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2.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diagrams/data1.xml" ContentType="application/vnd.openxmlformats-officedocument.drawingml.diagramData+xml"/>
  <Override PartName="/ppt/diagrams/data4.xml" ContentType="application/vnd.openxmlformats-officedocument.drawingml.diagramData+xml"/>
  <Override PartName="/ppt/presentation.xml" ContentType="application/vnd.openxmlformats-officedocument.presentationml.presentation.main+xml"/>
  <Override PartName="/ppt/diagrams/data3.xml" ContentType="application/vnd.openxmlformats-officedocument.drawingml.diagramData+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29.xml" ContentType="application/vnd.openxmlformats-officedocument.presentationml.notesSlide+xml"/>
  <Override PartName="/ppt/slideLayouts/slideLayout16.xml" ContentType="application/vnd.openxmlformats-officedocument.presentationml.slideLayout+xml"/>
  <Override PartName="/ppt/notesSlides/notesSlide30.xml" ContentType="application/vnd.openxmlformats-officedocument.presentationml.notesSlide+xml"/>
  <Override PartName="/ppt/slideLayouts/slideLayout15.xml" ContentType="application/vnd.openxmlformats-officedocument.presentationml.slideLayou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33.xml" ContentType="application/vnd.openxmlformats-officedocument.presentationml.notesSlide+xml"/>
  <Override PartName="/ppt/slideLayouts/slideLayout12.xml" ContentType="application/vnd.openxmlformats-officedocument.presentationml.slideLayout+xml"/>
  <Override PartName="/ppt/notesSlides/notesSlide34.xml" ContentType="application/vnd.openxmlformats-officedocument.presentationml.notesSlide+xml"/>
  <Override PartName="/ppt/slideLayouts/slideLayout11.xml" ContentType="application/vnd.openxmlformats-officedocument.presentationml.slideLayout+xml"/>
  <Override PartName="/ppt/notesSlides/notesSlide35.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1"/>
  </p:notesMasterIdLst>
  <p:sldIdLst>
    <p:sldId id="481" r:id="rId2"/>
    <p:sldId id="512" r:id="rId3"/>
    <p:sldId id="513" r:id="rId4"/>
    <p:sldId id="507" r:id="rId5"/>
    <p:sldId id="501" r:id="rId6"/>
    <p:sldId id="508" r:id="rId7"/>
    <p:sldId id="502"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476" r:id="rId23"/>
    <p:sldId id="477" r:id="rId24"/>
    <p:sldId id="478" r:id="rId25"/>
    <p:sldId id="479" r:id="rId26"/>
    <p:sldId id="484" r:id="rId27"/>
    <p:sldId id="485" r:id="rId28"/>
    <p:sldId id="486" r:id="rId29"/>
    <p:sldId id="487" r:id="rId30"/>
    <p:sldId id="488" r:id="rId31"/>
    <p:sldId id="489" r:id="rId32"/>
    <p:sldId id="491" r:id="rId33"/>
    <p:sldId id="492" r:id="rId34"/>
    <p:sldId id="493" r:id="rId35"/>
    <p:sldId id="494" r:id="rId36"/>
    <p:sldId id="495" r:id="rId37"/>
    <p:sldId id="496" r:id="rId38"/>
    <p:sldId id="497" r:id="rId39"/>
    <p:sldId id="521"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0642929A-02A5-5D40-A4AC-C5045CA9D56F}">
          <p14:sldIdLst/>
        </p14:section>
        <p14:section name="Default Section" id="{02AA173E-FFAD-A34F-AEA3-C8D250AB66C4}">
          <p14:sldIdLst>
            <p14:sldId id="512"/>
          </p14:sldIdLst>
        </p14:section>
        <p14:section name="Untitled Section" id="{7DD221D4-961E-5F4A-BC37-33C42A3136A6}">
          <p14:sldIdLst/>
        </p14:section>
        <p14:section name="Default Section" id="{74E9F1D3-058A-174A-9D0B-24441C9B33A4}">
          <p14:sldIdLst>
            <p14:sldId id="513"/>
            <p14:sldId id="507"/>
            <p14:sldId id="501"/>
            <p14:sldId id="508"/>
            <p14:sldId id="502"/>
            <p14:sldId id="462"/>
            <p14:sldId id="463"/>
            <p14:sldId id="464"/>
            <p14:sldId id="465"/>
            <p14:sldId id="466"/>
            <p14:sldId id="467"/>
            <p14:sldId id="468"/>
            <p14:sldId id="469"/>
            <p14:sldId id="470"/>
            <p14:sldId id="471"/>
            <p14:sldId id="472"/>
            <p14:sldId id="473"/>
            <p14:sldId id="474"/>
            <p14:sldId id="475"/>
            <p14:sldId id="476"/>
            <p14:sldId id="477"/>
            <p14:sldId id="478"/>
            <p14:sldId id="479"/>
            <p14:sldId id="484"/>
            <p14:sldId id="485"/>
            <p14:sldId id="486"/>
            <p14:sldId id="487"/>
            <p14:sldId id="488"/>
            <p14:sldId id="489"/>
            <p14:sldId id="491"/>
            <p14:sldId id="492"/>
            <p14:sldId id="493"/>
            <p14:sldId id="494"/>
            <p14:sldId id="495"/>
            <p14:sldId id="496"/>
            <p14:sldId id="497"/>
          </p14:sldIdLst>
        </p14:section>
        <p14:section name="Untitled Section" id="{ED4A6FD2-6FCE-4D48-937F-C14338FCEFF0}">
          <p14:sldIdLst/>
        </p14:section>
        <p14:section name="Untitled Section" id="{6412B70F-CD14-5D47-8469-9141C1A4BF9D}">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43"/>
    <p:restoredTop sz="79592" autoAdjust="0"/>
  </p:normalViewPr>
  <p:slideViewPr>
    <p:cSldViewPr snapToGrid="0">
      <p:cViewPr varScale="1">
        <p:scale>
          <a:sx n="96" d="100"/>
          <a:sy n="96" d="100"/>
        </p:scale>
        <p:origin x="19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3.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ata4.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3.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1E5A01F6-355C-48DC-8B55-7D17309BA08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A4B3776-5440-469C-8B92-A00160AE2786}">
      <dgm:prSet/>
      <dgm:spPr/>
      <dgm:t>
        <a:bodyPr/>
        <a:lstStyle/>
        <a:p>
          <a:pPr>
            <a:lnSpc>
              <a:spcPct val="100000"/>
            </a:lnSpc>
          </a:pPr>
          <a:r>
            <a:rPr lang="en-US" dirty="0"/>
            <a:t>An annuity is a </a:t>
          </a:r>
          <a:r>
            <a:rPr lang="en-US" b="1" dirty="0"/>
            <a:t>series of equal dollar payments </a:t>
          </a:r>
          <a:r>
            <a:rPr lang="en-US" dirty="0"/>
            <a:t>for a specified number of years. </a:t>
          </a:r>
        </a:p>
      </dgm:t>
    </dgm:pt>
    <dgm:pt modelId="{731125F5-2283-4ACF-BBBD-F065DB16CC66}" type="parTrans" cxnId="{3796898E-B6B3-4655-B0F5-249CDBCF0B6F}">
      <dgm:prSet/>
      <dgm:spPr/>
      <dgm:t>
        <a:bodyPr/>
        <a:lstStyle/>
        <a:p>
          <a:endParaRPr lang="en-US"/>
        </a:p>
      </dgm:t>
    </dgm:pt>
    <dgm:pt modelId="{DC0B8C49-7F09-48DC-AD89-636DF3D0AC6F}" type="sibTrans" cxnId="{3796898E-B6B3-4655-B0F5-249CDBCF0B6F}">
      <dgm:prSet/>
      <dgm:spPr/>
      <dgm:t>
        <a:bodyPr/>
        <a:lstStyle/>
        <a:p>
          <a:endParaRPr lang="en-US"/>
        </a:p>
      </dgm:t>
    </dgm:pt>
    <dgm:pt modelId="{C13B3B21-A116-4265-A68E-5CD26B56B581}">
      <dgm:prSet/>
      <dgm:spPr/>
      <dgm:t>
        <a:bodyPr/>
        <a:lstStyle/>
        <a:p>
          <a:pPr>
            <a:lnSpc>
              <a:spcPct val="100000"/>
            </a:lnSpc>
          </a:pPr>
          <a:r>
            <a:rPr lang="en-US"/>
            <a:t>When we talk about annuities, we are referring to ordinary annuities unless otherwise noted. </a:t>
          </a:r>
        </a:p>
      </dgm:t>
    </dgm:pt>
    <dgm:pt modelId="{2F1C7DBB-9FC2-4758-B948-6B8420E514A1}" type="parTrans" cxnId="{967424C4-791E-4BB9-B8AF-1E32203ABF6B}">
      <dgm:prSet/>
      <dgm:spPr/>
      <dgm:t>
        <a:bodyPr/>
        <a:lstStyle/>
        <a:p>
          <a:endParaRPr lang="en-US"/>
        </a:p>
      </dgm:t>
    </dgm:pt>
    <dgm:pt modelId="{7C838DA8-A3A7-467C-9507-4860DCF7DF95}" type="sibTrans" cxnId="{967424C4-791E-4BB9-B8AF-1E32203ABF6B}">
      <dgm:prSet/>
      <dgm:spPr/>
      <dgm:t>
        <a:bodyPr/>
        <a:lstStyle/>
        <a:p>
          <a:endParaRPr lang="en-US"/>
        </a:p>
      </dgm:t>
    </dgm:pt>
    <dgm:pt modelId="{282AC280-5F16-4FE8-98CA-C4F92E5CA0F0}">
      <dgm:prSet/>
      <dgm:spPr/>
      <dgm:t>
        <a:bodyPr/>
        <a:lstStyle/>
        <a:p>
          <a:pPr>
            <a:lnSpc>
              <a:spcPct val="100000"/>
            </a:lnSpc>
          </a:pPr>
          <a:r>
            <a:rPr lang="en-US" dirty="0"/>
            <a:t>With an ordinary annuity the payments occur at the end of each period. Because annuities occur frequently in finance— for example, as bond interest payments—we treat them specially. </a:t>
          </a:r>
        </a:p>
      </dgm:t>
    </dgm:pt>
    <dgm:pt modelId="{F6A7FED8-D0D8-4EFB-A674-4DEDF636F905}" type="parTrans" cxnId="{3FF454B7-CA87-496D-8511-63599DA2E689}">
      <dgm:prSet/>
      <dgm:spPr/>
      <dgm:t>
        <a:bodyPr/>
        <a:lstStyle/>
        <a:p>
          <a:endParaRPr lang="en-US"/>
        </a:p>
      </dgm:t>
    </dgm:pt>
    <dgm:pt modelId="{41EC8857-ECEF-4544-A5D9-4B0DB378B277}" type="sibTrans" cxnId="{3FF454B7-CA87-496D-8511-63599DA2E689}">
      <dgm:prSet/>
      <dgm:spPr/>
      <dgm:t>
        <a:bodyPr/>
        <a:lstStyle/>
        <a:p>
          <a:endParaRPr lang="en-US"/>
        </a:p>
      </dgm:t>
    </dgm:pt>
    <dgm:pt modelId="{A82102CC-0635-418B-8F29-990773493983}">
      <dgm:prSet/>
      <dgm:spPr/>
      <dgm:t>
        <a:bodyPr/>
        <a:lstStyle/>
        <a:p>
          <a:pPr>
            <a:lnSpc>
              <a:spcPct val="100000"/>
            </a:lnSpc>
          </a:pPr>
          <a:r>
            <a:rPr lang="en-US"/>
            <a:t>Although compounding and determining the present value of an annuity can be dealt with using the methods we have just described, these processes can be time-consuming, especially for larger annuities. </a:t>
          </a:r>
        </a:p>
      </dgm:t>
    </dgm:pt>
    <dgm:pt modelId="{040C2BC1-F0A9-4E82-831A-17A07E4F0D10}" type="parTrans" cxnId="{F03C9616-787F-494C-99A1-65031602F636}">
      <dgm:prSet/>
      <dgm:spPr/>
      <dgm:t>
        <a:bodyPr/>
        <a:lstStyle/>
        <a:p>
          <a:endParaRPr lang="en-US"/>
        </a:p>
      </dgm:t>
    </dgm:pt>
    <dgm:pt modelId="{4E7C0040-5D94-470B-BCAD-BE054614D395}" type="sibTrans" cxnId="{F03C9616-787F-494C-99A1-65031602F636}">
      <dgm:prSet/>
      <dgm:spPr/>
      <dgm:t>
        <a:bodyPr/>
        <a:lstStyle/>
        <a:p>
          <a:endParaRPr lang="en-US"/>
        </a:p>
      </dgm:t>
    </dgm:pt>
    <dgm:pt modelId="{CAFB4F1E-5DB3-40A9-A7B5-3C69CDDCEC05}">
      <dgm:prSet/>
      <dgm:spPr/>
      <dgm:t>
        <a:bodyPr/>
        <a:lstStyle/>
        <a:p>
          <a:pPr>
            <a:lnSpc>
              <a:spcPct val="100000"/>
            </a:lnSpc>
          </a:pPr>
          <a:r>
            <a:rPr lang="en-US"/>
            <a:t>Thus, we have modified the single cash flow formulas to deal directly with annuities.</a:t>
          </a:r>
        </a:p>
      </dgm:t>
    </dgm:pt>
    <dgm:pt modelId="{B2066481-79FF-4313-ABF0-43952B7CC260}" type="parTrans" cxnId="{CB8A5197-7597-4E9D-9EE9-7E20414E5FD4}">
      <dgm:prSet/>
      <dgm:spPr/>
      <dgm:t>
        <a:bodyPr/>
        <a:lstStyle/>
        <a:p>
          <a:endParaRPr lang="en-US"/>
        </a:p>
      </dgm:t>
    </dgm:pt>
    <dgm:pt modelId="{56B5D3EE-1A93-4B42-A46A-ED48FD81160A}" type="sibTrans" cxnId="{CB8A5197-7597-4E9D-9EE9-7E20414E5FD4}">
      <dgm:prSet/>
      <dgm:spPr/>
      <dgm:t>
        <a:bodyPr/>
        <a:lstStyle/>
        <a:p>
          <a:endParaRPr lang="en-US"/>
        </a:p>
      </dgm:t>
    </dgm:pt>
    <dgm:pt modelId="{2214EC07-BDA3-4CD4-BCFC-D108F9090BAA}" type="pres">
      <dgm:prSet presAssocID="{1E5A01F6-355C-48DC-8B55-7D17309BA08B}" presName="root" presStyleCnt="0">
        <dgm:presLayoutVars>
          <dgm:dir/>
          <dgm:resizeHandles val="exact"/>
        </dgm:presLayoutVars>
      </dgm:prSet>
      <dgm:spPr/>
    </dgm:pt>
    <dgm:pt modelId="{EDAF2B25-D604-4C14-83F8-EA3917B5DDE5}" type="pres">
      <dgm:prSet presAssocID="{DA4B3776-5440-469C-8B92-A00160AE2786}" presName="compNode" presStyleCnt="0"/>
      <dgm:spPr/>
    </dgm:pt>
    <dgm:pt modelId="{2D22E349-E452-4468-A5CB-45B2E056E1C1}" type="pres">
      <dgm:prSet presAssocID="{DA4B3776-5440-469C-8B92-A00160AE2786}" presName="bgRect" presStyleLbl="bgShp" presStyleIdx="0" presStyleCnt="5"/>
      <dgm:spPr/>
    </dgm:pt>
    <dgm:pt modelId="{3A3E8DD2-63EC-4406-A502-5751070437F8}" type="pres">
      <dgm:prSet presAssocID="{DA4B3776-5440-469C-8B92-A00160AE2786}" presName="iconRect" presStyleLbl="node1" presStyleIdx="0" presStyleCnt="5"/>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B3ED2322-95DF-4E8A-A5B2-3865739BA465}" type="pres">
      <dgm:prSet presAssocID="{DA4B3776-5440-469C-8B92-A00160AE2786}" presName="spaceRect" presStyleCnt="0"/>
      <dgm:spPr/>
    </dgm:pt>
    <dgm:pt modelId="{8FA17B65-E40D-4321-8A90-1149532B90A8}" type="pres">
      <dgm:prSet presAssocID="{DA4B3776-5440-469C-8B92-A00160AE2786}" presName="parTx" presStyleLbl="revTx" presStyleIdx="0" presStyleCnt="5">
        <dgm:presLayoutVars>
          <dgm:chMax val="0"/>
          <dgm:chPref val="0"/>
        </dgm:presLayoutVars>
      </dgm:prSet>
      <dgm:spPr/>
    </dgm:pt>
    <dgm:pt modelId="{D71F8D18-94FA-421B-BF45-29B22865B1C3}" type="pres">
      <dgm:prSet presAssocID="{DC0B8C49-7F09-48DC-AD89-636DF3D0AC6F}" presName="sibTrans" presStyleCnt="0"/>
      <dgm:spPr/>
    </dgm:pt>
    <dgm:pt modelId="{B2BCDCFB-80EC-4418-BC80-852A69777B13}" type="pres">
      <dgm:prSet presAssocID="{C13B3B21-A116-4265-A68E-5CD26B56B581}" presName="compNode" presStyleCnt="0"/>
      <dgm:spPr/>
    </dgm:pt>
    <dgm:pt modelId="{A26F1BDB-A97D-4C27-A66E-F15BA45EFCF7}" type="pres">
      <dgm:prSet presAssocID="{C13B3B21-A116-4265-A68E-5CD26B56B581}" presName="bgRect" presStyleLbl="bgShp" presStyleIdx="1" presStyleCnt="5"/>
      <dgm:spPr/>
    </dgm:pt>
    <dgm:pt modelId="{6796F18D-05EF-4522-9275-A1E24E493E8C}" type="pres">
      <dgm:prSet presAssocID="{C13B3B21-A116-4265-A68E-5CD26B56B581}" presName="iconRect" presStyleLbl="node1" presStyleIdx="1" presStyleCnt="5"/>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kull"/>
        </a:ext>
      </dgm:extLst>
    </dgm:pt>
    <dgm:pt modelId="{981B255E-6949-4CEF-8831-0359544DD0EC}" type="pres">
      <dgm:prSet presAssocID="{C13B3B21-A116-4265-A68E-5CD26B56B581}" presName="spaceRect" presStyleCnt="0"/>
      <dgm:spPr/>
    </dgm:pt>
    <dgm:pt modelId="{700981A1-0A5D-4F4E-BE13-326F2BBB7D19}" type="pres">
      <dgm:prSet presAssocID="{C13B3B21-A116-4265-A68E-5CD26B56B581}" presName="parTx" presStyleLbl="revTx" presStyleIdx="1" presStyleCnt="5">
        <dgm:presLayoutVars>
          <dgm:chMax val="0"/>
          <dgm:chPref val="0"/>
        </dgm:presLayoutVars>
      </dgm:prSet>
      <dgm:spPr/>
    </dgm:pt>
    <dgm:pt modelId="{69C1183D-D65F-404E-AB41-FE058AB592D0}" type="pres">
      <dgm:prSet presAssocID="{7C838DA8-A3A7-467C-9507-4860DCF7DF95}" presName="sibTrans" presStyleCnt="0"/>
      <dgm:spPr/>
    </dgm:pt>
    <dgm:pt modelId="{1D8DAFE1-2525-4978-8C1E-5BE0A16086E4}" type="pres">
      <dgm:prSet presAssocID="{282AC280-5F16-4FE8-98CA-C4F92E5CA0F0}" presName="compNode" presStyleCnt="0"/>
      <dgm:spPr/>
    </dgm:pt>
    <dgm:pt modelId="{B5ACED8E-1FAD-4BE0-BCB2-0A57F2858246}" type="pres">
      <dgm:prSet presAssocID="{282AC280-5F16-4FE8-98CA-C4F92E5CA0F0}" presName="bgRect" presStyleLbl="bgShp" presStyleIdx="2" presStyleCnt="5"/>
      <dgm:spPr/>
    </dgm:pt>
    <dgm:pt modelId="{7CF82FFE-9457-4BC3-B22D-749DF1389655}" type="pres">
      <dgm:prSet presAssocID="{282AC280-5F16-4FE8-98CA-C4F92E5CA0F0}" presName="iconRect" presStyleLbl="node1" presStyleIdx="2" presStyleCnt="5"/>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68876220-79E2-4FAD-91BB-A71AEFDE01E6}" type="pres">
      <dgm:prSet presAssocID="{282AC280-5F16-4FE8-98CA-C4F92E5CA0F0}" presName="spaceRect" presStyleCnt="0"/>
      <dgm:spPr/>
    </dgm:pt>
    <dgm:pt modelId="{3DD20A43-D502-4147-9996-47D9580D2B6D}" type="pres">
      <dgm:prSet presAssocID="{282AC280-5F16-4FE8-98CA-C4F92E5CA0F0}" presName="parTx" presStyleLbl="revTx" presStyleIdx="2" presStyleCnt="5">
        <dgm:presLayoutVars>
          <dgm:chMax val="0"/>
          <dgm:chPref val="0"/>
        </dgm:presLayoutVars>
      </dgm:prSet>
      <dgm:spPr/>
    </dgm:pt>
    <dgm:pt modelId="{A6FE30AD-9F29-4AE4-AA93-B0F74737EDF9}" type="pres">
      <dgm:prSet presAssocID="{41EC8857-ECEF-4544-A5D9-4B0DB378B277}" presName="sibTrans" presStyleCnt="0"/>
      <dgm:spPr/>
    </dgm:pt>
    <dgm:pt modelId="{82A6C054-42EB-4D72-B887-8A812EF3CB7B}" type="pres">
      <dgm:prSet presAssocID="{A82102CC-0635-418B-8F29-990773493983}" presName="compNode" presStyleCnt="0"/>
      <dgm:spPr/>
    </dgm:pt>
    <dgm:pt modelId="{E9118C74-2005-4A7B-B64D-0C753724B5E0}" type="pres">
      <dgm:prSet presAssocID="{A82102CC-0635-418B-8F29-990773493983}" presName="bgRect" presStyleLbl="bgShp" presStyleIdx="3" presStyleCnt="5"/>
      <dgm:spPr/>
    </dgm:pt>
    <dgm:pt modelId="{3272AA7F-0FB6-41F2-8D43-8EAC56CBB430}" type="pres">
      <dgm:prSet presAssocID="{A82102CC-0635-418B-8F29-990773493983}" presName="iconRect" presStyleLbl="node1" presStyleIdx="3" presStyleCnt="5"/>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ight Bulb and Gear"/>
        </a:ext>
      </dgm:extLst>
    </dgm:pt>
    <dgm:pt modelId="{51F6AAFF-5FA4-4B47-80EE-2B6806C8B52E}" type="pres">
      <dgm:prSet presAssocID="{A82102CC-0635-418B-8F29-990773493983}" presName="spaceRect" presStyleCnt="0"/>
      <dgm:spPr/>
    </dgm:pt>
    <dgm:pt modelId="{C50DC880-C12C-4ADF-8D40-42F69EA907D1}" type="pres">
      <dgm:prSet presAssocID="{A82102CC-0635-418B-8F29-990773493983}" presName="parTx" presStyleLbl="revTx" presStyleIdx="3" presStyleCnt="5">
        <dgm:presLayoutVars>
          <dgm:chMax val="0"/>
          <dgm:chPref val="0"/>
        </dgm:presLayoutVars>
      </dgm:prSet>
      <dgm:spPr/>
    </dgm:pt>
    <dgm:pt modelId="{AD992665-0458-4CFC-A1A2-7D45BF35DEDB}" type="pres">
      <dgm:prSet presAssocID="{4E7C0040-5D94-470B-BCAD-BE054614D395}" presName="sibTrans" presStyleCnt="0"/>
      <dgm:spPr/>
    </dgm:pt>
    <dgm:pt modelId="{39E53212-06DA-40B7-97D1-2037D3AEB87B}" type="pres">
      <dgm:prSet presAssocID="{CAFB4F1E-5DB3-40A9-A7B5-3C69CDDCEC05}" presName="compNode" presStyleCnt="0"/>
      <dgm:spPr/>
    </dgm:pt>
    <dgm:pt modelId="{E4F81A14-B458-4AD1-8D97-0285803B636E}" type="pres">
      <dgm:prSet presAssocID="{CAFB4F1E-5DB3-40A9-A7B5-3C69CDDCEC05}" presName="bgRect" presStyleLbl="bgShp" presStyleIdx="4" presStyleCnt="5"/>
      <dgm:spPr/>
    </dgm:pt>
    <dgm:pt modelId="{D8A019A2-AD30-40AE-A89E-9A407B2AFA08}" type="pres">
      <dgm:prSet presAssocID="{CAFB4F1E-5DB3-40A9-A7B5-3C69CDDCEC05}" presName="iconRect" presStyleLbl="node1" presStyleIdx="4" presStyleCnt="5"/>
      <dgm:spPr>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alculator"/>
        </a:ext>
      </dgm:extLst>
    </dgm:pt>
    <dgm:pt modelId="{DB37438E-A4B6-4496-8383-69096EE4930E}" type="pres">
      <dgm:prSet presAssocID="{CAFB4F1E-5DB3-40A9-A7B5-3C69CDDCEC05}" presName="spaceRect" presStyleCnt="0"/>
      <dgm:spPr/>
    </dgm:pt>
    <dgm:pt modelId="{E8063E38-50AE-460D-AC9A-FF3030D4408E}" type="pres">
      <dgm:prSet presAssocID="{CAFB4F1E-5DB3-40A9-A7B5-3C69CDDCEC05}" presName="parTx" presStyleLbl="revTx" presStyleIdx="4" presStyleCnt="5">
        <dgm:presLayoutVars>
          <dgm:chMax val="0"/>
          <dgm:chPref val="0"/>
        </dgm:presLayoutVars>
      </dgm:prSet>
      <dgm:spPr/>
    </dgm:pt>
  </dgm:ptLst>
  <dgm:cxnLst>
    <dgm:cxn modelId="{60377E08-E9DF-4293-A4D4-0883A41838F8}" type="presOf" srcId="{CAFB4F1E-5DB3-40A9-A7B5-3C69CDDCEC05}" destId="{E8063E38-50AE-460D-AC9A-FF3030D4408E}" srcOrd="0" destOrd="0" presId="urn:microsoft.com/office/officeart/2018/2/layout/IconVerticalSolidList"/>
    <dgm:cxn modelId="{BCE2B00F-1C93-4EC0-9209-4B340860AC5C}" type="presOf" srcId="{282AC280-5F16-4FE8-98CA-C4F92E5CA0F0}" destId="{3DD20A43-D502-4147-9996-47D9580D2B6D}" srcOrd="0" destOrd="0" presId="urn:microsoft.com/office/officeart/2018/2/layout/IconVerticalSolidList"/>
    <dgm:cxn modelId="{F03C9616-787F-494C-99A1-65031602F636}" srcId="{1E5A01F6-355C-48DC-8B55-7D17309BA08B}" destId="{A82102CC-0635-418B-8F29-990773493983}" srcOrd="3" destOrd="0" parTransId="{040C2BC1-F0A9-4E82-831A-17A07E4F0D10}" sibTransId="{4E7C0040-5D94-470B-BCAD-BE054614D395}"/>
    <dgm:cxn modelId="{C079AD1F-A65E-4010-82A6-2D4216F0DA15}" type="presOf" srcId="{C13B3B21-A116-4265-A68E-5CD26B56B581}" destId="{700981A1-0A5D-4F4E-BE13-326F2BBB7D19}" srcOrd="0" destOrd="0" presId="urn:microsoft.com/office/officeart/2018/2/layout/IconVerticalSolidList"/>
    <dgm:cxn modelId="{48151624-2F74-4F26-A0EC-FF827E02B20E}" type="presOf" srcId="{1E5A01F6-355C-48DC-8B55-7D17309BA08B}" destId="{2214EC07-BDA3-4CD4-BCFC-D108F9090BAA}" srcOrd="0" destOrd="0" presId="urn:microsoft.com/office/officeart/2018/2/layout/IconVerticalSolidList"/>
    <dgm:cxn modelId="{7F5F8029-61BD-4957-A756-2098D2AB7CDE}" type="presOf" srcId="{A82102CC-0635-418B-8F29-990773493983}" destId="{C50DC880-C12C-4ADF-8D40-42F69EA907D1}" srcOrd="0" destOrd="0" presId="urn:microsoft.com/office/officeart/2018/2/layout/IconVerticalSolidList"/>
    <dgm:cxn modelId="{63EA216A-C144-485F-A1FF-19B06AE5CDF7}" type="presOf" srcId="{DA4B3776-5440-469C-8B92-A00160AE2786}" destId="{8FA17B65-E40D-4321-8A90-1149532B90A8}" srcOrd="0" destOrd="0" presId="urn:microsoft.com/office/officeart/2018/2/layout/IconVerticalSolidList"/>
    <dgm:cxn modelId="{3796898E-B6B3-4655-B0F5-249CDBCF0B6F}" srcId="{1E5A01F6-355C-48DC-8B55-7D17309BA08B}" destId="{DA4B3776-5440-469C-8B92-A00160AE2786}" srcOrd="0" destOrd="0" parTransId="{731125F5-2283-4ACF-BBBD-F065DB16CC66}" sibTransId="{DC0B8C49-7F09-48DC-AD89-636DF3D0AC6F}"/>
    <dgm:cxn modelId="{CB8A5197-7597-4E9D-9EE9-7E20414E5FD4}" srcId="{1E5A01F6-355C-48DC-8B55-7D17309BA08B}" destId="{CAFB4F1E-5DB3-40A9-A7B5-3C69CDDCEC05}" srcOrd="4" destOrd="0" parTransId="{B2066481-79FF-4313-ABF0-43952B7CC260}" sibTransId="{56B5D3EE-1A93-4B42-A46A-ED48FD81160A}"/>
    <dgm:cxn modelId="{3FF454B7-CA87-496D-8511-63599DA2E689}" srcId="{1E5A01F6-355C-48DC-8B55-7D17309BA08B}" destId="{282AC280-5F16-4FE8-98CA-C4F92E5CA0F0}" srcOrd="2" destOrd="0" parTransId="{F6A7FED8-D0D8-4EFB-A674-4DEDF636F905}" sibTransId="{41EC8857-ECEF-4544-A5D9-4B0DB378B277}"/>
    <dgm:cxn modelId="{967424C4-791E-4BB9-B8AF-1E32203ABF6B}" srcId="{1E5A01F6-355C-48DC-8B55-7D17309BA08B}" destId="{C13B3B21-A116-4265-A68E-5CD26B56B581}" srcOrd="1" destOrd="0" parTransId="{2F1C7DBB-9FC2-4758-B948-6B8420E514A1}" sibTransId="{7C838DA8-A3A7-467C-9507-4860DCF7DF95}"/>
    <dgm:cxn modelId="{41042467-9CD8-40A3-9B02-D73433C35084}" type="presParOf" srcId="{2214EC07-BDA3-4CD4-BCFC-D108F9090BAA}" destId="{EDAF2B25-D604-4C14-83F8-EA3917B5DDE5}" srcOrd="0" destOrd="0" presId="urn:microsoft.com/office/officeart/2018/2/layout/IconVerticalSolidList"/>
    <dgm:cxn modelId="{94D1E963-2CFC-4DBD-9478-6910039CF709}" type="presParOf" srcId="{EDAF2B25-D604-4C14-83F8-EA3917B5DDE5}" destId="{2D22E349-E452-4468-A5CB-45B2E056E1C1}" srcOrd="0" destOrd="0" presId="urn:microsoft.com/office/officeart/2018/2/layout/IconVerticalSolidList"/>
    <dgm:cxn modelId="{66C8DDF1-A539-4BE4-8420-BB6997C1ED96}" type="presParOf" srcId="{EDAF2B25-D604-4C14-83F8-EA3917B5DDE5}" destId="{3A3E8DD2-63EC-4406-A502-5751070437F8}" srcOrd="1" destOrd="0" presId="urn:microsoft.com/office/officeart/2018/2/layout/IconVerticalSolidList"/>
    <dgm:cxn modelId="{BA9B6720-4746-422C-B03C-2B67B37452C9}" type="presParOf" srcId="{EDAF2B25-D604-4C14-83F8-EA3917B5DDE5}" destId="{B3ED2322-95DF-4E8A-A5B2-3865739BA465}" srcOrd="2" destOrd="0" presId="urn:microsoft.com/office/officeart/2018/2/layout/IconVerticalSolidList"/>
    <dgm:cxn modelId="{CBADE6D9-8FC6-4024-832C-78E27263CFF3}" type="presParOf" srcId="{EDAF2B25-D604-4C14-83F8-EA3917B5DDE5}" destId="{8FA17B65-E40D-4321-8A90-1149532B90A8}" srcOrd="3" destOrd="0" presId="urn:microsoft.com/office/officeart/2018/2/layout/IconVerticalSolidList"/>
    <dgm:cxn modelId="{CD5AF995-2BF8-4E63-AC4A-593C5AE2F530}" type="presParOf" srcId="{2214EC07-BDA3-4CD4-BCFC-D108F9090BAA}" destId="{D71F8D18-94FA-421B-BF45-29B22865B1C3}" srcOrd="1" destOrd="0" presId="urn:microsoft.com/office/officeart/2018/2/layout/IconVerticalSolidList"/>
    <dgm:cxn modelId="{B4DF54BE-470F-4078-AD0A-AF6862EC66BF}" type="presParOf" srcId="{2214EC07-BDA3-4CD4-BCFC-D108F9090BAA}" destId="{B2BCDCFB-80EC-4418-BC80-852A69777B13}" srcOrd="2" destOrd="0" presId="urn:microsoft.com/office/officeart/2018/2/layout/IconVerticalSolidList"/>
    <dgm:cxn modelId="{93C5D5E3-2847-46E8-8307-9A431083D110}" type="presParOf" srcId="{B2BCDCFB-80EC-4418-BC80-852A69777B13}" destId="{A26F1BDB-A97D-4C27-A66E-F15BA45EFCF7}" srcOrd="0" destOrd="0" presId="urn:microsoft.com/office/officeart/2018/2/layout/IconVerticalSolidList"/>
    <dgm:cxn modelId="{C183C141-0748-4829-8750-F65CED218AF6}" type="presParOf" srcId="{B2BCDCFB-80EC-4418-BC80-852A69777B13}" destId="{6796F18D-05EF-4522-9275-A1E24E493E8C}" srcOrd="1" destOrd="0" presId="urn:microsoft.com/office/officeart/2018/2/layout/IconVerticalSolidList"/>
    <dgm:cxn modelId="{2D4176B5-8EB9-4A01-8895-A1A105AC5236}" type="presParOf" srcId="{B2BCDCFB-80EC-4418-BC80-852A69777B13}" destId="{981B255E-6949-4CEF-8831-0359544DD0EC}" srcOrd="2" destOrd="0" presId="urn:microsoft.com/office/officeart/2018/2/layout/IconVerticalSolidList"/>
    <dgm:cxn modelId="{D81F0157-27A8-4224-987C-AC6DA7CEA196}" type="presParOf" srcId="{B2BCDCFB-80EC-4418-BC80-852A69777B13}" destId="{700981A1-0A5D-4F4E-BE13-326F2BBB7D19}" srcOrd="3" destOrd="0" presId="urn:microsoft.com/office/officeart/2018/2/layout/IconVerticalSolidList"/>
    <dgm:cxn modelId="{43484E27-017E-40BE-9C86-AB481CA8740F}" type="presParOf" srcId="{2214EC07-BDA3-4CD4-BCFC-D108F9090BAA}" destId="{69C1183D-D65F-404E-AB41-FE058AB592D0}" srcOrd="3" destOrd="0" presId="urn:microsoft.com/office/officeart/2018/2/layout/IconVerticalSolidList"/>
    <dgm:cxn modelId="{F9F6FB41-F097-4A94-B82A-C688388C8736}" type="presParOf" srcId="{2214EC07-BDA3-4CD4-BCFC-D108F9090BAA}" destId="{1D8DAFE1-2525-4978-8C1E-5BE0A16086E4}" srcOrd="4" destOrd="0" presId="urn:microsoft.com/office/officeart/2018/2/layout/IconVerticalSolidList"/>
    <dgm:cxn modelId="{DEC0DB9E-9CF1-4163-9253-9820233D0728}" type="presParOf" srcId="{1D8DAFE1-2525-4978-8C1E-5BE0A16086E4}" destId="{B5ACED8E-1FAD-4BE0-BCB2-0A57F2858246}" srcOrd="0" destOrd="0" presId="urn:microsoft.com/office/officeart/2018/2/layout/IconVerticalSolidList"/>
    <dgm:cxn modelId="{7CB6171D-08E9-41AE-8DC0-22222979DD20}" type="presParOf" srcId="{1D8DAFE1-2525-4978-8C1E-5BE0A16086E4}" destId="{7CF82FFE-9457-4BC3-B22D-749DF1389655}" srcOrd="1" destOrd="0" presId="urn:microsoft.com/office/officeart/2018/2/layout/IconVerticalSolidList"/>
    <dgm:cxn modelId="{A8DC0FC3-5389-4D57-B73C-759B4C6C6BDF}" type="presParOf" srcId="{1D8DAFE1-2525-4978-8C1E-5BE0A16086E4}" destId="{68876220-79E2-4FAD-91BB-A71AEFDE01E6}" srcOrd="2" destOrd="0" presId="urn:microsoft.com/office/officeart/2018/2/layout/IconVerticalSolidList"/>
    <dgm:cxn modelId="{C40DD897-943B-40C1-89A9-E03E23D8E90E}" type="presParOf" srcId="{1D8DAFE1-2525-4978-8C1E-5BE0A16086E4}" destId="{3DD20A43-D502-4147-9996-47D9580D2B6D}" srcOrd="3" destOrd="0" presId="urn:microsoft.com/office/officeart/2018/2/layout/IconVerticalSolidList"/>
    <dgm:cxn modelId="{69472D37-92EC-4F4D-B7B4-DCF80D94D224}" type="presParOf" srcId="{2214EC07-BDA3-4CD4-BCFC-D108F9090BAA}" destId="{A6FE30AD-9F29-4AE4-AA93-B0F74737EDF9}" srcOrd="5" destOrd="0" presId="urn:microsoft.com/office/officeart/2018/2/layout/IconVerticalSolidList"/>
    <dgm:cxn modelId="{C3EB8C84-A211-4C1F-A866-5C63D37D96C1}" type="presParOf" srcId="{2214EC07-BDA3-4CD4-BCFC-D108F9090BAA}" destId="{82A6C054-42EB-4D72-B887-8A812EF3CB7B}" srcOrd="6" destOrd="0" presId="urn:microsoft.com/office/officeart/2018/2/layout/IconVerticalSolidList"/>
    <dgm:cxn modelId="{0F4861D6-7136-4555-B896-70A822B17EC5}" type="presParOf" srcId="{82A6C054-42EB-4D72-B887-8A812EF3CB7B}" destId="{E9118C74-2005-4A7B-B64D-0C753724B5E0}" srcOrd="0" destOrd="0" presId="urn:microsoft.com/office/officeart/2018/2/layout/IconVerticalSolidList"/>
    <dgm:cxn modelId="{5E6CA991-73DD-4B96-8210-E98EA08CB3AB}" type="presParOf" srcId="{82A6C054-42EB-4D72-B887-8A812EF3CB7B}" destId="{3272AA7F-0FB6-41F2-8D43-8EAC56CBB430}" srcOrd="1" destOrd="0" presId="urn:microsoft.com/office/officeart/2018/2/layout/IconVerticalSolidList"/>
    <dgm:cxn modelId="{6E4451A6-D981-4E06-BC22-6F36A3560283}" type="presParOf" srcId="{82A6C054-42EB-4D72-B887-8A812EF3CB7B}" destId="{51F6AAFF-5FA4-4B47-80EE-2B6806C8B52E}" srcOrd="2" destOrd="0" presId="urn:microsoft.com/office/officeart/2018/2/layout/IconVerticalSolidList"/>
    <dgm:cxn modelId="{18356150-E676-4433-9B5E-7257CF71CD23}" type="presParOf" srcId="{82A6C054-42EB-4D72-B887-8A812EF3CB7B}" destId="{C50DC880-C12C-4ADF-8D40-42F69EA907D1}" srcOrd="3" destOrd="0" presId="urn:microsoft.com/office/officeart/2018/2/layout/IconVerticalSolidList"/>
    <dgm:cxn modelId="{1461D015-8285-413D-AF7C-1663E0ACEAE6}" type="presParOf" srcId="{2214EC07-BDA3-4CD4-BCFC-D108F9090BAA}" destId="{AD992665-0458-4CFC-A1A2-7D45BF35DEDB}" srcOrd="7" destOrd="0" presId="urn:microsoft.com/office/officeart/2018/2/layout/IconVerticalSolidList"/>
    <dgm:cxn modelId="{4DA5DCAA-7D05-47C3-B071-3B8A8B51A6C2}" type="presParOf" srcId="{2214EC07-BDA3-4CD4-BCFC-D108F9090BAA}" destId="{39E53212-06DA-40B7-97D1-2037D3AEB87B}" srcOrd="8" destOrd="0" presId="urn:microsoft.com/office/officeart/2018/2/layout/IconVerticalSolidList"/>
    <dgm:cxn modelId="{A824EDD7-EA83-4A4D-A3F9-E7B11B51F315}" type="presParOf" srcId="{39E53212-06DA-40B7-97D1-2037D3AEB87B}" destId="{E4F81A14-B458-4AD1-8D97-0285803B636E}" srcOrd="0" destOrd="0" presId="urn:microsoft.com/office/officeart/2018/2/layout/IconVerticalSolidList"/>
    <dgm:cxn modelId="{97540DBF-5426-4A5E-A98B-C7D0BE2F6B6A}" type="presParOf" srcId="{39E53212-06DA-40B7-97D1-2037D3AEB87B}" destId="{D8A019A2-AD30-40AE-A89E-9A407B2AFA08}" srcOrd="1" destOrd="0" presId="urn:microsoft.com/office/officeart/2018/2/layout/IconVerticalSolidList"/>
    <dgm:cxn modelId="{E2E0237B-E4D4-4183-9302-D28906847D4D}" type="presParOf" srcId="{39E53212-06DA-40B7-97D1-2037D3AEB87B}" destId="{DB37438E-A4B6-4496-8383-69096EE4930E}" srcOrd="2" destOrd="0" presId="urn:microsoft.com/office/officeart/2018/2/layout/IconVerticalSolidList"/>
    <dgm:cxn modelId="{76D23746-7EBA-467C-A25D-5605EDFA092D}" type="presParOf" srcId="{39E53212-06DA-40B7-97D1-2037D3AEB87B}" destId="{E8063E38-50AE-460D-AC9A-FF3030D4408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0231F2-5ADE-48AE-A06F-593E49205A9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E7FA0E3-470B-4A63-958B-8EE1CABC5B01}">
      <dgm:prSet/>
      <dgm:spPr/>
      <dgm:t>
        <a:bodyPr/>
        <a:lstStyle/>
        <a:p>
          <a:r>
            <a:rPr lang="en-US" dirty="0">
              <a:solidFill>
                <a:schemeClr val="tx1"/>
              </a:solidFill>
            </a:rPr>
            <a:t>A compound annuity involves depositing or investing an equal sum of money at the end of each year for a certain number of years and allowing it to grow. </a:t>
          </a:r>
        </a:p>
      </dgm:t>
    </dgm:pt>
    <dgm:pt modelId="{EDACFAD3-E62D-43C1-B994-844DB495C104}" type="parTrans" cxnId="{A3CF6C0D-F355-4EFA-B538-F24979B13DF8}">
      <dgm:prSet/>
      <dgm:spPr/>
      <dgm:t>
        <a:bodyPr/>
        <a:lstStyle/>
        <a:p>
          <a:endParaRPr lang="en-US">
            <a:solidFill>
              <a:schemeClr val="bg1"/>
            </a:solidFill>
          </a:endParaRPr>
        </a:p>
      </dgm:t>
    </dgm:pt>
    <dgm:pt modelId="{8D59D447-72BD-4131-95CF-291532F52784}" type="sibTrans" cxnId="{A3CF6C0D-F355-4EFA-B538-F24979B13DF8}">
      <dgm:prSet/>
      <dgm:spPr/>
      <dgm:t>
        <a:bodyPr/>
        <a:lstStyle/>
        <a:p>
          <a:endParaRPr lang="en-US">
            <a:solidFill>
              <a:schemeClr val="bg1"/>
            </a:solidFill>
          </a:endParaRPr>
        </a:p>
      </dgm:t>
    </dgm:pt>
    <dgm:pt modelId="{A58898AC-14EC-46A8-BEE3-D01630E1249B}">
      <dgm:prSet/>
      <dgm:spPr/>
      <dgm:t>
        <a:bodyPr/>
        <a:lstStyle/>
        <a:p>
          <a:r>
            <a:rPr lang="en-US" dirty="0">
              <a:solidFill>
                <a:schemeClr val="tx1"/>
              </a:solidFill>
            </a:rPr>
            <a:t>Perhaps we are saving money for education, a new car, or a vacation home. </a:t>
          </a:r>
        </a:p>
      </dgm:t>
    </dgm:pt>
    <dgm:pt modelId="{4C8CC894-6E83-4A83-A78D-064C8DFBBE4A}" type="parTrans" cxnId="{06D3A2F4-3D7B-4183-8678-76AFA0086B4B}">
      <dgm:prSet/>
      <dgm:spPr/>
      <dgm:t>
        <a:bodyPr/>
        <a:lstStyle/>
        <a:p>
          <a:endParaRPr lang="en-US">
            <a:solidFill>
              <a:schemeClr val="bg1"/>
            </a:solidFill>
          </a:endParaRPr>
        </a:p>
      </dgm:t>
    </dgm:pt>
    <dgm:pt modelId="{8151B4D3-BC70-4633-8567-2688CA250943}" type="sibTrans" cxnId="{06D3A2F4-3D7B-4183-8678-76AFA0086B4B}">
      <dgm:prSet/>
      <dgm:spPr/>
      <dgm:t>
        <a:bodyPr/>
        <a:lstStyle/>
        <a:p>
          <a:endParaRPr lang="en-US">
            <a:solidFill>
              <a:schemeClr val="bg1"/>
            </a:solidFill>
          </a:endParaRPr>
        </a:p>
      </dgm:t>
    </dgm:pt>
    <dgm:pt modelId="{C44B31C7-C3FE-4917-BFBE-B654EBE4CA19}">
      <dgm:prSet/>
      <dgm:spPr/>
      <dgm:t>
        <a:bodyPr/>
        <a:lstStyle/>
        <a:p>
          <a:r>
            <a:rPr lang="en-US" dirty="0">
              <a:solidFill>
                <a:schemeClr val="tx1"/>
              </a:solidFill>
            </a:rPr>
            <a:t>In any case, we want to know how much our savings will have grown at some point in the future.</a:t>
          </a:r>
        </a:p>
      </dgm:t>
    </dgm:pt>
    <dgm:pt modelId="{875100FF-EB90-4218-A9CC-E2BFD43D9104}" type="parTrans" cxnId="{394408C7-AE33-410C-922F-B7AA60C19216}">
      <dgm:prSet/>
      <dgm:spPr/>
      <dgm:t>
        <a:bodyPr/>
        <a:lstStyle/>
        <a:p>
          <a:endParaRPr lang="en-US">
            <a:solidFill>
              <a:schemeClr val="bg1"/>
            </a:solidFill>
          </a:endParaRPr>
        </a:p>
      </dgm:t>
    </dgm:pt>
    <dgm:pt modelId="{3B3C886C-1FBD-4705-BE19-0CCA1BA5AA93}" type="sibTrans" cxnId="{394408C7-AE33-410C-922F-B7AA60C19216}">
      <dgm:prSet/>
      <dgm:spPr/>
      <dgm:t>
        <a:bodyPr/>
        <a:lstStyle/>
        <a:p>
          <a:endParaRPr lang="en-US">
            <a:solidFill>
              <a:schemeClr val="bg1"/>
            </a:solidFill>
          </a:endParaRPr>
        </a:p>
      </dgm:t>
    </dgm:pt>
    <dgm:pt modelId="{785C48E0-8333-F84D-9311-C3EB6580DF32}" type="pres">
      <dgm:prSet presAssocID="{F50231F2-5ADE-48AE-A06F-593E49205A9F}" presName="vert0" presStyleCnt="0">
        <dgm:presLayoutVars>
          <dgm:dir/>
          <dgm:animOne val="branch"/>
          <dgm:animLvl val="lvl"/>
        </dgm:presLayoutVars>
      </dgm:prSet>
      <dgm:spPr/>
    </dgm:pt>
    <dgm:pt modelId="{E1B84302-7B4B-D84B-8F1F-6D43F3D71683}" type="pres">
      <dgm:prSet presAssocID="{FE7FA0E3-470B-4A63-958B-8EE1CABC5B01}" presName="thickLine" presStyleLbl="alignNode1" presStyleIdx="0" presStyleCnt="3"/>
      <dgm:spPr/>
    </dgm:pt>
    <dgm:pt modelId="{BC72968F-162C-8A41-B95B-118AEC9887F3}" type="pres">
      <dgm:prSet presAssocID="{FE7FA0E3-470B-4A63-958B-8EE1CABC5B01}" presName="horz1" presStyleCnt="0"/>
      <dgm:spPr/>
    </dgm:pt>
    <dgm:pt modelId="{EEE00B02-7523-974F-A0BB-A7CB278582CA}" type="pres">
      <dgm:prSet presAssocID="{FE7FA0E3-470B-4A63-958B-8EE1CABC5B01}" presName="tx1" presStyleLbl="revTx" presStyleIdx="0" presStyleCnt="3"/>
      <dgm:spPr/>
    </dgm:pt>
    <dgm:pt modelId="{CFF5B6B4-8E7B-4645-B9F9-5F83771088F7}" type="pres">
      <dgm:prSet presAssocID="{FE7FA0E3-470B-4A63-958B-8EE1CABC5B01}" presName="vert1" presStyleCnt="0"/>
      <dgm:spPr/>
    </dgm:pt>
    <dgm:pt modelId="{53CFA470-17BD-F540-9DA3-201F008B8F6E}" type="pres">
      <dgm:prSet presAssocID="{A58898AC-14EC-46A8-BEE3-D01630E1249B}" presName="thickLine" presStyleLbl="alignNode1" presStyleIdx="1" presStyleCnt="3"/>
      <dgm:spPr/>
    </dgm:pt>
    <dgm:pt modelId="{041DEA2F-E781-CA42-804E-8796C86E5B7C}" type="pres">
      <dgm:prSet presAssocID="{A58898AC-14EC-46A8-BEE3-D01630E1249B}" presName="horz1" presStyleCnt="0"/>
      <dgm:spPr/>
    </dgm:pt>
    <dgm:pt modelId="{D2FE2379-DB7F-CE45-8B41-DEA10823FF64}" type="pres">
      <dgm:prSet presAssocID="{A58898AC-14EC-46A8-BEE3-D01630E1249B}" presName="tx1" presStyleLbl="revTx" presStyleIdx="1" presStyleCnt="3"/>
      <dgm:spPr/>
    </dgm:pt>
    <dgm:pt modelId="{1B576E10-BB45-BF48-BC19-651A6C110AC8}" type="pres">
      <dgm:prSet presAssocID="{A58898AC-14EC-46A8-BEE3-D01630E1249B}" presName="vert1" presStyleCnt="0"/>
      <dgm:spPr/>
    </dgm:pt>
    <dgm:pt modelId="{787B78D2-53F3-0749-9C0E-B728F63E2BC2}" type="pres">
      <dgm:prSet presAssocID="{C44B31C7-C3FE-4917-BFBE-B654EBE4CA19}" presName="thickLine" presStyleLbl="alignNode1" presStyleIdx="2" presStyleCnt="3"/>
      <dgm:spPr/>
    </dgm:pt>
    <dgm:pt modelId="{88DD9CA1-CDC9-BB45-B099-CD58AF824D5F}" type="pres">
      <dgm:prSet presAssocID="{C44B31C7-C3FE-4917-BFBE-B654EBE4CA19}" presName="horz1" presStyleCnt="0"/>
      <dgm:spPr/>
    </dgm:pt>
    <dgm:pt modelId="{9FEDDB66-160B-7B4C-95AB-8CD0F8DF5199}" type="pres">
      <dgm:prSet presAssocID="{C44B31C7-C3FE-4917-BFBE-B654EBE4CA19}" presName="tx1" presStyleLbl="revTx" presStyleIdx="2" presStyleCnt="3"/>
      <dgm:spPr/>
    </dgm:pt>
    <dgm:pt modelId="{353EDC1D-EAED-5B41-9F29-93864F24A19C}" type="pres">
      <dgm:prSet presAssocID="{C44B31C7-C3FE-4917-BFBE-B654EBE4CA19}" presName="vert1" presStyleCnt="0"/>
      <dgm:spPr/>
    </dgm:pt>
  </dgm:ptLst>
  <dgm:cxnLst>
    <dgm:cxn modelId="{A3CF6C0D-F355-4EFA-B538-F24979B13DF8}" srcId="{F50231F2-5ADE-48AE-A06F-593E49205A9F}" destId="{FE7FA0E3-470B-4A63-958B-8EE1CABC5B01}" srcOrd="0" destOrd="0" parTransId="{EDACFAD3-E62D-43C1-B994-844DB495C104}" sibTransId="{8D59D447-72BD-4131-95CF-291532F52784}"/>
    <dgm:cxn modelId="{89549D72-B650-E64F-98F3-CF1D14618D18}" type="presOf" srcId="{A58898AC-14EC-46A8-BEE3-D01630E1249B}" destId="{D2FE2379-DB7F-CE45-8B41-DEA10823FF64}" srcOrd="0" destOrd="0" presId="urn:microsoft.com/office/officeart/2008/layout/LinedList"/>
    <dgm:cxn modelId="{30304A83-393C-0645-BF5C-5B228FE3235A}" type="presOf" srcId="{FE7FA0E3-470B-4A63-958B-8EE1CABC5B01}" destId="{EEE00B02-7523-974F-A0BB-A7CB278582CA}" srcOrd="0" destOrd="0" presId="urn:microsoft.com/office/officeart/2008/layout/LinedList"/>
    <dgm:cxn modelId="{8CD7E694-5949-1042-9B4D-87DE698A8252}" type="presOf" srcId="{F50231F2-5ADE-48AE-A06F-593E49205A9F}" destId="{785C48E0-8333-F84D-9311-C3EB6580DF32}" srcOrd="0" destOrd="0" presId="urn:microsoft.com/office/officeart/2008/layout/LinedList"/>
    <dgm:cxn modelId="{394408C7-AE33-410C-922F-B7AA60C19216}" srcId="{F50231F2-5ADE-48AE-A06F-593E49205A9F}" destId="{C44B31C7-C3FE-4917-BFBE-B654EBE4CA19}" srcOrd="2" destOrd="0" parTransId="{875100FF-EB90-4218-A9CC-E2BFD43D9104}" sibTransId="{3B3C886C-1FBD-4705-BE19-0CCA1BA5AA93}"/>
    <dgm:cxn modelId="{9F275ADE-6D70-5745-BA5F-2D8D9CAB7777}" type="presOf" srcId="{C44B31C7-C3FE-4917-BFBE-B654EBE4CA19}" destId="{9FEDDB66-160B-7B4C-95AB-8CD0F8DF5199}" srcOrd="0" destOrd="0" presId="urn:microsoft.com/office/officeart/2008/layout/LinedList"/>
    <dgm:cxn modelId="{06D3A2F4-3D7B-4183-8678-76AFA0086B4B}" srcId="{F50231F2-5ADE-48AE-A06F-593E49205A9F}" destId="{A58898AC-14EC-46A8-BEE3-D01630E1249B}" srcOrd="1" destOrd="0" parTransId="{4C8CC894-6E83-4A83-A78D-064C8DFBBE4A}" sibTransId="{8151B4D3-BC70-4633-8567-2688CA250943}"/>
    <dgm:cxn modelId="{A7FED1C7-A03D-6448-8514-D5FD82B29005}" type="presParOf" srcId="{785C48E0-8333-F84D-9311-C3EB6580DF32}" destId="{E1B84302-7B4B-D84B-8F1F-6D43F3D71683}" srcOrd="0" destOrd="0" presId="urn:microsoft.com/office/officeart/2008/layout/LinedList"/>
    <dgm:cxn modelId="{B6AE52D7-34FA-FF45-AE0D-EA489C48661E}" type="presParOf" srcId="{785C48E0-8333-F84D-9311-C3EB6580DF32}" destId="{BC72968F-162C-8A41-B95B-118AEC9887F3}" srcOrd="1" destOrd="0" presId="urn:microsoft.com/office/officeart/2008/layout/LinedList"/>
    <dgm:cxn modelId="{3A896B68-1AFF-4C42-BD33-EB74052F59A9}" type="presParOf" srcId="{BC72968F-162C-8A41-B95B-118AEC9887F3}" destId="{EEE00B02-7523-974F-A0BB-A7CB278582CA}" srcOrd="0" destOrd="0" presId="urn:microsoft.com/office/officeart/2008/layout/LinedList"/>
    <dgm:cxn modelId="{EA9870DA-634D-ED4C-8F6D-DFCA11D57187}" type="presParOf" srcId="{BC72968F-162C-8A41-B95B-118AEC9887F3}" destId="{CFF5B6B4-8E7B-4645-B9F9-5F83771088F7}" srcOrd="1" destOrd="0" presId="urn:microsoft.com/office/officeart/2008/layout/LinedList"/>
    <dgm:cxn modelId="{58056ECB-BEF9-A14B-AFBC-C0A8188566A4}" type="presParOf" srcId="{785C48E0-8333-F84D-9311-C3EB6580DF32}" destId="{53CFA470-17BD-F540-9DA3-201F008B8F6E}" srcOrd="2" destOrd="0" presId="urn:microsoft.com/office/officeart/2008/layout/LinedList"/>
    <dgm:cxn modelId="{DDAA99E3-C8CF-194F-A106-A57EA9D3AAB3}" type="presParOf" srcId="{785C48E0-8333-F84D-9311-C3EB6580DF32}" destId="{041DEA2F-E781-CA42-804E-8796C86E5B7C}" srcOrd="3" destOrd="0" presId="urn:microsoft.com/office/officeart/2008/layout/LinedList"/>
    <dgm:cxn modelId="{60BA67BF-B7D9-3541-934D-C35CCE33A697}" type="presParOf" srcId="{041DEA2F-E781-CA42-804E-8796C86E5B7C}" destId="{D2FE2379-DB7F-CE45-8B41-DEA10823FF64}" srcOrd="0" destOrd="0" presId="urn:microsoft.com/office/officeart/2008/layout/LinedList"/>
    <dgm:cxn modelId="{EB5946CD-7D17-C045-910B-8B7D482DF131}" type="presParOf" srcId="{041DEA2F-E781-CA42-804E-8796C86E5B7C}" destId="{1B576E10-BB45-BF48-BC19-651A6C110AC8}" srcOrd="1" destOrd="0" presId="urn:microsoft.com/office/officeart/2008/layout/LinedList"/>
    <dgm:cxn modelId="{0FE06E18-CF08-C24F-96DD-F18E8505FB4B}" type="presParOf" srcId="{785C48E0-8333-F84D-9311-C3EB6580DF32}" destId="{787B78D2-53F3-0749-9C0E-B728F63E2BC2}" srcOrd="4" destOrd="0" presId="urn:microsoft.com/office/officeart/2008/layout/LinedList"/>
    <dgm:cxn modelId="{9E1D73A5-4438-024F-AC29-542821A9CAA3}" type="presParOf" srcId="{785C48E0-8333-F84D-9311-C3EB6580DF32}" destId="{88DD9CA1-CDC9-BB45-B099-CD58AF824D5F}" srcOrd="5" destOrd="0" presId="urn:microsoft.com/office/officeart/2008/layout/LinedList"/>
    <dgm:cxn modelId="{3CE11FB6-FE46-AF48-94CC-11F43A204190}" type="presParOf" srcId="{88DD9CA1-CDC9-BB45-B099-CD58AF824D5F}" destId="{9FEDDB66-160B-7B4C-95AB-8CD0F8DF5199}" srcOrd="0" destOrd="0" presId="urn:microsoft.com/office/officeart/2008/layout/LinedList"/>
    <dgm:cxn modelId="{C81CE4C7-29C0-1441-9426-E8C0A339267C}" type="presParOf" srcId="{88DD9CA1-CDC9-BB45-B099-CD58AF824D5F}" destId="{353EDC1D-EAED-5B41-9F29-93864F24A19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760F08-C2C8-4643-876C-218736CE3DC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C9295DC-5A72-4653-9AFE-A631B5BB5683}">
      <dgm:prSet/>
      <dgm:spPr/>
      <dgm:t>
        <a:bodyPr/>
        <a:lstStyle/>
        <a:p>
          <a:pPr>
            <a:lnSpc>
              <a:spcPct val="100000"/>
            </a:lnSpc>
          </a:pPr>
          <a:r>
            <a:rPr lang="en-US"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gm:t>
    </dgm:pt>
    <dgm:pt modelId="{916968E6-6EBE-4F0F-AB29-12B094276B01}" type="parTrans" cxnId="{9026180B-4A82-4A72-9AB8-071D174AF54B}">
      <dgm:prSet/>
      <dgm:spPr/>
      <dgm:t>
        <a:bodyPr/>
        <a:lstStyle/>
        <a:p>
          <a:endParaRPr lang="en-US"/>
        </a:p>
      </dgm:t>
    </dgm:pt>
    <dgm:pt modelId="{7B736A14-E5BB-4EC0-AA2E-112020D2B6DB}" type="sibTrans" cxnId="{9026180B-4A82-4A72-9AB8-071D174AF54B}">
      <dgm:prSet/>
      <dgm:spPr/>
      <dgm:t>
        <a:bodyPr/>
        <a:lstStyle/>
        <a:p>
          <a:endParaRPr lang="en-US"/>
        </a:p>
      </dgm:t>
    </dgm:pt>
    <dgm:pt modelId="{19B4B390-4BBE-42CB-BBD1-383E0C1332F9}">
      <dgm:prSet/>
      <dgm:spPr/>
      <dgm:t>
        <a:bodyPr/>
        <a:lstStyle/>
        <a:p>
          <a:pPr>
            <a:lnSpc>
              <a:spcPct val="100000"/>
            </a:lnSpc>
          </a:pPr>
          <a:r>
            <a:rPr lang="en-US"/>
            <a:t>Thus, the adjustment involves two steps:</a:t>
          </a:r>
        </a:p>
      </dgm:t>
    </dgm:pt>
    <dgm:pt modelId="{FA9276CB-3A45-43E5-BADE-3C2C93BAD88A}" type="parTrans" cxnId="{6786884B-8B4C-4D9A-BDF6-172130ECECF5}">
      <dgm:prSet/>
      <dgm:spPr/>
      <dgm:t>
        <a:bodyPr/>
        <a:lstStyle/>
        <a:p>
          <a:endParaRPr lang="en-US"/>
        </a:p>
      </dgm:t>
    </dgm:pt>
    <dgm:pt modelId="{33A35575-5D33-48C0-8002-DC387EC9DC75}" type="sibTrans" cxnId="{6786884B-8B4C-4D9A-BDF6-172130ECECF5}">
      <dgm:prSet/>
      <dgm:spPr/>
      <dgm:t>
        <a:bodyPr/>
        <a:lstStyle/>
        <a:p>
          <a:endParaRPr lang="en-US"/>
        </a:p>
      </dgm:t>
    </dgm:pt>
    <dgm:pt modelId="{09D17C38-F259-4213-88DC-87D70A862B96}">
      <dgm:prSet/>
      <dgm:spPr/>
      <dgm:t>
        <a:bodyPr/>
        <a:lstStyle/>
        <a:p>
          <a:pPr>
            <a:lnSpc>
              <a:spcPct val="100000"/>
            </a:lnSpc>
          </a:pPr>
          <a:r>
            <a:rPr lang="en-US"/>
            <a:t>n becomes the number of periods or n (the number of years) times m (the number of times compounding occurs per year). </a:t>
          </a:r>
        </a:p>
      </dgm:t>
    </dgm:pt>
    <dgm:pt modelId="{E1CDA476-03A6-48CF-BCF0-4E695276C402}" type="parTrans" cxnId="{19ECE58D-86A7-4C29-8B3D-805C89CEC257}">
      <dgm:prSet/>
      <dgm:spPr/>
      <dgm:t>
        <a:bodyPr/>
        <a:lstStyle/>
        <a:p>
          <a:endParaRPr lang="en-US"/>
        </a:p>
      </dgm:t>
    </dgm:pt>
    <dgm:pt modelId="{EBA88E9A-19A7-47D9-B6B6-6D0D1838A80C}" type="sibTrans" cxnId="{19ECE58D-86A7-4C29-8B3D-805C89CEC257}">
      <dgm:prSet/>
      <dgm:spPr/>
      <dgm:t>
        <a:bodyPr/>
        <a:lstStyle/>
        <a:p>
          <a:endParaRPr lang="en-US"/>
        </a:p>
      </dgm:t>
    </dgm:pt>
    <dgm:pt modelId="{549FE96C-4C2E-4652-93E6-8A8DBBD95172}">
      <dgm:prSet/>
      <dgm:spPr/>
      <dgm:t>
        <a:bodyPr/>
        <a:lstStyle/>
        <a:p>
          <a:pPr>
            <a:lnSpc>
              <a:spcPct val="100000"/>
            </a:lnSpc>
          </a:pPr>
          <a:r>
            <a:rPr lang="en-US"/>
            <a:t>Thus, if it is monthly compounding for 10 years, n becomes 10 * 12 = 120 months in 10 years, and if it is daily compounding over 10 years, it becomes 10 * 365 = 3,650 days in 10 years.</a:t>
          </a:r>
        </a:p>
      </dgm:t>
    </dgm:pt>
    <dgm:pt modelId="{47C2A827-C5F7-4BB3-98D3-51BE56A7BBF6}" type="parTrans" cxnId="{75D6DC02-7B95-4724-A2DA-6358DEDF34AB}">
      <dgm:prSet/>
      <dgm:spPr/>
      <dgm:t>
        <a:bodyPr/>
        <a:lstStyle/>
        <a:p>
          <a:endParaRPr lang="en-US"/>
        </a:p>
      </dgm:t>
    </dgm:pt>
    <dgm:pt modelId="{F552788F-B7A1-4822-B84C-3A84860B7B69}" type="sibTrans" cxnId="{75D6DC02-7B95-4724-A2DA-6358DEDF34AB}">
      <dgm:prSet/>
      <dgm:spPr/>
      <dgm:t>
        <a:bodyPr/>
        <a:lstStyle/>
        <a:p>
          <a:endParaRPr lang="en-US"/>
        </a:p>
      </dgm:t>
    </dgm:pt>
    <dgm:pt modelId="{4A1BD551-D5D0-40CB-B1AF-CEC1B97C9505}" type="pres">
      <dgm:prSet presAssocID="{76760F08-C2C8-4643-876C-218736CE3DCD}" presName="root" presStyleCnt="0">
        <dgm:presLayoutVars>
          <dgm:dir/>
          <dgm:resizeHandles val="exact"/>
        </dgm:presLayoutVars>
      </dgm:prSet>
      <dgm:spPr/>
    </dgm:pt>
    <dgm:pt modelId="{2B1BE45D-FBA5-4719-9C4E-B9ECD1B3B459}" type="pres">
      <dgm:prSet presAssocID="{CC9295DC-5A72-4653-9AFE-A631B5BB5683}" presName="compNode" presStyleCnt="0"/>
      <dgm:spPr/>
    </dgm:pt>
    <dgm:pt modelId="{940601F8-B0CA-4320-B364-7C3414B8736C}" type="pres">
      <dgm:prSet presAssocID="{CC9295DC-5A72-4653-9AFE-A631B5BB5683}" presName="bgRect" presStyleLbl="bgShp" presStyleIdx="0" presStyleCnt="4"/>
      <dgm:spPr/>
    </dgm:pt>
    <dgm:pt modelId="{F0A81CF9-A354-4A3C-9AAF-847055968EF0}" type="pres">
      <dgm:prSet presAssocID="{CC9295DC-5A72-4653-9AFE-A631B5BB5683}"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lculator"/>
        </a:ext>
      </dgm:extLst>
    </dgm:pt>
    <dgm:pt modelId="{3A0F334C-3985-4090-AB39-0222D0611E64}" type="pres">
      <dgm:prSet presAssocID="{CC9295DC-5A72-4653-9AFE-A631B5BB5683}" presName="spaceRect" presStyleCnt="0"/>
      <dgm:spPr/>
    </dgm:pt>
    <dgm:pt modelId="{90B06B7A-1F19-4D83-96DC-F5028674F1EB}" type="pres">
      <dgm:prSet presAssocID="{CC9295DC-5A72-4653-9AFE-A631B5BB5683}" presName="parTx" presStyleLbl="revTx" presStyleIdx="0" presStyleCnt="4">
        <dgm:presLayoutVars>
          <dgm:chMax val="0"/>
          <dgm:chPref val="0"/>
        </dgm:presLayoutVars>
      </dgm:prSet>
      <dgm:spPr/>
    </dgm:pt>
    <dgm:pt modelId="{77DE6EC1-1805-4BFB-B472-CEDAA05ACEC5}" type="pres">
      <dgm:prSet presAssocID="{7B736A14-E5BB-4EC0-AA2E-112020D2B6DB}" presName="sibTrans" presStyleCnt="0"/>
      <dgm:spPr/>
    </dgm:pt>
    <dgm:pt modelId="{68C900E7-5FF7-4B33-91D7-0FB74BA38397}" type="pres">
      <dgm:prSet presAssocID="{19B4B390-4BBE-42CB-BBD1-383E0C1332F9}" presName="compNode" presStyleCnt="0"/>
      <dgm:spPr/>
    </dgm:pt>
    <dgm:pt modelId="{AAD7A79B-6B12-4656-8640-626E7E545DCA}" type="pres">
      <dgm:prSet presAssocID="{19B4B390-4BBE-42CB-BBD1-383E0C1332F9}" presName="bgRect" presStyleLbl="bgShp" presStyleIdx="1" presStyleCnt="4"/>
      <dgm:spPr/>
    </dgm:pt>
    <dgm:pt modelId="{51888324-3E2B-4DB7-A07D-943FD0D0C0BF}" type="pres">
      <dgm:prSet presAssocID="{19B4B390-4BBE-42CB-BBD1-383E0C1332F9}"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nching Diagram"/>
        </a:ext>
      </dgm:extLst>
    </dgm:pt>
    <dgm:pt modelId="{2D58ED53-6405-4092-A8FF-427DDF6795CF}" type="pres">
      <dgm:prSet presAssocID="{19B4B390-4BBE-42CB-BBD1-383E0C1332F9}" presName="spaceRect" presStyleCnt="0"/>
      <dgm:spPr/>
    </dgm:pt>
    <dgm:pt modelId="{938F9C17-E47D-44E1-AB61-7C36D8BEE022}" type="pres">
      <dgm:prSet presAssocID="{19B4B390-4BBE-42CB-BBD1-383E0C1332F9}" presName="parTx" presStyleLbl="revTx" presStyleIdx="1" presStyleCnt="4">
        <dgm:presLayoutVars>
          <dgm:chMax val="0"/>
          <dgm:chPref val="0"/>
        </dgm:presLayoutVars>
      </dgm:prSet>
      <dgm:spPr/>
    </dgm:pt>
    <dgm:pt modelId="{305FCA62-C58D-4DC2-99F6-673A77BABA03}" type="pres">
      <dgm:prSet presAssocID="{33A35575-5D33-48C0-8002-DC387EC9DC75}" presName="sibTrans" presStyleCnt="0"/>
      <dgm:spPr/>
    </dgm:pt>
    <dgm:pt modelId="{EF70FF95-2D35-4F71-BE9C-262FF59837E1}" type="pres">
      <dgm:prSet presAssocID="{09D17C38-F259-4213-88DC-87D70A862B96}" presName="compNode" presStyleCnt="0"/>
      <dgm:spPr/>
    </dgm:pt>
    <dgm:pt modelId="{029C666E-5B3F-44EA-8C8B-064655AA61E8}" type="pres">
      <dgm:prSet presAssocID="{09D17C38-F259-4213-88DC-87D70A862B96}" presName="bgRect" presStyleLbl="bgShp" presStyleIdx="2" presStyleCnt="4"/>
      <dgm:spPr/>
    </dgm:pt>
    <dgm:pt modelId="{F559723D-D6E4-41F1-BEE8-EA7AB6349C01}" type="pres">
      <dgm:prSet presAssocID="{09D17C38-F259-4213-88DC-87D70A862B96}"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peed Bump"/>
        </a:ext>
      </dgm:extLst>
    </dgm:pt>
    <dgm:pt modelId="{C44EC2FF-32F7-4839-B150-0E3F7A5A7D88}" type="pres">
      <dgm:prSet presAssocID="{09D17C38-F259-4213-88DC-87D70A862B96}" presName="spaceRect" presStyleCnt="0"/>
      <dgm:spPr/>
    </dgm:pt>
    <dgm:pt modelId="{9DA5A6AC-6037-47FF-87C1-A04C8F2FF7A1}" type="pres">
      <dgm:prSet presAssocID="{09D17C38-F259-4213-88DC-87D70A862B96}" presName="parTx" presStyleLbl="revTx" presStyleIdx="2" presStyleCnt="4">
        <dgm:presLayoutVars>
          <dgm:chMax val="0"/>
          <dgm:chPref val="0"/>
        </dgm:presLayoutVars>
      </dgm:prSet>
      <dgm:spPr/>
    </dgm:pt>
    <dgm:pt modelId="{EB6B7EE1-7E01-4929-8840-42E0DB8CB1C2}" type="pres">
      <dgm:prSet presAssocID="{EBA88E9A-19A7-47D9-B6B6-6D0D1838A80C}" presName="sibTrans" presStyleCnt="0"/>
      <dgm:spPr/>
    </dgm:pt>
    <dgm:pt modelId="{6987762B-4226-45B9-A21B-EFB5FFAA0FAE}" type="pres">
      <dgm:prSet presAssocID="{549FE96C-4C2E-4652-93E6-8A8DBBD95172}" presName="compNode" presStyleCnt="0"/>
      <dgm:spPr/>
    </dgm:pt>
    <dgm:pt modelId="{88B05D63-DAF5-44F2-B019-F46437D46EA7}" type="pres">
      <dgm:prSet presAssocID="{549FE96C-4C2E-4652-93E6-8A8DBBD95172}" presName="bgRect" presStyleLbl="bgShp" presStyleIdx="3" presStyleCnt="4"/>
      <dgm:spPr/>
    </dgm:pt>
    <dgm:pt modelId="{BF2F279D-0551-48A9-BC80-4A3573242CF0}" type="pres">
      <dgm:prSet presAssocID="{549FE96C-4C2E-4652-93E6-8A8DBBD95172}"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nthly calendar"/>
        </a:ext>
      </dgm:extLst>
    </dgm:pt>
    <dgm:pt modelId="{16A6E354-F907-4D5E-856D-160261C078AE}" type="pres">
      <dgm:prSet presAssocID="{549FE96C-4C2E-4652-93E6-8A8DBBD95172}" presName="spaceRect" presStyleCnt="0"/>
      <dgm:spPr/>
    </dgm:pt>
    <dgm:pt modelId="{C9212DD7-2A1B-48E7-B484-2B242EE82A51}" type="pres">
      <dgm:prSet presAssocID="{549FE96C-4C2E-4652-93E6-8A8DBBD95172}" presName="parTx" presStyleLbl="revTx" presStyleIdx="3" presStyleCnt="4">
        <dgm:presLayoutVars>
          <dgm:chMax val="0"/>
          <dgm:chPref val="0"/>
        </dgm:presLayoutVars>
      </dgm:prSet>
      <dgm:spPr/>
    </dgm:pt>
  </dgm:ptLst>
  <dgm:cxnLst>
    <dgm:cxn modelId="{75D6DC02-7B95-4724-A2DA-6358DEDF34AB}" srcId="{76760F08-C2C8-4643-876C-218736CE3DCD}" destId="{549FE96C-4C2E-4652-93E6-8A8DBBD95172}" srcOrd="3" destOrd="0" parTransId="{47C2A827-C5F7-4BB3-98D3-51BE56A7BBF6}" sibTransId="{F552788F-B7A1-4822-B84C-3A84860B7B69}"/>
    <dgm:cxn modelId="{9026180B-4A82-4A72-9AB8-071D174AF54B}" srcId="{76760F08-C2C8-4643-876C-218736CE3DCD}" destId="{CC9295DC-5A72-4653-9AFE-A631B5BB5683}" srcOrd="0" destOrd="0" parTransId="{916968E6-6EBE-4F0F-AB29-12B094276B01}" sibTransId="{7B736A14-E5BB-4EC0-AA2E-112020D2B6DB}"/>
    <dgm:cxn modelId="{67D2FE3E-07A0-4AD2-AE9F-E6BB0FD49CE3}" type="presOf" srcId="{549FE96C-4C2E-4652-93E6-8A8DBBD95172}" destId="{C9212DD7-2A1B-48E7-B484-2B242EE82A51}" srcOrd="0" destOrd="0" presId="urn:microsoft.com/office/officeart/2018/2/layout/IconVerticalSolidList"/>
    <dgm:cxn modelId="{6786884B-8B4C-4D9A-BDF6-172130ECECF5}" srcId="{76760F08-C2C8-4643-876C-218736CE3DCD}" destId="{19B4B390-4BBE-42CB-BBD1-383E0C1332F9}" srcOrd="1" destOrd="0" parTransId="{FA9276CB-3A45-43E5-BADE-3C2C93BAD88A}" sibTransId="{33A35575-5D33-48C0-8002-DC387EC9DC75}"/>
    <dgm:cxn modelId="{16F05882-D440-4363-B065-B673FAEFCFA8}" type="presOf" srcId="{19B4B390-4BBE-42CB-BBD1-383E0C1332F9}" destId="{938F9C17-E47D-44E1-AB61-7C36D8BEE022}" srcOrd="0" destOrd="0" presId="urn:microsoft.com/office/officeart/2018/2/layout/IconVerticalSolidList"/>
    <dgm:cxn modelId="{19ECE58D-86A7-4C29-8B3D-805C89CEC257}" srcId="{76760F08-C2C8-4643-876C-218736CE3DCD}" destId="{09D17C38-F259-4213-88DC-87D70A862B96}" srcOrd="2" destOrd="0" parTransId="{E1CDA476-03A6-48CF-BCF0-4E695276C402}" sibTransId="{EBA88E9A-19A7-47D9-B6B6-6D0D1838A80C}"/>
    <dgm:cxn modelId="{977A5AA1-4F03-460C-BE1F-818307C8B2D6}" type="presOf" srcId="{76760F08-C2C8-4643-876C-218736CE3DCD}" destId="{4A1BD551-D5D0-40CB-B1AF-CEC1B97C9505}" srcOrd="0" destOrd="0" presId="urn:microsoft.com/office/officeart/2018/2/layout/IconVerticalSolidList"/>
    <dgm:cxn modelId="{EDF497A9-CB92-4D58-8A1B-5116281CE29D}" type="presOf" srcId="{09D17C38-F259-4213-88DC-87D70A862B96}" destId="{9DA5A6AC-6037-47FF-87C1-A04C8F2FF7A1}" srcOrd="0" destOrd="0" presId="urn:microsoft.com/office/officeart/2018/2/layout/IconVerticalSolidList"/>
    <dgm:cxn modelId="{2446F4AC-60D9-4048-A5BA-29FA71276741}" type="presOf" srcId="{CC9295DC-5A72-4653-9AFE-A631B5BB5683}" destId="{90B06B7A-1F19-4D83-96DC-F5028674F1EB}" srcOrd="0" destOrd="0" presId="urn:microsoft.com/office/officeart/2018/2/layout/IconVerticalSolidList"/>
    <dgm:cxn modelId="{1BC90F04-5A58-4F27-A7B0-E232428280AD}" type="presParOf" srcId="{4A1BD551-D5D0-40CB-B1AF-CEC1B97C9505}" destId="{2B1BE45D-FBA5-4719-9C4E-B9ECD1B3B459}" srcOrd="0" destOrd="0" presId="urn:microsoft.com/office/officeart/2018/2/layout/IconVerticalSolidList"/>
    <dgm:cxn modelId="{AD620616-54CD-4E42-8BDC-8D11F07EA23D}" type="presParOf" srcId="{2B1BE45D-FBA5-4719-9C4E-B9ECD1B3B459}" destId="{940601F8-B0CA-4320-B364-7C3414B8736C}" srcOrd="0" destOrd="0" presId="urn:microsoft.com/office/officeart/2018/2/layout/IconVerticalSolidList"/>
    <dgm:cxn modelId="{6D749BBE-A65E-441F-A179-A0855E5F51D5}" type="presParOf" srcId="{2B1BE45D-FBA5-4719-9C4E-B9ECD1B3B459}" destId="{F0A81CF9-A354-4A3C-9AAF-847055968EF0}" srcOrd="1" destOrd="0" presId="urn:microsoft.com/office/officeart/2018/2/layout/IconVerticalSolidList"/>
    <dgm:cxn modelId="{5E8E7200-664D-4FD5-99E0-96CC8FFB5F5A}" type="presParOf" srcId="{2B1BE45D-FBA5-4719-9C4E-B9ECD1B3B459}" destId="{3A0F334C-3985-4090-AB39-0222D0611E64}" srcOrd="2" destOrd="0" presId="urn:microsoft.com/office/officeart/2018/2/layout/IconVerticalSolidList"/>
    <dgm:cxn modelId="{B02A9C7B-01AB-4567-8B86-2B385C06B956}" type="presParOf" srcId="{2B1BE45D-FBA5-4719-9C4E-B9ECD1B3B459}" destId="{90B06B7A-1F19-4D83-96DC-F5028674F1EB}" srcOrd="3" destOrd="0" presId="urn:microsoft.com/office/officeart/2018/2/layout/IconVerticalSolidList"/>
    <dgm:cxn modelId="{5F18BC4D-F0DE-40D4-B2D8-0B37BE468CDD}" type="presParOf" srcId="{4A1BD551-D5D0-40CB-B1AF-CEC1B97C9505}" destId="{77DE6EC1-1805-4BFB-B472-CEDAA05ACEC5}" srcOrd="1" destOrd="0" presId="urn:microsoft.com/office/officeart/2018/2/layout/IconVerticalSolidList"/>
    <dgm:cxn modelId="{30F670D0-F708-4A51-A67E-C53D237FE286}" type="presParOf" srcId="{4A1BD551-D5D0-40CB-B1AF-CEC1B97C9505}" destId="{68C900E7-5FF7-4B33-91D7-0FB74BA38397}" srcOrd="2" destOrd="0" presId="urn:microsoft.com/office/officeart/2018/2/layout/IconVerticalSolidList"/>
    <dgm:cxn modelId="{C8C13B18-61BD-40AF-8F82-3110FB1C27D1}" type="presParOf" srcId="{68C900E7-5FF7-4B33-91D7-0FB74BA38397}" destId="{AAD7A79B-6B12-4656-8640-626E7E545DCA}" srcOrd="0" destOrd="0" presId="urn:microsoft.com/office/officeart/2018/2/layout/IconVerticalSolidList"/>
    <dgm:cxn modelId="{A46D46E4-842F-4B07-81D5-D04F2DA941F0}" type="presParOf" srcId="{68C900E7-5FF7-4B33-91D7-0FB74BA38397}" destId="{51888324-3E2B-4DB7-A07D-943FD0D0C0BF}" srcOrd="1" destOrd="0" presId="urn:microsoft.com/office/officeart/2018/2/layout/IconVerticalSolidList"/>
    <dgm:cxn modelId="{6E7D30EF-81F9-40E4-8045-89233724D9A1}" type="presParOf" srcId="{68C900E7-5FF7-4B33-91D7-0FB74BA38397}" destId="{2D58ED53-6405-4092-A8FF-427DDF6795CF}" srcOrd="2" destOrd="0" presId="urn:microsoft.com/office/officeart/2018/2/layout/IconVerticalSolidList"/>
    <dgm:cxn modelId="{0A68DC63-1087-470A-BA6B-35DBE4E5A8B2}" type="presParOf" srcId="{68C900E7-5FF7-4B33-91D7-0FB74BA38397}" destId="{938F9C17-E47D-44E1-AB61-7C36D8BEE022}" srcOrd="3" destOrd="0" presId="urn:microsoft.com/office/officeart/2018/2/layout/IconVerticalSolidList"/>
    <dgm:cxn modelId="{D5E51C74-7ECE-43F7-B1C6-725CEA728A97}" type="presParOf" srcId="{4A1BD551-D5D0-40CB-B1AF-CEC1B97C9505}" destId="{305FCA62-C58D-4DC2-99F6-673A77BABA03}" srcOrd="3" destOrd="0" presId="urn:microsoft.com/office/officeart/2018/2/layout/IconVerticalSolidList"/>
    <dgm:cxn modelId="{81CC0D20-10B0-4DF9-AAC3-6C57DDBC4F5C}" type="presParOf" srcId="{4A1BD551-D5D0-40CB-B1AF-CEC1B97C9505}" destId="{EF70FF95-2D35-4F71-BE9C-262FF59837E1}" srcOrd="4" destOrd="0" presId="urn:microsoft.com/office/officeart/2018/2/layout/IconVerticalSolidList"/>
    <dgm:cxn modelId="{66E471BD-7EFC-44EC-BD55-22BB212DFD3D}" type="presParOf" srcId="{EF70FF95-2D35-4F71-BE9C-262FF59837E1}" destId="{029C666E-5B3F-44EA-8C8B-064655AA61E8}" srcOrd="0" destOrd="0" presId="urn:microsoft.com/office/officeart/2018/2/layout/IconVerticalSolidList"/>
    <dgm:cxn modelId="{BC3A65E5-86F3-4F1C-9114-B61E44F82567}" type="presParOf" srcId="{EF70FF95-2D35-4F71-BE9C-262FF59837E1}" destId="{F559723D-D6E4-41F1-BEE8-EA7AB6349C01}" srcOrd="1" destOrd="0" presId="urn:microsoft.com/office/officeart/2018/2/layout/IconVerticalSolidList"/>
    <dgm:cxn modelId="{37288AA8-D4F5-476B-8417-662B1320C413}" type="presParOf" srcId="{EF70FF95-2D35-4F71-BE9C-262FF59837E1}" destId="{C44EC2FF-32F7-4839-B150-0E3F7A5A7D88}" srcOrd="2" destOrd="0" presId="urn:microsoft.com/office/officeart/2018/2/layout/IconVerticalSolidList"/>
    <dgm:cxn modelId="{A5CF0D4C-77CB-440B-9F44-11CFB6DFC960}" type="presParOf" srcId="{EF70FF95-2D35-4F71-BE9C-262FF59837E1}" destId="{9DA5A6AC-6037-47FF-87C1-A04C8F2FF7A1}" srcOrd="3" destOrd="0" presId="urn:microsoft.com/office/officeart/2018/2/layout/IconVerticalSolidList"/>
    <dgm:cxn modelId="{FAB849A5-B79B-49E9-A6EA-94DE316ED5CA}" type="presParOf" srcId="{4A1BD551-D5D0-40CB-B1AF-CEC1B97C9505}" destId="{EB6B7EE1-7E01-4929-8840-42E0DB8CB1C2}" srcOrd="5" destOrd="0" presId="urn:microsoft.com/office/officeart/2018/2/layout/IconVerticalSolidList"/>
    <dgm:cxn modelId="{48860809-2FF6-4B71-9C59-06822CB984B0}" type="presParOf" srcId="{4A1BD551-D5D0-40CB-B1AF-CEC1B97C9505}" destId="{6987762B-4226-45B9-A21B-EFB5FFAA0FAE}" srcOrd="6" destOrd="0" presId="urn:microsoft.com/office/officeart/2018/2/layout/IconVerticalSolidList"/>
    <dgm:cxn modelId="{50158960-98E9-4867-94DF-714F798FC350}" type="presParOf" srcId="{6987762B-4226-45B9-A21B-EFB5FFAA0FAE}" destId="{88B05D63-DAF5-44F2-B019-F46437D46EA7}" srcOrd="0" destOrd="0" presId="urn:microsoft.com/office/officeart/2018/2/layout/IconVerticalSolidList"/>
    <dgm:cxn modelId="{40DDA3CE-40F1-477A-B4B2-E7259614D360}" type="presParOf" srcId="{6987762B-4226-45B9-A21B-EFB5FFAA0FAE}" destId="{BF2F279D-0551-48A9-BC80-4A3573242CF0}" srcOrd="1" destOrd="0" presId="urn:microsoft.com/office/officeart/2018/2/layout/IconVerticalSolidList"/>
    <dgm:cxn modelId="{C32B83E4-0A7C-4A58-AFE0-7BBEAD11A187}" type="presParOf" srcId="{6987762B-4226-45B9-A21B-EFB5FFAA0FAE}" destId="{16A6E354-F907-4D5E-856D-160261C078AE}" srcOrd="2" destOrd="0" presId="urn:microsoft.com/office/officeart/2018/2/layout/IconVerticalSolidList"/>
    <dgm:cxn modelId="{97AC5857-8887-4321-898D-CDFE599DB269}" type="presParOf" srcId="{6987762B-4226-45B9-A21B-EFB5FFAA0FAE}" destId="{C9212DD7-2A1B-48E7-B484-2B242EE82A5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4A4409-50D1-4314-9BC9-CA6C6411DFD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354D8C-8951-4D0B-989C-F00F029AE1D8}">
      <dgm:prSet/>
      <dgm:spPr/>
      <dgm:t>
        <a:bodyPr/>
        <a:lstStyle/>
        <a:p>
          <a:r>
            <a:rPr lang="en-US" dirty="0"/>
            <a:t>r becomes the interest rate per period or r (the annual interest rate) divided by m (the number of times compounding occurs per year). </a:t>
          </a:r>
        </a:p>
      </dgm:t>
    </dgm:pt>
    <dgm:pt modelId="{4A2D89F1-6455-4DA2-936A-F88B9432A90E}" type="parTrans" cxnId="{835729F8-F119-4373-82A2-BADC875713CF}">
      <dgm:prSet/>
      <dgm:spPr/>
      <dgm:t>
        <a:bodyPr/>
        <a:lstStyle/>
        <a:p>
          <a:endParaRPr lang="en-US"/>
        </a:p>
      </dgm:t>
    </dgm:pt>
    <dgm:pt modelId="{0D0E79A6-4463-48C9-BF8A-84F424903D56}" type="sibTrans" cxnId="{835729F8-F119-4373-82A2-BADC875713CF}">
      <dgm:prSet/>
      <dgm:spPr/>
      <dgm:t>
        <a:bodyPr/>
        <a:lstStyle/>
        <a:p>
          <a:endParaRPr lang="en-US"/>
        </a:p>
      </dgm:t>
    </dgm:pt>
    <dgm:pt modelId="{EB9F0EA3-2937-4D1B-8534-5FA63EE6CF80}">
      <dgm:prSet/>
      <dgm:spPr/>
      <dgm:t>
        <a:bodyPr/>
        <a:lstStyle/>
        <a:p>
          <a:r>
            <a:rPr lang="en-US" dirty="0"/>
            <a:t>Thus, if it is a 6 percent annual rate with monthly compounding, r becomes 6% , 12 = 0.5 percent per month, and if it is a 6 percent annual rate compounded daily, then r becomes (6% , 365) per day.</a:t>
          </a:r>
        </a:p>
      </dgm:t>
    </dgm:pt>
    <dgm:pt modelId="{2383B0E8-6D88-4ECB-BCCA-EAF0CF3C1631}" type="parTrans" cxnId="{63C82B71-515E-4A8A-95DF-02DA366F99FD}">
      <dgm:prSet/>
      <dgm:spPr/>
      <dgm:t>
        <a:bodyPr/>
        <a:lstStyle/>
        <a:p>
          <a:endParaRPr lang="en-US"/>
        </a:p>
      </dgm:t>
    </dgm:pt>
    <dgm:pt modelId="{98B15AFD-DB2D-4569-8763-A09D613BB845}" type="sibTrans" cxnId="{63C82B71-515E-4A8A-95DF-02DA366F99FD}">
      <dgm:prSet/>
      <dgm:spPr/>
      <dgm:t>
        <a:bodyPr/>
        <a:lstStyle/>
        <a:p>
          <a:endParaRPr lang="en-US"/>
        </a:p>
      </dgm:t>
    </dgm:pt>
    <dgm:pt modelId="{5A3C6A66-E753-419A-A1FC-A4F96B442D2D}">
      <dgm:prSet/>
      <dgm:spPr/>
      <dgm:t>
        <a:bodyPr/>
        <a:lstStyle/>
        <a:p>
          <a:r>
            <a:rPr lang="en-US" dirty="0"/>
            <a:t>We can see the value of </a:t>
          </a:r>
          <a:r>
            <a:rPr lang="en-US" dirty="0" err="1"/>
            <a:t>intrayear</a:t>
          </a:r>
          <a:r>
            <a:rPr lang="en-US"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gm:t>
    </dgm:pt>
    <dgm:pt modelId="{59B07F92-E9CA-458A-82F4-217210B0A0B8}" type="parTrans" cxnId="{67D409D2-5DE4-4882-A1E1-820309EEFFA4}">
      <dgm:prSet/>
      <dgm:spPr/>
      <dgm:t>
        <a:bodyPr/>
        <a:lstStyle/>
        <a:p>
          <a:endParaRPr lang="en-US"/>
        </a:p>
      </dgm:t>
    </dgm:pt>
    <dgm:pt modelId="{AE860FAE-CCD5-4C50-8E74-D3AC089A733E}" type="sibTrans" cxnId="{67D409D2-5DE4-4882-A1E1-820309EEFFA4}">
      <dgm:prSet/>
      <dgm:spPr/>
      <dgm:t>
        <a:bodyPr/>
        <a:lstStyle/>
        <a:p>
          <a:endParaRPr lang="en-US"/>
        </a:p>
      </dgm:t>
    </dgm:pt>
    <dgm:pt modelId="{6C388C75-A632-42A8-AF9C-710FBA6A3EC0}">
      <dgm:prSet/>
      <dgm:spPr/>
      <dgm:t>
        <a:bodyPr/>
        <a:lstStyle/>
        <a:p>
          <a:r>
            <a:rPr lang="en-US" dirty="0"/>
            <a:t>Conversely, the longer the compounding period is, the lower the effective interest rate will be.</a:t>
          </a:r>
        </a:p>
      </dgm:t>
    </dgm:pt>
    <dgm:pt modelId="{89BA3E2D-A588-4F0D-9A53-BD587BFF2FC3}" type="parTrans" cxnId="{640C7A9B-DA24-4016-9293-C4591245A054}">
      <dgm:prSet/>
      <dgm:spPr/>
      <dgm:t>
        <a:bodyPr/>
        <a:lstStyle/>
        <a:p>
          <a:endParaRPr lang="en-US"/>
        </a:p>
      </dgm:t>
    </dgm:pt>
    <dgm:pt modelId="{9F15478C-3543-488F-B783-95C51996DE40}" type="sibTrans" cxnId="{640C7A9B-DA24-4016-9293-C4591245A054}">
      <dgm:prSet/>
      <dgm:spPr/>
      <dgm:t>
        <a:bodyPr/>
        <a:lstStyle/>
        <a:p>
          <a:endParaRPr lang="en-US"/>
        </a:p>
      </dgm:t>
    </dgm:pt>
    <dgm:pt modelId="{C629A842-7CDC-4831-AF12-CFD7882124D4}" type="pres">
      <dgm:prSet presAssocID="{344A4409-50D1-4314-9BC9-CA6C6411DFD2}" presName="root" presStyleCnt="0">
        <dgm:presLayoutVars>
          <dgm:dir/>
          <dgm:resizeHandles val="exact"/>
        </dgm:presLayoutVars>
      </dgm:prSet>
      <dgm:spPr/>
    </dgm:pt>
    <dgm:pt modelId="{11F3B0F9-1068-4432-9A2C-4FC75B930312}" type="pres">
      <dgm:prSet presAssocID="{36354D8C-8951-4D0B-989C-F00F029AE1D8}" presName="compNode" presStyleCnt="0"/>
      <dgm:spPr/>
    </dgm:pt>
    <dgm:pt modelId="{87184CB3-3172-4FF5-ABAE-FA3F6629774E}" type="pres">
      <dgm:prSet presAssocID="{36354D8C-8951-4D0B-989C-F00F029AE1D8}" presName="bgRect" presStyleLbl="bgShp" presStyleIdx="0" presStyleCnt="4"/>
      <dgm:spPr/>
    </dgm:pt>
    <dgm:pt modelId="{CB18556B-FF5F-4C94-8315-D78F7E5C7516}" type="pres">
      <dgm:prSet presAssocID="{36354D8C-8951-4D0B-989C-F00F029AE1D8}" presName="iconRect" presStyleLbl="node1" presStyleIdx="0" presStyleCnt="4"/>
      <dgm:spPr>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EC81EC0-4EDB-41FB-A468-FA584908AC7A}" type="pres">
      <dgm:prSet presAssocID="{36354D8C-8951-4D0B-989C-F00F029AE1D8}" presName="spaceRect" presStyleCnt="0"/>
      <dgm:spPr/>
    </dgm:pt>
    <dgm:pt modelId="{AA443DE3-013A-4E28-A4C3-8721623BB5BA}" type="pres">
      <dgm:prSet presAssocID="{36354D8C-8951-4D0B-989C-F00F029AE1D8}" presName="parTx" presStyleLbl="revTx" presStyleIdx="0" presStyleCnt="4" custLinFactNeighborY="50068">
        <dgm:presLayoutVars>
          <dgm:chMax val="0"/>
          <dgm:chPref val="0"/>
        </dgm:presLayoutVars>
      </dgm:prSet>
      <dgm:spPr/>
    </dgm:pt>
    <dgm:pt modelId="{B56AFBD4-0CF1-479C-A607-21BB43A6E0B0}" type="pres">
      <dgm:prSet presAssocID="{0D0E79A6-4463-48C9-BF8A-84F424903D56}" presName="sibTrans" presStyleCnt="0"/>
      <dgm:spPr/>
    </dgm:pt>
    <dgm:pt modelId="{7783B948-3C31-4871-8DFF-7113869A89CA}" type="pres">
      <dgm:prSet presAssocID="{EB9F0EA3-2937-4D1B-8534-5FA63EE6CF80}" presName="compNode" presStyleCnt="0"/>
      <dgm:spPr/>
    </dgm:pt>
    <dgm:pt modelId="{6768E4E8-D6AB-4EEF-8BB5-9C7B14916EC2}" type="pres">
      <dgm:prSet presAssocID="{EB9F0EA3-2937-4D1B-8534-5FA63EE6CF80}" presName="bgRect" presStyleLbl="bgShp" presStyleIdx="1" presStyleCnt="4"/>
      <dgm:spPr/>
    </dgm:pt>
    <dgm:pt modelId="{B23755E6-783C-410B-B9EF-139F9DB525DC}" type="pres">
      <dgm:prSet presAssocID="{EB9F0EA3-2937-4D1B-8534-5FA63EE6CF80}" presName="iconRect" presStyleLbl="node1" presStyleIdx="1" presStyleCnt="4"/>
      <dgm:spPr>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34ED7DB6-42E3-4AC0-AFF9-C7D8EF83A460}" type="pres">
      <dgm:prSet presAssocID="{EB9F0EA3-2937-4D1B-8534-5FA63EE6CF80}" presName="spaceRect" presStyleCnt="0"/>
      <dgm:spPr/>
    </dgm:pt>
    <dgm:pt modelId="{4869768E-6BC7-4A02-B633-D2FCD1E37048}" type="pres">
      <dgm:prSet presAssocID="{EB9F0EA3-2937-4D1B-8534-5FA63EE6CF80}" presName="parTx" presStyleLbl="revTx" presStyleIdx="1" presStyleCnt="4" custLinFactNeighborX="-211" custLinFactNeighborY="25950">
        <dgm:presLayoutVars>
          <dgm:chMax val="0"/>
          <dgm:chPref val="0"/>
        </dgm:presLayoutVars>
      </dgm:prSet>
      <dgm:spPr/>
    </dgm:pt>
    <dgm:pt modelId="{67511C11-314C-4272-808F-19C36F2D05D8}" type="pres">
      <dgm:prSet presAssocID="{98B15AFD-DB2D-4569-8763-A09D613BB845}" presName="sibTrans" presStyleCnt="0"/>
      <dgm:spPr/>
    </dgm:pt>
    <dgm:pt modelId="{71687BC4-CE09-4123-AA09-489190F50410}" type="pres">
      <dgm:prSet presAssocID="{5A3C6A66-E753-419A-A1FC-A4F96B442D2D}" presName="compNode" presStyleCnt="0"/>
      <dgm:spPr/>
    </dgm:pt>
    <dgm:pt modelId="{2C604C15-0F95-4A88-954D-FF7EF279EAB7}" type="pres">
      <dgm:prSet presAssocID="{5A3C6A66-E753-419A-A1FC-A4F96B442D2D}" presName="bgRect" presStyleLbl="bgShp" presStyleIdx="2" presStyleCnt="4"/>
      <dgm:spPr/>
    </dgm:pt>
    <dgm:pt modelId="{67C09202-7D40-4D78-83F8-BF45D0AF2298}" type="pres">
      <dgm:prSet presAssocID="{5A3C6A66-E753-419A-A1FC-A4F96B442D2D}" presName="iconRect" presStyleLbl="node1" presStyleIdx="2" presStyleCnt="4"/>
      <dgm:spPr>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49C61B15-9103-499F-8FA7-9ED950E95BC2}" type="pres">
      <dgm:prSet presAssocID="{5A3C6A66-E753-419A-A1FC-A4F96B442D2D}" presName="spaceRect" presStyleCnt="0"/>
      <dgm:spPr/>
    </dgm:pt>
    <dgm:pt modelId="{4B5F5A61-554C-4D01-B809-F9DFE0C50976}" type="pres">
      <dgm:prSet presAssocID="{5A3C6A66-E753-419A-A1FC-A4F96B442D2D}" presName="parTx" presStyleLbl="revTx" presStyleIdx="2" presStyleCnt="4" custScaleY="79014" custLinFactNeighborY="47981">
        <dgm:presLayoutVars>
          <dgm:chMax val="0"/>
          <dgm:chPref val="0"/>
        </dgm:presLayoutVars>
      </dgm:prSet>
      <dgm:spPr/>
    </dgm:pt>
    <dgm:pt modelId="{1B099FD8-9F89-4E4A-83B7-4386320C5E77}" type="pres">
      <dgm:prSet presAssocID="{AE860FAE-CCD5-4C50-8E74-D3AC089A733E}" presName="sibTrans" presStyleCnt="0"/>
      <dgm:spPr/>
    </dgm:pt>
    <dgm:pt modelId="{F1FFE60C-F793-4FF4-902A-B9C662DFD5A9}" type="pres">
      <dgm:prSet presAssocID="{6C388C75-A632-42A8-AF9C-710FBA6A3EC0}" presName="compNode" presStyleCnt="0"/>
      <dgm:spPr/>
    </dgm:pt>
    <dgm:pt modelId="{B3CDECF2-E7F9-4A56-95DC-A79E44622403}" type="pres">
      <dgm:prSet presAssocID="{6C388C75-A632-42A8-AF9C-710FBA6A3EC0}" presName="bgRect" presStyleLbl="bgShp" presStyleIdx="3" presStyleCnt="4"/>
      <dgm:spPr/>
    </dgm:pt>
    <dgm:pt modelId="{F287B99E-27CC-404A-8AD5-0641CD5042BB}" type="pres">
      <dgm:prSet presAssocID="{6C388C75-A632-42A8-AF9C-710FBA6A3EC0}" presName="iconRect" presStyleLbl="node1" presStyleIdx="3" presStyleCnt="4"/>
      <dgm:spPr>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lculator"/>
        </a:ext>
      </dgm:extLst>
    </dgm:pt>
    <dgm:pt modelId="{7578DD8F-1D94-42CE-9F7A-F092B8F318D8}" type="pres">
      <dgm:prSet presAssocID="{6C388C75-A632-42A8-AF9C-710FBA6A3EC0}" presName="spaceRect" presStyleCnt="0"/>
      <dgm:spPr/>
    </dgm:pt>
    <dgm:pt modelId="{A082FC29-AD9A-4930-9E55-2833C0EAA650}" type="pres">
      <dgm:prSet presAssocID="{6C388C75-A632-42A8-AF9C-710FBA6A3EC0}" presName="parTx" presStyleLbl="revTx" presStyleIdx="3" presStyleCnt="4" custLinFactNeighborY="30912">
        <dgm:presLayoutVars>
          <dgm:chMax val="0"/>
          <dgm:chPref val="0"/>
        </dgm:presLayoutVars>
      </dgm:prSet>
      <dgm:spPr/>
    </dgm:pt>
  </dgm:ptLst>
  <dgm:cxnLst>
    <dgm:cxn modelId="{7843FA04-8E62-411B-AE6B-1E191F9454DA}" type="presOf" srcId="{5A3C6A66-E753-419A-A1FC-A4F96B442D2D}" destId="{4B5F5A61-554C-4D01-B809-F9DFE0C50976}" srcOrd="0" destOrd="0" presId="urn:microsoft.com/office/officeart/2018/2/layout/IconVerticalSolidList"/>
    <dgm:cxn modelId="{A706EE18-3583-458A-B003-95BD8B574F69}" type="presOf" srcId="{344A4409-50D1-4314-9BC9-CA6C6411DFD2}" destId="{C629A842-7CDC-4831-AF12-CFD7882124D4}" srcOrd="0" destOrd="0" presId="urn:microsoft.com/office/officeart/2018/2/layout/IconVerticalSolidList"/>
    <dgm:cxn modelId="{B062DD3E-0CB4-434D-B9F4-FD87858103C5}" type="presOf" srcId="{36354D8C-8951-4D0B-989C-F00F029AE1D8}" destId="{AA443DE3-013A-4E28-A4C3-8721623BB5BA}" srcOrd="0" destOrd="0" presId="urn:microsoft.com/office/officeart/2018/2/layout/IconVerticalSolidList"/>
    <dgm:cxn modelId="{63C82B71-515E-4A8A-95DF-02DA366F99FD}" srcId="{344A4409-50D1-4314-9BC9-CA6C6411DFD2}" destId="{EB9F0EA3-2937-4D1B-8534-5FA63EE6CF80}" srcOrd="1" destOrd="0" parTransId="{2383B0E8-6D88-4ECB-BCCA-EAF0CF3C1631}" sibTransId="{98B15AFD-DB2D-4569-8763-A09D613BB845}"/>
    <dgm:cxn modelId="{640C7A9B-DA24-4016-9293-C4591245A054}" srcId="{344A4409-50D1-4314-9BC9-CA6C6411DFD2}" destId="{6C388C75-A632-42A8-AF9C-710FBA6A3EC0}" srcOrd="3" destOrd="0" parTransId="{89BA3E2D-A588-4F0D-9A53-BD587BFF2FC3}" sibTransId="{9F15478C-3543-488F-B783-95C51996DE40}"/>
    <dgm:cxn modelId="{E359E7B1-327D-418E-976E-AC736A1B4DB8}" type="presOf" srcId="{EB9F0EA3-2937-4D1B-8534-5FA63EE6CF80}" destId="{4869768E-6BC7-4A02-B633-D2FCD1E37048}" srcOrd="0" destOrd="0" presId="urn:microsoft.com/office/officeart/2018/2/layout/IconVerticalSolidList"/>
    <dgm:cxn modelId="{67D409D2-5DE4-4882-A1E1-820309EEFFA4}" srcId="{344A4409-50D1-4314-9BC9-CA6C6411DFD2}" destId="{5A3C6A66-E753-419A-A1FC-A4F96B442D2D}" srcOrd="2" destOrd="0" parTransId="{59B07F92-E9CA-458A-82F4-217210B0A0B8}" sibTransId="{AE860FAE-CCD5-4C50-8E74-D3AC089A733E}"/>
    <dgm:cxn modelId="{835729F8-F119-4373-82A2-BADC875713CF}" srcId="{344A4409-50D1-4314-9BC9-CA6C6411DFD2}" destId="{36354D8C-8951-4D0B-989C-F00F029AE1D8}" srcOrd="0" destOrd="0" parTransId="{4A2D89F1-6455-4DA2-936A-F88B9432A90E}" sibTransId="{0D0E79A6-4463-48C9-BF8A-84F424903D56}"/>
    <dgm:cxn modelId="{8ED08CFF-B037-4A16-A805-BB2388C55E19}" type="presOf" srcId="{6C388C75-A632-42A8-AF9C-710FBA6A3EC0}" destId="{A082FC29-AD9A-4930-9E55-2833C0EAA650}" srcOrd="0" destOrd="0" presId="urn:microsoft.com/office/officeart/2018/2/layout/IconVerticalSolidList"/>
    <dgm:cxn modelId="{B93CA9F4-1C51-4C67-A95A-1CC85F750EAF}" type="presParOf" srcId="{C629A842-7CDC-4831-AF12-CFD7882124D4}" destId="{11F3B0F9-1068-4432-9A2C-4FC75B930312}" srcOrd="0" destOrd="0" presId="urn:microsoft.com/office/officeart/2018/2/layout/IconVerticalSolidList"/>
    <dgm:cxn modelId="{2467911D-7CB0-4EF4-91E4-8F4FB0EB662C}" type="presParOf" srcId="{11F3B0F9-1068-4432-9A2C-4FC75B930312}" destId="{87184CB3-3172-4FF5-ABAE-FA3F6629774E}" srcOrd="0" destOrd="0" presId="urn:microsoft.com/office/officeart/2018/2/layout/IconVerticalSolidList"/>
    <dgm:cxn modelId="{CB442D64-8463-49C8-B1BD-9D104C0A058D}" type="presParOf" srcId="{11F3B0F9-1068-4432-9A2C-4FC75B930312}" destId="{CB18556B-FF5F-4C94-8315-D78F7E5C7516}" srcOrd="1" destOrd="0" presId="urn:microsoft.com/office/officeart/2018/2/layout/IconVerticalSolidList"/>
    <dgm:cxn modelId="{8BD455E9-0D64-4D1C-A419-F6BD80A5A252}" type="presParOf" srcId="{11F3B0F9-1068-4432-9A2C-4FC75B930312}" destId="{EEC81EC0-4EDB-41FB-A468-FA584908AC7A}" srcOrd="2" destOrd="0" presId="urn:microsoft.com/office/officeart/2018/2/layout/IconVerticalSolidList"/>
    <dgm:cxn modelId="{45D90F34-0858-40BB-8F5D-FC3A36046DA9}" type="presParOf" srcId="{11F3B0F9-1068-4432-9A2C-4FC75B930312}" destId="{AA443DE3-013A-4E28-A4C3-8721623BB5BA}" srcOrd="3" destOrd="0" presId="urn:microsoft.com/office/officeart/2018/2/layout/IconVerticalSolidList"/>
    <dgm:cxn modelId="{91358F59-BD55-441F-842F-98767C1820C6}" type="presParOf" srcId="{C629A842-7CDC-4831-AF12-CFD7882124D4}" destId="{B56AFBD4-0CF1-479C-A607-21BB43A6E0B0}" srcOrd="1" destOrd="0" presId="urn:microsoft.com/office/officeart/2018/2/layout/IconVerticalSolidList"/>
    <dgm:cxn modelId="{B7739D55-8496-4CAA-B7BD-94F181CA3DA7}" type="presParOf" srcId="{C629A842-7CDC-4831-AF12-CFD7882124D4}" destId="{7783B948-3C31-4871-8DFF-7113869A89CA}" srcOrd="2" destOrd="0" presId="urn:microsoft.com/office/officeart/2018/2/layout/IconVerticalSolidList"/>
    <dgm:cxn modelId="{CD707B96-BF75-46A7-BADD-761C9126EC81}" type="presParOf" srcId="{7783B948-3C31-4871-8DFF-7113869A89CA}" destId="{6768E4E8-D6AB-4EEF-8BB5-9C7B14916EC2}" srcOrd="0" destOrd="0" presId="urn:microsoft.com/office/officeart/2018/2/layout/IconVerticalSolidList"/>
    <dgm:cxn modelId="{081694FC-0FF3-4DCB-A92A-3D2750BE9F0F}" type="presParOf" srcId="{7783B948-3C31-4871-8DFF-7113869A89CA}" destId="{B23755E6-783C-410B-B9EF-139F9DB525DC}" srcOrd="1" destOrd="0" presId="urn:microsoft.com/office/officeart/2018/2/layout/IconVerticalSolidList"/>
    <dgm:cxn modelId="{5B7B648B-5CF7-4000-879C-5FB89BE4EEB1}" type="presParOf" srcId="{7783B948-3C31-4871-8DFF-7113869A89CA}" destId="{34ED7DB6-42E3-4AC0-AFF9-C7D8EF83A460}" srcOrd="2" destOrd="0" presId="urn:microsoft.com/office/officeart/2018/2/layout/IconVerticalSolidList"/>
    <dgm:cxn modelId="{9142A6DF-71C3-4348-A15B-F438499F60DD}" type="presParOf" srcId="{7783B948-3C31-4871-8DFF-7113869A89CA}" destId="{4869768E-6BC7-4A02-B633-D2FCD1E37048}" srcOrd="3" destOrd="0" presId="urn:microsoft.com/office/officeart/2018/2/layout/IconVerticalSolidList"/>
    <dgm:cxn modelId="{58056F4A-CAA2-481F-AA61-1113741B8FA4}" type="presParOf" srcId="{C629A842-7CDC-4831-AF12-CFD7882124D4}" destId="{67511C11-314C-4272-808F-19C36F2D05D8}" srcOrd="3" destOrd="0" presId="urn:microsoft.com/office/officeart/2018/2/layout/IconVerticalSolidList"/>
    <dgm:cxn modelId="{DE2C1892-C5EB-4029-AC6C-9EF33F11F4B4}" type="presParOf" srcId="{C629A842-7CDC-4831-AF12-CFD7882124D4}" destId="{71687BC4-CE09-4123-AA09-489190F50410}" srcOrd="4" destOrd="0" presId="urn:microsoft.com/office/officeart/2018/2/layout/IconVerticalSolidList"/>
    <dgm:cxn modelId="{DBA20DB1-D99D-4EF3-8769-CC8F88AADF9E}" type="presParOf" srcId="{71687BC4-CE09-4123-AA09-489190F50410}" destId="{2C604C15-0F95-4A88-954D-FF7EF279EAB7}" srcOrd="0" destOrd="0" presId="urn:microsoft.com/office/officeart/2018/2/layout/IconVerticalSolidList"/>
    <dgm:cxn modelId="{3BA6007C-2B0A-4265-AF71-F2B9B6E550B9}" type="presParOf" srcId="{71687BC4-CE09-4123-AA09-489190F50410}" destId="{67C09202-7D40-4D78-83F8-BF45D0AF2298}" srcOrd="1" destOrd="0" presId="urn:microsoft.com/office/officeart/2018/2/layout/IconVerticalSolidList"/>
    <dgm:cxn modelId="{36BF54FA-CDA5-4150-BCE2-3EE070A7F661}" type="presParOf" srcId="{71687BC4-CE09-4123-AA09-489190F50410}" destId="{49C61B15-9103-499F-8FA7-9ED950E95BC2}" srcOrd="2" destOrd="0" presId="urn:microsoft.com/office/officeart/2018/2/layout/IconVerticalSolidList"/>
    <dgm:cxn modelId="{5F01F31C-FF42-4E54-B307-1A58B305742A}" type="presParOf" srcId="{71687BC4-CE09-4123-AA09-489190F50410}" destId="{4B5F5A61-554C-4D01-B809-F9DFE0C50976}" srcOrd="3" destOrd="0" presId="urn:microsoft.com/office/officeart/2018/2/layout/IconVerticalSolidList"/>
    <dgm:cxn modelId="{32443DE9-A44A-4CA1-8133-D68F74DC3B07}" type="presParOf" srcId="{C629A842-7CDC-4831-AF12-CFD7882124D4}" destId="{1B099FD8-9F89-4E4A-83B7-4386320C5E77}" srcOrd="5" destOrd="0" presId="urn:microsoft.com/office/officeart/2018/2/layout/IconVerticalSolidList"/>
    <dgm:cxn modelId="{488BFD4B-678F-4922-8F13-FB4F83F3A13C}" type="presParOf" srcId="{C629A842-7CDC-4831-AF12-CFD7882124D4}" destId="{F1FFE60C-F793-4FF4-902A-B9C662DFD5A9}" srcOrd="6" destOrd="0" presId="urn:microsoft.com/office/officeart/2018/2/layout/IconVerticalSolidList"/>
    <dgm:cxn modelId="{5EC2C172-3C0E-467A-846E-8E784E44A654}" type="presParOf" srcId="{F1FFE60C-F793-4FF4-902A-B9C662DFD5A9}" destId="{B3CDECF2-E7F9-4A56-95DC-A79E44622403}" srcOrd="0" destOrd="0" presId="urn:microsoft.com/office/officeart/2018/2/layout/IconVerticalSolidList"/>
    <dgm:cxn modelId="{079412AE-8C13-4A8A-9329-8B93D73893F1}" type="presParOf" srcId="{F1FFE60C-F793-4FF4-902A-B9C662DFD5A9}" destId="{F287B99E-27CC-404A-8AD5-0641CD5042BB}" srcOrd="1" destOrd="0" presId="urn:microsoft.com/office/officeart/2018/2/layout/IconVerticalSolidList"/>
    <dgm:cxn modelId="{8346CF37-2855-4215-AAFD-CDAB81A48A68}" type="presParOf" srcId="{F1FFE60C-F793-4FF4-902A-B9C662DFD5A9}" destId="{7578DD8F-1D94-42CE-9F7A-F092B8F318D8}" srcOrd="2" destOrd="0" presId="urn:microsoft.com/office/officeart/2018/2/layout/IconVerticalSolidList"/>
    <dgm:cxn modelId="{907459E4-F229-4391-A57D-C66E5BAC97C5}" type="presParOf" srcId="{F1FFE60C-F793-4FF4-902A-B9C662DFD5A9}" destId="{A082FC29-AD9A-4930-9E55-2833C0EAA65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2E349-E452-4468-A5CB-45B2E056E1C1}">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E8DD2-63EC-4406-A502-5751070437F8}">
      <dsp:nvSpPr>
        <dsp:cNvPr id="0" name=""/>
        <dsp:cNvSpPr/>
      </dsp:nvSpPr>
      <dsp:spPr>
        <a:xfrm>
          <a:off x="219037" y="166319"/>
          <a:ext cx="398249" cy="398249"/>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A17B65-E40D-4321-8A90-1149532B90A8}">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55650">
            <a:lnSpc>
              <a:spcPct val="100000"/>
            </a:lnSpc>
            <a:spcBef>
              <a:spcPct val="0"/>
            </a:spcBef>
            <a:spcAft>
              <a:spcPct val="35000"/>
            </a:spcAft>
            <a:buNone/>
          </a:pPr>
          <a:r>
            <a:rPr lang="en-US" sz="1700" kern="1200" dirty="0"/>
            <a:t>An annuity is a </a:t>
          </a:r>
          <a:r>
            <a:rPr lang="en-US" sz="1700" b="1" kern="1200" dirty="0"/>
            <a:t>series of equal dollar payments </a:t>
          </a:r>
          <a:r>
            <a:rPr lang="en-US" sz="1700" kern="1200" dirty="0"/>
            <a:t>for a specified number of years. </a:t>
          </a:r>
        </a:p>
      </dsp:txBody>
      <dsp:txXfrm>
        <a:off x="836323" y="3399"/>
        <a:ext cx="9679276" cy="724089"/>
      </dsp:txXfrm>
    </dsp:sp>
    <dsp:sp modelId="{A26F1BDB-A97D-4C27-A66E-F15BA45EFCF7}">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96F18D-05EF-4522-9275-A1E24E493E8C}">
      <dsp:nvSpPr>
        <dsp:cNvPr id="0" name=""/>
        <dsp:cNvSpPr/>
      </dsp:nvSpPr>
      <dsp:spPr>
        <a:xfrm>
          <a:off x="219037" y="1071431"/>
          <a:ext cx="398249" cy="398249"/>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981A1-0A5D-4F4E-BE13-326F2BBB7D19}">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55650">
            <a:lnSpc>
              <a:spcPct val="100000"/>
            </a:lnSpc>
            <a:spcBef>
              <a:spcPct val="0"/>
            </a:spcBef>
            <a:spcAft>
              <a:spcPct val="35000"/>
            </a:spcAft>
            <a:buNone/>
          </a:pPr>
          <a:r>
            <a:rPr lang="en-US" sz="1700" kern="1200"/>
            <a:t>When we talk about annuities, we are referring to ordinary annuities unless otherwise noted. </a:t>
          </a:r>
        </a:p>
      </dsp:txBody>
      <dsp:txXfrm>
        <a:off x="836323" y="908511"/>
        <a:ext cx="9679276" cy="724089"/>
      </dsp:txXfrm>
    </dsp:sp>
    <dsp:sp modelId="{B5ACED8E-1FAD-4BE0-BCB2-0A57F2858246}">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F82FFE-9457-4BC3-B22D-749DF1389655}">
      <dsp:nvSpPr>
        <dsp:cNvPr id="0" name=""/>
        <dsp:cNvSpPr/>
      </dsp:nvSpPr>
      <dsp:spPr>
        <a:xfrm>
          <a:off x="219037" y="1976544"/>
          <a:ext cx="398249" cy="398249"/>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D20A43-D502-4147-9996-47D9580D2B6D}">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55650">
            <a:lnSpc>
              <a:spcPct val="100000"/>
            </a:lnSpc>
            <a:spcBef>
              <a:spcPct val="0"/>
            </a:spcBef>
            <a:spcAft>
              <a:spcPct val="35000"/>
            </a:spcAft>
            <a:buNone/>
          </a:pPr>
          <a:r>
            <a:rPr lang="en-US" sz="1700" kern="1200" dirty="0"/>
            <a:t>With an ordinary annuity the payments occur at the end of each period. Because annuities occur frequently in finance— for example, as bond interest payments—we treat them specially. </a:t>
          </a:r>
        </a:p>
      </dsp:txBody>
      <dsp:txXfrm>
        <a:off x="836323" y="1813624"/>
        <a:ext cx="9679276" cy="724089"/>
      </dsp:txXfrm>
    </dsp:sp>
    <dsp:sp modelId="{E9118C74-2005-4A7B-B64D-0C753724B5E0}">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72AA7F-0FB6-41F2-8D43-8EAC56CBB430}">
      <dsp:nvSpPr>
        <dsp:cNvPr id="0" name=""/>
        <dsp:cNvSpPr/>
      </dsp:nvSpPr>
      <dsp:spPr>
        <a:xfrm>
          <a:off x="219037" y="2881656"/>
          <a:ext cx="398249" cy="398249"/>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0DC880-C12C-4ADF-8D40-42F69EA907D1}">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55650">
            <a:lnSpc>
              <a:spcPct val="100000"/>
            </a:lnSpc>
            <a:spcBef>
              <a:spcPct val="0"/>
            </a:spcBef>
            <a:spcAft>
              <a:spcPct val="35000"/>
            </a:spcAft>
            <a:buNone/>
          </a:pPr>
          <a:r>
            <a:rPr lang="en-US" sz="1700" kern="1200"/>
            <a:t>Although compounding and determining the present value of an annuity can be dealt with using the methods we have just described, these processes can be time-consuming, especially for larger annuities. </a:t>
          </a:r>
        </a:p>
      </dsp:txBody>
      <dsp:txXfrm>
        <a:off x="836323" y="2718736"/>
        <a:ext cx="9679276" cy="724089"/>
      </dsp:txXfrm>
    </dsp:sp>
    <dsp:sp modelId="{E4F81A14-B458-4AD1-8D97-0285803B636E}">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A019A2-AD30-40AE-A89E-9A407B2AFA08}">
      <dsp:nvSpPr>
        <dsp:cNvPr id="0" name=""/>
        <dsp:cNvSpPr/>
      </dsp:nvSpPr>
      <dsp:spPr>
        <a:xfrm>
          <a:off x="219037" y="3786768"/>
          <a:ext cx="398249" cy="398249"/>
        </a:xfrm>
        <a:prstGeom prst="rect">
          <a:avLst/>
        </a:prstGeom>
        <a:blipFill>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063E38-50AE-460D-AC9A-FF3030D4408E}">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755650">
            <a:lnSpc>
              <a:spcPct val="100000"/>
            </a:lnSpc>
            <a:spcBef>
              <a:spcPct val="0"/>
            </a:spcBef>
            <a:spcAft>
              <a:spcPct val="35000"/>
            </a:spcAft>
            <a:buNone/>
          </a:pPr>
          <a:r>
            <a:rPr lang="en-US" sz="1700" kern="1200"/>
            <a:t>Thus, we have modified the single cash flow formulas to deal directly with annuities.</a:t>
          </a:r>
        </a:p>
      </dsp:txBody>
      <dsp:txXfrm>
        <a:off x="836323" y="3623848"/>
        <a:ext cx="9679276" cy="7240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84302-7B4B-D84B-8F1F-6D43F3D71683}">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E00B02-7523-974F-A0BB-A7CB278582CA}">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A compound annuity involves depositing or investing an equal sum of money at the end of each year for a certain number of years and allowing it to grow. </a:t>
          </a:r>
        </a:p>
      </dsp:txBody>
      <dsp:txXfrm>
        <a:off x="0" y="2124"/>
        <a:ext cx="10515600" cy="1449029"/>
      </dsp:txXfrm>
    </dsp:sp>
    <dsp:sp modelId="{53CFA470-17BD-F540-9DA3-201F008B8F6E}">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E2379-DB7F-CE45-8B41-DEA10823FF64}">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Perhaps we are saving money for education, a new car, or a vacation home. </a:t>
          </a:r>
        </a:p>
      </dsp:txBody>
      <dsp:txXfrm>
        <a:off x="0" y="1451154"/>
        <a:ext cx="10515600" cy="1449029"/>
      </dsp:txXfrm>
    </dsp:sp>
    <dsp:sp modelId="{787B78D2-53F3-0749-9C0E-B728F63E2BC2}">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EDDB66-160B-7B4C-95AB-8CD0F8DF5199}">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solidFill>
                <a:schemeClr val="tx1"/>
              </a:solidFill>
            </a:rPr>
            <a:t>In any case, we want to know how much our savings will have grown at some point in the future.</a:t>
          </a:r>
        </a:p>
      </dsp:txBody>
      <dsp:txXfrm>
        <a:off x="0" y="2900183"/>
        <a:ext cx="10515600" cy="1449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601F8-B0CA-4320-B364-7C3414B8736C}">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A81CF9-A354-4A3C-9AAF-847055968EF0}">
      <dsp:nvSpPr>
        <dsp:cNvPr id="0" name=""/>
        <dsp:cNvSpPr/>
      </dsp:nvSpPr>
      <dsp:spPr>
        <a:xfrm>
          <a:off x="276881" y="207750"/>
          <a:ext cx="503420" cy="503420"/>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B06B7A-1F19-4D83-96DC-F5028674F1EB}">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dirty="0"/>
            <a:t>In fact, all the formulas for moving money through time can be easily modified to accommodate nonannual periods. In each case, we begin with the formulas we introduced in this chapter, and make two adjustments—the first where n, the number of years, appears, and the second where r, the annual interest rate, appears. </a:t>
          </a:r>
        </a:p>
      </dsp:txBody>
      <dsp:txXfrm>
        <a:off x="1057183" y="1805"/>
        <a:ext cx="9458416" cy="915310"/>
      </dsp:txXfrm>
    </dsp:sp>
    <dsp:sp modelId="{AAD7A79B-6B12-4656-8640-626E7E545DCA}">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888324-3E2B-4DB7-A07D-943FD0D0C0BF}">
      <dsp:nvSpPr>
        <dsp:cNvPr id="0" name=""/>
        <dsp:cNvSpPr/>
      </dsp:nvSpPr>
      <dsp:spPr>
        <a:xfrm>
          <a:off x="276881" y="1351889"/>
          <a:ext cx="503420" cy="503420"/>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8F9C17-E47D-44E1-AB61-7C36D8BEE022}">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the adjustment involves two steps:</a:t>
          </a:r>
        </a:p>
      </dsp:txBody>
      <dsp:txXfrm>
        <a:off x="1057183" y="1145944"/>
        <a:ext cx="9458416" cy="915310"/>
      </dsp:txXfrm>
    </dsp:sp>
    <dsp:sp modelId="{029C666E-5B3F-44EA-8C8B-064655AA61E8}">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59723D-D6E4-41F1-BEE8-EA7AB6349C01}">
      <dsp:nvSpPr>
        <dsp:cNvPr id="0" name=""/>
        <dsp:cNvSpPr/>
      </dsp:nvSpPr>
      <dsp:spPr>
        <a:xfrm>
          <a:off x="276881" y="2496027"/>
          <a:ext cx="503420" cy="503420"/>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5A6AC-6037-47FF-87C1-A04C8F2FF7A1}">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n becomes the number of periods or n (the number of years) times m (the number of times compounding occurs per year). </a:t>
          </a:r>
        </a:p>
      </dsp:txBody>
      <dsp:txXfrm>
        <a:off x="1057183" y="2290082"/>
        <a:ext cx="9458416" cy="915310"/>
      </dsp:txXfrm>
    </dsp:sp>
    <dsp:sp modelId="{88B05D63-DAF5-44F2-B019-F46437D46EA7}">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2F279D-0551-48A9-BC80-4A3573242CF0}">
      <dsp:nvSpPr>
        <dsp:cNvPr id="0" name=""/>
        <dsp:cNvSpPr/>
      </dsp:nvSpPr>
      <dsp:spPr>
        <a:xfrm>
          <a:off x="276881" y="3640166"/>
          <a:ext cx="503420" cy="503420"/>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212DD7-2A1B-48E7-B484-2B242EE82A51}">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666750">
            <a:lnSpc>
              <a:spcPct val="100000"/>
            </a:lnSpc>
            <a:spcBef>
              <a:spcPct val="0"/>
            </a:spcBef>
            <a:spcAft>
              <a:spcPct val="35000"/>
            </a:spcAft>
            <a:buNone/>
          </a:pPr>
          <a:r>
            <a:rPr lang="en-US" sz="1500" kern="1200"/>
            <a:t>Thus, if it is monthly compounding for 10 years, n becomes 10 * 12 = 120 months in 10 years, and if it is daily compounding over 10 years, it becomes 10 * 365 = 3,650 days in 10 years.</a:t>
          </a:r>
        </a:p>
      </dsp:txBody>
      <dsp:txXfrm>
        <a:off x="1057183" y="3434221"/>
        <a:ext cx="94584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84CB3-3172-4FF5-ABAE-FA3F6629774E}">
      <dsp:nvSpPr>
        <dsp:cNvPr id="0" name=""/>
        <dsp:cNvSpPr/>
      </dsp:nvSpPr>
      <dsp:spPr>
        <a:xfrm>
          <a:off x="0" y="3934"/>
          <a:ext cx="10515600" cy="9157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18556B-FF5F-4C94-8315-D78F7E5C7516}">
      <dsp:nvSpPr>
        <dsp:cNvPr id="0" name=""/>
        <dsp:cNvSpPr/>
      </dsp:nvSpPr>
      <dsp:spPr>
        <a:xfrm>
          <a:off x="277004" y="209970"/>
          <a:ext cx="503644" cy="503644"/>
        </a:xfrm>
        <a:prstGeom prst="rect">
          <a:avLst/>
        </a:prstGeom>
        <a:blipFill>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443DE3-013A-4E28-A4C3-8721623BB5BA}">
      <dsp:nvSpPr>
        <dsp:cNvPr id="0" name=""/>
        <dsp:cNvSpPr/>
      </dsp:nvSpPr>
      <dsp:spPr>
        <a:xfrm>
          <a:off x="1057652" y="237399"/>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r becomes the interest rate per period or r (the annual interest rate) divided by m (the number of times compounding occurs per year). </a:t>
          </a:r>
        </a:p>
      </dsp:txBody>
      <dsp:txXfrm>
        <a:off x="1057652" y="237399"/>
        <a:ext cx="9219589" cy="466295"/>
      </dsp:txXfrm>
    </dsp:sp>
    <dsp:sp modelId="{6768E4E8-D6AB-4EEF-8BB5-9C7B14916EC2}">
      <dsp:nvSpPr>
        <dsp:cNvPr id="0" name=""/>
        <dsp:cNvSpPr/>
      </dsp:nvSpPr>
      <dsp:spPr>
        <a:xfrm>
          <a:off x="0" y="1148580"/>
          <a:ext cx="10515600" cy="9157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3755E6-783C-410B-B9EF-139F9DB525DC}">
      <dsp:nvSpPr>
        <dsp:cNvPr id="0" name=""/>
        <dsp:cNvSpPr/>
      </dsp:nvSpPr>
      <dsp:spPr>
        <a:xfrm>
          <a:off x="277004" y="1354616"/>
          <a:ext cx="503644" cy="503644"/>
        </a:xfrm>
        <a:prstGeom prst="rect">
          <a:avLst/>
        </a:prstGeom>
        <a:blipFill>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69768E-6BC7-4A02-B633-D2FCD1E37048}">
      <dsp:nvSpPr>
        <dsp:cNvPr id="0" name=""/>
        <dsp:cNvSpPr/>
      </dsp:nvSpPr>
      <dsp:spPr>
        <a:xfrm>
          <a:off x="1038199" y="126958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Thus, if it is a 6 percent annual rate with monthly compounding, r becomes 6% , 12 = 0.5 percent per month, and if it is a 6 percent annual rate compounded daily, then r becomes (6% , 365) per day.</a:t>
          </a:r>
        </a:p>
      </dsp:txBody>
      <dsp:txXfrm>
        <a:off x="1038199" y="1269584"/>
        <a:ext cx="9219589" cy="466295"/>
      </dsp:txXfrm>
    </dsp:sp>
    <dsp:sp modelId="{2C604C15-0F95-4A88-954D-FF7EF279EAB7}">
      <dsp:nvSpPr>
        <dsp:cNvPr id="0" name=""/>
        <dsp:cNvSpPr/>
      </dsp:nvSpPr>
      <dsp:spPr>
        <a:xfrm>
          <a:off x="0" y="2293226"/>
          <a:ext cx="10515600" cy="91571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C09202-7D40-4D78-83F8-BF45D0AF2298}">
      <dsp:nvSpPr>
        <dsp:cNvPr id="0" name=""/>
        <dsp:cNvSpPr/>
      </dsp:nvSpPr>
      <dsp:spPr>
        <a:xfrm>
          <a:off x="277004" y="2499262"/>
          <a:ext cx="503644" cy="503644"/>
        </a:xfrm>
        <a:prstGeom prst="rect">
          <a:avLst/>
        </a:prstGeom>
        <a:blipFill>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5F5A61-554C-4D01-B809-F9DFE0C50976}">
      <dsp:nvSpPr>
        <dsp:cNvPr id="0" name=""/>
        <dsp:cNvSpPr/>
      </dsp:nvSpPr>
      <dsp:spPr>
        <a:xfrm>
          <a:off x="1057652" y="2565888"/>
          <a:ext cx="9219589" cy="368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We can see the value of </a:t>
          </a:r>
          <a:r>
            <a:rPr lang="en-US" sz="1400" kern="1200" dirty="0" err="1"/>
            <a:t>intrayear</a:t>
          </a:r>
          <a:r>
            <a:rPr lang="en-US" sz="1400" kern="1200" dirty="0"/>
            <a:t> compounding by examining Table 5-4. Because “interest is earned on interest” more frequently as the length of the compounding period declines, there is an inverse relationship between the length of the compounding period and the effective annual interest rate: The shorter the compounding period is, the higher the effective interest rate will be. </a:t>
          </a:r>
        </a:p>
      </dsp:txBody>
      <dsp:txXfrm>
        <a:off x="1057652" y="2565888"/>
        <a:ext cx="9219589" cy="368439"/>
      </dsp:txXfrm>
    </dsp:sp>
    <dsp:sp modelId="{B3CDECF2-E7F9-4A56-95DC-A79E44622403}">
      <dsp:nvSpPr>
        <dsp:cNvPr id="0" name=""/>
        <dsp:cNvSpPr/>
      </dsp:nvSpPr>
      <dsp:spPr>
        <a:xfrm>
          <a:off x="0" y="3437872"/>
          <a:ext cx="10515600" cy="91571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7B99E-27CC-404A-8AD5-0641CD5042BB}">
      <dsp:nvSpPr>
        <dsp:cNvPr id="0" name=""/>
        <dsp:cNvSpPr/>
      </dsp:nvSpPr>
      <dsp:spPr>
        <a:xfrm>
          <a:off x="277004" y="3643908"/>
          <a:ext cx="503644" cy="503644"/>
        </a:xfrm>
        <a:prstGeom prst="rect">
          <a:avLst/>
        </a:prstGeom>
        <a:blipFill>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82FC29-AD9A-4930-9E55-2833C0EAA650}">
      <dsp:nvSpPr>
        <dsp:cNvPr id="0" name=""/>
        <dsp:cNvSpPr/>
      </dsp:nvSpPr>
      <dsp:spPr>
        <a:xfrm>
          <a:off x="1057652" y="3582014"/>
          <a:ext cx="9219589" cy="466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350" tIns="49350" rIns="49350" bIns="49350" numCol="1" spcCol="1270" anchor="ctr" anchorCtr="0">
          <a:noAutofit/>
        </a:bodyPr>
        <a:lstStyle/>
        <a:p>
          <a:pPr marL="0" lvl="0" indent="0" algn="l" defTabSz="622300">
            <a:lnSpc>
              <a:spcPct val="90000"/>
            </a:lnSpc>
            <a:spcBef>
              <a:spcPct val="0"/>
            </a:spcBef>
            <a:spcAft>
              <a:spcPct val="35000"/>
            </a:spcAft>
            <a:buNone/>
          </a:pPr>
          <a:r>
            <a:rPr lang="en-US" sz="1400" kern="1200" dirty="0"/>
            <a:t>Conversely, the longer the compounding period is, the lower the effective interest rate will be.</a:t>
          </a:r>
        </a:p>
      </dsp:txBody>
      <dsp:txXfrm>
        <a:off x="1057652" y="3582014"/>
        <a:ext cx="9219589" cy="4662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3773668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3651311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64730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825557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387690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1835518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115337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187309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609099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915998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933632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2757234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2820310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385728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8235948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293014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477331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12713522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3492994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427626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2692813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327982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29624486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25835342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3280990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34018215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37237615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1755588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38036133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5449759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35279435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4092774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11/17/25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11/17/25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6937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5.xml"/><Relationship Id="rId5" Type="http://schemas.openxmlformats.org/officeDocument/2006/relationships/image" Target="../media/image60.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191551" y="-31509"/>
            <a:ext cx="7410450" cy="627990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8291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Time Value of Money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a:solidFill>
                  <a:schemeClr val="tx1"/>
                </a:solidFill>
                <a:latin typeface="Times New Roman" panose="02020603050405020304" pitchFamily="18" charset="0"/>
                <a:cs typeface="Times New Roman" panose="02020603050405020304" pitchFamily="18" charset="0"/>
              </a:rPr>
              <a:t>Chapter 5</a:t>
            </a:r>
            <a:endParaRPr lang="en-US"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514350" indent="-514350" algn="just">
              <a:buFont typeface="+mj-lt"/>
              <a:buAutoNum type="arabicPeriod"/>
            </a:pPr>
            <a:r>
              <a:rPr lang="en-US" dirty="0"/>
              <a:t>Explain the mechanics of compounding and bringing the value of money back to the present. </a:t>
            </a:r>
          </a:p>
          <a:p>
            <a:pPr marL="514350" indent="-514350" algn="just">
              <a:buFont typeface="+mj-lt"/>
              <a:buAutoNum type="arabicPeriod"/>
            </a:pPr>
            <a:r>
              <a:rPr lang="en-US" dirty="0"/>
              <a:t>Understand Annuities</a:t>
            </a:r>
          </a:p>
          <a:p>
            <a:pPr marL="514350" indent="-514350" algn="just">
              <a:buFont typeface="+mj-lt"/>
              <a:buAutoNum type="arabicPeriod"/>
            </a:pPr>
            <a:r>
              <a:rPr lang="en-US" dirty="0"/>
              <a:t>Determine the future or present value of a sum when there are nonannual compounding periods.</a:t>
            </a:r>
          </a:p>
          <a:p>
            <a:pPr marL="514350" indent="-514350" algn="just">
              <a:buFont typeface="+mj-lt"/>
              <a:buAutoNum type="arabicPeriod"/>
            </a:pPr>
            <a:r>
              <a:rPr lang="en-US" dirty="0"/>
              <a:t>Determine the present value of an uneven stream of payments and understand perpetuities.</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4C180B5-2DE1-AE37-36C8-E2F09A7A4DB5}"/>
              </a:ext>
            </a:extLst>
          </p:cNvPr>
          <p:cNvSpPr>
            <a:spLocks noGrp="1"/>
          </p:cNvSpPr>
          <p:nvPr>
            <p:ph type="ctrTitle"/>
          </p:nvPr>
        </p:nvSpPr>
        <p:spPr>
          <a:xfrm>
            <a:off x="1524000" y="1293338"/>
            <a:ext cx="9144000" cy="3274592"/>
          </a:xfrm>
        </p:spPr>
        <p:txBody>
          <a:bodyPr anchor="ctr">
            <a:normAutofit/>
          </a:bodyPr>
          <a:lstStyle/>
          <a:p>
            <a:r>
              <a:rPr lang="en-EG" sz="7200" b="1" dirty="0">
                <a:solidFill>
                  <a:srgbClr val="00B0F0"/>
                </a:solidFill>
              </a:rPr>
              <a:t>Annuties</a:t>
            </a:r>
          </a:p>
        </p:txBody>
      </p:sp>
      <p:sp>
        <p:nvSpPr>
          <p:cNvPr id="4" name="Slide Number Placeholder 3">
            <a:extLst>
              <a:ext uri="{FF2B5EF4-FFF2-40B4-BE49-F238E27FC236}">
                <a16:creationId xmlns:a16="http://schemas.microsoft.com/office/drawing/2014/main" id="{448A8766-14A5-B56D-3AD9-66DBB012934D}"/>
              </a:ext>
            </a:extLst>
          </p:cNvPr>
          <p:cNvSpPr>
            <a:spLocks noGrp="1"/>
          </p:cNvSpPr>
          <p:nvPr>
            <p:ph type="sldNum" sz="quarter" idx="12"/>
          </p:nvPr>
        </p:nvSpPr>
        <p:spPr>
          <a:xfrm>
            <a:off x="8610600" y="6492240"/>
            <a:ext cx="2743200" cy="365125"/>
          </a:xfrm>
        </p:spPr>
        <p:txBody>
          <a:bodyPr>
            <a:normAutofit/>
          </a:bodyPr>
          <a:lstStyle/>
          <a:p>
            <a:pPr>
              <a:spcAft>
                <a:spcPts val="600"/>
              </a:spcAft>
            </a:pPr>
            <a:fld id="{53D902E5-DA95-3648-96C4-3B61E2C1363D}" type="slidenum">
              <a:rPr lang="en-EG" smtClean="0"/>
              <a:pPr>
                <a:spcAft>
                  <a:spcPts val="600"/>
                </a:spcAft>
              </a:pPr>
              <a:t>4</a:t>
            </a:fld>
            <a:endParaRPr lang="en-EG"/>
          </a:p>
        </p:txBody>
      </p:sp>
    </p:spTree>
    <p:extLst>
      <p:ext uri="{BB962C8B-B14F-4D97-AF65-F5344CB8AC3E}">
        <p14:creationId xmlns:p14="http://schemas.microsoft.com/office/powerpoint/2010/main" val="3260247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dirty="0"/>
              <a:t>Annuities</a:t>
            </a:r>
            <a:endParaRPr lang="en-EG" sz="4000" b="1" dirty="0"/>
          </a:p>
        </p:txBody>
      </p:sp>
      <p:graphicFrame>
        <p:nvGraphicFramePr>
          <p:cNvPr id="6" name="Content Placeholder 2">
            <a:extLst>
              <a:ext uri="{FF2B5EF4-FFF2-40B4-BE49-F238E27FC236}">
                <a16:creationId xmlns:a16="http://schemas.microsoft.com/office/drawing/2014/main" id="{B86873D5-503C-0DD9-1579-E28B1FA9D7D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2317202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E9CD7217-E502-8E39-AE46-D1223E100C78}"/>
              </a:ext>
            </a:extLst>
          </p:cNvPr>
          <p:cNvSpPr>
            <a:spLocks noGrp="1" noChangeArrowheads="1"/>
          </p:cNvSpPr>
          <p:nvPr>
            <p:ph type="title"/>
          </p:nvPr>
        </p:nvSpPr>
        <p:spPr>
          <a:xfrm>
            <a:off x="-155849" y="649480"/>
            <a:ext cx="3201366" cy="3387497"/>
          </a:xfrm>
        </p:spPr>
        <p:txBody>
          <a:bodyPr anchor="b">
            <a:normAutofit/>
          </a:bodyPr>
          <a:lstStyle/>
          <a:p>
            <a:pPr algn="r" eaLnBrk="1" hangingPunct="1"/>
            <a:r>
              <a:rPr lang="en-US" altLang="en-US" sz="4000" dirty="0">
                <a:ea typeface="ヒラギノ角ゴ Pro W3" panose="020B0300000000000000" pitchFamily="34" charset="-128"/>
              </a:rPr>
              <a:t>Annuities</a:t>
            </a:r>
          </a:p>
        </p:txBody>
      </p:sp>
      <p:sp>
        <p:nvSpPr>
          <p:cNvPr id="20483" name="Rectangle 3">
            <a:extLst>
              <a:ext uri="{FF2B5EF4-FFF2-40B4-BE49-F238E27FC236}">
                <a16:creationId xmlns:a16="http://schemas.microsoft.com/office/drawing/2014/main" id="{93EB414B-D127-5523-B723-A7E7601B1044}"/>
              </a:ext>
            </a:extLst>
          </p:cNvPr>
          <p:cNvSpPr>
            <a:spLocks noGrp="1" noChangeArrowheads="1"/>
          </p:cNvSpPr>
          <p:nvPr>
            <p:ph idx="1"/>
          </p:nvPr>
        </p:nvSpPr>
        <p:spPr>
          <a:xfrm>
            <a:off x="3365771" y="902399"/>
            <a:ext cx="7999836" cy="5546047"/>
          </a:xfrm>
        </p:spPr>
        <p:txBody>
          <a:bodyPr anchor="ctr">
            <a:normAutofit/>
          </a:bodyPr>
          <a:lstStyle/>
          <a:p>
            <a:pPr marL="0" indent="0">
              <a:buNone/>
            </a:pP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 stream of equal periodic cash flows, over a specified time period. These cash flows can be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inflows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returns earned on investments or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outflows</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funds invested to earn future returns.</a:t>
            </a:r>
          </a:p>
          <a:p>
            <a:pPr marL="0" indent="0">
              <a:buNone/>
            </a:pPr>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ordinary (deferred) annuity</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end </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of each period</a:t>
            </a: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An </a:t>
            </a:r>
            <a:r>
              <a:rPr lang="en-US" altLang="en-US" sz="2000" b="1" dirty="0">
                <a:latin typeface="Times New Roman" panose="02020603050405020304" pitchFamily="18" charset="0"/>
                <a:ea typeface="ヒラギノ角ゴ Pro W3" panose="020B0300000000000000" pitchFamily="34" charset="-128"/>
                <a:cs typeface="Times New Roman" panose="02020603050405020304" pitchFamily="18" charset="0"/>
              </a:rPr>
              <a:t>annuity due</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is an annuity for which the cash flow occurs at the </a:t>
            </a:r>
            <a:r>
              <a:rPr lang="en-US" altLang="en-US" sz="2000" i="1" dirty="0">
                <a:latin typeface="Times New Roman" panose="02020603050405020304" pitchFamily="18" charset="0"/>
                <a:ea typeface="ヒラギノ角ゴ Pro W3" panose="020B0300000000000000" pitchFamily="34" charset="-128"/>
                <a:cs typeface="Times New Roman" panose="02020603050405020304" pitchFamily="18" charset="0"/>
              </a:rPr>
              <a:t>beginning</a:t>
            </a:r>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 of each period.</a:t>
            </a:r>
            <a:endParaRPr lang="en-US" altLang="en-US" sz="2000" b="1" i="1"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endPar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endParaRPr>
          </a:p>
          <a:p>
            <a:pPr lvl="1" eaLnBrk="1" hangingPunct="1"/>
            <a:r>
              <a:rPr lang="en-US" altLang="en-US" sz="2000" dirty="0">
                <a:latin typeface="Times New Roman" panose="02020603050405020304" pitchFamily="18" charset="0"/>
                <a:ea typeface="ヒラギノ角ゴ Pro W3" panose="020B0300000000000000" pitchFamily="34" charset="-128"/>
                <a:cs typeface="Times New Roman" panose="02020603050405020304" pitchFamily="18" charset="0"/>
              </a:rPr>
              <a:t>NB An annuity due will always be greater than an otherwise equivalent ordinary annuity because interest will compound for an additional period.</a:t>
            </a:r>
          </a:p>
        </p:txBody>
      </p:sp>
    </p:spTree>
  </p:cSld>
  <p:clrMapOvr>
    <a:masterClrMapping/>
  </p:clrMapOvr>
  <p:transition spd="slow" advTm="206993"/>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75758"/>
            <a:ext cx="10515600" cy="1325563"/>
          </a:xfrm>
        </p:spPr>
        <p:txBody>
          <a:bodyPr>
            <a:normAutofit/>
          </a:bodyPr>
          <a:lstStyle/>
          <a:p>
            <a:r>
              <a:rPr lang="en-US" b="1" dirty="0"/>
              <a:t>Compound Annuities</a:t>
            </a:r>
            <a:endParaRPr lang="en-EG" sz="4000" b="1" dirty="0"/>
          </a:p>
        </p:txBody>
      </p:sp>
      <p:graphicFrame>
        <p:nvGraphicFramePr>
          <p:cNvPr id="6" name="Content Placeholder 2">
            <a:extLst>
              <a:ext uri="{FF2B5EF4-FFF2-40B4-BE49-F238E27FC236}">
                <a16:creationId xmlns:a16="http://schemas.microsoft.com/office/drawing/2014/main" id="{E6C0B7AB-F79A-1CFC-F55C-91A2253FC0D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173677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b="1"/>
              <a:t>Compound Annuities</a:t>
            </a:r>
            <a:endParaRPr lang="en-EG" b="1"/>
          </a:p>
        </p:txBody>
      </p:sp>
      <p:sp>
        <p:nvSpPr>
          <p:cNvPr id="15"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lnSpcReduction="10000"/>
          </a:bodyPr>
          <a:lstStyle/>
          <a:p>
            <a:r>
              <a:rPr lang="en-US" sz="2400" dirty="0"/>
              <a:t>Actually, we can find the answer by using equation (5-1), our compounding equation, and compounding each of the individual deposits to its future value. </a:t>
            </a:r>
          </a:p>
          <a:p>
            <a:r>
              <a:rPr lang="en-US" sz="2400" dirty="0"/>
              <a:t>For example, if to provide for a college education we are going to deposit $500 at the end of each year for the next 5 years in a bank where it will earn 6 percent interest, how much will we have at the end of 5 years? Compounding each of these values using equation (5-1), we find that we will have $2,818.50 at the end of 5 years.</a:t>
            </a:r>
          </a:p>
          <a:p>
            <a:pPr marL="914400" lvl="2" indent="0">
              <a:buNone/>
            </a:pPr>
            <a:r>
              <a:rPr lang="en-US" sz="2400" dirty="0"/>
              <a:t>FV5 = $500(1 + 0.6)4 + $500(1 + 0.6)3 + $500(1 + 0.6)2 + $500(1 + 0.6) + $500</a:t>
            </a:r>
          </a:p>
          <a:p>
            <a:pPr marL="1371600" lvl="3" indent="0">
              <a:buNone/>
            </a:pPr>
            <a:r>
              <a:rPr lang="en-US" sz="2400" dirty="0"/>
              <a:t>= $500(1.262) + $500(1.191) + $500(1.124) + $500(1.060) + $500</a:t>
            </a:r>
          </a:p>
          <a:p>
            <a:pPr marL="1371600" lvl="3" indent="0">
              <a:buNone/>
            </a:pPr>
            <a:r>
              <a:rPr lang="en-US" sz="2400" dirty="0"/>
              <a:t>= $631.00 + $595.50 + $562.00 + $530.00 + $500.00</a:t>
            </a:r>
          </a:p>
          <a:p>
            <a:pPr marL="1371600" lvl="3" indent="0">
              <a:buNone/>
            </a:pPr>
            <a:r>
              <a:rPr lang="en-US" sz="2400" dirty="0"/>
              <a:t>= $2,818.50</a:t>
            </a:r>
          </a:p>
          <a:p>
            <a:endParaRPr lang="en-US" sz="2400" dirty="0"/>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8</a:t>
            </a:fld>
            <a:endParaRPr lang="en-US"/>
          </a:p>
        </p:txBody>
      </p:sp>
    </p:spTree>
    <p:extLst>
      <p:ext uri="{BB962C8B-B14F-4D97-AF65-F5344CB8AC3E}">
        <p14:creationId xmlns:p14="http://schemas.microsoft.com/office/powerpoint/2010/main" val="332153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dirty="0"/>
              <a:t>By examining the mathematics involved and the graph of the movement of money through time in Table 5-1, we can see that all we are really doing is adding up the future values of different cash flows that initially occurred in different time periods. </a:t>
            </a:r>
          </a:p>
          <a:p>
            <a:pPr algn="just"/>
            <a:r>
              <a:rPr lang="en-US" dirty="0"/>
              <a:t>Fortunately, there is also an equation that helps us calculate the future value of an annuity:</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9</a:t>
            </a:fld>
            <a:endParaRPr lang="en-US" dirty="0"/>
          </a:p>
        </p:txBody>
      </p:sp>
      <p:pic>
        <p:nvPicPr>
          <p:cNvPr id="6" name="Picture 5">
            <a:extLst>
              <a:ext uri="{FF2B5EF4-FFF2-40B4-BE49-F238E27FC236}">
                <a16:creationId xmlns:a16="http://schemas.microsoft.com/office/drawing/2014/main" id="{C0185E5F-DF14-EC4C-93E8-2B9730CB599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06285" y="4484913"/>
            <a:ext cx="9492344" cy="1502229"/>
          </a:xfrm>
          <a:prstGeom prst="rect">
            <a:avLst/>
          </a:prstGeom>
        </p:spPr>
      </p:pic>
    </p:spTree>
    <p:extLst>
      <p:ext uri="{BB962C8B-B14F-4D97-AF65-F5344CB8AC3E}">
        <p14:creationId xmlns:p14="http://schemas.microsoft.com/office/powerpoint/2010/main" val="3721674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pic>
        <p:nvPicPr>
          <p:cNvPr id="6" name="Content Placeholder 5">
            <a:extLst>
              <a:ext uri="{FF2B5EF4-FFF2-40B4-BE49-F238E27FC236}">
                <a16:creationId xmlns:a16="http://schemas.microsoft.com/office/drawing/2014/main" id="{045EBAA5-88CA-7049-A275-BC63581A5CE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93622" y="1562724"/>
            <a:ext cx="11629410" cy="3732551"/>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883581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11</a:t>
            </a:fld>
            <a:endParaRPr lang="en-US" dirty="0"/>
          </a:p>
        </p:txBody>
      </p:sp>
      <p:pic>
        <p:nvPicPr>
          <p:cNvPr id="3" name="Content Placeholder 9">
            <a:extLst>
              <a:ext uri="{FF2B5EF4-FFF2-40B4-BE49-F238E27FC236}">
                <a16:creationId xmlns:a16="http://schemas.microsoft.com/office/drawing/2014/main" id="{131423E5-7538-BA4C-B774-C5A59E5F04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8200" y="1686677"/>
            <a:ext cx="10515600" cy="3963277"/>
          </a:xfrm>
          <a:prstGeom prst="rect">
            <a:avLst/>
          </a:prstGeom>
        </p:spPr>
      </p:pic>
    </p:spTree>
    <p:extLst>
      <p:ext uri="{BB962C8B-B14F-4D97-AF65-F5344CB8AC3E}">
        <p14:creationId xmlns:p14="http://schemas.microsoft.com/office/powerpoint/2010/main" val="631719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Compound Annuities</a:t>
            </a:r>
            <a:endParaRPr lang="en-EG" sz="4000" b="1"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
        <p:nvSpPr>
          <p:cNvPr id="11" name="Rectangle 10">
            <a:extLst>
              <a:ext uri="{FF2B5EF4-FFF2-40B4-BE49-F238E27FC236}">
                <a16:creationId xmlns:a16="http://schemas.microsoft.com/office/drawing/2014/main" id="{052E53CD-7DFF-114B-9A66-C785EEFCE4BA}"/>
              </a:ext>
            </a:extLst>
          </p:cNvPr>
          <p:cNvSpPr/>
          <p:nvPr/>
        </p:nvSpPr>
        <p:spPr>
          <a:xfrm>
            <a:off x="1083129" y="5488357"/>
            <a:ext cx="10025742" cy="646331"/>
          </a:xfrm>
          <a:prstGeom prst="rect">
            <a:avLst/>
          </a:prstGeom>
        </p:spPr>
        <p:txBody>
          <a:bodyPr wrap="square">
            <a:spAutoFit/>
          </a:bodyPr>
          <a:lstStyle/>
          <a:p>
            <a:r>
              <a:rPr lang="en-US" dirty="0">
                <a:latin typeface="Times" pitchFamily="2" charset="0"/>
              </a:rPr>
              <a:t>Thus, we must deposit $1,010.36 in the bank at the end of each year for 8 years at 6 percent interest to accumulate $10,000 at the end of 8 years.</a:t>
            </a:r>
            <a:endParaRPr lang="en-US" dirty="0">
              <a:effectLst/>
              <a:latin typeface="Times" pitchFamily="2" charset="0"/>
            </a:endParaRPr>
          </a:p>
        </p:txBody>
      </p:sp>
      <p:pic>
        <p:nvPicPr>
          <p:cNvPr id="6" name="Content Placeholder 5">
            <a:extLst>
              <a:ext uri="{FF2B5EF4-FFF2-40B4-BE49-F238E27FC236}">
                <a16:creationId xmlns:a16="http://schemas.microsoft.com/office/drawing/2014/main" id="{1C89B5C8-212C-33ED-1AFA-7C48441DB8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2499" y="1523999"/>
            <a:ext cx="9834903" cy="3742696"/>
          </a:xfrm>
          <a:prstGeom prst="rect">
            <a:avLst/>
          </a:prstGeom>
        </p:spPr>
      </p:pic>
    </p:spTree>
    <p:extLst>
      <p:ext uri="{BB962C8B-B14F-4D97-AF65-F5344CB8AC3E}">
        <p14:creationId xmlns:p14="http://schemas.microsoft.com/office/powerpoint/2010/main" val="60819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479284B-0566-CF44-AD44-9D8797154241}"/>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485775" y="1614791"/>
            <a:ext cx="11163299" cy="4385958"/>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24583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596785" cy="4199578"/>
          </a:xfrm>
        </p:spPr>
        <p:txBody>
          <a:bodyPr anchor="ctr">
            <a:normAutofit/>
          </a:bodyPr>
          <a:lstStyle/>
          <a:p>
            <a:pPr algn="just"/>
            <a:r>
              <a:rPr lang="en-US" sz="2000" dirty="0"/>
              <a:t>Pension payments, insurance obligations, and the interest owed on bonds all involve annuities. To compare these three types of investments we need to know the present value of each.</a:t>
            </a:r>
          </a:p>
          <a:p>
            <a:pPr algn="just"/>
            <a:r>
              <a:rPr lang="en-US" sz="2000" dirty="0"/>
              <a:t>For example, if we wish to know what $500 received at the end of each of the next 5 years is worth today given a discount rate of 6 percent, we can simply substitute the appropriate values into equation (5-2), such that</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14</a:t>
            </a:fld>
            <a:endParaRPr lang="en-US"/>
          </a:p>
        </p:txBody>
      </p:sp>
      <p:pic>
        <p:nvPicPr>
          <p:cNvPr id="6" name="Picture 5">
            <a:extLst>
              <a:ext uri="{FF2B5EF4-FFF2-40B4-BE49-F238E27FC236}">
                <a16:creationId xmlns:a16="http://schemas.microsoft.com/office/drawing/2014/main" id="{BD8CF996-C029-B74B-B220-A6DC20B182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18917" y="1726343"/>
            <a:ext cx="5628018" cy="3850261"/>
          </a:xfrm>
          <a:prstGeom prst="rect">
            <a:avLst/>
          </a:prstGeom>
        </p:spPr>
      </p:pic>
    </p:spTree>
    <p:extLst>
      <p:ext uri="{BB962C8B-B14F-4D97-AF65-F5344CB8AC3E}">
        <p14:creationId xmlns:p14="http://schemas.microsoft.com/office/powerpoint/2010/main" val="4248899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a:bodyPr>
          <a:lstStyle/>
          <a:p>
            <a:r>
              <a:rPr lang="en-US" sz="5000" b="1"/>
              <a:t>The Present Value of an Annuity</a:t>
            </a:r>
            <a:endParaRPr lang="en-EG" sz="50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a:bodyPr>
          <a:lstStyle/>
          <a:p>
            <a:r>
              <a:rPr lang="en-US" sz="2000"/>
              <a:t>Thus, the present value of this annuity is $2,106.00. </a:t>
            </a:r>
          </a:p>
          <a:p>
            <a:r>
              <a:rPr lang="en-US" sz="2000"/>
              <a:t>By examining the mathematics involved and the graph of the movement of money through time in Table 5-2, we can see that all we are really doing is adding up the present values of different cash flows that initially occurred in different time periods. </a:t>
            </a:r>
          </a:p>
          <a:p>
            <a:r>
              <a:rPr lang="en-US" sz="2000"/>
              <a:t>Fortunately, there is also an equation that helps us calculate the present value of an annuity:</a:t>
            </a:r>
          </a:p>
          <a:p>
            <a:endParaRPr lang="en-EG" sz="20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15</a:t>
            </a:fld>
            <a:endParaRPr lang="en-US"/>
          </a:p>
        </p:txBody>
      </p:sp>
      <p:pic>
        <p:nvPicPr>
          <p:cNvPr id="6" name="Picture 5">
            <a:extLst>
              <a:ext uri="{FF2B5EF4-FFF2-40B4-BE49-F238E27FC236}">
                <a16:creationId xmlns:a16="http://schemas.microsoft.com/office/drawing/2014/main" id="{2325390D-8AA4-6941-8574-509A66C638F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358900"/>
            <a:ext cx="5458968" cy="4076699"/>
          </a:xfrm>
          <a:prstGeom prst="rect">
            <a:avLst/>
          </a:prstGeom>
        </p:spPr>
      </p:pic>
    </p:spTree>
    <p:extLst>
      <p:ext uri="{BB962C8B-B14F-4D97-AF65-F5344CB8AC3E}">
        <p14:creationId xmlns:p14="http://schemas.microsoft.com/office/powerpoint/2010/main" val="3838971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545F487-76E6-1047-83EE-3C283241DC58}"/>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276225" y="1848254"/>
            <a:ext cx="11691186" cy="4295871"/>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700520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FD3ABAE-FE3E-7E4E-B42B-F029E7A4F31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641684" y="1595336"/>
            <a:ext cx="10956758" cy="443649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2321825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US" sz="3600" b="1"/>
              <a:t>The Present Value of an Annuity</a:t>
            </a:r>
            <a:endParaRPr lang="en-EG" sz="36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45065" y="2031101"/>
            <a:ext cx="4937027" cy="4199578"/>
          </a:xfrm>
        </p:spPr>
        <p:txBody>
          <a:bodyPr anchor="ctr">
            <a:normAutofit/>
          </a:bodyPr>
          <a:lstStyle/>
          <a:p>
            <a:r>
              <a:rPr lang="en-US" sz="1800" dirty="0">
                <a:latin typeface="Times New Roman" panose="02020603050405020304" pitchFamily="18" charset="0"/>
                <a:cs typeface="Times New Roman" panose="02020603050405020304" pitchFamily="18" charset="0"/>
              </a:rPr>
              <a:t>When we solve for PMT, the financial interpretation of this action would be: How much can be withdrawn, perhaps as a pension or to make loan payments, from an account that earns r percent compounded annually for each of the next n years if we wish to have nothing left at the end of n years?</a:t>
            </a:r>
          </a:p>
          <a:p>
            <a:r>
              <a:rPr lang="en-US" sz="1800" dirty="0">
                <a:latin typeface="Times New Roman" panose="02020603050405020304" pitchFamily="18" charset="0"/>
                <a:cs typeface="Times New Roman" panose="02020603050405020304" pitchFamily="18" charset="0"/>
              </a:rPr>
              <a:t> For example, if we have $5,000 in an account earning 8 percent interest, how large of an annuity can we draw out each year if we want nothing left at the end of 5 years? In this case the present value, PV, of the annuity is $5,000, n = 5 years, r = 8 percent, and PMT is unknown. Substituting this into equation (5-4), we find</a:t>
            </a:r>
          </a:p>
          <a:p>
            <a:endParaRPr lang="en-EG"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18</a:t>
            </a:fld>
            <a:endParaRPr lang="en-US"/>
          </a:p>
        </p:txBody>
      </p:sp>
      <p:pic>
        <p:nvPicPr>
          <p:cNvPr id="6" name="Picture 5">
            <a:extLst>
              <a:ext uri="{FF2B5EF4-FFF2-40B4-BE49-F238E27FC236}">
                <a16:creationId xmlns:a16="http://schemas.microsoft.com/office/drawing/2014/main" id="{9EAE1103-2BD5-F74C-84DE-F7812928BA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87738" y="2031100"/>
            <a:ext cx="5628018" cy="3239399"/>
          </a:xfrm>
          <a:prstGeom prst="rect">
            <a:avLst/>
          </a:prstGeom>
        </p:spPr>
      </p:pic>
    </p:spTree>
    <p:extLst>
      <p:ext uri="{BB962C8B-B14F-4D97-AF65-F5344CB8AC3E}">
        <p14:creationId xmlns:p14="http://schemas.microsoft.com/office/powerpoint/2010/main" val="577080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108452"/>
            <a:ext cx="4818888" cy="1481328"/>
          </a:xfrm>
        </p:spPr>
        <p:txBody>
          <a:bodyPr anchor="b">
            <a:normAutofit/>
          </a:bodyPr>
          <a:lstStyle/>
          <a:p>
            <a:r>
              <a:rPr lang="en-US" sz="5400" b="1" dirty="0"/>
              <a:t>Annuities Due</a:t>
            </a:r>
            <a:endParaRPr lang="en-EG" sz="54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5" y="1775637"/>
            <a:ext cx="4993687" cy="4433139"/>
          </a:xfrm>
        </p:spPr>
        <p:txBody>
          <a:bodyPr anchor="t">
            <a:normAutofit/>
          </a:bodyPr>
          <a:lstStyle/>
          <a:p>
            <a:r>
              <a:rPr lang="en-US" sz="1600" dirty="0">
                <a:latin typeface="Times New Roman" panose="02020603050405020304" pitchFamily="18" charset="0"/>
                <a:cs typeface="Times New Roman" panose="02020603050405020304" pitchFamily="18" charset="0"/>
              </a:rPr>
              <a:t>Annuities due are really just ordinary annuities in which all the annuity payments have been shifted forward by 1 year. </a:t>
            </a:r>
          </a:p>
          <a:p>
            <a:r>
              <a:rPr lang="en-US" sz="1600" dirty="0">
                <a:latin typeface="Times New Roman" panose="02020603050405020304" pitchFamily="18" charset="0"/>
                <a:cs typeface="Times New Roman" panose="02020603050405020304" pitchFamily="18" charset="0"/>
              </a:rPr>
              <a:t>Compounding them and determining their future and present value is actually quite simple. </a:t>
            </a:r>
          </a:p>
          <a:p>
            <a:r>
              <a:rPr lang="en-US" sz="1600" dirty="0">
                <a:latin typeface="Times New Roman" panose="02020603050405020304" pitchFamily="18" charset="0"/>
                <a:cs typeface="Times New Roman" panose="02020603050405020304" pitchFamily="18" charset="0"/>
              </a:rPr>
              <a:t>With an annuity due, each annuity payment occurs at the beginning of each period rather than at the end of the period. </a:t>
            </a:r>
          </a:p>
          <a:p>
            <a:r>
              <a:rPr lang="en-US" sz="1600" dirty="0">
                <a:latin typeface="Times New Roman" panose="02020603050405020304" pitchFamily="18" charset="0"/>
                <a:cs typeface="Times New Roman" panose="02020603050405020304" pitchFamily="18" charset="0"/>
              </a:rPr>
              <a:t>Let’s first look at how this affects our compounding calculations.</a:t>
            </a:r>
          </a:p>
          <a:p>
            <a:r>
              <a:rPr lang="en-US" sz="1600" dirty="0">
                <a:latin typeface="Times New Roman" panose="02020603050405020304" pitchFamily="18" charset="0"/>
                <a:cs typeface="Times New Roman" panose="02020603050405020304" pitchFamily="18" charset="0"/>
              </a:rPr>
              <a:t>Because an annuity due merely shifts the payments from the end of the year to the beginning of the year, we now compound the cash flows for one additional year. </a:t>
            </a:r>
          </a:p>
          <a:p>
            <a:endParaRPr lang="en-EG" sz="1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19</a:t>
            </a:fld>
            <a:endParaRPr lang="en-US"/>
          </a:p>
        </p:txBody>
      </p:sp>
      <p:pic>
        <p:nvPicPr>
          <p:cNvPr id="8" name="Picture 7">
            <a:extLst>
              <a:ext uri="{FF2B5EF4-FFF2-40B4-BE49-F238E27FC236}">
                <a16:creationId xmlns:a16="http://schemas.microsoft.com/office/drawing/2014/main" id="{B8EB3785-2504-874A-9AC7-07594D87DD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179533"/>
            <a:ext cx="5458968" cy="3618778"/>
          </a:xfrm>
          <a:prstGeom prst="rect">
            <a:avLst/>
          </a:prstGeom>
        </p:spPr>
      </p:pic>
    </p:spTree>
    <p:extLst>
      <p:ext uri="{BB962C8B-B14F-4D97-AF65-F5344CB8AC3E}">
        <p14:creationId xmlns:p14="http://schemas.microsoft.com/office/powerpoint/2010/main" val="875249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37034" y="609600"/>
            <a:ext cx="4784796" cy="1330840"/>
          </a:xfrm>
        </p:spPr>
        <p:txBody>
          <a:bodyPr>
            <a:normAutofit/>
          </a:bodyPr>
          <a:lstStyle/>
          <a:p>
            <a:r>
              <a:rPr lang="en-US" b="1"/>
              <a:t>Annuities Due</a:t>
            </a:r>
            <a:endParaRPr lang="en-EG"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79833" y="1864492"/>
            <a:ext cx="5667803" cy="3908585"/>
          </a:xfrm>
        </p:spPr>
        <p:txBody>
          <a:bodyPr>
            <a:normAutofit lnSpcReduction="10000"/>
          </a:bodyPr>
          <a:lstStyle/>
          <a:p>
            <a:r>
              <a:rPr lang="en-US" sz="2400" dirty="0"/>
              <a:t>Likewise, with the present value of an annuity due, we simply receive each cash flow 1 year earlier—that is, we receive it at the beginning of each year rather than at the end of each year. </a:t>
            </a:r>
          </a:p>
          <a:p>
            <a:r>
              <a:rPr lang="en-US" sz="2400" dirty="0"/>
              <a:t>Thus, because each cash flow is received 1 year earlier, it is discounted back for one less period. To determine the present value of an annuity due, we merely need to find the present value of an ordinary annuity and multiply that by (1 + r), which in effect cancels out 1 year’s discounting.</a:t>
            </a:r>
          </a:p>
          <a:p>
            <a:endParaRPr lang="en-EG" sz="24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z="1000"/>
              <a:pPr>
                <a:spcAft>
                  <a:spcPts val="600"/>
                </a:spcAft>
              </a:pPr>
              <a:t>20</a:t>
            </a:fld>
            <a:endParaRPr lang="en-US" sz="1000"/>
          </a:p>
        </p:txBody>
      </p:sp>
      <p:pic>
        <p:nvPicPr>
          <p:cNvPr id="6" name="Picture 5">
            <a:extLst>
              <a:ext uri="{FF2B5EF4-FFF2-40B4-BE49-F238E27FC236}">
                <a16:creationId xmlns:a16="http://schemas.microsoft.com/office/drawing/2014/main" id="{357C3FAC-0B23-D64A-BCD0-A6B3A128F2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74517" y="1624043"/>
            <a:ext cx="4737650" cy="4749799"/>
          </a:xfrm>
          <a:prstGeom prst="rect">
            <a:avLst/>
          </a:prstGeom>
        </p:spPr>
      </p:pic>
    </p:spTree>
    <p:extLst>
      <p:ext uri="{BB962C8B-B14F-4D97-AF65-F5344CB8AC3E}">
        <p14:creationId xmlns:p14="http://schemas.microsoft.com/office/powerpoint/2010/main" val="20823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0389578-FC27-EE4F-AAD3-E6D469FEF6D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b="46127"/>
          <a:stretch/>
        </p:blipFill>
        <p:spPr>
          <a:xfrm>
            <a:off x="373161" y="297186"/>
            <a:ext cx="7962457" cy="3262009"/>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21</a:t>
            </a:fld>
            <a:endParaRPr lang="en-US" dirty="0"/>
          </a:p>
        </p:txBody>
      </p:sp>
      <p:pic>
        <p:nvPicPr>
          <p:cNvPr id="2" name="Content Placeholder 5">
            <a:extLst>
              <a:ext uri="{FF2B5EF4-FFF2-40B4-BE49-F238E27FC236}">
                <a16:creationId xmlns:a16="http://schemas.microsoft.com/office/drawing/2014/main" id="{2B200F9A-8434-E13A-E9A3-7130258E44C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53700"/>
          <a:stretch/>
        </p:blipFill>
        <p:spPr>
          <a:xfrm>
            <a:off x="373161" y="3559196"/>
            <a:ext cx="8165657" cy="2814646"/>
          </a:xfrm>
          <a:prstGeom prst="rect">
            <a:avLst/>
          </a:prstGeom>
        </p:spPr>
      </p:pic>
    </p:spTree>
    <p:extLst>
      <p:ext uri="{BB962C8B-B14F-4D97-AF65-F5344CB8AC3E}">
        <p14:creationId xmlns:p14="http://schemas.microsoft.com/office/powerpoint/2010/main" val="3377106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8638" y="386930"/>
            <a:ext cx="9236700" cy="1188950"/>
          </a:xfrm>
        </p:spPr>
        <p:txBody>
          <a:bodyPr anchor="b">
            <a:normAutofit/>
          </a:bodyPr>
          <a:lstStyle/>
          <a:p>
            <a:r>
              <a:rPr lang="en-US" sz="5400" b="1"/>
              <a:t>Amortized Loans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93660" y="1935127"/>
            <a:ext cx="10560140" cy="4099914"/>
          </a:xfrm>
        </p:spPr>
        <p:txBody>
          <a:bodyPr anchor="ctr">
            <a:normAutofit/>
          </a:bodyPr>
          <a:lstStyle/>
          <a:p>
            <a:pPr algn="just"/>
            <a:r>
              <a:rPr lang="en-US" sz="2000" dirty="0"/>
              <a:t>The procedure of solving for PMT, the annuity payment value when r, n, and PV are known, is also used to determine what payments are associated with paying off a loan in equal installments over time. </a:t>
            </a:r>
          </a:p>
          <a:p>
            <a:pPr algn="just"/>
            <a:r>
              <a:rPr lang="en-US" sz="2000" dirty="0"/>
              <a:t>Loans that are paid off this way, in equal periodic payments, are called amortized loans. </a:t>
            </a:r>
          </a:p>
          <a:p>
            <a:pPr algn="just"/>
            <a:r>
              <a:rPr lang="en-US" sz="2000" dirty="0"/>
              <a:t>Actually, the word amortization comes from the Latin word meaning “about to die.” When you pay off a loan using regular, fixed payments, that loan is amortized.</a:t>
            </a:r>
          </a:p>
          <a:p>
            <a:pPr algn="just"/>
            <a:r>
              <a:rPr lang="en-US" sz="2000" dirty="0"/>
              <a:t>Although the payments are fixed, different amounts of each payment are applied toward the principal and the interest. </a:t>
            </a:r>
          </a:p>
          <a:p>
            <a:pPr algn="just"/>
            <a:r>
              <a:rPr lang="en-US" sz="2000" dirty="0"/>
              <a:t>With each payment, you owe a bit less toward the principal. </a:t>
            </a:r>
          </a:p>
          <a:p>
            <a:pPr algn="just"/>
            <a:r>
              <a:rPr lang="en-US" sz="2000" dirty="0"/>
              <a:t>As a result, the amount that has to go toward the interest payment declines with each payment, whereas the portion of each payment that goes toward the principal increases. Figure 5-4 illustrates the process of amortization.</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22</a:t>
            </a:fld>
            <a:endParaRPr lang="en-US"/>
          </a:p>
        </p:txBody>
      </p:sp>
    </p:spTree>
    <p:extLst>
      <p:ext uri="{BB962C8B-B14F-4D97-AF65-F5344CB8AC3E}">
        <p14:creationId xmlns:p14="http://schemas.microsoft.com/office/powerpoint/2010/main" val="2251122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0E98460-CCB1-6045-A51F-27C42A4705FC}"/>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368969" y="1692612"/>
            <a:ext cx="11710736" cy="4419429"/>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162957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66497" y="-564779"/>
            <a:ext cx="4959603" cy="1642969"/>
          </a:xfrm>
        </p:spPr>
        <p:txBody>
          <a:bodyPr anchor="b">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66496" y="1171811"/>
            <a:ext cx="6039104" cy="4973807"/>
          </a:xfrm>
        </p:spPr>
        <p:txBody>
          <a:bodyPr anchor="t">
            <a:normAutofit/>
          </a:bodyPr>
          <a:lstStyle/>
          <a:p>
            <a:pPr algn="just"/>
            <a:r>
              <a:rPr lang="en-US" sz="1800" dirty="0"/>
              <a:t>For example, suppose a firm wants to purchase a piece of machinery. </a:t>
            </a:r>
          </a:p>
          <a:p>
            <a:pPr algn="just"/>
            <a:r>
              <a:rPr lang="en-US" sz="1800" dirty="0"/>
              <a:t>To do this, it borrows $6,000 to be repaid in four equal payments at the end of each of the next 4 years, and the interest rate that is paid to the lender is 15 percent on the outstanding portion of the loan. </a:t>
            </a:r>
          </a:p>
          <a:p>
            <a:pPr algn="just"/>
            <a:r>
              <a:rPr lang="en-US" sz="1800" dirty="0"/>
              <a:t>To determine what the annual payments associated with the repayment of this debt will be, we simply use equation (5-4) and solve for the value of PMT, the annual annuity. </a:t>
            </a:r>
          </a:p>
          <a:p>
            <a:pPr algn="just"/>
            <a:r>
              <a:rPr lang="en-US" sz="1800" dirty="0"/>
              <a:t>In this case, we know PV, r, and n. PV, the present value of the annuity, is $6,000; r, the annual interest rate, is 15 percent; and n, the number of years for which the annuity will last, is 4 years. </a:t>
            </a:r>
          </a:p>
          <a:p>
            <a:pPr algn="just"/>
            <a:r>
              <a:rPr lang="en-US" sz="1800" dirty="0"/>
              <a:t>PMT, the annuity payment received (by the lender and paid by the firm) at the end of each year, is unknown. </a:t>
            </a:r>
          </a:p>
          <a:p>
            <a:pPr algn="just"/>
            <a:r>
              <a:rPr lang="en-US" sz="1800" dirty="0"/>
              <a:t>Substituting these values into equation (5-4), we find</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1704320" y="6455664"/>
            <a:ext cx="448056" cy="365125"/>
          </a:xfrm>
        </p:spPr>
        <p:txBody>
          <a:bodyPr>
            <a:normAutofit/>
          </a:bodyPr>
          <a:lstStyle/>
          <a:p>
            <a:pPr>
              <a:spcAft>
                <a:spcPts val="600"/>
              </a:spcAft>
            </a:pPr>
            <a:fld id="{AF3A9E09-1372-4915-B62F-D3AC7680CC12}" type="slidenum">
              <a:rPr lang="en-US" sz="1100">
                <a:solidFill>
                  <a:srgbClr val="FFFFFF"/>
                </a:solidFill>
              </a:rPr>
              <a:pPr>
                <a:spcAft>
                  <a:spcPts val="600"/>
                </a:spcAft>
              </a:pPr>
              <a:t>24</a:t>
            </a:fld>
            <a:endParaRPr lang="en-US" sz="1100">
              <a:solidFill>
                <a:srgbClr val="FFFFFF"/>
              </a:solidFill>
            </a:endParaRPr>
          </a:p>
        </p:txBody>
      </p:sp>
      <p:pic>
        <p:nvPicPr>
          <p:cNvPr id="5" name="Content Placeholder 5">
            <a:extLst>
              <a:ext uri="{FF2B5EF4-FFF2-40B4-BE49-F238E27FC236}">
                <a16:creationId xmlns:a16="http://schemas.microsoft.com/office/drawing/2014/main" id="{092CA62F-2176-7643-BE98-1DE5A4032A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362951" y="1782383"/>
            <a:ext cx="4341369" cy="2927261"/>
          </a:xfrm>
          <a:prstGeom prst="rect">
            <a:avLst/>
          </a:prstGeom>
        </p:spPr>
      </p:pic>
    </p:spTree>
    <p:extLst>
      <p:ext uri="{BB962C8B-B14F-4D97-AF65-F5344CB8AC3E}">
        <p14:creationId xmlns:p14="http://schemas.microsoft.com/office/powerpoint/2010/main" val="971552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45064" y="525982"/>
            <a:ext cx="4282983" cy="1200361"/>
          </a:xfrm>
        </p:spPr>
        <p:txBody>
          <a:bodyPr anchor="b">
            <a:normAutofit/>
          </a:bodyPr>
          <a:lstStyle/>
          <a:p>
            <a:r>
              <a:rPr lang="en-EG" sz="3600" b="1"/>
              <a:t>Example</a:t>
            </a:r>
          </a:p>
        </p:txBody>
      </p:sp>
      <p:sp>
        <p:nvSpPr>
          <p:cNvPr id="8" name="Content Placeholder 7">
            <a:extLst>
              <a:ext uri="{FF2B5EF4-FFF2-40B4-BE49-F238E27FC236}">
                <a16:creationId xmlns:a16="http://schemas.microsoft.com/office/drawing/2014/main" id="{C9236CD2-9850-9443-AC6D-C5E23168BB09}"/>
              </a:ext>
            </a:extLst>
          </p:cNvPr>
          <p:cNvSpPr>
            <a:spLocks noGrp="1"/>
          </p:cNvSpPr>
          <p:nvPr>
            <p:ph idx="1"/>
          </p:nvPr>
        </p:nvSpPr>
        <p:spPr>
          <a:xfrm>
            <a:off x="645066" y="2031101"/>
            <a:ext cx="4282984" cy="3511943"/>
          </a:xfrm>
        </p:spPr>
        <p:txBody>
          <a:bodyPr anchor="ctr">
            <a:normAutofit/>
          </a:bodyPr>
          <a:lstStyle/>
          <a:p>
            <a:pPr algn="just"/>
            <a:r>
              <a:rPr lang="en-US" sz="1800" dirty="0"/>
              <a:t>To repay the principal and interest on the outstanding loan in 4 years, the annual payments would be $2,101.59. </a:t>
            </a:r>
          </a:p>
          <a:p>
            <a:pPr algn="just"/>
            <a:r>
              <a:rPr lang="en-US" sz="1800" dirty="0"/>
              <a:t>The breakdown of interest and principal payments is given in the loan amortization schedule in Table 5-3, with very minor rounding error. </a:t>
            </a:r>
          </a:p>
          <a:p>
            <a:pPr algn="just"/>
            <a:r>
              <a:rPr lang="en-US" sz="1800" dirty="0"/>
              <a:t>As you can see, the interest portion of the payment declines each year as the loan outstanding balance declines.</a:t>
            </a:r>
          </a:p>
          <a:p>
            <a:pPr algn="just"/>
            <a:endParaRPr lang="en-EG" sz="18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25</a:t>
            </a:fld>
            <a:endParaRPr lang="en-US"/>
          </a:p>
        </p:txBody>
      </p:sp>
      <p:pic>
        <p:nvPicPr>
          <p:cNvPr id="10" name="Picture 9">
            <a:extLst>
              <a:ext uri="{FF2B5EF4-FFF2-40B4-BE49-F238E27FC236}">
                <a16:creationId xmlns:a16="http://schemas.microsoft.com/office/drawing/2014/main" id="{F6D95C71-DB15-4543-9E7A-1C751373C4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28047" y="1517514"/>
            <a:ext cx="6959153" cy="4464185"/>
          </a:xfrm>
          <a:prstGeom prst="rect">
            <a:avLst/>
          </a:prstGeom>
        </p:spPr>
      </p:pic>
    </p:spTree>
    <p:extLst>
      <p:ext uri="{BB962C8B-B14F-4D97-AF65-F5344CB8AC3E}">
        <p14:creationId xmlns:p14="http://schemas.microsoft.com/office/powerpoint/2010/main" val="3567127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4671" y="483816"/>
            <a:ext cx="7317055" cy="1454051"/>
          </a:xfrm>
        </p:spPr>
        <p:txBody>
          <a:bodyPr>
            <a:normAutofit/>
          </a:bodyPr>
          <a:lstStyle/>
          <a:p>
            <a:r>
              <a:rPr lang="en-US" sz="3200" b="1" dirty="0"/>
              <a:t>Finding Present and Future Values with Nonannual Periods</a:t>
            </a:r>
            <a:endParaRPr lang="en-EG" sz="32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450253" y="2222632"/>
            <a:ext cx="6923313" cy="3639289"/>
          </a:xfrm>
        </p:spPr>
        <p:txBody>
          <a:bodyPr anchor="ctr">
            <a:normAutofit/>
          </a:bodyPr>
          <a:lstStyle/>
          <a:p>
            <a:pPr algn="just"/>
            <a:r>
              <a:rPr lang="en-US" sz="2000" dirty="0"/>
              <a:t>The same logic that applies to calculating the EAR also applies to calculating present and future values when the periods are semiannual, quarterly, or any other nonannual period.</a:t>
            </a:r>
          </a:p>
          <a:p>
            <a:pPr algn="just"/>
            <a:r>
              <a:rPr lang="en-US" sz="2000" dirty="0"/>
              <a:t>Previously when we moved money through time we assumed that the cash flows occurred annually and the compounding or discounting period was always annual. </a:t>
            </a:r>
          </a:p>
          <a:p>
            <a:pPr algn="just"/>
            <a:r>
              <a:rPr lang="en-US" sz="2000" dirty="0"/>
              <a:t>However, it need not be, as evidenced by the fact that bonds generally pay interest semiannually and most mortgages require monthly payments.</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26</a:t>
            </a:fld>
            <a:endParaRPr lang="en-US"/>
          </a:p>
        </p:txBody>
      </p:sp>
      <p:pic>
        <p:nvPicPr>
          <p:cNvPr id="8" name="Graphic 7" descr="Financial">
            <a:extLst>
              <a:ext uri="{FF2B5EF4-FFF2-40B4-BE49-F238E27FC236}">
                <a16:creationId xmlns:a16="http://schemas.microsoft.com/office/drawing/2014/main" id="{DBA21962-D084-48C6-9797-EB876A4F3E70}"/>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597067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225410"/>
            <a:ext cx="4834128" cy="1481328"/>
          </a:xfrm>
        </p:spPr>
        <p:txBody>
          <a:bodyPr anchor="b">
            <a:normAutofit/>
          </a:bodyPr>
          <a:lstStyle/>
          <a:p>
            <a:r>
              <a:rPr lang="en-US" sz="2800" b="1" dirty="0"/>
              <a:t>Finding Present and Future Values with Nonannual Periods</a:t>
            </a:r>
            <a:endParaRPr lang="en-EG" sz="28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1924493"/>
            <a:ext cx="4818888" cy="4284283"/>
          </a:xfrm>
        </p:spPr>
        <p:txBody>
          <a:bodyPr anchor="t">
            <a:normAutofit/>
          </a:bodyPr>
          <a:lstStyle/>
          <a:p>
            <a:pPr algn="just"/>
            <a:r>
              <a:rPr lang="en-US" sz="2000" dirty="0"/>
              <a:t>For example, if we invest our money for 5 years at 8 percent interest compounded semiannually, we are really investing our money for ten 6-month periods during which we receive 4 percent interest each period. If it is 8 percent compounded quarterly for 5 years, we receive 2 percent interest per period for twenty 3-month periods. </a:t>
            </a:r>
          </a:p>
          <a:p>
            <a:pPr algn="just"/>
            <a:r>
              <a:rPr lang="en-US" sz="2000" dirty="0"/>
              <a:t>This process can easily be generalized, giving us the following formula for finding the future value of an investment for which interest is compounded in nonannual periods:</a:t>
            </a:r>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27</a:t>
            </a:fld>
            <a:endParaRPr lang="en-US"/>
          </a:p>
        </p:txBody>
      </p:sp>
      <p:pic>
        <p:nvPicPr>
          <p:cNvPr id="6" name="Picture 5">
            <a:extLst>
              <a:ext uri="{FF2B5EF4-FFF2-40B4-BE49-F238E27FC236}">
                <a16:creationId xmlns:a16="http://schemas.microsoft.com/office/drawing/2014/main" id="{739E333C-D5F8-B041-867B-48401E46B7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1560576"/>
            <a:ext cx="5458968" cy="3934460"/>
          </a:xfrm>
          <a:prstGeom prst="rect">
            <a:avLst/>
          </a:prstGeom>
        </p:spPr>
      </p:pic>
    </p:spTree>
    <p:extLst>
      <p:ext uri="{BB962C8B-B14F-4D97-AF65-F5344CB8AC3E}">
        <p14:creationId xmlns:p14="http://schemas.microsoft.com/office/powerpoint/2010/main" val="2026896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Finding Present and Future Values with Nonannual Periods</a:t>
            </a:r>
            <a:endParaRPr lang="en-EG" sz="4000" b="1" dirty="0"/>
          </a:p>
        </p:txBody>
      </p:sp>
      <p:graphicFrame>
        <p:nvGraphicFramePr>
          <p:cNvPr id="14" name="Content Placeholder 2">
            <a:extLst>
              <a:ext uri="{FF2B5EF4-FFF2-40B4-BE49-F238E27FC236}">
                <a16:creationId xmlns:a16="http://schemas.microsoft.com/office/drawing/2014/main" id="{85C0F93A-5C4D-89B3-E07E-C398226CA63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61653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BB6951A-1B83-CF46-9094-1C1CEDB74F47}"/>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4189" y="1498060"/>
            <a:ext cx="10716127" cy="4493164"/>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11900863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6960335" cy="1014984"/>
          </a:xfrm>
        </p:spPr>
        <p:txBody>
          <a:bodyPr anchor="b">
            <a:normAutofit fontScale="90000"/>
          </a:bodyPr>
          <a:lstStyle/>
          <a:p>
            <a:r>
              <a:rPr lang="en-US" sz="3400" b="1" dirty="0"/>
              <a:t>Finding Present and Future Values with Nonannual Periods</a:t>
            </a:r>
            <a:endParaRPr lang="en-EG" sz="3400" b="1" dirty="0"/>
          </a:p>
        </p:txBody>
      </p:sp>
      <p:graphicFrame>
        <p:nvGraphicFramePr>
          <p:cNvPr id="6" name="Content Placeholder 2">
            <a:extLst>
              <a:ext uri="{FF2B5EF4-FFF2-40B4-BE49-F238E27FC236}">
                <a16:creationId xmlns:a16="http://schemas.microsoft.com/office/drawing/2014/main" id="{8C769C24-3414-7312-A187-14CCD433D32C}"/>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30</a:t>
            </a:fld>
            <a:endParaRPr lang="en-US">
              <a:solidFill>
                <a:schemeClr val="tx1">
                  <a:lumMod val="50000"/>
                  <a:lumOff val="50000"/>
                </a:schemeClr>
              </a:solidFill>
            </a:endParaRPr>
          </a:p>
        </p:txBody>
      </p:sp>
    </p:spTree>
    <p:extLst>
      <p:ext uri="{BB962C8B-B14F-4D97-AF65-F5344CB8AC3E}">
        <p14:creationId xmlns:p14="http://schemas.microsoft.com/office/powerpoint/2010/main" val="2361776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1122B94-6905-8645-A2B4-B0AB231E1B2E}"/>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529388" y="1789888"/>
            <a:ext cx="10603833" cy="424194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818657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505839" y="240646"/>
            <a:ext cx="7898860" cy="1111843"/>
          </a:xfrm>
        </p:spPr>
        <p:txBody>
          <a:bodyPr anchor="ctr">
            <a:normAutofit/>
          </a:bodyPr>
          <a:lstStyle/>
          <a:p>
            <a:r>
              <a:rPr lang="en-US" sz="3700" b="1"/>
              <a:t>The Present Value of an Uneven Stream and Perpetuities</a:t>
            </a:r>
            <a:endParaRPr lang="en-EG" sz="37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008184" y="1459907"/>
            <a:ext cx="10175630" cy="767904"/>
          </a:xfrm>
        </p:spPr>
        <p:txBody>
          <a:bodyPr anchor="ctr">
            <a:normAutofit/>
          </a:bodyPr>
          <a:lstStyle/>
          <a:p>
            <a:r>
              <a:rPr lang="en-US" sz="2000" dirty="0">
                <a:latin typeface="Times New Roman" panose="02020603050405020304" pitchFamily="18" charset="0"/>
                <a:cs typeface="Times New Roman" panose="02020603050405020304" pitchFamily="18" charset="0"/>
              </a:rPr>
              <a:t>Although some projects will involve a single cash flow and some will involve annuities, many projects will involve uneven cash flows over several years. </a:t>
            </a:r>
            <a:endParaRPr lang="en-EG" sz="20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32</a:t>
            </a:fld>
            <a:endParaRPr lang="en-US"/>
          </a:p>
        </p:txBody>
      </p:sp>
      <p:pic>
        <p:nvPicPr>
          <p:cNvPr id="6" name="Picture 5">
            <a:extLst>
              <a:ext uri="{FF2B5EF4-FFF2-40B4-BE49-F238E27FC236}">
                <a16:creationId xmlns:a16="http://schemas.microsoft.com/office/drawing/2014/main" id="{4922BD85-5EB5-974E-B85C-47AEE214E4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5154" y="2550683"/>
            <a:ext cx="10515595" cy="3608324"/>
          </a:xfrm>
          <a:prstGeom prst="rect">
            <a:avLst/>
          </a:prstGeom>
        </p:spPr>
      </p:pic>
    </p:spTree>
    <p:extLst>
      <p:ext uri="{BB962C8B-B14F-4D97-AF65-F5344CB8AC3E}">
        <p14:creationId xmlns:p14="http://schemas.microsoft.com/office/powerpoint/2010/main" val="9792323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115568" y="548640"/>
            <a:ext cx="10168128" cy="1179576"/>
          </a:xfrm>
        </p:spPr>
        <p:txBody>
          <a:bodyPr>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1115568" y="1728216"/>
            <a:ext cx="10168128" cy="4448747"/>
          </a:xfrm>
        </p:spPr>
        <p:txBody>
          <a:bodyPr>
            <a:normAutofit/>
          </a:bodyPr>
          <a:lstStyle/>
          <a:p>
            <a:pPr algn="just"/>
            <a:r>
              <a:rPr lang="en-US" sz="2000" dirty="0"/>
              <a:t>For example, if we wished to find the present value of the following cash flows them by adding in the positive flows and subtracting the negative ones.</a:t>
            </a:r>
          </a:p>
          <a:p>
            <a:pPr algn="just"/>
            <a:r>
              <a:rPr lang="en-US" sz="2000" dirty="0"/>
              <a:t> However, this problem is complicated by the annuity of $500 that runs from years 4 through 10. </a:t>
            </a:r>
          </a:p>
          <a:p>
            <a:pPr algn="just"/>
            <a:r>
              <a:rPr lang="en-US" sz="2000" dirty="0"/>
              <a:t>To accommodate this, we can first discount the annuity back to the beginning of period 4 (or end of period 3) and get its present value at that point in time. </a:t>
            </a:r>
          </a:p>
          <a:p>
            <a:pPr algn="just"/>
            <a:r>
              <a:rPr lang="en-US" sz="2000" dirty="0"/>
              <a:t>We then bring this single cash flow (which is the present value of the 7-year annuity) back to the present. </a:t>
            </a:r>
          </a:p>
          <a:p>
            <a:pPr algn="just"/>
            <a:r>
              <a:rPr lang="en-US" sz="2000" dirty="0"/>
              <a:t>In effect, we discount twice, first back to the end of period 3, then back to the present. </a:t>
            </a:r>
          </a:p>
          <a:p>
            <a:pPr algn="just"/>
            <a:r>
              <a:rPr lang="en-US" sz="2000" dirty="0"/>
              <a:t>This is shown graphically in Table 5-5 and numerically in Table 5-6. Thus, the present value of this uneven stream of cash flows is $2,185.69.</a:t>
            </a:r>
          </a:p>
          <a:p>
            <a:pPr algn="just"/>
            <a:endParaRPr lang="en-US" sz="2000" dirty="0"/>
          </a:p>
          <a:p>
            <a:pPr algn="just"/>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540496" y="6356350"/>
            <a:ext cx="2743200"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33</a:t>
            </a:fld>
            <a:endParaRPr lang="en-US">
              <a:solidFill>
                <a:schemeClr val="tx1">
                  <a:lumMod val="50000"/>
                  <a:lumOff val="50000"/>
                </a:schemeClr>
              </a:solidFill>
            </a:endParaRPr>
          </a:p>
        </p:txBody>
      </p:sp>
    </p:spTree>
    <p:extLst>
      <p:ext uri="{BB962C8B-B14F-4D97-AF65-F5344CB8AC3E}">
        <p14:creationId xmlns:p14="http://schemas.microsoft.com/office/powerpoint/2010/main" val="12297014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Example</a:t>
            </a:r>
          </a:p>
        </p:txBody>
      </p:sp>
      <p:pic>
        <p:nvPicPr>
          <p:cNvPr id="6" name="Content Placeholder 5">
            <a:extLst>
              <a:ext uri="{FF2B5EF4-FFF2-40B4-BE49-F238E27FC236}">
                <a16:creationId xmlns:a16="http://schemas.microsoft.com/office/drawing/2014/main" id="{EFB1C2DE-2A67-F04D-9ED6-4AECC743B8F5}"/>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838200" y="1690688"/>
            <a:ext cx="10515600" cy="418072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8464488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C2891-B611-FA4C-97F9-88A2D8B62706}"/>
              </a:ext>
            </a:extLst>
          </p:cNvPr>
          <p:cNvSpPr>
            <a:spLocks noGrp="1"/>
          </p:cNvSpPr>
          <p:nvPr>
            <p:ph type="title"/>
          </p:nvPr>
        </p:nvSpPr>
        <p:spPr/>
        <p:txBody>
          <a:bodyPr/>
          <a:lstStyle/>
          <a:p>
            <a:r>
              <a:rPr lang="en-EG" dirty="0"/>
              <a:t>Example</a:t>
            </a:r>
          </a:p>
        </p:txBody>
      </p:sp>
      <p:pic>
        <p:nvPicPr>
          <p:cNvPr id="9" name="Content Placeholder 8">
            <a:extLst>
              <a:ext uri="{FF2B5EF4-FFF2-40B4-BE49-F238E27FC236}">
                <a16:creationId xmlns:a16="http://schemas.microsoft.com/office/drawing/2014/main" id="{80359860-CFAD-774E-87D4-C95E0177EBD7}"/>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838200" y="1690687"/>
            <a:ext cx="10515600" cy="4309059"/>
          </a:xfrm>
        </p:spPr>
      </p:pic>
      <p:sp>
        <p:nvSpPr>
          <p:cNvPr id="7" name="Slide Number Placeholder 6">
            <a:extLst>
              <a:ext uri="{FF2B5EF4-FFF2-40B4-BE49-F238E27FC236}">
                <a16:creationId xmlns:a16="http://schemas.microsoft.com/office/drawing/2014/main" id="{7807B05F-BE8F-AE43-8B56-BA41E19FBF22}"/>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3872923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30936" y="640080"/>
            <a:ext cx="4818888" cy="1481328"/>
          </a:xfrm>
        </p:spPr>
        <p:txBody>
          <a:bodyPr anchor="b">
            <a:normAutofit/>
          </a:bodyPr>
          <a:lstStyle/>
          <a:p>
            <a:r>
              <a:rPr lang="en-US" sz="5400" b="1"/>
              <a:t>Perpetuities</a:t>
            </a:r>
            <a:endParaRPr lang="en-EG" sz="5400" b="1"/>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630936" y="2660904"/>
            <a:ext cx="4818888" cy="3547872"/>
          </a:xfrm>
        </p:spPr>
        <p:txBody>
          <a:bodyPr anchor="t">
            <a:normAutofit/>
          </a:bodyPr>
          <a:lstStyle/>
          <a:p>
            <a:r>
              <a:rPr lang="en-US" sz="1500" dirty="0"/>
              <a:t>A perpetuity is an annuity that continues forever; that is, every year following its establishment this investment pays the same dollar amount. </a:t>
            </a:r>
          </a:p>
          <a:p>
            <a:r>
              <a:rPr lang="en-US" sz="1500" dirty="0"/>
              <a:t>An example of a perpetuity is preferred stock that pays a constant dollar dividend infinitely. </a:t>
            </a:r>
          </a:p>
          <a:p>
            <a:r>
              <a:rPr lang="en-US" sz="1500" dirty="0"/>
              <a:t>Determining the present value of a perpetuity is delightfully simple; we merely need to divide the constant flow by the discount rate. </a:t>
            </a:r>
          </a:p>
          <a:p>
            <a:r>
              <a:rPr lang="en-US" sz="1500" dirty="0"/>
              <a:t>For example, the present value of a $100 perpetuity discounted back to the present at 5 percent is $100/0.05 = $2,000. </a:t>
            </a:r>
          </a:p>
          <a:p>
            <a:r>
              <a:rPr lang="en-US" sz="1500" dirty="0"/>
              <a:t>Thus, the equation representing the present value of a perpetuity is</a:t>
            </a:r>
          </a:p>
          <a:p>
            <a:endParaRPr lang="en-EG" sz="15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36</a:t>
            </a:fld>
            <a:endParaRPr lang="en-US"/>
          </a:p>
        </p:txBody>
      </p:sp>
      <p:pic>
        <p:nvPicPr>
          <p:cNvPr id="8" name="Picture 7">
            <a:extLst>
              <a:ext uri="{FF2B5EF4-FFF2-40B4-BE49-F238E27FC236}">
                <a16:creationId xmlns:a16="http://schemas.microsoft.com/office/drawing/2014/main" id="{972248F4-7828-7C46-957C-00AC65A085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048" y="2542279"/>
            <a:ext cx="5458968" cy="2944121"/>
          </a:xfrm>
          <a:prstGeom prst="rect">
            <a:avLst/>
          </a:prstGeom>
        </p:spPr>
      </p:pic>
    </p:spTree>
    <p:extLst>
      <p:ext uri="{BB962C8B-B14F-4D97-AF65-F5344CB8AC3E}">
        <p14:creationId xmlns:p14="http://schemas.microsoft.com/office/powerpoint/2010/main" val="38963994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B6E245B-B96F-9940-A2F0-5D1C38565FA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705852" y="1614791"/>
            <a:ext cx="10780295" cy="4256620"/>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8850378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FD71889-5F84-B445-A251-22C1DC943276}"/>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 y="1690687"/>
            <a:ext cx="12191999" cy="4548111"/>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26995814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08754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069945-3C21-4CB0-843B-BE404CC73C01}"/>
</file>

<file path=customXml/itemProps2.xml><?xml version="1.0" encoding="utf-8"?>
<ds:datastoreItem xmlns:ds="http://schemas.openxmlformats.org/officeDocument/2006/customXml" ds:itemID="{DDC8DBEA-EE82-44E1-B41B-9C5A7B5DAB03}"/>
</file>

<file path=customXml/itemProps3.xml><?xml version="1.0" encoding="utf-8"?>
<ds:datastoreItem xmlns:ds="http://schemas.openxmlformats.org/officeDocument/2006/customXml" ds:itemID="{F4F55AED-2AD3-40D0-8618-133C3CC3ECFD}"/>
</file>

<file path=docProps/app.xml><?xml version="1.0" encoding="utf-8"?>
<Properties xmlns="http://schemas.openxmlformats.org/officeDocument/2006/extended-properties" xmlns:vt="http://schemas.openxmlformats.org/officeDocument/2006/docPropsVTypes">
  <Template>Office 2013 - 2022 Theme</Template>
  <TotalTime>658</TotalTime>
  <Words>4011</Words>
  <Application>Microsoft Macintosh PowerPoint</Application>
  <PresentationFormat>Widescreen</PresentationFormat>
  <Paragraphs>251</Paragraphs>
  <Slides>39</Slides>
  <Notes>35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Arial</vt:lpstr>
      <vt:lpstr>Calibri</vt:lpstr>
      <vt:lpstr>Calibri Light</vt:lpstr>
      <vt:lpstr>Roboto Light</vt:lpstr>
      <vt:lpstr>Times</vt:lpstr>
      <vt:lpstr>Times New Roman</vt:lpstr>
      <vt:lpstr>ヒラギノ角ゴ Pro W3</vt:lpstr>
      <vt:lpstr>Office 2013 - 2022 Theme</vt:lpstr>
      <vt:lpstr>PowerPoint Presentation</vt:lpstr>
      <vt:lpstr>PowerPoint Presentation</vt:lpstr>
      <vt:lpstr>PowerPoint Presentation</vt:lpstr>
      <vt:lpstr>Annuties</vt:lpstr>
      <vt:lpstr>Annuities</vt:lpstr>
      <vt:lpstr>Annuities</vt:lpstr>
      <vt:lpstr>Compound Annuities</vt:lpstr>
      <vt:lpstr>Compound Annuities</vt:lpstr>
      <vt:lpstr>Compound Annuities</vt:lpstr>
      <vt:lpstr>Compound Annuities</vt:lpstr>
      <vt:lpstr>Compound Annuities</vt:lpstr>
      <vt:lpstr>Compound Annuities</vt:lpstr>
      <vt:lpstr>PowerPoint Presentation</vt:lpstr>
      <vt:lpstr>The Present Value of an Annuity</vt:lpstr>
      <vt:lpstr>The Present Value of an Annuity</vt:lpstr>
      <vt:lpstr>PowerPoint Presentation</vt:lpstr>
      <vt:lpstr>PowerPoint Presentation</vt:lpstr>
      <vt:lpstr>The Present Value of an Annuity</vt:lpstr>
      <vt:lpstr>Annuities Due</vt:lpstr>
      <vt:lpstr>Annuities Due</vt:lpstr>
      <vt:lpstr>PowerPoint Presentation</vt:lpstr>
      <vt:lpstr>Amortized Loans</vt:lpstr>
      <vt:lpstr>PowerPoint Presentation</vt:lpstr>
      <vt:lpstr>Example</vt:lpstr>
      <vt:lpstr>Example</vt:lpstr>
      <vt:lpstr>Finding Present and Future Values with Nonannual Periods</vt:lpstr>
      <vt:lpstr>Finding Present and Future Values with Nonannual Periods</vt:lpstr>
      <vt:lpstr>Finding Present and Future Values with Nonannual Periods</vt:lpstr>
      <vt:lpstr>PowerPoint Presentation</vt:lpstr>
      <vt:lpstr>Finding Present and Future Values with Nonannual Periods</vt:lpstr>
      <vt:lpstr>PowerPoint Presentation</vt:lpstr>
      <vt:lpstr>The Present Value of an Uneven Stream and Perpetuities</vt:lpstr>
      <vt:lpstr>Example</vt:lpstr>
      <vt:lpstr>Example</vt:lpstr>
      <vt:lpstr>Example</vt:lpstr>
      <vt:lpstr>Perpetuities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45</cp:revision>
  <dcterms:created xsi:type="dcterms:W3CDTF">2023-04-29T09:08:23Z</dcterms:created>
  <dcterms:modified xsi:type="dcterms:W3CDTF">2025-11-17T11:28:58Z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