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271" r:id="rId7"/>
    <p:sldId id="487" r:id="rId8"/>
    <p:sldId id="601" r:id="rId9"/>
    <p:sldId id="599" r:id="rId10"/>
    <p:sldId id="630" r:id="rId11"/>
    <p:sldId id="667" r:id="rId12"/>
    <p:sldId id="610" r:id="rId13"/>
    <p:sldId id="491" r:id="rId14"/>
    <p:sldId id="690" r:id="rId15"/>
    <p:sldId id="661" r:id="rId16"/>
    <p:sldId id="662" r:id="rId17"/>
    <p:sldId id="669" r:id="rId18"/>
    <p:sldId id="670" r:id="rId19"/>
    <p:sldId id="671" r:id="rId20"/>
    <p:sldId id="672" r:id="rId21"/>
    <p:sldId id="673" r:id="rId22"/>
    <p:sldId id="691" r:id="rId23"/>
    <p:sldId id="674" r:id="rId24"/>
    <p:sldId id="675" r:id="rId25"/>
    <p:sldId id="676" r:id="rId26"/>
    <p:sldId id="677" r:id="rId27"/>
    <p:sldId id="678" r:id="rId28"/>
    <p:sldId id="679" r:id="rId29"/>
    <p:sldId id="680" r:id="rId30"/>
    <p:sldId id="681" r:id="rId31"/>
    <p:sldId id="668" r:id="rId32"/>
    <p:sldId id="682" r:id="rId33"/>
    <p:sldId id="683" r:id="rId34"/>
    <p:sldId id="684" r:id="rId35"/>
    <p:sldId id="685" r:id="rId36"/>
    <p:sldId id="686" r:id="rId37"/>
    <p:sldId id="687" r:id="rId38"/>
    <p:sldId id="688" r:id="rId39"/>
    <p:sldId id="689" r:id="rId40"/>
    <p:sldId id="666" r:id="rId41"/>
    <p:sldId id="693" r:id="rId42"/>
    <p:sldId id="256"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7"/>
            <p14:sldId id="601"/>
            <p14:sldId id="599"/>
            <p14:sldId id="630"/>
            <p14:sldId id="667"/>
            <p14:sldId id="610"/>
            <p14:sldId id="491"/>
            <p14:sldId id="690"/>
            <p14:sldId id="661"/>
            <p14:sldId id="662"/>
            <p14:sldId id="669"/>
            <p14:sldId id="670"/>
            <p14:sldId id="671"/>
            <p14:sldId id="672"/>
            <p14:sldId id="673"/>
            <p14:sldId id="691"/>
            <p14:sldId id="674"/>
            <p14:sldId id="675"/>
            <p14:sldId id="676"/>
            <p14:sldId id="677"/>
            <p14:sldId id="678"/>
            <p14:sldId id="679"/>
            <p14:sldId id="680"/>
            <p14:sldId id="681"/>
            <p14:sldId id="668"/>
            <p14:sldId id="682"/>
            <p14:sldId id="683"/>
            <p14:sldId id="684"/>
            <p14:sldId id="685"/>
            <p14:sldId id="686"/>
            <p14:sldId id="687"/>
            <p14:sldId id="688"/>
            <p14:sldId id="689"/>
            <p14:sldId id="666"/>
            <p14:sldId id="693"/>
            <p14:sldId id="25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AC748"/>
    <a:srgbClr val="852F4A"/>
    <a:srgbClr val="FFD200"/>
    <a:srgbClr val="203E5F"/>
    <a:srgbClr val="F58221"/>
    <a:srgbClr val="000000"/>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varScale="1">
        <p:scale>
          <a:sx n="79" d="100"/>
          <a:sy n="79" d="100"/>
        </p:scale>
        <p:origin x="68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91CCC-E926-10B1-5E92-3A8097F7B2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CB97A8-EF02-0284-EA75-A532E0719F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BB5629-5EFD-181B-1FDA-491C94EA583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AFC91B9-BD0B-A467-310E-1C13376B46FC}"/>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75824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509EDD-E6BE-9F06-4DA6-422BA55245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868622-6AEB-4C4A-F8EF-D07D7CE3E4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51353B-101C-C44D-DCE1-8CB43468A9C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BBC17D0-A8E3-00C9-8C81-3BEFFD79383B}"/>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238221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88B89-48E6-9F6E-0060-CF066EB202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B3D58D-CBDC-629A-0493-4D7767C69E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EAE5FC-CF6C-0D89-1AFF-8EC69C8743E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D15BB1F-CDDE-18FA-EFA4-4FFB98925564}"/>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843957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066B7B-1AA0-D033-3061-F60C778927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1BC8D-6D8D-EBFB-DC58-B9B6C0DB6F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A4CE01-A464-315A-50E2-2D184413C23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A30E5EC-9783-8E17-4F0C-8BE87F5B325A}"/>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1844344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B80E4-A386-AAE6-0FE1-414CBF419C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9DECA4-3F12-C318-888D-C1CE77E63B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BFA84-BB0E-5B1C-392C-27A608F9D0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366AE73-FF96-9CEB-C588-EC5A1E3F729E}"/>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0366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A6C37-545A-6FA4-274D-6A7D5FABFB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BF14DD-BD61-60F4-EE2E-6696D52BD5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8B8BA2-C9C1-A0A1-A91D-8660C2D9C7E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B89291-0987-0BDD-3B37-E9E5A30FDF6D}"/>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4238858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4272A-C222-625F-12EF-18293ECD81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B8BE3-2944-1509-8B40-F012F2F14C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66AF1F-0AF8-5D61-EDD6-5D8AEC23457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5054364-513B-F2A9-FC51-CBB8B2422DDD}"/>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45421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BE1C1E-861E-22D7-5E6D-D90525ABD2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2DC6DF-91B2-C226-A3CF-E8B647AE4A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85589F-1FB3-D79D-A360-2EF92B65B93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622375C-126B-A626-BAD3-97B6EB0C93A3}"/>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0241672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F95D6B-7C49-8EF8-90D8-FF914F9EE5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162074-88E8-EFDD-9A2C-982554DF6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63172E-0B5D-5D98-4745-E8B948A8037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D1721DC-801A-31E7-AF13-B04B628F27AA}"/>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493787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jp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65994" y="3560661"/>
            <a:ext cx="5216525" cy="398780"/>
          </a:xfrm>
          <a:prstGeom prst="rect">
            <a:avLst/>
          </a:prstGeom>
          <a:noFill/>
        </p:spPr>
        <p:txBody>
          <a:bodyPr wrap="square" rtlCol="0">
            <a:spAutoFit/>
          </a:bodyPr>
          <a:lstStyle/>
          <a:p>
            <a:r>
              <a:rPr lang="en-US" sz="2000" dirty="0">
                <a:latin typeface="Alexandria" charset="0"/>
                <a:cs typeface="Alexandria" charset="0"/>
              </a:rPr>
              <a:t>Prepared by: Nourallah Elkolaly</a:t>
            </a:r>
          </a:p>
        </p:txBody>
      </p:sp>
      <p:sp>
        <p:nvSpPr>
          <p:cNvPr id="31" name="TextBox 30"/>
          <p:cNvSpPr txBox="1"/>
          <p:nvPr/>
        </p:nvSpPr>
        <p:spPr>
          <a:xfrm>
            <a:off x="187287" y="2200300"/>
            <a:ext cx="6485888" cy="1312154"/>
          </a:xfrm>
          <a:prstGeom prst="rect">
            <a:avLst/>
          </a:prstGeom>
          <a:noFill/>
        </p:spPr>
        <p:txBody>
          <a:bodyPr wrap="square" rtlCol="0">
            <a:spAutoFit/>
          </a:bodyPr>
          <a:lstStyle/>
          <a:p>
            <a:pPr>
              <a:lnSpc>
                <a:spcPct val="150000"/>
              </a:lnSpc>
            </a:pPr>
            <a:r>
              <a:rPr lang="ar-EG" sz="2800" b="1" dirty="0">
                <a:solidFill>
                  <a:srgbClr val="00B0F0"/>
                </a:solidFill>
                <a:latin typeface="Alexandria" charset="0"/>
                <a:cs typeface="Alexandria" charset="0"/>
              </a:rPr>
              <a:t>أساليب البحث العلمي القانوني</a:t>
            </a:r>
            <a:br>
              <a:rPr lang="ar-EG" sz="2800" b="1" dirty="0">
                <a:solidFill>
                  <a:srgbClr val="00B0F0"/>
                </a:solidFill>
                <a:latin typeface="Alexandria" charset="0"/>
                <a:cs typeface="Alexandria" charset="0"/>
              </a:rPr>
            </a:br>
            <a:r>
              <a:rPr lang="en-US" sz="2800" b="1" dirty="0">
                <a:solidFill>
                  <a:srgbClr val="00B0F0"/>
                </a:solidFill>
                <a:latin typeface="Alexandria" charset="0"/>
                <a:cs typeface="Alexandria" charset="0"/>
              </a:rPr>
              <a:t>Research Methods for Law</a:t>
            </a:r>
          </a:p>
        </p:txBody>
      </p:sp>
      <p:sp>
        <p:nvSpPr>
          <p:cNvPr id="34" name="Rectangle: Rounded Corners 33"/>
          <p:cNvSpPr/>
          <p:nvPr/>
        </p:nvSpPr>
        <p:spPr>
          <a:xfrm>
            <a:off x="0" y="5833929"/>
            <a:ext cx="4470239"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4</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40796F3C-D76C-3FB6-64B2-A3A2ACD822CB}"/>
              </a:ext>
            </a:extLst>
          </p:cNvPr>
          <p:cNvSpPr txBox="1"/>
          <p:nvPr/>
        </p:nvSpPr>
        <p:spPr>
          <a:xfrm>
            <a:off x="155642" y="5107021"/>
            <a:ext cx="1994171" cy="646331"/>
          </a:xfrm>
          <a:prstGeom prst="rect">
            <a:avLst/>
          </a:prstGeom>
          <a:noFill/>
        </p:spPr>
        <p:txBody>
          <a:bodyPr wrap="square" rtlCol="0">
            <a:spAutoFit/>
          </a:bodyPr>
          <a:lstStyle/>
          <a:p>
            <a:r>
              <a:rPr lang="en-US" sz="3600" b="1" dirty="0"/>
              <a:t>RML002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4990288" y="3126177"/>
            <a:ext cx="7123890" cy="963597"/>
          </a:xfrm>
          <a:prstGeom prst="rect">
            <a:avLst/>
          </a:prstGeom>
          <a:noFill/>
        </p:spPr>
        <p:txBody>
          <a:bodyPr wrap="square" rtlCol="0">
            <a:spAutoFit/>
          </a:bodyPr>
          <a:lstStyle/>
          <a:p>
            <a:pPr algn="ctr" rtl="1">
              <a:lnSpc>
                <a:spcPct val="150000"/>
              </a:lnSpc>
            </a:pPr>
            <a:r>
              <a:rPr lang="ar-EG" sz="2000" b="1" dirty="0">
                <a:solidFill>
                  <a:srgbClr val="00AEEF"/>
                </a:solidFill>
                <a:latin typeface="Alexandria" charset="0"/>
                <a:cs typeface="Alexandria" charset="0"/>
              </a:rPr>
              <a:t>الانتهاء من مرحلة كتابة البحث القانوني، </a:t>
            </a:r>
            <a:endParaRPr lang="en-US" sz="2000" b="1" dirty="0">
              <a:solidFill>
                <a:srgbClr val="00AEEF"/>
              </a:solidFill>
              <a:latin typeface="Alexandria" charset="0"/>
              <a:cs typeface="Alexandria" charset="0"/>
            </a:endParaRPr>
          </a:p>
          <a:p>
            <a:pPr algn="ctr" rtl="1">
              <a:lnSpc>
                <a:spcPct val="150000"/>
              </a:lnSpc>
            </a:pPr>
            <a:r>
              <a:rPr lang="ar-EG" sz="2000" b="1" dirty="0">
                <a:solidFill>
                  <a:srgbClr val="00AEEF"/>
                </a:solidFill>
                <a:latin typeface="Alexandria" charset="0"/>
                <a:cs typeface="Alexandria" charset="0"/>
              </a:rPr>
              <a:t>والمرحلة اللاحقة عليها</a:t>
            </a:r>
            <a:endParaRPr lang="en-US" sz="2000" b="1" dirty="0">
              <a:solidFill>
                <a:srgbClr val="00AEEF"/>
              </a:solidFill>
              <a:latin typeface="Alexandria" charset="0"/>
              <a:cs typeface="Alexandria" charset="0"/>
            </a:endParaRPr>
          </a:p>
        </p:txBody>
      </p:sp>
      <p:sp>
        <p:nvSpPr>
          <p:cNvPr id="10" name="Rectangle: Rounded Corners 9"/>
          <p:cNvSpPr/>
          <p:nvPr/>
        </p:nvSpPr>
        <p:spPr>
          <a:xfrm>
            <a:off x="6384737" y="4232260"/>
            <a:ext cx="4169773"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4</a:t>
            </a:r>
          </a:p>
        </p:txBody>
      </p:sp>
      <p:sp>
        <p:nvSpPr>
          <p:cNvPr id="11" name="TextBox 10"/>
          <p:cNvSpPr txBox="1"/>
          <p:nvPr/>
        </p:nvSpPr>
        <p:spPr>
          <a:xfrm>
            <a:off x="6370224" y="4802552"/>
            <a:ext cx="1572866" cy="584775"/>
          </a:xfrm>
          <a:prstGeom prst="rect">
            <a:avLst/>
          </a:prstGeom>
          <a:noFill/>
        </p:spPr>
        <p:txBody>
          <a:bodyPr wrap="none" rtlCol="0">
            <a:spAutoFit/>
          </a:bodyPr>
          <a:lstStyle/>
          <a:p>
            <a:r>
              <a:rPr lang="en-US" sz="3200" b="1" dirty="0"/>
              <a:t>RML002</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Nourallah Elkolaly</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76398" y="1065584"/>
            <a:ext cx="9936480" cy="4610100"/>
          </a:xfrm>
        </p:spPr>
      </p:pic>
      <p:sp>
        <p:nvSpPr>
          <p:cNvPr id="11" name="Rectangle 10"/>
          <p:cNvSpPr/>
          <p:nvPr/>
        </p:nvSpPr>
        <p:spPr>
          <a:xfrm>
            <a:off x="4990006" y="1049600"/>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564205" y="4968516"/>
            <a:ext cx="5415362" cy="2122953"/>
          </a:xfrm>
          <a:prstGeom prst="rect">
            <a:avLst/>
          </a:prstGeom>
          <a:noFill/>
        </p:spPr>
        <p:txBody>
          <a:bodyPr wrap="square">
            <a:spAutoFit/>
          </a:bodyPr>
          <a:lstStyle/>
          <a:p>
            <a:pPr marL="285750" indent="-285750" algn="r" rtl="1">
              <a:lnSpc>
                <a:spcPct val="150000"/>
              </a:lnSpc>
              <a:buFont typeface="Wingdings" panose="05000000000000000000" pitchFamily="2" charset="2"/>
              <a:buChar char="q"/>
            </a:pPr>
            <a:r>
              <a:rPr lang="ar-EG" dirty="0">
                <a:latin typeface="Alexandria" charset="0"/>
                <a:cs typeface="Alexandria" charset="0"/>
              </a:rPr>
              <a:t>كتابة مقدمة البحث</a:t>
            </a:r>
          </a:p>
          <a:p>
            <a:pPr marL="285750" indent="-285750" algn="r" rtl="1">
              <a:lnSpc>
                <a:spcPct val="150000"/>
              </a:lnSpc>
              <a:buFont typeface="Wingdings" panose="05000000000000000000" pitchFamily="2" charset="2"/>
              <a:buChar char="q"/>
            </a:pPr>
            <a:r>
              <a:rPr lang="ar-EG" dirty="0">
                <a:latin typeface="Alexandria" charset="0"/>
                <a:cs typeface="Alexandria" charset="0"/>
              </a:rPr>
              <a:t>كتابة خاتمة البحث </a:t>
            </a:r>
          </a:p>
          <a:p>
            <a:pPr marL="285750" indent="-285750" algn="r" rtl="1">
              <a:lnSpc>
                <a:spcPct val="150000"/>
              </a:lnSpc>
              <a:buFont typeface="Wingdings" panose="05000000000000000000" pitchFamily="2" charset="2"/>
              <a:buChar char="q"/>
            </a:pPr>
            <a:r>
              <a:rPr lang="ar-EG" dirty="0">
                <a:latin typeface="Alexandria" charset="0"/>
                <a:cs typeface="Alexandria" charset="0"/>
              </a:rPr>
              <a:t>كتابة قائمة المراجع  </a:t>
            </a:r>
          </a:p>
          <a:p>
            <a:pPr marL="285750" indent="-285750" algn="r" rtl="1">
              <a:lnSpc>
                <a:spcPct val="150000"/>
              </a:lnSpc>
              <a:buFont typeface="Wingdings" panose="05000000000000000000" pitchFamily="2" charset="2"/>
              <a:buChar char="q"/>
            </a:pPr>
            <a:r>
              <a:rPr lang="ar-EG" dirty="0">
                <a:latin typeface="Alexandria" charset="0"/>
                <a:cs typeface="Alexandria" charset="0"/>
              </a:rPr>
              <a:t>المرحلة اللاحقة على كتابة البحث القانوني</a:t>
            </a:r>
          </a:p>
          <a:p>
            <a:pPr marL="285750" indent="-285750" algn="r" rtl="1">
              <a:lnSpc>
                <a:spcPct val="150000"/>
              </a:lnSpc>
              <a:buFont typeface="Wingdings" panose="05000000000000000000" pitchFamily="2" charset="2"/>
              <a:buChar char="q"/>
            </a:pPr>
            <a:endParaRPr lang="ar-EG" dirty="0">
              <a:latin typeface="Alexandria" charset="0"/>
              <a:cs typeface="Alexandria" charset="0"/>
            </a:endParaRPr>
          </a:p>
        </p:txBody>
      </p:sp>
      <p:sp>
        <p:nvSpPr>
          <p:cNvPr id="41" name="TextBox 40"/>
          <p:cNvSpPr txBox="1"/>
          <p:nvPr/>
        </p:nvSpPr>
        <p:spPr>
          <a:xfrm>
            <a:off x="6301339" y="1259391"/>
            <a:ext cx="2917786" cy="523220"/>
          </a:xfrm>
          <a:prstGeom prst="rect">
            <a:avLst/>
          </a:prstGeom>
          <a:noFill/>
        </p:spPr>
        <p:txBody>
          <a:bodyPr wrap="none" rtlCol="0">
            <a:spAutoFit/>
          </a:bodyPr>
          <a:lstStyle/>
          <a:p>
            <a:r>
              <a:rPr lang="ar-EG" sz="2800" b="1" dirty="0">
                <a:solidFill>
                  <a:srgbClr val="00B0F0"/>
                </a:solidFill>
                <a:latin typeface="Alexandria" charset="0"/>
                <a:cs typeface="Alexandria" charset="0"/>
              </a:rPr>
              <a:t>محاور المحاضرة</a:t>
            </a:r>
            <a:endParaRPr lang="en-US" sz="2800" b="1" dirty="0">
              <a:solidFill>
                <a:srgbClr val="00B0F0"/>
              </a:solidFill>
              <a:latin typeface="Alexandria" charset="0"/>
              <a:cs typeface="Alexandria" charset="0"/>
            </a:endParaRPr>
          </a:p>
        </p:txBody>
      </p:sp>
      <p:sp>
        <p:nvSpPr>
          <p:cNvPr id="42" name="TextBox 41"/>
          <p:cNvSpPr txBox="1"/>
          <p:nvPr/>
        </p:nvSpPr>
        <p:spPr>
          <a:xfrm>
            <a:off x="5139341" y="1119875"/>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Lecture</a:t>
            </a:r>
          </a:p>
        </p:txBody>
      </p:sp>
      <p:sp>
        <p:nvSpPr>
          <p:cNvPr id="43" name="TextBox 42"/>
          <p:cNvSpPr txBox="1"/>
          <p:nvPr/>
        </p:nvSpPr>
        <p:spPr>
          <a:xfrm>
            <a:off x="5141408" y="1305557"/>
            <a:ext cx="942618"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FAB83-6E27-BF92-8A37-57DFFF09D9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5C4291F-E153-6779-D130-CCE3968DF45E}"/>
              </a:ext>
            </a:extLst>
          </p:cNvPr>
          <p:cNvSpPr/>
          <p:nvPr/>
        </p:nvSpPr>
        <p:spPr>
          <a:xfrm>
            <a:off x="690915" y="17128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7EA18BD4-50A7-4175-7747-887D8C94EE5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9163C4EF-1E7D-E3CD-71A4-A724B4362ECD}"/>
              </a:ext>
            </a:extLst>
          </p:cNvPr>
          <p:cNvSpPr txBox="1"/>
          <p:nvPr/>
        </p:nvSpPr>
        <p:spPr>
          <a:xfrm>
            <a:off x="1072674" y="1073250"/>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r>
              <a:rPr lang="ar-EG" sz="2800" b="1" dirty="0">
                <a:solidFill>
                  <a:schemeClr val="bg1"/>
                </a:solidFill>
                <a:latin typeface="Alexandria" charset="0"/>
                <a:cs typeface="Alexandria" charset="0"/>
              </a:rPr>
              <a:t>4</a:t>
            </a:r>
            <a:endParaRPr lang="en-US" sz="28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0371CDB2-C16F-F25E-3241-405A0FF6DBB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95F52832-8463-9F39-681D-3B0B49D6EAFE}"/>
              </a:ext>
            </a:extLst>
          </p:cNvPr>
          <p:cNvSpPr txBox="1"/>
          <p:nvPr/>
        </p:nvSpPr>
        <p:spPr>
          <a:xfrm>
            <a:off x="1177046" y="2296868"/>
            <a:ext cx="10027399" cy="3005375"/>
          </a:xfrm>
          <a:prstGeom prst="rect">
            <a:avLst/>
          </a:prstGeom>
          <a:noFill/>
        </p:spPr>
        <p:txBody>
          <a:bodyPr wrap="square" rtlCol="0">
            <a:spAutoFit/>
          </a:bodyPr>
          <a:lstStyle/>
          <a:p>
            <a:pPr algn="just" rtl="1">
              <a:lnSpc>
                <a:spcPct val="150000"/>
              </a:lnSpc>
            </a:pPr>
            <a:r>
              <a:rPr lang="ar-EG" sz="1600" dirty="0">
                <a:latin typeface="Alexandria" charset="0"/>
                <a:cs typeface="Alexandria" charset="0"/>
              </a:rPr>
              <a:t>في المحاضرة السابقة، بدأنا في الحديث عن ثاني مراحل إعداد البحث  القانوني وهي في مرحلة الكتابة، حيث ركزنا على كيفية كتابة متن البحث بطريقة منهجية ومنظمة. </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استعرضنا أهمية القراءة المنهجية كأداة أساسية لفهم الموضوع وبناء حجج قوية، كما أوضحنا المبادئ الأساسية للكتابة القانونية السليمة، التي تعتمد على دقة التعبير وصحة الصياغة.</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وكذلك قمنا بتمييز أنواع الكتابة المستخدمة في البحث القانوني، حيث أشرنا إلى الكتابة المبدئية التي تهدف إلى تنظيم الأفكار، والكتابة النهائية التي تعبر عن الصياغة المعتمدة بعد المراجعة والتدقيق.</a:t>
            </a:r>
          </a:p>
        </p:txBody>
      </p:sp>
      <p:sp>
        <p:nvSpPr>
          <p:cNvPr id="2" name="TextBox 1">
            <a:extLst>
              <a:ext uri="{FF2B5EF4-FFF2-40B4-BE49-F238E27FC236}">
                <a16:creationId xmlns:a16="http://schemas.microsoft.com/office/drawing/2014/main" id="{3FA4BFEB-F3D6-C5DF-4989-BC37C57BA14C}"/>
              </a:ext>
            </a:extLst>
          </p:cNvPr>
          <p:cNvSpPr txBox="1"/>
          <p:nvPr/>
        </p:nvSpPr>
        <p:spPr>
          <a:xfrm>
            <a:off x="3054485" y="1001949"/>
            <a:ext cx="5729591" cy="461665"/>
          </a:xfrm>
          <a:prstGeom prst="rect">
            <a:avLst/>
          </a:prstGeom>
          <a:noFill/>
        </p:spPr>
        <p:txBody>
          <a:bodyPr wrap="square" rtlCol="0">
            <a:spAutoFit/>
          </a:bodyPr>
          <a:lstStyle/>
          <a:p>
            <a:pPr algn="r" rtl="1"/>
            <a:r>
              <a:rPr lang="ar-EG" sz="2400" dirty="0">
                <a:solidFill>
                  <a:srgbClr val="00B0F0"/>
                </a:solidFill>
                <a:latin typeface="Alexandria" pitchFamily="2" charset="-78"/>
                <a:cs typeface="Alexandria" pitchFamily="2" charset="-78"/>
              </a:rPr>
              <a:t>أهم ما تناولناه في المحاضرة السابقة</a:t>
            </a:r>
            <a:endParaRPr lang="en-US" sz="2400"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36213748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DC7521-E1A6-76E6-66FE-42809070859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12243C8-3D38-C1A5-462E-70C4039DAAE6}"/>
              </a:ext>
            </a:extLst>
          </p:cNvPr>
          <p:cNvSpPr/>
          <p:nvPr/>
        </p:nvSpPr>
        <p:spPr>
          <a:xfrm>
            <a:off x="690915" y="17128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9CC83C85-8487-2E64-EF05-416AC4EF184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2666FD20-A47B-359B-B811-15AB6EF5E5EB}"/>
              </a:ext>
            </a:extLst>
          </p:cNvPr>
          <p:cNvSpPr txBox="1"/>
          <p:nvPr/>
        </p:nvSpPr>
        <p:spPr>
          <a:xfrm>
            <a:off x="1072674" y="1073250"/>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r>
              <a:rPr lang="ar-EG" sz="2800" b="1" dirty="0">
                <a:solidFill>
                  <a:schemeClr val="bg1"/>
                </a:solidFill>
                <a:latin typeface="Alexandria" charset="0"/>
                <a:cs typeface="Alexandria" charset="0"/>
              </a:rPr>
              <a:t>4</a:t>
            </a:r>
            <a:endParaRPr lang="en-US" sz="28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A0B27E30-195B-3A16-D8A3-7394CD4D78A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E70AD97D-5A22-8076-89B2-C2A44B8A682A}"/>
              </a:ext>
            </a:extLst>
          </p:cNvPr>
          <p:cNvSpPr txBox="1"/>
          <p:nvPr/>
        </p:nvSpPr>
        <p:spPr>
          <a:xfrm>
            <a:off x="1050587" y="2287141"/>
            <a:ext cx="10251135" cy="3374706"/>
          </a:xfrm>
          <a:prstGeom prst="rect">
            <a:avLst/>
          </a:prstGeom>
          <a:noFill/>
        </p:spPr>
        <p:txBody>
          <a:bodyPr wrap="square" rtlCol="0">
            <a:spAutoFit/>
          </a:bodyPr>
          <a:lstStyle/>
          <a:p>
            <a:pPr algn="just" rtl="1">
              <a:lnSpc>
                <a:spcPct val="150000"/>
              </a:lnSpc>
            </a:pPr>
            <a:r>
              <a:rPr lang="ar-EG" sz="1600" dirty="0">
                <a:latin typeface="Alexandria" charset="0"/>
                <a:cs typeface="Alexandria" charset="0"/>
              </a:rPr>
              <a:t>أوضحنا أهمية توثيق مصادر المعلومات كجزء أساسي من أي بحث قانوني لضمان الأمانة العلمية ودعم الحجج والأفكار بالأدلة الموثوقة. </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كما ركزنا على مفهوم الاقتباس، وتحدثنا عن دوره في الاستناد إلى الآراء المختلفة لتعزيز البحث، كما شرحنا أنواع الاقتباس سواء النصي المباشر أو غير المباشر، مع التأكيد على ضرورة الالتزام بضوابط الاقتباس لتجنب الوقوع في أخطاء الانتحال العلمي أو التوثيق غير الدقيق.</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ناقشنا أيضا موضوع الهامش في البحث القانوني، وبينا أهميته باعتباره وسيلة لتوثيق المصادر بشكل تفصيلي، وأكدنا على أهمية توثيق الأبحاث والدقة في كتابة المراجع حسب أنواع المصادر المختلفة.</a:t>
            </a:r>
          </a:p>
        </p:txBody>
      </p:sp>
      <p:sp>
        <p:nvSpPr>
          <p:cNvPr id="2" name="TextBox 1">
            <a:extLst>
              <a:ext uri="{FF2B5EF4-FFF2-40B4-BE49-F238E27FC236}">
                <a16:creationId xmlns:a16="http://schemas.microsoft.com/office/drawing/2014/main" id="{BEF372C0-A0F2-9D10-5913-08FF506E861C}"/>
              </a:ext>
            </a:extLst>
          </p:cNvPr>
          <p:cNvSpPr txBox="1"/>
          <p:nvPr/>
        </p:nvSpPr>
        <p:spPr>
          <a:xfrm>
            <a:off x="3054485" y="1001949"/>
            <a:ext cx="5729591" cy="461665"/>
          </a:xfrm>
          <a:prstGeom prst="rect">
            <a:avLst/>
          </a:prstGeom>
          <a:noFill/>
        </p:spPr>
        <p:txBody>
          <a:bodyPr wrap="square" rtlCol="0">
            <a:spAutoFit/>
          </a:bodyPr>
          <a:lstStyle/>
          <a:p>
            <a:pPr algn="r" rtl="1"/>
            <a:r>
              <a:rPr lang="ar-EG" sz="2400" dirty="0">
                <a:solidFill>
                  <a:srgbClr val="00B0F0"/>
                </a:solidFill>
                <a:latin typeface="Alexandria" pitchFamily="2" charset="-78"/>
                <a:cs typeface="Alexandria" pitchFamily="2" charset="-78"/>
              </a:rPr>
              <a:t>أهم ما تناولناه في المحاضرة السابقة</a:t>
            </a:r>
            <a:endParaRPr lang="en-US" sz="2400"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25877415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2C7E3-6B1D-7410-D11E-8AB52579CC8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71807F5-329B-4E99-A787-D23ECA85F810}"/>
              </a:ext>
            </a:extLst>
          </p:cNvPr>
          <p:cNvSpPr/>
          <p:nvPr/>
        </p:nvSpPr>
        <p:spPr>
          <a:xfrm>
            <a:off x="690915" y="17128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2988A323-94AE-276E-EF13-334587B5C9B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CC85142C-7E01-A00B-8751-4B5170D50B29}"/>
              </a:ext>
            </a:extLst>
          </p:cNvPr>
          <p:cNvSpPr txBox="1"/>
          <p:nvPr/>
        </p:nvSpPr>
        <p:spPr>
          <a:xfrm>
            <a:off x="1072674" y="1073250"/>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r>
              <a:rPr lang="ar-EG" sz="2800" b="1" dirty="0">
                <a:solidFill>
                  <a:schemeClr val="bg1"/>
                </a:solidFill>
                <a:latin typeface="Alexandria" charset="0"/>
                <a:cs typeface="Alexandria" charset="0"/>
              </a:rPr>
              <a:t>4</a:t>
            </a:r>
            <a:endParaRPr lang="en-US" sz="28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AE3C01CB-E00D-E9BB-A64F-E24D9401BCA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BD11C2CB-E77C-715B-709F-05A981B919F2}"/>
              </a:ext>
            </a:extLst>
          </p:cNvPr>
          <p:cNvSpPr txBox="1"/>
          <p:nvPr/>
        </p:nvSpPr>
        <p:spPr>
          <a:xfrm>
            <a:off x="1021404" y="1995310"/>
            <a:ext cx="10290046" cy="3964419"/>
          </a:xfrm>
          <a:prstGeom prst="rect">
            <a:avLst/>
          </a:prstGeom>
          <a:noFill/>
        </p:spPr>
        <p:txBody>
          <a:bodyPr wrap="square" rtlCol="0">
            <a:spAutoFit/>
          </a:bodyPr>
          <a:lstStyle/>
          <a:p>
            <a:pPr algn="just" rtl="1">
              <a:lnSpc>
                <a:spcPct val="150000"/>
              </a:lnSpc>
            </a:pPr>
            <a:r>
              <a:rPr lang="ar-EG" dirty="0">
                <a:latin typeface="Alexandria" charset="0"/>
                <a:cs typeface="Alexandria" charset="0"/>
              </a:rPr>
              <a:t>في هذه المحاضرة، سنستكمل الحديث عن مرحلة كتابة البحث القانوني ثم نتحدث عن المرحلة الأخيرة في إعداد البحث  القانوني. </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سنبدأ بالتعرف على كيفية صياغة مقدمة البحث، حيث سنوضح طبيعة المقدمة وما يميزها عن الأجزاء الأخرى التي قد تشتبه بها، كما سنناقش العناصر الأساسية التي ينبغي أن تحتوي عليها المقدمة.</a:t>
            </a:r>
          </a:p>
          <a:p>
            <a:pPr algn="just" rtl="1">
              <a:lnSpc>
                <a:spcPct val="150000"/>
              </a:lnSpc>
            </a:pPr>
            <a:endParaRPr lang="ar-EG" sz="2000" dirty="0">
              <a:solidFill>
                <a:schemeClr val="tx1"/>
              </a:solidFill>
              <a:latin typeface="Alexandria" charset="0"/>
              <a:cs typeface="Alexandria" charset="0"/>
            </a:endParaRPr>
          </a:p>
          <a:p>
            <a:pPr algn="just" rtl="1">
              <a:lnSpc>
                <a:spcPct val="150000"/>
              </a:lnSpc>
            </a:pPr>
            <a:r>
              <a:rPr lang="ar-EG" sz="2000" dirty="0">
                <a:solidFill>
                  <a:schemeClr val="tx1"/>
                </a:solidFill>
                <a:latin typeface="Alexandria" charset="0"/>
                <a:cs typeface="Alexandria" charset="0"/>
              </a:rPr>
              <a:t>بعد ذلك، سننتقل إلى الحديث عن خاتمة البحث، موضحين طبيعة الخاتمة ومحتواها، وكيف تكون الخاتمة ملخصاً موجزاً وشاملاً لأهم ما توصل إليه الباحث، مع التركيز على تقديم توصيات أو مقترحات مستقبلية بناءً على نتائج البحث.</a:t>
            </a:r>
          </a:p>
        </p:txBody>
      </p:sp>
      <p:sp>
        <p:nvSpPr>
          <p:cNvPr id="2" name="TextBox 1">
            <a:extLst>
              <a:ext uri="{FF2B5EF4-FFF2-40B4-BE49-F238E27FC236}">
                <a16:creationId xmlns:a16="http://schemas.microsoft.com/office/drawing/2014/main" id="{8DDD41F1-903D-7489-092F-CDF5934676B3}"/>
              </a:ext>
            </a:extLst>
          </p:cNvPr>
          <p:cNvSpPr txBox="1"/>
          <p:nvPr/>
        </p:nvSpPr>
        <p:spPr>
          <a:xfrm>
            <a:off x="3054485" y="1001949"/>
            <a:ext cx="5729591" cy="461665"/>
          </a:xfrm>
          <a:prstGeom prst="rect">
            <a:avLst/>
          </a:prstGeom>
          <a:noFill/>
        </p:spPr>
        <p:txBody>
          <a:bodyPr wrap="square" rtlCol="0">
            <a:spAutoFit/>
          </a:bodyPr>
          <a:lstStyle/>
          <a:p>
            <a:pPr algn="ctr" rtl="1"/>
            <a:r>
              <a:rPr lang="ar-EG" sz="2400" dirty="0">
                <a:solidFill>
                  <a:srgbClr val="00B0F0"/>
                </a:solidFill>
                <a:latin typeface="Alexandria" pitchFamily="2" charset="-78"/>
                <a:cs typeface="Alexandria" pitchFamily="2" charset="-78"/>
              </a:rPr>
              <a:t>سنتناول في هذه المحاضرة</a:t>
            </a:r>
            <a:endParaRPr lang="en-US" sz="2400"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33712658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870865-52CD-B051-5FED-7C4C661838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9EA278A-751B-21CC-0585-0DD0AF81C5BC}"/>
              </a:ext>
            </a:extLst>
          </p:cNvPr>
          <p:cNvSpPr/>
          <p:nvPr/>
        </p:nvSpPr>
        <p:spPr>
          <a:xfrm>
            <a:off x="690915" y="1712829"/>
            <a:ext cx="10812720" cy="453232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68A1CA9A-BEE9-3B62-4ED2-D9C6E1954DD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D3DEFB11-7171-BA2E-9D9D-1FDD6CB386FE}"/>
              </a:ext>
            </a:extLst>
          </p:cNvPr>
          <p:cNvSpPr txBox="1"/>
          <p:nvPr/>
        </p:nvSpPr>
        <p:spPr>
          <a:xfrm>
            <a:off x="1072674" y="1073250"/>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r>
              <a:rPr lang="ar-EG" sz="2800" b="1" dirty="0">
                <a:solidFill>
                  <a:schemeClr val="bg1"/>
                </a:solidFill>
                <a:latin typeface="Alexandria" charset="0"/>
                <a:cs typeface="Alexandria" charset="0"/>
              </a:rPr>
              <a:t>4</a:t>
            </a:r>
            <a:endParaRPr lang="en-US" sz="28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7C063D5F-98D5-CA24-B7ED-3EBE6259CD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2764F887-A153-0793-AA7E-0CAAEA52D290}"/>
              </a:ext>
            </a:extLst>
          </p:cNvPr>
          <p:cNvSpPr txBox="1"/>
          <p:nvPr/>
        </p:nvSpPr>
        <p:spPr>
          <a:xfrm>
            <a:off x="1274324" y="2569243"/>
            <a:ext cx="9978761" cy="2538452"/>
          </a:xfrm>
          <a:prstGeom prst="rect">
            <a:avLst/>
          </a:prstGeom>
          <a:noFill/>
        </p:spPr>
        <p:txBody>
          <a:bodyPr wrap="square" rtlCol="0">
            <a:spAutoFit/>
          </a:bodyPr>
          <a:lstStyle/>
          <a:p>
            <a:pPr algn="just" rtl="1">
              <a:lnSpc>
                <a:spcPct val="150000"/>
              </a:lnSpc>
            </a:pPr>
            <a:r>
              <a:rPr lang="ar-EG" dirty="0">
                <a:latin typeface="Alexandria" charset="0"/>
                <a:cs typeface="Alexandria" charset="0"/>
              </a:rPr>
              <a:t>سنناقش أيضاً أهمية كتابة قائمة المراجع، مع توضيح كيفية ترتيبها وفق الأساليب الأكاديمية المعتمدة، بحيث تكون مرجعاً منظماً يعكس دقة الباحث وأمانته العلمية.</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وأخيراً، سنتحدث عن المرحلة اللاحقة على كتابة البحث، والتي تشمل القراءة الكاملة للبحث بهدف مراجعة الأفكار والتأكد من خلوه من الأخطاء، بالإضافة إلى الاهتمام بالشكل النهائي للبحث لضمان تقديمه بصورة احترافية تلبي المعايير الأكاديمية المطلوبة.</a:t>
            </a:r>
            <a:endParaRPr lang="ar-EG" sz="2000" dirty="0">
              <a:solidFill>
                <a:schemeClr val="tx1"/>
              </a:solidFill>
              <a:latin typeface="Alexandria" charset="0"/>
              <a:cs typeface="Alexandria" charset="0"/>
            </a:endParaRPr>
          </a:p>
        </p:txBody>
      </p:sp>
      <p:sp>
        <p:nvSpPr>
          <p:cNvPr id="2" name="TextBox 1">
            <a:extLst>
              <a:ext uri="{FF2B5EF4-FFF2-40B4-BE49-F238E27FC236}">
                <a16:creationId xmlns:a16="http://schemas.microsoft.com/office/drawing/2014/main" id="{09061D05-13E4-2CF9-1D70-F2A0193191E6}"/>
              </a:ext>
            </a:extLst>
          </p:cNvPr>
          <p:cNvSpPr txBox="1"/>
          <p:nvPr/>
        </p:nvSpPr>
        <p:spPr>
          <a:xfrm>
            <a:off x="3054485" y="1001949"/>
            <a:ext cx="5729591" cy="461665"/>
          </a:xfrm>
          <a:prstGeom prst="rect">
            <a:avLst/>
          </a:prstGeom>
          <a:noFill/>
        </p:spPr>
        <p:txBody>
          <a:bodyPr wrap="square" rtlCol="0">
            <a:spAutoFit/>
          </a:bodyPr>
          <a:lstStyle/>
          <a:p>
            <a:pPr algn="ctr" rtl="1"/>
            <a:r>
              <a:rPr lang="ar-EG" sz="2400" dirty="0">
                <a:solidFill>
                  <a:srgbClr val="00B0F0"/>
                </a:solidFill>
                <a:latin typeface="Alexandria" pitchFamily="2" charset="-78"/>
                <a:cs typeface="Alexandria" pitchFamily="2" charset="-78"/>
              </a:rPr>
              <a:t>سنتناول في هذه المحاضرة</a:t>
            </a:r>
            <a:endParaRPr lang="en-US" sz="2400"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182337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94944" y="1456046"/>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1003" b="11003"/>
          <a:stretch/>
        </p:blipFill>
        <p:spPr>
          <a:xfrm>
            <a:off x="6066817" y="1449422"/>
            <a:ext cx="4962146" cy="2577830"/>
          </a:xfrm>
        </p:spPr>
      </p:pic>
      <p:sp>
        <p:nvSpPr>
          <p:cNvPr id="6" name="Rectangle 5"/>
          <p:cNvSpPr/>
          <p:nvPr/>
        </p:nvSpPr>
        <p:spPr>
          <a:xfrm>
            <a:off x="1274323" y="2785362"/>
            <a:ext cx="4275969" cy="3158878"/>
          </a:xfrm>
          <a:prstGeom prst="rect">
            <a:avLst/>
          </a:prstGeom>
        </p:spPr>
        <p:txBody>
          <a:bodyPr wrap="square">
            <a:spAutoFit/>
          </a:bodyPr>
          <a:lstStyle/>
          <a:p>
            <a:pPr marL="285750" indent="-285750" algn="r" rtl="1">
              <a:lnSpc>
                <a:spcPct val="150000"/>
              </a:lnSpc>
              <a:buFont typeface="Wingdings" panose="05000000000000000000" pitchFamily="2" charset="2"/>
              <a:buChar char="q"/>
            </a:pPr>
            <a:r>
              <a:rPr lang="ar-EG" dirty="0">
                <a:latin typeface="Alexandria" charset="0"/>
                <a:cs typeface="Alexandria" charset="0"/>
              </a:rPr>
              <a:t>طبيعة المقدمة </a:t>
            </a:r>
          </a:p>
          <a:p>
            <a:pPr marL="285750" indent="-285750" algn="r" rtl="1">
              <a:lnSpc>
                <a:spcPct val="150000"/>
              </a:lnSpc>
              <a:buFont typeface="Wingdings" panose="05000000000000000000" pitchFamily="2" charset="2"/>
              <a:buChar char="q"/>
            </a:pPr>
            <a:r>
              <a:rPr lang="ar-EG" dirty="0">
                <a:latin typeface="Alexandria" charset="0"/>
                <a:cs typeface="Alexandria" charset="0"/>
              </a:rPr>
              <a:t>تمييز المقدمة </a:t>
            </a:r>
          </a:p>
          <a:p>
            <a:pPr marL="285750" indent="-285750" algn="r" rtl="1">
              <a:lnSpc>
                <a:spcPct val="150000"/>
              </a:lnSpc>
              <a:buFont typeface="Wingdings" panose="05000000000000000000" pitchFamily="2" charset="2"/>
              <a:buChar char="q"/>
            </a:pPr>
            <a:r>
              <a:rPr lang="ar-EG" dirty="0">
                <a:latin typeface="Alexandria" charset="0"/>
                <a:cs typeface="Alexandria" charset="0"/>
              </a:rPr>
              <a:t>أجزاء المقدمة</a:t>
            </a:r>
          </a:p>
          <a:p>
            <a:pPr marL="285750" indent="-285750" algn="r" rtl="1">
              <a:lnSpc>
                <a:spcPct val="150000"/>
              </a:lnSpc>
              <a:buFont typeface="Wingdings" panose="05000000000000000000" pitchFamily="2" charset="2"/>
              <a:buChar char="q"/>
            </a:pPr>
            <a:r>
              <a:rPr lang="ar-EG" dirty="0">
                <a:latin typeface="Alexandria" charset="0"/>
                <a:cs typeface="Alexandria" charset="0"/>
              </a:rPr>
              <a:t>طبيعة الخاتمة ومحتواها</a:t>
            </a:r>
          </a:p>
          <a:p>
            <a:pPr marL="285750" indent="-285750" algn="r" rtl="1">
              <a:lnSpc>
                <a:spcPct val="150000"/>
              </a:lnSpc>
              <a:buFont typeface="Wingdings" panose="05000000000000000000" pitchFamily="2" charset="2"/>
              <a:buChar char="q"/>
            </a:pPr>
            <a:r>
              <a:rPr lang="ar-EG" dirty="0">
                <a:latin typeface="Alexandria" charset="0"/>
                <a:cs typeface="Alexandria" charset="0"/>
              </a:rPr>
              <a:t>ترتيب قائمة المراجع</a:t>
            </a:r>
          </a:p>
          <a:p>
            <a:pPr algn="r" rtl="1">
              <a:lnSpc>
                <a:spcPct val="150000"/>
              </a:lnSpc>
            </a:pPr>
            <a:endParaRPr lang="ar-EG" sz="1600" dirty="0">
              <a:latin typeface="Alexandria" charset="0"/>
              <a:cs typeface="Alexandria" charset="0"/>
            </a:endParaRPr>
          </a:p>
          <a:p>
            <a:pPr marL="285750" indent="-285750" algn="r" rtl="1">
              <a:lnSpc>
                <a:spcPct val="150000"/>
              </a:lnSpc>
              <a:buFont typeface="Wingdings" panose="05000000000000000000" pitchFamily="2" charset="2"/>
              <a:buChar char="q"/>
            </a:pPr>
            <a:endParaRPr lang="ar-EG" dirty="0">
              <a:latin typeface="Alexandria" charset="0"/>
              <a:cs typeface="Alexandria" charset="0"/>
            </a:endParaRPr>
          </a:p>
          <a:p>
            <a:pPr algn="r" rtl="1">
              <a:lnSpc>
                <a:spcPct val="120000"/>
              </a:lnSpc>
            </a:pPr>
            <a:endParaRPr lang="en-US" sz="1200" dirty="0">
              <a:latin typeface="Alexandria" charset="0"/>
              <a:cs typeface="Alexandria" charset="0"/>
            </a:endParaRPr>
          </a:p>
        </p:txBody>
      </p:sp>
      <p:sp>
        <p:nvSpPr>
          <p:cNvPr id="7" name="Rectangle 6"/>
          <p:cNvSpPr/>
          <p:nvPr/>
        </p:nvSpPr>
        <p:spPr>
          <a:xfrm>
            <a:off x="1339989" y="1652447"/>
            <a:ext cx="4747323" cy="963597"/>
          </a:xfrm>
          <a:prstGeom prst="rect">
            <a:avLst/>
          </a:prstGeom>
        </p:spPr>
        <p:txBody>
          <a:bodyPr wrap="square">
            <a:spAutoFit/>
          </a:bodyPr>
          <a:lstStyle/>
          <a:p>
            <a:pPr algn="ctr" rtl="1">
              <a:lnSpc>
                <a:spcPct val="150000"/>
              </a:lnSpc>
            </a:pPr>
            <a:r>
              <a:rPr lang="ar-EG" sz="2000" b="1" dirty="0">
                <a:latin typeface="Alexandria" charset="0"/>
                <a:cs typeface="Alexandria" charset="0"/>
              </a:rPr>
              <a:t>كتابة المقدمة والخاتمة وقائمة المراجع</a:t>
            </a:r>
            <a:endParaRPr lang="en-US" sz="2000" b="1" dirty="0">
              <a:latin typeface="Alexandria" charset="0"/>
              <a:cs typeface="Alexandria" charset="0"/>
            </a:endParaRPr>
          </a:p>
        </p:txBody>
      </p:sp>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4</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A42EE-9BCC-C468-DA37-F6E31FBA6F9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92AF6B5-5FF2-CD62-DE6C-FF110EA0DF41}"/>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A6DDAC56-1923-DF20-453C-7DF0B924269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8B8A460-91C9-CA90-EA39-7C27A7A1FC6B}"/>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7630C32-7E47-A82E-616E-B7CD5F38EC5A}"/>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1FCDB43A-3195-0D80-5F78-C2164F499F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0545F89-04BA-DECD-72F4-337063ADDD58}"/>
              </a:ext>
            </a:extLst>
          </p:cNvPr>
          <p:cNvSpPr txBox="1"/>
          <p:nvPr/>
        </p:nvSpPr>
        <p:spPr>
          <a:xfrm>
            <a:off x="1605063" y="2403873"/>
            <a:ext cx="9375648" cy="2810256"/>
          </a:xfrm>
          <a:prstGeom prst="rect">
            <a:avLst/>
          </a:prstGeom>
          <a:noFill/>
        </p:spPr>
        <p:txBody>
          <a:bodyPr wrap="square" rtlCol="0">
            <a:spAutoFit/>
          </a:bodyPr>
          <a:lstStyle/>
          <a:p>
            <a:pPr algn="r" rtl="1">
              <a:lnSpc>
                <a:spcPct val="150000"/>
              </a:lnSpc>
            </a:pPr>
            <a:r>
              <a:rPr lang="ar-EG" sz="2000" dirty="0">
                <a:latin typeface="Alexandria" charset="0"/>
                <a:cs typeface="Alexandria" charset="0"/>
              </a:rPr>
              <a:t>لا نبالغ إذا قلنا أن المقدمة والخاتمة</a:t>
            </a:r>
            <a:r>
              <a:rPr lang="en-US" sz="2000" dirty="0">
                <a:latin typeface="Alexandria" charset="0"/>
                <a:cs typeface="Alexandria" charset="0"/>
              </a:rPr>
              <a:t> </a:t>
            </a:r>
            <a:r>
              <a:rPr lang="ar-EG" sz="2000" dirty="0">
                <a:latin typeface="Alexandria" charset="0"/>
                <a:cs typeface="Alexandria" charset="0"/>
              </a:rPr>
              <a:t>من أهم معايير تقييم جودة البحث؛ إذ تكشف المقدمة عن جدية الباحث ووعيه بموضوع البحث، بينما تعكس الخاتمة عمق معالجته للإشكالية وما توصل إليه من نتائج وحلول.</a:t>
            </a:r>
          </a:p>
          <a:p>
            <a:pPr algn="r" rtl="1">
              <a:lnSpc>
                <a:spcPct val="150000"/>
              </a:lnSpc>
            </a:pPr>
            <a:endParaRPr lang="ar-EG" sz="2000" dirty="0">
              <a:latin typeface="Alexandria" charset="0"/>
              <a:cs typeface="Alexandria" charset="0"/>
            </a:endParaRPr>
          </a:p>
          <a:p>
            <a:pPr algn="r" rtl="1">
              <a:lnSpc>
                <a:spcPct val="150000"/>
              </a:lnSpc>
            </a:pPr>
            <a:r>
              <a:rPr lang="ar-EG" sz="2000" dirty="0">
                <a:latin typeface="Alexandria" charset="0"/>
                <a:cs typeface="Alexandria" charset="0"/>
              </a:rPr>
              <a:t>لذلك، سنتناول في هذا السياق كيفية كتابة مقدمة البحث وأهم عناصرها ثم نناقش طريقة إعداد خاتمة البحث ودورها في تعزيز قيمة البحث القانوني.</a:t>
            </a:r>
            <a:endParaRPr lang="ar-EG" sz="2400" dirty="0">
              <a:latin typeface="Alexandria" charset="0"/>
              <a:cs typeface="Alexandria" charset="0"/>
            </a:endParaRPr>
          </a:p>
        </p:txBody>
      </p:sp>
      <p:sp>
        <p:nvSpPr>
          <p:cNvPr id="2" name="TextBox 1">
            <a:extLst>
              <a:ext uri="{FF2B5EF4-FFF2-40B4-BE49-F238E27FC236}">
                <a16:creationId xmlns:a16="http://schemas.microsoft.com/office/drawing/2014/main" id="{DEDD379D-CCA0-ADB9-6530-5FEF62B1624E}"/>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المقدمة والخاتمة من أهم أجزاء البحث ومعايير تقييمه</a:t>
            </a:r>
          </a:p>
        </p:txBody>
      </p:sp>
    </p:spTree>
    <p:extLst>
      <p:ext uri="{BB962C8B-B14F-4D97-AF65-F5344CB8AC3E}">
        <p14:creationId xmlns:p14="http://schemas.microsoft.com/office/powerpoint/2010/main" val="25524568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77344-AAF2-C207-C51E-DE0F82D506A0}"/>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0CB42A2F-4A4C-DFBA-051F-1234632796D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6538" b="16538"/>
          <a:stretch/>
        </p:blipFill>
        <p:spPr>
          <a:xfrm>
            <a:off x="2808" y="0"/>
            <a:ext cx="5547685" cy="5573488"/>
          </a:xfrm>
        </p:spPr>
      </p:pic>
      <p:sp>
        <p:nvSpPr>
          <p:cNvPr id="2" name="Right Triangle 1">
            <a:extLst>
              <a:ext uri="{FF2B5EF4-FFF2-40B4-BE49-F238E27FC236}">
                <a16:creationId xmlns:a16="http://schemas.microsoft.com/office/drawing/2014/main" id="{DDB7647B-9F14-09FB-E0AA-C21004643F8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52945144-4C26-A19C-85FE-1C7AB682457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EB5DE949-48E2-1124-2E09-69FCF38BA610}"/>
              </a:ext>
            </a:extLst>
          </p:cNvPr>
          <p:cNvSpPr txBox="1"/>
          <p:nvPr/>
        </p:nvSpPr>
        <p:spPr>
          <a:xfrm>
            <a:off x="3100634" y="1975235"/>
            <a:ext cx="9647927" cy="583878"/>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مقدمة البحث</a:t>
            </a:r>
            <a:endParaRPr lang="ar-EG" dirty="0">
              <a:latin typeface="Alexandria" charset="0"/>
              <a:cs typeface="Alexandria" charset="0"/>
            </a:endParaRPr>
          </a:p>
        </p:txBody>
      </p:sp>
      <p:sp>
        <p:nvSpPr>
          <p:cNvPr id="32" name="Rectangle 31">
            <a:extLst>
              <a:ext uri="{FF2B5EF4-FFF2-40B4-BE49-F238E27FC236}">
                <a16:creationId xmlns:a16="http://schemas.microsoft.com/office/drawing/2014/main" id="{F9DD8BF7-02BC-9091-C8BE-F837C5C2837E}"/>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61D8AD31-F4EF-14D2-ADC0-9B627CCB8ADB}"/>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DD8153FF-939F-6F05-F6DE-E888F11F2BE8}"/>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FF46CFBD-E7DE-D5F1-9561-4044B3D09B9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2E776E5B-ED6F-299A-5117-36F70AE65663}"/>
              </a:ext>
            </a:extLst>
          </p:cNvPr>
          <p:cNvSpPr txBox="1"/>
          <p:nvPr/>
        </p:nvSpPr>
        <p:spPr>
          <a:xfrm>
            <a:off x="2422188" y="3484407"/>
            <a:ext cx="9419616" cy="2497543"/>
          </a:xfrm>
          <a:prstGeom prst="rect">
            <a:avLst/>
          </a:prstGeom>
          <a:noFill/>
        </p:spPr>
        <p:txBody>
          <a:bodyPr wrap="square" rtlCol="0">
            <a:spAutoFit/>
          </a:bodyPr>
          <a:lstStyle/>
          <a:p>
            <a:pPr algn="just" rtl="1">
              <a:lnSpc>
                <a:spcPct val="150000"/>
              </a:lnSpc>
            </a:pPr>
            <a:r>
              <a:rPr lang="ar-EG" dirty="0">
                <a:latin typeface="Alexandria" charset="0"/>
                <a:cs typeface="Alexandria" charset="0"/>
              </a:rPr>
              <a:t>مقدمة البحث هي عنصر أساسي يعكس جودة البحث وقدرته على جذب القارئ، إذ تقدم الموضوع بشكل يشوق القارئ للاستمرار في القراءة. </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ورغم كتابتها في نهاية العمل، إلا أنها تظهر في بداية البحث لتهيئة ذهن القارئ لفهم الفكرة الأساسية. </a:t>
            </a:r>
          </a:p>
          <a:p>
            <a:pPr algn="just" rtl="1">
              <a:lnSpc>
                <a:spcPct val="150000"/>
              </a:lnSpc>
            </a:pPr>
            <a:endParaRPr lang="ar-EG" sz="1600" dirty="0">
              <a:latin typeface="Alexandria" charset="0"/>
              <a:cs typeface="Alexandria" charset="0"/>
            </a:endParaRPr>
          </a:p>
        </p:txBody>
      </p:sp>
    </p:spTree>
    <p:extLst>
      <p:ext uri="{BB962C8B-B14F-4D97-AF65-F5344CB8AC3E}">
        <p14:creationId xmlns:p14="http://schemas.microsoft.com/office/powerpoint/2010/main" val="4265041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C80ED-6D25-1789-62D1-DFA6D0BAD338}"/>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BADE796D-D397-E6C7-3FD7-820E7A731B3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6538" b="16538"/>
          <a:stretch/>
        </p:blipFill>
        <p:spPr>
          <a:xfrm>
            <a:off x="2808" y="0"/>
            <a:ext cx="5547685" cy="5573488"/>
          </a:xfrm>
        </p:spPr>
      </p:pic>
      <p:sp>
        <p:nvSpPr>
          <p:cNvPr id="2" name="Right Triangle 1">
            <a:extLst>
              <a:ext uri="{FF2B5EF4-FFF2-40B4-BE49-F238E27FC236}">
                <a16:creationId xmlns:a16="http://schemas.microsoft.com/office/drawing/2014/main" id="{A2956F7E-E9E5-CE13-0A89-553EA049DEF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DF275511-70E2-ADF2-CB2A-2461995E12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94A2EC03-688F-4BCB-17AE-9A8821D846B4}"/>
              </a:ext>
            </a:extLst>
          </p:cNvPr>
          <p:cNvSpPr txBox="1"/>
          <p:nvPr/>
        </p:nvSpPr>
        <p:spPr>
          <a:xfrm>
            <a:off x="3013085" y="2043329"/>
            <a:ext cx="9647927" cy="583878"/>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مقدمة البحث</a:t>
            </a:r>
            <a:endParaRPr lang="ar-EG" dirty="0">
              <a:latin typeface="Alexandria" charset="0"/>
              <a:cs typeface="Alexandria" charset="0"/>
            </a:endParaRPr>
          </a:p>
        </p:txBody>
      </p:sp>
      <p:sp>
        <p:nvSpPr>
          <p:cNvPr id="32" name="Rectangle 31">
            <a:extLst>
              <a:ext uri="{FF2B5EF4-FFF2-40B4-BE49-F238E27FC236}">
                <a16:creationId xmlns:a16="http://schemas.microsoft.com/office/drawing/2014/main" id="{97B2CA91-4761-8F51-CA52-5646D5645968}"/>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8F055A9A-83FE-A938-2FAF-F450C22C726C}"/>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63CFB217-E3FD-346A-57BE-F1F6DBD46769}"/>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B120B63C-FEC3-9788-9932-FFA86C137C7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B3CA95A8-C269-DA1E-B846-8EB182B7B19B}"/>
              </a:ext>
            </a:extLst>
          </p:cNvPr>
          <p:cNvSpPr txBox="1"/>
          <p:nvPr/>
        </p:nvSpPr>
        <p:spPr>
          <a:xfrm>
            <a:off x="2480554" y="3250944"/>
            <a:ext cx="9419616" cy="2953950"/>
          </a:xfrm>
          <a:prstGeom prst="rect">
            <a:avLst/>
          </a:prstGeom>
          <a:noFill/>
        </p:spPr>
        <p:txBody>
          <a:bodyPr wrap="square" rtlCol="0">
            <a:spAutoFit/>
          </a:bodyPr>
          <a:lstStyle/>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تعتمد المقدمة على الانتقال من العموميات إلى الخصوصيات، مع تحديد موقع الموضوع ضمن التخصص العام والتخصص الدقيق. </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ينبغي أن تكون مختصرة ومركزة، وتجيب على أسئلة أساسية حول الموضوع وأهميته ومبررات اختياره، دون تقديم تفاصيل أو مناقشة قضايا جوهرية، مع مراعاة تقسيمها إلى فقرات قصيرة لزيادة وضوحها.</a:t>
            </a:r>
          </a:p>
        </p:txBody>
      </p:sp>
    </p:spTree>
    <p:extLst>
      <p:ext uri="{BB962C8B-B14F-4D97-AF65-F5344CB8AC3E}">
        <p14:creationId xmlns:p14="http://schemas.microsoft.com/office/powerpoint/2010/main" val="2785590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41A67-B414-D725-C9FB-79EDF607809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6904799-F0AB-7046-385B-B1F57EFAAC76}"/>
              </a:ext>
            </a:extLst>
          </p:cNvPr>
          <p:cNvSpPr/>
          <p:nvPr/>
        </p:nvSpPr>
        <p:spPr>
          <a:xfrm>
            <a:off x="875741" y="1800378"/>
            <a:ext cx="10812720" cy="46101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sz="1600" dirty="0"/>
              <a:t>لا توجد عوائق تمنع الباحث من استخدام مناهج البحث العلمي في مجال البحث القانوني، لكن يتوجب مراعاة بعض القواعد الأساسية المرتبطة بالبحث القانوني.</a:t>
            </a:r>
          </a:p>
          <a:p>
            <a:r>
              <a:rPr lang="ar-EG" sz="1600" b="1" dirty="0"/>
              <a:t>أولاً: استخدام مناهج البحث العلمي في البحث القانوني:</a:t>
            </a:r>
            <a:endParaRPr lang="ar-EG" sz="1600" dirty="0"/>
          </a:p>
          <a:p>
            <a:r>
              <a:rPr lang="ar-EG" sz="1600" dirty="0"/>
              <a:t>من الواضح أنه يمكن توظيف مناهج البحث العلمي في الدراسات القانونية، حيث ساهم استخدام المناهج العلمية، وخاصة الاستقرائي والاستنباطي، في تطوير قواعد قانونية عامة ومجردة. وقد مكن ذلك القضاء من إصدار أحكام مستندة إلى قواعد الاستدلال المنطقي، والتي تتضمن مقدمتين واحدة صغرى وأخرى كبرى، وتؤدي إلى نتيجة، مما يحقق تلازمًا واتساقًا منطقيًا بين المقدمات والنتيجة.</a:t>
            </a:r>
          </a:p>
          <a:p>
            <a:r>
              <a:rPr lang="ar-EG" sz="1600" dirty="0"/>
              <a:t>كما يمكن الاعتماد على المنهج التجريبي في بعض المجالات القانونية، مثل القانون الإداري وقانون المرافعات وقانون العمل. في سياق قانون العمل، يمكن دراسة تأثير تطبيق نظام جديد للحوافز أو الإجازات على إنتاجية العمال.</a:t>
            </a:r>
          </a:p>
        </p:txBody>
      </p:sp>
      <p:sp>
        <p:nvSpPr>
          <p:cNvPr id="5" name="Rectangle 4">
            <a:extLst>
              <a:ext uri="{FF2B5EF4-FFF2-40B4-BE49-F238E27FC236}">
                <a16:creationId xmlns:a16="http://schemas.microsoft.com/office/drawing/2014/main" id="{999F2E92-ED52-B371-18E2-2ECE9514FE5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9877783-0CE0-813A-1ED1-C790B358C6EC}"/>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FFDA943-0D26-441F-8357-A5E594CD0A91}"/>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0E9D3C06-75C0-8439-6DD9-5B37EF88C7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6523F498-2EF6-B336-9F71-48D50C0E9B4D}"/>
              </a:ext>
            </a:extLst>
          </p:cNvPr>
          <p:cNvSpPr txBox="1"/>
          <p:nvPr/>
        </p:nvSpPr>
        <p:spPr>
          <a:xfrm>
            <a:off x="2198912" y="967208"/>
            <a:ext cx="9007350" cy="523220"/>
          </a:xfrm>
          <a:prstGeom prst="rect">
            <a:avLst/>
          </a:prstGeom>
          <a:noFill/>
        </p:spPr>
        <p:txBody>
          <a:bodyPr wrap="square" rtlCol="0">
            <a:spAutoFit/>
          </a:bodyPr>
          <a:lstStyle/>
          <a:p>
            <a:pPr algn="ctr"/>
            <a:r>
              <a:rPr lang="ar-EG" sz="2800" b="1" dirty="0">
                <a:solidFill>
                  <a:srgbClr val="00AEEF"/>
                </a:solidFill>
                <a:latin typeface="Alexandria Black" pitchFamily="2" charset="-78"/>
                <a:cs typeface="Alexandria Black" pitchFamily="2" charset="-78"/>
              </a:rPr>
              <a:t>متطلبات المقدمة</a:t>
            </a:r>
            <a:endParaRPr lang="ar-EG" sz="2000" b="1" dirty="0">
              <a:solidFill>
                <a:srgbClr val="00AEEF"/>
              </a:solidFill>
              <a:latin typeface="Alexandria Black" pitchFamily="2" charset="-78"/>
              <a:cs typeface="Alexandria Black" pitchFamily="2" charset="-78"/>
            </a:endParaRPr>
          </a:p>
        </p:txBody>
      </p:sp>
      <p:sp>
        <p:nvSpPr>
          <p:cNvPr id="3" name="TextBox 2">
            <a:extLst>
              <a:ext uri="{FF2B5EF4-FFF2-40B4-BE49-F238E27FC236}">
                <a16:creationId xmlns:a16="http://schemas.microsoft.com/office/drawing/2014/main" id="{FAEA19B3-9CEE-B0FB-D5C1-CF43346E5EC7}"/>
              </a:ext>
            </a:extLst>
          </p:cNvPr>
          <p:cNvSpPr txBox="1"/>
          <p:nvPr/>
        </p:nvSpPr>
        <p:spPr>
          <a:xfrm>
            <a:off x="1507786" y="2266613"/>
            <a:ext cx="9930095" cy="3836371"/>
          </a:xfrm>
          <a:prstGeom prst="rect">
            <a:avLst/>
          </a:prstGeom>
          <a:noFill/>
        </p:spPr>
        <p:txBody>
          <a:bodyPr wrap="square" rtlCol="0">
            <a:spAutoFit/>
          </a:bodyPr>
          <a:lstStyle/>
          <a:p>
            <a:pPr algn="just" rtl="1">
              <a:lnSpc>
                <a:spcPct val="150000"/>
              </a:lnSpc>
            </a:pPr>
            <a:r>
              <a:rPr lang="ar-EG" b="1" dirty="0">
                <a:solidFill>
                  <a:srgbClr val="00AEEF"/>
                </a:solidFill>
                <a:latin typeface="Alexandria" charset="0"/>
                <a:cs typeface="Alexandria" charset="0"/>
              </a:rPr>
              <a:t>البناء التدريجي: </a:t>
            </a:r>
          </a:p>
          <a:p>
            <a:pPr algn="just" rtl="1">
              <a:lnSpc>
                <a:spcPct val="150000"/>
              </a:lnSpc>
            </a:pPr>
            <a:r>
              <a:rPr lang="ar-EG" sz="1600" dirty="0">
                <a:latin typeface="Alexandria" charset="0"/>
                <a:cs typeface="Alexandria" charset="0"/>
              </a:rPr>
              <a:t>يجب أن تبدأ المقدمة بالعموميات، مثل تحديد موقع موضوع البحث ضمن التخصص العام وعلاقته بالتخصص الدقيق، ثم تنتقل إلى الخصوصيات.</a:t>
            </a:r>
          </a:p>
          <a:p>
            <a:pPr algn="just" rtl="1">
              <a:lnSpc>
                <a:spcPct val="150000"/>
              </a:lnSpc>
            </a:pPr>
            <a:endParaRPr lang="ar-EG" sz="1600" dirty="0">
              <a:latin typeface="Alexandria" charset="0"/>
              <a:cs typeface="Alexandria" charset="0"/>
            </a:endParaRPr>
          </a:p>
          <a:p>
            <a:pPr algn="just" rtl="1">
              <a:lnSpc>
                <a:spcPct val="150000"/>
              </a:lnSpc>
            </a:pPr>
            <a:r>
              <a:rPr lang="ar-EG" b="1" dirty="0">
                <a:solidFill>
                  <a:srgbClr val="00AEEF"/>
                </a:solidFill>
                <a:latin typeface="Alexandria" charset="0"/>
                <a:cs typeface="Alexandria" charset="0"/>
              </a:rPr>
              <a:t>الإجابة عن التساؤلات الأساسية: </a:t>
            </a:r>
          </a:p>
          <a:p>
            <a:pPr algn="just" rtl="1">
              <a:lnSpc>
                <a:spcPct val="150000"/>
              </a:lnSpc>
            </a:pPr>
            <a:r>
              <a:rPr lang="ar-EG" sz="1600" dirty="0">
                <a:latin typeface="Alexandria" charset="0"/>
                <a:cs typeface="Alexandria" charset="0"/>
              </a:rPr>
              <a:t>على المقدمة أن تثير أسئلة أساسية تدور في ذهن القارئ مثل: ما موضوع البحث؟ ما أهميته؟ ما مبررات اختياره؟ مع الإشارة إلى المعلومات المتوفرة عنه سابقاً إن وجدت. </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ولكن، ينبغي ألا تقدم المقدمة إجابات تفصيلية، بل تكتفي بإبراز أهمية الموضوع من الناحية القانونية والعملية.</a:t>
            </a:r>
          </a:p>
        </p:txBody>
      </p:sp>
    </p:spTree>
    <p:extLst>
      <p:ext uri="{BB962C8B-B14F-4D97-AF65-F5344CB8AC3E}">
        <p14:creationId xmlns:p14="http://schemas.microsoft.com/office/powerpoint/2010/main" val="2094584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0A6D8-FAC3-C1E7-5C56-EECD92D3FCE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001B35A-2005-526D-BD8F-577888ECEA8A}"/>
              </a:ext>
            </a:extLst>
          </p:cNvPr>
          <p:cNvSpPr/>
          <p:nvPr/>
        </p:nvSpPr>
        <p:spPr>
          <a:xfrm>
            <a:off x="934107" y="1722556"/>
            <a:ext cx="10812720" cy="46101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sz="1600" dirty="0"/>
              <a:t>لا توجد عوائق تمنع الباحث من استخدام مناهج البحث العلمي في مجال البحث القانوني، لكن يتوجب مراعاة بعض القواعد الأساسية المرتبطة بالبحث القانوني.</a:t>
            </a:r>
          </a:p>
          <a:p>
            <a:r>
              <a:rPr lang="ar-EG" sz="1600" b="1" dirty="0"/>
              <a:t>أولاً: استخدام مناهج البحث العلمي في البحث القانوني:</a:t>
            </a:r>
            <a:endParaRPr lang="ar-EG" sz="1600" dirty="0"/>
          </a:p>
          <a:p>
            <a:r>
              <a:rPr lang="ar-EG" sz="1600" dirty="0"/>
              <a:t>من الواضح أنه يمكن توظيف مناهج البحث العلمي في الدراسات القانونية، حيث ساهم استخدام المناهج العلمية، وخاصة الاستقرائي والاستنباطي، في تطوير قواعد قانونية عامة ومجردة. وقد مكن ذلك القضاء من إصدار أحكام مستندة إلى قواعد الاستدلال المنطقي، والتي تتضمن مقدمتين واحدة صغرى وأخرى كبرى، وتؤدي إلى نتيجة، مما يحقق تلازمًا واتساقًا منطقيًا بين المقدمات والنتيجة.</a:t>
            </a:r>
          </a:p>
          <a:p>
            <a:r>
              <a:rPr lang="ar-EG" sz="1600" dirty="0"/>
              <a:t>كما يمكن الاعتماد على المنهج التجريبي في بعض المجالات القانونية، مثل القانون الإداري وقانون المرافعات وقانون العمل. في سياق قانون العمل، يمكن دراسة تأثير تطبيق نظام جديد للحوافز أو الإجازات على إنتاجية العمال.</a:t>
            </a:r>
          </a:p>
        </p:txBody>
      </p:sp>
      <p:sp>
        <p:nvSpPr>
          <p:cNvPr id="5" name="Rectangle 4">
            <a:extLst>
              <a:ext uri="{FF2B5EF4-FFF2-40B4-BE49-F238E27FC236}">
                <a16:creationId xmlns:a16="http://schemas.microsoft.com/office/drawing/2014/main" id="{87E6C9DC-5DFA-C661-2496-824E9B6FD77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0F016C8-B7BF-C658-4F2D-0811043217C5}"/>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536C08F-931F-D131-D6C7-A42DA6423F3D}"/>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6EBAC6B2-E6C9-9469-E0D7-020810877B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A514A35B-1D9B-6ED2-ED4C-28D1018AF409}"/>
              </a:ext>
            </a:extLst>
          </p:cNvPr>
          <p:cNvSpPr txBox="1"/>
          <p:nvPr/>
        </p:nvSpPr>
        <p:spPr>
          <a:xfrm>
            <a:off x="2198912" y="967208"/>
            <a:ext cx="9007350" cy="523220"/>
          </a:xfrm>
          <a:prstGeom prst="rect">
            <a:avLst/>
          </a:prstGeom>
          <a:noFill/>
        </p:spPr>
        <p:txBody>
          <a:bodyPr wrap="square" rtlCol="0">
            <a:spAutoFit/>
          </a:bodyPr>
          <a:lstStyle/>
          <a:p>
            <a:pPr algn="ctr"/>
            <a:r>
              <a:rPr lang="ar-EG" sz="2800" b="1" dirty="0">
                <a:solidFill>
                  <a:srgbClr val="00AEEF"/>
                </a:solidFill>
                <a:latin typeface="Alexandria Black" pitchFamily="2" charset="-78"/>
                <a:cs typeface="Alexandria Black" pitchFamily="2" charset="-78"/>
              </a:rPr>
              <a:t>متطلبات المقدمة</a:t>
            </a:r>
            <a:endParaRPr lang="ar-EG" sz="2000" b="1" dirty="0">
              <a:solidFill>
                <a:srgbClr val="00AEEF"/>
              </a:solidFill>
              <a:latin typeface="Alexandria Black" pitchFamily="2" charset="-78"/>
              <a:cs typeface="Alexandria Black" pitchFamily="2" charset="-78"/>
            </a:endParaRPr>
          </a:p>
        </p:txBody>
      </p:sp>
      <p:sp>
        <p:nvSpPr>
          <p:cNvPr id="3" name="TextBox 2">
            <a:extLst>
              <a:ext uri="{FF2B5EF4-FFF2-40B4-BE49-F238E27FC236}">
                <a16:creationId xmlns:a16="http://schemas.microsoft.com/office/drawing/2014/main" id="{51DE2A10-1EFF-5914-E993-CB15EE9715E2}"/>
              </a:ext>
            </a:extLst>
          </p:cNvPr>
          <p:cNvSpPr txBox="1"/>
          <p:nvPr/>
        </p:nvSpPr>
        <p:spPr>
          <a:xfrm>
            <a:off x="1332690" y="2354162"/>
            <a:ext cx="10124648" cy="3513206"/>
          </a:xfrm>
          <a:prstGeom prst="rect">
            <a:avLst/>
          </a:prstGeom>
          <a:noFill/>
        </p:spPr>
        <p:txBody>
          <a:bodyPr wrap="square" rtlCol="0">
            <a:spAutoFit/>
          </a:bodyPr>
          <a:lstStyle/>
          <a:p>
            <a:pPr algn="just" rtl="1">
              <a:lnSpc>
                <a:spcPct val="150000"/>
              </a:lnSpc>
            </a:pPr>
            <a:r>
              <a:rPr lang="ar-EG" b="1" dirty="0">
                <a:solidFill>
                  <a:srgbClr val="00AEEF"/>
                </a:solidFill>
                <a:latin typeface="Alexandria" charset="0"/>
                <a:cs typeface="Alexandria" charset="0"/>
              </a:rPr>
              <a:t>التقسيم المنظم: </a:t>
            </a:r>
          </a:p>
          <a:p>
            <a:pPr algn="just" rtl="1">
              <a:lnSpc>
                <a:spcPct val="150000"/>
              </a:lnSpc>
            </a:pPr>
            <a:r>
              <a:rPr lang="ar-EG" sz="1800" dirty="0">
                <a:latin typeface="Alexandria" charset="0"/>
                <a:cs typeface="Alexandria" charset="0"/>
              </a:rPr>
              <a:t>على الباحث تقسيم المقدمة إلى فقرات قصيرة ومنظمة لتوضيح الأفكار بشكل أكثر جاذبية وسلاسة.</a:t>
            </a:r>
          </a:p>
          <a:p>
            <a:pPr algn="just" rtl="1">
              <a:lnSpc>
                <a:spcPct val="150000"/>
              </a:lnSpc>
            </a:pPr>
            <a:endParaRPr lang="ar-EG" b="1" dirty="0">
              <a:solidFill>
                <a:srgbClr val="00AEEF"/>
              </a:solidFill>
              <a:latin typeface="Alexandria" charset="0"/>
              <a:cs typeface="Alexandria" charset="0"/>
            </a:endParaRPr>
          </a:p>
          <a:p>
            <a:pPr algn="just" rtl="1">
              <a:lnSpc>
                <a:spcPct val="150000"/>
              </a:lnSpc>
            </a:pPr>
            <a:r>
              <a:rPr lang="ar-EG" b="1" dirty="0">
                <a:solidFill>
                  <a:srgbClr val="00AEEF"/>
                </a:solidFill>
                <a:latin typeface="Alexandria" charset="0"/>
                <a:cs typeface="Alexandria" charset="0"/>
              </a:rPr>
              <a:t>الإيجاز والاختصار: </a:t>
            </a:r>
          </a:p>
          <a:p>
            <a:pPr algn="just" rtl="1">
              <a:lnSpc>
                <a:spcPct val="150000"/>
              </a:lnSpc>
            </a:pPr>
            <a:r>
              <a:rPr lang="ar-EG" sz="1600" dirty="0">
                <a:latin typeface="Alexandria" charset="0"/>
                <a:cs typeface="Alexandria" charset="0"/>
              </a:rPr>
              <a:t>يجب أن تكون المقدمة موجزة، وخالية من عرض آراء الفقهاء أو مناقشة القضايا الجوهرية أو النتائج، لأن مكانها في متن البحث. </a:t>
            </a:r>
          </a:p>
          <a:p>
            <a:pPr algn="just" rtl="1">
              <a:lnSpc>
                <a:spcPct val="150000"/>
              </a:lnSpc>
            </a:pPr>
            <a:r>
              <a:rPr lang="ar-EG" sz="1600" dirty="0">
                <a:latin typeface="Alexandria" charset="0"/>
                <a:cs typeface="Alexandria" charset="0"/>
              </a:rPr>
              <a:t>وفي حال تضمنت المقدمة هذه العناصر، فمن الأفضل إدراجها ضمن فصل تمهيدي أو فصل من فصول البحث.</a:t>
            </a:r>
          </a:p>
          <a:p>
            <a:pPr algn="just" rtl="1">
              <a:lnSpc>
                <a:spcPct val="150000"/>
              </a:lnSpc>
            </a:pPr>
            <a:r>
              <a:rPr lang="ar-EG" sz="1400" dirty="0">
                <a:latin typeface="Alexandria" charset="0"/>
                <a:cs typeface="Alexandria" charset="0"/>
              </a:rPr>
              <a:t>(لذلك سنتحدث الآن عن تمييز المقدمة عما قد يشتبه بها)</a:t>
            </a:r>
          </a:p>
          <a:p>
            <a:pPr algn="just" rtl="1">
              <a:lnSpc>
                <a:spcPct val="150000"/>
              </a:lnSpc>
            </a:pPr>
            <a:endParaRPr lang="ar-EG" sz="1600" dirty="0">
              <a:latin typeface="Alexandria" charset="0"/>
              <a:cs typeface="Alexandria" charset="0"/>
            </a:endParaRPr>
          </a:p>
        </p:txBody>
      </p:sp>
    </p:spTree>
    <p:extLst>
      <p:ext uri="{BB962C8B-B14F-4D97-AF65-F5344CB8AC3E}">
        <p14:creationId xmlns:p14="http://schemas.microsoft.com/office/powerpoint/2010/main" val="3595612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147624-C480-933C-4524-DA7F40478E0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913D6BC-F5BB-D7AF-53E0-4B0FBB843DD7}"/>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A7B32E7F-C3C5-D480-DD5D-6193D7FFF78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F22AE0A-94DF-4C57-DE40-62B514AEEAAA}"/>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A374D55-F376-5ABE-B0D0-45D521206218}"/>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1ACDEB18-55D3-762D-0579-111EF7477AF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BABFF3DE-E957-37C3-6BF9-91BC1E273BD6}"/>
              </a:ext>
            </a:extLst>
          </p:cNvPr>
          <p:cNvSpPr txBox="1"/>
          <p:nvPr/>
        </p:nvSpPr>
        <p:spPr>
          <a:xfrm>
            <a:off x="1313234" y="2092589"/>
            <a:ext cx="9823120" cy="3790205"/>
          </a:xfrm>
          <a:prstGeom prst="rect">
            <a:avLst/>
          </a:prstGeom>
          <a:noFill/>
        </p:spPr>
        <p:txBody>
          <a:bodyPr wrap="square" rtlCol="0">
            <a:spAutoFit/>
          </a:bodyPr>
          <a:lstStyle/>
          <a:p>
            <a:pPr algn="r" rtl="1">
              <a:lnSpc>
                <a:spcPct val="150000"/>
              </a:lnSpc>
            </a:pPr>
            <a:r>
              <a:rPr lang="ar-EG" b="1" dirty="0">
                <a:solidFill>
                  <a:srgbClr val="00AEEF"/>
                </a:solidFill>
                <a:latin typeface="Alexandria" charset="0"/>
                <a:cs typeface="Alexandria" charset="0"/>
              </a:rPr>
              <a:t>تمييز المقدمة عن الفصل التمهيدي أو الباب التمهيدي</a:t>
            </a:r>
            <a:endParaRPr lang="ar-EG" sz="2000" dirty="0">
              <a:latin typeface="Alexandria" charset="0"/>
              <a:cs typeface="Alexandria" charset="0"/>
            </a:endParaRPr>
          </a:p>
          <a:p>
            <a:pPr algn="r" rtl="1">
              <a:lnSpc>
                <a:spcPct val="150000"/>
              </a:lnSpc>
            </a:pPr>
            <a:r>
              <a:rPr lang="ar-EG" sz="1600" dirty="0">
                <a:latin typeface="Alexandria" charset="0"/>
                <a:cs typeface="Alexandria" charset="0"/>
              </a:rPr>
              <a:t>بينما تقتصر مقدمة البحث عادة على بضع صفحات تحتوي على العناصر الأساسية، إلا أنه قد يجد الباحث أن هناك موضوعات إضافية تحتاج إلى تمهيد قبل الدخول في صلب البحث. </a:t>
            </a:r>
          </a:p>
          <a:p>
            <a:pPr algn="r" rtl="1">
              <a:lnSpc>
                <a:spcPct val="150000"/>
              </a:lnSpc>
            </a:pPr>
            <a:endParaRPr lang="ar-EG" sz="1600" dirty="0">
              <a:latin typeface="Alexandria" charset="0"/>
              <a:cs typeface="Alexandria" charset="0"/>
            </a:endParaRPr>
          </a:p>
          <a:p>
            <a:pPr algn="r" rtl="1">
              <a:lnSpc>
                <a:spcPct val="150000"/>
              </a:lnSpc>
            </a:pPr>
            <a:r>
              <a:rPr lang="ar-EG" sz="1600" dirty="0">
                <a:latin typeface="Alexandria" charset="0"/>
                <a:cs typeface="Alexandria" charset="0"/>
              </a:rPr>
              <a:t>يشمل ذلك، على سبيل المثال، توضيح القاعدة العامة للفرع القانوني الذي يتناول البحث إحدى جزئياته، أو تحديد الاصطلاحات والمفاهيم المرتبطة بالموضوع، أو تقديم فكرة عامة عن النظام أو الأنظمة القانونية قيد الدراسة.</a:t>
            </a:r>
          </a:p>
          <a:p>
            <a:pPr algn="r" rtl="1">
              <a:lnSpc>
                <a:spcPct val="150000"/>
              </a:lnSpc>
            </a:pPr>
            <a:endParaRPr lang="ar-EG" sz="1600" dirty="0">
              <a:latin typeface="Alexandria" charset="0"/>
              <a:cs typeface="Alexandria" charset="0"/>
            </a:endParaRPr>
          </a:p>
          <a:p>
            <a:pPr algn="r" rtl="1">
              <a:lnSpc>
                <a:spcPct val="150000"/>
              </a:lnSpc>
            </a:pPr>
            <a:r>
              <a:rPr lang="ar-EG" sz="1600" dirty="0">
                <a:latin typeface="Alexandria" charset="0"/>
                <a:cs typeface="Alexandria" charset="0"/>
              </a:rPr>
              <a:t>ومع ذلك، فإن إدراج فصل أو باب تمهيدي ليس شرطاً إلزامياً في كل بحث، بل يعتمد على طبيعة الموضوع ومدى الحاجة إلى هذا النوع من التمهيد لتحقيق التكامل في معالجة الإشكالية البحثية.</a:t>
            </a:r>
          </a:p>
        </p:txBody>
      </p:sp>
      <p:sp>
        <p:nvSpPr>
          <p:cNvPr id="2" name="TextBox 1">
            <a:extLst>
              <a:ext uri="{FF2B5EF4-FFF2-40B4-BE49-F238E27FC236}">
                <a16:creationId xmlns:a16="http://schemas.microsoft.com/office/drawing/2014/main" id="{6E863805-0318-D5AE-2AE0-20AA85077FBD}"/>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تمييز مقدمة البحث عما قد يشتبه بها</a:t>
            </a:r>
          </a:p>
        </p:txBody>
      </p:sp>
    </p:spTree>
    <p:extLst>
      <p:ext uri="{BB962C8B-B14F-4D97-AF65-F5344CB8AC3E}">
        <p14:creationId xmlns:p14="http://schemas.microsoft.com/office/powerpoint/2010/main" val="15612453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291AAD-781A-64D2-6261-1501830EAB6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DCF13C7-4698-B62B-30D7-B34B089FA4ED}"/>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6D1E39D8-B45E-235D-1A9B-87CA4FF5411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F7133DE-A33A-0866-59D5-34C3EA34358D}"/>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1B5DCCF-319C-4031-C708-5C3A54C061CE}"/>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AF37038D-333C-4457-B9B8-940FC33184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19023C14-E119-F444-A174-95C66F1ADC59}"/>
              </a:ext>
            </a:extLst>
          </p:cNvPr>
          <p:cNvSpPr txBox="1"/>
          <p:nvPr/>
        </p:nvSpPr>
        <p:spPr>
          <a:xfrm>
            <a:off x="1410510" y="2141227"/>
            <a:ext cx="9823120" cy="3143874"/>
          </a:xfrm>
          <a:prstGeom prst="rect">
            <a:avLst/>
          </a:prstGeom>
          <a:noFill/>
        </p:spPr>
        <p:txBody>
          <a:bodyPr wrap="square" rtlCol="0">
            <a:spAutoFit/>
          </a:bodyPr>
          <a:lstStyle/>
          <a:p>
            <a:pPr algn="r" rtl="1">
              <a:lnSpc>
                <a:spcPct val="150000"/>
              </a:lnSpc>
            </a:pPr>
            <a:r>
              <a:rPr lang="ar-EG" b="1" dirty="0">
                <a:solidFill>
                  <a:srgbClr val="00AEEF"/>
                </a:solidFill>
                <a:latin typeface="Alexandria" charset="0"/>
                <a:cs typeface="Alexandria" charset="0"/>
              </a:rPr>
              <a:t>تمييز المقدمة عن التقديمات الجزئية لتقسيمات البحث</a:t>
            </a:r>
          </a:p>
          <a:p>
            <a:pPr algn="r" rtl="1">
              <a:lnSpc>
                <a:spcPct val="150000"/>
              </a:lnSpc>
            </a:pPr>
            <a:endParaRPr lang="ar-EG" sz="2000" dirty="0">
              <a:latin typeface="Alexandria" charset="0"/>
              <a:cs typeface="Alexandria" charset="0"/>
            </a:endParaRPr>
          </a:p>
          <a:p>
            <a:pPr algn="r" rtl="1">
              <a:lnSpc>
                <a:spcPct val="150000"/>
              </a:lnSpc>
            </a:pPr>
            <a:r>
              <a:rPr lang="ar-EG" sz="1600" dirty="0">
                <a:latin typeface="Alexandria" charset="0"/>
                <a:cs typeface="Alexandria" charset="0"/>
              </a:rPr>
              <a:t>على الرغم من أن البحث يحتوي على مقدمة رئيسية واحدة، فإن ذلك لا يمنع من وجود مقدمات إضافية مخصصة للأبواب، الفصول، أو المباحث، والمطالب بل وحتى لكل فكرة تتطلب توضيحاً مسبقاً لمعالجة إشكالية قد يصعب فهمها دون تمهيد. </a:t>
            </a:r>
          </a:p>
          <a:p>
            <a:pPr algn="r" rtl="1">
              <a:lnSpc>
                <a:spcPct val="150000"/>
              </a:lnSpc>
            </a:pPr>
            <a:endParaRPr lang="ar-EG" sz="1600" dirty="0">
              <a:latin typeface="Alexandria" charset="0"/>
              <a:cs typeface="Alexandria" charset="0"/>
            </a:endParaRPr>
          </a:p>
          <a:p>
            <a:pPr algn="r" rtl="1">
              <a:lnSpc>
                <a:spcPct val="150000"/>
              </a:lnSpc>
            </a:pPr>
            <a:r>
              <a:rPr lang="ar-EG" sz="1600" dirty="0">
                <a:latin typeface="Alexandria" charset="0"/>
                <a:cs typeface="Alexandria" charset="0"/>
              </a:rPr>
              <a:t>يمكن تسمية هذا الأسلوب بـ"التمهيد والتقسيم"، وهو ذو أهمية كبيرة لأنه يهيئ ذهن القارئ لاستيعاب محتوى الباب أو الفصل أو المبحث أو المطلب، مما يسهم في تسلسل الأفكار وفهمها بشكل أفضل.</a:t>
            </a:r>
          </a:p>
        </p:txBody>
      </p:sp>
      <p:sp>
        <p:nvSpPr>
          <p:cNvPr id="2" name="TextBox 1">
            <a:extLst>
              <a:ext uri="{FF2B5EF4-FFF2-40B4-BE49-F238E27FC236}">
                <a16:creationId xmlns:a16="http://schemas.microsoft.com/office/drawing/2014/main" id="{B7430C80-9A30-6E6E-B77D-74712D8BBB35}"/>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تمييز مقدمة البحث عما قد يشتبه بها</a:t>
            </a:r>
          </a:p>
        </p:txBody>
      </p:sp>
    </p:spTree>
    <p:extLst>
      <p:ext uri="{BB962C8B-B14F-4D97-AF65-F5344CB8AC3E}">
        <p14:creationId xmlns:p14="http://schemas.microsoft.com/office/powerpoint/2010/main" val="4215743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C7C5E-A822-087A-0B36-AD5E9004B0C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DD24E27-27D0-DF88-6CD4-5C343E017982}"/>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D7830E82-F1CC-0C56-3735-EC43F7DDAEB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DB26EB0-AC56-962C-2F79-32EA4FEA0306}"/>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78707D4-FB86-7107-6551-C6D87D5E3955}"/>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1B8D2C5D-546B-F5CB-EB62-FC0A5603169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545B2E9-C102-D33A-2F81-B47DA8BA32FE}"/>
              </a:ext>
            </a:extLst>
          </p:cNvPr>
          <p:cNvSpPr txBox="1"/>
          <p:nvPr/>
        </p:nvSpPr>
        <p:spPr>
          <a:xfrm>
            <a:off x="904672" y="2131498"/>
            <a:ext cx="10455418" cy="4205703"/>
          </a:xfrm>
          <a:prstGeom prst="rect">
            <a:avLst/>
          </a:prstGeom>
          <a:noFill/>
        </p:spPr>
        <p:txBody>
          <a:bodyPr wrap="square" rtlCol="0">
            <a:spAutoFit/>
          </a:bodyPr>
          <a:lstStyle/>
          <a:p>
            <a:pPr algn="r" rtl="1">
              <a:lnSpc>
                <a:spcPct val="150000"/>
              </a:lnSpc>
            </a:pPr>
            <a:r>
              <a:rPr lang="ar-EG" sz="1600" dirty="0">
                <a:solidFill>
                  <a:srgbClr val="00AEEF"/>
                </a:solidFill>
                <a:latin typeface="Alexandria" charset="0"/>
                <a:cs typeface="Alexandria" charset="0"/>
              </a:rPr>
              <a:t>من الصعب وضع إطار ثابت يتضمن جميع عناصر المقدمة في الأبحاث القانونية، إلا أنه ينبغي أن تحتوي كل مقدمة على مجموعة أساسية من النقاط الضرورية، وهي:</a:t>
            </a:r>
          </a:p>
          <a:p>
            <a:pPr algn="r" rtl="1">
              <a:lnSpc>
                <a:spcPct val="150000"/>
              </a:lnSpc>
            </a:pPr>
            <a:endParaRPr lang="ar-EG" sz="1600" b="1" dirty="0">
              <a:solidFill>
                <a:srgbClr val="00AEEF"/>
              </a:solidFill>
              <a:latin typeface="Alexandria" charset="0"/>
              <a:cs typeface="Alexandria" charset="0"/>
            </a:endParaRPr>
          </a:p>
          <a:p>
            <a:pPr algn="r" rtl="1">
              <a:lnSpc>
                <a:spcPct val="150000"/>
              </a:lnSpc>
            </a:pPr>
            <a:r>
              <a:rPr lang="ar-EG" b="1" dirty="0">
                <a:solidFill>
                  <a:srgbClr val="00AEEF"/>
                </a:solidFill>
                <a:latin typeface="Alexandria" charset="0"/>
                <a:cs typeface="Alexandria" charset="0"/>
              </a:rPr>
              <a:t>عنوان البحث</a:t>
            </a:r>
          </a:p>
          <a:p>
            <a:pPr algn="r" rtl="1">
              <a:lnSpc>
                <a:spcPct val="150000"/>
              </a:lnSpc>
            </a:pPr>
            <a:r>
              <a:rPr lang="ar-EG" sz="1600" dirty="0">
                <a:latin typeface="Alexandria" charset="0"/>
                <a:cs typeface="Alexandria" charset="0"/>
              </a:rPr>
              <a:t>يتعين على الباحث تحديد عنوان البحث بدقة، مع مراعاة المعايير الشكلية والموضوعية التي تضمن وضوحه وشموليته.</a:t>
            </a:r>
          </a:p>
          <a:p>
            <a:pPr algn="r" rtl="1">
              <a:lnSpc>
                <a:spcPct val="150000"/>
              </a:lnSpc>
            </a:pPr>
            <a:endParaRPr lang="ar-EG" sz="1600" dirty="0">
              <a:latin typeface="Alexandria" charset="0"/>
              <a:cs typeface="Alexandria" charset="0"/>
            </a:endParaRPr>
          </a:p>
          <a:p>
            <a:pPr algn="r" rtl="1">
              <a:lnSpc>
                <a:spcPct val="150000"/>
              </a:lnSpc>
            </a:pPr>
            <a:r>
              <a:rPr lang="ar-EG" b="1" dirty="0">
                <a:solidFill>
                  <a:srgbClr val="00AEEF"/>
                </a:solidFill>
                <a:latin typeface="Alexandria" charset="0"/>
                <a:cs typeface="Alexandria" charset="0"/>
              </a:rPr>
              <a:t>أهمية اختيار الموضوع</a:t>
            </a:r>
          </a:p>
          <a:p>
            <a:pPr algn="r" rtl="1">
              <a:lnSpc>
                <a:spcPct val="150000"/>
              </a:lnSpc>
            </a:pPr>
            <a:r>
              <a:rPr lang="ar-EG" sz="1600" dirty="0">
                <a:latin typeface="Alexandria" charset="0"/>
                <a:cs typeface="Alexandria" charset="0"/>
              </a:rPr>
              <a:t>يجب أن يبرز الباحث أهمية الموضوع من عدة زوايا، مثل قيمته العملية وإمكانية تطبيق نتائجه، إلى جانب أهميته العلمية على المستويات الأكاديمية والاقتصادية.</a:t>
            </a:r>
          </a:p>
          <a:p>
            <a:pPr algn="r" rtl="1">
              <a:lnSpc>
                <a:spcPct val="150000"/>
              </a:lnSpc>
            </a:pPr>
            <a:endParaRPr lang="ar-EG" sz="1600" dirty="0">
              <a:latin typeface="Alexandria" charset="0"/>
              <a:cs typeface="Alexandria" charset="0"/>
            </a:endParaRPr>
          </a:p>
        </p:txBody>
      </p:sp>
      <p:sp>
        <p:nvSpPr>
          <p:cNvPr id="2" name="TextBox 1">
            <a:extLst>
              <a:ext uri="{FF2B5EF4-FFF2-40B4-BE49-F238E27FC236}">
                <a16:creationId xmlns:a16="http://schemas.microsoft.com/office/drawing/2014/main" id="{A5B8576C-2AE8-89C7-E006-3F67DEAED109}"/>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الأجزاء الأساسية للمقدمة</a:t>
            </a:r>
          </a:p>
        </p:txBody>
      </p:sp>
    </p:spTree>
    <p:extLst>
      <p:ext uri="{BB962C8B-B14F-4D97-AF65-F5344CB8AC3E}">
        <p14:creationId xmlns:p14="http://schemas.microsoft.com/office/powerpoint/2010/main" val="24136134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C6131-0E13-69D1-2D83-AACCF5C22BF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2F4E7A2-A280-8AF8-7841-C917076A017D}"/>
              </a:ext>
            </a:extLst>
          </p:cNvPr>
          <p:cNvSpPr/>
          <p:nvPr/>
        </p:nvSpPr>
        <p:spPr>
          <a:xfrm>
            <a:off x="710370" y="1771195"/>
            <a:ext cx="10812720" cy="45906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9CFABEE8-9316-8E47-9177-E825802AAC9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44C9D91-9B53-0ED4-3E01-297048178C79}"/>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2B08261-FBEF-B657-CE5D-130A12F59ED2}"/>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2526516A-E6B4-067B-B0A4-C1D6E79E318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2C4E8DB1-81CF-5702-A25B-F6D6313CC22A}"/>
              </a:ext>
            </a:extLst>
          </p:cNvPr>
          <p:cNvSpPr txBox="1"/>
          <p:nvPr/>
        </p:nvSpPr>
        <p:spPr>
          <a:xfrm>
            <a:off x="964730" y="1823174"/>
            <a:ext cx="10455418" cy="4621201"/>
          </a:xfrm>
          <a:prstGeom prst="rect">
            <a:avLst/>
          </a:prstGeom>
          <a:noFill/>
        </p:spPr>
        <p:txBody>
          <a:bodyPr wrap="square" rtlCol="0">
            <a:spAutoFit/>
          </a:bodyPr>
          <a:lstStyle/>
          <a:p>
            <a:pPr algn="r" rtl="1">
              <a:lnSpc>
                <a:spcPct val="150000"/>
              </a:lnSpc>
            </a:pPr>
            <a:r>
              <a:rPr lang="ar-EG" b="1" dirty="0">
                <a:solidFill>
                  <a:srgbClr val="00AEEF"/>
                </a:solidFill>
                <a:latin typeface="Alexandria" charset="0"/>
                <a:cs typeface="Alexandria" charset="0"/>
              </a:rPr>
              <a:t>المشكلة البحثية</a:t>
            </a:r>
          </a:p>
          <a:p>
            <a:pPr algn="r" rtl="1">
              <a:lnSpc>
                <a:spcPct val="150000"/>
              </a:lnSpc>
            </a:pPr>
            <a:r>
              <a:rPr lang="ar-EG" sz="1600" dirty="0">
                <a:latin typeface="Alexandria" charset="0"/>
                <a:cs typeface="Alexandria" charset="0"/>
              </a:rPr>
              <a:t>تحديد المشكلة البحثية يُعد ركيزة أساسية، حيث تؤثر بشكل كبير على جميع مراحل البحث، مثل اختيار نوع الدراسة، وتحديد المنهج المستخدم.</a:t>
            </a:r>
          </a:p>
          <a:p>
            <a:pPr algn="r" rtl="1">
              <a:lnSpc>
                <a:spcPct val="150000"/>
              </a:lnSpc>
            </a:pPr>
            <a:endParaRPr lang="ar-EG" sz="1600" dirty="0">
              <a:latin typeface="Alexandria" charset="0"/>
              <a:cs typeface="Alexandria" charset="0"/>
            </a:endParaRPr>
          </a:p>
          <a:p>
            <a:pPr algn="r" rtl="1">
              <a:lnSpc>
                <a:spcPct val="150000"/>
              </a:lnSpc>
            </a:pPr>
            <a:r>
              <a:rPr lang="ar-EG" b="1" dirty="0">
                <a:solidFill>
                  <a:srgbClr val="00AEEF"/>
                </a:solidFill>
                <a:latin typeface="Alexandria" charset="0"/>
                <a:cs typeface="Alexandria" charset="0"/>
              </a:rPr>
              <a:t>منهج الدراسة</a:t>
            </a:r>
          </a:p>
          <a:p>
            <a:pPr algn="r" rtl="1">
              <a:lnSpc>
                <a:spcPct val="150000"/>
              </a:lnSpc>
            </a:pPr>
            <a:r>
              <a:rPr lang="ar-EG" sz="1600" dirty="0">
                <a:latin typeface="Alexandria" charset="0"/>
                <a:cs typeface="Alexandria" charset="0"/>
              </a:rPr>
              <a:t>يجب أن يحدد الباحث المنهج المستخدم في معالجة الموضوع بدقة، سواء كان منهجاً مقارناً، أو تاريخياً، استقرائياً، أو استنباطياً، مع تطبيق المنهج على موضوع البحث بشكل واضح، وليس الاكتفاء بذكر نوع المنهج فقط.</a:t>
            </a:r>
          </a:p>
          <a:p>
            <a:pPr algn="r" rtl="1">
              <a:lnSpc>
                <a:spcPct val="150000"/>
              </a:lnSpc>
            </a:pPr>
            <a:endParaRPr lang="ar-EG" sz="1600" dirty="0">
              <a:latin typeface="Alexandria" charset="0"/>
              <a:cs typeface="Alexandria" charset="0"/>
            </a:endParaRPr>
          </a:p>
          <a:p>
            <a:pPr algn="r" rtl="1">
              <a:lnSpc>
                <a:spcPct val="150000"/>
              </a:lnSpc>
            </a:pPr>
            <a:r>
              <a:rPr lang="ar-EG" b="1" dirty="0">
                <a:solidFill>
                  <a:srgbClr val="00AEEF"/>
                </a:solidFill>
                <a:latin typeface="Alexandria" charset="0"/>
                <a:cs typeface="Alexandria" charset="0"/>
              </a:rPr>
              <a:t>الصعوبات التي واجهت الباحث </a:t>
            </a:r>
            <a:r>
              <a:rPr lang="ar-EG" sz="1600" dirty="0">
                <a:latin typeface="Alexandria" charset="0"/>
                <a:cs typeface="Alexandria" charset="0"/>
              </a:rPr>
              <a:t>(حسب طبيعة البحث)</a:t>
            </a:r>
          </a:p>
          <a:p>
            <a:pPr algn="r" rtl="1">
              <a:lnSpc>
                <a:spcPct val="150000"/>
              </a:lnSpc>
            </a:pPr>
            <a:r>
              <a:rPr lang="ar-EG" sz="1600" dirty="0">
                <a:latin typeface="Alexandria" charset="0"/>
                <a:cs typeface="Alexandria" charset="0"/>
              </a:rPr>
              <a:t>على الباحث توضيح التحديات التي صادفها في حال حدوث ذلك، سواء كانت صعوبات علمية، مثل ندرة المراجع المتخصصة، أو مادية متعلقة بتكاليف البحث.</a:t>
            </a:r>
          </a:p>
          <a:p>
            <a:pPr algn="r" rtl="1">
              <a:lnSpc>
                <a:spcPct val="150000"/>
              </a:lnSpc>
            </a:pPr>
            <a:endParaRPr lang="ar-EG" sz="1600" dirty="0">
              <a:latin typeface="Alexandria" charset="0"/>
              <a:cs typeface="Alexandria" charset="0"/>
            </a:endParaRPr>
          </a:p>
        </p:txBody>
      </p:sp>
      <p:sp>
        <p:nvSpPr>
          <p:cNvPr id="2" name="TextBox 1">
            <a:extLst>
              <a:ext uri="{FF2B5EF4-FFF2-40B4-BE49-F238E27FC236}">
                <a16:creationId xmlns:a16="http://schemas.microsoft.com/office/drawing/2014/main" id="{D9C0DF76-112E-9427-1995-0BFB63DD4443}"/>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الأجزاء الأساسية للمقدمة</a:t>
            </a:r>
          </a:p>
        </p:txBody>
      </p:sp>
    </p:spTree>
    <p:extLst>
      <p:ext uri="{BB962C8B-B14F-4D97-AF65-F5344CB8AC3E}">
        <p14:creationId xmlns:p14="http://schemas.microsoft.com/office/powerpoint/2010/main" val="6425479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7EFE5-7FDA-97ED-5868-315240318FD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11AD7B6-8A43-72A0-73A7-9BC9B93AAB7F}"/>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23BB9D9C-E8DB-3AD4-E0DE-6EA739C5AFD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CF99C8-1529-3257-18B1-0764728581B5}"/>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F73408F-65AF-D412-4BB7-C786C2DD17A0}"/>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C4E2C8EB-D558-AEEF-638C-69E6B321BC5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265845C8-FC73-5055-76C2-CD893DE81B8C}"/>
              </a:ext>
            </a:extLst>
          </p:cNvPr>
          <p:cNvSpPr txBox="1"/>
          <p:nvPr/>
        </p:nvSpPr>
        <p:spPr>
          <a:xfrm>
            <a:off x="925819" y="2299830"/>
            <a:ext cx="10455418" cy="2959208"/>
          </a:xfrm>
          <a:prstGeom prst="rect">
            <a:avLst/>
          </a:prstGeom>
          <a:noFill/>
        </p:spPr>
        <p:txBody>
          <a:bodyPr wrap="square" rtlCol="0">
            <a:spAutoFit/>
          </a:bodyPr>
          <a:lstStyle/>
          <a:p>
            <a:pPr algn="r" rtl="1">
              <a:lnSpc>
                <a:spcPct val="150000"/>
              </a:lnSpc>
            </a:pPr>
            <a:r>
              <a:rPr lang="ar-EG" sz="2000" b="1" dirty="0">
                <a:solidFill>
                  <a:srgbClr val="00AEEF"/>
                </a:solidFill>
                <a:latin typeface="Alexandria" charset="0"/>
                <a:cs typeface="Alexandria" charset="0"/>
              </a:rPr>
              <a:t>الدراسات السابقة</a:t>
            </a:r>
            <a:endParaRPr lang="ar-EG" dirty="0">
              <a:latin typeface="Alexandria" charset="0"/>
              <a:cs typeface="Alexandria" charset="0"/>
            </a:endParaRPr>
          </a:p>
          <a:p>
            <a:pPr algn="r" rtl="1">
              <a:lnSpc>
                <a:spcPct val="150000"/>
              </a:lnSpc>
            </a:pPr>
            <a:r>
              <a:rPr lang="ar-EG" dirty="0">
                <a:latin typeface="Alexandria" charset="0"/>
                <a:cs typeface="Alexandria" charset="0"/>
              </a:rPr>
              <a:t>عرض الدراسات السابقة ليس ضرورة مُلحّة في البحوث القانونية كما هو الحال في الدراسات الإنسانية، حيث يعتمد البحث القانوني بشكل أكبر على تحليل النصوص القانونية والتطبيقات القضائية.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ومع ذلك، إذا اختار الباحث الاستعانة بالدراسات السابقة، فإن الالتزام بمنهجية واضحة يصبح أمراً مهماً لضمان الاستفادة منها بشكل منهجي يخدم البحث دون إضعاف قيمته.</a:t>
            </a:r>
          </a:p>
          <a:p>
            <a:pPr algn="r" rtl="1">
              <a:lnSpc>
                <a:spcPct val="150000"/>
              </a:lnSpc>
            </a:pPr>
            <a:endParaRPr lang="ar-EG" sz="1600" dirty="0">
              <a:latin typeface="Alexandria" charset="0"/>
              <a:cs typeface="Alexandria" charset="0"/>
            </a:endParaRPr>
          </a:p>
        </p:txBody>
      </p:sp>
      <p:sp>
        <p:nvSpPr>
          <p:cNvPr id="2" name="TextBox 1">
            <a:extLst>
              <a:ext uri="{FF2B5EF4-FFF2-40B4-BE49-F238E27FC236}">
                <a16:creationId xmlns:a16="http://schemas.microsoft.com/office/drawing/2014/main" id="{6FD17A95-818A-6539-9ECD-887554E1F3E7}"/>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الأجزاء الأساسية للمقدمة</a:t>
            </a:r>
          </a:p>
        </p:txBody>
      </p:sp>
    </p:spTree>
    <p:extLst>
      <p:ext uri="{BB962C8B-B14F-4D97-AF65-F5344CB8AC3E}">
        <p14:creationId xmlns:p14="http://schemas.microsoft.com/office/powerpoint/2010/main" val="18439493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8D9FBD-C28E-4610-5D3A-1D9030CA6AE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E62D863-F07B-226B-8886-2689873AB0DF}"/>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2F947853-24BC-3110-B637-5611D11A86B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414D13F-171A-40D5-9FD0-92CC82C81929}"/>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1E561B5-C82B-4D99-4911-FF1E10227618}"/>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48667450-7EF5-E190-B202-442142655B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62FD4669-F384-41C4-256B-7A91F8F6C388}"/>
              </a:ext>
            </a:extLst>
          </p:cNvPr>
          <p:cNvSpPr txBox="1"/>
          <p:nvPr/>
        </p:nvSpPr>
        <p:spPr>
          <a:xfrm>
            <a:off x="964730" y="1823174"/>
            <a:ext cx="10455418" cy="4200445"/>
          </a:xfrm>
          <a:prstGeom prst="rect">
            <a:avLst/>
          </a:prstGeom>
          <a:noFill/>
        </p:spPr>
        <p:txBody>
          <a:bodyPr wrap="square" rtlCol="0">
            <a:spAutoFit/>
          </a:bodyPr>
          <a:lstStyle/>
          <a:p>
            <a:pPr algn="r" rtl="1">
              <a:lnSpc>
                <a:spcPct val="150000"/>
              </a:lnSpc>
            </a:pPr>
            <a:r>
              <a:rPr lang="ar-EG" sz="2000" b="1" dirty="0">
                <a:solidFill>
                  <a:srgbClr val="00AEEF"/>
                </a:solidFill>
                <a:latin typeface="Alexandria" charset="0"/>
                <a:cs typeface="Alexandria" charset="0"/>
              </a:rPr>
              <a:t>الدراسات السابقة</a:t>
            </a:r>
            <a:endParaRPr lang="ar-EG" dirty="0">
              <a:latin typeface="Alexandria" charset="0"/>
              <a:cs typeface="Alexandria" charset="0"/>
            </a:endParaRPr>
          </a:p>
          <a:p>
            <a:pPr algn="r" rtl="1">
              <a:lnSpc>
                <a:spcPct val="150000"/>
              </a:lnSpc>
            </a:pPr>
            <a:endParaRPr lang="ar-EG" sz="1600" dirty="0">
              <a:latin typeface="Alexandria" charset="0"/>
              <a:cs typeface="Alexandria" charset="0"/>
            </a:endParaRPr>
          </a:p>
          <a:p>
            <a:pPr algn="r" rtl="1">
              <a:lnSpc>
                <a:spcPct val="150000"/>
              </a:lnSpc>
            </a:pPr>
            <a:r>
              <a:rPr lang="ar-EG" dirty="0">
                <a:latin typeface="Alexandria" charset="0"/>
                <a:cs typeface="Alexandria" charset="0"/>
              </a:rPr>
              <a:t>ينبغي على الباحث عند عرض الدراسات السابقة اتباع تنظيم محكم، مثل البدء بالأحدث ثم الأقدم، وترتيب الدراسات محلياً وعربياً ودولياً.</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كما يجب تجنب الانتقاد غير المبرر والعبارات التي تنفي وجود دراسات مشابهة، مع استخدام لغة معتدلة تعكس التواضع العلمي.</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 فالالتزام بهذه الضوابط يضمن تقديم بحث قانوني يُضيف قيمة علمية دون الوقوع في مشكلات التكرار أو سوء التوظيف.</a:t>
            </a:r>
          </a:p>
        </p:txBody>
      </p:sp>
      <p:sp>
        <p:nvSpPr>
          <p:cNvPr id="2" name="TextBox 1">
            <a:extLst>
              <a:ext uri="{FF2B5EF4-FFF2-40B4-BE49-F238E27FC236}">
                <a16:creationId xmlns:a16="http://schemas.microsoft.com/office/drawing/2014/main" id="{B2BE0ABE-2F86-7959-66BF-355D6B1E6A62}"/>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الأجزاء الأساسية للمقدمة</a:t>
            </a:r>
          </a:p>
        </p:txBody>
      </p:sp>
    </p:spTree>
    <p:extLst>
      <p:ext uri="{BB962C8B-B14F-4D97-AF65-F5344CB8AC3E}">
        <p14:creationId xmlns:p14="http://schemas.microsoft.com/office/powerpoint/2010/main" val="39598788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9C9D63-2D79-320E-9CFC-580519E726A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BC7EA7A-021F-0097-00D4-AEA275DC8D40}"/>
              </a:ext>
            </a:extLst>
          </p:cNvPr>
          <p:cNvSpPr/>
          <p:nvPr/>
        </p:nvSpPr>
        <p:spPr>
          <a:xfrm>
            <a:off x="817375"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B013E380-526A-35CB-9278-F5E90B27934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ADFD31F-80C3-2188-B00D-0CC978097F1A}"/>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A19A682-2D71-B0CE-ECBE-C6477B04345D}"/>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8FD49444-D30C-AA4F-3874-9E43C1BF4BD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571194B8-4994-516B-8946-6A9678A4F1DF}"/>
              </a:ext>
            </a:extLst>
          </p:cNvPr>
          <p:cNvSpPr txBox="1"/>
          <p:nvPr/>
        </p:nvSpPr>
        <p:spPr>
          <a:xfrm>
            <a:off x="1013369" y="2319284"/>
            <a:ext cx="10455418" cy="3420873"/>
          </a:xfrm>
          <a:prstGeom prst="rect">
            <a:avLst/>
          </a:prstGeom>
          <a:noFill/>
        </p:spPr>
        <p:txBody>
          <a:bodyPr wrap="square" rtlCol="0">
            <a:spAutoFit/>
          </a:bodyPr>
          <a:lstStyle/>
          <a:p>
            <a:pPr algn="r" rtl="1">
              <a:lnSpc>
                <a:spcPct val="150000"/>
              </a:lnSpc>
            </a:pPr>
            <a:r>
              <a:rPr lang="ar-EG" b="1" dirty="0">
                <a:solidFill>
                  <a:srgbClr val="00AEEF"/>
                </a:solidFill>
                <a:latin typeface="Alexandria" charset="0"/>
                <a:cs typeface="Alexandria" charset="0"/>
              </a:rPr>
              <a:t>تحديد نطاق الدراسة </a:t>
            </a:r>
            <a:endParaRPr lang="ar-EG" sz="1600" dirty="0">
              <a:latin typeface="Alexandria" charset="0"/>
              <a:cs typeface="Alexandria" charset="0"/>
            </a:endParaRPr>
          </a:p>
          <a:p>
            <a:pPr algn="r" rtl="1">
              <a:lnSpc>
                <a:spcPct val="150000"/>
              </a:lnSpc>
            </a:pPr>
            <a:r>
              <a:rPr lang="ar-EG" sz="1600" dirty="0">
                <a:latin typeface="Alexandria" charset="0"/>
                <a:cs typeface="Alexandria" charset="0"/>
              </a:rPr>
              <a:t>يُعد تحديد نطاق الدراسة خطوة محورية، حيث يضع الباحث الأطر العامة لموضوع البحث بناءً على طبيعته، مع مراعاة الجوانب المختلفة. </a:t>
            </a:r>
          </a:p>
          <a:p>
            <a:pPr algn="r" rtl="1">
              <a:lnSpc>
                <a:spcPct val="150000"/>
              </a:lnSpc>
            </a:pPr>
            <a:endParaRPr lang="ar-EG" sz="1600" dirty="0">
              <a:latin typeface="Alexandria" charset="0"/>
              <a:cs typeface="Alexandria" charset="0"/>
            </a:endParaRPr>
          </a:p>
          <a:p>
            <a:pPr algn="r" rtl="1">
              <a:lnSpc>
                <a:spcPct val="150000"/>
              </a:lnSpc>
            </a:pPr>
            <a:r>
              <a:rPr lang="ar-EG" sz="1600" dirty="0">
                <a:latin typeface="Alexandria" charset="0"/>
                <a:cs typeface="Alexandria" charset="0"/>
              </a:rPr>
              <a:t>يشمل هذا التحديد: </a:t>
            </a:r>
          </a:p>
          <a:p>
            <a:pPr algn="r" rtl="1">
              <a:lnSpc>
                <a:spcPct val="150000"/>
              </a:lnSpc>
            </a:pPr>
            <a:r>
              <a:rPr lang="ar-EG" sz="1600" dirty="0">
                <a:solidFill>
                  <a:srgbClr val="00AEEF"/>
                </a:solidFill>
                <a:latin typeface="Alexandria" charset="0"/>
                <a:cs typeface="Alexandria" charset="0"/>
              </a:rPr>
              <a:t>النطاق الشخصي: </a:t>
            </a:r>
          </a:p>
          <a:p>
            <a:pPr algn="r" rtl="1">
              <a:lnSpc>
                <a:spcPct val="150000"/>
              </a:lnSpc>
            </a:pPr>
            <a:r>
              <a:rPr lang="ar-EG" sz="1600" dirty="0">
                <a:latin typeface="Alexandria" charset="0"/>
                <a:cs typeface="Alexandria" charset="0"/>
              </a:rPr>
              <a:t>يحدد الباحث الفئة أو الأشخاص الذين يتناولهم البحث، فعلى سبيل المثال في دراسة عن حماية العمال في القطاع الخاص، يمكن أن يكون النطاق الشخصي هو العمال في الشركات الصغيرة والمتوسطة.</a:t>
            </a:r>
          </a:p>
          <a:p>
            <a:pPr algn="r" rtl="1">
              <a:lnSpc>
                <a:spcPct val="150000"/>
              </a:lnSpc>
            </a:pPr>
            <a:endParaRPr lang="ar-EG" sz="1600" dirty="0">
              <a:latin typeface="Alexandria" charset="0"/>
              <a:cs typeface="Alexandria" charset="0"/>
            </a:endParaRPr>
          </a:p>
        </p:txBody>
      </p:sp>
      <p:sp>
        <p:nvSpPr>
          <p:cNvPr id="2" name="TextBox 1">
            <a:extLst>
              <a:ext uri="{FF2B5EF4-FFF2-40B4-BE49-F238E27FC236}">
                <a16:creationId xmlns:a16="http://schemas.microsoft.com/office/drawing/2014/main" id="{B5F601D3-FE3A-7773-2B41-F06E1196A3F2}"/>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الأجزاء الأساسية للمقدمة</a:t>
            </a:r>
          </a:p>
        </p:txBody>
      </p:sp>
    </p:spTree>
    <p:extLst>
      <p:ext uri="{BB962C8B-B14F-4D97-AF65-F5344CB8AC3E}">
        <p14:creationId xmlns:p14="http://schemas.microsoft.com/office/powerpoint/2010/main" val="38792741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B7C15-D851-E28D-097C-600CF60C7EC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A6FB457-DEAD-7499-717F-EA57220F6C9F}"/>
              </a:ext>
            </a:extLst>
          </p:cNvPr>
          <p:cNvSpPr/>
          <p:nvPr/>
        </p:nvSpPr>
        <p:spPr>
          <a:xfrm>
            <a:off x="700643" y="179065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3792B07D-30AF-0C28-D753-686811DCE4A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998221E-CC09-95BE-0453-ED9AB14B00C1}"/>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C898EC0-1C8C-DF70-15B0-159F4858D3CA}"/>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61AF365C-EDAF-2223-D067-43BEA3DD735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DB1DD99F-F45B-F4DD-31C1-C83F5025D8C9}"/>
              </a:ext>
            </a:extLst>
          </p:cNvPr>
          <p:cNvSpPr txBox="1"/>
          <p:nvPr/>
        </p:nvSpPr>
        <p:spPr>
          <a:xfrm>
            <a:off x="809088" y="1871812"/>
            <a:ext cx="10455418" cy="3744038"/>
          </a:xfrm>
          <a:prstGeom prst="rect">
            <a:avLst/>
          </a:prstGeom>
          <a:noFill/>
        </p:spPr>
        <p:txBody>
          <a:bodyPr wrap="square" rtlCol="0">
            <a:spAutoFit/>
          </a:bodyPr>
          <a:lstStyle/>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النطاق الموضوعي:</a:t>
            </a:r>
          </a:p>
          <a:p>
            <a:pPr algn="r" rtl="1">
              <a:lnSpc>
                <a:spcPct val="150000"/>
              </a:lnSpc>
            </a:pPr>
            <a:r>
              <a:rPr lang="ar-EG" sz="1600" dirty="0">
                <a:latin typeface="Alexandria" charset="0"/>
                <a:cs typeface="Alexandria" charset="0"/>
              </a:rPr>
              <a:t>يحدد الباحث الموضوع الرئيسي والجوانب التي سيركز عليها البحث، للتأكيد على تحديد نطاق البحث واستبعاد الموضوعات الأخرى.</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النطاق الزمني:</a:t>
            </a:r>
          </a:p>
          <a:p>
            <a:pPr algn="r" rtl="1">
              <a:lnSpc>
                <a:spcPct val="150000"/>
              </a:lnSpc>
            </a:pPr>
            <a:r>
              <a:rPr lang="ar-EG" sz="1600" dirty="0">
                <a:latin typeface="Alexandria" charset="0"/>
                <a:cs typeface="Alexandria" charset="0"/>
              </a:rPr>
              <a:t>يحدد الباحث الفترة الزمنية التي تغطيها الدراسة.</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النطاق المكاني:</a:t>
            </a:r>
          </a:p>
          <a:p>
            <a:pPr algn="r" rtl="1">
              <a:lnSpc>
                <a:spcPct val="150000"/>
              </a:lnSpc>
            </a:pPr>
            <a:r>
              <a:rPr lang="ar-EG" sz="1600" dirty="0">
                <a:latin typeface="Alexandria" charset="0"/>
                <a:cs typeface="Alexandria" charset="0"/>
              </a:rPr>
              <a:t>يحدد الباحث المكان أو البيئة الجغرافية التي ينطبق عليها البحث.</a:t>
            </a:r>
          </a:p>
        </p:txBody>
      </p:sp>
      <p:sp>
        <p:nvSpPr>
          <p:cNvPr id="2" name="TextBox 1">
            <a:extLst>
              <a:ext uri="{FF2B5EF4-FFF2-40B4-BE49-F238E27FC236}">
                <a16:creationId xmlns:a16="http://schemas.microsoft.com/office/drawing/2014/main" id="{0FADD508-655B-A525-7838-05F75C598C91}"/>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تحديد نطاق الدراسة</a:t>
            </a:r>
          </a:p>
        </p:txBody>
      </p:sp>
    </p:spTree>
    <p:extLst>
      <p:ext uri="{BB962C8B-B14F-4D97-AF65-F5344CB8AC3E}">
        <p14:creationId xmlns:p14="http://schemas.microsoft.com/office/powerpoint/2010/main" val="9021653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9A654-4007-A64F-EA78-DF57C726D86F}"/>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CBBB929-7E7E-0037-AA63-CFC75243A1A1}"/>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6538" b="16538"/>
          <a:stretch/>
        </p:blipFill>
        <p:spPr>
          <a:xfrm>
            <a:off x="2808" y="0"/>
            <a:ext cx="5547685" cy="5573488"/>
          </a:xfrm>
        </p:spPr>
      </p:pic>
      <p:sp>
        <p:nvSpPr>
          <p:cNvPr id="2" name="Right Triangle 1">
            <a:extLst>
              <a:ext uri="{FF2B5EF4-FFF2-40B4-BE49-F238E27FC236}">
                <a16:creationId xmlns:a16="http://schemas.microsoft.com/office/drawing/2014/main" id="{962C81B2-092D-7913-5693-13A9692400C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35FB88F5-B094-A4B2-4AB1-ED58745ECDB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5C89F071-0C39-F856-BE4E-27200EE39886}"/>
              </a:ext>
            </a:extLst>
          </p:cNvPr>
          <p:cNvSpPr txBox="1"/>
          <p:nvPr/>
        </p:nvSpPr>
        <p:spPr>
          <a:xfrm>
            <a:off x="3470285" y="1411031"/>
            <a:ext cx="9647927" cy="583878"/>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خاتمة البحث</a:t>
            </a:r>
            <a:endParaRPr lang="ar-EG" dirty="0">
              <a:latin typeface="Alexandria" charset="0"/>
              <a:cs typeface="Alexandria" charset="0"/>
            </a:endParaRPr>
          </a:p>
        </p:txBody>
      </p:sp>
      <p:sp>
        <p:nvSpPr>
          <p:cNvPr id="32" name="Rectangle 31">
            <a:extLst>
              <a:ext uri="{FF2B5EF4-FFF2-40B4-BE49-F238E27FC236}">
                <a16:creationId xmlns:a16="http://schemas.microsoft.com/office/drawing/2014/main" id="{FC4B2C9A-0E2D-67B4-EF8B-A6B8620A332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B50F8D1C-0C0D-E380-3528-48339D622A36}"/>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EF847E54-7A8A-C28D-E429-4A3FB1757F56}"/>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0C8503B0-9AC0-D991-868D-C0D6A24BAF0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8CE62D25-7072-2CE5-4C7C-8A76203F2B84}"/>
              </a:ext>
            </a:extLst>
          </p:cNvPr>
          <p:cNvSpPr txBox="1"/>
          <p:nvPr/>
        </p:nvSpPr>
        <p:spPr>
          <a:xfrm>
            <a:off x="2140085" y="3377403"/>
            <a:ext cx="9974094" cy="2810256"/>
          </a:xfrm>
          <a:prstGeom prst="rect">
            <a:avLst/>
          </a:prstGeom>
          <a:noFill/>
        </p:spPr>
        <p:txBody>
          <a:bodyPr wrap="square" rtlCol="0">
            <a:spAutoFit/>
          </a:bodyPr>
          <a:lstStyle/>
          <a:p>
            <a:pPr algn="just" rtl="1">
              <a:lnSpc>
                <a:spcPct val="150000"/>
              </a:lnSpc>
            </a:pPr>
            <a:r>
              <a:rPr lang="ar-EG" sz="2000" dirty="0">
                <a:latin typeface="Alexandria" charset="0"/>
                <a:cs typeface="Alexandria" charset="0"/>
              </a:rPr>
              <a:t>تمثل الخاتمة جزءاً أساسياً من البحث العلمي، تُكتب بعد إتمام جميع أجزائه الأخرى مثل المقدمة، وتهدف إلى تقديم رؤية شاملة تلخص محتوى البحث وتبرز أهم نتائجه.</a:t>
            </a:r>
          </a:p>
          <a:p>
            <a:pPr algn="just" rtl="1">
              <a:lnSpc>
                <a:spcPct val="150000"/>
              </a:lnSpc>
            </a:pPr>
            <a:endParaRPr lang="ar-EG" sz="2000" dirty="0">
              <a:latin typeface="Alexandria" charset="0"/>
              <a:cs typeface="Alexandria" charset="0"/>
            </a:endParaRPr>
          </a:p>
          <a:p>
            <a:pPr algn="just" rtl="1">
              <a:lnSpc>
                <a:spcPct val="150000"/>
              </a:lnSpc>
            </a:pPr>
            <a:r>
              <a:rPr lang="ar-EG" sz="2000" dirty="0">
                <a:latin typeface="Alexandria" charset="0"/>
                <a:cs typeface="Alexandria" charset="0"/>
              </a:rPr>
              <a:t>تجمع الخاتمة بين عرض موجز لما تناوله البحث وتحليل معمق يُظهر أصالة الباحث في معالجة الموضوع.</a:t>
            </a:r>
          </a:p>
          <a:p>
            <a:pPr algn="just" rtl="1">
              <a:lnSpc>
                <a:spcPct val="150000"/>
              </a:lnSpc>
            </a:pPr>
            <a:endParaRPr lang="ar-EG" sz="2000" dirty="0">
              <a:latin typeface="Alexandria" charset="0"/>
              <a:cs typeface="Alexandria" charset="0"/>
            </a:endParaRPr>
          </a:p>
        </p:txBody>
      </p:sp>
    </p:spTree>
    <p:extLst>
      <p:ext uri="{BB962C8B-B14F-4D97-AF65-F5344CB8AC3E}">
        <p14:creationId xmlns:p14="http://schemas.microsoft.com/office/powerpoint/2010/main" val="2526417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EA98D-1E51-47D1-0FE6-651615E943CF}"/>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C08CF3A1-1807-97B4-CD93-0E448352392A}"/>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6538" b="16538"/>
          <a:stretch/>
        </p:blipFill>
        <p:spPr>
          <a:xfrm>
            <a:off x="2808" y="0"/>
            <a:ext cx="5547685" cy="5573488"/>
          </a:xfrm>
        </p:spPr>
      </p:pic>
      <p:sp>
        <p:nvSpPr>
          <p:cNvPr id="2" name="Right Triangle 1">
            <a:extLst>
              <a:ext uri="{FF2B5EF4-FFF2-40B4-BE49-F238E27FC236}">
                <a16:creationId xmlns:a16="http://schemas.microsoft.com/office/drawing/2014/main" id="{CBD95B06-8272-5461-AA84-E5B339BCF37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461EC093-288F-7954-0794-8ECBEE11030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BC7CA170-B356-945F-1A7B-6A5434C2A641}"/>
              </a:ext>
            </a:extLst>
          </p:cNvPr>
          <p:cNvSpPr txBox="1"/>
          <p:nvPr/>
        </p:nvSpPr>
        <p:spPr>
          <a:xfrm>
            <a:off x="3470285" y="1829320"/>
            <a:ext cx="9647927" cy="583878"/>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خاتمة البحث</a:t>
            </a:r>
            <a:endParaRPr lang="ar-EG" dirty="0">
              <a:latin typeface="Alexandria" charset="0"/>
              <a:cs typeface="Alexandria" charset="0"/>
            </a:endParaRPr>
          </a:p>
        </p:txBody>
      </p:sp>
      <p:sp>
        <p:nvSpPr>
          <p:cNvPr id="32" name="Rectangle 31">
            <a:extLst>
              <a:ext uri="{FF2B5EF4-FFF2-40B4-BE49-F238E27FC236}">
                <a16:creationId xmlns:a16="http://schemas.microsoft.com/office/drawing/2014/main" id="{EF2E4B0F-6817-68AF-FE85-057B417B6011}"/>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AA528440-E85E-F7BC-2CB3-46641993F25B}"/>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D9109634-10D2-A961-A905-11A56B1343D2}"/>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5DBDF7F0-5D11-7CA4-D9D1-07FF21C3864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61434355-2790-3192-34C4-135CA9453DFF}"/>
              </a:ext>
            </a:extLst>
          </p:cNvPr>
          <p:cNvSpPr txBox="1"/>
          <p:nvPr/>
        </p:nvSpPr>
        <p:spPr>
          <a:xfrm>
            <a:off x="2110902" y="3036936"/>
            <a:ext cx="9993549" cy="4482702"/>
          </a:xfrm>
          <a:prstGeom prst="rect">
            <a:avLst/>
          </a:prstGeom>
          <a:noFill/>
        </p:spPr>
        <p:txBody>
          <a:bodyPr wrap="square" rtlCol="0">
            <a:spAutoFit/>
          </a:bodyPr>
          <a:lstStyle/>
          <a:p>
            <a:pPr algn="just" rtl="1">
              <a:lnSpc>
                <a:spcPct val="150000"/>
              </a:lnSpc>
            </a:pPr>
            <a:r>
              <a:rPr lang="ar-EG" sz="1600" dirty="0">
                <a:latin typeface="Alexandria" charset="0"/>
                <a:cs typeface="Alexandria" charset="0"/>
              </a:rPr>
              <a:t>ينبغي أن تكون الخاتمة مختصرة ومركزة، بحيث لا تتجاوز بضع صفحات. </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ويتم تنظيمها في فقرات تسهل على القارئ استيعاب الأفكار المطروحة، فتعد هذه الطريقة أكثر وضوحاً وتماشياً مع طبيعة البحث العلمي.</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يجب أن تعكس قدرة الباحث على تقديم استنتاجات واضحة، وحلول مبتكرة، ورؤية مستقبلية لتطوير الإشكالية البحثية. </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كما ينبغي تجنب التكرار المفرط للأفكار التي وردت في متن البحث.</a:t>
            </a:r>
          </a:p>
          <a:p>
            <a:pPr algn="just" rtl="1">
              <a:lnSpc>
                <a:spcPct val="150000"/>
              </a:lnSpc>
            </a:pPr>
            <a:endParaRPr lang="ar-EG" sz="1600" dirty="0">
              <a:latin typeface="Alexandria" charset="0"/>
              <a:cs typeface="Alexandria" charset="0"/>
            </a:endParaRPr>
          </a:p>
          <a:p>
            <a:pPr algn="just" rtl="1">
              <a:lnSpc>
                <a:spcPct val="150000"/>
              </a:lnSpc>
            </a:pPr>
            <a:endParaRPr lang="ar-EG" sz="1600" dirty="0">
              <a:latin typeface="Alexandria" charset="0"/>
              <a:cs typeface="Alexandria" charset="0"/>
            </a:endParaRPr>
          </a:p>
          <a:p>
            <a:pPr algn="just" rtl="1">
              <a:lnSpc>
                <a:spcPct val="150000"/>
              </a:lnSpc>
            </a:pPr>
            <a:endParaRPr lang="ar-EG" sz="1600" dirty="0">
              <a:latin typeface="Alexandria" charset="0"/>
              <a:cs typeface="Alexandria" charset="0"/>
            </a:endParaRPr>
          </a:p>
        </p:txBody>
      </p:sp>
    </p:spTree>
    <p:extLst>
      <p:ext uri="{BB962C8B-B14F-4D97-AF65-F5344CB8AC3E}">
        <p14:creationId xmlns:p14="http://schemas.microsoft.com/office/powerpoint/2010/main" val="1668087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33BDBD-3A0E-698D-7FEA-5CE182DF843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7AE077A-42E0-AEDC-5CD6-37C3AB1ECE3A}"/>
              </a:ext>
            </a:extLst>
          </p:cNvPr>
          <p:cNvSpPr/>
          <p:nvPr/>
        </p:nvSpPr>
        <p:spPr>
          <a:xfrm>
            <a:off x="700643" y="179065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F1AB50C1-0F30-7107-0166-DA59B3A1DB3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CC349A8-05BC-DF1E-F0D2-527DE5A3CC29}"/>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5861D27-C1F3-7C95-94E4-F3F0BEB7856E}"/>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217B3B98-D8F9-ED5A-1B83-17404262749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774964B2-688D-DA18-FD3F-37D0CCB75BC5}"/>
              </a:ext>
            </a:extLst>
          </p:cNvPr>
          <p:cNvSpPr txBox="1"/>
          <p:nvPr/>
        </p:nvSpPr>
        <p:spPr>
          <a:xfrm>
            <a:off x="906364" y="2290101"/>
            <a:ext cx="10455418" cy="3744038"/>
          </a:xfrm>
          <a:prstGeom prst="rect">
            <a:avLst/>
          </a:prstGeom>
          <a:noFill/>
        </p:spPr>
        <p:txBody>
          <a:bodyPr wrap="square" rtlCol="0">
            <a:spAutoFit/>
          </a:bodyPr>
          <a:lstStyle/>
          <a:p>
            <a:pPr algn="r" rtl="1">
              <a:lnSpc>
                <a:spcPct val="150000"/>
              </a:lnSpc>
            </a:pPr>
            <a:r>
              <a:rPr lang="ar-EG" sz="1600" dirty="0">
                <a:latin typeface="Alexandria" charset="0"/>
                <a:cs typeface="Alexandria" charset="0"/>
              </a:rPr>
              <a:t>من الصعب تحديد نموذج ثابت لخاتمة الأبحاث العلمية، إلا أنه من الضروري أن تتضمن الخاتمة العناصر التالية:</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الإجابة على الإشكاليات:</a:t>
            </a:r>
          </a:p>
          <a:p>
            <a:pPr algn="r" rtl="1">
              <a:lnSpc>
                <a:spcPct val="150000"/>
              </a:lnSpc>
            </a:pPr>
            <a:r>
              <a:rPr lang="ar-EG" sz="1600" dirty="0">
                <a:latin typeface="Alexandria" charset="0"/>
                <a:cs typeface="Alexandria" charset="0"/>
              </a:rPr>
              <a:t>يجب أن تتناول الخاتمة الإجابة على الأسئلة والإشكاليات التي طرحها الباحث في المقدمة</a:t>
            </a:r>
            <a:r>
              <a:rPr lang="en-US" sz="1600" dirty="0">
                <a:latin typeface="Alexandria" charset="0"/>
                <a:cs typeface="Alexandria" charset="0"/>
              </a:rPr>
              <a:t>.</a:t>
            </a:r>
            <a:endParaRPr lang="ar-EG" sz="1600" dirty="0">
              <a:latin typeface="Alexandria" charset="0"/>
              <a:cs typeface="Alexandria" charset="0"/>
            </a:endParaRP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النتائج:</a:t>
            </a:r>
          </a:p>
          <a:p>
            <a:pPr algn="r" rtl="1">
              <a:lnSpc>
                <a:spcPct val="150000"/>
              </a:lnSpc>
            </a:pPr>
            <a:r>
              <a:rPr lang="ar-EG" sz="1600" dirty="0">
                <a:latin typeface="Alexandria" charset="0"/>
                <a:cs typeface="Alexandria" charset="0"/>
              </a:rPr>
              <a:t>يجب أن تعرض الخاتمة النتائج التي توصل إليها الباحث، مع مقارنة هذه النتائج بالدراسات السابقة</a:t>
            </a:r>
            <a:r>
              <a:rPr lang="en-US" sz="1600" dirty="0">
                <a:latin typeface="Alexandria" charset="0"/>
                <a:cs typeface="Alexandria" charset="0"/>
              </a:rPr>
              <a:t> </a:t>
            </a:r>
            <a:r>
              <a:rPr lang="ar-EG" sz="1600" dirty="0">
                <a:latin typeface="Alexandria" charset="0"/>
                <a:cs typeface="Alexandria" charset="0"/>
              </a:rPr>
              <a:t> إن كان قد أدرجها الباحث في بحثه. </a:t>
            </a:r>
            <a:endParaRPr lang="en-US" sz="1600" dirty="0">
              <a:latin typeface="Alexandria" charset="0"/>
              <a:cs typeface="Alexandria" charset="0"/>
            </a:endParaRPr>
          </a:p>
          <a:p>
            <a:pPr algn="r" rtl="1">
              <a:lnSpc>
                <a:spcPct val="150000"/>
              </a:lnSpc>
            </a:pPr>
            <a:r>
              <a:rPr lang="ar-EG" sz="1600" dirty="0">
                <a:latin typeface="Alexandria" charset="0"/>
                <a:cs typeface="Alexandria" charset="0"/>
              </a:rPr>
              <a:t>وتشمل هذه النتائج تصحيح المفاهيم الخاطئة، وتفسير الظواهر غير الواضحة، أو تقديم حلول جديدة للمشكلات المطروحة في البحث.</a:t>
            </a:r>
          </a:p>
        </p:txBody>
      </p:sp>
      <p:sp>
        <p:nvSpPr>
          <p:cNvPr id="2" name="TextBox 1">
            <a:extLst>
              <a:ext uri="{FF2B5EF4-FFF2-40B4-BE49-F238E27FC236}">
                <a16:creationId xmlns:a16="http://schemas.microsoft.com/office/drawing/2014/main" id="{2517E7AE-BE75-06BE-8CE7-6443E544668D}"/>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محتوى الخاتمة</a:t>
            </a:r>
          </a:p>
        </p:txBody>
      </p:sp>
    </p:spTree>
    <p:extLst>
      <p:ext uri="{BB962C8B-B14F-4D97-AF65-F5344CB8AC3E}">
        <p14:creationId xmlns:p14="http://schemas.microsoft.com/office/powerpoint/2010/main" val="1234004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FCFBC-44BB-A145-D9DA-8264AE5E8EB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D7DD25F-BF8C-27D4-09EF-EBBD3409D86E}"/>
              </a:ext>
            </a:extLst>
          </p:cNvPr>
          <p:cNvSpPr/>
          <p:nvPr/>
        </p:nvSpPr>
        <p:spPr>
          <a:xfrm>
            <a:off x="700643" y="179065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EEA9C1E9-550B-1CF0-F6A6-5E931D41A09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F88AB50-598A-93B0-96D7-FC3DDC13C336}"/>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C2A5D27-B67F-1C1F-4FF5-C95F59450DE0}"/>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8152B731-EA13-7098-147A-BC942075813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060C34D9-B579-E631-8B7B-FE9CA6E631FF}"/>
              </a:ext>
            </a:extLst>
          </p:cNvPr>
          <p:cNvSpPr txBox="1"/>
          <p:nvPr/>
        </p:nvSpPr>
        <p:spPr>
          <a:xfrm>
            <a:off x="916092" y="2192825"/>
            <a:ext cx="10455418" cy="3744038"/>
          </a:xfrm>
          <a:prstGeom prst="rect">
            <a:avLst/>
          </a:prstGeom>
          <a:noFill/>
        </p:spPr>
        <p:txBody>
          <a:bodyPr wrap="square" rtlCol="0">
            <a:spAutoFit/>
          </a:bodyPr>
          <a:lstStyle/>
          <a:p>
            <a:pPr algn="r" rtl="1">
              <a:lnSpc>
                <a:spcPct val="150000"/>
              </a:lnSpc>
            </a:pPr>
            <a:r>
              <a:rPr lang="ar-EG" sz="1600" dirty="0">
                <a:solidFill>
                  <a:srgbClr val="00AEEF"/>
                </a:solidFill>
                <a:latin typeface="Alexandria" charset="0"/>
                <a:cs typeface="Alexandria" charset="0"/>
              </a:rPr>
              <a:t>التوصيات والمقترحات:</a:t>
            </a:r>
          </a:p>
          <a:p>
            <a:pPr algn="r" rtl="1">
              <a:lnSpc>
                <a:spcPct val="150000"/>
              </a:lnSpc>
            </a:pPr>
            <a:r>
              <a:rPr lang="ar-EG" sz="1600" dirty="0">
                <a:latin typeface="Alexandria" charset="0"/>
                <a:cs typeface="Alexandria" charset="0"/>
              </a:rPr>
              <a:t>ينبغي على الباحث أن يقدم توصيات أو مقترحات عملية قابلة للتطبيق، مع التأكيد على أن هذه التوصيات لا تعتبر حلولاً نهائية، بل هي إسهامات تهدف إلى تحسين القضية المطروحة في البحث. </a:t>
            </a:r>
          </a:p>
          <a:p>
            <a:pPr algn="r" rtl="1">
              <a:lnSpc>
                <a:spcPct val="150000"/>
              </a:lnSpc>
            </a:pPr>
            <a:r>
              <a:rPr lang="ar-EG" sz="1600" dirty="0">
                <a:latin typeface="Alexandria" charset="0"/>
                <a:cs typeface="Alexandria" charset="0"/>
              </a:rPr>
              <a:t>قد توجه هذه التوصيات إلى المشرع أو القاضي أو كليهما، بهدف تحسين التشريع الوطني مقارنةً بالتشريعات المقارنة ذات الصلة.</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المستقبل العلمي للموضوع:</a:t>
            </a:r>
          </a:p>
          <a:p>
            <a:pPr algn="r" rtl="1">
              <a:lnSpc>
                <a:spcPct val="150000"/>
              </a:lnSpc>
            </a:pPr>
            <a:r>
              <a:rPr lang="ar-EG" sz="1600" dirty="0">
                <a:latin typeface="Alexandria" charset="0"/>
                <a:cs typeface="Alexandria" charset="0"/>
              </a:rPr>
              <a:t>يجب أن تتطرق الخاتمة إلى الآفاق المستقبلية للبحث، حيث إن البحث العلمي هو عملية مستمرة.، فلا يُغلق الموضوع بمجرد الانتهاء من الرسالة، بل يجب على الباحث طرح الأسئلة التي لم يتمكن من معالجتها أو تلك التي تحتاج إلى معالجة أكثر تعمقاً، مما يفتح المجال لبحوث مستقبلية، سواء للباحث نفسه أو لآخرين.</a:t>
            </a:r>
          </a:p>
        </p:txBody>
      </p:sp>
      <p:sp>
        <p:nvSpPr>
          <p:cNvPr id="2" name="TextBox 1">
            <a:extLst>
              <a:ext uri="{FF2B5EF4-FFF2-40B4-BE49-F238E27FC236}">
                <a16:creationId xmlns:a16="http://schemas.microsoft.com/office/drawing/2014/main" id="{50993521-ADB9-16F5-9432-9BC131F0ACA1}"/>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محتوى الخاتمة</a:t>
            </a:r>
          </a:p>
        </p:txBody>
      </p:sp>
    </p:spTree>
    <p:extLst>
      <p:ext uri="{BB962C8B-B14F-4D97-AF65-F5344CB8AC3E}">
        <p14:creationId xmlns:p14="http://schemas.microsoft.com/office/powerpoint/2010/main" val="35921400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ED9A58-5DAA-4300-3275-C63CDEF046DB}"/>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F6C668A-C623-F0EC-5FF3-3061CAC6657E}"/>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24884" b="24884"/>
          <a:stretch/>
        </p:blipFill>
        <p:spPr>
          <a:xfrm>
            <a:off x="2808" y="0"/>
            <a:ext cx="5547685" cy="5573488"/>
          </a:xfrm>
        </p:spPr>
      </p:pic>
      <p:sp>
        <p:nvSpPr>
          <p:cNvPr id="2" name="Right Triangle 1">
            <a:extLst>
              <a:ext uri="{FF2B5EF4-FFF2-40B4-BE49-F238E27FC236}">
                <a16:creationId xmlns:a16="http://schemas.microsoft.com/office/drawing/2014/main" id="{F17CCF0A-12B3-4041-3616-AB239384863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E6EB79F2-F445-7EA4-A250-6881BE7DD46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C60CDA2-FDC2-0924-1148-5544D5D8DA0C}"/>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83382260-335A-C198-4B58-15717FC77312}"/>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3CD0788A-AD25-ECCB-753A-D15FC727BB6C}"/>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5CDBF7E6-BA3C-552F-D238-3D27B87DB42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2C57BA68-34C3-260D-DBAB-C5BF6BDE7E6D}"/>
              </a:ext>
            </a:extLst>
          </p:cNvPr>
          <p:cNvSpPr txBox="1"/>
          <p:nvPr/>
        </p:nvSpPr>
        <p:spPr>
          <a:xfrm>
            <a:off x="2250329" y="2436609"/>
            <a:ext cx="9824938" cy="4200445"/>
          </a:xfrm>
          <a:prstGeom prst="rect">
            <a:avLst/>
          </a:prstGeom>
          <a:noFill/>
        </p:spPr>
        <p:txBody>
          <a:bodyPr wrap="square" rtlCol="0">
            <a:spAutoFit/>
          </a:bodyPr>
          <a:lstStyle/>
          <a:p>
            <a:pPr algn="r" rtl="1">
              <a:lnSpc>
                <a:spcPct val="150000"/>
              </a:lnSpc>
            </a:pPr>
            <a:r>
              <a:rPr lang="ar-EG" dirty="0">
                <a:latin typeface="Alexandria" charset="0"/>
                <a:cs typeface="Alexandria" charset="0"/>
              </a:rPr>
              <a:t>تعد قائمة المراجع من العناصر الأساسية التي تعكس جدية الباحث في إعداد بحثه القانوني.</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تشمل هذه القائمة جميع المصادر التي اعتمد عليها الباحث، ويجب توثيقها بدقة لتوضيح كيفية الاستفادة منها.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توجد عدة طرق لترتيب المراجع، مثل الترتيب الهجائي الذي يعتمد على ترتيب أسماء المؤلفين أو عناوين الكتب، وهو شائع في المراجع الفقهية.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كما يمكن استخدام الترتيب النوعي، الذي يصنف المراجع حسب نوعها، مثل المراجع العامة أو الخاصة، ويشمل الكتب المتخصصة، رسائل الماجستير والدكتوراه، والمقالات القانونية.</a:t>
            </a:r>
          </a:p>
        </p:txBody>
      </p:sp>
      <p:sp>
        <p:nvSpPr>
          <p:cNvPr id="9" name="TextBox 8">
            <a:extLst>
              <a:ext uri="{FF2B5EF4-FFF2-40B4-BE49-F238E27FC236}">
                <a16:creationId xmlns:a16="http://schemas.microsoft.com/office/drawing/2014/main" id="{3F8E91A8-31B3-FE0B-C1F5-F8CD1862C8B2}"/>
              </a:ext>
            </a:extLst>
          </p:cNvPr>
          <p:cNvSpPr txBox="1"/>
          <p:nvPr/>
        </p:nvSpPr>
        <p:spPr>
          <a:xfrm>
            <a:off x="4762501" y="1180750"/>
            <a:ext cx="7429499" cy="583814"/>
          </a:xfrm>
          <a:prstGeom prst="rect">
            <a:avLst/>
          </a:prstGeom>
          <a:noFill/>
        </p:spPr>
        <p:txBody>
          <a:bodyPr wrap="square">
            <a:spAutoFit/>
          </a:bodyPr>
          <a:lstStyle/>
          <a:p>
            <a:pPr algn="ctr" rtl="1">
              <a:lnSpc>
                <a:spcPct val="150000"/>
              </a:lnSpc>
            </a:pPr>
            <a:r>
              <a:rPr lang="ar-EG" sz="2400" b="1" dirty="0">
                <a:solidFill>
                  <a:srgbClr val="00AEEF"/>
                </a:solidFill>
                <a:latin typeface="Alexandria" charset="0"/>
                <a:cs typeface="Alexandria" charset="0"/>
              </a:rPr>
              <a:t>كتابة قائمة المراجع</a:t>
            </a:r>
          </a:p>
        </p:txBody>
      </p:sp>
    </p:spTree>
    <p:extLst>
      <p:ext uri="{BB962C8B-B14F-4D97-AF65-F5344CB8AC3E}">
        <p14:creationId xmlns:p14="http://schemas.microsoft.com/office/powerpoint/2010/main" val="316257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AD275-D234-3441-3C30-4194F0FCA809}"/>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BC50DBF2-46D4-A8F5-9635-2F0032F5791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24884" b="24884"/>
          <a:stretch/>
        </p:blipFill>
        <p:spPr>
          <a:xfrm>
            <a:off x="2808" y="0"/>
            <a:ext cx="5547685" cy="5573488"/>
          </a:xfrm>
        </p:spPr>
      </p:pic>
      <p:sp>
        <p:nvSpPr>
          <p:cNvPr id="2" name="Right Triangle 1">
            <a:extLst>
              <a:ext uri="{FF2B5EF4-FFF2-40B4-BE49-F238E27FC236}">
                <a16:creationId xmlns:a16="http://schemas.microsoft.com/office/drawing/2014/main" id="{9F6DD5F7-462A-3321-8388-7E6AF45A3E7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C74BB50C-31D4-B28D-2E4E-A1337C96990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D61939E-B5DC-896F-AE41-5316D66EED45}"/>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B67848F4-FA28-C3F5-DCE5-59717709C2B9}"/>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7BEDFB8B-0D18-17AC-9375-F552E943DD3F}"/>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E49CDE78-7093-C2FA-E12A-C989410F3BB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FC3B8ADA-1DCD-C2A5-9DBC-32F78C06F052}"/>
              </a:ext>
            </a:extLst>
          </p:cNvPr>
          <p:cNvSpPr txBox="1"/>
          <p:nvPr/>
        </p:nvSpPr>
        <p:spPr>
          <a:xfrm>
            <a:off x="2182236" y="3127273"/>
            <a:ext cx="9824938" cy="2810256"/>
          </a:xfrm>
          <a:prstGeom prst="rect">
            <a:avLst/>
          </a:prstGeom>
          <a:noFill/>
        </p:spPr>
        <p:txBody>
          <a:bodyPr wrap="square" rtlCol="0">
            <a:spAutoFit/>
          </a:bodyPr>
          <a:lstStyle/>
          <a:p>
            <a:pPr algn="r" rtl="1">
              <a:lnSpc>
                <a:spcPct val="150000"/>
              </a:lnSpc>
            </a:pPr>
            <a:r>
              <a:rPr lang="ar-EG" sz="2000" dirty="0">
                <a:latin typeface="Alexandria" charset="0"/>
                <a:cs typeface="Alexandria" charset="0"/>
              </a:rPr>
              <a:t>يمكن أيضاً ترتيب المراجع حسب الزمن أو المكان، حيث يتم ترتيبها وفقاً لتواريخ نشرها أو مكان نشرها، رغم أن الترتيب الزمني نادر الاستخدام في البحث القانوني. </a:t>
            </a:r>
          </a:p>
          <a:p>
            <a:pPr algn="r" rtl="1">
              <a:lnSpc>
                <a:spcPct val="150000"/>
              </a:lnSpc>
            </a:pPr>
            <a:endParaRPr lang="ar-EG" sz="2000" dirty="0">
              <a:latin typeface="Alexandria" charset="0"/>
              <a:cs typeface="Alexandria" charset="0"/>
            </a:endParaRPr>
          </a:p>
          <a:p>
            <a:pPr algn="r" rtl="1">
              <a:lnSpc>
                <a:spcPct val="150000"/>
              </a:lnSpc>
            </a:pPr>
            <a:r>
              <a:rPr lang="ar-EG" sz="2000" dirty="0">
                <a:latin typeface="Alexandria" charset="0"/>
                <a:cs typeface="Alexandria" charset="0"/>
              </a:rPr>
              <a:t>توثيق المراجع بشكل صحيح يعزز من مصداقية البحث ويسهم في حماية حقوق الملكية الفكرية للمؤلفين.</a:t>
            </a:r>
          </a:p>
          <a:p>
            <a:pPr algn="r" rtl="1">
              <a:lnSpc>
                <a:spcPct val="150000"/>
              </a:lnSpc>
            </a:pPr>
            <a:endParaRPr lang="ar-EG" sz="2000" dirty="0">
              <a:latin typeface="Alexandria" charset="0"/>
              <a:cs typeface="Alexandria" charset="0"/>
            </a:endParaRPr>
          </a:p>
        </p:txBody>
      </p:sp>
      <p:sp>
        <p:nvSpPr>
          <p:cNvPr id="9" name="TextBox 8">
            <a:extLst>
              <a:ext uri="{FF2B5EF4-FFF2-40B4-BE49-F238E27FC236}">
                <a16:creationId xmlns:a16="http://schemas.microsoft.com/office/drawing/2014/main" id="{69617AE1-7DA0-FC7E-810D-843DD6F19C2D}"/>
              </a:ext>
            </a:extLst>
          </p:cNvPr>
          <p:cNvSpPr txBox="1"/>
          <p:nvPr/>
        </p:nvSpPr>
        <p:spPr>
          <a:xfrm>
            <a:off x="4762501" y="1180750"/>
            <a:ext cx="7429499" cy="583814"/>
          </a:xfrm>
          <a:prstGeom prst="rect">
            <a:avLst/>
          </a:prstGeom>
          <a:noFill/>
        </p:spPr>
        <p:txBody>
          <a:bodyPr wrap="square">
            <a:spAutoFit/>
          </a:bodyPr>
          <a:lstStyle/>
          <a:p>
            <a:pPr algn="ctr" rtl="1">
              <a:lnSpc>
                <a:spcPct val="150000"/>
              </a:lnSpc>
            </a:pPr>
            <a:r>
              <a:rPr lang="ar-EG" sz="2400" b="1" dirty="0">
                <a:solidFill>
                  <a:srgbClr val="00AEEF"/>
                </a:solidFill>
                <a:latin typeface="Alexandria" charset="0"/>
                <a:cs typeface="Alexandria" charset="0"/>
              </a:rPr>
              <a:t>كتابة قائمة المراجع</a:t>
            </a:r>
          </a:p>
        </p:txBody>
      </p:sp>
    </p:spTree>
    <p:extLst>
      <p:ext uri="{BB962C8B-B14F-4D97-AF65-F5344CB8AC3E}">
        <p14:creationId xmlns:p14="http://schemas.microsoft.com/office/powerpoint/2010/main" val="15302870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9BD8F-C2F3-FA6E-F255-DE1F7B4A79A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884ACD7-16DE-99A8-4AC1-F2C62F27AA18}"/>
              </a:ext>
            </a:extLst>
          </p:cNvPr>
          <p:cNvSpPr/>
          <p:nvPr/>
        </p:nvSpPr>
        <p:spPr>
          <a:xfrm>
            <a:off x="1094944" y="1456046"/>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1E28CDED-B0ED-6026-3D3D-94FD63FAB03F}"/>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3640" b="3640"/>
          <a:stretch/>
        </p:blipFill>
        <p:spPr>
          <a:xfrm>
            <a:off x="6066817" y="1449422"/>
            <a:ext cx="4962146" cy="2577830"/>
          </a:xfrm>
        </p:spPr>
      </p:pic>
      <p:sp>
        <p:nvSpPr>
          <p:cNvPr id="6" name="Rectangle 5">
            <a:extLst>
              <a:ext uri="{FF2B5EF4-FFF2-40B4-BE49-F238E27FC236}">
                <a16:creationId xmlns:a16="http://schemas.microsoft.com/office/drawing/2014/main" id="{A9D0F695-A255-92C9-28F7-595E3D2F00E1}"/>
              </a:ext>
            </a:extLst>
          </p:cNvPr>
          <p:cNvSpPr/>
          <p:nvPr/>
        </p:nvSpPr>
        <p:spPr>
          <a:xfrm>
            <a:off x="1235412" y="3369022"/>
            <a:ext cx="4275969" cy="1912383"/>
          </a:xfrm>
          <a:prstGeom prst="rect">
            <a:avLst/>
          </a:prstGeom>
        </p:spPr>
        <p:txBody>
          <a:bodyPr wrap="square">
            <a:spAutoFit/>
          </a:bodyPr>
          <a:lstStyle/>
          <a:p>
            <a:pPr marL="285750" indent="-285750" algn="r" rtl="1">
              <a:lnSpc>
                <a:spcPct val="150000"/>
              </a:lnSpc>
              <a:buFont typeface="Wingdings" panose="05000000000000000000" pitchFamily="2" charset="2"/>
              <a:buChar char="q"/>
            </a:pPr>
            <a:r>
              <a:rPr lang="ar-EG" dirty="0">
                <a:latin typeface="Alexandria" charset="0"/>
                <a:cs typeface="Alexandria" charset="0"/>
              </a:rPr>
              <a:t>القراءة الكاملة للبحث </a:t>
            </a:r>
          </a:p>
          <a:p>
            <a:pPr marL="285750" indent="-285750" algn="r" rtl="1">
              <a:lnSpc>
                <a:spcPct val="150000"/>
              </a:lnSpc>
              <a:buFont typeface="Wingdings" panose="05000000000000000000" pitchFamily="2" charset="2"/>
              <a:buChar char="q"/>
            </a:pPr>
            <a:r>
              <a:rPr lang="ar-EG" dirty="0">
                <a:latin typeface="Alexandria" charset="0"/>
                <a:cs typeface="Alexandria" charset="0"/>
              </a:rPr>
              <a:t>إخراج البحث في صورته النهائية</a:t>
            </a:r>
          </a:p>
          <a:p>
            <a:pPr algn="r" rtl="1">
              <a:lnSpc>
                <a:spcPct val="150000"/>
              </a:lnSpc>
            </a:pPr>
            <a:endParaRPr lang="ar-EG" sz="1600" dirty="0">
              <a:latin typeface="Alexandria" charset="0"/>
              <a:cs typeface="Alexandria" charset="0"/>
            </a:endParaRPr>
          </a:p>
          <a:p>
            <a:pPr marL="285750" indent="-285750" algn="r" rtl="1">
              <a:lnSpc>
                <a:spcPct val="150000"/>
              </a:lnSpc>
              <a:buFont typeface="Wingdings" panose="05000000000000000000" pitchFamily="2" charset="2"/>
              <a:buChar char="q"/>
            </a:pPr>
            <a:endParaRPr lang="ar-EG" dirty="0">
              <a:latin typeface="Alexandria" charset="0"/>
              <a:cs typeface="Alexandria" charset="0"/>
            </a:endParaRPr>
          </a:p>
          <a:p>
            <a:pPr algn="r" rtl="1">
              <a:lnSpc>
                <a:spcPct val="120000"/>
              </a:lnSpc>
            </a:pPr>
            <a:endParaRPr lang="en-US" sz="1200" dirty="0">
              <a:latin typeface="Alexandria" charset="0"/>
              <a:cs typeface="Alexandria" charset="0"/>
            </a:endParaRPr>
          </a:p>
        </p:txBody>
      </p:sp>
      <p:sp>
        <p:nvSpPr>
          <p:cNvPr id="7" name="Rectangle 6">
            <a:extLst>
              <a:ext uri="{FF2B5EF4-FFF2-40B4-BE49-F238E27FC236}">
                <a16:creationId xmlns:a16="http://schemas.microsoft.com/office/drawing/2014/main" id="{7EC0C9B7-FB8A-95C8-3A2C-6BCD00B42E15}"/>
              </a:ext>
            </a:extLst>
          </p:cNvPr>
          <p:cNvSpPr/>
          <p:nvPr/>
        </p:nvSpPr>
        <p:spPr>
          <a:xfrm>
            <a:off x="1040860" y="2080464"/>
            <a:ext cx="5007542" cy="922625"/>
          </a:xfrm>
          <a:prstGeom prst="rect">
            <a:avLst/>
          </a:prstGeom>
        </p:spPr>
        <p:txBody>
          <a:bodyPr wrap="square">
            <a:spAutoFit/>
          </a:bodyPr>
          <a:lstStyle/>
          <a:p>
            <a:pPr algn="ctr" rtl="1">
              <a:lnSpc>
                <a:spcPct val="150000"/>
              </a:lnSpc>
            </a:pPr>
            <a:r>
              <a:rPr lang="ar-EG" sz="2000" b="1" dirty="0">
                <a:latin typeface="Alexandria" charset="0"/>
                <a:cs typeface="Alexandria" charset="0"/>
              </a:rPr>
              <a:t>المرحلة اللاحقة على كتابة البحث </a:t>
            </a:r>
          </a:p>
          <a:p>
            <a:pPr algn="ctr" rtl="1">
              <a:lnSpc>
                <a:spcPct val="150000"/>
              </a:lnSpc>
            </a:pPr>
            <a:r>
              <a:rPr lang="ar-EG" dirty="0">
                <a:highlight>
                  <a:srgbClr val="FAC748"/>
                </a:highlight>
                <a:latin typeface="Alexandria" charset="0"/>
                <a:cs typeface="Alexandria" charset="0"/>
              </a:rPr>
              <a:t>(المرحلة الثالثة من مراحل إعداد البحث القانوني)</a:t>
            </a:r>
            <a:endParaRPr lang="en-US" dirty="0">
              <a:highlight>
                <a:srgbClr val="FAC748"/>
              </a:highlight>
              <a:latin typeface="Alexandria" charset="0"/>
              <a:cs typeface="Alexandria" charset="0"/>
            </a:endParaRPr>
          </a:p>
        </p:txBody>
      </p:sp>
      <p:sp>
        <p:nvSpPr>
          <p:cNvPr id="18" name="Rectangle 17">
            <a:extLst>
              <a:ext uri="{FF2B5EF4-FFF2-40B4-BE49-F238E27FC236}">
                <a16:creationId xmlns:a16="http://schemas.microsoft.com/office/drawing/2014/main" id="{026D33D9-3B46-A421-2759-7F2EAD4B5A35}"/>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B7C6FF80-A5C4-9510-7F8F-F9D1E096598E}"/>
              </a:ext>
            </a:extLst>
          </p:cNvPr>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a:extLst>
              <a:ext uri="{FF2B5EF4-FFF2-40B4-BE49-F238E27FC236}">
                <a16:creationId xmlns:a16="http://schemas.microsoft.com/office/drawing/2014/main" id="{8241B4A5-EDC2-8B4D-E288-AE599A89D954}"/>
              </a:ext>
            </a:extLst>
          </p:cNvPr>
          <p:cNvSpPr txBox="1"/>
          <p:nvPr/>
        </p:nvSpPr>
        <p:spPr>
          <a:xfrm>
            <a:off x="5826569" y="3769896"/>
            <a:ext cx="819100" cy="645160"/>
          </a:xfrm>
          <a:prstGeom prst="rect">
            <a:avLst/>
          </a:prstGeom>
          <a:noFill/>
        </p:spPr>
        <p:txBody>
          <a:bodyPr wrap="square" rtlCol="0">
            <a:spAutoFit/>
          </a:bodyPr>
          <a:lstStyle/>
          <a:p>
            <a:pPr algn="ctr"/>
            <a:r>
              <a:rPr lang="en-US" sz="3600" b="1" dirty="0">
                <a:solidFill>
                  <a:schemeClr val="bg1"/>
                </a:solidFill>
                <a:latin typeface="Alexandria" charset="0"/>
                <a:cs typeface="Alexandria" charset="0"/>
              </a:rPr>
              <a:t>4</a:t>
            </a:r>
          </a:p>
        </p:txBody>
      </p:sp>
      <p:sp>
        <p:nvSpPr>
          <p:cNvPr id="29" name="Rectangle 28">
            <a:extLst>
              <a:ext uri="{FF2B5EF4-FFF2-40B4-BE49-F238E27FC236}">
                <a16:creationId xmlns:a16="http://schemas.microsoft.com/office/drawing/2014/main" id="{A8334806-B887-024A-73BD-3B0C1B27406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3282EA93-A2F5-3B53-D516-8E1A9A153EB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754997073"/>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3C29B-81D5-6140-C1E7-0E316823FF08}"/>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2623436-C3B5-9BE1-6892-8C72519E249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24884" b="24884"/>
          <a:stretch/>
        </p:blipFill>
        <p:spPr>
          <a:xfrm>
            <a:off x="2808" y="0"/>
            <a:ext cx="5547685" cy="5573488"/>
          </a:xfrm>
        </p:spPr>
      </p:pic>
      <p:sp>
        <p:nvSpPr>
          <p:cNvPr id="2" name="Right Triangle 1">
            <a:extLst>
              <a:ext uri="{FF2B5EF4-FFF2-40B4-BE49-F238E27FC236}">
                <a16:creationId xmlns:a16="http://schemas.microsoft.com/office/drawing/2014/main" id="{8721BBAA-2B83-38D3-5904-C5A320B010F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948FBBD0-E2B3-D390-5E0B-4A75343EE49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34E910B-42E2-55CA-3FCB-340626B937A5}"/>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50F31393-152D-A827-11A0-9D34F73B7F44}"/>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B7565B40-79E3-769D-E1DD-F17E19030CB6}"/>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FAD26DD7-21BF-4ABC-966E-141834BD91A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C8A7A23F-5A7A-7909-F970-E94B9E8E90E7}"/>
              </a:ext>
            </a:extLst>
          </p:cNvPr>
          <p:cNvSpPr txBox="1"/>
          <p:nvPr/>
        </p:nvSpPr>
        <p:spPr>
          <a:xfrm>
            <a:off x="2201691" y="2514430"/>
            <a:ext cx="9824938" cy="3784947"/>
          </a:xfrm>
          <a:prstGeom prst="rect">
            <a:avLst/>
          </a:prstGeom>
          <a:noFill/>
        </p:spPr>
        <p:txBody>
          <a:bodyPr wrap="square" rtlCol="0">
            <a:spAutoFit/>
          </a:bodyPr>
          <a:lstStyle/>
          <a:p>
            <a:pPr algn="r" rtl="1">
              <a:lnSpc>
                <a:spcPct val="150000"/>
              </a:lnSpc>
            </a:pPr>
            <a:r>
              <a:rPr lang="ar-EG" dirty="0">
                <a:latin typeface="Alexandria" charset="0"/>
                <a:cs typeface="Alexandria" charset="0"/>
              </a:rPr>
              <a:t>تعد القراءة الكاملة للبحث خطوة حيوية لضمان جودته العلمية والنقدية، فمن خلالها يمكن للباحث أن يستدرك الملاحظات والأخطاء التي قد تكون قد فاتته أثناء الكتابة، كما تساهم في التأكد من صحة الصياغة اللغوية وتنظيم الأفكار بشكل مناسب.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علاوة على ذلك، تتيح للباحث وضع اللمسات الأخيرة على بحثه، مما يعزز من قوته ويجعله أكثر تناغماً.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تتضمن هذه القراءة فحص النقاط التي قد تتطلب إضافة أو تعديل أو حذف، بالإضافة إلى التأكد من تجنب أي أخطاء لغوية أو منهجية قد تظهر عند المراجعة النهائية.</a:t>
            </a:r>
          </a:p>
        </p:txBody>
      </p:sp>
      <p:sp>
        <p:nvSpPr>
          <p:cNvPr id="9" name="TextBox 8">
            <a:extLst>
              <a:ext uri="{FF2B5EF4-FFF2-40B4-BE49-F238E27FC236}">
                <a16:creationId xmlns:a16="http://schemas.microsoft.com/office/drawing/2014/main" id="{E3538304-7830-03F5-9622-AE849134D635}"/>
              </a:ext>
            </a:extLst>
          </p:cNvPr>
          <p:cNvSpPr txBox="1"/>
          <p:nvPr/>
        </p:nvSpPr>
        <p:spPr>
          <a:xfrm>
            <a:off x="4630366" y="1735226"/>
            <a:ext cx="7429499" cy="583814"/>
          </a:xfrm>
          <a:prstGeom prst="rect">
            <a:avLst/>
          </a:prstGeom>
          <a:noFill/>
        </p:spPr>
        <p:txBody>
          <a:bodyPr wrap="square">
            <a:spAutoFit/>
          </a:bodyPr>
          <a:lstStyle/>
          <a:p>
            <a:pPr algn="ctr" rtl="1">
              <a:lnSpc>
                <a:spcPct val="150000"/>
              </a:lnSpc>
            </a:pPr>
            <a:r>
              <a:rPr lang="ar-EG" sz="2400" b="1" dirty="0">
                <a:solidFill>
                  <a:srgbClr val="00AEEF"/>
                </a:solidFill>
                <a:latin typeface="Alexandria" charset="0"/>
                <a:cs typeface="Alexandria" charset="0"/>
              </a:rPr>
              <a:t>القراءة الكاملة للبحث</a:t>
            </a:r>
          </a:p>
        </p:txBody>
      </p:sp>
    </p:spTree>
    <p:extLst>
      <p:ext uri="{BB962C8B-B14F-4D97-AF65-F5344CB8AC3E}">
        <p14:creationId xmlns:p14="http://schemas.microsoft.com/office/powerpoint/2010/main" val="26874945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2292DD-C041-7916-362A-EA67521A6D9C}"/>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F3C79BE-DAF5-2403-DB80-A045277F02F5}"/>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24884" b="24884"/>
          <a:stretch/>
        </p:blipFill>
        <p:spPr>
          <a:xfrm>
            <a:off x="2808" y="0"/>
            <a:ext cx="5547685" cy="5573488"/>
          </a:xfrm>
        </p:spPr>
      </p:pic>
      <p:sp>
        <p:nvSpPr>
          <p:cNvPr id="2" name="Right Triangle 1">
            <a:extLst>
              <a:ext uri="{FF2B5EF4-FFF2-40B4-BE49-F238E27FC236}">
                <a16:creationId xmlns:a16="http://schemas.microsoft.com/office/drawing/2014/main" id="{5A604201-F4D6-1A0E-BDB4-646DFDD830C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263B2FB9-98CF-BCB9-2A6D-4C44AA4FBF1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4917C5D-2751-C085-A30E-05D4BD941D4E}"/>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8DAAD456-C788-CB1B-D331-322CFECF8F57}"/>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43E45F11-1C8F-D030-E3C4-1F5620B2A342}"/>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425B4C70-12E6-49B1-544B-F9DD594374E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D0DA8AD5-20BF-BBEB-14DC-A8919C29ADEB}"/>
              </a:ext>
            </a:extLst>
          </p:cNvPr>
          <p:cNvSpPr txBox="1"/>
          <p:nvPr/>
        </p:nvSpPr>
        <p:spPr>
          <a:xfrm>
            <a:off x="2451369" y="2514430"/>
            <a:ext cx="9575259" cy="4200445"/>
          </a:xfrm>
          <a:prstGeom prst="rect">
            <a:avLst/>
          </a:prstGeom>
          <a:noFill/>
        </p:spPr>
        <p:txBody>
          <a:bodyPr wrap="square" rtlCol="0">
            <a:spAutoFit/>
          </a:bodyPr>
          <a:lstStyle/>
          <a:p>
            <a:pPr algn="r" rtl="1">
              <a:lnSpc>
                <a:spcPct val="150000"/>
              </a:lnSpc>
            </a:pPr>
            <a:r>
              <a:rPr lang="ar-EG" dirty="0">
                <a:latin typeface="Alexandria" charset="0"/>
                <a:cs typeface="Alexandria" charset="0"/>
              </a:rPr>
              <a:t>القراءة الكاملة للبحث تضمن تكامل العمل وتوافقه مع أهدافه من خلال التأكد من تسلسل الأفكار والحفاظ على المنهجية المعتمدة.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يجب على الباحث تجنب التكرار والإسهاب مع التركيز على الإيجاز دون التضحية بالدقة.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من الضروري أيضاً الحفاظ على التوازن الهيكلي بين أجزاء البحث لضمان توزيع مناسب للصفحات بما يتناسب مع المحتوى.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كما يُنصح بالقراءة بصوت مرتفع للكشف عن الأخطاء اللغوية وتحقيق تدفق منطقي للفكرة، مما يساهم في تحسين جودة البحث وتجنب الملاحظات السلبية أثناء المناقشة.</a:t>
            </a:r>
          </a:p>
        </p:txBody>
      </p:sp>
      <p:sp>
        <p:nvSpPr>
          <p:cNvPr id="9" name="TextBox 8">
            <a:extLst>
              <a:ext uri="{FF2B5EF4-FFF2-40B4-BE49-F238E27FC236}">
                <a16:creationId xmlns:a16="http://schemas.microsoft.com/office/drawing/2014/main" id="{51798AF6-D2B6-8C07-2121-F02DD765FB50}"/>
              </a:ext>
            </a:extLst>
          </p:cNvPr>
          <p:cNvSpPr txBox="1"/>
          <p:nvPr/>
        </p:nvSpPr>
        <p:spPr>
          <a:xfrm>
            <a:off x="4649822" y="1628221"/>
            <a:ext cx="7429499" cy="583814"/>
          </a:xfrm>
          <a:prstGeom prst="rect">
            <a:avLst/>
          </a:prstGeom>
          <a:noFill/>
        </p:spPr>
        <p:txBody>
          <a:bodyPr wrap="square">
            <a:spAutoFit/>
          </a:bodyPr>
          <a:lstStyle/>
          <a:p>
            <a:pPr algn="ctr" rtl="1">
              <a:lnSpc>
                <a:spcPct val="150000"/>
              </a:lnSpc>
            </a:pPr>
            <a:r>
              <a:rPr lang="ar-EG" sz="2400" b="1" dirty="0">
                <a:solidFill>
                  <a:srgbClr val="00AEEF"/>
                </a:solidFill>
                <a:latin typeface="Alexandria" charset="0"/>
                <a:cs typeface="Alexandria" charset="0"/>
              </a:rPr>
              <a:t>القراءة الكاملة للبحث</a:t>
            </a:r>
          </a:p>
        </p:txBody>
      </p:sp>
    </p:spTree>
    <p:extLst>
      <p:ext uri="{BB962C8B-B14F-4D97-AF65-F5344CB8AC3E}">
        <p14:creationId xmlns:p14="http://schemas.microsoft.com/office/powerpoint/2010/main" val="1986816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203DA-59CD-51B4-9C7F-BE0E472937CD}"/>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5F1DB40C-8AAB-2264-0480-730F1C76FCCD}"/>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6538" b="16538"/>
          <a:stretch/>
        </p:blipFill>
        <p:spPr>
          <a:xfrm>
            <a:off x="2808" y="0"/>
            <a:ext cx="5547685" cy="5573488"/>
          </a:xfrm>
        </p:spPr>
      </p:pic>
      <p:sp>
        <p:nvSpPr>
          <p:cNvPr id="2" name="Right Triangle 1">
            <a:extLst>
              <a:ext uri="{FF2B5EF4-FFF2-40B4-BE49-F238E27FC236}">
                <a16:creationId xmlns:a16="http://schemas.microsoft.com/office/drawing/2014/main" id="{77C93D06-3E6C-9FE9-D7FE-A7A4DD7BD01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0786BBA0-EADD-C6D8-316C-FEA73A76276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6AE187D5-C590-3C06-330E-18B2DAE5447E}"/>
              </a:ext>
            </a:extLst>
          </p:cNvPr>
          <p:cNvSpPr txBox="1"/>
          <p:nvPr/>
        </p:nvSpPr>
        <p:spPr>
          <a:xfrm>
            <a:off x="3470285" y="1411031"/>
            <a:ext cx="9647927" cy="501932"/>
          </a:xfrm>
          <a:prstGeom prst="rect">
            <a:avLst/>
          </a:prstGeom>
          <a:noFill/>
        </p:spPr>
        <p:txBody>
          <a:bodyPr wrap="square" rtlCol="0">
            <a:spAutoFit/>
          </a:bodyPr>
          <a:lstStyle/>
          <a:p>
            <a:pPr algn="ctr" rtl="1">
              <a:lnSpc>
                <a:spcPct val="150000"/>
              </a:lnSpc>
            </a:pPr>
            <a:r>
              <a:rPr lang="ar-EG" sz="2000" b="1" dirty="0">
                <a:solidFill>
                  <a:srgbClr val="00AEEF"/>
                </a:solidFill>
                <a:latin typeface="Alexandria" charset="0"/>
                <a:cs typeface="Alexandria" charset="0"/>
              </a:rPr>
              <a:t>البحث في صورته النهائية تمهيداً للنشر أو المناقشة</a:t>
            </a:r>
            <a:endParaRPr lang="ar-EG" sz="1600" dirty="0">
              <a:latin typeface="Alexandria" charset="0"/>
              <a:cs typeface="Alexandria" charset="0"/>
            </a:endParaRPr>
          </a:p>
        </p:txBody>
      </p:sp>
      <p:sp>
        <p:nvSpPr>
          <p:cNvPr id="32" name="Rectangle 31">
            <a:extLst>
              <a:ext uri="{FF2B5EF4-FFF2-40B4-BE49-F238E27FC236}">
                <a16:creationId xmlns:a16="http://schemas.microsoft.com/office/drawing/2014/main" id="{78BB1DC4-46FA-41F0-0882-C066E0AD2886}"/>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9781DA57-4941-C862-5986-46FBAD7182EF}"/>
              </a:ext>
            </a:extLst>
          </p:cNvPr>
          <p:cNvSpPr txBox="1"/>
          <p:nvPr/>
        </p:nvSpPr>
        <p:spPr>
          <a:xfrm>
            <a:off x="3437433" y="1329617"/>
            <a:ext cx="1091009"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7AC01B7B-6EBB-4737-79D8-2E5A8CD847C5}"/>
              </a:ext>
            </a:extLst>
          </p:cNvPr>
          <p:cNvSpPr txBox="1"/>
          <p:nvPr/>
        </p:nvSpPr>
        <p:spPr>
          <a:xfrm>
            <a:off x="3571580" y="1599946"/>
            <a:ext cx="819100"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6" name="Graphic 21">
            <a:extLst>
              <a:ext uri="{FF2B5EF4-FFF2-40B4-BE49-F238E27FC236}">
                <a16:creationId xmlns:a16="http://schemas.microsoft.com/office/drawing/2014/main" id="{AC2D278A-DC77-1B2A-A7B6-D345519FD2D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3" name="TextBox 2">
            <a:extLst>
              <a:ext uri="{FF2B5EF4-FFF2-40B4-BE49-F238E27FC236}">
                <a16:creationId xmlns:a16="http://schemas.microsoft.com/office/drawing/2014/main" id="{168681CF-542D-A631-53D3-62C00663FF47}"/>
              </a:ext>
            </a:extLst>
          </p:cNvPr>
          <p:cNvSpPr txBox="1"/>
          <p:nvPr/>
        </p:nvSpPr>
        <p:spPr>
          <a:xfrm>
            <a:off x="2723745" y="2929929"/>
            <a:ext cx="9147242" cy="3374706"/>
          </a:xfrm>
          <a:prstGeom prst="rect">
            <a:avLst/>
          </a:prstGeom>
          <a:noFill/>
        </p:spPr>
        <p:txBody>
          <a:bodyPr wrap="square" rtlCol="0">
            <a:spAutoFit/>
          </a:bodyPr>
          <a:lstStyle/>
          <a:p>
            <a:pPr algn="just" rtl="1">
              <a:lnSpc>
                <a:spcPct val="150000"/>
              </a:lnSpc>
            </a:pPr>
            <a:r>
              <a:rPr lang="ar-EG" sz="1600" dirty="0">
                <a:latin typeface="Alexandria" charset="0"/>
                <a:cs typeface="Alexandria" charset="0"/>
              </a:rPr>
              <a:t>يعتبر البحث في صورته النهائية بمثابة تجسيد حقيقي لجهد الباحث واهتمامه بالتفاصيل الدقيقة التي تشكل محتوى عمله العلمي. </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قبل أن يتم نشر البحث أو مناقشته، يجب أن يكون الباحث قد مرّ بجميع مراحل العمل بدقة.</a:t>
            </a:r>
          </a:p>
          <a:p>
            <a:pPr algn="just" rtl="1">
              <a:lnSpc>
                <a:spcPct val="150000"/>
              </a:lnSpc>
            </a:pPr>
            <a:r>
              <a:rPr lang="ar-EG" sz="1600" dirty="0">
                <a:latin typeface="Alexandria" charset="0"/>
                <a:cs typeface="Alexandria" charset="0"/>
              </a:rPr>
              <a:t>في هذه المرحلة النهائية، يصبح البحث أشبه بلوحة متكاملة تتطلب تدقيقاً شاملاً لضمان صحة المعلومات، والوضوح في العرض، والقدرة على تقديم إسهام علمي جديد.</a:t>
            </a:r>
          </a:p>
          <a:p>
            <a:pPr algn="just" rtl="1">
              <a:lnSpc>
                <a:spcPct val="150000"/>
              </a:lnSpc>
            </a:pPr>
            <a:endParaRPr lang="ar-EG" sz="1600" dirty="0">
              <a:latin typeface="Alexandria" charset="0"/>
              <a:cs typeface="Alexandria" charset="0"/>
            </a:endParaRPr>
          </a:p>
          <a:p>
            <a:pPr algn="just" rtl="1">
              <a:lnSpc>
                <a:spcPct val="150000"/>
              </a:lnSpc>
            </a:pPr>
            <a:r>
              <a:rPr lang="ar-EG" sz="1600" dirty="0">
                <a:latin typeface="Alexandria" charset="0"/>
                <a:cs typeface="Alexandria" charset="0"/>
              </a:rPr>
              <a:t>علاوة على ذلك، يجب أن يحرص الباحث على أن يكون البحث مُعداً للنشر أو المناقشة بطريقة تتسم بالاحترافية، سواء في الشكل أو المضمون، مع التأكد من توافقه مع المعايير الأكاديمية المحددة.</a:t>
            </a:r>
          </a:p>
        </p:txBody>
      </p:sp>
    </p:spTree>
    <p:extLst>
      <p:ext uri="{BB962C8B-B14F-4D97-AF65-F5344CB8AC3E}">
        <p14:creationId xmlns:p14="http://schemas.microsoft.com/office/powerpoint/2010/main" val="16973256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8211C-4AD3-CBC6-BB4E-4453AE6BE88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A67ADC8-1303-E8DD-D4C4-FC181D55ED1B}"/>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CEDE94D9-7C46-EE6A-A5EC-4A00019B862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7D73A86-FB44-5AD3-7155-3BA5F2194903}"/>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F280B7E-C675-3DBE-E469-D077367D80F2}"/>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3CB35AD1-C424-4651-CE22-F0442D61549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053E743-443D-3B14-26F8-2393C89E1603}"/>
              </a:ext>
            </a:extLst>
          </p:cNvPr>
          <p:cNvSpPr txBox="1"/>
          <p:nvPr/>
        </p:nvSpPr>
        <p:spPr>
          <a:xfrm>
            <a:off x="886908" y="2290101"/>
            <a:ext cx="10455418" cy="3784947"/>
          </a:xfrm>
          <a:prstGeom prst="rect">
            <a:avLst/>
          </a:prstGeom>
          <a:noFill/>
        </p:spPr>
        <p:txBody>
          <a:bodyPr wrap="square" rtlCol="0">
            <a:spAutoFit/>
          </a:bodyPr>
          <a:lstStyle/>
          <a:p>
            <a:pPr algn="r" rtl="1">
              <a:lnSpc>
                <a:spcPct val="150000"/>
              </a:lnSpc>
            </a:pPr>
            <a:r>
              <a:rPr lang="ar-EG" dirty="0">
                <a:latin typeface="Alexandria" charset="0"/>
                <a:cs typeface="Alexandria" charset="0"/>
              </a:rPr>
              <a:t>هيئة البحث تمثل الصورة النهائية التي يخرج بها العمل العلمي إلى النور، فهي ليست مجرد شكل مادي بل انعكاس لجودة التنظيم والدقة التي التزم بها الباحث طوال رحلته. </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تُعتبر هيئة البحث بمثابة الرابط بين المضمون الفكري للبحث وشكله الخارجي، مما يجعل العناية بها تعبيراً عن احترام الباحث لجهده العلمي وللقارئ أو لجنة المناقشة، فالشكل المنظم والواضح للبحث يسهل قراءته ويعطي انطباعاً إيجابياً عن الباحث منذ اللحظة الأولى.</a:t>
            </a:r>
          </a:p>
          <a:p>
            <a:pPr algn="r" rtl="1">
              <a:lnSpc>
                <a:spcPct val="150000"/>
              </a:lnSpc>
            </a:pPr>
            <a:endParaRPr lang="ar-EG" dirty="0">
              <a:latin typeface="Alexandria" charset="0"/>
              <a:cs typeface="Alexandria" charset="0"/>
            </a:endParaRPr>
          </a:p>
          <a:p>
            <a:pPr algn="r" rtl="1">
              <a:lnSpc>
                <a:spcPct val="150000"/>
              </a:lnSpc>
            </a:pPr>
            <a:r>
              <a:rPr lang="ar-EG" dirty="0">
                <a:latin typeface="Alexandria" charset="0"/>
                <a:cs typeface="Alexandria" charset="0"/>
              </a:rPr>
              <a:t>نؤكد على أن الالتزام بالترتيب والدقة في إعداد هيئة البحث يعكس التزام الباحث بالأمانة العلمية.</a:t>
            </a:r>
          </a:p>
          <a:p>
            <a:pPr algn="r" rtl="1">
              <a:lnSpc>
                <a:spcPct val="150000"/>
              </a:lnSpc>
            </a:pPr>
            <a:endParaRPr lang="ar-EG" dirty="0">
              <a:latin typeface="Alexandria" charset="0"/>
              <a:cs typeface="Alexandria" charset="0"/>
            </a:endParaRPr>
          </a:p>
        </p:txBody>
      </p:sp>
      <p:sp>
        <p:nvSpPr>
          <p:cNvPr id="2" name="TextBox 1">
            <a:extLst>
              <a:ext uri="{FF2B5EF4-FFF2-40B4-BE49-F238E27FC236}">
                <a16:creationId xmlns:a16="http://schemas.microsoft.com/office/drawing/2014/main" id="{672A3BC8-3EE9-8D35-F1C6-9C5C5D39DDA3}"/>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هيئة البحث النهائي</a:t>
            </a:r>
          </a:p>
        </p:txBody>
      </p:sp>
    </p:spTree>
    <p:extLst>
      <p:ext uri="{BB962C8B-B14F-4D97-AF65-F5344CB8AC3E}">
        <p14:creationId xmlns:p14="http://schemas.microsoft.com/office/powerpoint/2010/main" val="797976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64254E-CFF4-417F-0B01-7E1BC7F49DD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B650BFA-0C1A-DB9D-4890-5D370CEEEC3C}"/>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5136173B-28B1-2EE4-8F05-BC294FE95CF4}"/>
              </a:ext>
            </a:extLst>
          </p:cNvPr>
          <p:cNvSpPr/>
          <p:nvPr/>
        </p:nvSpPr>
        <p:spPr>
          <a:xfrm>
            <a:off x="971491" y="82839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10C0ED1-B340-FC9C-1BFB-EAC4648BA085}"/>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D3B143A-F155-0075-E9B4-9CC6381827B6}"/>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41AC005A-3187-4010-3B1D-D276336A33F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DEB196F-13F4-E96A-E812-D8602FD11AF2}"/>
              </a:ext>
            </a:extLst>
          </p:cNvPr>
          <p:cNvSpPr txBox="1"/>
          <p:nvPr/>
        </p:nvSpPr>
        <p:spPr>
          <a:xfrm>
            <a:off x="906363" y="1957647"/>
            <a:ext cx="10455418" cy="4482702"/>
          </a:xfrm>
          <a:prstGeom prst="rect">
            <a:avLst/>
          </a:prstGeom>
          <a:noFill/>
        </p:spPr>
        <p:txBody>
          <a:bodyPr wrap="square" rtlCol="0">
            <a:spAutoFit/>
          </a:bodyPr>
          <a:lstStyle/>
          <a:p>
            <a:pPr algn="r" rtl="1">
              <a:lnSpc>
                <a:spcPct val="150000"/>
              </a:lnSpc>
            </a:pPr>
            <a:r>
              <a:rPr lang="ar-EG" sz="1600" dirty="0">
                <a:solidFill>
                  <a:srgbClr val="00AEEF"/>
                </a:solidFill>
                <a:latin typeface="Alexandria" charset="0"/>
                <a:cs typeface="Alexandria" charset="0"/>
              </a:rPr>
              <a:t>صفحة العنوان: </a:t>
            </a:r>
            <a:r>
              <a:rPr lang="ar-EG" sz="1600" dirty="0">
                <a:latin typeface="Alexandria" charset="0"/>
                <a:cs typeface="Alexandria" charset="0"/>
              </a:rPr>
              <a:t>(تشمل صفحة الغلاف الخارجي والغلاف الداخلي): تتضمن عنوان البحث، الدرجة العلمية، الجهة المقدم إليها، اسم الباحث، والمشرف، وأسماء لجنة المناقشة، مع تاريخ إعداد البحث. </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المقدمة: </a:t>
            </a:r>
            <a:r>
              <a:rPr lang="ar-EG" sz="1600" dirty="0">
                <a:latin typeface="Alexandria" charset="0"/>
                <a:cs typeface="Alexandria" charset="0"/>
              </a:rPr>
              <a:t>تبدأ منها عملية ترقيم الصفحات .</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متن البحث: </a:t>
            </a:r>
            <a:r>
              <a:rPr lang="ar-EG" sz="1600" dirty="0">
                <a:latin typeface="Alexandria" charset="0"/>
                <a:cs typeface="Alexandria" charset="0"/>
              </a:rPr>
              <a:t>يشمل المحتوى العلمي بين المقدمة والخاتمة.</a:t>
            </a:r>
            <a:endParaRPr lang="en-US" sz="1600" dirty="0">
              <a:latin typeface="Alexandria" charset="0"/>
              <a:cs typeface="Alexandria" charset="0"/>
            </a:endParaRP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الخاتمة والتوصيات: </a:t>
            </a:r>
            <a:r>
              <a:rPr lang="ar-EG" sz="1600" dirty="0">
                <a:latin typeface="Alexandria" charset="0"/>
                <a:cs typeface="Alexandria" charset="0"/>
              </a:rPr>
              <a:t>تلخص نتائج البحث ورؤية الباحث للموضوع حالياً ومستقبلاً.</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الاختصارات: </a:t>
            </a:r>
            <a:r>
              <a:rPr lang="ar-EG" sz="1600" dirty="0">
                <a:latin typeface="Alexandria" charset="0"/>
                <a:cs typeface="Alexandria" charset="0"/>
              </a:rPr>
              <a:t>قائمة تضم الرموز والمختصرات المستخدمة، وتوضع إما في بداية البحث أو نهايته (يتوقف وجودها من عدمه على حسب طبيعة البحث).</a:t>
            </a:r>
            <a:endParaRPr lang="en-US" sz="1600" dirty="0">
              <a:latin typeface="Alexandria" charset="0"/>
              <a:cs typeface="Alexandria" charset="0"/>
            </a:endParaRPr>
          </a:p>
          <a:p>
            <a:pPr algn="r" rtl="1">
              <a:lnSpc>
                <a:spcPct val="150000"/>
              </a:lnSpc>
            </a:pPr>
            <a:endParaRPr lang="ar-EG" sz="1600" dirty="0">
              <a:latin typeface="Alexandria" charset="0"/>
              <a:cs typeface="Alexandria" charset="0"/>
            </a:endParaRPr>
          </a:p>
        </p:txBody>
      </p:sp>
      <p:sp>
        <p:nvSpPr>
          <p:cNvPr id="2" name="TextBox 1">
            <a:extLst>
              <a:ext uri="{FF2B5EF4-FFF2-40B4-BE49-F238E27FC236}">
                <a16:creationId xmlns:a16="http://schemas.microsoft.com/office/drawing/2014/main" id="{47E80B06-78CB-6675-D60F-BAC51D0B19C4}"/>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العناصر الأساسية في هيئة البحث النهائي</a:t>
            </a:r>
          </a:p>
        </p:txBody>
      </p:sp>
    </p:spTree>
    <p:extLst>
      <p:ext uri="{BB962C8B-B14F-4D97-AF65-F5344CB8AC3E}">
        <p14:creationId xmlns:p14="http://schemas.microsoft.com/office/powerpoint/2010/main" val="15657851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D58C37-E1E1-A89F-CEA3-2302A2B5065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AC6E7B4-9D6E-0334-9574-49BD3E2A5EAB}"/>
              </a:ext>
            </a:extLst>
          </p:cNvPr>
          <p:cNvSpPr/>
          <p:nvPr/>
        </p:nvSpPr>
        <p:spPr>
          <a:xfrm>
            <a:off x="710370" y="17711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74180950-F6EF-9F70-EF9D-EB0E81337C5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8FEBF92-3E41-DF89-D8C8-03C387FBF50F}"/>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B8F5AED-6851-E7D4-19C1-5A1A34DDBD24}"/>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BEB651C7-F6C5-DB31-73BB-262E48F5AAE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B720ADC0-C4DA-0959-9527-C7064E0EFDCB}"/>
              </a:ext>
            </a:extLst>
          </p:cNvPr>
          <p:cNvSpPr txBox="1"/>
          <p:nvPr/>
        </p:nvSpPr>
        <p:spPr>
          <a:xfrm>
            <a:off x="916090" y="1918736"/>
            <a:ext cx="10455418" cy="4852034"/>
          </a:xfrm>
          <a:prstGeom prst="rect">
            <a:avLst/>
          </a:prstGeom>
          <a:noFill/>
        </p:spPr>
        <p:txBody>
          <a:bodyPr wrap="square" rtlCol="0">
            <a:spAutoFit/>
          </a:bodyPr>
          <a:lstStyle/>
          <a:p>
            <a:pPr algn="r" rtl="1">
              <a:lnSpc>
                <a:spcPct val="150000"/>
              </a:lnSpc>
            </a:pPr>
            <a:r>
              <a:rPr lang="ar-EG" sz="1600" dirty="0">
                <a:solidFill>
                  <a:srgbClr val="00AEEF"/>
                </a:solidFill>
                <a:latin typeface="Alexandria" charset="0"/>
                <a:cs typeface="Alexandria" charset="0"/>
              </a:rPr>
              <a:t>الملاحق: </a:t>
            </a:r>
            <a:r>
              <a:rPr lang="ar-EG" sz="1600" dirty="0">
                <a:latin typeface="Alexandria" charset="0"/>
                <a:cs typeface="Alexandria" charset="0"/>
              </a:rPr>
              <a:t>الوثائق والنماذج القانونية المستخدمة مثل العقود أو السندات والنصوص التشريعية المستخدمة في البحث أو المشار إليها في أجزائه (توجد خاصةً في الأبحاث المتعمقة ورسائل الماجستير والدكتوراه).</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قائمة المراجع: </a:t>
            </a:r>
            <a:r>
              <a:rPr lang="ar-EG" sz="1600" dirty="0">
                <a:latin typeface="Alexandria" charset="0"/>
                <a:cs typeface="Alexandria" charset="0"/>
              </a:rPr>
              <a:t>تشمل المصادر العلمية التي استند إليها الباحث، بشرط حداثتها وارتباطها المباشر بالموضوع.</a:t>
            </a:r>
            <a:endParaRPr lang="en-US" sz="1600" dirty="0">
              <a:latin typeface="Alexandria" charset="0"/>
              <a:cs typeface="Alexandria" charset="0"/>
            </a:endParaRP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الفهارس: </a:t>
            </a:r>
            <a:r>
              <a:rPr lang="ar-EG" sz="1600" dirty="0">
                <a:latin typeface="Alexandria" charset="0"/>
                <a:cs typeface="Alexandria" charset="0"/>
              </a:rPr>
              <a:t>تسهل الوصول لمواضيع البحث المختلفة، و تشمل الفهارس في البحث العلمي نوعين رئيسيين: </a:t>
            </a:r>
          </a:p>
          <a:p>
            <a:pPr algn="r" rtl="1">
              <a:lnSpc>
                <a:spcPct val="150000"/>
              </a:lnSpc>
            </a:pPr>
            <a:r>
              <a:rPr lang="ar-EG" sz="1600" dirty="0">
                <a:solidFill>
                  <a:srgbClr val="00AEEF"/>
                </a:solidFill>
                <a:latin typeface="Alexandria" charset="0"/>
                <a:cs typeface="Alexandria" charset="0"/>
              </a:rPr>
              <a:t>فهرس المحتويات: </a:t>
            </a:r>
            <a:r>
              <a:rPr lang="ar-EG" sz="1600" dirty="0">
                <a:latin typeface="Alexandria" charset="0"/>
                <a:cs typeface="Alexandria" charset="0"/>
              </a:rPr>
              <a:t>الذي يُعد بعد تحديد أرقام الصفحات ويرتب موضوعات البحث بشكل تسلسلي لتسهيل الوصول، مع مرونة في وضعه ببداية البحث أو نهايته أو الجمع بينهما.</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الفهرس الهجائي: </a:t>
            </a:r>
            <a:r>
              <a:rPr lang="ar-EG" sz="1600" dirty="0">
                <a:latin typeface="Alexandria" charset="0"/>
                <a:cs typeface="Alexandria" charset="0"/>
              </a:rPr>
              <a:t>يرتب المصطلحات الواردة في البحث أبجدياً مع تحديد مواقعها برقم الصفحة أو الفقرة، وهو شائع في الأبحاث الأجنبية ويُسهل البحث عن مواضيع محددة.</a:t>
            </a:r>
            <a:endParaRPr lang="en-US" sz="1600" dirty="0">
              <a:latin typeface="Alexandria" charset="0"/>
              <a:cs typeface="Alexandria" charset="0"/>
            </a:endParaRPr>
          </a:p>
          <a:p>
            <a:pPr algn="r" rtl="1">
              <a:lnSpc>
                <a:spcPct val="150000"/>
              </a:lnSpc>
            </a:pPr>
            <a:endParaRPr lang="en-US" sz="1600" dirty="0">
              <a:latin typeface="Alexandria" charset="0"/>
              <a:cs typeface="Alexandria" charset="0"/>
            </a:endParaRPr>
          </a:p>
          <a:p>
            <a:pPr algn="r" rtl="1">
              <a:lnSpc>
                <a:spcPct val="150000"/>
              </a:lnSpc>
            </a:pPr>
            <a:endParaRPr lang="ar-EG" sz="1600" dirty="0">
              <a:latin typeface="Alexandria" charset="0"/>
              <a:cs typeface="Alexandria" charset="0"/>
            </a:endParaRPr>
          </a:p>
        </p:txBody>
      </p:sp>
      <p:sp>
        <p:nvSpPr>
          <p:cNvPr id="2" name="TextBox 1">
            <a:extLst>
              <a:ext uri="{FF2B5EF4-FFF2-40B4-BE49-F238E27FC236}">
                <a16:creationId xmlns:a16="http://schemas.microsoft.com/office/drawing/2014/main" id="{8E98690D-D606-1612-0A2C-AED0952585BB}"/>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العناصر الأساسية في هيئة البحث النهائي</a:t>
            </a:r>
          </a:p>
        </p:txBody>
      </p:sp>
    </p:spTree>
    <p:extLst>
      <p:ext uri="{BB962C8B-B14F-4D97-AF65-F5344CB8AC3E}">
        <p14:creationId xmlns:p14="http://schemas.microsoft.com/office/powerpoint/2010/main" val="76441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F21569-153E-EBEC-B65E-7919086EAA9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0C17CA4-CFB9-D942-EBC1-E43C604935DB}"/>
              </a:ext>
            </a:extLst>
          </p:cNvPr>
          <p:cNvSpPr/>
          <p:nvPr/>
        </p:nvSpPr>
        <p:spPr>
          <a:xfrm>
            <a:off x="710370" y="1771196"/>
            <a:ext cx="10812720" cy="46879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152A1529-36E1-0A61-D8F6-8CD16BCD1B4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CA7E5FD-E3F9-426D-B9E4-50845834CF33}"/>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D57980A-9013-967C-5070-777E8103BF3F}"/>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D9172A95-7B8D-98CA-2A6C-C6A9AAEC2F7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977170A8-61D0-0F08-C863-68B2209CBEA6}"/>
              </a:ext>
            </a:extLst>
          </p:cNvPr>
          <p:cNvSpPr txBox="1"/>
          <p:nvPr/>
        </p:nvSpPr>
        <p:spPr>
          <a:xfrm>
            <a:off x="838269" y="2337026"/>
            <a:ext cx="10455418" cy="3744038"/>
          </a:xfrm>
          <a:prstGeom prst="rect">
            <a:avLst/>
          </a:prstGeom>
          <a:noFill/>
        </p:spPr>
        <p:txBody>
          <a:bodyPr wrap="square" rtlCol="0">
            <a:spAutoFit/>
          </a:bodyPr>
          <a:lstStyle/>
          <a:p>
            <a:pPr algn="r" rtl="1">
              <a:lnSpc>
                <a:spcPct val="150000"/>
              </a:lnSpc>
            </a:pPr>
            <a:r>
              <a:rPr lang="ar-EG" sz="1600" dirty="0">
                <a:latin typeface="Alexandria" charset="0"/>
                <a:cs typeface="Alexandria" charset="0"/>
              </a:rPr>
              <a:t>تشمل العناصر الثانوية في البحث العلمي إضافات تضفي طابعاً أدبياً وشخصياً يعكس شخصية الباحث وتقديره للآخرين، ومنها:</a:t>
            </a:r>
          </a:p>
          <a:p>
            <a:pPr algn="r" rtl="1">
              <a:lnSpc>
                <a:spcPct val="150000"/>
              </a:lnSpc>
            </a:pPr>
            <a:r>
              <a:rPr lang="ar-EG" sz="1600" dirty="0">
                <a:solidFill>
                  <a:srgbClr val="00AEEF"/>
                </a:solidFill>
                <a:latin typeface="Alexandria" charset="0"/>
                <a:cs typeface="Alexandria" charset="0"/>
              </a:rPr>
              <a:t>صفحة البسملة والآية القرآنية: </a:t>
            </a:r>
            <a:r>
              <a:rPr lang="ar-EG" sz="1600" dirty="0">
                <a:latin typeface="Alexandria" charset="0"/>
                <a:cs typeface="Alexandria" charset="0"/>
              </a:rPr>
              <a:t>تعد هذه الصفحة فاتحة رمزية للبحث، حيث تشتمل غالباً على آية قرآنية ذات صلة بموضوع البحث، أو حديث نبوي شريف، أو حكمة مأثورة، والهدف منها تعزيز الترابط بين القيم العلمية والقيم الروحية أو الأخلاقية التي ينطلق منها الباحث، مما يضفي على العمل قيمة معنوية تعكس التزام الباحث بالقيم الإنسانية والدينية.</a:t>
            </a:r>
          </a:p>
          <a:p>
            <a:pPr algn="r" rtl="1">
              <a:lnSpc>
                <a:spcPct val="150000"/>
              </a:lnSpc>
            </a:pPr>
            <a:endParaRPr lang="ar-EG" sz="1600" dirty="0">
              <a:latin typeface="Alexandria" charset="0"/>
              <a:cs typeface="Alexandria" charset="0"/>
            </a:endParaRPr>
          </a:p>
          <a:p>
            <a:pPr algn="r" rtl="1">
              <a:lnSpc>
                <a:spcPct val="150000"/>
              </a:lnSpc>
            </a:pPr>
            <a:r>
              <a:rPr lang="ar-EG" sz="1600" dirty="0">
                <a:solidFill>
                  <a:srgbClr val="00AEEF"/>
                </a:solidFill>
                <a:latin typeface="Alexandria" charset="0"/>
                <a:cs typeface="Alexandria" charset="0"/>
              </a:rPr>
              <a:t>الإهداء: </a:t>
            </a:r>
            <a:r>
              <a:rPr lang="ar-EG" sz="1600" dirty="0">
                <a:latin typeface="Alexandria" charset="0"/>
                <a:cs typeface="Alexandria" charset="0"/>
              </a:rPr>
              <a:t>يعد الإهداء جانباً شخصياً وعاطفياً، حيث يوجه الباحث كلمات تقدير إلى من ساهموا في دعمه أثناء مسيرته البحثية، مثل أساتذته أو عائلته الكبيرة والصغيرة، ويُكتب الإهداء في صفحة مستقلة وبتنسيق خاص في وسط الصفحة. </a:t>
            </a:r>
          </a:p>
        </p:txBody>
      </p:sp>
      <p:sp>
        <p:nvSpPr>
          <p:cNvPr id="2" name="TextBox 1">
            <a:extLst>
              <a:ext uri="{FF2B5EF4-FFF2-40B4-BE49-F238E27FC236}">
                <a16:creationId xmlns:a16="http://schemas.microsoft.com/office/drawing/2014/main" id="{3A40CB48-5C3F-2911-F274-8D8758E7FC2D}"/>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العناصر الثانوية في هيئة البحث النهائي</a:t>
            </a:r>
          </a:p>
        </p:txBody>
      </p:sp>
    </p:spTree>
    <p:extLst>
      <p:ext uri="{BB962C8B-B14F-4D97-AF65-F5344CB8AC3E}">
        <p14:creationId xmlns:p14="http://schemas.microsoft.com/office/powerpoint/2010/main" val="17883799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474C47-8B04-C2CB-A166-808E7139A8A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B29AA2C-A476-B85D-001A-4F47C3DB7CB5}"/>
              </a:ext>
            </a:extLst>
          </p:cNvPr>
          <p:cNvSpPr/>
          <p:nvPr/>
        </p:nvSpPr>
        <p:spPr>
          <a:xfrm>
            <a:off x="710370" y="1771196"/>
            <a:ext cx="10812720" cy="46879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en-US" sz="1600" dirty="0">
              <a:solidFill>
                <a:schemeClr val="tx1"/>
              </a:solidFill>
            </a:endParaRPr>
          </a:p>
        </p:txBody>
      </p:sp>
      <p:sp>
        <p:nvSpPr>
          <p:cNvPr id="5" name="Rectangle 4">
            <a:extLst>
              <a:ext uri="{FF2B5EF4-FFF2-40B4-BE49-F238E27FC236}">
                <a16:creationId xmlns:a16="http://schemas.microsoft.com/office/drawing/2014/main" id="{0ABB8EAA-0222-83CE-0AEF-B5B2DEB0D8E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9D31EF6-FEF7-6077-4177-A7908B61528D}"/>
              </a:ext>
            </a:extLst>
          </p:cNvPr>
          <p:cNvSpPr txBox="1"/>
          <p:nvPr/>
        </p:nvSpPr>
        <p:spPr>
          <a:xfrm>
            <a:off x="1111584" y="975974"/>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D060A65-3611-2060-47B3-416D01BEFAF7}"/>
              </a:ext>
            </a:extLst>
          </p:cNvPr>
          <p:cNvSpPr txBox="1"/>
          <p:nvPr/>
        </p:nvSpPr>
        <p:spPr>
          <a:xfrm>
            <a:off x="1214179" y="1231789"/>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3C5B4DC9-5A97-873B-D217-1ABBE42A548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FE8E3AD9-5927-592C-1160-276719B94957}"/>
              </a:ext>
            </a:extLst>
          </p:cNvPr>
          <p:cNvSpPr txBox="1"/>
          <p:nvPr/>
        </p:nvSpPr>
        <p:spPr>
          <a:xfrm>
            <a:off x="896635" y="2375937"/>
            <a:ext cx="10455418" cy="3744038"/>
          </a:xfrm>
          <a:prstGeom prst="rect">
            <a:avLst/>
          </a:prstGeom>
          <a:noFill/>
        </p:spPr>
        <p:txBody>
          <a:bodyPr wrap="square" rtlCol="0">
            <a:spAutoFit/>
          </a:bodyPr>
          <a:lstStyle/>
          <a:p>
            <a:pPr algn="r" rtl="1">
              <a:lnSpc>
                <a:spcPct val="150000"/>
              </a:lnSpc>
            </a:pPr>
            <a:r>
              <a:rPr lang="ar-EG" sz="1600" dirty="0">
                <a:solidFill>
                  <a:srgbClr val="00AEEF"/>
                </a:solidFill>
                <a:latin typeface="Alexandria" charset="0"/>
                <a:cs typeface="Alexandria" charset="0"/>
              </a:rPr>
              <a:t>صفحة الشكر والتقدير: </a:t>
            </a:r>
            <a:r>
              <a:rPr lang="ar-EG" sz="1600" dirty="0">
                <a:latin typeface="Alexandria" charset="0"/>
                <a:cs typeface="Alexandria" charset="0"/>
              </a:rPr>
              <a:t>تشكل هذه الصفحة تعبيراً عن امتنان الباحث لمن ساعدوه أو أتاحوا له الإمكانيات لإتمام بحثه. يشمل ذلك الأساتذة، زملاء البحث، أو أي جهة ساهمت في إنجاز البحث. </a:t>
            </a:r>
          </a:p>
          <a:p>
            <a:pPr algn="r" rtl="1">
              <a:lnSpc>
                <a:spcPct val="150000"/>
              </a:lnSpc>
            </a:pPr>
            <a:r>
              <a:rPr lang="ar-EG" sz="1600" dirty="0">
                <a:latin typeface="Alexandria" charset="0"/>
                <a:cs typeface="Alexandria" charset="0"/>
              </a:rPr>
              <a:t>يجب أن يكون الشكر والتقدير متوازناً وغير مبالغ فيه، مع مراعاة البعد الأخلاقي في الاعتراف بالفضل، فهو تعبير تطوعي أكثر منه إلزامي.</a:t>
            </a:r>
          </a:p>
          <a:p>
            <a:pPr algn="r" rtl="1">
              <a:lnSpc>
                <a:spcPct val="150000"/>
              </a:lnSpc>
            </a:pPr>
            <a:endParaRPr lang="ar-EG" sz="1600" dirty="0">
              <a:latin typeface="Alexandria" charset="0"/>
              <a:cs typeface="Alexandria" charset="0"/>
            </a:endParaRPr>
          </a:p>
          <a:p>
            <a:pPr algn="r" rtl="1">
              <a:lnSpc>
                <a:spcPct val="150000"/>
              </a:lnSpc>
            </a:pPr>
            <a:endParaRPr lang="ar-EG" sz="1600" dirty="0">
              <a:latin typeface="Alexandria" charset="0"/>
              <a:cs typeface="Alexandria" charset="0"/>
            </a:endParaRPr>
          </a:p>
          <a:p>
            <a:pPr algn="r" rtl="1">
              <a:lnSpc>
                <a:spcPct val="150000"/>
              </a:lnSpc>
            </a:pPr>
            <a:r>
              <a:rPr lang="ar-EG" sz="1600" dirty="0">
                <a:latin typeface="Alexandria" charset="0"/>
                <a:cs typeface="Alexandria" charset="0"/>
              </a:rPr>
              <a:t>تُعد هذه العناصر حتى ولو كانت ثانوية فرصة لإظهار الجانب الإنساني للباحث وتقديره للمجتمع الأكاديمي والشخصي الذي دعمه. </a:t>
            </a:r>
          </a:p>
          <a:p>
            <a:pPr algn="r" rtl="1">
              <a:lnSpc>
                <a:spcPct val="150000"/>
              </a:lnSpc>
            </a:pPr>
            <a:r>
              <a:rPr lang="ar-EG" sz="1600" dirty="0">
                <a:latin typeface="Alexandria" charset="0"/>
                <a:cs typeface="Alexandria" charset="0"/>
              </a:rPr>
              <a:t>كما أن الاعتناء بها يُظهر اهتمام الباحث بالتفاصيل ويعزز جاذبية البحث، ومن المستحسن أن تكون الصياغة راقية ومتزنة، تعكس الاحترام والامتنان بعيداً عن المبالغة.</a:t>
            </a:r>
          </a:p>
        </p:txBody>
      </p:sp>
      <p:sp>
        <p:nvSpPr>
          <p:cNvPr id="2" name="TextBox 1">
            <a:extLst>
              <a:ext uri="{FF2B5EF4-FFF2-40B4-BE49-F238E27FC236}">
                <a16:creationId xmlns:a16="http://schemas.microsoft.com/office/drawing/2014/main" id="{9F9CB56C-5E1D-3DB2-B597-E4E393EA8559}"/>
              </a:ext>
            </a:extLst>
          </p:cNvPr>
          <p:cNvSpPr txBox="1"/>
          <p:nvPr/>
        </p:nvSpPr>
        <p:spPr>
          <a:xfrm>
            <a:off x="2140085" y="1079770"/>
            <a:ext cx="9114817" cy="583814"/>
          </a:xfrm>
          <a:prstGeom prst="rect">
            <a:avLst/>
          </a:prstGeom>
          <a:noFill/>
        </p:spPr>
        <p:txBody>
          <a:bodyPr wrap="square" rtlCol="0">
            <a:spAutoFit/>
          </a:bodyPr>
          <a:lstStyle/>
          <a:p>
            <a:pPr algn="ctr" rtl="1">
              <a:lnSpc>
                <a:spcPct val="150000"/>
              </a:lnSpc>
            </a:pPr>
            <a:r>
              <a:rPr lang="ar-EG" sz="2400" b="1" dirty="0">
                <a:solidFill>
                  <a:srgbClr val="00AEEF"/>
                </a:solidFill>
                <a:latin typeface="Alexandria" charset="0"/>
                <a:cs typeface="Alexandria" charset="0"/>
              </a:rPr>
              <a:t>العناصر الثانوية في هيئة البحث النهائي</a:t>
            </a:r>
          </a:p>
        </p:txBody>
      </p:sp>
    </p:spTree>
    <p:extLst>
      <p:ext uri="{BB962C8B-B14F-4D97-AF65-F5344CB8AC3E}">
        <p14:creationId xmlns:p14="http://schemas.microsoft.com/office/powerpoint/2010/main" val="37979381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DA645-2FFC-280F-C547-7DFDB6237C3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E5F8B0D-DDCF-157E-D68B-CA5057F9660A}"/>
              </a:ext>
            </a:extLst>
          </p:cNvPr>
          <p:cNvSpPr/>
          <p:nvPr/>
        </p:nvSpPr>
        <p:spPr>
          <a:xfrm>
            <a:off x="554477" y="1712068"/>
            <a:ext cx="10924162" cy="45914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sz="1600" dirty="0"/>
              <a:t>لا توجد عوائق تمنع الباحث من استخدام مناهج البحث العلمي في مجال البحث القانوني، لكن يتوجب مراعاة بعض القواعد الأساسية المرتبطة بالبحث القانوني.</a:t>
            </a:r>
          </a:p>
          <a:p>
            <a:r>
              <a:rPr lang="ar-EG" sz="1600" b="1" dirty="0"/>
              <a:t>أولاً: استخدام مناهج البحث العلمي في البحث القانوني:</a:t>
            </a:r>
            <a:endParaRPr lang="ar-EG" sz="1600" dirty="0"/>
          </a:p>
          <a:p>
            <a:r>
              <a:rPr lang="ar-EG" sz="1600" dirty="0"/>
              <a:t>من الواضح أنه يمكن توظيف مناهج البحث العلمي في الدراسات القانونية، حيث ساهم استخدام المناهج العلمية، وخاصة الاستقرائي والاستنباطي، في تطوير قواعد قانونية عامة ومجردة. وقد مكن ذلك القضاء من إصدار أحكام مستندة إلى قواعد الاستدلال المنطقي، والتي تتضمن مقدمتين واحدة صغرى وأخرى كبرى، وتؤدي إلى نتيجة، مما يحقق تلازمًا واتساقًا منطقيًا بين المقدمات والنتيجة.</a:t>
            </a:r>
          </a:p>
          <a:p>
            <a:r>
              <a:rPr lang="ar-EG" sz="1600" dirty="0"/>
              <a:t>كما يمكن الاعتماد على المنهج التجريبي في بعض المجالات القانونية، مثل القانون الإداري وقانون المرافعات وقانون العمل. في سياق قانون العمل، يمكن دراسة تأثير تطبيق نظام جديد للحوافز أو الإجازات على إنتاجية العمال.</a:t>
            </a:r>
          </a:p>
        </p:txBody>
      </p:sp>
      <p:sp>
        <p:nvSpPr>
          <p:cNvPr id="5" name="Rectangle 4">
            <a:extLst>
              <a:ext uri="{FF2B5EF4-FFF2-40B4-BE49-F238E27FC236}">
                <a16:creationId xmlns:a16="http://schemas.microsoft.com/office/drawing/2014/main" id="{0F3820AC-6FC2-3432-DB92-E0E4DC49184E}"/>
              </a:ext>
            </a:extLst>
          </p:cNvPr>
          <p:cNvSpPr/>
          <p:nvPr/>
        </p:nvSpPr>
        <p:spPr>
          <a:xfrm>
            <a:off x="913124" y="1235413"/>
            <a:ext cx="1404457" cy="9630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3B39B6F0-AE23-DD33-0AF5-0353843A114F}"/>
              </a:ext>
            </a:extLst>
          </p:cNvPr>
          <p:cNvSpPr txBox="1"/>
          <p:nvPr/>
        </p:nvSpPr>
        <p:spPr>
          <a:xfrm>
            <a:off x="1043490" y="1296986"/>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9D28646-7C30-1B30-BBF8-8AD10C9FC358}"/>
              </a:ext>
            </a:extLst>
          </p:cNvPr>
          <p:cNvSpPr txBox="1"/>
          <p:nvPr/>
        </p:nvSpPr>
        <p:spPr>
          <a:xfrm>
            <a:off x="1204452" y="1474980"/>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8E0136A9-18BE-AFA8-391D-266F774DA3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077855" y="0"/>
            <a:ext cx="1896408" cy="885493"/>
          </a:xfrm>
          <a:prstGeom prst="rect">
            <a:avLst/>
          </a:prstGeom>
        </p:spPr>
      </p:pic>
      <p:sp>
        <p:nvSpPr>
          <p:cNvPr id="3" name="TextBox 2">
            <a:extLst>
              <a:ext uri="{FF2B5EF4-FFF2-40B4-BE49-F238E27FC236}">
                <a16:creationId xmlns:a16="http://schemas.microsoft.com/office/drawing/2014/main" id="{C7282C82-44BB-7975-ADCC-E0EEC25BB4C0}"/>
              </a:ext>
            </a:extLst>
          </p:cNvPr>
          <p:cNvSpPr txBox="1"/>
          <p:nvPr/>
        </p:nvSpPr>
        <p:spPr>
          <a:xfrm>
            <a:off x="1245141" y="2298115"/>
            <a:ext cx="9358010" cy="3369449"/>
          </a:xfrm>
          <a:prstGeom prst="rect">
            <a:avLst/>
          </a:prstGeom>
          <a:noFill/>
        </p:spPr>
        <p:txBody>
          <a:bodyPr wrap="square" rtlCol="0">
            <a:spAutoFit/>
          </a:bodyPr>
          <a:lstStyle/>
          <a:p>
            <a:pPr algn="just" rtl="1">
              <a:lnSpc>
                <a:spcPct val="150000"/>
              </a:lnSpc>
            </a:pPr>
            <a:r>
              <a:rPr lang="ar-EG" dirty="0">
                <a:latin typeface="Alexandria" charset="0"/>
                <a:cs typeface="Alexandria" charset="0"/>
              </a:rPr>
              <a:t>في نهاية هذه الدورة التدريبية، نشير إلى أننا تناولنا المراحل المختلفة لإعداد البحث العلمي القانوني، بدءاً من اختيار الموضوع ووضع الخطة، وصولاً إلى كتابة البحث والانتهاء منه. </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تضمنت الدورة شرحاً تفصيلياً لكيفية اختيار موضوع البحث بناءً على جدة الموضوع وتوافر المراجع وتحديد الإشكالية القانونية المناسبة، مع ضرورة صياغة العنوان بدقة. </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كما تم استعراض الخطوات العملية لوضع خطة البحث و أجزاؤها الأساسية والتطبيق العملي لذلك ، كما تعرضنا لكيفية جمع وتدوين المادة العلمية باستخدام طرق تقليدية وحديثة.</a:t>
            </a:r>
          </a:p>
        </p:txBody>
      </p:sp>
    </p:spTree>
    <p:extLst>
      <p:ext uri="{BB962C8B-B14F-4D97-AF65-F5344CB8AC3E}">
        <p14:creationId xmlns:p14="http://schemas.microsoft.com/office/powerpoint/2010/main" val="42561771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52771-4A43-A9D8-3C08-C7D0F4CAFF4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2FD1C61-8882-BB6C-70DE-F72361FAE43F}"/>
              </a:ext>
            </a:extLst>
          </p:cNvPr>
          <p:cNvSpPr/>
          <p:nvPr/>
        </p:nvSpPr>
        <p:spPr>
          <a:xfrm>
            <a:off x="710119" y="1624519"/>
            <a:ext cx="10924162" cy="45914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ar-EG" sz="1600" dirty="0"/>
              <a:t>لا توجد عوائق تمنع الباحث من استخدام مناهج البحث العلمي في مجال البحث القانوني، لكن يتوجب مراعاة بعض القواعد الأساسية المرتبطة بالبحث القانوني.</a:t>
            </a:r>
          </a:p>
          <a:p>
            <a:r>
              <a:rPr lang="ar-EG" sz="1600" b="1" dirty="0"/>
              <a:t>أولاً: استخدام مناهج البحث العلمي في البحث القانوني:</a:t>
            </a:r>
            <a:endParaRPr lang="ar-EG" sz="1600" dirty="0"/>
          </a:p>
          <a:p>
            <a:r>
              <a:rPr lang="ar-EG" sz="1600" dirty="0"/>
              <a:t>من الواضح أنه يمكن توظيف مناهج البحث العلمي في الدراسات القانونية، حيث ساهم استخدام المناهج العلمية، وخاصة الاستقرائي والاستنباطي، في تطوير قواعد قانونية عامة ومجردة. وقد مكن ذلك القضاء من إصدار أحكام مستندة إلى قواعد الاستدلال المنطقي، والتي تتضمن مقدمتين واحدة صغرى وأخرى كبرى، وتؤدي إلى نتيجة، مما يحقق تلازمًا واتساقًا منطقيًا بين المقدمات والنتيجة.</a:t>
            </a:r>
          </a:p>
          <a:p>
            <a:r>
              <a:rPr lang="ar-EG" sz="1600" dirty="0"/>
              <a:t>كما يمكن الاعتماد على المنهج التجريبي في بعض المجالات القانونية، مثل القانون الإداري وقانون المرافعات وقانون العمل. في سياق قانون العمل، يمكن دراسة تأثير تطبيق نظام جديد للحوافز أو الإجازات على إنتاجية العمال.</a:t>
            </a:r>
          </a:p>
        </p:txBody>
      </p:sp>
      <p:sp>
        <p:nvSpPr>
          <p:cNvPr id="5" name="Rectangle 4">
            <a:extLst>
              <a:ext uri="{FF2B5EF4-FFF2-40B4-BE49-F238E27FC236}">
                <a16:creationId xmlns:a16="http://schemas.microsoft.com/office/drawing/2014/main" id="{269C141A-26FE-9274-506F-9158E6EFB58C}"/>
              </a:ext>
            </a:extLst>
          </p:cNvPr>
          <p:cNvSpPr/>
          <p:nvPr/>
        </p:nvSpPr>
        <p:spPr>
          <a:xfrm>
            <a:off x="893669" y="943583"/>
            <a:ext cx="1404457" cy="96303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39534E3F-6965-ECD6-DBDB-7EC38E7C6AB6}"/>
              </a:ext>
            </a:extLst>
          </p:cNvPr>
          <p:cNvSpPr txBox="1"/>
          <p:nvPr/>
        </p:nvSpPr>
        <p:spPr>
          <a:xfrm>
            <a:off x="1004579" y="995429"/>
            <a:ext cx="1193616" cy="800219"/>
          </a:xfrm>
          <a:prstGeom prst="rect">
            <a:avLst/>
          </a:prstGeom>
          <a:noFill/>
        </p:spPr>
        <p:txBody>
          <a:bodyPr wrap="square" rtlCol="0">
            <a:spAutoFit/>
          </a:bodyPr>
          <a:lstStyle/>
          <a:p>
            <a:pPr algn="ctr"/>
            <a:r>
              <a:rPr lang="en-US" sz="1800" dirty="0">
                <a:solidFill>
                  <a:schemeClr val="bg1"/>
                </a:solidFill>
                <a:latin typeface="Alexandria" charset="0"/>
                <a:cs typeface="Alexandria" charset="0"/>
              </a:rPr>
              <a:t>Lecture</a:t>
            </a:r>
          </a:p>
          <a:p>
            <a:pPr algn="ct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1DDE666-A176-43D7-4BF6-A5A674CDC646}"/>
              </a:ext>
            </a:extLst>
          </p:cNvPr>
          <p:cNvSpPr txBox="1"/>
          <p:nvPr/>
        </p:nvSpPr>
        <p:spPr>
          <a:xfrm>
            <a:off x="1116902" y="1212334"/>
            <a:ext cx="966228" cy="768350"/>
          </a:xfrm>
          <a:prstGeom prst="rect">
            <a:avLst/>
          </a:prstGeom>
          <a:noFill/>
        </p:spPr>
        <p:txBody>
          <a:bodyPr wrap="square" rtlCol="0">
            <a:spAutoFit/>
          </a:bodyPr>
          <a:lstStyle/>
          <a:p>
            <a:pPr algn="ctr"/>
            <a:r>
              <a:rPr lang="ar-EG" sz="4400" b="1" dirty="0">
                <a:solidFill>
                  <a:schemeClr val="bg1"/>
                </a:solidFill>
                <a:latin typeface="Alexandria" charset="0"/>
                <a:cs typeface="Alexandria" charset="0"/>
              </a:rPr>
              <a:t>4</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DE4C8FBF-D46A-FFB9-FB74-7C1E453421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077855" y="0"/>
            <a:ext cx="1896408" cy="885493"/>
          </a:xfrm>
          <a:prstGeom prst="rect">
            <a:avLst/>
          </a:prstGeom>
        </p:spPr>
      </p:pic>
      <p:sp>
        <p:nvSpPr>
          <p:cNvPr id="3" name="TextBox 2">
            <a:extLst>
              <a:ext uri="{FF2B5EF4-FFF2-40B4-BE49-F238E27FC236}">
                <a16:creationId xmlns:a16="http://schemas.microsoft.com/office/drawing/2014/main" id="{8C9C43A0-E76F-8817-35A8-50113F91E92E}"/>
              </a:ext>
            </a:extLst>
          </p:cNvPr>
          <p:cNvSpPr txBox="1"/>
          <p:nvPr/>
        </p:nvSpPr>
        <p:spPr>
          <a:xfrm>
            <a:off x="1196502" y="1850642"/>
            <a:ext cx="9640113" cy="3784947"/>
          </a:xfrm>
          <a:prstGeom prst="rect">
            <a:avLst/>
          </a:prstGeom>
          <a:noFill/>
        </p:spPr>
        <p:txBody>
          <a:bodyPr wrap="square" rtlCol="0">
            <a:spAutoFit/>
          </a:bodyPr>
          <a:lstStyle/>
          <a:p>
            <a:pPr algn="just" rtl="1">
              <a:lnSpc>
                <a:spcPct val="150000"/>
              </a:lnSpc>
            </a:pPr>
            <a:r>
              <a:rPr lang="ar-EG" dirty="0">
                <a:latin typeface="Alexandria" charset="0"/>
                <a:cs typeface="Alexandria" charset="0"/>
              </a:rPr>
              <a:t>ثم درسنا المرحلة الثانية لإعداد البحث القانوني ، وتعرفنا على  الكتابة القانونية المنهجية، بدءاً من الكتابة المبدئية وصولاً إلى النسخة النهائية، مع التأكيد على أهمية توثيق المصادر، سواء الكتب أو الرسائل العلمية أو القوانين، باستخدام ضوابط دقيقة للهوامش وقائمة المراجع.</a:t>
            </a:r>
          </a:p>
          <a:p>
            <a:pPr algn="just" rtl="1">
              <a:lnSpc>
                <a:spcPct val="150000"/>
              </a:lnSpc>
            </a:pPr>
            <a:r>
              <a:rPr lang="ar-EG" dirty="0">
                <a:latin typeface="Alexandria" charset="0"/>
                <a:cs typeface="Alexandria" charset="0"/>
              </a:rPr>
              <a:t> </a:t>
            </a:r>
          </a:p>
          <a:p>
            <a:pPr algn="just" rtl="1">
              <a:lnSpc>
                <a:spcPct val="150000"/>
              </a:lnSpc>
            </a:pPr>
            <a:r>
              <a:rPr lang="ar-EG" dirty="0">
                <a:latin typeface="Alexandria" charset="0"/>
                <a:cs typeface="Alexandria" charset="0"/>
              </a:rPr>
              <a:t>وانتقلنا لبيان أسلوب كتابة مقدمة البحث وعناصرها الأساسية، وكيفية صياغة خاتمة تبرز النتائج والتوصيات، إضافةً إلى تنظيم قائمة المراجع وترتيبها. </a:t>
            </a:r>
          </a:p>
          <a:p>
            <a:pPr algn="just" rtl="1">
              <a:lnSpc>
                <a:spcPct val="150000"/>
              </a:lnSpc>
            </a:pPr>
            <a:endParaRPr lang="ar-EG" dirty="0">
              <a:latin typeface="Alexandria" charset="0"/>
              <a:cs typeface="Alexandria" charset="0"/>
            </a:endParaRPr>
          </a:p>
          <a:p>
            <a:pPr algn="just" rtl="1">
              <a:lnSpc>
                <a:spcPct val="150000"/>
              </a:lnSpc>
            </a:pPr>
            <a:r>
              <a:rPr lang="ar-EG" dirty="0">
                <a:latin typeface="Alexandria" charset="0"/>
                <a:cs typeface="Alexandria" charset="0"/>
              </a:rPr>
              <a:t>كما ناقشت الدورة المرحلة النهائية لإعداد البحث، بما يشمل القراءة الكاملة وإعداد الهيئة والشكل النهائي للبحث بما يضمن تقديم عمل قانوني علمي أكاديمي متكامل.</a:t>
            </a:r>
          </a:p>
        </p:txBody>
      </p:sp>
    </p:spTree>
    <p:extLst>
      <p:ext uri="{BB962C8B-B14F-4D97-AF65-F5344CB8AC3E}">
        <p14:creationId xmlns:p14="http://schemas.microsoft.com/office/powerpoint/2010/main" val="12127341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617610" y="1497714"/>
            <a:ext cx="8417320" cy="4072333"/>
          </a:xfrm>
          <a:prstGeom prst="rect">
            <a:avLst/>
          </a:prstGeom>
          <a:noFill/>
        </p:spPr>
        <p:txBody>
          <a:bodyPr wrap="square" rtlCol="0">
            <a:spAutoFit/>
          </a:bodyPr>
          <a:lstStyle/>
          <a:p>
            <a:pPr algn="r" rtl="1">
              <a:lnSpc>
                <a:spcPct val="150000"/>
              </a:lnSpc>
            </a:pPr>
            <a:r>
              <a:rPr lang="ar-EG" sz="2000" b="1" dirty="0">
                <a:solidFill>
                  <a:srgbClr val="00AEEF"/>
                </a:solidFill>
                <a:latin typeface="Alexandria" charset="0"/>
                <a:cs typeface="Alexandria" charset="0"/>
              </a:rPr>
              <a:t>المراجع</a:t>
            </a:r>
          </a:p>
          <a:p>
            <a:pPr marL="285750" indent="-285750" algn="r" rtl="1">
              <a:lnSpc>
                <a:spcPct val="150000"/>
              </a:lnSpc>
              <a:buFont typeface="Wingdings" panose="05000000000000000000" pitchFamily="2" charset="2"/>
              <a:buChar char="§"/>
            </a:pPr>
            <a:r>
              <a:rPr lang="ar-EG" sz="1400" dirty="0">
                <a:solidFill>
                  <a:srgbClr val="2D3956"/>
                </a:solidFill>
                <a:latin typeface="Alexandria" charset="0"/>
                <a:cs typeface="Alexandria" charset="0"/>
              </a:rPr>
              <a:t>د/ جابر جاد نصار، أصول وفنون البحث العلمي، الطبعة الأولى، دار النهضة العربية بالقاهرة، 2022</a:t>
            </a:r>
          </a:p>
          <a:p>
            <a:pPr marL="285750" indent="-285750" algn="r" rtl="1">
              <a:lnSpc>
                <a:spcPct val="150000"/>
              </a:lnSpc>
              <a:buFont typeface="Wingdings" panose="05000000000000000000" pitchFamily="2" charset="2"/>
              <a:buChar char="§"/>
            </a:pPr>
            <a:r>
              <a:rPr lang="ar-EG" sz="1400" dirty="0">
                <a:solidFill>
                  <a:srgbClr val="2D3956"/>
                </a:solidFill>
                <a:latin typeface="Alexandria" charset="0"/>
                <a:cs typeface="Alexandria" charset="0"/>
              </a:rPr>
              <a:t>د/ سقلاب فريدة، محاضرات في منهجية العلوم القانونية، جامعة عبدالرحمن ميره، بجايه – الجزائر، 2017- 2018</a:t>
            </a:r>
          </a:p>
          <a:p>
            <a:pPr marL="285750" indent="-285750" algn="r" rtl="1">
              <a:lnSpc>
                <a:spcPct val="150000"/>
              </a:lnSpc>
              <a:buFont typeface="Wingdings" panose="05000000000000000000" pitchFamily="2" charset="2"/>
              <a:buChar char="§"/>
            </a:pPr>
            <a:r>
              <a:rPr lang="ar-EG" sz="1400" dirty="0">
                <a:solidFill>
                  <a:srgbClr val="2D3956"/>
                </a:solidFill>
                <a:latin typeface="Alexandria" charset="0"/>
                <a:cs typeface="Alexandria" charset="0"/>
              </a:rPr>
              <a:t>د/ محمد عادل عسكر، د/ أكمل يوسف السعيد، القواعد الأساسية لأصول البحث القانوني، مطبعة جامعة المنصوؤة، بدون تاريخ</a:t>
            </a:r>
          </a:p>
          <a:p>
            <a:pPr marL="285750" indent="-285750" algn="r" rtl="1">
              <a:lnSpc>
                <a:spcPct val="150000"/>
              </a:lnSpc>
              <a:buFont typeface="Wingdings" panose="05000000000000000000" pitchFamily="2" charset="2"/>
              <a:buChar char="§"/>
            </a:pPr>
            <a:r>
              <a:rPr lang="ar-EG" sz="1400" dirty="0">
                <a:solidFill>
                  <a:srgbClr val="2D3956"/>
                </a:solidFill>
                <a:latin typeface="Alexandria" charset="0"/>
                <a:cs typeface="Alexandria" charset="0"/>
              </a:rPr>
              <a:t>د/ مصطفى البنداري أبو سعده، المنهجية القانونية بين القواعد النظرية والمهارات التطبيقية، دار النهضة العربية بالقاهرة، الطبعة الأولى، 2022 – 2023</a:t>
            </a:r>
          </a:p>
          <a:p>
            <a:pPr algn="r" rtl="1">
              <a:lnSpc>
                <a:spcPct val="150000"/>
              </a:lnSpc>
            </a:pPr>
            <a:endParaRPr lang="ar-EG" sz="1400" dirty="0">
              <a:solidFill>
                <a:srgbClr val="2D3956"/>
              </a:solidFill>
              <a:latin typeface="Alexandria" charset="0"/>
              <a:cs typeface="Alexandria" charset="0"/>
            </a:endParaRPr>
          </a:p>
          <a:p>
            <a:pPr marL="285750" indent="-285750">
              <a:lnSpc>
                <a:spcPct val="150000"/>
              </a:lnSpc>
              <a:buFont typeface="Wingdings" panose="05000000000000000000" pitchFamily="2" charset="2"/>
              <a:buChar char="§"/>
            </a:pPr>
            <a:r>
              <a:rPr lang="en-US" sz="1400" dirty="0">
                <a:solidFill>
                  <a:srgbClr val="2D3956"/>
                </a:solidFill>
                <a:latin typeface="Alexandria" charset="0"/>
                <a:cs typeface="Alexandria" charset="0"/>
              </a:rPr>
              <a:t>McConville, M., &amp; Chui, W. H. (2007). Research methods for law. In Edinburgh University Press eBooks.</a:t>
            </a:r>
          </a:p>
          <a:p>
            <a:pPr algn="r" rtl="1">
              <a:lnSpc>
                <a:spcPct val="150000"/>
              </a:lnSpc>
            </a:pPr>
            <a:endParaRPr lang="en-US" sz="1400" dirty="0">
              <a:solidFill>
                <a:srgbClr val="2D3956"/>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aca13214-df29-4e3c-a050-857c0bf7bd8e"/>
    <ds:schemaRef ds:uri="http://purl.org/dc/terms/"/>
    <ds:schemaRef ds:uri="http://schemas.openxmlformats.org/package/2006/metadata/core-properties"/>
    <ds:schemaRef ds:uri="http://schemas.microsoft.com/office/2006/documentManagement/types"/>
    <ds:schemaRef ds:uri="http://purl.org/dc/elements/1.1/"/>
    <ds:schemaRef ds:uri="http://purl.org/dc/dcmitype/"/>
    <ds:schemaRef ds:uri="http://schemas.microsoft.com/office/infopath/2007/PartnerControls"/>
    <ds:schemaRef ds:uri="688354b5-287c-4cda-825e-1d7935aea40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11184</TotalTime>
  <Words>3654</Words>
  <Application>Microsoft Office PowerPoint</Application>
  <PresentationFormat>Widescreen</PresentationFormat>
  <Paragraphs>354</Paragraphs>
  <Slides>40</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Alexandria</vt:lpstr>
      <vt:lpstr>Alexandria Black</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Nourallah Elkolaly</cp:lastModifiedBy>
  <cp:revision>218</cp:revision>
  <dcterms:created xsi:type="dcterms:W3CDTF">2023-04-29T09:08:00Z</dcterms:created>
  <dcterms:modified xsi:type="dcterms:W3CDTF">2024-12-06T13:06:25Z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