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59" r:id="rId4"/>
    <p:sldId id="258" r:id="rId5"/>
    <p:sldId id="260" r:id="rId6"/>
    <p:sldId id="261" r:id="rId7"/>
    <p:sldId id="262" r:id="rId8"/>
    <p:sldId id="264" r:id="rId9"/>
    <p:sldId id="265" r:id="rId10"/>
    <p:sldId id="266" r:id="rId11"/>
    <p:sldId id="286" r:id="rId12"/>
    <p:sldId id="285" r:id="rId13"/>
    <p:sldId id="284" r:id="rId14"/>
    <p:sldId id="283" r:id="rId15"/>
    <p:sldId id="282" r:id="rId16"/>
    <p:sldId id="281" r:id="rId17"/>
    <p:sldId id="280" r:id="rId18"/>
    <p:sldId id="279" r:id="rId19"/>
    <p:sldId id="278" r:id="rId20"/>
    <p:sldId id="277" r:id="rId21"/>
    <p:sldId id="276" r:id="rId22"/>
    <p:sldId id="275" r:id="rId23"/>
    <p:sldId id="274" r:id="rId24"/>
    <p:sldId id="273" r:id="rId25"/>
    <p:sldId id="272" r:id="rId26"/>
    <p:sldId id="271" r:id="rId27"/>
    <p:sldId id="270" r:id="rId28"/>
    <p:sldId id="269" r:id="rId29"/>
    <p:sldId id="268" r:id="rId30"/>
    <p:sldId id="291" r:id="rId31"/>
    <p:sldId id="263"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r>
              <a:rPr lang="en-US" b="1" dirty="0">
                <a:solidFill>
                  <a:schemeClr val="bg1"/>
                </a:solidFill>
                <a:latin typeface="+mn-lt"/>
              </a:rPr>
              <a:t/>
            </a:r>
            <a:br>
              <a:rPr lang="en-US" b="1" dirty="0">
                <a:solidFill>
                  <a:schemeClr val="bg1"/>
                </a:solidFill>
                <a:latin typeface="+mn-lt"/>
              </a:rPr>
            </a:br>
            <a:r>
              <a:rPr lang="en-US" sz="2800" dirty="0" smtClean="0">
                <a:solidFill>
                  <a:schemeClr val="bg1"/>
                </a:solidFill>
                <a:latin typeface="+mn-lt"/>
              </a:rPr>
              <a:t>Lecture </a:t>
            </a:r>
            <a:r>
              <a:rPr lang="en-US" sz="2800" b="1" dirty="0" smtClean="0">
                <a:solidFill>
                  <a:schemeClr val="bg1"/>
                </a:solidFill>
                <a:latin typeface="+mn-lt"/>
              </a:rPr>
              <a:t> 11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3200" b="1" dirty="0" smtClean="0">
                <a:solidFill>
                  <a:schemeClr val="bg1">
                    <a:lumMod val="95000"/>
                  </a:schemeClr>
                </a:solidFill>
              </a:rPr>
              <a:t>PMG 661</a:t>
            </a:r>
          </a:p>
          <a:p>
            <a:pPr algn="l"/>
            <a:r>
              <a:rPr lang="en-US" sz="3200" b="1" dirty="0">
                <a:solidFill>
                  <a:schemeClr val="bg1">
                    <a:lumMod val="95000"/>
                  </a:schemeClr>
                </a:solidFill>
              </a:rPr>
              <a:t>Collaborative Project Management </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365125"/>
            <a:ext cx="1646063" cy="1463167"/>
          </a:xfrm>
          <a:prstGeom prst="rect">
            <a:avLst/>
          </a:prstGeom>
        </p:spPr>
      </p:pic>
      <p:sp>
        <p:nvSpPr>
          <p:cNvPr id="2" name="Title 1"/>
          <p:cNvSpPr>
            <a:spLocks noGrp="1"/>
          </p:cNvSpPr>
          <p:nvPr>
            <p:ph type="title"/>
          </p:nvPr>
        </p:nvSpPr>
        <p:spPr/>
        <p:txBody>
          <a:bodyPr/>
          <a:lstStyle/>
          <a:p>
            <a:r>
              <a:rPr lang="en-US" dirty="0" smtClean="0"/>
              <a:t>Collaborative Project </a:t>
            </a:r>
            <a:r>
              <a:rPr lang="en-US" dirty="0"/>
              <a:t>Management</a:t>
            </a:r>
          </a:p>
        </p:txBody>
      </p:sp>
      <p:sp>
        <p:nvSpPr>
          <p:cNvPr id="3" name="Content Placeholder 2"/>
          <p:cNvSpPr>
            <a:spLocks noGrp="1"/>
          </p:cNvSpPr>
          <p:nvPr>
            <p:ph idx="1"/>
          </p:nvPr>
        </p:nvSpPr>
        <p:spPr/>
        <p:txBody>
          <a:bodyPr>
            <a:normAutofit/>
          </a:bodyPr>
          <a:lstStyle/>
          <a:p>
            <a:pPr marL="0" indent="0" algn="just">
              <a:buNone/>
            </a:pPr>
            <a:r>
              <a:rPr lang="en-US" dirty="0"/>
              <a:t>Most companies use scheduling software tools and have templates for project records, such as issue logs, risk logs and meeting minutes. Other companies have consolidated the project records into a global project binder, to improve the effectiveness of online meetings. All these companies can improve their maturity on global project management by implementing collaborative project management software tools. </a:t>
            </a:r>
          </a:p>
        </p:txBody>
      </p:sp>
    </p:spTree>
    <p:extLst>
      <p:ext uri="{BB962C8B-B14F-4D97-AF65-F5344CB8AC3E}">
        <p14:creationId xmlns:p14="http://schemas.microsoft.com/office/powerpoint/2010/main" val="228495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117566"/>
            <a:ext cx="1639966" cy="1463167"/>
          </a:xfrm>
          <a:prstGeom prst="rect">
            <a:avLst/>
          </a:prstGeom>
        </p:spPr>
      </p:pic>
      <p:sp>
        <p:nvSpPr>
          <p:cNvPr id="2" name="Title 1"/>
          <p:cNvSpPr>
            <a:spLocks noGrp="1"/>
          </p:cNvSpPr>
          <p:nvPr>
            <p:ph type="title"/>
          </p:nvPr>
        </p:nvSpPr>
        <p:spPr/>
        <p:txBody>
          <a:bodyPr/>
          <a:lstStyle/>
          <a:p>
            <a:r>
              <a:rPr lang="en-US" dirty="0"/>
              <a:t>Collaborative Project Management</a:t>
            </a:r>
          </a:p>
        </p:txBody>
      </p:sp>
      <p:sp>
        <p:nvSpPr>
          <p:cNvPr id="3" name="Content Placeholder 2"/>
          <p:cNvSpPr>
            <a:spLocks noGrp="1"/>
          </p:cNvSpPr>
          <p:nvPr>
            <p:ph idx="1"/>
          </p:nvPr>
        </p:nvSpPr>
        <p:spPr/>
        <p:txBody>
          <a:bodyPr/>
          <a:lstStyle/>
          <a:p>
            <a:pPr marL="0" indent="0" algn="just">
              <a:buNone/>
            </a:pPr>
            <a:r>
              <a:rPr lang="en-US" dirty="0"/>
              <a:t>This chapter makes suggestions on how to improve the adoption of collaborative project management software, by having all project managers and team members across the globe using the same rules and practices, with the help of senior stakeholders. </a:t>
            </a:r>
          </a:p>
        </p:txBody>
      </p:sp>
    </p:spTree>
    <p:extLst>
      <p:ext uri="{BB962C8B-B14F-4D97-AF65-F5344CB8AC3E}">
        <p14:creationId xmlns:p14="http://schemas.microsoft.com/office/powerpoint/2010/main" val="3352635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362458"/>
            <a:ext cx="1639966" cy="1463167"/>
          </a:xfrm>
          <a:prstGeom prst="rect">
            <a:avLst/>
          </a:prstGeom>
        </p:spPr>
      </p:pic>
      <p:sp>
        <p:nvSpPr>
          <p:cNvPr id="2" name="Title 1"/>
          <p:cNvSpPr>
            <a:spLocks noGrp="1"/>
          </p:cNvSpPr>
          <p:nvPr>
            <p:ph type="title"/>
          </p:nvPr>
        </p:nvSpPr>
        <p:spPr/>
        <p:txBody>
          <a:bodyPr/>
          <a:lstStyle/>
          <a:p>
            <a:r>
              <a:rPr lang="en-US" dirty="0"/>
              <a:t>Collaborative Project Management</a:t>
            </a:r>
          </a:p>
        </p:txBody>
      </p:sp>
      <p:sp>
        <p:nvSpPr>
          <p:cNvPr id="3" name="Content Placeholder 2"/>
          <p:cNvSpPr>
            <a:spLocks noGrp="1"/>
          </p:cNvSpPr>
          <p:nvPr>
            <p:ph idx="1"/>
          </p:nvPr>
        </p:nvSpPr>
        <p:spPr/>
        <p:txBody>
          <a:bodyPr/>
          <a:lstStyle/>
          <a:p>
            <a:pPr marL="0" indent="0" algn="just">
              <a:buNone/>
            </a:pPr>
            <a:r>
              <a:rPr lang="en-US" dirty="0"/>
              <a:t>All e-mails discussing important project elements – such as actions, issues, risks and changes – should always refer to the project management system, which must in turn be updated with the results of the discussion. The information in the project virtual room and the project management system will then form the basis for all regular meetings.</a:t>
            </a:r>
          </a:p>
          <a:p>
            <a:pPr marL="0" indent="0" algn="just">
              <a:buNone/>
            </a:pPr>
            <a:endParaRPr lang="en-US" dirty="0"/>
          </a:p>
        </p:txBody>
      </p:sp>
    </p:spTree>
    <p:extLst>
      <p:ext uri="{BB962C8B-B14F-4D97-AF65-F5344CB8AC3E}">
        <p14:creationId xmlns:p14="http://schemas.microsoft.com/office/powerpoint/2010/main" val="2858966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9966" cy="1463167"/>
          </a:xfrm>
          <a:prstGeom prst="rect">
            <a:avLst/>
          </a:prstGeom>
        </p:spPr>
      </p:pic>
      <p:sp>
        <p:nvSpPr>
          <p:cNvPr id="2" name="Title 1"/>
          <p:cNvSpPr>
            <a:spLocks noGrp="1"/>
          </p:cNvSpPr>
          <p:nvPr>
            <p:ph type="title"/>
          </p:nvPr>
        </p:nvSpPr>
        <p:spPr/>
        <p:txBody>
          <a:bodyPr/>
          <a:lstStyle/>
          <a:p>
            <a:r>
              <a:rPr lang="en-US" dirty="0"/>
              <a:t>Understanding what can be </a:t>
            </a:r>
            <a:r>
              <a:rPr lang="en-US" dirty="0" smtClean="0"/>
              <a:t>improved</a:t>
            </a:r>
            <a:endParaRPr lang="en-US" dirty="0"/>
          </a:p>
        </p:txBody>
      </p:sp>
      <p:sp>
        <p:nvSpPr>
          <p:cNvPr id="3" name="Content Placeholder 2"/>
          <p:cNvSpPr>
            <a:spLocks noGrp="1"/>
          </p:cNvSpPr>
          <p:nvPr>
            <p:ph idx="1"/>
          </p:nvPr>
        </p:nvSpPr>
        <p:spPr/>
        <p:txBody>
          <a:bodyPr/>
          <a:lstStyle/>
          <a:p>
            <a:pPr marL="0" indent="0" algn="just">
              <a:buNone/>
            </a:pPr>
            <a:r>
              <a:rPr lang="en-US" dirty="0" smtClean="0"/>
              <a:t>You </a:t>
            </a:r>
            <a:r>
              <a:rPr lang="en-US" dirty="0"/>
              <a:t>can develop a structured interview (illustrated by Table 25.1) below to identify the opinion and recommendations of program managers, project managers, project office teams and the team members on the current project management software (if any). </a:t>
            </a:r>
          </a:p>
        </p:txBody>
      </p:sp>
    </p:spTree>
    <p:extLst>
      <p:ext uri="{BB962C8B-B14F-4D97-AF65-F5344CB8AC3E}">
        <p14:creationId xmlns:p14="http://schemas.microsoft.com/office/powerpoint/2010/main" val="3862741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4388" y="294989"/>
            <a:ext cx="1639966" cy="1463167"/>
          </a:xfrm>
          <a:prstGeom prst="rect">
            <a:avLst/>
          </a:prstGeom>
        </p:spPr>
      </p:pic>
      <p:sp>
        <p:nvSpPr>
          <p:cNvPr id="2" name="Title 1"/>
          <p:cNvSpPr>
            <a:spLocks noGrp="1"/>
          </p:cNvSpPr>
          <p:nvPr>
            <p:ph type="title"/>
          </p:nvPr>
        </p:nvSpPr>
        <p:spPr/>
        <p:txBody>
          <a:bodyPr/>
          <a:lstStyle/>
          <a:p>
            <a:r>
              <a:rPr lang="en-US" dirty="0"/>
              <a:t>Understanding what can be improved</a:t>
            </a:r>
          </a:p>
        </p:txBody>
      </p:sp>
      <p:sp>
        <p:nvSpPr>
          <p:cNvPr id="3" name="Content Placeholder 2"/>
          <p:cNvSpPr>
            <a:spLocks noGrp="1"/>
          </p:cNvSpPr>
          <p:nvPr>
            <p:ph idx="1"/>
          </p:nvPr>
        </p:nvSpPr>
        <p:spPr/>
        <p:txBody>
          <a:bodyPr/>
          <a:lstStyle/>
          <a:p>
            <a:pPr marL="0" indent="0" algn="just">
              <a:buNone/>
            </a:pPr>
            <a:r>
              <a:rPr lang="en-US" dirty="0"/>
              <a:t>After conducting the interviews, combine the answers with the other recommendations in this chapter, and write the first set of good practices. You could use the same interview at a later stage, in order to detect the effectiveness of the practices you have implemented, and to identify areas for improvement.</a:t>
            </a:r>
          </a:p>
          <a:p>
            <a:pPr marL="0" indent="0" algn="just">
              <a:buNone/>
            </a:pPr>
            <a:endParaRPr lang="en-US" dirty="0"/>
          </a:p>
        </p:txBody>
      </p:sp>
    </p:spTree>
    <p:extLst>
      <p:ext uri="{BB962C8B-B14F-4D97-AF65-F5344CB8AC3E}">
        <p14:creationId xmlns:p14="http://schemas.microsoft.com/office/powerpoint/2010/main" val="3507118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27770" y="227522"/>
            <a:ext cx="1426029" cy="582376"/>
          </a:xfrm>
          <a:prstGeom prst="rect">
            <a:avLst/>
          </a:prstGeom>
        </p:spPr>
      </p:pic>
      <p:pic>
        <p:nvPicPr>
          <p:cNvPr id="5" name="Content Placeholder 4"/>
          <p:cNvPicPr>
            <a:picLocks noGrp="1" noChangeAspect="1"/>
          </p:cNvPicPr>
          <p:nvPr>
            <p:ph idx="1"/>
          </p:nvPr>
        </p:nvPicPr>
        <p:blipFill>
          <a:blip r:embed="rId3"/>
          <a:stretch>
            <a:fillRect/>
          </a:stretch>
        </p:blipFill>
        <p:spPr>
          <a:xfrm>
            <a:off x="953589" y="809898"/>
            <a:ext cx="9104811" cy="5956662"/>
          </a:xfrm>
          <a:prstGeom prst="rect">
            <a:avLst/>
          </a:prstGeom>
        </p:spPr>
      </p:pic>
    </p:spTree>
    <p:extLst>
      <p:ext uri="{BB962C8B-B14F-4D97-AF65-F5344CB8AC3E}">
        <p14:creationId xmlns:p14="http://schemas.microsoft.com/office/powerpoint/2010/main" val="1243334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normAutofit/>
          </a:bodyPr>
          <a:lstStyle/>
          <a:p>
            <a:r>
              <a:rPr lang="en-US" dirty="0"/>
              <a:t>Updating information on the project management </a:t>
            </a:r>
            <a:r>
              <a:rPr lang="en-US" dirty="0" smtClean="0"/>
              <a:t>software</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Global </a:t>
            </a:r>
            <a:r>
              <a:rPr lang="en-US" dirty="0"/>
              <a:t>projects involving people in different time zones will have fewer opportunities for synchronous communication. In this case, a planning workshop with the whole team in the same location becomes almost mandatory for project success. However, the project execution, monitoring and controlling processes will rely almost exclusively on asynchronous information exchange to complete the project scope within acceptable levels of cost, time and quality. </a:t>
            </a:r>
          </a:p>
        </p:txBody>
      </p:sp>
    </p:spTree>
    <p:extLst>
      <p:ext uri="{BB962C8B-B14F-4D97-AF65-F5344CB8AC3E}">
        <p14:creationId xmlns:p14="http://schemas.microsoft.com/office/powerpoint/2010/main" val="1295941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Updating information on the project management software</a:t>
            </a:r>
          </a:p>
        </p:txBody>
      </p:sp>
      <p:sp>
        <p:nvSpPr>
          <p:cNvPr id="3" name="Content Placeholder 2"/>
          <p:cNvSpPr>
            <a:spLocks noGrp="1"/>
          </p:cNvSpPr>
          <p:nvPr>
            <p:ph idx="1"/>
          </p:nvPr>
        </p:nvSpPr>
        <p:spPr/>
        <p:txBody>
          <a:bodyPr/>
          <a:lstStyle/>
          <a:p>
            <a:pPr marL="0" indent="0" algn="just">
              <a:buNone/>
            </a:pPr>
            <a:r>
              <a:rPr lang="en-US" dirty="0"/>
              <a:t>The project team members must update the information on the project management software as soon as possible, allowing other team members to be informed of the changes, and making the project metrics reflect the reality. Some examples of updates that must be performed by every project team member are:</a:t>
            </a:r>
          </a:p>
          <a:p>
            <a:pPr marL="0" indent="0" algn="just">
              <a:buNone/>
            </a:pPr>
            <a:endParaRPr lang="en-US" dirty="0"/>
          </a:p>
        </p:txBody>
      </p:sp>
    </p:spTree>
    <p:extLst>
      <p:ext uri="{BB962C8B-B14F-4D97-AF65-F5344CB8AC3E}">
        <p14:creationId xmlns:p14="http://schemas.microsoft.com/office/powerpoint/2010/main" val="1463168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227521"/>
            <a:ext cx="1639966" cy="1463167"/>
          </a:xfrm>
          <a:prstGeom prst="rect">
            <a:avLst/>
          </a:prstGeom>
        </p:spPr>
      </p:pic>
      <p:sp>
        <p:nvSpPr>
          <p:cNvPr id="2" name="Title 1"/>
          <p:cNvSpPr>
            <a:spLocks noGrp="1"/>
          </p:cNvSpPr>
          <p:nvPr>
            <p:ph type="title"/>
          </p:nvPr>
        </p:nvSpPr>
        <p:spPr/>
        <p:txBody>
          <a:bodyPr/>
          <a:lstStyle/>
          <a:p>
            <a:r>
              <a:rPr lang="en-US" dirty="0"/>
              <a:t>Updating information on the project management software</a:t>
            </a:r>
          </a:p>
        </p:txBody>
      </p:sp>
      <p:sp>
        <p:nvSpPr>
          <p:cNvPr id="3" name="Content Placeholder 2"/>
          <p:cNvSpPr>
            <a:spLocks noGrp="1"/>
          </p:cNvSpPr>
          <p:nvPr>
            <p:ph idx="1"/>
          </p:nvPr>
        </p:nvSpPr>
        <p:spPr/>
        <p:txBody>
          <a:bodyPr/>
          <a:lstStyle/>
          <a:p>
            <a:pPr algn="just"/>
            <a:r>
              <a:rPr lang="en-US" dirty="0"/>
              <a:t>Activities must be marked as complete, as soon as they are performed</a:t>
            </a:r>
            <a:r>
              <a:rPr lang="en-US" dirty="0" smtClean="0"/>
              <a:t>.</a:t>
            </a:r>
          </a:p>
          <a:p>
            <a:pPr marL="0" indent="0" algn="just">
              <a:buNone/>
            </a:pPr>
            <a:endParaRPr lang="en-US" dirty="0"/>
          </a:p>
        </p:txBody>
      </p:sp>
    </p:spTree>
    <p:extLst>
      <p:ext uri="{BB962C8B-B14F-4D97-AF65-F5344CB8AC3E}">
        <p14:creationId xmlns:p14="http://schemas.microsoft.com/office/powerpoint/2010/main" val="1998159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Updating information on the project management software</a:t>
            </a:r>
          </a:p>
        </p:txBody>
      </p:sp>
      <p:sp>
        <p:nvSpPr>
          <p:cNvPr id="3" name="Content Placeholder 2"/>
          <p:cNvSpPr>
            <a:spLocks noGrp="1"/>
          </p:cNvSpPr>
          <p:nvPr>
            <p:ph idx="1"/>
          </p:nvPr>
        </p:nvSpPr>
        <p:spPr/>
        <p:txBody>
          <a:bodyPr/>
          <a:lstStyle/>
          <a:p>
            <a:pPr algn="just"/>
            <a:r>
              <a:rPr lang="en-US" dirty="0"/>
              <a:t>The project manager must be informed as soon as variances are detected in the target duration, resources required, or estimated costs. The team members can proceed with updating the activity attributes with the variances, and the software tool sends an e-mail to the project manager automatically. </a:t>
            </a:r>
          </a:p>
        </p:txBody>
      </p:sp>
    </p:spTree>
    <p:extLst>
      <p:ext uri="{BB962C8B-B14F-4D97-AF65-F5344CB8AC3E}">
        <p14:creationId xmlns:p14="http://schemas.microsoft.com/office/powerpoint/2010/main" val="3069631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8263" y="227521"/>
            <a:ext cx="1639966" cy="1463167"/>
          </a:xfrm>
          <a:prstGeom prst="rect">
            <a:avLst/>
          </a:prstGeom>
        </p:spPr>
      </p:pic>
      <p:sp>
        <p:nvSpPr>
          <p:cNvPr id="2" name="Title 1"/>
          <p:cNvSpPr>
            <a:spLocks noGrp="1"/>
          </p:cNvSpPr>
          <p:nvPr>
            <p:ph type="title"/>
          </p:nvPr>
        </p:nvSpPr>
        <p:spPr/>
        <p:txBody>
          <a:bodyPr/>
          <a:lstStyle/>
          <a:p>
            <a:r>
              <a:rPr lang="en-US" dirty="0"/>
              <a:t>Updating information on the project management software</a:t>
            </a:r>
          </a:p>
        </p:txBody>
      </p:sp>
      <p:sp>
        <p:nvSpPr>
          <p:cNvPr id="3" name="Content Placeholder 2"/>
          <p:cNvSpPr>
            <a:spLocks noGrp="1"/>
          </p:cNvSpPr>
          <p:nvPr>
            <p:ph idx="1"/>
          </p:nvPr>
        </p:nvSpPr>
        <p:spPr/>
        <p:txBody>
          <a:bodyPr/>
          <a:lstStyle/>
          <a:p>
            <a:pPr marL="0" indent="0" algn="just">
              <a:buNone/>
            </a:pPr>
            <a:r>
              <a:rPr lang="en-US" dirty="0"/>
              <a:t>When the tool does not provide this option, the team members can send an e-mail, instant message or make a telephone call to the project manager who will update the information directly, and perform an impact analysis of the change. Depending on the methodology in place, and the degree of variance, a change request may be required.</a:t>
            </a:r>
          </a:p>
          <a:p>
            <a:pPr marL="0" indent="0" algn="just">
              <a:buNone/>
            </a:pPr>
            <a:endParaRPr lang="en-US" dirty="0"/>
          </a:p>
        </p:txBody>
      </p:sp>
    </p:spTree>
    <p:extLst>
      <p:ext uri="{BB962C8B-B14F-4D97-AF65-F5344CB8AC3E}">
        <p14:creationId xmlns:p14="http://schemas.microsoft.com/office/powerpoint/2010/main" val="3733873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Updating information on the project management software</a:t>
            </a:r>
          </a:p>
        </p:txBody>
      </p:sp>
      <p:sp>
        <p:nvSpPr>
          <p:cNvPr id="3" name="Content Placeholder 2"/>
          <p:cNvSpPr>
            <a:spLocks noGrp="1"/>
          </p:cNvSpPr>
          <p:nvPr>
            <p:ph idx="1"/>
          </p:nvPr>
        </p:nvSpPr>
        <p:spPr/>
        <p:txBody>
          <a:bodyPr/>
          <a:lstStyle/>
          <a:p>
            <a:pPr algn="just"/>
            <a:r>
              <a:rPr lang="en-US" dirty="0"/>
              <a:t>When the project stakeholders need to update the project scope, time, cost or quality elements, they can raise a change request automatically on the project management software. The software will need to activate a process workflow to inform other stakeholders, and request approval for the change. In these instances, the project manager will need to perform a detailed impact analysis before requesting the approval and making the updates.</a:t>
            </a:r>
          </a:p>
        </p:txBody>
      </p:sp>
    </p:spTree>
    <p:extLst>
      <p:ext uri="{BB962C8B-B14F-4D97-AF65-F5344CB8AC3E}">
        <p14:creationId xmlns:p14="http://schemas.microsoft.com/office/powerpoint/2010/main" val="1847153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39966" cy="1463167"/>
          </a:xfrm>
          <a:prstGeom prst="rect">
            <a:avLst/>
          </a:prstGeom>
        </p:spPr>
      </p:pic>
      <p:sp>
        <p:nvSpPr>
          <p:cNvPr id="2" name="Title 1"/>
          <p:cNvSpPr>
            <a:spLocks noGrp="1"/>
          </p:cNvSpPr>
          <p:nvPr>
            <p:ph type="title"/>
          </p:nvPr>
        </p:nvSpPr>
        <p:spPr/>
        <p:txBody>
          <a:bodyPr/>
          <a:lstStyle/>
          <a:p>
            <a:r>
              <a:rPr lang="en-US" dirty="0"/>
              <a:t>Updating information on the project management software</a:t>
            </a:r>
          </a:p>
        </p:txBody>
      </p:sp>
      <p:sp>
        <p:nvSpPr>
          <p:cNvPr id="3" name="Content Placeholder 2"/>
          <p:cNvSpPr>
            <a:spLocks noGrp="1"/>
          </p:cNvSpPr>
          <p:nvPr>
            <p:ph idx="1"/>
          </p:nvPr>
        </p:nvSpPr>
        <p:spPr/>
        <p:txBody>
          <a:bodyPr/>
          <a:lstStyle/>
          <a:p>
            <a:pPr algn="just"/>
            <a:r>
              <a:rPr lang="en-US" dirty="0"/>
              <a:t>The project stakeholders can update the risks under their ownership directly on the project management software, or insert new risks when they are identified. The software tool must then inform the project manager, who will coordinate the risk analysis and response planning processes.</a:t>
            </a:r>
          </a:p>
        </p:txBody>
      </p:sp>
    </p:spTree>
    <p:extLst>
      <p:ext uri="{BB962C8B-B14F-4D97-AF65-F5344CB8AC3E}">
        <p14:creationId xmlns:p14="http://schemas.microsoft.com/office/powerpoint/2010/main" val="1451135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Updating information on the project management software</a:t>
            </a:r>
          </a:p>
        </p:txBody>
      </p:sp>
      <p:sp>
        <p:nvSpPr>
          <p:cNvPr id="3" name="Content Placeholder 2"/>
          <p:cNvSpPr>
            <a:spLocks noGrp="1"/>
          </p:cNvSpPr>
          <p:nvPr>
            <p:ph idx="1"/>
          </p:nvPr>
        </p:nvSpPr>
        <p:spPr/>
        <p:txBody>
          <a:bodyPr/>
          <a:lstStyle/>
          <a:p>
            <a:pPr algn="just"/>
            <a:r>
              <a:rPr lang="en-US" dirty="0"/>
              <a:t>When the ownership of any activity, risk or issue is transferred to another team member, this must be reflected in the software tool, which will inform the project manager, the former and the new owner. This will avoid duplication of activities (as the former </a:t>
            </a:r>
            <a:r>
              <a:rPr lang="en-US" dirty="0" smtClean="0"/>
              <a:t>owner will </a:t>
            </a:r>
            <a:r>
              <a:rPr lang="en-US" dirty="0"/>
              <a:t>be informed and stop handling it), the lack of follow-up (the new owner will receive the information and start handling it) and the lack of monitoring (the project manager knows who can provide more information on the status of the item).</a:t>
            </a:r>
          </a:p>
        </p:txBody>
      </p:sp>
    </p:spTree>
    <p:extLst>
      <p:ext uri="{BB962C8B-B14F-4D97-AF65-F5344CB8AC3E}">
        <p14:creationId xmlns:p14="http://schemas.microsoft.com/office/powerpoint/2010/main" val="3580811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normAutofit/>
          </a:bodyPr>
          <a:lstStyle/>
          <a:p>
            <a:r>
              <a:rPr lang="en-US" dirty="0"/>
              <a:t>Information pushed by the project management </a:t>
            </a:r>
            <a:r>
              <a:rPr lang="en-US" dirty="0" smtClean="0"/>
              <a:t>software</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software tool can help project managers to monitor the activities, risks and issues under the responsibilities of team members in different time zones, by sending automated messages.</a:t>
            </a:r>
          </a:p>
          <a:p>
            <a:pPr marL="0" indent="0" algn="just">
              <a:buNone/>
            </a:pPr>
            <a:r>
              <a:rPr lang="en-US" dirty="0"/>
              <a:t>Some examples being</a:t>
            </a:r>
            <a:r>
              <a:rPr lang="en-US" dirty="0" smtClean="0"/>
              <a:t>:</a:t>
            </a:r>
            <a:endParaRPr lang="en-US" dirty="0"/>
          </a:p>
        </p:txBody>
      </p:sp>
    </p:spTree>
    <p:extLst>
      <p:ext uri="{BB962C8B-B14F-4D97-AF65-F5344CB8AC3E}">
        <p14:creationId xmlns:p14="http://schemas.microsoft.com/office/powerpoint/2010/main" val="2271741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Information pushed by the project management software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Actions that are due shortly. </a:t>
            </a:r>
            <a:r>
              <a:rPr lang="en-US" dirty="0"/>
              <a:t>The team members must update the actions if they are completed, or follow the established process if the activity will be delayed.</a:t>
            </a:r>
          </a:p>
          <a:p>
            <a:pPr marL="0" indent="0" algn="just">
              <a:buNone/>
            </a:pPr>
            <a:endParaRPr lang="en-US" dirty="0"/>
          </a:p>
        </p:txBody>
      </p:sp>
    </p:spTree>
    <p:extLst>
      <p:ext uri="{BB962C8B-B14F-4D97-AF65-F5344CB8AC3E}">
        <p14:creationId xmlns:p14="http://schemas.microsoft.com/office/powerpoint/2010/main" val="415663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Information pushed by the project management software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Issues that are due shortly</a:t>
            </a:r>
            <a:r>
              <a:rPr lang="en-US" dirty="0"/>
              <a:t>. The team members must use problem-solving techniques and update the project management system with the issue resolution strategy.</a:t>
            </a:r>
          </a:p>
          <a:p>
            <a:pPr marL="0" indent="0" algn="just">
              <a:buNone/>
            </a:pPr>
            <a:endParaRPr lang="en-US" dirty="0"/>
          </a:p>
        </p:txBody>
      </p:sp>
    </p:spTree>
    <p:extLst>
      <p:ext uri="{BB962C8B-B14F-4D97-AF65-F5344CB8AC3E}">
        <p14:creationId xmlns:p14="http://schemas.microsoft.com/office/powerpoint/2010/main" val="700864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Information pushed by the project management software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Risks that are about to be triggered. </a:t>
            </a:r>
            <a:r>
              <a:rPr lang="en-US" dirty="0"/>
              <a:t>The risk owners must review and complete the risk register with the recommended corrective and preventive actions, as well as revisiting the risk response</a:t>
            </a:r>
            <a:r>
              <a:rPr lang="en-US" dirty="0" smtClean="0"/>
              <a:t>.</a:t>
            </a:r>
            <a:endParaRPr lang="en-US" dirty="0"/>
          </a:p>
        </p:txBody>
      </p:sp>
    </p:spTree>
    <p:extLst>
      <p:ext uri="{BB962C8B-B14F-4D97-AF65-F5344CB8AC3E}">
        <p14:creationId xmlns:p14="http://schemas.microsoft.com/office/powerpoint/2010/main" val="231185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Information pushed by the project management software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Risks that just happened. </a:t>
            </a:r>
            <a:r>
              <a:rPr lang="en-US" dirty="0"/>
              <a:t>The owners must activate the risk response plan and conduct an impact assessment, involving and informing the project manager.</a:t>
            </a:r>
          </a:p>
          <a:p>
            <a:pPr marL="0" indent="0" algn="just">
              <a:buNone/>
            </a:pPr>
            <a:endParaRPr lang="en-US" dirty="0"/>
          </a:p>
        </p:txBody>
      </p:sp>
    </p:spTree>
    <p:extLst>
      <p:ext uri="{BB962C8B-B14F-4D97-AF65-F5344CB8AC3E}">
        <p14:creationId xmlns:p14="http://schemas.microsoft.com/office/powerpoint/2010/main" val="1883264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8" y="294989"/>
            <a:ext cx="1639966" cy="1463167"/>
          </a:xfrm>
          <a:prstGeom prst="rect">
            <a:avLst/>
          </a:prstGeom>
        </p:spPr>
      </p:pic>
      <p:sp>
        <p:nvSpPr>
          <p:cNvPr id="2" name="Title 1"/>
          <p:cNvSpPr>
            <a:spLocks noGrp="1"/>
          </p:cNvSpPr>
          <p:nvPr>
            <p:ph type="title"/>
          </p:nvPr>
        </p:nvSpPr>
        <p:spPr/>
        <p:txBody>
          <a:bodyPr>
            <a:normAutofit/>
          </a:bodyPr>
          <a:lstStyle/>
          <a:p>
            <a:r>
              <a:rPr lang="en-US" dirty="0"/>
              <a:t>Pulling information from the project management </a:t>
            </a:r>
            <a:r>
              <a:rPr lang="en-US" dirty="0" smtClean="0"/>
              <a:t>software</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project manager can identify the stakeholder requirements when performing the communications planning, and produce an index of the information available directly in the project management software tool, with instructions on how to obtain it. </a:t>
            </a:r>
          </a:p>
        </p:txBody>
      </p:sp>
    </p:spTree>
    <p:extLst>
      <p:ext uri="{BB962C8B-B14F-4D97-AF65-F5344CB8AC3E}">
        <p14:creationId xmlns:p14="http://schemas.microsoft.com/office/powerpoint/2010/main" val="3708891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39966" cy="1463167"/>
          </a:xfrm>
          <a:prstGeom prst="rect">
            <a:avLst/>
          </a:prstGeom>
        </p:spPr>
      </p:pic>
      <p:sp>
        <p:nvSpPr>
          <p:cNvPr id="2" name="Title 1"/>
          <p:cNvSpPr>
            <a:spLocks noGrp="1"/>
          </p:cNvSpPr>
          <p:nvPr>
            <p:ph type="title"/>
          </p:nvPr>
        </p:nvSpPr>
        <p:spPr/>
        <p:txBody>
          <a:bodyPr/>
          <a:lstStyle/>
          <a:p>
            <a:r>
              <a:rPr lang="en-US" dirty="0"/>
              <a:t>Pulling information from the project management software</a:t>
            </a:r>
          </a:p>
        </p:txBody>
      </p:sp>
      <p:sp>
        <p:nvSpPr>
          <p:cNvPr id="3" name="Content Placeholder 2"/>
          <p:cNvSpPr>
            <a:spLocks noGrp="1"/>
          </p:cNvSpPr>
          <p:nvPr>
            <p:ph idx="1"/>
          </p:nvPr>
        </p:nvSpPr>
        <p:spPr/>
        <p:txBody>
          <a:bodyPr/>
          <a:lstStyle/>
          <a:p>
            <a:pPr marL="0" indent="0" algn="just">
              <a:buNone/>
            </a:pPr>
            <a:r>
              <a:rPr lang="en-US" dirty="0"/>
              <a:t>The project manager can also work with the PMO administrators to define shortcuts in the software interfaces for the different types of information requested. The stakeholders must use the software to obtain more information on the project, and only request it from the project manager when specific requirements cannot be satisfied by the existing reports and interfaces. </a:t>
            </a:r>
          </a:p>
        </p:txBody>
      </p:sp>
    </p:spTree>
    <p:extLst>
      <p:ext uri="{BB962C8B-B14F-4D97-AF65-F5344CB8AC3E}">
        <p14:creationId xmlns:p14="http://schemas.microsoft.com/office/powerpoint/2010/main" val="16166160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39966" cy="1463167"/>
          </a:xfrm>
          <a:prstGeom prst="rect">
            <a:avLst/>
          </a:prstGeom>
        </p:spPr>
      </p:pic>
      <p:sp>
        <p:nvSpPr>
          <p:cNvPr id="2" name="Title 1"/>
          <p:cNvSpPr>
            <a:spLocks noGrp="1"/>
          </p:cNvSpPr>
          <p:nvPr>
            <p:ph type="title"/>
          </p:nvPr>
        </p:nvSpPr>
        <p:spPr/>
        <p:txBody>
          <a:bodyPr/>
          <a:lstStyle/>
          <a:p>
            <a:r>
              <a:rPr lang="en-US" dirty="0"/>
              <a:t>Pulling information from the project management software</a:t>
            </a:r>
          </a:p>
        </p:txBody>
      </p:sp>
      <p:sp>
        <p:nvSpPr>
          <p:cNvPr id="3" name="Content Placeholder 2"/>
          <p:cNvSpPr>
            <a:spLocks noGrp="1"/>
          </p:cNvSpPr>
          <p:nvPr>
            <p:ph idx="1"/>
          </p:nvPr>
        </p:nvSpPr>
        <p:spPr/>
        <p:txBody>
          <a:bodyPr/>
          <a:lstStyle/>
          <a:p>
            <a:pPr marL="0" indent="0" algn="just">
              <a:buNone/>
            </a:pPr>
            <a:r>
              <a:rPr lang="en-US" dirty="0"/>
              <a:t>Senior executives and members of the project office may also follow this rule and inform the project managers when the information cannot be found. By doing this, they can reinforce the use and adoption of the software tools. Some examples of information that can be produced automatically by the software tools are:</a:t>
            </a:r>
          </a:p>
          <a:p>
            <a:pPr marL="0" indent="0" algn="just">
              <a:buNone/>
            </a:pPr>
            <a:endParaRPr lang="en-US" dirty="0"/>
          </a:p>
        </p:txBody>
      </p:sp>
    </p:spTree>
    <p:extLst>
      <p:ext uri="{BB962C8B-B14F-4D97-AF65-F5344CB8AC3E}">
        <p14:creationId xmlns:p14="http://schemas.microsoft.com/office/powerpoint/2010/main" val="1773390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Pulling information from the project management software</a:t>
            </a:r>
          </a:p>
        </p:txBody>
      </p:sp>
      <p:sp>
        <p:nvSpPr>
          <p:cNvPr id="3" name="Content Placeholder 2"/>
          <p:cNvSpPr>
            <a:spLocks noGrp="1"/>
          </p:cNvSpPr>
          <p:nvPr>
            <p:ph idx="1"/>
          </p:nvPr>
        </p:nvSpPr>
        <p:spPr/>
        <p:txBody>
          <a:bodyPr/>
          <a:lstStyle/>
          <a:p>
            <a:pPr algn="just"/>
            <a:r>
              <a:rPr lang="en-US" dirty="0"/>
              <a:t>up-to-date milestone chart;</a:t>
            </a:r>
          </a:p>
          <a:p>
            <a:pPr algn="just"/>
            <a:r>
              <a:rPr lang="en-US" dirty="0"/>
              <a:t>list of the ten risks with higher probability and impact;</a:t>
            </a:r>
          </a:p>
          <a:p>
            <a:pPr algn="just"/>
            <a:r>
              <a:rPr lang="en-US" dirty="0"/>
              <a:t>list of the ten open issues with higher impact;</a:t>
            </a:r>
          </a:p>
          <a:p>
            <a:pPr algn="just"/>
            <a:r>
              <a:rPr lang="en-US" dirty="0"/>
              <a:t>earned value metrics, indicating the project performance;</a:t>
            </a:r>
          </a:p>
          <a:p>
            <a:pPr algn="just"/>
            <a:r>
              <a:rPr lang="en-US" dirty="0"/>
              <a:t>project budget and variances;</a:t>
            </a:r>
          </a:p>
          <a:p>
            <a:pPr algn="just"/>
            <a:r>
              <a:rPr lang="en-US" dirty="0"/>
              <a:t>consolidated views of the project portfolio metrics;</a:t>
            </a:r>
          </a:p>
          <a:p>
            <a:pPr algn="just"/>
            <a:r>
              <a:rPr lang="en-US" dirty="0"/>
              <a:t>consolidated views of the program metrics.</a:t>
            </a:r>
          </a:p>
        </p:txBody>
      </p:sp>
    </p:spTree>
    <p:extLst>
      <p:ext uri="{BB962C8B-B14F-4D97-AF65-F5344CB8AC3E}">
        <p14:creationId xmlns:p14="http://schemas.microsoft.com/office/powerpoint/2010/main" val="25743229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9966" cy="1463167"/>
          </a:xfrm>
          <a:prstGeom prst="rect">
            <a:avLst/>
          </a:prstGeom>
        </p:spPr>
      </p:pic>
      <p:sp>
        <p:nvSpPr>
          <p:cNvPr id="2" name="Title 1"/>
          <p:cNvSpPr>
            <a:spLocks noGrp="1"/>
          </p:cNvSpPr>
          <p:nvPr>
            <p:ph type="title"/>
          </p:nvPr>
        </p:nvSpPr>
        <p:spPr/>
        <p:txBody>
          <a:bodyPr>
            <a:normAutofit/>
          </a:bodyPr>
          <a:lstStyle/>
          <a:p>
            <a:r>
              <a:rPr lang="en-US" dirty="0"/>
              <a:t>Interfaces between the project management software </a:t>
            </a:r>
            <a:r>
              <a:rPr lang="en-US" dirty="0" smtClean="0"/>
              <a:t>and other tools</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project management system may not contain all tools for </a:t>
            </a:r>
            <a:r>
              <a:rPr lang="en-US" dirty="0" smtClean="0"/>
              <a:t>specialized </a:t>
            </a:r>
            <a:r>
              <a:rPr lang="en-US" dirty="0"/>
              <a:t>tasks, but should provide easy interfaces with them. Some examples being</a:t>
            </a:r>
            <a:r>
              <a:rPr lang="en-US" dirty="0" smtClean="0"/>
              <a:t>:</a:t>
            </a:r>
            <a:endParaRPr lang="en-US" dirty="0"/>
          </a:p>
        </p:txBody>
      </p:sp>
    </p:spTree>
    <p:extLst>
      <p:ext uri="{BB962C8B-B14F-4D97-AF65-F5344CB8AC3E}">
        <p14:creationId xmlns:p14="http://schemas.microsoft.com/office/powerpoint/2010/main" val="988406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Interfaces between the project management software and other tools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Quality tools – </a:t>
            </a:r>
            <a:r>
              <a:rPr lang="en-US" dirty="0"/>
              <a:t>statistical and flow-charting tools used during quality planning and control activities will often be related to the project domain (for example, chemical, construction and manufacturing). Ideally, these tools will send a summary of the control measurements to the project management system, which will help the project manager to trigger corrective or preventive actions.</a:t>
            </a:r>
          </a:p>
          <a:p>
            <a:pPr marL="0" indent="0" algn="just">
              <a:buNone/>
            </a:pPr>
            <a:endParaRPr lang="en-US" dirty="0"/>
          </a:p>
        </p:txBody>
      </p:sp>
    </p:spTree>
    <p:extLst>
      <p:ext uri="{BB962C8B-B14F-4D97-AF65-F5344CB8AC3E}">
        <p14:creationId xmlns:p14="http://schemas.microsoft.com/office/powerpoint/2010/main" val="3770448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39966" cy="1463167"/>
          </a:xfrm>
          <a:prstGeom prst="rect">
            <a:avLst/>
          </a:prstGeom>
        </p:spPr>
      </p:pic>
      <p:sp>
        <p:nvSpPr>
          <p:cNvPr id="2" name="Title 1"/>
          <p:cNvSpPr>
            <a:spLocks noGrp="1"/>
          </p:cNvSpPr>
          <p:nvPr>
            <p:ph type="title"/>
          </p:nvPr>
        </p:nvSpPr>
        <p:spPr/>
        <p:txBody>
          <a:bodyPr/>
          <a:lstStyle/>
          <a:p>
            <a:r>
              <a:rPr lang="en-US" dirty="0"/>
              <a:t>Interfaces between the project management software and other tools</a:t>
            </a:r>
          </a:p>
        </p:txBody>
      </p:sp>
      <p:sp>
        <p:nvSpPr>
          <p:cNvPr id="3" name="Content Placeholder 2"/>
          <p:cNvSpPr>
            <a:spLocks noGrp="1"/>
          </p:cNvSpPr>
          <p:nvPr>
            <p:ph idx="1"/>
          </p:nvPr>
        </p:nvSpPr>
        <p:spPr>
          <a:xfrm>
            <a:off x="838200" y="1985553"/>
            <a:ext cx="10515600" cy="4191409"/>
          </a:xfrm>
        </p:spPr>
        <p:txBody>
          <a:bodyPr/>
          <a:lstStyle/>
          <a:p>
            <a:pPr marL="0" indent="0" algn="just">
              <a:buNone/>
            </a:pPr>
            <a:r>
              <a:rPr lang="en-US" dirty="0">
                <a:solidFill>
                  <a:srgbClr val="FF0000"/>
                </a:solidFill>
              </a:rPr>
              <a:t>Procurement tools – </a:t>
            </a:r>
            <a:r>
              <a:rPr lang="en-US" dirty="0"/>
              <a:t>organisations usually have strict standards for the financial analysis tools and spreadsheets, supply relationship management suites, screening systems and payment systems, some of them interfacing with the project management </a:t>
            </a:r>
            <a:r>
              <a:rPr lang="en-US" dirty="0" smtClean="0"/>
              <a:t>software. Project </a:t>
            </a:r>
            <a:r>
              <a:rPr lang="en-US" dirty="0"/>
              <a:t>managers can benefit from direct information exchanges related to the project budget and to the completeness of contractual and payment activities that have an impact on the project schedule.</a:t>
            </a:r>
          </a:p>
        </p:txBody>
      </p:sp>
    </p:spTree>
    <p:extLst>
      <p:ext uri="{BB962C8B-B14F-4D97-AF65-F5344CB8AC3E}">
        <p14:creationId xmlns:p14="http://schemas.microsoft.com/office/powerpoint/2010/main" val="3207532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Interfaces between the project management software and other tools</a:t>
            </a:r>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Risk tools – </a:t>
            </a:r>
            <a:r>
              <a:rPr lang="en-US" dirty="0"/>
              <a:t>the outcomes of brainstorming sessions, cause-and-effect diagrams, process flow charts, statistic tools and modelling techniques will produce a list of risks that can </a:t>
            </a:r>
            <a:r>
              <a:rPr lang="en-US" dirty="0" smtClean="0"/>
              <a:t>be imported </a:t>
            </a:r>
            <a:r>
              <a:rPr lang="en-US" dirty="0"/>
              <a:t>into the project management software</a:t>
            </a:r>
            <a:r>
              <a:rPr lang="en-US" dirty="0" smtClean="0"/>
              <a:t>.</a:t>
            </a:r>
            <a:endParaRPr lang="en-US" dirty="0"/>
          </a:p>
        </p:txBody>
      </p:sp>
    </p:spTree>
    <p:extLst>
      <p:ext uri="{BB962C8B-B14F-4D97-AF65-F5344CB8AC3E}">
        <p14:creationId xmlns:p14="http://schemas.microsoft.com/office/powerpoint/2010/main" val="10906305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Interfaces between the project management software and other tools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Financial systems – </a:t>
            </a:r>
            <a:r>
              <a:rPr lang="en-US" dirty="0"/>
              <a:t>information on project costs and budget can be exchanged with the </a:t>
            </a:r>
            <a:r>
              <a:rPr lang="en-US" dirty="0" err="1"/>
              <a:t>organisational</a:t>
            </a:r>
            <a:r>
              <a:rPr lang="en-US" dirty="0"/>
              <a:t> financial systems, which will reflect the actual project expenditure, trigger invoices and monitor the payments.</a:t>
            </a:r>
          </a:p>
        </p:txBody>
      </p:sp>
    </p:spTree>
    <p:extLst>
      <p:ext uri="{BB962C8B-B14F-4D97-AF65-F5344CB8AC3E}">
        <p14:creationId xmlns:p14="http://schemas.microsoft.com/office/powerpoint/2010/main" val="11802733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5" y="227521"/>
            <a:ext cx="1646063" cy="1463167"/>
          </a:xfrm>
          <a:prstGeom prst="rect">
            <a:avLst/>
          </a:prstGeom>
        </p:spPr>
      </p:pic>
      <p:sp>
        <p:nvSpPr>
          <p:cNvPr id="2" name="Title 1"/>
          <p:cNvSpPr>
            <a:spLocks noGrp="1"/>
          </p:cNvSpPr>
          <p:nvPr>
            <p:ph type="title"/>
          </p:nvPr>
        </p:nvSpPr>
        <p:spPr/>
        <p:txBody>
          <a:bodyPr/>
          <a:lstStyle/>
          <a:p>
            <a:r>
              <a:rPr lang="en-US" dirty="0"/>
              <a:t>Interfaces between the project management software and other tools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Timesheet entry systems – </a:t>
            </a:r>
            <a:r>
              <a:rPr lang="en-US" dirty="0"/>
              <a:t>when the project management software does not provide a consolidated timesheet system that allows project team members to report the time spent on different projects together with non-project activities, an external system may be required. This system must be </a:t>
            </a:r>
            <a:r>
              <a:rPr lang="en-US" dirty="0" smtClean="0"/>
              <a:t>synchronized </a:t>
            </a:r>
            <a:r>
              <a:rPr lang="en-US" dirty="0"/>
              <a:t>with the project management software, to allow the tracking of project costs and earned value management</a:t>
            </a:r>
          </a:p>
          <a:p>
            <a:pPr marL="0" indent="0" algn="just">
              <a:buNone/>
            </a:pPr>
            <a:endParaRPr lang="en-US" dirty="0"/>
          </a:p>
        </p:txBody>
      </p:sp>
    </p:spTree>
    <p:extLst>
      <p:ext uri="{BB962C8B-B14F-4D97-AF65-F5344CB8AC3E}">
        <p14:creationId xmlns:p14="http://schemas.microsoft.com/office/powerpoint/2010/main" val="3823135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a:t>
            </a:r>
            <a:r>
              <a:rPr lang="en-US" dirty="0" smtClean="0"/>
              <a:t>25</a:t>
            </a:r>
            <a:endParaRPr lang="en-US" dirty="0"/>
          </a:p>
          <a:p>
            <a:pPr marL="0" indent="0">
              <a:buNone/>
            </a:pPr>
            <a:endParaRPr lang="en-US" dirty="0"/>
          </a:p>
        </p:txBody>
      </p:sp>
    </p:spTree>
    <p:extLst>
      <p:ext uri="{BB962C8B-B14F-4D97-AF65-F5344CB8AC3E}">
        <p14:creationId xmlns:p14="http://schemas.microsoft.com/office/powerpoint/2010/main" val="7506289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439</TotalTime>
  <Words>1611</Words>
  <Application>Microsoft Office PowerPoint</Application>
  <PresentationFormat>Widescreen</PresentationFormat>
  <Paragraphs>75</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Global Project Management Lecture  11</vt:lpstr>
      <vt:lpstr>Collaborative Project Management</vt:lpstr>
      <vt:lpstr>Collaborative Project Management</vt:lpstr>
      <vt:lpstr>Collaborative Project Management</vt:lpstr>
      <vt:lpstr>Understanding what can be improved</vt:lpstr>
      <vt:lpstr>Understanding what can be improved</vt:lpstr>
      <vt:lpstr>PowerPoint Presentation</vt:lpstr>
      <vt:lpstr>Updating information on the project management software</vt:lpstr>
      <vt:lpstr>Updating information on the project management software</vt:lpstr>
      <vt:lpstr>Updating information on the project management software</vt:lpstr>
      <vt:lpstr>Updating information on the project management software</vt:lpstr>
      <vt:lpstr>Updating information on the project management software</vt:lpstr>
      <vt:lpstr>Updating information on the project management software</vt:lpstr>
      <vt:lpstr>Updating information on the project management software</vt:lpstr>
      <vt:lpstr>Updating information on the project management software</vt:lpstr>
      <vt:lpstr>Information pushed by the project management software</vt:lpstr>
      <vt:lpstr>Information pushed by the project management software</vt:lpstr>
      <vt:lpstr>Information pushed by the project management software</vt:lpstr>
      <vt:lpstr>Information pushed by the project management software</vt:lpstr>
      <vt:lpstr>Information pushed by the project management software</vt:lpstr>
      <vt:lpstr>Pulling information from the project management software</vt:lpstr>
      <vt:lpstr>Pulling information from the project management software</vt:lpstr>
      <vt:lpstr>Pulling information from the project management software</vt:lpstr>
      <vt:lpstr>Pulling information from the project management software</vt:lpstr>
      <vt:lpstr>Interfaces between the project management software and other tools</vt:lpstr>
      <vt:lpstr>Interfaces between the project management software and other tools</vt:lpstr>
      <vt:lpstr>Interfaces between the project management software and other tools</vt:lpstr>
      <vt:lpstr>Interfaces between the project management software and other tools</vt:lpstr>
      <vt:lpstr>Interfaces between the project management software and other tools</vt:lpstr>
      <vt:lpstr>Interfaces between the project management software and other tools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Mushira A. Enezat</cp:lastModifiedBy>
  <cp:revision>50</cp:revision>
  <dcterms:created xsi:type="dcterms:W3CDTF">2020-10-15T07:04:09Z</dcterms:created>
  <dcterms:modified xsi:type="dcterms:W3CDTF">2021-09-26T18:18:35Z</dcterms:modified>
</cp:coreProperties>
</file>