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597" r:id="rId2"/>
    <p:sldId id="543" r:id="rId3"/>
    <p:sldId id="598" r:id="rId4"/>
    <p:sldId id="613" r:id="rId5"/>
    <p:sldId id="614" r:id="rId6"/>
    <p:sldId id="631" r:id="rId7"/>
    <p:sldId id="642" r:id="rId8"/>
    <p:sldId id="636" r:id="rId9"/>
    <p:sldId id="641" r:id="rId10"/>
    <p:sldId id="615" r:id="rId11"/>
    <p:sldId id="635" r:id="rId12"/>
    <p:sldId id="633" r:id="rId13"/>
    <p:sldId id="601" r:id="rId14"/>
    <p:sldId id="605" r:id="rId15"/>
    <p:sldId id="644" r:id="rId16"/>
    <p:sldId id="608" r:id="rId17"/>
    <p:sldId id="645" r:id="rId18"/>
    <p:sldId id="646" r:id="rId19"/>
    <p:sldId id="647" r:id="rId20"/>
    <p:sldId id="611" r:id="rId21"/>
    <p:sldId id="648" r:id="rId22"/>
    <p:sldId id="649" r:id="rId23"/>
    <p:sldId id="609" r:id="rId24"/>
    <p:sldId id="607" r:id="rId25"/>
    <p:sldId id="600" r:id="rId26"/>
    <p:sldId id="616" r:id="rId27"/>
    <p:sldId id="617" r:id="rId28"/>
    <p:sldId id="626" r:id="rId29"/>
    <p:sldId id="627" r:id="rId30"/>
    <p:sldId id="650" r:id="rId31"/>
    <p:sldId id="651" r:id="rId32"/>
    <p:sldId id="652" r:id="rId33"/>
    <p:sldId id="653" r:id="rId34"/>
    <p:sldId id="654" r:id="rId35"/>
    <p:sldId id="655" r:id="rId36"/>
    <p:sldId id="599" r:id="rId37"/>
    <p:sldId id="618" r:id="rId38"/>
    <p:sldId id="619" r:id="rId39"/>
    <p:sldId id="620" r:id="rId40"/>
    <p:sldId id="621" r:id="rId41"/>
    <p:sldId id="622" r:id="rId42"/>
    <p:sldId id="623" r:id="rId43"/>
    <p:sldId id="625" r:id="rId44"/>
    <p:sldId id="624" r:id="rId45"/>
    <p:sldId id="604" r:id="rId46"/>
    <p:sldId id="656" r:id="rId47"/>
    <p:sldId id="657" r:id="rId48"/>
    <p:sldId id="658" r:id="rId49"/>
    <p:sldId id="659" r:id="rId50"/>
    <p:sldId id="660" r:id="rId51"/>
    <p:sldId id="661" r:id="rId52"/>
    <p:sldId id="662" r:id="rId53"/>
    <p:sldId id="640" r:id="rId54"/>
    <p:sldId id="663" r:id="rId55"/>
    <p:sldId id="5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7"/>
            <p14:sldId id="543"/>
            <p14:sldId id="598"/>
            <p14:sldId id="613"/>
            <p14:sldId id="614"/>
            <p14:sldId id="631"/>
            <p14:sldId id="642"/>
            <p14:sldId id="636"/>
            <p14:sldId id="641"/>
            <p14:sldId id="615"/>
            <p14:sldId id="635"/>
            <p14:sldId id="633"/>
            <p14:sldId id="601"/>
            <p14:sldId id="605"/>
            <p14:sldId id="644"/>
            <p14:sldId id="608"/>
            <p14:sldId id="645"/>
            <p14:sldId id="646"/>
            <p14:sldId id="647"/>
            <p14:sldId id="611"/>
            <p14:sldId id="648"/>
            <p14:sldId id="649"/>
            <p14:sldId id="609"/>
            <p14:sldId id="607"/>
            <p14:sldId id="600"/>
            <p14:sldId id="616"/>
            <p14:sldId id="617"/>
            <p14:sldId id="626"/>
            <p14:sldId id="627"/>
            <p14:sldId id="650"/>
            <p14:sldId id="651"/>
            <p14:sldId id="652"/>
            <p14:sldId id="653"/>
            <p14:sldId id="654"/>
            <p14:sldId id="655"/>
            <p14:sldId id="599"/>
            <p14:sldId id="618"/>
            <p14:sldId id="619"/>
            <p14:sldId id="620"/>
            <p14:sldId id="621"/>
            <p14:sldId id="622"/>
            <p14:sldId id="623"/>
            <p14:sldId id="625"/>
            <p14:sldId id="624"/>
            <p14:sldId id="604"/>
            <p14:sldId id="656"/>
            <p14:sldId id="657"/>
            <p14:sldId id="658"/>
            <p14:sldId id="659"/>
            <p14:sldId id="660"/>
            <p14:sldId id="661"/>
            <p14:sldId id="662"/>
            <p14:sldId id="640"/>
            <p14:sldId id="663"/>
            <p14:sldId id="5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varScale="1">
        <p:scale>
          <a:sx n="95" d="100"/>
          <a:sy n="95" d="100"/>
        </p:scale>
        <p:origin x="1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626317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640379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1333496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837422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95546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13154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4357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3115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0" r:id="rId13"/>
    <p:sldLayoutId id="2147483673" r:id="rId14"/>
    <p:sldLayoutId id="214748367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4.xml"/><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11.svg"/><Relationship Id="rId2" Type="http://schemas.openxmlformats.org/officeDocument/2006/relationships/image" Target="../media/image7.jp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11.svg"/><Relationship Id="rId2" Type="http://schemas.openxmlformats.org/officeDocument/2006/relationships/image" Target="../media/image7.jp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13.sv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11.svg"/><Relationship Id="rId2" Type="http://schemas.openxmlformats.org/officeDocument/2006/relationships/image" Target="../media/image7.jp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13.svg"/></Relationships>
</file>

<file path=ppt/slides/_rels/slide2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11.svg"/><Relationship Id="rId2" Type="http://schemas.openxmlformats.org/officeDocument/2006/relationships/image" Target="../media/image7.jp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10" Type="http://schemas.openxmlformats.org/officeDocument/2006/relationships/image" Target="../media/image19.png"/><Relationship Id="rId4" Type="http://schemas.openxmlformats.org/officeDocument/2006/relationships/image" Target="../media/image8.png"/><Relationship Id="rId9" Type="http://schemas.openxmlformats.org/officeDocument/2006/relationships/image" Target="../media/image13.svg"/></Relationships>
</file>

<file path=ppt/slides/_rels/slide2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 Id="rId9" Type="http://schemas.openxmlformats.org/officeDocument/2006/relationships/image" Target="../media/image20.jpeg"/></Relationships>
</file>

<file path=ppt/slides/_rels/slide3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4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4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4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4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4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5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5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52.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53.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5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5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9.png"/><Relationship Id="rId7" Type="http://schemas.openxmlformats.org/officeDocument/2006/relationships/image" Target="../media/image4.png"/><Relationship Id="rId2" Type="http://schemas.openxmlformats.org/officeDocument/2006/relationships/image" Target="../media/image28.jpeg"/><Relationship Id="rId1" Type="http://schemas.openxmlformats.org/officeDocument/2006/relationships/slideLayout" Target="../slideLayouts/slideLayout13.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87805" y="4275157"/>
            <a:ext cx="5354152" cy="830997"/>
          </a:xfrm>
          <a:prstGeom prst="rect">
            <a:avLst/>
          </a:prstGeom>
          <a:noFill/>
        </p:spPr>
        <p:txBody>
          <a:bodyPr wrap="square" rtlCol="0">
            <a:spAutoFit/>
          </a:bodyPr>
          <a:lstStyle/>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a:t>
            </a:r>
          </a:p>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Dr. </a:t>
            </a:r>
            <a:r>
              <a:rPr lang="en-US" sz="2400" b="1" dirty="0" err="1">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Bothaina</a:t>
            </a:r>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Mahmoud Fouad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71357" y="1459039"/>
            <a:ext cx="5798909" cy="2492990"/>
          </a:xfrm>
          <a:prstGeom prst="rect">
            <a:avLst/>
          </a:prstGeom>
          <a:noFill/>
        </p:spPr>
        <p:txBody>
          <a:bodyPr wrap="square" rtlCol="0">
            <a:spAutoFit/>
          </a:bodyPr>
          <a:lstStyle/>
          <a:p>
            <a:pPr algn="ctr"/>
            <a:r>
              <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2800" b="1" dirty="0">
              <a:solidFill>
                <a:srgbClr val="8E5A6D"/>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ajawal Medium" panose="00000600000000000000" pitchFamily="2" charset="-78"/>
            </a:endParaRPr>
          </a:p>
          <a:p>
            <a:pPr algn="ctr"/>
            <a:r>
              <a:rPr lang="en-US" sz="3200" b="1" i="0" dirty="0">
                <a:solidFill>
                  <a:srgbClr val="050E17"/>
                </a:solidFill>
                <a:effectLst/>
              </a:rPr>
              <a:t>Tips for Closing Successful Negotiation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60514" y="5989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Week 11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6754" y="5367728"/>
            <a:ext cx="4955203" cy="1323439"/>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a:t>
            </a:r>
          </a:p>
          <a:p>
            <a:pPr algn="ctr"/>
            <a:r>
              <a:rPr lang="en-US" sz="2000" dirty="0">
                <a:solidFill>
                  <a:srgbClr val="2D3956"/>
                </a:solidFill>
                <a:latin typeface="Tajawal Medium" panose="00000600000000000000" pitchFamily="2" charset="-78"/>
                <a:cs typeface="Tajawal Medium" panose="00000600000000000000" pitchFamily="2" charset="-78"/>
              </a:rPr>
              <a:t>Entrepreneurship and Innovation</a:t>
            </a:r>
          </a:p>
          <a:p>
            <a:pPr algn="ctr"/>
            <a:endParaRPr lang="en-US" sz="2000" dirty="0">
              <a:solidFill>
                <a:srgbClr val="2D3956"/>
              </a:solidFill>
              <a:latin typeface="Tajawal Medium" panose="00000600000000000000" pitchFamily="2" charset="-78"/>
              <a:cs typeface="Tajawal Medium" panose="00000600000000000000" pitchFamily="2" charset="-78"/>
            </a:endParaRP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419738851"/>
      </p:ext>
    </p:extLst>
  </p:cSld>
  <p:clrMapOvr>
    <a:masterClrMapping/>
  </p:clrMapOvr>
  <mc:AlternateContent xmlns:mc="http://schemas.openxmlformats.org/markup-compatibility/2006" xmlns:p14="http://schemas.microsoft.com/office/powerpoint/2010/main">
    <mc:Choice Requires="p14">
      <p:transition spd="slow" p14:dur="2000" advTm="129170"/>
    </mc:Choice>
    <mc:Fallback xmlns="">
      <p:transition spd="slow" advTm="1291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762000" y="184255"/>
            <a:ext cx="10515600"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10 Overview</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normAutofit/>
          </a:bodyPr>
          <a:lstStyle/>
          <a:p>
            <a:pPr marL="0" indent="0">
              <a:buNone/>
            </a:pPr>
            <a:r>
              <a:rPr lang="en-US" b="1" u="sng" dirty="0"/>
              <a:t>The main points:</a:t>
            </a:r>
          </a:p>
          <a:p>
            <a:pPr marL="0" indent="0">
              <a:buNone/>
            </a:pPr>
            <a:endParaRPr lang="en-US" sz="2800" b="1" u="sng" dirty="0">
              <a:solidFill>
                <a:srgbClr val="2D3956"/>
              </a:solidFill>
              <a:latin typeface="Tajawal Medium" panose="00000600000000000000" pitchFamily="2" charset="-78"/>
              <a:cs typeface="Tajawal Medium" panose="00000600000000000000" pitchFamily="2" charset="-78"/>
            </a:endParaRPr>
          </a:p>
          <a:p>
            <a:r>
              <a:rPr lang="en-US" sz="2000" b="1" dirty="0">
                <a:cs typeface="Tajawal Medium" panose="00000600000000000000" pitchFamily="2" charset="-78"/>
              </a:rPr>
              <a:t>Sources of Negotiation Power</a:t>
            </a:r>
          </a:p>
          <a:p>
            <a:r>
              <a:rPr lang="en-US" sz="2000" b="1" i="0" dirty="0">
                <a:effectLst/>
              </a:rPr>
              <a:t>Negotiation ground rules</a:t>
            </a:r>
          </a:p>
          <a:p>
            <a:r>
              <a:rPr lang="en-US" sz="2000" b="1" dirty="0">
                <a:cs typeface="Tajawal Medium" panose="00000600000000000000" pitchFamily="2" charset="-78"/>
              </a:rPr>
              <a:t>Emotional Control in Negotiation</a:t>
            </a:r>
          </a:p>
          <a:p>
            <a:r>
              <a:rPr lang="en-US" sz="2000" b="1" dirty="0">
                <a:cs typeface="Tajawal Medium" panose="00000600000000000000" pitchFamily="2" charset="-78"/>
              </a:rPr>
              <a:t>Closing the deal</a:t>
            </a:r>
          </a:p>
          <a:p>
            <a:r>
              <a:rPr lang="en-US" sz="2000" b="1" dirty="0">
                <a:cs typeface="Tajawal Medium" panose="00000600000000000000" pitchFamily="2" charset="-78"/>
              </a:rPr>
              <a:t>Negotiation tips</a:t>
            </a:r>
          </a:p>
          <a:p>
            <a:r>
              <a:rPr lang="en-US" sz="2000" b="1" dirty="0">
                <a:cs typeface="Tajawal Medium" panose="00000600000000000000" pitchFamily="2" charset="-78"/>
              </a:rPr>
              <a:t>conclusion </a:t>
            </a:r>
            <a:endParaRPr lang="en-AU" altLang="en-US" sz="2000"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3847" y="1220569"/>
            <a:ext cx="4847544" cy="52405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993573" y="-582579"/>
            <a:ext cx="2876694" cy="2544327"/>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43182"/>
    </mc:Choice>
    <mc:Fallback xmlns="">
      <p:transition spd="slow" advTm="431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962146" cy="954107"/>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5964297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1399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Sources of Negotiating Power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a:extLst>
              <a:ext uri="{FF2B5EF4-FFF2-40B4-BE49-F238E27FC236}">
                <a16:creationId xmlns:a16="http://schemas.microsoft.com/office/drawing/2014/main" id="{19DA122C-CED3-2556-5517-A37FDD8F586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4597" y="1777430"/>
            <a:ext cx="10602805" cy="4027470"/>
          </a:xfrm>
          <a:prstGeom prst="rect">
            <a:avLst/>
          </a:prstGeom>
        </p:spPr>
      </p:pic>
    </p:spTree>
    <p:extLst>
      <p:ext uri="{BB962C8B-B14F-4D97-AF65-F5344CB8AC3E}">
        <p14:creationId xmlns:p14="http://schemas.microsoft.com/office/powerpoint/2010/main" val="1981559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1477328"/>
          </a:xfrm>
          <a:prstGeom prst="rect">
            <a:avLst/>
          </a:prstGeom>
          <a:noFill/>
        </p:spPr>
        <p:txBody>
          <a:bodyPr wrap="square" rtlCol="0">
            <a:spAutoFit/>
          </a:bodyPr>
          <a:lstStyle/>
          <a:p>
            <a:pPr algn="ctr"/>
            <a:r>
              <a:rPr lang="en-US" b="1" i="0" dirty="0">
                <a:solidFill>
                  <a:srgbClr val="C00000"/>
                </a:solidFill>
                <a:effectLst/>
                <a:latin typeface="Roboto" panose="02000000000000000000" pitchFamily="2" charset="0"/>
              </a:rPr>
              <a:t>Need power</a:t>
            </a:r>
            <a:endParaRPr lang="en-US" b="0" i="0" dirty="0">
              <a:solidFill>
                <a:srgbClr val="C00000"/>
              </a:solidFill>
              <a:effectLst/>
              <a:latin typeface="Roboto" panose="02000000000000000000" pitchFamily="2" charset="0"/>
            </a:endParaRPr>
          </a:p>
          <a:p>
            <a:endParaRPr lang="en-US" dirty="0">
              <a:solidFill>
                <a:srgbClr val="2E3849"/>
              </a:solidFill>
              <a:latin typeface="Roboto" panose="02000000000000000000" pitchFamily="2" charset="0"/>
            </a:endParaRPr>
          </a:p>
          <a:p>
            <a:r>
              <a:rPr lang="en-US" b="0" i="0" dirty="0">
                <a:solidFill>
                  <a:srgbClr val="000000"/>
                </a:solidFill>
                <a:effectLst/>
                <a:latin typeface="-apple-system"/>
              </a:rPr>
              <a:t>It refers to the perceived importance or urgency that one party has for reaching an agreement compared to the other party. When a party has a greater need or dependency on reaching an agreement, they are said to have higher need power</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49628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1508105"/>
          </a:xfrm>
          <a:prstGeom prst="rect">
            <a:avLst/>
          </a:prstGeom>
          <a:noFill/>
        </p:spPr>
        <p:txBody>
          <a:bodyPr wrap="square" rtlCol="0">
            <a:spAutoFit/>
          </a:bodyPr>
          <a:lstStyle/>
          <a:p>
            <a:pPr algn="ctr"/>
            <a:r>
              <a:rPr lang="en-US" sz="2000" b="1" i="0" dirty="0">
                <a:solidFill>
                  <a:srgbClr val="C00000"/>
                </a:solidFill>
                <a:effectLst/>
                <a:latin typeface="Roboto" panose="02000000000000000000" pitchFamily="2" charset="0"/>
              </a:rPr>
              <a:t>Alternatives </a:t>
            </a:r>
            <a:r>
              <a:rPr lang="ar-EG" sz="2000" b="1" i="0" dirty="0">
                <a:solidFill>
                  <a:srgbClr val="C00000"/>
                </a:solidFill>
                <a:effectLst/>
                <a:latin typeface="Roboto" panose="02000000000000000000" pitchFamily="2" charset="0"/>
              </a:rPr>
              <a:t>/</a:t>
            </a:r>
            <a:r>
              <a:rPr lang="en-US" sz="2000" b="1" i="0" dirty="0">
                <a:solidFill>
                  <a:srgbClr val="C00000"/>
                </a:solidFill>
                <a:effectLst/>
                <a:latin typeface="Roboto" panose="02000000000000000000" pitchFamily="2" charset="0"/>
              </a:rPr>
              <a:t> Options power</a:t>
            </a:r>
            <a:endParaRPr lang="en-US" sz="2000" dirty="0">
              <a:solidFill>
                <a:srgbClr val="C00000"/>
              </a:solidFill>
              <a:latin typeface="Roboto" panose="02000000000000000000" pitchFamily="2" charset="0"/>
            </a:endParaRPr>
          </a:p>
          <a:p>
            <a:pPr algn="ctr"/>
            <a:endParaRPr lang="en-US" b="0" i="0" dirty="0">
              <a:solidFill>
                <a:srgbClr val="2E3849"/>
              </a:solidFill>
              <a:effectLst/>
              <a:latin typeface="Roboto" panose="02000000000000000000" pitchFamily="2" charset="0"/>
            </a:endParaRPr>
          </a:p>
          <a:p>
            <a:pPr algn="ctr"/>
            <a:r>
              <a:rPr lang="en-US" b="0" i="0" dirty="0">
                <a:solidFill>
                  <a:srgbClr val="000000"/>
                </a:solidFill>
                <a:effectLst/>
                <a:latin typeface="-apple-system"/>
              </a:rPr>
              <a:t>The ability to walk away from a negotiation and pursue alternative options can significantly enhance negotiation power. If you have attractive alternatives, you are less dependent on reaching an agreement and can negotiate from a position of strength.</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40974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1785104"/>
          </a:xfrm>
          <a:prstGeom prst="rect">
            <a:avLst/>
          </a:prstGeom>
          <a:noFill/>
        </p:spPr>
        <p:txBody>
          <a:bodyPr wrap="square" rtlCol="0">
            <a:spAutoFit/>
          </a:bodyPr>
          <a:lstStyle/>
          <a:p>
            <a:pPr algn="ctr"/>
            <a:r>
              <a:rPr lang="en-US" sz="2000" b="1" i="0" dirty="0">
                <a:solidFill>
                  <a:srgbClr val="C00000"/>
                </a:solidFill>
                <a:effectLst/>
                <a:latin typeface="-apple-system"/>
              </a:rPr>
              <a:t>Timing Power </a:t>
            </a:r>
          </a:p>
          <a:p>
            <a:pPr algn="ctr"/>
            <a:endParaRPr lang="en-US" dirty="0">
              <a:solidFill>
                <a:srgbClr val="000000"/>
              </a:solidFill>
              <a:latin typeface="-apple-system"/>
            </a:endParaRPr>
          </a:p>
          <a:p>
            <a:pPr algn="ctr"/>
            <a:r>
              <a:rPr lang="en-US" b="0" i="0" dirty="0">
                <a:solidFill>
                  <a:srgbClr val="000000"/>
                </a:solidFill>
                <a:effectLst/>
                <a:latin typeface="-apple-system"/>
              </a:rPr>
              <a:t>The timing of a negotiation can affect your negotiation power. For example, being the first to make an offer or initiating a negotiation when the other party is in need or under time pressure can give you an advantage.</a:t>
            </a:r>
          </a:p>
          <a:p>
            <a:pPr algn="ct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09933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1754326"/>
          </a:xfrm>
          <a:prstGeom prst="rect">
            <a:avLst/>
          </a:prstGeom>
          <a:noFill/>
        </p:spPr>
        <p:txBody>
          <a:bodyPr wrap="square" rtlCol="0">
            <a:spAutoFit/>
          </a:bodyPr>
          <a:lstStyle/>
          <a:p>
            <a:pPr algn="ctr"/>
            <a:r>
              <a:rPr lang="en-US" b="1" i="0" dirty="0">
                <a:solidFill>
                  <a:srgbClr val="C00000"/>
                </a:solidFill>
                <a:effectLst/>
                <a:latin typeface="Roboto" panose="02000000000000000000" pitchFamily="2" charset="0"/>
              </a:rPr>
              <a:t>Relationships and Networks power</a:t>
            </a:r>
          </a:p>
          <a:p>
            <a:pPr algn="ctr"/>
            <a:endParaRPr lang="en-US" b="1" dirty="0">
              <a:solidFill>
                <a:srgbClr val="2E3849"/>
              </a:solidFill>
              <a:latin typeface="Roboto" panose="02000000000000000000" pitchFamily="2" charset="0"/>
            </a:endParaRPr>
          </a:p>
          <a:p>
            <a:pPr algn="ctr"/>
            <a:endParaRPr lang="en-US" dirty="0">
              <a:solidFill>
                <a:srgbClr val="2E3849"/>
              </a:solidFill>
              <a:latin typeface="Roboto" panose="02000000000000000000" pitchFamily="2" charset="0"/>
            </a:endParaRPr>
          </a:p>
          <a:p>
            <a:pPr algn="ctr"/>
            <a:r>
              <a:rPr lang="en-US" b="0" i="0" dirty="0">
                <a:solidFill>
                  <a:srgbClr val="000000"/>
                </a:solidFill>
                <a:effectLst/>
                <a:latin typeface="-apple-system"/>
              </a:rPr>
              <a:t>Having strong relationships within the industry or relevant networks can provide valuable support and information, increasing your negotiation power. Building alliances or partnerships can also enhance your position.</a:t>
            </a:r>
            <a:endParaRPr lang="en-US" b="0" i="0" dirty="0">
              <a:solidFill>
                <a:srgbClr val="2E3849"/>
              </a:solidFill>
              <a:effectLst/>
              <a:latin typeface="Roboto" panose="02000000000000000000" pitchFamily="2"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86825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123658"/>
          </a:xfrm>
          <a:prstGeom prst="rect">
            <a:avLst/>
          </a:prstGeom>
          <a:noFill/>
        </p:spPr>
        <p:txBody>
          <a:bodyPr wrap="square" rtlCol="0">
            <a:spAutoFit/>
          </a:bodyPr>
          <a:lstStyle/>
          <a:p>
            <a:pPr algn="ctr"/>
            <a:r>
              <a:rPr lang="en-US" sz="2400" b="1" i="0" dirty="0">
                <a:solidFill>
                  <a:srgbClr val="C00000"/>
                </a:solidFill>
                <a:effectLst/>
                <a:latin typeface="-apple-system"/>
              </a:rPr>
              <a:t>Leverage</a:t>
            </a:r>
            <a:r>
              <a:rPr lang="ar-EG" sz="2400" b="1" i="0" dirty="0">
                <a:solidFill>
                  <a:srgbClr val="C00000"/>
                </a:solidFill>
                <a:effectLst/>
                <a:latin typeface="-apple-system"/>
              </a:rPr>
              <a:t>/ </a:t>
            </a:r>
            <a:r>
              <a:rPr lang="en-US" sz="2400" b="1" i="0" dirty="0">
                <a:solidFill>
                  <a:srgbClr val="C00000"/>
                </a:solidFill>
                <a:effectLst/>
                <a:latin typeface="-apple-system"/>
              </a:rPr>
              <a:t> Investment  Power</a:t>
            </a:r>
          </a:p>
          <a:p>
            <a:pPr algn="ctr"/>
            <a:endParaRPr lang="en-US" dirty="0">
              <a:solidFill>
                <a:srgbClr val="000000"/>
              </a:solidFill>
              <a:latin typeface="-apple-system"/>
            </a:endParaRPr>
          </a:p>
          <a:p>
            <a:pPr algn="ctr"/>
            <a:r>
              <a:rPr lang="en-US" b="0" i="0" dirty="0">
                <a:solidFill>
                  <a:srgbClr val="000000"/>
                </a:solidFill>
                <a:effectLst/>
                <a:latin typeface="-apple-system"/>
              </a:rPr>
              <a:t>This refers to the advantages or resources that a party possesses that can be used to influence the negotiation. Leverage can come from various sources such as financial strength, market dominance, expertise, or unique assets. The party with stronger leverage generally has more negotiation power.</a:t>
            </a:r>
          </a:p>
          <a:p>
            <a:pPr algn="ct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43656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308324"/>
          </a:xfrm>
          <a:prstGeom prst="rect">
            <a:avLst/>
          </a:prstGeom>
          <a:noFill/>
        </p:spPr>
        <p:txBody>
          <a:bodyPr wrap="square" rtlCol="0">
            <a:spAutoFit/>
          </a:bodyPr>
          <a:lstStyle/>
          <a:p>
            <a:pPr algn="ctr"/>
            <a:r>
              <a:rPr lang="en-US" b="1" i="0" dirty="0">
                <a:solidFill>
                  <a:srgbClr val="C00000"/>
                </a:solidFill>
                <a:effectLst/>
                <a:latin typeface="Roboto" panose="02000000000000000000" pitchFamily="2" charset="0"/>
              </a:rPr>
              <a:t>skills power</a:t>
            </a:r>
            <a:endParaRPr lang="en-US" dirty="0">
              <a:solidFill>
                <a:srgbClr val="C00000"/>
              </a:solidFill>
              <a:latin typeface="Roboto" panose="02000000000000000000" pitchFamily="2" charset="0"/>
            </a:endParaRPr>
          </a:p>
          <a:p>
            <a:pPr algn="ctr"/>
            <a:endParaRPr lang="en-US" b="0" i="0" dirty="0">
              <a:solidFill>
                <a:srgbClr val="2E3849"/>
              </a:solidFill>
              <a:effectLst/>
              <a:latin typeface="Roboto" panose="02000000000000000000" pitchFamily="2" charset="0"/>
            </a:endParaRPr>
          </a:p>
          <a:p>
            <a:pPr algn="l"/>
            <a:r>
              <a:rPr lang="en-US" b="0" i="0" dirty="0">
                <a:solidFill>
                  <a:srgbClr val="000000"/>
                </a:solidFill>
                <a:effectLst/>
                <a:latin typeface="-apple-system"/>
              </a:rPr>
              <a:t>Effective communication, active listening, empathy, and the ability to build rapport can positively impact negotiation power. Skilled negotiators can influence the dynamics of the negotiation, manage conflicts, and persuade others to agree to their terms.</a:t>
            </a:r>
          </a:p>
          <a:p>
            <a:pPr algn="ctr"/>
            <a:endParaRPr lang="en-US" dirty="0">
              <a:solidFill>
                <a:srgbClr val="2E3849"/>
              </a:solidFill>
              <a:latin typeface="Roboto" panose="02000000000000000000" pitchFamily="2" charset="0"/>
            </a:endParaRPr>
          </a:p>
          <a:p>
            <a:pPr algn="ctr"/>
            <a:endParaRPr lang="en-US" b="0" i="0" dirty="0">
              <a:solidFill>
                <a:srgbClr val="2E3849"/>
              </a:solidFill>
              <a:effectLst/>
              <a:latin typeface="Roboto" panose="02000000000000000000" pitchFamily="2" charset="0"/>
            </a:endParaRPr>
          </a:p>
          <a:p>
            <a:pPr algn="ctr"/>
            <a:r>
              <a:rPr lang="en-US" dirty="0">
                <a:solidFill>
                  <a:srgbClr val="2E3849"/>
                </a:solidFill>
                <a:latin typeface="Roboto" panose="02000000000000000000" pitchFamily="2" charset="0"/>
              </a:rPr>
              <a:t>EX: </a:t>
            </a:r>
            <a:r>
              <a:rPr lang="en-US" b="0" i="0" dirty="0">
                <a:solidFill>
                  <a:srgbClr val="2E3849"/>
                </a:solidFill>
                <a:effectLst/>
                <a:latin typeface="Roboto" panose="02000000000000000000" pitchFamily="2" charset="0"/>
              </a:rPr>
              <a:t>In sales, when you sharpen your skills, you make more money.</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34848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585323"/>
          </a:xfrm>
          <a:prstGeom prst="rect">
            <a:avLst/>
          </a:prstGeom>
          <a:noFill/>
        </p:spPr>
        <p:txBody>
          <a:bodyPr wrap="square" rtlCol="0">
            <a:spAutoFit/>
          </a:bodyPr>
          <a:lstStyle/>
          <a:p>
            <a:pPr algn="ctr"/>
            <a:r>
              <a:rPr lang="en-US" b="1" i="0" dirty="0">
                <a:solidFill>
                  <a:srgbClr val="C00000"/>
                </a:solidFill>
                <a:effectLst/>
                <a:latin typeface="Roboto" panose="02000000000000000000" pitchFamily="2" charset="0"/>
              </a:rPr>
              <a:t>Information</a:t>
            </a:r>
            <a:r>
              <a:rPr lang="ar-EG" b="1" i="0" dirty="0">
                <a:solidFill>
                  <a:srgbClr val="C00000"/>
                </a:solidFill>
                <a:effectLst/>
                <a:latin typeface="Roboto" panose="02000000000000000000" pitchFamily="2" charset="0"/>
              </a:rPr>
              <a:t>/</a:t>
            </a:r>
            <a:r>
              <a:rPr lang="en-US" b="1" i="0" dirty="0">
                <a:solidFill>
                  <a:srgbClr val="C00000"/>
                </a:solidFill>
                <a:effectLst/>
                <a:latin typeface="Roboto" panose="02000000000000000000" pitchFamily="2" charset="0"/>
              </a:rPr>
              <a:t> Knowledge power</a:t>
            </a:r>
          </a:p>
          <a:p>
            <a:endParaRPr lang="en-US" dirty="0">
              <a:solidFill>
                <a:srgbClr val="2E3849"/>
              </a:solidFill>
              <a:latin typeface="Roboto" panose="02000000000000000000" pitchFamily="2" charset="0"/>
            </a:endParaRPr>
          </a:p>
          <a:p>
            <a:r>
              <a:rPr lang="en-US" b="0" i="0" dirty="0">
                <a:solidFill>
                  <a:srgbClr val="000000"/>
                </a:solidFill>
                <a:effectLst/>
                <a:latin typeface="-apple-system"/>
              </a:rPr>
              <a:t>Having access to relevant information and being well-informed about the subject matter of the negotiation can increase your negotiation power. Information asymmetry, where one party has more information than the other, can be leveraged to gain an advantage.</a:t>
            </a:r>
          </a:p>
          <a:p>
            <a:endParaRPr lang="en-US" b="0" i="0" dirty="0">
              <a:solidFill>
                <a:srgbClr val="000000"/>
              </a:solidFill>
              <a:effectLst/>
              <a:latin typeface="Open Sans" panose="020B0606030504020204" pitchFamily="34" charset="0"/>
            </a:endParaRPr>
          </a:p>
          <a:p>
            <a:endParaRPr lang="en-US" dirty="0">
              <a:solidFill>
                <a:srgbClr val="000000"/>
              </a:solidFill>
              <a:latin typeface="Open Sans" panose="020B0606030504020204" pitchFamily="34" charset="0"/>
            </a:endParaRPr>
          </a:p>
          <a:p>
            <a:r>
              <a:rPr lang="en-US" b="0" i="0" dirty="0">
                <a:solidFill>
                  <a:srgbClr val="000000"/>
                </a:solidFill>
                <a:effectLst/>
                <a:latin typeface="Open Sans" panose="020B0606030504020204" pitchFamily="34" charset="0"/>
              </a:rPr>
              <a:t>Power based on the accumulation and presentation of data along with the acknowledgment of that accumulation or expertise by the counterparty.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21666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1477328"/>
          </a:xfrm>
          <a:prstGeom prst="rect">
            <a:avLst/>
          </a:prstGeom>
          <a:noFill/>
        </p:spPr>
        <p:txBody>
          <a:bodyPr wrap="square" rtlCol="0">
            <a:spAutoFit/>
          </a:bodyPr>
          <a:lstStyle/>
          <a:p>
            <a:pPr algn="ctr"/>
            <a:r>
              <a:rPr lang="en-US" b="1" i="0" dirty="0">
                <a:solidFill>
                  <a:srgbClr val="C00000"/>
                </a:solidFill>
                <a:effectLst/>
                <a:latin typeface="Roboto" panose="02000000000000000000" pitchFamily="2" charset="0"/>
              </a:rPr>
              <a:t>credibility power</a:t>
            </a:r>
            <a:endParaRPr lang="en-US" b="1" dirty="0">
              <a:solidFill>
                <a:srgbClr val="C00000"/>
              </a:solidFill>
              <a:latin typeface="Roboto" panose="02000000000000000000" pitchFamily="2" charset="0"/>
            </a:endParaRPr>
          </a:p>
          <a:p>
            <a:pPr algn="ctr"/>
            <a:endParaRPr lang="en-US" b="0" i="0" dirty="0">
              <a:solidFill>
                <a:srgbClr val="2E3849"/>
              </a:solidFill>
              <a:effectLst/>
              <a:latin typeface="Roboto" panose="02000000000000000000" pitchFamily="2" charset="0"/>
            </a:endParaRPr>
          </a:p>
          <a:p>
            <a:pPr algn="ctr"/>
            <a:r>
              <a:rPr lang="en-US" b="0" i="0" dirty="0">
                <a:solidFill>
                  <a:srgbClr val="000000"/>
                </a:solidFill>
                <a:effectLst/>
                <a:latin typeface="-apple-system"/>
              </a:rPr>
              <a:t>It refers to the perceived trustworthiness, reliability, and expertise that a party possesses. It is the ability to establish and maintain a positive reputation and influence the negotiation process based on that reputation.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406362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165162"/>
          </a:xfrm>
          <a:prstGeom prst="rect">
            <a:avLst/>
          </a:prstGeom>
        </p:spPr>
        <p:txBody>
          <a:bodyPr wrap="square">
            <a:spAutoFit/>
          </a:bodyPr>
          <a:lstStyle/>
          <a:p>
            <a:pPr algn="ctr">
              <a:lnSpc>
                <a:spcPct val="120000"/>
              </a:lnSpc>
            </a:pPr>
            <a:r>
              <a:rPr lang="en-US" sz="2400" b="0" i="0" dirty="0">
                <a:solidFill>
                  <a:schemeClr val="bg1"/>
                </a:solidFill>
                <a:effectLst/>
                <a:latin typeface="-apple-system"/>
              </a:rPr>
              <a:t>Engaging with stakeholders successfully requires a combination of negotiation and </a:t>
            </a:r>
            <a:r>
              <a:rPr lang="en-US" sz="2400" b="0" i="0" u="none" strike="noStrike" dirty="0">
                <a:solidFill>
                  <a:schemeClr val="bg1"/>
                </a:solidFill>
                <a:effectLst/>
                <a:latin typeface="-apple-system"/>
              </a:rPr>
              <a:t>influencing strategies</a:t>
            </a:r>
            <a:r>
              <a:rPr lang="en-US" sz="2400" b="0" i="0" dirty="0">
                <a:solidFill>
                  <a:schemeClr val="bg1"/>
                </a:solidFill>
                <a:effectLst/>
                <a:latin typeface="-apple-system"/>
              </a:rPr>
              <a:t> and techniques. Here are some tips for using these strategies effectively: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1200329"/>
          </a:xfrm>
          <a:prstGeom prst="rect">
            <a:avLst/>
          </a:prstGeom>
          <a:noFill/>
        </p:spPr>
        <p:txBody>
          <a:bodyPr wrap="square" rtlCol="0">
            <a:spAutoFit/>
          </a:bodyPr>
          <a:lstStyle/>
          <a:p>
            <a:pPr algn="ctr"/>
            <a:r>
              <a:rPr lang="en-US" sz="3600" b="1" i="0" dirty="0">
                <a:effectLst/>
              </a:rPr>
              <a:t>Negotiation ground rules</a:t>
            </a:r>
            <a:endParaRPr lang="en-US" sz="2400" b="1" dirty="0">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790584" y="365449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6395928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308324"/>
          </a:xfrm>
          <a:prstGeom prst="rect">
            <a:avLst/>
          </a:prstGeom>
          <a:noFill/>
        </p:spPr>
        <p:txBody>
          <a:bodyPr wrap="square" rtlCol="0">
            <a:spAutoFit/>
          </a:bodyPr>
          <a:lstStyle/>
          <a:p>
            <a:pPr algn="ctr">
              <a:buFont typeface="+mj-lt"/>
              <a:buAutoNum type="arabicPeriod"/>
            </a:pPr>
            <a:r>
              <a:rPr lang="en-US" sz="2400" b="1" i="0" dirty="0">
                <a:solidFill>
                  <a:srgbClr val="000000"/>
                </a:solidFill>
                <a:effectLst/>
                <a:latin typeface="-apple-system"/>
              </a:rPr>
              <a:t>Respect</a:t>
            </a:r>
          </a:p>
          <a:p>
            <a:pPr algn="l"/>
            <a:endParaRPr lang="en-US" sz="2400" dirty="0">
              <a:solidFill>
                <a:srgbClr val="000000"/>
              </a:solidFill>
              <a:latin typeface="-apple-system"/>
            </a:endParaRPr>
          </a:p>
          <a:p>
            <a:pPr algn="l"/>
            <a:endParaRPr lang="en-US" sz="2400" b="0" i="0" dirty="0">
              <a:solidFill>
                <a:srgbClr val="000000"/>
              </a:solidFill>
              <a:effectLst/>
              <a:latin typeface="-apple-system"/>
            </a:endParaRPr>
          </a:p>
          <a:p>
            <a:pPr algn="l"/>
            <a:r>
              <a:rPr lang="en-US" sz="2400" b="0" i="0" dirty="0">
                <a:solidFill>
                  <a:srgbClr val="000000"/>
                </a:solidFill>
                <a:effectLst/>
                <a:latin typeface="-apple-system"/>
              </a:rPr>
              <a:t>All parties involved in the negotiation should treat each other with respect and professionalism. This includes active listening, refraining from personal attacks, and valuing diverse perspectives.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71702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308324"/>
          </a:xfrm>
          <a:prstGeom prst="rect">
            <a:avLst/>
          </a:prstGeom>
          <a:noFill/>
        </p:spPr>
        <p:txBody>
          <a:bodyPr wrap="square" rtlCol="0">
            <a:spAutoFit/>
          </a:bodyPr>
          <a:lstStyle/>
          <a:p>
            <a:pPr algn="ctr"/>
            <a:r>
              <a:rPr lang="en-US" sz="2400" b="0" i="0" dirty="0">
                <a:solidFill>
                  <a:srgbClr val="000000"/>
                </a:solidFill>
                <a:effectLst/>
                <a:latin typeface="-apple-system"/>
              </a:rPr>
              <a:t>2. </a:t>
            </a:r>
            <a:r>
              <a:rPr lang="en-US" sz="2400" b="1" i="0" dirty="0">
                <a:solidFill>
                  <a:srgbClr val="000000"/>
                </a:solidFill>
                <a:effectLst/>
                <a:latin typeface="-apple-system"/>
              </a:rPr>
              <a:t>Open Communication</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Encourage open and honest communication among all parties. Create an atmosphere where participants feel comfortable expressing their thoughts, concerns, and interests without fear of judgment or retaliation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982479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046988"/>
          </a:xfrm>
          <a:prstGeom prst="rect">
            <a:avLst/>
          </a:prstGeom>
          <a:noFill/>
        </p:spPr>
        <p:txBody>
          <a:bodyPr wrap="square" rtlCol="0">
            <a:spAutoFit/>
          </a:bodyPr>
          <a:lstStyle/>
          <a:p>
            <a:pPr algn="ctr"/>
            <a:r>
              <a:rPr lang="en-US" sz="2400" b="1" dirty="0">
                <a:solidFill>
                  <a:srgbClr val="050E17"/>
                </a:solidFill>
                <a:latin typeface="-apple-system"/>
              </a:rPr>
              <a:t>3. </a:t>
            </a:r>
            <a:r>
              <a:rPr lang="en-US" sz="2400" b="1" i="0" dirty="0">
                <a:solidFill>
                  <a:srgbClr val="050E17"/>
                </a:solidFill>
                <a:effectLst/>
                <a:latin typeface="-apple-system"/>
              </a:rPr>
              <a:t>Use active listening</a:t>
            </a:r>
            <a:endParaRPr lang="en-US" sz="2400" b="0" i="0" dirty="0">
              <a:solidFill>
                <a:srgbClr val="050E17"/>
              </a:solidFill>
              <a:effectLst/>
              <a:latin typeface="-apple-system"/>
            </a:endParaRPr>
          </a:p>
          <a:p>
            <a:pPr algn="ctr"/>
            <a:endParaRPr lang="en-US" sz="2400" dirty="0">
              <a:solidFill>
                <a:srgbClr val="050E17"/>
              </a:solidFill>
              <a:latin typeface="-apple-system"/>
            </a:endParaRPr>
          </a:p>
          <a:p>
            <a:pPr algn="ctr"/>
            <a:r>
              <a:rPr lang="en-US" sz="2400" b="0" i="0" dirty="0">
                <a:solidFill>
                  <a:srgbClr val="000000"/>
                </a:solidFill>
                <a:effectLst/>
                <a:latin typeface="-apple-system"/>
              </a:rPr>
              <a:t>Encourage participants to listen attentively to others' viewpoints, ask clarifying questions, and paraphrase to ensure understanding.</a:t>
            </a:r>
            <a:endParaRPr lang="en-US" sz="2400" b="0" i="0" dirty="0">
              <a:solidFill>
                <a:srgbClr val="050E17"/>
              </a:solidFill>
              <a:effectLst/>
              <a:latin typeface="-apple-system"/>
            </a:endParaRPr>
          </a:p>
          <a:p>
            <a:pPr algn="ctr"/>
            <a:endParaRPr lang="en-US" sz="2400" dirty="0">
              <a:solidFill>
                <a:srgbClr val="050E17"/>
              </a:solidFill>
              <a:latin typeface="-apple-system"/>
            </a:endParaRPr>
          </a:p>
          <a:p>
            <a:pPr algn="ctr"/>
            <a:r>
              <a:rPr lang="en-US" sz="2400" b="0" i="0" dirty="0">
                <a:solidFill>
                  <a:srgbClr val="050E17"/>
                </a:solidFill>
                <a:effectLst/>
                <a:latin typeface="-apple-system"/>
              </a:rPr>
              <a:t>Listening actively to stakeholders is an important part of effective engagement. Listen to their needs and concerns, and show that you are genuinely interested in their opinions.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455643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1938992"/>
          </a:xfrm>
          <a:prstGeom prst="rect">
            <a:avLst/>
          </a:prstGeom>
          <a:noFill/>
        </p:spPr>
        <p:txBody>
          <a:bodyPr wrap="square" rtlCol="0">
            <a:spAutoFit/>
          </a:bodyPr>
          <a:lstStyle/>
          <a:p>
            <a:pPr algn="ctr"/>
            <a:r>
              <a:rPr lang="en-US" sz="2400" b="1" i="0" dirty="0">
                <a:solidFill>
                  <a:srgbClr val="050E17"/>
                </a:solidFill>
                <a:effectLst/>
                <a:latin typeface="-apple-system"/>
              </a:rPr>
              <a:t>4. </a:t>
            </a:r>
            <a:r>
              <a:rPr lang="en-US" sz="2400" b="1" i="0" dirty="0">
                <a:solidFill>
                  <a:srgbClr val="000000"/>
                </a:solidFill>
                <a:effectLst/>
                <a:latin typeface="-apple-system"/>
              </a:rPr>
              <a:t>Transparency</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Promote transparency by sharing relevant information openly and honestly. Strive for clarity and accuracy in presenting facts, data, and proposals to ensure all parties are well-informed</a:t>
            </a:r>
            <a:endParaRPr lang="en-US" sz="2400" b="0" i="0" dirty="0">
              <a:solidFill>
                <a:srgbClr val="050E17"/>
              </a:solidFill>
              <a:effectLst/>
              <a:latin typeface="-apple-system"/>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73955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308324"/>
          </a:xfrm>
          <a:prstGeom prst="rect">
            <a:avLst/>
          </a:prstGeom>
          <a:noFill/>
        </p:spPr>
        <p:txBody>
          <a:bodyPr wrap="square" rtlCol="0">
            <a:spAutoFit/>
          </a:bodyPr>
          <a:lstStyle/>
          <a:p>
            <a:pPr algn="ctr"/>
            <a:r>
              <a:rPr lang="en-US" sz="2400" b="1" i="0" dirty="0">
                <a:solidFill>
                  <a:srgbClr val="000000"/>
                </a:solidFill>
                <a:effectLst/>
                <a:latin typeface="-apple-system"/>
              </a:rPr>
              <a:t>5. Focus on Interests </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Encourage parties to focus on their underlying interests instead of rigid positions. By understanding each other's interests, it becomes easier to explore creative solutions that meet the needs of all parties.</a:t>
            </a:r>
            <a:endParaRPr lang="en-US" sz="2400" b="0" i="0" dirty="0">
              <a:solidFill>
                <a:srgbClr val="050E17"/>
              </a:solidFill>
              <a:effectLst/>
              <a:latin typeface="-apple-system"/>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963103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308324"/>
          </a:xfrm>
          <a:prstGeom prst="rect">
            <a:avLst/>
          </a:prstGeom>
          <a:noFill/>
        </p:spPr>
        <p:txBody>
          <a:bodyPr wrap="square" rtlCol="0">
            <a:spAutoFit/>
          </a:bodyPr>
          <a:lstStyle/>
          <a:p>
            <a:pPr algn="ctr"/>
            <a:r>
              <a:rPr lang="en-US" sz="2400" b="1" i="0" dirty="0">
                <a:solidFill>
                  <a:srgbClr val="050E17"/>
                </a:solidFill>
                <a:effectLst/>
                <a:latin typeface="-apple-system"/>
              </a:rPr>
              <a:t>6. </a:t>
            </a:r>
            <a:r>
              <a:rPr lang="en-US" sz="2400" b="1" i="0" dirty="0">
                <a:solidFill>
                  <a:srgbClr val="000000"/>
                </a:solidFill>
                <a:effectLst/>
                <a:latin typeface="-apple-system"/>
              </a:rPr>
              <a:t>Constructive Problem-Solving </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Foster a problem-solving mindset where participants work collaboratively to find mutually beneficial solutions. Encourage the exploration of different options and alternatives to address the interests of all parties involved.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14292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416320"/>
          </a:xfrm>
          <a:prstGeom prst="rect">
            <a:avLst/>
          </a:prstGeom>
          <a:noFill/>
        </p:spPr>
        <p:txBody>
          <a:bodyPr wrap="square" rtlCol="0">
            <a:spAutoFit/>
          </a:bodyPr>
          <a:lstStyle/>
          <a:p>
            <a:pPr algn="ctr"/>
            <a:r>
              <a:rPr lang="en-US" sz="2400" b="1" i="0" dirty="0">
                <a:solidFill>
                  <a:srgbClr val="050E17"/>
                </a:solidFill>
                <a:effectLst/>
                <a:latin typeface="-apple-system"/>
              </a:rPr>
              <a:t>7. Be willing to compromise and </a:t>
            </a:r>
            <a:r>
              <a:rPr lang="en-US" sz="2400" b="1" i="0" dirty="0">
                <a:solidFill>
                  <a:srgbClr val="000000"/>
                </a:solidFill>
                <a:effectLst/>
                <a:latin typeface="-apple-system"/>
              </a:rPr>
              <a:t>Flexibility</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Encourage parties to be open to making concessions and finding middle ground to reach an agreement that satisfies the interests of all parties.</a:t>
            </a:r>
          </a:p>
          <a:p>
            <a:pPr algn="ctr"/>
            <a:endParaRPr lang="en-US" sz="2400" b="0" i="0" dirty="0">
              <a:solidFill>
                <a:srgbClr val="050E17"/>
              </a:solidFill>
              <a:effectLst/>
              <a:latin typeface="-apple-system"/>
            </a:endParaRPr>
          </a:p>
          <a:p>
            <a:pPr algn="ctr"/>
            <a:r>
              <a:rPr lang="en-US" sz="2400" b="0" i="0" dirty="0">
                <a:solidFill>
                  <a:srgbClr val="050E17"/>
                </a:solidFill>
                <a:effectLst/>
                <a:latin typeface="-apple-system"/>
              </a:rPr>
              <a:t>Be prepared to compromise on less important issues in order to reach a mutually beneficial agreement. This can help to build trust and maintain relationships over the long term.</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28889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677656"/>
          </a:xfrm>
          <a:prstGeom prst="rect">
            <a:avLst/>
          </a:prstGeom>
          <a:noFill/>
        </p:spPr>
        <p:txBody>
          <a:bodyPr wrap="square" rtlCol="0">
            <a:spAutoFit/>
          </a:bodyPr>
          <a:lstStyle/>
          <a:p>
            <a:pPr algn="ctr"/>
            <a:r>
              <a:rPr lang="en-US" sz="2400" b="1" i="0" dirty="0">
                <a:solidFill>
                  <a:srgbClr val="000000"/>
                </a:solidFill>
                <a:effectLst/>
                <a:latin typeface="-apple-system"/>
              </a:rPr>
              <a:t>8. Time Management</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Agree upon time management guidelines to ensure efficient use of time during the negotiation process. Establish clear timeframes for discussions, breaks, and decision-making to keep the negotiation on track.</a:t>
            </a:r>
          </a:p>
          <a:p>
            <a:pPr algn="ctr"/>
            <a:endParaRPr lang="en-US" sz="2400" b="0" i="0" dirty="0">
              <a:solidFill>
                <a:srgbClr val="050E17"/>
              </a:solidFill>
              <a:effectLst/>
              <a:latin typeface="-apple-system"/>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813485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677656"/>
          </a:xfrm>
          <a:prstGeom prst="rect">
            <a:avLst/>
          </a:prstGeom>
          <a:noFill/>
        </p:spPr>
        <p:txBody>
          <a:bodyPr wrap="square" rtlCol="0">
            <a:spAutoFit/>
          </a:bodyPr>
          <a:lstStyle/>
          <a:p>
            <a:pPr algn="ctr"/>
            <a:r>
              <a:rPr lang="en-US" sz="2400" b="1" i="0" dirty="0">
                <a:solidFill>
                  <a:srgbClr val="000000"/>
                </a:solidFill>
                <a:effectLst/>
                <a:latin typeface="-apple-system"/>
              </a:rPr>
              <a:t>9. Confidentiality </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Establish guidelines for maintaining confidentiality, especially when sensitive or proprietary information is being shared. Ensure that all parties understand the need to protect confidential information disclosed during the negotiation.</a:t>
            </a:r>
          </a:p>
          <a:p>
            <a:pPr algn="ctr"/>
            <a:endParaRPr lang="en-US" sz="2400" b="0" i="0" dirty="0">
              <a:solidFill>
                <a:srgbClr val="050E17"/>
              </a:solidFill>
              <a:effectLst/>
              <a:latin typeface="-apple-system"/>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826632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308324"/>
          </a:xfrm>
          <a:prstGeom prst="rect">
            <a:avLst/>
          </a:prstGeom>
          <a:noFill/>
        </p:spPr>
        <p:txBody>
          <a:bodyPr wrap="square" rtlCol="0">
            <a:spAutoFit/>
          </a:bodyPr>
          <a:lstStyle/>
          <a:p>
            <a:pPr algn="ctr"/>
            <a:r>
              <a:rPr lang="en-US" sz="2400" b="1" dirty="0">
                <a:solidFill>
                  <a:srgbClr val="050E17"/>
                </a:solidFill>
                <a:latin typeface="-apple-system"/>
              </a:rPr>
              <a:t>10. </a:t>
            </a:r>
            <a:r>
              <a:rPr lang="en-US" sz="2400" b="1" i="0" dirty="0">
                <a:solidFill>
                  <a:srgbClr val="050E17"/>
                </a:solidFill>
                <a:effectLst/>
                <a:latin typeface="-apple-system"/>
              </a:rPr>
              <a:t>Be creative</a:t>
            </a:r>
            <a:r>
              <a:rPr lang="en-US" sz="2400" b="0" i="0" dirty="0">
                <a:solidFill>
                  <a:srgbClr val="050E17"/>
                </a:solidFill>
                <a:effectLst/>
                <a:latin typeface="-apple-system"/>
              </a:rPr>
              <a:t> </a:t>
            </a:r>
          </a:p>
          <a:p>
            <a:pPr algn="ctr"/>
            <a:endParaRPr lang="en-US" sz="2400" u="none" strike="noStrike" dirty="0">
              <a:solidFill>
                <a:srgbClr val="050E17"/>
              </a:solidFill>
              <a:latin typeface="-apple-system"/>
            </a:endParaRPr>
          </a:p>
          <a:p>
            <a:pPr algn="ctr"/>
            <a:r>
              <a:rPr lang="en-US" sz="2400" b="0" i="0" u="none" strike="noStrike" dirty="0">
                <a:solidFill>
                  <a:srgbClr val="050E17"/>
                </a:solidFill>
                <a:effectLst/>
                <a:latin typeface="-apple-system"/>
              </a:rPr>
              <a:t>Engagement</a:t>
            </a:r>
            <a:r>
              <a:rPr lang="en-US" sz="2400" b="0" i="0" dirty="0">
                <a:solidFill>
                  <a:srgbClr val="050E17"/>
                </a:solidFill>
                <a:effectLst/>
                <a:latin typeface="-apple-system"/>
              </a:rPr>
              <a:t> often involves finding creative solutions that meet the needs of all parties. Be open to exploring new and innovative approaches, and look for win-win solutions that create value for all parties.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792434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985433"/>
          </a:xfrm>
          <a:prstGeom prst="rect">
            <a:avLst/>
          </a:prstGeom>
          <a:noFill/>
        </p:spPr>
        <p:txBody>
          <a:bodyPr wrap="square" rtlCol="0">
            <a:spAutoFit/>
          </a:bodyPr>
          <a:lstStyle/>
          <a:p>
            <a:pPr algn="ctr"/>
            <a:r>
              <a:rPr lang="en-US" sz="2400" b="1" dirty="0">
                <a:solidFill>
                  <a:srgbClr val="050E17"/>
                </a:solidFill>
                <a:latin typeface="-apple-system"/>
              </a:rPr>
              <a:t>11. </a:t>
            </a:r>
            <a:r>
              <a:rPr lang="en-US" sz="2400" b="1" i="0" dirty="0">
                <a:solidFill>
                  <a:srgbClr val="050E17"/>
                </a:solidFill>
                <a:effectLst/>
                <a:latin typeface="-apple-system"/>
              </a:rPr>
              <a:t>Build relationships and follow up your deal</a:t>
            </a:r>
            <a:r>
              <a:rPr lang="en-US" sz="2400" b="0" i="0" dirty="0">
                <a:solidFill>
                  <a:srgbClr val="050E17"/>
                </a:solidFill>
                <a:effectLst/>
                <a:latin typeface="-apple-system"/>
              </a:rPr>
              <a:t> </a:t>
            </a:r>
          </a:p>
          <a:p>
            <a:pPr algn="ctr"/>
            <a:endParaRPr lang="en-US" sz="2400" dirty="0">
              <a:solidFill>
                <a:srgbClr val="050E17"/>
              </a:solidFill>
              <a:latin typeface="-apple-system"/>
            </a:endParaRPr>
          </a:p>
          <a:p>
            <a:pPr algn="ctr"/>
            <a:r>
              <a:rPr lang="en-US" sz="2000" b="0" i="0" dirty="0">
                <a:solidFill>
                  <a:srgbClr val="050E17"/>
                </a:solidFill>
                <a:effectLst/>
                <a:latin typeface="-apple-system"/>
              </a:rPr>
              <a:t>Building relationships with stakeholders is critical to successful engagement. Focus on building trust and rapport with stakeholders, and look for opportunities to create value for both parties.</a:t>
            </a:r>
          </a:p>
          <a:p>
            <a:pPr algn="ctr"/>
            <a:endParaRPr lang="en-US" sz="2000" dirty="0">
              <a:solidFill>
                <a:srgbClr val="050E17"/>
              </a:solidFill>
              <a:latin typeface="-apple-system"/>
            </a:endParaRPr>
          </a:p>
          <a:p>
            <a:pPr algn="ctr"/>
            <a:r>
              <a:rPr lang="en-US" sz="2000" b="0" i="0" dirty="0">
                <a:solidFill>
                  <a:srgbClr val="050E17"/>
                </a:solidFill>
                <a:effectLst/>
                <a:latin typeface="-apple-system"/>
              </a:rPr>
              <a:t>Once an agreement has been reached, follow up with stakeholders to ensure that both parties are meeting their obligations. This can help to build trust and maintain relationships over the long term.</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761551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3730601"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Emotional Control </a:t>
            </a:r>
          </a:p>
          <a:p>
            <a:pPr algn="ctr"/>
            <a:r>
              <a:rPr lang="en-US" sz="2400" b="1" dirty="0">
                <a:solidFill>
                  <a:srgbClr val="2D3956"/>
                </a:solidFill>
                <a:latin typeface="Tajawal Medium" panose="00000600000000000000" pitchFamily="2" charset="-78"/>
                <a:cs typeface="Tajawal Medium" panose="00000600000000000000" pitchFamily="2" charset="-78"/>
              </a:rPr>
              <a:t>in Negotiation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1383711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48508"/>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a:extLst>
              <a:ext uri="{FF2B5EF4-FFF2-40B4-BE49-F238E27FC236}">
                <a16:creationId xmlns:a16="http://schemas.microsoft.com/office/drawing/2014/main" id="{8979CAB0-E60B-256F-6974-7CC3BD7C22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520574"/>
            <a:ext cx="12192000" cy="426377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ED459179-7E97-70F5-5CA1-44F5ED67C02D}"/>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570627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2">
            <a:extLst>
              <a:ext uri="{FF2B5EF4-FFF2-40B4-BE49-F238E27FC236}">
                <a16:creationId xmlns:a16="http://schemas.microsoft.com/office/drawing/2014/main" id="{E93AD098-6AC9-C0CF-793C-8E4CFB6FD5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663015"/>
            <a:ext cx="12192000" cy="4224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0047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3730601"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4359131"/>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4353674"/>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462400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04</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5B747878-8BC9-92CD-2D07-B304667679E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089445" y="808794"/>
            <a:ext cx="5856695" cy="3090883"/>
          </a:xfrm>
          <a:prstGeom prst="rect">
            <a:avLst/>
          </a:prstGeom>
        </p:spPr>
      </p:pic>
    </p:spTree>
    <p:extLst>
      <p:ext uri="{BB962C8B-B14F-4D97-AF65-F5344CB8AC3E}">
        <p14:creationId xmlns:p14="http://schemas.microsoft.com/office/powerpoint/2010/main" val="216895472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1971152"/>
            <a:ext cx="8417320" cy="2769989"/>
          </a:xfrm>
          <a:prstGeom prst="rect">
            <a:avLst/>
          </a:prstGeom>
          <a:noFill/>
        </p:spPr>
        <p:txBody>
          <a:bodyPr wrap="square" rtlCol="0">
            <a:spAutoFit/>
          </a:bodyPr>
          <a:lstStyle/>
          <a:p>
            <a:pPr algn="ctr"/>
            <a:r>
              <a:rPr lang="en-US" b="1" dirty="0">
                <a:solidFill>
                  <a:srgbClr val="2D3956"/>
                </a:solidFill>
                <a:latin typeface="Tajawal ExtraBold" panose="00000800000000000000" pitchFamily="2" charset="-78"/>
                <a:cs typeface="Tajawal ExtraBold" panose="00000800000000000000" pitchFamily="2" charset="-78"/>
              </a:rPr>
              <a:t>Closing the Deal </a:t>
            </a: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a:p>
            <a:r>
              <a:rPr lang="en-US" sz="2000" b="0" i="0" dirty="0">
                <a:solidFill>
                  <a:srgbClr val="000000"/>
                </a:solidFill>
                <a:effectLst/>
                <a:latin typeface="-apple-system"/>
              </a:rPr>
              <a:t>It refers to the final stage of the negotiation process where both parties come to an agreement on the terms and conditions and formally commit to the deal.</a:t>
            </a:r>
          </a:p>
          <a:p>
            <a:endParaRPr lang="en-US" sz="2000" dirty="0">
              <a:solidFill>
                <a:srgbClr val="000000"/>
              </a:solidFill>
              <a:latin typeface="-apple-system"/>
              <a:cs typeface="Tajawal ExtraBold" panose="00000800000000000000" pitchFamily="2" charset="-78"/>
            </a:endParaRPr>
          </a:p>
          <a:p>
            <a:endParaRPr lang="en-US" sz="2000" dirty="0">
              <a:solidFill>
                <a:srgbClr val="000000"/>
              </a:solidFill>
              <a:latin typeface="-apple-system"/>
              <a:cs typeface="Tajawal ExtraBold" panose="00000800000000000000" pitchFamily="2" charset="-78"/>
            </a:endParaRPr>
          </a:p>
          <a:p>
            <a:endParaRPr lang="en-US" sz="2000" dirty="0">
              <a:solidFill>
                <a:srgbClr val="000000"/>
              </a:solidFill>
              <a:latin typeface="-apple-system"/>
              <a:cs typeface="Tajawal ExtraBold" panose="00000800000000000000" pitchFamily="2" charset="-78"/>
            </a:endParaRPr>
          </a:p>
          <a:p>
            <a:r>
              <a:rPr lang="en-US" sz="2000" b="1" i="0" dirty="0">
                <a:solidFill>
                  <a:srgbClr val="000000"/>
                </a:solidFill>
                <a:effectLst/>
                <a:latin typeface="-apple-system"/>
              </a:rPr>
              <a:t>Here are some strategies to effectively close the deal in a negotiation:</a:t>
            </a:r>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1205507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1975920"/>
            <a:ext cx="8417320" cy="1938992"/>
          </a:xfrm>
          <a:prstGeom prst="rect">
            <a:avLst/>
          </a:prstGeom>
          <a:noFill/>
        </p:spPr>
        <p:txBody>
          <a:bodyPr wrap="square" rtlCol="0">
            <a:spAutoFit/>
          </a:bodyPr>
          <a:lstStyle/>
          <a:p>
            <a:pPr algn="ctr"/>
            <a:r>
              <a:rPr lang="en-US" sz="2000" b="1" i="0" dirty="0">
                <a:solidFill>
                  <a:srgbClr val="000000"/>
                </a:solidFill>
                <a:effectLst/>
                <a:latin typeface="-apple-system"/>
              </a:rPr>
              <a:t>Summarize and Confirm</a:t>
            </a:r>
            <a:r>
              <a:rPr lang="en-US" sz="2000" b="0" i="0" dirty="0">
                <a:solidFill>
                  <a:srgbClr val="000000"/>
                </a:solidFill>
                <a:effectLst/>
                <a:latin typeface="-apple-system"/>
              </a:rPr>
              <a:t>: </a:t>
            </a:r>
          </a:p>
          <a:p>
            <a:pPr algn="ctr"/>
            <a:endParaRPr lang="en-US" sz="2000" dirty="0">
              <a:solidFill>
                <a:srgbClr val="000000"/>
              </a:solidFill>
              <a:latin typeface="-apple-system"/>
            </a:endParaRPr>
          </a:p>
          <a:p>
            <a:pPr algn="ctr"/>
            <a:endParaRPr lang="en-US" sz="2000" b="0" i="0" dirty="0">
              <a:solidFill>
                <a:srgbClr val="000000"/>
              </a:solidFill>
              <a:effectLst/>
              <a:latin typeface="-apple-system"/>
            </a:endParaRPr>
          </a:p>
          <a:p>
            <a:pPr algn="ctr"/>
            <a:r>
              <a:rPr lang="en-US" sz="2000" b="0" i="0" dirty="0">
                <a:solidFill>
                  <a:srgbClr val="000000"/>
                </a:solidFill>
                <a:effectLst/>
                <a:latin typeface="-apple-system"/>
              </a:rPr>
              <a:t>Begin by summarizing the key points of agreement and confirm that both parties are aligned on the terms and conditions. This helps ensure that there is a shared understanding of the deal before moving forward</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1470542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1975920"/>
            <a:ext cx="8417320" cy="1938992"/>
          </a:xfrm>
          <a:prstGeom prst="rect">
            <a:avLst/>
          </a:prstGeom>
          <a:noFill/>
        </p:spPr>
        <p:txBody>
          <a:bodyPr wrap="square" rtlCol="0">
            <a:spAutoFit/>
          </a:bodyPr>
          <a:lstStyle/>
          <a:p>
            <a:pPr algn="ctr"/>
            <a:r>
              <a:rPr lang="en-US" sz="2000" b="1" i="0" dirty="0">
                <a:solidFill>
                  <a:srgbClr val="000000"/>
                </a:solidFill>
                <a:effectLst/>
                <a:latin typeface="-apple-system"/>
              </a:rPr>
              <a:t>Address Remaining Concerns</a:t>
            </a:r>
            <a:r>
              <a:rPr lang="en-US" sz="2000" b="0" i="0" dirty="0">
                <a:solidFill>
                  <a:srgbClr val="000000"/>
                </a:solidFill>
                <a:effectLst/>
                <a:latin typeface="-apple-system"/>
              </a:rPr>
              <a:t>: </a:t>
            </a:r>
          </a:p>
          <a:p>
            <a:pPr algn="l"/>
            <a:endParaRPr lang="en-US" sz="2000" dirty="0">
              <a:solidFill>
                <a:srgbClr val="000000"/>
              </a:solidFill>
              <a:latin typeface="-apple-system"/>
            </a:endParaRPr>
          </a:p>
          <a:p>
            <a:pPr algn="l"/>
            <a:endParaRPr lang="en-US" sz="2000" b="0" i="0" dirty="0">
              <a:solidFill>
                <a:srgbClr val="000000"/>
              </a:solidFill>
              <a:effectLst/>
              <a:latin typeface="-apple-system"/>
            </a:endParaRPr>
          </a:p>
          <a:p>
            <a:pPr algn="l"/>
            <a:r>
              <a:rPr lang="en-US" sz="2000" b="0" i="0" dirty="0">
                <a:solidFill>
                  <a:srgbClr val="000000"/>
                </a:solidFill>
                <a:effectLst/>
                <a:latin typeface="-apple-system"/>
              </a:rPr>
              <a:t>Check if there are any outstanding concerns or unresolved issues that need to be addressed before finalizing the deal. Work collaboratively to find solutions or compromises that satisfy both parties' interests.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18060097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1975920"/>
            <a:ext cx="8417320" cy="2246769"/>
          </a:xfrm>
          <a:prstGeom prst="rect">
            <a:avLst/>
          </a:prstGeom>
          <a:noFill/>
        </p:spPr>
        <p:txBody>
          <a:bodyPr wrap="square" rtlCol="0">
            <a:spAutoFit/>
          </a:bodyPr>
          <a:lstStyle/>
          <a:p>
            <a:pPr algn="ctr"/>
            <a:r>
              <a:rPr lang="en-US" sz="2000" b="1" i="0" dirty="0">
                <a:solidFill>
                  <a:srgbClr val="000000"/>
                </a:solidFill>
                <a:effectLst/>
                <a:latin typeface="-apple-system"/>
              </a:rPr>
              <a:t>Create a Win-Win Scenario</a:t>
            </a:r>
            <a:r>
              <a:rPr lang="en-US" sz="2000" b="0" i="0" dirty="0">
                <a:solidFill>
                  <a:srgbClr val="000000"/>
                </a:solidFill>
                <a:effectLst/>
                <a:latin typeface="-apple-system"/>
              </a:rPr>
              <a:t>: </a:t>
            </a:r>
          </a:p>
          <a:p>
            <a:pPr algn="ctr"/>
            <a:endParaRPr lang="en-US" sz="2000" dirty="0">
              <a:solidFill>
                <a:srgbClr val="000000"/>
              </a:solidFill>
              <a:latin typeface="-apple-system"/>
            </a:endParaRPr>
          </a:p>
          <a:p>
            <a:pPr algn="ctr"/>
            <a:endParaRPr lang="en-US" sz="2000" b="0" i="0" dirty="0">
              <a:solidFill>
                <a:srgbClr val="000000"/>
              </a:solidFill>
              <a:effectLst/>
              <a:latin typeface="-apple-system"/>
            </a:endParaRPr>
          </a:p>
          <a:p>
            <a:pPr algn="ctr"/>
            <a:r>
              <a:rPr lang="en-US" sz="2000" b="0" i="0" dirty="0">
                <a:solidFill>
                  <a:srgbClr val="000000"/>
                </a:solidFill>
                <a:effectLst/>
                <a:latin typeface="-apple-system"/>
              </a:rPr>
              <a:t>Emphasize the mutual benefits and value that both parties will gain from the deal. Highlight how the agreement aligns with their respective goals and objectives, creating a win-win situation.</a:t>
            </a:r>
          </a:p>
          <a:p>
            <a:pPr algn="ctr"/>
            <a:endParaRPr lang="en-US" sz="2000" b="0" i="0" dirty="0">
              <a:solidFill>
                <a:srgbClr val="000000"/>
              </a:solidFill>
              <a:effectLst/>
              <a:latin typeface="-apple-system"/>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31969321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9D43C4D-CB93-1DBC-7EDD-9016BDFE3B1F}"/>
              </a:ext>
            </a:extLst>
          </p:cNvPr>
          <p:cNvSpPr txBox="1"/>
          <p:nvPr/>
        </p:nvSpPr>
        <p:spPr>
          <a:xfrm>
            <a:off x="1771923" y="1997335"/>
            <a:ext cx="8608024" cy="1754326"/>
          </a:xfrm>
          <a:prstGeom prst="rect">
            <a:avLst/>
          </a:prstGeom>
          <a:noFill/>
        </p:spPr>
        <p:txBody>
          <a:bodyPr wrap="square">
            <a:spAutoFit/>
          </a:bodyPr>
          <a:lstStyle/>
          <a:p>
            <a:pPr algn="ctr"/>
            <a:r>
              <a:rPr lang="en-US" b="1" i="0" dirty="0">
                <a:solidFill>
                  <a:srgbClr val="000000"/>
                </a:solidFill>
                <a:effectLst/>
                <a:latin typeface="-apple-system"/>
              </a:rPr>
              <a:t>Overcome Objections</a:t>
            </a:r>
            <a:r>
              <a:rPr lang="en-US" b="0" i="0" dirty="0">
                <a:solidFill>
                  <a:srgbClr val="000000"/>
                </a:solidFill>
                <a:effectLst/>
                <a:latin typeface="-apple-system"/>
              </a:rPr>
              <a:t>: </a:t>
            </a:r>
          </a:p>
          <a:p>
            <a:pPr algn="l"/>
            <a:endParaRPr lang="en-US" dirty="0">
              <a:solidFill>
                <a:srgbClr val="000000"/>
              </a:solidFill>
              <a:latin typeface="-apple-system"/>
            </a:endParaRPr>
          </a:p>
          <a:p>
            <a:pPr algn="l"/>
            <a:endParaRPr lang="en-US" b="0" i="0" dirty="0">
              <a:solidFill>
                <a:srgbClr val="000000"/>
              </a:solidFill>
              <a:effectLst/>
              <a:latin typeface="-apple-system"/>
            </a:endParaRPr>
          </a:p>
          <a:p>
            <a:pPr algn="l"/>
            <a:r>
              <a:rPr lang="en-US" b="0" i="0" dirty="0">
                <a:solidFill>
                  <a:srgbClr val="000000"/>
                </a:solidFill>
                <a:effectLst/>
                <a:latin typeface="-apple-system"/>
              </a:rPr>
              <a:t>Be prepared to handle any objections or reservations that the other party may have. Anticipate their concerns and address them with compelling arguments or additional information to alleviate their doubts.</a:t>
            </a:r>
          </a:p>
        </p:txBody>
      </p:sp>
    </p:spTree>
    <p:extLst>
      <p:ext uri="{BB962C8B-B14F-4D97-AF65-F5344CB8AC3E}">
        <p14:creationId xmlns:p14="http://schemas.microsoft.com/office/powerpoint/2010/main" val="20280701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1975920"/>
            <a:ext cx="8417320" cy="2246769"/>
          </a:xfrm>
          <a:prstGeom prst="rect">
            <a:avLst/>
          </a:prstGeom>
          <a:noFill/>
        </p:spPr>
        <p:txBody>
          <a:bodyPr wrap="square" rtlCol="0">
            <a:spAutoFit/>
          </a:bodyPr>
          <a:lstStyle/>
          <a:p>
            <a:pPr algn="ctr"/>
            <a:r>
              <a:rPr lang="en-US" sz="2000" b="1" i="0" dirty="0">
                <a:solidFill>
                  <a:srgbClr val="000000"/>
                </a:solidFill>
                <a:effectLst/>
                <a:latin typeface="-apple-system"/>
              </a:rPr>
              <a:t>Obtain Signatures</a:t>
            </a:r>
            <a:r>
              <a:rPr lang="en-US" sz="2000" b="0" i="0" dirty="0">
                <a:solidFill>
                  <a:srgbClr val="000000"/>
                </a:solidFill>
                <a:effectLst/>
                <a:latin typeface="-apple-system"/>
              </a:rPr>
              <a:t>: </a:t>
            </a:r>
          </a:p>
          <a:p>
            <a:pPr algn="ctr"/>
            <a:endParaRPr lang="en-US" sz="2000" dirty="0">
              <a:solidFill>
                <a:srgbClr val="000000"/>
              </a:solidFill>
              <a:latin typeface="-apple-system"/>
            </a:endParaRPr>
          </a:p>
          <a:p>
            <a:pPr algn="ctr"/>
            <a:endParaRPr lang="en-US" sz="2000" b="0" i="0" dirty="0">
              <a:solidFill>
                <a:srgbClr val="000000"/>
              </a:solidFill>
              <a:effectLst/>
              <a:latin typeface="-apple-system"/>
            </a:endParaRPr>
          </a:p>
          <a:p>
            <a:pPr algn="ctr"/>
            <a:r>
              <a:rPr lang="en-US" sz="2000" b="0" i="0" dirty="0">
                <a:solidFill>
                  <a:srgbClr val="000000"/>
                </a:solidFill>
                <a:effectLst/>
                <a:latin typeface="-apple-system"/>
              </a:rPr>
              <a:t>Arrange for the signing of the finalized agreement by authorized representatives of each party. This can be done physically or electronically, depending on the preferred method of signing.</a:t>
            </a:r>
          </a:p>
          <a:p>
            <a:pPr algn="ctr"/>
            <a:endParaRPr lang="en-US" sz="2000" b="0" i="0" dirty="0">
              <a:solidFill>
                <a:srgbClr val="000000"/>
              </a:solidFill>
              <a:effectLst/>
              <a:latin typeface="-apple-system"/>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13927331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1975920"/>
            <a:ext cx="8417320" cy="2246769"/>
          </a:xfrm>
          <a:prstGeom prst="rect">
            <a:avLst/>
          </a:prstGeom>
          <a:noFill/>
        </p:spPr>
        <p:txBody>
          <a:bodyPr wrap="square" rtlCol="0">
            <a:spAutoFit/>
          </a:bodyPr>
          <a:lstStyle/>
          <a:p>
            <a:pPr algn="ctr"/>
            <a:r>
              <a:rPr lang="en-US" sz="2000" b="1" i="0" dirty="0">
                <a:solidFill>
                  <a:srgbClr val="000000"/>
                </a:solidFill>
                <a:effectLst/>
                <a:latin typeface="-apple-system"/>
              </a:rPr>
              <a:t>Celebrate and Build Rapport</a:t>
            </a:r>
            <a:r>
              <a:rPr lang="en-US" sz="2000" b="0" i="0" dirty="0">
                <a:solidFill>
                  <a:srgbClr val="000000"/>
                </a:solidFill>
                <a:effectLst/>
                <a:latin typeface="-apple-system"/>
              </a:rPr>
              <a:t>: </a:t>
            </a:r>
          </a:p>
          <a:p>
            <a:pPr algn="ctr"/>
            <a:endParaRPr lang="en-US" sz="2000" dirty="0">
              <a:solidFill>
                <a:srgbClr val="000000"/>
              </a:solidFill>
              <a:latin typeface="-apple-system"/>
            </a:endParaRPr>
          </a:p>
          <a:p>
            <a:pPr algn="ctr"/>
            <a:endParaRPr lang="en-US" sz="2000" b="0" i="0" dirty="0">
              <a:solidFill>
                <a:srgbClr val="000000"/>
              </a:solidFill>
              <a:effectLst/>
              <a:latin typeface="-apple-system"/>
            </a:endParaRPr>
          </a:p>
          <a:p>
            <a:pPr algn="ctr"/>
            <a:r>
              <a:rPr lang="en-US" sz="2000" b="0" i="0" dirty="0">
                <a:solidFill>
                  <a:srgbClr val="000000"/>
                </a:solidFill>
                <a:effectLst/>
                <a:latin typeface="-apple-system"/>
              </a:rPr>
              <a:t>As the deal is closed, take a moment to acknowledge the achievement and express appreciation for the collaboration. Use this opportunity to strengthen the relationship with the other party and lay the foundation for future partnerships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13453714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Negotiation Tips</a:t>
            </a:r>
          </a:p>
        </p:txBody>
      </p:sp>
      <p:sp>
        <p:nvSpPr>
          <p:cNvPr id="18" name="Rectangle 17">
            <a:extLst>
              <a:ext uri="{FF2B5EF4-FFF2-40B4-BE49-F238E27FC236}">
                <a16:creationId xmlns:a16="http://schemas.microsoft.com/office/drawing/2014/main" id="{9BFC32B8-BDEE-2CBC-DFF5-CD482608568C}"/>
              </a:ext>
            </a:extLst>
          </p:cNvPr>
          <p:cNvSpPr/>
          <p:nvPr/>
        </p:nvSpPr>
        <p:spPr>
          <a:xfrm>
            <a:off x="5657284" y="428629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4283339"/>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4553668"/>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05</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029B149D-EA41-4B20-79B3-E9FB48B2BBF9}"/>
              </a:ext>
            </a:extLst>
          </p:cNvPr>
          <p:cNvSpPr>
            <a:spLocks noGrp="1"/>
          </p:cNvSpPr>
          <p:nvPr>
            <p:ph type="pic" sz="quarter" idx="10"/>
          </p:nvPr>
        </p:nvSpPr>
        <p:spPr/>
      </p:sp>
      <p:pic>
        <p:nvPicPr>
          <p:cNvPr id="7" name="Picture 2">
            <a:extLst>
              <a:ext uri="{FF2B5EF4-FFF2-40B4-BE49-F238E27FC236}">
                <a16:creationId xmlns:a16="http://schemas.microsoft.com/office/drawing/2014/main" id="{1D19CF8E-26DD-3D14-07B2-5424C53F990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9445" y="690826"/>
            <a:ext cx="5858046" cy="3115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290018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a:extLst>
              <a:ext uri="{FF2B5EF4-FFF2-40B4-BE49-F238E27FC236}">
                <a16:creationId xmlns:a16="http://schemas.microsoft.com/office/drawing/2014/main" id="{9A2FF5F9-DAED-9EA1-1891-96D794B5C2C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544935"/>
            <a:ext cx="12192000" cy="428432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DA20E1A2-53C9-DCC2-E146-9D1F38321430}"/>
              </a:ext>
            </a:extLst>
          </p:cNvPr>
          <p:cNvSpPr/>
          <p:nvPr/>
        </p:nvSpPr>
        <p:spPr>
          <a:xfrm>
            <a:off x="338996" y="239954"/>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67304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2">
            <a:extLst>
              <a:ext uri="{FF2B5EF4-FFF2-40B4-BE49-F238E27FC236}">
                <a16:creationId xmlns:a16="http://schemas.microsoft.com/office/drawing/2014/main" id="{2FC71C80-00BF-112C-DFB1-727452DC0A9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561672"/>
            <a:ext cx="12192000" cy="42945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6C842F5-C9CA-C415-8806-2D8FE56BF4CD}"/>
              </a:ext>
            </a:extLst>
          </p:cNvPr>
          <p:cNvSpPr/>
          <p:nvPr/>
        </p:nvSpPr>
        <p:spPr>
          <a:xfrm>
            <a:off x="379192" y="250004"/>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62707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a:extLst>
              <a:ext uri="{FF2B5EF4-FFF2-40B4-BE49-F238E27FC236}">
                <a16:creationId xmlns:a16="http://schemas.microsoft.com/office/drawing/2014/main" id="{521AF17B-F6AC-2ACD-C0E5-571FF23FFCD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561672"/>
            <a:ext cx="12192000" cy="427404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95541A44-09DA-219F-75DD-6CAFB1C91C90}"/>
              </a:ext>
            </a:extLst>
          </p:cNvPr>
          <p:cNvSpPr/>
          <p:nvPr/>
        </p:nvSpPr>
        <p:spPr>
          <a:xfrm>
            <a:off x="369143" y="22990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413612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a:extLst>
              <a:ext uri="{FF2B5EF4-FFF2-40B4-BE49-F238E27FC236}">
                <a16:creationId xmlns:a16="http://schemas.microsoft.com/office/drawing/2014/main" id="{023665D3-2326-5D9D-F48A-FA470D9F02C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551398"/>
            <a:ext cx="12192000" cy="432542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4AB217B-C47D-A23D-13FB-3138DF445C08}"/>
              </a:ext>
            </a:extLst>
          </p:cNvPr>
          <p:cNvSpPr/>
          <p:nvPr/>
        </p:nvSpPr>
        <p:spPr>
          <a:xfrm>
            <a:off x="379192" y="270100"/>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4026865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a:extLst>
              <a:ext uri="{FF2B5EF4-FFF2-40B4-BE49-F238E27FC236}">
                <a16:creationId xmlns:a16="http://schemas.microsoft.com/office/drawing/2014/main" id="{7F8501F7-A090-1243-78AC-6058B7F356B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551398"/>
            <a:ext cx="12192000" cy="430487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17C3C8F5-D49E-5216-6304-54DD2DC2F626}"/>
              </a:ext>
            </a:extLst>
          </p:cNvPr>
          <p:cNvSpPr/>
          <p:nvPr/>
        </p:nvSpPr>
        <p:spPr>
          <a:xfrm>
            <a:off x="379193" y="270101"/>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2676984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a:extLst>
              <a:ext uri="{FF2B5EF4-FFF2-40B4-BE49-F238E27FC236}">
                <a16:creationId xmlns:a16="http://schemas.microsoft.com/office/drawing/2014/main" id="{76D3DF0F-6102-B23C-0E12-58D5827437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582220"/>
            <a:ext cx="12192000" cy="418158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4E657A9F-6600-5DC9-49B3-B5BFD0E911A8}"/>
              </a:ext>
            </a:extLst>
          </p:cNvPr>
          <p:cNvSpPr/>
          <p:nvPr/>
        </p:nvSpPr>
        <p:spPr>
          <a:xfrm>
            <a:off x="369142" y="250004"/>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1305189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a:extLst>
              <a:ext uri="{FF2B5EF4-FFF2-40B4-BE49-F238E27FC236}">
                <a16:creationId xmlns:a16="http://schemas.microsoft.com/office/drawing/2014/main" id="{E81D9E41-F8CB-3251-CA7F-89534F16EBE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530848"/>
            <a:ext cx="12192000" cy="430487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200753F-4A62-3AB2-828C-1ED533434468}"/>
              </a:ext>
            </a:extLst>
          </p:cNvPr>
          <p:cNvSpPr/>
          <p:nvPr/>
        </p:nvSpPr>
        <p:spPr>
          <a:xfrm>
            <a:off x="379191" y="23995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630866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a:extLst>
              <a:ext uri="{FF2B5EF4-FFF2-40B4-BE49-F238E27FC236}">
                <a16:creationId xmlns:a16="http://schemas.microsoft.com/office/drawing/2014/main" id="{CCF1E4D6-9F27-3E25-7D25-DD729AC9DD5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571946"/>
            <a:ext cx="12192000" cy="423295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B527A28-11B8-7635-1D9A-BFE44AEA2D86}"/>
              </a:ext>
            </a:extLst>
          </p:cNvPr>
          <p:cNvSpPr/>
          <p:nvPr/>
        </p:nvSpPr>
        <p:spPr>
          <a:xfrm>
            <a:off x="409338" y="27010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4117471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002157"/>
            <a:ext cx="8417320" cy="3108543"/>
          </a:xfrm>
          <a:prstGeom prst="rect">
            <a:avLst/>
          </a:prstGeom>
          <a:noFill/>
        </p:spPr>
        <p:txBody>
          <a:bodyPr wrap="square" rtlCol="0">
            <a:spAutoFit/>
          </a:bodyPr>
          <a:lstStyle/>
          <a:p>
            <a:pPr algn="l">
              <a:buFont typeface="+mj-lt"/>
              <a:buAutoNum type="arabicPeriod"/>
            </a:pPr>
            <a:r>
              <a:rPr lang="en-US" sz="2800" b="1" i="0" dirty="0">
                <a:solidFill>
                  <a:srgbClr val="000000"/>
                </a:solidFill>
                <a:effectLst/>
                <a:latin typeface="-apple-system"/>
              </a:rPr>
              <a:t>Securing Funding: </a:t>
            </a:r>
          </a:p>
          <a:p>
            <a:pPr algn="ctr"/>
            <a:r>
              <a:rPr lang="en-US" sz="2800" b="0" i="0" dirty="0">
                <a:solidFill>
                  <a:srgbClr val="000000"/>
                </a:solidFill>
                <a:effectLst/>
                <a:latin typeface="-apple-system"/>
              </a:rPr>
              <a:t>Entrepreneurs often need to negotiate with investors, venture capitalists, or financial institutions to secure funding for their business. Effective negotiation skills can help entrepreneurs present their business case, negotiate favorable investment terms, and secure the necessary capital to fuel their growth.</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2803444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3649" y="1952384"/>
            <a:ext cx="8417320" cy="3108543"/>
          </a:xfrm>
          <a:prstGeom prst="rect">
            <a:avLst/>
          </a:prstGeom>
          <a:noFill/>
        </p:spPr>
        <p:txBody>
          <a:bodyPr wrap="square" rtlCol="0">
            <a:spAutoFit/>
          </a:bodyPr>
          <a:lstStyle/>
          <a:p>
            <a:r>
              <a:rPr lang="en-US" sz="2800" b="1" i="0" dirty="0">
                <a:solidFill>
                  <a:srgbClr val="000000"/>
                </a:solidFill>
                <a:effectLst/>
                <a:latin typeface="-apple-system"/>
              </a:rPr>
              <a:t>2. Partnerships and Collaborations: </a:t>
            </a:r>
          </a:p>
          <a:p>
            <a:pPr algn="ctr"/>
            <a:r>
              <a:rPr lang="en-US" sz="2800" b="0" i="0" dirty="0">
                <a:solidFill>
                  <a:srgbClr val="000000"/>
                </a:solidFill>
                <a:effectLst/>
                <a:latin typeface="-apple-system"/>
              </a:rPr>
              <a:t>Negotiation plays a vital role in forming partnerships and collaborations with other businesses. Entrepreneurs negotiate deals and agreements with suppliers, distributors, strategic partners, and other stakeholders to establish mutually beneficial relationships that can help drive business growth</a:t>
            </a:r>
            <a:endParaRPr lang="en-US" sz="2800" b="0" i="0" dirty="0">
              <a:solidFill>
                <a:srgbClr val="050E17"/>
              </a:solidFill>
              <a:effectLst/>
              <a:latin typeface="-apple-system"/>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2453002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7" y="1901864"/>
            <a:ext cx="8417320" cy="3539430"/>
          </a:xfrm>
          <a:prstGeom prst="rect">
            <a:avLst/>
          </a:prstGeom>
          <a:noFill/>
        </p:spPr>
        <p:txBody>
          <a:bodyPr wrap="square" rtlCol="0">
            <a:spAutoFit/>
          </a:bodyPr>
          <a:lstStyle/>
          <a:p>
            <a:r>
              <a:rPr lang="en-US" sz="2800" b="1" i="0" dirty="0">
                <a:solidFill>
                  <a:srgbClr val="000000"/>
                </a:solidFill>
                <a:effectLst/>
                <a:latin typeface="-apple-system"/>
              </a:rPr>
              <a:t>3. Sales and Contracts: </a:t>
            </a:r>
          </a:p>
          <a:p>
            <a:pPr algn="ctr"/>
            <a:r>
              <a:rPr lang="en-US" sz="2800" b="0" i="0" dirty="0">
                <a:solidFill>
                  <a:srgbClr val="000000"/>
                </a:solidFill>
                <a:effectLst/>
                <a:latin typeface="-apple-system"/>
              </a:rPr>
              <a:t>Negotiation is a fundamental aspect of sales and contract agreements. Entrepreneurs negotiate with prospective clients or customers to secure sales contracts, determine pricing, and establish terms and conditions that meet both parties' needs. Strong negotiation skills can help entrepreneurs win profitable deals and establish long-term customer relationships</a:t>
            </a:r>
            <a:endParaRPr lang="en-US" sz="2800" b="0" i="0" dirty="0">
              <a:solidFill>
                <a:srgbClr val="050E17"/>
              </a:solidFill>
              <a:effectLst/>
              <a:latin typeface="-apple-system"/>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1906614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054214"/>
            <a:ext cx="8417320" cy="3108543"/>
          </a:xfrm>
          <a:prstGeom prst="rect">
            <a:avLst/>
          </a:prstGeom>
          <a:noFill/>
        </p:spPr>
        <p:txBody>
          <a:bodyPr wrap="square" rtlCol="0">
            <a:spAutoFit/>
          </a:bodyPr>
          <a:lstStyle/>
          <a:p>
            <a:r>
              <a:rPr lang="en-US" sz="2800" b="1" i="0" dirty="0">
                <a:solidFill>
                  <a:srgbClr val="000000"/>
                </a:solidFill>
                <a:effectLst/>
                <a:latin typeface="-apple-system"/>
              </a:rPr>
              <a:t>4. Hiring and Human Resources: </a:t>
            </a:r>
          </a:p>
          <a:p>
            <a:pPr algn="ctr"/>
            <a:r>
              <a:rPr lang="en-US" sz="2800" b="0" i="0" dirty="0">
                <a:solidFill>
                  <a:srgbClr val="000000"/>
                </a:solidFill>
                <a:effectLst/>
                <a:latin typeface="-apple-system"/>
              </a:rPr>
              <a:t>Entrepreneurs often negotiate with potential employees during the hiring process to attract top talent and secure the best fit for their business. Negotiating compensation packages, benefits, and other employment terms becomes critical in attracting and retaining skilled staff.</a:t>
            </a:r>
          </a:p>
          <a:p>
            <a:endParaRPr lang="en-US" sz="2800" b="0" i="0" dirty="0">
              <a:solidFill>
                <a:srgbClr val="050E17"/>
              </a:solidFill>
              <a:effectLst/>
              <a:latin typeface="-apple-system"/>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2584627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103987"/>
            <a:ext cx="8417320" cy="3108543"/>
          </a:xfrm>
          <a:prstGeom prst="rect">
            <a:avLst/>
          </a:prstGeom>
          <a:noFill/>
        </p:spPr>
        <p:txBody>
          <a:bodyPr wrap="square" rtlCol="0">
            <a:spAutoFit/>
          </a:bodyPr>
          <a:lstStyle/>
          <a:p>
            <a:r>
              <a:rPr lang="en-US" sz="2800" b="1" i="0" dirty="0">
                <a:solidFill>
                  <a:srgbClr val="000000"/>
                </a:solidFill>
                <a:effectLst/>
                <a:latin typeface="-apple-system"/>
              </a:rPr>
              <a:t>5. Supplier and Vendor Relationships: </a:t>
            </a:r>
          </a:p>
          <a:p>
            <a:pPr algn="ctr"/>
            <a:r>
              <a:rPr lang="en-US" sz="2800" b="0" i="0" dirty="0">
                <a:solidFill>
                  <a:srgbClr val="000000"/>
                </a:solidFill>
                <a:effectLst/>
                <a:latin typeface="-apple-system"/>
              </a:rPr>
              <a:t>Negotiating with suppliers and vendors is crucial for entrepreneurs to secure favorable pricing, payment terms, and quality standards. Effective negotiation skills can help entrepreneurs establish mutually beneficial relationships that drive cost savings, efficiency, and reliability in the supply chain.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3934992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78741"/>
            <a:ext cx="8417320" cy="2677656"/>
          </a:xfrm>
          <a:prstGeom prst="rect">
            <a:avLst/>
          </a:prstGeom>
          <a:noFill/>
        </p:spPr>
        <p:txBody>
          <a:bodyPr wrap="square" rtlCol="0">
            <a:spAutoFit/>
          </a:bodyPr>
          <a:lstStyle/>
          <a:p>
            <a:pPr algn="l"/>
            <a:r>
              <a:rPr lang="en-US" sz="2800" b="1" i="0" dirty="0">
                <a:solidFill>
                  <a:srgbClr val="000000"/>
                </a:solidFill>
                <a:effectLst/>
                <a:latin typeface="-apple-system"/>
              </a:rPr>
              <a:t>6. Resolving Disputes and Contracts: </a:t>
            </a:r>
          </a:p>
          <a:p>
            <a:pPr algn="ctr"/>
            <a:r>
              <a:rPr lang="en-US" sz="2800" b="0" i="0" dirty="0">
                <a:solidFill>
                  <a:srgbClr val="000000"/>
                </a:solidFill>
                <a:effectLst/>
                <a:latin typeface="-apple-system"/>
              </a:rPr>
              <a:t>Entrepreneurs may encounter disputes or conflicts with clients, partners, or other stakeholders. Negotiation skills enable entrepreneurs to navigate these situations, find common ground, and reach mutually acceptable resolutions, potentially avoiding costly legal battles.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3208349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82852"/>
            <a:ext cx="8417320" cy="2677656"/>
          </a:xfrm>
          <a:prstGeom prst="rect">
            <a:avLst/>
          </a:prstGeom>
          <a:noFill/>
        </p:spPr>
        <p:txBody>
          <a:bodyPr wrap="square" rtlCol="0">
            <a:spAutoFit/>
          </a:bodyPr>
          <a:lstStyle/>
          <a:p>
            <a:r>
              <a:rPr lang="en-US" sz="2800" b="1" i="0" dirty="0">
                <a:solidFill>
                  <a:srgbClr val="000000"/>
                </a:solidFill>
                <a:effectLst/>
                <a:latin typeface="-apple-system"/>
              </a:rPr>
              <a:t>7. Business Development and Expansion: </a:t>
            </a:r>
          </a:p>
          <a:p>
            <a:pPr algn="ctr"/>
            <a:r>
              <a:rPr lang="en-US" sz="2800" b="0" i="0" dirty="0">
                <a:solidFill>
                  <a:srgbClr val="000000"/>
                </a:solidFill>
                <a:effectLst/>
                <a:latin typeface="-apple-system"/>
              </a:rPr>
              <a:t>Entrepreneurs negotiate when expanding their business through mergers, acquisitions, or entering new markets. Negotiating with potential acquisition targets, joint venture partners, or licensing agreements can significantly impact the success of these endeavors.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1124925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002157"/>
            <a:ext cx="8417320" cy="3108543"/>
          </a:xfrm>
          <a:prstGeom prst="rect">
            <a:avLst/>
          </a:prstGeom>
          <a:noFill/>
        </p:spPr>
        <p:txBody>
          <a:bodyPr wrap="square" rtlCol="0">
            <a:spAutoFit/>
          </a:bodyPr>
          <a:lstStyle/>
          <a:p>
            <a:r>
              <a:rPr lang="en-US" sz="2800" b="1" i="0" dirty="0">
                <a:solidFill>
                  <a:srgbClr val="000000"/>
                </a:solidFill>
                <a:effectLst/>
                <a:latin typeface="-apple-system"/>
              </a:rPr>
              <a:t>8. Risk Mitigation: </a:t>
            </a:r>
          </a:p>
          <a:p>
            <a:pPr algn="ctr"/>
            <a:r>
              <a:rPr lang="en-US" sz="2800" b="0" i="0" dirty="0">
                <a:solidFill>
                  <a:srgbClr val="000000"/>
                </a:solidFill>
                <a:effectLst/>
                <a:latin typeface="-apple-system"/>
              </a:rPr>
              <a:t>Negotiation skills can help entrepreneurs mitigate risks by negotiating favorable terms in contracts, such as liability limitations, indemnification clauses, and dispute resolution mechanisms. Effective negotiation can provide entrepreneurs with greater protection and minimize potential risks.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516307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1985045"/>
            <a:ext cx="8417320" cy="3539430"/>
          </a:xfrm>
          <a:prstGeom prst="rect">
            <a:avLst/>
          </a:prstGeom>
          <a:noFill/>
        </p:spPr>
        <p:txBody>
          <a:bodyPr wrap="square" rtlCol="0">
            <a:spAutoFit/>
          </a:bodyPr>
          <a:lstStyle/>
          <a:p>
            <a:pPr algn="ctr"/>
            <a:r>
              <a:rPr lang="en-US" sz="2800" b="0" i="0" dirty="0">
                <a:solidFill>
                  <a:srgbClr val="000000"/>
                </a:solidFill>
                <a:effectLst/>
                <a:latin typeface="-apple-system"/>
              </a:rPr>
              <a:t>Developing strong negotiation skills is an ongoing process. Entrepreneurs should invest in learning negotiation techniques, understanding different negotiation styles, and practicing effective communication and problem-solving. By mastering negotiation, entrepreneurs can enhance their ability to navigate challenges, seize opportunities, and build successful businesses.</a:t>
            </a:r>
            <a:endParaRPr lang="en-US" sz="2800" b="0" i="0" dirty="0">
              <a:solidFill>
                <a:srgbClr val="050E17"/>
              </a:solidFill>
              <a:effectLst/>
              <a:latin typeface="-apple-system"/>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18756972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82852"/>
            <a:ext cx="8417320" cy="1815882"/>
          </a:xfrm>
          <a:prstGeom prst="rect">
            <a:avLst/>
          </a:prstGeom>
          <a:noFill/>
        </p:spPr>
        <p:txBody>
          <a:bodyPr wrap="square" rtlCol="0">
            <a:spAutoFit/>
          </a:bodyPr>
          <a:lstStyle/>
          <a:p>
            <a:pPr algn="ctr"/>
            <a:r>
              <a:rPr lang="en-US" sz="2800" b="0" i="0" dirty="0">
                <a:solidFill>
                  <a:srgbClr val="050E17"/>
                </a:solidFill>
                <a:effectLst/>
                <a:latin typeface="-apple-system"/>
              </a:rPr>
              <a:t>By using these negotiation and influencing strategies and techniques, entrepreneurs can engage with stakeholders successfully and build strong, lasting relationships that benefit all parties involved.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Tree>
    <p:extLst>
      <p:ext uri="{BB962C8B-B14F-4D97-AF65-F5344CB8AC3E}">
        <p14:creationId xmlns:p14="http://schemas.microsoft.com/office/powerpoint/2010/main" val="31971869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0200652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1785</Words>
  <Application>Microsoft Office PowerPoint</Application>
  <PresentationFormat>Widescreen</PresentationFormat>
  <Paragraphs>171</Paragraphs>
  <Slides>55</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55</vt:i4>
      </vt:variant>
    </vt:vector>
  </HeadingPairs>
  <TitlesOfParts>
    <vt:vector size="65" baseType="lpstr">
      <vt:lpstr>-apple-system</vt:lpstr>
      <vt:lpstr>Arial</vt:lpstr>
      <vt:lpstr>Calibri</vt:lpstr>
      <vt:lpstr>Calibri Light</vt:lpstr>
      <vt:lpstr>Open Sans</vt:lpstr>
      <vt:lpstr>Roboto</vt:lpstr>
      <vt:lpstr>Tajawal ExtraBold</vt:lpstr>
      <vt:lpstr>Tajawal Medium</vt:lpstr>
      <vt:lpstr>Times New Roman</vt:lpstr>
      <vt:lpstr>Office Theme</vt:lpstr>
      <vt:lpstr>PowerPoint Presentation</vt:lpstr>
      <vt:lpstr>Lec. 10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194</cp:revision>
  <dcterms:created xsi:type="dcterms:W3CDTF">2023-04-29T09:08:23Z</dcterms:created>
  <dcterms:modified xsi:type="dcterms:W3CDTF">2023-08-17T11:06:13Z</dcterms:modified>
</cp:coreProperties>
</file>