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59" r:id="rId3"/>
    <p:sldId id="341" r:id="rId4"/>
    <p:sldId id="343" r:id="rId5"/>
    <p:sldId id="342" r:id="rId6"/>
    <p:sldId id="344" r:id="rId7"/>
    <p:sldId id="345" r:id="rId8"/>
    <p:sldId id="348" r:id="rId9"/>
    <p:sldId id="349" r:id="rId10"/>
    <p:sldId id="350" r:id="rId11"/>
    <p:sldId id="352" r:id="rId12"/>
    <p:sldId id="347" r:id="rId13"/>
    <p:sldId id="351" r:id="rId14"/>
    <p:sldId id="354" r:id="rId15"/>
    <p:sldId id="356" r:id="rId16"/>
    <p:sldId id="357" r:id="rId17"/>
    <p:sldId id="359" r:id="rId18"/>
    <p:sldId id="362" r:id="rId19"/>
    <p:sldId id="363" r:id="rId20"/>
    <p:sldId id="364" r:id="rId21"/>
    <p:sldId id="366" r:id="rId22"/>
    <p:sldId id="367" r:id="rId23"/>
    <p:sldId id="368" r:id="rId24"/>
    <p:sldId id="369" r:id="rId25"/>
    <p:sldId id="370" r:id="rId26"/>
    <p:sldId id="371" r:id="rId27"/>
    <p:sldId id="372" r:id="rId28"/>
    <p:sldId id="373" r:id="rId29"/>
    <p:sldId id="375" r:id="rId30"/>
    <p:sldId id="376" r:id="rId31"/>
    <p:sldId id="377" r:id="rId32"/>
    <p:sldId id="379" r:id="rId33"/>
    <p:sldId id="378" r:id="rId34"/>
    <p:sldId id="381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B88EAE-6D45-4428-86B2-DB17AFAECEA5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AB9CF9-2C92-4047-9D88-398BD91574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270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9BDC7-2F21-4FC3-9030-FD4F3E39A3E2}" type="datetime1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173A8-9836-44B1-AB93-73B5041BB0EB}" type="datetime1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75CF1-FD47-4F62-92D8-54568238498E}" type="datetime1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970A9-32B3-4E00-BE8A-AC3AF9954BCA}" type="datetime1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1BC58-782C-4463-B4FB-E73962DAE993}" type="datetime1">
              <a:rPr lang="en-US" smtClean="0"/>
              <a:t>6/10/2022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B3FD9-4D11-44A8-B899-106F7F9C01F1}" type="datetime1">
              <a:rPr lang="en-US" smtClean="0"/>
              <a:t>6/10/2022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1BAB6-EB17-40DA-A6F7-37CC63AFB79F}" type="datetime1">
              <a:rPr lang="en-US" smtClean="0"/>
              <a:t>6/10/2022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16FE7-43DB-4682-81F8-BFB0FE849E4E}" type="datetime1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7614-C570-4276-B0EA-C29559D23CF5}" type="datetime1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CF15E-7B47-4773-95A5-52EA1700DE64}" type="datetime1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1DA60-3272-4031-9107-4E71EDA91EDB}" type="datetime1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67E26-F3AF-467A-A047-24ACE364E573}" type="datetime1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7.emf"/><Relationship Id="rId7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emf"/><Relationship Id="rId11" Type="http://schemas.openxmlformats.org/officeDocument/2006/relationships/image" Target="../media/image250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Probability and Statistics </a:t>
            </a:r>
          </a:p>
          <a:p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80282" y="3192751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STA 201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Probability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814"/>
    </mc:Choice>
    <mc:Fallback xmlns="">
      <p:transition spd="slow" advTm="64814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62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Probability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30443" y="1691763"/>
            <a:ext cx="96662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Concepts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Probability and Counting</a:t>
            </a: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  Conditional Probability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Multiplication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Rule</a:t>
            </a: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3.3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Addition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Rule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3. 4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Topics in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Counting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451"/>
    </mc:Choice>
    <mc:Fallback xmlns="">
      <p:transition spd="slow" advTm="11645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43490"/>
            <a:ext cx="93471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3.1 Basic concepts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 Probability and Counting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27163" y="1828883"/>
            <a:ext cx="966628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sample space of a probability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simple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events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Distinguish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among classical probability, empirical probability, and subjective probability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the probability of the complement of an event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tree diagram and the Fundamental Counting  Principle to find probabilities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65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450"/>
    </mc:Choice>
    <mc:Fallback xmlns="">
      <p:transition spd="slow" advTm="5645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43490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Statistics and Probability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94656" y="1988464"/>
            <a:ext cx="9666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3559861" y="1527676"/>
            <a:ext cx="5880100" cy="4157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21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871"/>
    </mc:Choice>
    <mc:Fallback xmlns="">
      <p:transition spd="slow" advTm="23287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89356" y="625081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Probability Experiments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02077" y="1710643"/>
            <a:ext cx="97112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b="1" dirty="0">
                <a:solidFill>
                  <a:srgbClr val="AE03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experiment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action, or trial, through which specific results (counts, measurements, or responses) are obtained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>
                <a:solidFill>
                  <a:srgbClr val="AE03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 of a single trial in a probability experiment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>
                <a:solidFill>
                  <a:srgbClr val="AE03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Space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set of all possible outcomes of a probability experiment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>
                <a:solidFill>
                  <a:srgbClr val="AE03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Consists of one or more outcomes and is a subset of the sample space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00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8883"/>
    </mc:Choice>
    <mc:Fallback xmlns="">
      <p:transition spd="slow" advTm="488883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43490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Probability </a:t>
            </a:r>
            <a:r>
              <a:rPr lang="en-US" alt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Experiments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62182" y="2089978"/>
            <a:ext cx="97112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experiment:   Roll a die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Outcome:  {3}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 space:   {1,  2,  3,  4,   5,   6}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Event:  {Die is odd}={1, 3, 5}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4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807" y="2638630"/>
            <a:ext cx="13843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71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783"/>
    </mc:Choice>
    <mc:Fallback xmlns="">
      <p:transition spd="slow" advTm="168783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43490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2800" dirty="0">
                <a:solidFill>
                  <a:schemeClr val="bg1"/>
                </a:solidFill>
              </a:rPr>
              <a:t>Example: Identifying the Sample Space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41792" y="1518616"/>
            <a:ext cx="88761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probability experiment consists of tossing a three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coins. Describe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space.</a:t>
            </a:r>
          </a:p>
        </p:txBody>
      </p:sp>
      <p:pic>
        <p:nvPicPr>
          <p:cNvPr id="12" name="Picture 5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3532" y="3540811"/>
            <a:ext cx="1279668" cy="1025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2050846" y="5307361"/>
            <a:ext cx="94580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sz="2400" dirty="0">
              <a:latin typeface="Times New Roman" panose="02020603050405020304" pitchFamily="18" charset="0"/>
              <a:cs typeface="Times" panose="02020603050405020304" pitchFamily="18" charset="0"/>
              <a:sym typeface="Times New Roman" panose="02020603050405020304" pitchFamily="18" charset="0"/>
            </a:endParaRPr>
          </a:p>
          <a:p>
            <a:r>
              <a:rPr lang="en-US" altLang="en-US" sz="2400" b="1" dirty="0" smtClean="0">
                <a:solidFill>
                  <a:srgbClr val="83BB3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           Solution:</a:t>
            </a:r>
            <a:r>
              <a:rPr lang="en-US" altLang="en-US" sz="2400" dirty="0" smtClean="0">
                <a:latin typeface="Times New Roman" panose="02020603050405020304" pitchFamily="18" charset="0"/>
                <a:cs typeface="Times" panose="02020603050405020304" pitchFamily="18" charset="0"/>
                <a:sym typeface="Times New Roman" panose="02020603050405020304" pitchFamily="18" charset="0"/>
              </a:rPr>
              <a:t>{</a:t>
            </a:r>
            <a:r>
              <a:rPr lang="en-US" altLang="en-US" sz="2400" dirty="0">
                <a:solidFill>
                  <a:srgbClr val="D90B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HHH, HHT, HTT</a:t>
            </a:r>
            <a:r>
              <a:rPr lang="en-US" altLang="en-US" sz="2400">
                <a:solidFill>
                  <a:srgbClr val="D90B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, </a:t>
            </a:r>
            <a:r>
              <a:rPr lang="en-US" altLang="en-US" sz="2400" smtClean="0">
                <a:solidFill>
                  <a:srgbClr val="D90B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HTH, </a:t>
            </a:r>
            <a:r>
              <a:rPr lang="en-US" altLang="en-US" sz="2400" dirty="0">
                <a:solidFill>
                  <a:srgbClr val="D90B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THH, THT, TTH, TTT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}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87215" y="2514194"/>
            <a:ext cx="5171273" cy="2984356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95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232"/>
    </mc:Choice>
    <mc:Fallback xmlns="">
      <p:transition spd="slow" advTm="626232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Probabilities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14365" y="1897239"/>
            <a:ext cx="8091055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>
              <a:spcBef>
                <a:spcPts val="580"/>
              </a:spcBef>
              <a:defRPr/>
            </a:pPr>
            <a:r>
              <a:rPr lang="en-US" altLang="en-US" sz="2800" b="1" dirty="0">
                <a:solidFill>
                  <a:schemeClr val="accent2"/>
                </a:solidFill>
              </a:rPr>
              <a:t>Classical</a:t>
            </a:r>
            <a:r>
              <a:rPr lang="en-US" altLang="en-US" sz="2800" dirty="0">
                <a:latin typeface="Arial" pitchFamily="34" charset="0"/>
              </a:rPr>
              <a:t> </a:t>
            </a:r>
            <a:r>
              <a:rPr lang="en-US" altLang="en-US" sz="2400" dirty="0">
                <a:latin typeface="Arial" pitchFamily="34" charset="0"/>
              </a:rPr>
              <a:t>(equally probable outcomes)</a:t>
            </a:r>
            <a:endParaRPr lang="en-US" altLang="en-US" dirty="0">
              <a:latin typeface="Arial" pitchFamily="34" charset="0"/>
            </a:endParaRP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400" dirty="0">
              <a:solidFill>
                <a:srgbClr val="AE0337">
                  <a:lumMod val="60000"/>
                  <a:lumOff val="4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30" descr="pg5_top.GIF                                                    0A2C300FSHARE1 on ACADSERV6NEW         B7F2636A: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001549" y="2345388"/>
            <a:ext cx="65817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1014365" y="3188305"/>
            <a:ext cx="15627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altLang="en-US" sz="2800" b="1" dirty="0">
                <a:solidFill>
                  <a:schemeClr val="accent2"/>
                </a:solidFill>
              </a:rPr>
              <a:t>Empirical</a:t>
            </a:r>
          </a:p>
        </p:txBody>
      </p:sp>
      <p:pic>
        <p:nvPicPr>
          <p:cNvPr id="18" name="Picture 29" descr="&#10;empirical.GIF                                                  0A2C300FSHARE1 on ACADSERV6NEW         B7F2636A: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2029707" y="3591763"/>
            <a:ext cx="48006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>
            <a:off x="1039644" y="4529770"/>
            <a:ext cx="17234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/>
            <a:r>
              <a:rPr lang="en-US" altLang="en-US" sz="2800" b="1" dirty="0">
                <a:solidFill>
                  <a:schemeClr val="accent2"/>
                </a:solidFill>
              </a:rPr>
              <a:t>Subjective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029707" y="5196499"/>
            <a:ext cx="5576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Intuition, educated guesses, and estimates.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08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847"/>
    </mc:Choice>
    <mc:Fallback xmlns="">
      <p:transition spd="slow" advTm="256847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2800" dirty="0" smtClean="0">
                <a:solidFill>
                  <a:schemeClr val="bg1"/>
                </a:solidFill>
              </a:rPr>
              <a:t>Example</a:t>
            </a:r>
            <a:r>
              <a:rPr lang="ar-EG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en-US" sz="2800" dirty="0" smtClean="0">
                <a:solidFill>
                  <a:schemeClr val="bg1"/>
                </a:solidFill>
              </a:rPr>
              <a:t>of Finding </a:t>
            </a:r>
            <a:r>
              <a:rPr lang="en-US" altLang="en-US" sz="2800" dirty="0">
                <a:solidFill>
                  <a:schemeClr val="bg1"/>
                </a:solidFill>
              </a:rPr>
              <a:t>Classical </a:t>
            </a:r>
            <a:r>
              <a:rPr lang="en-US" altLang="en-US" sz="2800" dirty="0" smtClean="0">
                <a:solidFill>
                  <a:schemeClr val="bg1"/>
                </a:solidFill>
              </a:rPr>
              <a:t>Probability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14365" y="1897239"/>
            <a:ext cx="8091055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>
              <a:spcBef>
                <a:spcPts val="580"/>
              </a:spcBef>
              <a:defRPr/>
            </a:pPr>
            <a:endParaRPr lang="en-US" altLang="en-US" dirty="0">
              <a:latin typeface="Arial" pitchFamily="34" charset="0"/>
            </a:endParaRP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400" dirty="0">
              <a:solidFill>
                <a:srgbClr val="AE0337">
                  <a:lumMod val="60000"/>
                  <a:lumOff val="4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018930" y="1967656"/>
            <a:ext cx="52136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Event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A: rolling a 3       Event A = {3}</a:t>
            </a:r>
          </a:p>
        </p:txBody>
      </p:sp>
      <p:pic>
        <p:nvPicPr>
          <p:cNvPr id="20" name="Picture 4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309" y="2442661"/>
            <a:ext cx="3233738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9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746" y="1936249"/>
            <a:ext cx="10160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967345" y="3253660"/>
            <a:ext cx="972589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38"/>
              </a:spcBef>
              <a:buFontTx/>
              <a:buAutoNum type="arabicPeriod" startAt="2"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Event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B: rolling a 7       Event B= { }   (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7 is not in the sample space)</a:t>
            </a:r>
            <a:b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</a:b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					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pic>
        <p:nvPicPr>
          <p:cNvPr id="22" name="Picture 6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889" y="3646488"/>
            <a:ext cx="2709863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2011892" y="4347302"/>
            <a:ext cx="6096000" cy="90794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638"/>
              </a:spcBef>
              <a:buFontTx/>
              <a:buAutoNum type="arabicPeriod" startAt="3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Event C: rolling a number less than 5</a:t>
            </a:r>
          </a:p>
          <a:p>
            <a:pPr>
              <a:spcBef>
                <a:spcPts val="638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 panose="02020603050405020304" pitchFamily="18" charset="0"/>
              </a:rPr>
              <a:t>           Event C = {1, 2, 3, 4}</a:t>
            </a:r>
          </a:p>
        </p:txBody>
      </p:sp>
      <p:pic>
        <p:nvPicPr>
          <p:cNvPr id="23" name="Picture 8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375" y="5047574"/>
            <a:ext cx="5319713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42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799"/>
    </mc:Choice>
    <mc:Fallback xmlns="">
      <p:transition spd="slow" advTm="2407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altLang="en-US" sz="2800" dirty="0" smtClean="0">
                <a:solidFill>
                  <a:schemeClr val="bg1"/>
                </a:solidFill>
              </a:rPr>
              <a:t>Example of </a:t>
            </a:r>
            <a:r>
              <a:rPr lang="en-US" altLang="en-US" sz="2800" dirty="0">
                <a:solidFill>
                  <a:schemeClr val="bg1"/>
                </a:solidFill>
              </a:rPr>
              <a:t>Finding </a:t>
            </a:r>
            <a:r>
              <a:rPr lang="en-US" altLang="en-US" sz="2800" dirty="0" smtClean="0">
                <a:solidFill>
                  <a:schemeClr val="bg1"/>
                </a:solidFill>
              </a:rPr>
              <a:t>Empirical </a:t>
            </a:r>
            <a:r>
              <a:rPr lang="en-US" altLang="en-US" sz="2800" dirty="0">
                <a:solidFill>
                  <a:schemeClr val="bg1"/>
                </a:solidFill>
              </a:rPr>
              <a:t>Probabilities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85454" y="1978768"/>
            <a:ext cx="5698837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580"/>
              </a:spcBef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survey a sample of 1000 employees at a company and record the age of each. Find the probability of randomly choosing an employee who is between 25 and 34 years old.</a:t>
            </a:r>
          </a:p>
          <a:p>
            <a:pPr algn="just">
              <a:spcBef>
                <a:spcPts val="580"/>
              </a:spcBef>
              <a:defRPr/>
            </a:pPr>
            <a:r>
              <a:rPr lang="en-US" sz="2400" b="1" dirty="0" smtClean="0">
                <a:solidFill>
                  <a:srgbClr val="FF0000"/>
                </a:solidFill>
              </a:rPr>
              <a:t>Event </a:t>
            </a:r>
            <a:r>
              <a:rPr lang="en-US" sz="2400" b="1" dirty="0">
                <a:solidFill>
                  <a:srgbClr val="FF0000"/>
                </a:solidFill>
              </a:rPr>
              <a:t>A = Age is between 25 and 34</a:t>
            </a:r>
          </a:p>
          <a:p>
            <a:pPr algn="just">
              <a:spcBef>
                <a:spcPts val="580"/>
              </a:spcBef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9840841"/>
              </p:ext>
            </p:extLst>
          </p:nvPr>
        </p:nvGraphicFramePr>
        <p:xfrm>
          <a:off x="1454251" y="4379546"/>
          <a:ext cx="4679950" cy="823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Equation" r:id="rId7" imgW="2234880" imgH="393480" progId="Equation.DSMT4">
                  <p:embed/>
                </p:oleObj>
              </mc:Choice>
              <mc:Fallback>
                <p:oleObj name="Equation" r:id="rId7" imgW="2234880" imgH="393480" progId="Equation.DSMT4">
                  <p:embed/>
                  <p:pic>
                    <p:nvPicPr>
                      <p:cNvPr id="102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54251" y="4379546"/>
                        <a:ext cx="4679950" cy="823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8227727"/>
              </p:ext>
            </p:extLst>
          </p:nvPr>
        </p:nvGraphicFramePr>
        <p:xfrm>
          <a:off x="7730836" y="1996641"/>
          <a:ext cx="3323248" cy="31699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514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1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Employee ages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Frequency,</a:t>
                      </a:r>
                      <a:r>
                        <a:rPr lang="en-US" sz="20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000" i="1" baseline="0" dirty="0" smtClean="0">
                          <a:solidFill>
                            <a:schemeClr val="bg1"/>
                          </a:solidFill>
                        </a:rPr>
                        <a:t>f</a:t>
                      </a:r>
                      <a:endParaRPr lang="en-US" sz="2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 to 24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54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25 to 34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366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35 to 44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233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45 to 54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180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55 to 64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125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65 and over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42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sz="2000" dirty="0" smtClean="0">
                          <a:latin typeface="Times New Roman"/>
                          <a:cs typeface="Times New Roman"/>
                        </a:rPr>
                        <a:t>Σ</a:t>
                      </a:r>
                      <a:r>
                        <a:rPr lang="en-US" sz="2000" i="1" dirty="0" smtClean="0"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lang="en-US" sz="2000" dirty="0" smtClean="0">
                          <a:latin typeface="Times New Roman"/>
                          <a:cs typeface="Times New Roman"/>
                        </a:rPr>
                        <a:t> = 1000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7693891" y="2697018"/>
            <a:ext cx="3434084" cy="53570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22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539"/>
    </mc:Choice>
    <mc:Fallback xmlns="">
      <p:transition spd="slow" advTm="150539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altLang="en-US" sz="2800" dirty="0" smtClean="0">
                <a:solidFill>
                  <a:schemeClr val="bg1"/>
                </a:solidFill>
              </a:rPr>
              <a:t>Example of Subjective </a:t>
            </a:r>
            <a:r>
              <a:rPr lang="en-US" altLang="en-US" sz="2800" dirty="0">
                <a:solidFill>
                  <a:schemeClr val="bg1"/>
                </a:solidFill>
              </a:rPr>
              <a:t>Probabilities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85454" y="1978768"/>
            <a:ext cx="8987906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en-US" sz="2400" b="1" dirty="0" smtClean="0">
                <a:solidFill>
                  <a:srgbClr val="AE03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Subjective Probability</a:t>
            </a:r>
          </a:p>
          <a:p>
            <a:pPr>
              <a:lnSpc>
                <a:spcPct val="150000"/>
              </a:lnSpc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Intuition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educated guesses, and estimates.</a:t>
            </a:r>
          </a:p>
          <a:p>
            <a:pPr>
              <a:lnSpc>
                <a:spcPct val="15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e.g. A doctor may feel a patient has a 90% chance of a full recovery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= 0.9 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580"/>
              </a:spcBef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22718" y="3819092"/>
            <a:ext cx="2400300" cy="2447925"/>
          </a:xfrm>
          <a:prstGeom prst="rect">
            <a:avLst/>
          </a:prstGeom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37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773"/>
    </mc:Choice>
    <mc:Fallback xmlns="">
      <p:transition spd="slow" advTm="68773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Definition: Complementary Events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14365" y="1897239"/>
            <a:ext cx="8091055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Complement of event </a:t>
            </a:r>
            <a:r>
              <a:rPr lang="en-US" sz="2400" b="1" i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1775" indent="-231775" fontAlgn="auto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set of all outcomes in a sample space that are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included in event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1775" indent="-231775" fontAlgn="auto">
              <a:spcBef>
                <a:spcPts val="58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US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P(E</a:t>
            </a:r>
            <a:r>
              <a:rPr lang="en-US" sz="2400" baseline="300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+ </a:t>
            </a:r>
            <a:r>
              <a:rPr lang="en-US" sz="2400" dirty="0">
                <a:solidFill>
                  <a:srgbClr val="AE0337">
                    <a:lumMod val="60000"/>
                    <a:lumOff val="4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P(E) </a:t>
            </a:r>
            <a:r>
              <a:rPr lang="en-US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1775" indent="-231775" fontAlgn="auto" latinLnBrk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US" sz="2400" dirty="0">
                <a:solidFill>
                  <a:srgbClr val="AE0337">
                    <a:lumMod val="60000"/>
                    <a:lumOff val="4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P(E) </a:t>
            </a:r>
            <a:r>
              <a:rPr lang="en-US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 – P(E</a:t>
            </a:r>
            <a:r>
              <a:rPr lang="en-US" sz="2400" baseline="300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231775" indent="-231775" fontAlgn="auto" latinLnBrk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US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= 1 – </a:t>
            </a:r>
            <a:r>
              <a:rPr lang="en-US" sz="2400" dirty="0">
                <a:solidFill>
                  <a:srgbClr val="AE0337">
                    <a:lumMod val="60000"/>
                    <a:lumOff val="4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P(E)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6733021" y="3559589"/>
            <a:ext cx="3503613" cy="2201863"/>
            <a:chOff x="1689100" y="3889375"/>
            <a:chExt cx="3503613" cy="2201863"/>
          </a:xfrm>
        </p:grpSpPr>
        <p:sp>
          <p:nvSpPr>
            <p:cNvPr id="13" name="Rectangle 12"/>
            <p:cNvSpPr/>
            <p:nvPr/>
          </p:nvSpPr>
          <p:spPr>
            <a:xfrm>
              <a:off x="1689100" y="3889375"/>
              <a:ext cx="3503613" cy="2201863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2105025" y="4122738"/>
              <a:ext cx="1674813" cy="1673225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184650" y="4230688"/>
              <a:ext cx="852488" cy="5238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 i="1" dirty="0">
                  <a:solidFill>
                    <a:schemeClr val="tx1"/>
                  </a:solidFill>
                  <a:latin typeface="+mn-lt"/>
                  <a:cs typeface="Arial" charset="0"/>
                </a:rPr>
                <a:t>E</a:t>
              </a:r>
              <a:r>
                <a:rPr lang="en-US" sz="2800" dirty="0">
                  <a:solidFill>
                    <a:schemeClr val="tx1"/>
                  </a:solidFill>
                  <a:cs typeface="Arial" charset="0"/>
                </a:rPr>
                <a:t> ′</a:t>
              </a:r>
              <a:endParaRPr lang="en-US" sz="2800" dirty="0">
                <a:solidFill>
                  <a:schemeClr val="tx1"/>
                </a:solidFill>
                <a:latin typeface="+mn-lt"/>
                <a:cs typeface="Arial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647950" y="4554538"/>
              <a:ext cx="852488" cy="522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 i="1" dirty="0">
                  <a:solidFill>
                    <a:schemeClr val="tx1"/>
                  </a:solidFill>
                  <a:latin typeface="+mn-lt"/>
                  <a:cs typeface="Arial" charset="0"/>
                </a:rPr>
                <a:t>E</a:t>
              </a:r>
              <a:endParaRPr lang="en-US" sz="2800" dirty="0">
                <a:solidFill>
                  <a:schemeClr val="tx1"/>
                </a:solidFill>
                <a:latin typeface="+mn-lt"/>
                <a:cs typeface="Arial" charset="0"/>
              </a:endParaRPr>
            </a:p>
          </p:txBody>
        </p:sp>
      </p:grp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89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489"/>
    </mc:Choice>
    <mc:Fallback xmlns="">
      <p:transition spd="slow" advTm="199489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Range of 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Probabilities Rule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103120" y="2042775"/>
            <a:ext cx="87477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>
                <a:solidFill>
                  <a:srgbClr val="AE03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Range of probabilities </a:t>
            </a:r>
            <a:r>
              <a:rPr lang="en-US" altLang="en-US" sz="2400" b="1" dirty="0" smtClean="0">
                <a:solidFill>
                  <a:srgbClr val="AE03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</a:t>
            </a:r>
          </a:p>
          <a:p>
            <a:endParaRPr lang="en-US" altLang="en-US" sz="2400" b="1" dirty="0">
              <a:solidFill>
                <a:srgbClr val="AE033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 of an event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between 0 and 1, inclusive.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 ≤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P(E)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≤ 1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61570" y="3727804"/>
            <a:ext cx="6972300" cy="17811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85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721"/>
    </mc:Choice>
    <mc:Fallback xmlns="">
      <p:transition spd="slow" advTm="259721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203561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88144" y="525018"/>
            <a:ext cx="89142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</a:t>
            </a:r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 Conditional Probability and the </a:t>
            </a:r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Multiplication Rule</a:t>
            </a:r>
            <a:r>
              <a:rPr lang="en-US" altLang="en-US" sz="2800" b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306320" y="1720840"/>
                <a:ext cx="8991600" cy="38159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buFont typeface="Arial" charset="0"/>
                  <a:buNone/>
                </a:pPr>
                <a:r>
                  <a:rPr lang="en-US" sz="2400" b="1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Conditional Probability</a:t>
                </a:r>
              </a:p>
              <a:p>
                <a:pPr algn="just"/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probability of an event occurring, given that another event has already occurred</a:t>
                </a:r>
              </a:p>
              <a:p>
                <a:pPr algn="just"/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Denoted </a:t>
                </a:r>
                <a:r>
                  <a:rPr 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| </a:t>
                </a:r>
                <a:r>
                  <a:rPr 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(read “probability of </a:t>
                </a:r>
                <a:r>
                  <a:rPr 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given </a:t>
                </a:r>
                <a:r>
                  <a:rPr 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A”)</a:t>
                </a:r>
              </a:p>
              <a:p>
                <a:pPr algn="just"/>
                <a:endParaRPr 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buFont typeface="Wingdings 2" pitchFamily="18" charset="2"/>
                  <a:buNone/>
                </a:pPr>
                <a:r>
                  <a:rPr lang="en-US" sz="2400" b="1" dirty="0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Conditional Probability Rule:</a:t>
                </a:r>
              </a:p>
              <a:p>
                <a:pPr algn="just">
                  <a:buFont typeface="Wingdings 2" pitchFamily="18" charset="2"/>
                  <a:buNone/>
                </a:pPr>
                <a:endParaRPr lang="en-US" sz="2400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𝑎𝑛𝑑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buFont typeface="Wingdings 2" pitchFamily="18" charset="2"/>
                  <a:buNone/>
                </a:pPr>
                <a:endParaRPr lang="en-US" sz="2400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6320" y="1720840"/>
                <a:ext cx="8991600" cy="3815981"/>
              </a:xfrm>
              <a:prstGeom prst="rect">
                <a:avLst/>
              </a:prstGeom>
              <a:blipFill>
                <a:blip r:embed="rId8"/>
                <a:stretch>
                  <a:fillRect l="-1017" t="-1278" r="-10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75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143"/>
    </mc:Choice>
    <mc:Fallback xmlns="">
      <p:transition spd="slow" advTm="196143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Finding Conditional Probabilities</a:t>
            </a:r>
            <a:r>
              <a:rPr lang="en-US" altLang="en-US" sz="2400" dirty="0">
                <a:solidFill>
                  <a:srgbClr val="0033CC"/>
                </a:solidFill>
                <a:latin typeface="Arial Unicode MS" pitchFamily="34" charset="-128"/>
              </a:rPr>
              <a:t/>
            </a:r>
            <a:br>
              <a:rPr lang="en-US" altLang="en-US" sz="2400" dirty="0">
                <a:solidFill>
                  <a:srgbClr val="0033CC"/>
                </a:solidFill>
                <a:latin typeface="Arial Unicode MS" pitchFamily="34" charset="-128"/>
              </a:rPr>
            </a:br>
            <a:r>
              <a:rPr lang="en-US" altLang="en-US" sz="2400" dirty="0">
                <a:solidFill>
                  <a:srgbClr val="0033CC"/>
                </a:solidFill>
                <a:latin typeface="Arial Unicode MS" pitchFamily="34" charset="-128"/>
              </a:rPr>
              <a:t> </a:t>
            </a:r>
            <a:r>
              <a:rPr lang="en-US" altLang="en-US" sz="2800" dirty="0">
                <a:solidFill>
                  <a:srgbClr val="0033CC"/>
                </a:solidFill>
                <a:latin typeface="Arial Unicode MS" pitchFamily="34" charset="-128"/>
              </a:rPr>
              <a:t/>
            </a:r>
            <a:br>
              <a:rPr lang="en-US" altLang="en-US" sz="2800" dirty="0">
                <a:solidFill>
                  <a:srgbClr val="0033CC"/>
                </a:solidFill>
                <a:latin typeface="Arial Unicode MS" pitchFamily="34" charset="-128"/>
              </a:rPr>
            </a:br>
            <a:r>
              <a:rPr lang="en-US" altLang="en-US" sz="2800" dirty="0" smtClean="0">
                <a:solidFill>
                  <a:srgbClr val="0033CC"/>
                </a:solidFill>
                <a:latin typeface="Arial Unicode MS" pitchFamily="34" charset="-128"/>
              </a:rPr>
              <a:t>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27200" y="1918191"/>
            <a:ext cx="8991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table shows the results of a study in which researchers examined a child’s IQ and the presence of a specific gene in the child. Find the probability that a child has a high IQ, </a:t>
            </a:r>
            <a:r>
              <a:rPr lang="en-US" sz="24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given that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child has the gene.</a:t>
            </a:r>
          </a:p>
          <a:p>
            <a:pPr algn="just">
              <a:buFont typeface="Arial" charset="0"/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426542"/>
              </p:ext>
            </p:extLst>
          </p:nvPr>
        </p:nvGraphicFramePr>
        <p:xfrm>
          <a:off x="2709545" y="3371215"/>
          <a:ext cx="4749792" cy="1889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230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11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38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17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Gene Present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Gene not present</a:t>
                      </a:r>
                      <a:endParaRPr lang="en-US" sz="2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i="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2000" i="0" dirty="0" smtClean="0">
                          <a:solidFill>
                            <a:schemeClr val="bg1"/>
                          </a:solidFill>
                        </a:rPr>
                        <a:t>Total</a:t>
                      </a:r>
                      <a:endParaRPr lang="en-US" sz="200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High IQ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33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19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52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Normal IQ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39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11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50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Total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72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Times New Roman"/>
                          <a:cs typeface="Times New Roman"/>
                        </a:rPr>
                        <a:t>30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102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85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239"/>
    </mc:Choice>
    <mc:Fallback xmlns="">
      <p:transition spd="slow" advTm="253239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</a:rPr>
              <a:t>Solution: Finding Conditional Probabilities</a:t>
            </a:r>
            <a:r>
              <a:rPr lang="en-US" altLang="en-US" sz="2400" dirty="0" smtClean="0">
                <a:solidFill>
                  <a:schemeClr val="bg1"/>
                </a:solidFill>
                <a:latin typeface="Arial Unicode MS" pitchFamily="34" charset="-128"/>
              </a:rPr>
              <a:t> </a:t>
            </a:r>
            <a:r>
              <a:rPr lang="en-US" altLang="en-US" sz="2800" dirty="0">
                <a:solidFill>
                  <a:srgbClr val="0033CC"/>
                </a:solidFill>
                <a:latin typeface="Arial Unicode MS" pitchFamily="34" charset="-128"/>
              </a:rPr>
              <a:t/>
            </a:r>
            <a:br>
              <a:rPr lang="en-US" altLang="en-US" sz="2800" dirty="0">
                <a:solidFill>
                  <a:srgbClr val="0033CC"/>
                </a:solidFill>
                <a:latin typeface="Arial Unicode MS" pitchFamily="34" charset="-128"/>
              </a:rPr>
            </a:br>
            <a:r>
              <a:rPr lang="en-US" altLang="en-US" sz="2800" dirty="0" smtClean="0">
                <a:solidFill>
                  <a:srgbClr val="0033CC"/>
                </a:solidFill>
                <a:latin typeface="Arial Unicode MS" pitchFamily="34" charset="-128"/>
              </a:rPr>
              <a:t>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05889" y="1687284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72 children who have the gene. So, the sample space consists of these 72 children. </a:t>
            </a:r>
          </a:p>
          <a:p>
            <a:pPr algn="just">
              <a:buFont typeface="Arial" charset="0"/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045355"/>
              </p:ext>
            </p:extLst>
          </p:nvPr>
        </p:nvGraphicFramePr>
        <p:xfrm>
          <a:off x="5465913" y="2142151"/>
          <a:ext cx="4749792" cy="1889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230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11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38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17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Gene Present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Gene not present</a:t>
                      </a:r>
                      <a:endParaRPr lang="en-US" sz="2000" i="1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i="0" dirty="0" smtClean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en-US" sz="2000" i="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Total</a:t>
                      </a:r>
                      <a:endParaRPr lang="en-US" sz="2000" i="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>
                        <a:alpha val="5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High IQ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33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lt"/>
                        </a:rPr>
                        <a:t>19</a:t>
                      </a:r>
                      <a:endParaRPr lang="en-US" sz="2000" dirty="0">
                        <a:solidFill>
                          <a:schemeClr val="bg1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lt"/>
                        </a:rPr>
                        <a:t>52</a:t>
                      </a:r>
                      <a:endParaRPr lang="en-US" sz="2000" dirty="0">
                        <a:solidFill>
                          <a:schemeClr val="bg1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Normal IQ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39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lt"/>
                        </a:rPr>
                        <a:t>11</a:t>
                      </a:r>
                      <a:endParaRPr lang="en-US" sz="2000" dirty="0">
                        <a:solidFill>
                          <a:schemeClr val="bg1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lt"/>
                        </a:rPr>
                        <a:t>50</a:t>
                      </a:r>
                      <a:endParaRPr lang="en-US" sz="2000" dirty="0">
                        <a:solidFill>
                          <a:schemeClr val="bg1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Total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72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Times New Roman"/>
                          <a:cs typeface="Times New Roman"/>
                        </a:rPr>
                        <a:t>30</a:t>
                      </a:r>
                      <a:endParaRPr lang="en-US" sz="2000" dirty="0">
                        <a:solidFill>
                          <a:schemeClr val="bg1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lt"/>
                        </a:rPr>
                        <a:t>102</a:t>
                      </a:r>
                      <a:endParaRPr lang="en-US" sz="2000" dirty="0">
                        <a:solidFill>
                          <a:schemeClr val="bg1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6827518" y="2825405"/>
            <a:ext cx="1148080" cy="396240"/>
          </a:xfrm>
          <a:prstGeom prst="rect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6658489" y="3626198"/>
            <a:ext cx="1355067" cy="427890"/>
          </a:xfrm>
          <a:prstGeom prst="ellipse">
            <a:avLst/>
          </a:prstGeom>
          <a:noFill/>
          <a:ln w="793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3427306" y="4204335"/>
            <a:ext cx="50401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Of these, 33 have a high </a:t>
            </a:r>
            <a:r>
              <a:rPr lang="en-US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IQ </a:t>
            </a:r>
            <a:endParaRPr lang="en-US" sz="3200" b="1" dirty="0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1248323"/>
              </p:ext>
            </p:extLst>
          </p:nvPr>
        </p:nvGraphicFramePr>
        <p:xfrm>
          <a:off x="2960053" y="5451475"/>
          <a:ext cx="6318250" cy="804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Equation" r:id="rId7" imgW="3085920" imgH="393480" progId="Equation.DSMT4">
                  <p:embed/>
                </p:oleObj>
              </mc:Choice>
              <mc:Fallback>
                <p:oleObj name="Equation" r:id="rId7" imgW="3085920" imgH="393480" progId="Equation.DSMT4">
                  <p:embed/>
                  <p:pic>
                    <p:nvPicPr>
                      <p:cNvPr id="921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0053" y="5451475"/>
                        <a:ext cx="6318250" cy="804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473916" y="4743485"/>
                <a:ext cx="9179933" cy="110844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𝑃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𝐻𝑖𝑔h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𝐼𝑄</m:t>
                          </m:r>
                        </m:e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𝑔𝑒𝑛𝑒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𝑝𝑟𝑒𝑠𝑒𝑛𝑡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𝑃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(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𝐻𝑖𝑔h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𝐼𝑄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𝑎𝑛𝑑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𝑔𝑒𝑛𝑒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𝑝𝑟𝑒𝑠𝑒𝑛𝑡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)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𝑃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(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𝑔𝑒𝑛𝑒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𝑝𝑟𝑒𝑠𝑒𝑛𝑡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 </a:t>
                </a: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3916" y="4743485"/>
                <a:ext cx="9179933" cy="110844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08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183"/>
    </mc:Choice>
    <mc:Fallback xmlns="">
      <p:transition spd="slow" advTm="168183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86" y="5724920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4080" y="6705599"/>
            <a:ext cx="10178937" cy="1460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67709" y="527308"/>
            <a:ext cx="96242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Example: Probabilities from </a:t>
            </a:r>
            <a:r>
              <a:rPr lang="en-US" altLang="en-US" sz="2800" b="1" dirty="0" smtClean="0">
                <a:solidFill>
                  <a:schemeClr val="bg1"/>
                </a:solidFill>
              </a:rPr>
              <a:t>Contingency </a:t>
            </a:r>
            <a:r>
              <a:rPr lang="en-US" altLang="en-US" sz="2800" b="1" dirty="0">
                <a:solidFill>
                  <a:schemeClr val="bg1"/>
                </a:solidFill>
              </a:rPr>
              <a:t>Table</a:t>
            </a:r>
            <a:r>
              <a:rPr lang="en-US" altLang="en-US" sz="2800" dirty="0">
                <a:solidFill>
                  <a:schemeClr val="bg1"/>
                </a:solidFill>
                <a:latin typeface="Arial Unicode MS" pitchFamily="34" charset="-128"/>
              </a:rPr>
              <a:t/>
            </a:r>
            <a:br>
              <a:rPr lang="en-US" altLang="en-US" sz="2800" dirty="0">
                <a:solidFill>
                  <a:schemeClr val="bg1"/>
                </a:solidFill>
                <a:latin typeface="Arial Unicode MS" pitchFamily="34" charset="-128"/>
              </a:rPr>
            </a:br>
            <a:r>
              <a:rPr lang="en-US" altLang="en-US" sz="2800" dirty="0" smtClean="0">
                <a:solidFill>
                  <a:srgbClr val="0033CC"/>
                </a:solidFill>
                <a:latin typeface="Arial Unicode MS" pitchFamily="34" charset="-128"/>
              </a:rPr>
              <a:t>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87129" y="1478088"/>
            <a:ext cx="101243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results of responses when a sample of adults in 3 cities was asked if they liked a new juice is: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307688" y="4298176"/>
            <a:ext cx="11103751" cy="2536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1" hangingPunct="0"/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One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responses is selected at random. Find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eaLnBrk="0" latinLnBrk="1" hangingPunct="0"/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>
              <a:lnSpc>
                <a:spcPct val="6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P(Yes)</a:t>
            </a:r>
          </a:p>
          <a:p>
            <a:pPr eaLnBrk="0" hangingPunct="0">
              <a:lnSpc>
                <a:spcPct val="60000"/>
              </a:lnSpc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>
              <a:lnSpc>
                <a:spcPct val="6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P(Seattle)</a:t>
            </a:r>
          </a:p>
          <a:p>
            <a:pPr eaLnBrk="0" hangingPunct="0">
              <a:lnSpc>
                <a:spcPct val="60000"/>
              </a:lnSpc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>
              <a:lnSpc>
                <a:spcPct val="6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P(Miami)</a:t>
            </a:r>
          </a:p>
          <a:p>
            <a:pPr eaLnBrk="0" hangingPunct="0">
              <a:lnSpc>
                <a:spcPct val="60000"/>
              </a:lnSpc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>
              <a:lnSpc>
                <a:spcPct val="6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P(No | Miami) = probability the answer is “no” given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adult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resident of Miami</a:t>
            </a:r>
          </a:p>
          <a:p>
            <a:pPr eaLnBrk="0" latinLnBrk="1" hangingPunct="0"/>
            <a:endParaRPr lang="en-US" altLang="en-US" sz="1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8990" y="2281062"/>
            <a:ext cx="7847170" cy="2017114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03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140"/>
    </mc:Choice>
    <mc:Fallback xmlns="">
      <p:transition spd="slow" advTm="33614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2800" dirty="0" smtClean="0">
                <a:solidFill>
                  <a:schemeClr val="bg1"/>
                </a:solidFill>
                <a:latin typeface="Arial Unicode MS" pitchFamily="34" charset="-128"/>
              </a:rPr>
              <a:t>Solution </a:t>
            </a:r>
            <a:r>
              <a:rPr lang="en-US" altLang="en-US" sz="2800" dirty="0">
                <a:solidFill>
                  <a:srgbClr val="0033CC"/>
                </a:solidFill>
                <a:latin typeface="Arial Unicode MS" pitchFamily="34" charset="-128"/>
              </a:rPr>
              <a:t/>
            </a:r>
            <a:br>
              <a:rPr lang="en-US" altLang="en-US" sz="2800" dirty="0">
                <a:solidFill>
                  <a:srgbClr val="0033CC"/>
                </a:solidFill>
                <a:latin typeface="Arial Unicode MS" pitchFamily="34" charset="-128"/>
              </a:rPr>
            </a:br>
            <a:r>
              <a:rPr lang="en-US" altLang="en-US" sz="2800" dirty="0" smtClean="0">
                <a:solidFill>
                  <a:srgbClr val="0033CC"/>
                </a:solidFill>
                <a:latin typeface="Arial Unicode MS" pitchFamily="34" charset="-128"/>
              </a:rPr>
              <a:t>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7428" y="1479125"/>
            <a:ext cx="8193874" cy="4660105"/>
          </a:xfrm>
          <a:prstGeom prst="rect">
            <a:avLst/>
          </a:prstGeom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80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503"/>
    </mc:Choice>
    <mc:Fallback xmlns="">
      <p:transition spd="slow" advTm="111503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2800" dirty="0" smtClean="0">
                <a:solidFill>
                  <a:schemeClr val="bg1"/>
                </a:solidFill>
                <a:latin typeface="Arial Unicode MS" pitchFamily="34" charset="-128"/>
              </a:rPr>
              <a:t>Imagine this</a:t>
            </a:r>
            <a:r>
              <a:rPr lang="en-US" altLang="en-US" sz="2800" dirty="0" smtClean="0">
                <a:solidFill>
                  <a:srgbClr val="0033CC"/>
                </a:solidFill>
                <a:latin typeface="Arial Unicode MS" pitchFamily="34" charset="-128"/>
              </a:rPr>
              <a:t>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60458" y="1448055"/>
            <a:ext cx="7669429" cy="4695569"/>
          </a:xfrm>
          <a:prstGeom prst="rect">
            <a:avLst/>
          </a:prstGeom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50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114"/>
    </mc:Choice>
    <mc:Fallback xmlns="">
      <p:transition spd="slow" advTm="50114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2800" b="1" dirty="0">
                <a:solidFill>
                  <a:schemeClr val="bg1"/>
                </a:solidFill>
              </a:rPr>
              <a:t>Multiplication Rule</a:t>
            </a:r>
            <a:r>
              <a:rPr lang="en-US" altLang="en-US" sz="2800" dirty="0">
                <a:solidFill>
                  <a:srgbClr val="0033CC"/>
                </a:solidFill>
                <a:latin typeface="Arial Unicode MS" pitchFamily="34" charset="-128"/>
              </a:rPr>
              <a:t/>
            </a:r>
            <a:br>
              <a:rPr lang="en-US" altLang="en-US" sz="2800" dirty="0">
                <a:solidFill>
                  <a:srgbClr val="0033CC"/>
                </a:solidFill>
                <a:latin typeface="Arial Unicode MS" pitchFamily="34" charset="-128"/>
              </a:rPr>
            </a:br>
            <a:r>
              <a:rPr lang="en-US" altLang="en-US" sz="2800" dirty="0" smtClean="0">
                <a:solidFill>
                  <a:srgbClr val="0033CC"/>
                </a:solidFill>
                <a:latin typeface="Arial Unicode MS" pitchFamily="34" charset="-128"/>
              </a:rPr>
              <a:t>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60320" y="1873680"/>
            <a:ext cx="80153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find the probability that two events, A and B will occur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sequence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multiply the probability A occurs by the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conditional probability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occurs, given A has already occurred.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0320" y="3256934"/>
            <a:ext cx="68416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= first car is defective    B = second car is defective.</a:t>
            </a:r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46190" y="3471635"/>
            <a:ext cx="563346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/>
            <a:endParaRPr lang="en-US" altLang="en-US" dirty="0" smtClean="0"/>
          </a:p>
          <a:p>
            <a:pPr eaLnBrk="0" hangingPunct="0"/>
            <a:r>
              <a:rPr lang="en-US" alt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P(A </a:t>
            </a:r>
            <a:r>
              <a:rPr lang="en-US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B) = P(A) x P(B|A)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2491933" y="4486620"/>
            <a:ext cx="19939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altLang="en-US" sz="2800" b="0" dirty="0">
                <a:solidFill>
                  <a:schemeClr val="tx1"/>
                </a:solidFill>
              </a:rPr>
              <a:t>P(A) = 5/12</a:t>
            </a: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6357143" y="4516281"/>
            <a:ext cx="23225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altLang="en-US" sz="2800" b="0" dirty="0">
                <a:solidFill>
                  <a:schemeClr val="tx1"/>
                </a:solidFill>
              </a:rPr>
              <a:t>P(B|A) = 4/11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487530" y="5169511"/>
            <a:ext cx="53339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altLang="en-US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P(A and B) = 5/12 x 4/11 = 5/33 = 0.1515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91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198"/>
    </mc:Choice>
    <mc:Fallback xmlns="">
      <p:transition spd="slow" advTm="134198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Compare “A and B” to “A or B”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86000" y="2043367"/>
            <a:ext cx="75230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compound event “A and B” means that A and B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both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occur in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same trial. Use the </a:t>
            </a:r>
            <a:r>
              <a:rPr lang="en-US" alt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multiplication rule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find P(A and B).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64644" y="3236423"/>
            <a:ext cx="78740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compound event “A or B” means either A can occur without B, B can occur without A or both A and B can occur. Use the </a:t>
            </a:r>
            <a:r>
              <a:rPr lang="en-US" alt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 rule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find P(A or B).</a:t>
            </a:r>
            <a:endParaRPr lang="en-US" altLang="en-US" sz="2800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8840" y="4052343"/>
            <a:ext cx="8686800" cy="172402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732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885"/>
    </mc:Choice>
    <mc:Fallback xmlns="">
      <p:transition spd="slow" advTm="88885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2800" b="1" dirty="0">
                <a:solidFill>
                  <a:schemeClr val="bg1"/>
                </a:solidFill>
              </a:rPr>
              <a:t>Mutually Exclusive Events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96987" y="2012180"/>
            <a:ext cx="77999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events, A and B, are mutually exclusive if they cannot occur in the same trial.</a:t>
            </a:r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96987" y="3007901"/>
            <a:ext cx="67470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= A person is under 21 years old </a:t>
            </a:r>
          </a:p>
          <a:p>
            <a:pPr eaLnBrk="0" hangingPunct="0"/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= A person is running for the U.S. Senate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332332" y="3803464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= A person was born in Philadelphia</a:t>
            </a:r>
          </a:p>
          <a:p>
            <a:pPr eaLnBrk="0" hangingPunct="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= A person was born in Houston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5910" y="2740075"/>
            <a:ext cx="4419600" cy="15811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106442" y="4769062"/>
            <a:ext cx="41796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/>
            <a:r>
              <a:rPr lang="en-US" altLang="en-US" dirty="0" smtClean="0"/>
              <a:t>    </a:t>
            </a:r>
            <a:r>
              <a:rPr lang="en-US" alt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Mutually exclusive if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P(A and B) = 0</a:t>
            </a:r>
          </a:p>
          <a:p>
            <a:pPr eaLnBrk="0" hangingPunct="0"/>
            <a:endParaRPr lang="en-US" altLang="en-US" sz="1600" dirty="0"/>
          </a:p>
        </p:txBody>
      </p:sp>
      <p:sp>
        <p:nvSpPr>
          <p:cNvPr id="14" name="Rectangle 13"/>
          <p:cNvSpPr/>
          <p:nvPr/>
        </p:nvSpPr>
        <p:spPr>
          <a:xfrm>
            <a:off x="2106441" y="5353837"/>
            <a:ext cx="74254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1" hangingPunct="0"/>
            <a:r>
              <a:rPr lang="en-US" altLang="en-US" dirty="0" smtClean="0"/>
              <a:t>   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event A occurs it excludes event B in the same trial.</a:t>
            </a:r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30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961"/>
    </mc:Choice>
    <mc:Fallback xmlns="">
      <p:transition spd="slow" advTm="86961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2800" b="1" dirty="0">
                <a:solidFill>
                  <a:schemeClr val="bg1"/>
                </a:solidFill>
              </a:rPr>
              <a:t>Non-Mutually Exclusive Events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50720" y="1935556"/>
            <a:ext cx="86055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two events can occur in the same trial, they are NOT mutually exclusive.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70458" y="268348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= A person is under 25 years old</a:t>
            </a:r>
          </a:p>
          <a:p>
            <a:pPr eaLnBrk="0" hangingPunct="0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 = A person is a lawyer</a:t>
            </a:r>
            <a:endParaRPr lang="en-US" alt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70458" y="340695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= A person was born in Philadelphia</a:t>
            </a:r>
          </a:p>
          <a:p>
            <a:pPr eaLnBrk="0" hangingPunct="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= A person watches “Jeopardy” on TV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70458" y="4317703"/>
            <a:ext cx="8362950" cy="2000250"/>
          </a:xfrm>
          <a:prstGeom prst="rect">
            <a:avLst/>
          </a:prstGeom>
        </p:spPr>
      </p:pic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3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713"/>
    </mc:Choice>
    <mc:Fallback xmlns="">
      <p:transition spd="slow" advTm="38713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Section 3.3: </a:t>
            </a:r>
            <a:r>
              <a:rPr lang="en-US" altLang="en-US" sz="2800" b="1" dirty="0" smtClean="0">
                <a:solidFill>
                  <a:schemeClr val="bg1"/>
                </a:solidFill>
              </a:rPr>
              <a:t>The Additive </a:t>
            </a:r>
            <a:r>
              <a:rPr lang="en-US" altLang="en-US" sz="2800" b="1" dirty="0">
                <a:solidFill>
                  <a:schemeClr val="bg1"/>
                </a:solidFill>
              </a:rPr>
              <a:t>Rule</a:t>
            </a:r>
            <a:r>
              <a:rPr lang="en-US" altLang="en-US" sz="2800" dirty="0" smtClean="0">
                <a:solidFill>
                  <a:schemeClr val="bg1"/>
                </a:solidFill>
                <a:latin typeface="Arial Unicode MS" pitchFamily="34" charset="-128"/>
              </a:rPr>
              <a:t>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2028133" y="1940878"/>
            <a:ext cx="863758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l" eaLnBrk="0" hangingPunct="0"/>
            <a:r>
              <a:rPr lang="en-US" altLang="en-US" sz="2800" b="0" dirty="0">
                <a:solidFill>
                  <a:schemeClr val="tx1"/>
                </a:solidFill>
              </a:rPr>
              <a:t>The probability that one or the other of two events will occur is:          </a:t>
            </a:r>
            <a:r>
              <a:rPr lang="en-US" altLang="en-US" sz="3200" b="0" dirty="0">
                <a:solidFill>
                  <a:schemeClr val="tx1"/>
                </a:solidFill>
              </a:rPr>
              <a:t>P(A) + P(B) – P(A and B)</a:t>
            </a: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2222500" y="3526790"/>
            <a:ext cx="82423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l" eaLnBrk="0" hangingPunct="0"/>
            <a:r>
              <a:rPr lang="en-US" altLang="en-US" sz="3200" b="0" dirty="0">
                <a:solidFill>
                  <a:schemeClr val="tx1"/>
                </a:solidFill>
              </a:rPr>
              <a:t>A card is drawn from a deck. Find the probability it is a king or it is red.</a:t>
            </a:r>
            <a:endParaRPr lang="en-US" altLang="en-US" sz="3200" b="0" dirty="0">
              <a:solidFill>
                <a:srgbClr val="CC00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53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869"/>
    </mc:Choice>
    <mc:Fallback xmlns="">
      <p:transition spd="slow" advTm="139869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2800" b="1" dirty="0" smtClean="0">
                <a:solidFill>
                  <a:schemeClr val="bg1"/>
                </a:solidFill>
              </a:rPr>
              <a:t>The Additive </a:t>
            </a:r>
            <a:r>
              <a:rPr lang="en-US" altLang="en-US" sz="2800" b="1" dirty="0">
                <a:solidFill>
                  <a:schemeClr val="bg1"/>
                </a:solidFill>
              </a:rPr>
              <a:t>Rule</a:t>
            </a:r>
            <a:r>
              <a:rPr lang="en-US" altLang="en-US" sz="2800" dirty="0" smtClean="0">
                <a:solidFill>
                  <a:schemeClr val="bg1"/>
                </a:solidFill>
                <a:latin typeface="Arial Unicode MS" pitchFamily="34" charset="-128"/>
              </a:rPr>
              <a:t>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797050" y="1900238"/>
            <a:ext cx="86375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l" eaLnBrk="0" hangingPunct="0"/>
            <a:r>
              <a:rPr lang="en-US" altLang="en-US" sz="2800" b="0" dirty="0">
                <a:solidFill>
                  <a:schemeClr val="tx1"/>
                </a:solidFill>
              </a:rPr>
              <a:t>The probability that one or the other of two events will occur is:         </a:t>
            </a:r>
            <a:r>
              <a:rPr lang="en-US" altLang="en-US" sz="3200" b="0" dirty="0">
                <a:solidFill>
                  <a:schemeClr val="tx1"/>
                </a:solidFill>
              </a:rPr>
              <a:t>P(A) + P(B) – </a:t>
            </a:r>
            <a:r>
              <a:rPr lang="en-US" altLang="en-US" sz="3200" b="0" dirty="0">
                <a:solidFill>
                  <a:srgbClr val="FF0000"/>
                </a:solidFill>
              </a:rPr>
              <a:t>P(A and B)</a:t>
            </a: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792288" y="2930843"/>
            <a:ext cx="82423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l" eaLnBrk="0" hangingPunct="0"/>
            <a:r>
              <a:rPr lang="en-US" altLang="en-US" sz="2400" b="0" dirty="0">
                <a:solidFill>
                  <a:schemeClr val="tx1"/>
                </a:solidFill>
              </a:rPr>
              <a:t>A card is drawn from a deck. Find the probability it is a king or it is red.</a:t>
            </a:r>
            <a:endParaRPr lang="en-US" altLang="en-US" sz="2400" b="0" dirty="0">
              <a:solidFill>
                <a:srgbClr val="CC00FF"/>
              </a:solidFill>
            </a:endParaRPr>
          </a:p>
          <a:p>
            <a:pPr algn="l" eaLnBrk="0" hangingPunct="0"/>
            <a:r>
              <a:rPr lang="en-US" altLang="en-US" sz="2400" b="0" dirty="0">
                <a:solidFill>
                  <a:schemeClr val="tx1"/>
                </a:solidFill>
              </a:rPr>
              <a:t>	A = the card is a king </a:t>
            </a:r>
            <a:br>
              <a:rPr lang="en-US" altLang="en-US" sz="2400" b="0" dirty="0">
                <a:solidFill>
                  <a:schemeClr val="tx1"/>
                </a:solidFill>
              </a:rPr>
            </a:br>
            <a:r>
              <a:rPr lang="en-US" altLang="en-US" sz="2400" b="0" dirty="0">
                <a:solidFill>
                  <a:schemeClr val="tx1"/>
                </a:solidFill>
              </a:rPr>
              <a:t>	B = the card is red.</a:t>
            </a:r>
            <a:endParaRPr lang="en-US" altLang="en-US" sz="2400" b="0" dirty="0">
              <a:solidFill>
                <a:srgbClr val="333399"/>
              </a:solidFill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2190750" y="4565333"/>
            <a:ext cx="61944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altLang="en-US" sz="2400" b="0" dirty="0">
                <a:solidFill>
                  <a:schemeClr val="tx1"/>
                </a:solidFill>
              </a:rPr>
              <a:t>P(A) = 4/52  and P(B) = 26/52</a:t>
            </a:r>
            <a:r>
              <a:rPr lang="en-US" altLang="en-US" sz="2400" b="0" dirty="0">
                <a:solidFill>
                  <a:schemeClr val="folHlink"/>
                </a:solidFill>
              </a:rPr>
              <a:t> </a:t>
            </a:r>
            <a:r>
              <a:rPr lang="en-US" altLang="en-US" sz="2400" b="0" dirty="0">
                <a:solidFill>
                  <a:srgbClr val="FF0000"/>
                </a:solidFill>
              </a:rPr>
              <a:t> </a:t>
            </a:r>
          </a:p>
          <a:p>
            <a:pPr algn="l" eaLnBrk="0" hangingPunct="0"/>
            <a:r>
              <a:rPr lang="en-US" altLang="en-US" sz="2400" b="0" dirty="0">
                <a:solidFill>
                  <a:srgbClr val="FF0000"/>
                </a:solidFill>
              </a:rPr>
              <a:t>                                    but P(A and B) </a:t>
            </a:r>
            <a:r>
              <a:rPr lang="en-US" altLang="en-US" sz="2400" b="0" dirty="0">
                <a:solidFill>
                  <a:schemeClr val="tx1"/>
                </a:solidFill>
              </a:rPr>
              <a:t>= 2/52</a:t>
            </a: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225040" y="5440363"/>
            <a:ext cx="73755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l" eaLnBrk="0" hangingPunct="0"/>
            <a:r>
              <a:rPr lang="en-US" altLang="en-US" sz="2400" b="0" dirty="0">
                <a:solidFill>
                  <a:schemeClr val="tx1"/>
                </a:solidFill>
              </a:rPr>
              <a:t>P(A or B) 	= 4/52 + 26/52</a:t>
            </a:r>
            <a:r>
              <a:rPr lang="en-US" altLang="en-US" sz="2400" b="0" dirty="0">
                <a:solidFill>
                  <a:schemeClr val="folHlink"/>
                </a:solidFill>
              </a:rPr>
              <a:t> </a:t>
            </a:r>
            <a:r>
              <a:rPr lang="en-US" altLang="en-US" sz="2400" b="0" dirty="0">
                <a:solidFill>
                  <a:schemeClr val="tx1"/>
                </a:solidFill>
              </a:rPr>
              <a:t>– </a:t>
            </a:r>
            <a:r>
              <a:rPr lang="en-US" altLang="en-US" sz="2400" b="0" dirty="0">
                <a:solidFill>
                  <a:srgbClr val="FF0000"/>
                </a:solidFill>
              </a:rPr>
              <a:t>2/52</a:t>
            </a:r>
            <a:r>
              <a:rPr lang="en-US" altLang="en-US" sz="2400" b="0" dirty="0">
                <a:solidFill>
                  <a:schemeClr val="folHlink"/>
                </a:solidFill>
              </a:rPr>
              <a:t> </a:t>
            </a:r>
          </a:p>
          <a:p>
            <a:pPr algn="l" eaLnBrk="0" hangingPunct="0"/>
            <a:r>
              <a:rPr lang="en-US" altLang="en-US" sz="2400" b="0" dirty="0">
                <a:solidFill>
                  <a:schemeClr val="folHlink"/>
                </a:solidFill>
              </a:rPr>
              <a:t>		</a:t>
            </a:r>
            <a:r>
              <a:rPr lang="en-US" altLang="en-US" sz="2400" b="0" dirty="0">
                <a:solidFill>
                  <a:schemeClr val="tx1"/>
                </a:solidFill>
              </a:rPr>
              <a:t>= 28/52 = 0.538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41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960"/>
    </mc:Choice>
    <mc:Fallback xmlns="">
      <p:transition spd="slow" advTm="17596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2800" b="1" dirty="0" smtClean="0">
                <a:solidFill>
                  <a:schemeClr val="bg1"/>
                </a:solidFill>
              </a:rPr>
              <a:t>The Additive </a:t>
            </a:r>
            <a:r>
              <a:rPr lang="en-US" altLang="en-US" sz="2800" b="1" dirty="0">
                <a:solidFill>
                  <a:schemeClr val="bg1"/>
                </a:solidFill>
              </a:rPr>
              <a:t>Rule</a:t>
            </a:r>
            <a:r>
              <a:rPr lang="en-US" altLang="en-US" sz="2800" dirty="0" smtClean="0">
                <a:solidFill>
                  <a:schemeClr val="bg1"/>
                </a:solidFill>
                <a:latin typeface="Arial Unicode MS" pitchFamily="34" charset="-128"/>
              </a:rPr>
              <a:t>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35424" y="1593615"/>
            <a:ext cx="8295136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80"/>
              </a:spcBef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blood bank catalogs the types of blood given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donors during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last five days. A donor is selected at random.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580"/>
              </a:spcBef>
              <a:defRPr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580"/>
              </a:spcBef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Find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the donor has type O or type A blood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ts val="580"/>
              </a:spcBef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Find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 the donor has type B or is Rh-negative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452761"/>
              </p:ext>
            </p:extLst>
          </p:nvPr>
        </p:nvGraphicFramePr>
        <p:xfrm>
          <a:off x="2660667" y="4409798"/>
          <a:ext cx="7191217" cy="1584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963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3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58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43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09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03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Type</a:t>
                      </a:r>
                      <a:r>
                        <a:rPr lang="en-US" sz="2000" baseline="0" dirty="0" smtClean="0">
                          <a:solidFill>
                            <a:schemeClr val="bg1"/>
                          </a:solidFill>
                        </a:rPr>
                        <a:t> O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Type A</a:t>
                      </a:r>
                      <a:endParaRPr lang="en-US" sz="2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Type</a:t>
                      </a:r>
                      <a:r>
                        <a:rPr lang="en-US" sz="2000" baseline="0" dirty="0" smtClean="0">
                          <a:solidFill>
                            <a:schemeClr val="bg1"/>
                          </a:solidFill>
                        </a:rPr>
                        <a:t> B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Type AB</a:t>
                      </a:r>
                      <a:endParaRPr lang="en-US" sz="2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i="0" dirty="0" smtClean="0">
                          <a:solidFill>
                            <a:schemeClr val="bg1"/>
                          </a:solidFill>
                        </a:rPr>
                        <a:t>Total</a:t>
                      </a:r>
                      <a:endParaRPr lang="en-US" sz="200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err="1" smtClean="0">
                          <a:solidFill>
                            <a:schemeClr val="bg1"/>
                          </a:solidFill>
                        </a:rPr>
                        <a:t>Rh</a:t>
                      </a:r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-Positive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156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139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37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12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344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err="1" smtClean="0">
                          <a:solidFill>
                            <a:schemeClr val="bg1"/>
                          </a:solidFill>
                        </a:rPr>
                        <a:t>Rh</a:t>
                      </a:r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-Negative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 28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 25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 8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 4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  65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Total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184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Times New Roman"/>
                          <a:cs typeface="Times New Roman"/>
                        </a:rPr>
                        <a:t>164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45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Times New Roman"/>
                          <a:cs typeface="Times New Roman"/>
                        </a:rPr>
                        <a:t>16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409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1" name="Picture 43" descr="C:\Documents and Settings\Lyn\Local Settings\Temporary Internet Files\Content.IE5\4CFR4M0G\MCj04080080000[1].wmf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10830560" y="3672968"/>
            <a:ext cx="949325" cy="108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35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54"/>
    </mc:Choice>
    <mc:Fallback xmlns="">
      <p:transition spd="slow" advTm="49654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7528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2800" b="1" dirty="0" smtClean="0">
                <a:solidFill>
                  <a:schemeClr val="bg1"/>
                </a:solidFill>
              </a:rPr>
              <a:t>The Additive </a:t>
            </a:r>
            <a:r>
              <a:rPr lang="en-US" altLang="en-US" sz="2800" b="1" dirty="0">
                <a:solidFill>
                  <a:schemeClr val="bg1"/>
                </a:solidFill>
              </a:rPr>
              <a:t>Rule</a:t>
            </a:r>
            <a:r>
              <a:rPr lang="en-US" altLang="en-US" sz="2800" dirty="0" smtClean="0">
                <a:solidFill>
                  <a:schemeClr val="bg1"/>
                </a:solidFill>
                <a:latin typeface="Arial Unicode MS" pitchFamily="34" charset="-128"/>
              </a:rPr>
              <a:t>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0" y="1750851"/>
            <a:ext cx="904240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80"/>
              </a:spcBef>
              <a:defRPr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Find the probability the donor has type O or type A blood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ts val="580"/>
              </a:spcBef>
              <a:defRPr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events are mutually exclusive (a donor cannot have type O blood and type A blood)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264178"/>
              </p:ext>
            </p:extLst>
          </p:nvPr>
        </p:nvGraphicFramePr>
        <p:xfrm>
          <a:off x="2844800" y="3003759"/>
          <a:ext cx="7252122" cy="1584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572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3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58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43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09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03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Type</a:t>
                      </a:r>
                      <a:r>
                        <a:rPr lang="en-US" sz="2000" baseline="0" dirty="0" smtClean="0">
                          <a:solidFill>
                            <a:schemeClr val="bg1"/>
                          </a:solidFill>
                        </a:rPr>
                        <a:t> O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Type A</a:t>
                      </a:r>
                      <a:endParaRPr lang="en-US" sz="2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Type</a:t>
                      </a:r>
                      <a:r>
                        <a:rPr lang="en-US" sz="2000" baseline="0" dirty="0" smtClean="0">
                          <a:solidFill>
                            <a:schemeClr val="bg1"/>
                          </a:solidFill>
                        </a:rPr>
                        <a:t> B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Type AB</a:t>
                      </a:r>
                      <a:endParaRPr lang="en-US" sz="2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i="0" dirty="0" smtClean="0">
                          <a:solidFill>
                            <a:schemeClr val="bg1"/>
                          </a:solidFill>
                        </a:rPr>
                        <a:t>Total</a:t>
                      </a:r>
                      <a:endParaRPr lang="en-US" sz="200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err="1" smtClean="0">
                          <a:solidFill>
                            <a:schemeClr val="bg1"/>
                          </a:solidFill>
                        </a:rPr>
                        <a:t>Rh</a:t>
                      </a:r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-Positive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156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139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37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12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344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err="1" smtClean="0">
                          <a:solidFill>
                            <a:schemeClr val="bg1"/>
                          </a:solidFill>
                        </a:rPr>
                        <a:t>Rh</a:t>
                      </a:r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-Negative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 28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 25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 8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 4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  65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Total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184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Times New Roman"/>
                          <a:cs typeface="Times New Roman"/>
                        </a:rPr>
                        <a:t>164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45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Times New Roman"/>
                          <a:cs typeface="Times New Roman"/>
                        </a:rPr>
                        <a:t>16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409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0947786"/>
              </p:ext>
            </p:extLst>
          </p:nvPr>
        </p:nvGraphicFramePr>
        <p:xfrm>
          <a:off x="4002305" y="4588719"/>
          <a:ext cx="5957888" cy="221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8" name="Equation" r:id="rId7" imgW="2730240" imgH="1015920" progId="Equation.DSMT4">
                  <p:embed/>
                </p:oleObj>
              </mc:Choice>
              <mc:Fallback>
                <p:oleObj name="Equation" r:id="rId7" imgW="2730240" imgH="1015920" progId="Equation.DSMT4">
                  <p:embed/>
                  <p:pic>
                    <p:nvPicPr>
                      <p:cNvPr id="1741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2305" y="4588719"/>
                        <a:ext cx="5957888" cy="2217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03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781"/>
    </mc:Choice>
    <mc:Fallback xmlns="">
      <p:transition spd="slow" advTm="214781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altLang="en-US" sz="2800" b="1" dirty="0" smtClean="0">
                <a:solidFill>
                  <a:schemeClr val="bg1"/>
                </a:solidFill>
              </a:rPr>
              <a:t>The Additive </a:t>
            </a:r>
            <a:r>
              <a:rPr lang="en-US" altLang="en-US" sz="2800" b="1" dirty="0">
                <a:solidFill>
                  <a:schemeClr val="bg1"/>
                </a:solidFill>
              </a:rPr>
              <a:t>Rule</a:t>
            </a:r>
            <a:r>
              <a:rPr lang="en-US" altLang="en-US" sz="2800" dirty="0" smtClean="0">
                <a:solidFill>
                  <a:schemeClr val="bg1"/>
                </a:solidFill>
                <a:latin typeface="Arial Unicode MS" pitchFamily="34" charset="-128"/>
              </a:rPr>
              <a:t> 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65092" y="1830051"/>
            <a:ext cx="82646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580"/>
              </a:spcBef>
              <a:defRPr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Find the probability the donor has type B or is Rh-negative</a:t>
            </a:r>
          </a:p>
        </p:txBody>
      </p:sp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2550981"/>
              </p:ext>
            </p:extLst>
          </p:nvPr>
        </p:nvGraphicFramePr>
        <p:xfrm>
          <a:off x="3032125" y="4420767"/>
          <a:ext cx="7680325" cy="2027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1" name="Equation" r:id="rId7" imgW="3225600" imgH="850680" progId="Equation.DSMT4">
                  <p:embed/>
                </p:oleObj>
              </mc:Choice>
              <mc:Fallback>
                <p:oleObj name="Equation" r:id="rId7" imgW="3225600" imgH="850680" progId="Equation.DSMT4">
                  <p:embed/>
                  <p:pic>
                    <p:nvPicPr>
                      <p:cNvPr id="512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2125" y="4420767"/>
                        <a:ext cx="7680325" cy="2027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2811882"/>
              </p:ext>
            </p:extLst>
          </p:nvPr>
        </p:nvGraphicFramePr>
        <p:xfrm>
          <a:off x="2844800" y="2627839"/>
          <a:ext cx="7252122" cy="1584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572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3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58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43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09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03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Type</a:t>
                      </a:r>
                      <a:r>
                        <a:rPr lang="en-US" sz="2000" baseline="0" dirty="0" smtClean="0">
                          <a:solidFill>
                            <a:schemeClr val="bg1"/>
                          </a:solidFill>
                        </a:rPr>
                        <a:t> O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Type A</a:t>
                      </a:r>
                      <a:endParaRPr lang="en-US" sz="2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Type</a:t>
                      </a:r>
                      <a:r>
                        <a:rPr lang="en-US" sz="2000" baseline="0" dirty="0" smtClean="0">
                          <a:solidFill>
                            <a:schemeClr val="bg1"/>
                          </a:solidFill>
                        </a:rPr>
                        <a:t> B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Type AB</a:t>
                      </a:r>
                      <a:endParaRPr lang="en-US" sz="2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i="0" dirty="0" smtClean="0">
                          <a:solidFill>
                            <a:schemeClr val="bg1"/>
                          </a:solidFill>
                        </a:rPr>
                        <a:t>Total</a:t>
                      </a:r>
                      <a:endParaRPr lang="en-US" sz="200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err="1" smtClean="0">
                          <a:solidFill>
                            <a:schemeClr val="bg1"/>
                          </a:solidFill>
                        </a:rPr>
                        <a:t>Rh</a:t>
                      </a:r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-Positive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156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139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37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12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344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err="1" smtClean="0">
                          <a:solidFill>
                            <a:schemeClr val="bg1"/>
                          </a:solidFill>
                        </a:rPr>
                        <a:t>Rh</a:t>
                      </a:r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-Negative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 28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 25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 8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 4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  65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Total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184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Times New Roman"/>
                          <a:cs typeface="Times New Roman"/>
                        </a:rPr>
                        <a:t>164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45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Times New Roman"/>
                          <a:cs typeface="Times New Roman"/>
                        </a:rPr>
                        <a:t>16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</a:rPr>
                        <a:t>409</a:t>
                      </a:r>
                      <a:endParaRPr lang="en-US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62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089"/>
    </mc:Choice>
    <mc:Fallback xmlns="">
      <p:transition spd="slow" advTm="174089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6400" y="525018"/>
            <a:ext cx="9245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4 Additional Topics in Probability and Counting</a:t>
            </a:r>
          </a:p>
          <a:p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48000" y="2136339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Permutation</a:t>
            </a:r>
          </a:p>
          <a:p>
            <a:pPr>
              <a:buFont typeface="Arial" charset="0"/>
              <a:buNone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charset="0"/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Combination 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6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80"/>
    </mc:Choice>
    <mc:Fallback xmlns="">
      <p:transition spd="slow" advTm="2228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sz="2800" b="1" dirty="0">
                <a:solidFill>
                  <a:schemeClr val="bg1"/>
                </a:solidFill>
              </a:rPr>
              <a:t>Permutation</a:t>
            </a:r>
          </a:p>
          <a:p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26639" y="1951334"/>
            <a:ext cx="81104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Permutation of </a:t>
            </a: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objects taken </a:t>
            </a: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at a </a:t>
            </a:r>
            <a:r>
              <a:rPr lang="en-US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</a:p>
          <a:p>
            <a:pPr>
              <a:buFont typeface="Arial" charset="0"/>
              <a:buNone/>
            </a:pPr>
            <a:endParaRPr lang="en-US" sz="24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different permutations of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distinct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objects taken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a time </a:t>
            </a:r>
          </a:p>
        </p:txBody>
      </p:sp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5436871"/>
              </p:ext>
            </p:extLst>
          </p:nvPr>
        </p:nvGraphicFramePr>
        <p:xfrm>
          <a:off x="2844800" y="3458989"/>
          <a:ext cx="3241675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6" name="Equation" r:id="rId7" imgW="850680" imgH="419040" progId="Equation.DSMT4">
                  <p:embed/>
                </p:oleObj>
              </mc:Choice>
              <mc:Fallback>
                <p:oleObj name="Equation" r:id="rId7" imgW="850680" imgH="419040" progId="Equation.DSMT4">
                  <p:embed/>
                  <p:pic>
                    <p:nvPicPr>
                      <p:cNvPr id="614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4800" y="3458989"/>
                        <a:ext cx="3241675" cy="949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AECF9E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737847" y="3754510"/>
            <a:ext cx="1998663" cy="542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chemeClr val="accent2"/>
                </a:solidFill>
                <a:latin typeface="+mn-lt"/>
              </a:rPr>
              <a:t>where </a:t>
            </a:r>
            <a:r>
              <a:rPr lang="en-US" sz="2800" i="1" dirty="0">
                <a:solidFill>
                  <a:schemeClr val="accent2"/>
                </a:solidFill>
                <a:latin typeface="+mn-lt"/>
              </a:rPr>
              <a:t>r</a:t>
            </a:r>
            <a:r>
              <a:rPr lang="en-US" sz="2800" dirty="0">
                <a:solidFill>
                  <a:schemeClr val="accent2"/>
                </a:solidFill>
                <a:latin typeface="+mn-lt"/>
              </a:rPr>
              <a:t> </a:t>
            </a:r>
            <a:r>
              <a:rPr lang="en-US" sz="2800" dirty="0">
                <a:solidFill>
                  <a:schemeClr val="accent2"/>
                </a:solidFill>
                <a:latin typeface="Times New Roman"/>
                <a:cs typeface="Times New Roman"/>
              </a:rPr>
              <a:t>≤ </a:t>
            </a:r>
            <a:r>
              <a:rPr lang="en-US" sz="2800" i="1" dirty="0">
                <a:solidFill>
                  <a:schemeClr val="accent2"/>
                </a:solidFill>
                <a:latin typeface="Times New Roman"/>
                <a:cs typeface="Times New Roman"/>
              </a:rPr>
              <a:t>n</a:t>
            </a:r>
            <a:endParaRPr lang="en-US" sz="2800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79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518"/>
    </mc:Choice>
    <mc:Fallback xmlns="">
      <p:transition spd="slow" advTm="71518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sz="2800" b="1" dirty="0">
                <a:solidFill>
                  <a:schemeClr val="bg1"/>
                </a:solidFill>
              </a:rPr>
              <a:t>Permutation</a:t>
            </a:r>
          </a:p>
          <a:p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32000" y="2026230"/>
            <a:ext cx="85344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number of ways of forming three-digit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codes from 10 numbers </a:t>
            </a:r>
            <a:r>
              <a:rPr 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which no digit is repeated</a:t>
            </a:r>
            <a:r>
              <a:rPr lang="en-US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800" b="1" u="sng" dirty="0">
              <a:solidFill>
                <a:srgbClr val="FF0000"/>
              </a:solidFill>
            </a:endParaRPr>
          </a:p>
          <a:p>
            <a:r>
              <a:rPr lang="en-US" sz="2800" b="1" u="sng" dirty="0" smtClean="0">
                <a:solidFill>
                  <a:srgbClr val="FF0000"/>
                </a:solidFill>
              </a:rPr>
              <a:t>Solution </a:t>
            </a:r>
            <a:endParaRPr lang="en-US" sz="2800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5008253"/>
              </p:ext>
            </p:extLst>
          </p:nvPr>
        </p:nvGraphicFramePr>
        <p:xfrm>
          <a:off x="2580640" y="3709443"/>
          <a:ext cx="6261100" cy="2409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9" name="Equation" r:id="rId7" imgW="2145960" imgH="1104840" progId="Equation.DSMT4">
                  <p:embed/>
                </p:oleObj>
              </mc:Choice>
              <mc:Fallback>
                <p:oleObj name="Equation" r:id="rId7" imgW="2145960" imgH="1104840" progId="Equation.DSMT4">
                  <p:embed/>
                  <p:pic>
                    <p:nvPicPr>
                      <p:cNvPr id="2048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0640" y="3709443"/>
                        <a:ext cx="6261100" cy="2409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AECF9E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65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420"/>
    </mc:Choice>
    <mc:Fallback xmlns="">
      <p:transition spd="slow" advTm="17542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48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  <a:r>
              <a:rPr lang="en-US" sz="2800" b="1" dirty="0" smtClean="0">
                <a:solidFill>
                  <a:schemeClr val="bg1"/>
                </a:solidFill>
              </a:rPr>
              <a:t>Combination </a:t>
            </a:r>
            <a:endParaRPr lang="en-US" sz="2800" b="1" dirty="0">
              <a:solidFill>
                <a:schemeClr val="bg1"/>
              </a:solidFill>
            </a:endParaRPr>
          </a:p>
          <a:p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99041" y="2203368"/>
            <a:ext cx="886452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Combination of </a:t>
            </a: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objects taken </a:t>
            </a: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at a </a:t>
            </a:r>
            <a:r>
              <a:rPr lang="en-US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</a:p>
          <a:p>
            <a:pPr>
              <a:buFont typeface="Arial" charset="0"/>
              <a:buNone/>
            </a:pPr>
            <a:endParaRPr lang="en-US" sz="24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selection of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objects from a group of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objects </a:t>
            </a:r>
            <a:r>
              <a:rPr 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without regard to order </a:t>
            </a:r>
          </a:p>
        </p:txBody>
      </p:sp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1290583"/>
              </p:ext>
            </p:extLst>
          </p:nvPr>
        </p:nvGraphicFramePr>
        <p:xfrm>
          <a:off x="3220403" y="3965031"/>
          <a:ext cx="382111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2" name="Equation" r:id="rId7" imgW="1002960" imgH="419040" progId="Equation.DSMT4">
                  <p:embed/>
                </p:oleObj>
              </mc:Choice>
              <mc:Fallback>
                <p:oleObj name="Equation" r:id="rId7" imgW="1002960" imgH="419040" progId="Equation.DSMT4">
                  <p:embed/>
                  <p:pic>
                    <p:nvPicPr>
                      <p:cNvPr id="819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0403" y="3965031"/>
                        <a:ext cx="3821112" cy="949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AECF9E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99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92"/>
    </mc:Choice>
    <mc:Fallback xmlns="">
      <p:transition spd="slow" advTm="44892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62072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8703" y="-22087"/>
            <a:ext cx="12032181" cy="1810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4800" y="525018"/>
            <a:ext cx="934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b="1" dirty="0">
                <a:solidFill>
                  <a:schemeClr val="bg1"/>
                </a:solidFill>
              </a:rPr>
              <a:t>Combination</a:t>
            </a:r>
            <a:endParaRPr lang="en-US" alt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46885" y="1529052"/>
            <a:ext cx="9210395" cy="417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580"/>
              </a:spcBef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state’s department of transportation plans to develop a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new section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interstate highway and receives 16 bids for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The state plans to hire four of the bidding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companies. How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different combinations of four companies can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 selected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the 16 bidding companies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580"/>
              </a:spcBef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</a:p>
          <a:p>
            <a:pPr algn="just">
              <a:spcBef>
                <a:spcPts val="580"/>
              </a:spcBef>
              <a:defRPr/>
            </a:pP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spcBef>
                <a:spcPts val="580"/>
              </a:spcBef>
              <a:buFont typeface="Arial" panose="020B0604020202020204" pitchFamily="34" charset="0"/>
              <a:buChar char="•"/>
              <a:defRPr/>
            </a:pPr>
            <a:r>
              <a:rPr lang="en-US" sz="2400" i="1" dirty="0" smtClean="0">
                <a:latin typeface="Times New Roman" pitchFamily="18" charset="0"/>
              </a:rPr>
              <a:t>n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</a:rPr>
              <a:t>= 16,  </a:t>
            </a:r>
            <a:r>
              <a:rPr lang="en-US" sz="2400" i="1" dirty="0">
                <a:latin typeface="Times New Roman" pitchFamily="18" charset="0"/>
              </a:rPr>
              <a:t>r</a:t>
            </a:r>
            <a:r>
              <a:rPr lang="en-US" sz="2400" dirty="0">
                <a:latin typeface="Times New Roman" pitchFamily="18" charset="0"/>
              </a:rPr>
              <a:t> = 4</a:t>
            </a:r>
          </a:p>
          <a:p>
            <a: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itchFamily="18" charset="0"/>
              </a:rPr>
              <a:t>Order is not important</a:t>
            </a:r>
          </a:p>
          <a:p>
            <a:pPr algn="just">
              <a:spcBef>
                <a:spcPts val="580"/>
              </a:spcBef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580"/>
              </a:spcBef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5449608" y="3235280"/>
            <a:ext cx="6300787" cy="3211513"/>
            <a:chOff x="2637490" y="2412407"/>
            <a:chExt cx="6300787" cy="3211513"/>
          </a:xfrm>
        </p:grpSpPr>
        <p:graphicFrame>
          <p:nvGraphicFramePr>
            <p:cNvPr id="11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962199269"/>
                </p:ext>
              </p:extLst>
            </p:nvPr>
          </p:nvGraphicFramePr>
          <p:xfrm>
            <a:off x="2637490" y="2412407"/>
            <a:ext cx="6300787" cy="32115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5" name="Equation" r:id="rId7" imgW="2158920" imgH="1473120" progId="Equation.DSMT4">
                    <p:embed/>
                  </p:oleObj>
                </mc:Choice>
                <mc:Fallback>
                  <p:oleObj name="Equation" r:id="rId7" imgW="2158920" imgH="1473120" progId="Equation.DSMT4">
                    <p:embed/>
                    <p:pic>
                      <p:nvPicPr>
                        <p:cNvPr id="9218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37490" y="2412407"/>
                          <a:ext cx="6300787" cy="321151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AECF9E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2" name="Straight Connector 11"/>
            <p:cNvCxnSpPr/>
            <p:nvPr/>
          </p:nvCxnSpPr>
          <p:spPr>
            <a:xfrm rot="10800000" flipV="1">
              <a:off x="5021263" y="3617913"/>
              <a:ext cx="449262" cy="325437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0800000" flipV="1">
              <a:off x="3003550" y="4095750"/>
              <a:ext cx="449263" cy="325438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60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710"/>
    </mc:Choice>
    <mc:Fallback xmlns="">
      <p:transition spd="slow" advTm="22871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Chapter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51740" y="1884452"/>
            <a:ext cx="3347605" cy="121896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Concepts of Probability and Counting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45673" y="3913652"/>
            <a:ext cx="4543475" cy="159532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Multiplication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Rule: </a:t>
            </a:r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and ) </a:t>
            </a:r>
          </a:p>
          <a:p>
            <a:pPr>
              <a:lnSpc>
                <a:spcPct val="200000"/>
              </a:lnSpc>
            </a:pPr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P(A and B) = P(A) x P(B|A)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594620" y="1395841"/>
                <a:ext cx="3587405" cy="2097365"/>
              </a:xfrm>
              <a:prstGeom prst="rect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0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Conditional Probability:</a:t>
                </a: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</m:e>
                        <m:e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</m:d>
                      <m:r>
                        <a:rPr lang="en-US" sz="20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𝑷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𝒂𝒏𝒅</m:t>
                          </m:r>
                          <m:r>
                            <a:rPr lang="en-U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𝑷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4620" y="1395841"/>
                <a:ext cx="3587405" cy="20973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6662593" y="3938817"/>
            <a:ext cx="4727525" cy="161633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Rule: 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(or)</a:t>
            </a:r>
          </a:p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P(A </a:t>
            </a:r>
            <a:r>
              <a:rPr lang="en-US" alt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= P(A) + P(B) – </a:t>
            </a:r>
            <a:r>
              <a:rPr lang="en-US" altLang="en-US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P(A and B)</a:t>
            </a:r>
          </a:p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601805" y="1395841"/>
            <a:ext cx="2788313" cy="221384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Topics in Probability and Counting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charset="0"/>
              <a:buNone/>
            </a:pP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Permutation</a:t>
            </a:r>
          </a:p>
          <a:p>
            <a:pPr>
              <a:buFont typeface="Arial" charset="0"/>
              <a:buNone/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charset="0"/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Combination </a:t>
            </a:r>
          </a:p>
          <a:p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17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981"/>
    </mc:Choice>
    <mc:Fallback xmlns="">
      <p:transition spd="slow" advTm="227981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1336</TotalTime>
  <Words>1674</Words>
  <Application>Microsoft Office PowerPoint</Application>
  <PresentationFormat>Widescreen</PresentationFormat>
  <Paragraphs>413</Paragraphs>
  <Slides>34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5" baseType="lpstr">
      <vt:lpstr>Arial</vt:lpstr>
      <vt:lpstr>Arial Unicode MS</vt:lpstr>
      <vt:lpstr>Calibri</vt:lpstr>
      <vt:lpstr>Calibri Light</vt:lpstr>
      <vt:lpstr>Cambria Math</vt:lpstr>
      <vt:lpstr>Tajawal Medium</vt:lpstr>
      <vt:lpstr>Times</vt:lpstr>
      <vt:lpstr>Times New Roman</vt:lpstr>
      <vt:lpstr>Wingdings 2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g</cp:lastModifiedBy>
  <cp:revision>131</cp:revision>
  <dcterms:created xsi:type="dcterms:W3CDTF">2021-08-03T13:03:26Z</dcterms:created>
  <dcterms:modified xsi:type="dcterms:W3CDTF">2022-06-10T15:41:51Z</dcterms:modified>
</cp:coreProperties>
</file>