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9"/>
  </p:notesMasterIdLst>
  <p:sldIdLst>
    <p:sldId id="480" r:id="rId5"/>
    <p:sldId id="303" r:id="rId6"/>
    <p:sldId id="482" r:id="rId7"/>
    <p:sldId id="636" r:id="rId8"/>
    <p:sldId id="706" r:id="rId9"/>
    <p:sldId id="707" r:id="rId10"/>
    <p:sldId id="708" r:id="rId11"/>
    <p:sldId id="709" r:id="rId12"/>
    <p:sldId id="710" r:id="rId13"/>
    <p:sldId id="559" r:id="rId14"/>
    <p:sldId id="592" r:id="rId15"/>
    <p:sldId id="591" r:id="rId16"/>
    <p:sldId id="712" r:id="rId17"/>
    <p:sldId id="662" r:id="rId18"/>
    <p:sldId id="593" r:id="rId19"/>
    <p:sldId id="663" r:id="rId20"/>
    <p:sldId id="664" r:id="rId21"/>
    <p:sldId id="716" r:id="rId22"/>
    <p:sldId id="713" r:id="rId23"/>
    <p:sldId id="665" r:id="rId24"/>
    <p:sldId id="666" r:id="rId25"/>
    <p:sldId id="667" r:id="rId26"/>
    <p:sldId id="668" r:id="rId27"/>
    <p:sldId id="669" r:id="rId28"/>
    <p:sldId id="685" r:id="rId29"/>
    <p:sldId id="705" r:id="rId30"/>
    <p:sldId id="686" r:id="rId31"/>
    <p:sldId id="687" r:id="rId32"/>
    <p:sldId id="688" r:id="rId33"/>
    <p:sldId id="689" r:id="rId34"/>
    <p:sldId id="690" r:id="rId35"/>
    <p:sldId id="691" r:id="rId36"/>
    <p:sldId id="692" r:id="rId37"/>
    <p:sldId id="693" r:id="rId38"/>
    <p:sldId id="694" r:id="rId39"/>
    <p:sldId id="695" r:id="rId40"/>
    <p:sldId id="696" r:id="rId41"/>
    <p:sldId id="697" r:id="rId42"/>
    <p:sldId id="698" r:id="rId43"/>
    <p:sldId id="670" r:id="rId44"/>
    <p:sldId id="671" r:id="rId45"/>
    <p:sldId id="672" r:id="rId46"/>
    <p:sldId id="673" r:id="rId47"/>
    <p:sldId id="678" r:id="rId48"/>
    <p:sldId id="675" r:id="rId49"/>
    <p:sldId id="676" r:id="rId50"/>
    <p:sldId id="677" r:id="rId51"/>
    <p:sldId id="680" r:id="rId52"/>
    <p:sldId id="679" r:id="rId53"/>
    <p:sldId id="681" r:id="rId54"/>
    <p:sldId id="682" r:id="rId55"/>
    <p:sldId id="683" r:id="rId56"/>
    <p:sldId id="684" r:id="rId57"/>
    <p:sldId id="349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2"/>
            <p14:sldId id="636"/>
            <p14:sldId id="706"/>
            <p14:sldId id="707"/>
            <p14:sldId id="708"/>
            <p14:sldId id="709"/>
            <p14:sldId id="710"/>
            <p14:sldId id="559"/>
            <p14:sldId id="592"/>
            <p14:sldId id="591"/>
            <p14:sldId id="712"/>
            <p14:sldId id="662"/>
            <p14:sldId id="593"/>
            <p14:sldId id="663"/>
            <p14:sldId id="664"/>
            <p14:sldId id="716"/>
            <p14:sldId id="713"/>
            <p14:sldId id="665"/>
            <p14:sldId id="666"/>
            <p14:sldId id="667"/>
            <p14:sldId id="668"/>
            <p14:sldId id="669"/>
            <p14:sldId id="685"/>
            <p14:sldId id="705"/>
            <p14:sldId id="686"/>
            <p14:sldId id="687"/>
            <p14:sldId id="688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697"/>
            <p14:sldId id="698"/>
            <p14:sldId id="670"/>
            <p14:sldId id="671"/>
            <p14:sldId id="672"/>
            <p14:sldId id="673"/>
            <p14:sldId id="678"/>
            <p14:sldId id="675"/>
            <p14:sldId id="676"/>
            <p14:sldId id="677"/>
            <p14:sldId id="680"/>
            <p14:sldId id="679"/>
            <p14:sldId id="681"/>
            <p14:sldId id="682"/>
            <p14:sldId id="683"/>
            <p14:sldId id="68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57" d="100"/>
          <a:sy n="57" d="100"/>
        </p:scale>
        <p:origin x="92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5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Ashraf Elsayed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0" y="1541240"/>
            <a:ext cx="6111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Learning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(AI644)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415085" y="5486541"/>
            <a:ext cx="3516608" cy="1101806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826657" y="2864278"/>
            <a:ext cx="61119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Learning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Ashraf Elsayed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EC972548-320F-C02B-157F-08544103C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46781"/>
            <a:ext cx="10515600" cy="1325563"/>
          </a:xfrm>
        </p:spPr>
        <p:txBody>
          <a:bodyPr/>
          <a:lstStyle/>
          <a:p>
            <a:pPr algn="ctr"/>
            <a:r>
              <a:rPr lang="en-US" sz="4400" b="1" dirty="0">
                <a:solidFill>
                  <a:srgbClr val="004B89"/>
                </a:solidFill>
                <a:cs typeface="Calibri"/>
              </a:rPr>
              <a:t>Sample-based Learning Methods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2321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B91093ED-EE28-2441-6179-9097C8E5D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187" y="1155869"/>
            <a:ext cx="10515600" cy="1325563"/>
          </a:xfrm>
        </p:spPr>
        <p:txBody>
          <a:bodyPr/>
          <a:lstStyle/>
          <a:p>
            <a:r>
              <a:rPr lang="en-US" dirty="0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</a:p>
        </p:txBody>
      </p:sp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57429584-D44B-5F15-9AAD-469226BBBAF8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778943-2ACB-63EF-A1FB-4C7370B41255}"/>
              </a:ext>
            </a:extLst>
          </p:cNvPr>
          <p:cNvSpPr txBox="1"/>
          <p:nvPr/>
        </p:nvSpPr>
        <p:spPr>
          <a:xfrm>
            <a:off x="235242" y="1942851"/>
            <a:ext cx="11485543" cy="45498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Monte-Carlo methods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how Monte-Carlo methods can be used to estimate value functions from sampled interaction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Identify problems that can be solved using Monte-Carlo methods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Use Monte-Carlo prediction to estimate the value function for a given policy.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Estimate action-value functions using Monte-Carlo</a:t>
            </a:r>
          </a:p>
        </p:txBody>
      </p:sp>
    </p:spTree>
    <p:extLst>
      <p:ext uri="{BB962C8B-B14F-4D97-AF65-F5344CB8AC3E}">
        <p14:creationId xmlns:p14="http://schemas.microsoft.com/office/powerpoint/2010/main" val="7901802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69516-DD12-A899-CA33-3BC2CE882D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EBC89B0-20E7-E633-BF3B-FF3068F1680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A72A90A-A851-C811-DFA1-209966FF512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97B49B3-B980-6D6E-54B3-D1BEC96AEAA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33C9D89F-A7AC-C821-4936-4380219E21DD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E91D67B-56F3-D7E4-AF8A-19D741AC29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5760" y="1155869"/>
            <a:ext cx="8844508" cy="4668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1026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3E2E66-42CE-FB18-530E-8E38E3E9F1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2D38BD0-74BF-A66A-631F-913381DF377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66C2DDD-8B98-A2C4-37B5-79EEA0EF278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9533CE4-1617-98CC-E011-F303553965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72B9288C-6FD5-1EF0-D695-459A065A5C58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483041B-9010-6457-2E4B-1ABBFEDA30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2" y="798288"/>
            <a:ext cx="8750242" cy="5515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167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396788-A5C6-1508-B7B9-6516C31732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8E5C411-1866-7AC2-8633-52D422F3548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683776-81ED-23FB-B711-4321357FEF5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48E1DE9-AC0E-EB5C-0F66-6161853D8F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5C997969-0914-BD93-9005-843EBE3CF4BC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F99EB04-F1FB-E7A3-6F9D-D8A715D9F0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2" y="617696"/>
            <a:ext cx="7646570" cy="5589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5722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3BCFE3-C4DF-195C-F1E5-E9A6399B5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FC21029-E69C-79DC-A4AB-1EDCDB254BB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835BAC-2DD3-4F40-C2F2-9386E3B92F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7B4D4D6-3386-62F3-FE8E-A2A2748695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B6D0D2A1-F4C4-605B-72F6-90697A272784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6317A12-68FE-656B-77C0-33BDF8074A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103" y="1101064"/>
            <a:ext cx="8444468" cy="497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23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3B2EF9-4450-AF0E-935A-20A53B402E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61AEF92-BCB7-A7BD-3AED-99E26A791A8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95C72C-5FCF-0EE2-A66D-85B302B7CC2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E366AAE-0DAF-B8CE-4A8A-748701B1EC2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27E4796E-2B05-7485-8D1A-EA5466ED934B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pic>
        <p:nvPicPr>
          <p:cNvPr id="4" name="MC - animations">
            <a:hlinkClick r:id="" action="ppaction://media"/>
            <a:extLst>
              <a:ext uri="{FF2B5EF4-FFF2-40B4-BE49-F238E27FC236}">
                <a16:creationId xmlns:a16="http://schemas.microsoft.com/office/drawing/2014/main" id="{EABAE0AB-A233-7821-6DB2-2E6CCC839F6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19450" y="1055933"/>
            <a:ext cx="8917128" cy="501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839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21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62425" y="797524"/>
            <a:ext cx="6319338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Limitations of Dynamic Programming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71164" y="1353977"/>
            <a:ext cx="8901858" cy="4966918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Dynamic programming 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algorithms use the Bellman equations to define iterative algorithms for both 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policy evaluation 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and 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control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 (finding an optimal policy).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2176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To use a pure 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Dynamic Programming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 approach, the agent needs to know the environments transition probabilities.</a:t>
            </a:r>
          </a:p>
          <a:p>
            <a:pPr marL="794937" lvl="1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In some problems we do not know the 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environment transition probabilities</a:t>
            </a:r>
          </a:p>
          <a:p>
            <a:pPr marL="794937" lvl="1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2176" dirty="0">
              <a:latin typeface="Georgia" panose="02040502050405020303" pitchFamily="18" charset="0"/>
              <a:cs typeface="Georgia"/>
            </a:endParaRPr>
          </a:p>
          <a:p>
            <a:pPr marL="794937" lvl="1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They involve operations over the entire state set of the MDP. If the state space is very large, this becomes 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computationally expensive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.</a:t>
            </a:r>
          </a:p>
          <a:p>
            <a:pPr marL="535819" lvl="1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2176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In general, the computation can be error-prone and tedious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C3CF33-2E8A-4870-2643-BE1E6BA93EE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C852CA-F246-AFDF-2B56-58F8DFE6E07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CB667784-51F6-C507-AD80-61789EA3245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502445"/>
      </p:ext>
    </p:extLst>
  </p:cSld>
  <p:clrMapOvr>
    <a:masterClrMapping/>
  </p:clrMapOvr>
  <p:transition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8" y="415548"/>
            <a:ext cx="821246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Monte Carlo methods for prediction and control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8" name="object 4"/>
          <p:cNvSpPr txBox="1"/>
          <p:nvPr/>
        </p:nvSpPr>
        <p:spPr>
          <a:xfrm>
            <a:off x="1782547" y="764709"/>
            <a:ext cx="9097786" cy="4466012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What is Monte Carlo?</a:t>
            </a:r>
          </a:p>
          <a:p>
            <a:pPr marL="794937" lvl="1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The term Monte Carlo is often used more broadly for any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estimation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 method that relies on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repeated random sampling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. </a:t>
            </a:r>
          </a:p>
          <a:p>
            <a:pPr marL="794937" lvl="1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794937" lvl="1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In RL Monte Carlo methods allow us to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estimate values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 directly from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experience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, from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sequences of states, actions and rewards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. </a:t>
            </a:r>
          </a:p>
          <a:p>
            <a:pPr marL="794937" lvl="1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794937" lvl="1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Learning from experience is striking because the agent can accurately estimate a value function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without prior knowledge of the environment dynamics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.</a:t>
            </a:r>
          </a:p>
          <a:p>
            <a:pPr marL="794937" lvl="1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For example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, imagine rolling a dice 12 times. With the help of Monte Carlo Methods, we can estimate values by averaging over a large number of random samples.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7325" y="4862623"/>
            <a:ext cx="4339746" cy="190036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9010732-EDA9-CE75-DA07-3E52A5D992F4}"/>
              </a:ext>
            </a:extLst>
          </p:cNvPr>
          <p:cNvSpPr/>
          <p:nvPr/>
        </p:nvSpPr>
        <p:spPr>
          <a:xfrm>
            <a:off x="2626178" y="412412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CA7733-F57E-2B17-1060-DE3D2B162787}"/>
              </a:ext>
            </a:extLst>
          </p:cNvPr>
          <p:cNvSpPr txBox="1"/>
          <p:nvPr/>
        </p:nvSpPr>
        <p:spPr>
          <a:xfrm>
            <a:off x="9575800" y="624239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30DC592-4116-23E2-75D1-BA4C9FC7D8D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89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503614"/>
      </p:ext>
    </p:extLst>
  </p:cSld>
  <p:clrMapOvr>
    <a:masterClrMapping/>
  </p:clrMapOvr>
  <p:transition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499026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Monte Carlo Methods for Policy Evaluation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8" name="object 4"/>
          <p:cNvSpPr txBox="1"/>
          <p:nvPr/>
        </p:nvSpPr>
        <p:spPr>
          <a:xfrm>
            <a:off x="1476237" y="897040"/>
            <a:ext cx="9352272" cy="5521300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In reinforcement learning we want to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learn a value function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. </a:t>
            </a: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Recall that, value functions represent expected returns </a:t>
            </a: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A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Monte Carlo method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for learning a value function would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first observe multiple returns from the same state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. </a:t>
            </a: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Then, it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average those observed returns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to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estimate the expected return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from that state. </a:t>
            </a: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As the number of samples increases, the average tends to get closer and closer to the expected return.</a:t>
            </a:r>
          </a:p>
          <a:p>
            <a:pPr marL="62980" algn="just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These returns can only be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observed at the end of an episode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. So we will focus on Monte Carlo methods for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episodic tasks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.</a:t>
            </a:r>
            <a:endParaRPr lang="en-US" sz="2176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2176" dirty="0"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3119" y="2083068"/>
            <a:ext cx="2658095" cy="5345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3121" y="4716676"/>
            <a:ext cx="3639655" cy="6331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3119" y="6027705"/>
            <a:ext cx="3868799" cy="54526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1B42481-C73A-7D78-9C32-8DD74562BA45}"/>
              </a:ext>
            </a:extLst>
          </p:cNvPr>
          <p:cNvSpPr/>
          <p:nvPr/>
        </p:nvSpPr>
        <p:spPr>
          <a:xfrm>
            <a:off x="2626178" y="441908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AB2D39-C443-4EAF-4DE3-D33DC2FD0DB5}"/>
              </a:ext>
            </a:extLst>
          </p:cNvPr>
          <p:cNvSpPr txBox="1"/>
          <p:nvPr/>
        </p:nvSpPr>
        <p:spPr>
          <a:xfrm>
            <a:off x="9264625" y="623363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36CA12A-A7A9-A589-A1B3-9C316002C58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2053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486169"/>
      </p:ext>
    </p:extLst>
  </p:cSld>
  <p:clrMapOvr>
    <a:masterClrMapping/>
  </p:clrMapOvr>
  <p:transition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FA5734-8A50-016A-C334-279BB96D08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D79303F-B6CC-4694-953F-681222EF920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83F4154-89F1-3F9B-E88C-F78169D79F5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E254180-1C54-E553-2D38-666ABCA92C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A292BF52-74EF-E569-00EF-74279E1B255F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6D21ED0-E181-90C0-9A64-3E40BE11C3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6178" y="851650"/>
            <a:ext cx="7905750" cy="550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2423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469529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Monte Carlo Methods for Policy Evaluation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8" name="object 4"/>
          <p:cNvSpPr txBox="1"/>
          <p:nvPr/>
        </p:nvSpPr>
        <p:spPr>
          <a:xfrm>
            <a:off x="1412095" y="1043874"/>
            <a:ext cx="9352272" cy="2058301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Monte Carlo methods consider policies instead of arms. </a:t>
            </a: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The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value state S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under a given policy is estimated using the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average return sampled by following that policy from S to termination.</a:t>
            </a: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The pseudo-code of the Monte Carlo prediction can be seen below</a:t>
            </a:r>
            <a:endParaRPr lang="en-US" sz="2176" dirty="0"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6709" y="3193892"/>
            <a:ext cx="7690602" cy="366410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011BF9E-ED01-1A78-54F3-3041B62BF164}"/>
              </a:ext>
            </a:extLst>
          </p:cNvPr>
          <p:cNvSpPr/>
          <p:nvPr/>
        </p:nvSpPr>
        <p:spPr>
          <a:xfrm>
            <a:off x="2626178" y="412412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82B91A-D454-D9FC-8452-ABDA63730FF1}"/>
              </a:ext>
            </a:extLst>
          </p:cNvPr>
          <p:cNvSpPr txBox="1"/>
          <p:nvPr/>
        </p:nvSpPr>
        <p:spPr>
          <a:xfrm>
            <a:off x="9515345" y="620414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2C779AD-D911-745E-E87C-A50F4A27525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89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755796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666270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Efficient MC computation of returns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4931" y="1916476"/>
            <a:ext cx="7626432" cy="443281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3B368C6-FFA7-F79A-264F-F0A11EAB240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096BB3-ADB3-9162-B5D9-37026F3B201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1408266-C630-BF47-D991-35C46CB8290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18023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681018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Efficient MC computation of returns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869" y="1972681"/>
            <a:ext cx="7341341" cy="437408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C469262-A998-141C-E6F4-4430C2DBB37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89C534-E8C1-7813-537C-C17D20B037B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0926650-4D47-92BF-B86A-EFFCF2D73B7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268858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808743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Monte Carlo Methods for Policy Evaluation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3576" y="1895633"/>
            <a:ext cx="8735353" cy="411134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07162" y="4167237"/>
            <a:ext cx="7972209" cy="26775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32"/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3253615" y="5816957"/>
            <a:ext cx="829179" cy="58733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882212" y="6406236"/>
            <a:ext cx="2772567" cy="594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32" dirty="0">
                <a:solidFill>
                  <a:srgbClr val="004B89"/>
                </a:solidFill>
              </a:rPr>
              <a:t>Calculating the Expected value with Monte Carlo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222B38B-9080-FE8A-9C2A-4500E61BBC6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04EEB4A-D06C-4751-1E8A-984C0389E9B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697E4713-9D2C-9FA9-421F-8A68E82346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547085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F7A08D-1671-B7BC-B129-2023E0F481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1B61620-89CA-3732-1841-5CEB1A1F9B7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6A1304-5938-5F37-145B-3DCB52237B7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10BBC0D-35BF-D701-CA1E-DDDE4D64EEB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7C29231C-70DE-B1BA-6318-BEB34D1F71CD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9D87DB-6B23-90F5-80C1-63825531BF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7462" y="785812"/>
            <a:ext cx="7372192" cy="5506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6212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22523-758F-8967-9153-28943BB8C0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0178321-27F1-B764-FF08-00A26A6A909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69D546C-E8C7-D5FC-70FC-91F8EE5C93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FAB274C-06D7-4AEE-5C9D-B86A4137D2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E4358BAB-6292-A97D-B0AE-6EF52B6B339F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209ED38-F705-BA88-8C13-CCC5321BBC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5537" y="885825"/>
            <a:ext cx="7906703" cy="543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3854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808743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8" name="object 4"/>
          <p:cNvSpPr txBox="1"/>
          <p:nvPr/>
        </p:nvSpPr>
        <p:spPr>
          <a:xfrm>
            <a:off x="1412095" y="1574816"/>
            <a:ext cx="9352272" cy="633809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Let's discuss the specifics of the Monte Carlo prediction algorithm using an example with a card game,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blackjack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869" y="2650629"/>
            <a:ext cx="6900603" cy="395836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AD5E4DA-AAFE-B8A6-F372-C7B1738F4D1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F528F5-959A-C887-B19D-DE5878BC770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CB06CCA-667D-7E4B-0550-87594E10574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697035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882485"/>
            <a:ext cx="7219177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8" name="object 4"/>
          <p:cNvSpPr txBox="1"/>
          <p:nvPr/>
        </p:nvSpPr>
        <p:spPr>
          <a:xfrm>
            <a:off x="1412096" y="1648559"/>
            <a:ext cx="9433688" cy="4451136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Problem Formulation</a:t>
            </a:r>
          </a:p>
          <a:p>
            <a:pPr marL="794937" lvl="1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Undiscounted MDP where each game of blackjack corresponds to an episode</a:t>
            </a:r>
          </a:p>
          <a:p>
            <a:pPr marL="794937" lvl="1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-1 for a loss, 0 for a draw, and 1 for a win</a:t>
            </a:r>
          </a:p>
          <a:p>
            <a:pPr marL="794937" lvl="1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Hit or Stick</a:t>
            </a:r>
          </a:p>
          <a:p>
            <a:pPr marL="794937" lvl="1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States (200 in total):</a:t>
            </a:r>
          </a:p>
          <a:p>
            <a:pPr marL="1267775" lvl="2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{ Whether the player has a usable ace (Yes or No)}</a:t>
            </a:r>
          </a:p>
          <a:p>
            <a:pPr marL="1267775" lvl="2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{ The sum of the player's cards (12 - 21)}</a:t>
            </a:r>
          </a:p>
          <a:p>
            <a:pPr marL="1267775" lvl="2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{ The card the dealer shows (Ace - 10)}</a:t>
            </a:r>
          </a:p>
          <a:p>
            <a:pPr marL="794937" lvl="1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Cards are dealt from a deck with replacement</a:t>
            </a:r>
          </a:p>
          <a:p>
            <a:pPr marL="794937" lvl="1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Policy: Stops requesting cards when the player's sum is 20 or 21</a:t>
            </a:r>
            <a:endParaRPr lang="en-US" sz="2176" dirty="0">
              <a:solidFill>
                <a:srgbClr val="004B89"/>
              </a:solidFill>
              <a:latin typeface="Georgia" panose="02040502050405020303" pitchFamily="18" charset="0"/>
              <a:cs typeface="Georgia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BF375C8-C8FA-75A1-8FE7-39E7B33DF8F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09321F-F02C-4DF8-1F07-EE947557F32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F61257A-54A8-9410-1E8D-77E4D8A593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360458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720251"/>
            <a:ext cx="7219177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8" name="object 4"/>
          <p:cNvSpPr txBox="1"/>
          <p:nvPr/>
        </p:nvSpPr>
        <p:spPr>
          <a:xfrm>
            <a:off x="1412096" y="1486324"/>
            <a:ext cx="9433688" cy="410286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1</a:t>
            </a:r>
            <a:r>
              <a:rPr lang="en-US" sz="2176" baseline="30000" dirty="0">
                <a:latin typeface="Georgia" panose="02040502050405020303" pitchFamily="18" charset="0"/>
                <a:cs typeface="Georgia"/>
              </a:rPr>
              <a:t>st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 Episode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805" y="2439223"/>
            <a:ext cx="7991778" cy="421343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B64DA3C-776A-2C47-9196-33A567100AC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4BC0CF-C1C1-5209-4FD1-67A76600EC30}"/>
              </a:ext>
            </a:extLst>
          </p:cNvPr>
          <p:cNvSpPr txBox="1"/>
          <p:nvPr/>
        </p:nvSpPr>
        <p:spPr>
          <a:xfrm>
            <a:off x="988405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0D31091-231D-2417-1228-03D41E74228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04432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970975"/>
            <a:ext cx="7219177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8" name="object 4"/>
          <p:cNvSpPr txBox="1"/>
          <p:nvPr/>
        </p:nvSpPr>
        <p:spPr>
          <a:xfrm>
            <a:off x="1412096" y="1737048"/>
            <a:ext cx="9433688" cy="410286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1</a:t>
            </a:r>
            <a:r>
              <a:rPr lang="en-US" sz="2176" baseline="30000" dirty="0">
                <a:latin typeface="Georgia" panose="02040502050405020303" pitchFamily="18" charset="0"/>
                <a:cs typeface="Georgia"/>
              </a:rPr>
              <a:t>st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 Episode (working backwards)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6531" y="2416842"/>
            <a:ext cx="7912512" cy="41840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40E0EA2-F15F-9247-5AA9-0FCBB0890DC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30FC548-F57D-25EB-F2BF-0CF56FF3735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E30C367-68AD-CED9-0DB1-918F6F95A6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89731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1015219"/>
            <a:ext cx="7219177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8" name="object 4"/>
          <p:cNvSpPr txBox="1"/>
          <p:nvPr/>
        </p:nvSpPr>
        <p:spPr>
          <a:xfrm>
            <a:off x="1412096" y="1781292"/>
            <a:ext cx="9433688" cy="410286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1</a:t>
            </a:r>
            <a:r>
              <a:rPr lang="en-US" sz="2176" baseline="30000" dirty="0">
                <a:latin typeface="Georgia" panose="02040502050405020303" pitchFamily="18" charset="0"/>
                <a:cs typeface="Georgia"/>
              </a:rPr>
              <a:t>st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 Episode (working backwards)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6261" y="2461087"/>
            <a:ext cx="7959834" cy="404067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472C968-56C8-F4E5-D3AD-A6DD3C25635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FD4378-CD04-3895-C8DF-050E7857B45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13CB8C4-D9EA-62F7-26E3-046DCE154D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58799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6F91A7-50B5-81CF-86DE-3045F20C61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B0AD930-9228-A2A0-6B7F-0ED93D37F26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B902A1-8AB4-14B2-F329-0966E88440A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D610DC3-E955-F800-93CA-A354C34AD2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5ADB390-AF5E-DC35-1A7B-A6603929D5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5087" y="711011"/>
            <a:ext cx="6981825" cy="578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085635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F2B1A3-29E5-BCB6-F8AD-84EA71D4B8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8842D6D-B96D-4DA6-084F-A8F934F0C07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7BA459-F0FB-DFE2-CC5B-6C4938480FC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24E1F8F-EA25-37BC-5EA5-9AF45369FD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9752A0A-1DD1-2EFD-90BE-8F31272B10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1300" y="716217"/>
            <a:ext cx="6629400" cy="554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156156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C54694-8EAF-910E-CCC9-682E4516F6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AA22883-DAC5-7FB4-462E-A71ECB18A74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F53E6D-82E8-8662-272E-7684046497F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F85382F-4114-306E-079D-FDFC10964D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CA35359-8BFA-BFA1-532B-5A96D4A38D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875" y="738187"/>
            <a:ext cx="6572250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952634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94B08E-3DE5-68A0-3BCA-2AE0808351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5629842-90C5-1742-CD38-26CEE45F3FE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FB48A2-29A8-BB00-BEE6-109046AC9EF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D1C7E5B-871C-46A8-9BF6-040739844C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9FA8768-C889-E9F9-71EF-7C2FA594A9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600" y="757237"/>
            <a:ext cx="6400800" cy="534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15223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16F528-CDE2-5215-9BB5-AC1E9C8016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663069E-5BF3-90C4-7D13-BB08EF3F096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BADFD0-4464-BE9F-2A8C-685C6578886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B46521D-A318-5715-9CB4-B67B2D751A4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2784F6-10F1-B067-33C6-07E12E26AA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6075" y="681037"/>
            <a:ext cx="6419850" cy="549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176881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059A24-765C-DEEF-A34A-1237683E09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392B3B0-89AC-5D3B-8CA2-1F5BEC49581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F987ED-6510-D9D4-CE4E-F54982A9CEC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F66B8E2-606D-CE6E-8907-9459B6213C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AC917AF-60DA-708D-5C99-7E2EDEE67E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0185" y="733425"/>
            <a:ext cx="7467600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403560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CEEFEC-A4E6-0308-F04C-20A53FEEDC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29A25B9-BB7A-3FE3-330A-471519439B1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B2772B-E502-2346-028C-1127CDB016D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CE9BC31-708D-840B-EB47-1E9E744424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2442F3C-29B2-447D-4B1E-09F4F32079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75" y="1757362"/>
            <a:ext cx="7334250" cy="334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179248"/>
      </p:ext>
    </p:extLst>
  </p:cSld>
  <p:clrMapOvr>
    <a:masterClrMapping/>
  </p:clrMapOvr>
  <p:transition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436A9A-AF49-BE84-E445-D28BB44FFD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4A58ECA-0BF1-57D8-9AFB-B901BC7AB26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C13FEF-9C12-29D1-A88B-2B2F2D35ED5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C7B9226-634D-3D01-1314-676328E8C1D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915101F-25E3-2E0D-0F20-3D935B806E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87" y="681037"/>
            <a:ext cx="6905625" cy="549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482805"/>
      </p:ext>
    </p:extLst>
  </p:cSld>
  <p:clrMapOvr>
    <a:masterClrMapping/>
  </p:clrMapOvr>
  <p:transition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9E7861-DC9F-E50E-FDE6-92FD946B4D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FB72BE8-631E-1FF5-FCAE-7BA56223C73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46CACF-FD97-F12F-96F5-8C061B557F0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A01FC7D-1C67-FF16-5CD3-4F14E0BF1C8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5817FD9-FB5A-42BE-9F41-A84B5B6C16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9387" y="709612"/>
            <a:ext cx="6753225" cy="543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508511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56101B-B8CA-3863-A42B-1E3CB85097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2FA63FE-E679-F3B3-DF21-FBC2737F008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0B0AFE-7D1F-3B26-80A7-C56CA1409ED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6F86018-88FF-BD80-2A9B-9AF12944CB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6E86468-423A-9F1F-47E1-96B538CA1B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4162" y="681037"/>
            <a:ext cx="6543675" cy="549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269716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E33AC2-864B-69F6-2563-CB700F6FDC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7A4948-B258-0ED3-B70B-9D225255B22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8403DC-970D-0525-E01D-01E5FF91AF2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7D8CBB3-E573-1DAE-257E-9B1A5B53B0C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4CB9356-D771-7B4C-EC9A-7D0D9561F4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512" y="595312"/>
            <a:ext cx="7800975" cy="566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240805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D2222C-195C-999F-5796-47ADE48DEC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C97429D-6973-B4B1-457F-6287E244A32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8108B0-D027-D014-0139-CD1F5E023D7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5516EF0-1480-8F81-A7A2-FF2DBAEEFAD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B620636-F132-011F-633C-27DAC33437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2" y="617697"/>
            <a:ext cx="7800975" cy="575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81704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D10EE4-2956-D6F5-7E1D-927ADA8051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8169FF5-5FBA-50CC-ED1B-AA8064420B0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9755E4-67A5-697B-3D4E-82D6B16C0F9C}"/>
              </a:ext>
            </a:extLst>
          </p:cNvPr>
          <p:cNvSpPr txBox="1"/>
          <p:nvPr/>
        </p:nvSpPr>
        <p:spPr>
          <a:xfrm>
            <a:off x="9565822" y="641892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FBECF45-D466-99EC-EFE1-CB5B04A078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5B6C7C1-723E-7DC7-FCE2-1D3F1391F8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6178" y="672911"/>
            <a:ext cx="7800975" cy="581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77437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316F5C-9ED7-D64E-0BD1-08908D17F8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9DB96B3-9F77-854E-2D41-0A081F0AEC0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9590B6-87F7-8373-1B62-459A7F70A4F2}"/>
              </a:ext>
            </a:extLst>
          </p:cNvPr>
          <p:cNvSpPr txBox="1"/>
          <p:nvPr/>
        </p:nvSpPr>
        <p:spPr>
          <a:xfrm>
            <a:off x="9575800" y="64665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C12B972-EE01-8261-2AE4-3F140EFD635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71D65CD-555E-0A95-F337-B0A97DC023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2" y="596711"/>
            <a:ext cx="7800975" cy="581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676969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9A23E0-5D2E-21E6-3CED-FF0EAF83D2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286FFC0-57FB-1105-8C49-D2695936D2A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DFA47B-609D-5EC1-54A8-7FBE0AC4619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C0A3255-0687-A21C-BF9A-6E8D6F54CC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E4E26B3-3B30-0323-4E47-4091BA333F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7450" y="1176337"/>
            <a:ext cx="7277100" cy="450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093245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513774"/>
            <a:ext cx="7219177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8" name="object 4"/>
          <p:cNvSpPr txBox="1"/>
          <p:nvPr/>
        </p:nvSpPr>
        <p:spPr>
          <a:xfrm>
            <a:off x="1412096" y="1279847"/>
            <a:ext cx="9433688" cy="410286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After 10000 Episodes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495" y="1959641"/>
            <a:ext cx="6461924" cy="477329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023275E-5085-D373-1C62-DD1F7908E26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8B146BB-592F-E7B9-3E81-13F47C34822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F655B-6394-D5C8-F7A5-B68A5F07D15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179731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617013"/>
            <a:ext cx="7219177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Using Monte Carlo for Prediction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8" name="object 4"/>
          <p:cNvSpPr txBox="1"/>
          <p:nvPr/>
        </p:nvSpPr>
        <p:spPr>
          <a:xfrm>
            <a:off x="1412096" y="1383086"/>
            <a:ext cx="9433688" cy="410286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After 500,000 Episodes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495" y="2054243"/>
            <a:ext cx="6461924" cy="477329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1479" y="2489752"/>
            <a:ext cx="4471798" cy="469934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4F71AF0-78EF-C33F-2727-AF56DD363D2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22E003-FBC1-58DF-D6B6-E3A7F409E0F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A8A9432-A4F9-7389-957C-DAABBE5C562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066705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1428175"/>
            <a:ext cx="7219177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Implications of Monte Carlo Learning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8" name="object 4"/>
          <p:cNvSpPr txBox="1"/>
          <p:nvPr/>
        </p:nvSpPr>
        <p:spPr>
          <a:xfrm>
            <a:off x="1412096" y="2194248"/>
            <a:ext cx="9433688" cy="3731580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First, Monte Carlo learns directly from experience. So there's no need to keep a large model of the environment (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Model-free RL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).</a:t>
            </a: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2176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Monte Carlo methods can 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estimate the value of an individual state independently of the values of any other states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. In dynamic programming, the value of each state depends on the values of other states. </a:t>
            </a: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2176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Finally, the computation needed to update the value of each state along the way 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doesn't depend in any way on the size of the MDP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. Rather it depends on the length of the episode.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54BB5-3D26-4709-5CA5-9EA297C73A4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7CEC8A-CFDA-EAF5-0665-A9B4920396C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0D7E0EF-F0DB-77EF-CCFF-40BEAFEE7D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030088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364335"/>
            <a:ext cx="7219177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Using Monte Carlo for Action Values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8" name="object 4"/>
          <p:cNvSpPr txBox="1"/>
          <p:nvPr/>
        </p:nvSpPr>
        <p:spPr>
          <a:xfrm>
            <a:off x="1412096" y="1219068"/>
            <a:ext cx="8474950" cy="3530692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632" dirty="0">
                <a:latin typeface="Georgia" panose="02040502050405020303" pitchFamily="18" charset="0"/>
                <a:cs typeface="Georgia"/>
              </a:rPr>
              <a:t>So far, we've talked about using Monte Carlo to learn </a:t>
            </a:r>
            <a:r>
              <a:rPr lang="en-US" sz="1632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state-value functions </a:t>
            </a:r>
            <a:r>
              <a:rPr lang="en-US" sz="1632" dirty="0">
                <a:latin typeface="Georgia" panose="02040502050405020303" pitchFamily="18" charset="0"/>
                <a:cs typeface="Georgia"/>
              </a:rPr>
              <a:t>for a </a:t>
            </a:r>
            <a:r>
              <a:rPr lang="en-US" sz="1632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fixed policy</a:t>
            </a:r>
            <a:r>
              <a:rPr lang="en-US" sz="1632" dirty="0">
                <a:latin typeface="Georgia" panose="02040502050405020303" pitchFamily="18" charset="0"/>
                <a:cs typeface="Georgia"/>
              </a:rPr>
              <a:t>. </a:t>
            </a: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632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632" dirty="0">
                <a:latin typeface="Georgia" panose="02040502050405020303" pitchFamily="18" charset="0"/>
                <a:cs typeface="Georgia"/>
              </a:rPr>
              <a:t>This time, we'll focus on learning </a:t>
            </a:r>
            <a:r>
              <a:rPr lang="en-US" sz="1632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action values</a:t>
            </a:r>
            <a:r>
              <a:rPr lang="en-US" sz="1632" dirty="0">
                <a:latin typeface="Georgia" panose="02040502050405020303" pitchFamily="18" charset="0"/>
                <a:cs typeface="Georgia"/>
              </a:rPr>
              <a:t>.</a:t>
            </a: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632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632" dirty="0">
                <a:latin typeface="Georgia" panose="02040502050405020303" pitchFamily="18" charset="0"/>
                <a:cs typeface="Georgia"/>
              </a:rPr>
              <a:t>Recall that </a:t>
            </a:r>
          </a:p>
          <a:p>
            <a:pPr marL="62980" algn="just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632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632" b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Action-values are important for learning a policy</a:t>
            </a:r>
            <a:r>
              <a:rPr lang="en-US" sz="1632" dirty="0">
                <a:latin typeface="Georgia" panose="02040502050405020303" pitchFamily="18" charset="0"/>
                <a:cs typeface="Georgia"/>
              </a:rPr>
              <a:t>.</a:t>
            </a: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632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632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632" dirty="0"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127" y="2966951"/>
            <a:ext cx="3813840" cy="4199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8723" y="3809567"/>
            <a:ext cx="6391118" cy="304843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4C9FEA7-13D9-7400-458C-6B4C86A99326}"/>
              </a:ext>
            </a:extLst>
          </p:cNvPr>
          <p:cNvSpPr/>
          <p:nvPr/>
        </p:nvSpPr>
        <p:spPr>
          <a:xfrm>
            <a:off x="2626178" y="294424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047D13-878C-7124-56FF-14335FF8A0D4}"/>
              </a:ext>
            </a:extLst>
          </p:cNvPr>
          <p:cNvSpPr txBox="1"/>
          <p:nvPr/>
        </p:nvSpPr>
        <p:spPr>
          <a:xfrm>
            <a:off x="9544843" y="608615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B9CBEF-AA7A-BF08-F127-EB154C0BE62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12695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47644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452827"/>
            <a:ext cx="7219177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Exploring Starts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8" name="object 4"/>
          <p:cNvSpPr txBox="1"/>
          <p:nvPr/>
        </p:nvSpPr>
        <p:spPr>
          <a:xfrm>
            <a:off x="1412096" y="970884"/>
            <a:ext cx="9290310" cy="5694168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632" dirty="0">
                <a:latin typeface="Georgia" panose="02040502050405020303" pitchFamily="18" charset="0"/>
                <a:cs typeface="Georgia"/>
              </a:rPr>
              <a:t>One way to maintain exploration is called </a:t>
            </a:r>
            <a:r>
              <a:rPr lang="en-US" sz="1632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exploring starts</a:t>
            </a:r>
            <a:r>
              <a:rPr lang="en-US" sz="1632" dirty="0">
                <a:latin typeface="Georgia" panose="02040502050405020303" pitchFamily="18" charset="0"/>
                <a:cs typeface="Georgia"/>
              </a:rPr>
              <a:t>. In this case we must guarantee that </a:t>
            </a:r>
            <a:r>
              <a:rPr lang="en-US" sz="1632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episodes start in every state-action pair</a:t>
            </a:r>
            <a:r>
              <a:rPr lang="en-US" sz="1632" dirty="0">
                <a:latin typeface="Georgia" panose="02040502050405020303" pitchFamily="18" charset="0"/>
                <a:cs typeface="Georgia"/>
              </a:rPr>
              <a:t>. Afterwards, the agent simply follows its policy. </a:t>
            </a: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632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632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632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632" dirty="0">
              <a:latin typeface="Georgia" panose="02040502050405020303" pitchFamily="18" charset="0"/>
              <a:cs typeface="Georgia"/>
            </a:endParaRPr>
          </a:p>
          <a:p>
            <a:pPr marL="62980" algn="just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632" dirty="0">
              <a:latin typeface="Georgia" panose="02040502050405020303" pitchFamily="18" charset="0"/>
              <a:cs typeface="Georgia"/>
            </a:endParaRPr>
          </a:p>
          <a:p>
            <a:pPr marL="62980" algn="just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632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995" dirty="0">
                <a:latin typeface="Georgia" panose="02040502050405020303" pitchFamily="18" charset="0"/>
                <a:cs typeface="Georgia"/>
              </a:rPr>
              <a:t>Exploring </a:t>
            </a:r>
            <a:r>
              <a:rPr lang="en-US" sz="1995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starts will randomly sample a state and action</a:t>
            </a:r>
            <a:r>
              <a:rPr lang="en-US" sz="1995" dirty="0">
                <a:latin typeface="Georgia" panose="02040502050405020303" pitchFamily="18" charset="0"/>
                <a:cs typeface="Georgia"/>
              </a:rPr>
              <a:t> at the start of an episode shown in blue. After the initial action, the agent will follow the red policy until the episode ends.</a:t>
            </a: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995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995" dirty="0">
                <a:latin typeface="Georgia" panose="02040502050405020303" pitchFamily="18" charset="0"/>
                <a:cs typeface="Georgia"/>
              </a:rPr>
              <a:t>We must be able to </a:t>
            </a:r>
            <a:r>
              <a:rPr lang="en-US" sz="1995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set the start state </a:t>
            </a:r>
            <a:r>
              <a:rPr lang="en-US" sz="1995" dirty="0">
                <a:latin typeface="Georgia" panose="02040502050405020303" pitchFamily="18" charset="0"/>
                <a:cs typeface="Georgia"/>
              </a:rPr>
              <a:t>in this way </a:t>
            </a:r>
            <a:r>
              <a:rPr lang="en-US" sz="1995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to evaluate a deterministic policy</a:t>
            </a:r>
            <a:r>
              <a:rPr lang="en-US" sz="1995" dirty="0">
                <a:latin typeface="Georgia" panose="02040502050405020303" pitchFamily="18" charset="0"/>
                <a:cs typeface="Georgia"/>
              </a:rPr>
              <a:t>, like we can in this grid world. </a:t>
            </a: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995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995" dirty="0">
                <a:latin typeface="Georgia" panose="02040502050405020303" pitchFamily="18" charset="0"/>
                <a:cs typeface="Georgia"/>
              </a:rPr>
              <a:t>Other exploration strategies like </a:t>
            </a:r>
            <a:r>
              <a:rPr lang="en-US" sz="1995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epsilon-greedy</a:t>
            </a:r>
            <a:r>
              <a:rPr lang="en-US" sz="1995" dirty="0">
                <a:latin typeface="Georgia" panose="02040502050405020303" pitchFamily="18" charset="0"/>
                <a:cs typeface="Georgia"/>
              </a:rPr>
              <a:t> can be used to evaluate </a:t>
            </a:r>
            <a:r>
              <a:rPr lang="en-US" sz="1995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stochastic policies</a:t>
            </a:r>
            <a:r>
              <a:rPr lang="en-US" sz="1995" dirty="0">
                <a:latin typeface="Georgia" panose="02040502050405020303" pitchFamily="18" charset="0"/>
                <a:cs typeface="Georgia"/>
              </a:rPr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7558" y="1657736"/>
            <a:ext cx="4173136" cy="177126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5CDAFDD-C432-E044-7E26-E91C78914C58}"/>
              </a:ext>
            </a:extLst>
          </p:cNvPr>
          <p:cNvSpPr/>
          <p:nvPr/>
        </p:nvSpPr>
        <p:spPr>
          <a:xfrm>
            <a:off x="2626178" y="368168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7E74A4-9B8F-75B1-ADC9-D0416358F990}"/>
              </a:ext>
            </a:extLst>
          </p:cNvPr>
          <p:cNvSpPr txBox="1"/>
          <p:nvPr/>
        </p:nvSpPr>
        <p:spPr>
          <a:xfrm>
            <a:off x="9575800" y="640517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EB8973B-52A6-C00A-F316-56CFBFCFF3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5320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560892"/>
      </p:ext>
    </p:extLst>
  </p:cSld>
  <p:clrMapOvr>
    <a:masterClrMapping/>
  </p:clrMapOvr>
  <p:transition>
    <p:cut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735001"/>
            <a:ext cx="9101344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Using Monte Carlo methods for generalized policy iteration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8" name="object 4"/>
          <p:cNvSpPr txBox="1"/>
          <p:nvPr/>
        </p:nvSpPr>
        <p:spPr>
          <a:xfrm>
            <a:off x="1412096" y="1293607"/>
            <a:ext cx="9222882" cy="4220303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General policy iteration (GPI)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 includes a 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policy evaluation 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and a 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policy improvement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 step.</a:t>
            </a: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2176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GPI algorithms produce sequences of policies that are at least as good as the policies before them. </a:t>
            </a: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2176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For the 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policy improvement step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, we can make the policy greedy with respect to the agent's current action value estimates.</a:t>
            </a: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2176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For the 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policy evaluation step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, we will use a Monte Carlo method to estimate the action values.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4026" y="5536256"/>
            <a:ext cx="3774317" cy="132174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3ECFBC7-BADA-74EC-E2A4-A970587C5B7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DF90F0-E4ED-1D7D-4DDC-C0A0CA5C88A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E3BB9FC-7CDF-4B21-DE7F-452AA0E7E3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519095"/>
      </p:ext>
    </p:extLst>
  </p:cSld>
  <p:clrMapOvr>
    <a:masterClrMapping/>
  </p:clrMapOvr>
  <p:transition>
    <p:cu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31896" y="705501"/>
            <a:ext cx="9071847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Using Monte Carlo methods for generalized policy iteration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8" name="object 4"/>
          <p:cNvSpPr txBox="1"/>
          <p:nvPr/>
        </p:nvSpPr>
        <p:spPr>
          <a:xfrm>
            <a:off x="1412095" y="1431171"/>
            <a:ext cx="9368350" cy="5024241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b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Improvement</a:t>
            </a: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995" dirty="0">
              <a:solidFill>
                <a:srgbClr val="004B89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995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b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Evaluation: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Monte Carlo Prediction</a:t>
            </a: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995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995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995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995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995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995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995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2176" dirty="0">
                <a:latin typeface="Georgia" panose="02040502050405020303" pitchFamily="18" charset="0"/>
                <a:cs typeface="Georgia"/>
              </a:rPr>
              <a:t>Monte Carlo control methods combined 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policy improvement 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and 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policy evaluation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 on an episode-by-episode basis.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5741" y="1761884"/>
            <a:ext cx="3756064" cy="7165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7407" y="3220189"/>
            <a:ext cx="2052395" cy="20523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6661" y="3275175"/>
            <a:ext cx="3710897" cy="231499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CA7A1AC-53C9-CCE9-BAE2-7A31DF2AC86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AF782F-6B1D-524C-9169-DC560348ADA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78C993BD-A538-ED6C-419B-15A6127481E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171433"/>
      </p:ext>
    </p:extLst>
  </p:cSld>
  <p:clrMapOvr>
    <a:masterClrMapping/>
  </p:clrMapOvr>
  <p:transition>
    <p:cu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882485"/>
            <a:ext cx="7219177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The MC generalized policy iteration algorithm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346" y="1970392"/>
            <a:ext cx="9024335" cy="477997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2252870-DC20-A6F8-78D3-CB9931B182D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183AE0-BD0B-CBFC-688E-98BFBA607DFD}"/>
              </a:ext>
            </a:extLst>
          </p:cNvPr>
          <p:cNvSpPr txBox="1"/>
          <p:nvPr/>
        </p:nvSpPr>
        <p:spPr>
          <a:xfrm>
            <a:off x="9810317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E9734A9-96B7-7F18-9A34-27271CC9403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04442"/>
      </p:ext>
    </p:extLst>
  </p:cSld>
  <p:clrMapOvr>
    <a:masterClrMapping/>
  </p:clrMapOvr>
  <p:transition>
    <p:cu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690755"/>
            <a:ext cx="7219177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Solving Blackjack Example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3134" y="1359193"/>
            <a:ext cx="7302743" cy="3819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30213" y="5330482"/>
            <a:ext cx="9052682" cy="1209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Exploring starts requires that episodes begin with a random state and action. 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Luckily for us, our version of blackjack naturally starts in random states. Then, all we have to do is to randomly select the first action in each episode.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D0EA3E6-1A7F-999E-A023-7A40AC207E8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9F51B8-F826-0899-39A6-7F97C50F8F2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6B044A-354F-050E-6EB8-2318FB3282E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602692"/>
      </p:ext>
    </p:extLst>
  </p:cSld>
  <p:clrMapOvr>
    <a:masterClrMapping/>
  </p:clrMapOvr>
  <p:transition>
    <p:cu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410535"/>
            <a:ext cx="7219177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Solving Blackjack Example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4256" y="994551"/>
            <a:ext cx="7599180" cy="3021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255" y="4015951"/>
            <a:ext cx="7599180" cy="26597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273848" y="2867520"/>
            <a:ext cx="1824193" cy="427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</a:rPr>
              <a:t>Action: Hit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73848" y="5610312"/>
            <a:ext cx="1824193" cy="427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</a:rPr>
              <a:t>Action: Stick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EF16380-AE1A-920D-0058-95E224E63160}"/>
              </a:ext>
            </a:extLst>
          </p:cNvPr>
          <p:cNvSpPr/>
          <p:nvPr/>
        </p:nvSpPr>
        <p:spPr>
          <a:xfrm>
            <a:off x="2626178" y="3534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10E904-9406-3643-6323-9C3ED04C8612}"/>
              </a:ext>
            </a:extLst>
          </p:cNvPr>
          <p:cNvSpPr txBox="1"/>
          <p:nvPr/>
        </p:nvSpPr>
        <p:spPr>
          <a:xfrm>
            <a:off x="9308870" y="614515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878A0DD-A082-8F72-F856-1443D0D03D6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6795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715262"/>
      </p:ext>
    </p:extLst>
  </p:cSld>
  <p:clrMapOvr>
    <a:masterClrMapping/>
  </p:clrMapOvr>
  <p:transition>
    <p:cut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882485"/>
            <a:ext cx="7219177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Solving Blackjack Example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48" y="1785043"/>
            <a:ext cx="8554419" cy="455560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25A1683-BDA7-1D89-5A4C-8A8CF7A1029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25286B-F8E3-5DC7-F5DC-B8652F79ED9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2470682-8FF4-B172-565E-88E64F4703F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454988"/>
      </p:ext>
    </p:extLst>
  </p:cSld>
  <p:clrMapOvr>
    <a:masterClrMapping/>
  </p:clrMapOvr>
  <p:transition>
    <p:cut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941475"/>
            <a:ext cx="7219177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Solving Blackjack Example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495" y="2002911"/>
            <a:ext cx="8243013" cy="423783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AD0940E-AF61-23E3-9E97-A7265A21818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8A4F059-7CD0-B338-8962-EC0EBD53972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B4FA65-0323-417B-B5BD-9CAB099980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556667"/>
      </p:ext>
    </p:extLst>
  </p:cSld>
  <p:clrMapOvr>
    <a:masterClrMapping/>
  </p:clrMapOvr>
  <p:transition>
    <p:cut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749749"/>
            <a:ext cx="7219177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Solving Blackjack Example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0245" y="2042509"/>
            <a:ext cx="7824555" cy="399956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1CE4E07-97E2-DB3B-F66E-56FC7169D43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C7A8642-EF85-E1F5-FA7A-9E2AF5859AD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DC7AD6A-3FB6-5AFA-7F09-64B1D1587C6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913700"/>
      </p:ext>
    </p:extLst>
  </p:cSld>
  <p:clrMapOvr>
    <a:masterClrMapping/>
  </p:clrMapOvr>
  <p:transition>
    <p:cut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617013"/>
            <a:ext cx="7219177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Solving Blackjack Example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5203" y="1113653"/>
            <a:ext cx="7924905" cy="329878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86294" y="4260740"/>
            <a:ext cx="8964886" cy="235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632" dirty="0">
                <a:latin typeface="Georgia" panose="02040502050405020303" pitchFamily="18" charset="0"/>
              </a:rPr>
              <a:t>When repeating this process over many episodes. The action values and the policy will approach their optimal values. 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632" dirty="0"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632" dirty="0">
                <a:latin typeface="Georgia" panose="02040502050405020303" pitchFamily="18" charset="0"/>
              </a:rPr>
              <a:t>Let's look at the optimal policy that the agent found after we ran it for a really long time. Notice how the agent plays when it has the usable ace. For most dealer cards, the agent hits until it has the sum near 19. </a:t>
            </a:r>
          </a:p>
          <a:p>
            <a:pPr marL="310942" indent="-310942">
              <a:buFont typeface="Arial" panose="020B0604020202020204" pitchFamily="34" charset="0"/>
              <a:buChar char="•"/>
            </a:pPr>
            <a:endParaRPr lang="en-US" sz="1632" dirty="0">
              <a:latin typeface="Georgia" panose="02040502050405020303" pitchFamily="18" charset="0"/>
            </a:endParaRPr>
          </a:p>
          <a:p>
            <a:pPr marL="310942" indent="-310942">
              <a:buFont typeface="Arial" panose="020B0604020202020204" pitchFamily="34" charset="0"/>
              <a:buChar char="•"/>
            </a:pPr>
            <a:r>
              <a:rPr lang="en-US" sz="1632" dirty="0">
                <a:latin typeface="Georgia" panose="02040502050405020303" pitchFamily="18" charset="0"/>
              </a:rPr>
              <a:t>With a usable ace, the agent has a lot more flexibility in calculating the sum of its cards, so the policy is much more aggressive.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794EE7C-8F53-3E52-866B-6E56B68EA14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F1B3DB-345C-949E-C0BD-3571D714061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B4276A0-C5F9-86EA-AB55-0CA93E61362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511817"/>
      </p:ext>
    </p:extLst>
  </p:cSld>
  <p:clrMapOvr>
    <a:masterClrMapping/>
  </p:clrMapOvr>
  <p:transition>
    <p:cut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ffdc4f1c77f00ab600cca569207c3b4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2e862ff68316f879b6e5e756a58323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EA87B61-93A0-497D-A1D8-332E95F69D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B93FC8B-7B16-4C40-9A84-D294640D2FF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17A12F40-ED65-4AAB-8790-BFC23C736C9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1507</TotalTime>
  <Words>1445</Words>
  <Application>Microsoft Office PowerPoint</Application>
  <PresentationFormat>Widescreen</PresentationFormat>
  <Paragraphs>200</Paragraphs>
  <Slides>54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1" baseType="lpstr">
      <vt:lpstr>Andalus</vt:lpstr>
      <vt:lpstr>Arial</vt:lpstr>
      <vt:lpstr>Calibri</vt:lpstr>
      <vt:lpstr>Calibri Light</vt:lpstr>
      <vt:lpstr>Georgia</vt:lpstr>
      <vt:lpstr>Times New Roman</vt:lpstr>
      <vt:lpstr>Office Theme</vt:lpstr>
      <vt:lpstr>PowerPoint Presentation</vt:lpstr>
      <vt:lpstr>PowerPoint Presentation</vt:lpstr>
      <vt:lpstr>Sample-based Learning Methods</vt:lpstr>
      <vt:lpstr>The objectives of this lecture is to: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Limitations of Dynamic Programming</vt:lpstr>
      <vt:lpstr>Monte Carlo methods for prediction and control</vt:lpstr>
      <vt:lpstr>Monte Carlo Methods for Policy Evaluation</vt:lpstr>
      <vt:lpstr>PowerPoint Presentation</vt:lpstr>
      <vt:lpstr>Monte Carlo Methods for Policy Evaluation</vt:lpstr>
      <vt:lpstr>Efficient MC computation of returns</vt:lpstr>
      <vt:lpstr>Efficient MC computation of returns</vt:lpstr>
      <vt:lpstr>Monte Carlo Methods for Policy Evaluation</vt:lpstr>
      <vt:lpstr>PowerPoint Presentation</vt:lpstr>
      <vt:lpstr>PowerPoint Presentation</vt:lpstr>
      <vt:lpstr>Example: Using Monte Carlo for Prediction</vt:lpstr>
      <vt:lpstr>Example: Using Monte Carlo for Prediction</vt:lpstr>
      <vt:lpstr>Example: Using Monte Carlo for Prediction</vt:lpstr>
      <vt:lpstr>Example: Using Monte Carlo for Prediction</vt:lpstr>
      <vt:lpstr>Example: Using Monte Carlo for Prediction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Example: Using Monte Carlo for Prediction</vt:lpstr>
      <vt:lpstr>Example: Using Monte Carlo for Prediction</vt:lpstr>
      <vt:lpstr>Implications of Monte Carlo Learning</vt:lpstr>
      <vt:lpstr>Using Monte Carlo for Action Values</vt:lpstr>
      <vt:lpstr>Exploring Starts</vt:lpstr>
      <vt:lpstr>Using Monte Carlo methods for generalized policy iteration</vt:lpstr>
      <vt:lpstr>Using Monte Carlo methods for generalized policy iteration</vt:lpstr>
      <vt:lpstr>The MC generalized policy iteration algorithm</vt:lpstr>
      <vt:lpstr>Solving Blackjack Example</vt:lpstr>
      <vt:lpstr>Solving Blackjack Example</vt:lpstr>
      <vt:lpstr>Solving Blackjack Example</vt:lpstr>
      <vt:lpstr>Solving Blackjack Example</vt:lpstr>
      <vt:lpstr>Solving Blackjack Example</vt:lpstr>
      <vt:lpstr>Solving Blackjack Example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walid raslan</cp:lastModifiedBy>
  <cp:revision>88</cp:revision>
  <dcterms:created xsi:type="dcterms:W3CDTF">2023-04-29T09:08:23Z</dcterms:created>
  <dcterms:modified xsi:type="dcterms:W3CDTF">2025-07-15T11:28:29Z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