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480" r:id="rId2"/>
    <p:sldId id="303" r:id="rId3"/>
    <p:sldId id="501" r:id="rId4"/>
    <p:sldId id="482" r:id="rId5"/>
    <p:sldId id="483" r:id="rId6"/>
    <p:sldId id="484" r:id="rId7"/>
    <p:sldId id="485" r:id="rId8"/>
    <p:sldId id="528" r:id="rId9"/>
    <p:sldId id="529" r:id="rId10"/>
    <p:sldId id="488" r:id="rId11"/>
    <p:sldId id="489" r:id="rId12"/>
    <p:sldId id="490" r:id="rId13"/>
    <p:sldId id="486" r:id="rId14"/>
    <p:sldId id="530" r:id="rId15"/>
    <p:sldId id="492" r:id="rId16"/>
    <p:sldId id="532" r:id="rId17"/>
    <p:sldId id="533" r:id="rId18"/>
    <p:sldId id="531" r:id="rId19"/>
    <p:sldId id="499" r:id="rId20"/>
    <p:sldId id="534" r:id="rId21"/>
    <p:sldId id="535" r:id="rId22"/>
    <p:sldId id="536" r:id="rId23"/>
    <p:sldId id="537" r:id="rId24"/>
    <p:sldId id="538" r:id="rId25"/>
    <p:sldId id="552" r:id="rId26"/>
    <p:sldId id="540" r:id="rId27"/>
    <p:sldId id="541" r:id="rId28"/>
    <p:sldId id="542" r:id="rId29"/>
    <p:sldId id="510" r:id="rId30"/>
    <p:sldId id="543" r:id="rId31"/>
    <p:sldId id="544" r:id="rId32"/>
    <p:sldId id="545" r:id="rId33"/>
    <p:sldId id="546" r:id="rId34"/>
    <p:sldId id="518" r:id="rId35"/>
    <p:sldId id="549" r:id="rId36"/>
    <p:sldId id="548" r:id="rId37"/>
    <p:sldId id="547" r:id="rId38"/>
    <p:sldId id="550" r:id="rId39"/>
    <p:sldId id="256" r:id="rId40"/>
    <p:sldId id="3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01"/>
            <p14:sldId id="482"/>
            <p14:sldId id="483"/>
            <p14:sldId id="484"/>
            <p14:sldId id="485"/>
            <p14:sldId id="528"/>
            <p14:sldId id="529"/>
            <p14:sldId id="488"/>
            <p14:sldId id="489"/>
            <p14:sldId id="490"/>
            <p14:sldId id="486"/>
            <p14:sldId id="530"/>
            <p14:sldId id="492"/>
            <p14:sldId id="532"/>
            <p14:sldId id="533"/>
            <p14:sldId id="531"/>
            <p14:sldId id="499"/>
            <p14:sldId id="534"/>
            <p14:sldId id="535"/>
            <p14:sldId id="536"/>
            <p14:sldId id="537"/>
            <p14:sldId id="538"/>
            <p14:sldId id="552"/>
            <p14:sldId id="540"/>
            <p14:sldId id="541"/>
            <p14:sldId id="542"/>
            <p14:sldId id="510"/>
            <p14:sldId id="543"/>
            <p14:sldId id="544"/>
            <p14:sldId id="545"/>
            <p14:sldId id="546"/>
            <p14:sldId id="518"/>
            <p14:sldId id="549"/>
            <p14:sldId id="548"/>
            <p14:sldId id="547"/>
            <p14:sldId id="550"/>
            <p14:sldId id="25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p:scale>
          <a:sx n="60" d="100"/>
          <a:sy n="60" d="100"/>
        </p:scale>
        <p:origin x="884"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9/7/2023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dirty="0"/>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dirty="0"/>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dirty="0"/>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9/7/2023</a:t>
            </a:fld>
            <a:endParaRPr lang="en-US" dirty="0"/>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9/7/2023</a:t>
            </a:fld>
            <a:endParaRPr lang="en-US" dirty="0"/>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9/7/2023</a:t>
            </a:fld>
            <a:endParaRPr lang="en-US" dirty="0"/>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9/7/2023</a:t>
            </a:fld>
            <a:endParaRPr lang="en-US" dirty="0"/>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9/7/2023</a:t>
            </a:fld>
            <a:endParaRPr lang="en-US" dirty="0"/>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9/7/2023</a:t>
            </a:fld>
            <a:endParaRPr lang="en-US" dirty="0"/>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9/7/2023</a:t>
            </a:fld>
            <a:endParaRPr lang="en-US" dirty="0"/>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9/7/2023</a:t>
            </a:fld>
            <a:endParaRPr lang="en-US" dirty="0"/>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9/7/2023</a:t>
            </a:fld>
            <a:endParaRPr lang="en-US" dirty="0"/>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9/7/2023</a:t>
            </a:fld>
            <a:endParaRPr lang="en-US" dirty="0"/>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9/7/2023</a:t>
            </a:fld>
            <a:endParaRPr lang="en-US" dirty="0"/>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dirty="0"/>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9/7/2023</a:t>
            </a:fld>
            <a:endParaRPr lang="en-US" dirty="0"/>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dirty="0"/>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6" r:id="rId14"/>
    <p:sldLayoutId id="2147483667" r:id="rId15"/>
    <p:sldLayoutId id="2147483668"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14.xml"/><Relationship Id="rId4" Type="http://schemas.openxmlformats.org/officeDocument/2006/relationships/image" Target="../media/image14.png"/></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8" Type="http://schemas.openxmlformats.org/officeDocument/2006/relationships/image" Target="../media/image22.jpg"/><Relationship Id="rId3" Type="http://schemas.openxmlformats.org/officeDocument/2006/relationships/image" Target="../media/image20.png"/><Relationship Id="rId7"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5.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2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 Hagar Muhamed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102729" y="2524995"/>
            <a:ext cx="27154609" cy="400110"/>
          </a:xfrm>
          <a:prstGeom prst="rect">
            <a:avLst/>
          </a:prstGeom>
          <a:noFill/>
        </p:spPr>
        <p:txBody>
          <a:bodyPr wrap="square" rtlCol="0">
            <a:spAutoFit/>
          </a:bodyPr>
          <a:lstStyle/>
          <a:p>
            <a:r>
              <a:rPr lang="en-US" altLang="zh-CN" sz="2000" b="1" dirty="0">
                <a:solidFill>
                  <a:schemeClr val="bg1"/>
                </a:solidFill>
              </a:rPr>
              <a:t>Flink — Stream and Batch Processing in a Single Engine</a:t>
            </a:r>
            <a:endParaRPr lang="en-US" sz="2000" b="1" dirty="0">
              <a:solidFill>
                <a:schemeClr val="bg1"/>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8</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14" name="Oval 13">
            <a:extLst>
              <a:ext uri="{FF2B5EF4-FFF2-40B4-BE49-F238E27FC236}">
                <a16:creationId xmlns:a16="http://schemas.microsoft.com/office/drawing/2014/main" id="{46F3C90B-EB3F-EA91-08C5-03400C278827}"/>
              </a:ext>
            </a:extLst>
          </p:cNvPr>
          <p:cNvSpPr/>
          <p:nvPr/>
        </p:nvSpPr>
        <p:spPr>
          <a:xfrm>
            <a:off x="6227358" y="-619396"/>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095998" y="2820668"/>
            <a:ext cx="6009402" cy="400110"/>
          </a:xfrm>
          <a:prstGeom prst="rect">
            <a:avLst/>
          </a:prstGeom>
          <a:noFill/>
        </p:spPr>
        <p:txBody>
          <a:bodyPr wrap="none" rtlCol="0">
            <a:spAutoFit/>
          </a:bodyPr>
          <a:lstStyle/>
          <a:p>
            <a:r>
              <a:rPr lang="en-US" altLang="zh-CN" sz="2000" b="1" dirty="0"/>
              <a:t>Flink — Stream and Batch Processing in a Single Engine</a:t>
            </a:r>
            <a:endParaRPr lang="en-US" sz="1200" b="1"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8</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Hagar Muhamed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03256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308298" y="1549486"/>
            <a:ext cx="4222539" cy="2024016"/>
          </a:xfrm>
          <a:prstGeom prst="rect">
            <a:avLst/>
          </a:prstGeom>
        </p:spPr>
        <p:txBody>
          <a:bodyPr wrap="square">
            <a:spAutoFit/>
          </a:bodyPr>
          <a:lstStyle/>
          <a:p>
            <a:r>
              <a:rPr lang="en-US" b="1" u="none" dirty="0">
                <a:latin typeface="Huawei Sans" panose="020C0503030203020204" pitchFamily="34" charset="0"/>
              </a:rPr>
              <a:t>Flink</a:t>
            </a:r>
            <a:r>
              <a:rPr lang="en-US" altLang="zh-CN" b="1" dirty="0"/>
              <a:t> — </a:t>
            </a:r>
            <a:r>
              <a:rPr lang="en-US" b="1" u="none" dirty="0">
                <a:latin typeface="Huawei Sans" panose="020C0503030203020204" pitchFamily="34" charset="0"/>
              </a:rPr>
              <a:t>Stream and Batch Processing in a Single Engine</a:t>
            </a:r>
            <a:endParaRPr lang="en-US" altLang="zh-CN" b="1" dirty="0">
              <a:latin typeface="Huawei Sans" panose="020C0503030203020204" pitchFamily="34" charset="0"/>
              <a:sym typeface="Huawei Sans" panose="020C0503030203020204" pitchFamily="34" charset="0"/>
            </a:endParaRPr>
          </a:p>
          <a:p>
            <a:pPr lvl="1">
              <a:buSzPct val="50000"/>
              <a:buFont typeface="Wingdings" panose="05000000000000000000" pitchFamily="2" charset="2"/>
              <a:buChar char="n"/>
            </a:pPr>
            <a:r>
              <a:rPr lang="en-US" b="0" u="none" dirty="0">
                <a:latin typeface="Huawei Sans" panose="020C0503030203020204" pitchFamily="34" charset="0"/>
              </a:rPr>
              <a:t>Flink Principles and Architecture</a:t>
            </a:r>
            <a:endParaRPr lang="en-US" altLang="zh-CN" dirty="0">
              <a:latin typeface="Huawei Sans" panose="020C0503030203020204" pitchFamily="34" charset="0"/>
              <a:sym typeface="Huawei Sans" panose="020C0503030203020204" pitchFamily="34" charset="0"/>
            </a:endParaRPr>
          </a:p>
          <a:p>
            <a:pPr lvl="1">
              <a:buSzPct val="50000"/>
              <a:buFont typeface="Wingdings" panose="05000000000000000000" pitchFamily="2" charset="2"/>
              <a:buChar char="p"/>
            </a:pPr>
            <a:r>
              <a:rPr lang="en-US" b="0" u="none" dirty="0">
                <a:solidFill>
                  <a:schemeClr val="bg1">
                    <a:lumMod val="50000"/>
                  </a:schemeClr>
                </a:solidFill>
                <a:latin typeface="Huawei Sans" panose="020C0503030203020204" pitchFamily="34" charset="0"/>
              </a:rPr>
              <a:t>Flink Time and Window</a:t>
            </a:r>
          </a:p>
          <a:p>
            <a:pPr lvl="1">
              <a:buSzPct val="50000"/>
              <a:buFont typeface="Wingdings" panose="05000000000000000000" pitchFamily="2" charset="2"/>
              <a:buChar char="p"/>
            </a:pPr>
            <a:r>
              <a:rPr lang="en-US" b="0" u="none" dirty="0">
                <a:solidFill>
                  <a:schemeClr val="bg1">
                    <a:lumMod val="50000"/>
                  </a:schemeClr>
                </a:solidFill>
                <a:latin typeface="Huawei Sans" panose="020C0503030203020204" pitchFamily="34" charset="0"/>
              </a:rPr>
              <a:t>Flink Watermark</a:t>
            </a:r>
          </a:p>
          <a:p>
            <a:pPr lvl="1">
              <a:buSzPct val="50000"/>
              <a:buFont typeface="Wingdings" panose="05000000000000000000" pitchFamily="2" charset="2"/>
              <a:buChar char="p"/>
            </a:pPr>
            <a:r>
              <a:rPr lang="en-US" b="0" u="none" dirty="0">
                <a:solidFill>
                  <a:schemeClr val="bg1">
                    <a:lumMod val="50000"/>
                  </a:schemeClr>
                </a:solidFill>
                <a:latin typeface="Huawei Sans" panose="020C0503030203020204" pitchFamily="34" charset="0"/>
              </a:rPr>
              <a:t>Flink Fault Tolerance Mechanism</a:t>
            </a:r>
            <a:endParaRPr lang="en-US" altLang="zh-CN" dirty="0">
              <a:solidFill>
                <a:schemeClr val="bg1">
                  <a:lumMod val="50000"/>
                </a:schemeClr>
              </a:solidFill>
              <a:latin typeface="Huawei Sans" panose="020C0503030203020204" pitchFamily="34" charset="0"/>
              <a:sym typeface="Huawei Sans" panose="020C0503030203020204" pitchFamily="34" charset="0"/>
            </a:endParaRPr>
          </a:p>
          <a:p>
            <a:pPr>
              <a:lnSpc>
                <a:spcPct val="120000"/>
              </a:lnSpc>
            </a:pPr>
            <a:endParaRPr lang="en-US" sz="1600" dirty="0">
              <a:solidFill>
                <a:srgbClr val="000000"/>
              </a:solidFill>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6944248" y="3996751"/>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Content</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037442215"/>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108543"/>
          </a:xfrm>
          <a:prstGeom prst="rect">
            <a:avLst/>
          </a:prstGeom>
          <a:noFill/>
        </p:spPr>
        <p:txBody>
          <a:bodyPr wrap="square" rtlCol="0">
            <a:spAutoFit/>
          </a:bodyPr>
          <a:lstStyle/>
          <a:p>
            <a:r>
              <a:rPr lang="en-US" sz="2800" b="1" u="none" dirty="0">
                <a:latin typeface="Huawei Sans" panose="020C0503030203020204" pitchFamily="34" charset="0"/>
              </a:rPr>
              <a:t>What Is </a:t>
            </a:r>
            <a:r>
              <a:rPr lang="en-US" sz="2800" b="1" dirty="0">
                <a:latin typeface="Huawei Sans" panose="020C0503030203020204" pitchFamily="34" charset="0"/>
              </a:rPr>
              <a:t>Flink</a:t>
            </a:r>
            <a:r>
              <a:rPr lang="en-US" sz="2800" b="1" u="none" dirty="0">
                <a:latin typeface="Huawei Sans" panose="020C0503030203020204" pitchFamily="34" charset="0"/>
              </a:rPr>
              <a:t>?</a:t>
            </a:r>
            <a:endParaRPr lang="en-US" altLang="zh-CN" sz="2800" b="1" dirty="0">
              <a:latin typeface="Huawei Sans" panose="020C0503030203020204" pitchFamily="34" charset="0"/>
            </a:endParaRPr>
          </a:p>
          <a:p>
            <a:r>
              <a:rPr lang="en-US" sz="2400" b="0" i="0" dirty="0">
                <a:solidFill>
                  <a:srgbClr val="273239"/>
                </a:solidFill>
                <a:effectLst/>
                <a:latin typeface="Nunito" pitchFamily="2" charset="0"/>
              </a:rPr>
              <a:t>In the current generation, Apache Flink is the big giant tool that is a 4G of Big Data. It’s the true stream processing framework. Flink’s kernel ( core) is a streaming runtime that provides distributed processing, fault tolerance. Flink processes events at a constantly high speed with low latency. It schemes the data at lightning-fast speed. Apache Flink is the large-scale data processing framework that we can reuse when data is generated at high velocity.</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15540" y="615388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4340813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600986"/>
          </a:xfrm>
          <a:prstGeom prst="rect">
            <a:avLst/>
          </a:prstGeom>
          <a:noFill/>
        </p:spPr>
        <p:txBody>
          <a:bodyPr wrap="square" rtlCol="0">
            <a:spAutoFit/>
          </a:bodyPr>
          <a:lstStyle/>
          <a:p>
            <a:pPr algn="l" fontAlgn="base"/>
            <a:r>
              <a:rPr lang="en-US" sz="2400" b="1" i="0" dirty="0">
                <a:solidFill>
                  <a:srgbClr val="273239"/>
                </a:solidFill>
                <a:effectLst/>
                <a:latin typeface="Nunito" pitchFamily="2" charset="0"/>
              </a:rPr>
              <a:t>This is an important open-source platform that can address numerous types of conditions efficiently:</a:t>
            </a:r>
          </a:p>
          <a:p>
            <a:pPr algn="l" fontAlgn="base">
              <a:buFont typeface="+mj-lt"/>
              <a:buAutoNum type="arabicPeriod"/>
            </a:pPr>
            <a:r>
              <a:rPr lang="en-US" sz="2400" b="0" i="0" dirty="0">
                <a:solidFill>
                  <a:srgbClr val="273239"/>
                </a:solidFill>
                <a:effectLst/>
                <a:latin typeface="Nunito" pitchFamily="2" charset="0"/>
              </a:rPr>
              <a:t>Batch Processing</a:t>
            </a:r>
          </a:p>
          <a:p>
            <a:pPr algn="l" fontAlgn="base">
              <a:buFont typeface="+mj-lt"/>
              <a:buAutoNum type="arabicPeriod"/>
            </a:pPr>
            <a:r>
              <a:rPr lang="en-US" sz="2400" b="0" i="0" dirty="0">
                <a:solidFill>
                  <a:srgbClr val="273239"/>
                </a:solidFill>
                <a:effectLst/>
                <a:latin typeface="Nunito" pitchFamily="2" charset="0"/>
              </a:rPr>
              <a:t>Iterative Processing</a:t>
            </a:r>
          </a:p>
          <a:p>
            <a:pPr algn="l" fontAlgn="base">
              <a:buFont typeface="+mj-lt"/>
              <a:buAutoNum type="arabicPeriod"/>
            </a:pPr>
            <a:r>
              <a:rPr lang="en-US" sz="2400" b="0" i="0" dirty="0">
                <a:solidFill>
                  <a:srgbClr val="273239"/>
                </a:solidFill>
                <a:effectLst/>
                <a:latin typeface="Nunito" pitchFamily="2" charset="0"/>
              </a:rPr>
              <a:t>Real-time stream processing</a:t>
            </a:r>
          </a:p>
          <a:p>
            <a:pPr algn="l" fontAlgn="base">
              <a:buFont typeface="+mj-lt"/>
              <a:buAutoNum type="arabicPeriod"/>
            </a:pPr>
            <a:r>
              <a:rPr lang="en-US" sz="2400" b="0" i="0" dirty="0">
                <a:solidFill>
                  <a:srgbClr val="273239"/>
                </a:solidFill>
                <a:effectLst/>
                <a:latin typeface="Nunito" pitchFamily="2" charset="0"/>
              </a:rPr>
              <a:t>Interactive processing</a:t>
            </a:r>
          </a:p>
          <a:p>
            <a:pPr algn="l" fontAlgn="base">
              <a:buFont typeface="+mj-lt"/>
              <a:buAutoNum type="arabicPeriod"/>
            </a:pPr>
            <a:r>
              <a:rPr lang="en-US" sz="2400" b="0" i="0" dirty="0">
                <a:solidFill>
                  <a:srgbClr val="273239"/>
                </a:solidFill>
                <a:effectLst/>
                <a:latin typeface="Nunito" pitchFamily="2" charset="0"/>
              </a:rPr>
              <a:t>In-memory processing</a:t>
            </a:r>
          </a:p>
          <a:p>
            <a:pPr algn="l" fontAlgn="base">
              <a:buFont typeface="+mj-lt"/>
              <a:buAutoNum type="arabicPeriod"/>
            </a:pPr>
            <a:r>
              <a:rPr lang="en-US" sz="2400" b="0" i="0" dirty="0">
                <a:solidFill>
                  <a:srgbClr val="273239"/>
                </a:solidFill>
                <a:effectLst/>
                <a:latin typeface="Nunito" pitchFamily="2" charset="0"/>
              </a:rPr>
              <a:t>Graph Processing</a:t>
            </a:r>
          </a:p>
          <a:p>
            <a:endParaRPr lang="en-US" dirty="0">
              <a:solidFill>
                <a:srgbClr val="2D3956"/>
              </a:solidFill>
              <a:latin typeface="Times New Roman" panose="02020603050405020304" pitchFamily="18" charset="0"/>
              <a:cs typeface="Times New Roman" panose="02020603050405020304" pitchFamily="18" charset="0"/>
            </a:endParaRPr>
          </a:p>
          <a:p>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196041"/>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3078387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125082"/>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id="{7EF87D59-4803-47BB-B1A1-B32679F1123C}"/>
              </a:ext>
            </a:extLst>
          </p:cNvPr>
          <p:cNvSpPr txBox="1"/>
          <p:nvPr/>
        </p:nvSpPr>
        <p:spPr>
          <a:xfrm>
            <a:off x="1150600" y="2401363"/>
            <a:ext cx="9746079" cy="3046988"/>
          </a:xfrm>
          <a:prstGeom prst="rect">
            <a:avLst/>
          </a:prstGeom>
          <a:noFill/>
        </p:spPr>
        <p:txBody>
          <a:bodyPr wrap="square">
            <a:spAutoFit/>
          </a:bodyPr>
          <a:lstStyle/>
          <a:p>
            <a:pPr algn="l" fontAlgn="base"/>
            <a:r>
              <a:rPr lang="en-US" sz="2400" b="1" i="0" dirty="0">
                <a:solidFill>
                  <a:srgbClr val="273239"/>
                </a:solidFill>
                <a:effectLst/>
                <a:latin typeface="Nunito" pitchFamily="2" charset="0"/>
              </a:rPr>
              <a:t>Why Apache Flink?</a:t>
            </a:r>
          </a:p>
          <a:p>
            <a:pPr algn="l" fontAlgn="base"/>
            <a:r>
              <a:rPr lang="en-US" sz="2400" b="0" i="0" dirty="0">
                <a:solidFill>
                  <a:srgbClr val="273239"/>
                </a:solidFill>
                <a:effectLst/>
                <a:latin typeface="Nunito" pitchFamily="2" charset="0"/>
              </a:rPr>
              <a:t>Flink is volition to MapReduce, it processes data further than 100 times faster than MapReduce. It’s independent of Hadoop but it can use HDFS to read, write, store, process the data. Flink doesn’t give its own data storehouse system. It takes data from the distributed storage system. The crucial vision for Apache Flink is to overcome and reduce the complexity that has been faced by other distributed data-driven machines.</a:t>
            </a:r>
          </a:p>
        </p:txBody>
      </p:sp>
    </p:spTree>
    <p:extLst>
      <p:ext uri="{BB962C8B-B14F-4D97-AF65-F5344CB8AC3E}">
        <p14:creationId xmlns:p14="http://schemas.microsoft.com/office/powerpoint/2010/main" val="7773687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标题 1">
            <a:extLst>
              <a:ext uri="{FF2B5EF4-FFF2-40B4-BE49-F238E27FC236}">
                <a16:creationId xmlns:a16="http://schemas.microsoft.com/office/drawing/2014/main" id="{C6F6AB9F-80AD-4020-9AC2-3B3ADA7F8A73}"/>
              </a:ext>
            </a:extLst>
          </p:cNvPr>
          <p:cNvSpPr txBox="1">
            <a:spLocks/>
          </p:cNvSpPr>
          <p:nvPr/>
        </p:nvSpPr>
        <p:spPr>
          <a:xfrm>
            <a:off x="2398812" y="1064898"/>
            <a:ext cx="11293475" cy="49709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ctr"/>
            <a:r>
              <a:rPr lang="en-US" sz="3200" b="1" dirty="0">
                <a:solidFill>
                  <a:schemeClr val="bg1"/>
                </a:solidFill>
                <a:latin typeface="Huawei Sans" panose="020C0503030203020204" pitchFamily="34" charset="0"/>
              </a:rPr>
              <a:t>Flink Runtime Architecture</a:t>
            </a:r>
            <a:endParaRPr lang="en-US" altLang="zh-CN" sz="3200" b="1" dirty="0">
              <a:solidFill>
                <a:schemeClr val="bg1"/>
              </a:solidFill>
              <a:latin typeface="Huawei Sans" panose="020C0503030203020204" pitchFamily="34" charset="0"/>
            </a:endParaRPr>
          </a:p>
        </p:txBody>
      </p:sp>
      <p:pic>
        <p:nvPicPr>
          <p:cNvPr id="11" name="图片 2">
            <a:extLst>
              <a:ext uri="{FF2B5EF4-FFF2-40B4-BE49-F238E27FC236}">
                <a16:creationId xmlns:a16="http://schemas.microsoft.com/office/drawing/2014/main" id="{382B6EB6-5A18-464B-9F57-43C722264C07}"/>
              </a:ext>
            </a:extLst>
          </p:cNvPr>
          <p:cNvPicPr>
            <a:picLocks noChangeAspect="1"/>
          </p:cNvPicPr>
          <p:nvPr/>
        </p:nvPicPr>
        <p:blipFill>
          <a:blip r:embed="rId3"/>
          <a:stretch>
            <a:fillRect/>
          </a:stretch>
        </p:blipFill>
        <p:spPr>
          <a:xfrm>
            <a:off x="942308" y="2278104"/>
            <a:ext cx="9575844" cy="3405754"/>
          </a:xfrm>
          <a:prstGeom prst="rect">
            <a:avLst/>
          </a:prstGeom>
        </p:spPr>
      </p:pic>
    </p:spTree>
    <p:extLst>
      <p:ext uri="{BB962C8B-B14F-4D97-AF65-F5344CB8AC3E}">
        <p14:creationId xmlns:p14="http://schemas.microsoft.com/office/powerpoint/2010/main" val="999165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id="{D12C6869-1CD2-4A7F-BA4D-299D58CA487C}"/>
              </a:ext>
            </a:extLst>
          </p:cNvPr>
          <p:cNvSpPr txBox="1"/>
          <p:nvPr/>
        </p:nvSpPr>
        <p:spPr>
          <a:xfrm>
            <a:off x="942308" y="2898966"/>
            <a:ext cx="9977940" cy="1200329"/>
          </a:xfrm>
          <a:prstGeom prst="rect">
            <a:avLst/>
          </a:prstGeom>
          <a:noFill/>
        </p:spPr>
        <p:txBody>
          <a:bodyPr wrap="square">
            <a:spAutoFit/>
          </a:bodyPr>
          <a:lstStyle/>
          <a:p>
            <a:r>
              <a:rPr lang="en-US" sz="2400" b="0" u="none" dirty="0">
                <a:latin typeface="Huawei Sans" panose="020C0503030203020204" pitchFamily="34" charset="0"/>
              </a:rPr>
              <a:t>Flink uses class DataStream to represent the stream data in Flink programs.</a:t>
            </a:r>
            <a:endParaRPr lang="en-US" altLang="zh-CN" sz="2400" dirty="0">
              <a:latin typeface="Huawei Sans" panose="020C0503030203020204" pitchFamily="34" charset="0"/>
            </a:endParaRPr>
          </a:p>
          <a:p>
            <a:r>
              <a:rPr lang="en-US" sz="2400" b="0" u="none" dirty="0">
                <a:latin typeface="Huawei Sans" panose="020C0503030203020204" pitchFamily="34" charset="0"/>
              </a:rPr>
              <a:t>You can think of DataStream as immutable collections of data that can contain duplicates. The number of elements in DataStream is unlimited.</a:t>
            </a:r>
            <a:endParaRPr lang="en-US" altLang="zh-CN" sz="2400" dirty="0">
              <a:latin typeface="Huawei Sans" panose="020C0503030203020204" pitchFamily="34" charset="0"/>
            </a:endParaRPr>
          </a:p>
        </p:txBody>
      </p:sp>
      <p:sp>
        <p:nvSpPr>
          <p:cNvPr id="12" name="标题 4">
            <a:extLst>
              <a:ext uri="{FF2B5EF4-FFF2-40B4-BE49-F238E27FC236}">
                <a16:creationId xmlns:a16="http://schemas.microsoft.com/office/drawing/2014/main" id="{B94DFEF2-FE15-4C20-8D67-C59554458C52}"/>
              </a:ext>
            </a:extLst>
          </p:cNvPr>
          <p:cNvSpPr txBox="1">
            <a:spLocks/>
          </p:cNvSpPr>
          <p:nvPr/>
        </p:nvSpPr>
        <p:spPr>
          <a:xfrm>
            <a:off x="2459842" y="964296"/>
            <a:ext cx="11293475" cy="49709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ctr"/>
            <a:r>
              <a:rPr lang="en-US" sz="3200" b="1" dirty="0">
                <a:solidFill>
                  <a:schemeClr val="bg1"/>
                </a:solidFill>
                <a:latin typeface="Huawei Sans" panose="020C0503030203020204" pitchFamily="34" charset="0"/>
              </a:rPr>
              <a:t>Core Concept </a:t>
            </a:r>
            <a:r>
              <a:rPr lang="en-US" altLang="zh-CN" sz="3200" b="1" dirty="0">
                <a:solidFill>
                  <a:schemeClr val="bg1"/>
                </a:solidFill>
                <a:latin typeface="Huawei Sans" panose="020C0503030203020204" pitchFamily="34" charset="0"/>
              </a:rPr>
              <a:t>—</a:t>
            </a:r>
            <a:r>
              <a:rPr lang="en-US" sz="3200" b="1" dirty="0">
                <a:solidFill>
                  <a:schemeClr val="bg1"/>
                </a:solidFill>
                <a:latin typeface="Huawei Sans" panose="020C0503030203020204" pitchFamily="34" charset="0"/>
              </a:rPr>
              <a:t> DataStream</a:t>
            </a:r>
          </a:p>
        </p:txBody>
      </p:sp>
    </p:spTree>
    <p:extLst>
      <p:ext uri="{BB962C8B-B14F-4D97-AF65-F5344CB8AC3E}">
        <p14:creationId xmlns:p14="http://schemas.microsoft.com/office/powerpoint/2010/main" val="2670232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2" name="标题 4">
            <a:extLst>
              <a:ext uri="{FF2B5EF4-FFF2-40B4-BE49-F238E27FC236}">
                <a16:creationId xmlns:a16="http://schemas.microsoft.com/office/drawing/2014/main" id="{B94DFEF2-FE15-4C20-8D67-C59554458C52}"/>
              </a:ext>
            </a:extLst>
          </p:cNvPr>
          <p:cNvSpPr txBox="1">
            <a:spLocks/>
          </p:cNvSpPr>
          <p:nvPr/>
        </p:nvSpPr>
        <p:spPr>
          <a:xfrm>
            <a:off x="2459842" y="964296"/>
            <a:ext cx="11293475" cy="49709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ctr"/>
            <a:r>
              <a:rPr lang="en-US" sz="3200" b="1" dirty="0">
                <a:solidFill>
                  <a:schemeClr val="bg1"/>
                </a:solidFill>
                <a:latin typeface="Huawei Sans" panose="020C0503030203020204" pitchFamily="34" charset="0"/>
              </a:rPr>
              <a:t>Core Concept </a:t>
            </a:r>
            <a:r>
              <a:rPr lang="en-US" altLang="zh-CN" sz="3200" b="1" dirty="0">
                <a:solidFill>
                  <a:schemeClr val="bg1"/>
                </a:solidFill>
                <a:latin typeface="Huawei Sans" panose="020C0503030203020204" pitchFamily="34" charset="0"/>
              </a:rPr>
              <a:t>—</a:t>
            </a:r>
            <a:r>
              <a:rPr lang="en-US" sz="3200" b="1" dirty="0">
                <a:solidFill>
                  <a:schemeClr val="bg1"/>
                </a:solidFill>
                <a:latin typeface="Huawei Sans" panose="020C0503030203020204" pitchFamily="34" charset="0"/>
              </a:rPr>
              <a:t> DataStream</a:t>
            </a:r>
          </a:p>
        </p:txBody>
      </p:sp>
      <p:sp>
        <p:nvSpPr>
          <p:cNvPr id="13" name="TextBox 12">
            <a:extLst>
              <a:ext uri="{FF2B5EF4-FFF2-40B4-BE49-F238E27FC236}">
                <a16:creationId xmlns:a16="http://schemas.microsoft.com/office/drawing/2014/main" id="{E72BC710-0305-4CBD-BDA3-7B5E4806524B}"/>
              </a:ext>
            </a:extLst>
          </p:cNvPr>
          <p:cNvSpPr txBox="1"/>
          <p:nvPr/>
        </p:nvSpPr>
        <p:spPr>
          <a:xfrm>
            <a:off x="1354199" y="2141974"/>
            <a:ext cx="10136831" cy="3046988"/>
          </a:xfrm>
          <a:prstGeom prst="rect">
            <a:avLst/>
          </a:prstGeom>
          <a:noFill/>
        </p:spPr>
        <p:txBody>
          <a:bodyPr wrap="square">
            <a:spAutoFit/>
          </a:bodyPr>
          <a:lstStyle/>
          <a:p>
            <a:r>
              <a:rPr lang="en-US" sz="2400" b="1" u="none" dirty="0">
                <a:latin typeface="Huawei Sans" panose="020C0503030203020204" pitchFamily="34" charset="0"/>
              </a:rPr>
              <a:t>Operator operations between DataStreams:</a:t>
            </a:r>
            <a:endParaRPr lang="en-US" altLang="zh-CN" sz="2400" b="1" dirty="0">
              <a:latin typeface="Huawei Sans" panose="020C0503030203020204" pitchFamily="34" charset="0"/>
            </a:endParaRPr>
          </a:p>
          <a:p>
            <a:pPr lvl="1"/>
            <a:r>
              <a:rPr lang="en-US" sz="2400" b="0" u="none" dirty="0">
                <a:latin typeface="Huawei Sans" panose="020C0503030203020204" pitchFamily="34" charset="0"/>
              </a:rPr>
              <a:t>Window operations are associated using the </a:t>
            </a:r>
            <a:r>
              <a:rPr lang="en-US" sz="2400" b="1" u="none" dirty="0">
                <a:latin typeface="Huawei Sans" panose="020C0503030203020204" pitchFamily="34" charset="0"/>
              </a:rPr>
              <a:t>reduce</a:t>
            </a:r>
            <a:r>
              <a:rPr lang="en-US" sz="2400" b="0" u="none" dirty="0">
                <a:latin typeface="Huawei Sans" panose="020C0503030203020204" pitchFamily="34" charset="0"/>
              </a:rPr>
              <a:t>, </a:t>
            </a:r>
            <a:r>
              <a:rPr lang="en-US" sz="2400" b="1" u="none" dirty="0">
                <a:latin typeface="Huawei Sans" panose="020C0503030203020204" pitchFamily="34" charset="0"/>
              </a:rPr>
              <a:t>sum</a:t>
            </a:r>
            <a:r>
              <a:rPr lang="en-US" sz="2400" b="0" u="none" dirty="0">
                <a:latin typeface="Huawei Sans" panose="020C0503030203020204" pitchFamily="34" charset="0"/>
              </a:rPr>
              <a:t> and </a:t>
            </a:r>
            <a:r>
              <a:rPr lang="en-US" sz="2400" b="1" u="none" dirty="0">
                <a:latin typeface="Huawei Sans" panose="020C0503030203020204" pitchFamily="34" charset="0"/>
              </a:rPr>
              <a:t>max</a:t>
            </a:r>
            <a:r>
              <a:rPr lang="en-US" sz="2400" b="0" u="none" dirty="0">
                <a:latin typeface="Huawei Sans" panose="020C0503030203020204" pitchFamily="34" charset="0"/>
              </a:rPr>
              <a:t> functions.</a:t>
            </a:r>
            <a:endParaRPr lang="en-US" altLang="zh-CN" sz="2400" dirty="0">
              <a:latin typeface="Huawei Sans" panose="020C0503030203020204" pitchFamily="34" charset="0"/>
            </a:endParaRPr>
          </a:p>
          <a:p>
            <a:pPr lvl="1"/>
            <a:r>
              <a:rPr lang="en-US" sz="2400" b="0" u="none" dirty="0">
                <a:latin typeface="Huawei Sans" panose="020C0503030203020204" pitchFamily="34" charset="0"/>
              </a:rPr>
              <a:t>Connect: Connects streams using the </a:t>
            </a:r>
            <a:r>
              <a:rPr lang="en-US" sz="2400" b="1" u="none" dirty="0">
                <a:latin typeface="Huawei Sans" panose="020C0503030203020204" pitchFamily="34" charset="0"/>
              </a:rPr>
              <a:t>flat map</a:t>
            </a:r>
            <a:r>
              <a:rPr lang="en-US" sz="2400" b="0" u="none" dirty="0">
                <a:latin typeface="Huawei Sans" panose="020C0503030203020204" pitchFamily="34" charset="0"/>
              </a:rPr>
              <a:t> and </a:t>
            </a:r>
            <a:r>
              <a:rPr lang="en-US" sz="2400" b="1" u="none" dirty="0">
                <a:latin typeface="Huawei Sans" panose="020C0503030203020204" pitchFamily="34" charset="0"/>
              </a:rPr>
              <a:t>map</a:t>
            </a:r>
            <a:r>
              <a:rPr lang="en-US" sz="2400" b="0" u="none" dirty="0">
                <a:latin typeface="Huawei Sans" panose="020C0503030203020204" pitchFamily="34" charset="0"/>
              </a:rPr>
              <a:t> functions.</a:t>
            </a:r>
            <a:endParaRPr lang="en-US" altLang="zh-CN" sz="2400" dirty="0">
              <a:latin typeface="Huawei Sans" panose="020C0503030203020204" pitchFamily="34" charset="0"/>
            </a:endParaRPr>
          </a:p>
          <a:p>
            <a:pPr lvl="1"/>
            <a:r>
              <a:rPr lang="en-US" sz="2400" b="0" u="none" dirty="0">
                <a:latin typeface="Huawei Sans" panose="020C0503030203020204" pitchFamily="34" charset="0"/>
              </a:rPr>
              <a:t>Joined Stream: Performs the join operation between streams using the </a:t>
            </a:r>
            <a:r>
              <a:rPr lang="en-US" sz="2400" b="1" u="none" dirty="0">
                <a:latin typeface="Huawei Sans" panose="020C0503030203020204" pitchFamily="34" charset="0"/>
              </a:rPr>
              <a:t>join </a:t>
            </a:r>
            <a:r>
              <a:rPr lang="en-US" sz="2400" b="0" u="none" dirty="0">
                <a:latin typeface="Huawei Sans" panose="020C0503030203020204" pitchFamily="34" charset="0"/>
              </a:rPr>
              <a:t>function, which is similar to the join operation in a database.</a:t>
            </a:r>
            <a:endParaRPr lang="en-US" altLang="zh-CN" sz="2400" dirty="0">
              <a:latin typeface="Huawei Sans" panose="020C0503030203020204" pitchFamily="34" charset="0"/>
            </a:endParaRPr>
          </a:p>
          <a:p>
            <a:pPr lvl="1"/>
            <a:r>
              <a:rPr lang="en-US" sz="2400" b="0" u="none" dirty="0">
                <a:latin typeface="Huawei Sans" panose="020C0503030203020204" pitchFamily="34" charset="0"/>
              </a:rPr>
              <a:t>Keyed Stream: Processes data flows based on keys using the </a:t>
            </a:r>
            <a:r>
              <a:rPr lang="en-US" sz="2400" b="1" u="none" dirty="0">
                <a:latin typeface="Huawei Sans" panose="020C0503030203020204" pitchFamily="34" charset="0"/>
              </a:rPr>
              <a:t>keyboy</a:t>
            </a:r>
            <a:r>
              <a:rPr lang="en-US" sz="2400" b="0" u="none" dirty="0">
                <a:latin typeface="Huawei Sans" panose="020C0503030203020204" pitchFamily="34" charset="0"/>
              </a:rPr>
              <a:t> function.</a:t>
            </a:r>
            <a:endParaRPr lang="en-US" altLang="zh-CN" sz="2400" dirty="0">
              <a:latin typeface="Huawei Sans" panose="020C0503030203020204" pitchFamily="34" charset="0"/>
            </a:endParaRPr>
          </a:p>
        </p:txBody>
      </p:sp>
    </p:spTree>
    <p:extLst>
      <p:ext uri="{BB962C8B-B14F-4D97-AF65-F5344CB8AC3E}">
        <p14:creationId xmlns:p14="http://schemas.microsoft.com/office/powerpoint/2010/main" val="41473889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79" y="1685495"/>
            <a:ext cx="11263545" cy="47955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923330"/>
          </a:xfrm>
          <a:prstGeom prst="rect">
            <a:avLst/>
          </a:prstGeom>
          <a:noFill/>
        </p:spPr>
        <p:txBody>
          <a:bodyPr wrap="square" rtlCol="0">
            <a:spAutoFit/>
          </a:bodyPr>
          <a:lstStyle/>
          <a:p>
            <a:endParaRPr lang="en-US" dirty="0">
              <a:solidFill>
                <a:srgbClr val="2D3956"/>
              </a:solidFill>
              <a:latin typeface="Times New Roman" panose="02020603050405020304" pitchFamily="18" charset="0"/>
              <a:cs typeface="Times New Roman" panose="02020603050405020304" pitchFamily="18" charset="0"/>
            </a:endParaRPr>
          </a:p>
          <a:p>
            <a:endParaRPr lang="en-US" dirty="0">
              <a:solidFill>
                <a:srgbClr val="2D3956"/>
              </a:solidFill>
              <a:latin typeface="Times New Roman" panose="02020603050405020304" pitchFamily="18" charset="0"/>
              <a:cs typeface="Times New Roman" panose="02020603050405020304" pitchFamily="18" charset="0"/>
            </a:endParaRPr>
          </a:p>
          <a:p>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标题 4">
            <a:extLst>
              <a:ext uri="{FF2B5EF4-FFF2-40B4-BE49-F238E27FC236}">
                <a16:creationId xmlns:a16="http://schemas.microsoft.com/office/drawing/2014/main" id="{C2942CEA-FCC9-470C-AC03-F19143094A9E}"/>
              </a:ext>
            </a:extLst>
          </p:cNvPr>
          <p:cNvSpPr txBox="1">
            <a:spLocks/>
          </p:cNvSpPr>
          <p:nvPr/>
        </p:nvSpPr>
        <p:spPr>
          <a:xfrm>
            <a:off x="2504836" y="738798"/>
            <a:ext cx="9244251" cy="20576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ctr"/>
            <a:r>
              <a:rPr lang="en-US" sz="3200" b="1" dirty="0">
                <a:solidFill>
                  <a:schemeClr val="bg1"/>
                </a:solidFill>
                <a:latin typeface="Huawei Sans" panose="020C0503030203020204" pitchFamily="34" charset="0"/>
              </a:rPr>
              <a:t>Core Concept </a:t>
            </a:r>
            <a:r>
              <a:rPr lang="en-US" altLang="zh-CN" b="1" dirty="0">
                <a:solidFill>
                  <a:schemeClr val="bg1"/>
                </a:solidFill>
              </a:rPr>
              <a:t>—</a:t>
            </a:r>
            <a:r>
              <a:rPr lang="en-US" b="1" dirty="0">
                <a:solidFill>
                  <a:schemeClr val="bg1"/>
                </a:solidFill>
                <a:latin typeface="Huawei Sans" panose="020C0503030203020204" pitchFamily="34" charset="0"/>
              </a:rPr>
              <a:t> </a:t>
            </a:r>
            <a:r>
              <a:rPr lang="en-US" sz="3200" b="1" dirty="0">
                <a:solidFill>
                  <a:schemeClr val="bg1"/>
                </a:solidFill>
                <a:latin typeface="Huawei Sans" panose="020C0503030203020204" pitchFamily="34" charset="0"/>
              </a:rPr>
              <a:t>DataSet</a:t>
            </a:r>
            <a:endParaRPr lang="en-US" b="1" dirty="0">
              <a:solidFill>
                <a:schemeClr val="bg1"/>
              </a:solidFill>
              <a:latin typeface="Huawei Sans" panose="020C0503030203020204" pitchFamily="34" charset="0"/>
            </a:endParaRPr>
          </a:p>
        </p:txBody>
      </p:sp>
      <p:sp>
        <p:nvSpPr>
          <p:cNvPr id="13" name="TextBox 12">
            <a:extLst>
              <a:ext uri="{FF2B5EF4-FFF2-40B4-BE49-F238E27FC236}">
                <a16:creationId xmlns:a16="http://schemas.microsoft.com/office/drawing/2014/main" id="{C41B04E2-41D5-4453-9CDD-CA31C696A441}"/>
              </a:ext>
            </a:extLst>
          </p:cNvPr>
          <p:cNvSpPr txBox="1"/>
          <p:nvPr/>
        </p:nvSpPr>
        <p:spPr>
          <a:xfrm>
            <a:off x="1051034" y="2584494"/>
            <a:ext cx="10100442" cy="1938992"/>
          </a:xfrm>
          <a:prstGeom prst="rect">
            <a:avLst/>
          </a:prstGeom>
          <a:noFill/>
        </p:spPr>
        <p:txBody>
          <a:bodyPr wrap="square">
            <a:spAutoFit/>
          </a:bodyPr>
          <a:lstStyle/>
          <a:p>
            <a:r>
              <a:rPr lang="en-US" sz="2400" b="0" u="none" dirty="0">
                <a:latin typeface="Huawei Sans" panose="020C0503030203020204" pitchFamily="34" charset="0"/>
              </a:rPr>
              <a:t>DataSet programs in Flink are regular programs that transform data sets (for example, filtering, mapping, joining, and grouping). The datasets are initially created by reading files or from local collections. Results are returned via sinks, which can write the data to (distributed) files or to standard output (for example, the command line terminal).</a:t>
            </a:r>
            <a:endParaRPr lang="en-US" altLang="zh-CN" sz="2400" dirty="0">
              <a:latin typeface="Huawei Sans" panose="020C0503030203020204" pitchFamily="34" charset="0"/>
            </a:endParaRPr>
          </a:p>
        </p:txBody>
      </p:sp>
    </p:spTree>
    <p:extLst>
      <p:ext uri="{BB962C8B-B14F-4D97-AF65-F5344CB8AC3E}">
        <p14:creationId xmlns:p14="http://schemas.microsoft.com/office/powerpoint/2010/main" val="37020934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3012"/>
            <a:ext cx="3902032" cy="584775"/>
          </a:xfrm>
          <a:prstGeom prst="rect">
            <a:avLst/>
          </a:prstGeom>
          <a:noFill/>
        </p:spPr>
        <p:txBody>
          <a:bodyPr wrap="square" rtlCol="0">
            <a:spAutoFit/>
          </a:bodyPr>
          <a:lstStyle/>
          <a:p>
            <a:r>
              <a:rPr lang="en-US" sz="3200" b="1" u="none" dirty="0">
                <a:solidFill>
                  <a:schemeClr val="bg1"/>
                </a:solidFill>
                <a:latin typeface="Huawei Sans" panose="020C0503030203020204" pitchFamily="34" charset="0"/>
              </a:rPr>
              <a:t>Flink Program</a:t>
            </a:r>
            <a:endParaRPr lang="en-US"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文本占位符 2">
            <a:extLst>
              <a:ext uri="{FF2B5EF4-FFF2-40B4-BE49-F238E27FC236}">
                <a16:creationId xmlns:a16="http://schemas.microsoft.com/office/drawing/2014/main" id="{31E591EE-C0E9-4166-BCCB-789FE369131F}"/>
              </a:ext>
            </a:extLst>
          </p:cNvPr>
          <p:cNvSpPr txBox="1">
            <a:spLocks/>
          </p:cNvSpPr>
          <p:nvPr/>
        </p:nvSpPr>
        <p:spPr>
          <a:xfrm>
            <a:off x="455612" y="2155118"/>
            <a:ext cx="11119108" cy="3772437"/>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latin typeface="Huawei Sans" panose="020C0503030203020204" pitchFamily="34" charset="0"/>
              </a:rPr>
              <a:t>Flink programs consist of three parts: source, transformation, and sink. The source reads data from data sources such as HDFS, Kafka, and text. The transformation is responsible for data transformation operations. The sink outputs final data (such as HDFS, Kafka, and text). Data that flows between these parts is called a stream.</a:t>
            </a:r>
            <a:endParaRPr lang="en-US" altLang="zh-CN" dirty="0">
              <a:latin typeface="Huawei Sans" panose="020C0503030203020204" pitchFamily="34" charset="0"/>
            </a:endParaRPr>
          </a:p>
        </p:txBody>
      </p:sp>
      <p:sp>
        <p:nvSpPr>
          <p:cNvPr id="12" name="矩形 4">
            <a:extLst>
              <a:ext uri="{FF2B5EF4-FFF2-40B4-BE49-F238E27FC236}">
                <a16:creationId xmlns:a16="http://schemas.microsoft.com/office/drawing/2014/main" id="{2BE42250-A853-4C54-8D47-46D119B40299}"/>
              </a:ext>
            </a:extLst>
          </p:cNvPr>
          <p:cNvSpPr/>
          <p:nvPr/>
        </p:nvSpPr>
        <p:spPr>
          <a:xfrm>
            <a:off x="1715468" y="4559830"/>
            <a:ext cx="2556284" cy="864096"/>
          </a:xfrm>
          <a:prstGeom prst="rect">
            <a:avLst/>
          </a:prstGeom>
          <a:solidFill>
            <a:srgbClr val="BEE9EE"/>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ctr"/>
            <a:r>
              <a:rPr sz="2000" b="0" u="none" dirty="0">
                <a:solidFill>
                  <a:schemeClr val="tx1"/>
                </a:solidFill>
                <a:latin typeface="Huawei Sans" panose="020C0503030203020204" pitchFamily="34" charset="0"/>
              </a:rPr>
              <a:t>Data Source</a:t>
            </a:r>
            <a:endParaRPr lang="zh-CN" altLang="en-US" sz="2000" dirty="0">
              <a:solidFill>
                <a:schemeClr val="tx1"/>
              </a:solidFill>
              <a:latin typeface="Huawei Sans" panose="020C0503030203020204" pitchFamily="34" charset="0"/>
            </a:endParaRPr>
          </a:p>
        </p:txBody>
      </p:sp>
      <p:sp>
        <p:nvSpPr>
          <p:cNvPr id="13" name="矩形 5">
            <a:extLst>
              <a:ext uri="{FF2B5EF4-FFF2-40B4-BE49-F238E27FC236}">
                <a16:creationId xmlns:a16="http://schemas.microsoft.com/office/drawing/2014/main" id="{84A77419-3A1C-4D93-A8D5-E3FE1C9278DF}"/>
              </a:ext>
            </a:extLst>
          </p:cNvPr>
          <p:cNvSpPr/>
          <p:nvPr/>
        </p:nvSpPr>
        <p:spPr>
          <a:xfrm>
            <a:off x="4847816" y="4559830"/>
            <a:ext cx="2556284" cy="864096"/>
          </a:xfrm>
          <a:prstGeom prst="rect">
            <a:avLst/>
          </a:prstGeom>
          <a:solidFill>
            <a:srgbClr val="BEE9EE"/>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ctr"/>
            <a:r>
              <a:rPr sz="2000" b="0" u="none" dirty="0">
                <a:solidFill>
                  <a:schemeClr val="tx1"/>
                </a:solidFill>
                <a:latin typeface="Huawei Sans" panose="020C0503030203020204" pitchFamily="34" charset="0"/>
              </a:rPr>
              <a:t>Transformations</a:t>
            </a:r>
            <a:endParaRPr lang="zh-CN" altLang="en-US" sz="2000" dirty="0">
              <a:solidFill>
                <a:schemeClr val="tx1"/>
              </a:solidFill>
              <a:latin typeface="Huawei Sans" panose="020C0503030203020204" pitchFamily="34" charset="0"/>
            </a:endParaRPr>
          </a:p>
        </p:txBody>
      </p:sp>
      <p:sp>
        <p:nvSpPr>
          <p:cNvPr id="14" name="矩形 6">
            <a:extLst>
              <a:ext uri="{FF2B5EF4-FFF2-40B4-BE49-F238E27FC236}">
                <a16:creationId xmlns:a16="http://schemas.microsoft.com/office/drawing/2014/main" id="{CA49090F-E182-4AF4-9448-1C5FB4251109}"/>
              </a:ext>
            </a:extLst>
          </p:cNvPr>
          <p:cNvSpPr/>
          <p:nvPr/>
        </p:nvSpPr>
        <p:spPr>
          <a:xfrm>
            <a:off x="8016168" y="4559830"/>
            <a:ext cx="2556284" cy="864096"/>
          </a:xfrm>
          <a:prstGeom prst="rect">
            <a:avLst/>
          </a:prstGeom>
          <a:solidFill>
            <a:srgbClr val="BEE9EE"/>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fontAlgn="ctr"/>
            <a:r>
              <a:rPr sz="2000" b="0" u="none" dirty="0">
                <a:solidFill>
                  <a:schemeClr val="tx1"/>
                </a:solidFill>
                <a:latin typeface="Huawei Sans" panose="020C0503030203020204" pitchFamily="34" charset="0"/>
              </a:rPr>
              <a:t>Data Sink</a:t>
            </a:r>
            <a:endParaRPr lang="zh-CN" altLang="en-US" sz="2000" dirty="0">
              <a:solidFill>
                <a:schemeClr val="tx1"/>
              </a:solidFill>
              <a:latin typeface="Huawei Sans" panose="020C0503030203020204" pitchFamily="34" charset="0"/>
            </a:endParaRPr>
          </a:p>
        </p:txBody>
      </p:sp>
      <p:cxnSp>
        <p:nvCxnSpPr>
          <p:cNvPr id="15" name="直接箭头连接符 8">
            <a:extLst>
              <a:ext uri="{FF2B5EF4-FFF2-40B4-BE49-F238E27FC236}">
                <a16:creationId xmlns:a16="http://schemas.microsoft.com/office/drawing/2014/main" id="{32AC371C-4753-4867-9EE0-D84C1C2A6A97}"/>
              </a:ext>
            </a:extLst>
          </p:cNvPr>
          <p:cNvCxnSpPr>
            <a:stCxn id="12" idx="3"/>
            <a:endCxn id="13" idx="1"/>
          </p:cNvCxnSpPr>
          <p:nvPr/>
        </p:nvCxnSpPr>
        <p:spPr>
          <a:xfrm>
            <a:off x="4271752" y="4991878"/>
            <a:ext cx="57606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直接箭头连接符 10">
            <a:extLst>
              <a:ext uri="{FF2B5EF4-FFF2-40B4-BE49-F238E27FC236}">
                <a16:creationId xmlns:a16="http://schemas.microsoft.com/office/drawing/2014/main" id="{180F3053-F8D8-4C62-95F6-1F2D0F8DCD98}"/>
              </a:ext>
            </a:extLst>
          </p:cNvPr>
          <p:cNvCxnSpPr>
            <a:stCxn id="13" idx="3"/>
            <a:endCxn id="14" idx="1"/>
          </p:cNvCxnSpPr>
          <p:nvPr/>
        </p:nvCxnSpPr>
        <p:spPr>
          <a:xfrm>
            <a:off x="7404100" y="4991878"/>
            <a:ext cx="61206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75545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11532" y="1424070"/>
            <a:ext cx="10899904" cy="463214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2" name="TextBox 11">
            <a:extLst>
              <a:ext uri="{FF2B5EF4-FFF2-40B4-BE49-F238E27FC236}">
                <a16:creationId xmlns:a16="http://schemas.microsoft.com/office/drawing/2014/main" id="{4980BE0A-3A0C-49ED-93B1-42A6C30ACE79}"/>
              </a:ext>
            </a:extLst>
          </p:cNvPr>
          <p:cNvSpPr txBox="1"/>
          <p:nvPr/>
        </p:nvSpPr>
        <p:spPr>
          <a:xfrm>
            <a:off x="2557606" y="948901"/>
            <a:ext cx="6098720" cy="461665"/>
          </a:xfrm>
          <a:prstGeom prst="rect">
            <a:avLst/>
          </a:prstGeom>
          <a:noFill/>
        </p:spPr>
        <p:txBody>
          <a:bodyPr wrap="square">
            <a:spAutoFit/>
          </a:bodyPr>
          <a:lstStyle/>
          <a:p>
            <a:r>
              <a:rPr lang="en-US" sz="2400" b="1" u="none" dirty="0">
                <a:solidFill>
                  <a:schemeClr val="bg1"/>
                </a:solidFill>
                <a:latin typeface="Huawei Sans" panose="020C0503030203020204" pitchFamily="34" charset="0"/>
              </a:rPr>
              <a:t>Flink Program Running</a:t>
            </a:r>
            <a:endParaRPr lang="en-US" sz="2400" b="1" dirty="0">
              <a:solidFill>
                <a:schemeClr val="bg1"/>
              </a:solidFill>
            </a:endParaRPr>
          </a:p>
        </p:txBody>
      </p:sp>
      <p:pic>
        <p:nvPicPr>
          <p:cNvPr id="13" name="图片 2">
            <a:extLst>
              <a:ext uri="{FF2B5EF4-FFF2-40B4-BE49-F238E27FC236}">
                <a16:creationId xmlns:a16="http://schemas.microsoft.com/office/drawing/2014/main" id="{C9535CB3-28AF-4F4F-B1B6-D974FC8FA695}"/>
              </a:ext>
            </a:extLst>
          </p:cNvPr>
          <p:cNvPicPr>
            <a:picLocks noChangeAspect="1"/>
          </p:cNvPicPr>
          <p:nvPr/>
        </p:nvPicPr>
        <p:blipFill>
          <a:blip r:embed="rId3"/>
          <a:stretch>
            <a:fillRect/>
          </a:stretch>
        </p:blipFill>
        <p:spPr>
          <a:xfrm>
            <a:off x="2749412" y="1755341"/>
            <a:ext cx="7939543" cy="4168947"/>
          </a:xfrm>
          <a:prstGeom prst="rect">
            <a:avLst/>
          </a:prstGeom>
        </p:spPr>
      </p:pic>
    </p:spTree>
    <p:extLst>
      <p:ext uri="{BB962C8B-B14F-4D97-AF65-F5344CB8AC3E}">
        <p14:creationId xmlns:p14="http://schemas.microsoft.com/office/powerpoint/2010/main" val="18250246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id="{D12C6869-1CD2-4A7F-BA4D-299D58CA487C}"/>
              </a:ext>
            </a:extLst>
          </p:cNvPr>
          <p:cNvSpPr txBox="1"/>
          <p:nvPr/>
        </p:nvSpPr>
        <p:spPr>
          <a:xfrm>
            <a:off x="1214179" y="2762705"/>
            <a:ext cx="10063421" cy="2215991"/>
          </a:xfrm>
          <a:prstGeom prst="rect">
            <a:avLst/>
          </a:prstGeom>
          <a:noFill/>
        </p:spPr>
        <p:txBody>
          <a:bodyPr wrap="square">
            <a:spAutoFit/>
          </a:bodyPr>
          <a:lstStyle/>
          <a:p>
            <a:r>
              <a:rPr lang="en-US" sz="2400" b="0" u="none" dirty="0">
                <a:solidFill>
                  <a:schemeClr val="tx1"/>
                </a:solidFill>
                <a:latin typeface="Huawei Sans" panose="020C0503030203020204" pitchFamily="34" charset="0"/>
              </a:rPr>
              <a:t>Flink adopts a master-slave architecture. If a Flink cluster is started, a Job Manager process and at least one Task Manager process are also started.</a:t>
            </a:r>
            <a:endParaRPr lang="ar-EG" sz="2400" b="0" u="none" dirty="0">
              <a:solidFill>
                <a:schemeClr val="tx1"/>
              </a:solidFill>
              <a:latin typeface="Huawei Sans" panose="020C0503030203020204" pitchFamily="34" charset="0"/>
            </a:endParaRPr>
          </a:p>
          <a:p>
            <a:r>
              <a:rPr lang="en-US" sz="2400" b="0" u="none" dirty="0">
                <a:solidFill>
                  <a:schemeClr val="tx1"/>
                </a:solidFill>
                <a:latin typeface="Huawei Sans" panose="020C0503030203020204" pitchFamily="34" charset="0"/>
              </a:rPr>
              <a:t> After a Flink program is submitted, a client is created for preprocessing. The program is converted into a DAG that indicates a complete job and is submitted to Job Manager. </a:t>
            </a:r>
            <a:endParaRPr lang="ar-EG" sz="2400" b="0" u="none" dirty="0">
              <a:solidFill>
                <a:schemeClr val="tx1"/>
              </a:solidFill>
              <a:latin typeface="Huawei Sans" panose="020C0503030203020204" pitchFamily="34" charset="0"/>
            </a:endParaRPr>
          </a:p>
          <a:p>
            <a:r>
              <a:rPr lang="ar-EG" dirty="0">
                <a:latin typeface="Huawei Sans" panose="020C0503030203020204" pitchFamily="34" charset="0"/>
              </a:rPr>
              <a:t> </a:t>
            </a:r>
            <a:endParaRPr lang="en-US" altLang="zh-CN" sz="1800" b="0" i="0" u="none" strike="noStrike" kern="1200" baseline="0" dirty="0">
              <a:solidFill>
                <a:schemeClr val="tx1"/>
              </a:solidFill>
              <a:latin typeface="Huawei Sans" panose="020C0503030203020204" pitchFamily="34" charset="0"/>
              <a:ea typeface="+mn-ea"/>
              <a:cs typeface="+mn-cs"/>
            </a:endParaRPr>
          </a:p>
        </p:txBody>
      </p:sp>
      <p:sp>
        <p:nvSpPr>
          <p:cNvPr id="13" name="TextBox 12">
            <a:extLst>
              <a:ext uri="{FF2B5EF4-FFF2-40B4-BE49-F238E27FC236}">
                <a16:creationId xmlns:a16="http://schemas.microsoft.com/office/drawing/2014/main" id="{F3398F43-AD4C-472C-A44E-994737C1D845}"/>
              </a:ext>
            </a:extLst>
          </p:cNvPr>
          <p:cNvSpPr txBox="1"/>
          <p:nvPr/>
        </p:nvSpPr>
        <p:spPr>
          <a:xfrm>
            <a:off x="2583054" y="949125"/>
            <a:ext cx="6098720" cy="461665"/>
          </a:xfrm>
          <a:prstGeom prst="rect">
            <a:avLst/>
          </a:prstGeom>
          <a:noFill/>
        </p:spPr>
        <p:txBody>
          <a:bodyPr wrap="square">
            <a:spAutoFit/>
          </a:bodyPr>
          <a:lstStyle/>
          <a:p>
            <a:r>
              <a:rPr lang="en-US" sz="2400" b="1" u="none" dirty="0">
                <a:solidFill>
                  <a:schemeClr val="bg1"/>
                </a:solidFill>
                <a:latin typeface="Huawei Sans" panose="020C0503030203020204" pitchFamily="34" charset="0"/>
              </a:rPr>
              <a:t>Flink Program Running</a:t>
            </a:r>
            <a:endParaRPr lang="en-US" sz="2400" b="1" dirty="0">
              <a:solidFill>
                <a:schemeClr val="bg1"/>
              </a:solidFill>
            </a:endParaRPr>
          </a:p>
        </p:txBody>
      </p:sp>
    </p:spTree>
    <p:extLst>
      <p:ext uri="{BB962C8B-B14F-4D97-AF65-F5344CB8AC3E}">
        <p14:creationId xmlns:p14="http://schemas.microsoft.com/office/powerpoint/2010/main" val="2130626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id="{D12C6869-1CD2-4A7F-BA4D-299D58CA487C}"/>
              </a:ext>
            </a:extLst>
          </p:cNvPr>
          <p:cNvSpPr txBox="1"/>
          <p:nvPr/>
        </p:nvSpPr>
        <p:spPr>
          <a:xfrm>
            <a:off x="1214178" y="2357211"/>
            <a:ext cx="10063421" cy="2677656"/>
          </a:xfrm>
          <a:prstGeom prst="rect">
            <a:avLst/>
          </a:prstGeom>
          <a:noFill/>
        </p:spPr>
        <p:txBody>
          <a:bodyPr wrap="square">
            <a:spAutoFit/>
          </a:bodyPr>
          <a:lstStyle/>
          <a:p>
            <a:r>
              <a:rPr lang="en-US" sz="2400" b="0" u="none" dirty="0">
                <a:solidFill>
                  <a:schemeClr val="tx1"/>
                </a:solidFill>
                <a:latin typeface="Huawei Sans" panose="020C0503030203020204" pitchFamily="34" charset="0"/>
              </a:rPr>
              <a:t>Job Manager assigns each task in the job to Task Manager. The computing resources in Flink are defined by task slots. Each task slot represents a fixed-size resource pool of Task Manager. For example, a Task Manager with three slots evenly divides the memory managed by the Task Manager into three parts and allocates them to each slot. Slotting resources means that tasks from different jobs do not compete for memory. Currently, slots support only memory isolation</a:t>
            </a:r>
            <a:r>
              <a:rPr lang="en-US" altLang="zh-CN" sz="2400" b="0" u="none" dirty="0">
                <a:solidFill>
                  <a:schemeClr val="tx1"/>
                </a:solidFill>
                <a:latin typeface="Huawei Sans" panose="020C0503030203020204" pitchFamily="34" charset="0"/>
              </a:rPr>
              <a:t> </a:t>
            </a:r>
            <a:r>
              <a:rPr lang="en-US" sz="2400" b="0" u="none" dirty="0">
                <a:solidFill>
                  <a:schemeClr val="tx1"/>
                </a:solidFill>
                <a:latin typeface="Huawei Sans" panose="020C0503030203020204" pitchFamily="34" charset="0"/>
              </a:rPr>
              <a:t>but not CPU isolation.</a:t>
            </a:r>
            <a:endParaRPr lang="en-US" altLang="zh-CN" sz="2400" b="0" i="0" u="none" strike="noStrike" kern="1200" baseline="0" dirty="0">
              <a:solidFill>
                <a:schemeClr val="tx1"/>
              </a:solidFill>
              <a:latin typeface="Huawei Sans" panose="020C0503030203020204" pitchFamily="34" charset="0"/>
              <a:ea typeface="+mn-ea"/>
              <a:cs typeface="+mn-cs"/>
            </a:endParaRPr>
          </a:p>
        </p:txBody>
      </p:sp>
      <p:sp>
        <p:nvSpPr>
          <p:cNvPr id="9" name="TextBox 8">
            <a:extLst>
              <a:ext uri="{FF2B5EF4-FFF2-40B4-BE49-F238E27FC236}">
                <a16:creationId xmlns:a16="http://schemas.microsoft.com/office/drawing/2014/main" id="{20A1F801-0649-46AC-9711-063B0B6593FA}"/>
              </a:ext>
            </a:extLst>
          </p:cNvPr>
          <p:cNvSpPr txBox="1"/>
          <p:nvPr/>
        </p:nvSpPr>
        <p:spPr>
          <a:xfrm>
            <a:off x="2583054" y="949125"/>
            <a:ext cx="6098720" cy="461665"/>
          </a:xfrm>
          <a:prstGeom prst="rect">
            <a:avLst/>
          </a:prstGeom>
          <a:noFill/>
        </p:spPr>
        <p:txBody>
          <a:bodyPr wrap="square">
            <a:spAutoFit/>
          </a:bodyPr>
          <a:lstStyle/>
          <a:p>
            <a:r>
              <a:rPr lang="en-US" sz="2400" b="1" u="none" dirty="0">
                <a:solidFill>
                  <a:schemeClr val="bg1"/>
                </a:solidFill>
                <a:latin typeface="Huawei Sans" panose="020C0503030203020204" pitchFamily="34" charset="0"/>
              </a:rPr>
              <a:t>Flink Program Running</a:t>
            </a:r>
            <a:endParaRPr lang="en-US" sz="2400" b="1" dirty="0">
              <a:solidFill>
                <a:schemeClr val="bg1"/>
              </a:solidFill>
            </a:endParaRPr>
          </a:p>
        </p:txBody>
      </p:sp>
    </p:spTree>
    <p:extLst>
      <p:ext uri="{BB962C8B-B14F-4D97-AF65-F5344CB8AC3E}">
        <p14:creationId xmlns:p14="http://schemas.microsoft.com/office/powerpoint/2010/main" val="29139884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605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内容占位符 2">
            <a:extLst>
              <a:ext uri="{FF2B5EF4-FFF2-40B4-BE49-F238E27FC236}">
                <a16:creationId xmlns:a16="http://schemas.microsoft.com/office/drawing/2014/main" id="{5FC0FA1B-26D9-48EE-A3C8-834ECC486C5A}"/>
              </a:ext>
            </a:extLst>
          </p:cNvPr>
          <p:cNvSpPr txBox="1">
            <a:spLocks/>
          </p:cNvSpPr>
          <p:nvPr/>
        </p:nvSpPr>
        <p:spPr>
          <a:xfrm>
            <a:off x="762000" y="2095404"/>
            <a:ext cx="10987088" cy="383215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2" name="内容占位符 2">
            <a:extLst>
              <a:ext uri="{FF2B5EF4-FFF2-40B4-BE49-F238E27FC236}">
                <a16:creationId xmlns:a16="http://schemas.microsoft.com/office/drawing/2014/main" id="{707BAA22-BC44-407A-8F57-72A4593A2F54}"/>
              </a:ext>
            </a:extLst>
          </p:cNvPr>
          <p:cNvSpPr txBox="1">
            <a:spLocks/>
          </p:cNvSpPr>
          <p:nvPr/>
        </p:nvSpPr>
        <p:spPr>
          <a:xfrm>
            <a:off x="762000" y="2095404"/>
            <a:ext cx="10987088" cy="383215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sz="1800" dirty="0">
              <a:latin typeface="Huawei Sans" panose="020C0503030203020204" pitchFamily="34" charset="0"/>
              <a:sym typeface="Microsoft YaHei" panose="020B0503020204020204" pitchFamily="34" charset="-122"/>
            </a:endParaRPr>
          </a:p>
        </p:txBody>
      </p:sp>
      <p:sp>
        <p:nvSpPr>
          <p:cNvPr id="45" name="文本占位符 2">
            <a:extLst>
              <a:ext uri="{FF2B5EF4-FFF2-40B4-BE49-F238E27FC236}">
                <a16:creationId xmlns:a16="http://schemas.microsoft.com/office/drawing/2014/main" id="{5645F34E-764D-4024-8B1B-FA11393F7DB3}"/>
              </a:ext>
            </a:extLst>
          </p:cNvPr>
          <p:cNvSpPr txBox="1">
            <a:spLocks/>
          </p:cNvSpPr>
          <p:nvPr/>
        </p:nvSpPr>
        <p:spPr>
          <a:xfrm>
            <a:off x="942308" y="2155119"/>
            <a:ext cx="11293476" cy="487504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latin typeface="Huawei Sans" panose="020C0503030203020204" pitchFamily="34" charset="0"/>
              </a:rPr>
              <a:t>Flink uses an underlying engine to support both stream processing and batch processing.</a:t>
            </a:r>
            <a:endParaRPr lang="en-US" altLang="zh-CN" sz="2000" dirty="0">
              <a:latin typeface="Huawei Sans" panose="020C0503030203020204" pitchFamily="34" charset="0"/>
            </a:endParaRPr>
          </a:p>
        </p:txBody>
      </p:sp>
      <p:sp>
        <p:nvSpPr>
          <p:cNvPr id="46" name="标题 1">
            <a:extLst>
              <a:ext uri="{FF2B5EF4-FFF2-40B4-BE49-F238E27FC236}">
                <a16:creationId xmlns:a16="http://schemas.microsoft.com/office/drawing/2014/main" id="{D35B67B8-8E22-4F7E-9E43-7C6005EE0856}"/>
              </a:ext>
            </a:extLst>
          </p:cNvPr>
          <p:cNvSpPr txBox="1">
            <a:spLocks/>
          </p:cNvSpPr>
          <p:nvPr/>
        </p:nvSpPr>
        <p:spPr>
          <a:xfrm>
            <a:off x="2407795" y="1016810"/>
            <a:ext cx="11293475" cy="49709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ctr"/>
            <a:r>
              <a:rPr lang="en-US" sz="2800" b="1" dirty="0">
                <a:solidFill>
                  <a:schemeClr val="bg1"/>
                </a:solidFill>
                <a:latin typeface="Huawei Sans" panose="020C0503030203020204" pitchFamily="34" charset="0"/>
              </a:rPr>
              <a:t>Flink Batch Processing Model</a:t>
            </a:r>
            <a:endParaRPr lang="en-US" altLang="zh-CN" sz="2800" b="1" dirty="0">
              <a:solidFill>
                <a:schemeClr val="bg1"/>
              </a:solidFill>
              <a:latin typeface="Huawei Sans" panose="020C0503030203020204" pitchFamily="34" charset="0"/>
            </a:endParaRPr>
          </a:p>
        </p:txBody>
      </p:sp>
      <p:pic>
        <p:nvPicPr>
          <p:cNvPr id="7" name="Picture 6">
            <a:extLst>
              <a:ext uri="{FF2B5EF4-FFF2-40B4-BE49-F238E27FC236}">
                <a16:creationId xmlns:a16="http://schemas.microsoft.com/office/drawing/2014/main" id="{F2DCD74A-16FD-4DE2-AA75-532C35F05221}"/>
              </a:ext>
            </a:extLst>
          </p:cNvPr>
          <p:cNvPicPr>
            <a:picLocks noChangeAspect="1"/>
          </p:cNvPicPr>
          <p:nvPr/>
        </p:nvPicPr>
        <p:blipFill>
          <a:blip r:embed="rId3"/>
          <a:stretch>
            <a:fillRect/>
          </a:stretch>
        </p:blipFill>
        <p:spPr>
          <a:xfrm>
            <a:off x="3605048" y="2543504"/>
            <a:ext cx="4635062" cy="3297686"/>
          </a:xfrm>
          <a:prstGeom prst="rect">
            <a:avLst/>
          </a:prstGeom>
        </p:spPr>
      </p:pic>
    </p:spTree>
    <p:extLst>
      <p:ext uri="{BB962C8B-B14F-4D97-AF65-F5344CB8AC3E}">
        <p14:creationId xmlns:p14="http://schemas.microsoft.com/office/powerpoint/2010/main" val="38283902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605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内容占位符 2">
            <a:extLst>
              <a:ext uri="{FF2B5EF4-FFF2-40B4-BE49-F238E27FC236}">
                <a16:creationId xmlns:a16="http://schemas.microsoft.com/office/drawing/2014/main" id="{5FC0FA1B-26D9-48EE-A3C8-834ECC486C5A}"/>
              </a:ext>
            </a:extLst>
          </p:cNvPr>
          <p:cNvSpPr txBox="1">
            <a:spLocks/>
          </p:cNvSpPr>
          <p:nvPr/>
        </p:nvSpPr>
        <p:spPr>
          <a:xfrm>
            <a:off x="762000" y="2095404"/>
            <a:ext cx="10987088" cy="383215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2" name="内容占位符 2">
            <a:extLst>
              <a:ext uri="{FF2B5EF4-FFF2-40B4-BE49-F238E27FC236}">
                <a16:creationId xmlns:a16="http://schemas.microsoft.com/office/drawing/2014/main" id="{707BAA22-BC44-407A-8F57-72A4593A2F54}"/>
              </a:ext>
            </a:extLst>
          </p:cNvPr>
          <p:cNvSpPr txBox="1">
            <a:spLocks/>
          </p:cNvSpPr>
          <p:nvPr/>
        </p:nvSpPr>
        <p:spPr>
          <a:xfrm>
            <a:off x="762000" y="2095404"/>
            <a:ext cx="10987088" cy="383215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sz="1800" dirty="0">
              <a:latin typeface="Huawei Sans" panose="020C0503030203020204" pitchFamily="34" charset="0"/>
              <a:sym typeface="Microsoft YaHei" panose="020B0503020204020204" pitchFamily="34" charset="-122"/>
            </a:endParaRPr>
          </a:p>
        </p:txBody>
      </p:sp>
      <p:sp>
        <p:nvSpPr>
          <p:cNvPr id="45" name="文本占位符 2">
            <a:extLst>
              <a:ext uri="{FF2B5EF4-FFF2-40B4-BE49-F238E27FC236}">
                <a16:creationId xmlns:a16="http://schemas.microsoft.com/office/drawing/2014/main" id="{5645F34E-764D-4024-8B1B-FA11393F7DB3}"/>
              </a:ext>
            </a:extLst>
          </p:cNvPr>
          <p:cNvSpPr txBox="1">
            <a:spLocks/>
          </p:cNvSpPr>
          <p:nvPr/>
        </p:nvSpPr>
        <p:spPr>
          <a:xfrm>
            <a:off x="442912" y="2264564"/>
            <a:ext cx="11293476" cy="487504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b="0" u="none" dirty="0">
                <a:solidFill>
                  <a:schemeClr val="tx1"/>
                </a:solidFill>
                <a:latin typeface="Huawei Sans" panose="020C0503030203020204" pitchFamily="34" charset="0"/>
              </a:rPr>
              <a:t>Based on the stream processing engine, Flink has the following mechanisms:</a:t>
            </a:r>
          </a:p>
          <a:p>
            <a:pPr lvl="1"/>
            <a:r>
              <a:rPr lang="en-US" b="0" u="none" dirty="0">
                <a:solidFill>
                  <a:schemeClr val="tx1"/>
                </a:solidFill>
                <a:latin typeface="Huawei Sans" panose="020C0503030203020204" pitchFamily="34" charset="0"/>
              </a:rPr>
              <a:t>Checkpoint and state mechanisms: used to implement fault tolerance and stateful processing.</a:t>
            </a:r>
          </a:p>
          <a:p>
            <a:pPr lvl="1"/>
            <a:r>
              <a:rPr lang="en-US" b="0" u="none" dirty="0">
                <a:solidFill>
                  <a:schemeClr val="tx1"/>
                </a:solidFill>
                <a:latin typeface="Huawei Sans" panose="020C0503030203020204" pitchFamily="34" charset="0"/>
              </a:rPr>
              <a:t>Watermark mechanism: used to implement the event clock.</a:t>
            </a:r>
          </a:p>
          <a:p>
            <a:pPr lvl="1"/>
            <a:r>
              <a:rPr lang="en-US" b="0" u="none" dirty="0">
                <a:solidFill>
                  <a:schemeClr val="tx1"/>
                </a:solidFill>
                <a:latin typeface="Huawei Sans" panose="020C0503030203020204" pitchFamily="34" charset="0"/>
              </a:rPr>
              <a:t>Window and trigger: used to limit the calculation scope and define the time when the results are displayed.</a:t>
            </a:r>
          </a:p>
          <a:p>
            <a:pPr marL="0" indent="0">
              <a:buNone/>
            </a:pPr>
            <a:endParaRPr lang="en-US" altLang="zh-CN" sz="2000" dirty="0">
              <a:latin typeface="Huawei Sans" panose="020C0503030203020204" pitchFamily="34" charset="0"/>
            </a:endParaRPr>
          </a:p>
        </p:txBody>
      </p:sp>
    </p:spTree>
    <p:extLst>
      <p:ext uri="{BB962C8B-B14F-4D97-AF65-F5344CB8AC3E}">
        <p14:creationId xmlns:p14="http://schemas.microsoft.com/office/powerpoint/2010/main" val="36678901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1248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内容占位符 2">
            <a:extLst>
              <a:ext uri="{FF2B5EF4-FFF2-40B4-BE49-F238E27FC236}">
                <a16:creationId xmlns:a16="http://schemas.microsoft.com/office/drawing/2014/main" id="{5FC0FA1B-26D9-48EE-A3C8-834ECC486C5A}"/>
              </a:ext>
            </a:extLst>
          </p:cNvPr>
          <p:cNvSpPr txBox="1">
            <a:spLocks/>
          </p:cNvSpPr>
          <p:nvPr/>
        </p:nvSpPr>
        <p:spPr>
          <a:xfrm>
            <a:off x="762000" y="2095404"/>
            <a:ext cx="10987088" cy="383215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2" name="内容占位符 2">
            <a:extLst>
              <a:ext uri="{FF2B5EF4-FFF2-40B4-BE49-F238E27FC236}">
                <a16:creationId xmlns:a16="http://schemas.microsoft.com/office/drawing/2014/main" id="{707BAA22-BC44-407A-8F57-72A4593A2F54}"/>
              </a:ext>
            </a:extLst>
          </p:cNvPr>
          <p:cNvSpPr txBox="1">
            <a:spLocks/>
          </p:cNvSpPr>
          <p:nvPr/>
        </p:nvSpPr>
        <p:spPr>
          <a:xfrm>
            <a:off x="762000" y="2095404"/>
            <a:ext cx="10987088" cy="383215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sz="1800" dirty="0">
              <a:latin typeface="Huawei Sans" panose="020C0503030203020204" pitchFamily="34" charset="0"/>
              <a:sym typeface="Microsoft YaHei" panose="020B0503020204020204" pitchFamily="34" charset="-122"/>
            </a:endParaRPr>
          </a:p>
        </p:txBody>
      </p:sp>
      <p:sp>
        <p:nvSpPr>
          <p:cNvPr id="45" name="文本占位符 2">
            <a:extLst>
              <a:ext uri="{FF2B5EF4-FFF2-40B4-BE49-F238E27FC236}">
                <a16:creationId xmlns:a16="http://schemas.microsoft.com/office/drawing/2014/main" id="{5645F34E-764D-4024-8B1B-FA11393F7DB3}"/>
              </a:ext>
            </a:extLst>
          </p:cNvPr>
          <p:cNvSpPr txBox="1">
            <a:spLocks/>
          </p:cNvSpPr>
          <p:nvPr/>
        </p:nvSpPr>
        <p:spPr>
          <a:xfrm>
            <a:off x="659605" y="2131921"/>
            <a:ext cx="10728070" cy="482851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b="0" u="none" dirty="0">
                <a:solidFill>
                  <a:schemeClr val="tx1"/>
                </a:solidFill>
                <a:latin typeface="Huawei Sans" panose="020C0503030203020204" pitchFamily="34" charset="0"/>
              </a:rPr>
              <a:t>On the same stream processing engine, Flink has another mechanism to implement efficient batch processing.</a:t>
            </a:r>
          </a:p>
          <a:p>
            <a:pPr lvl="1"/>
            <a:r>
              <a:rPr lang="en-US" b="0" u="none" dirty="0">
                <a:solidFill>
                  <a:schemeClr val="tx1"/>
                </a:solidFill>
                <a:latin typeface="Huawei Sans" panose="020C0503030203020204" pitchFamily="34" charset="0"/>
              </a:rPr>
              <a:t>Backtracking for scheduling and recovery: introduced by Microsoft Dryad and now used in almost all batch processors.</a:t>
            </a:r>
          </a:p>
          <a:p>
            <a:pPr lvl="1"/>
            <a:r>
              <a:rPr lang="en-US" b="0" u="none" dirty="0">
                <a:solidFill>
                  <a:schemeClr val="tx1"/>
                </a:solidFill>
                <a:latin typeface="Huawei Sans" panose="020C0503030203020204" pitchFamily="34" charset="0"/>
              </a:rPr>
              <a:t>Special memory data structure used for hashing and sorting: Part of the data can be allowed to flow from the memory to the hard disk when necessary.</a:t>
            </a:r>
          </a:p>
          <a:p>
            <a:pPr lvl="1"/>
            <a:r>
              <a:rPr lang="en-US" b="0" u="none" dirty="0">
                <a:solidFill>
                  <a:schemeClr val="tx1"/>
                </a:solidFill>
                <a:latin typeface="Huawei Sans" panose="020C0503030203020204" pitchFamily="34" charset="0"/>
              </a:rPr>
              <a:t>Optimizer: shortens the time for generating results as much as possible.</a:t>
            </a:r>
          </a:p>
          <a:p>
            <a:pPr marL="0" indent="0">
              <a:buNone/>
            </a:pPr>
            <a:endParaRPr lang="en-US" altLang="zh-CN" sz="2000" dirty="0">
              <a:latin typeface="Huawei Sans" panose="020C0503030203020204" pitchFamily="34" charset="0"/>
            </a:endParaRPr>
          </a:p>
        </p:txBody>
      </p:sp>
    </p:spTree>
    <p:extLst>
      <p:ext uri="{BB962C8B-B14F-4D97-AF65-F5344CB8AC3E}">
        <p14:creationId xmlns:p14="http://schemas.microsoft.com/office/powerpoint/2010/main" val="27519057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03256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308298" y="1549486"/>
            <a:ext cx="4222539" cy="2024016"/>
          </a:xfrm>
          <a:prstGeom prst="rect">
            <a:avLst/>
          </a:prstGeom>
        </p:spPr>
        <p:txBody>
          <a:bodyPr wrap="square">
            <a:spAutoFit/>
          </a:bodyPr>
          <a:lstStyle/>
          <a:p>
            <a:r>
              <a:rPr lang="en-US" b="1" u="none" dirty="0">
                <a:latin typeface="Huawei Sans" panose="020C0503030203020204" pitchFamily="34" charset="0"/>
              </a:rPr>
              <a:t>Flink</a:t>
            </a:r>
            <a:r>
              <a:rPr lang="en-US" altLang="zh-CN" b="1" dirty="0"/>
              <a:t> — </a:t>
            </a:r>
            <a:r>
              <a:rPr lang="en-US" b="1" u="none" dirty="0">
                <a:latin typeface="Huawei Sans" panose="020C0503030203020204" pitchFamily="34" charset="0"/>
              </a:rPr>
              <a:t>Stream and Batch Processing in a Single Engine</a:t>
            </a:r>
            <a:endParaRPr lang="en-US" altLang="zh-CN" b="1" dirty="0">
              <a:latin typeface="Huawei Sans" panose="020C0503030203020204" pitchFamily="34" charset="0"/>
              <a:sym typeface="Huawei Sans" panose="020C0503030203020204" pitchFamily="34" charset="0"/>
            </a:endParaRPr>
          </a:p>
          <a:p>
            <a:pPr lvl="1">
              <a:buSzPct val="50000"/>
              <a:buFont typeface="Wingdings" panose="05000000000000000000" pitchFamily="2" charset="2"/>
              <a:buChar char="n"/>
            </a:pPr>
            <a:r>
              <a:rPr lang="en-US" dirty="0">
                <a:solidFill>
                  <a:schemeClr val="bg1">
                    <a:lumMod val="50000"/>
                  </a:schemeClr>
                </a:solidFill>
                <a:latin typeface="Huawei Sans" panose="020C0503030203020204" pitchFamily="34" charset="0"/>
              </a:rPr>
              <a:t>Flink Principles and Architecture</a:t>
            </a:r>
            <a:endParaRPr lang="en-US" altLang="zh-CN" dirty="0">
              <a:solidFill>
                <a:schemeClr val="bg1">
                  <a:lumMod val="50000"/>
                </a:schemeClr>
              </a:solidFill>
              <a:latin typeface="Huawei Sans" panose="020C0503030203020204" pitchFamily="34" charset="0"/>
              <a:sym typeface="Huawei Sans" panose="020C0503030203020204" pitchFamily="34" charset="0"/>
            </a:endParaRPr>
          </a:p>
          <a:p>
            <a:pPr lvl="1">
              <a:buSzPct val="50000"/>
              <a:buFont typeface="Wingdings" panose="05000000000000000000" pitchFamily="2" charset="2"/>
              <a:buChar char="p"/>
            </a:pPr>
            <a:r>
              <a:rPr lang="en-US" dirty="0">
                <a:latin typeface="Huawei Sans" panose="020C0503030203020204" pitchFamily="34" charset="0"/>
              </a:rPr>
              <a:t>Flink Time and Window</a:t>
            </a:r>
          </a:p>
          <a:p>
            <a:pPr lvl="1">
              <a:buSzPct val="50000"/>
              <a:buFont typeface="Wingdings" panose="05000000000000000000" pitchFamily="2" charset="2"/>
              <a:buChar char="p"/>
            </a:pPr>
            <a:r>
              <a:rPr lang="en-US" b="0" u="none" dirty="0">
                <a:solidFill>
                  <a:schemeClr val="bg1">
                    <a:lumMod val="50000"/>
                  </a:schemeClr>
                </a:solidFill>
                <a:latin typeface="Huawei Sans" panose="020C0503030203020204" pitchFamily="34" charset="0"/>
              </a:rPr>
              <a:t>Flink Watermark</a:t>
            </a:r>
          </a:p>
          <a:p>
            <a:pPr lvl="1">
              <a:buSzPct val="50000"/>
              <a:buFont typeface="Wingdings" panose="05000000000000000000" pitchFamily="2" charset="2"/>
              <a:buChar char="p"/>
            </a:pPr>
            <a:r>
              <a:rPr lang="en-US" b="0" u="none" dirty="0">
                <a:solidFill>
                  <a:schemeClr val="bg1">
                    <a:lumMod val="50000"/>
                  </a:schemeClr>
                </a:solidFill>
                <a:latin typeface="Huawei Sans" panose="020C0503030203020204" pitchFamily="34" charset="0"/>
              </a:rPr>
              <a:t>Flink Fault Tolerance Mechanism</a:t>
            </a:r>
            <a:endParaRPr lang="en-US" altLang="zh-CN" dirty="0">
              <a:solidFill>
                <a:schemeClr val="bg1">
                  <a:lumMod val="50000"/>
                </a:schemeClr>
              </a:solidFill>
              <a:latin typeface="Huawei Sans" panose="020C0503030203020204" pitchFamily="34" charset="0"/>
              <a:sym typeface="Huawei Sans" panose="020C0503030203020204" pitchFamily="34" charset="0"/>
            </a:endParaRPr>
          </a:p>
          <a:p>
            <a:pPr>
              <a:lnSpc>
                <a:spcPct val="120000"/>
              </a:lnSpc>
            </a:pPr>
            <a:endParaRPr lang="en-US" sz="1600" dirty="0">
              <a:solidFill>
                <a:srgbClr val="000000"/>
              </a:solidFill>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6944248" y="3996751"/>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Content</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853645283"/>
      </p:ext>
    </p:extLst>
  </p:cSld>
  <p:clrMapOvr>
    <a:masterClrMapping/>
  </p:clrMapOvr>
  <p:transition spd="slow">
    <p:comb/>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42912" y="1879360"/>
            <a:ext cx="11131808" cy="45214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0" u="none" dirty="0">
                <a:latin typeface="Huawei Sans" panose="020C0503030203020204" pitchFamily="34" charset="0"/>
              </a:rPr>
              <a:t>In stream processor programming, time processing is very critical. For example, event stream data (such as server log data, web page click data, and transaction data) is continuously generated. In this case, you need to use keys to group events and count the events corresponding to each key at a specified interval. This is our known "big data" application.</a:t>
            </a:r>
            <a:endParaRPr lang="en-US" altLang="zh-CN" dirty="0">
              <a:latin typeface="Huawei Sans" panose="020C0503030203020204" pitchFamily="34" charset="0"/>
            </a:endParaRPr>
          </a:p>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3012"/>
            <a:ext cx="7240450" cy="584775"/>
          </a:xfrm>
          <a:prstGeom prst="rect">
            <a:avLst/>
          </a:prstGeom>
          <a:noFill/>
        </p:spPr>
        <p:txBody>
          <a:bodyPr wrap="square" rtlCol="0">
            <a:spAutoFit/>
          </a:bodyPr>
          <a:lstStyle/>
          <a:p>
            <a:r>
              <a:rPr lang="en-US" sz="3200" b="1" u="none" dirty="0">
                <a:solidFill>
                  <a:schemeClr val="bg1"/>
                </a:solidFill>
                <a:latin typeface="Huawei Sans" panose="020C0503030203020204" pitchFamily="34" charset="0"/>
              </a:rPr>
              <a:t>Time Background</a:t>
            </a:r>
            <a:endParaRPr lang="en-US"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内容占位符 2">
            <a:extLst>
              <a:ext uri="{FF2B5EF4-FFF2-40B4-BE49-F238E27FC236}">
                <a16:creationId xmlns:a16="http://schemas.microsoft.com/office/drawing/2014/main" id="{5FC0FA1B-26D9-48EE-A3C8-834ECC486C5A}"/>
              </a:ext>
            </a:extLst>
          </p:cNvPr>
          <p:cNvSpPr txBox="1">
            <a:spLocks/>
          </p:cNvSpPr>
          <p:nvPr/>
        </p:nvSpPr>
        <p:spPr>
          <a:xfrm>
            <a:off x="762000" y="2095404"/>
            <a:ext cx="10987088" cy="383215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2" name="内容占位符 2">
            <a:extLst>
              <a:ext uri="{FF2B5EF4-FFF2-40B4-BE49-F238E27FC236}">
                <a16:creationId xmlns:a16="http://schemas.microsoft.com/office/drawing/2014/main" id="{707BAA22-BC44-407A-8F57-72A4593A2F54}"/>
              </a:ext>
            </a:extLst>
          </p:cNvPr>
          <p:cNvSpPr txBox="1">
            <a:spLocks/>
          </p:cNvSpPr>
          <p:nvPr/>
        </p:nvSpPr>
        <p:spPr>
          <a:xfrm>
            <a:off x="762000" y="2095404"/>
            <a:ext cx="10987088" cy="383215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sz="1800" dirty="0">
              <a:latin typeface="Huawei Sans" panose="020C0503030203020204" pitchFamily="34" charset="0"/>
              <a:sym typeface="Microsoft YaHei" panose="020B0503020204020204" pitchFamily="34" charset="-122"/>
            </a:endParaRPr>
          </a:p>
        </p:txBody>
      </p:sp>
      <p:sp>
        <p:nvSpPr>
          <p:cNvPr id="36" name="文本占位符 4">
            <a:extLst>
              <a:ext uri="{FF2B5EF4-FFF2-40B4-BE49-F238E27FC236}">
                <a16:creationId xmlns:a16="http://schemas.microsoft.com/office/drawing/2014/main" id="{D0039A02-C4D2-4590-A5EB-6CB39A93B219}"/>
              </a:ext>
            </a:extLst>
          </p:cNvPr>
          <p:cNvSpPr txBox="1">
            <a:spLocks/>
          </p:cNvSpPr>
          <p:nvPr/>
        </p:nvSpPr>
        <p:spPr>
          <a:xfrm>
            <a:off x="486637" y="2392596"/>
            <a:ext cx="11293476" cy="487504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latin typeface="Huawei Sans" panose="020C0503030203020204" pitchFamily="34" charset="0"/>
              </a:rPr>
              <a:t>In stream processor programming, time processing is very critical. For example, event stream data (such as server log data, web page click data, and transaction data) is continuously generated. In this case, you need to use keys to group events and count the events corresponding to each key at a specified interval. This is our known "big data" application.</a:t>
            </a:r>
            <a:endParaRPr lang="en-US" altLang="zh-CN" dirty="0">
              <a:latin typeface="Huawei Sans" panose="020C0503030203020204" pitchFamily="34" charset="0"/>
            </a:endParaRPr>
          </a:p>
        </p:txBody>
      </p:sp>
    </p:spTree>
    <p:extLst>
      <p:ext uri="{BB962C8B-B14F-4D97-AF65-F5344CB8AC3E}">
        <p14:creationId xmlns:p14="http://schemas.microsoft.com/office/powerpoint/2010/main" val="29003615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86636" y="1879360"/>
            <a:ext cx="11262451" cy="46357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0" u="none" dirty="0">
                <a:latin typeface="Huawei Sans" panose="020C0503030203020204" pitchFamily="34" charset="0"/>
              </a:rPr>
              <a:t>In stream processor programming, time processing is very critical. For example, event stream data (such as server log data, web page click data, and transaction data) is continuously generated. In this case, you need to use keys to group events and count the events corresponding to each key at a specified interval. This is our known "big data" application.</a:t>
            </a:r>
            <a:endParaRPr lang="en-US" altLang="zh-CN" dirty="0">
              <a:latin typeface="Huawei Sans" panose="020C0503030203020204" pitchFamily="34" charset="0"/>
            </a:endParaRPr>
          </a:p>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内容占位符 2">
            <a:extLst>
              <a:ext uri="{FF2B5EF4-FFF2-40B4-BE49-F238E27FC236}">
                <a16:creationId xmlns:a16="http://schemas.microsoft.com/office/drawing/2014/main" id="{5FC0FA1B-26D9-48EE-A3C8-834ECC486C5A}"/>
              </a:ext>
            </a:extLst>
          </p:cNvPr>
          <p:cNvSpPr txBox="1">
            <a:spLocks/>
          </p:cNvSpPr>
          <p:nvPr/>
        </p:nvSpPr>
        <p:spPr>
          <a:xfrm>
            <a:off x="762000" y="2095404"/>
            <a:ext cx="10987088" cy="383215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2" name="内容占位符 2">
            <a:extLst>
              <a:ext uri="{FF2B5EF4-FFF2-40B4-BE49-F238E27FC236}">
                <a16:creationId xmlns:a16="http://schemas.microsoft.com/office/drawing/2014/main" id="{707BAA22-BC44-407A-8F57-72A4593A2F54}"/>
              </a:ext>
            </a:extLst>
          </p:cNvPr>
          <p:cNvSpPr txBox="1">
            <a:spLocks/>
          </p:cNvSpPr>
          <p:nvPr/>
        </p:nvSpPr>
        <p:spPr>
          <a:xfrm>
            <a:off x="762000" y="2095404"/>
            <a:ext cx="10987088" cy="383215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sz="1800" dirty="0">
              <a:latin typeface="Huawei Sans" panose="020C0503030203020204" pitchFamily="34" charset="0"/>
              <a:sym typeface="Microsoft YaHei" panose="020B0503020204020204" pitchFamily="34" charset="-122"/>
            </a:endParaRPr>
          </a:p>
        </p:txBody>
      </p:sp>
      <p:sp>
        <p:nvSpPr>
          <p:cNvPr id="36" name="文本占位符 4">
            <a:extLst>
              <a:ext uri="{FF2B5EF4-FFF2-40B4-BE49-F238E27FC236}">
                <a16:creationId xmlns:a16="http://schemas.microsoft.com/office/drawing/2014/main" id="{D0039A02-C4D2-4590-A5EB-6CB39A93B219}"/>
              </a:ext>
            </a:extLst>
          </p:cNvPr>
          <p:cNvSpPr txBox="1">
            <a:spLocks/>
          </p:cNvSpPr>
          <p:nvPr/>
        </p:nvSpPr>
        <p:spPr>
          <a:xfrm>
            <a:off x="486637" y="2392596"/>
            <a:ext cx="11293476" cy="487504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b="0" u="none" dirty="0">
                <a:latin typeface="Huawei Sans" panose="020C0503030203020204" pitchFamily="34" charset="0"/>
              </a:rPr>
              <a:t>During data stream processing, the system time, that is, processing time, is often used as the time of an event. In fact, the processing time is the time imposed on the event. Due to reasons such as network latency, the processing time cannot reflect the sequence of events.</a:t>
            </a:r>
            <a:endParaRPr lang="en-US" altLang="zh-CN" sz="2400" dirty="0">
              <a:latin typeface="Huawei Sans" panose="020C0503030203020204" pitchFamily="34" charset="0"/>
            </a:endParaRPr>
          </a:p>
          <a:p>
            <a:r>
              <a:rPr lang="en-US" sz="2400" b="0" u="none" dirty="0">
                <a:latin typeface="Huawei Sans" panose="020C0503030203020204" pitchFamily="34" charset="0"/>
              </a:rPr>
              <a:t>In actual scenarios, the time of each event can be classified into three types:</a:t>
            </a:r>
            <a:endParaRPr lang="en-US" altLang="zh-CN" sz="2400" dirty="0">
              <a:latin typeface="Huawei Sans" panose="020C0503030203020204" pitchFamily="34" charset="0"/>
            </a:endParaRPr>
          </a:p>
          <a:p>
            <a:pPr lvl="1"/>
            <a:r>
              <a:rPr lang="en-US" b="0" u="none" dirty="0">
                <a:latin typeface="Huawei Sans" panose="020C0503030203020204" pitchFamily="34" charset="0"/>
              </a:rPr>
              <a:t>Event time: the time when an event occurs.</a:t>
            </a:r>
            <a:endParaRPr lang="en-US" altLang="zh-CN" dirty="0">
              <a:latin typeface="Huawei Sans" panose="020C0503030203020204" pitchFamily="34" charset="0"/>
            </a:endParaRPr>
          </a:p>
          <a:p>
            <a:pPr lvl="1"/>
            <a:r>
              <a:rPr lang="en-US" b="0" u="none" dirty="0">
                <a:latin typeface="Huawei Sans" panose="020C0503030203020204" pitchFamily="34" charset="0"/>
              </a:rPr>
              <a:t>Ingestion time: the time when an event arrives at the stream processing system.</a:t>
            </a:r>
            <a:endParaRPr lang="en-US" altLang="zh-CN" dirty="0">
              <a:latin typeface="Huawei Sans" panose="020C0503030203020204" pitchFamily="34" charset="0"/>
            </a:endParaRPr>
          </a:p>
          <a:p>
            <a:pPr lvl="1"/>
            <a:r>
              <a:rPr lang="en-US" b="0" u="none" dirty="0">
                <a:latin typeface="Huawei Sans" panose="020C0503030203020204" pitchFamily="34" charset="0"/>
              </a:rPr>
              <a:t>Processing time: the time when an event is processed by the system.</a:t>
            </a:r>
            <a:endParaRPr lang="en-US" altLang="zh-CN" dirty="0">
              <a:latin typeface="Huawei Sans" panose="020C0503030203020204" pitchFamily="34" charset="0"/>
            </a:endParaRPr>
          </a:p>
        </p:txBody>
      </p:sp>
      <p:sp>
        <p:nvSpPr>
          <p:cNvPr id="14" name="标题 1">
            <a:extLst>
              <a:ext uri="{FF2B5EF4-FFF2-40B4-BE49-F238E27FC236}">
                <a16:creationId xmlns:a16="http://schemas.microsoft.com/office/drawing/2014/main" id="{FCF982B3-673E-47D8-9DA7-751BAADD18C3}"/>
              </a:ext>
            </a:extLst>
          </p:cNvPr>
          <p:cNvSpPr txBox="1">
            <a:spLocks/>
          </p:cNvSpPr>
          <p:nvPr/>
        </p:nvSpPr>
        <p:spPr>
          <a:xfrm>
            <a:off x="2524293" y="1196359"/>
            <a:ext cx="11293475" cy="49709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ctr"/>
            <a:r>
              <a:rPr lang="en-US" sz="2800" b="1" dirty="0">
                <a:solidFill>
                  <a:schemeClr val="bg1"/>
                </a:solidFill>
                <a:latin typeface="Huawei Sans" panose="020C0503030203020204" pitchFamily="34" charset="0"/>
              </a:rPr>
              <a:t>Time Classification in Stream Processing</a:t>
            </a:r>
            <a:endParaRPr lang="en-US" altLang="zh-CN" sz="2800" b="1" dirty="0">
              <a:solidFill>
                <a:schemeClr val="bg1"/>
              </a:solidFill>
              <a:latin typeface="Huawei Sans" panose="020C0503030203020204" pitchFamily="34" charset="0"/>
            </a:endParaRPr>
          </a:p>
        </p:txBody>
      </p:sp>
    </p:spTree>
    <p:extLst>
      <p:ext uri="{BB962C8B-B14F-4D97-AF65-F5344CB8AC3E}">
        <p14:creationId xmlns:p14="http://schemas.microsoft.com/office/powerpoint/2010/main" val="25947585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86636" y="1879360"/>
            <a:ext cx="11262451" cy="46357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0" u="none" dirty="0">
                <a:latin typeface="Huawei Sans" panose="020C0503030203020204" pitchFamily="34" charset="0"/>
              </a:rPr>
              <a:t>In stream processor programming, time processing is very critical. For example, event stream data (such as server log data, web page click data, and transaction data) is continuously generated. In this case, you need to use keys to group events and count the events corresponding to each key at a specified interval. This is our known "big data" application.</a:t>
            </a:r>
            <a:endParaRPr lang="en-US" altLang="zh-CN" dirty="0">
              <a:latin typeface="Huawei Sans" panose="020C0503030203020204" pitchFamily="34" charset="0"/>
            </a:endParaRPr>
          </a:p>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内容占位符 2">
            <a:extLst>
              <a:ext uri="{FF2B5EF4-FFF2-40B4-BE49-F238E27FC236}">
                <a16:creationId xmlns:a16="http://schemas.microsoft.com/office/drawing/2014/main" id="{5FC0FA1B-26D9-48EE-A3C8-834ECC486C5A}"/>
              </a:ext>
            </a:extLst>
          </p:cNvPr>
          <p:cNvSpPr txBox="1">
            <a:spLocks/>
          </p:cNvSpPr>
          <p:nvPr/>
        </p:nvSpPr>
        <p:spPr>
          <a:xfrm>
            <a:off x="762000" y="2095404"/>
            <a:ext cx="10987088" cy="383215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2" name="内容占位符 2">
            <a:extLst>
              <a:ext uri="{FF2B5EF4-FFF2-40B4-BE49-F238E27FC236}">
                <a16:creationId xmlns:a16="http://schemas.microsoft.com/office/drawing/2014/main" id="{707BAA22-BC44-407A-8F57-72A4593A2F54}"/>
              </a:ext>
            </a:extLst>
          </p:cNvPr>
          <p:cNvSpPr txBox="1">
            <a:spLocks/>
          </p:cNvSpPr>
          <p:nvPr/>
        </p:nvSpPr>
        <p:spPr>
          <a:xfrm>
            <a:off x="762000" y="2095404"/>
            <a:ext cx="10987088" cy="383215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sz="1800" dirty="0">
              <a:latin typeface="Huawei Sans" panose="020C0503030203020204" pitchFamily="34" charset="0"/>
              <a:sym typeface="Microsoft YaHei" panose="020B0503020204020204" pitchFamily="34" charset="-122"/>
            </a:endParaRPr>
          </a:p>
        </p:txBody>
      </p:sp>
      <p:sp>
        <p:nvSpPr>
          <p:cNvPr id="13" name="标题 1">
            <a:extLst>
              <a:ext uri="{FF2B5EF4-FFF2-40B4-BE49-F238E27FC236}">
                <a16:creationId xmlns:a16="http://schemas.microsoft.com/office/drawing/2014/main" id="{9F9852B0-608B-4C27-9576-8028B8CCD2B3}"/>
              </a:ext>
            </a:extLst>
          </p:cNvPr>
          <p:cNvSpPr txBox="1">
            <a:spLocks/>
          </p:cNvSpPr>
          <p:nvPr/>
        </p:nvSpPr>
        <p:spPr>
          <a:xfrm>
            <a:off x="2452278" y="1015186"/>
            <a:ext cx="11293475" cy="49709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ctr"/>
            <a:r>
              <a:rPr lang="en-US" sz="3200" b="1" dirty="0">
                <a:solidFill>
                  <a:schemeClr val="bg1"/>
                </a:solidFill>
                <a:latin typeface="Huawei Sans" panose="020C0503030203020204" pitchFamily="34" charset="0"/>
              </a:rPr>
              <a:t>Example Time Classifications</a:t>
            </a:r>
            <a:endParaRPr lang="en-US" altLang="zh-CN" sz="3200" b="1" dirty="0">
              <a:solidFill>
                <a:schemeClr val="bg1"/>
              </a:solidFill>
              <a:latin typeface="Huawei Sans" panose="020C0503030203020204" pitchFamily="34" charset="0"/>
            </a:endParaRPr>
          </a:p>
        </p:txBody>
      </p:sp>
      <p:sp>
        <p:nvSpPr>
          <p:cNvPr id="15" name="TextBox 14">
            <a:extLst>
              <a:ext uri="{FF2B5EF4-FFF2-40B4-BE49-F238E27FC236}">
                <a16:creationId xmlns:a16="http://schemas.microsoft.com/office/drawing/2014/main" id="{194DA1E5-FAEF-4961-A550-BC986D24718A}"/>
              </a:ext>
            </a:extLst>
          </p:cNvPr>
          <p:cNvSpPr txBox="1"/>
          <p:nvPr/>
        </p:nvSpPr>
        <p:spPr>
          <a:xfrm>
            <a:off x="761999" y="2439746"/>
            <a:ext cx="10301107" cy="2677656"/>
          </a:xfrm>
          <a:prstGeom prst="rect">
            <a:avLst/>
          </a:prstGeom>
          <a:noFill/>
        </p:spPr>
        <p:txBody>
          <a:bodyPr wrap="square">
            <a:spAutoFit/>
          </a:bodyPr>
          <a:lstStyle/>
          <a:p>
            <a:r>
              <a:rPr lang="en-US" sz="2400" b="0" u="none" dirty="0">
                <a:latin typeface="Huawei Sans" panose="020C0503030203020204" pitchFamily="34" charset="0"/>
              </a:rPr>
              <a:t>For example, if a log enters Flink at 10:00:00.123 on November 12, 2019 and reaches Windows at 10:00:01.234 on November 12, 2019, the log content is as follows:</a:t>
            </a:r>
            <a:endParaRPr lang="en-US" altLang="zh-CN" sz="2400" dirty="0">
              <a:latin typeface="Huawei Sans" panose="020C0503030203020204" pitchFamily="34" charset="0"/>
            </a:endParaRPr>
          </a:p>
          <a:p>
            <a:pPr lvl="1"/>
            <a:r>
              <a:rPr lang="en-US" sz="2400" b="0" u="none" dirty="0">
                <a:latin typeface="Huawei Sans" panose="020C0503030203020204" pitchFamily="34" charset="0"/>
              </a:rPr>
              <a:t>2019-11-02 18:37:15.624 INFO Fail over to rm2</a:t>
            </a:r>
          </a:p>
          <a:p>
            <a:pPr lvl="2"/>
            <a:r>
              <a:rPr lang="en-US" sz="2400" b="1" u="none" dirty="0">
                <a:latin typeface="Huawei Sans" panose="020C0503030203020204" pitchFamily="34" charset="0"/>
              </a:rPr>
              <a:t>2019-11-02 18:37:15.624</a:t>
            </a:r>
            <a:r>
              <a:rPr lang="en-US" sz="2400" b="0" u="none" dirty="0">
                <a:latin typeface="Huawei Sans" panose="020C0503030203020204" pitchFamily="34" charset="0"/>
              </a:rPr>
              <a:t> is the event time.</a:t>
            </a:r>
            <a:endParaRPr lang="en-US" altLang="zh-CN" sz="2400" dirty="0">
              <a:latin typeface="Huawei Sans" panose="020C0503030203020204" pitchFamily="34" charset="0"/>
            </a:endParaRPr>
          </a:p>
          <a:p>
            <a:pPr lvl="2"/>
            <a:r>
              <a:rPr lang="en-US" sz="2400" b="1" u="none" dirty="0">
                <a:latin typeface="Huawei Sans" panose="020C0503030203020204" pitchFamily="34" charset="0"/>
              </a:rPr>
              <a:t>2019-11-12 10:00:00.123</a:t>
            </a:r>
            <a:r>
              <a:rPr lang="en-US" sz="2400" b="0" u="none" dirty="0">
                <a:latin typeface="Huawei Sans" panose="020C0503030203020204" pitchFamily="34" charset="0"/>
              </a:rPr>
              <a:t> is the ingestion time.</a:t>
            </a:r>
            <a:endParaRPr lang="en-US" altLang="zh-CN" sz="2400" dirty="0">
              <a:latin typeface="Huawei Sans" panose="020C0503030203020204" pitchFamily="34" charset="0"/>
            </a:endParaRPr>
          </a:p>
          <a:p>
            <a:pPr lvl="2"/>
            <a:r>
              <a:rPr lang="en-US" sz="2400" b="1" u="none" dirty="0">
                <a:latin typeface="Huawei Sans" panose="020C0503030203020204" pitchFamily="34" charset="0"/>
              </a:rPr>
              <a:t>2019-11-12 10:00:01.234</a:t>
            </a:r>
            <a:r>
              <a:rPr lang="en-US" sz="2400" b="0" u="none" dirty="0">
                <a:latin typeface="Huawei Sans" panose="020C0503030203020204" pitchFamily="34" charset="0"/>
              </a:rPr>
              <a:t> is the processing time</a:t>
            </a:r>
            <a:endParaRPr lang="en-US" sz="2400" dirty="0"/>
          </a:p>
        </p:txBody>
      </p:sp>
    </p:spTree>
    <p:extLst>
      <p:ext uri="{BB962C8B-B14F-4D97-AF65-F5344CB8AC3E}">
        <p14:creationId xmlns:p14="http://schemas.microsoft.com/office/powerpoint/2010/main" val="38475134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86636" y="1879360"/>
            <a:ext cx="11262451" cy="46357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0" u="none" dirty="0">
                <a:latin typeface="Huawei Sans" panose="020C0503030203020204" pitchFamily="34" charset="0"/>
              </a:rPr>
              <a:t>In stream processor programming, time processing is very critical. For example, event stream data (such as server log data, web page click data, and transaction data) is continuously generated. In this case, you need to use keys to group events and count the events corresponding to each key at a specified interval. This is our known "big data" application.</a:t>
            </a:r>
            <a:endParaRPr lang="en-US" altLang="zh-CN" dirty="0">
              <a:latin typeface="Huawei Sans" panose="020C0503030203020204" pitchFamily="34" charset="0"/>
            </a:endParaRPr>
          </a:p>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内容占位符 2">
            <a:extLst>
              <a:ext uri="{FF2B5EF4-FFF2-40B4-BE49-F238E27FC236}">
                <a16:creationId xmlns:a16="http://schemas.microsoft.com/office/drawing/2014/main" id="{5FC0FA1B-26D9-48EE-A3C8-834ECC486C5A}"/>
              </a:ext>
            </a:extLst>
          </p:cNvPr>
          <p:cNvSpPr txBox="1">
            <a:spLocks/>
          </p:cNvSpPr>
          <p:nvPr/>
        </p:nvSpPr>
        <p:spPr>
          <a:xfrm>
            <a:off x="762000" y="2095404"/>
            <a:ext cx="10987088" cy="383215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2" name="内容占位符 2">
            <a:extLst>
              <a:ext uri="{FF2B5EF4-FFF2-40B4-BE49-F238E27FC236}">
                <a16:creationId xmlns:a16="http://schemas.microsoft.com/office/drawing/2014/main" id="{707BAA22-BC44-407A-8F57-72A4593A2F54}"/>
              </a:ext>
            </a:extLst>
          </p:cNvPr>
          <p:cNvSpPr txBox="1">
            <a:spLocks/>
          </p:cNvSpPr>
          <p:nvPr/>
        </p:nvSpPr>
        <p:spPr>
          <a:xfrm>
            <a:off x="762000" y="2095404"/>
            <a:ext cx="10987088" cy="383215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sz="1800" dirty="0">
              <a:latin typeface="Huawei Sans" panose="020C0503030203020204" pitchFamily="34" charset="0"/>
              <a:sym typeface="Microsoft YaHei" panose="020B0503020204020204" pitchFamily="34" charset="-122"/>
            </a:endParaRPr>
          </a:p>
        </p:txBody>
      </p:sp>
      <p:sp>
        <p:nvSpPr>
          <p:cNvPr id="15" name="TextBox 14">
            <a:extLst>
              <a:ext uri="{FF2B5EF4-FFF2-40B4-BE49-F238E27FC236}">
                <a16:creationId xmlns:a16="http://schemas.microsoft.com/office/drawing/2014/main" id="{194DA1E5-FAEF-4961-A550-BC986D24718A}"/>
              </a:ext>
            </a:extLst>
          </p:cNvPr>
          <p:cNvSpPr txBox="1"/>
          <p:nvPr/>
        </p:nvSpPr>
        <p:spPr>
          <a:xfrm>
            <a:off x="761999" y="2439746"/>
            <a:ext cx="10301107" cy="2308324"/>
          </a:xfrm>
          <a:prstGeom prst="rect">
            <a:avLst/>
          </a:prstGeom>
          <a:noFill/>
        </p:spPr>
        <p:txBody>
          <a:bodyPr wrap="square">
            <a:spAutoFit/>
          </a:bodyPr>
          <a:lstStyle/>
          <a:p>
            <a:r>
              <a:rPr lang="en-US" sz="2400" b="0" u="none" dirty="0">
                <a:latin typeface="Huawei Sans" panose="020C0503030203020204" pitchFamily="34" charset="0"/>
              </a:rPr>
              <a:t>Streaming computing system is a data processing engine designed to process infinite data sets. Infinite data sets refer to constantly growing data sets. Window is a method for splitting infinite data sets into finite blocks for processing.</a:t>
            </a:r>
          </a:p>
          <a:p>
            <a:endParaRPr lang="en-US" sz="2400" b="0" u="none" dirty="0">
              <a:latin typeface="Huawei Sans" panose="020C0503030203020204" pitchFamily="34" charset="0"/>
            </a:endParaRPr>
          </a:p>
          <a:p>
            <a:r>
              <a:rPr lang="en-US" sz="2400" b="0" u="none" dirty="0">
                <a:latin typeface="Huawei Sans" panose="020C0503030203020204" pitchFamily="34" charset="0"/>
              </a:rPr>
              <a:t>Windows are at the heart of processing infinite streams. Windows split the stream into "buckets" of finite sizes, over which we can apply computations.</a:t>
            </a:r>
            <a:endParaRPr lang="en-US" altLang="zh-CN" sz="2400" dirty="0">
              <a:latin typeface="Huawei Sans" panose="020C0503030203020204" pitchFamily="34" charset="0"/>
            </a:endParaRPr>
          </a:p>
        </p:txBody>
      </p:sp>
      <p:sp>
        <p:nvSpPr>
          <p:cNvPr id="14" name="TextBox 13">
            <a:extLst>
              <a:ext uri="{FF2B5EF4-FFF2-40B4-BE49-F238E27FC236}">
                <a16:creationId xmlns:a16="http://schemas.microsoft.com/office/drawing/2014/main" id="{A5D53920-EECE-4312-AADD-6333CACC8418}"/>
              </a:ext>
            </a:extLst>
          </p:cNvPr>
          <p:cNvSpPr txBox="1"/>
          <p:nvPr/>
        </p:nvSpPr>
        <p:spPr>
          <a:xfrm>
            <a:off x="2798944" y="1231789"/>
            <a:ext cx="6098720" cy="584775"/>
          </a:xfrm>
          <a:prstGeom prst="rect">
            <a:avLst/>
          </a:prstGeom>
          <a:noFill/>
        </p:spPr>
        <p:txBody>
          <a:bodyPr wrap="square">
            <a:spAutoFit/>
          </a:bodyPr>
          <a:lstStyle/>
          <a:p>
            <a:r>
              <a:rPr lang="en-US" sz="3200" b="1" u="none" dirty="0">
                <a:solidFill>
                  <a:schemeClr val="bg1"/>
                </a:solidFill>
                <a:latin typeface="Huawei Sans" panose="020C0503030203020204" pitchFamily="34" charset="0"/>
              </a:rPr>
              <a:t>Window Overview</a:t>
            </a:r>
            <a:endParaRPr lang="en-US" sz="3200" b="1" dirty="0">
              <a:solidFill>
                <a:schemeClr val="bg1"/>
              </a:solidFill>
            </a:endParaRPr>
          </a:p>
        </p:txBody>
      </p:sp>
    </p:spTree>
    <p:extLst>
      <p:ext uri="{BB962C8B-B14F-4D97-AF65-F5344CB8AC3E}">
        <p14:creationId xmlns:p14="http://schemas.microsoft.com/office/powerpoint/2010/main" val="13769859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86636" y="1879360"/>
            <a:ext cx="11262451" cy="46357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0" u="none" dirty="0">
                <a:latin typeface="Huawei Sans" panose="020C0503030203020204" pitchFamily="34" charset="0"/>
              </a:rPr>
              <a:t>In stream processor programming, time processing is very critical. For example, event stream data (such as server log data, web page click data, and transaction data) is continuously generated. In this case, you need to use keys to group events and count the events corresponding to each key at a specified interval. This is our known "big data" application.</a:t>
            </a:r>
            <a:endParaRPr lang="en-US" altLang="zh-CN" dirty="0">
              <a:latin typeface="Huawei Sans" panose="020C0503030203020204" pitchFamily="34" charset="0"/>
            </a:endParaRPr>
          </a:p>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内容占位符 2">
            <a:extLst>
              <a:ext uri="{FF2B5EF4-FFF2-40B4-BE49-F238E27FC236}">
                <a16:creationId xmlns:a16="http://schemas.microsoft.com/office/drawing/2014/main" id="{5FC0FA1B-26D9-48EE-A3C8-834ECC486C5A}"/>
              </a:ext>
            </a:extLst>
          </p:cNvPr>
          <p:cNvSpPr txBox="1">
            <a:spLocks/>
          </p:cNvSpPr>
          <p:nvPr/>
        </p:nvSpPr>
        <p:spPr>
          <a:xfrm>
            <a:off x="762000" y="2095404"/>
            <a:ext cx="10987088" cy="383215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2" name="内容占位符 2">
            <a:extLst>
              <a:ext uri="{FF2B5EF4-FFF2-40B4-BE49-F238E27FC236}">
                <a16:creationId xmlns:a16="http://schemas.microsoft.com/office/drawing/2014/main" id="{707BAA22-BC44-407A-8F57-72A4593A2F54}"/>
              </a:ext>
            </a:extLst>
          </p:cNvPr>
          <p:cNvSpPr txBox="1">
            <a:spLocks/>
          </p:cNvSpPr>
          <p:nvPr/>
        </p:nvSpPr>
        <p:spPr>
          <a:xfrm>
            <a:off x="762000" y="2095404"/>
            <a:ext cx="10987088" cy="383215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sz="1800" dirty="0">
              <a:latin typeface="Huawei Sans" panose="020C0503030203020204" pitchFamily="34" charset="0"/>
              <a:sym typeface="Microsoft YaHei" panose="020B0503020204020204" pitchFamily="34" charset="-122"/>
            </a:endParaRPr>
          </a:p>
        </p:txBody>
      </p:sp>
      <p:sp>
        <p:nvSpPr>
          <p:cNvPr id="15" name="TextBox 14">
            <a:extLst>
              <a:ext uri="{FF2B5EF4-FFF2-40B4-BE49-F238E27FC236}">
                <a16:creationId xmlns:a16="http://schemas.microsoft.com/office/drawing/2014/main" id="{194DA1E5-FAEF-4961-A550-BC986D24718A}"/>
              </a:ext>
            </a:extLst>
          </p:cNvPr>
          <p:cNvSpPr txBox="1"/>
          <p:nvPr/>
        </p:nvSpPr>
        <p:spPr>
          <a:xfrm>
            <a:off x="761999" y="2439746"/>
            <a:ext cx="10301107" cy="3642023"/>
          </a:xfrm>
          <a:prstGeom prst="rect">
            <a:avLst/>
          </a:prstGeom>
          <a:noFill/>
        </p:spPr>
        <p:txBody>
          <a:bodyPr wrap="square">
            <a:spAutoFit/>
          </a:bodyPr>
          <a:lstStyle/>
          <a:p>
            <a:r>
              <a:rPr lang="en-US" sz="2800" dirty="0">
                <a:latin typeface="Huawei Sans" panose="020C0503030203020204" pitchFamily="34" charset="0"/>
              </a:rPr>
              <a:t>Windows can be classified into the following types:</a:t>
            </a:r>
            <a:endParaRPr lang="en-US" altLang="zh-CN" sz="2800" dirty="0">
              <a:latin typeface="Huawei Sans" panose="020C0503030203020204" pitchFamily="34" charset="0"/>
            </a:endParaRPr>
          </a:p>
          <a:p>
            <a:pPr lvl="1"/>
            <a:r>
              <a:rPr lang="en-US" sz="2800" dirty="0">
                <a:latin typeface="Huawei Sans" panose="020C0503030203020204" pitchFamily="34" charset="0"/>
              </a:rPr>
              <a:t>Count window: A data-driven window is generated based on the specified number of data records, which is irrelevant to time.</a:t>
            </a:r>
          </a:p>
          <a:p>
            <a:pPr lvl="1"/>
            <a:r>
              <a:rPr lang="en-US" sz="2800" dirty="0">
                <a:latin typeface="Huawei Sans" panose="020C0503030203020204" pitchFamily="34" charset="0"/>
              </a:rPr>
              <a:t>Time window: A time-driven window is generated based on time.</a:t>
            </a:r>
            <a:endParaRPr lang="en-US" altLang="zh-CN" sz="2800" dirty="0">
              <a:latin typeface="Huawei Sans" panose="020C0503030203020204" pitchFamily="34" charset="0"/>
            </a:endParaRPr>
          </a:p>
          <a:p>
            <a:pPr marL="302279" lvl="1" indent="-302279" algn="just">
              <a:spcBef>
                <a:spcPts val="792"/>
              </a:spcBef>
              <a:buFont typeface="Wingdings" panose="05000000000000000000" pitchFamily="2" charset="2"/>
              <a:buChar char="l"/>
            </a:pPr>
            <a:r>
              <a:rPr lang="en-US" sz="2800" b="0" u="none" dirty="0">
                <a:latin typeface="Huawei Sans" panose="020C0503030203020204" pitchFamily="34" charset="0"/>
              </a:rPr>
              <a:t>Apache Flink is a distributed computing framework that supports infinite stream processing. In Flink, windows can divide infinite streams into finite streams. Flink windows can be either Time windows or Count windows.</a:t>
            </a:r>
            <a:endParaRPr lang="en-US" altLang="zh-CN" sz="2800" dirty="0">
              <a:latin typeface="Huawei Sans" panose="020C0503030203020204" pitchFamily="34" charset="0"/>
              <a:cs typeface="Huawei Sans" panose="020C0503030203020204" pitchFamily="34" charset="0"/>
            </a:endParaRPr>
          </a:p>
        </p:txBody>
      </p:sp>
      <p:sp>
        <p:nvSpPr>
          <p:cNvPr id="14" name="TextBox 13">
            <a:extLst>
              <a:ext uri="{FF2B5EF4-FFF2-40B4-BE49-F238E27FC236}">
                <a16:creationId xmlns:a16="http://schemas.microsoft.com/office/drawing/2014/main" id="{A5D53920-EECE-4312-AADD-6333CACC8418}"/>
              </a:ext>
            </a:extLst>
          </p:cNvPr>
          <p:cNvSpPr txBox="1"/>
          <p:nvPr/>
        </p:nvSpPr>
        <p:spPr>
          <a:xfrm>
            <a:off x="2798944" y="1231789"/>
            <a:ext cx="6098720" cy="584775"/>
          </a:xfrm>
          <a:prstGeom prst="rect">
            <a:avLst/>
          </a:prstGeom>
          <a:noFill/>
        </p:spPr>
        <p:txBody>
          <a:bodyPr wrap="square">
            <a:spAutoFit/>
          </a:bodyPr>
          <a:lstStyle/>
          <a:p>
            <a:r>
              <a:rPr lang="en-US" sz="3200" b="1" u="none" dirty="0">
                <a:solidFill>
                  <a:schemeClr val="bg1"/>
                </a:solidFill>
                <a:latin typeface="Huawei Sans" panose="020C0503030203020204" pitchFamily="34" charset="0"/>
              </a:rPr>
              <a:t>Windows Types</a:t>
            </a:r>
            <a:endParaRPr lang="en-US" sz="3200" b="1" dirty="0">
              <a:solidFill>
                <a:schemeClr val="bg1"/>
              </a:solidFill>
            </a:endParaRPr>
          </a:p>
        </p:txBody>
      </p:sp>
    </p:spTree>
    <p:extLst>
      <p:ext uri="{BB962C8B-B14F-4D97-AF65-F5344CB8AC3E}">
        <p14:creationId xmlns:p14="http://schemas.microsoft.com/office/powerpoint/2010/main" val="6985911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86636" y="1879360"/>
            <a:ext cx="11262451" cy="46357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0" u="none" dirty="0">
                <a:latin typeface="Huawei Sans" panose="020C0503030203020204" pitchFamily="34" charset="0"/>
              </a:rPr>
              <a:t>In stream processor programming, time processing is very critical. For example, event stream data (such as server log data, web page click data, and transaction data) is continuously generated. In this case, you need to use keys to group events and count the events corresponding to each key at a specified interval. This is our known "big data" application.</a:t>
            </a:r>
            <a:endParaRPr lang="en-US" altLang="zh-CN" dirty="0">
              <a:latin typeface="Huawei Sans" panose="020C0503030203020204" pitchFamily="34" charset="0"/>
            </a:endParaRPr>
          </a:p>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内容占位符 2">
            <a:extLst>
              <a:ext uri="{FF2B5EF4-FFF2-40B4-BE49-F238E27FC236}">
                <a16:creationId xmlns:a16="http://schemas.microsoft.com/office/drawing/2014/main" id="{5FC0FA1B-26D9-48EE-A3C8-834ECC486C5A}"/>
              </a:ext>
            </a:extLst>
          </p:cNvPr>
          <p:cNvSpPr txBox="1">
            <a:spLocks/>
          </p:cNvSpPr>
          <p:nvPr/>
        </p:nvSpPr>
        <p:spPr>
          <a:xfrm>
            <a:off x="762000" y="2095404"/>
            <a:ext cx="10987088" cy="383215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2" name="内容占位符 2">
            <a:extLst>
              <a:ext uri="{FF2B5EF4-FFF2-40B4-BE49-F238E27FC236}">
                <a16:creationId xmlns:a16="http://schemas.microsoft.com/office/drawing/2014/main" id="{707BAA22-BC44-407A-8F57-72A4593A2F54}"/>
              </a:ext>
            </a:extLst>
          </p:cNvPr>
          <p:cNvSpPr txBox="1">
            <a:spLocks/>
          </p:cNvSpPr>
          <p:nvPr/>
        </p:nvSpPr>
        <p:spPr>
          <a:xfrm>
            <a:off x="762000" y="2095404"/>
            <a:ext cx="10987088" cy="383215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sz="1800" dirty="0">
              <a:latin typeface="Huawei Sans" panose="020C0503030203020204" pitchFamily="34" charset="0"/>
              <a:sym typeface="Microsoft YaHei" panose="020B0503020204020204" pitchFamily="34" charset="-122"/>
            </a:endParaRPr>
          </a:p>
        </p:txBody>
      </p:sp>
      <p:sp>
        <p:nvSpPr>
          <p:cNvPr id="14" name="TextBox 13">
            <a:extLst>
              <a:ext uri="{FF2B5EF4-FFF2-40B4-BE49-F238E27FC236}">
                <a16:creationId xmlns:a16="http://schemas.microsoft.com/office/drawing/2014/main" id="{A5D53920-EECE-4312-AADD-6333CACC8418}"/>
              </a:ext>
            </a:extLst>
          </p:cNvPr>
          <p:cNvSpPr txBox="1"/>
          <p:nvPr/>
        </p:nvSpPr>
        <p:spPr>
          <a:xfrm>
            <a:off x="2798944" y="1231789"/>
            <a:ext cx="6098720" cy="584775"/>
          </a:xfrm>
          <a:prstGeom prst="rect">
            <a:avLst/>
          </a:prstGeom>
          <a:noFill/>
        </p:spPr>
        <p:txBody>
          <a:bodyPr wrap="square">
            <a:spAutoFit/>
          </a:bodyPr>
          <a:lstStyle/>
          <a:p>
            <a:r>
              <a:rPr lang="en-US" sz="3200" b="1" u="none" dirty="0">
                <a:solidFill>
                  <a:schemeClr val="bg1"/>
                </a:solidFill>
                <a:latin typeface="Huawei Sans" panose="020C0503030203020204" pitchFamily="34" charset="0"/>
              </a:rPr>
              <a:t>Windows Types</a:t>
            </a:r>
            <a:endParaRPr lang="en-US" sz="3200" b="1" dirty="0">
              <a:solidFill>
                <a:schemeClr val="bg1"/>
              </a:solidFill>
            </a:endParaRPr>
          </a:p>
        </p:txBody>
      </p:sp>
      <p:sp>
        <p:nvSpPr>
          <p:cNvPr id="16" name="文本占位符 2">
            <a:extLst>
              <a:ext uri="{FF2B5EF4-FFF2-40B4-BE49-F238E27FC236}">
                <a16:creationId xmlns:a16="http://schemas.microsoft.com/office/drawing/2014/main" id="{2ACCAA81-2C48-45FE-99E5-F91CAF9C174F}"/>
              </a:ext>
            </a:extLst>
          </p:cNvPr>
          <p:cNvSpPr txBox="1">
            <a:spLocks/>
          </p:cNvSpPr>
          <p:nvPr/>
        </p:nvSpPr>
        <p:spPr>
          <a:xfrm>
            <a:off x="455612" y="2584022"/>
            <a:ext cx="11293476" cy="487504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latin typeface="Huawei Sans" panose="020C0503030203020204" pitchFamily="34" charset="0"/>
              </a:rPr>
              <a:t>According to the window implementation principles, time windows can be classified into:</a:t>
            </a:r>
            <a:endParaRPr lang="en-US" altLang="zh-CN" dirty="0">
              <a:latin typeface="Huawei Sans" panose="020C0503030203020204" pitchFamily="34" charset="0"/>
            </a:endParaRPr>
          </a:p>
          <a:p>
            <a:pPr lvl="1"/>
            <a:r>
              <a:rPr lang="en-US" sz="2800" dirty="0">
                <a:latin typeface="Huawei Sans" panose="020C0503030203020204" pitchFamily="34" charset="0"/>
              </a:rPr>
              <a:t>Tumbling window</a:t>
            </a:r>
            <a:endParaRPr lang="en-US" altLang="zh-CN" sz="2800" dirty="0">
              <a:latin typeface="Huawei Sans" panose="020C0503030203020204" pitchFamily="34" charset="0"/>
            </a:endParaRPr>
          </a:p>
          <a:p>
            <a:pPr lvl="1"/>
            <a:r>
              <a:rPr lang="en-US" sz="2800" dirty="0">
                <a:latin typeface="Huawei Sans" panose="020C0503030203020204" pitchFamily="34" charset="0"/>
              </a:rPr>
              <a:t>Sliding window</a:t>
            </a:r>
            <a:endParaRPr lang="en-US" altLang="zh-CN" sz="2800" dirty="0">
              <a:latin typeface="Huawei Sans" panose="020C0503030203020204" pitchFamily="34" charset="0"/>
            </a:endParaRPr>
          </a:p>
          <a:p>
            <a:pPr lvl="1"/>
            <a:r>
              <a:rPr lang="en-US" sz="2800" dirty="0">
                <a:latin typeface="Huawei Sans" panose="020C0503030203020204" pitchFamily="34" charset="0"/>
              </a:rPr>
              <a:t>Session window</a:t>
            </a:r>
            <a:endParaRPr lang="en-US" altLang="zh-CN" sz="2800" dirty="0">
              <a:latin typeface="Huawei Sans" panose="020C0503030203020204" pitchFamily="34" charset="0"/>
            </a:endParaRPr>
          </a:p>
        </p:txBody>
      </p:sp>
    </p:spTree>
    <p:extLst>
      <p:ext uri="{BB962C8B-B14F-4D97-AF65-F5344CB8AC3E}">
        <p14:creationId xmlns:p14="http://schemas.microsoft.com/office/powerpoint/2010/main" val="9391949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86636" y="1879360"/>
            <a:ext cx="11262451" cy="45214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0" u="none" dirty="0">
                <a:latin typeface="Huawei Sans" panose="020C0503030203020204" pitchFamily="34" charset="0"/>
              </a:rPr>
              <a:t>In stream processor programming, time processing is very critical. For example, event stream data (such as server log data, web page click data, and transaction data) is continuously generated. In this case, you need to use keys to group events and count the events corresponding to each key at a specified interval. This is our known "big data" application.</a:t>
            </a:r>
            <a:endParaRPr lang="en-US" altLang="zh-CN" dirty="0">
              <a:latin typeface="Huawei Sans" panose="020C0503030203020204" pitchFamily="34" charset="0"/>
            </a:endParaRPr>
          </a:p>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内容占位符 2">
            <a:extLst>
              <a:ext uri="{FF2B5EF4-FFF2-40B4-BE49-F238E27FC236}">
                <a16:creationId xmlns:a16="http://schemas.microsoft.com/office/drawing/2014/main" id="{5FC0FA1B-26D9-48EE-A3C8-834ECC486C5A}"/>
              </a:ext>
            </a:extLst>
          </p:cNvPr>
          <p:cNvSpPr txBox="1">
            <a:spLocks/>
          </p:cNvSpPr>
          <p:nvPr/>
        </p:nvSpPr>
        <p:spPr>
          <a:xfrm>
            <a:off x="762000" y="2095404"/>
            <a:ext cx="10987088" cy="383215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2" name="内容占位符 2">
            <a:extLst>
              <a:ext uri="{FF2B5EF4-FFF2-40B4-BE49-F238E27FC236}">
                <a16:creationId xmlns:a16="http://schemas.microsoft.com/office/drawing/2014/main" id="{707BAA22-BC44-407A-8F57-72A4593A2F54}"/>
              </a:ext>
            </a:extLst>
          </p:cNvPr>
          <p:cNvSpPr txBox="1">
            <a:spLocks/>
          </p:cNvSpPr>
          <p:nvPr/>
        </p:nvSpPr>
        <p:spPr>
          <a:xfrm>
            <a:off x="762000" y="2095404"/>
            <a:ext cx="10987088" cy="383215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sz="1800" dirty="0">
              <a:latin typeface="Huawei Sans" panose="020C0503030203020204" pitchFamily="34" charset="0"/>
              <a:sym typeface="Microsoft YaHei" panose="020B0503020204020204" pitchFamily="34" charset="-122"/>
            </a:endParaRPr>
          </a:p>
        </p:txBody>
      </p:sp>
      <p:sp>
        <p:nvSpPr>
          <p:cNvPr id="14" name="TextBox 13">
            <a:extLst>
              <a:ext uri="{FF2B5EF4-FFF2-40B4-BE49-F238E27FC236}">
                <a16:creationId xmlns:a16="http://schemas.microsoft.com/office/drawing/2014/main" id="{A5D53920-EECE-4312-AADD-6333CACC8418}"/>
              </a:ext>
            </a:extLst>
          </p:cNvPr>
          <p:cNvSpPr txBox="1"/>
          <p:nvPr/>
        </p:nvSpPr>
        <p:spPr>
          <a:xfrm>
            <a:off x="2798944" y="1231789"/>
            <a:ext cx="6098720" cy="1077218"/>
          </a:xfrm>
          <a:prstGeom prst="rect">
            <a:avLst/>
          </a:prstGeom>
          <a:noFill/>
        </p:spPr>
        <p:txBody>
          <a:bodyPr wrap="square">
            <a:spAutoFit/>
          </a:bodyPr>
          <a:lstStyle/>
          <a:p>
            <a:r>
              <a:rPr lang="en-US" sz="3200" b="1" dirty="0">
                <a:solidFill>
                  <a:schemeClr val="bg1"/>
                </a:solidFill>
                <a:latin typeface="Huawei Sans" panose="020C0503030203020204" pitchFamily="34" charset="0"/>
              </a:rPr>
              <a:t>Tumbling window</a:t>
            </a:r>
            <a:endParaRPr lang="en-US" altLang="zh-CN" sz="3200" b="1" dirty="0">
              <a:solidFill>
                <a:schemeClr val="bg1"/>
              </a:solidFill>
              <a:latin typeface="Huawei Sans" panose="020C0503030203020204" pitchFamily="34" charset="0"/>
            </a:endParaRPr>
          </a:p>
          <a:p>
            <a:r>
              <a:rPr lang="en-US" sz="3200" b="1" u="none" dirty="0">
                <a:solidFill>
                  <a:schemeClr val="bg1"/>
                </a:solidFill>
                <a:latin typeface="Huawei Sans" panose="020C0503030203020204" pitchFamily="34" charset="0"/>
              </a:rPr>
              <a:t> Types</a:t>
            </a:r>
            <a:endParaRPr lang="en-US" sz="3200" b="1" dirty="0">
              <a:solidFill>
                <a:schemeClr val="bg1"/>
              </a:solidFill>
            </a:endParaRPr>
          </a:p>
        </p:txBody>
      </p:sp>
      <p:sp>
        <p:nvSpPr>
          <p:cNvPr id="16" name="文本占位符 2">
            <a:extLst>
              <a:ext uri="{FF2B5EF4-FFF2-40B4-BE49-F238E27FC236}">
                <a16:creationId xmlns:a16="http://schemas.microsoft.com/office/drawing/2014/main" id="{2ACCAA81-2C48-45FE-99E5-F91CAF9C174F}"/>
              </a:ext>
            </a:extLst>
          </p:cNvPr>
          <p:cNvSpPr txBox="1">
            <a:spLocks/>
          </p:cNvSpPr>
          <p:nvPr/>
        </p:nvSpPr>
        <p:spPr>
          <a:xfrm>
            <a:off x="486636" y="2227866"/>
            <a:ext cx="11293476" cy="487504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b="0" u="none" dirty="0">
                <a:latin typeface="Huawei Sans" panose="020C0503030203020204" pitchFamily="34" charset="0"/>
              </a:rPr>
              <a:t>The data is sliced according to a fixed window length.</a:t>
            </a:r>
            <a:endParaRPr lang="en-US" altLang="zh-CN" sz="2400" dirty="0">
              <a:latin typeface="Huawei Sans" panose="020C0503030203020204" pitchFamily="34" charset="0"/>
            </a:endParaRPr>
          </a:p>
          <a:p>
            <a:r>
              <a:rPr lang="en-US" sz="2400" b="0" u="none" dirty="0">
                <a:latin typeface="Huawei Sans" panose="020C0503030203020204" pitchFamily="34" charset="0"/>
              </a:rPr>
              <a:t>Characteristics: The time is aligned, the window length is fixed, and the windows do not overlap.</a:t>
            </a:r>
            <a:endParaRPr lang="en-US" altLang="zh-CN" sz="2400" dirty="0">
              <a:latin typeface="Huawei Sans" panose="020C0503030203020204" pitchFamily="34" charset="0"/>
            </a:endParaRPr>
          </a:p>
          <a:p>
            <a:r>
              <a:rPr lang="en-US" sz="2400" b="0" u="none" dirty="0">
                <a:latin typeface="Huawei Sans" panose="020C0503030203020204" pitchFamily="34" charset="0"/>
              </a:rPr>
              <a:t>Use case: BI statistics collection (aggregate calculation in each time period)</a:t>
            </a:r>
            <a:endParaRPr lang="en-US" altLang="zh-CN" sz="2400" dirty="0">
              <a:latin typeface="Huawei Sans" panose="020C0503030203020204" pitchFamily="34" charset="0"/>
            </a:endParaRPr>
          </a:p>
        </p:txBody>
      </p:sp>
      <p:pic>
        <p:nvPicPr>
          <p:cNvPr id="4" name="Picture 3">
            <a:extLst>
              <a:ext uri="{FF2B5EF4-FFF2-40B4-BE49-F238E27FC236}">
                <a16:creationId xmlns:a16="http://schemas.microsoft.com/office/drawing/2014/main" id="{81F20B55-34D5-4651-8224-F164F30B8D21}"/>
              </a:ext>
            </a:extLst>
          </p:cNvPr>
          <p:cNvPicPr>
            <a:picLocks noChangeAspect="1"/>
          </p:cNvPicPr>
          <p:nvPr/>
        </p:nvPicPr>
        <p:blipFill>
          <a:blip r:embed="rId3"/>
          <a:stretch>
            <a:fillRect/>
          </a:stretch>
        </p:blipFill>
        <p:spPr>
          <a:xfrm>
            <a:off x="3057808" y="3952694"/>
            <a:ext cx="5297916" cy="1974862"/>
          </a:xfrm>
          <a:prstGeom prst="rect">
            <a:avLst/>
          </a:prstGeom>
        </p:spPr>
      </p:pic>
    </p:spTree>
    <p:extLst>
      <p:ext uri="{BB962C8B-B14F-4D97-AF65-F5344CB8AC3E}">
        <p14:creationId xmlns:p14="http://schemas.microsoft.com/office/powerpoint/2010/main" val="16960725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86636" y="1879360"/>
            <a:ext cx="11262451" cy="46357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0" u="none" dirty="0">
                <a:latin typeface="Huawei Sans" panose="020C0503030203020204" pitchFamily="34" charset="0"/>
              </a:rPr>
              <a:t>In stream processor programming, time processing is very critical. For example, event stream data (such as server log data, web page click data, and transaction data) is continuously generated. In this case, you need to use keys to group events and count the events corresponding to each key at a specified interval. This is our known "big data" application.</a:t>
            </a:r>
            <a:endParaRPr lang="en-US" altLang="zh-CN" dirty="0">
              <a:latin typeface="Huawei Sans" panose="020C0503030203020204" pitchFamily="34" charset="0"/>
            </a:endParaRPr>
          </a:p>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内容占位符 2">
            <a:extLst>
              <a:ext uri="{FF2B5EF4-FFF2-40B4-BE49-F238E27FC236}">
                <a16:creationId xmlns:a16="http://schemas.microsoft.com/office/drawing/2014/main" id="{5FC0FA1B-26D9-48EE-A3C8-834ECC486C5A}"/>
              </a:ext>
            </a:extLst>
          </p:cNvPr>
          <p:cNvSpPr txBox="1">
            <a:spLocks/>
          </p:cNvSpPr>
          <p:nvPr/>
        </p:nvSpPr>
        <p:spPr>
          <a:xfrm>
            <a:off x="762000" y="2095404"/>
            <a:ext cx="10987088" cy="383215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2" name="内容占位符 2">
            <a:extLst>
              <a:ext uri="{FF2B5EF4-FFF2-40B4-BE49-F238E27FC236}">
                <a16:creationId xmlns:a16="http://schemas.microsoft.com/office/drawing/2014/main" id="{707BAA22-BC44-407A-8F57-72A4593A2F54}"/>
              </a:ext>
            </a:extLst>
          </p:cNvPr>
          <p:cNvSpPr txBox="1">
            <a:spLocks/>
          </p:cNvSpPr>
          <p:nvPr/>
        </p:nvSpPr>
        <p:spPr>
          <a:xfrm>
            <a:off x="762000" y="2095404"/>
            <a:ext cx="10987088" cy="383215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sz="1800" dirty="0">
              <a:latin typeface="Huawei Sans" panose="020C0503030203020204" pitchFamily="34" charset="0"/>
              <a:sym typeface="Microsoft YaHei" panose="020B0503020204020204" pitchFamily="34" charset="-122"/>
            </a:endParaRPr>
          </a:p>
        </p:txBody>
      </p:sp>
      <p:sp>
        <p:nvSpPr>
          <p:cNvPr id="14" name="TextBox 13">
            <a:extLst>
              <a:ext uri="{FF2B5EF4-FFF2-40B4-BE49-F238E27FC236}">
                <a16:creationId xmlns:a16="http://schemas.microsoft.com/office/drawing/2014/main" id="{A5D53920-EECE-4312-AADD-6333CACC8418}"/>
              </a:ext>
            </a:extLst>
          </p:cNvPr>
          <p:cNvSpPr txBox="1"/>
          <p:nvPr/>
        </p:nvSpPr>
        <p:spPr>
          <a:xfrm>
            <a:off x="2798944" y="1231789"/>
            <a:ext cx="6098720" cy="584775"/>
          </a:xfrm>
          <a:prstGeom prst="rect">
            <a:avLst/>
          </a:prstGeom>
          <a:noFill/>
        </p:spPr>
        <p:txBody>
          <a:bodyPr wrap="square">
            <a:spAutoFit/>
          </a:bodyPr>
          <a:lstStyle/>
          <a:p>
            <a:pPr lvl="1"/>
            <a:r>
              <a:rPr lang="en-US" sz="3200" b="1" dirty="0">
                <a:solidFill>
                  <a:schemeClr val="bg1"/>
                </a:solidFill>
                <a:latin typeface="Huawei Sans" panose="020C0503030203020204" pitchFamily="34" charset="0"/>
              </a:rPr>
              <a:t>Sliding window</a:t>
            </a:r>
            <a:endParaRPr lang="en-US" altLang="zh-CN" sz="3200" b="1" dirty="0">
              <a:solidFill>
                <a:schemeClr val="bg1"/>
              </a:solidFill>
              <a:latin typeface="Huawei Sans" panose="020C0503030203020204" pitchFamily="34" charset="0"/>
            </a:endParaRPr>
          </a:p>
        </p:txBody>
      </p:sp>
      <p:sp>
        <p:nvSpPr>
          <p:cNvPr id="13" name="文本占位符 2">
            <a:extLst>
              <a:ext uri="{FF2B5EF4-FFF2-40B4-BE49-F238E27FC236}">
                <a16:creationId xmlns:a16="http://schemas.microsoft.com/office/drawing/2014/main" id="{7C8C631E-6527-42A6-9372-0D4EB9DA0636}"/>
              </a:ext>
            </a:extLst>
          </p:cNvPr>
          <p:cNvSpPr txBox="1">
            <a:spLocks/>
          </p:cNvSpPr>
          <p:nvPr/>
        </p:nvSpPr>
        <p:spPr>
          <a:xfrm>
            <a:off x="486635" y="2095404"/>
            <a:ext cx="11293476" cy="487504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latin typeface="Huawei Sans" panose="020C0503030203020204" pitchFamily="34" charset="0"/>
              </a:rPr>
              <a:t>The sliding window is a more generalized form of a fixed window. It consists of a fixed window length and a sliding interval.</a:t>
            </a:r>
            <a:endParaRPr lang="en-US" altLang="zh-CN" sz="2000" dirty="0">
              <a:latin typeface="Huawei Sans" panose="020C0503030203020204" pitchFamily="34" charset="0"/>
            </a:endParaRPr>
          </a:p>
          <a:p>
            <a:r>
              <a:rPr lang="en-US" sz="2000" dirty="0">
                <a:latin typeface="Huawei Sans" panose="020C0503030203020204" pitchFamily="34" charset="0"/>
              </a:rPr>
              <a:t>Characteristics: The time is aligned, the window length is fixed, and the windows can be overlapping.</a:t>
            </a:r>
            <a:endParaRPr lang="en-US" altLang="zh-CN" sz="2000" dirty="0">
              <a:latin typeface="Huawei Sans" panose="020C0503030203020204" pitchFamily="34" charset="0"/>
            </a:endParaRPr>
          </a:p>
          <a:p>
            <a:r>
              <a:rPr lang="en-US" sz="2000" dirty="0">
                <a:latin typeface="Huawei Sans" panose="020C0503030203020204" pitchFamily="34" charset="0"/>
              </a:rPr>
              <a:t>Use case: Collect statistics on the failure rate of an API in the last 5 minutes to determine whether to report an alarm</a:t>
            </a:r>
            <a:r>
              <a:rPr lang="en-US" sz="1800" dirty="0">
                <a:latin typeface="Huawei Sans" panose="020C0503030203020204" pitchFamily="34" charset="0"/>
              </a:rPr>
              <a:t>.</a:t>
            </a:r>
            <a:endParaRPr lang="en-US" altLang="zh-CN" sz="1800" dirty="0">
              <a:latin typeface="Huawei Sans" panose="020C0503030203020204" pitchFamily="34" charset="0"/>
            </a:endParaRPr>
          </a:p>
          <a:p>
            <a:endParaRPr lang="en-US" altLang="zh-CN" sz="1800" dirty="0">
              <a:latin typeface="Huawei Sans" panose="020C0503030203020204" pitchFamily="34" charset="0"/>
            </a:endParaRPr>
          </a:p>
          <a:p>
            <a:endParaRPr lang="en-US" altLang="zh-CN" dirty="0">
              <a:latin typeface="Huawei Sans" panose="020C0503030203020204" pitchFamily="34" charset="0"/>
            </a:endParaRPr>
          </a:p>
          <a:p>
            <a:endParaRPr lang="en-US" altLang="zh-CN" dirty="0">
              <a:latin typeface="Huawei Sans" panose="020C0503030203020204" pitchFamily="34" charset="0"/>
            </a:endParaRPr>
          </a:p>
          <a:p>
            <a:endParaRPr lang="en-US" altLang="zh-CN" dirty="0">
              <a:latin typeface="Huawei Sans" panose="020C0503030203020204" pitchFamily="34" charset="0"/>
            </a:endParaRPr>
          </a:p>
          <a:p>
            <a:endParaRPr lang="en-US" altLang="zh-CN" dirty="0">
              <a:latin typeface="Huawei Sans" panose="020C0503030203020204" pitchFamily="34" charset="0"/>
            </a:endParaRPr>
          </a:p>
        </p:txBody>
      </p:sp>
      <p:pic>
        <p:nvPicPr>
          <p:cNvPr id="7" name="Picture 6">
            <a:extLst>
              <a:ext uri="{FF2B5EF4-FFF2-40B4-BE49-F238E27FC236}">
                <a16:creationId xmlns:a16="http://schemas.microsoft.com/office/drawing/2014/main" id="{81C1C440-408A-40D7-B4AF-569FC931F897}"/>
              </a:ext>
            </a:extLst>
          </p:cNvPr>
          <p:cNvPicPr>
            <a:picLocks noChangeAspect="1"/>
          </p:cNvPicPr>
          <p:nvPr/>
        </p:nvPicPr>
        <p:blipFill>
          <a:blip r:embed="rId3"/>
          <a:stretch>
            <a:fillRect/>
          </a:stretch>
        </p:blipFill>
        <p:spPr>
          <a:xfrm>
            <a:off x="4267239" y="3626069"/>
            <a:ext cx="5086968" cy="2249305"/>
          </a:xfrm>
          <a:prstGeom prst="rect">
            <a:avLst/>
          </a:prstGeom>
        </p:spPr>
      </p:pic>
      <p:pic>
        <p:nvPicPr>
          <p:cNvPr id="16" name="Picture 15">
            <a:extLst>
              <a:ext uri="{FF2B5EF4-FFF2-40B4-BE49-F238E27FC236}">
                <a16:creationId xmlns:a16="http://schemas.microsoft.com/office/drawing/2014/main" id="{700D2F2A-D7FA-4E5B-B108-F881E220BA4F}"/>
              </a:ext>
            </a:extLst>
          </p:cNvPr>
          <p:cNvPicPr>
            <a:picLocks noChangeAspect="1"/>
          </p:cNvPicPr>
          <p:nvPr/>
        </p:nvPicPr>
        <p:blipFill>
          <a:blip r:embed="rId4"/>
          <a:stretch>
            <a:fillRect/>
          </a:stretch>
        </p:blipFill>
        <p:spPr>
          <a:xfrm>
            <a:off x="4078014" y="3912137"/>
            <a:ext cx="893379" cy="439146"/>
          </a:xfrm>
          <a:prstGeom prst="rect">
            <a:avLst/>
          </a:prstGeom>
        </p:spPr>
      </p:pic>
    </p:spTree>
    <p:extLst>
      <p:ext uri="{BB962C8B-B14F-4D97-AF65-F5344CB8AC3E}">
        <p14:creationId xmlns:p14="http://schemas.microsoft.com/office/powerpoint/2010/main" val="5225722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486637" y="1827932"/>
            <a:ext cx="11262451" cy="46357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0" u="none" dirty="0">
                <a:latin typeface="Huawei Sans" panose="020C0503030203020204" pitchFamily="34" charset="0"/>
              </a:rPr>
              <a:t>In stream processor programming, time processing is very critical. For example, event stream data (such as server log data, web page click data, and transaction data) is continuously generated. In this case, you need to use keys to group events and count the events corresponding to each key at a specified interval. This is our known "big data" application.</a:t>
            </a:r>
            <a:endParaRPr lang="en-US" altLang="zh-CN" dirty="0">
              <a:latin typeface="Huawei Sans" panose="020C0503030203020204" pitchFamily="34" charset="0"/>
            </a:endParaRPr>
          </a:p>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ar-EG"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内容占位符 2">
            <a:extLst>
              <a:ext uri="{FF2B5EF4-FFF2-40B4-BE49-F238E27FC236}">
                <a16:creationId xmlns:a16="http://schemas.microsoft.com/office/drawing/2014/main" id="{5FC0FA1B-26D9-48EE-A3C8-834ECC486C5A}"/>
              </a:ext>
            </a:extLst>
          </p:cNvPr>
          <p:cNvSpPr txBox="1">
            <a:spLocks/>
          </p:cNvSpPr>
          <p:nvPr/>
        </p:nvSpPr>
        <p:spPr>
          <a:xfrm>
            <a:off x="762000" y="2095404"/>
            <a:ext cx="10987088" cy="383215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2" name="内容占位符 2">
            <a:extLst>
              <a:ext uri="{FF2B5EF4-FFF2-40B4-BE49-F238E27FC236}">
                <a16:creationId xmlns:a16="http://schemas.microsoft.com/office/drawing/2014/main" id="{707BAA22-BC44-407A-8F57-72A4593A2F54}"/>
              </a:ext>
            </a:extLst>
          </p:cNvPr>
          <p:cNvSpPr txBox="1">
            <a:spLocks/>
          </p:cNvSpPr>
          <p:nvPr/>
        </p:nvSpPr>
        <p:spPr>
          <a:xfrm>
            <a:off x="762000" y="2095404"/>
            <a:ext cx="10987088" cy="383215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sz="1800" dirty="0">
              <a:latin typeface="Huawei Sans" panose="020C0503030203020204" pitchFamily="34" charset="0"/>
              <a:sym typeface="Microsoft YaHei" panose="020B0503020204020204" pitchFamily="34" charset="-122"/>
            </a:endParaRPr>
          </a:p>
        </p:txBody>
      </p:sp>
      <p:sp>
        <p:nvSpPr>
          <p:cNvPr id="14" name="TextBox 13">
            <a:extLst>
              <a:ext uri="{FF2B5EF4-FFF2-40B4-BE49-F238E27FC236}">
                <a16:creationId xmlns:a16="http://schemas.microsoft.com/office/drawing/2014/main" id="{A5D53920-EECE-4312-AADD-6333CACC8418}"/>
              </a:ext>
            </a:extLst>
          </p:cNvPr>
          <p:cNvSpPr txBox="1"/>
          <p:nvPr/>
        </p:nvSpPr>
        <p:spPr>
          <a:xfrm>
            <a:off x="2798944" y="1231789"/>
            <a:ext cx="6098720" cy="584775"/>
          </a:xfrm>
          <a:prstGeom prst="rect">
            <a:avLst/>
          </a:prstGeom>
          <a:noFill/>
        </p:spPr>
        <p:txBody>
          <a:bodyPr wrap="square">
            <a:spAutoFit/>
          </a:bodyPr>
          <a:lstStyle/>
          <a:p>
            <a:r>
              <a:rPr lang="en-US" sz="3200" b="1" u="none" dirty="0">
                <a:solidFill>
                  <a:schemeClr val="bg1"/>
                </a:solidFill>
                <a:latin typeface="Huawei Sans" panose="020C0503030203020204" pitchFamily="34" charset="0"/>
              </a:rPr>
              <a:t>Sessio</a:t>
            </a:r>
            <a:r>
              <a:rPr lang="en-US" sz="3200" b="1" dirty="0">
                <a:solidFill>
                  <a:schemeClr val="bg1"/>
                </a:solidFill>
                <a:latin typeface="Huawei Sans" panose="020C0503030203020204" pitchFamily="34" charset="0"/>
              </a:rPr>
              <a:t>n</a:t>
            </a:r>
            <a:r>
              <a:rPr lang="en-US" sz="3200" b="1" u="none" dirty="0">
                <a:solidFill>
                  <a:schemeClr val="bg1"/>
                </a:solidFill>
                <a:latin typeface="Huawei Sans" panose="020C0503030203020204" pitchFamily="34" charset="0"/>
              </a:rPr>
              <a:t> Window</a:t>
            </a:r>
            <a:endParaRPr lang="en-US" sz="3200" b="1" dirty="0">
              <a:solidFill>
                <a:schemeClr val="bg1"/>
              </a:solidFill>
            </a:endParaRPr>
          </a:p>
        </p:txBody>
      </p:sp>
      <p:sp>
        <p:nvSpPr>
          <p:cNvPr id="16" name="文本占位符 2">
            <a:extLst>
              <a:ext uri="{FF2B5EF4-FFF2-40B4-BE49-F238E27FC236}">
                <a16:creationId xmlns:a16="http://schemas.microsoft.com/office/drawing/2014/main" id="{2ACCAA81-2C48-45FE-99E5-F91CAF9C174F}"/>
              </a:ext>
            </a:extLst>
          </p:cNvPr>
          <p:cNvSpPr txBox="1">
            <a:spLocks/>
          </p:cNvSpPr>
          <p:nvPr/>
        </p:nvSpPr>
        <p:spPr>
          <a:xfrm>
            <a:off x="455612" y="2584022"/>
            <a:ext cx="11293476" cy="487504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b="0" u="none" dirty="0">
                <a:latin typeface="Huawei Sans" panose="020C0503030203020204" pitchFamily="34" charset="0"/>
              </a:rPr>
              <a:t>A session window consists of a series of events and a timeout interval of a specified duration. It is similar to a web application session. That is, a new window is generated if no new data is received within a period of time. Characteristics: The time is not aligned.</a:t>
            </a:r>
            <a:endParaRPr lang="en-US" altLang="zh-CN" sz="1800" dirty="0">
              <a:latin typeface="Huawei Sans" panose="020C0503030203020204" pitchFamily="34" charset="0"/>
            </a:endParaRPr>
          </a:p>
          <a:p>
            <a:endParaRPr lang="en-US" altLang="zh-CN" sz="2800" dirty="0">
              <a:latin typeface="Huawei Sans" panose="020C0503030203020204" pitchFamily="34" charset="0"/>
            </a:endParaRPr>
          </a:p>
        </p:txBody>
      </p:sp>
      <p:pic>
        <p:nvPicPr>
          <p:cNvPr id="4" name="Picture 3">
            <a:extLst>
              <a:ext uri="{FF2B5EF4-FFF2-40B4-BE49-F238E27FC236}">
                <a16:creationId xmlns:a16="http://schemas.microsoft.com/office/drawing/2014/main" id="{7E47208C-E890-45D3-9563-389332AF604E}"/>
              </a:ext>
            </a:extLst>
          </p:cNvPr>
          <p:cNvPicPr>
            <a:picLocks noChangeAspect="1"/>
          </p:cNvPicPr>
          <p:nvPr/>
        </p:nvPicPr>
        <p:blipFill rotWithShape="1">
          <a:blip r:embed="rId3"/>
          <a:srcRect l="880" t="9320" r="4543" b="12597"/>
          <a:stretch/>
        </p:blipFill>
        <p:spPr>
          <a:xfrm>
            <a:off x="4214647" y="3468381"/>
            <a:ext cx="5423339" cy="2975110"/>
          </a:xfrm>
          <a:prstGeom prst="rect">
            <a:avLst/>
          </a:prstGeom>
        </p:spPr>
      </p:pic>
    </p:spTree>
    <p:extLst>
      <p:ext uri="{BB962C8B-B14F-4D97-AF65-F5344CB8AC3E}">
        <p14:creationId xmlns:p14="http://schemas.microsoft.com/office/powerpoint/2010/main" val="21127366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03256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308298" y="1549486"/>
            <a:ext cx="4222539" cy="2024016"/>
          </a:xfrm>
          <a:prstGeom prst="rect">
            <a:avLst/>
          </a:prstGeom>
        </p:spPr>
        <p:txBody>
          <a:bodyPr wrap="square">
            <a:spAutoFit/>
          </a:bodyPr>
          <a:lstStyle/>
          <a:p>
            <a:r>
              <a:rPr lang="en-US" b="1" u="none" dirty="0">
                <a:latin typeface="Huawei Sans" panose="020C0503030203020204" pitchFamily="34" charset="0"/>
              </a:rPr>
              <a:t>Flink</a:t>
            </a:r>
            <a:r>
              <a:rPr lang="en-US" altLang="zh-CN" b="1" dirty="0"/>
              <a:t> — </a:t>
            </a:r>
            <a:r>
              <a:rPr lang="en-US" b="1" u="none" dirty="0">
                <a:latin typeface="Huawei Sans" panose="020C0503030203020204" pitchFamily="34" charset="0"/>
              </a:rPr>
              <a:t>Stream and Batch Processing in a Single Engine</a:t>
            </a:r>
            <a:endParaRPr lang="en-US" altLang="zh-CN" b="1" dirty="0">
              <a:latin typeface="Huawei Sans" panose="020C0503030203020204" pitchFamily="34" charset="0"/>
              <a:sym typeface="Huawei Sans" panose="020C0503030203020204" pitchFamily="34" charset="0"/>
            </a:endParaRPr>
          </a:p>
          <a:p>
            <a:pPr lvl="1">
              <a:buSzPct val="50000"/>
              <a:buFont typeface="Wingdings" panose="05000000000000000000" pitchFamily="2" charset="2"/>
              <a:buChar char="n"/>
            </a:pPr>
            <a:r>
              <a:rPr lang="en-US" dirty="0">
                <a:solidFill>
                  <a:schemeClr val="bg1">
                    <a:lumMod val="50000"/>
                  </a:schemeClr>
                </a:solidFill>
                <a:latin typeface="Huawei Sans" panose="020C0503030203020204" pitchFamily="34" charset="0"/>
              </a:rPr>
              <a:t>Flink Principles and Architecture</a:t>
            </a:r>
            <a:endParaRPr lang="en-US" altLang="zh-CN" dirty="0">
              <a:solidFill>
                <a:schemeClr val="bg1">
                  <a:lumMod val="50000"/>
                </a:schemeClr>
              </a:solidFill>
              <a:latin typeface="Huawei Sans" panose="020C0503030203020204" pitchFamily="34" charset="0"/>
              <a:sym typeface="Huawei Sans" panose="020C0503030203020204" pitchFamily="34" charset="0"/>
            </a:endParaRPr>
          </a:p>
          <a:p>
            <a:pPr lvl="1">
              <a:buSzPct val="50000"/>
              <a:buFont typeface="Wingdings" panose="05000000000000000000" pitchFamily="2" charset="2"/>
              <a:buChar char="p"/>
            </a:pPr>
            <a:r>
              <a:rPr lang="en-US" dirty="0">
                <a:solidFill>
                  <a:schemeClr val="bg1">
                    <a:lumMod val="50000"/>
                  </a:schemeClr>
                </a:solidFill>
                <a:latin typeface="Huawei Sans" panose="020C0503030203020204" pitchFamily="34" charset="0"/>
              </a:rPr>
              <a:t>Flink Time and Window</a:t>
            </a:r>
          </a:p>
          <a:p>
            <a:pPr lvl="1">
              <a:buSzPct val="50000"/>
              <a:buFont typeface="Wingdings" panose="05000000000000000000" pitchFamily="2" charset="2"/>
              <a:buChar char="p"/>
            </a:pPr>
            <a:r>
              <a:rPr lang="en-US" dirty="0">
                <a:latin typeface="Huawei Sans" panose="020C0503030203020204" pitchFamily="34" charset="0"/>
              </a:rPr>
              <a:t>Flink</a:t>
            </a:r>
            <a:r>
              <a:rPr lang="en-US" b="0" u="none" dirty="0">
                <a:solidFill>
                  <a:schemeClr val="bg1">
                    <a:lumMod val="50000"/>
                  </a:schemeClr>
                </a:solidFill>
                <a:latin typeface="Huawei Sans" panose="020C0503030203020204" pitchFamily="34" charset="0"/>
              </a:rPr>
              <a:t> </a:t>
            </a:r>
            <a:r>
              <a:rPr lang="en-US" dirty="0">
                <a:latin typeface="Huawei Sans" panose="020C0503030203020204" pitchFamily="34" charset="0"/>
              </a:rPr>
              <a:t>Watermark</a:t>
            </a:r>
          </a:p>
          <a:p>
            <a:pPr lvl="1">
              <a:buSzPct val="50000"/>
              <a:buFont typeface="Wingdings" panose="05000000000000000000" pitchFamily="2" charset="2"/>
              <a:buChar char="p"/>
            </a:pPr>
            <a:r>
              <a:rPr lang="en-US" b="0" u="none" dirty="0">
                <a:solidFill>
                  <a:schemeClr val="bg1">
                    <a:lumMod val="50000"/>
                  </a:schemeClr>
                </a:solidFill>
                <a:latin typeface="Huawei Sans" panose="020C0503030203020204" pitchFamily="34" charset="0"/>
              </a:rPr>
              <a:t>Flink Fault Tolerance Mechanism</a:t>
            </a:r>
            <a:endParaRPr lang="en-US" altLang="zh-CN" dirty="0">
              <a:solidFill>
                <a:schemeClr val="bg1">
                  <a:lumMod val="50000"/>
                </a:schemeClr>
              </a:solidFill>
              <a:latin typeface="Huawei Sans" panose="020C0503030203020204" pitchFamily="34" charset="0"/>
              <a:sym typeface="Huawei Sans" panose="020C0503030203020204" pitchFamily="34" charset="0"/>
            </a:endParaRPr>
          </a:p>
          <a:p>
            <a:pPr>
              <a:lnSpc>
                <a:spcPct val="120000"/>
              </a:lnSpc>
            </a:pPr>
            <a:endParaRPr lang="en-US" sz="1600" dirty="0">
              <a:solidFill>
                <a:srgbClr val="000000"/>
              </a:solidFill>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6944248" y="3996751"/>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Content</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865778543"/>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44948" y="1693453"/>
            <a:ext cx="11140282" cy="43776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内容占位符 2">
            <a:extLst>
              <a:ext uri="{FF2B5EF4-FFF2-40B4-BE49-F238E27FC236}">
                <a16:creationId xmlns:a16="http://schemas.microsoft.com/office/drawing/2014/main" id="{5FC0FA1B-26D9-48EE-A3C8-834ECC486C5A}"/>
              </a:ext>
            </a:extLst>
          </p:cNvPr>
          <p:cNvSpPr txBox="1">
            <a:spLocks/>
          </p:cNvSpPr>
          <p:nvPr/>
        </p:nvSpPr>
        <p:spPr>
          <a:xfrm>
            <a:off x="762000" y="2095404"/>
            <a:ext cx="10987088" cy="383215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2" name="内容占位符 2">
            <a:extLst>
              <a:ext uri="{FF2B5EF4-FFF2-40B4-BE49-F238E27FC236}">
                <a16:creationId xmlns:a16="http://schemas.microsoft.com/office/drawing/2014/main" id="{707BAA22-BC44-407A-8F57-72A4593A2F54}"/>
              </a:ext>
            </a:extLst>
          </p:cNvPr>
          <p:cNvSpPr txBox="1">
            <a:spLocks/>
          </p:cNvSpPr>
          <p:nvPr/>
        </p:nvSpPr>
        <p:spPr>
          <a:xfrm>
            <a:off x="762000" y="2095404"/>
            <a:ext cx="10987088" cy="383215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sz="1800" dirty="0">
              <a:latin typeface="Huawei Sans" panose="020C0503030203020204" pitchFamily="34" charset="0"/>
              <a:sym typeface="Microsoft YaHei" panose="020B0503020204020204" pitchFamily="34" charset="-122"/>
            </a:endParaRPr>
          </a:p>
        </p:txBody>
      </p:sp>
      <p:sp>
        <p:nvSpPr>
          <p:cNvPr id="14" name="Text Placeholder 32">
            <a:extLst>
              <a:ext uri="{FF2B5EF4-FFF2-40B4-BE49-F238E27FC236}">
                <a16:creationId xmlns:a16="http://schemas.microsoft.com/office/drawing/2014/main" id="{6F43ED4A-4387-40AF-A986-7289B3262491}"/>
              </a:ext>
            </a:extLst>
          </p:cNvPr>
          <p:cNvSpPr txBox="1">
            <a:spLocks/>
          </p:cNvSpPr>
          <p:nvPr/>
        </p:nvSpPr>
        <p:spPr>
          <a:xfrm>
            <a:off x="608806" y="2125934"/>
            <a:ext cx="11293476" cy="487504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6" name="文本占位符 5">
            <a:extLst>
              <a:ext uri="{FF2B5EF4-FFF2-40B4-BE49-F238E27FC236}">
                <a16:creationId xmlns:a16="http://schemas.microsoft.com/office/drawing/2014/main" id="{856D9001-5927-47C1-AB93-0D8F8F387195}"/>
              </a:ext>
            </a:extLst>
          </p:cNvPr>
          <p:cNvSpPr txBox="1">
            <a:spLocks/>
          </p:cNvSpPr>
          <p:nvPr/>
        </p:nvSpPr>
        <p:spPr>
          <a:xfrm>
            <a:off x="946548" y="2265361"/>
            <a:ext cx="11293476" cy="487504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latin typeface="Huawei Sans" panose="020C0503030203020204" pitchFamily="34" charset="0"/>
              </a:rPr>
              <a:t>There is a process from event generation to stream processing through the source and then to the operator. In most cases, data is sent to the operator based on the time when the event is generated. However, out-of-order data may be generated, for example, events received by Flink are not sorted strictly based on the event time due to network problems.</a:t>
            </a:r>
            <a:endParaRPr lang="en-US" altLang="zh-CN" sz="2000" dirty="0">
              <a:latin typeface="Huawei Sans" panose="020C0503030203020204" pitchFamily="34" charset="0"/>
            </a:endParaRPr>
          </a:p>
        </p:txBody>
      </p:sp>
      <p:sp>
        <p:nvSpPr>
          <p:cNvPr id="17" name="标题 2">
            <a:extLst>
              <a:ext uri="{FF2B5EF4-FFF2-40B4-BE49-F238E27FC236}">
                <a16:creationId xmlns:a16="http://schemas.microsoft.com/office/drawing/2014/main" id="{A88A1C4F-8267-49E6-8F37-80B607765EE1}"/>
              </a:ext>
            </a:extLst>
          </p:cNvPr>
          <p:cNvSpPr txBox="1">
            <a:spLocks/>
          </p:cNvSpPr>
          <p:nvPr/>
        </p:nvSpPr>
        <p:spPr>
          <a:xfrm>
            <a:off x="2618636" y="855896"/>
            <a:ext cx="11293475" cy="49709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ctr"/>
            <a:r>
              <a:rPr lang="en-US" sz="2400" b="1" dirty="0">
                <a:solidFill>
                  <a:schemeClr val="bg1"/>
                </a:solidFill>
                <a:latin typeface="Huawei Sans" panose="020C0503030203020204" pitchFamily="34" charset="0"/>
              </a:rPr>
              <a:t>Out</a:t>
            </a:r>
            <a:r>
              <a:rPr lang="en-US" altLang="zh-CN" sz="2400" b="1" dirty="0">
                <a:solidFill>
                  <a:schemeClr val="bg1"/>
                </a:solidFill>
                <a:latin typeface="Huawei Sans" panose="020C0503030203020204" pitchFamily="34" charset="0"/>
              </a:rPr>
              <a:t>-</a:t>
            </a:r>
            <a:r>
              <a:rPr lang="en-US" sz="2400" b="1" dirty="0">
                <a:solidFill>
                  <a:schemeClr val="bg1"/>
                </a:solidFill>
                <a:latin typeface="Huawei Sans" panose="020C0503030203020204" pitchFamily="34" charset="0"/>
              </a:rPr>
              <a:t>of</a:t>
            </a:r>
            <a:r>
              <a:rPr lang="en-US" altLang="zh-CN" sz="2400" b="1" dirty="0">
                <a:solidFill>
                  <a:schemeClr val="bg1"/>
                </a:solidFill>
                <a:latin typeface="Huawei Sans" panose="020C0503030203020204" pitchFamily="34" charset="0"/>
              </a:rPr>
              <a:t>-</a:t>
            </a:r>
            <a:r>
              <a:rPr lang="en-US" sz="2400" b="1" dirty="0">
                <a:solidFill>
                  <a:schemeClr val="bg1"/>
                </a:solidFill>
                <a:latin typeface="Huawei Sans" panose="020C0503030203020204" pitchFamily="34" charset="0"/>
              </a:rPr>
              <a:t>Order</a:t>
            </a:r>
            <a:r>
              <a:rPr lang="en-US" altLang="zh-CN" sz="2400" b="1" dirty="0">
                <a:solidFill>
                  <a:schemeClr val="bg1"/>
                </a:solidFill>
                <a:latin typeface="Huawei Sans" panose="020C0503030203020204" pitchFamily="34" charset="0"/>
              </a:rPr>
              <a:t> Data</a:t>
            </a:r>
            <a:r>
              <a:rPr lang="en-US" sz="2400" b="1" dirty="0">
                <a:solidFill>
                  <a:schemeClr val="bg1"/>
                </a:solidFill>
                <a:latin typeface="Huawei Sans" panose="020C0503030203020204" pitchFamily="34" charset="0"/>
              </a:rPr>
              <a:t> Problem</a:t>
            </a:r>
            <a:endParaRPr lang="en-US" altLang="zh-CN" sz="2400" b="1" dirty="0">
              <a:solidFill>
                <a:schemeClr val="bg1"/>
              </a:solidFill>
              <a:latin typeface="Huawei Sans" panose="020C0503030203020204" pitchFamily="34" charset="0"/>
            </a:endParaRPr>
          </a:p>
        </p:txBody>
      </p:sp>
      <p:pic>
        <p:nvPicPr>
          <p:cNvPr id="4" name="Picture 3">
            <a:extLst>
              <a:ext uri="{FF2B5EF4-FFF2-40B4-BE49-F238E27FC236}">
                <a16:creationId xmlns:a16="http://schemas.microsoft.com/office/drawing/2014/main" id="{366DF83D-B5A4-412F-9EBC-5CE0F9CFEC46}"/>
              </a:ext>
            </a:extLst>
          </p:cNvPr>
          <p:cNvPicPr>
            <a:picLocks noChangeAspect="1"/>
          </p:cNvPicPr>
          <p:nvPr/>
        </p:nvPicPr>
        <p:blipFill>
          <a:blip r:embed="rId3"/>
          <a:stretch>
            <a:fillRect/>
          </a:stretch>
        </p:blipFill>
        <p:spPr>
          <a:xfrm>
            <a:off x="4380937" y="3429000"/>
            <a:ext cx="5349742" cy="2642135"/>
          </a:xfrm>
          <a:prstGeom prst="rect">
            <a:avLst/>
          </a:prstGeom>
        </p:spPr>
      </p:pic>
    </p:spTree>
    <p:extLst>
      <p:ext uri="{BB962C8B-B14F-4D97-AF65-F5344CB8AC3E}">
        <p14:creationId xmlns:p14="http://schemas.microsoft.com/office/powerpoint/2010/main" val="28463290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5403" y="1686054"/>
            <a:ext cx="11446670" cy="45072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内容占位符 2">
            <a:extLst>
              <a:ext uri="{FF2B5EF4-FFF2-40B4-BE49-F238E27FC236}">
                <a16:creationId xmlns:a16="http://schemas.microsoft.com/office/drawing/2014/main" id="{5FC0FA1B-26D9-48EE-A3C8-834ECC486C5A}"/>
              </a:ext>
            </a:extLst>
          </p:cNvPr>
          <p:cNvSpPr txBox="1">
            <a:spLocks/>
          </p:cNvSpPr>
          <p:nvPr/>
        </p:nvSpPr>
        <p:spPr>
          <a:xfrm>
            <a:off x="762000" y="2095404"/>
            <a:ext cx="10987088" cy="383215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2" name="内容占位符 2">
            <a:extLst>
              <a:ext uri="{FF2B5EF4-FFF2-40B4-BE49-F238E27FC236}">
                <a16:creationId xmlns:a16="http://schemas.microsoft.com/office/drawing/2014/main" id="{707BAA22-BC44-407A-8F57-72A4593A2F54}"/>
              </a:ext>
            </a:extLst>
          </p:cNvPr>
          <p:cNvSpPr txBox="1">
            <a:spLocks/>
          </p:cNvSpPr>
          <p:nvPr/>
        </p:nvSpPr>
        <p:spPr>
          <a:xfrm>
            <a:off x="762000" y="2095404"/>
            <a:ext cx="10987088" cy="383215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sz="1800" dirty="0">
              <a:latin typeface="Huawei Sans" panose="020C0503030203020204" pitchFamily="34" charset="0"/>
              <a:sym typeface="Microsoft YaHei" panose="020B0503020204020204" pitchFamily="34" charset="-122"/>
            </a:endParaRPr>
          </a:p>
        </p:txBody>
      </p:sp>
      <p:sp>
        <p:nvSpPr>
          <p:cNvPr id="14" name="Text Placeholder 32">
            <a:extLst>
              <a:ext uri="{FF2B5EF4-FFF2-40B4-BE49-F238E27FC236}">
                <a16:creationId xmlns:a16="http://schemas.microsoft.com/office/drawing/2014/main" id="{6F43ED4A-4387-40AF-A986-7289B3262491}"/>
              </a:ext>
            </a:extLst>
          </p:cNvPr>
          <p:cNvSpPr txBox="1">
            <a:spLocks/>
          </p:cNvSpPr>
          <p:nvPr/>
        </p:nvSpPr>
        <p:spPr>
          <a:xfrm>
            <a:off x="608806" y="2125934"/>
            <a:ext cx="11293476" cy="487504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6" name="文本占位符 5">
            <a:extLst>
              <a:ext uri="{FF2B5EF4-FFF2-40B4-BE49-F238E27FC236}">
                <a16:creationId xmlns:a16="http://schemas.microsoft.com/office/drawing/2014/main" id="{856D9001-5927-47C1-AB93-0D8F8F387195}"/>
              </a:ext>
            </a:extLst>
          </p:cNvPr>
          <p:cNvSpPr txBox="1">
            <a:spLocks/>
          </p:cNvSpPr>
          <p:nvPr/>
        </p:nvSpPr>
        <p:spPr>
          <a:xfrm>
            <a:off x="838597" y="2781215"/>
            <a:ext cx="11293476" cy="487504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b="0" u="none" dirty="0">
                <a:latin typeface="Huawei Sans" panose="020C0503030203020204" pitchFamily="34" charset="0"/>
              </a:rPr>
              <a:t>For infinite datasets, there is no effective way to determine data integrity. Therefore, watermark is a concept based on event time to describe the integrity of data streams. If events are measured by processing time, everything is ordered and perfect. Therefore, watermarks are not required. In other words, event time causes disorder.</a:t>
            </a:r>
            <a:endParaRPr lang="en-US" altLang="zh-CN" dirty="0">
              <a:latin typeface="Huawei Sans" panose="020C0503030203020204" pitchFamily="34" charset="0"/>
            </a:endParaRPr>
          </a:p>
        </p:txBody>
      </p:sp>
      <p:sp>
        <p:nvSpPr>
          <p:cNvPr id="15" name="标题 1">
            <a:extLst>
              <a:ext uri="{FF2B5EF4-FFF2-40B4-BE49-F238E27FC236}">
                <a16:creationId xmlns:a16="http://schemas.microsoft.com/office/drawing/2014/main" id="{F6E01810-0B1C-4459-B8DB-CC24D5F62F49}"/>
              </a:ext>
            </a:extLst>
          </p:cNvPr>
          <p:cNvSpPr txBox="1">
            <a:spLocks/>
          </p:cNvSpPr>
          <p:nvPr/>
        </p:nvSpPr>
        <p:spPr>
          <a:xfrm>
            <a:off x="2549638" y="1086972"/>
            <a:ext cx="11293475" cy="49709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ctr"/>
            <a:r>
              <a:rPr lang="en-US" sz="2800" dirty="0">
                <a:solidFill>
                  <a:schemeClr val="bg1"/>
                </a:solidFill>
                <a:latin typeface="Huawei Sans" panose="020C0503030203020204" pitchFamily="34" charset="0"/>
              </a:rPr>
              <a:t>Why Are Watermarks Needed?</a:t>
            </a:r>
            <a:endParaRPr lang="en-US" altLang="zh-CN" sz="2800" dirty="0">
              <a:solidFill>
                <a:schemeClr val="bg1"/>
              </a:solidFill>
              <a:latin typeface="Huawei Sans" panose="020C0503030203020204" pitchFamily="34" charset="0"/>
            </a:endParaRPr>
          </a:p>
        </p:txBody>
      </p:sp>
    </p:spTree>
    <p:extLst>
      <p:ext uri="{BB962C8B-B14F-4D97-AF65-F5344CB8AC3E}">
        <p14:creationId xmlns:p14="http://schemas.microsoft.com/office/powerpoint/2010/main" val="41935523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5403" y="1686054"/>
            <a:ext cx="11446670" cy="45072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内容占位符 2">
            <a:extLst>
              <a:ext uri="{FF2B5EF4-FFF2-40B4-BE49-F238E27FC236}">
                <a16:creationId xmlns:a16="http://schemas.microsoft.com/office/drawing/2014/main" id="{5FC0FA1B-26D9-48EE-A3C8-834ECC486C5A}"/>
              </a:ext>
            </a:extLst>
          </p:cNvPr>
          <p:cNvSpPr txBox="1">
            <a:spLocks/>
          </p:cNvSpPr>
          <p:nvPr/>
        </p:nvSpPr>
        <p:spPr>
          <a:xfrm>
            <a:off x="762000" y="2095404"/>
            <a:ext cx="10987088" cy="383215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2" name="内容占位符 2">
            <a:extLst>
              <a:ext uri="{FF2B5EF4-FFF2-40B4-BE49-F238E27FC236}">
                <a16:creationId xmlns:a16="http://schemas.microsoft.com/office/drawing/2014/main" id="{707BAA22-BC44-407A-8F57-72A4593A2F54}"/>
              </a:ext>
            </a:extLst>
          </p:cNvPr>
          <p:cNvSpPr txBox="1">
            <a:spLocks/>
          </p:cNvSpPr>
          <p:nvPr/>
        </p:nvSpPr>
        <p:spPr>
          <a:xfrm>
            <a:off x="762000" y="2095404"/>
            <a:ext cx="10987088" cy="383215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sz="1800" dirty="0">
              <a:latin typeface="Huawei Sans" panose="020C0503030203020204" pitchFamily="34" charset="0"/>
              <a:sym typeface="Microsoft YaHei" panose="020B0503020204020204" pitchFamily="34" charset="-122"/>
            </a:endParaRPr>
          </a:p>
        </p:txBody>
      </p:sp>
      <p:sp>
        <p:nvSpPr>
          <p:cNvPr id="14" name="Text Placeholder 32">
            <a:extLst>
              <a:ext uri="{FF2B5EF4-FFF2-40B4-BE49-F238E27FC236}">
                <a16:creationId xmlns:a16="http://schemas.microsoft.com/office/drawing/2014/main" id="{6F43ED4A-4387-40AF-A986-7289B3262491}"/>
              </a:ext>
            </a:extLst>
          </p:cNvPr>
          <p:cNvSpPr txBox="1">
            <a:spLocks/>
          </p:cNvSpPr>
          <p:nvPr/>
        </p:nvSpPr>
        <p:spPr>
          <a:xfrm>
            <a:off x="608806" y="2125934"/>
            <a:ext cx="11293476" cy="487504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6" name="文本占位符 5">
            <a:extLst>
              <a:ext uri="{FF2B5EF4-FFF2-40B4-BE49-F238E27FC236}">
                <a16:creationId xmlns:a16="http://schemas.microsoft.com/office/drawing/2014/main" id="{856D9001-5927-47C1-AB93-0D8F8F387195}"/>
              </a:ext>
            </a:extLst>
          </p:cNvPr>
          <p:cNvSpPr txBox="1">
            <a:spLocks/>
          </p:cNvSpPr>
          <p:nvPr/>
        </p:nvSpPr>
        <p:spPr>
          <a:xfrm>
            <a:off x="838597" y="2357211"/>
            <a:ext cx="11293476" cy="487504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0" u="none" dirty="0">
                <a:latin typeface="Huawei Sans" panose="020C0503030203020204" pitchFamily="34" charset="0"/>
              </a:rPr>
              <a:t>Watermarks are used to solve the disorder problem. The so-called disorder is actually an event delay. For a delayed element, it is impossible to wait indefinitely. A mechanism must be provided to ensure that the window is triggered for calculation after a specific point in time. This special mechanism is watermark, which tells operators that delayed messages should no longer be received.</a:t>
            </a:r>
            <a:endParaRPr lang="en-US" altLang="zh-CN" sz="3600" dirty="0">
              <a:latin typeface="Huawei Sans" panose="020C0503030203020204" pitchFamily="34" charset="0"/>
            </a:endParaRPr>
          </a:p>
        </p:txBody>
      </p:sp>
      <p:sp>
        <p:nvSpPr>
          <p:cNvPr id="15" name="标题 1">
            <a:extLst>
              <a:ext uri="{FF2B5EF4-FFF2-40B4-BE49-F238E27FC236}">
                <a16:creationId xmlns:a16="http://schemas.microsoft.com/office/drawing/2014/main" id="{F6E01810-0B1C-4459-B8DB-CC24D5F62F49}"/>
              </a:ext>
            </a:extLst>
          </p:cNvPr>
          <p:cNvSpPr txBox="1">
            <a:spLocks/>
          </p:cNvSpPr>
          <p:nvPr/>
        </p:nvSpPr>
        <p:spPr>
          <a:xfrm>
            <a:off x="2549638" y="1086972"/>
            <a:ext cx="11293475" cy="49709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ctr"/>
            <a:r>
              <a:rPr lang="en-US" sz="2800" b="1" dirty="0">
                <a:solidFill>
                  <a:schemeClr val="bg1"/>
                </a:solidFill>
                <a:latin typeface="Huawei Sans" panose="020C0503030203020204" pitchFamily="34" charset="0"/>
              </a:rPr>
              <a:t>Why Are Watermarks Needed?</a:t>
            </a:r>
            <a:endParaRPr lang="en-US" altLang="zh-CN" sz="2800" b="1" dirty="0">
              <a:solidFill>
                <a:schemeClr val="bg1"/>
              </a:solidFill>
              <a:latin typeface="Huawei Sans" panose="020C0503030203020204" pitchFamily="34" charset="0"/>
            </a:endParaRPr>
          </a:p>
        </p:txBody>
      </p:sp>
    </p:spTree>
    <p:extLst>
      <p:ext uri="{BB962C8B-B14F-4D97-AF65-F5344CB8AC3E}">
        <p14:creationId xmlns:p14="http://schemas.microsoft.com/office/powerpoint/2010/main" val="27392835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5403" y="1686054"/>
            <a:ext cx="11446670" cy="45072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内容占位符 2">
            <a:extLst>
              <a:ext uri="{FF2B5EF4-FFF2-40B4-BE49-F238E27FC236}">
                <a16:creationId xmlns:a16="http://schemas.microsoft.com/office/drawing/2014/main" id="{5FC0FA1B-26D9-48EE-A3C8-834ECC486C5A}"/>
              </a:ext>
            </a:extLst>
          </p:cNvPr>
          <p:cNvSpPr txBox="1">
            <a:spLocks/>
          </p:cNvSpPr>
          <p:nvPr/>
        </p:nvSpPr>
        <p:spPr>
          <a:xfrm>
            <a:off x="762000" y="2095404"/>
            <a:ext cx="10987088" cy="383215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2" name="内容占位符 2">
            <a:extLst>
              <a:ext uri="{FF2B5EF4-FFF2-40B4-BE49-F238E27FC236}">
                <a16:creationId xmlns:a16="http://schemas.microsoft.com/office/drawing/2014/main" id="{707BAA22-BC44-407A-8F57-72A4593A2F54}"/>
              </a:ext>
            </a:extLst>
          </p:cNvPr>
          <p:cNvSpPr txBox="1">
            <a:spLocks/>
          </p:cNvSpPr>
          <p:nvPr/>
        </p:nvSpPr>
        <p:spPr>
          <a:xfrm>
            <a:off x="762000" y="2095404"/>
            <a:ext cx="10987088" cy="383215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sz="1800" dirty="0">
              <a:latin typeface="Huawei Sans" panose="020C0503030203020204" pitchFamily="34" charset="0"/>
              <a:sym typeface="Microsoft YaHei" panose="020B0503020204020204" pitchFamily="34" charset="-122"/>
            </a:endParaRPr>
          </a:p>
        </p:txBody>
      </p:sp>
      <p:sp>
        <p:nvSpPr>
          <p:cNvPr id="14" name="Text Placeholder 32">
            <a:extLst>
              <a:ext uri="{FF2B5EF4-FFF2-40B4-BE49-F238E27FC236}">
                <a16:creationId xmlns:a16="http://schemas.microsoft.com/office/drawing/2014/main" id="{6F43ED4A-4387-40AF-A986-7289B3262491}"/>
              </a:ext>
            </a:extLst>
          </p:cNvPr>
          <p:cNvSpPr txBox="1">
            <a:spLocks/>
          </p:cNvSpPr>
          <p:nvPr/>
        </p:nvSpPr>
        <p:spPr>
          <a:xfrm>
            <a:off x="608806" y="2125934"/>
            <a:ext cx="11293476" cy="487504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5" name="标题 1">
            <a:extLst>
              <a:ext uri="{FF2B5EF4-FFF2-40B4-BE49-F238E27FC236}">
                <a16:creationId xmlns:a16="http://schemas.microsoft.com/office/drawing/2014/main" id="{F6E01810-0B1C-4459-B8DB-CC24D5F62F49}"/>
              </a:ext>
            </a:extLst>
          </p:cNvPr>
          <p:cNvSpPr txBox="1">
            <a:spLocks/>
          </p:cNvSpPr>
          <p:nvPr/>
        </p:nvSpPr>
        <p:spPr>
          <a:xfrm>
            <a:off x="2549638" y="1086972"/>
            <a:ext cx="11293475" cy="49709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ctr"/>
            <a:r>
              <a:rPr lang="en-US" sz="2800" b="1" u="none" dirty="0">
                <a:solidFill>
                  <a:schemeClr val="bg1"/>
                </a:solidFill>
                <a:latin typeface="Huawei Sans" panose="020C0503030203020204" pitchFamily="34" charset="0"/>
              </a:rPr>
              <a:t>Watermark Principles</a:t>
            </a:r>
            <a:endParaRPr lang="en-US" altLang="zh-CN" sz="4000" b="1" dirty="0">
              <a:solidFill>
                <a:schemeClr val="bg1"/>
              </a:solidFill>
              <a:latin typeface="Huawei Sans" panose="020C0503030203020204" pitchFamily="34" charset="0"/>
            </a:endParaRPr>
          </a:p>
        </p:txBody>
      </p:sp>
      <p:pic>
        <p:nvPicPr>
          <p:cNvPr id="4" name="Picture 3">
            <a:extLst>
              <a:ext uri="{FF2B5EF4-FFF2-40B4-BE49-F238E27FC236}">
                <a16:creationId xmlns:a16="http://schemas.microsoft.com/office/drawing/2014/main" id="{C08CE3EC-B57C-4740-9127-3F5BA47B64BE}"/>
              </a:ext>
            </a:extLst>
          </p:cNvPr>
          <p:cNvPicPr>
            <a:picLocks noChangeAspect="1"/>
          </p:cNvPicPr>
          <p:nvPr/>
        </p:nvPicPr>
        <p:blipFill>
          <a:blip r:embed="rId3"/>
          <a:stretch>
            <a:fillRect/>
          </a:stretch>
        </p:blipFill>
        <p:spPr>
          <a:xfrm>
            <a:off x="2366748" y="1955619"/>
            <a:ext cx="8882944" cy="4073743"/>
          </a:xfrm>
          <a:prstGeom prst="rect">
            <a:avLst/>
          </a:prstGeom>
        </p:spPr>
      </p:pic>
    </p:spTree>
    <p:extLst>
      <p:ext uri="{BB962C8B-B14F-4D97-AF65-F5344CB8AC3E}">
        <p14:creationId xmlns:p14="http://schemas.microsoft.com/office/powerpoint/2010/main" val="7062687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03256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308298" y="1549486"/>
            <a:ext cx="4222539" cy="2024016"/>
          </a:xfrm>
          <a:prstGeom prst="rect">
            <a:avLst/>
          </a:prstGeom>
        </p:spPr>
        <p:txBody>
          <a:bodyPr wrap="square">
            <a:spAutoFit/>
          </a:bodyPr>
          <a:lstStyle/>
          <a:p>
            <a:r>
              <a:rPr lang="en-US" b="1" u="none" dirty="0">
                <a:latin typeface="Huawei Sans" panose="020C0503030203020204" pitchFamily="34" charset="0"/>
              </a:rPr>
              <a:t>Flink</a:t>
            </a:r>
            <a:r>
              <a:rPr lang="en-US" altLang="zh-CN" b="1" dirty="0"/>
              <a:t> — </a:t>
            </a:r>
            <a:r>
              <a:rPr lang="en-US" b="1" u="none" dirty="0">
                <a:latin typeface="Huawei Sans" panose="020C0503030203020204" pitchFamily="34" charset="0"/>
              </a:rPr>
              <a:t>Stream and Batch Processing in a Single Engine</a:t>
            </a:r>
            <a:endParaRPr lang="en-US" altLang="zh-CN" b="1" dirty="0">
              <a:latin typeface="Huawei Sans" panose="020C0503030203020204" pitchFamily="34" charset="0"/>
              <a:sym typeface="Huawei Sans" panose="020C0503030203020204" pitchFamily="34" charset="0"/>
            </a:endParaRPr>
          </a:p>
          <a:p>
            <a:pPr lvl="1">
              <a:buSzPct val="50000"/>
              <a:buFont typeface="Wingdings" panose="05000000000000000000" pitchFamily="2" charset="2"/>
              <a:buChar char="n"/>
            </a:pPr>
            <a:r>
              <a:rPr lang="en-US" dirty="0">
                <a:solidFill>
                  <a:schemeClr val="bg1">
                    <a:lumMod val="50000"/>
                  </a:schemeClr>
                </a:solidFill>
                <a:latin typeface="Huawei Sans" panose="020C0503030203020204" pitchFamily="34" charset="0"/>
              </a:rPr>
              <a:t>Flink Principles and Architecture</a:t>
            </a:r>
            <a:endParaRPr lang="en-US" altLang="zh-CN" dirty="0">
              <a:solidFill>
                <a:schemeClr val="bg1">
                  <a:lumMod val="50000"/>
                </a:schemeClr>
              </a:solidFill>
              <a:latin typeface="Huawei Sans" panose="020C0503030203020204" pitchFamily="34" charset="0"/>
              <a:sym typeface="Huawei Sans" panose="020C0503030203020204" pitchFamily="34" charset="0"/>
            </a:endParaRPr>
          </a:p>
          <a:p>
            <a:pPr lvl="1">
              <a:buSzPct val="50000"/>
              <a:buFont typeface="Wingdings" panose="05000000000000000000" pitchFamily="2" charset="2"/>
              <a:buChar char="p"/>
            </a:pPr>
            <a:r>
              <a:rPr lang="en-US" dirty="0">
                <a:solidFill>
                  <a:schemeClr val="bg1">
                    <a:lumMod val="50000"/>
                  </a:schemeClr>
                </a:solidFill>
                <a:latin typeface="Huawei Sans" panose="020C0503030203020204" pitchFamily="34" charset="0"/>
              </a:rPr>
              <a:t>Flink Time and Window</a:t>
            </a:r>
          </a:p>
          <a:p>
            <a:pPr lvl="1">
              <a:buSzPct val="50000"/>
              <a:buFont typeface="Wingdings" panose="05000000000000000000" pitchFamily="2" charset="2"/>
              <a:buChar char="p"/>
            </a:pPr>
            <a:r>
              <a:rPr lang="en-US" dirty="0">
                <a:solidFill>
                  <a:schemeClr val="bg1">
                    <a:lumMod val="50000"/>
                  </a:schemeClr>
                </a:solidFill>
                <a:latin typeface="Huawei Sans" panose="020C0503030203020204" pitchFamily="34" charset="0"/>
              </a:rPr>
              <a:t>Flink Watermark</a:t>
            </a:r>
          </a:p>
          <a:p>
            <a:pPr lvl="1">
              <a:buSzPct val="50000"/>
              <a:buFont typeface="Wingdings" panose="05000000000000000000" pitchFamily="2" charset="2"/>
              <a:buChar char="p"/>
            </a:pPr>
            <a:r>
              <a:rPr lang="en-US" dirty="0">
                <a:latin typeface="Huawei Sans" panose="020C0503030203020204" pitchFamily="34" charset="0"/>
              </a:rPr>
              <a:t>Flink Fault Tolerance Mechanism</a:t>
            </a:r>
            <a:endParaRPr lang="en-US" altLang="zh-CN" dirty="0">
              <a:latin typeface="Huawei Sans" panose="020C0503030203020204" pitchFamily="34" charset="0"/>
              <a:sym typeface="Huawei Sans" panose="020C0503030203020204" pitchFamily="34" charset="0"/>
            </a:endParaRPr>
          </a:p>
          <a:p>
            <a:pPr>
              <a:lnSpc>
                <a:spcPct val="120000"/>
              </a:lnSpc>
            </a:pPr>
            <a:endParaRPr lang="en-US" sz="1600" dirty="0">
              <a:solidFill>
                <a:srgbClr val="000000"/>
              </a:solidFill>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6944248" y="3996751"/>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Content</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45939978"/>
      </p:ext>
    </p:extLst>
  </p:cSld>
  <p:clrMapOvr>
    <a:masterClrMapping/>
  </p:clrMapOvr>
  <p:transition spd="slow">
    <p:comb/>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73786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内容占位符 2">
            <a:extLst>
              <a:ext uri="{FF2B5EF4-FFF2-40B4-BE49-F238E27FC236}">
                <a16:creationId xmlns:a16="http://schemas.microsoft.com/office/drawing/2014/main" id="{5FC0FA1B-26D9-48EE-A3C8-834ECC486C5A}"/>
              </a:ext>
            </a:extLst>
          </p:cNvPr>
          <p:cNvSpPr txBox="1">
            <a:spLocks/>
          </p:cNvSpPr>
          <p:nvPr/>
        </p:nvSpPr>
        <p:spPr>
          <a:xfrm>
            <a:off x="762000" y="2095404"/>
            <a:ext cx="10987088" cy="383215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2" name="内容占位符 2">
            <a:extLst>
              <a:ext uri="{FF2B5EF4-FFF2-40B4-BE49-F238E27FC236}">
                <a16:creationId xmlns:a16="http://schemas.microsoft.com/office/drawing/2014/main" id="{707BAA22-BC44-407A-8F57-72A4593A2F54}"/>
              </a:ext>
            </a:extLst>
          </p:cNvPr>
          <p:cNvSpPr txBox="1">
            <a:spLocks/>
          </p:cNvSpPr>
          <p:nvPr/>
        </p:nvSpPr>
        <p:spPr>
          <a:xfrm>
            <a:off x="762000" y="2095404"/>
            <a:ext cx="10987088" cy="383215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sz="1800" dirty="0">
              <a:latin typeface="Huawei Sans" panose="020C0503030203020204" pitchFamily="34" charset="0"/>
              <a:sym typeface="Microsoft YaHei" panose="020B0503020204020204" pitchFamily="34" charset="-122"/>
            </a:endParaRPr>
          </a:p>
        </p:txBody>
      </p:sp>
      <p:sp>
        <p:nvSpPr>
          <p:cNvPr id="14" name="Text Placeholder 32">
            <a:extLst>
              <a:ext uri="{FF2B5EF4-FFF2-40B4-BE49-F238E27FC236}">
                <a16:creationId xmlns:a16="http://schemas.microsoft.com/office/drawing/2014/main" id="{6F43ED4A-4387-40AF-A986-7289B3262491}"/>
              </a:ext>
            </a:extLst>
          </p:cNvPr>
          <p:cNvSpPr txBox="1">
            <a:spLocks/>
          </p:cNvSpPr>
          <p:nvPr/>
        </p:nvSpPr>
        <p:spPr>
          <a:xfrm>
            <a:off x="608806" y="2125934"/>
            <a:ext cx="11293476" cy="487504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3" name="标题 1">
            <a:extLst>
              <a:ext uri="{FF2B5EF4-FFF2-40B4-BE49-F238E27FC236}">
                <a16:creationId xmlns:a16="http://schemas.microsoft.com/office/drawing/2014/main" id="{83210ACD-9C1A-4D40-B6E3-BDCB735F372B}"/>
              </a:ext>
            </a:extLst>
          </p:cNvPr>
          <p:cNvSpPr txBox="1">
            <a:spLocks/>
          </p:cNvSpPr>
          <p:nvPr/>
        </p:nvSpPr>
        <p:spPr>
          <a:xfrm>
            <a:off x="2798944" y="1043860"/>
            <a:ext cx="11293475" cy="49709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b="1" dirty="0">
                <a:solidFill>
                  <a:schemeClr val="bg1"/>
                </a:solidFill>
                <a:latin typeface="Huawei Sans" panose="020C0503030203020204" pitchFamily="34" charset="0"/>
              </a:rPr>
              <a:t>Checkpointing</a:t>
            </a:r>
            <a:endParaRPr lang="en-US" altLang="zh-CN" sz="2400" b="1" dirty="0">
              <a:solidFill>
                <a:schemeClr val="bg1"/>
              </a:solidFill>
              <a:latin typeface="Huawei Sans" panose="020C0503030203020204" pitchFamily="34" charset="0"/>
              <a:sym typeface="Huawei Sans" panose="020C0503030203020204" pitchFamily="34" charset="0"/>
            </a:endParaRPr>
          </a:p>
        </p:txBody>
      </p:sp>
      <p:sp>
        <p:nvSpPr>
          <p:cNvPr id="16" name="TextBox 15">
            <a:extLst>
              <a:ext uri="{FF2B5EF4-FFF2-40B4-BE49-F238E27FC236}">
                <a16:creationId xmlns:a16="http://schemas.microsoft.com/office/drawing/2014/main" id="{15E5C27E-09BA-4E30-9C59-BE0938DBEB8F}"/>
              </a:ext>
            </a:extLst>
          </p:cNvPr>
          <p:cNvSpPr txBox="1"/>
          <p:nvPr/>
        </p:nvSpPr>
        <p:spPr>
          <a:xfrm>
            <a:off x="762000" y="2373229"/>
            <a:ext cx="9795540" cy="2308324"/>
          </a:xfrm>
          <a:prstGeom prst="rect">
            <a:avLst/>
          </a:prstGeom>
          <a:noFill/>
        </p:spPr>
        <p:txBody>
          <a:bodyPr wrap="square">
            <a:spAutoFit/>
          </a:bodyPr>
          <a:lstStyle/>
          <a:p>
            <a:pPr lvl="1"/>
            <a:r>
              <a:rPr lang="en-US" sz="2400" b="0" u="none" dirty="0">
                <a:latin typeface="Huawei Sans" panose="020C0503030203020204" pitchFamily="34" charset="0"/>
              </a:rPr>
              <a:t>Flink uses a feature called checkpoint to reset the system to the correct state when a fault occurs.</a:t>
            </a:r>
            <a:endParaRPr lang="en-US" altLang="zh-CN" sz="2400" dirty="0">
              <a:latin typeface="Huawei Sans" panose="020C0503030203020204" pitchFamily="34" charset="0"/>
            </a:endParaRPr>
          </a:p>
          <a:p>
            <a:pPr lvl="1"/>
            <a:r>
              <a:rPr lang="en-US" sz="2400" b="0" u="none" dirty="0">
                <a:latin typeface="Huawei Sans" panose="020C0503030203020204" pitchFamily="34" charset="0"/>
              </a:rPr>
              <a:t>Flink offers the fault tolerance mechanism based on</a:t>
            </a:r>
            <a:r>
              <a:rPr lang="ar-EG" sz="2400" b="0" u="none" dirty="0">
                <a:latin typeface="Huawei Sans" panose="020C0503030203020204" pitchFamily="34" charset="0"/>
              </a:rPr>
              <a:t> </a:t>
            </a:r>
            <a:r>
              <a:rPr lang="en-US" sz="2400" b="0" u="none" dirty="0">
                <a:latin typeface="Huawei Sans" panose="020C0503030203020204" pitchFamily="34" charset="0"/>
              </a:rPr>
              <a:t>snapshot technology for distributed data streams. It can globally take snapshots of the state data of tasks or operations at the same time point, that is, backs up the states of programs.</a:t>
            </a:r>
            <a:endParaRPr lang="en-US" altLang="zh-CN" sz="2400" dirty="0">
              <a:latin typeface="Huawei Sans" panose="020C0503030203020204" pitchFamily="34" charset="0"/>
            </a:endParaRPr>
          </a:p>
        </p:txBody>
      </p:sp>
    </p:spTree>
    <p:extLst>
      <p:ext uri="{BB962C8B-B14F-4D97-AF65-F5344CB8AC3E}">
        <p14:creationId xmlns:p14="http://schemas.microsoft.com/office/powerpoint/2010/main" val="28867136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994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内容占位符 2">
            <a:extLst>
              <a:ext uri="{FF2B5EF4-FFF2-40B4-BE49-F238E27FC236}">
                <a16:creationId xmlns:a16="http://schemas.microsoft.com/office/drawing/2014/main" id="{5FC0FA1B-26D9-48EE-A3C8-834ECC486C5A}"/>
              </a:ext>
            </a:extLst>
          </p:cNvPr>
          <p:cNvSpPr txBox="1">
            <a:spLocks/>
          </p:cNvSpPr>
          <p:nvPr/>
        </p:nvSpPr>
        <p:spPr>
          <a:xfrm>
            <a:off x="762000" y="2095404"/>
            <a:ext cx="10987088" cy="383215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2" name="内容占位符 2">
            <a:extLst>
              <a:ext uri="{FF2B5EF4-FFF2-40B4-BE49-F238E27FC236}">
                <a16:creationId xmlns:a16="http://schemas.microsoft.com/office/drawing/2014/main" id="{707BAA22-BC44-407A-8F57-72A4593A2F54}"/>
              </a:ext>
            </a:extLst>
          </p:cNvPr>
          <p:cNvSpPr txBox="1">
            <a:spLocks/>
          </p:cNvSpPr>
          <p:nvPr/>
        </p:nvSpPr>
        <p:spPr>
          <a:xfrm>
            <a:off x="762000" y="2095404"/>
            <a:ext cx="10987088" cy="383215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sz="1800" dirty="0">
              <a:latin typeface="Huawei Sans" panose="020C0503030203020204" pitchFamily="34" charset="0"/>
              <a:sym typeface="Microsoft YaHei" panose="020B0503020204020204" pitchFamily="34" charset="-122"/>
            </a:endParaRPr>
          </a:p>
        </p:txBody>
      </p:sp>
      <p:sp>
        <p:nvSpPr>
          <p:cNvPr id="14" name="Text Placeholder 32">
            <a:extLst>
              <a:ext uri="{FF2B5EF4-FFF2-40B4-BE49-F238E27FC236}">
                <a16:creationId xmlns:a16="http://schemas.microsoft.com/office/drawing/2014/main" id="{6F43ED4A-4387-40AF-A986-7289B3262491}"/>
              </a:ext>
            </a:extLst>
          </p:cNvPr>
          <p:cNvSpPr txBox="1">
            <a:spLocks/>
          </p:cNvSpPr>
          <p:nvPr/>
        </p:nvSpPr>
        <p:spPr>
          <a:xfrm>
            <a:off x="608806" y="2125934"/>
            <a:ext cx="11293476" cy="487504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3" name="标题 1">
            <a:extLst>
              <a:ext uri="{FF2B5EF4-FFF2-40B4-BE49-F238E27FC236}">
                <a16:creationId xmlns:a16="http://schemas.microsoft.com/office/drawing/2014/main" id="{83210ACD-9C1A-4D40-B6E3-BDCB735F372B}"/>
              </a:ext>
            </a:extLst>
          </p:cNvPr>
          <p:cNvSpPr txBox="1">
            <a:spLocks/>
          </p:cNvSpPr>
          <p:nvPr/>
        </p:nvSpPr>
        <p:spPr>
          <a:xfrm>
            <a:off x="2798944" y="1043860"/>
            <a:ext cx="11293475" cy="49709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b="1" dirty="0">
                <a:solidFill>
                  <a:schemeClr val="bg1"/>
                </a:solidFill>
                <a:latin typeface="Huawei Sans" panose="020C0503030203020204" pitchFamily="34" charset="0"/>
              </a:rPr>
              <a:t>Checkpoint Mechanism</a:t>
            </a:r>
            <a:endParaRPr lang="en-US" altLang="zh-CN" sz="2400" b="1" dirty="0">
              <a:solidFill>
                <a:schemeClr val="bg1"/>
              </a:solidFill>
              <a:latin typeface="Huawei Sans" panose="020C0503030203020204" pitchFamily="34" charset="0"/>
              <a:sym typeface="Huawei Sans" panose="020C0503030203020204" pitchFamily="34" charset="0"/>
            </a:endParaRPr>
          </a:p>
        </p:txBody>
      </p:sp>
      <p:sp>
        <p:nvSpPr>
          <p:cNvPr id="15" name="文本占位符 2">
            <a:extLst>
              <a:ext uri="{FF2B5EF4-FFF2-40B4-BE49-F238E27FC236}">
                <a16:creationId xmlns:a16="http://schemas.microsoft.com/office/drawing/2014/main" id="{891DDA5F-B695-48CA-951F-2A9E8D8AEFA4}"/>
              </a:ext>
            </a:extLst>
          </p:cNvPr>
          <p:cNvSpPr txBox="1">
            <a:spLocks/>
          </p:cNvSpPr>
          <p:nvPr/>
        </p:nvSpPr>
        <p:spPr>
          <a:xfrm>
            <a:off x="596106" y="2558580"/>
            <a:ext cx="10987088" cy="3747899"/>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b="0" u="none" dirty="0">
                <a:latin typeface="Huawei Sans" panose="020C0503030203020204" pitchFamily="34" charset="0"/>
              </a:rPr>
              <a:t>Flink provides the checkpoint fault tolerance mechanism. The distributed snapshot function can take global snapshots of task/operator status data at the same time point in a unified manner. Flink periodically generates checkpoint barriers on the input data set and divides the data within the interval to the corresponding checkpoints through barriers. When an exception occurs in an application, the operator can restore the status of all operators from the previous snapshot to ensure data consistency.</a:t>
            </a:r>
            <a:endParaRPr lang="en-US" altLang="zh-CN" sz="2400" dirty="0">
              <a:latin typeface="Huawei Sans" panose="020C0503030203020204" pitchFamily="34" charset="0"/>
            </a:endParaRPr>
          </a:p>
          <a:p>
            <a:pPr marL="0" indent="0">
              <a:buNone/>
            </a:pPr>
            <a:endParaRPr lang="en-US" altLang="zh-CN" sz="3200" dirty="0">
              <a:latin typeface="Huawei Sans" panose="020C0503030203020204" pitchFamily="34" charset="0"/>
              <a:sym typeface="Huawei Sans" panose="020C0503030203020204" pitchFamily="34" charset="0"/>
            </a:endParaRPr>
          </a:p>
        </p:txBody>
      </p:sp>
    </p:spTree>
    <p:extLst>
      <p:ext uri="{BB962C8B-B14F-4D97-AF65-F5344CB8AC3E}">
        <p14:creationId xmlns:p14="http://schemas.microsoft.com/office/powerpoint/2010/main" val="8703664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994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内容占位符 2">
            <a:extLst>
              <a:ext uri="{FF2B5EF4-FFF2-40B4-BE49-F238E27FC236}">
                <a16:creationId xmlns:a16="http://schemas.microsoft.com/office/drawing/2014/main" id="{5FC0FA1B-26D9-48EE-A3C8-834ECC486C5A}"/>
              </a:ext>
            </a:extLst>
          </p:cNvPr>
          <p:cNvSpPr txBox="1">
            <a:spLocks/>
          </p:cNvSpPr>
          <p:nvPr/>
        </p:nvSpPr>
        <p:spPr>
          <a:xfrm>
            <a:off x="762000" y="2095404"/>
            <a:ext cx="10987088" cy="383215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2" name="内容占位符 2">
            <a:extLst>
              <a:ext uri="{FF2B5EF4-FFF2-40B4-BE49-F238E27FC236}">
                <a16:creationId xmlns:a16="http://schemas.microsoft.com/office/drawing/2014/main" id="{707BAA22-BC44-407A-8F57-72A4593A2F54}"/>
              </a:ext>
            </a:extLst>
          </p:cNvPr>
          <p:cNvSpPr txBox="1">
            <a:spLocks/>
          </p:cNvSpPr>
          <p:nvPr/>
        </p:nvSpPr>
        <p:spPr>
          <a:xfrm>
            <a:off x="762000" y="2095404"/>
            <a:ext cx="10987088" cy="383215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sz="1800" dirty="0">
              <a:latin typeface="Huawei Sans" panose="020C0503030203020204" pitchFamily="34" charset="0"/>
              <a:sym typeface="Microsoft YaHei" panose="020B0503020204020204" pitchFamily="34" charset="-122"/>
            </a:endParaRPr>
          </a:p>
        </p:txBody>
      </p:sp>
      <p:sp>
        <p:nvSpPr>
          <p:cNvPr id="14" name="Text Placeholder 32">
            <a:extLst>
              <a:ext uri="{FF2B5EF4-FFF2-40B4-BE49-F238E27FC236}">
                <a16:creationId xmlns:a16="http://schemas.microsoft.com/office/drawing/2014/main" id="{6F43ED4A-4387-40AF-A986-7289B3262491}"/>
              </a:ext>
            </a:extLst>
          </p:cNvPr>
          <p:cNvSpPr txBox="1">
            <a:spLocks/>
          </p:cNvSpPr>
          <p:nvPr/>
        </p:nvSpPr>
        <p:spPr>
          <a:xfrm>
            <a:off x="608806" y="2125934"/>
            <a:ext cx="11293476" cy="487504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3" name="标题 1">
            <a:extLst>
              <a:ext uri="{FF2B5EF4-FFF2-40B4-BE49-F238E27FC236}">
                <a16:creationId xmlns:a16="http://schemas.microsoft.com/office/drawing/2014/main" id="{83210ACD-9C1A-4D40-B6E3-BDCB735F372B}"/>
              </a:ext>
            </a:extLst>
          </p:cNvPr>
          <p:cNvSpPr txBox="1">
            <a:spLocks/>
          </p:cNvSpPr>
          <p:nvPr/>
        </p:nvSpPr>
        <p:spPr>
          <a:xfrm>
            <a:off x="2798944" y="1043860"/>
            <a:ext cx="11293475" cy="49709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b="1" dirty="0">
                <a:solidFill>
                  <a:schemeClr val="bg1"/>
                </a:solidFill>
                <a:latin typeface="Huawei Sans" panose="020C0503030203020204" pitchFamily="34" charset="0"/>
              </a:rPr>
              <a:t>Checkpoint Mechanism</a:t>
            </a:r>
            <a:endParaRPr lang="en-US" altLang="zh-CN" sz="2400" b="1" dirty="0">
              <a:solidFill>
                <a:schemeClr val="bg1"/>
              </a:solidFill>
              <a:latin typeface="Huawei Sans" panose="020C0503030203020204" pitchFamily="34" charset="0"/>
              <a:sym typeface="Huawei Sans" panose="020C0503030203020204" pitchFamily="34" charset="0"/>
            </a:endParaRPr>
          </a:p>
        </p:txBody>
      </p:sp>
      <p:sp>
        <p:nvSpPr>
          <p:cNvPr id="16" name="TextBox 15">
            <a:extLst>
              <a:ext uri="{FF2B5EF4-FFF2-40B4-BE49-F238E27FC236}">
                <a16:creationId xmlns:a16="http://schemas.microsoft.com/office/drawing/2014/main" id="{6D7618E2-BAEB-4AE5-BA22-7DEC64E3CD20}"/>
              </a:ext>
            </a:extLst>
          </p:cNvPr>
          <p:cNvSpPr txBox="1"/>
          <p:nvPr/>
        </p:nvSpPr>
        <p:spPr>
          <a:xfrm>
            <a:off x="1460938" y="2455565"/>
            <a:ext cx="9109841" cy="2677656"/>
          </a:xfrm>
          <a:prstGeom prst="rect">
            <a:avLst/>
          </a:prstGeom>
          <a:noFill/>
        </p:spPr>
        <p:txBody>
          <a:bodyPr wrap="square">
            <a:spAutoFit/>
          </a:bodyPr>
          <a:lstStyle/>
          <a:p>
            <a:pPr lvl="1"/>
            <a:r>
              <a:rPr lang="en-US" sz="2400" b="0" u="none" dirty="0">
                <a:latin typeface="Huawei Sans" panose="020C0503030203020204" pitchFamily="34" charset="0"/>
              </a:rPr>
              <a:t>For stream processing applications, these snapshots are very lightweight and can be taken frequently without compromising performance.</a:t>
            </a:r>
            <a:endParaRPr lang="en-US" altLang="zh-CN" sz="2400" dirty="0">
              <a:latin typeface="Huawei Sans" panose="020C0503030203020204" pitchFamily="34" charset="0"/>
            </a:endParaRPr>
          </a:p>
          <a:p>
            <a:pPr lvl="1"/>
            <a:r>
              <a:rPr lang="en-US" sz="2400" b="0" u="none" dirty="0">
                <a:latin typeface="Huawei Sans" panose="020C0503030203020204" pitchFamily="34" charset="0"/>
              </a:rPr>
              <a:t>For applications with small state, these snapshots are very light-weight and can be taken frequently without impacting the performance much. During checkpointing, the state is stored at a configurable place (such as the JobManager node or HDFS).</a:t>
            </a:r>
            <a:endParaRPr lang="en-US" altLang="zh-CN" sz="2400" dirty="0">
              <a:latin typeface="Huawei Sans" panose="020C0503030203020204" pitchFamily="34" charset="0"/>
            </a:endParaRPr>
          </a:p>
        </p:txBody>
      </p:sp>
    </p:spTree>
    <p:extLst>
      <p:ext uri="{BB962C8B-B14F-4D97-AF65-F5344CB8AC3E}">
        <p14:creationId xmlns:p14="http://schemas.microsoft.com/office/powerpoint/2010/main" val="41348215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65542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内容占位符 2">
            <a:extLst>
              <a:ext uri="{FF2B5EF4-FFF2-40B4-BE49-F238E27FC236}">
                <a16:creationId xmlns:a16="http://schemas.microsoft.com/office/drawing/2014/main" id="{5FC0FA1B-26D9-48EE-A3C8-834ECC486C5A}"/>
              </a:ext>
            </a:extLst>
          </p:cNvPr>
          <p:cNvSpPr txBox="1">
            <a:spLocks/>
          </p:cNvSpPr>
          <p:nvPr/>
        </p:nvSpPr>
        <p:spPr>
          <a:xfrm>
            <a:off x="762000" y="2095404"/>
            <a:ext cx="10987088" cy="383215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2" name="内容占位符 2">
            <a:extLst>
              <a:ext uri="{FF2B5EF4-FFF2-40B4-BE49-F238E27FC236}">
                <a16:creationId xmlns:a16="http://schemas.microsoft.com/office/drawing/2014/main" id="{707BAA22-BC44-407A-8F57-72A4593A2F54}"/>
              </a:ext>
            </a:extLst>
          </p:cNvPr>
          <p:cNvSpPr txBox="1">
            <a:spLocks/>
          </p:cNvSpPr>
          <p:nvPr/>
        </p:nvSpPr>
        <p:spPr>
          <a:xfrm>
            <a:off x="762000" y="2095404"/>
            <a:ext cx="10987088" cy="383215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sz="1800" dirty="0">
              <a:latin typeface="Huawei Sans" panose="020C0503030203020204" pitchFamily="34" charset="0"/>
              <a:sym typeface="Microsoft YaHei" panose="020B0503020204020204" pitchFamily="34" charset="-122"/>
            </a:endParaRPr>
          </a:p>
        </p:txBody>
      </p:sp>
      <p:sp>
        <p:nvSpPr>
          <p:cNvPr id="14" name="Text Placeholder 32">
            <a:extLst>
              <a:ext uri="{FF2B5EF4-FFF2-40B4-BE49-F238E27FC236}">
                <a16:creationId xmlns:a16="http://schemas.microsoft.com/office/drawing/2014/main" id="{6F43ED4A-4387-40AF-A986-7289B3262491}"/>
              </a:ext>
            </a:extLst>
          </p:cNvPr>
          <p:cNvSpPr txBox="1">
            <a:spLocks/>
          </p:cNvSpPr>
          <p:nvPr/>
        </p:nvSpPr>
        <p:spPr>
          <a:xfrm>
            <a:off x="608806" y="2125934"/>
            <a:ext cx="11293476" cy="487504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3" name="标题 1">
            <a:extLst>
              <a:ext uri="{FF2B5EF4-FFF2-40B4-BE49-F238E27FC236}">
                <a16:creationId xmlns:a16="http://schemas.microsoft.com/office/drawing/2014/main" id="{83210ACD-9C1A-4D40-B6E3-BDCB735F372B}"/>
              </a:ext>
            </a:extLst>
          </p:cNvPr>
          <p:cNvSpPr txBox="1">
            <a:spLocks/>
          </p:cNvSpPr>
          <p:nvPr/>
        </p:nvSpPr>
        <p:spPr>
          <a:xfrm>
            <a:off x="2798944" y="1043860"/>
            <a:ext cx="11293475" cy="49709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zh-CN" sz="2400" b="1" dirty="0">
                <a:solidFill>
                  <a:schemeClr val="bg1"/>
                </a:solidFill>
                <a:latin typeface="Huawei Sans" panose="020C0503030203020204" pitchFamily="34" charset="0"/>
                <a:sym typeface="Huawei Sans" panose="020C0503030203020204" pitchFamily="34" charset="0"/>
              </a:rPr>
              <a:t>Checkingpoint </a:t>
            </a:r>
            <a:r>
              <a:rPr lang="en-US" sz="2400" b="1" dirty="0">
                <a:solidFill>
                  <a:schemeClr val="bg1"/>
                </a:solidFill>
                <a:latin typeface="Huawei Sans" panose="020C0503030203020204" pitchFamily="34" charset="0"/>
              </a:rPr>
              <a:t>Mechanism</a:t>
            </a:r>
            <a:r>
              <a:rPr lang="en-US" altLang="zh-CN" sz="2400" b="1" dirty="0">
                <a:solidFill>
                  <a:schemeClr val="bg1"/>
                </a:solidFill>
                <a:latin typeface="Huawei Sans" panose="020C0503030203020204" pitchFamily="34" charset="0"/>
                <a:sym typeface="Huawei Sans" panose="020C0503030203020204" pitchFamily="34" charset="0"/>
              </a:rPr>
              <a:t> </a:t>
            </a:r>
          </a:p>
        </p:txBody>
      </p:sp>
      <p:pic>
        <p:nvPicPr>
          <p:cNvPr id="4" name="Picture 3">
            <a:extLst>
              <a:ext uri="{FF2B5EF4-FFF2-40B4-BE49-F238E27FC236}">
                <a16:creationId xmlns:a16="http://schemas.microsoft.com/office/drawing/2014/main" id="{5D6D618B-7ED7-4105-B40F-6008C73564AF}"/>
              </a:ext>
            </a:extLst>
          </p:cNvPr>
          <p:cNvPicPr>
            <a:picLocks noChangeAspect="1"/>
          </p:cNvPicPr>
          <p:nvPr/>
        </p:nvPicPr>
        <p:blipFill>
          <a:blip r:embed="rId3"/>
          <a:stretch>
            <a:fillRect/>
          </a:stretch>
        </p:blipFill>
        <p:spPr>
          <a:xfrm>
            <a:off x="2452278" y="1797823"/>
            <a:ext cx="8977722" cy="4229206"/>
          </a:xfrm>
          <a:prstGeom prst="rect">
            <a:avLst/>
          </a:prstGeom>
        </p:spPr>
      </p:pic>
    </p:spTree>
    <p:extLst>
      <p:ext uri="{BB962C8B-B14F-4D97-AF65-F5344CB8AC3E}">
        <p14:creationId xmlns:p14="http://schemas.microsoft.com/office/powerpoint/2010/main" val="10438754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73249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内容占位符 2">
            <a:extLst>
              <a:ext uri="{FF2B5EF4-FFF2-40B4-BE49-F238E27FC236}">
                <a16:creationId xmlns:a16="http://schemas.microsoft.com/office/drawing/2014/main" id="{5FC0FA1B-26D9-48EE-A3C8-834ECC486C5A}"/>
              </a:ext>
            </a:extLst>
          </p:cNvPr>
          <p:cNvSpPr txBox="1">
            <a:spLocks/>
          </p:cNvSpPr>
          <p:nvPr/>
        </p:nvSpPr>
        <p:spPr>
          <a:xfrm>
            <a:off x="762000" y="2095404"/>
            <a:ext cx="10987088" cy="383215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sp>
        <p:nvSpPr>
          <p:cNvPr id="12" name="内容占位符 2">
            <a:extLst>
              <a:ext uri="{FF2B5EF4-FFF2-40B4-BE49-F238E27FC236}">
                <a16:creationId xmlns:a16="http://schemas.microsoft.com/office/drawing/2014/main" id="{707BAA22-BC44-407A-8F57-72A4593A2F54}"/>
              </a:ext>
            </a:extLst>
          </p:cNvPr>
          <p:cNvSpPr txBox="1">
            <a:spLocks/>
          </p:cNvSpPr>
          <p:nvPr/>
        </p:nvSpPr>
        <p:spPr>
          <a:xfrm>
            <a:off x="762000" y="2095404"/>
            <a:ext cx="10987088" cy="383215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sz="1800" dirty="0">
              <a:latin typeface="Huawei Sans" panose="020C0503030203020204" pitchFamily="34" charset="0"/>
              <a:sym typeface="Microsoft YaHei" panose="020B0503020204020204" pitchFamily="34" charset="-122"/>
            </a:endParaRPr>
          </a:p>
        </p:txBody>
      </p:sp>
      <p:sp>
        <p:nvSpPr>
          <p:cNvPr id="14" name="Text Placeholder 32">
            <a:extLst>
              <a:ext uri="{FF2B5EF4-FFF2-40B4-BE49-F238E27FC236}">
                <a16:creationId xmlns:a16="http://schemas.microsoft.com/office/drawing/2014/main" id="{6F43ED4A-4387-40AF-A986-7289B3262491}"/>
              </a:ext>
            </a:extLst>
          </p:cNvPr>
          <p:cNvSpPr txBox="1">
            <a:spLocks/>
          </p:cNvSpPr>
          <p:nvPr/>
        </p:nvSpPr>
        <p:spPr>
          <a:xfrm>
            <a:off x="608806" y="2125934"/>
            <a:ext cx="11293476" cy="487504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latin typeface="Huawei Sans" panose="020C0503030203020204" pitchFamily="34" charset="0"/>
              <a:sym typeface="Microsoft YaHei" panose="020B0503020204020204" pitchFamily="34" charset="-122"/>
            </a:endParaRPr>
          </a:p>
        </p:txBody>
      </p:sp>
      <p:pic>
        <p:nvPicPr>
          <p:cNvPr id="9" name="Picture 8">
            <a:extLst>
              <a:ext uri="{FF2B5EF4-FFF2-40B4-BE49-F238E27FC236}">
                <a16:creationId xmlns:a16="http://schemas.microsoft.com/office/drawing/2014/main" id="{B7798C3D-971F-4633-8390-B84B6658AF9B}"/>
              </a:ext>
            </a:extLst>
          </p:cNvPr>
          <p:cNvPicPr>
            <a:picLocks noChangeAspect="1"/>
          </p:cNvPicPr>
          <p:nvPr/>
        </p:nvPicPr>
        <p:blipFill>
          <a:blip r:embed="rId3"/>
          <a:stretch>
            <a:fillRect/>
          </a:stretch>
        </p:blipFill>
        <p:spPr>
          <a:xfrm>
            <a:off x="2407795" y="2181430"/>
            <a:ext cx="8615279" cy="3832152"/>
          </a:xfrm>
          <a:prstGeom prst="rect">
            <a:avLst/>
          </a:prstGeom>
        </p:spPr>
      </p:pic>
    </p:spTree>
    <p:extLst>
      <p:ext uri="{BB962C8B-B14F-4D97-AF65-F5344CB8AC3E}">
        <p14:creationId xmlns:p14="http://schemas.microsoft.com/office/powerpoint/2010/main" val="11488843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75976" y="1728530"/>
            <a:ext cx="8417320" cy="1015663"/>
          </a:xfrm>
          <a:prstGeom prst="rect">
            <a:avLst/>
          </a:prstGeom>
          <a:noFill/>
        </p:spPr>
        <p:txBody>
          <a:bodyPr wrap="square" rtlCol="0">
            <a:spAutoFit/>
          </a:bodyPr>
          <a:lstStyle/>
          <a:p>
            <a:r>
              <a:rPr lang="en-US" sz="2000" dirty="0">
                <a:solidFill>
                  <a:srgbClr val="2D3956"/>
                </a:solidFill>
                <a:latin typeface="Times New Roman" panose="02020603050405020304" pitchFamily="18" charset="0"/>
                <a:cs typeface="Times New Roman" panose="02020603050405020304" pitchFamily="18" charset="0"/>
              </a:rPr>
              <a:t>Summary:</a:t>
            </a:r>
          </a:p>
          <a:p>
            <a:endParaRPr lang="en-US" sz="2000" dirty="0">
              <a:solidFill>
                <a:srgbClr val="2D3956"/>
              </a:solidFill>
              <a:latin typeface="Times New Roman" panose="02020603050405020304" pitchFamily="18" charset="0"/>
              <a:cs typeface="Times New Roman" panose="02020603050405020304" pitchFamily="18" charset="0"/>
            </a:endParaRPr>
          </a:p>
          <a:p>
            <a:endParaRPr lang="en-US" sz="2000" dirty="0">
              <a:solidFill>
                <a:srgbClr val="2D3956"/>
              </a:solidFill>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A2F32BE2-BFF3-4108-BF36-67DB29D36279}"/>
              </a:ext>
            </a:extLst>
          </p:cNvPr>
          <p:cNvSpPr txBox="1"/>
          <p:nvPr/>
        </p:nvSpPr>
        <p:spPr>
          <a:xfrm>
            <a:off x="1488019" y="2236361"/>
            <a:ext cx="8793234" cy="3170099"/>
          </a:xfrm>
          <a:prstGeom prst="rect">
            <a:avLst/>
          </a:prstGeom>
          <a:noFill/>
        </p:spPr>
        <p:txBody>
          <a:bodyPr wrap="square">
            <a:spAutoFit/>
          </a:bodyPr>
          <a:lstStyle/>
          <a:p>
            <a:pPr algn="l"/>
            <a:r>
              <a:rPr lang="en-US" sz="2000" b="0" i="0" dirty="0">
                <a:solidFill>
                  <a:srgbClr val="374151"/>
                </a:solidFill>
                <a:effectLst/>
                <a:latin typeface="Söhne"/>
              </a:rPr>
              <a:t>Flink is an open-source stream processing and batch processing framework designed for handling large-scale data processing tasks.</a:t>
            </a:r>
          </a:p>
          <a:p>
            <a:pPr algn="l"/>
            <a:r>
              <a:rPr lang="en-US" sz="2000" b="0" i="0" dirty="0">
                <a:solidFill>
                  <a:srgbClr val="374151"/>
                </a:solidFill>
                <a:effectLst/>
                <a:latin typeface="Söhne"/>
              </a:rPr>
              <a:t>It is known for its low-latency, high-throughput stream processing capabilities, making it suitable for real-time data analytics and event-driven applications.</a:t>
            </a:r>
          </a:p>
          <a:p>
            <a:pPr algn="l"/>
            <a:r>
              <a:rPr lang="en-US" sz="2000" b="0" i="0" dirty="0">
                <a:solidFill>
                  <a:srgbClr val="374151"/>
                </a:solidFill>
                <a:effectLst/>
                <a:latin typeface="Söhne"/>
              </a:rPr>
              <a:t>Flink's architecture consists of three layers: core, API, and libraries, allowing developers to create complex data processing pipelines with ease.</a:t>
            </a:r>
          </a:p>
          <a:p>
            <a:pPr algn="l"/>
            <a:r>
              <a:rPr lang="en-US" sz="2000" b="0" i="0" dirty="0">
                <a:solidFill>
                  <a:srgbClr val="374151"/>
                </a:solidFill>
                <a:effectLst/>
                <a:latin typeface="Söhne"/>
              </a:rPr>
              <a:t>It supports various data sources like HDFS, Kafka, and text, and offers a wide range of transformation and aggregation functions for data manipulation.</a:t>
            </a:r>
          </a:p>
          <a:p>
            <a:pPr algn="l"/>
            <a:r>
              <a:rPr lang="en-US" sz="2000" b="0" i="0" dirty="0">
                <a:solidFill>
                  <a:srgbClr val="374151"/>
                </a:solidFill>
                <a:effectLst/>
                <a:latin typeface="Söhne"/>
              </a:rPr>
              <a:t>Flink is a powerful tool for businesses and organizations seeking to harness the potential of big data and make informed decisions in real-time.</a:t>
            </a:r>
          </a:p>
        </p:txBody>
      </p:sp>
    </p:spTree>
    <p:extLst>
      <p:ext uri="{BB962C8B-B14F-4D97-AF65-F5344CB8AC3E}">
        <p14:creationId xmlns:p14="http://schemas.microsoft.com/office/powerpoint/2010/main" val="34343966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281016" y="1356245"/>
            <a:ext cx="9871077" cy="444392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8234</TotalTime>
  <Words>2997</Words>
  <Application>Microsoft Office PowerPoint</Application>
  <PresentationFormat>Widescreen</PresentationFormat>
  <Paragraphs>264</Paragraphs>
  <Slides>40</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Arial</vt:lpstr>
      <vt:lpstr>Calibri</vt:lpstr>
      <vt:lpstr>Calibri Light</vt:lpstr>
      <vt:lpstr>Huawei Sans</vt:lpstr>
      <vt:lpstr>Nunito</vt:lpstr>
      <vt:lpstr>Söhne</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Acer</cp:lastModifiedBy>
  <cp:revision>71</cp:revision>
  <dcterms:created xsi:type="dcterms:W3CDTF">2023-04-29T09:08:23Z</dcterms:created>
  <dcterms:modified xsi:type="dcterms:W3CDTF">2023-09-08T02:42:17Z</dcterms:modified>
</cp:coreProperties>
</file>