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6"/>
  </p:notesMasterIdLst>
  <p:sldIdLst>
    <p:sldId id="303" r:id="rId5"/>
    <p:sldId id="313" r:id="rId6"/>
    <p:sldId id="276" r:id="rId7"/>
    <p:sldId id="256" r:id="rId8"/>
    <p:sldId id="497" r:id="rId9"/>
    <p:sldId id="498" r:id="rId10"/>
    <p:sldId id="499" r:id="rId11"/>
    <p:sldId id="306" r:id="rId12"/>
    <p:sldId id="500" r:id="rId13"/>
    <p:sldId id="502" r:id="rId14"/>
    <p:sldId id="513" r:id="rId15"/>
    <p:sldId id="514" r:id="rId16"/>
    <p:sldId id="515" r:id="rId17"/>
    <p:sldId id="536" r:id="rId18"/>
    <p:sldId id="543" r:id="rId19"/>
    <p:sldId id="544" r:id="rId20"/>
    <p:sldId id="545" r:id="rId21"/>
    <p:sldId id="546" r:id="rId22"/>
    <p:sldId id="547" r:id="rId23"/>
    <p:sldId id="537" r:id="rId24"/>
    <p:sldId id="349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313"/>
            <p14:sldId id="276"/>
            <p14:sldId id="256"/>
            <p14:sldId id="497"/>
            <p14:sldId id="498"/>
            <p14:sldId id="499"/>
            <p14:sldId id="306"/>
            <p14:sldId id="500"/>
            <p14:sldId id="502"/>
            <p14:sldId id="513"/>
            <p14:sldId id="514"/>
            <p14:sldId id="515"/>
            <p14:sldId id="536"/>
            <p14:sldId id="543"/>
            <p14:sldId id="544"/>
            <p14:sldId id="545"/>
            <p14:sldId id="546"/>
            <p14:sldId id="547"/>
            <p14:sldId id="53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000000"/>
    <a:srgbClr val="2D3956"/>
    <a:srgbClr val="203E5F"/>
    <a:srgbClr val="669BBC"/>
    <a:srgbClr val="FFD200"/>
    <a:srgbClr val="F58221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029"/>
    <p:restoredTop sz="94643"/>
  </p:normalViewPr>
  <p:slideViewPr>
    <p:cSldViewPr snapToGrid="0">
      <p:cViewPr varScale="1">
        <p:scale>
          <a:sx n="130" d="100"/>
          <a:sy n="130" d="100"/>
        </p:scale>
        <p:origin x="224" y="3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ar-S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5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8.7250437445319337E-2"/>
          <c:y val="0.25869542394157252"/>
          <c:w val="0.73261986001749779"/>
          <c:h val="0.59681205066757959"/>
        </c:manualLayout>
      </c:layout>
      <c:pie3DChart>
        <c:varyColors val="1"/>
        <c:ser>
          <c:idx val="0"/>
          <c:order val="0"/>
          <c:tx>
            <c:strRef>
              <c:f>Sheet1!$G$520</c:f>
              <c:strCache>
                <c:ptCount val="1"/>
                <c:pt idx="0">
                  <c:v>الجنس</c:v>
                </c:pt>
              </c:strCache>
            </c:strRef>
          </c:tx>
          <c:dPt>
            <c:idx val="0"/>
            <c:bubble3D val="0"/>
            <c:spPr>
              <a:solidFill>
                <a:schemeClr val="accent1">
                  <a:alpha val="90000"/>
                </a:schemeClr>
              </a:solidFill>
              <a:ln w="19050">
                <a:solidFill>
                  <a:schemeClr val="accent1">
                    <a:lumMod val="75000"/>
                  </a:schemeClr>
                </a:solidFill>
              </a:ln>
              <a:effectLst>
                <a:innerShdw blurRad="114300">
                  <a:schemeClr val="accent1"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1">
                    <a:lumMod val="7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B212-DF43-8828-771356F283CD}"/>
              </c:ext>
            </c:extLst>
          </c:dPt>
          <c:dPt>
            <c:idx val="1"/>
            <c:bubble3D val="0"/>
            <c:spPr>
              <a:solidFill>
                <a:schemeClr val="accent2">
                  <a:alpha val="90000"/>
                </a:schemeClr>
              </a:solidFill>
              <a:ln w="19050">
                <a:solidFill>
                  <a:schemeClr val="accent2">
                    <a:lumMod val="75000"/>
                  </a:schemeClr>
                </a:solidFill>
              </a:ln>
              <a:effectLst>
                <a:innerShdw blurRad="114300">
                  <a:schemeClr val="accent2"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2">
                    <a:lumMod val="7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B212-DF43-8828-771356F283CD}"/>
              </c:ext>
            </c:extLst>
          </c:dPt>
          <c:dLbls>
            <c:dLbl>
              <c:idx val="0"/>
              <c:spPr>
                <a:solidFill>
                  <a:srgbClr val="FFFFFF">
                    <a:alpha val="90000"/>
                  </a:srgbClr>
                </a:solidFill>
                <a:ln w="12700" cap="flat" cmpd="sng" algn="ctr">
                  <a:solidFill>
                    <a:srgbClr val="4285F4"/>
                  </a:solidFill>
                  <a:round/>
                </a:ln>
                <a:effectLst>
                  <a:outerShdw blurRad="50800" dist="38100" dir="2700000" algn="tl" rotWithShape="0">
                    <a:srgbClr val="4285F4">
                      <a:lumMod val="75000"/>
                      <a:alpha val="40000"/>
                    </a:srgb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1"/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B212-DF43-8828-771356F283CD}"/>
                </c:ext>
              </c:extLst>
            </c:dLbl>
            <c:dLbl>
              <c:idx val="1"/>
              <c:spPr>
                <a:solidFill>
                  <a:srgbClr val="FFFFFF">
                    <a:alpha val="90000"/>
                  </a:srgbClr>
                </a:solidFill>
                <a:ln w="12700" cap="flat" cmpd="sng" algn="ctr">
                  <a:solidFill>
                    <a:srgbClr val="4285F4"/>
                  </a:solidFill>
                  <a:round/>
                </a:ln>
                <a:effectLst>
                  <a:outerShdw blurRad="50800" dist="38100" dir="2700000" algn="tl" rotWithShape="0">
                    <a:srgbClr val="4285F4">
                      <a:lumMod val="75000"/>
                      <a:alpha val="40000"/>
                    </a:srgb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2"/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3-B212-DF43-8828-771356F283CD}"/>
                </c:ext>
              </c:extLst>
            </c:dLbl>
            <c:spPr>
              <a:solidFill>
                <a:srgbClr val="FFFFFF">
                  <a:alpha val="90000"/>
                </a:srgbClr>
              </a:solidFill>
              <a:ln w="12700" cap="flat" cmpd="sng" algn="ctr">
                <a:solidFill>
                  <a:srgbClr val="4285F4"/>
                </a:solidFill>
                <a:round/>
              </a:ln>
              <a:effectLst>
                <a:outerShdw blurRad="50800" dist="38100" dir="2700000" algn="tl" rotWithShape="0">
                  <a:srgbClr val="4285F4">
                    <a:lumMod val="75000"/>
                    <a:alpha val="40000"/>
                  </a:srgbClr>
                </a:outerShdw>
              </a:effectLst>
            </c:sp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>
                  <a:solidFill>
                    <a:schemeClr val="tx1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Sheet1!$F$521:$F$522</c:f>
              <c:strCache>
                <c:ptCount val="2"/>
                <c:pt idx="0">
                  <c:v>ذكر</c:v>
                </c:pt>
                <c:pt idx="1">
                  <c:v>أنثى</c:v>
                </c:pt>
              </c:strCache>
            </c:strRef>
          </c:cat>
          <c:val>
            <c:numRef>
              <c:f>Sheet1!$G$521:$G$522</c:f>
              <c:numCache>
                <c:formatCode>0.00%</c:formatCode>
                <c:ptCount val="2"/>
                <c:pt idx="0">
                  <c:v>0.505</c:v>
                </c:pt>
                <c:pt idx="1">
                  <c:v>0.495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85B-2C46-8517-D170BE66F5F0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ar-S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Sheet1!$I$493</c:f>
              <c:strCache>
                <c:ptCount val="1"/>
                <c:pt idx="0">
                  <c:v>العمر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Sheet1!$H$494:$H$499</c:f>
              <c:strCache>
                <c:ptCount val="6"/>
                <c:pt idx="0">
                  <c:v>18 - 25 سنة</c:v>
                </c:pt>
                <c:pt idx="1">
                  <c:v>26 - 34</c:v>
                </c:pt>
                <c:pt idx="2">
                  <c:v>35-44</c:v>
                </c:pt>
                <c:pt idx="3">
                  <c:v>45 - 54</c:v>
                </c:pt>
                <c:pt idx="4">
                  <c:v>55 - 64</c:v>
                </c:pt>
                <c:pt idx="5">
                  <c:v>أكثر من 65</c:v>
                </c:pt>
              </c:strCache>
            </c:strRef>
          </c:cat>
          <c:val>
            <c:numRef>
              <c:f>Sheet1!$I$494:$I$499</c:f>
              <c:numCache>
                <c:formatCode>0.00%</c:formatCode>
                <c:ptCount val="6"/>
                <c:pt idx="0">
                  <c:v>0.156</c:v>
                </c:pt>
                <c:pt idx="1">
                  <c:v>0.38500000000000001</c:v>
                </c:pt>
                <c:pt idx="2">
                  <c:v>0.23400000000000001</c:v>
                </c:pt>
                <c:pt idx="3">
                  <c:v>0.11</c:v>
                </c:pt>
                <c:pt idx="4">
                  <c:v>7.2999999999999995E-2</c:v>
                </c:pt>
                <c:pt idx="5">
                  <c:v>4.1000000000000002E-2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7D4-0D46-8AE7-731CB4AEACA3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310059304"/>
        <c:axId val="310061272"/>
        <c:axId val="0"/>
      </c:bar3DChart>
      <c:catAx>
        <c:axId val="3100593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10061272"/>
        <c:crosses val="autoZero"/>
        <c:auto val="1"/>
        <c:lblAlgn val="ctr"/>
        <c:lblOffset val="100"/>
        <c:noMultiLvlLbl val="0"/>
      </c:catAx>
      <c:valAx>
        <c:axId val="3100612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100593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ar-S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Sheet1!$G$563</c:f>
              <c:strCache>
                <c:ptCount val="1"/>
                <c:pt idx="0">
                  <c:v>المستوي التعليمي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Sheet1!$F$564:$F$567</c:f>
              <c:strCache>
                <c:ptCount val="4"/>
                <c:pt idx="0">
                  <c:v>الثانوية العامة أو أقل</c:v>
                </c:pt>
                <c:pt idx="1">
                  <c:v>الدبلوم</c:v>
                </c:pt>
                <c:pt idx="2">
                  <c:v>البكالوريوس</c:v>
                </c:pt>
                <c:pt idx="3">
                  <c:v>الدراسات العليا</c:v>
                </c:pt>
              </c:strCache>
            </c:strRef>
          </c:cat>
          <c:val>
            <c:numRef>
              <c:f>Sheet1!$G$564:$G$567</c:f>
              <c:numCache>
                <c:formatCode>0.00%</c:formatCode>
                <c:ptCount val="4"/>
                <c:pt idx="0">
                  <c:v>0.216</c:v>
                </c:pt>
                <c:pt idx="1">
                  <c:v>9.6000000000000002E-2</c:v>
                </c:pt>
                <c:pt idx="2">
                  <c:v>0.53700000000000003</c:v>
                </c:pt>
                <c:pt idx="3">
                  <c:v>0.151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CEB-4F49-AED7-1DBC95A3509F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313906616"/>
        <c:axId val="313907600"/>
        <c:axId val="0"/>
      </c:bar3DChart>
      <c:catAx>
        <c:axId val="3139066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13907600"/>
        <c:crosses val="autoZero"/>
        <c:auto val="1"/>
        <c:lblAlgn val="ctr"/>
        <c:lblOffset val="100"/>
        <c:noMultiLvlLbl val="0"/>
      </c:catAx>
      <c:valAx>
        <c:axId val="3139076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139066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3">
  <cs:axisTitle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587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>
      <cs:styleClr val="auto"/>
    </cs:lnRef>
    <cs:fillRef idx="0"/>
    <cs:effectRef idx="0">
      <cs:styleClr val="auto"/>
    </cs:effectRef>
    <cs:fontRef idx="minor">
      <cs:styleClr val="auto"/>
    </cs:fontRef>
    <cs:spPr>
      <a:solidFill>
        <a:schemeClr val="lt1">
          <a:alpha val="90000"/>
        </a:schemeClr>
      </a:solidFill>
      <a:ln w="12700" cap="flat" cmpd="sng" algn="ctr">
        <a:solidFill>
          <a:schemeClr val="phClr"/>
        </a:solidFill>
        <a:round/>
      </a:ln>
      <a:effectLst>
        <a:outerShdw blurRad="50800" dist="38100" dir="2700000" algn="tl" rotWithShape="0">
          <a:schemeClr val="phClr">
            <a:lumMod val="75000"/>
            <a:alpha val="40000"/>
          </a:schemeClr>
        </a:outerShdw>
      </a:effectLst>
    </cs:spPr>
    <cs:defRPr sz="1000" b="0" i="0" u="none" strike="noStrike" kern="1200" baseline="0">
      <a:effectLst/>
    </cs:defRPr>
    <cs:bodyPr rot="0" spcFirstLastPara="1" vertOverflow="clip" horzOverflow="clip" vert="horz" wrap="square" lIns="38100" tIns="19050" rIns="38100" bIns="19050" anchor="ctr" anchorCtr="1">
      <a:spAutoFit/>
    </cs:bodyPr>
  </cs:dataLabel>
  <cs:dataLabelCallout>
    <cs:lnRef idx="0">
      <cs:styleClr val="auto"/>
    </cs:lnRef>
    <cs:fillRef idx="0"/>
    <cs:effectRef idx="0">
      <cs:styleClr val="auto"/>
    </cs:effectRef>
    <cs:fontRef idx="minor">
      <cs:styleClr val="auto"/>
    </cs:fontRef>
    <cs:spPr>
      <a:solidFill>
        <a:schemeClr val="lt1">
          <a:alpha val="90000"/>
        </a:schemeClr>
      </a:solidFill>
      <a:ln w="12700" cap="flat" cmpd="sng" algn="ctr">
        <a:solidFill>
          <a:schemeClr val="phClr"/>
        </a:solidFill>
        <a:round/>
      </a:ln>
      <a:effectLst>
        <a:outerShdw blurRad="50800" dist="38100" dir="2700000" algn="tl" rotWithShape="0">
          <a:schemeClr val="phClr">
            <a:lumMod val="75000"/>
            <a:alpha val="40000"/>
          </a:schemeClr>
        </a:outerShdw>
      </a:effectLst>
    </cs:spPr>
    <cs:defRPr sz="1000" b="0" i="0" u="none" strike="noStrike" kern="1200" baseline="0">
      <a:effectLst/>
    </cs:defRPr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>
          <a:alpha val="70000"/>
        </a:schemeClr>
      </a:solidFill>
    </cs:spPr>
  </cs:dataPoint>
  <cs:dataPoint3D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tx1"/>
    </cs:fontRef>
    <cs:spPr>
      <a:solidFill>
        <a:schemeClr val="phClr">
          <a:alpha val="90000"/>
        </a:schemeClr>
      </a:solidFill>
      <a:ln w="19050">
        <a:solidFill>
          <a:schemeClr val="phClr">
            <a:lumMod val="75000"/>
          </a:schemeClr>
        </a:solidFill>
      </a:ln>
      <a:effectLst>
        <a:innerShdw blurRad="114300">
          <a:schemeClr val="phClr">
            <a:lumMod val="75000"/>
          </a:schemeClr>
        </a:innerShdw>
      </a:effectLst>
      <a:scene3d>
        <a:camera prst="orthographicFront"/>
        <a:lightRig rig="threePt" dir="t"/>
      </a:scene3d>
      <a:sp3d contourW="19050" prstMaterial="flat">
        <a:contourClr>
          <a:schemeClr val="accent4">
            <a:lumMod val="75000"/>
          </a:schemeClr>
        </a:contourClr>
      </a:sp3d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00" b="1" kern="1200" cap="all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587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 spc="20" baseline="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8/17/26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  <p:txBody>
          <a:bodyPr/>
          <a:lstStyle/>
          <a:p>
            <a:endParaRPr lang="ar-SA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  <p:txBody>
          <a:bodyPr/>
          <a:lstStyle/>
          <a:p>
            <a:endParaRPr lang="ar-SA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8/17/26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8/17/26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8/17/26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  <p:sldLayoutId id="2147483663" r:id="rId14"/>
    <p:sldLayoutId id="2147483664" r:id="rId15"/>
    <p:sldLayoutId id="2147483665" r:id="rId16"/>
    <p:sldLayoutId id="2147483666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274224" y="14340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 flipH="1">
            <a:off x="7966364" y="2171035"/>
            <a:ext cx="3117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3"/>
            <a:endParaRPr lang="en-US" sz="2400" b="1" dirty="0">
              <a:solidFill>
                <a:srgbClr val="00B0F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7704858" y="4396598"/>
            <a:ext cx="3032947" cy="157345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b="1" dirty="0">
              <a:solidFill>
                <a:schemeClr val="bg1">
                  <a:lumMod val="75000"/>
                </a:schemeClr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CD64D0B-2BCF-64B1-B075-7A0C25A078A1}"/>
              </a:ext>
            </a:extLst>
          </p:cNvPr>
          <p:cNvSpPr txBox="1"/>
          <p:nvPr/>
        </p:nvSpPr>
        <p:spPr>
          <a:xfrm>
            <a:off x="6088781" y="2905533"/>
            <a:ext cx="5216525" cy="10733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SA" sz="2000" b="1" dirty="0">
                <a:latin typeface="Avenir Next LT Pro" panose="020B0504020202020204" pitchFamily="34" charset="77"/>
                <a:cs typeface="Sakkal Majalla" panose="02000000000000000000" pitchFamily="2" charset="-78"/>
              </a:rPr>
              <a:t>العلاقة بين جودة المحتوى البصري المدركة للمنتجات في وسائل التوصل الاجتماعي وتعزيز نية الشراء لدى المستهلك السعودي</a:t>
            </a:r>
          </a:p>
          <a:p>
            <a:pPr algn="ctr"/>
            <a:r>
              <a:rPr lang="en-US" sz="1500" b="1" dirty="0">
                <a:latin typeface="Avenir Next LT Pro" panose="020B0504020202020204" pitchFamily="34" charset="77"/>
                <a:ea typeface="Calibri" panose="020F0502020204030204" pitchFamily="34" charset="0"/>
                <a:cs typeface="Arial" panose="020B0604020202020204" pitchFamily="34" charset="0"/>
              </a:rPr>
              <a:t>The Relationship Between Perceived Visual Content Quality of Products on Social Media and Its Role in</a:t>
            </a:r>
            <a:r>
              <a:rPr lang="en-US" sz="1500" b="1" dirty="0">
                <a:latin typeface="Avenir Next LT Pro" panose="020B0504020202020204" pitchFamily="34" charset="77"/>
                <a:ea typeface="Calibri" panose="020F0502020204030204" pitchFamily="34" charset="0"/>
              </a:rPr>
              <a:t> </a:t>
            </a:r>
            <a:endParaRPr lang="ar-SA" sz="1500" b="1" dirty="0">
              <a:latin typeface="Avenir Next LT Pro" panose="020B0504020202020204" pitchFamily="34" charset="77"/>
              <a:ea typeface="Calibri" panose="020F0502020204030204" pitchFamily="34" charset="0"/>
            </a:endParaRPr>
          </a:p>
          <a:p>
            <a:pPr algn="ctr"/>
            <a:r>
              <a:rPr lang="en-US" sz="1500" b="1" dirty="0">
                <a:latin typeface="Avenir Next LT Pro" panose="020B0504020202020204" pitchFamily="34" charset="77"/>
                <a:ea typeface="Calibri" panose="020F0502020204030204" pitchFamily="34" charset="0"/>
                <a:cs typeface="Arial" panose="020B0604020202020204" pitchFamily="34" charset="0"/>
              </a:rPr>
              <a:t>Enhancing Purchase Intention Among Saudi Consumer</a:t>
            </a:r>
            <a:r>
              <a:rPr lang="en-US" sz="1500" b="1" dirty="0">
                <a:latin typeface="Avenir Next LT Pro" panose="020B0504020202020204" pitchFamily="34" charset="77"/>
              </a:rPr>
              <a:t> </a:t>
            </a:r>
            <a:endParaRPr lang="ar-SA" sz="1500" b="1" dirty="0">
              <a:latin typeface="Avenir Next LT Pro" panose="020B0504020202020204" pitchFamily="34" charset="7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BDA8D77-B039-1D11-B784-9006FCBEEFD7}"/>
              </a:ext>
            </a:extLst>
          </p:cNvPr>
          <p:cNvSpPr txBox="1"/>
          <p:nvPr/>
        </p:nvSpPr>
        <p:spPr>
          <a:xfrm>
            <a:off x="5446151" y="4493893"/>
            <a:ext cx="697547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0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إعداد: أحلام صالح دخان</a:t>
            </a:r>
          </a:p>
          <a:p>
            <a:pPr algn="ctr"/>
            <a:r>
              <a:rPr lang="ar-SA" sz="20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اشراف: د.محمد عويس</a:t>
            </a:r>
          </a:p>
          <a:p>
            <a:endParaRPr lang="en-US" sz="2400" dirty="0">
              <a:latin typeface="Alexandria" charset="0"/>
              <a:cs typeface="Alexandria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90BA370-FEF8-7A2E-F1FE-629FD7192A05}"/>
              </a:ext>
            </a:extLst>
          </p:cNvPr>
          <p:cNvSpPr txBox="1"/>
          <p:nvPr/>
        </p:nvSpPr>
        <p:spPr>
          <a:xfrm>
            <a:off x="5493327" y="2563668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SA" dirty="0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075294" y="1799303"/>
            <a:ext cx="41138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2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المقدمة</a:t>
            </a:r>
            <a:r>
              <a:rPr lang="ar-SA" sz="3200" b="1" dirty="0">
                <a:solidFill>
                  <a:srgbClr val="00B0F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endParaRPr lang="en-US" sz="3200" b="1" dirty="0">
              <a:solidFill>
                <a:srgbClr val="00B0F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16389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Wingdings" pitchFamily="2" charset="2"/>
              <a:buChar char="Ø"/>
            </a:pPr>
            <a:r>
              <a:rPr lang="ar-SA" sz="15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شهد التسويق الرقمي تطوراً متسارعاً وأصبحت وسائل التواصل الاجتماعي من اهم القنوات التي تستخدمها الشركات للتواصل مع المستهلكين وللترويج لمنتجاتها.</a:t>
            </a:r>
          </a:p>
          <a:p>
            <a:pPr algn="r" rtl="1"/>
            <a:endParaRPr lang="ar-SA" sz="15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285750" indent="-285750" algn="r" rtl="1">
              <a:buFont typeface="Wingdings" pitchFamily="2" charset="2"/>
              <a:buChar char="Ø"/>
            </a:pPr>
            <a:r>
              <a:rPr lang="ar-SA" sz="15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و</a:t>
            </a:r>
            <a:r>
              <a:rPr lang="en-SA" sz="15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أصبح المحتوى البصري عنصرًا أساسيًا في التسويق الرقمي؛ لما له من دور في جذب انتباه الجمهور، وزيادة التفاعل، وتعزيز حضور العلامات التجارية</a:t>
            </a:r>
            <a:r>
              <a:rPr lang="ar-SA" sz="15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.</a:t>
            </a:r>
          </a:p>
          <a:p>
            <a:pPr marL="285750" indent="-285750" algn="r" rtl="1">
              <a:buFont typeface="Wingdings" pitchFamily="2" charset="2"/>
              <a:buChar char="Ø"/>
            </a:pPr>
            <a:endParaRPr lang="en-SA" sz="15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285750" indent="-285750" algn="r" rtl="1">
              <a:buFont typeface="Wingdings" pitchFamily="2" charset="2"/>
              <a:buChar char="Ø"/>
            </a:pPr>
            <a:r>
              <a:rPr lang="ar-SA" sz="15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و</a:t>
            </a:r>
            <a:r>
              <a:rPr lang="en-SA" sz="15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لا تقتصر فعالية المحتوى البصري على جودة الصورة فقط، بل تعتمد على جودة التصميم، وطريقة عرض المنتج، والمكان والأسلوب المناسب للجمهور المستهدف، مما قد يؤثر في اتجاهات المستهلك ونيته الشرائية</a:t>
            </a:r>
            <a:r>
              <a:rPr lang="ar-SA" sz="15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.</a:t>
            </a:r>
          </a:p>
          <a:p>
            <a:pPr marL="285750" indent="-285750" algn="r" rtl="1">
              <a:buFont typeface="Wingdings" pitchFamily="2" charset="2"/>
              <a:buChar char="Ø"/>
            </a:pPr>
            <a:endParaRPr lang="en-SA" sz="15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285750" indent="-285750" algn="r" rtl="1">
              <a:buFont typeface="Wingdings" pitchFamily="2" charset="2"/>
              <a:buChar char="Ø"/>
            </a:pPr>
            <a:r>
              <a:rPr lang="en-SA" sz="15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رغم أهمية المحتوى البصري، ما زالت هناك حاجة إلى دراسة جودة المحتوى البصري المدركة وعلاقتها بتعزيز نية الشراء لدى المستهلك السعودي، ومن هنا جاءت هذه الدراس</a:t>
            </a:r>
            <a:r>
              <a:rPr lang="ar-SA" sz="15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ة.</a:t>
            </a:r>
            <a:endParaRPr lang="en-SA" sz="15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r" rtl="1"/>
            <a:endParaRPr lang="en-US" sz="14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986081" y="2039218"/>
            <a:ext cx="10149509" cy="42061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6060835" y="2303313"/>
            <a:ext cx="4250409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مشكلة الدراسة</a:t>
            </a:r>
            <a:endParaRPr lang="en-US" sz="28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311464" y="2826533"/>
            <a:ext cx="9894455" cy="27853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 algn="r" rtl="1">
              <a:buFont typeface="Wingdings" pitchFamily="2" charset="2"/>
              <a:buChar char="v"/>
            </a:pPr>
            <a:endParaRPr lang="en-US" sz="1900" dirty="0">
              <a:latin typeface="Avenir Next LT Pro" panose="020B0504020202020204" pitchFamily="34" charset="77"/>
              <a:cs typeface="Alexandria" charset="0"/>
            </a:endParaRPr>
          </a:p>
          <a:p>
            <a:pPr marL="800100" lvl="1" indent="-342900" algn="r" rtl="1">
              <a:buFont typeface="Wingdings" pitchFamily="2" charset="2"/>
              <a:buChar char="v"/>
            </a:pPr>
            <a:r>
              <a:rPr lang="en-SA" sz="20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التعرف على العلاقة بين جودة المحتوى البصري المدركة للمنتجات عبر وسائل التواصل الاجتماعي ونية الشراء لدى المستهلك السعودي.</a:t>
            </a:r>
          </a:p>
          <a:p>
            <a:pPr marL="800100" lvl="1" indent="-342900" algn="r" rtl="1">
              <a:buFont typeface="Wingdings" pitchFamily="2" charset="2"/>
              <a:buChar char="v"/>
            </a:pPr>
            <a:r>
              <a:rPr lang="en-SA" sz="20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الكشف عن مدى تأثير جودة المحتوى البصري في تعزيز نية الشراء.</a:t>
            </a:r>
          </a:p>
          <a:p>
            <a:pPr marL="800100" lvl="1" indent="-342900" algn="r" rtl="1">
              <a:buFont typeface="Wingdings" pitchFamily="2" charset="2"/>
              <a:buChar char="v"/>
            </a:pPr>
            <a:r>
              <a:rPr lang="en-SA" sz="20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تحديد أثر الجاذبية البصرية للمحتوى في نية الشراء.</a:t>
            </a:r>
          </a:p>
          <a:p>
            <a:pPr marL="800100" lvl="1" indent="-342900" algn="r" rtl="1">
              <a:buFont typeface="Wingdings" pitchFamily="2" charset="2"/>
              <a:buChar char="v"/>
            </a:pPr>
            <a:r>
              <a:rPr lang="en-SA" sz="20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التعرف على أثر وضوح وجودة عرض المنتجات في المحتوى البصري على نية الشراء.</a:t>
            </a:r>
          </a:p>
          <a:p>
            <a:pPr marL="800100" lvl="1" indent="-342900" algn="r" rtl="1">
              <a:buFont typeface="Wingdings" pitchFamily="2" charset="2"/>
              <a:buChar char="v"/>
            </a:pPr>
            <a:r>
              <a:rPr lang="en-SA" sz="20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الكشف عن الفروق في هذه العلاقة وفق الخصائص الديموغرافية للمستهلكين، مثل: الجنس، والعمر، والمستوى التعليمي</a:t>
            </a:r>
          </a:p>
          <a:p>
            <a:pPr marL="342900" indent="-342900">
              <a:buFont typeface="Wingdings" pitchFamily="2" charset="2"/>
              <a:buChar char="Ø"/>
            </a:pPr>
            <a:endParaRPr lang="en-US" sz="20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665188" y="1725601"/>
            <a:ext cx="841732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SA" sz="27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أهمية الدراسة</a:t>
            </a:r>
            <a:endParaRPr lang="ar-SA" sz="27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r"/>
            <a:r>
              <a:rPr lang="ar-SA" sz="20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الأهمية العلمية:</a:t>
            </a:r>
          </a:p>
          <a:p>
            <a:pPr marL="342900" indent="-342900" algn="r" rtl="1">
              <a:buFont typeface="Wingdings" pitchFamily="2" charset="2"/>
              <a:buChar char="§"/>
            </a:pPr>
            <a:r>
              <a:rPr lang="en-SA" sz="20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سد الفجوة البحثية حول العلاقة بين جودة المحتوى البصري المدركة ونية الشراء في السياق السعودي</a:t>
            </a:r>
            <a:r>
              <a:rPr lang="ar-SA" sz="20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.</a:t>
            </a:r>
          </a:p>
          <a:p>
            <a:pPr marL="342900" indent="-342900" algn="r" rtl="1">
              <a:buFont typeface="Wingdings" pitchFamily="2" charset="2"/>
              <a:buChar char="§"/>
            </a:pPr>
            <a:endParaRPr lang="en-SA" sz="20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342900" indent="-342900" algn="r" rtl="1">
              <a:buFont typeface="Wingdings" pitchFamily="2" charset="2"/>
              <a:buChar char="§"/>
            </a:pPr>
            <a:r>
              <a:rPr lang="en-SA" sz="20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اختبار مدى ملاءمة نموذج المثير–الكائن–الاستجابة (SOR) ونظرية السلوك المخطط لتفسير استجابة المستهلك للمحتوى البصري</a:t>
            </a:r>
            <a:r>
              <a:rPr lang="ar-SA" sz="20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.</a:t>
            </a:r>
          </a:p>
          <a:p>
            <a:pPr marL="342900" indent="-342900" algn="r" rtl="1">
              <a:buFont typeface="Wingdings" pitchFamily="2" charset="2"/>
              <a:buChar char="§"/>
            </a:pPr>
            <a:endParaRPr lang="en-SA" sz="20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342900" indent="-342900" algn="r" rtl="1">
              <a:buFont typeface="Wingdings" pitchFamily="2" charset="2"/>
              <a:buChar char="§"/>
            </a:pPr>
            <a:r>
              <a:rPr lang="en-SA" sz="20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تقديم أداة قياس عربية لجودة المحتوى البصري المدركة ونية الشراء.</a:t>
            </a:r>
            <a:endParaRPr lang="ar-SA" sz="20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342900" indent="-342900" algn="r" rtl="1">
              <a:buFont typeface="Wingdings" pitchFamily="2" charset="2"/>
              <a:buChar char="§"/>
            </a:pPr>
            <a:endParaRPr lang="en-SA" sz="20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342900" indent="-342900" algn="r" rtl="1">
              <a:buFont typeface="Wingdings" pitchFamily="2" charset="2"/>
              <a:buChar char="§"/>
            </a:pPr>
            <a:r>
              <a:rPr lang="en-SA" sz="20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دراسة الفروق في استجابات المستهلكين وفق الجنس والعمر والمستوى التعليمي</a:t>
            </a:r>
            <a:r>
              <a:rPr lang="ar-SA" sz="20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.</a:t>
            </a:r>
          </a:p>
          <a:p>
            <a:pPr marL="342900" indent="-342900" algn="r" rtl="1">
              <a:buFont typeface="Wingdings" pitchFamily="2" charset="2"/>
              <a:buChar char="§"/>
            </a:pPr>
            <a:endParaRPr lang="en-SA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r"/>
            <a:endParaRPr lang="ar-SA" sz="19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F6EDA292-1A7A-E5C7-6295-8BC110E27008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94A33545-45BB-F8E1-6A84-77E890A92AE6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 rtl="1"/>
            <a:r>
              <a:rPr lang="en-SA" sz="24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أهمية الدراسة</a:t>
            </a:r>
            <a:endParaRPr lang="ar-SA" sz="2400" b="1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lvl="1" algn="r" rtl="1"/>
            <a:r>
              <a:rPr lang="ar-SA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الأهمية التطبيقية:</a:t>
            </a:r>
          </a:p>
          <a:p>
            <a:pPr marL="800100" lvl="1" indent="-342900" algn="r" rtl="1">
              <a:buFont typeface="Wingdings" pitchFamily="2" charset="2"/>
              <a:buChar char="§"/>
            </a:pPr>
            <a:r>
              <a:rPr lang="en-SA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مساعدة المسوقين والعلامات التجارية على تحسين المحتوى البصري وتوجيه الاستثمارات التسويقية</a:t>
            </a:r>
            <a:r>
              <a:rPr lang="ar-SA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.</a:t>
            </a:r>
          </a:p>
          <a:p>
            <a:pPr marL="800100" lvl="1" indent="-342900" algn="r" rtl="1">
              <a:buFont typeface="Wingdings" pitchFamily="2" charset="2"/>
              <a:buChar char="§"/>
            </a:pPr>
            <a:endParaRPr lang="en-SA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800100" lvl="1" indent="-342900" algn="r" rtl="1">
              <a:buFont typeface="Wingdings" pitchFamily="2" charset="2"/>
              <a:buChar char="§"/>
            </a:pPr>
            <a:r>
              <a:rPr lang="en-SA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تحديد العناصر الأكثر تأثيرًا في نية الشراء، مثل الجاذبية البصرية ووضوح وجودة العرض</a:t>
            </a:r>
            <a:r>
              <a:rPr lang="ar-SA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.</a:t>
            </a:r>
          </a:p>
          <a:p>
            <a:pPr marL="800100" lvl="1" indent="-342900" algn="r" rtl="1">
              <a:buFont typeface="Wingdings" pitchFamily="2" charset="2"/>
              <a:buChar char="§"/>
            </a:pPr>
            <a:endParaRPr lang="en-SA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800100" lvl="1" indent="-342900" algn="r" rtl="1">
              <a:buFont typeface="Wingdings" pitchFamily="2" charset="2"/>
              <a:buChar char="§"/>
            </a:pPr>
            <a:r>
              <a:rPr lang="en-SA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دعم الشركات في تخصيص المحتوى وفق خصائص الفئات المستهدفة</a:t>
            </a:r>
            <a:r>
              <a:rPr lang="ar-SA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.</a:t>
            </a:r>
          </a:p>
          <a:p>
            <a:pPr marL="800100" lvl="1" indent="-342900" algn="r" rtl="1">
              <a:buFont typeface="Wingdings" pitchFamily="2" charset="2"/>
              <a:buChar char="§"/>
            </a:pPr>
            <a:endParaRPr lang="en-SA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800100" lvl="1" indent="-342900" algn="r" rtl="1">
              <a:buFont typeface="Wingdings" pitchFamily="2" charset="2"/>
              <a:buChar char="§"/>
            </a:pPr>
            <a:r>
              <a:rPr lang="en-SA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تقديم نتائج تفيد استراتيجيات التجارة الإلكترونية والتسويق الرقمي في السعودية</a:t>
            </a:r>
            <a:r>
              <a:rPr lang="ar-SA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.</a:t>
            </a:r>
            <a:endParaRPr lang="en-SA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800100" lvl="1" indent="-342900" algn="r" rtl="1">
              <a:buFont typeface="Wingdings" pitchFamily="2" charset="2"/>
              <a:buChar char="§"/>
            </a:pPr>
            <a:endParaRPr lang="en-SA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ctr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49B8448-A0CA-870A-B834-5BF48D0A34D0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2C6D5DED-E251-E3CC-D2DF-CD9855C932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78290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Graphic 21">
            <a:extLst>
              <a:ext uri="{FF2B5EF4-FFF2-40B4-BE49-F238E27FC236}">
                <a16:creationId xmlns:a16="http://schemas.microsoft.com/office/drawing/2014/main" id="{1927DB58-76B2-B408-5F4C-6CF9D9C38E0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AD7503CB-A8B7-D669-924E-F2699118DA2B}"/>
              </a:ext>
            </a:extLst>
          </p:cNvPr>
          <p:cNvSpPr/>
          <p:nvPr/>
        </p:nvSpPr>
        <p:spPr>
          <a:xfrm>
            <a:off x="-549935" y="1109640"/>
            <a:ext cx="394612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06F9B472-7968-4FFE-BF0B-1A65330FE44C}"/>
              </a:ext>
            </a:extLst>
          </p:cNvPr>
          <p:cNvSpPr/>
          <p:nvPr/>
        </p:nvSpPr>
        <p:spPr>
          <a:xfrm>
            <a:off x="1423125" y="1436747"/>
            <a:ext cx="9345750" cy="43116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 rtl="1"/>
            <a:endParaRPr lang="ar-SA" sz="2800" b="1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lvl="1" algn="r" rtl="1"/>
            <a:r>
              <a:rPr lang="en-SA" sz="28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أهداف الدراسة</a:t>
            </a:r>
          </a:p>
          <a:p>
            <a:pPr lvl="1" algn="r" rtl="1"/>
            <a:endParaRPr lang="ar-SA" b="1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800100" lvl="1" indent="-342900" algn="r" rtl="1">
              <a:buFont typeface="Wingdings" pitchFamily="2" charset="2"/>
              <a:buChar char="v"/>
            </a:pPr>
            <a:r>
              <a:rPr lang="en-SA" sz="20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الهدف الرئيسي</a:t>
            </a:r>
            <a:r>
              <a:rPr lang="ar-SA" sz="20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:</a:t>
            </a:r>
          </a:p>
          <a:p>
            <a:pPr lvl="1" algn="r" rtl="1"/>
            <a:r>
              <a:rPr lang="en-SA" sz="20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التعرف على العلاقة بين جودة المحتوى البصري المدركة ونية الشراء لدى المستهلك السعودي.</a:t>
            </a:r>
          </a:p>
          <a:p>
            <a:pPr lvl="1" algn="r" rtl="1"/>
            <a:endParaRPr lang="ar-SA" sz="2000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800100" lvl="1" indent="-342900" algn="r" rtl="1">
              <a:buFont typeface="Wingdings" pitchFamily="2" charset="2"/>
              <a:buChar char="v"/>
            </a:pPr>
            <a:r>
              <a:rPr lang="en-SA" sz="20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الأهداف الفرعية:</a:t>
            </a:r>
          </a:p>
          <a:p>
            <a:pPr marL="742950" lvl="1" indent="-285750" algn="r" rtl="1">
              <a:buFont typeface="Wingdings" pitchFamily="2" charset="2"/>
              <a:buChar char="§"/>
            </a:pPr>
            <a:r>
              <a:rPr lang="en-SA" sz="20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التعرف على العلاقة بين الجاذبية البصرية ونية الشراء.</a:t>
            </a:r>
            <a:endParaRPr lang="ar-SA" sz="2000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742950" lvl="1" indent="-285750" algn="r" rtl="1">
              <a:buFont typeface="Wingdings" pitchFamily="2" charset="2"/>
              <a:buChar char="§"/>
            </a:pPr>
            <a:endParaRPr lang="en-SA" sz="2000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742950" lvl="1" indent="-285750" algn="r" rtl="1">
              <a:buFont typeface="Wingdings" pitchFamily="2" charset="2"/>
              <a:buChar char="§"/>
            </a:pPr>
            <a:r>
              <a:rPr lang="en-SA" sz="20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التعرف على العلاقة بين وضوح وجودة المحتوى البصري ونية الشراء.</a:t>
            </a:r>
            <a:endParaRPr lang="ar-SA" sz="2000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742950" lvl="1" indent="-285750" algn="r" rtl="1">
              <a:buFont typeface="Wingdings" pitchFamily="2" charset="2"/>
              <a:buChar char="§"/>
            </a:pPr>
            <a:endParaRPr lang="en-SA" sz="2000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742950" lvl="1" indent="-285750" algn="r" rtl="1">
              <a:buFont typeface="Wingdings" pitchFamily="2" charset="2"/>
              <a:buChar char="§"/>
            </a:pPr>
            <a:r>
              <a:rPr lang="en-SA" sz="20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الكشف عن الفروق في الاستجابات وفق العمر، والجنس، والمستوى التعليمي.</a:t>
            </a:r>
          </a:p>
          <a:p>
            <a:pPr marL="1200150" lvl="2" indent="-285750" algn="r" rtl="1">
              <a:buFont typeface="Wingdings" pitchFamily="2" charset="2"/>
              <a:buChar char="§"/>
            </a:pPr>
            <a:endParaRPr lang="en-SA" sz="2000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2628900" lvl="5" indent="-342900" algn="r" rtl="1">
              <a:buFont typeface="Wingdings" pitchFamily="2" charset="2"/>
              <a:buChar char="§"/>
            </a:pPr>
            <a:endParaRPr lang="en-SA" sz="2000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ctr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0DE69E5A-1D79-585E-7FBA-6E20AC598566}"/>
              </a:ext>
            </a:extLst>
          </p:cNvPr>
          <p:cNvSpPr/>
          <p:nvPr/>
        </p:nvSpPr>
        <p:spPr>
          <a:xfrm>
            <a:off x="-1245891" y="761415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11500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8181BB1-F42D-6119-1592-9987AC0CF42C}"/>
              </a:ext>
            </a:extLst>
          </p:cNvPr>
          <p:cNvSpPr/>
          <p:nvPr/>
        </p:nvSpPr>
        <p:spPr>
          <a:xfrm>
            <a:off x="-326815" y="1039937"/>
            <a:ext cx="405944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8632C2F7-22BB-AC5B-60F5-C5FE3850BEF6}"/>
              </a:ext>
            </a:extLst>
          </p:cNvPr>
          <p:cNvSpPr/>
          <p:nvPr/>
        </p:nvSpPr>
        <p:spPr>
          <a:xfrm>
            <a:off x="1261437" y="1360284"/>
            <a:ext cx="9345750" cy="43116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00100" lvl="1" indent="-342900" algn="r" rtl="1">
              <a:buFont typeface="Wingdings" pitchFamily="2" charset="2"/>
              <a:buChar char="v"/>
            </a:pPr>
            <a:endParaRPr lang="ar-SA" sz="2000" b="1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800100" lvl="1" indent="-342900" algn="r" rtl="1">
              <a:buFont typeface="Wingdings" pitchFamily="2" charset="2"/>
              <a:buChar char="v"/>
            </a:pPr>
            <a:endParaRPr lang="ar-SA" sz="2000" b="1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800100" lvl="1" indent="-342900" algn="r" rtl="1">
              <a:buFont typeface="Wingdings" pitchFamily="2" charset="2"/>
              <a:buChar char="v"/>
            </a:pPr>
            <a:r>
              <a:rPr lang="en-SA" sz="20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التساؤل الرئيسي:</a:t>
            </a:r>
          </a:p>
          <a:p>
            <a:pPr lvl="1" algn="r" rtl="1"/>
            <a:r>
              <a:rPr lang="en-SA" sz="20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ما العلاقة بين جودة المحتوى البصري المدركة ونية الشراء لدى المستهلك السعودي؟</a:t>
            </a:r>
          </a:p>
          <a:p>
            <a:pPr marL="800100" lvl="1" indent="-342900" algn="r" rtl="1">
              <a:buFont typeface="Wingdings" pitchFamily="2" charset="2"/>
              <a:buChar char="v"/>
            </a:pPr>
            <a:endParaRPr lang="ar-SA" sz="2000" b="1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800100" lvl="1" indent="-342900" algn="r" rtl="1">
              <a:buFont typeface="Wingdings" pitchFamily="2" charset="2"/>
              <a:buChar char="v"/>
            </a:pPr>
            <a:r>
              <a:rPr lang="en-SA" sz="20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التساؤلات الفرعية:</a:t>
            </a:r>
          </a:p>
          <a:p>
            <a:pPr marL="800100" lvl="1" indent="-342900" algn="r" rtl="1">
              <a:buFont typeface="Wingdings" pitchFamily="2" charset="2"/>
              <a:buChar char="§"/>
            </a:pPr>
            <a:r>
              <a:rPr lang="en-SA" sz="20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ما العلاقة بين الجاذبية البصرية ونية الشراء؟</a:t>
            </a:r>
            <a:endParaRPr lang="ar-SA" sz="2000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800100" lvl="1" indent="-342900" algn="r" rtl="1">
              <a:buFont typeface="Wingdings" pitchFamily="2" charset="2"/>
              <a:buChar char="§"/>
            </a:pPr>
            <a:endParaRPr lang="en-SA" sz="2000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800100" lvl="1" indent="-342900" algn="r" rtl="1">
              <a:buFont typeface="Wingdings" pitchFamily="2" charset="2"/>
              <a:buChar char="§"/>
            </a:pPr>
            <a:r>
              <a:rPr lang="en-SA" sz="20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ما دور وضوح وجودة المحتوى البصري في نية الشراء؟</a:t>
            </a:r>
            <a:endParaRPr lang="ar-SA" sz="2000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800100" lvl="1" indent="-342900" algn="r" rtl="1">
              <a:buFont typeface="Wingdings" pitchFamily="2" charset="2"/>
              <a:buChar char="§"/>
            </a:pPr>
            <a:endParaRPr lang="en-SA" sz="2000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800100" lvl="1" indent="-342900" algn="r" rtl="1">
              <a:buFont typeface="Wingdings" pitchFamily="2" charset="2"/>
              <a:buChar char="§"/>
            </a:pPr>
            <a:r>
              <a:rPr lang="en-SA" sz="20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هل تختلف الاستجابات باختلاف الجنس والعمر والمستوى التعليمي</a:t>
            </a:r>
          </a:p>
          <a:p>
            <a:pPr algn="ctr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8A9E5AB-E474-7D49-353C-6FCD889A91DC}"/>
              </a:ext>
            </a:extLst>
          </p:cNvPr>
          <p:cNvSpPr/>
          <p:nvPr/>
        </p:nvSpPr>
        <p:spPr>
          <a:xfrm>
            <a:off x="-1228477" y="686561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5B5EE14F-7370-B3C9-ADD6-99F89B9A4C9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43593" y="283941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B5B9829-D119-AF98-84F4-22D8079A5A62}"/>
              </a:ext>
            </a:extLst>
          </p:cNvPr>
          <p:cNvSpPr txBox="1"/>
          <p:nvPr/>
        </p:nvSpPr>
        <p:spPr>
          <a:xfrm>
            <a:off x="7937500" y="1622747"/>
            <a:ext cx="46390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ar-SA" sz="28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تساؤلات الدراسة </a:t>
            </a:r>
            <a:endParaRPr lang="en-US" sz="4700" b="1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828884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en-SA" sz="2000" b="1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الفرضية الرئيسية:</a:t>
            </a:r>
          </a:p>
          <a:p>
            <a:pPr algn="r" rtl="1"/>
            <a:r>
              <a:rPr lang="en-SA" sz="2000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توجد علاقة ذات دلالة إحصائية بين جودة المحتوى البصري المدركة ونية الشراء.</a:t>
            </a:r>
            <a:endParaRPr lang="ar-SA" sz="20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r" rtl="1"/>
            <a:endParaRPr lang="en-SA" sz="20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r" rtl="1"/>
            <a:r>
              <a:rPr lang="en-SA" sz="2000" b="1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الفرضيات الفرعية:</a:t>
            </a:r>
          </a:p>
          <a:p>
            <a:pPr algn="r" rtl="1"/>
            <a:r>
              <a:rPr lang="en-SA" sz="2000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توجد علاقة ذات دلالة إحصائية بين الجاذبية البصرية ونية الشراء</a:t>
            </a:r>
            <a:r>
              <a:rPr lang="ar-SA" sz="2000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.</a:t>
            </a:r>
          </a:p>
          <a:p>
            <a:pPr algn="r" rtl="1"/>
            <a:endParaRPr lang="en-SA" sz="20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r" rtl="1"/>
            <a:r>
              <a:rPr lang="en-SA" sz="2000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توجد علاقة ذات دلالة إحصائية بين وضوح وجودة المحتوى البصري ونية الشراء.</a:t>
            </a:r>
            <a:endParaRPr lang="ar-SA" sz="20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r" rtl="1"/>
            <a:endParaRPr lang="en-SA" sz="20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r" rtl="1"/>
            <a:r>
              <a:rPr lang="en-SA" sz="2000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توجد فروق ذات دلالة إحصائية في الاستجابات تُعزى إلى ا</a:t>
            </a:r>
            <a:r>
              <a:rPr lang="ar-SA" sz="2000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لبيانات الديموغرافية( العمر- الجنس- المستوى التعليمي)</a:t>
            </a:r>
            <a:r>
              <a:rPr lang="en-SA" sz="2000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.</a:t>
            </a:r>
          </a:p>
          <a:p>
            <a:pPr algn="r" rtl="1"/>
            <a:endParaRPr lang="en-SA" sz="20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973900" y="2467053"/>
            <a:ext cx="40842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ar-SA" sz="28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فرضيات الدراسة   </a:t>
            </a:r>
            <a:endParaRPr lang="en-US" sz="4700" b="1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29" name="Rectangle 28"/>
          <p:cNvSpPr/>
          <p:nvPr/>
        </p:nvSpPr>
        <p:spPr>
          <a:xfrm flipV="1">
            <a:off x="3265701" y="571978"/>
            <a:ext cx="9186071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Arrow: Chevron 2">
            <a:extLst>
              <a:ext uri="{FF2B5EF4-FFF2-40B4-BE49-F238E27FC236}">
                <a16:creationId xmlns:a16="http://schemas.microsoft.com/office/drawing/2014/main" id="{89CBB26A-7F2F-5327-53C5-0EFF21FA384B}"/>
              </a:ext>
            </a:extLst>
          </p:cNvPr>
          <p:cNvSpPr/>
          <p:nvPr/>
        </p:nvSpPr>
        <p:spPr>
          <a:xfrm rot="10800000">
            <a:off x="6552044" y="2335633"/>
            <a:ext cx="750453" cy="654639"/>
          </a:xfrm>
          <a:prstGeom prst="chevron">
            <a:avLst/>
          </a:prstGeom>
          <a:solidFill>
            <a:srgbClr val="00AEEF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A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223769F-2FDA-9C36-B984-7F21CA6927C2}"/>
              </a:ext>
            </a:extLst>
          </p:cNvPr>
          <p:cNvSpPr txBox="1"/>
          <p:nvPr/>
        </p:nvSpPr>
        <p:spPr>
          <a:xfrm>
            <a:off x="6970972" y="2513366"/>
            <a:ext cx="40842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ar-SA" sz="28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مجتمع الدراسة  </a:t>
            </a:r>
            <a:endParaRPr lang="en-US" sz="4700" b="1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4914CCA-D537-3B79-7B97-030E6C356C92}"/>
              </a:ext>
            </a:extLst>
          </p:cNvPr>
          <p:cNvSpPr txBox="1"/>
          <p:nvPr/>
        </p:nvSpPr>
        <p:spPr>
          <a:xfrm>
            <a:off x="6970972" y="3739175"/>
            <a:ext cx="40842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ar-SA" sz="28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عــينة الـدراســة</a:t>
            </a:r>
            <a:endParaRPr lang="en-US" sz="4700" b="1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4657DD3-5603-56F0-BA9B-C68102F54652}"/>
              </a:ext>
            </a:extLst>
          </p:cNvPr>
          <p:cNvSpPr txBox="1"/>
          <p:nvPr/>
        </p:nvSpPr>
        <p:spPr>
          <a:xfrm>
            <a:off x="6970972" y="1266062"/>
            <a:ext cx="40842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ar-SA" sz="28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منهجية الدراسة   </a:t>
            </a:r>
            <a:endParaRPr lang="en-US" sz="4700" b="1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D04BE82-7407-688D-56D0-C4CED860BF88}"/>
              </a:ext>
            </a:extLst>
          </p:cNvPr>
          <p:cNvSpPr txBox="1"/>
          <p:nvPr/>
        </p:nvSpPr>
        <p:spPr>
          <a:xfrm>
            <a:off x="6740063" y="4849968"/>
            <a:ext cx="40842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ar-SA" sz="28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أسلوب جمع البيانات   </a:t>
            </a:r>
            <a:endParaRPr lang="en-US" sz="4700" b="1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E0D6516-B5E2-384D-C75F-150555E4896B}"/>
              </a:ext>
            </a:extLst>
          </p:cNvPr>
          <p:cNvSpPr/>
          <p:nvPr/>
        </p:nvSpPr>
        <p:spPr>
          <a:xfrm>
            <a:off x="1133854" y="1180112"/>
            <a:ext cx="4955591" cy="463212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SA" sz="2000" dirty="0">
                <a:solidFill>
                  <a:srgbClr val="000000"/>
                </a:solidFill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اعتمدت الدراسة الحالية المنهج الوصفي التحليلي</a:t>
            </a:r>
            <a:r>
              <a:rPr lang="en-US" sz="2000" dirty="0">
                <a:solidFill>
                  <a:srgbClr val="000000"/>
                </a:solidFill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 (Descriptive Analytical Method)</a:t>
            </a:r>
            <a:r>
              <a:rPr lang="ar-SA" sz="2000" dirty="0">
                <a:solidFill>
                  <a:srgbClr val="000000"/>
                </a:solidFill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، وهو المنهج الذي يقوم على وصف الظاهرة محل الدراسة وصفًا دقيقًا كما هي في الواقع</a:t>
            </a:r>
            <a:r>
              <a:rPr lang="en-US" sz="2000" dirty="0">
                <a:solidFill>
                  <a:srgbClr val="000000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SA" sz="20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.</a:t>
            </a:r>
            <a:endParaRPr lang="ar-SA" sz="2000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r" rtl="1"/>
            <a:endParaRPr lang="en-SA" sz="20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r" rtl="1"/>
            <a:r>
              <a:rPr lang="ar-SA" sz="2000" dirty="0">
                <a:solidFill>
                  <a:schemeClr val="tx1"/>
                </a:solidFill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يتمثل مجتمع الدراسة الحالية في جميع المستهلكين السعوديين من مستخدمي منصات التواصل الاجتماعي ممن تبلغ أعمارهم 18 سنة فأكثر</a:t>
            </a:r>
            <a:r>
              <a:rPr lang="en-US" sz="2000" dirty="0">
                <a:solidFill>
                  <a:schemeClr val="tx1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endParaRPr lang="ar-SA" sz="20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r" rtl="1"/>
            <a:endParaRPr lang="en-SA" sz="2000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r" rtl="1"/>
            <a:r>
              <a:rPr lang="ar-SA" sz="2000" dirty="0">
                <a:solidFill>
                  <a:srgbClr val="000000"/>
                </a:solidFill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بلغ حجم العينة النهائية الصالحة للتحليل الإحصائي </a:t>
            </a:r>
            <a:r>
              <a:rPr lang="en-US" sz="2000" dirty="0">
                <a:solidFill>
                  <a:srgbClr val="000000"/>
                </a:solidFill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219 </a:t>
            </a:r>
            <a:r>
              <a:rPr lang="ar-SA" sz="2000" dirty="0">
                <a:solidFill>
                  <a:srgbClr val="000000"/>
                </a:solidFill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مفردة من مستخدمي منصات التواصل الاجتماعي.</a:t>
            </a:r>
          </a:p>
          <a:p>
            <a:pPr algn="r" rtl="1"/>
            <a:endParaRPr lang="en-SA" sz="2000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r" rtl="1"/>
            <a:r>
              <a:rPr lang="ar-SA" sz="2000" dirty="0">
                <a:solidFill>
                  <a:srgbClr val="000000"/>
                </a:solidFill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اعتمدت الدراسة أسلوب المسح الميداني</a:t>
            </a:r>
            <a:r>
              <a:rPr lang="en-US" sz="2000" dirty="0">
                <a:solidFill>
                  <a:srgbClr val="000000"/>
                </a:solidFill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 (Survey) </a:t>
            </a:r>
            <a:r>
              <a:rPr lang="ar-SA" sz="2000" dirty="0">
                <a:solidFill>
                  <a:srgbClr val="000000"/>
                </a:solidFill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عبر استبانة إلكترونية ذاتية التعبئة، وهو الأسلوب الأنسب للوصول إلى مجتمع واسع وموزع جغرافيًا من المستهلكين السعوديين</a:t>
            </a:r>
            <a:r>
              <a:rPr lang="en-US" sz="2000" dirty="0">
                <a:solidFill>
                  <a:srgbClr val="000000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endParaRPr lang="en-SA" sz="2000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r" rtl="1"/>
            <a:endParaRPr lang="en-SA" sz="20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9" name="Arrow: Chevron 18">
            <a:extLst>
              <a:ext uri="{FF2B5EF4-FFF2-40B4-BE49-F238E27FC236}">
                <a16:creationId xmlns:a16="http://schemas.microsoft.com/office/drawing/2014/main" id="{4EE55260-7877-F8FF-5D1C-C044A9CECCB7}"/>
              </a:ext>
            </a:extLst>
          </p:cNvPr>
          <p:cNvSpPr/>
          <p:nvPr/>
        </p:nvSpPr>
        <p:spPr>
          <a:xfrm rot="10800000">
            <a:off x="6364836" y="1180113"/>
            <a:ext cx="750453" cy="654639"/>
          </a:xfrm>
          <a:prstGeom prst="chevron">
            <a:avLst/>
          </a:prstGeom>
          <a:solidFill>
            <a:srgbClr val="00AEEF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SA" dirty="0">
              <a:solidFill>
                <a:srgbClr val="000000"/>
              </a:solidFill>
            </a:endParaRPr>
          </a:p>
        </p:txBody>
      </p:sp>
      <p:sp>
        <p:nvSpPr>
          <p:cNvPr id="22" name="Arrow: Chevron 21">
            <a:extLst>
              <a:ext uri="{FF2B5EF4-FFF2-40B4-BE49-F238E27FC236}">
                <a16:creationId xmlns:a16="http://schemas.microsoft.com/office/drawing/2014/main" id="{B204EB52-7E65-176D-BA47-437AD490E7E0}"/>
              </a:ext>
            </a:extLst>
          </p:cNvPr>
          <p:cNvSpPr/>
          <p:nvPr/>
        </p:nvSpPr>
        <p:spPr>
          <a:xfrm rot="10800000">
            <a:off x="6364836" y="2405922"/>
            <a:ext cx="750453" cy="654639"/>
          </a:xfrm>
          <a:prstGeom prst="chevron">
            <a:avLst/>
          </a:prstGeom>
          <a:solidFill>
            <a:srgbClr val="00AEEF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SA" dirty="0">
              <a:solidFill>
                <a:srgbClr val="000000"/>
              </a:solidFill>
            </a:endParaRPr>
          </a:p>
        </p:txBody>
      </p:sp>
      <p:sp>
        <p:nvSpPr>
          <p:cNvPr id="25" name="Arrow: Chevron 24">
            <a:extLst>
              <a:ext uri="{FF2B5EF4-FFF2-40B4-BE49-F238E27FC236}">
                <a16:creationId xmlns:a16="http://schemas.microsoft.com/office/drawing/2014/main" id="{E9539440-B93A-5CC0-9562-391B29C151F1}"/>
              </a:ext>
            </a:extLst>
          </p:cNvPr>
          <p:cNvSpPr/>
          <p:nvPr/>
        </p:nvSpPr>
        <p:spPr>
          <a:xfrm rot="10800000">
            <a:off x="6364836" y="3648134"/>
            <a:ext cx="750453" cy="654639"/>
          </a:xfrm>
          <a:prstGeom prst="chevron">
            <a:avLst/>
          </a:prstGeom>
          <a:solidFill>
            <a:srgbClr val="00AEEF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SA" dirty="0">
              <a:solidFill>
                <a:srgbClr val="000000"/>
              </a:solidFill>
            </a:endParaRPr>
          </a:p>
        </p:txBody>
      </p:sp>
      <p:sp>
        <p:nvSpPr>
          <p:cNvPr id="28" name="Arrow: Chevron 27">
            <a:extLst>
              <a:ext uri="{FF2B5EF4-FFF2-40B4-BE49-F238E27FC236}">
                <a16:creationId xmlns:a16="http://schemas.microsoft.com/office/drawing/2014/main" id="{E997CC0F-E9E8-1F72-C106-16B8C1CB48CD}"/>
              </a:ext>
            </a:extLst>
          </p:cNvPr>
          <p:cNvSpPr/>
          <p:nvPr/>
        </p:nvSpPr>
        <p:spPr>
          <a:xfrm rot="10800000">
            <a:off x="6364836" y="4833040"/>
            <a:ext cx="750453" cy="654639"/>
          </a:xfrm>
          <a:prstGeom prst="chevron">
            <a:avLst/>
          </a:prstGeom>
          <a:solidFill>
            <a:srgbClr val="00AEEF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SA" dirty="0">
              <a:solidFill>
                <a:srgbClr val="000000"/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B3974B8A-9CA1-ECA9-4514-AEC5D4F9B4C2}"/>
              </a:ext>
            </a:extLst>
          </p:cNvPr>
          <p:cNvSpPr/>
          <p:nvPr/>
        </p:nvSpPr>
        <p:spPr>
          <a:xfrm flipV="1">
            <a:off x="3007342" y="571978"/>
            <a:ext cx="9565821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2" name="Graphic 21">
            <a:extLst>
              <a:ext uri="{FF2B5EF4-FFF2-40B4-BE49-F238E27FC236}">
                <a16:creationId xmlns:a16="http://schemas.microsoft.com/office/drawing/2014/main" id="{D7EAED2B-6A99-62F8-981D-2AFC39A2E1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2917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137C975C-3A93-7D98-03DC-A2F607A66C17}"/>
              </a:ext>
            </a:extLst>
          </p:cNvPr>
          <p:cNvSpPr/>
          <p:nvPr/>
        </p:nvSpPr>
        <p:spPr>
          <a:xfrm>
            <a:off x="5181600" y="2514600"/>
            <a:ext cx="1828800" cy="1828800"/>
          </a:xfrm>
          <a:prstGeom prst="ellipse">
            <a:avLst/>
          </a:prstGeom>
          <a:solidFill>
            <a:srgbClr val="00AEE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9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خصائص عينة الدراسة</a:t>
            </a:r>
            <a:endParaRPr lang="en-SA" sz="29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70A63ADA-1AD4-D4D6-B90A-432B25CCABA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202046" y="578165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53896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rrow: Pentagon 2">
            <a:extLst>
              <a:ext uri="{FF2B5EF4-FFF2-40B4-BE49-F238E27FC236}">
                <a16:creationId xmlns:a16="http://schemas.microsoft.com/office/drawing/2014/main" id="{0A836E92-3BAC-9199-D084-8E03B0A8A6BA}"/>
              </a:ext>
            </a:extLst>
          </p:cNvPr>
          <p:cNvSpPr/>
          <p:nvPr/>
        </p:nvSpPr>
        <p:spPr>
          <a:xfrm>
            <a:off x="5914705" y="3048105"/>
            <a:ext cx="1403315" cy="761790"/>
          </a:xfrm>
          <a:prstGeom prst="homePlate">
            <a:avLst/>
          </a:prstGeom>
          <a:solidFill>
            <a:srgbClr val="00AEE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A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137C975C-3A93-7D98-03DC-A2F607A66C17}"/>
              </a:ext>
            </a:extLst>
          </p:cNvPr>
          <p:cNvSpPr/>
          <p:nvPr/>
        </p:nvSpPr>
        <p:spPr>
          <a:xfrm>
            <a:off x="5181600" y="2499164"/>
            <a:ext cx="1828800" cy="1828800"/>
          </a:xfrm>
          <a:prstGeom prst="ellipse">
            <a:avLst/>
          </a:prstGeom>
          <a:solidFill>
            <a:srgbClr val="00AEE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9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خصائص عينة الدراسة</a:t>
            </a:r>
            <a:endParaRPr lang="en-SA" sz="29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636BD594-4E2C-10AD-B3D9-95717F60FE0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94053971"/>
              </p:ext>
            </p:extLst>
          </p:nvPr>
        </p:nvGraphicFramePr>
        <p:xfrm>
          <a:off x="7010399" y="1515358"/>
          <a:ext cx="4535055" cy="24002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13BCABD4-4CB3-EDCE-9499-E9D83B411209}"/>
              </a:ext>
            </a:extLst>
          </p:cNvPr>
          <p:cNvSpPr txBox="1"/>
          <p:nvPr/>
        </p:nvSpPr>
        <p:spPr>
          <a:xfrm>
            <a:off x="6555009" y="3886042"/>
            <a:ext cx="52213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24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قد توزعت العينة بصورة متقاربة نسبياً بين الذكور والاناث </a:t>
            </a:r>
          </a:p>
          <a:p>
            <a:pPr algn="ctr" rtl="1"/>
            <a:r>
              <a:rPr lang="ar-SA" sz="240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وهو ما يشير الى تمثيل متقارب لكل الجنسين</a:t>
            </a:r>
            <a:endParaRPr lang="en-SA" sz="2400" dirty="0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3DEE8134-0A23-38DA-B523-3EDA2F4DF65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202045" y="578165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75634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rrow: Pentagon 2">
            <a:extLst>
              <a:ext uri="{FF2B5EF4-FFF2-40B4-BE49-F238E27FC236}">
                <a16:creationId xmlns:a16="http://schemas.microsoft.com/office/drawing/2014/main" id="{0A836E92-3BAC-9199-D084-8E03B0A8A6BA}"/>
              </a:ext>
            </a:extLst>
          </p:cNvPr>
          <p:cNvSpPr/>
          <p:nvPr/>
        </p:nvSpPr>
        <p:spPr>
          <a:xfrm rot="5400000">
            <a:off x="5256626" y="3385048"/>
            <a:ext cx="1678748" cy="761790"/>
          </a:xfrm>
          <a:prstGeom prst="homePlate">
            <a:avLst/>
          </a:prstGeom>
          <a:solidFill>
            <a:srgbClr val="00AEE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A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137C975C-3A93-7D98-03DC-A2F607A66C17}"/>
              </a:ext>
            </a:extLst>
          </p:cNvPr>
          <p:cNvSpPr/>
          <p:nvPr/>
        </p:nvSpPr>
        <p:spPr>
          <a:xfrm>
            <a:off x="5181600" y="2514600"/>
            <a:ext cx="1828800" cy="1828800"/>
          </a:xfrm>
          <a:prstGeom prst="ellipse">
            <a:avLst/>
          </a:prstGeom>
          <a:solidFill>
            <a:srgbClr val="00AEE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خصائص عينة الدراسة</a:t>
            </a:r>
            <a:endParaRPr lang="en-SA" sz="28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B783F62E-933D-ECE7-892E-55F381CC341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36216077"/>
              </p:ext>
            </p:extLst>
          </p:nvPr>
        </p:nvGraphicFramePr>
        <p:xfrm>
          <a:off x="3483841" y="4528962"/>
          <a:ext cx="5224318" cy="23729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C58738A5-EE17-D2E5-1154-79B3DF9F17B1}"/>
              </a:ext>
            </a:extLst>
          </p:cNvPr>
          <p:cNvSpPr txBox="1"/>
          <p:nvPr/>
        </p:nvSpPr>
        <p:spPr>
          <a:xfrm>
            <a:off x="7469804" y="5501589"/>
            <a:ext cx="47221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2400" kern="1200" dirty="0">
                <a:solidFill>
                  <a:srgbClr val="000000"/>
                </a:solidFill>
                <a:effectLst/>
                <a:latin typeface="Sakkal Majalla" panose="02000000000000000000" pitchFamily="2" charset="-78"/>
                <a:ea typeface="+mn-ea"/>
                <a:cs typeface="Sakkal Majalla" panose="02000000000000000000" pitchFamily="2" charset="-78"/>
              </a:rPr>
              <a:t>يتضح ان الفئة العمرية </a:t>
            </a:r>
          </a:p>
          <a:p>
            <a:pPr algn="ctr" rtl="1"/>
            <a:r>
              <a:rPr lang="ar-SA" sz="2400" kern="1200" dirty="0">
                <a:solidFill>
                  <a:srgbClr val="000000"/>
                </a:solidFill>
                <a:effectLst/>
                <a:latin typeface="Sakkal Majalla" panose="02000000000000000000" pitchFamily="2" charset="-78"/>
                <a:ea typeface="+mn-ea"/>
                <a:cs typeface="Sakkal Majalla" panose="02000000000000000000" pitchFamily="2" charset="-78"/>
              </a:rPr>
              <a:t>من٢٦-٣٥ جاءت في المرتبة الأولى</a:t>
            </a:r>
            <a:r>
              <a:rPr lang="en-SA" sz="2400" dirty="0"/>
              <a:t> 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5CA13E23-9320-4D69-65D2-70D277D77F4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591708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2101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rrow: Pentagon 2">
            <a:extLst>
              <a:ext uri="{FF2B5EF4-FFF2-40B4-BE49-F238E27FC236}">
                <a16:creationId xmlns:a16="http://schemas.microsoft.com/office/drawing/2014/main" id="{0A836E92-3BAC-9199-D084-8E03B0A8A6BA}"/>
              </a:ext>
            </a:extLst>
          </p:cNvPr>
          <p:cNvSpPr/>
          <p:nvPr/>
        </p:nvSpPr>
        <p:spPr>
          <a:xfrm rot="10800000">
            <a:off x="4879204" y="3048105"/>
            <a:ext cx="1535739" cy="761790"/>
          </a:xfrm>
          <a:prstGeom prst="homePlate">
            <a:avLst/>
          </a:prstGeom>
          <a:solidFill>
            <a:srgbClr val="00AEE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A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137C975C-3A93-7D98-03DC-A2F607A66C17}"/>
              </a:ext>
            </a:extLst>
          </p:cNvPr>
          <p:cNvSpPr/>
          <p:nvPr/>
        </p:nvSpPr>
        <p:spPr>
          <a:xfrm>
            <a:off x="5181600" y="2514600"/>
            <a:ext cx="1828800" cy="1828800"/>
          </a:xfrm>
          <a:prstGeom prst="ellipse">
            <a:avLst/>
          </a:prstGeom>
          <a:solidFill>
            <a:srgbClr val="00AEE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9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خصائص عينة الدراسة</a:t>
            </a:r>
            <a:endParaRPr lang="en-SA" sz="29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B4AE0284-FAE1-CC49-4446-11AD8B6757D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19882624"/>
              </p:ext>
            </p:extLst>
          </p:nvPr>
        </p:nvGraphicFramePr>
        <p:xfrm>
          <a:off x="50847" y="1515358"/>
          <a:ext cx="4979555" cy="32340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4D4708CB-B21B-60D2-4B87-397B3DBCF934}"/>
              </a:ext>
            </a:extLst>
          </p:cNvPr>
          <p:cNvSpPr txBox="1"/>
          <p:nvPr/>
        </p:nvSpPr>
        <p:spPr>
          <a:xfrm rot="10800000" flipV="1">
            <a:off x="318751" y="5060539"/>
            <a:ext cx="45604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24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اما بالنسبة للمؤهل العلمي،  جاءت فئة الحاصلين على درجة البكالوريوس في المرتبة الأولى </a:t>
            </a:r>
            <a:endParaRPr lang="en-SA" sz="24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256AB815-6D20-353E-54F1-B4B31E1CAC9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50847" y="589153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25597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cess 4">
            <a:extLst>
              <a:ext uri="{FF2B5EF4-FFF2-40B4-BE49-F238E27FC236}">
                <a16:creationId xmlns:a16="http://schemas.microsoft.com/office/drawing/2014/main" id="{BCD03439-E1EE-D97F-6394-01145FEF5A07}"/>
              </a:ext>
            </a:extLst>
          </p:cNvPr>
          <p:cNvSpPr/>
          <p:nvPr/>
        </p:nvSpPr>
        <p:spPr>
          <a:xfrm>
            <a:off x="0" y="5754669"/>
            <a:ext cx="12192000" cy="1103331"/>
          </a:xfrm>
          <a:prstGeom prst="flowChartProcess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SA"/>
          </a:p>
        </p:txBody>
      </p:sp>
      <p:sp>
        <p:nvSpPr>
          <p:cNvPr id="7" name="Triangle 6">
            <a:extLst>
              <a:ext uri="{FF2B5EF4-FFF2-40B4-BE49-F238E27FC236}">
                <a16:creationId xmlns:a16="http://schemas.microsoft.com/office/drawing/2014/main" id="{1E57E791-6B42-103E-BBCA-782ED0960395}"/>
              </a:ext>
            </a:extLst>
          </p:cNvPr>
          <p:cNvSpPr/>
          <p:nvPr/>
        </p:nvSpPr>
        <p:spPr>
          <a:xfrm>
            <a:off x="5526308" y="5317938"/>
            <a:ext cx="1206499" cy="436731"/>
          </a:xfrm>
          <a:prstGeom prst="triangle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A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F988989-4599-D5E3-D6AD-F079826383EB}"/>
              </a:ext>
            </a:extLst>
          </p:cNvPr>
          <p:cNvSpPr txBox="1"/>
          <p:nvPr/>
        </p:nvSpPr>
        <p:spPr>
          <a:xfrm>
            <a:off x="5519305" y="481867"/>
            <a:ext cx="66726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ar-SA" sz="40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النتائج</a:t>
            </a:r>
            <a:r>
              <a:rPr lang="ar-SA" sz="36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endParaRPr lang="en-SA" sz="3600" b="1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99D8A8C-2C8F-A6B6-6AA4-07C3CC2CDFFF}"/>
              </a:ext>
            </a:extLst>
          </p:cNvPr>
          <p:cNvSpPr txBox="1"/>
          <p:nvPr/>
        </p:nvSpPr>
        <p:spPr>
          <a:xfrm>
            <a:off x="3068840" y="3448532"/>
            <a:ext cx="135659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1100" dirty="0"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جاءت عبارة</a:t>
            </a:r>
          </a:p>
          <a:p>
            <a:pPr algn="ctr"/>
            <a:r>
              <a:rPr lang="ar-SA" sz="1100" dirty="0"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يُظهر المحتوى البصري على وسائل التواصل الاجتماعي المنتجات بصورة منظمة </a:t>
            </a:r>
            <a:r>
              <a:rPr lang="ar-SA" sz="11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في المرتبة الأولى بعد وضوح وجودة العرض.</a:t>
            </a:r>
            <a:endParaRPr lang="en-SA" sz="1100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72B3248-F541-5336-F86E-50249AF73649}"/>
              </a:ext>
            </a:extLst>
          </p:cNvPr>
          <p:cNvSpPr txBox="1"/>
          <p:nvPr/>
        </p:nvSpPr>
        <p:spPr>
          <a:xfrm>
            <a:off x="5665071" y="3484805"/>
            <a:ext cx="1206499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1100" dirty="0"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يجعلني المحتوى البصري المميز أكثر ميلاً لشراء المنتجات في المرتبة الأولى ضمن محور تعزيز نية الشراء  </a:t>
            </a:r>
            <a:r>
              <a:rPr lang="ar-SA" sz="1100" kern="100" dirty="0"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مما يبرز أهمية المحتوى البصري المميز في تعزيز الميل نحو الشراء</a:t>
            </a:r>
            <a:r>
              <a:rPr lang="en-US" sz="1100" kern="100" dirty="0"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.</a:t>
            </a:r>
            <a:endParaRPr lang="en-SA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71B8750-CC7F-1329-6432-6623E2BE1A5F}"/>
              </a:ext>
            </a:extLst>
          </p:cNvPr>
          <p:cNvSpPr txBox="1"/>
          <p:nvPr/>
        </p:nvSpPr>
        <p:spPr>
          <a:xfrm>
            <a:off x="8111209" y="3484805"/>
            <a:ext cx="120852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1100" kern="100" dirty="0"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أظهرت نتائج صدق الاتساق الداخلي وجود ارتباطات موجبة ودالة إحصائياً بين فقرات الاستبانة والدرجة الكلية للمحاور التي تنتمي إليها مما يدعم مناسبة الأداة لقياس متغيرات الدراسة</a:t>
            </a:r>
            <a:r>
              <a:rPr lang="en-US" sz="1100" kern="100" dirty="0"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.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155C43D1-6D1C-72D3-5050-B6A866DDD9AF}"/>
              </a:ext>
            </a:extLst>
          </p:cNvPr>
          <p:cNvSpPr txBox="1"/>
          <p:nvPr/>
        </p:nvSpPr>
        <p:spPr>
          <a:xfrm>
            <a:off x="10440322" y="3515630"/>
            <a:ext cx="1009926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11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أظهرت النتائج بلوغ معامل الثبات الكلي للاستبانة(٠.٧٥٥) مما يشير الى تمتع الأداة بدرجة مقبولة من الثبات والاتساق الداخلي </a:t>
            </a:r>
            <a:endParaRPr lang="en-SA" sz="11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A73AADA-2CED-E75E-66E7-DC11DF6B01FB}"/>
              </a:ext>
            </a:extLst>
          </p:cNvPr>
          <p:cNvSpPr txBox="1"/>
          <p:nvPr/>
        </p:nvSpPr>
        <p:spPr>
          <a:xfrm>
            <a:off x="741752" y="3384860"/>
            <a:ext cx="1206499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Sakkal Majalla" panose="02000000000000000000" pitchFamily="2" charset="-78"/>
              </a:rPr>
              <a:t>جاءت مقاطع الفيديو الإبداعية في المرتبة الأولى ضمن عبارات جاذبية المحتوى البصري، مما يشير إلى أهمية توظيف الفيديوهات الإبداعية في تقديم المنتجات بصورة مميزة وجذابة</a:t>
            </a:r>
            <a:r>
              <a:rPr lang="en-US" sz="1100" kern="100" dirty="0"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/>
            <a:endParaRPr lang="en-SA" dirty="0"/>
          </a:p>
        </p:txBody>
      </p:sp>
    </p:spTree>
    <p:extLst>
      <p:ext uri="{BB962C8B-B14F-4D97-AF65-F5344CB8AC3E}">
        <p14:creationId xmlns:p14="http://schemas.microsoft.com/office/powerpoint/2010/main" val="36913889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D316F7-615A-15C6-9488-C15404FA0C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cess 4">
            <a:extLst>
              <a:ext uri="{FF2B5EF4-FFF2-40B4-BE49-F238E27FC236}">
                <a16:creationId xmlns:a16="http://schemas.microsoft.com/office/drawing/2014/main" id="{F0EB90D4-5776-5EE1-3C8B-1E11D544440C}"/>
              </a:ext>
            </a:extLst>
          </p:cNvPr>
          <p:cNvSpPr/>
          <p:nvPr/>
        </p:nvSpPr>
        <p:spPr>
          <a:xfrm>
            <a:off x="0" y="5754669"/>
            <a:ext cx="12192000" cy="1103331"/>
          </a:xfrm>
          <a:prstGeom prst="flowChartProcess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SA"/>
          </a:p>
        </p:txBody>
      </p:sp>
      <p:sp>
        <p:nvSpPr>
          <p:cNvPr id="7" name="Triangle 6">
            <a:extLst>
              <a:ext uri="{FF2B5EF4-FFF2-40B4-BE49-F238E27FC236}">
                <a16:creationId xmlns:a16="http://schemas.microsoft.com/office/drawing/2014/main" id="{B677CC8A-7604-105E-DCFB-7ED5F5B2CCF8}"/>
              </a:ext>
            </a:extLst>
          </p:cNvPr>
          <p:cNvSpPr/>
          <p:nvPr/>
        </p:nvSpPr>
        <p:spPr>
          <a:xfrm>
            <a:off x="826489" y="5317937"/>
            <a:ext cx="1206499" cy="436731"/>
          </a:xfrm>
          <a:prstGeom prst="triangle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A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E89A647-ABA8-6415-9598-3A77D3FB997C}"/>
              </a:ext>
            </a:extLst>
          </p:cNvPr>
          <p:cNvSpPr txBox="1"/>
          <p:nvPr/>
        </p:nvSpPr>
        <p:spPr>
          <a:xfrm>
            <a:off x="5519305" y="481867"/>
            <a:ext cx="66726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ar-SA" sz="40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النتائج</a:t>
            </a:r>
            <a:r>
              <a:rPr lang="ar-SA" sz="36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endParaRPr lang="en-SA" sz="3600" b="1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1AA3174-0193-2E7E-ABF0-87B59B6F497B}"/>
              </a:ext>
            </a:extLst>
          </p:cNvPr>
          <p:cNvSpPr txBox="1"/>
          <p:nvPr/>
        </p:nvSpPr>
        <p:spPr>
          <a:xfrm>
            <a:off x="3068840" y="3448532"/>
            <a:ext cx="135659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1100" dirty="0"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جاءت عبارة</a:t>
            </a:r>
          </a:p>
          <a:p>
            <a:pPr algn="ctr"/>
            <a:r>
              <a:rPr lang="ar-SA" sz="1100" dirty="0"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يُظهر المحتوى البصري على وسائل التواصل الاجتماعي المنتجات بصورة منظمة </a:t>
            </a:r>
            <a:r>
              <a:rPr lang="ar-SA" sz="11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في المرتبة الأولى بعد وضوح وجودة العرض.</a:t>
            </a:r>
            <a:endParaRPr lang="en-SA" sz="1100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67D6FCC-9EBE-1FAC-B4DD-A4FDEC00EDA1}"/>
              </a:ext>
            </a:extLst>
          </p:cNvPr>
          <p:cNvSpPr txBox="1"/>
          <p:nvPr/>
        </p:nvSpPr>
        <p:spPr>
          <a:xfrm>
            <a:off x="5665071" y="3484805"/>
            <a:ext cx="1206499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1100" dirty="0"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يجعلني المحتوى البصري المميز أكثر ميلاً لشراء المنتجات في المرتبة الأولى ضمن محور تعزيز نية الشراء  </a:t>
            </a:r>
            <a:r>
              <a:rPr lang="ar-SA" sz="1100" kern="100" dirty="0"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مما يبرز أهمية المحتوى البصري المميز في تعزيز الميل نحو الشراء</a:t>
            </a:r>
            <a:r>
              <a:rPr lang="en-US" sz="1100" kern="100" dirty="0"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.</a:t>
            </a:r>
            <a:endParaRPr lang="en-SA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B5F309A-2D27-B4CD-7968-38D4D93E097E}"/>
              </a:ext>
            </a:extLst>
          </p:cNvPr>
          <p:cNvSpPr txBox="1"/>
          <p:nvPr/>
        </p:nvSpPr>
        <p:spPr>
          <a:xfrm>
            <a:off x="8111209" y="3484805"/>
            <a:ext cx="120852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1100" kern="100" dirty="0"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أظهرت نتائج صدق الاتساق الداخلي وجود ارتباطات موجبة ودالة إحصائياً بين فقرات الاستبانة والدرجة الكلية للمحاور التي تنتمي إليها مما يدعم مناسبة الأداة لقياس متغيرات الدراسة</a:t>
            </a:r>
            <a:r>
              <a:rPr lang="en-US" sz="1100" kern="100" dirty="0"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.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084FD1F-EFDA-29BC-A277-AC138DD120DB}"/>
              </a:ext>
            </a:extLst>
          </p:cNvPr>
          <p:cNvSpPr txBox="1"/>
          <p:nvPr/>
        </p:nvSpPr>
        <p:spPr>
          <a:xfrm>
            <a:off x="10440322" y="3515630"/>
            <a:ext cx="1009926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11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أظهرت النتائج بلوغ معامل الثبات الكلي للاستبانة(٠.٧٥٥) مما يشير الى تمتع الأداة بدرجة مقبولة من الثبات والاتساق الداخلي </a:t>
            </a:r>
            <a:endParaRPr lang="en-SA" sz="11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570496D-FAE4-A41A-37E2-87A0BC350C7B}"/>
              </a:ext>
            </a:extLst>
          </p:cNvPr>
          <p:cNvSpPr txBox="1"/>
          <p:nvPr/>
        </p:nvSpPr>
        <p:spPr>
          <a:xfrm>
            <a:off x="213457" y="2340536"/>
            <a:ext cx="2432561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400" kern="100" dirty="0"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جاءت مقاطع الفيديو الإبداعية في المرتبة الأولى ضمن عبارات جاذبية المحتوى البصري، مما يشير إلى أهمية توظيف الفيديوهات الإبداعية في تقديم المنتجات بصورة مميزة وجذابة</a:t>
            </a:r>
            <a:r>
              <a:rPr lang="en-US" sz="2400" kern="100" dirty="0"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.</a:t>
            </a:r>
          </a:p>
          <a:p>
            <a:pPr algn="l"/>
            <a:endParaRPr lang="en-SA" dirty="0"/>
          </a:p>
        </p:txBody>
      </p:sp>
    </p:spTree>
    <p:extLst>
      <p:ext uri="{BB962C8B-B14F-4D97-AF65-F5344CB8AC3E}">
        <p14:creationId xmlns:p14="http://schemas.microsoft.com/office/powerpoint/2010/main" val="92906333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B35B82-5E9C-72CF-70C3-4EB709D2C0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cess 4">
            <a:extLst>
              <a:ext uri="{FF2B5EF4-FFF2-40B4-BE49-F238E27FC236}">
                <a16:creationId xmlns:a16="http://schemas.microsoft.com/office/drawing/2014/main" id="{8525B749-0D3B-340D-2346-003DD50C6482}"/>
              </a:ext>
            </a:extLst>
          </p:cNvPr>
          <p:cNvSpPr/>
          <p:nvPr/>
        </p:nvSpPr>
        <p:spPr>
          <a:xfrm>
            <a:off x="0" y="5754669"/>
            <a:ext cx="12192000" cy="1103331"/>
          </a:xfrm>
          <a:prstGeom prst="flowChartProcess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SA"/>
          </a:p>
        </p:txBody>
      </p:sp>
      <p:sp>
        <p:nvSpPr>
          <p:cNvPr id="7" name="Triangle 6">
            <a:extLst>
              <a:ext uri="{FF2B5EF4-FFF2-40B4-BE49-F238E27FC236}">
                <a16:creationId xmlns:a16="http://schemas.microsoft.com/office/drawing/2014/main" id="{05F063E9-00FA-7EE0-F93B-B2605754B7F7}"/>
              </a:ext>
            </a:extLst>
          </p:cNvPr>
          <p:cNvSpPr/>
          <p:nvPr/>
        </p:nvSpPr>
        <p:spPr>
          <a:xfrm>
            <a:off x="3251655" y="5317938"/>
            <a:ext cx="1206499" cy="436731"/>
          </a:xfrm>
          <a:prstGeom prst="triangle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A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B610BB6-9174-E8C3-4E6D-2CED7225209E}"/>
              </a:ext>
            </a:extLst>
          </p:cNvPr>
          <p:cNvSpPr txBox="1"/>
          <p:nvPr/>
        </p:nvSpPr>
        <p:spPr>
          <a:xfrm>
            <a:off x="5519305" y="481867"/>
            <a:ext cx="66726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ar-SA" sz="40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النتائج</a:t>
            </a:r>
            <a:r>
              <a:rPr lang="ar-SA" sz="36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endParaRPr lang="en-SA" sz="3600" b="1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8526089-F8E9-AE83-E2CC-5E5810122FFE}"/>
              </a:ext>
            </a:extLst>
          </p:cNvPr>
          <p:cNvSpPr txBox="1"/>
          <p:nvPr/>
        </p:nvSpPr>
        <p:spPr>
          <a:xfrm>
            <a:off x="2572418" y="3009614"/>
            <a:ext cx="25649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400" dirty="0"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جاءت عبارة</a:t>
            </a:r>
          </a:p>
          <a:p>
            <a:pPr algn="ctr"/>
            <a:r>
              <a:rPr lang="ar-SA" sz="2400" dirty="0"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يُظهر المحتوى البصري على وسائل التواصل الاجتماعي المنتجات بصورة منظمة </a:t>
            </a:r>
            <a:r>
              <a:rPr lang="ar-SA" sz="24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في المرتبة الأولى بعد وضوح وجودة العرض.</a:t>
            </a:r>
            <a:endParaRPr lang="en-SA" sz="2400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D330198-9CD0-7007-BEF1-BD7A30BEDC8C}"/>
              </a:ext>
            </a:extLst>
          </p:cNvPr>
          <p:cNvSpPr txBox="1"/>
          <p:nvPr/>
        </p:nvSpPr>
        <p:spPr>
          <a:xfrm>
            <a:off x="5665071" y="3484805"/>
            <a:ext cx="1206499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1100" dirty="0"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يجعلني المحتوى البصري المميز أكثر ميلاً لشراء المنتجات في المرتبة الأولى ضمن محور تعزيز نية الشراء  </a:t>
            </a:r>
            <a:r>
              <a:rPr lang="ar-SA" sz="1100" kern="100" dirty="0"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مما يبرز أهمية المحتوى البصري المميز في تعزيز الميل نحو الشراء</a:t>
            </a:r>
            <a:r>
              <a:rPr lang="en-US" sz="1100" kern="100" dirty="0"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.</a:t>
            </a:r>
            <a:endParaRPr lang="en-SA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0E99AA9-9EF1-230A-9490-A5D173F28D32}"/>
              </a:ext>
            </a:extLst>
          </p:cNvPr>
          <p:cNvSpPr txBox="1"/>
          <p:nvPr/>
        </p:nvSpPr>
        <p:spPr>
          <a:xfrm>
            <a:off x="8111209" y="3484805"/>
            <a:ext cx="120852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1100" kern="100" dirty="0"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أظهرت نتائج صدق الاتساق الداخلي وجود ارتباطات موجبة ودالة إحصائياً بين فقرات الاستبانة والدرجة الكلية للمحاور التي تنتمي إليها مما يدعم مناسبة الأداة لقياس متغيرات الدراسة</a:t>
            </a:r>
            <a:r>
              <a:rPr lang="en-US" sz="1100" kern="100" dirty="0"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.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9D1520E-DB9E-41BA-5F5B-69F366C0258C}"/>
              </a:ext>
            </a:extLst>
          </p:cNvPr>
          <p:cNvSpPr txBox="1"/>
          <p:nvPr/>
        </p:nvSpPr>
        <p:spPr>
          <a:xfrm>
            <a:off x="10440322" y="3515630"/>
            <a:ext cx="1009926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11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أظهرت النتائج بلوغ معامل الثبات الكلي للاستبانة(٠.٧٥٥) مما يشير الى تمتع الأداة بدرجة مقبولة من الثبات والاتساق الداخلي </a:t>
            </a:r>
            <a:endParaRPr lang="en-SA" sz="11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01721C2-6ACE-8C4F-8752-91C922C24C9F}"/>
              </a:ext>
            </a:extLst>
          </p:cNvPr>
          <p:cNvSpPr txBox="1"/>
          <p:nvPr/>
        </p:nvSpPr>
        <p:spPr>
          <a:xfrm>
            <a:off x="741752" y="3384860"/>
            <a:ext cx="1206499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Sakkal Majalla" panose="02000000000000000000" pitchFamily="2" charset="-78"/>
              </a:rPr>
              <a:t>جاءت مقاطع الفيديو الإبداعية في المرتبة الأولى ضمن عبارات جاذبية المحتوى البصري، مما يشير إلى أهمية توظيف الفيديوهات الإبداعية في تقديم المنتجات بصورة مميزة وجذابة</a:t>
            </a:r>
            <a:r>
              <a:rPr lang="en-US" sz="1100" kern="100" dirty="0"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/>
            <a:endParaRPr lang="en-SA" dirty="0"/>
          </a:p>
        </p:txBody>
      </p:sp>
    </p:spTree>
    <p:extLst>
      <p:ext uri="{BB962C8B-B14F-4D97-AF65-F5344CB8AC3E}">
        <p14:creationId xmlns:p14="http://schemas.microsoft.com/office/powerpoint/2010/main" val="173614717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0CE734-FC0F-218E-F917-148FA20310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cess 4">
            <a:extLst>
              <a:ext uri="{FF2B5EF4-FFF2-40B4-BE49-F238E27FC236}">
                <a16:creationId xmlns:a16="http://schemas.microsoft.com/office/drawing/2014/main" id="{596A2962-09EF-32AC-9132-705ACE7B3189}"/>
              </a:ext>
            </a:extLst>
          </p:cNvPr>
          <p:cNvSpPr/>
          <p:nvPr/>
        </p:nvSpPr>
        <p:spPr>
          <a:xfrm>
            <a:off x="0" y="5754669"/>
            <a:ext cx="12192000" cy="1103331"/>
          </a:xfrm>
          <a:prstGeom prst="flowChartProcess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SA"/>
          </a:p>
        </p:txBody>
      </p:sp>
      <p:sp>
        <p:nvSpPr>
          <p:cNvPr id="7" name="Triangle 6">
            <a:extLst>
              <a:ext uri="{FF2B5EF4-FFF2-40B4-BE49-F238E27FC236}">
                <a16:creationId xmlns:a16="http://schemas.microsoft.com/office/drawing/2014/main" id="{B6C2939B-36A6-D076-7C25-2E26EC856646}"/>
              </a:ext>
            </a:extLst>
          </p:cNvPr>
          <p:cNvSpPr/>
          <p:nvPr/>
        </p:nvSpPr>
        <p:spPr>
          <a:xfrm>
            <a:off x="5492749" y="5317938"/>
            <a:ext cx="1206499" cy="436731"/>
          </a:xfrm>
          <a:prstGeom prst="triangle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A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F25556A-D931-ED98-96EF-B8CBA6C7E4FA}"/>
              </a:ext>
            </a:extLst>
          </p:cNvPr>
          <p:cNvSpPr txBox="1"/>
          <p:nvPr/>
        </p:nvSpPr>
        <p:spPr>
          <a:xfrm>
            <a:off x="5519305" y="481867"/>
            <a:ext cx="66726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ar-SA" sz="40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النتائج</a:t>
            </a:r>
            <a:r>
              <a:rPr lang="ar-SA" sz="36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endParaRPr lang="en-SA" sz="3600" b="1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17A5659-E325-DCC3-A4FE-A151E1279D97}"/>
              </a:ext>
            </a:extLst>
          </p:cNvPr>
          <p:cNvSpPr txBox="1"/>
          <p:nvPr/>
        </p:nvSpPr>
        <p:spPr>
          <a:xfrm>
            <a:off x="3068840" y="3448532"/>
            <a:ext cx="135659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1100" dirty="0"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جاءت عبارة</a:t>
            </a:r>
          </a:p>
          <a:p>
            <a:pPr algn="ctr"/>
            <a:r>
              <a:rPr lang="ar-SA" sz="1100" dirty="0"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يُظهر المحتوى البصري على وسائل التواصل الاجتماعي المنتجات بصورة منظمة </a:t>
            </a:r>
            <a:r>
              <a:rPr lang="ar-SA" sz="11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في المرتبة الأولى بعد وضوح وجودة العرض.</a:t>
            </a:r>
            <a:endParaRPr lang="en-SA" sz="1100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4768ADE-8AAC-39F6-398D-F76B4DAD98F7}"/>
              </a:ext>
            </a:extLst>
          </p:cNvPr>
          <p:cNvSpPr txBox="1"/>
          <p:nvPr/>
        </p:nvSpPr>
        <p:spPr>
          <a:xfrm>
            <a:off x="4851348" y="2753883"/>
            <a:ext cx="248930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400" dirty="0"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يجعلني المحتوى البصري المميز أكثر ميلاً لشراء المنتجات في المرتبة الأولى ضمن محور تعزيز نية الشراء  </a:t>
            </a:r>
            <a:r>
              <a:rPr lang="ar-SA" sz="2400" kern="100" dirty="0"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مما يبرز أهمية المحتوى البصري المميز في تعزيز الميل نحو الشراء</a:t>
            </a:r>
            <a:r>
              <a:rPr lang="en-US" sz="1100" kern="100" dirty="0"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.</a:t>
            </a:r>
            <a:endParaRPr lang="en-SA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416F2BB-D0EA-2578-3329-F7A492A56EDB}"/>
              </a:ext>
            </a:extLst>
          </p:cNvPr>
          <p:cNvSpPr txBox="1"/>
          <p:nvPr/>
        </p:nvSpPr>
        <p:spPr>
          <a:xfrm>
            <a:off x="8111209" y="3484805"/>
            <a:ext cx="120852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1100" kern="100" dirty="0"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أظهرت نتائج صدق الاتساق الداخلي وجود ارتباطات موجبة ودالة إحصائياً بين فقرات الاستبانة والدرجة الكلية للمحاور التي تنتمي إليها مما يدعم مناسبة الأداة لقياس متغيرات الدراسة</a:t>
            </a:r>
            <a:r>
              <a:rPr lang="en-US" sz="1100" kern="100" dirty="0"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.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E6A16B8-1D9F-085F-E6D9-34A40E6EF4EF}"/>
              </a:ext>
            </a:extLst>
          </p:cNvPr>
          <p:cNvSpPr txBox="1"/>
          <p:nvPr/>
        </p:nvSpPr>
        <p:spPr>
          <a:xfrm>
            <a:off x="10440322" y="3515630"/>
            <a:ext cx="1009926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11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أظهرت النتائج بلوغ معامل الثبات الكلي للاستبانة(٠.٧٥٥) مما يشير الى تمتع الأداة بدرجة مقبولة من الثبات والاتساق الداخلي </a:t>
            </a:r>
            <a:endParaRPr lang="en-SA" sz="11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B7D2769-8E78-C26B-E121-25BD94D83EC0}"/>
              </a:ext>
            </a:extLst>
          </p:cNvPr>
          <p:cNvSpPr txBox="1"/>
          <p:nvPr/>
        </p:nvSpPr>
        <p:spPr>
          <a:xfrm>
            <a:off x="741752" y="3384860"/>
            <a:ext cx="1206499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Sakkal Majalla" panose="02000000000000000000" pitchFamily="2" charset="-78"/>
              </a:rPr>
              <a:t>جاءت مقاطع الفيديو الإبداعية في المرتبة الأولى ضمن عبارات جاذبية المحتوى البصري، مما يشير إلى أهمية توظيف الفيديوهات الإبداعية في تقديم المنتجات بصورة مميزة وجذابة</a:t>
            </a:r>
            <a:r>
              <a:rPr lang="en-US" sz="1100" kern="100" dirty="0"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/>
            <a:endParaRPr lang="en-SA" dirty="0"/>
          </a:p>
        </p:txBody>
      </p:sp>
    </p:spTree>
    <p:extLst>
      <p:ext uri="{BB962C8B-B14F-4D97-AF65-F5344CB8AC3E}">
        <p14:creationId xmlns:p14="http://schemas.microsoft.com/office/powerpoint/2010/main" val="84860310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8451E3-F3B0-2186-F105-EBC4A02E3B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cess 4">
            <a:extLst>
              <a:ext uri="{FF2B5EF4-FFF2-40B4-BE49-F238E27FC236}">
                <a16:creationId xmlns:a16="http://schemas.microsoft.com/office/drawing/2014/main" id="{B1A6D9AF-6685-2154-BC4D-70D279F6E5B2}"/>
              </a:ext>
            </a:extLst>
          </p:cNvPr>
          <p:cNvSpPr/>
          <p:nvPr/>
        </p:nvSpPr>
        <p:spPr>
          <a:xfrm>
            <a:off x="0" y="5754669"/>
            <a:ext cx="12192000" cy="1103331"/>
          </a:xfrm>
          <a:prstGeom prst="flowChartProcess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SA"/>
          </a:p>
        </p:txBody>
      </p:sp>
      <p:sp>
        <p:nvSpPr>
          <p:cNvPr id="7" name="Triangle 6">
            <a:extLst>
              <a:ext uri="{FF2B5EF4-FFF2-40B4-BE49-F238E27FC236}">
                <a16:creationId xmlns:a16="http://schemas.microsoft.com/office/drawing/2014/main" id="{D7E9D297-B1B7-4646-E750-7F54F02069E8}"/>
              </a:ext>
            </a:extLst>
          </p:cNvPr>
          <p:cNvSpPr/>
          <p:nvPr/>
        </p:nvSpPr>
        <p:spPr>
          <a:xfrm>
            <a:off x="8052695" y="5317938"/>
            <a:ext cx="1206499" cy="436731"/>
          </a:xfrm>
          <a:prstGeom prst="triangle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A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15F1BB-95EA-33E6-69A0-A7D34E0403BC}"/>
              </a:ext>
            </a:extLst>
          </p:cNvPr>
          <p:cNvSpPr txBox="1"/>
          <p:nvPr/>
        </p:nvSpPr>
        <p:spPr>
          <a:xfrm>
            <a:off x="5519305" y="481867"/>
            <a:ext cx="66726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ar-SA" sz="40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النتائج</a:t>
            </a:r>
            <a:r>
              <a:rPr lang="ar-SA" sz="36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endParaRPr lang="en-SA" sz="3600" b="1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5EE8914-1976-87CD-5890-071293EE6EA4}"/>
              </a:ext>
            </a:extLst>
          </p:cNvPr>
          <p:cNvSpPr txBox="1"/>
          <p:nvPr/>
        </p:nvSpPr>
        <p:spPr>
          <a:xfrm>
            <a:off x="3068840" y="3448532"/>
            <a:ext cx="135659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1100" dirty="0"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جاءت عبارة</a:t>
            </a:r>
          </a:p>
          <a:p>
            <a:pPr algn="ctr"/>
            <a:r>
              <a:rPr lang="ar-SA" sz="1100" dirty="0"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يُظهر المحتوى البصري على وسائل التواصل الاجتماعي المنتجات بصورة منظمة </a:t>
            </a:r>
            <a:r>
              <a:rPr lang="ar-SA" sz="11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في المرتبة الأولى بعد وضوح وجودة العرض.</a:t>
            </a:r>
            <a:endParaRPr lang="en-SA" sz="1100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357EAEB-0CC4-7D8C-6543-DC9EBB67DA9B}"/>
              </a:ext>
            </a:extLst>
          </p:cNvPr>
          <p:cNvSpPr txBox="1"/>
          <p:nvPr/>
        </p:nvSpPr>
        <p:spPr>
          <a:xfrm>
            <a:off x="5665071" y="3484805"/>
            <a:ext cx="1206499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1100" dirty="0"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يجعلني المحتوى البصري المميز أكثر ميلاً لشراء المنتجات في المرتبة الأولى ضمن محور تعزيز نية الشراء  </a:t>
            </a:r>
            <a:r>
              <a:rPr lang="ar-SA" sz="1100" kern="100" dirty="0"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مما يبرز أهمية المحتوى البصري المميز في تعزيز الميل نحو الشراء</a:t>
            </a:r>
            <a:r>
              <a:rPr lang="en-US" sz="1100" kern="100" dirty="0"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.</a:t>
            </a:r>
            <a:endParaRPr lang="en-SA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CB0E9D3-70CD-3D7C-6C1C-4E7D533CEB0C}"/>
              </a:ext>
            </a:extLst>
          </p:cNvPr>
          <p:cNvSpPr txBox="1"/>
          <p:nvPr/>
        </p:nvSpPr>
        <p:spPr>
          <a:xfrm>
            <a:off x="7417355" y="2270950"/>
            <a:ext cx="247718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400" kern="100" dirty="0"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أظهرت نتائج صدق الاتساق الداخلي وجود ارتباطات موجبة ودالة إحصائياً بين فقرات الاستبانة والدرجة الكلية للمحاور التي تنتمي إليها مما يدعم مناسبة الأداة لقياس متغيرات الدراسة</a:t>
            </a:r>
            <a:r>
              <a:rPr lang="en-US" sz="1100" kern="100" dirty="0"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.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177CC450-51DB-54A5-4B60-CCA4C9031D0A}"/>
              </a:ext>
            </a:extLst>
          </p:cNvPr>
          <p:cNvSpPr txBox="1"/>
          <p:nvPr/>
        </p:nvSpPr>
        <p:spPr>
          <a:xfrm>
            <a:off x="10440322" y="3515630"/>
            <a:ext cx="1009926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11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أظهرت النتائج بلوغ معامل الثبات الكلي للاستبانة(٠.٧٥٥) مما يشير الى تمتع الأداة بدرجة مقبولة من الثبات والاتساق الداخلي </a:t>
            </a:r>
            <a:endParaRPr lang="en-SA" sz="11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D0C5193-F313-B93F-71F0-6CCC62CA5389}"/>
              </a:ext>
            </a:extLst>
          </p:cNvPr>
          <p:cNvSpPr txBox="1"/>
          <p:nvPr/>
        </p:nvSpPr>
        <p:spPr>
          <a:xfrm>
            <a:off x="741752" y="3384860"/>
            <a:ext cx="1206499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Sakkal Majalla" panose="02000000000000000000" pitchFamily="2" charset="-78"/>
              </a:rPr>
              <a:t>جاءت مقاطع الفيديو الإبداعية في المرتبة الأولى ضمن عبارات جاذبية المحتوى البصري، مما يشير إلى أهمية توظيف الفيديوهات الإبداعية في تقديم المنتجات بصورة مميزة وجذابة</a:t>
            </a:r>
            <a:r>
              <a:rPr lang="en-US" sz="1100" kern="100" dirty="0"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/>
            <a:endParaRPr lang="en-SA" dirty="0"/>
          </a:p>
        </p:txBody>
      </p:sp>
    </p:spTree>
    <p:extLst>
      <p:ext uri="{BB962C8B-B14F-4D97-AF65-F5344CB8AC3E}">
        <p14:creationId xmlns:p14="http://schemas.microsoft.com/office/powerpoint/2010/main" val="147817604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93F650-542B-D881-4B8F-4B5940745B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cess 4">
            <a:extLst>
              <a:ext uri="{FF2B5EF4-FFF2-40B4-BE49-F238E27FC236}">
                <a16:creationId xmlns:a16="http://schemas.microsoft.com/office/drawing/2014/main" id="{B36FF3E0-5E8F-8EA4-D302-A0B87FF73109}"/>
              </a:ext>
            </a:extLst>
          </p:cNvPr>
          <p:cNvSpPr/>
          <p:nvPr/>
        </p:nvSpPr>
        <p:spPr>
          <a:xfrm>
            <a:off x="0" y="5754669"/>
            <a:ext cx="12192000" cy="1103331"/>
          </a:xfrm>
          <a:prstGeom prst="flowChartProcess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SA"/>
          </a:p>
        </p:txBody>
      </p:sp>
      <p:sp>
        <p:nvSpPr>
          <p:cNvPr id="7" name="Triangle 6">
            <a:extLst>
              <a:ext uri="{FF2B5EF4-FFF2-40B4-BE49-F238E27FC236}">
                <a16:creationId xmlns:a16="http://schemas.microsoft.com/office/drawing/2014/main" id="{36FF5AFB-F754-A677-1576-E7FF74971A96}"/>
              </a:ext>
            </a:extLst>
          </p:cNvPr>
          <p:cNvSpPr/>
          <p:nvPr/>
        </p:nvSpPr>
        <p:spPr>
          <a:xfrm>
            <a:off x="9956121" y="5317938"/>
            <a:ext cx="1206499" cy="436731"/>
          </a:xfrm>
          <a:prstGeom prst="triangle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A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F1C445D-0C67-8E86-B3CF-976F1A8CDE78}"/>
              </a:ext>
            </a:extLst>
          </p:cNvPr>
          <p:cNvSpPr txBox="1"/>
          <p:nvPr/>
        </p:nvSpPr>
        <p:spPr>
          <a:xfrm>
            <a:off x="5519305" y="481867"/>
            <a:ext cx="66726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ar-SA" sz="40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النتائج</a:t>
            </a:r>
            <a:r>
              <a:rPr lang="ar-SA" sz="36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endParaRPr lang="en-SA" sz="3600" b="1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9A2A9B4-E5D5-71C4-B916-263E0CFA19F5}"/>
              </a:ext>
            </a:extLst>
          </p:cNvPr>
          <p:cNvSpPr txBox="1"/>
          <p:nvPr/>
        </p:nvSpPr>
        <p:spPr>
          <a:xfrm>
            <a:off x="3068840" y="3448532"/>
            <a:ext cx="135659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1100" dirty="0"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جاءت عبارة</a:t>
            </a:r>
          </a:p>
          <a:p>
            <a:pPr algn="ctr"/>
            <a:r>
              <a:rPr lang="ar-SA" sz="1100" dirty="0"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يُظهر المحتوى البصري على وسائل التواصل الاجتماعي المنتجات بصورة منظمة </a:t>
            </a:r>
            <a:r>
              <a:rPr lang="ar-SA" sz="11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في المرتبة الأولى بعد وضوح وجودة العرض.</a:t>
            </a:r>
            <a:endParaRPr lang="en-SA" sz="1100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6534C46-6D5A-6995-F799-2276DB503AB8}"/>
              </a:ext>
            </a:extLst>
          </p:cNvPr>
          <p:cNvSpPr txBox="1"/>
          <p:nvPr/>
        </p:nvSpPr>
        <p:spPr>
          <a:xfrm>
            <a:off x="5665071" y="3484805"/>
            <a:ext cx="1206499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1100" dirty="0"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يجعلني المحتوى البصري المميز أكثر ميلاً لشراء المنتجات في المرتبة الأولى ضمن محور تعزيز نية الشراء  </a:t>
            </a:r>
            <a:r>
              <a:rPr lang="ar-SA" sz="1100" kern="100" dirty="0"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مما يبرز أهمية المحتوى البصري المميز في تعزيز الميل نحو الشراء</a:t>
            </a:r>
            <a:r>
              <a:rPr lang="en-US" sz="1100" kern="100" dirty="0"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.</a:t>
            </a:r>
            <a:endParaRPr lang="en-SA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FC17AC6-5736-9B6A-AE49-31694099251B}"/>
              </a:ext>
            </a:extLst>
          </p:cNvPr>
          <p:cNvSpPr txBox="1"/>
          <p:nvPr/>
        </p:nvSpPr>
        <p:spPr>
          <a:xfrm>
            <a:off x="8111209" y="3484805"/>
            <a:ext cx="120852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1100" kern="100" dirty="0"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أظهرت نتائج صدق الاتساق الداخلي وجود ارتباطات موجبة ودالة إحصائياً بين فقرات الاستبانة والدرجة الكلية للمحاور التي تنتمي إليها مما يدعم مناسبة الأداة لقياس متغيرات الدراسة</a:t>
            </a:r>
            <a:r>
              <a:rPr lang="en-US" sz="1100" kern="100" dirty="0"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Sakkal Majalla" panose="02000000000000000000" pitchFamily="2" charset="-78"/>
              </a:rPr>
              <a:t>.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33C6AA2-D4AE-8108-14F7-1813B4552AC6}"/>
              </a:ext>
            </a:extLst>
          </p:cNvPr>
          <p:cNvSpPr txBox="1"/>
          <p:nvPr/>
        </p:nvSpPr>
        <p:spPr>
          <a:xfrm>
            <a:off x="9548815" y="2580718"/>
            <a:ext cx="202111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4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أظهرت النتائج بلوغ معامل الثبات الكلي للاستبانة(٠.٧٥٥)</a:t>
            </a:r>
          </a:p>
          <a:p>
            <a:pPr algn="ctr"/>
            <a:r>
              <a:rPr lang="ar-SA" sz="24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مما يشير الى تمتع الأداة بدرجة مقبولة من الثبات والاتساق الداخلي </a:t>
            </a:r>
            <a:endParaRPr lang="en-SA" sz="24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1B99E6C-7B2D-28BA-7138-8E8AEEEBAA84}"/>
              </a:ext>
            </a:extLst>
          </p:cNvPr>
          <p:cNvSpPr txBox="1"/>
          <p:nvPr/>
        </p:nvSpPr>
        <p:spPr>
          <a:xfrm>
            <a:off x="741752" y="3384860"/>
            <a:ext cx="1206499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Sakkal Majalla" panose="02000000000000000000" pitchFamily="2" charset="-78"/>
              </a:rPr>
              <a:t>جاءت مقاطع الفيديو الإبداعية في المرتبة الأولى ضمن عبارات جاذبية المحتوى البصري، مما يشير إلى أهمية توظيف الفيديوهات الإبداعية في تقديم المنتجات بصورة مميزة وجذابة</a:t>
            </a:r>
            <a:r>
              <a:rPr lang="en-US" sz="1100" kern="100" dirty="0">
                <a:effectLst/>
                <a:latin typeface="Sakkal Majalla" panose="02000000000000000000" pitchFamily="2" charset="-78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/>
            <a:endParaRPr lang="en-SA" dirty="0"/>
          </a:p>
        </p:txBody>
      </p:sp>
    </p:spTree>
    <p:extLst>
      <p:ext uri="{BB962C8B-B14F-4D97-AF65-F5344CB8AC3E}">
        <p14:creationId xmlns:p14="http://schemas.microsoft.com/office/powerpoint/2010/main" val="59565310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9872A9-A9A7-5B88-8128-B49C64D391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3440A41-EDC6-DAB2-FC69-D26543A3A584}"/>
              </a:ext>
            </a:extLst>
          </p:cNvPr>
          <p:cNvSpPr/>
          <p:nvPr/>
        </p:nvSpPr>
        <p:spPr>
          <a:xfrm>
            <a:off x="1333001" y="1377802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r" rtl="1">
              <a:buFont typeface="Wingdings" pitchFamily="2" charset="2"/>
              <a:buChar char="v"/>
            </a:pPr>
            <a:r>
              <a:rPr lang="ar-SA" dirty="0">
                <a:solidFill>
                  <a:schemeClr val="tx1"/>
                </a:solidFill>
              </a:rPr>
              <a:t>ضرورة اهتمام الشركات بتطوير المحتوى البصري للمنتجات المنشور عبر وسائل التواصل الاجتماعي، باعتباره أحد العناصر المهمة في جذب انتباه المستهلك</a:t>
            </a:r>
            <a:r>
              <a:rPr lang="en-US" dirty="0">
                <a:solidFill>
                  <a:schemeClr val="tx1"/>
                </a:solidFill>
              </a:rPr>
              <a:t>.</a:t>
            </a:r>
            <a:endParaRPr lang="ar-SA" dirty="0">
              <a:solidFill>
                <a:schemeClr val="tx1"/>
              </a:solidFill>
            </a:endParaRPr>
          </a:p>
          <a:p>
            <a:pPr algn="r" rtl="1"/>
            <a:endParaRPr lang="en-US" dirty="0">
              <a:solidFill>
                <a:schemeClr val="tx1"/>
              </a:solidFill>
            </a:endParaRPr>
          </a:p>
          <a:p>
            <a:pPr marL="342900" indent="-342900" algn="r" rtl="1">
              <a:buFont typeface="Wingdings" pitchFamily="2" charset="2"/>
              <a:buChar char="v"/>
            </a:pPr>
            <a:r>
              <a:rPr lang="ar-SA" dirty="0">
                <a:solidFill>
                  <a:schemeClr val="tx1"/>
                </a:solidFill>
              </a:rPr>
              <a:t>زيادة الاهتمام بتوضيح خصائص ومميزات المنتجات داخل المحتوى البصري، خاصة أن هذا الجانب جاء في المرتبة الأخيرة ضمن بُعد وضوح وجودة العرض</a:t>
            </a:r>
            <a:r>
              <a:rPr lang="en-US" dirty="0">
                <a:solidFill>
                  <a:schemeClr val="tx1"/>
                </a:solidFill>
              </a:rPr>
              <a:t>.</a:t>
            </a:r>
          </a:p>
          <a:p>
            <a:pPr marL="342900" indent="-342900" algn="r" rtl="1">
              <a:buFont typeface="Wingdings" pitchFamily="2" charset="2"/>
              <a:buChar char="v"/>
            </a:pPr>
            <a:endParaRPr lang="en-SA" sz="20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342900" indent="-342900" algn="r" rtl="1">
              <a:buFont typeface="Wingdings" pitchFamily="2" charset="2"/>
              <a:buChar char="v"/>
            </a:pPr>
            <a:r>
              <a:rPr lang="ar-SA" dirty="0">
                <a:solidFill>
                  <a:schemeClr val="tx1"/>
                </a:solidFill>
              </a:rPr>
              <a:t>تصميم محتوى بصري يستهدف تعزيز نية الشراء بصورة مباشرة، من خلال الجمع بين الجاذبية البصرية والمعلومات الواضحة عن المنتج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endParaRPr lang="ar-SA" sz="2000" dirty="0">
              <a:solidFill>
                <a:schemeClr val="tx1"/>
              </a:solidFill>
            </a:endParaRPr>
          </a:p>
          <a:p>
            <a:pPr marL="342900" indent="-342900" algn="r" rtl="1">
              <a:buFont typeface="Wingdings" pitchFamily="2" charset="2"/>
              <a:buChar char="v"/>
            </a:pPr>
            <a:endParaRPr lang="en-SA" sz="20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285750" lvl="0" indent="-285750" algn="r" rtl="1">
              <a:buFont typeface="Wingdings" pitchFamily="2" charset="2"/>
              <a:buChar char="v"/>
            </a:pPr>
            <a:r>
              <a:rPr lang="ar-SA" dirty="0">
                <a:solidFill>
                  <a:schemeClr val="tx1"/>
                </a:solidFill>
              </a:rPr>
              <a:t>إجراء تقييم دوري لجودة المحتوى البصري المنشور وقياس مدى تأثيره في تفاعل المستهلكين واتجاهاتهم الشرائية</a:t>
            </a:r>
            <a:r>
              <a:rPr lang="en-US" dirty="0">
                <a:solidFill>
                  <a:schemeClr val="tx1"/>
                </a:solidFill>
              </a:rPr>
              <a:t>.</a:t>
            </a:r>
          </a:p>
          <a:p>
            <a:pPr algn="r" rtl="1"/>
            <a:endParaRPr lang="en-SA" sz="20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8DC889B-3DD2-CAED-13C2-A2E5DF674326}"/>
              </a:ext>
            </a:extLst>
          </p:cNvPr>
          <p:cNvSpPr txBox="1"/>
          <p:nvPr/>
        </p:nvSpPr>
        <p:spPr>
          <a:xfrm>
            <a:off x="4885147" y="2401342"/>
            <a:ext cx="40842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r" defTabSz="914400" rtl="1" eaLnBrk="1" latinLnBrk="0" hangingPunct="1"/>
            <a:r>
              <a:rPr lang="ar-SA" sz="28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توصيات الدراسة</a:t>
            </a:r>
            <a:endParaRPr lang="en-US" sz="4700" b="1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17B5C43F-B75B-5949-D24D-5D37D2B7EDD9}"/>
              </a:ext>
            </a:extLst>
          </p:cNvPr>
          <p:cNvSpPr/>
          <p:nvPr/>
        </p:nvSpPr>
        <p:spPr>
          <a:xfrm flipV="1">
            <a:off x="3265701" y="571978"/>
            <a:ext cx="9186071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54333F89-8665-8658-CA27-4A0FB34B8E9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Arrow: Chevron 2">
            <a:extLst>
              <a:ext uri="{FF2B5EF4-FFF2-40B4-BE49-F238E27FC236}">
                <a16:creationId xmlns:a16="http://schemas.microsoft.com/office/drawing/2014/main" id="{F656EF55-D682-DF0B-CC77-A2F4E7F23C43}"/>
              </a:ext>
            </a:extLst>
          </p:cNvPr>
          <p:cNvSpPr/>
          <p:nvPr/>
        </p:nvSpPr>
        <p:spPr>
          <a:xfrm rot="10800000">
            <a:off x="6552044" y="2335633"/>
            <a:ext cx="750453" cy="654639"/>
          </a:xfrm>
          <a:prstGeom prst="chevron">
            <a:avLst/>
          </a:prstGeom>
          <a:solidFill>
            <a:srgbClr val="00AEEF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A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94864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id="{61A60DB4-6A06-C667-4FDA-0D044F1AB88B}"/>
              </a:ext>
            </a:extLst>
          </p:cNvPr>
          <p:cNvSpPr txBox="1"/>
          <p:nvPr/>
        </p:nvSpPr>
        <p:spPr>
          <a:xfrm>
            <a:off x="3408105" y="2598003"/>
            <a:ext cx="4828494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ar-SA" sz="4800" dirty="0">
                <a:latin typeface="Mishafi Gold" pitchFamily="2" charset="-78"/>
                <a:cs typeface="Mishafi Gold" pitchFamily="2" charset="-78"/>
              </a:rPr>
              <a:t>﴿وَآخِرُ دَعْوَاهُمْ أَنِ الْحَمْدُ لِلَّهِ رَبِّ الْعَالَمِينَ﴾</a:t>
            </a:r>
            <a:endParaRPr lang="ar-SA" sz="7200" dirty="0">
              <a:latin typeface="Mishafi Gold" pitchFamily="2" charset="-78"/>
              <a:cs typeface="Mishafi Gold" pitchFamily="2" charset="-78"/>
            </a:endParaRPr>
          </a:p>
        </p:txBody>
      </p:sp>
      <p:sp>
        <p:nvSpPr>
          <p:cNvPr id="4" name="مربع نص 3">
            <a:extLst>
              <a:ext uri="{FF2B5EF4-FFF2-40B4-BE49-F238E27FC236}">
                <a16:creationId xmlns:a16="http://schemas.microsoft.com/office/drawing/2014/main" id="{A4520DB5-66AC-46E0-57C1-F50A7BBA0138}"/>
              </a:ext>
            </a:extLst>
          </p:cNvPr>
          <p:cNvSpPr txBox="1"/>
          <p:nvPr/>
        </p:nvSpPr>
        <p:spPr>
          <a:xfrm>
            <a:off x="4699288" y="3406698"/>
            <a:ext cx="2246128" cy="58477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marL="0" algn="r" defTabSz="914400" rtl="1" eaLnBrk="1" latinLnBrk="0" hangingPunct="1"/>
            <a:r>
              <a:rPr lang="ar-SA" sz="32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شكراً لاستماعكم </a:t>
            </a: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www.w3.org/2000/xmlns/"/>
    <ds:schemaRef ds:uri="aca13214-df29-4e3c-a050-857c0bf7bd8e"/>
    <ds:schemaRef ds:uri="http://schemas.microsoft.com/office/infopath/2007/PartnerControls"/>
    <ds:schemaRef ds:uri="688354b5-287c-4cda-825e-1d7935aea40e"/>
    <ds:schemaRef ds:uri="http://www.w3.org/2001/XMLSchema-instance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1F37DF6-44CB-4806-BC5F-3CBF13C386BC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aca13214-df29-4e3c-a050-857c0bf7bd8e"/>
    <ds:schemaRef ds:uri="688354b5-287c-4cda-825e-1d7935aea40e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1455</TotalTime>
  <Words>1519</Words>
  <Application>Microsoft Macintosh PowerPoint</Application>
  <PresentationFormat>شاشة عريضة</PresentationFormat>
  <Paragraphs>153</Paragraphs>
  <Slides>21</Slides>
  <Notes>2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9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21</vt:i4>
      </vt:variant>
    </vt:vector>
  </HeadingPairs>
  <TitlesOfParts>
    <vt:vector size="31" baseType="lpstr">
      <vt:lpstr>Alexandria</vt:lpstr>
      <vt:lpstr>Arabic Typesetting</vt:lpstr>
      <vt:lpstr>Arial</vt:lpstr>
      <vt:lpstr>Avenir Next LT Pro</vt:lpstr>
      <vt:lpstr>Calibri</vt:lpstr>
      <vt:lpstr>Calibri Light</vt:lpstr>
      <vt:lpstr>Mishafi Gold</vt:lpstr>
      <vt:lpstr>Sakkal Majalla</vt:lpstr>
      <vt:lpstr>Wingdings</vt:lpstr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Ahlam dokhan</cp:lastModifiedBy>
  <cp:revision>31</cp:revision>
  <dcterms:created xsi:type="dcterms:W3CDTF">2023-04-29T09:08:00Z</dcterms:created>
  <dcterms:modified xsi:type="dcterms:W3CDTF">2026-08-18T21:34:45Z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