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62" r:id="rId6"/>
    <p:sldId id="592" r:id="rId7"/>
    <p:sldId id="593" r:id="rId8"/>
    <p:sldId id="594" r:id="rId9"/>
    <p:sldId id="595" r:id="rId10"/>
    <p:sldId id="596" r:id="rId11"/>
    <p:sldId id="597" r:id="rId12"/>
    <p:sldId id="598" r:id="rId13"/>
    <p:sldId id="599" r:id="rId14"/>
    <p:sldId id="600" r:id="rId15"/>
    <p:sldId id="601" r:id="rId16"/>
    <p:sldId id="603" r:id="rId17"/>
    <p:sldId id="602" r:id="rId18"/>
    <p:sldId id="624" r:id="rId19"/>
    <p:sldId id="604" r:id="rId20"/>
    <p:sldId id="605" r:id="rId21"/>
    <p:sldId id="606" r:id="rId22"/>
    <p:sldId id="607" r:id="rId23"/>
    <p:sldId id="608" r:id="rId24"/>
    <p:sldId id="625" r:id="rId25"/>
    <p:sldId id="609" r:id="rId26"/>
    <p:sldId id="610" r:id="rId27"/>
    <p:sldId id="611" r:id="rId28"/>
    <p:sldId id="612" r:id="rId29"/>
    <p:sldId id="613" r:id="rId30"/>
    <p:sldId id="614" r:id="rId31"/>
    <p:sldId id="615" r:id="rId32"/>
    <p:sldId id="629" r:id="rId33"/>
    <p:sldId id="616" r:id="rId34"/>
    <p:sldId id="626" r:id="rId35"/>
    <p:sldId id="617" r:id="rId36"/>
    <p:sldId id="627" r:id="rId37"/>
    <p:sldId id="618" r:id="rId38"/>
    <p:sldId id="628" r:id="rId39"/>
    <p:sldId id="619" r:id="rId40"/>
    <p:sldId id="620" r:id="rId41"/>
    <p:sldId id="621" r:id="rId42"/>
    <p:sldId id="622" r:id="rId43"/>
    <p:sldId id="623" r:id="rId44"/>
    <p:sldId id="349" r:id="rId45"/>
  </p:sldIdLst>
  <p:sldSz cx="12192000" cy="6858000"/>
  <p:notesSz cx="6858000" cy="9144000"/>
  <p:embeddedFontLst>
    <p:embeddedFont>
      <p:font typeface="Alexandria" pitchFamily="2" charset="-78"/>
      <p:regular r:id="rId47"/>
      <p:bold r:id="rId48"/>
    </p:embeddedFont>
    <p:embeddedFont>
      <p:font typeface="Alexandria Black" pitchFamily="2" charset="-7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2"/>
            <p14:sldId id="592"/>
            <p14:sldId id="593"/>
            <p14:sldId id="594"/>
            <p14:sldId id="595"/>
            <p14:sldId id="596"/>
            <p14:sldId id="597"/>
            <p14:sldId id="598"/>
            <p14:sldId id="599"/>
            <p14:sldId id="600"/>
            <p14:sldId id="601"/>
            <p14:sldId id="603"/>
            <p14:sldId id="602"/>
            <p14:sldId id="624"/>
            <p14:sldId id="604"/>
            <p14:sldId id="605"/>
            <p14:sldId id="606"/>
            <p14:sldId id="607"/>
            <p14:sldId id="608"/>
            <p14:sldId id="625"/>
            <p14:sldId id="609"/>
            <p14:sldId id="610"/>
            <p14:sldId id="611"/>
            <p14:sldId id="612"/>
            <p14:sldId id="613"/>
            <p14:sldId id="614"/>
            <p14:sldId id="615"/>
            <p14:sldId id="629"/>
            <p14:sldId id="616"/>
            <p14:sldId id="626"/>
            <p14:sldId id="617"/>
            <p14:sldId id="627"/>
            <p14:sldId id="618"/>
            <p14:sldId id="628"/>
            <p14:sldId id="619"/>
            <p14:sldId id="620"/>
            <p14:sldId id="621"/>
            <p14:sldId id="622"/>
            <p14:sldId id="62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59F6C"/>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84994" autoAdjust="0"/>
  </p:normalViewPr>
  <p:slideViewPr>
    <p:cSldViewPr snapToGrid="0">
      <p:cViewPr varScale="1">
        <p:scale>
          <a:sx n="94" d="100"/>
          <a:sy n="94" d="100"/>
        </p:scale>
        <p:origin x="10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23993-EB10-C12F-194E-4BD23C3053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C327F5-D527-04C2-86C7-627E612BED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54147E-BAA4-BD64-D22D-3A08464F25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586FC0-5C58-EFB1-B891-B1FDA91E0F67}"/>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77398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A529A-12A4-25A8-BFE5-06241324F3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147457-B0BF-60DB-02C1-C11200C13E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9718DCF-9B5E-1BF3-FA52-1A751357A5D3}"/>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621A47-4F1C-18D7-79D6-58C1EBAE27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C8550F4-7030-0AAD-0E04-7E5A736B3D6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en-US" sz="2400" dirty="0">
                <a:latin typeface="Alexandria" pitchFamily="2" charset="-78"/>
                <a:ea typeface="Times New Roman" panose="02020603050405020304" pitchFamily="18" charset="0"/>
                <a:cs typeface="Alexandria" pitchFamily="2" charset="-78"/>
              </a:rPr>
              <a:t>: THE IMPORTANCE OF BUSINESS ETHICS</a:t>
            </a:r>
          </a:p>
        </p:txBody>
      </p:sp>
      <p:sp>
        <p:nvSpPr>
          <p:cNvPr id="3" name="Rectangle: Rounded Corners 2">
            <a:extLst>
              <a:ext uri="{FF2B5EF4-FFF2-40B4-BE49-F238E27FC236}">
                <a16:creationId xmlns:a16="http://schemas.microsoft.com/office/drawing/2014/main" id="{8CA49E36-CD0B-45FE-27A0-B61C515C9F34}"/>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F5B8850-F7CA-7533-8AF2-04C2111A1B2D}"/>
              </a:ext>
            </a:extLst>
          </p:cNvPr>
          <p:cNvSpPr/>
          <p:nvPr/>
        </p:nvSpPr>
        <p:spPr>
          <a:xfrm>
            <a:off x="478733" y="1864180"/>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Explore</a:t>
            </a:r>
            <a:r>
              <a:rPr lang="en-US" sz="2000" dirty="0">
                <a:latin typeface="Alexandria Light" pitchFamily="2" charset="-78"/>
                <a:cs typeface="Alexandria Light" pitchFamily="2" charset="-78"/>
              </a:rPr>
              <a:t> conceptualizations of business ethics from an organizational perspective.</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Examine</a:t>
            </a:r>
            <a:r>
              <a:rPr lang="en-US" sz="2000" dirty="0">
                <a:latin typeface="Alexandria Light" pitchFamily="2" charset="-78"/>
                <a:cs typeface="Alexandria Light" pitchFamily="2" charset="-78"/>
              </a:rPr>
              <a:t> the historical foundations and evolution of business ethics.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Provide</a:t>
            </a:r>
            <a:r>
              <a:rPr lang="en-US" sz="2000" dirty="0">
                <a:latin typeface="Alexandria Light" pitchFamily="2" charset="-78"/>
                <a:cs typeface="Alexandria Light" pitchFamily="2" charset="-78"/>
              </a:rPr>
              <a:t> evidence that ethical value systems support business performance.</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Gain</a:t>
            </a:r>
            <a:r>
              <a:rPr lang="en-US" sz="2000" dirty="0">
                <a:latin typeface="Alexandria Light" pitchFamily="2" charset="-78"/>
                <a:cs typeface="Alexandria Light" pitchFamily="2" charset="-78"/>
              </a:rPr>
              <a:t> insight into the extent of ethical misconduct in the workplace and the pressures for unethical behavior.</a:t>
            </a:r>
          </a:p>
        </p:txBody>
      </p:sp>
      <p:pic>
        <p:nvPicPr>
          <p:cNvPr id="1026" name="Picture 2" descr="The Importance of Business Ethics and Social Responsibility in the Modern  World">
            <a:extLst>
              <a:ext uri="{FF2B5EF4-FFF2-40B4-BE49-F238E27FC236}">
                <a16:creationId xmlns:a16="http://schemas.microsoft.com/office/drawing/2014/main" id="{2ADEF0B5-FC7F-41CB-11D3-C991AEA3A2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7956" y="2015613"/>
            <a:ext cx="5381291" cy="41410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3314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288351C-DDA5-004E-F074-3BE4FF502A4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Business Ethics Defined</a:t>
            </a:r>
          </a:p>
        </p:txBody>
      </p:sp>
      <p:sp>
        <p:nvSpPr>
          <p:cNvPr id="8" name="TextBox 7">
            <a:extLst>
              <a:ext uri="{FF2B5EF4-FFF2-40B4-BE49-F238E27FC236}">
                <a16:creationId xmlns:a16="http://schemas.microsoft.com/office/drawing/2014/main" id="{9443090C-2AAD-1225-D6AB-CA7C886B30F6}"/>
              </a:ext>
            </a:extLst>
          </p:cNvPr>
          <p:cNvSpPr txBox="1"/>
          <p:nvPr/>
        </p:nvSpPr>
        <p:spPr>
          <a:xfrm>
            <a:off x="2772695" y="5258138"/>
            <a:ext cx="6096000"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Ethics is defined as behavior or decisions made within a group’s values.</a:t>
            </a:r>
            <a:endParaRPr lang="en-US" sz="24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9" name="Picture 8">
            <a:extLst>
              <a:ext uri="{FF2B5EF4-FFF2-40B4-BE49-F238E27FC236}">
                <a16:creationId xmlns:a16="http://schemas.microsoft.com/office/drawing/2014/main" id="{492C8245-5A31-C507-3170-C838DA6FBD34}"/>
              </a:ext>
            </a:extLst>
          </p:cNvPr>
          <p:cNvPicPr>
            <a:picLocks noChangeAspect="1"/>
          </p:cNvPicPr>
          <p:nvPr/>
        </p:nvPicPr>
        <p:blipFill>
          <a:blip r:embed="rId4"/>
          <a:stretch>
            <a:fillRect/>
          </a:stretch>
        </p:blipFill>
        <p:spPr>
          <a:xfrm>
            <a:off x="1379031" y="2244764"/>
            <a:ext cx="9433938" cy="2793897"/>
          </a:xfrm>
          <a:prstGeom prst="rect">
            <a:avLst/>
          </a:prstGeom>
          <a:ln>
            <a:noFill/>
          </a:ln>
          <a:effectLst>
            <a:softEdge rad="112500"/>
          </a:effectLst>
        </p:spPr>
      </p:pic>
    </p:spTree>
    <p:extLst>
      <p:ext uri="{BB962C8B-B14F-4D97-AF65-F5344CB8AC3E}">
        <p14:creationId xmlns:p14="http://schemas.microsoft.com/office/powerpoint/2010/main" val="1449166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Ethics Defined</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To understand business ethics, you must first recognize that most people do not have specific definitions they use to define ethics-related issues. The terms </a:t>
            </a:r>
            <a:r>
              <a:rPr lang="en-US" sz="2000" b="1" dirty="0">
                <a:solidFill>
                  <a:schemeClr val="accent6">
                    <a:lumMod val="50000"/>
                  </a:schemeClr>
                </a:solidFill>
                <a:latin typeface="Alexandria Black" pitchFamily="2" charset="-78"/>
                <a:cs typeface="Alexandria Black" pitchFamily="2" charset="-78"/>
              </a:rPr>
              <a:t>morals</a:t>
            </a:r>
            <a:r>
              <a:rPr lang="en-US" sz="2000" b="1" dirty="0">
                <a:solidFill>
                  <a:srgbClr val="002060"/>
                </a:solidFill>
                <a:latin typeface="Alexandria Light" pitchFamily="2" charset="-78"/>
                <a:cs typeface="Alexandria Light" pitchFamily="2" charset="-78"/>
              </a:rPr>
              <a:t>, </a:t>
            </a:r>
            <a:r>
              <a:rPr lang="en-US" sz="2000" b="1" dirty="0">
                <a:solidFill>
                  <a:schemeClr val="accent6">
                    <a:lumMod val="50000"/>
                  </a:schemeClr>
                </a:solidFill>
                <a:latin typeface="Alexandria Black" pitchFamily="2" charset="-78"/>
                <a:cs typeface="Alexandria Black" pitchFamily="2" charset="-78"/>
              </a:rPr>
              <a:t>principles</a:t>
            </a:r>
            <a:r>
              <a:rPr lang="en-US" sz="2000" b="1" dirty="0">
                <a:solidFill>
                  <a:srgbClr val="002060"/>
                </a:solidFill>
                <a:latin typeface="Alexandria Light" pitchFamily="2" charset="-78"/>
                <a:cs typeface="Alexandria Light" pitchFamily="2" charset="-78"/>
              </a:rPr>
              <a:t>, </a:t>
            </a:r>
            <a:r>
              <a:rPr lang="en-US" sz="2000" b="1" dirty="0">
                <a:solidFill>
                  <a:schemeClr val="accent6">
                    <a:lumMod val="50000"/>
                  </a:schemeClr>
                </a:solidFill>
                <a:latin typeface="Alexandria Black" pitchFamily="2" charset="-78"/>
                <a:cs typeface="Alexandria Black" pitchFamily="2" charset="-78"/>
              </a:rPr>
              <a:t>values</a:t>
            </a:r>
            <a:r>
              <a:rPr lang="en-US" sz="2000" b="1" dirty="0">
                <a:solidFill>
                  <a:srgbClr val="002060"/>
                </a:solidFill>
                <a:latin typeface="Alexandria Light" pitchFamily="2" charset="-78"/>
                <a:cs typeface="Alexandria Light" pitchFamily="2" charset="-78"/>
              </a:rPr>
              <a:t>, and </a:t>
            </a:r>
            <a:r>
              <a:rPr lang="en-US" sz="2000" b="1" dirty="0">
                <a:solidFill>
                  <a:schemeClr val="accent6">
                    <a:lumMod val="50000"/>
                  </a:schemeClr>
                </a:solidFill>
                <a:latin typeface="Alexandria Black" pitchFamily="2" charset="-78"/>
                <a:cs typeface="Alexandria Black" pitchFamily="2" charset="-78"/>
              </a:rPr>
              <a:t>ethics</a:t>
            </a:r>
            <a:r>
              <a:rPr lang="en-US" sz="2000" b="1" dirty="0">
                <a:solidFill>
                  <a:srgbClr val="002060"/>
                </a:solidFill>
                <a:latin typeface="Alexandria Light" pitchFamily="2" charset="-78"/>
                <a:cs typeface="Alexandria Light" pitchFamily="2" charset="-78"/>
              </a:rPr>
              <a:t> are often used interchangeably, and you will find this is true in companies as well.</a:t>
            </a:r>
          </a:p>
          <a:p>
            <a:pPr algn="just">
              <a:lnSpc>
                <a:spcPct val="150000"/>
              </a:lnSpc>
            </a:pPr>
            <a:r>
              <a:rPr lang="en-US" sz="2000" b="1" dirty="0">
                <a:solidFill>
                  <a:schemeClr val="accent6">
                    <a:lumMod val="50000"/>
                  </a:schemeClr>
                </a:solidFill>
                <a:latin typeface="Alexandria Black" pitchFamily="2" charset="-78"/>
                <a:cs typeface="Alexandria Black" pitchFamily="2" charset="-78"/>
              </a:rPr>
              <a:t>Morals</a:t>
            </a:r>
            <a:r>
              <a:rPr lang="en-US" sz="2000" b="1" dirty="0">
                <a:solidFill>
                  <a:schemeClr val="accent6">
                    <a:lumMod val="50000"/>
                  </a:schemeClr>
                </a:solidFill>
                <a:latin typeface="Alexandria Light" pitchFamily="2" charset="-78"/>
                <a:cs typeface="Alexandria Light" pitchFamily="2" charset="-78"/>
              </a:rPr>
              <a:t> </a:t>
            </a:r>
            <a:r>
              <a:rPr lang="en-US" sz="2000" b="1" dirty="0">
                <a:latin typeface="Alexandria Light" pitchFamily="2" charset="-78"/>
                <a:cs typeface="Alexandria Light" pitchFamily="2" charset="-78"/>
              </a:rPr>
              <a:t>refer to a person’s personal philosophies about what is right or wrong</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important point is that when one speaks of morals, it is personal or singular.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Morals, your philosophies, or sets of values of right and wrong, relate to you and you alone.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You may use your personal moral convictions in making ethical decisions in any context.</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B7ECB-34CD-DA7F-E3D7-87E3552DE6C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2BD6A2-928A-9C56-CB77-C55367ACAF0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D583E1-0E7A-50BA-6C76-85A41F719D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D347A89-3C34-4994-2431-D2918F9B3CC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A162D230-C361-A2BE-23A9-6748D2BF764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28FD236-E606-05C5-0725-504D46D6CA84}"/>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Ethics Defined</a:t>
            </a:r>
          </a:p>
        </p:txBody>
      </p:sp>
      <p:sp>
        <p:nvSpPr>
          <p:cNvPr id="8" name="Rectangle 7">
            <a:extLst>
              <a:ext uri="{FF2B5EF4-FFF2-40B4-BE49-F238E27FC236}">
                <a16:creationId xmlns:a16="http://schemas.microsoft.com/office/drawing/2014/main" id="{8BEBC8B1-0C71-4A3B-D435-13D01B750A08}"/>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Principles</a:t>
            </a:r>
            <a:r>
              <a:rPr lang="en-US" sz="2000" b="1" dirty="0">
                <a:solidFill>
                  <a:schemeClr val="accent6">
                    <a:lumMod val="50000"/>
                  </a:schemeClr>
                </a:solidFill>
                <a:latin typeface="Alexandria Light" pitchFamily="2" charset="-78"/>
                <a:cs typeface="Alexandria Light" pitchFamily="2" charset="-78"/>
              </a:rPr>
              <a:t> </a:t>
            </a:r>
            <a:r>
              <a:rPr lang="en-US" sz="2000" b="1" dirty="0">
                <a:latin typeface="Alexandria Light" pitchFamily="2" charset="-78"/>
                <a:cs typeface="Alexandria Light" pitchFamily="2" charset="-78"/>
              </a:rPr>
              <a:t>are specific and pervasive boundaries for behavior that should not be violated. Principles often become the basis for rules</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Some examples of principles could include human rights, freedom of speech, and the fundamentals of justice.</a:t>
            </a:r>
          </a:p>
          <a:p>
            <a:pPr algn="just">
              <a:lnSpc>
                <a:spcPct val="150000"/>
              </a:lnSpc>
            </a:pPr>
            <a:r>
              <a:rPr lang="en-US" sz="2000" b="1" dirty="0">
                <a:solidFill>
                  <a:schemeClr val="accent6">
                    <a:lumMod val="50000"/>
                  </a:schemeClr>
                </a:solidFill>
                <a:latin typeface="Alexandria Black" pitchFamily="2" charset="-78"/>
                <a:cs typeface="Alexandria Black" pitchFamily="2" charset="-78"/>
              </a:rPr>
              <a:t>Values</a:t>
            </a:r>
            <a:r>
              <a:rPr lang="en-US" sz="2000" b="1" dirty="0">
                <a:solidFill>
                  <a:schemeClr val="accent6">
                    <a:lumMod val="50000"/>
                  </a:schemeClr>
                </a:solidFill>
                <a:latin typeface="Alexandria Light" pitchFamily="2" charset="-78"/>
                <a:cs typeface="Alexandria Light" pitchFamily="2" charset="-78"/>
              </a:rPr>
              <a:t> </a:t>
            </a:r>
            <a:r>
              <a:rPr lang="en-US" sz="2000" b="1" dirty="0">
                <a:latin typeface="Alexandria Light" pitchFamily="2" charset="-78"/>
                <a:cs typeface="Alexandria Light" pitchFamily="2" charset="-78"/>
              </a:rPr>
              <a:t>are enduring beliefs and ideals that are socially enforced</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Several desirable or ethical values for business today are teamwork, trust, and integrity, which are often based on organizational or industry best practices.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Investors, employees, customers, interest groups, the legal system, and the community often determine whether a specific action or standard is ethical or unethical.</a:t>
            </a:r>
          </a:p>
        </p:txBody>
      </p:sp>
    </p:spTree>
    <p:extLst>
      <p:ext uri="{BB962C8B-B14F-4D97-AF65-F5344CB8AC3E}">
        <p14:creationId xmlns:p14="http://schemas.microsoft.com/office/powerpoint/2010/main" val="1629287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4D060-E7A4-9054-1D34-3304670E2C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532DFF-BB88-9A38-37B9-4BB164AC129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B6B933-594E-91A6-6445-EA5AFE383B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D0ABFF-8B15-A379-DC1A-29BFE23F442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FC9AE5E1-93C2-7399-B3AE-57E5942F19CB}"/>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AC8C509-156A-DB97-90E2-F6C6E88C1833}"/>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Ethics Defined</a:t>
            </a:r>
          </a:p>
        </p:txBody>
      </p:sp>
      <p:sp>
        <p:nvSpPr>
          <p:cNvPr id="8" name="Rectangle 7">
            <a:extLst>
              <a:ext uri="{FF2B5EF4-FFF2-40B4-BE49-F238E27FC236}">
                <a16:creationId xmlns:a16="http://schemas.microsoft.com/office/drawing/2014/main" id="{EBE06C4E-1142-605A-8C58-E2201F524233}"/>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Ethics</a:t>
            </a:r>
            <a:r>
              <a:rPr lang="en-US" sz="2000" b="1" dirty="0">
                <a:solidFill>
                  <a:schemeClr val="accent6">
                    <a:lumMod val="50000"/>
                  </a:schemeClr>
                </a:solidFill>
                <a:latin typeface="Alexandria Light" pitchFamily="2" charset="-78"/>
                <a:cs typeface="Alexandria Light" pitchFamily="2" charset="-78"/>
              </a:rPr>
              <a:t> </a:t>
            </a:r>
            <a:r>
              <a:rPr lang="en-US" sz="2000" b="1" dirty="0">
                <a:latin typeface="Alexandria Light" pitchFamily="2" charset="-78"/>
                <a:cs typeface="Alexandria Light" pitchFamily="2" charset="-78"/>
              </a:rPr>
              <a:t>is defined as behavior or decisions made within a group’s values</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our case, we are discussing decisions made in business by groups of people that represent the business organization.</a:t>
            </a:r>
          </a:p>
          <a:p>
            <a:pPr algn="just">
              <a:lnSpc>
                <a:spcPct val="150000"/>
              </a:lnSpc>
            </a:pPr>
            <a:r>
              <a:rPr lang="en-US" sz="2000" b="1" dirty="0">
                <a:solidFill>
                  <a:schemeClr val="accent6">
                    <a:lumMod val="50000"/>
                  </a:schemeClr>
                </a:solidFill>
                <a:latin typeface="Alexandria Black" pitchFamily="2" charset="-78"/>
                <a:cs typeface="Alexandria Black" pitchFamily="2" charset="-78"/>
              </a:rPr>
              <a:t>Business ethics</a:t>
            </a:r>
            <a:r>
              <a:rPr lang="en-US" sz="2000" b="1" dirty="0">
                <a:solidFill>
                  <a:schemeClr val="accent6">
                    <a:lumMod val="50000"/>
                  </a:schemeClr>
                </a:solidFill>
                <a:latin typeface="Alexandria Light" pitchFamily="2" charset="-78"/>
                <a:cs typeface="Alexandria Light" pitchFamily="2" charset="-78"/>
              </a:rPr>
              <a:t> </a:t>
            </a:r>
            <a:r>
              <a:rPr lang="en-US" sz="2000" b="1" dirty="0">
                <a:latin typeface="Alexandria Light" pitchFamily="2" charset="-78"/>
                <a:cs typeface="Alexandria Light" pitchFamily="2" charset="-78"/>
              </a:rPr>
              <a:t>comprises organizational principles, values, and norms that may originate from individuals, organizational statements, or the legal system that primarily guide individual and group behavior in business</a:t>
            </a:r>
            <a:r>
              <a:rPr lang="en-US" sz="20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important concept in business ethics is that right and wrong behavior is defined by the group, which might be a company or an industry.</a:t>
            </a:r>
          </a:p>
        </p:txBody>
      </p:sp>
    </p:spTree>
    <p:extLst>
      <p:ext uri="{BB962C8B-B14F-4D97-AF65-F5344CB8AC3E}">
        <p14:creationId xmlns:p14="http://schemas.microsoft.com/office/powerpoint/2010/main" val="2524133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0ACF4-BEFC-A3BF-04A7-E7255D0BB5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D3EFAC-D0A0-B417-1B36-7427985AEA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0E38882-2A48-695E-715F-C9739F6EEA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9B0C3C8-226C-D95A-59BE-9837C17C399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6" name="Rectangle 5">
            <a:extLst>
              <a:ext uri="{FF2B5EF4-FFF2-40B4-BE49-F238E27FC236}">
                <a16:creationId xmlns:a16="http://schemas.microsoft.com/office/drawing/2014/main" id="{0F61287D-8996-CA49-5EDF-66E6C1E10602}"/>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Ethics Defined</a:t>
            </a:r>
          </a:p>
        </p:txBody>
      </p:sp>
      <p:pic>
        <p:nvPicPr>
          <p:cNvPr id="7" name="Picture 6">
            <a:extLst>
              <a:ext uri="{FF2B5EF4-FFF2-40B4-BE49-F238E27FC236}">
                <a16:creationId xmlns:a16="http://schemas.microsoft.com/office/drawing/2014/main" id="{CCFE2AE1-A8E1-207F-61A0-F8A0303610B6}"/>
              </a:ext>
            </a:extLst>
          </p:cNvPr>
          <p:cNvPicPr>
            <a:picLocks noChangeAspect="1"/>
          </p:cNvPicPr>
          <p:nvPr/>
        </p:nvPicPr>
        <p:blipFill>
          <a:blip r:embed="rId3"/>
          <a:stretch>
            <a:fillRect/>
          </a:stretch>
        </p:blipFill>
        <p:spPr>
          <a:xfrm>
            <a:off x="1445345" y="1897053"/>
            <a:ext cx="9448800" cy="4965003"/>
          </a:xfrm>
          <a:prstGeom prst="rect">
            <a:avLst/>
          </a:prstGeom>
        </p:spPr>
      </p:pic>
    </p:spTree>
    <p:extLst>
      <p:ext uri="{BB962C8B-B14F-4D97-AF65-F5344CB8AC3E}">
        <p14:creationId xmlns:p14="http://schemas.microsoft.com/office/powerpoint/2010/main" val="531359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11D0A-2BE9-C500-AAEC-0760420421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D83591-B2DE-85DF-A1DD-3A13FE46DFA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026EBF5-BFEC-07E8-0B7E-6C3033158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CD3CBE7-3173-7557-46A8-607FEC57302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A282442B-1B4A-124E-A030-FD158EC36CC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6D0F54-FDC1-F16D-5133-D4CCBACB925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STUDY BUSINESS ETHICS?</a:t>
            </a:r>
          </a:p>
        </p:txBody>
      </p:sp>
      <p:sp>
        <p:nvSpPr>
          <p:cNvPr id="8" name="TextBox 7">
            <a:extLst>
              <a:ext uri="{FF2B5EF4-FFF2-40B4-BE49-F238E27FC236}">
                <a16:creationId xmlns:a16="http://schemas.microsoft.com/office/drawing/2014/main" id="{F4DE379E-A0BE-3F49-3EDA-73A6779FC0DD}"/>
              </a:ext>
            </a:extLst>
          </p:cNvPr>
          <p:cNvSpPr txBox="1"/>
          <p:nvPr/>
        </p:nvSpPr>
        <p:spPr>
          <a:xfrm>
            <a:off x="570268" y="5287634"/>
            <a:ext cx="11021964"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Decreased trust leads to a reduction in customer satisfaction and customer</a:t>
            </a:r>
            <a:r>
              <a:rPr lang="ar-SA" sz="2400" b="1" i="1" dirty="0">
                <a:solidFill>
                  <a:schemeClr val="accent6">
                    <a:lumMod val="75000"/>
                  </a:schemeClr>
                </a:solidFill>
              </a:rPr>
              <a:t> </a:t>
            </a:r>
            <a:r>
              <a:rPr lang="en-US" sz="2400" b="1" i="1" dirty="0">
                <a:solidFill>
                  <a:schemeClr val="accent6">
                    <a:lumMod val="75000"/>
                  </a:schemeClr>
                </a:solidFill>
              </a:rPr>
              <a:t>loyalty, which in turn can negatively impact the firm or industry</a:t>
            </a:r>
            <a:endParaRPr lang="en-US" sz="24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1026" name="Picture 2" descr="Business Ethics: An obligatory aspect of current business">
            <a:extLst>
              <a:ext uri="{FF2B5EF4-FFF2-40B4-BE49-F238E27FC236}">
                <a16:creationId xmlns:a16="http://schemas.microsoft.com/office/drawing/2014/main" id="{AE1DAC36-6323-0851-4F34-AE14050F17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7589" y="2063722"/>
            <a:ext cx="8106212" cy="3337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4219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73B35-1AE8-FE3A-6858-F0D568FB240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63A1BC-0A26-EACC-BA4A-14E43CE6881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E7EEED-F77D-A99E-2A01-51728374DD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63B1C0B-D759-35C2-9D9D-2FB47F08A19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F2249AE0-C108-E23D-CC0D-66A901DCD21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5345047-194E-5A22-928E-436F47F52D4C}"/>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sp>
        <p:nvSpPr>
          <p:cNvPr id="8" name="Rectangle 7">
            <a:extLst>
              <a:ext uri="{FF2B5EF4-FFF2-40B4-BE49-F238E27FC236}">
                <a16:creationId xmlns:a16="http://schemas.microsoft.com/office/drawing/2014/main" id="{8F81A420-E16F-F188-11A1-80B75051A8E3}"/>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 Several ethical issues must be addressed to prevent misconduct.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Misuse of company resources, abusive behavior, harassment, accounting fraud, conflicts of interest, defective products, bribery, product knockoffs, and employee theft are all identified as potential risk areas.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Whether they are made in the realm of business, politics, science, or sports, most decisions are judged as right or wrong, ethical or unethical.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Regardless of what an individual believes about a particular action, if society judges it to be unethical or wrong, new legislation usually follows.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Whether correct or not, that judgment directly affects a company’s ability to achieve its business goals.</a:t>
            </a:r>
          </a:p>
        </p:txBody>
      </p:sp>
    </p:spTree>
    <p:extLst>
      <p:ext uri="{BB962C8B-B14F-4D97-AF65-F5344CB8AC3E}">
        <p14:creationId xmlns:p14="http://schemas.microsoft.com/office/powerpoint/2010/main" val="189475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CFC09-6D9E-18B9-751F-C0520F2E6E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5588E7-26FB-F264-04B4-F46CF674140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7F24D28-169E-2107-8D27-1F19380E7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9AB1EBC-C357-CD93-732F-E70618B9658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7E3E40B3-129C-6B99-64DC-24B4588D05E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9B81156-39F5-C8DD-225C-EC45FDAC2633}"/>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sp>
        <p:nvSpPr>
          <p:cNvPr id="8" name="Rectangle 7">
            <a:extLst>
              <a:ext uri="{FF2B5EF4-FFF2-40B4-BE49-F238E27FC236}">
                <a16:creationId xmlns:a16="http://schemas.microsoft.com/office/drawing/2014/main" id="{843A9F2B-0F2E-07C6-56F3-FCE68B958BAF}"/>
              </a:ext>
            </a:extLst>
          </p:cNvPr>
          <p:cNvSpPr/>
          <p:nvPr/>
        </p:nvSpPr>
        <p:spPr>
          <a:xfrm>
            <a:off x="845574" y="2010190"/>
            <a:ext cx="10411706" cy="327192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 Several ethical issues must be addressed to prevent misconduct.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 These double standards are at least partly due to differences in wealth and the success between businesses and consumers.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more successful a company, the more the public is critical when misconduct occurs.</a:t>
            </a:r>
          </a:p>
          <a:p>
            <a:pPr marL="342900" indent="-3429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For this reason alone, it is important to understand business ethics and recognize ethical issues</a:t>
            </a:r>
          </a:p>
        </p:txBody>
      </p:sp>
    </p:spTree>
    <p:extLst>
      <p:ext uri="{BB962C8B-B14F-4D97-AF65-F5344CB8AC3E}">
        <p14:creationId xmlns:p14="http://schemas.microsoft.com/office/powerpoint/2010/main" val="80534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75510-DBE4-DF4D-1FE9-FD6C2CD501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97BF41-4D9F-1298-3671-2DFBB08E413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473CB05-0FF2-C90D-F680-894135CBE1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8B8F4A4-A875-D8F4-6C3E-B6A6E805522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8096A191-1AB9-B8C6-BEF4-2955A80CF77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C7B78B2-1F09-349F-A4B5-8C9B169A3456}"/>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sp>
        <p:nvSpPr>
          <p:cNvPr id="8" name="Rectangle 7">
            <a:extLst>
              <a:ext uri="{FF2B5EF4-FFF2-40B4-BE49-F238E27FC236}">
                <a16:creationId xmlns:a16="http://schemas.microsoft.com/office/drawing/2014/main" id="{3187760F-1FBC-B2CB-1B5C-42B00E49D589}"/>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Business ethics decisions and activities have come under greater scrutiny by many different stakeholders, including consumers, employees, investors, government regulators, and special interest groups..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next figure shows the percentage of global respondents who say they trust a variety of businesses in various industries.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Financial services have some of the lowest ratings, indicating that the financial sector has not been able to restore its reputation since the most recent recession.</a:t>
            </a:r>
          </a:p>
          <a:p>
            <a:pPr marL="342900" indent="-3429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There is no doubt that negative publicity associated with major misconduct lowered the public’s trust in certain business sectors.</a:t>
            </a:r>
          </a:p>
        </p:txBody>
      </p:sp>
    </p:spTree>
    <p:extLst>
      <p:ext uri="{BB962C8B-B14F-4D97-AF65-F5344CB8AC3E}">
        <p14:creationId xmlns:p14="http://schemas.microsoft.com/office/powerpoint/2010/main" val="2056421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1B6B3-CE10-6FAC-827F-8B9103ACBA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65FA04-51B3-52B7-B4B0-836D54AF15D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E4CB43-6477-D0C5-3B8B-D65F8FC0AF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10301DF-B508-5BD7-18A2-C42B98D6B5C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6" name="Rectangle 5">
            <a:extLst>
              <a:ext uri="{FF2B5EF4-FFF2-40B4-BE49-F238E27FC236}">
                <a16:creationId xmlns:a16="http://schemas.microsoft.com/office/drawing/2014/main" id="{F82D1D01-8B0A-7C66-BC59-4A5283A6B70C}"/>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pic>
        <p:nvPicPr>
          <p:cNvPr id="7" name="Picture 6">
            <a:extLst>
              <a:ext uri="{FF2B5EF4-FFF2-40B4-BE49-F238E27FC236}">
                <a16:creationId xmlns:a16="http://schemas.microsoft.com/office/drawing/2014/main" id="{01CB55D0-D25E-BAEC-AE91-5C5673B7120C}"/>
              </a:ext>
            </a:extLst>
          </p:cNvPr>
          <p:cNvPicPr>
            <a:picLocks noChangeAspect="1"/>
          </p:cNvPicPr>
          <p:nvPr/>
        </p:nvPicPr>
        <p:blipFill>
          <a:blip r:embed="rId3"/>
          <a:stretch>
            <a:fillRect/>
          </a:stretch>
        </p:blipFill>
        <p:spPr>
          <a:xfrm>
            <a:off x="1238436" y="1995948"/>
            <a:ext cx="9807550" cy="4684203"/>
          </a:xfrm>
          <a:prstGeom prst="rect">
            <a:avLst/>
          </a:prstGeom>
        </p:spPr>
      </p:pic>
    </p:spTree>
    <p:extLst>
      <p:ext uri="{BB962C8B-B14F-4D97-AF65-F5344CB8AC3E}">
        <p14:creationId xmlns:p14="http://schemas.microsoft.com/office/powerpoint/2010/main" val="358165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57194-866B-85A8-60FF-883B9CEFCA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952086-9563-EBEE-31CD-19850E6054C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DC41343-8D6A-D02D-017A-361561D0E7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FCBF5C6-8B12-35F2-5AD1-C50BA4ECE9B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146A4E22-F6EB-FA93-050B-67FA4BF0215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FF77272-B828-7308-2461-7403C4A29807}"/>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sp>
        <p:nvSpPr>
          <p:cNvPr id="8" name="Rectangle 7">
            <a:extLst>
              <a:ext uri="{FF2B5EF4-FFF2-40B4-BE49-F238E27FC236}">
                <a16:creationId xmlns:a16="http://schemas.microsoft.com/office/drawing/2014/main" id="{5F42565B-654C-F9D5-1056-C73A412C7FAD}"/>
              </a:ext>
            </a:extLst>
          </p:cNvPr>
          <p:cNvSpPr/>
          <p:nvPr/>
        </p:nvSpPr>
        <p:spPr>
          <a:xfrm>
            <a:off x="845574" y="2010190"/>
            <a:ext cx="10411706" cy="327192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Workplace integrity is </a:t>
            </a:r>
            <a:r>
              <a:rPr lang="en-US" sz="2000" dirty="0">
                <a:latin typeface="Alexandria Light" pitchFamily="2" charset="-78"/>
                <a:cs typeface="Alexandria Light" pitchFamily="2" charset="-78"/>
              </a:rPr>
              <a:t>the pressure to compromise organizational standards, observed misconduct, reporting of misconduct when observed, and retaliation against reports.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next table provides an overview of observed misconduct in the United States. While observed misconduct was 30 percent in the United States, it was 33 percent globally.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Globally, 73 percent of employees who felt pressure also witnessed misconduct.</a:t>
            </a:r>
          </a:p>
        </p:txBody>
      </p:sp>
    </p:spTree>
    <p:extLst>
      <p:ext uri="{BB962C8B-B14F-4D97-AF65-F5344CB8AC3E}">
        <p14:creationId xmlns:p14="http://schemas.microsoft.com/office/powerpoint/2010/main" val="122668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E8314-174E-717C-86B6-35EF0CFDE8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722465-81A7-887B-E631-26B8105CF10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45D6150-81A0-5148-AF1F-4247A5A2B4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084B5BB-1625-9983-4140-658F3977E69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6" name="Rectangle 5">
            <a:extLst>
              <a:ext uri="{FF2B5EF4-FFF2-40B4-BE49-F238E27FC236}">
                <a16:creationId xmlns:a16="http://schemas.microsoft.com/office/drawing/2014/main" id="{6C11649C-C48F-22A6-EC80-44A7B19A9501}"/>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pic>
        <p:nvPicPr>
          <p:cNvPr id="4" name="Picture 3">
            <a:extLst>
              <a:ext uri="{FF2B5EF4-FFF2-40B4-BE49-F238E27FC236}">
                <a16:creationId xmlns:a16="http://schemas.microsoft.com/office/drawing/2014/main" id="{1C3A3222-FC55-0F9C-B882-0131A2CC621D}"/>
              </a:ext>
            </a:extLst>
          </p:cNvPr>
          <p:cNvPicPr>
            <a:picLocks noChangeAspect="1"/>
          </p:cNvPicPr>
          <p:nvPr/>
        </p:nvPicPr>
        <p:blipFill>
          <a:blip r:embed="rId3"/>
          <a:stretch>
            <a:fillRect/>
          </a:stretch>
        </p:blipFill>
        <p:spPr>
          <a:xfrm>
            <a:off x="859356" y="2046815"/>
            <a:ext cx="10473287" cy="4039351"/>
          </a:xfrm>
          <a:prstGeom prst="rect">
            <a:avLst/>
          </a:prstGeom>
        </p:spPr>
      </p:pic>
    </p:spTree>
    <p:extLst>
      <p:ext uri="{BB962C8B-B14F-4D97-AF65-F5344CB8AC3E}">
        <p14:creationId xmlns:p14="http://schemas.microsoft.com/office/powerpoint/2010/main" val="1023640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3C321-DE1A-0C08-F2C1-998DCE0C37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388549-7556-66AC-6E22-06FED336B95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C9830F-3D4E-F9B6-2A83-7881841851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FAF5DEB-02EE-A6FB-D63F-08DB0B14AAC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6C3BC067-DFB4-4889-F76C-3C6BCD971D1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26DA28B-7715-B06C-085E-B85811BC1AA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WHY STUDY BUSINESS ETHICS?</a:t>
            </a:r>
          </a:p>
        </p:txBody>
      </p:sp>
      <p:pic>
        <p:nvPicPr>
          <p:cNvPr id="2050" name="Picture 2" descr="Ethical Dilemmas in Business (With Examples) | From A Business Professor -  YouTube">
            <a:extLst>
              <a:ext uri="{FF2B5EF4-FFF2-40B4-BE49-F238E27FC236}">
                <a16:creationId xmlns:a16="http://schemas.microsoft.com/office/drawing/2014/main" id="{23E1E1F3-C91D-501C-5613-CBA96F80D3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4320" y="2063722"/>
            <a:ext cx="8310880" cy="46748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6815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77B42-3075-4894-E11D-17DB417C7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9F508B-8BD0-4E82-1A4A-71C18BF8A35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8BBC757-CAC7-FC9F-20D3-6AA3AB50F6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1F435DB-CC1D-5A13-3096-CA5B9B799C0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60443364-298F-1562-4733-97333D7F6FA5}"/>
              </a:ext>
            </a:extLst>
          </p:cNvPr>
          <p:cNvSpPr/>
          <p:nvPr/>
        </p:nvSpPr>
        <p:spPr>
          <a:xfrm>
            <a:off x="638243" y="1897054"/>
            <a:ext cx="576255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D05A22B-3D13-A02A-FA08-F96A5E42A276}"/>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sp>
        <p:nvSpPr>
          <p:cNvPr id="8" name="Rectangle 7">
            <a:extLst>
              <a:ext uri="{FF2B5EF4-FFF2-40B4-BE49-F238E27FC236}">
                <a16:creationId xmlns:a16="http://schemas.microsoft.com/office/drawing/2014/main" id="{A467A9B3-04B7-7010-7DB5-AD54BB0FC6C2}"/>
              </a:ext>
            </a:extLst>
          </p:cNvPr>
          <p:cNvSpPr/>
          <p:nvPr/>
        </p:nvSpPr>
        <p:spPr>
          <a:xfrm>
            <a:off x="845574" y="2010190"/>
            <a:ext cx="5250426"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A moral dilemma </a:t>
            </a:r>
            <a:r>
              <a:rPr lang="en-US" sz="2000" dirty="0">
                <a:latin typeface="Alexandria Light" pitchFamily="2" charset="-78"/>
                <a:cs typeface="Alexandria Light" pitchFamily="2" charset="-78"/>
              </a:rPr>
              <a:t>is defined as a situation where a person is faced with multiple choices, all of which are undesirable as defined by the person.</a:t>
            </a:r>
          </a:p>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A value dilemma </a:t>
            </a:r>
            <a:r>
              <a:rPr lang="en-US" sz="2000" dirty="0">
                <a:latin typeface="Alexandria Light" pitchFamily="2" charset="-78"/>
                <a:cs typeface="Alexandria Light" pitchFamily="2" charset="-78"/>
              </a:rPr>
              <a:t>is the same, only that the individual’s beliefs are grounded in societal norms.</a:t>
            </a:r>
          </a:p>
        </p:txBody>
      </p:sp>
      <p:pic>
        <p:nvPicPr>
          <p:cNvPr id="1026" name="Picture 2" descr="Ethical dilemma word concepts banner. Moral choice, solution. Ethical  decision making. Presentation, website. Isolated lettering typography idea  with linear icons. Vector outline illustration 4976760 Vector Art at  Vecteezy">
            <a:extLst>
              <a:ext uri="{FF2B5EF4-FFF2-40B4-BE49-F238E27FC236}">
                <a16:creationId xmlns:a16="http://schemas.microsoft.com/office/drawing/2014/main" id="{19A0A324-F3F7-20BF-C87C-6DCABCCE12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7492" y="1897053"/>
            <a:ext cx="5512049" cy="47930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505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6671C-FF5D-0426-C94B-E8B855CF72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EB3E21-B48C-6CF3-FD59-10B2440B7D8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B61A364-E3A8-8EBB-C50B-E24C60669B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41A6E75-D670-86E9-ADFB-B4FD384F6BB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61936002-DE99-CCC7-260C-5EA92453290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5E855FA-2DA3-5391-5610-3A979B0B061D}"/>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sp>
        <p:nvSpPr>
          <p:cNvPr id="8" name="Rectangle 7">
            <a:extLst>
              <a:ext uri="{FF2B5EF4-FFF2-40B4-BE49-F238E27FC236}">
                <a16:creationId xmlns:a16="http://schemas.microsoft.com/office/drawing/2014/main" id="{9ECD97AF-4B00-E3CC-B6C1-DAD9A981743C}"/>
              </a:ext>
            </a:extLst>
          </p:cNvPr>
          <p:cNvSpPr/>
          <p:nvPr/>
        </p:nvSpPr>
        <p:spPr>
          <a:xfrm>
            <a:off x="845574" y="2010190"/>
            <a:ext cx="10411706"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Professionals in any field, including business, must deal with individuals’ personal moral dilemmas because such dilemmas affect everyone’s ability to function on the job.</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Normally, a business does not dictate a person’s morals. Such policies would be illegal. Only when a person’s morals influence his or her performance on the job does it involve a dimension within business ethics.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Just being a good person and having sound personal values may not be sufficient to handle the ethical issues that arise in a business organization.</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Although truthfulness, honesty, fairness, and openness are often assumed to be self-evident and accepted, business-strategy decisions involve complex and detailed discussions.</a:t>
            </a:r>
          </a:p>
        </p:txBody>
      </p:sp>
    </p:spTree>
    <p:extLst>
      <p:ext uri="{BB962C8B-B14F-4D97-AF65-F5344CB8AC3E}">
        <p14:creationId xmlns:p14="http://schemas.microsoft.com/office/powerpoint/2010/main" val="28036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772B8-FCFC-FC75-CD0C-74101B1DFD3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9F16EE-2D26-D4B3-2987-C0BD2D9B0EE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FB90741-A194-4727-4D6A-4867897970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5FA6C50-5186-DA9D-9D2B-F4F0E3C58C8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E4CAA8CE-B8D7-0BEA-CCA5-95E5DF8DF94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54D102C-FE6B-C9F4-767F-BC9DDA65BF00}"/>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sp>
        <p:nvSpPr>
          <p:cNvPr id="8" name="Rectangle 7">
            <a:extLst>
              <a:ext uri="{FF2B5EF4-FFF2-40B4-BE49-F238E27FC236}">
                <a16:creationId xmlns:a16="http://schemas.microsoft.com/office/drawing/2014/main" id="{9F81212F-B944-4576-71C1-B3AD459F5B59}"/>
              </a:ext>
            </a:extLst>
          </p:cNvPr>
          <p:cNvSpPr/>
          <p:nvPr/>
        </p:nvSpPr>
        <p:spPr>
          <a:xfrm>
            <a:off x="845574" y="2010190"/>
            <a:ext cx="10411706" cy="373358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Some approaches to business ethics assume ethics training is for people whose personal moral development is unacceptable, but that is not the case.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organizations are culturally diverse and personal morals must be respected, ensuring collective agreement on organizational ethics (that is, codes reasonably capable of preventing misconduct) is as vital as any other effort an organization’s management may undertake.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Failure to establish shared values and ethics codes will result in a wide range of conduct when faced with the same ethical issues.</a:t>
            </a:r>
          </a:p>
        </p:txBody>
      </p:sp>
    </p:spTree>
    <p:extLst>
      <p:ext uri="{BB962C8B-B14F-4D97-AF65-F5344CB8AC3E}">
        <p14:creationId xmlns:p14="http://schemas.microsoft.com/office/powerpoint/2010/main" val="52873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645F3-3A29-31E3-FBFA-8CA8573AB9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3F64A0-CBB2-BDC5-43AD-E0DDA9B9CE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9DCA7F-1388-72CA-A5D3-1F4CAE0C64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278C9B8-9933-F234-3578-3132FC73AE0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19F6E022-E5CF-5026-CCCB-0BFC5791045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DACAA85-50A1-DC1C-E611-E7B3B84329C5}"/>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sp>
        <p:nvSpPr>
          <p:cNvPr id="8" name="Rectangle 7">
            <a:extLst>
              <a:ext uri="{FF2B5EF4-FFF2-40B4-BE49-F238E27FC236}">
                <a16:creationId xmlns:a16="http://schemas.microsoft.com/office/drawing/2014/main" id="{70D85E11-D831-384D-299C-8D4D7A949017}"/>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Many people with limited business experience suddenly find themselves making decisions about product quality, advertising, pricing, sales techniques, hiring practices, and pollution control.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morals they learned from family, religion, and school may not provide specific guidelines for these complex business decisions. In other words, a person’s experiences and decisions at home, in school, and the community may be quite different from his or her experiences and decisions at work.</a:t>
            </a:r>
          </a:p>
          <a:p>
            <a:pPr algn="just">
              <a:lnSpc>
                <a:spcPct val="150000"/>
              </a:lnSpc>
            </a:pPr>
            <a:r>
              <a:rPr lang="en-US" sz="2000" b="1" dirty="0">
                <a:solidFill>
                  <a:srgbClr val="002060"/>
                </a:solidFill>
                <a:latin typeface="Alexandria Light" pitchFamily="2" charset="-78"/>
                <a:cs typeface="Alexandria Light" pitchFamily="2" charset="-78"/>
              </a:rPr>
              <a:t>Many business ethics decisions are close calls. In addition to managerial responsibility and ethical leadership for the conduct of others requires knowledge of ethics and compliance processes, and systems.</a:t>
            </a:r>
          </a:p>
        </p:txBody>
      </p:sp>
    </p:spTree>
    <p:extLst>
      <p:ext uri="{BB962C8B-B14F-4D97-AF65-F5344CB8AC3E}">
        <p14:creationId xmlns:p14="http://schemas.microsoft.com/office/powerpoint/2010/main" val="11397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64199-FD9D-337A-4A54-96E397F0AF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EFA880-879C-7F77-ADFD-85CB4B56592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E3F7C59-757A-7C40-8B8C-87E627E10E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80704EF-9683-BAC5-2C3B-D93D4CD60E6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D538C996-E7D2-2B0D-BE67-89CBB518658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5FFE2C7-A30B-B9D8-AA5B-B124B1259C33}"/>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Why Study Business Ethics?</a:t>
            </a:r>
          </a:p>
        </p:txBody>
      </p:sp>
      <p:sp>
        <p:nvSpPr>
          <p:cNvPr id="8" name="Rectangle 7">
            <a:extLst>
              <a:ext uri="{FF2B5EF4-FFF2-40B4-BE49-F238E27FC236}">
                <a16:creationId xmlns:a16="http://schemas.microsoft.com/office/drawing/2014/main" id="{B346B0C3-219C-E182-2BE0-D7922124FA10}"/>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Studying business ethics will help you begin to identify ethical issues when they arise and recognize the approaches available for resolving them.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You will learn more about the ethical decision-making process and about ways to promote ethical behavior within your organization.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By studying business ethics, you may also begin to understand how to cope with conflicts between your own personal values and those of the organization in which you work.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As mentioned earlier, if, after reading this book, you feel a little more unsettled about potential decisions in business, your decisions will be more ethical, and you will have knowledge within this area. </a:t>
            </a:r>
          </a:p>
        </p:txBody>
      </p:sp>
    </p:spTree>
    <p:extLst>
      <p:ext uri="{BB962C8B-B14F-4D97-AF65-F5344CB8AC3E}">
        <p14:creationId xmlns:p14="http://schemas.microsoft.com/office/powerpoint/2010/main" val="954794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21003-EE5A-D387-B1CF-E2C9E31C1F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62B5E3-7FC2-6CE3-4309-F237C175DC6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096CCCD-BF6D-73F0-0CB6-7651E3B4EF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500088-FEA6-7EC6-64C3-3927D7FFBF7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DB2595F7-2D38-A14E-7660-21591F8AA5E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617B8FD-BDBF-349D-E41A-5BEDF177C5E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THE DEVELOPMENT OF BUSINESS ETHICS</a:t>
            </a:r>
          </a:p>
        </p:txBody>
      </p:sp>
      <p:pic>
        <p:nvPicPr>
          <p:cNvPr id="3074" name="Picture 2" descr="Business ethics Flashcards | Quizlet">
            <a:extLst>
              <a:ext uri="{FF2B5EF4-FFF2-40B4-BE49-F238E27FC236}">
                <a16:creationId xmlns:a16="http://schemas.microsoft.com/office/drawing/2014/main" id="{BB43B142-C643-47A6-C3EC-D8F76E52FB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8708" y="2063722"/>
            <a:ext cx="7278370" cy="4643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579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EDAFA-D829-2AF3-5C6E-5D2424E5F7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28ACBC-FA1F-1938-959C-0EEEB74AE7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B08AB0-6E92-E3C9-E8C1-B35E1387BB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0E19F7E-9F7C-5E89-CCA2-DBD5742349C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F737FD43-B12E-ADA5-A98B-9660F2CEE18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BCC7121-FC58-1F95-9E03-888C8E6B5D3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THE DEVELOPMENT OF BUSINESS ETHICS</a:t>
            </a:r>
          </a:p>
        </p:txBody>
      </p:sp>
      <p:pic>
        <p:nvPicPr>
          <p:cNvPr id="7" name="Picture 6">
            <a:extLst>
              <a:ext uri="{FF2B5EF4-FFF2-40B4-BE49-F238E27FC236}">
                <a16:creationId xmlns:a16="http://schemas.microsoft.com/office/drawing/2014/main" id="{1893658B-D8D1-2D50-7675-7FEB656DD749}"/>
              </a:ext>
            </a:extLst>
          </p:cNvPr>
          <p:cNvPicPr>
            <a:picLocks noChangeAspect="1"/>
          </p:cNvPicPr>
          <p:nvPr/>
        </p:nvPicPr>
        <p:blipFill>
          <a:blip r:embed="rId3"/>
          <a:stretch>
            <a:fillRect/>
          </a:stretch>
        </p:blipFill>
        <p:spPr>
          <a:xfrm>
            <a:off x="924233" y="1980241"/>
            <a:ext cx="10038734" cy="4848590"/>
          </a:xfrm>
          <a:prstGeom prst="rect">
            <a:avLst/>
          </a:prstGeom>
        </p:spPr>
      </p:pic>
    </p:spTree>
    <p:extLst>
      <p:ext uri="{BB962C8B-B14F-4D97-AF65-F5344CB8AC3E}">
        <p14:creationId xmlns:p14="http://schemas.microsoft.com/office/powerpoint/2010/main" val="5580816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F6741-59DE-DF07-EF68-762C997A86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05100C-17FD-0248-219B-C797C51ADAD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1BFADF5-D744-94FD-FD80-36B3FB3FBD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157ECE2-4764-6421-2A57-0A2F8B43FB2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0D93F55F-7D57-B5FB-9E80-2FF3F8C782E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6B61049-83A1-1186-2A12-3C8C47A493A2}"/>
              </a:ext>
            </a:extLst>
          </p:cNvPr>
          <p:cNvSpPr/>
          <p:nvPr/>
        </p:nvSpPr>
        <p:spPr>
          <a:xfrm>
            <a:off x="621650" y="1427823"/>
            <a:ext cx="10783868"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DEVELOPING ORGANIZATIONAL AND</a:t>
            </a:r>
            <a:r>
              <a:rPr lang="tr-TR" sz="2400" dirty="0">
                <a:solidFill>
                  <a:srgbClr val="002060"/>
                </a:solidFill>
                <a:latin typeface="Alexandria" pitchFamily="2" charset="-78"/>
                <a:cs typeface="Alexandria" pitchFamily="2" charset="-78"/>
              </a:rPr>
              <a:t> </a:t>
            </a:r>
            <a:r>
              <a:rPr lang="en-US" sz="2400" dirty="0">
                <a:solidFill>
                  <a:srgbClr val="002060"/>
                </a:solidFill>
                <a:latin typeface="Alexandria" pitchFamily="2" charset="-78"/>
                <a:cs typeface="Alexandria" pitchFamily="2" charset="-78"/>
              </a:rPr>
              <a:t>GLOBAL ETHICAL</a:t>
            </a:r>
            <a:r>
              <a:rPr lang="tr-TR" sz="2400" dirty="0">
                <a:solidFill>
                  <a:srgbClr val="002060"/>
                </a:solidFill>
                <a:latin typeface="Alexandria" pitchFamily="2" charset="-78"/>
                <a:cs typeface="Alexandria" pitchFamily="2" charset="-78"/>
              </a:rPr>
              <a:t> </a:t>
            </a:r>
            <a:r>
              <a:rPr lang="en-US" sz="2400" dirty="0">
                <a:solidFill>
                  <a:srgbClr val="002060"/>
                </a:solidFill>
                <a:latin typeface="Alexandria" pitchFamily="2" charset="-78"/>
                <a:cs typeface="Alexandria" pitchFamily="2" charset="-78"/>
              </a:rPr>
              <a:t>CULTURES</a:t>
            </a:r>
          </a:p>
        </p:txBody>
      </p:sp>
      <p:pic>
        <p:nvPicPr>
          <p:cNvPr id="10" name="Picture 9">
            <a:extLst>
              <a:ext uri="{FF2B5EF4-FFF2-40B4-BE49-F238E27FC236}">
                <a16:creationId xmlns:a16="http://schemas.microsoft.com/office/drawing/2014/main" id="{D0F01718-EB1E-640F-D776-1D7FE7D5ACFB}"/>
              </a:ext>
            </a:extLst>
          </p:cNvPr>
          <p:cNvPicPr>
            <a:picLocks noChangeAspect="1"/>
          </p:cNvPicPr>
          <p:nvPr/>
        </p:nvPicPr>
        <p:blipFill>
          <a:blip r:embed="rId3"/>
          <a:stretch>
            <a:fillRect/>
          </a:stretch>
        </p:blipFill>
        <p:spPr>
          <a:xfrm>
            <a:off x="1500774" y="2161970"/>
            <a:ext cx="8695277" cy="4696030"/>
          </a:xfrm>
          <a:prstGeom prst="rect">
            <a:avLst/>
          </a:prstGeom>
        </p:spPr>
      </p:pic>
    </p:spTree>
    <p:extLst>
      <p:ext uri="{BB962C8B-B14F-4D97-AF65-F5344CB8AC3E}">
        <p14:creationId xmlns:p14="http://schemas.microsoft.com/office/powerpoint/2010/main" val="4298654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406BD8-6EAE-F368-C57A-1FDA064E12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2ADFB6-2333-0CE9-D77A-B4258488FA2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FF42D99-6ECC-0E39-FEAE-F13C854BAB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18F2F13-37F3-CBAB-B9FE-5B237D7FB8B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9DE37111-7E0A-707D-6C56-1C7D4596188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7517CD7-4CF9-C7B4-C03C-BB542B24E862}"/>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Developing Organizational And Global Ethical Cultures</a:t>
            </a:r>
          </a:p>
        </p:txBody>
      </p:sp>
      <p:sp>
        <p:nvSpPr>
          <p:cNvPr id="8" name="Rectangle 7">
            <a:extLst>
              <a:ext uri="{FF2B5EF4-FFF2-40B4-BE49-F238E27FC236}">
                <a16:creationId xmlns:a16="http://schemas.microsoft.com/office/drawing/2014/main" id="{C6DCFE20-61A5-38A6-7EED-C8AD70FA8753}"/>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Ethical culture </a:t>
            </a:r>
            <a:r>
              <a:rPr lang="en-US" sz="2000" b="1" dirty="0">
                <a:solidFill>
                  <a:srgbClr val="002060"/>
                </a:solidFill>
                <a:latin typeface="Alexandria Light" pitchFamily="2" charset="-78"/>
                <a:cs typeface="Alexandria Light" pitchFamily="2" charset="-78"/>
              </a:rPr>
              <a:t>is acceptable behavior as defined by the company and industry.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You will learn more about the ethical decision-making process and about ways to promote this area.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ethical component of a corporate culture relates to the values, beliefs, and established and enforced patterns of conduct employees use to identify and respond to ethical issues.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culture is the component of corporate culture that captures the values and norms an organization defines and is compared to by its industry as appropriate conduct.</a:t>
            </a:r>
          </a:p>
        </p:txBody>
      </p:sp>
    </p:spTree>
    <p:extLst>
      <p:ext uri="{BB962C8B-B14F-4D97-AF65-F5344CB8AC3E}">
        <p14:creationId xmlns:p14="http://schemas.microsoft.com/office/powerpoint/2010/main" val="2746655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62353-9D14-0A64-DF1B-288C479E5D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96BDBA2-9A2D-9C9F-B382-913ADC8EC1F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C6B7CE5-8103-59B8-D186-97B57CCDDF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E75CEE9-8328-749A-587D-46C5075D547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8A69579C-8953-D772-9955-5A378B871FF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8C170C2-A3EE-E800-8E6A-362BC3AD44C9}"/>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Developing Organizational And Global Ethical Cultures</a:t>
            </a:r>
          </a:p>
        </p:txBody>
      </p:sp>
      <p:sp>
        <p:nvSpPr>
          <p:cNvPr id="8" name="Rectangle 7">
            <a:extLst>
              <a:ext uri="{FF2B5EF4-FFF2-40B4-BE49-F238E27FC236}">
                <a16:creationId xmlns:a16="http://schemas.microsoft.com/office/drawing/2014/main" id="{849F2B40-817F-7FE0-593D-92D6AF05C4B5}"/>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Ethical culture </a:t>
            </a:r>
            <a:r>
              <a:rPr lang="en-US" sz="2000" b="1" dirty="0">
                <a:solidFill>
                  <a:srgbClr val="002060"/>
                </a:solidFill>
                <a:latin typeface="Alexandria Light" pitchFamily="2" charset="-78"/>
                <a:cs typeface="Alexandria Light" pitchFamily="2" charset="-78"/>
              </a:rPr>
              <a:t>is acceptable behavior as defined by the company and industry.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goal of an ethical culture is to minimize the need for enforced compliance with rules and maximize the use of principles that contribute to ethical reasoning in difficult or new situations.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culture is positively related to workplace confrontation over ethics issues, reports to management of observed misconduct, and the presence of ethics hotlines.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To develop better ethical corporate cultures, many businesses communicate core values to their employees by creating ethics programs and appointing ethics officers to oversee them.</a:t>
            </a:r>
          </a:p>
        </p:txBody>
      </p:sp>
    </p:spTree>
    <p:extLst>
      <p:ext uri="{BB962C8B-B14F-4D97-AF65-F5344CB8AC3E}">
        <p14:creationId xmlns:p14="http://schemas.microsoft.com/office/powerpoint/2010/main" val="2471786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3FD5-A615-492F-D67C-12E0F33B09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F3AF0-40E6-6495-47C0-475A745B051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C480CAE-7026-1191-A135-DB3BAB54F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C07E3B0-B111-E04F-89E3-3D410C5B18F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74BA3BFC-2013-73A9-1E2A-3EAECE8666E0}"/>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263C622-6704-7974-5FD8-FE18F5E1496F}"/>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Developing Organizational And Global Ethical Cultures</a:t>
            </a:r>
          </a:p>
        </p:txBody>
      </p:sp>
      <p:sp>
        <p:nvSpPr>
          <p:cNvPr id="8" name="Rectangle 7">
            <a:extLst>
              <a:ext uri="{FF2B5EF4-FFF2-40B4-BE49-F238E27FC236}">
                <a16:creationId xmlns:a16="http://schemas.microsoft.com/office/drawing/2014/main" id="{D37AF4E1-5A87-C558-AD5D-529C64A7CC12}"/>
              </a:ext>
            </a:extLst>
          </p:cNvPr>
          <p:cNvSpPr/>
          <p:nvPr/>
        </p:nvSpPr>
        <p:spPr>
          <a:xfrm>
            <a:off x="845574" y="2010190"/>
            <a:ext cx="10411706" cy="4656916"/>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Black" pitchFamily="2" charset="-78"/>
                <a:cs typeface="Alexandria Black" pitchFamily="2" charset="-78"/>
              </a:rPr>
              <a:t>Ethical culture </a:t>
            </a:r>
            <a:r>
              <a:rPr lang="en-US" sz="2000" b="1" dirty="0">
                <a:solidFill>
                  <a:srgbClr val="002060"/>
                </a:solidFill>
                <a:latin typeface="Alexandria Light" pitchFamily="2" charset="-78"/>
                <a:cs typeface="Alexandria Light" pitchFamily="2" charset="-78"/>
              </a:rPr>
              <a:t>is acceptable behavior as defined by the company and industry.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 ethical culture creates shared values and support for ethical decisions and is driven by the ethical leadership of top management. On the other hand, </a:t>
            </a:r>
          </a:p>
          <a:p>
            <a:pPr algn="just">
              <a:lnSpc>
                <a:spcPct val="150000"/>
              </a:lnSpc>
            </a:pPr>
            <a:r>
              <a:rPr lang="en-US" sz="2000" b="1" dirty="0">
                <a:solidFill>
                  <a:schemeClr val="accent6">
                    <a:lumMod val="50000"/>
                  </a:schemeClr>
                </a:solidFill>
                <a:latin typeface="Alexandria Black" pitchFamily="2" charset="-78"/>
                <a:cs typeface="Alexandria Black" pitchFamily="2" charset="-78"/>
              </a:rPr>
              <a:t>Corrupt organizational cultures </a:t>
            </a:r>
            <a:r>
              <a:rPr lang="en-US" sz="2000" b="1" dirty="0">
                <a:solidFill>
                  <a:srgbClr val="002060"/>
                </a:solidFill>
                <a:latin typeface="Alexandria Light" pitchFamily="2" charset="-78"/>
                <a:cs typeface="Alexandria Light" pitchFamily="2" charset="-78"/>
              </a:rPr>
              <a:t>support unethical behavior.</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These cultures have been identified as creating negative values and norms such as “</a:t>
            </a:r>
            <a:r>
              <a:rPr lang="en-US" sz="2000" dirty="0">
                <a:solidFill>
                  <a:srgbClr val="002060"/>
                </a:solidFill>
                <a:latin typeface="Alexandria Light" pitchFamily="2" charset="-78"/>
                <a:cs typeface="Alexandria Light" pitchFamily="2" charset="-78"/>
              </a:rPr>
              <a:t>the ends justify the means</a:t>
            </a:r>
            <a:r>
              <a:rPr lang="en-US" sz="2000" dirty="0">
                <a:latin typeface="Alexandria Light" pitchFamily="2" charset="-78"/>
                <a:cs typeface="Alexandria Light" pitchFamily="2" charset="-78"/>
              </a:rPr>
              <a:t>.” In these cultures, ethical employees may be punished for failure to engage in unethical activities.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Regulators want firms to focus on their culture to avoid excessive risk taking and unethical behavior. There is a fundamental belief that an ethical culture will lead to good behavior.</a:t>
            </a:r>
          </a:p>
        </p:txBody>
      </p:sp>
    </p:spTree>
    <p:extLst>
      <p:ext uri="{BB962C8B-B14F-4D97-AF65-F5344CB8AC3E}">
        <p14:creationId xmlns:p14="http://schemas.microsoft.com/office/powerpoint/2010/main" val="2191357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52879-10D5-9C20-7B9D-C17FCC5CDA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A21513-4759-FEB1-2CD2-50A2A97550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2CE3A3-2725-0894-9411-75600B24C3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C590600-C0B0-D523-529D-E37E4E05A6E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2169D6BA-26FD-D7C6-7A18-301042B5158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2C37C7D-A19D-193F-371A-86FD17FDF646}"/>
              </a:ext>
            </a:extLst>
          </p:cNvPr>
          <p:cNvSpPr/>
          <p:nvPr/>
        </p:nvSpPr>
        <p:spPr>
          <a:xfrm>
            <a:off x="621650" y="1427823"/>
            <a:ext cx="10783868"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THE BENEFITS OF BUSINESS ETHICS</a:t>
            </a:r>
          </a:p>
        </p:txBody>
      </p:sp>
      <p:pic>
        <p:nvPicPr>
          <p:cNvPr id="8" name="Picture 7">
            <a:extLst>
              <a:ext uri="{FF2B5EF4-FFF2-40B4-BE49-F238E27FC236}">
                <a16:creationId xmlns:a16="http://schemas.microsoft.com/office/drawing/2014/main" id="{BD479FA5-8FAD-E895-7E6C-9076D3BA0BC2}"/>
              </a:ext>
            </a:extLst>
          </p:cNvPr>
          <p:cNvPicPr>
            <a:picLocks noChangeAspect="1"/>
          </p:cNvPicPr>
          <p:nvPr/>
        </p:nvPicPr>
        <p:blipFill>
          <a:blip r:embed="rId3"/>
          <a:stretch>
            <a:fillRect/>
          </a:stretch>
        </p:blipFill>
        <p:spPr>
          <a:xfrm>
            <a:off x="0" y="2244764"/>
            <a:ext cx="12192000" cy="4329177"/>
          </a:xfrm>
          <a:prstGeom prst="rect">
            <a:avLst/>
          </a:prstGeom>
        </p:spPr>
      </p:pic>
    </p:spTree>
    <p:extLst>
      <p:ext uri="{BB962C8B-B14F-4D97-AF65-F5344CB8AC3E}">
        <p14:creationId xmlns:p14="http://schemas.microsoft.com/office/powerpoint/2010/main" val="2232918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190F5-3D2F-2CB6-E03E-6A4E4F727C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71AF9D-897A-97FE-ACD8-CC57E454912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C79513E-02FE-5C10-E759-2FD4ED859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891001A-E973-89C8-FA10-5EBC1D02F82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83EFB43D-5872-9B37-F34B-654D9BC5A9F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46D4072-235E-A9F8-A530-CB720782F0D6}"/>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Benefits of Business Ethics</a:t>
            </a:r>
          </a:p>
        </p:txBody>
      </p:sp>
      <p:sp>
        <p:nvSpPr>
          <p:cNvPr id="8" name="Rectangle 7">
            <a:extLst>
              <a:ext uri="{FF2B5EF4-FFF2-40B4-BE49-F238E27FC236}">
                <a16:creationId xmlns:a16="http://schemas.microsoft.com/office/drawing/2014/main" id="{040C2CFA-4A2A-5B6B-DE88-5A006DE48CB1}"/>
              </a:ext>
            </a:extLst>
          </p:cNvPr>
          <p:cNvSpPr/>
          <p:nvPr/>
        </p:nvSpPr>
        <p:spPr>
          <a:xfrm>
            <a:off x="845574" y="2010190"/>
            <a:ext cx="10411706" cy="4195251"/>
          </a:xfrm>
          <a:prstGeom prst="rect">
            <a:avLst/>
          </a:prstGeom>
        </p:spPr>
        <p:txBody>
          <a:bodyPr wrap="square">
            <a:spAutoFit/>
          </a:bodyPr>
          <a:lstStyle/>
          <a:p>
            <a:pPr marL="457200" indent="-457200" algn="just">
              <a:lnSpc>
                <a:spcPct val="150000"/>
              </a:lnSpc>
              <a:buFont typeface="+mj-lt"/>
              <a:buAutoNum type="arabicPeriod"/>
            </a:pPr>
            <a:r>
              <a:rPr lang="en-US" sz="2000" b="1" dirty="0">
                <a:solidFill>
                  <a:srgbClr val="FF0000"/>
                </a:solidFill>
                <a:latin typeface="Alexandria Light" pitchFamily="2" charset="-78"/>
                <a:cs typeface="Alexandria Light" pitchFamily="2" charset="-78"/>
              </a:rPr>
              <a:t>Ethics contributes to employee commitment: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Employee commitment comes from workers who believe their future is tied to that of the organization and from a willingness to make personal sacrifices for the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more a company is dedicated to taking care of its employees, the more likely the employees will take care of the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Issues that foster the development of an ethical culture for employees include the absence of abusive behavior, a safe work environment, competitive salaries, and the fulfillment of all contractual obligations toward employees.</a:t>
            </a:r>
          </a:p>
        </p:txBody>
      </p:sp>
    </p:spTree>
    <p:extLst>
      <p:ext uri="{BB962C8B-B14F-4D97-AF65-F5344CB8AC3E}">
        <p14:creationId xmlns:p14="http://schemas.microsoft.com/office/powerpoint/2010/main" val="3590874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A65E2-C564-EF2A-0886-9BBCF08B3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C0CE7A-EE4C-18A1-8BAE-540A7FEC2BE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7AE6C49-6C24-06D5-059A-4DD24BFEB7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923A1C8-C2E0-491F-D3DD-78449A326D9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D9F89D71-AF26-5F24-91D0-8B0D9EDA2D2B}"/>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99835-5490-A9BA-797F-B0D9FB0938B2}"/>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Benefits of Business Ethics</a:t>
            </a:r>
          </a:p>
        </p:txBody>
      </p:sp>
      <p:sp>
        <p:nvSpPr>
          <p:cNvPr id="8" name="Rectangle 7">
            <a:extLst>
              <a:ext uri="{FF2B5EF4-FFF2-40B4-BE49-F238E27FC236}">
                <a16:creationId xmlns:a16="http://schemas.microsoft.com/office/drawing/2014/main" id="{78E2943F-3203-288B-4BC5-B031329EA6A4}"/>
              </a:ext>
            </a:extLst>
          </p:cNvPr>
          <p:cNvSpPr/>
          <p:nvPr/>
        </p:nvSpPr>
        <p:spPr>
          <a:xfrm>
            <a:off x="845574" y="2010190"/>
            <a:ext cx="10411706" cy="2810256"/>
          </a:xfrm>
          <a:prstGeom prst="rect">
            <a:avLst/>
          </a:prstGeom>
        </p:spPr>
        <p:txBody>
          <a:bodyPr wrap="square">
            <a:spAutoFit/>
          </a:bodyPr>
          <a:lstStyle/>
          <a:p>
            <a:pPr marL="457200" indent="-457200" algn="just">
              <a:lnSpc>
                <a:spcPct val="150000"/>
              </a:lnSpc>
              <a:buFont typeface="+mj-lt"/>
              <a:buAutoNum type="arabicPeriod"/>
            </a:pPr>
            <a:r>
              <a:rPr lang="en-US" sz="2000" b="1" dirty="0">
                <a:solidFill>
                  <a:srgbClr val="FF0000"/>
                </a:solidFill>
                <a:latin typeface="Alexandria Light" pitchFamily="2" charset="-78"/>
                <a:cs typeface="Alexandria Light" pitchFamily="2" charset="-78"/>
              </a:rPr>
              <a:t>Ethics contributes to employee commitment: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Because employees spend a considerable number of their waking hours at work, a commitment by an organization to goodwill and respect for its employees usually increases the employees’ loyalty to the organization and their support of its objectives.</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712741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2A574-AEC9-99BE-821F-1FAE5A6569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EB0E31-0748-D614-501C-3EC416A280E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970AA3B-09D1-30FC-8090-1E90497EAF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86C933A-DC1E-8E9A-DFF5-F813EB7D441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0D2756F9-0FF3-CFEF-C422-D7B5D0C455C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2218510-A63A-3726-D55E-DC6104E2AFB1}"/>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Benefits of Business Ethics</a:t>
            </a:r>
          </a:p>
        </p:txBody>
      </p:sp>
      <p:sp>
        <p:nvSpPr>
          <p:cNvPr id="8" name="Rectangle 7">
            <a:extLst>
              <a:ext uri="{FF2B5EF4-FFF2-40B4-BE49-F238E27FC236}">
                <a16:creationId xmlns:a16="http://schemas.microsoft.com/office/drawing/2014/main" id="{BFB98D3A-0119-7071-B74E-8556FC8FF139}"/>
              </a:ext>
            </a:extLst>
          </p:cNvPr>
          <p:cNvSpPr/>
          <p:nvPr/>
        </p:nvSpPr>
        <p:spPr>
          <a:xfrm>
            <a:off x="845574" y="2010190"/>
            <a:ext cx="10411706" cy="3271921"/>
          </a:xfrm>
          <a:prstGeom prst="rect">
            <a:avLst/>
          </a:prstGeom>
        </p:spPr>
        <p:txBody>
          <a:bodyPr wrap="square">
            <a:spAutoFit/>
          </a:bodyPr>
          <a:lstStyle/>
          <a:p>
            <a:pPr marL="457200" indent="-457200" algn="just">
              <a:lnSpc>
                <a:spcPct val="150000"/>
              </a:lnSpc>
              <a:buFont typeface="+mj-lt"/>
              <a:buAutoNum type="arabicPeriod" startAt="2"/>
            </a:pPr>
            <a:r>
              <a:rPr lang="en-US" sz="2000" b="1" dirty="0">
                <a:solidFill>
                  <a:srgbClr val="FF0000"/>
                </a:solidFill>
                <a:latin typeface="Alexandria Light" pitchFamily="2" charset="-78"/>
                <a:cs typeface="Alexandria Light" pitchFamily="2" charset="-78"/>
              </a:rPr>
              <a:t>Ethics contributes to investor loyalty: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conduct results in shareholder loyalty and contributes to success that supports even broader social causes and concerns.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Investors today are increasingly concerned about the ethics and social responsibility that creates the reputation of companies in which they invest, and various socially responsible mutual funds and asset management firms help investors purchase stock in ethical companies. </a:t>
            </a:r>
          </a:p>
        </p:txBody>
      </p:sp>
    </p:spTree>
    <p:extLst>
      <p:ext uri="{BB962C8B-B14F-4D97-AF65-F5344CB8AC3E}">
        <p14:creationId xmlns:p14="http://schemas.microsoft.com/office/powerpoint/2010/main" val="2823617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CC06F-930D-C3A9-6E7C-FE2300C9F2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A16C39-EB54-81C8-91B3-C8962E9EF5E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EB9D7DB-D3C2-E90C-C630-9CF2F5481C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55E61CB-9CC4-62D0-E273-5BF5881BE5E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7A090B84-F8A7-08B0-165F-C0E3A6B2AC8A}"/>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CEB2993-1FEE-BABD-B307-42E4EEB6B764}"/>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Benefits of Business Ethics</a:t>
            </a:r>
          </a:p>
        </p:txBody>
      </p:sp>
      <p:sp>
        <p:nvSpPr>
          <p:cNvPr id="8" name="Rectangle 7">
            <a:extLst>
              <a:ext uri="{FF2B5EF4-FFF2-40B4-BE49-F238E27FC236}">
                <a16:creationId xmlns:a16="http://schemas.microsoft.com/office/drawing/2014/main" id="{FBD74F00-2976-752F-564F-ED2F902AA1B1}"/>
              </a:ext>
            </a:extLst>
          </p:cNvPr>
          <p:cNvSpPr/>
          <p:nvPr/>
        </p:nvSpPr>
        <p:spPr>
          <a:xfrm>
            <a:off x="845574" y="2010190"/>
            <a:ext cx="10411706" cy="2348592"/>
          </a:xfrm>
          <a:prstGeom prst="rect">
            <a:avLst/>
          </a:prstGeom>
        </p:spPr>
        <p:txBody>
          <a:bodyPr wrap="square">
            <a:spAutoFit/>
          </a:bodyPr>
          <a:lstStyle/>
          <a:p>
            <a:pPr marL="457200" indent="-457200" algn="just">
              <a:lnSpc>
                <a:spcPct val="150000"/>
              </a:lnSpc>
              <a:buFont typeface="+mj-lt"/>
              <a:buAutoNum type="arabicPeriod" startAt="2"/>
            </a:pPr>
            <a:r>
              <a:rPr lang="en-US" sz="2000" b="1" dirty="0">
                <a:solidFill>
                  <a:srgbClr val="FF0000"/>
                </a:solidFill>
                <a:latin typeface="Alexandria Light" pitchFamily="2" charset="-78"/>
                <a:cs typeface="Alexandria Light" pitchFamily="2" charset="-78"/>
              </a:rPr>
              <a:t>Ethics contributes to investor loyalty: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Investors also recognize that an ethical culture provides a foundation for efficiency, productivity, and profits.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Investors know, too, that negative publicity, lawsuits, and fines can lower stock prices, diminish customer loyalty, and threaten a company’s long-term viability.</a:t>
            </a:r>
          </a:p>
        </p:txBody>
      </p:sp>
    </p:spTree>
    <p:extLst>
      <p:ext uri="{BB962C8B-B14F-4D97-AF65-F5344CB8AC3E}">
        <p14:creationId xmlns:p14="http://schemas.microsoft.com/office/powerpoint/2010/main" val="10426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C2253-F4F0-8D85-2748-2EB524CCC5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0FE29C-9C2F-ABBB-4B8B-B59798B0253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0E9F0CD-855A-4107-0B9D-5D4BEF49C7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E44B308-2819-6243-EBD5-8EEB51CE0F8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1C5EBABB-204E-31E6-3691-751FB189BB5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2613ED-35F0-2241-F6F8-06CA9F92612D}"/>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Benefits of Business Ethics</a:t>
            </a:r>
          </a:p>
        </p:txBody>
      </p:sp>
      <p:sp>
        <p:nvSpPr>
          <p:cNvPr id="8" name="Rectangle 7">
            <a:extLst>
              <a:ext uri="{FF2B5EF4-FFF2-40B4-BE49-F238E27FC236}">
                <a16:creationId xmlns:a16="http://schemas.microsoft.com/office/drawing/2014/main" id="{025085E7-E6C5-D5C7-16FD-8560C1502327}"/>
              </a:ext>
            </a:extLst>
          </p:cNvPr>
          <p:cNvSpPr/>
          <p:nvPr/>
        </p:nvSpPr>
        <p:spPr>
          <a:xfrm>
            <a:off x="845574" y="2010190"/>
            <a:ext cx="10411706" cy="3271921"/>
          </a:xfrm>
          <a:prstGeom prst="rect">
            <a:avLst/>
          </a:prstGeom>
        </p:spPr>
        <p:txBody>
          <a:bodyPr wrap="square">
            <a:spAutoFit/>
          </a:bodyPr>
          <a:lstStyle/>
          <a:p>
            <a:pPr marL="457200" indent="-457200" algn="just">
              <a:lnSpc>
                <a:spcPct val="150000"/>
              </a:lnSpc>
              <a:buFont typeface="+mj-lt"/>
              <a:buAutoNum type="arabicPeriod" startAt="3"/>
            </a:pPr>
            <a:r>
              <a:rPr lang="en-US" sz="2000" b="1" dirty="0">
                <a:solidFill>
                  <a:srgbClr val="FF0000"/>
                </a:solidFill>
                <a:latin typeface="Alexandria Light" pitchFamily="2" charset="-78"/>
                <a:cs typeface="Alexandria Light" pitchFamily="2" charset="-78"/>
              </a:rPr>
              <a:t>Ethics contribute to customer satisfaction: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Although a company continues to develop and adapt products to keep pace with customers’ changing desires and preferences, it must also develop long-term relationships with its customers and stakeholders.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High levels of perceived corporate misconduct decrease customer trust.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Companies viewed as socially responsible increase customer trust and satisfaction.</a:t>
            </a:r>
          </a:p>
        </p:txBody>
      </p:sp>
    </p:spTree>
    <p:extLst>
      <p:ext uri="{BB962C8B-B14F-4D97-AF65-F5344CB8AC3E}">
        <p14:creationId xmlns:p14="http://schemas.microsoft.com/office/powerpoint/2010/main" val="896898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5A0C7-EED5-031C-9B81-E40F06E03E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79672C-DEF4-C6F9-A269-35F22A7D568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78437D3-3DB5-8FC2-5CB3-5B556E9FB4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1901F71-F21C-1219-E37C-DDC04D451E9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03B65B57-1B29-39D2-BB6B-BF922E1F7B5A}"/>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9F938B53-3C6F-158E-306E-EA8C8CAEAD7B}"/>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Benefits of Business Ethics</a:t>
            </a:r>
          </a:p>
        </p:txBody>
      </p:sp>
      <p:sp>
        <p:nvSpPr>
          <p:cNvPr id="8" name="Rectangle 7">
            <a:extLst>
              <a:ext uri="{FF2B5EF4-FFF2-40B4-BE49-F238E27FC236}">
                <a16:creationId xmlns:a16="http://schemas.microsoft.com/office/drawing/2014/main" id="{70AF6631-8C40-AD94-1959-D30F6FB8E73F}"/>
              </a:ext>
            </a:extLst>
          </p:cNvPr>
          <p:cNvSpPr/>
          <p:nvPr/>
        </p:nvSpPr>
        <p:spPr>
          <a:xfrm>
            <a:off x="845574" y="2010190"/>
            <a:ext cx="10411706" cy="3271921"/>
          </a:xfrm>
          <a:prstGeom prst="rect">
            <a:avLst/>
          </a:prstGeom>
        </p:spPr>
        <p:txBody>
          <a:bodyPr wrap="square">
            <a:spAutoFit/>
          </a:bodyPr>
          <a:lstStyle/>
          <a:p>
            <a:pPr marL="457200" indent="-457200" algn="just">
              <a:lnSpc>
                <a:spcPct val="150000"/>
              </a:lnSpc>
              <a:buFont typeface="+mj-lt"/>
              <a:buAutoNum type="arabicPeriod" startAt="3"/>
            </a:pPr>
            <a:r>
              <a:rPr lang="en-US" sz="2000" b="1" dirty="0">
                <a:solidFill>
                  <a:srgbClr val="FF0000"/>
                </a:solidFill>
                <a:latin typeface="Alexandria Light" pitchFamily="2" charset="-78"/>
                <a:cs typeface="Alexandria Light" pitchFamily="2" charset="-78"/>
              </a:rPr>
              <a:t>Ethics contribute to customer satisfaction: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Successful businesses provide an opportunity for customer feedback that engages customers in cooperative problem-solving.</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Trust is essential to a good long-term relationship between a business and consumers.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perceived ethicality of a firm is positively related to brand trust, emotional identification with the brand, and brand loyalty.</a:t>
            </a:r>
          </a:p>
        </p:txBody>
      </p:sp>
    </p:spTree>
    <p:extLst>
      <p:ext uri="{BB962C8B-B14F-4D97-AF65-F5344CB8AC3E}">
        <p14:creationId xmlns:p14="http://schemas.microsoft.com/office/powerpoint/2010/main" val="2227241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699E0E-D097-B809-0A1D-C62A994D66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DA9F4-359D-D50A-EBE9-73CF8B1D7D4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D3BFEA-4CF6-ACF6-176E-8E375CCCA5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29F633-CD05-B2B9-ECA2-FEB3622FCCC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CBAEBA43-3EEB-C9F3-4DE9-208605817E4F}"/>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881B7FB-12A5-B0F8-CABF-09D4D65A7853}"/>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Benefits of Business Ethics</a:t>
            </a:r>
          </a:p>
        </p:txBody>
      </p:sp>
      <p:sp>
        <p:nvSpPr>
          <p:cNvPr id="8" name="Rectangle 7">
            <a:extLst>
              <a:ext uri="{FF2B5EF4-FFF2-40B4-BE49-F238E27FC236}">
                <a16:creationId xmlns:a16="http://schemas.microsoft.com/office/drawing/2014/main" id="{99D60574-A126-F20E-DEA9-94B10BF54417}"/>
              </a:ext>
            </a:extLst>
          </p:cNvPr>
          <p:cNvSpPr/>
          <p:nvPr/>
        </p:nvSpPr>
        <p:spPr>
          <a:xfrm>
            <a:off x="845574" y="2010190"/>
            <a:ext cx="10411706" cy="2810256"/>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rgbClr val="FF0000"/>
                </a:solidFill>
                <a:latin typeface="Alexandria Light" pitchFamily="2" charset="-78"/>
                <a:cs typeface="Alexandria Light" pitchFamily="2" charset="-78"/>
              </a:rPr>
              <a:t>Ethics contributes to profits: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 company cannot nurture and develop an ethical culture unless it has achieved adequate financial performance in terms of profits.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Businesses with greater resources—regardless of their staff size—have the means to be ethical and practice social responsibility while serving their customers, valuing their employees, and contributing to society.</a:t>
            </a:r>
          </a:p>
        </p:txBody>
      </p:sp>
    </p:spTree>
    <p:extLst>
      <p:ext uri="{BB962C8B-B14F-4D97-AF65-F5344CB8AC3E}">
        <p14:creationId xmlns:p14="http://schemas.microsoft.com/office/powerpoint/2010/main" val="316075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4D17A-0F15-84DD-8373-F1379551E9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3224BE-6C29-BD03-319C-29B72EE90D4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095AB97-63ED-7F79-0E60-D724E60D35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5F1C7C-6DE1-0F42-8491-1EE2EA06ADC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3" name="Rectangle: Rounded Corners 2">
            <a:extLst>
              <a:ext uri="{FF2B5EF4-FFF2-40B4-BE49-F238E27FC236}">
                <a16:creationId xmlns:a16="http://schemas.microsoft.com/office/drawing/2014/main" id="{133A4E1F-DE43-4078-1955-4B4A2E2FB549}"/>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D1D7F90-E528-5E94-58DC-822E37F1BB3E}"/>
              </a:ext>
            </a:extLst>
          </p:cNvPr>
          <p:cNvSpPr/>
          <p:nvPr/>
        </p:nvSpPr>
        <p:spPr>
          <a:xfrm>
            <a:off x="1238436" y="1356215"/>
            <a:ext cx="9653084"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Benefits of Business Ethics</a:t>
            </a:r>
          </a:p>
        </p:txBody>
      </p:sp>
      <p:sp>
        <p:nvSpPr>
          <p:cNvPr id="8" name="Rectangle 7">
            <a:extLst>
              <a:ext uri="{FF2B5EF4-FFF2-40B4-BE49-F238E27FC236}">
                <a16:creationId xmlns:a16="http://schemas.microsoft.com/office/drawing/2014/main" id="{84DD46E4-14FC-BD77-992B-173EA55D0A78}"/>
              </a:ext>
            </a:extLst>
          </p:cNvPr>
          <p:cNvSpPr/>
          <p:nvPr/>
        </p:nvSpPr>
        <p:spPr>
          <a:xfrm>
            <a:off x="845574" y="2010190"/>
            <a:ext cx="10411706" cy="2810256"/>
          </a:xfrm>
          <a:prstGeom prst="rect">
            <a:avLst/>
          </a:prstGeom>
        </p:spPr>
        <p:txBody>
          <a:bodyPr wrap="square">
            <a:spAutoFit/>
          </a:bodyPr>
          <a:lstStyle/>
          <a:p>
            <a:pPr marL="457200" indent="-457200" algn="just">
              <a:lnSpc>
                <a:spcPct val="150000"/>
              </a:lnSpc>
              <a:buFont typeface="+mj-lt"/>
              <a:buAutoNum type="arabicPeriod" startAt="4"/>
            </a:pPr>
            <a:r>
              <a:rPr lang="en-US" sz="2000" b="1" dirty="0">
                <a:solidFill>
                  <a:srgbClr val="FF0000"/>
                </a:solidFill>
                <a:latin typeface="Alexandria Light" pitchFamily="2" charset="-78"/>
                <a:cs typeface="Alexandria Light" pitchFamily="2" charset="-78"/>
              </a:rPr>
              <a:t>Ethics contributes to profits: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Ethical conduct toward customers builds a strong competitive position, shown to positively affect business performance and product innovation.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Companies perceived by their employees as having a high degree of honesty and integrity have a much higher average total return to shareholders than do companies perceived as having a low degree of honesty and integrity.</a:t>
            </a:r>
          </a:p>
        </p:txBody>
      </p:sp>
    </p:spTree>
    <p:extLst>
      <p:ext uri="{BB962C8B-B14F-4D97-AF65-F5344CB8AC3E}">
        <p14:creationId xmlns:p14="http://schemas.microsoft.com/office/powerpoint/2010/main" val="1135269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242F4-E1B6-295C-05D4-9D7A623935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1ED1BD-6DB1-DF02-D751-7651B69DEF0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8FF8F98-5EDC-1694-0A98-76A7D4F72E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B06B2CC-1143-461B-7BB0-03F216BDD10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A55A1F0E-E90B-4EC8-373A-A176FFA1B74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6B61F8E-406A-D5AE-235F-6A998D06270E}"/>
              </a:ext>
            </a:extLst>
          </p:cNvPr>
          <p:cNvSpPr/>
          <p:nvPr/>
        </p:nvSpPr>
        <p:spPr>
          <a:xfrm>
            <a:off x="621650" y="1427823"/>
            <a:ext cx="10783868"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OUR FRAMEWORK FOR STUDYING BUSINESS ETHICS</a:t>
            </a:r>
          </a:p>
        </p:txBody>
      </p:sp>
      <p:pic>
        <p:nvPicPr>
          <p:cNvPr id="7" name="Picture 6">
            <a:extLst>
              <a:ext uri="{FF2B5EF4-FFF2-40B4-BE49-F238E27FC236}">
                <a16:creationId xmlns:a16="http://schemas.microsoft.com/office/drawing/2014/main" id="{30D1890E-E9FF-E7CD-A959-3C55373ACCCA}"/>
              </a:ext>
            </a:extLst>
          </p:cNvPr>
          <p:cNvPicPr>
            <a:picLocks noChangeAspect="1"/>
          </p:cNvPicPr>
          <p:nvPr/>
        </p:nvPicPr>
        <p:blipFill>
          <a:blip r:embed="rId3"/>
          <a:stretch>
            <a:fillRect/>
          </a:stretch>
        </p:blipFill>
        <p:spPr>
          <a:xfrm>
            <a:off x="0" y="1992545"/>
            <a:ext cx="12192000" cy="925548"/>
          </a:xfrm>
          <a:prstGeom prst="rect">
            <a:avLst/>
          </a:prstGeom>
        </p:spPr>
      </p:pic>
      <p:pic>
        <p:nvPicPr>
          <p:cNvPr id="10" name="Picture 9">
            <a:extLst>
              <a:ext uri="{FF2B5EF4-FFF2-40B4-BE49-F238E27FC236}">
                <a16:creationId xmlns:a16="http://schemas.microsoft.com/office/drawing/2014/main" id="{3987C4D7-E25D-D031-4E22-19BEF1DC0F29}"/>
              </a:ext>
            </a:extLst>
          </p:cNvPr>
          <p:cNvPicPr>
            <a:picLocks noChangeAspect="1"/>
          </p:cNvPicPr>
          <p:nvPr/>
        </p:nvPicPr>
        <p:blipFill>
          <a:blip r:embed="rId4"/>
          <a:stretch>
            <a:fillRect/>
          </a:stretch>
        </p:blipFill>
        <p:spPr>
          <a:xfrm>
            <a:off x="24029" y="2918093"/>
            <a:ext cx="12143942" cy="3559431"/>
          </a:xfrm>
          <a:prstGeom prst="rect">
            <a:avLst/>
          </a:prstGeom>
        </p:spPr>
      </p:pic>
    </p:spTree>
    <p:extLst>
      <p:ext uri="{BB962C8B-B14F-4D97-AF65-F5344CB8AC3E}">
        <p14:creationId xmlns:p14="http://schemas.microsoft.com/office/powerpoint/2010/main" val="41033826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2C290-6FFE-B5A7-E8A9-A7908B3693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CAA7C5-F724-1634-BCFA-7C10132BBB2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D36D6F3-FC24-A5A8-7076-62D44A3244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46F8FF2-18CA-BB71-6E75-FC232C9B1A9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B7BD3765-AAAF-DD10-895B-CEDD66570A5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1E34B60-C5EA-8CCD-506E-6B3E696DBD02}"/>
              </a:ext>
            </a:extLst>
          </p:cNvPr>
          <p:cNvSpPr/>
          <p:nvPr/>
        </p:nvSpPr>
        <p:spPr>
          <a:xfrm>
            <a:off x="621650" y="1427823"/>
            <a:ext cx="10783868"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OUR FRAMEWORK FOR STUDYING BUSINESS ETHICS</a:t>
            </a:r>
          </a:p>
        </p:txBody>
      </p:sp>
      <p:pic>
        <p:nvPicPr>
          <p:cNvPr id="7" name="Picture 6">
            <a:extLst>
              <a:ext uri="{FF2B5EF4-FFF2-40B4-BE49-F238E27FC236}">
                <a16:creationId xmlns:a16="http://schemas.microsoft.com/office/drawing/2014/main" id="{989A2CDA-E053-41E6-B3EF-F4B6C0B38D5A}"/>
              </a:ext>
            </a:extLst>
          </p:cNvPr>
          <p:cNvPicPr>
            <a:picLocks noChangeAspect="1"/>
          </p:cNvPicPr>
          <p:nvPr/>
        </p:nvPicPr>
        <p:blipFill>
          <a:blip r:embed="rId3"/>
          <a:stretch>
            <a:fillRect/>
          </a:stretch>
        </p:blipFill>
        <p:spPr>
          <a:xfrm>
            <a:off x="0" y="1992545"/>
            <a:ext cx="12192000" cy="925548"/>
          </a:xfrm>
          <a:prstGeom prst="rect">
            <a:avLst/>
          </a:prstGeom>
        </p:spPr>
      </p:pic>
      <p:pic>
        <p:nvPicPr>
          <p:cNvPr id="8" name="Picture 7">
            <a:extLst>
              <a:ext uri="{FF2B5EF4-FFF2-40B4-BE49-F238E27FC236}">
                <a16:creationId xmlns:a16="http://schemas.microsoft.com/office/drawing/2014/main" id="{40FF6CCB-4CEE-984C-D148-B25C10FEB341}"/>
              </a:ext>
            </a:extLst>
          </p:cNvPr>
          <p:cNvPicPr>
            <a:picLocks noChangeAspect="1"/>
          </p:cNvPicPr>
          <p:nvPr/>
        </p:nvPicPr>
        <p:blipFill>
          <a:blip r:embed="rId4"/>
          <a:stretch>
            <a:fillRect/>
          </a:stretch>
        </p:blipFill>
        <p:spPr>
          <a:xfrm>
            <a:off x="9525" y="2385298"/>
            <a:ext cx="12192000" cy="4393176"/>
          </a:xfrm>
          <a:prstGeom prst="rect">
            <a:avLst/>
          </a:prstGeom>
        </p:spPr>
      </p:pic>
    </p:spTree>
    <p:extLst>
      <p:ext uri="{BB962C8B-B14F-4D97-AF65-F5344CB8AC3E}">
        <p14:creationId xmlns:p14="http://schemas.microsoft.com/office/powerpoint/2010/main" val="23490671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63D95-7959-FE9C-CA83-51FBC68D5E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D5F6CE-BCEF-C800-8A7C-748E7965C9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DCD5638-1431-2739-B06F-C1C77D0A8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FF18BF-C61C-9D75-D7E5-4D0D36FD58D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0497108E-F281-73C9-844D-9A7A7658314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A528C6A-CB91-3BE6-EC88-AFBA689B9E48}"/>
              </a:ext>
            </a:extLst>
          </p:cNvPr>
          <p:cNvSpPr/>
          <p:nvPr/>
        </p:nvSpPr>
        <p:spPr>
          <a:xfrm>
            <a:off x="621650" y="1427823"/>
            <a:ext cx="10783868"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OUR FRAMEWORK FOR STUDYING BUSINESS ETHICS</a:t>
            </a:r>
          </a:p>
        </p:txBody>
      </p:sp>
      <p:pic>
        <p:nvPicPr>
          <p:cNvPr id="7" name="Picture 6">
            <a:extLst>
              <a:ext uri="{FF2B5EF4-FFF2-40B4-BE49-F238E27FC236}">
                <a16:creationId xmlns:a16="http://schemas.microsoft.com/office/drawing/2014/main" id="{ACDE785A-D55C-C140-14F3-F54351DBBF08}"/>
              </a:ext>
            </a:extLst>
          </p:cNvPr>
          <p:cNvPicPr>
            <a:picLocks noChangeAspect="1"/>
          </p:cNvPicPr>
          <p:nvPr/>
        </p:nvPicPr>
        <p:blipFill>
          <a:blip r:embed="rId3"/>
          <a:stretch>
            <a:fillRect/>
          </a:stretch>
        </p:blipFill>
        <p:spPr>
          <a:xfrm>
            <a:off x="0" y="1992545"/>
            <a:ext cx="12192000" cy="925548"/>
          </a:xfrm>
          <a:prstGeom prst="rect">
            <a:avLst/>
          </a:prstGeom>
        </p:spPr>
      </p:pic>
      <p:pic>
        <p:nvPicPr>
          <p:cNvPr id="8" name="Picture 7">
            <a:extLst>
              <a:ext uri="{FF2B5EF4-FFF2-40B4-BE49-F238E27FC236}">
                <a16:creationId xmlns:a16="http://schemas.microsoft.com/office/drawing/2014/main" id="{F20D749A-2BF4-962E-FF74-9DD0F79C8ABA}"/>
              </a:ext>
            </a:extLst>
          </p:cNvPr>
          <p:cNvPicPr>
            <a:picLocks noChangeAspect="1"/>
          </p:cNvPicPr>
          <p:nvPr/>
        </p:nvPicPr>
        <p:blipFill>
          <a:blip r:embed="rId4"/>
          <a:stretch>
            <a:fillRect/>
          </a:stretch>
        </p:blipFill>
        <p:spPr>
          <a:xfrm>
            <a:off x="0" y="2918093"/>
            <a:ext cx="12192000" cy="1985530"/>
          </a:xfrm>
          <a:prstGeom prst="rect">
            <a:avLst/>
          </a:prstGeom>
        </p:spPr>
      </p:pic>
      <p:pic>
        <p:nvPicPr>
          <p:cNvPr id="11" name="Picture 10">
            <a:extLst>
              <a:ext uri="{FF2B5EF4-FFF2-40B4-BE49-F238E27FC236}">
                <a16:creationId xmlns:a16="http://schemas.microsoft.com/office/drawing/2014/main" id="{56677846-EE63-0314-2BC4-E8ADE29B6022}"/>
              </a:ext>
            </a:extLst>
          </p:cNvPr>
          <p:cNvPicPr>
            <a:picLocks noChangeAspect="1"/>
          </p:cNvPicPr>
          <p:nvPr/>
        </p:nvPicPr>
        <p:blipFill>
          <a:blip r:embed="rId5"/>
          <a:stretch>
            <a:fillRect/>
          </a:stretch>
        </p:blipFill>
        <p:spPr>
          <a:xfrm>
            <a:off x="0" y="4903623"/>
            <a:ext cx="12192000" cy="2162003"/>
          </a:xfrm>
          <a:prstGeom prst="rect">
            <a:avLst/>
          </a:prstGeom>
        </p:spPr>
      </p:pic>
    </p:spTree>
    <p:extLst>
      <p:ext uri="{BB962C8B-B14F-4D97-AF65-F5344CB8AC3E}">
        <p14:creationId xmlns:p14="http://schemas.microsoft.com/office/powerpoint/2010/main" val="12881029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076A4-F389-3AA7-299F-674CB739C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842FB6-E4E8-972D-AE7B-7E32C3C9A6A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7028CF6-6F7C-EDB8-D7A5-325688F63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081095-6A93-BA26-1DB0-EC159288514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65BCFE62-1A99-8FAD-3873-6FA2BDE1BB1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4E82B77-C25D-0652-DB3A-99D1FC907CCE}"/>
              </a:ext>
            </a:extLst>
          </p:cNvPr>
          <p:cNvSpPr/>
          <p:nvPr/>
        </p:nvSpPr>
        <p:spPr>
          <a:xfrm>
            <a:off x="621650" y="1427823"/>
            <a:ext cx="10783868"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OUR FRAMEWORK FOR STUDYING BUSINESS ETHICS</a:t>
            </a:r>
          </a:p>
        </p:txBody>
      </p:sp>
      <p:pic>
        <p:nvPicPr>
          <p:cNvPr id="7" name="Picture 6">
            <a:extLst>
              <a:ext uri="{FF2B5EF4-FFF2-40B4-BE49-F238E27FC236}">
                <a16:creationId xmlns:a16="http://schemas.microsoft.com/office/drawing/2014/main" id="{5710D2F5-985D-F555-BEC3-068B36623422}"/>
              </a:ext>
            </a:extLst>
          </p:cNvPr>
          <p:cNvPicPr>
            <a:picLocks noChangeAspect="1"/>
          </p:cNvPicPr>
          <p:nvPr/>
        </p:nvPicPr>
        <p:blipFill>
          <a:blip r:embed="rId3"/>
          <a:stretch>
            <a:fillRect/>
          </a:stretch>
        </p:blipFill>
        <p:spPr>
          <a:xfrm>
            <a:off x="0" y="1992545"/>
            <a:ext cx="12192000" cy="925548"/>
          </a:xfrm>
          <a:prstGeom prst="rect">
            <a:avLst/>
          </a:prstGeom>
        </p:spPr>
      </p:pic>
      <p:pic>
        <p:nvPicPr>
          <p:cNvPr id="9" name="Picture 8">
            <a:extLst>
              <a:ext uri="{FF2B5EF4-FFF2-40B4-BE49-F238E27FC236}">
                <a16:creationId xmlns:a16="http://schemas.microsoft.com/office/drawing/2014/main" id="{44567699-EB17-5858-5524-1C4807C93178}"/>
              </a:ext>
            </a:extLst>
          </p:cNvPr>
          <p:cNvPicPr>
            <a:picLocks noChangeAspect="1"/>
          </p:cNvPicPr>
          <p:nvPr/>
        </p:nvPicPr>
        <p:blipFill>
          <a:blip r:embed="rId4"/>
          <a:stretch>
            <a:fillRect/>
          </a:stretch>
        </p:blipFill>
        <p:spPr>
          <a:xfrm>
            <a:off x="0" y="2440123"/>
            <a:ext cx="12192000" cy="4174173"/>
          </a:xfrm>
          <a:prstGeom prst="rect">
            <a:avLst/>
          </a:prstGeom>
        </p:spPr>
      </p:pic>
    </p:spTree>
    <p:extLst>
      <p:ext uri="{BB962C8B-B14F-4D97-AF65-F5344CB8AC3E}">
        <p14:creationId xmlns:p14="http://schemas.microsoft.com/office/powerpoint/2010/main" val="16062752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5E88F-7B68-9214-FEA6-40E3ED91E5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4FEA8B-5980-4FD1-A3FD-F960C6E4EFE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E5BDB8-9C53-7C1C-0534-FDBB0B5594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7F54E8C-852A-3DB3-6ED9-B38E9B83219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THE IMPORTANCE OF BUSINESS ETHICS</a:t>
            </a:r>
          </a:p>
        </p:txBody>
      </p:sp>
      <p:sp>
        <p:nvSpPr>
          <p:cNvPr id="4" name="Rectangle: Rounded Corners 3">
            <a:extLst>
              <a:ext uri="{FF2B5EF4-FFF2-40B4-BE49-F238E27FC236}">
                <a16:creationId xmlns:a16="http://schemas.microsoft.com/office/drawing/2014/main" id="{5E791B2E-220E-9B45-66B7-18D6C253ED0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D9DBAB6-A632-2E3A-46B9-12D658B6635C}"/>
              </a:ext>
            </a:extLst>
          </p:cNvPr>
          <p:cNvSpPr/>
          <p:nvPr/>
        </p:nvSpPr>
        <p:spPr>
          <a:xfrm>
            <a:off x="621650" y="1427823"/>
            <a:ext cx="10783868"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OUR FRAMEWORK FOR STUDYING BUSINESS ETHICS</a:t>
            </a:r>
          </a:p>
        </p:txBody>
      </p:sp>
      <p:pic>
        <p:nvPicPr>
          <p:cNvPr id="7" name="Picture 6">
            <a:extLst>
              <a:ext uri="{FF2B5EF4-FFF2-40B4-BE49-F238E27FC236}">
                <a16:creationId xmlns:a16="http://schemas.microsoft.com/office/drawing/2014/main" id="{B50004BC-C4AF-5473-61DF-ED7193F66928}"/>
              </a:ext>
            </a:extLst>
          </p:cNvPr>
          <p:cNvPicPr>
            <a:picLocks noChangeAspect="1"/>
          </p:cNvPicPr>
          <p:nvPr/>
        </p:nvPicPr>
        <p:blipFill>
          <a:blip r:embed="rId3"/>
          <a:stretch>
            <a:fillRect/>
          </a:stretch>
        </p:blipFill>
        <p:spPr>
          <a:xfrm>
            <a:off x="0" y="1992545"/>
            <a:ext cx="12192000" cy="925548"/>
          </a:xfrm>
          <a:prstGeom prst="rect">
            <a:avLst/>
          </a:prstGeom>
        </p:spPr>
      </p:pic>
      <p:pic>
        <p:nvPicPr>
          <p:cNvPr id="8" name="Picture 7">
            <a:extLst>
              <a:ext uri="{FF2B5EF4-FFF2-40B4-BE49-F238E27FC236}">
                <a16:creationId xmlns:a16="http://schemas.microsoft.com/office/drawing/2014/main" id="{C752D299-49A8-FEC6-0F6F-3FB3D890DD7F}"/>
              </a:ext>
            </a:extLst>
          </p:cNvPr>
          <p:cNvPicPr>
            <a:picLocks noChangeAspect="1"/>
          </p:cNvPicPr>
          <p:nvPr/>
        </p:nvPicPr>
        <p:blipFill>
          <a:blip r:embed="rId4"/>
          <a:stretch>
            <a:fillRect/>
          </a:stretch>
        </p:blipFill>
        <p:spPr>
          <a:xfrm>
            <a:off x="0" y="2440124"/>
            <a:ext cx="12277725" cy="4417876"/>
          </a:xfrm>
          <a:prstGeom prst="rect">
            <a:avLst/>
          </a:prstGeom>
        </p:spPr>
      </p:pic>
    </p:spTree>
    <p:extLst>
      <p:ext uri="{BB962C8B-B14F-4D97-AF65-F5344CB8AC3E}">
        <p14:creationId xmlns:p14="http://schemas.microsoft.com/office/powerpoint/2010/main" val="29291344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3249</TotalTime>
  <Words>2453</Words>
  <Application>Microsoft Office PowerPoint</Application>
  <PresentationFormat>Widescreen</PresentationFormat>
  <Paragraphs>177</Paragraphs>
  <Slides>41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 Black</vt:lpstr>
      <vt:lpstr>Calibri</vt:lpstr>
      <vt:lpstr>Alexandria</vt:lpstr>
      <vt:lpstr>Calibri Light</vt:lpstr>
      <vt:lpstr>Alexandria Light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240</cp:revision>
  <dcterms:created xsi:type="dcterms:W3CDTF">2023-04-29T09:08:00Z</dcterms:created>
  <dcterms:modified xsi:type="dcterms:W3CDTF">2025-06-10T22:32:32Z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