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303" r:id="rId3"/>
    <p:sldId id="271" r:id="rId4"/>
    <p:sldId id="313" r:id="rId5"/>
    <p:sldId id="276" r:id="rId6"/>
    <p:sldId id="481" r:id="rId7"/>
    <p:sldId id="48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1" r:id="rId17"/>
    <p:sldId id="306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669BBC"/>
    <a:srgbClr val="2D3956"/>
    <a:srgbClr val="8E5A6D"/>
    <a:srgbClr val="FAC748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3" d="100"/>
          <a:sy n="83" d="100"/>
        </p:scale>
        <p:origin x="658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05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6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8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0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13.sv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17.svg"/><Relationship Id="rId4" Type="http://schemas.openxmlformats.org/officeDocument/2006/relationships/image" Target="../media/image14.png"/><Relationship Id="rId9" Type="http://schemas.openxmlformats.org/officeDocument/2006/relationships/image" Target="../media/image8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6.png"/><Relationship Id="rId7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svg"/><Relationship Id="rId5" Type="http://schemas.openxmlformats.org/officeDocument/2006/relationships/image" Target="../media/image7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xmlns="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xmlns="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xmlns="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6716711" y="3643658"/>
            <a:ext cx="52156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endParaRPr lang="en-US" sz="2800" dirty="0" smtClean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latin typeface="Tajawal Medium" panose="00000600000000000000" pitchFamily="2" charset="-78"/>
                <a:cs typeface="Tajawal Medium" panose="00000600000000000000" pitchFamily="2" charset="-78"/>
              </a:rPr>
              <a:t>Dr</a:t>
            </a:r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. </a:t>
            </a:r>
            <a:r>
              <a:rPr lang="en-US" sz="3200" b="1" dirty="0" smtClean="0">
                <a:latin typeface="Tajawal Medium" panose="00000600000000000000" pitchFamily="2" charset="-78"/>
                <a:cs typeface="Tajawal Medium" panose="00000600000000000000" pitchFamily="2" charset="-78"/>
              </a:rPr>
              <a:t>Hoda Metwally</a:t>
            </a:r>
            <a:endParaRPr lang="en-US" sz="32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6049818" y="2424037"/>
            <a:ext cx="65879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7638472" y="5636566"/>
            <a:ext cx="3666837" cy="935686"/>
          </a:xfrm>
          <a:prstGeom prst="roundRect">
            <a:avLst>
              <a:gd name="adj" fmla="val 4449"/>
            </a:avLst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xmlns="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xmlns="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7224988" y="4955612"/>
            <a:ext cx="1361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227</a:t>
            </a:r>
            <a:endParaRPr lang="en-US" sz="2400" b="1" dirty="0">
              <a:solidFill>
                <a:schemeClr val="accent5">
                  <a:lumMod val="75000"/>
                </a:schemeClr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xmlns="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2867" y="-274453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892800" y="2785710"/>
            <a:ext cx="65020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5144655" y="4063999"/>
            <a:ext cx="4747491" cy="708929"/>
          </a:xfrm>
          <a:prstGeom prst="roundRect">
            <a:avLst>
              <a:gd name="adj" fmla="val 7940"/>
            </a:avLst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 </a:t>
            </a:r>
            <a:endParaRPr lang="en-US" sz="2800" b="1" dirty="0">
              <a:solidFill>
                <a:srgbClr val="669BBC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64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227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Hoda Metwally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xmlns="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E7353E13-FFD6-46C5-8448-5076604E4CB8}"/>
              </a:ext>
            </a:extLst>
          </p:cNvPr>
          <p:cNvGrpSpPr/>
          <p:nvPr/>
        </p:nvGrpSpPr>
        <p:grpSpPr>
          <a:xfrm flipH="1">
            <a:off x="6621959" y="4542003"/>
            <a:ext cx="4379156" cy="780048"/>
            <a:chOff x="645651" y="1511549"/>
            <a:chExt cx="4379156" cy="78004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74ABCF72-DB01-4793-ABF1-B2DC5E906B4B}"/>
                </a:ext>
              </a:extLst>
            </p:cNvPr>
            <p:cNvSpPr txBox="1"/>
            <p:nvPr/>
          </p:nvSpPr>
          <p:spPr>
            <a:xfrm>
              <a:off x="1874085" y="1511549"/>
              <a:ext cx="3150722" cy="34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80000"/>
                </a:lnSpc>
              </a:pPr>
              <a:endParaRPr lang="en-US" sz="20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070EAA65-7B3A-46D2-99B0-020F0CF88A82}"/>
                </a:ext>
              </a:extLst>
            </p:cNvPr>
            <p:cNvSpPr/>
            <p:nvPr/>
          </p:nvSpPr>
          <p:spPr>
            <a:xfrm>
              <a:off x="645651" y="1923548"/>
              <a:ext cx="4023341" cy="3680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cs typeface="Segoe UI Light" panose="020B0502040204020203" pitchFamily="34" charset="0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48" name="Graphic 47">
            <a:extLst>
              <a:ext uri="{FF2B5EF4-FFF2-40B4-BE49-F238E27FC236}">
                <a16:creationId xmlns:a16="http://schemas.microsoft.com/office/drawing/2014/main" xmlns="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366982" y="3044280"/>
            <a:ext cx="777247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400" b="1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</a:t>
            </a:r>
            <a:r>
              <a:rPr lang="en-US" sz="44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of</a:t>
            </a:r>
          </a:p>
          <a:p>
            <a:pPr lvl="0"/>
            <a:r>
              <a:rPr lang="en-US" sz="44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Accounting</a:t>
            </a:r>
            <a:endParaRPr lang="en-US" sz="44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xmlns="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xmlns="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88416" y="2229895"/>
            <a:ext cx="818010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rtl="1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Dr. Hoda Metwally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  <a:p>
            <a:pPr lvl="0" rtl="1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>
              <a:solidFill>
                <a:srgbClr val="852F4A"/>
              </a:solidFill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lvl="0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852F4A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PhD Degree in   </a:t>
            </a:r>
            <a:r>
              <a:rPr lang="en-US" sz="2400" b="1" dirty="0" smtClean="0">
                <a:solidFill>
                  <a:srgbClr val="852F4A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Accounting</a:t>
            </a:r>
          </a:p>
          <a:p>
            <a:pPr lvl="0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Faculty </a:t>
            </a:r>
            <a:r>
              <a:rPr lang="en-US" sz="20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of Business- Ain Shams University</a:t>
            </a:r>
            <a:r>
              <a:rPr lang="en-US" sz="20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en-US" sz="2000" b="1" dirty="0" smtClean="0"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lvl="0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Experience </a:t>
            </a:r>
            <a:r>
              <a:rPr lang="en-US" sz="20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in </a:t>
            </a:r>
            <a:r>
              <a:rPr lang="en-US" sz="20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teaching</a:t>
            </a:r>
            <a:r>
              <a:rPr lang="en-US" sz="20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Accounting</a:t>
            </a:r>
            <a:r>
              <a:rPr lang="en-US" sz="2000" dirty="0" smtClean="0"/>
              <a:t>.</a:t>
            </a:r>
            <a:endParaRPr lang="en-US" sz="2000" b="1" dirty="0" smtClean="0">
              <a:latin typeface="Calibri" pitchFamily="34" charset="0"/>
              <a:ea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3528"/>
            <a:ext cx="8445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9" name="Google Shape;152;g1d012bfbc08_2_33"/>
          <p:cNvSpPr txBox="1"/>
          <p:nvPr/>
        </p:nvSpPr>
        <p:spPr>
          <a:xfrm>
            <a:off x="2929622" y="1610200"/>
            <a:ext cx="6675177" cy="4290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1100"/>
              <a:buFont typeface="Arial"/>
              <a:buNone/>
            </a:pPr>
            <a:r>
              <a:rPr lang="en-US" sz="3200" b="1" kern="0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sz="3200" b="1" kern="0" dirty="0">
                <a:solidFill>
                  <a:srgbClr val="000000"/>
                </a:solidFill>
                <a:latin typeface="Arial"/>
                <a:ea typeface="Calibri"/>
                <a:cs typeface="Calibri"/>
                <a:sym typeface="Calibri"/>
              </a:rPr>
              <a:t>The environment  of Accounting:</a:t>
            </a:r>
          </a:p>
          <a:p>
            <a:pPr lvl="0">
              <a:buClr>
                <a:srgbClr val="000000"/>
              </a:buClr>
            </a:pPr>
            <a:r>
              <a:rPr lang="en-US" sz="2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Accountants: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Not just counters’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–Varied and interesting work in a variety of roles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–More focus on analytical and communication skills</a:t>
            </a:r>
            <a:r>
              <a:rPr lang="en-US" sz="2400" kern="0" dirty="0" smtClea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.</a:t>
            </a:r>
          </a:p>
          <a:p>
            <a:pPr lvl="0">
              <a:buClr>
                <a:srgbClr val="000000"/>
              </a:buClr>
            </a:pPr>
            <a:endParaRPr sz="3200" b="1" kern="0" dirty="0">
              <a:solidFill>
                <a:srgbClr val="000000"/>
              </a:solidFill>
              <a:latin typeface="Arial"/>
              <a:ea typeface="Calibri"/>
              <a:cs typeface="Calibri"/>
              <a:sym typeface="Calibri"/>
            </a:endParaRPr>
          </a:p>
          <a:p>
            <a:pPr lvl="0">
              <a:buClr>
                <a:srgbClr val="000000"/>
              </a:buClr>
            </a:pPr>
            <a:r>
              <a:rPr lang="en-US" sz="2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Non-accountants: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–Benefits of basic understanding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–Engineers: product design; costs and prices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–Marketing: maximize sales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–HR: major organizational cost</a:t>
            </a:r>
          </a:p>
          <a:p>
            <a:pPr lvl="0">
              <a:buClr>
                <a:srgbClr val="000000"/>
              </a:buClr>
            </a:pPr>
            <a:r>
              <a:rPr lang="en-US" sz="20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–Managers: Planning and measuring performance</a:t>
            </a:r>
            <a:endParaRPr kern="0" dirty="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r>
              <a:rPr lang="en-US" sz="24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Accounting evolves as society and business </a:t>
            </a:r>
            <a:r>
              <a:rPr lang="en-US" sz="2400" b="1" kern="0" dirty="0" smtClea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changes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•Some of these </a:t>
            </a:r>
            <a:r>
              <a:rPr lang="en-US" sz="24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changes </a:t>
            </a: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include: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–rapid developments in information and communication technologies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–increasing demand for information about organizational impact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–globalization of business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–development of international regulations and standards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3528"/>
            <a:ext cx="8445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364043" y="1585453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prstClr val="white"/>
                </a:solidFill>
              </a:rPr>
              <a:t>AA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1463"/>
            <a:ext cx="8445349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32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 is concerned with :</a:t>
            </a:r>
          </a:p>
          <a:p>
            <a:endParaRPr lang="en-US" sz="3200" dirty="0" smtClean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the company owns .</a:t>
            </a:r>
          </a:p>
          <a:p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company’s resources, which are called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Assets</a:t>
            </a:r>
            <a:r>
              <a:rPr lang="en-US" sz="2400" dirty="0" smtClean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342900" lvl="0" indent="-342900">
              <a:buFontTx/>
              <a:buChar char="-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the company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owes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company’s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which are called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Liabilities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endParaRPr lang="en-US" sz="2400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2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364043" y="1672814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prstClr val="white"/>
                </a:solidFill>
              </a:rPr>
              <a:t>bvbnb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3528"/>
            <a:ext cx="84453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2400" dirty="0" smtClean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 owners’ rights in the company 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called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Owner’s Equity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the company is considered a separate legal entity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1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r>
              <a:rPr lang="en-US" sz="2400" b="1" kern="0">
                <a:solidFill>
                  <a:srgbClr val="FF0000"/>
                </a:solidFill>
                <a:latin typeface="Arial"/>
                <a:cs typeface="Arial"/>
                <a:sym typeface="Arial"/>
              </a:rPr>
              <a:t>1–Course Description: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This course introduces accounting in general, then covers the basics of financial accounting through the accounting cycle for service and merchandising business.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The main objective of this course is to introduce the theoretical foundation of financial accounting (concepts, assumptions , and principles) and the financial statements of a profit seeking enterprise.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The course prepares the student to be capable of performing the different steps of the accounting cycle for service and merchandising businesses</a:t>
            </a:r>
            <a:r>
              <a:rPr lang="en-US" sz="1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.</a:t>
            </a:r>
            <a:endParaRPr lang="ar-EG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3528"/>
            <a:ext cx="8445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15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2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48873" y="1886151"/>
            <a:ext cx="8445349" cy="391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Font typeface="+mj-lt"/>
              <a:buAutoNum type="arabicPeriod" startAt="2"/>
            </a:pPr>
            <a:r>
              <a:rPr lang="en-US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Course Objectives:</a:t>
            </a:r>
            <a:endParaRPr lang="en-US" sz="24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Upon completion of this course, students should be able to: 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A. Introduce accounting in general. 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B. Identify the basics of financial accounting through the accounting cycle for service and merchandise business.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C. Apply the theoretical foundation of financial accounting (concepts, assumptions, and principles) and the financial statements of a profit seeking enterprise. </a:t>
            </a: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D. Perform the different steps of the accounting cycle for service and    merchandising businesses</a:t>
            </a:r>
            <a:endParaRPr lang="ar-EG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21534" y="6041132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9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3- Intended Learning Outcomes of the Course: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(A)</a:t>
            </a: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Through knowledge and understanding, students will be able to: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Identify the basis of measurement, presentation, and disclosure issues related to items presented in income statements and balance sheets 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Define journal and ledger.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Specify the significance of alternative accounting procedures.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List the appropriate theories, principles, and concepts relevant to financial accounting. </a:t>
            </a:r>
            <a:endParaRPr lang="en-US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3528"/>
            <a:ext cx="8445349" cy="3375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b="1" dirty="0" smtClean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</a:t>
            </a:r>
            <a:r>
              <a:rPr lang="en-US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A)</a:t>
            </a: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Through knowledge and understanding, students will be able to: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Identify the basis of measurement, presentation, and disclosure issues related to items presented in income statements and balance sheets 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Define journal and ledger.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Specify the significance of alternative accounting procedures.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List the appropriate theories, principles, and concepts relevant to financial accounting. 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4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400" b="1" ker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lang="en-US" sz="2400" kern="0">
              <a:solidFill>
                <a:srgbClr val="00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lvl="0">
              <a:buClr>
                <a:srgbClr val="000000"/>
              </a:buClr>
            </a:pPr>
            <a:r>
              <a:rPr lang="en-US" sz="2400" b="1" ker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</a:t>
            </a:r>
            <a:r>
              <a:rPr lang="en-US" sz="2400" b="1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B)Through intellectual skills, students will be able to: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*Apply an appropriate judgment in selecting and presenting information using various methods relevant to financial accounting.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*Discuss a reasonable argument to solve familiar and unfamiliar problems relevant to financial accounting.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3528"/>
            <a:ext cx="8445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57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400" b="1" ker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lang="en-US" sz="2400" kern="0">
              <a:solidFill>
                <a:srgbClr val="00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lvl="0">
              <a:buClr>
                <a:srgbClr val="000000"/>
              </a:buClr>
            </a:pPr>
            <a:r>
              <a:rPr lang="en-US" sz="2400" b="1" ker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(c</a:t>
            </a:r>
            <a:r>
              <a:rPr lang="en-US" sz="2400" b="1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)Through general and transferable skills, students will be able to: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*Articulate appropriate effective written and oral communication skills relevant to accounting.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*Demonstrate the ability to work effectively as part of a group, Involving leadership, group dynamics and interpersonal skills relevant to financial accounting.</a:t>
            </a:r>
          </a:p>
          <a:p>
            <a:pPr lvl="0">
              <a:buClr>
                <a:srgbClr val="000000"/>
              </a:buClr>
            </a:pPr>
            <a:r>
              <a:rPr lang="en-US" sz="24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* Show how to solve problems relevant to financial accounting using ideas and techniques 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58109" y="2013528"/>
            <a:ext cx="8445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4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364043" y="166301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b="1" dirty="0" smtClean="0">
              <a:solidFill>
                <a:srgbClr val="FF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endParaRPr lang="en-US" dirty="0">
              <a:solidFill>
                <a:prstClr val="white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(A)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Through knowledge and understanding, students will be able to: 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</a:t>
            </a: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4 </a:t>
            </a:r>
            <a:r>
              <a:rPr lang="en-US" sz="2400" b="1" kern="0" dirty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– Course Outline:  </a:t>
            </a:r>
            <a:endParaRPr lang="en-US" sz="2400" kern="0" dirty="0">
              <a:solidFill>
                <a:srgbClr val="00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400" b="1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1:</a:t>
            </a:r>
            <a:r>
              <a:rPr lang="en-US" sz="2400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Accounting is the Language of Business 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400" b="1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2:</a:t>
            </a:r>
            <a:r>
              <a:rPr lang="en-US" sz="2400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Who uses Accounting Data 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400" b="1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3:</a:t>
            </a:r>
            <a:r>
              <a:rPr lang="en-US" sz="2400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Accounting Equation 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400" b="1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4:</a:t>
            </a:r>
            <a:r>
              <a:rPr lang="en-US" sz="2400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the double entry system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presentation, and disclosure issues related to items presented in income </a:t>
            </a:r>
            <a:r>
              <a:rPr lang="en-US" dirty="0" err="1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staents</a:t>
            </a: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and balance sheets 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Define journal and ledger.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Specify the significance of alternative accounting procedures.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List the appropriate theories, principles, and concepts relevant to financial accounting. </a:t>
            </a:r>
            <a:endParaRPr lang="en-US" dirty="0">
              <a:solidFill>
                <a:prstClr val="white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9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364043" y="166301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b="1" dirty="0" smtClean="0">
              <a:solidFill>
                <a:srgbClr val="FF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endParaRPr lang="en-US" dirty="0">
              <a:solidFill>
                <a:prstClr val="white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(A)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Through knowledge and understanding, students will be able to: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Identify the basis of measurement, presentation, and disclosure issues related to items presented in income statements and balance sheets 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Define journal and ledger.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Specify the significance of alternative accounting procedures.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List the appropriate theories, principles, and concepts relevant to financial accounting. </a:t>
            </a:r>
            <a:endParaRPr lang="en-US" dirty="0">
              <a:solidFill>
                <a:prstClr val="white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5320" y="2368204"/>
            <a:ext cx="8199831" cy="212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72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364043" y="166301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b="1" dirty="0" smtClean="0">
              <a:solidFill>
                <a:srgbClr val="FF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endParaRPr lang="en-US" dirty="0">
              <a:solidFill>
                <a:prstClr val="white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(A)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Through knowledge and understanding, students will be able to: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Identify the basis of measurement, presentation, and disclosure issues related to items presented in income statements and balance sheets 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Define journal and ledger.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Specify the significance of alternative accounting procedures.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prstClr val="white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List the appropriate theories, principles, and concepts relevant to financial accounting. </a:t>
            </a:r>
            <a:endParaRPr lang="en-US" dirty="0">
              <a:solidFill>
                <a:prstClr val="white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305269" y="223979"/>
            <a:ext cx="6446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kern="0" dirty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4400" b="1" kern="0" dirty="0" smtClean="0">
                <a:solidFill>
                  <a:srgbClr val="ED7D31">
                    <a:lumMod val="75000"/>
                  </a:srgb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</a:t>
            </a:r>
            <a:r>
              <a:rPr lang="en-US" sz="2800" b="1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0665" y="2304190"/>
            <a:ext cx="9010669" cy="224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53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000" b="1" kern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5- List of References: </a:t>
            </a:r>
            <a:endParaRPr lang="en-US" sz="2000" kern="0">
              <a:solidFill>
                <a:srgbClr val="00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000" ker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 Meigs, R, , Williams J., Haka S. and Bettner M., Accounting the Basis For Business Decisions, Irwin McGraw-Hill , 11 th Edition,1999.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</a:pPr>
            <a:r>
              <a:rPr lang="en-US" sz="2000" ker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-Weygandt, J., Kieso, D., and Kimmel, P., Accounting Principles, Wiley &amp; Sons, Inc., 7 th Edition, 2004. </a:t>
            </a:r>
            <a:endParaRPr lang="en-US" sz="2000" kern="0" dirty="0">
              <a:solidFill>
                <a:srgbClr val="00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xmlns="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xmlns="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xmlns="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1318740" y="3911292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1015</Words>
  <Application>Microsoft Office PowerPoint</Application>
  <PresentationFormat>Widescreen</PresentationFormat>
  <Paragraphs>132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Calibri Light</vt:lpstr>
      <vt:lpstr>Roboto Light</vt:lpstr>
      <vt:lpstr>Segoe UI Light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</cp:lastModifiedBy>
  <cp:revision>31</cp:revision>
  <dcterms:created xsi:type="dcterms:W3CDTF">2023-04-29T09:08:23Z</dcterms:created>
  <dcterms:modified xsi:type="dcterms:W3CDTF">2023-06-02T02:41:19Z</dcterms:modified>
</cp:coreProperties>
</file>