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Lst>
  <p:notesMasterIdLst>
    <p:notesMasterId r:id="rId46"/>
  </p:notesMasterIdLst>
  <p:sldIdLst>
    <p:sldId id="303" r:id="rId7"/>
    <p:sldId id="990" r:id="rId8"/>
    <p:sldId id="1038" r:id="rId9"/>
    <p:sldId id="1006" r:id="rId10"/>
    <p:sldId id="1039" r:id="rId11"/>
    <p:sldId id="1195" r:id="rId12"/>
    <p:sldId id="1196" r:id="rId13"/>
    <p:sldId id="1197" r:id="rId14"/>
    <p:sldId id="1198" r:id="rId15"/>
    <p:sldId id="1199" r:id="rId16"/>
    <p:sldId id="1202" r:id="rId17"/>
    <p:sldId id="1203" r:id="rId18"/>
    <p:sldId id="1207" r:id="rId19"/>
    <p:sldId id="1212" r:id="rId20"/>
    <p:sldId id="1217" r:id="rId21"/>
    <p:sldId id="1213" r:id="rId22"/>
    <p:sldId id="1218" r:id="rId23"/>
    <p:sldId id="1219" r:id="rId24"/>
    <p:sldId id="1223" r:id="rId25"/>
    <p:sldId id="1224" r:id="rId26"/>
    <p:sldId id="1225" r:id="rId27"/>
    <p:sldId id="1226" r:id="rId28"/>
    <p:sldId id="1231" r:id="rId29"/>
    <p:sldId id="1232" r:id="rId30"/>
    <p:sldId id="1233" r:id="rId31"/>
    <p:sldId id="1234" r:id="rId32"/>
    <p:sldId id="1235" r:id="rId33"/>
    <p:sldId id="1227" r:id="rId34"/>
    <p:sldId id="1236" r:id="rId35"/>
    <p:sldId id="1241" r:id="rId36"/>
    <p:sldId id="1242" r:id="rId37"/>
    <p:sldId id="1243" r:id="rId38"/>
    <p:sldId id="1245" r:id="rId39"/>
    <p:sldId id="1246" r:id="rId40"/>
    <p:sldId id="1249" r:id="rId41"/>
    <p:sldId id="1250" r:id="rId42"/>
    <p:sldId id="1251" r:id="rId43"/>
    <p:sldId id="94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90"/>
            <p14:sldId id="1038"/>
            <p14:sldId id="1006"/>
            <p14:sldId id="1039"/>
            <p14:sldId id="1195"/>
            <p14:sldId id="1196"/>
            <p14:sldId id="1197"/>
            <p14:sldId id="1198"/>
            <p14:sldId id="1199"/>
            <p14:sldId id="1202"/>
            <p14:sldId id="1203"/>
            <p14:sldId id="1207"/>
            <p14:sldId id="1212"/>
            <p14:sldId id="1217"/>
            <p14:sldId id="1213"/>
            <p14:sldId id="1218"/>
            <p14:sldId id="1219"/>
            <p14:sldId id="1223"/>
            <p14:sldId id="1224"/>
            <p14:sldId id="1225"/>
            <p14:sldId id="1226"/>
            <p14:sldId id="1231"/>
            <p14:sldId id="1232"/>
            <p14:sldId id="1233"/>
            <p14:sldId id="1234"/>
            <p14:sldId id="1235"/>
            <p14:sldId id="1227"/>
            <p14:sldId id="1236"/>
            <p14:sldId id="1241"/>
            <p14:sldId id="1242"/>
            <p14:sldId id="1243"/>
            <p14:sldId id="1245"/>
            <p14:sldId id="1246"/>
            <p14:sldId id="1249"/>
            <p14:sldId id="1250"/>
            <p14:sldId id="1251"/>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80" autoAdjust="0"/>
  </p:normalViewPr>
  <p:slideViewPr>
    <p:cSldViewPr snapToGrid="0">
      <p:cViewPr varScale="1">
        <p:scale>
          <a:sx n="56" d="100"/>
          <a:sy n="56" d="100"/>
        </p:scale>
        <p:origin x="126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viewProps" Target="viewProp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notesMaster" Target="notesMasters/notesMaster1.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69ECB-1E22-E173-CAA8-67DA3DA4F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1A9D03-C647-722E-35FC-AE71924938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926AD5-9E19-B468-2513-308C80C5B8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00FE59-5273-5FC1-7D1F-F65FE4935AE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6E3C34-EAC7-4CDC-CEAD-26AB197FDB4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392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9D67A-0EEF-F27F-AA4A-480B038663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2014C1-8328-3EE8-1395-29C45F9E47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7FEF20-0C45-1E14-54AC-18FFE163FD4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D61C61-7736-DA80-8F46-FEB68084D98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988326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5A644-9AC3-C175-9B15-B166252DB8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899F8D-9D6D-6264-452E-8523852FDC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310247-DD46-2D86-4AD2-732B86F549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D151A6-966F-0155-4877-430860B5CC9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596875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413612-8118-192E-EB7C-9134C4F73A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2967CD-573E-E646-2272-EB99899904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825BA3-D7C5-D53C-9A60-1208C2BDB1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1301FD-3EFE-7591-EEDC-C0085CD7B30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76565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3E492-EA4B-759D-9201-7FF4CE9BFF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25B189-8E24-9C2B-0371-C91FA6E1BC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CFFC95-3D3C-23F2-E5AF-14F718C7F0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9D73B5E-3AE0-A7AD-6C31-82CCFB7C70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106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16DF0-5ED8-2822-5E45-51C01EE4AC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43A53E-ED97-01F8-348E-C81347E6AC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88897D-A4D1-BE25-2897-C0BA81A8B4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4E92853-14FA-1361-0E5E-8409C408268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910971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CD7A41-0069-6841-AA66-86729CCC97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B43B7C-3B0E-E488-6950-6AE3752720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A8CF54-08A9-9FD3-0D3A-CC1BDF6F49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94118E8-1522-DEDF-9C02-8F4B12AF4A6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75546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084C8-5A91-12BB-00D4-0AA72E5EA2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33B188-7CA7-CFDA-CEDC-096B0A6001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7438E3-801E-8260-14B7-351826E71D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15390D-69C8-4290-F1ED-3F4029DB4AE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199732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88675-A014-F7A0-3F71-3FE8B4BE36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DF49C9-249E-6948-23F7-D43455076F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CB9A8B-F7C8-C267-635B-2BDF1B9697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37495B-0C2F-CC38-45EC-2E58C894EF0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05646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9E968-03C6-0D4F-DF41-1C7F4289E4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4FD469-8FD1-91E5-FF64-983F118E7C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574147-C0F0-16A4-C003-7629B141C8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C7CBED-C50B-304D-8928-08C802A8542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972341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D98D3-5A55-E064-4CD3-748A93993D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48D949-20B8-C1A2-3143-9005D6359A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C36B96-90CD-9DEC-AE5E-C58D524CD9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FC08A1-EC9F-B60E-F28B-46FC4E92DC2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07223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B8EF81-D0FC-327C-BE1C-5E5A915D86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E7B80A-4D70-2F94-0F81-44EDB2AA70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D294FC-FC61-0E5C-054D-16D20E1765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EA97B8-3229-AF80-7E27-0DAC054D89F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817301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28B99-68A4-0877-105D-1AC5A365CA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3CF7DB-FE07-D6A0-EF6C-29F954907C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5AE755-2A67-EC27-619F-4E51455452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32C5A9-F602-0A3F-5C5E-F7E184DA6D9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972717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55E13-5BDE-6741-118C-4381B94794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3F9578-C579-AFE8-9EAF-9F767DB3B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45F453-3197-372A-6813-A6F86A8468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A554BE-F2AE-50FF-6582-011CACC66B1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309168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435C8-8827-73F2-0AE4-9F25F68BB5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989CB5-0843-3AD0-9940-DF0C3AC308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707D76-282A-4205-4A06-641DA6BF53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CEC47D-5A4F-6159-3FF3-338822E820B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181484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00AC41-5822-0C65-CF04-713121AF8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9A3486-C496-0014-01EE-196D8A7B9D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7DBDF5-1DE0-1A6B-30FB-C330D6A0DB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3D0063-0C16-6509-DE0B-0BAB75445F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341504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E5690-1E0B-8740-E164-004E24D148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AEF5A2-0E18-FC36-DD88-4B45279C6A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5B2AB4-CD69-95FF-FF72-C5C98FCA61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E55A844-9E95-075C-B5AA-F0708BE4A14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355560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8E69F-E83D-F0BF-1E7F-4250B53DE3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6EE548-12A0-E67E-6EDF-C9485DC452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056FDA-8097-3811-B34F-BE300DBFCB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B6950A-238E-570D-0D1A-39DE10398B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298327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FCD23-6E1A-C8E9-8C5A-E9A1E0A5BF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B061CE-0BD9-6FFB-6614-5995E4A121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1796C2-7808-ACAA-E458-8BE5E034B41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711DFE-4FF8-A383-2492-2C916719589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22513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C1F14-9DC6-563D-D68D-1809A3BC49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24D1C0-211B-5BBF-2E3B-AA6F576AD4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E45343-4132-7E83-CEC1-57B1BA7292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85228B-744C-19AC-52D2-C95CFD25D54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412058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C0789-B3C4-9DC4-870F-20AD3E43C3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2C20AA-5ED0-A912-9B1E-2C45B19C0F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723BA0-2C69-9965-F886-756C406C30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3937B3-8026-E29C-0D7D-DF1AE0FC128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843048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135B0-16DD-3D81-1E29-CCFB10EF1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FEB3BA-CA3F-FC72-B86F-BAC5F5330D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9BC01B-B57B-E138-B09A-61361EEA4A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FD22F4E-FB18-E490-5EF1-977C1D4B0F7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34450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E5ED1-E9F5-4F0A-67CB-946BBFAA01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DB8527-D59E-BA21-6945-DFEA2851FD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F4B76B-805E-F8F8-D385-2470A201BB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17074C-23B1-7236-8EAD-B9DA71600B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82124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F407D-3AFF-78A6-65EF-36F62D385B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B7D393-A159-FA8A-3751-D44C3E0FE6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A8B67F-5F9F-19D7-35EF-95AB5C640F3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31996F-A4B5-5236-AD2E-25CDF5E4572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35564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5E81A-BF5D-1557-6D45-AD653AF04A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7AF5C2-B8BB-6D82-D6AF-86BBCFF0A2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49DA9B-915C-A68E-4619-541471D03E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53A4B2-D234-D92C-6D2A-A211DB0BAF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286464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D5889-0335-B181-8980-AE9DD12BAC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DE702E-D3A6-9A38-F2BA-649E223F2E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092274-0BDF-4BB0-FEB5-908FC62978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484770A-9A74-662A-2B23-7A02A154F49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565872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C9A7C2-ED99-F452-8C0B-6F89EE058D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8CFBF5-A17E-183E-7B72-D3D518316A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C5F7BC-5044-88B8-BF01-B63F48E3BE9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6152506-10D7-D0D5-4D07-32F04F25317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379918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BDE45-D91F-46C3-2CAF-38FA9E6797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E6BC1E-A249-C599-C0BD-A180B66CED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286472-25DF-A9E2-B9A5-142974679F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7A82AA-C3CF-C6E9-754E-55E65FA2F3C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053221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C0380B-9363-D344-B1AC-E0D0A60D6E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7AC628-6BB2-F0D2-4CCC-68DF966A33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81EAE4-3280-AC0E-F65E-2FA39A7387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17BA66-B10A-331B-D83A-EA1FE945E78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15689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44B655-94DB-CE95-328D-B0D39E2452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C77DFA-7D5E-150C-6EB1-2F94050FB3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98DA71-B4F3-143B-AAC6-9ED4D2F2A4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C5E4EDF-F80C-BE05-0AB2-9C6E1B7EA59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307300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E7A458-5C8D-604B-9070-2D9F663B8B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12B96D-78A1-C893-3F44-72AD2A69F8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4B19CF-3ACD-62A6-342B-44AEFAFCD1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800006-3E27-47A7-0EB1-145A1B715BB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944353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C7C10-02AE-8223-946C-F219CC70FB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986588-8818-20C1-69CC-CE4F69F6F6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0639E0-3825-F345-E63C-3717272030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7C7C130-CDB9-521A-1ED0-E71E023B6A2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2181961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1.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109919"/>
            <a:ext cx="6742492" cy="1477328"/>
          </a:xfrm>
          <a:prstGeom prst="rect">
            <a:avLst/>
          </a:prstGeom>
          <a:noFill/>
        </p:spPr>
        <p:txBody>
          <a:bodyPr wrap="square" rtlCol="0">
            <a:spAutoFit/>
          </a:bodyPr>
          <a:lstStyle/>
          <a:p>
            <a:pPr algn="ctr"/>
            <a:r>
              <a:rPr lang="ar-EG" sz="2400" b="1" dirty="0">
                <a:solidFill>
                  <a:srgbClr val="00B0F0"/>
                </a:solidFill>
                <a:latin typeface="Alexandria" charset="0"/>
                <a:cs typeface="+mj-cs"/>
              </a:rPr>
              <a:t>(ماجستير القانون الرقمي) </a:t>
            </a:r>
          </a:p>
          <a:p>
            <a:r>
              <a:rPr lang="ar-EG" sz="4000" b="1" dirty="0">
                <a:solidFill>
                  <a:srgbClr val="00B0F0"/>
                </a:solidFill>
                <a:latin typeface="Alexandria" charset="0"/>
                <a:cs typeface="+mj-cs"/>
              </a:rPr>
              <a:t>مقرر : قانون تنظيم التكنولوجيا المالية</a:t>
            </a:r>
            <a:endParaRPr lang="en-US" sz="4000" b="1" dirty="0">
              <a:solidFill>
                <a:srgbClr val="00B0F0"/>
              </a:solidFill>
              <a:latin typeface="Alexandria" charset="0"/>
              <a:cs typeface="+mj-cs"/>
            </a:endParaRPr>
          </a:p>
          <a:p>
            <a:pPr algn="ctr"/>
            <a:r>
              <a:rPr lang="en-US" sz="2600" b="1" dirty="0">
                <a:solidFill>
                  <a:srgbClr val="00B0F0"/>
                </a:solidFill>
                <a:latin typeface="Alexandria" charset="0"/>
                <a:cs typeface="+mj-cs"/>
              </a:rPr>
              <a:t>Financial technology regulation law</a:t>
            </a:r>
            <a:endParaRPr lang="en-US" sz="4400" b="1" dirty="0">
              <a:solidFill>
                <a:srgbClr val="00B0F0"/>
              </a:solidFill>
              <a:latin typeface="Alexandria" charset="0"/>
              <a:cs typeface="+mj-cs"/>
            </a:endParaRPr>
          </a:p>
        </p:txBody>
      </p:sp>
      <p:sp>
        <p:nvSpPr>
          <p:cNvPr id="10" name="Rectangle: Rounded Corners 9"/>
          <p:cNvSpPr/>
          <p:nvPr/>
        </p:nvSpPr>
        <p:spPr>
          <a:xfrm>
            <a:off x="7328849" y="51708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a:solidFill>
                  <a:srgbClr val="00B0F0"/>
                </a:solidFill>
                <a:latin typeface="Alexandria" charset="0"/>
                <a:cs typeface="Alexandria" charset="0"/>
              </a:rPr>
              <a:t>Alaeldin</a:t>
            </a:r>
            <a:r>
              <a:rPr lang="en-US" sz="2800" b="1" dirty="0">
                <a:solidFill>
                  <a:srgbClr val="00B0F0"/>
                </a:solidFill>
                <a:latin typeface="Alexandria" charset="0"/>
                <a:cs typeface="Alexandria" charset="0"/>
              </a:rPr>
              <a:t> Elgizuli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LAW631</a:t>
            </a:r>
          </a:p>
        </p:txBody>
      </p:sp>
    </p:spTree>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3167406" y="975974"/>
            <a:ext cx="609722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الرقابة على التكنولوجيا المالية </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762000" y="1863090"/>
            <a:ext cx="10668000" cy="4094454"/>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EG"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أهداف المحاضرة :</a:t>
            </a:r>
          </a:p>
          <a:p>
            <a:pPr marL="0" marR="0" lvl="0" indent="0" algn="r" defTabSz="914400" rtl="1" eaLnBrk="0" fontAlgn="base" latinLnBrk="0" hangingPunct="0">
              <a:spcBef>
                <a:spcPct val="20000"/>
              </a:spcBef>
              <a:spcAft>
                <a:spcPct val="0"/>
              </a:spcAft>
              <a:buClrTx/>
              <a:buSzPct val="80000"/>
              <a:buFontTx/>
              <a:buNone/>
              <a:tabLst/>
              <a:defRPr/>
            </a:pPr>
            <a:r>
              <a:rPr kumimoji="0" lang="ar-AE"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بنهاية هذه المحاضرة، سيكون الطالب قادراً على:</a:t>
            </a:r>
            <a:endPar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شرح المفاهيم الأساسية للرقابة على التكنولوجيا المالية.</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تمييز وجهات النظر المؤيدة والمعارضة لإنشاء نظم رقابية خاصة بالتكنولوجيا المالية.</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تحليل العلاقة بين الابتكار والنظام الرقابي وتأثيراتها المتبادلة.</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تحديد الاعتبارات الرقابية مثل حماية المستهلك، مكافحة غسل الأموال، خصوصية البيانات، واستقرار السوق.</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تقييم القضايا التنظيمية المتعلقة بالتكنولوجيا المالية مثل الترخيص، المراقبة المستمرة، والتنسيق الدولي.</a:t>
            </a:r>
            <a:endPar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R="0" lvl="0" algn="r" defTabSz="914400" rtl="1" eaLnBrk="0" fontAlgn="base" latinLnBrk="0" hangingPunct="0">
              <a:lnSpc>
                <a:spcPct val="150000"/>
              </a:lnSpc>
              <a:spcBef>
                <a:spcPct val="20000"/>
              </a:spcBef>
              <a:spcAft>
                <a:spcPct val="0"/>
              </a:spcAft>
              <a:buClrTx/>
              <a:buSzPct val="80000"/>
              <a:tabLst/>
              <a:defRPr/>
            </a:pPr>
            <a:endParaRPr kumimoji="0" lang="ar-EG" alt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4609707" y="859830"/>
            <a:ext cx="517329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نظرة عن المحاضرة السابقة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857840" y="1429207"/>
            <a:ext cx="10407192" cy="4411400"/>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الموضوعات التى تم مناقشتها :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just" defTabSz="914400" rtl="1" eaLnBrk="1" fontAlgn="auto" latinLnBrk="0" hangingPunct="1">
              <a:lnSpc>
                <a:spcPct val="20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في المحاضرة السابقة تم مناقشة عدد من الموضوعات منها</a:t>
            </a:r>
            <a:r>
              <a:rPr lang="en-US" sz="2400" dirty="0">
                <a:solidFill>
                  <a:prstClr val="black"/>
                </a:solidFill>
                <a:latin typeface="Alexandria regular" pitchFamily="2" charset="-78"/>
                <a:cs typeface="Times New Roman" panose="02020603050405020304" pitchFamily="18" charset="0"/>
              </a:rPr>
              <a:t> </a:t>
            </a:r>
            <a:r>
              <a:rPr lang="ar-AE" sz="2400" dirty="0">
                <a:solidFill>
                  <a:prstClr val="black"/>
                </a:solidFill>
                <a:latin typeface="Alexandria regular" pitchFamily="2" charset="-78"/>
                <a:cs typeface="Times New Roman" panose="02020603050405020304" pitchFamily="18" charset="0"/>
              </a:rPr>
              <a:t>المنظومة القانونية لدول الخليج العربي للتكنولوجيا المالية </a:t>
            </a:r>
            <a:r>
              <a:rPr lang="ar-EG" sz="2400" dirty="0">
                <a:solidFill>
                  <a:prstClr val="black"/>
                </a:solidFill>
                <a:latin typeface="Alexandria regular" pitchFamily="2" charset="-78"/>
                <a:cs typeface="Times New Roman" panose="02020603050405020304" pitchFamily="18" charset="0"/>
              </a:rPr>
              <a:t>، وتوضيح أن الدول الخليجية تسير نحو تنظيم شامل ومتكامل يدعم الابتكار ويحمي الاستقرار المالي ، وتقليل الاعتماد على النقد، وتحقيق الشمول المالي. </a:t>
            </a:r>
          </a:p>
          <a:p>
            <a:pPr marL="0" marR="0" lvl="0" indent="0" algn="just" defTabSz="914400" rtl="1" eaLnBrk="1" fontAlgn="auto" latinLnBrk="0" hangingPunct="1">
              <a:lnSpc>
                <a:spcPct val="20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كما تم مناقشة التحديات المشتركة للمنظومة القانونية الخليجية للتكنولوجيا المالية و متطلبات التقنية المالية بما فى ذلك العناصر الأساسية التي يجب توافرها لنجاح تقديم الخدمات المالية باستخدام التكنولوجيا.</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2988298" y="820132"/>
            <a:ext cx="63536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الموضوعات </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2290713" y="1480509"/>
            <a:ext cx="9219415" cy="5011949"/>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b="1" dirty="0">
                <a:solidFill>
                  <a:prstClr val="black"/>
                </a:solidFill>
                <a:latin typeface="Alexandria regular" pitchFamily="2" charset="-78"/>
                <a:cs typeface="Times New Roman" panose="02020603050405020304" pitchFamily="18" charset="0"/>
              </a:rPr>
              <a:t>الرقابة على التكنولوجيا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وجهات نظر حول وجود نظم رقابية للتكنولوجيا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النظم الرقابية والابتكار</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اعتبارات رقابية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قضايا التنظيم الرقابي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أمثلة من النظم الرقابية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النظم الرقابية العالية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مستقبل رقابة التكنولوجيا المالية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endParaRPr lang="ar-EG" sz="2400" dirty="0">
              <a:solidFill>
                <a:prstClr val="black"/>
              </a:solidFill>
              <a:latin typeface="Alexandria regular" pitchFamily="2" charset="-78"/>
              <a:cs typeface="Times New Roman" panose="02020603050405020304" pitchFamily="18" charset="0"/>
            </a:endParaRP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B5075-E4B7-C5B6-CF3A-08FEDE0DF379}"/>
              </a:ext>
            </a:extLst>
          </p:cNvPr>
          <p:cNvSpPr txBox="1"/>
          <p:nvPr/>
        </p:nvSpPr>
        <p:spPr>
          <a:xfrm>
            <a:off x="2469823" y="725864"/>
            <a:ext cx="8685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وجهات نظر حول وجود نظم رقابية للتكنولوجيا المالية </a:t>
            </a:r>
          </a:p>
        </p:txBody>
      </p:sp>
      <p:sp>
        <p:nvSpPr>
          <p:cNvPr id="28" name="Rectangle 27">
            <a:extLst>
              <a:ext uri="{FF2B5EF4-FFF2-40B4-BE49-F238E27FC236}">
                <a16:creationId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988EDD2-E8AE-E4D1-7AC4-8C21C81F3E4E}"/>
              </a:ext>
            </a:extLst>
          </p:cNvPr>
          <p:cNvSpPr txBox="1"/>
          <p:nvPr/>
        </p:nvSpPr>
        <p:spPr>
          <a:xfrm>
            <a:off x="386499" y="1799303"/>
            <a:ext cx="11292896" cy="4431983"/>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أولًا: وجهة نظر مؤيدة للنظم الرقابية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Pro-Regulation View)</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أسباب التأييد:</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المستهلكين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النظم الرقابية تحمي المستخدمين من عمليات الاحتيال، الاختراقات، إساءة استخدام البيانات الشخصية.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الثقة في السوق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عند وجود جهة رقابية، يطمئن المستثمرون والعملاء لوجود ضمانات وشفافية.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محاربة غسل الأموال وتمويل الإرهاب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بفرض ضوابط "اعرف عميلك"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وأنظمة التبليغ عن العمليات المشبوهة.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الاستقرار المالي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تحول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إلى جزء من البنية المالية يتطلب رقابة لمنع الفوضى أو الانهيارات غير المتوقعة.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العدالة التنافسية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ضمان أن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تخضع لمعايير مشابهة للمؤسسات المالية التقليدية، مما يمنع المنافسة غير العادلة.</a:t>
            </a:r>
          </a:p>
          <a:p>
            <a:pPr marL="0" marR="0" lvl="0" indent="0" algn="r" defTabSz="914400" rtl="1" eaLnBrk="1" fontAlgn="auto" latinLnBrk="0" hangingPunct="1">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E9EB2A4-7267-9218-73FF-6CD0D36DA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A02A5-E23D-65B7-F141-0125A639D1E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21B4BE0-350A-B2CE-16B3-730AD50A4CB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69661F8-39DE-D5F2-84E8-CEEE7629EC38}"/>
              </a:ext>
            </a:extLst>
          </p:cNvPr>
          <p:cNvSpPr txBox="1"/>
          <p:nvPr/>
        </p:nvSpPr>
        <p:spPr>
          <a:xfrm>
            <a:off x="3150823" y="857839"/>
            <a:ext cx="64456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وجهات نظر حول وجود نظم رقابية للتكنولوجيا المالية </a:t>
            </a:r>
          </a:p>
        </p:txBody>
      </p:sp>
      <p:sp>
        <p:nvSpPr>
          <p:cNvPr id="28" name="Rectangle 27">
            <a:extLst>
              <a:ext uri="{FF2B5EF4-FFF2-40B4-BE49-F238E27FC236}">
                <a16:creationId xmlns:a16="http://schemas.microsoft.com/office/drawing/2014/main" id="{336DAF21-F85C-7FCE-7FA2-CD104EF1B88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E67A793-8F2A-FBD6-4B78-4167EC4F0036}"/>
              </a:ext>
            </a:extLst>
          </p:cNvPr>
          <p:cNvSpPr txBox="1"/>
          <p:nvPr/>
        </p:nvSpPr>
        <p:spPr>
          <a:xfrm>
            <a:off x="254524" y="1609732"/>
            <a:ext cx="11594969" cy="501194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ثانيًا: وجهة نظر معارضة أو متحفّظة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Critical or Skeptical View)</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أسباب التحفّظ:</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الحد من الابتكار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الرقابة الصارمة قد تعرقل التطوير السريع للتقنيات المالية وتضع حواجز أمام المبدعين.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كلفة الامتثال المرتفعة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الشركات الناشئة قد لا تتحمّل تكاليف التراخيص، المتطلبات الأمنية، وتوظيف مسؤولي امتثال ومخاطر.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عدم مواكبة القوانين للواقع التقني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بعض التشريعات قديمة أو غير مرنة، ولا تتلاءم مع تقنيات مثل البلوكشين، العملات المشفّرة، الذكاء الاصطناعي.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ازدواجية الجهات الرقابية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تعدد الجهات (مثل البنك المركزي، وهيئة السوق المالية، وهيئات البيانات) قد يؤدي إلى تعقيد الإجراءات.</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398A6CB-A52E-2185-5422-4031F3642B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1351895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DE56A0-BC13-CF2D-B580-BF19D6BCE4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D70B093-0065-F3AA-F6B1-DCF66F19721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074214A-DC8C-972F-904C-64D740399EC0}"/>
              </a:ext>
            </a:extLst>
          </p:cNvPr>
          <p:cNvSpPr txBox="1"/>
          <p:nvPr/>
        </p:nvSpPr>
        <p:spPr>
          <a:xfrm>
            <a:off x="3150824" y="846997"/>
            <a:ext cx="651691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وجهات نظر حول وجود نظم رقابية للتكنولوجيا المالية </a:t>
            </a:r>
          </a:p>
        </p:txBody>
      </p:sp>
      <p:sp>
        <p:nvSpPr>
          <p:cNvPr id="28" name="Rectangle 27">
            <a:extLst>
              <a:ext uri="{FF2B5EF4-FFF2-40B4-BE49-F238E27FC236}">
                <a16:creationId xmlns:a16="http://schemas.microsoft.com/office/drawing/2014/main" id="{B7AB7BBA-F231-206B-02DF-393608B38E1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65F7150-5C59-73E0-76A2-2BEF7D8BC7C7}"/>
              </a:ext>
            </a:extLst>
          </p:cNvPr>
          <p:cNvSpPr txBox="1"/>
          <p:nvPr/>
        </p:nvSpPr>
        <p:spPr>
          <a:xfrm>
            <a:off x="678730" y="1633766"/>
            <a:ext cx="11000665" cy="4890057"/>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ثالثًا: وجهة نظر توفيقية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Balanced View)</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مضمونها</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تقرّ هذه الرؤية بالحاجة إلى تنظيم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ولكن:</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تؤكد أن التنظيم يجب أن يكون مرنًا ومبتكرًا.</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تطالب بوجود بيئات تجريبية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تدعو إلى استخدام التقنية في التنظيم نفسه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تشجع على الحوار بين المشرّعين والقطاع الخاص.</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1C12C1C-EA82-8097-5B05-FDF9382F1A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6161361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42F68-5CBC-9CD8-87E5-9087467DB12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BF1F041-B26C-33B6-1CF5-60FACF3A692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74E3BE7-34BD-6C07-9A6D-961A29121207}"/>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الابتكار والنظم الرقابية  في التكنولوجيا المالية </a:t>
            </a:r>
          </a:p>
        </p:txBody>
      </p:sp>
      <p:sp>
        <p:nvSpPr>
          <p:cNvPr id="28" name="Rectangle 27">
            <a:extLst>
              <a:ext uri="{FF2B5EF4-FFF2-40B4-BE49-F238E27FC236}">
                <a16:creationId xmlns:a16="http://schemas.microsoft.com/office/drawing/2014/main" id="{EFEF1378-9560-DB67-58C7-0D9D563E00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07A0535-7839-EF10-4988-8CD7ADDF3C00}"/>
              </a:ext>
            </a:extLst>
          </p:cNvPr>
          <p:cNvSpPr txBox="1"/>
          <p:nvPr/>
        </p:nvSpPr>
        <p:spPr>
          <a:xfrm>
            <a:off x="1923068" y="2041374"/>
            <a:ext cx="9577633" cy="279595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الابتكار في التكنولوجيا المالية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يقصد به استخدام التكنولوجيا الحديثة لتقديم خدمات مالية مبتكرة تشمل المدفوعات، التمويل، التأمين، وإدارة الثروات بطرق أسرع، أرخص، وأكثر كفاءة.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النظم الرقابية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Frameworks)</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التكنولوجيا المالية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 القواعد والتشريعات التي تضعها الجهات التنظيمية (مثل البنوك المركزية وهيئات الأسواق المالية) لضمان أن الشركات الناشئة في مجال التكنولوجيا المالية تعمل ضمن بيئة آمنة ومتوافقة مع القوانين.</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00D1C92-44BB-1598-56AD-098803513F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82601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FB6A1-7BA3-3608-AA4D-9BD9D4AD8E4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237E035-BEB3-E324-8C80-C0F807A1C74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141E65F-BABC-4809-8E01-3F6AF6C468B7}"/>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العلاقة بين النظم الرقابية والابتكار في التكنولوجيا المالية </a:t>
            </a:r>
          </a:p>
        </p:txBody>
      </p:sp>
      <p:sp>
        <p:nvSpPr>
          <p:cNvPr id="28" name="Rectangle 27">
            <a:extLst>
              <a:ext uri="{FF2B5EF4-FFF2-40B4-BE49-F238E27FC236}">
                <a16:creationId xmlns:a16="http://schemas.microsoft.com/office/drawing/2014/main" id="{037A52E2-945C-FFBF-338B-A146FA0302C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AB62FFD-1592-CDBF-BD6E-C6FBA2FC0008}"/>
              </a:ext>
            </a:extLst>
          </p:cNvPr>
          <p:cNvSpPr txBox="1"/>
          <p:nvPr/>
        </p:nvSpPr>
        <p:spPr>
          <a:xfrm>
            <a:off x="1923068" y="2041374"/>
            <a:ext cx="9577633" cy="378206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العلاقة بين النظم الرقابية والابتكار في التكنولوجيا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إذا كانت الرقابة مشددة جدًا: قد تعيق الابتكار وتحد من دخول شركات جديدة للسوق.</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إذا كانت الرقابة متساهلة جدًا: قد تؤدي إلى مخاطر مثل الاحتيال المالي، انتهاك خصوصية البيانات، أو فشل الأسواق.</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لذلك الافضل "التوازن بين تشجيع الابتكار وحماية النظام المالي"</a:t>
            </a:r>
            <a:endParaRPr lang="ar-EG" sz="2400"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78D0A2B-F2F4-29A0-162F-46D11FD7A3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3602915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C914C3-3FC6-C725-3C3F-D25CE6E0D66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20756EF-76D1-0FFF-8FF0-BFBA871785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A4A7BAF-E8FA-1185-FAAB-50C2C6F6CDB1}"/>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نماذج دولية للجمع بين الابتكار والتنظيم في التكنولوجيا المالية </a:t>
            </a:r>
          </a:p>
        </p:txBody>
      </p:sp>
      <p:sp>
        <p:nvSpPr>
          <p:cNvPr id="28" name="Rectangle 27">
            <a:extLst>
              <a:ext uri="{FF2B5EF4-FFF2-40B4-BE49-F238E27FC236}">
                <a16:creationId xmlns:a16="http://schemas.microsoft.com/office/drawing/2014/main" id="{7EAD26B2-3A53-5EC0-CE28-B480075FFFD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F1686CA-3892-1462-B8EC-DF99B3169A81}"/>
              </a:ext>
            </a:extLst>
          </p:cNvPr>
          <p:cNvSpPr txBox="1"/>
          <p:nvPr/>
        </p:nvSpPr>
        <p:spPr>
          <a:xfrm>
            <a:off x="216816" y="2041374"/>
            <a:ext cx="11774079" cy="3903954"/>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المملكة المتحدة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(بيئة تجريبية + تواصل مفتوح بين المنظمين والمبتكرين) - جعل لندن مركزًا عالميًا للتكنولوجيا المالية.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سنغافورة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بيئة اختبار + حوافز ضريبية) - جذبت شركات تقنية مالية عالمية.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المملكة العربية السعودية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(بيئة تجريبية لدى البنك المركزي السعودي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وهيئة السوق المالية) - ساهمت في نمو المدفوعات الرقمية والمحافظ الذكية.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دولة الإمارات العربية المتحدة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وجود مختبرات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ومناطق حرة مالية مثل مركز دبي المالي	ساعدت على جذب شركات التقنية المالية والتوسع في الاستثمال في مجال التقنية المالية.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7B8E57F0-6B15-A3B4-4BDB-02E52139B4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8653229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5BC49-AECE-3A99-4C24-CB96769E8E8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C32E080-B4FB-72E4-2355-30A5D78D15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D6DBFDB-4BD6-B0FA-C70F-2326CDE9D3A9}"/>
              </a:ext>
            </a:extLst>
          </p:cNvPr>
          <p:cNvSpPr txBox="1"/>
          <p:nvPr/>
        </p:nvSpPr>
        <p:spPr>
          <a:xfrm>
            <a:off x="1790953" y="1136133"/>
            <a:ext cx="93647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المشتركة للابتكار والنظم الرقابية  في التكنولوجيا المالية </a:t>
            </a:r>
          </a:p>
        </p:txBody>
      </p:sp>
      <p:sp>
        <p:nvSpPr>
          <p:cNvPr id="28" name="Rectangle 27">
            <a:extLst>
              <a:ext uri="{FF2B5EF4-FFF2-40B4-BE49-F238E27FC236}">
                <a16:creationId xmlns:a16="http://schemas.microsoft.com/office/drawing/2014/main" id="{FB2F17DD-74DA-7997-5D2A-EB04243CFA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BD86B54-52E4-A19A-FDCA-D6CFA3F7D007}"/>
              </a:ext>
            </a:extLst>
          </p:cNvPr>
          <p:cNvSpPr txBox="1"/>
          <p:nvPr/>
        </p:nvSpPr>
        <p:spPr>
          <a:xfrm>
            <a:off x="1923068" y="2041374"/>
            <a:ext cx="9577633" cy="267406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 التحديات المشتركة للابتكار والنظم الرقابية  في التكنولوجيا المالية </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تداخل الاختصاصات بين الجهات التنظيمية.</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التحولات السريعة في التكنولوجيا تصعّب من مهمة التنظيم.</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الموازنة بين حماية المستهلك وتشجيع الابتكار.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EDB2ED2-CAE6-9C95-3F04-A5C554F22E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0957128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AD71FB-FB5E-E939-ED93-CBC61BF15BC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8E32FD2-95C9-0B68-08B9-187E5DF51CC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9048FA3-7668-DBAF-F0F1-505DBBCEB562}"/>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اعتبارات رقابية على التكنولوجيا المالية</a:t>
            </a:r>
          </a:p>
        </p:txBody>
      </p:sp>
      <p:sp>
        <p:nvSpPr>
          <p:cNvPr id="28" name="Rectangle 27">
            <a:extLst>
              <a:ext uri="{FF2B5EF4-FFF2-40B4-BE49-F238E27FC236}">
                <a16:creationId xmlns:a16="http://schemas.microsoft.com/office/drawing/2014/main" id="{38449DC7-34E7-4CE0-0303-561A1947AC9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12451AB-F268-D1D4-812E-991EC1C0EECA}"/>
              </a:ext>
            </a:extLst>
          </p:cNvPr>
          <p:cNvSpPr txBox="1"/>
          <p:nvPr/>
        </p:nvSpPr>
        <p:spPr>
          <a:xfrm>
            <a:off x="1923068" y="2041374"/>
            <a:ext cx="9577633" cy="378206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الاعتبارات الرقابية تعني العناصر الأساسية التي تضعها الهيئات التنظيمية في الحسبان عند وضع الأطر التنظيمية أو الرقابية الخاصة بالتكنولوجيا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وتشمل هذه الاعتبارات المخاطر القانونية والمالية والتقنية والأخلاقية المرتبطة بالخدمات والمنتجات المالية المبتكرة.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87BA17C1-68E8-C421-377E-664F54B242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2670461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E9F61D-C7E7-9046-6628-977A12D18BD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F281D84-B827-9038-A922-D1CDAC9F66C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CC8BC3D-3DFA-0846-F566-80448A97E096}"/>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الاعتبارات الرقابية على التكنولوجيا المالية</a:t>
            </a:r>
          </a:p>
        </p:txBody>
      </p:sp>
      <p:sp>
        <p:nvSpPr>
          <p:cNvPr id="28" name="Rectangle 27">
            <a:extLst>
              <a:ext uri="{FF2B5EF4-FFF2-40B4-BE49-F238E27FC236}">
                <a16:creationId xmlns:a16="http://schemas.microsoft.com/office/drawing/2014/main" id="{34D92263-A9C4-7EA0-F910-6409C689B36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4639EA8-1384-0E33-3F0E-51081AB567A5}"/>
              </a:ext>
            </a:extLst>
          </p:cNvPr>
          <p:cNvSpPr txBox="1"/>
          <p:nvPr/>
        </p:nvSpPr>
        <p:spPr>
          <a:xfrm>
            <a:off x="377072" y="1913642"/>
            <a:ext cx="11123630" cy="5011565"/>
          </a:xfrm>
          <a:prstGeom prst="rect">
            <a:avLst/>
          </a:prstGeom>
          <a:noFill/>
        </p:spPr>
        <p:txBody>
          <a:bodyPr wrap="square" rtlCol="0">
            <a:spAutoFit/>
          </a:bodyPr>
          <a:lstStyle/>
          <a:p>
            <a:pPr marR="0" lvl="0" algn="r"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 الاعتبارات الرقابية على التكنولوجيا المالية :</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المستهلك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Consumer Protection)</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ضمان وضوح المعلومات المالية للمستهلك.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منع الممارسات الاحتيالية أو الخداعية.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ضرورة توفير إشعارات تنبيه واضحة في تطبيقات القروض الرقمية بخصوص سعر الفائدة وشروط السداد.</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الامتثال لمكافحة غسل الأموال وتمويل الإرهاب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فرض إجراءات “اعرف عميلك”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التبليغ عن العمليات المشبوهة.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تشترط الجهات التنظيمية أن تتوفر لتطبيقات المحافظ الإلكترونية آليات تحقق قوية لهوية العميل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eKYC</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90A7C3C-AC4F-BDE9-2D04-4A1AF1E852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7417733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E3AFC9-6410-F9AC-622A-41871FC8494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3D29AC9-EB46-0F55-D344-08BF6F06853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31CDC58-A391-7420-73ED-7CD85DCDBC00}"/>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الاعتبارات الرقابية على التكنولوجيا المالية</a:t>
            </a:r>
          </a:p>
        </p:txBody>
      </p:sp>
      <p:sp>
        <p:nvSpPr>
          <p:cNvPr id="28" name="Rectangle 27">
            <a:extLst>
              <a:ext uri="{FF2B5EF4-FFF2-40B4-BE49-F238E27FC236}">
                <a16:creationId xmlns:a16="http://schemas.microsoft.com/office/drawing/2014/main" id="{14D3B12C-6C1A-C8EE-A4C8-126684C9D07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FBB45B9-D27A-101D-C5AF-9287394BA001}"/>
              </a:ext>
            </a:extLst>
          </p:cNvPr>
          <p:cNvSpPr txBox="1"/>
          <p:nvPr/>
        </p:nvSpPr>
        <p:spPr>
          <a:xfrm>
            <a:off x="377072" y="1913642"/>
            <a:ext cx="11123630" cy="4890057"/>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 الاعتبارات الرقابية على التكنولوجيا المالية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خصوصية البيانات وحمايتها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Data Privacy &amp; Protection)</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التعامل مع البيانات الحساسة للمستخدمين وفقًا للتشريعات (مثل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GDPR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أوروبا).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التأكد من أمن البيانات المشفرة والمخزنة.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يجب على منصات التمويل الجماعي المالية توضيح طريقة استخدام بيانات المستثمرين.</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الاستقرار المالي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Financial Stability)</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منع الأنشطة المالية غير المنظمة من تهديد الاستقرار العام للنظام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رقابة على منصات القروض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لمنع الإفراط في الإقراض خارج النظام البنكي.</a:t>
            </a:r>
            <a:endParaRPr lang="ar-EG" sz="2400"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F53CC759-5789-B879-D08C-FF62DFC21A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5427384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C0FA2A-E78D-C7E6-B869-49F49A8A8FC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0756DF7-B1D1-B85B-E539-185A95CFDBF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3C74101-FA5A-C457-18A5-9E26E3FB064B}"/>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الاعتبارات الرقابية على التكنولوجيا المالية</a:t>
            </a:r>
          </a:p>
        </p:txBody>
      </p:sp>
      <p:sp>
        <p:nvSpPr>
          <p:cNvPr id="28" name="Rectangle 27">
            <a:extLst>
              <a:ext uri="{FF2B5EF4-FFF2-40B4-BE49-F238E27FC236}">
                <a16:creationId xmlns:a16="http://schemas.microsoft.com/office/drawing/2014/main" id="{394C2891-6F8B-D7ED-38FD-2084E967EAF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C2A7CD-462A-F560-3C06-AD32B74DD37B}"/>
              </a:ext>
            </a:extLst>
          </p:cNvPr>
          <p:cNvSpPr txBox="1"/>
          <p:nvPr/>
        </p:nvSpPr>
        <p:spPr>
          <a:xfrm>
            <a:off x="377072" y="1913642"/>
            <a:ext cx="11123630" cy="4457567"/>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العدالة في السوق والمنافسة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Market Integrity &amp; Fair Competition)</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منع الاحتكار أو إساءة استخدام البيانات الكبيرة من قبل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الكبرى.</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ضمان تكافؤ الفرص بين اللاعبين التقليديين والجدد.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تفرض بعض الجهات فتح واجهات برمجة التطبيقات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APIs)</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للبنوك لتشجيع الابتكار.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الأمن السيبراني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Cybersecurity)</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تقييم قدرة أنظمة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على مقاومة الهجمات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فرض معايير تشفير ومراقبة مستمرة.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يجب على تطبيقات الدفع الإلكتروني اتباع معايير أمنية مثل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ISO/IEC 27001.</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E9F4625-0721-15EC-D76F-C3FFC651C9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2888724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1711F6-651F-6F9D-7DD2-97D8C8B7887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04ECA14-B651-AFE5-4C82-13CC55BE2AC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3E59793-D935-6B6B-C8F4-AFE764F7B8D9}"/>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الاعتبارات الرقابية على التكنولوجيا المالية</a:t>
            </a:r>
          </a:p>
        </p:txBody>
      </p:sp>
      <p:sp>
        <p:nvSpPr>
          <p:cNvPr id="28" name="Rectangle 27">
            <a:extLst>
              <a:ext uri="{FF2B5EF4-FFF2-40B4-BE49-F238E27FC236}">
                <a16:creationId xmlns:a16="http://schemas.microsoft.com/office/drawing/2014/main" id="{E074B554-E6C7-AF54-6A4C-AC19147BEB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CC93F2F-5C82-B176-B20E-E32D73D77097}"/>
              </a:ext>
            </a:extLst>
          </p:cNvPr>
          <p:cNvSpPr txBox="1"/>
          <p:nvPr/>
        </p:nvSpPr>
        <p:spPr>
          <a:xfrm>
            <a:off x="377072" y="1913642"/>
            <a:ext cx="11123630" cy="4336059"/>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الامتثال للضرائب والتقارير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التأكد من أن منصات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تمتثل للضرائب المحلية وتحفظ السجلات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الاستثمار الرقمي مطالبة بتقديم تقارير دورية عن أداء المحافظ للعملاء والجهات المختصة.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الامتثال العابر للحدود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Cross-border Compliance)</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التعامل مع تحديات تقديم خدمات رقمية عبر دول متعددة ذات أنظمة قانونية مختلفة.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التي تقدم خدمات في دول مجلس التعاون الخليجي يجب أن تراعي الأنظمة المصرفية المتباينة.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64E13CBA-B9DF-CCF8-A209-B144FB8824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2245025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E02F39-B160-2863-3965-7B332A813ED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B1A2A2B-C2E5-68BB-16BB-DB5A654F863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D0D0A39-A57C-EE7E-06A4-1C1F6DF0BB22}"/>
              </a:ext>
            </a:extLst>
          </p:cNvPr>
          <p:cNvSpPr txBox="1"/>
          <p:nvPr/>
        </p:nvSpPr>
        <p:spPr>
          <a:xfrm>
            <a:off x="3044859" y="875278"/>
            <a:ext cx="651691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قضايا التنظيم الرقابي على التكنولوجيا المالية</a:t>
            </a:r>
          </a:p>
        </p:txBody>
      </p:sp>
      <p:sp>
        <p:nvSpPr>
          <p:cNvPr id="28" name="Rectangle 27">
            <a:extLst>
              <a:ext uri="{FF2B5EF4-FFF2-40B4-BE49-F238E27FC236}">
                <a16:creationId xmlns:a16="http://schemas.microsoft.com/office/drawing/2014/main" id="{6C624025-25B3-501A-46FB-0C39B7C44E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97F85C2-5FB0-E367-96E0-7F906219D56F}"/>
              </a:ext>
            </a:extLst>
          </p:cNvPr>
          <p:cNvSpPr txBox="1"/>
          <p:nvPr/>
        </p:nvSpPr>
        <p:spPr>
          <a:xfrm>
            <a:off x="499621" y="1444217"/>
            <a:ext cx="11001081" cy="556594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قضايا التنظيم الرقابي على التكنولوجيا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 تسارع وتيرة الابتكار في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تواجه الجهات الرقابية تحديات غير مسبوقة في كيفية تنظيم ومراقبة الخدمات المالية الرقمية. فبينما تساهم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تعزيز الشمول المالي والكفاءة، إلا أنها تطرح قضايا تنظيمية معقدة تتعلق بالقانون، والمخاطر، والتقنية، والحدود الجغرافية.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ومن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أبرز قضايا التنظيم الرقابي على التكنولوجيا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عدم وضوح التصنيف القانوني للأنشطة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المشكلة: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كثير من الحلول التقنية مثل العملات المشفرة، والتمويل الجماعي، والروبوتات الاستشارية لا تنطبق عليها القوانين المالية التقليدية.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هل يجب اعتبار العملة المشفرة أصلًا ماليًا؟ سلعة؟ أم وسيلة دفع؟</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الأثر: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فراغ تنظيمي يؤدي إلى استغلال الثغرات أو تأخير الابتكار.</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38FD194-BFBF-0F17-C431-770910E6BB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1552952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986AE-7F3F-D150-438C-74A31742C17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5FFE935-C2C1-66B6-4564-BD7CBC0E729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A465B38-1078-E388-B460-7CB9BF07C253}"/>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أبرز قضايا التنظيم الرقابي على التكنولوجيا المالية</a:t>
            </a:r>
          </a:p>
        </p:txBody>
      </p:sp>
      <p:sp>
        <p:nvSpPr>
          <p:cNvPr id="28" name="Rectangle 27">
            <a:extLst>
              <a:ext uri="{FF2B5EF4-FFF2-40B4-BE49-F238E27FC236}">
                <a16:creationId xmlns:a16="http://schemas.microsoft.com/office/drawing/2014/main" id="{E626D1F8-4528-3F49-CE9A-4765B783AD7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659D2DF-A0D1-D8C2-0A4C-C2CD18AD26D3}"/>
              </a:ext>
            </a:extLst>
          </p:cNvPr>
          <p:cNvSpPr txBox="1"/>
          <p:nvPr/>
        </p:nvSpPr>
        <p:spPr>
          <a:xfrm>
            <a:off x="377072" y="1913642"/>
            <a:ext cx="11123630" cy="44579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الازدواجية أو التضارب بين الجهات التنظيمية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لمشكلة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قد تتدخل أكثر من جهة لتنظيم نوع واحد من الخدمات (مثلاً البنك المركزي وهيئة السوق المالية وهيئة الاتصالات).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بعض الدول، خدمات الدفع الإلكتروني تخضع للبنك المركزي، بينما المحافظ الرقمية قد تُصنّف ضمن خدمات الاتصالات أو التجارة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التنظيم القائم على التكنولوجيا وليس على النشاط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المشكلة: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التنظيمات غالبًا ما تكون مبنية على نوع الكيان (بنك، شركة استثمار...) وليس على نوع النشاط، مما يخلق فجوات تنظيمية.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A4C53F2-4ECD-A3FB-BD77-F34E52E01B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6557204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EA854E-CE49-EFC5-938C-7B9AE5C7F7B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0BDC9BE-B5EE-4098-8F09-63C265911EF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4381EC7-25AB-5440-18EE-A630C7EEA8AA}"/>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أبرز قضايا التنظيم الرقابي على التكنولوجيا المالية</a:t>
            </a:r>
          </a:p>
        </p:txBody>
      </p:sp>
      <p:sp>
        <p:nvSpPr>
          <p:cNvPr id="28" name="Rectangle 27">
            <a:extLst>
              <a:ext uri="{FF2B5EF4-FFF2-40B4-BE49-F238E27FC236}">
                <a16:creationId xmlns:a16="http://schemas.microsoft.com/office/drawing/2014/main" id="{B03C7FED-CFF4-4105-B4EC-1A8A54C838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8AC1EEA-4B2D-F96C-B5CE-EC0423989728}"/>
              </a:ext>
            </a:extLst>
          </p:cNvPr>
          <p:cNvSpPr txBox="1"/>
          <p:nvPr/>
        </p:nvSpPr>
        <p:spPr>
          <a:xfrm>
            <a:off x="377072" y="1913642"/>
            <a:ext cx="11123630" cy="334995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أبرز قضايا التنظيم الرقابي على التكنولوجيا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التحديات العابرة للحدود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Cross-Border Regulatory Challenges)</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المشكلة: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معظم حلول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تتجاوز الحدود الجغرافية، بينما تختلف القوانين من دولة لأخرى.</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شركة تقدم خدمات تحويل مالي رقمي من بريطانيا إلى السعودية — أي جهة رقابية مسؤولة؟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صعوبة موازنة الابتكار بالرقابة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المشكلة: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الرقابة الصارمة قد تعيق الابتكار، بينما الانفتاح الزائد قد يؤدي إلى مخاطر مالية.</a:t>
            </a:r>
          </a:p>
        </p:txBody>
      </p:sp>
      <p:pic>
        <p:nvPicPr>
          <p:cNvPr id="6" name="Graphic 21">
            <a:extLst>
              <a:ext uri="{FF2B5EF4-FFF2-40B4-BE49-F238E27FC236}">
                <a16:creationId xmlns:a16="http://schemas.microsoft.com/office/drawing/2014/main" id="{59CDFE0B-7611-A913-216E-C3F95E18D5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582422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2652B2-FDD6-B7AA-3903-6696D596104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76430A7-D394-0EC9-6D5B-66421A192B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D3CA19B-580F-A41E-2D45-5FF4FA1C41B2}"/>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أبرز قضايا التنظيم الرقابي على التكنولوجيا المالية</a:t>
            </a:r>
          </a:p>
        </p:txBody>
      </p:sp>
      <p:sp>
        <p:nvSpPr>
          <p:cNvPr id="28" name="Rectangle 27">
            <a:extLst>
              <a:ext uri="{FF2B5EF4-FFF2-40B4-BE49-F238E27FC236}">
                <a16:creationId xmlns:a16="http://schemas.microsoft.com/office/drawing/2014/main" id="{4D141A8F-CDC8-DC86-7979-CBF2075E99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F54680-9349-A2C6-570D-42064AE7DBFF}"/>
              </a:ext>
            </a:extLst>
          </p:cNvPr>
          <p:cNvSpPr txBox="1"/>
          <p:nvPr/>
        </p:nvSpPr>
        <p:spPr>
          <a:xfrm>
            <a:off x="377072" y="1913642"/>
            <a:ext cx="11123630" cy="4062651"/>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6- المخاطر المرتبطة باستخدام الذكاء الاصطناعي والخوارزميات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المشكلة: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تقنيات الذكاء الاصطناعي في الإقراض أو الاستثمار يثير تساؤلات حول التحيز، الشفافية، والعدالة.</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خوارزمية تقرض الرجال أكثر من النساء بسبب تحيز بيانات التدريب.</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7. المساءلة القانونية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Accountability)</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المشكلة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من المسؤول قانونيًا إذا حدث خطأ تقني أو خرق أمني؟ المطور؟ المستخدم؟ الجهة المزودة للتكنولوجيا؟</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8. نقص الخبرة التكنولوجية لدى الجهات التنظيمية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المشكلة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في الكوادر المؤهلة تكنولوجيًا داخل الهيئات الرقابية.</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025DC95-4F35-45A9-EAE5-FC725158AC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7193295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CAD82-7978-86A8-DB5D-70BD4548B98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3E14EB5-40BA-EF3C-8321-F437467094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7F26716-514A-152B-93DC-63942D42C94A}"/>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النظم الرقابية في مجال التكنولوجيا المالية</a:t>
            </a:r>
          </a:p>
        </p:txBody>
      </p:sp>
      <p:sp>
        <p:nvSpPr>
          <p:cNvPr id="28" name="Rectangle 27">
            <a:extLst>
              <a:ext uri="{FF2B5EF4-FFF2-40B4-BE49-F238E27FC236}">
                <a16:creationId xmlns:a16="http://schemas.microsoft.com/office/drawing/2014/main" id="{E318D06F-19A5-6360-44C4-1AAB6A32266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0DDBCFB-2DA6-0E82-7086-4B4245132084}"/>
              </a:ext>
            </a:extLst>
          </p:cNvPr>
          <p:cNvSpPr txBox="1"/>
          <p:nvPr/>
        </p:nvSpPr>
        <p:spPr>
          <a:xfrm>
            <a:off x="1423446" y="1913642"/>
            <a:ext cx="10077255" cy="3228063"/>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الإطار التنظيمي لبنك إنجلترا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BoE)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المملكة المتحدة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أنشأ بنك إنجلترا وحدات متخصصة تراقب وتدعم الابتكار في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أطلق "بيئة الاختبار التنظيمي"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التي تسمح للشركات الناشئة بتجربة منتجاتها في بيئة رقابية محدودة دون تعريض السوق لمخاطر كبيرة.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يركز على حماية المستهلك، مكافحة غسل الأموال، والشفافية في العمليات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D994839-98C6-3085-C73A-5C0ADAF3A6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5927216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6A417-EA83-B7B5-49F1-254E0F5488C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B183FEC-E711-1177-64F0-4C9337195F3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2611E7-2877-E3B1-71C5-B42CB4D150AF}"/>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النظم الرقابية في مجال التكنولوجيا المالية</a:t>
            </a:r>
          </a:p>
        </p:txBody>
      </p:sp>
      <p:sp>
        <p:nvSpPr>
          <p:cNvPr id="28" name="Rectangle 27">
            <a:extLst>
              <a:ext uri="{FF2B5EF4-FFF2-40B4-BE49-F238E27FC236}">
                <a16:creationId xmlns:a16="http://schemas.microsoft.com/office/drawing/2014/main" id="{DEA8746B-5E01-BD73-A843-62C23B169A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D7FA11C-1FB3-FD11-9257-C1A0C0424435}"/>
              </a:ext>
            </a:extLst>
          </p:cNvPr>
          <p:cNvSpPr txBox="1"/>
          <p:nvPr/>
        </p:nvSpPr>
        <p:spPr>
          <a:xfrm>
            <a:off x="377072" y="1913642"/>
            <a:ext cx="11123630" cy="3782061"/>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الخدمات المالية في سنغافورة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MAS)</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أطلقت نظام ترخيص موحد لـ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يغطي المدفوعات الرقمية، العملات الافتراضية، والتمويل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أصدرت لوائح واضحة لمزودي خدمات الأصول الرقمية مع التركيز على مكافحة غسل الأموال وحماية المستهلك.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حوافز للشركات الناشئة مع توفير بيئة رقابية مرنة.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D5287F8-66DA-083E-6063-292B7D7197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436689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22A3B-0A64-0B86-274D-13F4E225DB9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C897B62-893D-3C65-5E1B-9DC397DD431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E0544E-E1C6-946A-4901-93E53CE25F25}"/>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النظم الرقابية في مجال التكنولوجيا المالية</a:t>
            </a:r>
          </a:p>
        </p:txBody>
      </p:sp>
      <p:sp>
        <p:nvSpPr>
          <p:cNvPr id="28" name="Rectangle 27">
            <a:extLst>
              <a:ext uri="{FF2B5EF4-FFF2-40B4-BE49-F238E27FC236}">
                <a16:creationId xmlns:a16="http://schemas.microsoft.com/office/drawing/2014/main" id="{B1E0280D-6556-B440-4C41-DA17221904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3800B49-94DE-2099-73CF-B849E3369603}"/>
              </a:ext>
            </a:extLst>
          </p:cNvPr>
          <p:cNvSpPr txBox="1"/>
          <p:nvPr/>
        </p:nvSpPr>
        <p:spPr>
          <a:xfrm>
            <a:off x="838986" y="2166320"/>
            <a:ext cx="10661715" cy="4336059"/>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الأوراق المالية والبورصات الأمريكية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SEC)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CFTC</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تنظّم العملات الرقمية والأصول الرقمية باعتبارها أوراقًا مالية أو سلعًا، حسب التصنيف.</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تشدد على الالتزام بقوانين مكافحة الاحتيال وحماية المستثمر.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تتعاون مع البنوك والمؤسسات المالية لضمان سلامة عمليات التكنولوجيا المالية.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73868B9C-DDC3-787F-DB61-E41C148F69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8416516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485287-5DD9-C1B5-0971-064A2667015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B29D250-AFEA-02E1-4201-5E1EAFFD704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8FC8B85-3ED0-13DB-C84A-C26546F7434C}"/>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النظم الرقابية في مجال التكنولوجيا المالية</a:t>
            </a:r>
          </a:p>
        </p:txBody>
      </p:sp>
      <p:sp>
        <p:nvSpPr>
          <p:cNvPr id="28" name="Rectangle 27">
            <a:extLst>
              <a:ext uri="{FF2B5EF4-FFF2-40B4-BE49-F238E27FC236}">
                <a16:creationId xmlns:a16="http://schemas.microsoft.com/office/drawing/2014/main" id="{8D46CC8E-9DDB-C444-3FBF-08CEE61FC12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D09A7AF-EB99-5522-1D51-65BF05C1CD61}"/>
              </a:ext>
            </a:extLst>
          </p:cNvPr>
          <p:cNvSpPr txBox="1"/>
          <p:nvPr/>
        </p:nvSpPr>
        <p:spPr>
          <a:xfrm>
            <a:off x="2894029" y="2060225"/>
            <a:ext cx="8606673" cy="3782061"/>
          </a:xfrm>
          <a:prstGeom prst="rect">
            <a:avLst/>
          </a:prstGeom>
          <a:noFill/>
        </p:spPr>
        <p:txBody>
          <a:bodyPr wrap="square" rtlCol="0">
            <a:spAutoFit/>
          </a:bodyPr>
          <a:lstStyle/>
          <a:p>
            <a:pPr marR="0" lvl="0" algn="r"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على النظم الرقابية في مجال التكنولوجيا المالية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نظام الرقابة المصرفية السعودية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أصدر تنظيمات تحدد شروط ترخيص شركات التكنولوجيا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وضع متطلبات واضحة لمكافحة غسل الأموال وتمويل الإرهاب.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شجع مبادرات مثل "المختبر التنظيمي"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لتجريب الحلول المالية الجديدة ضمن إطار رقابي محدد.</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12F7A13-6D9E-5C79-080A-F21B72FA8E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108815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F24000-CBD5-4E3B-B9C0-A5F033863E2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125A93D-0895-D8F8-39C7-B38C9FA317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A1E932D-FC24-749E-401D-826B6F65FD64}"/>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النظم الرقابية في مجال التكنولوجيا المالية</a:t>
            </a:r>
          </a:p>
        </p:txBody>
      </p:sp>
      <p:sp>
        <p:nvSpPr>
          <p:cNvPr id="28" name="Rectangle 27">
            <a:extLst>
              <a:ext uri="{FF2B5EF4-FFF2-40B4-BE49-F238E27FC236}">
                <a16:creationId xmlns:a16="http://schemas.microsoft.com/office/drawing/2014/main" id="{5C5ACB65-E24C-A2C4-8562-0BDB950525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E1240E4-618F-86E0-D1EC-0D05F9FC2667}"/>
              </a:ext>
            </a:extLst>
          </p:cNvPr>
          <p:cNvSpPr txBox="1"/>
          <p:nvPr/>
        </p:nvSpPr>
        <p:spPr>
          <a:xfrm>
            <a:off x="527900" y="2142237"/>
            <a:ext cx="10972801" cy="3782061"/>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الاتحاد الأوروبي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MiFID II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PSD2)</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نظام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MiFID II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ينظم الخدمات المالية الرقمية ويشمل قواعد لحماية المستهلك.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lang="ar-EG" sz="2400" dirty="0">
                <a:solidFill>
                  <a:prstClr val="black"/>
                </a:solidFill>
                <a:latin typeface="Alexandria regular" pitchFamily="2" charset="-78"/>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التوجيه الثاني لخدمات الدفع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PSD2</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يفرض على البنوك فتح أنظمتها لجهات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 خلال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APIs،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مما يعزز المنافسة والابتكار.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تشترط الرقابة على مزودي خدمات الدفع الإلكتروني وضمان أمان البيانات.</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28BD458-EE3A-0E74-4FE3-58D1A83FCB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720045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0AC46-8001-06E2-0F18-1B4E98AE3AF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2737EB0-94BD-A9E0-6FEE-ABE38A612B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2F2777-C0E0-1ECB-575E-8B829CBCE582}"/>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النظم الرقابية في مجال التكنولوجيا المالية</a:t>
            </a:r>
          </a:p>
        </p:txBody>
      </p:sp>
      <p:sp>
        <p:nvSpPr>
          <p:cNvPr id="28" name="Rectangle 27">
            <a:extLst>
              <a:ext uri="{FF2B5EF4-FFF2-40B4-BE49-F238E27FC236}">
                <a16:creationId xmlns:a16="http://schemas.microsoft.com/office/drawing/2014/main" id="{111BF08A-819C-5FFD-C424-4529277B4F6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C34CD21-A798-9C01-858F-F313CD0DF9FE}"/>
              </a:ext>
            </a:extLst>
          </p:cNvPr>
          <p:cNvSpPr txBox="1"/>
          <p:nvPr/>
        </p:nvSpPr>
        <p:spPr>
          <a:xfrm>
            <a:off x="2592370" y="1913642"/>
            <a:ext cx="8908331" cy="4336059"/>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اليابان – وكالة الخدمات المالية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FSA)</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أصدرت نظام ترخيص خاص لمزودي خدمات العملات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فرضت متطلبات صارمة على الأمن السيبراني وحماية العملاء.</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راقبت عمليات تبادل العملات الرقمية لضمان الشفافية ومنع الاحتيال.</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6407D54-1A11-205C-EE28-D91EB705CF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43286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B94FF4-1180-5700-24C8-58016379345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4F7D57D-2527-27EE-BD32-0DE48870D2E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74BC383-669F-1BE3-E140-FA8326BF0A20}"/>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النظم الرقابية في مجال التكنولوجيا المالية</a:t>
            </a:r>
          </a:p>
        </p:txBody>
      </p:sp>
      <p:sp>
        <p:nvSpPr>
          <p:cNvPr id="28" name="Rectangle 27">
            <a:extLst>
              <a:ext uri="{FF2B5EF4-FFF2-40B4-BE49-F238E27FC236}">
                <a16:creationId xmlns:a16="http://schemas.microsoft.com/office/drawing/2014/main" id="{54467BAB-CB59-463A-B42F-B33079848E8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61A9D99-1BB3-B67B-C684-552460098901}"/>
              </a:ext>
            </a:extLst>
          </p:cNvPr>
          <p:cNvSpPr txBox="1"/>
          <p:nvPr/>
        </p:nvSpPr>
        <p:spPr>
          <a:xfrm>
            <a:off x="377072" y="1913642"/>
            <a:ext cx="11123630" cy="2674065"/>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الصين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فرضت قيودًا صارمة على التداول بالعملات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تشدد على ترخيص منصات الدفع الإلكتروني ومراقبة أنشطة 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ركزت على استخدام تقنيات الذكاء الاصطناعي والبلوكشين ضمن إطار قانوني محكم.</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FBDD9BB-835C-F862-59B4-06FC75DB27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211952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921E5-52A7-2C63-665E-D9163A735F8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D227875-BDF6-9CCE-D2FD-212A575A01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0C7883A-24E1-1042-7754-23DD460C924B}"/>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النظم الرقابية العالية في التكنولوجيا المالية </a:t>
            </a:r>
          </a:p>
        </p:txBody>
      </p:sp>
      <p:sp>
        <p:nvSpPr>
          <p:cNvPr id="28" name="Rectangle 27">
            <a:extLst>
              <a:ext uri="{FF2B5EF4-FFF2-40B4-BE49-F238E27FC236}">
                <a16:creationId xmlns:a16="http://schemas.microsoft.com/office/drawing/2014/main" id="{C535F999-5C70-FBAC-5167-7C0F2C60E87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F7C296E-D732-FB49-3D80-AD22DE2A972A}"/>
              </a:ext>
            </a:extLst>
          </p:cNvPr>
          <p:cNvSpPr txBox="1"/>
          <p:nvPr/>
        </p:nvSpPr>
        <p:spPr>
          <a:xfrm>
            <a:off x="1555423" y="1913642"/>
            <a:ext cx="8861196" cy="378206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النظم الرقابية العالية في التكنولوجيا المالية تشير إلى الأُطُر التنظيمية المشددة والمتقدمة التي تفرضها الجهات الرقابية على شركات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لضمان استقرار النظام المالي، حماية المستهلكين، وتقليل المخاطر المحتملة.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هذه النظم تتسم بفرض معايير صارمة في مجالات مثل الترخيص، الامتثال، الشفافية، الأمن السيبراني، ومكافحة غسل الأموال.</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4F6ED81-34AB-D590-78A0-A28E4B4CD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6583902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EFFF6B-E623-A159-05A3-09782A9BA80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174AC95-E034-32F9-5ED0-F505D743F9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4C455B6-749E-66E6-E786-9C88F644BBD8}"/>
              </a:ext>
            </a:extLst>
          </p:cNvPr>
          <p:cNvSpPr txBox="1"/>
          <p:nvPr/>
        </p:nvSpPr>
        <p:spPr>
          <a:xfrm>
            <a:off x="3007151" y="754144"/>
            <a:ext cx="694755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خصائص النظم الرقابية العالية في التكنولوجيا المالية</a:t>
            </a:r>
          </a:p>
        </p:txBody>
      </p:sp>
      <p:sp>
        <p:nvSpPr>
          <p:cNvPr id="28" name="Rectangle 27">
            <a:extLst>
              <a:ext uri="{FF2B5EF4-FFF2-40B4-BE49-F238E27FC236}">
                <a16:creationId xmlns:a16="http://schemas.microsoft.com/office/drawing/2014/main" id="{D3284635-D41D-F3C7-7296-DA5B566B7F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FA6E4EC-0CB4-4CB1-2833-1C6226C3DDDA}"/>
              </a:ext>
            </a:extLst>
          </p:cNvPr>
          <p:cNvSpPr txBox="1"/>
          <p:nvPr/>
        </p:nvSpPr>
        <p:spPr>
          <a:xfrm>
            <a:off x="2083324" y="1323522"/>
            <a:ext cx="9200561" cy="556594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خصائص النظم الرقابية العالية في التكنولوجيا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1</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شروط ترخيص صارمة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تُلزم الشركات بالحصول على تراخيص رسمية قبل بدء العمل.</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تشمل متطلبات رأس المال، الكفاءة الإدارية، والالتزام بالقوانين.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متطلبات الامتثال القوية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Compliance)</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تطبيق قواعد مكافحة غسل الأموال وتمويل الإرهاب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بشكل دقيق.</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التزام كامل بقواعد حماية البيانات والخصوصية.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إجراءات مراقبة دورية ومراجعة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زيارات تفتيشية منتظمة للشركات.</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إلزام الشركات بتقديم تقارير شفافة ودورية عن نشاطاتها ومخاطرها.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68EA30E-EBDF-280D-0961-810925DBD3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2201814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8EEF7F-3783-4DDD-2E41-B7978707DC2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9BEA8F1-85E7-B7D7-8FDF-C21B2428FAC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D26B3C-67E9-33BD-C3B7-59B2BBC7A95C}"/>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خصائص النظم الرقابية العالية في التكنولوجيا المالية</a:t>
            </a:r>
          </a:p>
        </p:txBody>
      </p:sp>
      <p:sp>
        <p:nvSpPr>
          <p:cNvPr id="28" name="Rectangle 27">
            <a:extLst>
              <a:ext uri="{FF2B5EF4-FFF2-40B4-BE49-F238E27FC236}">
                <a16:creationId xmlns:a16="http://schemas.microsoft.com/office/drawing/2014/main" id="{4010083A-5F63-E929-F8E6-FE3A1CFC79E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777B07F-19C6-4A2C-250A-93D34DC6CBEC}"/>
              </a:ext>
            </a:extLst>
          </p:cNvPr>
          <p:cNvSpPr txBox="1"/>
          <p:nvPr/>
        </p:nvSpPr>
        <p:spPr>
          <a:xfrm>
            <a:off x="1545996" y="1845024"/>
            <a:ext cx="9954705" cy="452618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معايير أمن سيبراني متقدمة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فرض معايير لحماية أنظمة المعلومات والتطبيقات.</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وجود خطط للاستجابة للطوارئ وحماية العملاء من الهجمات السيبرانية.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حماية المستهلك والشفافية: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إلزام الشركات بتوضيح شروط الاستخدام والمخاطر للمستهلكين.</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آليات فعالة للتظلمات وتسوية المنازعات.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6.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مراقبة الابتكار ضمن بيئات اختبار منظمة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السماح بتجربة الابتكارات المالية ضمن رقابة مشددة ومحدودة زمنياً.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8DBE33B-24FB-F515-E681-86D24C32C8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1408196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FC4C8A-6500-A132-A7F6-813A039E03B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ED02E83-7970-5CB4-8AF2-556B1584E48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56FD7B4-1059-E11E-5921-DC876B9FE50F}"/>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النظم الرقابية العالية في التكنولوجيا المالية</a:t>
            </a:r>
          </a:p>
        </p:txBody>
      </p:sp>
      <p:sp>
        <p:nvSpPr>
          <p:cNvPr id="28" name="Rectangle 27">
            <a:extLst>
              <a:ext uri="{FF2B5EF4-FFF2-40B4-BE49-F238E27FC236}">
                <a16:creationId xmlns:a16="http://schemas.microsoft.com/office/drawing/2014/main" id="{197202E0-8F93-006C-37B0-80D123A7406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0B72E01-3D2A-AFE1-4A4F-1253398610D8}"/>
              </a:ext>
            </a:extLst>
          </p:cNvPr>
          <p:cNvSpPr txBox="1"/>
          <p:nvPr/>
        </p:nvSpPr>
        <p:spPr>
          <a:xfrm>
            <a:off x="1790952" y="2096518"/>
            <a:ext cx="8644520" cy="433605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a:ln>
                  <a:noFill/>
                </a:ln>
                <a:solidFill>
                  <a:prstClr val="black"/>
                </a:solidFill>
                <a:effectLst/>
                <a:uLnTx/>
                <a:uFillTx/>
                <a:latin typeface="Alexandria regular" pitchFamily="2" charset="-78"/>
                <a:ea typeface="+mn-ea"/>
                <a:cs typeface="Times New Roman" panose="02020603050405020304" pitchFamily="18" charset="0"/>
              </a:rPr>
              <a:t>أهمية النظم الرقابية العالية في التكنولوجيا المالية :</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a:ln>
                  <a:noFill/>
                </a:ln>
                <a:solidFill>
                  <a:prstClr val="black"/>
                </a:solidFill>
                <a:effectLst/>
                <a:uLnTx/>
                <a:uFillTx/>
                <a:latin typeface="Alexandria regular" pitchFamily="2" charset="-78"/>
                <a:ea typeface="+mn-ea"/>
                <a:cs typeface="Times New Roman" panose="02020603050405020304" pitchFamily="18" charset="0"/>
              </a:rPr>
              <a:t>حماية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النظام المالي من المخاطر المحتملة.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رفع ثقة المستثمرين والمستهلكين.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فرص الاحتيال والجرائم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دعم الابتكار المسؤول والمستدام.</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06FFE33-8B8B-EB31-CA29-CA35733FB1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9223504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0F32D6-320D-4B96-E19C-4B56524F4E9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85E6390-F33E-D750-8627-8C7C9DF7B77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EB6DE6A-FF52-0B94-208F-9C786CFBAD81}"/>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مستقبل رقابة التكنولوجيا المالية</a:t>
            </a:r>
          </a:p>
        </p:txBody>
      </p:sp>
      <p:sp>
        <p:nvSpPr>
          <p:cNvPr id="28" name="Rectangle 27">
            <a:extLst>
              <a:ext uri="{FF2B5EF4-FFF2-40B4-BE49-F238E27FC236}">
                <a16:creationId xmlns:a16="http://schemas.microsoft.com/office/drawing/2014/main" id="{E27D388C-C092-A045-F5B5-49A8C24C1C6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B5F7DBC-ED06-EC2D-578E-DD8AE0644AFF}"/>
              </a:ext>
            </a:extLst>
          </p:cNvPr>
          <p:cNvSpPr txBox="1"/>
          <p:nvPr/>
        </p:nvSpPr>
        <p:spPr>
          <a:xfrm>
            <a:off x="1545996" y="1913642"/>
            <a:ext cx="9813303" cy="3228063"/>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 التطور السريع للتقنيات المالية، تواجه الجهات الرقابية تحديات متزايدة تستوجب تحديث وتطوير آليات الرقابة بما يتناسب مع الابتكارات الحديثة.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مستقبل الرقابة على التكنولوجيا المالية سيشهد تكاملًا بين التكنولوجيا والتنظيم، حيث تعتمد الرقابة بشكل أكبر على أدوات ذكية وتحليلات متقدمة، مع ضمان مرونة تنظيمية ودولية تدعم الابتكار وتحمي النظام المالي والمستهلكين.</a:t>
            </a:r>
          </a:p>
          <a:p>
            <a:pPr marR="0" lvl="0" algn="just"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ED42FBA-5525-637D-9214-BD9DDF92CB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9950175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0E762-B47D-FF04-FE3E-A4AACD2D742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E8B3711-61A6-DDE8-478E-E6BF3FC6F90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96812D2-3785-52ED-F968-1041F3078688}"/>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مستقبل رقابة التكنولوجيا المالية</a:t>
            </a:r>
          </a:p>
        </p:txBody>
      </p:sp>
      <p:sp>
        <p:nvSpPr>
          <p:cNvPr id="28" name="Rectangle 27">
            <a:extLst>
              <a:ext uri="{FF2B5EF4-FFF2-40B4-BE49-F238E27FC236}">
                <a16:creationId xmlns:a16="http://schemas.microsoft.com/office/drawing/2014/main" id="{9A12B2B6-5D06-F410-2620-0D13DA02BE0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6D7909D-3CA6-AA44-AA33-3E4964CE5893}"/>
              </a:ext>
            </a:extLst>
          </p:cNvPr>
          <p:cNvSpPr txBox="1"/>
          <p:nvPr/>
        </p:nvSpPr>
        <p:spPr>
          <a:xfrm>
            <a:off x="1310326" y="1913642"/>
            <a:ext cx="9822730" cy="4336059"/>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الرقابة التكنولوجية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ستعتمد الجهات الرقابية بشكل أكبر على التكنولوجيا نفسها في عمليات الرقابة.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استخدام الذكاء الاصطناعي، تحليل البيانات الضخمة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Big Data)</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وتقنيات البلوكشين لمراقبة المعاملات المالية بشكل آني وفعال.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الأخطاء البشرية وتسريع اكتشاف المخاطر والاحتيالات.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أنظمة ذكية لمتابعة وتحليل سلوك المعاملات المشبوهة تلقائيًا.</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4AA517B-3092-E5E1-C174-E2248B50EB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3591381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E47307-632E-62BB-9AFF-A799B142D1D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68ABAC2-3814-61C1-491D-028D8438F5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2A5C25A-9C9A-942C-983C-63C7331286E8}"/>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مستقبل رقابة التكنولوجيا المالية</a:t>
            </a:r>
          </a:p>
        </p:txBody>
      </p:sp>
      <p:sp>
        <p:nvSpPr>
          <p:cNvPr id="28" name="Rectangle 27">
            <a:extLst>
              <a:ext uri="{FF2B5EF4-FFF2-40B4-BE49-F238E27FC236}">
                <a16:creationId xmlns:a16="http://schemas.microsoft.com/office/drawing/2014/main" id="{B5154D53-EAFF-0543-4C86-11631FB5F34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A5E9E04-F1C6-A36E-CD95-F8C88371BC1A}"/>
              </a:ext>
            </a:extLst>
          </p:cNvPr>
          <p:cNvSpPr txBox="1"/>
          <p:nvPr/>
        </p:nvSpPr>
        <p:spPr>
          <a:xfrm>
            <a:off x="1423447" y="1913642"/>
            <a:ext cx="10077254" cy="4336059"/>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بيئات اختبار تنظيمية أكثر تطوراً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Advanced Regulatory Sandboxes)</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تطوير بيئات تسمح بتجريب الابتكارات مع مراقبة مستمرة لتقييم المخاطر وإمكانية تطبيق الحلول على نطاق أوسع.</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التعاون بين الجهات التنظيمية والشركات الناشئة لتوفير دعم فني وقانوني.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تقديم خدمات مالية جديدة مثل التمويل الجماعي عبر منصة تجريبية مراقبة قبل منح الترخيص الكامل.</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28010AD-34D7-6F97-FC63-97CF957E85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84910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70756-54E7-DAB4-481D-0F3D3FFAA35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4DF680B-66D2-EA6B-7F3C-3B2B5D62EB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97B92B2-466F-8CDC-8AB1-2E7DE2C21FC0}"/>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مستقبل رقابة التكنولوجيا المالية</a:t>
            </a:r>
          </a:p>
        </p:txBody>
      </p:sp>
      <p:sp>
        <p:nvSpPr>
          <p:cNvPr id="28" name="Rectangle 27">
            <a:extLst>
              <a:ext uri="{FF2B5EF4-FFF2-40B4-BE49-F238E27FC236}">
                <a16:creationId xmlns:a16="http://schemas.microsoft.com/office/drawing/2014/main" id="{9556D2BF-B479-35B1-F416-6EE5B86440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545B938-956E-FADA-2EF3-24B2BEEFE458}"/>
              </a:ext>
            </a:extLst>
          </p:cNvPr>
          <p:cNvSpPr txBox="1"/>
          <p:nvPr/>
        </p:nvSpPr>
        <p:spPr>
          <a:xfrm>
            <a:off x="1790952" y="2053628"/>
            <a:ext cx="9709750" cy="3782061"/>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التعاون الرقابي الدولي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نظراً للطابع العابر للحدود للخدمات المالية الرقمية، ستزداد أهمية التعاون بين الجهات الرقابية في مختلف الدول.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تطوير معايير وقواعد مشتركة تضمن سلامة الأسواق وتحمي المستهلكين عالمياً.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تنسيق بين هيئات تنظيمية في دول الخليج لتوحيد قواعد الرقابة على العملات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D8EC3DF-967F-EEAB-F20F-DAE6E69D7C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6684437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D1517B-DF36-A311-30BD-EF66EA419B5C}"/>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1E97561F-B30F-4CDA-B4E9-A792E4E24956}"/>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مستقبل رقابة التكنولوجيا المالية</a:t>
            </a:r>
          </a:p>
        </p:txBody>
      </p:sp>
      <p:sp>
        <p:nvSpPr>
          <p:cNvPr id="28" name="Rectangle 27">
            <a:extLst>
              <a:ext uri="{FF2B5EF4-FFF2-40B4-BE49-F238E27FC236}">
                <a16:creationId xmlns:a16="http://schemas.microsoft.com/office/drawing/2014/main" id="{8B713E7D-5050-B942-2AEC-5EBB5062FA0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38120A5-C72D-61C3-151B-1E0AFC59AD1B}"/>
              </a:ext>
            </a:extLst>
          </p:cNvPr>
          <p:cNvSpPr txBox="1"/>
          <p:nvPr/>
        </p:nvSpPr>
        <p:spPr>
          <a:xfrm>
            <a:off x="1423446" y="1913642"/>
            <a:ext cx="10077255" cy="4336059"/>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تركيز أكبر على حماية البيانات والخصوصية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مع تزايد حجم البيانات التي تتعامل معها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ستصبح معايير حماية البيانات صلبة وضرورية.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الرقابة على استخدام البيانات الشخصية وتخزينها ومشاركتها.</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معايير الأمن السيبراني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فرض متطلبات أمنية عالية للحماية من الهجمات الإلكترونية والاحتيال.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تطوير خطط استجابة سريعة لحوادث الأمن السيبراني.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88CC3A7-4706-72E9-2D2C-3825022600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8513102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172279-F2AD-4975-57AC-BABC923D732E}"/>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E74E15C3-B50A-59F2-1C0F-2E253AE6EAC0}"/>
              </a:ext>
            </a:extLst>
          </p:cNvPr>
          <p:cNvSpPr txBox="1"/>
          <p:nvPr/>
        </p:nvSpPr>
        <p:spPr>
          <a:xfrm>
            <a:off x="3150824" y="1136133"/>
            <a:ext cx="68038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مستقبل رقابة التكنولوجيا المالية</a:t>
            </a:r>
          </a:p>
        </p:txBody>
      </p:sp>
      <p:sp>
        <p:nvSpPr>
          <p:cNvPr id="28" name="Rectangle 27">
            <a:extLst>
              <a:ext uri="{FF2B5EF4-FFF2-40B4-BE49-F238E27FC236}">
                <a16:creationId xmlns:a16="http://schemas.microsoft.com/office/drawing/2014/main" id="{28864899-68ED-BE85-ECB5-E18940E885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FE0E1AE-EA05-44BF-E5E6-2AC469F71517}"/>
              </a:ext>
            </a:extLst>
          </p:cNvPr>
          <p:cNvSpPr txBox="1"/>
          <p:nvPr/>
        </p:nvSpPr>
        <p:spPr>
          <a:xfrm>
            <a:off x="499620" y="1913642"/>
            <a:ext cx="11001081" cy="3228063"/>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دمج الذكاء الاصطناعي في اتخاذ القرارات الرقابية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الذكاء الاصطناعي سيساعد في تقييم المخاطر، مراجعة الامتثال، وحتى إصدار التنبيهات المبكرة عن المخالفات.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زيادة الشفافية للمستهلكين حول الخدمات المالية الرقمية ومخاطرها.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تشجيع تعليم المستهلكين لتعزيز وعيهم المالي الرقمي.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ACD60B6-DF9C-7FC9-B7F3-694018BBAB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468583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5363852" y="1136134"/>
            <a:ext cx="57918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المراجع</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1885362" y="2104524"/>
            <a:ext cx="9954704" cy="2951064"/>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نجيب، حسام، العملات الرقمية المشفرة بين الواقع القانوني والتنظيم الدولي، دار النهضة العربية،</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dirty="0">
                <a:solidFill>
                  <a:prstClr val="black"/>
                </a:solidFill>
                <a:latin typeface="Alexandria regular" pitchFamily="2" charset="-78"/>
                <a:cs typeface="Times New Roman" panose="02020603050405020304" pitchFamily="18" charset="0"/>
              </a:rPr>
              <a:t>Financial Stability Board (2020). Regulatory and Supervisory Issues Relating to FinTech.</a:t>
            </a:r>
            <a:endParaRPr lang="ar-EG" dirty="0">
              <a:solidFill>
                <a:prstClr val="black"/>
              </a:solidFill>
              <a:latin typeface="Alexandria regular" pitchFamily="2" charset="-78"/>
              <a:cs typeface="Times New Roman" panose="02020603050405020304" pitchFamily="18" charset="0"/>
            </a:endParaRP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dirty="0">
                <a:solidFill>
                  <a:prstClr val="black"/>
                </a:solidFill>
                <a:latin typeface="Alexandria regular" pitchFamily="2" charset="-78"/>
                <a:cs typeface="Times New Roman" panose="02020603050405020304" pitchFamily="18" charset="0"/>
              </a:rPr>
              <a:t>Basel Committee on Banking Supervision (2018). Sound Practices: Implications of fintech developments for banks and bank supervisors.</a:t>
            </a:r>
          </a:p>
          <a:p>
            <a:pPr marL="285750" marR="0" lvl="0" indent="-285750" algn="r"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endParaRPr lang="ar-EG" dirty="0">
              <a:solidFill>
                <a:prstClr val="black"/>
              </a:solidFill>
              <a:latin typeface="Alexandria regular" pitchFamily="2" charset="-78"/>
              <a:cs typeface="Times New Roman" panose="02020603050405020304" pitchFamily="18" charset="0"/>
            </a:endParaRPr>
          </a:p>
          <a:p>
            <a:pPr marR="0" lvl="0" algn="r"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E6856993-E97A-4601-8101-51403CA689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dcmitype/"/>
    <ds:schemaRef ds:uri="http://www.w3.org/XML/1998/namespace"/>
    <ds:schemaRef ds:uri="http://schemas.microsoft.com/office/2006/documentManagement/types"/>
    <ds:schemaRef ds:uri="http://purl.org/dc/elements/1.1/"/>
    <ds:schemaRef ds:uri="d13aca44-ef33-4cf4-9980-7f0b00e6eeb9"/>
    <ds:schemaRef ds:uri="http://schemas.openxmlformats.org/package/2006/metadata/core-properties"/>
    <ds:schemaRef ds:uri="http://purl.org/dc/terms/"/>
    <ds:schemaRef ds:uri="http://schemas.microsoft.com/office/infopath/2007/PartnerControls"/>
    <ds:schemaRef ds:uri="49100919-8a76-4266-be0c-7dc583902cb4"/>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10911</TotalTime>
  <Words>2795</Words>
  <Application>Microsoft Office PowerPoint</Application>
  <PresentationFormat>شاشة عريضة</PresentationFormat>
  <Paragraphs>283</Paragraphs>
  <Slides>39</Slides>
  <Notes>37</Notes>
  <HiddenSlides>0</HiddenSlides>
  <MMClips>0</MMClips>
  <ScaleCrop>false</ScaleCrop>
  <HeadingPairs>
    <vt:vector size="6" baseType="variant">
      <vt:variant>
        <vt:lpstr>الخطوط المستخدمة</vt:lpstr>
      </vt:variant>
      <vt:variant>
        <vt:i4>8</vt:i4>
      </vt:variant>
      <vt:variant>
        <vt:lpstr>نسق</vt:lpstr>
      </vt:variant>
      <vt:variant>
        <vt:i4>3</vt:i4>
      </vt:variant>
      <vt:variant>
        <vt:lpstr>عناوين الشرائح</vt:lpstr>
      </vt:variant>
      <vt:variant>
        <vt:i4>39</vt:i4>
      </vt:variant>
    </vt:vector>
  </HeadingPairs>
  <TitlesOfParts>
    <vt:vector size="50" baseType="lpstr">
      <vt:lpstr>Alexandria</vt:lpstr>
      <vt:lpstr>Alexandria Black</vt:lpstr>
      <vt:lpstr>Alexandria regular</vt:lpstr>
      <vt:lpstr>Arial</vt:lpstr>
      <vt:lpstr>Calibri</vt:lpstr>
      <vt:lpstr>Calibri Light</vt:lpstr>
      <vt:lpstr>Times New Roman</vt:lpstr>
      <vt:lpstr>Wingdings</vt:lpstr>
      <vt:lpstr>Office Theme</vt:lpstr>
      <vt:lpstr>1_Office Theme</vt:lpstr>
      <vt:lpstr>2_Office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94</cp:revision>
  <dcterms:created xsi:type="dcterms:W3CDTF">2023-04-29T09:08:00Z</dcterms:created>
  <dcterms:modified xsi:type="dcterms:W3CDTF">2026-02-01T14:04:38Z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