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16.xml" ContentType="application/inkml+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509" r:id="rId4"/>
    <p:sldId id="548" r:id="rId5"/>
    <p:sldId id="549" r:id="rId6"/>
    <p:sldId id="591" r:id="rId7"/>
    <p:sldId id="594" r:id="rId8"/>
    <p:sldId id="577" r:id="rId9"/>
    <p:sldId id="595" r:id="rId10"/>
    <p:sldId id="596" r:id="rId11"/>
    <p:sldId id="597" r:id="rId12"/>
    <p:sldId id="598" r:id="rId13"/>
    <p:sldId id="599" r:id="rId14"/>
    <p:sldId id="561" r:id="rId15"/>
    <p:sldId id="511" r:id="rId16"/>
    <p:sldId id="306" r:id="rId17"/>
    <p:sldId id="540" r:id="rId18"/>
    <p:sldId id="572" r:id="rId19"/>
    <p:sldId id="584" r:id="rId20"/>
    <p:sldId id="574" r:id="rId21"/>
    <p:sldId id="590" r:id="rId22"/>
    <p:sldId id="586" r:id="rId23"/>
    <p:sldId id="585" r:id="rId24"/>
    <p:sldId id="562" r:id="rId25"/>
    <p:sldId id="563" r:id="rId26"/>
    <p:sldId id="564" r:id="rId27"/>
    <p:sldId id="566" r:id="rId28"/>
    <p:sldId id="567" r:id="rId29"/>
    <p:sldId id="568" r:id="rId30"/>
    <p:sldId id="579" r:id="rId31"/>
    <p:sldId id="580" r:id="rId32"/>
    <p:sldId id="593" r:id="rId33"/>
    <p:sldId id="581" r:id="rId34"/>
    <p:sldId id="582" r:id="rId35"/>
    <p:sldId id="592" r:id="rId36"/>
    <p:sldId id="569" r:id="rId37"/>
    <p:sldId id="570" r:id="rId38"/>
    <p:sldId id="507" r:id="rId39"/>
    <p:sldId id="508" r:id="rId40"/>
    <p:sldId id="349"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21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94660"/>
  </p:normalViewPr>
  <p:slideViewPr>
    <p:cSldViewPr snapToGrid="0">
      <p:cViewPr varScale="1">
        <p:scale>
          <a:sx n="62" d="100"/>
          <a:sy n="62" d="100"/>
        </p:scale>
        <p:origin x="7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757D0F-3C80-4CA1-B396-33DB500D19E1}" type="datetimeFigureOut">
              <a:rPr lang="fr-FR" smtClean="0"/>
              <a:t>21/09/2025</a:t>
            </a:fld>
            <a:endParaRPr lang="fr-F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B3D455-7F2C-4991-82E0-E34390C1D423}" type="slidenum">
              <a:rPr lang="fr-FR" smtClean="0"/>
              <a:t>‹N°›</a:t>
            </a:fld>
            <a:endParaRPr lang="fr-FR"/>
          </a:p>
        </p:txBody>
      </p:sp>
    </p:spTree>
    <p:extLst>
      <p:ext uri="{BB962C8B-B14F-4D97-AF65-F5344CB8AC3E}">
        <p14:creationId xmlns:p14="http://schemas.microsoft.com/office/powerpoint/2010/main" val="2923665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17160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C9B3D455-7F2C-4991-82E0-E34390C1D423}" type="slidenum">
              <a:rPr lang="fr-FR" smtClean="0"/>
              <a:t>4</a:t>
            </a:fld>
            <a:endParaRPr lang="fr-FR"/>
          </a:p>
        </p:txBody>
      </p:sp>
    </p:spTree>
    <p:extLst>
      <p:ext uri="{BB962C8B-B14F-4D97-AF65-F5344CB8AC3E}">
        <p14:creationId xmlns:p14="http://schemas.microsoft.com/office/powerpoint/2010/main" val="2061058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C9B3D455-7F2C-4991-82E0-E34390C1D423}" type="slidenum">
              <a:rPr lang="fr-FR" smtClean="0"/>
              <a:t>10</a:t>
            </a:fld>
            <a:endParaRPr lang="fr-FR"/>
          </a:p>
        </p:txBody>
      </p:sp>
    </p:spTree>
    <p:extLst>
      <p:ext uri="{BB962C8B-B14F-4D97-AF65-F5344CB8AC3E}">
        <p14:creationId xmlns:p14="http://schemas.microsoft.com/office/powerpoint/2010/main" val="1062042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847EA-B141-490E-4576-F77245368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12A6AC-F90B-A87A-FBD4-80427217C9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7CE862-F63E-8783-6F48-55AE056B859D}"/>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B7922B5C-CBF8-BC6E-D60B-7EA1D5758E44}"/>
              </a:ext>
            </a:extLst>
          </p:cNvPr>
          <p:cNvSpPr>
            <a:spLocks noGrp="1"/>
          </p:cNvSpPr>
          <p:nvPr>
            <p:ph type="sldNum" sz="quarter" idx="5"/>
          </p:nvPr>
        </p:nvSpPr>
        <p:spPr/>
        <p:txBody>
          <a:bodyPr/>
          <a:lstStyle/>
          <a:p>
            <a:fld id="{C9B3D455-7F2C-4991-82E0-E34390C1D423}" type="slidenum">
              <a:rPr lang="fr-FR" smtClean="0"/>
              <a:t>11</a:t>
            </a:fld>
            <a:endParaRPr lang="fr-FR"/>
          </a:p>
        </p:txBody>
      </p:sp>
    </p:spTree>
    <p:extLst>
      <p:ext uri="{BB962C8B-B14F-4D97-AF65-F5344CB8AC3E}">
        <p14:creationId xmlns:p14="http://schemas.microsoft.com/office/powerpoint/2010/main" val="386664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26292-82CE-6E68-FFF8-FE8356E36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AE6F95-661A-BE4C-92F8-A4FDA4A9C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325553-3EBE-8FAF-545C-F94BD2BDE611}"/>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2069E1AB-6618-51AF-D265-D6C1A17A5911}"/>
              </a:ext>
            </a:extLst>
          </p:cNvPr>
          <p:cNvSpPr>
            <a:spLocks noGrp="1"/>
          </p:cNvSpPr>
          <p:nvPr>
            <p:ph type="sldNum" sz="quarter" idx="5"/>
          </p:nvPr>
        </p:nvSpPr>
        <p:spPr/>
        <p:txBody>
          <a:bodyPr/>
          <a:lstStyle/>
          <a:p>
            <a:fld id="{C9B3D455-7F2C-4991-82E0-E34390C1D423}" type="slidenum">
              <a:rPr lang="fr-FR" smtClean="0"/>
              <a:t>12</a:t>
            </a:fld>
            <a:endParaRPr lang="fr-FR"/>
          </a:p>
        </p:txBody>
      </p:sp>
    </p:spTree>
    <p:extLst>
      <p:ext uri="{BB962C8B-B14F-4D97-AF65-F5344CB8AC3E}">
        <p14:creationId xmlns:p14="http://schemas.microsoft.com/office/powerpoint/2010/main" val="476526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0939E-FA4F-CF64-5837-EC04A1945F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5A3B2D-BE47-1432-0F2E-24F2E84451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5F6B58-7A67-F6D8-C9DE-036408EBD191}"/>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3A4DF0A7-4346-EAF4-590D-5C9FE37A3C78}"/>
              </a:ext>
            </a:extLst>
          </p:cNvPr>
          <p:cNvSpPr>
            <a:spLocks noGrp="1"/>
          </p:cNvSpPr>
          <p:nvPr>
            <p:ph type="sldNum" sz="quarter" idx="5"/>
          </p:nvPr>
        </p:nvSpPr>
        <p:spPr/>
        <p:txBody>
          <a:bodyPr/>
          <a:lstStyle/>
          <a:p>
            <a:fld id="{C9B3D455-7F2C-4991-82E0-E34390C1D423}" type="slidenum">
              <a:rPr lang="fr-FR" smtClean="0"/>
              <a:t>13</a:t>
            </a:fld>
            <a:endParaRPr lang="fr-FR"/>
          </a:p>
        </p:txBody>
      </p:sp>
    </p:spTree>
    <p:extLst>
      <p:ext uri="{BB962C8B-B14F-4D97-AF65-F5344CB8AC3E}">
        <p14:creationId xmlns:p14="http://schemas.microsoft.com/office/powerpoint/2010/main" val="3524890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B75A0-44AF-B09F-9D44-5490A81FE1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r-FR"/>
          </a:p>
        </p:txBody>
      </p:sp>
      <p:sp>
        <p:nvSpPr>
          <p:cNvPr id="3" name="Subtitle 2">
            <a:extLst>
              <a:ext uri="{FF2B5EF4-FFF2-40B4-BE49-F238E27FC236}">
                <a16:creationId xmlns:a16="http://schemas.microsoft.com/office/drawing/2014/main" id="{B1F3E8A2-A8C7-D2C8-BA29-ABABCE6E16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r-FR"/>
          </a:p>
        </p:txBody>
      </p:sp>
      <p:sp>
        <p:nvSpPr>
          <p:cNvPr id="4" name="Date Placeholder 3">
            <a:extLst>
              <a:ext uri="{FF2B5EF4-FFF2-40B4-BE49-F238E27FC236}">
                <a16:creationId xmlns:a16="http://schemas.microsoft.com/office/drawing/2014/main" id="{BB7AA8CA-838D-237C-57EC-822154F900D8}"/>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F9032830-8934-F636-6829-B2D9ADC55974}"/>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E3A03DD1-05B7-AF00-86BB-A39096A0D005}"/>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368753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209E5-CD58-1B1E-435A-9F94FD115EBD}"/>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A398F1B0-67C9-D59E-CEF1-802650C77B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977C28FB-1483-2B02-8DB0-FBEC4C3B3642}"/>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9CFC9EF0-E150-2E5B-7C26-5BA6747AFE3C}"/>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27C8567F-D780-2CE6-C83C-18BD87D5245F}"/>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8372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A0991-35A3-5F44-FE1C-7D128C8987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r-FR"/>
          </a:p>
        </p:txBody>
      </p:sp>
      <p:sp>
        <p:nvSpPr>
          <p:cNvPr id="3" name="Text Placeholder 2">
            <a:extLst>
              <a:ext uri="{FF2B5EF4-FFF2-40B4-BE49-F238E27FC236}">
                <a16:creationId xmlns:a16="http://schemas.microsoft.com/office/drawing/2014/main" id="{E312F3F3-0D6E-74C5-8057-19CBCDF88D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CB9C1B-99B6-872C-7447-BAA129F8EAE3}"/>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01D7D6DD-7363-8A7E-6E11-B9971BBAF04B}"/>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7FD69C42-45EA-0D0B-C496-9C3491B5C5CF}"/>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614494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874EC-8998-206D-6FF9-FF621E21485A}"/>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9068AAE0-D8AD-F169-AD81-B6851206F6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a:extLst>
              <a:ext uri="{FF2B5EF4-FFF2-40B4-BE49-F238E27FC236}">
                <a16:creationId xmlns:a16="http://schemas.microsoft.com/office/drawing/2014/main" id="{49145761-6EE2-4C70-4BA5-F035F641F7D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Date Placeholder 4">
            <a:extLst>
              <a:ext uri="{FF2B5EF4-FFF2-40B4-BE49-F238E27FC236}">
                <a16:creationId xmlns:a16="http://schemas.microsoft.com/office/drawing/2014/main" id="{54742549-4A3F-BBC9-9DFF-B58734956074}"/>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6" name="Footer Placeholder 5">
            <a:extLst>
              <a:ext uri="{FF2B5EF4-FFF2-40B4-BE49-F238E27FC236}">
                <a16:creationId xmlns:a16="http://schemas.microsoft.com/office/drawing/2014/main" id="{5E1F511C-0057-2747-8E57-21D764A652D5}"/>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D4C9BC3A-B55D-DF1B-90B4-2FB57B047134}"/>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2643055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86863-16EA-C5DE-8C8D-F7CF72BB7120}"/>
              </a:ext>
            </a:extLst>
          </p:cNvPr>
          <p:cNvSpPr>
            <a:spLocks noGrp="1"/>
          </p:cNvSpPr>
          <p:nvPr>
            <p:ph type="title"/>
          </p:nvPr>
        </p:nvSpPr>
        <p:spPr>
          <a:xfrm>
            <a:off x="839788" y="365125"/>
            <a:ext cx="10515600" cy="1325563"/>
          </a:xfrm>
        </p:spPr>
        <p:txBody>
          <a:bodyPr/>
          <a:lstStyle/>
          <a:p>
            <a:r>
              <a:rPr lang="en-US"/>
              <a:t>Click to edit Master title style</a:t>
            </a:r>
            <a:endParaRPr lang="fr-FR"/>
          </a:p>
        </p:txBody>
      </p:sp>
      <p:sp>
        <p:nvSpPr>
          <p:cNvPr id="3" name="Text Placeholder 2">
            <a:extLst>
              <a:ext uri="{FF2B5EF4-FFF2-40B4-BE49-F238E27FC236}">
                <a16:creationId xmlns:a16="http://schemas.microsoft.com/office/drawing/2014/main" id="{37DC3446-8FB1-6E63-7AF2-84E56AB7C0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A847C6-941F-AE14-0563-5450957987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Text Placeholder 4">
            <a:extLst>
              <a:ext uri="{FF2B5EF4-FFF2-40B4-BE49-F238E27FC236}">
                <a16:creationId xmlns:a16="http://schemas.microsoft.com/office/drawing/2014/main" id="{81DF9429-CCC0-4B1A-85DC-CA40DD99F9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460371-46BA-2B3D-BFE9-6DA32F796E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7" name="Date Placeholder 6">
            <a:extLst>
              <a:ext uri="{FF2B5EF4-FFF2-40B4-BE49-F238E27FC236}">
                <a16:creationId xmlns:a16="http://schemas.microsoft.com/office/drawing/2014/main" id="{CEC22294-74BD-BDA0-595F-923359CF220B}"/>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8" name="Footer Placeholder 7">
            <a:extLst>
              <a:ext uri="{FF2B5EF4-FFF2-40B4-BE49-F238E27FC236}">
                <a16:creationId xmlns:a16="http://schemas.microsoft.com/office/drawing/2014/main" id="{FD13CCD4-CE47-4ED4-3C71-FF66992712D0}"/>
              </a:ext>
            </a:extLst>
          </p:cNvPr>
          <p:cNvSpPr>
            <a:spLocks noGrp="1"/>
          </p:cNvSpPr>
          <p:nvPr>
            <p:ph type="ftr" sz="quarter" idx="11"/>
          </p:nvPr>
        </p:nvSpPr>
        <p:spPr/>
        <p:txBody>
          <a:bodyPr/>
          <a:lstStyle/>
          <a:p>
            <a:endParaRPr lang="fr-FR"/>
          </a:p>
        </p:txBody>
      </p:sp>
      <p:sp>
        <p:nvSpPr>
          <p:cNvPr id="9" name="Slide Number Placeholder 8">
            <a:extLst>
              <a:ext uri="{FF2B5EF4-FFF2-40B4-BE49-F238E27FC236}">
                <a16:creationId xmlns:a16="http://schemas.microsoft.com/office/drawing/2014/main" id="{E08B9A69-C4D7-38BB-7AFD-BE804E861EE9}"/>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566443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A42D7-C6C4-A4CB-8B1B-7A6319EE3355}"/>
              </a:ext>
            </a:extLst>
          </p:cNvPr>
          <p:cNvSpPr>
            <a:spLocks noGrp="1"/>
          </p:cNvSpPr>
          <p:nvPr>
            <p:ph type="title"/>
          </p:nvPr>
        </p:nvSpPr>
        <p:spPr/>
        <p:txBody>
          <a:bodyPr/>
          <a:lstStyle/>
          <a:p>
            <a:r>
              <a:rPr lang="en-US"/>
              <a:t>Click to edit Master title style</a:t>
            </a:r>
            <a:endParaRPr lang="fr-FR"/>
          </a:p>
        </p:txBody>
      </p:sp>
      <p:sp>
        <p:nvSpPr>
          <p:cNvPr id="3" name="Date Placeholder 2">
            <a:extLst>
              <a:ext uri="{FF2B5EF4-FFF2-40B4-BE49-F238E27FC236}">
                <a16:creationId xmlns:a16="http://schemas.microsoft.com/office/drawing/2014/main" id="{E89344D8-4E6B-99B2-496D-2B238F5B06F1}"/>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4" name="Footer Placeholder 3">
            <a:extLst>
              <a:ext uri="{FF2B5EF4-FFF2-40B4-BE49-F238E27FC236}">
                <a16:creationId xmlns:a16="http://schemas.microsoft.com/office/drawing/2014/main" id="{A1D9E713-3216-C2EE-C44C-A9ECC3DA38EF}"/>
              </a:ext>
            </a:extLst>
          </p:cNvPr>
          <p:cNvSpPr>
            <a:spLocks noGrp="1"/>
          </p:cNvSpPr>
          <p:nvPr>
            <p:ph type="ftr" sz="quarter" idx="11"/>
          </p:nvPr>
        </p:nvSpPr>
        <p:spPr/>
        <p:txBody>
          <a:bodyPr/>
          <a:lstStyle/>
          <a:p>
            <a:endParaRPr lang="fr-FR"/>
          </a:p>
        </p:txBody>
      </p:sp>
      <p:sp>
        <p:nvSpPr>
          <p:cNvPr id="5" name="Slide Number Placeholder 4">
            <a:extLst>
              <a:ext uri="{FF2B5EF4-FFF2-40B4-BE49-F238E27FC236}">
                <a16:creationId xmlns:a16="http://schemas.microsoft.com/office/drawing/2014/main" id="{8C09ADD4-2DAC-95F3-63D6-B843B9AFFFF0}"/>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552156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0BEC4E-1928-078D-764C-64D3F32B2956}"/>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3" name="Footer Placeholder 2">
            <a:extLst>
              <a:ext uri="{FF2B5EF4-FFF2-40B4-BE49-F238E27FC236}">
                <a16:creationId xmlns:a16="http://schemas.microsoft.com/office/drawing/2014/main" id="{F4D7C73A-3E8B-6BE8-E499-92A639A264A8}"/>
              </a:ext>
            </a:extLst>
          </p:cNvPr>
          <p:cNvSpPr>
            <a:spLocks noGrp="1"/>
          </p:cNvSpPr>
          <p:nvPr>
            <p:ph type="ftr" sz="quarter" idx="11"/>
          </p:nvPr>
        </p:nvSpPr>
        <p:spPr/>
        <p:txBody>
          <a:bodyPr/>
          <a:lstStyle/>
          <a:p>
            <a:endParaRPr lang="fr-FR"/>
          </a:p>
        </p:txBody>
      </p:sp>
      <p:sp>
        <p:nvSpPr>
          <p:cNvPr id="4" name="Slide Number Placeholder 3">
            <a:extLst>
              <a:ext uri="{FF2B5EF4-FFF2-40B4-BE49-F238E27FC236}">
                <a16:creationId xmlns:a16="http://schemas.microsoft.com/office/drawing/2014/main" id="{E0484DEC-8D36-767D-7802-1F9ACB7F8CAA}"/>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3793154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E49E5-D12C-1C17-CF64-20ADA42E6F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Content Placeholder 2">
            <a:extLst>
              <a:ext uri="{FF2B5EF4-FFF2-40B4-BE49-F238E27FC236}">
                <a16:creationId xmlns:a16="http://schemas.microsoft.com/office/drawing/2014/main" id="{A8904F54-B568-DC32-56F1-D60C701FF7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Text Placeholder 3">
            <a:extLst>
              <a:ext uri="{FF2B5EF4-FFF2-40B4-BE49-F238E27FC236}">
                <a16:creationId xmlns:a16="http://schemas.microsoft.com/office/drawing/2014/main" id="{487B61FF-C979-E6B5-A4DD-D83D5FABE5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C18571-1297-C29C-4798-14AF674BCD8E}"/>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6" name="Footer Placeholder 5">
            <a:extLst>
              <a:ext uri="{FF2B5EF4-FFF2-40B4-BE49-F238E27FC236}">
                <a16:creationId xmlns:a16="http://schemas.microsoft.com/office/drawing/2014/main" id="{380C3E6F-A2CC-3E5E-934C-A00DBF3AC73E}"/>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DB38E9DE-9E06-285B-DF94-E36C87519404}"/>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960581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D899D-E8E5-CC50-872C-DD40880265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Picture Placeholder 2">
            <a:extLst>
              <a:ext uri="{FF2B5EF4-FFF2-40B4-BE49-F238E27FC236}">
                <a16:creationId xmlns:a16="http://schemas.microsoft.com/office/drawing/2014/main" id="{88D74C0B-3D63-060E-E021-7F809812B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Text Placeholder 3">
            <a:extLst>
              <a:ext uri="{FF2B5EF4-FFF2-40B4-BE49-F238E27FC236}">
                <a16:creationId xmlns:a16="http://schemas.microsoft.com/office/drawing/2014/main" id="{E12389D6-E33E-CBC8-F3F9-D8E6A7BC19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690A56-0406-3C4C-C3EF-0596CB22D4D2}"/>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6" name="Footer Placeholder 5">
            <a:extLst>
              <a:ext uri="{FF2B5EF4-FFF2-40B4-BE49-F238E27FC236}">
                <a16:creationId xmlns:a16="http://schemas.microsoft.com/office/drawing/2014/main" id="{B050C5D8-5AC3-ECE0-D26B-7E6690E27A96}"/>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740468C9-033D-1673-C3A5-559DCED37E77}"/>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648147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3D946-4825-D61C-B52A-2D73D0FE3D8F}"/>
              </a:ext>
            </a:extLst>
          </p:cNvPr>
          <p:cNvSpPr>
            <a:spLocks noGrp="1"/>
          </p:cNvSpPr>
          <p:nvPr>
            <p:ph type="title"/>
          </p:nvPr>
        </p:nvSpPr>
        <p:spPr/>
        <p:txBody>
          <a:bodyPr/>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D9BF783D-79D7-54DA-006B-2BBB7946DB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3A6E2C88-21C7-D65C-B9FD-FEC99BCEF8CA}"/>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5FFD8EB9-8A20-2CEC-6E4D-5E9D79793DF0}"/>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27FB2A2A-8F93-E08E-85F3-3511183E36F3}"/>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590549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959372-4C75-5CD4-8641-1B39C64BF9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04251E81-5FA5-E61A-F993-D43E633323C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8F6C1582-8323-DE96-5EEF-C045F3AAF087}"/>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C052B729-3307-A877-4E06-ED0B335BCC05}"/>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824A3FD2-FD03-E10A-279A-CEFFE9E2B47B}"/>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3883526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4626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1337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392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5993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2918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1B9A3E-CD2F-C8BA-B761-873529B34C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FR"/>
          </a:p>
        </p:txBody>
      </p:sp>
      <p:sp>
        <p:nvSpPr>
          <p:cNvPr id="3" name="Text Placeholder 2">
            <a:extLst>
              <a:ext uri="{FF2B5EF4-FFF2-40B4-BE49-F238E27FC236}">
                <a16:creationId xmlns:a16="http://schemas.microsoft.com/office/drawing/2014/main" id="{08892288-7D26-71FD-AEEB-C7630636F9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5B788B57-96AC-AE12-861B-3BE5732F17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193E45C8-DB36-7E08-7BB7-E8BD71635D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a:extLst>
              <a:ext uri="{FF2B5EF4-FFF2-40B4-BE49-F238E27FC236}">
                <a16:creationId xmlns:a16="http://schemas.microsoft.com/office/drawing/2014/main" id="{53A3A3F2-1B04-9449-7B3F-61B25FEB64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D098C4-A458-46B1-BBEA-4D74EB04F023}" type="slidenum">
              <a:rPr lang="fr-FR" smtClean="0"/>
              <a:t>‹N°›</a:t>
            </a:fld>
            <a:endParaRPr lang="fr-FR"/>
          </a:p>
        </p:txBody>
      </p:sp>
    </p:spTree>
    <p:extLst>
      <p:ext uri="{BB962C8B-B14F-4D97-AF65-F5344CB8AC3E}">
        <p14:creationId xmlns:p14="http://schemas.microsoft.com/office/powerpoint/2010/main" val="2090752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customXml" Target="../ink/ink2.xml"/><Relationship Id="rId5" Type="http://schemas.openxmlformats.org/officeDocument/2006/relationships/image" Target="../media/image4.png"/><Relationship Id="rId4" Type="http://schemas.microsoft.com/office/2007/relationships/hdphoto" Target="../media/hdphoto1.wdp"/><Relationship Id="rId9" Type="http://schemas.openxmlformats.org/officeDocument/2006/relationships/image" Target="../media/image100.png"/></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customXml" Target="../ink/ink8.xml"/><Relationship Id="rId9" Type="http://schemas.openxmlformats.org/officeDocument/2006/relationships/image" Target="../media/image10.webp"/></Relationships>
</file>

<file path=ppt/slides/_rels/slide11.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customXml" Target="../ink/ink9.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customXml" Target="../ink/ink10.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customXml" Target="../ink/ink11.xml"/></Relationships>
</file>

<file path=ppt/slides/_rels/slide14.xml.rels><?xml version="1.0" encoding="UTF-8" standalone="yes"?>
<Relationships xmlns="http://schemas.openxmlformats.org/package/2006/relationships"><Relationship Id="rId8" Type="http://schemas.openxmlformats.org/officeDocument/2006/relationships/image" Target="../media/image100.png"/><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4.xml"/><Relationship Id="rId5" Type="http://schemas.openxmlformats.org/officeDocument/2006/relationships/customXml" Target="../ink/ink1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customXml" Target="../ink/ink1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ustomXml" Target="../ink/ink1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ustomXml" Target="../ink/ink1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11" Type="http://schemas.openxmlformats.org/officeDocument/2006/relationships/image" Target="../media/image17.svg"/><Relationship Id="rId10" Type="http://schemas.openxmlformats.org/officeDocument/2006/relationships/image" Target="../media/image16.png"/><Relationship Id="rId9" Type="http://schemas.microsoft.com/office/2007/relationships/hdphoto" Target="../media/hdphoto4.wdp"/></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ustomXml" Target="../ink/ink1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openxmlformats.org/officeDocument/2006/relationships/image" Target="../media/image19.svg"/></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customXml" Target="../ink/ink2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customXml" Target="../ink/ink2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customXml" Target="../ink/ink2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microsoft.com/office/2007/relationships/hdphoto" Target="../media/hdphoto5.wdp"/></Relationships>
</file>

<file path=ppt/slides/_rels/slide2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customXml" Target="../ink/ink2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microsoft.com/office/2007/relationships/hdphoto" Target="../media/hdphoto6.wdp"/></Relationships>
</file>

<file path=ppt/slides/_rels/slide2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customXml" Target="../ink/ink2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customXml" Target="../ink/ink2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customXml" Target="../ink/ink2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customXml" Target="../ink/ink3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image" Target="../media/image27.png"/><Relationship Id="rId1" Type="http://schemas.openxmlformats.org/officeDocument/2006/relationships/slideLayout" Target="../slideLayouts/slideLayout14.xml"/><Relationship Id="rId4" Type="http://schemas.openxmlformats.org/officeDocument/2006/relationships/customXml" Target="../ink/ink31.xml"/></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88386" y="5686868"/>
            <a:ext cx="43906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الثالثـــــة</a:t>
            </a:r>
            <a:endParaRPr lang="en-US" sz="2800" b="1" dirty="0">
              <a:solidFill>
                <a:schemeClr val="bg1"/>
              </a:solidFill>
              <a:latin typeface="Alexandria" charset="0"/>
              <a:cs typeface="Alexandria" charset="0"/>
            </a:endParaRPr>
          </a:p>
        </p:txBody>
      </p:sp>
      <p:sp>
        <p:nvSpPr>
          <p:cNvPr id="46" name="TextBox 45"/>
          <p:cNvSpPr txBox="1"/>
          <p:nvPr/>
        </p:nvSpPr>
        <p:spPr>
          <a:xfrm>
            <a:off x="329269" y="5200417"/>
            <a:ext cx="4097597" cy="461665"/>
          </a:xfrm>
          <a:prstGeom prst="rect">
            <a:avLst/>
          </a:prstGeom>
          <a:noFill/>
        </p:spPr>
        <p:txBody>
          <a:bodyPr wrap="none" rtlCol="0">
            <a:spAutoFit/>
          </a:bodyPr>
          <a:lstStyle/>
          <a:p>
            <a:pPr algn="r"/>
            <a:r>
              <a:rPr lang="ar-DZ" sz="2400" b="1" dirty="0"/>
              <a:t>مفاهيم ذات صلة بالنَّقد الإعلامي الرَّقمي</a:t>
            </a:r>
            <a:endParaRPr lang="ar-DZ" sz="2400" b="1" dirty="0">
              <a:solidFill>
                <a:schemeClr val="tx1">
                  <a:lumMod val="95000"/>
                  <a:lumOff val="5000"/>
                </a:schemeClr>
              </a:solidFill>
              <a:latin typeface="Alexandria"/>
              <a:cs typeface="Alexandria" charset="0"/>
            </a:endParaRPr>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2431435"/>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endParaRPr lang="ar-DZ" sz="4400" b="1" dirty="0">
              <a:solidFill>
                <a:schemeClr val="accent1">
                  <a:lumMod val="50000"/>
                </a:schemeClr>
              </a:solidFill>
              <a:latin typeface="Alexandria"/>
              <a:cs typeface="Alexandria" charset="0"/>
            </a:endParaRPr>
          </a:p>
          <a:p>
            <a:pPr algn="ctr"/>
            <a:r>
              <a:rPr lang="fr-FR" b="1" dirty="0"/>
              <a:t>DGM</a:t>
            </a:r>
            <a:r>
              <a:rPr lang="ar-DZ" b="1" dirty="0"/>
              <a:t>413</a:t>
            </a:r>
            <a:endParaRPr lang="fr-FR" dirty="0"/>
          </a:p>
          <a:p>
            <a:pPr algn="ctr"/>
            <a:endParaRPr lang="en-US" sz="4400" b="1" dirty="0">
              <a:solidFill>
                <a:schemeClr val="accent1">
                  <a:lumMod val="50000"/>
                </a:schemeClr>
              </a:solidFill>
              <a:latin typeface="Alexandria"/>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25511" y="117545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875283" y="1544539"/>
            <a:ext cx="4786910" cy="4955076"/>
          </a:xfrm>
          <a:prstGeom prst="rect">
            <a:avLst/>
          </a:prstGeom>
          <a:ln>
            <a:noFill/>
          </a:ln>
          <a:effectLst>
            <a:outerShdw blurRad="292100" dist="139700" dir="2700000" algn="tl" rotWithShape="0">
              <a:srgbClr val="333333">
                <a:alpha val="65000"/>
              </a:srgbClr>
            </a:outerShdw>
          </a:effectLst>
        </p:spPr>
      </p:pic>
      <p:sp>
        <p:nvSpPr>
          <p:cNvPr id="11" name="Rectangle 10"/>
          <p:cNvSpPr/>
          <p:nvPr/>
        </p:nvSpPr>
        <p:spPr>
          <a:xfrm>
            <a:off x="3850169" y="574347"/>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solidFill>
                  <a:schemeClr val="bg1"/>
                </a:solidFill>
                <a:latin typeface="Alexandria" charset="0"/>
                <a:cs typeface="Alexandria" charset="0"/>
              </a:rPr>
              <a:t>المحاضرة الثالثـــــة</a:t>
            </a: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813233" y="538592"/>
            <a:ext cx="6449269" cy="8570936"/>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algn="r">
              <a:lnSpc>
                <a:spcPct val="120000"/>
              </a:lnSpc>
            </a:pPr>
            <a:endParaRPr lang="ar-DZ" sz="2200" b="1" dirty="0">
              <a:latin typeface="Alexandria" charset="0"/>
              <a:cs typeface="Alexandria" charset="0"/>
            </a:endParaRPr>
          </a:p>
          <a:p>
            <a:pPr algn="r" rtl="1"/>
            <a:r>
              <a:rPr lang="ar-DZ" sz="2200" b="1" dirty="0">
                <a:latin typeface="Alexandria"/>
              </a:rPr>
              <a:t>1-مقدمـــــــة.</a:t>
            </a:r>
            <a:endParaRPr lang="fr-FR" sz="2200" dirty="0">
              <a:latin typeface="Alexandria"/>
            </a:endParaRPr>
          </a:p>
          <a:p>
            <a:pPr algn="r" rtl="1"/>
            <a:r>
              <a:rPr lang="ar-DZ" sz="2200" b="1" dirty="0">
                <a:latin typeface="Alexandria"/>
              </a:rPr>
              <a:t>2- خصائص النشر الرقمي وخصائصه .</a:t>
            </a:r>
            <a:endParaRPr lang="fr-FR" sz="2200" dirty="0">
              <a:latin typeface="Alexandria"/>
            </a:endParaRPr>
          </a:p>
          <a:p>
            <a:pPr algn="r" rtl="1"/>
            <a:r>
              <a:rPr lang="ar-DZ" sz="2200" b="1" dirty="0">
                <a:latin typeface="Alexandria"/>
              </a:rPr>
              <a:t>- </a:t>
            </a:r>
            <a:r>
              <a:rPr lang="ar-DZ" sz="2200" dirty="0">
                <a:latin typeface="Alexandria"/>
              </a:rPr>
              <a:t>نماذج لمخالفات وأخطاء مهنية.</a:t>
            </a:r>
            <a:endParaRPr lang="fr-FR" sz="2200" dirty="0">
              <a:latin typeface="Alexandria"/>
            </a:endParaRPr>
          </a:p>
          <a:p>
            <a:pPr algn="r" rtl="1"/>
            <a:r>
              <a:rPr lang="ar-DZ" sz="2200" dirty="0">
                <a:latin typeface="Alexandria"/>
              </a:rPr>
              <a:t>- التحدِّيات التي تواجه النَّشر الرَّقمي.</a:t>
            </a:r>
            <a:endParaRPr lang="fr-FR" sz="2200" dirty="0">
              <a:latin typeface="Alexandria"/>
            </a:endParaRPr>
          </a:p>
          <a:p>
            <a:pPr algn="r" rtl="1"/>
            <a:r>
              <a:rPr lang="ar-DZ" sz="2200" b="1" dirty="0">
                <a:latin typeface="Alexandria"/>
              </a:rPr>
              <a:t>3- الوسائط المتعدِّدة </a:t>
            </a:r>
            <a:endParaRPr lang="fr-FR" sz="2200" dirty="0">
              <a:latin typeface="Alexandria"/>
            </a:endParaRPr>
          </a:p>
          <a:p>
            <a:pPr algn="r" rtl="1"/>
            <a:r>
              <a:rPr lang="ar-DZ" sz="2200" b="1" dirty="0">
                <a:latin typeface="Alexandria"/>
              </a:rPr>
              <a:t>- </a:t>
            </a:r>
            <a:r>
              <a:rPr lang="ar-DZ" sz="2200" dirty="0">
                <a:latin typeface="Alexandria"/>
              </a:rPr>
              <a:t>خلفية معرفية </a:t>
            </a:r>
            <a:endParaRPr lang="fr-FR" sz="2200" dirty="0">
              <a:latin typeface="Alexandria"/>
            </a:endParaRPr>
          </a:p>
          <a:p>
            <a:pPr algn="r" rtl="1"/>
            <a:r>
              <a:rPr lang="ar-DZ" sz="2200" dirty="0">
                <a:latin typeface="Alexandria"/>
              </a:rPr>
              <a:t>- نماذج لمخالفات وأخطاء مهنية </a:t>
            </a:r>
            <a:endParaRPr lang="fr-FR" sz="2200" dirty="0">
              <a:latin typeface="Alexandria"/>
            </a:endParaRPr>
          </a:p>
          <a:p>
            <a:pPr algn="r" rtl="1"/>
            <a:r>
              <a:rPr lang="ar-DZ" sz="2200" dirty="0">
                <a:latin typeface="Alexandria"/>
              </a:rPr>
              <a:t>- ⁠دراسة علمية </a:t>
            </a:r>
            <a:endParaRPr lang="fr-FR" sz="2200" dirty="0">
              <a:latin typeface="Alexandria"/>
            </a:endParaRPr>
          </a:p>
          <a:p>
            <a:pPr algn="r" rtl="1"/>
            <a:r>
              <a:rPr lang="ar-DZ" sz="2200" b="1" dirty="0">
                <a:latin typeface="Alexandria"/>
              </a:rPr>
              <a:t>4-البث المباشر .</a:t>
            </a:r>
            <a:endParaRPr lang="fr-FR" sz="2200" dirty="0">
              <a:latin typeface="Alexandria"/>
            </a:endParaRPr>
          </a:p>
          <a:p>
            <a:pPr algn="r" rtl="1"/>
            <a:r>
              <a:rPr lang="ar-DZ" sz="2200" b="1" dirty="0">
                <a:latin typeface="Alexandria"/>
              </a:rPr>
              <a:t>- </a:t>
            </a:r>
            <a:r>
              <a:rPr lang="ar-DZ" sz="2200" dirty="0">
                <a:latin typeface="Alexandria"/>
              </a:rPr>
              <a:t>خلفية معرفية </a:t>
            </a:r>
            <a:endParaRPr lang="fr-FR" sz="2200" dirty="0">
              <a:latin typeface="Alexandria"/>
            </a:endParaRPr>
          </a:p>
          <a:p>
            <a:pPr algn="r" rtl="1"/>
            <a:r>
              <a:rPr lang="ar-DZ" sz="2200" dirty="0">
                <a:latin typeface="Alexandria"/>
              </a:rPr>
              <a:t>- شروط إنجاح عملية البث المباشر.</a:t>
            </a:r>
            <a:endParaRPr lang="fr-FR" sz="2200" dirty="0">
              <a:latin typeface="Alexandria"/>
            </a:endParaRPr>
          </a:p>
          <a:p>
            <a:pPr algn="r" rtl="1"/>
            <a:r>
              <a:rPr lang="ar-DZ" sz="2200" dirty="0">
                <a:latin typeface="Alexandria"/>
              </a:rPr>
              <a:t>- نماذج لمخالفات وأخطاء مهنية </a:t>
            </a:r>
            <a:endParaRPr lang="fr-FR" sz="2200" dirty="0">
              <a:latin typeface="Alexandria"/>
            </a:endParaRPr>
          </a:p>
          <a:p>
            <a:pPr algn="r" rtl="1"/>
            <a:r>
              <a:rPr lang="ar-DZ" sz="2200" dirty="0">
                <a:latin typeface="Alexandria"/>
              </a:rPr>
              <a:t>- ⁠دراسة علمية </a:t>
            </a:r>
            <a:endParaRPr lang="fr-FR" sz="2200" dirty="0">
              <a:latin typeface="Alexandria"/>
            </a:endParaRPr>
          </a:p>
          <a:p>
            <a:pPr algn="r" rtl="1"/>
            <a:r>
              <a:rPr lang="ar-DZ" sz="2200" dirty="0">
                <a:latin typeface="Alexandria"/>
              </a:rPr>
              <a:t>- سلبيات البثُّ المباشر</a:t>
            </a:r>
            <a:endParaRPr lang="fr-FR" sz="2200" dirty="0">
              <a:latin typeface="Alexandria"/>
            </a:endParaRPr>
          </a:p>
          <a:p>
            <a:pPr algn="r" rtl="1"/>
            <a:r>
              <a:rPr lang="fr-FR" sz="2200" b="1" dirty="0">
                <a:latin typeface="Alexandria"/>
              </a:rPr>
              <a:t> </a:t>
            </a:r>
            <a:r>
              <a:rPr lang="ar-DZ" sz="2200" b="1" dirty="0">
                <a:latin typeface="Alexandria"/>
              </a:rPr>
              <a:t>5- خلاصة .  </a:t>
            </a:r>
            <a:endParaRPr lang="fr-FR" sz="2200" dirty="0">
              <a:latin typeface="Alexandria"/>
            </a:endParaRPr>
          </a:p>
          <a:p>
            <a:pPr algn="r">
              <a:lnSpc>
                <a:spcPct val="120000"/>
              </a:lnSpc>
            </a:pPr>
            <a:endParaRPr lang="ar-DZ" sz="20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9242"/>
    </mc:Choice>
    <mc:Fallback xmlns="">
      <p:transition spd="slow" advTm="5924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609264" y="1332367"/>
            <a:ext cx="6516913" cy="4786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7" name="TextBox 16">
            <a:extLst>
              <a:ext uri="{FF2B5EF4-FFF2-40B4-BE49-F238E27FC236}">
                <a16:creationId xmlns:a16="http://schemas.microsoft.com/office/drawing/2014/main" id="{FE892149-FCAE-8B28-CA5F-9C17B892E03F}"/>
              </a:ext>
            </a:extLst>
          </p:cNvPr>
          <p:cNvSpPr txBox="1"/>
          <p:nvPr/>
        </p:nvSpPr>
        <p:spPr>
          <a:xfrm>
            <a:off x="6803740" y="643364"/>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مقـــــــدمــــة </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586913"/>
            <a:ext cx="1190600" cy="9007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7020552" y="68720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347E6AA2-4EA9-AF2A-5CCB-DE4212CFA70B}"/>
              </a:ext>
            </a:extLst>
          </p:cNvPr>
          <p:cNvSpPr/>
          <p:nvPr/>
        </p:nvSpPr>
        <p:spPr>
          <a:xfrm>
            <a:off x="2266583" y="5217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Rectangle 2">
            <a:extLst>
              <a:ext uri="{FF2B5EF4-FFF2-40B4-BE49-F238E27FC236}">
                <a16:creationId xmlns:a16="http://schemas.microsoft.com/office/drawing/2014/main" id="{BE7132E9-B508-26AB-3D2B-9DDFFF99C532}"/>
              </a:ext>
            </a:extLst>
          </p:cNvPr>
          <p:cNvSpPr/>
          <p:nvPr/>
        </p:nvSpPr>
        <p:spPr>
          <a:xfrm>
            <a:off x="959833" y="1986203"/>
            <a:ext cx="10272334" cy="3539430"/>
          </a:xfrm>
          <a:prstGeom prst="rect">
            <a:avLst/>
          </a:prstGeom>
        </p:spPr>
        <p:txBody>
          <a:bodyPr wrap="square">
            <a:spAutoFit/>
          </a:bodyPr>
          <a:lstStyle/>
          <a:p>
            <a:pPr algn="just" rtl="1"/>
            <a:r>
              <a:rPr lang="ar-DZ" sz="2800" b="1" dirty="0"/>
              <a:t>   </a:t>
            </a:r>
            <a:r>
              <a:rPr lang="ar-DZ" sz="2800" dirty="0"/>
              <a:t>يشكِّل النَّقد الإعلامي، أداةً أساسية لفهم وتحليل الرَّسائل الإعلامية، في عصرٍ تتسارع فيه التَّطورات التِّكنولوجية. ومع ظهور </a:t>
            </a:r>
            <a:r>
              <a:rPr lang="ar-DZ" sz="2800" b="1" dirty="0"/>
              <a:t>الوسائط المتعدِّدة (</a:t>
            </a:r>
            <a:r>
              <a:rPr lang="fr-FR" sz="2800" b="1" dirty="0" err="1"/>
              <a:t>Multimedia</a:t>
            </a:r>
            <a:r>
              <a:rPr lang="ar-DZ" sz="2800" b="1" dirty="0"/>
              <a:t>)، </a:t>
            </a:r>
            <a:r>
              <a:rPr lang="ar-DZ" sz="2800" dirty="0"/>
              <a:t>الَّتي تمزج بين النصِّ والصَّوت والصُّورة والفيديو، </a:t>
            </a:r>
            <a:r>
              <a:rPr lang="ar-DZ" sz="2800" dirty="0" err="1"/>
              <a:t>إِتسع</a:t>
            </a:r>
            <a:r>
              <a:rPr lang="ar-DZ" sz="2800" dirty="0"/>
              <a:t> مجال النَّقد ليشمل تقييم جودة المحتوى،  وتوظيف الأدوات التِّقنية، لزيادة التَّأثير والإقناع. كما أصبح </a:t>
            </a:r>
            <a:r>
              <a:rPr lang="ar-DZ" sz="2800" b="1" dirty="0"/>
              <a:t>النَّشر الرَّقمي (</a:t>
            </a:r>
            <a:r>
              <a:rPr lang="fr-FR" sz="2800" b="1" dirty="0"/>
              <a:t>Digital </a:t>
            </a:r>
            <a:r>
              <a:rPr lang="ar-DZ" sz="2800" b="1" dirty="0"/>
              <a:t> </a:t>
            </a:r>
            <a:r>
              <a:rPr lang="fr-FR" sz="2800" b="1" dirty="0" err="1"/>
              <a:t>Publishing</a:t>
            </a:r>
            <a:r>
              <a:rPr lang="fr-FR" sz="2800" b="1" dirty="0"/>
              <a:t>)</a:t>
            </a:r>
            <a:r>
              <a:rPr lang="ar-DZ" sz="2800" b="1" dirty="0"/>
              <a:t> </a:t>
            </a:r>
            <a:r>
              <a:rPr lang="fr-FR" sz="2800" dirty="0"/>
              <a:t> </a:t>
            </a:r>
            <a:r>
              <a:rPr lang="ar-DZ" sz="2800" dirty="0"/>
              <a:t>ركيزةً أساسية في صناعة الإعلام، إذ مكَّن المؤسَّسات والأفراد من إنتاج وتوزيع المواد الإعلامية، عبر المنصَّات الرَّقمية بسرعة </a:t>
            </a:r>
            <a:r>
              <a:rPr lang="ar-DZ" sz="2800" dirty="0" err="1"/>
              <a:t>وإنتشاٍر</a:t>
            </a:r>
            <a:r>
              <a:rPr lang="ar-DZ" sz="2800" dirty="0"/>
              <a:t> واسع. أمَّا </a:t>
            </a:r>
            <a:r>
              <a:rPr lang="ar-DZ" sz="2800" b="1" dirty="0"/>
              <a:t>البثُّ المباشر</a:t>
            </a:r>
            <a:r>
              <a:rPr lang="fr-FR" sz="2800" b="1" dirty="0"/>
              <a:t>Live Streaming)</a:t>
            </a:r>
            <a:r>
              <a:rPr lang="fr-FR" sz="2800" dirty="0"/>
              <a:t> </a:t>
            </a:r>
            <a:r>
              <a:rPr lang="ar-DZ" sz="2800" dirty="0"/>
              <a:t>)، فقد أتاح نقل الأحداث لحظةً بلحظة، والتَّفاعل المباشر، ممَّا زاد من أهمية النَّقد الإعلامي، لضبط جودة الرَّسائل المباشرة، وتجنُّب الأخطاء أو التَّضليل. </a:t>
            </a:r>
            <a:endParaRPr lang="en-US" sz="2800" dirty="0">
              <a:latin typeface="Alexandria" charset="0"/>
              <a:cs typeface="Alexandria" charset="0"/>
            </a:endParaRPr>
          </a:p>
        </p:txBody>
      </p:sp>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spd="slow" p14:dur="1300" advTm="115392">
        <p14:pan dir="u"/>
      </p:transition>
    </mc:Choice>
    <mc:Fallback xmlns="">
      <p:transition spd="slow" advTm="115392">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00E6C-8C3C-48E1-9EB7-D78DD2A4497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5B80046-8E0D-9A40-97AA-DA1A83177C65}"/>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80431" y="3699739"/>
            <a:ext cx="4137759" cy="2551006"/>
          </a:xfrm>
          <a:prstGeom prst="rect">
            <a:avLst/>
          </a:prstGeom>
        </p:spPr>
      </p:pic>
      <p:sp>
        <p:nvSpPr>
          <p:cNvPr id="18" name="Rectangle 17">
            <a:extLst>
              <a:ext uri="{FF2B5EF4-FFF2-40B4-BE49-F238E27FC236}">
                <a16:creationId xmlns:a16="http://schemas.microsoft.com/office/drawing/2014/main" id="{8BA35109-FFE2-1095-EE76-58617BC3B99D}"/>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79548F04-9494-9655-AC0D-8C105A5A1FCE}"/>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50733C4-ED54-F003-01BD-EFE48EE58D2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502FBB6-6E87-72D2-A34C-BB9B247739C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6">
            <p14:nvContentPartPr>
              <p14:cNvPr id="11" name="Encre 10">
                <a:extLst>
                  <a:ext uri="{FF2B5EF4-FFF2-40B4-BE49-F238E27FC236}">
                    <a16:creationId xmlns:a16="http://schemas.microsoft.com/office/drawing/2014/main" id="{7CBC9EA0-50CB-9949-C5DF-0429D2D9A66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9"/>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E49431C8-AFDF-CC36-2A5B-0B16F04F7EE0}"/>
              </a:ext>
            </a:extLst>
          </p:cNvPr>
          <p:cNvSpPr txBox="1"/>
          <p:nvPr/>
        </p:nvSpPr>
        <p:spPr>
          <a:xfrm>
            <a:off x="4550505" y="508412"/>
            <a:ext cx="4863530"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النَّشر الرقمي </a:t>
            </a:r>
          </a:p>
        </p:txBody>
      </p:sp>
      <p:sp>
        <p:nvSpPr>
          <p:cNvPr id="7" name="TextBox 6">
            <a:extLst>
              <a:ext uri="{FF2B5EF4-FFF2-40B4-BE49-F238E27FC236}">
                <a16:creationId xmlns:a16="http://schemas.microsoft.com/office/drawing/2014/main" id="{6B09272F-15E5-47CC-4922-307257889174}"/>
              </a:ext>
            </a:extLst>
          </p:cNvPr>
          <p:cNvSpPr txBox="1"/>
          <p:nvPr/>
        </p:nvSpPr>
        <p:spPr>
          <a:xfrm>
            <a:off x="2909547" y="1377440"/>
            <a:ext cx="8145446" cy="523220"/>
          </a:xfrm>
          <a:prstGeom prst="rect">
            <a:avLst/>
          </a:prstGeom>
          <a:noFill/>
        </p:spPr>
        <p:txBody>
          <a:bodyPr wrap="square">
            <a:spAutoFit/>
          </a:bodyPr>
          <a:lstStyle/>
          <a:p>
            <a:pPr algn="just" rtl="1"/>
            <a:r>
              <a:rPr lang="ar-DZ" sz="2800" b="1" i="1" dirty="0">
                <a:solidFill>
                  <a:srgbClr val="FF0000"/>
                </a:solidFill>
              </a:rPr>
              <a:t>    </a:t>
            </a:r>
            <a:endParaRPr lang="fr-FR" dirty="0"/>
          </a:p>
        </p:txBody>
      </p:sp>
      <p:sp>
        <p:nvSpPr>
          <p:cNvPr id="5" name="Parallelogram 4">
            <a:extLst>
              <a:ext uri="{FF2B5EF4-FFF2-40B4-BE49-F238E27FC236}">
                <a16:creationId xmlns:a16="http://schemas.microsoft.com/office/drawing/2014/main" id="{59029D5A-8534-14F8-44D5-EFFD2D0FDCEE}"/>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6" name="TextBox 5">
            <a:extLst>
              <a:ext uri="{FF2B5EF4-FFF2-40B4-BE49-F238E27FC236}">
                <a16:creationId xmlns:a16="http://schemas.microsoft.com/office/drawing/2014/main" id="{56FF071A-67E2-9AEC-023A-DB6B82E008C0}"/>
              </a:ext>
            </a:extLst>
          </p:cNvPr>
          <p:cNvSpPr txBox="1"/>
          <p:nvPr/>
        </p:nvSpPr>
        <p:spPr>
          <a:xfrm>
            <a:off x="3957314" y="1675478"/>
            <a:ext cx="7277804" cy="4062651"/>
          </a:xfrm>
          <a:prstGeom prst="rect">
            <a:avLst/>
          </a:prstGeom>
          <a:noFill/>
        </p:spPr>
        <p:txBody>
          <a:bodyPr wrap="square">
            <a:spAutoFit/>
          </a:bodyPr>
          <a:lstStyle/>
          <a:p>
            <a:pPr algn="just"/>
            <a:r>
              <a:rPr lang="ar-DZ" sz="2800" dirty="0"/>
              <a:t>  </a:t>
            </a:r>
            <a:r>
              <a:rPr lang="ar-DZ" sz="2400" dirty="0"/>
              <a:t>هُو عمليةٌ مفيدة في إِنتاج مستنداتٍ تحتوي على: نصوصٍ أو رسوماتٍ أو صور ثابتة أو رسوم توضيحية  متحرِّكة أو صوت أو فيديو أو جداول أو أرقام أو معدَّلات أو مزيج من أيِّ منها، بمساعدة نظام معالجة البيانات. بدلاً من الوسائط التقليدية المطبوعة مثل: الكتب والصُّحف والمجلات.                                                                               كما يعرَّف النَّشر الرَّقمي:" أنَّه عملية تحويل المحتويات المكتوبة أو الإعلامية إلى شكلٍ رقمي، يتيح إمكانية قراءتها أو عرضها أو الاستماع إليها عبر الحواسيب، والهواتف الذكية، والأجهزة اللوحية، أو من خلال                                                 شبكة الإنترنت"                                                                  </a:t>
            </a:r>
            <a:endParaRPr lang="ar-DZ" sz="2800" dirty="0"/>
          </a:p>
          <a:p>
            <a:pPr algn="just"/>
            <a:r>
              <a:rPr lang="ar-DZ" sz="2800" dirty="0"/>
              <a:t>                                                                        </a:t>
            </a:r>
            <a:r>
              <a:rPr lang="ar-DZ" dirty="0"/>
              <a:t> </a:t>
            </a:r>
            <a:endParaRPr lang="fr-FR" dirty="0"/>
          </a:p>
          <a:p>
            <a:pPr algn="r"/>
            <a:endParaRPr lang="fr-FR" sz="2000" dirty="0"/>
          </a:p>
        </p:txBody>
      </p:sp>
    </p:spTree>
    <p:extLst>
      <p:ext uri="{BB962C8B-B14F-4D97-AF65-F5344CB8AC3E}">
        <p14:creationId xmlns:p14="http://schemas.microsoft.com/office/powerpoint/2010/main" val="2131780398"/>
      </p:ext>
    </p:extLst>
  </p:cSld>
  <p:clrMapOvr>
    <a:masterClrMapping/>
  </p:clrMapOvr>
  <mc:AlternateContent xmlns:mc="http://schemas.openxmlformats.org/markup-compatibility/2006" xmlns:p14="http://schemas.microsoft.com/office/powerpoint/2010/main">
    <mc:Choice Requires="p14">
      <p:transition spd="slow" p14:dur="1600" advTm="68480">
        <p14:prism isInverted="1"/>
      </p:transition>
    </mc:Choice>
    <mc:Fallback xmlns="">
      <p:transition spd="slow" advTm="6848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A3530-BE67-E4A0-A3E6-2A5D392E63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B3755F-6EE3-DC88-53D8-473FF57CDE3E}"/>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64C9B69-7770-F3D3-0ABB-B5522595AC5F}"/>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EC8068A-C0C8-E8B0-9292-1A00BCF21F2E}"/>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97E8A7-3D56-D315-8052-0C7B6AD84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37C0B3C-BC41-E705-CB21-2E812780B6F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709A283-8437-9662-5B7F-462329D04D5E}"/>
              </a:ext>
            </a:extLst>
          </p:cNvPr>
          <p:cNvSpPr txBox="1"/>
          <p:nvPr/>
        </p:nvSpPr>
        <p:spPr>
          <a:xfrm>
            <a:off x="5135526" y="494452"/>
            <a:ext cx="593741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خصائص النَّشر الرَّقمي </a:t>
            </a:r>
          </a:p>
        </p:txBody>
      </p:sp>
      <p:sp>
        <p:nvSpPr>
          <p:cNvPr id="7" name="TextBox 6">
            <a:extLst>
              <a:ext uri="{FF2B5EF4-FFF2-40B4-BE49-F238E27FC236}">
                <a16:creationId xmlns:a16="http://schemas.microsoft.com/office/drawing/2014/main" id="{7F908D86-F973-BEF5-99EF-8EB28E013F54}"/>
              </a:ext>
            </a:extLst>
          </p:cNvPr>
          <p:cNvSpPr txBox="1"/>
          <p:nvPr/>
        </p:nvSpPr>
        <p:spPr>
          <a:xfrm>
            <a:off x="2927865" y="1443085"/>
            <a:ext cx="8569842" cy="5109091"/>
          </a:xfrm>
          <a:prstGeom prst="rect">
            <a:avLst/>
          </a:prstGeom>
          <a:noFill/>
        </p:spPr>
        <p:txBody>
          <a:bodyPr wrap="square">
            <a:spAutoFit/>
          </a:bodyPr>
          <a:lstStyle/>
          <a:p>
            <a:pPr algn="just" rtl="1"/>
            <a:r>
              <a:rPr lang="ar-DZ" sz="2800" b="1" dirty="0"/>
              <a:t>1- التَّكلفة المنخفضة:</a:t>
            </a:r>
            <a:r>
              <a:rPr lang="ar-DZ" sz="2800" dirty="0"/>
              <a:t> مقارنةً بالنَّشر الورقي (لا يحتاج طباعة أو توزيع مادي).</a:t>
            </a:r>
            <a:endParaRPr lang="fr-FR" sz="2800" dirty="0"/>
          </a:p>
          <a:p>
            <a:pPr algn="just" rtl="1"/>
            <a:r>
              <a:rPr lang="ar-DZ" sz="2800" b="1" dirty="0"/>
              <a:t>2- </a:t>
            </a:r>
            <a:r>
              <a:rPr lang="ar-DZ" sz="2800" b="1" dirty="0" err="1"/>
              <a:t>الإِنتشار</a:t>
            </a:r>
            <a:r>
              <a:rPr lang="ar-DZ" sz="2800" b="1" dirty="0"/>
              <a:t> الواسع</a:t>
            </a:r>
            <a:r>
              <a:rPr lang="ar-DZ" sz="2800" dirty="0"/>
              <a:t> : سرعة الوصول إلى جمهور عالمي في وقت قصير.</a:t>
            </a:r>
            <a:endParaRPr lang="fr-FR" sz="2800" dirty="0"/>
          </a:p>
          <a:p>
            <a:pPr algn="just" rtl="1"/>
            <a:r>
              <a:rPr lang="ar-DZ" sz="2800" b="1" dirty="0"/>
              <a:t>3- التَّفاعلية و</a:t>
            </a:r>
            <a:r>
              <a:rPr lang="ar-SA" sz="2800" b="1" dirty="0"/>
              <a:t>المرونة</a:t>
            </a:r>
            <a:r>
              <a:rPr lang="ar-DZ" sz="2800" dirty="0"/>
              <a:t>: إمكانية إضافة روابط، صور متحرِّكة، فيديوهات، أو حتى التَّعليقات من طرف الجمهور، كما </a:t>
            </a:r>
            <a:r>
              <a:rPr lang="ar-SA" sz="2800" dirty="0"/>
              <a:t>يمكن تعديل ونشر الأخبار أو المعلومات لحظة بلحظة</a:t>
            </a:r>
            <a:r>
              <a:rPr lang="fr-FR" sz="2800" dirty="0"/>
              <a:t>.</a:t>
            </a:r>
          </a:p>
          <a:p>
            <a:pPr algn="just" rtl="1"/>
            <a:r>
              <a:rPr lang="ar-DZ" sz="2800" b="1" dirty="0"/>
              <a:t>4- التَّحديث الفوري المستمر</a:t>
            </a:r>
            <a:r>
              <a:rPr lang="ar-DZ" sz="2800" dirty="0"/>
              <a:t>: يمكن تعديل المحتوى أو تحديثه بسهولة وفي أي وقت.</a:t>
            </a:r>
            <a:endParaRPr lang="fr-FR" sz="2800" dirty="0"/>
          </a:p>
          <a:p>
            <a:pPr algn="just" rtl="1"/>
            <a:r>
              <a:rPr lang="ar-DZ" sz="2800" b="1" dirty="0"/>
              <a:t>5- تنوُّع الصيغ</a:t>
            </a:r>
            <a:r>
              <a:rPr lang="ar-DZ" sz="2800" dirty="0"/>
              <a:t>: مثل: (الكتب الإلكترونية </a:t>
            </a:r>
            <a:r>
              <a:rPr lang="ar-SA" sz="2800" dirty="0"/>
              <a:t>، </a:t>
            </a:r>
            <a:r>
              <a:rPr lang="ar-DZ" sz="2800" dirty="0"/>
              <a:t>المقالات الرَّقمية، المدونات، الصُّحف والمجلات الإلكترونية، </a:t>
            </a:r>
            <a:r>
              <a:rPr lang="ar-DZ" sz="2800" dirty="0" err="1"/>
              <a:t>البودكاست</a:t>
            </a:r>
            <a:r>
              <a:rPr lang="ar-DZ" sz="2800" dirty="0"/>
              <a:t>، الفيديوهات).</a:t>
            </a:r>
            <a:endParaRPr lang="fr-FR" sz="2800" dirty="0"/>
          </a:p>
          <a:p>
            <a:pPr rtl="1"/>
            <a:r>
              <a:rPr lang="fr-FR" dirty="0"/>
              <a:t> </a:t>
            </a:r>
          </a:p>
          <a:p>
            <a:pPr algn="just"/>
            <a:endParaRPr lang="ar-DZ" sz="2800" dirty="0"/>
          </a:p>
        </p:txBody>
      </p:sp>
      <p:sp>
        <p:nvSpPr>
          <p:cNvPr id="5" name="Parallelogram 4">
            <a:extLst>
              <a:ext uri="{FF2B5EF4-FFF2-40B4-BE49-F238E27FC236}">
                <a16:creationId xmlns:a16="http://schemas.microsoft.com/office/drawing/2014/main" id="{EC91980B-4840-9C8D-1B43-0A5EDCC591D4}"/>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Tree>
    <p:extLst>
      <p:ext uri="{BB962C8B-B14F-4D97-AF65-F5344CB8AC3E}">
        <p14:creationId xmlns:p14="http://schemas.microsoft.com/office/powerpoint/2010/main" val="1700646565"/>
      </p:ext>
    </p:extLst>
  </p:cSld>
  <p:clrMapOvr>
    <a:masterClrMapping/>
  </p:clrMapOvr>
  <mc:AlternateContent xmlns:mc="http://schemas.openxmlformats.org/markup-compatibility/2006" xmlns:p14="http://schemas.microsoft.com/office/powerpoint/2010/main">
    <mc:Choice Requires="p14">
      <p:transition spd="slow" p14:dur="1600" advTm="119381">
        <p14:prism isInverted="1"/>
      </p:transition>
    </mc:Choice>
    <mc:Fallback xmlns="">
      <p:transition spd="slow" advTm="119381">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E5133-B3E9-6BEC-0AF8-7B1D540E98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7EDDBA-E570-DAB4-1D51-611B25D7630F}"/>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655A559-D7AA-76BA-8398-6CE9C73E0F5C}"/>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4F21F3D-8952-1F1D-D750-BCCBD9F10BB6}"/>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5B652F-9E3E-1619-9B3E-747754FB67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B90CB08-4D6E-5918-4D6F-D3E8D3D085B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6663128B-22F6-572E-1855-3A680A8C819D}"/>
              </a:ext>
            </a:extLst>
          </p:cNvPr>
          <p:cNvSpPr txBox="1"/>
          <p:nvPr/>
        </p:nvSpPr>
        <p:spPr>
          <a:xfrm>
            <a:off x="4556880" y="537851"/>
            <a:ext cx="5913000"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C5A96546-CD1C-CECD-4C97-28FE16A9D2CD}"/>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DE574079-5B5B-7936-6151-D94620A3514D}"/>
              </a:ext>
            </a:extLst>
          </p:cNvPr>
          <p:cNvSpPr txBox="1"/>
          <p:nvPr/>
        </p:nvSpPr>
        <p:spPr>
          <a:xfrm>
            <a:off x="1802165" y="1770981"/>
            <a:ext cx="9123426" cy="4524315"/>
          </a:xfrm>
          <a:prstGeom prst="rect">
            <a:avLst/>
          </a:prstGeom>
          <a:noFill/>
        </p:spPr>
        <p:txBody>
          <a:bodyPr wrap="square">
            <a:spAutoFit/>
          </a:bodyPr>
          <a:lstStyle/>
          <a:p>
            <a:pPr marL="285750" lvl="0" indent="-285750" algn="r" rtl="1">
              <a:buFont typeface="Wingdings" panose="05000000000000000000" pitchFamily="2" charset="2"/>
              <a:buChar char="v"/>
            </a:pPr>
            <a:r>
              <a:rPr lang="ar-DZ" sz="2400" b="1" dirty="0"/>
              <a:t>نقد المحتويات التافهة :</a:t>
            </a:r>
            <a:r>
              <a:rPr lang="fr-FR" sz="2400" b="1" dirty="0"/>
              <a:t>  </a:t>
            </a:r>
            <a:endParaRPr lang="ar-DZ" sz="2400" b="1" dirty="0"/>
          </a:p>
          <a:p>
            <a:pPr lvl="0" algn="r" rtl="1"/>
            <a:endParaRPr lang="ar-DZ" sz="2400" b="1" dirty="0"/>
          </a:p>
          <a:p>
            <a:pPr algn="just" rtl="1"/>
            <a:r>
              <a:rPr lang="ar-DZ" sz="2400" dirty="0"/>
              <a:t>  يجب التَّفكير في العواقب الَّتي ستخلِّفها هذه المشكلة، فالتَّفاهة المتضمَّنة في محتويات النَّشر الإلكتروني، ليست أمرًا عاديًا كما نظنُّ، وإنَّما تتجاوز ذلك لتتحوَّل إلى مشكلة معقّدة، بل إلى مجموعة من المشاكل، الَّتي لا يُحمد عقباها، والَّتي ستشكِّل تحديات فيما بعد للجميع.</a:t>
            </a:r>
            <a:endParaRPr lang="fr-FR" sz="2400" dirty="0"/>
          </a:p>
          <a:p>
            <a:pPr algn="just" rtl="1"/>
            <a:r>
              <a:rPr lang="ar-DZ" sz="2400" dirty="0"/>
              <a:t>وإنَّ أولى هذه المشاكل هو هدر الوقت، إذْ أنَّ المحتويات التَّافهة تضيّع وقت الشَّخص الذي كان من الممكن أن يستغله في أشياء أخرى، كالإبداع أو البحث أو التَّفكير أو قراءة ما هو مفيد، وما إلى ذلك من شؤون تستطيع أن تعود عليه بالنفع، بدل ضياع الوقت في مثل هذه الأمور.</a:t>
            </a:r>
            <a:endParaRPr lang="fr-FR" sz="2400" dirty="0"/>
          </a:p>
          <a:p>
            <a:pPr algn="just" rtl="1"/>
            <a:r>
              <a:rPr lang="ar-DZ" sz="2400" dirty="0"/>
              <a:t>ولأنَّك أنت المسؤول يجب عليك أن توعِّي محيطك من الأطفال والجيل النَّاشئ، من متابعة هؤلاء، وأن تكون حذرًا من أن تنقاد خلفهم، لأنك ستكون بعدها أحد المتسبِّبين بهذه الظاهرة الَّتي تجتاح المجتمعات.</a:t>
            </a:r>
            <a:endParaRPr lang="fr-FR" sz="2400" dirty="0"/>
          </a:p>
          <a:p>
            <a:pPr lvl="0" algn="r" rtl="1"/>
            <a:r>
              <a:rPr lang="fr-FR" sz="2400" b="1" dirty="0"/>
              <a:t> </a:t>
            </a:r>
          </a:p>
        </p:txBody>
      </p:sp>
    </p:spTree>
    <p:extLst>
      <p:ext uri="{BB962C8B-B14F-4D97-AF65-F5344CB8AC3E}">
        <p14:creationId xmlns:p14="http://schemas.microsoft.com/office/powerpoint/2010/main" val="2603194823"/>
      </p:ext>
    </p:extLst>
  </p:cSld>
  <p:clrMapOvr>
    <a:masterClrMapping/>
  </p:clrMapOvr>
  <mc:AlternateContent xmlns:mc="http://schemas.openxmlformats.org/markup-compatibility/2006" xmlns:p14="http://schemas.microsoft.com/office/powerpoint/2010/main">
    <mc:Choice Requires="p14">
      <p:transition spd="slow" p14:dur="1600" advTm="92650">
        <p14:prism isInverted="1"/>
      </p:transition>
    </mc:Choice>
    <mc:Fallback xmlns="">
      <p:transition spd="slow" advTm="9265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1CB57-D817-E351-E416-20D14E53A3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CB6274-2E84-1130-81A7-17BD0FDC7310}"/>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FA542FB-DF25-C6A5-3082-806E6AD08D0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CCABF6F4-3A35-2A63-ED75-0F060370D986}"/>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DA6AB3-4EA6-708C-9A8B-B33EF8DC3F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DE2B387-7955-2201-5666-256EFB9E19D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84CDD314-A0CD-F9C7-C442-963A6A42627D}"/>
              </a:ext>
            </a:extLst>
          </p:cNvPr>
          <p:cNvSpPr txBox="1"/>
          <p:nvPr/>
        </p:nvSpPr>
        <p:spPr>
          <a:xfrm>
            <a:off x="4556880" y="537851"/>
            <a:ext cx="5913000"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45B78136-F6D2-1361-FD5D-D12C147798DD}"/>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4BED2087-4C5A-F1DF-B7CB-65CAB095E23B}"/>
              </a:ext>
            </a:extLst>
          </p:cNvPr>
          <p:cNvSpPr txBox="1"/>
          <p:nvPr/>
        </p:nvSpPr>
        <p:spPr>
          <a:xfrm>
            <a:off x="1722120" y="1296394"/>
            <a:ext cx="9123426" cy="3416320"/>
          </a:xfrm>
          <a:prstGeom prst="rect">
            <a:avLst/>
          </a:prstGeom>
          <a:noFill/>
        </p:spPr>
        <p:txBody>
          <a:bodyPr wrap="square">
            <a:spAutoFit/>
          </a:bodyPr>
          <a:lstStyle/>
          <a:p>
            <a:pPr marL="342900" lvl="0" indent="-342900" algn="r" rtl="1">
              <a:buFont typeface="Wingdings" panose="05000000000000000000" pitchFamily="2" charset="2"/>
              <a:buChar char="v"/>
            </a:pPr>
            <a:r>
              <a:rPr lang="ar-DZ" sz="2400" b="1" dirty="0"/>
              <a:t>نقد حقوق ملكية النَّشر الرَّقمي:</a:t>
            </a:r>
          </a:p>
          <a:p>
            <a:pPr lvl="0" algn="r" rtl="1"/>
            <a:r>
              <a:rPr lang="ar-DZ" sz="2400" dirty="0"/>
              <a:t>نقد مضامين وآليات النَّشر الرَّقمي، يتضمن تحليل الجوانب السلبية والإيجابية لهذه العملية، مع التَّركيز على مضمون المحتوى الرَّقمي، </a:t>
            </a:r>
            <a:r>
              <a:rPr lang="ar-DZ" sz="2400" dirty="0" err="1"/>
              <a:t>كالإِستخدام</a:t>
            </a:r>
            <a:r>
              <a:rPr lang="ar-DZ" sz="2400" dirty="0"/>
              <a:t> المفرط للمعلومات، وقضايا حقوق النَّشر. فقضايا حقوق النَّشر، تصبح معقَّدة في البيئة الرَّقمية، حيث يَسْهُل تداول المحتوى وإعادة نشره.</a:t>
            </a:r>
            <a:endParaRPr lang="ar-DZ" dirty="0"/>
          </a:p>
          <a:p>
            <a:pPr lvl="0" algn="r" rtl="1"/>
            <a:r>
              <a:rPr lang="ar-DZ" sz="2400" b="1" dirty="0"/>
              <a:t>مثال: </a:t>
            </a:r>
            <a:r>
              <a:rPr lang="ar-DZ" sz="2400" dirty="0"/>
              <a:t>محتوى رقمي في مدونة تعتمد فيها على إِبراز معلومات علمية مثلاً، فستحتاج لدراسة قوانين النَّشر العامة، وقوانين حقوق النَّشر الوطنية  </a:t>
            </a:r>
            <a:r>
              <a:rPr lang="ar-DZ" sz="2400" dirty="0" err="1"/>
              <a:t>والإِلتزام</a:t>
            </a:r>
            <a:r>
              <a:rPr lang="ar-DZ" sz="2400" dirty="0"/>
              <a:t> بها في محتواك. كما يمكن حماية حقوق الملكية الفكرية ضمن ما يسمى" بدواوين حماية الملكية الفكرية" عبر دول العالم ، حتَّى تضمن جميع حقوقك الفكرية والمَّادية والمعنوية </a:t>
            </a:r>
            <a:r>
              <a:rPr lang="ar-DZ" sz="2400" dirty="0" err="1"/>
              <a:t>سواءًا</a:t>
            </a:r>
            <a:r>
              <a:rPr lang="ar-DZ" sz="2400" dirty="0"/>
              <a:t> كنت: مؤلفًا أو صانع محتوى أو صحفيا أو إعلامياً.</a:t>
            </a:r>
            <a:endParaRPr lang="ar-DZ" sz="3200" dirty="0"/>
          </a:p>
        </p:txBody>
      </p:sp>
      <p:sp>
        <p:nvSpPr>
          <p:cNvPr id="6" name="TextBox 5">
            <a:extLst>
              <a:ext uri="{FF2B5EF4-FFF2-40B4-BE49-F238E27FC236}">
                <a16:creationId xmlns:a16="http://schemas.microsoft.com/office/drawing/2014/main" id="{70BFCE22-21D3-1FC8-922A-7761BB9E4C1F}"/>
              </a:ext>
            </a:extLst>
          </p:cNvPr>
          <p:cNvSpPr txBox="1"/>
          <p:nvPr/>
        </p:nvSpPr>
        <p:spPr>
          <a:xfrm>
            <a:off x="1470813" y="5534452"/>
            <a:ext cx="6917436" cy="369332"/>
          </a:xfrm>
          <a:prstGeom prst="rect">
            <a:avLst/>
          </a:prstGeom>
          <a:noFill/>
        </p:spPr>
        <p:txBody>
          <a:bodyPr wrap="square">
            <a:spAutoFit/>
          </a:bodyPr>
          <a:lstStyle/>
          <a:p>
            <a:r>
              <a:rPr lang="fr-FR" b="1" dirty="0"/>
              <a:t>https://www.saip.gov.sa/ar/#</a:t>
            </a:r>
          </a:p>
        </p:txBody>
      </p:sp>
      <p:pic>
        <p:nvPicPr>
          <p:cNvPr id="14" name="Picture 13">
            <a:extLst>
              <a:ext uri="{FF2B5EF4-FFF2-40B4-BE49-F238E27FC236}">
                <a16:creationId xmlns:a16="http://schemas.microsoft.com/office/drawing/2014/main" id="{56644D59-3CCA-5BAA-8E9F-B970F73C674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33001" y="4379976"/>
            <a:ext cx="3895878" cy="1235869"/>
          </a:xfrm>
          <a:prstGeom prst="rect">
            <a:avLst/>
          </a:prstGeom>
        </p:spPr>
      </p:pic>
    </p:spTree>
    <p:extLst>
      <p:ext uri="{BB962C8B-B14F-4D97-AF65-F5344CB8AC3E}">
        <p14:creationId xmlns:p14="http://schemas.microsoft.com/office/powerpoint/2010/main" val="3791837839"/>
      </p:ext>
    </p:extLst>
  </p:cSld>
  <p:clrMapOvr>
    <a:masterClrMapping/>
  </p:clrMapOvr>
  <mc:AlternateContent xmlns:mc="http://schemas.openxmlformats.org/markup-compatibility/2006" xmlns:p14="http://schemas.microsoft.com/office/powerpoint/2010/main">
    <mc:Choice Requires="p14">
      <p:transition spd="slow" p14:dur="1600" advTm="214378">
        <p14:prism isInverted="1"/>
      </p:transition>
    </mc:Choice>
    <mc:Fallback xmlns="">
      <p:transition spd="slow" advTm="214378">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BAFBC-4CA9-FEFD-E6C4-4E195BF66B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C03669-F4ED-BCFF-5138-B3DB2C03BC77}"/>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4BF3860-9039-9850-4FDD-5A0DF8B76BF9}"/>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7A72853-8443-4278-7DD2-22B14F5DA0F6}"/>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7E8C315-9BD8-A050-CBE1-FBB6AE9E89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9B754F9-9F9B-0476-B315-CD55A5BEBAB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6BF83935-31D0-7E94-DA53-577EA7D7971F}"/>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A32D303A-7A78-9AB8-5021-08AAB6B1AB48}"/>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58AA3365-14A3-2CB5-8DDA-9CCD72C2DB0F}"/>
              </a:ext>
            </a:extLst>
          </p:cNvPr>
          <p:cNvSpPr txBox="1"/>
          <p:nvPr/>
        </p:nvSpPr>
        <p:spPr>
          <a:xfrm>
            <a:off x="3315904" y="1492526"/>
            <a:ext cx="8146999" cy="4380686"/>
          </a:xfrm>
          <a:prstGeom prst="rect">
            <a:avLst/>
          </a:prstGeom>
          <a:noFill/>
        </p:spPr>
        <p:txBody>
          <a:bodyPr wrap="square">
            <a:spAutoFit/>
          </a:bodyPr>
          <a:lstStyle/>
          <a:p>
            <a:pPr algn="r">
              <a:spcAft>
                <a:spcPts val="750"/>
              </a:spcAft>
              <a:buNone/>
            </a:pPr>
            <a:r>
              <a:rPr lang="ar-DZ" sz="2400" b="1" i="0" dirty="0">
                <a:solidFill>
                  <a:srgbClr val="FF0000"/>
                </a:solidFill>
                <a:effectLst/>
                <a:latin typeface="Tajawal"/>
              </a:rPr>
              <a:t>نموذج :</a:t>
            </a:r>
            <a:r>
              <a:rPr lang="ar-DZ" sz="1200" b="1" dirty="0"/>
              <a:t> </a:t>
            </a:r>
            <a:r>
              <a:rPr lang="ar-DZ" sz="2400" b="1" dirty="0"/>
              <a:t>إصدار أزيد من 4000 مخالفة نشر إلكتروني ، بالسعودية.</a:t>
            </a:r>
            <a:endParaRPr lang="ar-DZ" sz="4400" b="1" i="0" dirty="0">
              <a:solidFill>
                <a:srgbClr val="FF0000"/>
              </a:solidFill>
              <a:effectLst/>
              <a:latin typeface="Tajawal"/>
            </a:endParaRPr>
          </a:p>
          <a:p>
            <a:pPr algn="just" rtl="1"/>
            <a:r>
              <a:rPr lang="ar-DZ" sz="2400" dirty="0"/>
              <a:t>وثَّقت الهيئة العامة للإعلام المرئي والمسموع بالسعودية، أكثر من 4000 مخالفة في النَّشر الرَّقمي الإعلامي ، خلال الربع الأول من عام 2023 .</a:t>
            </a:r>
            <a:endParaRPr lang="fr-FR" sz="2400" dirty="0"/>
          </a:p>
          <a:p>
            <a:pPr algn="just" rtl="1"/>
            <a:r>
              <a:rPr lang="ar-DZ" sz="2400" dirty="0"/>
              <a:t>وأفادت الهيئة، وفقاً لما نشرته وكالة الأنباء السعودية "وأس"، بأنَّ البلاغات تنوَّعت ما بين مخالفات النَّشر الإلكتروني للمحتوى الإعلامي، وممارسة العمل الإعلامي دون ترخيص، بالإضافة إلى عدم التقيُّد بضوابط </a:t>
            </a:r>
            <a:r>
              <a:rPr lang="ar-DZ" sz="2400" dirty="0" err="1"/>
              <a:t>إِستيراد</a:t>
            </a:r>
            <a:r>
              <a:rPr lang="ar-DZ" sz="2400" dirty="0"/>
              <a:t> وتوزيع المحتوى الإعلامي، وأجهزة الاستقبال غير المفسوحة.</a:t>
            </a:r>
            <a:endParaRPr lang="fr-FR" sz="2400" dirty="0"/>
          </a:p>
          <a:p>
            <a:pPr algn="just" rtl="1"/>
            <a:r>
              <a:rPr lang="ar-DZ" sz="2400" dirty="0"/>
              <a:t>وبيَّنت أنَّ القرارات الصادرة، تنوَّعت ما بين "توجيه إنذارات صناع المحتوى ، ومخالفات مالية، وتعليقِ وإلغاءِ تراخيصَ إعلاميةٍ، ونشرُ </a:t>
            </a:r>
            <a:r>
              <a:rPr lang="ar-DZ" sz="2400" dirty="0" err="1"/>
              <a:t>إعتذارات</a:t>
            </a:r>
            <a:r>
              <a:rPr lang="ar-DZ" sz="2400" dirty="0"/>
              <a:t> على وسيلة النَّشر، والإيقاف المؤقَّت للمخالفين من الظهور الإعلامي، ومصادرة محتويات مخالفة.</a:t>
            </a:r>
            <a:endParaRPr lang="fr-FR" sz="2400" dirty="0"/>
          </a:p>
        </p:txBody>
      </p:sp>
      <p:pic>
        <p:nvPicPr>
          <p:cNvPr id="6" name="Graphic 5">
            <a:extLst>
              <a:ext uri="{FF2B5EF4-FFF2-40B4-BE49-F238E27FC236}">
                <a16:creationId xmlns:a16="http://schemas.microsoft.com/office/drawing/2014/main" id="{74F454F9-87B3-8808-05FC-16B0B066D56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18704" y="3133080"/>
            <a:ext cx="2906603" cy="2018157"/>
          </a:xfrm>
          <a:prstGeom prst="rect">
            <a:avLst/>
          </a:prstGeom>
        </p:spPr>
      </p:pic>
      <p:sp>
        <p:nvSpPr>
          <p:cNvPr id="12" name="TextBox 11">
            <a:extLst>
              <a:ext uri="{FF2B5EF4-FFF2-40B4-BE49-F238E27FC236}">
                <a16:creationId xmlns:a16="http://schemas.microsoft.com/office/drawing/2014/main" id="{420E4FB8-36DB-1686-A248-896C677BE19A}"/>
              </a:ext>
            </a:extLst>
          </p:cNvPr>
          <p:cNvSpPr txBox="1"/>
          <p:nvPr/>
        </p:nvSpPr>
        <p:spPr>
          <a:xfrm>
            <a:off x="-1686713" y="5354311"/>
            <a:ext cx="6917436" cy="830997"/>
          </a:xfrm>
          <a:prstGeom prst="rect">
            <a:avLst/>
          </a:prstGeom>
          <a:noFill/>
        </p:spPr>
        <p:txBody>
          <a:bodyPr wrap="square">
            <a:spAutoFit/>
          </a:bodyPr>
          <a:lstStyle/>
          <a:p>
            <a:pPr algn="just">
              <a:spcAft>
                <a:spcPts val="750"/>
              </a:spcAft>
              <a:buNone/>
            </a:pPr>
            <a:r>
              <a:rPr lang="fr-FR" sz="2400" b="1" dirty="0">
                <a:solidFill>
                  <a:srgbClr val="333333"/>
                </a:solidFill>
                <a:latin typeface="Tajawal"/>
              </a:rPr>
              <a:t>https://2u.pw/e0CE5</a:t>
            </a:r>
            <a:br>
              <a:rPr lang="ar-DZ" sz="2400" b="1" i="0" dirty="0">
                <a:solidFill>
                  <a:srgbClr val="333333"/>
                </a:solidFill>
                <a:effectLst/>
                <a:latin typeface="Tajawal"/>
              </a:rPr>
            </a:br>
            <a:endParaRPr lang="fr-FR" sz="2400" b="1" dirty="0"/>
          </a:p>
        </p:txBody>
      </p:sp>
    </p:spTree>
    <p:extLst>
      <p:ext uri="{BB962C8B-B14F-4D97-AF65-F5344CB8AC3E}">
        <p14:creationId xmlns:p14="http://schemas.microsoft.com/office/powerpoint/2010/main" val="2371248525"/>
      </p:ext>
    </p:extLst>
  </p:cSld>
  <p:clrMapOvr>
    <a:masterClrMapping/>
  </p:clrMapOvr>
  <mc:AlternateContent xmlns:mc="http://schemas.openxmlformats.org/markup-compatibility/2006" xmlns:p14="http://schemas.microsoft.com/office/powerpoint/2010/main">
    <mc:Choice Requires="p14">
      <p:transition spd="slow" p14:dur="1600" advTm="158506">
        <p14:prism isInverted="1"/>
      </p:transition>
    </mc:Choice>
    <mc:Fallback xmlns="">
      <p:transition spd="slow" advTm="158506">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5E7B7-013A-6E77-D0C2-E17184C949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C24156-28B0-7A37-1026-37BB0340B3A5}"/>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9B200BB-C186-64DA-DD41-0FDB9615459D}"/>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7103D95-BAF6-CF31-F632-DBBDFCAF6585}"/>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FC1488-3B07-0D7C-E206-5EB2E991C3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E39EAEA-412A-A38B-7C92-550A9C7E662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74E466A-E0DA-1DA5-6EB2-4BA89A017A64}"/>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7581F187-E529-CAB4-B9BF-E6398D0277C0}"/>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7" name="TextBox 6">
            <a:extLst>
              <a:ext uri="{FF2B5EF4-FFF2-40B4-BE49-F238E27FC236}">
                <a16:creationId xmlns:a16="http://schemas.microsoft.com/office/drawing/2014/main" id="{75160FBF-38DD-6B2D-6310-D894832D0D5F}"/>
              </a:ext>
            </a:extLst>
          </p:cNvPr>
          <p:cNvSpPr txBox="1"/>
          <p:nvPr/>
        </p:nvSpPr>
        <p:spPr>
          <a:xfrm>
            <a:off x="985529" y="1318339"/>
            <a:ext cx="9864090" cy="4402039"/>
          </a:xfrm>
          <a:prstGeom prst="rect">
            <a:avLst/>
          </a:prstGeom>
          <a:noFill/>
        </p:spPr>
        <p:txBody>
          <a:bodyPr wrap="square">
            <a:spAutoFit/>
          </a:bodyPr>
          <a:lstStyle/>
          <a:p>
            <a:pPr marL="342900" lvl="0" indent="-342900" algn="just" rtl="1">
              <a:lnSpc>
                <a:spcPct val="107000"/>
              </a:lnSpc>
              <a:spcAft>
                <a:spcPts val="800"/>
              </a:spcAft>
              <a:buFont typeface="Wingdings" panose="05000000000000000000" pitchFamily="2" charset="2"/>
              <a:buChar char=""/>
            </a:pPr>
            <a:r>
              <a:rPr lang="ar-DZ" sz="2400" b="1" kern="100" dirty="0">
                <a:effectLst/>
                <a:latin typeface="Calibri" panose="020F0502020204030204" pitchFamily="34" charset="0"/>
                <a:ea typeface="Calibri" panose="020F0502020204030204" pitchFamily="34" charset="0"/>
                <a:cs typeface="Arial" panose="020B0604020202020204" pitchFamily="34" charset="0"/>
              </a:rPr>
              <a:t>نقد المنشورات المفبركة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200" kern="100" dirty="0">
                <a:effectLst/>
                <a:latin typeface="Calibri" panose="020F0502020204030204" pitchFamily="34" charset="0"/>
                <a:ea typeface="Calibri" panose="020F0502020204030204" pitchFamily="34" charset="0"/>
                <a:cs typeface="Arial" panose="020B0604020202020204" pitchFamily="34" charset="0"/>
              </a:rPr>
              <a:t>يستفيض حاليًّا الكثير من المواقع الإخبارية في نشر تلك الأخبار</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التي تدور أغلبها حول الدعاية والخداع وتضليل الر</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أي العام، وتعتمد على تقارير لا أساس لها من الصحة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ومن مصادر مجهولة على الإنترنت ليست لها أي مصداقية. وقد يصل الأمر بصانعي الأخبار الكاذبة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إلى تغذية حالة الرعب وتعزيزها وسط الجمهور (خلق حالة الفوبيا والكراهية) إزاء كل القضايا</a:t>
            </a:r>
            <a:r>
              <a:rPr lang="ar-DZ" sz="2200" kern="100" dirty="0">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والمشكل الأكبر عندما تتناقل وسائل ال</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a:effectLst/>
                <a:latin typeface="Calibri" panose="020F0502020204030204" pitchFamily="34" charset="0"/>
                <a:ea typeface="Calibri" panose="020F0502020204030204" pitchFamily="34" charset="0"/>
                <a:cs typeface="Arial" panose="020B0604020202020204" pitchFamily="34" charset="0"/>
              </a:rPr>
              <a:t>علام هذه ال</a:t>
            </a:r>
            <a:r>
              <a:rPr lang="ar-DZ" sz="2200" kern="100" dirty="0">
                <a:effectLst/>
                <a:latin typeface="Calibri" panose="020F0502020204030204" pitchFamily="34" charset="0"/>
                <a:ea typeface="Calibri" panose="020F0502020204030204" pitchFamily="34" charset="0"/>
                <a:cs typeface="Arial" panose="020B0604020202020204" pitchFamily="34" charset="0"/>
              </a:rPr>
              <a:t>أ</a:t>
            </a:r>
            <a:r>
              <a:rPr lang="ar-SA" sz="2200" kern="100" dirty="0">
                <a:effectLst/>
                <a:latin typeface="Calibri" panose="020F0502020204030204" pitchFamily="34" charset="0"/>
                <a:ea typeface="Calibri" panose="020F0502020204030204" pitchFamily="34" charset="0"/>
                <a:cs typeface="Arial" panose="020B0604020202020204" pitchFamily="34" charset="0"/>
              </a:rPr>
              <a:t>خبار.</a:t>
            </a: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200" kern="100" dirty="0">
                <a:effectLst/>
                <a:latin typeface="Calibri" panose="020F0502020204030204" pitchFamily="34" charset="0"/>
                <a:ea typeface="Calibri" panose="020F0502020204030204" pitchFamily="34" charset="0"/>
                <a:cs typeface="Arial" panose="020B0604020202020204" pitchFamily="34" charset="0"/>
              </a:rPr>
              <a:t>وي</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مكن لهذه الأخبار غير الموثوقة أيضًا أن تُشوِّه سمعة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المؤس</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سة</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الإعلامية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بشكل</a:t>
            </a:r>
            <a:r>
              <a:rPr lang="ar-DZ" sz="2200" kern="100" dirty="0">
                <a:latin typeface="Calibri" panose="020F0502020204030204" pitchFamily="34" charset="0"/>
                <a:ea typeface="Calibri" panose="020F0502020204030204" pitchFamily="34" charset="0"/>
                <a:cs typeface="Arial" panose="020B0604020202020204" pitchFamily="34" charset="0"/>
              </a:rPr>
              <a:t>ٍ م</a:t>
            </a:r>
            <a:r>
              <a:rPr lang="ar-SA" sz="2200" kern="100" dirty="0">
                <a:effectLst/>
                <a:latin typeface="Calibri" panose="020F0502020204030204" pitchFamily="34" charset="0"/>
                <a:ea typeface="Calibri" panose="020F0502020204030204" pitchFamily="34" charset="0"/>
                <a:cs typeface="Arial" panose="020B0604020202020204" pitchFamily="34" charset="0"/>
              </a:rPr>
              <a:t>باشر من خلال </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تهامها</a:t>
            </a:r>
            <a:r>
              <a:rPr lang="ar-SA" sz="2200" kern="100" dirty="0">
                <a:effectLst/>
                <a:latin typeface="Calibri" panose="020F0502020204030204" pitchFamily="34" charset="0"/>
                <a:ea typeface="Calibri" panose="020F0502020204030204" pitchFamily="34" charset="0"/>
                <a:cs typeface="Arial" panose="020B0604020202020204" pitchFamily="34" charset="0"/>
              </a:rPr>
              <a:t> بالت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حيز والتواطؤ وعدم الكفاءة، علاوة على ذلك، فإن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وجود هذه الأخبار والمعلومات المضل</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لة</a:t>
            </a:r>
            <a:r>
              <a:rPr lang="ar-SA" sz="2200" kern="100" dirty="0">
                <a:effectLst/>
                <a:latin typeface="Calibri" panose="020F0502020204030204" pitchFamily="34" charset="0"/>
                <a:ea typeface="Calibri" panose="020F0502020204030204" pitchFamily="34" charset="0"/>
                <a:cs typeface="Arial" panose="020B0604020202020204" pitchFamily="34" charset="0"/>
              </a:rPr>
              <a:t> في الفضاءات العام</a:t>
            </a:r>
            <a:r>
              <a:rPr lang="ar-DZ" sz="2200" kern="100" dirty="0">
                <a:effectLst/>
                <a:latin typeface="Calibri" panose="020F0502020204030204" pitchFamily="34" charset="0"/>
                <a:ea typeface="Calibri" panose="020F0502020204030204" pitchFamily="34" charset="0"/>
                <a:cs typeface="Arial" panose="020B0604020202020204" pitchFamily="34" charset="0"/>
              </a:rPr>
              <a:t>ة،</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الر</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قمية</a:t>
            </a:r>
            <a:r>
              <a:rPr lang="ar-SA" sz="2200" kern="100" dirty="0">
                <a:effectLst/>
                <a:latin typeface="Calibri" panose="020F0502020204030204" pitchFamily="34" charset="0"/>
                <a:ea typeface="Calibri" panose="020F0502020204030204" pitchFamily="34" charset="0"/>
                <a:cs typeface="Arial" panose="020B0604020202020204" pitchFamily="34" charset="0"/>
              </a:rPr>
              <a:t> وغير الر</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قمية</a:t>
            </a:r>
            <a:r>
              <a:rPr lang="ar-SA" sz="2200" kern="100" dirty="0">
                <a:effectLst/>
                <a:latin typeface="Calibri" panose="020F0502020204030204" pitchFamily="34" charset="0"/>
                <a:ea typeface="Calibri" panose="020F0502020204030204" pitchFamily="34" charset="0"/>
                <a:cs typeface="Arial" panose="020B0604020202020204" pitchFamily="34" charset="0"/>
              </a:rPr>
              <a:t>، يمكن أن يُقلِّل من مصداقية الأخبار المشروعة ذاتها، فتكون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عرضة</a:t>
            </a:r>
            <a:r>
              <a:rPr lang="ar-DZ" sz="2200" kern="100" dirty="0">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للت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شكيك والمساءلة. وقد يصل الأمر لحد</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الس</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خرية وعدم المبالاة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تجاه أخبار المؤسسة كلها</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p>
          <a:p>
            <a:pPr marL="457200" algn="just" rtl="1">
              <a:lnSpc>
                <a:spcPct val="107000"/>
              </a:lnSpc>
              <a:spcAft>
                <a:spcPts val="800"/>
              </a:spcAft>
              <a:buNone/>
            </a:pP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46250504"/>
      </p:ext>
    </p:extLst>
  </p:cSld>
  <p:clrMapOvr>
    <a:masterClrMapping/>
  </p:clrMapOvr>
  <mc:AlternateContent xmlns:mc="http://schemas.openxmlformats.org/markup-compatibility/2006" xmlns:p14="http://schemas.microsoft.com/office/powerpoint/2010/main">
    <mc:Choice Requires="p14">
      <p:transition spd="slow" p14:dur="1600" advTm="134933">
        <p14:prism isInverted="1"/>
      </p:transition>
    </mc:Choice>
    <mc:Fallback xmlns="">
      <p:transition spd="slow" advTm="134933">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6679E-C552-9484-72CD-CB8532C7F6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705208-24DF-5399-377E-FB3722659BDB}"/>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7726AD4-C538-90B2-0563-7EA6815ECBA7}"/>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11E4911-35FE-3479-B603-827AB152FE85}"/>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5F5D34-751B-6EF7-AAD4-F38A0C36BB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D37ADB7-4891-84B1-5C04-CCDBB99DEEF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497B081-41A2-CF86-E8A9-7F228DC1BFBD}"/>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F2C7E6FD-10A1-3A5C-AF30-EAD47B291C9C}"/>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7" name="TextBox 6">
            <a:extLst>
              <a:ext uri="{FF2B5EF4-FFF2-40B4-BE49-F238E27FC236}">
                <a16:creationId xmlns:a16="http://schemas.microsoft.com/office/drawing/2014/main" id="{DDE6FC27-DCA9-B478-9345-2D87A6AFECDA}"/>
              </a:ext>
            </a:extLst>
          </p:cNvPr>
          <p:cNvSpPr txBox="1"/>
          <p:nvPr/>
        </p:nvSpPr>
        <p:spPr>
          <a:xfrm>
            <a:off x="747784" y="1454671"/>
            <a:ext cx="10234159" cy="458780"/>
          </a:xfrm>
          <a:prstGeom prst="rect">
            <a:avLst/>
          </a:prstGeom>
          <a:noFill/>
        </p:spPr>
        <p:txBody>
          <a:bodyPr wrap="square">
            <a:spAutoFit/>
          </a:bodyPr>
          <a:lstStyle/>
          <a:p>
            <a:pPr lvl="0" algn="just" rtl="1">
              <a:lnSpc>
                <a:spcPct val="107000"/>
              </a:lnSpc>
              <a:spcAft>
                <a:spcPts val="800"/>
              </a:spcAft>
            </a:pP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 ن</a:t>
            </a:r>
            <a:r>
              <a:rPr lang="ar-DZ" sz="2400" b="1" kern="100" dirty="0">
                <a:solidFill>
                  <a:schemeClr val="accent2">
                    <a:lumMod val="75000"/>
                  </a:schemeClr>
                </a:solidFill>
                <a:latin typeface="Calibri" panose="020F0502020204030204" pitchFamily="34" charset="0"/>
                <a:ea typeface="Calibri" panose="020F0502020204030204" pitchFamily="34" charset="0"/>
                <a:cs typeface="Arial" panose="020B0604020202020204" pitchFamily="34" charset="0"/>
              </a:rPr>
              <a:t>موذج :مؤسَّسات إعلامية في مجابهة المحتويات الكاذبة والمفبركة</a:t>
            </a:r>
          </a:p>
        </p:txBody>
      </p:sp>
      <p:graphicFrame>
        <p:nvGraphicFramePr>
          <p:cNvPr id="2" name="Table 1">
            <a:extLst>
              <a:ext uri="{FF2B5EF4-FFF2-40B4-BE49-F238E27FC236}">
                <a16:creationId xmlns:a16="http://schemas.microsoft.com/office/drawing/2014/main" id="{8D2A41D5-DF48-51B0-BFD8-55CDDDD774DF}"/>
              </a:ext>
            </a:extLst>
          </p:cNvPr>
          <p:cNvGraphicFramePr>
            <a:graphicFrameLocks noGrp="1"/>
          </p:cNvGraphicFramePr>
          <p:nvPr>
            <p:extLst>
              <p:ext uri="{D42A27DB-BD31-4B8C-83A1-F6EECF244321}">
                <p14:modId xmlns:p14="http://schemas.microsoft.com/office/powerpoint/2010/main" val="2134765695"/>
              </p:ext>
            </p:extLst>
          </p:nvPr>
        </p:nvGraphicFramePr>
        <p:xfrm>
          <a:off x="1207008" y="2128718"/>
          <a:ext cx="9913112" cy="3992880"/>
        </p:xfrm>
        <a:graphic>
          <a:graphicData uri="http://schemas.openxmlformats.org/drawingml/2006/table">
            <a:tbl>
              <a:tblPr firstRow="1" bandRow="1">
                <a:tableStyleId>{5C22544A-7EE6-4342-B048-85BDC9FD1C3A}</a:tableStyleId>
              </a:tblPr>
              <a:tblGrid>
                <a:gridCol w="2212848">
                  <a:extLst>
                    <a:ext uri="{9D8B030D-6E8A-4147-A177-3AD203B41FA5}">
                      <a16:colId xmlns:a16="http://schemas.microsoft.com/office/drawing/2014/main" val="1063771275"/>
                    </a:ext>
                  </a:extLst>
                </a:gridCol>
                <a:gridCol w="3383280">
                  <a:extLst>
                    <a:ext uri="{9D8B030D-6E8A-4147-A177-3AD203B41FA5}">
                      <a16:colId xmlns:a16="http://schemas.microsoft.com/office/drawing/2014/main" val="864769471"/>
                    </a:ext>
                  </a:extLst>
                </a:gridCol>
                <a:gridCol w="2514600">
                  <a:extLst>
                    <a:ext uri="{9D8B030D-6E8A-4147-A177-3AD203B41FA5}">
                      <a16:colId xmlns:a16="http://schemas.microsoft.com/office/drawing/2014/main" val="1368944244"/>
                    </a:ext>
                  </a:extLst>
                </a:gridCol>
                <a:gridCol w="1802384">
                  <a:extLst>
                    <a:ext uri="{9D8B030D-6E8A-4147-A177-3AD203B41FA5}">
                      <a16:colId xmlns:a16="http://schemas.microsoft.com/office/drawing/2014/main" val="2168523446"/>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DZ" sz="2400" dirty="0"/>
                        <a:t>الشِّعار</a:t>
                      </a:r>
                      <a:endParaRPr lang="fr-FR" sz="2400" dirty="0"/>
                    </a:p>
                  </a:txBody>
                  <a:tcPr/>
                </a:tc>
                <a:tc>
                  <a:txBody>
                    <a:bodyPr/>
                    <a:lstStyle/>
                    <a:p>
                      <a:pPr algn="ctr"/>
                      <a:r>
                        <a:rPr lang="ar-DZ" sz="2400" dirty="0"/>
                        <a:t>المهام</a:t>
                      </a:r>
                      <a:endParaRPr lang="fr-FR" sz="2400" dirty="0"/>
                    </a:p>
                  </a:txBody>
                  <a:tcPr/>
                </a:tc>
                <a:tc>
                  <a:txBody>
                    <a:bodyPr/>
                    <a:lstStyle/>
                    <a:p>
                      <a:pPr algn="ctr"/>
                      <a:r>
                        <a:rPr lang="ar-DZ" sz="2400" dirty="0"/>
                        <a:t>الوحدة</a:t>
                      </a:r>
                      <a:r>
                        <a:rPr lang="ar-DZ" dirty="0"/>
                        <a:t> </a:t>
                      </a:r>
                      <a:endParaRPr lang="fr-FR" dirty="0"/>
                    </a:p>
                  </a:txBody>
                  <a:tcPr/>
                </a:tc>
                <a:tc>
                  <a:txBody>
                    <a:bodyPr/>
                    <a:lstStyle/>
                    <a:p>
                      <a:pPr algn="ctr"/>
                      <a:r>
                        <a:rPr lang="ar-DZ" sz="2400" dirty="0"/>
                        <a:t>المؤسَّسة</a:t>
                      </a:r>
                    </a:p>
                  </a:txBody>
                  <a:tcPr/>
                </a:tc>
                <a:extLst>
                  <a:ext uri="{0D108BD9-81ED-4DB2-BD59-A6C34878D82A}">
                    <a16:rowId xmlns:a16="http://schemas.microsoft.com/office/drawing/2014/main" val="3739013503"/>
                  </a:ext>
                </a:extLst>
              </a:tr>
              <a:tr h="141958">
                <a:tc>
                  <a:txBody>
                    <a:bodyPr/>
                    <a:lstStyle/>
                    <a:p>
                      <a:endParaRPr lang="fr-FR" dirty="0"/>
                    </a:p>
                  </a:txBody>
                  <a:tcPr/>
                </a:tc>
                <a:tc>
                  <a:txBody>
                    <a:bodyPr/>
                    <a:lstStyle/>
                    <a:p>
                      <a:pPr marL="285750" lvl="0" indent="-285750" algn="just" rtl="1">
                        <a:buFont typeface="Wingdings" panose="05000000000000000000" pitchFamily="2" charset="2"/>
                        <a:buChar char="§"/>
                      </a:pPr>
                      <a:r>
                        <a:rPr lang="ar-DZ" sz="2000" kern="1200" dirty="0">
                          <a:solidFill>
                            <a:schemeClr val="dk1"/>
                          </a:solidFill>
                          <a:effectLst/>
                          <a:latin typeface="+mn-lt"/>
                          <a:ea typeface="+mn-ea"/>
                          <a:cs typeface="+mn-cs"/>
                        </a:rPr>
                        <a:t>التَّحقق من المحتوى الذي ينتجه المستخدمون.</a:t>
                      </a:r>
                      <a:endParaRPr lang="fr-FR" sz="2000" kern="1200" dirty="0">
                        <a:solidFill>
                          <a:schemeClr val="dk1"/>
                        </a:solidFill>
                        <a:effectLst/>
                        <a:latin typeface="+mn-lt"/>
                        <a:ea typeface="+mn-ea"/>
                        <a:cs typeface="+mn-cs"/>
                      </a:endParaRPr>
                    </a:p>
                    <a:p>
                      <a:pPr marL="285750" lvl="0" indent="-285750" algn="r" rtl="1">
                        <a:buFont typeface="Wingdings" panose="05000000000000000000" pitchFamily="2" charset="2"/>
                        <a:buChar char="§"/>
                      </a:pPr>
                      <a:r>
                        <a:rPr lang="ar-DZ" sz="2000" kern="1200" dirty="0">
                          <a:solidFill>
                            <a:schemeClr val="dk1"/>
                          </a:solidFill>
                          <a:effectLst/>
                          <a:latin typeface="+mn-lt"/>
                          <a:ea typeface="+mn-ea"/>
                          <a:cs typeface="+mn-cs"/>
                        </a:rPr>
                        <a:t>تدريب صحفيين شباب على أساليب الرصد والتحقق </a:t>
                      </a:r>
                      <a:r>
                        <a:rPr lang="ar-DZ" sz="2000" kern="1200" dirty="0" err="1">
                          <a:solidFill>
                            <a:schemeClr val="dk1"/>
                          </a:solidFill>
                          <a:effectLst/>
                          <a:latin typeface="+mn-lt"/>
                          <a:ea typeface="+mn-ea"/>
                          <a:cs typeface="+mn-cs"/>
                        </a:rPr>
                        <a:t>وإستخدام</a:t>
                      </a:r>
                      <a:r>
                        <a:rPr lang="ar-DZ" sz="2000" kern="1200" dirty="0">
                          <a:solidFill>
                            <a:schemeClr val="dk1"/>
                          </a:solidFill>
                          <a:effectLst/>
                          <a:latin typeface="+mn-lt"/>
                          <a:ea typeface="+mn-ea"/>
                          <a:cs typeface="+mn-cs"/>
                        </a:rPr>
                        <a:t> أدوات متخصِّصة، ووضع دليل تحريري صارم.</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DZ" sz="2400" b="0" i="0" kern="1200" dirty="0">
                          <a:solidFill>
                            <a:schemeClr val="dk1"/>
                          </a:solidFill>
                          <a:effectLst/>
                          <a:latin typeface="+mn-lt"/>
                          <a:ea typeface="+mn-ea"/>
                          <a:cs typeface="+mn-cs"/>
                        </a:rPr>
                        <a:t> </a:t>
                      </a:r>
                      <a:r>
                        <a:rPr lang="ar-DZ" sz="2000" kern="1200" dirty="0">
                          <a:solidFill>
                            <a:schemeClr val="dk1"/>
                          </a:solidFill>
                          <a:effectLst/>
                          <a:latin typeface="+mn-lt"/>
                          <a:ea typeface="+mn-ea"/>
                          <a:cs typeface="+mn-cs"/>
                        </a:rPr>
                        <a:t>وحدة الرَّصد والتَّحقق، ثم لاحقًا وكالة سند داخل غرف الأخبار                       </a:t>
                      </a:r>
                      <a:endParaRPr lang="fr-FR" sz="2000" kern="1200" dirty="0">
                        <a:solidFill>
                          <a:schemeClr val="dk1"/>
                        </a:solidFill>
                        <a:effectLst/>
                        <a:latin typeface="+mn-lt"/>
                        <a:ea typeface="+mn-ea"/>
                        <a:cs typeface="+mn-cs"/>
                      </a:endParaRPr>
                    </a:p>
                  </a:txBody>
                  <a:tcPr/>
                </a:tc>
                <a:tc>
                  <a:txBody>
                    <a:bodyPr/>
                    <a:lstStyle/>
                    <a:p>
                      <a:pPr algn="ctr"/>
                      <a:r>
                        <a:rPr lang="ar-DZ" sz="2000" b="1" i="0" kern="1200" dirty="0">
                          <a:solidFill>
                            <a:schemeClr val="dk1"/>
                          </a:solidFill>
                          <a:effectLst/>
                          <a:latin typeface="+mn-lt"/>
                          <a:ea typeface="+mn-ea"/>
                          <a:cs typeface="+mn-cs"/>
                        </a:rPr>
                        <a:t>موقع الجزيرة. نت</a:t>
                      </a:r>
                      <a:endParaRPr lang="fr-FR" sz="2000" b="1" dirty="0"/>
                    </a:p>
                  </a:txBody>
                  <a:tcPr/>
                </a:tc>
                <a:extLst>
                  <a:ext uri="{0D108BD9-81ED-4DB2-BD59-A6C34878D82A}">
                    <a16:rowId xmlns:a16="http://schemas.microsoft.com/office/drawing/2014/main" val="329508789"/>
                  </a:ext>
                </a:extLst>
              </a:tr>
              <a:tr h="1111222">
                <a:tc>
                  <a:txBody>
                    <a:bodyPr/>
                    <a:lstStyle/>
                    <a:p>
                      <a:endParaRPr lang="ar-DZ"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ar-DZ" sz="2000" kern="1200" dirty="0">
                          <a:solidFill>
                            <a:schemeClr val="dk1"/>
                          </a:solidFill>
                          <a:effectLst/>
                          <a:latin typeface="+mn-lt"/>
                          <a:ea typeface="+mn-ea"/>
                          <a:cs typeface="+mn-cs"/>
                        </a:rPr>
                        <a:t>برنامج لتدريب الإعلاميين على كشف الأخبار الوهمية على الإنترنت.</a:t>
                      </a:r>
                      <a:endParaRPr lang="en-CA" sz="2000" kern="1200" dirty="0">
                        <a:solidFill>
                          <a:schemeClr val="dk1"/>
                        </a:solidFill>
                        <a:effectLst/>
                        <a:latin typeface="+mn-lt"/>
                        <a:ea typeface="+mn-ea"/>
                        <a:cs typeface="+mn-cs"/>
                      </a:endParaRPr>
                    </a:p>
                    <a:p>
                      <a:pPr marL="0" marR="0" lvl="0" indent="0" algn="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fr-FR" sz="2000" kern="1200" dirty="0">
                        <a:solidFill>
                          <a:schemeClr val="dk1"/>
                        </a:solidFill>
                        <a:effectLst/>
                        <a:latin typeface="+mn-lt"/>
                        <a:ea typeface="+mn-ea"/>
                        <a:cs typeface="+mn-cs"/>
                      </a:endParaRPr>
                    </a:p>
                    <a:p>
                      <a:pPr marL="0" marR="0" lvl="0" indent="0" algn="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ar-DZ" sz="2000" kern="1200" dirty="0">
                        <a:solidFill>
                          <a:schemeClr val="tx1"/>
                        </a:solidFill>
                        <a:effectLst/>
                        <a:latin typeface="+mn-lt"/>
                        <a:ea typeface="+mn-ea"/>
                        <a:cs typeface="+mn-cs"/>
                      </a:endParaRPr>
                    </a:p>
                    <a:p>
                      <a:pPr marL="0" marR="0" lvl="0" indent="0" algn="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ar-DZ" sz="2000" kern="1200" dirty="0">
                        <a:solidFill>
                          <a:schemeClr val="tx1"/>
                        </a:solidFill>
                        <a:effectLst/>
                        <a:latin typeface="+mn-lt"/>
                        <a:ea typeface="+mn-ea"/>
                        <a:cs typeface="+mn-cs"/>
                      </a:endParaRP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SA" sz="2400" kern="1200" dirty="0">
                          <a:solidFill>
                            <a:schemeClr val="dk1"/>
                          </a:solidFill>
                          <a:effectLst/>
                          <a:latin typeface="+mn-lt"/>
                          <a:ea typeface="+mn-ea"/>
                          <a:cs typeface="+mn-cs"/>
                        </a:rPr>
                        <a:t>برنامج “بايت </a:t>
                      </a:r>
                      <a:r>
                        <a:rPr lang="ar-SA" sz="2400" kern="1200" dirty="0" err="1">
                          <a:solidFill>
                            <a:schemeClr val="dk1"/>
                          </a:solidFill>
                          <a:effectLst/>
                          <a:latin typeface="+mn-lt"/>
                          <a:ea typeface="+mn-ea"/>
                          <a:cs typeface="+mn-cs"/>
                        </a:rPr>
                        <a:t>سايز</a:t>
                      </a:r>
                      <a:r>
                        <a:rPr lang="fr-FR" sz="2400" kern="1200" dirty="0">
                          <a:solidFill>
                            <a:schemeClr val="dk1"/>
                          </a:solidFill>
                          <a:effectLst/>
                          <a:latin typeface="+mn-lt"/>
                          <a:ea typeface="+mn-ea"/>
                          <a:cs typeface="+mn-cs"/>
                        </a:rPr>
                        <a:t>” (</a:t>
                      </a:r>
                      <a:r>
                        <a:rPr lang="fr-FR" sz="2400" kern="1200" dirty="0" err="1">
                          <a:solidFill>
                            <a:schemeClr val="dk1"/>
                          </a:solidFill>
                          <a:effectLst/>
                          <a:latin typeface="+mn-lt"/>
                          <a:ea typeface="+mn-ea"/>
                          <a:cs typeface="+mn-cs"/>
                        </a:rPr>
                        <a:t>Bitesize</a:t>
                      </a:r>
                      <a:r>
                        <a:rPr lang="fr-FR" sz="2400" kern="1200" dirty="0">
                          <a:solidFill>
                            <a:schemeClr val="dk1"/>
                          </a:solidFill>
                          <a:effectLst/>
                          <a:latin typeface="+mn-lt"/>
                          <a:ea typeface="+mn-ea"/>
                          <a:cs typeface="+mn-cs"/>
                        </a:rPr>
                        <a:t>)</a:t>
                      </a:r>
                    </a:p>
                    <a:p>
                      <a:endParaRPr lang="fr-FR" sz="20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2000" b="1" kern="1200" dirty="0">
                          <a:solidFill>
                            <a:schemeClr val="dk1"/>
                          </a:solidFill>
                          <a:effectLst/>
                          <a:latin typeface="+mn-lt"/>
                          <a:ea typeface="+mn-ea"/>
                          <a:cs typeface="+mn-cs"/>
                        </a:rPr>
                        <a:t>قناة “بي بي سي</a:t>
                      </a:r>
                      <a:r>
                        <a:rPr lang="fr-FR" sz="2000" b="1" kern="1200" dirty="0">
                          <a:solidFill>
                            <a:schemeClr val="dk1"/>
                          </a:solidFill>
                          <a:effectLst/>
                          <a:latin typeface="+mn-lt"/>
                          <a:ea typeface="+mn-ea"/>
                          <a:cs typeface="+mn-cs"/>
                        </a:rPr>
                        <a:t>” (BBC)</a:t>
                      </a:r>
                    </a:p>
                    <a:p>
                      <a:endParaRPr lang="fr-FR" dirty="0"/>
                    </a:p>
                  </a:txBody>
                  <a:tcPr/>
                </a:tc>
                <a:extLst>
                  <a:ext uri="{0D108BD9-81ED-4DB2-BD59-A6C34878D82A}">
                    <a16:rowId xmlns:a16="http://schemas.microsoft.com/office/drawing/2014/main" val="482810568"/>
                  </a:ext>
                </a:extLst>
              </a:tr>
            </a:tbl>
          </a:graphicData>
        </a:graphic>
      </p:graphicFrame>
      <p:pic>
        <p:nvPicPr>
          <p:cNvPr id="6" name="Picture 5">
            <a:extLst>
              <a:ext uri="{FF2B5EF4-FFF2-40B4-BE49-F238E27FC236}">
                <a16:creationId xmlns:a16="http://schemas.microsoft.com/office/drawing/2014/main" id="{9C234528-68AC-3375-1498-3CAB2B8D8FC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4806" y="2926610"/>
            <a:ext cx="1644650" cy="1181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5BE7498E-802C-BDFA-DA8C-B10C6854118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64806" y="4744353"/>
            <a:ext cx="1644650" cy="1181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63865914"/>
      </p:ext>
    </p:extLst>
  </p:cSld>
  <p:clrMapOvr>
    <a:masterClrMapping/>
  </p:clrMapOvr>
  <mc:AlternateContent xmlns:mc="http://schemas.openxmlformats.org/markup-compatibility/2006" xmlns:p14="http://schemas.microsoft.com/office/powerpoint/2010/main">
    <mc:Choice Requires="p14">
      <p:transition spd="slow" p14:dur="1600" advTm="147626">
        <p14:prism isInverted="1"/>
      </p:transition>
    </mc:Choice>
    <mc:Fallback xmlns="">
      <p:transition spd="slow" advTm="147626">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6B763-59C7-67D4-F58C-32CA6AA268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5FF33B-4FFF-BAC5-6076-6DEB373DAFD4}"/>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48DF711-CE9E-2A18-0B43-73AB5B332CC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B47CE78-7593-8F51-D1B0-CEA93DE50810}"/>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0C98C9D-A3B6-102F-C740-3F9F280C96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06E7B354-0511-882E-7A3E-860B6479C54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3E3BA71E-DD96-4F9B-E291-9CBFBF138E3A}"/>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62EFCB9A-1275-AEC2-836C-60DEEDA593A4}"/>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DE5D5949-3628-7516-88AF-3EE7D4C3C350}"/>
              </a:ext>
            </a:extLst>
          </p:cNvPr>
          <p:cNvSpPr txBox="1"/>
          <p:nvPr/>
        </p:nvSpPr>
        <p:spPr>
          <a:xfrm>
            <a:off x="932688" y="2140075"/>
            <a:ext cx="10367640" cy="3139321"/>
          </a:xfrm>
          <a:prstGeom prst="rect">
            <a:avLst/>
          </a:prstGeom>
          <a:noFill/>
        </p:spPr>
        <p:txBody>
          <a:bodyPr wrap="square">
            <a:spAutoFit/>
          </a:bodyPr>
          <a:lstStyle/>
          <a:p>
            <a:pPr algn="just" rtl="1"/>
            <a:r>
              <a:rPr lang="ar-DZ" sz="2200" dirty="0" err="1"/>
              <a:t>بناءًا</a:t>
            </a:r>
            <a:r>
              <a:rPr lang="ar-DZ" sz="2200" dirty="0"/>
              <a:t> على أرقامٍ وإِحصائياتٍ، توصَّلت إليها مجموعة من الدراسات العربية والغربية في سياق مكافحة المعلومات المضلِّلة في العالم العربي، أجرت أريج (شبكة إعلاميون من أجل صحافة </a:t>
            </a:r>
            <a:r>
              <a:rPr lang="ar-DZ" sz="2200" dirty="0" err="1"/>
              <a:t>إِستقصائية</a:t>
            </a:r>
            <a:r>
              <a:rPr lang="ar-DZ" sz="2200" dirty="0"/>
              <a:t> عربية) مسحًا على هذه الدراسات، في فترة جائحة كورونا كوفيد 19 ، وخلصت إلى عديد التَّوصيات ، من بينها :</a:t>
            </a:r>
            <a:endParaRPr lang="fr-FR" sz="2200" dirty="0"/>
          </a:p>
          <a:p>
            <a:pPr marL="342900" indent="-342900" algn="just" rtl="1">
              <a:buFont typeface="Wingdings" panose="05000000000000000000" pitchFamily="2" charset="2"/>
              <a:buChar char="Ø"/>
            </a:pPr>
            <a:r>
              <a:rPr lang="ar-DZ" sz="2200" dirty="0"/>
              <a:t>ضرورة بناءِ شبكةٍ إقليميةٍ لمدقِّقي الأخبار والمعلومات، سواء في الصَّحافة المكتوبة أو المرئية، وطالبت بتخصيص العام 2021 عامًا لمكافحة الأخبار المغلوطة في المنطقة العربية.</a:t>
            </a:r>
            <a:endParaRPr lang="fr-FR" sz="2200" dirty="0"/>
          </a:p>
          <a:p>
            <a:pPr marL="342900" indent="-342900" algn="just" rtl="1">
              <a:buFont typeface="Wingdings" panose="05000000000000000000" pitchFamily="2" charset="2"/>
              <a:buChar char="Ø"/>
            </a:pPr>
            <a:r>
              <a:rPr lang="ar-DZ" sz="2200" dirty="0"/>
              <a:t>دعت "أريج" إلى تأسيس شبكة من الصحفيين المتخصِّصين في تدقيق الأخبار والمعلومات، والعمل على توسعة هذه الشبكة بما يضمن زيادة أعداد محققي الأخبار، بالمنطقة العربية.</a:t>
            </a:r>
          </a:p>
          <a:p>
            <a:pPr marL="342900" indent="-342900" algn="just" rtl="1">
              <a:buFont typeface="Wingdings" panose="05000000000000000000" pitchFamily="2" charset="2"/>
              <a:buChar char="Ø"/>
            </a:pPr>
            <a:r>
              <a:rPr lang="ar-DZ" sz="2200" dirty="0"/>
              <a:t>شجّعت "أريج" على تدشين حملة على الإعلام المرئي والمسموع، للتَّوعية بضرورة تحقيق الأخبار قبل تداولها، وإنتاج مواد تدريبية مبسطة باللغة العربية، عن كيفية تطويع الصحفيين للذكاء </a:t>
            </a:r>
            <a:r>
              <a:rPr lang="ar-DZ" sz="2200" dirty="0" err="1"/>
              <a:t>الإصطناعي</a:t>
            </a:r>
            <a:r>
              <a:rPr lang="ar-DZ" sz="2200" dirty="0"/>
              <a:t> في العمل الإعلامي</a:t>
            </a:r>
            <a:r>
              <a:rPr lang="ar-DZ" sz="2000" b="1" dirty="0">
                <a:latin typeface="Playfair-Bold"/>
              </a:rPr>
              <a:t>.</a:t>
            </a:r>
            <a:endParaRPr lang="fr-FR" dirty="0"/>
          </a:p>
        </p:txBody>
      </p:sp>
      <p:sp>
        <p:nvSpPr>
          <p:cNvPr id="13" name="TextBox 12">
            <a:extLst>
              <a:ext uri="{FF2B5EF4-FFF2-40B4-BE49-F238E27FC236}">
                <a16:creationId xmlns:a16="http://schemas.microsoft.com/office/drawing/2014/main" id="{B86033F4-D3A6-7328-2636-5076F261BBA7}"/>
              </a:ext>
            </a:extLst>
          </p:cNvPr>
          <p:cNvSpPr txBox="1"/>
          <p:nvPr/>
        </p:nvSpPr>
        <p:spPr>
          <a:xfrm>
            <a:off x="2908974" y="1560834"/>
            <a:ext cx="8001489" cy="461665"/>
          </a:xfrm>
          <a:prstGeom prst="rect">
            <a:avLst/>
          </a:prstGeom>
          <a:noFill/>
        </p:spPr>
        <p:txBody>
          <a:bodyPr wrap="square">
            <a:spAutoFit/>
          </a:bodyPr>
          <a:lstStyle/>
          <a:p>
            <a:pPr marL="285750" indent="-285750" algn="r" rtl="1">
              <a:buFont typeface="Wingdings" panose="05000000000000000000" pitchFamily="2" charset="2"/>
              <a:buChar char="q"/>
            </a:pPr>
            <a:r>
              <a:rPr lang="ar-DZ" sz="2400" b="1" dirty="0">
                <a:solidFill>
                  <a:srgbClr val="C00000"/>
                </a:solidFill>
              </a:rPr>
              <a:t>دراسة لـشبكة "أريج" حول "مكافحة المعلومات المضلِّلة في العالم العربي":</a:t>
            </a:r>
            <a:endParaRPr lang="fr-FR" sz="2400" dirty="0">
              <a:solidFill>
                <a:srgbClr val="C00000"/>
              </a:solidFill>
            </a:endParaRPr>
          </a:p>
        </p:txBody>
      </p:sp>
      <p:sp>
        <p:nvSpPr>
          <p:cNvPr id="15" name="TextBox 14">
            <a:extLst>
              <a:ext uri="{FF2B5EF4-FFF2-40B4-BE49-F238E27FC236}">
                <a16:creationId xmlns:a16="http://schemas.microsoft.com/office/drawing/2014/main" id="{C5C72552-4893-92CF-DA4B-2311B6AE2525}"/>
              </a:ext>
            </a:extLst>
          </p:cNvPr>
          <p:cNvSpPr txBox="1"/>
          <p:nvPr/>
        </p:nvSpPr>
        <p:spPr>
          <a:xfrm>
            <a:off x="1302234" y="5883153"/>
            <a:ext cx="6917436" cy="369332"/>
          </a:xfrm>
          <a:prstGeom prst="rect">
            <a:avLst/>
          </a:prstGeom>
          <a:noFill/>
        </p:spPr>
        <p:txBody>
          <a:bodyPr wrap="square">
            <a:spAutoFit/>
          </a:bodyPr>
          <a:lstStyle/>
          <a:p>
            <a:r>
              <a:rPr lang="fr-FR" b="1" dirty="0"/>
              <a:t>https://2u.pw/5AYW2</a:t>
            </a:r>
          </a:p>
        </p:txBody>
      </p:sp>
      <p:pic>
        <p:nvPicPr>
          <p:cNvPr id="20" name="Picture 19">
            <a:extLst>
              <a:ext uri="{FF2B5EF4-FFF2-40B4-BE49-F238E27FC236}">
                <a16:creationId xmlns:a16="http://schemas.microsoft.com/office/drawing/2014/main" id="{2746768D-4D6E-FB9C-F08A-2BC9091A838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88691" y="5279396"/>
            <a:ext cx="5854700" cy="1388788"/>
          </a:xfrm>
          <a:prstGeom prst="rect">
            <a:avLst/>
          </a:prstGeom>
        </p:spPr>
      </p:pic>
    </p:spTree>
    <p:extLst>
      <p:ext uri="{BB962C8B-B14F-4D97-AF65-F5344CB8AC3E}">
        <p14:creationId xmlns:p14="http://schemas.microsoft.com/office/powerpoint/2010/main" val="776998518"/>
      </p:ext>
    </p:extLst>
  </p:cSld>
  <p:clrMapOvr>
    <a:masterClrMapping/>
  </p:clrMapOvr>
  <mc:AlternateContent xmlns:mc="http://schemas.openxmlformats.org/markup-compatibility/2006" xmlns:p14="http://schemas.microsoft.com/office/powerpoint/2010/main">
    <mc:Choice Requires="p14">
      <p:transition spd="slow" p14:dur="1600" advTm="150400">
        <p14:prism isInverted="1"/>
      </p:transition>
    </mc:Choice>
    <mc:Fallback xmlns="">
      <p:transition spd="slow" advTm="1504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E211B-193B-E434-1068-6260E9CA97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37A912-FE88-A253-F0A2-900CBEB9A589}"/>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10481AF-4A44-E86D-F126-65D813E5B8E6}"/>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3414BF10-D2FD-7F05-2A77-89A574626783}"/>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7145C2-9FD6-5DA0-3CED-6DB8869D13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009DE7A-8369-29FA-744B-B0E89A33479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54B38EC-DB3A-8564-1434-A9F6361B1AA4}"/>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DC854EEE-907E-A40E-9AD9-C572FF9A2FCD}"/>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7" name="TextBox 6">
            <a:extLst>
              <a:ext uri="{FF2B5EF4-FFF2-40B4-BE49-F238E27FC236}">
                <a16:creationId xmlns:a16="http://schemas.microsoft.com/office/drawing/2014/main" id="{5922F869-2BB9-95EC-4A06-F2EE5EF47B0D}"/>
              </a:ext>
            </a:extLst>
          </p:cNvPr>
          <p:cNvSpPr txBox="1"/>
          <p:nvPr/>
        </p:nvSpPr>
        <p:spPr>
          <a:xfrm>
            <a:off x="1090708" y="1706392"/>
            <a:ext cx="10234159" cy="3914085"/>
          </a:xfrm>
          <a:prstGeom prst="rect">
            <a:avLst/>
          </a:prstGeom>
          <a:noFill/>
        </p:spPr>
        <p:txBody>
          <a:bodyPr wrap="square">
            <a:spAutoFit/>
          </a:bodyPr>
          <a:lstStyle/>
          <a:p>
            <a:pPr marL="342900" lvl="0" indent="-342900" algn="just" rtl="1">
              <a:lnSpc>
                <a:spcPct val="107000"/>
              </a:lnSpc>
              <a:spcAft>
                <a:spcPts val="800"/>
              </a:spcAft>
              <a:buFont typeface="Wingdings" panose="05000000000000000000" pitchFamily="2" charset="2"/>
              <a:buChar char=""/>
            </a:pPr>
            <a:r>
              <a:rPr lang="ar-DZ" sz="2400" b="1" kern="100" dirty="0">
                <a:latin typeface="Calibri" panose="020F0502020204030204" pitchFamily="34" charset="0"/>
                <a:ea typeface="Calibri" panose="020F0502020204030204" pitchFamily="34" charset="0"/>
              </a:rPr>
              <a:t>نقد الأخطاء اللُّغوية :</a:t>
            </a:r>
          </a:p>
          <a:p>
            <a:pPr algn="just" rtl="1"/>
            <a:r>
              <a:rPr lang="ar-SA" sz="2400" dirty="0"/>
              <a:t>إنّ</a:t>
            </a:r>
            <a:r>
              <a:rPr lang="ar-DZ" sz="2400" dirty="0"/>
              <a:t>َ</a:t>
            </a:r>
            <a:r>
              <a:rPr lang="ar-SA" sz="2400" dirty="0"/>
              <a:t> وسائل الإعلام تؤثر تأثير</a:t>
            </a:r>
            <a:r>
              <a:rPr lang="ar-DZ" sz="2400" dirty="0"/>
              <a:t>ًا</a:t>
            </a:r>
            <a:r>
              <a:rPr lang="ar-SA" sz="2400" dirty="0"/>
              <a:t> مباشر</a:t>
            </a:r>
            <a:r>
              <a:rPr lang="ar-DZ" sz="2400" dirty="0"/>
              <a:t>ً</a:t>
            </a:r>
            <a:r>
              <a:rPr lang="ar-SA" sz="2400" dirty="0"/>
              <a:t>ا على لغات الن</a:t>
            </a:r>
            <a:r>
              <a:rPr lang="ar-DZ" sz="2400" dirty="0"/>
              <a:t>َ</a:t>
            </a:r>
            <a:r>
              <a:rPr lang="ar-SA" sz="2400" dirty="0"/>
              <a:t>ّاس</a:t>
            </a:r>
            <a:r>
              <a:rPr lang="ar-DZ" sz="2400" dirty="0"/>
              <a:t>،</a:t>
            </a:r>
            <a:r>
              <a:rPr lang="ar-SA" sz="2400" dirty="0"/>
              <a:t> و طريقة </a:t>
            </a:r>
            <a:r>
              <a:rPr lang="ar-DZ" sz="2400" dirty="0"/>
              <a:t>إِ</a:t>
            </a:r>
            <a:r>
              <a:rPr lang="ar-SA" sz="2400" dirty="0" err="1"/>
              <a:t>ستعمالهم</a:t>
            </a:r>
            <a:r>
              <a:rPr lang="ar-SA" sz="2400" dirty="0"/>
              <a:t> </a:t>
            </a:r>
            <a:r>
              <a:rPr lang="ar-SA" sz="2400" dirty="0" err="1"/>
              <a:t>للّ</a:t>
            </a:r>
            <a:r>
              <a:rPr lang="ar-DZ" sz="2400" dirty="0"/>
              <a:t>ُ</a:t>
            </a:r>
            <a:r>
              <a:rPr lang="ar-SA" sz="2400" dirty="0" err="1"/>
              <a:t>غة</a:t>
            </a:r>
            <a:r>
              <a:rPr lang="ar-SA" sz="2400" dirty="0"/>
              <a:t>، لأنّ</a:t>
            </a:r>
            <a:r>
              <a:rPr lang="ar-DZ" sz="2400" dirty="0"/>
              <a:t>َ</a:t>
            </a:r>
            <a:r>
              <a:rPr lang="ar-SA" sz="2400" dirty="0"/>
              <a:t>ها</a:t>
            </a:r>
            <a:r>
              <a:rPr lang="ar-DZ" sz="2400" dirty="0"/>
              <a:t> </a:t>
            </a:r>
            <a:r>
              <a:rPr lang="ar-SA" sz="2400" dirty="0"/>
              <a:t>تدخل كل بيت و يستمع إليها أو يقرؤها كل فرد فيه، فقد </a:t>
            </a:r>
            <a:r>
              <a:rPr lang="ar-SA" sz="2400" dirty="0" err="1"/>
              <a:t>تؤث</a:t>
            </a:r>
            <a:r>
              <a:rPr lang="ar-DZ" sz="2400" dirty="0"/>
              <a:t>ِّ</a:t>
            </a:r>
            <a:r>
              <a:rPr lang="ar-SA" sz="2400" dirty="0"/>
              <a:t>ر ال</a:t>
            </a:r>
            <a:r>
              <a:rPr lang="ar-DZ" sz="2400" dirty="0"/>
              <a:t>محتويات</a:t>
            </a:r>
            <a:r>
              <a:rPr lang="ar-SA" sz="2400" dirty="0"/>
              <a:t> </a:t>
            </a:r>
            <a:r>
              <a:rPr lang="en-US" sz="2400" dirty="0"/>
              <a:t>)</a:t>
            </a:r>
            <a:r>
              <a:rPr lang="ar-SA" sz="2400" dirty="0"/>
              <a:t>الإلكترونية أو</a:t>
            </a:r>
            <a:r>
              <a:rPr lang="ar-DZ" sz="2400" dirty="0"/>
              <a:t> </a:t>
            </a:r>
            <a:r>
              <a:rPr lang="ar-SA" sz="2400" dirty="0"/>
              <a:t>المكتوبة</a:t>
            </a:r>
            <a:r>
              <a:rPr lang="en-US" sz="2400" dirty="0"/>
              <a:t>( </a:t>
            </a:r>
            <a:r>
              <a:rPr lang="ar-DZ" sz="2400" dirty="0"/>
              <a:t> </a:t>
            </a:r>
            <a:r>
              <a:rPr lang="ar-SA" sz="2400" dirty="0"/>
              <a:t>في دقائق مالا </a:t>
            </a:r>
            <a:r>
              <a:rPr lang="ar-SA" sz="2400" dirty="0" err="1"/>
              <a:t>تؤثّ</a:t>
            </a:r>
            <a:r>
              <a:rPr lang="ar-DZ" sz="2400" dirty="0"/>
              <a:t>ِ</a:t>
            </a:r>
            <a:r>
              <a:rPr lang="ar-SA" sz="2400" dirty="0"/>
              <a:t>ره العديد من الكتب</a:t>
            </a:r>
            <a:r>
              <a:rPr lang="ar-DZ" sz="2400" dirty="0"/>
              <a:t>،</a:t>
            </a:r>
            <a:r>
              <a:rPr lang="en-US" sz="2400" dirty="0"/>
              <a:t> </a:t>
            </a:r>
            <a:r>
              <a:rPr lang="ar-SA" sz="2400" dirty="0"/>
              <a:t>بحيث أصبح النّ</a:t>
            </a:r>
            <a:r>
              <a:rPr lang="ar-DZ" sz="2400" dirty="0"/>
              <a:t>َ</a:t>
            </a:r>
            <a:r>
              <a:rPr lang="ar-SA" sz="2400" dirty="0"/>
              <a:t>اس</a:t>
            </a:r>
            <a:r>
              <a:rPr lang="ar-DZ" sz="2400" dirty="0"/>
              <a:t>،</a:t>
            </a:r>
            <a:r>
              <a:rPr lang="ar-SA" sz="2400" dirty="0"/>
              <a:t> يقرؤون الصّ</a:t>
            </a:r>
            <a:r>
              <a:rPr lang="ar-DZ" sz="2400" dirty="0"/>
              <a:t>ُ</a:t>
            </a:r>
            <a:r>
              <a:rPr lang="ar-SA" sz="2400" dirty="0"/>
              <a:t>حف </a:t>
            </a:r>
            <a:r>
              <a:rPr lang="ar-SA" sz="2400" dirty="0" err="1"/>
              <a:t>والمجلّا</a:t>
            </a:r>
            <a:r>
              <a:rPr lang="ar-DZ" sz="2400" dirty="0"/>
              <a:t>َ</a:t>
            </a:r>
            <a:r>
              <a:rPr lang="ar-SA" sz="2400" dirty="0"/>
              <a:t>ت أكثر من الكتب، و بذلك كان للإعلام أشدّ</a:t>
            </a:r>
            <a:r>
              <a:rPr lang="ar-DZ" sz="2400" dirty="0"/>
              <a:t>َ</a:t>
            </a:r>
            <a:r>
              <a:rPr lang="ar-SA" sz="2400" dirty="0"/>
              <a:t> الأثر في رفع مستوى اللّ</a:t>
            </a:r>
            <a:r>
              <a:rPr lang="ar-DZ" sz="2400" dirty="0"/>
              <a:t>ٌ</a:t>
            </a:r>
            <a:r>
              <a:rPr lang="ar-SA" sz="2400" dirty="0" err="1"/>
              <a:t>غة</a:t>
            </a:r>
            <a:r>
              <a:rPr lang="ar-SA" sz="2400" dirty="0"/>
              <a:t> العربية</a:t>
            </a:r>
            <a:r>
              <a:rPr lang="ar-DZ" sz="2400" dirty="0"/>
              <a:t> </a:t>
            </a:r>
            <a:r>
              <a:rPr lang="ar-SA" sz="2400" dirty="0"/>
              <a:t>أو تخريبها و الإساءة إليها لأنّ</a:t>
            </a:r>
            <a:r>
              <a:rPr lang="ar-DZ" sz="2400" dirty="0"/>
              <a:t>َ</a:t>
            </a:r>
            <a:r>
              <a:rPr lang="ar-SA" sz="2400" dirty="0"/>
              <a:t>ها موجّ</a:t>
            </a:r>
            <a:r>
              <a:rPr lang="ar-DZ" sz="2400" dirty="0"/>
              <a:t>َ</a:t>
            </a:r>
            <a:r>
              <a:rPr lang="ar-SA" sz="2400" dirty="0" err="1"/>
              <a:t>هة</a:t>
            </a:r>
            <a:r>
              <a:rPr lang="ar-SA" sz="2400" dirty="0"/>
              <a:t> إلى </a:t>
            </a:r>
            <a:r>
              <a:rPr lang="ar-SA" sz="2400" dirty="0" err="1"/>
              <a:t>المتعل</a:t>
            </a:r>
            <a:r>
              <a:rPr lang="ar-DZ" sz="2400" dirty="0"/>
              <a:t>ِ</a:t>
            </a:r>
            <a:r>
              <a:rPr lang="ar-SA" sz="2400" dirty="0"/>
              <a:t>ّمين و غير </a:t>
            </a:r>
            <a:r>
              <a:rPr lang="ar-SA" sz="2400" dirty="0" err="1"/>
              <a:t>المتعلّ</a:t>
            </a:r>
            <a:r>
              <a:rPr lang="ar-DZ" sz="2400" dirty="0"/>
              <a:t>ِ</a:t>
            </a:r>
            <a:r>
              <a:rPr lang="ar-SA" sz="2400" dirty="0"/>
              <a:t>مين</a:t>
            </a:r>
            <a:r>
              <a:rPr lang="ar-DZ" sz="2400" dirty="0"/>
              <a:t>،</a:t>
            </a:r>
            <a:r>
              <a:rPr lang="ar-SA" sz="2400" dirty="0"/>
              <a:t> و من ذلك</a:t>
            </a:r>
            <a:r>
              <a:rPr lang="ar-DZ" sz="2400" dirty="0"/>
              <a:t> </a:t>
            </a:r>
            <a:r>
              <a:rPr lang="ar-SA" sz="2400" dirty="0"/>
              <a:t>الأخطاء اللّ</a:t>
            </a:r>
            <a:r>
              <a:rPr lang="ar-DZ" sz="2400" dirty="0"/>
              <a:t>ُ</a:t>
            </a:r>
            <a:r>
              <a:rPr lang="ar-SA" sz="2400" dirty="0" err="1"/>
              <a:t>غوية</a:t>
            </a:r>
            <a:r>
              <a:rPr lang="ar-SA" sz="2400" dirty="0"/>
              <a:t> الشائعة</a:t>
            </a:r>
            <a:r>
              <a:rPr lang="ar-DZ" sz="2400" dirty="0"/>
              <a:t>،</a:t>
            </a:r>
            <a:r>
              <a:rPr lang="ar-SA" sz="2400" dirty="0"/>
              <a:t> الّتي يقع فيها الإعلاميين و الصّحافيين</a:t>
            </a:r>
            <a:r>
              <a:rPr lang="ar-DZ" sz="2400" dirty="0"/>
              <a:t> وصُنَّاع المحتويات الرَّقمية،</a:t>
            </a:r>
            <a:r>
              <a:rPr lang="ar-SA" sz="2400" dirty="0"/>
              <a:t> ال</a:t>
            </a:r>
            <a:r>
              <a:rPr lang="ar-DZ" sz="2400" dirty="0"/>
              <a:t>َّ</a:t>
            </a:r>
            <a:r>
              <a:rPr lang="ar-SA" sz="2400" dirty="0"/>
              <a:t>تي </a:t>
            </a:r>
            <a:r>
              <a:rPr lang="ar-DZ" sz="2400" dirty="0"/>
              <a:t>تتطلَّب </a:t>
            </a:r>
            <a:r>
              <a:rPr lang="ar-SA" sz="2400" dirty="0"/>
              <a:t>حلول</a:t>
            </a:r>
            <a:r>
              <a:rPr lang="ar-DZ" sz="2400" dirty="0"/>
              <a:t>اً </a:t>
            </a:r>
            <a:r>
              <a:rPr lang="ar-SA" sz="2400" dirty="0"/>
              <a:t>للحدّ</a:t>
            </a:r>
            <a:r>
              <a:rPr lang="ar-DZ" sz="2400" dirty="0"/>
              <a:t>ِ</a:t>
            </a:r>
            <a:r>
              <a:rPr lang="ar-SA" sz="2400" dirty="0"/>
              <a:t> من </a:t>
            </a:r>
            <a:r>
              <a:rPr lang="ar-DZ" sz="2400" dirty="0"/>
              <a:t>إ</a:t>
            </a:r>
            <a:r>
              <a:rPr lang="ar-SA" sz="2400" dirty="0"/>
              <a:t>نتشار هذه الظاهرة و من بين هذه الحلول</a:t>
            </a:r>
            <a:r>
              <a:rPr lang="en-US" sz="2400" dirty="0"/>
              <a:t>:</a:t>
            </a:r>
            <a:endParaRPr lang="fr-FR" sz="2400" dirty="0"/>
          </a:p>
          <a:p>
            <a:pPr algn="just" rtl="1"/>
            <a:r>
              <a:rPr lang="ar-DZ" sz="2400" b="1" dirty="0"/>
              <a:t> </a:t>
            </a:r>
            <a:r>
              <a:rPr lang="en-US" sz="2400" b="1" dirty="0"/>
              <a:t>-1</a:t>
            </a:r>
            <a:r>
              <a:rPr lang="en-US" sz="2400" dirty="0"/>
              <a:t> </a:t>
            </a:r>
            <a:r>
              <a:rPr lang="ar-DZ" sz="2400" dirty="0"/>
              <a:t> </a:t>
            </a:r>
            <a:r>
              <a:rPr lang="ar-SA" sz="2400" dirty="0"/>
              <a:t>ال</a:t>
            </a:r>
            <a:r>
              <a:rPr lang="ar-DZ" sz="2400" dirty="0"/>
              <a:t>إ</a:t>
            </a:r>
            <a:r>
              <a:rPr lang="ar-SA" sz="2400" dirty="0" err="1"/>
              <a:t>هتمام</a:t>
            </a:r>
            <a:r>
              <a:rPr lang="ar-SA" sz="2400" dirty="0"/>
              <a:t> بتلقين الن</a:t>
            </a:r>
            <a:r>
              <a:rPr lang="ar-DZ" sz="2400" dirty="0"/>
              <a:t>َّ</a:t>
            </a:r>
            <a:r>
              <a:rPr lang="ar-SA" sz="2400" dirty="0" err="1"/>
              <a:t>اشئة</a:t>
            </a:r>
            <a:r>
              <a:rPr lang="ar-SA" sz="2400" dirty="0"/>
              <a:t> علوم</a:t>
            </a:r>
            <a:r>
              <a:rPr lang="ar-DZ" sz="2400" dirty="0"/>
              <a:t> اللغةِ </a:t>
            </a:r>
            <a:r>
              <a:rPr lang="ar-SA" sz="2400" dirty="0"/>
              <a:t> العربية على أصولها و قواعدها الس</a:t>
            </a:r>
            <a:r>
              <a:rPr lang="ar-DZ" sz="2400" dirty="0"/>
              <a:t>َّ</a:t>
            </a:r>
            <a:r>
              <a:rPr lang="ar-SA" sz="2400" dirty="0"/>
              <a:t>ليمة، و ذلك بفتح</a:t>
            </a:r>
            <a:r>
              <a:rPr lang="ar-DZ" sz="2400" dirty="0"/>
              <a:t> </a:t>
            </a:r>
            <a:r>
              <a:rPr lang="ar-SA" sz="2400" dirty="0"/>
              <a:t>دور القراءة و المطالعة، و توفير الكتب اللّغوية التّي تساعد على الت</a:t>
            </a:r>
            <a:r>
              <a:rPr lang="ar-DZ" sz="2400" dirty="0"/>
              <a:t>َّ</a:t>
            </a:r>
            <a:r>
              <a:rPr lang="ar-SA" sz="2400" dirty="0"/>
              <a:t>علم الص</a:t>
            </a:r>
            <a:r>
              <a:rPr lang="ar-DZ" sz="2400" dirty="0"/>
              <a:t>َّ</a:t>
            </a:r>
            <a:r>
              <a:rPr lang="ar-SA" sz="2400" dirty="0" err="1"/>
              <a:t>حيح</a:t>
            </a:r>
            <a:r>
              <a:rPr lang="ar-SA" sz="2400" dirty="0"/>
              <a:t> للّغة</a:t>
            </a:r>
            <a:r>
              <a:rPr lang="ar-DZ" sz="2400" dirty="0"/>
              <a:t> </a:t>
            </a:r>
            <a:r>
              <a:rPr lang="ar-SA" sz="2400" dirty="0"/>
              <a:t>العربية، حتّى يتمكّ</a:t>
            </a:r>
            <a:r>
              <a:rPr lang="ar-DZ" sz="2400" dirty="0"/>
              <a:t>َ</a:t>
            </a:r>
            <a:r>
              <a:rPr lang="ar-SA" sz="2400" dirty="0" err="1"/>
              <a:t>نوا</a:t>
            </a:r>
            <a:r>
              <a:rPr lang="ar-SA" sz="2400" dirty="0"/>
              <a:t> من إدراك الأخطاء الّ</a:t>
            </a:r>
            <a:r>
              <a:rPr lang="ar-DZ" sz="2400" dirty="0"/>
              <a:t>َ</a:t>
            </a:r>
            <a:r>
              <a:rPr lang="ar-SA" sz="2400" dirty="0"/>
              <a:t>تي قد تصادفهم أثناء تلقّ</a:t>
            </a:r>
            <a:r>
              <a:rPr lang="ar-DZ" sz="2400" dirty="0"/>
              <a:t>ِ</a:t>
            </a:r>
            <a:r>
              <a:rPr lang="ar-SA" sz="2400" dirty="0"/>
              <a:t>ي الخطابات</a:t>
            </a:r>
            <a:r>
              <a:rPr lang="ar-DZ" sz="2400" dirty="0"/>
              <a:t> ا</a:t>
            </a:r>
            <a:r>
              <a:rPr lang="ar-SA" sz="2400" dirty="0"/>
              <a:t>لإعلامية</a:t>
            </a:r>
            <a:r>
              <a:rPr lang="en-US" sz="2400" dirty="0"/>
              <a:t>.</a:t>
            </a:r>
            <a:endParaRPr lang="fr-FR" sz="2400" dirty="0"/>
          </a:p>
        </p:txBody>
      </p:sp>
    </p:spTree>
    <p:extLst>
      <p:ext uri="{BB962C8B-B14F-4D97-AF65-F5344CB8AC3E}">
        <p14:creationId xmlns:p14="http://schemas.microsoft.com/office/powerpoint/2010/main" val="1538467279"/>
      </p:ext>
    </p:extLst>
  </p:cSld>
  <p:clrMapOvr>
    <a:masterClrMapping/>
  </p:clrMapOvr>
  <mc:AlternateContent xmlns:mc="http://schemas.openxmlformats.org/markup-compatibility/2006" xmlns:p14="http://schemas.microsoft.com/office/powerpoint/2010/main">
    <mc:Choice Requires="p14">
      <p:transition spd="slow" p14:dur="1600" advTm="248405">
        <p14:prism isInverted="1"/>
      </p:transition>
    </mc:Choice>
    <mc:Fallback xmlns="">
      <p:transition spd="slow" advTm="248405">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53DCF-4041-B17D-54DA-219451CE78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C4D0D6-AF34-41EC-21C5-8BBA20B06DEE}"/>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868E2FB-A6D5-1107-DBFC-3D8A17F88A3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1F20AEB-2CC1-2FAF-4347-EB83FF7916F1}"/>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D527D21-BE40-A48B-D03A-407348BFC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03A3292C-9F46-0538-2CD3-9C43B4AE5F7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28353DB1-4FC8-B3BB-7BBF-3434219E9A1B}"/>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مضامين وآليات النَّشر الرَّقمي </a:t>
            </a:r>
          </a:p>
        </p:txBody>
      </p:sp>
      <p:sp>
        <p:nvSpPr>
          <p:cNvPr id="5" name="Parallelogram 4">
            <a:extLst>
              <a:ext uri="{FF2B5EF4-FFF2-40B4-BE49-F238E27FC236}">
                <a16:creationId xmlns:a16="http://schemas.microsoft.com/office/drawing/2014/main" id="{4AA7488D-07E5-536C-608A-0B685DDEA8DA}"/>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CD778F6E-6B29-233B-270D-CDDCFE567412}"/>
              </a:ext>
            </a:extLst>
          </p:cNvPr>
          <p:cNvSpPr txBox="1"/>
          <p:nvPr/>
        </p:nvSpPr>
        <p:spPr>
          <a:xfrm>
            <a:off x="1801858" y="1588321"/>
            <a:ext cx="9202479" cy="4278094"/>
          </a:xfrm>
          <a:prstGeom prst="rect">
            <a:avLst/>
          </a:prstGeom>
          <a:noFill/>
        </p:spPr>
        <p:txBody>
          <a:bodyPr wrap="square">
            <a:spAutoFit/>
          </a:bodyPr>
          <a:lstStyle/>
          <a:p>
            <a:pPr algn="just" rtl="1"/>
            <a:r>
              <a:rPr lang="en-US" sz="2400" b="1" dirty="0"/>
              <a:t>-2</a:t>
            </a:r>
            <a:r>
              <a:rPr lang="en-US" sz="2400" dirty="0"/>
              <a:t> </a:t>
            </a:r>
            <a:r>
              <a:rPr lang="ar-DZ" sz="2400" dirty="0"/>
              <a:t> </a:t>
            </a:r>
            <a:r>
              <a:rPr lang="ar-SA" sz="2400" dirty="0"/>
              <a:t>ف</a:t>
            </a:r>
            <a:r>
              <a:rPr lang="ar-DZ" sz="2400" dirty="0"/>
              <a:t>َ</a:t>
            </a:r>
            <a:r>
              <a:rPr lang="ar-SA" sz="2400" dirty="0"/>
              <a:t>رض الر</a:t>
            </a:r>
            <a:r>
              <a:rPr lang="ar-DZ" sz="2400" dirty="0"/>
              <a:t>َّ</a:t>
            </a:r>
            <a:r>
              <a:rPr lang="ar-SA" sz="2400" dirty="0"/>
              <a:t>قابة على الصّ</a:t>
            </a:r>
            <a:r>
              <a:rPr lang="ar-DZ" sz="2400" dirty="0"/>
              <a:t>ُ</a:t>
            </a:r>
            <a:r>
              <a:rPr lang="ar-SA" sz="2400" dirty="0"/>
              <a:t>حف </a:t>
            </a:r>
            <a:r>
              <a:rPr lang="ar-DZ" sz="2400" dirty="0"/>
              <a:t>الإلكترونية </a:t>
            </a:r>
            <a:r>
              <a:rPr lang="ar-SA" sz="2400" dirty="0" err="1"/>
              <a:t>والمجلّا</a:t>
            </a:r>
            <a:r>
              <a:rPr lang="ar-DZ" sz="2400" dirty="0"/>
              <a:t>َ</a:t>
            </a:r>
            <a:r>
              <a:rPr lang="ar-SA" sz="2400" dirty="0"/>
              <a:t>ت الن</a:t>
            </a:r>
            <a:r>
              <a:rPr lang="ar-DZ" sz="2400" dirty="0"/>
              <a:t>َّ</a:t>
            </a:r>
            <a:r>
              <a:rPr lang="ar-SA" sz="2400" dirty="0" err="1"/>
              <a:t>اطقة</a:t>
            </a:r>
            <a:r>
              <a:rPr lang="ar-SA" sz="2400" dirty="0"/>
              <a:t> بالعربية</a:t>
            </a:r>
            <a:r>
              <a:rPr lang="ar-DZ" sz="2400" dirty="0"/>
              <a:t>،</a:t>
            </a:r>
            <a:r>
              <a:rPr lang="ar-SA" sz="2400" dirty="0"/>
              <a:t> ومُعاينة مضامينها الدّلالية</a:t>
            </a:r>
            <a:r>
              <a:rPr lang="ar-DZ" sz="2400" dirty="0"/>
              <a:t> </a:t>
            </a:r>
            <a:r>
              <a:rPr lang="ar-SA" sz="2400" dirty="0" err="1"/>
              <a:t>المو</a:t>
            </a:r>
            <a:r>
              <a:rPr lang="ar-DZ" sz="2400" dirty="0"/>
              <a:t>جَّ</a:t>
            </a:r>
            <a:r>
              <a:rPr lang="ar-SA" sz="2400" dirty="0" err="1"/>
              <a:t>هة</a:t>
            </a:r>
            <a:r>
              <a:rPr lang="ar-SA" sz="2400" dirty="0"/>
              <a:t> إلى جمهور المتلق</a:t>
            </a:r>
            <a:r>
              <a:rPr lang="ar-DZ" sz="2400" dirty="0"/>
              <a:t>ِّ</a:t>
            </a:r>
            <a:r>
              <a:rPr lang="ar-SA" sz="2400" dirty="0"/>
              <a:t>ين</a:t>
            </a:r>
            <a:r>
              <a:rPr lang="en-US" sz="2400" dirty="0"/>
              <a:t>.</a:t>
            </a:r>
            <a:endParaRPr lang="ar-DZ" sz="2400" dirty="0"/>
          </a:p>
          <a:p>
            <a:pPr algn="just" rtl="1"/>
            <a:r>
              <a:rPr lang="ar-DZ" sz="2400" b="1" dirty="0"/>
              <a:t> 3-</a:t>
            </a:r>
            <a:r>
              <a:rPr lang="en-US" sz="2400" dirty="0"/>
              <a:t> </a:t>
            </a:r>
            <a:r>
              <a:rPr lang="ar-SA" sz="2400" dirty="0"/>
              <a:t>ت</a:t>
            </a:r>
            <a:r>
              <a:rPr lang="ar-DZ" sz="2400" dirty="0"/>
              <a:t>َ</a:t>
            </a:r>
            <a:r>
              <a:rPr lang="ar-SA" sz="2400" dirty="0"/>
              <a:t>كوين جمع</a:t>
            </a:r>
            <a:r>
              <a:rPr lang="ar-DZ" sz="2400" dirty="0"/>
              <a:t>ٍ</a:t>
            </a:r>
            <a:r>
              <a:rPr lang="ar-SA" sz="2400" dirty="0"/>
              <a:t> من المصحّ</a:t>
            </a:r>
            <a:r>
              <a:rPr lang="ar-DZ" sz="2400" dirty="0"/>
              <a:t>ِ</a:t>
            </a:r>
            <a:r>
              <a:rPr lang="ar-SA" sz="2400" dirty="0"/>
              <a:t>حين والمدقّ</a:t>
            </a:r>
            <a:r>
              <a:rPr lang="ar-DZ" sz="2400" dirty="0"/>
              <a:t>ِ</a:t>
            </a:r>
            <a:r>
              <a:rPr lang="ar-SA" sz="2400" dirty="0"/>
              <a:t>قين المختصين، في مجال اللّ</a:t>
            </a:r>
            <a:r>
              <a:rPr lang="ar-DZ" sz="2400" dirty="0"/>
              <a:t>ُ</a:t>
            </a:r>
            <a:r>
              <a:rPr lang="ar-SA" sz="2400" dirty="0" err="1"/>
              <a:t>غة</a:t>
            </a:r>
            <a:r>
              <a:rPr lang="ar-SA" sz="2400" dirty="0"/>
              <a:t> وال</a:t>
            </a:r>
            <a:r>
              <a:rPr lang="ar-DZ" sz="2400" dirty="0"/>
              <a:t>لَّ</a:t>
            </a:r>
            <a:r>
              <a:rPr lang="ar-SA" sz="2400" dirty="0"/>
              <a:t>ذين</a:t>
            </a:r>
            <a:r>
              <a:rPr lang="ar-DZ" sz="2400" dirty="0"/>
              <a:t> </a:t>
            </a:r>
            <a:r>
              <a:rPr lang="ar-SA" sz="2400" dirty="0"/>
              <a:t>تنحصر مهمتهم في تصحيح الخطابات الإعلامية وتصويبها ، ممّ</a:t>
            </a:r>
            <a:r>
              <a:rPr lang="ar-DZ" sz="2400" dirty="0"/>
              <a:t>َ</a:t>
            </a:r>
            <a:r>
              <a:rPr lang="ar-SA" sz="2400" dirty="0"/>
              <a:t>ا يحدّ</a:t>
            </a:r>
            <a:r>
              <a:rPr lang="ar-DZ" sz="2400" dirty="0"/>
              <a:t>ُ</a:t>
            </a:r>
            <a:r>
              <a:rPr lang="ar-SA" sz="2400" dirty="0"/>
              <a:t> من تفش</a:t>
            </a:r>
            <a:r>
              <a:rPr lang="ar-DZ" sz="2400" dirty="0"/>
              <a:t>ِّ</a:t>
            </a:r>
            <a:r>
              <a:rPr lang="ar-SA" sz="2400" dirty="0"/>
              <a:t>ي</a:t>
            </a:r>
            <a:r>
              <a:rPr lang="ar-DZ" sz="2400" dirty="0"/>
              <a:t> </a:t>
            </a:r>
            <a:r>
              <a:rPr lang="ar-SA" sz="2400" dirty="0"/>
              <a:t>الأخطاء الشائعة، والعمل على توظيفهم داخل </a:t>
            </a:r>
            <a:r>
              <a:rPr lang="ar-SA" sz="2400" dirty="0" err="1"/>
              <a:t>المؤسّ</a:t>
            </a:r>
            <a:r>
              <a:rPr lang="ar-DZ" sz="2400" dirty="0"/>
              <a:t>َ</a:t>
            </a:r>
            <a:r>
              <a:rPr lang="ar-SA" sz="2400" dirty="0"/>
              <a:t>سات الإعلامية</a:t>
            </a:r>
            <a:r>
              <a:rPr lang="en-US" sz="2400" dirty="0"/>
              <a:t>.</a:t>
            </a:r>
            <a:endParaRPr lang="ar-DZ" sz="2400" dirty="0"/>
          </a:p>
          <a:p>
            <a:pPr algn="just" rtl="1"/>
            <a:r>
              <a:rPr lang="ar-DZ" sz="2400" dirty="0"/>
              <a:t> </a:t>
            </a:r>
            <a:r>
              <a:rPr lang="ar-DZ" sz="2400" b="1" dirty="0"/>
              <a:t>4-</a:t>
            </a:r>
            <a:r>
              <a:rPr lang="ar-DZ" sz="3200" dirty="0"/>
              <a:t> </a:t>
            </a:r>
            <a:r>
              <a:rPr lang="ar-SA" sz="2400" dirty="0"/>
              <a:t>ضرورة نشر</a:t>
            </a:r>
            <a:r>
              <a:rPr lang="ar-DZ" sz="2400" dirty="0"/>
              <a:t>ِ</a:t>
            </a:r>
            <a:r>
              <a:rPr lang="ar-SA" sz="2400" dirty="0"/>
              <a:t> و إ</a:t>
            </a:r>
            <a:r>
              <a:rPr lang="ar-DZ" sz="2400" dirty="0"/>
              <a:t>ِ</a:t>
            </a:r>
            <a:r>
              <a:rPr lang="ar-SA" sz="2400" dirty="0"/>
              <a:t>يداع كل</a:t>
            </a:r>
            <a:r>
              <a:rPr lang="ar-DZ" sz="2400" dirty="0"/>
              <a:t>ِ</a:t>
            </a:r>
            <a:r>
              <a:rPr lang="ar-SA" sz="2400" dirty="0"/>
              <a:t> ما هو سليم لغويًا</a:t>
            </a:r>
            <a:r>
              <a:rPr lang="ar-DZ" sz="2400" dirty="0"/>
              <a:t>،</a:t>
            </a:r>
            <a:r>
              <a:rPr lang="ar-SA" sz="2400" dirty="0"/>
              <a:t> لأنّ</a:t>
            </a:r>
            <a:r>
              <a:rPr lang="ar-DZ" sz="2400" dirty="0"/>
              <a:t>َ</a:t>
            </a:r>
            <a:r>
              <a:rPr lang="ar-SA" sz="2400" dirty="0"/>
              <a:t>ه في بعض الأحيان</a:t>
            </a:r>
            <a:r>
              <a:rPr lang="ar-DZ" sz="2400" dirty="0"/>
              <a:t>،</a:t>
            </a:r>
            <a:r>
              <a:rPr lang="ar-SA" sz="2400" dirty="0"/>
              <a:t> </a:t>
            </a:r>
            <a:r>
              <a:rPr lang="ar-SA" sz="2400" dirty="0" err="1"/>
              <a:t>تتطفّ</a:t>
            </a:r>
            <a:r>
              <a:rPr lang="ar-DZ" sz="2400" dirty="0"/>
              <a:t>َ</a:t>
            </a:r>
            <a:r>
              <a:rPr lang="ar-SA" sz="2400" dirty="0"/>
              <a:t>ل </a:t>
            </a:r>
            <a:r>
              <a:rPr lang="ar-DZ" sz="2400" dirty="0"/>
              <a:t>اللهجة </a:t>
            </a:r>
            <a:r>
              <a:rPr lang="ar-SA" sz="2400" dirty="0"/>
              <a:t>العاميّة</a:t>
            </a:r>
            <a:r>
              <a:rPr lang="ar-DZ" sz="2400" dirty="0"/>
              <a:t> </a:t>
            </a:r>
            <a:r>
              <a:rPr lang="ar-SA" sz="2400" dirty="0"/>
              <a:t>على الفصحى، لأنّ</a:t>
            </a:r>
            <a:r>
              <a:rPr lang="ar-DZ" sz="2400" dirty="0"/>
              <a:t>َ</a:t>
            </a:r>
            <a:r>
              <a:rPr lang="ar-SA" sz="2400" dirty="0"/>
              <a:t> القرّاء و المستمعين يكتبون عن الموضوع أو يردّ</a:t>
            </a:r>
            <a:r>
              <a:rPr lang="ar-DZ" sz="2400" dirty="0"/>
              <a:t>ُ</a:t>
            </a:r>
            <a:r>
              <a:rPr lang="ar-SA" sz="2400" dirty="0" err="1"/>
              <a:t>ون</a:t>
            </a:r>
            <a:r>
              <a:rPr lang="ar-SA" sz="2400" dirty="0"/>
              <a:t> عنه مشافهة</a:t>
            </a:r>
            <a:r>
              <a:rPr lang="ar-DZ" sz="2400" dirty="0"/>
              <a:t>ً </a:t>
            </a:r>
            <a:r>
              <a:rPr lang="ar-SA" sz="2400" dirty="0"/>
              <a:t>بالعاميّ</a:t>
            </a:r>
            <a:r>
              <a:rPr lang="ar-DZ" sz="2400" dirty="0"/>
              <a:t>َ</a:t>
            </a:r>
            <a:r>
              <a:rPr lang="ar-SA" sz="2400" dirty="0"/>
              <a:t>ة، الّتي تدل</a:t>
            </a:r>
            <a:r>
              <a:rPr lang="ar-DZ" sz="2400" dirty="0"/>
              <a:t>ُّ</a:t>
            </a:r>
            <a:r>
              <a:rPr lang="ar-SA" sz="2400" dirty="0"/>
              <a:t> على </a:t>
            </a:r>
            <a:r>
              <a:rPr lang="ar-DZ" sz="2400" dirty="0"/>
              <a:t>إِ</a:t>
            </a:r>
            <a:r>
              <a:rPr lang="ar-SA" sz="2400" dirty="0" err="1"/>
              <a:t>نفعالهم</a:t>
            </a:r>
            <a:r>
              <a:rPr lang="ar-SA" sz="2400" dirty="0"/>
              <a:t> بقيمة الموضوع المُذاع، ممّ</a:t>
            </a:r>
            <a:r>
              <a:rPr lang="ar-DZ" sz="2400" dirty="0"/>
              <a:t>َ</a:t>
            </a:r>
            <a:r>
              <a:rPr lang="ar-SA" sz="2400" dirty="0"/>
              <a:t>ا </a:t>
            </a:r>
            <a:r>
              <a:rPr lang="ar-SA" sz="2400" dirty="0" err="1"/>
              <a:t>يؤثّ</a:t>
            </a:r>
            <a:r>
              <a:rPr lang="ar-DZ" sz="2400" dirty="0"/>
              <a:t>ِ</a:t>
            </a:r>
            <a:r>
              <a:rPr lang="ar-SA" sz="2400" dirty="0"/>
              <a:t>ر سلب</a:t>
            </a:r>
            <a:r>
              <a:rPr lang="ar-DZ" sz="2400" dirty="0"/>
              <a:t>ً</a:t>
            </a:r>
            <a:r>
              <a:rPr lang="ar-SA" sz="2400" dirty="0"/>
              <a:t>ا على لغة الصّ</a:t>
            </a:r>
            <a:r>
              <a:rPr lang="ar-DZ" sz="2400" dirty="0"/>
              <a:t>ِ</a:t>
            </a:r>
            <a:r>
              <a:rPr lang="ar-SA" sz="2400" dirty="0"/>
              <a:t>حافة الّ</a:t>
            </a:r>
            <a:r>
              <a:rPr lang="ar-DZ" sz="2400" dirty="0"/>
              <a:t>َ</a:t>
            </a:r>
            <a:r>
              <a:rPr lang="ar-SA" sz="2400" dirty="0"/>
              <a:t>تي تضطر</a:t>
            </a:r>
            <a:r>
              <a:rPr lang="ar-DZ" sz="2400" dirty="0"/>
              <a:t>ُّ</a:t>
            </a:r>
            <a:r>
              <a:rPr lang="ar-SA" sz="2400" dirty="0"/>
              <a:t> إلى الرّ</a:t>
            </a:r>
            <a:r>
              <a:rPr lang="ar-DZ" sz="2400" dirty="0"/>
              <a:t>َ</a:t>
            </a:r>
            <a:r>
              <a:rPr lang="ar-SA" sz="2400" dirty="0"/>
              <a:t>د </a:t>
            </a:r>
            <a:r>
              <a:rPr lang="ar-SA" sz="2400" dirty="0" err="1"/>
              <a:t>باللّ</a:t>
            </a:r>
            <a:r>
              <a:rPr lang="ar-DZ" sz="2400" dirty="0"/>
              <a:t>َ</a:t>
            </a:r>
            <a:r>
              <a:rPr lang="ar-SA" sz="2400" dirty="0" err="1"/>
              <a:t>هجة</a:t>
            </a:r>
            <a:r>
              <a:rPr lang="ar-SA" sz="2400" dirty="0"/>
              <a:t> نفسها، كي يتمّ</a:t>
            </a:r>
            <a:r>
              <a:rPr lang="ar-DZ" sz="2400" dirty="0"/>
              <a:t>َ</a:t>
            </a:r>
            <a:r>
              <a:rPr lang="ar-SA" sz="2400" dirty="0"/>
              <a:t> الت</a:t>
            </a:r>
            <a:r>
              <a:rPr lang="ar-DZ" sz="2400" dirty="0"/>
              <a:t>َّ</a:t>
            </a:r>
            <a:r>
              <a:rPr lang="ar-SA" sz="2400" dirty="0"/>
              <a:t>واصل على أكمل وجه</a:t>
            </a:r>
            <a:r>
              <a:rPr lang="en-US" sz="2400" dirty="0"/>
              <a:t>.</a:t>
            </a:r>
            <a:endParaRPr lang="fr-FR" sz="2400" dirty="0"/>
          </a:p>
          <a:p>
            <a:pPr algn="just" rtl="1"/>
            <a:endParaRPr lang="fr-FR" sz="2400" dirty="0"/>
          </a:p>
          <a:p>
            <a:pPr algn="just" rtl="1"/>
            <a:endParaRPr lang="fr-FR" sz="2400" dirty="0"/>
          </a:p>
        </p:txBody>
      </p:sp>
    </p:spTree>
    <p:extLst>
      <p:ext uri="{BB962C8B-B14F-4D97-AF65-F5344CB8AC3E}">
        <p14:creationId xmlns:p14="http://schemas.microsoft.com/office/powerpoint/2010/main" val="534094711"/>
      </p:ext>
    </p:extLst>
  </p:cSld>
  <p:clrMapOvr>
    <a:masterClrMapping/>
  </p:clrMapOvr>
  <mc:AlternateContent xmlns:mc="http://schemas.openxmlformats.org/markup-compatibility/2006" xmlns:p14="http://schemas.microsoft.com/office/powerpoint/2010/main">
    <mc:Choice Requires="p14">
      <p:transition spd="slow" p14:dur="1600" advTm="168234">
        <p14:prism isInverted="1"/>
      </p:transition>
    </mc:Choice>
    <mc:Fallback xmlns="">
      <p:transition spd="slow" advTm="168234">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650D2-25B1-5FC7-80DF-0B867042206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F8A5720-7E3A-29B7-483A-311C8D3731C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02168" y="1786554"/>
            <a:ext cx="4390456" cy="3616128"/>
          </a:xfrm>
          <a:prstGeom prst="rect">
            <a:avLst/>
          </a:prstGeom>
          <a:ln>
            <a:noFill/>
          </a:ln>
          <a:effectLst>
            <a:outerShdw blurRad="292100" dist="139700" dir="2700000" algn="tl" rotWithShape="0">
              <a:srgbClr val="333333">
                <a:alpha val="65000"/>
              </a:srgbClr>
            </a:outerShdw>
          </a:effectLst>
        </p:spPr>
      </p:pic>
      <p:sp>
        <p:nvSpPr>
          <p:cNvPr id="18" name="Rectangle 17">
            <a:extLst>
              <a:ext uri="{FF2B5EF4-FFF2-40B4-BE49-F238E27FC236}">
                <a16:creationId xmlns:a16="http://schemas.microsoft.com/office/drawing/2014/main" id="{634A6EF3-5931-237C-4E60-6B955F1ADC2A}"/>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995BFDB-3BE9-D2FE-5457-2D00703DFDAF}"/>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821E49F-D9A0-96DF-B373-2E456115E19C}"/>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B7AEBA8-06ED-9199-E862-342843E1DC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5">
            <p14:nvContentPartPr>
              <p14:cNvPr id="11" name="Encre 10">
                <a:extLst>
                  <a:ext uri="{FF2B5EF4-FFF2-40B4-BE49-F238E27FC236}">
                    <a16:creationId xmlns:a16="http://schemas.microsoft.com/office/drawing/2014/main" id="{3CB3F88E-DF32-1D99-D4C9-06647007AA5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8"/>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14FB3391-5241-8B07-912E-3DA66594D353}"/>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E58B467E-0CF2-EAC0-BA78-CAE2CED9F60F}"/>
              </a:ext>
            </a:extLst>
          </p:cNvPr>
          <p:cNvSpPr txBox="1"/>
          <p:nvPr/>
        </p:nvSpPr>
        <p:spPr>
          <a:xfrm>
            <a:off x="5175503" y="1540065"/>
            <a:ext cx="6027911" cy="3970318"/>
          </a:xfrm>
          <a:prstGeom prst="rect">
            <a:avLst/>
          </a:prstGeom>
          <a:noFill/>
        </p:spPr>
        <p:txBody>
          <a:bodyPr wrap="square">
            <a:spAutoFit/>
          </a:bodyPr>
          <a:lstStyle/>
          <a:p>
            <a:pPr marL="457200" lvl="0" indent="-457200" algn="just" rtl="1">
              <a:buFont typeface="Wingdings" panose="05000000000000000000" pitchFamily="2" charset="2"/>
              <a:buChar char="q"/>
            </a:pPr>
            <a:r>
              <a:rPr lang="ar-SA" sz="2800" b="1" dirty="0"/>
              <a:t>حقوق الملكية الفكرية</a:t>
            </a:r>
            <a:r>
              <a:rPr lang="ar-SA" sz="2800" dirty="0"/>
              <a:t> وصعوبة ضبط القرصنة</a:t>
            </a:r>
            <a:r>
              <a:rPr lang="fr-FR" sz="2800" dirty="0"/>
              <a:t>.</a:t>
            </a:r>
          </a:p>
          <a:p>
            <a:pPr marL="457200" lvl="0" indent="-457200" algn="just" rtl="1">
              <a:buFont typeface="Wingdings" panose="05000000000000000000" pitchFamily="2" charset="2"/>
              <a:buChar char="q"/>
            </a:pPr>
            <a:r>
              <a:rPr lang="ar-SA" sz="2800" b="1" dirty="0"/>
              <a:t>المصداقية</a:t>
            </a:r>
            <a:r>
              <a:rPr lang="ar-DZ" sz="2800" b="1" dirty="0"/>
              <a:t>: </a:t>
            </a:r>
            <a:r>
              <a:rPr lang="ar-SA" sz="2800" dirty="0"/>
              <a:t>في ظل </a:t>
            </a:r>
            <a:r>
              <a:rPr lang="ar-DZ" sz="2800" dirty="0"/>
              <a:t>إِ</a:t>
            </a:r>
            <a:r>
              <a:rPr lang="ar-SA" sz="2800" dirty="0"/>
              <a:t>نتشار الأخبار الكاذبة والمضل</a:t>
            </a:r>
            <a:r>
              <a:rPr lang="ar-DZ" sz="2800" dirty="0"/>
              <a:t>ِّ</a:t>
            </a:r>
            <a:r>
              <a:rPr lang="ar-SA" sz="2800" dirty="0" err="1"/>
              <a:t>لة</a:t>
            </a:r>
            <a:r>
              <a:rPr lang="fr-FR" sz="2800" dirty="0"/>
              <a:t>.</a:t>
            </a:r>
          </a:p>
          <a:p>
            <a:pPr marL="457200" lvl="0" indent="-457200" algn="just" rtl="1">
              <a:buFont typeface="Wingdings" panose="05000000000000000000" pitchFamily="2" charset="2"/>
              <a:buChar char="q"/>
            </a:pPr>
            <a:r>
              <a:rPr lang="ar-SA" sz="2800" b="1" dirty="0"/>
              <a:t>الفجوة الر</a:t>
            </a:r>
            <a:r>
              <a:rPr lang="ar-DZ" sz="2800" b="1" dirty="0"/>
              <a:t>َّ</a:t>
            </a:r>
            <a:r>
              <a:rPr lang="ar-SA" sz="2800" b="1" dirty="0" err="1"/>
              <a:t>قمية</a:t>
            </a:r>
            <a:r>
              <a:rPr lang="ar-DZ" sz="2800" b="1" dirty="0"/>
              <a:t>: </a:t>
            </a:r>
            <a:r>
              <a:rPr lang="ar-SA" sz="2800" dirty="0"/>
              <a:t>بين من يمتلكون وسائل ال</a:t>
            </a:r>
            <a:r>
              <a:rPr lang="ar-DZ" sz="2800" dirty="0"/>
              <a:t>إِ</a:t>
            </a:r>
            <a:r>
              <a:rPr lang="ar-SA" sz="2800" dirty="0"/>
              <a:t>تصال الحديثة ومن يفتقدونها</a:t>
            </a:r>
            <a:r>
              <a:rPr lang="fr-FR" sz="2800" dirty="0"/>
              <a:t>.</a:t>
            </a:r>
          </a:p>
          <a:p>
            <a:pPr marL="457200" lvl="0" indent="-457200" algn="just" rtl="1">
              <a:buFont typeface="Wingdings" panose="05000000000000000000" pitchFamily="2" charset="2"/>
              <a:buChar char="q"/>
            </a:pPr>
            <a:r>
              <a:rPr lang="ar-SA" sz="2800" b="1" dirty="0"/>
              <a:t>الإعلانات والتمويل</a:t>
            </a:r>
            <a:r>
              <a:rPr lang="ar-DZ" sz="2800" b="1" dirty="0"/>
              <a:t>:</a:t>
            </a:r>
            <a:r>
              <a:rPr lang="fr-FR" sz="2800" dirty="0"/>
              <a:t> </a:t>
            </a:r>
            <a:r>
              <a:rPr lang="ar-SA" sz="2800" dirty="0"/>
              <a:t>صعوبة تحقيق أرباح مقارنة</a:t>
            </a:r>
            <a:r>
              <a:rPr lang="ar-DZ" sz="2800" dirty="0"/>
              <a:t>ً</a:t>
            </a:r>
            <a:r>
              <a:rPr lang="ar-SA" sz="2800" dirty="0"/>
              <a:t> </a:t>
            </a:r>
            <a:r>
              <a:rPr lang="ar-SA" sz="2800" dirty="0" err="1"/>
              <a:t>بالن</a:t>
            </a:r>
            <a:r>
              <a:rPr lang="ar-DZ" sz="2800" dirty="0"/>
              <a:t>َّ</a:t>
            </a:r>
            <a:r>
              <a:rPr lang="ar-SA" sz="2800" dirty="0"/>
              <a:t>شر التقليدي</a:t>
            </a:r>
            <a:r>
              <a:rPr lang="fr-FR" sz="2800" dirty="0"/>
              <a:t>.</a:t>
            </a:r>
          </a:p>
          <a:p>
            <a:pPr marL="457200" lvl="0" indent="-457200" algn="just" rtl="1">
              <a:buFont typeface="Wingdings" panose="05000000000000000000" pitchFamily="2" charset="2"/>
              <a:buChar char="q"/>
            </a:pPr>
            <a:r>
              <a:rPr lang="ar-SA" sz="2800" b="1" dirty="0"/>
              <a:t>الأمن المعلوماتي</a:t>
            </a:r>
            <a:r>
              <a:rPr lang="fr-FR" sz="2800" dirty="0"/>
              <a:t>: </a:t>
            </a:r>
            <a:r>
              <a:rPr lang="ar-DZ" sz="2800" dirty="0"/>
              <a:t> </a:t>
            </a:r>
            <a:r>
              <a:rPr lang="ar-SA" sz="2800" dirty="0"/>
              <a:t>حماية البيانات والمحتوى من ال</a:t>
            </a:r>
            <a:r>
              <a:rPr lang="ar-DZ" sz="2800" dirty="0"/>
              <a:t>إ</a:t>
            </a:r>
            <a:r>
              <a:rPr lang="ar-SA" sz="2800" dirty="0" err="1"/>
              <a:t>ختراق</a:t>
            </a:r>
            <a:r>
              <a:rPr lang="fr-FR" sz="1600" dirty="0"/>
              <a:t>.</a:t>
            </a:r>
          </a:p>
        </p:txBody>
      </p:sp>
      <p:sp>
        <p:nvSpPr>
          <p:cNvPr id="9" name="TextBox 8">
            <a:extLst>
              <a:ext uri="{FF2B5EF4-FFF2-40B4-BE49-F238E27FC236}">
                <a16:creationId xmlns:a16="http://schemas.microsoft.com/office/drawing/2014/main" id="{C574A52E-A1AF-0CE9-AA20-87F47C89AB01}"/>
              </a:ext>
            </a:extLst>
          </p:cNvPr>
          <p:cNvSpPr txBox="1"/>
          <p:nvPr/>
        </p:nvSpPr>
        <p:spPr>
          <a:xfrm>
            <a:off x="4657059" y="640644"/>
            <a:ext cx="5864007" cy="574901"/>
          </a:xfrm>
          <a:prstGeom prst="rect">
            <a:avLst/>
          </a:prstGeom>
          <a:noFill/>
        </p:spPr>
        <p:txBody>
          <a:bodyPr wrap="square">
            <a:spAutoFit/>
          </a:bodyPr>
          <a:lstStyle/>
          <a:p>
            <a:pPr algn="ctr">
              <a:lnSpc>
                <a:spcPct val="120000"/>
              </a:lnSpc>
            </a:pPr>
            <a:r>
              <a:rPr lang="ar-DZ" sz="2800" b="1" dirty="0">
                <a:solidFill>
                  <a:srgbClr val="00B0F0"/>
                </a:solidFill>
                <a:latin typeface="Alexandria" charset="0"/>
                <a:cs typeface="Alexandria" charset="0"/>
              </a:rPr>
              <a:t>التّحدّيات التي تواجه  النَّشر الرَّقمي </a:t>
            </a:r>
          </a:p>
        </p:txBody>
      </p:sp>
    </p:spTree>
    <p:extLst>
      <p:ext uri="{BB962C8B-B14F-4D97-AF65-F5344CB8AC3E}">
        <p14:creationId xmlns:p14="http://schemas.microsoft.com/office/powerpoint/2010/main" val="3735245764"/>
      </p:ext>
    </p:extLst>
  </p:cSld>
  <p:clrMapOvr>
    <a:masterClrMapping/>
  </p:clrMapOvr>
  <mc:AlternateContent xmlns:mc="http://schemas.openxmlformats.org/markup-compatibility/2006" xmlns:p14="http://schemas.microsoft.com/office/powerpoint/2010/main">
    <mc:Choice Requires="p14">
      <p:transition spd="slow" p14:dur="1600" advTm="168469">
        <p14:prism isInverted="1"/>
      </p:transition>
    </mc:Choice>
    <mc:Fallback xmlns="">
      <p:transition spd="slow" advTm="168469">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F5E49-5BD5-D12F-F2E0-8D19A55FD31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18E6181-C643-9D68-DC0B-533025C41E7F}"/>
              </a:ext>
            </a:extLst>
          </p:cNvPr>
          <p:cNvSpPr txBox="1"/>
          <p:nvPr/>
        </p:nvSpPr>
        <p:spPr>
          <a:xfrm>
            <a:off x="4222679" y="617697"/>
            <a:ext cx="6880709"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تعريف الوسائط المتعدِّدة  </a:t>
            </a:r>
          </a:p>
        </p:txBody>
      </p:sp>
      <p:sp>
        <p:nvSpPr>
          <p:cNvPr id="18" name="Rectangle 17">
            <a:extLst>
              <a:ext uri="{FF2B5EF4-FFF2-40B4-BE49-F238E27FC236}">
                <a16:creationId xmlns:a16="http://schemas.microsoft.com/office/drawing/2014/main" id="{9EC156B4-B7FD-62B7-6013-98CC5E4A24CA}"/>
              </a:ext>
            </a:extLst>
          </p:cNvPr>
          <p:cNvSpPr/>
          <p:nvPr/>
        </p:nvSpPr>
        <p:spPr>
          <a:xfrm>
            <a:off x="4337947" y="552739"/>
            <a:ext cx="1055986" cy="9032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F704FFD-9607-58AA-59B5-F1993D94DD85}"/>
              </a:ext>
            </a:extLst>
          </p:cNvPr>
          <p:cNvSpPr txBox="1"/>
          <p:nvPr/>
        </p:nvSpPr>
        <p:spPr>
          <a:xfrm>
            <a:off x="4337947" y="692307"/>
            <a:ext cx="1055986"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38FADC0-B6E4-4FBA-8336-FB296CA91F06}"/>
              </a:ext>
            </a:extLst>
          </p:cNvPr>
          <p:cNvSpPr/>
          <p:nvPr/>
        </p:nvSpPr>
        <p:spPr>
          <a:xfrm>
            <a:off x="2287132" y="5527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EA20B8-8041-0462-ED2D-637095C9B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0C3D293-74BE-858C-BDCD-AEFA1AE074A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TextBox 5">
            <a:extLst>
              <a:ext uri="{FF2B5EF4-FFF2-40B4-BE49-F238E27FC236}">
                <a16:creationId xmlns:a16="http://schemas.microsoft.com/office/drawing/2014/main" id="{2E856BAC-2EFA-A3D4-4FC1-50DC2C749AF8}"/>
              </a:ext>
            </a:extLst>
          </p:cNvPr>
          <p:cNvSpPr txBox="1"/>
          <p:nvPr/>
        </p:nvSpPr>
        <p:spPr>
          <a:xfrm>
            <a:off x="4492059" y="2563873"/>
            <a:ext cx="6097712" cy="584775"/>
          </a:xfrm>
          <a:prstGeom prst="rect">
            <a:avLst/>
          </a:prstGeom>
          <a:noFill/>
        </p:spPr>
        <p:txBody>
          <a:bodyPr wrap="square">
            <a:spAutoFit/>
          </a:bodyPr>
          <a:lstStyle/>
          <a:p>
            <a:pPr algn="just"/>
            <a:r>
              <a:rPr lang="ar-DZ" sz="3200" b="1" dirty="0">
                <a:solidFill>
                  <a:schemeClr val="bg1"/>
                </a:solidFill>
              </a:rPr>
              <a:t> </a:t>
            </a:r>
            <a:endParaRPr lang="fr-FR" sz="3200" b="1" dirty="0">
              <a:solidFill>
                <a:schemeClr val="bg1"/>
              </a:solidFill>
              <a:latin typeface="Arial Black" panose="020B0A04020102020204" pitchFamily="34" charset="0"/>
              <a:cs typeface="Sakkal Majalla" panose="02000000000000000000" pitchFamily="2" charset="-78"/>
            </a:endParaRPr>
          </a:p>
        </p:txBody>
      </p:sp>
      <p:pic>
        <p:nvPicPr>
          <p:cNvPr id="7" name="Image 8">
            <a:extLst>
              <a:ext uri="{FF2B5EF4-FFF2-40B4-BE49-F238E27FC236}">
                <a16:creationId xmlns:a16="http://schemas.microsoft.com/office/drawing/2014/main" id="{24EDDA4A-3A86-029C-EDED-BABAD762CA18}"/>
              </a:ext>
            </a:extLst>
          </p:cNvPr>
          <p:cNvPicPr>
            <a:picLocks/>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Lst>
          </a:blip>
          <a:stretch>
            <a:fillRect/>
          </a:stretch>
        </p:blipFill>
        <p:spPr>
          <a:xfrm>
            <a:off x="473108" y="2208945"/>
            <a:ext cx="3408478" cy="2928470"/>
          </a:xfrm>
          <a:prstGeom prst="rect">
            <a:avLst/>
          </a:prstGeom>
        </p:spPr>
      </p:pic>
      <p:sp>
        <p:nvSpPr>
          <p:cNvPr id="13" name="TextBox 12">
            <a:extLst>
              <a:ext uri="{FF2B5EF4-FFF2-40B4-BE49-F238E27FC236}">
                <a16:creationId xmlns:a16="http://schemas.microsoft.com/office/drawing/2014/main" id="{BE00F8F9-05A1-3907-58AD-529E6536F42B}"/>
              </a:ext>
            </a:extLst>
          </p:cNvPr>
          <p:cNvSpPr txBox="1"/>
          <p:nvPr/>
        </p:nvSpPr>
        <p:spPr>
          <a:xfrm>
            <a:off x="4337946" y="1763018"/>
            <a:ext cx="6765441" cy="4655121"/>
          </a:xfrm>
          <a:prstGeom prst="rect">
            <a:avLst/>
          </a:prstGeom>
          <a:noFill/>
        </p:spPr>
        <p:txBody>
          <a:bodyPr wrap="square">
            <a:spAutoFit/>
          </a:bodyPr>
          <a:lstStyle/>
          <a:p>
            <a:pPr marL="30480" marR="114300" algn="just" rtl="1">
              <a:spcBef>
                <a:spcPts val="310"/>
              </a:spcBef>
              <a:buNone/>
            </a:pPr>
            <a:r>
              <a:rPr lang="ar-DZ" sz="2400" b="1" dirty="0">
                <a:effectLst/>
                <a:latin typeface="Calibri" panose="020F0502020204030204" pitchFamily="34" charset="0"/>
                <a:ea typeface="Calibri" panose="020F0502020204030204" pitchFamily="34" charset="0"/>
              </a:rPr>
              <a:t>   </a:t>
            </a:r>
            <a:r>
              <a:rPr lang="ar-DZ" sz="24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ه</a:t>
            </a:r>
            <a:r>
              <a:rPr lang="ar-DZ" sz="2400" dirty="0">
                <a:latin typeface="Calibri" panose="020F0502020204030204" pitchFamily="34" charset="0"/>
                <a:ea typeface="Calibri" panose="020F0502020204030204" pitchFamily="34" charset="0"/>
              </a:rPr>
              <a:t>ٌ</a:t>
            </a:r>
            <a:r>
              <a:rPr lang="ar-SA" sz="2400" dirty="0">
                <a:latin typeface="Calibri" panose="020F0502020204030204" pitchFamily="34" charset="0"/>
                <a:ea typeface="Calibri" panose="020F0502020204030204" pitchFamily="34" charset="0"/>
              </a:rPr>
              <a:t>ناك</a:t>
            </a:r>
            <a:r>
              <a:rPr lang="ar-SA" sz="2400" spc="12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تعريفات</a:t>
            </a:r>
            <a:r>
              <a:rPr lang="ar-SA" sz="2400" spc="125" dirty="0">
                <a:latin typeface="Calibri" panose="020F0502020204030204" pitchFamily="34" charset="0"/>
                <a:ea typeface="Calibri" panose="020F0502020204030204" pitchFamily="34" charset="0"/>
              </a:rPr>
              <a:t> </a:t>
            </a:r>
            <a:r>
              <a:rPr lang="ar-DZ" sz="2400" spc="125" dirty="0">
                <a:latin typeface="Calibri" panose="020F0502020204030204" pitchFamily="34" charset="0"/>
                <a:ea typeface="Calibri" panose="020F0502020204030204" pitchFamily="34" charset="0"/>
              </a:rPr>
              <a:t>أ</a:t>
            </a:r>
            <a:r>
              <a:rPr lang="ar-SA" sz="2400" dirty="0">
                <a:latin typeface="Calibri" panose="020F0502020204030204" pitchFamily="34" charset="0"/>
                <a:ea typeface="Calibri" panose="020F0502020204030204" pitchFamily="34" charset="0"/>
              </a:rPr>
              <a:t>خرى</a:t>
            </a:r>
            <a:r>
              <a:rPr lang="ar-SA" sz="2400" spc="125"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لمفهوم</a:t>
            </a:r>
            <a:r>
              <a:rPr lang="ar-SA" sz="2400" spc="12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الوسائط</a:t>
            </a:r>
            <a:r>
              <a:rPr lang="ar-SA" sz="2400" spc="12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المتعد</a:t>
            </a:r>
            <a:r>
              <a:rPr lang="ar-DZ" sz="2400" dirty="0">
                <a:latin typeface="Calibri" panose="020F0502020204030204" pitchFamily="34" charset="0"/>
                <a:ea typeface="Calibri" panose="020F0502020204030204" pitchFamily="34" charset="0"/>
              </a:rPr>
              <a:t>ِّ</a:t>
            </a:r>
            <a:r>
              <a:rPr lang="ar-SA" sz="2400" dirty="0" err="1">
                <a:latin typeface="Calibri" panose="020F0502020204030204" pitchFamily="34" charset="0"/>
                <a:ea typeface="Calibri" panose="020F0502020204030204" pitchFamily="34" charset="0"/>
              </a:rPr>
              <a:t>دة</a:t>
            </a:r>
            <a:r>
              <a:rPr lang="ar-DZ" sz="2400" dirty="0">
                <a:latin typeface="Calibri" panose="020F0502020204030204" pitchFamily="34" charset="0"/>
                <a:ea typeface="Calibri" panose="020F0502020204030204" pitchFamily="34" charset="0"/>
              </a:rPr>
              <a:t>،</a:t>
            </a:r>
            <a:r>
              <a:rPr lang="ar-SA" sz="2400" spc="13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حيث</a:t>
            </a:r>
            <a:r>
              <a:rPr lang="ar-SA" sz="2400" spc="135"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يرى</a:t>
            </a:r>
            <a:r>
              <a:rPr lang="ar-SA" sz="2400" spc="120" dirty="0">
                <a:latin typeface="Calibri" panose="020F0502020204030204" pitchFamily="34" charset="0"/>
                <a:ea typeface="Calibri" panose="020F0502020204030204" pitchFamily="34" charset="0"/>
              </a:rPr>
              <a:t> </a:t>
            </a:r>
            <a:r>
              <a:rPr lang="en-US" sz="2400" dirty="0">
                <a:latin typeface="Calibri" panose="020F0502020204030204" pitchFamily="34" charset="0"/>
                <a:ea typeface="Calibri" panose="020F0502020204030204" pitchFamily="34" charset="0"/>
              </a:rPr>
              <a:t>)</a:t>
            </a:r>
            <a:r>
              <a:rPr lang="ar-SA" sz="2400" b="1" dirty="0">
                <a:latin typeface="Calibri" panose="020F0502020204030204" pitchFamily="34" charset="0"/>
                <a:ea typeface="Calibri" panose="020F0502020204030204" pitchFamily="34" charset="0"/>
              </a:rPr>
              <a:t>إبراهيم</a:t>
            </a:r>
            <a:r>
              <a:rPr lang="ar-SA" sz="2400" b="1" spc="120" dirty="0">
                <a:latin typeface="Calibri" panose="020F0502020204030204" pitchFamily="34" charset="0"/>
                <a:ea typeface="Calibri" panose="020F0502020204030204" pitchFamily="34" charset="0"/>
              </a:rPr>
              <a:t> </a:t>
            </a:r>
            <a:r>
              <a:rPr lang="ar-SA" sz="2400" b="1" dirty="0">
                <a:latin typeface="Calibri" panose="020F0502020204030204" pitchFamily="34" charset="0"/>
                <a:ea typeface="Calibri" panose="020F0502020204030204" pitchFamily="34" charset="0"/>
              </a:rPr>
              <a:t>الفار</a:t>
            </a:r>
            <a:r>
              <a:rPr lang="ar-SA" sz="2400" b="1" spc="120" dirty="0">
                <a:latin typeface="Calibri" panose="020F0502020204030204" pitchFamily="34" charset="0"/>
                <a:ea typeface="Calibri" panose="020F0502020204030204" pitchFamily="34" charset="0"/>
              </a:rPr>
              <a:t> </a:t>
            </a:r>
            <a:r>
              <a:rPr lang="en-US" sz="2400" dirty="0">
                <a:latin typeface="Calibri" panose="020F0502020204030204" pitchFamily="34" charset="0"/>
                <a:ea typeface="Calibri" panose="020F0502020204030204" pitchFamily="34" charset="0"/>
              </a:rPr>
              <a:t>-</a:t>
            </a:r>
            <a:r>
              <a:rPr lang="ar-DZ" sz="2400" dirty="0">
                <a:latin typeface="Calibri" panose="020F0502020204030204" pitchFamily="34" charset="0"/>
                <a:ea typeface="Calibri" panose="020F0502020204030204" pitchFamily="34" charset="0"/>
              </a:rPr>
              <a:t>1998</a:t>
            </a:r>
            <a:r>
              <a:rPr lang="en-US" sz="2400" spc="120" dirty="0">
                <a:latin typeface="Calibri" panose="020F0502020204030204" pitchFamily="34" charset="0"/>
                <a:ea typeface="Calibri" panose="020F0502020204030204" pitchFamily="34" charset="0"/>
              </a:rPr>
              <a:t> </a:t>
            </a:r>
            <a:r>
              <a:rPr lang="en-US" sz="2400" dirty="0">
                <a:latin typeface="Calibri" panose="020F0502020204030204" pitchFamily="34" charset="0"/>
                <a:ea typeface="Calibri" panose="020F0502020204030204" pitchFamily="34" charset="0"/>
              </a:rPr>
              <a:t>(</a:t>
            </a:r>
            <a:r>
              <a:rPr lang="ar-DZ" sz="24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أن</a:t>
            </a:r>
            <a:r>
              <a:rPr lang="ar-DZ" sz="2400" dirty="0">
                <a:latin typeface="Calibri" panose="020F0502020204030204" pitchFamily="34" charset="0"/>
                <a:ea typeface="Calibri" panose="020F0502020204030204" pitchFamily="34" charset="0"/>
              </a:rPr>
              <a:t>َّ</a:t>
            </a:r>
            <a:r>
              <a:rPr lang="ar-SA" sz="2400" spc="125"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مسم</a:t>
            </a:r>
            <a:r>
              <a:rPr lang="ar-DZ" sz="2400" dirty="0">
                <a:latin typeface="Calibri" panose="020F0502020204030204" pitchFamily="34" charset="0"/>
                <a:ea typeface="Calibri" panose="020F0502020204030204" pitchFamily="34" charset="0"/>
              </a:rPr>
              <a:t>َّ</a:t>
            </a:r>
            <a:r>
              <a:rPr lang="ar-SA" sz="2400" dirty="0">
                <a:latin typeface="Calibri" panose="020F0502020204030204" pitchFamily="34" charset="0"/>
                <a:ea typeface="Calibri" panose="020F0502020204030204" pitchFamily="34" charset="0"/>
              </a:rPr>
              <a:t>ى</a:t>
            </a:r>
            <a:r>
              <a:rPr lang="ar-DZ" sz="24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الوسائط</a:t>
            </a:r>
            <a:r>
              <a:rPr lang="ar-SA" sz="2400" spc="2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المتعد</a:t>
            </a:r>
            <a:r>
              <a:rPr lang="ar-DZ" sz="2400" dirty="0">
                <a:latin typeface="Calibri" panose="020F0502020204030204" pitchFamily="34" charset="0"/>
                <a:ea typeface="Calibri" panose="020F0502020204030204" pitchFamily="34" charset="0"/>
              </a:rPr>
              <a:t>ِّ</a:t>
            </a:r>
            <a:r>
              <a:rPr lang="ar-SA" sz="2400" dirty="0" err="1">
                <a:latin typeface="Calibri" panose="020F0502020204030204" pitchFamily="34" charset="0"/>
                <a:ea typeface="Calibri" panose="020F0502020204030204" pitchFamily="34" charset="0"/>
              </a:rPr>
              <a:t>دة</a:t>
            </a:r>
            <a:r>
              <a:rPr lang="ar-DZ" sz="2400" dirty="0">
                <a:latin typeface="Calibri" panose="020F0502020204030204" pitchFamily="34" charset="0"/>
                <a:ea typeface="Calibri" panose="020F0502020204030204" pitchFamily="34" charset="0"/>
              </a:rPr>
              <a:t>،</a:t>
            </a:r>
            <a:r>
              <a:rPr lang="ar-SA" sz="2400" spc="200" dirty="0">
                <a:latin typeface="Calibri" panose="020F0502020204030204" pitchFamily="34" charset="0"/>
                <a:ea typeface="Calibri" panose="020F0502020204030204" pitchFamily="34" charset="0"/>
              </a:rPr>
              <a:t> </a:t>
            </a:r>
            <a:r>
              <a:rPr lang="ar-SA" sz="2400" dirty="0" err="1">
                <a:latin typeface="Calibri" panose="020F0502020204030204" pitchFamily="34" charset="0"/>
                <a:ea typeface="Calibri" panose="020F0502020204030204" pitchFamily="34" charset="0"/>
              </a:rPr>
              <a:t>يتكو</a:t>
            </a:r>
            <a:r>
              <a:rPr lang="ar-DZ" sz="2400" dirty="0">
                <a:latin typeface="Calibri" panose="020F0502020204030204" pitchFamily="34" charset="0"/>
                <a:ea typeface="Calibri" panose="020F0502020204030204" pitchFamily="34" charset="0"/>
              </a:rPr>
              <a:t>َّ</a:t>
            </a:r>
            <a:r>
              <a:rPr lang="ar-SA" sz="2400" dirty="0">
                <a:latin typeface="Calibri" panose="020F0502020204030204" pitchFamily="34" charset="0"/>
                <a:ea typeface="Calibri" panose="020F0502020204030204" pitchFamily="34" charset="0"/>
              </a:rPr>
              <a:t>ن</a:t>
            </a:r>
            <a:r>
              <a:rPr lang="ar-SA" sz="2400" spc="2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من</a:t>
            </a:r>
            <a:r>
              <a:rPr lang="ar-SA" sz="2400" spc="2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المقطع</a:t>
            </a:r>
            <a:r>
              <a:rPr lang="ar-SA" sz="2400" spc="200" dirty="0">
                <a:latin typeface="Calibri" panose="020F0502020204030204" pitchFamily="34" charset="0"/>
                <a:ea typeface="Calibri" panose="020F0502020204030204" pitchFamily="34" charset="0"/>
              </a:rPr>
              <a:t> </a:t>
            </a:r>
            <a:r>
              <a:rPr lang="ar-SA" sz="2400" dirty="0" err="1">
                <a:latin typeface="Calibri" panose="020F0502020204030204" pitchFamily="34" charset="0"/>
                <a:ea typeface="Calibri" panose="020F0502020204030204" pitchFamily="34" charset="0"/>
              </a:rPr>
              <a:t>الأو</a:t>
            </a:r>
            <a:r>
              <a:rPr lang="ar-DZ" sz="2400" dirty="0">
                <a:latin typeface="Calibri" panose="020F0502020204030204" pitchFamily="34" charset="0"/>
                <a:ea typeface="Calibri" panose="020F0502020204030204" pitchFamily="34" charset="0"/>
              </a:rPr>
              <a:t>َّ</a:t>
            </a:r>
            <a:r>
              <a:rPr lang="ar-SA" sz="2400" dirty="0">
                <a:latin typeface="Calibri" panose="020F0502020204030204" pitchFamily="34" charset="0"/>
                <a:ea typeface="Calibri" panose="020F0502020204030204" pitchFamily="34" charset="0"/>
              </a:rPr>
              <a:t>ل</a:t>
            </a:r>
            <a:r>
              <a:rPr lang="ar-SA" sz="2400" spc="2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كلمة</a:t>
            </a:r>
            <a:r>
              <a:rPr lang="ar-SA" sz="2400" spc="200" dirty="0">
                <a:latin typeface="Calibri" panose="020F0502020204030204" pitchFamily="34" charset="0"/>
                <a:ea typeface="Calibri" panose="020F0502020204030204" pitchFamily="34" charset="0"/>
              </a:rPr>
              <a:t> </a:t>
            </a:r>
            <a:r>
              <a:rPr lang="en-US" sz="2400" b="1" dirty="0">
                <a:latin typeface="Calibri" panose="020F0502020204030204" pitchFamily="34" charset="0"/>
                <a:ea typeface="Calibri" panose="020F0502020204030204" pitchFamily="34" charset="0"/>
              </a:rPr>
              <a:t>(Multi)</a:t>
            </a:r>
            <a:r>
              <a:rPr lang="en-US" sz="2400" b="1" spc="200" dirty="0">
                <a:latin typeface="Calibri" panose="020F0502020204030204" pitchFamily="34" charset="0"/>
                <a:ea typeface="Calibri" panose="020F0502020204030204" pitchFamily="34" charset="0"/>
              </a:rPr>
              <a:t> </a:t>
            </a:r>
            <a:r>
              <a:rPr lang="ar-DZ" sz="2400" b="1" spc="200" dirty="0">
                <a:latin typeface="Calibri" panose="020F0502020204030204" pitchFamily="34" charset="0"/>
                <a:ea typeface="Calibri" panose="020F0502020204030204" pitchFamily="34" charset="0"/>
              </a:rPr>
              <a:t> : </a:t>
            </a:r>
            <a:r>
              <a:rPr lang="ar-SA" sz="2400" dirty="0">
                <a:latin typeface="Calibri" panose="020F0502020204030204" pitchFamily="34" charset="0"/>
                <a:ea typeface="Calibri" panose="020F0502020204030204" pitchFamily="34" charset="0"/>
              </a:rPr>
              <a:t>تعني</a:t>
            </a:r>
            <a:r>
              <a:rPr lang="ar-SA" sz="2400" spc="15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متعد</a:t>
            </a:r>
            <a:r>
              <a:rPr lang="ar-DZ" sz="2400" dirty="0">
                <a:latin typeface="Calibri" panose="020F0502020204030204" pitchFamily="34" charset="0"/>
                <a:ea typeface="Calibri" panose="020F0502020204030204" pitchFamily="34" charset="0"/>
              </a:rPr>
              <a:t>ِّ</a:t>
            </a:r>
            <a:r>
              <a:rPr lang="ar-SA" sz="2400" dirty="0">
                <a:latin typeface="Calibri" panose="020F0502020204030204" pitchFamily="34" charset="0"/>
                <a:ea typeface="Calibri" panose="020F0502020204030204" pitchFamily="34" charset="0"/>
              </a:rPr>
              <a:t>د،</a:t>
            </a:r>
            <a:r>
              <a:rPr lang="ar-SA" sz="2400" spc="165"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والمقطع</a:t>
            </a:r>
            <a:r>
              <a:rPr lang="ar-SA" sz="2400" spc="155"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الثاني</a:t>
            </a:r>
            <a:r>
              <a:rPr lang="ar-SA" sz="2400" spc="155"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كلمة</a:t>
            </a:r>
            <a:r>
              <a:rPr lang="ar-SA" sz="2400" spc="155" dirty="0">
                <a:latin typeface="Calibri" panose="020F0502020204030204" pitchFamily="34" charset="0"/>
                <a:ea typeface="Calibri" panose="020F0502020204030204" pitchFamily="34" charset="0"/>
              </a:rPr>
              <a:t> </a:t>
            </a:r>
            <a:r>
              <a:rPr lang="en-US" sz="2400" b="1" dirty="0">
                <a:latin typeface="Calibri" panose="020F0502020204030204" pitchFamily="34" charset="0"/>
                <a:ea typeface="Calibri" panose="020F0502020204030204" pitchFamily="34" charset="0"/>
              </a:rPr>
              <a:t>(Media)</a:t>
            </a:r>
            <a:r>
              <a:rPr lang="en-US" sz="2400" b="1" spc="165" dirty="0">
                <a:latin typeface="Calibri" panose="020F0502020204030204" pitchFamily="34" charset="0"/>
                <a:ea typeface="Calibri" panose="020F0502020204030204" pitchFamily="34" charset="0"/>
              </a:rPr>
              <a:t> </a:t>
            </a:r>
            <a:r>
              <a:rPr lang="ar-DZ" sz="2400" b="1" spc="165"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وتعني</a:t>
            </a:r>
            <a:r>
              <a:rPr lang="ar-SA" sz="2400" spc="140" dirty="0">
                <a:latin typeface="Calibri" panose="020F0502020204030204" pitchFamily="34" charset="0"/>
                <a:ea typeface="Calibri" panose="020F0502020204030204" pitchFamily="34" charset="0"/>
              </a:rPr>
              <a:t> </a:t>
            </a:r>
            <a:r>
              <a:rPr lang="ar-DZ" sz="2400" spc="140" dirty="0">
                <a:latin typeface="Calibri" panose="020F0502020204030204" pitchFamily="34" charset="0"/>
                <a:ea typeface="Calibri" panose="020F0502020204030204" pitchFamily="34" charset="0"/>
              </a:rPr>
              <a:t>ال</a:t>
            </a:r>
            <a:r>
              <a:rPr lang="ar-SA" sz="2400" dirty="0">
                <a:latin typeface="Calibri" panose="020F0502020204030204" pitchFamily="34" charset="0"/>
                <a:ea typeface="Calibri" panose="020F0502020204030204" pitchFamily="34" charset="0"/>
              </a:rPr>
              <a:t>وسائط</a:t>
            </a:r>
            <a:r>
              <a:rPr lang="ar-DZ" sz="2400" dirty="0">
                <a:latin typeface="Calibri" panose="020F0502020204030204" pitchFamily="34" charset="0"/>
                <a:ea typeface="Calibri" panose="020F0502020204030204" pitchFamily="34" charset="0"/>
              </a:rPr>
              <a:t>.</a:t>
            </a:r>
          </a:p>
          <a:p>
            <a:pPr marL="30480" marR="114300" algn="just" rtl="1">
              <a:spcBef>
                <a:spcPts val="310"/>
              </a:spcBef>
              <a:buNone/>
            </a:pPr>
            <a:r>
              <a:rPr lang="ar-DZ" sz="2000" b="1" dirty="0">
                <a:effectLst/>
                <a:latin typeface="Calibri" panose="020F0502020204030204" pitchFamily="34" charset="0"/>
                <a:ea typeface="Calibri" panose="020F0502020204030204" pitchFamily="34" charset="0"/>
              </a:rPr>
              <a:t>و </a:t>
            </a:r>
            <a:r>
              <a:rPr lang="ar-SA" sz="2400" dirty="0">
                <a:effectLst/>
                <a:latin typeface="Calibri" panose="020F0502020204030204" pitchFamily="34" charset="0"/>
                <a:ea typeface="Calibri" panose="020F0502020204030204" pitchFamily="34" charset="0"/>
              </a:rPr>
              <a:t>تعد</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دت</a:t>
            </a:r>
            <a:r>
              <a:rPr lang="ar-SA" sz="2400" spc="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تعريفات</a:t>
            </a:r>
            <a:r>
              <a:rPr lang="ar-SA" sz="2400" spc="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الوسائط</a:t>
            </a:r>
            <a:r>
              <a:rPr lang="ar-SA" sz="2400" spc="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المتعد</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دة</a:t>
            </a:r>
            <a:r>
              <a:rPr lang="ar-DZ" sz="2400" dirty="0">
                <a:effectLst/>
                <a:latin typeface="Calibri" panose="020F0502020204030204" pitchFamily="34" charset="0"/>
                <a:ea typeface="Calibri" panose="020F0502020204030204" pitchFamily="34" charset="0"/>
              </a:rPr>
              <a:t>،</a:t>
            </a:r>
            <a:r>
              <a:rPr lang="ar-SA" sz="2400" spc="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خلال</a:t>
            </a:r>
            <a:r>
              <a:rPr lang="ar-SA" sz="2400" spc="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العقد</a:t>
            </a:r>
            <a:r>
              <a:rPr lang="ar-SA" sz="2400" spc="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الأخير من القرن العشرين، </a:t>
            </a:r>
            <a:r>
              <a:rPr lang="ar-DZ" sz="2400" dirty="0">
                <a:effectLst/>
                <a:latin typeface="Calibri" panose="020F0502020204030204" pitchFamily="34" charset="0"/>
                <a:ea typeface="Calibri" panose="020F0502020204030204" pitchFamily="34" charset="0"/>
              </a:rPr>
              <a:t>ومن </a:t>
            </a:r>
            <a:r>
              <a:rPr lang="ar-SA" sz="2400" dirty="0">
                <a:effectLst/>
                <a:latin typeface="Calibri" panose="020F0502020204030204" pitchFamily="34" charset="0"/>
                <a:ea typeface="Calibri" panose="020F0502020204030204" pitchFamily="34" charset="0"/>
              </a:rPr>
              <a:t>أهم</a:t>
            </a:r>
            <a:r>
              <a:rPr lang="ar-DZ" sz="2400" dirty="0">
                <a:effectLst/>
                <a:latin typeface="Calibri" panose="020F0502020204030204" pitchFamily="34" charset="0"/>
                <a:ea typeface="Calibri" panose="020F0502020204030204" pitchFamily="34" charset="0"/>
              </a:rPr>
              <a:t>ِّ</a:t>
            </a:r>
            <a:r>
              <a:rPr lang="ar-SA" sz="2400" spc="2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هذه الت</a:t>
            </a:r>
            <a:r>
              <a:rPr lang="ar-DZ" sz="2400" dirty="0">
                <a:effectLst/>
                <a:latin typeface="Calibri" panose="020F0502020204030204" pitchFamily="34" charset="0"/>
                <a:ea typeface="Calibri" panose="020F0502020204030204" pitchFamily="34" charset="0"/>
              </a:rPr>
              <a:t>َّع</a:t>
            </a:r>
            <a:r>
              <a:rPr lang="ar-SA" sz="2400" dirty="0" err="1">
                <a:effectLst/>
                <a:latin typeface="Calibri" panose="020F0502020204030204" pitchFamily="34" charset="0"/>
                <a:ea typeface="Calibri" panose="020F0502020204030204" pitchFamily="34" charset="0"/>
              </a:rPr>
              <a:t>ريفات</a:t>
            </a:r>
            <a:r>
              <a:rPr lang="ar-SA" sz="2400" dirty="0">
                <a:effectLst/>
                <a:latin typeface="Calibri" panose="020F0502020204030204" pitchFamily="34" charset="0"/>
                <a:ea typeface="Calibri" panose="020F0502020204030204" pitchFamily="34" charset="0"/>
              </a:rPr>
              <a:t> عرّفها</a:t>
            </a:r>
            <a:r>
              <a:rPr lang="ar-SA" sz="2400" spc="155" dirty="0">
                <a:effectLst/>
                <a:latin typeface="Calibri" panose="020F0502020204030204" pitchFamily="34" charset="0"/>
                <a:ea typeface="Calibri" panose="020F0502020204030204" pitchFamily="34" charset="0"/>
              </a:rPr>
              <a:t> </a:t>
            </a:r>
            <a:r>
              <a:rPr lang="en-US" sz="2400" b="1" dirty="0">
                <a:effectLst/>
                <a:latin typeface="Calibri" panose="020F0502020204030204" pitchFamily="34" charset="0"/>
                <a:ea typeface="Calibri" panose="020F0502020204030204" pitchFamily="34" charset="0"/>
              </a:rPr>
              <a:t>"</a:t>
            </a:r>
            <a:r>
              <a:rPr lang="ar-SA" sz="2400" b="1" dirty="0">
                <a:effectLst/>
                <a:latin typeface="Calibri" panose="020F0502020204030204" pitchFamily="34" charset="0"/>
                <a:ea typeface="Calibri" panose="020F0502020204030204" pitchFamily="34" charset="0"/>
              </a:rPr>
              <a:t>جونسون</a:t>
            </a:r>
            <a:r>
              <a:rPr lang="en-US" sz="2400" b="1" dirty="0">
                <a:effectLst/>
                <a:latin typeface="Calibri" panose="020F0502020204030204" pitchFamily="34" charset="0"/>
                <a:ea typeface="Calibri" panose="020F0502020204030204" pitchFamily="34" charset="0"/>
              </a:rPr>
              <a:t>"</a:t>
            </a:r>
            <a:r>
              <a:rPr lang="en-US" sz="2400" b="1" spc="145" dirty="0">
                <a:effectLst/>
                <a:latin typeface="Calibri" panose="020F0502020204030204" pitchFamily="34" charset="0"/>
                <a:ea typeface="Calibri" panose="020F0502020204030204" pitchFamily="34" charset="0"/>
              </a:rPr>
              <a:t> </a:t>
            </a:r>
            <a:r>
              <a:rPr lang="en-US" sz="2400" b="1" dirty="0">
                <a:effectLst/>
                <a:latin typeface="Calibri" panose="020F0502020204030204" pitchFamily="34" charset="0"/>
                <a:ea typeface="Calibri" panose="020F0502020204030204" pitchFamily="34" charset="0"/>
              </a:rPr>
              <a:t>(</a:t>
            </a:r>
            <a:r>
              <a:rPr lang="en-US" sz="2400" b="1" dirty="0" err="1">
                <a:effectLst/>
                <a:latin typeface="Calibri" panose="020F0502020204030204" pitchFamily="34" charset="0"/>
                <a:ea typeface="Calibri" panose="020F0502020204030204" pitchFamily="34" charset="0"/>
              </a:rPr>
              <a:t>D.Johnson</a:t>
            </a:r>
            <a:r>
              <a:rPr lang="en-US" sz="2400" b="1" dirty="0">
                <a:effectLst/>
                <a:latin typeface="Calibri" panose="020F0502020204030204" pitchFamily="34" charset="0"/>
                <a:ea typeface="Calibri" panose="020F0502020204030204" pitchFamily="34" charset="0"/>
              </a:rPr>
              <a:t>)</a:t>
            </a:r>
            <a:r>
              <a:rPr lang="ar-DZ" sz="2400" b="1" dirty="0">
                <a:effectLst/>
                <a:latin typeface="Calibri" panose="020F0502020204030204" pitchFamily="34" charset="0"/>
                <a:ea typeface="Calibri" panose="020F0502020204030204" pitchFamily="34" charset="0"/>
              </a:rPr>
              <a:t> </a:t>
            </a:r>
            <a:r>
              <a:rPr lang="ar-DZ" sz="2400" dirty="0">
                <a:effectLst/>
                <a:latin typeface="Calibri" panose="020F0502020204030204" pitchFamily="34" charset="0"/>
                <a:ea typeface="Calibri" panose="020F0502020204030204" pitchFamily="34" charset="0"/>
              </a:rPr>
              <a:t>1991 </a:t>
            </a:r>
            <a:r>
              <a:rPr lang="ar-SA" sz="2400" dirty="0">
                <a:effectLst/>
                <a:latin typeface="Calibri" panose="020F0502020204030204" pitchFamily="34" charset="0"/>
                <a:ea typeface="Calibri" panose="020F0502020204030204" pitchFamily="34" charset="0"/>
              </a:rPr>
              <a:t>بأن</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ها</a:t>
            </a:r>
            <a:r>
              <a:rPr lang="en-US" sz="2400" dirty="0">
                <a:effectLst/>
                <a:latin typeface="Calibri" panose="020F0502020204030204" pitchFamily="34" charset="0"/>
                <a:ea typeface="Calibri" panose="020F0502020204030204" pitchFamily="34" charset="0"/>
              </a:rPr>
              <a:t>: </a:t>
            </a:r>
            <a:r>
              <a:rPr lang="ar-DZ" sz="2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تكامل الص</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ورة</a:t>
            </a:r>
            <a:r>
              <a:rPr lang="ar-SA" sz="2400" dirty="0">
                <a:effectLst/>
                <a:latin typeface="Calibri" panose="020F0502020204030204" pitchFamily="34" charset="0"/>
                <a:ea typeface="Calibri" panose="020F0502020204030204" pitchFamily="34" charset="0"/>
              </a:rPr>
              <a:t> والص</a:t>
            </a:r>
            <a:r>
              <a:rPr lang="ar-DZ" sz="2400" dirty="0">
                <a:effectLst/>
                <a:latin typeface="Calibri" panose="020F0502020204030204" pitchFamily="34" charset="0"/>
                <a:ea typeface="Calibri" panose="020F0502020204030204" pitchFamily="34" charset="0"/>
              </a:rPr>
              <a:t>َّ</a:t>
            </a:r>
            <a:r>
              <a:rPr lang="ar-SA" sz="2400" dirty="0" err="1">
                <a:effectLst/>
                <a:latin typeface="Calibri" panose="020F0502020204030204" pitchFamily="34" charset="0"/>
                <a:ea typeface="Calibri" panose="020F0502020204030204" pitchFamily="34" charset="0"/>
              </a:rPr>
              <a:t>وت</a:t>
            </a:r>
            <a:r>
              <a:rPr lang="ar-DZ" sz="2400" dirty="0">
                <a:effectLst/>
                <a:latin typeface="Calibri" panose="020F0502020204030204" pitchFamily="34" charset="0"/>
                <a:ea typeface="Calibri" panose="020F0502020204030204" pitchFamily="34" charset="0"/>
              </a:rPr>
              <a:t>،</a:t>
            </a:r>
            <a:r>
              <a:rPr lang="ar-SA" sz="2400" spc="400" dirty="0">
                <a:effectLst/>
                <a:latin typeface="Calibri" panose="020F0502020204030204" pitchFamily="34" charset="0"/>
                <a:ea typeface="Calibri" panose="020F0502020204030204" pitchFamily="34" charset="0"/>
              </a:rPr>
              <a:t> </a:t>
            </a:r>
            <a:r>
              <a:rPr lang="ar-SA" sz="2400" dirty="0" err="1">
                <a:effectLst/>
                <a:latin typeface="Calibri" panose="020F0502020204030204" pitchFamily="34" charset="0"/>
                <a:ea typeface="Calibri" panose="020F0502020204030204" pitchFamily="34" charset="0"/>
              </a:rPr>
              <a:t>والر</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سوم المتحر</a:t>
            </a:r>
            <a:r>
              <a:rPr lang="ar-DZ" sz="2400" dirty="0">
                <a:effectLst/>
                <a:latin typeface="Calibri" panose="020F0502020204030204" pitchFamily="34" charset="0"/>
                <a:ea typeface="Calibri" panose="020F0502020204030204" pitchFamily="34" charset="0"/>
              </a:rPr>
              <a:t>ِّك</a:t>
            </a:r>
            <a:r>
              <a:rPr lang="ar-SA" sz="2400" dirty="0">
                <a:effectLst/>
                <a:latin typeface="Calibri" panose="020F0502020204030204" pitchFamily="34" charset="0"/>
                <a:ea typeface="Calibri" panose="020F0502020204030204" pitchFamily="34" charset="0"/>
              </a:rPr>
              <a:t>ة والن</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صوص بداخل جهاز</a:t>
            </a:r>
            <a:r>
              <a:rPr lang="ar-SA" sz="2400" spc="5"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الكومبيوتر</a:t>
            </a:r>
            <a:r>
              <a:rPr lang="ar-SA" sz="2400" spc="5"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مع</a:t>
            </a:r>
            <a:r>
              <a:rPr lang="ar-SA" sz="2400" spc="5"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وسائط إلكترونية</a:t>
            </a:r>
            <a:r>
              <a:rPr lang="ar-DZ" dirty="0">
                <a:latin typeface="Calibri" panose="020F0502020204030204" pitchFamily="34" charset="0"/>
                <a:ea typeface="Calibri" panose="020F0502020204030204" pitchFamily="34" charset="0"/>
              </a:rPr>
              <a:t> </a:t>
            </a:r>
            <a:r>
              <a:rPr lang="ar-SA" sz="2400" dirty="0">
                <a:effectLst/>
                <a:ea typeface="Calibri" panose="020F0502020204030204" pitchFamily="34" charset="0"/>
              </a:rPr>
              <a:t>أخرى</a:t>
            </a:r>
            <a:r>
              <a:rPr lang="ar-DZ" sz="2400" dirty="0">
                <a:effectLst/>
                <a:ea typeface="Calibri" panose="020F0502020204030204" pitchFamily="34" charset="0"/>
              </a:rPr>
              <a:t>،</a:t>
            </a:r>
            <a:r>
              <a:rPr lang="ar-SA" sz="2400" spc="10" dirty="0">
                <a:effectLst/>
                <a:ea typeface="Calibri" panose="020F0502020204030204" pitchFamily="34" charset="0"/>
              </a:rPr>
              <a:t> </a:t>
            </a:r>
            <a:r>
              <a:rPr lang="ar-SA" sz="2400" dirty="0">
                <a:effectLst/>
                <a:ea typeface="Calibri" panose="020F0502020204030204" pitchFamily="34" charset="0"/>
              </a:rPr>
              <a:t>لتقديم</a:t>
            </a:r>
            <a:r>
              <a:rPr lang="ar-SA" sz="2400" spc="15" dirty="0">
                <a:effectLst/>
                <a:ea typeface="Calibri" panose="020F0502020204030204" pitchFamily="34" charset="0"/>
              </a:rPr>
              <a:t> </a:t>
            </a:r>
            <a:r>
              <a:rPr lang="ar-SA" sz="2400" dirty="0">
                <a:effectLst/>
                <a:ea typeface="Calibri" panose="020F0502020204030204" pitchFamily="34" charset="0"/>
              </a:rPr>
              <a:t>المعلومات</a:t>
            </a:r>
            <a:r>
              <a:rPr lang="ar-DZ" sz="2400" dirty="0">
                <a:effectLst/>
                <a:ea typeface="Calibri" panose="020F0502020204030204" pitchFamily="34" charset="0"/>
              </a:rPr>
              <a:t>،</a:t>
            </a:r>
            <a:r>
              <a:rPr lang="ar-SA" sz="2400" spc="20" dirty="0">
                <a:effectLst/>
                <a:ea typeface="Calibri" panose="020F0502020204030204" pitchFamily="34" charset="0"/>
              </a:rPr>
              <a:t> </a:t>
            </a:r>
            <a:r>
              <a:rPr lang="ar-SA" sz="2400" dirty="0">
                <a:effectLst/>
                <a:ea typeface="Calibri" panose="020F0502020204030204" pitchFamily="34" charset="0"/>
              </a:rPr>
              <a:t>مثل</a:t>
            </a:r>
            <a:r>
              <a:rPr lang="ar-DZ" sz="2400" dirty="0">
                <a:effectLst/>
                <a:ea typeface="Calibri" panose="020F0502020204030204" pitchFamily="34" charset="0"/>
              </a:rPr>
              <a:t>:</a:t>
            </a:r>
            <a:r>
              <a:rPr lang="ar-SA" sz="2400" spc="15" dirty="0">
                <a:effectLst/>
                <a:ea typeface="Calibri" panose="020F0502020204030204" pitchFamily="34" charset="0"/>
              </a:rPr>
              <a:t> </a:t>
            </a:r>
            <a:r>
              <a:rPr lang="ar-SA" sz="2400" dirty="0">
                <a:effectLst/>
                <a:ea typeface="Calibri" panose="020F0502020204030204" pitchFamily="34" charset="0"/>
              </a:rPr>
              <a:t>توصيل</a:t>
            </a:r>
            <a:r>
              <a:rPr lang="ar-DZ" sz="2400" dirty="0">
                <a:effectLst/>
                <a:ea typeface="Calibri" panose="020F0502020204030204" pitchFamily="34" charset="0"/>
              </a:rPr>
              <a:t> ا</a:t>
            </a:r>
            <a:r>
              <a:rPr lang="ar-SA" sz="2400" dirty="0"/>
              <a:t>لكومبيوتر مع </a:t>
            </a:r>
            <a:r>
              <a:rPr lang="ar-SA" sz="2400" dirty="0" err="1"/>
              <a:t>مشغ</a:t>
            </a:r>
            <a:r>
              <a:rPr lang="ar-DZ" sz="2400" dirty="0"/>
              <a:t>ِّ</a:t>
            </a:r>
            <a:r>
              <a:rPr lang="ar-SA" sz="2400" dirty="0"/>
              <a:t>ل لأقراص الليزر</a:t>
            </a:r>
            <a:r>
              <a:rPr lang="ar-DZ" sz="2400" dirty="0"/>
              <a:t>،</a:t>
            </a:r>
            <a:r>
              <a:rPr lang="ar-SA" sz="2400" dirty="0"/>
              <a:t> لتشغيل وعرض الموسوعات الإلكترونية</a:t>
            </a:r>
            <a:r>
              <a:rPr lang="ar-DZ" sz="2400" dirty="0"/>
              <a:t>.                    </a:t>
            </a:r>
            <a:r>
              <a:rPr lang="en-US" dirty="0"/>
              <a:t>.</a:t>
            </a:r>
            <a:endParaRPr lang="fr-FR" dirty="0"/>
          </a:p>
          <a:p>
            <a:pPr algn="r">
              <a:buNone/>
            </a:pPr>
            <a:endParaRPr lang="ar-DZ" sz="1800" dirty="0">
              <a:effectLst/>
              <a:ea typeface="Calibri" panose="020F0502020204030204" pitchFamily="34" charset="0"/>
              <a:cs typeface="Calibri" panose="020F0502020204030204" pitchFamily="34" charset="0"/>
            </a:endParaRPr>
          </a:p>
          <a:p>
            <a:pPr algn="r">
              <a:buNone/>
            </a:pPr>
            <a:endParaRPr lang="fr-FR" dirty="0"/>
          </a:p>
        </p:txBody>
      </p:sp>
    </p:spTree>
    <p:extLst>
      <p:ext uri="{BB962C8B-B14F-4D97-AF65-F5344CB8AC3E}">
        <p14:creationId xmlns:p14="http://schemas.microsoft.com/office/powerpoint/2010/main" val="2237103311"/>
      </p:ext>
    </p:extLst>
  </p:cSld>
  <p:clrMapOvr>
    <a:masterClrMapping/>
  </p:clrMapOvr>
  <mc:AlternateContent xmlns:mc="http://schemas.openxmlformats.org/markup-compatibility/2006" xmlns:p14="http://schemas.microsoft.com/office/powerpoint/2010/main">
    <mc:Choice Requires="p14">
      <p:transition spd="slow" p14:dur="1300" advTm="113621">
        <p14:pan dir="u"/>
      </p:transition>
    </mc:Choice>
    <mc:Fallback xmlns="">
      <p:transition spd="slow" advTm="113621">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127007" y="530909"/>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3127007" y="510709"/>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92A1784B-DBB2-C6E4-BC5E-F7AB343EC837}"/>
              </a:ext>
            </a:extLst>
          </p:cNvPr>
          <p:cNvSpPr txBox="1"/>
          <p:nvPr/>
        </p:nvSpPr>
        <p:spPr>
          <a:xfrm>
            <a:off x="3828246" y="544769"/>
            <a:ext cx="719520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المفاهيم المرتبطة بتكنولوجيا الوسائط المتعدِّدة  </a:t>
            </a:r>
          </a:p>
        </p:txBody>
      </p:sp>
      <p:sp>
        <p:nvSpPr>
          <p:cNvPr id="7" name="TextBox 6">
            <a:extLst>
              <a:ext uri="{FF2B5EF4-FFF2-40B4-BE49-F238E27FC236}">
                <a16:creationId xmlns:a16="http://schemas.microsoft.com/office/drawing/2014/main" id="{ADB686A3-81FE-A8F2-D9CB-6D702C14B76D}"/>
              </a:ext>
            </a:extLst>
          </p:cNvPr>
          <p:cNvSpPr txBox="1"/>
          <p:nvPr/>
        </p:nvSpPr>
        <p:spPr>
          <a:xfrm>
            <a:off x="1359674" y="1357966"/>
            <a:ext cx="10029900" cy="1569660"/>
          </a:xfrm>
          <a:prstGeom prst="rect">
            <a:avLst/>
          </a:prstGeom>
          <a:noFill/>
        </p:spPr>
        <p:txBody>
          <a:bodyPr wrap="square">
            <a:spAutoFit/>
          </a:bodyPr>
          <a:lstStyle/>
          <a:p>
            <a:pPr marL="342900" indent="-342900" algn="just" rtl="1">
              <a:buFont typeface="Wingdings" panose="05000000000000000000" pitchFamily="2" charset="2"/>
              <a:buChar char="q"/>
            </a:pPr>
            <a:r>
              <a:rPr lang="fr-FR" sz="2400" b="1" dirty="0" err="1"/>
              <a:t>Multimedia</a:t>
            </a:r>
            <a:r>
              <a:rPr lang="fr-FR" sz="2400" b="1" dirty="0"/>
              <a:t> Interactive </a:t>
            </a:r>
            <a:r>
              <a:rPr lang="ar-DZ" sz="2400" b="1" dirty="0"/>
              <a:t> (الوسائط المتعدِّدة التَّفاعلية)</a:t>
            </a:r>
            <a:r>
              <a:rPr lang="ar-DZ" sz="2400" dirty="0"/>
              <a:t> </a:t>
            </a:r>
            <a:endParaRPr lang="fr-FR" sz="2400" b="1" dirty="0"/>
          </a:p>
          <a:p>
            <a:pPr algn="just" rtl="1"/>
            <a:r>
              <a:rPr lang="ar-DZ" sz="2400" dirty="0"/>
              <a:t>    تعني: </a:t>
            </a:r>
            <a:r>
              <a:rPr lang="ar-DZ" sz="2400" dirty="0" err="1"/>
              <a:t>إِستخدام</a:t>
            </a:r>
            <a:r>
              <a:rPr lang="ar-DZ" sz="2400" dirty="0"/>
              <a:t> </a:t>
            </a:r>
            <a:r>
              <a:rPr lang="ar-DZ" sz="2000" b="1" dirty="0"/>
              <a:t>وسائط متعدِّدة</a:t>
            </a:r>
            <a:r>
              <a:rPr lang="ar-DZ" sz="2400" dirty="0"/>
              <a:t> (مثل: النُّصوص، الصُّور، الصَّوت، الفيديو، الرُّسوم المتحرِّكة)، في بيئة تسمح للمستخدم بالتَّفاعل معها بشكل مباشرٍ، وليس </a:t>
            </a:r>
            <a:r>
              <a:rPr lang="ar-DZ" sz="2400" dirty="0" err="1"/>
              <a:t>الإكتفاء</a:t>
            </a:r>
            <a:r>
              <a:rPr lang="ar-DZ" sz="2400" dirty="0"/>
              <a:t> بالمشاهدة أو </a:t>
            </a:r>
            <a:r>
              <a:rPr lang="ar-DZ" sz="2400" dirty="0" err="1"/>
              <a:t>الإستماع</a:t>
            </a:r>
            <a:r>
              <a:rPr lang="ar-DZ" sz="2400" dirty="0"/>
              <a:t> فقط.</a:t>
            </a:r>
            <a:r>
              <a:rPr lang="ar-EG" dirty="0"/>
              <a:t> </a:t>
            </a:r>
            <a:r>
              <a:rPr lang="ar-EG" sz="2400" dirty="0"/>
              <a:t>مما يتيح له الت</a:t>
            </a:r>
            <a:r>
              <a:rPr lang="ar-DZ" sz="2400" dirty="0"/>
              <a:t>َّ</a:t>
            </a:r>
            <a:r>
              <a:rPr lang="ar-EG" sz="2400" dirty="0"/>
              <a:t>حكم في مسار العرض وتحديد ما يراه أو يسمعه، وتشكيل بيئة معلوماتية ديناميكية جذابة</a:t>
            </a:r>
            <a:r>
              <a:rPr lang="ar-DZ" sz="2400" dirty="0"/>
              <a:t>.</a:t>
            </a:r>
            <a:endParaRPr lang="fr-FR" sz="2400" dirty="0"/>
          </a:p>
        </p:txBody>
      </p:sp>
      <p:sp>
        <p:nvSpPr>
          <p:cNvPr id="12" name="TextBox 11">
            <a:extLst>
              <a:ext uri="{FF2B5EF4-FFF2-40B4-BE49-F238E27FC236}">
                <a16:creationId xmlns:a16="http://schemas.microsoft.com/office/drawing/2014/main" id="{980CCD3D-126F-4476-EED0-375976F14BD4}"/>
              </a:ext>
            </a:extLst>
          </p:cNvPr>
          <p:cNvSpPr txBox="1"/>
          <p:nvPr/>
        </p:nvSpPr>
        <p:spPr>
          <a:xfrm>
            <a:off x="1916429" y="4429058"/>
            <a:ext cx="6097712" cy="369332"/>
          </a:xfrm>
          <a:prstGeom prst="rect">
            <a:avLst/>
          </a:prstGeom>
          <a:noFill/>
        </p:spPr>
        <p:txBody>
          <a:bodyPr wrap="square">
            <a:spAutoFit/>
          </a:bodyPr>
          <a:lstStyle/>
          <a:p>
            <a:r>
              <a:rPr lang="fr-FR" b="1" dirty="0"/>
              <a:t>https://www.masrawy.com/</a:t>
            </a:r>
          </a:p>
        </p:txBody>
      </p:sp>
      <p:sp>
        <p:nvSpPr>
          <p:cNvPr id="4" name="TextBox 3">
            <a:extLst>
              <a:ext uri="{FF2B5EF4-FFF2-40B4-BE49-F238E27FC236}">
                <a16:creationId xmlns:a16="http://schemas.microsoft.com/office/drawing/2014/main" id="{18107CFD-ABBB-AA58-FAD5-EE18F2EC2B4D}"/>
              </a:ext>
            </a:extLst>
          </p:cNvPr>
          <p:cNvSpPr txBox="1"/>
          <p:nvPr/>
        </p:nvSpPr>
        <p:spPr>
          <a:xfrm>
            <a:off x="6225565" y="3167174"/>
            <a:ext cx="4381824" cy="1785104"/>
          </a:xfrm>
          <a:prstGeom prst="rect">
            <a:avLst/>
          </a:prstGeom>
          <a:noFill/>
        </p:spPr>
        <p:txBody>
          <a:bodyPr wrap="square">
            <a:spAutoFit/>
          </a:bodyPr>
          <a:lstStyle/>
          <a:p>
            <a:pPr algn="just" rtl="1"/>
            <a:r>
              <a:rPr lang="en-CA" sz="2000" dirty="0"/>
              <a:t>  </a:t>
            </a:r>
            <a:r>
              <a:rPr lang="ar-DZ" sz="2200" dirty="0"/>
              <a:t>موقع </a:t>
            </a:r>
            <a:r>
              <a:rPr lang="ar-DZ" sz="2200" b="1" dirty="0"/>
              <a:t>مصراوي</a:t>
            </a:r>
            <a:r>
              <a:rPr lang="ar-DZ" sz="2200" dirty="0"/>
              <a:t> </a:t>
            </a:r>
            <a:r>
              <a:rPr lang="en-CA" sz="2200" dirty="0"/>
              <a:t>:</a:t>
            </a:r>
            <a:r>
              <a:rPr lang="ar-DZ" sz="2200" dirty="0"/>
              <a:t> بوابة إخبارية مصرية شاملة، تُعد من أوائل المواقع الإخبارية على الإنترنت في مصر والعالم العربي. أطلق سنة </a:t>
            </a:r>
            <a:r>
              <a:rPr lang="ar-DZ" sz="2200" b="1" dirty="0"/>
              <a:t>1999، </a:t>
            </a:r>
            <a:r>
              <a:rPr lang="ar-DZ" sz="2200" dirty="0"/>
              <a:t>يقدم أخبار عاجلة، مختلفة المجالات  عبر </a:t>
            </a:r>
            <a:r>
              <a:rPr lang="ar-DZ" sz="2200" b="1" dirty="0"/>
              <a:t>وسائط متعدِّدة</a:t>
            </a:r>
            <a:r>
              <a:rPr lang="ar-DZ" sz="2200" dirty="0"/>
              <a:t> (صور، فيديو، بثّْ مباشر). </a:t>
            </a:r>
            <a:endParaRPr lang="fr-FR" sz="2200" dirty="0"/>
          </a:p>
        </p:txBody>
      </p:sp>
      <p:pic>
        <p:nvPicPr>
          <p:cNvPr id="6" name="Picture 5">
            <a:extLst>
              <a:ext uri="{FF2B5EF4-FFF2-40B4-BE49-F238E27FC236}">
                <a16:creationId xmlns:a16="http://schemas.microsoft.com/office/drawing/2014/main" id="{1C61622E-CF30-7908-F851-5697759692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8955" y="3167174"/>
            <a:ext cx="366935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advTm="201728">
        <p14:prism isInverted="1"/>
      </p:transition>
    </mc:Choice>
    <mc:Fallback xmlns="">
      <p:transition spd="slow" advTm="201728">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052F9-4927-2852-59CD-AD4C374A3B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EFFA29-3584-9372-85BF-B83E7AAF8552}"/>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EA92B77F-5347-3028-D9CB-F2B4394BAB3C}"/>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28CF3C8-3217-6898-F043-8EACC39DC68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7B2E4F4-5F29-E290-3658-10406BD149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4B6AA87-8C12-B138-C1E5-BADE8502ADC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C94939FB-3A12-C3D4-7CB4-A0057C6665A8}"/>
              </a:ext>
            </a:extLst>
          </p:cNvPr>
          <p:cNvSpPr txBox="1"/>
          <p:nvPr/>
        </p:nvSpPr>
        <p:spPr>
          <a:xfrm>
            <a:off x="4275097" y="586113"/>
            <a:ext cx="7133013"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المفاهيم المرتبطة بتكنولوجيا الوسائط المتعدِّدة  </a:t>
            </a:r>
          </a:p>
        </p:txBody>
      </p:sp>
      <p:sp>
        <p:nvSpPr>
          <p:cNvPr id="7" name="TextBox 6">
            <a:extLst>
              <a:ext uri="{FF2B5EF4-FFF2-40B4-BE49-F238E27FC236}">
                <a16:creationId xmlns:a16="http://schemas.microsoft.com/office/drawing/2014/main" id="{D6B2BB27-869B-6294-9089-A92FE3FC289C}"/>
              </a:ext>
            </a:extLst>
          </p:cNvPr>
          <p:cNvSpPr txBox="1"/>
          <p:nvPr/>
        </p:nvSpPr>
        <p:spPr>
          <a:xfrm>
            <a:off x="4676411" y="1378910"/>
            <a:ext cx="6837746" cy="3816429"/>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t> </a:t>
            </a:r>
            <a:r>
              <a:rPr lang="fr-FR" sz="2800" b="1" dirty="0" err="1"/>
              <a:t>Hypermedia</a:t>
            </a:r>
            <a:r>
              <a:rPr lang="fr-FR" sz="2800" b="1" dirty="0"/>
              <a:t>   </a:t>
            </a:r>
            <a:r>
              <a:rPr lang="ar-DZ" sz="2800" b="1" dirty="0"/>
              <a:t> (</a:t>
            </a:r>
            <a:r>
              <a:rPr lang="ar-SA" sz="2800" b="1" dirty="0"/>
              <a:t>الوسائط الفائقة</a:t>
            </a:r>
            <a:r>
              <a:rPr lang="fr-FR" sz="2800" b="1" dirty="0"/>
              <a:t>(</a:t>
            </a:r>
            <a:r>
              <a:rPr lang="ar-DZ" sz="2800" b="1" dirty="0"/>
              <a:t>:</a:t>
            </a:r>
            <a:endParaRPr lang="fr-FR" sz="2800" b="1" dirty="0"/>
          </a:p>
          <a:p>
            <a:pPr algn="just" rtl="1"/>
            <a:r>
              <a:rPr lang="fr-FR" sz="2400" dirty="0"/>
              <a:t>  </a:t>
            </a:r>
            <a:r>
              <a:rPr lang="ar-DZ" sz="2400" dirty="0"/>
              <a:t>  </a:t>
            </a:r>
            <a:r>
              <a:rPr lang="ar-SA" sz="2200" dirty="0"/>
              <a:t>تشمل جميع أشكال الوسائط المتعد</a:t>
            </a:r>
            <a:r>
              <a:rPr lang="ar-DZ" sz="2200" dirty="0"/>
              <a:t>ِّ</a:t>
            </a:r>
            <a:r>
              <a:rPr lang="ar-SA" sz="2200" dirty="0" err="1"/>
              <a:t>دة</a:t>
            </a:r>
            <a:r>
              <a:rPr lang="ar-SA" sz="2200" dirty="0"/>
              <a:t> (صور، فيديو، صوت، رسوم متحركة)</a:t>
            </a:r>
            <a:r>
              <a:rPr lang="ar-DZ" sz="2200" dirty="0"/>
              <a:t>،</a:t>
            </a:r>
            <a:r>
              <a:rPr lang="ar-SA" sz="2200" dirty="0"/>
              <a:t> يتم</a:t>
            </a:r>
            <a:r>
              <a:rPr lang="ar-DZ" sz="2200" dirty="0"/>
              <a:t>ُّ</a:t>
            </a:r>
            <a:r>
              <a:rPr lang="ar-SA" sz="2200" dirty="0"/>
              <a:t> ربطها بروابط تشعبية</a:t>
            </a:r>
            <a:r>
              <a:rPr lang="fr-FR" sz="2200" dirty="0"/>
              <a:t> (</a:t>
            </a:r>
            <a:r>
              <a:rPr lang="fr-FR" sz="2200" dirty="0" err="1"/>
              <a:t>Hyperlinks</a:t>
            </a:r>
            <a:r>
              <a:rPr lang="fr-FR" sz="2200" dirty="0"/>
              <a:t>).</a:t>
            </a:r>
            <a:r>
              <a:rPr lang="ar-DZ" sz="2200" dirty="0"/>
              <a:t> </a:t>
            </a:r>
            <a:r>
              <a:rPr lang="ar-SA" sz="2200" dirty="0"/>
              <a:t>بمعنى آخر، </a:t>
            </a:r>
            <a:r>
              <a:rPr lang="ar-DZ" sz="2200" dirty="0"/>
              <a:t>"</a:t>
            </a:r>
            <a:r>
              <a:rPr lang="ar-SA" sz="2200" dirty="0"/>
              <a:t>هي نظام يتيح للمستخدم</a:t>
            </a:r>
            <a:r>
              <a:rPr lang="ar-DZ" sz="2200" dirty="0"/>
              <a:t>،</a:t>
            </a:r>
            <a:r>
              <a:rPr lang="ar-SA" sz="2200" dirty="0"/>
              <a:t> الت</a:t>
            </a:r>
            <a:r>
              <a:rPr lang="ar-DZ" sz="2200" dirty="0"/>
              <a:t>َّ</a:t>
            </a:r>
            <a:r>
              <a:rPr lang="ar-SA" sz="2200" dirty="0"/>
              <a:t>نقل بين أنواع مختلفة من المعلومات والوسائط</a:t>
            </a:r>
            <a:r>
              <a:rPr lang="ar-DZ" sz="2200" b="1" dirty="0"/>
              <a:t>،</a:t>
            </a:r>
            <a:r>
              <a:rPr lang="ar-SA" sz="2200" dirty="0"/>
              <a:t> </a:t>
            </a:r>
            <a:r>
              <a:rPr lang="ar-DZ" sz="2200" dirty="0"/>
              <a:t>والتَّحكم </a:t>
            </a:r>
            <a:r>
              <a:rPr lang="ar-SA" sz="2200" dirty="0"/>
              <a:t>بشكل غير خطّ</a:t>
            </a:r>
            <a:r>
              <a:rPr lang="ar-DZ" sz="2200" dirty="0"/>
              <a:t>ِ</a:t>
            </a:r>
            <a:r>
              <a:rPr lang="ar-SA" sz="2200" dirty="0"/>
              <a:t>ي عبر الروابط، حسب رغبته و</a:t>
            </a:r>
            <a:r>
              <a:rPr lang="ar-DZ" sz="2200" dirty="0"/>
              <a:t>إِ</a:t>
            </a:r>
            <a:r>
              <a:rPr lang="ar-SA" sz="2200" dirty="0" err="1"/>
              <a:t>حتياجاته</a:t>
            </a:r>
            <a:r>
              <a:rPr lang="fr-FR" sz="2200" dirty="0"/>
              <a:t>.</a:t>
            </a:r>
          </a:p>
          <a:p>
            <a:pPr algn="just" rtl="1"/>
            <a:r>
              <a:rPr lang="ar-DZ" sz="2200" b="1" dirty="0"/>
              <a:t>مثال:</a:t>
            </a:r>
            <a:r>
              <a:rPr lang="fr-FR" sz="2200" b="1" dirty="0"/>
              <a:t>  </a:t>
            </a:r>
            <a:r>
              <a:rPr lang="ar-SA" sz="2200" dirty="0"/>
              <a:t>مواقع الإنترنت ال</a:t>
            </a:r>
            <a:r>
              <a:rPr lang="ar-DZ" sz="2200" dirty="0"/>
              <a:t>َّ</a:t>
            </a:r>
            <a:r>
              <a:rPr lang="ar-SA" sz="2200" dirty="0"/>
              <a:t>تي تحتوي على نصوص وصور وفيديوهات وروابط</a:t>
            </a:r>
            <a:r>
              <a:rPr lang="ar-DZ" sz="2200" dirty="0"/>
              <a:t>،</a:t>
            </a:r>
            <a:r>
              <a:rPr lang="ar-SA" sz="2200" dirty="0"/>
              <a:t> تنقلك إلى صفحات أو ملفات أخرى</a:t>
            </a:r>
            <a:r>
              <a:rPr lang="fr-FR" sz="2200" dirty="0"/>
              <a:t>.</a:t>
            </a:r>
            <a:endParaRPr lang="ar-DZ" sz="2200" dirty="0"/>
          </a:p>
          <a:p>
            <a:pPr algn="just" rtl="1"/>
            <a:r>
              <a:rPr lang="ar-DZ" sz="2000" dirty="0"/>
              <a:t>ناشيونال جيوغرافيك (</a:t>
            </a:r>
            <a:r>
              <a:rPr lang="fr-FR" sz="2000" dirty="0" err="1"/>
              <a:t>Nationalgeographic</a:t>
            </a:r>
            <a:r>
              <a:rPr lang="ar-DZ" sz="2000" dirty="0"/>
              <a:t> ) يحتوي على مقالات غنية بالصور الفوتوغرافية، الفيديوهات الوثائقية، والخرائط التَّفاعلية.</a:t>
            </a:r>
            <a:endParaRPr lang="fr-FR" sz="2000" dirty="0"/>
          </a:p>
          <a:p>
            <a:pPr algn="just" rtl="1"/>
            <a:endParaRPr lang="fr-FR" sz="2200" dirty="0"/>
          </a:p>
          <a:p>
            <a:endParaRPr lang="ar-DZ" dirty="0"/>
          </a:p>
        </p:txBody>
      </p:sp>
      <p:pic>
        <p:nvPicPr>
          <p:cNvPr id="6" name="Picture 5">
            <a:extLst>
              <a:ext uri="{FF2B5EF4-FFF2-40B4-BE49-F238E27FC236}">
                <a16:creationId xmlns:a16="http://schemas.microsoft.com/office/drawing/2014/main" id="{5D298720-5C97-7432-5A75-7C997022A00F}"/>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20000"/>
                    </a14:imgEffect>
                  </a14:imgLayer>
                </a14:imgProps>
              </a:ext>
            </a:extLst>
          </a:blip>
          <a:stretch>
            <a:fillRect/>
          </a:stretch>
        </p:blipFill>
        <p:spPr>
          <a:xfrm>
            <a:off x="401413" y="1720071"/>
            <a:ext cx="3949399" cy="4561301"/>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BF3FF18C-448C-590E-B277-B69E832AF2BC}"/>
              </a:ext>
            </a:extLst>
          </p:cNvPr>
          <p:cNvSpPr txBox="1"/>
          <p:nvPr/>
        </p:nvSpPr>
        <p:spPr>
          <a:xfrm>
            <a:off x="5416445" y="5639850"/>
            <a:ext cx="6097712" cy="400110"/>
          </a:xfrm>
          <a:prstGeom prst="rect">
            <a:avLst/>
          </a:prstGeom>
          <a:noFill/>
        </p:spPr>
        <p:txBody>
          <a:bodyPr wrap="square">
            <a:spAutoFit/>
          </a:bodyPr>
          <a:lstStyle/>
          <a:p>
            <a:r>
              <a:rPr lang="fr-FR" sz="2000" b="1" dirty="0"/>
              <a:t>https://www.nationalgeographic.com/</a:t>
            </a:r>
          </a:p>
        </p:txBody>
      </p:sp>
      <p:pic>
        <p:nvPicPr>
          <p:cNvPr id="9" name="Graphic 8">
            <a:extLst>
              <a:ext uri="{FF2B5EF4-FFF2-40B4-BE49-F238E27FC236}">
                <a16:creationId xmlns:a16="http://schemas.microsoft.com/office/drawing/2014/main" id="{5D0CA9CA-0949-3BCA-F461-51422E814CA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775810" y="4750827"/>
            <a:ext cx="3028235" cy="889023"/>
          </a:xfrm>
          <a:prstGeom prst="rect">
            <a:avLst/>
          </a:prstGeom>
        </p:spPr>
      </p:pic>
    </p:spTree>
    <p:extLst>
      <p:ext uri="{BB962C8B-B14F-4D97-AF65-F5344CB8AC3E}">
        <p14:creationId xmlns:p14="http://schemas.microsoft.com/office/powerpoint/2010/main" val="2525253680"/>
      </p:ext>
    </p:extLst>
  </p:cSld>
  <p:clrMapOvr>
    <a:masterClrMapping/>
  </p:clrMapOvr>
  <mc:AlternateContent xmlns:mc="http://schemas.openxmlformats.org/markup-compatibility/2006" xmlns:p14="http://schemas.microsoft.com/office/powerpoint/2010/main">
    <mc:Choice Requires="p14">
      <p:transition spd="slow" p14:dur="1600" advTm="159104">
        <p14:prism isInverted="1"/>
      </p:transition>
    </mc:Choice>
    <mc:Fallback xmlns="">
      <p:transition spd="slow" advTm="159104">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2E108-FDA9-F829-9E20-950DC97C3B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3CC97C-B563-D0E6-15E3-EED592F1C463}"/>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295035F-6EE4-7293-7AA4-02856FA40488}"/>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4B0C3CC-EBFC-E282-726A-476AB0F4F2E9}"/>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ECE7E0-5C55-D36D-FA3D-6FDB6E4835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BFF64E0-6FAA-EB55-909F-4E9A70AAE56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A65C69D0-516F-FDC6-1453-E89CCCEB2A46}"/>
              </a:ext>
            </a:extLst>
          </p:cNvPr>
          <p:cNvSpPr txBox="1"/>
          <p:nvPr/>
        </p:nvSpPr>
        <p:spPr>
          <a:xfrm>
            <a:off x="4239068" y="576628"/>
            <a:ext cx="6112690"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متعددة الوسائط</a:t>
            </a:r>
          </a:p>
        </p:txBody>
      </p:sp>
      <p:sp>
        <p:nvSpPr>
          <p:cNvPr id="4" name="TextBox 3">
            <a:extLst>
              <a:ext uri="{FF2B5EF4-FFF2-40B4-BE49-F238E27FC236}">
                <a16:creationId xmlns:a16="http://schemas.microsoft.com/office/drawing/2014/main" id="{2B6300EB-0BDC-AC07-9AA8-21E8F79BDEBF}"/>
              </a:ext>
            </a:extLst>
          </p:cNvPr>
          <p:cNvSpPr txBox="1"/>
          <p:nvPr/>
        </p:nvSpPr>
        <p:spPr>
          <a:xfrm>
            <a:off x="3026664" y="1536174"/>
            <a:ext cx="7816642" cy="4524315"/>
          </a:xfrm>
          <a:prstGeom prst="rect">
            <a:avLst/>
          </a:prstGeom>
          <a:noFill/>
        </p:spPr>
        <p:txBody>
          <a:bodyPr wrap="square">
            <a:spAutoFit/>
          </a:bodyPr>
          <a:lstStyle/>
          <a:p>
            <a:pPr algn="just" rtl="1"/>
            <a:r>
              <a:rPr lang="ar-DZ" sz="3600" b="1" dirty="0"/>
              <a:t>     </a:t>
            </a:r>
            <a:r>
              <a:rPr lang="ar-DZ" sz="2400" dirty="0"/>
              <a:t>يُمكن القول أنَّ المضامين والمحتويات الرَّقمية، الَّتي تُنشر وتُبثُّ عبر وسائط متعدِّدة في شبكة الأنترنيت، تخطَّت حدودها الزَّمانية والمكانية، </a:t>
            </a:r>
            <a:r>
              <a:rPr lang="ar-DZ" sz="2400" dirty="0" err="1"/>
              <a:t>وأضحت</a:t>
            </a:r>
            <a:r>
              <a:rPr lang="ar-DZ" sz="2400" dirty="0"/>
              <a:t> فضاءاً مفتوحًا لنقل الأخبار والأفكار والآراء والمعلومات، بطريقة تتَّصف في غالب الأحيان بالعشوائية في النَّشر، وتسجِّل من خلالها المنصَّات والمواقع الرَّقمية تجاوزات أخلاقية، وأخرى مهنية في دلالات المحتوى اللُّغوي أو الصُّور أو الفيديو .                                                                           </a:t>
            </a:r>
            <a:endParaRPr lang="fr-FR" sz="2400" dirty="0"/>
          </a:p>
          <a:p>
            <a:pPr algn="just" rtl="1"/>
            <a:r>
              <a:rPr lang="ar-DZ" sz="2400" dirty="0"/>
              <a:t>ورغم أنَّ سرد القصص عبر الوسائط يشكِّل عالماً من الإمكانيات الإبداعية، باعتباره نسيجا معقدا من نسج الروايات، عبر منصات إعلامية مختلفة، لكنَّ هذا التَّعقيد هو أيضاً ما يجعله مقنعاً بشكل لا يصدق، لصياغة قصَّةٍ عبر الوسائط تأْسِر الجمهور.</a:t>
            </a:r>
            <a:endParaRPr lang="fr-FR" sz="2400" dirty="0"/>
          </a:p>
          <a:p>
            <a:pPr algn="just"/>
            <a:endParaRPr lang="fr-FR" sz="3600" dirty="0"/>
          </a:p>
        </p:txBody>
      </p:sp>
      <p:sp>
        <p:nvSpPr>
          <p:cNvPr id="2" name="Parallelogram 1">
            <a:extLst>
              <a:ext uri="{FF2B5EF4-FFF2-40B4-BE49-F238E27FC236}">
                <a16:creationId xmlns:a16="http://schemas.microsoft.com/office/drawing/2014/main" id="{D5825C14-9170-E8B4-D555-5C9AE805B9EF}"/>
              </a:ext>
            </a:extLst>
          </p:cNvPr>
          <p:cNvSpPr/>
          <p:nvPr/>
        </p:nvSpPr>
        <p:spPr>
          <a:xfrm rot="16200000" flipV="1">
            <a:off x="-2630581" y="192701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Tree>
    <p:extLst>
      <p:ext uri="{BB962C8B-B14F-4D97-AF65-F5344CB8AC3E}">
        <p14:creationId xmlns:p14="http://schemas.microsoft.com/office/powerpoint/2010/main" val="1975092123"/>
      </p:ext>
    </p:extLst>
  </p:cSld>
  <p:clrMapOvr>
    <a:masterClrMapping/>
  </p:clrMapOvr>
  <mc:AlternateContent xmlns:mc="http://schemas.openxmlformats.org/markup-compatibility/2006" xmlns:p14="http://schemas.microsoft.com/office/powerpoint/2010/main">
    <mc:Choice Requires="p14">
      <p:transition spd="slow" p14:dur="1600" advTm="56661">
        <p14:prism isInverted="1"/>
      </p:transition>
    </mc:Choice>
    <mc:Fallback xmlns="">
      <p:transition spd="slow" advTm="56661">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0ED70-ED37-774C-3C4C-6B59674524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7F7F92-30D8-0ACD-F6C3-A5CB381786DB}"/>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E38F1F2-DDD9-8D56-E36F-0DEACB6E6BAB}"/>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B652187-9ED1-7227-54CC-206E683A0BBE}"/>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96C504C-32F8-714D-4D31-362DE5E012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EDF242E-397B-86BA-7827-C21D5702604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E1578E1A-275E-BF9F-2617-2B9FA74D3DC8}"/>
              </a:ext>
            </a:extLst>
          </p:cNvPr>
          <p:cNvSpPr txBox="1"/>
          <p:nvPr/>
        </p:nvSpPr>
        <p:spPr>
          <a:xfrm>
            <a:off x="4681728" y="547551"/>
            <a:ext cx="5987842"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متعدِّدة الوسائط</a:t>
            </a:r>
          </a:p>
        </p:txBody>
      </p:sp>
      <p:sp>
        <p:nvSpPr>
          <p:cNvPr id="4" name="TextBox 3">
            <a:extLst>
              <a:ext uri="{FF2B5EF4-FFF2-40B4-BE49-F238E27FC236}">
                <a16:creationId xmlns:a16="http://schemas.microsoft.com/office/drawing/2014/main" id="{0F0CFE60-DC42-2623-33DD-12E7A12872F1}"/>
              </a:ext>
            </a:extLst>
          </p:cNvPr>
          <p:cNvSpPr txBox="1"/>
          <p:nvPr/>
        </p:nvSpPr>
        <p:spPr>
          <a:xfrm>
            <a:off x="2042155" y="1250675"/>
            <a:ext cx="9331503" cy="4585871"/>
          </a:xfrm>
          <a:prstGeom prst="rect">
            <a:avLst/>
          </a:prstGeom>
          <a:noFill/>
        </p:spPr>
        <p:txBody>
          <a:bodyPr wrap="square">
            <a:spAutoFit/>
          </a:bodyPr>
          <a:lstStyle/>
          <a:p>
            <a:pPr algn="r"/>
            <a:r>
              <a:rPr lang="ar-DZ" sz="2400" dirty="0"/>
              <a:t>   </a:t>
            </a:r>
            <a:r>
              <a:rPr lang="ar-DZ" sz="2200" dirty="0"/>
              <a:t>ولذلك لا بدَّ من الأخذ بعين </a:t>
            </a:r>
            <a:r>
              <a:rPr lang="ar-DZ" sz="2200" dirty="0" err="1"/>
              <a:t>الإعتبار</a:t>
            </a:r>
            <a:r>
              <a:rPr lang="ar-DZ" sz="2200" dirty="0"/>
              <a:t>، العديد من العناصر والتِّقنيات الأساسية:</a:t>
            </a:r>
          </a:p>
          <a:p>
            <a:pPr marL="342900" indent="-342900" algn="just" rtl="1">
              <a:buFont typeface="Wingdings" panose="05000000000000000000" pitchFamily="2" charset="2"/>
              <a:buChar char="§"/>
            </a:pPr>
            <a:r>
              <a:rPr lang="ar-DZ" sz="2200" dirty="0"/>
              <a:t>يجب </a:t>
            </a:r>
            <a:r>
              <a:rPr lang="ar-DZ" sz="2200" dirty="0" err="1"/>
              <a:t>إِستخدام</a:t>
            </a:r>
            <a:r>
              <a:rPr lang="ar-DZ" sz="2200" dirty="0"/>
              <a:t> الوسائط المتعدِّدة لاستثارة عاطفةِ المتتبِّع، وللحفاظ على بقاء المستخدم على المواقع والمنصَّات الرَّقمية بصفة دائمةٍ ومستمرة، </a:t>
            </a:r>
            <a:r>
              <a:rPr lang="ar-DZ" sz="2200" dirty="0" err="1"/>
              <a:t>للإستفادة</a:t>
            </a:r>
            <a:r>
              <a:rPr lang="ar-DZ" sz="2200" dirty="0"/>
              <a:t> من مضامينها ومعلوماتها وأفكارها، ممَّا يعزِّز ثقة المتابعين في أخبار الوسائط الرَّقمية، بدلاً عن الإعلام التَّقليدي .</a:t>
            </a:r>
          </a:p>
          <a:p>
            <a:pPr marL="342900" indent="-342900" algn="just" rtl="1">
              <a:buFont typeface="Wingdings" panose="05000000000000000000" pitchFamily="2" charset="2"/>
              <a:buChar char="q"/>
            </a:pPr>
            <a:r>
              <a:rPr lang="ar-DZ" sz="2200" b="1" dirty="0">
                <a:solidFill>
                  <a:schemeClr val="accent2">
                    <a:lumMod val="50000"/>
                  </a:schemeClr>
                </a:solidFill>
              </a:rPr>
              <a:t>شبكة الصِّحفيين الدَّوليين :</a:t>
            </a:r>
          </a:p>
          <a:p>
            <a:pPr algn="just" rtl="1"/>
            <a:r>
              <a:rPr lang="ar-DZ" sz="2200" dirty="0"/>
              <a:t>حدَّدت الشبكة 6 مؤشرات، تحدِّد مشاركة القرَّاء ذوي الثِّقة المحدودة في الإعلام، أين أجرى باحثون من معهد رويترز لدراسة الصحافة، ضمن مشروع "الثِّقة في الأخبار"، استطلاعًا للرأي بمشاركة 100 شخص من أربع دول – البرازيل والهند والمملكة المتحدة والولايات المتحدة – لسؤالهم عن عاداتهم فيما يتعلق بمتابعة الأخبار. وتوصَّلوا إلى : </a:t>
            </a:r>
          </a:p>
          <a:p>
            <a:pPr algn="just" rtl="1"/>
            <a:r>
              <a:rPr lang="ar-DZ" sz="2200" dirty="0"/>
              <a:t>- أنَّ أغلب المبحوثين أبدوا ثقةً أقل من المتوسط في وسائل الإعلام، إلى جانب </a:t>
            </a:r>
            <a:r>
              <a:rPr lang="ar-DZ" sz="2200" dirty="0" err="1"/>
              <a:t>إِهتمامٍ</a:t>
            </a:r>
            <a:r>
              <a:rPr lang="ar-DZ" sz="2200" dirty="0"/>
              <a:t> أقلٍ من المتوسط بالسِّياسة. وتبيَّن كذلك أنّ هؤلاء الأشخاص يستخدمون تطبيقات و </a:t>
            </a:r>
            <a:r>
              <a:rPr lang="ar-DZ" sz="2200" dirty="0" err="1"/>
              <a:t>واتسآب</a:t>
            </a:r>
            <a:r>
              <a:rPr lang="ar-DZ" sz="2200" dirty="0"/>
              <a:t> وجوجل بانتظام وبطريقة مستمرة. سيما الصَّفحات الَّتي لديها علامة التَّحقق الزَّرقاء بالفيس بوك </a:t>
            </a:r>
            <a:r>
              <a:rPr lang="ar-DZ" sz="2400" dirty="0"/>
              <a:t>.</a:t>
            </a:r>
            <a:endParaRPr lang="fr-FR" sz="3200" b="1" dirty="0">
              <a:solidFill>
                <a:schemeClr val="accent2">
                  <a:lumMod val="50000"/>
                </a:schemeClr>
              </a:solidFill>
            </a:endParaRPr>
          </a:p>
          <a:p>
            <a:pPr algn="r" rtl="1"/>
            <a:endParaRPr lang="ar-DZ" sz="2400" dirty="0"/>
          </a:p>
        </p:txBody>
      </p:sp>
      <p:pic>
        <p:nvPicPr>
          <p:cNvPr id="5" name="Graphic 4">
            <a:extLst>
              <a:ext uri="{FF2B5EF4-FFF2-40B4-BE49-F238E27FC236}">
                <a16:creationId xmlns:a16="http://schemas.microsoft.com/office/drawing/2014/main" id="{0D0918B6-8E1D-6956-9440-8CD274190D5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9584" y="4895389"/>
            <a:ext cx="2646973" cy="1589961"/>
          </a:xfrm>
          <a:prstGeom prst="rect">
            <a:avLst/>
          </a:prstGeom>
        </p:spPr>
      </p:pic>
      <p:sp>
        <p:nvSpPr>
          <p:cNvPr id="7" name="TextBox 6">
            <a:extLst>
              <a:ext uri="{FF2B5EF4-FFF2-40B4-BE49-F238E27FC236}">
                <a16:creationId xmlns:a16="http://schemas.microsoft.com/office/drawing/2014/main" id="{FA33E7C8-441D-8AF9-3DEB-A85F0F5DDB01}"/>
              </a:ext>
            </a:extLst>
          </p:cNvPr>
          <p:cNvSpPr txBox="1"/>
          <p:nvPr/>
        </p:nvSpPr>
        <p:spPr>
          <a:xfrm>
            <a:off x="489319" y="5923645"/>
            <a:ext cx="6094476" cy="400110"/>
          </a:xfrm>
          <a:prstGeom prst="rect">
            <a:avLst/>
          </a:prstGeom>
          <a:noFill/>
        </p:spPr>
        <p:txBody>
          <a:bodyPr wrap="square">
            <a:spAutoFit/>
          </a:bodyPr>
          <a:lstStyle/>
          <a:p>
            <a:pPr algn="r"/>
            <a:r>
              <a:rPr lang="fr-FR" sz="2000" b="1" dirty="0"/>
              <a:t>https://2u.pw/fgsTC</a:t>
            </a:r>
          </a:p>
        </p:txBody>
      </p:sp>
      <p:sp>
        <p:nvSpPr>
          <p:cNvPr id="9" name="Parallelogram 8">
            <a:extLst>
              <a:ext uri="{FF2B5EF4-FFF2-40B4-BE49-F238E27FC236}">
                <a16:creationId xmlns:a16="http://schemas.microsoft.com/office/drawing/2014/main" id="{8B6C1074-4F5F-6AF8-E0F6-5E8A767A4A72}"/>
              </a:ext>
            </a:extLst>
          </p:cNvPr>
          <p:cNvSpPr/>
          <p:nvPr/>
        </p:nvSpPr>
        <p:spPr>
          <a:xfrm rot="16200000" flipV="1">
            <a:off x="-3268499" y="1887127"/>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Tree>
    <p:extLst>
      <p:ext uri="{BB962C8B-B14F-4D97-AF65-F5344CB8AC3E}">
        <p14:creationId xmlns:p14="http://schemas.microsoft.com/office/powerpoint/2010/main" val="1917387260"/>
      </p:ext>
    </p:extLst>
  </p:cSld>
  <p:clrMapOvr>
    <a:masterClrMapping/>
  </p:clrMapOvr>
  <mc:AlternateContent xmlns:mc="http://schemas.openxmlformats.org/markup-compatibility/2006" xmlns:p14="http://schemas.microsoft.com/office/powerpoint/2010/main">
    <mc:Choice Requires="p14">
      <p:transition spd="slow" p14:dur="1600" advTm="193493">
        <p14:prism isInverted="1"/>
      </p:transition>
    </mc:Choice>
    <mc:Fallback xmlns="">
      <p:transition spd="slow" advTm="193493">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18C28-9BE9-521F-DF99-C73B1A5287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79CBFA-62E7-055F-3EAF-F9B9E6D74EBA}"/>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8E80FDC-98ED-0866-97A7-D0B1DB5C16DB}"/>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792B607-9B9A-C06F-E623-535A4EBDEA9F}"/>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5369C01-7FB2-973E-585C-5BF5BDAB79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F520FA8-F8E8-E06E-4029-07DA688905C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C5D898E7-51F5-2A2A-E787-81687EBC10DF}"/>
              </a:ext>
            </a:extLst>
          </p:cNvPr>
          <p:cNvSpPr txBox="1"/>
          <p:nvPr/>
        </p:nvSpPr>
        <p:spPr>
          <a:xfrm>
            <a:off x="4275097" y="586113"/>
            <a:ext cx="7133013"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متعدِّدة الوسائط</a:t>
            </a:r>
          </a:p>
        </p:txBody>
      </p:sp>
      <p:sp>
        <p:nvSpPr>
          <p:cNvPr id="6" name="TextBox 5">
            <a:extLst>
              <a:ext uri="{FF2B5EF4-FFF2-40B4-BE49-F238E27FC236}">
                <a16:creationId xmlns:a16="http://schemas.microsoft.com/office/drawing/2014/main" id="{F67B7E0E-4682-A2D2-E346-03E6F3D04AC0}"/>
              </a:ext>
            </a:extLst>
          </p:cNvPr>
          <p:cNvSpPr txBox="1"/>
          <p:nvPr/>
        </p:nvSpPr>
        <p:spPr>
          <a:xfrm>
            <a:off x="1700784" y="1810494"/>
            <a:ext cx="9244584" cy="3785652"/>
          </a:xfrm>
          <a:prstGeom prst="rect">
            <a:avLst/>
          </a:prstGeom>
          <a:noFill/>
        </p:spPr>
        <p:txBody>
          <a:bodyPr wrap="square">
            <a:spAutoFit/>
          </a:bodyPr>
          <a:lstStyle/>
          <a:p>
            <a:pPr marL="342900" lvl="0" indent="-342900" algn="just" rtl="1">
              <a:buFont typeface="Wingdings" panose="05000000000000000000" pitchFamily="2" charset="2"/>
              <a:buChar char="§"/>
            </a:pPr>
            <a:r>
              <a:rPr lang="ar-DZ" sz="2400" dirty="0"/>
              <a:t>يجب </a:t>
            </a:r>
            <a:r>
              <a:rPr lang="ar-DZ" sz="2400" dirty="0" err="1"/>
              <a:t>إِسـتخدام</a:t>
            </a:r>
            <a:r>
              <a:rPr lang="ar-DZ" sz="2400" dirty="0"/>
              <a:t> الصَّوت، لخلق جـوٍ نفسيٍ مع إتاحة الفرصة أمامه، </a:t>
            </a:r>
            <a:r>
              <a:rPr lang="ar-DZ" sz="2400" dirty="0" err="1"/>
              <a:t>لإختيار</a:t>
            </a:r>
            <a:r>
              <a:rPr lang="ar-DZ" sz="2400" dirty="0"/>
              <a:t> نمط الصَّوت، كلَّما كان ذلك ممكنًا، كما ينبغي التَّقليل من مستوى المؤثِّرات الموسيقية ، حتَّى لا تشوِّش على الصَّوت الرَّئيسي للفيديو، ويجعله أكثر واقعية . </a:t>
            </a:r>
            <a:endParaRPr lang="fr-FR" sz="2400" dirty="0"/>
          </a:p>
          <a:p>
            <a:pPr marL="342900" indent="-342900" algn="just" rtl="1">
              <a:buFont typeface="Wingdings" panose="05000000000000000000" pitchFamily="2" charset="2"/>
              <a:buChar char="§"/>
            </a:pPr>
            <a:r>
              <a:rPr lang="ar-DZ" sz="2400" dirty="0"/>
              <a:t>يجب أن تكـون ملفَّات الفيديو قليلة المدَّة والحجـم، حتى يتـمَّ تنزليها بسرعة، وبإمكان الصُّحفي  أو صانع المحتوى تقسيم المحتوى إلى أجزاء أو فقرات، لأنَّ طول مدَّة الفيديو تلقي بالمتتبع ما يسمى: بالرَّكاكة أو الملل، وتفقده التَّركيز في المحتوى وتشتِّت </a:t>
            </a:r>
            <a:r>
              <a:rPr lang="ar-DZ" sz="2400" dirty="0" err="1"/>
              <a:t>إِنتباهه</a:t>
            </a:r>
            <a:r>
              <a:rPr lang="ar-DZ" sz="2400" dirty="0"/>
              <a:t>، ومثال على ذلك: </a:t>
            </a:r>
          </a:p>
          <a:p>
            <a:pPr marL="342900" indent="-342900" algn="just" rtl="1">
              <a:buFont typeface="Wingdings" panose="05000000000000000000" pitchFamily="2" charset="2"/>
              <a:buChar char="q"/>
            </a:pPr>
            <a:r>
              <a:rPr lang="ar-DZ" sz="2400" b="1" dirty="0">
                <a:solidFill>
                  <a:srgbClr val="C00000"/>
                </a:solidFill>
              </a:rPr>
              <a:t>دراسة الباحث: مصطفى وليد فتح الله - 2024:</a:t>
            </a:r>
          </a:p>
          <a:p>
            <a:pPr algn="just" rtl="1"/>
            <a:r>
              <a:rPr lang="ar-DZ" sz="2400" dirty="0">
                <a:solidFill>
                  <a:srgbClr val="212121"/>
                </a:solidFill>
              </a:rPr>
              <a:t>أجرى الباحث تحليلاً كميًا وكيفيًا  لـ: 22 قصة صحفية مُعدَّة بأسلوب السَّرد الرَّقمي، حول التَّعلم بالوسائط المتعدِّدة على موقع مصراوي الإخباري بإسقاط نظرية التعلم بالوسائط المتعدِّدة.</a:t>
            </a:r>
            <a:r>
              <a:rPr lang="ar-DZ" sz="2400" b="1" dirty="0">
                <a:solidFill>
                  <a:srgbClr val="212121"/>
                </a:solidFill>
              </a:rPr>
              <a:t> </a:t>
            </a:r>
            <a:endParaRPr lang="ar-DZ" sz="2400" dirty="0">
              <a:solidFill>
                <a:srgbClr val="212121"/>
              </a:solidFill>
            </a:endParaRPr>
          </a:p>
        </p:txBody>
      </p:sp>
      <p:sp>
        <p:nvSpPr>
          <p:cNvPr id="4" name="TextBox 3">
            <a:extLst>
              <a:ext uri="{FF2B5EF4-FFF2-40B4-BE49-F238E27FC236}">
                <a16:creationId xmlns:a16="http://schemas.microsoft.com/office/drawing/2014/main" id="{AE4FA135-DC07-4E8C-CEA3-C9DC94D2C1D9}"/>
              </a:ext>
            </a:extLst>
          </p:cNvPr>
          <p:cNvSpPr txBox="1"/>
          <p:nvPr/>
        </p:nvSpPr>
        <p:spPr>
          <a:xfrm>
            <a:off x="1333001" y="5747856"/>
            <a:ext cx="6097772" cy="369332"/>
          </a:xfrm>
          <a:prstGeom prst="rect">
            <a:avLst/>
          </a:prstGeom>
          <a:noFill/>
        </p:spPr>
        <p:txBody>
          <a:bodyPr wrap="square">
            <a:spAutoFit/>
          </a:bodyPr>
          <a:lstStyle/>
          <a:p>
            <a:r>
              <a:rPr lang="fr-FR" b="1" dirty="0"/>
              <a:t>https://journals.ekb.eg/article_358950.html</a:t>
            </a:r>
          </a:p>
        </p:txBody>
      </p:sp>
    </p:spTree>
    <p:extLst>
      <p:ext uri="{BB962C8B-B14F-4D97-AF65-F5344CB8AC3E}">
        <p14:creationId xmlns:p14="http://schemas.microsoft.com/office/powerpoint/2010/main" val="1630838760"/>
      </p:ext>
    </p:extLst>
  </p:cSld>
  <p:clrMapOvr>
    <a:masterClrMapping/>
  </p:clrMapOvr>
  <mc:AlternateContent xmlns:mc="http://schemas.openxmlformats.org/markup-compatibility/2006" xmlns:p14="http://schemas.microsoft.com/office/powerpoint/2010/main">
    <mc:Choice Requires="p14">
      <p:transition spd="slow" p14:dur="1600" advTm="168746">
        <p14:prism isInverted="1"/>
      </p:transition>
    </mc:Choice>
    <mc:Fallback xmlns="">
      <p:transition spd="slow" advTm="168746">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5DC92-2BEF-E591-9ACB-6EA2EDF07D0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243F1F-ADFF-5993-377D-D84A3708EF03}"/>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E95B3A3-7343-7BE1-FD1F-7673386EB981}"/>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54DC8D9-5E8F-FCCF-1B60-92BD1B25D261}"/>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73C672E-1AF8-F759-941D-CA12620D4A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B818775-C3AC-9D0B-08B5-1262A054629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89E85459-FAA4-FF98-2B63-37D35F7B0212}"/>
              </a:ext>
            </a:extLst>
          </p:cNvPr>
          <p:cNvSpPr txBox="1"/>
          <p:nvPr/>
        </p:nvSpPr>
        <p:spPr>
          <a:xfrm>
            <a:off x="4275097" y="586113"/>
            <a:ext cx="7133013"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متعدِّدة الوسائط</a:t>
            </a:r>
          </a:p>
        </p:txBody>
      </p:sp>
      <p:sp>
        <p:nvSpPr>
          <p:cNvPr id="4" name="TextBox 3">
            <a:extLst>
              <a:ext uri="{FF2B5EF4-FFF2-40B4-BE49-F238E27FC236}">
                <a16:creationId xmlns:a16="http://schemas.microsoft.com/office/drawing/2014/main" id="{AFFDDF04-63C9-796B-64D0-8366A0F5969C}"/>
              </a:ext>
            </a:extLst>
          </p:cNvPr>
          <p:cNvSpPr txBox="1"/>
          <p:nvPr/>
        </p:nvSpPr>
        <p:spPr>
          <a:xfrm>
            <a:off x="1171956" y="1335171"/>
            <a:ext cx="9848088" cy="4893647"/>
          </a:xfrm>
          <a:prstGeom prst="rect">
            <a:avLst/>
          </a:prstGeom>
          <a:noFill/>
        </p:spPr>
        <p:txBody>
          <a:bodyPr wrap="square">
            <a:spAutoFit/>
          </a:bodyPr>
          <a:lstStyle/>
          <a:p>
            <a:pPr algn="just" rtl="1"/>
            <a:r>
              <a:rPr lang="ar-DZ" sz="2400" b="1" dirty="0">
                <a:solidFill>
                  <a:srgbClr val="212121"/>
                </a:solidFill>
              </a:rPr>
              <a:t>ومن النَّتائج المتوصَّل إليها : </a:t>
            </a:r>
          </a:p>
          <a:p>
            <a:pPr algn="just" rtl="1"/>
            <a:r>
              <a:rPr lang="ar-DZ" sz="2400" dirty="0">
                <a:solidFill>
                  <a:srgbClr val="212121"/>
                </a:solidFill>
              </a:rPr>
              <a:t>أنَّ السَّرد القصصي الرَّقمي، يعمل على إبقاء الجمهور فترةً أطول ، في مشاهدة المحتوى من خلال تقسيمه إلى أجزاء أو فقرات مصحوبة بالتَّصميمات والصُّور والرُّسوم المعلوماتية، بما يحوِّل النَّص أو الفيديو الطويل إلى رحلةٍ ممتعة ، ويضيف أنَّ السَّرد القصصي الرَّقمي ، ليس مجرَّد تسمية لصحافة الوسائط المتعدِّدة </a:t>
            </a:r>
            <a:r>
              <a:rPr lang="fr-FR" sz="2400" dirty="0" err="1">
                <a:solidFill>
                  <a:srgbClr val="212121"/>
                </a:solidFill>
              </a:rPr>
              <a:t>Multi-Media</a:t>
            </a:r>
            <a:r>
              <a:rPr lang="fr-FR" sz="2400" dirty="0">
                <a:solidFill>
                  <a:srgbClr val="212121"/>
                </a:solidFill>
              </a:rPr>
              <a:t> </a:t>
            </a:r>
            <a:r>
              <a:rPr lang="fr-FR" sz="2400" dirty="0" err="1">
                <a:solidFill>
                  <a:srgbClr val="212121"/>
                </a:solidFill>
              </a:rPr>
              <a:t>Journalism</a:t>
            </a:r>
            <a:r>
              <a:rPr lang="ar-DZ" sz="2400" dirty="0">
                <a:solidFill>
                  <a:srgbClr val="212121"/>
                </a:solidFill>
              </a:rPr>
              <a:t> ، وإِنَّما صحافة الوسائط المتعدِّدة هي إنتاج القِّصة الصُحفية.</a:t>
            </a:r>
            <a:endParaRPr lang="fr-FR" sz="2400" dirty="0">
              <a:solidFill>
                <a:srgbClr val="212121"/>
              </a:solidFill>
            </a:endParaRPr>
          </a:p>
          <a:p>
            <a:pPr marL="342900" indent="-342900" algn="just" rtl="1">
              <a:buFont typeface="Wingdings" panose="05000000000000000000" pitchFamily="2" charset="2"/>
              <a:buChar char="§"/>
            </a:pPr>
            <a:r>
              <a:rPr lang="ar-DZ" sz="2400" dirty="0"/>
              <a:t>أن تقـدِّم المحتويات النَّادرة وغير المتكرِّرة، أو تلـك الَّتي لها مسحةٌ تاريخية يندر وجودهـا. فبعض المحتويات المتكرِّرة، تصبح بدون قيمة وتفقد التعرُّض أو المشاهدة، وبذلك تفقد ثقة المتابعين.</a:t>
            </a:r>
          </a:p>
          <a:p>
            <a:pPr marL="342900" indent="-342900" algn="just" rtl="1">
              <a:buFont typeface="Wingdings" panose="05000000000000000000" pitchFamily="2" charset="2"/>
              <a:buChar char="§"/>
            </a:pPr>
            <a:r>
              <a:rPr lang="ar-DZ" sz="2400" dirty="0"/>
              <a:t>يجب أن تكون ملفات الفيديو، ذاتَ جودةٍ مرئيةٍ ولا تكون مشوَّشة، وهنا سنفتح قوسا في</a:t>
            </a:r>
          </a:p>
          <a:p>
            <a:pPr algn="just" rtl="1"/>
            <a:r>
              <a:rPr lang="ar-DZ" sz="2400" dirty="0"/>
              <a:t> نوعية المشاهد والمقاطع المسجلة، التي يفضِّلها الجمهور المتتبِّع، ليشاهد بوضوح كل الوقائع بتفاصيلها وحيثياتها وكأنَّه جزء من الحادثة، ولهذا نجد عددا كبيرا من صناع المحتوى الرَّقمي يركّزون على الإمكانات التَّصويرية عالية الجودة في التَّسويق الرَّقمي، لضمان أكبر قدرٍ من المتابعة. </a:t>
            </a:r>
          </a:p>
          <a:p>
            <a:pPr marL="342900" indent="-342900" algn="just" rtl="1">
              <a:buFont typeface="Wingdings" panose="05000000000000000000" pitchFamily="2" charset="2"/>
              <a:buChar char="§"/>
            </a:pPr>
            <a:endParaRPr lang="fr-FR" sz="2400" dirty="0"/>
          </a:p>
        </p:txBody>
      </p:sp>
    </p:spTree>
    <p:extLst>
      <p:ext uri="{BB962C8B-B14F-4D97-AF65-F5344CB8AC3E}">
        <p14:creationId xmlns:p14="http://schemas.microsoft.com/office/powerpoint/2010/main" val="933190565"/>
      </p:ext>
    </p:extLst>
  </p:cSld>
  <p:clrMapOvr>
    <a:masterClrMapping/>
  </p:clrMapOvr>
  <mc:AlternateContent xmlns:mc="http://schemas.openxmlformats.org/markup-compatibility/2006" xmlns:p14="http://schemas.microsoft.com/office/powerpoint/2010/main">
    <mc:Choice Requires="p14">
      <p:transition spd="slow" p14:dur="1600" advTm="175637">
        <p14:prism isInverted="1"/>
      </p:transition>
    </mc:Choice>
    <mc:Fallback xmlns="">
      <p:transition spd="slow" advTm="17563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60231-E461-0BEE-F9AE-48173E9386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73F74E-4634-D393-6781-80BEEFECBF05}"/>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DB45007-C7E6-9DB1-3393-F546FC31214D}"/>
              </a:ext>
            </a:extLst>
          </p:cNvPr>
          <p:cNvSpPr txBox="1"/>
          <p:nvPr/>
        </p:nvSpPr>
        <p:spPr>
          <a:xfrm>
            <a:off x="3603631" y="605515"/>
            <a:ext cx="819100" cy="1200329"/>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03 03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7B90903-5E31-1AFC-9F0F-52DF4B0F0E5F}"/>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B76D5F4-9216-E8D0-C0ED-BE46516882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F7A1D1-462C-D191-0175-6D761C10EFB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F494272C-CDF5-173D-035C-87897474A7FD}"/>
              </a:ext>
            </a:extLst>
          </p:cNvPr>
          <p:cNvSpPr txBox="1"/>
          <p:nvPr/>
        </p:nvSpPr>
        <p:spPr>
          <a:xfrm>
            <a:off x="4306824" y="547551"/>
            <a:ext cx="6362746"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متعددة الوسائط</a:t>
            </a:r>
          </a:p>
        </p:txBody>
      </p:sp>
      <p:sp>
        <p:nvSpPr>
          <p:cNvPr id="4" name="TextBox 3">
            <a:extLst>
              <a:ext uri="{FF2B5EF4-FFF2-40B4-BE49-F238E27FC236}">
                <a16:creationId xmlns:a16="http://schemas.microsoft.com/office/drawing/2014/main" id="{0F37B77E-9137-0D50-1E0F-F4EBCFD91D93}"/>
              </a:ext>
            </a:extLst>
          </p:cNvPr>
          <p:cNvSpPr txBox="1"/>
          <p:nvPr/>
        </p:nvSpPr>
        <p:spPr>
          <a:xfrm>
            <a:off x="1333001" y="1684524"/>
            <a:ext cx="9671309" cy="4339650"/>
          </a:xfrm>
          <a:prstGeom prst="rect">
            <a:avLst/>
          </a:prstGeom>
          <a:noFill/>
        </p:spPr>
        <p:txBody>
          <a:bodyPr wrap="square">
            <a:spAutoFit/>
          </a:bodyPr>
          <a:lstStyle/>
          <a:p>
            <a:pPr marL="342900" indent="-342900" algn="just" rtl="1">
              <a:buFont typeface="Wingdings" panose="05000000000000000000" pitchFamily="2" charset="2"/>
              <a:buChar char="§"/>
            </a:pPr>
            <a:r>
              <a:rPr lang="ar-DZ" sz="2400" dirty="0"/>
              <a:t>يجب أن تكون لغة المحتوى مفهومةً وسهلةً وبسيطةً، خالية من المصطلحات المعقَّدة. ففي</a:t>
            </a:r>
            <a:r>
              <a:rPr lang="ar-DZ" dirty="0"/>
              <a:t> </a:t>
            </a:r>
            <a:r>
              <a:rPr lang="ar-DZ" sz="2400" dirty="0"/>
              <a:t>بعض الأحيان، يكون المحتوى مكتوبًا بأسلوب مبهمٍ أو غير منظَّم، ممَّا يجعل من الصعب على القارئ فهم الرِّسالة الرئيسية. هذا قد يؤدِّي إلى فقدان </a:t>
            </a:r>
            <a:r>
              <a:rPr lang="ar-DZ" sz="2400" dirty="0" err="1"/>
              <a:t>إهتمام</a:t>
            </a:r>
            <a:r>
              <a:rPr lang="ar-DZ" sz="2400" dirty="0"/>
              <a:t> القارئ وعدم تحقيق الأهداف المرجوة.</a:t>
            </a:r>
            <a:endParaRPr lang="ar-DZ" sz="3200" dirty="0"/>
          </a:p>
          <a:p>
            <a:pPr marL="342900" indent="-342900" algn="just" rtl="1">
              <a:buFont typeface="Wingdings" panose="05000000000000000000" pitchFamily="2" charset="2"/>
              <a:buChar char="§"/>
            </a:pPr>
            <a:r>
              <a:rPr lang="ar-DZ" sz="2400" dirty="0"/>
              <a:t>الإيجاز </a:t>
            </a:r>
            <a:r>
              <a:rPr lang="ar-DZ" sz="2400" dirty="0" err="1"/>
              <a:t>والإختصار</a:t>
            </a:r>
            <a:r>
              <a:rPr lang="ar-DZ" sz="2400" dirty="0"/>
              <a:t> في لغة المحتوى مهمة، فالمتابع للمنصَّات والمواقع الإلكترونية، عادةً ما يستهويه المختصر المفيد، وهنا يضمن صاحب المحتوى </a:t>
            </a:r>
            <a:r>
              <a:rPr lang="ar-DZ" sz="2400" dirty="0" err="1"/>
              <a:t>سواءًا</a:t>
            </a:r>
            <a:r>
              <a:rPr lang="ar-DZ" sz="2400" dirty="0"/>
              <a:t> كان شخصا معنويا أو مؤسسة إعلامية أو فريقا مشتركا وصول المحتوى إلى أكبر قدر من المتابعين . </a:t>
            </a:r>
          </a:p>
          <a:p>
            <a:pPr marL="342900" indent="-342900" algn="just" rtl="1">
              <a:buFont typeface="Wingdings" panose="05000000000000000000" pitchFamily="2" charset="2"/>
              <a:buChar char="§"/>
            </a:pPr>
            <a:r>
              <a:rPr lang="ar-DZ" sz="2400" dirty="0"/>
              <a:t>ينبغي توظيف كل الدعامات المكتوبة والصوتية والمرئية والصورية في المحتويات الرَّقمية المتعدِّدة الوسائط ، وهذا ما يتيح للجمهور المتتبِّع للمحتوى، قدرة </a:t>
            </a:r>
            <a:r>
              <a:rPr lang="ar-DZ" sz="2400" dirty="0" err="1"/>
              <a:t>الإِسترجاع</a:t>
            </a:r>
            <a:r>
              <a:rPr lang="ar-DZ" sz="2400" dirty="0"/>
              <a:t> والتَّذكر للمعلومات ، وفي هذا الصدد نستعرض أهمَّ ما خلصت إليه:</a:t>
            </a:r>
          </a:p>
          <a:p>
            <a:pPr algn="just" rtl="1"/>
            <a:endParaRPr lang="fr-FR" sz="2400" dirty="0"/>
          </a:p>
          <a:p>
            <a:pPr algn="r"/>
            <a:endParaRPr lang="fr-FR" sz="3600" dirty="0"/>
          </a:p>
        </p:txBody>
      </p:sp>
    </p:spTree>
    <p:extLst>
      <p:ext uri="{BB962C8B-B14F-4D97-AF65-F5344CB8AC3E}">
        <p14:creationId xmlns:p14="http://schemas.microsoft.com/office/powerpoint/2010/main" val="3903179457"/>
      </p:ext>
    </p:extLst>
  </p:cSld>
  <p:clrMapOvr>
    <a:masterClrMapping/>
  </p:clrMapOvr>
  <mc:AlternateContent xmlns:mc="http://schemas.openxmlformats.org/markup-compatibility/2006" xmlns:p14="http://schemas.microsoft.com/office/powerpoint/2010/main">
    <mc:Choice Requires="p14">
      <p:transition spd="slow" p14:dur="1600" advTm="88277">
        <p14:prism isInverted="1"/>
      </p:transition>
    </mc:Choice>
    <mc:Fallback xmlns="">
      <p:transition spd="slow" advTm="88277">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A88ED-F760-2E68-A902-7AA8EA43AC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7FFD3F-493D-7B94-FE85-C093A2F1CEF9}"/>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0E93A3E-6976-F0D0-5D2C-89956B4F0F71}"/>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1C155BF-FEFF-6026-4BFE-40B8DC67214F}"/>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7CE7469-1D3D-7D9E-6AFB-AEECD362D9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C628ED7-C66E-8E20-E3C9-B777F3DCC5D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BF80AF53-A8F1-17B8-AB5D-C37D03112E5A}"/>
              </a:ext>
            </a:extLst>
          </p:cNvPr>
          <p:cNvSpPr txBox="1"/>
          <p:nvPr/>
        </p:nvSpPr>
        <p:spPr>
          <a:xfrm>
            <a:off x="4325112" y="547551"/>
            <a:ext cx="6344458"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نقد المحتويات متعدِّدة الوسائط</a:t>
            </a:r>
          </a:p>
        </p:txBody>
      </p:sp>
      <p:sp>
        <p:nvSpPr>
          <p:cNvPr id="4" name="TextBox 3">
            <a:extLst>
              <a:ext uri="{FF2B5EF4-FFF2-40B4-BE49-F238E27FC236}">
                <a16:creationId xmlns:a16="http://schemas.microsoft.com/office/drawing/2014/main" id="{599B2D1B-0C7B-1F5B-6061-F01F17A096F8}"/>
              </a:ext>
            </a:extLst>
          </p:cNvPr>
          <p:cNvSpPr txBox="1"/>
          <p:nvPr/>
        </p:nvSpPr>
        <p:spPr>
          <a:xfrm>
            <a:off x="1749547" y="1318339"/>
            <a:ext cx="9331503" cy="4893647"/>
          </a:xfrm>
          <a:prstGeom prst="rect">
            <a:avLst/>
          </a:prstGeom>
          <a:noFill/>
        </p:spPr>
        <p:txBody>
          <a:bodyPr wrap="square">
            <a:spAutoFit/>
          </a:bodyPr>
          <a:lstStyle/>
          <a:p>
            <a:pPr marL="342900" lvl="0" indent="-342900" algn="just" rtl="1">
              <a:buFont typeface="Wingdings" panose="05000000000000000000" pitchFamily="2" charset="2"/>
              <a:buChar char="q"/>
            </a:pPr>
            <a:r>
              <a:rPr lang="ar-DZ" sz="2400" b="1" dirty="0">
                <a:solidFill>
                  <a:srgbClr val="C00000"/>
                </a:solidFill>
              </a:rPr>
              <a:t>دراسة شيماء عبد الحميد عبد</a:t>
            </a:r>
            <a:r>
              <a:rPr lang="fr-FR" sz="2400" b="1" dirty="0">
                <a:solidFill>
                  <a:srgbClr val="C00000"/>
                </a:solidFill>
              </a:rPr>
              <a:t> </a:t>
            </a:r>
            <a:r>
              <a:rPr lang="ar-DZ" sz="2400" b="1" dirty="0">
                <a:solidFill>
                  <a:srgbClr val="C00000"/>
                </a:solidFill>
              </a:rPr>
              <a:t>الغني 2018</a:t>
            </a:r>
            <a:r>
              <a:rPr lang="ar-DZ" sz="2400" dirty="0">
                <a:solidFill>
                  <a:srgbClr val="C00000"/>
                </a:solidFill>
              </a:rPr>
              <a:t> : </a:t>
            </a:r>
            <a:r>
              <a:rPr lang="ar-DZ" sz="2400" dirty="0" err="1"/>
              <a:t>إسـتهدفت</a:t>
            </a:r>
            <a:r>
              <a:rPr lang="ar-DZ" sz="2400" dirty="0"/>
              <a:t> هـذه الدراسـة معرفـة كيـف تؤثـِّر العوامل الخاصة بالتَّصميم وأساليبه ومبادئـه في نجاح الموقع الإخباري؟، كما سعت الدراسة للتَّعـرف علـى العوامل التِّقنيـة الخاصَّة </a:t>
            </a:r>
            <a:r>
              <a:rPr lang="ar-DZ" sz="2400" dirty="0" err="1"/>
              <a:t>بإسـتخدام</a:t>
            </a:r>
            <a:r>
              <a:rPr lang="ar-DZ" sz="2400" dirty="0"/>
              <a:t> الوسـائل التِّكنولوجية للمواقع الإخبارية عيِّنة الدراسة، وذلـك مـن حيث </a:t>
            </a:r>
            <a:r>
              <a:rPr lang="ar-DZ" sz="2400" dirty="0" err="1"/>
              <a:t>إِسـتخدام</a:t>
            </a:r>
            <a:r>
              <a:rPr lang="ar-DZ" sz="2400" dirty="0"/>
              <a:t> الموقع الإِخباري للوسائط المتعـدِّدة، ودعـم النَّـص الصـَّوت والفيديـو، </a:t>
            </a:r>
            <a:r>
              <a:rPr lang="ar-DZ" sz="2400" dirty="0" err="1"/>
              <a:t>وإِسـتخدام</a:t>
            </a:r>
            <a:r>
              <a:rPr lang="ar-DZ" sz="2400" dirty="0"/>
              <a:t> النَّـص الفائـق، بمـا يتيحه مـن إمكانية للإبحار، وقـدرةٍ علـى </a:t>
            </a:r>
            <a:r>
              <a:rPr lang="ar-DZ" sz="2400" dirty="0" err="1"/>
              <a:t>إِسـترجاع</a:t>
            </a:r>
            <a:r>
              <a:rPr lang="ar-DZ" sz="2400" dirty="0"/>
              <a:t> المعلومات، ومعرفـة إلى أي مـدى تؤثـر تلـك العوامـل في جنـاح الموقـع الإخبـاري وجـذب مسـتخدمي المواقـع. </a:t>
            </a:r>
          </a:p>
          <a:p>
            <a:pPr lvl="0" algn="just" rtl="1"/>
            <a:r>
              <a:rPr lang="ar-DZ" sz="2400" dirty="0"/>
              <a:t>وكانت أهمِّ </a:t>
            </a:r>
            <a:r>
              <a:rPr lang="ar-DZ" sz="2400" b="1" dirty="0"/>
              <a:t>النَّتائج التي توصلت إليها الدراسة :</a:t>
            </a:r>
          </a:p>
          <a:p>
            <a:pPr marL="342900" lvl="0" indent="-342900" algn="just" rtl="1">
              <a:buFont typeface="Wingdings" panose="05000000000000000000" pitchFamily="2" charset="2"/>
              <a:buChar char="Ø"/>
            </a:pPr>
            <a:r>
              <a:rPr lang="ar-DZ" sz="2400" dirty="0"/>
              <a:t>تميُّز بعض المواقع بتقـديم خدماتٍ تفاعليةٍ مهمةْ، ساعدت على جذب الجمهور؛ كمشاركة الخبر عبر مواقع التَّواصل </a:t>
            </a:r>
            <a:r>
              <a:rPr lang="ar-DZ" sz="2400" dirty="0" err="1"/>
              <a:t>الإِجتماعي</a:t>
            </a:r>
            <a:r>
              <a:rPr lang="ar-DZ" sz="2400" dirty="0"/>
              <a:t>، والبريد الإِلكتروني، والواتـس آب </a:t>
            </a:r>
            <a:r>
              <a:rPr lang="ar-DZ" sz="2400" dirty="0" err="1"/>
              <a:t>وإِستطلاعات</a:t>
            </a:r>
            <a:r>
              <a:rPr lang="ar-DZ" sz="2400" dirty="0"/>
              <a:t> الرأي، كما تميَّزت المواقع بتوفير المقالات ذات الصِّلة بالموضوع، وهـو ما زاد من الثَّراء الإخباري.</a:t>
            </a:r>
          </a:p>
          <a:p>
            <a:pPr rtl="1"/>
            <a:r>
              <a:rPr lang="fr-FR" sz="2400" b="1" dirty="0"/>
              <a:t>https://2u.pw/0vViI</a:t>
            </a:r>
          </a:p>
        </p:txBody>
      </p:sp>
    </p:spTree>
    <p:extLst>
      <p:ext uri="{BB962C8B-B14F-4D97-AF65-F5344CB8AC3E}">
        <p14:creationId xmlns:p14="http://schemas.microsoft.com/office/powerpoint/2010/main" val="3573496502"/>
      </p:ext>
    </p:extLst>
  </p:cSld>
  <p:clrMapOvr>
    <a:masterClrMapping/>
  </p:clrMapOvr>
  <mc:AlternateContent xmlns:mc="http://schemas.openxmlformats.org/markup-compatibility/2006" xmlns:p14="http://schemas.microsoft.com/office/powerpoint/2010/main">
    <mc:Choice Requires="p14">
      <p:transition spd="slow" p14:dur="1600" advTm="81215">
        <p14:prism isInverted="1"/>
      </p:transition>
    </mc:Choice>
    <mc:Fallback xmlns="">
      <p:transition spd="slow" advTm="81215">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ED419-BF3B-3EF4-EF22-406314F9142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66A244-709B-2952-849F-648E80785BA4}"/>
              </a:ext>
            </a:extLst>
          </p:cNvPr>
          <p:cNvSpPr/>
          <p:nvPr/>
        </p:nvSpPr>
        <p:spPr>
          <a:xfrm>
            <a:off x="5447844" y="560804"/>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2E5D7C71-9425-C25B-63C3-7D2B73C634FC}"/>
              </a:ext>
            </a:extLst>
          </p:cNvPr>
          <p:cNvSpPr txBox="1"/>
          <p:nvPr/>
        </p:nvSpPr>
        <p:spPr>
          <a:xfrm>
            <a:off x="5514919" y="54230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60B2975-56CF-0623-63AF-B81AE394F7BD}"/>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9FA98E-0964-569C-312F-53DD4921F0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CEB251C-0A31-D9D5-59C7-BA91961DC41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E5AFC5BE-0A78-F319-35A5-D1653D3F2D16}"/>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6E0CE6C8-4772-49FC-79ED-54F89B6CD257}"/>
              </a:ext>
            </a:extLst>
          </p:cNvPr>
          <p:cNvSpPr txBox="1"/>
          <p:nvPr/>
        </p:nvSpPr>
        <p:spPr>
          <a:xfrm>
            <a:off x="6580674" y="595269"/>
            <a:ext cx="2849766"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البـــــــثُّ المباشر </a:t>
            </a:r>
          </a:p>
        </p:txBody>
      </p:sp>
      <p:sp>
        <p:nvSpPr>
          <p:cNvPr id="3" name="TextBox 2">
            <a:extLst>
              <a:ext uri="{FF2B5EF4-FFF2-40B4-BE49-F238E27FC236}">
                <a16:creationId xmlns:a16="http://schemas.microsoft.com/office/drawing/2014/main" id="{7F3FDC7C-6A5F-D627-7546-E909CE933B22}"/>
              </a:ext>
            </a:extLst>
          </p:cNvPr>
          <p:cNvSpPr txBox="1"/>
          <p:nvPr/>
        </p:nvSpPr>
        <p:spPr>
          <a:xfrm>
            <a:off x="3549263" y="2163584"/>
            <a:ext cx="7597533" cy="1938992"/>
          </a:xfrm>
          <a:prstGeom prst="rect">
            <a:avLst/>
          </a:prstGeom>
          <a:noFill/>
        </p:spPr>
        <p:txBody>
          <a:bodyPr wrap="square">
            <a:spAutoFit/>
          </a:bodyPr>
          <a:lstStyle/>
          <a:p>
            <a:pPr algn="just"/>
            <a:r>
              <a:rPr lang="ar-DZ" sz="2400" dirty="0"/>
              <a:t>  البثُّ المباشر هو عملية  تتيح للشَّركات التَّواصل مع جمهورها بشكل مباشر، وفي الوقت الحقيقي عبر منصَّات رقمية مثل: فيسبوك </a:t>
            </a:r>
            <a:r>
              <a:rPr lang="ar-DZ" sz="2400" dirty="0" err="1"/>
              <a:t>وإِنستجرام</a:t>
            </a:r>
            <a:r>
              <a:rPr lang="ar-DZ" sz="2400" dirty="0"/>
              <a:t> </a:t>
            </a:r>
            <a:r>
              <a:rPr lang="ar-DZ" sz="2400" dirty="0" err="1"/>
              <a:t>واليوتيب</a:t>
            </a:r>
            <a:r>
              <a:rPr lang="ar-DZ" sz="2400" dirty="0"/>
              <a:t> عِلاوةً على ذلك، يعتبر من أكثر الوسائل فعالية في جذب </a:t>
            </a:r>
            <a:r>
              <a:rPr lang="ar-DZ" sz="2400" dirty="0" err="1"/>
              <a:t>إِنتباه</a:t>
            </a:r>
            <a:r>
              <a:rPr lang="ar-DZ" sz="2400" dirty="0"/>
              <a:t> الجمهور، وتحفيزهم للتفاعل مع المحتوى. لذلك، يمكن أن يُحدث البثُّ المباشر فرقًا كبيرًا في مستوى التَّفاعل وزيادة الوصول الطبيعي للمنشورات.                      </a:t>
            </a:r>
            <a:endParaRPr lang="fr-FR" sz="4800" dirty="0"/>
          </a:p>
        </p:txBody>
      </p:sp>
      <p:pic>
        <p:nvPicPr>
          <p:cNvPr id="4" name="Picture 3">
            <a:extLst>
              <a:ext uri="{FF2B5EF4-FFF2-40B4-BE49-F238E27FC236}">
                <a16:creationId xmlns:a16="http://schemas.microsoft.com/office/drawing/2014/main" id="{B6DB70F1-A1C1-CB58-F44B-5E97D1EBDF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65797" y="1652971"/>
            <a:ext cx="2080838" cy="3882393"/>
          </a:xfrm>
          <a:prstGeom prst="rect">
            <a:avLst/>
          </a:prstGeom>
        </p:spPr>
      </p:pic>
    </p:spTree>
    <p:extLst>
      <p:ext uri="{BB962C8B-B14F-4D97-AF65-F5344CB8AC3E}">
        <p14:creationId xmlns:p14="http://schemas.microsoft.com/office/powerpoint/2010/main" val="935136812"/>
      </p:ext>
    </p:extLst>
  </p:cSld>
  <p:clrMapOvr>
    <a:masterClrMapping/>
  </p:clrMapOvr>
  <mc:AlternateContent xmlns:mc="http://schemas.openxmlformats.org/markup-compatibility/2006" xmlns:p14="http://schemas.microsoft.com/office/powerpoint/2010/main">
    <mc:Choice Requires="p14">
      <p:transition spd="slow" p14:dur="1600" advTm="67776">
        <p14:prism isInverted="1"/>
      </p:transition>
    </mc:Choice>
    <mc:Fallback xmlns="">
      <p:transition spd="slow" advTm="67776">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EC7ED-7889-BDE9-021D-210C5D2308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5EA9D9-D6A1-F0B1-9524-2694EDEC4BFD}"/>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6912E95-5E4C-B8A0-740D-4B7652A264E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9AA2F21-0CDE-7072-EFE9-030344719A25}"/>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4DAC04F-7DB5-D75C-1E67-BC64C64029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870A29D-4905-32A0-1A58-AC16756D6F3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9F04B122-5F17-9882-870B-8BB2DB23A68D}"/>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pic>
        <p:nvPicPr>
          <p:cNvPr id="3" name="Picture 2">
            <a:extLst>
              <a:ext uri="{FF2B5EF4-FFF2-40B4-BE49-F238E27FC236}">
                <a16:creationId xmlns:a16="http://schemas.microsoft.com/office/drawing/2014/main" id="{931EA03A-D51A-0302-BEDD-4B2A7200A377}"/>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905000" y="1530173"/>
            <a:ext cx="8381999" cy="5095789"/>
          </a:xfrm>
          <a:prstGeom prst="rect">
            <a:avLst/>
          </a:prstGeom>
          <a:ln>
            <a:noFill/>
          </a:ln>
          <a:effectLst>
            <a:softEdge rad="112500"/>
          </a:effectLst>
        </p:spPr>
      </p:pic>
      <p:sp>
        <p:nvSpPr>
          <p:cNvPr id="15" name="TextBox 14">
            <a:extLst>
              <a:ext uri="{FF2B5EF4-FFF2-40B4-BE49-F238E27FC236}">
                <a16:creationId xmlns:a16="http://schemas.microsoft.com/office/drawing/2014/main" id="{0D3E8D91-BFB6-1EF1-67A5-F03B766DF8D2}"/>
              </a:ext>
            </a:extLst>
          </p:cNvPr>
          <p:cNvSpPr txBox="1"/>
          <p:nvPr/>
        </p:nvSpPr>
        <p:spPr>
          <a:xfrm>
            <a:off x="4184162" y="575059"/>
            <a:ext cx="400212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البـــــــثُّ المباشر </a:t>
            </a:r>
          </a:p>
        </p:txBody>
      </p:sp>
      <p:sp>
        <p:nvSpPr>
          <p:cNvPr id="4" name="Rectangle: Rounded Corners 3">
            <a:extLst>
              <a:ext uri="{FF2B5EF4-FFF2-40B4-BE49-F238E27FC236}">
                <a16:creationId xmlns:a16="http://schemas.microsoft.com/office/drawing/2014/main" id="{CFF0E4D8-F2DA-9B1C-6F9C-3621FEA0F351}"/>
              </a:ext>
            </a:extLst>
          </p:cNvPr>
          <p:cNvSpPr/>
          <p:nvPr/>
        </p:nvSpPr>
        <p:spPr>
          <a:xfrm>
            <a:off x="3185349" y="1574328"/>
            <a:ext cx="5999749" cy="914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DZ" sz="3200" b="1" dirty="0">
                <a:latin typeface="Alexandria"/>
              </a:rPr>
              <a:t>شروط عملية البثّ المباشر</a:t>
            </a:r>
            <a:endParaRPr lang="fr-FR" sz="3200" b="1" dirty="0">
              <a:latin typeface="Alexandria"/>
            </a:endParaRPr>
          </a:p>
        </p:txBody>
      </p:sp>
    </p:spTree>
    <p:extLst>
      <p:ext uri="{BB962C8B-B14F-4D97-AF65-F5344CB8AC3E}">
        <p14:creationId xmlns:p14="http://schemas.microsoft.com/office/powerpoint/2010/main" val="517044423"/>
      </p:ext>
    </p:extLst>
  </p:cSld>
  <p:clrMapOvr>
    <a:masterClrMapping/>
  </p:clrMapOvr>
  <mc:AlternateContent xmlns:mc="http://schemas.openxmlformats.org/markup-compatibility/2006" xmlns:p14="http://schemas.microsoft.com/office/powerpoint/2010/main">
    <mc:Choice Requires="p14">
      <p:transition spd="slow" p14:dur="1600" advTm="113365">
        <p14:prism isInverted="1"/>
      </p:transition>
    </mc:Choice>
    <mc:Fallback xmlns="">
      <p:transition spd="slow" advTm="11336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32C5D-58A8-CFC4-3167-DF71114947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76A334-0C7C-A78C-E794-0B7EA4DAD881}"/>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24EC107-E11D-E06C-AA45-8CF9143E9A47}"/>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0207E0C-2070-E551-7009-4B63B352C1C2}"/>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47FE61-758A-6E98-EE0F-1AD577D98A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B048527-768E-1972-C1B0-D5D71A1E620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6729B1F6-5C8A-EDC9-AD55-0F83545429F6}"/>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923B8663-E99D-2358-EDFB-829E50DFCC96}"/>
              </a:ext>
            </a:extLst>
          </p:cNvPr>
          <p:cNvSpPr txBox="1"/>
          <p:nvPr/>
        </p:nvSpPr>
        <p:spPr>
          <a:xfrm>
            <a:off x="5973544" y="613222"/>
            <a:ext cx="4995858"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شروط إنجاح عملية البـــــــثُّ المباشر </a:t>
            </a:r>
          </a:p>
        </p:txBody>
      </p:sp>
      <p:sp>
        <p:nvSpPr>
          <p:cNvPr id="3" name="TextBox 2">
            <a:extLst>
              <a:ext uri="{FF2B5EF4-FFF2-40B4-BE49-F238E27FC236}">
                <a16:creationId xmlns:a16="http://schemas.microsoft.com/office/drawing/2014/main" id="{4240434C-4D71-D22E-C672-8E2B6B63E6AA}"/>
              </a:ext>
            </a:extLst>
          </p:cNvPr>
          <p:cNvSpPr txBox="1"/>
          <p:nvPr/>
        </p:nvSpPr>
        <p:spPr>
          <a:xfrm>
            <a:off x="3562235" y="1617561"/>
            <a:ext cx="7597533" cy="4401205"/>
          </a:xfrm>
          <a:prstGeom prst="rect">
            <a:avLst/>
          </a:prstGeom>
          <a:noFill/>
        </p:spPr>
        <p:txBody>
          <a:bodyPr wrap="square">
            <a:spAutoFit/>
          </a:bodyPr>
          <a:lstStyle/>
          <a:p>
            <a:pPr algn="just" rtl="1"/>
            <a:r>
              <a:rPr lang="ar-DZ" sz="2800" dirty="0"/>
              <a:t>  </a:t>
            </a:r>
            <a:r>
              <a:rPr lang="ar-SA" sz="2800" dirty="0"/>
              <a:t>يعد</a:t>
            </a:r>
            <a:r>
              <a:rPr lang="ar-DZ" sz="2800" dirty="0"/>
              <a:t>ُّ</a:t>
            </a:r>
            <a:r>
              <a:rPr lang="ar-SA" sz="2800" dirty="0"/>
              <a:t> البث</a:t>
            </a:r>
            <a:r>
              <a:rPr lang="ar-DZ" sz="2800" dirty="0"/>
              <a:t>ُّ</a:t>
            </a:r>
            <a:r>
              <a:rPr lang="ar-SA" sz="2800" dirty="0"/>
              <a:t> المباشر على </a:t>
            </a:r>
            <a:r>
              <a:rPr lang="ar-DZ" sz="2800" dirty="0"/>
              <a:t>المنصَّات الرَّقمية التَّفاعلية</a:t>
            </a:r>
            <a:r>
              <a:rPr lang="ar-SA" sz="2800" dirty="0"/>
              <a:t> أداة</a:t>
            </a:r>
            <a:r>
              <a:rPr lang="ar-DZ" sz="2800" dirty="0"/>
              <a:t>ً</a:t>
            </a:r>
            <a:r>
              <a:rPr lang="ar-SA" sz="2800" dirty="0"/>
              <a:t> قوية لتعزيز الت</a:t>
            </a:r>
            <a:r>
              <a:rPr lang="ar-DZ" sz="2800" dirty="0"/>
              <a:t>َّ</a:t>
            </a:r>
            <a:r>
              <a:rPr lang="ar-SA" sz="2800" dirty="0"/>
              <a:t>فاعل مع </a:t>
            </a:r>
            <a:r>
              <a:rPr lang="ar-DZ" sz="2800" dirty="0"/>
              <a:t>ال</a:t>
            </a:r>
            <a:r>
              <a:rPr lang="ar-SA" sz="2800" dirty="0"/>
              <a:t>جمهور</a:t>
            </a:r>
            <a:r>
              <a:rPr lang="ar-DZ" sz="2800" dirty="0"/>
              <a:t>،</a:t>
            </a:r>
            <a:r>
              <a:rPr lang="ar-SA" sz="2800" dirty="0"/>
              <a:t> وبناء علاقة</a:t>
            </a:r>
            <a:r>
              <a:rPr lang="ar-DZ" sz="2800" dirty="0"/>
              <a:t>ٍ</a:t>
            </a:r>
            <a:r>
              <a:rPr lang="ar-SA" sz="2800" dirty="0"/>
              <a:t> وثيقة</a:t>
            </a:r>
            <a:r>
              <a:rPr lang="ar-DZ" sz="2800" dirty="0"/>
              <a:t>ٍ</a:t>
            </a:r>
            <a:r>
              <a:rPr lang="ar-SA" sz="2800" dirty="0"/>
              <a:t> معهم. </a:t>
            </a:r>
            <a:r>
              <a:rPr lang="ar-DZ" sz="2800" dirty="0"/>
              <a:t>و</a:t>
            </a:r>
            <a:r>
              <a:rPr lang="ar-SA" sz="2800" dirty="0"/>
              <a:t>لتحقيق أقصى </a:t>
            </a:r>
            <a:r>
              <a:rPr lang="ar-DZ" sz="2800" dirty="0"/>
              <a:t>إِ</a:t>
            </a:r>
            <a:r>
              <a:rPr lang="ar-SA" sz="2800" dirty="0" err="1"/>
              <a:t>ستفادة</a:t>
            </a:r>
            <a:r>
              <a:rPr lang="ar-SA" sz="2800" dirty="0"/>
              <a:t> من هذه الميزة، </a:t>
            </a:r>
            <a:r>
              <a:rPr lang="ar-DZ" sz="2800" dirty="0"/>
              <a:t>هناك بعض النِّقاط الواجب توافرها لإنجاح العملية وهي </a:t>
            </a:r>
            <a:r>
              <a:rPr lang="fr-FR" sz="2800" dirty="0"/>
              <a:t>:</a:t>
            </a:r>
          </a:p>
          <a:p>
            <a:pPr algn="just" rtl="1"/>
            <a:r>
              <a:rPr lang="ar-DZ" sz="2800" b="1" dirty="0">
                <a:solidFill>
                  <a:schemeClr val="accent5">
                    <a:lumMod val="75000"/>
                  </a:schemeClr>
                </a:solidFill>
              </a:rPr>
              <a:t>1- </a:t>
            </a:r>
            <a:r>
              <a:rPr lang="ar-SA" sz="2800" b="1" dirty="0">
                <a:solidFill>
                  <a:schemeClr val="accent5">
                    <a:lumMod val="75000"/>
                  </a:schemeClr>
                </a:solidFill>
              </a:rPr>
              <a:t>الت</a:t>
            </a:r>
            <a:r>
              <a:rPr lang="ar-DZ" sz="2800" b="1" dirty="0">
                <a:solidFill>
                  <a:schemeClr val="accent5">
                    <a:lumMod val="75000"/>
                  </a:schemeClr>
                </a:solidFill>
              </a:rPr>
              <a:t>َّ</a:t>
            </a:r>
            <a:r>
              <a:rPr lang="ar-SA" sz="2800" b="1" dirty="0">
                <a:solidFill>
                  <a:schemeClr val="accent5">
                    <a:lumMod val="75000"/>
                  </a:schemeClr>
                </a:solidFill>
              </a:rPr>
              <a:t>خطيط المسبق للبث</a:t>
            </a:r>
            <a:r>
              <a:rPr lang="ar-DZ" sz="2800" b="1" dirty="0">
                <a:solidFill>
                  <a:schemeClr val="accent5">
                    <a:lumMod val="75000"/>
                  </a:schemeClr>
                </a:solidFill>
              </a:rPr>
              <a:t>ِّ:</a:t>
            </a:r>
            <a:endParaRPr lang="fr-FR" sz="2800" b="1" dirty="0">
              <a:solidFill>
                <a:schemeClr val="accent5">
                  <a:lumMod val="75000"/>
                </a:schemeClr>
              </a:solidFill>
            </a:endParaRPr>
          </a:p>
          <a:p>
            <a:pPr algn="just" rtl="1"/>
            <a:r>
              <a:rPr lang="ar-DZ" sz="2800" dirty="0"/>
              <a:t>  </a:t>
            </a:r>
            <a:r>
              <a:rPr lang="ar-SA" sz="2800" dirty="0"/>
              <a:t>تعد</a:t>
            </a:r>
            <a:r>
              <a:rPr lang="ar-DZ" sz="2800" dirty="0"/>
              <a:t>ُّ</a:t>
            </a:r>
            <a:r>
              <a:rPr lang="ar-SA" sz="2800" dirty="0"/>
              <a:t> خطوة</a:t>
            </a:r>
            <a:r>
              <a:rPr lang="ar-DZ" sz="2800" dirty="0"/>
              <a:t>ٌ</a:t>
            </a:r>
            <a:r>
              <a:rPr lang="ar-SA" sz="2800" dirty="0"/>
              <a:t> الت</a:t>
            </a:r>
            <a:r>
              <a:rPr lang="ar-DZ" sz="2800" dirty="0"/>
              <a:t>َّ</a:t>
            </a:r>
            <a:r>
              <a:rPr lang="ar-SA" sz="2800" dirty="0"/>
              <a:t>خطيط المسبق</a:t>
            </a:r>
            <a:r>
              <a:rPr lang="ar-DZ" sz="2800" dirty="0"/>
              <a:t>،</a:t>
            </a:r>
            <a:r>
              <a:rPr lang="ar-SA" sz="2800" dirty="0"/>
              <a:t> أساسية لنجاح أي</a:t>
            </a:r>
            <a:r>
              <a:rPr lang="ar-DZ" sz="2800" dirty="0"/>
              <a:t>ِّ</a:t>
            </a:r>
            <a:r>
              <a:rPr lang="ar-SA" sz="2800" dirty="0"/>
              <a:t> بث</a:t>
            </a:r>
            <a:r>
              <a:rPr lang="ar-DZ" sz="2800" dirty="0"/>
              <a:t>ٍّ</a:t>
            </a:r>
            <a:r>
              <a:rPr lang="ar-SA" sz="2800" dirty="0"/>
              <a:t> مباشر</a:t>
            </a:r>
            <a:r>
              <a:rPr lang="ar-DZ" sz="2800" dirty="0"/>
              <a:t>ٍ</a:t>
            </a:r>
            <a:r>
              <a:rPr lang="ar-SA" sz="2800" dirty="0"/>
              <a:t>. </a:t>
            </a:r>
            <a:r>
              <a:rPr lang="ar-DZ" sz="2800" dirty="0"/>
              <a:t>ف</a:t>
            </a:r>
            <a:r>
              <a:rPr lang="ar-SA" sz="2800" dirty="0"/>
              <a:t>حد</a:t>
            </a:r>
            <a:r>
              <a:rPr lang="ar-DZ" sz="2800" dirty="0"/>
              <a:t>ِّ</a:t>
            </a:r>
            <a:r>
              <a:rPr lang="ar-SA" sz="2800" dirty="0"/>
              <a:t>د الهدف الرئيسي للبث، سواء كان لإطلاق منتج جديد، الإجابة على أسئلة الجمهور، أو تقديم عرض خاص. بالإضافة إلى ذلك، </a:t>
            </a:r>
            <a:r>
              <a:rPr lang="ar-DZ" sz="2800" dirty="0"/>
              <a:t>إ</a:t>
            </a:r>
            <a:r>
              <a:rPr lang="ar-SA" sz="2800" dirty="0"/>
              <a:t>ختر الوقت ال</a:t>
            </a:r>
            <a:r>
              <a:rPr lang="ar-DZ" sz="2800" dirty="0"/>
              <a:t>َّ</a:t>
            </a:r>
            <a:r>
              <a:rPr lang="ar-SA" sz="2800" dirty="0"/>
              <a:t>ذي يكون فيه جمهورك أكثر نشاطًا لضمان أعلى نسبة مشاهدة</a:t>
            </a:r>
            <a:r>
              <a:rPr lang="ar-DZ" sz="2800" dirty="0"/>
              <a:t>، ف</a:t>
            </a:r>
            <a:r>
              <a:rPr lang="ar-SA" sz="2800" dirty="0"/>
              <a:t>الت</a:t>
            </a:r>
            <a:r>
              <a:rPr lang="ar-DZ" sz="2800" dirty="0"/>
              <a:t>َّ</a:t>
            </a:r>
            <a:r>
              <a:rPr lang="ar-SA" sz="2800" dirty="0"/>
              <a:t>خطيط المسبق يُسهم في تقديم محتوى مُرتب </a:t>
            </a:r>
            <a:r>
              <a:rPr lang="ar-SA" sz="2800" dirty="0" err="1"/>
              <a:t>ومؤث</a:t>
            </a:r>
            <a:r>
              <a:rPr lang="ar-DZ" sz="2800" dirty="0"/>
              <a:t>ِّ</a:t>
            </a:r>
            <a:r>
              <a:rPr lang="ar-SA" sz="2800" dirty="0"/>
              <a:t>ر</a:t>
            </a:r>
            <a:r>
              <a:rPr lang="fr-FR" sz="2800" dirty="0"/>
              <a:t>.</a:t>
            </a:r>
          </a:p>
        </p:txBody>
      </p:sp>
      <p:pic>
        <p:nvPicPr>
          <p:cNvPr id="12" name="Picture 11">
            <a:extLst>
              <a:ext uri="{FF2B5EF4-FFF2-40B4-BE49-F238E27FC236}">
                <a16:creationId xmlns:a16="http://schemas.microsoft.com/office/drawing/2014/main" id="{6221C56A-12A9-93B1-4E52-64BAEA5295B4}"/>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3877040"/>
            <a:ext cx="4097490" cy="2307145"/>
          </a:xfrm>
          <a:prstGeom prst="rect">
            <a:avLst/>
          </a:prstGeom>
        </p:spPr>
      </p:pic>
    </p:spTree>
    <p:extLst>
      <p:ext uri="{BB962C8B-B14F-4D97-AF65-F5344CB8AC3E}">
        <p14:creationId xmlns:p14="http://schemas.microsoft.com/office/powerpoint/2010/main" val="3990554701"/>
      </p:ext>
    </p:extLst>
  </p:cSld>
  <p:clrMapOvr>
    <a:masterClrMapping/>
  </p:clrMapOvr>
  <mc:AlternateContent xmlns:mc="http://schemas.openxmlformats.org/markup-compatibility/2006" xmlns:p14="http://schemas.microsoft.com/office/powerpoint/2010/main">
    <mc:Choice Requires="p14">
      <p:transition spd="slow" p14:dur="1600" advTm="86421">
        <p14:prism isInverted="1"/>
      </p:transition>
    </mc:Choice>
    <mc:Fallback xmlns="">
      <p:transition spd="slow" advTm="86421">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E7B33-61E1-4814-96C4-2082876AC6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E9F0EF-C0FE-995E-1ED7-A1D313C7BC6E}"/>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2BEF5524-D1B6-25F7-1E55-FDEF09140507}"/>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BDBF0A9-9659-306D-AC1E-0EA3B2AEC163}"/>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CAD9E4-E23F-623D-3045-F806099D68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C96504F-800B-A05C-15A6-FB2D086B0AB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513A53F2-13B7-72AF-891D-7A770B417A0F}"/>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DAEECA83-809F-3653-6ED6-6BA33D2CC84E}"/>
              </a:ext>
            </a:extLst>
          </p:cNvPr>
          <p:cNvSpPr txBox="1"/>
          <p:nvPr/>
        </p:nvSpPr>
        <p:spPr>
          <a:xfrm>
            <a:off x="5973544" y="613222"/>
            <a:ext cx="4995858"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شروط إنجاح عملية البـــــــثُّ المباشر </a:t>
            </a:r>
          </a:p>
        </p:txBody>
      </p:sp>
      <p:sp>
        <p:nvSpPr>
          <p:cNvPr id="3" name="TextBox 2">
            <a:extLst>
              <a:ext uri="{FF2B5EF4-FFF2-40B4-BE49-F238E27FC236}">
                <a16:creationId xmlns:a16="http://schemas.microsoft.com/office/drawing/2014/main" id="{76DB33D3-EF30-66CA-F430-9B8D3D1B6DEF}"/>
              </a:ext>
            </a:extLst>
          </p:cNvPr>
          <p:cNvSpPr txBox="1"/>
          <p:nvPr/>
        </p:nvSpPr>
        <p:spPr>
          <a:xfrm>
            <a:off x="3562235" y="1617561"/>
            <a:ext cx="7597533" cy="523220"/>
          </a:xfrm>
          <a:prstGeom prst="rect">
            <a:avLst/>
          </a:prstGeom>
          <a:noFill/>
        </p:spPr>
        <p:txBody>
          <a:bodyPr wrap="square">
            <a:spAutoFit/>
          </a:bodyPr>
          <a:lstStyle/>
          <a:p>
            <a:pPr algn="just" rtl="1"/>
            <a:r>
              <a:rPr lang="fr-FR" sz="2800" dirty="0"/>
              <a:t>.</a:t>
            </a:r>
          </a:p>
        </p:txBody>
      </p:sp>
      <p:sp>
        <p:nvSpPr>
          <p:cNvPr id="4" name="TextBox 3">
            <a:extLst>
              <a:ext uri="{FF2B5EF4-FFF2-40B4-BE49-F238E27FC236}">
                <a16:creationId xmlns:a16="http://schemas.microsoft.com/office/drawing/2014/main" id="{7FF7BC59-3D20-5F4C-DE81-9A51B04C7336}"/>
              </a:ext>
            </a:extLst>
          </p:cNvPr>
          <p:cNvSpPr txBox="1"/>
          <p:nvPr/>
        </p:nvSpPr>
        <p:spPr>
          <a:xfrm>
            <a:off x="4399005" y="1517650"/>
            <a:ext cx="6848856" cy="4858831"/>
          </a:xfrm>
          <a:prstGeom prst="rect">
            <a:avLst/>
          </a:prstGeom>
          <a:noFill/>
        </p:spPr>
        <p:txBody>
          <a:bodyPr wrap="square">
            <a:spAutoFit/>
          </a:bodyPr>
          <a:lstStyle/>
          <a:p>
            <a:pPr algn="just" rtl="1">
              <a:lnSpc>
                <a:spcPct val="107000"/>
              </a:lnSpc>
              <a:spcAft>
                <a:spcPts val="800"/>
              </a:spcAft>
              <a:buNone/>
            </a:pPr>
            <a:r>
              <a:rPr lang="ar-DZ"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2- </a:t>
            </a:r>
            <a:r>
              <a:rPr lang="ar-SA"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تحسين جودة الفيديو والص</a:t>
            </a:r>
            <a:r>
              <a:rPr lang="ar-DZ"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err="1">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وت</a:t>
            </a:r>
            <a:r>
              <a:rPr lang="ar-DZ"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الجودة العالية للفيديو والصوت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تلعب دورًا كبيرًا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بقاء الجمهور مشدودًا للبث.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 كاميرات ذات دقة عالية وإضاءة كافية لتجن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شويش</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بالإضافة إلى ميكروفونات خارجية للحصول على صوت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نقي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الأهم من ذلك،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تأك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من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ستقرار</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تصال الإنترنت لتجن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نقطاع</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حدوث تأخير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DZ"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3- </a:t>
            </a:r>
            <a:r>
              <a:rPr lang="ar-SA"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الت</a:t>
            </a:r>
            <a:r>
              <a:rPr lang="ar-DZ"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فاعل المباشر مع الجمهور</a:t>
            </a:r>
            <a:r>
              <a:rPr lang="ar-DZ"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800" b="1" kern="100" dirty="0">
              <a:solidFill>
                <a:schemeClr val="accent5">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فاعل مع المشاهدين أثناء البث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يظهر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هتمامك</a:t>
            </a:r>
            <a:r>
              <a:rPr lang="ar-SA" sz="2400" kern="100" dirty="0">
                <a:effectLst/>
                <a:latin typeface="Calibri" panose="020F0502020204030204" pitchFamily="34" charset="0"/>
                <a:ea typeface="Calibri" panose="020F0502020204030204" pitchFamily="34" charset="0"/>
                <a:cs typeface="Arial" panose="020B0604020202020204" pitchFamily="34" charset="0"/>
              </a:rPr>
              <a:t> بهم ويعز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من تواصلهم مع علامتك التجارية.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قرأ التعليقات وأجب على الأسئلة بلباقة وسرعة. علاوة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ذلك، يمكنك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أسمائهم عند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لزيادة شعورهم بالت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قدير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نتماء</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3" name="Picture 12">
            <a:extLst>
              <a:ext uri="{FF2B5EF4-FFF2-40B4-BE49-F238E27FC236}">
                <a16:creationId xmlns:a16="http://schemas.microsoft.com/office/drawing/2014/main" id="{5C3F0FF5-D261-F3B9-4566-45270B738CD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4577" y="3529264"/>
            <a:ext cx="2897181" cy="1451869"/>
          </a:xfrm>
          <a:prstGeom prst="rect">
            <a:avLst/>
          </a:prstGeom>
        </p:spPr>
      </p:pic>
      <p:sp>
        <p:nvSpPr>
          <p:cNvPr id="7" name="TextBox 6">
            <a:extLst>
              <a:ext uri="{FF2B5EF4-FFF2-40B4-BE49-F238E27FC236}">
                <a16:creationId xmlns:a16="http://schemas.microsoft.com/office/drawing/2014/main" id="{7054A5DA-2498-7ED7-C239-34C986722382}"/>
              </a:ext>
            </a:extLst>
          </p:cNvPr>
          <p:cNvSpPr txBox="1"/>
          <p:nvPr/>
        </p:nvSpPr>
        <p:spPr>
          <a:xfrm>
            <a:off x="506283" y="4792909"/>
            <a:ext cx="6848856" cy="369332"/>
          </a:xfrm>
          <a:prstGeom prst="rect">
            <a:avLst/>
          </a:prstGeom>
          <a:noFill/>
        </p:spPr>
        <p:txBody>
          <a:bodyPr wrap="square">
            <a:spAutoFit/>
          </a:bodyPr>
          <a:lstStyle/>
          <a:p>
            <a:r>
              <a:rPr lang="fr-FR" b="1" dirty="0"/>
              <a:t>https://manual.audacityteam.org/#</a:t>
            </a:r>
          </a:p>
        </p:txBody>
      </p:sp>
      <p:pic>
        <p:nvPicPr>
          <p:cNvPr id="15" name="Picture 14">
            <a:extLst>
              <a:ext uri="{FF2B5EF4-FFF2-40B4-BE49-F238E27FC236}">
                <a16:creationId xmlns:a16="http://schemas.microsoft.com/office/drawing/2014/main" id="{7738F495-D0EA-22FA-6528-DC9BE02A048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7357" y="1695759"/>
            <a:ext cx="3923555" cy="1902858"/>
          </a:xfrm>
          <a:prstGeom prst="rect">
            <a:avLst/>
          </a:prstGeom>
        </p:spPr>
      </p:pic>
    </p:spTree>
    <p:extLst>
      <p:ext uri="{BB962C8B-B14F-4D97-AF65-F5344CB8AC3E}">
        <p14:creationId xmlns:p14="http://schemas.microsoft.com/office/powerpoint/2010/main" val="2096518466"/>
      </p:ext>
    </p:extLst>
  </p:cSld>
  <p:clrMapOvr>
    <a:masterClrMapping/>
  </p:clrMapOvr>
  <mc:AlternateContent xmlns:mc="http://schemas.openxmlformats.org/markup-compatibility/2006" xmlns:p14="http://schemas.microsoft.com/office/powerpoint/2010/main">
    <mc:Choice Requires="p14">
      <p:transition spd="slow" p14:dur="1600" advTm="144149">
        <p14:prism isInverted="1"/>
      </p:transition>
    </mc:Choice>
    <mc:Fallback xmlns="">
      <p:transition spd="slow" advTm="144149">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C5369-6793-774C-B991-86B1680449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6B9749-6DA2-63DD-9207-111649F310AE}"/>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3A0252F-D849-915D-4925-ED31824DF4F5}"/>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5138B899-8C40-6CD8-92B0-5C0D81DF3AD7}"/>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061ACF-8B4C-8C8E-2F85-4035EB835C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0FF7352-9D3E-7F73-2059-BBBD6FF4219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1D69E787-BA24-E741-FA92-D2CA28398590}"/>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3C0EECF1-1765-126E-82A0-6195A3605681}"/>
              </a:ext>
            </a:extLst>
          </p:cNvPr>
          <p:cNvSpPr txBox="1"/>
          <p:nvPr/>
        </p:nvSpPr>
        <p:spPr>
          <a:xfrm>
            <a:off x="5973544" y="613222"/>
            <a:ext cx="4995858"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شروط إنجاح عملية البـــــــثُّ المباشر </a:t>
            </a:r>
          </a:p>
        </p:txBody>
      </p:sp>
      <p:sp>
        <p:nvSpPr>
          <p:cNvPr id="3" name="TextBox 2">
            <a:extLst>
              <a:ext uri="{FF2B5EF4-FFF2-40B4-BE49-F238E27FC236}">
                <a16:creationId xmlns:a16="http://schemas.microsoft.com/office/drawing/2014/main" id="{7598B613-0B2B-2071-CF5B-8CA7F9BD7846}"/>
              </a:ext>
            </a:extLst>
          </p:cNvPr>
          <p:cNvSpPr txBox="1"/>
          <p:nvPr/>
        </p:nvSpPr>
        <p:spPr>
          <a:xfrm>
            <a:off x="3562235" y="1617561"/>
            <a:ext cx="7597533" cy="523220"/>
          </a:xfrm>
          <a:prstGeom prst="rect">
            <a:avLst/>
          </a:prstGeom>
          <a:noFill/>
        </p:spPr>
        <p:txBody>
          <a:bodyPr wrap="square">
            <a:spAutoFit/>
          </a:bodyPr>
          <a:lstStyle/>
          <a:p>
            <a:pPr algn="just" rtl="1"/>
            <a:r>
              <a:rPr lang="fr-FR" sz="2800" dirty="0"/>
              <a:t>.</a:t>
            </a:r>
          </a:p>
        </p:txBody>
      </p:sp>
      <p:sp>
        <p:nvSpPr>
          <p:cNvPr id="4" name="TextBox 3">
            <a:extLst>
              <a:ext uri="{FF2B5EF4-FFF2-40B4-BE49-F238E27FC236}">
                <a16:creationId xmlns:a16="http://schemas.microsoft.com/office/drawing/2014/main" id="{06BFDAB5-420B-56BC-4B1B-9DCF91F0B4E6}"/>
              </a:ext>
            </a:extLst>
          </p:cNvPr>
          <p:cNvSpPr txBox="1"/>
          <p:nvPr/>
        </p:nvSpPr>
        <p:spPr>
          <a:xfrm>
            <a:off x="2761488" y="1517650"/>
            <a:ext cx="8023941" cy="4655762"/>
          </a:xfrm>
          <a:prstGeom prst="rect">
            <a:avLst/>
          </a:prstGeom>
          <a:noFill/>
        </p:spPr>
        <p:txBody>
          <a:bodyPr wrap="square">
            <a:spAutoFit/>
          </a:bodyPr>
          <a:lstStyle/>
          <a:p>
            <a:pPr algn="r" rtl="1"/>
            <a:r>
              <a:rPr lang="ar-DZ" sz="2800" b="1" dirty="0">
                <a:solidFill>
                  <a:schemeClr val="accent5">
                    <a:lumMod val="75000"/>
                  </a:schemeClr>
                </a:solidFill>
              </a:rPr>
              <a:t>4- إِ</a:t>
            </a:r>
            <a:r>
              <a:rPr lang="ar-SA" sz="2800" b="1" dirty="0" err="1">
                <a:solidFill>
                  <a:schemeClr val="accent5">
                    <a:lumMod val="75000"/>
                  </a:schemeClr>
                </a:solidFill>
              </a:rPr>
              <a:t>ستخدام</a:t>
            </a:r>
            <a:r>
              <a:rPr lang="ar-SA" sz="2800" b="1" dirty="0">
                <a:solidFill>
                  <a:schemeClr val="accent5">
                    <a:lumMod val="75000"/>
                  </a:schemeClr>
                </a:solidFill>
              </a:rPr>
              <a:t> عناوين جذ</a:t>
            </a:r>
            <a:r>
              <a:rPr lang="ar-DZ" sz="2800" b="1" dirty="0">
                <a:solidFill>
                  <a:schemeClr val="accent5">
                    <a:lumMod val="75000"/>
                  </a:schemeClr>
                </a:solidFill>
              </a:rPr>
              <a:t>َّ</a:t>
            </a:r>
            <a:r>
              <a:rPr lang="ar-SA" sz="2800" b="1" dirty="0">
                <a:solidFill>
                  <a:schemeClr val="accent5">
                    <a:lumMod val="75000"/>
                  </a:schemeClr>
                </a:solidFill>
              </a:rPr>
              <a:t>ابة</a:t>
            </a:r>
            <a:r>
              <a:rPr lang="ar-DZ" sz="2800" b="1" dirty="0">
                <a:solidFill>
                  <a:schemeClr val="accent5">
                    <a:lumMod val="75000"/>
                  </a:schemeClr>
                </a:solidFill>
              </a:rPr>
              <a:t>:</a:t>
            </a:r>
            <a:endParaRPr lang="fr-FR" sz="2800" dirty="0">
              <a:solidFill>
                <a:schemeClr val="accent5">
                  <a:lumMod val="75000"/>
                </a:schemeClr>
              </a:solidFill>
            </a:endParaRPr>
          </a:p>
          <a:p>
            <a:pPr algn="just" rtl="1"/>
            <a:r>
              <a:rPr lang="ar-SA" sz="2400" dirty="0"/>
              <a:t>العنوان</a:t>
            </a:r>
            <a:r>
              <a:rPr lang="ar-DZ" sz="2400" dirty="0"/>
              <a:t>:</a:t>
            </a:r>
            <a:r>
              <a:rPr lang="ar-SA" sz="2400" dirty="0"/>
              <a:t> هو المفتاح لجذب الانتباه. </a:t>
            </a:r>
            <a:r>
              <a:rPr lang="ar-DZ" sz="2400" dirty="0"/>
              <a:t>إِ</a:t>
            </a:r>
            <a:r>
              <a:rPr lang="ar-SA" sz="2400" dirty="0"/>
              <a:t>ختر عنوانًا قصيرًا ومثيرًا يعكس موضوع البث، مثل</a:t>
            </a:r>
            <a:r>
              <a:rPr lang="ar-DZ" sz="2400" dirty="0"/>
              <a:t>:</a:t>
            </a:r>
            <a:r>
              <a:rPr lang="ar-SA" sz="2400" dirty="0"/>
              <a:t> “عرض خاص لمدة</a:t>
            </a:r>
            <a:r>
              <a:rPr lang="ar-DZ" sz="2400" dirty="0"/>
              <a:t>ِ</a:t>
            </a:r>
            <a:r>
              <a:rPr lang="ar-SA" sz="2400" dirty="0"/>
              <a:t> ساعة</a:t>
            </a:r>
            <a:r>
              <a:rPr lang="ar-DZ" sz="2400" dirty="0"/>
              <a:t>ٍ</a:t>
            </a:r>
            <a:r>
              <a:rPr lang="ar-SA" sz="2400" dirty="0"/>
              <a:t> فقط” أو “تعر</a:t>
            </a:r>
            <a:r>
              <a:rPr lang="ar-DZ" sz="2400" dirty="0"/>
              <a:t>َّ</a:t>
            </a:r>
            <a:r>
              <a:rPr lang="ar-SA" sz="2400" dirty="0"/>
              <a:t>ف على أحدث منتجاتنا الآن”. بالإضافة إلى ذلك، يمكن أن تضيف رموزًا تعبيرية لزيادة جاذبية العنوان وتحفيز المشاهدين للنقر</a:t>
            </a:r>
            <a:r>
              <a:rPr lang="fr-FR" sz="2400" dirty="0"/>
              <a:t>.</a:t>
            </a:r>
            <a:endParaRPr lang="ar-DZ" sz="2400" dirty="0"/>
          </a:p>
          <a:p>
            <a:pPr algn="just" rtl="1"/>
            <a:endParaRPr lang="fr-FR" sz="2400" dirty="0"/>
          </a:p>
          <a:p>
            <a:pPr algn="r" rtl="1"/>
            <a:r>
              <a:rPr lang="ar-DZ" sz="2800" b="1" dirty="0">
                <a:solidFill>
                  <a:schemeClr val="accent5">
                    <a:lumMod val="75000"/>
                  </a:schemeClr>
                </a:solidFill>
              </a:rPr>
              <a:t>5- </a:t>
            </a:r>
            <a:r>
              <a:rPr lang="ar-SA" sz="2800" b="1" dirty="0">
                <a:solidFill>
                  <a:schemeClr val="accent5">
                    <a:lumMod val="75000"/>
                  </a:schemeClr>
                </a:solidFill>
              </a:rPr>
              <a:t>تشجيع المشاركة أثناء البث</a:t>
            </a:r>
            <a:r>
              <a:rPr lang="ar-DZ" sz="2800" b="1" dirty="0">
                <a:solidFill>
                  <a:schemeClr val="accent5">
                    <a:lumMod val="75000"/>
                  </a:schemeClr>
                </a:solidFill>
              </a:rPr>
              <a:t>:</a:t>
            </a:r>
            <a:endParaRPr lang="fr-FR" sz="2800" dirty="0">
              <a:solidFill>
                <a:schemeClr val="accent5">
                  <a:lumMod val="75000"/>
                </a:schemeClr>
              </a:solidFill>
            </a:endParaRPr>
          </a:p>
          <a:p>
            <a:pPr algn="just" rtl="1"/>
            <a:r>
              <a:rPr lang="ar-DZ" sz="2400" dirty="0"/>
              <a:t>أُ</a:t>
            </a:r>
            <a:r>
              <a:rPr lang="ar-SA" sz="2400" dirty="0"/>
              <a:t>طلب من المشاهدين مشاركة البث مع أصدقائهم وعائلاتهم. كل</a:t>
            </a:r>
            <a:r>
              <a:rPr lang="ar-DZ" sz="2400" dirty="0"/>
              <a:t>َّ</a:t>
            </a:r>
            <a:r>
              <a:rPr lang="ar-SA" sz="2400" dirty="0"/>
              <a:t>ما زادت المشاركات، زاد عدد المشاهدين المحتملين، مما يُعز</a:t>
            </a:r>
            <a:r>
              <a:rPr lang="ar-DZ" sz="2400" dirty="0"/>
              <a:t>ِّ</a:t>
            </a:r>
            <a:r>
              <a:rPr lang="ar-SA" sz="2400" dirty="0"/>
              <a:t>ز من </a:t>
            </a:r>
            <a:r>
              <a:rPr lang="ar-DZ" sz="2400" dirty="0"/>
              <a:t>إِ</a:t>
            </a:r>
            <a:r>
              <a:rPr lang="ar-SA" sz="2400" dirty="0"/>
              <a:t>نتشار المحتوى. الأهم</a:t>
            </a:r>
            <a:r>
              <a:rPr lang="ar-DZ" sz="2400" dirty="0"/>
              <a:t>ُّ</a:t>
            </a:r>
            <a:r>
              <a:rPr lang="ar-SA" sz="2400" dirty="0"/>
              <a:t> من ذلك، قد</a:t>
            </a:r>
            <a:r>
              <a:rPr lang="ar-DZ" sz="2400" dirty="0"/>
              <a:t>ِّ</a:t>
            </a:r>
            <a:r>
              <a:rPr lang="ar-SA" sz="2400" dirty="0"/>
              <a:t>م حوافز مثل</a:t>
            </a:r>
            <a:r>
              <a:rPr lang="ar-DZ" sz="2400" dirty="0"/>
              <a:t>:</a:t>
            </a:r>
            <a:r>
              <a:rPr lang="ar-SA" sz="2400" dirty="0"/>
              <a:t> خصومات أو جوائز للمشاركين في البث لتشجيعهم على الت</a:t>
            </a:r>
            <a:r>
              <a:rPr lang="ar-DZ" sz="2400" dirty="0"/>
              <a:t>َّ</a:t>
            </a:r>
            <a:r>
              <a:rPr lang="ar-SA" sz="2400" dirty="0"/>
              <a:t>فاعل</a:t>
            </a:r>
            <a:r>
              <a:rPr lang="fr-FR" sz="2400" dirty="0"/>
              <a:t>.</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43310742"/>
      </p:ext>
    </p:extLst>
  </p:cSld>
  <p:clrMapOvr>
    <a:masterClrMapping/>
  </p:clrMapOvr>
  <mc:AlternateContent xmlns:mc="http://schemas.openxmlformats.org/markup-compatibility/2006" xmlns:p14="http://schemas.microsoft.com/office/powerpoint/2010/main">
    <mc:Choice Requires="p14">
      <p:transition spd="slow" p14:dur="1600" advTm="103146">
        <p14:prism isInverted="1"/>
      </p:transition>
    </mc:Choice>
    <mc:Fallback xmlns="">
      <p:transition spd="slow" advTm="103146">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E103A-B2E4-9205-0D6F-BD8CE26C95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BDD41E-B47B-A306-CD6B-C9E53395372A}"/>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7A317508-4872-409C-3420-77EE8A2B17C0}"/>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D98BF27-0709-79FE-B68C-685BEC46DDB5}"/>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5AE53D9-7788-4684-D652-50833964AC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85FB8ED-3CAA-D28A-5965-340513A46D2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8FF2A447-9C6A-6276-DE57-0015DD5F26F3}"/>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635AC209-1350-0CC8-45A9-E7D3C574783E}"/>
              </a:ext>
            </a:extLst>
          </p:cNvPr>
          <p:cNvSpPr txBox="1"/>
          <p:nvPr/>
        </p:nvSpPr>
        <p:spPr>
          <a:xfrm>
            <a:off x="5973544" y="613222"/>
            <a:ext cx="4995858"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شروط إنجاح عملية البـــــــثُّ المباشر </a:t>
            </a:r>
          </a:p>
        </p:txBody>
      </p:sp>
      <p:sp>
        <p:nvSpPr>
          <p:cNvPr id="3" name="TextBox 2">
            <a:extLst>
              <a:ext uri="{FF2B5EF4-FFF2-40B4-BE49-F238E27FC236}">
                <a16:creationId xmlns:a16="http://schemas.microsoft.com/office/drawing/2014/main" id="{4240EF15-7CBC-F681-461B-A5D9B16E70DC}"/>
              </a:ext>
            </a:extLst>
          </p:cNvPr>
          <p:cNvSpPr txBox="1"/>
          <p:nvPr/>
        </p:nvSpPr>
        <p:spPr>
          <a:xfrm>
            <a:off x="3562235" y="1617561"/>
            <a:ext cx="7597533" cy="523220"/>
          </a:xfrm>
          <a:prstGeom prst="rect">
            <a:avLst/>
          </a:prstGeom>
          <a:noFill/>
        </p:spPr>
        <p:txBody>
          <a:bodyPr wrap="square">
            <a:spAutoFit/>
          </a:bodyPr>
          <a:lstStyle/>
          <a:p>
            <a:pPr algn="just" rtl="1"/>
            <a:r>
              <a:rPr lang="fr-FR" sz="2800" dirty="0"/>
              <a:t>.</a:t>
            </a:r>
          </a:p>
        </p:txBody>
      </p:sp>
      <p:sp>
        <p:nvSpPr>
          <p:cNvPr id="4" name="TextBox 3">
            <a:extLst>
              <a:ext uri="{FF2B5EF4-FFF2-40B4-BE49-F238E27FC236}">
                <a16:creationId xmlns:a16="http://schemas.microsoft.com/office/drawing/2014/main" id="{B145D764-45EE-7FE4-A074-28C52E87B8E1}"/>
              </a:ext>
            </a:extLst>
          </p:cNvPr>
          <p:cNvSpPr txBox="1"/>
          <p:nvPr/>
        </p:nvSpPr>
        <p:spPr>
          <a:xfrm>
            <a:off x="2945461" y="1347399"/>
            <a:ext cx="8023941" cy="5825313"/>
          </a:xfrm>
          <a:prstGeom prst="rect">
            <a:avLst/>
          </a:prstGeom>
          <a:noFill/>
        </p:spPr>
        <p:txBody>
          <a:bodyPr wrap="square">
            <a:spAutoFit/>
          </a:bodyPr>
          <a:lstStyle/>
          <a:p>
            <a:pPr algn="just" rtl="1"/>
            <a:r>
              <a:rPr lang="ar-DZ" sz="2800" b="1" dirty="0">
                <a:solidFill>
                  <a:schemeClr val="accent5">
                    <a:lumMod val="75000"/>
                  </a:schemeClr>
                </a:solidFill>
              </a:rPr>
              <a:t>6- </a:t>
            </a:r>
            <a:r>
              <a:rPr lang="ar-SA" sz="2800" b="1" dirty="0">
                <a:solidFill>
                  <a:schemeClr val="accent5">
                    <a:lumMod val="75000"/>
                  </a:schemeClr>
                </a:solidFill>
              </a:rPr>
              <a:t>تقديم محتوى ذو قيمة حقيقية</a:t>
            </a:r>
            <a:r>
              <a:rPr lang="ar-DZ" sz="2800" b="1" dirty="0">
                <a:solidFill>
                  <a:schemeClr val="accent5">
                    <a:lumMod val="75000"/>
                  </a:schemeClr>
                </a:solidFill>
              </a:rPr>
              <a:t>:</a:t>
            </a:r>
            <a:endParaRPr lang="fr-FR" sz="2800" b="1" dirty="0">
              <a:solidFill>
                <a:schemeClr val="accent5">
                  <a:lumMod val="75000"/>
                </a:schemeClr>
              </a:solidFill>
            </a:endParaRPr>
          </a:p>
          <a:p>
            <a:pPr algn="just" rtl="1"/>
            <a:r>
              <a:rPr lang="ar-SA" sz="2400" dirty="0"/>
              <a:t>الجمهور يبحث عن محتوى يضيف له قيمة، سواء كانت نصائح عملية، عروض حصرية، أو معلومات تعليمية. لذلك، </a:t>
            </a:r>
            <a:r>
              <a:rPr lang="ar-DZ" sz="2400" dirty="0"/>
              <a:t>إِ</a:t>
            </a:r>
            <a:r>
              <a:rPr lang="ar-SA" sz="2400" dirty="0"/>
              <a:t>حرص على تقديم محتوى فريد يتماشى مع </a:t>
            </a:r>
            <a:r>
              <a:rPr lang="ar-DZ" sz="2400" dirty="0"/>
              <a:t>إِ</a:t>
            </a:r>
            <a:r>
              <a:rPr lang="ar-SA" sz="2400" dirty="0" err="1"/>
              <a:t>حتياجات</a:t>
            </a:r>
            <a:r>
              <a:rPr lang="ar-SA" sz="2400" dirty="0"/>
              <a:t> جمهورك و</a:t>
            </a:r>
            <a:r>
              <a:rPr lang="ar-DZ" sz="2400" dirty="0"/>
              <a:t>إِ</a:t>
            </a:r>
            <a:r>
              <a:rPr lang="ar-SA" sz="2400" dirty="0" err="1"/>
              <a:t>هتماماتهم</a:t>
            </a:r>
            <a:r>
              <a:rPr lang="ar-SA" sz="2400" dirty="0"/>
              <a:t>. كل</a:t>
            </a:r>
            <a:r>
              <a:rPr lang="ar-DZ" sz="2400" dirty="0"/>
              <a:t>َّ</a:t>
            </a:r>
            <a:r>
              <a:rPr lang="ar-SA" sz="2400" dirty="0"/>
              <a:t>ما كان المحتوى غنيًا وهادفًا، زادت فرصة بقائهم حتى نهاية البث</a:t>
            </a:r>
            <a:r>
              <a:rPr lang="ar-DZ" sz="2400" dirty="0"/>
              <a:t>ْ</a:t>
            </a:r>
            <a:r>
              <a:rPr lang="fr-FR" sz="2400" dirty="0"/>
              <a:t>.</a:t>
            </a:r>
          </a:p>
          <a:p>
            <a:pPr algn="just" rtl="1"/>
            <a:r>
              <a:rPr lang="ar-DZ" sz="2800" b="1" dirty="0">
                <a:solidFill>
                  <a:schemeClr val="accent5">
                    <a:lumMod val="75000"/>
                  </a:schemeClr>
                </a:solidFill>
              </a:rPr>
              <a:t>7- </a:t>
            </a:r>
            <a:r>
              <a:rPr lang="ar-SA" sz="2800" b="1" dirty="0">
                <a:solidFill>
                  <a:schemeClr val="accent5">
                    <a:lumMod val="75000"/>
                  </a:schemeClr>
                </a:solidFill>
              </a:rPr>
              <a:t>ال</a:t>
            </a:r>
            <a:r>
              <a:rPr lang="ar-DZ" sz="2800" b="1" dirty="0">
                <a:solidFill>
                  <a:schemeClr val="accent5">
                    <a:lumMod val="75000"/>
                  </a:schemeClr>
                </a:solidFill>
              </a:rPr>
              <a:t>إِ</a:t>
            </a:r>
            <a:r>
              <a:rPr lang="ar-SA" sz="2800" b="1" dirty="0" err="1">
                <a:solidFill>
                  <a:schemeClr val="accent5">
                    <a:lumMod val="75000"/>
                  </a:schemeClr>
                </a:solidFill>
              </a:rPr>
              <a:t>ستفادة</a:t>
            </a:r>
            <a:r>
              <a:rPr lang="ar-SA" sz="2800" b="1" dirty="0">
                <a:solidFill>
                  <a:schemeClr val="accent5">
                    <a:lumMod val="75000"/>
                  </a:schemeClr>
                </a:solidFill>
              </a:rPr>
              <a:t> من أدوات </a:t>
            </a:r>
            <a:r>
              <a:rPr lang="ar-DZ" sz="2800" b="1" dirty="0">
                <a:solidFill>
                  <a:schemeClr val="accent5">
                    <a:lumMod val="75000"/>
                  </a:schemeClr>
                </a:solidFill>
              </a:rPr>
              <a:t>المواقع والمنصَّات </a:t>
            </a:r>
            <a:r>
              <a:rPr lang="ar-SA" sz="2800" b="1" dirty="0">
                <a:solidFill>
                  <a:schemeClr val="accent5">
                    <a:lumMod val="75000"/>
                  </a:schemeClr>
                </a:solidFill>
              </a:rPr>
              <a:t>الت</a:t>
            </a:r>
            <a:r>
              <a:rPr lang="ar-DZ" sz="2800" b="1" dirty="0">
                <a:solidFill>
                  <a:schemeClr val="accent5">
                    <a:lumMod val="75000"/>
                  </a:schemeClr>
                </a:solidFill>
              </a:rPr>
              <a:t>َّ</a:t>
            </a:r>
            <a:r>
              <a:rPr lang="ar-SA" sz="2800" b="1" dirty="0">
                <a:solidFill>
                  <a:schemeClr val="accent5">
                    <a:lumMod val="75000"/>
                  </a:schemeClr>
                </a:solidFill>
              </a:rPr>
              <a:t>فاعلية</a:t>
            </a:r>
            <a:r>
              <a:rPr lang="ar-DZ" sz="2800" b="1" dirty="0">
                <a:solidFill>
                  <a:schemeClr val="accent5">
                    <a:lumMod val="75000"/>
                  </a:schemeClr>
                </a:solidFill>
              </a:rPr>
              <a:t>:</a:t>
            </a:r>
            <a:endParaRPr lang="fr-FR" sz="2800" b="1" dirty="0">
              <a:solidFill>
                <a:schemeClr val="accent5">
                  <a:lumMod val="75000"/>
                </a:schemeClr>
              </a:solidFill>
            </a:endParaRPr>
          </a:p>
          <a:p>
            <a:pPr algn="just" rtl="1"/>
            <a:r>
              <a:rPr lang="ar-DZ" sz="2400" dirty="0"/>
              <a:t>إِ</a:t>
            </a:r>
            <a:r>
              <a:rPr lang="ar-SA" sz="2400" dirty="0"/>
              <a:t>ستخدم ميزات</a:t>
            </a:r>
            <a:r>
              <a:rPr lang="ar-DZ" sz="2400" dirty="0"/>
              <a:t> المنصَّات والمواقع التَّفاعلية</a:t>
            </a:r>
            <a:r>
              <a:rPr lang="ar-SA" sz="2400" dirty="0"/>
              <a:t> مثل</a:t>
            </a:r>
            <a:r>
              <a:rPr lang="ar-DZ" sz="2400" dirty="0"/>
              <a:t>:</a:t>
            </a:r>
            <a:r>
              <a:rPr lang="ar-SA" sz="2400" dirty="0"/>
              <a:t> </a:t>
            </a:r>
            <a:r>
              <a:rPr lang="ar-DZ" sz="2400" dirty="0"/>
              <a:t>إِ</a:t>
            </a:r>
            <a:r>
              <a:rPr lang="ar-SA" sz="2400" dirty="0" err="1"/>
              <a:t>ستطلاعات</a:t>
            </a:r>
            <a:r>
              <a:rPr lang="ar-SA" sz="2400" dirty="0"/>
              <a:t> الرأي والأسئلة المباشرة لجعل البث</a:t>
            </a:r>
            <a:r>
              <a:rPr lang="ar-DZ" sz="2400" dirty="0"/>
              <a:t>ِّ</a:t>
            </a:r>
            <a:r>
              <a:rPr lang="ar-SA" sz="2400" dirty="0"/>
              <a:t> أكثر تفاعلًا. بالإضافة إلى ذلك، </a:t>
            </a:r>
            <a:r>
              <a:rPr lang="ar-DZ" sz="2400" dirty="0"/>
              <a:t>إْ</a:t>
            </a:r>
            <a:r>
              <a:rPr lang="ar-SA" sz="2400" dirty="0"/>
              <a:t>ستخدم الر</a:t>
            </a:r>
            <a:r>
              <a:rPr lang="ar-DZ" sz="2400" dirty="0"/>
              <a:t>ُّ</a:t>
            </a:r>
            <a:r>
              <a:rPr lang="ar-SA" sz="2400" dirty="0"/>
              <a:t>موز الت</a:t>
            </a:r>
            <a:r>
              <a:rPr lang="ar-DZ" sz="2400" dirty="0"/>
              <a:t>َّ</a:t>
            </a:r>
            <a:r>
              <a:rPr lang="ar-SA" sz="2400" dirty="0" err="1"/>
              <a:t>عبيرية</a:t>
            </a:r>
            <a:r>
              <a:rPr lang="ar-DZ" sz="2400" dirty="0"/>
              <a:t>،</a:t>
            </a:r>
            <a:r>
              <a:rPr lang="ar-SA" sz="2400" dirty="0"/>
              <a:t> ال</a:t>
            </a:r>
            <a:r>
              <a:rPr lang="ar-DZ" sz="2400" dirty="0"/>
              <a:t>َّ</a:t>
            </a:r>
            <a:r>
              <a:rPr lang="ar-SA" sz="2400" dirty="0"/>
              <a:t>تي ت</a:t>
            </a:r>
            <a:r>
              <a:rPr lang="ar-DZ" sz="2400" dirty="0"/>
              <a:t>ٌ</a:t>
            </a:r>
            <a:r>
              <a:rPr lang="ar-SA" sz="2400" dirty="0"/>
              <a:t>ظهر ردود فعل</a:t>
            </a:r>
            <a:r>
              <a:rPr lang="ar-DZ" sz="2400" dirty="0"/>
              <a:t>ِ</a:t>
            </a:r>
            <a:r>
              <a:rPr lang="ar-SA" sz="2400" dirty="0"/>
              <a:t> الجمهور، مم</a:t>
            </a:r>
            <a:r>
              <a:rPr lang="ar-DZ" sz="2400" dirty="0"/>
              <a:t>َّ</a:t>
            </a:r>
            <a:r>
              <a:rPr lang="ar-SA" sz="2400" dirty="0"/>
              <a:t>ا يضيف حيوية</a:t>
            </a:r>
            <a:r>
              <a:rPr lang="ar-DZ" sz="2400" dirty="0"/>
              <a:t>ً</a:t>
            </a:r>
            <a:r>
              <a:rPr lang="ar-SA" sz="2400" dirty="0"/>
              <a:t> للبث</a:t>
            </a:r>
            <a:r>
              <a:rPr lang="ar-DZ" sz="2400" dirty="0"/>
              <a:t>،</a:t>
            </a:r>
            <a:r>
              <a:rPr lang="ar-SA" sz="2400" dirty="0"/>
              <a:t> ويبقي المشاهدين مت</a:t>
            </a:r>
            <a:r>
              <a:rPr lang="ar-DZ" sz="2400" dirty="0"/>
              <a:t>َّ</a:t>
            </a:r>
            <a:r>
              <a:rPr lang="ar-SA" sz="2400" dirty="0"/>
              <a:t>صلين</a:t>
            </a:r>
            <a:r>
              <a:rPr lang="fr-FR" sz="2400" dirty="0"/>
              <a:t>.</a:t>
            </a:r>
          </a:p>
          <a:p>
            <a:pPr algn="just" rtl="1"/>
            <a:r>
              <a:rPr lang="ar-DZ" sz="2800" b="1" dirty="0">
                <a:solidFill>
                  <a:schemeClr val="accent5">
                    <a:lumMod val="75000"/>
                  </a:schemeClr>
                </a:solidFill>
              </a:rPr>
              <a:t>8- </a:t>
            </a:r>
            <a:r>
              <a:rPr lang="ar-SA" sz="2800" b="1" dirty="0">
                <a:solidFill>
                  <a:schemeClr val="accent5">
                    <a:lumMod val="75000"/>
                  </a:schemeClr>
                </a:solidFill>
              </a:rPr>
              <a:t>جدولة </a:t>
            </a:r>
            <a:r>
              <a:rPr lang="ar-SA" sz="2800" b="1" dirty="0" err="1">
                <a:solidFill>
                  <a:schemeClr val="accent5">
                    <a:lumMod val="75000"/>
                  </a:schemeClr>
                </a:solidFill>
              </a:rPr>
              <a:t>بثوث</a:t>
            </a:r>
            <a:r>
              <a:rPr lang="ar-SA" sz="2800" b="1" dirty="0">
                <a:solidFill>
                  <a:schemeClr val="accent5">
                    <a:lumMod val="75000"/>
                  </a:schemeClr>
                </a:solidFill>
              </a:rPr>
              <a:t> منتظمة</a:t>
            </a:r>
            <a:r>
              <a:rPr lang="ar-DZ" sz="2800" b="1" dirty="0">
                <a:solidFill>
                  <a:schemeClr val="accent5">
                    <a:lumMod val="75000"/>
                  </a:schemeClr>
                </a:solidFill>
              </a:rPr>
              <a:t>:</a:t>
            </a:r>
            <a:endParaRPr lang="fr-FR" sz="2800" b="1" dirty="0">
              <a:solidFill>
                <a:schemeClr val="accent5">
                  <a:lumMod val="75000"/>
                </a:schemeClr>
              </a:solidFill>
            </a:endParaRPr>
          </a:p>
          <a:p>
            <a:pPr algn="just" rtl="1"/>
            <a:r>
              <a:rPr lang="ar-SA" sz="2400" dirty="0"/>
              <a:t>ال</a:t>
            </a:r>
            <a:r>
              <a:rPr lang="ar-DZ" sz="2400" dirty="0"/>
              <a:t>إِ</a:t>
            </a:r>
            <a:r>
              <a:rPr lang="ar-SA" sz="2400" dirty="0" err="1"/>
              <a:t>ستمرارية</a:t>
            </a:r>
            <a:r>
              <a:rPr lang="ar-SA" sz="2400" dirty="0"/>
              <a:t> في البث</a:t>
            </a:r>
            <a:r>
              <a:rPr lang="ar-DZ" sz="2400" dirty="0"/>
              <a:t>،</a:t>
            </a:r>
            <a:r>
              <a:rPr lang="ar-SA" sz="2400" dirty="0"/>
              <a:t> تساعد في بناء جمهور وفيّ</a:t>
            </a:r>
            <a:r>
              <a:rPr lang="ar-DZ" sz="2400" dirty="0"/>
              <a:t>ٍ</a:t>
            </a:r>
            <a:r>
              <a:rPr lang="ar-SA" sz="2400" dirty="0"/>
              <a:t> لصفحتك. قم بإنشاء جدول ثابت</a:t>
            </a:r>
            <a:r>
              <a:rPr lang="ar-DZ" sz="2400" dirty="0"/>
              <a:t>ٍ</a:t>
            </a:r>
            <a:r>
              <a:rPr lang="ar-SA" sz="2400" dirty="0"/>
              <a:t> للبث</a:t>
            </a:r>
            <a:r>
              <a:rPr lang="ar-DZ" sz="2400" dirty="0"/>
              <a:t>ِّ</a:t>
            </a:r>
            <a:r>
              <a:rPr lang="ar-SA" sz="2400" dirty="0"/>
              <a:t> المباشر، مثل</a:t>
            </a:r>
            <a:r>
              <a:rPr lang="ar-DZ" sz="2400" dirty="0"/>
              <a:t>:</a:t>
            </a:r>
            <a:r>
              <a:rPr lang="ar-SA" sz="2400" dirty="0"/>
              <a:t> مرة أسبوعيًا أو شهريًا، لإشعار جمهورك بموعد محدد دائمًا. بالت</a:t>
            </a:r>
            <a:r>
              <a:rPr lang="ar-DZ" sz="2400" dirty="0"/>
              <a:t>َّ</a:t>
            </a:r>
            <a:r>
              <a:rPr lang="ar-SA" sz="2400" dirty="0"/>
              <a:t>الي، </a:t>
            </a:r>
            <a:r>
              <a:rPr lang="ar-DZ" sz="2400" dirty="0"/>
              <a:t>ي</a:t>
            </a:r>
            <a:r>
              <a:rPr lang="ar-SA" sz="2400" dirty="0"/>
              <a:t>صبح </a:t>
            </a:r>
            <a:r>
              <a:rPr lang="ar-DZ" sz="2400" dirty="0"/>
              <a:t>محتواك </a:t>
            </a:r>
            <a:r>
              <a:rPr lang="ar-SA" sz="2400" dirty="0"/>
              <a:t>جزءًا من عاداتهم اليومية</a:t>
            </a:r>
            <a:r>
              <a:rPr lang="fr-FR" sz="2400" dirty="0"/>
              <a:t>.</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43349198"/>
      </p:ext>
    </p:extLst>
  </p:cSld>
  <p:clrMapOvr>
    <a:masterClrMapping/>
  </p:clrMapOvr>
  <mc:AlternateContent xmlns:mc="http://schemas.openxmlformats.org/markup-compatibility/2006" xmlns:p14="http://schemas.microsoft.com/office/powerpoint/2010/main">
    <mc:Choice Requires="p14">
      <p:transition spd="slow" p14:dur="1600" advTm="124736">
        <p14:prism isInverted="1"/>
      </p:transition>
    </mc:Choice>
    <mc:Fallback xmlns="">
      <p:transition spd="slow" advTm="124736">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5140B-1ADD-9C3E-35F2-8BD2984D63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16E5D7-7D81-6A68-0AAC-189BD11B2B07}"/>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510C302-52CF-F229-876E-A587ABD212C1}"/>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5351D5B-63DE-3AC4-2BA5-B09908ADB9F2}"/>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B88CDD-561E-788C-EC22-B9297C9AF1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6B535FE-2139-B76E-9A1B-6F996956E9E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EA3A53B6-73C8-D8C9-BEE0-9926F752CE9A}"/>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EEA1918A-ADA7-B6E8-3F0D-EE4F5E33F3A3}"/>
              </a:ext>
            </a:extLst>
          </p:cNvPr>
          <p:cNvSpPr txBox="1"/>
          <p:nvPr/>
        </p:nvSpPr>
        <p:spPr>
          <a:xfrm>
            <a:off x="5973544" y="613222"/>
            <a:ext cx="56126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نقد البـــــــثُّ المباشر في المنصات الرقمية </a:t>
            </a:r>
          </a:p>
        </p:txBody>
      </p:sp>
      <p:sp>
        <p:nvSpPr>
          <p:cNvPr id="3" name="TextBox 2">
            <a:extLst>
              <a:ext uri="{FF2B5EF4-FFF2-40B4-BE49-F238E27FC236}">
                <a16:creationId xmlns:a16="http://schemas.microsoft.com/office/drawing/2014/main" id="{C390E6A1-7862-879C-80BA-7D74BA0499AB}"/>
              </a:ext>
            </a:extLst>
          </p:cNvPr>
          <p:cNvSpPr txBox="1"/>
          <p:nvPr/>
        </p:nvSpPr>
        <p:spPr>
          <a:xfrm>
            <a:off x="3164619" y="1548030"/>
            <a:ext cx="8348870" cy="3170099"/>
          </a:xfrm>
          <a:prstGeom prst="rect">
            <a:avLst/>
          </a:prstGeom>
          <a:noFill/>
        </p:spPr>
        <p:txBody>
          <a:bodyPr wrap="square">
            <a:spAutoFit/>
          </a:bodyPr>
          <a:lstStyle/>
          <a:p>
            <a:pPr algn="just" rtl="1"/>
            <a:r>
              <a:rPr lang="ar-SA" sz="2400" dirty="0"/>
              <a:t>بات البث</a:t>
            </a:r>
            <a:r>
              <a:rPr lang="ar-DZ" sz="2400" dirty="0"/>
              <a:t>ُّ</a:t>
            </a:r>
            <a:r>
              <a:rPr lang="ar-SA" sz="2400" dirty="0"/>
              <a:t> المباشر</a:t>
            </a:r>
            <a:r>
              <a:rPr lang="ar-DZ" sz="2400" dirty="0"/>
              <a:t>،</a:t>
            </a:r>
            <a:r>
              <a:rPr lang="ar-SA" sz="2400" dirty="0"/>
              <a:t> </a:t>
            </a:r>
            <a:r>
              <a:rPr lang="ar-DZ" sz="2400" dirty="0"/>
              <a:t>أ</a:t>
            </a:r>
            <a:r>
              <a:rPr lang="ar-SA" sz="2400" dirty="0"/>
              <a:t>حد ال</a:t>
            </a:r>
            <a:r>
              <a:rPr lang="ar-DZ" sz="2400" dirty="0"/>
              <a:t>إِ</a:t>
            </a:r>
            <a:r>
              <a:rPr lang="ar-SA" sz="2400" dirty="0" err="1"/>
              <a:t>تجاهات</a:t>
            </a:r>
            <a:r>
              <a:rPr lang="ar-SA" sz="2400" dirty="0"/>
              <a:t> الرائجة</a:t>
            </a:r>
            <a:r>
              <a:rPr lang="ar-DZ" sz="2400" dirty="0"/>
              <a:t>ِ</a:t>
            </a:r>
            <a:r>
              <a:rPr lang="ar-SA" sz="2400" dirty="0"/>
              <a:t> للمحتوى المرئي على شبكة الإنترنت، </a:t>
            </a:r>
            <a:r>
              <a:rPr lang="ar-DZ" sz="2400" dirty="0"/>
              <a:t>ليس </a:t>
            </a:r>
            <a:r>
              <a:rPr lang="ar-SA" sz="2400" dirty="0"/>
              <a:t>فقط عبر </a:t>
            </a:r>
            <a:r>
              <a:rPr lang="ar-SA" sz="2400" dirty="0" err="1"/>
              <a:t>المنص</a:t>
            </a:r>
            <a:r>
              <a:rPr lang="ar-DZ" sz="2400" dirty="0"/>
              <a:t>َّ</a:t>
            </a:r>
            <a:r>
              <a:rPr lang="ar-SA" sz="2400" dirty="0"/>
              <a:t>ات الإعلامية ال</a:t>
            </a:r>
            <a:r>
              <a:rPr lang="ar-DZ" sz="2400" dirty="0"/>
              <a:t>إِ</a:t>
            </a:r>
            <a:r>
              <a:rPr lang="ar-SA" sz="2400" dirty="0" err="1"/>
              <a:t>حترافية</a:t>
            </a:r>
            <a:r>
              <a:rPr lang="ar-SA" sz="2400" dirty="0"/>
              <a:t>، ولكن أيضاً من خلال ملايين المستخدمين</a:t>
            </a:r>
            <a:endParaRPr lang="ar-DZ" sz="2400" dirty="0"/>
          </a:p>
          <a:p>
            <a:pPr algn="just" rtl="1"/>
            <a:r>
              <a:rPr lang="ar-SA" sz="2400" dirty="0"/>
              <a:t> الذين يمكنهم </a:t>
            </a:r>
            <a:r>
              <a:rPr lang="ar-DZ" sz="2400" dirty="0"/>
              <a:t>إِ</a:t>
            </a:r>
            <a:r>
              <a:rPr lang="ar-SA" sz="2400" dirty="0" err="1"/>
              <a:t>ستخدام</a:t>
            </a:r>
            <a:r>
              <a:rPr lang="ar-SA" sz="2400" dirty="0"/>
              <a:t> خاصية البث</a:t>
            </a:r>
            <a:r>
              <a:rPr lang="ar-DZ" sz="2400" dirty="0"/>
              <a:t>ِّ</a:t>
            </a:r>
            <a:r>
              <a:rPr lang="ar-SA" sz="2400" dirty="0"/>
              <a:t> في تطبيقات الت</a:t>
            </a:r>
            <a:r>
              <a:rPr lang="ar-DZ" sz="2400" dirty="0"/>
              <a:t>َّ</a:t>
            </a:r>
            <a:r>
              <a:rPr lang="ar-SA" sz="2400" dirty="0"/>
              <a:t>واصل ال</a:t>
            </a:r>
            <a:r>
              <a:rPr lang="ar-DZ" sz="2400" dirty="0"/>
              <a:t>إِِ</a:t>
            </a:r>
            <a:r>
              <a:rPr lang="ar-SA" sz="2400" dirty="0" err="1"/>
              <a:t>جتماعي</a:t>
            </a:r>
            <a:r>
              <a:rPr lang="ar-SA" sz="2400" dirty="0"/>
              <a:t> المختلفة، أو </a:t>
            </a:r>
            <a:endParaRPr lang="ar-DZ" sz="2400" dirty="0"/>
          </a:p>
          <a:p>
            <a:pPr algn="just" rtl="1"/>
            <a:r>
              <a:rPr lang="ar-DZ" sz="2400" dirty="0"/>
              <a:t>م</a:t>
            </a:r>
            <a:r>
              <a:rPr lang="ar-SA" sz="2400" dirty="0"/>
              <a:t>نص</a:t>
            </a:r>
            <a:r>
              <a:rPr lang="ar-DZ" sz="2400" dirty="0"/>
              <a:t>َّ</a:t>
            </a:r>
            <a:r>
              <a:rPr lang="ar-SA" sz="2400" dirty="0"/>
              <a:t>ات الت</a:t>
            </a:r>
            <a:r>
              <a:rPr lang="ar-DZ" sz="2400" dirty="0"/>
              <a:t>َّ</a:t>
            </a:r>
            <a:r>
              <a:rPr lang="ar-SA" sz="2400" dirty="0"/>
              <a:t>واصل المرئي </a:t>
            </a:r>
            <a:r>
              <a:rPr lang="ar-SA" sz="2400" dirty="0" err="1"/>
              <a:t>المتخص</a:t>
            </a:r>
            <a:r>
              <a:rPr lang="ar-DZ" sz="2400" dirty="0"/>
              <a:t>ِّص</a:t>
            </a:r>
            <a:r>
              <a:rPr lang="ar-SA" sz="2400" dirty="0"/>
              <a:t>ة، و</a:t>
            </a:r>
            <a:r>
              <a:rPr lang="ar-DZ" sz="2400" dirty="0"/>
              <a:t>إِ</a:t>
            </a:r>
            <a:r>
              <a:rPr lang="ar-SA" sz="2400" dirty="0" err="1"/>
              <a:t>لتقاط</a:t>
            </a:r>
            <a:r>
              <a:rPr lang="ar-SA" sz="2400" dirty="0"/>
              <a:t> ما يفعلونه أو يشاهدونه ومشاركته </a:t>
            </a:r>
            <a:endParaRPr lang="ar-DZ" sz="2400" dirty="0"/>
          </a:p>
          <a:p>
            <a:pPr algn="just" rtl="1"/>
            <a:r>
              <a:rPr lang="ar-SA" sz="2400" dirty="0"/>
              <a:t>لحظياً</a:t>
            </a:r>
            <a:r>
              <a:rPr lang="ar-DZ" sz="2400" dirty="0"/>
              <a:t>،</a:t>
            </a:r>
            <a:r>
              <a:rPr lang="ar-SA" sz="2400" dirty="0"/>
              <a:t> الأمر ال</a:t>
            </a:r>
            <a:r>
              <a:rPr lang="ar-DZ" sz="2400" dirty="0"/>
              <a:t>َّ</a:t>
            </a:r>
            <a:r>
              <a:rPr lang="ar-SA" sz="2400" dirty="0"/>
              <a:t>ذي يفتقر إلى السيطرة أو الضبط</a:t>
            </a:r>
            <a:r>
              <a:rPr lang="ar-DZ" sz="2400" dirty="0"/>
              <a:t>، </a:t>
            </a:r>
            <a:r>
              <a:rPr lang="ar-SA" sz="2400" dirty="0"/>
              <a:t> سواءً من المستخدم نفسه الذي لا </a:t>
            </a:r>
            <a:endParaRPr lang="ar-DZ" sz="2400" dirty="0"/>
          </a:p>
          <a:p>
            <a:pPr algn="just" rtl="1"/>
            <a:r>
              <a:rPr lang="ar-SA" sz="2400" dirty="0"/>
              <a:t>يمكنه الت</a:t>
            </a:r>
            <a:r>
              <a:rPr lang="ar-DZ" sz="2400" dirty="0"/>
              <a:t>َّ</a:t>
            </a:r>
            <a:r>
              <a:rPr lang="ar-SA" sz="2400" dirty="0"/>
              <a:t>راجع عم</a:t>
            </a:r>
            <a:r>
              <a:rPr lang="ar-DZ" sz="2400" dirty="0"/>
              <a:t>َّ</a:t>
            </a:r>
            <a:r>
              <a:rPr lang="ar-SA" sz="2400" dirty="0"/>
              <a:t>ا بثه فعلاً، أو حتى من </a:t>
            </a:r>
            <a:r>
              <a:rPr lang="ar-SA" sz="2400" dirty="0" err="1"/>
              <a:t>المنص</a:t>
            </a:r>
            <a:r>
              <a:rPr lang="ar-DZ" sz="2400" dirty="0"/>
              <a:t>َّ</a:t>
            </a:r>
            <a:r>
              <a:rPr lang="ar-SA" sz="2400" dirty="0"/>
              <a:t>ات المستضيفة ال</a:t>
            </a:r>
            <a:r>
              <a:rPr lang="ar-DZ" sz="2400" dirty="0"/>
              <a:t>َّ</a:t>
            </a:r>
            <a:r>
              <a:rPr lang="ar-SA" sz="2400" dirty="0"/>
              <a:t>تي تواجه صعوبات </a:t>
            </a:r>
            <a:r>
              <a:rPr lang="ar-DZ" sz="2400" dirty="0"/>
              <a:t> </a:t>
            </a:r>
            <a:r>
              <a:rPr lang="ar-SA" sz="2400" dirty="0"/>
              <a:t>حقيقية في </a:t>
            </a:r>
            <a:r>
              <a:rPr lang="ar-DZ" sz="2400" dirty="0"/>
              <a:t>جعل</a:t>
            </a:r>
            <a:r>
              <a:rPr lang="ar-SA" sz="2400" dirty="0"/>
              <a:t> قواعد إدارة المحتوى على هذا الت</a:t>
            </a:r>
            <a:r>
              <a:rPr lang="ar-DZ" sz="2400" dirty="0"/>
              <a:t>َّ</a:t>
            </a:r>
            <a:r>
              <a:rPr lang="ar-SA" sz="2400" dirty="0"/>
              <a:t>دفق الل</a:t>
            </a:r>
            <a:r>
              <a:rPr lang="ar-DZ" sz="2400" dirty="0"/>
              <a:t>َّ</a:t>
            </a:r>
            <a:r>
              <a:rPr lang="ar-SA" sz="2400" dirty="0"/>
              <a:t>حظي الهائل</a:t>
            </a:r>
            <a:r>
              <a:rPr lang="fr-FR" sz="2800" dirty="0"/>
              <a:t>.</a:t>
            </a:r>
          </a:p>
          <a:p>
            <a:pPr algn="just" rtl="1"/>
            <a:endParaRPr lang="fr-FR" sz="2800" dirty="0"/>
          </a:p>
        </p:txBody>
      </p:sp>
      <p:pic>
        <p:nvPicPr>
          <p:cNvPr id="4" name="Picture 3">
            <a:extLst>
              <a:ext uri="{FF2B5EF4-FFF2-40B4-BE49-F238E27FC236}">
                <a16:creationId xmlns:a16="http://schemas.microsoft.com/office/drawing/2014/main" id="{C1B3DD91-2515-A161-DD27-1D51C7F6045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1723" y="3919107"/>
            <a:ext cx="3510813" cy="2101509"/>
          </a:xfrm>
          <a:prstGeom prst="rect">
            <a:avLst/>
          </a:prstGeom>
          <a:ln>
            <a:noFill/>
          </a:ln>
          <a:effectLst>
            <a:softEdge rad="112500"/>
          </a:effectLst>
        </p:spPr>
      </p:pic>
    </p:spTree>
    <p:extLst>
      <p:ext uri="{BB962C8B-B14F-4D97-AF65-F5344CB8AC3E}">
        <p14:creationId xmlns:p14="http://schemas.microsoft.com/office/powerpoint/2010/main" val="1500631839"/>
      </p:ext>
    </p:extLst>
  </p:cSld>
  <p:clrMapOvr>
    <a:masterClrMapping/>
  </p:clrMapOvr>
  <mc:AlternateContent xmlns:mc="http://schemas.openxmlformats.org/markup-compatibility/2006" xmlns:p14="http://schemas.microsoft.com/office/powerpoint/2010/main">
    <mc:Choice Requires="p14">
      <p:transition spd="slow" p14:dur="1600" advTm="127701">
        <p14:prism isInverted="1"/>
      </p:transition>
    </mc:Choice>
    <mc:Fallback xmlns="">
      <p:transition spd="slow" advTm="127701">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E189E-F2DD-E067-E8C9-C696978ADF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401BE3-C82B-277D-34FA-CB43CF9740B2}"/>
              </a:ext>
            </a:extLst>
          </p:cNvPr>
          <p:cNvSpPr/>
          <p:nvPr/>
        </p:nvSpPr>
        <p:spPr>
          <a:xfrm>
            <a:off x="4099192" y="546405"/>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878DC02-36A0-D1DA-5BFF-A8677B6E0FC9}"/>
              </a:ext>
            </a:extLst>
          </p:cNvPr>
          <p:cNvSpPr txBox="1"/>
          <p:nvPr/>
        </p:nvSpPr>
        <p:spPr>
          <a:xfrm>
            <a:off x="4182720" y="58482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8CF6004-9797-EC19-89EE-9DC574028CDB}"/>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4DF9EE8-7F68-91D2-F212-95977405E2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382115A-DFD9-3F92-4F9E-BF0C672EC20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EF5649E1-DC6D-C74F-1B24-39763104C7FD}"/>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1F1DBC5A-10B1-65A5-A298-9EC7CDC297B9}"/>
              </a:ext>
            </a:extLst>
          </p:cNvPr>
          <p:cNvSpPr txBox="1"/>
          <p:nvPr/>
        </p:nvSpPr>
        <p:spPr>
          <a:xfrm>
            <a:off x="5068895" y="528313"/>
            <a:ext cx="56126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نقد البـــــــثُّ المباشر في المنصات الرقمية </a:t>
            </a:r>
          </a:p>
        </p:txBody>
      </p:sp>
      <p:sp>
        <p:nvSpPr>
          <p:cNvPr id="3" name="TextBox 2">
            <a:extLst>
              <a:ext uri="{FF2B5EF4-FFF2-40B4-BE49-F238E27FC236}">
                <a16:creationId xmlns:a16="http://schemas.microsoft.com/office/drawing/2014/main" id="{4632332A-F691-CF6A-CE82-6E5585D2F634}"/>
              </a:ext>
            </a:extLst>
          </p:cNvPr>
          <p:cNvSpPr txBox="1"/>
          <p:nvPr/>
        </p:nvSpPr>
        <p:spPr>
          <a:xfrm>
            <a:off x="874643" y="1238182"/>
            <a:ext cx="10097461" cy="4832092"/>
          </a:xfrm>
          <a:prstGeom prst="rect">
            <a:avLst/>
          </a:prstGeom>
          <a:noFill/>
        </p:spPr>
        <p:txBody>
          <a:bodyPr wrap="square">
            <a:spAutoFit/>
          </a:bodyPr>
          <a:lstStyle/>
          <a:p>
            <a:pPr marL="457200" indent="-457200" algn="just" rtl="1">
              <a:buFont typeface="Wingdings" panose="05000000000000000000" pitchFamily="2" charset="2"/>
              <a:buChar char="v"/>
            </a:pPr>
            <a:r>
              <a:rPr lang="ar-DZ" sz="2800" b="1" dirty="0"/>
              <a:t>   نقد </a:t>
            </a:r>
            <a:r>
              <a:rPr lang="ar-SA" sz="2800" b="1" dirty="0"/>
              <a:t>تجاوزات البث</a:t>
            </a:r>
            <a:r>
              <a:rPr lang="ar-DZ" sz="2800" b="1" dirty="0"/>
              <a:t>ّْ</a:t>
            </a:r>
            <a:r>
              <a:rPr lang="ar-SA" sz="2800" b="1" dirty="0"/>
              <a:t>:</a:t>
            </a:r>
            <a:endParaRPr lang="fr-FR" sz="2800" dirty="0"/>
          </a:p>
          <a:p>
            <a:pPr algn="just" rtl="1"/>
            <a:r>
              <a:rPr lang="ar-SA" sz="2400" dirty="0"/>
              <a:t>على الر</a:t>
            </a:r>
            <a:r>
              <a:rPr lang="ar-DZ" sz="2400" dirty="0"/>
              <a:t>َّ</a:t>
            </a:r>
            <a:r>
              <a:rPr lang="ar-SA" sz="2400" dirty="0"/>
              <a:t>غم من قدرة البث</a:t>
            </a:r>
            <a:r>
              <a:rPr lang="ar-DZ" sz="2400" dirty="0"/>
              <a:t>ِّ</a:t>
            </a:r>
            <a:r>
              <a:rPr lang="ar-SA" sz="2400" dirty="0"/>
              <a:t> المباشر على مساعدة منتجي المحتوى على التواصل مع جمهور أوسع، وإنتاج لقطات </a:t>
            </a:r>
            <a:r>
              <a:rPr lang="ar-SA" sz="2400" dirty="0" err="1"/>
              <a:t>ممي</a:t>
            </a:r>
            <a:r>
              <a:rPr lang="ar-DZ" sz="2400" dirty="0"/>
              <a:t>َّ</a:t>
            </a:r>
            <a:r>
              <a:rPr lang="ar-SA" sz="2400" dirty="0" err="1"/>
              <a:t>زة</a:t>
            </a:r>
            <a:r>
              <a:rPr lang="ar-SA" sz="2400" dirty="0"/>
              <a:t> لأحداث</a:t>
            </a:r>
            <a:r>
              <a:rPr lang="ar-DZ" sz="2400" dirty="0"/>
              <a:t>ٍ</a:t>
            </a:r>
            <a:r>
              <a:rPr lang="ar-SA" sz="2400" dirty="0"/>
              <a:t> عامة أو فعاليات رياضية</a:t>
            </a:r>
            <a:r>
              <a:rPr lang="ar-DZ" sz="2400" dirty="0"/>
              <a:t>،</a:t>
            </a:r>
            <a:r>
              <a:rPr lang="ar-SA" sz="2400" dirty="0"/>
              <a:t> أو حتى مشاركتهم لحظاتهم اليومية، وكذلك فعاليته في أنشطة الت</a:t>
            </a:r>
            <a:r>
              <a:rPr lang="ar-DZ" sz="2400" dirty="0"/>
              <a:t>َّ</a:t>
            </a:r>
            <a:r>
              <a:rPr lang="ar-SA" sz="2400" dirty="0"/>
              <a:t>سويق الر</a:t>
            </a:r>
            <a:r>
              <a:rPr lang="ar-DZ" sz="2400" dirty="0"/>
              <a:t>َّ</a:t>
            </a:r>
            <a:r>
              <a:rPr lang="ar-SA" sz="2400" dirty="0"/>
              <a:t>قمي، وشن</a:t>
            </a:r>
            <a:r>
              <a:rPr lang="ar-DZ" sz="2400" dirty="0"/>
              <a:t>ُّ</a:t>
            </a:r>
            <a:r>
              <a:rPr lang="ar-SA" sz="2400" dirty="0"/>
              <a:t> الحملات، وعرض</a:t>
            </a:r>
            <a:r>
              <a:rPr lang="ar-DZ" sz="2400" dirty="0"/>
              <a:t>ُ</a:t>
            </a:r>
            <a:r>
              <a:rPr lang="ar-SA" sz="2400" dirty="0"/>
              <a:t> المواهب وتطوير مهارات ال</a:t>
            </a:r>
            <a:r>
              <a:rPr lang="ar-DZ" sz="2400" dirty="0"/>
              <a:t>إِ</a:t>
            </a:r>
            <a:r>
              <a:rPr lang="ar-SA" sz="2400" dirty="0"/>
              <a:t>تصال؛ فإن</a:t>
            </a:r>
            <a:r>
              <a:rPr lang="ar-DZ" sz="2400" dirty="0"/>
              <a:t>َّ</a:t>
            </a:r>
            <a:r>
              <a:rPr lang="ar-SA" sz="2400" dirty="0"/>
              <a:t>ه </a:t>
            </a:r>
            <a:r>
              <a:rPr lang="ar-SA" sz="2400" dirty="0" err="1"/>
              <a:t>يت</a:t>
            </a:r>
            <a:r>
              <a:rPr lang="ar-DZ" sz="2400" dirty="0"/>
              <a:t>َّ</a:t>
            </a:r>
            <a:r>
              <a:rPr lang="ar-SA" sz="2400" dirty="0"/>
              <a:t>صف بعد</a:t>
            </a:r>
            <a:r>
              <a:rPr lang="ar-DZ" sz="2400" dirty="0"/>
              <a:t>َّ</a:t>
            </a:r>
            <a:r>
              <a:rPr lang="ar-SA" sz="2400" dirty="0"/>
              <a:t>ة س</a:t>
            </a:r>
            <a:r>
              <a:rPr lang="ar-DZ" sz="2400" dirty="0"/>
              <a:t>ِ</a:t>
            </a:r>
            <a:r>
              <a:rPr lang="ar-SA" sz="2400" dirty="0"/>
              <a:t>مات تجعل له من المخاطر بقدر ما له من المميزات. إذ </a:t>
            </a:r>
            <a:r>
              <a:rPr lang="ar-DZ" sz="2400" dirty="0"/>
              <a:t>أنَّ</a:t>
            </a:r>
            <a:r>
              <a:rPr lang="ar-SA" sz="2400" dirty="0"/>
              <a:t>ه غير متوقع، وغير قابل للت</a:t>
            </a:r>
            <a:r>
              <a:rPr lang="ar-DZ" sz="2400" dirty="0"/>
              <a:t>َّ</a:t>
            </a:r>
            <a:r>
              <a:rPr lang="ar-SA" sz="2400" dirty="0"/>
              <a:t>عديل، فضلاً عن صعوبة السيطرة على من يشاهده تحديداً.</a:t>
            </a:r>
            <a:endParaRPr lang="fr-FR" sz="2400" dirty="0"/>
          </a:p>
          <a:p>
            <a:pPr algn="just" rtl="1"/>
            <a:r>
              <a:rPr lang="ar-SA" sz="2400" dirty="0"/>
              <a:t>فقد فتح البث</a:t>
            </a:r>
            <a:r>
              <a:rPr lang="ar-DZ" sz="2400" dirty="0"/>
              <a:t>ُّ</a:t>
            </a:r>
            <a:r>
              <a:rPr lang="ar-SA" sz="2400" dirty="0"/>
              <a:t> المباشر الباب</a:t>
            </a:r>
            <a:r>
              <a:rPr lang="ar-DZ" sz="2400" dirty="0"/>
              <a:t>،</a:t>
            </a:r>
            <a:r>
              <a:rPr lang="ar-SA" sz="2400" dirty="0"/>
              <a:t> أمام نشر محتوى مرو</a:t>
            </a:r>
            <a:r>
              <a:rPr lang="ar-DZ" sz="2400" dirty="0"/>
              <a:t>ِّ</a:t>
            </a:r>
            <a:r>
              <a:rPr lang="ar-SA" sz="2400" dirty="0"/>
              <a:t>ع مثل</a:t>
            </a:r>
            <a:r>
              <a:rPr lang="ar-DZ" sz="2400" dirty="0"/>
              <a:t>:</a:t>
            </a:r>
            <a:r>
              <a:rPr lang="ar-SA" sz="2400" dirty="0"/>
              <a:t> جرائم الت</a:t>
            </a:r>
            <a:r>
              <a:rPr lang="ar-DZ" sz="2400" dirty="0"/>
              <a:t>َّ</a:t>
            </a:r>
            <a:r>
              <a:rPr lang="ar-SA" sz="2400" dirty="0"/>
              <a:t>عذيب والحرق وال</a:t>
            </a:r>
            <a:r>
              <a:rPr lang="ar-DZ" sz="2400" dirty="0"/>
              <a:t>إِ</a:t>
            </a:r>
            <a:r>
              <a:rPr lang="ar-SA" sz="2400" dirty="0" err="1"/>
              <a:t>عتداءات</a:t>
            </a:r>
            <a:r>
              <a:rPr lang="ar-SA" sz="2400" dirty="0"/>
              <a:t> الجنسية وال</a:t>
            </a:r>
            <a:r>
              <a:rPr lang="ar-DZ" sz="2400" dirty="0"/>
              <a:t>إِ</a:t>
            </a:r>
            <a:r>
              <a:rPr lang="ar-SA" sz="2400" dirty="0" err="1"/>
              <a:t>نتحار</a:t>
            </a:r>
            <a:r>
              <a:rPr lang="ar-SA" sz="2400" dirty="0"/>
              <a:t>، فضلاً عن ال</a:t>
            </a:r>
            <a:r>
              <a:rPr lang="ar-DZ" sz="2400" dirty="0"/>
              <a:t>إِ</a:t>
            </a:r>
            <a:r>
              <a:rPr lang="ar-SA" sz="2400" dirty="0" err="1"/>
              <a:t>ستغلال</a:t>
            </a:r>
            <a:r>
              <a:rPr lang="ar-SA" sz="2400" dirty="0"/>
              <a:t> غير القانوني لحقوق نشر الأفلام السينمائية والحفلات والعروض الفنية والمباريات الرياضية</a:t>
            </a:r>
            <a:r>
              <a:rPr lang="ar-DZ" sz="2400" dirty="0"/>
              <a:t>،</a:t>
            </a:r>
            <a:r>
              <a:rPr lang="ar-SA" sz="2400" dirty="0"/>
              <a:t> وال</a:t>
            </a:r>
            <a:r>
              <a:rPr lang="ar-DZ" sz="2400" dirty="0"/>
              <a:t>َّ</a:t>
            </a:r>
            <a:r>
              <a:rPr lang="ar-SA" sz="2400" dirty="0"/>
              <a:t>تي يستخدم الأفراد هواتفهم لبث</a:t>
            </a:r>
            <a:r>
              <a:rPr lang="ar-DZ" sz="2400" dirty="0"/>
              <a:t>ِّ</a:t>
            </a:r>
            <a:r>
              <a:rPr lang="ar-SA" sz="2400" dirty="0"/>
              <a:t>ها عبر حساباتهم، وكذلك </a:t>
            </a:r>
            <a:r>
              <a:rPr lang="ar-DZ" sz="2400" dirty="0"/>
              <a:t>إ</a:t>
            </a:r>
            <a:r>
              <a:rPr lang="ar-SA" sz="2400" dirty="0" err="1"/>
              <a:t>نتهاكات</a:t>
            </a:r>
            <a:r>
              <a:rPr lang="ar-SA" sz="2400" dirty="0"/>
              <a:t> الخصوصية بعدم الحصول على إذن</a:t>
            </a:r>
            <a:r>
              <a:rPr lang="ar-DZ" sz="2400" dirty="0"/>
              <a:t>ِ</a:t>
            </a:r>
            <a:r>
              <a:rPr lang="ar-SA" sz="2400" dirty="0"/>
              <a:t> الأشخاص الل</a:t>
            </a:r>
            <a:r>
              <a:rPr lang="ar-DZ" sz="2400" dirty="0"/>
              <a:t>َّ</a:t>
            </a:r>
            <a:r>
              <a:rPr lang="ar-SA" sz="2400" dirty="0"/>
              <a:t>ذين ي</a:t>
            </a:r>
            <a:r>
              <a:rPr lang="ar-DZ" sz="2400" dirty="0"/>
              <a:t>َ</a:t>
            </a:r>
            <a:r>
              <a:rPr lang="ar-SA" sz="2400" dirty="0" err="1"/>
              <a:t>ظهرون</a:t>
            </a:r>
            <a:r>
              <a:rPr lang="ar-SA" sz="2400" dirty="0"/>
              <a:t> في البث</a:t>
            </a:r>
            <a:r>
              <a:rPr lang="ar-DZ" sz="2400" dirty="0"/>
              <a:t>ِّ،</a:t>
            </a:r>
            <a:r>
              <a:rPr lang="ar-SA" sz="2400" dirty="0"/>
              <a:t> لاسيما وإن تضم</a:t>
            </a:r>
            <a:r>
              <a:rPr lang="ar-DZ" sz="2400" dirty="0"/>
              <a:t>َّ</a:t>
            </a:r>
            <a:r>
              <a:rPr lang="ar-SA" sz="2400" dirty="0"/>
              <a:t>ن هذا الظهور</a:t>
            </a:r>
            <a:r>
              <a:rPr lang="ar-DZ" sz="2400" dirty="0"/>
              <a:t>،</a:t>
            </a:r>
            <a:r>
              <a:rPr lang="ar-SA" sz="2400" dirty="0"/>
              <a:t> ما يضر</a:t>
            </a:r>
            <a:r>
              <a:rPr lang="ar-DZ" sz="2400" dirty="0"/>
              <a:t>ُّ</a:t>
            </a:r>
            <a:r>
              <a:rPr lang="ar-SA" sz="2400" dirty="0"/>
              <a:t> سمعتهم أو كانوا هم أنفسهم أطفالاً أو فاقدين للأهلية.</a:t>
            </a:r>
            <a:endParaRPr lang="fr-FR" sz="2400" dirty="0"/>
          </a:p>
          <a:p>
            <a:pPr algn="just" rtl="1"/>
            <a:r>
              <a:rPr lang="fr-FR" sz="4000" dirty="0"/>
              <a:t>.</a:t>
            </a:r>
          </a:p>
        </p:txBody>
      </p:sp>
    </p:spTree>
    <p:extLst>
      <p:ext uri="{BB962C8B-B14F-4D97-AF65-F5344CB8AC3E}">
        <p14:creationId xmlns:p14="http://schemas.microsoft.com/office/powerpoint/2010/main" val="2217823816"/>
      </p:ext>
    </p:extLst>
  </p:cSld>
  <p:clrMapOvr>
    <a:masterClrMapping/>
  </p:clrMapOvr>
  <mc:AlternateContent xmlns:mc="http://schemas.openxmlformats.org/markup-compatibility/2006" xmlns:p14="http://schemas.microsoft.com/office/powerpoint/2010/main">
    <mc:Choice Requires="p14">
      <p:transition spd="slow" p14:dur="1600" advTm="161493">
        <p14:prism isInverted="1"/>
      </p:transition>
    </mc:Choice>
    <mc:Fallback xmlns="">
      <p:transition spd="slow" advTm="161493">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ACDB1-A8E9-B536-FCE0-581CB3A07B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FF200A-17FC-7447-C33F-BAC3D25FBBCD}"/>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246BFCD-E381-A0CC-A3A8-1AEF2B988657}"/>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6B5568C2-BFF5-FC50-021D-B75494B34C2B}"/>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D664BF-E046-0B24-AE90-E8D72ABC03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AB41BFF-54B7-5EE7-20DA-3465DBC37A8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3B67190B-4356-2EEE-7343-6B88D8B4CACB}"/>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4F9CCD13-72D1-F0A3-873D-E63D240F5E8A}"/>
              </a:ext>
            </a:extLst>
          </p:cNvPr>
          <p:cNvSpPr txBox="1"/>
          <p:nvPr/>
        </p:nvSpPr>
        <p:spPr>
          <a:xfrm>
            <a:off x="5973544" y="613222"/>
            <a:ext cx="56126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نقد البـــــــثُّ المباشر في المنصَّات الرَّقمية </a:t>
            </a:r>
          </a:p>
        </p:txBody>
      </p:sp>
      <p:sp>
        <p:nvSpPr>
          <p:cNvPr id="3" name="TextBox 2">
            <a:extLst>
              <a:ext uri="{FF2B5EF4-FFF2-40B4-BE49-F238E27FC236}">
                <a16:creationId xmlns:a16="http://schemas.microsoft.com/office/drawing/2014/main" id="{E8043C1E-341D-34AD-2FA9-4BBC0581984E}"/>
              </a:ext>
            </a:extLst>
          </p:cNvPr>
          <p:cNvSpPr txBox="1"/>
          <p:nvPr/>
        </p:nvSpPr>
        <p:spPr>
          <a:xfrm>
            <a:off x="2735186" y="1339429"/>
            <a:ext cx="8684974" cy="5386090"/>
          </a:xfrm>
          <a:prstGeom prst="rect">
            <a:avLst/>
          </a:prstGeom>
          <a:noFill/>
        </p:spPr>
        <p:txBody>
          <a:bodyPr wrap="square">
            <a:spAutoFit/>
          </a:bodyPr>
          <a:lstStyle/>
          <a:p>
            <a:pPr marL="457200" indent="-457200" algn="just" rtl="1">
              <a:buFont typeface="Wingdings" panose="05000000000000000000" pitchFamily="2" charset="2"/>
              <a:buChar char="q"/>
            </a:pPr>
            <a:r>
              <a:rPr lang="ar-DZ" sz="2400" b="1" dirty="0">
                <a:solidFill>
                  <a:srgbClr val="C00000"/>
                </a:solidFill>
              </a:rPr>
              <a:t>واقعة فتاة المول بمصر : 2015</a:t>
            </a:r>
          </a:p>
          <a:p>
            <a:pPr algn="just" rtl="1"/>
            <a:r>
              <a:rPr lang="ar-DZ" sz="4000" dirty="0"/>
              <a:t>   </a:t>
            </a:r>
            <a:r>
              <a:rPr lang="ar-DZ" sz="2400" dirty="0"/>
              <a:t>قامت الإعلامية: ريهام سعيد بنشر صورٍ ومقاطع فيديو لفتاة تدعى «سـمية طـارق»، والَّتي عُرفت فيما بعد بـ"فتاة المول"، والَّتي تعرضت للتَّحرش والـضَّرب من أحد الشَّباب في أحد المولات التِّجارية، وتحوَّلت هذه القضية إلى قضية رأي عام، حينما </a:t>
            </a:r>
            <a:r>
              <a:rPr lang="ar-DZ" sz="2400" dirty="0" err="1"/>
              <a:t>إِنتشرت</a:t>
            </a:r>
            <a:r>
              <a:rPr lang="ar-DZ" sz="2400" dirty="0"/>
              <a:t> صورها على مواقع التواصل </a:t>
            </a:r>
            <a:r>
              <a:rPr lang="ar-DZ" sz="2400" dirty="0" err="1"/>
              <a:t>الإِجتماعي</a:t>
            </a:r>
            <a:r>
              <a:rPr lang="ar-DZ" sz="2400" dirty="0"/>
              <a:t>، وكانت ريهام قد نشرت هذه الصُّور ومقاطع الفيديو على حسابها دون إذن الفتاة، وتحدثت عنها بطريقة رآهـا متابعوها أنَّها لا تليق بحقِّ الفتاة، وطالب الجمهور بمحاكمتها للتَّشهير بالفتـاة. ساعتها </a:t>
            </a:r>
            <a:r>
              <a:rPr lang="ar-DZ" sz="2400" dirty="0" err="1"/>
              <a:t>إنتشرت</a:t>
            </a:r>
            <a:r>
              <a:rPr lang="ar-DZ" sz="2400" dirty="0"/>
              <a:t> تغريـدات تطالـب ليس فقـط بمحاكمـة ريهـام سعيد، وإنَّما بوقـف برنامجهـا، والضَّغـط على رعـاة البرنامج من أجل وقـف تمويله، وهـو ما حدث بتوقُّـف البرنامـج لعدَّة حلقاتْ، لكنَّه سرعان مـا أعادت شبكة تلفزيون النَّهار ريهام سـعيد لتقديـم برنامج صبايـا الخير مـرَّة أخرى على النهار </a:t>
            </a:r>
            <a:r>
              <a:rPr lang="fr-FR" sz="2400" dirty="0"/>
              <a:t>One </a:t>
            </a:r>
            <a:r>
              <a:rPr lang="ar-DZ" sz="2400" dirty="0"/>
              <a:t>في 2 مايـو 2016،  ولكـن بـشروط وهـي بثُّ البرنامـج مسـجلاً وليـس مباشرا. </a:t>
            </a:r>
          </a:p>
          <a:p>
            <a:pPr algn="just" rtl="1"/>
            <a:r>
              <a:rPr lang="ar-DZ" sz="4000" dirty="0"/>
              <a:t> </a:t>
            </a:r>
            <a:endParaRPr lang="fr-FR" sz="4000" dirty="0"/>
          </a:p>
        </p:txBody>
      </p:sp>
      <p:pic>
        <p:nvPicPr>
          <p:cNvPr id="4" name="Picture 3">
            <a:extLst>
              <a:ext uri="{FF2B5EF4-FFF2-40B4-BE49-F238E27FC236}">
                <a16:creationId xmlns:a16="http://schemas.microsoft.com/office/drawing/2014/main" id="{9311A08A-E83D-9775-F8B7-537C02F2C22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6848" y="4323189"/>
            <a:ext cx="2149422" cy="2148840"/>
          </a:xfrm>
          <a:prstGeom prst="rect">
            <a:avLst/>
          </a:prstGeom>
        </p:spPr>
      </p:pic>
    </p:spTree>
    <p:extLst>
      <p:ext uri="{BB962C8B-B14F-4D97-AF65-F5344CB8AC3E}">
        <p14:creationId xmlns:p14="http://schemas.microsoft.com/office/powerpoint/2010/main" val="94578165"/>
      </p:ext>
    </p:extLst>
  </p:cSld>
  <p:clrMapOvr>
    <a:masterClrMapping/>
  </p:clrMapOvr>
  <mc:AlternateContent xmlns:mc="http://schemas.openxmlformats.org/markup-compatibility/2006" xmlns:p14="http://schemas.microsoft.com/office/powerpoint/2010/main">
    <mc:Choice Requires="p14">
      <p:transition spd="slow" p14:dur="1600" advTm="143957">
        <p14:prism isInverted="1"/>
      </p:transition>
    </mc:Choice>
    <mc:Fallback xmlns="">
      <p:transition spd="slow" advTm="143957">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BD060-CF0C-4074-DB48-1385DCA98B4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4D73F37-94E3-879A-8998-E5047D855C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829" y="3657709"/>
            <a:ext cx="3069528" cy="2300617"/>
          </a:xfrm>
          <a:prstGeom prst="rect">
            <a:avLst/>
          </a:prstGeom>
          <a:ln>
            <a:noFill/>
          </a:ln>
          <a:effectLst>
            <a:softEdge rad="112500"/>
          </a:effectLst>
        </p:spPr>
      </p:pic>
      <p:sp>
        <p:nvSpPr>
          <p:cNvPr id="18" name="Rectangle 17">
            <a:extLst>
              <a:ext uri="{FF2B5EF4-FFF2-40B4-BE49-F238E27FC236}">
                <a16:creationId xmlns:a16="http://schemas.microsoft.com/office/drawing/2014/main" id="{ED371CAA-4114-84D4-4677-76B616A6C519}"/>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7B426F94-546E-1A87-5DD1-FCB335C4AF9B}"/>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28AE72D-8023-AC70-B244-48079E831B6A}"/>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F2F60D-18FC-90BD-BA8F-62BC5EFC21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F8D9A51F-7E2E-E728-C1B6-71B0A060869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C1360D49-F57F-C0C4-CD8A-B13FC9767C54}"/>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00BD9588-6151-1DF1-6193-C8E8142392C3}"/>
              </a:ext>
            </a:extLst>
          </p:cNvPr>
          <p:cNvSpPr txBox="1"/>
          <p:nvPr/>
        </p:nvSpPr>
        <p:spPr>
          <a:xfrm>
            <a:off x="5973544" y="613222"/>
            <a:ext cx="56126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نقد البـــــــثُّ المباشر في المنصَّات الرَّقمية </a:t>
            </a:r>
          </a:p>
        </p:txBody>
      </p:sp>
      <p:sp>
        <p:nvSpPr>
          <p:cNvPr id="3" name="TextBox 2">
            <a:extLst>
              <a:ext uri="{FF2B5EF4-FFF2-40B4-BE49-F238E27FC236}">
                <a16:creationId xmlns:a16="http://schemas.microsoft.com/office/drawing/2014/main" id="{B82F8DE4-2425-96A9-D7FB-1D13F0FD1C56}"/>
              </a:ext>
            </a:extLst>
          </p:cNvPr>
          <p:cNvSpPr txBox="1"/>
          <p:nvPr/>
        </p:nvSpPr>
        <p:spPr>
          <a:xfrm>
            <a:off x="3227831" y="1641101"/>
            <a:ext cx="8065009" cy="3785652"/>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solidFill>
                  <a:srgbClr val="C00000"/>
                </a:solidFill>
              </a:rPr>
              <a:t>دراسة ألمانية : حول </a:t>
            </a:r>
            <a:r>
              <a:rPr lang="ar-SA" sz="2400" b="1" dirty="0">
                <a:solidFill>
                  <a:srgbClr val="C00000"/>
                </a:solidFill>
              </a:rPr>
              <a:t>ال</a:t>
            </a:r>
            <a:r>
              <a:rPr lang="ar-DZ" sz="2400" b="1" dirty="0">
                <a:solidFill>
                  <a:srgbClr val="C00000"/>
                </a:solidFill>
              </a:rPr>
              <a:t>إِ</a:t>
            </a:r>
            <a:r>
              <a:rPr lang="ar-SA" sz="2400" b="1" dirty="0" err="1">
                <a:solidFill>
                  <a:srgbClr val="C00000"/>
                </a:solidFill>
              </a:rPr>
              <a:t>نتهاكات</a:t>
            </a:r>
            <a:r>
              <a:rPr lang="ar-SA" sz="2400" b="1" dirty="0">
                <a:solidFill>
                  <a:srgbClr val="C00000"/>
                </a:solidFill>
              </a:rPr>
              <a:t> القانونية على خدمات البث</a:t>
            </a:r>
            <a:r>
              <a:rPr lang="ar-DZ" sz="2400" b="1" dirty="0">
                <a:solidFill>
                  <a:srgbClr val="C00000"/>
                </a:solidFill>
              </a:rPr>
              <a:t>ِّ</a:t>
            </a:r>
            <a:r>
              <a:rPr lang="ar-SA" sz="2400" b="1" dirty="0">
                <a:solidFill>
                  <a:srgbClr val="C00000"/>
                </a:solidFill>
              </a:rPr>
              <a:t> الحي ال</a:t>
            </a:r>
            <a:r>
              <a:rPr lang="ar-DZ" sz="2400" b="1" dirty="0">
                <a:solidFill>
                  <a:srgbClr val="C00000"/>
                </a:solidFill>
              </a:rPr>
              <a:t>إ</a:t>
            </a:r>
            <a:r>
              <a:rPr lang="ar-SA" sz="2400" b="1" dirty="0" err="1">
                <a:solidFill>
                  <a:srgbClr val="C00000"/>
                </a:solidFill>
              </a:rPr>
              <a:t>جتماعي</a:t>
            </a:r>
            <a:r>
              <a:rPr lang="ar-SA" sz="2400" b="1" dirty="0">
                <a:solidFill>
                  <a:srgbClr val="C00000"/>
                </a:solidFill>
              </a:rPr>
              <a:t> </a:t>
            </a:r>
            <a:endParaRPr lang="ar-DZ" sz="2400" b="1" dirty="0">
              <a:solidFill>
                <a:srgbClr val="C00000"/>
              </a:solidFill>
            </a:endParaRPr>
          </a:p>
          <a:p>
            <a:pPr algn="just" rtl="1"/>
            <a:r>
              <a:rPr lang="ar-DZ" sz="2400" dirty="0"/>
              <a:t>   </a:t>
            </a:r>
            <a:r>
              <a:rPr lang="ar-SA" sz="2400" dirty="0"/>
              <a:t>وأجرت ثلاث باحثات ألمانيات بقسم علم المعلومات بجامعة </a:t>
            </a:r>
            <a:r>
              <a:rPr lang="fr-FR" sz="2400" dirty="0"/>
              <a:t>"</a:t>
            </a:r>
            <a:r>
              <a:rPr lang="ar-SA" sz="2400" dirty="0"/>
              <a:t>هاينريش هاينه</a:t>
            </a:r>
            <a:r>
              <a:rPr lang="fr-FR" sz="2400" dirty="0"/>
              <a:t>" </a:t>
            </a:r>
            <a:r>
              <a:rPr lang="ar-SA" sz="2400" dirty="0"/>
              <a:t>، </a:t>
            </a:r>
            <a:endParaRPr lang="ar-DZ" sz="2400" dirty="0"/>
          </a:p>
          <a:p>
            <a:pPr algn="just" rtl="1"/>
            <a:r>
              <a:rPr lang="ar-DZ" sz="2400" dirty="0"/>
              <a:t>الألمانية م</a:t>
            </a:r>
            <a:r>
              <a:rPr lang="ar-SA" sz="2400" dirty="0"/>
              <a:t>سحاً في عام </a:t>
            </a:r>
            <a:r>
              <a:rPr lang="fr-FR" sz="2400" dirty="0"/>
              <a:t>2017</a:t>
            </a:r>
            <a:r>
              <a:rPr lang="ar-SA" sz="2400" dirty="0"/>
              <a:t>، لفحص ال</a:t>
            </a:r>
            <a:r>
              <a:rPr lang="ar-DZ" sz="2400" dirty="0"/>
              <a:t>إِ</a:t>
            </a:r>
            <a:r>
              <a:rPr lang="ar-SA" sz="2400" dirty="0" err="1"/>
              <a:t>نتهاكات</a:t>
            </a:r>
            <a:r>
              <a:rPr lang="ar-SA" sz="2400" dirty="0"/>
              <a:t> القانونية على خدمات البث</a:t>
            </a:r>
            <a:r>
              <a:rPr lang="ar-DZ" sz="2400" dirty="0"/>
              <a:t>ِّ</a:t>
            </a:r>
            <a:r>
              <a:rPr lang="ar-SA" sz="2400" dirty="0"/>
              <a:t> الحي</a:t>
            </a:r>
            <a:endParaRPr lang="ar-DZ" sz="2400" dirty="0"/>
          </a:p>
          <a:p>
            <a:pPr algn="just" rtl="1"/>
            <a:r>
              <a:rPr lang="ar-SA" sz="2400" dirty="0"/>
              <a:t> ال</a:t>
            </a:r>
            <a:r>
              <a:rPr lang="ar-DZ" sz="2400" dirty="0"/>
              <a:t>إِ</a:t>
            </a:r>
            <a:r>
              <a:rPr lang="ar-SA" sz="2400" dirty="0" err="1"/>
              <a:t>جتماعي</a:t>
            </a:r>
            <a:r>
              <a:rPr lang="ar-DZ" sz="2400" dirty="0"/>
              <a:t>،</a:t>
            </a:r>
            <a:r>
              <a:rPr lang="ar-SA" sz="2400" dirty="0"/>
              <a:t> وال</a:t>
            </a:r>
            <a:r>
              <a:rPr lang="ar-DZ" sz="2400" dirty="0"/>
              <a:t>َّ</a:t>
            </a:r>
            <a:r>
              <a:rPr lang="ar-SA" sz="2400" dirty="0"/>
              <a:t>تي شملت </a:t>
            </a:r>
            <a:r>
              <a:rPr lang="fr-FR" sz="2400" dirty="0"/>
              <a:t>"</a:t>
            </a:r>
            <a:r>
              <a:rPr lang="ar-SA" sz="2400" dirty="0" err="1"/>
              <a:t>بيريسكوب</a:t>
            </a:r>
            <a:r>
              <a:rPr lang="fr-FR" sz="2400" dirty="0"/>
              <a:t>" </a:t>
            </a:r>
            <a:r>
              <a:rPr lang="fr-FR" sz="2400" dirty="0" err="1"/>
              <a:t>Periscope</a:t>
            </a:r>
            <a:r>
              <a:rPr lang="fr-FR" sz="2400" dirty="0"/>
              <a:t> </a:t>
            </a:r>
            <a:r>
              <a:rPr lang="ar-SA" sz="2400" dirty="0" err="1"/>
              <a:t>و"يوستريم</a:t>
            </a:r>
            <a:r>
              <a:rPr lang="fr-FR" sz="2400" dirty="0"/>
              <a:t>" </a:t>
            </a:r>
            <a:r>
              <a:rPr lang="fr-FR" sz="2400" dirty="0" err="1"/>
              <a:t>Ustream</a:t>
            </a:r>
            <a:r>
              <a:rPr lang="fr-FR" sz="2400" dirty="0"/>
              <a:t> </a:t>
            </a:r>
            <a:r>
              <a:rPr lang="ar-SA" sz="2400" dirty="0"/>
              <a:t>و</a:t>
            </a:r>
            <a:endParaRPr lang="ar-DZ" sz="2400" dirty="0"/>
          </a:p>
          <a:p>
            <a:pPr algn="just" rtl="1"/>
            <a:r>
              <a:rPr lang="ar-SA" sz="2400" dirty="0"/>
              <a:t>"</a:t>
            </a:r>
            <a:r>
              <a:rPr lang="ar-SA" sz="2400" dirty="0" err="1"/>
              <a:t>يوناو</a:t>
            </a:r>
            <a:r>
              <a:rPr lang="fr-FR" sz="2400" dirty="0"/>
              <a:t>"</a:t>
            </a:r>
            <a:r>
              <a:rPr lang="fr-FR" sz="2400" dirty="0" err="1"/>
              <a:t>YouNow</a:t>
            </a:r>
            <a:r>
              <a:rPr lang="fr-FR" sz="2400" dirty="0"/>
              <a:t> </a:t>
            </a:r>
            <a:r>
              <a:rPr lang="ar-SA" sz="2400" dirty="0"/>
              <a:t>، وذلك بتحليل </a:t>
            </a:r>
            <a:r>
              <a:rPr lang="fr-FR" sz="2400" dirty="0"/>
              <a:t>7621 </a:t>
            </a:r>
            <a:r>
              <a:rPr lang="ar-SA" sz="2400" dirty="0"/>
              <a:t>بثاً </a:t>
            </a:r>
            <a:r>
              <a:rPr lang="ar-DZ" sz="2400" dirty="0"/>
              <a:t>م</a:t>
            </a:r>
            <a:r>
              <a:rPr lang="ar-SA" sz="2400" dirty="0"/>
              <a:t>باشراً على مدار أربعة أسابيع في</a:t>
            </a:r>
            <a:endParaRPr lang="ar-DZ" sz="2400" dirty="0"/>
          </a:p>
          <a:p>
            <a:pPr algn="just" rtl="1"/>
            <a:r>
              <a:rPr lang="ar-SA" sz="2400" dirty="0"/>
              <a:t> اليابان وألمانيا والولايات المتحدة الأمريكية</a:t>
            </a:r>
            <a:r>
              <a:rPr lang="fr-FR" sz="2400" dirty="0"/>
              <a:t>. </a:t>
            </a:r>
            <a:r>
              <a:rPr lang="ar-SA" sz="2400" dirty="0"/>
              <a:t>وقد تضمن </a:t>
            </a:r>
            <a:r>
              <a:rPr lang="fr-FR" sz="2400" dirty="0"/>
              <a:t>1364 </a:t>
            </a:r>
            <a:r>
              <a:rPr lang="ar-SA" sz="2400" dirty="0"/>
              <a:t>منها </a:t>
            </a:r>
            <a:r>
              <a:rPr lang="ar-DZ" sz="2400" dirty="0"/>
              <a:t>إِ</a:t>
            </a:r>
            <a:r>
              <a:rPr lang="ar-SA" sz="2400" dirty="0" err="1"/>
              <a:t>نتهاكات</a:t>
            </a:r>
            <a:endParaRPr lang="ar-DZ" sz="2400" dirty="0"/>
          </a:p>
          <a:p>
            <a:pPr algn="just" rtl="1"/>
            <a:r>
              <a:rPr lang="ar-SA" sz="2400" dirty="0"/>
              <a:t> قانونية ما بين </a:t>
            </a:r>
            <a:r>
              <a:rPr lang="fr-FR" sz="2400" dirty="0"/>
              <a:t>%53.5 </a:t>
            </a:r>
            <a:r>
              <a:rPr lang="ar-DZ" sz="2400" dirty="0"/>
              <a:t> </a:t>
            </a:r>
            <a:r>
              <a:rPr lang="ar-SA" sz="2400" dirty="0"/>
              <a:t>حقوق ملكية للموسيقى، و25.4</a:t>
            </a:r>
            <a:r>
              <a:rPr lang="fr-FR" sz="2400" dirty="0"/>
              <a:t>% </a:t>
            </a:r>
            <a:r>
              <a:rPr lang="ar-DZ" sz="2400" dirty="0"/>
              <a:t> </a:t>
            </a:r>
            <a:r>
              <a:rPr lang="ar-SA" sz="2400" dirty="0"/>
              <a:t>حقوق ملكية للفيديو،</a:t>
            </a:r>
            <a:endParaRPr lang="ar-DZ" sz="2400" dirty="0"/>
          </a:p>
          <a:p>
            <a:pPr algn="just" rtl="1"/>
            <a:r>
              <a:rPr lang="ar-SA" sz="2400" dirty="0"/>
              <a:t> و9.2</a:t>
            </a:r>
            <a:r>
              <a:rPr lang="fr-FR" sz="2400" dirty="0"/>
              <a:t>% </a:t>
            </a:r>
            <a:r>
              <a:rPr lang="ar-DZ" sz="2400" dirty="0"/>
              <a:t>إِ</a:t>
            </a:r>
            <a:r>
              <a:rPr lang="ar-SA" sz="2400" dirty="0" err="1"/>
              <a:t>نتهاكات</a:t>
            </a:r>
            <a:r>
              <a:rPr lang="ar-SA" sz="2400" dirty="0"/>
              <a:t> لحقوق شخصية، و3.7</a:t>
            </a:r>
            <a:r>
              <a:rPr lang="fr-FR" sz="2400" dirty="0"/>
              <a:t>% </a:t>
            </a:r>
            <a:r>
              <a:rPr lang="ar-DZ" sz="2400" dirty="0"/>
              <a:t>إ</a:t>
            </a:r>
            <a:r>
              <a:rPr lang="ar-SA" sz="2400" dirty="0" err="1"/>
              <a:t>نتهاكات</a:t>
            </a:r>
            <a:r>
              <a:rPr lang="ar-SA" sz="2400" dirty="0"/>
              <a:t> لحقوق بث</a:t>
            </a:r>
            <a:r>
              <a:rPr lang="ar-DZ" sz="2400" dirty="0"/>
              <a:t>ِّ</a:t>
            </a:r>
            <a:r>
              <a:rPr lang="ar-SA" sz="2400" dirty="0"/>
              <a:t> فعاليات رياضية، و2.3</a:t>
            </a:r>
            <a:r>
              <a:rPr lang="fr-FR" sz="2400" dirty="0"/>
              <a:t>% </a:t>
            </a:r>
            <a:r>
              <a:rPr lang="ar-DZ" sz="2400" dirty="0"/>
              <a:t>إِ</a:t>
            </a:r>
            <a:r>
              <a:rPr lang="ar-SA" sz="2400" dirty="0" err="1"/>
              <a:t>نتهكت</a:t>
            </a:r>
            <a:r>
              <a:rPr lang="ar-SA" sz="2400" dirty="0"/>
              <a:t> قوانين المرور، و2</a:t>
            </a:r>
            <a:r>
              <a:rPr lang="fr-FR" sz="2400" dirty="0"/>
              <a:t>% </a:t>
            </a:r>
            <a:r>
              <a:rPr lang="ar-SA" sz="2400" dirty="0"/>
              <a:t>تضم</a:t>
            </a:r>
            <a:r>
              <a:rPr lang="ar-DZ" sz="2400" dirty="0"/>
              <a:t>َّ</a:t>
            </a:r>
            <a:r>
              <a:rPr lang="ar-SA" sz="2400" dirty="0"/>
              <a:t>نت إساءات يعاقب عليها القانون، </a:t>
            </a:r>
            <a:endParaRPr lang="ar-DZ" sz="2400" dirty="0"/>
          </a:p>
          <a:p>
            <a:pPr algn="just" rtl="1"/>
            <a:r>
              <a:rPr lang="ar-SA" sz="2400" dirty="0"/>
              <a:t>و1.7</a:t>
            </a:r>
            <a:r>
              <a:rPr lang="fr-FR" sz="2400" dirty="0"/>
              <a:t>% </a:t>
            </a:r>
            <a:r>
              <a:rPr lang="ar-DZ" sz="2400" dirty="0"/>
              <a:t> إِ</a:t>
            </a:r>
            <a:r>
              <a:rPr lang="ar-SA" sz="2400" dirty="0" err="1"/>
              <a:t>نتهكت</a:t>
            </a:r>
            <a:r>
              <a:rPr lang="ar-SA" sz="2400" dirty="0"/>
              <a:t> حماية البيانات الش</a:t>
            </a:r>
            <a:r>
              <a:rPr lang="ar-DZ" sz="2400" dirty="0"/>
              <a:t>َّ</a:t>
            </a:r>
            <a:r>
              <a:rPr lang="ar-SA" sz="2400" dirty="0"/>
              <a:t>خصية</a:t>
            </a:r>
            <a:r>
              <a:rPr lang="fr-FR" sz="2400" dirty="0"/>
              <a:t>. </a:t>
            </a:r>
            <a:endParaRPr lang="ar-DZ" sz="2400" b="1" dirty="0">
              <a:solidFill>
                <a:srgbClr val="C00000"/>
              </a:solidFill>
            </a:endParaRPr>
          </a:p>
        </p:txBody>
      </p:sp>
      <p:sp>
        <p:nvSpPr>
          <p:cNvPr id="7" name="TextBox 6">
            <a:extLst>
              <a:ext uri="{FF2B5EF4-FFF2-40B4-BE49-F238E27FC236}">
                <a16:creationId xmlns:a16="http://schemas.microsoft.com/office/drawing/2014/main" id="{937C05F1-B985-5259-B0A4-0B4FAE5C7C0F}"/>
              </a:ext>
            </a:extLst>
          </p:cNvPr>
          <p:cNvSpPr txBox="1"/>
          <p:nvPr/>
        </p:nvSpPr>
        <p:spPr>
          <a:xfrm>
            <a:off x="595932" y="5635280"/>
            <a:ext cx="6852682" cy="369332"/>
          </a:xfrm>
          <a:prstGeom prst="rect">
            <a:avLst/>
          </a:prstGeom>
          <a:noFill/>
        </p:spPr>
        <p:txBody>
          <a:bodyPr wrap="square">
            <a:spAutoFit/>
          </a:bodyPr>
          <a:lstStyle/>
          <a:p>
            <a:r>
              <a:rPr lang="fr-FR" b="1" dirty="0"/>
              <a:t>https://lcss.gov.ly/articles/blog/post-231/</a:t>
            </a:r>
          </a:p>
        </p:txBody>
      </p:sp>
    </p:spTree>
    <p:extLst>
      <p:ext uri="{BB962C8B-B14F-4D97-AF65-F5344CB8AC3E}">
        <p14:creationId xmlns:p14="http://schemas.microsoft.com/office/powerpoint/2010/main" val="2328062776"/>
      </p:ext>
    </p:extLst>
  </p:cSld>
  <p:clrMapOvr>
    <a:masterClrMapping/>
  </p:clrMapOvr>
  <mc:AlternateContent xmlns:mc="http://schemas.openxmlformats.org/markup-compatibility/2006" xmlns:p14="http://schemas.microsoft.com/office/powerpoint/2010/main">
    <mc:Choice Requires="p14">
      <p:transition spd="slow" p14:dur="1600" advTm="141440">
        <p14:prism isInverted="1"/>
      </p:transition>
    </mc:Choice>
    <mc:Fallback xmlns="">
      <p:transition spd="slow" advTm="14144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1FFFB-CE20-AEFB-74CF-C871B0075F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D358F8-FD35-B236-D189-B9B601C47043}"/>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15E4473-4EEB-4452-43EF-FAA5FD4E6D86}"/>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656CF92-FBA8-5D56-B03B-126C9B635159}"/>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55BB092-6725-87F5-D0AE-A7EA2304A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91E771E-99AD-2924-E95A-17F4B464043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DA541F00-FF96-16F4-1C2E-02164DFBD03B}"/>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A3D25942-6D61-E19B-6873-D5FCED74A6E3}"/>
              </a:ext>
            </a:extLst>
          </p:cNvPr>
          <p:cNvSpPr txBox="1"/>
          <p:nvPr/>
        </p:nvSpPr>
        <p:spPr>
          <a:xfrm>
            <a:off x="5927824" y="470918"/>
            <a:ext cx="56126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نقد البـــــــثُّ المباشر في المنصَّات الرَّقمية </a:t>
            </a:r>
          </a:p>
        </p:txBody>
      </p:sp>
      <p:sp>
        <p:nvSpPr>
          <p:cNvPr id="3" name="TextBox 2">
            <a:extLst>
              <a:ext uri="{FF2B5EF4-FFF2-40B4-BE49-F238E27FC236}">
                <a16:creationId xmlns:a16="http://schemas.microsoft.com/office/drawing/2014/main" id="{322518B2-B1F5-3692-3784-2878D42AC7DA}"/>
              </a:ext>
            </a:extLst>
          </p:cNvPr>
          <p:cNvSpPr txBox="1"/>
          <p:nvPr/>
        </p:nvSpPr>
        <p:spPr>
          <a:xfrm>
            <a:off x="1463039" y="1439260"/>
            <a:ext cx="9751391" cy="4216539"/>
          </a:xfrm>
          <a:prstGeom prst="rect">
            <a:avLst/>
          </a:prstGeom>
          <a:noFill/>
        </p:spPr>
        <p:txBody>
          <a:bodyPr wrap="square">
            <a:spAutoFit/>
          </a:bodyPr>
          <a:lstStyle/>
          <a:p>
            <a:pPr marL="457200" indent="-457200" algn="just" rtl="1">
              <a:buFont typeface="Wingdings" panose="05000000000000000000" pitchFamily="2" charset="2"/>
              <a:buChar char="v"/>
            </a:pPr>
            <a:r>
              <a:rPr lang="ar-DZ" sz="2400" b="1" dirty="0"/>
              <a:t>نقد شخصية المؤثِّر في البثِّ المباشر :</a:t>
            </a:r>
          </a:p>
          <a:p>
            <a:pPr algn="just" rtl="1"/>
            <a:r>
              <a:rPr lang="ar-DZ" sz="2200" dirty="0"/>
              <a:t>تبرز شخصية  صانع المحتوى الرقمي عن طريق البثِّ عبر تقنية الفيديو، في مختلف المنصَّات او المواقع، ووفقا لعوامل عدة تمكِّن صاحب المحتوى من شدِّ </a:t>
            </a:r>
            <a:r>
              <a:rPr lang="ar-DZ" sz="2200" dirty="0" err="1"/>
              <a:t>إِنتباه</a:t>
            </a:r>
            <a:r>
              <a:rPr lang="ar-DZ" sz="2200" dirty="0"/>
              <a:t> الجماهير المتابعة منها :طريقة اللِّبس، وأسلوب العرض والموضوع المختار ..وغيرها من الأمور، فإنه يفرض شخصيته ويحبِّبُها عند متابعيه.</a:t>
            </a:r>
          </a:p>
          <a:p>
            <a:pPr marL="342900" indent="-342900" algn="just" rtl="1">
              <a:buFont typeface="Wingdings" panose="05000000000000000000" pitchFamily="2" charset="2"/>
              <a:buChar char="q"/>
            </a:pPr>
            <a:r>
              <a:rPr lang="ar-DZ" sz="2200" b="1" dirty="0">
                <a:solidFill>
                  <a:srgbClr val="C00000"/>
                </a:solidFill>
              </a:rPr>
              <a:t>دراسة الباحثتين : سلمى </a:t>
            </a:r>
            <a:r>
              <a:rPr lang="ar-DZ" sz="2200" b="1" dirty="0" err="1">
                <a:solidFill>
                  <a:srgbClr val="C00000"/>
                </a:solidFill>
              </a:rPr>
              <a:t>سوالمية</a:t>
            </a:r>
            <a:r>
              <a:rPr lang="ar-DZ" sz="2200" b="1" dirty="0">
                <a:solidFill>
                  <a:srgbClr val="C00000"/>
                </a:solidFill>
              </a:rPr>
              <a:t> – شمس </a:t>
            </a:r>
            <a:r>
              <a:rPr lang="ar-DZ" sz="2200" b="1" dirty="0" err="1">
                <a:solidFill>
                  <a:srgbClr val="C00000"/>
                </a:solidFill>
              </a:rPr>
              <a:t>ضيات</a:t>
            </a:r>
            <a:r>
              <a:rPr lang="ar-DZ" sz="2200" b="1" dirty="0">
                <a:solidFill>
                  <a:srgbClr val="C00000"/>
                </a:solidFill>
              </a:rPr>
              <a:t> </a:t>
            </a:r>
            <a:r>
              <a:rPr lang="ar-DZ" sz="2200" b="1" dirty="0" err="1">
                <a:solidFill>
                  <a:srgbClr val="C00000"/>
                </a:solidFill>
              </a:rPr>
              <a:t>خلفاوي</a:t>
            </a:r>
            <a:r>
              <a:rPr lang="ar-DZ" sz="2200" b="1" dirty="0">
                <a:solidFill>
                  <a:srgbClr val="C00000"/>
                </a:solidFill>
              </a:rPr>
              <a:t> -2025</a:t>
            </a:r>
          </a:p>
          <a:p>
            <a:pPr algn="just" rtl="1"/>
            <a:r>
              <a:rPr lang="ar-DZ" sz="2200" dirty="0"/>
              <a:t>"تأثير محتوى الفيديو عبر منصَّات البثِّ المباشر على الشباب الجزائري _دراسة ميدانية على عينة من مستخدمي </a:t>
            </a:r>
            <a:r>
              <a:rPr lang="ar-DZ" sz="2200" dirty="0" err="1"/>
              <a:t>الأنستغرام</a:t>
            </a:r>
            <a:r>
              <a:rPr lang="ar-DZ" sz="2200" dirty="0"/>
              <a:t>"، وأظهرت</a:t>
            </a:r>
            <a:r>
              <a:rPr lang="ar-SA" sz="2200" dirty="0"/>
              <a:t> الن</a:t>
            </a:r>
            <a:r>
              <a:rPr lang="ar-DZ" sz="2200" dirty="0"/>
              <a:t>َّ</a:t>
            </a:r>
            <a:r>
              <a:rPr lang="ar-SA" sz="2200" dirty="0"/>
              <a:t>تائج أن</a:t>
            </a:r>
            <a:r>
              <a:rPr lang="ar-DZ" sz="2200" dirty="0"/>
              <a:t>َّ</a:t>
            </a:r>
            <a:r>
              <a:rPr lang="ar-SA" sz="2200" dirty="0"/>
              <a:t> جميع أفراد عينة الدراسة تقريبا ي</a:t>
            </a:r>
            <a:r>
              <a:rPr lang="ar-DZ" sz="2200" dirty="0" err="1"/>
              <a:t>ؤيِّ</a:t>
            </a:r>
            <a:r>
              <a:rPr lang="ar-SA" sz="2200" dirty="0"/>
              <a:t>دون الدور المهم للش</a:t>
            </a:r>
            <a:r>
              <a:rPr lang="ar-DZ" sz="2200" dirty="0"/>
              <a:t>َّ</a:t>
            </a:r>
            <a:r>
              <a:rPr lang="ar-SA" sz="2200" dirty="0"/>
              <a:t>خصية والس</a:t>
            </a:r>
            <a:r>
              <a:rPr lang="ar-DZ" sz="2200" dirty="0"/>
              <a:t>ُّ</a:t>
            </a:r>
            <a:r>
              <a:rPr lang="ar-SA" sz="2200" dirty="0" err="1"/>
              <a:t>معة</a:t>
            </a:r>
            <a:r>
              <a:rPr lang="ar-SA" sz="2200" dirty="0"/>
              <a:t> في جاذبية محتوى الفيديو المباشر على ال</a:t>
            </a:r>
            <a:r>
              <a:rPr lang="ar-DZ" sz="2200" dirty="0"/>
              <a:t>إ</a:t>
            </a:r>
            <a:r>
              <a:rPr lang="ar-SA" sz="2200" dirty="0" err="1"/>
              <a:t>نستغرام</a:t>
            </a:r>
            <a:r>
              <a:rPr lang="ar-SA" sz="2200" dirty="0"/>
              <a:t> بنسبة ،94% وهو ما يتوافق </a:t>
            </a:r>
            <a:r>
              <a:rPr lang="ar-DZ" sz="2200" dirty="0"/>
              <a:t>و</a:t>
            </a:r>
            <a:r>
              <a:rPr lang="ar-SA" sz="2200" dirty="0"/>
              <a:t>أهمية الش</a:t>
            </a:r>
            <a:r>
              <a:rPr lang="ar-DZ" sz="2200" dirty="0"/>
              <a:t>َّ</a:t>
            </a:r>
            <a:r>
              <a:rPr lang="ar-SA" sz="2200" dirty="0"/>
              <a:t>خصية وال</a:t>
            </a:r>
            <a:r>
              <a:rPr lang="ar-DZ" sz="2200" dirty="0"/>
              <a:t>أ</a:t>
            </a:r>
            <a:r>
              <a:rPr lang="ar-SA" sz="2200" dirty="0"/>
              <a:t>سلوب الفريد </a:t>
            </a:r>
            <a:r>
              <a:rPr lang="ar-SA" sz="2200" dirty="0" err="1"/>
              <a:t>للمؤث</a:t>
            </a:r>
            <a:r>
              <a:rPr lang="ar-DZ" sz="2200" dirty="0"/>
              <a:t>ِّ</a:t>
            </a:r>
            <a:r>
              <a:rPr lang="ar-SA" sz="2200" dirty="0"/>
              <a:t>ر</a:t>
            </a:r>
            <a:r>
              <a:rPr lang="ar-DZ" sz="2200" dirty="0"/>
              <a:t>،</a:t>
            </a:r>
            <a:r>
              <a:rPr lang="ar-SA" sz="2200" dirty="0"/>
              <a:t> كعامل جذب</a:t>
            </a:r>
            <a:r>
              <a:rPr lang="ar-DZ" sz="2200" dirty="0"/>
              <a:t>ٍ</a:t>
            </a:r>
            <a:r>
              <a:rPr lang="ar-SA" sz="2200" dirty="0"/>
              <a:t> مهم</a:t>
            </a:r>
            <a:r>
              <a:rPr lang="ar-DZ" sz="2200" dirty="0"/>
              <a:t>ٍ</a:t>
            </a:r>
            <a:r>
              <a:rPr lang="ar-SA" sz="2200" dirty="0"/>
              <a:t> لمشاهدة البث</a:t>
            </a:r>
            <a:r>
              <a:rPr lang="ar-DZ" sz="2200" dirty="0"/>
              <a:t>ّ ِ</a:t>
            </a:r>
            <a:r>
              <a:rPr lang="ar-SA" sz="2200" dirty="0"/>
              <a:t>المباشر؛ حيث قد </a:t>
            </a:r>
            <a:r>
              <a:rPr lang="ar-DZ" sz="2200" dirty="0"/>
              <a:t>يتأثَّر</a:t>
            </a:r>
            <a:r>
              <a:rPr lang="ar-SA" sz="2200" dirty="0"/>
              <a:t> المشاهد</a:t>
            </a:r>
            <a:r>
              <a:rPr lang="ar-DZ" sz="2200" dirty="0" err="1"/>
              <a:t>ون</a:t>
            </a:r>
            <a:r>
              <a:rPr lang="ar-DZ" sz="2200" dirty="0"/>
              <a:t> </a:t>
            </a:r>
            <a:r>
              <a:rPr lang="ar-SA" sz="2200" dirty="0"/>
              <a:t>بشخصية ال</a:t>
            </a:r>
            <a:r>
              <a:rPr lang="ar-DZ" sz="2200" dirty="0"/>
              <a:t>م</a:t>
            </a:r>
            <a:r>
              <a:rPr lang="ar-SA" sz="2200" dirty="0" err="1"/>
              <a:t>ؤث</a:t>
            </a:r>
            <a:r>
              <a:rPr lang="ar-DZ" sz="2200" dirty="0"/>
              <a:t>ِّر</a:t>
            </a:r>
            <a:r>
              <a:rPr lang="ar-SA" sz="2200" dirty="0"/>
              <a:t> وطريقته في الت</a:t>
            </a:r>
            <a:r>
              <a:rPr lang="ar-DZ" sz="2200" dirty="0"/>
              <a:t>َّ</a:t>
            </a:r>
            <a:r>
              <a:rPr lang="ar-SA" sz="2200" dirty="0"/>
              <a:t>واصل</a:t>
            </a:r>
            <a:r>
              <a:rPr lang="ar-DZ" sz="2200" dirty="0"/>
              <a:t>،</a:t>
            </a:r>
            <a:r>
              <a:rPr lang="ar-SA" sz="2200" dirty="0"/>
              <a:t> ويرون أن</a:t>
            </a:r>
            <a:r>
              <a:rPr lang="ar-DZ" sz="2200" dirty="0"/>
              <a:t>َّ</a:t>
            </a:r>
            <a:r>
              <a:rPr lang="ar-SA" sz="2200" dirty="0"/>
              <a:t> الش</a:t>
            </a:r>
            <a:r>
              <a:rPr lang="ar-DZ" sz="2200" dirty="0"/>
              <a:t>َّ</a:t>
            </a:r>
            <a:r>
              <a:rPr lang="ar-SA" sz="2200" dirty="0"/>
              <a:t>خصية القوية والس</a:t>
            </a:r>
            <a:r>
              <a:rPr lang="ar-DZ" sz="2200" dirty="0"/>
              <a:t>ٌّ</a:t>
            </a:r>
            <a:r>
              <a:rPr lang="ar-SA" sz="2200" dirty="0" err="1"/>
              <a:t>معة</a:t>
            </a:r>
            <a:r>
              <a:rPr lang="ar-SA" sz="2200" dirty="0"/>
              <a:t> الجي</a:t>
            </a:r>
            <a:r>
              <a:rPr lang="ar-DZ" sz="2200" dirty="0"/>
              <a:t>ِّ</a:t>
            </a:r>
            <a:r>
              <a:rPr lang="ar-SA" sz="2200" dirty="0" err="1"/>
              <a:t>دة</a:t>
            </a:r>
            <a:r>
              <a:rPr lang="ar-DZ" sz="2200" dirty="0"/>
              <a:t>،</a:t>
            </a:r>
            <a:r>
              <a:rPr lang="ar-SA" sz="2200" dirty="0"/>
              <a:t> تجعل المحتوى أكثر جاذبية ومصداقية. بينما يرك</a:t>
            </a:r>
            <a:r>
              <a:rPr lang="ar-DZ" sz="2200" dirty="0"/>
              <a:t>ِّ</a:t>
            </a:r>
            <a:r>
              <a:rPr lang="ar-SA" sz="2200" dirty="0"/>
              <a:t>ز نسبة 6%؛ على جودة المحتوى ذاته أو على موضوعاته</a:t>
            </a:r>
            <a:r>
              <a:rPr lang="ar-DZ" sz="2200" dirty="0"/>
              <a:t>،</a:t>
            </a:r>
            <a:r>
              <a:rPr lang="ar-SA" sz="2200" dirty="0"/>
              <a:t> بدلا من شخصية صانع المحتوى.</a:t>
            </a:r>
            <a:endParaRPr lang="fr-FR" sz="2200" dirty="0"/>
          </a:p>
          <a:p>
            <a:pPr algn="just" rtl="1"/>
            <a:endParaRPr lang="fr-FR" sz="2400" b="1" dirty="0"/>
          </a:p>
        </p:txBody>
      </p:sp>
      <p:sp>
        <p:nvSpPr>
          <p:cNvPr id="7" name="TextBox 6">
            <a:extLst>
              <a:ext uri="{FF2B5EF4-FFF2-40B4-BE49-F238E27FC236}">
                <a16:creationId xmlns:a16="http://schemas.microsoft.com/office/drawing/2014/main" id="{C292A434-CA0C-E50E-43DD-93A4D871C10A}"/>
              </a:ext>
            </a:extLst>
          </p:cNvPr>
          <p:cNvSpPr txBox="1"/>
          <p:nvPr/>
        </p:nvSpPr>
        <p:spPr>
          <a:xfrm>
            <a:off x="1628014" y="5530334"/>
            <a:ext cx="6848856" cy="400110"/>
          </a:xfrm>
          <a:prstGeom prst="rect">
            <a:avLst/>
          </a:prstGeom>
          <a:noFill/>
        </p:spPr>
        <p:txBody>
          <a:bodyPr wrap="square">
            <a:spAutoFit/>
          </a:bodyPr>
          <a:lstStyle/>
          <a:p>
            <a:r>
              <a:rPr lang="fr-FR" sz="2000" b="1" dirty="0"/>
              <a:t>https://asjp.cerist.dz/en/article/265046</a:t>
            </a:r>
          </a:p>
        </p:txBody>
      </p:sp>
    </p:spTree>
    <p:extLst>
      <p:ext uri="{BB962C8B-B14F-4D97-AF65-F5344CB8AC3E}">
        <p14:creationId xmlns:p14="http://schemas.microsoft.com/office/powerpoint/2010/main" val="2185723276"/>
      </p:ext>
    </p:extLst>
  </p:cSld>
  <p:clrMapOvr>
    <a:masterClrMapping/>
  </p:clrMapOvr>
  <mc:AlternateContent xmlns:mc="http://schemas.openxmlformats.org/markup-compatibility/2006" xmlns:p14="http://schemas.microsoft.com/office/powerpoint/2010/main">
    <mc:Choice Requires="p14">
      <p:transition spd="slow" p14:dur="1600" advTm="219114">
        <p14:prism isInverted="1"/>
      </p:transition>
    </mc:Choice>
    <mc:Fallback xmlns="">
      <p:transition spd="slow" advTm="219114">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440FA-4BC4-CDA1-457B-018C85AB97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F129DD-2631-B76A-493A-DA27B447498E}"/>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F37404B-6A5E-5814-1A0D-86F542705CEB}"/>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69E4A901-21D2-F305-6E9E-C33D4D930718}"/>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10D521-5941-EC78-94A6-645B65FF0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F659555-D901-C4AE-FF3D-D1E7FB2793E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8B03E953-6147-7C67-57EF-E67C7DD6776F}"/>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3A11C67C-11CB-ACFD-AC21-98B2C37D2DE8}"/>
              </a:ext>
            </a:extLst>
          </p:cNvPr>
          <p:cNvSpPr txBox="1"/>
          <p:nvPr/>
        </p:nvSpPr>
        <p:spPr>
          <a:xfrm>
            <a:off x="5973544" y="613222"/>
            <a:ext cx="56126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نقد البـــــــثُّ المباشر في المنصَّات الرَّقمية </a:t>
            </a:r>
          </a:p>
        </p:txBody>
      </p:sp>
      <p:sp>
        <p:nvSpPr>
          <p:cNvPr id="3" name="TextBox 2">
            <a:extLst>
              <a:ext uri="{FF2B5EF4-FFF2-40B4-BE49-F238E27FC236}">
                <a16:creationId xmlns:a16="http://schemas.microsoft.com/office/drawing/2014/main" id="{45CD001E-DC36-0A17-8267-375CF7C5CAD2}"/>
              </a:ext>
            </a:extLst>
          </p:cNvPr>
          <p:cNvSpPr txBox="1"/>
          <p:nvPr/>
        </p:nvSpPr>
        <p:spPr>
          <a:xfrm>
            <a:off x="2287130" y="1283154"/>
            <a:ext cx="8853704" cy="3785652"/>
          </a:xfrm>
          <a:prstGeom prst="rect">
            <a:avLst/>
          </a:prstGeom>
          <a:noFill/>
        </p:spPr>
        <p:txBody>
          <a:bodyPr wrap="square">
            <a:spAutoFit/>
          </a:bodyPr>
          <a:lstStyle/>
          <a:p>
            <a:pPr marL="457200" indent="-457200" algn="just" rtl="1">
              <a:buFont typeface="Wingdings" panose="05000000000000000000" pitchFamily="2" charset="2"/>
              <a:buChar char="v"/>
            </a:pPr>
            <a:r>
              <a:rPr lang="ar-DZ" sz="2400" b="1" dirty="0"/>
              <a:t>نقد الجوانب الأخلاقية للبثِّ المباشر :</a:t>
            </a:r>
          </a:p>
          <a:p>
            <a:pPr algn="just" rtl="1"/>
            <a:r>
              <a:rPr lang="ar-DZ" sz="2400" dirty="0"/>
              <a:t>يعدّ الجانب الأخلاقي من أهم العوامل المؤثِّرة في نقد صناعة المحتوى، ومدى قياسه بمتابعة الجمهور، فضرورة صياغة مدونِّات سلوكية تنِّظم </a:t>
            </a:r>
            <a:r>
              <a:rPr lang="ar-DZ" sz="2400" dirty="0" err="1"/>
              <a:t>إِستخدام</a:t>
            </a:r>
            <a:r>
              <a:rPr lang="ar-DZ" sz="2400" dirty="0"/>
              <a:t> جمهور شبكات التَّواصل الاجتماعي، بما فيهم الصحفيين والإعلاميين لتقنية البثِّ المباشر ، بات أمرًا ملحًا ، وترتكز على ثلاثة أضلاع رئيسية مقترحة وهي :</a:t>
            </a:r>
          </a:p>
          <a:p>
            <a:pPr algn="just" rtl="1"/>
            <a:r>
              <a:rPr lang="ar-DZ" sz="2400" dirty="0"/>
              <a:t>1- الحقُّ في البثِّ المباشر .</a:t>
            </a:r>
          </a:p>
          <a:p>
            <a:pPr algn="just" rtl="1"/>
            <a:r>
              <a:rPr lang="ar-DZ" sz="2400" dirty="0"/>
              <a:t>2- ضمان الخصوصية .</a:t>
            </a:r>
          </a:p>
          <a:p>
            <a:pPr algn="just" rtl="1"/>
            <a:r>
              <a:rPr lang="ar-DZ" sz="2400" dirty="0"/>
              <a:t>3- </a:t>
            </a:r>
            <a:r>
              <a:rPr lang="ar-DZ" sz="2400" dirty="0" err="1"/>
              <a:t>إِحترام</a:t>
            </a:r>
            <a:r>
              <a:rPr lang="ar-DZ" sz="2400" dirty="0"/>
              <a:t> الأخلاق العامة، بما فيها أخلاقيات الممارسة الصحفية والإعلامية عبر الفضاء الرَّقمي.</a:t>
            </a:r>
          </a:p>
          <a:p>
            <a:pPr algn="just" rtl="1"/>
            <a:endParaRPr lang="fr-FR" sz="2400" dirty="0"/>
          </a:p>
        </p:txBody>
      </p:sp>
    </p:spTree>
    <p:extLst>
      <p:ext uri="{BB962C8B-B14F-4D97-AF65-F5344CB8AC3E}">
        <p14:creationId xmlns:p14="http://schemas.microsoft.com/office/powerpoint/2010/main" val="2342536302"/>
      </p:ext>
    </p:extLst>
  </p:cSld>
  <p:clrMapOvr>
    <a:masterClrMapping/>
  </p:clrMapOvr>
  <mc:AlternateContent xmlns:mc="http://schemas.openxmlformats.org/markup-compatibility/2006" xmlns:p14="http://schemas.microsoft.com/office/powerpoint/2010/main">
    <mc:Choice Requires="p14">
      <p:transition spd="slow" p14:dur="1600" advTm="126741">
        <p14:prism isInverted="1"/>
      </p:transition>
    </mc:Choice>
    <mc:Fallback xmlns="">
      <p:transition spd="slow" advTm="126741">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74899-18DF-C57D-521A-8CD6E2D58A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02D7D4-DC4C-0D38-4945-01A9095F2180}"/>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6FFBA7FD-079E-1A76-9A82-C85086C8E09A}"/>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50AAFEB-65A5-A1CA-FF9C-16DEC790B4A9}"/>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3C6006-61ED-0244-10B3-4CB896BB40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72346A6-A2C1-FDF1-D2F4-F6A9CA031B4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97DB9C00-5C9D-FB6B-111C-68AE117F47AA}"/>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E661236C-01A0-FC0C-2C66-2074EFB56DA5}"/>
              </a:ext>
            </a:extLst>
          </p:cNvPr>
          <p:cNvSpPr txBox="1"/>
          <p:nvPr/>
        </p:nvSpPr>
        <p:spPr>
          <a:xfrm>
            <a:off x="5973544" y="613222"/>
            <a:ext cx="4995858"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سلبيات البـــــــثُّ المباشر </a:t>
            </a:r>
          </a:p>
        </p:txBody>
      </p:sp>
      <p:sp>
        <p:nvSpPr>
          <p:cNvPr id="3" name="TextBox 2">
            <a:extLst>
              <a:ext uri="{FF2B5EF4-FFF2-40B4-BE49-F238E27FC236}">
                <a16:creationId xmlns:a16="http://schemas.microsoft.com/office/drawing/2014/main" id="{C9815496-2CBE-0A2A-053F-857B3A6A786E}"/>
              </a:ext>
            </a:extLst>
          </p:cNvPr>
          <p:cNvSpPr txBox="1"/>
          <p:nvPr/>
        </p:nvSpPr>
        <p:spPr>
          <a:xfrm>
            <a:off x="1856232" y="1416393"/>
            <a:ext cx="9345510" cy="5201424"/>
          </a:xfrm>
          <a:prstGeom prst="rect">
            <a:avLst/>
          </a:prstGeom>
          <a:noFill/>
        </p:spPr>
        <p:txBody>
          <a:bodyPr wrap="square">
            <a:spAutoFit/>
          </a:bodyPr>
          <a:lstStyle/>
          <a:p>
            <a:pPr algn="just" rtl="1"/>
            <a:r>
              <a:rPr lang="ar-DZ" sz="2000" dirty="0"/>
              <a:t>   </a:t>
            </a:r>
            <a:r>
              <a:rPr lang="ar-SA" sz="2400" dirty="0"/>
              <a:t>تشمل مخاطر البث</a:t>
            </a:r>
            <a:r>
              <a:rPr lang="ar-DZ" sz="2400" dirty="0"/>
              <a:t>ُّ</a:t>
            </a:r>
            <a:r>
              <a:rPr lang="ar-SA" sz="2400" dirty="0"/>
              <a:t> المباشر</a:t>
            </a:r>
            <a:r>
              <a:rPr lang="ar-DZ" sz="2400" dirty="0"/>
              <a:t>،</a:t>
            </a:r>
            <a:r>
              <a:rPr lang="ar-SA" sz="2400" dirty="0"/>
              <a:t> التعرض للت</a:t>
            </a:r>
            <a:r>
              <a:rPr lang="ar-DZ" sz="2400" dirty="0"/>
              <a:t>َّ</a:t>
            </a:r>
            <a:r>
              <a:rPr lang="ar-SA" sz="2400" dirty="0"/>
              <a:t>نمر والإساءة، و</a:t>
            </a:r>
            <a:r>
              <a:rPr lang="ar-DZ" sz="2400" dirty="0"/>
              <a:t>إِ</a:t>
            </a:r>
            <a:r>
              <a:rPr lang="ar-SA" sz="2400" dirty="0" err="1"/>
              <a:t>نتهاك</a:t>
            </a:r>
            <a:r>
              <a:rPr lang="ar-SA" sz="2400" dirty="0"/>
              <a:t> الخصوصية، والمخاطر الأمنية مثل</a:t>
            </a:r>
            <a:r>
              <a:rPr lang="ar-DZ" sz="2400" dirty="0"/>
              <a:t>:</a:t>
            </a:r>
            <a:r>
              <a:rPr lang="ar-SA" sz="2400" dirty="0"/>
              <a:t> البرامج </a:t>
            </a:r>
            <a:r>
              <a:rPr lang="ar-SA" sz="2400" dirty="0" err="1"/>
              <a:t>الض</a:t>
            </a:r>
            <a:r>
              <a:rPr lang="ar-DZ" sz="2400" dirty="0"/>
              <a:t>َّ</a:t>
            </a:r>
            <a:r>
              <a:rPr lang="ar-SA" sz="2400" dirty="0"/>
              <a:t>ارة، بالإضافة إلى التحد</a:t>
            </a:r>
            <a:r>
              <a:rPr lang="ar-DZ" sz="2400" dirty="0"/>
              <a:t>ِّ</a:t>
            </a:r>
            <a:r>
              <a:rPr lang="ar-SA" sz="2400" dirty="0" err="1"/>
              <a:t>يات</a:t>
            </a:r>
            <a:r>
              <a:rPr lang="ar-SA" sz="2400" dirty="0"/>
              <a:t> القانونية المتعلقة بالمحتوى المسيء، وال</a:t>
            </a:r>
            <a:r>
              <a:rPr lang="ar-DZ" sz="2400" dirty="0"/>
              <a:t>إِ</a:t>
            </a:r>
            <a:r>
              <a:rPr lang="ar-SA" sz="2400" dirty="0" err="1"/>
              <a:t>نتهاكات</a:t>
            </a:r>
            <a:r>
              <a:rPr lang="ar-SA" sz="2400" dirty="0"/>
              <a:t> </a:t>
            </a:r>
            <a:r>
              <a:rPr lang="ar-SA" sz="2400" dirty="0" err="1"/>
              <a:t>المتعل</a:t>
            </a:r>
            <a:r>
              <a:rPr lang="ar-DZ" sz="2400" dirty="0"/>
              <a:t>ِّ</a:t>
            </a:r>
            <a:r>
              <a:rPr lang="ar-SA" sz="2400" dirty="0" err="1"/>
              <a:t>قة</a:t>
            </a:r>
            <a:r>
              <a:rPr lang="ar-SA" sz="2400" dirty="0"/>
              <a:t> بحقوق الطفل</a:t>
            </a:r>
            <a:r>
              <a:rPr lang="fr-FR" sz="2400" dirty="0"/>
              <a:t>. </a:t>
            </a:r>
          </a:p>
          <a:p>
            <a:pPr marL="342900" indent="-342900" algn="just" rtl="1">
              <a:buFont typeface="Wingdings" panose="05000000000000000000" pitchFamily="2" charset="2"/>
              <a:buChar char="v"/>
            </a:pPr>
            <a:r>
              <a:rPr lang="ar-SA" sz="2400" b="1" dirty="0">
                <a:solidFill>
                  <a:schemeClr val="accent5">
                    <a:lumMod val="75000"/>
                  </a:schemeClr>
                </a:solidFill>
              </a:rPr>
              <a:t>المخاطر ال</a:t>
            </a:r>
            <a:r>
              <a:rPr lang="ar-DZ" sz="2400" b="1" dirty="0">
                <a:solidFill>
                  <a:schemeClr val="accent5">
                    <a:lumMod val="75000"/>
                  </a:schemeClr>
                </a:solidFill>
              </a:rPr>
              <a:t>إِ</a:t>
            </a:r>
            <a:r>
              <a:rPr lang="ar-SA" sz="2400" b="1" dirty="0" err="1">
                <a:solidFill>
                  <a:schemeClr val="accent5">
                    <a:lumMod val="75000"/>
                  </a:schemeClr>
                </a:solidFill>
              </a:rPr>
              <a:t>جتماعية</a:t>
            </a:r>
            <a:r>
              <a:rPr lang="ar-SA" sz="2400" b="1" dirty="0">
                <a:solidFill>
                  <a:schemeClr val="accent5">
                    <a:lumMod val="75000"/>
                  </a:schemeClr>
                </a:solidFill>
              </a:rPr>
              <a:t> والش</a:t>
            </a:r>
            <a:r>
              <a:rPr lang="ar-DZ" sz="2400" b="1" dirty="0">
                <a:solidFill>
                  <a:schemeClr val="accent5">
                    <a:lumMod val="75000"/>
                  </a:schemeClr>
                </a:solidFill>
              </a:rPr>
              <a:t>َّ</a:t>
            </a:r>
            <a:r>
              <a:rPr lang="ar-SA" sz="2400" b="1" dirty="0">
                <a:solidFill>
                  <a:schemeClr val="accent5">
                    <a:lumMod val="75000"/>
                  </a:schemeClr>
                </a:solidFill>
              </a:rPr>
              <a:t>خصية:</a:t>
            </a:r>
            <a:endParaRPr lang="fr-FR" sz="2400" b="1" dirty="0">
              <a:solidFill>
                <a:schemeClr val="accent5">
                  <a:lumMod val="75000"/>
                </a:schemeClr>
              </a:solidFill>
            </a:endParaRPr>
          </a:p>
          <a:p>
            <a:pPr marL="342900" lvl="0" indent="-342900" algn="just" rtl="1">
              <a:buFont typeface="Wingdings" panose="05000000000000000000" pitchFamily="2" charset="2"/>
              <a:buChar char="q"/>
            </a:pPr>
            <a:r>
              <a:rPr lang="ar-SA" sz="2400" b="1" dirty="0"/>
              <a:t>الت</a:t>
            </a:r>
            <a:r>
              <a:rPr lang="ar-DZ" sz="2400" b="1" dirty="0"/>
              <a:t>َّ</a:t>
            </a:r>
            <a:r>
              <a:rPr lang="ar-SA" sz="2400" b="1" dirty="0"/>
              <a:t>نمر والإساءة</a:t>
            </a:r>
            <a:r>
              <a:rPr lang="fr-FR" sz="2400" b="1" dirty="0"/>
              <a:t>:</a:t>
            </a:r>
            <a:endParaRPr lang="fr-FR" sz="2400" dirty="0"/>
          </a:p>
          <a:p>
            <a:pPr algn="just" rtl="1"/>
            <a:r>
              <a:rPr lang="ar-SA" sz="2400" dirty="0"/>
              <a:t>يمكن أن يتعر</a:t>
            </a:r>
            <a:r>
              <a:rPr lang="ar-DZ" sz="2400" dirty="0"/>
              <a:t>َّ</a:t>
            </a:r>
            <a:r>
              <a:rPr lang="ar-SA" sz="2400" dirty="0"/>
              <a:t>ض مقدمو</a:t>
            </a:r>
            <a:r>
              <a:rPr lang="ar-DZ" sz="2400" dirty="0"/>
              <a:t>ا</a:t>
            </a:r>
            <a:r>
              <a:rPr lang="ar-SA" sz="2400" dirty="0"/>
              <a:t> البث</a:t>
            </a:r>
            <a:r>
              <a:rPr lang="ar-DZ" sz="2400" dirty="0"/>
              <a:t>ّْ</a:t>
            </a:r>
            <a:r>
              <a:rPr lang="ar-SA" sz="2400" dirty="0"/>
              <a:t> والمشاهدون للت</a:t>
            </a:r>
            <a:r>
              <a:rPr lang="ar-DZ" sz="2400" dirty="0"/>
              <a:t>َّ</a:t>
            </a:r>
            <a:r>
              <a:rPr lang="ar-SA" sz="2400" dirty="0"/>
              <a:t>نمر أو الإساءة عبر الإنترنت، خاصة</a:t>
            </a:r>
            <a:r>
              <a:rPr lang="ar-DZ" sz="2400" dirty="0"/>
              <a:t>ً</a:t>
            </a:r>
            <a:r>
              <a:rPr lang="ar-SA" sz="2400" dirty="0"/>
              <a:t> إذا كانت حسابات المستخدمين مجهولة</a:t>
            </a:r>
            <a:r>
              <a:rPr lang="ar-DZ" sz="2400" dirty="0"/>
              <a:t>َ</a:t>
            </a:r>
            <a:r>
              <a:rPr lang="ar-SA" sz="2400" dirty="0"/>
              <a:t> الهوية. </a:t>
            </a:r>
            <a:endParaRPr lang="fr-FR" sz="2400" dirty="0"/>
          </a:p>
          <a:p>
            <a:pPr marL="342900" lvl="0" indent="-342900" algn="just" rtl="1">
              <a:buFont typeface="Wingdings" panose="05000000000000000000" pitchFamily="2" charset="2"/>
              <a:buChar char="q"/>
            </a:pPr>
            <a:r>
              <a:rPr lang="ar-DZ" sz="2400" b="1" dirty="0"/>
              <a:t>إِ</a:t>
            </a:r>
            <a:r>
              <a:rPr lang="ar-SA" sz="2400" b="1" dirty="0" err="1"/>
              <a:t>نتهاك</a:t>
            </a:r>
            <a:r>
              <a:rPr lang="ar-SA" sz="2400" b="1" dirty="0"/>
              <a:t> الخصوصية</a:t>
            </a:r>
            <a:r>
              <a:rPr lang="fr-FR" sz="2400" b="1" dirty="0"/>
              <a:t>:</a:t>
            </a:r>
            <a:endParaRPr lang="fr-FR" sz="2400" dirty="0"/>
          </a:p>
          <a:p>
            <a:pPr algn="just" rtl="1"/>
            <a:r>
              <a:rPr lang="ar-SA" sz="2400" dirty="0"/>
              <a:t>يمكن أن يؤد</a:t>
            </a:r>
            <a:r>
              <a:rPr lang="ar-DZ" sz="2400" dirty="0"/>
              <a:t>ِّ</a:t>
            </a:r>
            <a:r>
              <a:rPr lang="ar-SA" sz="2400" dirty="0"/>
              <a:t>ي البث</a:t>
            </a:r>
            <a:r>
              <a:rPr lang="ar-DZ" sz="2400" dirty="0"/>
              <a:t>ُّ</a:t>
            </a:r>
            <a:r>
              <a:rPr lang="ar-SA" sz="2400" dirty="0"/>
              <a:t> المباشر</a:t>
            </a:r>
            <a:r>
              <a:rPr lang="ar-DZ" sz="2400" dirty="0"/>
              <a:t>،</a:t>
            </a:r>
            <a:r>
              <a:rPr lang="ar-SA" sz="2400" dirty="0"/>
              <a:t> إلى </a:t>
            </a:r>
            <a:r>
              <a:rPr lang="ar-DZ" sz="2400" dirty="0"/>
              <a:t>إ</a:t>
            </a:r>
            <a:r>
              <a:rPr lang="ar-SA" sz="2400" dirty="0" err="1"/>
              <a:t>نتهاك</a:t>
            </a:r>
            <a:r>
              <a:rPr lang="ar-SA" sz="2400" dirty="0"/>
              <a:t> خصوصية الآخرين أو </a:t>
            </a:r>
            <a:r>
              <a:rPr lang="ar-DZ" sz="2400" dirty="0"/>
              <a:t>إِ</a:t>
            </a:r>
            <a:r>
              <a:rPr lang="ar-SA" sz="2400" dirty="0" err="1"/>
              <a:t>ستخدام</a:t>
            </a:r>
            <a:r>
              <a:rPr lang="ar-SA" sz="2400" dirty="0"/>
              <a:t> المحتوى بشكل غير أخلاقي</a:t>
            </a:r>
            <a:r>
              <a:rPr lang="ar-SA" sz="2000" dirty="0"/>
              <a:t>. </a:t>
            </a:r>
            <a:endParaRPr lang="ar-DZ" sz="2000" dirty="0"/>
          </a:p>
          <a:p>
            <a:pPr marL="342900" indent="-342900" algn="just" rtl="1">
              <a:buFont typeface="Wingdings" panose="05000000000000000000" pitchFamily="2" charset="2"/>
              <a:buChar char="q"/>
            </a:pPr>
            <a:r>
              <a:rPr lang="ar-DZ" sz="2400" b="1" dirty="0"/>
              <a:t>إِ</a:t>
            </a:r>
            <a:r>
              <a:rPr lang="ar-SA" sz="2400" b="1" dirty="0" err="1"/>
              <a:t>ستغلال</a:t>
            </a:r>
            <a:r>
              <a:rPr lang="ar-SA" sz="2400" b="1" dirty="0"/>
              <a:t> الأطفال</a:t>
            </a:r>
            <a:r>
              <a:rPr lang="fr-FR" sz="2400" b="1" dirty="0"/>
              <a:t>:</a:t>
            </a:r>
            <a:endParaRPr lang="fr-FR" sz="2400" dirty="0"/>
          </a:p>
          <a:p>
            <a:pPr algn="just" rtl="1"/>
            <a:r>
              <a:rPr lang="ar-SA" sz="2400" dirty="0"/>
              <a:t>قد يتم</a:t>
            </a:r>
            <a:r>
              <a:rPr lang="ar-DZ" sz="2400" dirty="0"/>
              <a:t>ُّ</a:t>
            </a:r>
            <a:r>
              <a:rPr lang="ar-SA" sz="2400" dirty="0"/>
              <a:t> </a:t>
            </a:r>
            <a:r>
              <a:rPr lang="ar-DZ" sz="2400" dirty="0"/>
              <a:t>إِ</a:t>
            </a:r>
            <a:r>
              <a:rPr lang="ar-SA" sz="2400" dirty="0" err="1"/>
              <a:t>ستغلال</a:t>
            </a:r>
            <a:r>
              <a:rPr lang="ar-SA" sz="2400" dirty="0"/>
              <a:t> البث</a:t>
            </a:r>
            <a:r>
              <a:rPr lang="ar-DZ" sz="2400" dirty="0"/>
              <a:t>ِّ</a:t>
            </a:r>
            <a:r>
              <a:rPr lang="ar-SA" sz="2400" dirty="0"/>
              <a:t> المباشر لإجبار الأطفال على القيام بأعمال مسيئة أو عرضها على الإنترنت، مم</a:t>
            </a:r>
            <a:r>
              <a:rPr lang="ar-DZ" sz="2400" dirty="0"/>
              <a:t>َّ</a:t>
            </a:r>
            <a:r>
              <a:rPr lang="ar-SA" sz="2400" dirty="0"/>
              <a:t>ا يشك</a:t>
            </a:r>
            <a:r>
              <a:rPr lang="ar-DZ" sz="2400" dirty="0"/>
              <a:t>ِّ</a:t>
            </a:r>
            <a:r>
              <a:rPr lang="ar-SA" sz="2400" dirty="0"/>
              <a:t>ل خطرًا كبيرًا عليهم.</a:t>
            </a:r>
            <a:endParaRPr lang="fr-FR" sz="2400" dirty="0"/>
          </a:p>
          <a:p>
            <a:pPr algn="just" rtl="1"/>
            <a:endParaRPr lang="fr-FR" sz="2000" dirty="0"/>
          </a:p>
        </p:txBody>
      </p:sp>
    </p:spTree>
    <p:extLst>
      <p:ext uri="{BB962C8B-B14F-4D97-AF65-F5344CB8AC3E}">
        <p14:creationId xmlns:p14="http://schemas.microsoft.com/office/powerpoint/2010/main" val="3923725117"/>
      </p:ext>
    </p:extLst>
  </p:cSld>
  <p:clrMapOvr>
    <a:masterClrMapping/>
  </p:clrMapOvr>
  <mc:AlternateContent xmlns:mc="http://schemas.openxmlformats.org/markup-compatibility/2006" xmlns:p14="http://schemas.microsoft.com/office/powerpoint/2010/main">
    <mc:Choice Requires="p14">
      <p:transition spd="slow" p14:dur="1600" advTm="279872">
        <p14:prism isInverted="1"/>
      </p:transition>
    </mc:Choice>
    <mc:Fallback xmlns="">
      <p:transition spd="slow" advTm="279872">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267A2-7B9E-CDC4-F10B-FD11C856F9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B472AF-6CB7-1A0A-509E-0E5945356CF9}"/>
              </a:ext>
            </a:extLst>
          </p:cNvPr>
          <p:cNvSpPr/>
          <p:nvPr/>
        </p:nvSpPr>
        <p:spPr>
          <a:xfrm>
            <a:off x="5087247" y="552262"/>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BF7AE88-D6C5-DD5D-8DB6-984AE58E6AC0}"/>
              </a:ext>
            </a:extLst>
          </p:cNvPr>
          <p:cNvSpPr txBox="1"/>
          <p:nvPr/>
        </p:nvSpPr>
        <p:spPr>
          <a:xfrm>
            <a:off x="5180299" y="55226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ACD4116-9E46-408C-C3F6-1D6B6BF41E12}"/>
              </a:ext>
            </a:extLst>
          </p:cNvPr>
          <p:cNvSpPr/>
          <p:nvPr/>
        </p:nvSpPr>
        <p:spPr>
          <a:xfrm flipV="1">
            <a:off x="2287130" y="485190"/>
            <a:ext cx="75975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7EA7AD-FD8D-CCC2-CAFC-63DA59C8CE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95F035C-FC68-90F7-4D04-155E89C97E8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D78D85B4-C255-1D6E-23D5-87FFE1A63E24}"/>
              </a:ext>
            </a:extLst>
          </p:cNvPr>
          <p:cNvSpPr/>
          <p:nvPr/>
        </p:nvSpPr>
        <p:spPr>
          <a:xfrm rot="16200000" flipV="1">
            <a:off x="-2566573" y="1634145"/>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TextBox 8">
            <a:extLst>
              <a:ext uri="{FF2B5EF4-FFF2-40B4-BE49-F238E27FC236}">
                <a16:creationId xmlns:a16="http://schemas.microsoft.com/office/drawing/2014/main" id="{6F91E3C6-5DED-199E-1C11-676233283268}"/>
              </a:ext>
            </a:extLst>
          </p:cNvPr>
          <p:cNvSpPr txBox="1"/>
          <p:nvPr/>
        </p:nvSpPr>
        <p:spPr>
          <a:xfrm>
            <a:off x="5973544" y="613222"/>
            <a:ext cx="4995858"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سلبيات البـــــــثُّ المباشر </a:t>
            </a:r>
          </a:p>
        </p:txBody>
      </p:sp>
      <p:sp>
        <p:nvSpPr>
          <p:cNvPr id="3" name="TextBox 2">
            <a:extLst>
              <a:ext uri="{FF2B5EF4-FFF2-40B4-BE49-F238E27FC236}">
                <a16:creationId xmlns:a16="http://schemas.microsoft.com/office/drawing/2014/main" id="{059DF667-0F24-5E01-8389-BB5DE6D61207}"/>
              </a:ext>
            </a:extLst>
          </p:cNvPr>
          <p:cNvSpPr txBox="1"/>
          <p:nvPr/>
        </p:nvSpPr>
        <p:spPr>
          <a:xfrm>
            <a:off x="1453896" y="1326046"/>
            <a:ext cx="9665550" cy="4893647"/>
          </a:xfrm>
          <a:prstGeom prst="rect">
            <a:avLst/>
          </a:prstGeom>
          <a:noFill/>
        </p:spPr>
        <p:txBody>
          <a:bodyPr wrap="square">
            <a:spAutoFit/>
          </a:bodyPr>
          <a:lstStyle/>
          <a:p>
            <a:pPr marL="342900" indent="-342900" algn="just" rtl="1">
              <a:buFont typeface="Wingdings" panose="05000000000000000000" pitchFamily="2" charset="2"/>
              <a:buChar char="v"/>
            </a:pPr>
            <a:r>
              <a:rPr lang="ar-SA" sz="2400" b="1" dirty="0">
                <a:solidFill>
                  <a:schemeClr val="accent5">
                    <a:lumMod val="75000"/>
                  </a:schemeClr>
                </a:solidFill>
              </a:rPr>
              <a:t>المخاطر الأمنية: </a:t>
            </a:r>
            <a:endParaRPr lang="fr-FR" sz="2400" b="1" dirty="0">
              <a:solidFill>
                <a:schemeClr val="accent5">
                  <a:lumMod val="75000"/>
                </a:schemeClr>
              </a:solidFill>
            </a:endParaRPr>
          </a:p>
          <a:p>
            <a:pPr marL="342900" lvl="0" indent="-342900" algn="just" rtl="1">
              <a:buFont typeface="Wingdings" panose="05000000000000000000" pitchFamily="2" charset="2"/>
              <a:buChar char="q"/>
            </a:pPr>
            <a:r>
              <a:rPr lang="ar-SA" sz="2400" b="1" dirty="0"/>
              <a:t>البرامج </a:t>
            </a:r>
            <a:r>
              <a:rPr lang="ar-SA" sz="2400" b="1" dirty="0" err="1"/>
              <a:t>الض</a:t>
            </a:r>
            <a:r>
              <a:rPr lang="ar-DZ" sz="2400" b="1" dirty="0"/>
              <a:t>َّ</a:t>
            </a:r>
            <a:r>
              <a:rPr lang="ar-SA" sz="2400" b="1" dirty="0"/>
              <a:t>ارة</a:t>
            </a:r>
            <a:r>
              <a:rPr lang="fr-FR" sz="2400" b="1" dirty="0"/>
              <a:t>:</a:t>
            </a:r>
            <a:endParaRPr lang="fr-FR" sz="2400" dirty="0"/>
          </a:p>
          <a:p>
            <a:pPr algn="just" rtl="1"/>
            <a:r>
              <a:rPr lang="ar-SA" sz="2400" dirty="0"/>
              <a:t>قد تحتوي بعض مواقع وتطبيقات البث</a:t>
            </a:r>
            <a:r>
              <a:rPr lang="ar-DZ" sz="2400" dirty="0"/>
              <a:t>ِّ</a:t>
            </a:r>
            <a:r>
              <a:rPr lang="ar-SA" sz="2400" dirty="0"/>
              <a:t> غير الرسمية</a:t>
            </a:r>
            <a:r>
              <a:rPr lang="ar-DZ" sz="2400" dirty="0"/>
              <a:t>،</a:t>
            </a:r>
            <a:r>
              <a:rPr lang="ar-SA" sz="2400" dirty="0"/>
              <a:t> على برامج ضارة أو إعلانية تهد</a:t>
            </a:r>
            <a:r>
              <a:rPr lang="ar-DZ" sz="2400" dirty="0"/>
              <a:t>ِّ</a:t>
            </a:r>
            <a:r>
              <a:rPr lang="ar-SA" sz="2400" dirty="0"/>
              <a:t>د أجهزة المستخدمين وتعر</a:t>
            </a:r>
            <a:r>
              <a:rPr lang="ar-DZ" sz="2400" dirty="0"/>
              <a:t>ِّ</a:t>
            </a:r>
            <a:r>
              <a:rPr lang="ar-SA" sz="2400" dirty="0"/>
              <a:t>ض بياناتهم للخطر.</a:t>
            </a:r>
            <a:endParaRPr lang="fr-FR" sz="2400" dirty="0"/>
          </a:p>
          <a:p>
            <a:pPr marL="342900" lvl="0" indent="-342900" algn="just" rtl="1">
              <a:buFont typeface="Wingdings" panose="05000000000000000000" pitchFamily="2" charset="2"/>
              <a:buChar char="q"/>
            </a:pPr>
            <a:r>
              <a:rPr lang="ar-SA" sz="2400" b="1" dirty="0"/>
              <a:t>ضعف إجراءات الأمان</a:t>
            </a:r>
            <a:r>
              <a:rPr lang="fr-FR" sz="2400" b="1" dirty="0"/>
              <a:t>:</a:t>
            </a:r>
            <a:endParaRPr lang="fr-FR" sz="2400" dirty="0"/>
          </a:p>
          <a:p>
            <a:pPr algn="just" rtl="1"/>
            <a:r>
              <a:rPr lang="ar-SA" sz="2400" dirty="0"/>
              <a:t>غالباً ما تكون المواقع غير الر</a:t>
            </a:r>
            <a:r>
              <a:rPr lang="ar-DZ" sz="2400" dirty="0"/>
              <a:t>َّ</a:t>
            </a:r>
            <a:r>
              <a:rPr lang="ar-SA" sz="2400" dirty="0"/>
              <a:t>سمية ضعيفة</a:t>
            </a:r>
            <a:r>
              <a:rPr lang="ar-DZ" sz="2400" dirty="0"/>
              <a:t>ً</a:t>
            </a:r>
            <a:r>
              <a:rPr lang="ar-SA" sz="2400" dirty="0"/>
              <a:t> أمنياً، مم</a:t>
            </a:r>
            <a:r>
              <a:rPr lang="ar-DZ" sz="2400" dirty="0"/>
              <a:t>َّ</a:t>
            </a:r>
            <a:r>
              <a:rPr lang="ar-SA" sz="2400" dirty="0"/>
              <a:t>ا يزيد من </a:t>
            </a:r>
            <a:r>
              <a:rPr lang="ar-DZ" sz="2400" dirty="0"/>
              <a:t>إِ</a:t>
            </a:r>
            <a:r>
              <a:rPr lang="ar-SA" sz="2400" dirty="0" err="1"/>
              <a:t>حتمالية</a:t>
            </a:r>
            <a:r>
              <a:rPr lang="ar-SA" sz="2400" dirty="0"/>
              <a:t> </a:t>
            </a:r>
            <a:r>
              <a:rPr lang="ar-DZ" sz="2400" dirty="0"/>
              <a:t>إِ</a:t>
            </a:r>
            <a:r>
              <a:rPr lang="ar-SA" sz="2400" dirty="0" err="1"/>
              <a:t>ختراق</a:t>
            </a:r>
            <a:r>
              <a:rPr lang="ar-SA" sz="2400" dirty="0"/>
              <a:t> الحسابات والبيانات.</a:t>
            </a:r>
            <a:endParaRPr lang="fr-FR" sz="2400" dirty="0"/>
          </a:p>
          <a:p>
            <a:pPr marL="342900" indent="-342900" algn="just" rtl="1">
              <a:buFont typeface="Wingdings" panose="05000000000000000000" pitchFamily="2" charset="2"/>
              <a:buChar char="v"/>
            </a:pPr>
            <a:r>
              <a:rPr lang="ar-SA" sz="2400" b="1" dirty="0">
                <a:solidFill>
                  <a:schemeClr val="accent5">
                    <a:lumMod val="75000"/>
                  </a:schemeClr>
                </a:solidFill>
              </a:rPr>
              <a:t>المخاطر القانونية والأخلاقية:</a:t>
            </a:r>
            <a:endParaRPr lang="fr-FR" sz="2400" b="1" dirty="0">
              <a:solidFill>
                <a:schemeClr val="accent5">
                  <a:lumMod val="75000"/>
                </a:schemeClr>
              </a:solidFill>
            </a:endParaRPr>
          </a:p>
          <a:p>
            <a:pPr marL="342900" lvl="0" indent="-342900" algn="just" rtl="1">
              <a:buFont typeface="Wingdings" panose="05000000000000000000" pitchFamily="2" charset="2"/>
              <a:buChar char="q"/>
            </a:pPr>
            <a:r>
              <a:rPr lang="ar-SA" sz="2400" b="1" dirty="0"/>
              <a:t>مخالفة الت</a:t>
            </a:r>
            <a:r>
              <a:rPr lang="ar-DZ" sz="2400" b="1" dirty="0"/>
              <a:t>َّ</a:t>
            </a:r>
            <a:r>
              <a:rPr lang="ar-SA" sz="2400" b="1" dirty="0" err="1"/>
              <a:t>شريعات</a:t>
            </a:r>
            <a:r>
              <a:rPr lang="fr-FR" sz="2400" b="1" dirty="0"/>
              <a:t>:</a:t>
            </a:r>
            <a:endParaRPr lang="fr-FR" sz="2400" dirty="0"/>
          </a:p>
          <a:p>
            <a:pPr algn="just" rtl="1"/>
            <a:r>
              <a:rPr lang="ar-SA" sz="2400" dirty="0"/>
              <a:t>قد يتعارض البث</a:t>
            </a:r>
            <a:r>
              <a:rPr lang="ar-DZ" sz="2400" dirty="0"/>
              <a:t>َّ</a:t>
            </a:r>
            <a:r>
              <a:rPr lang="ar-SA" sz="2400" dirty="0"/>
              <a:t> المباشر مع تشريعات تتعل</a:t>
            </a:r>
            <a:r>
              <a:rPr lang="ar-DZ" sz="2400" dirty="0"/>
              <a:t>َّ</a:t>
            </a:r>
            <a:r>
              <a:rPr lang="ar-SA" sz="2400" dirty="0"/>
              <a:t>ق بحقوق الطفل، والخصوصية، والت</a:t>
            </a:r>
            <a:r>
              <a:rPr lang="ar-DZ" sz="2400" dirty="0"/>
              <a:t>َّ</a:t>
            </a:r>
            <a:r>
              <a:rPr lang="ar-SA" sz="2400" dirty="0"/>
              <a:t>حريض على الكراهية، مما قد يؤدي إلى عواقب قانونية وخيمة. </a:t>
            </a:r>
            <a:endParaRPr lang="fr-FR" sz="2400" dirty="0"/>
          </a:p>
          <a:p>
            <a:pPr marL="342900" lvl="0" indent="-342900" algn="just" rtl="1">
              <a:buFont typeface="Wingdings" panose="05000000000000000000" pitchFamily="2" charset="2"/>
              <a:buChar char="q"/>
            </a:pPr>
            <a:r>
              <a:rPr lang="ar-SA" sz="2400" b="1" dirty="0"/>
              <a:t>نشر محتوى م</a:t>
            </a:r>
            <a:r>
              <a:rPr lang="ar-DZ" sz="2400" b="1" dirty="0"/>
              <a:t>ُ</a:t>
            </a:r>
            <a:r>
              <a:rPr lang="ar-SA" sz="2400" b="1" dirty="0"/>
              <a:t>سيء</a:t>
            </a:r>
            <a:r>
              <a:rPr lang="fr-FR" sz="2400" b="1" dirty="0"/>
              <a:t>:</a:t>
            </a:r>
            <a:endParaRPr lang="fr-FR" sz="2400" dirty="0"/>
          </a:p>
          <a:p>
            <a:pPr algn="just" rtl="1"/>
            <a:r>
              <a:rPr lang="ar-SA" sz="2400" dirty="0"/>
              <a:t>قد يُستخدم البث</a:t>
            </a:r>
            <a:r>
              <a:rPr lang="ar-DZ" sz="2400" dirty="0"/>
              <a:t>ُّ</a:t>
            </a:r>
            <a:r>
              <a:rPr lang="ar-SA" sz="2400" dirty="0"/>
              <a:t> المباشر لنقل</a:t>
            </a:r>
            <a:r>
              <a:rPr lang="ar-DZ" sz="2400" dirty="0"/>
              <a:t>ِ</a:t>
            </a:r>
            <a:r>
              <a:rPr lang="ar-SA" sz="2400" dirty="0"/>
              <a:t> مشاهد</a:t>
            </a:r>
            <a:r>
              <a:rPr lang="ar-DZ" sz="2400" dirty="0"/>
              <a:t>َ</a:t>
            </a:r>
            <a:r>
              <a:rPr lang="ar-SA" sz="2400" dirty="0"/>
              <a:t> أو معلومات مسيئة</a:t>
            </a:r>
            <a:r>
              <a:rPr lang="ar-DZ" sz="2400" dirty="0"/>
              <a:t>ٍ</a:t>
            </a:r>
            <a:r>
              <a:rPr lang="ar-SA" sz="2400" dirty="0"/>
              <a:t> أو غير قانونية، أو لنشر معلومات مضل</a:t>
            </a:r>
            <a:r>
              <a:rPr lang="ar-DZ" sz="2400" dirty="0"/>
              <a:t>ِّ</a:t>
            </a:r>
            <a:r>
              <a:rPr lang="ar-SA" sz="2400" dirty="0" err="1"/>
              <a:t>لة</a:t>
            </a:r>
            <a:r>
              <a:rPr lang="ar-SA" sz="2400" dirty="0"/>
              <a:t> تعتمد على آراء شخصية فقط. </a:t>
            </a:r>
            <a:endParaRPr lang="fr-FR" sz="2400" dirty="0"/>
          </a:p>
        </p:txBody>
      </p:sp>
    </p:spTree>
    <p:extLst>
      <p:ext uri="{BB962C8B-B14F-4D97-AF65-F5344CB8AC3E}">
        <p14:creationId xmlns:p14="http://schemas.microsoft.com/office/powerpoint/2010/main" val="710207676"/>
      </p:ext>
    </p:extLst>
  </p:cSld>
  <p:clrMapOvr>
    <a:masterClrMapping/>
  </p:clrMapOvr>
  <mc:AlternateContent xmlns:mc="http://schemas.openxmlformats.org/markup-compatibility/2006" xmlns:p14="http://schemas.microsoft.com/office/powerpoint/2010/main">
    <mc:Choice Requires="p14">
      <p:transition spd="slow" p14:dur="1600" advTm="176490">
        <p14:prism isInverted="1"/>
      </p:transition>
    </mc:Choice>
    <mc:Fallback xmlns="">
      <p:transition spd="slow" advTm="17649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4632058" y="1055144"/>
            <a:ext cx="4659824" cy="52322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مفاهيمي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1039F04-5769-0F43-39B9-406A7E44EFBA}"/>
              </a:ext>
            </a:extLst>
          </p:cNvPr>
          <p:cNvSpPr/>
          <p:nvPr/>
        </p:nvSpPr>
        <p:spPr>
          <a:xfrm>
            <a:off x="2900118" y="799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0D5E56-94B0-C293-4B5B-28C98B0074EA}"/>
              </a:ext>
            </a:extLst>
          </p:cNvPr>
          <p:cNvSpPr txBox="1"/>
          <p:nvPr/>
        </p:nvSpPr>
        <p:spPr>
          <a:xfrm>
            <a:off x="3073127" y="998219"/>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1239864" y="2033816"/>
            <a:ext cx="9731142" cy="3600986"/>
          </a:xfrm>
          <a:prstGeom prst="rect">
            <a:avLst/>
          </a:prstGeom>
          <a:noFill/>
        </p:spPr>
        <p:txBody>
          <a:bodyPr wrap="square">
            <a:spAutoFit/>
          </a:bodyPr>
          <a:lstStyle/>
          <a:p>
            <a:pPr algn="just" rtl="1"/>
            <a:r>
              <a:rPr lang="fr-FR" sz="4400" b="1" dirty="0"/>
              <a:t>  </a:t>
            </a:r>
            <a:r>
              <a:rPr lang="ar-DZ" sz="4400" b="1" dirty="0"/>
              <a:t>خلاصة:    </a:t>
            </a:r>
            <a:r>
              <a:rPr lang="fr-FR" sz="4400" b="1" dirty="0"/>
              <a:t> </a:t>
            </a:r>
            <a:r>
              <a:rPr lang="ar-DZ" sz="4400" b="1" dirty="0"/>
              <a:t>                                                                                  </a:t>
            </a:r>
            <a:br>
              <a:rPr lang="ar-DZ" sz="4000" dirty="0"/>
            </a:br>
            <a:r>
              <a:rPr lang="ar-DZ" sz="4000" dirty="0"/>
              <a:t>   </a:t>
            </a:r>
            <a:r>
              <a:rPr lang="fr-FR" sz="4000" dirty="0"/>
              <a:t> </a:t>
            </a:r>
            <a:r>
              <a:rPr lang="ar-DZ" sz="3600" dirty="0"/>
              <a:t>النَّقد الإعلامي في عصر الوسائط المتعدِّدة، النَّشر الرَّقمي، والبثُّ المباشر لم يعد مقتصرًا على تحليل المحتوى فقط، بل توسَّع ليشمل </a:t>
            </a:r>
            <a:r>
              <a:rPr lang="ar-DZ" sz="3600" b="1" dirty="0"/>
              <a:t>تحليل الشكل، التِّقنية، التَّفاعلية، والمصداقية</a:t>
            </a:r>
            <a:r>
              <a:rPr lang="ar-DZ" sz="3600" dirty="0"/>
              <a:t>. وهو ضروري لضمان أن تظلَّ الوسائل الإعلامية الحديثة أداةُ </a:t>
            </a:r>
            <a:r>
              <a:rPr lang="ar-DZ" sz="3600" b="1" dirty="0"/>
              <a:t>إثراءٍ للوعي،</a:t>
            </a:r>
            <a:r>
              <a:rPr lang="ar-DZ" sz="3600" dirty="0"/>
              <a:t> لا مجرد وسيلة للتَّرفيه أو التَّضليل.</a:t>
            </a:r>
            <a:endParaRPr lang="fr-FR" sz="1600" b="1" dirty="0"/>
          </a:p>
        </p:txBody>
      </p:sp>
    </p:spTree>
    <p:extLst>
      <p:ext uri="{BB962C8B-B14F-4D97-AF65-F5344CB8AC3E}">
        <p14:creationId xmlns:p14="http://schemas.microsoft.com/office/powerpoint/2010/main" val="1026062349"/>
      </p:ext>
    </p:extLst>
  </p:cSld>
  <p:clrMapOvr>
    <a:masterClrMapping/>
  </p:clrMapOvr>
  <p:transition spd="slow" advTm="144106">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8549">
        <p14:reveal/>
      </p:transition>
    </mc:Choice>
    <mc:Fallback xmlns="">
      <p:transition spd="slow" advTm="38549">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p14:dur="10" advTm="0">
        <p15:prstTrans prst="prestige"/>
      </p:transition>
    </mc:Choice>
    <mc:Fallback xmlns="">
      <p:transition advTm="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8|16.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D53FDA-62DF-4E3A-AB6F-9DE6B913653F}"/>
</file>

<file path=customXml/itemProps2.xml><?xml version="1.0" encoding="utf-8"?>
<ds:datastoreItem xmlns:ds="http://schemas.openxmlformats.org/officeDocument/2006/customXml" ds:itemID="{1E681106-603C-4814-9F22-7F188C51B669}"/>
</file>

<file path=customXml/itemProps3.xml><?xml version="1.0" encoding="utf-8"?>
<ds:datastoreItem xmlns:ds="http://schemas.openxmlformats.org/officeDocument/2006/customXml" ds:itemID="{0C29ED36-E3FD-4441-8800-406E27CD7571}"/>
</file>

<file path=docProps/app.xml><?xml version="1.0" encoding="utf-8"?>
<Properties xmlns="http://schemas.openxmlformats.org/officeDocument/2006/extended-properties" xmlns:vt="http://schemas.openxmlformats.org/officeDocument/2006/docPropsVTypes">
  <TotalTime>3363</TotalTime>
  <Words>5274</Words>
  <Application>Microsoft Office PowerPoint</Application>
  <PresentationFormat>Grand écran</PresentationFormat>
  <Paragraphs>288</Paragraphs>
  <Slides>40</Slides>
  <Notes>7</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40</vt:i4>
      </vt:variant>
    </vt:vector>
  </HeadingPairs>
  <TitlesOfParts>
    <vt:vector size="50" baseType="lpstr">
      <vt:lpstr>Alexandria</vt:lpstr>
      <vt:lpstr>Arial</vt:lpstr>
      <vt:lpstr>Arial Black</vt:lpstr>
      <vt:lpstr>Calibri</vt:lpstr>
      <vt:lpstr>Calibri Light</vt:lpstr>
      <vt:lpstr>Playfair-Bold</vt:lpstr>
      <vt:lpstr>Roboto Light</vt:lpstr>
      <vt:lpstr>Tajawal</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Tewfik Amri</dc:creator>
  <cp:lastModifiedBy>Tewfik Amri</cp:lastModifiedBy>
  <cp:revision>131</cp:revision>
  <dcterms:created xsi:type="dcterms:W3CDTF">2025-08-23T00:54:17Z</dcterms:created>
  <dcterms:modified xsi:type="dcterms:W3CDTF">2025-09-21T22:08:41Z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