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9" r:id="rId3"/>
  </p:sldMasterIdLst>
  <p:notesMasterIdLst>
    <p:notesMasterId r:id="rId50"/>
  </p:notesMasterIdLst>
  <p:sldIdLst>
    <p:sldId id="572" r:id="rId4"/>
    <p:sldId id="573" r:id="rId5"/>
    <p:sldId id="631" r:id="rId6"/>
    <p:sldId id="632" r:id="rId7"/>
    <p:sldId id="633" r:id="rId8"/>
    <p:sldId id="634" r:id="rId9"/>
    <p:sldId id="635" r:id="rId10"/>
    <p:sldId id="636" r:id="rId11"/>
    <p:sldId id="637" r:id="rId12"/>
    <p:sldId id="638" r:id="rId13"/>
    <p:sldId id="639" r:id="rId14"/>
    <p:sldId id="640" r:id="rId15"/>
    <p:sldId id="641" r:id="rId16"/>
    <p:sldId id="642" r:id="rId17"/>
    <p:sldId id="643" r:id="rId18"/>
    <p:sldId id="644" r:id="rId19"/>
    <p:sldId id="645" r:id="rId20"/>
    <p:sldId id="646" r:id="rId21"/>
    <p:sldId id="647" r:id="rId22"/>
    <p:sldId id="649" r:id="rId23"/>
    <p:sldId id="650" r:id="rId24"/>
    <p:sldId id="651" r:id="rId25"/>
    <p:sldId id="652" r:id="rId26"/>
    <p:sldId id="653" r:id="rId27"/>
    <p:sldId id="654" r:id="rId28"/>
    <p:sldId id="655" r:id="rId29"/>
    <p:sldId id="656" r:id="rId30"/>
    <p:sldId id="657" r:id="rId31"/>
    <p:sldId id="658" r:id="rId32"/>
    <p:sldId id="659" r:id="rId33"/>
    <p:sldId id="660" r:id="rId34"/>
    <p:sldId id="661" r:id="rId35"/>
    <p:sldId id="662" r:id="rId36"/>
    <p:sldId id="664" r:id="rId37"/>
    <p:sldId id="663" r:id="rId38"/>
    <p:sldId id="665" r:id="rId39"/>
    <p:sldId id="666" r:id="rId40"/>
    <p:sldId id="667" r:id="rId41"/>
    <p:sldId id="668" r:id="rId42"/>
    <p:sldId id="669" r:id="rId43"/>
    <p:sldId id="670" r:id="rId44"/>
    <p:sldId id="671" r:id="rId45"/>
    <p:sldId id="672" r:id="rId46"/>
    <p:sldId id="673" r:id="rId47"/>
    <p:sldId id="674" r:id="rId48"/>
    <p:sldId id="574"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A9E7"/>
    <a:srgbClr val="FF9518"/>
    <a:srgbClr val="CE7408"/>
    <a:srgbClr val="0310BD"/>
    <a:srgbClr val="FD95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374" autoAdjust="0"/>
  </p:normalViewPr>
  <p:slideViewPr>
    <p:cSldViewPr snapToGrid="0">
      <p:cViewPr varScale="1">
        <p:scale>
          <a:sx n="51" d="100"/>
          <a:sy n="51" d="100"/>
        </p:scale>
        <p:origin x="118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3d3" qsCatId="3D"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889000">
            <a:lnSpc>
              <a:spcPct val="90000"/>
            </a:lnSpc>
            <a:spcBef>
              <a:spcPct val="0"/>
            </a:spcBef>
            <a:spcAft>
              <a:spcPct val="35000"/>
            </a:spcAft>
            <a:buNone/>
          </a:pPr>
          <a:r>
            <a:rPr lang="en-US" sz="2000" b="1" kern="1200" smtClean="0">
              <a:solidFill>
                <a:schemeClr val="tx1"/>
              </a:solidFill>
              <a:latin typeface="Calibri"/>
              <a:ea typeface="Calibri"/>
              <a:cs typeface="Calibri"/>
              <a:sym typeface="Calibri"/>
            </a:rPr>
            <a:t>What the origins of Linux are</a:t>
          </a:r>
          <a:endParaRPr lang="en-US" sz="2000" kern="1200" dirty="0">
            <a:solidFill>
              <a:schemeClr val="tx1"/>
            </a:solidFill>
            <a:latin typeface="Garamond" panose="02020404030301010803"/>
            <a:ea typeface="+mn-ea"/>
            <a:cs typeface="+mn-cs"/>
          </a:endParaRP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custT="1"/>
      <dgm:spPr/>
      <dgm:t>
        <a:bodyPr/>
        <a:lstStyle/>
        <a:p>
          <a:r>
            <a:rPr lang="en-US" sz="2000" b="1" smtClean="0">
              <a:solidFill>
                <a:schemeClr val="tx1"/>
              </a:solidFill>
              <a:latin typeface="Calibri"/>
              <a:ea typeface="Calibri"/>
              <a:cs typeface="Calibri"/>
              <a:sym typeface="Calibri"/>
            </a:rPr>
            <a:t>How security works in the open-source world</a:t>
          </a:r>
          <a:endParaRPr lang="en-US" sz="2000" dirty="0">
            <a:solidFill>
              <a:schemeClr val="tx1"/>
            </a:solidFill>
          </a:endParaRP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custT="1"/>
      <dgm:spPr/>
      <dgm:t>
        <a:bodyPr/>
        <a:lstStyle/>
        <a:p>
          <a:r>
            <a:rPr lang="en-US" sz="2000" b="1" smtClean="0">
              <a:solidFill>
                <a:schemeClr val="tx1"/>
              </a:solidFill>
              <a:latin typeface="Calibri"/>
              <a:ea typeface="Calibri"/>
              <a:cs typeface="Calibri"/>
              <a:sym typeface="Calibri"/>
            </a:rPr>
            <a:t>What distributions of Linux exist</a:t>
          </a:r>
          <a:endParaRPr lang="en-US" sz="2000" dirty="0">
            <a:solidFill>
              <a:schemeClr val="tx1"/>
            </a:solidFill>
          </a:endParaRP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custT="1"/>
      <dgm:spPr/>
      <dgm:t>
        <a:bodyPr/>
        <a:lstStyle/>
        <a:p>
          <a:r>
            <a:rPr lang="en-US" sz="2000" b="1" smtClean="0">
              <a:solidFill>
                <a:schemeClr val="tx1"/>
              </a:solidFill>
              <a:latin typeface="Calibri"/>
              <a:ea typeface="Calibri"/>
              <a:cs typeface="Calibri"/>
              <a:sym typeface="Calibri"/>
            </a:rPr>
            <a:t>What the C-I-A triad is</a:t>
          </a:r>
          <a:endParaRPr lang="en-US" sz="2000" dirty="0">
            <a:solidFill>
              <a:schemeClr val="tx1"/>
            </a:solidFill>
          </a:endParaRP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7C938456-2C93-4568-A375-26A275A9356A}">
      <dgm:prSet custT="1"/>
      <dgm:spPr/>
      <dgm:t>
        <a:bodyPr/>
        <a:lstStyle/>
        <a:p>
          <a:r>
            <a:rPr lang="en-US" sz="2000" b="1" smtClean="0">
              <a:solidFill>
                <a:schemeClr val="tx1"/>
              </a:solidFill>
              <a:latin typeface="Calibri"/>
              <a:ea typeface="Calibri"/>
              <a:cs typeface="Calibri"/>
              <a:sym typeface="Calibri"/>
            </a:rPr>
            <a:t>How Linux operates as a security device</a:t>
          </a:r>
          <a:endParaRPr lang="en-US" sz="2000" dirty="0">
            <a:solidFill>
              <a:schemeClr val="tx1"/>
            </a:solidFill>
          </a:endParaRPr>
        </a:p>
      </dgm:t>
    </dgm:pt>
    <dgm:pt modelId="{CB478898-851F-411D-8878-B487C9052AE9}" type="parTrans" cxnId="{A9DEB343-2940-4259-A7BF-9CD7E90214E2}">
      <dgm:prSet/>
      <dgm:spPr/>
      <dgm:t>
        <a:bodyPr/>
        <a:lstStyle/>
        <a:p>
          <a:endParaRPr lang="en-US"/>
        </a:p>
      </dgm:t>
    </dgm:pt>
    <dgm:pt modelId="{10292B71-ED41-4953-B6BF-23137E78D40A}" type="sibTrans" cxnId="{A9DEB343-2940-4259-A7BF-9CD7E90214E2}">
      <dgm:prSet/>
      <dgm:spPr/>
      <dgm:t>
        <a:bodyPr/>
        <a:lstStyle/>
        <a:p>
          <a:endParaRPr lang="en-US"/>
        </a:p>
      </dgm:t>
    </dgm:pt>
    <dgm:pt modelId="{6C26E882-9D75-423E-B86D-60EF4CAF0167}">
      <dgm:prSet custT="1"/>
      <dgm:spPr/>
      <dgm:t>
        <a:bodyPr/>
        <a:lstStyle/>
        <a:p>
          <a:pPr rtl="0"/>
          <a:r>
            <a:rPr lang="en-US" sz="2000" b="1" smtClean="0">
              <a:solidFill>
                <a:schemeClr val="tx1"/>
              </a:solidFill>
              <a:latin typeface="Calibri"/>
              <a:ea typeface="Calibri"/>
              <a:cs typeface="Calibri"/>
              <a:sym typeface="Calibri"/>
            </a:rPr>
            <a:t>What Linux’s place in the enterprise is</a:t>
          </a:r>
          <a:endParaRPr lang="en-US" sz="2000" dirty="0">
            <a:solidFill>
              <a:schemeClr val="tx1"/>
            </a:solidFill>
          </a:endParaRPr>
        </a:p>
      </dgm:t>
    </dgm:pt>
    <dgm:pt modelId="{D3B3287D-A958-4EDB-8C8A-CDBF78A597A2}" type="parTrans" cxnId="{5333B29D-639D-46D2-AA33-B04EC706CF46}">
      <dgm:prSet/>
      <dgm:spPr/>
      <dgm:t>
        <a:bodyPr/>
        <a:lstStyle/>
        <a:p>
          <a:endParaRPr lang="en-US"/>
        </a:p>
      </dgm:t>
    </dgm:pt>
    <dgm:pt modelId="{ED55FE41-0C9B-4AD6-B334-BBE3F852B147}" type="sibTrans" cxnId="{5333B29D-639D-46D2-AA33-B04EC706CF46}">
      <dgm:prSet/>
      <dgm:spPr/>
      <dgm:t>
        <a:bodyPr/>
        <a:lstStyle/>
        <a:p>
          <a:endParaRPr lang="en-US"/>
        </a:p>
      </dgm:t>
    </dgm:pt>
    <dgm:pt modelId="{D6E920B8-58EB-4556-8F97-BA8904AA989E}">
      <dgm:prSet custT="1"/>
      <dgm:spPr/>
      <dgm:t>
        <a:bodyPr/>
        <a:lstStyle/>
        <a:p>
          <a:pPr rtl="0"/>
          <a:r>
            <a:rPr lang="en-US" sz="2000" b="1" dirty="0" smtClean="0">
              <a:solidFill>
                <a:schemeClr val="tx1"/>
              </a:solidFill>
              <a:latin typeface="Calibri"/>
              <a:ea typeface="Calibri"/>
              <a:cs typeface="Calibri"/>
              <a:sym typeface="Calibri"/>
            </a:rPr>
            <a:t>What some examples of recent security issues are</a:t>
          </a:r>
          <a:endParaRPr lang="en-US" sz="2000" dirty="0">
            <a:solidFill>
              <a:schemeClr val="tx1"/>
            </a:solidFill>
          </a:endParaRPr>
        </a:p>
      </dgm:t>
    </dgm:pt>
    <dgm:pt modelId="{D1B5B941-7B18-4708-B912-E018443C1494}" type="parTrans" cxnId="{4D0E0C12-EC58-4444-B7A5-25D1068F5E9F}">
      <dgm:prSet/>
      <dgm:spPr/>
      <dgm:t>
        <a:bodyPr/>
        <a:lstStyle/>
        <a:p>
          <a:endParaRPr lang="en-US"/>
        </a:p>
      </dgm:t>
    </dgm:pt>
    <dgm:pt modelId="{4CA95308-5259-45AD-96FC-861CF5D1B2EA}" type="sibTrans" cxnId="{4D0E0C12-EC58-4444-B7A5-25D1068F5E9F}">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7" custScaleX="135488"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t>
        <a:bodyPr/>
        <a:lstStyle/>
        <a:p>
          <a:endParaRPr lang="en-US"/>
        </a:p>
      </dgm:t>
    </dgm:pt>
    <dgm:pt modelId="{A225E621-A183-4BDC-A13D-E985F1D2904A}" type="pres">
      <dgm:prSet presAssocID="{44CE27D9-26EA-401B-9C8C-5632A0F335D3}" presName="node" presStyleLbl="node1" presStyleIdx="1" presStyleCnt="7">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t>
        <a:bodyPr/>
        <a:lstStyle/>
        <a:p>
          <a:endParaRPr lang="en-US"/>
        </a:p>
      </dgm:t>
    </dgm:pt>
    <dgm:pt modelId="{6079C722-0F89-4CB5-9ABC-93EBF4F7091D}" type="pres">
      <dgm:prSet presAssocID="{0B95DC17-9B63-48A8-98F6-16D47A51221E}" presName="node" presStyleLbl="node1" presStyleIdx="2" presStyleCnt="7" custScaleX="152075">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t>
        <a:bodyPr/>
        <a:lstStyle/>
        <a:p>
          <a:endParaRPr lang="en-US"/>
        </a:p>
      </dgm:t>
    </dgm:pt>
    <dgm:pt modelId="{30E2B1F7-B108-4DF4-A791-1C63D5951F27}" type="pres">
      <dgm:prSet presAssocID="{7281A13B-7CE9-4BB5-8E2A-ECEAD5E757D0}" presName="node" presStyleLbl="node1" presStyleIdx="3" presStyleCnt="7" custScaleX="87447">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t>
        <a:bodyPr/>
        <a:lstStyle/>
        <a:p>
          <a:endParaRPr lang="en-US"/>
        </a:p>
      </dgm:t>
    </dgm:pt>
    <dgm:pt modelId="{2CFAF534-83BD-45CC-B333-370B78CE5B90}" type="pres">
      <dgm:prSet presAssocID="{7C938456-2C93-4568-A375-26A275A9356A}" presName="node" presStyleLbl="node1" presStyleIdx="4" presStyleCnt="7" custScaleX="90990">
        <dgm:presLayoutVars>
          <dgm:bulletEnabled val="1"/>
        </dgm:presLayoutVars>
      </dgm:prSet>
      <dgm:spPr/>
      <dgm:t>
        <a:bodyPr/>
        <a:lstStyle/>
        <a:p>
          <a:endParaRPr lang="en-US"/>
        </a:p>
      </dgm:t>
    </dgm:pt>
    <dgm:pt modelId="{848E024C-66BC-46F0-BD90-056ECB07EF52}" type="pres">
      <dgm:prSet presAssocID="{10292B71-ED41-4953-B6BF-23137E78D40A}" presName="sibTrans" presStyleCnt="0"/>
      <dgm:spPr/>
      <dgm:t>
        <a:bodyPr/>
        <a:lstStyle/>
        <a:p>
          <a:endParaRPr lang="en-US"/>
        </a:p>
      </dgm:t>
    </dgm:pt>
    <dgm:pt modelId="{8347B151-5B3A-4C10-8E69-BA37EB21E8DC}" type="pres">
      <dgm:prSet presAssocID="{6C26E882-9D75-423E-B86D-60EF4CAF0167}" presName="node" presStyleLbl="node1" presStyleIdx="5" presStyleCnt="7">
        <dgm:presLayoutVars>
          <dgm:bulletEnabled val="1"/>
        </dgm:presLayoutVars>
      </dgm:prSet>
      <dgm:spPr/>
      <dgm:t>
        <a:bodyPr/>
        <a:lstStyle/>
        <a:p>
          <a:endParaRPr lang="en-US"/>
        </a:p>
      </dgm:t>
    </dgm:pt>
    <dgm:pt modelId="{EC0EE012-703C-4C41-9F67-C7C13296A91A}" type="pres">
      <dgm:prSet presAssocID="{ED55FE41-0C9B-4AD6-B334-BBE3F852B147}" presName="sibTrans" presStyleCnt="0"/>
      <dgm:spPr/>
      <dgm:t>
        <a:bodyPr/>
        <a:lstStyle/>
        <a:p>
          <a:endParaRPr lang="en-US"/>
        </a:p>
      </dgm:t>
    </dgm:pt>
    <dgm:pt modelId="{789F5A03-5C74-4333-ACA8-F23E2F012377}" type="pres">
      <dgm:prSet presAssocID="{D6E920B8-58EB-4556-8F97-BA8904AA989E}" presName="node" presStyleLbl="node1" presStyleIdx="6" presStyleCnt="7">
        <dgm:presLayoutVars>
          <dgm:bulletEnabled val="1"/>
        </dgm:presLayoutVars>
      </dgm:prSet>
      <dgm:spPr/>
      <dgm:t>
        <a:bodyPr/>
        <a:lstStyle/>
        <a:p>
          <a:endParaRPr lang="en-US"/>
        </a:p>
      </dgm:t>
    </dgm:pt>
  </dgm:ptLst>
  <dgm:cxnLst>
    <dgm:cxn modelId="{9FEB0FC0-8A98-4A6C-AE76-678597C7690F}" type="presOf" srcId="{7281A13B-7CE9-4BB5-8E2A-ECEAD5E757D0}" destId="{30E2B1F7-B108-4DF4-A791-1C63D5951F27}" srcOrd="0" destOrd="0" presId="urn:microsoft.com/office/officeart/2005/8/layout/default"/>
    <dgm:cxn modelId="{AE6B0577-9D13-4685-A221-751F31A0DD15}" srcId="{D0F07F19-1F50-4B42-A7A0-278DF9D25BB1}" destId="{44CE27D9-26EA-401B-9C8C-5632A0F335D3}" srcOrd="1" destOrd="0" parTransId="{C20428E1-0BC5-4CD3-B9B7-2D2AFEB81605}" sibTransId="{D8682215-00BF-4001-85F6-42A0BAE906B1}"/>
    <dgm:cxn modelId="{00E6335D-2E7B-43F2-925C-E076BEEF8DE3}" type="presOf" srcId="{6C26E882-9D75-423E-B86D-60EF4CAF0167}" destId="{8347B151-5B3A-4C10-8E69-BA37EB21E8DC}" srcOrd="0" destOrd="0" presId="urn:microsoft.com/office/officeart/2005/8/layout/default"/>
    <dgm:cxn modelId="{B2796552-A251-4E03-8DFC-391FA3440351}" srcId="{D0F07F19-1F50-4B42-A7A0-278DF9D25BB1}" destId="{7281A13B-7CE9-4BB5-8E2A-ECEAD5E757D0}" srcOrd="3" destOrd="0" parTransId="{5BA89598-8FAB-4A1D-80B0-D070F0BCDCCD}" sibTransId="{57DD08F6-3180-4B87-A11A-78B3BDFA8B67}"/>
    <dgm:cxn modelId="{A9DEB343-2940-4259-A7BF-9CD7E90214E2}" srcId="{D0F07F19-1F50-4B42-A7A0-278DF9D25BB1}" destId="{7C938456-2C93-4568-A375-26A275A9356A}" srcOrd="4" destOrd="0" parTransId="{CB478898-851F-411D-8878-B487C9052AE9}" sibTransId="{10292B71-ED41-4953-B6BF-23137E78D40A}"/>
    <dgm:cxn modelId="{5333B29D-639D-46D2-AA33-B04EC706CF46}" srcId="{D0F07F19-1F50-4B42-A7A0-278DF9D25BB1}" destId="{6C26E882-9D75-423E-B86D-60EF4CAF0167}" srcOrd="5" destOrd="0" parTransId="{D3B3287D-A958-4EDB-8C8A-CDBF78A597A2}" sibTransId="{ED55FE41-0C9B-4AD6-B334-BBE3F852B147}"/>
    <dgm:cxn modelId="{4415586D-7090-4CDE-9952-A5F01C0EED82}" type="presOf" srcId="{CD3DE9F8-6D17-4F05-A4EB-AB4BED40B297}" destId="{7D1AEAC6-525A-44A9-8147-5DFEBD2A1F2D}" srcOrd="0" destOrd="0" presId="urn:microsoft.com/office/officeart/2005/8/layout/default"/>
    <dgm:cxn modelId="{0DF8B872-34CD-4061-ACB9-8555F66C965D}" type="presOf" srcId="{7C938456-2C93-4568-A375-26A275A9356A}" destId="{2CFAF534-83BD-45CC-B333-370B78CE5B90}" srcOrd="0" destOrd="0" presId="urn:microsoft.com/office/officeart/2005/8/layout/default"/>
    <dgm:cxn modelId="{218B92A5-4C4C-4D89-ADC9-F53FC783A336}" type="presOf" srcId="{0B95DC17-9B63-48A8-98F6-16D47A51221E}" destId="{6079C722-0F89-4CB5-9ABC-93EBF4F7091D}" srcOrd="0" destOrd="0" presId="urn:microsoft.com/office/officeart/2005/8/layout/default"/>
    <dgm:cxn modelId="{4D0E0C12-EC58-4444-B7A5-25D1068F5E9F}" srcId="{D0F07F19-1F50-4B42-A7A0-278DF9D25BB1}" destId="{D6E920B8-58EB-4556-8F97-BA8904AA989E}" srcOrd="6" destOrd="0" parTransId="{D1B5B941-7B18-4708-B912-E018443C1494}" sibTransId="{4CA95308-5259-45AD-96FC-861CF5D1B2EA}"/>
    <dgm:cxn modelId="{F4F2D2C1-F30C-49AA-99FA-748554175ACA}" type="presOf" srcId="{D6E920B8-58EB-4556-8F97-BA8904AA989E}" destId="{789F5A03-5C74-4333-ACA8-F23E2F012377}" srcOrd="0" destOrd="0" presId="urn:microsoft.com/office/officeart/2005/8/layout/default"/>
    <dgm:cxn modelId="{D4235E92-7B87-4583-9557-8139C1F56CE0}" type="presOf" srcId="{D0F07F19-1F50-4B42-A7A0-278DF9D25BB1}" destId="{40FE0EB9-B287-43F6-ABB4-527CB1B94B4A}"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FA2AFC0D-00C5-498F-853B-485D97A3D53B}" type="presOf" srcId="{44CE27D9-26EA-401B-9C8C-5632A0F335D3}" destId="{A225E621-A183-4BDC-A13D-E985F1D2904A}" srcOrd="0" destOrd="0" presId="urn:microsoft.com/office/officeart/2005/8/layout/default"/>
    <dgm:cxn modelId="{4339E252-A238-480D-95AA-370EE10CC36E}" type="presParOf" srcId="{40FE0EB9-B287-43F6-ABB4-527CB1B94B4A}" destId="{7D1AEAC6-525A-44A9-8147-5DFEBD2A1F2D}" srcOrd="0" destOrd="0" presId="urn:microsoft.com/office/officeart/2005/8/layout/default"/>
    <dgm:cxn modelId="{7E6D33A8-5DC4-4B56-9C4D-B76BF536A4AC}" type="presParOf" srcId="{40FE0EB9-B287-43F6-ABB4-527CB1B94B4A}" destId="{E37E95CE-B343-40F4-8C35-3185EB5C414E}" srcOrd="1" destOrd="0" presId="urn:microsoft.com/office/officeart/2005/8/layout/default"/>
    <dgm:cxn modelId="{89DD9CED-4E88-4BA1-853B-6117EC3CF2A9}" type="presParOf" srcId="{40FE0EB9-B287-43F6-ABB4-527CB1B94B4A}" destId="{A225E621-A183-4BDC-A13D-E985F1D2904A}" srcOrd="2" destOrd="0" presId="urn:microsoft.com/office/officeart/2005/8/layout/default"/>
    <dgm:cxn modelId="{84FBCBE6-BB5F-471C-BE2B-9EAF82BAAA6C}" type="presParOf" srcId="{40FE0EB9-B287-43F6-ABB4-527CB1B94B4A}" destId="{BB8543D6-7D9A-4660-A106-C147D939DE78}" srcOrd="3" destOrd="0" presId="urn:microsoft.com/office/officeart/2005/8/layout/default"/>
    <dgm:cxn modelId="{FFBC9D1E-7427-45C6-851C-AECFC9D84FBA}" type="presParOf" srcId="{40FE0EB9-B287-43F6-ABB4-527CB1B94B4A}" destId="{6079C722-0F89-4CB5-9ABC-93EBF4F7091D}" srcOrd="4" destOrd="0" presId="urn:microsoft.com/office/officeart/2005/8/layout/default"/>
    <dgm:cxn modelId="{A279E44B-AD1E-4D2A-81EE-8F1AA8DC7D47}" type="presParOf" srcId="{40FE0EB9-B287-43F6-ABB4-527CB1B94B4A}" destId="{D384A258-2B75-495C-8A65-878819F0844E}" srcOrd="5" destOrd="0" presId="urn:microsoft.com/office/officeart/2005/8/layout/default"/>
    <dgm:cxn modelId="{BF0092F8-4816-4DF0-80CC-92F2F9AD425B}" type="presParOf" srcId="{40FE0EB9-B287-43F6-ABB4-527CB1B94B4A}" destId="{30E2B1F7-B108-4DF4-A791-1C63D5951F27}" srcOrd="6" destOrd="0" presId="urn:microsoft.com/office/officeart/2005/8/layout/default"/>
    <dgm:cxn modelId="{B8D85FF0-3C4C-442E-8934-9508852509F8}" type="presParOf" srcId="{40FE0EB9-B287-43F6-ABB4-527CB1B94B4A}" destId="{0C4E0409-1744-4EB9-B3B4-A9F04BB94204}" srcOrd="7" destOrd="0" presId="urn:microsoft.com/office/officeart/2005/8/layout/default"/>
    <dgm:cxn modelId="{2B8077D3-0C62-490E-9E05-6DBBDF9ED52D}" type="presParOf" srcId="{40FE0EB9-B287-43F6-ABB4-527CB1B94B4A}" destId="{2CFAF534-83BD-45CC-B333-370B78CE5B90}" srcOrd="8" destOrd="0" presId="urn:microsoft.com/office/officeart/2005/8/layout/default"/>
    <dgm:cxn modelId="{44697FC6-D8A7-4C5F-86AF-5A7F4C1F2DF2}" type="presParOf" srcId="{40FE0EB9-B287-43F6-ABB4-527CB1B94B4A}" destId="{848E024C-66BC-46F0-BD90-056ECB07EF52}" srcOrd="9" destOrd="0" presId="urn:microsoft.com/office/officeart/2005/8/layout/default"/>
    <dgm:cxn modelId="{9EF21E92-998B-4804-AEE0-E8AD94F39081}" type="presParOf" srcId="{40FE0EB9-B287-43F6-ABB4-527CB1B94B4A}" destId="{8347B151-5B3A-4C10-8E69-BA37EB21E8DC}" srcOrd="10" destOrd="0" presId="urn:microsoft.com/office/officeart/2005/8/layout/default"/>
    <dgm:cxn modelId="{0C1CE235-5D6D-4B2E-977E-9674948EF326}" type="presParOf" srcId="{40FE0EB9-B287-43F6-ABB4-527CB1B94B4A}" destId="{EC0EE012-703C-4C41-9F67-C7C13296A91A}" srcOrd="11" destOrd="0" presId="urn:microsoft.com/office/officeart/2005/8/layout/default"/>
    <dgm:cxn modelId="{4568BDED-3F03-4DE5-9B38-AE94DE461E01}" type="presParOf" srcId="{40FE0EB9-B287-43F6-ABB4-527CB1B94B4A}" destId="{789F5A03-5C74-4333-ACA8-F23E2F012377}" srcOrd="1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134441" y="0"/>
          <a:ext cx="3133759" cy="1387765"/>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smtClean="0">
              <a:solidFill>
                <a:schemeClr val="tx1"/>
              </a:solidFill>
              <a:latin typeface="Calibri"/>
              <a:ea typeface="Calibri"/>
              <a:cs typeface="Calibri"/>
              <a:sym typeface="Calibri"/>
            </a:rPr>
            <a:t>What the origins of Linux are</a:t>
          </a:r>
          <a:endParaRPr lang="en-US" sz="2000" kern="1200" dirty="0">
            <a:solidFill>
              <a:schemeClr val="tx1"/>
            </a:solidFill>
            <a:latin typeface="Garamond" panose="02020404030301010803"/>
            <a:ea typeface="+mn-ea"/>
            <a:cs typeface="+mn-cs"/>
          </a:endParaRPr>
        </a:p>
      </dsp:txBody>
      <dsp:txXfrm>
        <a:off x="134441" y="0"/>
        <a:ext cx="3133759" cy="1387765"/>
      </dsp:txXfrm>
    </dsp:sp>
    <dsp:sp modelId="{A225E621-A183-4BDC-A13D-E985F1D2904A}">
      <dsp:nvSpPr>
        <dsp:cNvPr id="0" name=""/>
        <dsp:cNvSpPr/>
      </dsp:nvSpPr>
      <dsp:spPr>
        <a:xfrm>
          <a:off x="3465634" y="1031"/>
          <a:ext cx="2312942" cy="1387765"/>
        </a:xfrm>
        <a:prstGeom prst="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smtClean="0">
              <a:solidFill>
                <a:schemeClr val="tx1"/>
              </a:solidFill>
              <a:latin typeface="Calibri"/>
              <a:ea typeface="Calibri"/>
              <a:cs typeface="Calibri"/>
              <a:sym typeface="Calibri"/>
            </a:rPr>
            <a:t>How security works in the open-source world</a:t>
          </a:r>
          <a:endParaRPr lang="en-US" sz="2000" kern="1200" dirty="0">
            <a:solidFill>
              <a:schemeClr val="tx1"/>
            </a:solidFill>
          </a:endParaRPr>
        </a:p>
      </dsp:txBody>
      <dsp:txXfrm>
        <a:off x="3465634" y="1031"/>
        <a:ext cx="2312942" cy="1387765"/>
      </dsp:txXfrm>
    </dsp:sp>
    <dsp:sp modelId="{6079C722-0F89-4CB5-9ABC-93EBF4F7091D}">
      <dsp:nvSpPr>
        <dsp:cNvPr id="0" name=""/>
        <dsp:cNvSpPr/>
      </dsp:nvSpPr>
      <dsp:spPr>
        <a:xfrm>
          <a:off x="6009871" y="1031"/>
          <a:ext cx="3517407" cy="1387765"/>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smtClean="0">
              <a:solidFill>
                <a:schemeClr val="tx1"/>
              </a:solidFill>
              <a:latin typeface="Calibri"/>
              <a:ea typeface="Calibri"/>
              <a:cs typeface="Calibri"/>
              <a:sym typeface="Calibri"/>
            </a:rPr>
            <a:t>What distributions of Linux exist</a:t>
          </a:r>
          <a:endParaRPr lang="en-US" sz="2000" kern="1200" dirty="0">
            <a:solidFill>
              <a:schemeClr val="tx1"/>
            </a:solidFill>
          </a:endParaRPr>
        </a:p>
      </dsp:txBody>
      <dsp:txXfrm>
        <a:off x="6009871" y="1031"/>
        <a:ext cx="3517407" cy="1387765"/>
      </dsp:txXfrm>
    </dsp:sp>
    <dsp:sp modelId="{30E2B1F7-B108-4DF4-A791-1C63D5951F27}">
      <dsp:nvSpPr>
        <dsp:cNvPr id="0" name=""/>
        <dsp:cNvSpPr/>
      </dsp:nvSpPr>
      <dsp:spPr>
        <a:xfrm>
          <a:off x="90472" y="1620091"/>
          <a:ext cx="2022598" cy="1387765"/>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smtClean="0">
              <a:solidFill>
                <a:schemeClr val="tx1"/>
              </a:solidFill>
              <a:latin typeface="Calibri"/>
              <a:ea typeface="Calibri"/>
              <a:cs typeface="Calibri"/>
              <a:sym typeface="Calibri"/>
            </a:rPr>
            <a:t>What the C-I-A triad is</a:t>
          </a:r>
          <a:endParaRPr lang="en-US" sz="2000" kern="1200" dirty="0">
            <a:solidFill>
              <a:schemeClr val="tx1"/>
            </a:solidFill>
          </a:endParaRPr>
        </a:p>
      </dsp:txBody>
      <dsp:txXfrm>
        <a:off x="90472" y="1620091"/>
        <a:ext cx="2022598" cy="1387765"/>
      </dsp:txXfrm>
    </dsp:sp>
    <dsp:sp modelId="{2CFAF534-83BD-45CC-B333-370B78CE5B90}">
      <dsp:nvSpPr>
        <dsp:cNvPr id="0" name=""/>
        <dsp:cNvSpPr/>
      </dsp:nvSpPr>
      <dsp:spPr>
        <a:xfrm>
          <a:off x="2344365" y="1620091"/>
          <a:ext cx="2104546" cy="1387765"/>
        </a:xfrm>
        <a:prstGeom prst="rect">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smtClean="0">
              <a:solidFill>
                <a:schemeClr val="tx1"/>
              </a:solidFill>
              <a:latin typeface="Calibri"/>
              <a:ea typeface="Calibri"/>
              <a:cs typeface="Calibri"/>
              <a:sym typeface="Calibri"/>
            </a:rPr>
            <a:t>How Linux operates as a security device</a:t>
          </a:r>
          <a:endParaRPr lang="en-US" sz="2000" kern="1200" dirty="0">
            <a:solidFill>
              <a:schemeClr val="tx1"/>
            </a:solidFill>
          </a:endParaRPr>
        </a:p>
      </dsp:txBody>
      <dsp:txXfrm>
        <a:off x="2344365" y="1620091"/>
        <a:ext cx="2104546" cy="1387765"/>
      </dsp:txXfrm>
    </dsp:sp>
    <dsp:sp modelId="{8347B151-5B3A-4C10-8E69-BA37EB21E8DC}">
      <dsp:nvSpPr>
        <dsp:cNvPr id="0" name=""/>
        <dsp:cNvSpPr/>
      </dsp:nvSpPr>
      <dsp:spPr>
        <a:xfrm>
          <a:off x="4680206" y="1620091"/>
          <a:ext cx="2312942" cy="1387765"/>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b="1" kern="1200" smtClean="0">
              <a:solidFill>
                <a:schemeClr val="tx1"/>
              </a:solidFill>
              <a:latin typeface="Calibri"/>
              <a:ea typeface="Calibri"/>
              <a:cs typeface="Calibri"/>
              <a:sym typeface="Calibri"/>
            </a:rPr>
            <a:t>What Linux’s place in the enterprise is</a:t>
          </a:r>
          <a:endParaRPr lang="en-US" sz="2000" kern="1200" dirty="0">
            <a:solidFill>
              <a:schemeClr val="tx1"/>
            </a:solidFill>
          </a:endParaRPr>
        </a:p>
      </dsp:txBody>
      <dsp:txXfrm>
        <a:off x="4680206" y="1620091"/>
        <a:ext cx="2312942" cy="1387765"/>
      </dsp:txXfrm>
    </dsp:sp>
    <dsp:sp modelId="{789F5A03-5C74-4333-ACA8-F23E2F012377}">
      <dsp:nvSpPr>
        <dsp:cNvPr id="0" name=""/>
        <dsp:cNvSpPr/>
      </dsp:nvSpPr>
      <dsp:spPr>
        <a:xfrm>
          <a:off x="7224443" y="1620091"/>
          <a:ext cx="2312942" cy="1387765"/>
        </a:xfrm>
        <a:prstGeom prst="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b="1" kern="1200" dirty="0" smtClean="0">
              <a:solidFill>
                <a:schemeClr val="tx1"/>
              </a:solidFill>
              <a:latin typeface="Calibri"/>
              <a:ea typeface="Calibri"/>
              <a:cs typeface="Calibri"/>
              <a:sym typeface="Calibri"/>
            </a:rPr>
            <a:t>What some examples of recent security issues are</a:t>
          </a:r>
          <a:endParaRPr lang="en-US" sz="2000" kern="1200" dirty="0">
            <a:solidFill>
              <a:schemeClr val="tx1"/>
            </a:solidFill>
          </a:endParaRPr>
        </a:p>
      </dsp:txBody>
      <dsp:txXfrm>
        <a:off x="7224443" y="1620091"/>
        <a:ext cx="2312942" cy="138776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5398356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503288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349166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4209327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Networking gear such as switches and routers</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1843313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An intranet is a private network that only users within an organization can access. On the other hand, the internet is a public network that anyone can access.</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4263958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Vandals </a:t>
            </a:r>
            <a:r>
              <a:rPr lang="ar-YE" dirty="0" smtClean="0"/>
              <a:t>مخربين</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9638770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A buffer overflow attack is a common cyberattack that deliberately exploits a buffer overflow vulnerability where user-controlled data is written to memory. By submitting more data than can fit in the allocated memory block, the attacker can overwrite data in other parts of memory.</a:t>
            </a:r>
            <a:endParaRPr lang="ar-YE" sz="1200" b="0" i="0" kern="1200" dirty="0" smtClean="0">
              <a:solidFill>
                <a:schemeClr val="tx1"/>
              </a:solidFill>
              <a:effectLst/>
              <a:latin typeface="+mn-lt"/>
              <a:ea typeface="+mn-ea"/>
              <a:cs typeface="+mn-cs"/>
            </a:endParaRPr>
          </a:p>
          <a:p>
            <a:r>
              <a:rPr lang="ar-YE" dirty="0" smtClean="0"/>
              <a:t>هجوم تجاوز سعة المخزن المؤقت هو هجوم إلكتروني شائع يستغل عمدًا ثغرة أمنية في تجاوز سعة المخزن المؤقت حيث تتم كتابة البيانات التي يتحكم فيها المستخدم إلى الذاكرة. من خلال إرسال بيانات أكثر مما يمكن احتواؤه في كتلة الذاكرة المخصصة، يمكن للمهاجم الكتابة فوق البيانات الموجودة في أجزاء أخرى من الذاكرة.</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3347171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ActiveX controls are small building blocks that create applications that work over the Internet through Web browsers. Examples include customized applications for collecting data,</a:t>
            </a:r>
            <a:r>
              <a:rPr lang="ar-YE"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viewing certain kinds of files, and displaying animation.</a:t>
            </a:r>
            <a:endParaRPr lang="ar-YE" sz="1200" b="0" i="0" kern="1200" dirty="0" smtClean="0">
              <a:solidFill>
                <a:schemeClr val="tx1"/>
              </a:solidFill>
              <a:effectLst/>
              <a:latin typeface="+mn-lt"/>
              <a:ea typeface="+mn-ea"/>
              <a:cs typeface="+mn-cs"/>
            </a:endParaRPr>
          </a:p>
          <a:p>
            <a:r>
              <a:rPr lang="ar-YE" sz="1200" b="0" i="0" kern="1200" dirty="0" smtClean="0">
                <a:solidFill>
                  <a:schemeClr val="tx1"/>
                </a:solidFill>
                <a:effectLst/>
                <a:latin typeface="+mn-lt"/>
                <a:ea typeface="+mn-ea"/>
                <a:cs typeface="+mn-cs"/>
              </a:rPr>
              <a:t>تعد عناصر تحكم </a:t>
            </a:r>
            <a:r>
              <a:rPr lang="en-US" sz="1200" b="0" i="0" kern="1200" dirty="0" smtClean="0">
                <a:solidFill>
                  <a:schemeClr val="tx1"/>
                </a:solidFill>
                <a:effectLst/>
                <a:latin typeface="+mn-lt"/>
                <a:ea typeface="+mn-ea"/>
                <a:cs typeface="+mn-cs"/>
              </a:rPr>
              <a:t>ActiveX </a:t>
            </a:r>
            <a:r>
              <a:rPr lang="ar-YE" sz="1200" b="0" i="0" kern="1200" dirty="0" smtClean="0">
                <a:solidFill>
                  <a:schemeClr val="tx1"/>
                </a:solidFill>
                <a:effectLst/>
                <a:latin typeface="+mn-lt"/>
                <a:ea typeface="+mn-ea"/>
                <a:cs typeface="+mn-cs"/>
              </a:rPr>
              <a:t>عبارة عن كتل إنشاء صغيرة تعمل على إنشاء تطبيقات تعمل عبر الإنترنت من خلال متصفحات الويب. تتضمن الأمثلة التطبيقات المخصصة لجمع البيانات وعرض أنواع معينة من الملفات وعرض الرسوم المتحركة.</a:t>
            </a:r>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28975613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317470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Alexandria ExtraBold" pitchFamily="2" charset="-78"/>
                <a:ea typeface="Calibri"/>
                <a:cs typeface="Alexandria ExtraBold" pitchFamily="2" charset="-78"/>
                <a:sym typeface="Calibri"/>
              </a:rPr>
              <a:t>Ordinary</a:t>
            </a:r>
            <a:r>
              <a:rPr lang="ar-YE" sz="1200" dirty="0" smtClean="0">
                <a:latin typeface="Alexandria ExtraBold" pitchFamily="2" charset="-78"/>
                <a:ea typeface="Calibri"/>
                <a:cs typeface="Alexandria ExtraBold" pitchFamily="2" charset="-78"/>
                <a:sym typeface="Calibri"/>
              </a:rPr>
              <a:t> عادي </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641267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YE" dirty="0" smtClean="0"/>
              <a:t>إنفاذ تقاسم المواردللحفاظ على النزاهة والاتساق (القسم النقدي)</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9594973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solidFill>
                  <a:schemeClr val="dk1"/>
                </a:solidFill>
                <a:latin typeface="Alexandria" pitchFamily="2" charset="-78"/>
                <a:ea typeface="Tahoma"/>
                <a:cs typeface="Alexandria" pitchFamily="2" charset="-78"/>
                <a:sym typeface="Tahoma"/>
              </a:rPr>
              <a:t>Discretionary Access Control </a:t>
            </a:r>
            <a:endParaRPr lang="ar-YE" dirty="0" smtClean="0"/>
          </a:p>
          <a:p>
            <a:r>
              <a:rPr lang="ar-YE" dirty="0" smtClean="0"/>
              <a:t>التحكم في الوصول التقديرية</a:t>
            </a:r>
          </a:p>
          <a:p>
            <a:r>
              <a:rPr lang="en-US" sz="1200" dirty="0" smtClean="0">
                <a:solidFill>
                  <a:schemeClr val="dk1"/>
                </a:solidFill>
                <a:latin typeface="Alexandria" pitchFamily="2" charset="-78"/>
                <a:ea typeface="Tahoma"/>
                <a:cs typeface="Alexandria" pitchFamily="2" charset="-78"/>
                <a:sym typeface="Tahoma"/>
              </a:rPr>
              <a:t>Accountability and Audit </a:t>
            </a:r>
            <a:endParaRPr lang="ar-YE" sz="1200" dirty="0" smtClean="0">
              <a:solidFill>
                <a:schemeClr val="dk1"/>
              </a:solidFill>
              <a:latin typeface="Alexandria" pitchFamily="2" charset="-78"/>
              <a:ea typeface="Tahoma"/>
              <a:cs typeface="Alexandria" pitchFamily="2" charset="-78"/>
              <a:sym typeface="Tahoma"/>
            </a:endParaRPr>
          </a:p>
          <a:p>
            <a:r>
              <a:rPr lang="ar-YE" sz="1200" dirty="0" smtClean="0">
                <a:solidFill>
                  <a:schemeClr val="dk1"/>
                </a:solidFill>
                <a:latin typeface="Alexandria" pitchFamily="2" charset="-78"/>
                <a:ea typeface="Tahoma"/>
                <a:cs typeface="Alexandria" pitchFamily="2" charset="-78"/>
                <a:sym typeface="Tahoma"/>
              </a:rPr>
              <a:t>المسألة والتطبيق والمراجعة</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956246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YE" dirty="0" smtClean="0"/>
              <a:t>أولاً، تم تخصيص جهاز كمبيوتر كامل لبرنامج واحد في كل مرة، ولكن ثبت أن هذا النهج كان مضيعًا للوقتلقد وفرت أنظمة التشغيل الأولى وقت بدء التشغيل والتحميل وإيقاف التشغيل واستفادت بشكل أفضل من الموارد المحدودةأخذت أجهزة الكمبيوتر الشخصية الأولى خطوة كبيرة إلى الوراء، حيث كانت مخصصة لمستخدمين فرديين وبرنامج واحد في كل مرةعادت المهام المتعددة إلى الاتجاه السائد في التسعينيات، ومعها جاءت جميع الدروس المستفادة من أجهزة الكمبيوتر المشتركة المبكرة</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17282804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41338868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25405388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1610038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cap="none" dirty="0" smtClean="0">
                <a:solidFill>
                  <a:schemeClr val="dk1"/>
                </a:solidFill>
                <a:latin typeface="Alexandria" pitchFamily="2" charset="-78"/>
                <a:ea typeface="Calibri"/>
                <a:cs typeface="Alexandria" pitchFamily="2" charset="-78"/>
                <a:sym typeface="Calibri"/>
              </a:rPr>
              <a:t>Adequately</a:t>
            </a:r>
            <a:r>
              <a:rPr lang="ar-YE" sz="1200" b="0" i="0" u="none" strike="noStrike" cap="none" dirty="0" smtClean="0">
                <a:solidFill>
                  <a:schemeClr val="dk1"/>
                </a:solidFill>
                <a:latin typeface="Alexandria" pitchFamily="2" charset="-78"/>
                <a:ea typeface="Calibri"/>
                <a:cs typeface="Alexandria" pitchFamily="2" charset="-78"/>
                <a:sym typeface="Calibri"/>
              </a:rPr>
              <a:t> بشكل كاف</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9330000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15090402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0" u="none" strike="noStrike" cap="none" dirty="0" smtClean="0">
                <a:solidFill>
                  <a:schemeClr val="dk1"/>
                </a:solidFill>
                <a:latin typeface="Alexandria" pitchFamily="2" charset="-78"/>
                <a:ea typeface="Calibri"/>
                <a:cs typeface="Alexandria" pitchFamily="2" charset="-78"/>
                <a:sym typeface="Calibri"/>
              </a:rPr>
              <a:t>Credentials</a:t>
            </a:r>
            <a:r>
              <a:rPr lang="ar-YE" sz="1200" i="0" u="none" strike="noStrike" cap="none" dirty="0" smtClean="0">
                <a:solidFill>
                  <a:schemeClr val="dk1"/>
                </a:solidFill>
                <a:latin typeface="Alexandria" pitchFamily="2" charset="-78"/>
                <a:ea typeface="Calibri"/>
                <a:cs typeface="Alexandria" pitchFamily="2" charset="-78"/>
                <a:sym typeface="Calibri"/>
              </a:rPr>
              <a:t> اعتمادات </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25768223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28923918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3912463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14872110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16232546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42731517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13274467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chemeClr val="lt1"/>
                </a:solidFill>
                <a:latin typeface="Alexandria" pitchFamily="2" charset="-78"/>
                <a:ea typeface="Calibri"/>
                <a:cs typeface="Alexandria" pitchFamily="2" charset="-78"/>
                <a:sym typeface="Calibri"/>
              </a:rPr>
              <a:t>quite succinctly</a:t>
            </a:r>
            <a:r>
              <a:rPr lang="ar-YE" dirty="0" smtClean="0">
                <a:solidFill>
                  <a:schemeClr val="lt1"/>
                </a:solidFill>
                <a:latin typeface="Alexandria" pitchFamily="2" charset="-78"/>
                <a:ea typeface="Calibri"/>
                <a:cs typeface="Alexandria" pitchFamily="2" charset="-78"/>
                <a:sym typeface="Calibri"/>
              </a:rPr>
              <a:t> بإيجاز شديد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cap="none" dirty="0" smtClean="0">
                <a:solidFill>
                  <a:schemeClr val="lt1"/>
                </a:solidFill>
                <a:latin typeface="Alexandria" pitchFamily="2" charset="-78"/>
                <a:ea typeface="Calibri"/>
                <a:cs typeface="Alexandria" pitchFamily="2" charset="-78"/>
                <a:sym typeface="Calibri"/>
              </a:rPr>
              <a:t>Basically, redefine the reality of the system as experienced by its administrators and users</a:t>
            </a:r>
            <a:endParaRPr lang="en-US" sz="1800" dirty="0" smtClean="0">
              <a:latin typeface="Alexandria" pitchFamily="2" charset="-78"/>
              <a:cs typeface="Alexandria" pitchFamily="2" charset="-78"/>
            </a:endParaRPr>
          </a:p>
          <a:p>
            <a:r>
              <a:rPr lang="ar-YE" sz="1200" b="0" i="0" kern="1200" dirty="0" smtClean="0">
                <a:solidFill>
                  <a:schemeClr val="tx1"/>
                </a:solidFill>
                <a:effectLst/>
                <a:latin typeface="+mn-lt"/>
                <a:ea typeface="+mn-ea"/>
                <a:cs typeface="+mn-cs"/>
              </a:rPr>
              <a:t>بشكل أساسي، إعادة تعريف واقع النظام كما يختبره مديروه ومستخدموه</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6236439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24206871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2381482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3439441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25331065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9507704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2307199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3097478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cap="none" dirty="0" smtClean="0">
                <a:solidFill>
                  <a:srgbClr val="25A9E7"/>
                </a:solidFill>
                <a:latin typeface="Alexandria" pitchFamily="2" charset="-78"/>
                <a:ea typeface="Arial"/>
                <a:cs typeface="Alexandria" pitchFamily="2" charset="-78"/>
                <a:sym typeface="Arial"/>
              </a:rPr>
              <a:t>Possession or control</a:t>
            </a:r>
            <a:r>
              <a:rPr lang="ar-YE" sz="1200" b="0" i="0" u="none" strike="noStrike" cap="none" dirty="0" smtClean="0">
                <a:solidFill>
                  <a:srgbClr val="25A9E7"/>
                </a:solidFill>
                <a:latin typeface="Alexandria" pitchFamily="2" charset="-78"/>
                <a:ea typeface="Arial"/>
                <a:cs typeface="Alexandria" pitchFamily="2" charset="-78"/>
                <a:sym typeface="Arial"/>
              </a:rPr>
              <a:t> الحيازة أو السيطرة</a:t>
            </a:r>
            <a:r>
              <a:rPr lang="ar-YE" sz="1200" b="0" i="0" u="none" strike="noStrike" cap="none" baseline="0" dirty="0" smtClean="0">
                <a:solidFill>
                  <a:srgbClr val="25A9E7"/>
                </a:solidFill>
                <a:latin typeface="Alexandria" pitchFamily="2" charset="-78"/>
                <a:ea typeface="Arial"/>
                <a:cs typeface="Alexandria" pitchFamily="2" charset="-78"/>
                <a:sym typeface="Arial"/>
              </a:rPr>
              <a:t> او الملكية</a:t>
            </a:r>
            <a:endParaRPr lang="en-US" sz="1200" dirty="0" smtClean="0">
              <a:solidFill>
                <a:srgbClr val="25A9E7"/>
              </a:solidFill>
              <a:latin typeface="Alexandria" pitchFamily="2" charset="-78"/>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cap="none" dirty="0" smtClean="0">
                <a:solidFill>
                  <a:srgbClr val="25A9E7"/>
                </a:solidFill>
                <a:latin typeface="Alexandria" pitchFamily="2" charset="-78"/>
                <a:ea typeface="Arial"/>
                <a:cs typeface="Alexandria" pitchFamily="2" charset="-78"/>
                <a:sym typeface="Arial"/>
              </a:rPr>
              <a:t>Authenticity</a:t>
            </a:r>
            <a:r>
              <a:rPr lang="ar-YE" sz="1200" b="0" i="0" u="none" strike="noStrike" cap="none" dirty="0" smtClean="0">
                <a:solidFill>
                  <a:srgbClr val="25A9E7"/>
                </a:solidFill>
                <a:latin typeface="Alexandria" pitchFamily="2" charset="-78"/>
                <a:ea typeface="Arial"/>
                <a:cs typeface="Alexandria" pitchFamily="2" charset="-78"/>
                <a:sym typeface="Arial"/>
              </a:rPr>
              <a:t> أصالة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cap="none" dirty="0" smtClean="0">
                <a:solidFill>
                  <a:srgbClr val="25A9E7"/>
                </a:solidFill>
                <a:latin typeface="Alexandria" pitchFamily="2" charset="-78"/>
                <a:ea typeface="Arial"/>
                <a:cs typeface="Alexandria" pitchFamily="2" charset="-78"/>
                <a:sym typeface="Arial"/>
              </a:rPr>
              <a:t>Utility</a:t>
            </a:r>
            <a:r>
              <a:rPr lang="en-US" sz="1200" b="0" i="0" u="none" strike="noStrike" cap="none" baseline="0" dirty="0" smtClean="0">
                <a:solidFill>
                  <a:schemeClr val="tx1"/>
                </a:solidFill>
                <a:latin typeface="+mn-lt"/>
                <a:ea typeface="+mn-ea"/>
                <a:cs typeface="+mn-cs"/>
                <a:sym typeface="Arial"/>
              </a:rPr>
              <a:t> </a:t>
            </a:r>
            <a:r>
              <a:rPr lang="ar-YE" sz="1200" b="0" i="0" u="none" strike="noStrike" cap="none" baseline="0" dirty="0" smtClean="0">
                <a:solidFill>
                  <a:schemeClr val="tx1"/>
                </a:solidFill>
                <a:latin typeface="+mn-lt"/>
                <a:ea typeface="+mn-ea"/>
                <a:cs typeface="+mn-cs"/>
                <a:sym typeface="Arial"/>
              </a:rPr>
              <a:t> الخدمة او المنفعةأو الفائدة </a:t>
            </a:r>
            <a:endParaRPr lang="en-US" sz="1200" dirty="0" smtClean="0">
              <a:solidFill>
                <a:srgbClr val="25A9E7"/>
              </a:solidFill>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10057772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cap="none" dirty="0" smtClean="0">
                <a:solidFill>
                  <a:schemeClr val="dk1"/>
                </a:solidFill>
                <a:latin typeface="Alexandria" pitchFamily="2" charset="-78"/>
                <a:ea typeface="Calibri"/>
                <a:cs typeface="Alexandria" pitchFamily="2" charset="-78"/>
                <a:sym typeface="Calibri"/>
              </a:rPr>
              <a:t>bastion host </a:t>
            </a:r>
            <a:endParaRPr lang="ar-YE" dirty="0" smtClean="0"/>
          </a:p>
          <a:p>
            <a:r>
              <a:rPr lang="ar-YE" dirty="0" smtClean="0"/>
              <a:t>مضيف الحصن او معقل</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17682130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YE" dirty="0" smtClean="0"/>
              <a:t>إذا كانت هناك واجهات شبكة متعددة وشبكة خلف جدار حماية </a:t>
            </a:r>
            <a:r>
              <a:rPr lang="en-US" dirty="0" smtClean="0"/>
              <a:t>Linux، </a:t>
            </a:r>
            <a:r>
              <a:rPr lang="ar-YE" dirty="0" smtClean="0"/>
              <a:t>فيمكنك جعلها تقوم بترجمة عنوان الشبكة (</a:t>
            </a:r>
            <a:r>
              <a:rPr lang="en-US" dirty="0" smtClean="0"/>
              <a:t>NAT)، </a:t>
            </a:r>
            <a:r>
              <a:rPr lang="ar-YE" dirty="0" smtClean="0"/>
              <a:t>مما يؤدي بشكل فعال إلى إخفاء جميع الأنظمة خلف جدار حماية </a:t>
            </a:r>
            <a:r>
              <a:rPr lang="en-US" dirty="0" smtClean="0"/>
              <a:t>Linux </a:t>
            </a:r>
            <a:r>
              <a:rPr lang="ar-YE" dirty="0" smtClean="0"/>
              <a:t>الخاص بك.</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7381114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YE" dirty="0" smtClean="0"/>
              <a:t>مَشرُوع</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42858974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322483528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cap="none" dirty="0" smtClean="0">
                <a:solidFill>
                  <a:schemeClr val="dk1"/>
                </a:solidFill>
                <a:latin typeface="Alexandria" pitchFamily="2" charset="-78"/>
                <a:ea typeface="Arial"/>
                <a:cs typeface="Alexandria" pitchFamily="2" charset="-78"/>
                <a:sym typeface="Arial"/>
              </a:rPr>
              <a:t>Unforeseen</a:t>
            </a:r>
            <a:r>
              <a:rPr lang="ar-YE" sz="1200" b="0" i="0" u="none" strike="noStrike" cap="none" dirty="0" smtClean="0">
                <a:solidFill>
                  <a:schemeClr val="dk1"/>
                </a:solidFill>
                <a:latin typeface="Alexandria" pitchFamily="2" charset="-78"/>
                <a:ea typeface="Arial"/>
                <a:cs typeface="Alexandria" pitchFamily="2" charset="-78"/>
                <a:sym typeface="Arial"/>
              </a:rPr>
              <a:t> غير متوقعة </a:t>
            </a:r>
          </a:p>
          <a:p>
            <a:r>
              <a:rPr lang="ar-YE" dirty="0" smtClean="0"/>
              <a:t>زيادة انتشار قوانين الإخطار</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52443563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80051441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8373443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45055292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113222777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5929173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776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7165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46168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252411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81200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170713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18182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934784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75407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3413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08847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05094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690006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0917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131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67893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302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3822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2/7/2024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45785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2/7/2024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3827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2/7/2024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18490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2/7/2024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39461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2/7/2024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65017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2/7/2024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04348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2/7/2024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166275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2/7/2024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2915071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2/7/2024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1712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2/7/2024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38639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2/7/2024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73041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331360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2970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6474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7274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6622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5169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00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1.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2.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9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422669621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2/7/2024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9506988"/>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5.xml"/><Relationship Id="rId6" Type="http://schemas.openxmlformats.org/officeDocument/2006/relationships/image" Target="../media/image5.png"/><Relationship Id="rId5" Type="http://schemas.openxmlformats.org/officeDocument/2006/relationships/image" Target="NUL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4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5.xml"/><Relationship Id="rId1" Type="http://schemas.openxmlformats.org/officeDocument/2006/relationships/themeOverride" Target="../theme/themeOverride1.xml"/><Relationship Id="rId6" Type="http://schemas.openxmlformats.org/officeDocument/2006/relationships/image" Target="../media/image7.jpeg"/><Relationship Id="rId5" Type="http://schemas.openxmlformats.org/officeDocument/2006/relationships/image" Target="../media/image8.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5.xml"/><Relationship Id="rId5" Type="http://schemas.openxmlformats.org/officeDocument/2006/relationships/image" Target="../media/image9.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45.xml"/><Relationship Id="rId5" Type="http://schemas.openxmlformats.org/officeDocument/2006/relationships/image" Target="../media/image11.png"/><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45.xml"/><Relationship Id="rId5" Type="http://schemas.openxmlformats.org/officeDocument/2006/relationships/image" Target="../media/image12.png"/><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45.xml"/><Relationship Id="rId5" Type="http://schemas.openxmlformats.org/officeDocument/2006/relationships/image" Target="../media/image13.jpg"/><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NULL"/><Relationship Id="rId2" Type="http://schemas.openxmlformats.org/officeDocument/2006/relationships/image" Target="../media/image14.jpe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6.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4" name="TextBox 13">
            <a:extLst>
              <a:ext uri="{FF2B5EF4-FFF2-40B4-BE49-F238E27FC236}">
                <a16:creationId xmlns:a16="http://schemas.microsoft.com/office/drawing/2014/main" id="{8C520B7F-7764-8B81-C7C7-A7440DA2CCAF}"/>
              </a:ext>
            </a:extLst>
          </p:cNvPr>
          <p:cNvSpPr txBox="1"/>
          <p:nvPr/>
        </p:nvSpPr>
        <p:spPr>
          <a:xfrm>
            <a:off x="5257800" y="4512500"/>
            <a:ext cx="5867402" cy="1077218"/>
          </a:xfrm>
          <a:prstGeom prst="rect">
            <a:avLst/>
          </a:prstGeom>
          <a:noFill/>
        </p:spPr>
        <p:txBody>
          <a:bodyPr wrap="square" rtlCol="0">
            <a:spAutoFit/>
          </a:bodyPr>
          <a:lstStyle/>
          <a:p>
            <a:pPr algn="ctr"/>
            <a:r>
              <a:rPr lang="en-US" sz="2400" b="1" i="1" dirty="0">
                <a:solidFill>
                  <a:srgbClr val="00AAEB"/>
                </a:solidFill>
                <a:latin typeface="Tajawal Medium"/>
                <a:ea typeface="Tajawal Medium"/>
                <a:cs typeface="Tajawal Medium"/>
                <a:sym typeface="Tajawal Medium"/>
              </a:rPr>
              <a:t>Dr. </a:t>
            </a:r>
            <a:r>
              <a:rPr lang="en-US" sz="2400" b="1" i="1" dirty="0" err="1">
                <a:solidFill>
                  <a:srgbClr val="00AAEB"/>
                </a:solidFill>
                <a:latin typeface="Tajawal Medium"/>
                <a:ea typeface="Tajawal Medium"/>
                <a:cs typeface="Tajawal Medium"/>
                <a:sym typeface="Tajawal Medium"/>
              </a:rPr>
              <a:t>Hesham</a:t>
            </a:r>
            <a:r>
              <a:rPr lang="en-US" sz="2400" b="1" i="1" dirty="0">
                <a:solidFill>
                  <a:srgbClr val="00AAEB"/>
                </a:solidFill>
                <a:latin typeface="Tajawal Medium"/>
                <a:ea typeface="Tajawal Medium"/>
                <a:cs typeface="Tajawal Medium"/>
                <a:sym typeface="Tajawal Medium"/>
              </a:rPr>
              <a:t> </a:t>
            </a:r>
            <a:r>
              <a:rPr lang="en-US" sz="2400" b="1" i="1" dirty="0" err="1">
                <a:solidFill>
                  <a:srgbClr val="00AAEB"/>
                </a:solidFill>
                <a:latin typeface="Tajawal Medium"/>
                <a:ea typeface="Tajawal Medium"/>
                <a:cs typeface="Tajawal Medium"/>
                <a:sym typeface="Tajawal Medium"/>
              </a:rPr>
              <a:t>Abou</a:t>
            </a:r>
            <a:r>
              <a:rPr lang="en-US" sz="2400" b="1" i="1" dirty="0">
                <a:solidFill>
                  <a:srgbClr val="00AAEB"/>
                </a:solidFill>
                <a:latin typeface="Tajawal Medium"/>
                <a:ea typeface="Tajawal Medium"/>
                <a:cs typeface="Tajawal Medium"/>
                <a:sym typeface="Tajawal Medium"/>
              </a:rPr>
              <a:t> </a:t>
            </a:r>
            <a:r>
              <a:rPr lang="en-US" sz="2400" b="1" i="1" dirty="0" err="1">
                <a:solidFill>
                  <a:srgbClr val="00AAEB"/>
                </a:solidFill>
                <a:latin typeface="Tajawal Medium"/>
                <a:ea typeface="Tajawal Medium"/>
                <a:cs typeface="Tajawal Medium"/>
                <a:sym typeface="Tajawal Medium"/>
              </a:rPr>
              <a:t>Elfetouh</a:t>
            </a:r>
            <a:endParaRPr lang="en-US" sz="2400" b="1" i="1" dirty="0">
              <a:solidFill>
                <a:srgbClr val="00AAEB"/>
              </a:solidFill>
            </a:endParaRPr>
          </a:p>
          <a:p>
            <a:pPr algn="ctr"/>
            <a:r>
              <a:rPr lang="en-US" sz="1200" b="1" i="1" smtClean="0">
                <a:solidFill>
                  <a:srgbClr val="35A8E0"/>
                </a:solidFill>
                <a:ea typeface="Majalla UI"/>
                <a:cs typeface="Majalla UI"/>
              </a:rPr>
              <a:t>Cybersecurity </a:t>
            </a:r>
            <a:r>
              <a:rPr lang="en-US" sz="1200" b="1" i="1" dirty="0">
                <a:solidFill>
                  <a:srgbClr val="35A8E0"/>
                </a:solidFill>
                <a:ea typeface="Majalla UI"/>
                <a:cs typeface="Majalla UI"/>
              </a:rPr>
              <a:t>Department</a:t>
            </a:r>
            <a:endParaRPr lang="ar-YE" sz="1200" b="1" i="1" dirty="0">
              <a:solidFill>
                <a:srgbClr val="35A8E0"/>
              </a:solidFill>
              <a:ea typeface="Majalla UI"/>
              <a:cs typeface="Majalla UI"/>
            </a:endParaRPr>
          </a:p>
          <a:p>
            <a:pPr algn="ctr"/>
            <a:r>
              <a:rPr lang="en-US" sz="1400" i="1" dirty="0" smtClean="0">
                <a:solidFill>
                  <a:srgbClr val="00B5F8"/>
                </a:solidFill>
                <a:ea typeface="Majalla UI"/>
                <a:cs typeface="Majalla UI"/>
              </a:rPr>
              <a:t>Faculty </a:t>
            </a:r>
            <a:r>
              <a:rPr lang="en-US" sz="1400" i="1" dirty="0">
                <a:solidFill>
                  <a:srgbClr val="00B5F8"/>
                </a:solidFill>
                <a:ea typeface="Majalla UI"/>
                <a:cs typeface="Majalla UI"/>
              </a:rPr>
              <a:t>of Informatics </a:t>
            </a:r>
            <a:endParaRPr lang="en-US" sz="1400" i="1" dirty="0">
              <a:solidFill>
                <a:srgbClr val="00B5F8"/>
              </a:solidFill>
              <a:cs typeface="Arial" panose="020B0604020202020204" pitchFamily="34" charset="0"/>
            </a:endParaRPr>
          </a:p>
          <a:p>
            <a:pPr algn="ctr"/>
            <a:r>
              <a:rPr lang="en-US" sz="1400" i="1" dirty="0" err="1" smtClean="0">
                <a:solidFill>
                  <a:srgbClr val="00B5F8"/>
                </a:solidFill>
                <a:ea typeface="Majalla UI"/>
                <a:cs typeface="Majalla UI"/>
              </a:rPr>
              <a:t>Midocean</a:t>
            </a:r>
            <a:r>
              <a:rPr lang="en-US" sz="1400" i="1" dirty="0" smtClean="0">
                <a:solidFill>
                  <a:srgbClr val="00B5F8"/>
                </a:solidFill>
                <a:ea typeface="Majalla UI"/>
                <a:cs typeface="Majalla UI"/>
              </a:rPr>
              <a:t> </a:t>
            </a:r>
            <a:r>
              <a:rPr lang="en-US" sz="1400" i="1" dirty="0">
                <a:solidFill>
                  <a:srgbClr val="00B5F8"/>
                </a:solidFill>
                <a:ea typeface="Majalla UI"/>
                <a:cs typeface="Majalla UI"/>
              </a:rPr>
              <a:t>University  </a:t>
            </a:r>
          </a:p>
        </p:txBody>
      </p:sp>
      <p:sp>
        <p:nvSpPr>
          <p:cNvPr id="16" name="Rectangle: Rounded Corners 9">
            <a:extLst>
              <a:ext uri="{FF2B5EF4-FFF2-40B4-BE49-F238E27FC236}">
                <a16:creationId xmlns:a16="http://schemas.microsoft.com/office/drawing/2014/main"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solidFill>
                  <a:srgbClr val="84492B"/>
                </a:solidFill>
                <a:latin typeface="Andalus" panose="02020603050405020304" pitchFamily="18" charset="-78"/>
                <a:cs typeface="Andalus" panose="02020603050405020304" pitchFamily="18" charset="-78"/>
              </a:rPr>
              <a:t>Secure Operating Systems </a:t>
            </a:r>
            <a:r>
              <a:rPr lang="en-US" sz="2000" b="1" dirty="0" smtClean="0">
                <a:solidFill>
                  <a:srgbClr val="00B0F0"/>
                </a:solidFill>
                <a:latin typeface="Andalus" panose="02020603050405020304" pitchFamily="18" charset="-78"/>
                <a:cs typeface="Andalus" panose="02020603050405020304" pitchFamily="18" charset="-78"/>
              </a:rPr>
              <a:t>(CYB610)</a:t>
            </a:r>
            <a:endParaRPr lang="ar-YE" sz="2000" b="1" dirty="0">
              <a:solidFill>
                <a:srgbClr val="35A8E0"/>
              </a:solidFill>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5452286" y="1290762"/>
            <a:ext cx="6739713"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pPr algn="ctr"/>
            <a:r>
              <a:rPr lang="en-US" sz="2400" b="1" dirty="0" smtClean="0">
                <a:solidFill>
                  <a:srgbClr val="FF9518"/>
                </a:solidFill>
                <a:latin typeface="Andalus" panose="02020603050405020304" pitchFamily="18" charset="-78"/>
                <a:cs typeface="Andalus" panose="02020603050405020304" pitchFamily="18" charset="-78"/>
              </a:rPr>
              <a:t>Lecture: #01</a:t>
            </a:r>
            <a:endParaRPr lang="en-US" sz="3200" b="1" dirty="0" smtClean="0">
              <a:solidFill>
                <a:srgbClr val="FF9518"/>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Security Threats to Linux  </a:t>
            </a:r>
          </a:p>
          <a:p>
            <a:pPr algn="ctr"/>
            <a:r>
              <a:rPr lang="en-US" sz="3200" b="1" dirty="0">
                <a:solidFill>
                  <a:srgbClr val="84492B"/>
                </a:solidFill>
                <a:latin typeface="Andalus" panose="02020603050405020304" pitchFamily="18" charset="-78"/>
                <a:cs typeface="Andalus" panose="02020603050405020304" pitchFamily="18" charset="-78"/>
              </a:rPr>
              <a:t/>
            </a:r>
            <a:br>
              <a:rPr lang="en-US" sz="3200" b="1" dirty="0">
                <a:solidFill>
                  <a:srgbClr val="84492B"/>
                </a:solidFill>
                <a:latin typeface="Andalus" panose="02020603050405020304" pitchFamily="18" charset="-78"/>
                <a:cs typeface="Andalus" panose="02020603050405020304" pitchFamily="18" charset="-78"/>
              </a:rPr>
            </a:br>
            <a:r>
              <a:rPr lang="en-US" sz="2000" dirty="0" smtClean="0">
                <a:solidFill>
                  <a:prstClr val="black"/>
                </a:solidFill>
              </a:rPr>
              <a:t/>
            </a:r>
            <a:br>
              <a:rPr lang="en-US" sz="2000" dirty="0" smtClean="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pic>
        <p:nvPicPr>
          <p:cNvPr id="18" name="Picture 2" descr="https://www.emertxe.com/wp-content/uploads/2017/10/linux-870-x-445_.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05600" y="2428558"/>
            <a:ext cx="3914254" cy="201087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9" name="Picture 2"/>
          <p:cNvPicPr>
            <a:picLocks noChangeAspect="1" noChangeArrowheads="1"/>
          </p:cNvPicPr>
          <p:nvPr/>
        </p:nvPicPr>
        <p:blipFill>
          <a:blip r:embed="rId8" cstate="print">
            <a:extLst>
              <a:ext uri="{28A0092B-C50C-407E-A947-70E740481C1C}">
                <a14:useLocalDpi xmlns:a14="http://schemas.microsoft.com/office/drawing/2010/main" val="0"/>
              </a:ext>
            </a:extLst>
          </a:blip>
          <a:stretch>
            <a:fillRect/>
          </a:stretch>
        </p:blipFill>
        <p:spPr bwMode="auto">
          <a:xfrm>
            <a:off x="284776" y="5876837"/>
            <a:ext cx="719293" cy="867383"/>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44198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492443"/>
          </a:xfrm>
          <a:prstGeom prst="rect">
            <a:avLst/>
          </a:prstGeom>
          <a:noFill/>
        </p:spPr>
        <p:txBody>
          <a:bodyPr wrap="square" rtlCol="0">
            <a:spAutoFit/>
          </a:bodyPr>
          <a:lstStyle/>
          <a:p>
            <a:pPr algn="ctr"/>
            <a:r>
              <a:rPr lang="en-US" sz="2600" dirty="0">
                <a:latin typeface="Alexandria ExtraBold" pitchFamily="2" charset="-78"/>
                <a:ea typeface="Calibri"/>
                <a:cs typeface="Alexandria ExtraBold" pitchFamily="2" charset="-78"/>
              </a:rPr>
              <a:t>Outline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a:t>
            </a:fld>
            <a:endParaRPr lang="en-US" dirty="0">
              <a:solidFill>
                <a:prstClr val="black"/>
              </a:solidFill>
            </a:endParaRPr>
          </a:p>
        </p:txBody>
      </p:sp>
      <p:sp>
        <p:nvSpPr>
          <p:cNvPr id="16" name="TextBox 15"/>
          <p:cNvSpPr txBox="1"/>
          <p:nvPr/>
        </p:nvSpPr>
        <p:spPr>
          <a:xfrm>
            <a:off x="1466756" y="1577425"/>
            <a:ext cx="9025406" cy="506292"/>
          </a:xfrm>
          <a:prstGeom prst="rect">
            <a:avLst/>
          </a:prstGeom>
          <a:noFill/>
        </p:spPr>
        <p:txBody>
          <a:bodyPr wrap="square" rtlCol="0">
            <a:spAutoFit/>
          </a:bodyPr>
          <a:lstStyle/>
          <a:p>
            <a:pPr marL="280988" lvl="2">
              <a:lnSpc>
                <a:spcPct val="150000"/>
              </a:lnSpc>
              <a:defRPr/>
            </a:pPr>
            <a:r>
              <a:rPr lang="en-US" sz="2000" b="1" i="1" dirty="0">
                <a:solidFill>
                  <a:srgbClr val="FF0000"/>
                </a:solidFill>
              </a:rPr>
              <a:t>This chapter covers the following topics and concepts</a:t>
            </a:r>
          </a:p>
        </p:txBody>
      </p:sp>
      <p:graphicFrame>
        <p:nvGraphicFramePr>
          <p:cNvPr id="17" name="Content Placeholder 2" descr="SmartArt object">
            <a:extLst>
              <a:ext uri="{FF2B5EF4-FFF2-40B4-BE49-F238E27FC236}">
                <a16:creationId xmlns:a16="http://schemas.microsoft.com/office/drawing/2014/main" id="{A1342CC9-B5BC-4EE6-A03F-6501ED7CC4CC}"/>
              </a:ext>
            </a:extLst>
          </p:cNvPr>
          <p:cNvGraphicFramePr>
            <a:graphicFrameLocks/>
          </p:cNvGraphicFramePr>
          <p:nvPr>
            <p:extLst>
              <p:ext uri="{D42A27DB-BD31-4B8C-83A1-F6EECF244321}">
                <p14:modId xmlns:p14="http://schemas.microsoft.com/office/powerpoint/2010/main" val="938064171"/>
              </p:ext>
            </p:extLst>
          </p:nvPr>
        </p:nvGraphicFramePr>
        <p:xfrm>
          <a:off x="1143234" y="2310378"/>
          <a:ext cx="9627859" cy="30088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8" name="Picture 2"/>
          <p:cNvPicPr>
            <a:picLocks noChangeAspect="1" noChangeArrowheads="1"/>
          </p:cNvPicPr>
          <p:nvPr/>
        </p:nvPicPr>
        <p:blipFill>
          <a:blip r:embed="rId9"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6268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CHAPTER 1 GOALS</a:t>
            </a:r>
            <a:endParaRPr lang="en-US" sz="2600" dirty="0">
              <a:latin typeface="Alexandria ExtraBold" pitchFamily="2" charset="-78"/>
              <a:ea typeface="Calibri"/>
              <a:cs typeface="Alexandria ExtraBold" pitchFamily="2" charset="-78"/>
              <a:sym typeface="Tajawal Medium"/>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Google Shape;616;p12"/>
          <p:cNvSpPr txBox="1"/>
          <p:nvPr/>
        </p:nvSpPr>
        <p:spPr>
          <a:xfrm>
            <a:off x="1103312" y="1880058"/>
            <a:ext cx="9666288"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dirty="0">
                <a:solidFill>
                  <a:srgbClr val="FF0000"/>
                </a:solidFill>
                <a:latin typeface="Alexandria" pitchFamily="2" charset="-78"/>
                <a:ea typeface="Calibri"/>
                <a:cs typeface="Alexandria" pitchFamily="2" charset="-78"/>
                <a:sym typeface="Calibri"/>
              </a:rPr>
              <a:t>When you complete this chapter, you will be able to:</a:t>
            </a:r>
            <a:endParaRPr b="1" dirty="0">
              <a:solidFill>
                <a:srgbClr val="FF0000"/>
              </a:solidFill>
              <a:latin typeface="Alexandria" pitchFamily="2" charset="-78"/>
              <a:cs typeface="Alexandria" pitchFamily="2" charset="-78"/>
            </a:endParaRPr>
          </a:p>
          <a:p>
            <a:pPr marL="576263" marR="0" lvl="0" indent="-285750" algn="just" rtl="0">
              <a:lnSpc>
                <a:spcPct val="150000"/>
              </a:lnSpc>
              <a:spcBef>
                <a:spcPts val="0"/>
              </a:spcBef>
              <a:spcAft>
                <a:spcPts val="0"/>
              </a:spcAft>
              <a:buClr>
                <a:schemeClr val="dk1"/>
              </a:buClr>
              <a:buSzPts val="2400"/>
              <a:buFont typeface="Arial"/>
              <a:buChar char="•"/>
            </a:pPr>
            <a:r>
              <a:rPr lang="en-US" sz="2400" dirty="0">
                <a:solidFill>
                  <a:schemeClr val="dk1"/>
                </a:solidFill>
                <a:latin typeface="Alexandria" pitchFamily="2" charset="-78"/>
                <a:ea typeface="Calibri"/>
                <a:cs typeface="Alexandria" pitchFamily="2" charset="-78"/>
                <a:sym typeface="Calibri"/>
              </a:rPr>
              <a:t>Describe the basics of security in an open-source world</a:t>
            </a:r>
            <a:endParaRPr dirty="0">
              <a:latin typeface="Alexandria" pitchFamily="2" charset="-78"/>
              <a:cs typeface="Alexandria" pitchFamily="2" charset="-78"/>
            </a:endParaRPr>
          </a:p>
          <a:p>
            <a:pPr marL="576263" marR="0" lvl="0" indent="-285750" algn="just" rtl="0">
              <a:lnSpc>
                <a:spcPct val="150000"/>
              </a:lnSpc>
              <a:spcBef>
                <a:spcPts val="0"/>
              </a:spcBef>
              <a:spcAft>
                <a:spcPts val="0"/>
              </a:spcAft>
              <a:buClr>
                <a:schemeClr val="dk1"/>
              </a:buClr>
              <a:buSzPts val="2400"/>
              <a:buFont typeface="Arial"/>
              <a:buChar char="•"/>
            </a:pPr>
            <a:r>
              <a:rPr lang="en-US" sz="2400" dirty="0">
                <a:solidFill>
                  <a:schemeClr val="dk1"/>
                </a:solidFill>
                <a:latin typeface="Alexandria" pitchFamily="2" charset="-78"/>
                <a:ea typeface="Calibri"/>
                <a:cs typeface="Alexandria" pitchFamily="2" charset="-78"/>
                <a:sym typeface="Calibri"/>
              </a:rPr>
              <a:t>Explain various roles of Linux systems in the IT architecture</a:t>
            </a:r>
            <a:endParaRPr dirty="0">
              <a:latin typeface="Alexandria" pitchFamily="2" charset="-78"/>
              <a:cs typeface="Alexandria" pitchFamily="2" charset="-78"/>
            </a:endParaRPr>
          </a:p>
          <a:p>
            <a:pPr marL="576263" marR="0" lvl="0" indent="-285750" algn="just" rtl="0">
              <a:lnSpc>
                <a:spcPct val="150000"/>
              </a:lnSpc>
              <a:spcBef>
                <a:spcPts val="0"/>
              </a:spcBef>
              <a:spcAft>
                <a:spcPts val="0"/>
              </a:spcAft>
              <a:buClr>
                <a:schemeClr val="dk1"/>
              </a:buClr>
              <a:buSzPts val="2400"/>
              <a:buFont typeface="Arial"/>
              <a:buChar char="•"/>
            </a:pPr>
            <a:r>
              <a:rPr lang="en-US" sz="2400" dirty="0">
                <a:solidFill>
                  <a:schemeClr val="dk1"/>
                </a:solidFill>
                <a:latin typeface="Alexandria" pitchFamily="2" charset="-78"/>
                <a:ea typeface="Calibri"/>
                <a:cs typeface="Alexandria" pitchFamily="2" charset="-78"/>
                <a:sym typeface="Calibri"/>
              </a:rPr>
              <a:t>Differentiate between Linux and the operating environment that runs on top of Linux</a:t>
            </a:r>
            <a:endParaRPr dirty="0">
              <a:latin typeface="Alexandria" pitchFamily="2" charset="-78"/>
              <a:cs typeface="Alexandria" pitchFamily="2" charset="-78"/>
            </a:endParaRPr>
          </a:p>
          <a:p>
            <a:pPr marL="576263" marR="0" lvl="0" indent="-285750" algn="just" rtl="0">
              <a:lnSpc>
                <a:spcPct val="150000"/>
              </a:lnSpc>
              <a:spcBef>
                <a:spcPts val="0"/>
              </a:spcBef>
              <a:spcAft>
                <a:spcPts val="0"/>
              </a:spcAft>
              <a:buClr>
                <a:schemeClr val="dk1"/>
              </a:buClr>
              <a:buSzPts val="2400"/>
              <a:buFont typeface="Arial"/>
              <a:buChar char="•"/>
            </a:pPr>
            <a:r>
              <a:rPr lang="en-US" sz="2400" dirty="0">
                <a:solidFill>
                  <a:schemeClr val="dk1"/>
                </a:solidFill>
                <a:latin typeface="Alexandria" pitchFamily="2" charset="-78"/>
                <a:ea typeface="Calibri"/>
                <a:cs typeface="Alexandria" pitchFamily="2" charset="-78"/>
                <a:sym typeface="Calibri"/>
              </a:rPr>
              <a:t>Explain threats that can target Linux</a:t>
            </a:r>
            <a:endParaRPr dirty="0">
              <a:latin typeface="Alexandria" pitchFamily="2" charset="-78"/>
              <a:cs typeface="Alexandria" pitchFamily="2" charset="-78"/>
            </a:endParaRPr>
          </a:p>
        </p:txBody>
      </p:sp>
    </p:spTree>
    <p:extLst>
      <p:ext uri="{BB962C8B-B14F-4D97-AF65-F5344CB8AC3E}">
        <p14:creationId xmlns:p14="http://schemas.microsoft.com/office/powerpoint/2010/main" val="383350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492443"/>
          </a:xfrm>
          <a:prstGeom prst="rect">
            <a:avLst/>
          </a:prstGeom>
          <a:noFill/>
        </p:spPr>
        <p:txBody>
          <a:bodyPr wrap="square" rtlCol="0">
            <a:spAutoFit/>
          </a:bodyPr>
          <a:lstStyle/>
          <a:p>
            <a:r>
              <a:rPr lang="en-US" sz="2600" dirty="0">
                <a:latin typeface="Alexandria ExtraBold" pitchFamily="2" charset="-78"/>
                <a:ea typeface="Calibri"/>
                <a:cs typeface="Alexandria ExtraBold" pitchFamily="2" charset="-78"/>
                <a:sym typeface="Calibri"/>
              </a:rPr>
              <a:t>Learning Key Concepts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a:t>
            </a:fld>
            <a:endParaRPr lang="en-US" dirty="0">
              <a:solidFill>
                <a:prstClr val="black"/>
              </a:solidFill>
            </a:endParaRPr>
          </a:p>
        </p:txBody>
      </p:sp>
      <p:pic>
        <p:nvPicPr>
          <p:cNvPr id="18" name="Picture 2"/>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630;p13"/>
          <p:cNvSpPr txBox="1"/>
          <p:nvPr/>
        </p:nvSpPr>
        <p:spPr>
          <a:xfrm>
            <a:off x="1164387" y="1911619"/>
            <a:ext cx="10447240" cy="329594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2800"/>
              <a:buFont typeface="Arial"/>
              <a:buNone/>
            </a:pPr>
            <a:r>
              <a:rPr lang="en-US" sz="2800" b="1" dirty="0">
                <a:solidFill>
                  <a:srgbClr val="FF0000"/>
                </a:solidFill>
                <a:latin typeface="Alexandria" pitchFamily="2" charset="-78"/>
                <a:ea typeface="Calibri"/>
                <a:cs typeface="Alexandria" pitchFamily="2" charset="-78"/>
                <a:sym typeface="Calibri"/>
              </a:rPr>
              <a:t>Key Concepts</a:t>
            </a:r>
            <a:endParaRPr dirty="0">
              <a:solidFill>
                <a:srgbClr val="FF0000"/>
              </a:solidFill>
              <a:latin typeface="Alexandria" pitchFamily="2" charset="-78"/>
              <a:cs typeface="Alexandria" pitchFamily="2" charset="-78"/>
            </a:endParaRPr>
          </a:p>
          <a:p>
            <a:pPr marL="514350" marR="0" lvl="0" indent="-228600" algn="l" rtl="0">
              <a:lnSpc>
                <a:spcPct val="90000"/>
              </a:lnSpc>
              <a:spcBef>
                <a:spcPts val="1000"/>
              </a:spcBef>
              <a:spcAft>
                <a:spcPts val="0"/>
              </a:spcAft>
              <a:buClr>
                <a:schemeClr val="dk1"/>
              </a:buClr>
              <a:buSzPts val="2800"/>
              <a:buFont typeface="Arial"/>
              <a:buChar char="•"/>
            </a:pPr>
            <a:r>
              <a:rPr lang="en-US" sz="2400" dirty="0">
                <a:solidFill>
                  <a:schemeClr val="dk1"/>
                </a:solidFill>
                <a:latin typeface="Alexandria" pitchFamily="2" charset="-78"/>
                <a:ea typeface="Calibri"/>
                <a:cs typeface="Alexandria" pitchFamily="2" charset="-78"/>
                <a:sym typeface="Calibri"/>
              </a:rPr>
              <a:t>The origins of Linux</a:t>
            </a:r>
            <a:endParaRPr sz="2400" dirty="0">
              <a:latin typeface="Alexandria" pitchFamily="2" charset="-78"/>
              <a:cs typeface="Alexandria" pitchFamily="2" charset="-78"/>
            </a:endParaRPr>
          </a:p>
          <a:p>
            <a:pPr marL="514350" marR="0" lvl="0" indent="-228600" algn="l" rtl="0">
              <a:lnSpc>
                <a:spcPct val="90000"/>
              </a:lnSpc>
              <a:spcBef>
                <a:spcPts val="1000"/>
              </a:spcBef>
              <a:spcAft>
                <a:spcPts val="0"/>
              </a:spcAft>
              <a:buClr>
                <a:schemeClr val="dk1"/>
              </a:buClr>
              <a:buSzPts val="2800"/>
              <a:buFont typeface="Arial"/>
              <a:buChar char="•"/>
            </a:pPr>
            <a:r>
              <a:rPr lang="en-US" sz="2400" dirty="0">
                <a:solidFill>
                  <a:schemeClr val="dk1"/>
                </a:solidFill>
                <a:latin typeface="Alexandria" pitchFamily="2" charset="-78"/>
                <a:ea typeface="Calibri"/>
                <a:cs typeface="Alexandria" pitchFamily="2" charset="-78"/>
                <a:sym typeface="Calibri"/>
              </a:rPr>
              <a:t>Open-source software security considerations</a:t>
            </a:r>
            <a:endParaRPr sz="2400" dirty="0">
              <a:latin typeface="Alexandria" pitchFamily="2" charset="-78"/>
              <a:cs typeface="Alexandria" pitchFamily="2" charset="-78"/>
            </a:endParaRPr>
          </a:p>
          <a:p>
            <a:pPr marL="514350" marR="0" lvl="0" indent="-228600" algn="l" rtl="0">
              <a:lnSpc>
                <a:spcPct val="90000"/>
              </a:lnSpc>
              <a:spcBef>
                <a:spcPts val="1000"/>
              </a:spcBef>
              <a:spcAft>
                <a:spcPts val="0"/>
              </a:spcAft>
              <a:buClr>
                <a:schemeClr val="dk1"/>
              </a:buClr>
              <a:buSzPts val="2800"/>
              <a:buFont typeface="Arial"/>
              <a:buChar char="•"/>
            </a:pPr>
            <a:r>
              <a:rPr lang="en-US" sz="2400" dirty="0">
                <a:solidFill>
                  <a:schemeClr val="dk1"/>
                </a:solidFill>
                <a:latin typeface="Alexandria" pitchFamily="2" charset="-78"/>
                <a:ea typeface="Calibri"/>
                <a:cs typeface="Alexandria" pitchFamily="2" charset="-78"/>
                <a:sym typeface="Calibri"/>
              </a:rPr>
              <a:t>The confidentiality, integrity, and availability (C-I-A) triad</a:t>
            </a:r>
            <a:endParaRPr sz="2400" dirty="0">
              <a:latin typeface="Alexandria" pitchFamily="2" charset="-78"/>
              <a:cs typeface="Alexandria" pitchFamily="2" charset="-78"/>
            </a:endParaRPr>
          </a:p>
          <a:p>
            <a:pPr marL="514350" marR="0" lvl="0" indent="-228600" algn="l" rtl="0">
              <a:lnSpc>
                <a:spcPct val="90000"/>
              </a:lnSpc>
              <a:spcBef>
                <a:spcPts val="1000"/>
              </a:spcBef>
              <a:spcAft>
                <a:spcPts val="0"/>
              </a:spcAft>
              <a:buClr>
                <a:schemeClr val="dk1"/>
              </a:buClr>
              <a:buSzPts val="2800"/>
              <a:buFont typeface="Arial"/>
              <a:buChar char="•"/>
            </a:pPr>
            <a:r>
              <a:rPr lang="en-US" sz="2400" dirty="0">
                <a:solidFill>
                  <a:schemeClr val="dk1"/>
                </a:solidFill>
                <a:latin typeface="Alexandria" pitchFamily="2" charset="-78"/>
                <a:ea typeface="Calibri"/>
                <a:cs typeface="Alexandria" pitchFamily="2" charset="-78"/>
                <a:sym typeface="Calibri"/>
              </a:rPr>
              <a:t>Linux distributions </a:t>
            </a:r>
            <a:endParaRPr sz="2400" dirty="0">
              <a:latin typeface="Alexandria" pitchFamily="2" charset="-78"/>
              <a:cs typeface="Alexandria" pitchFamily="2" charset="-78"/>
            </a:endParaRPr>
          </a:p>
          <a:p>
            <a:pPr marL="514350" marR="0" lvl="0" indent="-228600" algn="l" rtl="0">
              <a:lnSpc>
                <a:spcPct val="90000"/>
              </a:lnSpc>
              <a:spcBef>
                <a:spcPts val="1000"/>
              </a:spcBef>
              <a:spcAft>
                <a:spcPts val="0"/>
              </a:spcAft>
              <a:buClr>
                <a:schemeClr val="dk1"/>
              </a:buClr>
              <a:buSzPts val="2800"/>
              <a:buFont typeface="Arial"/>
              <a:buChar char="•"/>
            </a:pPr>
            <a:r>
              <a:rPr lang="en-US" sz="2400" dirty="0">
                <a:solidFill>
                  <a:schemeClr val="dk1"/>
                </a:solidFill>
                <a:latin typeface="Alexandria" pitchFamily="2" charset="-78"/>
                <a:ea typeface="Calibri"/>
                <a:cs typeface="Alexandria" pitchFamily="2" charset="-78"/>
                <a:sym typeface="Calibri"/>
              </a:rPr>
              <a:t>Linux security and security threats</a:t>
            </a:r>
            <a:endParaRPr sz="2400" dirty="0">
              <a:latin typeface="Alexandria" pitchFamily="2" charset="-78"/>
              <a:cs typeface="Alexandria" pitchFamily="2" charset="-78"/>
            </a:endParaRPr>
          </a:p>
          <a:p>
            <a:pPr marL="0" marR="0" lvl="0" indent="0" algn="l" rtl="0">
              <a:lnSpc>
                <a:spcPct val="90000"/>
              </a:lnSpc>
              <a:spcBef>
                <a:spcPts val="1000"/>
              </a:spcBef>
              <a:spcAft>
                <a:spcPts val="0"/>
              </a:spcAft>
              <a:buClr>
                <a:schemeClr val="dk1"/>
              </a:buClr>
              <a:buSzPts val="2800"/>
              <a:buFont typeface="Arial"/>
              <a:buNone/>
            </a:pPr>
            <a:endParaRPr sz="28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962422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Computer Security</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7" name="Google Shape;662;p15" descr="fig01-02.eps"/>
          <p:cNvPicPr preferRelativeResize="0"/>
          <p:nvPr/>
        </p:nvPicPr>
        <p:blipFill rotWithShape="1">
          <a:blip r:embed="rId5">
            <a:alphaModFix/>
          </a:blip>
          <a:srcRect/>
          <a:stretch/>
        </p:blipFill>
        <p:spPr>
          <a:xfrm>
            <a:off x="2626891" y="1258377"/>
            <a:ext cx="7879435" cy="5048840"/>
          </a:xfrm>
          <a:prstGeom prst="rect">
            <a:avLst/>
          </a:prstGeom>
          <a:noFill/>
          <a:ln>
            <a:noFill/>
          </a:ln>
        </p:spPr>
      </p:pic>
      <p:sp>
        <p:nvSpPr>
          <p:cNvPr id="19" name="Google Shape;659;p15"/>
          <p:cNvSpPr txBox="1"/>
          <p:nvPr/>
        </p:nvSpPr>
        <p:spPr>
          <a:xfrm>
            <a:off x="1111885" y="1911490"/>
            <a:ext cx="1695818" cy="749519"/>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2800"/>
              <a:buFont typeface="Arial"/>
              <a:buNone/>
            </a:pPr>
            <a:r>
              <a:rPr lang="en-US" sz="2800" b="1" dirty="0">
                <a:solidFill>
                  <a:srgbClr val="FF0000"/>
                </a:solidFill>
                <a:latin typeface="Alexandria" pitchFamily="2" charset="-78"/>
                <a:ea typeface="Calibri"/>
                <a:cs typeface="Alexandria" pitchFamily="2" charset="-78"/>
                <a:sym typeface="Calibri"/>
              </a:rPr>
              <a:t>Assets </a:t>
            </a:r>
            <a:endParaRPr sz="2800" b="1" dirty="0">
              <a:solidFill>
                <a:srgbClr val="FF0000"/>
              </a:solidFill>
              <a:latin typeface="Alexandria" pitchFamily="2" charset="-78"/>
              <a:ea typeface="Calibri"/>
              <a:cs typeface="Alexandria" pitchFamily="2" charset="-78"/>
              <a:sym typeface="Calibri"/>
            </a:endParaRPr>
          </a:p>
          <a:p>
            <a:pPr marL="0" marR="0" lvl="0" indent="0" algn="l" rtl="0">
              <a:lnSpc>
                <a:spcPct val="90000"/>
              </a:lnSpc>
              <a:spcBef>
                <a:spcPts val="1000"/>
              </a:spcBef>
              <a:spcAft>
                <a:spcPts val="0"/>
              </a:spcAft>
              <a:buClr>
                <a:schemeClr val="dk1"/>
              </a:buClr>
              <a:buSzPts val="2800"/>
              <a:buFont typeface="Arial"/>
              <a:buNone/>
            </a:pPr>
            <a:endParaRPr sz="2800" b="1" dirty="0">
              <a:solidFill>
                <a:srgbClr val="FF0000"/>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191124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92443"/>
          </a:xfrm>
          <a:prstGeom prst="rect">
            <a:avLst/>
          </a:prstGeom>
          <a:noFill/>
        </p:spPr>
        <p:txBody>
          <a:bodyPr wrap="square" rtlCol="0">
            <a:spAutoFit/>
          </a:bodyPr>
          <a:lstStyle/>
          <a:p>
            <a:r>
              <a:rPr lang="en-US" sz="2600" dirty="0">
                <a:latin typeface="Alexandria ExtraBold" pitchFamily="2" charset="-78"/>
                <a:ea typeface="Calibri"/>
                <a:cs typeface="Alexandria ExtraBold" pitchFamily="2" charset="-78"/>
                <a:sym typeface="Calibri"/>
              </a:rPr>
              <a:t>Why need security at the OS level?</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674;p16"/>
          <p:cNvSpPr txBox="1"/>
          <p:nvPr/>
        </p:nvSpPr>
        <p:spPr>
          <a:xfrm>
            <a:off x="1059749" y="1449047"/>
            <a:ext cx="10196185" cy="3295940"/>
          </a:xfrm>
          <a:prstGeom prst="rect">
            <a:avLst/>
          </a:prstGeom>
          <a:noFill/>
          <a:ln>
            <a:noFill/>
          </a:ln>
        </p:spPr>
        <p:txBody>
          <a:bodyPr spcFirstLastPara="1" wrap="square" lIns="91425" tIns="45700" rIns="91425" bIns="45700" anchor="t" anchorCtr="0">
            <a:noAutofit/>
          </a:bodyPr>
          <a:lstStyle/>
          <a:p>
            <a:pPr marL="317500" marR="0" lvl="0" indent="-304800" algn="l" rtl="0">
              <a:lnSpc>
                <a:spcPct val="150000"/>
              </a:lnSpc>
              <a:spcBef>
                <a:spcPts val="0"/>
              </a:spcBef>
              <a:spcAft>
                <a:spcPts val="0"/>
              </a:spcAft>
              <a:buClr>
                <a:schemeClr val="dk1"/>
              </a:buClr>
              <a:buSzPts val="2400"/>
              <a:buFont typeface="Times New Roman"/>
              <a:buChar char="•"/>
            </a:pPr>
            <a:r>
              <a:rPr lang="en-US" sz="2200" dirty="0">
                <a:solidFill>
                  <a:schemeClr val="dk1"/>
                </a:solidFill>
                <a:latin typeface="Alexandria" pitchFamily="2" charset="-78"/>
                <a:ea typeface="Tahoma"/>
                <a:cs typeface="Alexandria" pitchFamily="2" charset="-78"/>
                <a:sym typeface="Tahoma"/>
              </a:rPr>
              <a:t>No more standalone computer system environments.</a:t>
            </a:r>
            <a:endParaRPr sz="2200" dirty="0">
              <a:solidFill>
                <a:schemeClr val="dk1"/>
              </a:solidFill>
              <a:latin typeface="Alexandria" pitchFamily="2" charset="-78"/>
              <a:ea typeface="Tahoma"/>
              <a:cs typeface="Alexandria" pitchFamily="2" charset="-78"/>
              <a:sym typeface="Tahoma"/>
            </a:endParaRPr>
          </a:p>
          <a:p>
            <a:pPr marL="317500" marR="100965" lvl="0" indent="-304800" algn="l" rtl="0">
              <a:lnSpc>
                <a:spcPct val="150000"/>
              </a:lnSpc>
              <a:spcBef>
                <a:spcPts val="1000"/>
              </a:spcBef>
              <a:spcAft>
                <a:spcPts val="0"/>
              </a:spcAft>
              <a:buClr>
                <a:schemeClr val="dk1"/>
              </a:buClr>
              <a:buSzPts val="2400"/>
              <a:buFont typeface="Times New Roman"/>
              <a:buChar char="•"/>
            </a:pPr>
            <a:r>
              <a:rPr lang="en-US" sz="2200" dirty="0">
                <a:solidFill>
                  <a:schemeClr val="dk1"/>
                </a:solidFill>
                <a:latin typeface="Alexandria" pitchFamily="2" charset="-78"/>
                <a:ea typeface="Tahoma"/>
                <a:cs typeface="Alexandria" pitchFamily="2" charset="-78"/>
                <a:sym typeface="Tahoma"/>
              </a:rPr>
              <a:t>Any system can be globally accessible through a set of vast inter and intra-network connections.</a:t>
            </a:r>
            <a:endParaRPr sz="2200" dirty="0">
              <a:solidFill>
                <a:schemeClr val="dk1"/>
              </a:solidFill>
              <a:latin typeface="Alexandria" pitchFamily="2" charset="-78"/>
              <a:ea typeface="Tahoma"/>
              <a:cs typeface="Alexandria" pitchFamily="2" charset="-78"/>
              <a:sym typeface="Tahoma"/>
            </a:endParaRPr>
          </a:p>
          <a:p>
            <a:pPr marL="317500" marR="0" lvl="0" indent="-304800" algn="l" rtl="0">
              <a:lnSpc>
                <a:spcPct val="150000"/>
              </a:lnSpc>
              <a:spcBef>
                <a:spcPts val="1000"/>
              </a:spcBef>
              <a:spcAft>
                <a:spcPts val="0"/>
              </a:spcAft>
              <a:buClr>
                <a:schemeClr val="dk1"/>
              </a:buClr>
              <a:buSzPts val="2400"/>
              <a:buFont typeface="Times New Roman"/>
              <a:buChar char="•"/>
            </a:pPr>
            <a:r>
              <a:rPr lang="en-US" sz="2200" dirty="0">
                <a:solidFill>
                  <a:schemeClr val="dk1"/>
                </a:solidFill>
                <a:latin typeface="Alexandria" pitchFamily="2" charset="-78"/>
                <a:ea typeface="Tahoma"/>
                <a:cs typeface="Alexandria" pitchFamily="2" charset="-78"/>
                <a:sym typeface="Tahoma"/>
              </a:rPr>
              <a:t>Transition motivated by the need to work remotely,</a:t>
            </a:r>
            <a:endParaRPr sz="2200" dirty="0">
              <a:solidFill>
                <a:schemeClr val="dk1"/>
              </a:solidFill>
              <a:latin typeface="Alexandria" pitchFamily="2" charset="-78"/>
              <a:ea typeface="Tahoma"/>
              <a:cs typeface="Alexandria" pitchFamily="2" charset="-78"/>
              <a:sym typeface="Tahoma"/>
            </a:endParaRPr>
          </a:p>
          <a:p>
            <a:pPr marL="533400" marR="0" lvl="0" indent="-342900" algn="l" rtl="0">
              <a:lnSpc>
                <a:spcPct val="150000"/>
              </a:lnSpc>
              <a:spcBef>
                <a:spcPts val="1000"/>
              </a:spcBef>
              <a:spcAft>
                <a:spcPts val="0"/>
              </a:spcAft>
              <a:buClr>
                <a:schemeClr val="dk1"/>
              </a:buClr>
              <a:buSzPts val="2000"/>
              <a:buFont typeface="Courier New"/>
              <a:buChar char="o"/>
            </a:pPr>
            <a:r>
              <a:rPr lang="en-US" sz="2200" dirty="0">
                <a:solidFill>
                  <a:schemeClr val="dk1"/>
                </a:solidFill>
                <a:latin typeface="Alexandria" pitchFamily="2" charset="-78"/>
                <a:ea typeface="Times New Roman"/>
                <a:cs typeface="Alexandria" pitchFamily="2" charset="-78"/>
                <a:sym typeface="Times New Roman"/>
              </a:rPr>
              <a:t>	</a:t>
            </a:r>
            <a:r>
              <a:rPr lang="en-US" sz="2200" dirty="0">
                <a:solidFill>
                  <a:srgbClr val="25A9E7"/>
                </a:solidFill>
                <a:latin typeface="Alexandria" pitchFamily="2" charset="-78"/>
                <a:ea typeface="Tahoma"/>
                <a:cs typeface="Alexandria" pitchFamily="2" charset="-78"/>
                <a:sym typeface="Tahoma"/>
              </a:rPr>
              <a:t>convenience in accessing personal records, online shopping etc.</a:t>
            </a:r>
            <a:endParaRPr sz="2200" dirty="0">
              <a:solidFill>
                <a:srgbClr val="25A9E7"/>
              </a:solidFill>
              <a:latin typeface="Alexandria" pitchFamily="2" charset="-78"/>
              <a:cs typeface="Alexandria" pitchFamily="2" charset="-78"/>
            </a:endParaRPr>
          </a:p>
          <a:p>
            <a:pPr marL="317500" marR="12700" lvl="0" indent="-304800" algn="l" rtl="0">
              <a:lnSpc>
                <a:spcPct val="150000"/>
              </a:lnSpc>
              <a:spcBef>
                <a:spcPts val="1000"/>
              </a:spcBef>
              <a:spcAft>
                <a:spcPts val="0"/>
              </a:spcAft>
              <a:buClr>
                <a:schemeClr val="dk1"/>
              </a:buClr>
              <a:buSzPts val="2400"/>
              <a:buFont typeface="Times New Roman"/>
              <a:buChar char="•"/>
            </a:pPr>
            <a:r>
              <a:rPr lang="en-US" sz="2200" dirty="0">
                <a:solidFill>
                  <a:schemeClr val="dk1"/>
                </a:solidFill>
                <a:latin typeface="Alexandria" pitchFamily="2" charset="-78"/>
                <a:ea typeface="Tahoma"/>
                <a:cs typeface="Alexandria" pitchFamily="2" charset="-78"/>
                <a:sym typeface="Tahoma"/>
              </a:rPr>
              <a:t>A single security loophole in the OS design and implementation known to a malicious attacker could do serious damage.</a:t>
            </a:r>
            <a:endParaRPr sz="2200" dirty="0">
              <a:solidFill>
                <a:schemeClr val="dk1"/>
              </a:solidFill>
              <a:latin typeface="Alexandria" pitchFamily="2" charset="-78"/>
              <a:ea typeface="Tahoma"/>
              <a:cs typeface="Alexandria" pitchFamily="2" charset="-78"/>
              <a:sym typeface="Tahoma"/>
            </a:endParaRPr>
          </a:p>
          <a:p>
            <a:pPr marL="0" marR="0" lvl="0" indent="0" algn="l" rtl="0">
              <a:lnSpc>
                <a:spcPct val="90000"/>
              </a:lnSpc>
              <a:spcBef>
                <a:spcPts val="1000"/>
              </a:spcBef>
              <a:spcAft>
                <a:spcPts val="0"/>
              </a:spcAft>
              <a:buClr>
                <a:schemeClr val="dk1"/>
              </a:buClr>
              <a:buSzPts val="1400"/>
              <a:buFont typeface="Arial"/>
              <a:buNone/>
            </a:pPr>
            <a:endParaRPr sz="22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9499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Who are the attackers?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690;p17"/>
          <p:cNvSpPr txBox="1"/>
          <p:nvPr/>
        </p:nvSpPr>
        <p:spPr>
          <a:xfrm>
            <a:off x="713984" y="1501070"/>
            <a:ext cx="11478016" cy="4511423"/>
          </a:xfrm>
          <a:prstGeom prst="rect">
            <a:avLst/>
          </a:prstGeom>
          <a:noFill/>
          <a:ln>
            <a:noFill/>
          </a:ln>
        </p:spPr>
        <p:txBody>
          <a:bodyPr spcFirstLastPara="1" wrap="square" lIns="0" tIns="0" rIns="0" bIns="0" anchor="t" anchorCtr="0">
            <a:noAutofit/>
          </a:bodyPr>
          <a:lstStyle/>
          <a:p>
            <a:pPr marL="318770" marR="0" lvl="0" indent="-306705" algn="l" rtl="0">
              <a:spcBef>
                <a:spcPts val="0"/>
              </a:spcBef>
              <a:spcAft>
                <a:spcPts val="0"/>
              </a:spcAft>
              <a:buClr>
                <a:schemeClr val="dk1"/>
              </a:buClr>
              <a:buSzPts val="2200"/>
              <a:buFont typeface="Times New Roman"/>
              <a:buChar char="•"/>
            </a:pPr>
            <a:r>
              <a:rPr lang="en-US" sz="2200" dirty="0">
                <a:solidFill>
                  <a:srgbClr val="FF0000"/>
                </a:solidFill>
                <a:latin typeface="Alexandria" pitchFamily="2" charset="-78"/>
                <a:ea typeface="Tahoma"/>
                <a:cs typeface="Alexandria" pitchFamily="2" charset="-78"/>
                <a:sym typeface="Tahoma"/>
              </a:rPr>
              <a:t>Vandals</a:t>
            </a:r>
            <a:r>
              <a:rPr lang="en-US" sz="2200" dirty="0">
                <a:solidFill>
                  <a:schemeClr val="dk1"/>
                </a:solidFill>
                <a:latin typeface="Alexandria" pitchFamily="2" charset="-78"/>
                <a:ea typeface="Tahoma"/>
                <a:cs typeface="Alexandria" pitchFamily="2" charset="-78"/>
                <a:sym typeface="Tahoma"/>
              </a:rPr>
              <a:t> (Hackers, crackers) driven by intellectual challenge.</a:t>
            </a:r>
            <a:endParaRPr sz="2200" dirty="0">
              <a:solidFill>
                <a:schemeClr val="dk1"/>
              </a:solidFill>
              <a:latin typeface="Alexandria" pitchFamily="2" charset="-78"/>
              <a:ea typeface="Tahoma"/>
              <a:cs typeface="Alexandria" pitchFamily="2" charset="-78"/>
              <a:sym typeface="Tahoma"/>
            </a:endParaRPr>
          </a:p>
          <a:p>
            <a:pPr marL="0" marR="0" lvl="0" indent="0" algn="l" rtl="0">
              <a:spcBef>
                <a:spcPts val="49"/>
              </a:spcBef>
              <a:spcAft>
                <a:spcPts val="0"/>
              </a:spcAft>
              <a:buClr>
                <a:schemeClr val="dk1"/>
              </a:buClr>
              <a:buSzPts val="550"/>
              <a:buFont typeface="Times New Roman"/>
              <a:buNone/>
            </a:pPr>
            <a:endParaRPr sz="550" dirty="0">
              <a:solidFill>
                <a:schemeClr val="dk1"/>
              </a:solidFill>
              <a:latin typeface="Alexandria" pitchFamily="2" charset="-78"/>
              <a:ea typeface="Calibri"/>
              <a:cs typeface="Alexandria" pitchFamily="2" charset="-78"/>
              <a:sym typeface="Calibri"/>
            </a:endParaRPr>
          </a:p>
          <a:p>
            <a:pPr marL="318770" marR="673735" lvl="0" indent="-306705" algn="l" rtl="0">
              <a:spcBef>
                <a:spcPts val="0"/>
              </a:spcBef>
              <a:spcAft>
                <a:spcPts val="0"/>
              </a:spcAft>
              <a:buClr>
                <a:schemeClr val="dk1"/>
              </a:buClr>
              <a:buSzPts val="2200"/>
              <a:buFont typeface="Times New Roman"/>
              <a:buChar char="•"/>
            </a:pPr>
            <a:r>
              <a:rPr lang="en-US" sz="2200" dirty="0">
                <a:solidFill>
                  <a:srgbClr val="FF0000"/>
                </a:solidFill>
                <a:latin typeface="Alexandria" pitchFamily="2" charset="-78"/>
                <a:ea typeface="Tahoma"/>
                <a:cs typeface="Alexandria" pitchFamily="2" charset="-78"/>
                <a:sym typeface="Tahoma"/>
              </a:rPr>
              <a:t>Insiders</a:t>
            </a:r>
            <a:r>
              <a:rPr lang="en-US" sz="2200" dirty="0">
                <a:solidFill>
                  <a:schemeClr val="dk1"/>
                </a:solidFill>
                <a:latin typeface="Alexandria" pitchFamily="2" charset="-78"/>
                <a:ea typeface="Tahoma"/>
                <a:cs typeface="Alexandria" pitchFamily="2" charset="-78"/>
                <a:sym typeface="Tahoma"/>
              </a:rPr>
              <a:t>: employees or customers seeking revenge or gain informal benefits</a:t>
            </a:r>
            <a:endParaRPr sz="2200" dirty="0">
              <a:solidFill>
                <a:schemeClr val="dk1"/>
              </a:solidFill>
              <a:latin typeface="Alexandria" pitchFamily="2" charset="-78"/>
              <a:ea typeface="Tahoma"/>
              <a:cs typeface="Alexandria" pitchFamily="2" charset="-78"/>
              <a:sym typeface="Tahoma"/>
            </a:endParaRPr>
          </a:p>
          <a:p>
            <a:pPr marL="0" marR="0" lvl="0" indent="0" algn="l" rtl="0">
              <a:spcBef>
                <a:spcPts val="49"/>
              </a:spcBef>
              <a:spcAft>
                <a:spcPts val="0"/>
              </a:spcAft>
              <a:buClr>
                <a:schemeClr val="dk1"/>
              </a:buClr>
              <a:buSzPts val="550"/>
              <a:buFont typeface="Times New Roman"/>
              <a:buNone/>
            </a:pPr>
            <a:endParaRPr sz="550" dirty="0">
              <a:solidFill>
                <a:schemeClr val="dk1"/>
              </a:solidFill>
              <a:latin typeface="Alexandria" pitchFamily="2" charset="-78"/>
              <a:ea typeface="Calibri"/>
              <a:cs typeface="Alexandria" pitchFamily="2" charset="-78"/>
              <a:sym typeface="Calibri"/>
            </a:endParaRPr>
          </a:p>
          <a:p>
            <a:pPr marL="318770" marR="0" lvl="0" indent="-306705" algn="l" rtl="0">
              <a:spcBef>
                <a:spcPts val="0"/>
              </a:spcBef>
              <a:spcAft>
                <a:spcPts val="0"/>
              </a:spcAft>
              <a:buClr>
                <a:schemeClr val="dk1"/>
              </a:buClr>
              <a:buSzPts val="2200"/>
              <a:buFont typeface="Times New Roman"/>
              <a:buChar char="•"/>
            </a:pPr>
            <a:r>
              <a:rPr lang="en-US" sz="2200" dirty="0">
                <a:solidFill>
                  <a:srgbClr val="FF0000"/>
                </a:solidFill>
                <a:latin typeface="Alexandria" pitchFamily="2" charset="-78"/>
                <a:ea typeface="Tahoma"/>
                <a:cs typeface="Alexandria" pitchFamily="2" charset="-78"/>
                <a:sym typeface="Tahoma"/>
              </a:rPr>
              <a:t>Natural disasters</a:t>
            </a:r>
            <a:r>
              <a:rPr lang="en-US" sz="2200" dirty="0">
                <a:solidFill>
                  <a:schemeClr val="dk1"/>
                </a:solidFill>
                <a:latin typeface="Alexandria" pitchFamily="2" charset="-78"/>
                <a:ea typeface="Tahoma"/>
                <a:cs typeface="Alexandria" pitchFamily="2" charset="-78"/>
                <a:sym typeface="Tahoma"/>
              </a:rPr>
              <a:t>: flooding, fire, storms, earthquake…</a:t>
            </a:r>
            <a:endParaRPr sz="2200" dirty="0">
              <a:solidFill>
                <a:schemeClr val="dk1"/>
              </a:solidFill>
              <a:latin typeface="Alexandria" pitchFamily="2" charset="-78"/>
              <a:ea typeface="Tahoma"/>
              <a:cs typeface="Alexandria" pitchFamily="2" charset="-78"/>
              <a:sym typeface="Tahoma"/>
            </a:endParaRPr>
          </a:p>
          <a:p>
            <a:pPr marL="0" marR="0" lvl="0" indent="0" algn="l" rtl="0">
              <a:spcBef>
                <a:spcPts val="49"/>
              </a:spcBef>
              <a:spcAft>
                <a:spcPts val="0"/>
              </a:spcAft>
              <a:buClr>
                <a:schemeClr val="dk1"/>
              </a:buClr>
              <a:buSzPts val="550"/>
              <a:buFont typeface="Times New Roman"/>
              <a:buNone/>
            </a:pPr>
            <a:endParaRPr sz="550" dirty="0">
              <a:solidFill>
                <a:schemeClr val="dk1"/>
              </a:solidFill>
              <a:latin typeface="Alexandria" pitchFamily="2" charset="-78"/>
              <a:ea typeface="Calibri"/>
              <a:cs typeface="Alexandria" pitchFamily="2" charset="-78"/>
              <a:sym typeface="Calibri"/>
            </a:endParaRPr>
          </a:p>
          <a:p>
            <a:pPr marL="318770" marR="0" lvl="0" indent="-306705" algn="l" rtl="0">
              <a:spcBef>
                <a:spcPts val="0"/>
              </a:spcBef>
              <a:spcAft>
                <a:spcPts val="0"/>
              </a:spcAft>
              <a:buClr>
                <a:schemeClr val="dk1"/>
              </a:buClr>
              <a:buSzPts val="2200"/>
              <a:buFont typeface="Times New Roman"/>
              <a:buChar char="•"/>
            </a:pPr>
            <a:r>
              <a:rPr lang="en-US" sz="2200" dirty="0">
                <a:solidFill>
                  <a:srgbClr val="FF0000"/>
                </a:solidFill>
                <a:latin typeface="Alexandria" pitchFamily="2" charset="-78"/>
                <a:ea typeface="Tahoma"/>
                <a:cs typeface="Alexandria" pitchFamily="2" charset="-78"/>
                <a:sym typeface="Tahoma"/>
              </a:rPr>
              <a:t>Criminals</a:t>
            </a:r>
            <a:r>
              <a:rPr lang="en-US" sz="2200" dirty="0">
                <a:solidFill>
                  <a:schemeClr val="dk1"/>
                </a:solidFill>
                <a:latin typeface="Alexandria" pitchFamily="2" charset="-78"/>
                <a:ea typeface="Tahoma"/>
                <a:cs typeface="Alexandria" pitchFamily="2" charset="-78"/>
                <a:sym typeface="Tahoma"/>
              </a:rPr>
              <a:t> seeking financial gain.</a:t>
            </a:r>
            <a:endParaRPr sz="2200" dirty="0">
              <a:solidFill>
                <a:schemeClr val="dk1"/>
              </a:solidFill>
              <a:latin typeface="Alexandria" pitchFamily="2" charset="-78"/>
              <a:ea typeface="Tahoma"/>
              <a:cs typeface="Alexandria" pitchFamily="2" charset="-78"/>
              <a:sym typeface="Tahoma"/>
            </a:endParaRPr>
          </a:p>
          <a:p>
            <a:pPr marL="0" marR="0" lvl="0" indent="0" algn="l" rtl="0">
              <a:spcBef>
                <a:spcPts val="0"/>
              </a:spcBef>
              <a:spcAft>
                <a:spcPts val="0"/>
              </a:spcAft>
              <a:buClr>
                <a:schemeClr val="dk1"/>
              </a:buClr>
              <a:buSzPts val="600"/>
              <a:buFont typeface="Times New Roman"/>
              <a:buNone/>
            </a:pPr>
            <a:endParaRPr sz="600" dirty="0">
              <a:solidFill>
                <a:schemeClr val="dk1"/>
              </a:solidFill>
              <a:latin typeface="Alexandria" pitchFamily="2" charset="-78"/>
              <a:ea typeface="Calibri"/>
              <a:cs typeface="Alexandria" pitchFamily="2" charset="-78"/>
              <a:sym typeface="Calibri"/>
            </a:endParaRPr>
          </a:p>
          <a:p>
            <a:pPr marL="318770" marR="0" lvl="0" indent="-306705" algn="l" rtl="0">
              <a:spcBef>
                <a:spcPts val="0"/>
              </a:spcBef>
              <a:spcAft>
                <a:spcPts val="0"/>
              </a:spcAft>
              <a:buClr>
                <a:schemeClr val="dk1"/>
              </a:buClr>
              <a:buSzPts val="2200"/>
              <a:buFont typeface="Times New Roman"/>
              <a:buChar char="•"/>
            </a:pPr>
            <a:r>
              <a:rPr lang="en-US" sz="2200" dirty="0">
                <a:solidFill>
                  <a:srgbClr val="FF0000"/>
                </a:solidFill>
                <a:latin typeface="Alexandria" pitchFamily="2" charset="-78"/>
                <a:ea typeface="Tahoma"/>
                <a:cs typeface="Alexandria" pitchFamily="2" charset="-78"/>
                <a:sym typeface="Tahoma"/>
              </a:rPr>
              <a:t>Organized crime </a:t>
            </a:r>
            <a:r>
              <a:rPr lang="en-US" sz="2200" dirty="0">
                <a:solidFill>
                  <a:schemeClr val="dk1"/>
                </a:solidFill>
                <a:latin typeface="Alexandria" pitchFamily="2" charset="-78"/>
                <a:ea typeface="Tahoma"/>
                <a:cs typeface="Alexandria" pitchFamily="2" charset="-78"/>
                <a:sym typeface="Tahoma"/>
              </a:rPr>
              <a:t>seeking gain or hiding criminal activities.</a:t>
            </a:r>
            <a:endParaRPr sz="2200" dirty="0">
              <a:solidFill>
                <a:schemeClr val="dk1"/>
              </a:solidFill>
              <a:latin typeface="Alexandria" pitchFamily="2" charset="-78"/>
              <a:ea typeface="Tahoma"/>
              <a:cs typeface="Alexandria" pitchFamily="2" charset="-78"/>
              <a:sym typeface="Tahoma"/>
            </a:endParaRPr>
          </a:p>
          <a:p>
            <a:pPr marL="0" marR="0" lvl="0" indent="0" algn="l" rtl="0">
              <a:spcBef>
                <a:spcPts val="49"/>
              </a:spcBef>
              <a:spcAft>
                <a:spcPts val="0"/>
              </a:spcAft>
              <a:buClr>
                <a:schemeClr val="dk1"/>
              </a:buClr>
              <a:buSzPts val="550"/>
              <a:buFont typeface="Times New Roman"/>
              <a:buNone/>
            </a:pPr>
            <a:endParaRPr sz="550" dirty="0">
              <a:solidFill>
                <a:schemeClr val="dk1"/>
              </a:solidFill>
              <a:latin typeface="Alexandria" pitchFamily="2" charset="-78"/>
              <a:ea typeface="Calibri"/>
              <a:cs typeface="Alexandria" pitchFamily="2" charset="-78"/>
              <a:sym typeface="Calibri"/>
            </a:endParaRPr>
          </a:p>
          <a:p>
            <a:pPr marL="318770" marR="321945" lvl="0" indent="-306705" algn="l" rtl="0">
              <a:spcBef>
                <a:spcPts val="0"/>
              </a:spcBef>
              <a:spcAft>
                <a:spcPts val="0"/>
              </a:spcAft>
              <a:buClr>
                <a:schemeClr val="dk1"/>
              </a:buClr>
              <a:buSzPts val="2200"/>
              <a:buFont typeface="Times New Roman"/>
              <a:buChar char="•"/>
            </a:pPr>
            <a:r>
              <a:rPr lang="en-US" sz="2200" dirty="0">
                <a:solidFill>
                  <a:srgbClr val="FF0000"/>
                </a:solidFill>
                <a:latin typeface="Alexandria" pitchFamily="2" charset="-78"/>
                <a:ea typeface="Tahoma"/>
                <a:cs typeface="Alexandria" pitchFamily="2" charset="-78"/>
                <a:sym typeface="Tahoma"/>
              </a:rPr>
              <a:t>Organized terrorist </a:t>
            </a:r>
            <a:r>
              <a:rPr lang="en-US" sz="2200" dirty="0">
                <a:solidFill>
                  <a:schemeClr val="dk1"/>
                </a:solidFill>
                <a:latin typeface="Alexandria" pitchFamily="2" charset="-78"/>
                <a:ea typeface="Tahoma"/>
                <a:cs typeface="Alexandria" pitchFamily="2" charset="-78"/>
                <a:sym typeface="Tahoma"/>
              </a:rPr>
              <a:t>groups or nation states trying to influence national policy.</a:t>
            </a:r>
            <a:endParaRPr sz="2200" dirty="0">
              <a:solidFill>
                <a:schemeClr val="dk1"/>
              </a:solidFill>
              <a:latin typeface="Alexandria" pitchFamily="2" charset="-78"/>
              <a:ea typeface="Tahoma"/>
              <a:cs typeface="Alexandria" pitchFamily="2" charset="-78"/>
              <a:sym typeface="Tahoma"/>
            </a:endParaRPr>
          </a:p>
          <a:p>
            <a:pPr marL="0" marR="0" lvl="0" indent="0" algn="l" rtl="0">
              <a:spcBef>
                <a:spcPts val="0"/>
              </a:spcBef>
              <a:spcAft>
                <a:spcPts val="0"/>
              </a:spcAft>
              <a:buClr>
                <a:schemeClr val="dk1"/>
              </a:buClr>
              <a:buSzPts val="600"/>
              <a:buFont typeface="Times New Roman"/>
              <a:buNone/>
            </a:pPr>
            <a:endParaRPr sz="600" dirty="0">
              <a:solidFill>
                <a:schemeClr val="dk1"/>
              </a:solidFill>
              <a:latin typeface="Alexandria" pitchFamily="2" charset="-78"/>
              <a:ea typeface="Calibri"/>
              <a:cs typeface="Alexandria" pitchFamily="2" charset="-78"/>
              <a:sym typeface="Calibri"/>
            </a:endParaRPr>
          </a:p>
          <a:p>
            <a:pPr marL="318770" marR="694055" lvl="0" indent="-306705" algn="l" rtl="0">
              <a:spcBef>
                <a:spcPts val="0"/>
              </a:spcBef>
              <a:spcAft>
                <a:spcPts val="0"/>
              </a:spcAft>
              <a:buClr>
                <a:schemeClr val="dk1"/>
              </a:buClr>
              <a:buSzPts val="2200"/>
              <a:buFont typeface="Times New Roman"/>
              <a:buChar char="•"/>
            </a:pPr>
            <a:r>
              <a:rPr lang="en-US" sz="2200" dirty="0">
                <a:solidFill>
                  <a:srgbClr val="FF0000"/>
                </a:solidFill>
                <a:latin typeface="Alexandria" pitchFamily="2" charset="-78"/>
                <a:ea typeface="Tahoma"/>
                <a:cs typeface="Alexandria" pitchFamily="2" charset="-78"/>
                <a:sym typeface="Tahoma"/>
              </a:rPr>
              <a:t>Foreign agents </a:t>
            </a:r>
            <a:r>
              <a:rPr lang="en-US" sz="2200" dirty="0">
                <a:solidFill>
                  <a:schemeClr val="dk1"/>
                </a:solidFill>
                <a:latin typeface="Alexandria" pitchFamily="2" charset="-78"/>
                <a:ea typeface="Tahoma"/>
                <a:cs typeface="Alexandria" pitchFamily="2" charset="-78"/>
                <a:sym typeface="Tahoma"/>
              </a:rPr>
              <a:t>seeking information (</a:t>
            </a:r>
            <a:r>
              <a:rPr lang="en-US" sz="2200" dirty="0">
                <a:solidFill>
                  <a:srgbClr val="25A9E7"/>
                </a:solidFill>
                <a:latin typeface="Alexandria" pitchFamily="2" charset="-78"/>
                <a:ea typeface="Tahoma"/>
                <a:cs typeface="Alexandria" pitchFamily="2" charset="-78"/>
                <a:sym typeface="Tahoma"/>
              </a:rPr>
              <a:t>spying</a:t>
            </a:r>
            <a:r>
              <a:rPr lang="en-US" sz="2200" dirty="0">
                <a:solidFill>
                  <a:schemeClr val="dk1"/>
                </a:solidFill>
                <a:latin typeface="Alexandria" pitchFamily="2" charset="-78"/>
                <a:ea typeface="Tahoma"/>
                <a:cs typeface="Alexandria" pitchFamily="2" charset="-78"/>
                <a:sym typeface="Tahoma"/>
              </a:rPr>
              <a:t>) for economic, political, or military purposes.</a:t>
            </a:r>
            <a:endParaRPr sz="2200" dirty="0">
              <a:solidFill>
                <a:schemeClr val="dk1"/>
              </a:solidFill>
              <a:latin typeface="Alexandria" pitchFamily="2" charset="-78"/>
              <a:ea typeface="Tahoma"/>
              <a:cs typeface="Alexandria" pitchFamily="2" charset="-78"/>
              <a:sym typeface="Tahoma"/>
            </a:endParaRPr>
          </a:p>
          <a:p>
            <a:pPr marL="0" marR="0" lvl="0" indent="0" algn="l" rtl="0">
              <a:spcBef>
                <a:spcPts val="49"/>
              </a:spcBef>
              <a:spcAft>
                <a:spcPts val="0"/>
              </a:spcAft>
              <a:buClr>
                <a:schemeClr val="dk1"/>
              </a:buClr>
              <a:buSzPts val="550"/>
              <a:buFont typeface="Times New Roman"/>
              <a:buNone/>
            </a:pPr>
            <a:endParaRPr sz="550" dirty="0">
              <a:solidFill>
                <a:schemeClr val="dk1"/>
              </a:solidFill>
              <a:latin typeface="Alexandria" pitchFamily="2" charset="-78"/>
              <a:ea typeface="Calibri"/>
              <a:cs typeface="Alexandria" pitchFamily="2" charset="-78"/>
              <a:sym typeface="Calibri"/>
            </a:endParaRPr>
          </a:p>
          <a:p>
            <a:pPr marL="318770" marR="0" lvl="0" indent="-306705" algn="l" rtl="0">
              <a:spcBef>
                <a:spcPts val="0"/>
              </a:spcBef>
              <a:spcAft>
                <a:spcPts val="0"/>
              </a:spcAft>
              <a:buClr>
                <a:schemeClr val="dk1"/>
              </a:buClr>
              <a:buSzPts val="2200"/>
              <a:buFont typeface="Times New Roman"/>
              <a:buChar char="•"/>
            </a:pPr>
            <a:r>
              <a:rPr lang="en-US" sz="2200" dirty="0">
                <a:solidFill>
                  <a:schemeClr val="dk1"/>
                </a:solidFill>
                <a:latin typeface="Alexandria" pitchFamily="2" charset="-78"/>
                <a:ea typeface="Tahoma"/>
                <a:cs typeface="Alexandria" pitchFamily="2" charset="-78"/>
                <a:sym typeface="Tahoma"/>
              </a:rPr>
              <a:t>Tactical countermeasures intended to disrupt military capability.</a:t>
            </a:r>
            <a:endParaRPr sz="2200" dirty="0">
              <a:solidFill>
                <a:schemeClr val="dk1"/>
              </a:solidFill>
              <a:latin typeface="Alexandria" pitchFamily="2" charset="-78"/>
              <a:ea typeface="Tahoma"/>
              <a:cs typeface="Alexandria" pitchFamily="2" charset="-78"/>
              <a:sym typeface="Tahoma"/>
            </a:endParaRPr>
          </a:p>
          <a:p>
            <a:pPr marL="0" marR="0" lvl="0" indent="0" algn="l" rtl="0">
              <a:spcBef>
                <a:spcPts val="0"/>
              </a:spcBef>
              <a:spcAft>
                <a:spcPts val="0"/>
              </a:spcAft>
              <a:buClr>
                <a:schemeClr val="dk1"/>
              </a:buClr>
              <a:buSzPts val="600"/>
              <a:buFont typeface="Times New Roman"/>
              <a:buNone/>
            </a:pPr>
            <a:endParaRPr sz="600" dirty="0">
              <a:solidFill>
                <a:schemeClr val="dk1"/>
              </a:solidFill>
              <a:latin typeface="Alexandria" pitchFamily="2" charset="-78"/>
              <a:ea typeface="Calibri"/>
              <a:cs typeface="Alexandria" pitchFamily="2" charset="-78"/>
              <a:sym typeface="Calibri"/>
            </a:endParaRPr>
          </a:p>
          <a:p>
            <a:pPr marL="318770" marR="0" lvl="0" indent="-306705" algn="l" rtl="0">
              <a:spcBef>
                <a:spcPts val="0"/>
              </a:spcBef>
              <a:spcAft>
                <a:spcPts val="0"/>
              </a:spcAft>
              <a:buClr>
                <a:schemeClr val="dk1"/>
              </a:buClr>
              <a:buSzPts val="2200"/>
              <a:buFont typeface="Times New Roman"/>
              <a:buChar char="•"/>
            </a:pPr>
            <a:r>
              <a:rPr lang="en-US" sz="2200" dirty="0">
                <a:solidFill>
                  <a:schemeClr val="dk1"/>
                </a:solidFill>
                <a:latin typeface="Alexandria" pitchFamily="2" charset="-78"/>
                <a:ea typeface="Tahoma"/>
                <a:cs typeface="Alexandria" pitchFamily="2" charset="-78"/>
                <a:sym typeface="Tahoma"/>
              </a:rPr>
              <a:t>Large organized terrorist groups</a:t>
            </a:r>
            <a:endParaRPr sz="2200" dirty="0">
              <a:solidFill>
                <a:schemeClr val="dk1"/>
              </a:solidFill>
              <a:latin typeface="Alexandria" pitchFamily="2" charset="-78"/>
              <a:ea typeface="Tahoma"/>
              <a:cs typeface="Alexandria" pitchFamily="2" charset="-78"/>
              <a:sym typeface="Tahoma"/>
            </a:endParaRPr>
          </a:p>
          <a:p>
            <a:pPr marL="0" marR="0" lvl="0" indent="0" algn="l" rtl="0">
              <a:spcBef>
                <a:spcPts val="49"/>
              </a:spcBef>
              <a:spcAft>
                <a:spcPts val="0"/>
              </a:spcAft>
              <a:buClr>
                <a:schemeClr val="dk1"/>
              </a:buClr>
              <a:buSzPts val="550"/>
              <a:buFont typeface="Times New Roman"/>
              <a:buNone/>
            </a:pPr>
            <a:endParaRPr sz="550" dirty="0">
              <a:solidFill>
                <a:schemeClr val="dk1"/>
              </a:solidFill>
              <a:latin typeface="Alexandria" pitchFamily="2" charset="-78"/>
              <a:ea typeface="Calibri"/>
              <a:cs typeface="Alexandria" pitchFamily="2" charset="-78"/>
              <a:sym typeface="Calibri"/>
            </a:endParaRPr>
          </a:p>
          <a:p>
            <a:pPr marL="318770" marR="0" lvl="0" indent="-306705" algn="l" rtl="0">
              <a:spcBef>
                <a:spcPts val="0"/>
              </a:spcBef>
              <a:spcAft>
                <a:spcPts val="0"/>
              </a:spcAft>
              <a:buClr>
                <a:schemeClr val="dk1"/>
              </a:buClr>
              <a:buSzPts val="2200"/>
              <a:buFont typeface="Times New Roman"/>
              <a:buChar char="•"/>
            </a:pPr>
            <a:r>
              <a:rPr lang="en-US" sz="2200" dirty="0">
                <a:solidFill>
                  <a:schemeClr val="dk1"/>
                </a:solidFill>
                <a:latin typeface="Alexandria" pitchFamily="2" charset="-78"/>
                <a:ea typeface="Tahoma"/>
                <a:cs typeface="Alexandria" pitchFamily="2" charset="-78"/>
                <a:sym typeface="Tahoma"/>
              </a:rPr>
              <a:t>Cyber attacks</a:t>
            </a:r>
            <a:endParaRPr sz="2200" dirty="0">
              <a:solidFill>
                <a:schemeClr val="dk1"/>
              </a:solidFill>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3582814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92443"/>
          </a:xfrm>
          <a:prstGeom prst="rect">
            <a:avLst/>
          </a:prstGeom>
          <a:noFill/>
        </p:spPr>
        <p:txBody>
          <a:bodyPr wrap="square" rtlCol="0">
            <a:spAutoFit/>
          </a:bodyPr>
          <a:lstStyle/>
          <a:p>
            <a:r>
              <a:rPr lang="en-US" sz="2600" dirty="0">
                <a:latin typeface="Alexandria ExtraBold" pitchFamily="2" charset="-78"/>
                <a:ea typeface="Calibri"/>
                <a:cs typeface="Alexandria ExtraBold" pitchFamily="2" charset="-78"/>
                <a:sym typeface="Calibri"/>
              </a:rPr>
              <a:t>What are the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541780" y="1464531"/>
            <a:ext cx="9504172" cy="4801235"/>
          </a:xfrm>
          <a:prstGeom prst="rect">
            <a:avLst/>
          </a:prstGeom>
          <a:noFill/>
          <a:ln>
            <a:noFill/>
          </a:ln>
        </p:spPr>
        <p:txBody>
          <a:bodyPr spcFirstLastPara="1" wrap="square" lIns="0" tIns="0" rIns="0" bIns="0" anchor="t" anchorCtr="0">
            <a:noAutofit/>
          </a:bodyPr>
          <a:lstStyle/>
          <a:p>
            <a:pPr marL="318770" marR="0" lvl="0" indent="-306705" algn="l" rtl="0">
              <a:lnSpc>
                <a:spcPct val="150000"/>
              </a:lnSpc>
              <a:spcAft>
                <a:spcPts val="0"/>
              </a:spcAft>
              <a:buClr>
                <a:srgbClr val="BF0000"/>
              </a:buClr>
              <a:buSzPts val="2500"/>
              <a:buFont typeface="Times New Roman"/>
              <a:buChar char="•"/>
            </a:pPr>
            <a:r>
              <a:rPr lang="en-US" sz="2200" dirty="0">
                <a:solidFill>
                  <a:srgbClr val="BF0000"/>
                </a:solidFill>
                <a:latin typeface="Alexandria" pitchFamily="2" charset="-78"/>
                <a:ea typeface="Tahoma"/>
                <a:cs typeface="Alexandria" pitchFamily="2" charset="-78"/>
                <a:sym typeface="Tahoma"/>
              </a:rPr>
              <a:t>Physical </a:t>
            </a:r>
            <a:r>
              <a:rPr lang="en-US" sz="2200" dirty="0">
                <a:solidFill>
                  <a:schemeClr val="dk1"/>
                </a:solidFill>
                <a:latin typeface="Alexandria" pitchFamily="2" charset="-78"/>
                <a:ea typeface="Tahoma"/>
                <a:cs typeface="Alexandria" pitchFamily="2" charset="-78"/>
                <a:sym typeface="Tahoma"/>
              </a:rPr>
              <a:t>vulnerabilities (</a:t>
            </a:r>
            <a:r>
              <a:rPr lang="en-US" sz="2200" dirty="0" err="1">
                <a:solidFill>
                  <a:schemeClr val="dk1"/>
                </a:solidFill>
                <a:latin typeface="Alexandria" pitchFamily="2" charset="-78"/>
                <a:ea typeface="Tahoma"/>
                <a:cs typeface="Alexandria" pitchFamily="2" charset="-78"/>
                <a:sym typeface="Tahoma"/>
              </a:rPr>
              <a:t>Eg</a:t>
            </a:r>
            <a:r>
              <a:rPr lang="en-US" sz="2200" dirty="0">
                <a:solidFill>
                  <a:schemeClr val="dk1"/>
                </a:solidFill>
                <a:latin typeface="Alexandria" pitchFamily="2" charset="-78"/>
                <a:ea typeface="Tahoma"/>
                <a:cs typeface="Alexandria" pitchFamily="2" charset="-78"/>
                <a:sym typeface="Tahoma"/>
              </a:rPr>
              <a:t>. Computer can be stolen)</a:t>
            </a:r>
            <a:endParaRPr sz="2200" dirty="0">
              <a:solidFill>
                <a:schemeClr val="dk1"/>
              </a:solidFill>
              <a:latin typeface="Alexandria" pitchFamily="2" charset="-78"/>
              <a:ea typeface="Tahoma"/>
              <a:cs typeface="Alexandria" pitchFamily="2" charset="-78"/>
              <a:sym typeface="Tahoma"/>
            </a:endParaRPr>
          </a:p>
          <a:p>
            <a:pPr marL="318770" marR="0" lvl="0" indent="-306705" algn="l" rtl="0">
              <a:lnSpc>
                <a:spcPct val="150000"/>
              </a:lnSpc>
              <a:spcAft>
                <a:spcPts val="0"/>
              </a:spcAft>
              <a:buClr>
                <a:srgbClr val="BF0000"/>
              </a:buClr>
              <a:buSzPts val="2500"/>
              <a:buFont typeface="Times New Roman"/>
              <a:buChar char="•"/>
            </a:pPr>
            <a:r>
              <a:rPr lang="en-US" sz="2200" dirty="0" smtClean="0">
                <a:solidFill>
                  <a:srgbClr val="BF0000"/>
                </a:solidFill>
                <a:latin typeface="Alexandria" pitchFamily="2" charset="-78"/>
                <a:ea typeface="Tahoma"/>
                <a:cs typeface="Alexandria" pitchFamily="2" charset="-78"/>
                <a:sym typeface="Tahoma"/>
              </a:rPr>
              <a:t>Natural </a:t>
            </a:r>
            <a:r>
              <a:rPr lang="en-US" sz="2200" dirty="0">
                <a:solidFill>
                  <a:schemeClr val="dk1"/>
                </a:solidFill>
                <a:latin typeface="Alexandria" pitchFamily="2" charset="-78"/>
                <a:ea typeface="Tahoma"/>
                <a:cs typeface="Alexandria" pitchFamily="2" charset="-78"/>
                <a:sym typeface="Tahoma"/>
              </a:rPr>
              <a:t>vulnerabilities (</a:t>
            </a:r>
            <a:r>
              <a:rPr lang="en-US" sz="2200" dirty="0" err="1">
                <a:solidFill>
                  <a:schemeClr val="dk1"/>
                </a:solidFill>
                <a:latin typeface="Alexandria" pitchFamily="2" charset="-78"/>
                <a:ea typeface="Tahoma"/>
                <a:cs typeface="Alexandria" pitchFamily="2" charset="-78"/>
                <a:sym typeface="Tahoma"/>
              </a:rPr>
              <a:t>Eg</a:t>
            </a:r>
            <a:r>
              <a:rPr lang="en-US" sz="2200" dirty="0">
                <a:solidFill>
                  <a:schemeClr val="dk1"/>
                </a:solidFill>
                <a:latin typeface="Alexandria" pitchFamily="2" charset="-78"/>
                <a:ea typeface="Tahoma"/>
                <a:cs typeface="Alexandria" pitchFamily="2" charset="-78"/>
                <a:sym typeface="Tahoma"/>
              </a:rPr>
              <a:t>. Earthquake)</a:t>
            </a:r>
            <a:endParaRPr sz="2200" dirty="0">
              <a:solidFill>
                <a:schemeClr val="dk1"/>
              </a:solidFill>
              <a:latin typeface="Alexandria" pitchFamily="2" charset="-78"/>
              <a:ea typeface="Tahoma"/>
              <a:cs typeface="Alexandria" pitchFamily="2" charset="-78"/>
              <a:sym typeface="Tahoma"/>
            </a:endParaRPr>
          </a:p>
          <a:p>
            <a:pPr marL="318770" marR="0" lvl="0" indent="-306705" algn="l" rtl="0">
              <a:lnSpc>
                <a:spcPct val="150000"/>
              </a:lnSpc>
              <a:spcAft>
                <a:spcPts val="0"/>
              </a:spcAft>
              <a:buClr>
                <a:srgbClr val="BF0000"/>
              </a:buClr>
              <a:buSzPts val="2500"/>
              <a:buFont typeface="Times New Roman"/>
              <a:buChar char="•"/>
            </a:pPr>
            <a:r>
              <a:rPr lang="en-US" sz="2200" dirty="0" smtClean="0">
                <a:solidFill>
                  <a:srgbClr val="BF0000"/>
                </a:solidFill>
                <a:latin typeface="Alexandria" pitchFamily="2" charset="-78"/>
                <a:ea typeface="Tahoma"/>
                <a:cs typeface="Alexandria" pitchFamily="2" charset="-78"/>
                <a:sym typeface="Tahoma"/>
              </a:rPr>
              <a:t>Hardware </a:t>
            </a:r>
            <a:r>
              <a:rPr lang="en-US" sz="2200" dirty="0">
                <a:solidFill>
                  <a:srgbClr val="BF0000"/>
                </a:solidFill>
                <a:latin typeface="Alexandria" pitchFamily="2" charset="-78"/>
                <a:ea typeface="Tahoma"/>
                <a:cs typeface="Alexandria" pitchFamily="2" charset="-78"/>
                <a:sym typeface="Tahoma"/>
              </a:rPr>
              <a:t>and Software </a:t>
            </a:r>
            <a:r>
              <a:rPr lang="en-US" sz="2200" dirty="0">
                <a:solidFill>
                  <a:schemeClr val="dk1"/>
                </a:solidFill>
                <a:latin typeface="Alexandria" pitchFamily="2" charset="-78"/>
                <a:ea typeface="Tahoma"/>
                <a:cs typeface="Alexandria" pitchFamily="2" charset="-78"/>
                <a:sym typeface="Tahoma"/>
              </a:rPr>
              <a:t>vulnerabilities (</a:t>
            </a:r>
            <a:r>
              <a:rPr lang="en-US" sz="2200" dirty="0" err="1">
                <a:solidFill>
                  <a:schemeClr val="dk1"/>
                </a:solidFill>
                <a:latin typeface="Alexandria" pitchFamily="2" charset="-78"/>
                <a:ea typeface="Tahoma"/>
                <a:cs typeface="Alexandria" pitchFamily="2" charset="-78"/>
                <a:sym typeface="Tahoma"/>
              </a:rPr>
              <a:t>Eg</a:t>
            </a:r>
            <a:r>
              <a:rPr lang="en-US" sz="2200" dirty="0">
                <a:solidFill>
                  <a:schemeClr val="dk1"/>
                </a:solidFill>
                <a:latin typeface="Alexandria" pitchFamily="2" charset="-78"/>
                <a:ea typeface="Tahoma"/>
                <a:cs typeface="Alexandria" pitchFamily="2" charset="-78"/>
                <a:sym typeface="Tahoma"/>
              </a:rPr>
              <a:t>. Failures)</a:t>
            </a:r>
            <a:endParaRPr sz="2200" dirty="0">
              <a:solidFill>
                <a:schemeClr val="dk1"/>
              </a:solidFill>
              <a:latin typeface="Alexandria" pitchFamily="2" charset="-78"/>
              <a:ea typeface="Tahoma"/>
              <a:cs typeface="Alexandria" pitchFamily="2" charset="-78"/>
              <a:sym typeface="Tahoma"/>
            </a:endParaRPr>
          </a:p>
          <a:p>
            <a:pPr marL="318770" marR="0" lvl="0" indent="-306705" algn="l" rtl="0">
              <a:lnSpc>
                <a:spcPct val="150000"/>
              </a:lnSpc>
              <a:spcAft>
                <a:spcPts val="0"/>
              </a:spcAft>
              <a:buClr>
                <a:srgbClr val="BF0000"/>
              </a:buClr>
              <a:buSzPts val="2500"/>
              <a:buFont typeface="Times New Roman"/>
              <a:buChar char="•"/>
            </a:pPr>
            <a:r>
              <a:rPr lang="en-US" sz="2200" dirty="0" smtClean="0">
                <a:solidFill>
                  <a:srgbClr val="BF0000"/>
                </a:solidFill>
                <a:latin typeface="Alexandria" pitchFamily="2" charset="-78"/>
                <a:ea typeface="Tahoma"/>
                <a:cs typeface="Alexandria" pitchFamily="2" charset="-78"/>
                <a:sym typeface="Tahoma"/>
              </a:rPr>
              <a:t>Media </a:t>
            </a:r>
            <a:r>
              <a:rPr lang="en-US" sz="2200" dirty="0">
                <a:solidFill>
                  <a:schemeClr val="dk1"/>
                </a:solidFill>
                <a:latin typeface="Alexandria" pitchFamily="2" charset="-78"/>
                <a:ea typeface="Tahoma"/>
                <a:cs typeface="Alexandria" pitchFamily="2" charset="-78"/>
                <a:sym typeface="Tahoma"/>
              </a:rPr>
              <a:t>vulnerabilities (</a:t>
            </a:r>
            <a:r>
              <a:rPr lang="en-US" sz="2200" dirty="0" err="1">
                <a:solidFill>
                  <a:schemeClr val="dk1"/>
                </a:solidFill>
                <a:latin typeface="Alexandria" pitchFamily="2" charset="-78"/>
                <a:ea typeface="Tahoma"/>
                <a:cs typeface="Alexandria" pitchFamily="2" charset="-78"/>
                <a:sym typeface="Tahoma"/>
              </a:rPr>
              <a:t>Eg</a:t>
            </a:r>
            <a:r>
              <a:rPr lang="en-US" sz="2200" dirty="0">
                <a:solidFill>
                  <a:schemeClr val="dk1"/>
                </a:solidFill>
                <a:latin typeface="Alexandria" pitchFamily="2" charset="-78"/>
                <a:ea typeface="Tahoma"/>
                <a:cs typeface="Alexandria" pitchFamily="2" charset="-78"/>
                <a:sym typeface="Tahoma"/>
              </a:rPr>
              <a:t>. Hard disks can be stolen)</a:t>
            </a:r>
            <a:endParaRPr sz="2200" dirty="0">
              <a:solidFill>
                <a:schemeClr val="dk1"/>
              </a:solidFill>
              <a:latin typeface="Alexandria" pitchFamily="2" charset="-78"/>
              <a:ea typeface="Tahoma"/>
              <a:cs typeface="Alexandria" pitchFamily="2" charset="-78"/>
              <a:sym typeface="Tahoma"/>
            </a:endParaRPr>
          </a:p>
          <a:p>
            <a:pPr marL="318770" marR="625475" lvl="0" indent="-306705" algn="l" rtl="0">
              <a:lnSpc>
                <a:spcPct val="150000"/>
              </a:lnSpc>
              <a:spcAft>
                <a:spcPts val="0"/>
              </a:spcAft>
              <a:buClr>
                <a:srgbClr val="BF0000"/>
              </a:buClr>
              <a:buSzPts val="2500"/>
              <a:buFont typeface="Times New Roman"/>
              <a:buChar char="•"/>
            </a:pPr>
            <a:r>
              <a:rPr lang="en-US" sz="2200" dirty="0" smtClean="0">
                <a:solidFill>
                  <a:srgbClr val="BF0000"/>
                </a:solidFill>
                <a:latin typeface="Alexandria" pitchFamily="2" charset="-78"/>
                <a:ea typeface="Tahoma"/>
                <a:cs typeface="Alexandria" pitchFamily="2" charset="-78"/>
                <a:sym typeface="Tahoma"/>
              </a:rPr>
              <a:t>Communication </a:t>
            </a:r>
            <a:r>
              <a:rPr lang="en-US" sz="2200" dirty="0">
                <a:solidFill>
                  <a:schemeClr val="dk1"/>
                </a:solidFill>
                <a:latin typeface="Alexandria" pitchFamily="2" charset="-78"/>
                <a:ea typeface="Tahoma"/>
                <a:cs typeface="Alexandria" pitchFamily="2" charset="-78"/>
                <a:sym typeface="Tahoma"/>
              </a:rPr>
              <a:t>vulnerabilities (Ex. Wires can be tapped)</a:t>
            </a:r>
            <a:endParaRPr sz="2200" dirty="0">
              <a:solidFill>
                <a:schemeClr val="dk1"/>
              </a:solidFill>
              <a:latin typeface="Alexandria" pitchFamily="2" charset="-78"/>
              <a:ea typeface="Tahoma"/>
              <a:cs typeface="Alexandria" pitchFamily="2" charset="-78"/>
              <a:sym typeface="Tahoma"/>
            </a:endParaRPr>
          </a:p>
          <a:p>
            <a:pPr marL="318770" marR="0" lvl="0" indent="-306705" algn="l" rtl="0">
              <a:lnSpc>
                <a:spcPct val="150000"/>
              </a:lnSpc>
              <a:spcAft>
                <a:spcPts val="0"/>
              </a:spcAft>
              <a:buClr>
                <a:srgbClr val="BF0000"/>
              </a:buClr>
              <a:buSzPts val="2500"/>
              <a:buFont typeface="Times New Roman"/>
              <a:buChar char="•"/>
            </a:pPr>
            <a:r>
              <a:rPr lang="en-US" sz="2200" dirty="0" smtClean="0">
                <a:solidFill>
                  <a:srgbClr val="BF0000"/>
                </a:solidFill>
                <a:latin typeface="Alexandria" pitchFamily="2" charset="-78"/>
                <a:ea typeface="Tahoma"/>
                <a:cs typeface="Alexandria" pitchFamily="2" charset="-78"/>
                <a:sym typeface="Tahoma"/>
              </a:rPr>
              <a:t>Human </a:t>
            </a:r>
            <a:r>
              <a:rPr lang="en-US" sz="2200" dirty="0">
                <a:solidFill>
                  <a:schemeClr val="dk1"/>
                </a:solidFill>
                <a:latin typeface="Alexandria" pitchFamily="2" charset="-78"/>
                <a:ea typeface="Tahoma"/>
                <a:cs typeface="Alexandria" pitchFamily="2" charset="-78"/>
                <a:sym typeface="Tahoma"/>
              </a:rPr>
              <a:t>vulnerabilities (</a:t>
            </a:r>
            <a:r>
              <a:rPr lang="en-US" sz="2200" dirty="0" err="1">
                <a:solidFill>
                  <a:schemeClr val="dk1"/>
                </a:solidFill>
                <a:latin typeface="Alexandria" pitchFamily="2" charset="-78"/>
                <a:ea typeface="Tahoma"/>
                <a:cs typeface="Alexandria" pitchFamily="2" charset="-78"/>
                <a:sym typeface="Tahoma"/>
              </a:rPr>
              <a:t>Eg</a:t>
            </a:r>
            <a:r>
              <a:rPr lang="en-US" sz="2200" dirty="0">
                <a:solidFill>
                  <a:schemeClr val="dk1"/>
                </a:solidFill>
                <a:latin typeface="Alexandria" pitchFamily="2" charset="-78"/>
                <a:ea typeface="Tahoma"/>
                <a:cs typeface="Alexandria" pitchFamily="2" charset="-78"/>
                <a:sym typeface="Tahoma"/>
              </a:rPr>
              <a:t>. Insiders)</a:t>
            </a:r>
            <a:endParaRPr sz="2200" dirty="0">
              <a:solidFill>
                <a:schemeClr val="dk1"/>
              </a:solidFill>
              <a:latin typeface="Alexandria" pitchFamily="2" charset="-78"/>
              <a:ea typeface="Tahoma"/>
              <a:cs typeface="Alexandria" pitchFamily="2" charset="-78"/>
              <a:sym typeface="Tahoma"/>
            </a:endParaRPr>
          </a:p>
          <a:p>
            <a:pPr marL="318770" marR="0" lvl="0" indent="-306705" algn="l" rtl="0">
              <a:lnSpc>
                <a:spcPct val="150000"/>
              </a:lnSpc>
              <a:spcAft>
                <a:spcPts val="0"/>
              </a:spcAft>
              <a:buClr>
                <a:schemeClr val="dk1"/>
              </a:buClr>
              <a:buSzPts val="2500"/>
              <a:buFont typeface="Times New Roman"/>
              <a:buChar char="•"/>
            </a:pPr>
            <a:r>
              <a:rPr lang="en-US" sz="2200" dirty="0" smtClean="0">
                <a:solidFill>
                  <a:schemeClr val="dk1"/>
                </a:solidFill>
                <a:latin typeface="Alexandria" pitchFamily="2" charset="-78"/>
                <a:ea typeface="Tahoma"/>
                <a:cs typeface="Alexandria" pitchFamily="2" charset="-78"/>
                <a:sym typeface="Tahoma"/>
              </a:rPr>
              <a:t>Poorly </a:t>
            </a:r>
            <a:r>
              <a:rPr lang="en-US" sz="2200" dirty="0">
                <a:solidFill>
                  <a:schemeClr val="dk1"/>
                </a:solidFill>
                <a:latin typeface="Alexandria" pitchFamily="2" charset="-78"/>
                <a:ea typeface="Tahoma"/>
                <a:cs typeface="Alexandria" pitchFamily="2" charset="-78"/>
                <a:sym typeface="Tahoma"/>
              </a:rPr>
              <a:t>chosen passwords</a:t>
            </a:r>
            <a:endParaRPr sz="2200" dirty="0">
              <a:solidFill>
                <a:schemeClr val="dk1"/>
              </a:solidFill>
              <a:latin typeface="Alexandria" pitchFamily="2" charset="-78"/>
              <a:ea typeface="Tahoma"/>
              <a:cs typeface="Alexandria" pitchFamily="2" charset="-78"/>
              <a:sym typeface="Tahoma"/>
            </a:endParaRPr>
          </a:p>
          <a:p>
            <a:pPr marL="318770" marR="0" lvl="0" indent="-306705" algn="l" rtl="0">
              <a:lnSpc>
                <a:spcPct val="150000"/>
              </a:lnSpc>
              <a:spcAft>
                <a:spcPts val="0"/>
              </a:spcAft>
              <a:buClr>
                <a:schemeClr val="dk1"/>
              </a:buClr>
              <a:buSzPts val="2500"/>
              <a:buFont typeface="Times New Roman"/>
              <a:buChar char="•"/>
            </a:pPr>
            <a:r>
              <a:rPr lang="en-US" sz="2200" dirty="0" smtClean="0">
                <a:solidFill>
                  <a:schemeClr val="dk1"/>
                </a:solidFill>
                <a:latin typeface="Alexandria" pitchFamily="2" charset="-78"/>
                <a:ea typeface="Tahoma"/>
                <a:cs typeface="Alexandria" pitchFamily="2" charset="-78"/>
                <a:sym typeface="Tahoma"/>
              </a:rPr>
              <a:t>Software </a:t>
            </a:r>
            <a:r>
              <a:rPr lang="en-US" sz="2200" dirty="0">
                <a:solidFill>
                  <a:schemeClr val="dk1"/>
                </a:solidFill>
                <a:latin typeface="Alexandria" pitchFamily="2" charset="-78"/>
                <a:ea typeface="Tahoma"/>
                <a:cs typeface="Alexandria" pitchFamily="2" charset="-78"/>
                <a:sym typeface="Tahoma"/>
              </a:rPr>
              <a:t>bugs (non reliability of software)</a:t>
            </a:r>
            <a:endParaRPr sz="2200" dirty="0">
              <a:solidFill>
                <a:schemeClr val="dk1"/>
              </a:solidFill>
              <a:latin typeface="Alexandria" pitchFamily="2" charset="-78"/>
              <a:ea typeface="Tahoma"/>
              <a:cs typeface="Alexandria" pitchFamily="2" charset="-78"/>
              <a:sym typeface="Tahoma"/>
            </a:endParaRPr>
          </a:p>
          <a:p>
            <a:pPr marL="421005" marR="0" lvl="0" indent="0" algn="l" rtl="0">
              <a:lnSpc>
                <a:spcPct val="150000"/>
              </a:lnSpc>
              <a:spcAft>
                <a:spcPts val="0"/>
              </a:spcAft>
              <a:buNone/>
            </a:pPr>
            <a:r>
              <a:rPr lang="en-US" sz="2200" dirty="0" smtClean="0">
                <a:solidFill>
                  <a:schemeClr val="dk1"/>
                </a:solidFill>
                <a:latin typeface="Alexandria" pitchFamily="2" charset="-78"/>
                <a:ea typeface="Times New Roman"/>
                <a:cs typeface="Alexandria" pitchFamily="2" charset="-78"/>
                <a:sym typeface="Times New Roman"/>
              </a:rPr>
              <a:t>–</a:t>
            </a:r>
            <a:r>
              <a:rPr lang="en-US" sz="2200" dirty="0">
                <a:solidFill>
                  <a:schemeClr val="dk1"/>
                </a:solidFill>
                <a:latin typeface="Alexandria" pitchFamily="2" charset="-78"/>
                <a:ea typeface="Times New Roman"/>
                <a:cs typeface="Alexandria" pitchFamily="2" charset="-78"/>
                <a:sym typeface="Times New Roman"/>
              </a:rPr>
              <a:t>	</a:t>
            </a:r>
            <a:r>
              <a:rPr lang="en-US" sz="2200" dirty="0">
                <a:solidFill>
                  <a:srgbClr val="25A9E7"/>
                </a:solidFill>
                <a:latin typeface="Alexandria" pitchFamily="2" charset="-78"/>
                <a:ea typeface="Tahoma"/>
                <a:cs typeface="Alexandria" pitchFamily="2" charset="-78"/>
                <a:sym typeface="Tahoma"/>
              </a:rPr>
              <a:t>buffer overflow attacks</a:t>
            </a:r>
            <a:endParaRPr sz="2200" dirty="0">
              <a:solidFill>
                <a:srgbClr val="25A9E7"/>
              </a:solidFill>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1407717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What are the vulnerabilities?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18;p19"/>
          <p:cNvSpPr txBox="1"/>
          <p:nvPr/>
        </p:nvSpPr>
        <p:spPr>
          <a:xfrm>
            <a:off x="1190911" y="1875549"/>
            <a:ext cx="10125734" cy="3432859"/>
          </a:xfrm>
          <a:prstGeom prst="rect">
            <a:avLst/>
          </a:prstGeom>
          <a:noFill/>
          <a:ln>
            <a:noFill/>
          </a:ln>
        </p:spPr>
        <p:txBody>
          <a:bodyPr spcFirstLastPara="1" wrap="square" lIns="0" tIns="0" rIns="0" bIns="0" anchor="t" anchorCtr="0">
            <a:noAutofit/>
          </a:bodyPr>
          <a:lstStyle/>
          <a:p>
            <a:pPr marL="318770" marR="12700" lvl="0" indent="-306705" algn="l" rtl="0">
              <a:lnSpc>
                <a:spcPct val="107916"/>
              </a:lnSpc>
              <a:spcBef>
                <a:spcPts val="0"/>
              </a:spcBef>
              <a:spcAft>
                <a:spcPts val="0"/>
              </a:spcAft>
              <a:buClr>
                <a:schemeClr val="dk1"/>
              </a:buClr>
              <a:buSzPts val="2400"/>
              <a:buFont typeface="Times New Roman"/>
              <a:buChar char="•"/>
            </a:pPr>
            <a:r>
              <a:rPr lang="en-US" sz="2400" dirty="0">
                <a:solidFill>
                  <a:schemeClr val="dk1"/>
                </a:solidFill>
                <a:latin typeface="Alexandria" pitchFamily="2" charset="-78"/>
                <a:ea typeface="Tahoma"/>
                <a:cs typeface="Alexandria" pitchFamily="2" charset="-78"/>
                <a:sym typeface="Tahoma"/>
              </a:rPr>
              <a:t>Automatically running active content: active-x, scripts, Java programs (applet)</a:t>
            </a:r>
            <a:endParaRPr sz="2400" dirty="0">
              <a:solidFill>
                <a:schemeClr val="dk1"/>
              </a:solidFill>
              <a:latin typeface="Alexandria" pitchFamily="2" charset="-78"/>
              <a:ea typeface="Tahoma"/>
              <a:cs typeface="Alexandria" pitchFamily="2" charset="-78"/>
              <a:sym typeface="Tahoma"/>
            </a:endParaRPr>
          </a:p>
          <a:p>
            <a:pPr marL="0" marR="0" lvl="0" indent="0" algn="l" rtl="0">
              <a:lnSpc>
                <a:spcPct val="100000"/>
              </a:lnSpc>
              <a:spcBef>
                <a:spcPts val="19"/>
              </a:spcBef>
              <a:spcAft>
                <a:spcPts val="0"/>
              </a:spcAft>
              <a:buClr>
                <a:schemeClr val="dk1"/>
              </a:buClr>
              <a:buSzPts val="950"/>
              <a:buFont typeface="Times New Roman"/>
              <a:buNone/>
            </a:pPr>
            <a:endParaRPr sz="950" dirty="0">
              <a:solidFill>
                <a:schemeClr val="dk1"/>
              </a:solidFill>
              <a:latin typeface="Alexandria" pitchFamily="2" charset="-78"/>
              <a:ea typeface="Calibri"/>
              <a:cs typeface="Alexandria" pitchFamily="2" charset="-78"/>
              <a:sym typeface="Calibri"/>
            </a:endParaRPr>
          </a:p>
          <a:p>
            <a:pPr marL="318770" marR="0" lvl="0" indent="-306705" algn="l" rtl="0">
              <a:lnSpc>
                <a:spcPct val="100000"/>
              </a:lnSpc>
              <a:spcBef>
                <a:spcPts val="0"/>
              </a:spcBef>
              <a:spcAft>
                <a:spcPts val="0"/>
              </a:spcAft>
              <a:buClr>
                <a:schemeClr val="dk1"/>
              </a:buClr>
              <a:buSzPts val="2400"/>
              <a:buFont typeface="Times New Roman"/>
              <a:buChar char="•"/>
            </a:pPr>
            <a:r>
              <a:rPr lang="en-US" sz="2400" dirty="0">
                <a:solidFill>
                  <a:schemeClr val="dk1"/>
                </a:solidFill>
                <a:latin typeface="Alexandria" pitchFamily="2" charset="-78"/>
                <a:ea typeface="Tahoma"/>
                <a:cs typeface="Alexandria" pitchFamily="2" charset="-78"/>
                <a:sym typeface="Tahoma"/>
              </a:rPr>
              <a:t>Open ports: telnet, mail</a:t>
            </a:r>
            <a:endParaRPr sz="2400" dirty="0">
              <a:solidFill>
                <a:schemeClr val="dk1"/>
              </a:solidFill>
              <a:latin typeface="Alexandria" pitchFamily="2" charset="-78"/>
              <a:ea typeface="Tahoma"/>
              <a:cs typeface="Alexandria" pitchFamily="2" charset="-78"/>
              <a:sym typeface="Tahoma"/>
            </a:endParaRPr>
          </a:p>
          <a:p>
            <a:pPr marL="0" marR="0" lvl="0" indent="0" algn="l" rtl="0">
              <a:lnSpc>
                <a:spcPct val="100000"/>
              </a:lnSpc>
              <a:spcBef>
                <a:spcPts val="19"/>
              </a:spcBef>
              <a:spcAft>
                <a:spcPts val="0"/>
              </a:spcAft>
              <a:buClr>
                <a:schemeClr val="dk1"/>
              </a:buClr>
              <a:buSzPts val="1000"/>
              <a:buFont typeface="Times New Roman"/>
              <a:buNone/>
            </a:pPr>
            <a:endParaRPr sz="1000" dirty="0">
              <a:solidFill>
                <a:schemeClr val="dk1"/>
              </a:solidFill>
              <a:latin typeface="Alexandria" pitchFamily="2" charset="-78"/>
              <a:ea typeface="Calibri"/>
              <a:cs typeface="Alexandria" pitchFamily="2" charset="-78"/>
              <a:sym typeface="Calibri"/>
            </a:endParaRPr>
          </a:p>
          <a:p>
            <a:pPr marL="318770" marR="0" lvl="0" indent="-306705" algn="l" rtl="0">
              <a:lnSpc>
                <a:spcPct val="100000"/>
              </a:lnSpc>
              <a:spcBef>
                <a:spcPts val="0"/>
              </a:spcBef>
              <a:spcAft>
                <a:spcPts val="0"/>
              </a:spcAft>
              <a:buClr>
                <a:schemeClr val="dk1"/>
              </a:buClr>
              <a:buSzPts val="2400"/>
              <a:buFont typeface="Times New Roman"/>
              <a:buChar char="•"/>
            </a:pPr>
            <a:r>
              <a:rPr lang="en-US" sz="2400" dirty="0">
                <a:solidFill>
                  <a:schemeClr val="dk1"/>
                </a:solidFill>
                <a:latin typeface="Alexandria" pitchFamily="2" charset="-78"/>
                <a:ea typeface="Tahoma"/>
                <a:cs typeface="Alexandria" pitchFamily="2" charset="-78"/>
                <a:sym typeface="Tahoma"/>
              </a:rPr>
              <a:t>Incorrect configuration</a:t>
            </a:r>
            <a:endParaRPr sz="2400" dirty="0">
              <a:solidFill>
                <a:schemeClr val="dk1"/>
              </a:solidFill>
              <a:latin typeface="Alexandria" pitchFamily="2" charset="-78"/>
              <a:ea typeface="Tahoma"/>
              <a:cs typeface="Alexandria" pitchFamily="2" charset="-78"/>
              <a:sym typeface="Tahoma"/>
            </a:endParaRPr>
          </a:p>
          <a:p>
            <a:pPr marL="0" marR="0" lvl="0" indent="0" algn="l" rtl="0">
              <a:lnSpc>
                <a:spcPct val="100000"/>
              </a:lnSpc>
              <a:spcBef>
                <a:spcPts val="59"/>
              </a:spcBef>
              <a:spcAft>
                <a:spcPts val="0"/>
              </a:spcAft>
              <a:buClr>
                <a:schemeClr val="dk1"/>
              </a:buClr>
              <a:buSzPts val="1000"/>
              <a:buFont typeface="Times New Roman"/>
              <a:buNone/>
            </a:pPr>
            <a:endParaRPr sz="1000" dirty="0">
              <a:solidFill>
                <a:schemeClr val="dk1"/>
              </a:solidFill>
              <a:latin typeface="Alexandria" pitchFamily="2" charset="-78"/>
              <a:ea typeface="Calibri"/>
              <a:cs typeface="Alexandria" pitchFamily="2" charset="-78"/>
              <a:sym typeface="Calibri"/>
            </a:endParaRPr>
          </a:p>
          <a:p>
            <a:pPr marL="675640" marR="0" lvl="1" indent="-254634" algn="l" rtl="0">
              <a:lnSpc>
                <a:spcPct val="100000"/>
              </a:lnSpc>
              <a:spcBef>
                <a:spcPts val="0"/>
              </a:spcBef>
              <a:spcAft>
                <a:spcPts val="0"/>
              </a:spcAft>
              <a:buClr>
                <a:schemeClr val="dk1"/>
              </a:buClr>
              <a:buSzPts val="2000"/>
              <a:buFont typeface="Times New Roman"/>
              <a:buChar char="–"/>
            </a:pPr>
            <a:r>
              <a:rPr lang="en-US" sz="2400" b="0" i="0" u="none" strike="noStrike" cap="none" dirty="0">
                <a:solidFill>
                  <a:srgbClr val="25A9E7"/>
                </a:solidFill>
                <a:latin typeface="Alexandria" pitchFamily="2" charset="-78"/>
                <a:ea typeface="Tahoma"/>
                <a:cs typeface="Alexandria" pitchFamily="2" charset="-78"/>
                <a:sym typeface="Tahoma"/>
              </a:rPr>
              <a:t>file permissions</a:t>
            </a:r>
            <a:endParaRPr sz="2400" b="0" i="0" u="none" strike="noStrike" cap="none" dirty="0">
              <a:solidFill>
                <a:srgbClr val="25A9E7"/>
              </a:solidFill>
              <a:latin typeface="Alexandria" pitchFamily="2" charset="-78"/>
              <a:ea typeface="Tahoma"/>
              <a:cs typeface="Alexandria" pitchFamily="2" charset="-78"/>
              <a:sym typeface="Tahoma"/>
            </a:endParaRPr>
          </a:p>
          <a:p>
            <a:pPr marL="457200" marR="0" lvl="1" indent="0" algn="l" rtl="0">
              <a:lnSpc>
                <a:spcPct val="100000"/>
              </a:lnSpc>
              <a:spcBef>
                <a:spcPts val="5"/>
              </a:spcBef>
              <a:spcAft>
                <a:spcPts val="0"/>
              </a:spcAft>
              <a:buClr>
                <a:schemeClr val="dk1"/>
              </a:buClr>
              <a:buSzPts val="750"/>
              <a:buFont typeface="Times New Roman"/>
              <a:buNone/>
            </a:pPr>
            <a:endParaRPr sz="800" b="0" i="0" u="none" strike="noStrike" cap="none" dirty="0">
              <a:solidFill>
                <a:srgbClr val="25A9E7"/>
              </a:solidFill>
              <a:latin typeface="Alexandria" pitchFamily="2" charset="-78"/>
              <a:ea typeface="Calibri"/>
              <a:cs typeface="Alexandria" pitchFamily="2" charset="-78"/>
              <a:sym typeface="Calibri"/>
            </a:endParaRPr>
          </a:p>
          <a:p>
            <a:pPr marL="675640" marR="0" lvl="1" indent="-254634" algn="l" rtl="0">
              <a:lnSpc>
                <a:spcPct val="100000"/>
              </a:lnSpc>
              <a:spcBef>
                <a:spcPts val="0"/>
              </a:spcBef>
              <a:spcAft>
                <a:spcPts val="0"/>
              </a:spcAft>
              <a:buClr>
                <a:schemeClr val="dk1"/>
              </a:buClr>
              <a:buSzPts val="2000"/>
              <a:buFont typeface="Times New Roman"/>
              <a:buChar char="–"/>
            </a:pPr>
            <a:r>
              <a:rPr lang="en-US" sz="2400" b="0" i="0" u="none" strike="noStrike" cap="none" dirty="0">
                <a:solidFill>
                  <a:srgbClr val="25A9E7"/>
                </a:solidFill>
                <a:latin typeface="Alexandria" pitchFamily="2" charset="-78"/>
                <a:ea typeface="Tahoma"/>
                <a:cs typeface="Alexandria" pitchFamily="2" charset="-78"/>
                <a:sym typeface="Tahoma"/>
              </a:rPr>
              <a:t>administrative privileges</a:t>
            </a:r>
            <a:endParaRPr sz="2400" b="0" i="0" u="none" strike="noStrike" cap="none" dirty="0">
              <a:solidFill>
                <a:srgbClr val="25A9E7"/>
              </a:solidFill>
              <a:latin typeface="Alexandria" pitchFamily="2" charset="-78"/>
              <a:ea typeface="Tahoma"/>
              <a:cs typeface="Alexandria" pitchFamily="2" charset="-78"/>
              <a:sym typeface="Tahoma"/>
            </a:endParaRPr>
          </a:p>
          <a:p>
            <a:pPr marL="457200" marR="0" lvl="1" indent="0" algn="l" rtl="0">
              <a:lnSpc>
                <a:spcPct val="100000"/>
              </a:lnSpc>
              <a:spcBef>
                <a:spcPts val="16"/>
              </a:spcBef>
              <a:spcAft>
                <a:spcPts val="0"/>
              </a:spcAft>
              <a:buClr>
                <a:schemeClr val="dk1"/>
              </a:buClr>
              <a:buSzPts val="700"/>
              <a:buFont typeface="Times New Roman"/>
              <a:buNone/>
            </a:pPr>
            <a:endParaRPr sz="700" b="0" i="0" u="none" strike="noStrike" cap="none" dirty="0">
              <a:solidFill>
                <a:schemeClr val="dk1"/>
              </a:solidFill>
              <a:latin typeface="Alexandria" pitchFamily="2" charset="-78"/>
              <a:ea typeface="Calibri"/>
              <a:cs typeface="Alexandria" pitchFamily="2" charset="-78"/>
              <a:sym typeface="Calibri"/>
            </a:endParaRPr>
          </a:p>
          <a:p>
            <a:pPr marL="318770" marR="0" lvl="0" indent="-306705" algn="l" rtl="0">
              <a:lnSpc>
                <a:spcPct val="100000"/>
              </a:lnSpc>
              <a:spcBef>
                <a:spcPts val="0"/>
              </a:spcBef>
              <a:spcAft>
                <a:spcPts val="0"/>
              </a:spcAft>
              <a:buClr>
                <a:schemeClr val="dk1"/>
              </a:buClr>
              <a:buSzPts val="2400"/>
              <a:buFont typeface="Times New Roman"/>
              <a:buChar char="•"/>
            </a:pPr>
            <a:r>
              <a:rPr lang="en-US" sz="2400" dirty="0">
                <a:solidFill>
                  <a:schemeClr val="dk1"/>
                </a:solidFill>
                <a:latin typeface="Alexandria" pitchFamily="2" charset="-78"/>
                <a:ea typeface="Tahoma"/>
                <a:cs typeface="Alexandria" pitchFamily="2" charset="-78"/>
                <a:sym typeface="Tahoma"/>
              </a:rPr>
              <a:t>Untrained users/system administrators</a:t>
            </a:r>
            <a:endParaRPr sz="2400" dirty="0">
              <a:solidFill>
                <a:schemeClr val="dk1"/>
              </a:solidFill>
              <a:latin typeface="Alexandria" pitchFamily="2" charset="-78"/>
              <a:ea typeface="Tahoma"/>
              <a:cs typeface="Alexandria" pitchFamily="2" charset="-78"/>
              <a:sym typeface="Tahoma"/>
            </a:endParaRPr>
          </a:p>
          <a:p>
            <a:pPr marL="0" marR="0" lvl="0" indent="0" algn="l" rtl="0">
              <a:lnSpc>
                <a:spcPct val="100000"/>
              </a:lnSpc>
              <a:spcBef>
                <a:spcPts val="8"/>
              </a:spcBef>
              <a:spcAft>
                <a:spcPts val="0"/>
              </a:spcAft>
              <a:buClr>
                <a:schemeClr val="dk1"/>
              </a:buClr>
              <a:buSzPts val="1000"/>
              <a:buFont typeface="Times New Roman"/>
              <a:buNone/>
            </a:pPr>
            <a:endParaRPr sz="1000" dirty="0">
              <a:solidFill>
                <a:schemeClr val="dk1"/>
              </a:solidFill>
              <a:latin typeface="Alexandria" pitchFamily="2" charset="-78"/>
              <a:ea typeface="Calibri"/>
              <a:cs typeface="Alexandria" pitchFamily="2" charset="-78"/>
              <a:sym typeface="Calibri"/>
            </a:endParaRPr>
          </a:p>
          <a:p>
            <a:pPr marL="0" marR="0" lvl="0" indent="0" algn="l" rtl="0">
              <a:lnSpc>
                <a:spcPct val="100000"/>
              </a:lnSpc>
              <a:spcBef>
                <a:spcPts val="7"/>
              </a:spcBef>
              <a:spcAft>
                <a:spcPts val="0"/>
              </a:spcAft>
              <a:buClr>
                <a:schemeClr val="dk1"/>
              </a:buClr>
              <a:buSzPts val="1000"/>
              <a:buFont typeface="Times New Roman"/>
              <a:buNone/>
            </a:pPr>
            <a:endParaRPr sz="10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3391075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Security </a:t>
            </a:r>
            <a:r>
              <a:rPr lang="en-US" sz="2600" dirty="0" smtClean="0">
                <a:latin typeface="Alexandria ExtraBold" pitchFamily="2" charset="-78"/>
                <a:ea typeface="Calibri"/>
                <a:cs typeface="Alexandria ExtraBold" pitchFamily="2" charset="-78"/>
                <a:sym typeface="Calibri"/>
              </a:rPr>
              <a:t>Features in </a:t>
            </a:r>
            <a:r>
              <a:rPr lang="en-US" sz="2600" dirty="0">
                <a:latin typeface="Alexandria ExtraBold" pitchFamily="2" charset="-78"/>
                <a:ea typeface="Calibri"/>
                <a:cs typeface="Alexandria ExtraBold" pitchFamily="2" charset="-78"/>
                <a:sym typeface="Calibri"/>
              </a:rPr>
              <a:t>Operating System</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32;p20"/>
          <p:cNvSpPr txBox="1"/>
          <p:nvPr/>
        </p:nvSpPr>
        <p:spPr>
          <a:xfrm>
            <a:off x="1164387" y="1547570"/>
            <a:ext cx="10196720" cy="4099560"/>
          </a:xfrm>
          <a:prstGeom prst="rect">
            <a:avLst/>
          </a:prstGeom>
          <a:noFill/>
          <a:ln>
            <a:noFill/>
          </a:ln>
        </p:spPr>
        <p:txBody>
          <a:bodyPr spcFirstLastPara="1" wrap="square" lIns="0" tIns="0" rIns="0" bIns="0" anchor="t" anchorCtr="0">
            <a:noAutofit/>
          </a:bodyPr>
          <a:lstStyle/>
          <a:p>
            <a:pPr marL="317500" marR="268605" lvl="0" indent="-304800" algn="l" rtl="0">
              <a:lnSpc>
                <a:spcPct val="108000"/>
              </a:lnSpc>
              <a:spcBef>
                <a:spcPts val="0"/>
              </a:spcBef>
              <a:spcAft>
                <a:spcPts val="0"/>
              </a:spcAft>
              <a:buClr>
                <a:schemeClr val="dk1"/>
              </a:buClr>
              <a:buSzPts val="2500"/>
              <a:buFont typeface="Times New Roman"/>
              <a:buChar char="•"/>
            </a:pPr>
            <a:r>
              <a:rPr lang="en-US" sz="2500" dirty="0">
                <a:solidFill>
                  <a:schemeClr val="dk1"/>
                </a:solidFill>
                <a:latin typeface="Alexandria" pitchFamily="2" charset="-78"/>
                <a:ea typeface="Tahoma"/>
                <a:cs typeface="Alexandria" pitchFamily="2" charset="-78"/>
                <a:sym typeface="Tahoma"/>
              </a:rPr>
              <a:t>An operating system </a:t>
            </a:r>
            <a:r>
              <a:rPr lang="en-US" sz="2500" dirty="0">
                <a:solidFill>
                  <a:srgbClr val="25A9E7"/>
                </a:solidFill>
                <a:latin typeface="Alexandria" pitchFamily="2" charset="-78"/>
                <a:ea typeface="Tahoma"/>
                <a:cs typeface="Alexandria" pitchFamily="2" charset="-78"/>
                <a:sym typeface="Tahoma"/>
              </a:rPr>
              <a:t>manages</a:t>
            </a:r>
            <a:r>
              <a:rPr lang="en-US" sz="2500" dirty="0">
                <a:solidFill>
                  <a:schemeClr val="dk1"/>
                </a:solidFill>
                <a:latin typeface="Alexandria" pitchFamily="2" charset="-78"/>
                <a:ea typeface="Tahoma"/>
                <a:cs typeface="Alexandria" pitchFamily="2" charset="-78"/>
                <a:sym typeface="Tahoma"/>
              </a:rPr>
              <a:t> and </a:t>
            </a:r>
            <a:r>
              <a:rPr lang="en-US" sz="2500" dirty="0">
                <a:solidFill>
                  <a:srgbClr val="25A9E7"/>
                </a:solidFill>
                <a:latin typeface="Alexandria" pitchFamily="2" charset="-78"/>
                <a:ea typeface="Tahoma"/>
                <a:cs typeface="Alexandria" pitchFamily="2" charset="-78"/>
                <a:sym typeface="Tahoma"/>
              </a:rPr>
              <a:t>controls</a:t>
            </a:r>
            <a:r>
              <a:rPr lang="en-US" sz="2500" dirty="0">
                <a:solidFill>
                  <a:schemeClr val="dk1"/>
                </a:solidFill>
                <a:latin typeface="Alexandria" pitchFamily="2" charset="-78"/>
                <a:ea typeface="Tahoma"/>
                <a:cs typeface="Alexandria" pitchFamily="2" charset="-78"/>
                <a:sym typeface="Tahoma"/>
              </a:rPr>
              <a:t> access to hardware components</a:t>
            </a:r>
            <a:endParaRPr sz="2500" dirty="0">
              <a:solidFill>
                <a:schemeClr val="dk1"/>
              </a:solidFill>
              <a:latin typeface="Alexandria" pitchFamily="2" charset="-78"/>
              <a:ea typeface="Tahoma"/>
              <a:cs typeface="Alexandria" pitchFamily="2" charset="-78"/>
              <a:sym typeface="Tahoma"/>
            </a:endParaRPr>
          </a:p>
          <a:p>
            <a:pPr marL="0" marR="0" lvl="0" indent="0" algn="l" rtl="0">
              <a:lnSpc>
                <a:spcPct val="100000"/>
              </a:lnSpc>
              <a:spcBef>
                <a:spcPts val="7"/>
              </a:spcBef>
              <a:spcAft>
                <a:spcPts val="0"/>
              </a:spcAft>
              <a:buClr>
                <a:schemeClr val="dk1"/>
              </a:buClr>
              <a:buSzPts val="1300"/>
              <a:buFont typeface="Times New Roman"/>
              <a:buNone/>
            </a:pPr>
            <a:endParaRPr sz="1300" dirty="0">
              <a:solidFill>
                <a:schemeClr val="dk1"/>
              </a:solidFill>
              <a:latin typeface="Alexandria" pitchFamily="2" charset="-78"/>
              <a:ea typeface="Calibri"/>
              <a:cs typeface="Alexandria" pitchFamily="2" charset="-78"/>
              <a:sym typeface="Calibri"/>
            </a:endParaRPr>
          </a:p>
          <a:p>
            <a:pPr marL="317500" marR="661035" lvl="0" indent="-304800" algn="l" rtl="0">
              <a:lnSpc>
                <a:spcPct val="108000"/>
              </a:lnSpc>
              <a:spcBef>
                <a:spcPts val="0"/>
              </a:spcBef>
              <a:spcAft>
                <a:spcPts val="0"/>
              </a:spcAft>
              <a:buClr>
                <a:schemeClr val="dk1"/>
              </a:buClr>
              <a:buSzPts val="2500"/>
              <a:buFont typeface="Times New Roman"/>
              <a:buChar char="•"/>
            </a:pPr>
            <a:r>
              <a:rPr lang="en-US" sz="2500" dirty="0">
                <a:solidFill>
                  <a:srgbClr val="25A9E7"/>
                </a:solidFill>
                <a:latin typeface="Alexandria" pitchFamily="2" charset="-78"/>
                <a:ea typeface="Tahoma"/>
                <a:cs typeface="Alexandria" pitchFamily="2" charset="-78"/>
                <a:sym typeface="Tahoma"/>
              </a:rPr>
              <a:t>Older</a:t>
            </a:r>
            <a:r>
              <a:rPr lang="en-US" sz="2500" dirty="0">
                <a:solidFill>
                  <a:schemeClr val="dk1"/>
                </a:solidFill>
                <a:latin typeface="Alexandria" pitchFamily="2" charset="-78"/>
                <a:ea typeface="Tahoma"/>
                <a:cs typeface="Alexandria" pitchFamily="2" charset="-78"/>
                <a:sym typeface="Tahoma"/>
              </a:rPr>
              <a:t> operating systems focused on ensuring data confidentiality</a:t>
            </a:r>
            <a:endParaRPr sz="2500" dirty="0">
              <a:solidFill>
                <a:schemeClr val="dk1"/>
              </a:solidFill>
              <a:latin typeface="Alexandria" pitchFamily="2" charset="-78"/>
              <a:ea typeface="Tahoma"/>
              <a:cs typeface="Alexandria" pitchFamily="2" charset="-78"/>
              <a:sym typeface="Tahoma"/>
            </a:endParaRPr>
          </a:p>
          <a:p>
            <a:pPr marL="0" marR="0" lvl="0" indent="0" algn="l" rtl="0">
              <a:lnSpc>
                <a:spcPct val="100000"/>
              </a:lnSpc>
              <a:spcBef>
                <a:spcPts val="6"/>
              </a:spcBef>
              <a:spcAft>
                <a:spcPts val="0"/>
              </a:spcAft>
              <a:buClr>
                <a:schemeClr val="dk1"/>
              </a:buClr>
              <a:buSzPts val="950"/>
              <a:buFont typeface="Times New Roman"/>
              <a:buNone/>
            </a:pPr>
            <a:endParaRPr sz="950" dirty="0">
              <a:solidFill>
                <a:schemeClr val="dk1"/>
              </a:solidFill>
              <a:latin typeface="Alexandria" pitchFamily="2" charset="-78"/>
              <a:ea typeface="Calibri"/>
              <a:cs typeface="Alexandria" pitchFamily="2" charset="-78"/>
              <a:sym typeface="Calibri"/>
            </a:endParaRPr>
          </a:p>
          <a:p>
            <a:pPr marL="317500" marR="0" lvl="0" indent="-304800" algn="l" rtl="0">
              <a:lnSpc>
                <a:spcPct val="100000"/>
              </a:lnSpc>
              <a:spcBef>
                <a:spcPts val="0"/>
              </a:spcBef>
              <a:spcAft>
                <a:spcPts val="0"/>
              </a:spcAft>
              <a:buClr>
                <a:schemeClr val="dk1"/>
              </a:buClr>
              <a:buSzPts val="2500"/>
              <a:buFont typeface="Times New Roman"/>
              <a:buChar char="•"/>
            </a:pPr>
            <a:r>
              <a:rPr lang="en-US" sz="2500" dirty="0">
                <a:solidFill>
                  <a:srgbClr val="25A9E7"/>
                </a:solidFill>
                <a:latin typeface="Alexandria" pitchFamily="2" charset="-78"/>
                <a:ea typeface="Tahoma"/>
                <a:cs typeface="Alexandria" pitchFamily="2" charset="-78"/>
                <a:sym typeface="Tahoma"/>
              </a:rPr>
              <a:t>Modern</a:t>
            </a:r>
            <a:r>
              <a:rPr lang="en-US" sz="2500" dirty="0">
                <a:solidFill>
                  <a:schemeClr val="dk1"/>
                </a:solidFill>
                <a:latin typeface="Alexandria" pitchFamily="2" charset="-78"/>
                <a:ea typeface="Tahoma"/>
                <a:cs typeface="Alexandria" pitchFamily="2" charset="-78"/>
                <a:sym typeface="Tahoma"/>
              </a:rPr>
              <a:t> operating systems support four basic functions</a:t>
            </a:r>
            <a:endParaRPr sz="2500" dirty="0">
              <a:solidFill>
                <a:schemeClr val="dk1"/>
              </a:solidFill>
              <a:latin typeface="Alexandria" pitchFamily="2" charset="-78"/>
              <a:ea typeface="Tahoma"/>
              <a:cs typeface="Alexandria" pitchFamily="2" charset="-78"/>
              <a:sym typeface="Tahoma"/>
            </a:endParaRPr>
          </a:p>
          <a:p>
            <a:pPr marL="0" marR="0" lvl="0" indent="0" algn="l" rtl="0">
              <a:lnSpc>
                <a:spcPct val="100000"/>
              </a:lnSpc>
              <a:spcBef>
                <a:spcPts val="31"/>
              </a:spcBef>
              <a:spcAft>
                <a:spcPts val="0"/>
              </a:spcAft>
              <a:buClr>
                <a:schemeClr val="dk1"/>
              </a:buClr>
              <a:buSzPts val="1000"/>
              <a:buFont typeface="Times New Roman"/>
              <a:buNone/>
            </a:pPr>
            <a:endParaRPr sz="1000" dirty="0">
              <a:solidFill>
                <a:schemeClr val="dk1"/>
              </a:solidFill>
              <a:latin typeface="Alexandria" pitchFamily="2" charset="-78"/>
              <a:ea typeface="Calibri"/>
              <a:cs typeface="Alexandria" pitchFamily="2" charset="-78"/>
              <a:sym typeface="Calibri"/>
            </a:endParaRPr>
          </a:p>
          <a:p>
            <a:pPr marL="672465" marR="0" lvl="1" indent="-253365" algn="l" rtl="0">
              <a:lnSpc>
                <a:spcPct val="100000"/>
              </a:lnSpc>
              <a:spcBef>
                <a:spcPts val="0"/>
              </a:spcBef>
              <a:spcAft>
                <a:spcPts val="0"/>
              </a:spcAft>
              <a:buClr>
                <a:srgbClr val="BF0000"/>
              </a:buClr>
              <a:buSzPts val="2200"/>
              <a:buFont typeface="Times New Roman"/>
              <a:buChar char="–"/>
            </a:pPr>
            <a:r>
              <a:rPr lang="en-US" sz="2200" b="0" i="0" u="none" strike="noStrike" cap="none" dirty="0">
                <a:solidFill>
                  <a:srgbClr val="BF0000"/>
                </a:solidFill>
                <a:latin typeface="Alexandria" pitchFamily="2" charset="-78"/>
                <a:ea typeface="Tahoma"/>
                <a:cs typeface="Alexandria" pitchFamily="2" charset="-78"/>
                <a:sym typeface="Tahoma"/>
              </a:rPr>
              <a:t>Positively identify a user</a:t>
            </a:r>
            <a:endParaRPr sz="2200" b="0" i="0" u="none" strike="noStrike" cap="none" dirty="0">
              <a:solidFill>
                <a:schemeClr val="dk1"/>
              </a:solidFill>
              <a:latin typeface="Alexandria" pitchFamily="2" charset="-78"/>
              <a:ea typeface="Tahoma"/>
              <a:cs typeface="Alexandria" pitchFamily="2" charset="-78"/>
              <a:sym typeface="Tahoma"/>
            </a:endParaRPr>
          </a:p>
          <a:p>
            <a:pPr marL="457200" marR="0" lvl="1" indent="0" algn="l" rtl="0">
              <a:lnSpc>
                <a:spcPct val="100000"/>
              </a:lnSpc>
              <a:spcBef>
                <a:spcPts val="44"/>
              </a:spcBef>
              <a:spcAft>
                <a:spcPts val="0"/>
              </a:spcAft>
              <a:buClr>
                <a:schemeClr val="dk1"/>
              </a:buClr>
              <a:buSzPts val="700"/>
              <a:buFont typeface="Times New Roman"/>
              <a:buNone/>
            </a:pPr>
            <a:endParaRPr sz="700" b="0" i="0" u="none" strike="noStrike" cap="none" dirty="0">
              <a:solidFill>
                <a:schemeClr val="dk1"/>
              </a:solidFill>
              <a:latin typeface="Alexandria" pitchFamily="2" charset="-78"/>
              <a:ea typeface="Calibri"/>
              <a:cs typeface="Alexandria" pitchFamily="2" charset="-78"/>
              <a:sym typeface="Calibri"/>
            </a:endParaRPr>
          </a:p>
          <a:p>
            <a:pPr marL="672465" marR="0" lvl="1" indent="-253365" algn="l" rtl="0">
              <a:lnSpc>
                <a:spcPct val="100000"/>
              </a:lnSpc>
              <a:spcBef>
                <a:spcPts val="0"/>
              </a:spcBef>
              <a:spcAft>
                <a:spcPts val="0"/>
              </a:spcAft>
              <a:buClr>
                <a:srgbClr val="BF0000"/>
              </a:buClr>
              <a:buSzPts val="2200"/>
              <a:buFont typeface="Times New Roman"/>
              <a:buChar char="–"/>
            </a:pPr>
            <a:r>
              <a:rPr lang="en-US" sz="2200" b="0" i="0" u="none" strike="noStrike" cap="none" dirty="0">
                <a:solidFill>
                  <a:srgbClr val="BF0000"/>
                </a:solidFill>
                <a:latin typeface="Alexandria" pitchFamily="2" charset="-78"/>
                <a:ea typeface="Tahoma"/>
                <a:cs typeface="Alexandria" pitchFamily="2" charset="-78"/>
                <a:sym typeface="Tahoma"/>
              </a:rPr>
              <a:t>Restrict access to authorized resources</a:t>
            </a:r>
            <a:endParaRPr sz="2200" b="0" i="0" u="none" strike="noStrike" cap="none" dirty="0">
              <a:solidFill>
                <a:schemeClr val="dk1"/>
              </a:solidFill>
              <a:latin typeface="Alexandria" pitchFamily="2" charset="-78"/>
              <a:ea typeface="Tahoma"/>
              <a:cs typeface="Alexandria" pitchFamily="2" charset="-78"/>
              <a:sym typeface="Tahoma"/>
            </a:endParaRPr>
          </a:p>
          <a:p>
            <a:pPr marL="457200" marR="0" lvl="1" indent="0" algn="l" rtl="0">
              <a:lnSpc>
                <a:spcPct val="100000"/>
              </a:lnSpc>
              <a:spcBef>
                <a:spcPts val="32"/>
              </a:spcBef>
              <a:spcAft>
                <a:spcPts val="0"/>
              </a:spcAft>
              <a:buClr>
                <a:schemeClr val="dk1"/>
              </a:buClr>
              <a:buSzPts val="700"/>
              <a:buFont typeface="Times New Roman"/>
              <a:buNone/>
            </a:pPr>
            <a:endParaRPr sz="700" b="0" i="0" u="none" strike="noStrike" cap="none" dirty="0">
              <a:solidFill>
                <a:schemeClr val="dk1"/>
              </a:solidFill>
              <a:latin typeface="Alexandria" pitchFamily="2" charset="-78"/>
              <a:ea typeface="Calibri"/>
              <a:cs typeface="Alexandria" pitchFamily="2" charset="-78"/>
              <a:sym typeface="Calibri"/>
            </a:endParaRPr>
          </a:p>
          <a:p>
            <a:pPr marL="672465" marR="0" lvl="1" indent="-253365" algn="l" rtl="0">
              <a:lnSpc>
                <a:spcPct val="100000"/>
              </a:lnSpc>
              <a:spcBef>
                <a:spcPts val="0"/>
              </a:spcBef>
              <a:spcAft>
                <a:spcPts val="0"/>
              </a:spcAft>
              <a:buClr>
                <a:srgbClr val="BF0000"/>
              </a:buClr>
              <a:buSzPts val="2200"/>
              <a:buFont typeface="Times New Roman"/>
              <a:buChar char="–"/>
            </a:pPr>
            <a:r>
              <a:rPr lang="en-US" sz="2200" b="0" i="0" u="none" strike="noStrike" cap="none" dirty="0">
                <a:solidFill>
                  <a:srgbClr val="BF0000"/>
                </a:solidFill>
                <a:latin typeface="Alexandria" pitchFamily="2" charset="-78"/>
                <a:ea typeface="Tahoma"/>
                <a:cs typeface="Alexandria" pitchFamily="2" charset="-78"/>
                <a:sym typeface="Tahoma"/>
              </a:rPr>
              <a:t>Record user activity</a:t>
            </a:r>
            <a:endParaRPr sz="2200" b="0" i="0" u="none" strike="noStrike" cap="none" dirty="0">
              <a:solidFill>
                <a:schemeClr val="dk1"/>
              </a:solidFill>
              <a:latin typeface="Alexandria" pitchFamily="2" charset="-78"/>
              <a:ea typeface="Tahoma"/>
              <a:cs typeface="Alexandria" pitchFamily="2" charset="-78"/>
              <a:sym typeface="Tahoma"/>
            </a:endParaRPr>
          </a:p>
          <a:p>
            <a:pPr marL="457200" marR="0" lvl="1" indent="0" algn="l" rtl="0">
              <a:lnSpc>
                <a:spcPct val="100000"/>
              </a:lnSpc>
              <a:spcBef>
                <a:spcPts val="28"/>
              </a:spcBef>
              <a:spcAft>
                <a:spcPts val="0"/>
              </a:spcAft>
              <a:buClr>
                <a:schemeClr val="dk1"/>
              </a:buClr>
              <a:buSzPts val="1000"/>
              <a:buFont typeface="Times New Roman"/>
              <a:buNone/>
            </a:pPr>
            <a:endParaRPr sz="1000" b="0" i="0" u="none" strike="noStrike" cap="none" dirty="0">
              <a:solidFill>
                <a:schemeClr val="dk1"/>
              </a:solidFill>
              <a:latin typeface="Alexandria" pitchFamily="2" charset="-78"/>
              <a:ea typeface="Calibri"/>
              <a:cs typeface="Alexandria" pitchFamily="2" charset="-78"/>
              <a:sym typeface="Calibri"/>
            </a:endParaRPr>
          </a:p>
          <a:p>
            <a:pPr marL="672465" marR="281940" lvl="1" indent="-253365" algn="l" rtl="0">
              <a:lnSpc>
                <a:spcPct val="108181"/>
              </a:lnSpc>
              <a:spcBef>
                <a:spcPts val="0"/>
              </a:spcBef>
              <a:spcAft>
                <a:spcPts val="0"/>
              </a:spcAft>
              <a:buClr>
                <a:srgbClr val="BF0000"/>
              </a:buClr>
              <a:buSzPts val="2200"/>
              <a:buFont typeface="Times New Roman"/>
              <a:buChar char="–"/>
            </a:pPr>
            <a:r>
              <a:rPr lang="en-US" sz="2200" b="0" i="0" u="none" strike="noStrike" cap="none" dirty="0">
                <a:solidFill>
                  <a:srgbClr val="BF0000"/>
                </a:solidFill>
                <a:latin typeface="Alexandria" pitchFamily="2" charset="-78"/>
                <a:ea typeface="Tahoma"/>
                <a:cs typeface="Alexandria" pitchFamily="2" charset="-78"/>
                <a:sym typeface="Tahoma"/>
              </a:rPr>
              <a:t>Ensure proper communications with other computers and devices (sending and receiving data)</a:t>
            </a:r>
            <a:endParaRPr sz="2200" b="0" i="0" u="none" strike="noStrike" cap="none" dirty="0">
              <a:solidFill>
                <a:schemeClr val="dk1"/>
              </a:solidFill>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1814370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705623" y="390356"/>
            <a:ext cx="7139836" cy="430887"/>
          </a:xfrm>
          <a:prstGeom prst="rect">
            <a:avLst/>
          </a:prstGeom>
          <a:noFill/>
        </p:spPr>
        <p:txBody>
          <a:bodyPr wrap="square" rtlCol="0">
            <a:spAutoFit/>
          </a:bodyPr>
          <a:lstStyle/>
          <a:p>
            <a:pPr lvl="0"/>
            <a:r>
              <a:rPr lang="en-US" sz="2200" dirty="0">
                <a:latin typeface="Alexandria ExtraBold" pitchFamily="2" charset="-78"/>
                <a:ea typeface="Calibri"/>
                <a:cs typeface="Alexandria ExtraBold" pitchFamily="2" charset="-78"/>
                <a:sym typeface="Calibri"/>
              </a:rPr>
              <a:t>Security </a:t>
            </a:r>
            <a:r>
              <a:rPr lang="en-US" sz="2200" dirty="0" smtClean="0">
                <a:latin typeface="Alexandria ExtraBold" pitchFamily="2" charset="-78"/>
                <a:ea typeface="Calibri"/>
                <a:cs typeface="Alexandria ExtraBold" pitchFamily="2" charset="-78"/>
                <a:sym typeface="Calibri"/>
              </a:rPr>
              <a:t>Features in</a:t>
            </a:r>
            <a:r>
              <a:rPr lang="ar-YE" sz="2200" dirty="0" smtClean="0">
                <a:latin typeface="Alexandria ExtraBold" pitchFamily="2" charset="-78"/>
                <a:ea typeface="Calibri"/>
                <a:cs typeface="Alexandria ExtraBold" pitchFamily="2" charset="-78"/>
                <a:sym typeface="Calibri"/>
              </a:rPr>
              <a:t> </a:t>
            </a:r>
            <a:r>
              <a:rPr lang="en-US" sz="2200" dirty="0" smtClean="0">
                <a:latin typeface="Alexandria ExtraBold" pitchFamily="2" charset="-78"/>
                <a:ea typeface="Calibri"/>
                <a:cs typeface="Alexandria ExtraBold" pitchFamily="2" charset="-78"/>
                <a:sym typeface="Calibri"/>
              </a:rPr>
              <a:t>ordinary </a:t>
            </a:r>
            <a:r>
              <a:rPr lang="en-US" sz="2200" dirty="0">
                <a:latin typeface="Alexandria ExtraBold" pitchFamily="2" charset="-78"/>
                <a:ea typeface="Calibri"/>
                <a:cs typeface="Alexandria ExtraBold" pitchFamily="2" charset="-78"/>
                <a:sym typeface="Calibri"/>
              </a:rPr>
              <a:t>Operating System</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46;p21"/>
          <p:cNvSpPr txBox="1"/>
          <p:nvPr/>
        </p:nvSpPr>
        <p:spPr>
          <a:xfrm>
            <a:off x="1339750" y="1691735"/>
            <a:ext cx="8842603" cy="3353444"/>
          </a:xfrm>
          <a:prstGeom prst="rect">
            <a:avLst/>
          </a:prstGeom>
          <a:noFill/>
          <a:ln>
            <a:noFill/>
          </a:ln>
        </p:spPr>
        <p:txBody>
          <a:bodyPr spcFirstLastPara="1" wrap="square" lIns="0" tIns="0" rIns="0" bIns="0" anchor="t" anchorCtr="0">
            <a:noAutofit/>
          </a:bodyPr>
          <a:lstStyle/>
          <a:p>
            <a:pPr marL="317500" marR="0" lvl="0" indent="-304800" algn="l" rtl="0">
              <a:lnSpc>
                <a:spcPct val="100000"/>
              </a:lnSpc>
              <a:spcBef>
                <a:spcPts val="0"/>
              </a:spcBef>
              <a:spcAft>
                <a:spcPts val="0"/>
              </a:spcAft>
              <a:buClr>
                <a:srgbClr val="BF0000"/>
              </a:buClr>
              <a:buSzPts val="2900"/>
              <a:buFont typeface="Times New Roman"/>
              <a:buChar char="•"/>
            </a:pPr>
            <a:r>
              <a:rPr lang="en-US" sz="2400" dirty="0">
                <a:solidFill>
                  <a:srgbClr val="BF0000"/>
                </a:solidFill>
                <a:latin typeface="Alexandria" pitchFamily="2" charset="-78"/>
                <a:ea typeface="Tahoma"/>
                <a:cs typeface="Alexandria" pitchFamily="2" charset="-78"/>
                <a:sym typeface="Tahoma"/>
              </a:rPr>
              <a:t>Authentication of users</a:t>
            </a:r>
            <a:endParaRPr sz="2400" dirty="0">
              <a:solidFill>
                <a:schemeClr val="dk1"/>
              </a:solidFill>
              <a:latin typeface="Alexandria" pitchFamily="2" charset="-78"/>
              <a:ea typeface="Tahoma"/>
              <a:cs typeface="Alexandria" pitchFamily="2" charset="-78"/>
              <a:sym typeface="Tahoma"/>
            </a:endParaRPr>
          </a:p>
          <a:p>
            <a:pPr marL="0" marR="0" lvl="0" indent="0" algn="l" rtl="0">
              <a:lnSpc>
                <a:spcPct val="100000"/>
              </a:lnSpc>
              <a:spcBef>
                <a:spcPts val="95"/>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a:p>
            <a:pPr marL="772795" marR="0" lvl="1" indent="-353694" algn="l" rtl="0">
              <a:lnSpc>
                <a:spcPct val="100000"/>
              </a:lnSpc>
              <a:spcBef>
                <a:spcPts val="0"/>
              </a:spcBef>
              <a:spcAft>
                <a:spcPts val="0"/>
              </a:spcAft>
              <a:buClr>
                <a:schemeClr val="dk1"/>
              </a:buClr>
              <a:buSzPts val="2500"/>
              <a:buFont typeface="Times New Roman"/>
              <a:buChar char="–"/>
            </a:pPr>
            <a:r>
              <a:rPr lang="en-US" sz="2000" b="0" i="0" u="none" strike="noStrike" cap="none" dirty="0">
                <a:solidFill>
                  <a:schemeClr val="dk1"/>
                </a:solidFill>
                <a:latin typeface="Alexandria" pitchFamily="2" charset="-78"/>
                <a:ea typeface="Tahoma"/>
                <a:cs typeface="Alexandria" pitchFamily="2" charset="-78"/>
                <a:sym typeface="Tahoma"/>
              </a:rPr>
              <a:t>password comparison</a:t>
            </a:r>
            <a:endParaRPr sz="2000" b="0" i="0" u="none" strike="noStrike" cap="none" dirty="0">
              <a:solidFill>
                <a:schemeClr val="dk1"/>
              </a:solidFill>
              <a:latin typeface="Alexandria" pitchFamily="2" charset="-78"/>
              <a:ea typeface="Tahoma"/>
              <a:cs typeface="Alexandria" pitchFamily="2" charset="-78"/>
              <a:sym typeface="Tahoma"/>
            </a:endParaRPr>
          </a:p>
          <a:p>
            <a:pPr marL="457200" marR="0" lvl="1" indent="0" algn="l" rtl="0">
              <a:lnSpc>
                <a:spcPct val="100000"/>
              </a:lnSpc>
              <a:spcBef>
                <a:spcPts val="1"/>
              </a:spcBef>
              <a:spcAft>
                <a:spcPts val="0"/>
              </a:spcAft>
              <a:buClr>
                <a:schemeClr val="dk1"/>
              </a:buClr>
              <a:buSzPts val="750"/>
              <a:buFont typeface="Times New Roman"/>
              <a:buNone/>
            </a:pPr>
            <a:endParaRPr sz="600" b="0" i="0" u="none" strike="noStrike" cap="none" dirty="0">
              <a:solidFill>
                <a:schemeClr val="dk1"/>
              </a:solidFill>
              <a:latin typeface="Alexandria" pitchFamily="2" charset="-78"/>
              <a:ea typeface="Calibri"/>
              <a:cs typeface="Alexandria" pitchFamily="2" charset="-78"/>
              <a:sym typeface="Calibri"/>
            </a:endParaRPr>
          </a:p>
          <a:p>
            <a:pPr marL="317500" marR="0" lvl="0" indent="-304800" algn="l" rtl="0">
              <a:lnSpc>
                <a:spcPct val="100000"/>
              </a:lnSpc>
              <a:spcBef>
                <a:spcPts val="0"/>
              </a:spcBef>
              <a:spcAft>
                <a:spcPts val="0"/>
              </a:spcAft>
              <a:buClr>
                <a:srgbClr val="BF0000"/>
              </a:buClr>
              <a:buSzPts val="2900"/>
              <a:buFont typeface="Times New Roman"/>
              <a:buChar char="•"/>
            </a:pPr>
            <a:r>
              <a:rPr lang="en-US" sz="2400" dirty="0">
                <a:solidFill>
                  <a:srgbClr val="BF0000"/>
                </a:solidFill>
                <a:latin typeface="Alexandria" pitchFamily="2" charset="-78"/>
                <a:ea typeface="Tahoma"/>
                <a:cs typeface="Alexandria" pitchFamily="2" charset="-78"/>
                <a:sym typeface="Tahoma"/>
              </a:rPr>
              <a:t>Protection of memory</a:t>
            </a:r>
            <a:endParaRPr sz="2400" dirty="0">
              <a:solidFill>
                <a:schemeClr val="dk1"/>
              </a:solidFill>
              <a:latin typeface="Alexandria" pitchFamily="2" charset="-78"/>
              <a:ea typeface="Tahoma"/>
              <a:cs typeface="Alexandria" pitchFamily="2" charset="-78"/>
              <a:sym typeface="Tahoma"/>
            </a:endParaRPr>
          </a:p>
          <a:p>
            <a:pPr marL="0" marR="0" lvl="0" indent="0" algn="l" rtl="0">
              <a:lnSpc>
                <a:spcPct val="100000"/>
              </a:lnSpc>
              <a:spcBef>
                <a:spcPts val="96"/>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a:p>
            <a:pPr marL="672465" marR="0" lvl="1" indent="-253365" algn="l" rtl="0">
              <a:lnSpc>
                <a:spcPct val="100000"/>
              </a:lnSpc>
              <a:spcBef>
                <a:spcPts val="0"/>
              </a:spcBef>
              <a:spcAft>
                <a:spcPts val="0"/>
              </a:spcAft>
              <a:buClr>
                <a:schemeClr val="dk1"/>
              </a:buClr>
              <a:buSzPts val="2500"/>
              <a:buFont typeface="Times New Roman"/>
              <a:buChar char="–"/>
            </a:pPr>
            <a:r>
              <a:rPr lang="en-US" sz="2000" b="0" i="0" u="none" strike="noStrike" cap="none" dirty="0">
                <a:solidFill>
                  <a:schemeClr val="dk1"/>
                </a:solidFill>
                <a:latin typeface="Alexandria" pitchFamily="2" charset="-78"/>
                <a:ea typeface="Tahoma"/>
                <a:cs typeface="Alexandria" pitchFamily="2" charset="-78"/>
                <a:sym typeface="Tahoma"/>
              </a:rPr>
              <a:t>user space, paging, segmentations</a:t>
            </a:r>
            <a:endParaRPr sz="2000" b="0" i="0" u="none" strike="noStrike" cap="none" dirty="0">
              <a:solidFill>
                <a:schemeClr val="dk1"/>
              </a:solidFill>
              <a:latin typeface="Alexandria" pitchFamily="2" charset="-78"/>
              <a:ea typeface="Tahoma"/>
              <a:cs typeface="Alexandria" pitchFamily="2" charset="-78"/>
              <a:sym typeface="Tahoma"/>
            </a:endParaRPr>
          </a:p>
          <a:p>
            <a:pPr marL="457200" marR="0" lvl="1" indent="0" algn="l" rtl="0">
              <a:lnSpc>
                <a:spcPct val="100000"/>
              </a:lnSpc>
              <a:spcBef>
                <a:spcPts val="2"/>
              </a:spcBef>
              <a:spcAft>
                <a:spcPts val="0"/>
              </a:spcAft>
              <a:buClr>
                <a:schemeClr val="dk1"/>
              </a:buClr>
              <a:buSzPts val="750"/>
              <a:buFont typeface="Times New Roman"/>
              <a:buNone/>
            </a:pPr>
            <a:endParaRPr sz="600" b="0" i="0" u="none" strike="noStrike" cap="none" dirty="0">
              <a:solidFill>
                <a:schemeClr val="dk1"/>
              </a:solidFill>
              <a:latin typeface="Alexandria" pitchFamily="2" charset="-78"/>
              <a:ea typeface="Calibri"/>
              <a:cs typeface="Alexandria" pitchFamily="2" charset="-78"/>
              <a:sym typeface="Calibri"/>
            </a:endParaRPr>
          </a:p>
          <a:p>
            <a:pPr marL="317500" marR="0" lvl="0" indent="-304800" algn="l" rtl="0">
              <a:lnSpc>
                <a:spcPct val="100000"/>
              </a:lnSpc>
              <a:spcBef>
                <a:spcPts val="0"/>
              </a:spcBef>
              <a:spcAft>
                <a:spcPts val="0"/>
              </a:spcAft>
              <a:buClr>
                <a:srgbClr val="BF0000"/>
              </a:buClr>
              <a:buSzPts val="2900"/>
              <a:buFont typeface="Times New Roman"/>
              <a:buChar char="•"/>
            </a:pPr>
            <a:r>
              <a:rPr lang="en-US" sz="2400" dirty="0">
                <a:solidFill>
                  <a:srgbClr val="BF0000"/>
                </a:solidFill>
                <a:latin typeface="Alexandria" pitchFamily="2" charset="-78"/>
                <a:ea typeface="Tahoma"/>
                <a:cs typeface="Alexandria" pitchFamily="2" charset="-78"/>
                <a:sym typeface="Tahoma"/>
              </a:rPr>
              <a:t>File and I/O device access control</a:t>
            </a:r>
            <a:endParaRPr sz="2400" dirty="0">
              <a:solidFill>
                <a:schemeClr val="dk1"/>
              </a:solidFill>
              <a:latin typeface="Alexandria" pitchFamily="2" charset="-78"/>
              <a:ea typeface="Tahoma"/>
              <a:cs typeface="Alexandria" pitchFamily="2" charset="-78"/>
              <a:sym typeface="Tahoma"/>
            </a:endParaRPr>
          </a:p>
          <a:p>
            <a:pPr marL="0" marR="0" lvl="0" indent="0" algn="l" rtl="0">
              <a:lnSpc>
                <a:spcPct val="100000"/>
              </a:lnSpc>
              <a:spcBef>
                <a:spcPts val="95"/>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a:p>
            <a:pPr marL="672465" marR="0" lvl="1" indent="-253365" algn="l" rtl="0">
              <a:lnSpc>
                <a:spcPct val="100000"/>
              </a:lnSpc>
              <a:spcBef>
                <a:spcPts val="0"/>
              </a:spcBef>
              <a:spcAft>
                <a:spcPts val="0"/>
              </a:spcAft>
              <a:buClr>
                <a:schemeClr val="dk1"/>
              </a:buClr>
              <a:buSzPts val="2500"/>
              <a:buFont typeface="Times New Roman"/>
              <a:buChar char="–"/>
            </a:pPr>
            <a:r>
              <a:rPr lang="en-US" sz="2000" b="0" i="0" u="none" strike="noStrike" cap="none" dirty="0">
                <a:solidFill>
                  <a:schemeClr val="dk1"/>
                </a:solidFill>
                <a:latin typeface="Alexandria" pitchFamily="2" charset="-78"/>
                <a:ea typeface="Tahoma"/>
                <a:cs typeface="Alexandria" pitchFamily="2" charset="-78"/>
                <a:sym typeface="Tahoma"/>
              </a:rPr>
              <a:t>access control matrix</a:t>
            </a:r>
            <a:endParaRPr sz="2000" b="0" i="0" u="none" strike="noStrike" cap="none" dirty="0">
              <a:solidFill>
                <a:schemeClr val="dk1"/>
              </a:solidFill>
              <a:latin typeface="Alexandria" pitchFamily="2" charset="-78"/>
              <a:ea typeface="Tahoma"/>
              <a:cs typeface="Alexandria" pitchFamily="2" charset="-78"/>
              <a:sym typeface="Tahoma"/>
            </a:endParaRPr>
          </a:p>
          <a:p>
            <a:pPr marL="457200" marR="0" lvl="1" indent="0" algn="l" rtl="0">
              <a:lnSpc>
                <a:spcPct val="100000"/>
              </a:lnSpc>
              <a:spcBef>
                <a:spcPts val="1"/>
              </a:spcBef>
              <a:spcAft>
                <a:spcPts val="0"/>
              </a:spcAft>
              <a:buClr>
                <a:schemeClr val="dk1"/>
              </a:buClr>
              <a:buSzPts val="750"/>
              <a:buFont typeface="Times New Roman"/>
              <a:buNone/>
            </a:pPr>
            <a:endParaRPr sz="600" b="0" i="0" u="none" strike="noStrike" cap="none" dirty="0">
              <a:solidFill>
                <a:schemeClr val="dk1"/>
              </a:solidFill>
              <a:latin typeface="Alexandria" pitchFamily="2" charset="-78"/>
              <a:ea typeface="Calibri"/>
              <a:cs typeface="Alexandria" pitchFamily="2" charset="-78"/>
              <a:sym typeface="Calibri"/>
            </a:endParaRPr>
          </a:p>
          <a:p>
            <a:pPr marL="317500" marR="0" lvl="0" indent="-304800" algn="l" rtl="0">
              <a:lnSpc>
                <a:spcPct val="100000"/>
              </a:lnSpc>
              <a:spcBef>
                <a:spcPts val="0"/>
              </a:spcBef>
              <a:spcAft>
                <a:spcPts val="0"/>
              </a:spcAft>
              <a:buClr>
                <a:srgbClr val="BF0000"/>
              </a:buClr>
              <a:buSzPts val="2900"/>
              <a:buFont typeface="Times New Roman"/>
              <a:buChar char="•"/>
            </a:pPr>
            <a:r>
              <a:rPr lang="en-US" sz="2400" dirty="0">
                <a:solidFill>
                  <a:srgbClr val="BF0000"/>
                </a:solidFill>
                <a:latin typeface="Alexandria" pitchFamily="2" charset="-78"/>
                <a:ea typeface="Tahoma"/>
                <a:cs typeface="Alexandria" pitchFamily="2" charset="-78"/>
                <a:sym typeface="Tahoma"/>
              </a:rPr>
              <a:t>Allocation &amp; access control to general objects</a:t>
            </a:r>
            <a:endParaRPr sz="2400" dirty="0">
              <a:solidFill>
                <a:schemeClr val="dk1"/>
              </a:solidFill>
              <a:latin typeface="Alexandria" pitchFamily="2" charset="-78"/>
              <a:ea typeface="Tahoma"/>
              <a:cs typeface="Alexandria" pitchFamily="2" charset="-78"/>
              <a:sym typeface="Tahoma"/>
            </a:endParaRPr>
          </a:p>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352512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718149" y="377830"/>
            <a:ext cx="7114784" cy="430887"/>
          </a:xfrm>
          <a:prstGeom prst="rect">
            <a:avLst/>
          </a:prstGeom>
          <a:noFill/>
        </p:spPr>
        <p:txBody>
          <a:bodyPr wrap="square" rtlCol="0">
            <a:spAutoFit/>
          </a:bodyPr>
          <a:lstStyle/>
          <a:p>
            <a:pPr lvl="0"/>
            <a:r>
              <a:rPr lang="en-US" sz="2200" dirty="0">
                <a:latin typeface="Alexandria ExtraBold" pitchFamily="2" charset="-78"/>
                <a:ea typeface="Calibri"/>
                <a:cs typeface="Alexandria ExtraBold" pitchFamily="2" charset="-78"/>
                <a:sym typeface="Calibri"/>
              </a:rPr>
              <a:t>Security Features in</a:t>
            </a:r>
            <a:r>
              <a:rPr lang="ar-YE" sz="2200" dirty="0">
                <a:latin typeface="Alexandria ExtraBold" pitchFamily="2" charset="-78"/>
                <a:ea typeface="Calibri"/>
                <a:cs typeface="Alexandria ExtraBold" pitchFamily="2" charset="-78"/>
                <a:sym typeface="Calibri"/>
              </a:rPr>
              <a:t> </a:t>
            </a:r>
            <a:r>
              <a:rPr lang="en-US" sz="2200" dirty="0">
                <a:latin typeface="Alexandria ExtraBold" pitchFamily="2" charset="-78"/>
                <a:ea typeface="Calibri"/>
                <a:cs typeface="Alexandria ExtraBold" pitchFamily="2" charset="-78"/>
                <a:sym typeface="Calibri"/>
              </a:rPr>
              <a:t>ordinary Operating System</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46;p21"/>
          <p:cNvSpPr txBox="1"/>
          <p:nvPr/>
        </p:nvSpPr>
        <p:spPr>
          <a:xfrm>
            <a:off x="1164386" y="1531707"/>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16" name="Google Shape;760;p22"/>
          <p:cNvSpPr txBox="1"/>
          <p:nvPr/>
        </p:nvSpPr>
        <p:spPr>
          <a:xfrm>
            <a:off x="1227372" y="1614805"/>
            <a:ext cx="10052812" cy="4132579"/>
          </a:xfrm>
          <a:prstGeom prst="rect">
            <a:avLst/>
          </a:prstGeom>
          <a:noFill/>
          <a:ln>
            <a:noFill/>
          </a:ln>
        </p:spPr>
        <p:txBody>
          <a:bodyPr spcFirstLastPara="1" wrap="square" lIns="0" tIns="0" rIns="0" bIns="0" anchor="t" anchorCtr="0">
            <a:noAutofit/>
          </a:bodyPr>
          <a:lstStyle/>
          <a:p>
            <a:pPr marL="317500" indent="-304800">
              <a:buClr>
                <a:srgbClr val="BF0000"/>
              </a:buClr>
              <a:buSzPts val="2900"/>
              <a:buFont typeface="Times New Roman"/>
              <a:buChar char="•"/>
            </a:pPr>
            <a:r>
              <a:rPr lang="en-US" sz="2400" kern="0" dirty="0">
                <a:solidFill>
                  <a:srgbClr val="BF0000"/>
                </a:solidFill>
                <a:latin typeface="Alexandria" pitchFamily="2" charset="-78"/>
                <a:ea typeface="Tahoma"/>
                <a:cs typeface="Alexandria" pitchFamily="2" charset="-78"/>
                <a:sym typeface="Tahoma"/>
              </a:rPr>
              <a:t>Enforcement of sharing resources</a:t>
            </a:r>
            <a:endParaRPr sz="2400" kern="0" dirty="0">
              <a:solidFill>
                <a:srgbClr val="000000"/>
              </a:solidFill>
              <a:latin typeface="Alexandria" pitchFamily="2" charset="-78"/>
              <a:ea typeface="Tahoma"/>
              <a:cs typeface="Alexandria" pitchFamily="2" charset="-78"/>
              <a:sym typeface="Tahoma"/>
            </a:endParaRPr>
          </a:p>
          <a:p>
            <a:pPr>
              <a:spcBef>
                <a:spcPts val="95"/>
              </a:spcBef>
              <a:buClr>
                <a:srgbClr val="000000"/>
              </a:buClr>
              <a:buSzPts val="1000"/>
              <a:buFont typeface="Times New Roman"/>
              <a:buNone/>
            </a:pPr>
            <a:endParaRPr sz="800" kern="0" dirty="0">
              <a:solidFill>
                <a:srgbClr val="000000"/>
              </a:solidFill>
              <a:latin typeface="Alexandria" pitchFamily="2" charset="-78"/>
              <a:ea typeface="Calibri"/>
              <a:cs typeface="Alexandria" pitchFamily="2" charset="-78"/>
              <a:sym typeface="Calibri"/>
            </a:endParaRPr>
          </a:p>
          <a:p>
            <a:pPr marL="672465" lvl="1" indent="-253365">
              <a:buClr>
                <a:srgbClr val="000000"/>
              </a:buClr>
              <a:buSzPts val="2500"/>
              <a:buFont typeface="Times New Roman"/>
              <a:buChar char="–"/>
            </a:pPr>
            <a:r>
              <a:rPr lang="en-US" sz="2000" kern="0" dirty="0">
                <a:solidFill>
                  <a:srgbClr val="000000"/>
                </a:solidFill>
                <a:latin typeface="Alexandria" pitchFamily="2" charset="-78"/>
                <a:ea typeface="Tahoma"/>
                <a:cs typeface="Alexandria" pitchFamily="2" charset="-78"/>
                <a:sym typeface="Tahoma"/>
              </a:rPr>
              <a:t>To preserve integrity and consistency (critical section)</a:t>
            </a:r>
            <a:endParaRPr sz="2000" kern="0" dirty="0">
              <a:solidFill>
                <a:srgbClr val="000000"/>
              </a:solidFill>
              <a:latin typeface="Alexandria" pitchFamily="2" charset="-78"/>
              <a:ea typeface="Tahoma"/>
              <a:cs typeface="Alexandria" pitchFamily="2" charset="-78"/>
              <a:sym typeface="Tahoma"/>
            </a:endParaRPr>
          </a:p>
          <a:p>
            <a:pPr lvl="1">
              <a:spcBef>
                <a:spcPts val="2"/>
              </a:spcBef>
              <a:buClr>
                <a:srgbClr val="000000"/>
              </a:buClr>
              <a:buSzPts val="750"/>
              <a:buFont typeface="Times New Roman"/>
              <a:buNone/>
            </a:pPr>
            <a:endParaRPr sz="600" kern="0" dirty="0">
              <a:solidFill>
                <a:srgbClr val="000000"/>
              </a:solidFill>
              <a:latin typeface="Alexandria" pitchFamily="2" charset="-78"/>
              <a:ea typeface="Calibri"/>
              <a:cs typeface="Alexandria" pitchFamily="2" charset="-78"/>
              <a:sym typeface="Calibri"/>
            </a:endParaRPr>
          </a:p>
          <a:p>
            <a:pPr marL="317500" indent="-304800">
              <a:buClr>
                <a:srgbClr val="BF0000"/>
              </a:buClr>
              <a:buSzPts val="2900"/>
              <a:buFont typeface="Times New Roman"/>
              <a:buChar char="•"/>
            </a:pPr>
            <a:r>
              <a:rPr lang="en-US" sz="2400" kern="0" dirty="0">
                <a:solidFill>
                  <a:srgbClr val="BF0000"/>
                </a:solidFill>
                <a:latin typeface="Alexandria" pitchFamily="2" charset="-78"/>
                <a:ea typeface="Tahoma"/>
                <a:cs typeface="Alexandria" pitchFamily="2" charset="-78"/>
                <a:sym typeface="Tahoma"/>
              </a:rPr>
              <a:t>Fair service</a:t>
            </a:r>
            <a:endParaRPr sz="2400" kern="0" dirty="0">
              <a:solidFill>
                <a:srgbClr val="000000"/>
              </a:solidFill>
              <a:latin typeface="Alexandria" pitchFamily="2" charset="-78"/>
              <a:ea typeface="Tahoma"/>
              <a:cs typeface="Alexandria" pitchFamily="2" charset="-78"/>
              <a:sym typeface="Tahoma"/>
            </a:endParaRPr>
          </a:p>
          <a:p>
            <a:pPr>
              <a:spcBef>
                <a:spcPts val="95"/>
              </a:spcBef>
              <a:buClr>
                <a:srgbClr val="000000"/>
              </a:buClr>
              <a:buSzPts val="1000"/>
              <a:buFont typeface="Times New Roman"/>
              <a:buNone/>
            </a:pPr>
            <a:endParaRPr sz="800" kern="0" dirty="0">
              <a:solidFill>
                <a:srgbClr val="000000"/>
              </a:solidFill>
              <a:latin typeface="Alexandria" pitchFamily="2" charset="-78"/>
              <a:ea typeface="Calibri"/>
              <a:cs typeface="Alexandria" pitchFamily="2" charset="-78"/>
              <a:sym typeface="Calibri"/>
            </a:endParaRPr>
          </a:p>
          <a:p>
            <a:pPr marL="672465" lvl="1" indent="-253365">
              <a:buClr>
                <a:srgbClr val="000000"/>
              </a:buClr>
              <a:buSzPts val="2500"/>
              <a:buFont typeface="Times New Roman"/>
              <a:buChar char="–"/>
            </a:pPr>
            <a:r>
              <a:rPr lang="en-US" sz="2000" kern="0" dirty="0">
                <a:solidFill>
                  <a:srgbClr val="000000"/>
                </a:solidFill>
                <a:latin typeface="Alexandria" pitchFamily="2" charset="-78"/>
                <a:ea typeface="Tahoma"/>
                <a:cs typeface="Alexandria" pitchFamily="2" charset="-78"/>
                <a:sym typeface="Tahoma"/>
              </a:rPr>
              <a:t>no starvation and deadlock</a:t>
            </a:r>
            <a:endParaRPr sz="2000" kern="0" dirty="0">
              <a:solidFill>
                <a:srgbClr val="000000"/>
              </a:solidFill>
              <a:latin typeface="Alexandria" pitchFamily="2" charset="-78"/>
              <a:ea typeface="Tahoma"/>
              <a:cs typeface="Alexandria" pitchFamily="2" charset="-78"/>
              <a:sym typeface="Tahoma"/>
            </a:endParaRPr>
          </a:p>
          <a:p>
            <a:pPr lvl="1">
              <a:spcBef>
                <a:spcPts val="2"/>
              </a:spcBef>
              <a:buClr>
                <a:srgbClr val="000000"/>
              </a:buClr>
              <a:buSzPts val="750"/>
              <a:buFont typeface="Times New Roman"/>
              <a:buNone/>
            </a:pPr>
            <a:endParaRPr sz="600" kern="0" dirty="0">
              <a:solidFill>
                <a:srgbClr val="000000"/>
              </a:solidFill>
              <a:latin typeface="Alexandria" pitchFamily="2" charset="-78"/>
              <a:ea typeface="Calibri"/>
              <a:cs typeface="Alexandria" pitchFamily="2" charset="-78"/>
              <a:sym typeface="Calibri"/>
            </a:endParaRPr>
          </a:p>
          <a:p>
            <a:pPr marL="317500" indent="-304800">
              <a:buClr>
                <a:srgbClr val="BF0000"/>
              </a:buClr>
              <a:buSzPts val="2900"/>
              <a:buFont typeface="Times New Roman"/>
              <a:buChar char="•"/>
            </a:pPr>
            <a:r>
              <a:rPr lang="en-US" sz="2400" kern="0" dirty="0">
                <a:solidFill>
                  <a:srgbClr val="BF0000"/>
                </a:solidFill>
                <a:latin typeface="Alexandria" pitchFamily="2" charset="-78"/>
                <a:ea typeface="Tahoma"/>
                <a:cs typeface="Alexandria" pitchFamily="2" charset="-78"/>
                <a:sym typeface="Tahoma"/>
              </a:rPr>
              <a:t>Inter-process communication &amp; synchronization</a:t>
            </a:r>
            <a:endParaRPr sz="2400" kern="0" dirty="0">
              <a:solidFill>
                <a:srgbClr val="000000"/>
              </a:solidFill>
              <a:latin typeface="Alexandria" pitchFamily="2" charset="-78"/>
              <a:ea typeface="Tahoma"/>
              <a:cs typeface="Alexandria" pitchFamily="2" charset="-78"/>
              <a:sym typeface="Tahoma"/>
            </a:endParaRPr>
          </a:p>
          <a:p>
            <a:pPr>
              <a:spcBef>
                <a:spcPts val="95"/>
              </a:spcBef>
              <a:buClr>
                <a:srgbClr val="000000"/>
              </a:buClr>
              <a:buSzPts val="1000"/>
              <a:buFont typeface="Times New Roman"/>
              <a:buNone/>
            </a:pPr>
            <a:endParaRPr sz="800" kern="0" dirty="0">
              <a:solidFill>
                <a:srgbClr val="000000"/>
              </a:solidFill>
              <a:latin typeface="Alexandria" pitchFamily="2" charset="-78"/>
              <a:ea typeface="Calibri"/>
              <a:cs typeface="Alexandria" pitchFamily="2" charset="-78"/>
              <a:sym typeface="Calibri"/>
            </a:endParaRPr>
          </a:p>
          <a:p>
            <a:pPr marL="672465" lvl="1" indent="-253365">
              <a:buClr>
                <a:srgbClr val="000000"/>
              </a:buClr>
              <a:buSzPts val="2500"/>
              <a:buFont typeface="Times New Roman"/>
              <a:buChar char="–"/>
            </a:pPr>
            <a:r>
              <a:rPr lang="en-US" sz="2000" kern="0" dirty="0">
                <a:solidFill>
                  <a:srgbClr val="000000"/>
                </a:solidFill>
                <a:latin typeface="Alexandria" pitchFamily="2" charset="-78"/>
                <a:ea typeface="Tahoma"/>
                <a:cs typeface="Alexandria" pitchFamily="2" charset="-78"/>
                <a:sym typeface="Tahoma"/>
              </a:rPr>
              <a:t>Shared variable (</a:t>
            </a:r>
            <a:r>
              <a:rPr lang="en-US" sz="2000" kern="0" dirty="0" err="1">
                <a:solidFill>
                  <a:srgbClr val="000000"/>
                </a:solidFill>
                <a:latin typeface="Alexandria" pitchFamily="2" charset="-78"/>
                <a:ea typeface="Tahoma"/>
                <a:cs typeface="Alexandria" pitchFamily="2" charset="-78"/>
                <a:sym typeface="Tahoma"/>
              </a:rPr>
              <a:t>e.g</a:t>
            </a:r>
            <a:r>
              <a:rPr lang="en-US" sz="2000" kern="0" dirty="0">
                <a:solidFill>
                  <a:srgbClr val="000000"/>
                </a:solidFill>
                <a:latin typeface="Alexandria" pitchFamily="2" charset="-78"/>
                <a:ea typeface="Tahoma"/>
                <a:cs typeface="Alexandria" pitchFamily="2" charset="-78"/>
                <a:sym typeface="Tahoma"/>
              </a:rPr>
              <a:t>, using semaphores)</a:t>
            </a:r>
            <a:endParaRPr sz="2000" kern="0" dirty="0">
              <a:solidFill>
                <a:srgbClr val="000000"/>
              </a:solidFill>
              <a:latin typeface="Alexandria" pitchFamily="2" charset="-78"/>
              <a:ea typeface="Tahoma"/>
              <a:cs typeface="Alexandria" pitchFamily="2" charset="-78"/>
              <a:sym typeface="Tahoma"/>
            </a:endParaRPr>
          </a:p>
          <a:p>
            <a:pPr lvl="1">
              <a:spcBef>
                <a:spcPts val="1"/>
              </a:spcBef>
              <a:buClr>
                <a:srgbClr val="000000"/>
              </a:buClr>
              <a:buSzPts val="750"/>
              <a:buFont typeface="Times New Roman"/>
              <a:buNone/>
            </a:pPr>
            <a:endParaRPr sz="600" kern="0" dirty="0">
              <a:solidFill>
                <a:srgbClr val="000000"/>
              </a:solidFill>
              <a:latin typeface="Alexandria" pitchFamily="2" charset="-78"/>
              <a:ea typeface="Calibri"/>
              <a:cs typeface="Alexandria" pitchFamily="2" charset="-78"/>
              <a:sym typeface="Calibri"/>
            </a:endParaRPr>
          </a:p>
          <a:p>
            <a:pPr marL="317500" indent="-304800">
              <a:buClr>
                <a:srgbClr val="BF0000"/>
              </a:buClr>
              <a:buSzPts val="2900"/>
              <a:buFont typeface="Times New Roman"/>
              <a:buChar char="•"/>
            </a:pPr>
            <a:r>
              <a:rPr lang="en-US" sz="2400" kern="0" dirty="0">
                <a:solidFill>
                  <a:srgbClr val="BF0000"/>
                </a:solidFill>
                <a:latin typeface="Alexandria" pitchFamily="2" charset="-78"/>
                <a:ea typeface="Tahoma"/>
                <a:cs typeface="Alexandria" pitchFamily="2" charset="-78"/>
                <a:sym typeface="Tahoma"/>
              </a:rPr>
              <a:t>Protection of data</a:t>
            </a:r>
            <a:endParaRPr sz="2400" kern="0" dirty="0">
              <a:solidFill>
                <a:srgbClr val="000000"/>
              </a:solidFill>
              <a:latin typeface="Alexandria" pitchFamily="2" charset="-78"/>
              <a:ea typeface="Tahoma"/>
              <a:cs typeface="Alexandria" pitchFamily="2" charset="-78"/>
              <a:sym typeface="Tahoma"/>
            </a:endParaRPr>
          </a:p>
          <a:p>
            <a:pPr>
              <a:spcBef>
                <a:spcPts val="83"/>
              </a:spcBef>
              <a:buClr>
                <a:srgbClr val="000000"/>
              </a:buClr>
              <a:buSzPts val="1000"/>
              <a:buFont typeface="Times New Roman"/>
              <a:buNone/>
            </a:pPr>
            <a:endParaRPr sz="800" kern="0" dirty="0">
              <a:solidFill>
                <a:srgbClr val="000000"/>
              </a:solidFill>
              <a:latin typeface="Alexandria" pitchFamily="2" charset="-78"/>
              <a:ea typeface="Calibri"/>
              <a:cs typeface="Alexandria" pitchFamily="2" charset="-78"/>
              <a:sym typeface="Calibri"/>
            </a:endParaRPr>
          </a:p>
          <a:p>
            <a:pPr marL="672465" lvl="1" indent="-253365">
              <a:lnSpc>
                <a:spcPct val="119600"/>
              </a:lnSpc>
              <a:buClr>
                <a:srgbClr val="000000"/>
              </a:buClr>
              <a:buSzPts val="2500"/>
              <a:buFont typeface="Times New Roman"/>
              <a:buChar char="–"/>
            </a:pPr>
            <a:r>
              <a:rPr lang="en-US" sz="2000" kern="0" dirty="0">
                <a:solidFill>
                  <a:srgbClr val="000000"/>
                </a:solidFill>
                <a:latin typeface="Alexandria" pitchFamily="2" charset="-78"/>
                <a:ea typeface="Tahoma"/>
                <a:cs typeface="Alexandria" pitchFamily="2" charset="-78"/>
                <a:sym typeface="Tahoma"/>
              </a:rPr>
              <a:t>encryption, isolation</a:t>
            </a:r>
            <a:endParaRPr sz="2000" kern="0" dirty="0">
              <a:solidFill>
                <a:srgbClr val="000000"/>
              </a:solidFill>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4271296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Security </a:t>
            </a:r>
            <a:r>
              <a:rPr lang="en-US" sz="2600" dirty="0" smtClean="0">
                <a:latin typeface="Alexandria ExtraBold" pitchFamily="2" charset="-78"/>
                <a:ea typeface="Calibri"/>
                <a:cs typeface="Alexandria ExtraBold" pitchFamily="2" charset="-78"/>
                <a:sym typeface="Calibri"/>
              </a:rPr>
              <a:t>Features of </a:t>
            </a:r>
            <a:r>
              <a:rPr lang="en-US" sz="2600" dirty="0">
                <a:latin typeface="Alexandria ExtraBold" pitchFamily="2" charset="-78"/>
                <a:ea typeface="Calibri"/>
                <a:cs typeface="Alexandria ExtraBold" pitchFamily="2" charset="-78"/>
                <a:sym typeface="Calibri"/>
              </a:rPr>
              <a:t>Trusted OS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46;p21"/>
          <p:cNvSpPr txBox="1"/>
          <p:nvPr/>
        </p:nvSpPr>
        <p:spPr>
          <a:xfrm>
            <a:off x="1164386" y="1531707"/>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19" name="Google Shape;774;p23"/>
          <p:cNvSpPr txBox="1"/>
          <p:nvPr/>
        </p:nvSpPr>
        <p:spPr>
          <a:xfrm>
            <a:off x="1164386" y="1496846"/>
            <a:ext cx="10497346" cy="4573905"/>
          </a:xfrm>
          <a:prstGeom prst="rect">
            <a:avLst/>
          </a:prstGeom>
          <a:noFill/>
          <a:ln>
            <a:noFill/>
          </a:ln>
        </p:spPr>
        <p:txBody>
          <a:bodyPr spcFirstLastPara="1" wrap="square" lIns="0" tIns="0" rIns="0" bIns="0" anchor="t" anchorCtr="0">
            <a:noAutofit/>
          </a:bodyPr>
          <a:lstStyle/>
          <a:p>
            <a:pPr marL="317500" marR="0" lvl="0" indent="-304800" algn="l" rtl="0">
              <a:spcBef>
                <a:spcPts val="600"/>
              </a:spcBef>
              <a:spcAft>
                <a:spcPts val="600"/>
              </a:spcAft>
              <a:buClr>
                <a:schemeClr val="dk1"/>
              </a:buClr>
              <a:buSzPts val="2400"/>
              <a:buFont typeface="Noto Sans Symbols"/>
              <a:buChar char="▪"/>
            </a:pPr>
            <a:r>
              <a:rPr lang="en-US" sz="2200" dirty="0">
                <a:solidFill>
                  <a:schemeClr val="dk1"/>
                </a:solidFill>
                <a:latin typeface="Alexandria" pitchFamily="2" charset="-78"/>
                <a:ea typeface="Tahoma"/>
                <a:cs typeface="Alexandria" pitchFamily="2" charset="-78"/>
                <a:sym typeface="Tahoma"/>
              </a:rPr>
              <a:t>Identification and Authentication</a:t>
            </a:r>
            <a:endParaRPr sz="2200" dirty="0">
              <a:solidFill>
                <a:schemeClr val="dk1"/>
              </a:solidFill>
              <a:latin typeface="Alexandria" pitchFamily="2" charset="-78"/>
              <a:ea typeface="Tahoma"/>
              <a:cs typeface="Alexandria" pitchFamily="2" charset="-78"/>
              <a:sym typeface="Tahoma"/>
            </a:endParaRPr>
          </a:p>
          <a:p>
            <a:pPr marL="317500" marR="12700" lvl="0" indent="-304800" algn="l" rtl="0">
              <a:spcBef>
                <a:spcPts val="600"/>
              </a:spcBef>
              <a:spcAft>
                <a:spcPts val="600"/>
              </a:spcAft>
              <a:buClr>
                <a:schemeClr val="dk1"/>
              </a:buClr>
              <a:buSzPts val="2400"/>
              <a:buFont typeface="Noto Sans Symbols"/>
              <a:buChar char="▪"/>
            </a:pPr>
            <a:r>
              <a:rPr lang="en-US" sz="2200" dirty="0" smtClean="0">
                <a:solidFill>
                  <a:schemeClr val="dk1"/>
                </a:solidFill>
                <a:latin typeface="Alexandria" pitchFamily="2" charset="-78"/>
                <a:ea typeface="Tahoma"/>
                <a:cs typeface="Alexandria" pitchFamily="2" charset="-78"/>
                <a:sym typeface="Tahoma"/>
              </a:rPr>
              <a:t>Mandatory </a:t>
            </a:r>
            <a:r>
              <a:rPr lang="en-US" sz="2200" dirty="0">
                <a:solidFill>
                  <a:schemeClr val="dk1"/>
                </a:solidFill>
                <a:latin typeface="Alexandria" pitchFamily="2" charset="-78"/>
                <a:ea typeface="Tahoma"/>
                <a:cs typeface="Alexandria" pitchFamily="2" charset="-78"/>
                <a:sym typeface="Tahoma"/>
              </a:rPr>
              <a:t>(enforce multilevel security by classifying the data and users into various security classes) and</a:t>
            </a:r>
            <a:endParaRPr sz="2200" dirty="0">
              <a:solidFill>
                <a:schemeClr val="dk1"/>
              </a:solidFill>
              <a:latin typeface="Alexandria" pitchFamily="2" charset="-78"/>
              <a:ea typeface="Tahoma"/>
              <a:cs typeface="Alexandria" pitchFamily="2" charset="-78"/>
              <a:sym typeface="Tahoma"/>
            </a:endParaRPr>
          </a:p>
          <a:p>
            <a:pPr marL="317500" marR="0" lvl="0" indent="-304800" algn="l" rtl="0">
              <a:spcBef>
                <a:spcPts val="600"/>
              </a:spcBef>
              <a:spcAft>
                <a:spcPts val="600"/>
              </a:spcAft>
              <a:buClr>
                <a:schemeClr val="dk1"/>
              </a:buClr>
              <a:buSzPts val="2400"/>
              <a:buFont typeface="Noto Sans Symbols"/>
              <a:buChar char="▪"/>
            </a:pPr>
            <a:r>
              <a:rPr lang="en-US" sz="2200" dirty="0" smtClean="0">
                <a:solidFill>
                  <a:schemeClr val="dk1"/>
                </a:solidFill>
                <a:latin typeface="Alexandria" pitchFamily="2" charset="-78"/>
                <a:ea typeface="Tahoma"/>
                <a:cs typeface="Alexandria" pitchFamily="2" charset="-78"/>
                <a:sym typeface="Tahoma"/>
              </a:rPr>
              <a:t>Discretionary </a:t>
            </a:r>
            <a:r>
              <a:rPr lang="en-US" sz="2200" dirty="0">
                <a:solidFill>
                  <a:schemeClr val="dk1"/>
                </a:solidFill>
                <a:latin typeface="Alexandria" pitchFamily="2" charset="-78"/>
                <a:ea typeface="Tahoma"/>
                <a:cs typeface="Alexandria" pitchFamily="2" charset="-78"/>
                <a:sym typeface="Tahoma"/>
              </a:rPr>
              <a:t>Access Control (grant privileges to users)</a:t>
            </a:r>
            <a:endParaRPr sz="2200" dirty="0">
              <a:solidFill>
                <a:schemeClr val="dk1"/>
              </a:solidFill>
              <a:latin typeface="Alexandria" pitchFamily="2" charset="-78"/>
              <a:ea typeface="Tahoma"/>
              <a:cs typeface="Alexandria" pitchFamily="2" charset="-78"/>
              <a:sym typeface="Tahoma"/>
            </a:endParaRPr>
          </a:p>
          <a:p>
            <a:pPr marL="317500" marR="0" lvl="0" indent="-304800" algn="l" rtl="0">
              <a:spcBef>
                <a:spcPts val="600"/>
              </a:spcBef>
              <a:spcAft>
                <a:spcPts val="600"/>
              </a:spcAft>
              <a:buClr>
                <a:schemeClr val="dk1"/>
              </a:buClr>
              <a:buSzPts val="2400"/>
              <a:buFont typeface="Noto Sans Symbols"/>
              <a:buChar char="▪"/>
            </a:pPr>
            <a:r>
              <a:rPr lang="en-US" sz="2200" dirty="0" smtClean="0">
                <a:solidFill>
                  <a:schemeClr val="dk1"/>
                </a:solidFill>
                <a:latin typeface="Alexandria" pitchFamily="2" charset="-78"/>
                <a:ea typeface="Tahoma"/>
                <a:cs typeface="Alexandria" pitchFamily="2" charset="-78"/>
                <a:sym typeface="Tahoma"/>
              </a:rPr>
              <a:t>Object </a:t>
            </a:r>
            <a:r>
              <a:rPr lang="en-US" sz="2200" dirty="0">
                <a:solidFill>
                  <a:schemeClr val="dk1"/>
                </a:solidFill>
                <a:latin typeface="Alexandria" pitchFamily="2" charset="-78"/>
                <a:ea typeface="Tahoma"/>
                <a:cs typeface="Alexandria" pitchFamily="2" charset="-78"/>
                <a:sym typeface="Tahoma"/>
              </a:rPr>
              <a:t>use and reuse protection (Subject and object)</a:t>
            </a:r>
            <a:endParaRPr sz="2200" dirty="0">
              <a:solidFill>
                <a:schemeClr val="dk1"/>
              </a:solidFill>
              <a:latin typeface="Alexandria" pitchFamily="2" charset="-78"/>
              <a:ea typeface="Tahoma"/>
              <a:cs typeface="Alexandria" pitchFamily="2" charset="-78"/>
              <a:sym typeface="Tahoma"/>
            </a:endParaRPr>
          </a:p>
          <a:p>
            <a:pPr marL="317500" marR="0" lvl="0" indent="-304800" algn="l" rtl="0">
              <a:spcBef>
                <a:spcPts val="600"/>
              </a:spcBef>
              <a:spcAft>
                <a:spcPts val="600"/>
              </a:spcAft>
              <a:buClr>
                <a:schemeClr val="dk1"/>
              </a:buClr>
              <a:buSzPts val="2400"/>
              <a:buFont typeface="Noto Sans Symbols"/>
              <a:buChar char="▪"/>
            </a:pPr>
            <a:r>
              <a:rPr lang="en-US" sz="2200" dirty="0" smtClean="0">
                <a:solidFill>
                  <a:schemeClr val="dk1"/>
                </a:solidFill>
                <a:latin typeface="Alexandria" pitchFamily="2" charset="-78"/>
                <a:ea typeface="Tahoma"/>
                <a:cs typeface="Alexandria" pitchFamily="2" charset="-78"/>
                <a:sym typeface="Tahoma"/>
              </a:rPr>
              <a:t>Anti-virus </a:t>
            </a:r>
            <a:r>
              <a:rPr lang="en-US" sz="2200" dirty="0">
                <a:solidFill>
                  <a:schemeClr val="dk1"/>
                </a:solidFill>
                <a:latin typeface="Alexandria" pitchFamily="2" charset="-78"/>
                <a:ea typeface="Tahoma"/>
                <a:cs typeface="Alexandria" pitchFamily="2" charset="-78"/>
                <a:sym typeface="Tahoma"/>
              </a:rPr>
              <a:t>scan</a:t>
            </a:r>
            <a:endParaRPr sz="2200" dirty="0">
              <a:solidFill>
                <a:schemeClr val="dk1"/>
              </a:solidFill>
              <a:latin typeface="Alexandria" pitchFamily="2" charset="-78"/>
              <a:ea typeface="Tahoma"/>
              <a:cs typeface="Alexandria" pitchFamily="2" charset="-78"/>
              <a:sym typeface="Tahoma"/>
            </a:endParaRPr>
          </a:p>
          <a:p>
            <a:pPr marL="317500" marR="0" lvl="0" indent="-304800" algn="l" rtl="0">
              <a:spcBef>
                <a:spcPts val="600"/>
              </a:spcBef>
              <a:spcAft>
                <a:spcPts val="600"/>
              </a:spcAft>
              <a:buClr>
                <a:schemeClr val="dk1"/>
              </a:buClr>
              <a:buSzPts val="2400"/>
              <a:buFont typeface="Noto Sans Symbols"/>
              <a:buChar char="▪"/>
            </a:pPr>
            <a:r>
              <a:rPr lang="en-US" sz="2200" dirty="0" smtClean="0">
                <a:solidFill>
                  <a:schemeClr val="dk1"/>
                </a:solidFill>
                <a:latin typeface="Alexandria" pitchFamily="2" charset="-78"/>
                <a:ea typeface="Tahoma"/>
                <a:cs typeface="Alexandria" pitchFamily="2" charset="-78"/>
                <a:sym typeface="Tahoma"/>
              </a:rPr>
              <a:t>Accountability </a:t>
            </a:r>
            <a:r>
              <a:rPr lang="en-US" sz="2200" dirty="0">
                <a:solidFill>
                  <a:schemeClr val="dk1"/>
                </a:solidFill>
                <a:latin typeface="Alexandria" pitchFamily="2" charset="-78"/>
                <a:ea typeface="Tahoma"/>
                <a:cs typeface="Alexandria" pitchFamily="2" charset="-78"/>
                <a:sym typeface="Tahoma"/>
              </a:rPr>
              <a:t>and Audit (security log)</a:t>
            </a:r>
            <a:endParaRPr sz="2200" dirty="0">
              <a:solidFill>
                <a:schemeClr val="dk1"/>
              </a:solidFill>
              <a:latin typeface="Alexandria" pitchFamily="2" charset="-78"/>
              <a:ea typeface="Tahoma"/>
              <a:cs typeface="Alexandria" pitchFamily="2" charset="-78"/>
              <a:sym typeface="Tahoma"/>
            </a:endParaRPr>
          </a:p>
          <a:p>
            <a:pPr marL="317500" marR="0" lvl="0" indent="-304800" algn="l" rtl="0">
              <a:spcBef>
                <a:spcPts val="600"/>
              </a:spcBef>
              <a:spcAft>
                <a:spcPts val="600"/>
              </a:spcAft>
              <a:buClr>
                <a:schemeClr val="dk1"/>
              </a:buClr>
              <a:buSzPts val="2400"/>
              <a:buFont typeface="Noto Sans Symbols"/>
              <a:buChar char="▪"/>
            </a:pPr>
            <a:r>
              <a:rPr lang="en-US" sz="2200" dirty="0" smtClean="0">
                <a:solidFill>
                  <a:schemeClr val="dk1"/>
                </a:solidFill>
                <a:latin typeface="Alexandria" pitchFamily="2" charset="-78"/>
                <a:ea typeface="Tahoma"/>
                <a:cs typeface="Alexandria" pitchFamily="2" charset="-78"/>
                <a:sym typeface="Tahoma"/>
              </a:rPr>
              <a:t>Firewall</a:t>
            </a:r>
            <a:endParaRPr sz="2200" dirty="0">
              <a:solidFill>
                <a:schemeClr val="dk1"/>
              </a:solidFill>
              <a:latin typeface="Alexandria" pitchFamily="2" charset="-78"/>
              <a:ea typeface="Tahoma"/>
              <a:cs typeface="Alexandria" pitchFamily="2" charset="-78"/>
              <a:sym typeface="Tahoma"/>
            </a:endParaRPr>
          </a:p>
          <a:p>
            <a:pPr marL="317500" marR="172720" lvl="0" indent="-304800" algn="l" rtl="0">
              <a:spcBef>
                <a:spcPts val="600"/>
              </a:spcBef>
              <a:spcAft>
                <a:spcPts val="600"/>
              </a:spcAft>
              <a:buClr>
                <a:schemeClr val="dk1"/>
              </a:buClr>
              <a:buSzPts val="2400"/>
              <a:buFont typeface="Noto Sans Symbols"/>
              <a:buChar char="▪"/>
            </a:pPr>
            <a:r>
              <a:rPr lang="en-US" sz="2200" dirty="0" smtClean="0">
                <a:solidFill>
                  <a:schemeClr val="dk1"/>
                </a:solidFill>
                <a:latin typeface="Alexandria" pitchFamily="2" charset="-78"/>
                <a:ea typeface="Tahoma"/>
                <a:cs typeface="Alexandria" pitchFamily="2" charset="-78"/>
                <a:sym typeface="Tahoma"/>
              </a:rPr>
              <a:t>Intrusion </a:t>
            </a:r>
            <a:r>
              <a:rPr lang="en-US" sz="2200" dirty="0">
                <a:solidFill>
                  <a:schemeClr val="dk1"/>
                </a:solidFill>
                <a:latin typeface="Alexandria" pitchFamily="2" charset="-78"/>
                <a:ea typeface="Tahoma"/>
                <a:cs typeface="Alexandria" pitchFamily="2" charset="-78"/>
                <a:sym typeface="Tahoma"/>
              </a:rPr>
              <a:t>detection (patterns of normal system usages, anomalies)</a:t>
            </a:r>
            <a:endParaRPr sz="2200" dirty="0">
              <a:solidFill>
                <a:schemeClr val="dk1"/>
              </a:solidFill>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2006222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History of Operating Systems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88;p24"/>
          <p:cNvSpPr txBox="1"/>
          <p:nvPr/>
        </p:nvSpPr>
        <p:spPr>
          <a:xfrm>
            <a:off x="709021" y="1382156"/>
            <a:ext cx="4646265" cy="4480025"/>
          </a:xfrm>
          <a:prstGeom prst="rect">
            <a:avLst/>
          </a:prstGeom>
          <a:noFill/>
          <a:ln>
            <a:noFill/>
          </a:ln>
        </p:spPr>
        <p:txBody>
          <a:bodyPr spcFirstLastPara="1" wrap="square" lIns="91425" tIns="45700" rIns="91425" bIns="45700" anchor="t" anchorCtr="0">
            <a:normAutofit fontScale="92500" lnSpcReduction="10000"/>
          </a:bodyPr>
          <a:lstStyle/>
          <a:p>
            <a:pPr marL="171450" marR="0" lvl="0" indent="-171450" algn="just" rtl="0">
              <a:lnSpc>
                <a:spcPct val="150000"/>
              </a:lnSpc>
              <a:spcBef>
                <a:spcPts val="0"/>
              </a:spcBef>
              <a:spcAft>
                <a:spcPts val="0"/>
              </a:spcAft>
              <a:buClr>
                <a:schemeClr val="dk1"/>
              </a:buClr>
              <a:buSzPts val="1600"/>
              <a:buFont typeface="Arial"/>
              <a:buChar char="•"/>
            </a:pPr>
            <a:r>
              <a:rPr lang="en-US" sz="1600" b="1" dirty="0">
                <a:solidFill>
                  <a:schemeClr val="dk1"/>
                </a:solidFill>
                <a:latin typeface="Alexandria Light" pitchFamily="2" charset="-78"/>
                <a:ea typeface="Calibri"/>
                <a:cs typeface="Alexandria Light" pitchFamily="2" charset="-78"/>
                <a:sym typeface="Calibri"/>
              </a:rPr>
              <a:t>First, an entire computer was dedicated to </a:t>
            </a:r>
            <a:r>
              <a:rPr lang="en-US" sz="1600" b="1" dirty="0">
                <a:solidFill>
                  <a:srgbClr val="25A9E7"/>
                </a:solidFill>
                <a:latin typeface="Alexandria Light" pitchFamily="2" charset="-78"/>
                <a:ea typeface="Calibri"/>
                <a:cs typeface="Alexandria Light" pitchFamily="2" charset="-78"/>
                <a:sym typeface="Calibri"/>
              </a:rPr>
              <a:t>one program at a time</a:t>
            </a:r>
            <a:r>
              <a:rPr lang="en-US" sz="1600" b="1" dirty="0">
                <a:solidFill>
                  <a:schemeClr val="dk1"/>
                </a:solidFill>
                <a:latin typeface="Alexandria Light" pitchFamily="2" charset="-78"/>
                <a:ea typeface="Calibri"/>
                <a:cs typeface="Alexandria Light" pitchFamily="2" charset="-78"/>
                <a:sym typeface="Calibri"/>
              </a:rPr>
              <a:t>, but this approach proved wasteful</a:t>
            </a:r>
            <a:endParaRPr dirty="0">
              <a:latin typeface="Alexandria Light" pitchFamily="2" charset="-78"/>
              <a:cs typeface="Alexandria Light" pitchFamily="2" charset="-78"/>
            </a:endParaRPr>
          </a:p>
          <a:p>
            <a:pPr marL="171450" marR="0" lvl="0" indent="-171450" algn="just" rtl="0">
              <a:lnSpc>
                <a:spcPct val="150000"/>
              </a:lnSpc>
              <a:spcBef>
                <a:spcPts val="1000"/>
              </a:spcBef>
              <a:spcAft>
                <a:spcPts val="0"/>
              </a:spcAft>
              <a:buClr>
                <a:schemeClr val="dk1"/>
              </a:buClr>
              <a:buSzPts val="1600"/>
              <a:buFont typeface="Arial"/>
              <a:buChar char="•"/>
            </a:pPr>
            <a:r>
              <a:rPr lang="en-US" sz="1600" b="1" dirty="0" smtClean="0">
                <a:solidFill>
                  <a:schemeClr val="dk1"/>
                </a:solidFill>
                <a:latin typeface="Alexandria Light" pitchFamily="2" charset="-78"/>
                <a:ea typeface="Calibri"/>
                <a:cs typeface="Alexandria Light" pitchFamily="2" charset="-78"/>
                <a:sym typeface="Calibri"/>
              </a:rPr>
              <a:t>The </a:t>
            </a:r>
            <a:r>
              <a:rPr lang="en-US" sz="1600" b="1" dirty="0">
                <a:solidFill>
                  <a:schemeClr val="dk1"/>
                </a:solidFill>
                <a:latin typeface="Alexandria Light" pitchFamily="2" charset="-78"/>
                <a:ea typeface="Calibri"/>
                <a:cs typeface="Alexandria Light" pitchFamily="2" charset="-78"/>
                <a:sym typeface="Calibri"/>
              </a:rPr>
              <a:t>first operating systems saved startup, loading, and shutdown time and made much better use of limited resources</a:t>
            </a:r>
            <a:endParaRPr dirty="0">
              <a:latin typeface="Alexandria Light" pitchFamily="2" charset="-78"/>
              <a:cs typeface="Alexandria Light" pitchFamily="2" charset="-78"/>
            </a:endParaRPr>
          </a:p>
          <a:p>
            <a:pPr marL="171450" marR="0" lvl="0" indent="-171450" algn="just" rtl="0">
              <a:lnSpc>
                <a:spcPct val="150000"/>
              </a:lnSpc>
              <a:spcBef>
                <a:spcPts val="1000"/>
              </a:spcBef>
              <a:spcAft>
                <a:spcPts val="0"/>
              </a:spcAft>
              <a:buClr>
                <a:schemeClr val="dk1"/>
              </a:buClr>
              <a:buSzPts val="1600"/>
              <a:buFont typeface="Arial"/>
              <a:buChar char="•"/>
            </a:pPr>
            <a:r>
              <a:rPr lang="en-US" sz="1600" b="1" dirty="0" smtClean="0">
                <a:solidFill>
                  <a:schemeClr val="dk1"/>
                </a:solidFill>
                <a:latin typeface="Alexandria Light" pitchFamily="2" charset="-78"/>
                <a:ea typeface="Calibri"/>
                <a:cs typeface="Alexandria Light" pitchFamily="2" charset="-78"/>
                <a:sym typeface="Calibri"/>
              </a:rPr>
              <a:t>The </a:t>
            </a:r>
            <a:r>
              <a:rPr lang="en-US" sz="1600" b="1" dirty="0">
                <a:solidFill>
                  <a:schemeClr val="dk1"/>
                </a:solidFill>
                <a:latin typeface="Alexandria Light" pitchFamily="2" charset="-78"/>
                <a:ea typeface="Calibri"/>
                <a:cs typeface="Alexandria Light" pitchFamily="2" charset="-78"/>
                <a:sym typeface="Calibri"/>
              </a:rPr>
              <a:t>first personal computers took a major step back, as they were dedicated to </a:t>
            </a:r>
            <a:r>
              <a:rPr lang="en-US" sz="1600" b="1" dirty="0">
                <a:solidFill>
                  <a:srgbClr val="25A9E7"/>
                </a:solidFill>
                <a:latin typeface="Alexandria Light" pitchFamily="2" charset="-78"/>
                <a:ea typeface="Calibri"/>
                <a:cs typeface="Alexandria Light" pitchFamily="2" charset="-78"/>
                <a:sym typeface="Calibri"/>
              </a:rPr>
              <a:t>single users</a:t>
            </a:r>
            <a:r>
              <a:rPr lang="en-US" sz="1600" b="1" dirty="0">
                <a:solidFill>
                  <a:schemeClr val="dk1"/>
                </a:solidFill>
                <a:latin typeface="Alexandria Light" pitchFamily="2" charset="-78"/>
                <a:ea typeface="Calibri"/>
                <a:cs typeface="Alexandria Light" pitchFamily="2" charset="-78"/>
                <a:sym typeface="Calibri"/>
              </a:rPr>
              <a:t> and effectively </a:t>
            </a:r>
            <a:r>
              <a:rPr lang="en-US" sz="1600" b="1" dirty="0">
                <a:solidFill>
                  <a:srgbClr val="25A9E7"/>
                </a:solidFill>
                <a:latin typeface="Alexandria Light" pitchFamily="2" charset="-78"/>
                <a:ea typeface="Calibri"/>
                <a:cs typeface="Alexandria Light" pitchFamily="2" charset="-78"/>
                <a:sym typeface="Calibri"/>
              </a:rPr>
              <a:t>one program </a:t>
            </a:r>
            <a:r>
              <a:rPr lang="en-US" sz="1600" b="1" dirty="0">
                <a:solidFill>
                  <a:schemeClr val="dk1"/>
                </a:solidFill>
                <a:latin typeface="Alexandria Light" pitchFamily="2" charset="-78"/>
                <a:ea typeface="Calibri"/>
                <a:cs typeface="Alexandria Light" pitchFamily="2" charset="-78"/>
                <a:sym typeface="Calibri"/>
              </a:rPr>
              <a:t>at a time</a:t>
            </a:r>
            <a:endParaRPr dirty="0">
              <a:latin typeface="Alexandria Light" pitchFamily="2" charset="-78"/>
              <a:cs typeface="Alexandria Light" pitchFamily="2" charset="-78"/>
            </a:endParaRPr>
          </a:p>
          <a:p>
            <a:pPr marL="171450" marR="0" lvl="0" indent="-171450" algn="just" rtl="0">
              <a:lnSpc>
                <a:spcPct val="150000"/>
              </a:lnSpc>
              <a:spcBef>
                <a:spcPts val="1000"/>
              </a:spcBef>
              <a:spcAft>
                <a:spcPts val="0"/>
              </a:spcAft>
              <a:buClr>
                <a:schemeClr val="dk1"/>
              </a:buClr>
              <a:buSzPts val="1600"/>
              <a:buFont typeface="Arial"/>
              <a:buChar char="•"/>
            </a:pPr>
            <a:r>
              <a:rPr lang="en-US" sz="1600" b="1" dirty="0" smtClean="0">
                <a:solidFill>
                  <a:srgbClr val="25A9E7"/>
                </a:solidFill>
                <a:latin typeface="Alexandria Light" pitchFamily="2" charset="-78"/>
                <a:ea typeface="Calibri"/>
                <a:cs typeface="Alexandria Light" pitchFamily="2" charset="-78"/>
                <a:sym typeface="Calibri"/>
              </a:rPr>
              <a:t>Multitasking</a:t>
            </a:r>
            <a:r>
              <a:rPr lang="en-US" sz="1600" b="1" dirty="0" smtClean="0">
                <a:solidFill>
                  <a:schemeClr val="dk1"/>
                </a:solidFill>
                <a:latin typeface="Alexandria Light" pitchFamily="2" charset="-78"/>
                <a:ea typeface="Calibri"/>
                <a:cs typeface="Alexandria Light" pitchFamily="2" charset="-78"/>
                <a:sym typeface="Calibri"/>
              </a:rPr>
              <a:t> </a:t>
            </a:r>
            <a:r>
              <a:rPr lang="en-US" sz="1600" b="1" dirty="0">
                <a:solidFill>
                  <a:schemeClr val="dk1"/>
                </a:solidFill>
                <a:latin typeface="Alexandria Light" pitchFamily="2" charset="-78"/>
                <a:ea typeface="Calibri"/>
                <a:cs typeface="Alexandria Light" pitchFamily="2" charset="-78"/>
                <a:sym typeface="Calibri"/>
              </a:rPr>
              <a:t>returned to the mainstream in the 1990s, and with it came all the lessons of the early shared computers</a:t>
            </a:r>
            <a:endParaRPr sz="1600" b="1" dirty="0">
              <a:solidFill>
                <a:schemeClr val="dk1"/>
              </a:solidFill>
              <a:latin typeface="Alexandria Light" pitchFamily="2" charset="-78"/>
              <a:ea typeface="Calibri"/>
              <a:cs typeface="Alexandria Light" pitchFamily="2" charset="-78"/>
              <a:sym typeface="Calibri"/>
            </a:endParaRPr>
          </a:p>
        </p:txBody>
      </p:sp>
      <p:pic>
        <p:nvPicPr>
          <p:cNvPr id="20" name="Google Shape;789;p24"/>
          <p:cNvPicPr preferRelativeResize="0"/>
          <p:nvPr/>
        </p:nvPicPr>
        <p:blipFill rotWithShape="1">
          <a:blip r:embed="rId5">
            <a:alphaModFix/>
          </a:blip>
          <a:srcRect t="4851" b="1991"/>
          <a:stretch/>
        </p:blipFill>
        <p:spPr>
          <a:xfrm>
            <a:off x="6813503" y="1176495"/>
            <a:ext cx="4540297" cy="5179855"/>
          </a:xfrm>
          <a:prstGeom prst="rect">
            <a:avLst/>
          </a:prstGeom>
          <a:noFill/>
          <a:ln>
            <a:noFill/>
          </a:ln>
        </p:spPr>
      </p:pic>
    </p:spTree>
    <p:extLst>
      <p:ext uri="{BB962C8B-B14F-4D97-AF65-F5344CB8AC3E}">
        <p14:creationId xmlns:p14="http://schemas.microsoft.com/office/powerpoint/2010/main" val="4275326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OS Layered Design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46;p21"/>
          <p:cNvSpPr txBox="1"/>
          <p:nvPr/>
        </p:nvSpPr>
        <p:spPr>
          <a:xfrm>
            <a:off x="1164386" y="1531707"/>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pic>
        <p:nvPicPr>
          <p:cNvPr id="16" name="Google Shape;804;p25" descr="fig05-02.eps"/>
          <p:cNvPicPr preferRelativeResize="0"/>
          <p:nvPr/>
        </p:nvPicPr>
        <p:blipFill rotWithShape="1">
          <a:blip r:embed="rId5">
            <a:alphaModFix/>
          </a:blip>
          <a:srcRect t="-536" b="-463"/>
          <a:stretch/>
        </p:blipFill>
        <p:spPr>
          <a:xfrm>
            <a:off x="2843808" y="1239948"/>
            <a:ext cx="5473474" cy="4349292"/>
          </a:xfrm>
          <a:prstGeom prst="rect">
            <a:avLst/>
          </a:prstGeom>
          <a:noFill/>
          <a:ln>
            <a:noFill/>
          </a:ln>
        </p:spPr>
      </p:pic>
      <p:sp>
        <p:nvSpPr>
          <p:cNvPr id="20" name="Google Shape;805;p25"/>
          <p:cNvSpPr txBox="1"/>
          <p:nvPr/>
        </p:nvSpPr>
        <p:spPr>
          <a:xfrm>
            <a:off x="939452" y="5579912"/>
            <a:ext cx="9411072"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rgbClr val="262E31"/>
                </a:solidFill>
                <a:latin typeface="Alexandria" pitchFamily="2" charset="-78"/>
                <a:ea typeface="Calibri"/>
                <a:cs typeface="Alexandria" pitchFamily="2" charset="-78"/>
                <a:sym typeface="Calibri"/>
              </a:rPr>
              <a:t>Operating system visualized in layers, from most critical (bottom) to least critical.</a:t>
            </a:r>
            <a:endParaRPr sz="1800" dirty="0">
              <a:solidFill>
                <a:srgbClr val="262E3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595247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Modular OS Design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46;p21"/>
          <p:cNvSpPr txBox="1"/>
          <p:nvPr/>
        </p:nvSpPr>
        <p:spPr>
          <a:xfrm>
            <a:off x="1164386" y="1531707"/>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19" name="Google Shape;746;p21"/>
          <p:cNvSpPr txBox="1"/>
          <p:nvPr/>
        </p:nvSpPr>
        <p:spPr>
          <a:xfrm>
            <a:off x="1164386" y="1581811"/>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pic>
        <p:nvPicPr>
          <p:cNvPr id="21" name="Google Shape;819;p26" descr="fig05-04.eps"/>
          <p:cNvPicPr preferRelativeResize="0"/>
          <p:nvPr/>
        </p:nvPicPr>
        <p:blipFill rotWithShape="1">
          <a:blip r:embed="rId5">
            <a:alphaModFix/>
          </a:blip>
          <a:srcRect t="-819" b="-7586"/>
          <a:stretch/>
        </p:blipFill>
        <p:spPr>
          <a:xfrm>
            <a:off x="2189703" y="1330598"/>
            <a:ext cx="7270031" cy="4506531"/>
          </a:xfrm>
          <a:prstGeom prst="rect">
            <a:avLst/>
          </a:prstGeom>
          <a:noFill/>
          <a:ln>
            <a:noFill/>
          </a:ln>
        </p:spPr>
      </p:pic>
      <p:sp>
        <p:nvSpPr>
          <p:cNvPr id="22" name="Google Shape;820;p26"/>
          <p:cNvSpPr txBox="1"/>
          <p:nvPr/>
        </p:nvSpPr>
        <p:spPr>
          <a:xfrm>
            <a:off x="739037" y="5553610"/>
            <a:ext cx="1062207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rgbClr val="262E31"/>
                </a:solidFill>
                <a:latin typeface="Alexandria" pitchFamily="2" charset="-78"/>
                <a:ea typeface="Calibri"/>
                <a:cs typeface="Alexandria" pitchFamily="2" charset="-78"/>
                <a:sym typeface="Calibri"/>
              </a:rPr>
              <a:t>Modern OSs are built from discrete modules. These modules generally come from a variety of sources and are subject to updating/overwriting, so they cannot trust one another.</a:t>
            </a:r>
            <a:endParaRPr sz="1800" dirty="0">
              <a:solidFill>
                <a:srgbClr val="262E3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223202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Protected Objects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46;p21"/>
          <p:cNvSpPr txBox="1"/>
          <p:nvPr/>
        </p:nvSpPr>
        <p:spPr>
          <a:xfrm>
            <a:off x="1164386" y="1531707"/>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19" name="Google Shape;746;p21"/>
          <p:cNvSpPr txBox="1"/>
          <p:nvPr/>
        </p:nvSpPr>
        <p:spPr>
          <a:xfrm>
            <a:off x="1164386" y="1581811"/>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20" name="Google Shape;746;p21"/>
          <p:cNvSpPr txBox="1"/>
          <p:nvPr/>
        </p:nvSpPr>
        <p:spPr>
          <a:xfrm>
            <a:off x="1164386" y="1631915"/>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23" name="Google Shape;834;p27"/>
          <p:cNvSpPr/>
          <p:nvPr/>
        </p:nvSpPr>
        <p:spPr>
          <a:xfrm>
            <a:off x="1073817" y="1828213"/>
            <a:ext cx="10234300" cy="332394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000" b="1" dirty="0">
                <a:solidFill>
                  <a:srgbClr val="FF0000"/>
                </a:solidFill>
                <a:latin typeface="Alexandria" pitchFamily="2" charset="-78"/>
                <a:ea typeface="Calibri"/>
                <a:cs typeface="Alexandria" pitchFamily="2" charset="-78"/>
                <a:sym typeface="Calibri"/>
              </a:rPr>
              <a:t>These are some of the common objects that need protection by and in OSs.</a:t>
            </a:r>
            <a:endParaRPr sz="1600" b="1" dirty="0">
              <a:solidFill>
                <a:srgbClr val="FF0000"/>
              </a:solidFill>
              <a:latin typeface="Alexandria" pitchFamily="2" charset="-78"/>
              <a:cs typeface="Alexandria" pitchFamily="2" charset="-78"/>
            </a:endParaRPr>
          </a:p>
          <a:p>
            <a:pPr marL="739775" marR="0" lvl="0" indent="-285750" algn="l" rtl="0">
              <a:lnSpc>
                <a:spcPct val="150000"/>
              </a:lnSpc>
              <a:spcBef>
                <a:spcPts val="0"/>
              </a:spcBef>
              <a:spcAft>
                <a:spcPts val="0"/>
              </a:spcAft>
              <a:buClr>
                <a:schemeClr val="dk1"/>
              </a:buClr>
              <a:buSzPts val="2400"/>
              <a:buFont typeface="Arial"/>
              <a:buChar char="•"/>
            </a:pPr>
            <a:r>
              <a:rPr lang="en-US" sz="2000" dirty="0" smtClean="0">
                <a:solidFill>
                  <a:schemeClr val="dk1"/>
                </a:solidFill>
                <a:latin typeface="Alexandria" pitchFamily="2" charset="-78"/>
                <a:ea typeface="Calibri"/>
                <a:cs typeface="Alexandria" pitchFamily="2" charset="-78"/>
                <a:sym typeface="Calibri"/>
              </a:rPr>
              <a:t>Memory</a:t>
            </a:r>
            <a:endParaRPr sz="1600" dirty="0">
              <a:latin typeface="Alexandria" pitchFamily="2" charset="-78"/>
              <a:cs typeface="Alexandria" pitchFamily="2" charset="-78"/>
            </a:endParaRPr>
          </a:p>
          <a:p>
            <a:pPr marL="739775" marR="0" lvl="0" indent="-285750" algn="l" rtl="0">
              <a:lnSpc>
                <a:spcPct val="150000"/>
              </a:lnSpc>
              <a:spcBef>
                <a:spcPts val="0"/>
              </a:spcBef>
              <a:spcAft>
                <a:spcPts val="0"/>
              </a:spcAft>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Sharable I/O devices, such as disks</a:t>
            </a:r>
            <a:endParaRPr sz="1600" dirty="0">
              <a:latin typeface="Alexandria" pitchFamily="2" charset="-78"/>
              <a:cs typeface="Alexandria" pitchFamily="2" charset="-78"/>
            </a:endParaRPr>
          </a:p>
          <a:p>
            <a:pPr marL="739775" marR="0" lvl="0" indent="-285750" algn="l" rtl="0">
              <a:lnSpc>
                <a:spcPct val="150000"/>
              </a:lnSpc>
              <a:spcBef>
                <a:spcPts val="0"/>
              </a:spcBef>
              <a:spcAft>
                <a:spcPts val="0"/>
              </a:spcAft>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Serially reusable I/O devices, such as printers</a:t>
            </a:r>
            <a:endParaRPr sz="1600" dirty="0">
              <a:latin typeface="Alexandria" pitchFamily="2" charset="-78"/>
              <a:cs typeface="Alexandria" pitchFamily="2" charset="-78"/>
            </a:endParaRPr>
          </a:p>
          <a:p>
            <a:pPr marL="739775" marR="0" lvl="0" indent="-285750" algn="l" rtl="0">
              <a:lnSpc>
                <a:spcPct val="150000"/>
              </a:lnSpc>
              <a:spcBef>
                <a:spcPts val="0"/>
              </a:spcBef>
              <a:spcAft>
                <a:spcPts val="0"/>
              </a:spcAft>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Sharable programs and sub procedures</a:t>
            </a:r>
            <a:endParaRPr sz="1600" dirty="0">
              <a:latin typeface="Alexandria" pitchFamily="2" charset="-78"/>
              <a:cs typeface="Alexandria" pitchFamily="2" charset="-78"/>
            </a:endParaRPr>
          </a:p>
          <a:p>
            <a:pPr marL="739775" marR="0" lvl="0" indent="-285750" algn="l" rtl="0">
              <a:lnSpc>
                <a:spcPct val="150000"/>
              </a:lnSpc>
              <a:spcBef>
                <a:spcPts val="0"/>
              </a:spcBef>
              <a:spcAft>
                <a:spcPts val="0"/>
              </a:spcAft>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Networks</a:t>
            </a:r>
            <a:endParaRPr sz="1600" dirty="0">
              <a:latin typeface="Alexandria" pitchFamily="2" charset="-78"/>
              <a:cs typeface="Alexandria" pitchFamily="2" charset="-78"/>
            </a:endParaRPr>
          </a:p>
          <a:p>
            <a:pPr marL="739775" marR="0" lvl="0" indent="-285750" algn="l" rtl="0">
              <a:lnSpc>
                <a:spcPct val="150000"/>
              </a:lnSpc>
              <a:spcBef>
                <a:spcPts val="0"/>
              </a:spcBef>
              <a:spcAft>
                <a:spcPts val="0"/>
              </a:spcAft>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Sharable data</a:t>
            </a:r>
            <a:endParaRPr sz="1600" dirty="0">
              <a:latin typeface="Alexandria" pitchFamily="2" charset="-78"/>
              <a:cs typeface="Alexandria" pitchFamily="2" charset="-78"/>
            </a:endParaRPr>
          </a:p>
        </p:txBody>
      </p:sp>
    </p:spTree>
    <p:extLst>
      <p:ext uri="{BB962C8B-B14F-4D97-AF65-F5344CB8AC3E}">
        <p14:creationId xmlns:p14="http://schemas.microsoft.com/office/powerpoint/2010/main" val="3789569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Operating Systems Hardening</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46;p21"/>
          <p:cNvSpPr txBox="1"/>
          <p:nvPr/>
        </p:nvSpPr>
        <p:spPr>
          <a:xfrm>
            <a:off x="1164386" y="1531707"/>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19" name="Google Shape;746;p21"/>
          <p:cNvSpPr txBox="1"/>
          <p:nvPr/>
        </p:nvSpPr>
        <p:spPr>
          <a:xfrm>
            <a:off x="1164386" y="1581811"/>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20" name="Google Shape;746;p21"/>
          <p:cNvSpPr txBox="1"/>
          <p:nvPr/>
        </p:nvSpPr>
        <p:spPr>
          <a:xfrm>
            <a:off x="1164386" y="1631915"/>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21" name="Google Shape;848;p28"/>
          <p:cNvSpPr txBox="1"/>
          <p:nvPr/>
        </p:nvSpPr>
        <p:spPr>
          <a:xfrm>
            <a:off x="914399" y="1347072"/>
            <a:ext cx="10697227" cy="4832084"/>
          </a:xfrm>
          <a:prstGeom prst="rect">
            <a:avLst/>
          </a:prstGeom>
          <a:noFill/>
          <a:ln>
            <a:noFill/>
          </a:ln>
        </p:spPr>
        <p:txBody>
          <a:bodyPr spcFirstLastPara="1" wrap="square" lIns="91425" tIns="45700" rIns="91425" bIns="45700" anchor="t" anchorCtr="0">
            <a:noAutofit/>
          </a:bodyPr>
          <a:lstStyle/>
          <a:p>
            <a:pPr marL="228600" marR="0" lvl="0" indent="-228600" algn="l" rtl="0">
              <a:lnSpc>
                <a:spcPct val="120000"/>
              </a:lnSpc>
              <a:spcBef>
                <a:spcPts val="0"/>
              </a:spcBef>
              <a:spcAft>
                <a:spcPts val="0"/>
              </a:spcAft>
              <a:buClr>
                <a:srgbClr val="FF0000"/>
              </a:buClr>
              <a:buSzPct val="100000"/>
              <a:buFont typeface="Noto Sans Symbols"/>
              <a:buChar char="⮚"/>
            </a:pPr>
            <a:r>
              <a:rPr lang="en-US" sz="2000" dirty="0">
                <a:solidFill>
                  <a:schemeClr val="dk1"/>
                </a:solidFill>
                <a:latin typeface="Alexandria" pitchFamily="2" charset="-78"/>
                <a:ea typeface="Calibri"/>
                <a:cs typeface="Alexandria" pitchFamily="2" charset="-78"/>
                <a:sym typeface="Calibri"/>
              </a:rPr>
              <a:t>First critical step in securing a system is to secure the base operating system</a:t>
            </a:r>
            <a:endParaRPr sz="1100" dirty="0">
              <a:latin typeface="Alexandria" pitchFamily="2" charset="-78"/>
              <a:cs typeface="Alexandria" pitchFamily="2" charset="-78"/>
            </a:endParaRPr>
          </a:p>
          <a:p>
            <a:pPr marL="228600" marR="0" lvl="0" indent="-228600" algn="l" rtl="0">
              <a:lnSpc>
                <a:spcPct val="120000"/>
              </a:lnSpc>
              <a:spcBef>
                <a:spcPts val="1000"/>
              </a:spcBef>
              <a:spcAft>
                <a:spcPts val="0"/>
              </a:spcAft>
              <a:buClr>
                <a:srgbClr val="A8D08C"/>
              </a:buClr>
              <a:buSzPct val="100000"/>
              <a:buFont typeface="Arial"/>
              <a:buChar char="•"/>
            </a:pPr>
            <a:r>
              <a:rPr lang="en-US" sz="2000" dirty="0">
                <a:solidFill>
                  <a:srgbClr val="FF0000"/>
                </a:solidFill>
                <a:latin typeface="Alexandria" pitchFamily="2" charset="-78"/>
                <a:ea typeface="Calibri"/>
                <a:cs typeface="Alexandria" pitchFamily="2" charset="-78"/>
                <a:sym typeface="Calibri"/>
              </a:rPr>
              <a:t>Basic steps</a:t>
            </a:r>
            <a:endParaRPr sz="1100" dirty="0">
              <a:solidFill>
                <a:srgbClr val="FF0000"/>
              </a:solidFill>
              <a:latin typeface="Alexandria" pitchFamily="2" charset="-78"/>
              <a:cs typeface="Alexandria" pitchFamily="2" charset="-78"/>
            </a:endParaRPr>
          </a:p>
          <a:p>
            <a:pPr marL="685800" marR="0" lvl="1" indent="-228600" algn="l" rtl="0">
              <a:lnSpc>
                <a:spcPct val="120000"/>
              </a:lnSpc>
              <a:spcBef>
                <a:spcPts val="500"/>
              </a:spcBef>
              <a:spcAft>
                <a:spcPts val="0"/>
              </a:spcAft>
              <a:buClr>
                <a:schemeClr val="dk1"/>
              </a:buClr>
              <a:buSzPct val="100000"/>
              <a:buFont typeface="Arial"/>
              <a:buChar char="•"/>
            </a:pPr>
            <a:r>
              <a:rPr lang="en-US" sz="2000" b="0" i="0" u="none" strike="noStrike" cap="none" dirty="0">
                <a:solidFill>
                  <a:schemeClr val="dk1"/>
                </a:solidFill>
                <a:latin typeface="Alexandria" pitchFamily="2" charset="-78"/>
                <a:ea typeface="Calibri"/>
                <a:cs typeface="Alexandria" pitchFamily="2" charset="-78"/>
                <a:sym typeface="Calibri"/>
              </a:rPr>
              <a:t>Install and patch the operating system</a:t>
            </a:r>
            <a:endParaRPr sz="1100" dirty="0">
              <a:latin typeface="Alexandria" pitchFamily="2" charset="-78"/>
              <a:cs typeface="Alexandria" pitchFamily="2" charset="-78"/>
            </a:endParaRPr>
          </a:p>
          <a:p>
            <a:pPr marL="685800" marR="0" lvl="1" indent="-228600" algn="l" rtl="0">
              <a:lnSpc>
                <a:spcPct val="120000"/>
              </a:lnSpc>
              <a:spcBef>
                <a:spcPts val="500"/>
              </a:spcBef>
              <a:spcAft>
                <a:spcPts val="0"/>
              </a:spcAft>
              <a:buClr>
                <a:schemeClr val="dk1"/>
              </a:buClr>
              <a:buSzPct val="100000"/>
              <a:buFont typeface="Arial"/>
              <a:buChar char="•"/>
            </a:pPr>
            <a:r>
              <a:rPr lang="en-US" sz="2000" b="0" i="0" u="none" strike="noStrike" cap="none" dirty="0">
                <a:solidFill>
                  <a:schemeClr val="dk1"/>
                </a:solidFill>
                <a:latin typeface="Alexandria" pitchFamily="2" charset="-78"/>
                <a:ea typeface="Calibri"/>
                <a:cs typeface="Alexandria" pitchFamily="2" charset="-78"/>
                <a:sym typeface="Calibri"/>
              </a:rPr>
              <a:t>Harden and configure the operating system to adequately address the identified security needs of the system by:</a:t>
            </a:r>
            <a:endParaRPr sz="1100" dirty="0">
              <a:latin typeface="Alexandria" pitchFamily="2" charset="-78"/>
              <a:cs typeface="Alexandria" pitchFamily="2" charset="-78"/>
            </a:endParaRPr>
          </a:p>
          <a:p>
            <a:pPr marL="1143000" marR="0" lvl="2" indent="-228600" algn="l" rtl="0">
              <a:lnSpc>
                <a:spcPct val="120000"/>
              </a:lnSpc>
              <a:spcBef>
                <a:spcPts val="500"/>
              </a:spcBef>
              <a:spcAft>
                <a:spcPts val="0"/>
              </a:spcAft>
              <a:buClr>
                <a:srgbClr val="A8D08C"/>
              </a:buClr>
              <a:buSzPct val="100000"/>
              <a:buFont typeface="Arial"/>
              <a:buChar char="•"/>
            </a:pPr>
            <a:r>
              <a:rPr lang="en-US" sz="1600" b="0" i="0" u="none" strike="noStrike" cap="none" dirty="0">
                <a:solidFill>
                  <a:srgbClr val="25A9E7"/>
                </a:solidFill>
                <a:latin typeface="Alexandria" pitchFamily="2" charset="-78"/>
                <a:ea typeface="Calibri"/>
                <a:cs typeface="Alexandria" pitchFamily="2" charset="-78"/>
                <a:sym typeface="Calibri"/>
              </a:rPr>
              <a:t>Removing unnecessary services, applications, and protocols</a:t>
            </a:r>
            <a:endParaRPr sz="1100" dirty="0">
              <a:solidFill>
                <a:srgbClr val="25A9E7"/>
              </a:solidFill>
              <a:latin typeface="Alexandria" pitchFamily="2" charset="-78"/>
              <a:cs typeface="Alexandria" pitchFamily="2" charset="-78"/>
            </a:endParaRPr>
          </a:p>
          <a:p>
            <a:pPr marL="1143000" marR="0" lvl="2" indent="-228600" algn="l" rtl="0">
              <a:lnSpc>
                <a:spcPct val="120000"/>
              </a:lnSpc>
              <a:spcBef>
                <a:spcPts val="500"/>
              </a:spcBef>
              <a:spcAft>
                <a:spcPts val="0"/>
              </a:spcAft>
              <a:buClr>
                <a:srgbClr val="A8D08C"/>
              </a:buClr>
              <a:buSzPct val="100000"/>
              <a:buFont typeface="Arial"/>
              <a:buChar char="•"/>
            </a:pPr>
            <a:r>
              <a:rPr lang="en-US" sz="1600" b="0" i="0" u="none" strike="noStrike" cap="none" dirty="0">
                <a:solidFill>
                  <a:srgbClr val="25A9E7"/>
                </a:solidFill>
                <a:latin typeface="Alexandria" pitchFamily="2" charset="-78"/>
                <a:ea typeface="Calibri"/>
                <a:cs typeface="Alexandria" pitchFamily="2" charset="-78"/>
                <a:sym typeface="Calibri"/>
              </a:rPr>
              <a:t>Configuring users, groups, and permissions</a:t>
            </a:r>
            <a:endParaRPr sz="1100" dirty="0">
              <a:solidFill>
                <a:srgbClr val="25A9E7"/>
              </a:solidFill>
              <a:latin typeface="Alexandria" pitchFamily="2" charset="-78"/>
              <a:cs typeface="Alexandria" pitchFamily="2" charset="-78"/>
            </a:endParaRPr>
          </a:p>
          <a:p>
            <a:pPr marL="1143000" marR="0" lvl="2" indent="-228600" algn="l" rtl="0">
              <a:lnSpc>
                <a:spcPct val="120000"/>
              </a:lnSpc>
              <a:spcBef>
                <a:spcPts val="500"/>
              </a:spcBef>
              <a:spcAft>
                <a:spcPts val="0"/>
              </a:spcAft>
              <a:buClr>
                <a:srgbClr val="A8D08C"/>
              </a:buClr>
              <a:buSzPct val="100000"/>
              <a:buFont typeface="Arial"/>
              <a:buChar char="•"/>
            </a:pPr>
            <a:r>
              <a:rPr lang="en-US" sz="1600" b="0" i="0" u="none" strike="noStrike" cap="none" dirty="0">
                <a:solidFill>
                  <a:srgbClr val="25A9E7"/>
                </a:solidFill>
                <a:latin typeface="Alexandria" pitchFamily="2" charset="-78"/>
                <a:ea typeface="Calibri"/>
                <a:cs typeface="Alexandria" pitchFamily="2" charset="-78"/>
                <a:sym typeface="Calibri"/>
              </a:rPr>
              <a:t>Configuring resource controls</a:t>
            </a:r>
            <a:endParaRPr sz="1100" dirty="0">
              <a:solidFill>
                <a:srgbClr val="25A9E7"/>
              </a:solidFill>
              <a:latin typeface="Alexandria" pitchFamily="2" charset="-78"/>
              <a:cs typeface="Alexandria" pitchFamily="2" charset="-78"/>
            </a:endParaRPr>
          </a:p>
          <a:p>
            <a:pPr marL="685800" marR="0" lvl="1" indent="-228600" algn="l" rtl="0">
              <a:lnSpc>
                <a:spcPct val="120000"/>
              </a:lnSpc>
              <a:spcBef>
                <a:spcPts val="500"/>
              </a:spcBef>
              <a:spcAft>
                <a:spcPts val="0"/>
              </a:spcAft>
              <a:buClr>
                <a:schemeClr val="dk1"/>
              </a:buClr>
              <a:buSzPct val="100000"/>
              <a:buFont typeface="Arial"/>
              <a:buChar char="•"/>
            </a:pPr>
            <a:r>
              <a:rPr lang="en-US" sz="2000" b="0" i="0" u="none" strike="noStrike" cap="none" dirty="0">
                <a:solidFill>
                  <a:schemeClr val="dk1"/>
                </a:solidFill>
                <a:latin typeface="Alexandria" pitchFamily="2" charset="-78"/>
                <a:ea typeface="Calibri"/>
                <a:cs typeface="Alexandria" pitchFamily="2" charset="-78"/>
                <a:sym typeface="Calibri"/>
              </a:rPr>
              <a:t>Install and configure additional security controls, such as anti-virus, host-based firewalls, and intrusion detection system (IDS)</a:t>
            </a:r>
            <a:endParaRPr sz="1100" dirty="0">
              <a:latin typeface="Alexandria" pitchFamily="2" charset="-78"/>
              <a:cs typeface="Alexandria" pitchFamily="2" charset="-78"/>
            </a:endParaRPr>
          </a:p>
          <a:p>
            <a:pPr marL="685800" marR="0" lvl="1" indent="-228600" algn="l" rtl="0">
              <a:lnSpc>
                <a:spcPct val="120000"/>
              </a:lnSpc>
              <a:spcBef>
                <a:spcPts val="500"/>
              </a:spcBef>
              <a:spcAft>
                <a:spcPts val="0"/>
              </a:spcAft>
              <a:buClr>
                <a:schemeClr val="dk1"/>
              </a:buClr>
              <a:buSzPct val="100000"/>
              <a:buFont typeface="Arial"/>
              <a:buChar char="•"/>
            </a:pPr>
            <a:r>
              <a:rPr lang="en-US" sz="2000" b="0" i="0" u="none" strike="noStrike" cap="none" dirty="0">
                <a:solidFill>
                  <a:schemeClr val="dk1"/>
                </a:solidFill>
                <a:latin typeface="Alexandria" pitchFamily="2" charset="-78"/>
                <a:ea typeface="Calibri"/>
                <a:cs typeface="Alexandria" pitchFamily="2" charset="-78"/>
                <a:sym typeface="Calibri"/>
              </a:rPr>
              <a:t>Test the security of the basic operating system to ensure that the steps taken adequately address its security needs</a:t>
            </a:r>
            <a:endParaRPr sz="1100" dirty="0">
              <a:latin typeface="Alexandria" pitchFamily="2" charset="-78"/>
              <a:cs typeface="Alexandria" pitchFamily="2" charset="-78"/>
            </a:endParaRPr>
          </a:p>
        </p:txBody>
      </p:sp>
    </p:spTree>
    <p:extLst>
      <p:ext uri="{BB962C8B-B14F-4D97-AF65-F5344CB8AC3E}">
        <p14:creationId xmlns:p14="http://schemas.microsoft.com/office/powerpoint/2010/main" val="1179312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 calcmode="lin" valueType="num">
                                      <p:cBhvr additive="base">
                                        <p:cTn id="7" dur="3000"/>
                                        <p:tgtEl>
                                          <p:spTgt spid="21">
                                            <p:txEl>
                                              <p:pRg st="0" end="0"/>
                                            </p:txEl>
                                          </p:spTgt>
                                        </p:tgtEl>
                                        <p:attrNameLst>
                                          <p:attrName>ppt_y</p:attrName>
                                        </p:attrNameLst>
                                      </p:cBhvr>
                                      <p:tavLst>
                                        <p:tav tm="0">
                                          <p:val>
                                            <p:strVal val="#ppt_y+1"/>
                                          </p:val>
                                        </p:tav>
                                        <p:tav tm="100000">
                                          <p:val>
                                            <p:strVal val="#ppt_y"/>
                                          </p:val>
                                        </p:tav>
                                      </p:tavLst>
                                    </p:anim>
                                  </p:childTnLst>
                                </p:cTn>
                              </p:par>
                              <p:par>
                                <p:cTn id="8" presetID="2" presetClass="entr" presetSubtype="4" fill="hold" nodeType="withEffect">
                                  <p:stCondLst>
                                    <p:cond delay="0"/>
                                  </p:stCondLst>
                                  <p:childTnLst>
                                    <p:set>
                                      <p:cBhvr>
                                        <p:cTn id="9" dur="1" fill="hold">
                                          <p:stCondLst>
                                            <p:cond delay="0"/>
                                          </p:stCondLst>
                                        </p:cTn>
                                        <p:tgtEl>
                                          <p:spTgt spid="21">
                                            <p:txEl>
                                              <p:pRg st="1" end="1"/>
                                            </p:txEl>
                                          </p:spTgt>
                                        </p:tgtEl>
                                        <p:attrNameLst>
                                          <p:attrName>style.visibility</p:attrName>
                                        </p:attrNameLst>
                                      </p:cBhvr>
                                      <p:to>
                                        <p:strVal val="visible"/>
                                      </p:to>
                                    </p:set>
                                    <p:anim calcmode="lin" valueType="num">
                                      <p:cBhvr additive="base">
                                        <p:cTn id="10" dur="3000"/>
                                        <p:tgtEl>
                                          <p:spTgt spid="21">
                                            <p:txEl>
                                              <p:pRg st="1" end="1"/>
                                            </p:txEl>
                                          </p:spTgt>
                                        </p:tgtEl>
                                        <p:attrNameLst>
                                          <p:attrName>ppt_y</p:attrName>
                                        </p:attrNameLst>
                                      </p:cBhvr>
                                      <p:tavLst>
                                        <p:tav tm="0">
                                          <p:val>
                                            <p:strVal val="#ppt_y+1"/>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21">
                                            <p:txEl>
                                              <p:pRg st="2" end="2"/>
                                            </p:txEl>
                                          </p:spTgt>
                                        </p:tgtEl>
                                        <p:attrNameLst>
                                          <p:attrName>style.visibility</p:attrName>
                                        </p:attrNameLst>
                                      </p:cBhvr>
                                      <p:to>
                                        <p:strVal val="visible"/>
                                      </p:to>
                                    </p:set>
                                    <p:anim calcmode="lin" valueType="num">
                                      <p:cBhvr additive="base">
                                        <p:cTn id="13" dur="3000"/>
                                        <p:tgtEl>
                                          <p:spTgt spid="21">
                                            <p:txEl>
                                              <p:pRg st="2" end="2"/>
                                            </p:txEl>
                                          </p:spTgt>
                                        </p:tgtEl>
                                        <p:attrNameLst>
                                          <p:attrName>ppt_y</p:attrName>
                                        </p:attrNameLst>
                                      </p:cBhvr>
                                      <p:tavLst>
                                        <p:tav tm="0">
                                          <p:val>
                                            <p:strVal val="#ppt_y+1"/>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21">
                                            <p:txEl>
                                              <p:pRg st="3" end="3"/>
                                            </p:txEl>
                                          </p:spTgt>
                                        </p:tgtEl>
                                        <p:attrNameLst>
                                          <p:attrName>style.visibility</p:attrName>
                                        </p:attrNameLst>
                                      </p:cBhvr>
                                      <p:to>
                                        <p:strVal val="visible"/>
                                      </p:to>
                                    </p:set>
                                    <p:anim calcmode="lin" valueType="num">
                                      <p:cBhvr additive="base">
                                        <p:cTn id="16" dur="3000"/>
                                        <p:tgtEl>
                                          <p:spTgt spid="21">
                                            <p:txEl>
                                              <p:pRg st="3" end="3"/>
                                            </p:txEl>
                                          </p:spTgt>
                                        </p:tgtEl>
                                        <p:attrNameLst>
                                          <p:attrName>ppt_y</p:attrName>
                                        </p:attrNameLst>
                                      </p:cBhvr>
                                      <p:tavLst>
                                        <p:tav tm="0">
                                          <p:val>
                                            <p:strVal val="#ppt_y+1"/>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1">
                                            <p:txEl>
                                              <p:pRg st="4" end="4"/>
                                            </p:txEl>
                                          </p:spTgt>
                                        </p:tgtEl>
                                        <p:attrNameLst>
                                          <p:attrName>style.visibility</p:attrName>
                                        </p:attrNameLst>
                                      </p:cBhvr>
                                      <p:to>
                                        <p:strVal val="visible"/>
                                      </p:to>
                                    </p:set>
                                    <p:anim calcmode="lin" valueType="num">
                                      <p:cBhvr additive="base">
                                        <p:cTn id="19" dur="3000"/>
                                        <p:tgtEl>
                                          <p:spTgt spid="21">
                                            <p:txEl>
                                              <p:pRg st="4" end="4"/>
                                            </p:txEl>
                                          </p:spTgt>
                                        </p:tgtEl>
                                        <p:attrNameLst>
                                          <p:attrName>ppt_y</p:attrName>
                                        </p:attrNameLst>
                                      </p:cBhvr>
                                      <p:tavLst>
                                        <p:tav tm="0">
                                          <p:val>
                                            <p:strVal val="#ppt_y+1"/>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1">
                                            <p:txEl>
                                              <p:pRg st="5" end="5"/>
                                            </p:txEl>
                                          </p:spTgt>
                                        </p:tgtEl>
                                        <p:attrNameLst>
                                          <p:attrName>style.visibility</p:attrName>
                                        </p:attrNameLst>
                                      </p:cBhvr>
                                      <p:to>
                                        <p:strVal val="visible"/>
                                      </p:to>
                                    </p:set>
                                    <p:anim calcmode="lin" valueType="num">
                                      <p:cBhvr additive="base">
                                        <p:cTn id="22" dur="3000"/>
                                        <p:tgtEl>
                                          <p:spTgt spid="21">
                                            <p:txEl>
                                              <p:pRg st="5" end="5"/>
                                            </p:txEl>
                                          </p:spTgt>
                                        </p:tgtEl>
                                        <p:attrNameLst>
                                          <p:attrName>ppt_y</p:attrName>
                                        </p:attrNameLst>
                                      </p:cBhvr>
                                      <p:tavLst>
                                        <p:tav tm="0">
                                          <p:val>
                                            <p:strVal val="#ppt_y+1"/>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1">
                                            <p:txEl>
                                              <p:pRg st="6" end="6"/>
                                            </p:txEl>
                                          </p:spTgt>
                                        </p:tgtEl>
                                        <p:attrNameLst>
                                          <p:attrName>style.visibility</p:attrName>
                                        </p:attrNameLst>
                                      </p:cBhvr>
                                      <p:to>
                                        <p:strVal val="visible"/>
                                      </p:to>
                                    </p:set>
                                    <p:anim calcmode="lin" valueType="num">
                                      <p:cBhvr additive="base">
                                        <p:cTn id="25" dur="3000"/>
                                        <p:tgtEl>
                                          <p:spTgt spid="21">
                                            <p:txEl>
                                              <p:pRg st="6" end="6"/>
                                            </p:txEl>
                                          </p:spTgt>
                                        </p:tgtEl>
                                        <p:attrNameLst>
                                          <p:attrName>ppt_y</p:attrName>
                                        </p:attrNameLst>
                                      </p:cBhvr>
                                      <p:tavLst>
                                        <p:tav tm="0">
                                          <p:val>
                                            <p:strVal val="#ppt_y+1"/>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21">
                                            <p:txEl>
                                              <p:pRg st="7" end="7"/>
                                            </p:txEl>
                                          </p:spTgt>
                                        </p:tgtEl>
                                        <p:attrNameLst>
                                          <p:attrName>style.visibility</p:attrName>
                                        </p:attrNameLst>
                                      </p:cBhvr>
                                      <p:to>
                                        <p:strVal val="visible"/>
                                      </p:to>
                                    </p:set>
                                    <p:anim calcmode="lin" valueType="num">
                                      <p:cBhvr additive="base">
                                        <p:cTn id="28" dur="3000"/>
                                        <p:tgtEl>
                                          <p:spTgt spid="21">
                                            <p:txEl>
                                              <p:pRg st="7" end="7"/>
                                            </p:txEl>
                                          </p:spTgt>
                                        </p:tgtEl>
                                        <p:attrNameLst>
                                          <p:attrName>ppt_y</p:attrName>
                                        </p:attrNameLst>
                                      </p:cBhvr>
                                      <p:tavLst>
                                        <p:tav tm="0">
                                          <p:val>
                                            <p:strVal val="#ppt_y+1"/>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1">
                                            <p:txEl>
                                              <p:pRg st="8" end="8"/>
                                            </p:txEl>
                                          </p:spTgt>
                                        </p:tgtEl>
                                        <p:attrNameLst>
                                          <p:attrName>style.visibility</p:attrName>
                                        </p:attrNameLst>
                                      </p:cBhvr>
                                      <p:to>
                                        <p:strVal val="visible"/>
                                      </p:to>
                                    </p:set>
                                    <p:anim calcmode="lin" valueType="num">
                                      <p:cBhvr additive="base">
                                        <p:cTn id="31" dur="3000"/>
                                        <p:tgtEl>
                                          <p:spTgt spid="21">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Operating Systems Hardening</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Google Shape;746;p21"/>
          <p:cNvSpPr txBox="1"/>
          <p:nvPr/>
        </p:nvSpPr>
        <p:spPr>
          <a:xfrm>
            <a:off x="1164386" y="1581811"/>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20" name="Google Shape;746;p21"/>
          <p:cNvSpPr txBox="1"/>
          <p:nvPr/>
        </p:nvSpPr>
        <p:spPr>
          <a:xfrm>
            <a:off x="1164386" y="1631915"/>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grpSp>
        <p:nvGrpSpPr>
          <p:cNvPr id="22" name="Google Shape;862;p29"/>
          <p:cNvGrpSpPr/>
          <p:nvPr/>
        </p:nvGrpSpPr>
        <p:grpSpPr>
          <a:xfrm>
            <a:off x="764087" y="1616579"/>
            <a:ext cx="10822487" cy="4487420"/>
            <a:chOff x="7550" y="246"/>
            <a:chExt cx="8697866" cy="3459294"/>
          </a:xfrm>
        </p:grpSpPr>
        <p:sp>
          <p:nvSpPr>
            <p:cNvPr id="23" name="Google Shape;863;p29"/>
            <p:cNvSpPr/>
            <p:nvPr/>
          </p:nvSpPr>
          <p:spPr>
            <a:xfrm>
              <a:off x="44417" y="307054"/>
              <a:ext cx="1574580" cy="1603588"/>
            </a:xfrm>
            <a:prstGeom prst="ellipse">
              <a:avLst/>
            </a:prstGeom>
            <a:solidFill>
              <a:srgbClr val="599BD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864;p29"/>
            <p:cNvSpPr txBox="1"/>
            <p:nvPr/>
          </p:nvSpPr>
          <p:spPr>
            <a:xfrm>
              <a:off x="275009" y="541894"/>
              <a:ext cx="1113396" cy="1133908"/>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None/>
              </a:pPr>
              <a:r>
                <a:rPr lang="en-US" sz="1400" b="1" dirty="0">
                  <a:solidFill>
                    <a:schemeClr val="lt1"/>
                  </a:solidFill>
                  <a:latin typeface="Calibri"/>
                  <a:ea typeface="Calibri"/>
                  <a:cs typeface="Calibri"/>
                  <a:sym typeface="Calibri"/>
                </a:rPr>
                <a:t>System security begins with the installation of the operating system</a:t>
              </a:r>
              <a:endParaRPr sz="1400" dirty="0">
                <a:solidFill>
                  <a:schemeClr val="lt1"/>
                </a:solidFill>
                <a:latin typeface="Calibri"/>
                <a:ea typeface="Calibri"/>
                <a:cs typeface="Calibri"/>
                <a:sym typeface="Calibri"/>
              </a:endParaRPr>
            </a:p>
          </p:txBody>
        </p:sp>
        <p:sp>
          <p:nvSpPr>
            <p:cNvPr id="26" name="Google Shape;865;p29"/>
            <p:cNvSpPr/>
            <p:nvPr/>
          </p:nvSpPr>
          <p:spPr>
            <a:xfrm rot="10800000">
              <a:off x="640367" y="2006313"/>
              <a:ext cx="382681" cy="202821"/>
            </a:xfrm>
            <a:prstGeom prst="triangle">
              <a:avLst>
                <a:gd name="adj" fmla="val 50000"/>
              </a:avLst>
            </a:prstGeom>
            <a:solidFill>
              <a:srgbClr val="B3CA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866;p29"/>
            <p:cNvSpPr/>
            <p:nvPr/>
          </p:nvSpPr>
          <p:spPr>
            <a:xfrm>
              <a:off x="7550" y="2293324"/>
              <a:ext cx="1648314" cy="1166215"/>
            </a:xfrm>
            <a:prstGeom prst="ellipse">
              <a:avLst/>
            </a:prstGeom>
            <a:solidFill>
              <a:srgbClr val="599BD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867;p29"/>
            <p:cNvSpPr txBox="1"/>
            <p:nvPr/>
          </p:nvSpPr>
          <p:spPr>
            <a:xfrm>
              <a:off x="248940" y="2464112"/>
              <a:ext cx="1165534" cy="824639"/>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None/>
              </a:pPr>
              <a:r>
                <a:rPr lang="en-US" sz="1400" b="1">
                  <a:solidFill>
                    <a:schemeClr val="lt1"/>
                  </a:solidFill>
                  <a:latin typeface="Calibri"/>
                  <a:ea typeface="Calibri"/>
                  <a:cs typeface="Calibri"/>
                  <a:sym typeface="Calibri"/>
                </a:rPr>
                <a:t>Ideally new systems should be constructed on a protected network</a:t>
              </a:r>
              <a:endParaRPr sz="1400">
                <a:solidFill>
                  <a:schemeClr val="lt1"/>
                </a:solidFill>
                <a:latin typeface="Calibri"/>
                <a:ea typeface="Calibri"/>
                <a:cs typeface="Calibri"/>
                <a:sym typeface="Calibri"/>
              </a:endParaRPr>
            </a:p>
          </p:txBody>
        </p:sp>
        <p:sp>
          <p:nvSpPr>
            <p:cNvPr id="29" name="Google Shape;868;p29"/>
            <p:cNvSpPr/>
            <p:nvPr/>
          </p:nvSpPr>
          <p:spPr>
            <a:xfrm rot="5314488">
              <a:off x="1743607" y="2747573"/>
              <a:ext cx="382681" cy="202821"/>
            </a:xfrm>
            <a:prstGeom prst="triangle">
              <a:avLst>
                <a:gd name="adj" fmla="val 50000"/>
              </a:avLst>
            </a:prstGeom>
            <a:solidFill>
              <a:srgbClr val="B3CA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869;p29"/>
            <p:cNvSpPr/>
            <p:nvPr/>
          </p:nvSpPr>
          <p:spPr>
            <a:xfrm>
              <a:off x="2202552" y="2181489"/>
              <a:ext cx="1753389" cy="1278051"/>
            </a:xfrm>
            <a:prstGeom prst="ellipse">
              <a:avLst/>
            </a:prstGeom>
            <a:solidFill>
              <a:srgbClr val="599BD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870;p29"/>
            <p:cNvSpPr txBox="1"/>
            <p:nvPr/>
          </p:nvSpPr>
          <p:spPr>
            <a:xfrm>
              <a:off x="2459330" y="2368655"/>
              <a:ext cx="1239833" cy="903719"/>
            </a:xfrm>
            <a:prstGeom prst="rect">
              <a:avLst/>
            </a:prstGeom>
            <a:noFill/>
            <a:ln>
              <a:noFill/>
            </a:ln>
          </p:spPr>
          <p:txBody>
            <a:bodyPr spcFirstLastPara="1" wrap="square" lIns="13950" tIns="13950" rIns="13950" bIns="13950" anchor="ctr" anchorCtr="0">
              <a:noAutofit/>
            </a:bodyPr>
            <a:lstStyle/>
            <a:p>
              <a:pPr marL="0" marR="0" lvl="0" indent="0" algn="ctr" rtl="0">
                <a:lnSpc>
                  <a:spcPct val="90000"/>
                </a:lnSpc>
                <a:spcBef>
                  <a:spcPts val="0"/>
                </a:spcBef>
                <a:spcAft>
                  <a:spcPts val="0"/>
                </a:spcAft>
                <a:buNone/>
              </a:pPr>
              <a:r>
                <a:rPr lang="en-US" sz="1050" b="1">
                  <a:solidFill>
                    <a:schemeClr val="lt1"/>
                  </a:solidFill>
                  <a:latin typeface="Calibri"/>
                  <a:ea typeface="Calibri"/>
                  <a:cs typeface="Calibri"/>
                  <a:sym typeface="Calibri"/>
                </a:rPr>
                <a:t>Full installation and hardening process should occur before the system is deployed to its intended location</a:t>
              </a:r>
              <a:endParaRPr sz="1050">
                <a:solidFill>
                  <a:schemeClr val="lt1"/>
                </a:solidFill>
                <a:latin typeface="Calibri"/>
                <a:ea typeface="Calibri"/>
                <a:cs typeface="Calibri"/>
                <a:sym typeface="Calibri"/>
              </a:endParaRPr>
            </a:p>
          </p:txBody>
        </p:sp>
        <p:sp>
          <p:nvSpPr>
            <p:cNvPr id="32" name="Google Shape;871;p29"/>
            <p:cNvSpPr/>
            <p:nvPr/>
          </p:nvSpPr>
          <p:spPr>
            <a:xfrm>
              <a:off x="2887906" y="1882997"/>
              <a:ext cx="382681" cy="202821"/>
            </a:xfrm>
            <a:prstGeom prst="triangle">
              <a:avLst>
                <a:gd name="adj" fmla="val 50000"/>
              </a:avLst>
            </a:prstGeom>
            <a:solidFill>
              <a:srgbClr val="B3CA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872;p29"/>
            <p:cNvSpPr/>
            <p:nvPr/>
          </p:nvSpPr>
          <p:spPr>
            <a:xfrm>
              <a:off x="2202636" y="206771"/>
              <a:ext cx="1753221" cy="1592035"/>
            </a:xfrm>
            <a:prstGeom prst="ellipse">
              <a:avLst/>
            </a:prstGeom>
            <a:solidFill>
              <a:srgbClr val="599BD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873;p29"/>
            <p:cNvSpPr txBox="1"/>
            <p:nvPr/>
          </p:nvSpPr>
          <p:spPr>
            <a:xfrm>
              <a:off x="2459389" y="439919"/>
              <a:ext cx="1239715" cy="1125739"/>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None/>
              </a:pPr>
              <a:r>
                <a:rPr lang="en-US" sz="1400" b="1">
                  <a:solidFill>
                    <a:schemeClr val="lt1"/>
                  </a:solidFill>
                  <a:latin typeface="Calibri"/>
                  <a:ea typeface="Calibri"/>
                  <a:cs typeface="Calibri"/>
                  <a:sym typeface="Calibri"/>
                </a:rPr>
                <a:t>Initial installation should install the minimum necessary for the desired system</a:t>
              </a:r>
              <a:endParaRPr sz="1400">
                <a:solidFill>
                  <a:schemeClr val="lt1"/>
                </a:solidFill>
                <a:latin typeface="Calibri"/>
                <a:ea typeface="Calibri"/>
                <a:cs typeface="Calibri"/>
                <a:sym typeface="Calibri"/>
              </a:endParaRPr>
            </a:p>
          </p:txBody>
        </p:sp>
        <p:sp>
          <p:nvSpPr>
            <p:cNvPr id="35" name="Google Shape;874;p29"/>
            <p:cNvSpPr/>
            <p:nvPr/>
          </p:nvSpPr>
          <p:spPr>
            <a:xfrm rot="5313049">
              <a:off x="4053286" y="871897"/>
              <a:ext cx="382681" cy="202821"/>
            </a:xfrm>
            <a:prstGeom prst="triangle">
              <a:avLst>
                <a:gd name="adj" fmla="val 50000"/>
              </a:avLst>
            </a:prstGeom>
            <a:solidFill>
              <a:srgbClr val="B3CA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875;p29"/>
            <p:cNvSpPr/>
            <p:nvPr/>
          </p:nvSpPr>
          <p:spPr>
            <a:xfrm>
              <a:off x="4521828" y="206771"/>
              <a:ext cx="1802732" cy="1473440"/>
            </a:xfrm>
            <a:prstGeom prst="ellipse">
              <a:avLst/>
            </a:prstGeom>
            <a:solidFill>
              <a:srgbClr val="599BD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876;p29"/>
            <p:cNvSpPr txBox="1"/>
            <p:nvPr/>
          </p:nvSpPr>
          <p:spPr>
            <a:xfrm>
              <a:off x="4785832" y="422551"/>
              <a:ext cx="1274724" cy="1041880"/>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None/>
              </a:pPr>
              <a:r>
                <a:rPr lang="en-US" sz="1400" b="1" dirty="0">
                  <a:solidFill>
                    <a:schemeClr val="lt1"/>
                  </a:solidFill>
                  <a:latin typeface="Calibri"/>
                  <a:ea typeface="Calibri"/>
                  <a:cs typeface="Calibri"/>
                  <a:sym typeface="Calibri"/>
                </a:rPr>
                <a:t>Overall  boot process must also be secured</a:t>
              </a:r>
              <a:endParaRPr sz="1400" dirty="0">
                <a:solidFill>
                  <a:schemeClr val="lt1"/>
                </a:solidFill>
                <a:latin typeface="Calibri"/>
                <a:ea typeface="Calibri"/>
                <a:cs typeface="Calibri"/>
                <a:sym typeface="Calibri"/>
              </a:endParaRPr>
            </a:p>
          </p:txBody>
        </p:sp>
        <p:sp>
          <p:nvSpPr>
            <p:cNvPr id="38" name="Google Shape;877;p29"/>
            <p:cNvSpPr/>
            <p:nvPr/>
          </p:nvSpPr>
          <p:spPr>
            <a:xfrm rot="10800000">
              <a:off x="5231853" y="1775882"/>
              <a:ext cx="382681" cy="202821"/>
            </a:xfrm>
            <a:prstGeom prst="triangle">
              <a:avLst>
                <a:gd name="adj" fmla="val 50000"/>
              </a:avLst>
            </a:prstGeom>
            <a:solidFill>
              <a:srgbClr val="B3CA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878;p29"/>
            <p:cNvSpPr/>
            <p:nvPr/>
          </p:nvSpPr>
          <p:spPr>
            <a:xfrm>
              <a:off x="4502629" y="2062893"/>
              <a:ext cx="1841129" cy="1282382"/>
            </a:xfrm>
            <a:prstGeom prst="ellipse">
              <a:avLst/>
            </a:prstGeom>
            <a:solidFill>
              <a:srgbClr val="599BD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879;p29"/>
            <p:cNvSpPr txBox="1"/>
            <p:nvPr/>
          </p:nvSpPr>
          <p:spPr>
            <a:xfrm>
              <a:off x="4772256" y="2250693"/>
              <a:ext cx="1301875" cy="906782"/>
            </a:xfrm>
            <a:prstGeom prst="rect">
              <a:avLst/>
            </a:prstGeom>
            <a:noFill/>
            <a:ln>
              <a:noFill/>
            </a:ln>
          </p:spPr>
          <p:txBody>
            <a:bodyPr spcFirstLastPara="1" wrap="square" lIns="13950" tIns="13950" rIns="13950" bIns="13950" anchor="ctr" anchorCtr="0">
              <a:noAutofit/>
            </a:bodyPr>
            <a:lstStyle/>
            <a:p>
              <a:pPr marL="0" marR="0" lvl="0" indent="0" algn="ctr" rtl="0">
                <a:lnSpc>
                  <a:spcPct val="90000"/>
                </a:lnSpc>
                <a:spcBef>
                  <a:spcPts val="0"/>
                </a:spcBef>
                <a:spcAft>
                  <a:spcPts val="0"/>
                </a:spcAft>
                <a:buNone/>
              </a:pPr>
              <a:r>
                <a:rPr lang="en-US" sz="1100" b="1" dirty="0">
                  <a:solidFill>
                    <a:schemeClr val="lt1"/>
                  </a:solidFill>
                  <a:latin typeface="Calibri"/>
                  <a:ea typeface="Calibri"/>
                  <a:cs typeface="Calibri"/>
                  <a:sym typeface="Calibri"/>
                </a:rPr>
                <a:t>The integrity and source of any additional device driver code must be carefully validated</a:t>
              </a:r>
              <a:endParaRPr sz="1100" dirty="0">
                <a:solidFill>
                  <a:schemeClr val="lt1"/>
                </a:solidFill>
                <a:latin typeface="Calibri"/>
                <a:ea typeface="Calibri"/>
                <a:cs typeface="Calibri"/>
                <a:sym typeface="Calibri"/>
              </a:endParaRPr>
            </a:p>
          </p:txBody>
        </p:sp>
        <p:sp>
          <p:nvSpPr>
            <p:cNvPr id="41" name="Google Shape;880;p29"/>
            <p:cNvSpPr/>
            <p:nvPr/>
          </p:nvSpPr>
          <p:spPr>
            <a:xfrm rot="5366909">
              <a:off x="6498682" y="2590479"/>
              <a:ext cx="382681" cy="202821"/>
            </a:xfrm>
            <a:prstGeom prst="triangle">
              <a:avLst>
                <a:gd name="adj" fmla="val 50000"/>
              </a:avLst>
            </a:prstGeom>
            <a:solidFill>
              <a:srgbClr val="B3CA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881;p29"/>
            <p:cNvSpPr/>
            <p:nvPr/>
          </p:nvSpPr>
          <p:spPr>
            <a:xfrm>
              <a:off x="7024846" y="2017174"/>
              <a:ext cx="1546171" cy="1328101"/>
            </a:xfrm>
            <a:prstGeom prst="ellipse">
              <a:avLst/>
            </a:prstGeom>
            <a:solidFill>
              <a:srgbClr val="599BD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882;p29"/>
            <p:cNvSpPr txBox="1"/>
            <p:nvPr/>
          </p:nvSpPr>
          <p:spPr>
            <a:xfrm>
              <a:off x="7251278" y="2211670"/>
              <a:ext cx="1093307" cy="939109"/>
            </a:xfrm>
            <a:prstGeom prst="rect">
              <a:avLst/>
            </a:prstGeom>
            <a:noFill/>
            <a:ln>
              <a:noFill/>
            </a:ln>
          </p:spPr>
          <p:txBody>
            <a:bodyPr spcFirstLastPara="1" wrap="square" lIns="13950" tIns="13950" rIns="13950" bIns="13950" anchor="ctr" anchorCtr="0">
              <a:noAutofit/>
            </a:bodyPr>
            <a:lstStyle/>
            <a:p>
              <a:pPr marL="0" marR="0" lvl="0" indent="0" algn="ctr" rtl="0">
                <a:lnSpc>
                  <a:spcPct val="90000"/>
                </a:lnSpc>
                <a:spcBef>
                  <a:spcPts val="0"/>
                </a:spcBef>
                <a:spcAft>
                  <a:spcPts val="0"/>
                </a:spcAft>
                <a:buNone/>
              </a:pPr>
              <a:r>
                <a:rPr lang="en-US" sz="1100" b="1">
                  <a:solidFill>
                    <a:schemeClr val="lt1"/>
                  </a:solidFill>
                  <a:latin typeface="Calibri"/>
                  <a:ea typeface="Calibri"/>
                  <a:cs typeface="Calibri"/>
                  <a:sym typeface="Calibri"/>
                </a:rPr>
                <a:t>Critical that the system be kept up to date, with all critical security related patches installed</a:t>
              </a:r>
              <a:endParaRPr sz="1100">
                <a:solidFill>
                  <a:schemeClr val="lt1"/>
                </a:solidFill>
                <a:latin typeface="Calibri"/>
                <a:ea typeface="Calibri"/>
                <a:cs typeface="Calibri"/>
                <a:sym typeface="Calibri"/>
              </a:endParaRPr>
            </a:p>
          </p:txBody>
        </p:sp>
        <p:sp>
          <p:nvSpPr>
            <p:cNvPr id="44" name="Google Shape;883;p29"/>
            <p:cNvSpPr/>
            <p:nvPr/>
          </p:nvSpPr>
          <p:spPr>
            <a:xfrm>
              <a:off x="7606591" y="1718683"/>
              <a:ext cx="382681" cy="202821"/>
            </a:xfrm>
            <a:prstGeom prst="triangle">
              <a:avLst>
                <a:gd name="adj" fmla="val 50000"/>
              </a:avLst>
            </a:prstGeom>
            <a:solidFill>
              <a:srgbClr val="B3CA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884;p29"/>
            <p:cNvSpPr/>
            <p:nvPr/>
          </p:nvSpPr>
          <p:spPr>
            <a:xfrm>
              <a:off x="6890446" y="246"/>
              <a:ext cx="1814970" cy="1634246"/>
            </a:xfrm>
            <a:prstGeom prst="ellipse">
              <a:avLst/>
            </a:prstGeom>
            <a:solidFill>
              <a:srgbClr val="599BD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885;p29"/>
            <p:cNvSpPr txBox="1"/>
            <p:nvPr/>
          </p:nvSpPr>
          <p:spPr>
            <a:xfrm>
              <a:off x="7156242" y="239576"/>
              <a:ext cx="1283378" cy="1155586"/>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None/>
              </a:pPr>
              <a:r>
                <a:rPr lang="en-US" sz="1400" b="1">
                  <a:solidFill>
                    <a:schemeClr val="lt1"/>
                  </a:solidFill>
                  <a:latin typeface="Calibri"/>
                  <a:ea typeface="Calibri"/>
                  <a:cs typeface="Calibri"/>
                  <a:sym typeface="Calibri"/>
                </a:rPr>
                <a:t>Should stage and validate all patches on the test systems before deploying them in production</a:t>
              </a:r>
              <a:endParaRPr sz="1400">
                <a:solidFill>
                  <a:schemeClr val="lt1"/>
                </a:solidFill>
                <a:latin typeface="Calibri"/>
                <a:ea typeface="Calibri"/>
                <a:cs typeface="Calibri"/>
                <a:sym typeface="Calibri"/>
              </a:endParaRPr>
            </a:p>
          </p:txBody>
        </p:sp>
      </p:grpSp>
    </p:spTree>
    <p:extLst>
      <p:ext uri="{BB962C8B-B14F-4D97-AF65-F5344CB8AC3E}">
        <p14:creationId xmlns:p14="http://schemas.microsoft.com/office/powerpoint/2010/main" val="1596594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Operating Systems Hardening</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Google Shape;746;p21"/>
          <p:cNvSpPr txBox="1"/>
          <p:nvPr/>
        </p:nvSpPr>
        <p:spPr>
          <a:xfrm>
            <a:off x="1164386" y="1581811"/>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47" name="Google Shape;901;p30"/>
          <p:cNvSpPr txBox="1"/>
          <p:nvPr/>
        </p:nvSpPr>
        <p:spPr>
          <a:xfrm>
            <a:off x="1139756" y="1511413"/>
            <a:ext cx="9649916" cy="4437390"/>
          </a:xfrm>
          <a:prstGeom prst="rect">
            <a:avLst/>
          </a:prstGeom>
          <a:noFill/>
          <a:ln>
            <a:noFill/>
          </a:ln>
        </p:spPr>
        <p:txBody>
          <a:bodyPr spcFirstLastPara="1" wrap="square" lIns="91425" tIns="45700" rIns="91425" bIns="45700" anchor="t" anchorCtr="0">
            <a:noAutofit/>
          </a:bodyPr>
          <a:lstStyle/>
          <a:p>
            <a:pPr marL="342900" marR="0" lvl="0" indent="-342900" algn="l" rtl="0">
              <a:spcBef>
                <a:spcPts val="0"/>
              </a:spcBef>
              <a:spcAft>
                <a:spcPts val="0"/>
              </a:spcAft>
              <a:buClr>
                <a:schemeClr val="dk1"/>
              </a:buClr>
              <a:buSzPts val="2600"/>
              <a:buFont typeface="Arial"/>
              <a:buChar char="•"/>
            </a:pPr>
            <a:r>
              <a:rPr lang="en-US" sz="2000" b="1" dirty="0">
                <a:solidFill>
                  <a:srgbClr val="FF0000"/>
                </a:solidFill>
                <a:latin typeface="Alexandria" pitchFamily="2" charset="-78"/>
                <a:ea typeface="Calibri"/>
                <a:cs typeface="Alexandria" pitchFamily="2" charset="-78"/>
                <a:sym typeface="Calibri"/>
              </a:rPr>
              <a:t>System planning process should consider: </a:t>
            </a:r>
            <a:endParaRPr b="1" dirty="0">
              <a:solidFill>
                <a:srgbClr val="FF0000"/>
              </a:solidFill>
              <a:latin typeface="Alexandria" pitchFamily="2" charset="-78"/>
              <a:cs typeface="Alexandria" pitchFamily="2" charset="-78"/>
            </a:endParaRPr>
          </a:p>
          <a:p>
            <a:pPr marL="742950" marR="0" lvl="1" indent="-285750" algn="l" rtl="0">
              <a:spcBef>
                <a:spcPts val="1300"/>
              </a:spcBef>
              <a:spcAft>
                <a:spcPts val="0"/>
              </a:spcAft>
              <a:buClr>
                <a:srgbClr val="FF7417"/>
              </a:buClr>
              <a:buSzPts val="2000"/>
              <a:buFont typeface="Courier New"/>
              <a:buChar char="o"/>
            </a:pPr>
            <a:r>
              <a:rPr lang="en-US" sz="2000" i="0" u="none" strike="noStrike" cap="none" dirty="0">
                <a:solidFill>
                  <a:schemeClr val="dk1"/>
                </a:solidFill>
                <a:latin typeface="Alexandria" pitchFamily="2" charset="-78"/>
                <a:ea typeface="Calibri"/>
                <a:cs typeface="Alexandria" pitchFamily="2" charset="-78"/>
                <a:sym typeface="Calibri"/>
              </a:rPr>
              <a:t>Categories of users on the system</a:t>
            </a:r>
            <a:endParaRPr dirty="0">
              <a:latin typeface="Alexandria" pitchFamily="2" charset="-78"/>
              <a:cs typeface="Alexandria" pitchFamily="2" charset="-78"/>
            </a:endParaRPr>
          </a:p>
          <a:p>
            <a:pPr marL="742950" marR="0" lvl="1" indent="-285750" algn="l" rtl="0">
              <a:spcBef>
                <a:spcPts val="1600"/>
              </a:spcBef>
              <a:spcAft>
                <a:spcPts val="0"/>
              </a:spcAft>
              <a:buClr>
                <a:srgbClr val="FF7417"/>
              </a:buClr>
              <a:buSzPts val="2000"/>
              <a:buFont typeface="Courier New"/>
              <a:buChar char="o"/>
            </a:pPr>
            <a:r>
              <a:rPr lang="en-US" sz="2000" i="0" u="none" strike="noStrike" cap="none" dirty="0">
                <a:solidFill>
                  <a:schemeClr val="dk1"/>
                </a:solidFill>
                <a:latin typeface="Alexandria" pitchFamily="2" charset="-78"/>
                <a:ea typeface="Calibri"/>
                <a:cs typeface="Alexandria" pitchFamily="2" charset="-78"/>
                <a:sym typeface="Calibri"/>
              </a:rPr>
              <a:t>Privileges they have</a:t>
            </a:r>
            <a:endParaRPr dirty="0">
              <a:latin typeface="Alexandria" pitchFamily="2" charset="-78"/>
              <a:cs typeface="Alexandria" pitchFamily="2" charset="-78"/>
            </a:endParaRPr>
          </a:p>
          <a:p>
            <a:pPr marL="742950" marR="0" lvl="1" indent="-285750" algn="l" rtl="0">
              <a:spcBef>
                <a:spcPts val="1600"/>
              </a:spcBef>
              <a:spcAft>
                <a:spcPts val="0"/>
              </a:spcAft>
              <a:buClr>
                <a:srgbClr val="FF7417"/>
              </a:buClr>
              <a:buSzPts val="2000"/>
              <a:buFont typeface="Courier New"/>
              <a:buChar char="o"/>
            </a:pPr>
            <a:r>
              <a:rPr lang="en-US" sz="2000" i="0" u="none" strike="noStrike" cap="none" dirty="0">
                <a:solidFill>
                  <a:schemeClr val="dk1"/>
                </a:solidFill>
                <a:latin typeface="Alexandria" pitchFamily="2" charset="-78"/>
                <a:ea typeface="Calibri"/>
                <a:cs typeface="Alexandria" pitchFamily="2" charset="-78"/>
                <a:sym typeface="Calibri"/>
              </a:rPr>
              <a:t>Types of information they can access</a:t>
            </a:r>
            <a:endParaRPr dirty="0">
              <a:latin typeface="Alexandria" pitchFamily="2" charset="-78"/>
              <a:cs typeface="Alexandria" pitchFamily="2" charset="-78"/>
            </a:endParaRPr>
          </a:p>
          <a:p>
            <a:pPr marL="742950" marR="0" lvl="1" indent="-285750" algn="l" rtl="0">
              <a:spcBef>
                <a:spcPts val="1600"/>
              </a:spcBef>
              <a:spcAft>
                <a:spcPts val="0"/>
              </a:spcAft>
              <a:buClr>
                <a:srgbClr val="FF7417"/>
              </a:buClr>
              <a:buSzPts val="2000"/>
              <a:buFont typeface="Courier New"/>
              <a:buChar char="o"/>
            </a:pPr>
            <a:r>
              <a:rPr lang="en-US" sz="2000" i="0" u="none" strike="noStrike" cap="none" dirty="0">
                <a:solidFill>
                  <a:schemeClr val="dk1"/>
                </a:solidFill>
                <a:latin typeface="Alexandria" pitchFamily="2" charset="-78"/>
                <a:ea typeface="Calibri"/>
                <a:cs typeface="Alexandria" pitchFamily="2" charset="-78"/>
                <a:sym typeface="Calibri"/>
              </a:rPr>
              <a:t>How and where they are defined and authenticated</a:t>
            </a:r>
            <a:endParaRPr dirty="0">
              <a:latin typeface="Alexandria" pitchFamily="2" charset="-78"/>
              <a:cs typeface="Alexandria" pitchFamily="2" charset="-78"/>
            </a:endParaRPr>
          </a:p>
          <a:p>
            <a:pPr marL="342900" marR="0" lvl="0" indent="-342900" algn="l" rtl="0">
              <a:spcBef>
                <a:spcPts val="1600"/>
              </a:spcBef>
              <a:spcAft>
                <a:spcPts val="0"/>
              </a:spcAft>
              <a:buClr>
                <a:schemeClr val="dk1"/>
              </a:buClr>
              <a:buSzPts val="2600"/>
              <a:buFont typeface="Arial"/>
              <a:buChar char="•"/>
            </a:pPr>
            <a:r>
              <a:rPr lang="en-US" sz="2000" b="1" dirty="0">
                <a:solidFill>
                  <a:srgbClr val="FF0000"/>
                </a:solidFill>
                <a:latin typeface="Alexandria" pitchFamily="2" charset="-78"/>
                <a:ea typeface="Calibri"/>
                <a:cs typeface="Alexandria" pitchFamily="2" charset="-78"/>
                <a:sym typeface="Calibri"/>
              </a:rPr>
              <a:t>Default accounts included as part of the system installation should be secured</a:t>
            </a:r>
            <a:endParaRPr b="1" dirty="0">
              <a:solidFill>
                <a:srgbClr val="FF0000"/>
              </a:solidFill>
              <a:latin typeface="Alexandria" pitchFamily="2" charset="-78"/>
              <a:cs typeface="Alexandria" pitchFamily="2" charset="-78"/>
            </a:endParaRPr>
          </a:p>
          <a:p>
            <a:pPr marL="742950" marR="0" lvl="1" indent="-285750" algn="l" rtl="0">
              <a:spcBef>
                <a:spcPts val="1300"/>
              </a:spcBef>
              <a:spcAft>
                <a:spcPts val="0"/>
              </a:spcAft>
              <a:buClr>
                <a:srgbClr val="FF7417"/>
              </a:buClr>
              <a:buSzPts val="2000"/>
              <a:buFont typeface="Courier New"/>
              <a:buChar char="o"/>
            </a:pPr>
            <a:r>
              <a:rPr lang="en-US" sz="2000" i="0" u="none" strike="noStrike" cap="none" dirty="0">
                <a:solidFill>
                  <a:schemeClr val="dk1"/>
                </a:solidFill>
                <a:latin typeface="Alexandria" pitchFamily="2" charset="-78"/>
                <a:ea typeface="Calibri"/>
                <a:cs typeface="Alexandria" pitchFamily="2" charset="-78"/>
                <a:sym typeface="Calibri"/>
              </a:rPr>
              <a:t>Those that are not required should be either removed or disabled</a:t>
            </a:r>
            <a:endParaRPr dirty="0">
              <a:latin typeface="Alexandria" pitchFamily="2" charset="-78"/>
              <a:cs typeface="Alexandria" pitchFamily="2" charset="-78"/>
            </a:endParaRPr>
          </a:p>
          <a:p>
            <a:pPr marL="742950" marR="0" lvl="1" indent="-285750" algn="l" rtl="0">
              <a:spcBef>
                <a:spcPts val="1600"/>
              </a:spcBef>
              <a:spcAft>
                <a:spcPts val="0"/>
              </a:spcAft>
              <a:buClr>
                <a:srgbClr val="FF7417"/>
              </a:buClr>
              <a:buSzPts val="2000"/>
              <a:buFont typeface="Courier New"/>
              <a:buChar char="o"/>
            </a:pPr>
            <a:r>
              <a:rPr lang="en-US" sz="2000" i="0" u="none" strike="noStrike" cap="none" dirty="0">
                <a:solidFill>
                  <a:schemeClr val="dk1"/>
                </a:solidFill>
                <a:latin typeface="Alexandria" pitchFamily="2" charset="-78"/>
                <a:ea typeface="Calibri"/>
                <a:cs typeface="Alexandria" pitchFamily="2" charset="-78"/>
                <a:sym typeface="Calibri"/>
              </a:rPr>
              <a:t>Policies that apply to authentication credentials configured</a:t>
            </a:r>
            <a:endParaRPr dirty="0">
              <a:latin typeface="Alexandria" pitchFamily="2" charset="-78"/>
              <a:cs typeface="Alexandria" pitchFamily="2" charset="-78"/>
            </a:endParaRPr>
          </a:p>
        </p:txBody>
      </p:sp>
    </p:spTree>
    <p:extLst>
      <p:ext uri="{BB962C8B-B14F-4D97-AF65-F5344CB8AC3E}">
        <p14:creationId xmlns:p14="http://schemas.microsoft.com/office/powerpoint/2010/main" val="2733831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7">
                                            <p:txEl>
                                              <p:pRg st="0" end="0"/>
                                            </p:txEl>
                                          </p:spTgt>
                                        </p:tgtEl>
                                        <p:attrNameLst>
                                          <p:attrName>style.visibility</p:attrName>
                                        </p:attrNameLst>
                                      </p:cBhvr>
                                      <p:to>
                                        <p:strVal val="visible"/>
                                      </p:to>
                                    </p:set>
                                    <p:animEffect transition="in" filter="fade">
                                      <p:cBhvr>
                                        <p:cTn id="7" dur="2000"/>
                                        <p:tgtEl>
                                          <p:spTgt spid="4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7">
                                            <p:txEl>
                                              <p:pRg st="1" end="1"/>
                                            </p:txEl>
                                          </p:spTgt>
                                        </p:tgtEl>
                                        <p:attrNameLst>
                                          <p:attrName>style.visibility</p:attrName>
                                        </p:attrNameLst>
                                      </p:cBhvr>
                                      <p:to>
                                        <p:strVal val="visible"/>
                                      </p:to>
                                    </p:set>
                                    <p:animEffect transition="in" filter="fade">
                                      <p:cBhvr>
                                        <p:cTn id="10" dur="2000"/>
                                        <p:tgtEl>
                                          <p:spTgt spid="4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7">
                                            <p:txEl>
                                              <p:pRg st="2" end="2"/>
                                            </p:txEl>
                                          </p:spTgt>
                                        </p:tgtEl>
                                        <p:attrNameLst>
                                          <p:attrName>style.visibility</p:attrName>
                                        </p:attrNameLst>
                                      </p:cBhvr>
                                      <p:to>
                                        <p:strVal val="visible"/>
                                      </p:to>
                                    </p:set>
                                    <p:animEffect transition="in" filter="fade">
                                      <p:cBhvr>
                                        <p:cTn id="13" dur="2000"/>
                                        <p:tgtEl>
                                          <p:spTgt spid="4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7">
                                            <p:txEl>
                                              <p:pRg st="3" end="3"/>
                                            </p:txEl>
                                          </p:spTgt>
                                        </p:tgtEl>
                                        <p:attrNameLst>
                                          <p:attrName>style.visibility</p:attrName>
                                        </p:attrNameLst>
                                      </p:cBhvr>
                                      <p:to>
                                        <p:strVal val="visible"/>
                                      </p:to>
                                    </p:set>
                                    <p:animEffect transition="in" filter="fade">
                                      <p:cBhvr>
                                        <p:cTn id="16" dur="2000"/>
                                        <p:tgtEl>
                                          <p:spTgt spid="47">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7">
                                            <p:txEl>
                                              <p:pRg st="4" end="4"/>
                                            </p:txEl>
                                          </p:spTgt>
                                        </p:tgtEl>
                                        <p:attrNameLst>
                                          <p:attrName>style.visibility</p:attrName>
                                        </p:attrNameLst>
                                      </p:cBhvr>
                                      <p:to>
                                        <p:strVal val="visible"/>
                                      </p:to>
                                    </p:set>
                                    <p:animEffect transition="in" filter="fade">
                                      <p:cBhvr>
                                        <p:cTn id="19" dur="2000"/>
                                        <p:tgtEl>
                                          <p:spTgt spid="47">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47">
                                            <p:txEl>
                                              <p:pRg st="5" end="5"/>
                                            </p:txEl>
                                          </p:spTgt>
                                        </p:tgtEl>
                                        <p:attrNameLst>
                                          <p:attrName>style.visibility</p:attrName>
                                        </p:attrNameLst>
                                      </p:cBhvr>
                                      <p:to>
                                        <p:strVal val="visible"/>
                                      </p:to>
                                    </p:set>
                                    <p:animEffect transition="in" filter="fade">
                                      <p:cBhvr>
                                        <p:cTn id="22" dur="2000"/>
                                        <p:tgtEl>
                                          <p:spTgt spid="47">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7">
                                            <p:txEl>
                                              <p:pRg st="6" end="6"/>
                                            </p:txEl>
                                          </p:spTgt>
                                        </p:tgtEl>
                                        <p:attrNameLst>
                                          <p:attrName>style.visibility</p:attrName>
                                        </p:attrNameLst>
                                      </p:cBhvr>
                                      <p:to>
                                        <p:strVal val="visible"/>
                                      </p:to>
                                    </p:set>
                                    <p:animEffect transition="in" filter="fade">
                                      <p:cBhvr>
                                        <p:cTn id="25" dur="2000"/>
                                        <p:tgtEl>
                                          <p:spTgt spid="47">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47">
                                            <p:txEl>
                                              <p:pRg st="7" end="7"/>
                                            </p:txEl>
                                          </p:spTgt>
                                        </p:tgtEl>
                                        <p:attrNameLst>
                                          <p:attrName>style.visibility</p:attrName>
                                        </p:attrNameLst>
                                      </p:cBhvr>
                                      <p:to>
                                        <p:strVal val="visible"/>
                                      </p:to>
                                    </p:set>
                                    <p:animEffect transition="in" filter="fade">
                                      <p:cBhvr>
                                        <p:cTn id="28" dur="2000"/>
                                        <p:tgtEl>
                                          <p:spTgt spid="4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Application Configuration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Google Shape;746;p21"/>
          <p:cNvSpPr txBox="1"/>
          <p:nvPr/>
        </p:nvSpPr>
        <p:spPr>
          <a:xfrm>
            <a:off x="1164386" y="1581811"/>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16" name="Google Shape;746;p21"/>
          <p:cNvSpPr txBox="1"/>
          <p:nvPr/>
        </p:nvSpPr>
        <p:spPr>
          <a:xfrm>
            <a:off x="1164386" y="1631915"/>
            <a:ext cx="8842603" cy="414527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84"/>
              </a:spcBef>
              <a:spcAft>
                <a:spcPts val="0"/>
              </a:spcAft>
              <a:buClr>
                <a:schemeClr val="dk1"/>
              </a:buClr>
              <a:buSzPts val="1000"/>
              <a:buFont typeface="Times New Roman"/>
              <a:buNone/>
            </a:pPr>
            <a:endParaRPr sz="800" dirty="0">
              <a:solidFill>
                <a:schemeClr val="dk1"/>
              </a:solidFill>
              <a:latin typeface="Alexandria" pitchFamily="2" charset="-78"/>
              <a:ea typeface="Calibri"/>
              <a:cs typeface="Alexandria" pitchFamily="2" charset="-78"/>
              <a:sym typeface="Calibri"/>
            </a:endParaRPr>
          </a:p>
        </p:txBody>
      </p:sp>
      <p:sp>
        <p:nvSpPr>
          <p:cNvPr id="17" name="Google Shape;916;p31"/>
          <p:cNvSpPr txBox="1"/>
          <p:nvPr/>
        </p:nvSpPr>
        <p:spPr>
          <a:xfrm>
            <a:off x="961604" y="1465623"/>
            <a:ext cx="10421654" cy="4304790"/>
          </a:xfrm>
          <a:prstGeom prst="rect">
            <a:avLst/>
          </a:prstGeom>
          <a:noFill/>
          <a:ln>
            <a:noFill/>
          </a:ln>
        </p:spPr>
        <p:txBody>
          <a:bodyPr spcFirstLastPara="1" wrap="square" lIns="91425" tIns="45700" rIns="91425" bIns="45700" anchor="t" anchorCtr="0">
            <a:normAutofit/>
          </a:bodyPr>
          <a:lstStyle/>
          <a:p>
            <a:pPr marL="228600" marR="0" lvl="0" indent="-228600" algn="just" rtl="0">
              <a:lnSpc>
                <a:spcPct val="150000"/>
              </a:lnSpc>
              <a:spcBef>
                <a:spcPts val="0"/>
              </a:spcBef>
              <a:spcAft>
                <a:spcPts val="0"/>
              </a:spcAft>
              <a:buClr>
                <a:schemeClr val="dk1"/>
              </a:buClr>
              <a:buSzPts val="3120"/>
              <a:buFont typeface="Arial"/>
              <a:buChar char="•"/>
            </a:pPr>
            <a:r>
              <a:rPr lang="en-US" sz="2000" b="1" dirty="0">
                <a:solidFill>
                  <a:srgbClr val="FF0000"/>
                </a:solidFill>
                <a:latin typeface="Alexandria Medium" pitchFamily="2" charset="-78"/>
                <a:ea typeface="Calibri"/>
                <a:cs typeface="Alexandria Medium" pitchFamily="2" charset="-78"/>
                <a:sym typeface="Calibri"/>
              </a:rPr>
              <a:t>May include:</a:t>
            </a:r>
            <a:endParaRPr sz="2000" dirty="0">
              <a:solidFill>
                <a:srgbClr val="FF0000"/>
              </a:solidFill>
              <a:latin typeface="Alexandria Medium" pitchFamily="2" charset="-78"/>
              <a:cs typeface="Alexandria Medium" pitchFamily="2" charset="-78"/>
            </a:endParaRPr>
          </a:p>
          <a:p>
            <a:pPr marL="685800" marR="0" lvl="1" indent="-228600" algn="just" rtl="0">
              <a:lnSpc>
                <a:spcPct val="150000"/>
              </a:lnSpc>
              <a:spcBef>
                <a:spcPts val="500"/>
              </a:spcBef>
              <a:spcAft>
                <a:spcPts val="0"/>
              </a:spcAft>
              <a:buClr>
                <a:srgbClr val="A8D08C"/>
              </a:buClr>
              <a:buSzPts val="1600"/>
              <a:buFont typeface="Arial"/>
              <a:buChar char="•"/>
            </a:pPr>
            <a:r>
              <a:rPr lang="en-US" sz="1600" b="0" i="0" u="none" strike="noStrike" cap="none" dirty="0">
                <a:solidFill>
                  <a:schemeClr val="dk1"/>
                </a:solidFill>
                <a:latin typeface="Alexandria Medium" pitchFamily="2" charset="-78"/>
                <a:ea typeface="Calibri"/>
                <a:cs typeface="Alexandria Medium" pitchFamily="2" charset="-78"/>
                <a:sym typeface="Calibri"/>
              </a:rPr>
              <a:t> </a:t>
            </a:r>
            <a:r>
              <a:rPr lang="en-US" b="0" i="0" u="none" strike="noStrike" cap="none" dirty="0">
                <a:solidFill>
                  <a:schemeClr val="dk1"/>
                </a:solidFill>
                <a:latin typeface="Alexandria Medium" pitchFamily="2" charset="-78"/>
                <a:ea typeface="Calibri"/>
                <a:cs typeface="Alexandria Medium" pitchFamily="2" charset="-78"/>
                <a:sym typeface="Calibri"/>
              </a:rPr>
              <a:t>Creating and specifying appropriate data storage areas for the </a:t>
            </a:r>
            <a:r>
              <a:rPr lang="en-US" b="0" i="0" u="none" strike="noStrike" cap="none" dirty="0">
                <a:solidFill>
                  <a:srgbClr val="25A9E7"/>
                </a:solidFill>
                <a:latin typeface="Alexandria Medium" pitchFamily="2" charset="-78"/>
                <a:ea typeface="Calibri"/>
                <a:cs typeface="Alexandria Medium" pitchFamily="2" charset="-78"/>
                <a:sym typeface="Calibri"/>
              </a:rPr>
              <a:t>application</a:t>
            </a:r>
            <a:endParaRPr sz="2000" dirty="0">
              <a:solidFill>
                <a:srgbClr val="25A9E7"/>
              </a:solidFill>
              <a:latin typeface="Alexandria Medium" pitchFamily="2" charset="-78"/>
              <a:cs typeface="Alexandria Medium" pitchFamily="2" charset="-78"/>
            </a:endParaRPr>
          </a:p>
          <a:p>
            <a:pPr marL="685800" marR="0" lvl="1" indent="-228600" algn="just" rtl="0">
              <a:lnSpc>
                <a:spcPct val="150000"/>
              </a:lnSpc>
              <a:spcBef>
                <a:spcPts val="500"/>
              </a:spcBef>
              <a:spcAft>
                <a:spcPts val="0"/>
              </a:spcAft>
              <a:buClr>
                <a:srgbClr val="A8D08C"/>
              </a:buClr>
              <a:buSzPts val="1600"/>
              <a:buFont typeface="Arial"/>
              <a:buChar char="•"/>
            </a:pPr>
            <a:r>
              <a:rPr lang="en-US" b="0" i="0" u="none" strike="noStrike" cap="none" dirty="0">
                <a:solidFill>
                  <a:schemeClr val="dk1"/>
                </a:solidFill>
                <a:latin typeface="Alexandria Medium" pitchFamily="2" charset="-78"/>
                <a:ea typeface="Calibri"/>
                <a:cs typeface="Alexandria Medium" pitchFamily="2" charset="-78"/>
                <a:sym typeface="Calibri"/>
              </a:rPr>
              <a:t>Making appropriate </a:t>
            </a:r>
            <a:r>
              <a:rPr lang="en-US" b="0" i="0" u="none" strike="noStrike" cap="none" dirty="0">
                <a:solidFill>
                  <a:srgbClr val="25A9E7"/>
                </a:solidFill>
                <a:latin typeface="Alexandria Medium" pitchFamily="2" charset="-78"/>
                <a:ea typeface="Calibri"/>
                <a:cs typeface="Alexandria Medium" pitchFamily="2" charset="-78"/>
                <a:sym typeface="Calibri"/>
              </a:rPr>
              <a:t>changes</a:t>
            </a:r>
            <a:r>
              <a:rPr lang="en-US" b="0" i="0" u="none" strike="noStrike" cap="none" dirty="0">
                <a:solidFill>
                  <a:schemeClr val="dk1"/>
                </a:solidFill>
                <a:latin typeface="Alexandria Medium" pitchFamily="2" charset="-78"/>
                <a:ea typeface="Calibri"/>
                <a:cs typeface="Alexandria Medium" pitchFamily="2" charset="-78"/>
                <a:sym typeface="Calibri"/>
              </a:rPr>
              <a:t> to the application or service </a:t>
            </a:r>
            <a:r>
              <a:rPr lang="en-US" b="0" i="0" u="none" strike="noStrike" cap="none" dirty="0">
                <a:solidFill>
                  <a:srgbClr val="25A9E7"/>
                </a:solidFill>
                <a:latin typeface="Alexandria Medium" pitchFamily="2" charset="-78"/>
                <a:ea typeface="Calibri"/>
                <a:cs typeface="Alexandria Medium" pitchFamily="2" charset="-78"/>
                <a:sym typeface="Calibri"/>
              </a:rPr>
              <a:t>default</a:t>
            </a:r>
            <a:r>
              <a:rPr lang="en-US" b="0" i="0" u="none" strike="noStrike" cap="none" dirty="0">
                <a:solidFill>
                  <a:schemeClr val="dk1"/>
                </a:solidFill>
                <a:latin typeface="Alexandria Medium" pitchFamily="2" charset="-78"/>
                <a:ea typeface="Calibri"/>
                <a:cs typeface="Alexandria Medium" pitchFamily="2" charset="-78"/>
                <a:sym typeface="Calibri"/>
              </a:rPr>
              <a:t> configuration details</a:t>
            </a:r>
            <a:endParaRPr sz="2000" dirty="0">
              <a:latin typeface="Alexandria Medium" pitchFamily="2" charset="-78"/>
              <a:cs typeface="Alexandria Medium" pitchFamily="2" charset="-78"/>
            </a:endParaRPr>
          </a:p>
          <a:p>
            <a:pPr marL="228600" marR="0" lvl="0" indent="-228600" algn="just" rtl="0">
              <a:lnSpc>
                <a:spcPct val="150000"/>
              </a:lnSpc>
              <a:spcBef>
                <a:spcPts val="1000"/>
              </a:spcBef>
              <a:spcAft>
                <a:spcPts val="0"/>
              </a:spcAft>
              <a:buClr>
                <a:schemeClr val="dk1"/>
              </a:buClr>
              <a:buSzPts val="3120"/>
              <a:buFont typeface="Arial"/>
              <a:buChar char="•"/>
            </a:pPr>
            <a:r>
              <a:rPr lang="en-US" sz="2000" b="1" dirty="0">
                <a:solidFill>
                  <a:srgbClr val="FF0000"/>
                </a:solidFill>
                <a:latin typeface="Alexandria Medium" pitchFamily="2" charset="-78"/>
                <a:ea typeface="Calibri"/>
                <a:cs typeface="Alexandria Medium" pitchFamily="2" charset="-78"/>
                <a:sym typeface="Calibri"/>
              </a:rPr>
              <a:t>Some applications or services may include:</a:t>
            </a:r>
            <a:endParaRPr sz="2000" dirty="0">
              <a:solidFill>
                <a:srgbClr val="FF0000"/>
              </a:solidFill>
              <a:latin typeface="Alexandria Medium" pitchFamily="2" charset="-78"/>
              <a:cs typeface="Alexandria Medium" pitchFamily="2" charset="-78"/>
            </a:endParaRPr>
          </a:p>
          <a:p>
            <a:pPr marL="685800" marR="0" lvl="1" indent="-228600" algn="just" rtl="0">
              <a:lnSpc>
                <a:spcPct val="150000"/>
              </a:lnSpc>
              <a:spcBef>
                <a:spcPts val="500"/>
              </a:spcBef>
              <a:spcAft>
                <a:spcPts val="0"/>
              </a:spcAft>
              <a:buClr>
                <a:srgbClr val="A8D08C"/>
              </a:buClr>
              <a:buSzPts val="1600"/>
              <a:buFont typeface="Arial"/>
              <a:buChar char="•"/>
            </a:pPr>
            <a:r>
              <a:rPr lang="en-US" b="0" i="0" u="none" strike="noStrike" cap="none" dirty="0">
                <a:solidFill>
                  <a:schemeClr val="dk1"/>
                </a:solidFill>
                <a:latin typeface="Alexandria Medium" pitchFamily="2" charset="-78"/>
                <a:ea typeface="Calibri"/>
                <a:cs typeface="Alexandria Medium" pitchFamily="2" charset="-78"/>
                <a:sym typeface="Calibri"/>
              </a:rPr>
              <a:t>Default data, Scripts and User accounts Of particular concern with remotely accessed services such as Web and file transfer services</a:t>
            </a:r>
            <a:endParaRPr sz="2000" dirty="0">
              <a:latin typeface="Alexandria Medium" pitchFamily="2" charset="-78"/>
              <a:cs typeface="Alexandria Medium" pitchFamily="2" charset="-78"/>
            </a:endParaRPr>
          </a:p>
          <a:p>
            <a:pPr marL="685800" marR="0" lvl="1" indent="-228600" algn="just" rtl="0">
              <a:lnSpc>
                <a:spcPct val="150000"/>
              </a:lnSpc>
              <a:spcBef>
                <a:spcPts val="500"/>
              </a:spcBef>
              <a:spcAft>
                <a:spcPts val="0"/>
              </a:spcAft>
              <a:buClr>
                <a:srgbClr val="A8D08C"/>
              </a:buClr>
              <a:buSzPts val="1600"/>
              <a:buFont typeface="Arial"/>
              <a:buChar char="•"/>
            </a:pPr>
            <a:r>
              <a:rPr lang="en-US" b="0" i="0" u="none" strike="noStrike" cap="none" dirty="0">
                <a:solidFill>
                  <a:schemeClr val="dk1"/>
                </a:solidFill>
                <a:latin typeface="Alexandria Medium" pitchFamily="2" charset="-78"/>
                <a:ea typeface="Calibri"/>
                <a:cs typeface="Alexandria Medium" pitchFamily="2" charset="-78"/>
                <a:sym typeface="Calibri"/>
              </a:rPr>
              <a:t>Risk from this form of attack is reduced by ensuring that most of the files can only be read, but not written, by the server</a:t>
            </a:r>
            <a:endParaRPr sz="2000" dirty="0">
              <a:latin typeface="Alexandria Medium" pitchFamily="2" charset="-78"/>
              <a:cs typeface="Alexandria Medium" pitchFamily="2" charset="-78"/>
            </a:endParaRPr>
          </a:p>
        </p:txBody>
      </p:sp>
    </p:spTree>
    <p:extLst>
      <p:ext uri="{BB962C8B-B14F-4D97-AF65-F5344CB8AC3E}">
        <p14:creationId xmlns:p14="http://schemas.microsoft.com/office/powerpoint/2010/main" val="1819798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Security Maintenance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0" name="Google Shape;931;p32"/>
          <p:cNvSpPr txBox="1"/>
          <p:nvPr/>
        </p:nvSpPr>
        <p:spPr>
          <a:xfrm>
            <a:off x="1073817" y="1672625"/>
            <a:ext cx="10111925" cy="3719464"/>
          </a:xfrm>
          <a:prstGeom prst="rect">
            <a:avLst/>
          </a:prstGeom>
          <a:noFill/>
          <a:ln>
            <a:noFill/>
          </a:ln>
        </p:spPr>
        <p:txBody>
          <a:bodyPr spcFirstLastPara="1" wrap="square" lIns="91425" tIns="45700" rIns="91425" bIns="45700" anchor="t" anchorCtr="0">
            <a:normAutofit/>
          </a:bodyPr>
          <a:lstStyle/>
          <a:p>
            <a:pPr marL="228600" marR="0" lvl="0" indent="-228600" algn="l" rtl="0">
              <a:lnSpc>
                <a:spcPct val="160000"/>
              </a:lnSpc>
              <a:spcBef>
                <a:spcPts val="0"/>
              </a:spcBef>
              <a:spcAft>
                <a:spcPts val="0"/>
              </a:spcAft>
              <a:buClr>
                <a:schemeClr val="dk1"/>
              </a:buClr>
              <a:buSzPts val="3380"/>
              <a:buFont typeface="Arial"/>
              <a:buChar char="•"/>
            </a:pPr>
            <a:r>
              <a:rPr lang="en-US" sz="2000" dirty="0" smtClean="0">
                <a:solidFill>
                  <a:schemeClr val="dk1"/>
                </a:solidFill>
                <a:latin typeface="Alexandria" pitchFamily="2" charset="-78"/>
                <a:ea typeface="Calibri"/>
                <a:cs typeface="Alexandria" pitchFamily="2" charset="-78"/>
                <a:sym typeface="Calibri"/>
              </a:rPr>
              <a:t>Process of maintaining security </a:t>
            </a:r>
            <a:r>
              <a:rPr lang="en-US" sz="2000" dirty="0" smtClean="0">
                <a:solidFill>
                  <a:srgbClr val="25A9E7"/>
                </a:solidFill>
                <a:latin typeface="Alexandria" pitchFamily="2" charset="-78"/>
                <a:ea typeface="Calibri"/>
                <a:cs typeface="Alexandria" pitchFamily="2" charset="-78"/>
                <a:sym typeface="Calibri"/>
              </a:rPr>
              <a:t>is continuous</a:t>
            </a:r>
            <a:endParaRPr sz="1400" dirty="0" smtClean="0">
              <a:solidFill>
                <a:srgbClr val="25A9E7"/>
              </a:solidFill>
              <a:latin typeface="Alexandria" pitchFamily="2" charset="-78"/>
              <a:cs typeface="Alexandria" pitchFamily="2" charset="-78"/>
            </a:endParaRPr>
          </a:p>
          <a:p>
            <a:pPr marL="228600" marR="0" lvl="0" indent="-228600" algn="l" rtl="0">
              <a:lnSpc>
                <a:spcPct val="160000"/>
              </a:lnSpc>
              <a:spcBef>
                <a:spcPts val="1000"/>
              </a:spcBef>
              <a:spcAft>
                <a:spcPts val="0"/>
              </a:spcAft>
              <a:buClr>
                <a:schemeClr val="dk1"/>
              </a:buClr>
              <a:buSzPts val="3380"/>
              <a:buFont typeface="Arial"/>
              <a:buChar char="•"/>
            </a:pPr>
            <a:r>
              <a:rPr lang="en-US" sz="2000" dirty="0" smtClean="0">
                <a:solidFill>
                  <a:srgbClr val="FF0000"/>
                </a:solidFill>
                <a:latin typeface="Alexandria" pitchFamily="2" charset="-78"/>
                <a:ea typeface="Calibri"/>
                <a:cs typeface="Alexandria" pitchFamily="2" charset="-78"/>
                <a:sym typeface="Calibri"/>
              </a:rPr>
              <a:t>Security maintenance includes:</a:t>
            </a:r>
            <a:endParaRPr sz="1400" dirty="0" smtClean="0">
              <a:solidFill>
                <a:srgbClr val="FF0000"/>
              </a:solidFill>
              <a:latin typeface="Alexandria" pitchFamily="2" charset="-78"/>
              <a:cs typeface="Alexandria" pitchFamily="2" charset="-78"/>
            </a:endParaRPr>
          </a:p>
          <a:p>
            <a:pPr marL="685800" marR="0" lvl="1" indent="-228600" algn="just" rtl="0">
              <a:lnSpc>
                <a:spcPct val="160000"/>
              </a:lnSpc>
              <a:spcBef>
                <a:spcPts val="500"/>
              </a:spcBef>
              <a:spcAft>
                <a:spcPts val="0"/>
              </a:spcAft>
              <a:buClr>
                <a:srgbClr val="A8D08C"/>
              </a:buClr>
              <a:buSzPts val="2400"/>
              <a:buFont typeface="Arial"/>
              <a:buChar char="•"/>
            </a:pPr>
            <a:r>
              <a:rPr lang="en-US" b="0" i="0" u="none" strike="noStrike" cap="none" dirty="0" smtClean="0">
                <a:solidFill>
                  <a:schemeClr val="dk1"/>
                </a:solidFill>
                <a:latin typeface="Alexandria" pitchFamily="2" charset="-78"/>
                <a:ea typeface="Calibri"/>
                <a:cs typeface="Alexandria" pitchFamily="2" charset="-78"/>
                <a:sym typeface="Calibri"/>
              </a:rPr>
              <a:t>Monitoring and analyzing logging information</a:t>
            </a:r>
            <a:endParaRPr sz="1400" dirty="0" smtClean="0">
              <a:latin typeface="Alexandria" pitchFamily="2" charset="-78"/>
              <a:cs typeface="Alexandria" pitchFamily="2" charset="-78"/>
            </a:endParaRPr>
          </a:p>
          <a:p>
            <a:pPr marL="685800" marR="0" lvl="1" indent="-228600" algn="just" rtl="0">
              <a:lnSpc>
                <a:spcPct val="160000"/>
              </a:lnSpc>
              <a:spcBef>
                <a:spcPts val="500"/>
              </a:spcBef>
              <a:spcAft>
                <a:spcPts val="0"/>
              </a:spcAft>
              <a:buClr>
                <a:srgbClr val="A8D08C"/>
              </a:buClr>
              <a:buSzPts val="2400"/>
              <a:buFont typeface="Arial"/>
              <a:buChar char="•"/>
            </a:pPr>
            <a:r>
              <a:rPr lang="en-US" b="0" i="0" u="none" strike="noStrike" cap="none" dirty="0" smtClean="0">
                <a:solidFill>
                  <a:schemeClr val="dk1"/>
                </a:solidFill>
                <a:latin typeface="Alexandria" pitchFamily="2" charset="-78"/>
                <a:ea typeface="Calibri"/>
                <a:cs typeface="Alexandria" pitchFamily="2" charset="-78"/>
                <a:sym typeface="Calibri"/>
              </a:rPr>
              <a:t>Performing regular backups</a:t>
            </a:r>
            <a:endParaRPr sz="1400" dirty="0" smtClean="0">
              <a:latin typeface="Alexandria" pitchFamily="2" charset="-78"/>
              <a:cs typeface="Alexandria" pitchFamily="2" charset="-78"/>
            </a:endParaRPr>
          </a:p>
          <a:p>
            <a:pPr marL="685800" marR="0" lvl="1" indent="-228600" algn="just" rtl="0">
              <a:lnSpc>
                <a:spcPct val="160000"/>
              </a:lnSpc>
              <a:spcBef>
                <a:spcPts val="500"/>
              </a:spcBef>
              <a:spcAft>
                <a:spcPts val="0"/>
              </a:spcAft>
              <a:buClr>
                <a:srgbClr val="A8D08C"/>
              </a:buClr>
              <a:buSzPts val="2400"/>
              <a:buFont typeface="Arial"/>
              <a:buChar char="•"/>
            </a:pPr>
            <a:r>
              <a:rPr lang="en-US" b="0" i="0" u="none" strike="noStrike" cap="none" dirty="0" smtClean="0">
                <a:solidFill>
                  <a:schemeClr val="dk1"/>
                </a:solidFill>
                <a:latin typeface="Alexandria" pitchFamily="2" charset="-78"/>
                <a:ea typeface="Calibri"/>
                <a:cs typeface="Alexandria" pitchFamily="2" charset="-78"/>
                <a:sym typeface="Calibri"/>
              </a:rPr>
              <a:t>Regularly testing system security</a:t>
            </a:r>
            <a:endParaRPr sz="1400" dirty="0" smtClean="0">
              <a:latin typeface="Alexandria" pitchFamily="2" charset="-78"/>
              <a:cs typeface="Alexandria" pitchFamily="2" charset="-78"/>
            </a:endParaRPr>
          </a:p>
          <a:p>
            <a:pPr marL="685800" marR="0" lvl="1" indent="-228600" algn="just" rtl="0">
              <a:lnSpc>
                <a:spcPct val="160000"/>
              </a:lnSpc>
              <a:spcBef>
                <a:spcPts val="500"/>
              </a:spcBef>
              <a:spcAft>
                <a:spcPts val="0"/>
              </a:spcAft>
              <a:buClr>
                <a:srgbClr val="A8D08C"/>
              </a:buClr>
              <a:buSzPts val="2400"/>
              <a:buFont typeface="Arial"/>
              <a:buChar char="•"/>
            </a:pPr>
            <a:r>
              <a:rPr lang="en-US" b="0" i="0" u="none" strike="noStrike" cap="none" dirty="0" smtClean="0">
                <a:solidFill>
                  <a:schemeClr val="dk1"/>
                </a:solidFill>
                <a:latin typeface="Alexandria" pitchFamily="2" charset="-78"/>
                <a:ea typeface="Calibri"/>
                <a:cs typeface="Alexandria" pitchFamily="2" charset="-78"/>
                <a:sym typeface="Calibri"/>
              </a:rPr>
              <a:t>Using appropriate software maintenance processes to patch and update all critical software, and to monitor and revise configuration as needed</a:t>
            </a:r>
            <a:endParaRPr sz="1400" dirty="0" smtClean="0">
              <a:latin typeface="Alexandria" pitchFamily="2" charset="-78"/>
              <a:cs typeface="Alexandria" pitchFamily="2" charset="-78"/>
            </a:endParaRPr>
          </a:p>
        </p:txBody>
      </p:sp>
    </p:spTree>
    <p:extLst>
      <p:ext uri="{BB962C8B-B14F-4D97-AF65-F5344CB8AC3E}">
        <p14:creationId xmlns:p14="http://schemas.microsoft.com/office/powerpoint/2010/main" val="3335129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Security Maintenance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grpSp>
        <p:nvGrpSpPr>
          <p:cNvPr id="16" name="Google Shape;946;p33"/>
          <p:cNvGrpSpPr/>
          <p:nvPr/>
        </p:nvGrpSpPr>
        <p:grpSpPr>
          <a:xfrm>
            <a:off x="588723" y="1569327"/>
            <a:ext cx="5198302" cy="4017281"/>
            <a:chOff x="0" y="65924"/>
            <a:chExt cx="4392487" cy="2745305"/>
          </a:xfrm>
        </p:grpSpPr>
        <p:sp>
          <p:nvSpPr>
            <p:cNvPr id="17" name="Google Shape;947;p33"/>
            <p:cNvSpPr/>
            <p:nvPr/>
          </p:nvSpPr>
          <p:spPr>
            <a:xfrm>
              <a:off x="0" y="65924"/>
              <a:ext cx="1372652" cy="823591"/>
            </a:xfrm>
            <a:prstGeom prst="rect">
              <a:avLst/>
            </a:prstGeom>
            <a:gradFill>
              <a:gsLst>
                <a:gs pos="0">
                  <a:srgbClr val="AFCAE9"/>
                </a:gs>
                <a:gs pos="50000">
                  <a:srgbClr val="A0C1E4"/>
                </a:gs>
                <a:gs pos="100000">
                  <a:srgbClr val="8FB8E4"/>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3200"/>
            </a:p>
          </p:txBody>
        </p:sp>
        <p:sp>
          <p:nvSpPr>
            <p:cNvPr id="19" name="Google Shape;948;p33"/>
            <p:cNvSpPr txBox="1"/>
            <p:nvPr/>
          </p:nvSpPr>
          <p:spPr>
            <a:xfrm>
              <a:off x="0" y="65924"/>
              <a:ext cx="1372652" cy="823591"/>
            </a:xfrm>
            <a:prstGeom prst="rect">
              <a:avLst/>
            </a:prstGeom>
            <a:noFill/>
            <a:ln>
              <a:noFill/>
            </a:ln>
          </p:spPr>
          <p:txBody>
            <a:bodyPr spcFirstLastPara="1" wrap="square" lIns="34275" tIns="34275" rIns="34275" bIns="34275" anchor="ctr" anchorCtr="0">
              <a:noAutofit/>
            </a:bodyPr>
            <a:lstStyle/>
            <a:p>
              <a:pPr marL="0" marR="0" lvl="0" indent="0" algn="ctr" rtl="0">
                <a:lnSpc>
                  <a:spcPct val="90000"/>
                </a:lnSpc>
                <a:spcBef>
                  <a:spcPts val="0"/>
                </a:spcBef>
                <a:spcAft>
                  <a:spcPts val="0"/>
                </a:spcAft>
                <a:buNone/>
              </a:pPr>
              <a:r>
                <a:rPr lang="en-US" sz="1200" b="1" dirty="0">
                  <a:solidFill>
                    <a:schemeClr val="dk1"/>
                  </a:solidFill>
                  <a:latin typeface="Calibri"/>
                  <a:ea typeface="Calibri"/>
                  <a:cs typeface="Calibri"/>
                  <a:sym typeface="Calibri"/>
                </a:rPr>
                <a:t>Can only inform you about bad things that have already happened</a:t>
              </a:r>
              <a:endParaRPr sz="1200" dirty="0">
                <a:solidFill>
                  <a:schemeClr val="dk1"/>
                </a:solidFill>
                <a:latin typeface="Calibri"/>
                <a:ea typeface="Calibri"/>
                <a:cs typeface="Calibri"/>
                <a:sym typeface="Calibri"/>
              </a:endParaRPr>
            </a:p>
          </p:txBody>
        </p:sp>
        <p:sp>
          <p:nvSpPr>
            <p:cNvPr id="21" name="Google Shape;949;p33"/>
            <p:cNvSpPr/>
            <p:nvPr/>
          </p:nvSpPr>
          <p:spPr>
            <a:xfrm>
              <a:off x="1509917" y="65924"/>
              <a:ext cx="1372652" cy="823591"/>
            </a:xfrm>
            <a:prstGeom prst="rect">
              <a:avLst/>
            </a:prstGeom>
            <a:gradFill>
              <a:gsLst>
                <a:gs pos="0">
                  <a:srgbClr val="AFCAE9"/>
                </a:gs>
                <a:gs pos="50000">
                  <a:srgbClr val="A0C1E4"/>
                </a:gs>
                <a:gs pos="100000">
                  <a:srgbClr val="8FB8E4"/>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3200"/>
            </a:p>
          </p:txBody>
        </p:sp>
        <p:sp>
          <p:nvSpPr>
            <p:cNvPr id="22" name="Google Shape;950;p33"/>
            <p:cNvSpPr txBox="1"/>
            <p:nvPr/>
          </p:nvSpPr>
          <p:spPr>
            <a:xfrm>
              <a:off x="1509917" y="65924"/>
              <a:ext cx="1372652" cy="823591"/>
            </a:xfrm>
            <a:prstGeom prst="rect">
              <a:avLst/>
            </a:prstGeom>
            <a:noFill/>
            <a:ln>
              <a:noFill/>
            </a:ln>
          </p:spPr>
          <p:txBody>
            <a:bodyPr spcFirstLastPara="1" wrap="square" lIns="34275" tIns="34275" rIns="34275" bIns="34275" anchor="ctr" anchorCtr="0">
              <a:noAutofit/>
            </a:bodyPr>
            <a:lstStyle/>
            <a:p>
              <a:pPr marL="0" marR="0" lvl="0" indent="0" algn="ctr" rtl="0">
                <a:lnSpc>
                  <a:spcPct val="90000"/>
                </a:lnSpc>
                <a:spcBef>
                  <a:spcPts val="0"/>
                </a:spcBef>
                <a:spcAft>
                  <a:spcPts val="0"/>
                </a:spcAft>
                <a:buNone/>
              </a:pPr>
              <a:r>
                <a:rPr lang="en-US" sz="1200" b="1" dirty="0">
                  <a:solidFill>
                    <a:schemeClr val="dk1"/>
                  </a:solidFill>
                  <a:latin typeface="Calibri"/>
                  <a:ea typeface="Calibri"/>
                  <a:cs typeface="Calibri"/>
                  <a:sym typeface="Calibri"/>
                </a:rPr>
                <a:t>In the event of a system breach or failure, system administrators can more quickly identify what happened</a:t>
              </a:r>
              <a:endParaRPr sz="1200" dirty="0">
                <a:solidFill>
                  <a:schemeClr val="dk1"/>
                </a:solidFill>
                <a:latin typeface="Calibri"/>
                <a:ea typeface="Calibri"/>
                <a:cs typeface="Calibri"/>
                <a:sym typeface="Calibri"/>
              </a:endParaRPr>
            </a:p>
          </p:txBody>
        </p:sp>
        <p:sp>
          <p:nvSpPr>
            <p:cNvPr id="23" name="Google Shape;951;p33"/>
            <p:cNvSpPr/>
            <p:nvPr/>
          </p:nvSpPr>
          <p:spPr>
            <a:xfrm>
              <a:off x="3019835" y="65924"/>
              <a:ext cx="1372652" cy="823591"/>
            </a:xfrm>
            <a:prstGeom prst="rect">
              <a:avLst/>
            </a:prstGeom>
            <a:gradFill>
              <a:gsLst>
                <a:gs pos="0">
                  <a:srgbClr val="AFCAE9"/>
                </a:gs>
                <a:gs pos="50000">
                  <a:srgbClr val="A0C1E4"/>
                </a:gs>
                <a:gs pos="100000">
                  <a:srgbClr val="8FB8E4"/>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3200"/>
            </a:p>
          </p:txBody>
        </p:sp>
        <p:sp>
          <p:nvSpPr>
            <p:cNvPr id="24" name="Google Shape;952;p33"/>
            <p:cNvSpPr txBox="1"/>
            <p:nvPr/>
          </p:nvSpPr>
          <p:spPr>
            <a:xfrm>
              <a:off x="3019835" y="65924"/>
              <a:ext cx="1372652" cy="823591"/>
            </a:xfrm>
            <a:prstGeom prst="rect">
              <a:avLst/>
            </a:prstGeom>
            <a:noFill/>
            <a:ln>
              <a:noFill/>
            </a:ln>
          </p:spPr>
          <p:txBody>
            <a:bodyPr spcFirstLastPara="1" wrap="square" lIns="34275" tIns="34275" rIns="34275" bIns="34275" anchor="ctr" anchorCtr="0">
              <a:noAutofit/>
            </a:bodyPr>
            <a:lstStyle/>
            <a:p>
              <a:pPr marL="0" marR="0" lvl="0" indent="0" algn="ctr" rtl="0">
                <a:lnSpc>
                  <a:spcPct val="90000"/>
                </a:lnSpc>
                <a:spcBef>
                  <a:spcPts val="0"/>
                </a:spcBef>
                <a:spcAft>
                  <a:spcPts val="0"/>
                </a:spcAft>
                <a:buNone/>
              </a:pPr>
              <a:r>
                <a:rPr lang="en-US" sz="1200" b="1">
                  <a:solidFill>
                    <a:schemeClr val="dk1"/>
                  </a:solidFill>
                  <a:latin typeface="Calibri"/>
                  <a:ea typeface="Calibri"/>
                  <a:cs typeface="Calibri"/>
                  <a:sym typeface="Calibri"/>
                </a:rPr>
                <a:t>Key is to ensure you capture the correct data and then appropriately monitor and analyze this data</a:t>
              </a:r>
              <a:endParaRPr sz="1200">
                <a:solidFill>
                  <a:schemeClr val="dk1"/>
                </a:solidFill>
                <a:latin typeface="Calibri"/>
                <a:ea typeface="Calibri"/>
                <a:cs typeface="Calibri"/>
                <a:sym typeface="Calibri"/>
              </a:endParaRPr>
            </a:p>
          </p:txBody>
        </p:sp>
        <p:sp>
          <p:nvSpPr>
            <p:cNvPr id="26" name="Google Shape;953;p33"/>
            <p:cNvSpPr/>
            <p:nvPr/>
          </p:nvSpPr>
          <p:spPr>
            <a:xfrm>
              <a:off x="0" y="1026781"/>
              <a:ext cx="1372652" cy="823591"/>
            </a:xfrm>
            <a:prstGeom prst="rect">
              <a:avLst/>
            </a:prstGeom>
            <a:gradFill>
              <a:gsLst>
                <a:gs pos="0">
                  <a:srgbClr val="AFCAE9"/>
                </a:gs>
                <a:gs pos="50000">
                  <a:srgbClr val="A0C1E4"/>
                </a:gs>
                <a:gs pos="100000">
                  <a:srgbClr val="8FB8E4"/>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3200"/>
            </a:p>
          </p:txBody>
        </p:sp>
        <p:sp>
          <p:nvSpPr>
            <p:cNvPr id="27" name="Google Shape;954;p33"/>
            <p:cNvSpPr txBox="1"/>
            <p:nvPr/>
          </p:nvSpPr>
          <p:spPr>
            <a:xfrm>
              <a:off x="0" y="1026781"/>
              <a:ext cx="1372652" cy="823591"/>
            </a:xfrm>
            <a:prstGeom prst="rect">
              <a:avLst/>
            </a:prstGeom>
            <a:noFill/>
            <a:ln>
              <a:noFill/>
            </a:ln>
          </p:spPr>
          <p:txBody>
            <a:bodyPr spcFirstLastPara="1" wrap="square" lIns="34275" tIns="34275" rIns="34275" bIns="34275" anchor="ctr" anchorCtr="0">
              <a:noAutofit/>
            </a:bodyPr>
            <a:lstStyle/>
            <a:p>
              <a:pPr marL="0" marR="0" lvl="0" indent="0" algn="ctr" rtl="0">
                <a:lnSpc>
                  <a:spcPct val="90000"/>
                </a:lnSpc>
                <a:spcBef>
                  <a:spcPts val="0"/>
                </a:spcBef>
                <a:spcAft>
                  <a:spcPts val="0"/>
                </a:spcAft>
                <a:buNone/>
              </a:pPr>
              <a:r>
                <a:rPr lang="en-US" sz="1200" b="1">
                  <a:solidFill>
                    <a:schemeClr val="dk1"/>
                  </a:solidFill>
                  <a:latin typeface="Calibri"/>
                  <a:ea typeface="Calibri"/>
                  <a:cs typeface="Calibri"/>
                  <a:sym typeface="Calibri"/>
                </a:rPr>
                <a:t>Information can be generated by the system, network and applications</a:t>
              </a:r>
              <a:endParaRPr sz="1200">
                <a:solidFill>
                  <a:schemeClr val="dk1"/>
                </a:solidFill>
                <a:latin typeface="Calibri"/>
                <a:ea typeface="Calibri"/>
                <a:cs typeface="Calibri"/>
                <a:sym typeface="Calibri"/>
              </a:endParaRPr>
            </a:p>
          </p:txBody>
        </p:sp>
        <p:sp>
          <p:nvSpPr>
            <p:cNvPr id="28" name="Google Shape;955;p33"/>
            <p:cNvSpPr/>
            <p:nvPr/>
          </p:nvSpPr>
          <p:spPr>
            <a:xfrm>
              <a:off x="1509917" y="1026781"/>
              <a:ext cx="1372652" cy="823591"/>
            </a:xfrm>
            <a:prstGeom prst="rect">
              <a:avLst/>
            </a:prstGeom>
            <a:gradFill>
              <a:gsLst>
                <a:gs pos="0">
                  <a:srgbClr val="AFCAE9"/>
                </a:gs>
                <a:gs pos="50000">
                  <a:srgbClr val="A0C1E4"/>
                </a:gs>
                <a:gs pos="100000">
                  <a:srgbClr val="8FB8E4"/>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3200"/>
            </a:p>
          </p:txBody>
        </p:sp>
        <p:sp>
          <p:nvSpPr>
            <p:cNvPr id="29" name="Google Shape;956;p33"/>
            <p:cNvSpPr txBox="1"/>
            <p:nvPr/>
          </p:nvSpPr>
          <p:spPr>
            <a:xfrm>
              <a:off x="1509917" y="1026781"/>
              <a:ext cx="1372652" cy="823591"/>
            </a:xfrm>
            <a:prstGeom prst="rect">
              <a:avLst/>
            </a:prstGeom>
            <a:noFill/>
            <a:ln>
              <a:noFill/>
            </a:ln>
          </p:spPr>
          <p:txBody>
            <a:bodyPr spcFirstLastPara="1" wrap="square" lIns="34275" tIns="34275" rIns="34275" bIns="34275" anchor="ctr" anchorCtr="0">
              <a:noAutofit/>
            </a:bodyPr>
            <a:lstStyle/>
            <a:p>
              <a:pPr marL="0" marR="0" lvl="0" indent="0" algn="ctr" rtl="0">
                <a:lnSpc>
                  <a:spcPct val="90000"/>
                </a:lnSpc>
                <a:spcBef>
                  <a:spcPts val="0"/>
                </a:spcBef>
                <a:spcAft>
                  <a:spcPts val="0"/>
                </a:spcAft>
                <a:buNone/>
              </a:pPr>
              <a:r>
                <a:rPr lang="en-US" sz="1200" b="1" dirty="0">
                  <a:solidFill>
                    <a:schemeClr val="dk1"/>
                  </a:solidFill>
                  <a:latin typeface="Calibri"/>
                  <a:ea typeface="Calibri"/>
                  <a:cs typeface="Calibri"/>
                  <a:sym typeface="Calibri"/>
                </a:rPr>
                <a:t>Range of data acquired should be determined during the system planning stage</a:t>
              </a:r>
              <a:endParaRPr sz="1200" dirty="0">
                <a:solidFill>
                  <a:schemeClr val="dk1"/>
                </a:solidFill>
                <a:latin typeface="Calibri"/>
                <a:ea typeface="Calibri"/>
                <a:cs typeface="Calibri"/>
                <a:sym typeface="Calibri"/>
              </a:endParaRPr>
            </a:p>
          </p:txBody>
        </p:sp>
        <p:sp>
          <p:nvSpPr>
            <p:cNvPr id="30" name="Google Shape;957;p33"/>
            <p:cNvSpPr/>
            <p:nvPr/>
          </p:nvSpPr>
          <p:spPr>
            <a:xfrm>
              <a:off x="3019835" y="1026781"/>
              <a:ext cx="1372652" cy="823591"/>
            </a:xfrm>
            <a:prstGeom prst="rect">
              <a:avLst/>
            </a:prstGeom>
            <a:gradFill>
              <a:gsLst>
                <a:gs pos="0">
                  <a:srgbClr val="AFCAE9"/>
                </a:gs>
                <a:gs pos="50000">
                  <a:srgbClr val="A0C1E4"/>
                </a:gs>
                <a:gs pos="100000">
                  <a:srgbClr val="8FB8E4"/>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3200"/>
            </a:p>
          </p:txBody>
        </p:sp>
        <p:sp>
          <p:nvSpPr>
            <p:cNvPr id="31" name="Google Shape;958;p33"/>
            <p:cNvSpPr txBox="1"/>
            <p:nvPr/>
          </p:nvSpPr>
          <p:spPr>
            <a:xfrm>
              <a:off x="3019835" y="1026781"/>
              <a:ext cx="1372652" cy="823591"/>
            </a:xfrm>
            <a:prstGeom prst="rect">
              <a:avLst/>
            </a:prstGeom>
            <a:noFill/>
            <a:ln>
              <a:noFill/>
            </a:ln>
          </p:spPr>
          <p:txBody>
            <a:bodyPr spcFirstLastPara="1" wrap="square" lIns="34275" tIns="34275" rIns="34275" bIns="34275" anchor="ctr" anchorCtr="0">
              <a:noAutofit/>
            </a:bodyPr>
            <a:lstStyle/>
            <a:p>
              <a:pPr marL="0" marR="0" lvl="0" indent="0" algn="ctr" rtl="0">
                <a:lnSpc>
                  <a:spcPct val="90000"/>
                </a:lnSpc>
                <a:spcBef>
                  <a:spcPts val="0"/>
                </a:spcBef>
                <a:spcAft>
                  <a:spcPts val="0"/>
                </a:spcAft>
                <a:buNone/>
              </a:pPr>
              <a:r>
                <a:rPr lang="en-US" sz="1200" b="1">
                  <a:solidFill>
                    <a:schemeClr val="dk1"/>
                  </a:solidFill>
                  <a:latin typeface="Calibri"/>
                  <a:ea typeface="Calibri"/>
                  <a:cs typeface="Calibri"/>
                  <a:sym typeface="Calibri"/>
                </a:rPr>
                <a:t>Generates significant volumes of information and it is important that sufficient space is allocated for them</a:t>
              </a:r>
              <a:endParaRPr sz="3200"/>
            </a:p>
          </p:txBody>
        </p:sp>
        <p:sp>
          <p:nvSpPr>
            <p:cNvPr id="32" name="Google Shape;959;p33"/>
            <p:cNvSpPr/>
            <p:nvPr/>
          </p:nvSpPr>
          <p:spPr>
            <a:xfrm>
              <a:off x="1509917" y="1987638"/>
              <a:ext cx="1372652" cy="823591"/>
            </a:xfrm>
            <a:prstGeom prst="rect">
              <a:avLst/>
            </a:prstGeom>
            <a:gradFill>
              <a:gsLst>
                <a:gs pos="0">
                  <a:srgbClr val="AFCAE9"/>
                </a:gs>
                <a:gs pos="50000">
                  <a:srgbClr val="A0C1E4"/>
                </a:gs>
                <a:gs pos="100000">
                  <a:srgbClr val="8FB8E4"/>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3200"/>
            </a:p>
          </p:txBody>
        </p:sp>
        <p:sp>
          <p:nvSpPr>
            <p:cNvPr id="33" name="Google Shape;960;p33"/>
            <p:cNvSpPr txBox="1"/>
            <p:nvPr/>
          </p:nvSpPr>
          <p:spPr>
            <a:xfrm>
              <a:off x="1509917" y="1987638"/>
              <a:ext cx="1372652" cy="823591"/>
            </a:xfrm>
            <a:prstGeom prst="rect">
              <a:avLst/>
            </a:prstGeom>
            <a:noFill/>
            <a:ln>
              <a:noFill/>
            </a:ln>
          </p:spPr>
          <p:txBody>
            <a:bodyPr spcFirstLastPara="1" wrap="square" lIns="34275" tIns="34275" rIns="34275" bIns="34275" anchor="ctr" anchorCtr="0">
              <a:noAutofit/>
            </a:bodyPr>
            <a:lstStyle/>
            <a:p>
              <a:pPr marL="0" marR="0" lvl="0" indent="0" algn="ctr" rtl="0">
                <a:lnSpc>
                  <a:spcPct val="90000"/>
                </a:lnSpc>
                <a:spcBef>
                  <a:spcPts val="0"/>
                </a:spcBef>
                <a:spcAft>
                  <a:spcPts val="0"/>
                </a:spcAft>
                <a:buNone/>
              </a:pPr>
              <a:r>
                <a:rPr lang="en-US" sz="1200" b="1">
                  <a:solidFill>
                    <a:schemeClr val="dk1"/>
                  </a:solidFill>
                  <a:latin typeface="Calibri"/>
                  <a:ea typeface="Calibri"/>
                  <a:cs typeface="Calibri"/>
                  <a:sym typeface="Calibri"/>
                </a:rPr>
                <a:t>Automated analysis is preferred</a:t>
              </a:r>
              <a:endParaRPr sz="3200"/>
            </a:p>
          </p:txBody>
        </p:sp>
      </p:grpSp>
      <p:grpSp>
        <p:nvGrpSpPr>
          <p:cNvPr id="34" name="Google Shape;961;p33"/>
          <p:cNvGrpSpPr/>
          <p:nvPr/>
        </p:nvGrpSpPr>
        <p:grpSpPr>
          <a:xfrm>
            <a:off x="6503194" y="1569327"/>
            <a:ext cx="5089736" cy="3851373"/>
            <a:chOff x="1140" y="216086"/>
            <a:chExt cx="4018731" cy="3096279"/>
          </a:xfrm>
        </p:grpSpPr>
        <p:sp>
          <p:nvSpPr>
            <p:cNvPr id="35" name="Google Shape;962;p33"/>
            <p:cNvSpPr/>
            <p:nvPr/>
          </p:nvSpPr>
          <p:spPr>
            <a:xfrm>
              <a:off x="1140" y="216086"/>
              <a:ext cx="854066" cy="1731567"/>
            </a:xfrm>
            <a:prstGeom prst="roundRect">
              <a:avLst>
                <a:gd name="adj" fmla="val 10000"/>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000"/>
            </a:p>
          </p:txBody>
        </p:sp>
        <p:sp>
          <p:nvSpPr>
            <p:cNvPr id="36" name="Google Shape;963;p33"/>
            <p:cNvSpPr txBox="1"/>
            <p:nvPr/>
          </p:nvSpPr>
          <p:spPr>
            <a:xfrm>
              <a:off x="26155" y="241101"/>
              <a:ext cx="804036" cy="1681537"/>
            </a:xfrm>
            <a:prstGeom prst="rect">
              <a:avLst/>
            </a:prstGeom>
            <a:noFill/>
            <a:ln>
              <a:noFill/>
            </a:ln>
          </p:spPr>
          <p:txBody>
            <a:bodyPr spcFirstLastPara="1" wrap="square" lIns="20950" tIns="13950" rIns="20950" bIns="13950" anchor="ctr" anchorCtr="0">
              <a:noAutofit/>
            </a:bodyPr>
            <a:lstStyle/>
            <a:p>
              <a:pPr marL="0" marR="0" lvl="0" indent="0" algn="ctr" rtl="0">
                <a:lnSpc>
                  <a:spcPct val="90000"/>
                </a:lnSpc>
                <a:spcBef>
                  <a:spcPts val="0"/>
                </a:spcBef>
                <a:spcAft>
                  <a:spcPts val="0"/>
                </a:spcAft>
                <a:buNone/>
              </a:pPr>
              <a:r>
                <a:rPr lang="en-US" sz="1100" b="1" dirty="0">
                  <a:solidFill>
                    <a:schemeClr val="dk1"/>
                  </a:solidFill>
                  <a:latin typeface="Calibri"/>
                  <a:ea typeface="Calibri"/>
                  <a:cs typeface="Calibri"/>
                  <a:sym typeface="Calibri"/>
                </a:rPr>
                <a:t>Performing regular backups of data is a critical control that assists with maintaining the integrity of the system and user data</a:t>
              </a:r>
              <a:endParaRPr sz="1100" dirty="0">
                <a:solidFill>
                  <a:schemeClr val="dk1"/>
                </a:solidFill>
                <a:latin typeface="Calibri"/>
                <a:ea typeface="Calibri"/>
                <a:cs typeface="Calibri"/>
                <a:sym typeface="Calibri"/>
              </a:endParaRPr>
            </a:p>
          </p:txBody>
        </p:sp>
        <p:sp>
          <p:nvSpPr>
            <p:cNvPr id="37" name="Google Shape;964;p33"/>
            <p:cNvSpPr/>
            <p:nvPr/>
          </p:nvSpPr>
          <p:spPr>
            <a:xfrm>
              <a:off x="40826" y="1947654"/>
              <a:ext cx="91440" cy="685174"/>
            </a:xfrm>
            <a:custGeom>
              <a:avLst/>
              <a:gdLst/>
              <a:ahLst/>
              <a:cxnLst/>
              <a:rect l="l" t="t" r="r" b="b"/>
              <a:pathLst>
                <a:path w="120000" h="120000" extrusionOk="0">
                  <a:moveTo>
                    <a:pt x="60000" y="0"/>
                  </a:moveTo>
                  <a:lnTo>
                    <a:pt x="60000" y="120000"/>
                  </a:lnTo>
                  <a:lnTo>
                    <a:pt x="65374" y="120000"/>
                  </a:lnTo>
                </a:path>
              </a:pathLst>
            </a:custGeom>
            <a:noFill/>
            <a:ln w="9525" cap="flat" cmpd="sng">
              <a:solidFill>
                <a:srgbClr val="487AA8"/>
              </a:solidFill>
              <a:prstDash val="solid"/>
              <a:miter lim="800000"/>
              <a:headEnd type="none" w="sm" len="sm"/>
              <a:tailEnd type="none" w="sm" len="sm"/>
            </a:ln>
          </p:spPr>
        </p:sp>
        <p:sp>
          <p:nvSpPr>
            <p:cNvPr id="38" name="Google Shape;965;p33"/>
            <p:cNvSpPr/>
            <p:nvPr/>
          </p:nvSpPr>
          <p:spPr>
            <a:xfrm>
              <a:off x="90642" y="2239763"/>
              <a:ext cx="889665" cy="786131"/>
            </a:xfrm>
            <a:prstGeom prst="roundRect">
              <a:avLst>
                <a:gd name="adj" fmla="val 10000"/>
              </a:avLst>
            </a:prstGeom>
            <a:solidFill>
              <a:schemeClr val="lt1">
                <a:alpha val="89803"/>
              </a:scheme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000"/>
            </a:p>
          </p:txBody>
        </p:sp>
        <p:sp>
          <p:nvSpPr>
            <p:cNvPr id="39" name="Google Shape;966;p33"/>
            <p:cNvSpPr txBox="1"/>
            <p:nvPr/>
          </p:nvSpPr>
          <p:spPr>
            <a:xfrm>
              <a:off x="113667" y="2262788"/>
              <a:ext cx="843615" cy="740081"/>
            </a:xfrm>
            <a:prstGeom prst="rect">
              <a:avLst/>
            </a:prstGeom>
            <a:noFill/>
            <a:ln>
              <a:noFill/>
            </a:ln>
          </p:spPr>
          <p:txBody>
            <a:bodyPr spcFirstLastPara="1" wrap="square" lIns="19050" tIns="12700" rIns="19050" bIns="12700" anchor="ctr" anchorCtr="0">
              <a:noAutofit/>
            </a:bodyPr>
            <a:lstStyle/>
            <a:p>
              <a:pPr marL="0" marR="0" lvl="0" indent="0" algn="ctr" rtl="0">
                <a:lnSpc>
                  <a:spcPct val="90000"/>
                </a:lnSpc>
                <a:spcBef>
                  <a:spcPts val="0"/>
                </a:spcBef>
                <a:spcAft>
                  <a:spcPts val="0"/>
                </a:spcAft>
                <a:buNone/>
              </a:pPr>
              <a:r>
                <a:rPr lang="en-US" sz="1050" b="1">
                  <a:solidFill>
                    <a:srgbClr val="000000"/>
                  </a:solidFill>
                  <a:latin typeface="Calibri"/>
                  <a:ea typeface="Calibri"/>
                  <a:cs typeface="Calibri"/>
                  <a:sym typeface="Calibri"/>
                </a:rPr>
                <a:t>May be legal or operational requirements for the retention of data</a:t>
              </a:r>
              <a:endParaRPr sz="1050">
                <a:solidFill>
                  <a:srgbClr val="000000"/>
                </a:solidFill>
                <a:latin typeface="Calibri"/>
                <a:ea typeface="Calibri"/>
                <a:cs typeface="Calibri"/>
                <a:sym typeface="Calibri"/>
              </a:endParaRPr>
            </a:p>
          </p:txBody>
        </p:sp>
        <p:sp>
          <p:nvSpPr>
            <p:cNvPr id="40" name="Google Shape;967;p33"/>
            <p:cNvSpPr/>
            <p:nvPr/>
          </p:nvSpPr>
          <p:spPr>
            <a:xfrm>
              <a:off x="1095918" y="216086"/>
              <a:ext cx="686008" cy="784618"/>
            </a:xfrm>
            <a:prstGeom prst="roundRect">
              <a:avLst>
                <a:gd name="adj" fmla="val 10000"/>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000"/>
            </a:p>
          </p:txBody>
        </p:sp>
        <p:sp>
          <p:nvSpPr>
            <p:cNvPr id="41" name="Google Shape;968;p33"/>
            <p:cNvSpPr txBox="1"/>
            <p:nvPr/>
          </p:nvSpPr>
          <p:spPr>
            <a:xfrm>
              <a:off x="1116010" y="236178"/>
              <a:ext cx="645824" cy="744434"/>
            </a:xfrm>
            <a:prstGeom prst="rect">
              <a:avLst/>
            </a:prstGeom>
            <a:noFill/>
            <a:ln>
              <a:noFill/>
            </a:ln>
          </p:spPr>
          <p:txBody>
            <a:bodyPr spcFirstLastPara="1" wrap="square" lIns="30475" tIns="20300" rIns="30475" bIns="20300" anchor="ctr" anchorCtr="0">
              <a:noAutofit/>
            </a:bodyPr>
            <a:lstStyle/>
            <a:p>
              <a:pPr marL="0" marR="0" lvl="0" indent="0" algn="ctr" rtl="0">
                <a:lnSpc>
                  <a:spcPct val="90000"/>
                </a:lnSpc>
                <a:spcBef>
                  <a:spcPts val="0"/>
                </a:spcBef>
                <a:spcAft>
                  <a:spcPts val="0"/>
                </a:spcAft>
                <a:buNone/>
              </a:pPr>
              <a:r>
                <a:rPr lang="en-US" b="1">
                  <a:solidFill>
                    <a:srgbClr val="FFFFFF"/>
                  </a:solidFill>
                  <a:latin typeface="Calibri"/>
                  <a:ea typeface="Calibri"/>
                  <a:cs typeface="Calibri"/>
                  <a:sym typeface="Calibri"/>
                </a:rPr>
                <a:t>Backup</a:t>
              </a:r>
              <a:endParaRPr>
                <a:solidFill>
                  <a:srgbClr val="FFFFFF"/>
                </a:solidFill>
                <a:latin typeface="Calibri"/>
                <a:ea typeface="Calibri"/>
                <a:cs typeface="Calibri"/>
                <a:sym typeface="Calibri"/>
              </a:endParaRPr>
            </a:p>
          </p:txBody>
        </p:sp>
        <p:sp>
          <p:nvSpPr>
            <p:cNvPr id="42" name="Google Shape;969;p33"/>
            <p:cNvSpPr/>
            <p:nvPr/>
          </p:nvSpPr>
          <p:spPr>
            <a:xfrm>
              <a:off x="1118799" y="1000705"/>
              <a:ext cx="91440" cy="793927"/>
            </a:xfrm>
            <a:custGeom>
              <a:avLst/>
              <a:gdLst/>
              <a:ahLst/>
              <a:cxnLst/>
              <a:rect l="l" t="t" r="r" b="b"/>
              <a:pathLst>
                <a:path w="120000" h="120000" extrusionOk="0">
                  <a:moveTo>
                    <a:pt x="60000" y="0"/>
                  </a:moveTo>
                  <a:lnTo>
                    <a:pt x="60000" y="120000"/>
                  </a:lnTo>
                  <a:lnTo>
                    <a:pt x="142407" y="120000"/>
                  </a:lnTo>
                </a:path>
              </a:pathLst>
            </a:custGeom>
            <a:noFill/>
            <a:ln w="9525" cap="flat" cmpd="sng">
              <a:solidFill>
                <a:srgbClr val="487AA8"/>
              </a:solidFill>
              <a:prstDash val="solid"/>
              <a:miter lim="800000"/>
              <a:headEnd type="none" w="sm" len="sm"/>
              <a:tailEnd type="none" w="sm" len="sm"/>
            </a:ln>
          </p:spPr>
        </p:sp>
        <p:sp>
          <p:nvSpPr>
            <p:cNvPr id="43" name="Google Shape;970;p33"/>
            <p:cNvSpPr/>
            <p:nvPr/>
          </p:nvSpPr>
          <p:spPr>
            <a:xfrm>
              <a:off x="1227314" y="1254501"/>
              <a:ext cx="548806" cy="1080264"/>
            </a:xfrm>
            <a:prstGeom prst="roundRect">
              <a:avLst>
                <a:gd name="adj" fmla="val 10000"/>
              </a:avLst>
            </a:prstGeom>
            <a:solidFill>
              <a:schemeClr val="lt1">
                <a:alpha val="89803"/>
              </a:scheme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000"/>
            </a:p>
          </p:txBody>
        </p:sp>
        <p:sp>
          <p:nvSpPr>
            <p:cNvPr id="44" name="Google Shape;971;p33"/>
            <p:cNvSpPr txBox="1"/>
            <p:nvPr/>
          </p:nvSpPr>
          <p:spPr>
            <a:xfrm>
              <a:off x="1243388" y="1270575"/>
              <a:ext cx="516658" cy="1048116"/>
            </a:xfrm>
            <a:prstGeom prst="rect">
              <a:avLst/>
            </a:prstGeom>
            <a:noFill/>
            <a:ln>
              <a:noFill/>
            </a:ln>
          </p:spPr>
          <p:txBody>
            <a:bodyPr spcFirstLastPara="1" wrap="square" lIns="19050" tIns="12700" rIns="19050" bIns="12700" anchor="ctr" anchorCtr="0">
              <a:noAutofit/>
            </a:bodyPr>
            <a:lstStyle/>
            <a:p>
              <a:pPr marL="0" marR="0" lvl="0" indent="0" algn="ctr" rtl="0">
                <a:lnSpc>
                  <a:spcPct val="90000"/>
                </a:lnSpc>
                <a:spcBef>
                  <a:spcPts val="0"/>
                </a:spcBef>
                <a:spcAft>
                  <a:spcPts val="0"/>
                </a:spcAft>
                <a:buNone/>
              </a:pPr>
              <a:r>
                <a:rPr lang="en-US" sz="1050" b="1" dirty="0">
                  <a:solidFill>
                    <a:srgbClr val="000000"/>
                  </a:solidFill>
                  <a:latin typeface="Calibri"/>
                  <a:ea typeface="Calibri"/>
                  <a:cs typeface="Calibri"/>
                  <a:sym typeface="Calibri"/>
                </a:rPr>
                <a:t>The process of making copies of data at regular intervals</a:t>
              </a:r>
              <a:endParaRPr sz="2000" dirty="0"/>
            </a:p>
          </p:txBody>
        </p:sp>
        <p:sp>
          <p:nvSpPr>
            <p:cNvPr id="45" name="Google Shape;972;p33"/>
            <p:cNvSpPr/>
            <p:nvPr/>
          </p:nvSpPr>
          <p:spPr>
            <a:xfrm>
              <a:off x="1918930" y="234807"/>
              <a:ext cx="686008" cy="343004"/>
            </a:xfrm>
            <a:prstGeom prst="roundRect">
              <a:avLst>
                <a:gd name="adj" fmla="val 10000"/>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000"/>
            </a:p>
          </p:txBody>
        </p:sp>
        <p:sp>
          <p:nvSpPr>
            <p:cNvPr id="46" name="Google Shape;973;p33"/>
            <p:cNvSpPr txBox="1"/>
            <p:nvPr/>
          </p:nvSpPr>
          <p:spPr>
            <a:xfrm>
              <a:off x="1928976" y="244853"/>
              <a:ext cx="665916" cy="322912"/>
            </a:xfrm>
            <a:prstGeom prst="rect">
              <a:avLst/>
            </a:prstGeom>
            <a:noFill/>
            <a:ln>
              <a:noFill/>
            </a:ln>
          </p:spPr>
          <p:txBody>
            <a:bodyPr spcFirstLastPara="1" wrap="square" lIns="20950" tIns="13950" rIns="20950" bIns="13950" anchor="ctr" anchorCtr="0">
              <a:noAutofit/>
            </a:bodyPr>
            <a:lstStyle/>
            <a:p>
              <a:pPr marL="0" marR="0" lvl="0" indent="0" algn="ctr" rtl="0">
                <a:lnSpc>
                  <a:spcPct val="90000"/>
                </a:lnSpc>
                <a:spcBef>
                  <a:spcPts val="0"/>
                </a:spcBef>
                <a:spcAft>
                  <a:spcPts val="0"/>
                </a:spcAft>
                <a:buNone/>
              </a:pPr>
              <a:r>
                <a:rPr lang="en-US" sz="1200" b="1">
                  <a:solidFill>
                    <a:srgbClr val="FFFFFF"/>
                  </a:solidFill>
                  <a:latin typeface="Calibri"/>
                  <a:ea typeface="Calibri"/>
                  <a:cs typeface="Calibri"/>
                  <a:sym typeface="Calibri"/>
                </a:rPr>
                <a:t>Archive</a:t>
              </a:r>
              <a:endParaRPr sz="800">
                <a:solidFill>
                  <a:srgbClr val="FFFFFF"/>
                </a:solidFill>
                <a:latin typeface="Calibri"/>
                <a:ea typeface="Calibri"/>
                <a:cs typeface="Calibri"/>
                <a:sym typeface="Calibri"/>
              </a:endParaRPr>
            </a:p>
          </p:txBody>
        </p:sp>
        <p:sp>
          <p:nvSpPr>
            <p:cNvPr id="47" name="Google Shape;974;p33"/>
            <p:cNvSpPr/>
            <p:nvPr/>
          </p:nvSpPr>
          <p:spPr>
            <a:xfrm>
              <a:off x="1987530" y="577812"/>
              <a:ext cx="92403" cy="1126456"/>
            </a:xfrm>
            <a:custGeom>
              <a:avLst/>
              <a:gdLst/>
              <a:ahLst/>
              <a:cxnLst/>
              <a:rect l="l" t="t" r="r" b="b"/>
              <a:pathLst>
                <a:path w="120000" h="120000" extrusionOk="0">
                  <a:moveTo>
                    <a:pt x="0" y="0"/>
                  </a:moveTo>
                  <a:lnTo>
                    <a:pt x="0" y="120000"/>
                  </a:lnTo>
                  <a:lnTo>
                    <a:pt x="120000" y="120000"/>
                  </a:lnTo>
                </a:path>
              </a:pathLst>
            </a:custGeom>
            <a:noFill/>
            <a:ln w="9525" cap="flat" cmpd="sng">
              <a:solidFill>
                <a:srgbClr val="487AA8"/>
              </a:solidFill>
              <a:prstDash val="solid"/>
              <a:miter lim="800000"/>
              <a:headEnd type="none" w="sm" len="sm"/>
              <a:tailEnd type="none" w="sm" len="sm"/>
            </a:ln>
          </p:spPr>
        </p:sp>
        <p:sp>
          <p:nvSpPr>
            <p:cNvPr id="48" name="Google Shape;975;p33"/>
            <p:cNvSpPr/>
            <p:nvPr/>
          </p:nvSpPr>
          <p:spPr>
            <a:xfrm>
              <a:off x="2079934" y="927165"/>
              <a:ext cx="834674" cy="1554206"/>
            </a:xfrm>
            <a:prstGeom prst="roundRect">
              <a:avLst>
                <a:gd name="adj" fmla="val 10000"/>
              </a:avLst>
            </a:prstGeom>
            <a:solidFill>
              <a:schemeClr val="lt1">
                <a:alpha val="89803"/>
              </a:scheme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000"/>
            </a:p>
          </p:txBody>
        </p:sp>
        <p:sp>
          <p:nvSpPr>
            <p:cNvPr id="49" name="Google Shape;976;p33"/>
            <p:cNvSpPr txBox="1"/>
            <p:nvPr/>
          </p:nvSpPr>
          <p:spPr>
            <a:xfrm>
              <a:off x="2104381" y="951612"/>
              <a:ext cx="785780" cy="1505312"/>
            </a:xfrm>
            <a:prstGeom prst="rect">
              <a:avLst/>
            </a:prstGeom>
            <a:noFill/>
            <a:ln>
              <a:noFill/>
            </a:ln>
          </p:spPr>
          <p:txBody>
            <a:bodyPr spcFirstLastPara="1" wrap="square" lIns="17125" tIns="11425" rIns="17125" bIns="11425" anchor="ctr" anchorCtr="0">
              <a:noAutofit/>
            </a:bodyPr>
            <a:lstStyle/>
            <a:p>
              <a:pPr marL="0" marR="0" lvl="0" indent="0" algn="ctr" rtl="0">
                <a:lnSpc>
                  <a:spcPct val="90000"/>
                </a:lnSpc>
                <a:spcBef>
                  <a:spcPts val="0"/>
                </a:spcBef>
                <a:spcAft>
                  <a:spcPts val="0"/>
                </a:spcAft>
                <a:buNone/>
              </a:pPr>
              <a:r>
                <a:rPr lang="en-US" sz="1000" b="1">
                  <a:solidFill>
                    <a:srgbClr val="000000"/>
                  </a:solidFill>
                  <a:latin typeface="Calibri"/>
                  <a:ea typeface="Calibri"/>
                  <a:cs typeface="Calibri"/>
                  <a:sym typeface="Calibri"/>
                </a:rPr>
                <a:t>The</a:t>
              </a:r>
              <a:r>
                <a:rPr lang="en-US" sz="500" b="1">
                  <a:solidFill>
                    <a:srgbClr val="000000"/>
                  </a:solidFill>
                  <a:latin typeface="Calibri"/>
                  <a:ea typeface="Calibri"/>
                  <a:cs typeface="Calibri"/>
                  <a:sym typeface="Calibri"/>
                </a:rPr>
                <a:t> </a:t>
              </a:r>
              <a:r>
                <a:rPr lang="en-US" sz="1000" b="1">
                  <a:solidFill>
                    <a:srgbClr val="000000"/>
                  </a:solidFill>
                  <a:latin typeface="Calibri"/>
                  <a:ea typeface="Calibri"/>
                  <a:cs typeface="Calibri"/>
                  <a:sym typeface="Calibri"/>
                </a:rPr>
                <a:t>process</a:t>
              </a:r>
              <a:r>
                <a:rPr lang="en-US" sz="500" b="1">
                  <a:solidFill>
                    <a:srgbClr val="000000"/>
                  </a:solidFill>
                  <a:latin typeface="Calibri"/>
                  <a:ea typeface="Calibri"/>
                  <a:cs typeface="Calibri"/>
                  <a:sym typeface="Calibri"/>
                </a:rPr>
                <a:t> </a:t>
              </a:r>
              <a:r>
                <a:rPr lang="en-US" sz="1000" b="1">
                  <a:solidFill>
                    <a:srgbClr val="000000"/>
                  </a:solidFill>
                  <a:latin typeface="Calibri"/>
                  <a:ea typeface="Calibri"/>
                  <a:cs typeface="Calibri"/>
                  <a:sym typeface="Calibri"/>
                </a:rPr>
                <a:t>of</a:t>
              </a:r>
              <a:r>
                <a:rPr lang="en-US" sz="500" b="1">
                  <a:solidFill>
                    <a:srgbClr val="000000"/>
                  </a:solidFill>
                  <a:latin typeface="Calibri"/>
                  <a:ea typeface="Calibri"/>
                  <a:cs typeface="Calibri"/>
                  <a:sym typeface="Calibri"/>
                </a:rPr>
                <a:t> </a:t>
              </a:r>
              <a:r>
                <a:rPr lang="en-US" sz="1000" b="1">
                  <a:solidFill>
                    <a:srgbClr val="000000"/>
                  </a:solidFill>
                  <a:latin typeface="Calibri"/>
                  <a:ea typeface="Calibri"/>
                  <a:cs typeface="Calibri"/>
                  <a:sym typeface="Calibri"/>
                </a:rPr>
                <a:t>retaining</a:t>
              </a:r>
              <a:r>
                <a:rPr lang="en-US" sz="500" b="1">
                  <a:solidFill>
                    <a:srgbClr val="000000"/>
                  </a:solidFill>
                  <a:latin typeface="Calibri"/>
                  <a:ea typeface="Calibri"/>
                  <a:cs typeface="Calibri"/>
                  <a:sym typeface="Calibri"/>
                </a:rPr>
                <a:t> </a:t>
              </a:r>
              <a:r>
                <a:rPr lang="en-US" sz="1000" b="1">
                  <a:solidFill>
                    <a:srgbClr val="000000"/>
                  </a:solidFill>
                  <a:latin typeface="Calibri"/>
                  <a:ea typeface="Calibri"/>
                  <a:cs typeface="Calibri"/>
                  <a:sym typeface="Calibri"/>
                </a:rPr>
                <a:t>copies of data over extended periods of time in order to meet legal and operational requirements to access past data</a:t>
              </a:r>
              <a:endParaRPr sz="2000"/>
            </a:p>
          </p:txBody>
        </p:sp>
        <p:sp>
          <p:nvSpPr>
            <p:cNvPr id="50" name="Google Shape;977;p33"/>
            <p:cNvSpPr/>
            <p:nvPr/>
          </p:nvSpPr>
          <p:spPr>
            <a:xfrm>
              <a:off x="3096807" y="216086"/>
              <a:ext cx="797443" cy="1627043"/>
            </a:xfrm>
            <a:prstGeom prst="roundRect">
              <a:avLst>
                <a:gd name="adj" fmla="val 10000"/>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000"/>
            </a:p>
          </p:txBody>
        </p:sp>
        <p:sp>
          <p:nvSpPr>
            <p:cNvPr id="51" name="Google Shape;978;p33"/>
            <p:cNvSpPr txBox="1"/>
            <p:nvPr/>
          </p:nvSpPr>
          <p:spPr>
            <a:xfrm>
              <a:off x="3120163" y="239442"/>
              <a:ext cx="750731" cy="1580331"/>
            </a:xfrm>
            <a:prstGeom prst="rect">
              <a:avLst/>
            </a:prstGeom>
            <a:noFill/>
            <a:ln>
              <a:noFill/>
            </a:ln>
          </p:spPr>
          <p:txBody>
            <a:bodyPr spcFirstLastPara="1" wrap="square" lIns="20950" tIns="13950" rIns="20950" bIns="13950" anchor="ctr" anchorCtr="0">
              <a:noAutofit/>
            </a:bodyPr>
            <a:lstStyle/>
            <a:p>
              <a:pPr marL="0" marR="0" lvl="0" indent="0" algn="ctr" rtl="0">
                <a:lnSpc>
                  <a:spcPct val="90000"/>
                </a:lnSpc>
                <a:spcBef>
                  <a:spcPts val="0"/>
                </a:spcBef>
                <a:spcAft>
                  <a:spcPts val="0"/>
                </a:spcAft>
                <a:buNone/>
              </a:pPr>
              <a:r>
                <a:rPr lang="en-US" sz="1200" b="1" dirty="0">
                  <a:solidFill>
                    <a:srgbClr val="FFFFFF"/>
                  </a:solidFill>
                  <a:latin typeface="Calibri"/>
                  <a:ea typeface="Calibri"/>
                  <a:cs typeface="Calibri"/>
                  <a:sym typeface="Calibri"/>
                </a:rPr>
                <a:t>Needs and policy relating to backup and archive should be determined during the system planning stage</a:t>
              </a:r>
              <a:endParaRPr sz="2000" dirty="0"/>
            </a:p>
          </p:txBody>
        </p:sp>
        <p:sp>
          <p:nvSpPr>
            <p:cNvPr id="52" name="Google Shape;979;p33"/>
            <p:cNvSpPr/>
            <p:nvPr/>
          </p:nvSpPr>
          <p:spPr>
            <a:xfrm>
              <a:off x="3176552" y="1843130"/>
              <a:ext cx="127166" cy="301999"/>
            </a:xfrm>
            <a:custGeom>
              <a:avLst/>
              <a:gdLst/>
              <a:ahLst/>
              <a:cxnLst/>
              <a:rect l="l" t="t" r="r" b="b"/>
              <a:pathLst>
                <a:path w="120000" h="120000" extrusionOk="0">
                  <a:moveTo>
                    <a:pt x="0" y="0"/>
                  </a:moveTo>
                  <a:lnTo>
                    <a:pt x="0" y="120000"/>
                  </a:lnTo>
                  <a:lnTo>
                    <a:pt x="120000" y="120000"/>
                  </a:lnTo>
                </a:path>
              </a:pathLst>
            </a:custGeom>
            <a:noFill/>
            <a:ln w="9525" cap="flat" cmpd="sng">
              <a:solidFill>
                <a:srgbClr val="487AA8"/>
              </a:solidFill>
              <a:prstDash val="solid"/>
              <a:miter lim="800000"/>
              <a:headEnd type="none" w="sm" len="sm"/>
              <a:tailEnd type="none" w="sm" len="sm"/>
            </a:ln>
          </p:spPr>
        </p:sp>
        <p:sp>
          <p:nvSpPr>
            <p:cNvPr id="53" name="Google Shape;980;p33"/>
            <p:cNvSpPr/>
            <p:nvPr/>
          </p:nvSpPr>
          <p:spPr>
            <a:xfrm>
              <a:off x="3303719" y="1948847"/>
              <a:ext cx="548806" cy="392564"/>
            </a:xfrm>
            <a:prstGeom prst="roundRect">
              <a:avLst>
                <a:gd name="adj" fmla="val 10000"/>
              </a:avLst>
            </a:prstGeom>
            <a:solidFill>
              <a:schemeClr val="lt1">
                <a:alpha val="89803"/>
              </a:scheme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000"/>
            </a:p>
          </p:txBody>
        </p:sp>
        <p:sp>
          <p:nvSpPr>
            <p:cNvPr id="54" name="Google Shape;981;p33"/>
            <p:cNvSpPr txBox="1"/>
            <p:nvPr/>
          </p:nvSpPr>
          <p:spPr>
            <a:xfrm>
              <a:off x="3315217" y="1960345"/>
              <a:ext cx="525810" cy="369568"/>
            </a:xfrm>
            <a:prstGeom prst="rect">
              <a:avLst/>
            </a:prstGeom>
            <a:noFill/>
            <a:ln>
              <a:noFill/>
            </a:ln>
          </p:spPr>
          <p:txBody>
            <a:bodyPr spcFirstLastPara="1" wrap="square" lIns="17125" tIns="11425" rIns="17125" bIns="11425" anchor="ctr" anchorCtr="0">
              <a:noAutofit/>
            </a:bodyPr>
            <a:lstStyle/>
            <a:p>
              <a:pPr marL="57150" marR="0" lvl="0" indent="0" algn="ctr" rtl="0">
                <a:lnSpc>
                  <a:spcPct val="90000"/>
                </a:lnSpc>
                <a:spcBef>
                  <a:spcPts val="0"/>
                </a:spcBef>
                <a:spcAft>
                  <a:spcPts val="0"/>
                </a:spcAft>
                <a:buNone/>
              </a:pPr>
              <a:r>
                <a:rPr lang="en-US" sz="1000" b="1">
                  <a:solidFill>
                    <a:srgbClr val="000000"/>
                  </a:solidFill>
                  <a:latin typeface="Calibri"/>
                  <a:ea typeface="Calibri"/>
                  <a:cs typeface="Calibri"/>
                  <a:sym typeface="Calibri"/>
                </a:rPr>
                <a:t>Kept</a:t>
              </a:r>
              <a:r>
                <a:rPr lang="en-US" sz="500" b="1">
                  <a:solidFill>
                    <a:srgbClr val="000000"/>
                  </a:solidFill>
                  <a:latin typeface="Calibri"/>
                  <a:ea typeface="Calibri"/>
                  <a:cs typeface="Calibri"/>
                  <a:sym typeface="Calibri"/>
                </a:rPr>
                <a:t> </a:t>
              </a:r>
              <a:r>
                <a:rPr lang="en-US" sz="1100" b="1">
                  <a:solidFill>
                    <a:srgbClr val="000000"/>
                  </a:solidFill>
                  <a:latin typeface="Calibri"/>
                  <a:ea typeface="Calibri"/>
                  <a:cs typeface="Calibri"/>
                  <a:sym typeface="Calibri"/>
                </a:rPr>
                <a:t>online</a:t>
              </a:r>
              <a:r>
                <a:rPr lang="en-US" sz="700" b="1">
                  <a:solidFill>
                    <a:srgbClr val="000000"/>
                  </a:solidFill>
                  <a:latin typeface="Calibri"/>
                  <a:ea typeface="Calibri"/>
                  <a:cs typeface="Calibri"/>
                  <a:sym typeface="Calibri"/>
                </a:rPr>
                <a:t> </a:t>
              </a:r>
              <a:r>
                <a:rPr lang="en-US" sz="1000" b="1">
                  <a:solidFill>
                    <a:srgbClr val="000000"/>
                  </a:solidFill>
                  <a:latin typeface="Calibri"/>
                  <a:ea typeface="Calibri"/>
                  <a:cs typeface="Calibri"/>
                  <a:sym typeface="Calibri"/>
                </a:rPr>
                <a:t>or</a:t>
              </a:r>
              <a:r>
                <a:rPr lang="en-US" sz="700" b="1">
                  <a:solidFill>
                    <a:srgbClr val="000000"/>
                  </a:solidFill>
                  <a:latin typeface="Calibri"/>
                  <a:ea typeface="Calibri"/>
                  <a:cs typeface="Calibri"/>
                  <a:sym typeface="Calibri"/>
                </a:rPr>
                <a:t> </a:t>
              </a:r>
              <a:r>
                <a:rPr lang="en-US" sz="1000" b="1">
                  <a:solidFill>
                    <a:srgbClr val="000000"/>
                  </a:solidFill>
                  <a:latin typeface="Calibri"/>
                  <a:ea typeface="Calibri"/>
                  <a:cs typeface="Calibri"/>
                  <a:sym typeface="Calibri"/>
                </a:rPr>
                <a:t>offline</a:t>
              </a:r>
              <a:endParaRPr sz="2000"/>
            </a:p>
          </p:txBody>
        </p:sp>
        <p:sp>
          <p:nvSpPr>
            <p:cNvPr id="55" name="Google Shape;982;p33"/>
            <p:cNvSpPr/>
            <p:nvPr/>
          </p:nvSpPr>
          <p:spPr>
            <a:xfrm>
              <a:off x="3130832" y="1843130"/>
              <a:ext cx="91440" cy="1124694"/>
            </a:xfrm>
            <a:custGeom>
              <a:avLst/>
              <a:gdLst/>
              <a:ahLst/>
              <a:cxnLst/>
              <a:rect l="l" t="t" r="r" b="b"/>
              <a:pathLst>
                <a:path w="120000" h="120000" extrusionOk="0">
                  <a:moveTo>
                    <a:pt x="60000" y="0"/>
                  </a:moveTo>
                  <a:lnTo>
                    <a:pt x="60000" y="120000"/>
                  </a:lnTo>
                  <a:lnTo>
                    <a:pt x="166147" y="120000"/>
                  </a:lnTo>
                </a:path>
              </a:pathLst>
            </a:custGeom>
            <a:noFill/>
            <a:ln w="9525" cap="flat" cmpd="sng">
              <a:solidFill>
                <a:srgbClr val="487AA8"/>
              </a:solidFill>
              <a:prstDash val="solid"/>
              <a:miter lim="800000"/>
              <a:headEnd type="none" w="sm" len="sm"/>
              <a:tailEnd type="none" w="sm" len="sm"/>
            </a:ln>
          </p:spPr>
        </p:sp>
        <p:sp>
          <p:nvSpPr>
            <p:cNvPr id="56" name="Google Shape;983;p33"/>
            <p:cNvSpPr/>
            <p:nvPr/>
          </p:nvSpPr>
          <p:spPr>
            <a:xfrm>
              <a:off x="3257436" y="2623284"/>
              <a:ext cx="762435" cy="689081"/>
            </a:xfrm>
            <a:prstGeom prst="roundRect">
              <a:avLst>
                <a:gd name="adj" fmla="val 10000"/>
              </a:avLst>
            </a:prstGeom>
            <a:solidFill>
              <a:schemeClr val="lt1">
                <a:alpha val="89803"/>
              </a:scheme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000"/>
            </a:p>
          </p:txBody>
        </p:sp>
        <p:sp>
          <p:nvSpPr>
            <p:cNvPr id="57" name="Google Shape;984;p33"/>
            <p:cNvSpPr txBox="1"/>
            <p:nvPr/>
          </p:nvSpPr>
          <p:spPr>
            <a:xfrm>
              <a:off x="3277618" y="2643466"/>
              <a:ext cx="722071" cy="648717"/>
            </a:xfrm>
            <a:prstGeom prst="rect">
              <a:avLst/>
            </a:prstGeom>
            <a:noFill/>
            <a:ln>
              <a:noFill/>
            </a:ln>
          </p:spPr>
          <p:txBody>
            <a:bodyPr spcFirstLastPara="1" wrap="square" lIns="17125" tIns="11425" rIns="17125" bIns="11425" anchor="ctr" anchorCtr="0">
              <a:noAutofit/>
            </a:bodyPr>
            <a:lstStyle/>
            <a:p>
              <a:pPr marL="57150" marR="0" lvl="0" indent="0" algn="ctr" rtl="0">
                <a:lnSpc>
                  <a:spcPct val="90000"/>
                </a:lnSpc>
                <a:spcBef>
                  <a:spcPts val="0"/>
                </a:spcBef>
                <a:spcAft>
                  <a:spcPts val="0"/>
                </a:spcAft>
                <a:buNone/>
              </a:pPr>
              <a:r>
                <a:rPr lang="en-US" sz="1000" b="1">
                  <a:solidFill>
                    <a:srgbClr val="000000"/>
                  </a:solidFill>
                  <a:latin typeface="Calibri"/>
                  <a:ea typeface="Calibri"/>
                  <a:cs typeface="Calibri"/>
                  <a:sym typeface="Calibri"/>
                </a:rPr>
                <a:t>Stored</a:t>
              </a:r>
              <a:r>
                <a:rPr lang="en-US" sz="600" b="1">
                  <a:solidFill>
                    <a:srgbClr val="000000"/>
                  </a:solidFill>
                  <a:latin typeface="Calibri"/>
                  <a:ea typeface="Calibri"/>
                  <a:cs typeface="Calibri"/>
                  <a:sym typeface="Calibri"/>
                </a:rPr>
                <a:t> </a:t>
              </a:r>
              <a:r>
                <a:rPr lang="en-US" sz="1000" b="1">
                  <a:solidFill>
                    <a:srgbClr val="000000"/>
                  </a:solidFill>
                  <a:latin typeface="Calibri"/>
                  <a:ea typeface="Calibri"/>
                  <a:cs typeface="Calibri"/>
                  <a:sym typeface="Calibri"/>
                </a:rPr>
                <a:t>locally</a:t>
              </a:r>
              <a:r>
                <a:rPr lang="en-US" sz="600" b="1">
                  <a:solidFill>
                    <a:srgbClr val="000000"/>
                  </a:solidFill>
                  <a:latin typeface="Calibri"/>
                  <a:ea typeface="Calibri"/>
                  <a:cs typeface="Calibri"/>
                  <a:sym typeface="Calibri"/>
                </a:rPr>
                <a:t> </a:t>
              </a:r>
              <a:r>
                <a:rPr lang="en-US" sz="1000" b="1">
                  <a:solidFill>
                    <a:srgbClr val="000000"/>
                  </a:solidFill>
                  <a:latin typeface="Calibri"/>
                  <a:ea typeface="Calibri"/>
                  <a:cs typeface="Calibri"/>
                  <a:sym typeface="Calibri"/>
                </a:rPr>
                <a:t>or</a:t>
              </a:r>
              <a:r>
                <a:rPr lang="en-US" sz="600" b="1">
                  <a:solidFill>
                    <a:srgbClr val="000000"/>
                  </a:solidFill>
                  <a:latin typeface="Calibri"/>
                  <a:ea typeface="Calibri"/>
                  <a:cs typeface="Calibri"/>
                  <a:sym typeface="Calibri"/>
                </a:rPr>
                <a:t> </a:t>
              </a:r>
              <a:r>
                <a:rPr lang="en-US" sz="1000" b="1">
                  <a:solidFill>
                    <a:srgbClr val="000000"/>
                  </a:solidFill>
                  <a:latin typeface="Calibri"/>
                  <a:ea typeface="Calibri"/>
                  <a:cs typeface="Calibri"/>
                  <a:sym typeface="Calibri"/>
                </a:rPr>
                <a:t>transported to a remote site</a:t>
              </a:r>
              <a:endParaRPr sz="1000" b="1">
                <a:solidFill>
                  <a:srgbClr val="000000"/>
                </a:solidFill>
                <a:latin typeface="Calibri"/>
                <a:ea typeface="Calibri"/>
                <a:cs typeface="Calibri"/>
                <a:sym typeface="Calibri"/>
              </a:endParaRPr>
            </a:p>
          </p:txBody>
        </p:sp>
      </p:grpSp>
      <p:sp>
        <p:nvSpPr>
          <p:cNvPr id="58" name="Google Shape;985;p33"/>
          <p:cNvSpPr txBox="1"/>
          <p:nvPr/>
        </p:nvSpPr>
        <p:spPr>
          <a:xfrm>
            <a:off x="7607902" y="5527783"/>
            <a:ext cx="2880320" cy="648070"/>
          </a:xfrm>
          <a:prstGeom prst="rect">
            <a:avLst/>
          </a:prstGeom>
          <a:noFill/>
          <a:ln>
            <a:noFill/>
          </a:ln>
        </p:spPr>
        <p:txBody>
          <a:bodyPr spcFirstLastPara="1" wrap="square" lIns="91425" tIns="45700" rIns="91425" bIns="45700" anchor="b" anchorCtr="0">
            <a:noAutofit/>
          </a:bodyPr>
          <a:lstStyle/>
          <a:p>
            <a:pPr marL="0" marR="0" lvl="0" indent="0" algn="ctr" rtl="0">
              <a:lnSpc>
                <a:spcPct val="241666"/>
              </a:lnSpc>
              <a:spcBef>
                <a:spcPts val="0"/>
              </a:spcBef>
              <a:spcAft>
                <a:spcPts val="0"/>
              </a:spcAft>
              <a:buClr>
                <a:srgbClr val="FF0000"/>
              </a:buClr>
              <a:buSzPts val="2400"/>
              <a:buFont typeface="Calibri"/>
              <a:buNone/>
            </a:pPr>
            <a:r>
              <a:rPr lang="en-US" sz="2400" dirty="0">
                <a:solidFill>
                  <a:srgbClr val="FF0000"/>
                </a:solidFill>
                <a:latin typeface="Alexandria" pitchFamily="2" charset="-78"/>
                <a:ea typeface="Calibri"/>
                <a:cs typeface="Alexandria" pitchFamily="2" charset="-78"/>
                <a:sym typeface="Calibri"/>
              </a:rPr>
              <a:t>Backup &amp; </a:t>
            </a:r>
            <a:r>
              <a:rPr lang="en-US" sz="2400" dirty="0" smtClean="0">
                <a:solidFill>
                  <a:srgbClr val="FF0000"/>
                </a:solidFill>
                <a:latin typeface="Alexandria" pitchFamily="2" charset="-78"/>
                <a:ea typeface="Calibri"/>
                <a:cs typeface="Alexandria" pitchFamily="2" charset="-78"/>
                <a:sym typeface="Calibri"/>
              </a:rPr>
              <a:t>Archive </a:t>
            </a:r>
            <a:endParaRPr dirty="0">
              <a:latin typeface="Alexandria" pitchFamily="2" charset="-78"/>
              <a:cs typeface="Alexandria" pitchFamily="2" charset="-78"/>
            </a:endParaRPr>
          </a:p>
        </p:txBody>
      </p:sp>
      <p:sp>
        <p:nvSpPr>
          <p:cNvPr id="59" name="Google Shape;986;p33"/>
          <p:cNvSpPr txBox="1"/>
          <p:nvPr/>
        </p:nvSpPr>
        <p:spPr>
          <a:xfrm>
            <a:off x="2108639" y="5604986"/>
            <a:ext cx="1691680" cy="648070"/>
          </a:xfrm>
          <a:prstGeom prst="rect">
            <a:avLst/>
          </a:prstGeom>
          <a:noFill/>
          <a:ln>
            <a:noFill/>
          </a:ln>
        </p:spPr>
        <p:txBody>
          <a:bodyPr spcFirstLastPara="1" wrap="square" lIns="91425" tIns="45700" rIns="91425" bIns="45700" anchor="b" anchorCtr="0">
            <a:noAutofit/>
          </a:bodyPr>
          <a:lstStyle/>
          <a:p>
            <a:pPr marL="0" marR="0" lvl="0" indent="0" algn="ctr" rtl="0">
              <a:lnSpc>
                <a:spcPct val="241666"/>
              </a:lnSpc>
              <a:spcBef>
                <a:spcPts val="0"/>
              </a:spcBef>
              <a:spcAft>
                <a:spcPts val="0"/>
              </a:spcAft>
              <a:buClr>
                <a:srgbClr val="FF0000"/>
              </a:buClr>
              <a:buSzPts val="2400"/>
              <a:buFont typeface="Calibri"/>
              <a:buNone/>
            </a:pPr>
            <a:r>
              <a:rPr lang="en-US" sz="2400" dirty="0">
                <a:solidFill>
                  <a:srgbClr val="FF0000"/>
                </a:solidFill>
                <a:latin typeface="Alexandria" pitchFamily="2" charset="-78"/>
                <a:ea typeface="Calibri"/>
                <a:cs typeface="Alexandria" pitchFamily="2" charset="-78"/>
                <a:sym typeface="Calibri"/>
              </a:rPr>
              <a:t>Logging</a:t>
            </a:r>
            <a:endParaRPr dirty="0">
              <a:latin typeface="Alexandria" pitchFamily="2" charset="-78"/>
              <a:cs typeface="Alexandria" pitchFamily="2" charset="-78"/>
            </a:endParaRPr>
          </a:p>
        </p:txBody>
      </p:sp>
    </p:spTree>
    <p:extLst>
      <p:ext uri="{BB962C8B-B14F-4D97-AF65-F5344CB8AC3E}">
        <p14:creationId xmlns:p14="http://schemas.microsoft.com/office/powerpoint/2010/main" val="880390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The Origins of Linux</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998;p34"/>
          <p:cNvSpPr txBox="1"/>
          <p:nvPr/>
        </p:nvSpPr>
        <p:spPr>
          <a:xfrm>
            <a:off x="931202" y="1691735"/>
            <a:ext cx="10096513" cy="3705882"/>
          </a:xfrm>
          <a:prstGeom prst="rect">
            <a:avLst/>
          </a:prstGeom>
          <a:noFill/>
          <a:ln>
            <a:noFill/>
          </a:ln>
        </p:spPr>
        <p:txBody>
          <a:bodyPr spcFirstLastPara="1" wrap="square" lIns="91425" tIns="45700" rIns="91425" bIns="45700" anchor="t" anchorCtr="0">
            <a:noAutofit/>
          </a:bodyPr>
          <a:lstStyle/>
          <a:p>
            <a:pPr marL="228600" marR="0" lvl="0" indent="-228600" algn="just" rtl="0">
              <a:spcBef>
                <a:spcPts val="0"/>
              </a:spcBef>
              <a:spcAft>
                <a:spcPts val="0"/>
              </a:spcAft>
              <a:buClr>
                <a:schemeClr val="dk1"/>
              </a:buClr>
              <a:buSzPts val="2800"/>
              <a:buFont typeface="Arial"/>
              <a:buChar char="•"/>
            </a:pPr>
            <a:r>
              <a:rPr lang="en-US" sz="2400" dirty="0">
                <a:solidFill>
                  <a:srgbClr val="FF0000"/>
                </a:solidFill>
                <a:latin typeface="Alexandria" pitchFamily="2" charset="-78"/>
                <a:ea typeface="Arial"/>
                <a:cs typeface="Alexandria" pitchFamily="2" charset="-78"/>
                <a:sym typeface="Arial"/>
              </a:rPr>
              <a:t>1960s</a:t>
            </a:r>
            <a:endParaRPr sz="1600" dirty="0">
              <a:solidFill>
                <a:srgbClr val="FF0000"/>
              </a:solidFill>
              <a:latin typeface="Alexandria" pitchFamily="2" charset="-78"/>
              <a:cs typeface="Alexandria" pitchFamily="2" charset="-78"/>
            </a:endParaRPr>
          </a:p>
          <a:p>
            <a:pPr marL="685800" marR="0" lvl="1" indent="-228600" algn="just" rtl="0">
              <a:spcBef>
                <a:spcPts val="500"/>
              </a:spcBef>
              <a:spcAft>
                <a:spcPts val="0"/>
              </a:spcAft>
              <a:buClr>
                <a:schemeClr val="dk1"/>
              </a:buClr>
              <a:buSzPts val="24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1964: MIT joins with GE and Bell Labs to create a multiuser, time-sharing operating system</a:t>
            </a:r>
            <a:endParaRPr sz="1600" dirty="0">
              <a:latin typeface="Alexandria" pitchFamily="2" charset="-78"/>
              <a:cs typeface="Alexandria" pitchFamily="2" charset="-78"/>
            </a:endParaRPr>
          </a:p>
          <a:p>
            <a:pPr marL="228600" marR="0" lvl="0" indent="-228600" algn="just" rtl="0">
              <a:spcBef>
                <a:spcPts val="1000"/>
              </a:spcBef>
              <a:spcAft>
                <a:spcPts val="0"/>
              </a:spcAft>
              <a:buClr>
                <a:schemeClr val="dk1"/>
              </a:buClr>
              <a:buSzPts val="2800"/>
              <a:buFont typeface="Arial"/>
              <a:buChar char="•"/>
            </a:pPr>
            <a:r>
              <a:rPr lang="en-US" sz="2400" dirty="0">
                <a:solidFill>
                  <a:srgbClr val="FF0000"/>
                </a:solidFill>
                <a:latin typeface="Alexandria" pitchFamily="2" charset="-78"/>
                <a:ea typeface="Arial"/>
                <a:cs typeface="Alexandria" pitchFamily="2" charset="-78"/>
                <a:sym typeface="Arial"/>
              </a:rPr>
              <a:t>1980s</a:t>
            </a:r>
            <a:endParaRPr sz="1600" dirty="0">
              <a:solidFill>
                <a:srgbClr val="FF0000"/>
              </a:solidFill>
              <a:latin typeface="Alexandria" pitchFamily="2" charset="-78"/>
              <a:cs typeface="Alexandria" pitchFamily="2" charset="-78"/>
            </a:endParaRPr>
          </a:p>
          <a:p>
            <a:pPr marL="685800" marR="0" lvl="1" indent="-228600" algn="just" rtl="0">
              <a:spcBef>
                <a:spcPts val="500"/>
              </a:spcBef>
              <a:spcAft>
                <a:spcPts val="0"/>
              </a:spcAft>
              <a:buClr>
                <a:schemeClr val="dk1"/>
              </a:buClr>
              <a:buSzPts val="24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Multiple Unix versions available from AT&amp;T, University of California .</a:t>
            </a:r>
            <a:endParaRPr sz="1600" dirty="0">
              <a:latin typeface="Alexandria" pitchFamily="2" charset="-78"/>
              <a:cs typeface="Alexandria" pitchFamily="2" charset="-78"/>
            </a:endParaRPr>
          </a:p>
          <a:p>
            <a:pPr marL="685800" marR="0" lvl="1" indent="-228600" algn="just" rtl="0">
              <a:spcBef>
                <a:spcPts val="500"/>
              </a:spcBef>
              <a:spcAft>
                <a:spcPts val="0"/>
              </a:spcAft>
              <a:buClr>
                <a:schemeClr val="dk1"/>
              </a:buClr>
              <a:buSzPts val="24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1987: Unix-like operating system called MINIX released</a:t>
            </a:r>
            <a:endParaRPr sz="1600" dirty="0">
              <a:latin typeface="Alexandria" pitchFamily="2" charset="-78"/>
              <a:cs typeface="Alexandria" pitchFamily="2" charset="-78"/>
            </a:endParaRPr>
          </a:p>
          <a:p>
            <a:pPr marL="228600" marR="0" lvl="0" indent="-228600" algn="just" rtl="0">
              <a:spcBef>
                <a:spcPts val="1000"/>
              </a:spcBef>
              <a:spcAft>
                <a:spcPts val="0"/>
              </a:spcAft>
              <a:buClr>
                <a:schemeClr val="dk1"/>
              </a:buClr>
              <a:buSzPts val="2800"/>
              <a:buFont typeface="Arial"/>
              <a:buChar char="•"/>
            </a:pPr>
            <a:r>
              <a:rPr lang="en-US" sz="2400" dirty="0">
                <a:solidFill>
                  <a:srgbClr val="FF0000"/>
                </a:solidFill>
                <a:latin typeface="Alexandria" pitchFamily="2" charset="-78"/>
                <a:ea typeface="Arial"/>
                <a:cs typeface="Alexandria" pitchFamily="2" charset="-78"/>
                <a:sym typeface="Arial"/>
              </a:rPr>
              <a:t>1990s</a:t>
            </a:r>
            <a:endParaRPr sz="1600" dirty="0">
              <a:solidFill>
                <a:srgbClr val="FF0000"/>
              </a:solidFill>
              <a:latin typeface="Alexandria" pitchFamily="2" charset="-78"/>
              <a:cs typeface="Alexandria" pitchFamily="2" charset="-78"/>
            </a:endParaRPr>
          </a:p>
          <a:p>
            <a:pPr marL="685800" marR="0" lvl="1" indent="-228600" algn="just" rtl="0">
              <a:spcBef>
                <a:spcPts val="500"/>
              </a:spcBef>
              <a:spcAft>
                <a:spcPts val="0"/>
              </a:spcAft>
              <a:buClr>
                <a:schemeClr val="dk1"/>
              </a:buClr>
              <a:buSzPts val="24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1991: Torvalds releases Linux in October</a:t>
            </a:r>
            <a:endParaRPr sz="1600" dirty="0">
              <a:latin typeface="Alexandria" pitchFamily="2" charset="-78"/>
              <a:cs typeface="Alexandria" pitchFamily="2" charset="-78"/>
            </a:endParaRPr>
          </a:p>
          <a:p>
            <a:pPr marL="685800" marR="0" lvl="1" indent="-228600" algn="just" rtl="0">
              <a:spcBef>
                <a:spcPts val="500"/>
              </a:spcBef>
              <a:spcAft>
                <a:spcPts val="0"/>
              </a:spcAft>
              <a:buClr>
                <a:schemeClr val="dk1"/>
              </a:buClr>
              <a:buSzPts val="24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Numerous open-source projects contributed to Linux over past 20 years.</a:t>
            </a:r>
            <a:endParaRPr sz="1600" dirty="0">
              <a:latin typeface="Alexandria" pitchFamily="2" charset="-78"/>
              <a:cs typeface="Alexandria" pitchFamily="2" charset="-78"/>
            </a:endParaRPr>
          </a:p>
          <a:p>
            <a:pPr marL="0" marR="0" lvl="0" indent="0" algn="just" rtl="0">
              <a:spcBef>
                <a:spcPts val="1000"/>
              </a:spcBef>
              <a:spcAft>
                <a:spcPts val="0"/>
              </a:spcAft>
              <a:buClr>
                <a:schemeClr val="dk1"/>
              </a:buClr>
              <a:buSzPts val="2800"/>
              <a:buFont typeface="Arial"/>
              <a:buNone/>
            </a:pPr>
            <a:endParaRPr sz="24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198582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The Origins of Linux</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1012;p35"/>
          <p:cNvSpPr txBox="1"/>
          <p:nvPr/>
        </p:nvSpPr>
        <p:spPr>
          <a:xfrm>
            <a:off x="1073817" y="1610200"/>
            <a:ext cx="9510676" cy="3750940"/>
          </a:xfrm>
          <a:prstGeom prst="rect">
            <a:avLst/>
          </a:prstGeom>
          <a:noFill/>
          <a:ln>
            <a:noFill/>
          </a:ln>
        </p:spPr>
        <p:txBody>
          <a:bodyPr spcFirstLastPara="1" wrap="square" lIns="91425" tIns="45700" rIns="91425" bIns="45700" anchor="t" anchorCtr="0">
            <a:noAutofit/>
          </a:bodyPr>
          <a:lstStyle/>
          <a:p>
            <a:pPr marL="228600" marR="0" lvl="0" indent="-228600" algn="just" rtl="0">
              <a:lnSpc>
                <a:spcPct val="150000"/>
              </a:lnSpc>
              <a:spcBef>
                <a:spcPts val="0"/>
              </a:spcBef>
              <a:spcAft>
                <a:spcPts val="0"/>
              </a:spcAft>
              <a:buClr>
                <a:schemeClr val="dk1"/>
              </a:buClr>
              <a:buSzPts val="2800"/>
              <a:buFont typeface="Arial"/>
              <a:buChar char="•"/>
            </a:pPr>
            <a:r>
              <a:rPr lang="en-US" sz="2400" dirty="0">
                <a:solidFill>
                  <a:schemeClr val="dk1"/>
                </a:solidFill>
                <a:latin typeface="Alexandria" pitchFamily="2" charset="-78"/>
                <a:ea typeface="Calibri"/>
                <a:cs typeface="Alexandria" pitchFamily="2" charset="-78"/>
                <a:sym typeface="Calibri"/>
              </a:rPr>
              <a:t>Linux is a common operating system used for Internet infrastructure.</a:t>
            </a:r>
            <a:endParaRPr sz="1600" dirty="0">
              <a:latin typeface="Alexandria" pitchFamily="2" charset="-78"/>
              <a:cs typeface="Alexandria" pitchFamily="2" charset="-78"/>
            </a:endParaRPr>
          </a:p>
          <a:p>
            <a:pPr marL="228600" marR="0" lvl="0" indent="-228600" algn="just" rtl="0">
              <a:lnSpc>
                <a:spcPct val="150000"/>
              </a:lnSpc>
              <a:spcBef>
                <a:spcPts val="1000"/>
              </a:spcBef>
              <a:spcAft>
                <a:spcPts val="0"/>
              </a:spcAft>
              <a:buClr>
                <a:schemeClr val="dk1"/>
              </a:buClr>
              <a:buSzPts val="2800"/>
              <a:buFont typeface="Arial"/>
              <a:buChar char="•"/>
            </a:pPr>
            <a:r>
              <a:rPr lang="en-US" sz="2400" dirty="0">
                <a:solidFill>
                  <a:schemeClr val="dk1"/>
                </a:solidFill>
                <a:latin typeface="Alexandria" pitchFamily="2" charset="-78"/>
                <a:ea typeface="Calibri"/>
                <a:cs typeface="Alexandria" pitchFamily="2" charset="-78"/>
                <a:sym typeface="Calibri"/>
              </a:rPr>
              <a:t>With Linux, security is much more than just firewalls and permissions.</a:t>
            </a:r>
            <a:endParaRPr sz="1600" dirty="0">
              <a:latin typeface="Alexandria" pitchFamily="2" charset="-78"/>
              <a:cs typeface="Alexandria" pitchFamily="2" charset="-78"/>
            </a:endParaRPr>
          </a:p>
          <a:p>
            <a:pPr marL="228600" marR="0" lvl="0" indent="-228600" algn="just" rtl="0">
              <a:lnSpc>
                <a:spcPct val="150000"/>
              </a:lnSpc>
              <a:spcBef>
                <a:spcPts val="1000"/>
              </a:spcBef>
              <a:spcAft>
                <a:spcPts val="0"/>
              </a:spcAft>
              <a:buClr>
                <a:schemeClr val="dk1"/>
              </a:buClr>
              <a:buSzPts val="2800"/>
              <a:buFont typeface="Arial"/>
              <a:buChar char="•"/>
            </a:pPr>
            <a:r>
              <a:rPr lang="en-US" sz="2400" dirty="0">
                <a:solidFill>
                  <a:schemeClr val="dk1"/>
                </a:solidFill>
                <a:latin typeface="Alexandria" pitchFamily="2" charset="-78"/>
                <a:ea typeface="Calibri"/>
                <a:cs typeface="Alexandria" pitchFamily="2" charset="-78"/>
                <a:sym typeface="Calibri"/>
              </a:rPr>
              <a:t>As with any operating system, a Linux implementation requires strategies to harden it against attack.</a:t>
            </a:r>
            <a:endParaRPr sz="1600" dirty="0">
              <a:latin typeface="Alexandria" pitchFamily="2" charset="-78"/>
              <a:cs typeface="Alexandria" pitchFamily="2" charset="-78"/>
            </a:endParaRPr>
          </a:p>
          <a:p>
            <a:pPr marL="228600" marR="0" lvl="0" indent="-50800" algn="just" rtl="0">
              <a:lnSpc>
                <a:spcPct val="150000"/>
              </a:lnSpc>
              <a:spcBef>
                <a:spcPts val="1000"/>
              </a:spcBef>
              <a:spcAft>
                <a:spcPts val="0"/>
              </a:spcAft>
              <a:buClr>
                <a:schemeClr val="dk1"/>
              </a:buClr>
              <a:buSzPts val="2800"/>
              <a:buFont typeface="Arial"/>
              <a:buNone/>
            </a:pPr>
            <a:endParaRPr sz="24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3020468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Linux Security</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1029;p36"/>
          <p:cNvSpPr txBox="1"/>
          <p:nvPr/>
        </p:nvSpPr>
        <p:spPr>
          <a:xfrm>
            <a:off x="1059749" y="1875549"/>
            <a:ext cx="10149504" cy="3202996"/>
          </a:xfrm>
          <a:prstGeom prst="rect">
            <a:avLst/>
          </a:prstGeom>
          <a:noFill/>
          <a:ln>
            <a:noFill/>
          </a:ln>
        </p:spPr>
        <p:txBody>
          <a:bodyPr spcFirstLastPara="1" wrap="square" lIns="91425" tIns="45700" rIns="91425" bIns="45700" anchor="t" anchorCtr="0">
            <a:normAutofit/>
          </a:bodyPr>
          <a:lstStyle/>
          <a:p>
            <a:pPr marL="228600" marR="0" lvl="0" indent="-228600" algn="l" rtl="0">
              <a:lnSpc>
                <a:spcPct val="150000"/>
              </a:lnSpc>
              <a:spcBef>
                <a:spcPts val="0"/>
              </a:spcBef>
              <a:spcAft>
                <a:spcPts val="0"/>
              </a:spcAft>
              <a:buClr>
                <a:schemeClr val="dk1"/>
              </a:buClr>
              <a:buSzPts val="2000"/>
              <a:buFont typeface="Arial"/>
              <a:buChar char="•"/>
            </a:pPr>
            <a:r>
              <a:rPr lang="en-US" sz="2000" dirty="0">
                <a:solidFill>
                  <a:schemeClr val="dk1"/>
                </a:solidFill>
                <a:latin typeface="Alexandria" pitchFamily="2" charset="-78"/>
                <a:ea typeface="Calibri"/>
                <a:cs typeface="Alexandria" pitchFamily="2" charset="-78"/>
                <a:sym typeface="Calibri"/>
              </a:rPr>
              <a:t>The reality is that no operating system can be called secure.</a:t>
            </a:r>
            <a:endParaRPr dirty="0">
              <a:latin typeface="Alexandria" pitchFamily="2" charset="-78"/>
              <a:cs typeface="Alexandria" pitchFamily="2" charset="-78"/>
            </a:endParaRPr>
          </a:p>
          <a:p>
            <a:pPr marL="228600" marR="0" lvl="0" indent="-228600" algn="l" rtl="0">
              <a:lnSpc>
                <a:spcPct val="150000"/>
              </a:lnSpc>
              <a:spcBef>
                <a:spcPts val="1000"/>
              </a:spcBef>
              <a:spcAft>
                <a:spcPts val="0"/>
              </a:spcAft>
              <a:buClr>
                <a:schemeClr val="dk1"/>
              </a:buClr>
              <a:buSzPts val="2000"/>
              <a:buFont typeface="Arial"/>
              <a:buChar char="•"/>
            </a:pPr>
            <a:r>
              <a:rPr lang="en-US" sz="2000" dirty="0">
                <a:solidFill>
                  <a:schemeClr val="dk1"/>
                </a:solidFill>
                <a:latin typeface="Alexandria" pitchFamily="2" charset="-78"/>
                <a:ea typeface="Calibri"/>
                <a:cs typeface="Alexandria" pitchFamily="2" charset="-78"/>
                <a:sym typeface="Calibri"/>
              </a:rPr>
              <a:t>Security results from appropriate controls and processes</a:t>
            </a:r>
            <a:endParaRPr dirty="0">
              <a:latin typeface="Alexandria" pitchFamily="2" charset="-78"/>
              <a:cs typeface="Alexandria" pitchFamily="2" charset="-78"/>
            </a:endParaRPr>
          </a:p>
          <a:p>
            <a:pPr marL="228600" marR="0" lvl="0" indent="-228600" algn="l" rtl="0">
              <a:lnSpc>
                <a:spcPct val="150000"/>
              </a:lnSpc>
              <a:spcBef>
                <a:spcPts val="1000"/>
              </a:spcBef>
              <a:spcAft>
                <a:spcPts val="0"/>
              </a:spcAft>
              <a:buClr>
                <a:schemeClr val="dk1"/>
              </a:buClr>
              <a:buSzPts val="2000"/>
              <a:buFont typeface="Arial"/>
              <a:buChar char="•"/>
            </a:pPr>
            <a:r>
              <a:rPr lang="en-US" sz="2000" dirty="0">
                <a:solidFill>
                  <a:schemeClr val="dk1"/>
                </a:solidFill>
                <a:latin typeface="Alexandria" pitchFamily="2" charset="-78"/>
                <a:ea typeface="Calibri"/>
                <a:cs typeface="Alexandria" pitchFamily="2" charset="-78"/>
                <a:sym typeface="Calibri"/>
              </a:rPr>
              <a:t>Has evolved into one of the world's most popular operating systems</a:t>
            </a:r>
            <a:endParaRPr dirty="0">
              <a:latin typeface="Alexandria" pitchFamily="2" charset="-78"/>
              <a:cs typeface="Alexandria" pitchFamily="2" charset="-78"/>
            </a:endParaRPr>
          </a:p>
          <a:p>
            <a:pPr marL="685800" marR="0" lvl="1" indent="-228600" algn="l" rtl="0">
              <a:lnSpc>
                <a:spcPct val="150000"/>
              </a:lnSpc>
              <a:spcBef>
                <a:spcPts val="500"/>
              </a:spcBef>
              <a:spcAft>
                <a:spcPts val="0"/>
              </a:spcAft>
              <a:buClr>
                <a:schemeClr val="dk1"/>
              </a:buClr>
              <a:buSzPts val="1600"/>
              <a:buFont typeface="Arial"/>
              <a:buChar char="•"/>
            </a:pPr>
            <a:r>
              <a:rPr lang="en-US" b="0" i="0" u="none" strike="noStrike" cap="none" dirty="0">
                <a:solidFill>
                  <a:srgbClr val="C00000"/>
                </a:solidFill>
                <a:latin typeface="Alexandria" pitchFamily="2" charset="-78"/>
                <a:ea typeface="Calibri"/>
                <a:cs typeface="Alexandria" pitchFamily="2" charset="-78"/>
                <a:sym typeface="Calibri"/>
              </a:rPr>
              <a:t>Free, Open-sourced</a:t>
            </a:r>
            <a:endParaRPr dirty="0">
              <a:solidFill>
                <a:srgbClr val="C00000"/>
              </a:solidFill>
              <a:latin typeface="Alexandria" pitchFamily="2" charset="-78"/>
              <a:cs typeface="Alexandria" pitchFamily="2" charset="-78"/>
            </a:endParaRPr>
          </a:p>
          <a:p>
            <a:pPr marL="685800" marR="0" lvl="1" indent="-228600" algn="l" rtl="0">
              <a:lnSpc>
                <a:spcPct val="150000"/>
              </a:lnSpc>
              <a:spcBef>
                <a:spcPts val="500"/>
              </a:spcBef>
              <a:spcAft>
                <a:spcPts val="0"/>
              </a:spcAft>
              <a:buClr>
                <a:schemeClr val="dk1"/>
              </a:buClr>
              <a:buSzPts val="1600"/>
              <a:buFont typeface="Arial"/>
              <a:buChar char="•"/>
            </a:pPr>
            <a:r>
              <a:rPr lang="en-US" b="0" i="0" u="none" strike="noStrike" cap="none" dirty="0">
                <a:solidFill>
                  <a:srgbClr val="C00000"/>
                </a:solidFill>
                <a:latin typeface="Alexandria" pitchFamily="2" charset="-78"/>
                <a:ea typeface="Calibri"/>
                <a:cs typeface="Alexandria" pitchFamily="2" charset="-78"/>
                <a:sym typeface="Calibri"/>
              </a:rPr>
              <a:t>Available in a wide variety of distributions targeted at almost every usage scenario imaginable</a:t>
            </a:r>
            <a:endParaRPr b="0" i="0" u="none" strike="noStrike" cap="none" dirty="0">
              <a:solidFill>
                <a:srgbClr val="C00000"/>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883759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Linux Security</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grpSp>
        <p:nvGrpSpPr>
          <p:cNvPr id="17" name="Google Shape;1044;p37"/>
          <p:cNvGrpSpPr/>
          <p:nvPr/>
        </p:nvGrpSpPr>
        <p:grpSpPr>
          <a:xfrm>
            <a:off x="1059749" y="1556756"/>
            <a:ext cx="10564404" cy="4304781"/>
            <a:chOff x="0" y="0"/>
            <a:chExt cx="8229600" cy="4304781"/>
          </a:xfrm>
        </p:grpSpPr>
        <p:sp>
          <p:nvSpPr>
            <p:cNvPr id="19" name="Google Shape;1045;p37"/>
            <p:cNvSpPr/>
            <p:nvPr/>
          </p:nvSpPr>
          <p:spPr>
            <a:xfrm>
              <a:off x="0" y="0"/>
              <a:ext cx="6583680" cy="966347"/>
            </a:xfrm>
            <a:prstGeom prst="roundRect">
              <a:avLst>
                <a:gd name="adj" fmla="val 10000"/>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000">
                <a:latin typeface="Alexandria" pitchFamily="2" charset="-78"/>
                <a:cs typeface="Alexandria" pitchFamily="2" charset="-78"/>
              </a:endParaRPr>
            </a:p>
          </p:txBody>
        </p:sp>
        <p:sp>
          <p:nvSpPr>
            <p:cNvPr id="20" name="Google Shape;1046;p37"/>
            <p:cNvSpPr txBox="1"/>
            <p:nvPr/>
          </p:nvSpPr>
          <p:spPr>
            <a:xfrm>
              <a:off x="28303" y="28303"/>
              <a:ext cx="5459260" cy="909741"/>
            </a:xfrm>
            <a:prstGeom prst="rect">
              <a:avLst/>
            </a:prstGeom>
            <a:noFill/>
            <a:ln>
              <a:noFill/>
            </a:ln>
          </p:spPr>
          <p:txBody>
            <a:bodyPr spcFirstLastPara="1" wrap="square" lIns="60950" tIns="60950" rIns="60950" bIns="60950" anchor="ctr" anchorCtr="0">
              <a:noAutofit/>
            </a:bodyPr>
            <a:lstStyle/>
            <a:p>
              <a:pPr marL="0" marR="0" lvl="0" indent="0" algn="l" rtl="0">
                <a:lnSpc>
                  <a:spcPct val="90000"/>
                </a:lnSpc>
                <a:spcBef>
                  <a:spcPts val="0"/>
                </a:spcBef>
                <a:spcAft>
                  <a:spcPts val="0"/>
                </a:spcAft>
                <a:buNone/>
              </a:pPr>
              <a:r>
                <a:rPr lang="en-US" dirty="0">
                  <a:solidFill>
                    <a:schemeClr val="lt1"/>
                  </a:solidFill>
                  <a:latin typeface="Alexandria" pitchFamily="2" charset="-78"/>
                  <a:ea typeface="Calibri"/>
                  <a:cs typeface="Alexandria" pitchFamily="2" charset="-78"/>
                  <a:sym typeface="Calibri"/>
                </a:rPr>
                <a:t>The traditional Linux security model can be summed up quite succinctly:  People or processes with “</a:t>
              </a:r>
              <a:r>
                <a:rPr lang="en-US" dirty="0">
                  <a:solidFill>
                    <a:srgbClr val="FF0000"/>
                  </a:solidFill>
                  <a:latin typeface="Alexandria" pitchFamily="2" charset="-78"/>
                  <a:ea typeface="Calibri"/>
                  <a:cs typeface="Alexandria" pitchFamily="2" charset="-78"/>
                  <a:sym typeface="Calibri"/>
                </a:rPr>
                <a:t>root</a:t>
              </a:r>
              <a:r>
                <a:rPr lang="en-US" dirty="0">
                  <a:solidFill>
                    <a:schemeClr val="lt1"/>
                  </a:solidFill>
                  <a:latin typeface="Alexandria" pitchFamily="2" charset="-78"/>
                  <a:ea typeface="Calibri"/>
                  <a:cs typeface="Alexandria" pitchFamily="2" charset="-78"/>
                  <a:sym typeface="Calibri"/>
                </a:rPr>
                <a:t>” privileges can do anything; other accounts can do  much less  </a:t>
              </a:r>
              <a:endParaRPr sz="2000" dirty="0">
                <a:latin typeface="Alexandria" pitchFamily="2" charset="-78"/>
                <a:cs typeface="Alexandria" pitchFamily="2" charset="-78"/>
              </a:endParaRPr>
            </a:p>
          </p:txBody>
        </p:sp>
        <p:sp>
          <p:nvSpPr>
            <p:cNvPr id="21" name="Google Shape;1047;p37"/>
            <p:cNvSpPr/>
            <p:nvPr/>
          </p:nvSpPr>
          <p:spPr>
            <a:xfrm>
              <a:off x="133582" y="1142046"/>
              <a:ext cx="7419280" cy="966347"/>
            </a:xfrm>
            <a:prstGeom prst="roundRect">
              <a:avLst>
                <a:gd name="adj" fmla="val 10000"/>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000">
                <a:latin typeface="Alexandria" pitchFamily="2" charset="-78"/>
                <a:cs typeface="Alexandria" pitchFamily="2" charset="-78"/>
              </a:endParaRPr>
            </a:p>
          </p:txBody>
        </p:sp>
        <p:sp>
          <p:nvSpPr>
            <p:cNvPr id="22" name="Google Shape;1048;p37"/>
            <p:cNvSpPr txBox="1"/>
            <p:nvPr/>
          </p:nvSpPr>
          <p:spPr>
            <a:xfrm>
              <a:off x="161885" y="1170349"/>
              <a:ext cx="6033462" cy="909741"/>
            </a:xfrm>
            <a:prstGeom prst="rect">
              <a:avLst/>
            </a:prstGeom>
            <a:noFill/>
            <a:ln>
              <a:noFill/>
            </a:ln>
          </p:spPr>
          <p:txBody>
            <a:bodyPr spcFirstLastPara="1" wrap="square" lIns="60950" tIns="60950" rIns="60950" bIns="60950" anchor="ctr" anchorCtr="0">
              <a:noAutofit/>
            </a:bodyPr>
            <a:lstStyle/>
            <a:p>
              <a:pPr marL="0" marR="0" lvl="0" indent="0" algn="l" rtl="0">
                <a:lnSpc>
                  <a:spcPct val="90000"/>
                </a:lnSpc>
                <a:spcBef>
                  <a:spcPts val="0"/>
                </a:spcBef>
                <a:spcAft>
                  <a:spcPts val="0"/>
                </a:spcAft>
                <a:buNone/>
              </a:pPr>
              <a:r>
                <a:rPr lang="en-US" dirty="0">
                  <a:solidFill>
                    <a:schemeClr val="lt1"/>
                  </a:solidFill>
                  <a:latin typeface="Alexandria" pitchFamily="2" charset="-78"/>
                  <a:ea typeface="Calibri"/>
                  <a:cs typeface="Alexandria" pitchFamily="2" charset="-78"/>
                  <a:sym typeface="Calibri"/>
                </a:rPr>
                <a:t>From the attacker’s perspective the challenge in cracking a Linux system is gaining </a:t>
              </a:r>
              <a:r>
                <a:rPr lang="en-US" dirty="0">
                  <a:solidFill>
                    <a:srgbClr val="FF0000"/>
                  </a:solidFill>
                  <a:latin typeface="Alexandria" pitchFamily="2" charset="-78"/>
                  <a:ea typeface="Calibri"/>
                  <a:cs typeface="Alexandria" pitchFamily="2" charset="-78"/>
                  <a:sym typeface="Calibri"/>
                </a:rPr>
                <a:t>root privileges</a:t>
              </a:r>
              <a:endParaRPr sz="2000" dirty="0">
                <a:solidFill>
                  <a:srgbClr val="FF0000"/>
                </a:solidFill>
                <a:latin typeface="Alexandria" pitchFamily="2" charset="-78"/>
                <a:cs typeface="Alexandria" pitchFamily="2" charset="-78"/>
              </a:endParaRPr>
            </a:p>
          </p:txBody>
        </p:sp>
        <p:sp>
          <p:nvSpPr>
            <p:cNvPr id="23" name="Google Shape;1049;p37"/>
            <p:cNvSpPr/>
            <p:nvPr/>
          </p:nvSpPr>
          <p:spPr>
            <a:xfrm>
              <a:off x="737569" y="2284093"/>
              <a:ext cx="7297614" cy="966347"/>
            </a:xfrm>
            <a:prstGeom prst="roundRect">
              <a:avLst>
                <a:gd name="adj" fmla="val 10000"/>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000">
                <a:latin typeface="Alexandria" pitchFamily="2" charset="-78"/>
                <a:cs typeface="Alexandria" pitchFamily="2" charset="-78"/>
              </a:endParaRPr>
            </a:p>
          </p:txBody>
        </p:sp>
        <p:sp>
          <p:nvSpPr>
            <p:cNvPr id="24" name="Google Shape;1050;p37"/>
            <p:cNvSpPr txBox="1"/>
            <p:nvPr/>
          </p:nvSpPr>
          <p:spPr>
            <a:xfrm>
              <a:off x="765872" y="2312396"/>
              <a:ext cx="5942715" cy="909741"/>
            </a:xfrm>
            <a:prstGeom prst="rect">
              <a:avLst/>
            </a:prstGeom>
            <a:noFill/>
            <a:ln>
              <a:noFill/>
            </a:ln>
          </p:spPr>
          <p:txBody>
            <a:bodyPr spcFirstLastPara="1" wrap="square" lIns="60950" tIns="60950" rIns="60950" bIns="60950" anchor="ctr" anchorCtr="0">
              <a:noAutofit/>
            </a:bodyPr>
            <a:lstStyle/>
            <a:p>
              <a:pPr marL="0" marR="0" lvl="0" indent="0" algn="l" rtl="0">
                <a:lnSpc>
                  <a:spcPct val="90000"/>
                </a:lnSpc>
                <a:spcBef>
                  <a:spcPts val="0"/>
                </a:spcBef>
                <a:spcAft>
                  <a:spcPts val="0"/>
                </a:spcAft>
                <a:buNone/>
              </a:pPr>
              <a:r>
                <a:rPr lang="en-US" dirty="0">
                  <a:solidFill>
                    <a:schemeClr val="lt1"/>
                  </a:solidFill>
                  <a:latin typeface="Alexandria" pitchFamily="2" charset="-78"/>
                  <a:ea typeface="Calibri"/>
                  <a:cs typeface="Alexandria" pitchFamily="2" charset="-78"/>
                  <a:sym typeface="Calibri"/>
                </a:rPr>
                <a:t>Once an attacker gains root privileges they can:</a:t>
              </a:r>
              <a:endParaRPr sz="2000" dirty="0">
                <a:latin typeface="Alexandria" pitchFamily="2" charset="-78"/>
                <a:cs typeface="Alexandria" pitchFamily="2" charset="-78"/>
              </a:endParaRPr>
            </a:p>
            <a:p>
              <a:pPr marL="114300" marR="0" lvl="1" indent="-114300" algn="l" rtl="0">
                <a:lnSpc>
                  <a:spcPct val="90000"/>
                </a:lnSpc>
                <a:spcBef>
                  <a:spcPts val="560"/>
                </a:spcBef>
                <a:spcAft>
                  <a:spcPts val="0"/>
                </a:spcAft>
                <a:buClr>
                  <a:schemeClr val="lt1"/>
                </a:buClr>
                <a:buSzPts val="1200"/>
                <a:buFont typeface="Calibri"/>
                <a:buChar char="•"/>
              </a:pPr>
              <a:r>
                <a:rPr lang="en-US" sz="1400" b="0" i="0" u="none" strike="noStrike" cap="none" dirty="0">
                  <a:solidFill>
                    <a:schemeClr val="lt1"/>
                  </a:solidFill>
                  <a:latin typeface="Alexandria" pitchFamily="2" charset="-78"/>
                  <a:ea typeface="Calibri"/>
                  <a:cs typeface="Alexandria" pitchFamily="2" charset="-78"/>
                  <a:sym typeface="Calibri"/>
                </a:rPr>
                <a:t>Erase or edit logs &amp; hide their processes, files, and directories</a:t>
              </a:r>
              <a:endParaRPr sz="2000" dirty="0">
                <a:latin typeface="Alexandria" pitchFamily="2" charset="-78"/>
                <a:cs typeface="Alexandria" pitchFamily="2" charset="-78"/>
              </a:endParaRPr>
            </a:p>
            <a:p>
              <a:pPr marL="114300" marR="0" lvl="1" indent="-114300" algn="l" rtl="0">
                <a:lnSpc>
                  <a:spcPct val="90000"/>
                </a:lnSpc>
                <a:spcBef>
                  <a:spcPts val="180"/>
                </a:spcBef>
                <a:spcAft>
                  <a:spcPts val="0"/>
                </a:spcAft>
                <a:buClr>
                  <a:schemeClr val="lt1"/>
                </a:buClr>
                <a:buSzPts val="1200"/>
                <a:buFont typeface="Calibri"/>
                <a:buChar char="•"/>
              </a:pPr>
              <a:r>
                <a:rPr lang="en-US" sz="1400" b="0" i="0" u="none" strike="noStrike" cap="none" dirty="0">
                  <a:solidFill>
                    <a:schemeClr val="lt1"/>
                  </a:solidFill>
                  <a:latin typeface="Alexandria" pitchFamily="2" charset="-78"/>
                  <a:ea typeface="Calibri"/>
                  <a:cs typeface="Alexandria" pitchFamily="2" charset="-78"/>
                  <a:sym typeface="Calibri"/>
                </a:rPr>
                <a:t>Basically, redefine the reality of the system as experienced by its administrators and users</a:t>
              </a:r>
              <a:endParaRPr sz="2000" dirty="0">
                <a:latin typeface="Alexandria" pitchFamily="2" charset="-78"/>
                <a:cs typeface="Alexandria" pitchFamily="2" charset="-78"/>
              </a:endParaRPr>
            </a:p>
          </p:txBody>
        </p:sp>
        <p:sp>
          <p:nvSpPr>
            <p:cNvPr id="26" name="Google Shape;1051;p37"/>
            <p:cNvSpPr/>
            <p:nvPr/>
          </p:nvSpPr>
          <p:spPr>
            <a:xfrm>
              <a:off x="1645920" y="3513846"/>
              <a:ext cx="6583680" cy="790935"/>
            </a:xfrm>
            <a:prstGeom prst="roundRect">
              <a:avLst>
                <a:gd name="adj" fmla="val 10000"/>
              </a:avLst>
            </a:prstGeom>
            <a:gradFill>
              <a:gsLst>
                <a:gs pos="0">
                  <a:srgbClr val="6EA5DA"/>
                </a:gs>
                <a:gs pos="50000">
                  <a:srgbClr val="529BDA"/>
                </a:gs>
                <a:gs pos="100000">
                  <a:srgbClr val="4188C8"/>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000">
                <a:latin typeface="Alexandria" pitchFamily="2" charset="-78"/>
                <a:cs typeface="Alexandria" pitchFamily="2" charset="-78"/>
              </a:endParaRPr>
            </a:p>
          </p:txBody>
        </p:sp>
        <p:sp>
          <p:nvSpPr>
            <p:cNvPr id="27" name="Google Shape;1052;p37"/>
            <p:cNvSpPr txBox="1"/>
            <p:nvPr/>
          </p:nvSpPr>
          <p:spPr>
            <a:xfrm>
              <a:off x="1669086" y="3537012"/>
              <a:ext cx="5357839" cy="744603"/>
            </a:xfrm>
            <a:prstGeom prst="rect">
              <a:avLst/>
            </a:prstGeom>
            <a:noFill/>
            <a:ln>
              <a:noFill/>
            </a:ln>
          </p:spPr>
          <p:txBody>
            <a:bodyPr spcFirstLastPara="1" wrap="square" lIns="60950" tIns="60950" rIns="60950" bIns="60950" anchor="ctr" anchorCtr="0">
              <a:noAutofit/>
            </a:bodyPr>
            <a:lstStyle/>
            <a:p>
              <a:pPr marL="0" marR="0" lvl="0" indent="0" algn="l" rtl="0">
                <a:lnSpc>
                  <a:spcPct val="90000"/>
                </a:lnSpc>
                <a:spcBef>
                  <a:spcPts val="0"/>
                </a:spcBef>
                <a:spcAft>
                  <a:spcPts val="0"/>
                </a:spcAft>
                <a:buNone/>
              </a:pPr>
              <a:r>
                <a:rPr lang="en-US">
                  <a:solidFill>
                    <a:schemeClr val="lt1"/>
                  </a:solidFill>
                  <a:latin typeface="Alexandria" pitchFamily="2" charset="-78"/>
                  <a:ea typeface="Calibri"/>
                  <a:cs typeface="Alexandria" pitchFamily="2" charset="-78"/>
                  <a:sym typeface="Calibri"/>
                </a:rPr>
                <a:t>Thus, Linux security (and UNIX security in general) is a game of “root takes all”</a:t>
              </a:r>
              <a:endParaRPr sz="2000">
                <a:latin typeface="Alexandria" pitchFamily="2" charset="-78"/>
                <a:cs typeface="Alexandria" pitchFamily="2" charset="-78"/>
              </a:endParaRPr>
            </a:p>
          </p:txBody>
        </p:sp>
        <p:sp>
          <p:nvSpPr>
            <p:cNvPr id="28" name="Google Shape;1053;p37"/>
            <p:cNvSpPr/>
            <p:nvPr/>
          </p:nvSpPr>
          <p:spPr>
            <a:xfrm>
              <a:off x="5955554" y="740134"/>
              <a:ext cx="628125" cy="628125"/>
            </a:xfrm>
            <a:prstGeom prst="downArrow">
              <a:avLst>
                <a:gd name="adj1" fmla="val 55000"/>
                <a:gd name="adj2" fmla="val 45000"/>
              </a:avLst>
            </a:prstGeom>
            <a:solidFill>
              <a:srgbClr val="FF9518">
                <a:alpha val="89803"/>
              </a:srgbClr>
            </a:solidFill>
            <a:ln w="9525" cap="flat" cmpd="sng">
              <a:solidFill>
                <a:srgbClr val="CFDEEF">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000">
                <a:latin typeface="Alexandria" pitchFamily="2" charset="-78"/>
                <a:cs typeface="Alexandria" pitchFamily="2" charset="-78"/>
              </a:endParaRPr>
            </a:p>
          </p:txBody>
        </p:sp>
        <p:sp>
          <p:nvSpPr>
            <p:cNvPr id="29" name="Google Shape;1054;p37"/>
            <p:cNvSpPr txBox="1"/>
            <p:nvPr/>
          </p:nvSpPr>
          <p:spPr>
            <a:xfrm>
              <a:off x="6096882" y="740134"/>
              <a:ext cx="345469" cy="472664"/>
            </a:xfrm>
            <a:prstGeom prst="rect">
              <a:avLst/>
            </a:prstGeom>
            <a:solidFill>
              <a:srgbClr val="FF9518"/>
            </a:solidFill>
            <a:ln>
              <a:noFill/>
            </a:ln>
          </p:spPr>
          <p:txBody>
            <a:bodyPr spcFirstLastPara="1" wrap="square" lIns="35550" tIns="35550" rIns="35550" bIns="35550" anchor="ctr" anchorCtr="0">
              <a:noAutofit/>
            </a:bodyPr>
            <a:lstStyle/>
            <a:p>
              <a:pPr marL="0" marR="0" lvl="0" indent="0" algn="ctr" rtl="0">
                <a:lnSpc>
                  <a:spcPct val="90000"/>
                </a:lnSpc>
                <a:spcBef>
                  <a:spcPts val="0"/>
                </a:spcBef>
                <a:spcAft>
                  <a:spcPts val="0"/>
                </a:spcAft>
                <a:buNone/>
              </a:pPr>
              <a:endParaRPr sz="3200">
                <a:solidFill>
                  <a:schemeClr val="dk1"/>
                </a:solidFill>
                <a:latin typeface="Alexandria" pitchFamily="2" charset="-78"/>
                <a:ea typeface="Calibri"/>
                <a:cs typeface="Alexandria" pitchFamily="2" charset="-78"/>
                <a:sym typeface="Calibri"/>
              </a:endParaRPr>
            </a:p>
          </p:txBody>
        </p:sp>
        <p:sp>
          <p:nvSpPr>
            <p:cNvPr id="30" name="Google Shape;1055;p37"/>
            <p:cNvSpPr/>
            <p:nvPr/>
          </p:nvSpPr>
          <p:spPr>
            <a:xfrm>
              <a:off x="6506937" y="1882181"/>
              <a:ext cx="628125" cy="628125"/>
            </a:xfrm>
            <a:prstGeom prst="downArrow">
              <a:avLst>
                <a:gd name="adj1" fmla="val 55000"/>
                <a:gd name="adj2" fmla="val 45000"/>
              </a:avLst>
            </a:prstGeom>
            <a:solidFill>
              <a:srgbClr val="FF9518">
                <a:alpha val="89803"/>
              </a:srgbClr>
            </a:solidFill>
            <a:ln w="9525" cap="flat" cmpd="sng">
              <a:solidFill>
                <a:srgbClr val="CFDEEF">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000">
                <a:latin typeface="Alexandria" pitchFamily="2" charset="-78"/>
                <a:cs typeface="Alexandria" pitchFamily="2" charset="-78"/>
              </a:endParaRPr>
            </a:p>
          </p:txBody>
        </p:sp>
        <p:sp>
          <p:nvSpPr>
            <p:cNvPr id="31" name="Google Shape;1056;p37"/>
            <p:cNvSpPr txBox="1"/>
            <p:nvPr/>
          </p:nvSpPr>
          <p:spPr>
            <a:xfrm>
              <a:off x="6648265" y="1882181"/>
              <a:ext cx="345469" cy="472664"/>
            </a:xfrm>
            <a:prstGeom prst="rect">
              <a:avLst/>
            </a:prstGeom>
            <a:solidFill>
              <a:srgbClr val="FF9518"/>
            </a:solidFill>
            <a:ln>
              <a:noFill/>
            </a:ln>
          </p:spPr>
          <p:txBody>
            <a:bodyPr spcFirstLastPara="1" wrap="square" lIns="35550" tIns="35550" rIns="35550" bIns="35550" anchor="ctr" anchorCtr="0">
              <a:noAutofit/>
            </a:bodyPr>
            <a:lstStyle/>
            <a:p>
              <a:pPr marL="0" marR="0" lvl="0" indent="0" algn="ctr" rtl="0">
                <a:lnSpc>
                  <a:spcPct val="90000"/>
                </a:lnSpc>
                <a:spcBef>
                  <a:spcPts val="0"/>
                </a:spcBef>
                <a:spcAft>
                  <a:spcPts val="0"/>
                </a:spcAft>
                <a:buNone/>
              </a:pPr>
              <a:endParaRPr sz="3200">
                <a:solidFill>
                  <a:schemeClr val="dk1"/>
                </a:solidFill>
                <a:latin typeface="Alexandria" pitchFamily="2" charset="-78"/>
                <a:ea typeface="Calibri"/>
                <a:cs typeface="Alexandria" pitchFamily="2" charset="-78"/>
                <a:sym typeface="Calibri"/>
              </a:endParaRPr>
            </a:p>
          </p:txBody>
        </p:sp>
        <p:sp>
          <p:nvSpPr>
            <p:cNvPr id="32" name="Google Shape;1057;p37"/>
            <p:cNvSpPr/>
            <p:nvPr/>
          </p:nvSpPr>
          <p:spPr>
            <a:xfrm>
              <a:off x="7050091" y="3024227"/>
              <a:ext cx="628125" cy="628125"/>
            </a:xfrm>
            <a:prstGeom prst="downArrow">
              <a:avLst>
                <a:gd name="adj1" fmla="val 55000"/>
                <a:gd name="adj2" fmla="val 45000"/>
              </a:avLst>
            </a:prstGeom>
            <a:solidFill>
              <a:srgbClr val="FF9518">
                <a:alpha val="89803"/>
              </a:srgbClr>
            </a:solidFill>
            <a:ln w="9525" cap="flat" cmpd="sng">
              <a:solidFill>
                <a:srgbClr val="CFDEEF">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000">
                <a:latin typeface="Alexandria" pitchFamily="2" charset="-78"/>
                <a:cs typeface="Alexandria" pitchFamily="2" charset="-78"/>
              </a:endParaRPr>
            </a:p>
          </p:txBody>
        </p:sp>
        <p:sp>
          <p:nvSpPr>
            <p:cNvPr id="33" name="Google Shape;1058;p37"/>
            <p:cNvSpPr txBox="1"/>
            <p:nvPr/>
          </p:nvSpPr>
          <p:spPr>
            <a:xfrm>
              <a:off x="7191419" y="3024227"/>
              <a:ext cx="345469" cy="472664"/>
            </a:xfrm>
            <a:prstGeom prst="rect">
              <a:avLst/>
            </a:prstGeom>
            <a:solidFill>
              <a:srgbClr val="FF9518"/>
            </a:solidFill>
            <a:ln>
              <a:noFill/>
            </a:ln>
          </p:spPr>
          <p:txBody>
            <a:bodyPr spcFirstLastPara="1" wrap="square" lIns="35550" tIns="35550" rIns="35550" bIns="35550" anchor="ctr" anchorCtr="0">
              <a:noAutofit/>
            </a:bodyPr>
            <a:lstStyle/>
            <a:p>
              <a:pPr marL="0" marR="0" lvl="0" indent="0" algn="ctr" rtl="0">
                <a:lnSpc>
                  <a:spcPct val="90000"/>
                </a:lnSpc>
                <a:spcBef>
                  <a:spcPts val="0"/>
                </a:spcBef>
                <a:spcAft>
                  <a:spcPts val="0"/>
                </a:spcAft>
                <a:buNone/>
              </a:pPr>
              <a:endParaRPr sz="3200">
                <a:solidFill>
                  <a:schemeClr val="dk1"/>
                </a:solidFill>
                <a:latin typeface="Alexandria" pitchFamily="2" charset="-78"/>
                <a:ea typeface="Calibri"/>
                <a:cs typeface="Alexandria" pitchFamily="2" charset="-78"/>
                <a:sym typeface="Calibri"/>
              </a:endParaRPr>
            </a:p>
          </p:txBody>
        </p:sp>
      </p:grpSp>
    </p:spTree>
    <p:extLst>
      <p:ext uri="{BB962C8B-B14F-4D97-AF65-F5344CB8AC3E}">
        <p14:creationId xmlns:p14="http://schemas.microsoft.com/office/powerpoint/2010/main" val="1463440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Security in an Open-Source World</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1070;p38"/>
          <p:cNvSpPr txBox="1"/>
          <p:nvPr/>
        </p:nvSpPr>
        <p:spPr>
          <a:xfrm>
            <a:off x="1094052" y="1612509"/>
            <a:ext cx="10319452" cy="3659621"/>
          </a:xfrm>
          <a:prstGeom prst="rect">
            <a:avLst/>
          </a:prstGeom>
          <a:noFill/>
          <a:ln>
            <a:noFill/>
          </a:ln>
        </p:spPr>
        <p:txBody>
          <a:bodyPr spcFirstLastPara="1" wrap="square" lIns="91425" tIns="45700" rIns="91425" bIns="45700" anchor="t" anchorCtr="0">
            <a:noAutofit/>
          </a:bodyPr>
          <a:lstStyle/>
          <a:p>
            <a:pPr marL="228600" marR="0" lvl="0" indent="-228600" algn="just" rtl="0">
              <a:spcBef>
                <a:spcPts val="0"/>
              </a:spcBef>
              <a:spcAft>
                <a:spcPts val="0"/>
              </a:spcAft>
              <a:buClr>
                <a:schemeClr val="dk1"/>
              </a:buClr>
              <a:buSzPts val="2800"/>
              <a:buFont typeface="Arial"/>
              <a:buChar char="•"/>
            </a:pPr>
            <a:r>
              <a:rPr lang="en-US" sz="2400" b="1" dirty="0">
                <a:solidFill>
                  <a:srgbClr val="FF0000"/>
                </a:solidFill>
                <a:latin typeface="Alexandria" pitchFamily="2" charset="-78"/>
                <a:ea typeface="Arial"/>
                <a:cs typeface="Alexandria" pitchFamily="2" charset="-78"/>
                <a:sym typeface="Arial"/>
              </a:rPr>
              <a:t>Open source</a:t>
            </a:r>
            <a:endParaRPr sz="2400" dirty="0">
              <a:solidFill>
                <a:srgbClr val="FF0000"/>
              </a:solidFill>
              <a:latin typeface="Alexandria" pitchFamily="2" charset="-78"/>
              <a:cs typeface="Alexandria" pitchFamily="2" charset="-78"/>
            </a:endParaRPr>
          </a:p>
          <a:p>
            <a:pPr marL="685800" marR="0" lvl="1" indent="-228600" algn="just" rtl="0">
              <a:spcBef>
                <a:spcPts val="1200"/>
              </a:spcBef>
              <a:spcAft>
                <a:spcPts val="0"/>
              </a:spcAft>
              <a:buClr>
                <a:schemeClr val="dk1"/>
              </a:buClr>
              <a:buSzPts val="24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Software developed by teams that </a:t>
            </a:r>
            <a:r>
              <a:rPr lang="en-US" sz="2000" b="0" i="0" u="none" strike="noStrike" cap="none" dirty="0">
                <a:solidFill>
                  <a:srgbClr val="25A9E7"/>
                </a:solidFill>
                <a:latin typeface="Alexandria" pitchFamily="2" charset="-78"/>
                <a:ea typeface="Arial"/>
                <a:cs typeface="Alexandria" pitchFamily="2" charset="-78"/>
                <a:sym typeface="Arial"/>
              </a:rPr>
              <a:t>provide access to the source code </a:t>
            </a:r>
            <a:r>
              <a:rPr lang="en-US" sz="2000" b="0" i="0" u="none" strike="noStrike" cap="none" dirty="0">
                <a:solidFill>
                  <a:schemeClr val="dk1"/>
                </a:solidFill>
                <a:latin typeface="Alexandria" pitchFamily="2" charset="-78"/>
                <a:ea typeface="Arial"/>
                <a:cs typeface="Alexandria" pitchFamily="2" charset="-78"/>
                <a:sym typeface="Arial"/>
              </a:rPr>
              <a:t>and all the programming language text from which the final executable is generated</a:t>
            </a:r>
            <a:endParaRPr sz="2000" dirty="0">
              <a:latin typeface="Alexandria" pitchFamily="2" charset="-78"/>
              <a:cs typeface="Alexandria" pitchFamily="2" charset="-78"/>
            </a:endParaRPr>
          </a:p>
          <a:p>
            <a:pPr marL="685800" marR="0" lvl="1" indent="-228600" algn="just" rtl="0">
              <a:spcBef>
                <a:spcPts val="1200"/>
              </a:spcBef>
              <a:spcAft>
                <a:spcPts val="0"/>
              </a:spcAft>
              <a:buClr>
                <a:schemeClr val="dk1"/>
              </a:buClr>
              <a:buSzPts val="2400"/>
              <a:buFont typeface="Arial"/>
              <a:buChar char="•"/>
            </a:pPr>
            <a:r>
              <a:rPr lang="en-US" sz="2000" b="0" i="0" u="none" strike="noStrike" cap="none" dirty="0">
                <a:solidFill>
                  <a:schemeClr val="dk1"/>
                </a:solidFill>
                <a:latin typeface="Alexandria" pitchFamily="2" charset="-78"/>
                <a:ea typeface="Calibri"/>
                <a:cs typeface="Alexandria" pitchFamily="2" charset="-78"/>
                <a:sym typeface="Calibri"/>
              </a:rPr>
              <a:t>S</a:t>
            </a:r>
            <a:r>
              <a:rPr lang="en-US" sz="2000" b="0" i="0" u="none" strike="noStrike" cap="none" dirty="0">
                <a:solidFill>
                  <a:schemeClr val="dk1"/>
                </a:solidFill>
                <a:latin typeface="Alexandria" pitchFamily="2" charset="-78"/>
                <a:ea typeface="Arial"/>
                <a:cs typeface="Alexandria" pitchFamily="2" charset="-78"/>
                <a:sym typeface="Arial"/>
              </a:rPr>
              <a:t>ource code is open for </a:t>
            </a:r>
            <a:r>
              <a:rPr lang="en-US" sz="2000" b="0" i="0" u="none" strike="noStrike" cap="none" dirty="0">
                <a:solidFill>
                  <a:srgbClr val="25A9E7"/>
                </a:solidFill>
                <a:latin typeface="Alexandria" pitchFamily="2" charset="-78"/>
                <a:ea typeface="Arial"/>
                <a:cs typeface="Alexandria" pitchFamily="2" charset="-78"/>
                <a:sym typeface="Arial"/>
              </a:rPr>
              <a:t>anyone</a:t>
            </a:r>
            <a:r>
              <a:rPr lang="en-US" sz="2000" b="0" i="0" u="none" strike="noStrike" cap="none" dirty="0">
                <a:solidFill>
                  <a:schemeClr val="dk1"/>
                </a:solidFill>
                <a:latin typeface="Alexandria" pitchFamily="2" charset="-78"/>
                <a:ea typeface="Arial"/>
                <a:cs typeface="Alexandria" pitchFamily="2" charset="-78"/>
                <a:sym typeface="Arial"/>
              </a:rPr>
              <a:t> to see</a:t>
            </a:r>
            <a:endParaRPr sz="2000" dirty="0">
              <a:latin typeface="Alexandria" pitchFamily="2" charset="-78"/>
              <a:cs typeface="Alexandria" pitchFamily="2" charset="-78"/>
            </a:endParaRPr>
          </a:p>
          <a:p>
            <a:pPr marL="228600" marR="0" lvl="0" indent="-228600" algn="just" rtl="0">
              <a:spcBef>
                <a:spcPts val="1000"/>
              </a:spcBef>
              <a:spcAft>
                <a:spcPts val="0"/>
              </a:spcAft>
              <a:buClr>
                <a:schemeClr val="dk1"/>
              </a:buClr>
              <a:buSzPts val="2800"/>
              <a:buFont typeface="Arial"/>
              <a:buChar char="•"/>
            </a:pPr>
            <a:r>
              <a:rPr lang="en-US" sz="2400" b="1" dirty="0">
                <a:solidFill>
                  <a:srgbClr val="FF0000"/>
                </a:solidFill>
                <a:latin typeface="Alexandria" pitchFamily="2" charset="-78"/>
                <a:ea typeface="Arial"/>
                <a:cs typeface="Alexandria" pitchFamily="2" charset="-78"/>
                <a:sym typeface="Arial"/>
              </a:rPr>
              <a:t>Closed source</a:t>
            </a:r>
            <a:endParaRPr sz="2400" dirty="0">
              <a:solidFill>
                <a:srgbClr val="FF0000"/>
              </a:solidFill>
              <a:latin typeface="Alexandria" pitchFamily="2" charset="-78"/>
              <a:cs typeface="Alexandria" pitchFamily="2" charset="-78"/>
            </a:endParaRPr>
          </a:p>
          <a:p>
            <a:pPr marL="685800" marR="0" lvl="1" indent="-228600" algn="just" rtl="0">
              <a:spcBef>
                <a:spcPts val="1200"/>
              </a:spcBef>
              <a:spcAft>
                <a:spcPts val="0"/>
              </a:spcAft>
              <a:buClr>
                <a:schemeClr val="dk1"/>
              </a:buClr>
              <a:buSzPts val="2400"/>
              <a:buFont typeface="Arial"/>
              <a:buChar char="•"/>
            </a:pPr>
            <a:r>
              <a:rPr lang="en-US" sz="2000" b="0" i="0" u="none" strike="noStrike" cap="none" dirty="0">
                <a:solidFill>
                  <a:srgbClr val="25A9E7"/>
                </a:solidFill>
                <a:latin typeface="Alexandria" pitchFamily="2" charset="-78"/>
                <a:ea typeface="Arial"/>
                <a:cs typeface="Alexandria" pitchFamily="2" charset="-78"/>
                <a:sym typeface="Arial"/>
              </a:rPr>
              <a:t>Commercial</a:t>
            </a:r>
            <a:r>
              <a:rPr lang="en-US" sz="2000" b="0" i="0" u="none" strike="noStrike" cap="none" dirty="0">
                <a:solidFill>
                  <a:schemeClr val="dk1"/>
                </a:solidFill>
                <a:latin typeface="Alexandria" pitchFamily="2" charset="-78"/>
                <a:ea typeface="Arial"/>
                <a:cs typeface="Alexandria" pitchFamily="2" charset="-78"/>
                <a:sym typeface="Arial"/>
              </a:rPr>
              <a:t> </a:t>
            </a:r>
            <a:r>
              <a:rPr lang="en-US" sz="2000" b="0" i="0" u="none" strike="noStrike" cap="none" dirty="0">
                <a:solidFill>
                  <a:srgbClr val="25A9E7"/>
                </a:solidFill>
                <a:latin typeface="Alexandria" pitchFamily="2" charset="-78"/>
                <a:ea typeface="Arial"/>
                <a:cs typeface="Alexandria" pitchFamily="2" charset="-78"/>
                <a:sym typeface="Arial"/>
              </a:rPr>
              <a:t>software</a:t>
            </a:r>
            <a:r>
              <a:rPr lang="en-US" sz="2000" b="0" i="0" u="none" strike="noStrike" cap="none" dirty="0">
                <a:solidFill>
                  <a:schemeClr val="dk1"/>
                </a:solidFill>
                <a:latin typeface="Alexandria" pitchFamily="2" charset="-78"/>
                <a:ea typeface="Arial"/>
                <a:cs typeface="Alexandria" pitchFamily="2" charset="-78"/>
                <a:sym typeface="Arial"/>
              </a:rPr>
              <a:t> developed by companies that ask you to </a:t>
            </a:r>
            <a:r>
              <a:rPr lang="en-US" sz="2000" b="0" i="0" u="none" strike="noStrike" cap="none" dirty="0">
                <a:solidFill>
                  <a:srgbClr val="25A9E7"/>
                </a:solidFill>
                <a:latin typeface="Alexandria" pitchFamily="2" charset="-78"/>
                <a:ea typeface="Arial"/>
                <a:cs typeface="Alexandria" pitchFamily="2" charset="-78"/>
                <a:sym typeface="Arial"/>
              </a:rPr>
              <a:t>pay</a:t>
            </a:r>
            <a:r>
              <a:rPr lang="en-US" sz="2000" b="0" i="0" u="none" strike="noStrike" cap="none" dirty="0">
                <a:solidFill>
                  <a:schemeClr val="dk1"/>
                </a:solidFill>
                <a:latin typeface="Alexandria" pitchFamily="2" charset="-78"/>
                <a:ea typeface="Arial"/>
                <a:cs typeface="Alexandria" pitchFamily="2" charset="-78"/>
                <a:sym typeface="Arial"/>
              </a:rPr>
              <a:t> for the program</a:t>
            </a:r>
            <a:endParaRPr sz="2000" dirty="0">
              <a:latin typeface="Alexandria" pitchFamily="2" charset="-78"/>
              <a:cs typeface="Alexandria" pitchFamily="2" charset="-78"/>
            </a:endParaRPr>
          </a:p>
          <a:p>
            <a:pPr marL="457200" marR="0" lvl="1" indent="0" algn="just" rtl="0">
              <a:spcBef>
                <a:spcPts val="1200"/>
              </a:spcBef>
              <a:spcAft>
                <a:spcPts val="0"/>
              </a:spcAft>
              <a:buClr>
                <a:schemeClr val="dk1"/>
              </a:buClr>
              <a:buSzPts val="2400"/>
              <a:buFont typeface="Arial"/>
              <a:buNone/>
            </a:pPr>
            <a:endParaRPr sz="2400" b="0" i="0" u="none" strike="noStrike" cap="none" dirty="0">
              <a:solidFill>
                <a:schemeClr val="dk1"/>
              </a:solidFill>
              <a:latin typeface="Alexandria" pitchFamily="2" charset="-78"/>
              <a:ea typeface="Arial"/>
              <a:cs typeface="Alexandria" pitchFamily="2" charset="-78"/>
              <a:sym typeface="Arial"/>
            </a:endParaRPr>
          </a:p>
          <a:p>
            <a:pPr marL="0" marR="0" lvl="0" indent="0" algn="just" rtl="0">
              <a:spcBef>
                <a:spcPts val="1000"/>
              </a:spcBef>
              <a:spcAft>
                <a:spcPts val="0"/>
              </a:spcAft>
              <a:buClr>
                <a:schemeClr val="dk1"/>
              </a:buClr>
              <a:buSzPts val="2800"/>
              <a:buFont typeface="Arial"/>
              <a:buNone/>
            </a:pPr>
            <a:endParaRPr sz="28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1995300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Security in an Open-Source World</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1070;p38"/>
          <p:cNvSpPr txBox="1"/>
          <p:nvPr/>
        </p:nvSpPr>
        <p:spPr>
          <a:xfrm>
            <a:off x="1094052" y="1612509"/>
            <a:ext cx="10041586" cy="4061781"/>
          </a:xfrm>
          <a:prstGeom prst="rect">
            <a:avLst/>
          </a:prstGeom>
          <a:noFill/>
          <a:ln>
            <a:noFill/>
          </a:ln>
        </p:spPr>
        <p:txBody>
          <a:bodyPr spcFirstLastPara="1" wrap="square" lIns="91425" tIns="45700" rIns="91425" bIns="45700" anchor="t" anchorCtr="0">
            <a:noAutofit/>
          </a:bodyPr>
          <a:lstStyle/>
          <a:p>
            <a:pPr marL="228600" lvl="0" indent="-228600" algn="just">
              <a:buClr>
                <a:schemeClr val="dk1"/>
              </a:buClr>
              <a:buSzPts val="2800"/>
              <a:buFont typeface="Arial"/>
              <a:buChar char="•"/>
            </a:pPr>
            <a:r>
              <a:rPr lang="en-US" sz="2400" dirty="0">
                <a:solidFill>
                  <a:schemeClr val="dk1"/>
                </a:solidFill>
                <a:latin typeface="Alexandria" pitchFamily="2" charset="-78"/>
                <a:ea typeface="Arial"/>
                <a:cs typeface="Alexandria" pitchFamily="2" charset="-78"/>
                <a:sym typeface="Arial"/>
              </a:rPr>
              <a:t>Most open-source code is </a:t>
            </a:r>
            <a:r>
              <a:rPr lang="en-US" sz="2400" dirty="0">
                <a:solidFill>
                  <a:srgbClr val="25A9E7"/>
                </a:solidFill>
                <a:latin typeface="Alexandria" pitchFamily="2" charset="-78"/>
                <a:ea typeface="Arial"/>
                <a:cs typeface="Alexandria" pitchFamily="2" charset="-78"/>
                <a:sym typeface="Arial"/>
              </a:rPr>
              <a:t>free</a:t>
            </a:r>
            <a:r>
              <a:rPr lang="en-US" sz="2400" dirty="0">
                <a:solidFill>
                  <a:schemeClr val="dk1"/>
                </a:solidFill>
                <a:latin typeface="Alexandria" pitchFamily="2" charset="-78"/>
                <a:ea typeface="Arial"/>
                <a:cs typeface="Alexandria" pitchFamily="2" charset="-78"/>
                <a:sym typeface="Arial"/>
              </a:rPr>
              <a:t> and can be used without restriction.</a:t>
            </a:r>
            <a:endParaRPr lang="en-US" sz="2400" dirty="0">
              <a:latin typeface="Alexandria" pitchFamily="2" charset="-78"/>
              <a:cs typeface="Alexandria" pitchFamily="2" charset="-78"/>
            </a:endParaRPr>
          </a:p>
          <a:p>
            <a:pPr marL="228600" lvl="0" indent="-228600" algn="just">
              <a:spcBef>
                <a:spcPts val="1000"/>
              </a:spcBef>
              <a:buClr>
                <a:schemeClr val="dk1"/>
              </a:buClr>
              <a:buSzPts val="2800"/>
              <a:buFont typeface="Arial"/>
              <a:buChar char="•"/>
            </a:pPr>
            <a:r>
              <a:rPr lang="en-US" sz="2400" dirty="0">
                <a:solidFill>
                  <a:schemeClr val="dk1"/>
                </a:solidFill>
                <a:latin typeface="Alexandria" pitchFamily="2" charset="-78"/>
                <a:ea typeface="Arial"/>
                <a:cs typeface="Alexandria" pitchFamily="2" charset="-78"/>
                <a:sym typeface="Arial"/>
              </a:rPr>
              <a:t>Access to open source enables users to </a:t>
            </a:r>
            <a:r>
              <a:rPr lang="en-US" sz="2400" dirty="0">
                <a:solidFill>
                  <a:srgbClr val="25A9E7"/>
                </a:solidFill>
                <a:latin typeface="Alexandria" pitchFamily="2" charset="-78"/>
                <a:ea typeface="Arial"/>
                <a:cs typeface="Alexandria" pitchFamily="2" charset="-78"/>
                <a:sym typeface="Arial"/>
              </a:rPr>
              <a:t>learn from source code</a:t>
            </a:r>
            <a:r>
              <a:rPr lang="en-US" sz="2400" dirty="0">
                <a:solidFill>
                  <a:schemeClr val="dk1"/>
                </a:solidFill>
                <a:latin typeface="Alexandria" pitchFamily="2" charset="-78"/>
                <a:ea typeface="Arial"/>
                <a:cs typeface="Alexandria" pitchFamily="2" charset="-78"/>
                <a:sym typeface="Arial"/>
              </a:rPr>
              <a:t>, see what it does, and understand how a program operates.</a:t>
            </a:r>
            <a:endParaRPr lang="en-US" sz="2400" dirty="0">
              <a:latin typeface="Alexandria" pitchFamily="2" charset="-78"/>
              <a:cs typeface="Alexandria" pitchFamily="2" charset="-78"/>
            </a:endParaRPr>
          </a:p>
          <a:p>
            <a:pPr marL="228600" lvl="0" indent="-228600" algn="just">
              <a:spcBef>
                <a:spcPts val="1000"/>
              </a:spcBef>
              <a:buClr>
                <a:schemeClr val="dk1"/>
              </a:buClr>
              <a:buSzPts val="2800"/>
              <a:buFont typeface="Arial"/>
              <a:buChar char="•"/>
            </a:pPr>
            <a:r>
              <a:rPr lang="en-US" sz="2400" dirty="0">
                <a:solidFill>
                  <a:schemeClr val="dk1"/>
                </a:solidFill>
                <a:latin typeface="Alexandria" pitchFamily="2" charset="-78"/>
                <a:ea typeface="Arial"/>
                <a:cs typeface="Alexandria" pitchFamily="2" charset="-78"/>
                <a:sym typeface="Arial"/>
              </a:rPr>
              <a:t>Open source provides the ability for anyone to </a:t>
            </a:r>
            <a:r>
              <a:rPr lang="en-US" sz="2400" dirty="0">
                <a:solidFill>
                  <a:srgbClr val="25A9E7"/>
                </a:solidFill>
                <a:latin typeface="Alexandria" pitchFamily="2" charset="-78"/>
                <a:ea typeface="Arial"/>
                <a:cs typeface="Alexandria" pitchFamily="2" charset="-78"/>
                <a:sym typeface="Arial"/>
              </a:rPr>
              <a:t>pick up source code and fix it</a:t>
            </a:r>
            <a:r>
              <a:rPr lang="en-US" sz="2400" dirty="0">
                <a:solidFill>
                  <a:schemeClr val="dk1"/>
                </a:solidFill>
                <a:latin typeface="Alexandria" pitchFamily="2" charset="-78"/>
                <a:ea typeface="Arial"/>
                <a:cs typeface="Alexandria" pitchFamily="2" charset="-78"/>
                <a:sym typeface="Arial"/>
              </a:rPr>
              <a:t>.</a:t>
            </a:r>
            <a:endParaRPr lang="en-US" sz="2400" dirty="0">
              <a:latin typeface="Alexandria" pitchFamily="2" charset="-78"/>
              <a:cs typeface="Alexandria" pitchFamily="2" charset="-78"/>
            </a:endParaRPr>
          </a:p>
          <a:p>
            <a:pPr marL="685800" lvl="1" indent="-228600" algn="just">
              <a:spcBef>
                <a:spcPts val="500"/>
              </a:spcBef>
              <a:buClr>
                <a:schemeClr val="dk1"/>
              </a:buClr>
              <a:buSzPts val="2400"/>
              <a:buFont typeface="Arial"/>
              <a:buChar char="•"/>
            </a:pPr>
            <a:r>
              <a:rPr lang="en-US" sz="2400" dirty="0">
                <a:solidFill>
                  <a:srgbClr val="FF0000"/>
                </a:solidFill>
                <a:latin typeface="Alexandria" pitchFamily="2" charset="-78"/>
                <a:ea typeface="Arial"/>
                <a:cs typeface="Alexandria" pitchFamily="2" charset="-78"/>
                <a:sym typeface="Arial"/>
              </a:rPr>
              <a:t>Enables speedy resolutions </a:t>
            </a:r>
            <a:endParaRPr lang="en-US" sz="2400" dirty="0">
              <a:solidFill>
                <a:srgbClr val="FF0000"/>
              </a:solidFill>
              <a:latin typeface="Alexandria" pitchFamily="2" charset="-78"/>
              <a:cs typeface="Alexandria" pitchFamily="2" charset="-78"/>
            </a:endParaRPr>
          </a:p>
          <a:p>
            <a:pPr marL="228600" lvl="0" indent="-228600" algn="just">
              <a:spcBef>
                <a:spcPts val="1000"/>
              </a:spcBef>
              <a:buClr>
                <a:schemeClr val="dk1"/>
              </a:buClr>
              <a:buSzPts val="2800"/>
              <a:buFont typeface="Arial"/>
              <a:buChar char="•"/>
            </a:pPr>
            <a:r>
              <a:rPr lang="en-US" sz="2400" dirty="0">
                <a:solidFill>
                  <a:schemeClr val="dk1"/>
                </a:solidFill>
                <a:latin typeface="Alexandria" pitchFamily="2" charset="-78"/>
                <a:ea typeface="Arial"/>
                <a:cs typeface="Alexandria" pitchFamily="2" charset="-78"/>
                <a:sym typeface="Arial"/>
              </a:rPr>
              <a:t>Most open-source software is licensed in a way that requires changes to remain open as well.</a:t>
            </a:r>
            <a:endParaRPr lang="en-US" sz="2400" dirty="0">
              <a:latin typeface="Alexandria" pitchFamily="2" charset="-78"/>
              <a:cs typeface="Alexandria" pitchFamily="2" charset="-78"/>
            </a:endParaRPr>
          </a:p>
          <a:p>
            <a:pPr lvl="0" algn="just">
              <a:spcBef>
                <a:spcPts val="1000"/>
              </a:spcBef>
              <a:buClr>
                <a:schemeClr val="dk1"/>
              </a:buClr>
              <a:buSzPts val="2800"/>
            </a:pPr>
            <a:endParaRPr lang="en-US" sz="24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1059294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Security in an Open-Source World</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1070;p38"/>
          <p:cNvSpPr txBox="1"/>
          <p:nvPr/>
        </p:nvSpPr>
        <p:spPr>
          <a:xfrm>
            <a:off x="1094052" y="1612509"/>
            <a:ext cx="9841170" cy="4061781"/>
          </a:xfrm>
          <a:prstGeom prst="rect">
            <a:avLst/>
          </a:prstGeom>
          <a:noFill/>
          <a:ln>
            <a:noFill/>
          </a:ln>
        </p:spPr>
        <p:txBody>
          <a:bodyPr spcFirstLastPara="1" wrap="square" lIns="91425" tIns="45700" rIns="91425" bIns="45700" anchor="t" anchorCtr="0">
            <a:noAutofit/>
          </a:bodyPr>
          <a:lstStyle/>
          <a:p>
            <a:pPr marL="228600" lvl="0" indent="-228600" algn="just">
              <a:lnSpc>
                <a:spcPct val="150000"/>
              </a:lnSpc>
              <a:buClr>
                <a:schemeClr val="dk1"/>
              </a:buClr>
              <a:buSzPts val="2800"/>
              <a:buFont typeface="Arial"/>
              <a:buChar char="•"/>
            </a:pPr>
            <a:r>
              <a:rPr lang="en-US" sz="2000" dirty="0">
                <a:solidFill>
                  <a:schemeClr val="dk1"/>
                </a:solidFill>
                <a:latin typeface="Alexandria" pitchFamily="2" charset="-78"/>
                <a:ea typeface="Arial"/>
                <a:cs typeface="Alexandria" pitchFamily="2" charset="-78"/>
                <a:sym typeface="Arial"/>
              </a:rPr>
              <a:t>Open-source code may </a:t>
            </a:r>
            <a:r>
              <a:rPr lang="en-US" sz="2000" dirty="0">
                <a:solidFill>
                  <a:srgbClr val="25A9E7"/>
                </a:solidFill>
                <a:latin typeface="Alexandria" pitchFamily="2" charset="-78"/>
                <a:ea typeface="Arial"/>
                <a:cs typeface="Alexandria" pitchFamily="2" charset="-78"/>
                <a:sym typeface="Arial"/>
              </a:rPr>
              <a:t>not be written securely</a:t>
            </a:r>
            <a:r>
              <a:rPr lang="en-US" sz="2000" dirty="0">
                <a:solidFill>
                  <a:schemeClr val="dk1"/>
                </a:solidFill>
                <a:latin typeface="Alexandria" pitchFamily="2" charset="-78"/>
                <a:ea typeface="Arial"/>
                <a:cs typeface="Alexandria" pitchFamily="2" charset="-78"/>
                <a:sym typeface="Arial"/>
              </a:rPr>
              <a:t>.</a:t>
            </a:r>
          </a:p>
          <a:p>
            <a:pPr marL="228600" lvl="0" indent="-228600" algn="just">
              <a:lnSpc>
                <a:spcPct val="150000"/>
              </a:lnSpc>
              <a:buClr>
                <a:schemeClr val="dk1"/>
              </a:buClr>
              <a:buSzPts val="2800"/>
              <a:buFont typeface="Arial"/>
              <a:buChar char="•"/>
            </a:pPr>
            <a:r>
              <a:rPr lang="en-US" sz="2000" dirty="0">
                <a:solidFill>
                  <a:schemeClr val="dk1"/>
                </a:solidFill>
                <a:latin typeface="Alexandria" pitchFamily="2" charset="-78"/>
                <a:ea typeface="Arial"/>
                <a:cs typeface="Alexandria" pitchFamily="2" charset="-78"/>
                <a:sym typeface="Arial"/>
              </a:rPr>
              <a:t>Testing standards vary, and source code may not have sufficient security or regression testing.</a:t>
            </a:r>
          </a:p>
          <a:p>
            <a:pPr marL="228600" lvl="0" indent="-228600" algn="just">
              <a:lnSpc>
                <a:spcPct val="150000"/>
              </a:lnSpc>
              <a:buClr>
                <a:schemeClr val="dk1"/>
              </a:buClr>
              <a:buSzPts val="2800"/>
              <a:buFont typeface="Arial"/>
              <a:buChar char="•"/>
            </a:pPr>
            <a:r>
              <a:rPr lang="en-US" sz="2000" dirty="0">
                <a:solidFill>
                  <a:schemeClr val="dk1"/>
                </a:solidFill>
                <a:latin typeface="Alexandria" pitchFamily="2" charset="-78"/>
                <a:ea typeface="Arial"/>
                <a:cs typeface="Alexandria" pitchFamily="2" charset="-78"/>
                <a:sym typeface="Arial"/>
              </a:rPr>
              <a:t>Open-source projects are typically not process heavy.</a:t>
            </a:r>
          </a:p>
          <a:p>
            <a:pPr marL="228600" lvl="0" indent="-228600" algn="just">
              <a:lnSpc>
                <a:spcPct val="150000"/>
              </a:lnSpc>
              <a:buClr>
                <a:schemeClr val="dk1"/>
              </a:buClr>
              <a:buSzPts val="2800"/>
              <a:buFont typeface="Arial"/>
              <a:buChar char="•"/>
            </a:pPr>
            <a:r>
              <a:rPr lang="en-US" sz="2000" dirty="0">
                <a:solidFill>
                  <a:schemeClr val="dk1"/>
                </a:solidFill>
                <a:latin typeface="Alexandria" pitchFamily="2" charset="-78"/>
                <a:ea typeface="Arial"/>
                <a:cs typeface="Alexandria" pitchFamily="2" charset="-78"/>
                <a:sym typeface="Arial"/>
              </a:rPr>
              <a:t>If open-source code is </a:t>
            </a:r>
            <a:r>
              <a:rPr lang="en-US" sz="2000" dirty="0">
                <a:solidFill>
                  <a:srgbClr val="25A9E7"/>
                </a:solidFill>
                <a:latin typeface="Alexandria" pitchFamily="2" charset="-78"/>
                <a:ea typeface="Arial"/>
                <a:cs typeface="Alexandria" pitchFamily="2" charset="-78"/>
                <a:sym typeface="Arial"/>
              </a:rPr>
              <a:t>modified by a user </a:t>
            </a:r>
            <a:r>
              <a:rPr lang="en-US" sz="2000" dirty="0">
                <a:solidFill>
                  <a:schemeClr val="dk1"/>
                </a:solidFill>
                <a:latin typeface="Alexandria" pitchFamily="2" charset="-78"/>
                <a:ea typeface="Arial"/>
                <a:cs typeface="Alexandria" pitchFamily="2" charset="-78"/>
                <a:sym typeface="Arial"/>
              </a:rPr>
              <a:t>and then shared, there’s </a:t>
            </a:r>
            <a:r>
              <a:rPr lang="en-US" sz="2000" dirty="0">
                <a:solidFill>
                  <a:srgbClr val="25A9E7"/>
                </a:solidFill>
                <a:latin typeface="Alexandria" pitchFamily="2" charset="-78"/>
                <a:ea typeface="Arial"/>
                <a:cs typeface="Alexandria" pitchFamily="2" charset="-78"/>
                <a:sym typeface="Arial"/>
              </a:rPr>
              <a:t>no guarantee</a:t>
            </a:r>
            <a:r>
              <a:rPr lang="en-US" sz="2000" dirty="0">
                <a:solidFill>
                  <a:schemeClr val="dk1"/>
                </a:solidFill>
                <a:latin typeface="Alexandria" pitchFamily="2" charset="-78"/>
                <a:ea typeface="Arial"/>
                <a:cs typeface="Alexandria" pitchFamily="2" charset="-78"/>
                <a:sym typeface="Arial"/>
              </a:rPr>
              <a:t> of a quality fix</a:t>
            </a:r>
            <a:r>
              <a:rPr lang="en-US" sz="2000" dirty="0" smtClean="0">
                <a:solidFill>
                  <a:schemeClr val="dk1"/>
                </a:solidFill>
                <a:latin typeface="Alexandria" pitchFamily="2" charset="-78"/>
                <a:ea typeface="Arial"/>
                <a:cs typeface="Alexandria" pitchFamily="2" charset="-78"/>
                <a:sym typeface="Arial"/>
              </a:rPr>
              <a:t>.</a:t>
            </a:r>
            <a:endParaRPr lang="en-US" sz="2000" dirty="0">
              <a:solidFill>
                <a:schemeClr val="dk1"/>
              </a:solidFill>
              <a:latin typeface="Alexandria" pitchFamily="2" charset="-78"/>
              <a:ea typeface="Arial"/>
              <a:cs typeface="Alexandria" pitchFamily="2" charset="-78"/>
              <a:sym typeface="Arial"/>
            </a:endParaRPr>
          </a:p>
        </p:txBody>
      </p:sp>
    </p:spTree>
    <p:extLst>
      <p:ext uri="{BB962C8B-B14F-4D97-AF65-F5344CB8AC3E}">
        <p14:creationId xmlns:p14="http://schemas.microsoft.com/office/powerpoint/2010/main" val="61250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Linux Distributions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1112;p41"/>
          <p:cNvSpPr txBox="1"/>
          <p:nvPr/>
        </p:nvSpPr>
        <p:spPr>
          <a:xfrm>
            <a:off x="1164386" y="1727405"/>
            <a:ext cx="10214815" cy="4066664"/>
          </a:xfrm>
          <a:prstGeom prst="rect">
            <a:avLst/>
          </a:prstGeom>
          <a:noFill/>
          <a:ln>
            <a:noFill/>
          </a:ln>
        </p:spPr>
        <p:txBody>
          <a:bodyPr spcFirstLastPara="1" wrap="square" lIns="91425" tIns="45700" rIns="91425" bIns="45700" anchor="t" anchorCtr="0">
            <a:noAutofit/>
          </a:bodyPr>
          <a:lstStyle/>
          <a:p>
            <a:pPr marL="228600" marR="0" lvl="0" indent="-228600" algn="just" rtl="0">
              <a:spcBef>
                <a:spcPts val="0"/>
              </a:spcBef>
              <a:spcAft>
                <a:spcPts val="0"/>
              </a:spcAft>
              <a:buClr>
                <a:srgbClr val="3C4743"/>
              </a:buClr>
              <a:buSzPts val="2200"/>
              <a:buFont typeface="Arial"/>
              <a:buChar char="•"/>
            </a:pPr>
            <a:r>
              <a:rPr lang="en-US" sz="2000" dirty="0" err="1">
                <a:solidFill>
                  <a:srgbClr val="FF0000"/>
                </a:solidFill>
                <a:latin typeface="Alexandria" pitchFamily="2" charset="-78"/>
                <a:ea typeface="Arial"/>
                <a:cs typeface="Alexandria" pitchFamily="2" charset="-78"/>
                <a:sym typeface="Arial"/>
              </a:rPr>
              <a:t>RedHat</a:t>
            </a:r>
            <a:endParaRPr sz="2000" dirty="0">
              <a:solidFill>
                <a:srgbClr val="FF0000"/>
              </a:solidFill>
              <a:latin typeface="Alexandria" pitchFamily="2" charset="-78"/>
              <a:ea typeface="Arial"/>
              <a:cs typeface="Alexandria" pitchFamily="2" charset="-78"/>
              <a:sym typeface="Arial"/>
            </a:endParaRPr>
          </a:p>
          <a:p>
            <a:pPr marL="685800" marR="0" lvl="1" indent="-228600" algn="just" rtl="0">
              <a:spcBef>
                <a:spcPts val="500"/>
              </a:spcBef>
              <a:spcAft>
                <a:spcPts val="0"/>
              </a:spcAft>
              <a:buClr>
                <a:srgbClr val="3C4743"/>
              </a:buClr>
              <a:buSzPts val="2400"/>
              <a:buFont typeface="Arial"/>
              <a:buChar char="•"/>
            </a:pPr>
            <a:r>
              <a:rPr lang="en-US" sz="2000" b="0" i="0" u="none" strike="noStrike" cap="none" dirty="0">
                <a:solidFill>
                  <a:srgbClr val="3C4743"/>
                </a:solidFill>
                <a:latin typeface="Alexandria" pitchFamily="2" charset="-78"/>
                <a:ea typeface="Arial"/>
                <a:cs typeface="Alexandria" pitchFamily="2" charset="-78"/>
                <a:sym typeface="Arial"/>
              </a:rPr>
              <a:t>Red Hat Enterprise Linux (RHEL)</a:t>
            </a:r>
            <a:endParaRPr sz="2000" b="0" i="0" u="none" strike="noStrike" cap="none" dirty="0">
              <a:solidFill>
                <a:srgbClr val="3C4743"/>
              </a:solidFill>
              <a:latin typeface="Alexandria" pitchFamily="2" charset="-78"/>
              <a:ea typeface="Calibri"/>
              <a:cs typeface="Alexandria" pitchFamily="2" charset="-78"/>
              <a:sym typeface="Calibri"/>
            </a:endParaRPr>
          </a:p>
          <a:p>
            <a:pPr marL="685800" marR="0" lvl="1" indent="-228600" algn="just" rtl="0">
              <a:spcBef>
                <a:spcPts val="500"/>
              </a:spcBef>
              <a:spcAft>
                <a:spcPts val="0"/>
              </a:spcAft>
              <a:buClr>
                <a:srgbClr val="3C4743"/>
              </a:buClr>
              <a:buSzPts val="2400"/>
              <a:buFont typeface="Arial"/>
              <a:buChar char="•"/>
            </a:pPr>
            <a:r>
              <a:rPr lang="en-US" sz="2000" b="0" i="0" u="none" strike="noStrike" cap="none" dirty="0">
                <a:solidFill>
                  <a:srgbClr val="3C4743"/>
                </a:solidFill>
                <a:latin typeface="Alexandria" pitchFamily="2" charset="-78"/>
                <a:ea typeface="Arial"/>
                <a:cs typeface="Alexandria" pitchFamily="2" charset="-78"/>
                <a:sym typeface="Arial"/>
              </a:rPr>
              <a:t>Fedora Core</a:t>
            </a:r>
            <a:endParaRPr sz="2000" dirty="0">
              <a:latin typeface="Alexandria" pitchFamily="2" charset="-78"/>
              <a:cs typeface="Alexandria" pitchFamily="2" charset="-78"/>
            </a:endParaRPr>
          </a:p>
          <a:p>
            <a:pPr marL="228600" marR="0" lvl="0" indent="-228600" algn="just" rtl="0">
              <a:spcBef>
                <a:spcPts val="1000"/>
              </a:spcBef>
              <a:spcAft>
                <a:spcPts val="0"/>
              </a:spcAft>
              <a:buClr>
                <a:srgbClr val="3C4743"/>
              </a:buClr>
              <a:buSzPts val="2200"/>
              <a:buFont typeface="Arial"/>
              <a:buChar char="•"/>
            </a:pPr>
            <a:r>
              <a:rPr lang="en-US" sz="2000" dirty="0">
                <a:solidFill>
                  <a:srgbClr val="3C4743"/>
                </a:solidFill>
                <a:latin typeface="Alexandria" pitchFamily="2" charset="-78"/>
                <a:ea typeface="Arial"/>
                <a:cs typeface="Alexandria" pitchFamily="2" charset="-78"/>
                <a:sym typeface="Arial"/>
              </a:rPr>
              <a:t>CentOS was based on released versions of RHEL, now developed as CentOS Stream (non-Red Hat)</a:t>
            </a:r>
            <a:endParaRPr sz="2000" dirty="0">
              <a:latin typeface="Alexandria" pitchFamily="2" charset="-78"/>
              <a:cs typeface="Alexandria" pitchFamily="2" charset="-78"/>
            </a:endParaRPr>
          </a:p>
          <a:p>
            <a:pPr marL="228600" marR="0" lvl="0" indent="-228600" algn="just" rtl="0">
              <a:spcBef>
                <a:spcPts val="1000"/>
              </a:spcBef>
              <a:spcAft>
                <a:spcPts val="0"/>
              </a:spcAft>
              <a:buClr>
                <a:srgbClr val="3C4743"/>
              </a:buClr>
              <a:buSzPts val="2200"/>
              <a:buFont typeface="Arial"/>
              <a:buChar char="•"/>
            </a:pPr>
            <a:r>
              <a:rPr lang="en-US" sz="2000" dirty="0" err="1">
                <a:solidFill>
                  <a:srgbClr val="FF0000"/>
                </a:solidFill>
                <a:latin typeface="Alexandria" pitchFamily="2" charset="-78"/>
                <a:ea typeface="Arial"/>
                <a:cs typeface="Alexandria" pitchFamily="2" charset="-78"/>
                <a:sym typeface="Arial"/>
              </a:rPr>
              <a:t>Debian</a:t>
            </a:r>
            <a:endParaRPr sz="2000" dirty="0">
              <a:solidFill>
                <a:srgbClr val="FF0000"/>
              </a:solidFill>
              <a:latin typeface="Alexandria" pitchFamily="2" charset="-78"/>
              <a:ea typeface="Arial"/>
              <a:cs typeface="Alexandria" pitchFamily="2" charset="-78"/>
              <a:sym typeface="Arial"/>
            </a:endParaRPr>
          </a:p>
          <a:p>
            <a:pPr marL="685800" marR="0" lvl="1" indent="-228600" algn="just" rtl="0">
              <a:spcBef>
                <a:spcPts val="500"/>
              </a:spcBef>
              <a:spcAft>
                <a:spcPts val="0"/>
              </a:spcAft>
              <a:buClr>
                <a:srgbClr val="3C4743"/>
              </a:buClr>
              <a:buSzPts val="2400"/>
              <a:buFont typeface="Arial"/>
              <a:buChar char="•"/>
            </a:pPr>
            <a:r>
              <a:rPr lang="en-US" sz="2000" b="0" i="0" u="none" strike="noStrike" cap="none" dirty="0">
                <a:solidFill>
                  <a:srgbClr val="3C4743"/>
                </a:solidFill>
                <a:latin typeface="Alexandria" pitchFamily="2" charset="-78"/>
                <a:ea typeface="Arial"/>
                <a:cs typeface="Alexandria" pitchFamily="2" charset="-78"/>
                <a:sym typeface="Arial"/>
              </a:rPr>
              <a:t>Created by Ian Murdock years ago</a:t>
            </a:r>
            <a:endParaRPr sz="2000" dirty="0">
              <a:latin typeface="Alexandria" pitchFamily="2" charset="-78"/>
              <a:cs typeface="Alexandria" pitchFamily="2" charset="-78"/>
            </a:endParaRPr>
          </a:p>
          <a:p>
            <a:pPr marL="685800" marR="0" lvl="1" indent="-228600" algn="just" rtl="0">
              <a:spcBef>
                <a:spcPts val="500"/>
              </a:spcBef>
              <a:spcAft>
                <a:spcPts val="0"/>
              </a:spcAft>
              <a:buClr>
                <a:srgbClr val="3C4743"/>
              </a:buClr>
              <a:buSzPts val="2400"/>
              <a:buFont typeface="Arial"/>
              <a:buChar char="•"/>
            </a:pPr>
            <a:r>
              <a:rPr lang="en-US" sz="2000" b="0" i="0" u="none" strike="noStrike" cap="none" dirty="0" err="1">
                <a:solidFill>
                  <a:srgbClr val="3C4743"/>
                </a:solidFill>
                <a:latin typeface="Alexandria" pitchFamily="2" charset="-78"/>
                <a:ea typeface="Arial"/>
                <a:cs typeface="Alexandria" pitchFamily="2" charset="-78"/>
                <a:sym typeface="Arial"/>
              </a:rPr>
              <a:t>Debian</a:t>
            </a:r>
            <a:r>
              <a:rPr lang="en-US" sz="2000" b="0" i="0" u="none" strike="noStrike" cap="none" dirty="0">
                <a:solidFill>
                  <a:srgbClr val="3C4743"/>
                </a:solidFill>
                <a:latin typeface="Alexandria" pitchFamily="2" charset="-78"/>
                <a:ea typeface="Arial"/>
                <a:cs typeface="Alexandria" pitchFamily="2" charset="-78"/>
                <a:sym typeface="Arial"/>
              </a:rPr>
              <a:t> is a merging of the name Ian with the name Debra (Ian’s girlfriend at the time)</a:t>
            </a:r>
            <a:endParaRPr sz="2000" dirty="0">
              <a:latin typeface="Alexandria" pitchFamily="2" charset="-78"/>
              <a:cs typeface="Alexandria" pitchFamily="2" charset="-78"/>
            </a:endParaRPr>
          </a:p>
          <a:p>
            <a:pPr marL="685800" marR="0" lvl="1" indent="-228600" algn="just" rtl="0">
              <a:spcBef>
                <a:spcPts val="500"/>
              </a:spcBef>
              <a:spcAft>
                <a:spcPts val="0"/>
              </a:spcAft>
              <a:buClr>
                <a:srgbClr val="3C4743"/>
              </a:buClr>
              <a:buSzPts val="2400"/>
              <a:buFont typeface="Arial"/>
              <a:buChar char="•"/>
            </a:pPr>
            <a:r>
              <a:rPr lang="en-US" sz="2000" b="0" i="0" u="none" strike="noStrike" cap="none" dirty="0">
                <a:solidFill>
                  <a:srgbClr val="3C4743"/>
                </a:solidFill>
                <a:latin typeface="Alexandria" pitchFamily="2" charset="-78"/>
                <a:ea typeface="Arial"/>
                <a:cs typeface="Alexandria" pitchFamily="2" charset="-78"/>
                <a:sym typeface="Arial"/>
              </a:rPr>
              <a:t>Mint and Ubuntu are derivatives</a:t>
            </a:r>
            <a:endParaRPr sz="2000" dirty="0">
              <a:latin typeface="Alexandria" pitchFamily="2" charset="-78"/>
              <a:cs typeface="Alexandria" pitchFamily="2" charset="-78"/>
            </a:endParaRPr>
          </a:p>
          <a:p>
            <a:pPr marL="0" marR="0" lvl="0" indent="0" algn="l" rtl="0">
              <a:lnSpc>
                <a:spcPct val="90000"/>
              </a:lnSpc>
              <a:spcBef>
                <a:spcPts val="1000"/>
              </a:spcBef>
              <a:spcAft>
                <a:spcPts val="0"/>
              </a:spcAft>
              <a:buClr>
                <a:schemeClr val="dk1"/>
              </a:buClr>
              <a:buSzPts val="2800"/>
              <a:buFont typeface="Arial"/>
              <a:buNone/>
            </a:pPr>
            <a:endParaRPr sz="28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529806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Linux Distributions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1126;p42"/>
          <p:cNvSpPr txBox="1"/>
          <p:nvPr/>
        </p:nvSpPr>
        <p:spPr>
          <a:xfrm>
            <a:off x="1059749" y="1798002"/>
            <a:ext cx="10319452" cy="3963439"/>
          </a:xfrm>
          <a:prstGeom prst="rect">
            <a:avLst/>
          </a:prstGeom>
          <a:noFill/>
          <a:ln>
            <a:noFill/>
          </a:ln>
        </p:spPr>
        <p:txBody>
          <a:bodyPr spcFirstLastPara="1" wrap="square" lIns="91425" tIns="45700" rIns="91425" bIns="45700" anchor="t" anchorCtr="0">
            <a:noAutofit/>
          </a:bodyPr>
          <a:lstStyle/>
          <a:p>
            <a:pPr marL="228600" marR="0" lvl="0" indent="-228600" algn="l" rtl="0">
              <a:spcBef>
                <a:spcPts val="0"/>
              </a:spcBef>
              <a:spcAft>
                <a:spcPts val="0"/>
              </a:spcAft>
              <a:buClr>
                <a:schemeClr val="dk1"/>
              </a:buClr>
              <a:buSzPts val="2800"/>
              <a:buFont typeface="Arial"/>
              <a:buChar char="•"/>
            </a:pPr>
            <a:r>
              <a:rPr lang="en-US" sz="2400" dirty="0">
                <a:solidFill>
                  <a:srgbClr val="FF0000"/>
                </a:solidFill>
                <a:latin typeface="Alexandria" pitchFamily="2" charset="-78"/>
                <a:ea typeface="Arial"/>
                <a:cs typeface="Alexandria" pitchFamily="2" charset="-78"/>
                <a:sym typeface="Arial"/>
              </a:rPr>
              <a:t>Advantages</a:t>
            </a:r>
            <a:endParaRPr sz="2400" dirty="0">
              <a:solidFill>
                <a:srgbClr val="FF0000"/>
              </a:solidFill>
              <a:latin typeface="Alexandria" pitchFamily="2" charset="-78"/>
              <a:cs typeface="Alexandria" pitchFamily="2" charset="-78"/>
            </a:endParaRPr>
          </a:p>
          <a:p>
            <a:pPr marL="685800" marR="0" lvl="1" indent="-228600" algn="l" rtl="0">
              <a:spcBef>
                <a:spcPts val="500"/>
              </a:spcBef>
              <a:spcAft>
                <a:spcPts val="0"/>
              </a:spcAft>
              <a:buClr>
                <a:schemeClr val="dk1"/>
              </a:buClr>
              <a:buSzPts val="24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Stable</a:t>
            </a:r>
            <a:endParaRPr sz="2000" dirty="0">
              <a:latin typeface="Alexandria" pitchFamily="2" charset="-78"/>
              <a:cs typeface="Alexandria" pitchFamily="2" charset="-78"/>
            </a:endParaRPr>
          </a:p>
          <a:p>
            <a:pPr marL="685800" marR="0" lvl="1" indent="-228600" algn="l" rtl="0">
              <a:spcBef>
                <a:spcPts val="500"/>
              </a:spcBef>
              <a:spcAft>
                <a:spcPts val="0"/>
              </a:spcAft>
              <a:buClr>
                <a:schemeClr val="dk1"/>
              </a:buClr>
              <a:buSzPts val="24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Distributions have </a:t>
            </a:r>
            <a:r>
              <a:rPr lang="en-US" sz="2000" b="0" i="0" u="none" strike="noStrike" cap="none" dirty="0">
                <a:solidFill>
                  <a:srgbClr val="25A9E7"/>
                </a:solidFill>
                <a:latin typeface="Alexandria" pitchFamily="2" charset="-78"/>
                <a:ea typeface="Arial"/>
                <a:cs typeface="Alexandria" pitchFamily="2" charset="-78"/>
                <a:sym typeface="Arial"/>
              </a:rPr>
              <a:t>pre-compiled packages </a:t>
            </a:r>
            <a:endParaRPr sz="2000" dirty="0">
              <a:solidFill>
                <a:srgbClr val="25A9E7"/>
              </a:solidFill>
              <a:latin typeface="Alexandria" pitchFamily="2" charset="-78"/>
              <a:cs typeface="Alexandria" pitchFamily="2" charset="-78"/>
            </a:endParaRPr>
          </a:p>
          <a:p>
            <a:pPr marL="685800" marR="0" lvl="1" indent="-228600" algn="l" rtl="0">
              <a:spcBef>
                <a:spcPts val="500"/>
              </a:spcBef>
              <a:spcAft>
                <a:spcPts val="0"/>
              </a:spcAft>
              <a:buClr>
                <a:schemeClr val="dk1"/>
              </a:buClr>
              <a:buSzPts val="24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Can avoid unnecessary packages by building your own Linux</a:t>
            </a:r>
            <a:endParaRPr sz="2000" dirty="0">
              <a:latin typeface="Alexandria" pitchFamily="2" charset="-78"/>
              <a:cs typeface="Alexandria" pitchFamily="2" charset="-78"/>
            </a:endParaRPr>
          </a:p>
          <a:p>
            <a:pPr marL="228600" marR="0" lvl="0" indent="-228600" algn="l" rtl="0">
              <a:spcBef>
                <a:spcPts val="1000"/>
              </a:spcBef>
              <a:spcAft>
                <a:spcPts val="0"/>
              </a:spcAft>
              <a:buClr>
                <a:schemeClr val="dk1"/>
              </a:buClr>
              <a:buSzPts val="2800"/>
              <a:buFont typeface="Arial"/>
              <a:buChar char="•"/>
            </a:pPr>
            <a:r>
              <a:rPr lang="en-US" sz="2400" dirty="0">
                <a:solidFill>
                  <a:srgbClr val="FF0000"/>
                </a:solidFill>
                <a:latin typeface="Alexandria" pitchFamily="2" charset="-78"/>
                <a:ea typeface="Arial"/>
                <a:cs typeface="Alexandria" pitchFamily="2" charset="-78"/>
                <a:sym typeface="Arial"/>
              </a:rPr>
              <a:t>Disadvantages</a:t>
            </a:r>
            <a:endParaRPr sz="2400" dirty="0">
              <a:solidFill>
                <a:srgbClr val="FF0000"/>
              </a:solidFill>
              <a:latin typeface="Alexandria" pitchFamily="2" charset="-78"/>
              <a:cs typeface="Alexandria" pitchFamily="2" charset="-78"/>
            </a:endParaRPr>
          </a:p>
          <a:p>
            <a:pPr marL="685800" marR="0" lvl="1" indent="-228600" algn="l" rtl="0">
              <a:spcBef>
                <a:spcPts val="500"/>
              </a:spcBef>
              <a:spcAft>
                <a:spcPts val="0"/>
              </a:spcAft>
              <a:buClr>
                <a:schemeClr val="dk1"/>
              </a:buClr>
              <a:buSzPts val="24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Distribution determines dependencies; may get packages you don’t want or need </a:t>
            </a:r>
            <a:endParaRPr sz="2000" dirty="0">
              <a:latin typeface="Alexandria" pitchFamily="2" charset="-78"/>
              <a:cs typeface="Alexandria" pitchFamily="2" charset="-78"/>
            </a:endParaRPr>
          </a:p>
          <a:p>
            <a:pPr marL="685800" marR="0" lvl="1" indent="-228600" algn="l" rtl="0">
              <a:spcBef>
                <a:spcPts val="500"/>
              </a:spcBef>
              <a:spcAft>
                <a:spcPts val="0"/>
              </a:spcAft>
              <a:buClr>
                <a:schemeClr val="dk1"/>
              </a:buClr>
              <a:buSzPts val="24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Source-based distributions must be </a:t>
            </a:r>
            <a:r>
              <a:rPr lang="en-US" sz="2000" b="0" i="0" u="none" strike="noStrike" cap="none" dirty="0">
                <a:solidFill>
                  <a:srgbClr val="25A9E7"/>
                </a:solidFill>
                <a:latin typeface="Alexandria" pitchFamily="2" charset="-78"/>
                <a:ea typeface="Arial"/>
                <a:cs typeface="Alexandria" pitchFamily="2" charset="-78"/>
                <a:sym typeface="Arial"/>
              </a:rPr>
              <a:t>compiled from source each time, </a:t>
            </a:r>
            <a:r>
              <a:rPr lang="en-US" sz="2000" b="0" i="0" u="none" strike="noStrike" cap="none" dirty="0">
                <a:solidFill>
                  <a:schemeClr val="dk1"/>
                </a:solidFill>
                <a:latin typeface="Alexandria" pitchFamily="2" charset="-78"/>
                <a:ea typeface="Arial"/>
                <a:cs typeface="Alexandria" pitchFamily="2" charset="-78"/>
                <a:sym typeface="Arial"/>
              </a:rPr>
              <a:t>can be time-</a:t>
            </a:r>
            <a:r>
              <a:rPr lang="en-US" sz="2000" b="0" i="0" u="none" strike="noStrike" cap="none" dirty="0">
                <a:solidFill>
                  <a:srgbClr val="25A9E7"/>
                </a:solidFill>
                <a:latin typeface="Alexandria" pitchFamily="2" charset="-78"/>
                <a:ea typeface="Arial"/>
                <a:cs typeface="Alexandria" pitchFamily="2" charset="-78"/>
                <a:sym typeface="Arial"/>
              </a:rPr>
              <a:t>consuming</a:t>
            </a:r>
            <a:r>
              <a:rPr lang="en-US" sz="2000" b="0" i="0" u="none" strike="noStrike" cap="none" dirty="0">
                <a:solidFill>
                  <a:schemeClr val="dk1"/>
                </a:solidFill>
                <a:latin typeface="Alexandria" pitchFamily="2" charset="-78"/>
                <a:ea typeface="Arial"/>
                <a:cs typeface="Alexandria" pitchFamily="2" charset="-78"/>
                <a:sym typeface="Arial"/>
              </a:rPr>
              <a:t> </a:t>
            </a:r>
            <a:endParaRPr sz="2000" dirty="0">
              <a:latin typeface="Alexandria" pitchFamily="2" charset="-78"/>
              <a:cs typeface="Alexandria" pitchFamily="2" charset="-78"/>
            </a:endParaRPr>
          </a:p>
          <a:p>
            <a:pPr marL="0" marR="0" lvl="0" indent="0" algn="l" rtl="0">
              <a:lnSpc>
                <a:spcPct val="90000"/>
              </a:lnSpc>
              <a:spcBef>
                <a:spcPts val="1000"/>
              </a:spcBef>
              <a:spcAft>
                <a:spcPts val="0"/>
              </a:spcAft>
              <a:buClr>
                <a:schemeClr val="dk1"/>
              </a:buClr>
              <a:buSzPts val="2800"/>
              <a:buFont typeface="Arial"/>
              <a:buNone/>
            </a:pPr>
            <a:endParaRPr sz="20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438183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The C-I-A Triad</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1141;p43"/>
          <p:cNvSpPr/>
          <p:nvPr/>
        </p:nvSpPr>
        <p:spPr>
          <a:xfrm>
            <a:off x="2885127" y="1619430"/>
            <a:ext cx="5883091" cy="3917073"/>
          </a:xfrm>
          <a:prstGeom prst="rect">
            <a:avLst/>
          </a:prstGeom>
          <a:blipFill rotWithShape="1">
            <a:blip r:embed="rId5">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 name="Google Shape;1142;p43"/>
          <p:cNvSpPr txBox="1"/>
          <p:nvPr/>
        </p:nvSpPr>
        <p:spPr>
          <a:xfrm>
            <a:off x="4910203" y="5206154"/>
            <a:ext cx="2645778" cy="78232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None/>
            </a:pPr>
            <a:r>
              <a:rPr lang="en-US" sz="1850" dirty="0">
                <a:solidFill>
                  <a:srgbClr val="3F4244"/>
                </a:solidFill>
                <a:latin typeface="Arial"/>
                <a:ea typeface="Arial"/>
                <a:cs typeface="Arial"/>
                <a:sym typeface="Arial"/>
              </a:rPr>
              <a:t>Availability</a:t>
            </a:r>
            <a:endParaRPr sz="1850" dirty="0">
              <a:solidFill>
                <a:schemeClr val="dk1"/>
              </a:solidFill>
              <a:latin typeface="Arial"/>
              <a:ea typeface="Arial"/>
              <a:cs typeface="Arial"/>
              <a:sym typeface="Arial"/>
            </a:endParaRPr>
          </a:p>
          <a:p>
            <a:pPr marL="0" marR="0" lvl="0" indent="0" algn="l" rtl="0">
              <a:lnSpc>
                <a:spcPct val="100000"/>
              </a:lnSpc>
              <a:spcBef>
                <a:spcPts val="47"/>
              </a:spcBef>
              <a:spcAft>
                <a:spcPts val="0"/>
              </a:spcAft>
              <a:buNone/>
            </a:pPr>
            <a:endParaRPr sz="65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000" dirty="0">
              <a:solidFill>
                <a:schemeClr val="dk1"/>
              </a:solidFill>
              <a:latin typeface="Calibri"/>
              <a:ea typeface="Calibri"/>
              <a:cs typeface="Calibri"/>
              <a:sym typeface="Calibri"/>
            </a:endParaRPr>
          </a:p>
          <a:p>
            <a:pPr marL="0" marR="3810" lvl="0" indent="0" algn="ctr" rtl="0">
              <a:lnSpc>
                <a:spcPct val="100000"/>
              </a:lnSpc>
              <a:spcBef>
                <a:spcPts val="0"/>
              </a:spcBef>
              <a:spcAft>
                <a:spcPts val="0"/>
              </a:spcAft>
              <a:buNone/>
            </a:pPr>
            <a:r>
              <a:rPr lang="en-US" sz="2000" b="1" dirty="0" smtClean="0">
                <a:solidFill>
                  <a:srgbClr val="050505"/>
                </a:solidFill>
                <a:latin typeface="Arial"/>
                <a:ea typeface="Arial"/>
                <a:cs typeface="Arial"/>
                <a:sym typeface="Arial"/>
              </a:rPr>
              <a:t>Utility</a:t>
            </a:r>
            <a:endParaRPr sz="20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656740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The C-I-A Triad</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1156;p44"/>
          <p:cNvSpPr txBox="1"/>
          <p:nvPr/>
        </p:nvSpPr>
        <p:spPr>
          <a:xfrm>
            <a:off x="1073817" y="1778978"/>
            <a:ext cx="10305384" cy="4272685"/>
          </a:xfrm>
          <a:prstGeom prst="rect">
            <a:avLst/>
          </a:prstGeom>
          <a:noFill/>
          <a:ln>
            <a:noFill/>
          </a:ln>
        </p:spPr>
        <p:txBody>
          <a:bodyPr spcFirstLastPara="1" wrap="square" lIns="91425" tIns="45700" rIns="91425" bIns="45700" anchor="t" anchorCtr="0">
            <a:noAutofit/>
          </a:bodyPr>
          <a:lstStyle/>
          <a:p>
            <a:pPr marL="228600" marR="0" lvl="0" indent="-228600" algn="just" rtl="0">
              <a:lnSpc>
                <a:spcPct val="90000"/>
              </a:lnSpc>
              <a:spcBef>
                <a:spcPts val="0"/>
              </a:spcBef>
              <a:spcAft>
                <a:spcPts val="0"/>
              </a:spcAft>
              <a:buClr>
                <a:srgbClr val="3C4743"/>
              </a:buClr>
              <a:buSzPts val="2800"/>
              <a:buFont typeface="Arial"/>
              <a:buChar char="•"/>
            </a:pPr>
            <a:r>
              <a:rPr lang="en-US" sz="2400" dirty="0">
                <a:solidFill>
                  <a:srgbClr val="FF0000"/>
                </a:solidFill>
                <a:latin typeface="Alexandria" pitchFamily="2" charset="-78"/>
                <a:ea typeface="Arial"/>
                <a:cs typeface="Alexandria" pitchFamily="2" charset="-78"/>
                <a:sym typeface="Arial"/>
              </a:rPr>
              <a:t>Confidentiality</a:t>
            </a:r>
            <a:endParaRPr sz="2400" dirty="0">
              <a:solidFill>
                <a:srgbClr val="FF0000"/>
              </a:solidFill>
              <a:latin typeface="Alexandria" pitchFamily="2" charset="-78"/>
              <a:cs typeface="Alexandria" pitchFamily="2" charset="-78"/>
            </a:endParaRPr>
          </a:p>
          <a:p>
            <a:pPr marL="685800" marR="0" lvl="1" indent="-228600" algn="just" rtl="0">
              <a:lnSpc>
                <a:spcPct val="90000"/>
              </a:lnSpc>
              <a:spcBef>
                <a:spcPts val="1200"/>
              </a:spcBef>
              <a:spcAft>
                <a:spcPts val="0"/>
              </a:spcAft>
              <a:buClr>
                <a:srgbClr val="3C4743"/>
              </a:buClr>
              <a:buSzPts val="2100"/>
              <a:buFont typeface="Arial"/>
              <a:buChar char="•"/>
            </a:pPr>
            <a:r>
              <a:rPr lang="en-US" sz="2100" b="0" i="0" u="none" strike="noStrike" cap="none" dirty="0">
                <a:solidFill>
                  <a:srgbClr val="3C4743"/>
                </a:solidFill>
                <a:latin typeface="Alexandria" pitchFamily="2" charset="-78"/>
                <a:ea typeface="Calibri"/>
                <a:cs typeface="Alexandria" pitchFamily="2" charset="-78"/>
                <a:sym typeface="Calibri"/>
              </a:rPr>
              <a:t>Keeping secrets</a:t>
            </a:r>
            <a:endParaRPr sz="2100" b="0" i="0" u="none" strike="noStrike" cap="none" dirty="0">
              <a:solidFill>
                <a:srgbClr val="3C4743"/>
              </a:solidFill>
              <a:latin typeface="Alexandria" pitchFamily="2" charset="-78"/>
              <a:ea typeface="Arial"/>
              <a:cs typeface="Alexandria" pitchFamily="2" charset="-78"/>
              <a:sym typeface="Arial"/>
            </a:endParaRPr>
          </a:p>
          <a:p>
            <a:pPr marL="228600" marR="0" lvl="0" indent="-228600" algn="just" rtl="0">
              <a:lnSpc>
                <a:spcPct val="90000"/>
              </a:lnSpc>
              <a:spcBef>
                <a:spcPts val="1200"/>
              </a:spcBef>
              <a:spcAft>
                <a:spcPts val="0"/>
              </a:spcAft>
              <a:buClr>
                <a:srgbClr val="3C4743"/>
              </a:buClr>
              <a:buSzPts val="2800"/>
              <a:buFont typeface="Arial"/>
              <a:buChar char="•"/>
            </a:pPr>
            <a:r>
              <a:rPr lang="en-US" sz="2400" dirty="0">
                <a:solidFill>
                  <a:srgbClr val="FF0000"/>
                </a:solidFill>
                <a:latin typeface="Alexandria" pitchFamily="2" charset="-78"/>
                <a:ea typeface="Arial"/>
                <a:cs typeface="Alexandria" pitchFamily="2" charset="-78"/>
                <a:sym typeface="Arial"/>
              </a:rPr>
              <a:t>Integrity</a:t>
            </a:r>
            <a:endParaRPr sz="2400" dirty="0">
              <a:solidFill>
                <a:srgbClr val="FF0000"/>
              </a:solidFill>
              <a:latin typeface="Alexandria" pitchFamily="2" charset="-78"/>
              <a:cs typeface="Alexandria" pitchFamily="2" charset="-78"/>
            </a:endParaRPr>
          </a:p>
          <a:p>
            <a:pPr marL="685800" marR="0" lvl="1" indent="-228600" algn="just" rtl="0">
              <a:lnSpc>
                <a:spcPct val="90000"/>
              </a:lnSpc>
              <a:spcBef>
                <a:spcPts val="1200"/>
              </a:spcBef>
              <a:spcAft>
                <a:spcPts val="0"/>
              </a:spcAft>
              <a:buClr>
                <a:srgbClr val="3C4743"/>
              </a:buClr>
              <a:buSzPts val="2100"/>
              <a:buFont typeface="Arial"/>
              <a:buChar char="•"/>
            </a:pPr>
            <a:r>
              <a:rPr lang="en-US" sz="2100" b="0" i="0" u="none" strike="noStrike" cap="none" dirty="0">
                <a:solidFill>
                  <a:srgbClr val="3C4743"/>
                </a:solidFill>
                <a:latin typeface="Alexandria" pitchFamily="2" charset="-78"/>
                <a:ea typeface="Arial"/>
                <a:cs typeface="Alexandria" pitchFamily="2" charset="-78"/>
                <a:sym typeface="Arial"/>
              </a:rPr>
              <a:t>Ensuring that the data that are sent are the data that are received</a:t>
            </a:r>
            <a:endParaRPr dirty="0">
              <a:latin typeface="Alexandria" pitchFamily="2" charset="-78"/>
              <a:cs typeface="Alexandria" pitchFamily="2" charset="-78"/>
            </a:endParaRPr>
          </a:p>
          <a:p>
            <a:pPr marL="228600" marR="0" lvl="0" indent="-228600" algn="just" rtl="0">
              <a:lnSpc>
                <a:spcPct val="90000"/>
              </a:lnSpc>
              <a:spcBef>
                <a:spcPts val="1200"/>
              </a:spcBef>
              <a:spcAft>
                <a:spcPts val="0"/>
              </a:spcAft>
              <a:buClr>
                <a:srgbClr val="3C4743"/>
              </a:buClr>
              <a:buSzPts val="2800"/>
              <a:buFont typeface="Arial"/>
              <a:buChar char="•"/>
            </a:pPr>
            <a:r>
              <a:rPr lang="en-US" sz="2400" dirty="0">
                <a:solidFill>
                  <a:srgbClr val="FF0000"/>
                </a:solidFill>
                <a:latin typeface="Alexandria" pitchFamily="2" charset="-78"/>
                <a:ea typeface="Arial"/>
                <a:cs typeface="Alexandria" pitchFamily="2" charset="-78"/>
                <a:sym typeface="Arial"/>
              </a:rPr>
              <a:t>Availability</a:t>
            </a:r>
            <a:endParaRPr sz="2400" dirty="0">
              <a:solidFill>
                <a:srgbClr val="FF0000"/>
              </a:solidFill>
              <a:latin typeface="Alexandria" pitchFamily="2" charset="-78"/>
              <a:cs typeface="Alexandria" pitchFamily="2" charset="-78"/>
            </a:endParaRPr>
          </a:p>
          <a:p>
            <a:pPr marL="685800" marR="0" lvl="1" indent="-228600" algn="just" rtl="0">
              <a:lnSpc>
                <a:spcPct val="90000"/>
              </a:lnSpc>
              <a:spcBef>
                <a:spcPts val="1200"/>
              </a:spcBef>
              <a:spcAft>
                <a:spcPts val="0"/>
              </a:spcAft>
              <a:buClr>
                <a:srgbClr val="3C4743"/>
              </a:buClr>
              <a:buSzPts val="2100"/>
              <a:buFont typeface="Arial"/>
              <a:buChar char="•"/>
            </a:pPr>
            <a:r>
              <a:rPr lang="en-US" sz="2100" b="0" i="0" u="none" strike="noStrike" cap="none" dirty="0">
                <a:solidFill>
                  <a:srgbClr val="3C4743"/>
                </a:solidFill>
                <a:latin typeface="Alexandria" pitchFamily="2" charset="-78"/>
                <a:ea typeface="Arial"/>
                <a:cs typeface="Alexandria" pitchFamily="2" charset="-78"/>
                <a:sym typeface="Arial"/>
              </a:rPr>
              <a:t>Ensuring use of a service, such as a networked application</a:t>
            </a:r>
            <a:endParaRPr dirty="0">
              <a:latin typeface="Alexandria" pitchFamily="2" charset="-78"/>
              <a:cs typeface="Alexandria" pitchFamily="2" charset="-78"/>
            </a:endParaRPr>
          </a:p>
          <a:p>
            <a:pPr marL="685800" marR="0" lvl="1" indent="-228600" algn="just" rtl="0">
              <a:lnSpc>
                <a:spcPct val="90000"/>
              </a:lnSpc>
              <a:spcBef>
                <a:spcPts val="1200"/>
              </a:spcBef>
              <a:spcAft>
                <a:spcPts val="0"/>
              </a:spcAft>
              <a:buClr>
                <a:srgbClr val="3C4743"/>
              </a:buClr>
              <a:buSzPts val="2100"/>
              <a:buFont typeface="Arial"/>
              <a:buChar char="•"/>
            </a:pPr>
            <a:r>
              <a:rPr lang="en-US" sz="2100" b="0" i="0" u="none" strike="noStrike" cap="none" dirty="0">
                <a:solidFill>
                  <a:srgbClr val="3C4743"/>
                </a:solidFill>
                <a:latin typeface="Alexandria" pitchFamily="2" charset="-78"/>
                <a:ea typeface="Arial"/>
                <a:cs typeface="Alexandria" pitchFamily="2" charset="-78"/>
                <a:sym typeface="Arial"/>
              </a:rPr>
              <a:t>Software that is buggy and crashes a lot affects availability</a:t>
            </a:r>
            <a:endParaRPr dirty="0">
              <a:latin typeface="Alexandria" pitchFamily="2" charset="-78"/>
              <a:cs typeface="Alexandria" pitchFamily="2" charset="-78"/>
            </a:endParaRPr>
          </a:p>
          <a:p>
            <a:pPr marL="685800" marR="0" lvl="1" indent="-228600" algn="just" rtl="0">
              <a:lnSpc>
                <a:spcPct val="90000"/>
              </a:lnSpc>
              <a:spcBef>
                <a:spcPts val="1200"/>
              </a:spcBef>
              <a:spcAft>
                <a:spcPts val="0"/>
              </a:spcAft>
              <a:buClr>
                <a:srgbClr val="3C4743"/>
              </a:buClr>
              <a:buSzPts val="2100"/>
              <a:buFont typeface="Arial"/>
              <a:buChar char="•"/>
            </a:pPr>
            <a:r>
              <a:rPr lang="en-US" sz="2100" b="0" i="0" u="none" strike="noStrike" cap="none" dirty="0">
                <a:solidFill>
                  <a:srgbClr val="3C4743"/>
                </a:solidFill>
                <a:latin typeface="Alexandria" pitchFamily="2" charset="-78"/>
                <a:ea typeface="Arial"/>
                <a:cs typeface="Alexandria" pitchFamily="2" charset="-78"/>
                <a:sym typeface="Arial"/>
              </a:rPr>
              <a:t>A denial of service (</a:t>
            </a:r>
            <a:r>
              <a:rPr lang="en-US" sz="2100" b="0" i="0" u="none" strike="noStrike" cap="none" dirty="0" err="1">
                <a:solidFill>
                  <a:srgbClr val="3C4743"/>
                </a:solidFill>
                <a:latin typeface="Alexandria" pitchFamily="2" charset="-78"/>
                <a:ea typeface="Arial"/>
                <a:cs typeface="Alexandria" pitchFamily="2" charset="-78"/>
                <a:sym typeface="Arial"/>
              </a:rPr>
              <a:t>DoS</a:t>
            </a:r>
            <a:r>
              <a:rPr lang="en-US" sz="2100" b="0" i="0" u="none" strike="noStrike" cap="none" dirty="0">
                <a:solidFill>
                  <a:srgbClr val="3C4743"/>
                </a:solidFill>
                <a:latin typeface="Alexandria" pitchFamily="2" charset="-78"/>
                <a:ea typeface="Arial"/>
                <a:cs typeface="Alexandria" pitchFamily="2" charset="-78"/>
                <a:sym typeface="Arial"/>
              </a:rPr>
              <a:t>) attack is a specific and malicious form of a denial of service condition</a:t>
            </a:r>
            <a:endParaRPr dirty="0">
              <a:latin typeface="Alexandria" pitchFamily="2" charset="-78"/>
              <a:cs typeface="Alexandria" pitchFamily="2" charset="-78"/>
            </a:endParaRPr>
          </a:p>
          <a:p>
            <a:pPr marL="0" marR="0" lvl="0" indent="0" algn="just" rtl="0">
              <a:lnSpc>
                <a:spcPct val="90000"/>
              </a:lnSpc>
              <a:spcBef>
                <a:spcPts val="1000"/>
              </a:spcBef>
              <a:spcAft>
                <a:spcPts val="0"/>
              </a:spcAft>
              <a:buClr>
                <a:schemeClr val="dk1"/>
              </a:buClr>
              <a:buSzPts val="2800"/>
              <a:buFont typeface="Arial"/>
              <a:buNone/>
            </a:pPr>
            <a:endParaRPr sz="28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412268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The </a:t>
            </a:r>
            <a:r>
              <a:rPr lang="en-US" sz="2600" dirty="0" err="1">
                <a:latin typeface="Alexandria ExtraBold" pitchFamily="2" charset="-78"/>
                <a:ea typeface="Calibri"/>
                <a:cs typeface="Alexandria ExtraBold" pitchFamily="2" charset="-78"/>
                <a:sym typeface="Calibri"/>
              </a:rPr>
              <a:t>Parkerian</a:t>
            </a:r>
            <a:r>
              <a:rPr lang="en-US" sz="2600" dirty="0">
                <a:latin typeface="Alexandria ExtraBold" pitchFamily="2" charset="-78"/>
                <a:ea typeface="Calibri"/>
                <a:cs typeface="Alexandria ExtraBold" pitchFamily="2" charset="-78"/>
                <a:sym typeface="Calibri"/>
              </a:rPr>
              <a:t>  </a:t>
            </a:r>
            <a:r>
              <a:rPr lang="en-US" sz="2600" dirty="0" err="1">
                <a:latin typeface="Alexandria ExtraBold" pitchFamily="2" charset="-78"/>
                <a:ea typeface="Calibri"/>
                <a:cs typeface="Alexandria ExtraBold" pitchFamily="2" charset="-78"/>
                <a:sym typeface="Calibri"/>
              </a:rPr>
              <a:t>Hexad</a:t>
            </a:r>
            <a:endParaRPr lang="en-US" sz="26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1170;p45"/>
          <p:cNvSpPr txBox="1"/>
          <p:nvPr/>
        </p:nvSpPr>
        <p:spPr>
          <a:xfrm>
            <a:off x="1059749" y="1683087"/>
            <a:ext cx="10319451" cy="3843669"/>
          </a:xfrm>
          <a:prstGeom prst="rect">
            <a:avLst/>
          </a:prstGeom>
          <a:noFill/>
          <a:ln>
            <a:noFill/>
          </a:ln>
        </p:spPr>
        <p:txBody>
          <a:bodyPr spcFirstLastPara="1" wrap="square" lIns="91425" tIns="45700" rIns="91425" bIns="45700" anchor="t" anchorCtr="0">
            <a:noAutofit/>
          </a:bodyPr>
          <a:lstStyle/>
          <a:p>
            <a:pPr marL="228600" marR="0" lvl="0" indent="-228600" algn="just" rtl="0">
              <a:lnSpc>
                <a:spcPct val="90000"/>
              </a:lnSpc>
              <a:spcBef>
                <a:spcPts val="0"/>
              </a:spcBef>
              <a:spcAft>
                <a:spcPts val="0"/>
              </a:spcAft>
              <a:buClr>
                <a:srgbClr val="3C4743"/>
              </a:buClr>
              <a:buSzPts val="2800"/>
              <a:buFont typeface="Arial"/>
              <a:buChar char="•"/>
            </a:pPr>
            <a:r>
              <a:rPr lang="en-US" sz="2400" dirty="0">
                <a:solidFill>
                  <a:srgbClr val="3C4743"/>
                </a:solidFill>
                <a:latin typeface="Alexandria" pitchFamily="2" charset="-78"/>
                <a:ea typeface="Arial"/>
                <a:cs typeface="Alexandria" pitchFamily="2" charset="-78"/>
                <a:sym typeface="Arial"/>
              </a:rPr>
              <a:t>In the late 1990s, </a:t>
            </a:r>
            <a:r>
              <a:rPr lang="en-US" sz="2400" dirty="0" err="1">
                <a:solidFill>
                  <a:srgbClr val="3C4743"/>
                </a:solidFill>
                <a:latin typeface="Alexandria" pitchFamily="2" charset="-78"/>
                <a:ea typeface="Arial"/>
                <a:cs typeface="Alexandria" pitchFamily="2" charset="-78"/>
                <a:sym typeface="Arial"/>
              </a:rPr>
              <a:t>Donn</a:t>
            </a:r>
            <a:r>
              <a:rPr lang="en-US" sz="2400" dirty="0">
                <a:solidFill>
                  <a:srgbClr val="3C4743"/>
                </a:solidFill>
                <a:latin typeface="Alexandria" pitchFamily="2" charset="-78"/>
                <a:ea typeface="Arial"/>
                <a:cs typeface="Alexandria" pitchFamily="2" charset="-78"/>
                <a:sym typeface="Arial"/>
              </a:rPr>
              <a:t> Parker, a security professional, proposed an expansion of the C-I-A triad to cover additional concepts he felt were critical to the realm of information security:</a:t>
            </a:r>
            <a:endParaRPr sz="2400" dirty="0">
              <a:latin typeface="Alexandria" pitchFamily="2" charset="-78"/>
              <a:cs typeface="Alexandria" pitchFamily="2" charset="-78"/>
            </a:endParaRPr>
          </a:p>
          <a:p>
            <a:pPr marL="685800" marR="0" lvl="1" indent="-228600" algn="just" rtl="0">
              <a:lnSpc>
                <a:spcPct val="90000"/>
              </a:lnSpc>
              <a:spcBef>
                <a:spcPts val="1200"/>
              </a:spcBef>
              <a:spcAft>
                <a:spcPts val="0"/>
              </a:spcAft>
              <a:buClr>
                <a:srgbClr val="3C4743"/>
              </a:buClr>
              <a:buSzPts val="2400"/>
              <a:buFont typeface="Arial"/>
              <a:buChar char="•"/>
            </a:pPr>
            <a:r>
              <a:rPr lang="en-US" sz="2000" b="0" i="0" u="none" strike="noStrike" cap="none" dirty="0">
                <a:solidFill>
                  <a:srgbClr val="FF0000"/>
                </a:solidFill>
                <a:latin typeface="Alexandria" pitchFamily="2" charset="-78"/>
                <a:ea typeface="Arial"/>
                <a:cs typeface="Alexandria" pitchFamily="2" charset="-78"/>
                <a:sym typeface="Arial"/>
              </a:rPr>
              <a:t>Confidentiality</a:t>
            </a:r>
            <a:endParaRPr sz="2000" dirty="0">
              <a:solidFill>
                <a:srgbClr val="FF0000"/>
              </a:solidFill>
              <a:latin typeface="Alexandria" pitchFamily="2" charset="-78"/>
              <a:cs typeface="Alexandria" pitchFamily="2" charset="-78"/>
            </a:endParaRPr>
          </a:p>
          <a:p>
            <a:pPr marL="685800" marR="0" lvl="1" indent="-228600" algn="just" rtl="0">
              <a:lnSpc>
                <a:spcPct val="90000"/>
              </a:lnSpc>
              <a:spcBef>
                <a:spcPts val="1200"/>
              </a:spcBef>
              <a:spcAft>
                <a:spcPts val="0"/>
              </a:spcAft>
              <a:buClr>
                <a:srgbClr val="3C4743"/>
              </a:buClr>
              <a:buSzPts val="2400"/>
              <a:buFont typeface="Arial"/>
              <a:buChar char="•"/>
            </a:pPr>
            <a:r>
              <a:rPr lang="en-US" sz="2000" b="0" i="0" u="none" strike="noStrike" cap="none" dirty="0">
                <a:solidFill>
                  <a:srgbClr val="25A9E7"/>
                </a:solidFill>
                <a:latin typeface="Alexandria" pitchFamily="2" charset="-78"/>
                <a:ea typeface="Arial"/>
                <a:cs typeface="Alexandria" pitchFamily="2" charset="-78"/>
                <a:sym typeface="Arial"/>
              </a:rPr>
              <a:t>Possession or control</a:t>
            </a:r>
            <a:endParaRPr sz="2000" dirty="0">
              <a:solidFill>
                <a:srgbClr val="25A9E7"/>
              </a:solidFill>
              <a:latin typeface="Alexandria" pitchFamily="2" charset="-78"/>
              <a:cs typeface="Alexandria" pitchFamily="2" charset="-78"/>
            </a:endParaRPr>
          </a:p>
          <a:p>
            <a:pPr marL="685800" marR="0" lvl="1" indent="-228600" algn="just" rtl="0">
              <a:lnSpc>
                <a:spcPct val="90000"/>
              </a:lnSpc>
              <a:spcBef>
                <a:spcPts val="1200"/>
              </a:spcBef>
              <a:spcAft>
                <a:spcPts val="0"/>
              </a:spcAft>
              <a:buClr>
                <a:srgbClr val="3C4743"/>
              </a:buClr>
              <a:buSzPts val="2400"/>
              <a:buFont typeface="Arial"/>
              <a:buChar char="•"/>
            </a:pPr>
            <a:r>
              <a:rPr lang="en-US" sz="2000" b="0" i="0" u="none" strike="noStrike" cap="none" dirty="0">
                <a:solidFill>
                  <a:srgbClr val="FF0000"/>
                </a:solidFill>
                <a:latin typeface="Alexandria" pitchFamily="2" charset="-78"/>
                <a:ea typeface="Arial"/>
                <a:cs typeface="Alexandria" pitchFamily="2" charset="-78"/>
                <a:sym typeface="Arial"/>
              </a:rPr>
              <a:t>Integrity</a:t>
            </a:r>
            <a:endParaRPr sz="2000" dirty="0">
              <a:solidFill>
                <a:srgbClr val="FF0000"/>
              </a:solidFill>
              <a:latin typeface="Alexandria" pitchFamily="2" charset="-78"/>
              <a:cs typeface="Alexandria" pitchFamily="2" charset="-78"/>
            </a:endParaRPr>
          </a:p>
          <a:p>
            <a:pPr marL="685800" marR="0" lvl="1" indent="-228600" algn="just" rtl="0">
              <a:lnSpc>
                <a:spcPct val="90000"/>
              </a:lnSpc>
              <a:spcBef>
                <a:spcPts val="1200"/>
              </a:spcBef>
              <a:spcAft>
                <a:spcPts val="0"/>
              </a:spcAft>
              <a:buClr>
                <a:srgbClr val="3C4743"/>
              </a:buClr>
              <a:buSzPts val="2400"/>
              <a:buFont typeface="Arial"/>
              <a:buChar char="•"/>
            </a:pPr>
            <a:r>
              <a:rPr lang="en-US" sz="2000" b="0" i="0" u="none" strike="noStrike" cap="none" dirty="0">
                <a:solidFill>
                  <a:srgbClr val="25A9E7"/>
                </a:solidFill>
                <a:latin typeface="Alexandria" pitchFamily="2" charset="-78"/>
                <a:ea typeface="Arial"/>
                <a:cs typeface="Alexandria" pitchFamily="2" charset="-78"/>
                <a:sym typeface="Arial"/>
              </a:rPr>
              <a:t>Authenticity</a:t>
            </a:r>
            <a:endParaRPr sz="2000" dirty="0">
              <a:solidFill>
                <a:srgbClr val="25A9E7"/>
              </a:solidFill>
              <a:latin typeface="Alexandria" pitchFamily="2" charset="-78"/>
              <a:cs typeface="Alexandria" pitchFamily="2" charset="-78"/>
            </a:endParaRPr>
          </a:p>
          <a:p>
            <a:pPr marL="685800" marR="0" lvl="1" indent="-228600" algn="just" rtl="0">
              <a:lnSpc>
                <a:spcPct val="90000"/>
              </a:lnSpc>
              <a:spcBef>
                <a:spcPts val="1200"/>
              </a:spcBef>
              <a:spcAft>
                <a:spcPts val="0"/>
              </a:spcAft>
              <a:buClr>
                <a:srgbClr val="3C4743"/>
              </a:buClr>
              <a:buSzPts val="2400"/>
              <a:buFont typeface="Arial"/>
              <a:buChar char="•"/>
            </a:pPr>
            <a:r>
              <a:rPr lang="en-US" sz="2000" b="0" i="0" u="none" strike="noStrike" cap="none" dirty="0">
                <a:solidFill>
                  <a:srgbClr val="FF0000"/>
                </a:solidFill>
                <a:latin typeface="Alexandria" pitchFamily="2" charset="-78"/>
                <a:ea typeface="Arial"/>
                <a:cs typeface="Alexandria" pitchFamily="2" charset="-78"/>
                <a:sym typeface="Arial"/>
              </a:rPr>
              <a:t>Availability</a:t>
            </a:r>
            <a:endParaRPr sz="2000" dirty="0">
              <a:solidFill>
                <a:srgbClr val="FF0000"/>
              </a:solidFill>
              <a:latin typeface="Alexandria" pitchFamily="2" charset="-78"/>
              <a:cs typeface="Alexandria" pitchFamily="2" charset="-78"/>
            </a:endParaRPr>
          </a:p>
          <a:p>
            <a:pPr marL="685800" marR="0" lvl="1" indent="-228600" algn="just" rtl="0">
              <a:lnSpc>
                <a:spcPct val="90000"/>
              </a:lnSpc>
              <a:spcBef>
                <a:spcPts val="1200"/>
              </a:spcBef>
              <a:spcAft>
                <a:spcPts val="0"/>
              </a:spcAft>
              <a:buClr>
                <a:srgbClr val="3C4743"/>
              </a:buClr>
              <a:buSzPts val="2400"/>
              <a:buFont typeface="Arial"/>
              <a:buChar char="•"/>
            </a:pPr>
            <a:r>
              <a:rPr lang="en-US" sz="2000" b="0" i="0" u="none" strike="noStrike" cap="none" dirty="0">
                <a:solidFill>
                  <a:srgbClr val="25A9E7"/>
                </a:solidFill>
                <a:latin typeface="Alexandria" pitchFamily="2" charset="-78"/>
                <a:ea typeface="Arial"/>
                <a:cs typeface="Alexandria" pitchFamily="2" charset="-78"/>
                <a:sym typeface="Arial"/>
              </a:rPr>
              <a:t>Utility</a:t>
            </a:r>
            <a:endParaRPr sz="2000" dirty="0">
              <a:solidFill>
                <a:srgbClr val="25A9E7"/>
              </a:solidFill>
              <a:latin typeface="Alexandria" pitchFamily="2" charset="-78"/>
              <a:cs typeface="Alexandria" pitchFamily="2" charset="-78"/>
            </a:endParaRPr>
          </a:p>
          <a:p>
            <a:pPr marL="0" marR="0" lvl="0" indent="0" algn="just" rtl="0">
              <a:lnSpc>
                <a:spcPct val="90000"/>
              </a:lnSpc>
              <a:spcBef>
                <a:spcPts val="1000"/>
              </a:spcBef>
              <a:spcAft>
                <a:spcPts val="0"/>
              </a:spcAft>
              <a:buClr>
                <a:schemeClr val="dk1"/>
              </a:buClr>
              <a:buSzPts val="2800"/>
              <a:buFont typeface="Arial"/>
              <a:buNone/>
            </a:pPr>
            <a:endParaRPr sz="24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433778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Linux as a Security Device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1185;p46"/>
          <p:cNvSpPr txBox="1"/>
          <p:nvPr/>
        </p:nvSpPr>
        <p:spPr>
          <a:xfrm>
            <a:off x="1073817" y="1554668"/>
            <a:ext cx="10214815" cy="3963439"/>
          </a:xfrm>
          <a:prstGeom prst="rect">
            <a:avLst/>
          </a:prstGeom>
          <a:noFill/>
          <a:ln>
            <a:noFill/>
          </a:ln>
        </p:spPr>
        <p:txBody>
          <a:bodyPr spcFirstLastPara="1" wrap="square" lIns="91425" tIns="45700" rIns="91425" bIns="45700" anchor="t" anchorCtr="0">
            <a:noAutofit/>
          </a:bodyPr>
          <a:lstStyle/>
          <a:p>
            <a:pPr marL="228600" marR="0" lvl="0" indent="-228600" algn="l" rtl="0">
              <a:spcBef>
                <a:spcPts val="0"/>
              </a:spcBef>
              <a:spcAft>
                <a:spcPts val="0"/>
              </a:spcAft>
              <a:buClr>
                <a:schemeClr val="dk1"/>
              </a:buClr>
              <a:buSzPts val="2800"/>
              <a:buFont typeface="Arial"/>
              <a:buChar char="•"/>
            </a:pPr>
            <a:r>
              <a:rPr lang="en-US" sz="2400" dirty="0">
                <a:solidFill>
                  <a:srgbClr val="FF0000"/>
                </a:solidFill>
                <a:latin typeface="Alexandria" pitchFamily="2" charset="-78"/>
                <a:ea typeface="Arial"/>
                <a:cs typeface="Alexandria" pitchFamily="2" charset="-78"/>
                <a:sym typeface="Arial"/>
              </a:rPr>
              <a:t>Operating system hardening:</a:t>
            </a:r>
            <a:endParaRPr sz="2400" dirty="0">
              <a:solidFill>
                <a:srgbClr val="FF0000"/>
              </a:solidFill>
              <a:latin typeface="Alexandria" pitchFamily="2" charset="-78"/>
              <a:cs typeface="Alexandria" pitchFamily="2" charset="-78"/>
            </a:endParaRPr>
          </a:p>
          <a:p>
            <a:pPr marL="685800" marR="0" lvl="1" indent="-228600" algn="l" rtl="0">
              <a:spcBef>
                <a:spcPts val="500"/>
              </a:spcBef>
              <a:spcAft>
                <a:spcPts val="0"/>
              </a:spcAft>
              <a:buClr>
                <a:schemeClr val="dk1"/>
              </a:buClr>
              <a:buSzPts val="2200"/>
              <a:buFont typeface="Arial"/>
              <a:buChar char="•"/>
            </a:pPr>
            <a:r>
              <a:rPr lang="en-US" sz="2200" b="0" i="0" u="none" strike="noStrike" cap="none" dirty="0">
                <a:solidFill>
                  <a:schemeClr val="dk1"/>
                </a:solidFill>
                <a:latin typeface="Alexandria" pitchFamily="2" charset="-78"/>
                <a:ea typeface="Arial"/>
                <a:cs typeface="Alexandria" pitchFamily="2" charset="-78"/>
                <a:sym typeface="Arial"/>
              </a:rPr>
              <a:t>Limit the number of software packages installed.</a:t>
            </a:r>
            <a:endParaRPr dirty="0">
              <a:latin typeface="Alexandria" pitchFamily="2" charset="-78"/>
              <a:cs typeface="Alexandria" pitchFamily="2" charset="-78"/>
            </a:endParaRPr>
          </a:p>
          <a:p>
            <a:pPr marL="685800" marR="0" lvl="1" indent="-228600" algn="l" rtl="0">
              <a:spcBef>
                <a:spcPts val="500"/>
              </a:spcBef>
              <a:spcAft>
                <a:spcPts val="0"/>
              </a:spcAft>
              <a:buClr>
                <a:schemeClr val="dk1"/>
              </a:buClr>
              <a:buSzPts val="2200"/>
              <a:buFont typeface="Arial"/>
              <a:buChar char="•"/>
            </a:pPr>
            <a:r>
              <a:rPr lang="en-US" sz="2200" b="0" i="0" u="none" strike="noStrike" cap="none" dirty="0">
                <a:solidFill>
                  <a:schemeClr val="dk1"/>
                </a:solidFill>
                <a:latin typeface="Alexandria" pitchFamily="2" charset="-78"/>
                <a:ea typeface="Arial"/>
                <a:cs typeface="Alexandria" pitchFamily="2" charset="-78"/>
                <a:sym typeface="Arial"/>
              </a:rPr>
              <a:t>Remove all but the most critical users from the system.</a:t>
            </a:r>
            <a:endParaRPr dirty="0">
              <a:latin typeface="Alexandria" pitchFamily="2" charset="-78"/>
              <a:cs typeface="Alexandria" pitchFamily="2" charset="-78"/>
            </a:endParaRPr>
          </a:p>
          <a:p>
            <a:pPr marL="685800" marR="0" lvl="1" indent="-228600" algn="l" rtl="0">
              <a:spcBef>
                <a:spcPts val="500"/>
              </a:spcBef>
              <a:spcAft>
                <a:spcPts val="0"/>
              </a:spcAft>
              <a:buClr>
                <a:schemeClr val="dk1"/>
              </a:buClr>
              <a:buSzPts val="2200"/>
              <a:buFont typeface="Arial"/>
              <a:buChar char="•"/>
            </a:pPr>
            <a:r>
              <a:rPr lang="en-US" sz="2200" b="0" i="0" u="none" strike="noStrike" cap="none" dirty="0">
                <a:solidFill>
                  <a:schemeClr val="dk1"/>
                </a:solidFill>
                <a:latin typeface="Alexandria" pitchFamily="2" charset="-78"/>
                <a:ea typeface="Arial"/>
                <a:cs typeface="Alexandria" pitchFamily="2" charset="-78"/>
                <a:sym typeface="Arial"/>
              </a:rPr>
              <a:t>Restrict permissions on files and directories.</a:t>
            </a:r>
            <a:endParaRPr dirty="0">
              <a:latin typeface="Alexandria" pitchFamily="2" charset="-78"/>
              <a:cs typeface="Alexandria" pitchFamily="2" charset="-78"/>
            </a:endParaRPr>
          </a:p>
          <a:p>
            <a:pPr marL="685800" marR="0" lvl="1" indent="-228600" algn="l" rtl="0">
              <a:spcBef>
                <a:spcPts val="500"/>
              </a:spcBef>
              <a:spcAft>
                <a:spcPts val="0"/>
              </a:spcAft>
              <a:buClr>
                <a:schemeClr val="dk1"/>
              </a:buClr>
              <a:buSzPts val="2200"/>
              <a:buFont typeface="Arial"/>
              <a:buChar char="•"/>
            </a:pPr>
            <a:r>
              <a:rPr lang="en-US" sz="2200" b="0" i="0" u="none" strike="noStrike" cap="none" dirty="0">
                <a:solidFill>
                  <a:schemeClr val="dk1"/>
                </a:solidFill>
                <a:latin typeface="Alexandria" pitchFamily="2" charset="-78"/>
                <a:ea typeface="Arial"/>
                <a:cs typeface="Alexandria" pitchFamily="2" charset="-78"/>
                <a:sym typeface="Arial"/>
              </a:rPr>
              <a:t>Remove all but necessary system services.</a:t>
            </a:r>
            <a:endParaRPr sz="2200" b="0" i="0" u="none" strike="noStrike" cap="none" dirty="0">
              <a:solidFill>
                <a:schemeClr val="dk1"/>
              </a:solidFill>
              <a:latin typeface="Alexandria" pitchFamily="2" charset="-78"/>
              <a:ea typeface="Calibri"/>
              <a:cs typeface="Alexandria" pitchFamily="2" charset="-78"/>
              <a:sym typeface="Calibri"/>
            </a:endParaRPr>
          </a:p>
          <a:p>
            <a:pPr marL="228600" marR="0" lvl="0" indent="-228600" algn="l" rtl="0">
              <a:spcBef>
                <a:spcPts val="1000"/>
              </a:spcBef>
              <a:spcAft>
                <a:spcPts val="0"/>
              </a:spcAft>
              <a:buClr>
                <a:schemeClr val="dk1"/>
              </a:buClr>
              <a:buSzPts val="2800"/>
              <a:buFont typeface="Arial"/>
              <a:buChar char="•"/>
            </a:pPr>
            <a:r>
              <a:rPr lang="en-US" sz="2400" dirty="0">
                <a:solidFill>
                  <a:srgbClr val="FF0000"/>
                </a:solidFill>
                <a:latin typeface="Alexandria" pitchFamily="2" charset="-78"/>
                <a:ea typeface="Arial"/>
                <a:cs typeface="Alexandria" pitchFamily="2" charset="-78"/>
                <a:sym typeface="Arial"/>
              </a:rPr>
              <a:t>Can deploy a completely hardened operating system as a bastion host</a:t>
            </a:r>
            <a:endParaRPr sz="2400" dirty="0">
              <a:solidFill>
                <a:srgbClr val="FF0000"/>
              </a:solidFill>
              <a:latin typeface="Alexandria" pitchFamily="2" charset="-78"/>
              <a:cs typeface="Alexandria" pitchFamily="2" charset="-78"/>
            </a:endParaRPr>
          </a:p>
          <a:p>
            <a:pPr marL="685800" marR="0" lvl="1" indent="-228600" algn="l" rtl="0">
              <a:spcBef>
                <a:spcPts val="500"/>
              </a:spcBef>
              <a:spcAft>
                <a:spcPts val="0"/>
              </a:spcAft>
              <a:buClr>
                <a:schemeClr val="dk1"/>
              </a:buClr>
              <a:buSzPts val="2200"/>
              <a:buFont typeface="Arial"/>
              <a:buChar char="•"/>
            </a:pPr>
            <a:r>
              <a:rPr lang="en-US" sz="2200" b="0" i="0" u="none" strike="noStrike" cap="none" dirty="0">
                <a:solidFill>
                  <a:schemeClr val="dk1"/>
                </a:solidFill>
                <a:latin typeface="Alexandria" pitchFamily="2" charset="-78"/>
                <a:ea typeface="Calibri"/>
                <a:cs typeface="Alexandria" pitchFamily="2" charset="-78"/>
                <a:sym typeface="Calibri"/>
              </a:rPr>
              <a:t>A </a:t>
            </a:r>
            <a:r>
              <a:rPr lang="en-US" sz="2200" b="1" i="0" u="none" strike="noStrike" cap="none" dirty="0">
                <a:solidFill>
                  <a:schemeClr val="dk1"/>
                </a:solidFill>
                <a:latin typeface="Alexandria" pitchFamily="2" charset="-78"/>
                <a:ea typeface="Calibri"/>
                <a:cs typeface="Alexandria" pitchFamily="2" charset="-78"/>
                <a:sym typeface="Calibri"/>
              </a:rPr>
              <a:t>bastion host </a:t>
            </a:r>
            <a:r>
              <a:rPr lang="en-US" sz="2200" b="0" i="0" u="none" strike="noStrike" cap="none" dirty="0">
                <a:solidFill>
                  <a:schemeClr val="dk1"/>
                </a:solidFill>
                <a:latin typeface="Alexandria" pitchFamily="2" charset="-78"/>
                <a:ea typeface="Calibri"/>
                <a:cs typeface="Alexandria" pitchFamily="2" charset="-78"/>
                <a:sym typeface="Calibri"/>
              </a:rPr>
              <a:t>is a system that is presented to the outside world that can be used to protect other systems that are more sensitive.</a:t>
            </a:r>
            <a:endParaRPr sz="2200" b="0" i="0" u="none" strike="noStrike" cap="none"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051276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Linux as a Security Device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1199;p47"/>
          <p:cNvSpPr txBox="1"/>
          <p:nvPr/>
        </p:nvSpPr>
        <p:spPr>
          <a:xfrm>
            <a:off x="1226941" y="1519584"/>
            <a:ext cx="9505036" cy="4272685"/>
          </a:xfrm>
          <a:prstGeom prst="rect">
            <a:avLst/>
          </a:prstGeom>
          <a:noFill/>
          <a:ln>
            <a:noFill/>
          </a:ln>
        </p:spPr>
        <p:txBody>
          <a:bodyPr spcFirstLastPara="1" wrap="square" lIns="91425" tIns="45700" rIns="91425" bIns="45700" anchor="t" anchorCtr="0">
            <a:noAutofit/>
          </a:bodyPr>
          <a:lstStyle/>
          <a:p>
            <a:pPr marL="228600" marR="0" lvl="0" indent="-228600" algn="l" rtl="0">
              <a:spcBef>
                <a:spcPts val="0"/>
              </a:spcBef>
              <a:spcAft>
                <a:spcPts val="0"/>
              </a:spcAft>
              <a:buClr>
                <a:srgbClr val="3C4743"/>
              </a:buClr>
              <a:buSzPts val="2800"/>
              <a:buFont typeface="Arial"/>
              <a:buChar char="•"/>
            </a:pPr>
            <a:r>
              <a:rPr lang="en-US" sz="2000" b="1" dirty="0">
                <a:solidFill>
                  <a:srgbClr val="FF0000"/>
                </a:solidFill>
                <a:latin typeface="Alexandria" pitchFamily="2" charset="-78"/>
                <a:ea typeface="Arial"/>
                <a:cs typeface="Alexandria" pitchFamily="2" charset="-78"/>
                <a:sym typeface="Arial"/>
              </a:rPr>
              <a:t>Firewall</a:t>
            </a:r>
            <a:endParaRPr sz="2000" dirty="0">
              <a:solidFill>
                <a:srgbClr val="FF0000"/>
              </a:solidFill>
              <a:latin typeface="Alexandria" pitchFamily="2" charset="-78"/>
              <a:cs typeface="Alexandria" pitchFamily="2" charset="-78"/>
            </a:endParaRPr>
          </a:p>
          <a:p>
            <a:pPr marL="685800" marR="0" lvl="1" indent="-228600" algn="just" rtl="0">
              <a:spcBef>
                <a:spcPts val="500"/>
              </a:spcBef>
              <a:spcAft>
                <a:spcPts val="0"/>
              </a:spcAft>
              <a:buClr>
                <a:srgbClr val="3C4743"/>
              </a:buClr>
              <a:buSzPts val="2400"/>
              <a:buFont typeface="Arial"/>
              <a:buChar char="•"/>
            </a:pPr>
            <a:r>
              <a:rPr lang="en-US" sz="2000" b="0" i="0" u="none" strike="noStrike" cap="none" dirty="0">
                <a:solidFill>
                  <a:srgbClr val="00B0F0"/>
                </a:solidFill>
                <a:latin typeface="Alexandria" pitchFamily="2" charset="-78"/>
                <a:ea typeface="Arial"/>
                <a:cs typeface="Alexandria" pitchFamily="2" charset="-78"/>
                <a:sym typeface="Arial"/>
              </a:rPr>
              <a:t>Hardware or software capable of blocking networking communications based on established criteria, or rules</a:t>
            </a:r>
            <a:endParaRPr sz="2000" dirty="0">
              <a:solidFill>
                <a:srgbClr val="00B0F0"/>
              </a:solidFill>
              <a:latin typeface="Alexandria" pitchFamily="2" charset="-78"/>
              <a:cs typeface="Alexandria" pitchFamily="2" charset="-78"/>
            </a:endParaRPr>
          </a:p>
          <a:p>
            <a:pPr marL="685800" marR="0" lvl="1" indent="-228600" algn="just" rtl="0">
              <a:spcBef>
                <a:spcPts val="500"/>
              </a:spcBef>
              <a:spcAft>
                <a:spcPts val="0"/>
              </a:spcAft>
              <a:buClr>
                <a:srgbClr val="3C4743"/>
              </a:buClr>
              <a:buSzPts val="2400"/>
              <a:buFont typeface="Arial"/>
              <a:buChar char="•"/>
            </a:pPr>
            <a:r>
              <a:rPr lang="en-US" sz="2000" b="0" i="0" u="none" strike="noStrike" cap="none" dirty="0">
                <a:solidFill>
                  <a:srgbClr val="00B0F0"/>
                </a:solidFill>
                <a:latin typeface="Alexandria" pitchFamily="2" charset="-78"/>
                <a:ea typeface="Arial"/>
                <a:cs typeface="Alexandria" pitchFamily="2" charset="-78"/>
                <a:sym typeface="Arial"/>
              </a:rPr>
              <a:t>Common firewalls available for Linux are </a:t>
            </a:r>
            <a:r>
              <a:rPr lang="en-US" sz="2000" b="1" i="0" u="none" strike="noStrike" cap="none" dirty="0" err="1">
                <a:solidFill>
                  <a:srgbClr val="00B0F0"/>
                </a:solidFill>
                <a:latin typeface="Alexandria" pitchFamily="2" charset="-78"/>
                <a:ea typeface="Arial"/>
                <a:cs typeface="Alexandria" pitchFamily="2" charset="-78"/>
                <a:sym typeface="Arial"/>
              </a:rPr>
              <a:t>iptables</a:t>
            </a:r>
            <a:r>
              <a:rPr lang="en-US" sz="2000" b="0" i="0" u="none" strike="noStrike" cap="none" dirty="0">
                <a:solidFill>
                  <a:srgbClr val="00B0F0"/>
                </a:solidFill>
                <a:latin typeface="Alexandria" pitchFamily="2" charset="-78"/>
                <a:ea typeface="Arial"/>
                <a:cs typeface="Alexandria" pitchFamily="2" charset="-78"/>
                <a:sym typeface="Arial"/>
              </a:rPr>
              <a:t> and firewalled</a:t>
            </a:r>
            <a:endParaRPr sz="2000" dirty="0">
              <a:solidFill>
                <a:srgbClr val="00B0F0"/>
              </a:solidFill>
              <a:latin typeface="Alexandria" pitchFamily="2" charset="-78"/>
              <a:cs typeface="Alexandria" pitchFamily="2" charset="-78"/>
            </a:endParaRPr>
          </a:p>
          <a:p>
            <a:pPr marL="228600" marR="0" lvl="0" indent="-228600" algn="just" rtl="0">
              <a:spcBef>
                <a:spcPts val="1000"/>
              </a:spcBef>
              <a:spcAft>
                <a:spcPts val="0"/>
              </a:spcAft>
              <a:buClr>
                <a:srgbClr val="3C4743"/>
              </a:buClr>
              <a:buSzPts val="2200"/>
              <a:buFont typeface="Arial"/>
              <a:buChar char="•"/>
            </a:pPr>
            <a:r>
              <a:rPr lang="en-US" sz="2000" dirty="0">
                <a:solidFill>
                  <a:srgbClr val="3C4743"/>
                </a:solidFill>
                <a:latin typeface="Alexandria" pitchFamily="2" charset="-78"/>
                <a:ea typeface="Arial"/>
                <a:cs typeface="Alexandria" pitchFamily="2" charset="-78"/>
                <a:sym typeface="Arial"/>
              </a:rPr>
              <a:t>You can set up firewall rules to allow, drop, or log specific packets from the network.</a:t>
            </a:r>
            <a:endParaRPr sz="2000" dirty="0">
              <a:latin typeface="Alexandria" pitchFamily="2" charset="-78"/>
              <a:cs typeface="Alexandria" pitchFamily="2" charset="-78"/>
            </a:endParaRPr>
          </a:p>
          <a:p>
            <a:pPr marL="228600" marR="0" lvl="0" indent="-228600" algn="just" rtl="0">
              <a:spcBef>
                <a:spcPts val="1000"/>
              </a:spcBef>
              <a:spcAft>
                <a:spcPts val="0"/>
              </a:spcAft>
              <a:buClr>
                <a:srgbClr val="3C4743"/>
              </a:buClr>
              <a:buSzPts val="2200"/>
              <a:buFont typeface="Arial"/>
              <a:buChar char="•"/>
            </a:pPr>
            <a:r>
              <a:rPr lang="en-US" sz="2000" dirty="0">
                <a:solidFill>
                  <a:srgbClr val="3C4743"/>
                </a:solidFill>
                <a:latin typeface="Alexandria" pitchFamily="2" charset="-78"/>
                <a:ea typeface="Arial"/>
                <a:cs typeface="Alexandria" pitchFamily="2" charset="-78"/>
                <a:sym typeface="Arial"/>
              </a:rPr>
              <a:t>If there are multiple network interfaces and a network behind a Linux firewall, you can have it perform network address translation (NAT), effectively hiding all the systems behind your Linux firewall.</a:t>
            </a:r>
            <a:endParaRPr sz="2000" dirty="0">
              <a:latin typeface="Alexandria" pitchFamily="2" charset="-78"/>
              <a:cs typeface="Alexandria" pitchFamily="2" charset="-78"/>
            </a:endParaRPr>
          </a:p>
          <a:p>
            <a:pPr marL="228600" marR="0" lvl="0" indent="-228600" algn="just" rtl="0">
              <a:spcBef>
                <a:spcPts val="1000"/>
              </a:spcBef>
              <a:spcAft>
                <a:spcPts val="0"/>
              </a:spcAft>
              <a:buClr>
                <a:srgbClr val="3C4743"/>
              </a:buClr>
              <a:buSzPts val="2200"/>
              <a:buFont typeface="Arial"/>
              <a:buChar char="•"/>
            </a:pPr>
            <a:r>
              <a:rPr lang="en-US" sz="2000" dirty="0">
                <a:solidFill>
                  <a:srgbClr val="3C4743"/>
                </a:solidFill>
                <a:latin typeface="Alexandria" pitchFamily="2" charset="-78"/>
                <a:ea typeface="Arial"/>
                <a:cs typeface="Alexandria" pitchFamily="2" charset="-78"/>
                <a:sym typeface="Arial"/>
              </a:rPr>
              <a:t>On top of the firewall, you can deploy encryption services using Transport Layer Security (TLS).</a:t>
            </a:r>
            <a:endParaRPr sz="2000" dirty="0">
              <a:solidFill>
                <a:srgbClr val="3C4743"/>
              </a:solidFill>
              <a:latin typeface="Alexandria" pitchFamily="2" charset="-78"/>
              <a:ea typeface="Arial"/>
              <a:cs typeface="Alexandria" pitchFamily="2" charset="-78"/>
              <a:sym typeface="Arial"/>
            </a:endParaRPr>
          </a:p>
        </p:txBody>
      </p:sp>
    </p:spTree>
    <p:extLst>
      <p:ext uri="{BB962C8B-B14F-4D97-AF65-F5344CB8AC3E}">
        <p14:creationId xmlns:p14="http://schemas.microsoft.com/office/powerpoint/2010/main" val="3080986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Linux in the Enterprise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1213;p48"/>
          <p:cNvSpPr txBox="1"/>
          <p:nvPr/>
        </p:nvSpPr>
        <p:spPr>
          <a:xfrm>
            <a:off x="1059748" y="1409424"/>
            <a:ext cx="10138519" cy="4711767"/>
          </a:xfrm>
          <a:prstGeom prst="rect">
            <a:avLst/>
          </a:prstGeom>
          <a:noFill/>
          <a:ln>
            <a:noFill/>
          </a:ln>
        </p:spPr>
        <p:txBody>
          <a:bodyPr spcFirstLastPara="1" wrap="square" lIns="91425" tIns="45700" rIns="91425" bIns="45700" anchor="t" anchorCtr="0">
            <a:noAutofit/>
          </a:bodyPr>
          <a:lstStyle/>
          <a:p>
            <a:pPr marL="228600" marR="0" lvl="0" indent="-228600" algn="just" rtl="0">
              <a:spcBef>
                <a:spcPts val="0"/>
              </a:spcBef>
              <a:spcAft>
                <a:spcPts val="0"/>
              </a:spcAft>
              <a:buClr>
                <a:schemeClr val="dk1"/>
              </a:buClr>
              <a:buSzPts val="2200"/>
              <a:buFont typeface="Arial"/>
              <a:buChar char="•"/>
            </a:pPr>
            <a:r>
              <a:rPr lang="en-US" sz="2200" dirty="0">
                <a:solidFill>
                  <a:srgbClr val="FF0000"/>
                </a:solidFill>
                <a:latin typeface="Alexandria" pitchFamily="2" charset="-78"/>
                <a:ea typeface="Arial"/>
                <a:cs typeface="Alexandria" pitchFamily="2" charset="-78"/>
                <a:sym typeface="Arial"/>
              </a:rPr>
              <a:t>Web server</a:t>
            </a:r>
            <a:endParaRPr dirty="0">
              <a:solidFill>
                <a:srgbClr val="FF0000"/>
              </a:solidFill>
              <a:latin typeface="Alexandria" pitchFamily="2" charset="-78"/>
              <a:cs typeface="Alexandria" pitchFamily="2" charset="-78"/>
            </a:endParaRPr>
          </a:p>
          <a:p>
            <a:pPr marL="685800" marR="0" lvl="1" indent="-228600" algn="just" rtl="0">
              <a:spcBef>
                <a:spcPts val="500"/>
              </a:spcBef>
              <a:spcAft>
                <a:spcPts val="0"/>
              </a:spcAft>
              <a:buClr>
                <a:schemeClr val="dk1"/>
              </a:buClr>
              <a:buSzPts val="2200"/>
              <a:buFont typeface="Arial"/>
              <a:buChar char="•"/>
            </a:pPr>
            <a:r>
              <a:rPr lang="en-US" sz="2200" b="0" i="0" u="none" strike="noStrike" cap="none" dirty="0">
                <a:solidFill>
                  <a:schemeClr val="dk1"/>
                </a:solidFill>
                <a:latin typeface="Alexandria" pitchFamily="2" charset="-78"/>
                <a:ea typeface="Arial"/>
                <a:cs typeface="Alexandria" pitchFamily="2" charset="-78"/>
                <a:sym typeface="Arial"/>
              </a:rPr>
              <a:t>The way customers get access to information, products, and services offered by businesses. </a:t>
            </a:r>
            <a:endParaRPr dirty="0">
              <a:latin typeface="Alexandria" pitchFamily="2" charset="-78"/>
              <a:cs typeface="Alexandria" pitchFamily="2" charset="-78"/>
            </a:endParaRPr>
          </a:p>
          <a:p>
            <a:pPr marL="228600" marR="0" lvl="0" indent="-228600" algn="just" rtl="0">
              <a:spcBef>
                <a:spcPts val="1000"/>
              </a:spcBef>
              <a:spcAft>
                <a:spcPts val="0"/>
              </a:spcAft>
              <a:buClr>
                <a:schemeClr val="dk1"/>
              </a:buClr>
              <a:buSzPts val="2200"/>
              <a:buFont typeface="Arial"/>
              <a:buChar char="•"/>
            </a:pPr>
            <a:r>
              <a:rPr lang="en-US" sz="2200" dirty="0">
                <a:solidFill>
                  <a:srgbClr val="FF0000"/>
                </a:solidFill>
                <a:latin typeface="Alexandria" pitchFamily="2" charset="-78"/>
                <a:ea typeface="Arial"/>
                <a:cs typeface="Alexandria" pitchFamily="2" charset="-78"/>
                <a:sym typeface="Arial"/>
              </a:rPr>
              <a:t>Application server</a:t>
            </a:r>
            <a:endParaRPr dirty="0">
              <a:solidFill>
                <a:srgbClr val="FF0000"/>
              </a:solidFill>
              <a:latin typeface="Alexandria" pitchFamily="2" charset="-78"/>
              <a:cs typeface="Alexandria" pitchFamily="2" charset="-78"/>
            </a:endParaRPr>
          </a:p>
          <a:p>
            <a:pPr marL="685800" marR="0" lvl="1" indent="-228600" algn="just" rtl="0">
              <a:spcBef>
                <a:spcPts val="500"/>
              </a:spcBef>
              <a:spcAft>
                <a:spcPts val="0"/>
              </a:spcAft>
              <a:buClr>
                <a:schemeClr val="dk1"/>
              </a:buClr>
              <a:buSzPts val="2200"/>
              <a:buFont typeface="Arial"/>
              <a:buChar char="•"/>
            </a:pPr>
            <a:r>
              <a:rPr lang="en-US" sz="2200" b="0" i="0" u="none" strike="noStrike" cap="none" dirty="0">
                <a:solidFill>
                  <a:schemeClr val="dk1"/>
                </a:solidFill>
                <a:latin typeface="Alexandria" pitchFamily="2" charset="-78"/>
                <a:ea typeface="Arial"/>
                <a:cs typeface="Alexandria" pitchFamily="2" charset="-78"/>
                <a:sym typeface="Arial"/>
              </a:rPr>
              <a:t>Software that provides a framework inside which applications can be written </a:t>
            </a:r>
            <a:endParaRPr dirty="0">
              <a:latin typeface="Alexandria" pitchFamily="2" charset="-78"/>
              <a:cs typeface="Alexandria" pitchFamily="2" charset="-78"/>
            </a:endParaRPr>
          </a:p>
          <a:p>
            <a:pPr marL="228600" marR="0" lvl="0" indent="-228600" algn="just" rtl="0">
              <a:spcBef>
                <a:spcPts val="1000"/>
              </a:spcBef>
              <a:spcAft>
                <a:spcPts val="0"/>
              </a:spcAft>
              <a:buClr>
                <a:schemeClr val="dk1"/>
              </a:buClr>
              <a:buSzPts val="2200"/>
              <a:buFont typeface="Arial"/>
              <a:buChar char="•"/>
            </a:pPr>
            <a:r>
              <a:rPr lang="en-US" sz="2200" dirty="0">
                <a:solidFill>
                  <a:srgbClr val="FF0000"/>
                </a:solidFill>
                <a:latin typeface="Alexandria" pitchFamily="2" charset="-78"/>
                <a:ea typeface="Arial"/>
                <a:cs typeface="Alexandria" pitchFamily="2" charset="-78"/>
                <a:sym typeface="Arial"/>
              </a:rPr>
              <a:t>Security systems</a:t>
            </a:r>
            <a:endParaRPr dirty="0">
              <a:solidFill>
                <a:srgbClr val="FF0000"/>
              </a:solidFill>
              <a:latin typeface="Alexandria" pitchFamily="2" charset="-78"/>
              <a:cs typeface="Alexandria" pitchFamily="2" charset="-78"/>
            </a:endParaRPr>
          </a:p>
          <a:p>
            <a:pPr marL="685800" marR="0" lvl="1" indent="-228600" algn="just" rtl="0">
              <a:spcBef>
                <a:spcPts val="500"/>
              </a:spcBef>
              <a:spcAft>
                <a:spcPts val="0"/>
              </a:spcAft>
              <a:buClr>
                <a:schemeClr val="dk1"/>
              </a:buClr>
              <a:buSzPts val="2200"/>
              <a:buFont typeface="Arial"/>
              <a:buChar char="•"/>
            </a:pPr>
            <a:r>
              <a:rPr lang="en-US" sz="2200" b="0" i="0" u="none" strike="noStrike" cap="none" dirty="0">
                <a:solidFill>
                  <a:schemeClr val="dk1"/>
                </a:solidFill>
                <a:latin typeface="Alexandria" pitchFamily="2" charset="-78"/>
                <a:ea typeface="Arial"/>
                <a:cs typeface="Alexandria" pitchFamily="2" charset="-78"/>
                <a:sym typeface="Arial"/>
              </a:rPr>
              <a:t>Firewalls and intrusion-detection systems </a:t>
            </a:r>
            <a:endParaRPr dirty="0">
              <a:latin typeface="Alexandria" pitchFamily="2" charset="-78"/>
              <a:cs typeface="Alexandria" pitchFamily="2" charset="-78"/>
            </a:endParaRPr>
          </a:p>
          <a:p>
            <a:pPr marL="228600" marR="0" lvl="0" indent="-228600" algn="just" rtl="0">
              <a:spcBef>
                <a:spcPts val="1000"/>
              </a:spcBef>
              <a:spcAft>
                <a:spcPts val="0"/>
              </a:spcAft>
              <a:buClr>
                <a:schemeClr val="dk1"/>
              </a:buClr>
              <a:buSzPts val="2200"/>
              <a:buFont typeface="Arial"/>
              <a:buChar char="•"/>
            </a:pPr>
            <a:r>
              <a:rPr lang="en-US" sz="2200" dirty="0">
                <a:solidFill>
                  <a:srgbClr val="FF0000"/>
                </a:solidFill>
                <a:latin typeface="Alexandria" pitchFamily="2" charset="-78"/>
                <a:ea typeface="Arial"/>
                <a:cs typeface="Alexandria" pitchFamily="2" charset="-78"/>
                <a:sym typeface="Arial"/>
              </a:rPr>
              <a:t>Operating systems</a:t>
            </a:r>
            <a:endParaRPr dirty="0">
              <a:solidFill>
                <a:srgbClr val="FF0000"/>
              </a:solidFill>
              <a:latin typeface="Alexandria" pitchFamily="2" charset="-78"/>
              <a:cs typeface="Alexandria" pitchFamily="2" charset="-78"/>
            </a:endParaRPr>
          </a:p>
          <a:p>
            <a:pPr marL="685800" marR="0" lvl="1" indent="-228600" algn="just" rtl="0">
              <a:spcBef>
                <a:spcPts val="500"/>
              </a:spcBef>
              <a:spcAft>
                <a:spcPts val="0"/>
              </a:spcAft>
              <a:buClr>
                <a:schemeClr val="dk1"/>
              </a:buClr>
              <a:buSzPts val="2200"/>
              <a:buFont typeface="Arial"/>
              <a:buChar char="•"/>
            </a:pPr>
            <a:r>
              <a:rPr lang="en-US" sz="2200" b="0" i="0" u="none" strike="noStrike" cap="none" dirty="0">
                <a:solidFill>
                  <a:schemeClr val="dk1"/>
                </a:solidFill>
                <a:latin typeface="Alexandria" pitchFamily="2" charset="-78"/>
                <a:ea typeface="Arial"/>
                <a:cs typeface="Alexandria" pitchFamily="2" charset="-78"/>
                <a:sym typeface="Arial"/>
              </a:rPr>
              <a:t>Linux is operating system for many security-based appliances </a:t>
            </a:r>
            <a:endParaRPr dirty="0">
              <a:latin typeface="Alexandria" pitchFamily="2" charset="-78"/>
              <a:cs typeface="Alexandria" pitchFamily="2" charset="-78"/>
            </a:endParaRPr>
          </a:p>
          <a:p>
            <a:pPr marL="685800" marR="0" lvl="1" indent="-228600" algn="just" rtl="0">
              <a:spcBef>
                <a:spcPts val="500"/>
              </a:spcBef>
              <a:spcAft>
                <a:spcPts val="0"/>
              </a:spcAft>
              <a:buClr>
                <a:schemeClr val="dk1"/>
              </a:buClr>
              <a:buSzPts val="2200"/>
              <a:buFont typeface="Arial"/>
              <a:buChar char="•"/>
            </a:pPr>
            <a:r>
              <a:rPr lang="en-US" sz="2200" b="0" i="0" u="none" strike="noStrike" cap="none" dirty="0">
                <a:solidFill>
                  <a:schemeClr val="dk1"/>
                </a:solidFill>
                <a:latin typeface="Alexandria" pitchFamily="2" charset="-78"/>
                <a:ea typeface="Arial"/>
                <a:cs typeface="Alexandria" pitchFamily="2" charset="-78"/>
                <a:sym typeface="Arial"/>
              </a:rPr>
              <a:t>You can use Linux as Proxy server or gateway, jump host, or bastion server</a:t>
            </a:r>
            <a:endParaRPr sz="2200" b="0" i="0" u="none" strike="noStrike" cap="none" dirty="0">
              <a:solidFill>
                <a:schemeClr val="dk1"/>
              </a:solidFill>
              <a:latin typeface="Alexandria" pitchFamily="2" charset="-78"/>
              <a:ea typeface="Arial"/>
              <a:cs typeface="Alexandria" pitchFamily="2" charset="-78"/>
              <a:sym typeface="Arial"/>
            </a:endParaRPr>
          </a:p>
        </p:txBody>
      </p:sp>
    </p:spTree>
    <p:extLst>
      <p:ext uri="{BB962C8B-B14F-4D97-AF65-F5344CB8AC3E}">
        <p14:creationId xmlns:p14="http://schemas.microsoft.com/office/powerpoint/2010/main" val="201944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Linux in the Enterprise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1227;p49"/>
          <p:cNvSpPr txBox="1"/>
          <p:nvPr/>
        </p:nvSpPr>
        <p:spPr>
          <a:xfrm>
            <a:off x="1164386" y="1639256"/>
            <a:ext cx="10214815" cy="3523174"/>
          </a:xfrm>
          <a:prstGeom prst="rect">
            <a:avLst/>
          </a:prstGeom>
          <a:noFill/>
          <a:ln>
            <a:noFill/>
          </a:ln>
        </p:spPr>
        <p:txBody>
          <a:bodyPr spcFirstLastPara="1" wrap="square" lIns="91425" tIns="45700" rIns="91425" bIns="45700" anchor="t" anchorCtr="0">
            <a:noAutofit/>
          </a:bodyPr>
          <a:lstStyle/>
          <a:p>
            <a:pPr marL="228600" marR="0" lvl="0" indent="-228600" algn="just" rtl="0">
              <a:lnSpc>
                <a:spcPct val="150000"/>
              </a:lnSpc>
              <a:spcBef>
                <a:spcPts val="0"/>
              </a:spcBef>
              <a:spcAft>
                <a:spcPts val="0"/>
              </a:spcAft>
              <a:buClr>
                <a:schemeClr val="dk1"/>
              </a:buClr>
              <a:buSzPts val="2800"/>
              <a:buFont typeface="Arial"/>
              <a:buChar char="•"/>
            </a:pPr>
            <a:r>
              <a:rPr lang="en-US" sz="2400" dirty="0">
                <a:solidFill>
                  <a:srgbClr val="FF0000"/>
                </a:solidFill>
                <a:latin typeface="Alexandria" pitchFamily="2" charset="-78"/>
                <a:ea typeface="Arial"/>
                <a:cs typeface="Alexandria" pitchFamily="2" charset="-78"/>
                <a:sym typeface="Arial"/>
              </a:rPr>
              <a:t>Filtering </a:t>
            </a:r>
            <a:endParaRPr sz="2400" dirty="0">
              <a:solidFill>
                <a:srgbClr val="FF0000"/>
              </a:solidFill>
              <a:latin typeface="Alexandria" pitchFamily="2" charset="-78"/>
              <a:cs typeface="Alexandria" pitchFamily="2" charset="-78"/>
            </a:endParaRPr>
          </a:p>
          <a:p>
            <a:pPr marL="685800" marR="0" lvl="1" indent="-228600" algn="just" rtl="0">
              <a:lnSpc>
                <a:spcPct val="150000"/>
              </a:lnSpc>
              <a:spcBef>
                <a:spcPts val="500"/>
              </a:spcBef>
              <a:spcAft>
                <a:spcPts val="0"/>
              </a:spcAft>
              <a:buClr>
                <a:schemeClr val="dk1"/>
              </a:buClr>
              <a:buSzPts val="22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Between network segments</a:t>
            </a:r>
            <a:endParaRPr sz="2000" dirty="0">
              <a:latin typeface="Alexandria" pitchFamily="2" charset="-78"/>
              <a:cs typeface="Alexandria" pitchFamily="2" charset="-78"/>
            </a:endParaRPr>
          </a:p>
          <a:p>
            <a:pPr marL="228600" marR="0" lvl="0" indent="-228600" algn="just" rtl="0">
              <a:lnSpc>
                <a:spcPct val="150000"/>
              </a:lnSpc>
              <a:spcBef>
                <a:spcPts val="1000"/>
              </a:spcBef>
              <a:spcAft>
                <a:spcPts val="0"/>
              </a:spcAft>
              <a:buClr>
                <a:schemeClr val="dk1"/>
              </a:buClr>
              <a:buSzPts val="2800"/>
              <a:buFont typeface="Arial"/>
              <a:buChar char="•"/>
            </a:pPr>
            <a:r>
              <a:rPr lang="en-US" sz="2400" dirty="0">
                <a:solidFill>
                  <a:srgbClr val="FF0000"/>
                </a:solidFill>
                <a:latin typeface="Alexandria" pitchFamily="2" charset="-78"/>
                <a:ea typeface="Arial"/>
                <a:cs typeface="Alexandria" pitchFamily="2" charset="-78"/>
                <a:sym typeface="Arial"/>
              </a:rPr>
              <a:t>Remote Desktop Protocol (RDP) system </a:t>
            </a:r>
            <a:endParaRPr sz="2400" dirty="0">
              <a:solidFill>
                <a:srgbClr val="FF0000"/>
              </a:solidFill>
              <a:latin typeface="Alexandria" pitchFamily="2" charset="-78"/>
              <a:cs typeface="Alexandria" pitchFamily="2" charset="-78"/>
            </a:endParaRPr>
          </a:p>
          <a:p>
            <a:pPr marL="685800" marR="0" lvl="1" indent="-228600" algn="just" rtl="0">
              <a:lnSpc>
                <a:spcPct val="150000"/>
              </a:lnSpc>
              <a:spcBef>
                <a:spcPts val="500"/>
              </a:spcBef>
              <a:spcAft>
                <a:spcPts val="0"/>
              </a:spcAft>
              <a:buClr>
                <a:schemeClr val="dk1"/>
              </a:buClr>
              <a:buSzPts val="22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Many packages support functions commonly found on Windows systems </a:t>
            </a:r>
            <a:endParaRPr sz="2000" dirty="0">
              <a:latin typeface="Alexandria" pitchFamily="2" charset="-78"/>
              <a:cs typeface="Alexandria" pitchFamily="2" charset="-78"/>
            </a:endParaRPr>
          </a:p>
          <a:p>
            <a:pPr marL="228600" marR="0" lvl="0" indent="-228600" algn="just" rtl="0">
              <a:lnSpc>
                <a:spcPct val="150000"/>
              </a:lnSpc>
              <a:spcBef>
                <a:spcPts val="1000"/>
              </a:spcBef>
              <a:spcAft>
                <a:spcPts val="0"/>
              </a:spcAft>
              <a:buClr>
                <a:schemeClr val="dk1"/>
              </a:buClr>
              <a:buSzPts val="2800"/>
              <a:buFont typeface="Arial"/>
              <a:buChar char="•"/>
            </a:pPr>
            <a:r>
              <a:rPr lang="en-US" sz="2400" dirty="0">
                <a:solidFill>
                  <a:srgbClr val="FF0000"/>
                </a:solidFill>
                <a:latin typeface="Alexandria" pitchFamily="2" charset="-78"/>
                <a:ea typeface="Arial"/>
                <a:cs typeface="Alexandria" pitchFamily="2" charset="-78"/>
                <a:sym typeface="Arial"/>
              </a:rPr>
              <a:t>File server / file sharing </a:t>
            </a:r>
            <a:endParaRPr sz="2400" dirty="0">
              <a:solidFill>
                <a:srgbClr val="FF0000"/>
              </a:solidFill>
              <a:latin typeface="Alexandria" pitchFamily="2" charset="-78"/>
              <a:cs typeface="Alexandria" pitchFamily="2" charset="-78"/>
            </a:endParaRPr>
          </a:p>
          <a:p>
            <a:pPr marL="685800" marR="0" lvl="1" indent="-228600" algn="just" rtl="0">
              <a:lnSpc>
                <a:spcPct val="150000"/>
              </a:lnSpc>
              <a:spcBef>
                <a:spcPts val="500"/>
              </a:spcBef>
              <a:spcAft>
                <a:spcPts val="0"/>
              </a:spcAft>
              <a:buClr>
                <a:schemeClr val="dk1"/>
              </a:buClr>
              <a:buSzPts val="22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Makes use of Server Message Block (SMB) or Common Internet File System (CIFS) systems, or Network File System (NFS)</a:t>
            </a:r>
            <a:endParaRPr sz="2000" dirty="0">
              <a:latin typeface="Alexandria" pitchFamily="2" charset="-78"/>
              <a:cs typeface="Alexandria" pitchFamily="2" charset="-78"/>
            </a:endParaRPr>
          </a:p>
        </p:txBody>
      </p:sp>
    </p:spTree>
    <p:extLst>
      <p:ext uri="{BB962C8B-B14F-4D97-AF65-F5344CB8AC3E}">
        <p14:creationId xmlns:p14="http://schemas.microsoft.com/office/powerpoint/2010/main" val="3048123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Recent Security Issues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1242;p50"/>
          <p:cNvSpPr txBox="1"/>
          <p:nvPr/>
        </p:nvSpPr>
        <p:spPr>
          <a:xfrm>
            <a:off x="1059749" y="1642630"/>
            <a:ext cx="10565466" cy="4959513"/>
          </a:xfrm>
          <a:prstGeom prst="rect">
            <a:avLst/>
          </a:prstGeom>
          <a:noFill/>
          <a:ln>
            <a:noFill/>
          </a:ln>
        </p:spPr>
        <p:txBody>
          <a:bodyPr spcFirstLastPara="1" wrap="square" lIns="91425" tIns="45700" rIns="91425" bIns="45700" anchor="t" anchorCtr="0">
            <a:noAutofit/>
          </a:bodyPr>
          <a:lstStyle/>
          <a:p>
            <a:pPr marL="228600" marR="0" lvl="0" indent="-228600" algn="l" rtl="0">
              <a:lnSpc>
                <a:spcPct val="150000"/>
              </a:lnSpc>
              <a:spcBef>
                <a:spcPts val="0"/>
              </a:spcBef>
              <a:spcAft>
                <a:spcPts val="0"/>
              </a:spcAft>
              <a:buClr>
                <a:schemeClr val="dk1"/>
              </a:buClr>
              <a:buSzPts val="2800"/>
              <a:buFont typeface="Arial"/>
              <a:buChar char="•"/>
            </a:pPr>
            <a:r>
              <a:rPr lang="en-US" sz="2400" dirty="0">
                <a:solidFill>
                  <a:srgbClr val="FF0000"/>
                </a:solidFill>
                <a:latin typeface="Alexandria" pitchFamily="2" charset="-78"/>
                <a:ea typeface="Arial"/>
                <a:cs typeface="Alexandria" pitchFamily="2" charset="-78"/>
                <a:sym typeface="Arial"/>
              </a:rPr>
              <a:t>Vulnerabilities </a:t>
            </a:r>
            <a:endParaRPr sz="1600" dirty="0">
              <a:solidFill>
                <a:srgbClr val="FF0000"/>
              </a:solidFill>
              <a:latin typeface="Alexandria" pitchFamily="2" charset="-78"/>
              <a:cs typeface="Alexandria" pitchFamily="2" charset="-78"/>
            </a:endParaRPr>
          </a:p>
          <a:p>
            <a:pPr marL="685800" marR="0" lvl="1" indent="-228600" algn="l" rtl="0">
              <a:lnSpc>
                <a:spcPct val="150000"/>
              </a:lnSpc>
              <a:spcBef>
                <a:spcPts val="500"/>
              </a:spcBef>
              <a:spcAft>
                <a:spcPts val="0"/>
              </a:spcAft>
              <a:buClr>
                <a:schemeClr val="dk1"/>
              </a:buClr>
              <a:buSzPts val="22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Addition of more functions to a system increases complexity</a:t>
            </a:r>
            <a:endParaRPr sz="1600" dirty="0">
              <a:latin typeface="Alexandria" pitchFamily="2" charset="-78"/>
              <a:cs typeface="Alexandria" pitchFamily="2" charset="-78"/>
            </a:endParaRPr>
          </a:p>
          <a:p>
            <a:pPr marL="685800" marR="0" lvl="1" indent="-228600" algn="l" rtl="0">
              <a:lnSpc>
                <a:spcPct val="150000"/>
              </a:lnSpc>
              <a:spcBef>
                <a:spcPts val="500"/>
              </a:spcBef>
              <a:spcAft>
                <a:spcPts val="0"/>
              </a:spcAft>
              <a:buClr>
                <a:schemeClr val="dk1"/>
              </a:buClr>
              <a:buSzPts val="2200"/>
              <a:buFont typeface="Arial"/>
              <a:buChar char="•"/>
            </a:pPr>
            <a:r>
              <a:rPr lang="en-US" sz="2000" b="0" i="0" u="none" strike="noStrike" cap="none" dirty="0">
                <a:solidFill>
                  <a:schemeClr val="dk1"/>
                </a:solidFill>
                <a:latin typeface="Alexandria" pitchFamily="2" charset="-78"/>
                <a:ea typeface="Arial"/>
                <a:cs typeface="Alexandria" pitchFamily="2" charset="-78"/>
                <a:sym typeface="Arial"/>
              </a:rPr>
              <a:t>Increased complexity results in more potential for unforeseen problems</a:t>
            </a:r>
            <a:endParaRPr sz="1600" dirty="0">
              <a:latin typeface="Alexandria" pitchFamily="2" charset="-78"/>
              <a:cs typeface="Alexandria" pitchFamily="2" charset="-78"/>
            </a:endParaRPr>
          </a:p>
          <a:p>
            <a:pPr marL="685800" marR="0" lvl="1" indent="-228600" algn="l" rtl="0">
              <a:lnSpc>
                <a:spcPct val="150000"/>
              </a:lnSpc>
              <a:spcBef>
                <a:spcPts val="500"/>
              </a:spcBef>
              <a:spcAft>
                <a:spcPts val="0"/>
              </a:spcAft>
              <a:buClr>
                <a:schemeClr val="dk1"/>
              </a:buClr>
              <a:buSzPts val="2200"/>
              <a:buFont typeface="Arial"/>
              <a:buChar char="•"/>
            </a:pPr>
            <a:r>
              <a:rPr lang="en-US" sz="2000" b="0" i="0" u="none" strike="noStrike" cap="none" dirty="0">
                <a:solidFill>
                  <a:schemeClr val="dk1"/>
                </a:solidFill>
                <a:latin typeface="Alexandria" pitchFamily="2" charset="-78"/>
                <a:ea typeface="Calibri"/>
                <a:cs typeface="Alexandria" pitchFamily="2" charset="-78"/>
                <a:sym typeface="Calibri"/>
              </a:rPr>
              <a:t>Testing is essential but cannot account for all user behaviors</a:t>
            </a:r>
            <a:endParaRPr sz="1600" dirty="0">
              <a:latin typeface="Alexandria" pitchFamily="2" charset="-78"/>
              <a:cs typeface="Alexandria" pitchFamily="2" charset="-78"/>
            </a:endParaRPr>
          </a:p>
          <a:p>
            <a:pPr marL="228600" marR="0" lvl="0" indent="-228600" algn="l" rtl="0">
              <a:lnSpc>
                <a:spcPct val="150000"/>
              </a:lnSpc>
              <a:spcBef>
                <a:spcPts val="1000"/>
              </a:spcBef>
              <a:spcAft>
                <a:spcPts val="0"/>
              </a:spcAft>
              <a:buClr>
                <a:srgbClr val="3C4743"/>
              </a:buClr>
              <a:buSzPts val="2800"/>
              <a:buFont typeface="Arial"/>
              <a:buChar char="•"/>
            </a:pPr>
            <a:r>
              <a:rPr lang="en-US" sz="2400" dirty="0">
                <a:solidFill>
                  <a:srgbClr val="FF0000"/>
                </a:solidFill>
                <a:latin typeface="Alexandria" pitchFamily="2" charset="-78"/>
                <a:ea typeface="Arial"/>
                <a:cs typeface="Alexandria" pitchFamily="2" charset="-78"/>
                <a:sym typeface="Arial"/>
              </a:rPr>
              <a:t>Increased prevalence of notification laws</a:t>
            </a:r>
            <a:endParaRPr sz="1600" dirty="0">
              <a:solidFill>
                <a:srgbClr val="FF0000"/>
              </a:solidFill>
              <a:latin typeface="Alexandria" pitchFamily="2" charset="-78"/>
              <a:cs typeface="Alexandria" pitchFamily="2" charset="-78"/>
            </a:endParaRPr>
          </a:p>
          <a:p>
            <a:pPr marL="685800" marR="0" lvl="1" indent="-228600" algn="l" rtl="0">
              <a:lnSpc>
                <a:spcPct val="150000"/>
              </a:lnSpc>
              <a:spcBef>
                <a:spcPts val="500"/>
              </a:spcBef>
              <a:spcAft>
                <a:spcPts val="0"/>
              </a:spcAft>
              <a:buClr>
                <a:srgbClr val="3C4743"/>
              </a:buClr>
              <a:buSzPts val="2200"/>
              <a:buFont typeface="Arial"/>
              <a:buChar char="•"/>
            </a:pPr>
            <a:r>
              <a:rPr lang="en-US" sz="2000" b="0" i="0" u="none" strike="noStrike" cap="none" dirty="0">
                <a:solidFill>
                  <a:srgbClr val="3C4743"/>
                </a:solidFill>
                <a:latin typeface="Alexandria" pitchFamily="2" charset="-78"/>
                <a:ea typeface="Arial"/>
                <a:cs typeface="Alexandria" pitchFamily="2" charset="-78"/>
                <a:sym typeface="Arial"/>
              </a:rPr>
              <a:t>Businesses must notify customers of a breach</a:t>
            </a:r>
            <a:endParaRPr sz="1600" dirty="0">
              <a:latin typeface="Alexandria" pitchFamily="2" charset="-78"/>
              <a:cs typeface="Alexandria" pitchFamily="2" charset="-78"/>
            </a:endParaRPr>
          </a:p>
          <a:p>
            <a:pPr marL="685800" marR="0" lvl="1" indent="-228600" algn="l" rtl="0">
              <a:lnSpc>
                <a:spcPct val="150000"/>
              </a:lnSpc>
              <a:spcBef>
                <a:spcPts val="500"/>
              </a:spcBef>
              <a:spcAft>
                <a:spcPts val="0"/>
              </a:spcAft>
              <a:buClr>
                <a:srgbClr val="3C4743"/>
              </a:buClr>
              <a:buSzPts val="2200"/>
              <a:buFont typeface="Arial"/>
              <a:buChar char="•"/>
            </a:pPr>
            <a:r>
              <a:rPr lang="en-US" sz="2000" b="0" i="0" u="none" strike="noStrike" cap="none" dirty="0">
                <a:solidFill>
                  <a:srgbClr val="3C4743"/>
                </a:solidFill>
                <a:latin typeface="Alexandria" pitchFamily="2" charset="-78"/>
                <a:ea typeface="Arial"/>
                <a:cs typeface="Alexandria" pitchFamily="2" charset="-78"/>
                <a:sym typeface="Arial"/>
              </a:rPr>
              <a:t>Customers have the right to know when their personal information is at risk</a:t>
            </a:r>
            <a:endParaRPr sz="1600" dirty="0">
              <a:latin typeface="Alexandria" pitchFamily="2" charset="-78"/>
              <a:cs typeface="Alexandria" pitchFamily="2" charset="-78"/>
            </a:endParaRPr>
          </a:p>
        </p:txBody>
      </p:sp>
    </p:spTree>
    <p:extLst>
      <p:ext uri="{BB962C8B-B14F-4D97-AF65-F5344CB8AC3E}">
        <p14:creationId xmlns:p14="http://schemas.microsoft.com/office/powerpoint/2010/main" val="3391785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Recent Security Issues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1256;p51"/>
          <p:cNvSpPr txBox="1"/>
          <p:nvPr/>
        </p:nvSpPr>
        <p:spPr>
          <a:xfrm>
            <a:off x="1164386" y="1741839"/>
            <a:ext cx="9505036" cy="3472041"/>
          </a:xfrm>
          <a:prstGeom prst="rect">
            <a:avLst/>
          </a:prstGeom>
          <a:noFill/>
          <a:ln>
            <a:noFill/>
          </a:ln>
        </p:spPr>
        <p:txBody>
          <a:bodyPr spcFirstLastPara="1" wrap="square" lIns="91425" tIns="45700" rIns="91425" bIns="45700" anchor="t" anchorCtr="0">
            <a:noAutofit/>
          </a:bodyPr>
          <a:lstStyle/>
          <a:p>
            <a:pPr marL="228600" marR="0" lvl="0" indent="-228600" algn="l" rtl="0">
              <a:lnSpc>
                <a:spcPct val="150000"/>
              </a:lnSpc>
              <a:spcBef>
                <a:spcPts val="0"/>
              </a:spcBef>
              <a:spcAft>
                <a:spcPts val="0"/>
              </a:spcAft>
              <a:buClr>
                <a:srgbClr val="3C4743"/>
              </a:buClr>
              <a:buSzPts val="2800"/>
              <a:buFont typeface="Arial"/>
              <a:buChar char="•"/>
            </a:pPr>
            <a:r>
              <a:rPr lang="en-US" sz="2600" dirty="0">
                <a:solidFill>
                  <a:srgbClr val="FF0000"/>
                </a:solidFill>
                <a:latin typeface="Alexandria" pitchFamily="2" charset="-78"/>
                <a:ea typeface="Arial"/>
                <a:cs typeface="Alexandria" pitchFamily="2" charset="-78"/>
                <a:sym typeface="Arial"/>
              </a:rPr>
              <a:t>Hacker</a:t>
            </a:r>
            <a:endParaRPr sz="2600" dirty="0">
              <a:solidFill>
                <a:srgbClr val="FF0000"/>
              </a:solidFill>
              <a:latin typeface="Alexandria" pitchFamily="2" charset="-78"/>
              <a:cs typeface="Alexandria" pitchFamily="2" charset="-78"/>
            </a:endParaRPr>
          </a:p>
          <a:p>
            <a:pPr marL="685800" marR="0" lvl="1" indent="-228600" algn="l" rtl="0">
              <a:lnSpc>
                <a:spcPct val="150000"/>
              </a:lnSpc>
              <a:spcBef>
                <a:spcPts val="500"/>
              </a:spcBef>
              <a:spcAft>
                <a:spcPts val="0"/>
              </a:spcAft>
              <a:buClr>
                <a:srgbClr val="3C4743"/>
              </a:buClr>
              <a:buSzPts val="2200"/>
              <a:buFont typeface="Arial"/>
              <a:buChar char="•"/>
            </a:pPr>
            <a:r>
              <a:rPr lang="en-US" sz="2200" b="0" i="0" u="none" strike="noStrike" cap="none" dirty="0">
                <a:solidFill>
                  <a:srgbClr val="3C4743"/>
                </a:solidFill>
                <a:latin typeface="Alexandria" pitchFamily="2" charset="-78"/>
                <a:ea typeface="Arial"/>
                <a:cs typeface="Alexandria" pitchFamily="2" charset="-78"/>
                <a:sym typeface="Arial"/>
              </a:rPr>
              <a:t>Someone who shows great technical skills and creativity in completing specific tasks</a:t>
            </a:r>
            <a:endParaRPr dirty="0">
              <a:latin typeface="Alexandria" pitchFamily="2" charset="-78"/>
              <a:cs typeface="Alexandria" pitchFamily="2" charset="-78"/>
            </a:endParaRPr>
          </a:p>
          <a:p>
            <a:pPr marL="685800" marR="0" lvl="1" indent="-228600" algn="l" rtl="0">
              <a:lnSpc>
                <a:spcPct val="150000"/>
              </a:lnSpc>
              <a:spcBef>
                <a:spcPts val="500"/>
              </a:spcBef>
              <a:spcAft>
                <a:spcPts val="0"/>
              </a:spcAft>
              <a:buClr>
                <a:srgbClr val="3C4743"/>
              </a:buClr>
              <a:buSzPts val="2200"/>
              <a:buFont typeface="Arial"/>
              <a:buChar char="•"/>
            </a:pPr>
            <a:r>
              <a:rPr lang="en-US" sz="2200" b="0" i="0" u="none" strike="noStrike" cap="none" dirty="0">
                <a:solidFill>
                  <a:srgbClr val="3C4743"/>
                </a:solidFill>
                <a:latin typeface="Alexandria" pitchFamily="2" charset="-78"/>
                <a:ea typeface="Arial"/>
                <a:cs typeface="Alexandria" pitchFamily="2" charset="-78"/>
                <a:sym typeface="Arial"/>
              </a:rPr>
              <a:t>May or may not be a criminal</a:t>
            </a:r>
            <a:endParaRPr dirty="0">
              <a:latin typeface="Alexandria" pitchFamily="2" charset="-78"/>
              <a:cs typeface="Alexandria" pitchFamily="2" charset="-78"/>
            </a:endParaRPr>
          </a:p>
          <a:p>
            <a:pPr marL="228600" marR="0" lvl="0" indent="-228600" algn="l" rtl="0">
              <a:lnSpc>
                <a:spcPct val="150000"/>
              </a:lnSpc>
              <a:spcBef>
                <a:spcPts val="1000"/>
              </a:spcBef>
              <a:spcAft>
                <a:spcPts val="0"/>
              </a:spcAft>
              <a:buClr>
                <a:srgbClr val="3C4743"/>
              </a:buClr>
              <a:buSzPts val="2200"/>
              <a:buFont typeface="Arial"/>
              <a:buChar char="•"/>
            </a:pPr>
            <a:r>
              <a:rPr lang="en-US" sz="2600" dirty="0">
                <a:solidFill>
                  <a:srgbClr val="FF0000"/>
                </a:solidFill>
                <a:latin typeface="Alexandria" pitchFamily="2" charset="-78"/>
                <a:ea typeface="Arial"/>
                <a:cs typeface="Alexandria" pitchFamily="2" charset="-78"/>
                <a:sym typeface="Arial"/>
              </a:rPr>
              <a:t>Black-hat hacker</a:t>
            </a:r>
            <a:endParaRPr sz="2600" dirty="0">
              <a:solidFill>
                <a:srgbClr val="FF0000"/>
              </a:solidFill>
              <a:latin typeface="Alexandria" pitchFamily="2" charset="-78"/>
              <a:cs typeface="Alexandria" pitchFamily="2" charset="-78"/>
            </a:endParaRPr>
          </a:p>
          <a:p>
            <a:pPr marL="685800" marR="0" lvl="1" indent="-228600" algn="l" rtl="0">
              <a:lnSpc>
                <a:spcPct val="150000"/>
              </a:lnSpc>
              <a:spcBef>
                <a:spcPts val="500"/>
              </a:spcBef>
              <a:spcAft>
                <a:spcPts val="0"/>
              </a:spcAft>
              <a:buClr>
                <a:srgbClr val="3C4743"/>
              </a:buClr>
              <a:buSzPts val="2200"/>
              <a:buFont typeface="Arial"/>
              <a:buChar char="•"/>
            </a:pPr>
            <a:r>
              <a:rPr lang="en-US" sz="2200" b="0" i="0" u="none" strike="noStrike" cap="none" dirty="0">
                <a:solidFill>
                  <a:srgbClr val="3C4743"/>
                </a:solidFill>
                <a:latin typeface="Alexandria" pitchFamily="2" charset="-78"/>
                <a:ea typeface="Arial"/>
                <a:cs typeface="Alexandria" pitchFamily="2" charset="-78"/>
                <a:sym typeface="Arial"/>
              </a:rPr>
              <a:t>Someone who performs attacks against victims for malicious purposes</a:t>
            </a:r>
            <a:endParaRPr dirty="0">
              <a:latin typeface="Alexandria" pitchFamily="2" charset="-78"/>
              <a:cs typeface="Alexandria" pitchFamily="2" charset="-78"/>
            </a:endParaRPr>
          </a:p>
        </p:txBody>
      </p:sp>
    </p:spTree>
    <p:extLst>
      <p:ext uri="{BB962C8B-B14F-4D97-AF65-F5344CB8AC3E}">
        <p14:creationId xmlns:p14="http://schemas.microsoft.com/office/powerpoint/2010/main" val="83570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Recent Security Issues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1270;p52"/>
          <p:cNvSpPr txBox="1"/>
          <p:nvPr/>
        </p:nvSpPr>
        <p:spPr>
          <a:xfrm>
            <a:off x="1073817" y="1619431"/>
            <a:ext cx="9836353" cy="3905543"/>
          </a:xfrm>
          <a:prstGeom prst="rect">
            <a:avLst/>
          </a:prstGeom>
          <a:noFill/>
          <a:ln>
            <a:noFill/>
          </a:ln>
        </p:spPr>
        <p:txBody>
          <a:bodyPr spcFirstLastPara="1" wrap="square" lIns="91425" tIns="45700" rIns="91425" bIns="45700" anchor="t" anchorCtr="0">
            <a:noAutofit/>
          </a:bodyPr>
          <a:lstStyle/>
          <a:p>
            <a:pPr marL="228600" marR="0" lvl="0" indent="-228600" algn="just" rtl="0">
              <a:lnSpc>
                <a:spcPct val="150000"/>
              </a:lnSpc>
              <a:spcBef>
                <a:spcPts val="0"/>
              </a:spcBef>
              <a:spcAft>
                <a:spcPts val="0"/>
              </a:spcAft>
              <a:buClr>
                <a:srgbClr val="3C4743"/>
              </a:buClr>
              <a:buSzPts val="2200"/>
              <a:buFont typeface="Arial"/>
              <a:buChar char="•"/>
            </a:pPr>
            <a:r>
              <a:rPr lang="en-US" sz="2400" dirty="0">
                <a:solidFill>
                  <a:srgbClr val="FF0000"/>
                </a:solidFill>
                <a:latin typeface="Alexandria" pitchFamily="2" charset="-78"/>
                <a:ea typeface="Arial"/>
                <a:cs typeface="Alexandria" pitchFamily="2" charset="-78"/>
                <a:sym typeface="Arial"/>
              </a:rPr>
              <a:t>White-hat hacker</a:t>
            </a:r>
            <a:endParaRPr sz="2000" dirty="0">
              <a:solidFill>
                <a:srgbClr val="FF0000"/>
              </a:solidFill>
              <a:latin typeface="Alexandria" pitchFamily="2" charset="-78"/>
              <a:cs typeface="Alexandria" pitchFamily="2" charset="-78"/>
            </a:endParaRPr>
          </a:p>
          <a:p>
            <a:pPr marL="685800" marR="0" lvl="1" indent="-228600" algn="just" rtl="0">
              <a:lnSpc>
                <a:spcPct val="150000"/>
              </a:lnSpc>
              <a:spcBef>
                <a:spcPts val="500"/>
              </a:spcBef>
              <a:spcAft>
                <a:spcPts val="0"/>
              </a:spcAft>
              <a:buClr>
                <a:srgbClr val="3C4743"/>
              </a:buClr>
              <a:buSzPts val="2200"/>
              <a:buFont typeface="Arial"/>
              <a:buChar char="•"/>
            </a:pPr>
            <a:r>
              <a:rPr lang="en-US" sz="2200" i="0" u="none" strike="noStrike" cap="none" dirty="0">
                <a:solidFill>
                  <a:srgbClr val="3C4743"/>
                </a:solidFill>
                <a:latin typeface="Alexandria" pitchFamily="2" charset="-78"/>
                <a:ea typeface="Arial"/>
                <a:cs typeface="Alexandria" pitchFamily="2" charset="-78"/>
                <a:sym typeface="Arial"/>
              </a:rPr>
              <a:t>May use some of the same techniques as a black-hat hacker but is a good guy</a:t>
            </a:r>
            <a:endParaRPr dirty="0">
              <a:latin typeface="Alexandria" pitchFamily="2" charset="-78"/>
              <a:cs typeface="Alexandria" pitchFamily="2" charset="-78"/>
            </a:endParaRPr>
          </a:p>
          <a:p>
            <a:pPr marL="228600" marR="0" lvl="0" indent="-228600" algn="just" rtl="0">
              <a:lnSpc>
                <a:spcPct val="150000"/>
              </a:lnSpc>
              <a:spcBef>
                <a:spcPts val="1000"/>
              </a:spcBef>
              <a:spcAft>
                <a:spcPts val="0"/>
              </a:spcAft>
              <a:buClr>
                <a:srgbClr val="3C4743"/>
              </a:buClr>
              <a:buSzPts val="2200"/>
              <a:buFont typeface="Arial"/>
              <a:buChar char="•"/>
            </a:pPr>
            <a:r>
              <a:rPr lang="en-US" sz="2400" dirty="0">
                <a:solidFill>
                  <a:srgbClr val="FF0000"/>
                </a:solidFill>
                <a:latin typeface="Alexandria" pitchFamily="2" charset="-78"/>
                <a:ea typeface="Arial"/>
                <a:cs typeface="Alexandria" pitchFamily="2" charset="-78"/>
                <a:sym typeface="Arial"/>
              </a:rPr>
              <a:t>Gray-hat hacker</a:t>
            </a:r>
            <a:endParaRPr sz="2000" dirty="0">
              <a:solidFill>
                <a:srgbClr val="FF0000"/>
              </a:solidFill>
              <a:latin typeface="Alexandria" pitchFamily="2" charset="-78"/>
              <a:cs typeface="Alexandria" pitchFamily="2" charset="-78"/>
            </a:endParaRPr>
          </a:p>
          <a:p>
            <a:pPr marL="685800" marR="0" lvl="1" indent="-228600" algn="just" rtl="0">
              <a:lnSpc>
                <a:spcPct val="150000"/>
              </a:lnSpc>
              <a:spcBef>
                <a:spcPts val="500"/>
              </a:spcBef>
              <a:spcAft>
                <a:spcPts val="0"/>
              </a:spcAft>
              <a:buClr>
                <a:srgbClr val="3C4743"/>
              </a:buClr>
              <a:buSzPts val="2200"/>
              <a:buFont typeface="Arial"/>
              <a:buChar char="•"/>
            </a:pPr>
            <a:r>
              <a:rPr lang="en-US" sz="2200" i="0" u="none" strike="noStrike" cap="none" dirty="0">
                <a:solidFill>
                  <a:srgbClr val="3C4743"/>
                </a:solidFill>
                <a:latin typeface="Alexandria" pitchFamily="2" charset="-78"/>
                <a:ea typeface="Arial"/>
                <a:cs typeface="Alexandria" pitchFamily="2" charset="-78"/>
                <a:sym typeface="Arial"/>
              </a:rPr>
              <a:t>Performs a range of actions that a white-hat hacker will not undertake; somewhere in between a white-hat hacker and a black-hat hacker</a:t>
            </a:r>
            <a:endParaRPr sz="2200" i="0" u="none" strike="noStrike" cap="none" dirty="0">
              <a:solidFill>
                <a:srgbClr val="3C4743"/>
              </a:solidFill>
              <a:latin typeface="Alexandria" pitchFamily="2" charset="-78"/>
              <a:ea typeface="Arial"/>
              <a:cs typeface="Alexandria" pitchFamily="2" charset="-78"/>
              <a:sym typeface="Arial"/>
            </a:endParaRPr>
          </a:p>
        </p:txBody>
      </p:sp>
    </p:spTree>
    <p:extLst>
      <p:ext uri="{BB962C8B-B14F-4D97-AF65-F5344CB8AC3E}">
        <p14:creationId xmlns:p14="http://schemas.microsoft.com/office/powerpoint/2010/main" val="2043690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Recent Security Issues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1284;p53"/>
          <p:cNvSpPr txBox="1"/>
          <p:nvPr/>
        </p:nvSpPr>
        <p:spPr>
          <a:xfrm>
            <a:off x="1073817" y="1691697"/>
            <a:ext cx="10049295" cy="3963439"/>
          </a:xfrm>
          <a:prstGeom prst="rect">
            <a:avLst/>
          </a:prstGeom>
          <a:noFill/>
          <a:ln>
            <a:noFill/>
          </a:ln>
        </p:spPr>
        <p:txBody>
          <a:bodyPr spcFirstLastPara="1" wrap="square" lIns="91425" tIns="45700" rIns="91425" bIns="45700" anchor="t" anchorCtr="0">
            <a:noAutofit/>
          </a:bodyPr>
          <a:lstStyle/>
          <a:p>
            <a:pPr marL="228600" marR="0" lvl="0" indent="-228600" algn="just" rtl="0">
              <a:lnSpc>
                <a:spcPct val="150000"/>
              </a:lnSpc>
              <a:spcBef>
                <a:spcPts val="0"/>
              </a:spcBef>
              <a:spcAft>
                <a:spcPts val="0"/>
              </a:spcAft>
              <a:buClr>
                <a:srgbClr val="3C4743"/>
              </a:buClr>
              <a:buSzPts val="2800"/>
              <a:buFont typeface="Arial"/>
              <a:buChar char="•"/>
            </a:pPr>
            <a:r>
              <a:rPr lang="en-US" sz="2000" dirty="0">
                <a:solidFill>
                  <a:srgbClr val="3C4743"/>
                </a:solidFill>
                <a:latin typeface="Alexandria" pitchFamily="2" charset="-78"/>
                <a:ea typeface="Arial"/>
                <a:cs typeface="Alexandria" pitchFamily="2" charset="-78"/>
                <a:sym typeface="Arial"/>
              </a:rPr>
              <a:t>The Internet is filled with professional organizations and their skilled employees, running businesses that exist to steal information, extort money, or perform other illegal actions.</a:t>
            </a:r>
            <a:endParaRPr sz="2000" dirty="0">
              <a:latin typeface="Alexandria" pitchFamily="2" charset="-78"/>
              <a:cs typeface="Alexandria" pitchFamily="2" charset="-78"/>
            </a:endParaRPr>
          </a:p>
          <a:p>
            <a:pPr marL="228600" marR="0" lvl="0" indent="-228600" algn="just" rtl="0">
              <a:lnSpc>
                <a:spcPct val="150000"/>
              </a:lnSpc>
              <a:spcBef>
                <a:spcPts val="1000"/>
              </a:spcBef>
              <a:spcAft>
                <a:spcPts val="0"/>
              </a:spcAft>
              <a:buClr>
                <a:srgbClr val="3C4743"/>
              </a:buClr>
              <a:buSzPts val="2800"/>
              <a:buFont typeface="Arial"/>
              <a:buChar char="•"/>
            </a:pPr>
            <a:r>
              <a:rPr lang="en-US" sz="2000" dirty="0">
                <a:solidFill>
                  <a:srgbClr val="3C4743"/>
                </a:solidFill>
                <a:latin typeface="Alexandria" pitchFamily="2" charset="-78"/>
                <a:ea typeface="Arial"/>
                <a:cs typeface="Alexandria" pitchFamily="2" charset="-78"/>
                <a:sym typeface="Arial"/>
              </a:rPr>
              <a:t>They may be related to the military for different countries, sometimes called nation-states.</a:t>
            </a:r>
            <a:endParaRPr sz="2000" dirty="0">
              <a:latin typeface="Alexandria" pitchFamily="2" charset="-78"/>
              <a:cs typeface="Alexandria" pitchFamily="2" charset="-78"/>
            </a:endParaRPr>
          </a:p>
          <a:p>
            <a:pPr marL="228600" marR="0" lvl="0" indent="-228600" algn="just" rtl="0">
              <a:lnSpc>
                <a:spcPct val="150000"/>
              </a:lnSpc>
              <a:spcBef>
                <a:spcPts val="1000"/>
              </a:spcBef>
              <a:spcAft>
                <a:spcPts val="0"/>
              </a:spcAft>
              <a:buClr>
                <a:srgbClr val="3C4743"/>
              </a:buClr>
              <a:buSzPts val="2800"/>
              <a:buFont typeface="Arial"/>
              <a:buChar char="•"/>
            </a:pPr>
            <a:r>
              <a:rPr lang="en-US" sz="2000" dirty="0">
                <a:solidFill>
                  <a:srgbClr val="3C4743"/>
                </a:solidFill>
                <a:latin typeface="Alexandria" pitchFamily="2" charset="-78"/>
                <a:ea typeface="Arial"/>
                <a:cs typeface="Alexandria" pitchFamily="2" charset="-78"/>
                <a:sym typeface="Arial"/>
              </a:rPr>
              <a:t>Some attackers look for information, such as intellectual property, that could be sold. They also might engage in corporate espionage or inter-country espionage.</a:t>
            </a:r>
            <a:endParaRPr sz="2000" dirty="0">
              <a:latin typeface="Alexandria" pitchFamily="2" charset="-78"/>
              <a:cs typeface="Alexandria" pitchFamily="2" charset="-78"/>
            </a:endParaRPr>
          </a:p>
        </p:txBody>
      </p:sp>
    </p:spTree>
    <p:extLst>
      <p:ext uri="{BB962C8B-B14F-4D97-AF65-F5344CB8AC3E}">
        <p14:creationId xmlns:p14="http://schemas.microsoft.com/office/powerpoint/2010/main" val="1261267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Recent Security Issues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1299;p54"/>
          <p:cNvSpPr txBox="1"/>
          <p:nvPr/>
        </p:nvSpPr>
        <p:spPr>
          <a:xfrm>
            <a:off x="1059749" y="1519584"/>
            <a:ext cx="9505036" cy="4218629"/>
          </a:xfrm>
          <a:prstGeom prst="rect">
            <a:avLst/>
          </a:prstGeom>
          <a:noFill/>
          <a:ln>
            <a:noFill/>
          </a:ln>
        </p:spPr>
        <p:txBody>
          <a:bodyPr spcFirstLastPara="1" wrap="square" lIns="91425" tIns="45700" rIns="91425" bIns="45700" anchor="t" anchorCtr="0">
            <a:noAutofit/>
          </a:bodyPr>
          <a:lstStyle/>
          <a:p>
            <a:pPr marL="228600" marR="0" lvl="0" indent="-228600" algn="l" rtl="0">
              <a:lnSpc>
                <a:spcPct val="150000"/>
              </a:lnSpc>
              <a:spcBef>
                <a:spcPts val="0"/>
              </a:spcBef>
              <a:spcAft>
                <a:spcPts val="0"/>
              </a:spcAft>
              <a:buClr>
                <a:srgbClr val="3C4743"/>
              </a:buClr>
              <a:buSzPts val="2800"/>
              <a:buFont typeface="Arial"/>
              <a:buChar char="•"/>
            </a:pPr>
            <a:r>
              <a:rPr lang="en-US" sz="2000" dirty="0">
                <a:solidFill>
                  <a:srgbClr val="3C4743"/>
                </a:solidFill>
                <a:latin typeface="Alexandria" pitchFamily="2" charset="-78"/>
                <a:ea typeface="Arial"/>
                <a:cs typeface="Alexandria" pitchFamily="2" charset="-78"/>
                <a:sym typeface="Arial"/>
              </a:rPr>
              <a:t>A malware attack may be launched to get more zombie hosts for a botnet.</a:t>
            </a:r>
            <a:endParaRPr sz="2000" dirty="0">
              <a:latin typeface="Alexandria" pitchFamily="2" charset="-78"/>
              <a:cs typeface="Alexandria" pitchFamily="2" charset="-78"/>
            </a:endParaRPr>
          </a:p>
          <a:p>
            <a:pPr marL="685800" marR="0" lvl="1" indent="-228600" algn="l" rtl="0">
              <a:lnSpc>
                <a:spcPct val="150000"/>
              </a:lnSpc>
              <a:spcBef>
                <a:spcPts val="500"/>
              </a:spcBef>
              <a:spcAft>
                <a:spcPts val="0"/>
              </a:spcAft>
              <a:buClr>
                <a:srgbClr val="3C4743"/>
              </a:buClr>
              <a:buSzPts val="2400"/>
              <a:buFont typeface="Arial"/>
              <a:buChar char="•"/>
            </a:pPr>
            <a:r>
              <a:rPr lang="en-US" sz="2000" b="0" i="0" u="none" strike="noStrike" cap="none" dirty="0">
                <a:solidFill>
                  <a:srgbClr val="3C4743"/>
                </a:solidFill>
                <a:latin typeface="Alexandria" pitchFamily="2" charset="-78"/>
                <a:ea typeface="Arial"/>
                <a:cs typeface="Alexandria" pitchFamily="2" charset="-78"/>
                <a:sym typeface="Arial"/>
              </a:rPr>
              <a:t> This is also an attack for financial gain because the zombies may be running web server software as a front to an illegal storefront for, say, pharmaceuticals.</a:t>
            </a:r>
            <a:endParaRPr sz="2000" dirty="0">
              <a:latin typeface="Alexandria" pitchFamily="2" charset="-78"/>
              <a:cs typeface="Alexandria" pitchFamily="2" charset="-78"/>
            </a:endParaRPr>
          </a:p>
          <a:p>
            <a:pPr marL="685800" marR="0" lvl="1" indent="-228600" algn="l" rtl="0">
              <a:lnSpc>
                <a:spcPct val="150000"/>
              </a:lnSpc>
              <a:spcBef>
                <a:spcPts val="500"/>
              </a:spcBef>
              <a:spcAft>
                <a:spcPts val="0"/>
              </a:spcAft>
              <a:buClr>
                <a:srgbClr val="3C4743"/>
              </a:buClr>
              <a:buSzPts val="2400"/>
              <a:buFont typeface="Arial"/>
              <a:buChar char="•"/>
            </a:pPr>
            <a:r>
              <a:rPr lang="en-US" sz="2000" b="0" i="0" u="none" strike="noStrike" cap="none" dirty="0">
                <a:solidFill>
                  <a:srgbClr val="3C4743"/>
                </a:solidFill>
                <a:latin typeface="Alexandria" pitchFamily="2" charset="-78"/>
                <a:ea typeface="Arial"/>
                <a:cs typeface="Alexandria" pitchFamily="2" charset="-78"/>
                <a:sym typeface="Arial"/>
              </a:rPr>
              <a:t>The botnet may also be rented to an attacker for political or financial gain.</a:t>
            </a:r>
            <a:endParaRPr sz="2000" b="0" i="0" u="none" strike="noStrike" cap="none" dirty="0">
              <a:solidFill>
                <a:srgbClr val="3C4743"/>
              </a:solidFill>
              <a:latin typeface="Alexandria" pitchFamily="2" charset="-78"/>
              <a:ea typeface="Arial"/>
              <a:cs typeface="Alexandria" pitchFamily="2" charset="-78"/>
              <a:sym typeface="Arial"/>
            </a:endParaRPr>
          </a:p>
        </p:txBody>
      </p:sp>
    </p:spTree>
    <p:extLst>
      <p:ext uri="{BB962C8B-B14F-4D97-AF65-F5344CB8AC3E}">
        <p14:creationId xmlns:p14="http://schemas.microsoft.com/office/powerpoint/2010/main" val="2670727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6764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90705" y="377830"/>
            <a:ext cx="6942227"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Summary</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1314;p55"/>
          <p:cNvSpPr txBox="1"/>
          <p:nvPr/>
        </p:nvSpPr>
        <p:spPr>
          <a:xfrm>
            <a:off x="1874165" y="1435662"/>
            <a:ext cx="7771280" cy="4355310"/>
          </a:xfrm>
          <a:prstGeom prst="rect">
            <a:avLst/>
          </a:prstGeom>
          <a:noFill/>
          <a:ln>
            <a:noFill/>
          </a:ln>
        </p:spPr>
        <p:txBody>
          <a:bodyPr spcFirstLastPara="1" wrap="square" lIns="91425" tIns="45700" rIns="91425" bIns="45700" anchor="t" anchorCtr="0">
            <a:noAutofit/>
          </a:bodyPr>
          <a:lstStyle/>
          <a:p>
            <a:pPr marL="463550" marR="0" lvl="0" indent="-463550" algn="l" rtl="0">
              <a:lnSpc>
                <a:spcPct val="100000"/>
              </a:lnSpc>
              <a:spcBef>
                <a:spcPts val="0"/>
              </a:spcBef>
              <a:spcAft>
                <a:spcPts val="0"/>
              </a:spcAft>
              <a:buClr>
                <a:schemeClr val="dk1"/>
              </a:buClr>
              <a:buSzPts val="2000"/>
              <a:buFont typeface="Wingdings" panose="05000000000000000000" pitchFamily="2" charset="2"/>
              <a:buChar char="Ø"/>
            </a:pPr>
            <a:r>
              <a:rPr lang="en-US" sz="2000" dirty="0">
                <a:solidFill>
                  <a:schemeClr val="dk1"/>
                </a:solidFill>
                <a:latin typeface="Alexandria" pitchFamily="2" charset="-78"/>
                <a:ea typeface="Calibri"/>
                <a:cs typeface="Alexandria" pitchFamily="2" charset="-78"/>
                <a:sym typeface="Calibri"/>
              </a:rPr>
              <a:t>Who are the attackers</a:t>
            </a:r>
            <a:endParaRPr sz="2000" dirty="0">
              <a:latin typeface="Alexandria" pitchFamily="2" charset="-78"/>
              <a:cs typeface="Alexandria" pitchFamily="2" charset="-78"/>
            </a:endParaRPr>
          </a:p>
          <a:p>
            <a:pPr marL="463550" marR="0" lvl="0" indent="-463550" algn="l" rtl="0">
              <a:lnSpc>
                <a:spcPct val="100000"/>
              </a:lnSpc>
              <a:spcBef>
                <a:spcPts val="1000"/>
              </a:spcBef>
              <a:spcAft>
                <a:spcPts val="0"/>
              </a:spcAft>
              <a:buClr>
                <a:schemeClr val="dk1"/>
              </a:buClr>
              <a:buSzPts val="2000"/>
              <a:buFont typeface="Wingdings" panose="05000000000000000000" pitchFamily="2" charset="2"/>
              <a:buChar char="Ø"/>
            </a:pPr>
            <a:r>
              <a:rPr lang="en-US" sz="2000" dirty="0">
                <a:solidFill>
                  <a:schemeClr val="dk1"/>
                </a:solidFill>
                <a:latin typeface="Alexandria" pitchFamily="2" charset="-78"/>
                <a:ea typeface="Calibri"/>
                <a:cs typeface="Alexandria" pitchFamily="2" charset="-78"/>
                <a:sym typeface="Calibri"/>
              </a:rPr>
              <a:t>What are the vulnerabilities</a:t>
            </a:r>
            <a:endParaRPr sz="2000" dirty="0">
              <a:latin typeface="Alexandria" pitchFamily="2" charset="-78"/>
              <a:cs typeface="Alexandria" pitchFamily="2" charset="-78"/>
            </a:endParaRPr>
          </a:p>
          <a:p>
            <a:pPr marL="463550" marR="0" lvl="0" indent="-463550" algn="l" rtl="0">
              <a:lnSpc>
                <a:spcPct val="100000"/>
              </a:lnSpc>
              <a:spcBef>
                <a:spcPts val="1000"/>
              </a:spcBef>
              <a:spcAft>
                <a:spcPts val="0"/>
              </a:spcAft>
              <a:buClr>
                <a:schemeClr val="dk1"/>
              </a:buClr>
              <a:buSzPts val="2000"/>
              <a:buFont typeface="Wingdings" panose="05000000000000000000" pitchFamily="2" charset="2"/>
              <a:buChar char="Ø"/>
            </a:pPr>
            <a:r>
              <a:rPr lang="en-US" sz="2000" dirty="0">
                <a:solidFill>
                  <a:schemeClr val="dk1"/>
                </a:solidFill>
                <a:latin typeface="Alexandria" pitchFamily="2" charset="-78"/>
                <a:ea typeface="Calibri"/>
                <a:cs typeface="Alexandria" pitchFamily="2" charset="-78"/>
                <a:sym typeface="Calibri"/>
              </a:rPr>
              <a:t>Security features in Operating System</a:t>
            </a:r>
            <a:endParaRPr sz="2000" dirty="0">
              <a:latin typeface="Alexandria" pitchFamily="2" charset="-78"/>
              <a:cs typeface="Alexandria" pitchFamily="2" charset="-78"/>
            </a:endParaRPr>
          </a:p>
          <a:p>
            <a:pPr marL="463550" marR="0" lvl="0" indent="-463550" algn="l" rtl="0">
              <a:lnSpc>
                <a:spcPct val="100000"/>
              </a:lnSpc>
              <a:spcBef>
                <a:spcPts val="1000"/>
              </a:spcBef>
              <a:spcAft>
                <a:spcPts val="0"/>
              </a:spcAft>
              <a:buClr>
                <a:schemeClr val="dk1"/>
              </a:buClr>
              <a:buSzPts val="2000"/>
              <a:buFont typeface="Wingdings" panose="05000000000000000000" pitchFamily="2" charset="2"/>
              <a:buChar char="Ø"/>
            </a:pPr>
            <a:r>
              <a:rPr lang="en-US" sz="2000" dirty="0">
                <a:solidFill>
                  <a:schemeClr val="dk1"/>
                </a:solidFill>
                <a:latin typeface="Alexandria" pitchFamily="2" charset="-78"/>
                <a:ea typeface="Calibri"/>
                <a:cs typeface="Alexandria" pitchFamily="2" charset="-78"/>
                <a:sym typeface="Calibri"/>
              </a:rPr>
              <a:t>Operating Systems Hardening</a:t>
            </a:r>
            <a:endParaRPr sz="2000" dirty="0">
              <a:latin typeface="Alexandria" pitchFamily="2" charset="-78"/>
              <a:cs typeface="Alexandria" pitchFamily="2" charset="-78"/>
            </a:endParaRPr>
          </a:p>
          <a:p>
            <a:pPr marL="463550" marR="0" lvl="0" indent="-463550" algn="l" rtl="0">
              <a:lnSpc>
                <a:spcPct val="100000"/>
              </a:lnSpc>
              <a:spcBef>
                <a:spcPts val="1000"/>
              </a:spcBef>
              <a:spcAft>
                <a:spcPts val="0"/>
              </a:spcAft>
              <a:buClr>
                <a:schemeClr val="dk1"/>
              </a:buClr>
              <a:buSzPts val="2000"/>
              <a:buFont typeface="Wingdings" panose="05000000000000000000" pitchFamily="2" charset="2"/>
              <a:buChar char="Ø"/>
            </a:pPr>
            <a:r>
              <a:rPr lang="en-US" sz="2000" dirty="0">
                <a:solidFill>
                  <a:schemeClr val="dk1"/>
                </a:solidFill>
                <a:latin typeface="Alexandria" pitchFamily="2" charset="-78"/>
                <a:ea typeface="Calibri"/>
                <a:cs typeface="Alexandria" pitchFamily="2" charset="-78"/>
                <a:sym typeface="Calibri"/>
              </a:rPr>
              <a:t>Security Maintenance</a:t>
            </a:r>
            <a:endParaRPr sz="2000" dirty="0">
              <a:latin typeface="Alexandria" pitchFamily="2" charset="-78"/>
              <a:cs typeface="Alexandria" pitchFamily="2" charset="-78"/>
            </a:endParaRPr>
          </a:p>
          <a:p>
            <a:pPr marL="463550" marR="0" lvl="0" indent="-463550" algn="l" rtl="0">
              <a:lnSpc>
                <a:spcPct val="100000"/>
              </a:lnSpc>
              <a:spcBef>
                <a:spcPts val="1000"/>
              </a:spcBef>
              <a:spcAft>
                <a:spcPts val="0"/>
              </a:spcAft>
              <a:buClr>
                <a:schemeClr val="dk1"/>
              </a:buClr>
              <a:buSzPts val="2000"/>
              <a:buFont typeface="Wingdings" panose="05000000000000000000" pitchFamily="2" charset="2"/>
              <a:buChar char="Ø"/>
            </a:pPr>
            <a:r>
              <a:rPr lang="en-US" sz="2000" dirty="0">
                <a:solidFill>
                  <a:schemeClr val="dk1"/>
                </a:solidFill>
                <a:latin typeface="Alexandria" pitchFamily="2" charset="-78"/>
                <a:ea typeface="Calibri"/>
                <a:cs typeface="Alexandria" pitchFamily="2" charset="-78"/>
                <a:sym typeface="Calibri"/>
              </a:rPr>
              <a:t>The origins of Linux</a:t>
            </a:r>
            <a:endParaRPr sz="2000" dirty="0">
              <a:latin typeface="Alexandria" pitchFamily="2" charset="-78"/>
              <a:cs typeface="Alexandria" pitchFamily="2" charset="-78"/>
            </a:endParaRPr>
          </a:p>
          <a:p>
            <a:pPr marL="463550" marR="0" lvl="0" indent="-463550" algn="l" rtl="0">
              <a:lnSpc>
                <a:spcPct val="100000"/>
              </a:lnSpc>
              <a:spcBef>
                <a:spcPts val="1000"/>
              </a:spcBef>
              <a:spcAft>
                <a:spcPts val="0"/>
              </a:spcAft>
              <a:buClr>
                <a:schemeClr val="dk1"/>
              </a:buClr>
              <a:buSzPts val="2000"/>
              <a:buFont typeface="Wingdings" panose="05000000000000000000" pitchFamily="2" charset="2"/>
              <a:buChar char="Ø"/>
            </a:pPr>
            <a:r>
              <a:rPr lang="en-US" sz="2000" dirty="0">
                <a:solidFill>
                  <a:schemeClr val="dk1"/>
                </a:solidFill>
                <a:latin typeface="Alexandria" pitchFamily="2" charset="-78"/>
                <a:ea typeface="Calibri"/>
                <a:cs typeface="Alexandria" pitchFamily="2" charset="-78"/>
                <a:sym typeface="Calibri"/>
              </a:rPr>
              <a:t>Open-source software security considerations</a:t>
            </a:r>
            <a:endParaRPr sz="2000" dirty="0">
              <a:latin typeface="Alexandria" pitchFamily="2" charset="-78"/>
              <a:cs typeface="Alexandria" pitchFamily="2" charset="-78"/>
            </a:endParaRPr>
          </a:p>
          <a:p>
            <a:pPr marL="463550" marR="0" lvl="0" indent="-463550" algn="l" rtl="0">
              <a:lnSpc>
                <a:spcPct val="100000"/>
              </a:lnSpc>
              <a:spcBef>
                <a:spcPts val="1000"/>
              </a:spcBef>
              <a:spcAft>
                <a:spcPts val="0"/>
              </a:spcAft>
              <a:buClr>
                <a:schemeClr val="dk1"/>
              </a:buClr>
              <a:buSzPts val="2000"/>
              <a:buFont typeface="Wingdings" panose="05000000000000000000" pitchFamily="2" charset="2"/>
              <a:buChar char="Ø"/>
            </a:pPr>
            <a:r>
              <a:rPr lang="en-US" sz="2000" dirty="0">
                <a:solidFill>
                  <a:schemeClr val="dk1"/>
                </a:solidFill>
                <a:latin typeface="Alexandria" pitchFamily="2" charset="-78"/>
                <a:ea typeface="Calibri"/>
                <a:cs typeface="Alexandria" pitchFamily="2" charset="-78"/>
                <a:sym typeface="Calibri"/>
              </a:rPr>
              <a:t>The confidentiality, integrity, and availability (C-I-A) triad</a:t>
            </a:r>
            <a:endParaRPr sz="2000" dirty="0">
              <a:latin typeface="Alexandria" pitchFamily="2" charset="-78"/>
              <a:cs typeface="Alexandria" pitchFamily="2" charset="-78"/>
            </a:endParaRPr>
          </a:p>
          <a:p>
            <a:pPr marL="463550" marR="0" lvl="0" indent="-463550" algn="l" rtl="0">
              <a:lnSpc>
                <a:spcPct val="100000"/>
              </a:lnSpc>
              <a:spcBef>
                <a:spcPts val="1000"/>
              </a:spcBef>
              <a:spcAft>
                <a:spcPts val="0"/>
              </a:spcAft>
              <a:buClr>
                <a:schemeClr val="dk1"/>
              </a:buClr>
              <a:buSzPts val="2000"/>
              <a:buFont typeface="Wingdings" panose="05000000000000000000" pitchFamily="2" charset="2"/>
              <a:buChar char="Ø"/>
            </a:pPr>
            <a:r>
              <a:rPr lang="en-US" sz="2000" dirty="0">
                <a:solidFill>
                  <a:schemeClr val="dk1"/>
                </a:solidFill>
                <a:latin typeface="Alexandria" pitchFamily="2" charset="-78"/>
                <a:ea typeface="Calibri"/>
                <a:cs typeface="Alexandria" pitchFamily="2" charset="-78"/>
                <a:sym typeface="Calibri"/>
              </a:rPr>
              <a:t>Linux distributions </a:t>
            </a:r>
            <a:endParaRPr sz="2000" dirty="0">
              <a:latin typeface="Alexandria" pitchFamily="2" charset="-78"/>
              <a:cs typeface="Alexandria" pitchFamily="2" charset="-78"/>
            </a:endParaRPr>
          </a:p>
          <a:p>
            <a:pPr marL="463550" marR="0" lvl="0" indent="-463550" algn="l" rtl="0">
              <a:lnSpc>
                <a:spcPct val="100000"/>
              </a:lnSpc>
              <a:spcBef>
                <a:spcPts val="1000"/>
              </a:spcBef>
              <a:spcAft>
                <a:spcPts val="0"/>
              </a:spcAft>
              <a:buClr>
                <a:schemeClr val="dk1"/>
              </a:buClr>
              <a:buSzPts val="2000"/>
              <a:buFont typeface="Wingdings" panose="05000000000000000000" pitchFamily="2" charset="2"/>
              <a:buChar char="Ø"/>
            </a:pPr>
            <a:r>
              <a:rPr lang="en-US" sz="2000" dirty="0">
                <a:solidFill>
                  <a:schemeClr val="dk1"/>
                </a:solidFill>
                <a:latin typeface="Alexandria" pitchFamily="2" charset="-78"/>
                <a:ea typeface="Calibri"/>
                <a:cs typeface="Alexandria" pitchFamily="2" charset="-78"/>
                <a:sym typeface="Calibri"/>
              </a:rPr>
              <a:t>Linux security and security threats </a:t>
            </a:r>
            <a:endParaRPr sz="20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1682513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8753395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12330</TotalTime>
  <Words>3466</Words>
  <Application>Microsoft Office PowerPoint</Application>
  <PresentationFormat>Widescreen</PresentationFormat>
  <Paragraphs>659</Paragraphs>
  <Slides>46</Slides>
  <Notes>45</Notes>
  <HiddenSlides>0</HiddenSlides>
  <MMClips>0</MMClips>
  <ScaleCrop>false</ScaleCrop>
  <HeadingPairs>
    <vt:vector size="6" baseType="variant">
      <vt:variant>
        <vt:lpstr>Fonts Used</vt:lpstr>
      </vt:variant>
      <vt:variant>
        <vt:i4>17</vt:i4>
      </vt:variant>
      <vt:variant>
        <vt:lpstr>Theme</vt:lpstr>
      </vt:variant>
      <vt:variant>
        <vt:i4>3</vt:i4>
      </vt:variant>
      <vt:variant>
        <vt:lpstr>Slide Titles</vt:lpstr>
      </vt:variant>
      <vt:variant>
        <vt:i4>46</vt:i4>
      </vt:variant>
    </vt:vector>
  </HeadingPairs>
  <TitlesOfParts>
    <vt:vector size="66" baseType="lpstr">
      <vt:lpstr>Alexandria</vt:lpstr>
      <vt:lpstr>Alexandria ExtraBold</vt:lpstr>
      <vt:lpstr>Alexandria Light</vt:lpstr>
      <vt:lpstr>Alexandria Medium</vt:lpstr>
      <vt:lpstr>Andalus</vt:lpstr>
      <vt:lpstr>Arial</vt:lpstr>
      <vt:lpstr>Calibri</vt:lpstr>
      <vt:lpstr>Calibri Light</vt:lpstr>
      <vt:lpstr>Courier New</vt:lpstr>
      <vt:lpstr>Garamond</vt:lpstr>
      <vt:lpstr>Majalla UI</vt:lpstr>
      <vt:lpstr>Noto Sans Symbols</vt:lpstr>
      <vt:lpstr>Roboto Light</vt:lpstr>
      <vt:lpstr>Tahoma</vt:lpstr>
      <vt:lpstr>Tajawal Medium</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Dr. Redhwan</cp:lastModifiedBy>
  <cp:revision>225</cp:revision>
  <dcterms:created xsi:type="dcterms:W3CDTF">2022-03-12T19:01:36Z</dcterms:created>
  <dcterms:modified xsi:type="dcterms:W3CDTF">2024-02-07T14:43:42Z</dcterms:modified>
</cp:coreProperties>
</file>