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4" r:id="rId2"/>
    <p:sldId id="303" r:id="rId3"/>
    <p:sldId id="276" r:id="rId4"/>
    <p:sldId id="521" r:id="rId5"/>
    <p:sldId id="483" r:id="rId6"/>
    <p:sldId id="520" r:id="rId7"/>
    <p:sldId id="522" r:id="rId8"/>
    <p:sldId id="523" r:id="rId9"/>
    <p:sldId id="524" r:id="rId10"/>
    <p:sldId id="525" r:id="rId11"/>
    <p:sldId id="527" r:id="rId12"/>
    <p:sldId id="528" r:id="rId13"/>
    <p:sldId id="526" r:id="rId14"/>
    <p:sldId id="530" r:id="rId15"/>
    <p:sldId id="531" r:id="rId16"/>
    <p:sldId id="529" r:id="rId17"/>
    <p:sldId id="532" r:id="rId18"/>
    <p:sldId id="509" r:id="rId19"/>
    <p:sldId id="533" r:id="rId20"/>
    <p:sldId id="534" r:id="rId21"/>
    <p:sldId id="535" r:id="rId22"/>
    <p:sldId id="536" r:id="rId23"/>
    <p:sldId id="537" r:id="rId24"/>
    <p:sldId id="538" r:id="rId25"/>
    <p:sldId id="539" r:id="rId26"/>
    <p:sldId id="540" r:id="rId27"/>
    <p:sldId id="541" r:id="rId28"/>
    <p:sldId id="542" r:id="rId29"/>
    <p:sldId id="543" r:id="rId30"/>
    <p:sldId id="544" r:id="rId31"/>
    <p:sldId id="545" r:id="rId32"/>
    <p:sldId id="546" r:id="rId33"/>
    <p:sldId id="547" r:id="rId34"/>
    <p:sldId id="548" r:id="rId35"/>
    <p:sldId id="549" r:id="rId36"/>
    <p:sldId id="550" r:id="rId37"/>
    <p:sldId id="551" r:id="rId38"/>
    <p:sldId id="552" r:id="rId39"/>
    <p:sldId id="553" r:id="rId40"/>
    <p:sldId id="554" r:id="rId41"/>
    <p:sldId id="555" r:id="rId42"/>
    <p:sldId id="556" r:id="rId43"/>
    <p:sldId id="557" r:id="rId44"/>
    <p:sldId id="55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4"/>
            <p14:sldId id="303"/>
            <p14:sldId id="276"/>
            <p14:sldId id="521"/>
            <p14:sldId id="483"/>
            <p14:sldId id="520"/>
            <p14:sldId id="522"/>
            <p14:sldId id="523"/>
            <p14:sldId id="524"/>
            <p14:sldId id="525"/>
            <p14:sldId id="527"/>
            <p14:sldId id="528"/>
            <p14:sldId id="526"/>
            <p14:sldId id="530"/>
            <p14:sldId id="531"/>
            <p14:sldId id="529"/>
            <p14:sldId id="532"/>
            <p14:sldId id="509"/>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291E5-0BD8-EA9E-1BB4-6A8A163CDEDB}" v="667" dt="2023-08-29T16:10:11.462"/>
    <p1510:client id="{57910821-4839-E1BD-2750-0DF33731EECC}" v="3214" dt="2023-08-31T09:37:19.792"/>
    <p1510:client id="{5EA41550-3138-B522-E536-5D89A4E1D701}" v="4983" dt="2023-08-31T12:10:09.432"/>
    <p1510:client id="{878B5414-2B7C-1BBA-D173-562788A1EAD8}" v="280" dt="2023-08-29T15:17:31.020"/>
    <p1510:client id="{99E4DEA3-ACD4-EED5-3A2A-46F3FC33FA5D}" v="33" dt="2023-10-04T13:09:10.136"/>
    <p1510:client id="{BB44D990-3789-D892-A808-85EED76AA05C}" v="374" dt="2023-08-29T15:35:40.226"/>
    <p1510:client id="{BB723FAD-1C93-E73A-CA62-0AFE81A0AC6F}" v="2824" dt="2023-08-30T15:38:17.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100" d="100"/>
          <a:sy n="100" d="100"/>
        </p:scale>
        <p:origin x="396"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2005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20.jpe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21.jpe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4455754"/>
            <a:ext cx="5188387" cy="461665"/>
          </a:xfrm>
          <a:prstGeom prst="rect">
            <a:avLst/>
          </a:prstGeom>
          <a:noFill/>
        </p:spPr>
        <p:txBody>
          <a:bodyPr wrap="square" lIns="91440" tIns="45720" rIns="91440" bIns="45720" rtlCol="0" anchor="t">
            <a:spAutoFit/>
          </a:bodyPr>
          <a:lstStyle/>
          <a:p>
            <a:r>
              <a:rPr lang="en-US" sz="2400" dirty="0">
                <a:solidFill>
                  <a:schemeClr val="bg1"/>
                </a:solidFill>
                <a:latin typeface="Times New Roman"/>
                <a:cs typeface="Times New Roman"/>
              </a:rPr>
              <a:t>Prepared by Dr. Hamada I. AbdulWakel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09056" cy="2123658"/>
          </a:xfrm>
          <a:prstGeom prst="rect">
            <a:avLst/>
          </a:prstGeom>
          <a:noFill/>
        </p:spPr>
        <p:txBody>
          <a:bodyPr wrap="none" lIns="91440" tIns="45720" rIns="91440" bIns="45720" rtlCol="0" anchor="t">
            <a:spAutoFit/>
          </a:bodyPr>
          <a:lstStyle/>
          <a:p>
            <a:r>
              <a:rPr lang="en-US" sz="4400" b="1" dirty="0">
                <a:solidFill>
                  <a:srgbClr val="00B0F0"/>
                </a:solidFill>
                <a:latin typeface="Times New Roman"/>
                <a:cs typeface="Times New Roman"/>
              </a:rPr>
              <a:t>Programming </a:t>
            </a:r>
            <a:br>
              <a:rPr lang="en-US" sz="4400" b="1" dirty="0">
                <a:latin typeface="Times New Roman" panose="02020603050405020304" pitchFamily="18" charset="0"/>
                <a:cs typeface="Times New Roman" panose="02020603050405020304" pitchFamily="18" charset="0"/>
              </a:rPr>
            </a:br>
            <a:r>
              <a:rPr lang="en-US" sz="4400" b="1" dirty="0">
                <a:solidFill>
                  <a:srgbClr val="00B0F0"/>
                </a:solidFill>
                <a:latin typeface="Times New Roman"/>
                <a:cs typeface="Times New Roman"/>
              </a:rPr>
              <a:t>Foundations in</a:t>
            </a:r>
          </a:p>
          <a:p>
            <a:r>
              <a:rPr lang="en-US" sz="4400" b="1" dirty="0">
                <a:solidFill>
                  <a:srgbClr val="00B0F0"/>
                </a:solidFill>
                <a:latin typeface="Times New Roman"/>
                <a:cs typeface="Times New Roman"/>
              </a:rPr>
              <a:t>Python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rgbClr val="000000"/>
                </a:solidFill>
                <a:latin typeface="Times New Roman"/>
                <a:cs typeface="Times New Roman"/>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descr="A person typing on a computer&#10;&#10;Description automatically generated">
            <a:extLst>
              <a:ext uri="{FF2B5EF4-FFF2-40B4-BE49-F238E27FC236}">
                <a16:creationId xmlns:a16="http://schemas.microsoft.com/office/drawing/2014/main" id="{08D4FAB9-1930-430F-E48C-6D35988808B1}"/>
              </a:ext>
            </a:extLst>
          </p:cNvPr>
          <p:cNvPicPr>
            <a:picLocks noChangeAspect="1"/>
          </p:cNvPicPr>
          <p:nvPr/>
        </p:nvPicPr>
        <p:blipFill>
          <a:blip r:embed="rId5"/>
          <a:stretch>
            <a:fillRect/>
          </a:stretch>
        </p:blipFill>
        <p:spPr>
          <a:xfrm>
            <a:off x="6190891" y="-329242"/>
            <a:ext cx="7415840" cy="7415840"/>
          </a:xfrm>
          <a:prstGeom prst="rect">
            <a:avLst/>
          </a:prstGeom>
        </p:spPr>
      </p:pic>
    </p:spTree>
    <p:extLst>
      <p:ext uri="{BB962C8B-B14F-4D97-AF65-F5344CB8AC3E}">
        <p14:creationId xmlns:p14="http://schemas.microsoft.com/office/powerpoint/2010/main" val="146785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18426" y="2785710"/>
            <a:ext cx="6721712" cy="1384995"/>
          </a:xfrm>
          <a:prstGeom prst="rect">
            <a:avLst/>
          </a:prstGeom>
          <a:noFill/>
        </p:spPr>
        <p:txBody>
          <a:bodyPr wrap="none" lIns="91440" tIns="45720" rIns="91440" bIns="45720" rtlCol="0" anchor="t">
            <a:spAutoFit/>
          </a:bodyPr>
          <a:lstStyle/>
          <a:p>
            <a:r>
              <a:rPr lang="en-US" sz="4200" b="1" dirty="0">
                <a:solidFill>
                  <a:srgbClr val="00B0F0"/>
                </a:solidFill>
                <a:latin typeface="Times New Roman"/>
                <a:cs typeface="Times New Roman"/>
              </a:rPr>
              <a:t>Data Types &amp; Input/Output </a:t>
            </a:r>
            <a:endParaRPr lang="en-US" sz="4200" dirty="0">
              <a:solidFill>
                <a:srgbClr val="000000"/>
              </a:solidFill>
              <a:latin typeface="Calibri" panose="020F0502020204030204"/>
              <a:cs typeface="Calibri" panose="020F0502020204030204"/>
            </a:endParaRPr>
          </a:p>
          <a:p>
            <a:r>
              <a:rPr lang="en-US" sz="4200" b="1" dirty="0">
                <a:solidFill>
                  <a:srgbClr val="00B0F0"/>
                </a:solidFill>
                <a:latin typeface="Times New Roman"/>
                <a:cs typeface="Times New Roman"/>
              </a:rPr>
              <a:t>Operations</a:t>
            </a:r>
            <a:endParaRPr lang="en-US" sz="4200" dirty="0">
              <a:solidFill>
                <a:srgbClr val="000000"/>
              </a:solidFill>
              <a:latin typeface="Calibri" panose="020F0502020204030204"/>
              <a:cs typeface="Calibri" panose="020F0502020204030204"/>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277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tx1"/>
                </a:solidFill>
                <a:latin typeface="Times New Roman"/>
                <a:cs typeface="Times New Roman"/>
              </a:rPr>
              <a:t>Lecture 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dirty="0">
                <a:solidFill>
                  <a:srgbClr val="00B0F0"/>
                </a:solidFill>
                <a:latin typeface="Times New Roman"/>
                <a:cs typeface="Times New Roman"/>
              </a:rPr>
              <a:t>Dr. Hamada I. AbdulWakel</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RECAP: LECTURE 1</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buFont typeface="Arial"/>
              <a:buChar char="•"/>
            </a:pPr>
            <a:r>
              <a:rPr lang="en-US" sz="2400" dirty="0">
                <a:solidFill>
                  <a:srgbClr val="2D3956"/>
                </a:solidFill>
                <a:latin typeface="Times New Roman"/>
                <a:cs typeface="Times New Roman"/>
              </a:rPr>
              <a:t>Information processing and Problem-solving relationship.</a:t>
            </a:r>
            <a:endParaRPr lang="en-US" sz="2400" dirty="0">
              <a:cs typeface="Calibri"/>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Algorithms and its features.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Python programming language and its uses.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Requirements for Pythons.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LECTURE MAIN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285750" indent="-285750">
              <a:buFont typeface="Arial"/>
              <a:buChar char="•"/>
            </a:pPr>
            <a:r>
              <a:rPr lang="en-US" sz="2400" dirty="0">
                <a:solidFill>
                  <a:srgbClr val="2D3956"/>
                </a:solidFill>
                <a:latin typeface="Times New Roman"/>
                <a:cs typeface="Times New Roman"/>
              </a:rPr>
              <a:t>The software development life cycle (SDLC).</a:t>
            </a:r>
            <a:endParaRPr lang="en-US" sz="2400" dirty="0">
              <a:cs typeface="Calibri"/>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SDLC approaches/models.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input and output operations in Python.</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data types and variables.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arithmetic expressions.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307059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830997"/>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process of planning and organizing a program. It also known as Software Development Life Cycle (SDLC).</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pic>
        <p:nvPicPr>
          <p:cNvPr id="18" name="Picture 17" descr="A diagram of software development life cycle&#10;&#10;Description automatically generated">
            <a:extLst>
              <a:ext uri="{FF2B5EF4-FFF2-40B4-BE49-F238E27FC236}">
                <a16:creationId xmlns:a16="http://schemas.microsoft.com/office/drawing/2014/main" id="{622D4FB9-C1BF-E03A-4EAA-4FC5FD13A1CB}"/>
              </a:ext>
            </a:extLst>
          </p:cNvPr>
          <p:cNvPicPr>
            <a:picLocks noChangeAspect="1"/>
          </p:cNvPicPr>
          <p:nvPr/>
        </p:nvPicPr>
        <p:blipFill>
          <a:blip r:embed="rId4"/>
          <a:stretch>
            <a:fillRect/>
          </a:stretch>
        </p:blipFill>
        <p:spPr>
          <a:xfrm>
            <a:off x="2495909" y="2948304"/>
            <a:ext cx="6596332" cy="3046108"/>
          </a:xfrm>
          <a:prstGeom prst="rect">
            <a:avLst/>
          </a:prstGeom>
        </p:spPr>
      </p:pic>
    </p:spTree>
    <p:extLst>
      <p:ext uri="{BB962C8B-B14F-4D97-AF65-F5344CB8AC3E}">
        <p14:creationId xmlns:p14="http://schemas.microsoft.com/office/powerpoint/2010/main" val="297997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154984"/>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Planning:</a:t>
            </a:r>
            <a:r>
              <a:rPr lang="en-US" sz="2400" dirty="0">
                <a:solidFill>
                  <a:srgbClr val="2D3956"/>
                </a:solidFill>
                <a:latin typeface="Times New Roman"/>
                <a:cs typeface="Times New Roman"/>
              </a:rPr>
              <a:t> outlines the scope of the problem and identify solutions. Resources, costs, time, and other aspects should be considered and determined here.</a:t>
            </a:r>
            <a:endParaRPr lang="en-US" sz="2400" b="1"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Analysis:</a:t>
            </a:r>
            <a:r>
              <a:rPr lang="en-US" sz="2400" dirty="0">
                <a:solidFill>
                  <a:srgbClr val="2D3956"/>
                </a:solidFill>
                <a:latin typeface="Times New Roman"/>
                <a:cs typeface="Times New Roman"/>
              </a:rPr>
              <a:t> includes gathering all the specific details required for a new system as well as determining the first ideas for prototypes. Any ambiguities must be resolved in this phase.</a:t>
            </a:r>
            <a:endParaRPr lang="en-US"/>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55356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Design:</a:t>
            </a:r>
            <a:r>
              <a:rPr lang="en-US" sz="2400" dirty="0">
                <a:solidFill>
                  <a:srgbClr val="2D3956"/>
                </a:solidFill>
                <a:latin typeface="Times New Roman"/>
                <a:cs typeface="Times New Roman"/>
              </a:rPr>
              <a:t> Developers will first outline the details for the overall application, alongside specific aspects, such as its: User interfaces, Network  requirements, and Databases.</a:t>
            </a:r>
            <a:endParaRPr lang="en-US" dirty="0">
              <a:solidFill>
                <a:srgbClr val="000000"/>
              </a:solidFill>
              <a:latin typeface="Calibri" panose="020F0502020204030204"/>
              <a:cs typeface="Calibri" panose="020F0502020204030204"/>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Implementation:</a:t>
            </a:r>
            <a:r>
              <a:rPr lang="en-US" sz="2400" dirty="0">
                <a:solidFill>
                  <a:srgbClr val="2D3956"/>
                </a:solidFill>
                <a:latin typeface="Times New Roman"/>
                <a:cs typeface="Times New Roman"/>
              </a:rPr>
              <a:t> the part where developers actually write code and build the application according to the earlier design documents and outlined specifications.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979007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Testing:</a:t>
            </a:r>
            <a:r>
              <a:rPr lang="en-US" sz="2400" dirty="0">
                <a:solidFill>
                  <a:srgbClr val="2D3956"/>
                </a:solidFill>
                <a:latin typeface="Times New Roman"/>
                <a:cs typeface="Times New Roman"/>
              </a:rPr>
              <a:t> all the pieces of code are tested to verify and validate a software product.</a:t>
            </a:r>
          </a:p>
          <a:p>
            <a:pPr marL="285750" indent="-285750" algn="just">
              <a:buFont typeface="Arial"/>
              <a:buChar char="•"/>
            </a:pPr>
            <a:endParaRPr lang="en-US" sz="2400" dirty="0">
              <a:solidFill>
                <a:srgbClr val="2D3956"/>
              </a:solidFill>
              <a:latin typeface="Times New Roman"/>
              <a:cs typeface="Times New Roman"/>
            </a:endParaRPr>
          </a:p>
          <a:p>
            <a:pPr marL="285750" indent="-285750" algn="just">
              <a:buFont typeface="Arial"/>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Maintenance:</a:t>
            </a:r>
            <a:r>
              <a:rPr lang="en-US" sz="2400" dirty="0">
                <a:solidFill>
                  <a:srgbClr val="2D3956"/>
                </a:solidFill>
                <a:latin typeface="Times New Roman"/>
                <a:cs typeface="Times New Roman"/>
              </a:rPr>
              <a:t> once the system is deployed, any necessary upgrades, enhancements, and changes can be made, implementing new features into the operating software.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2405674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pic>
        <p:nvPicPr>
          <p:cNvPr id="3" name="Picture 2" descr="Icon&#10;&#10;Description automatically generated">
            <a:extLst>
              <a:ext uri="{FF2B5EF4-FFF2-40B4-BE49-F238E27FC236}">
                <a16:creationId xmlns:a16="http://schemas.microsoft.com/office/drawing/2014/main" id="{1C67F8E4-C77D-D660-5B0F-86D234B23D03}"/>
              </a:ext>
            </a:extLst>
          </p:cNvPr>
          <p:cNvPicPr>
            <a:picLocks noChangeAspect="1"/>
          </p:cNvPicPr>
          <p:nvPr/>
        </p:nvPicPr>
        <p:blipFill>
          <a:blip r:embed="rId4"/>
          <a:stretch>
            <a:fillRect/>
          </a:stretch>
        </p:blipFill>
        <p:spPr>
          <a:xfrm>
            <a:off x="2265872" y="2158615"/>
            <a:ext cx="7530860" cy="3877862"/>
          </a:xfrm>
          <a:prstGeom prst="rect">
            <a:avLst/>
          </a:prstGeom>
        </p:spPr>
      </p:pic>
    </p:spTree>
    <p:extLst>
      <p:ext uri="{BB962C8B-B14F-4D97-AF65-F5344CB8AC3E}">
        <p14:creationId xmlns:p14="http://schemas.microsoft.com/office/powerpoint/2010/main" val="3496572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3" name="Picture 2" descr="A picture containing text&#10;&#10;Description automatically generated">
            <a:extLst>
              <a:ext uri="{FF2B5EF4-FFF2-40B4-BE49-F238E27FC236}">
                <a16:creationId xmlns:a16="http://schemas.microsoft.com/office/drawing/2014/main" id="{66E9EA95-52B1-BBDB-9D8E-F42A3FF594FF}"/>
              </a:ext>
            </a:extLst>
          </p:cNvPr>
          <p:cNvPicPr>
            <a:picLocks noChangeAspect="1"/>
          </p:cNvPicPr>
          <p:nvPr/>
        </p:nvPicPr>
        <p:blipFill>
          <a:blip r:embed="rId4"/>
          <a:stretch>
            <a:fillRect/>
          </a:stretch>
        </p:blipFill>
        <p:spPr>
          <a:xfrm>
            <a:off x="1403231" y="2613489"/>
            <a:ext cx="9385539" cy="2508040"/>
          </a:xfrm>
          <a:prstGeom prst="rect">
            <a:avLst/>
          </a:prstGeom>
        </p:spPr>
      </p:pic>
    </p:spTree>
    <p:extLst>
      <p:ext uri="{BB962C8B-B14F-4D97-AF65-F5344CB8AC3E}">
        <p14:creationId xmlns:p14="http://schemas.microsoft.com/office/powerpoint/2010/main" val="817183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Shape, polygon&#10;&#10;Description automatically generated">
            <a:extLst>
              <a:ext uri="{FF2B5EF4-FFF2-40B4-BE49-F238E27FC236}">
                <a16:creationId xmlns:a16="http://schemas.microsoft.com/office/drawing/2014/main" id="{BE596358-BB68-3C2B-DF5B-65ADB8144A84}"/>
              </a:ext>
            </a:extLst>
          </p:cNvPr>
          <p:cNvPicPr>
            <a:picLocks noChangeAspect="1"/>
          </p:cNvPicPr>
          <p:nvPr/>
        </p:nvPicPr>
        <p:blipFill>
          <a:blip r:embed="rId4"/>
          <a:stretch>
            <a:fillRect/>
          </a:stretch>
        </p:blipFill>
        <p:spPr>
          <a:xfrm>
            <a:off x="1431985" y="2491224"/>
            <a:ext cx="9198633" cy="2738194"/>
          </a:xfrm>
          <a:prstGeom prst="rect">
            <a:avLst/>
          </a:prstGeom>
        </p:spPr>
      </p:pic>
    </p:spTree>
    <p:extLst>
      <p:ext uri="{BB962C8B-B14F-4D97-AF65-F5344CB8AC3E}">
        <p14:creationId xmlns:p14="http://schemas.microsoft.com/office/powerpoint/2010/main" val="3511066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3" name="Picture 2" descr="A picture containing diagram&#10;&#10;Description automatically generated">
            <a:extLst>
              <a:ext uri="{FF2B5EF4-FFF2-40B4-BE49-F238E27FC236}">
                <a16:creationId xmlns:a16="http://schemas.microsoft.com/office/drawing/2014/main" id="{9EB19C4E-6276-87F5-FEBB-13B8DE2251A5}"/>
              </a:ext>
            </a:extLst>
          </p:cNvPr>
          <p:cNvPicPr>
            <a:picLocks noChangeAspect="1"/>
          </p:cNvPicPr>
          <p:nvPr/>
        </p:nvPicPr>
        <p:blipFill>
          <a:blip r:embed="rId4"/>
          <a:stretch>
            <a:fillRect/>
          </a:stretch>
        </p:blipFill>
        <p:spPr>
          <a:xfrm>
            <a:off x="1604513" y="2398528"/>
            <a:ext cx="8839199" cy="2952337"/>
          </a:xfrm>
          <a:prstGeom prst="rect">
            <a:avLst/>
          </a:prstGeom>
        </p:spPr>
      </p:pic>
    </p:spTree>
    <p:extLst>
      <p:ext uri="{BB962C8B-B14F-4D97-AF65-F5344CB8AC3E}">
        <p14:creationId xmlns:p14="http://schemas.microsoft.com/office/powerpoint/2010/main" val="367832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The Waterfall Model:</a:t>
            </a:r>
            <a:r>
              <a:rPr lang="en-US" sz="2400" dirty="0">
                <a:solidFill>
                  <a:srgbClr val="2D3956"/>
                </a:solidFill>
                <a:latin typeface="Times New Roman"/>
                <a:cs typeface="Times New Roman"/>
              </a:rPr>
              <a:t> </a:t>
            </a:r>
            <a:endParaRPr lang="en-US">
              <a:solidFill>
                <a:srgbClr val="000000"/>
              </a:solidFill>
              <a:latin typeface="Calibri" panose="020F0502020204030204"/>
              <a:cs typeface="Calibri" panose="020F0502020204030204"/>
            </a:endParaRPr>
          </a:p>
          <a:p>
            <a:pPr marL="800100" lvl="1" indent="-342900">
              <a:buFont typeface="Arial,Sans-Serif"/>
              <a:buChar char="•"/>
            </a:pPr>
            <a:r>
              <a:rPr lang="en-US" sz="2400" dirty="0">
                <a:solidFill>
                  <a:srgbClr val="2D3956"/>
                </a:solidFill>
                <a:latin typeface="Times New Roman"/>
                <a:cs typeface="Times New Roman"/>
              </a:rPr>
              <a:t>One of the oldest models.</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Recommending a more uniform/sequential software development.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Ensures that all required steps are completed before moving to the next stage. This helps project managers track the progress from start to finish. </a:t>
            </a:r>
            <a:endParaRPr lang="en-US"/>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It is difficult to adapt when flexibility is needed. Planning out change can be problematic.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345184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3" name="Picture 2" descr="Diagram&#10;&#10;Description automatically generated">
            <a:extLst>
              <a:ext uri="{FF2B5EF4-FFF2-40B4-BE49-F238E27FC236}">
                <a16:creationId xmlns:a16="http://schemas.microsoft.com/office/drawing/2014/main" id="{A18E8334-6A47-75F3-7419-1DB22F260444}"/>
              </a:ext>
            </a:extLst>
          </p:cNvPr>
          <p:cNvPicPr>
            <a:picLocks noChangeAspect="1"/>
          </p:cNvPicPr>
          <p:nvPr/>
        </p:nvPicPr>
        <p:blipFill>
          <a:blip r:embed="rId4"/>
          <a:stretch>
            <a:fillRect/>
          </a:stretch>
        </p:blipFill>
        <p:spPr>
          <a:xfrm>
            <a:off x="3631721" y="1733203"/>
            <a:ext cx="4928557" cy="4282991"/>
          </a:xfrm>
          <a:prstGeom prst="rect">
            <a:avLst/>
          </a:prstGeom>
        </p:spPr>
      </p:pic>
    </p:spTree>
    <p:extLst>
      <p:ext uri="{BB962C8B-B14F-4D97-AF65-F5344CB8AC3E}">
        <p14:creationId xmlns:p14="http://schemas.microsoft.com/office/powerpoint/2010/main" val="254589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A picture containing chart&#10;&#10;Description automatically generated">
            <a:extLst>
              <a:ext uri="{FF2B5EF4-FFF2-40B4-BE49-F238E27FC236}">
                <a16:creationId xmlns:a16="http://schemas.microsoft.com/office/drawing/2014/main" id="{33CB952C-5790-CCF9-5B11-F036222A2E9B}"/>
              </a:ext>
            </a:extLst>
          </p:cNvPr>
          <p:cNvPicPr>
            <a:picLocks noChangeAspect="1"/>
          </p:cNvPicPr>
          <p:nvPr/>
        </p:nvPicPr>
        <p:blipFill>
          <a:blip r:embed="rId4"/>
          <a:stretch>
            <a:fillRect/>
          </a:stretch>
        </p:blipFill>
        <p:spPr>
          <a:xfrm>
            <a:off x="2826589" y="2053238"/>
            <a:ext cx="6395048" cy="3628542"/>
          </a:xfrm>
          <a:prstGeom prst="rect">
            <a:avLst/>
          </a:prstGeom>
        </p:spPr>
      </p:pic>
    </p:spTree>
    <p:extLst>
      <p:ext uri="{BB962C8B-B14F-4D97-AF65-F5344CB8AC3E}">
        <p14:creationId xmlns:p14="http://schemas.microsoft.com/office/powerpoint/2010/main" val="3832775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The Iterative Model:</a:t>
            </a:r>
            <a:r>
              <a:rPr lang="en-US" sz="2400" dirty="0">
                <a:solidFill>
                  <a:srgbClr val="2D3956"/>
                </a:solidFill>
                <a:latin typeface="Times New Roman"/>
                <a:cs typeface="Times New Roman"/>
              </a:rPr>
              <a:t> </a:t>
            </a:r>
            <a:endParaRPr lang="en-US" dirty="0">
              <a:solidFill>
                <a:srgbClr val="000000"/>
              </a:solidFill>
              <a:latin typeface="Calibri" panose="020F0502020204030204"/>
              <a:cs typeface="Calibri" panose="020F0502020204030204"/>
            </a:endParaRPr>
          </a:p>
          <a:p>
            <a:pPr marL="800100" lvl="1" indent="-342900">
              <a:buFont typeface="Arial,Sans-Serif"/>
              <a:buChar char="•"/>
            </a:pPr>
            <a:r>
              <a:rPr lang="en-US" sz="2400">
                <a:solidFill>
                  <a:srgbClr val="2D3956"/>
                </a:solidFill>
                <a:latin typeface="Times New Roman"/>
                <a:cs typeface="Times New Roman"/>
              </a:rPr>
              <a:t>It focuses on building solutions continuously by testing and modifying them.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a:solidFill>
                  <a:srgbClr val="2D3956"/>
                </a:solidFill>
                <a:latin typeface="Times New Roman"/>
                <a:cs typeface="Times New Roman"/>
              </a:rPr>
              <a:t>It involves taking small steps (iterations) and making changes to a product quickly so that it becomes better and better over time.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957858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The Incremental Model:</a:t>
            </a:r>
            <a:r>
              <a:rPr lang="en-US" sz="2400" dirty="0">
                <a:solidFill>
                  <a:srgbClr val="2D3956"/>
                </a:solidFill>
                <a:latin typeface="Times New Roman"/>
                <a:cs typeface="Times New Roman"/>
              </a:rPr>
              <a:t> </a:t>
            </a:r>
            <a:endParaRPr lang="en-US" dirty="0">
              <a:solidFill>
                <a:srgbClr val="000000"/>
              </a:solidFill>
              <a:latin typeface="Calibri" panose="020F0502020204030204"/>
              <a:cs typeface="Calibri" panose="020F0502020204030204"/>
            </a:endParaRPr>
          </a:p>
          <a:p>
            <a:pPr marL="800100" lvl="1" indent="-342900">
              <a:buFont typeface="Arial,Sans-Serif"/>
              <a:buChar char="•"/>
            </a:pPr>
            <a:r>
              <a:rPr lang="en-US" sz="2400" dirty="0">
                <a:solidFill>
                  <a:srgbClr val="2D3956"/>
                </a:solidFill>
                <a:latin typeface="Times New Roman"/>
                <a:cs typeface="Times New Roman"/>
              </a:rPr>
              <a:t>The requirements are divided into multiple standalone modules of the SDLC.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Each module goes through the phases of SDLC.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Every subsequent release of the module adds function to the previous release. </a:t>
            </a:r>
            <a:endParaRPr lang="en-US" dirty="0"/>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The process continues until the complete system achieved.</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49083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ANALYSIS</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The customer requests a program that computes a person’s income tax.</a:t>
            </a:r>
          </a:p>
          <a:p>
            <a:pPr marL="800100" lvl="1" indent="-342900">
              <a:buFont typeface="Arial,Sans-Serif"/>
              <a:buChar char="•"/>
            </a:pPr>
            <a:r>
              <a:rPr lang="en-US" sz="2400" dirty="0">
                <a:solidFill>
                  <a:srgbClr val="2D3956"/>
                </a:solidFill>
                <a:latin typeface="Times New Roman"/>
                <a:cs typeface="Times New Roman"/>
              </a:rPr>
              <a:t>Gross income required.</a:t>
            </a:r>
          </a:p>
          <a:p>
            <a:pPr marL="800100" lvl="1" indent="-342900">
              <a:buFont typeface="Arial,Sans-Serif"/>
              <a:buChar char="•"/>
            </a:pPr>
            <a:r>
              <a:rPr lang="en-US" sz="2400" dirty="0">
                <a:solidFill>
                  <a:srgbClr val="2D3956"/>
                </a:solidFill>
                <a:latin typeface="Times New Roman"/>
                <a:cs typeface="Times New Roman"/>
              </a:rPr>
              <a:t>Flat tax rate 20%.</a:t>
            </a:r>
          </a:p>
          <a:p>
            <a:pPr marL="800100" lvl="1" indent="-342900">
              <a:buFont typeface="Arial,Sans-Serif"/>
              <a:buChar char="•"/>
            </a:pPr>
            <a:r>
              <a:rPr lang="en-US" sz="2400" dirty="0">
                <a:solidFill>
                  <a:srgbClr val="2D3956"/>
                </a:solidFill>
                <a:latin typeface="Times New Roman"/>
                <a:cs typeface="Times New Roman"/>
              </a:rPr>
              <a:t>$10000 standard deduction.</a:t>
            </a:r>
          </a:p>
          <a:p>
            <a:pPr marL="800100" lvl="1" indent="-342900">
              <a:buFont typeface="Arial,Sans-Serif"/>
              <a:buChar char="•"/>
            </a:pPr>
            <a:r>
              <a:rPr lang="en-US" sz="2400" dirty="0">
                <a:solidFill>
                  <a:srgbClr val="2D3956"/>
                </a:solidFill>
                <a:latin typeface="Times New Roman"/>
                <a:cs typeface="Times New Roman"/>
              </a:rPr>
              <a:t>For each dependent, there is a $2000 deduction.</a:t>
            </a:r>
          </a:p>
          <a:p>
            <a:r>
              <a:rPr lang="en-US" sz="2400" dirty="0">
                <a:solidFill>
                  <a:srgbClr val="2D3956"/>
                </a:solidFill>
                <a:latin typeface="Times New Roman"/>
                <a:cs typeface="Times New Roman"/>
              </a:rPr>
              <a:t>                </a:t>
            </a: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Enter the gross income: 150000.00</a:t>
            </a:r>
          </a:p>
          <a:p>
            <a:r>
              <a:rPr lang="en-US" sz="2400" dirty="0">
                <a:solidFill>
                  <a:srgbClr val="00B0F0"/>
                </a:solidFill>
                <a:latin typeface="Times New Roman"/>
                <a:cs typeface="Times New Roman"/>
              </a:rPr>
              <a:t>                         Enter the number of dependent: 3</a:t>
            </a:r>
          </a:p>
          <a:p>
            <a:r>
              <a:rPr lang="en-US" sz="2400" dirty="0">
                <a:solidFill>
                  <a:srgbClr val="00B0F0"/>
                </a:solidFill>
                <a:latin typeface="Times New Roman"/>
                <a:cs typeface="Times New Roman"/>
              </a:rPr>
              <a:t>                         The income tax is </a:t>
            </a:r>
            <a:r>
              <a:rPr lang="en-US" sz="2400" b="1" dirty="0">
                <a:solidFill>
                  <a:srgbClr val="00B0F0"/>
                </a:solidFill>
                <a:latin typeface="Times New Roman"/>
                <a:cs typeface="Times New Roman"/>
              </a:rPr>
              <a:t>$26800.00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108992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DESIGN</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An English-style algorithm is called </a:t>
            </a:r>
            <a:r>
              <a:rPr lang="en-US" sz="2400" b="1" dirty="0">
                <a:solidFill>
                  <a:srgbClr val="2D3956"/>
                </a:solidFill>
                <a:latin typeface="Times New Roman"/>
                <a:cs typeface="Times New Roman"/>
              </a:rPr>
              <a:t>Pseudocode</a:t>
            </a:r>
            <a:r>
              <a:rPr lang="en-US" sz="2400" dirty="0">
                <a:solidFill>
                  <a:srgbClr val="2D3956"/>
                </a:solidFill>
                <a:latin typeface="Times New Roman"/>
                <a:cs typeface="Times New Roman"/>
              </a:rPr>
              <a:t>.</a:t>
            </a:r>
          </a:p>
          <a:p>
            <a:pPr algn="just"/>
            <a:endParaRPr lang="en-US" sz="2400" dirty="0">
              <a:solidFill>
                <a:srgbClr val="2D3956"/>
              </a:solidFill>
              <a:latin typeface="Times New Roman"/>
              <a:cs typeface="Times New Roman"/>
            </a:endParaRPr>
          </a:p>
          <a:p>
            <a:pPr marL="914400" indent="-457200">
              <a:buAutoNum type="arabicPeriod"/>
            </a:pPr>
            <a:r>
              <a:rPr lang="en-US" sz="2400" dirty="0">
                <a:solidFill>
                  <a:srgbClr val="2D3956"/>
                </a:solidFill>
                <a:latin typeface="Times New Roman"/>
                <a:cs typeface="Times New Roman"/>
              </a:rPr>
              <a:t>Input the gross income and number of dependents.</a:t>
            </a:r>
          </a:p>
          <a:p>
            <a:pPr marL="914400" indent="-457200">
              <a:buAutoNum type="arabicPeriod"/>
            </a:pPr>
            <a:r>
              <a:rPr lang="en-US" sz="2400" dirty="0">
                <a:solidFill>
                  <a:srgbClr val="2D3956"/>
                </a:solidFill>
                <a:latin typeface="Times New Roman"/>
                <a:cs typeface="Times New Roman"/>
              </a:rPr>
              <a:t>Compute the taxable income using the formula</a:t>
            </a:r>
          </a:p>
          <a:p>
            <a:pPr marL="914400" indent="-457200">
              <a:buAutoNum type="arabicPeriod"/>
            </a:pPr>
            <a:r>
              <a:rPr lang="en-US" sz="2400" dirty="0">
                <a:solidFill>
                  <a:srgbClr val="2D3956"/>
                </a:solidFill>
                <a:latin typeface="Times New Roman"/>
                <a:cs typeface="Times New Roman"/>
              </a:rPr>
              <a:t>Taxable income = gross income – 10000 - (2000 * number of dependent)</a:t>
            </a:r>
          </a:p>
          <a:p>
            <a:pPr marL="914400" indent="-457200">
              <a:buAutoNum type="arabicPeriod"/>
            </a:pPr>
            <a:r>
              <a:rPr lang="en-US" sz="2400" dirty="0">
                <a:solidFill>
                  <a:srgbClr val="2D3956"/>
                </a:solidFill>
                <a:latin typeface="Times New Roman"/>
                <a:cs typeface="Times New Roman"/>
              </a:rPr>
              <a:t>Compute the income tax using the formula</a:t>
            </a:r>
          </a:p>
          <a:p>
            <a:pPr marL="914400" indent="-457200">
              <a:buAutoNum type="arabicPeriod"/>
            </a:pPr>
            <a:r>
              <a:rPr lang="en-US" sz="2400" dirty="0">
                <a:solidFill>
                  <a:srgbClr val="2D3956"/>
                </a:solidFill>
                <a:latin typeface="Times New Roman"/>
                <a:cs typeface="Times New Roman"/>
              </a:rPr>
              <a:t>Tax = taxable income * 0.20</a:t>
            </a:r>
          </a:p>
          <a:p>
            <a:pPr marL="914400" indent="-457200">
              <a:buAutoNum type="arabicPeriod"/>
            </a:pPr>
            <a:r>
              <a:rPr lang="en-US" sz="2400" dirty="0">
                <a:solidFill>
                  <a:srgbClr val="2D3956"/>
                </a:solidFill>
                <a:latin typeface="Times New Roman"/>
                <a:cs typeface="Times New Roman"/>
              </a:rPr>
              <a:t>Print the tax</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285C4AD1-BD35-36EC-B6D8-A7C05837C499}"/>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57856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TESTING</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39321"/>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Error types:</a:t>
            </a:r>
          </a:p>
          <a:p>
            <a:pPr marL="800100" indent="-342900" algn="just">
              <a:buFont typeface="Arial"/>
              <a:buChar char="•"/>
            </a:pPr>
            <a:r>
              <a:rPr lang="en-US" sz="2400" b="1" dirty="0">
                <a:solidFill>
                  <a:srgbClr val="2D3956"/>
                </a:solidFill>
                <a:latin typeface="Times New Roman"/>
                <a:cs typeface="Times New Roman"/>
              </a:rPr>
              <a:t>Syntax error:</a:t>
            </a:r>
            <a:r>
              <a:rPr lang="en-US" sz="2400" dirty="0">
                <a:solidFill>
                  <a:srgbClr val="2D3956"/>
                </a:solidFill>
                <a:latin typeface="Times New Roman"/>
                <a:cs typeface="Times New Roman"/>
              </a:rPr>
              <a:t> occurred due to the mistakes while typing or do not follow the syntax of the specified programming language.</a:t>
            </a:r>
          </a:p>
          <a:p>
            <a:pPr marL="800100" lvl="1" indent="-342900" algn="just">
              <a:buFont typeface="Arial"/>
              <a:buChar char="•"/>
            </a:pPr>
            <a:endParaRPr lang="en-US" sz="2400" dirty="0">
              <a:solidFill>
                <a:srgbClr val="2D3956"/>
              </a:solidFill>
              <a:latin typeface="Times New Roman"/>
              <a:cs typeface="Times New Roman"/>
            </a:endParaRPr>
          </a:p>
          <a:p>
            <a:pPr marL="800100" lvl="1" indent="-342900" algn="just">
              <a:buFont typeface="Arial"/>
              <a:buChar char="•"/>
            </a:pPr>
            <a:r>
              <a:rPr lang="en-US" sz="2400" b="1" dirty="0">
                <a:solidFill>
                  <a:srgbClr val="2D3956"/>
                </a:solidFill>
                <a:latin typeface="Times New Roman"/>
                <a:cs typeface="Times New Roman"/>
              </a:rPr>
              <a:t>Run-time error:</a:t>
            </a:r>
            <a:r>
              <a:rPr lang="en-US" sz="2400" dirty="0">
                <a:solidFill>
                  <a:srgbClr val="2D3956"/>
                </a:solidFill>
                <a:latin typeface="Times New Roman"/>
                <a:cs typeface="Times New Roman"/>
              </a:rPr>
              <a:t> When the program is running, and it is not able to perform the operation.</a:t>
            </a:r>
          </a:p>
          <a:p>
            <a:pPr marL="800100" lvl="1" indent="-342900" algn="just">
              <a:buFont typeface="Arial"/>
              <a:buChar char="•"/>
            </a:pPr>
            <a:endParaRPr lang="en-US" sz="2600" dirty="0">
              <a:solidFill>
                <a:srgbClr val="2D3956"/>
              </a:solidFill>
              <a:latin typeface="Calibri"/>
              <a:cs typeface="Calibri"/>
            </a:endParaRPr>
          </a:p>
          <a:p>
            <a:pPr marL="800100" lvl="1" indent="-342900" algn="just">
              <a:buFont typeface="Arial"/>
              <a:buChar char="•"/>
            </a:pPr>
            <a:r>
              <a:rPr lang="en-US" sz="2400" b="1" dirty="0">
                <a:solidFill>
                  <a:srgbClr val="2D3956"/>
                </a:solidFill>
                <a:latin typeface="Times New Roman"/>
                <a:cs typeface="Times New Roman"/>
              </a:rPr>
              <a:t>Logical error:</a:t>
            </a:r>
            <a:r>
              <a:rPr lang="en-US" sz="2400" dirty="0">
                <a:solidFill>
                  <a:srgbClr val="2D3956"/>
                </a:solidFill>
                <a:latin typeface="Times New Roman"/>
                <a:cs typeface="Times New Roman"/>
              </a:rPr>
              <a:t> an error that leads to an undesired output.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285C4AD1-BD35-36EC-B6D8-A7C05837C499}"/>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057411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TESTING</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830997"/>
          </a:xfrm>
          <a:prstGeom prst="rect">
            <a:avLst/>
          </a:prstGeom>
          <a:noFill/>
        </p:spPr>
        <p:txBody>
          <a:bodyPr wrap="square" lIns="91440" tIns="45720" rIns="91440" bIns="45720" rtlCol="0" anchor="t">
            <a:spAutoFit/>
          </a:bodyPr>
          <a:lstStyle/>
          <a:p>
            <a:pPr marL="342900" indent="-342900" algn="just">
              <a:buFont typeface="Arial"/>
              <a:buChar char="•"/>
            </a:pPr>
            <a:r>
              <a:rPr lang="en-US" sz="2400" b="1" dirty="0">
                <a:solidFill>
                  <a:srgbClr val="2D3956"/>
                </a:solidFill>
                <a:latin typeface="Times New Roman"/>
                <a:cs typeface="Times New Roman"/>
              </a:rPr>
              <a:t>Test suite:</a:t>
            </a:r>
            <a:r>
              <a:rPr lang="en-US" sz="2400" dirty="0">
                <a:solidFill>
                  <a:srgbClr val="2D3956"/>
                </a:solidFill>
                <a:latin typeface="Times New Roman"/>
                <a:cs typeface="Times New Roman"/>
              </a:rPr>
              <a:t> the logical grouping or collection of test cases to run a single job with different test scenarios.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285C4AD1-BD35-36EC-B6D8-A7C05837C499}"/>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Table&#10;&#10;Description automatically generated">
            <a:extLst>
              <a:ext uri="{FF2B5EF4-FFF2-40B4-BE49-F238E27FC236}">
                <a16:creationId xmlns:a16="http://schemas.microsoft.com/office/drawing/2014/main" id="{4EB778F2-8D35-235E-4E67-0EB78133EB92}"/>
              </a:ext>
            </a:extLst>
          </p:cNvPr>
          <p:cNvPicPr>
            <a:picLocks noChangeAspect="1"/>
          </p:cNvPicPr>
          <p:nvPr/>
        </p:nvPicPr>
        <p:blipFill>
          <a:blip r:embed="rId4"/>
          <a:stretch>
            <a:fillRect/>
          </a:stretch>
        </p:blipFill>
        <p:spPr>
          <a:xfrm>
            <a:off x="2050211" y="3154358"/>
            <a:ext cx="7947803" cy="2806528"/>
          </a:xfrm>
          <a:prstGeom prst="rect">
            <a:avLst/>
          </a:prstGeom>
        </p:spPr>
      </p:pic>
    </p:spTree>
    <p:extLst>
      <p:ext uri="{BB962C8B-B14F-4D97-AF65-F5344CB8AC3E}">
        <p14:creationId xmlns:p14="http://schemas.microsoft.com/office/powerpoint/2010/main" val="3202030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DISPLAYING OUTPUTS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Almost all programs have solutions that needed to be </a:t>
            </a:r>
            <a:r>
              <a:rPr lang="en-US" sz="2400" dirty="0">
                <a:solidFill>
                  <a:srgbClr val="00B0F0"/>
                </a:solidFill>
                <a:latin typeface="Times New Roman"/>
                <a:cs typeface="Times New Roman"/>
              </a:rPr>
              <a:t>displayed to the user</a:t>
            </a:r>
            <a:r>
              <a:rPr lang="en-US" sz="2400" dirty="0">
                <a:solidFill>
                  <a:srgbClr val="2D3956"/>
                </a:solidFill>
                <a:latin typeface="Times New Roman"/>
                <a:cs typeface="Times New Roman"/>
              </a:rPr>
              <a:t> through outputting data from the program.</a:t>
            </a:r>
          </a:p>
          <a:p>
            <a:pPr marL="800100" lvl="1" indent="-342900" algn="just">
              <a:buFont typeface="Arial"/>
              <a:buChar char="•"/>
            </a:pPr>
            <a:r>
              <a:rPr lang="en-US" sz="2400" dirty="0">
                <a:solidFill>
                  <a:srgbClr val="2D3956"/>
                </a:solidFill>
                <a:latin typeface="Times New Roman"/>
                <a:cs typeface="Times New Roman"/>
              </a:rPr>
              <a:t>Use the print() function.</a:t>
            </a:r>
          </a:p>
          <a:p>
            <a:pPr lvl="2"/>
            <a:r>
              <a:rPr lang="en-US" sz="2400" dirty="0">
                <a:solidFill>
                  <a:srgbClr val="00B0F0"/>
                </a:solidFill>
                <a:latin typeface="Times New Roman"/>
                <a:cs typeface="Times New Roman"/>
              </a:rPr>
              <a:t>help(print)</a:t>
            </a:r>
          </a:p>
          <a:p>
            <a:pPr lvl="2"/>
            <a:r>
              <a:rPr lang="en-US" sz="2400" dirty="0">
                <a:solidFill>
                  <a:srgbClr val="00B0F0"/>
                </a:solidFill>
                <a:latin typeface="Times New Roman"/>
                <a:cs typeface="Times New Roman"/>
              </a:rPr>
              <a:t>print("Hello", "Ahmed")</a:t>
            </a:r>
          </a:p>
          <a:p>
            <a:pPr marL="800100" lvl="1" indent="-342900" algn="just">
              <a:buFont typeface="Arial"/>
              <a:buChar char="•"/>
            </a:pPr>
            <a:r>
              <a:rPr lang="en-US" sz="2400" dirty="0">
                <a:solidFill>
                  <a:srgbClr val="2D3956"/>
                </a:solidFill>
                <a:latin typeface="Times New Roman"/>
                <a:cs typeface="Times New Roman"/>
              </a:rPr>
              <a:t>Change the default values of print() function.</a:t>
            </a:r>
          </a:p>
          <a:p>
            <a:pPr lvl="2"/>
            <a:r>
              <a:rPr lang="en-US" sz="2400" dirty="0">
                <a:solidFill>
                  <a:srgbClr val="00B0F0"/>
                </a:solidFill>
                <a:latin typeface="Times New Roman"/>
                <a:cs typeface="Times New Roman"/>
              </a:rPr>
              <a:t>print("Hello", "Ahmed", </a:t>
            </a:r>
            <a:r>
              <a:rPr lang="en-US" sz="2400" b="1" dirty="0" err="1">
                <a:solidFill>
                  <a:srgbClr val="00B0F0"/>
                </a:solidFill>
                <a:latin typeface="Times New Roman"/>
                <a:cs typeface="Times New Roman"/>
              </a:rPr>
              <a:t>sep</a:t>
            </a:r>
            <a:r>
              <a:rPr lang="en-US" sz="2400" dirty="0">
                <a:solidFill>
                  <a:srgbClr val="00B0F0"/>
                </a:solidFill>
                <a:latin typeface="Times New Roman"/>
                <a:cs typeface="Times New Roman"/>
              </a:rPr>
              <a:t>="000")</a:t>
            </a:r>
          </a:p>
          <a:p>
            <a:pPr lvl="2"/>
            <a:r>
              <a:rPr lang="en-US" sz="2400" dirty="0">
                <a:solidFill>
                  <a:srgbClr val="00B0F0"/>
                </a:solidFill>
                <a:latin typeface="Times New Roman"/>
                <a:cs typeface="Times New Roman"/>
              </a:rPr>
              <a:t>print("Hello", "Ahmed", </a:t>
            </a:r>
            <a:r>
              <a:rPr lang="en-US" sz="2400" b="1" dirty="0">
                <a:solidFill>
                  <a:srgbClr val="00B0F0"/>
                </a:solidFill>
                <a:latin typeface="Times New Roman"/>
                <a:cs typeface="Times New Roman"/>
              </a:rPr>
              <a:t>end</a:t>
            </a:r>
            <a:r>
              <a:rPr lang="en-US" sz="2400" dirty="0">
                <a:solidFill>
                  <a:srgbClr val="00B0F0"/>
                </a:solidFill>
                <a:latin typeface="Times New Roman"/>
                <a:cs typeface="Times New Roman"/>
              </a:rPr>
              <a:t>="1111")</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360196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7" name="TextBox 1">
            <a:extLst>
              <a:ext uri="{FF2B5EF4-FFF2-40B4-BE49-F238E27FC236}">
                <a16:creationId xmlns:a16="http://schemas.microsoft.com/office/drawing/2014/main" id="{608D5291-6666-81CE-EB22-EE052A02AAA8}"/>
              </a:ext>
            </a:extLst>
          </p:cNvPr>
          <p:cNvSpPr txBox="1"/>
          <p:nvPr/>
        </p:nvSpPr>
        <p:spPr>
          <a:xfrm>
            <a:off x="1635275" y="2628286"/>
            <a:ext cx="9004926" cy="193899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0B0F0"/>
                </a:solidFill>
                <a:latin typeface="Times New Roman"/>
                <a:cs typeface="Times New Roman"/>
              </a:rPr>
              <a:t>print("In </a:t>
            </a:r>
            <a:r>
              <a:rPr lang="en-US" sz="2400" b="1" dirty="0">
                <a:solidFill>
                  <a:srgbClr val="00B0F0"/>
                </a:solidFill>
                <a:latin typeface="Times New Roman"/>
                <a:cs typeface="Times New Roman"/>
              </a:rPr>
              <a:t>2020</a:t>
            </a:r>
            <a:r>
              <a:rPr lang="en-US" sz="2400" dirty="0">
                <a:solidFill>
                  <a:srgbClr val="00B0F0"/>
                </a:solidFill>
                <a:latin typeface="Times New Roman"/>
                <a:cs typeface="Times New Roman"/>
              </a:rPr>
              <a:t>.")</a:t>
            </a: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a:solidFill>
                  <a:srgbClr val="00B0F0"/>
                </a:solidFill>
                <a:latin typeface="Times New Roman"/>
                <a:cs typeface="Times New Roman"/>
              </a:rPr>
              <a:t>Mohamed</a:t>
            </a:r>
            <a:r>
              <a:rPr lang="en-US" sz="2400" dirty="0">
                <a:solidFill>
                  <a:srgbClr val="00B0F0"/>
                </a:solidFill>
                <a:latin typeface="Times New Roman"/>
                <a:cs typeface="Times New Roman"/>
              </a:rPr>
              <a:t> paid $</a:t>
            </a:r>
            <a:r>
              <a:rPr lang="en-US" sz="2400" b="1" dirty="0">
                <a:solidFill>
                  <a:srgbClr val="00B0F0"/>
                </a:solidFill>
                <a:latin typeface="Times New Roman"/>
                <a:cs typeface="Times New Roman"/>
              </a:rPr>
              <a:t>120,000</a:t>
            </a:r>
            <a:r>
              <a:rPr lang="en-US" sz="2400" dirty="0">
                <a:solidFill>
                  <a:srgbClr val="00B0F0"/>
                </a:solidFill>
                <a:latin typeface="Times New Roman"/>
                <a:cs typeface="Times New Roman"/>
              </a:rPr>
              <a:t>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a:solidFill>
                  <a:srgbClr val="00B0F0"/>
                </a:solidFill>
                <a:latin typeface="Times New Roman"/>
                <a:cs typeface="Times New Roman"/>
              </a:rPr>
              <a:t>Mohamed</a:t>
            </a:r>
            <a:r>
              <a:rPr lang="en-US" sz="2400" dirty="0">
                <a:solidFill>
                  <a:srgbClr val="00B0F0"/>
                </a:solidFill>
                <a:latin typeface="Times New Roman"/>
                <a:cs typeface="Times New Roman"/>
              </a:rPr>
              <a:t>' house at </a:t>
            </a:r>
            <a:r>
              <a:rPr lang="en-US" sz="2400" b="1" dirty="0">
                <a:solidFill>
                  <a:srgbClr val="00B0F0"/>
                </a:solidFill>
                <a:latin typeface="Times New Roman"/>
                <a:cs typeface="Times New Roman"/>
              </a:rPr>
              <a:t>24 East Maple Street</a:t>
            </a:r>
            <a:r>
              <a:rPr lang="en-US" sz="2400" dirty="0">
                <a:solidFill>
                  <a:srgbClr val="00B0F0"/>
                </a:solidFill>
                <a:latin typeface="Times New Roman"/>
                <a:cs typeface="Times New Roman"/>
              </a:rPr>
              <a:t>.")</a:t>
            </a:r>
          </a:p>
        </p:txBody>
      </p:sp>
    </p:spTree>
    <p:extLst>
      <p:ext uri="{BB962C8B-B14F-4D97-AF65-F5344CB8AC3E}">
        <p14:creationId xmlns:p14="http://schemas.microsoft.com/office/powerpoint/2010/main" val="276360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7" name="TextBox 1">
            <a:extLst>
              <a:ext uri="{FF2B5EF4-FFF2-40B4-BE49-F238E27FC236}">
                <a16:creationId xmlns:a16="http://schemas.microsoft.com/office/drawing/2014/main" id="{608D5291-6666-81CE-EB22-EE052A02AAA8}"/>
              </a:ext>
            </a:extLst>
          </p:cNvPr>
          <p:cNvSpPr txBox="1"/>
          <p:nvPr/>
        </p:nvSpPr>
        <p:spPr>
          <a:xfrm>
            <a:off x="1635275" y="2628286"/>
            <a:ext cx="9004926" cy="193899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0B0F0"/>
                </a:solidFill>
                <a:latin typeface="Times New Roman"/>
                <a:cs typeface="Times New Roman"/>
              </a:rPr>
              <a:t>print("In </a:t>
            </a:r>
            <a:r>
              <a:rPr lang="en-US" sz="2400" b="1" dirty="0">
                <a:solidFill>
                  <a:srgbClr val="00B0F0"/>
                </a:solidFill>
                <a:latin typeface="Times New Roman"/>
                <a:cs typeface="Times New Roman"/>
              </a:rPr>
              <a:t>2023</a:t>
            </a:r>
            <a:r>
              <a:rPr lang="en-US" sz="2400" dirty="0">
                <a:solidFill>
                  <a:srgbClr val="00B0F0"/>
                </a:solidFill>
                <a:latin typeface="Times New Roman"/>
                <a:cs typeface="Times New Roman"/>
              </a:rPr>
              <a:t>.")</a:t>
            </a: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print("Aly paid $</a:t>
            </a:r>
            <a:r>
              <a:rPr lang="en-US" sz="2400" b="1" dirty="0">
                <a:solidFill>
                  <a:srgbClr val="00B0F0"/>
                </a:solidFill>
                <a:latin typeface="Times New Roman"/>
                <a:cs typeface="Times New Roman"/>
              </a:rPr>
              <a:t>150,000</a:t>
            </a:r>
            <a:r>
              <a:rPr lang="en-US" sz="2400" dirty="0">
                <a:solidFill>
                  <a:srgbClr val="00B0F0"/>
                </a:solidFill>
                <a:latin typeface="Times New Roman"/>
                <a:cs typeface="Times New Roman"/>
              </a:rPr>
              <a:t>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a:solidFill>
                  <a:srgbClr val="00B0F0"/>
                </a:solidFill>
                <a:latin typeface="Times New Roman"/>
                <a:cs typeface="Times New Roman"/>
              </a:rPr>
              <a:t>Aly</a:t>
            </a:r>
            <a:r>
              <a:rPr lang="en-US" sz="2400" dirty="0">
                <a:solidFill>
                  <a:srgbClr val="00B0F0"/>
                </a:solidFill>
                <a:latin typeface="Times New Roman"/>
                <a:cs typeface="Times New Roman"/>
              </a:rPr>
              <a:t>' house at </a:t>
            </a:r>
            <a:r>
              <a:rPr lang="en-US" sz="2400" b="1" dirty="0">
                <a:solidFill>
                  <a:srgbClr val="00B0F0"/>
                </a:solidFill>
                <a:latin typeface="Times New Roman"/>
                <a:cs typeface="Times New Roman"/>
              </a:rPr>
              <a:t>12 Macca Street</a:t>
            </a:r>
            <a:r>
              <a:rPr lang="en-US" sz="2400" dirty="0">
                <a:solidFill>
                  <a:srgbClr val="00B0F0"/>
                </a:solidFill>
                <a:latin typeface="Times New Roman"/>
                <a:cs typeface="Times New Roman"/>
              </a:rPr>
              <a: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47957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7" name="TextBox 1">
            <a:extLst>
              <a:ext uri="{FF2B5EF4-FFF2-40B4-BE49-F238E27FC236}">
                <a16:creationId xmlns:a16="http://schemas.microsoft.com/office/drawing/2014/main" id="{608D5291-6666-81CE-EB22-EE052A02AAA8}"/>
              </a:ext>
            </a:extLst>
          </p:cNvPr>
          <p:cNvSpPr txBox="1"/>
          <p:nvPr/>
        </p:nvSpPr>
        <p:spPr>
          <a:xfrm>
            <a:off x="1635275" y="2570777"/>
            <a:ext cx="9004926" cy="2800767"/>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"Ahmed"</a:t>
            </a:r>
          </a:p>
          <a:p>
            <a:endParaRPr lang="en-US" sz="3200" dirty="0">
              <a:solidFill>
                <a:srgbClr val="00B0F0"/>
              </a:solidFill>
              <a:ea typeface="+mn-lt"/>
              <a:cs typeface="+mn-lt"/>
            </a:endParaRPr>
          </a:p>
          <a:p>
            <a:r>
              <a:rPr lang="en-US" sz="2400" dirty="0">
                <a:solidFill>
                  <a:srgbClr val="00B0F0"/>
                </a:solidFill>
                <a:latin typeface="Times New Roman"/>
                <a:cs typeface="Times New Roman"/>
              </a:rPr>
              <a:t>print("In 2023.")</a:t>
            </a:r>
            <a:endParaRPr lang="en-US"/>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"paid $150,000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"house at 12 Macca Street.")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633107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7" name="TextBox 1">
            <a:extLst>
              <a:ext uri="{FF2B5EF4-FFF2-40B4-BE49-F238E27FC236}">
                <a16:creationId xmlns:a16="http://schemas.microsoft.com/office/drawing/2014/main" id="{608D5291-6666-81CE-EB22-EE052A02AAA8}"/>
              </a:ext>
            </a:extLst>
          </p:cNvPr>
          <p:cNvSpPr txBox="1"/>
          <p:nvPr/>
        </p:nvSpPr>
        <p:spPr>
          <a:xfrm>
            <a:off x="1635275" y="2556399"/>
            <a:ext cx="9004926" cy="3046988"/>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"Ahmed"</a:t>
            </a:r>
          </a:p>
          <a:p>
            <a:r>
              <a:rPr lang="en-US" sz="2400" b="1" dirty="0">
                <a:solidFill>
                  <a:srgbClr val="00B0F0"/>
                </a:solidFill>
                <a:latin typeface="Times New Roman"/>
                <a:ea typeface="+mn-lt"/>
                <a:cs typeface="Times New Roman"/>
              </a:rPr>
              <a:t>Money</a:t>
            </a:r>
            <a:r>
              <a:rPr lang="en-US" sz="2400" dirty="0">
                <a:solidFill>
                  <a:srgbClr val="00B0F0"/>
                </a:solidFill>
                <a:latin typeface="Times New Roman"/>
                <a:ea typeface="+mn-lt"/>
                <a:cs typeface="Times New Roman"/>
              </a:rPr>
              <a:t> = 150000</a:t>
            </a:r>
            <a:endParaRPr lang="en-US" dirty="0"/>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print("In 2023.")</a:t>
            </a:r>
            <a:endParaRPr lang="en-US"/>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"paid", </a:t>
            </a:r>
            <a:r>
              <a:rPr lang="en-US" sz="2400" b="1" dirty="0">
                <a:solidFill>
                  <a:srgbClr val="00B0F0"/>
                </a:solidFill>
                <a:latin typeface="Times New Roman"/>
                <a:cs typeface="Times New Roman"/>
              </a:rPr>
              <a:t>Money</a:t>
            </a:r>
            <a:r>
              <a:rPr lang="en-US" sz="2400" dirty="0">
                <a:solidFill>
                  <a:srgbClr val="00B0F0"/>
                </a:solidFill>
                <a:latin typeface="Times New Roman"/>
                <a:cs typeface="Times New Roman"/>
              </a:rPr>
              <a:t>,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"house at 12 Macca Street.")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482414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7" name="TextBox 1">
            <a:extLst>
              <a:ext uri="{FF2B5EF4-FFF2-40B4-BE49-F238E27FC236}">
                <a16:creationId xmlns:a16="http://schemas.microsoft.com/office/drawing/2014/main" id="{608D5291-6666-81CE-EB22-EE052A02AAA8}"/>
              </a:ext>
            </a:extLst>
          </p:cNvPr>
          <p:cNvSpPr txBox="1"/>
          <p:nvPr/>
        </p:nvSpPr>
        <p:spPr>
          <a:xfrm>
            <a:off x="1635275" y="2556399"/>
            <a:ext cx="9004926" cy="341632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"Ahmed"</a:t>
            </a:r>
          </a:p>
          <a:p>
            <a:r>
              <a:rPr lang="en-US" sz="2400" b="1" dirty="0">
                <a:solidFill>
                  <a:srgbClr val="00B0F0"/>
                </a:solidFill>
                <a:latin typeface="Times New Roman"/>
                <a:ea typeface="+mn-lt"/>
                <a:cs typeface="Times New Roman"/>
              </a:rPr>
              <a:t>Money</a:t>
            </a:r>
            <a:r>
              <a:rPr lang="en-US" sz="2400" dirty="0">
                <a:solidFill>
                  <a:srgbClr val="00B0F0"/>
                </a:solidFill>
                <a:latin typeface="Times New Roman"/>
                <a:ea typeface="+mn-lt"/>
                <a:cs typeface="Times New Roman"/>
              </a:rPr>
              <a:t> = 150000</a:t>
            </a:r>
            <a:endParaRPr lang="en-US" dirty="0"/>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print("In 2023.")</a:t>
            </a:r>
            <a:endParaRPr lang="en-US" dirty="0"/>
          </a:p>
          <a:p>
            <a:r>
              <a:rPr lang="en-US" sz="2400" dirty="0">
                <a:solidFill>
                  <a:srgbClr val="00B0F0"/>
                </a:solidFill>
                <a:latin typeface="Times New Roman"/>
                <a:cs typeface="Times New Roman"/>
              </a:rPr>
              <a:t>print(</a:t>
            </a:r>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"paid", </a:t>
            </a:r>
            <a:r>
              <a:rPr lang="en-US" sz="2400" b="1" dirty="0">
                <a:solidFill>
                  <a:srgbClr val="00B0F0"/>
                </a:solidFill>
                <a:latin typeface="Times New Roman"/>
                <a:cs typeface="Times New Roman"/>
              </a:rPr>
              <a:t>Money</a:t>
            </a:r>
            <a:r>
              <a:rPr lang="en-US" sz="2400" dirty="0">
                <a:solidFill>
                  <a:srgbClr val="00B0F0"/>
                </a:solidFill>
                <a:latin typeface="Times New Roman"/>
                <a:cs typeface="Times New Roman"/>
              </a:rPr>
              <a:t>, "for her house.")</a:t>
            </a:r>
          </a:p>
          <a:p>
            <a:endParaRPr lang="en-US" sz="2400" b="1" dirty="0">
              <a:solidFill>
                <a:srgbClr val="00B0F0"/>
              </a:solidFill>
              <a:latin typeface="Times New Roman"/>
              <a:cs typeface="Times New Roman"/>
            </a:endParaRPr>
          </a:p>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"Aly"</a:t>
            </a:r>
            <a:endParaRPr lang="en-US" dirty="0">
              <a:cs typeface="Calibri"/>
            </a:endParaRP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"house at 12 Macca Street.")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521951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Almost variable is a reserved memory location to store values.</a:t>
            </a:r>
          </a:p>
          <a:p>
            <a:pPr marL="342900" indent="-342900" algn="just">
              <a:buFont typeface="Arial"/>
              <a:buChar char="•"/>
            </a:pPr>
            <a:r>
              <a:rPr lang="en-US" sz="2400" dirty="0">
                <a:solidFill>
                  <a:srgbClr val="2D3956"/>
                </a:solidFill>
                <a:latin typeface="Times New Roman"/>
                <a:cs typeface="Times New Roman"/>
              </a:rPr>
              <a:t>Python is a type-less language.</a:t>
            </a: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X = 10</a:t>
            </a:r>
          </a:p>
          <a:p>
            <a:pPr algn="just"/>
            <a:r>
              <a:rPr lang="en-US" sz="2400" dirty="0">
                <a:solidFill>
                  <a:srgbClr val="00B0F0"/>
                </a:solidFill>
                <a:latin typeface="Times New Roman"/>
                <a:cs typeface="Times New Roman"/>
              </a:rPr>
              <a:t>              X = "Hello world"</a:t>
            </a:r>
          </a:p>
          <a:p>
            <a:pPr marL="342900" indent="-342900" algn="just">
              <a:buFont typeface="Arial"/>
              <a:buChar char="•"/>
            </a:pPr>
            <a:r>
              <a:rPr lang="en-US" sz="2400" dirty="0">
                <a:solidFill>
                  <a:srgbClr val="2D3956"/>
                </a:solidFill>
                <a:latin typeface="Times New Roman"/>
                <a:cs typeface="Times New Roman"/>
              </a:rPr>
              <a:t>The variable name refers to the memory location where its value store. </a:t>
            </a:r>
          </a:p>
          <a:p>
            <a:pPr marL="800100" lvl="1" indent="-342900" algn="just">
              <a:buFont typeface="Arial"/>
              <a:buChar char="•"/>
            </a:pPr>
            <a:r>
              <a:rPr lang="en-US" sz="2400" dirty="0">
                <a:solidFill>
                  <a:srgbClr val="2D3956"/>
                </a:solidFill>
                <a:latin typeface="Times New Roman"/>
                <a:cs typeface="Times New Roman"/>
              </a:rPr>
              <a:t>The id() function is used to get the memory location.</a:t>
            </a:r>
            <a:endParaRPr lang="en-US" dirty="0">
              <a:cs typeface="Calibri" panose="020F0502020204030204"/>
            </a:endParaRP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I = 10</a:t>
            </a:r>
          </a:p>
          <a:p>
            <a:pPr algn="just"/>
            <a:r>
              <a:rPr lang="en-US" sz="2400" dirty="0">
                <a:solidFill>
                  <a:srgbClr val="00B0F0"/>
                </a:solidFill>
                <a:latin typeface="Times New Roman"/>
                <a:cs typeface="Times New Roman"/>
              </a:rPr>
              <a:t>                print(  id( I )  ) </a:t>
            </a:r>
            <a:r>
              <a:rPr lang="en-US" sz="2400" dirty="0">
                <a:solidFill>
                  <a:srgbClr val="2D3956"/>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73721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BA9C61B6-2C41-8221-0387-3A1D382C2EEA}"/>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11" name="Picture 10" descr="A diagram of a memory&#10;&#10;Description automatically generated">
            <a:extLst>
              <a:ext uri="{FF2B5EF4-FFF2-40B4-BE49-F238E27FC236}">
                <a16:creationId xmlns:a16="http://schemas.microsoft.com/office/drawing/2014/main" id="{5F85B351-BAA7-9C2F-7CD8-1466637DEB72}"/>
              </a:ext>
            </a:extLst>
          </p:cNvPr>
          <p:cNvPicPr>
            <a:picLocks noChangeAspect="1"/>
          </p:cNvPicPr>
          <p:nvPr/>
        </p:nvPicPr>
        <p:blipFill>
          <a:blip r:embed="rId4"/>
          <a:stretch>
            <a:fillRect/>
          </a:stretch>
        </p:blipFill>
        <p:spPr>
          <a:xfrm>
            <a:off x="1777042" y="2493289"/>
            <a:ext cx="2297503" cy="2417761"/>
          </a:xfrm>
          <a:prstGeom prst="rect">
            <a:avLst/>
          </a:prstGeom>
        </p:spPr>
      </p:pic>
      <p:sp>
        <p:nvSpPr>
          <p:cNvPr id="12" name="TextBox 2">
            <a:extLst>
              <a:ext uri="{FF2B5EF4-FFF2-40B4-BE49-F238E27FC236}">
                <a16:creationId xmlns:a16="http://schemas.microsoft.com/office/drawing/2014/main" id="{3593CFD5-8F32-5BB2-FAE3-B44BA06E7DDC}"/>
              </a:ext>
            </a:extLst>
          </p:cNvPr>
          <p:cNvSpPr txBox="1"/>
          <p:nvPr/>
        </p:nvSpPr>
        <p:spPr>
          <a:xfrm>
            <a:off x="646981" y="3709358"/>
            <a:ext cx="963283" cy="47604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A1F61"/>
                </a:solidFill>
                <a:cs typeface="Calibri"/>
              </a:rPr>
              <a:t>x  =  6</a:t>
            </a:r>
            <a:endParaRPr lang="en-US" sz="2400" dirty="0">
              <a:solidFill>
                <a:srgbClr val="0A1F61"/>
              </a:solidFill>
            </a:endParaRPr>
          </a:p>
        </p:txBody>
      </p:sp>
      <p:pic>
        <p:nvPicPr>
          <p:cNvPr id="13" name="Picture 12">
            <a:extLst>
              <a:ext uri="{FF2B5EF4-FFF2-40B4-BE49-F238E27FC236}">
                <a16:creationId xmlns:a16="http://schemas.microsoft.com/office/drawing/2014/main" id="{B5AD82F6-ADA6-6DBA-08BC-109FD5E3C0CF}"/>
              </a:ext>
            </a:extLst>
          </p:cNvPr>
          <p:cNvPicPr>
            <a:picLocks noChangeAspect="1"/>
          </p:cNvPicPr>
          <p:nvPr/>
        </p:nvPicPr>
        <p:blipFill>
          <a:blip r:embed="rId5"/>
          <a:stretch>
            <a:fillRect/>
          </a:stretch>
        </p:blipFill>
        <p:spPr>
          <a:xfrm>
            <a:off x="8620664" y="2002784"/>
            <a:ext cx="2743200" cy="3887602"/>
          </a:xfrm>
          <a:prstGeom prst="rect">
            <a:avLst/>
          </a:prstGeom>
        </p:spPr>
      </p:pic>
      <p:sp>
        <p:nvSpPr>
          <p:cNvPr id="14" name="TextBox 4">
            <a:extLst>
              <a:ext uri="{FF2B5EF4-FFF2-40B4-BE49-F238E27FC236}">
                <a16:creationId xmlns:a16="http://schemas.microsoft.com/office/drawing/2014/main" id="{FD95FB95-0BF0-4C4F-697E-631D76E04F6E}"/>
              </a:ext>
            </a:extLst>
          </p:cNvPr>
          <p:cNvSpPr txBox="1"/>
          <p:nvPr/>
        </p:nvSpPr>
        <p:spPr>
          <a:xfrm>
            <a:off x="6455433" y="2559168"/>
            <a:ext cx="1538377" cy="46166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A1F61"/>
                </a:solidFill>
                <a:cs typeface="Calibri"/>
              </a:rPr>
              <a:t>y  =  x ** 2</a:t>
            </a:r>
            <a:endParaRPr lang="en-US" sz="2400" dirty="0">
              <a:solidFill>
                <a:srgbClr val="0A1F61"/>
              </a:solidFill>
            </a:endParaRPr>
          </a:p>
        </p:txBody>
      </p:sp>
      <p:sp>
        <p:nvSpPr>
          <p:cNvPr id="15" name="TextBox 5">
            <a:extLst>
              <a:ext uri="{FF2B5EF4-FFF2-40B4-BE49-F238E27FC236}">
                <a16:creationId xmlns:a16="http://schemas.microsoft.com/office/drawing/2014/main" id="{6A76B2E5-0CB2-2318-6D85-5FDD38166974}"/>
              </a:ext>
            </a:extLst>
          </p:cNvPr>
          <p:cNvSpPr txBox="1"/>
          <p:nvPr/>
        </p:nvSpPr>
        <p:spPr>
          <a:xfrm>
            <a:off x="6742981" y="4687018"/>
            <a:ext cx="963283" cy="47604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A1F61"/>
                </a:solidFill>
                <a:cs typeface="Calibri"/>
              </a:rPr>
              <a:t>x  =  3</a:t>
            </a:r>
            <a:endParaRPr lang="en-US" sz="2400" dirty="0">
              <a:solidFill>
                <a:srgbClr val="0A1F61"/>
              </a:solidFill>
            </a:endParaRPr>
          </a:p>
        </p:txBody>
      </p:sp>
    </p:spTree>
    <p:extLst>
      <p:ext uri="{BB962C8B-B14F-4D97-AF65-F5344CB8AC3E}">
        <p14:creationId xmlns:p14="http://schemas.microsoft.com/office/powerpoint/2010/main" val="723788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 variable name must begin with either a </a:t>
            </a:r>
            <a:r>
              <a:rPr lang="en-US" sz="2400" b="1" dirty="0">
                <a:solidFill>
                  <a:srgbClr val="2D3956"/>
                </a:solidFill>
                <a:latin typeface="Times New Roman"/>
                <a:cs typeface="Times New Roman"/>
              </a:rPr>
              <a:t>letter</a:t>
            </a:r>
            <a:r>
              <a:rPr lang="en-US" sz="2400" dirty="0">
                <a:solidFill>
                  <a:srgbClr val="2D3956"/>
                </a:solidFill>
                <a:latin typeface="Times New Roman"/>
                <a:cs typeface="Times New Roman"/>
              </a:rPr>
              <a:t> or an </a:t>
            </a:r>
            <a:r>
              <a:rPr lang="en-US" sz="2400" b="1" dirty="0">
                <a:solidFill>
                  <a:srgbClr val="2D3956"/>
                </a:solidFill>
                <a:latin typeface="Times New Roman"/>
                <a:cs typeface="Times New Roman"/>
              </a:rPr>
              <a:t>underscore (_)</a:t>
            </a:r>
            <a:r>
              <a:rPr lang="en-US" sz="2400" dirty="0">
                <a:solidFill>
                  <a:srgbClr val="2D3956"/>
                </a:solidFill>
                <a:latin typeface="Times New Roman"/>
                <a:cs typeface="Times New Roman"/>
              </a:rPr>
              <a:t>.</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It contains any number of letters, digits, or other underscores.</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Variable names are </a:t>
            </a:r>
            <a:r>
              <a:rPr lang="en-US" sz="2400" b="1" dirty="0">
                <a:solidFill>
                  <a:srgbClr val="2D3956"/>
                </a:solidFill>
                <a:latin typeface="Times New Roman"/>
                <a:cs typeface="Times New Roman"/>
              </a:rPr>
              <a:t>case sensitive</a:t>
            </a:r>
            <a:r>
              <a:rPr lang="en-US" sz="2400" dirty="0">
                <a:solidFill>
                  <a:srgbClr val="2D3956"/>
                </a:solidFill>
                <a:latin typeface="Times New Roman"/>
                <a:cs typeface="Times New Roman"/>
              </a:rPr>
              <a:t>.</a:t>
            </a:r>
            <a:endParaRPr lang="en-US"/>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X = 10</a:t>
            </a:r>
          </a:p>
          <a:p>
            <a:pPr algn="just"/>
            <a:r>
              <a:rPr lang="en-US" sz="2400" dirty="0">
                <a:solidFill>
                  <a:srgbClr val="00B0F0"/>
                </a:solidFill>
                <a:latin typeface="Times New Roman"/>
                <a:cs typeface="Times New Roman"/>
              </a:rPr>
              <a:t>                      x  = 10  </a:t>
            </a:r>
            <a:r>
              <a:rPr lang="en-US" sz="2400" dirty="0">
                <a:solidFill>
                  <a:srgbClr val="2D3956"/>
                </a:solidFill>
                <a:latin typeface="Times New Roman"/>
                <a:cs typeface="Times New Roman"/>
              </a:rPr>
              <a:t>  </a:t>
            </a:r>
            <a:endParaRPr lang="en-US"/>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Variable name could be </a:t>
            </a:r>
            <a:r>
              <a:rPr lang="en-US" sz="2400" dirty="0" err="1">
                <a:solidFill>
                  <a:srgbClr val="2D3956"/>
                </a:solidFill>
                <a:latin typeface="Times New Roman"/>
                <a:cs typeface="Times New Roman"/>
              </a:rPr>
              <a:t>unicode</a:t>
            </a:r>
            <a:r>
              <a:rPr lang="en-US" sz="2400" dirty="0">
                <a:solidFill>
                  <a:srgbClr val="2D3956"/>
                </a:solidFill>
                <a:latin typeface="Times New Roman"/>
                <a:cs typeface="Times New Roman"/>
              </a:rPr>
              <a:t>.</a:t>
            </a:r>
            <a:endParaRPr lang="en-US"/>
          </a:p>
          <a:p>
            <a:pPr algn="just"/>
            <a:r>
              <a:rPr lang="en-US" dirty="0">
                <a:solidFill>
                  <a:srgbClr val="2D3956"/>
                </a:solidFill>
                <a:latin typeface="Calibri"/>
                <a:cs typeface="Calibri"/>
              </a:rPr>
              <a:t>                        </a:t>
            </a:r>
            <a:r>
              <a:rPr lang="en-US" sz="2400" dirty="0">
                <a:solidFill>
                  <a:srgbClr val="00B0F0"/>
                </a:solidFill>
                <a:latin typeface="Times New Roman"/>
                <a:cs typeface="Times New Roman"/>
              </a:rPr>
              <a:t> س =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F13A427B-D91E-9F8C-D696-37363C6F9B12}"/>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
        <p:nvSpPr>
          <p:cNvPr id="11" name="TextBox 1">
            <a:extLst>
              <a:ext uri="{FF2B5EF4-FFF2-40B4-BE49-F238E27FC236}">
                <a16:creationId xmlns:a16="http://schemas.microsoft.com/office/drawing/2014/main" id="{7F9E58C4-7601-E78E-0098-233F477E6AF3}"/>
              </a:ext>
            </a:extLst>
          </p:cNvPr>
          <p:cNvSpPr txBox="1"/>
          <p:nvPr/>
        </p:nvSpPr>
        <p:spPr>
          <a:xfrm>
            <a:off x="2760453" y="5635924"/>
            <a:ext cx="589471" cy="46166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400" dirty="0">
                <a:solidFill>
                  <a:srgbClr val="00B0F0"/>
                </a:solidFill>
                <a:latin typeface="Times New Roman"/>
                <a:cs typeface="Times New Roman"/>
              </a:rPr>
              <a:t>5</a:t>
            </a:r>
          </a:p>
        </p:txBody>
      </p:sp>
    </p:spTree>
    <p:extLst>
      <p:ext uri="{BB962C8B-B14F-4D97-AF65-F5344CB8AC3E}">
        <p14:creationId xmlns:p14="http://schemas.microsoft.com/office/powerpoint/2010/main" val="166033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The main data types:</a:t>
            </a:r>
          </a:p>
          <a:p>
            <a:pPr marL="800100" lvl="1" indent="-342900">
              <a:buFont typeface="Arial,Sans-Serif"/>
              <a:buChar char="•"/>
            </a:pPr>
            <a:r>
              <a:rPr lang="en-US" sz="2400" dirty="0">
                <a:solidFill>
                  <a:srgbClr val="00B0F0"/>
                </a:solidFill>
                <a:latin typeface="Times New Roman"/>
                <a:cs typeface="Times New Roman"/>
              </a:rPr>
              <a:t>Strings</a:t>
            </a:r>
            <a:r>
              <a:rPr lang="en-US" sz="2400" dirty="0">
                <a:solidFill>
                  <a:srgbClr val="2D3956"/>
                </a:solidFill>
                <a:latin typeface="Times New Roman"/>
                <a:cs typeface="Times New Roman"/>
              </a:rPr>
              <a:t>. A set of characters enclosed by double quotation "    "  or single quotation marks  '    '</a:t>
            </a:r>
          </a:p>
          <a:p>
            <a:pPr marL="800100" lvl="1" indent="-342900">
              <a:buFont typeface="Arial,Sans-Serif"/>
              <a:buChar char="•"/>
            </a:pPr>
            <a:r>
              <a:rPr lang="en-US" sz="2400" dirty="0">
                <a:solidFill>
                  <a:srgbClr val="00B0F0"/>
                </a:solidFill>
                <a:latin typeface="Times New Roman"/>
                <a:cs typeface="Times New Roman"/>
              </a:rPr>
              <a:t>Numbers</a:t>
            </a:r>
            <a:r>
              <a:rPr lang="en-US" sz="2400" dirty="0">
                <a:solidFill>
                  <a:srgbClr val="2D3956"/>
                </a:solidFill>
                <a:latin typeface="Times New Roman"/>
                <a:cs typeface="Times New Roman"/>
              </a:rPr>
              <a:t>. A number written without quotations</a:t>
            </a:r>
          </a:p>
          <a:p>
            <a:pPr marL="800100" lvl="1" indent="-342900">
              <a:buFont typeface="Arial,Sans-Serif"/>
              <a:buChar char="•"/>
            </a:pPr>
            <a:r>
              <a:rPr lang="en-US" sz="2400" dirty="0">
                <a:solidFill>
                  <a:srgbClr val="00B0F0"/>
                </a:solidFill>
                <a:latin typeface="Times New Roman"/>
                <a:cs typeface="Times New Roman"/>
              </a:rPr>
              <a:t>Booleans</a:t>
            </a:r>
            <a:r>
              <a:rPr lang="en-US" sz="2400" dirty="0">
                <a:solidFill>
                  <a:srgbClr val="2D3956"/>
                </a:solidFill>
                <a:latin typeface="Times New Roman"/>
                <a:cs typeface="Times New Roman"/>
              </a:rPr>
              <a:t>. True or False value. </a:t>
            </a:r>
          </a:p>
          <a:p>
            <a:pPr marL="800100" lvl="1" indent="-342900">
              <a:buFont typeface="Arial,Sans-Serif"/>
              <a:buChar char="•"/>
            </a:pPr>
            <a:r>
              <a:rPr lang="en-US" sz="2400" dirty="0">
                <a:solidFill>
                  <a:srgbClr val="00B0F0"/>
                </a:solidFill>
                <a:latin typeface="Times New Roman"/>
                <a:cs typeface="Times New Roman"/>
              </a:rPr>
              <a:t>List.</a:t>
            </a:r>
          </a:p>
          <a:p>
            <a:pPr marL="800100" lvl="1" indent="-342900">
              <a:buFont typeface="Arial,Sans-Serif"/>
              <a:buChar char="•"/>
            </a:pPr>
            <a:r>
              <a:rPr lang="en-US" sz="2400" dirty="0">
                <a:solidFill>
                  <a:srgbClr val="00B0F0"/>
                </a:solidFill>
                <a:latin typeface="Times New Roman"/>
                <a:cs typeface="Times New Roman"/>
              </a:rPr>
              <a:t>Tuple.</a:t>
            </a:r>
          </a:p>
          <a:p>
            <a:pPr marL="800100" lvl="1" indent="-342900">
              <a:buFont typeface="Arial,Sans-Serif"/>
              <a:buChar char="•"/>
            </a:pPr>
            <a:r>
              <a:rPr lang="en-US" sz="2400" dirty="0">
                <a:solidFill>
                  <a:srgbClr val="00B0F0"/>
                </a:solidFill>
                <a:latin typeface="Times New Roman"/>
                <a:cs typeface="Times New Roman"/>
              </a:rPr>
              <a:t>Dictionary.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F13A427B-D91E-9F8C-D696-37363C6F9B12}"/>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302334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The type() function is used to know variable type:</a:t>
            </a:r>
            <a:endParaRPr lang="en-US" dirty="0">
              <a:solidFill>
                <a:srgbClr val="000000"/>
              </a:solidFill>
              <a:latin typeface="Calibri" panose="020F0502020204030204"/>
              <a:cs typeface="Calibri" panose="020F0502020204030204"/>
            </a:endParaRP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X = 10</a:t>
            </a:r>
          </a:p>
          <a:p>
            <a:pPr algn="just"/>
            <a:r>
              <a:rPr lang="en-US" sz="2400" dirty="0">
                <a:solidFill>
                  <a:srgbClr val="00B0F0"/>
                </a:solidFill>
                <a:latin typeface="Times New Roman"/>
                <a:cs typeface="Times New Roman"/>
              </a:rPr>
              <a:t>                      print( type( X ) )</a:t>
            </a:r>
          </a:p>
          <a:p>
            <a:pPr marL="342900" indent="-342900" algn="just">
              <a:buFont typeface="Arial"/>
              <a:buChar char="•"/>
            </a:pPr>
            <a:r>
              <a:rPr lang="en-US" sz="2400" dirty="0">
                <a:solidFill>
                  <a:srgbClr val="2D3956"/>
                </a:solidFill>
                <a:latin typeface="Times New Roman"/>
                <a:cs typeface="Times New Roman"/>
              </a:rPr>
              <a:t>Escape sequences are characters used </a:t>
            </a:r>
            <a:endParaRPr lang="en-US" sz="2400" dirty="0">
              <a:solidFill>
                <a:srgbClr val="00B0F0"/>
              </a:solidFill>
              <a:latin typeface="Times New Roman"/>
              <a:cs typeface="Times New Roman"/>
            </a:endParaRPr>
          </a:p>
          <a:p>
            <a:pPr algn="just"/>
            <a:r>
              <a:rPr lang="en-US" sz="2400" dirty="0">
                <a:solidFill>
                  <a:srgbClr val="2D3956"/>
                </a:solidFill>
                <a:latin typeface="Times New Roman"/>
                <a:cs typeface="Times New Roman"/>
              </a:rPr>
              <a:t>     to express special characters as literals.</a:t>
            </a:r>
            <a:endParaRPr lang="en-US" sz="2400" dirty="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F13A427B-D91E-9F8C-D696-37363C6F9B12}"/>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Table&#10;&#10;Description automatically generated">
            <a:extLst>
              <a:ext uri="{FF2B5EF4-FFF2-40B4-BE49-F238E27FC236}">
                <a16:creationId xmlns:a16="http://schemas.microsoft.com/office/drawing/2014/main" id="{71432948-95D2-DC31-DE6A-5B30D0A6F9BC}"/>
              </a:ext>
            </a:extLst>
          </p:cNvPr>
          <p:cNvPicPr>
            <a:picLocks noChangeAspect="1"/>
          </p:cNvPicPr>
          <p:nvPr/>
        </p:nvPicPr>
        <p:blipFill>
          <a:blip r:embed="rId4"/>
          <a:stretch>
            <a:fillRect/>
          </a:stretch>
        </p:blipFill>
        <p:spPr>
          <a:xfrm>
            <a:off x="6162135" y="2943846"/>
            <a:ext cx="5216106" cy="2968762"/>
          </a:xfrm>
          <a:prstGeom prst="rect">
            <a:avLst/>
          </a:prstGeom>
        </p:spPr>
      </p:pic>
    </p:spTree>
    <p:extLst>
      <p:ext uri="{BB962C8B-B14F-4D97-AF65-F5344CB8AC3E}">
        <p14:creationId xmlns:p14="http://schemas.microsoft.com/office/powerpoint/2010/main" val="971897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NUMERIC DATA TYPE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Python’s </a:t>
            </a:r>
            <a:r>
              <a:rPr lang="en-US" sz="2400" b="1" dirty="0">
                <a:solidFill>
                  <a:srgbClr val="2D3956"/>
                </a:solidFill>
                <a:latin typeface="Times New Roman"/>
                <a:cs typeface="Times New Roman"/>
              </a:rPr>
              <a:t>int </a:t>
            </a:r>
            <a:r>
              <a:rPr lang="en-US" sz="2400" dirty="0">
                <a:solidFill>
                  <a:srgbClr val="2D3956"/>
                </a:solidFill>
                <a:latin typeface="Times New Roman"/>
                <a:cs typeface="Times New Roman"/>
              </a:rPr>
              <a:t>data type consists of the integers from (–2</a:t>
            </a:r>
            <a:r>
              <a:rPr lang="en-US" sz="2400" baseline="30000" dirty="0">
                <a:solidFill>
                  <a:srgbClr val="2D3956"/>
                </a:solidFill>
                <a:latin typeface="Times New Roman"/>
                <a:cs typeface="Times New Roman"/>
              </a:rPr>
              <a:t>31</a:t>
            </a:r>
            <a:r>
              <a:rPr lang="en-US" sz="2400" dirty="0">
                <a:solidFill>
                  <a:srgbClr val="2D3956"/>
                </a:solidFill>
                <a:latin typeface="Times New Roman"/>
                <a:cs typeface="Times New Roman"/>
              </a:rPr>
              <a:t>) to (2</a:t>
            </a:r>
            <a:r>
              <a:rPr lang="en-US" sz="2400" baseline="30000" dirty="0">
                <a:solidFill>
                  <a:srgbClr val="2D3956"/>
                </a:solidFill>
                <a:latin typeface="Times New Roman"/>
                <a:cs typeface="Times New Roman"/>
              </a:rPr>
              <a:t>31</a:t>
            </a:r>
            <a:r>
              <a:rPr lang="en-US" sz="2400" dirty="0">
                <a:solidFill>
                  <a:srgbClr val="2D3956"/>
                </a:solidFill>
                <a:latin typeface="Times New Roman"/>
                <a:cs typeface="Times New Roman"/>
              </a:rPr>
              <a:t> – 1).</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When the value of an integer exceeds these limits, Python automatically uses the </a:t>
            </a:r>
            <a:r>
              <a:rPr lang="en-US" sz="2400" b="1" dirty="0">
                <a:solidFill>
                  <a:srgbClr val="2D3956"/>
                </a:solidFill>
                <a:latin typeface="Times New Roman"/>
                <a:cs typeface="Times New Roman"/>
              </a:rPr>
              <a:t>long</a:t>
            </a:r>
            <a:r>
              <a:rPr lang="en-US" sz="2400" dirty="0">
                <a:solidFill>
                  <a:srgbClr val="2D3956"/>
                </a:solidFill>
                <a:latin typeface="Times New Roman"/>
                <a:cs typeface="Times New Roman"/>
              </a:rPr>
              <a:t> data type to represent it.</a:t>
            </a:r>
            <a:endParaRPr lang="en-US" dirty="0"/>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Python uses </a:t>
            </a:r>
            <a:r>
              <a:rPr lang="en-US" sz="2400" b="1" dirty="0">
                <a:solidFill>
                  <a:srgbClr val="2D3956"/>
                </a:solidFill>
                <a:latin typeface="Times New Roman"/>
                <a:cs typeface="Times New Roman"/>
              </a:rPr>
              <a:t>floating-point</a:t>
            </a:r>
            <a:r>
              <a:rPr lang="en-US" sz="2400" dirty="0">
                <a:solidFill>
                  <a:srgbClr val="2D3956"/>
                </a:solidFill>
                <a:latin typeface="Times New Roman"/>
                <a:cs typeface="Times New Roman"/>
              </a:rPr>
              <a:t> numbers to represent real numbers.</a:t>
            </a:r>
            <a:endParaRPr lang="en-US" dirty="0"/>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b="1" dirty="0">
                <a:solidFill>
                  <a:srgbClr val="2D3956"/>
                </a:solidFill>
                <a:latin typeface="Times New Roman"/>
                <a:cs typeface="Times New Roman"/>
              </a:rPr>
              <a:t>Complex numbers</a:t>
            </a:r>
            <a:r>
              <a:rPr lang="en-US" sz="2400" dirty="0">
                <a:solidFill>
                  <a:srgbClr val="2D3956"/>
                </a:solidFill>
                <a:latin typeface="Times New Roman"/>
                <a:cs typeface="Times New Roman"/>
              </a:rPr>
              <a:t> (e.g., 3 + 2j) are also supported.</a:t>
            </a:r>
            <a:endParaRPr lang="en-US"/>
          </a:p>
          <a:p>
            <a:pPr marL="342900" indent="-342900" algn="just">
              <a:buFont typeface="Arial"/>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1063835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Expressions provide an easy way to perform operations on data values to produce other data values.</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An arithmetic expression consists of operands and operators.</a:t>
            </a:r>
            <a:endParaRPr lang="en-US" dirty="0"/>
          </a:p>
          <a:p>
            <a:pPr marL="800100" lvl="1" indent="-342900" algn="just">
              <a:buFont typeface="Arial"/>
              <a:buChar char="•"/>
            </a:pPr>
            <a:r>
              <a:rPr lang="en-US" sz="2400" dirty="0">
                <a:solidFill>
                  <a:srgbClr val="2D3956"/>
                </a:solidFill>
                <a:latin typeface="Times New Roman"/>
                <a:cs typeface="Times New Roman"/>
              </a:rPr>
              <a:t>Operands: the numbers or variables.</a:t>
            </a:r>
          </a:p>
          <a:p>
            <a:pPr marL="800100" lvl="1" indent="-342900" algn="just">
              <a:buFont typeface="Arial"/>
              <a:buChar char="•"/>
            </a:pPr>
            <a:r>
              <a:rPr lang="en-US" sz="2400" dirty="0">
                <a:solidFill>
                  <a:srgbClr val="2D3956"/>
                </a:solidFill>
                <a:latin typeface="Times New Roman"/>
                <a:cs typeface="Times New Roman"/>
              </a:rPr>
              <a:t>Operators: +, -, *, /</a:t>
            </a:r>
          </a:p>
          <a:p>
            <a:pPr algn="just"/>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656140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9630FC5B-9780-0569-6A47-99AE276DCF17}"/>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11" name="Picture 10" descr="A screenshot of a computer&#10;&#10;Description automatically generated">
            <a:extLst>
              <a:ext uri="{FF2B5EF4-FFF2-40B4-BE49-F238E27FC236}">
                <a16:creationId xmlns:a16="http://schemas.microsoft.com/office/drawing/2014/main" id="{7E31F2CE-4DED-11AB-A828-43EC0B7DF95E}"/>
              </a:ext>
            </a:extLst>
          </p:cNvPr>
          <p:cNvPicPr>
            <a:picLocks noChangeAspect="1"/>
          </p:cNvPicPr>
          <p:nvPr/>
        </p:nvPicPr>
        <p:blipFill>
          <a:blip r:embed="rId4"/>
          <a:stretch>
            <a:fillRect/>
          </a:stretch>
        </p:blipFill>
        <p:spPr>
          <a:xfrm>
            <a:off x="1532626" y="2451533"/>
            <a:ext cx="9313652" cy="3378292"/>
          </a:xfrm>
          <a:prstGeom prst="rect">
            <a:avLst/>
          </a:prstGeom>
        </p:spPr>
      </p:pic>
    </p:spTree>
    <p:extLst>
      <p:ext uri="{BB962C8B-B14F-4D97-AF65-F5344CB8AC3E}">
        <p14:creationId xmlns:p14="http://schemas.microsoft.com/office/powerpoint/2010/main" val="2635750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9630FC5B-9780-0569-6A47-99AE276DCF17}"/>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Table&#10;&#10;Description automatically generated">
            <a:extLst>
              <a:ext uri="{FF2B5EF4-FFF2-40B4-BE49-F238E27FC236}">
                <a16:creationId xmlns:a16="http://schemas.microsoft.com/office/drawing/2014/main" id="{67FFD3B9-C709-71C7-93D2-C3CE78FEDDB2}"/>
              </a:ext>
            </a:extLst>
          </p:cNvPr>
          <p:cNvPicPr>
            <a:picLocks noChangeAspect="1"/>
          </p:cNvPicPr>
          <p:nvPr/>
        </p:nvPicPr>
        <p:blipFill>
          <a:blip r:embed="rId4"/>
          <a:stretch>
            <a:fillRect/>
          </a:stretch>
        </p:blipFill>
        <p:spPr>
          <a:xfrm>
            <a:off x="1777042" y="2443615"/>
            <a:ext cx="8911085" cy="3307863"/>
          </a:xfrm>
          <a:prstGeom prst="rect">
            <a:avLst/>
          </a:prstGeom>
        </p:spPr>
      </p:pic>
    </p:spTree>
    <p:extLst>
      <p:ext uri="{BB962C8B-B14F-4D97-AF65-F5344CB8AC3E}">
        <p14:creationId xmlns:p14="http://schemas.microsoft.com/office/powerpoint/2010/main" val="333677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Rule of </a:t>
            </a:r>
            <a:r>
              <a:rPr lang="en-US" sz="2400" dirty="0">
                <a:solidFill>
                  <a:srgbClr val="00B0F0"/>
                </a:solidFill>
                <a:latin typeface="Times New Roman"/>
                <a:cs typeface="Times New Roman"/>
              </a:rPr>
              <a:t>priority</a:t>
            </a:r>
            <a:r>
              <a:rPr lang="en-US" sz="2400" dirty="0">
                <a:solidFill>
                  <a:srgbClr val="2D3956"/>
                </a:solidFill>
                <a:latin typeface="Times New Roman"/>
                <a:cs typeface="Times New Roman"/>
              </a:rPr>
              <a:t>, that is some operator has highest priority than others.</a:t>
            </a:r>
          </a:p>
          <a:p>
            <a:pPr marL="971550" lvl="1" indent="-514350">
              <a:buAutoNum type="arabicPeriod"/>
            </a:pPr>
            <a:r>
              <a:rPr lang="en-US" sz="2400" dirty="0">
                <a:solidFill>
                  <a:srgbClr val="2D3956"/>
                </a:solidFill>
                <a:latin typeface="Times New Roman"/>
                <a:cs typeface="Times New Roman"/>
              </a:rPr>
              <a:t>()</a:t>
            </a:r>
          </a:p>
          <a:p>
            <a:pPr marL="971550" lvl="1" indent="-514350">
              <a:buAutoNum type="arabicPeriod"/>
            </a:pPr>
            <a:r>
              <a:rPr lang="en-US" sz="2400" dirty="0">
                <a:solidFill>
                  <a:srgbClr val="2D3956"/>
                </a:solidFill>
                <a:latin typeface="Times New Roman"/>
                <a:cs typeface="Times New Roman"/>
              </a:rPr>
              <a:t>**</a:t>
            </a:r>
          </a:p>
          <a:p>
            <a:pPr marL="971550" lvl="1" indent="-514350">
              <a:buAutoNum type="arabicPeriod"/>
            </a:pPr>
            <a:r>
              <a:rPr lang="en-US" sz="2400" dirty="0">
                <a:solidFill>
                  <a:srgbClr val="2D3956"/>
                </a:solidFill>
                <a:latin typeface="Times New Roman"/>
                <a:cs typeface="Times New Roman"/>
              </a:rPr>
              <a:t>Unary operator</a:t>
            </a:r>
          </a:p>
          <a:p>
            <a:pPr marL="971550" lvl="1" indent="-514350">
              <a:buFontTx/>
              <a:buAutoNum type="arabicPeriod"/>
            </a:pPr>
            <a:r>
              <a:rPr lang="en-US" sz="2400" dirty="0">
                <a:solidFill>
                  <a:srgbClr val="2D3956"/>
                </a:solidFill>
                <a:latin typeface="Times New Roman"/>
                <a:cs typeface="Times New Roman"/>
              </a:rPr>
              <a:t>* , /, //,  %</a:t>
            </a:r>
          </a:p>
          <a:p>
            <a:pPr marL="971550" lvl="1" indent="-514350">
              <a:buAutoNum type="arabicPeriod"/>
            </a:pPr>
            <a:r>
              <a:rPr lang="en-US" sz="2400" dirty="0">
                <a:solidFill>
                  <a:srgbClr val="2D3956"/>
                </a:solidFill>
                <a:latin typeface="Times New Roman"/>
                <a:cs typeface="Times New Roman"/>
              </a:rPr>
              <a:t>+, -</a:t>
            </a:r>
          </a:p>
          <a:p>
            <a:pPr lvl="1"/>
            <a:r>
              <a:rPr lang="en-US" sz="2400" dirty="0">
                <a:solidFill>
                  <a:srgbClr val="2D3956"/>
                </a:solidFill>
                <a:latin typeface="Times New Roman"/>
                <a:cs typeface="Times New Roman"/>
              </a:rPr>
              <a:t>                     </a:t>
            </a:r>
            <a:endParaRPr lang="en-US" sz="2400" dirty="0">
              <a:solidFill>
                <a:srgbClr val="00B0F0"/>
              </a:solidFill>
              <a:latin typeface="Times New Roman"/>
              <a:cs typeface="Times New Roman"/>
            </a:endParaRPr>
          </a:p>
          <a:p>
            <a:pPr marL="457200" indent="-457200">
              <a:buFont typeface="Arial,Sans-Serif"/>
              <a:buChar char="•"/>
            </a:pPr>
            <a:r>
              <a:rPr lang="en-US" sz="2400" dirty="0">
                <a:solidFill>
                  <a:srgbClr val="2D3956"/>
                </a:solidFill>
                <a:latin typeface="Times New Roman"/>
                <a:cs typeface="Times New Roman"/>
              </a:rPr>
              <a:t>Rule of </a:t>
            </a:r>
            <a:r>
              <a:rPr lang="en-US" sz="2400" dirty="0">
                <a:solidFill>
                  <a:srgbClr val="00B0F0"/>
                </a:solidFill>
                <a:latin typeface="Times New Roman"/>
                <a:cs typeface="Times New Roman"/>
              </a:rPr>
              <a:t>associativity</a:t>
            </a:r>
            <a:r>
              <a:rPr lang="en-US" sz="2400" dirty="0">
                <a:solidFill>
                  <a:srgbClr val="2D3956"/>
                </a:solidFill>
                <a:latin typeface="Times New Roman"/>
                <a:cs typeface="Times New Roman"/>
              </a:rPr>
              <a:t>, evaluate expression of similar priority from left to right.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693C0969-3408-0430-0F6B-3C49D77B78F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114896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Example of arithmetic expressions.</a:t>
            </a:r>
          </a:p>
          <a:p>
            <a:r>
              <a:rPr lang="en-US" sz="2400" dirty="0">
                <a:solidFill>
                  <a:srgbClr val="00B0F0"/>
                </a:solidFill>
                <a:latin typeface="Times New Roman"/>
                <a:cs typeface="Times New Roman"/>
              </a:rPr>
              <a:t>             print( 3.2 + 5 )</a:t>
            </a:r>
          </a:p>
          <a:p>
            <a:r>
              <a:rPr lang="en-US" sz="2400" dirty="0">
                <a:solidFill>
                  <a:srgbClr val="00B0F0"/>
                </a:solidFill>
                <a:latin typeface="Times New Roman"/>
                <a:cs typeface="Times New Roman"/>
              </a:rPr>
              <a:t>             print( 4 / 2 )</a:t>
            </a:r>
          </a:p>
          <a:p>
            <a:r>
              <a:rPr lang="en-US" sz="2400" dirty="0">
                <a:solidFill>
                  <a:srgbClr val="00B0F0"/>
                </a:solidFill>
                <a:latin typeface="Times New Roman"/>
                <a:cs typeface="Times New Roman"/>
              </a:rPr>
              <a:t>             print( 4 // 2 )</a:t>
            </a:r>
          </a:p>
          <a:p>
            <a:r>
              <a:rPr lang="en-US" sz="2400" dirty="0">
                <a:solidFill>
                  <a:srgbClr val="00B0F0"/>
                </a:solidFill>
                <a:latin typeface="Times New Roman"/>
                <a:cs typeface="Times New Roman"/>
              </a:rPr>
              <a:t>             print( 7 % 2 )</a:t>
            </a:r>
          </a:p>
          <a:p>
            <a:r>
              <a:rPr lang="en-US" sz="2400" dirty="0">
                <a:solidFill>
                  <a:srgbClr val="00B0F0"/>
                </a:solidFill>
                <a:latin typeface="Times New Roman"/>
                <a:cs typeface="Times New Roman"/>
              </a:rPr>
              <a:t>             x = 3</a:t>
            </a:r>
          </a:p>
          <a:p>
            <a:r>
              <a:rPr lang="en-US" sz="2400" dirty="0">
                <a:solidFill>
                  <a:srgbClr val="00B0F0"/>
                </a:solidFill>
                <a:latin typeface="Times New Roman"/>
                <a:cs typeface="Times New Roman"/>
              </a:rPr>
              <a:t>             x += 4</a:t>
            </a:r>
          </a:p>
          <a:p>
            <a:r>
              <a:rPr lang="en-US" sz="2400" dirty="0">
                <a:solidFill>
                  <a:srgbClr val="00B0F0"/>
                </a:solidFill>
                <a:latin typeface="Times New Roman"/>
                <a:cs typeface="Times New Roman"/>
              </a:rPr>
              <a:t>             print(x)</a:t>
            </a:r>
          </a:p>
          <a:p>
            <a:r>
              <a:rPr lang="en-US" sz="2400" dirty="0">
                <a:solidFill>
                  <a:srgbClr val="00B0F0"/>
                </a:solidFill>
                <a:latin typeface="Times New Roman"/>
                <a:cs typeface="Times New Roman"/>
              </a:rPr>
              <a:t>             print( 2 + 5 / 3 * 7)</a:t>
            </a:r>
          </a:p>
          <a:p>
            <a:r>
              <a:rPr lang="en-US" sz="2400" dirty="0">
                <a:solidFill>
                  <a:srgbClr val="00B0F0"/>
                </a:solidFill>
                <a:latin typeface="Times New Roman"/>
                <a:cs typeface="Times New Roman"/>
              </a:rPr>
              <a:t>             print(  ( 2 + 5 ) / 3 * 7)   #note the difference in the result</a:t>
            </a:r>
            <a:r>
              <a:rPr lang="en-US" sz="2400" dirty="0">
                <a:solidFill>
                  <a:srgbClr val="2D3956"/>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693C0969-3408-0430-0F6B-3C49D77B78F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100120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FUNCTIONS WITH NUMERIC DATA TYPES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Numeric functions:</a:t>
            </a:r>
          </a:p>
          <a:p>
            <a:r>
              <a:rPr lang="en-US" sz="2400" dirty="0">
                <a:solidFill>
                  <a:srgbClr val="00B0F0"/>
                </a:solidFill>
                <a:latin typeface="Times New Roman"/>
                <a:cs typeface="Times New Roman"/>
              </a:rPr>
              <a:t>             print( bin(50) )</a:t>
            </a:r>
          </a:p>
          <a:p>
            <a:pPr lvl="1"/>
            <a:r>
              <a:rPr lang="en-US" sz="2400" dirty="0">
                <a:solidFill>
                  <a:srgbClr val="00B0F0"/>
                </a:solidFill>
                <a:latin typeface="Times New Roman"/>
                <a:cs typeface="Times New Roman"/>
              </a:rPr>
              <a:t>       print( oct(50) )</a:t>
            </a:r>
          </a:p>
          <a:p>
            <a:pPr lvl="1"/>
            <a:r>
              <a:rPr lang="en-US" sz="2400" dirty="0">
                <a:solidFill>
                  <a:srgbClr val="00B0F0"/>
                </a:solidFill>
                <a:latin typeface="Times New Roman"/>
                <a:cs typeface="Times New Roman"/>
              </a:rPr>
              <a:t>       print( hex(50) )</a:t>
            </a:r>
          </a:p>
          <a:p>
            <a:pPr lvl="1"/>
            <a:r>
              <a:rPr lang="en-US" sz="2400" dirty="0">
                <a:solidFill>
                  <a:srgbClr val="00B0F0"/>
                </a:solidFill>
                <a:latin typeface="Times New Roman"/>
                <a:cs typeface="Times New Roman"/>
              </a:rPr>
              <a:t>       print( int(0x32) )</a:t>
            </a:r>
          </a:p>
          <a:p>
            <a:pPr lvl="1"/>
            <a:r>
              <a:rPr lang="en-US" sz="2400" dirty="0">
                <a:solidFill>
                  <a:srgbClr val="00B0F0"/>
                </a:solidFill>
                <a:latin typeface="Times New Roman"/>
                <a:cs typeface="Times New Roman"/>
              </a:rPr>
              <a:t>       print( abs(-5) )</a:t>
            </a:r>
          </a:p>
          <a:p>
            <a:pPr lvl="1"/>
            <a:r>
              <a:rPr lang="en-US" sz="2400" dirty="0">
                <a:solidFill>
                  <a:srgbClr val="00B0F0"/>
                </a:solidFill>
                <a:latin typeface="Times New Roman"/>
                <a:cs typeface="Times New Roman"/>
              </a:rPr>
              <a:t>       print( pow(2, 3) )</a:t>
            </a:r>
          </a:p>
          <a:p>
            <a:pPr lvl="1"/>
            <a:r>
              <a:rPr lang="en-US" sz="2400" dirty="0">
                <a:solidFill>
                  <a:srgbClr val="00B0F0"/>
                </a:solidFill>
                <a:latin typeface="Times New Roman"/>
                <a:cs typeface="Times New Roman"/>
              </a:rPr>
              <a:t>       print(max(4, 5) )</a:t>
            </a:r>
          </a:p>
          <a:p>
            <a:pPr lvl="1"/>
            <a:r>
              <a:rPr lang="en-US" sz="2400" dirty="0">
                <a:solidFill>
                  <a:srgbClr val="00B0F0"/>
                </a:solidFill>
                <a:latin typeface="Times New Roman"/>
                <a:cs typeface="Times New Roman"/>
              </a:rPr>
              <a:t>       print( min(4, 5) )</a:t>
            </a:r>
          </a:p>
          <a:p>
            <a:pPr lvl="1"/>
            <a:r>
              <a:rPr lang="en-US" sz="2400" dirty="0">
                <a:solidFill>
                  <a:srgbClr val="00B0F0"/>
                </a:solidFill>
                <a:latin typeface="Times New Roman"/>
                <a:cs typeface="Times New Roman"/>
              </a:rPr>
              <a:t>       print( round(3.7)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1808953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COMMENTS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739211"/>
          </a:xfrm>
          <a:prstGeom prst="rect">
            <a:avLst/>
          </a:prstGeom>
          <a:noFill/>
        </p:spPr>
        <p:txBody>
          <a:bodyPr wrap="square" lIns="91440" tIns="45720" rIns="91440" bIns="45720" rtlCol="0" anchor="t">
            <a:spAutoFit/>
          </a:bodyPr>
          <a:lstStyle/>
          <a:p>
            <a:pPr marL="342900" indent="-342900" algn="just">
              <a:buFont typeface="Arial"/>
              <a:buChar char="•"/>
            </a:pPr>
            <a:r>
              <a:rPr lang="en-US" sz="2400" b="1" dirty="0">
                <a:solidFill>
                  <a:srgbClr val="2D3956"/>
                </a:solidFill>
                <a:latin typeface="Times New Roman"/>
                <a:cs typeface="Times New Roman"/>
              </a:rPr>
              <a:t>A comment:</a:t>
            </a:r>
            <a:r>
              <a:rPr lang="en-US" sz="2400" dirty="0">
                <a:solidFill>
                  <a:srgbClr val="2D3956"/>
                </a:solidFill>
                <a:latin typeface="Times New Roman"/>
                <a:cs typeface="Times New Roman"/>
              </a:rPr>
              <a:t> a piece of program text that the interpreter </a:t>
            </a:r>
            <a:r>
              <a:rPr lang="en-US" sz="2400" dirty="0">
                <a:solidFill>
                  <a:srgbClr val="00B0F0"/>
                </a:solidFill>
                <a:latin typeface="Times New Roman"/>
                <a:cs typeface="Times New Roman"/>
              </a:rPr>
              <a:t>ignores</a:t>
            </a:r>
            <a:r>
              <a:rPr lang="en-US" sz="2400" dirty="0">
                <a:solidFill>
                  <a:srgbClr val="2D3956"/>
                </a:solidFill>
                <a:latin typeface="Times New Roman"/>
                <a:cs typeface="Times New Roman"/>
              </a:rPr>
              <a:t>. It provides useful </a:t>
            </a:r>
            <a:r>
              <a:rPr lang="en-US" sz="2400" dirty="0">
                <a:solidFill>
                  <a:srgbClr val="00B0F0"/>
                </a:solidFill>
                <a:latin typeface="Times New Roman"/>
                <a:cs typeface="Times New Roman"/>
              </a:rPr>
              <a:t>documentation</a:t>
            </a:r>
            <a:r>
              <a:rPr lang="en-US" sz="2400" dirty="0">
                <a:solidFill>
                  <a:srgbClr val="2D3956"/>
                </a:solidFill>
                <a:latin typeface="Times New Roman"/>
                <a:cs typeface="Times New Roman"/>
              </a:rPr>
              <a:t> to programmers.</a:t>
            </a:r>
          </a:p>
          <a:p>
            <a:pPr marL="0" lvl="1"/>
            <a:r>
              <a:rPr lang="en-US" sz="2600" dirty="0">
                <a:solidFill>
                  <a:srgbClr val="2D3956"/>
                </a:solidFill>
                <a:ea typeface="+mn-lt"/>
                <a:cs typeface="+mn-lt"/>
              </a:rPr>
              <a:t>  </a:t>
            </a:r>
          </a:p>
          <a:p>
            <a:pPr marL="0" lvl="1"/>
            <a:r>
              <a:rPr lang="en-US" sz="2600" dirty="0">
                <a:solidFill>
                  <a:srgbClr val="2D3956"/>
                </a:solidFill>
                <a:ea typeface="+mn-lt"/>
                <a:cs typeface="+mn-lt"/>
              </a:rPr>
              <a:t>         </a:t>
            </a:r>
            <a:r>
              <a:rPr lang="en-US" sz="2400" dirty="0">
                <a:solidFill>
                  <a:srgbClr val="00B0F0"/>
                </a:solidFill>
                <a:latin typeface="Times New Roman"/>
                <a:cs typeface="Times New Roman"/>
              </a:rPr>
              <a:t># this is a single line comment</a:t>
            </a:r>
          </a:p>
          <a:p>
            <a:pPr marL="285750" lvl="1" indent="-285750">
              <a:buFont typeface="Arial"/>
              <a:buChar char="•"/>
            </a:pPr>
            <a:endParaRPr lang="en-US" sz="2400" dirty="0">
              <a:solidFill>
                <a:srgbClr val="00B0F0"/>
              </a:solidFill>
              <a:latin typeface="Times New Roman"/>
              <a:cs typeface="Times New Roman"/>
            </a:endParaRPr>
          </a:p>
          <a:p>
            <a:pPr marL="0" lvl="1"/>
            <a:r>
              <a:rPr lang="en-US" sz="2400" dirty="0">
                <a:solidFill>
                  <a:srgbClr val="00B0F0"/>
                </a:solidFill>
                <a:latin typeface="Times New Roman"/>
                <a:cs typeface="Times New Roman"/>
              </a:rPr>
              <a:t>         ''' this is </a:t>
            </a:r>
          </a:p>
          <a:p>
            <a:pPr marL="0" lvl="1"/>
            <a:r>
              <a:rPr lang="en-US" sz="2400" dirty="0">
                <a:solidFill>
                  <a:srgbClr val="00B0F0"/>
                </a:solidFill>
                <a:latin typeface="Times New Roman"/>
                <a:cs typeface="Times New Roman"/>
              </a:rPr>
              <a:t>             A multi-line comment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2639916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GETTING INPUTS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4709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Almost all programs </a:t>
            </a:r>
            <a:r>
              <a:rPr lang="en-US" sz="2400" dirty="0">
                <a:solidFill>
                  <a:srgbClr val="00B0F0"/>
                </a:solidFill>
                <a:latin typeface="Times New Roman"/>
                <a:ea typeface="+mn-lt"/>
                <a:cs typeface="Times New Roman"/>
              </a:rPr>
              <a:t>interact with the user</a:t>
            </a:r>
            <a:r>
              <a:rPr lang="en-US" sz="2400" dirty="0">
                <a:solidFill>
                  <a:srgbClr val="2D3956"/>
                </a:solidFill>
                <a:latin typeface="Times New Roman"/>
                <a:cs typeface="Times New Roman"/>
              </a:rPr>
              <a:t> through giving data to the program to process it and display other data.</a:t>
            </a:r>
          </a:p>
          <a:p>
            <a:pPr marL="800100" lvl="1" indent="-342900" algn="just">
              <a:buFont typeface="Arial"/>
              <a:buChar char="•"/>
            </a:pPr>
            <a:r>
              <a:rPr lang="en-US" sz="2400" dirty="0">
                <a:solidFill>
                  <a:srgbClr val="2D3956"/>
                </a:solidFill>
                <a:latin typeface="Times New Roman"/>
                <a:ea typeface="+mn-lt"/>
                <a:cs typeface="Times New Roman"/>
              </a:rPr>
              <a:t>Use the input() function.</a:t>
            </a:r>
          </a:p>
          <a:p>
            <a:pPr lvl="1" algn="just"/>
            <a:r>
              <a:rPr lang="en-US" sz="2400" dirty="0">
                <a:solidFill>
                  <a:srgbClr val="00B0F0"/>
                </a:solidFill>
                <a:latin typeface="Times New Roman"/>
                <a:cs typeface="Times New Roman"/>
              </a:rPr>
              <a:t>     input(  )</a:t>
            </a:r>
          </a:p>
          <a:p>
            <a:pPr lvl="1" algn="just"/>
            <a:r>
              <a:rPr lang="en-US" sz="2400" dirty="0">
                <a:solidFill>
                  <a:srgbClr val="00B0F0"/>
                </a:solidFill>
                <a:latin typeface="Times New Roman"/>
                <a:ea typeface="+mn-lt"/>
                <a:cs typeface="Times New Roman"/>
              </a:rPr>
              <a:t>     input( "Enter your name: " )</a:t>
            </a:r>
          </a:p>
          <a:p>
            <a:pPr lvl="1" algn="just"/>
            <a:r>
              <a:rPr lang="en-US" sz="2400" dirty="0">
                <a:solidFill>
                  <a:srgbClr val="00B0F0"/>
                </a:solidFill>
                <a:latin typeface="Times New Roman"/>
                <a:ea typeface="+mn-lt"/>
                <a:cs typeface="Times New Roman"/>
              </a:rPr>
              <a:t>     name = input( "Enter your name: " )</a:t>
            </a:r>
          </a:p>
          <a:p>
            <a:pPr marL="800100" lvl="1" indent="-342900" algn="just">
              <a:buFont typeface="Arial"/>
              <a:buChar char="•"/>
            </a:pPr>
            <a:r>
              <a:rPr lang="en-US" sz="2400" dirty="0">
                <a:solidFill>
                  <a:srgbClr val="2D3956"/>
                </a:solidFill>
                <a:latin typeface="Times New Roman"/>
                <a:ea typeface="+mn-lt"/>
                <a:cs typeface="Times New Roman"/>
              </a:rPr>
              <a:t>Change the type of the value given from the user.</a:t>
            </a:r>
          </a:p>
          <a:p>
            <a:pPr marL="0" lvl="1"/>
            <a:r>
              <a:rPr lang="en-US" sz="2600" dirty="0">
                <a:solidFill>
                  <a:srgbClr val="2D3956"/>
                </a:solidFill>
                <a:ea typeface="+mn-lt"/>
                <a:cs typeface="+mn-lt"/>
              </a:rPr>
              <a:t>         </a:t>
            </a:r>
            <a:r>
              <a:rPr lang="en-US" sz="2600" dirty="0">
                <a:solidFill>
                  <a:srgbClr val="2D3956"/>
                </a:solidFill>
                <a:latin typeface="Calibri"/>
                <a:cs typeface="Calibri"/>
              </a:rPr>
              <a:t>  </a:t>
            </a:r>
            <a:r>
              <a:rPr lang="en-US" sz="2400" dirty="0" err="1">
                <a:solidFill>
                  <a:srgbClr val="00B0F0"/>
                </a:solidFill>
                <a:latin typeface="Times New Roman"/>
                <a:cs typeface="Times New Roman"/>
              </a:rPr>
              <a:t>stdCount</a:t>
            </a:r>
            <a:r>
              <a:rPr lang="en-US" sz="2400" dirty="0">
                <a:solidFill>
                  <a:srgbClr val="00B0F0"/>
                </a:solidFill>
                <a:latin typeface="Times New Roman"/>
                <a:cs typeface="Times New Roman"/>
              </a:rPr>
              <a:t> = int(  input( "Enter the number of students: " )   )</a:t>
            </a:r>
          </a:p>
          <a:p>
            <a:pPr marL="0" lvl="1"/>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stdAge</a:t>
            </a:r>
            <a:r>
              <a:rPr lang="en-US" sz="2400" dirty="0">
                <a:solidFill>
                  <a:srgbClr val="00B0F0"/>
                </a:solidFill>
                <a:latin typeface="Times New Roman"/>
                <a:cs typeface="Times New Roman"/>
              </a:rPr>
              <a:t> = float(  input( "Enter student age: " )   )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412336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SIMPLE CALCULATOR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algn="just"/>
            <a:endParaRPr lang="en-US" sz="2400" dirty="0">
              <a:solidFill>
                <a:srgbClr val="2D3956"/>
              </a:solidFill>
              <a:latin typeface="Times New Roman"/>
              <a:ea typeface="+mn-lt"/>
              <a:cs typeface="Times New Roman"/>
            </a:endParaRPr>
          </a:p>
          <a:p>
            <a:pPr lvl="1" algn="just"/>
            <a:r>
              <a:rPr lang="en-US" sz="2400" dirty="0">
                <a:solidFill>
                  <a:srgbClr val="00B0F0"/>
                </a:solidFill>
                <a:latin typeface="Times New Roman"/>
                <a:cs typeface="Times New Roman"/>
              </a:rPr>
              <a:t>     num1 = input( "Enter the first number: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num2 = input( "Enter the second number: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result  = num1 + num2</a:t>
            </a:r>
            <a:endParaRPr lang="en-US"/>
          </a:p>
          <a:p>
            <a:pPr marL="0" lvl="1"/>
            <a:r>
              <a:rPr lang="en-US" sz="2400" dirty="0">
                <a:solidFill>
                  <a:srgbClr val="00B0F0"/>
                </a:solidFill>
                <a:latin typeface="Times New Roman"/>
                <a:cs typeface="Times New Roman"/>
              </a:rPr>
              <a:t>      </a:t>
            </a:r>
          </a:p>
          <a:p>
            <a:pPr marL="0" lvl="1"/>
            <a:r>
              <a:rPr lang="en-US" sz="2400" dirty="0">
                <a:solidFill>
                  <a:srgbClr val="00B0F0"/>
                </a:solidFill>
                <a:latin typeface="Times New Roman"/>
                <a:cs typeface="Times New Roman"/>
              </a:rPr>
              <a:t>           print( result )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408098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SIMPLE CALCULATOR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algn="just"/>
            <a:endParaRPr lang="en-US" sz="2400" dirty="0">
              <a:solidFill>
                <a:srgbClr val="2D3956"/>
              </a:solidFill>
              <a:latin typeface="Times New Roman"/>
              <a:ea typeface="+mn-lt"/>
              <a:cs typeface="Times New Roman"/>
            </a:endParaRPr>
          </a:p>
          <a:p>
            <a:pPr lvl="1" algn="just"/>
            <a:r>
              <a:rPr lang="en-US" sz="2400" dirty="0">
                <a:solidFill>
                  <a:srgbClr val="00B0F0"/>
                </a:solidFill>
                <a:latin typeface="Times New Roman"/>
                <a:cs typeface="Times New Roman"/>
              </a:rPr>
              <a:t>     num1 = int( input( "Enter the first number: "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num2 = int( input( "Enter the second number: "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result  = num1 + num2</a:t>
            </a:r>
            <a:endParaRPr lang="en-US"/>
          </a:p>
          <a:p>
            <a:pPr marL="0" lvl="1"/>
            <a:r>
              <a:rPr lang="en-US" sz="2400" dirty="0">
                <a:solidFill>
                  <a:srgbClr val="00B0F0"/>
                </a:solidFill>
                <a:latin typeface="Times New Roman"/>
                <a:cs typeface="Times New Roman"/>
              </a:rPr>
              <a:t>      </a:t>
            </a:r>
          </a:p>
          <a:p>
            <a:pPr marL="0" lvl="1"/>
            <a:r>
              <a:rPr lang="en-US" sz="2400" dirty="0">
                <a:solidFill>
                  <a:srgbClr val="00B0F0"/>
                </a:solidFill>
                <a:latin typeface="Times New Roman"/>
                <a:cs typeface="Times New Roman"/>
              </a:rPr>
              <a:t>           print( result )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
        <p:nvSpPr>
          <p:cNvPr id="9" name="TextBox 8">
            <a:extLst>
              <a:ext uri="{FF2B5EF4-FFF2-40B4-BE49-F238E27FC236}">
                <a16:creationId xmlns:a16="http://schemas.microsoft.com/office/drawing/2014/main" id="{626A961D-F409-2FD4-1B86-59130580E846}"/>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405394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QUESTIONS FOR ONLINE DISCUSSION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Write the program of the income tax calculator discussed in the lecture.</a:t>
            </a:r>
            <a:endParaRPr lang="en-US" dirty="0">
              <a:solidFill>
                <a:srgbClr val="000000"/>
              </a:solidFill>
              <a:latin typeface="Calibri" panose="020F0502020204030204"/>
              <a:cs typeface="Calibri" panose="020F0502020204030204"/>
            </a:endParaRPr>
          </a:p>
          <a:p>
            <a:pPr marL="342900" indent="-342900" algn="just">
              <a:buFont typeface="Arial"/>
              <a:buChar char="•"/>
            </a:pPr>
            <a:r>
              <a:rPr lang="en-US" sz="2400" dirty="0">
                <a:solidFill>
                  <a:srgbClr val="2D3956"/>
                </a:solidFill>
                <a:latin typeface="Times New Roman"/>
                <a:cs typeface="Times New Roman"/>
              </a:rPr>
              <a:t>Write a program that asks the user to enter two integers. Have the program output the two integers and the result when the first number entered is raised to the power of the second number entered.</a:t>
            </a:r>
          </a:p>
          <a:p>
            <a:pPr marL="342900" indent="-342900" algn="just">
              <a:buFont typeface="Arial"/>
              <a:buChar char="•"/>
            </a:pPr>
            <a:r>
              <a:rPr lang="en-US" sz="2400" dirty="0">
                <a:solidFill>
                  <a:srgbClr val="2D3956"/>
                </a:solidFill>
                <a:latin typeface="Times New Roman"/>
                <a:cs typeface="Times New Roman"/>
              </a:rPr>
              <a:t>Complete the following code and expect the output.</a:t>
            </a:r>
          </a:p>
          <a:p>
            <a:pPr algn="just"/>
            <a:r>
              <a:rPr lang="en-US" sz="2400" dirty="0">
                <a:solidFill>
                  <a:srgbClr val="2D3956"/>
                </a:solidFill>
                <a:latin typeface="Times New Roman"/>
                <a:cs typeface="Times New Roman"/>
              </a:rPr>
              <a:t>         a = 5</a:t>
            </a:r>
          </a:p>
          <a:p>
            <a:pPr algn="just"/>
            <a:r>
              <a:rPr lang="en-US" sz="2400" dirty="0">
                <a:solidFill>
                  <a:srgbClr val="2D3956"/>
                </a:solidFill>
                <a:latin typeface="Times New Roman"/>
                <a:cs typeface="Times New Roman"/>
              </a:rPr>
              <a:t>         b = 10</a:t>
            </a:r>
          </a:p>
          <a:p>
            <a:pPr algn="just"/>
            <a:r>
              <a:rPr lang="en-US" sz="2400" dirty="0">
                <a:solidFill>
                  <a:srgbClr val="2D3956"/>
                </a:solidFill>
                <a:latin typeface="Times New Roman"/>
                <a:cs typeface="Times New Roman"/>
              </a:rPr>
              <a:t>         sum = a … b</a:t>
            </a:r>
          </a:p>
          <a:p>
            <a:pPr algn="just"/>
            <a:r>
              <a:rPr lang="en-US" sz="2400" dirty="0">
                <a:solidFill>
                  <a:srgbClr val="2D3956"/>
                </a:solidFill>
                <a:latin typeface="Times New Roman"/>
                <a:cs typeface="Times New Roman"/>
              </a:rPr>
              <a:t>         print(sum)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descr="A person in a suit and tie&#10;&#10;Description automatically generated">
            <a:extLst>
              <a:ext uri="{FF2B5EF4-FFF2-40B4-BE49-F238E27FC236}">
                <a16:creationId xmlns:a16="http://schemas.microsoft.com/office/drawing/2014/main" id="{F843FE0A-E356-32EC-EA95-824FC46BCAEB}"/>
              </a:ext>
            </a:extLst>
          </p:cNvPr>
          <p:cNvPicPr>
            <a:picLocks noChangeAspect="1"/>
          </p:cNvPicPr>
          <p:nvPr/>
        </p:nvPicPr>
        <p:blipFill>
          <a:blip r:embed="rId3"/>
          <a:stretch>
            <a:fillRect/>
          </a:stretch>
        </p:blipFill>
        <p:spPr>
          <a:xfrm>
            <a:off x="11431075" y="5822651"/>
            <a:ext cx="759850" cy="1035529"/>
          </a:xfrm>
          <a:prstGeom prst="rect">
            <a:avLst/>
          </a:prstGeom>
        </p:spPr>
      </p:pic>
    </p:spTree>
    <p:extLst>
      <p:ext uri="{BB962C8B-B14F-4D97-AF65-F5344CB8AC3E}">
        <p14:creationId xmlns:p14="http://schemas.microsoft.com/office/powerpoint/2010/main" val="78921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person holding a tablet&#10;&#10;Description automatically generated">
            <a:extLst>
              <a:ext uri="{FF2B5EF4-FFF2-40B4-BE49-F238E27FC236}">
                <a16:creationId xmlns:a16="http://schemas.microsoft.com/office/drawing/2014/main" id="{5D52CB60-1037-5D90-C1A6-677803AD65EE}"/>
              </a:ext>
            </a:extLst>
          </p:cNvPr>
          <p:cNvPicPr>
            <a:picLocks noChangeAspect="1"/>
          </p:cNvPicPr>
          <p:nvPr/>
        </p:nvPicPr>
        <p:blipFill>
          <a:blip r:embed="rId8"/>
          <a:stretch>
            <a:fillRect/>
          </a:stretch>
        </p:blipFill>
        <p:spPr>
          <a:xfrm>
            <a:off x="1475117" y="1587476"/>
            <a:ext cx="9342407" cy="389870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590</TotalTime>
  <Words>771</Words>
  <Application>Microsoft Office PowerPoint</Application>
  <PresentationFormat>Widescreen</PresentationFormat>
  <Paragraphs>57</Paragraphs>
  <Slides>45</Slides>
  <Notes>3</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User0</cp:lastModifiedBy>
  <cp:revision>1528</cp:revision>
  <dcterms:created xsi:type="dcterms:W3CDTF">2023-04-29T09:08:23Z</dcterms:created>
  <dcterms:modified xsi:type="dcterms:W3CDTF">2023-10-04T13:10:02Z</dcterms:modified>
</cp:coreProperties>
</file>