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7"/>
  </p:notesMasterIdLst>
  <p:sldIdLst>
    <p:sldId id="532" r:id="rId5"/>
    <p:sldId id="533" r:id="rId6"/>
    <p:sldId id="480" r:id="rId7"/>
    <p:sldId id="313" r:id="rId8"/>
    <p:sldId id="496" r:id="rId9"/>
    <p:sldId id="539" r:id="rId10"/>
    <p:sldId id="540" r:id="rId11"/>
    <p:sldId id="276" r:id="rId12"/>
    <p:sldId id="497" r:id="rId13"/>
    <p:sldId id="498" r:id="rId14"/>
    <p:sldId id="499" r:id="rId15"/>
    <p:sldId id="534" r:id="rId16"/>
    <p:sldId id="500" r:id="rId17"/>
    <p:sldId id="519" r:id="rId18"/>
    <p:sldId id="502" r:id="rId19"/>
    <p:sldId id="536" r:id="rId20"/>
    <p:sldId id="538" r:id="rId21"/>
    <p:sldId id="537" r:id="rId22"/>
    <p:sldId id="535" r:id="rId23"/>
    <p:sldId id="503" r:id="rId24"/>
    <p:sldId id="520" r:id="rId25"/>
    <p:sldId id="504" r:id="rId26"/>
    <p:sldId id="505" r:id="rId27"/>
    <p:sldId id="506" r:id="rId28"/>
    <p:sldId id="507" r:id="rId29"/>
    <p:sldId id="509" r:id="rId30"/>
    <p:sldId id="522" r:id="rId31"/>
    <p:sldId id="510" r:id="rId32"/>
    <p:sldId id="512" r:id="rId33"/>
    <p:sldId id="513" r:id="rId34"/>
    <p:sldId id="514" r:id="rId35"/>
    <p:sldId id="515" r:id="rId36"/>
    <p:sldId id="517" r:id="rId37"/>
    <p:sldId id="523" r:id="rId38"/>
    <p:sldId id="524" r:id="rId39"/>
    <p:sldId id="525" r:id="rId40"/>
    <p:sldId id="526" r:id="rId41"/>
    <p:sldId id="527" r:id="rId42"/>
    <p:sldId id="528" r:id="rId43"/>
    <p:sldId id="530" r:id="rId44"/>
    <p:sldId id="53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496"/>
            <p14:sldId id="539"/>
            <p14:sldId id="540"/>
            <p14:sldId id="276"/>
            <p14:sldId id="497"/>
            <p14:sldId id="498"/>
            <p14:sldId id="499"/>
            <p14:sldId id="534"/>
            <p14:sldId id="500"/>
            <p14:sldId id="519"/>
            <p14:sldId id="502"/>
            <p14:sldId id="536"/>
            <p14:sldId id="538"/>
            <p14:sldId id="537"/>
            <p14:sldId id="535"/>
            <p14:sldId id="503"/>
            <p14:sldId id="520"/>
            <p14:sldId id="504"/>
            <p14:sldId id="505"/>
            <p14:sldId id="506"/>
            <p14:sldId id="507"/>
            <p14:sldId id="509"/>
            <p14:sldId id="522"/>
            <p14:sldId id="510"/>
            <p14:sldId id="512"/>
            <p14:sldId id="513"/>
            <p14:sldId id="514"/>
            <p14:sldId id="515"/>
            <p14:sldId id="517"/>
            <p14:sldId id="523"/>
            <p14:sldId id="524"/>
            <p14:sldId id="525"/>
            <p14:sldId id="526"/>
            <p14:sldId id="527"/>
            <p14:sldId id="528"/>
            <p14:sldId id="530"/>
            <p14:sldId id="53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92" autoAdjust="0"/>
    <p:restoredTop sz="93702" autoAdjust="0"/>
  </p:normalViewPr>
  <p:slideViewPr>
    <p:cSldViewPr snapToGrid="0">
      <p:cViewPr varScale="1">
        <p:scale>
          <a:sx n="60" d="100"/>
          <a:sy n="60" d="100"/>
        </p:scale>
        <p:origin x="900" y="21"/>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imaa Mansour" userId="S::shimaamansour@midocean.edu.km::f03e7fc3-32df-4d22-8152-7a522396b3e9" providerId="AD" clId="Web-{F9D152FB-6747-577B-EA7A-1B162035B2A5}"/>
    <pc:docChg chg="modSld">
      <pc:chgData name="Shimaa Mansour" userId="S::shimaamansour@midocean.edu.km::f03e7fc3-32df-4d22-8152-7a522396b3e9" providerId="AD" clId="Web-{F9D152FB-6747-577B-EA7A-1B162035B2A5}" dt="2024-06-27T01:35:08.013" v="117" actId="1076"/>
      <pc:docMkLst>
        <pc:docMk/>
      </pc:docMkLst>
      <pc:sldChg chg="modSp">
        <pc:chgData name="Shimaa Mansour" userId="S::shimaamansour@midocean.edu.km::f03e7fc3-32df-4d22-8152-7a522396b3e9" providerId="AD" clId="Web-{F9D152FB-6747-577B-EA7A-1B162035B2A5}" dt="2024-06-27T01:35:08.013" v="117" actId="1076"/>
        <pc:sldMkLst>
          <pc:docMk/>
          <pc:sldMk cId="1472921410" sldId="532"/>
        </pc:sldMkLst>
        <pc:spChg chg="mod">
          <ac:chgData name="Shimaa Mansour" userId="S::shimaamansour@midocean.edu.km::f03e7fc3-32df-4d22-8152-7a522396b3e9" providerId="AD" clId="Web-{F9D152FB-6747-577B-EA7A-1B162035B2A5}" dt="2024-06-27T01:35:08.013" v="117" actId="1076"/>
          <ac:spMkLst>
            <pc:docMk/>
            <pc:sldMk cId="1472921410" sldId="532"/>
            <ac:spMk id="31" creationId="{00000000-0000-0000-0000-000000000000}"/>
          </ac:spMkLst>
        </pc:spChg>
        <pc:spChg chg="mod">
          <ac:chgData name="Shimaa Mansour" userId="S::shimaamansour@midocean.edu.km::f03e7fc3-32df-4d22-8152-7a522396b3e9" providerId="AD" clId="Web-{F9D152FB-6747-577B-EA7A-1B162035B2A5}" dt="2024-06-27T01:35:00.200" v="72" actId="20577"/>
          <ac:spMkLst>
            <pc:docMk/>
            <pc:sldMk cId="1472921410" sldId="532"/>
            <ac:spMk id="46" creationId="{00000000-0000-0000-0000-000000000000}"/>
          </ac:spMkLst>
        </pc:spChg>
      </pc:sldChg>
    </pc:docChg>
  </pc:docChgLst>
  <pc:docChgLst>
    <pc:chgData name="Shima Mansour" userId="73138adcefa7569e" providerId="LiveId" clId="{A678744F-8258-452D-BA4F-B565E85AD783}"/>
    <pc:docChg chg="modSld">
      <pc:chgData name="Shima Mansour" userId="73138adcefa7569e" providerId="LiveId" clId="{A678744F-8258-452D-BA4F-B565E85AD783}" dt="2024-07-02T23:02:09.392" v="22" actId="20577"/>
      <pc:docMkLst>
        <pc:docMk/>
      </pc:docMkLst>
      <pc:sldChg chg="modSp mod">
        <pc:chgData name="Shima Mansour" userId="73138adcefa7569e" providerId="LiveId" clId="{A678744F-8258-452D-BA4F-B565E85AD783}" dt="2024-07-02T22:59:49.722" v="1" actId="20577"/>
        <pc:sldMkLst>
          <pc:docMk/>
          <pc:sldMk cId="781872200" sldId="497"/>
        </pc:sldMkLst>
        <pc:spChg chg="mod">
          <ac:chgData name="Shima Mansour" userId="73138adcefa7569e" providerId="LiveId" clId="{A678744F-8258-452D-BA4F-B565E85AD783}" dt="2024-07-02T22:59:49.722" v="1" actId="20577"/>
          <ac:spMkLst>
            <pc:docMk/>
            <pc:sldMk cId="781872200" sldId="497"/>
            <ac:spMk id="10" creationId="{00000000-0000-0000-0000-000000000000}"/>
          </ac:spMkLst>
        </pc:spChg>
      </pc:sldChg>
      <pc:sldChg chg="modSp mod">
        <pc:chgData name="Shima Mansour" userId="73138adcefa7569e" providerId="LiveId" clId="{A678744F-8258-452D-BA4F-B565E85AD783}" dt="2024-07-02T22:59:58.712" v="2" actId="20577"/>
        <pc:sldMkLst>
          <pc:docMk/>
          <pc:sldMk cId="1201078856" sldId="502"/>
        </pc:sldMkLst>
        <pc:spChg chg="mod">
          <ac:chgData name="Shima Mansour" userId="73138adcefa7569e" providerId="LiveId" clId="{A678744F-8258-452D-BA4F-B565E85AD783}" dt="2024-07-02T22:59:58.712" v="2" actId="20577"/>
          <ac:spMkLst>
            <pc:docMk/>
            <pc:sldMk cId="1201078856" sldId="502"/>
            <ac:spMk id="10" creationId="{00000000-0000-0000-0000-000000000000}"/>
          </ac:spMkLst>
        </pc:spChg>
      </pc:sldChg>
      <pc:sldChg chg="modSp mod">
        <pc:chgData name="Shima Mansour" userId="73138adcefa7569e" providerId="LiveId" clId="{A678744F-8258-452D-BA4F-B565E85AD783}" dt="2024-07-02T23:00:19.312" v="5" actId="20577"/>
        <pc:sldMkLst>
          <pc:docMk/>
          <pc:sldMk cId="1872175001" sldId="503"/>
        </pc:sldMkLst>
        <pc:spChg chg="mod">
          <ac:chgData name="Shima Mansour" userId="73138adcefa7569e" providerId="LiveId" clId="{A678744F-8258-452D-BA4F-B565E85AD783}" dt="2024-07-02T23:00:19.312" v="5" actId="20577"/>
          <ac:spMkLst>
            <pc:docMk/>
            <pc:sldMk cId="1872175001" sldId="503"/>
            <ac:spMk id="10" creationId="{00000000-0000-0000-0000-000000000000}"/>
          </ac:spMkLst>
        </pc:spChg>
      </pc:sldChg>
      <pc:sldChg chg="modSp mod">
        <pc:chgData name="Shima Mansour" userId="73138adcefa7569e" providerId="LiveId" clId="{A678744F-8258-452D-BA4F-B565E85AD783}" dt="2024-07-02T23:00:33.432" v="7" actId="20577"/>
        <pc:sldMkLst>
          <pc:docMk/>
          <pc:sldMk cId="196792761" sldId="504"/>
        </pc:sldMkLst>
        <pc:spChg chg="mod">
          <ac:chgData name="Shima Mansour" userId="73138adcefa7569e" providerId="LiveId" clId="{A678744F-8258-452D-BA4F-B565E85AD783}" dt="2024-07-02T23:00:33.432" v="7" actId="20577"/>
          <ac:spMkLst>
            <pc:docMk/>
            <pc:sldMk cId="196792761" sldId="504"/>
            <ac:spMk id="10" creationId="{00000000-0000-0000-0000-000000000000}"/>
          </ac:spMkLst>
        </pc:spChg>
      </pc:sldChg>
      <pc:sldChg chg="modSp mod">
        <pc:chgData name="Shima Mansour" userId="73138adcefa7569e" providerId="LiveId" clId="{A678744F-8258-452D-BA4F-B565E85AD783}" dt="2024-07-02T23:00:40.542" v="8" actId="20577"/>
        <pc:sldMkLst>
          <pc:docMk/>
          <pc:sldMk cId="2204836921" sldId="505"/>
        </pc:sldMkLst>
        <pc:spChg chg="mod">
          <ac:chgData name="Shima Mansour" userId="73138adcefa7569e" providerId="LiveId" clId="{A678744F-8258-452D-BA4F-B565E85AD783}" dt="2024-07-02T23:00:40.542" v="8" actId="20577"/>
          <ac:spMkLst>
            <pc:docMk/>
            <pc:sldMk cId="2204836921" sldId="505"/>
            <ac:spMk id="10" creationId="{00000000-0000-0000-0000-000000000000}"/>
          </ac:spMkLst>
        </pc:spChg>
      </pc:sldChg>
      <pc:sldChg chg="modSp mod">
        <pc:chgData name="Shima Mansour" userId="73138adcefa7569e" providerId="LiveId" clId="{A678744F-8258-452D-BA4F-B565E85AD783}" dt="2024-07-02T23:00:46.512" v="9" actId="20577"/>
        <pc:sldMkLst>
          <pc:docMk/>
          <pc:sldMk cId="4233759920" sldId="506"/>
        </pc:sldMkLst>
        <pc:spChg chg="mod">
          <ac:chgData name="Shima Mansour" userId="73138adcefa7569e" providerId="LiveId" clId="{A678744F-8258-452D-BA4F-B565E85AD783}" dt="2024-07-02T23:00:46.512" v="9" actId="20577"/>
          <ac:spMkLst>
            <pc:docMk/>
            <pc:sldMk cId="4233759920" sldId="506"/>
            <ac:spMk id="10" creationId="{00000000-0000-0000-0000-000000000000}"/>
          </ac:spMkLst>
        </pc:spChg>
      </pc:sldChg>
      <pc:sldChg chg="modSp mod">
        <pc:chgData name="Shima Mansour" userId="73138adcefa7569e" providerId="LiveId" clId="{A678744F-8258-452D-BA4F-B565E85AD783}" dt="2024-07-02T23:00:51.672" v="10" actId="20577"/>
        <pc:sldMkLst>
          <pc:docMk/>
          <pc:sldMk cId="1389125466" sldId="507"/>
        </pc:sldMkLst>
        <pc:spChg chg="mod">
          <ac:chgData name="Shima Mansour" userId="73138adcefa7569e" providerId="LiveId" clId="{A678744F-8258-452D-BA4F-B565E85AD783}" dt="2024-07-02T23:00:51.672" v="10" actId="20577"/>
          <ac:spMkLst>
            <pc:docMk/>
            <pc:sldMk cId="1389125466" sldId="507"/>
            <ac:spMk id="10" creationId="{00000000-0000-0000-0000-000000000000}"/>
          </ac:spMkLst>
        </pc:spChg>
      </pc:sldChg>
      <pc:sldChg chg="modSp mod">
        <pc:chgData name="Shima Mansour" userId="73138adcefa7569e" providerId="LiveId" clId="{A678744F-8258-452D-BA4F-B565E85AD783}" dt="2024-07-02T23:01:11.322" v="12" actId="20577"/>
        <pc:sldMkLst>
          <pc:docMk/>
          <pc:sldMk cId="2348611518" sldId="510"/>
        </pc:sldMkLst>
        <pc:spChg chg="mod">
          <ac:chgData name="Shima Mansour" userId="73138adcefa7569e" providerId="LiveId" clId="{A678744F-8258-452D-BA4F-B565E85AD783}" dt="2024-07-02T23:01:11.322" v="12" actId="20577"/>
          <ac:spMkLst>
            <pc:docMk/>
            <pc:sldMk cId="2348611518" sldId="510"/>
            <ac:spMk id="10" creationId="{00000000-0000-0000-0000-000000000000}"/>
          </ac:spMkLst>
        </pc:spChg>
      </pc:sldChg>
      <pc:sldChg chg="modSp mod">
        <pc:chgData name="Shima Mansour" userId="73138adcefa7569e" providerId="LiveId" clId="{A678744F-8258-452D-BA4F-B565E85AD783}" dt="2024-07-02T23:01:17.167" v="13" actId="20577"/>
        <pc:sldMkLst>
          <pc:docMk/>
          <pc:sldMk cId="3006736463" sldId="512"/>
        </pc:sldMkLst>
        <pc:spChg chg="mod">
          <ac:chgData name="Shima Mansour" userId="73138adcefa7569e" providerId="LiveId" clId="{A678744F-8258-452D-BA4F-B565E85AD783}" dt="2024-07-02T23:01:17.167" v="13" actId="20577"/>
          <ac:spMkLst>
            <pc:docMk/>
            <pc:sldMk cId="3006736463" sldId="512"/>
            <ac:spMk id="10" creationId="{00000000-0000-0000-0000-000000000000}"/>
          </ac:spMkLst>
        </pc:spChg>
      </pc:sldChg>
      <pc:sldChg chg="modSp mod">
        <pc:chgData name="Shima Mansour" userId="73138adcefa7569e" providerId="LiveId" clId="{A678744F-8258-452D-BA4F-B565E85AD783}" dt="2024-07-02T23:01:24.062" v="14" actId="20577"/>
        <pc:sldMkLst>
          <pc:docMk/>
          <pc:sldMk cId="2647105173" sldId="513"/>
        </pc:sldMkLst>
        <pc:spChg chg="mod">
          <ac:chgData name="Shima Mansour" userId="73138adcefa7569e" providerId="LiveId" clId="{A678744F-8258-452D-BA4F-B565E85AD783}" dt="2024-07-02T23:01:24.062" v="14" actId="20577"/>
          <ac:spMkLst>
            <pc:docMk/>
            <pc:sldMk cId="2647105173" sldId="513"/>
            <ac:spMk id="10" creationId="{00000000-0000-0000-0000-000000000000}"/>
          </ac:spMkLst>
        </pc:spChg>
      </pc:sldChg>
      <pc:sldChg chg="modSp mod">
        <pc:chgData name="Shima Mansour" userId="73138adcefa7569e" providerId="LiveId" clId="{A678744F-8258-452D-BA4F-B565E85AD783}" dt="2024-07-02T23:01:30.422" v="15" actId="20577"/>
        <pc:sldMkLst>
          <pc:docMk/>
          <pc:sldMk cId="3676520879" sldId="514"/>
        </pc:sldMkLst>
        <pc:spChg chg="mod">
          <ac:chgData name="Shima Mansour" userId="73138adcefa7569e" providerId="LiveId" clId="{A678744F-8258-452D-BA4F-B565E85AD783}" dt="2024-07-02T23:01:30.422" v="15" actId="20577"/>
          <ac:spMkLst>
            <pc:docMk/>
            <pc:sldMk cId="3676520879" sldId="514"/>
            <ac:spMk id="10" creationId="{00000000-0000-0000-0000-000000000000}"/>
          </ac:spMkLst>
        </pc:spChg>
      </pc:sldChg>
      <pc:sldChg chg="modSp mod">
        <pc:chgData name="Shima Mansour" userId="73138adcefa7569e" providerId="LiveId" clId="{A678744F-8258-452D-BA4F-B565E85AD783}" dt="2024-07-02T23:01:35.387" v="16" actId="20577"/>
        <pc:sldMkLst>
          <pc:docMk/>
          <pc:sldMk cId="1919757027" sldId="515"/>
        </pc:sldMkLst>
        <pc:spChg chg="mod">
          <ac:chgData name="Shima Mansour" userId="73138adcefa7569e" providerId="LiveId" clId="{A678744F-8258-452D-BA4F-B565E85AD783}" dt="2024-07-02T23:01:35.387" v="16" actId="20577"/>
          <ac:spMkLst>
            <pc:docMk/>
            <pc:sldMk cId="1919757027" sldId="515"/>
            <ac:spMk id="10" creationId="{00000000-0000-0000-0000-000000000000}"/>
          </ac:spMkLst>
        </pc:spChg>
      </pc:sldChg>
      <pc:sldChg chg="modSp mod">
        <pc:chgData name="Shima Mansour" userId="73138adcefa7569e" providerId="LiveId" clId="{A678744F-8258-452D-BA4F-B565E85AD783}" dt="2024-07-02T23:01:41.412" v="17" actId="20577"/>
        <pc:sldMkLst>
          <pc:docMk/>
          <pc:sldMk cId="1054911002" sldId="517"/>
        </pc:sldMkLst>
        <pc:spChg chg="mod">
          <ac:chgData name="Shima Mansour" userId="73138adcefa7569e" providerId="LiveId" clId="{A678744F-8258-452D-BA4F-B565E85AD783}" dt="2024-07-02T23:01:41.412" v="17" actId="20577"/>
          <ac:spMkLst>
            <pc:docMk/>
            <pc:sldMk cId="1054911002" sldId="517"/>
            <ac:spMk id="10" creationId="{00000000-0000-0000-0000-000000000000}"/>
          </ac:spMkLst>
        </pc:spChg>
      </pc:sldChg>
      <pc:sldChg chg="modSp mod">
        <pc:chgData name="Shima Mansour" userId="73138adcefa7569e" providerId="LiveId" clId="{A678744F-8258-452D-BA4F-B565E85AD783}" dt="2024-07-02T23:00:27.172" v="6" actId="20577"/>
        <pc:sldMkLst>
          <pc:docMk/>
          <pc:sldMk cId="556639268" sldId="520"/>
        </pc:sldMkLst>
        <pc:spChg chg="mod">
          <ac:chgData name="Shima Mansour" userId="73138adcefa7569e" providerId="LiveId" clId="{A678744F-8258-452D-BA4F-B565E85AD783}" dt="2024-07-02T23:00:27.172" v="6" actId="20577"/>
          <ac:spMkLst>
            <pc:docMk/>
            <pc:sldMk cId="556639268" sldId="520"/>
            <ac:spMk id="10" creationId="{00000000-0000-0000-0000-000000000000}"/>
          </ac:spMkLst>
        </pc:spChg>
      </pc:sldChg>
      <pc:sldChg chg="modSp mod">
        <pc:chgData name="Shima Mansour" userId="73138adcefa7569e" providerId="LiveId" clId="{A678744F-8258-452D-BA4F-B565E85AD783}" dt="2024-07-02T23:01:02.532" v="11" actId="20577"/>
        <pc:sldMkLst>
          <pc:docMk/>
          <pc:sldMk cId="3796223884" sldId="522"/>
        </pc:sldMkLst>
        <pc:spChg chg="mod">
          <ac:chgData name="Shima Mansour" userId="73138adcefa7569e" providerId="LiveId" clId="{A678744F-8258-452D-BA4F-B565E85AD783}" dt="2024-07-02T23:01:02.532" v="11" actId="20577"/>
          <ac:spMkLst>
            <pc:docMk/>
            <pc:sldMk cId="3796223884" sldId="522"/>
            <ac:spMk id="10" creationId="{00000000-0000-0000-0000-000000000000}"/>
          </ac:spMkLst>
        </pc:spChg>
      </pc:sldChg>
      <pc:sldChg chg="modSp mod">
        <pc:chgData name="Shima Mansour" userId="73138adcefa7569e" providerId="LiveId" clId="{A678744F-8258-452D-BA4F-B565E85AD783}" dt="2024-07-02T23:01:48.177" v="18" actId="20577"/>
        <pc:sldMkLst>
          <pc:docMk/>
          <pc:sldMk cId="2743877194" sldId="523"/>
        </pc:sldMkLst>
        <pc:spChg chg="mod">
          <ac:chgData name="Shima Mansour" userId="73138adcefa7569e" providerId="LiveId" clId="{A678744F-8258-452D-BA4F-B565E85AD783}" dt="2024-07-02T23:01:48.177" v="18" actId="20577"/>
          <ac:spMkLst>
            <pc:docMk/>
            <pc:sldMk cId="2743877194" sldId="523"/>
            <ac:spMk id="10" creationId="{00000000-0000-0000-0000-000000000000}"/>
          </ac:spMkLst>
        </pc:spChg>
      </pc:sldChg>
      <pc:sldChg chg="modSp mod">
        <pc:chgData name="Shima Mansour" userId="73138adcefa7569e" providerId="LiveId" clId="{A678744F-8258-452D-BA4F-B565E85AD783}" dt="2024-07-02T23:01:53.672" v="19" actId="20577"/>
        <pc:sldMkLst>
          <pc:docMk/>
          <pc:sldMk cId="526300878" sldId="524"/>
        </pc:sldMkLst>
        <pc:spChg chg="mod">
          <ac:chgData name="Shima Mansour" userId="73138adcefa7569e" providerId="LiveId" clId="{A678744F-8258-452D-BA4F-B565E85AD783}" dt="2024-07-02T23:01:53.672" v="19" actId="20577"/>
          <ac:spMkLst>
            <pc:docMk/>
            <pc:sldMk cId="526300878" sldId="524"/>
            <ac:spMk id="10" creationId="{00000000-0000-0000-0000-000000000000}"/>
          </ac:spMkLst>
        </pc:spChg>
      </pc:sldChg>
      <pc:sldChg chg="modSp mod">
        <pc:chgData name="Shima Mansour" userId="73138adcefa7569e" providerId="LiveId" clId="{A678744F-8258-452D-BA4F-B565E85AD783}" dt="2024-07-02T23:01:58.842" v="20" actId="20577"/>
        <pc:sldMkLst>
          <pc:docMk/>
          <pc:sldMk cId="148020887" sldId="525"/>
        </pc:sldMkLst>
        <pc:spChg chg="mod">
          <ac:chgData name="Shima Mansour" userId="73138adcefa7569e" providerId="LiveId" clId="{A678744F-8258-452D-BA4F-B565E85AD783}" dt="2024-07-02T23:01:58.842" v="20" actId="20577"/>
          <ac:spMkLst>
            <pc:docMk/>
            <pc:sldMk cId="148020887" sldId="525"/>
            <ac:spMk id="10" creationId="{00000000-0000-0000-0000-000000000000}"/>
          </ac:spMkLst>
        </pc:spChg>
      </pc:sldChg>
      <pc:sldChg chg="modSp mod">
        <pc:chgData name="Shima Mansour" userId="73138adcefa7569e" providerId="LiveId" clId="{A678744F-8258-452D-BA4F-B565E85AD783}" dt="2024-07-02T23:02:04.267" v="21" actId="20577"/>
        <pc:sldMkLst>
          <pc:docMk/>
          <pc:sldMk cId="155196250" sldId="526"/>
        </pc:sldMkLst>
        <pc:spChg chg="mod">
          <ac:chgData name="Shima Mansour" userId="73138adcefa7569e" providerId="LiveId" clId="{A678744F-8258-452D-BA4F-B565E85AD783}" dt="2024-07-02T23:02:04.267" v="21" actId="20577"/>
          <ac:spMkLst>
            <pc:docMk/>
            <pc:sldMk cId="155196250" sldId="526"/>
            <ac:spMk id="10" creationId="{00000000-0000-0000-0000-000000000000}"/>
          </ac:spMkLst>
        </pc:spChg>
      </pc:sldChg>
      <pc:sldChg chg="modSp mod">
        <pc:chgData name="Shima Mansour" userId="73138adcefa7569e" providerId="LiveId" clId="{A678744F-8258-452D-BA4F-B565E85AD783}" dt="2024-07-02T23:02:09.392" v="22" actId="20577"/>
        <pc:sldMkLst>
          <pc:docMk/>
          <pc:sldMk cId="3857054051" sldId="527"/>
        </pc:sldMkLst>
        <pc:spChg chg="mod">
          <ac:chgData name="Shima Mansour" userId="73138adcefa7569e" providerId="LiveId" clId="{A678744F-8258-452D-BA4F-B565E85AD783}" dt="2024-07-02T23:02:09.392" v="22" actId="20577"/>
          <ac:spMkLst>
            <pc:docMk/>
            <pc:sldMk cId="3857054051" sldId="527"/>
            <ac:spMk id="10" creationId="{00000000-0000-0000-0000-000000000000}"/>
          </ac:spMkLst>
        </pc:spChg>
      </pc:sldChg>
      <pc:sldChg chg="modSp mod">
        <pc:chgData name="Shima Mansour" userId="73138adcefa7569e" providerId="LiveId" clId="{A678744F-8258-452D-BA4F-B565E85AD783}" dt="2024-07-02T23:00:12.972" v="4" actId="20577"/>
        <pc:sldMkLst>
          <pc:docMk/>
          <pc:sldMk cId="1333303029" sldId="535"/>
        </pc:sldMkLst>
        <pc:spChg chg="mod">
          <ac:chgData name="Shima Mansour" userId="73138adcefa7569e" providerId="LiveId" clId="{A678744F-8258-452D-BA4F-B565E85AD783}" dt="2024-07-02T23:00:12.972" v="4" actId="20577"/>
          <ac:spMkLst>
            <pc:docMk/>
            <pc:sldMk cId="1333303029" sldId="535"/>
            <ac:spMk id="10" creationId="{00000000-0000-0000-0000-000000000000}"/>
          </ac:spMkLst>
        </pc:spChg>
      </pc:sldChg>
      <pc:sldChg chg="modSp mod">
        <pc:chgData name="Shima Mansour" userId="73138adcefa7569e" providerId="LiveId" clId="{A678744F-8258-452D-BA4F-B565E85AD783}" dt="2024-07-02T23:00:06.797" v="3" actId="20577"/>
        <pc:sldMkLst>
          <pc:docMk/>
          <pc:sldMk cId="3397371972" sldId="537"/>
        </pc:sldMkLst>
        <pc:spChg chg="mod">
          <ac:chgData name="Shima Mansour" userId="73138adcefa7569e" providerId="LiveId" clId="{A678744F-8258-452D-BA4F-B565E85AD783}" dt="2024-07-02T23:00:06.797" v="3" actId="20577"/>
          <ac:spMkLst>
            <pc:docMk/>
            <pc:sldMk cId="3397371972" sldId="537"/>
            <ac:spMk id="10"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00110"/>
          </a:xfrm>
          <a:prstGeom prst="rect">
            <a:avLst/>
          </a:prstGeom>
          <a:noFill/>
        </p:spPr>
        <p:txBody>
          <a:bodyPr wrap="square" rtlCol="0">
            <a:spAutoFit/>
          </a:bodyPr>
          <a:lstStyle/>
          <a:p>
            <a:r>
              <a:rPr lang="en-US" sz="2000" dirty="0">
                <a:latin typeface="Alexandria"/>
                <a:cs typeface="Alexandria" charset="0"/>
              </a:rPr>
              <a:t>Prepared by Dr. Ibrahim Siam </a:t>
            </a:r>
          </a:p>
        </p:txBody>
      </p:sp>
      <p:sp>
        <p:nvSpPr>
          <p:cNvPr id="31" name="TextBox 30"/>
          <p:cNvSpPr txBox="1"/>
          <p:nvPr/>
        </p:nvSpPr>
        <p:spPr>
          <a:xfrm>
            <a:off x="673669" y="2424037"/>
            <a:ext cx="5186035" cy="646331"/>
          </a:xfrm>
          <a:prstGeom prst="rect">
            <a:avLst/>
          </a:prstGeom>
          <a:noFill/>
        </p:spPr>
        <p:txBody>
          <a:bodyPr wrap="none" rtlCol="0">
            <a:spAutoFit/>
          </a:bodyPr>
          <a:lstStyle/>
          <a:p>
            <a:r>
              <a:rPr lang="ar-EG" sz="3600" b="1" dirty="0">
                <a:solidFill>
                  <a:srgbClr val="00B0F0"/>
                </a:solidFill>
                <a:latin typeface="Alexandria"/>
                <a:cs typeface="Alexandria" charset="0"/>
              </a:rPr>
              <a:t>الاتصالات الاستراتيجية</a:t>
            </a:r>
            <a:endParaRPr lang="en-US" sz="3600" b="1" dirty="0">
              <a:solidFill>
                <a:srgbClr val="00B0F0"/>
              </a:solidFill>
              <a:latin typeface="Alexandria"/>
              <a:cs typeface="Alexandria" charset="0"/>
            </a:endParaRPr>
          </a:p>
        </p:txBody>
      </p:sp>
      <p:sp>
        <p:nvSpPr>
          <p:cNvPr id="34" name="Rectangle: Rounded Corners 33"/>
          <p:cNvSpPr/>
          <p:nvPr/>
        </p:nvSpPr>
        <p:spPr>
          <a:xfrm>
            <a:off x="265780" y="5843657"/>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Alexandria"/>
                <a:cs typeface="Tajawal Medium" panose="00000600000000000000" pitchFamily="2" charset="-78"/>
              </a:rPr>
              <a:t>المحاضر</a:t>
            </a:r>
            <a:r>
              <a:rPr lang="ar-EG" sz="2800" b="1">
                <a:solidFill>
                  <a:srgbClr val="2D3956"/>
                </a:solidFill>
                <a:latin typeface="Alexandria"/>
                <a:cs typeface="Tajawal Medium" panose="00000600000000000000" pitchFamily="2" charset="-78"/>
              </a:rPr>
              <a:t>ة</a:t>
            </a:r>
            <a:r>
              <a:rPr lang="ar-JO" sz="2800" b="1">
                <a:solidFill>
                  <a:srgbClr val="2D3956"/>
                </a:solidFill>
                <a:latin typeface="Alexandria"/>
                <a:cs typeface="Tajawal Medium" panose="00000600000000000000" pitchFamily="2" charset="-78"/>
              </a:rPr>
              <a:t> </a:t>
            </a:r>
            <a:r>
              <a:rPr lang="ar-JO" sz="2800" b="1" dirty="0">
                <a:solidFill>
                  <a:srgbClr val="2D3956"/>
                </a:solidFill>
                <a:latin typeface="Alexandria"/>
                <a:cs typeface="Tajawal Medium" panose="00000600000000000000" pitchFamily="2" charset="-78"/>
              </a:rPr>
              <a:t>الرابع</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541948" y="5104240"/>
            <a:ext cx="2964274"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EG" sz="2000" b="1" dirty="0">
                <a:latin typeface="Alexandria"/>
                <a:cs typeface="Alexandria" charset="0"/>
              </a:rPr>
              <a:t>الاتصالات</a:t>
            </a:r>
            <a:r>
              <a:rPr lang="ar-JO" sz="2000" b="1" dirty="0">
                <a:latin typeface="Alexandria"/>
                <a:cs typeface="Alexandria" charset="0"/>
              </a:rPr>
              <a:t> الاستراتيجي</a:t>
            </a:r>
            <a:r>
              <a:rPr lang="ar-EG" sz="2000" b="1" dirty="0">
                <a:latin typeface="Alexandria"/>
                <a:cs typeface="Alexandria" charset="0"/>
              </a:rPr>
              <a:t>ة</a:t>
            </a:r>
            <a:endParaRPr lang="en-US" sz="2000" b="1" dirty="0">
              <a:latin typeface="Alexandria"/>
              <a:cs typeface="Alexandria" charset="0"/>
            </a:endParaRP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2893412"/>
            <a:ext cx="4004622" cy="769441"/>
          </a:xfrm>
          <a:prstGeom prst="rect">
            <a:avLst/>
          </a:prstGeom>
          <a:noFill/>
        </p:spPr>
        <p:txBody>
          <a:bodyPr wrap="none" rtlCol="0">
            <a:spAutoFit/>
          </a:bodyPr>
          <a:lstStyle/>
          <a:p>
            <a:r>
              <a:rPr lang="ar-JO" sz="4400" b="1" dirty="0">
                <a:solidFill>
                  <a:srgbClr val="00B0F0"/>
                </a:solidFill>
                <a:latin typeface="Alexandria" charset="0"/>
                <a:cs typeface="Alexandria" charset="0"/>
              </a:rPr>
              <a:t>التواصل الاستراتيجي</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EG" sz="2000" b="1" dirty="0">
                <a:solidFill>
                  <a:schemeClr val="tx1"/>
                </a:solidFill>
                <a:latin typeface="Alexandria"/>
                <a:cs typeface="Alexandria" charset="0"/>
              </a:rPr>
              <a:t>الاتصالات الاستراتيجية</a:t>
            </a:r>
            <a:endParaRPr lang="en-US" sz="2000" b="1" dirty="0">
              <a:solidFill>
                <a:schemeClr val="tx1"/>
              </a:solidFill>
              <a:latin typeface="Alexandria"/>
              <a:cs typeface="Alexandria" charset="0"/>
            </a:endParaRP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المحاضره الرابعه </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846398" y="5879506"/>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latin typeface="Alexandria" charset="0"/>
                <a:cs typeface="Alexandria" charset="0"/>
              </a:rPr>
              <a:t>PRL622</a:t>
            </a:r>
            <a:r>
              <a:rPr lang="en-US" sz="2400" b="1" dirty="0">
                <a:solidFill>
                  <a:schemeClr val="bg1"/>
                </a:solidFill>
                <a:latin typeface="Alexandria" charset="0"/>
                <a:cs typeface="Alexandria" charset="0"/>
              </a:rPr>
              <a:t>     Lecture 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223618" y="1453359"/>
            <a:ext cx="4113898" cy="400110"/>
          </a:xfrm>
          <a:prstGeom prst="rect">
            <a:avLst/>
          </a:prstGeom>
          <a:noFill/>
        </p:spPr>
        <p:txBody>
          <a:bodyPr wrap="square" rtlCol="0">
            <a:spAutoFit/>
          </a:bodyPr>
          <a:lstStyle/>
          <a:p>
            <a:r>
              <a:rPr lang="ar-QA" sz="2000" dirty="0">
                <a:latin typeface="Alexandria" pitchFamily="2" charset="-78"/>
                <a:cs typeface="Alexandria" pitchFamily="2" charset="-78"/>
              </a:rPr>
              <a:t>العلاقات العامة كعملية اتصالية </a:t>
            </a:r>
            <a:endParaRPr lang="ar-QA" sz="2000" b="1" dirty="0">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367253"/>
            <a:ext cx="8417320" cy="3744038"/>
          </a:xfrm>
          <a:prstGeom prst="rect">
            <a:avLst/>
          </a:prstGeom>
          <a:noFill/>
        </p:spPr>
        <p:txBody>
          <a:bodyPr wrap="square" rtlCol="0">
            <a:spAutoFit/>
          </a:bodyPr>
          <a:lstStyle/>
          <a:p>
            <a:pPr algn="r" rtl="1">
              <a:lnSpc>
                <a:spcPct val="150000"/>
              </a:lnSpc>
            </a:pPr>
            <a:r>
              <a:rPr lang="ar-QA" sz="1600" dirty="0">
                <a:latin typeface="Alexandria" pitchFamily="2" charset="-78"/>
                <a:cs typeface="Alexandria" pitchFamily="2" charset="-78"/>
              </a:rPr>
              <a:t>(الاتصال) كلمة مشتقة من أصلها اللاتيني </a:t>
            </a:r>
            <a:r>
              <a:rPr lang="en-US" sz="1600" dirty="0">
                <a:latin typeface="Alexandria" pitchFamily="2" charset="-78"/>
                <a:cs typeface="Alexandria" pitchFamily="2" charset="-78"/>
              </a:rPr>
              <a:t>(</a:t>
            </a:r>
            <a:r>
              <a:rPr lang="en-US" sz="1600" dirty="0" err="1">
                <a:latin typeface="Alexandria" pitchFamily="2" charset="-78"/>
                <a:cs typeface="Alexandria" pitchFamily="2" charset="-78"/>
              </a:rPr>
              <a:t>Communis</a:t>
            </a:r>
            <a:r>
              <a:rPr lang="en-US" sz="1600" dirty="0">
                <a:latin typeface="Alexandria" pitchFamily="2" charset="-78"/>
                <a:cs typeface="Alexandria" pitchFamily="2" charset="-78"/>
              </a:rPr>
              <a:t>)، </a:t>
            </a:r>
            <a:r>
              <a:rPr lang="ar-QA" sz="1600" dirty="0">
                <a:latin typeface="Alexandria" pitchFamily="2" charset="-78"/>
                <a:cs typeface="Alexandria" pitchFamily="2" charset="-78"/>
              </a:rPr>
              <a:t>أي</a:t>
            </a:r>
            <a:r>
              <a:rPr lang="en-US" sz="1600" dirty="0">
                <a:latin typeface="Alexandria" pitchFamily="2" charset="-78"/>
                <a:cs typeface="Alexandria" pitchFamily="2" charset="-78"/>
              </a:rPr>
              <a:t>common)</a:t>
            </a:r>
            <a:r>
              <a:rPr lang="ar-JO" sz="1600" dirty="0">
                <a:latin typeface="Alexandria" pitchFamily="2" charset="-78"/>
                <a:cs typeface="Alexandria" pitchFamily="2" charset="-78"/>
              </a:rPr>
              <a:t>)</a:t>
            </a:r>
            <a:r>
              <a:rPr lang="en-US" sz="1600" dirty="0">
                <a:latin typeface="Alexandria" pitchFamily="2" charset="-78"/>
                <a:cs typeface="Alexandria" pitchFamily="2" charset="-78"/>
              </a:rPr>
              <a:t> </a:t>
            </a:r>
            <a:r>
              <a:rPr lang="ar-QA" sz="1600" dirty="0">
                <a:latin typeface="Alexandria" pitchFamily="2" charset="-78"/>
                <a:cs typeface="Alexandria" pitchFamily="2" charset="-78"/>
              </a:rPr>
              <a:t>ومعناها مشترك فعندما نقوم بعملية (الاتصال) فنحن نحاول ان نقيم (رسالة مشتركة) مع شخص أو جماعة، أي أننا تحاول ان نشترك معا في معلومات او أفكار محددة)</a:t>
            </a:r>
          </a:p>
          <a:p>
            <a:pPr algn="r" rtl="1">
              <a:lnSpc>
                <a:spcPct val="150000"/>
              </a:lnSpc>
            </a:pPr>
            <a:endParaRPr lang="ar-QA" sz="1600" dirty="0">
              <a:latin typeface="Alexandria" pitchFamily="2" charset="-78"/>
              <a:cs typeface="Alexandria" pitchFamily="2" charset="-78"/>
            </a:endParaRPr>
          </a:p>
          <a:p>
            <a:pPr algn="r" rtl="1">
              <a:lnSpc>
                <a:spcPct val="150000"/>
              </a:lnSpc>
            </a:pPr>
            <a:r>
              <a:rPr lang="ar-QA" sz="1600" dirty="0">
                <a:latin typeface="Alexandria" pitchFamily="2" charset="-78"/>
                <a:cs typeface="Alexandria" pitchFamily="2" charset="-78"/>
              </a:rPr>
              <a:t>أن الإنسان يعيش في مجموعات بشرية تتحرك وتتطور وتنمو، وتحركها في ذلك عوامل ومؤثرات متعددة متداخلة وتربطها ببعضها شبكة دقيقة من الصلات هذه الصلات والعلاقات تأخذ صورتها في شكل أفعال وأقوال واتصالات تؤثر في الجماعة وتتأثر بها، ويعرف (الاتصال) بأنه حقيقة أساسية للوجود الإنساني والعملية الاجتماعية، فهو الذي يجعل التفاعل بين الإفراد ممكنا عن طريق نقل وتبادل المعلومات بين إفراد ذلك المجتمع الذي على أساسه يتوحد الفكر وتتفق المفاهيم</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3959261" y="807134"/>
            <a:ext cx="5852649" cy="461665"/>
          </a:xfrm>
          <a:prstGeom prst="rect">
            <a:avLst/>
          </a:prstGeom>
          <a:noFill/>
        </p:spPr>
        <p:txBody>
          <a:bodyPr wrap="square" rtlCol="0">
            <a:spAutoFit/>
          </a:bodyPr>
          <a:lstStyle/>
          <a:p>
            <a:r>
              <a:rPr lang="ar-QA" sz="2400" dirty="0">
                <a:latin typeface="Alexandria" pitchFamily="2" charset="-78"/>
                <a:cs typeface="Alexandria" pitchFamily="2" charset="-78"/>
              </a:rPr>
              <a:t>العلاقات العامة كعملية اتصالية </a:t>
            </a:r>
            <a:endParaRPr lang="ar-QA" sz="2400" b="1" dirty="0">
              <a:latin typeface="Alexandria" pitchFamily="2" charset="-78"/>
              <a:cs typeface="Alexandria" pitchFamily="2" charset="-78"/>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717589" y="1826358"/>
            <a:ext cx="10001791" cy="3293209"/>
          </a:xfrm>
          <a:prstGeom prst="rect">
            <a:avLst/>
          </a:prstGeom>
          <a:noFill/>
        </p:spPr>
        <p:txBody>
          <a:bodyPr wrap="square" rtlCol="0">
            <a:spAutoFit/>
          </a:bodyPr>
          <a:lstStyle/>
          <a:p>
            <a:pPr algn="just" rtl="1"/>
            <a:r>
              <a:rPr lang="ar-QA" sz="1600" dirty="0">
                <a:latin typeface="Alexandria" pitchFamily="2" charset="-78"/>
                <a:cs typeface="Alexandria" pitchFamily="2" charset="-78"/>
              </a:rPr>
              <a:t>الاتصال هو العملية التي تتضمن تبادل الحقائق والأفكار والآراء والمعلومات والاتجاهات بين باستخدام شخص أو أكثر صيغة أو أكثر من صيخ التعبير بحيث يفهم كل طرف ما يعنيه الطرف الأخر".</a:t>
            </a:r>
            <a:endParaRPr lang="ar-JO" sz="1600" dirty="0">
              <a:latin typeface="Alexandria" pitchFamily="2" charset="-78"/>
              <a:cs typeface="Alexandria" pitchFamily="2" charset="-78"/>
            </a:endParaRPr>
          </a:p>
          <a:p>
            <a:pPr algn="just" rtl="1"/>
            <a:endParaRPr lang="ar-JO" sz="1600" dirty="0">
              <a:latin typeface="Alexandria" pitchFamily="2" charset="-78"/>
              <a:cs typeface="Alexandria" pitchFamily="2" charset="-78"/>
            </a:endParaRPr>
          </a:p>
          <a:p>
            <a:pPr algn="just" rtl="1"/>
            <a:r>
              <a:rPr lang="ar-QA" sz="1600" dirty="0">
                <a:latin typeface="Alexandria" pitchFamily="2" charset="-78"/>
                <a:cs typeface="Alexandria" pitchFamily="2" charset="-78"/>
              </a:rPr>
              <a:t> يعرف الاتصال بأنه عملية يقوم بها شخص ينقل رسالة تحمل المعلومات أو الآراء أو الاتجاهات او المشاعر إلى الآخرين لهدف ما وفي موقف ما عن طريق الرموز، بغض النظر عما يعترضها من تشويش</a:t>
            </a:r>
          </a:p>
          <a:p>
            <a:pPr algn="just" rtl="1"/>
            <a:endParaRPr lang="ar-QA" sz="1600" dirty="0">
              <a:latin typeface="Alexandria" pitchFamily="2" charset="-78"/>
              <a:cs typeface="Alexandria" pitchFamily="2" charset="-78"/>
            </a:endParaRPr>
          </a:p>
          <a:p>
            <a:pPr algn="just" rtl="1"/>
            <a:r>
              <a:rPr lang="ar-QA" sz="1600" dirty="0">
                <a:latin typeface="Alexandria" pitchFamily="2" charset="-78"/>
                <a:cs typeface="Alexandria" pitchFamily="2" charset="-78"/>
              </a:rPr>
              <a:t>وكذلك يعرف الاتصال على انه العملية التي يتبادل اثنان أو أكثر من الأشخاص المعلومات باستخدام مجموعة مشتركة من الرموز.</a:t>
            </a:r>
          </a:p>
          <a:p>
            <a:pPr algn="just" rtl="1"/>
            <a:endParaRPr lang="ar-QA" sz="1600" dirty="0">
              <a:latin typeface="Alexandria" pitchFamily="2" charset="-78"/>
              <a:cs typeface="Alexandria" pitchFamily="2" charset="-78"/>
            </a:endParaRPr>
          </a:p>
          <a:p>
            <a:pPr algn="just" rtl="1"/>
            <a:r>
              <a:rPr lang="ar-QA" sz="1600" dirty="0">
                <a:latin typeface="Alexandria" pitchFamily="2" charset="-78"/>
                <a:cs typeface="Alexandria" pitchFamily="2" charset="-78"/>
              </a:rPr>
              <a:t>ويُعد الاتصال من أهم عناصر العلاقات العامة، بل ان هناك العديد من خبراء العلاقات العامة بعد العلاقات العامة أساسا لأنها تمثل القدرة على الاتصال وتبادل المعلومات بقصد التأثير في الجماهير داخل المنظمة وخارجها.</a:t>
            </a:r>
            <a:endParaRPr lang="en-US" sz="1600" dirty="0">
              <a:latin typeface="Alexandria" pitchFamily="2" charset="-78"/>
              <a:cs typeface="Alexandria" pitchFamily="2" charset="-78"/>
            </a:endParaRPr>
          </a:p>
          <a:p>
            <a:pPr algn="just" rtl="1"/>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9306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4498078" y="906716"/>
            <a:ext cx="4995954" cy="400110"/>
          </a:xfrm>
          <a:prstGeom prst="rect">
            <a:avLst/>
          </a:prstGeom>
          <a:noFill/>
        </p:spPr>
        <p:txBody>
          <a:bodyPr wrap="square" rtlCol="0">
            <a:spAutoFit/>
          </a:bodyPr>
          <a:lstStyle/>
          <a:p>
            <a:r>
              <a:rPr lang="ar-QA" sz="2000" dirty="0">
                <a:latin typeface="Alexandria" pitchFamily="2" charset="-78"/>
                <a:cs typeface="Alexandria" pitchFamily="2" charset="-78"/>
              </a:rPr>
              <a:t>العلاقات العامة كعملية اتصالية </a:t>
            </a:r>
            <a:endParaRPr lang="ar-QA" sz="2000" b="1" dirty="0">
              <a:latin typeface="Alexandria" pitchFamily="2" charset="-78"/>
              <a:cs typeface="Alexandria" pitchFamily="2" charset="-78"/>
            </a:endParaRP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199514" y="1926142"/>
            <a:ext cx="10298353" cy="3293209"/>
          </a:xfrm>
          <a:prstGeom prst="rect">
            <a:avLst/>
          </a:prstGeom>
          <a:noFill/>
        </p:spPr>
        <p:txBody>
          <a:bodyPr wrap="square" rtlCol="0">
            <a:spAutoFit/>
          </a:bodyPr>
          <a:lstStyle/>
          <a:p>
            <a:pPr algn="just" rtl="1"/>
            <a:r>
              <a:rPr lang="ar-QA" sz="1600" dirty="0">
                <a:latin typeface="Alexandria" pitchFamily="2" charset="-78"/>
                <a:cs typeface="Alexandria" pitchFamily="2" charset="-78"/>
              </a:rPr>
              <a:t>مفهوم الاتصال في العلاقات العامة لا يعني فقط إعلام الناس أو نقل المعلومات والإخبار لهم ولكنه يتجاوز هذه المرحلة إلى مرحلة الاتصال المؤثر الذي يترك أثرا طيبا في نفس المستقبلين له انه يهدف إلى تحسين نظرة الرأي العام نحو المؤسسة، ولن يتحقق ذلك الا إذا كان ما ينقل من اتصال هو شيء مفيد وفعال مؤثر(5). وفي إطار العلاقات العامة فإن الاتصال: هو عملية يتم عن طريقها إيصال معلومات او الحصول على معلومات مما يكون من الضروري ان يكون فعالا بقصد أحداث تغير ايجابي في المجتمع، اذ إن الاتصال الضعيف لن يأتي بالنتيجة المرجوة ولن يتحقق الهدف المطلوب، مما يتطلب على مرسل المعلومات معرفة ردود الفعل لدى المستقبل إليه وعدم الاكتفاء بتبليغه بالمعلومات المجردة فقط.</a:t>
            </a:r>
          </a:p>
          <a:p>
            <a:pPr algn="just" rtl="1"/>
            <a:endParaRPr lang="ar-QA" sz="1600" dirty="0">
              <a:latin typeface="Alexandria" pitchFamily="2" charset="-78"/>
              <a:cs typeface="Alexandria" pitchFamily="2" charset="-78"/>
            </a:endParaRPr>
          </a:p>
          <a:p>
            <a:pPr algn="just" rtl="1"/>
            <a:r>
              <a:rPr lang="ar-QA" sz="1600" dirty="0">
                <a:latin typeface="Alexandria" pitchFamily="2" charset="-78"/>
                <a:cs typeface="Alexandria" pitchFamily="2" charset="-78"/>
              </a:rPr>
              <a:t>وتسعى العلاقات العامة عن طريق العملية الاتصالية الى تحقيق مجموعة من الأهداف بالنسبة للجمهورين الداخلي والخارجي، فبالنسبة للجمهور الخارجي تهدف إدارة العلاقات الى تحقيق السمعة الطيبة للمؤسسة وتحسين صورتها الذهنية لدى فئات الجمهور الخارجي كما تعمل على مد هذا الجمهور بالمعلومات الصحيحة لتمكنه من تكوين رأي صحيح حول أنشطة المؤسسة، أما على المستوى الداخلي فهي تسعى إلى تزويد العاملين بالمعلومات والبيانات والإخبار التي ترى الإدارة العليا ضرورة توفرها لديهم</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334173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12952" y="1041741"/>
            <a:ext cx="5617976" cy="583814"/>
          </a:xfrm>
          <a:prstGeom prst="rect">
            <a:avLst/>
          </a:prstGeom>
          <a:noFill/>
        </p:spPr>
        <p:txBody>
          <a:bodyPr wrap="square" rtlCol="0">
            <a:spAutoFit/>
          </a:bodyPr>
          <a:lstStyle/>
          <a:p>
            <a:pPr algn="ctr" rtl="1">
              <a:lnSpc>
                <a:spcPct val="150000"/>
              </a:lnSpc>
            </a:pPr>
            <a:r>
              <a:rPr lang="ar-QA" sz="2400" dirty="0">
                <a:latin typeface="Alexandria" pitchFamily="2" charset="-78"/>
                <a:cs typeface="Alexandria" pitchFamily="2" charset="-78"/>
              </a:rPr>
              <a:t>مكونات عملية الاتصال:</a:t>
            </a:r>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90575" y="2138182"/>
            <a:ext cx="5010849" cy="3434715"/>
          </a:xfrm>
          <a:prstGeom prst="rect">
            <a:avLst/>
          </a:prstGeom>
        </p:spPr>
      </p:pic>
    </p:spTree>
    <p:extLst>
      <p:ext uri="{BB962C8B-B14F-4D97-AF65-F5344CB8AC3E}">
        <p14:creationId xmlns:p14="http://schemas.microsoft.com/office/powerpoint/2010/main" val="987787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205717" y="878370"/>
            <a:ext cx="5617976" cy="583814"/>
          </a:xfrm>
          <a:prstGeom prst="rect">
            <a:avLst/>
          </a:prstGeom>
          <a:noFill/>
        </p:spPr>
        <p:txBody>
          <a:bodyPr wrap="square" rtlCol="0">
            <a:spAutoFit/>
          </a:bodyPr>
          <a:lstStyle/>
          <a:p>
            <a:pPr algn="ctr" rtl="1">
              <a:lnSpc>
                <a:spcPct val="150000"/>
              </a:lnSpc>
            </a:pPr>
            <a:r>
              <a:rPr lang="ar-QA" sz="2400" dirty="0">
                <a:latin typeface="Alexandria" pitchFamily="2" charset="-78"/>
                <a:cs typeface="Alexandria" pitchFamily="2" charset="-78"/>
              </a:rPr>
              <a:t>مكونات عملية الاتصال:</a:t>
            </a:r>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 name="TextBox 47"/>
          <p:cNvSpPr txBox="1"/>
          <p:nvPr/>
        </p:nvSpPr>
        <p:spPr>
          <a:xfrm>
            <a:off x="3076832" y="2060395"/>
            <a:ext cx="7873502" cy="3374706"/>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sz="1600" dirty="0">
                <a:latin typeface="Alexandria" pitchFamily="2" charset="-78"/>
                <a:cs typeface="Alexandria" pitchFamily="2" charset="-78"/>
              </a:rPr>
              <a:t>مكونات عملية الاتصال:</a:t>
            </a:r>
          </a:p>
          <a:p>
            <a:pPr algn="r" rtl="1">
              <a:lnSpc>
                <a:spcPct val="150000"/>
              </a:lnSpc>
            </a:pPr>
            <a:r>
              <a:rPr lang="ar-QA" sz="1600" b="1" dirty="0">
                <a:latin typeface="Alexandria" pitchFamily="2" charset="-78"/>
                <a:cs typeface="Alexandria" pitchFamily="2" charset="-78"/>
              </a:rPr>
              <a:t>المرسل: </a:t>
            </a:r>
            <a:r>
              <a:rPr lang="ar-QA" sz="1600" dirty="0">
                <a:latin typeface="Alexandria" pitchFamily="2" charset="-78"/>
                <a:cs typeface="Alexandria" pitchFamily="2" charset="-78"/>
              </a:rPr>
              <a:t>هو مرسل الرسالة محرر صحفي خطيب مذيع رجل العلاقات العامة... الخ ترميز الرسالة: وهي عملية تحويل الأفكار التي تدور في عقل المرسل إلى شكل من الكلمات والمعاني التي يمكن فهمها من قبل الآخرين (المستقبل).</a:t>
            </a:r>
            <a:endParaRPr lang="ar-JO" sz="1600" dirty="0">
              <a:latin typeface="Alexandria" pitchFamily="2" charset="-78"/>
              <a:cs typeface="Alexandria" pitchFamily="2" charset="-78"/>
            </a:endParaRPr>
          </a:p>
          <a:p>
            <a:pPr algn="r" rtl="1">
              <a:lnSpc>
                <a:spcPct val="150000"/>
              </a:lnSpc>
            </a:pPr>
            <a:endParaRPr lang="ar-JO" sz="1600" dirty="0">
              <a:latin typeface="Alexandria" pitchFamily="2" charset="-78"/>
              <a:cs typeface="Alexandria" pitchFamily="2" charset="-78"/>
            </a:endParaRPr>
          </a:p>
          <a:p>
            <a:pPr algn="r" rtl="1">
              <a:lnSpc>
                <a:spcPct val="150000"/>
              </a:lnSpc>
            </a:pPr>
            <a:r>
              <a:rPr lang="ar-QA" sz="1600" b="1" dirty="0">
                <a:latin typeface="Alexandria" pitchFamily="2" charset="-78"/>
                <a:cs typeface="Alexandria" pitchFamily="2" charset="-78"/>
              </a:rPr>
              <a:t>الرسالة: </a:t>
            </a:r>
            <a:r>
              <a:rPr lang="ar-QA" sz="1600" dirty="0">
                <a:latin typeface="Alexandria" pitchFamily="2" charset="-78"/>
                <a:cs typeface="Alexandria" pitchFamily="2" charset="-78"/>
              </a:rPr>
              <a:t>وهي الإنتاج الفعلي الملموس الذي نتج عن عملية الترميز التي قام بها المصدر. وبعبارة أخرى هي الفكرة التي صاغها المرسل في عقله ثم أرسلها في شكل يمكن إدراكه من قبل المستقبل. </a:t>
            </a:r>
            <a:br>
              <a:rPr lang="ar-QA" sz="1600" dirty="0">
                <a:latin typeface="Alexandria" pitchFamily="2" charset="-78"/>
                <a:cs typeface="Alexandria" pitchFamily="2" charset="-78"/>
              </a:rPr>
            </a:br>
            <a:endParaRPr lang="en-US" sz="1600" dirty="0">
              <a:latin typeface="Alexandria" pitchFamily="2" charset="-78"/>
              <a:cs typeface="Alexandria" pitchFamily="2" charset="-78"/>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2412" y="4152680"/>
            <a:ext cx="2466975" cy="184785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66175" y="802168"/>
            <a:ext cx="4769417" cy="583814"/>
          </a:xfrm>
          <a:prstGeom prst="rect">
            <a:avLst/>
          </a:prstGeom>
          <a:noFill/>
        </p:spPr>
        <p:txBody>
          <a:bodyPr wrap="square" rtlCol="0">
            <a:spAutoFit/>
          </a:bodyPr>
          <a:lstStyle/>
          <a:p>
            <a:pPr algn="ctr" rtl="1">
              <a:lnSpc>
                <a:spcPct val="150000"/>
              </a:lnSpc>
            </a:pPr>
            <a:r>
              <a:rPr lang="ar-QA" sz="2400" dirty="0">
                <a:latin typeface="Alexandria" pitchFamily="2" charset="-78"/>
                <a:cs typeface="Alexandria" pitchFamily="2" charset="-78"/>
              </a:rPr>
              <a:t>مكونات عملية الاتصال:</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879748"/>
            <a:ext cx="10165107" cy="4113370"/>
          </a:xfrm>
          <a:prstGeom prst="rect">
            <a:avLst/>
          </a:prstGeom>
          <a:noFill/>
        </p:spPr>
        <p:txBody>
          <a:bodyPr wrap="square" rtlCol="0">
            <a:spAutoFit/>
          </a:bodyPr>
          <a:lstStyle/>
          <a:p>
            <a:pPr algn="r" rtl="1">
              <a:lnSpc>
                <a:spcPct val="150000"/>
              </a:lnSpc>
            </a:pPr>
            <a:r>
              <a:rPr lang="ar-QA" sz="1600" b="1" dirty="0">
                <a:latin typeface="Alexandria" pitchFamily="2" charset="-78"/>
                <a:cs typeface="Alexandria" pitchFamily="2" charset="-78"/>
              </a:rPr>
              <a:t>الوسيلة: </a:t>
            </a:r>
            <a:r>
              <a:rPr lang="en-US" sz="1600" dirty="0">
                <a:latin typeface="Alexandria" pitchFamily="2" charset="-78"/>
                <a:cs typeface="Alexandria" pitchFamily="2" charset="-78"/>
              </a:rPr>
              <a:t>(a channel)</a:t>
            </a:r>
            <a:r>
              <a:rPr lang="ar-JO" sz="1600" dirty="0">
                <a:latin typeface="Alexandria" pitchFamily="2" charset="-78"/>
                <a:cs typeface="Alexandria" pitchFamily="2" charset="-78"/>
              </a:rPr>
              <a:t> </a:t>
            </a:r>
            <a:r>
              <a:rPr lang="ar-QA" sz="1600" dirty="0">
                <a:latin typeface="Alexandria" pitchFamily="2" charset="-78"/>
                <a:cs typeface="Alexandria" pitchFamily="2" charset="-78"/>
              </a:rPr>
              <a:t>و هي الوسيط الذي يتم عن طريقه نقل الرسالة إلى المستقبل.</a:t>
            </a:r>
            <a:endParaRPr lang="en-US" sz="1600" dirty="0">
              <a:latin typeface="Alexandria" pitchFamily="2" charset="-78"/>
              <a:cs typeface="Alexandria" pitchFamily="2" charset="-78"/>
            </a:endParaRPr>
          </a:p>
          <a:p>
            <a:pPr algn="r" rtl="1">
              <a:lnSpc>
                <a:spcPct val="150000"/>
              </a:lnSpc>
            </a:pPr>
            <a:endParaRPr lang="ar-QA" sz="1600" dirty="0">
              <a:latin typeface="Alexandria" pitchFamily="2" charset="-78"/>
              <a:cs typeface="Alexandria" pitchFamily="2" charset="-78"/>
            </a:endParaRPr>
          </a:p>
          <a:p>
            <a:pPr algn="r" rtl="1">
              <a:lnSpc>
                <a:spcPct val="150000"/>
              </a:lnSpc>
            </a:pPr>
            <a:r>
              <a:rPr lang="ar-QA" sz="1600" b="1" dirty="0">
                <a:latin typeface="Alexandria" pitchFamily="2" charset="-78"/>
                <a:cs typeface="Alexandria" pitchFamily="2" charset="-78"/>
              </a:rPr>
              <a:t>تفسير الرموز</a:t>
            </a:r>
            <a:r>
              <a:rPr lang="ar-QA" sz="1600" dirty="0">
                <a:latin typeface="Alexandria" pitchFamily="2" charset="-78"/>
                <a:cs typeface="Alexandria" pitchFamily="2" charset="-78"/>
              </a:rPr>
              <a:t>: </a:t>
            </a:r>
            <a:r>
              <a:rPr lang="en-US" sz="1600" dirty="0">
                <a:latin typeface="Alexandria" pitchFamily="2" charset="-78"/>
                <a:cs typeface="Alexandria" pitchFamily="2" charset="-78"/>
              </a:rPr>
              <a:t> process of decoding  </a:t>
            </a:r>
            <a:r>
              <a:rPr lang="ar-QA" sz="1600" dirty="0">
                <a:latin typeface="Alexandria" pitchFamily="2" charset="-78"/>
                <a:cs typeface="Alexandria" pitchFamily="2" charset="-78"/>
              </a:rPr>
              <a:t>هي عملية ترجمة الرسائل المشفرة إلى معان نهائية بالنسبة للمستقبل.</a:t>
            </a:r>
            <a:endParaRPr lang="en-US" sz="1600" dirty="0">
              <a:latin typeface="Alexandria" pitchFamily="2" charset="-78"/>
              <a:cs typeface="Alexandria" pitchFamily="2" charset="-78"/>
            </a:endParaRPr>
          </a:p>
          <a:p>
            <a:pPr algn="r" rtl="1">
              <a:lnSpc>
                <a:spcPct val="150000"/>
              </a:lnSpc>
            </a:pPr>
            <a:endParaRPr lang="ar-QA" sz="1600" dirty="0">
              <a:latin typeface="Alexandria" pitchFamily="2" charset="-78"/>
              <a:cs typeface="Alexandria" pitchFamily="2" charset="-78"/>
            </a:endParaRPr>
          </a:p>
          <a:p>
            <a:pPr algn="r" rtl="1">
              <a:lnSpc>
                <a:spcPct val="150000"/>
              </a:lnSpc>
            </a:pPr>
            <a:r>
              <a:rPr lang="ar-QA" sz="1600" b="1" dirty="0">
                <a:latin typeface="Alexandria" pitchFamily="2" charset="-78"/>
                <a:cs typeface="Alexandria" pitchFamily="2" charset="-78"/>
              </a:rPr>
              <a:t>المستقبل: </a:t>
            </a:r>
            <a:r>
              <a:rPr lang="en-US" sz="1600" b="1" dirty="0">
                <a:latin typeface="Alexandria" pitchFamily="2" charset="-78"/>
                <a:cs typeface="Alexandria" pitchFamily="2" charset="-78"/>
              </a:rPr>
              <a:t> </a:t>
            </a:r>
            <a:r>
              <a:rPr lang="en-US" sz="1600" dirty="0">
                <a:latin typeface="Alexandria" pitchFamily="2" charset="-78"/>
                <a:cs typeface="Alexandria" pitchFamily="2" charset="-78"/>
              </a:rPr>
              <a:t>receiver </a:t>
            </a:r>
            <a:r>
              <a:rPr lang="ar-QA" sz="1600" dirty="0">
                <a:latin typeface="Alexandria" pitchFamily="2" charset="-78"/>
                <a:cs typeface="Alexandria" pitchFamily="2" charset="-78"/>
              </a:rPr>
              <a:t>وهو المستهدف من الرسالة وهدفها النهائي. وقد يكون المتلقي فرداً أو جماعة أو منظمة أو حتى كماً كبيراً وغير متجانس من الناس.</a:t>
            </a:r>
            <a:endParaRPr lang="en-US" sz="1600" dirty="0">
              <a:latin typeface="Alexandria" pitchFamily="2" charset="-78"/>
              <a:cs typeface="Alexandria" pitchFamily="2" charset="-78"/>
            </a:endParaRPr>
          </a:p>
          <a:p>
            <a:pPr algn="r" rtl="1">
              <a:lnSpc>
                <a:spcPct val="150000"/>
              </a:lnSpc>
            </a:pPr>
            <a:endParaRPr lang="ar-QA" sz="1600" dirty="0">
              <a:latin typeface="Alexandria" pitchFamily="2" charset="-78"/>
              <a:cs typeface="Alexandria" pitchFamily="2" charset="-78"/>
            </a:endParaRPr>
          </a:p>
          <a:p>
            <a:pPr algn="r" rtl="1">
              <a:lnSpc>
                <a:spcPct val="150000"/>
              </a:lnSpc>
            </a:pPr>
            <a:r>
              <a:rPr lang="ar-QA" sz="1600" b="1" dirty="0">
                <a:latin typeface="Alexandria" pitchFamily="2" charset="-78"/>
                <a:cs typeface="Alexandria" pitchFamily="2" charset="-78"/>
              </a:rPr>
              <a:t>إمكانية رجع الصدى </a:t>
            </a:r>
            <a:r>
              <a:rPr lang="ar-JO" sz="1600" b="1" dirty="0">
                <a:latin typeface="Alexandria" pitchFamily="2" charset="-78"/>
                <a:cs typeface="Alexandria" pitchFamily="2" charset="-78"/>
              </a:rPr>
              <a:t>(</a:t>
            </a:r>
            <a:r>
              <a:rPr lang="en-US" sz="1600" b="1" dirty="0">
                <a:latin typeface="Alexandria" pitchFamily="2" charset="-78"/>
                <a:cs typeface="Alexandria" pitchFamily="2" charset="-78"/>
              </a:rPr>
              <a:t>the potential for feedback </a:t>
            </a:r>
            <a:r>
              <a:rPr lang="ar-JO" sz="1600" b="1" dirty="0">
                <a:latin typeface="Alexandria" pitchFamily="2" charset="-78"/>
                <a:cs typeface="Alexandria" pitchFamily="2" charset="-78"/>
              </a:rPr>
              <a:t>)</a:t>
            </a:r>
            <a:r>
              <a:rPr lang="ar-QA" sz="1600" dirty="0">
                <a:latin typeface="Alexandria" pitchFamily="2" charset="-78"/>
                <a:cs typeface="Alexandria" pitchFamily="2" charset="-78"/>
              </a:rPr>
              <a:t>ورجع الصدى يشير الى استجابات المتلقي التي تشكل أو تغير الرسائل اللاحقة من المصدر. ورجع الصدى</a:t>
            </a:r>
            <a:r>
              <a:rPr lang="en-US" sz="1600" dirty="0">
                <a:latin typeface="Alexandria" pitchFamily="2" charset="-78"/>
                <a:cs typeface="Alexandria" pitchFamily="2" charset="-78"/>
              </a:rPr>
              <a:t> </a:t>
            </a:r>
            <a:r>
              <a:rPr lang="ar-QA" sz="1600" dirty="0">
                <a:latin typeface="Alexandria" pitchFamily="2" charset="-78"/>
                <a:cs typeface="Alexandria" pitchFamily="2" charset="-78"/>
              </a:rPr>
              <a:t>يعكس عملية الاتصال فيصبح المصدر متلقياً والمتلقي مصدراً وبذلك يحدث التفاعل في العملية الاتصالية وتصبح عملية أكثر استمرارية.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781872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21278" y="757399"/>
            <a:ext cx="4517510" cy="583814"/>
          </a:xfrm>
          <a:prstGeom prst="rect">
            <a:avLst/>
          </a:prstGeom>
          <a:noFill/>
        </p:spPr>
        <p:txBody>
          <a:bodyPr wrap="square" rtlCol="0">
            <a:spAutoFit/>
          </a:bodyPr>
          <a:lstStyle/>
          <a:p>
            <a:pPr algn="ctr" rtl="1">
              <a:lnSpc>
                <a:spcPct val="150000"/>
              </a:lnSpc>
            </a:pPr>
            <a:r>
              <a:rPr lang="ar-QA" sz="2400" dirty="0">
                <a:latin typeface="Alexandria" pitchFamily="2" charset="-78"/>
                <a:cs typeface="Alexandria" pitchFamily="2" charset="-78"/>
              </a:rPr>
              <a:t>مكونات عملية الاتصال:</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617280" y="1819698"/>
            <a:ext cx="10592460" cy="4113370"/>
          </a:xfrm>
          <a:prstGeom prst="rect">
            <a:avLst/>
          </a:prstGeom>
          <a:noFill/>
        </p:spPr>
        <p:txBody>
          <a:bodyPr wrap="square" rtlCol="0">
            <a:spAutoFit/>
          </a:bodyPr>
          <a:lstStyle/>
          <a:p>
            <a:pPr algn="r" rtl="1">
              <a:lnSpc>
                <a:spcPct val="150000"/>
              </a:lnSpc>
            </a:pPr>
            <a:r>
              <a:rPr lang="ar-QA" sz="1600" b="1" dirty="0">
                <a:latin typeface="Alexandria" pitchFamily="2" charset="-78"/>
                <a:cs typeface="Alexandria" pitchFamily="2" charset="-78"/>
              </a:rPr>
              <a:t>التشويش (</a:t>
            </a:r>
            <a:r>
              <a:rPr lang="en-US" sz="1600" b="1" dirty="0">
                <a:latin typeface="Alexandria" pitchFamily="2" charset="-78"/>
                <a:cs typeface="Alexandria" pitchFamily="2" charset="-78"/>
              </a:rPr>
              <a:t>the chance for feedback</a:t>
            </a:r>
            <a:r>
              <a:rPr lang="ar-QA" sz="1600" b="1" dirty="0">
                <a:latin typeface="Alexandria" pitchFamily="2" charset="-78"/>
                <a:cs typeface="Alexandria" pitchFamily="2" charset="-78"/>
              </a:rPr>
              <a:t> </a:t>
            </a:r>
            <a:r>
              <a:rPr lang="en-US" sz="1600" b="1" dirty="0">
                <a:latin typeface="Alexandria" pitchFamily="2" charset="-78"/>
                <a:cs typeface="Alexandria" pitchFamily="2" charset="-78"/>
              </a:rPr>
              <a:t>( </a:t>
            </a:r>
            <a:r>
              <a:rPr lang="ar-QA" sz="1600" dirty="0">
                <a:latin typeface="Alexandria" pitchFamily="2" charset="-78"/>
                <a:cs typeface="Alexandria" pitchFamily="2" charset="-78"/>
              </a:rPr>
              <a:t>هـو أي شي يتداخل مع حمل أو نقل الرسالة. وله أشكال عديدة أهمها:</a:t>
            </a:r>
            <a:endParaRPr lang="en-US" sz="16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QA" sz="1600" dirty="0">
                <a:latin typeface="Alexandria" pitchFamily="2" charset="-78"/>
                <a:cs typeface="Alexandria" pitchFamily="2" charset="-78"/>
              </a:rPr>
              <a:t>تشويش ناتج عن اختلاف في دلالات الألفاظ</a:t>
            </a:r>
            <a:r>
              <a:rPr lang="en-US" sz="1600" dirty="0">
                <a:latin typeface="Alexandria" pitchFamily="2" charset="-78"/>
                <a:cs typeface="Alexandria" pitchFamily="2" charset="-78"/>
              </a:rPr>
              <a:t> (semantic)</a:t>
            </a:r>
          </a:p>
          <a:p>
            <a:pPr marL="342900" indent="-342900" algn="r" rtl="1">
              <a:lnSpc>
                <a:spcPct val="150000"/>
              </a:lnSpc>
              <a:buFont typeface="Arial" panose="020B0604020202020204" pitchFamily="34" charset="0"/>
              <a:buChar char="•"/>
            </a:pPr>
            <a:r>
              <a:rPr lang="ar-QA" sz="1600" dirty="0">
                <a:latin typeface="Alexandria" pitchFamily="2" charset="-78"/>
                <a:cs typeface="Alexandria" pitchFamily="2" charset="-78"/>
              </a:rPr>
              <a:t>تشويش ناتج عن خلل ميكانيكي فني في أجهزة الإرسال والاستقبال </a:t>
            </a:r>
            <a:r>
              <a:rPr lang="en-US" sz="1600" dirty="0">
                <a:latin typeface="Alexandria" pitchFamily="2" charset="-78"/>
                <a:cs typeface="Alexandria" pitchFamily="2" charset="-78"/>
              </a:rPr>
              <a:t>(mechanical)</a:t>
            </a:r>
          </a:p>
          <a:p>
            <a:pPr marL="342900" indent="-342900" algn="r" rtl="1">
              <a:lnSpc>
                <a:spcPct val="150000"/>
              </a:lnSpc>
              <a:buFont typeface="Arial" panose="020B0604020202020204" pitchFamily="34" charset="0"/>
              <a:buChar char="•"/>
            </a:pPr>
            <a:r>
              <a:rPr lang="ar-QA" sz="1600" dirty="0">
                <a:latin typeface="Alexandria" pitchFamily="2" charset="-78"/>
                <a:cs typeface="Alexandria" pitchFamily="2" charset="-78"/>
              </a:rPr>
              <a:t>تشويش ناتج عن البيئة المحيطة بالمرسل أو المستقبل أثناء عملية الاتصال </a:t>
            </a:r>
            <a:r>
              <a:rPr lang="en-US" sz="1600" dirty="0">
                <a:latin typeface="Alexandria" pitchFamily="2" charset="-78"/>
                <a:cs typeface="Alexandria" pitchFamily="2" charset="-78"/>
              </a:rPr>
              <a:t>(environmental)</a:t>
            </a:r>
          </a:p>
          <a:p>
            <a:pPr marL="342900" indent="-342900" algn="r" rtl="1">
              <a:lnSpc>
                <a:spcPct val="150000"/>
              </a:lnSpc>
              <a:buFont typeface="Arial" panose="020B0604020202020204" pitchFamily="34" charset="0"/>
              <a:buChar char="•"/>
            </a:pPr>
            <a:r>
              <a:rPr lang="ar-QA" sz="1600" dirty="0">
                <a:latin typeface="Alexandria" pitchFamily="2" charset="-78"/>
                <a:cs typeface="Alexandria" pitchFamily="2" charset="-78"/>
              </a:rPr>
              <a:t>كل طرف من مكونات عملية الاتصال يؤثر على نجاح وفعالية عملية الاتصال بالقدر الذي يتطلبه مدى وضوح الرسالة ومناسبتها له. كما تؤثر على "المستقبل" ثقافته. قيمه الاجتماعية. استعداده النفسي وقدراته العقلية وبيئته التي يعيش فيها.</a:t>
            </a:r>
            <a:endParaRPr lang="ar-JO" sz="16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endParaRPr lang="ar-JO" sz="16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QA" sz="1600" b="1" dirty="0">
                <a:latin typeface="Alexandria" pitchFamily="2" charset="-78"/>
                <a:cs typeface="Alexandria" pitchFamily="2" charset="-78"/>
              </a:rPr>
              <a:t>كل طرف من مكونات عملية الاتصال يؤثر على نجاح وفعالية عملية الاتصال بالقدر الذي يتطلبه مدى وضوح الرسالة ومناسبتها له. كما تؤثر على "المستقبل" ثقافته. قيمه الاجتماعية. استعداده النفسي وقدراته العقلية وبيئته التي يعيش فيها</a:t>
            </a:r>
            <a:r>
              <a:rPr lang="ar-QA" sz="1600" dirty="0">
                <a:latin typeface="Alexandria" pitchFamily="2" charset="-78"/>
                <a:cs typeface="Alexandria" pitchFamily="2" charset="-78"/>
              </a:rPr>
              <a:t>. </a:t>
            </a:r>
            <a:endParaRPr lang="ar-JO" sz="1600" b="1" dirty="0">
              <a:latin typeface="Alexandria" pitchFamily="2" charset="-78"/>
              <a:cs typeface="Alexandria" pitchFamily="2" charset="-78"/>
            </a:endParaRPr>
          </a:p>
        </p:txBody>
      </p:sp>
    </p:spTree>
    <p:extLst>
      <p:ext uri="{BB962C8B-B14F-4D97-AF65-F5344CB8AC3E}">
        <p14:creationId xmlns:p14="http://schemas.microsoft.com/office/powerpoint/2010/main" val="4201705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400110"/>
          </a:xfrm>
          <a:prstGeom prst="rect">
            <a:avLst/>
          </a:prstGeom>
          <a:noFill/>
        </p:spPr>
        <p:txBody>
          <a:bodyPr wrap="square" rtlCol="0">
            <a:spAutoFit/>
          </a:bodyPr>
          <a:lstStyle/>
          <a:p>
            <a:pPr algn="ctr"/>
            <a:r>
              <a:rPr lang="ar-QA" sz="2000" dirty="0">
                <a:latin typeface="Alexandria" pitchFamily="2" charset="-78"/>
                <a:cs typeface="Alexandria" pitchFamily="2" charset="-78"/>
              </a:rPr>
              <a:t>أهمية الاتصال في العلاقات العامة: </a:t>
            </a:r>
            <a:endParaRPr lang="ar-QA" sz="20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984943"/>
            <a:ext cx="10372200" cy="496996"/>
          </a:xfrm>
          <a:prstGeom prst="rect">
            <a:avLst/>
          </a:prstGeom>
          <a:noFill/>
        </p:spPr>
        <p:txBody>
          <a:bodyPr wrap="square" rtlCol="0">
            <a:spAutoFit/>
          </a:bodyPr>
          <a:lstStyle/>
          <a:p>
            <a:pPr algn="ctr" rtl="1">
              <a:lnSpc>
                <a:spcPct val="150000"/>
              </a:lnSpc>
            </a:pPr>
            <a:endParaRPr lang="en-US" sz="2000" dirty="0">
              <a:latin typeface="Alexandria"/>
              <a:cs typeface="Alexandria" charset="0"/>
            </a:endParaRPr>
          </a:p>
        </p:txBody>
      </p:sp>
      <p:sp>
        <p:nvSpPr>
          <p:cNvPr id="2" name="TextBox 1"/>
          <p:cNvSpPr txBox="1"/>
          <p:nvPr/>
        </p:nvSpPr>
        <p:spPr>
          <a:xfrm>
            <a:off x="2063269" y="2159709"/>
            <a:ext cx="9146471" cy="2266711"/>
          </a:xfrm>
          <a:prstGeom prst="rect">
            <a:avLst/>
          </a:prstGeom>
          <a:noFill/>
        </p:spPr>
        <p:txBody>
          <a:bodyPr wrap="square" rtlCol="0">
            <a:spAutoFit/>
          </a:bodyPr>
          <a:lstStyle/>
          <a:p>
            <a:pPr marL="285750" indent="-285750" algn="r" rtl="1">
              <a:lnSpc>
                <a:spcPct val="150000"/>
              </a:lnSpc>
              <a:buFont typeface="Arial" panose="020B0604020202020204" pitchFamily="34" charset="0"/>
              <a:buChar char="•"/>
            </a:pPr>
            <a:r>
              <a:rPr lang="ar-QA" sz="1600" dirty="0">
                <a:latin typeface="Alexandria" pitchFamily="2" charset="-78"/>
                <a:cs typeface="Alexandria" pitchFamily="2" charset="-78"/>
              </a:rPr>
              <a:t>يعتبر خطوة“التنفيذ" الهامة.</a:t>
            </a:r>
            <a:endParaRPr lang="en-US" sz="1600"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r>
              <a:rPr lang="ar-QA" sz="1600" dirty="0">
                <a:latin typeface="Alexandria" pitchFamily="2" charset="-78"/>
                <a:cs typeface="Alexandria" pitchFamily="2" charset="-78"/>
              </a:rPr>
              <a:t>الأداة التي تساعد على تحقيق أهداف العلاقات العامة.</a:t>
            </a:r>
            <a:endParaRPr lang="en-US" sz="1600"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r>
              <a:rPr lang="ar-QA" sz="1600" dirty="0">
                <a:latin typeface="Alexandria" pitchFamily="2" charset="-78"/>
                <a:cs typeface="Alexandria" pitchFamily="2" charset="-78"/>
              </a:rPr>
              <a:t>يقوم بدور إبلاغ وإقناع أو تحفيز لنشاط تقوم به المنظمة وتوضيح وشرح ماحية المنظمة وسياستها وأحدافها للجماهير المختلفة.</a:t>
            </a:r>
            <a:endParaRPr lang="en-US" sz="1600"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r>
              <a:rPr lang="ar-QA" sz="1600" dirty="0">
                <a:latin typeface="Alexandria" pitchFamily="2" charset="-78"/>
                <a:cs typeface="Alexandria" pitchFamily="2" charset="-78"/>
              </a:rPr>
              <a:t>يعكس أو يقيس آراء الجماهير في المنظمة وأنشطتها وبرامجها المختلفة.</a:t>
            </a:r>
            <a:endParaRPr lang="en-US" sz="1600"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r>
              <a:rPr lang="ar-QA" sz="1600" dirty="0">
                <a:latin typeface="Alexandria" pitchFamily="2" charset="-78"/>
                <a:cs typeface="Alexandria" pitchFamily="2" charset="-78"/>
              </a:rPr>
              <a:t>حلقة المنظمة وصل بين وجماهيرها. </a:t>
            </a:r>
            <a:endParaRPr lang="en-US" sz="1600" dirty="0">
              <a:latin typeface="Alexandria" pitchFamily="2" charset="-78"/>
              <a:cs typeface="Alexandria" pitchFamily="2" charset="-78"/>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331" y="4435286"/>
            <a:ext cx="3343275" cy="1371600"/>
          </a:xfrm>
          <a:prstGeom prst="rect">
            <a:avLst/>
          </a:prstGeom>
        </p:spPr>
      </p:pic>
    </p:spTree>
    <p:extLst>
      <p:ext uri="{BB962C8B-B14F-4D97-AF65-F5344CB8AC3E}">
        <p14:creationId xmlns:p14="http://schemas.microsoft.com/office/powerpoint/2010/main" val="100919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461665"/>
          </a:xfrm>
          <a:prstGeom prst="rect">
            <a:avLst/>
          </a:prstGeom>
          <a:noFill/>
        </p:spPr>
        <p:txBody>
          <a:bodyPr wrap="square" rtlCol="0">
            <a:spAutoFit/>
          </a:bodyPr>
          <a:lstStyle/>
          <a:p>
            <a:pPr algn="ctr" rtl="1"/>
            <a:r>
              <a:rPr lang="ar-QA" sz="2400" b="1" dirty="0">
                <a:latin typeface="Alexandria" pitchFamily="2" charset="-78"/>
                <a:cs typeface="Alexandria" pitchFamily="2" charset="-78"/>
              </a:rPr>
              <a:t>أنواع الاتصـال</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984943"/>
            <a:ext cx="10372200" cy="4113370"/>
          </a:xfrm>
          <a:prstGeom prst="rect">
            <a:avLst/>
          </a:prstGeom>
          <a:noFill/>
        </p:spPr>
        <p:txBody>
          <a:bodyPr wrap="square" rtlCol="0">
            <a:spAutoFit/>
          </a:bodyPr>
          <a:lstStyle/>
          <a:p>
            <a:pPr algn="ctr" rtl="1">
              <a:lnSpc>
                <a:spcPct val="150000"/>
              </a:lnSpc>
            </a:pPr>
            <a:r>
              <a:rPr lang="ar-QA" sz="1600" dirty="0">
                <a:latin typeface="Alexandria" pitchFamily="2" charset="-78"/>
                <a:cs typeface="Alexandria" pitchFamily="2" charset="-78"/>
              </a:rPr>
              <a:t>يتحدد نوع الاتصال بناء على عدد الأشخاص الذين يشتركون فيه. وتبعاً لذلك فإن هناك خمسة أنواع من الاتصال الاتصال الذاتي - والاتصال الشخصي - والاتصال الجمعي والاتصال الجماهيري-</a:t>
            </a:r>
          </a:p>
          <a:p>
            <a:pPr algn="r" rtl="1">
              <a:lnSpc>
                <a:spcPct val="150000"/>
              </a:lnSpc>
            </a:pPr>
            <a:endParaRPr lang="ar-JO" sz="1600" dirty="0">
              <a:latin typeface="Alexandria" pitchFamily="2" charset="-78"/>
              <a:cs typeface="Alexandria" pitchFamily="2" charset="-78"/>
            </a:endParaRPr>
          </a:p>
          <a:p>
            <a:pPr algn="r" rtl="1">
              <a:lnSpc>
                <a:spcPct val="150000"/>
              </a:lnSpc>
            </a:pPr>
            <a:r>
              <a:rPr lang="ar-QA" sz="1600" b="1" dirty="0">
                <a:latin typeface="Alexandria" pitchFamily="2" charset="-78"/>
                <a:cs typeface="Alexandria" pitchFamily="2" charset="-78"/>
              </a:rPr>
              <a:t>1- الاتصال الذاتي </a:t>
            </a:r>
            <a:r>
              <a:rPr lang="en-US" sz="1600" b="1" dirty="0">
                <a:latin typeface="Alexandria" pitchFamily="2" charset="-78"/>
                <a:cs typeface="Alexandria" pitchFamily="2" charset="-78"/>
              </a:rPr>
              <a:t>Intrapersonal Communication ) :</a:t>
            </a:r>
            <a:r>
              <a:rPr lang="ar-JO" sz="1600" dirty="0">
                <a:latin typeface="Alexandria" pitchFamily="2" charset="-78"/>
                <a:cs typeface="Alexandria" pitchFamily="2" charset="-78"/>
              </a:rPr>
              <a:t>)</a:t>
            </a:r>
          </a:p>
          <a:p>
            <a:pPr algn="r" rtl="1">
              <a:lnSpc>
                <a:spcPct val="150000"/>
              </a:lnSpc>
            </a:pPr>
            <a:r>
              <a:rPr lang="ar-JO" sz="1600" dirty="0">
                <a:latin typeface="Alexandria" pitchFamily="2" charset="-78"/>
                <a:cs typeface="Alexandria" pitchFamily="2" charset="-78"/>
              </a:rPr>
              <a:t> </a:t>
            </a:r>
            <a:r>
              <a:rPr lang="ar-QA" sz="1600" dirty="0">
                <a:latin typeface="Alexandria" pitchFamily="2" charset="-78"/>
                <a:cs typeface="Alexandria" pitchFamily="2" charset="-78"/>
              </a:rPr>
              <a:t>هذا النوع من الاتصال يحدث لكل منا حينما نتحدث . مع أنفسنا. ويتعلق بالأفكار والمشاعر والمظهر العام - كما نراه ونحس به وبما أن الاتصال يتركز في داخل الإنسان وحده، فإنه هو المرسل والمستقبل في الوقت نفسه. وتتكون الرسالة من الأفكار والمشاعر.</a:t>
            </a:r>
            <a:endParaRPr lang="ar-JO" sz="1600" dirty="0">
              <a:latin typeface="Alexandria" pitchFamily="2" charset="-78"/>
              <a:cs typeface="Alexandria" pitchFamily="2" charset="-78"/>
            </a:endParaRPr>
          </a:p>
          <a:p>
            <a:pPr algn="just" rtl="1">
              <a:lnSpc>
                <a:spcPct val="150000"/>
              </a:lnSpc>
            </a:pPr>
            <a:r>
              <a:rPr lang="ar-QA" sz="1600" b="1" dirty="0">
                <a:latin typeface="Alexandria" pitchFamily="2" charset="-78"/>
                <a:cs typeface="Alexandria" pitchFamily="2" charset="-78"/>
              </a:rPr>
              <a:t>2- الاتصال الشخصي </a:t>
            </a:r>
            <a:r>
              <a:rPr lang="en-US" sz="1600" b="1" dirty="0">
                <a:latin typeface="Alexandria" pitchFamily="2" charset="-78"/>
                <a:cs typeface="Alexandria" pitchFamily="2" charset="-78"/>
              </a:rPr>
              <a:t>( Interpersonal Communication ) </a:t>
            </a:r>
            <a:r>
              <a:rPr lang="ar-JO" sz="1600" b="1" dirty="0">
                <a:latin typeface="Alexandria" pitchFamily="2" charset="-78"/>
                <a:cs typeface="Alexandria" pitchFamily="2" charset="-78"/>
              </a:rPr>
              <a:t>:</a:t>
            </a:r>
          </a:p>
          <a:p>
            <a:pPr algn="just" rtl="1">
              <a:lnSpc>
                <a:spcPct val="150000"/>
              </a:lnSpc>
            </a:pPr>
            <a:r>
              <a:rPr lang="ar-QA" sz="1600" dirty="0">
                <a:latin typeface="Alexandria" pitchFamily="2" charset="-78"/>
                <a:cs typeface="Alexandria" pitchFamily="2" charset="-78"/>
              </a:rPr>
              <a:t>يحدث الاتصال الشخصي حينما يتصل اثنان أو أكثر مع بعضهم البعض عادة في جو غير</a:t>
            </a:r>
            <a:r>
              <a:rPr lang="ar-JO" sz="1600" dirty="0">
                <a:latin typeface="Alexandria" pitchFamily="2" charset="-78"/>
                <a:cs typeface="Alexandria" pitchFamily="2" charset="-78"/>
              </a:rPr>
              <a:t> رسمي</a:t>
            </a:r>
            <a:r>
              <a:rPr lang="ar-QA" sz="1600" dirty="0">
                <a:latin typeface="Alexandria" pitchFamily="2" charset="-78"/>
                <a:cs typeface="Alexandria" pitchFamily="2" charset="-78"/>
              </a:rPr>
              <a:t> لتبادل المعلومات ولحل المشكلات ولتحديد التصورات عن النفس والآخرين. ويشمل الاتصال الثنائي </a:t>
            </a:r>
            <a:r>
              <a:rPr lang="en-US" sz="1600" dirty="0">
                <a:latin typeface="Alexandria" pitchFamily="2" charset="-78"/>
                <a:cs typeface="Alexandria" pitchFamily="2" charset="-78"/>
              </a:rPr>
              <a:t>( dyadic) </a:t>
            </a:r>
            <a:r>
              <a:rPr lang="ar-QA" sz="1600" dirty="0">
                <a:latin typeface="Alexandria" pitchFamily="2" charset="-78"/>
                <a:cs typeface="Alexandria" pitchFamily="2" charset="-78"/>
              </a:rPr>
              <a:t>عادة المحادثة بين شخصين كما يحصل بين الأصدقاء.</a:t>
            </a:r>
            <a:endParaRPr lang="ar-JO" sz="1600" dirty="0">
              <a:latin typeface="Alexandria" pitchFamily="2" charset="-78"/>
              <a:cs typeface="Alexandria" pitchFamily="2" charset="-78"/>
            </a:endParaRPr>
          </a:p>
        </p:txBody>
      </p:sp>
    </p:spTree>
    <p:extLst>
      <p:ext uri="{BB962C8B-B14F-4D97-AF65-F5344CB8AC3E}">
        <p14:creationId xmlns:p14="http://schemas.microsoft.com/office/powerpoint/2010/main" val="4186807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91830" cy="461665"/>
          </a:xfrm>
          <a:prstGeom prst="rect">
            <a:avLst/>
          </a:prstGeom>
          <a:noFill/>
        </p:spPr>
        <p:txBody>
          <a:bodyPr wrap="square" rtlCol="0">
            <a:spAutoFit/>
          </a:bodyPr>
          <a:lstStyle/>
          <a:p>
            <a:pPr algn="ctr" rtl="1"/>
            <a:r>
              <a:rPr lang="ar-QA" sz="2400" b="1" dirty="0">
                <a:latin typeface="Alexandria" pitchFamily="2" charset="-78"/>
                <a:cs typeface="Alexandria" pitchFamily="2" charset="-78"/>
              </a:rPr>
              <a:t>أنواع الاتصـال</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573629" y="1541526"/>
            <a:ext cx="9589985" cy="5221366"/>
          </a:xfrm>
          <a:prstGeom prst="rect">
            <a:avLst/>
          </a:prstGeom>
          <a:noFill/>
        </p:spPr>
        <p:txBody>
          <a:bodyPr wrap="square" rtlCol="0">
            <a:spAutoFit/>
          </a:bodyPr>
          <a:lstStyle/>
          <a:p>
            <a:pPr algn="just" rtl="1">
              <a:lnSpc>
                <a:spcPct val="150000"/>
              </a:lnSpc>
            </a:pPr>
            <a:endParaRPr lang="ar-JO" sz="1600" dirty="0">
              <a:latin typeface="Alexandria" pitchFamily="2" charset="-78"/>
              <a:cs typeface="Alexandria" pitchFamily="2" charset="-78"/>
            </a:endParaRPr>
          </a:p>
          <a:p>
            <a:pPr algn="just" rtl="1">
              <a:lnSpc>
                <a:spcPct val="150000"/>
              </a:lnSpc>
            </a:pPr>
            <a:r>
              <a:rPr lang="ar-QA" sz="1600" b="1" dirty="0">
                <a:latin typeface="Alexandria" pitchFamily="2" charset="-78"/>
                <a:cs typeface="Alexandria" pitchFamily="2" charset="-78"/>
              </a:rPr>
              <a:t> 3- الاتصال الجم</a:t>
            </a:r>
            <a:r>
              <a:rPr lang="ar-JO" sz="1600" b="1" dirty="0">
                <a:latin typeface="Alexandria" pitchFamily="2" charset="-78"/>
                <a:cs typeface="Alexandria" pitchFamily="2" charset="-78"/>
              </a:rPr>
              <a:t>ا</a:t>
            </a:r>
            <a:r>
              <a:rPr lang="ar-QA" sz="1600" b="1" dirty="0">
                <a:latin typeface="Alexandria" pitchFamily="2" charset="-78"/>
                <a:cs typeface="Alexandria" pitchFamily="2" charset="-78"/>
              </a:rPr>
              <a:t>عي </a:t>
            </a:r>
            <a:r>
              <a:rPr lang="en-US" sz="1600" b="1" dirty="0">
                <a:latin typeface="Alexandria" pitchFamily="2" charset="-78"/>
                <a:cs typeface="Alexandria" pitchFamily="2" charset="-78"/>
              </a:rPr>
              <a:t> :(Group Communication )</a:t>
            </a: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QA" sz="1600" dirty="0">
                <a:latin typeface="Alexandria" pitchFamily="2" charset="-78"/>
                <a:cs typeface="Alexandria" pitchFamily="2" charset="-78"/>
              </a:rPr>
              <a:t>في الاتصال الجم</a:t>
            </a:r>
            <a:r>
              <a:rPr lang="ar-JO" sz="1600" dirty="0">
                <a:latin typeface="Alexandria" pitchFamily="2" charset="-78"/>
                <a:cs typeface="Alexandria" pitchFamily="2" charset="-78"/>
              </a:rPr>
              <a:t>ا</a:t>
            </a:r>
            <a:r>
              <a:rPr lang="ar-QA" sz="1600" dirty="0">
                <a:latin typeface="Alexandria" pitchFamily="2" charset="-78"/>
                <a:cs typeface="Alexandria" pitchFamily="2" charset="-78"/>
              </a:rPr>
              <a:t>عي تنتقل الرسالة من شخص واحد (المتحدث) إلى عدد من الأفراد يستمعون، وهو ما نسميه بالمحاضرة أو الحديث العام أو الخطبة أو الكلمة العامة. ويحدث هذا عادة من خلال المحاضرات الدينية أو التوجيهية أو التجمعات الجماهيرية أو المظاهرات السياسية وكلمات الترحيب والتأبين، والحديث في الأماكن العامة إلى عدد قليل أو كثير من الناس.</a:t>
            </a:r>
            <a:endParaRPr lang="ar-JO" sz="1600" dirty="0">
              <a:latin typeface="Alexandria" pitchFamily="2" charset="-78"/>
              <a:cs typeface="Alexandria" pitchFamily="2" charset="-78"/>
            </a:endParaRPr>
          </a:p>
          <a:p>
            <a:pPr algn="just" rtl="1">
              <a:lnSpc>
                <a:spcPct val="150000"/>
              </a:lnSpc>
            </a:pPr>
            <a:br>
              <a:rPr lang="en-US" sz="1600" dirty="0">
                <a:latin typeface="Alexandria" pitchFamily="2" charset="-78"/>
                <a:cs typeface="Alexandria" pitchFamily="2" charset="-78"/>
              </a:rPr>
            </a:br>
            <a:r>
              <a:rPr lang="ar-QA" sz="1600" dirty="0">
                <a:latin typeface="Alexandria" pitchFamily="2" charset="-78"/>
                <a:cs typeface="Alexandria" pitchFamily="2" charset="-78"/>
              </a:rPr>
              <a:t>وعادة ما يتميز الاتصال الجمعي بالصبغة الرسمية والالتزام بقواعد اللغة ووضوح الصوت. ولا يمكن غالباً للمستمعين أن يقاطعوا المتحدث، وإنما يمكنهم التعبير عن موافقتهم أو عدم موافقتهم </a:t>
            </a:r>
            <a:r>
              <a:rPr lang="ar-JO" sz="1600" dirty="0">
                <a:latin typeface="Alexandria" pitchFamily="2" charset="-78"/>
                <a:cs typeface="Alexandria" pitchFamily="2" charset="-78"/>
              </a:rPr>
              <a:t>(</a:t>
            </a:r>
            <a:r>
              <a:rPr lang="ar-QA" sz="1600" dirty="0">
                <a:latin typeface="Alexandria" pitchFamily="2" charset="-78"/>
                <a:cs typeface="Alexandria" pitchFamily="2" charset="-78"/>
              </a:rPr>
              <a:t> بالتصفيق أو هز الرأس، أو بالمقابل بالإعراض عنه أو إصدار أصوات تعبر عن عدم الرضا عن حديثه ).</a:t>
            </a:r>
          </a:p>
          <a:p>
            <a:pPr algn="just" rtl="1">
              <a:lnSpc>
                <a:spcPct val="150000"/>
              </a:lnSpc>
            </a:pP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41244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1016702"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13568" y="714040"/>
            <a:ext cx="4964863" cy="461665"/>
          </a:xfrm>
          <a:prstGeom prst="rect">
            <a:avLst/>
          </a:prstGeom>
          <a:noFill/>
        </p:spPr>
        <p:txBody>
          <a:bodyPr wrap="square" rtlCol="0">
            <a:spAutoFit/>
          </a:bodyPr>
          <a:lstStyle/>
          <a:p>
            <a:pPr algn="ctr" rtl="1"/>
            <a:r>
              <a:rPr lang="ar-QA" sz="2400" b="1" dirty="0">
                <a:latin typeface="Alexandria" pitchFamily="2" charset="-78"/>
                <a:cs typeface="Alexandria" pitchFamily="2" charset="-78"/>
              </a:rPr>
              <a:t>أنواع الاتصـال</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729924"/>
            <a:ext cx="10378842" cy="3923510"/>
          </a:xfrm>
          <a:prstGeom prst="rect">
            <a:avLst/>
          </a:prstGeom>
          <a:noFill/>
        </p:spPr>
        <p:txBody>
          <a:bodyPr wrap="square" rtlCol="0">
            <a:spAutoFit/>
          </a:bodyPr>
          <a:lstStyle/>
          <a:p>
            <a:pPr marL="285750" indent="-285750" algn="just" rtl="1">
              <a:lnSpc>
                <a:spcPct val="150000"/>
              </a:lnSpc>
              <a:buFontTx/>
              <a:buChar char="-"/>
            </a:pPr>
            <a:r>
              <a:rPr lang="ar-QA" sz="1600" b="1" dirty="0">
                <a:latin typeface="Alexandria" pitchFamily="2" charset="-78"/>
                <a:cs typeface="Alexandria" pitchFamily="2" charset="-78"/>
              </a:rPr>
              <a:t>الاتصال الجماهيري </a:t>
            </a:r>
            <a:r>
              <a:rPr lang="en-US" sz="1600" b="1" dirty="0">
                <a:latin typeface="Alexandria" pitchFamily="2" charset="-78"/>
                <a:cs typeface="Alexandria" pitchFamily="2" charset="-78"/>
              </a:rPr>
              <a:t>Mass Media Communication ) </a:t>
            </a:r>
            <a:r>
              <a:rPr lang="ar-JO" sz="1600" b="1" dirty="0">
                <a:latin typeface="Alexandria" pitchFamily="2" charset="-78"/>
                <a:cs typeface="Alexandria" pitchFamily="2" charset="-78"/>
              </a:rPr>
              <a:t>):</a:t>
            </a:r>
          </a:p>
          <a:p>
            <a:pPr algn="just" rtl="1">
              <a:lnSpc>
                <a:spcPct val="150000"/>
              </a:lnSpc>
            </a:pPr>
            <a:r>
              <a:rPr lang="ar-QA" sz="1600" dirty="0">
                <a:latin typeface="Alexandria" pitchFamily="2" charset="-78"/>
                <a:cs typeface="Alexandria" pitchFamily="2" charset="-78"/>
              </a:rPr>
              <a:t>يحدث الاتصال الجماهيري من خلال الوسائل الإعلامية كالإذاعة والتلفاز والأفلام والأشرطة المسموعة والإنترنت والصحف والمجلات والكتب. وتشمل وسائل الاتصال الجماهيري كذلك وسائط الاتصال المتعددة كالأقراص المضغوطة والأقراص المرئية. وهذا يعني أن الرسالة يقصد بها الوصول إلى عدد غير محدود من الناس. ورغم كثرة استخدامنا لوسائل الاتصال الجماهيري إلا أن فرص التفاعل بين المرسل والمستقبل قليلة أو منعدمة في أكثر الأحيان.</a:t>
            </a:r>
          </a:p>
          <a:p>
            <a:pPr algn="just" rtl="1">
              <a:lnSpc>
                <a:spcPct val="150000"/>
              </a:lnSpc>
            </a:pPr>
            <a:r>
              <a:rPr lang="ar-QA" sz="1600" dirty="0">
                <a:latin typeface="Alexandria" pitchFamily="2" charset="-78"/>
                <a:cs typeface="Alexandria" pitchFamily="2" charset="-78"/>
              </a:rPr>
              <a:t>ولقد مكنت الوسائل الإلكترونية الحديثة، مثل آلات التصوير الرقمية ووسائل البريد الإلكتروني والهاتف المرئي ونحوها التواصل بين الناس على نطاق واسع متجاوزة الحدود الجغرافية والسياسية وموصلة بين الثقافات المختلفة</a:t>
            </a:r>
            <a:r>
              <a:rPr lang="ar-QA" sz="2000" dirty="0"/>
              <a:t>.</a:t>
            </a:r>
          </a:p>
          <a:p>
            <a:pPr algn="just">
              <a:lnSpc>
                <a:spcPct val="150000"/>
              </a:lnSpc>
            </a:pPr>
            <a:br>
              <a:rPr lang="ar-QA" dirty="0"/>
            </a:br>
            <a:endParaRPr lang="en-US" b="1" dirty="0">
              <a:latin typeface="Alexandria"/>
              <a:cs typeface="Alexandria" charset="0"/>
            </a:endParaRPr>
          </a:p>
        </p:txBody>
      </p:sp>
    </p:spTree>
    <p:extLst>
      <p:ext uri="{BB962C8B-B14F-4D97-AF65-F5344CB8AC3E}">
        <p14:creationId xmlns:p14="http://schemas.microsoft.com/office/powerpoint/2010/main" val="944344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499318" cy="461665"/>
          </a:xfrm>
          <a:prstGeom prst="rect">
            <a:avLst/>
          </a:prstGeom>
          <a:noFill/>
        </p:spPr>
        <p:txBody>
          <a:bodyPr wrap="square" rtlCol="0">
            <a:spAutoFit/>
          </a:bodyPr>
          <a:lstStyle/>
          <a:p>
            <a:pPr algn="ctr" rtl="1"/>
            <a:r>
              <a:rPr lang="ar-QA" sz="2400" b="1" dirty="0">
                <a:latin typeface="Alexandria" pitchFamily="2" charset="-78"/>
                <a:cs typeface="Alexandria" pitchFamily="2" charset="-78"/>
              </a:rPr>
              <a:t>أنواع الاتصـال</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316736" y="1993392"/>
            <a:ext cx="9820656" cy="5221366"/>
          </a:xfrm>
          <a:prstGeom prst="rect">
            <a:avLst/>
          </a:prstGeom>
          <a:noFill/>
        </p:spPr>
        <p:txBody>
          <a:bodyPr wrap="square" rtlCol="0">
            <a:spAutoFit/>
          </a:bodyPr>
          <a:lstStyle/>
          <a:p>
            <a:pPr algn="just" rtl="1">
              <a:lnSpc>
                <a:spcPct val="150000"/>
              </a:lnSpc>
            </a:pPr>
            <a:r>
              <a:rPr lang="ar-QA" sz="1600" b="1" dirty="0">
                <a:latin typeface="Alexandria" pitchFamily="2" charset="-78"/>
                <a:cs typeface="Alexandria" pitchFamily="2" charset="-78"/>
              </a:rPr>
              <a:t>-5- الاتصال الثقافي </a:t>
            </a:r>
            <a:r>
              <a:rPr lang="en-US" sz="1600" b="1" dirty="0">
                <a:latin typeface="Alexandria" pitchFamily="2" charset="-78"/>
                <a:cs typeface="Alexandria" pitchFamily="2" charset="-78"/>
              </a:rPr>
              <a:t>Intercultural Communication ) :</a:t>
            </a:r>
            <a:r>
              <a:rPr lang="ar-JO" sz="1600" b="1" dirty="0">
                <a:latin typeface="Alexandria" pitchFamily="2" charset="-78"/>
                <a:cs typeface="Alexandria" pitchFamily="2" charset="-78"/>
              </a:rPr>
              <a:t>)</a:t>
            </a:r>
          </a:p>
          <a:p>
            <a:pPr algn="just" rtl="1">
              <a:lnSpc>
                <a:spcPct val="150000"/>
              </a:lnSpc>
            </a:pPr>
            <a:r>
              <a:rPr lang="ar-QA" sz="1600" dirty="0">
                <a:latin typeface="Alexandria" pitchFamily="2" charset="-78"/>
                <a:cs typeface="Alexandria" pitchFamily="2" charset="-78"/>
              </a:rPr>
              <a:t>الثقافة هي مجموع القيم والعادات والرموز اللفظية وغير اللفظية التي يشترك فيها مجموعة من الناس وتتفاوت الثقافات فيما بينها في هذه القيم والعادات والرموز حسب تاريخ الشعوب وأوضاعها الاجتماعية والاقتصادية والسياسية، كما أن الثقافة الواحدة قـد يكون بها أكثر من ثقافة صغرى. يشترك العرب مثلاً في ثقافة واحدة واسعة، ولكن كل بلد عربي  له ثقافة مميزة، كما أن كل بلد قد يكون به أكثر من ثقافة صغرى تتميز بها عن بقية الثقافات الموجودة في ذلك البلد، وذلك رغم اشتراك هذه الثقافات في أمور جامعة ووجود اختلافات تكبر أو تصغر بينها.</a:t>
            </a:r>
            <a:endParaRPr lang="ar-JO" sz="1600" dirty="0">
              <a:latin typeface="Alexandria" pitchFamily="2" charset="-78"/>
              <a:cs typeface="Alexandria" pitchFamily="2" charset="-78"/>
            </a:endParaRPr>
          </a:p>
          <a:p>
            <a:pPr algn="just" rtl="1">
              <a:lnSpc>
                <a:spcPct val="150000"/>
              </a:lnSpc>
            </a:pPr>
            <a:endParaRPr lang="ar-JO" sz="1600" dirty="0">
              <a:latin typeface="Alexandria" pitchFamily="2" charset="-78"/>
              <a:cs typeface="Alexandria" pitchFamily="2" charset="-78"/>
            </a:endParaRPr>
          </a:p>
          <a:p>
            <a:pPr algn="just" rtl="1">
              <a:lnSpc>
                <a:spcPct val="150000"/>
              </a:lnSpc>
            </a:pPr>
            <a:r>
              <a:rPr lang="ar-QA" sz="1600" dirty="0">
                <a:latin typeface="Alexandria" pitchFamily="2" charset="-78"/>
                <a:cs typeface="Alexandria" pitchFamily="2" charset="-78"/>
              </a:rPr>
              <a:t>ويحدث الاتصال الثقافي حينما يتصل شخص أو أكثر من ثقافة معينة بشخص أو أكثر من ثقافة أخرى. وحينئذ لابد أن . يعي المتصل اختلاف العادات والقيم والأعراف وطرق  التصرف المناسب وإذا غاب هذا الوعي، فإنه سينتج عن الاتصال قدر من سوء الفهم</a:t>
            </a:r>
            <a:endParaRPr lang="en-US" sz="1600" dirty="0">
              <a:latin typeface="Alexandria" pitchFamily="2" charset="-78"/>
              <a:cs typeface="Alexandria" pitchFamily="2" charset="-78"/>
            </a:endParaRPr>
          </a:p>
          <a:p>
            <a:pPr algn="just">
              <a:lnSpc>
                <a:spcPct val="150000"/>
              </a:lnSpc>
            </a:pPr>
            <a:br>
              <a:rPr lang="en-US" sz="1600" dirty="0">
                <a:latin typeface="Alexandria" pitchFamily="2" charset="-78"/>
                <a:cs typeface="Alexandria" pitchFamily="2" charset="-78"/>
              </a:rPr>
            </a:br>
            <a:br>
              <a:rPr lang="ar-QA" sz="1600" dirty="0">
                <a:latin typeface="Alexandria" pitchFamily="2" charset="-78"/>
                <a:cs typeface="Alexandria" pitchFamily="2" charset="-78"/>
              </a:rPr>
            </a:b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201078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22267" y="814878"/>
            <a:ext cx="7252720" cy="461665"/>
          </a:xfrm>
          <a:prstGeom prst="rect">
            <a:avLst/>
          </a:prstGeom>
          <a:noFill/>
        </p:spPr>
        <p:txBody>
          <a:bodyPr wrap="square" rtlCol="0">
            <a:spAutoFit/>
          </a:bodyPr>
          <a:lstStyle/>
          <a:p>
            <a:pPr algn="ctr"/>
            <a:r>
              <a:rPr lang="ar-QA" sz="2400" dirty="0">
                <a:latin typeface="Alexandria" pitchFamily="2" charset="-78"/>
                <a:cs typeface="Alexandria" pitchFamily="2" charset="-78"/>
              </a:rPr>
              <a:t>مساعدة المؤسسات في بناء علاقتها مع جماهيرها </a:t>
            </a:r>
            <a:endParaRPr lang="en-US" sz="24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277904" y="2334893"/>
            <a:ext cx="9491472" cy="2636043"/>
          </a:xfrm>
          <a:prstGeom prst="rect">
            <a:avLst/>
          </a:prstGeom>
          <a:noFill/>
        </p:spPr>
        <p:txBody>
          <a:bodyPr wrap="square" rtlCol="0">
            <a:spAutoFit/>
          </a:bodyPr>
          <a:lstStyle/>
          <a:p>
            <a:pPr algn="just" rtl="1">
              <a:lnSpc>
                <a:spcPct val="150000"/>
              </a:lnSpc>
            </a:pPr>
            <a:r>
              <a:rPr lang="ar-QA" sz="1600" dirty="0">
                <a:latin typeface="Alexandria" pitchFamily="2" charset="-78"/>
                <a:cs typeface="Alexandria" pitchFamily="2" charset="-78"/>
              </a:rPr>
              <a:t>ساهمت الإمكانيات التفاعلية التي توفرها الانترنت لممارسي العلاقات العامة في بناء علاقات شخصية وعلاقات حوار مع جمهور المنظمة. مما يتطلب من ممارسي العلاقات العامة ضرورة التعرف على اهتمامات الجماهير المختلفة. وتحديد خصائصهم وأسلوب تفكيرهم. والدوافع التي تفسر سلوكم. فالقدرة على الاتصال بشكل مباشر ومستمر مع الجمهور يعزز من بناء علاقات ايجابية. كما يتحتم على ممارسي العلاقات العامة الالتزام بالسلوك الأخلاقي. فالسرعة واللدى الواسع الذي تصل إليه الرساتل اليوم يعني أن أي سلوك غير أخلاقي سوف ينتشر بسرعة وفي نطاق واسع. مما سيضعف من مصداقية المؤسسة نحو الجمهور.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616162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346311" cy="461665"/>
          </a:xfrm>
          <a:prstGeom prst="rect">
            <a:avLst/>
          </a:prstGeom>
          <a:noFill/>
        </p:spPr>
        <p:txBody>
          <a:bodyPr wrap="square" rtlCol="0">
            <a:spAutoFit/>
          </a:bodyPr>
          <a:lstStyle/>
          <a:p>
            <a:pPr algn="ctr"/>
            <a:r>
              <a:rPr lang="ar-QA" sz="2400" dirty="0">
                <a:latin typeface="Alexandria" pitchFamily="2" charset="-78"/>
                <a:cs typeface="Alexandria" pitchFamily="2" charset="-78"/>
              </a:rPr>
              <a:t>الإستراتيجية الإعلامية </a:t>
            </a:r>
            <a:endParaRPr lang="en-US" sz="24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Rectangle 1"/>
          <p:cNvSpPr/>
          <p:nvPr/>
        </p:nvSpPr>
        <p:spPr>
          <a:xfrm>
            <a:off x="1350498" y="2074524"/>
            <a:ext cx="9605526" cy="3467039"/>
          </a:xfrm>
          <a:prstGeom prst="rect">
            <a:avLst/>
          </a:prstGeom>
        </p:spPr>
        <p:txBody>
          <a:bodyPr wrap="square">
            <a:spAutoFit/>
          </a:bodyPr>
          <a:lstStyle/>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تعرف الإستراتيجية بأنها خطة عامة تضعها المنظمة بشكل واضح ومحدد الأهداف وطويلة المدى. وتهدف الإستراتيجية لإحلال سلسلة من الأفحال وتوزيع الموارد المهمة لتحمل مسئولية تنفيذ تلك الأهداف. </a:t>
            </a:r>
            <a:endParaRPr lang="ar-JO" sz="1600" dirty="0">
              <a:latin typeface="Alexandria" pitchFamily="2" charset="-78"/>
              <a:cs typeface="Alexandria" pitchFamily="2" charset="-78"/>
            </a:endParaRPr>
          </a:p>
          <a:p>
            <a:pPr algn="just" rtl="1">
              <a:lnSpc>
                <a:spcPct val="200000"/>
              </a:lnSpc>
            </a:pPr>
            <a:r>
              <a:rPr lang="ar-QA" sz="1600" dirty="0">
                <a:latin typeface="Alexandria" pitchFamily="2" charset="-78"/>
                <a:cs typeface="Alexandria" pitchFamily="2" charset="-78"/>
              </a:rPr>
              <a:t>وتعرف الإستراتجية الإعلامية بأنها هي الأطر أو السياسات العامة التي تحكم سير الخطة الاتصالية والتي تؤثر في القرارات الاتصالية وتحدد بشكل عام أفضل الطرق لتحقيق الأهداف. كما أنها تحليل وتقييم لمختلف البدائل الاتصالية التي تحقق أهداف اللنظمة ورسالتها ومن ثم اختيار هذه البدائل في ضوء التصميم الشامل الذي تضعه الإدارة العليا لإدارة المنظمة ككل. </a:t>
            </a:r>
            <a:endParaRPr lang="ar-QA" sz="1600" dirty="0">
              <a:effectLst/>
              <a:latin typeface="Alexandria" pitchFamily="2" charset="-78"/>
              <a:cs typeface="Alexandria" pitchFamily="2" charset="-78"/>
            </a:endParaRPr>
          </a:p>
        </p:txBody>
      </p:sp>
    </p:spTree>
    <p:extLst>
      <p:ext uri="{BB962C8B-B14F-4D97-AF65-F5344CB8AC3E}">
        <p14:creationId xmlns:p14="http://schemas.microsoft.com/office/powerpoint/2010/main" val="4080430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28364" y="716537"/>
            <a:ext cx="4866389" cy="461665"/>
          </a:xfrm>
          <a:prstGeom prst="rect">
            <a:avLst/>
          </a:prstGeom>
          <a:noFill/>
        </p:spPr>
        <p:txBody>
          <a:bodyPr wrap="square" rtlCol="0">
            <a:spAutoFit/>
          </a:bodyPr>
          <a:lstStyle/>
          <a:p>
            <a:pPr algn="ctr" rtl="1"/>
            <a:r>
              <a:rPr lang="ar-QA" sz="2400" dirty="0">
                <a:latin typeface="Alexandria" pitchFamily="2" charset="-78"/>
                <a:cs typeface="Alexandria" pitchFamily="2" charset="-78"/>
              </a:rPr>
              <a:t>الإستراتيجية الإعلامية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8090746" y="1774974"/>
            <a:ext cx="3401674" cy="400110"/>
          </a:xfrm>
          <a:prstGeom prst="rect">
            <a:avLst/>
          </a:prstGeom>
          <a:noFill/>
        </p:spPr>
        <p:txBody>
          <a:bodyPr wrap="square" rtlCol="0">
            <a:spAutoFit/>
          </a:bodyPr>
          <a:lstStyle/>
          <a:p>
            <a:pPr rtl="1"/>
            <a:endParaRPr lang="ar-QA" sz="2000" dirty="0"/>
          </a:p>
        </p:txBody>
      </p:sp>
      <p:sp>
        <p:nvSpPr>
          <p:cNvPr id="8" name="TextBox 7"/>
          <p:cNvSpPr txBox="1"/>
          <p:nvPr/>
        </p:nvSpPr>
        <p:spPr>
          <a:xfrm>
            <a:off x="1817783" y="1975029"/>
            <a:ext cx="9375229" cy="4113370"/>
          </a:xfrm>
          <a:prstGeom prst="rect">
            <a:avLst/>
          </a:prstGeom>
          <a:noFill/>
        </p:spPr>
        <p:txBody>
          <a:bodyPr wrap="square" rtlCol="0">
            <a:spAutoFit/>
          </a:bodyPr>
          <a:lstStyle/>
          <a:p>
            <a:pPr algn="just" rtl="1">
              <a:lnSpc>
                <a:spcPct val="150000"/>
              </a:lnSpc>
            </a:pPr>
            <a:r>
              <a:rPr lang="ar-QA" sz="1600" dirty="0">
                <a:latin typeface="Alexandria" pitchFamily="2" charset="-78"/>
                <a:cs typeface="Alexandria" pitchFamily="2" charset="-78"/>
              </a:rPr>
              <a:t>الإستراتيجية الإعلامية هي الخطة التي ترشد المنظمة للتفاعل مع الإعلام. كما أنها تساعد على صناعة رسالة متماسكة ومنظمة, وإعداد الإستراتجية يعني أن المنظمة لن تتعامل بآلية رد الفعل -وهو الملحوظ في الإعلام عندما يحتم الحدث أو ظروف التعليق من جانبها. وتساعد الإستراتيجية الإعلامية في بناء رسالتك وصورتك العامة وعلاقاتك مع الإعلام وفقاً لرغباتك. لذا عندما تريد إطلاق حملة أو الاستجابة ,لوقف سيكون لديك قاعدة اجتماعية تبني عليها. </a:t>
            </a:r>
            <a:endParaRPr lang="ar-JO" sz="1600" dirty="0">
              <a:latin typeface="Alexandria" pitchFamily="2" charset="-78"/>
              <a:cs typeface="Alexandria" pitchFamily="2" charset="-78"/>
            </a:endParaRPr>
          </a:p>
          <a:p>
            <a:pPr algn="just" rtl="1">
              <a:lnSpc>
                <a:spcPct val="150000"/>
              </a:lnSpc>
            </a:pPr>
            <a:endParaRPr lang="ar-JO" sz="1600" dirty="0">
              <a:latin typeface="Alexandria" pitchFamily="2" charset="-78"/>
              <a:cs typeface="Alexandria" pitchFamily="2" charset="-78"/>
            </a:endParaRPr>
          </a:p>
          <a:p>
            <a:pPr algn="just" rtl="1">
              <a:lnSpc>
                <a:spcPct val="150000"/>
              </a:lnSpc>
            </a:pPr>
            <a:r>
              <a:rPr lang="ar-QA" sz="1600" dirty="0">
                <a:latin typeface="Alexandria" pitchFamily="2" charset="-78"/>
                <a:cs typeface="Alexandria" pitchFamily="2" charset="-78"/>
              </a:rPr>
              <a:t>ويعرف التكتيك بأنه مجموعة القرارات الفرعية والمرحلية التي تتخذ لتنفيذ الخطة العامة. كما أنه القرارات والأفعال التي تتخذ لبناء إستراتيجية فعالة وموائمة للواقع. وذلك من خلال تحديد الوسائل الفعالة لإحلال الاستراتيجيات.</a:t>
            </a:r>
            <a:endParaRPr lang="ar-EG" sz="1600" dirty="0">
              <a:latin typeface="Alexandria" pitchFamily="2" charset="-78"/>
              <a:cs typeface="Alexandria" pitchFamily="2" charset="-78"/>
            </a:endParaRPr>
          </a:p>
          <a:p>
            <a:pPr algn="just" rtl="1">
              <a:lnSpc>
                <a:spcPct val="150000"/>
              </a:lnSpc>
            </a:pPr>
            <a:r>
              <a:rPr lang="ar-QA" sz="1600" dirty="0">
                <a:latin typeface="Alexandria" pitchFamily="2" charset="-78"/>
                <a:cs typeface="Alexandria" pitchFamily="2" charset="-78"/>
              </a:rPr>
              <a:t> </a:t>
            </a:r>
            <a:br>
              <a:rPr lang="ar-QA" sz="1600" dirty="0">
                <a:latin typeface="Alexandria" pitchFamily="2" charset="-78"/>
                <a:cs typeface="Alexandria" pitchFamily="2" charset="-78"/>
              </a:rPr>
            </a:b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397371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61387" y="791683"/>
            <a:ext cx="5710451" cy="461665"/>
          </a:xfrm>
          <a:prstGeom prst="rect">
            <a:avLst/>
          </a:prstGeom>
          <a:noFill/>
        </p:spPr>
        <p:txBody>
          <a:bodyPr wrap="square" rtlCol="0">
            <a:spAutoFit/>
          </a:bodyPr>
          <a:lstStyle/>
          <a:p>
            <a:pPr rtl="1"/>
            <a:r>
              <a:rPr lang="ar-QA" sz="2400" dirty="0">
                <a:latin typeface="Alexandria" pitchFamily="2" charset="-78"/>
                <a:cs typeface="Alexandria" pitchFamily="2" charset="-78"/>
              </a:rPr>
              <a:t>خطوات بناء إستراتيجية 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288203" y="2154908"/>
            <a:ext cx="9864768" cy="5713808"/>
          </a:xfrm>
          <a:prstGeom prst="rect">
            <a:avLst/>
          </a:prstGeom>
          <a:noFill/>
        </p:spPr>
        <p:txBody>
          <a:bodyPr wrap="square" rtlCol="0">
            <a:spAutoFit/>
          </a:bodyPr>
          <a:lstStyle/>
          <a:p>
            <a:pPr algn="just" rtl="1">
              <a:lnSpc>
                <a:spcPct val="150000"/>
              </a:lnSpc>
            </a:pPr>
            <a:r>
              <a:rPr lang="ar-QA" sz="1600" dirty="0">
                <a:latin typeface="Alexandria" pitchFamily="2" charset="-78"/>
                <a:cs typeface="Alexandria" pitchFamily="2" charset="-78"/>
              </a:rPr>
              <a:t>-</a:t>
            </a:r>
            <a:r>
              <a:rPr lang="ar-QA" sz="1600" b="1" dirty="0">
                <a:latin typeface="Alexandria" pitchFamily="2" charset="-78"/>
                <a:cs typeface="Alexandria" pitchFamily="2" charset="-78"/>
              </a:rPr>
              <a:t>1- حدد الهدف العام أو المهمة الخاصة بمنظمتك</a:t>
            </a:r>
            <a:r>
              <a:rPr lang="ar-QA" sz="1600" dirty="0">
                <a:latin typeface="Alexandria" pitchFamily="2" charset="-78"/>
                <a:cs typeface="Alexandria" pitchFamily="2" charset="-78"/>
              </a:rPr>
              <a:t> أو حملتك تكون جهود التواصل أكثر نجاحاً وتركيزاً عندما تبنى على الهدف العام لمنظمتك ويتم تطويرها بناء على الأهداف الجزئية ومع وضع التحديات في الحسبان. كنتيجة لذلك من المهم البدء بتكوين فكرة واضحة عن حملتك أو منظمتك وما الذي تحاول أن تفعله أو تحققه</a:t>
            </a:r>
            <a:endParaRPr lang="ar-JO" sz="1600" dirty="0">
              <a:latin typeface="Alexandria" pitchFamily="2" charset="-78"/>
              <a:cs typeface="Alexandria" pitchFamily="2" charset="-78"/>
            </a:endParaRPr>
          </a:p>
          <a:p>
            <a:pPr algn="just" rtl="1">
              <a:lnSpc>
                <a:spcPct val="150000"/>
              </a:lnSpc>
            </a:pPr>
            <a:r>
              <a:rPr lang="ar-QA" sz="1600" b="1" dirty="0">
                <a:latin typeface="Alexandria" pitchFamily="2" charset="-78"/>
                <a:cs typeface="Alexandria" pitchFamily="2" charset="-78"/>
              </a:rPr>
              <a:t>2- حدد الشركاء الأساسيين لتطوير إستراتبجيتك الإعلامية من الذي ينبغي أن يحضر</a:t>
            </a:r>
          </a:p>
          <a:p>
            <a:pPr algn="just" rtl="1">
              <a:lnSpc>
                <a:spcPct val="150000"/>
              </a:lnSpc>
            </a:pPr>
            <a:r>
              <a:rPr lang="ar-QA" sz="1600" dirty="0">
                <a:latin typeface="Alexandria" pitchFamily="2" charset="-78"/>
                <a:cs typeface="Alexandria" pitchFamily="2" charset="-78"/>
              </a:rPr>
              <a:t>على الطاولة حين تطور إستراتيجيتك الإعلامية ؟ حدد قائمة بالأشخاص الأساسيين - داخل منظمتك وخارجها الذين يجب أن يكون لهم صوت في عملية تحديد كيف سيتم تقديم الحملة للجمهور العام على سبيل المثال: ضم المتأثرين بالموقف الذي تشن حملة من أجله ). ضع في اعتبارك ما إذا كان لمنظمتك موارد بشرية لإعداد وتطبيق الإستراتيجية الإعلامية بنفسها، أو ما إذا كنت ستحضر مستشاراً إعلاميا لتسهيل وتقديم إرشادات حول هذه العملية.</a:t>
            </a:r>
          </a:p>
          <a:p>
            <a:pPr algn="just" rtl="1">
              <a:lnSpc>
                <a:spcPct val="150000"/>
              </a:lnSpc>
            </a:pPr>
            <a:endParaRPr lang="ar-QA" sz="1600" dirty="0">
              <a:latin typeface="Alexandria" pitchFamily="2" charset="-78"/>
              <a:cs typeface="Alexandria" pitchFamily="2" charset="-78"/>
            </a:endParaRPr>
          </a:p>
          <a:p>
            <a:br>
              <a:rPr lang="ar-QA" sz="1600" dirty="0">
                <a:latin typeface="Alexandria" pitchFamily="2" charset="-78"/>
                <a:cs typeface="Alexandria" pitchFamily="2" charset="-78"/>
              </a:rPr>
            </a:br>
            <a:endParaRPr lang="ar-JO" sz="1600" dirty="0">
              <a:latin typeface="Alexandria" pitchFamily="2" charset="-78"/>
              <a:cs typeface="Alexandria" pitchFamily="2" charset="-78"/>
            </a:endParaRPr>
          </a:p>
          <a:p>
            <a:pPr algn="just" rtl="1">
              <a:lnSpc>
                <a:spcPct val="150000"/>
              </a:lnSpc>
            </a:pPr>
            <a:endParaRPr lang="ar-JO" sz="1600" dirty="0">
              <a:latin typeface="Alexandria" pitchFamily="2" charset="-78"/>
              <a:cs typeface="Alexandria" pitchFamily="2" charset="-78"/>
            </a:endParaRPr>
          </a:p>
          <a:p>
            <a:pPr algn="just" rtl="1">
              <a:lnSpc>
                <a:spcPct val="150000"/>
              </a:lnSpc>
            </a:pPr>
            <a:endParaRPr lang="ar-JO"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33330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461665"/>
          </a:xfrm>
          <a:prstGeom prst="rect">
            <a:avLst/>
          </a:prstGeom>
          <a:noFill/>
        </p:spPr>
        <p:txBody>
          <a:bodyPr wrap="square" rtlCol="0">
            <a:spAutoFit/>
          </a:bodyPr>
          <a:lstStyle/>
          <a:p>
            <a:pPr algn="ctr" rtl="1"/>
            <a:r>
              <a:rPr lang="ar-QA" sz="2400" dirty="0">
                <a:latin typeface="Alexandria" pitchFamily="2" charset="-78"/>
                <a:cs typeface="Alexandria" pitchFamily="2" charset="-78"/>
              </a:rPr>
              <a:t>خطوات بناء إستراتيجية 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70104" y="1977998"/>
            <a:ext cx="10171167" cy="494436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b="1" dirty="0">
                <a:latin typeface="Alexandria" pitchFamily="2" charset="-78"/>
                <a:cs typeface="Alexandria" pitchFamily="2" charset="-78"/>
              </a:rPr>
              <a:t>3- حدد الأهداف الجزئية لإستراتيجيتك الإعلامية </a:t>
            </a:r>
            <a:endParaRPr lang="ar-JO" sz="1600" b="1" dirty="0">
              <a:latin typeface="Alexandria" pitchFamily="2" charset="-78"/>
              <a:cs typeface="Alexandria" pitchFamily="2" charset="-78"/>
            </a:endParaRPr>
          </a:p>
          <a:p>
            <a:pPr algn="just" rtl="1">
              <a:lnSpc>
                <a:spcPct val="200000"/>
              </a:lnSpc>
            </a:pPr>
            <a:r>
              <a:rPr lang="ar-QA" sz="1600" dirty="0">
                <a:latin typeface="Alexandria" pitchFamily="2" charset="-78"/>
                <a:cs typeface="Alexandria" pitchFamily="2" charset="-78"/>
              </a:rPr>
              <a:t>بمجرد تحديد الأهداف العامة لحملتك والمشاركين الأساسيين لإستراتيجيتك الإعلامية، الخطوة التالية هي تقديم المشاركين سوياً والتفكير في لماذا وكيف يمكن أن يكون إشراك الإعلام مفيداً للوصول إلى أهدافك. على سبيل المثال، هل هناك متخذ قرار محدد أو شريحة من الرأي العام ترغب في التأثير عليها هناك طريقة جيدة للقيام بذلك وهي تحديد مجموعة من النتائج التي ترغب في رؤيتها بعد تعاونك مع الإعلام. يجب </a:t>
            </a:r>
            <a:r>
              <a:rPr lang="ar-JO" sz="1600" dirty="0">
                <a:latin typeface="Alexandria" pitchFamily="2" charset="-78"/>
                <a:cs typeface="Alexandria" pitchFamily="2" charset="-78"/>
              </a:rPr>
              <a:t>ان </a:t>
            </a:r>
            <a:r>
              <a:rPr lang="ar-QA" sz="1600" dirty="0">
                <a:latin typeface="Alexandria" pitchFamily="2" charset="-78"/>
                <a:cs typeface="Alexandria" pitchFamily="2" charset="-78"/>
              </a:rPr>
              <a:t>تكون هذه الأهداف محددة وقابلة للقياس وواقعية</a:t>
            </a:r>
            <a:r>
              <a:rPr lang="ar-JO" sz="1600" dirty="0">
                <a:latin typeface="Alexandria" pitchFamily="2" charset="-78"/>
                <a:cs typeface="Alexandria" pitchFamily="2" charset="-78"/>
              </a:rPr>
              <a:t> مرتبطة بتوقيتات محدد على سبيل المثال، زيادة زوار الموقع بنسبة 20% هذا العام.</a:t>
            </a:r>
          </a:p>
          <a:p>
            <a:pPr algn="just" rtl="1">
              <a:lnSpc>
                <a:spcPct val="200000"/>
              </a:lnSpc>
            </a:pP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endParaRPr lang="ar-JO" sz="16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endParaRPr lang="ar-QA" sz="1600" dirty="0">
              <a:latin typeface="Alexandria" pitchFamily="2" charset="-78"/>
              <a:cs typeface="Alexandria" pitchFamily="2" charset="-78"/>
            </a:endParaRPr>
          </a:p>
        </p:txBody>
      </p:sp>
    </p:spTree>
    <p:extLst>
      <p:ext uri="{BB962C8B-B14F-4D97-AF65-F5344CB8AC3E}">
        <p14:creationId xmlns:p14="http://schemas.microsoft.com/office/powerpoint/2010/main" val="187217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461665"/>
          </a:xfrm>
          <a:prstGeom prst="rect">
            <a:avLst/>
          </a:prstGeom>
          <a:noFill/>
        </p:spPr>
        <p:txBody>
          <a:bodyPr wrap="square" rtlCol="0">
            <a:spAutoFit/>
          </a:bodyPr>
          <a:lstStyle/>
          <a:p>
            <a:pPr algn="ctr" rtl="1"/>
            <a:r>
              <a:rPr lang="ar-QA" sz="2400" dirty="0">
                <a:latin typeface="Alexandria" pitchFamily="2" charset="-78"/>
                <a:cs typeface="Alexandria" pitchFamily="2" charset="-78"/>
              </a:rPr>
              <a:t>خطوات بناء إستراتيجية 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2119576"/>
            <a:ext cx="9864768" cy="2632003"/>
          </a:xfrm>
          <a:prstGeom prst="rect">
            <a:avLst/>
          </a:prstGeom>
          <a:noFill/>
        </p:spPr>
        <p:txBody>
          <a:bodyPr wrap="square" rtlCol="0">
            <a:spAutoFit/>
          </a:bodyPr>
          <a:lstStyle/>
          <a:p>
            <a:pPr algn="just" rtl="1">
              <a:lnSpc>
                <a:spcPct val="150000"/>
              </a:lnSpc>
            </a:pPr>
            <a:r>
              <a:rPr lang="ar-JO" sz="1600" dirty="0">
                <a:latin typeface="Alexandria" pitchFamily="2" charset="-78"/>
                <a:cs typeface="Alexandria" pitchFamily="2" charset="-78"/>
              </a:rPr>
              <a:t>4</a:t>
            </a:r>
            <a:r>
              <a:rPr lang="ar-JO" sz="1600" b="1" dirty="0">
                <a:latin typeface="Alexandria" pitchFamily="2" charset="-78"/>
                <a:cs typeface="Alexandria" pitchFamily="2" charset="-78"/>
              </a:rPr>
              <a:t>- حدد جمهورك المستهدف</a:t>
            </a:r>
            <a:r>
              <a:rPr lang="ar-JO" sz="1600" dirty="0">
                <a:latin typeface="Alexandria" pitchFamily="2" charset="-78"/>
                <a:cs typeface="Alexandria" pitchFamily="2" charset="-78"/>
              </a:rPr>
              <a:t>، الذي ترغب في التأثر على سلوكه من اجل تحقيق أهدافك :</a:t>
            </a:r>
          </a:p>
          <a:p>
            <a:pPr marL="285750" indent="-285750" algn="just" rtl="1">
              <a:lnSpc>
                <a:spcPct val="150000"/>
              </a:lnSpc>
              <a:buFont typeface="Arial" panose="020B0604020202020204" pitchFamily="34" charset="0"/>
              <a:buChar char="•"/>
            </a:pPr>
            <a:r>
              <a:rPr lang="ar-QA" sz="1600" dirty="0">
                <a:latin typeface="Alexandria" pitchFamily="2" charset="-78"/>
                <a:cs typeface="Alexandria" pitchFamily="2" charset="-78"/>
              </a:rPr>
              <a:t>هل تبحث عن إجابة أو رد فعل من جهة أو مجموعة محددة.</a:t>
            </a:r>
            <a:endParaRPr lang="ar-JO"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JO" sz="1600" dirty="0">
                <a:latin typeface="Alexandria" pitchFamily="2" charset="-78"/>
                <a:cs typeface="Alexandria" pitchFamily="2" charset="-78"/>
              </a:rPr>
              <a:t>هل سيكون الأمر أكثر فاعلية للتعاون مع شخصيات أساسية أو مجموعات مباشرة ؟ أم سيكون الأكثر فاعلية هو خلق رأي عام داعم حول القضية والضغط بتلك الطريقة.</a:t>
            </a:r>
          </a:p>
          <a:p>
            <a:pPr marL="285750" indent="-285750" algn="just" rtl="1">
              <a:lnSpc>
                <a:spcPct val="150000"/>
              </a:lnSpc>
              <a:buFont typeface="Arial" panose="020B0604020202020204" pitchFamily="34" charset="0"/>
              <a:buChar char="•"/>
            </a:pPr>
            <a:r>
              <a:rPr lang="ar-JO" sz="1600" dirty="0">
                <a:latin typeface="Alexandria" pitchFamily="2" charset="-78"/>
                <a:cs typeface="Alexandria" pitchFamily="2" charset="-78"/>
              </a:rPr>
              <a:t>هل هذا الجمهور المستهدف مستعد لسماع رسالتك التي تود إيصالها؟ وما هي</a:t>
            </a:r>
          </a:p>
          <a:p>
            <a:pPr marL="285750" indent="-285750" algn="just" rtl="1">
              <a:lnSpc>
                <a:spcPct val="150000"/>
              </a:lnSpc>
              <a:buFont typeface="Arial" panose="020B0604020202020204" pitchFamily="34" charset="0"/>
              <a:buChar char="•"/>
            </a:pPr>
            <a:r>
              <a:rPr lang="ar-JO" sz="1600" dirty="0">
                <a:latin typeface="Alexandria" pitchFamily="2" charset="-78"/>
                <a:cs typeface="Alexandria" pitchFamily="2" charset="-78"/>
              </a:rPr>
              <a:t>بعض العوائق أو المخاوف التي قد تتسبب في مشكلات في الوصول لهذا الجمهور ؟ </a:t>
            </a:r>
          </a:p>
          <a:p>
            <a:pPr marL="285750" indent="-285750" algn="just" rtl="1">
              <a:lnSpc>
                <a:spcPct val="150000"/>
              </a:lnSpc>
              <a:buFont typeface="Arial" panose="020B0604020202020204" pitchFamily="34" charset="0"/>
              <a:buChar char="•"/>
            </a:pPr>
            <a:endParaRPr lang="ar-JO" sz="1600" dirty="0">
              <a:latin typeface="Alexandria" pitchFamily="2" charset="-78"/>
              <a:cs typeface="Alexandria" pitchFamily="2" charset="-78"/>
            </a:endParaRPr>
          </a:p>
        </p:txBody>
      </p:sp>
    </p:spTree>
    <p:extLst>
      <p:ext uri="{BB962C8B-B14F-4D97-AF65-F5344CB8AC3E}">
        <p14:creationId xmlns:p14="http://schemas.microsoft.com/office/powerpoint/2010/main" val="556639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461665"/>
          </a:xfrm>
          <a:prstGeom prst="rect">
            <a:avLst/>
          </a:prstGeom>
          <a:noFill/>
        </p:spPr>
        <p:txBody>
          <a:bodyPr wrap="square" rtlCol="0">
            <a:spAutoFit/>
          </a:bodyPr>
          <a:lstStyle/>
          <a:p>
            <a:pPr algn="ctr" rtl="1"/>
            <a:r>
              <a:rPr lang="ar-QA" sz="2400" dirty="0">
                <a:latin typeface="Alexandria" pitchFamily="2" charset="-78"/>
                <a:cs typeface="Alexandria" pitchFamily="2" charset="-78"/>
              </a:rPr>
              <a:t>خطوات بناء إستراتيجية 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670559" y="2034483"/>
            <a:ext cx="9435241" cy="3959482"/>
          </a:xfrm>
          <a:prstGeom prst="rect">
            <a:avLst/>
          </a:prstGeom>
          <a:noFill/>
        </p:spPr>
        <p:txBody>
          <a:bodyPr wrap="square" rtlCol="0">
            <a:spAutoFit/>
          </a:bodyPr>
          <a:lstStyle/>
          <a:p>
            <a:pPr algn="just" rtl="1">
              <a:lnSpc>
                <a:spcPct val="200000"/>
              </a:lnSpc>
            </a:pPr>
            <a:r>
              <a:rPr lang="ar-JO" sz="1600" b="1" dirty="0">
                <a:latin typeface="Alexandria" pitchFamily="2" charset="-78"/>
                <a:cs typeface="Alexandria" pitchFamily="2" charset="-78"/>
              </a:rPr>
              <a:t>5-</a:t>
            </a:r>
            <a:r>
              <a:rPr lang="ar-QA" sz="1600" b="1" dirty="0">
                <a:latin typeface="Alexandria" pitchFamily="2" charset="-78"/>
                <a:cs typeface="Alexandria" pitchFamily="2" charset="-78"/>
              </a:rPr>
              <a:t>وضع الجمهور المستهدف في الاعتبار وتحديد القضايا الرئيسية للإستراتيجية الإعلامية.</a:t>
            </a:r>
            <a:endParaRPr lang="ar-JO" sz="1600" b="1" dirty="0">
              <a:latin typeface="Alexandria" pitchFamily="2" charset="-78"/>
              <a:cs typeface="Alexandria" pitchFamily="2" charset="-78"/>
            </a:endParaRPr>
          </a:p>
          <a:p>
            <a:pPr algn="just" rtl="1">
              <a:lnSpc>
                <a:spcPct val="200000"/>
              </a:lnSpc>
            </a:pPr>
            <a:endParaRPr lang="ar-JO" sz="1600" dirty="0">
              <a:latin typeface="Alexandria" pitchFamily="2" charset="-78"/>
              <a:cs typeface="Alexandria" pitchFamily="2" charset="-78"/>
            </a:endParaRPr>
          </a:p>
          <a:p>
            <a:pPr algn="just" rtl="1">
              <a:lnSpc>
                <a:spcPct val="200000"/>
              </a:lnSpc>
            </a:pPr>
            <a:r>
              <a:rPr lang="ar-JO" sz="1600" dirty="0">
                <a:latin typeface="Alexandria" pitchFamily="2" charset="-78"/>
                <a:cs typeface="Alexandria" pitchFamily="2" charset="-78"/>
              </a:rPr>
              <a:t>-ما الصورة العامة التي تريد إيصالها. </a:t>
            </a:r>
          </a:p>
          <a:p>
            <a:pPr algn="just" rtl="1">
              <a:lnSpc>
                <a:spcPct val="200000"/>
              </a:lnSpc>
            </a:pPr>
            <a:r>
              <a:rPr lang="ar-JO" sz="1600" dirty="0">
                <a:latin typeface="Alexandria" pitchFamily="2" charset="-78"/>
                <a:cs typeface="Alexandria" pitchFamily="2" charset="-78"/>
              </a:rPr>
              <a:t>-</a:t>
            </a:r>
            <a:r>
              <a:rPr lang="ar-QA" sz="1600" dirty="0">
                <a:latin typeface="Alexandria" pitchFamily="2" charset="-78"/>
                <a:cs typeface="Alexandria" pitchFamily="2" charset="-78"/>
              </a:rPr>
              <a:t>ما لرسائل الأساسية التي سيكون لها تأثير على الجمهور ؟ إحدى الطرق الجيدة للوصول إلى الإجابات هي بناء رسالتك على اهتماماتهم الأساسية وأن تبدو كمحاولة لتحقيقهاء وليس فرض شئ ماء كما يجب أن تحدد العوائق التي يمكن أن تحول دون الوصول للأهداف. </a:t>
            </a:r>
            <a:endParaRPr lang="ar-JO" sz="1600" dirty="0">
              <a:latin typeface="Alexandria" pitchFamily="2" charset="-78"/>
              <a:cs typeface="Alexandria" pitchFamily="2" charset="-78"/>
            </a:endParaRPr>
          </a:p>
          <a:p>
            <a:pPr algn="just" rtl="1">
              <a:lnSpc>
                <a:spcPct val="200000"/>
              </a:lnSpc>
            </a:pPr>
            <a:endParaRPr lang="ar-JO" sz="1600" dirty="0">
              <a:latin typeface="Alexandria" pitchFamily="2" charset="-78"/>
              <a:cs typeface="Alexandria" pitchFamily="2" charset="-78"/>
            </a:endParaRPr>
          </a:p>
          <a:p>
            <a:pPr algn="just" rtl="1">
              <a:lnSpc>
                <a:spcPct val="200000"/>
              </a:lnSpc>
            </a:pPr>
            <a:r>
              <a:rPr lang="ar-QA" sz="1600" dirty="0">
                <a:latin typeface="Alexandria" pitchFamily="2" charset="-78"/>
                <a:cs typeface="Alexandria" pitchFamily="2" charset="-78"/>
              </a:rPr>
              <a:t> </a:t>
            </a:r>
            <a:endParaRPr lang="ar-JO" sz="1600" b="1" dirty="0">
              <a:latin typeface="Alexandria" pitchFamily="2" charset="-78"/>
              <a:cs typeface="Alexandria" pitchFamily="2" charset="-78"/>
            </a:endParaRPr>
          </a:p>
        </p:txBody>
      </p:sp>
    </p:spTree>
    <p:extLst>
      <p:ext uri="{BB962C8B-B14F-4D97-AF65-F5344CB8AC3E}">
        <p14:creationId xmlns:p14="http://schemas.microsoft.com/office/powerpoint/2010/main" val="196792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43336" y="751209"/>
            <a:ext cx="5016852" cy="461665"/>
          </a:xfrm>
          <a:prstGeom prst="rect">
            <a:avLst/>
          </a:prstGeom>
          <a:noFill/>
        </p:spPr>
        <p:txBody>
          <a:bodyPr wrap="square" rtlCol="0">
            <a:spAutoFit/>
          </a:bodyPr>
          <a:lstStyle/>
          <a:p>
            <a:pPr algn="ctr" rtl="1"/>
            <a:r>
              <a:rPr lang="ar-QA" sz="2400" dirty="0"/>
              <a:t>خطوات بناء إستراتيجية 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655586"/>
            <a:ext cx="9435241" cy="4770537"/>
          </a:xfrm>
          <a:prstGeom prst="rect">
            <a:avLst/>
          </a:prstGeom>
          <a:noFill/>
        </p:spPr>
        <p:txBody>
          <a:bodyPr wrap="square" rtlCol="0">
            <a:spAutoFit/>
          </a:bodyPr>
          <a:lstStyle/>
          <a:p>
            <a:pPr algn="just" rtl="1">
              <a:lnSpc>
                <a:spcPct val="150000"/>
              </a:lnSpc>
            </a:pPr>
            <a:r>
              <a:rPr lang="ar-QA" sz="1600" b="1" dirty="0"/>
              <a:t>6</a:t>
            </a:r>
            <a:r>
              <a:rPr lang="ar-JO" sz="1600" b="1" dirty="0"/>
              <a:t>-</a:t>
            </a:r>
            <a:r>
              <a:rPr lang="ar-QA" sz="1600" b="1" dirty="0"/>
              <a:t>حدد الطريقة الأفضل للوصول إلى الجمهور المستهدف:</a:t>
            </a:r>
            <a:endParaRPr lang="ar-JO" sz="1600" b="1" dirty="0"/>
          </a:p>
          <a:p>
            <a:pPr algn="just" rtl="1">
              <a:lnSpc>
                <a:spcPct val="150000"/>
              </a:lnSpc>
            </a:pPr>
            <a:endParaRPr lang="ar-JO" sz="1600" dirty="0"/>
          </a:p>
          <a:p>
            <a:pPr marL="342900" indent="-342900" algn="just" rtl="1">
              <a:lnSpc>
                <a:spcPct val="150000"/>
              </a:lnSpc>
              <a:buFont typeface="Arial" panose="020B0604020202020204" pitchFamily="34" charset="0"/>
              <a:buChar char="•"/>
            </a:pPr>
            <a:r>
              <a:rPr lang="ar-QA" sz="1600" dirty="0"/>
              <a:t>من أين تستمد هذه المجموعة من الناس الأخبار والمعلومات ؟</a:t>
            </a:r>
            <a:endParaRPr lang="ar-JO" sz="1600" dirty="0"/>
          </a:p>
          <a:p>
            <a:pPr marL="342900" indent="-342900" algn="just" rtl="1">
              <a:lnSpc>
                <a:spcPct val="150000"/>
              </a:lnSpc>
              <a:buFont typeface="Arial" panose="020B0604020202020204" pitchFamily="34" charset="0"/>
              <a:buChar char="•"/>
            </a:pPr>
            <a:r>
              <a:rPr lang="ar-QA" sz="1600" dirty="0"/>
              <a:t>ماهو التكتيك الأنسب لنشر حملتك ورسالتك. </a:t>
            </a:r>
            <a:endParaRPr lang="ar-JO" sz="1600" dirty="0"/>
          </a:p>
          <a:p>
            <a:pPr marL="342900" indent="-342900" algn="just" rtl="1">
              <a:lnSpc>
                <a:spcPct val="150000"/>
              </a:lnSpc>
              <a:buFont typeface="Arial" panose="020B0604020202020204" pitchFamily="34" charset="0"/>
              <a:buChar char="•"/>
            </a:pPr>
            <a:r>
              <a:rPr lang="ar-QA" sz="1600" dirty="0"/>
              <a:t>من الذي سينقل الرسالة بمصداقية أمام الجمهور. </a:t>
            </a:r>
            <a:endParaRPr lang="ar-JO" sz="1600" dirty="0"/>
          </a:p>
          <a:p>
            <a:pPr marL="342900" indent="-342900" algn="just" rtl="1">
              <a:lnSpc>
                <a:spcPct val="150000"/>
              </a:lnSpc>
              <a:buFont typeface="Arial" panose="020B0604020202020204" pitchFamily="34" charset="0"/>
              <a:buChar char="•"/>
            </a:pPr>
            <a:r>
              <a:rPr lang="ar-QA" sz="1600" dirty="0"/>
              <a:t>أي وسائل الإعلام المناسبة في نقل الرسالة. بهدف التأثير على سلوك الجمهور المستهدف.</a:t>
            </a:r>
            <a:endParaRPr lang="ar-JO" sz="1600" dirty="0"/>
          </a:p>
          <a:p>
            <a:pPr marL="342900" indent="-342900" algn="just" rtl="1">
              <a:lnSpc>
                <a:spcPct val="150000"/>
              </a:lnSpc>
              <a:buFont typeface="Arial" panose="020B0604020202020204" pitchFamily="34" charset="0"/>
              <a:buChar char="•"/>
            </a:pPr>
            <a:endParaRPr lang="ar-JO" sz="1600" dirty="0"/>
          </a:p>
          <a:p>
            <a:pPr marL="342900" indent="-342900" algn="just" rtl="1">
              <a:buFont typeface="Arial" panose="020B0604020202020204" pitchFamily="34" charset="0"/>
              <a:buChar char="•"/>
            </a:pPr>
            <a:r>
              <a:rPr lang="ar-QA" sz="1600" b="1" dirty="0"/>
              <a:t>7</a:t>
            </a:r>
            <a:r>
              <a:rPr lang="ar-JO" sz="1600" b="1" dirty="0"/>
              <a:t> - </a:t>
            </a:r>
            <a:r>
              <a:rPr lang="ar-QA" sz="1600" b="1" dirty="0"/>
              <a:t>كيف ستقيم مدى تقدم حملتك</a:t>
            </a:r>
            <a:endParaRPr lang="ar-JO" sz="1600" b="1" dirty="0"/>
          </a:p>
          <a:p>
            <a:pPr marL="342900" indent="-342900" algn="just" rtl="1">
              <a:buFont typeface="Arial" panose="020B0604020202020204" pitchFamily="34" charset="0"/>
              <a:buChar char="•"/>
            </a:pPr>
            <a:endParaRPr lang="ar-JO" sz="1600" dirty="0"/>
          </a:p>
          <a:p>
            <a:pPr marL="342900" indent="-342900" algn="just" rtl="1">
              <a:lnSpc>
                <a:spcPct val="150000"/>
              </a:lnSpc>
              <a:buFont typeface="Arial" panose="020B0604020202020204" pitchFamily="34" charset="0"/>
              <a:buChar char="•"/>
            </a:pPr>
            <a:r>
              <a:rPr lang="ar-QA" sz="1600" dirty="0"/>
              <a:t>قياس التقدم هام جداً لتقييم النجاح وبناء إستراتيجية فعالة طويلة المدى. وعلي الرغم من ذلك يجب التركيز على العملية والنتائج في الوقت نفسه. باعتبار ان لكل منهما دروساً هامة يمكن الاستفادة منها. </a:t>
            </a:r>
            <a:endParaRPr lang="ar-JO" sz="1600" dirty="0"/>
          </a:p>
          <a:p>
            <a:pPr marL="342900" indent="-342900" algn="just" rtl="1">
              <a:buFont typeface="Arial" panose="020B0604020202020204" pitchFamily="34" charset="0"/>
              <a:buChar char="•"/>
            </a:pPr>
            <a:endParaRPr lang="ar-JO" sz="1600" dirty="0"/>
          </a:p>
          <a:p>
            <a:pPr marL="342900" indent="-342900" algn="just" rtl="1">
              <a:buFont typeface="Arial" panose="020B0604020202020204" pitchFamily="34" charset="0"/>
              <a:buChar char="•"/>
            </a:pPr>
            <a:endParaRPr lang="ar-JO" sz="1600" dirty="0"/>
          </a:p>
        </p:txBody>
      </p:sp>
    </p:spTree>
    <p:extLst>
      <p:ext uri="{BB962C8B-B14F-4D97-AF65-F5344CB8AC3E}">
        <p14:creationId xmlns:p14="http://schemas.microsoft.com/office/powerpoint/2010/main" val="220483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77105" y="705009"/>
            <a:ext cx="5096365" cy="461665"/>
          </a:xfrm>
          <a:prstGeom prst="rect">
            <a:avLst/>
          </a:prstGeom>
          <a:noFill/>
        </p:spPr>
        <p:txBody>
          <a:bodyPr wrap="square" rtlCol="0">
            <a:spAutoFit/>
          </a:bodyPr>
          <a:lstStyle/>
          <a:p>
            <a:pPr rtl="1"/>
            <a:r>
              <a:rPr lang="ar-QA" sz="2400" dirty="0"/>
              <a:t>خطوات بناء إستراتيجية 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531345" y="1904191"/>
            <a:ext cx="9387887" cy="3539430"/>
          </a:xfrm>
          <a:prstGeom prst="rect">
            <a:avLst/>
          </a:prstGeom>
          <a:noFill/>
        </p:spPr>
        <p:txBody>
          <a:bodyPr wrap="square" rtlCol="0">
            <a:spAutoFit/>
          </a:bodyPr>
          <a:lstStyle/>
          <a:p>
            <a:pPr algn="just" rtl="1">
              <a:lnSpc>
                <a:spcPct val="150000"/>
              </a:lnSpc>
            </a:pPr>
            <a:r>
              <a:rPr lang="ar-JO" sz="1600" b="1" dirty="0"/>
              <a:t>8</a:t>
            </a:r>
            <a:r>
              <a:rPr lang="ar-QA" sz="1600" b="1" dirty="0"/>
              <a:t>- بناء قائمة اتصال الإعلامية :</a:t>
            </a:r>
            <a:endParaRPr lang="ar-JO" sz="1600" b="1" dirty="0"/>
          </a:p>
          <a:p>
            <a:pPr algn="just" rtl="1">
              <a:lnSpc>
                <a:spcPct val="150000"/>
              </a:lnSpc>
            </a:pPr>
            <a:r>
              <a:rPr lang="ar-QA" sz="1600" dirty="0"/>
              <a:t> إذا كانت منظمتك تعد إستراتيجية إعلامية للمرة الأولى، فلابد وأن تبدأ بناء قائمة اتصال إعلامية فالإعلام يقوم بالأساس على المصادر والعلاقات. إرسال البيانات الصحفية لوسائل الإعلام بشكل عام يمكن أن تنفع. لكنها ليست فعالة كما هو الحال لدى استهداف أشخاص يعرفون منظمتك ويعجبون بها ويدعمونها، ويمكن البدء بالتالي:</a:t>
            </a:r>
            <a:endParaRPr lang="ar-JO" sz="1600" dirty="0"/>
          </a:p>
          <a:p>
            <a:pPr algn="just" rtl="1">
              <a:lnSpc>
                <a:spcPct val="150000"/>
              </a:lnSpc>
            </a:pPr>
            <a:endParaRPr lang="ar-JO" sz="1600" dirty="0"/>
          </a:p>
          <a:p>
            <a:pPr marL="342900" indent="-342900" algn="r" rtl="1">
              <a:buFont typeface="Arial" panose="020B0604020202020204" pitchFamily="34" charset="0"/>
              <a:buChar char="•"/>
            </a:pPr>
            <a:r>
              <a:rPr lang="ar-QA" sz="1600" dirty="0"/>
              <a:t>تأكد من التوجه للأشخاص المناسبين داخل الوسيلة الإعلامية.</a:t>
            </a:r>
            <a:endParaRPr lang="ar-JO" sz="1600" dirty="0"/>
          </a:p>
          <a:p>
            <a:pPr marL="342900" indent="-342900" algn="r" rtl="1">
              <a:buFont typeface="Arial" panose="020B0604020202020204" pitchFamily="34" charset="0"/>
              <a:buChar char="•"/>
            </a:pPr>
            <a:endParaRPr lang="ar-QA" sz="1600" dirty="0"/>
          </a:p>
          <a:p>
            <a:pPr marL="342900" indent="-342900" algn="r" rtl="1">
              <a:buFont typeface="Arial" panose="020B0604020202020204" pitchFamily="34" charset="0"/>
              <a:buChar char="•"/>
            </a:pPr>
            <a:r>
              <a:rPr lang="ar-QA" sz="1600" dirty="0"/>
              <a:t>تواصل مع شخصيات إعلامية وقد نفسك وتجاذب أطراف الحديث بـشـك عـام</a:t>
            </a:r>
          </a:p>
          <a:p>
            <a:br>
              <a:rPr lang="ar-QA" sz="1600" dirty="0"/>
            </a:br>
            <a:endParaRPr lang="ar-JO" sz="1600" dirty="0"/>
          </a:p>
        </p:txBody>
      </p:sp>
    </p:spTree>
    <p:extLst>
      <p:ext uri="{BB962C8B-B14F-4D97-AF65-F5344CB8AC3E}">
        <p14:creationId xmlns:p14="http://schemas.microsoft.com/office/powerpoint/2010/main" val="423375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0" y="814194"/>
            <a:ext cx="6314501" cy="461665"/>
          </a:xfrm>
          <a:prstGeom prst="rect">
            <a:avLst/>
          </a:prstGeom>
          <a:noFill/>
        </p:spPr>
        <p:txBody>
          <a:bodyPr wrap="square" rtlCol="0">
            <a:spAutoFit/>
          </a:bodyPr>
          <a:lstStyle/>
          <a:p>
            <a:pPr algn="ctr"/>
            <a:r>
              <a:rPr lang="ar-QA" sz="2400" dirty="0"/>
              <a:t>التخطيط </a:t>
            </a:r>
            <a:r>
              <a:rPr lang="ar-QA" sz="2400" dirty="0" err="1"/>
              <a:t>الاسترات</a:t>
            </a:r>
            <a:r>
              <a:rPr lang="ar-EG" sz="2400" dirty="0"/>
              <a:t>ي</a:t>
            </a:r>
            <a:r>
              <a:rPr lang="ar-QA" sz="2400" dirty="0"/>
              <a:t>جي للعلاقات العامة </a:t>
            </a:r>
            <a:endParaRPr lang="ar-JO" sz="24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52337" y="1883921"/>
            <a:ext cx="10342605" cy="4113370"/>
          </a:xfrm>
          <a:prstGeom prst="rect">
            <a:avLst/>
          </a:prstGeom>
          <a:noFill/>
        </p:spPr>
        <p:txBody>
          <a:bodyPr wrap="square" rtlCol="0">
            <a:spAutoFit/>
          </a:bodyPr>
          <a:lstStyle/>
          <a:p>
            <a:pPr marL="285750" indent="-285750" algn="r" rtl="1">
              <a:buFont typeface="Arial" panose="020B0604020202020204" pitchFamily="34" charset="0"/>
              <a:buChar char="•"/>
            </a:pPr>
            <a:r>
              <a:rPr lang="ar-QA" sz="1600" dirty="0"/>
              <a:t>وبعد استكمال الخطوات السابقة. سيكون توجيه التساؤلات مفيداً في تحديد ما إذا كان الاختيار الأمثل لتركيز الإستراتيجية الإعلامية على وسائل الإعلام الرئيسية او التقليدية. مثل الصحف والتلفزيون والراديو أم الانتزنت ووسائل الإعلام الاجتماعية. أم الإعلانات مدفوعة الأجر أو مزيج من الجميع.</a:t>
            </a:r>
            <a:endParaRPr lang="ar-JO" sz="1600" dirty="0"/>
          </a:p>
          <a:p>
            <a:pPr marL="285750" indent="-285750" algn="r" rtl="1">
              <a:buFont typeface="Arial" panose="020B0604020202020204" pitchFamily="34" charset="0"/>
              <a:buChar char="•"/>
            </a:pPr>
            <a:r>
              <a:rPr lang="ar-QA" sz="1600" dirty="0"/>
              <a:t> وبمجرد تحديد نوع الوسيلة الإعلامية التي ستركز عليهاء يمكنك البدء في النظر إلى تكتيكات أكثر تحديداً للتفاعل مح هذه الوسيلة.</a:t>
            </a:r>
            <a:endParaRPr lang="ar-JO" sz="1600" dirty="0"/>
          </a:p>
          <a:p>
            <a:pPr marL="285750" indent="-285750" algn="just" rtl="1">
              <a:lnSpc>
                <a:spcPct val="150000"/>
              </a:lnSpc>
              <a:buFont typeface="Arial" panose="020B0604020202020204" pitchFamily="34" charset="0"/>
              <a:buChar char="•"/>
            </a:pPr>
            <a:endParaRPr lang="ar-JO" sz="1600" dirty="0"/>
          </a:p>
          <a:p>
            <a:pPr algn="r" rtl="1"/>
            <a:endParaRPr lang="ar-JO" sz="1600" dirty="0"/>
          </a:p>
          <a:p>
            <a:pPr marL="285750" indent="-285750" algn="just" rtl="1">
              <a:lnSpc>
                <a:spcPct val="150000"/>
              </a:lnSpc>
              <a:buFont typeface="Arial" panose="020B0604020202020204" pitchFamily="34" charset="0"/>
              <a:buChar char="•"/>
            </a:pPr>
            <a:r>
              <a:rPr lang="ar-QA" sz="1600" dirty="0"/>
              <a:t>بعد تحديد المشكلة تحديداً دقيقاً من خلال جمع المعلومات، والبحوث التي أجريت، يصبح لدى ممارسي العلاقات العامة الأساس الذي يبنى عليه أنشطته في ضوء الإمكانات المتاحة لتحقيق أهداف معينة، لهذا نستطيع أن نقول أن التخطيط وهو الخطوة الثانية في عملية العلاقات العامة - هو ذلك النشاط العقلي الذي يوجه لاختيار أمثل استخدام ممكن لمجموعة الطاقات المتاحة لتحقيق أغراض معينة في فترة زمنية محددة. ومن هذا نتنين أن المتغيرات الأساسية التي تحكم عملية التخطيط هي: الأغراض أو الأهداف، والموارد أو الإمكانات والوقت المتاح للتنفيذ أو المحدد له.</a:t>
            </a:r>
          </a:p>
        </p:txBody>
      </p:sp>
    </p:spTree>
    <p:extLst>
      <p:ext uri="{BB962C8B-B14F-4D97-AF65-F5344CB8AC3E}">
        <p14:creationId xmlns:p14="http://schemas.microsoft.com/office/powerpoint/2010/main" val="1389125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621151" cy="461665"/>
          </a:xfrm>
          <a:prstGeom prst="rect">
            <a:avLst/>
          </a:prstGeom>
          <a:noFill/>
        </p:spPr>
        <p:txBody>
          <a:bodyPr wrap="square" rtlCol="0">
            <a:spAutoFit/>
          </a:bodyPr>
          <a:lstStyle/>
          <a:p>
            <a:pPr algn="ctr"/>
            <a:r>
              <a:rPr lang="ar-QA" sz="2400" dirty="0"/>
              <a:t>التخطيط </a:t>
            </a:r>
            <a:r>
              <a:rPr lang="ar-QA" sz="2400" dirty="0" err="1"/>
              <a:t>الاسترات</a:t>
            </a:r>
            <a:r>
              <a:rPr lang="ar-EG" sz="2400" dirty="0"/>
              <a:t>ي</a:t>
            </a:r>
            <a:r>
              <a:rPr lang="ar-QA" sz="2400" dirty="0"/>
              <a:t>جي للعلاقات العامة </a:t>
            </a:r>
            <a:endParaRPr lang="ar-JO" sz="24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82252" y="1770792"/>
            <a:ext cx="10304975" cy="3744038"/>
          </a:xfrm>
          <a:prstGeom prst="rect">
            <a:avLst/>
          </a:prstGeom>
          <a:noFill/>
        </p:spPr>
        <p:txBody>
          <a:bodyPr wrap="square" rtlCol="0">
            <a:spAutoFit/>
          </a:bodyPr>
          <a:lstStyle/>
          <a:p>
            <a:pPr algn="just" rtl="1">
              <a:lnSpc>
                <a:spcPct val="150000"/>
              </a:lnSpc>
            </a:pPr>
            <a:r>
              <a:rPr lang="ar-QA" sz="1600" dirty="0"/>
              <a:t>ويحقق التخطيط لأنشطة العلاقات العامة المزايا التالية:</a:t>
            </a:r>
            <a:endParaRPr lang="ar-JO" sz="1600" dirty="0"/>
          </a:p>
          <a:p>
            <a:pPr algn="just" rtl="1">
              <a:lnSpc>
                <a:spcPct val="150000"/>
              </a:lnSpc>
            </a:pPr>
            <a:endParaRPr lang="ar-JO" sz="1600" dirty="0"/>
          </a:p>
          <a:p>
            <a:pPr algn="just" rtl="1">
              <a:lnSpc>
                <a:spcPct val="150000"/>
              </a:lnSpc>
            </a:pPr>
            <a:r>
              <a:rPr lang="ar-QA" sz="1600" dirty="0"/>
              <a:t>1- تنفيذ برامج متكاملة توجه من خلالها جميع الجهود المتاحة لانجاز أهداف</a:t>
            </a:r>
            <a:r>
              <a:rPr lang="ar-JO" sz="1600" dirty="0"/>
              <a:t> محددة</a:t>
            </a:r>
          </a:p>
          <a:p>
            <a:pPr algn="just" rtl="1">
              <a:lnSpc>
                <a:spcPct val="150000"/>
              </a:lnSpc>
            </a:pPr>
            <a:r>
              <a:rPr lang="ar-JO" sz="1600" dirty="0"/>
              <a:t>2-كسب تاييد </a:t>
            </a:r>
            <a:r>
              <a:rPr lang="ar-QA" sz="1600" dirty="0"/>
              <a:t>الإدارة لهذه الأنشطة وزيادة مشاركتها فيها. </a:t>
            </a:r>
            <a:endParaRPr lang="ar-JO" sz="1600" dirty="0"/>
          </a:p>
          <a:p>
            <a:pPr algn="just" rtl="1">
              <a:lnSpc>
                <a:spcPct val="150000"/>
              </a:lnSpc>
            </a:pPr>
            <a:r>
              <a:rPr lang="ar-JO" sz="1600" dirty="0"/>
              <a:t>3-</a:t>
            </a:r>
            <a:r>
              <a:rPr lang="ar-QA" sz="1600" dirty="0"/>
              <a:t>التأكيد على الجانب الايجابي بدلا من الجانب الدفاعي في ممارسة العلاقات </a:t>
            </a:r>
            <a:r>
              <a:rPr lang="ar-JO" sz="1600" dirty="0"/>
              <a:t>العامة</a:t>
            </a:r>
          </a:p>
          <a:p>
            <a:pPr algn="just" rtl="1">
              <a:lnSpc>
                <a:spcPct val="150000"/>
              </a:lnSpc>
            </a:pPr>
            <a:r>
              <a:rPr lang="ar-JO" sz="1600" dirty="0"/>
              <a:t>4-حسن اختيار الموضوعات والأوقات الملائمة بالإضافة إلى اختيار الأساليب الأكثر فاعلية في التنفيذ. </a:t>
            </a:r>
          </a:p>
          <a:p>
            <a:pPr algn="just" rtl="1">
              <a:lnSpc>
                <a:spcPct val="150000"/>
              </a:lnSpc>
            </a:pPr>
            <a:r>
              <a:rPr lang="ar-JO" sz="1600" dirty="0"/>
              <a:t>5- </a:t>
            </a:r>
            <a:r>
              <a:rPr lang="ar-QA" sz="1600" dirty="0"/>
              <a:t>تحقيق أمثل استخدام ممكن لوسائل الإعلام المتاحة في الوصول إلى الجماهير المستهدفة.</a:t>
            </a:r>
            <a:endParaRPr lang="ar-JO" sz="1600" dirty="0"/>
          </a:p>
          <a:p>
            <a:pPr algn="just" rtl="1">
              <a:lnSpc>
                <a:spcPct val="150000"/>
              </a:lnSpc>
            </a:pPr>
            <a:endParaRPr lang="ar-JO" sz="1600" dirty="0"/>
          </a:p>
          <a:p>
            <a:pPr algn="just" rtl="1">
              <a:lnSpc>
                <a:spcPct val="150000"/>
              </a:lnSpc>
            </a:pPr>
            <a:r>
              <a:rPr lang="ar-QA" sz="1600" dirty="0"/>
              <a:t>- ورغم هذه المزايا التي يحققها التخطيط فإن هناك بعض العقبات التي تحول دون تمسك بعض المؤسسات بهذه الوظيفة الأساسية في ممارسة أنشطة العلاقات العامة. وتبدو هذه العقبات بصفة أساسية في العناصر التالية:-</a:t>
            </a:r>
          </a:p>
        </p:txBody>
      </p:sp>
    </p:spTree>
    <p:extLst>
      <p:ext uri="{BB962C8B-B14F-4D97-AF65-F5344CB8AC3E}">
        <p14:creationId xmlns:p14="http://schemas.microsoft.com/office/powerpoint/2010/main" val="289496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084" y="814266"/>
            <a:ext cx="7187558" cy="461665"/>
          </a:xfrm>
          <a:prstGeom prst="rect">
            <a:avLst/>
          </a:prstGeom>
          <a:noFill/>
        </p:spPr>
        <p:txBody>
          <a:bodyPr wrap="square" rtlCol="0">
            <a:spAutoFit/>
          </a:bodyPr>
          <a:lstStyle/>
          <a:p>
            <a:pPr algn="ctr"/>
            <a:r>
              <a:rPr lang="ar-QA" sz="2400" dirty="0"/>
              <a:t>عقبات</a:t>
            </a:r>
            <a:r>
              <a:rPr lang="ar-JO" sz="2400" dirty="0"/>
              <a:t> </a:t>
            </a:r>
            <a:r>
              <a:rPr lang="ar-QA" sz="2400" dirty="0"/>
              <a:t>التخطيط </a:t>
            </a:r>
            <a:r>
              <a:rPr lang="ar-QA" sz="2400" dirty="0" err="1"/>
              <a:t>الاسترات</a:t>
            </a:r>
            <a:r>
              <a:rPr lang="ar-EG" sz="2400" dirty="0"/>
              <a:t>ي</a:t>
            </a:r>
            <a:r>
              <a:rPr lang="ar-QA" sz="2400" dirty="0"/>
              <a:t>جي للعلاقات العامة </a:t>
            </a:r>
            <a:endParaRPr lang="ar-JO" sz="24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877028" y="2007942"/>
            <a:ext cx="9057213" cy="4113370"/>
          </a:xfrm>
          <a:prstGeom prst="rect">
            <a:avLst/>
          </a:prstGeom>
          <a:noFill/>
        </p:spPr>
        <p:txBody>
          <a:bodyPr wrap="square" rtlCol="0">
            <a:spAutoFit/>
          </a:bodyPr>
          <a:lstStyle/>
          <a:p>
            <a:pPr marL="285750" indent="-285750" algn="just" rtl="1">
              <a:lnSpc>
                <a:spcPct val="150000"/>
              </a:lnSpc>
              <a:buFontTx/>
              <a:buChar char="-"/>
            </a:pPr>
            <a:r>
              <a:rPr lang="ar-QA" sz="1600" dirty="0">
                <a:latin typeface="Alexandria" pitchFamily="2" charset="-78"/>
                <a:cs typeface="Alexandria" pitchFamily="2" charset="-78"/>
              </a:rPr>
              <a:t>ورغم هذه المزايا التي يحققها التخطيط فإن هناك بعض العقبات التي تحول دون تمسك بعض المؤسسات بهذه الوظيفة الأساسية في ممارسة أنشطة العلاقات العامة. وتبدو هذه العقبات بصفة أساسية في العناصر التالية:-</a:t>
            </a:r>
            <a:endParaRPr lang="ar-JO" sz="1600" dirty="0">
              <a:latin typeface="Alexandria" pitchFamily="2" charset="-78"/>
              <a:cs typeface="Alexandria" pitchFamily="2" charset="-78"/>
            </a:endParaRPr>
          </a:p>
          <a:p>
            <a:pPr marL="285750" indent="-285750" algn="just" rtl="1">
              <a:lnSpc>
                <a:spcPct val="150000"/>
              </a:lnSpc>
              <a:buFontTx/>
              <a:buChar char="-"/>
            </a:pPr>
            <a:endParaRPr lang="ar-JO"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QA" sz="1600" dirty="0">
                <a:latin typeface="Alexandria" pitchFamily="2" charset="-78"/>
                <a:cs typeface="Alexandria" pitchFamily="2" charset="-78"/>
              </a:rPr>
              <a:t>عدم اعتراف الإدارة في بعض المؤسسات بإمكانية الأخذ بالتخطيط في ممارسة أنشطة العلاقات العامة.</a:t>
            </a:r>
            <a:endParaRPr lang="ar-JO"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endParaRPr lang="ar-JO"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QA" sz="1600" dirty="0">
                <a:latin typeface="Alexandria" pitchFamily="2" charset="-78"/>
                <a:cs typeface="Alexandria" pitchFamily="2" charset="-78"/>
              </a:rPr>
              <a:t>افتقار إدارات العلاقات العامة في بعض المؤسسات إلى الموافقة الصريحة على الأهداف التي تضعهاء والتي تتطلب تنفيذ أنشطة محددة بإمكانات وطاقات معينة في مدى زمني محدد. </a:t>
            </a:r>
            <a:endParaRPr lang="ar-JO" sz="1600" dirty="0">
              <a:latin typeface="Alexandria" pitchFamily="2" charset="-78"/>
              <a:cs typeface="Alexandria" pitchFamily="2" charset="-78"/>
            </a:endParaRPr>
          </a:p>
          <a:p>
            <a:pPr algn="just" rtl="1">
              <a:lnSpc>
                <a:spcPct val="150000"/>
              </a:lnSpc>
            </a:pPr>
            <a:endParaRPr lang="ar-JO" sz="1600" dirty="0">
              <a:latin typeface="Alexandria" pitchFamily="2" charset="-78"/>
              <a:cs typeface="Alexandria" pitchFamily="2" charset="-78"/>
            </a:endParaRPr>
          </a:p>
          <a:p>
            <a:pPr algn="just" rtl="1">
              <a:lnSpc>
                <a:spcPct val="150000"/>
              </a:lnSpc>
            </a:pPr>
            <a:endParaRPr lang="ar-QA" sz="1600" dirty="0">
              <a:latin typeface="Alexandria" pitchFamily="2" charset="-78"/>
              <a:cs typeface="Alexandria" pitchFamily="2" charset="-78"/>
            </a:endParaRPr>
          </a:p>
        </p:txBody>
      </p:sp>
    </p:spTree>
    <p:extLst>
      <p:ext uri="{BB962C8B-B14F-4D97-AF65-F5344CB8AC3E}">
        <p14:creationId xmlns:p14="http://schemas.microsoft.com/office/powerpoint/2010/main" val="3796223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35769" y="730128"/>
            <a:ext cx="6166693" cy="523220"/>
          </a:xfrm>
          <a:prstGeom prst="rect">
            <a:avLst/>
          </a:prstGeom>
          <a:noFill/>
        </p:spPr>
        <p:txBody>
          <a:bodyPr wrap="square" rtlCol="0">
            <a:spAutoFit/>
          </a:bodyPr>
          <a:lstStyle/>
          <a:p>
            <a:pPr algn="ctr"/>
            <a:r>
              <a:rPr lang="ar-QA" sz="2800" dirty="0"/>
              <a:t>التخطيط </a:t>
            </a:r>
            <a:r>
              <a:rPr lang="ar-QA" sz="2800" dirty="0" err="1"/>
              <a:t>الاسترات</a:t>
            </a:r>
            <a:r>
              <a:rPr lang="ar-EG" sz="2800" dirty="0"/>
              <a:t>ي</a:t>
            </a:r>
            <a:r>
              <a:rPr lang="ar-QA" sz="2800" dirty="0"/>
              <a:t>جي للعلاقات العامة </a:t>
            </a:r>
            <a:endParaRPr lang="ar-JO"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06808" y="2084886"/>
            <a:ext cx="9435241" cy="3046988"/>
          </a:xfrm>
          <a:prstGeom prst="rect">
            <a:avLst/>
          </a:prstGeom>
          <a:noFill/>
        </p:spPr>
        <p:txBody>
          <a:bodyPr wrap="square" rtlCol="0">
            <a:spAutoFit/>
          </a:bodyPr>
          <a:lstStyle/>
          <a:p>
            <a:pPr marL="285750" indent="-285750" algn="r" rtl="1">
              <a:buFont typeface="Arial" panose="020B0604020202020204" pitchFamily="34" charset="0"/>
              <a:buChar char="•"/>
            </a:pPr>
            <a:r>
              <a:rPr lang="ar-QA" sz="1600" dirty="0">
                <a:latin typeface="Alexandria" pitchFamily="2" charset="-78"/>
                <a:cs typeface="Alexandria" pitchFamily="2" charset="-78"/>
              </a:rPr>
              <a:t>شعور بعض رجال العلاقات العامة بافتقارهم إلى الوقت. الذي يضيع تحت ضغط العمل اليومي بمشكلاته المتجددة. </a:t>
            </a:r>
            <a:endParaRPr lang="ar-JO" sz="1600" dirty="0">
              <a:latin typeface="Alexandria" pitchFamily="2" charset="-78"/>
              <a:cs typeface="Alexandria" pitchFamily="2" charset="-78"/>
            </a:endParaRPr>
          </a:p>
          <a:p>
            <a:pPr marL="285750" indent="-285750" algn="r" rtl="1">
              <a:buFont typeface="Arial" panose="020B0604020202020204" pitchFamily="34" charset="0"/>
              <a:buChar char="•"/>
            </a:pPr>
            <a:endParaRPr lang="ar-JO" sz="1600" dirty="0">
              <a:latin typeface="Alexandria" pitchFamily="2" charset="-78"/>
              <a:cs typeface="Alexandria" pitchFamily="2" charset="-78"/>
            </a:endParaRPr>
          </a:p>
          <a:p>
            <a:pPr marL="285750" indent="-285750" algn="r" rtl="1">
              <a:buFont typeface="Arial" panose="020B0604020202020204" pitchFamily="34" charset="0"/>
              <a:buChar char="•"/>
            </a:pPr>
            <a:r>
              <a:rPr lang="ar-QA" sz="1600" dirty="0">
                <a:latin typeface="Alexandria" pitchFamily="2" charset="-78"/>
                <a:cs typeface="Alexandria" pitchFamily="2" charset="-78"/>
              </a:rPr>
              <a:t>الإحباط الذي يتعرض له ممارسي العلاقات العامة داخل المؤسسة نفسها خلال محاولتهم لتبادل الجهود والتنسيق مع الإدارات الفرعية. </a:t>
            </a:r>
            <a:endParaRPr lang="ar-JO" sz="1600" dirty="0">
              <a:latin typeface="Alexandria" pitchFamily="2" charset="-78"/>
              <a:cs typeface="Alexandria" pitchFamily="2" charset="-78"/>
            </a:endParaRPr>
          </a:p>
          <a:p>
            <a:pPr marL="285750" indent="-285750" algn="r" rtl="1">
              <a:buFont typeface="Arial" panose="020B0604020202020204" pitchFamily="34" charset="0"/>
              <a:buChar char="•"/>
            </a:pPr>
            <a:endParaRPr lang="ar-JO" sz="1600" dirty="0">
              <a:latin typeface="Alexandria" pitchFamily="2" charset="-78"/>
              <a:cs typeface="Alexandria" pitchFamily="2" charset="-78"/>
            </a:endParaRPr>
          </a:p>
          <a:p>
            <a:pPr marL="285750" indent="-285750" algn="r" rtl="1">
              <a:buFont typeface="Arial" panose="020B0604020202020204" pitchFamily="34" charset="0"/>
              <a:buChar char="•"/>
            </a:pPr>
            <a:r>
              <a:rPr lang="ar-QA" sz="1600" dirty="0">
                <a:latin typeface="Alexandria" pitchFamily="2" charset="-78"/>
                <a:cs typeface="Alexandria" pitchFamily="2" charset="-78"/>
              </a:rPr>
              <a:t>نظرة بعض رجال العلاقات العامة للنشر باعتباره الهدف النهائي والقيمة الفعلية لنشاط العلاقات العامة. </a:t>
            </a:r>
            <a:endParaRPr lang="ar-JO" sz="1600" dirty="0">
              <a:latin typeface="Alexandria" pitchFamily="2" charset="-78"/>
              <a:cs typeface="Alexandria" pitchFamily="2" charset="-78"/>
            </a:endParaRPr>
          </a:p>
          <a:p>
            <a:pPr marL="285750" indent="-285750" algn="r" rtl="1">
              <a:buFont typeface="Arial" panose="020B0604020202020204" pitchFamily="34" charset="0"/>
              <a:buChar char="•"/>
            </a:pPr>
            <a:endParaRPr lang="ar-JO" sz="1600" dirty="0">
              <a:latin typeface="Alexandria" pitchFamily="2" charset="-78"/>
              <a:cs typeface="Alexandria" pitchFamily="2" charset="-78"/>
            </a:endParaRPr>
          </a:p>
          <a:p>
            <a:pPr marL="285750" indent="-285750" algn="r" rtl="1">
              <a:buFont typeface="Arial" panose="020B0604020202020204" pitchFamily="34" charset="0"/>
              <a:buChar char="•"/>
            </a:pPr>
            <a:r>
              <a:rPr lang="ar-QA" sz="1600" dirty="0">
                <a:latin typeface="Alexandria" pitchFamily="2" charset="-78"/>
                <a:cs typeface="Alexandria" pitchFamily="2" charset="-78"/>
              </a:rPr>
              <a:t>عمليات التخفيض المستمر </a:t>
            </a:r>
            <a:r>
              <a:rPr lang="ar-QA" sz="1600" dirty="0" err="1">
                <a:latin typeface="Alexandria" pitchFamily="2" charset="-78"/>
                <a:cs typeface="Alexandria" pitchFamily="2" charset="-78"/>
              </a:rPr>
              <a:t>بليزانيات</a:t>
            </a:r>
            <a:r>
              <a:rPr lang="ar-QA" sz="1600" dirty="0">
                <a:latin typeface="Alexandria" pitchFamily="2" charset="-78"/>
                <a:cs typeface="Alexandria" pitchFamily="2" charset="-78"/>
              </a:rPr>
              <a:t> العلاقات العامة في كثير من المجتمعات ومن بينها </a:t>
            </a:r>
            <a:r>
              <a:rPr lang="ar-QA" sz="1600" dirty="0" err="1">
                <a:latin typeface="Alexandria" pitchFamily="2" charset="-78"/>
                <a:cs typeface="Alexandria" pitchFamily="2" charset="-78"/>
              </a:rPr>
              <a:t>مصرء</a:t>
            </a:r>
            <a:r>
              <a:rPr lang="ar-QA" sz="1600" dirty="0">
                <a:latin typeface="Alexandria" pitchFamily="2" charset="-78"/>
                <a:cs typeface="Alexandria" pitchFamily="2" charset="-78"/>
              </a:rPr>
              <a:t> بدعوى "ترشيد الإنفاق" أو تخفيض المصروفات« ودون إدراك لدور العلاقات العامة </a:t>
            </a:r>
            <a:r>
              <a:rPr lang="ar-QA" sz="1600" dirty="0" err="1">
                <a:latin typeface="Alexandria" pitchFamily="2" charset="-78"/>
                <a:cs typeface="Alexandria" pitchFamily="2" charset="-78"/>
              </a:rPr>
              <a:t>بمفيومها</a:t>
            </a:r>
            <a:r>
              <a:rPr lang="ar-QA" sz="1600" dirty="0">
                <a:latin typeface="Alexandria" pitchFamily="2" charset="-78"/>
                <a:cs typeface="Alexandria" pitchFamily="2" charset="-78"/>
              </a:rPr>
              <a:t> الصحيح في ترشيد الإنفاق وزيادة الإنتاج“.</a:t>
            </a:r>
            <a:endParaRPr lang="ar-JO" sz="1600" dirty="0">
              <a:latin typeface="Alexandria" pitchFamily="2" charset="-78"/>
              <a:cs typeface="Alexandria" pitchFamily="2" charset="-78"/>
            </a:endParaRPr>
          </a:p>
        </p:txBody>
      </p:sp>
    </p:spTree>
    <p:extLst>
      <p:ext uri="{BB962C8B-B14F-4D97-AF65-F5344CB8AC3E}">
        <p14:creationId xmlns:p14="http://schemas.microsoft.com/office/powerpoint/2010/main" val="2348611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2"/>
            <a:ext cx="10812720" cy="4866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09096" y="689041"/>
            <a:ext cx="4754238" cy="523220"/>
          </a:xfrm>
          <a:prstGeom prst="rect">
            <a:avLst/>
          </a:prstGeom>
          <a:noFill/>
        </p:spPr>
        <p:txBody>
          <a:bodyPr wrap="square" rtlCol="0">
            <a:spAutoFit/>
          </a:bodyPr>
          <a:lstStyle/>
          <a:p>
            <a:pPr algn="ctr"/>
            <a:r>
              <a:rPr lang="ar-QA" sz="2800" dirty="0"/>
              <a:t>دور التخطيط الاستراتيجي: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40847" y="1718445"/>
            <a:ext cx="10565585" cy="4482702"/>
          </a:xfrm>
          <a:prstGeom prst="rect">
            <a:avLst/>
          </a:prstGeom>
          <a:noFill/>
        </p:spPr>
        <p:txBody>
          <a:bodyPr wrap="square" rtlCol="0">
            <a:spAutoFit/>
          </a:bodyPr>
          <a:lstStyle/>
          <a:p>
            <a:pPr algn="just" rtl="1">
              <a:lnSpc>
                <a:spcPct val="150000"/>
              </a:lnSpc>
            </a:pPr>
            <a:r>
              <a:rPr lang="ar-QA" sz="1600" dirty="0">
                <a:latin typeface="Alexandria" pitchFamily="2" charset="-78"/>
                <a:cs typeface="Alexandria" pitchFamily="2" charset="-78"/>
              </a:rPr>
              <a:t>يشمل التفكير الاستراتيجي ‏</a:t>
            </a:r>
            <a:r>
              <a:rPr lang="ar-JO" sz="1600" dirty="0">
                <a:latin typeface="Alexandria" pitchFamily="2" charset="-78"/>
                <a:cs typeface="Alexandria" pitchFamily="2" charset="-78"/>
              </a:rPr>
              <a:t>التنبؤ </a:t>
            </a:r>
            <a:r>
              <a:rPr lang="ar-QA" sz="1600" dirty="0">
                <a:latin typeface="Alexandria" pitchFamily="2" charset="-78"/>
                <a:cs typeface="Alexandria" pitchFamily="2" charset="-78"/>
              </a:rPr>
              <a:t>بالحالة المرغوب فيها مستقبلياً وتحديد القوى الفاعلة التي والمنظمات تساعد في تحقيق ذلك. التي لا تعتمد على عملية التفكير الإستراتيجية تواجه صعوبات ومشكلات عديدة؛ مثل سوء الفهم عن المنظمة ونشاطها وقد يحدث ما أسواً هو من ذلك حين توجه برامج إلى مستهدفة جماهير غير وتتجاهل الجماهير الأكثر فعالية في التأثير على نشاط المنظمة. </a:t>
            </a:r>
            <a:endParaRPr lang="en-US" sz="1600" dirty="0">
              <a:latin typeface="Alexandria" pitchFamily="2" charset="-78"/>
              <a:cs typeface="Alexandria" pitchFamily="2" charset="-78"/>
            </a:endParaRPr>
          </a:p>
          <a:p>
            <a:pPr algn="just" rtl="1">
              <a:lnSpc>
                <a:spcPct val="150000"/>
              </a:lnSpc>
            </a:pPr>
            <a:r>
              <a:rPr lang="ar-QA" sz="1600" dirty="0">
                <a:latin typeface="Alexandria" pitchFamily="2" charset="-78"/>
                <a:cs typeface="Alexandria" pitchFamily="2" charset="-78"/>
              </a:rPr>
              <a:t>وتسعي إدارة العلاقات العامة إلى التكامل في عملية التخطيط الاستراتيجي لتتسق مع خطط المنظمة الإستراتيجية أي أنها تستوعب الأهداف الإستراتيجية للمنظمة ثم تعيد تشكيلها في إطار العلاقات العامة. وبمعنى آخر فإن كان التخطيط الاستراتيجي هو تحديد الأغراض والأهداف طويلة المدى للمنظمة ككل. وتبني الأساليب التي تحقق هذه الأهداف. وتوفير الموارد اللازمة لذلك, ‏</a:t>
            </a:r>
            <a:r>
              <a:rPr lang="ar-JO" sz="1600" dirty="0">
                <a:latin typeface="Alexandria" pitchFamily="2" charset="-78"/>
                <a:cs typeface="Alexandria" pitchFamily="2" charset="-78"/>
              </a:rPr>
              <a:t> فان </a:t>
            </a:r>
            <a:r>
              <a:rPr lang="ar-QA" sz="1600" dirty="0">
                <a:latin typeface="Alexandria" pitchFamily="2" charset="-78"/>
                <a:cs typeface="Alexandria" pitchFamily="2" charset="-78"/>
              </a:rPr>
              <a:t>العلاقات العامة كجزء من هذه المنظمة عليها أن تضع تفكيراً استراتيجياً يتناسب مع الأغراض العامة للمنظمة.</a:t>
            </a:r>
            <a:endParaRPr lang="ar-JO" sz="1600" dirty="0">
              <a:latin typeface="Alexandria" pitchFamily="2" charset="-78"/>
              <a:cs typeface="Alexandria" pitchFamily="2" charset="-78"/>
            </a:endParaRPr>
          </a:p>
          <a:p>
            <a:pPr algn="just" rtl="1">
              <a:lnSpc>
                <a:spcPct val="150000"/>
              </a:lnSpc>
            </a:pPr>
            <a:r>
              <a:rPr lang="ar-QA" sz="1600" dirty="0">
                <a:latin typeface="Alexandria" pitchFamily="2" charset="-78"/>
                <a:cs typeface="Alexandria" pitchFamily="2" charset="-78"/>
              </a:rPr>
              <a:t> فقبل تنظيم أنشطة العلاقات العامة فإن أهدافها وإستراتيجيتها يجب أن توضع بدقة وبكل وضوح في ضوء البيئة الاجتماعية التي تعمل خلالها المنظمة وهذه بدورها يمكنها خلق أهداف تفيد المنظمة ومن ثم تصبح أعمال العلاقات العامة أكثر فعالية. </a:t>
            </a:r>
            <a:endParaRPr lang="ar-JO" sz="1600" b="1" dirty="0">
              <a:latin typeface="Alexandria" pitchFamily="2" charset="-78"/>
              <a:cs typeface="Alexandria" pitchFamily="2" charset="-78"/>
            </a:endParaRPr>
          </a:p>
        </p:txBody>
      </p:sp>
    </p:spTree>
    <p:extLst>
      <p:ext uri="{BB962C8B-B14F-4D97-AF65-F5344CB8AC3E}">
        <p14:creationId xmlns:p14="http://schemas.microsoft.com/office/powerpoint/2010/main" val="3006736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18881" y="623934"/>
            <a:ext cx="4754238" cy="523220"/>
          </a:xfrm>
          <a:prstGeom prst="rect">
            <a:avLst/>
          </a:prstGeom>
          <a:noFill/>
        </p:spPr>
        <p:txBody>
          <a:bodyPr wrap="square" rtlCol="0">
            <a:spAutoFit/>
          </a:bodyPr>
          <a:lstStyle/>
          <a:p>
            <a:pPr algn="ctr"/>
            <a:r>
              <a:rPr lang="ar-QA" sz="2800" dirty="0"/>
              <a:t>دور التخطيط الاستراتيجي: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837409"/>
          </a:xfrm>
          <a:prstGeom prst="rect">
            <a:avLst/>
          </a:prstGeom>
          <a:noFill/>
        </p:spPr>
        <p:txBody>
          <a:bodyPr wrap="square" rtlCol="0">
            <a:spAutoFit/>
          </a:bodyPr>
          <a:lstStyle/>
          <a:p>
            <a:pPr algn="r" rtl="1"/>
            <a:r>
              <a:rPr lang="ar-QA" dirty="0"/>
              <a:t>ويوضح الشكل التالي طبيعة التخطيط الاستراتيجي في إدارة العلاقات العامة. مفهوم التخطيط الاستراتيجي للعلاقات العامة: </a:t>
            </a:r>
            <a:endParaRPr lang="ar-JO" dirty="0"/>
          </a:p>
          <a:p>
            <a:pPr marL="285750" indent="-285750" algn="just" rtl="1">
              <a:lnSpc>
                <a:spcPct val="200000"/>
              </a:lnSpc>
              <a:buFont typeface="Arial" panose="020B0604020202020204" pitchFamily="34" charset="0"/>
              <a:buChar char="•"/>
            </a:pPr>
            <a:endParaRPr lang="ar-JO" b="1" dirty="0">
              <a:latin typeface="Alexandria" charset="0"/>
              <a:cs typeface="Alexandria" charset="0"/>
            </a:endParaRPr>
          </a:p>
        </p:txBody>
      </p:sp>
      <p:pic>
        <p:nvPicPr>
          <p:cNvPr id="2" name="Picture 1"/>
          <p:cNvPicPr>
            <a:picLocks noChangeAspect="1"/>
          </p:cNvPicPr>
          <p:nvPr/>
        </p:nvPicPr>
        <p:blipFill>
          <a:blip r:embed="rId3"/>
          <a:stretch>
            <a:fillRect/>
          </a:stretch>
        </p:blipFill>
        <p:spPr>
          <a:xfrm>
            <a:off x="3595573" y="3524345"/>
            <a:ext cx="4295775" cy="1905000"/>
          </a:xfrm>
          <a:prstGeom prst="rect">
            <a:avLst/>
          </a:prstGeom>
        </p:spPr>
      </p:pic>
    </p:spTree>
    <p:extLst>
      <p:ext uri="{BB962C8B-B14F-4D97-AF65-F5344CB8AC3E}">
        <p14:creationId xmlns:p14="http://schemas.microsoft.com/office/powerpoint/2010/main" val="264710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46521" y="600236"/>
            <a:ext cx="4754238" cy="523220"/>
          </a:xfrm>
          <a:prstGeom prst="rect">
            <a:avLst/>
          </a:prstGeom>
          <a:noFill/>
        </p:spPr>
        <p:txBody>
          <a:bodyPr wrap="square" rtlCol="0">
            <a:spAutoFit/>
          </a:bodyPr>
          <a:lstStyle/>
          <a:p>
            <a:pPr algn="ctr"/>
            <a:r>
              <a:rPr lang="ar-QA" sz="2800" dirty="0"/>
              <a:t>دور التخطيط الاستراتيجي: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62681" y="1909291"/>
            <a:ext cx="10237379" cy="2482154"/>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dirty="0">
                <a:latin typeface="Alexandria" pitchFamily="2" charset="-78"/>
                <a:cs typeface="Alexandria" pitchFamily="2" charset="-78"/>
              </a:rPr>
              <a:t>التخطيط الاستراتيجي للعلاقات العامة هو العملية التي تتم من خلالها تحديد المهمات، الرسالة والرؤية الشاملة للعلاقات العامة، والغايات الرئيسية لها وأهدافها والإطار القيمي الذي ستمارس أنشطتها على أساسه وتنمية أكبر عدد ممكن من بدائل المزيج الاتصالي والإعلامي إلى تحقيق هذه المهمات والأهداف والتقييم والمفاضلة بينها لاختيار أكثرها تحقيقاً للأهداف بكفاءة عالية وتصميم المزيج الاتصالي والإعلامي المناسب، وتهيئة أفضل الظروف الملائمة لتنفيذ البرنامج الاتصالي والإعلامي المخطط ومتابعته</a:t>
            </a:r>
            <a:r>
              <a:rPr lang="ar-JO" sz="1600" dirty="0">
                <a:latin typeface="Alexandria" pitchFamily="2" charset="-78"/>
                <a:cs typeface="Alexandria" pitchFamily="2" charset="-78"/>
              </a:rPr>
              <a:t> و تقويمه</a:t>
            </a:r>
            <a:endParaRPr lang="ar-QA" sz="1600" dirty="0">
              <a:latin typeface="Alexandria" pitchFamily="2" charset="-78"/>
              <a:cs typeface="Alexandria" pitchFamily="2" charset="-78"/>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5249" y="4489383"/>
            <a:ext cx="3297967" cy="1730090"/>
          </a:xfrm>
          <a:prstGeom prst="rect">
            <a:avLst/>
          </a:prstGeom>
        </p:spPr>
      </p:pic>
    </p:spTree>
    <p:extLst>
      <p:ext uri="{BB962C8B-B14F-4D97-AF65-F5344CB8AC3E}">
        <p14:creationId xmlns:p14="http://schemas.microsoft.com/office/powerpoint/2010/main" val="3676520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200115" cy="523220"/>
          </a:xfrm>
          <a:prstGeom prst="rect">
            <a:avLst/>
          </a:prstGeom>
          <a:noFill/>
        </p:spPr>
        <p:txBody>
          <a:bodyPr wrap="square" rtlCol="0">
            <a:spAutoFit/>
          </a:bodyPr>
          <a:lstStyle/>
          <a:p>
            <a:pPr algn="ctr"/>
            <a:r>
              <a:rPr lang="ar-QA" sz="2800" dirty="0"/>
              <a:t>مزايا التخطيط الاستراتيجي للعلاقات العامة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29725" y="1947043"/>
            <a:ext cx="10587829" cy="4113370"/>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sz="1600" dirty="0">
                <a:latin typeface="Alexandria" pitchFamily="2" charset="-78"/>
                <a:cs typeface="Alexandria" pitchFamily="2" charset="-78"/>
              </a:rPr>
              <a:t>مساعدة المنشأة على التعرف على البيئة التي تعمل فيهاء والكشف عن الفرص الجذابة املتاحة أمامهاء والقيود والتهديدات التي تؤثر على عملها. </a:t>
            </a:r>
            <a:endParaRPr lang="ar-JO"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QA" sz="1600" dirty="0">
                <a:latin typeface="Alexandria" pitchFamily="2" charset="-78"/>
                <a:cs typeface="Alexandria" pitchFamily="2" charset="-78"/>
              </a:rPr>
              <a:t>تحقيق التوازن بين المنشأة والبيئة التي تعمل فيها. </a:t>
            </a:r>
            <a:endParaRPr lang="ar-JO"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QA" sz="1600" dirty="0">
                <a:latin typeface="Alexandria" pitchFamily="2" charset="-78"/>
                <a:cs typeface="Alexandria" pitchFamily="2" charset="-78"/>
              </a:rPr>
              <a:t>مساعدة المنظمة على تحديد المجتمع وتحليل خصائص الذي تعمل فيه في الماضي والحاضر والمستقبل. </a:t>
            </a:r>
            <a:endParaRPr lang="ar-JO"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JO" sz="1600" dirty="0">
                <a:latin typeface="Alexandria" pitchFamily="2" charset="-78"/>
                <a:cs typeface="Alexandria" pitchFamily="2" charset="-78"/>
              </a:rPr>
              <a:t>مساعدة مسئولي العلاقات العامة والإعلام على التنبؤ بالمستقبل والكشف عنالمشكلات المحتمل حدوثهاء مما يتيح لهم الفرصة للاستعداد لمواجهتها. </a:t>
            </a:r>
          </a:p>
          <a:p>
            <a:pPr marL="285750" indent="-285750" algn="just" rtl="1">
              <a:lnSpc>
                <a:spcPct val="150000"/>
              </a:lnSpc>
              <a:buFont typeface="Arial" panose="020B0604020202020204" pitchFamily="34" charset="0"/>
              <a:buChar char="•"/>
            </a:pPr>
            <a:r>
              <a:rPr lang="ar-QA" sz="1600" dirty="0">
                <a:latin typeface="Alexandria" pitchFamily="2" charset="-78"/>
                <a:cs typeface="Alexandria" pitchFamily="2" charset="-78"/>
              </a:rPr>
              <a:t>مساعدة مسئوليٍ العلاقات العامة والإعلام على التعرف على الآثار المستقبلية لأنشطتهم الحالية. </a:t>
            </a:r>
            <a:endParaRPr lang="ar-JO"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QA" sz="1600" dirty="0">
                <a:latin typeface="Alexandria" pitchFamily="2" charset="-78"/>
                <a:cs typeface="Alexandria" pitchFamily="2" charset="-78"/>
              </a:rPr>
              <a:t>مساعدة الإدارة على تحديد وتحلبل مواطن القوة والضعف في المنظمة بالمقارنة ‏</a:t>
            </a:r>
            <a:r>
              <a:rPr lang="ar-JO" sz="1600" dirty="0">
                <a:latin typeface="Alexandria" pitchFamily="2" charset="-78"/>
                <a:cs typeface="Alexandria" pitchFamily="2" charset="-78"/>
              </a:rPr>
              <a:t>لما </a:t>
            </a:r>
            <a:r>
              <a:rPr lang="ar-QA" sz="1600" dirty="0">
                <a:latin typeface="Alexandria" pitchFamily="2" charset="-78"/>
                <a:cs typeface="Alexandria" pitchFamily="2" charset="-78"/>
              </a:rPr>
              <a:t>فيها. وبتوقحات المجتمح منها. </a:t>
            </a:r>
            <a:endParaRPr lang="ar-JO"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endParaRPr lang="ar-JO"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endParaRPr lang="ar-JO" sz="1600" dirty="0">
              <a:latin typeface="Alexandria" pitchFamily="2" charset="-78"/>
              <a:cs typeface="Alexandria" pitchFamily="2" charset="-78"/>
            </a:endParaRPr>
          </a:p>
        </p:txBody>
      </p:sp>
    </p:spTree>
    <p:extLst>
      <p:ext uri="{BB962C8B-B14F-4D97-AF65-F5344CB8AC3E}">
        <p14:creationId xmlns:p14="http://schemas.microsoft.com/office/powerpoint/2010/main" val="1919757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85950" y="727265"/>
            <a:ext cx="6678675" cy="461665"/>
          </a:xfrm>
          <a:prstGeom prst="rect">
            <a:avLst/>
          </a:prstGeom>
          <a:noFill/>
        </p:spPr>
        <p:txBody>
          <a:bodyPr wrap="square" rtlCol="0">
            <a:spAutoFit/>
          </a:bodyPr>
          <a:lstStyle/>
          <a:p>
            <a:pPr algn="ctr"/>
            <a:r>
              <a:rPr lang="ar-QA" sz="2400" dirty="0">
                <a:latin typeface="Alexandria" pitchFamily="2" charset="-78"/>
                <a:cs typeface="Alexandria" pitchFamily="2" charset="-78"/>
              </a:rPr>
              <a:t>مزايا التخطيط الاستراتيجي للعلاقات العامة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763219" y="1922792"/>
            <a:ext cx="9435241" cy="5436809"/>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dirty="0"/>
              <a:t>مساعدة المنشأة على قياس وتحليل وتقييم الفرص الممتاحة لها واختيار أنسبهاء</a:t>
            </a:r>
            <a:r>
              <a:rPr lang="ar-JO" sz="1600" dirty="0"/>
              <a:t> </a:t>
            </a:r>
            <a:r>
              <a:rPr lang="ar-QA" sz="1600" dirty="0"/>
              <a:t>وتحديد أهداف أكثر واقعية. </a:t>
            </a:r>
            <a:endParaRPr lang="ar-JO" sz="1600" dirty="0"/>
          </a:p>
          <a:p>
            <a:pPr marL="285750" indent="-285750" algn="just" rtl="1">
              <a:lnSpc>
                <a:spcPct val="200000"/>
              </a:lnSpc>
              <a:buFont typeface="Arial" panose="020B0604020202020204" pitchFamily="34" charset="0"/>
              <a:buChar char="•"/>
            </a:pPr>
            <a:endParaRPr lang="ar-JO" sz="1600" dirty="0"/>
          </a:p>
          <a:p>
            <a:pPr marL="285750" indent="-285750" algn="just" rtl="1">
              <a:lnSpc>
                <a:spcPct val="200000"/>
              </a:lnSpc>
              <a:buFont typeface="Arial" panose="020B0604020202020204" pitchFamily="34" charset="0"/>
              <a:buChar char="•"/>
            </a:pPr>
            <a:r>
              <a:rPr lang="ar-QA" sz="1600" dirty="0"/>
              <a:t>تحقيق التكامل والارتباط بين أنشطة وعمليات العلاقات العامة والإعلام من جهة وبينها وبين الأنشطة والعمليات الأخرى بالمنظمة من جهة أخرى. </a:t>
            </a:r>
            <a:endParaRPr lang="ar-JO" sz="1600" dirty="0"/>
          </a:p>
          <a:p>
            <a:pPr marL="285750" indent="-285750" algn="just" rtl="1">
              <a:lnSpc>
                <a:spcPct val="200000"/>
              </a:lnSpc>
              <a:buFont typeface="Arial" panose="020B0604020202020204" pitchFamily="34" charset="0"/>
              <a:buChar char="•"/>
            </a:pPr>
            <a:endParaRPr lang="ar-JO" sz="1600" dirty="0"/>
          </a:p>
          <a:p>
            <a:pPr marL="285750" indent="-285750" algn="just" rtl="1">
              <a:lnSpc>
                <a:spcPct val="200000"/>
              </a:lnSpc>
              <a:buFont typeface="Arial" panose="020B0604020202020204" pitchFamily="34" charset="0"/>
              <a:buChar char="•"/>
            </a:pPr>
            <a:r>
              <a:rPr lang="ar-QA" sz="1600" dirty="0"/>
              <a:t>تسهيل مهمة الرقابة على أنشطة العلاقات العامة والإعلام والتخلص من وحدات الأعمال سيئة الأداء أو تطويرها. </a:t>
            </a:r>
            <a:endParaRPr lang="ar-JO" sz="1600" dirty="0"/>
          </a:p>
          <a:p>
            <a:pPr marL="285750" indent="-285750" algn="just" rtl="1">
              <a:lnSpc>
                <a:spcPct val="200000"/>
              </a:lnSpc>
              <a:buFont typeface="Arial" panose="020B0604020202020204" pitchFamily="34" charset="0"/>
              <a:buChar char="•"/>
            </a:pPr>
            <a:endParaRPr lang="ar-JO" sz="1600" dirty="0"/>
          </a:p>
          <a:p>
            <a:pPr marL="285750" indent="-285750" algn="just" rtl="1">
              <a:lnSpc>
                <a:spcPct val="200000"/>
              </a:lnSpc>
              <a:buFont typeface="Arial" panose="020B0604020202020204" pitchFamily="34" charset="0"/>
              <a:buChar char="•"/>
            </a:pPr>
            <a:endParaRPr lang="ar-JO" sz="1600" dirty="0"/>
          </a:p>
          <a:p>
            <a:pPr marL="285750" indent="-285750" algn="just" rtl="1">
              <a:lnSpc>
                <a:spcPct val="200000"/>
              </a:lnSpc>
              <a:buFont typeface="Arial" panose="020B0604020202020204" pitchFamily="34" charset="0"/>
              <a:buChar char="•"/>
            </a:pPr>
            <a:endParaRPr lang="ar-QA" sz="1600" dirty="0"/>
          </a:p>
        </p:txBody>
      </p:sp>
    </p:spTree>
    <p:extLst>
      <p:ext uri="{BB962C8B-B14F-4D97-AF65-F5344CB8AC3E}">
        <p14:creationId xmlns:p14="http://schemas.microsoft.com/office/powerpoint/2010/main" val="1054911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81355" y="144407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03808" y="586369"/>
            <a:ext cx="6499317" cy="461665"/>
          </a:xfrm>
          <a:prstGeom prst="rect">
            <a:avLst/>
          </a:prstGeom>
          <a:noFill/>
        </p:spPr>
        <p:txBody>
          <a:bodyPr wrap="square" rtlCol="0">
            <a:spAutoFit/>
          </a:bodyPr>
          <a:lstStyle/>
          <a:p>
            <a:pPr algn="ctr"/>
            <a:r>
              <a:rPr lang="ar-QA" sz="2400" dirty="0"/>
              <a:t>التخطيط </a:t>
            </a:r>
            <a:r>
              <a:rPr lang="ar-QA" sz="2400" dirty="0" err="1"/>
              <a:t>الاسترات</a:t>
            </a:r>
            <a:r>
              <a:rPr lang="ar-EG" sz="2400" dirty="0"/>
              <a:t>ي</a:t>
            </a:r>
            <a:r>
              <a:rPr lang="ar-QA" sz="2400" dirty="0"/>
              <a:t>جي للعلاقات العامة </a:t>
            </a:r>
            <a:endParaRPr lang="ar-JO" sz="24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6473540" y="2585691"/>
            <a:ext cx="4256999" cy="3467039"/>
          </a:xfrm>
          <a:prstGeom prst="rect">
            <a:avLst/>
          </a:prstGeom>
          <a:noFill/>
        </p:spPr>
        <p:txBody>
          <a:bodyPr wrap="square" rtlCol="0">
            <a:spAutoFit/>
          </a:bodyPr>
          <a:lstStyle/>
          <a:p>
            <a:pPr marL="342900" indent="-342900" algn="r" rtl="1">
              <a:lnSpc>
                <a:spcPct val="200000"/>
              </a:lnSpc>
              <a:buFont typeface="+mj-lt"/>
              <a:buAutoNum type="arabicPeriod"/>
            </a:pPr>
            <a:r>
              <a:rPr lang="ar-QA" sz="1600" dirty="0"/>
              <a:t> تحديد أهداف الاتصال.</a:t>
            </a:r>
            <a:r>
              <a:rPr lang="ar-JO" sz="1600" dirty="0"/>
              <a:t> </a:t>
            </a:r>
          </a:p>
          <a:p>
            <a:pPr marL="342900" indent="-342900" algn="r" rtl="1">
              <a:lnSpc>
                <a:spcPct val="200000"/>
              </a:lnSpc>
              <a:buFont typeface="+mj-lt"/>
              <a:buAutoNum type="arabicPeriod"/>
            </a:pPr>
            <a:r>
              <a:rPr lang="ar-QA" sz="1600" dirty="0"/>
              <a:t>تحديد الجماهير النوعية المطلوب الوصول لها </a:t>
            </a:r>
            <a:endParaRPr lang="ar-JO" sz="1600" dirty="0"/>
          </a:p>
          <a:p>
            <a:pPr marL="342900" indent="-342900" algn="r" rtl="1">
              <a:lnSpc>
                <a:spcPct val="200000"/>
              </a:lnSpc>
              <a:buFont typeface="+mj-lt"/>
              <a:buAutoNum type="arabicPeriod"/>
            </a:pPr>
            <a:r>
              <a:rPr lang="ar-JO" sz="1600" dirty="0"/>
              <a:t>تصور اهداف الجمهور</a:t>
            </a:r>
          </a:p>
          <a:p>
            <a:pPr marL="342900" indent="-342900" algn="r" rtl="1">
              <a:lnSpc>
                <a:spcPct val="200000"/>
              </a:lnSpc>
              <a:buFont typeface="+mj-lt"/>
              <a:buAutoNum type="arabicPeriod"/>
            </a:pPr>
            <a:r>
              <a:rPr lang="ar-QA" sz="1600" dirty="0"/>
              <a:t>اختيار وسائل الإعلام</a:t>
            </a:r>
            <a:endParaRPr lang="ar-JO" sz="1600" dirty="0"/>
          </a:p>
          <a:p>
            <a:pPr marL="342900" indent="-342900" algn="r" rtl="1">
              <a:lnSpc>
                <a:spcPct val="200000"/>
              </a:lnSpc>
              <a:buFont typeface="+mj-lt"/>
              <a:buAutoNum type="arabicPeriod"/>
            </a:pPr>
            <a:r>
              <a:rPr lang="ar-JO" sz="1600" dirty="0"/>
              <a:t> تصور أهداف حارس البوابة في وسائل الإعلام</a:t>
            </a:r>
          </a:p>
        </p:txBody>
      </p:sp>
      <p:sp>
        <p:nvSpPr>
          <p:cNvPr id="8" name="TextBox 7"/>
          <p:cNvSpPr txBox="1"/>
          <p:nvPr/>
        </p:nvSpPr>
        <p:spPr>
          <a:xfrm>
            <a:off x="1338004" y="2661672"/>
            <a:ext cx="4572000" cy="2482154"/>
          </a:xfrm>
          <a:prstGeom prst="rect">
            <a:avLst/>
          </a:prstGeom>
          <a:noFill/>
        </p:spPr>
        <p:txBody>
          <a:bodyPr wrap="square" rtlCol="0">
            <a:spAutoFit/>
          </a:bodyPr>
          <a:lstStyle/>
          <a:p>
            <a:pPr algn="r" rtl="1">
              <a:lnSpc>
                <a:spcPct val="200000"/>
              </a:lnSpc>
            </a:pPr>
            <a:r>
              <a:rPr lang="ar-JO" sz="1600" dirty="0"/>
              <a:t>6.  </a:t>
            </a:r>
            <a:r>
              <a:rPr lang="ar-QA" sz="1600" dirty="0"/>
              <a:t>تحديد مصادر المعلومات المتاحة</a:t>
            </a:r>
            <a:r>
              <a:rPr lang="ar-JO" sz="1600" dirty="0"/>
              <a:t>.</a:t>
            </a:r>
          </a:p>
          <a:p>
            <a:pPr algn="r" rtl="1">
              <a:lnSpc>
                <a:spcPct val="200000"/>
              </a:lnSpc>
            </a:pPr>
            <a:r>
              <a:rPr lang="ar-JO" sz="1600" dirty="0"/>
              <a:t>7.  </a:t>
            </a:r>
            <a:r>
              <a:rPr lang="ar-QA" sz="1600" dirty="0"/>
              <a:t>اختیار استراتيجيات الاتصال</a:t>
            </a:r>
            <a:endParaRPr lang="ar-JO" sz="1600" dirty="0"/>
          </a:p>
          <a:p>
            <a:pPr algn="r" rtl="1">
              <a:lnSpc>
                <a:spcPct val="200000"/>
              </a:lnSpc>
            </a:pPr>
            <a:r>
              <a:rPr lang="ar-JO" sz="1600" dirty="0"/>
              <a:t>8.  </a:t>
            </a:r>
            <a:r>
              <a:rPr lang="ar-QA" sz="1600" dirty="0"/>
              <a:t>تحديد بنية الرسالة من حيث التأثي</a:t>
            </a:r>
            <a:r>
              <a:rPr lang="ar-JO" sz="1600" dirty="0"/>
              <a:t>ر</a:t>
            </a:r>
          </a:p>
          <a:p>
            <a:pPr algn="r" rtl="1">
              <a:lnSpc>
                <a:spcPct val="200000"/>
              </a:lnSpc>
            </a:pPr>
            <a:r>
              <a:rPr lang="ar-JO" sz="1600" dirty="0"/>
              <a:t>9.   التأثير غير اللفظي لعناصر الرسالة من حيث الاستعانة          بالصور والرسوم والرموز</a:t>
            </a:r>
            <a:endParaRPr lang="en-US" sz="1600" dirty="0"/>
          </a:p>
        </p:txBody>
      </p:sp>
      <p:sp>
        <p:nvSpPr>
          <p:cNvPr id="11" name="TextBox 10"/>
          <p:cNvSpPr txBox="1"/>
          <p:nvPr/>
        </p:nvSpPr>
        <p:spPr>
          <a:xfrm>
            <a:off x="1378379" y="1534028"/>
            <a:ext cx="9435241" cy="1004762"/>
          </a:xfrm>
          <a:prstGeom prst="rect">
            <a:avLst/>
          </a:prstGeom>
          <a:noFill/>
        </p:spPr>
        <p:txBody>
          <a:bodyPr wrap="square" rtlCol="0">
            <a:spAutoFit/>
          </a:bodyPr>
          <a:lstStyle/>
          <a:p>
            <a:pPr algn="r" rtl="1">
              <a:lnSpc>
                <a:spcPct val="200000"/>
              </a:lnSpc>
            </a:pPr>
            <a:r>
              <a:rPr lang="ar-QA" sz="1600" b="1" dirty="0"/>
              <a:t>وحدد كل من </a:t>
            </a:r>
            <a:r>
              <a:rPr lang="ar-JO" sz="1600" b="1" dirty="0"/>
              <a:t>  </a:t>
            </a:r>
            <a:r>
              <a:rPr lang="en-US" sz="1600" b="1" dirty="0" err="1"/>
              <a:t>Aager</a:t>
            </a:r>
            <a:r>
              <a:rPr lang="en-US" sz="1600" b="1" dirty="0"/>
              <a:t> &amp; </a:t>
            </a:r>
            <a:r>
              <a:rPr lang="en-US" sz="1600" b="1" dirty="0" err="1"/>
              <a:t>Aller</a:t>
            </a:r>
            <a:r>
              <a:rPr lang="en-US" sz="1600" b="1" dirty="0"/>
              <a:t> </a:t>
            </a:r>
            <a:r>
              <a:rPr lang="ar-JO" sz="1600" b="1" dirty="0"/>
              <a:t>  </a:t>
            </a:r>
            <a:r>
              <a:rPr lang="ar-QA" sz="1600" b="1" dirty="0"/>
              <a:t>تسعة خطوات أساسية تساهم في نجاح الخطة</a:t>
            </a:r>
            <a:r>
              <a:rPr lang="ar-JO" sz="1600" b="1" dirty="0"/>
              <a:t> الإستراتيجية من حيث التخطيط بالأهداف:</a:t>
            </a:r>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646869" cy="461665"/>
          </a:xfrm>
          <a:prstGeom prst="rect">
            <a:avLst/>
          </a:prstGeom>
          <a:noFill/>
        </p:spPr>
        <p:txBody>
          <a:bodyPr wrap="square" rtlCol="0">
            <a:spAutoFit/>
          </a:bodyPr>
          <a:lstStyle/>
          <a:p>
            <a:pPr algn="ctr"/>
            <a:r>
              <a:rPr lang="ar-QA" sz="2400" dirty="0"/>
              <a:t>التخطيط </a:t>
            </a:r>
            <a:r>
              <a:rPr lang="ar-QA" sz="2400" dirty="0" err="1"/>
              <a:t>الاسترات</a:t>
            </a:r>
            <a:r>
              <a:rPr lang="ar-EG" sz="2400" dirty="0"/>
              <a:t>ي</a:t>
            </a:r>
            <a:r>
              <a:rPr lang="ar-QA" sz="2400" dirty="0"/>
              <a:t>جي للعلاقات العامة </a:t>
            </a:r>
            <a:endParaRPr lang="ar-JO" sz="24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29049" y="1814442"/>
            <a:ext cx="10565027" cy="4431983"/>
          </a:xfrm>
          <a:prstGeom prst="rect">
            <a:avLst/>
          </a:prstGeom>
          <a:noFill/>
        </p:spPr>
        <p:txBody>
          <a:bodyPr wrap="square" rtlCol="0">
            <a:spAutoFit/>
          </a:bodyPr>
          <a:lstStyle/>
          <a:p>
            <a:pPr algn="just" rtl="1">
              <a:lnSpc>
                <a:spcPct val="200000"/>
              </a:lnSpc>
            </a:pPr>
            <a:r>
              <a:rPr lang="ar-JO" sz="1600" dirty="0"/>
              <a:t>. ترابط التخطيط الاستراتيجي للعلاقات العامة مع التخطيط الاستراتيجي للمنظمة ککل:</a:t>
            </a:r>
          </a:p>
          <a:p>
            <a:pPr algn="just" rtl="1"/>
            <a:r>
              <a:rPr lang="ar-QA" sz="1600" dirty="0"/>
              <a:t>من الطبيعي أن يكون هناك تكامل بين عملية التخطيط الاستراتيجي على مستوى المنظمة ككل والتخطيط الاستراتيجي للعلاقات العامة كنشاط من أنشطة المنظمة، فمخرجات أنشطة العلاقات العامة تتأثر إلى درجة كبيرة بالمدخلات المرتبطة بالمنظمة والمتمثلة في أهداف المنظمة وسياساتها والمتغيرات البيئية والداخلية لها، ويمكن تلخيص مدخلات التخطيط الاستراتيجي للعلاقات العامة في النقاط التالية:</a:t>
            </a:r>
          </a:p>
          <a:p>
            <a:pPr algn="just"/>
            <a:endParaRPr lang="ar-JO" sz="1600" dirty="0"/>
          </a:p>
          <a:p>
            <a:pPr marL="285750" indent="-285750" algn="just" rtl="1">
              <a:buFont typeface="Arial" panose="020B0604020202020204" pitchFamily="34" charset="0"/>
              <a:buChar char="•"/>
            </a:pPr>
            <a:r>
              <a:rPr lang="ar-QA" sz="1600" dirty="0"/>
              <a:t>أهداف المنظمة وسياستها</a:t>
            </a:r>
            <a:endParaRPr lang="ar-JO" sz="1600" dirty="0"/>
          </a:p>
          <a:p>
            <a:pPr marL="285750" indent="-285750" algn="just" rtl="1">
              <a:buFont typeface="Arial" panose="020B0604020202020204" pitchFamily="34" charset="0"/>
              <a:buChar char="•"/>
            </a:pPr>
            <a:endParaRPr lang="ar-JO" sz="1600" dirty="0"/>
          </a:p>
          <a:p>
            <a:pPr marL="285750" indent="-285750" algn="just" rtl="1">
              <a:buFont typeface="Arial" panose="020B0604020202020204" pitchFamily="34" charset="0"/>
              <a:buChar char="•"/>
            </a:pPr>
            <a:r>
              <a:rPr lang="ar-QA" sz="1600" dirty="0"/>
              <a:t>المعلومات المتعلقة بتحديد الجمهور المستهدف والوسائل الإعلامية. وأساليب الاتصال. والرسائل والموضوعات التي تستهدف إحداث تأثير مقصود لتحقيق أهداف محددة. </a:t>
            </a:r>
            <a:endParaRPr lang="ar-JO" sz="1600" dirty="0"/>
          </a:p>
          <a:p>
            <a:pPr marL="285750" indent="-285750" algn="just" rtl="1">
              <a:buFont typeface="Arial" panose="020B0604020202020204" pitchFamily="34" charset="0"/>
              <a:buChar char="•"/>
            </a:pPr>
            <a:endParaRPr lang="ar-JO" sz="1600" dirty="0"/>
          </a:p>
          <a:p>
            <a:pPr marL="285750" indent="-285750" algn="just" rtl="1">
              <a:buFont typeface="Arial" panose="020B0604020202020204" pitchFamily="34" charset="0"/>
              <a:buChar char="•"/>
            </a:pPr>
            <a:r>
              <a:rPr lang="ar-QA" sz="1600" dirty="0"/>
              <a:t>الموقف الحالي للمنظمة والعوامل واللتخيرات المؤثرة عليه. </a:t>
            </a:r>
            <a:endParaRPr lang="ar-JO" sz="1600" dirty="0"/>
          </a:p>
          <a:p>
            <a:pPr marL="285750" indent="-285750" algn="just" rtl="1">
              <a:buFont typeface="Arial" panose="020B0604020202020204" pitchFamily="34" charset="0"/>
              <a:buChar char="•"/>
            </a:pPr>
            <a:endParaRPr lang="ar-JO" sz="1600" dirty="0"/>
          </a:p>
          <a:p>
            <a:pPr marL="285750" indent="-285750" algn="r" rtl="1">
              <a:buFont typeface="Arial" panose="020B0604020202020204" pitchFamily="34" charset="0"/>
              <a:buChar char="•"/>
            </a:pPr>
            <a:r>
              <a:rPr lang="ar-QA" sz="1600" dirty="0"/>
              <a:t>عمليات التنسيق بين الإدارات المختلفة بالمنظمة لتحقيق أهدافها الإستراتجية. </a:t>
            </a:r>
            <a:br>
              <a:rPr lang="ar-QA" sz="1600" dirty="0"/>
            </a:br>
            <a:endParaRPr lang="ar-JO" sz="1600" dirty="0"/>
          </a:p>
          <a:p>
            <a:pPr marL="285750" indent="-285750" algn="just" rtl="1">
              <a:buFont typeface="Arial" panose="020B0604020202020204" pitchFamily="34" charset="0"/>
              <a:buChar char="•"/>
            </a:pPr>
            <a:endParaRPr lang="ar-JO" sz="1600" dirty="0"/>
          </a:p>
        </p:txBody>
      </p:sp>
    </p:spTree>
    <p:extLst>
      <p:ext uri="{BB962C8B-B14F-4D97-AF65-F5344CB8AC3E}">
        <p14:creationId xmlns:p14="http://schemas.microsoft.com/office/powerpoint/2010/main" val="526300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670723" cy="523220"/>
          </a:xfrm>
          <a:prstGeom prst="rect">
            <a:avLst/>
          </a:prstGeom>
          <a:noFill/>
        </p:spPr>
        <p:txBody>
          <a:bodyPr wrap="square" rtlCol="0">
            <a:spAutoFit/>
          </a:bodyPr>
          <a:lstStyle/>
          <a:p>
            <a:pPr algn="ctr"/>
            <a:r>
              <a:rPr lang="ar-QA" sz="2800" dirty="0"/>
              <a:t>التخطيط </a:t>
            </a:r>
            <a:r>
              <a:rPr lang="ar-QA" sz="2800" dirty="0" err="1"/>
              <a:t>الاسترات</a:t>
            </a:r>
            <a:r>
              <a:rPr lang="ar-EG" sz="2800" dirty="0"/>
              <a:t>ي</a:t>
            </a:r>
            <a:r>
              <a:rPr lang="ar-QA" sz="2800" dirty="0"/>
              <a:t>جي للعلاقات العامة </a:t>
            </a:r>
            <a:endParaRPr lang="ar-JO"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1518159" y="2275884"/>
            <a:ext cx="9435241" cy="2636043"/>
          </a:xfrm>
          <a:prstGeom prst="rect">
            <a:avLst/>
          </a:prstGeom>
          <a:noFill/>
        </p:spPr>
        <p:txBody>
          <a:bodyPr wrap="square" rtlCol="0">
            <a:spAutoFit/>
          </a:bodyPr>
          <a:lstStyle/>
          <a:p>
            <a:pPr algn="just" rtl="1">
              <a:lnSpc>
                <a:spcPct val="150000"/>
              </a:lnSpc>
            </a:pPr>
            <a:r>
              <a:rPr lang="ar-QA" sz="1600" dirty="0"/>
              <a:t>وبعد تحليل هذه المدخلات تكون النتيجة مخرجات النشاط" والتي تتكون من أهداف وسياسات العلاقات العامة والميزانية المخصصة لها، والوقت اللازم لتنفيذها، ثم تترجم هذه الخطة الشاملة إلى برامج وخطط جزئية محددة، وتترجم البرامج إلى أنشطة تفصيلية، وتجرى عمليات المتابعة والتقييم لهذه الأنشطة للتعرف على رد فعل الجماهير الداخلية إزاء السياسات والخطط التي تنفذها المنظمة.</a:t>
            </a:r>
            <a:endParaRPr lang="ar-JO" sz="1600" dirty="0"/>
          </a:p>
          <a:p>
            <a:pPr algn="just" rtl="1">
              <a:lnSpc>
                <a:spcPct val="150000"/>
              </a:lnSpc>
            </a:pPr>
            <a:endParaRPr lang="ar-QA" sz="1600" dirty="0"/>
          </a:p>
          <a:p>
            <a:pPr algn="just">
              <a:lnSpc>
                <a:spcPct val="150000"/>
              </a:lnSpc>
            </a:pPr>
            <a:br>
              <a:rPr lang="ar-QA" sz="1600" dirty="0"/>
            </a:br>
            <a:endParaRPr lang="ar-QA" sz="16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8159" y="4000361"/>
            <a:ext cx="3771900" cy="1863409"/>
          </a:xfrm>
          <a:prstGeom prst="rect">
            <a:avLst/>
          </a:prstGeom>
        </p:spPr>
      </p:pic>
    </p:spTree>
    <p:extLst>
      <p:ext uri="{BB962C8B-B14F-4D97-AF65-F5344CB8AC3E}">
        <p14:creationId xmlns:p14="http://schemas.microsoft.com/office/powerpoint/2010/main" val="14802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مكونات التخطيط الاستراتيجي: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559348" y="1999768"/>
            <a:ext cx="9435241" cy="3467039"/>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dirty="0"/>
              <a:t>لاشك أن أهمية التخطيط - خاصة الاستراتيجي - لنشاط العلاقات العامـة قد ازداد بدرجة كبيرة نتيجة للازدياد الكبير في الأنشطة الاقتصادية والاجتماعية، وتنوع الجماهير التي تتعامل معها المنظمة والرغبة في تزويد هذه الجماهير بكميات ونوعيات من المعلومات التي تتمشى مع الاتجاهات الايجابية والمحابية للمنظمة، في ضوء المعرفة المتكاملة باتجاهات الجماهير نحو المنظمة والمعلومات المتوافرة لديها عنها، كما أن تنظيم إيصال المعلومات الكافية إلى الجماهير يستلزم ضرورة عمل دراسات مستمرة عن وسائل الاتصال والإعلام المتاحة حتى يمكن لإدارة العلاقات العامة أن تتعرف على خصائصها وتختار ما يناسبها لنقل الرسائل الملائمة إلى النوعيات المتعددة من الجماهير،</a:t>
            </a:r>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461665"/>
          </a:xfrm>
          <a:prstGeom prst="rect">
            <a:avLst/>
          </a:prstGeom>
          <a:noFill/>
        </p:spPr>
        <p:txBody>
          <a:bodyPr wrap="square" rtlCol="0">
            <a:spAutoFit/>
          </a:bodyPr>
          <a:lstStyle/>
          <a:p>
            <a:pPr algn="ctr"/>
            <a:r>
              <a:rPr lang="ar-QA" sz="2400" dirty="0">
                <a:latin typeface="Alexandria" pitchFamily="2" charset="-78"/>
                <a:cs typeface="Alexandria" pitchFamily="2" charset="-78"/>
              </a:rPr>
              <a:t>مكونات التخطيط الاستراتيجي: </a:t>
            </a:r>
            <a:endParaRPr lang="en-US" sz="2400" b="1" dirty="0">
              <a:latin typeface="Alexandria" pitchFamily="2" charset="-78"/>
              <a:cs typeface="Alexandria" pitchFamily="2" charset="-78"/>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705233" y="1696076"/>
            <a:ext cx="9328456" cy="3570208"/>
          </a:xfrm>
          <a:prstGeom prst="rect">
            <a:avLst/>
          </a:prstGeom>
          <a:noFill/>
        </p:spPr>
        <p:txBody>
          <a:bodyPr wrap="square" rtlCol="0">
            <a:spAutoFit/>
          </a:bodyPr>
          <a:lstStyle/>
          <a:p>
            <a:pPr algn="r"/>
            <a:r>
              <a:rPr lang="ar-JO" sz="1600" b="1" dirty="0">
                <a:latin typeface="Alexandria" pitchFamily="2" charset="-78"/>
                <a:cs typeface="Alexandria" pitchFamily="2" charset="-78"/>
              </a:rPr>
              <a:t>وتجيب عملية التخطيط الاستراتيجي للعلاقات العامة على الأسئلة التالية:</a:t>
            </a:r>
          </a:p>
          <a:p>
            <a:pPr algn="r"/>
            <a:endParaRPr lang="ar-JO" sz="1600" b="1" dirty="0">
              <a:latin typeface="Alexandria" pitchFamily="2" charset="-78"/>
              <a:cs typeface="Alexandria" pitchFamily="2" charset="-78"/>
            </a:endParaRPr>
          </a:p>
          <a:p>
            <a:pPr marL="342900" indent="-342900" algn="r" rtl="1">
              <a:buFont typeface="+mj-lt"/>
              <a:buAutoNum type="arabicPeriod"/>
            </a:pPr>
            <a:r>
              <a:rPr lang="ar-JO" sz="1600" dirty="0">
                <a:latin typeface="Alexandria" pitchFamily="2" charset="-78"/>
                <a:cs typeface="Alexandria" pitchFamily="2" charset="-78"/>
              </a:rPr>
              <a:t>أين نحن الآن ؟ والي أين ! يجب أن نذهب ؟</a:t>
            </a:r>
          </a:p>
          <a:p>
            <a:pPr marL="342900" indent="-342900" algn="r" rtl="1">
              <a:buFont typeface="+mj-lt"/>
              <a:buAutoNum type="arabicPeriod"/>
            </a:pPr>
            <a:endParaRPr lang="ar-JO" sz="1600" dirty="0">
              <a:latin typeface="Alexandria" pitchFamily="2" charset="-78"/>
              <a:cs typeface="Alexandria" pitchFamily="2" charset="-78"/>
            </a:endParaRPr>
          </a:p>
          <a:p>
            <a:pPr marL="342900" indent="-342900" algn="r" rtl="1">
              <a:buFont typeface="+mj-lt"/>
              <a:buAutoNum type="arabicPeriod"/>
            </a:pPr>
            <a:r>
              <a:rPr lang="ar-JO" sz="1600" dirty="0">
                <a:latin typeface="Alexandria" pitchFamily="2" charset="-78"/>
                <a:cs typeface="Alexandria" pitchFamily="2" charset="-78"/>
              </a:rPr>
              <a:t> ما الذي نسعى إلى تحقيقه مستقبلاً ؟</a:t>
            </a:r>
          </a:p>
          <a:p>
            <a:pPr marL="342900" indent="-342900" algn="r" rtl="1">
              <a:buFont typeface="+mj-lt"/>
              <a:buAutoNum type="arabicPeriod"/>
            </a:pPr>
            <a:endParaRPr lang="ar-JO" sz="1600" dirty="0">
              <a:latin typeface="Alexandria" pitchFamily="2" charset="-78"/>
              <a:cs typeface="Alexandria" pitchFamily="2" charset="-78"/>
            </a:endParaRPr>
          </a:p>
          <a:p>
            <a:pPr marL="342900" indent="-342900" algn="r" rtl="1">
              <a:buFont typeface="+mj-lt"/>
              <a:buAutoNum type="arabicPeriod"/>
            </a:pPr>
            <a:r>
              <a:rPr lang="ar-JO" sz="1600" dirty="0">
                <a:latin typeface="Alexandria" pitchFamily="2" charset="-78"/>
                <a:cs typeface="Alexandria" pitchFamily="2" charset="-78"/>
              </a:rPr>
              <a:t>ما هي الفئات الجماهيرية التي يجب أن نتصل بها ؟ وما هي الاحتياجات المعرفية والإعلامية لها ؟</a:t>
            </a:r>
          </a:p>
          <a:p>
            <a:pPr marL="342900" indent="-342900" algn="r" rtl="1">
              <a:buFont typeface="+mj-lt"/>
              <a:buAutoNum type="arabicPeriod"/>
            </a:pPr>
            <a:endParaRPr lang="ar-JO" sz="1600" dirty="0">
              <a:latin typeface="Alexandria" pitchFamily="2" charset="-78"/>
              <a:cs typeface="Alexandria" pitchFamily="2" charset="-78"/>
            </a:endParaRPr>
          </a:p>
          <a:p>
            <a:pPr marL="342900" indent="-342900" algn="r" rtl="1">
              <a:buFont typeface="+mj-lt"/>
              <a:buAutoNum type="arabicPeriod"/>
            </a:pPr>
            <a:r>
              <a:rPr lang="ar-QA" sz="1600" dirty="0">
                <a:latin typeface="Alexandria" pitchFamily="2" charset="-78"/>
                <a:cs typeface="Alexandria" pitchFamily="2" charset="-78"/>
              </a:rPr>
              <a:t>كيف تصل إلى ما نسعى؟ </a:t>
            </a:r>
            <a:endParaRPr lang="ar-JO" sz="1600" dirty="0">
              <a:latin typeface="Alexandria" pitchFamily="2" charset="-78"/>
              <a:cs typeface="Alexandria" pitchFamily="2" charset="-78"/>
            </a:endParaRPr>
          </a:p>
          <a:p>
            <a:pPr marL="342900" indent="-342900" algn="r" rtl="1">
              <a:buFont typeface="+mj-lt"/>
              <a:buAutoNum type="arabicPeriod"/>
            </a:pPr>
            <a:endParaRPr lang="ar-JO" sz="1600" dirty="0">
              <a:latin typeface="Alexandria" pitchFamily="2" charset="-78"/>
              <a:cs typeface="Alexandria" pitchFamily="2" charset="-78"/>
            </a:endParaRPr>
          </a:p>
          <a:p>
            <a:pPr marL="342900" indent="-342900" algn="r" rtl="1">
              <a:buFont typeface="+mj-lt"/>
              <a:buAutoNum type="arabicPeriod"/>
            </a:pPr>
            <a:r>
              <a:rPr lang="ar-QA" sz="1600" dirty="0">
                <a:latin typeface="Alexandria" pitchFamily="2" charset="-78"/>
                <a:cs typeface="Alexandria" pitchFamily="2" charset="-78"/>
              </a:rPr>
              <a:t>ما هي الخطوات التي يمكن أن نقوم باتخاذها خلال العام </a:t>
            </a:r>
            <a:r>
              <a:rPr lang="ar-JO" sz="1600" dirty="0">
                <a:latin typeface="Alexandria" pitchFamily="2" charset="-78"/>
                <a:cs typeface="Alexandria" pitchFamily="2" charset="-78"/>
              </a:rPr>
              <a:t>؟</a:t>
            </a:r>
          </a:p>
          <a:p>
            <a:pPr marL="342900" indent="-342900" algn="r" rtl="1">
              <a:buFont typeface="+mj-lt"/>
              <a:buAutoNum type="arabicPeriod"/>
            </a:pPr>
            <a:endParaRPr lang="ar-JO" sz="1600" dirty="0">
              <a:latin typeface="Alexandria" pitchFamily="2" charset="-78"/>
              <a:cs typeface="Alexandria" pitchFamily="2" charset="-78"/>
            </a:endParaRPr>
          </a:p>
          <a:p>
            <a:pPr marL="342900" indent="-342900" algn="r" rtl="1">
              <a:buFont typeface="+mj-lt"/>
              <a:buAutoNum type="arabicPeriod"/>
            </a:pPr>
            <a:r>
              <a:rPr lang="ar-QA" sz="1600" dirty="0">
                <a:latin typeface="Alexandria" pitchFamily="2" charset="-78"/>
                <a:cs typeface="Alexandria" pitchFamily="2" charset="-78"/>
              </a:rPr>
              <a:t>كيف نعمل الآن؟ وهل قمنا بتحقيق الأهداف المرسومة ؟ </a:t>
            </a:r>
            <a:endParaRPr lang="ar-JO" sz="1600" dirty="0">
              <a:latin typeface="Alexandria" pitchFamily="2" charset="-78"/>
              <a:cs typeface="Alexandria" pitchFamily="2" charset="-78"/>
            </a:endParaRPr>
          </a:p>
          <a:p>
            <a:pPr marL="342900" indent="-342900" algn="r" rtl="1">
              <a:buFont typeface="+mj-lt"/>
              <a:buAutoNum type="arabicPeriod"/>
            </a:pPr>
            <a:endParaRPr lang="ar-JO" sz="1400" b="1" dirty="0">
              <a:latin typeface="Alexandria" pitchFamily="2" charset="-78"/>
              <a:cs typeface="Alexandria" pitchFamily="2" charset="-78"/>
            </a:endParaRPr>
          </a:p>
        </p:txBody>
      </p:sp>
    </p:spTree>
    <p:extLst>
      <p:ext uri="{BB962C8B-B14F-4D97-AF65-F5344CB8AC3E}">
        <p14:creationId xmlns:p14="http://schemas.microsoft.com/office/powerpoint/2010/main" val="3857054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97564" y="1505301"/>
            <a:ext cx="11187485"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مكونات التخطيط الاستراتيجي: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3275936" y="1637523"/>
            <a:ext cx="8154063" cy="4031873"/>
          </a:xfrm>
          <a:prstGeom prst="rect">
            <a:avLst/>
          </a:prstGeom>
          <a:noFill/>
        </p:spPr>
        <p:txBody>
          <a:bodyPr wrap="square" rtlCol="0">
            <a:spAutoFit/>
          </a:bodyPr>
          <a:lstStyle/>
          <a:p>
            <a:pPr algn="ctr" rtl="1"/>
            <a:r>
              <a:rPr lang="ar-QA" sz="1600" dirty="0"/>
              <a:t>وبناء على ذلك تتحدد مكونات التخطيط الاستراتيجي للعلاقات العامة والاتصال في</a:t>
            </a:r>
            <a:r>
              <a:rPr lang="ar-JO" sz="1600" dirty="0"/>
              <a:t> </a:t>
            </a:r>
            <a:r>
              <a:rPr lang="ar-QA" sz="1600" dirty="0"/>
              <a:t>كالاتي:-</a:t>
            </a:r>
            <a:endParaRPr lang="ar-JO" sz="1600" dirty="0"/>
          </a:p>
          <a:p>
            <a:pPr algn="r" rtl="1"/>
            <a:endParaRPr lang="ar-JO" sz="1600" dirty="0"/>
          </a:p>
          <a:p>
            <a:pPr algn="r" rtl="1"/>
            <a:r>
              <a:rPr lang="ar-JO" sz="1600" dirty="0"/>
              <a:t>1-  تشخيص الموقف الحالي وتحليله إلى 4عناصره الداخلية والخارجية ومراجعته وتقيمه.</a:t>
            </a:r>
          </a:p>
          <a:p>
            <a:pPr algn="r" rtl="1"/>
            <a:endParaRPr lang="ar-JO" sz="1600" dirty="0"/>
          </a:p>
          <a:p>
            <a:pPr algn="r" rtl="1"/>
            <a:r>
              <a:rPr lang="ar-JO" sz="1600" dirty="0"/>
              <a:t> 2-  جمع البيانات الضرورية وتحليلها.</a:t>
            </a:r>
          </a:p>
          <a:p>
            <a:pPr algn="r" rtl="1"/>
            <a:endParaRPr lang="ar-JO" sz="1600" dirty="0"/>
          </a:p>
          <a:p>
            <a:pPr algn="r" rtl="1"/>
            <a:r>
              <a:rPr lang="ar-JO" sz="1600" dirty="0"/>
              <a:t> 3-  تحليل الفرص والتهديدات وأوجه القوة والضعف التي تواجه العلاقات العامة.</a:t>
            </a:r>
          </a:p>
          <a:p>
            <a:pPr algn="r" rtl="1"/>
            <a:endParaRPr lang="ar-JO" sz="1600" dirty="0"/>
          </a:p>
          <a:p>
            <a:pPr algn="r" rtl="1"/>
            <a:r>
              <a:rPr lang="ar-JO" sz="1600" dirty="0"/>
              <a:t> 4-  تحديد الأهداف الإجمالية للبرنامج.</a:t>
            </a:r>
          </a:p>
          <a:p>
            <a:pPr algn="r" rtl="1"/>
            <a:endParaRPr lang="ar-JO" sz="1600" dirty="0"/>
          </a:p>
          <a:p>
            <a:pPr algn="r" rtl="1"/>
            <a:r>
              <a:rPr lang="ar-JO" sz="1600" dirty="0"/>
              <a:t> 5-  تحديد الأهداف التفصيلية لكل فئة جماهيرية.</a:t>
            </a:r>
          </a:p>
          <a:p>
            <a:pPr algn="r" rtl="1"/>
            <a:endParaRPr lang="ar-JO" sz="1600" dirty="0"/>
          </a:p>
          <a:p>
            <a:pPr algn="r" rtl="1"/>
            <a:r>
              <a:rPr lang="ar-JO" sz="1600" dirty="0"/>
              <a:t> 6-  تحديد إستراتيجية البرنامج.</a:t>
            </a:r>
          </a:p>
          <a:p>
            <a:pPr algn="r" rtl="1"/>
            <a:endParaRPr lang="ar-JO" sz="1600" dirty="0"/>
          </a:p>
          <a:p>
            <a:pPr algn="r" rtl="1"/>
            <a:r>
              <a:rPr lang="ar-JO" sz="1600" dirty="0"/>
              <a:t> 7-  تحديد إستراتيجية الاتصال: </a:t>
            </a:r>
          </a:p>
          <a:p>
            <a:pPr algn="r" rtl="1"/>
            <a:endParaRPr lang="ar-JO" sz="1600" dirty="0"/>
          </a:p>
        </p:txBody>
      </p:sp>
      <p:sp>
        <p:nvSpPr>
          <p:cNvPr id="11" name="TextBox 10"/>
          <p:cNvSpPr txBox="1"/>
          <p:nvPr/>
        </p:nvSpPr>
        <p:spPr>
          <a:xfrm>
            <a:off x="268095" y="2252163"/>
            <a:ext cx="4018556" cy="3970318"/>
          </a:xfrm>
          <a:prstGeom prst="rect">
            <a:avLst/>
          </a:prstGeom>
          <a:noFill/>
        </p:spPr>
        <p:txBody>
          <a:bodyPr wrap="square" rtlCol="0">
            <a:spAutoFit/>
          </a:bodyPr>
          <a:lstStyle/>
          <a:p>
            <a:pPr algn="just" rtl="1">
              <a:lnSpc>
                <a:spcPct val="200000"/>
              </a:lnSpc>
            </a:pPr>
            <a:r>
              <a:rPr lang="ar-QA" sz="1600" dirty="0"/>
              <a:t>8</a:t>
            </a:r>
            <a:r>
              <a:rPr lang="ar-JO" sz="1600" dirty="0"/>
              <a:t>-   </a:t>
            </a:r>
            <a:r>
              <a:rPr lang="ar-QA" sz="1600" dirty="0"/>
              <a:t>إستراتيجية الرسائل الإعلامية.</a:t>
            </a:r>
          </a:p>
          <a:p>
            <a:pPr algn="just" rtl="1">
              <a:lnSpc>
                <a:spcPct val="200000"/>
              </a:lnSpc>
            </a:pPr>
            <a:r>
              <a:rPr lang="ar-QA" sz="1600" dirty="0"/>
              <a:t> </a:t>
            </a:r>
            <a:r>
              <a:rPr lang="ar-JO" sz="1600" dirty="0"/>
              <a:t>9-   </a:t>
            </a:r>
            <a:r>
              <a:rPr lang="ar-QA" sz="1600" dirty="0"/>
              <a:t>إستراتيجية الوسائل الإعلامية.</a:t>
            </a:r>
          </a:p>
          <a:p>
            <a:pPr algn="just" rtl="1">
              <a:lnSpc>
                <a:spcPct val="200000"/>
              </a:lnSpc>
            </a:pPr>
            <a:r>
              <a:rPr lang="ar-QA" sz="1600" dirty="0"/>
              <a:t> </a:t>
            </a:r>
            <a:r>
              <a:rPr lang="ar-JO" sz="1600" dirty="0"/>
              <a:t>10- </a:t>
            </a:r>
            <a:r>
              <a:rPr lang="ar-QA" sz="1600" dirty="0"/>
              <a:t>التقييم المسبق للبرنامج الاتصالي والإعلامي.</a:t>
            </a:r>
          </a:p>
          <a:p>
            <a:pPr algn="just" rtl="1">
              <a:lnSpc>
                <a:spcPct val="200000"/>
              </a:lnSpc>
            </a:pPr>
            <a:r>
              <a:rPr lang="ar-QA" sz="1600" dirty="0"/>
              <a:t> 1</a:t>
            </a:r>
            <a:r>
              <a:rPr lang="ar-JO" sz="1600" dirty="0"/>
              <a:t>1- </a:t>
            </a:r>
            <a:r>
              <a:rPr lang="ar-QA" sz="1600" dirty="0"/>
              <a:t>وضع الخطط التنفيذية للبرنامج:</a:t>
            </a:r>
          </a:p>
          <a:p>
            <a:pPr algn="just" rtl="1">
              <a:lnSpc>
                <a:spcPct val="200000"/>
              </a:lnSpc>
            </a:pPr>
            <a:r>
              <a:rPr lang="ar-QA" sz="1600" dirty="0"/>
              <a:t> </a:t>
            </a:r>
            <a:r>
              <a:rPr lang="ar-JO" sz="1600" dirty="0"/>
              <a:t>1</a:t>
            </a:r>
            <a:r>
              <a:rPr lang="ar-QA" sz="1600" dirty="0"/>
              <a:t>2</a:t>
            </a:r>
            <a:r>
              <a:rPr lang="ar-JO" sz="1600" dirty="0"/>
              <a:t>- </a:t>
            </a:r>
            <a:r>
              <a:rPr lang="ar-QA" sz="1600" dirty="0"/>
              <a:t>تحديد المسئوليات التنفيذية.</a:t>
            </a:r>
          </a:p>
          <a:p>
            <a:pPr algn="just" rtl="1">
              <a:lnSpc>
                <a:spcPct val="200000"/>
              </a:lnSpc>
            </a:pPr>
            <a:r>
              <a:rPr lang="ar-QA" sz="1600" dirty="0"/>
              <a:t> </a:t>
            </a:r>
            <a:r>
              <a:rPr lang="ar-JO" sz="1600" dirty="0"/>
              <a:t>1</a:t>
            </a:r>
            <a:r>
              <a:rPr lang="ar-QA" sz="1600" dirty="0"/>
              <a:t>3</a:t>
            </a:r>
            <a:r>
              <a:rPr lang="ar-JO" sz="1600" dirty="0"/>
              <a:t>- </a:t>
            </a:r>
            <a:r>
              <a:rPr lang="ar-QA" sz="1600" dirty="0"/>
              <a:t>الجدولة الزمنية لتنفيذ البرنامج.</a:t>
            </a:r>
          </a:p>
          <a:p>
            <a:pPr algn="just" rtl="1">
              <a:lnSpc>
                <a:spcPct val="200000"/>
              </a:lnSpc>
            </a:pPr>
            <a:r>
              <a:rPr lang="ar-QA" sz="1600" dirty="0"/>
              <a:t> </a:t>
            </a:r>
            <a:r>
              <a:rPr lang="ar-JO" sz="1600" dirty="0"/>
              <a:t>14- </a:t>
            </a:r>
            <a:r>
              <a:rPr lang="ar-QA" sz="1600" dirty="0"/>
              <a:t>الميزانية المقترحة.</a:t>
            </a:r>
          </a:p>
        </p:txBody>
      </p:sp>
    </p:spTree>
    <p:extLst>
      <p:ext uri="{BB962C8B-B14F-4D97-AF65-F5344CB8AC3E}">
        <p14:creationId xmlns:p14="http://schemas.microsoft.com/office/powerpoint/2010/main" val="1334344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084" y="472956"/>
            <a:ext cx="7301458" cy="830997"/>
          </a:xfrm>
          <a:prstGeom prst="rect">
            <a:avLst/>
          </a:prstGeom>
          <a:noFill/>
        </p:spPr>
        <p:txBody>
          <a:bodyPr wrap="square" rtlCol="0">
            <a:spAutoFit/>
          </a:bodyPr>
          <a:lstStyle/>
          <a:p>
            <a:pPr algn="ctr"/>
            <a:r>
              <a:rPr lang="ar-QA" sz="2400" dirty="0"/>
              <a:t>عناصر الخطة الإستراتيجية والتكتيكية للاتصال والإعلام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790832" y="1850834"/>
            <a:ext cx="10478529" cy="3744038"/>
          </a:xfrm>
          <a:prstGeom prst="rect">
            <a:avLst/>
          </a:prstGeom>
          <a:noFill/>
        </p:spPr>
        <p:txBody>
          <a:bodyPr wrap="square" rtlCol="0">
            <a:spAutoFit/>
          </a:bodyPr>
          <a:lstStyle/>
          <a:p>
            <a:pPr algn="just" rtl="1">
              <a:lnSpc>
                <a:spcPct val="150000"/>
              </a:lnSpc>
            </a:pPr>
            <a:r>
              <a:rPr lang="ar-JO" sz="1600" b="1" dirty="0">
                <a:latin typeface="Alexandria" pitchFamily="2" charset="-78"/>
                <a:cs typeface="Alexandria" pitchFamily="2" charset="-78"/>
              </a:rPr>
              <a:t>1- </a:t>
            </a:r>
            <a:r>
              <a:rPr lang="ar-QA" sz="1600" b="1" dirty="0">
                <a:latin typeface="Alexandria" pitchFamily="2" charset="-78"/>
                <a:cs typeface="Alexandria" pitchFamily="2" charset="-78"/>
              </a:rPr>
              <a:t>تحديد الأهداف الاتصالية:</a:t>
            </a:r>
            <a:endParaRPr lang="ar-JO" sz="1600" b="1" dirty="0">
              <a:latin typeface="Alexandria" pitchFamily="2" charset="-78"/>
              <a:cs typeface="Alexandria" pitchFamily="2" charset="-78"/>
            </a:endParaRPr>
          </a:p>
          <a:p>
            <a:pPr algn="just" rtl="1">
              <a:lnSpc>
                <a:spcPct val="150000"/>
              </a:lnSpc>
            </a:pPr>
            <a:r>
              <a:rPr lang="ar-QA" sz="1600" dirty="0">
                <a:latin typeface="Alexandria" pitchFamily="2" charset="-78"/>
                <a:cs typeface="Alexandria" pitchFamily="2" charset="-78"/>
              </a:rPr>
              <a:t>يعتبر تحديد الأهداف الخطوة الأساسية في المزيج الاتصالي، ولذلك فمن الضروري أن يتم تحديد مجموعة الأهداف التي ترغب إدارة العلاقات العامة في تحقيقها وفقاً لأهداف البرنامج الاتصالي، ويؤدي تحديد الأهداف بدقة إلى تحقيق مهمة الاتصال، ومن ثم التركيز على طبيعة ونطاق المهمة التي ستقوم العلاقات العامة بالقيام بها، وحصر الجهود اللازمة لتحقيق تلك الأهداف.</a:t>
            </a:r>
            <a:endParaRPr lang="ar-JO" sz="1600" dirty="0">
              <a:latin typeface="Alexandria" pitchFamily="2" charset="-78"/>
              <a:cs typeface="Alexandria" pitchFamily="2" charset="-78"/>
            </a:endParaRPr>
          </a:p>
          <a:p>
            <a:pPr algn="just" rtl="1">
              <a:lnSpc>
                <a:spcPct val="150000"/>
              </a:lnSpc>
            </a:pPr>
            <a:endParaRPr lang="ar-JO" sz="1600" dirty="0">
              <a:latin typeface="Alexandria" pitchFamily="2" charset="-78"/>
              <a:cs typeface="Alexandria" pitchFamily="2" charset="-78"/>
            </a:endParaRPr>
          </a:p>
          <a:p>
            <a:pPr algn="just" rtl="1">
              <a:lnSpc>
                <a:spcPct val="150000"/>
              </a:lnSpc>
            </a:pPr>
            <a:r>
              <a:rPr lang="ar-QA" sz="1600" b="1" dirty="0">
                <a:latin typeface="Alexandria" pitchFamily="2" charset="-78"/>
                <a:cs typeface="Alexandria" pitchFamily="2" charset="-78"/>
              </a:rPr>
              <a:t>2</a:t>
            </a:r>
            <a:r>
              <a:rPr lang="ar-JO" sz="1600" b="1" dirty="0">
                <a:latin typeface="Alexandria" pitchFamily="2" charset="-78"/>
                <a:cs typeface="Alexandria" pitchFamily="2" charset="-78"/>
              </a:rPr>
              <a:t>- </a:t>
            </a:r>
            <a:r>
              <a:rPr lang="ar-QA" sz="1600" b="1" dirty="0">
                <a:latin typeface="Alexandria" pitchFamily="2" charset="-78"/>
                <a:cs typeface="Alexandria" pitchFamily="2" charset="-78"/>
              </a:rPr>
              <a:t>تحديد إستراتيجيات الاتصال: </a:t>
            </a:r>
            <a:endParaRPr lang="ar-JO" sz="1600" b="1" dirty="0">
              <a:latin typeface="Alexandria" pitchFamily="2" charset="-78"/>
              <a:cs typeface="Alexandria" pitchFamily="2" charset="-78"/>
            </a:endParaRPr>
          </a:p>
          <a:p>
            <a:pPr algn="just" rtl="1">
              <a:lnSpc>
                <a:spcPct val="150000"/>
              </a:lnSpc>
            </a:pPr>
            <a:r>
              <a:rPr lang="ar-QA" sz="1600" dirty="0">
                <a:latin typeface="Alexandria" pitchFamily="2" charset="-78"/>
                <a:cs typeface="Alexandria" pitchFamily="2" charset="-78"/>
              </a:rPr>
              <a:t>توجد في مجال الاتصال عدة استراتيجيات يمكن للقائم بالاتصال إتباعها طبقاً للظروف الموضوعية لكل موقف أو كل حالة على حدة ويمكن لخبير العلاقات العامة أن ينتقي منها الإستاتيجية الملاثنمة التي تتناسب مع الموقف. </a:t>
            </a:r>
            <a:br>
              <a:rPr lang="ar-QA" sz="1600" dirty="0">
                <a:latin typeface="Alexandria" pitchFamily="2" charset="-78"/>
                <a:cs typeface="Alexandria" pitchFamily="2" charset="-78"/>
              </a:rPr>
            </a:br>
            <a:r>
              <a:rPr lang="ar-QA"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704338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80149" y="296493"/>
            <a:ext cx="6999769" cy="830997"/>
          </a:xfrm>
          <a:prstGeom prst="rect">
            <a:avLst/>
          </a:prstGeom>
          <a:noFill/>
        </p:spPr>
        <p:txBody>
          <a:bodyPr wrap="square" rtlCol="0">
            <a:spAutoFit/>
          </a:bodyPr>
          <a:lstStyle/>
          <a:p>
            <a:pPr algn="ctr"/>
            <a:r>
              <a:rPr lang="ar-QA" sz="2400" dirty="0"/>
              <a:t>عناصر الخطة الإستراتيجية والتكتيكية للاتصال والإعلام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8" name="TextBox 7"/>
          <p:cNvSpPr txBox="1"/>
          <p:nvPr/>
        </p:nvSpPr>
        <p:spPr>
          <a:xfrm>
            <a:off x="968331" y="1817783"/>
            <a:ext cx="10078610" cy="4031873"/>
          </a:xfrm>
          <a:prstGeom prst="rect">
            <a:avLst/>
          </a:prstGeom>
          <a:noFill/>
        </p:spPr>
        <p:txBody>
          <a:bodyPr wrap="square" rtlCol="0">
            <a:spAutoFit/>
          </a:bodyPr>
          <a:lstStyle/>
          <a:p>
            <a:pPr algn="r" rtl="1"/>
            <a:r>
              <a:rPr lang="ar-QA" sz="1600" b="1" dirty="0"/>
              <a:t>3</a:t>
            </a:r>
            <a:r>
              <a:rPr lang="ar-JO" sz="1600" b="1" dirty="0"/>
              <a:t>- </a:t>
            </a:r>
            <a:r>
              <a:rPr lang="ar-QA" sz="1600" b="1" dirty="0"/>
              <a:t>الجوانب التنفيذية والإجرائية وتتمثل في النقاط التالية:</a:t>
            </a:r>
            <a:endParaRPr lang="ar-JO" sz="1600" b="1" dirty="0"/>
          </a:p>
          <a:p>
            <a:pPr algn="r" rtl="1"/>
            <a:r>
              <a:rPr lang="ar-JO" sz="1600" dirty="0"/>
              <a:t> </a:t>
            </a:r>
          </a:p>
          <a:p>
            <a:pPr algn="r" rtl="1"/>
            <a:r>
              <a:rPr lang="ar-JO" sz="1600" dirty="0"/>
              <a:t>- </a:t>
            </a:r>
            <a:r>
              <a:rPr lang="ar-QA" sz="1600" dirty="0"/>
              <a:t>تحديد الرسالة الاتصالية التي ستوجه إلى كل فئة من فئات الجمهور المستهدف.</a:t>
            </a:r>
            <a:endParaRPr lang="ar-JO" sz="1600" dirty="0"/>
          </a:p>
          <a:p>
            <a:pPr algn="r" rtl="1"/>
            <a:endParaRPr lang="ar-JO" sz="1600" dirty="0"/>
          </a:p>
          <a:p>
            <a:pPr algn="r" rtl="1"/>
            <a:r>
              <a:rPr lang="ar-JO" sz="1600" dirty="0"/>
              <a:t>- رسم برنامج زمني لتحقيق الأهداف المحددة باستخدام الوسائل والأساليب الاتصالية التي تم اختيارها.</a:t>
            </a:r>
          </a:p>
          <a:p>
            <a:pPr algn="r" rtl="1"/>
            <a:endParaRPr lang="ar-JO" sz="1600" dirty="0"/>
          </a:p>
          <a:p>
            <a:pPr algn="r" rtl="1"/>
            <a:r>
              <a:rPr lang="ar-JO" sz="1600" dirty="0"/>
              <a:t>- ت</a:t>
            </a:r>
            <a:r>
              <a:rPr lang="ar-QA" sz="1600" dirty="0"/>
              <a:t>حديد المخصصات المالية المطلوبة لانجاز كل نشاط اتصالي حسب الأهدا</a:t>
            </a:r>
            <a:r>
              <a:rPr lang="ar-JO" sz="1600" dirty="0"/>
              <a:t>ف المرسومة و المحددة مسبقا</a:t>
            </a:r>
          </a:p>
          <a:p>
            <a:pPr algn="r" rtl="1"/>
            <a:endParaRPr lang="ar-JO" sz="1600" dirty="0"/>
          </a:p>
          <a:p>
            <a:pPr algn="r" rtl="1"/>
            <a:r>
              <a:rPr lang="ar-QA" sz="1600" b="1" dirty="0"/>
              <a:t>4</a:t>
            </a:r>
            <a:r>
              <a:rPr lang="ar-JO" sz="1600" b="1" dirty="0"/>
              <a:t>-</a:t>
            </a:r>
            <a:r>
              <a:rPr lang="ar-QA" sz="1600" b="1" dirty="0"/>
              <a:t>التقييم المرحلي والشامل للبرنامج ويشمل:</a:t>
            </a:r>
            <a:endParaRPr lang="ar-JO" sz="1600" b="1" dirty="0"/>
          </a:p>
          <a:p>
            <a:pPr algn="r" rtl="1"/>
            <a:endParaRPr lang="ar-JO" sz="1600" dirty="0"/>
          </a:p>
          <a:p>
            <a:pPr marL="285750" indent="-285750" algn="r" rtl="1">
              <a:buFontTx/>
              <a:buChar char="-"/>
            </a:pPr>
            <a:r>
              <a:rPr lang="ar-QA" sz="1600" dirty="0"/>
              <a:t>متابعة البحث بهدف التعرف على مدى نجاح البرنامج الاتصالي ونواحي القوة أو</a:t>
            </a:r>
            <a:r>
              <a:rPr lang="ar-JO" sz="1600" dirty="0"/>
              <a:t> الضعف فيه</a:t>
            </a:r>
          </a:p>
          <a:p>
            <a:pPr marL="285750" indent="-285750" algn="r" rtl="1">
              <a:buFontTx/>
              <a:buChar char="-"/>
            </a:pPr>
            <a:endParaRPr lang="ar-JO" sz="1600" dirty="0"/>
          </a:p>
          <a:p>
            <a:pPr marL="285750" indent="-285750" algn="r" rtl="1">
              <a:buFontTx/>
              <a:buChar char="-"/>
            </a:pPr>
            <a:r>
              <a:rPr lang="ar-QA" sz="1600" dirty="0"/>
              <a:t>التعديل المستمر في مسار البرنامج كلما اقتضى الأمر بما بتوافق مع الاتجاه</a:t>
            </a:r>
            <a:r>
              <a:rPr lang="ar-JO" sz="1600" dirty="0"/>
              <a:t>ات </a:t>
            </a:r>
            <a:r>
              <a:rPr lang="ar-QA" sz="1600" dirty="0"/>
              <a:t>الايجابية المستهدفة من وضعه</a:t>
            </a:r>
            <a:r>
              <a:rPr lang="ar-JO" sz="1600" dirty="0"/>
              <a:t> .</a:t>
            </a:r>
          </a:p>
          <a:p>
            <a:pPr marL="285750" indent="-285750" algn="r" rtl="1">
              <a:buFontTx/>
              <a:buChar char="-"/>
            </a:pPr>
            <a:endParaRPr lang="ar-JO" sz="1600" dirty="0"/>
          </a:p>
          <a:p>
            <a:pPr marL="285750" indent="-285750" algn="r" rtl="1">
              <a:buFontTx/>
              <a:buChar char="-"/>
            </a:pPr>
            <a:endParaRPr lang="en-US" sz="1600" dirty="0"/>
          </a:p>
        </p:txBody>
      </p:sp>
    </p:spTree>
    <p:extLst>
      <p:ext uri="{BB962C8B-B14F-4D97-AF65-F5344CB8AC3E}">
        <p14:creationId xmlns:p14="http://schemas.microsoft.com/office/powerpoint/2010/main" val="874887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d13aca44-ef33-4cf4-9980-7f0b00e6eeb9"/>
    <ds:schemaRef ds:uri="49100919-8a76-4266-be0c-7dc583902cb4"/>
    <ds:schemaRef ds:uri="http://purl.org/dc/elements/1.1/"/>
    <ds:schemaRef ds:uri="http://purl.org/dc/terms/"/>
    <ds:schemaRef ds:uri="http://schemas.openxmlformats.org/package/2006/metadata/core-properties"/>
    <ds:schemaRef ds:uri="http://www.w3.org/XML/1998/namespace"/>
    <ds:schemaRef ds:uri="http://schemas.microsoft.com/office/infopath/2007/PartnerControls"/>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3D82519C-5D32-4421-9C8B-D661A7C1109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14280</TotalTime>
  <Words>4271</Words>
  <Application>Microsoft Office PowerPoint</Application>
  <PresentationFormat>Widescreen</PresentationFormat>
  <Paragraphs>396</Paragraphs>
  <Slides>42</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Alexandria</vt:lpstr>
      <vt:lpstr>Arial</vt:lpstr>
      <vt:lpstr>Calibri</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Shima Mansour</cp:lastModifiedBy>
  <cp:revision>166</cp:revision>
  <dcterms:created xsi:type="dcterms:W3CDTF">2023-04-29T09:08:00Z</dcterms:created>
  <dcterms:modified xsi:type="dcterms:W3CDTF">2024-07-02T23:02:13Z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