
<file path=[Content_Types].xml><?xml version="1.0" encoding="utf-8"?>
<Types xmlns="http://schemas.openxmlformats.org/package/2006/content-types">
  <Default Extension="png" ContentType="image/png"/>
  <Default Extension="svg" ContentType="image/svg+xml"/>
  <Default Extension="jpeg" ContentType="image/jpeg"/>
  <Default Extension="wma" ContentType="audio/x-ms-wm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481" r:id="rId2"/>
    <p:sldId id="303" r:id="rId3"/>
    <p:sldId id="313" r:id="rId4"/>
    <p:sldId id="276" r:id="rId5"/>
    <p:sldId id="616" r:id="rId6"/>
    <p:sldId id="482" r:id="rId7"/>
    <p:sldId id="596" r:id="rId8"/>
    <p:sldId id="605" r:id="rId9"/>
    <p:sldId id="615" r:id="rId10"/>
    <p:sldId id="256" r:id="rId11"/>
    <p:sldId id="527" r:id="rId12"/>
    <p:sldId id="604" r:id="rId13"/>
    <p:sldId id="597" r:id="rId14"/>
    <p:sldId id="621" r:id="rId15"/>
    <p:sldId id="620" r:id="rId16"/>
    <p:sldId id="608" r:id="rId17"/>
    <p:sldId id="606" r:id="rId18"/>
    <p:sldId id="622" r:id="rId19"/>
    <p:sldId id="598" r:id="rId20"/>
    <p:sldId id="623" r:id="rId21"/>
    <p:sldId id="609" r:id="rId22"/>
    <p:sldId id="625" r:id="rId23"/>
    <p:sldId id="631" r:id="rId24"/>
    <p:sldId id="613" r:id="rId25"/>
    <p:sldId id="626" r:id="rId26"/>
    <p:sldId id="627" r:id="rId27"/>
    <p:sldId id="628" r:id="rId28"/>
    <p:sldId id="629" r:id="rId29"/>
    <p:sldId id="632" r:id="rId30"/>
    <p:sldId id="624" r:id="rId31"/>
    <p:sldId id="599" r:id="rId32"/>
    <p:sldId id="633" r:id="rId33"/>
    <p:sldId id="600" r:id="rId34"/>
    <p:sldId id="614" r:id="rId35"/>
    <p:sldId id="528" r:id="rId36"/>
    <p:sldId id="601" r:id="rId37"/>
    <p:sldId id="610" r:id="rId38"/>
    <p:sldId id="486" r:id="rId39"/>
    <p:sldId id="635" r:id="rId40"/>
    <p:sldId id="611" r:id="rId41"/>
    <p:sldId id="612" r:id="rId42"/>
    <p:sldId id="636" r:id="rId43"/>
    <p:sldId id="637" r:id="rId44"/>
    <p:sldId id="638" r:id="rId45"/>
    <p:sldId id="639" r:id="rId46"/>
    <p:sldId id="642" r:id="rId47"/>
    <p:sldId id="643" r:id="rId48"/>
    <p:sldId id="644" r:id="rId49"/>
    <p:sldId id="640" r:id="rId50"/>
    <p:sldId id="641" r:id="rId51"/>
    <p:sldId id="544" r:id="rId52"/>
    <p:sldId id="603"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616"/>
            <p14:sldId id="482"/>
            <p14:sldId id="596"/>
            <p14:sldId id="605"/>
            <p14:sldId id="615"/>
            <p14:sldId id="256"/>
            <p14:sldId id="527"/>
            <p14:sldId id="604"/>
            <p14:sldId id="597"/>
            <p14:sldId id="621"/>
            <p14:sldId id="620"/>
            <p14:sldId id="608"/>
            <p14:sldId id="606"/>
            <p14:sldId id="622"/>
            <p14:sldId id="598"/>
            <p14:sldId id="623"/>
            <p14:sldId id="609"/>
            <p14:sldId id="625"/>
            <p14:sldId id="631"/>
            <p14:sldId id="613"/>
            <p14:sldId id="626"/>
            <p14:sldId id="627"/>
            <p14:sldId id="628"/>
            <p14:sldId id="629"/>
            <p14:sldId id="632"/>
            <p14:sldId id="624"/>
            <p14:sldId id="599"/>
            <p14:sldId id="633"/>
            <p14:sldId id="600"/>
            <p14:sldId id="614"/>
            <p14:sldId id="528"/>
            <p14:sldId id="601"/>
            <p14:sldId id="610"/>
            <p14:sldId id="486"/>
            <p14:sldId id="635"/>
            <p14:sldId id="611"/>
            <p14:sldId id="612"/>
            <p14:sldId id="636"/>
            <p14:sldId id="637"/>
            <p14:sldId id="638"/>
            <p14:sldId id="639"/>
            <p14:sldId id="642"/>
            <p14:sldId id="643"/>
            <p14:sldId id="644"/>
            <p14:sldId id="640"/>
            <p14:sldId id="641"/>
            <p14:sldId id="544"/>
            <p14:sldId id="60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4" autoAdjust="0"/>
    <p:restoredTop sz="93738" autoAdjust="0"/>
  </p:normalViewPr>
  <p:slideViewPr>
    <p:cSldViewPr snapToGrid="0">
      <p:cViewPr varScale="1">
        <p:scale>
          <a:sx n="74" d="100"/>
          <a:sy n="74" d="100"/>
        </p:scale>
        <p:origin x="564" y="5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7/21/2023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7/21/2023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7/21/2023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10" Type="http://schemas.openxmlformats.org/officeDocument/2006/relationships/image" Target="../media/image9.sv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10" Type="http://schemas.openxmlformats.org/officeDocument/2006/relationships/image" Target="../media/image7.svg"/><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3.svg"/><Relationship Id="rId9" Type="http://schemas.openxmlformats.org/officeDocument/2006/relationships/image" Target="../media/image9.svg"/></Relationships>
</file>

<file path=ppt/slides/_rels/slide5.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9.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s>
</file>

<file path=ppt/slides/_rels/slide1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13.svg"/><Relationship Id="rId5"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9.png"/></Relationships>
</file>

<file path=ppt/slides/_rels/slide1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5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5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5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71986" y="3663935"/>
            <a:ext cx="5431367" cy="1692771"/>
          </a:xfrm>
          <a:prstGeom prst="rect">
            <a:avLst/>
          </a:prstGeom>
          <a:noFill/>
        </p:spPr>
        <p:txBody>
          <a:bodyPr wrap="square" rtlCol="0">
            <a:spAutoFit/>
          </a:bodyPr>
          <a:lstStyle/>
          <a:p>
            <a:pPr algn="ctr" rtl="1">
              <a:lnSpc>
                <a:spcPct val="150000"/>
              </a:lnSpc>
            </a:pPr>
            <a:r>
              <a:rPr lang="ar-JO" sz="4000" b="1" dirty="0">
                <a:latin typeface="Tajawal Medium" panose="00000600000000000000" pitchFamily="2" charset="-78"/>
                <a:cs typeface="Tajawal Medium" panose="00000600000000000000" pitchFamily="2" charset="-78"/>
              </a:rPr>
              <a:t>إعداد: </a:t>
            </a:r>
          </a:p>
          <a:p>
            <a:pPr algn="r" rtl="1">
              <a:lnSpc>
                <a:spcPct val="150000"/>
              </a:lnSpc>
            </a:pPr>
            <a:r>
              <a:rPr lang="ar-JO" sz="3200" dirty="0">
                <a:solidFill>
                  <a:srgbClr val="FF0000"/>
                </a:solidFill>
                <a:latin typeface="Tajawal Medium" panose="00000600000000000000" pitchFamily="2" charset="-78"/>
                <a:cs typeface="Tajawal Medium" panose="00000600000000000000" pitchFamily="2" charset="-78"/>
              </a:rPr>
              <a:t>د. </a:t>
            </a:r>
            <a:r>
              <a:rPr lang="ar-JO" sz="3200" dirty="0" err="1">
                <a:solidFill>
                  <a:srgbClr val="FF0000"/>
                </a:solidFill>
                <a:latin typeface="Tajawal Medium" panose="00000600000000000000" pitchFamily="2" charset="-78"/>
                <a:cs typeface="Tajawal Medium" panose="00000600000000000000" pitchFamily="2" charset="-78"/>
              </a:rPr>
              <a:t>الاء</a:t>
            </a:r>
            <a:r>
              <a:rPr lang="ar-JO" sz="3200" dirty="0">
                <a:solidFill>
                  <a:srgbClr val="FF0000"/>
                </a:solidFill>
                <a:latin typeface="Tajawal Medium" panose="00000600000000000000" pitchFamily="2" charset="-78"/>
                <a:cs typeface="Tajawal Medium" panose="00000600000000000000" pitchFamily="2" charset="-78"/>
              </a:rPr>
              <a:t> طارق </a:t>
            </a:r>
            <a:r>
              <a:rPr lang="ar-JO" sz="3200" dirty="0" err="1">
                <a:solidFill>
                  <a:srgbClr val="FF0000"/>
                </a:solidFill>
                <a:latin typeface="Tajawal Medium" panose="00000600000000000000" pitchFamily="2" charset="-78"/>
                <a:cs typeface="Tajawal Medium" panose="00000600000000000000" pitchFamily="2" charset="-78"/>
              </a:rPr>
              <a:t>الضمرات</a:t>
            </a:r>
            <a:endParaRPr lang="en-US" sz="3200" dirty="0">
              <a:solidFill>
                <a:srgbClr val="FF0000"/>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a:solidFill>
                  <a:srgbClr val="FF0000"/>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مستطيل 2"/>
          <p:cNvSpPr/>
          <p:nvPr/>
        </p:nvSpPr>
        <p:spPr>
          <a:xfrm>
            <a:off x="7751319" y="5740107"/>
            <a:ext cx="3115621" cy="769441"/>
          </a:xfrm>
          <a:prstGeom prst="rect">
            <a:avLst/>
          </a:prstGeom>
        </p:spPr>
        <p:txBody>
          <a:bodyPr wrap="square">
            <a:spAutoFit/>
          </a:bodyPr>
          <a:lstStyle/>
          <a:p>
            <a:pPr algn="r"/>
            <a:r>
              <a:rPr lang="ar-JO" sz="4400" dirty="0"/>
              <a:t>القيادة التربوية</a:t>
            </a:r>
          </a:p>
        </p:txBody>
      </p:sp>
    </p:spTree>
    <p:extLst>
      <p:ext uri="{BB962C8B-B14F-4D97-AF65-F5344CB8AC3E}">
        <p14:creationId xmlns:p14="http://schemas.microsoft.com/office/powerpoint/2010/main" val="13243884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2272145" y="1840994"/>
            <a:ext cx="6767625" cy="2800767"/>
          </a:xfrm>
          <a:prstGeom prst="rect">
            <a:avLst/>
          </a:prstGeom>
          <a:noFill/>
          <a:ln>
            <a:noFill/>
          </a:ln>
        </p:spPr>
        <p:txBody>
          <a:bodyPr wrap="square" rtlCol="0">
            <a:spAutoFit/>
          </a:bodyPr>
          <a:lstStyle/>
          <a:p>
            <a:pPr algn="ctr"/>
            <a:r>
              <a:rPr lang="ar-JO" sz="4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ajawal Medium" panose="00000600000000000000" pitchFamily="2" charset="-78"/>
                <a:cs typeface="Tajawal Medium" panose="00000600000000000000" pitchFamily="2" charset="-78"/>
              </a:rPr>
              <a:t>المحاضرة </a:t>
            </a:r>
            <a:r>
              <a:rPr lang="ar-JO" sz="4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ajawal Medium" panose="00000600000000000000" pitchFamily="2" charset="-78"/>
                <a:cs typeface="Tajawal Medium" panose="00000600000000000000" pitchFamily="2" charset="-78"/>
              </a:rPr>
              <a:t>السادسة</a:t>
            </a:r>
            <a:endParaRPr lang="ar-JO" sz="4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Medium" panose="00000600000000000000" pitchFamily="2" charset="-78"/>
              <a:cs typeface="Tajawal Medium" panose="00000600000000000000" pitchFamily="2" charset="-78"/>
            </a:endParaRPr>
          </a:p>
          <a:p>
            <a:pPr algn="ctr" rtl="1"/>
            <a:r>
              <a:rPr lang="ar-JO" sz="4400" dirty="0">
                <a:solidFill>
                  <a:schemeClr val="bg1"/>
                </a:solidFill>
              </a:rPr>
              <a:t>(البحوث </a:t>
            </a:r>
            <a:r>
              <a:rPr lang="ar-JO" sz="4400" dirty="0" smtClean="0">
                <a:solidFill>
                  <a:schemeClr val="bg1"/>
                </a:solidFill>
              </a:rPr>
              <a:t>الاستقرائية والارتباطية, </a:t>
            </a:r>
            <a:r>
              <a:rPr lang="ar-JO" sz="4400" dirty="0">
                <a:solidFill>
                  <a:schemeClr val="bg1"/>
                </a:solidFill>
              </a:rPr>
              <a:t>البحوث الكمية والنوعية, البحوث </a:t>
            </a:r>
            <a:r>
              <a:rPr lang="ar-JO" sz="4400" dirty="0" smtClean="0">
                <a:solidFill>
                  <a:schemeClr val="bg1"/>
                </a:solidFill>
              </a:rPr>
              <a:t>الأساسية والتطبيقية)</a:t>
            </a:r>
            <a:endParaRPr lang="en-US" sz="4400" dirty="0">
              <a:solidFill>
                <a:schemeClr val="bg1"/>
              </a:solidFill>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a:solidFill>
                  <a:srgbClr val="2D3956"/>
                </a:solidFill>
                <a:latin typeface="Tajawal Medium" panose="00000600000000000000" pitchFamily="2" charset="-78"/>
                <a:cs typeface="Tajawal Medium" panose="00000600000000000000" pitchFamily="2" charset="-78"/>
              </a:rPr>
              <a:t>Alaa</a:t>
            </a:r>
            <a:r>
              <a:rPr lang="en-US" sz="2800" b="1" dirty="0">
                <a:solidFill>
                  <a:srgbClr val="2D3956"/>
                </a:solidFill>
                <a:latin typeface="Tajawal Medium" panose="00000600000000000000" pitchFamily="2" charset="-78"/>
                <a:cs typeface="Tajawal Medium" panose="00000600000000000000" pitchFamily="2" charset="-78"/>
              </a:rPr>
              <a:t> </a:t>
            </a:r>
            <a:r>
              <a:rPr lang="en-US" sz="2800" b="1" dirty="0" err="1">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395961" y="1212613"/>
            <a:ext cx="8375963" cy="5078313"/>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algn="r" rtl="1"/>
            <a:endParaRPr lang="ar-JO" sz="2000" b="1" dirty="0" smtClean="0">
              <a:latin typeface="Simplified Arabic" panose="02020603050405020304" pitchFamily="18" charset="-78"/>
              <a:cs typeface="Simplified Arabic" panose="02020603050405020304" pitchFamily="18" charset="-78"/>
            </a:endParaRPr>
          </a:p>
          <a:p>
            <a:pPr marL="457200" indent="-457200" algn="r" rtl="1">
              <a:buFont typeface="Wingdings" panose="05000000000000000000" pitchFamily="2" charset="2"/>
              <a:buChar char="v"/>
            </a:pPr>
            <a:r>
              <a:rPr lang="ar-JO" sz="2400" b="1" dirty="0" smtClean="0">
                <a:latin typeface="Simplified Arabic" panose="02020603050405020304" pitchFamily="18" charset="-78"/>
                <a:cs typeface="Simplified Arabic" panose="02020603050405020304" pitchFamily="18" charset="-78"/>
              </a:rPr>
              <a:t>مقدمة </a:t>
            </a:r>
          </a:p>
          <a:p>
            <a:pPr marL="285750" indent="-285750" algn="r" rtl="1">
              <a:lnSpc>
                <a:spcPct val="150000"/>
              </a:lnSpc>
              <a:buFont typeface="Wingdings" panose="05000000000000000000" pitchFamily="2" charset="2"/>
              <a:buChar char="v"/>
            </a:pPr>
            <a:r>
              <a:rPr lang="ar-JO" sz="2400" b="1" dirty="0"/>
              <a:t>المنهج الاستقرائي</a:t>
            </a:r>
          </a:p>
          <a:p>
            <a:pPr marL="285750" indent="-285750" algn="r" rtl="1">
              <a:lnSpc>
                <a:spcPct val="150000"/>
              </a:lnSpc>
              <a:buFont typeface="Wingdings" panose="05000000000000000000" pitchFamily="2" charset="2"/>
              <a:buChar char="v"/>
            </a:pPr>
            <a:r>
              <a:rPr lang="ar-JO" sz="2400" b="1" dirty="0"/>
              <a:t>المنهج الكمي والمنهج </a:t>
            </a:r>
            <a:r>
              <a:rPr lang="ar-JO" sz="2400" b="1" dirty="0" smtClean="0"/>
              <a:t>النوعي</a:t>
            </a:r>
            <a:endParaRPr lang="ar-JO" sz="2400" b="1" dirty="0"/>
          </a:p>
          <a:p>
            <a:pPr marL="285750" indent="-285750" algn="r" rtl="1">
              <a:lnSpc>
                <a:spcPct val="150000"/>
              </a:lnSpc>
              <a:buFont typeface="Wingdings" panose="05000000000000000000" pitchFamily="2" charset="2"/>
              <a:buChar char="v"/>
            </a:pPr>
            <a:r>
              <a:rPr lang="ar-JO" sz="2400" b="1" dirty="0"/>
              <a:t>المناهج الأساسية والتطبيقية</a:t>
            </a:r>
          </a:p>
          <a:p>
            <a:pPr marL="285750" indent="-285750" algn="r" rtl="1">
              <a:lnSpc>
                <a:spcPct val="150000"/>
              </a:lnSpc>
              <a:buFont typeface="Wingdings" panose="05000000000000000000" pitchFamily="2" charset="2"/>
              <a:buChar char="v"/>
            </a:pPr>
            <a:r>
              <a:rPr lang="ar-JO" sz="2400" b="1" dirty="0"/>
              <a:t>المنهج الارتباطي</a:t>
            </a:r>
          </a:p>
          <a:p>
            <a:pPr marL="342900" indent="-342900" algn="r" rtl="1">
              <a:buFont typeface="Wingdings" panose="05000000000000000000" pitchFamily="2" charset="2"/>
              <a:buChar char="v"/>
            </a:pPr>
            <a:r>
              <a:rPr lang="ar-JO" sz="2400" b="1" dirty="0" smtClean="0"/>
              <a:t>خاتمة</a:t>
            </a:r>
            <a:endParaRPr lang="ar-JO" sz="2000" b="1" dirty="0"/>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42185" y="6435974"/>
            <a:ext cx="1879649" cy="30923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54141" y="1761234"/>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print">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7" name="مربع نص 6"/>
          <p:cNvSpPr txBox="1"/>
          <p:nvPr/>
        </p:nvSpPr>
        <p:spPr>
          <a:xfrm>
            <a:off x="1094704" y="1910072"/>
            <a:ext cx="9872719" cy="4401205"/>
          </a:xfrm>
          <a:prstGeom prst="rect">
            <a:avLst/>
          </a:prstGeom>
          <a:noFill/>
        </p:spPr>
        <p:txBody>
          <a:bodyPr wrap="square" rtlCol="1">
            <a:spAutoFit/>
          </a:bodyPr>
          <a:lstStyle/>
          <a:p>
            <a:pPr algn="ctr" rtl="1"/>
            <a:r>
              <a:rPr lang="ar-JO" sz="2800" b="1" dirty="0" smtClean="0"/>
              <a:t>المقدمة</a:t>
            </a:r>
          </a:p>
          <a:p>
            <a:pPr algn="r" rtl="1"/>
            <a:r>
              <a:rPr lang="ar-JO" dirty="0"/>
              <a:t>تعد كلمة "المناهج" نتاجاً للمناقشات الفلسفية وتأتي من المنطق. ولهذا السبب، قيل أن مناهج العلوم تشكل </a:t>
            </a:r>
            <a:r>
              <a:rPr lang="ar-JO" dirty="0" smtClean="0"/>
              <a:t>جزء </a:t>
            </a:r>
            <a:r>
              <a:rPr lang="ar-JO" dirty="0"/>
              <a:t>هاماً من المنطق وميدانه الأساسي. </a:t>
            </a:r>
            <a:r>
              <a:rPr lang="ar-JO" dirty="0" smtClean="0"/>
              <a:t>وقد </a:t>
            </a:r>
            <a:r>
              <a:rPr lang="ar-JO" dirty="0"/>
              <a:t>اهتم البعض، مثل ديكارت، بالمنهج ووصفه بأنه "طريقة للحكم بالعقل". </a:t>
            </a:r>
            <a:r>
              <a:rPr lang="ar-JO" dirty="0" smtClean="0"/>
              <a:t>ويهدف </a:t>
            </a:r>
            <a:r>
              <a:rPr lang="ar-JO" dirty="0"/>
              <a:t>المنهج الديكارتي إلى البحث عن الحقيقة في العلوم، وهو منهج صارم يركز على معالجة المشاكل بطريقة تتشابه مع معالجة المهندسين لمسائلهم باستخدام المبادئ المسلم بها ومن ثم التوصل إلى الاتفاقات وتأكيدها على القضايا المؤكدة. يعتمد هذا المنهج على أربعة قواعد، الوضوح والتمييز أو قاعدة اليقين فلا تقبل فكرة ما أو قضية على أنها حل مالم تكن واضحة ومتميزة بحيث لا توضع موضع الشك. ثم قاعدة التحليل التي بمقتضاها تُجزأ الظاهرة وتحلل تحليلاً دقيقاً. ثم قاعدة التركيب ومعناه التدرج من الأبسط والايسر في تغير القضايا الى القضايا الأكثر تركيباً. وأخيراً قاعدة الاحصاء ومعناه المراجعة الشاملة والاحصاء الكامل لجزيئات المسألة</a:t>
            </a:r>
            <a:r>
              <a:rPr lang="ar-JO" dirty="0" smtClean="0"/>
              <a:t>.</a:t>
            </a:r>
          </a:p>
          <a:p>
            <a:pPr algn="r" rtl="1"/>
            <a:r>
              <a:rPr lang="ar-JO" dirty="0" smtClean="0"/>
              <a:t>تُعرف </a:t>
            </a:r>
            <a:r>
              <a:rPr lang="ar-JO" dirty="0"/>
              <a:t>مناهج البحث كمجموعة من المبادئ العامة والطرق العملية التي يستخدمها الباحث في حل مشاكل بحثه، بهدف الكشف عن جوهر الحقيقة. يعتبر المنهج العلمي وسيلة العلم ووسيلة البحث العلمي في الكشف عن المعرفة والحقائق والقوانين التي يسعى إلى الوصول إليها وتحقيقها. غالباً ما يعتمد تقييم أي بحث على صحة وسلامة النتائج على صحة وسلامة المنهج المتبع. فالمنهج هو الوسيلة التي يمكننا بها الوصول إلى الحقيقة أو مجموعة من الحقائق ومحاولة اختبارها وتعميمها في سعينا نحو النظرية، وهو هدف كل بحث علمي. أو يعتبر المنهج الطريقة التي يتم من خلالها كشف الحقيقة باستخدام مجموعة من القواعد التي تهيمن على تفكيرنا وتحديد عملياتنا حتى نصل إلى النتائج.</a:t>
            </a:r>
            <a:endParaRPr lang="ar-JO" sz="2400" b="1" dirty="0" smtClean="0"/>
          </a:p>
          <a:p>
            <a:pPr algn="ctr" rtl="1"/>
            <a:endParaRPr lang="en-US"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98070"/>
            <a:ext cx="10082683" cy="4644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64043" y="1730721"/>
            <a:ext cx="9682942" cy="3000821"/>
          </a:xfrm>
          <a:prstGeom prst="rect">
            <a:avLst/>
          </a:prstGeom>
          <a:noFill/>
        </p:spPr>
        <p:txBody>
          <a:bodyPr wrap="square" rtlCol="1">
            <a:spAutoFit/>
          </a:bodyPr>
          <a:lstStyle/>
          <a:p>
            <a:pPr indent="457200" algn="just" rtl="1">
              <a:lnSpc>
                <a:spcPct val="150000"/>
              </a:lnSpc>
            </a:pPr>
            <a:r>
              <a:rPr lang="ar-SA" dirty="0"/>
              <a:t>يعود مفهوم النهج في البحوث الأكاديمية إلى مجموعة الخطط والإجراءات البحثية، التي تستند الخطوات فيها على الافتراضات وجمع البيانات التي يتم تحليلها وتفسيرها، والتي تتضمن العديد من القرارات، من أجل تنظيمها، ترتيبها، وعرضها. وينطوي القرار على المنهج الذي ينبغي استخدامه لدراسة موضوع البحث وإجراءات التحقيق وهو ما يطلق عليه مسمى (تصميم البحوث) والتي هي عبارة عن خطة تبين الكيفية التي سيتم بها جمع البيانات والمعلومات. </a:t>
            </a:r>
            <a:r>
              <a:rPr lang="ar-SA" dirty="0" smtClean="0"/>
              <a:t>و</a:t>
            </a:r>
            <a:r>
              <a:rPr lang="ar-JO" dirty="0" smtClean="0"/>
              <a:t>من أهم </a:t>
            </a:r>
            <a:r>
              <a:rPr lang="ar-SA" dirty="0" smtClean="0"/>
              <a:t>تعريفات مفهوم </a:t>
            </a:r>
            <a:r>
              <a:rPr lang="ar-SA" dirty="0"/>
              <a:t>المناهج في البحث العلمي ومن أهمها، أن المناهج هي: " هي الترتيب الصائب للعمليات العقلية التي نقوم بها بصدد الكشف عن الحقيقة والبرهنة عليها. إذ يستند اختيار نهج البحث أو الدراسة على </a:t>
            </a:r>
            <a:r>
              <a:rPr lang="ar-SA" u="sng" dirty="0"/>
              <a:t>طبيعة مشكلة البحث </a:t>
            </a:r>
            <a:r>
              <a:rPr lang="ar-SA" dirty="0"/>
              <a:t>أو المسألة التي يجري تناولها، </a:t>
            </a:r>
            <a:r>
              <a:rPr lang="ar-SA" u="sng" dirty="0"/>
              <a:t>والتجارب الشخصية للباحث</a:t>
            </a:r>
            <a:r>
              <a:rPr lang="ar-SA" dirty="0"/>
              <a:t>، بالإضافة إلى طبيعة </a:t>
            </a:r>
            <a:r>
              <a:rPr lang="ar-SA" u="sng" dirty="0"/>
              <a:t>وخصوصيات مجتمع الدراسة</a:t>
            </a:r>
            <a:r>
              <a:rPr lang="ar-SA" dirty="0"/>
              <a:t>. لذا فإنه من المتفق عليه أن المناهج أو طرق البحث عن الحقيقة تختلف باختلاف المواضيع. </a:t>
            </a:r>
            <a:endParaRPr lang="ar-JO" sz="2400" dirty="0"/>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034862" y="1326524"/>
            <a:ext cx="8493650" cy="46455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882871" y="1717424"/>
            <a:ext cx="8246393" cy="3416320"/>
          </a:xfrm>
          <a:prstGeom prst="rect">
            <a:avLst/>
          </a:prstGeom>
          <a:noFill/>
        </p:spPr>
        <p:txBody>
          <a:bodyPr wrap="square" rtlCol="1">
            <a:spAutoFit/>
          </a:bodyPr>
          <a:lstStyle/>
          <a:p>
            <a:pPr algn="ctr" rtl="1">
              <a:lnSpc>
                <a:spcPct val="150000"/>
              </a:lnSpc>
            </a:pPr>
            <a:r>
              <a:rPr lang="ar-JO" b="1" dirty="0" smtClean="0"/>
              <a:t>أنواع المناهج</a:t>
            </a:r>
          </a:p>
          <a:p>
            <a:pPr algn="ctr" rtl="1">
              <a:lnSpc>
                <a:spcPct val="150000"/>
              </a:lnSpc>
            </a:pPr>
            <a:endParaRPr lang="ar-JO" dirty="0"/>
          </a:p>
          <a:p>
            <a:pPr algn="ctr" rtl="1">
              <a:lnSpc>
                <a:spcPct val="150000"/>
              </a:lnSpc>
            </a:pPr>
            <a:r>
              <a:rPr lang="ar-SA" dirty="0" smtClean="0"/>
              <a:t>هنالك </a:t>
            </a:r>
            <a:r>
              <a:rPr lang="ar-SA" dirty="0"/>
              <a:t>العديد من الاجتهادات في تصنيف البحوث العلمية. </a:t>
            </a:r>
            <a:r>
              <a:rPr lang="ar-JO" dirty="0" smtClean="0"/>
              <a:t>وسنتناول منها في هذه المحاضرة ما يلي:</a:t>
            </a:r>
          </a:p>
          <a:p>
            <a:pPr marL="285750" indent="-285750" algn="r" rtl="1">
              <a:lnSpc>
                <a:spcPct val="150000"/>
              </a:lnSpc>
              <a:buFont typeface="Wingdings" panose="05000000000000000000" pitchFamily="2" charset="2"/>
              <a:buChar char="v"/>
            </a:pPr>
            <a:r>
              <a:rPr lang="ar-JO" dirty="0" smtClean="0"/>
              <a:t>المنهج الاستقرائي</a:t>
            </a:r>
          </a:p>
          <a:p>
            <a:pPr marL="285750" indent="-285750" algn="r" rtl="1">
              <a:lnSpc>
                <a:spcPct val="150000"/>
              </a:lnSpc>
              <a:buFont typeface="Wingdings" panose="05000000000000000000" pitchFamily="2" charset="2"/>
              <a:buChar char="v"/>
            </a:pPr>
            <a:r>
              <a:rPr lang="ar-JO" dirty="0" smtClean="0"/>
              <a:t>المنهج الكمي والمنهج النوعي</a:t>
            </a:r>
          </a:p>
          <a:p>
            <a:pPr marL="285750" indent="-285750" algn="r" rtl="1">
              <a:lnSpc>
                <a:spcPct val="150000"/>
              </a:lnSpc>
              <a:buFont typeface="Wingdings" panose="05000000000000000000" pitchFamily="2" charset="2"/>
              <a:buChar char="v"/>
            </a:pPr>
            <a:r>
              <a:rPr lang="ar-JO" dirty="0" smtClean="0"/>
              <a:t>المناهج الأساسية والتطبيقية</a:t>
            </a:r>
          </a:p>
          <a:p>
            <a:pPr marL="285750" indent="-285750" algn="r" rtl="1">
              <a:lnSpc>
                <a:spcPct val="150000"/>
              </a:lnSpc>
              <a:buFont typeface="Wingdings" panose="05000000000000000000" pitchFamily="2" charset="2"/>
              <a:buChar char="v"/>
            </a:pPr>
            <a:r>
              <a:rPr lang="ar-JO" dirty="0" smtClean="0"/>
              <a:t>المنهج </a:t>
            </a:r>
            <a:r>
              <a:rPr lang="ar-JO" dirty="0"/>
              <a:t>الارتباطي</a:t>
            </a:r>
          </a:p>
          <a:p>
            <a:pPr marL="285750" indent="-285750" algn="r" rtl="1">
              <a:lnSpc>
                <a:spcPct val="150000"/>
              </a:lnSpc>
              <a:buFont typeface="Wingdings" panose="05000000000000000000" pitchFamily="2" charset="2"/>
              <a:buChar char="v"/>
            </a:pPr>
            <a:endParaRPr lang="ar-JO" dirty="0" smtClean="0"/>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658683" y="1385866"/>
            <a:ext cx="9415033" cy="5016758"/>
          </a:xfrm>
          <a:prstGeom prst="rect">
            <a:avLst/>
          </a:prstGeom>
          <a:noFill/>
        </p:spPr>
        <p:txBody>
          <a:bodyPr wrap="square" rtlCol="1">
            <a:spAutoFit/>
          </a:bodyPr>
          <a:lstStyle/>
          <a:p>
            <a:pPr algn="ctr" rtl="1"/>
            <a:r>
              <a:rPr lang="ar-JO" sz="2400" b="1" dirty="0" smtClean="0"/>
              <a:t>المنهج الاستقرائي</a:t>
            </a:r>
          </a:p>
          <a:p>
            <a:pPr algn="ctr" rtl="1"/>
            <a:endParaRPr lang="ar-JO" sz="2400" b="1" dirty="0" smtClean="0"/>
          </a:p>
          <a:p>
            <a:pPr algn="just" rtl="1" fontAlgn="t"/>
            <a:r>
              <a:rPr lang="ar-JO" sz="2400" dirty="0"/>
              <a:t>الاستقراء هو مصطلح يوناني يعني القيادة، ويعني أن العقل هو الذي يقود الإنسان للقيام بالتجارب والاختبارات التي تؤدي إلى اكتشاف القوانين وفقًا لتعريفها اليوناني.</a:t>
            </a:r>
          </a:p>
          <a:p>
            <a:pPr algn="just" rtl="1" fontAlgn="t"/>
            <a:r>
              <a:rPr lang="ar-JO" sz="2400" dirty="0"/>
              <a:t>يهدف المنهج الاستقرائي إلى جمع البيانات والعلاقات المترابطة بدقة لربطها بعلاقات عامة شاملة. يتميز هذا المنهج بتحرك الباحث من </a:t>
            </a:r>
            <a:r>
              <a:rPr lang="ar-JO" sz="2400" dirty="0" smtClean="0"/>
              <a:t>الخاص </a:t>
            </a:r>
            <a:r>
              <a:rPr lang="ar-JO" sz="2400" dirty="0"/>
              <a:t>إلى </a:t>
            </a:r>
            <a:r>
              <a:rPr lang="ar-JO" sz="2400" dirty="0" smtClean="0"/>
              <a:t>العام، </a:t>
            </a:r>
            <a:r>
              <a:rPr lang="ar-JO" sz="2400" dirty="0"/>
              <a:t>حيث ينقل الباحث في بحثه من الجزء إلى الكل </a:t>
            </a:r>
            <a:r>
              <a:rPr lang="ar-JO" sz="2400" dirty="0" smtClean="0"/>
              <a:t>في </a:t>
            </a:r>
            <a:r>
              <a:rPr lang="ar-JO" sz="2400" dirty="0"/>
              <a:t>بداية الأمر، يعمم الباحث النتائج على الجزء وبعد التأكد من صحتها، يعممها على الكل. </a:t>
            </a:r>
            <a:endParaRPr lang="ar-JO" sz="2400" dirty="0" smtClean="0"/>
          </a:p>
          <a:p>
            <a:pPr algn="just" rtl="1" fontAlgn="t"/>
            <a:r>
              <a:rPr lang="ar-JO" sz="2400" dirty="0" smtClean="0"/>
              <a:t>يستخدم </a:t>
            </a:r>
            <a:r>
              <a:rPr lang="ar-JO" sz="2400" dirty="0"/>
              <a:t>الباحث المنهج الاستقرائي لتعميم الدراسة الخاصة التي أجراها على الدراسة العامة المتعلقة بالموضوع.</a:t>
            </a:r>
          </a:p>
          <a:p>
            <a:pPr algn="just" rtl="1"/>
            <a:r>
              <a:rPr lang="ar-JO" sz="2400" dirty="0" smtClean="0">
                <a:latin typeface="Simplified Arabic" panose="02020603050405020304" pitchFamily="18" charset="-78"/>
                <a:cs typeface="Simplified Arabic" panose="02020603050405020304" pitchFamily="18" charset="-78"/>
              </a:rPr>
              <a:t>الاستقراء :</a:t>
            </a:r>
            <a:r>
              <a:rPr lang="ar-SA" sz="2400" dirty="0" smtClean="0">
                <a:latin typeface="Simplified Arabic" panose="02020603050405020304" pitchFamily="18" charset="-78"/>
                <a:cs typeface="Simplified Arabic" panose="02020603050405020304" pitchFamily="18" charset="-78"/>
              </a:rPr>
              <a:t>وهو </a:t>
            </a:r>
            <a:r>
              <a:rPr lang="ar-SA" sz="2400" dirty="0">
                <a:latin typeface="Simplified Arabic" panose="02020603050405020304" pitchFamily="18" charset="-78"/>
                <a:cs typeface="Simplified Arabic" panose="02020603050405020304" pitchFamily="18" charset="-78"/>
              </a:rPr>
              <a:t>أسلوب يعتمد على الانتقال من الجزئيات للوصول إلى أحكام عامة، وملاحظة الأحكام الجزئية لوضع أحكام للكل</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algn="just" rtl="1"/>
            <a:endParaRPr lang="en-US" sz="2400" dirty="0"/>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473285" y="1284000"/>
            <a:ext cx="9785829" cy="4339650"/>
          </a:xfrm>
          <a:prstGeom prst="rect">
            <a:avLst/>
          </a:prstGeom>
          <a:noFill/>
        </p:spPr>
        <p:txBody>
          <a:bodyPr wrap="square" rtlCol="1">
            <a:spAutoFit/>
          </a:bodyPr>
          <a:lstStyle/>
          <a:p>
            <a:pPr algn="ctr" rtl="1"/>
            <a:r>
              <a:rPr lang="ar-SA" b="1" dirty="0"/>
              <a:t>تعريف المنهج الاستقرائي</a:t>
            </a:r>
            <a:r>
              <a:rPr lang="ru-RU" b="1" dirty="0"/>
              <a:t>:</a:t>
            </a:r>
            <a:endParaRPr lang="en-US" dirty="0"/>
          </a:p>
          <a:p>
            <a:pPr algn="just" rtl="1"/>
            <a:r>
              <a:rPr lang="ar-SA" dirty="0"/>
              <a:t>المنهج الاستقرائي هو أسلوب بحثي يعتمد على جمع البيانات وتحليلها للوصول إلى استنتاجات عامة ومفاهيم عامة</a:t>
            </a:r>
            <a:r>
              <a:rPr lang="ru-RU" dirty="0"/>
              <a:t>. </a:t>
            </a:r>
            <a:r>
              <a:rPr lang="ar-SA" dirty="0"/>
              <a:t>يعتمد هذا المنهج على استخدام الدلائل والأدلة المتاحة لفهم الظواهر وتفسيرها</a:t>
            </a:r>
            <a:r>
              <a:rPr lang="ru-RU" dirty="0"/>
              <a:t>. </a:t>
            </a:r>
            <a:r>
              <a:rPr lang="ar-SA" dirty="0"/>
              <a:t>يستخدم الباحثون هذا النوع من المنهج في مجالات مختلفة مثل العلوم الاجتماعية وعلم النفس والفلسفة</a:t>
            </a:r>
            <a:r>
              <a:rPr lang="ru-RU" dirty="0"/>
              <a:t>.</a:t>
            </a:r>
            <a:endParaRPr lang="en-US" dirty="0"/>
          </a:p>
          <a:p>
            <a:pPr algn="just" rtl="1"/>
            <a:r>
              <a:rPr lang="ar-SA" dirty="0"/>
              <a:t>يقوم على استنتاج معالم وحقائق عامة من واقع مفردات </a:t>
            </a:r>
            <a:r>
              <a:rPr lang="ar-SA" dirty="0" smtClean="0"/>
              <a:t>معين</a:t>
            </a:r>
            <a:r>
              <a:rPr lang="ar-JO" dirty="0" smtClean="0"/>
              <a:t>ة</a:t>
            </a:r>
            <a:r>
              <a:rPr lang="ar-SA" dirty="0" smtClean="0"/>
              <a:t>، أ</a:t>
            </a:r>
            <a:r>
              <a:rPr lang="ar-JO" dirty="0" smtClean="0"/>
              <a:t>ي</a:t>
            </a:r>
            <a:r>
              <a:rPr lang="ar-SA" dirty="0" smtClean="0"/>
              <a:t> </a:t>
            </a:r>
            <a:r>
              <a:rPr lang="ar-SA" dirty="0"/>
              <a:t>يتجه الباحث من الخاص الى العام، فيلاحظ الباحث ظاهرة </a:t>
            </a:r>
            <a:r>
              <a:rPr lang="ar-SA" dirty="0" smtClean="0"/>
              <a:t>معين</a:t>
            </a:r>
            <a:r>
              <a:rPr lang="ar-JO" dirty="0" smtClean="0"/>
              <a:t>ة</a:t>
            </a:r>
            <a:r>
              <a:rPr lang="ar-SA" dirty="0" smtClean="0"/>
              <a:t> </a:t>
            </a:r>
            <a:r>
              <a:rPr lang="ar-SA" dirty="0"/>
              <a:t>ويحاول من ملاحظاته استقراء بعض القواعد أو النظريات العامة التي تفسر سلوك الظاهرة وذلك بالحصول على معلومات او ملاحظات يمكن تحليلها واكتشاف العلاقات التي تربطها والتعرف على أوجه التشابه بينها ثم يستخلص من ذلك نتائج عامة </a:t>
            </a:r>
            <a:r>
              <a:rPr lang="ar-SA" dirty="0" smtClean="0"/>
              <a:t>الت</a:t>
            </a:r>
            <a:r>
              <a:rPr lang="ar-JO" dirty="0" smtClean="0"/>
              <a:t>ي</a:t>
            </a:r>
            <a:r>
              <a:rPr lang="ar-SA" dirty="0" smtClean="0"/>
              <a:t> </a:t>
            </a:r>
            <a:r>
              <a:rPr lang="ar-SA" dirty="0"/>
              <a:t>اذا اختبرت وثبت صحتها صارت </a:t>
            </a:r>
            <a:r>
              <a:rPr lang="ar-SA" dirty="0" err="1"/>
              <a:t>نظریات</a:t>
            </a:r>
            <a:r>
              <a:rPr lang="ar-SA" dirty="0"/>
              <a:t> او تعميمات مقبولة . </a:t>
            </a:r>
            <a:endParaRPr lang="ar-JO" dirty="0" smtClean="0"/>
          </a:p>
          <a:p>
            <a:pPr algn="just" rtl="1"/>
            <a:r>
              <a:rPr lang="ar-SA" dirty="0" smtClean="0"/>
              <a:t>وتتوقف </a:t>
            </a:r>
            <a:r>
              <a:rPr lang="ar-SA" dirty="0"/>
              <a:t>سلامة هذا الاسلوب على مدى شمول الاستقرار لجميع العوامل والظروف المحيطة بالظواهر محل البحث ولضمان صلاحية هذه الفروض يجب ان تشمل ملاحظات الباحث كافة العوامل بالمشكلة وهى </a:t>
            </a:r>
            <a:r>
              <a:rPr lang="ar-SA" dirty="0" smtClean="0"/>
              <a:t>الت</a:t>
            </a:r>
            <a:r>
              <a:rPr lang="ar-JO" dirty="0" smtClean="0"/>
              <a:t>ي</a:t>
            </a:r>
            <a:r>
              <a:rPr lang="ar-SA" dirty="0" smtClean="0"/>
              <a:t> </a:t>
            </a:r>
            <a:r>
              <a:rPr lang="ar-SA" dirty="0"/>
              <a:t>يطلق عليها المتغيرات حيث يختلف مقدارها وتتفاوت قوتها الى التأثير على المشكلة من وقت لآخر . وعند </a:t>
            </a:r>
            <a:r>
              <a:rPr lang="ar-SA" dirty="0" smtClean="0"/>
              <a:t>المقارن</a:t>
            </a:r>
            <a:r>
              <a:rPr lang="ar-JO" dirty="0" smtClean="0"/>
              <a:t>ة</a:t>
            </a:r>
            <a:r>
              <a:rPr lang="ar-SA" dirty="0" smtClean="0"/>
              <a:t> </a:t>
            </a:r>
            <a:r>
              <a:rPr lang="ar-SA" dirty="0"/>
              <a:t>بين النتائج المتعلقة بظاهرتين أو أكثر بتعين تثبيت هذه المتغيرات في كل حالة حتى يكون الاجراء صحيحاً حيث تتم </a:t>
            </a:r>
            <a:r>
              <a:rPr lang="ar-SA" dirty="0" smtClean="0"/>
              <a:t>المقارن</a:t>
            </a:r>
            <a:r>
              <a:rPr lang="ar-JO" dirty="0" smtClean="0"/>
              <a:t>ة</a:t>
            </a:r>
            <a:r>
              <a:rPr lang="ar-SA" dirty="0" smtClean="0"/>
              <a:t> </a:t>
            </a:r>
            <a:r>
              <a:rPr lang="ar-SA" dirty="0"/>
              <a:t>في ظل ظروف موحده ويلاحظ ان اختيار احد هذين الاسلوبين الاستنباطي أو الاستقرائي ) يتوقف على طبيعة البحث ، وليس هناك مجال للمفاضلة بينهما حيث </a:t>
            </a:r>
            <a:r>
              <a:rPr lang="ar-SA" dirty="0" smtClean="0"/>
              <a:t>لا</a:t>
            </a:r>
            <a:r>
              <a:rPr lang="ar-JO" dirty="0" smtClean="0"/>
              <a:t> </a:t>
            </a:r>
            <a:r>
              <a:rPr lang="ar-SA" dirty="0" smtClean="0"/>
              <a:t>يمكن </a:t>
            </a:r>
            <a:r>
              <a:rPr lang="ar-SA" dirty="0"/>
              <a:t>اعتبار احدهما بديلاً </a:t>
            </a:r>
            <a:r>
              <a:rPr lang="ar-SA" dirty="0" smtClean="0"/>
              <a:t>للأخر </a:t>
            </a:r>
            <a:r>
              <a:rPr lang="ar-SA" dirty="0"/>
              <a:t>بل كل منهما مكملا للثاني</a:t>
            </a:r>
            <a:endParaRPr lang="en-US" dirty="0"/>
          </a:p>
          <a:p>
            <a:pPr algn="just" rtl="1"/>
            <a:endParaRPr lang="en-US" sz="2400" dirty="0"/>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00545" y="1557200"/>
            <a:ext cx="10169237" cy="3416320"/>
          </a:xfrm>
          <a:prstGeom prst="rect">
            <a:avLst/>
          </a:prstGeom>
          <a:noFill/>
        </p:spPr>
        <p:txBody>
          <a:bodyPr wrap="square" rtlCol="1">
            <a:spAutoFit/>
          </a:bodyPr>
          <a:lstStyle/>
          <a:p>
            <a:pPr algn="ctr" rtl="1">
              <a:lnSpc>
                <a:spcPct val="150000"/>
              </a:lnSpc>
            </a:pPr>
            <a:r>
              <a:rPr lang="ar-SA" b="1" dirty="0"/>
              <a:t>مراحل المنهج </a:t>
            </a:r>
            <a:r>
              <a:rPr lang="ar-SA" b="1" dirty="0" smtClean="0"/>
              <a:t>الاستقرائي</a:t>
            </a:r>
            <a:endParaRPr lang="ar-JO" b="1" dirty="0"/>
          </a:p>
          <a:p>
            <a:pPr algn="r" rtl="1">
              <a:lnSpc>
                <a:spcPct val="150000"/>
              </a:lnSpc>
            </a:pPr>
            <a:r>
              <a:rPr lang="ar-SA" dirty="0" smtClean="0"/>
              <a:t>تتضمن </a:t>
            </a:r>
            <a:r>
              <a:rPr lang="ar-SA" dirty="0"/>
              <a:t>مراحل المنهج الاستقرائي</a:t>
            </a:r>
            <a:r>
              <a:rPr lang="ru-RU" dirty="0"/>
              <a:t>:</a:t>
            </a:r>
            <a:endParaRPr lang="en-US" dirty="0"/>
          </a:p>
          <a:p>
            <a:pPr marL="285750" indent="-285750" algn="r" rtl="1">
              <a:lnSpc>
                <a:spcPct val="150000"/>
              </a:lnSpc>
              <a:buFont typeface="Wingdings" panose="05000000000000000000" pitchFamily="2" charset="2"/>
              <a:buChar char="ü"/>
            </a:pPr>
            <a:r>
              <a:rPr lang="ar-SA" b="1" dirty="0" smtClean="0"/>
              <a:t>ملاحظة </a:t>
            </a:r>
            <a:r>
              <a:rPr lang="ar-SA" b="1" dirty="0"/>
              <a:t>الظاهرة</a:t>
            </a:r>
            <a:r>
              <a:rPr lang="ru-RU" b="1" dirty="0" smtClean="0"/>
              <a:t>:</a:t>
            </a:r>
            <a:r>
              <a:rPr lang="ar-JO" b="1" dirty="0" smtClean="0"/>
              <a:t> </a:t>
            </a:r>
            <a:r>
              <a:rPr lang="ar-SA" dirty="0" smtClean="0"/>
              <a:t>يتطلب </a:t>
            </a:r>
            <a:r>
              <a:rPr lang="ar-SA" dirty="0"/>
              <a:t>المنهج الاستقرائي ملاحظة الظاهرة التي ترغب في دراستها بعناية وتسجيل الملاحظات المهمة</a:t>
            </a:r>
            <a:r>
              <a:rPr lang="ru-RU" dirty="0"/>
              <a:t>.</a:t>
            </a:r>
            <a:endParaRPr lang="en-US" dirty="0"/>
          </a:p>
          <a:p>
            <a:pPr marL="285750" indent="-285750" algn="r" rtl="1">
              <a:lnSpc>
                <a:spcPct val="150000"/>
              </a:lnSpc>
              <a:buFont typeface="Wingdings" panose="05000000000000000000" pitchFamily="2" charset="2"/>
              <a:buChar char="ü"/>
            </a:pPr>
            <a:r>
              <a:rPr lang="ar-SA" b="1" dirty="0" smtClean="0"/>
              <a:t>تجميع </a:t>
            </a:r>
            <a:r>
              <a:rPr lang="ar-SA" b="1" dirty="0"/>
              <a:t>البيانات</a:t>
            </a:r>
            <a:r>
              <a:rPr lang="ru-RU" b="1" dirty="0" smtClean="0"/>
              <a:t>:</a:t>
            </a:r>
            <a:r>
              <a:rPr lang="ar-JO" b="1" dirty="0" smtClean="0"/>
              <a:t> </a:t>
            </a:r>
            <a:r>
              <a:rPr lang="ar-SA" dirty="0" smtClean="0"/>
              <a:t>يجب </a:t>
            </a:r>
            <a:r>
              <a:rPr lang="ar-SA" dirty="0"/>
              <a:t>جمع البيانات اللازمة لتحليل الظاهرة المراد دراستها، مثل المقابلات والملاحظات الميدانية والوثائق</a:t>
            </a:r>
            <a:r>
              <a:rPr lang="ru-RU" dirty="0"/>
              <a:t>.</a:t>
            </a:r>
            <a:endParaRPr lang="en-US" dirty="0"/>
          </a:p>
          <a:p>
            <a:pPr marL="285750" indent="-285750" algn="r" rtl="1">
              <a:lnSpc>
                <a:spcPct val="150000"/>
              </a:lnSpc>
              <a:buFont typeface="Wingdings" panose="05000000000000000000" pitchFamily="2" charset="2"/>
              <a:buChar char="ü"/>
            </a:pPr>
            <a:r>
              <a:rPr lang="ar-SA" b="1" dirty="0" smtClean="0"/>
              <a:t>تحليل </a:t>
            </a:r>
            <a:r>
              <a:rPr lang="ar-SA" b="1" dirty="0"/>
              <a:t>البيانات</a:t>
            </a:r>
            <a:r>
              <a:rPr lang="ru-RU" b="1" dirty="0" smtClean="0"/>
              <a:t>:</a:t>
            </a:r>
            <a:r>
              <a:rPr lang="ar-JO" b="1" dirty="0" smtClean="0"/>
              <a:t> </a:t>
            </a:r>
            <a:r>
              <a:rPr lang="ar-SA" dirty="0" smtClean="0"/>
              <a:t>يجب </a:t>
            </a:r>
            <a:r>
              <a:rPr lang="ar-SA" dirty="0"/>
              <a:t>تحليل البيانات المجمعة بعناية لاستخدامها في استنتاجاتك النهائية</a:t>
            </a:r>
            <a:r>
              <a:rPr lang="ru-RU" dirty="0"/>
              <a:t>. </a:t>
            </a:r>
            <a:r>
              <a:rPr lang="ar-SA" dirty="0"/>
              <a:t>يمكن استخدام أدوات التحليل المختلفة مثل التصنيف والتفسير والمقارنة</a:t>
            </a:r>
            <a:r>
              <a:rPr lang="ru-RU" dirty="0"/>
              <a:t>.</a:t>
            </a:r>
            <a:endParaRPr lang="en-US" dirty="0"/>
          </a:p>
          <a:p>
            <a:pPr marL="285750" indent="-285750" algn="r" rtl="1">
              <a:lnSpc>
                <a:spcPct val="150000"/>
              </a:lnSpc>
              <a:buFont typeface="Wingdings" panose="05000000000000000000" pitchFamily="2" charset="2"/>
              <a:buChar char="ü"/>
            </a:pPr>
            <a:r>
              <a:rPr lang="ar-SA" b="1" dirty="0" smtClean="0"/>
              <a:t>استنتاجات عامة</a:t>
            </a:r>
            <a:r>
              <a:rPr lang="ar-JO" b="1" dirty="0" smtClean="0"/>
              <a:t> </a:t>
            </a:r>
            <a:r>
              <a:rPr lang="ru-RU" b="1" dirty="0" smtClean="0"/>
              <a:t>:</a:t>
            </a:r>
            <a:r>
              <a:rPr lang="ar-SA" dirty="0"/>
              <a:t>بناءً على تحليل البيانات، يمكنك وضع استنتاجات عامة ومفاهيم عامة حول الظاهرة التي تم دراستها</a:t>
            </a:r>
            <a:r>
              <a:rPr lang="ru-RU" dirty="0"/>
              <a:t>.</a:t>
            </a:r>
            <a:endParaRPr lang="en-US" dirty="0"/>
          </a:p>
          <a:p>
            <a:pPr marL="285750" indent="-285750" algn="r" rtl="1">
              <a:lnSpc>
                <a:spcPct val="150000"/>
              </a:lnSpc>
              <a:buFont typeface="Wingdings" panose="05000000000000000000" pitchFamily="2" charset="2"/>
              <a:buChar char="ü"/>
            </a:pPr>
            <a:r>
              <a:rPr lang="ar-SA" b="1" dirty="0" smtClean="0"/>
              <a:t>التحقق </a:t>
            </a:r>
            <a:r>
              <a:rPr lang="ar-SA" b="1" dirty="0"/>
              <a:t>والتثبت</a:t>
            </a:r>
            <a:r>
              <a:rPr lang="ru-RU" b="1" dirty="0" smtClean="0"/>
              <a:t>:</a:t>
            </a:r>
            <a:r>
              <a:rPr lang="ar-JO" b="1" dirty="0" smtClean="0"/>
              <a:t> </a:t>
            </a:r>
            <a:r>
              <a:rPr lang="ar-SA" dirty="0" smtClean="0"/>
              <a:t>بعد </a:t>
            </a:r>
            <a:r>
              <a:rPr lang="ar-SA" dirty="0"/>
              <a:t>وضع استنتاجاتك، من الضروري التحقق من صحتها وتثبتها من خلال إجراء المزيد من البحوث والدراسات</a:t>
            </a:r>
            <a:r>
              <a:rPr lang="ru-RU" dirty="0"/>
              <a:t>.</a:t>
            </a:r>
            <a:endParaRPr lang="en-US" dirty="0"/>
          </a:p>
        </p:txBody>
      </p:sp>
    </p:spTree>
    <p:extLst>
      <p:ext uri="{BB962C8B-B14F-4D97-AF65-F5344CB8AC3E}">
        <p14:creationId xmlns:p14="http://schemas.microsoft.com/office/powerpoint/2010/main" val="36721111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31849" y="938418"/>
            <a:ext cx="9131120" cy="5105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626178" y="1603448"/>
            <a:ext cx="7675807" cy="3416320"/>
          </a:xfrm>
          <a:prstGeom prst="rect">
            <a:avLst/>
          </a:prstGeom>
          <a:noFill/>
        </p:spPr>
        <p:txBody>
          <a:bodyPr wrap="square" rtlCol="1">
            <a:spAutoFit/>
          </a:bodyPr>
          <a:lstStyle/>
          <a:p>
            <a:pPr algn="ctr" rtl="1">
              <a:lnSpc>
                <a:spcPct val="150000"/>
              </a:lnSpc>
            </a:pPr>
            <a:r>
              <a:rPr lang="ar-SA" sz="2400" b="1" dirty="0"/>
              <a:t>فوائد المنهج الاستقرائي</a:t>
            </a:r>
            <a:endParaRPr lang="en-US" sz="2400" dirty="0"/>
          </a:p>
          <a:p>
            <a:pPr algn="just" rtl="1">
              <a:lnSpc>
                <a:spcPct val="150000"/>
              </a:lnSpc>
            </a:pPr>
            <a:r>
              <a:rPr lang="ar-SA" sz="2400" dirty="0"/>
              <a:t>يوفر المنهج الاستقرائي العديد من الفوائد، بما في </a:t>
            </a:r>
            <a:r>
              <a:rPr lang="ar-SA" sz="2400" dirty="0" smtClean="0"/>
              <a:t>ذلك</a:t>
            </a:r>
            <a:r>
              <a:rPr lang="ru-RU" sz="2400" dirty="0" smtClean="0"/>
              <a:t>:</a:t>
            </a:r>
            <a:endParaRPr lang="en-US" sz="2400" dirty="0" smtClean="0"/>
          </a:p>
          <a:p>
            <a:pPr marL="285750" indent="-285750" algn="just" rtl="1">
              <a:lnSpc>
                <a:spcPct val="150000"/>
              </a:lnSpc>
              <a:buFont typeface="Wingdings" panose="05000000000000000000" pitchFamily="2" charset="2"/>
              <a:buChar char="Ø"/>
            </a:pPr>
            <a:r>
              <a:rPr lang="ar-SA" sz="2400" dirty="0" smtClean="0"/>
              <a:t>يساعد في فهم الظواهر وتفسيرها في سياقها الاجتماعي والثقافي</a:t>
            </a:r>
            <a:r>
              <a:rPr lang="ru-RU" sz="2400" dirty="0" smtClean="0"/>
              <a:t>.</a:t>
            </a:r>
            <a:endParaRPr lang="en-US" sz="2400" dirty="0" smtClean="0"/>
          </a:p>
          <a:p>
            <a:pPr marL="285750" indent="-285750" algn="just" rtl="1">
              <a:lnSpc>
                <a:spcPct val="150000"/>
              </a:lnSpc>
              <a:buFont typeface="Wingdings" panose="05000000000000000000" pitchFamily="2" charset="2"/>
              <a:buChar char="Ø"/>
            </a:pPr>
            <a:r>
              <a:rPr lang="ar-SA" sz="2400" dirty="0" smtClean="0"/>
              <a:t>يسمح بتحليل البيانات ضمن سياق شامل وبشكل مستفيض</a:t>
            </a:r>
            <a:r>
              <a:rPr lang="ru-RU" sz="2400" dirty="0" smtClean="0"/>
              <a:t>.</a:t>
            </a:r>
            <a:endParaRPr lang="en-US" sz="2400" dirty="0" smtClean="0"/>
          </a:p>
          <a:p>
            <a:pPr marL="285750" indent="-285750" algn="just" rtl="1">
              <a:lnSpc>
                <a:spcPct val="150000"/>
              </a:lnSpc>
              <a:buFont typeface="Wingdings" panose="05000000000000000000" pitchFamily="2" charset="2"/>
              <a:buChar char="Ø"/>
            </a:pPr>
            <a:r>
              <a:rPr lang="ar-SA" sz="2400" dirty="0" smtClean="0"/>
              <a:t>يعزز التفكير النقدي وقدرة الباحث على استنتاج الأسباب والنتائج</a:t>
            </a:r>
            <a:r>
              <a:rPr lang="ru-RU" sz="2400" dirty="0" smtClean="0"/>
              <a:t>.</a:t>
            </a:r>
            <a:endParaRPr lang="en-US" sz="2400" dirty="0" smtClean="0"/>
          </a:p>
          <a:p>
            <a:pPr algn="just" rtl="1">
              <a:lnSpc>
                <a:spcPct val="150000"/>
              </a:lnSpc>
            </a:pPr>
            <a:endParaRPr lang="en-US" sz="2400" dirty="0"/>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65915" y="1017726"/>
            <a:ext cx="1031168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97735" y="1202606"/>
            <a:ext cx="9802774" cy="5262979"/>
          </a:xfrm>
          <a:prstGeom prst="rect">
            <a:avLst/>
          </a:prstGeom>
          <a:noFill/>
        </p:spPr>
        <p:txBody>
          <a:bodyPr wrap="square" rtlCol="1">
            <a:spAutoFit/>
          </a:bodyPr>
          <a:lstStyle/>
          <a:p>
            <a:pPr algn="ctr" rtl="1"/>
            <a:r>
              <a:rPr lang="ar-SA" sz="2400" b="1" dirty="0"/>
              <a:t>استخدام المنهج الاستقرائي في البحث </a:t>
            </a:r>
            <a:r>
              <a:rPr lang="ar-SA" sz="2400" b="1" dirty="0" smtClean="0"/>
              <a:t>العلمي</a:t>
            </a:r>
            <a:endParaRPr lang="ar-JO" sz="2400" b="1" dirty="0" smtClean="0"/>
          </a:p>
          <a:p>
            <a:pPr algn="ctr" rtl="1"/>
            <a:endParaRPr lang="ar-JO" sz="2400" b="1" dirty="0"/>
          </a:p>
          <a:p>
            <a:pPr algn="ctr" rtl="1"/>
            <a:r>
              <a:rPr lang="ar-SA" sz="2400" dirty="0" smtClean="0"/>
              <a:t>يستخدم </a:t>
            </a:r>
            <a:r>
              <a:rPr lang="ar-SA" sz="2400" dirty="0"/>
              <a:t>المنهج الاستقرائي في العديد من مجالات البحث العلمي، بما في ذلك</a:t>
            </a:r>
            <a:r>
              <a:rPr lang="ru-RU" sz="2400" dirty="0"/>
              <a:t>:</a:t>
            </a:r>
            <a:endParaRPr lang="en-US" sz="2400" dirty="0"/>
          </a:p>
          <a:p>
            <a:pPr marL="342900" lvl="0" indent="-342900" algn="r" rtl="1">
              <a:buFont typeface="Arial" panose="020B0604020202020204" pitchFamily="34" charset="0"/>
              <a:buChar char="•"/>
            </a:pPr>
            <a:r>
              <a:rPr lang="ar-SA" sz="2400" dirty="0"/>
              <a:t>العلوم الاجتماعية</a:t>
            </a:r>
            <a:r>
              <a:rPr lang="ru-RU" sz="2400" dirty="0"/>
              <a:t>: </a:t>
            </a:r>
            <a:r>
              <a:rPr lang="ar-SA" sz="2400" dirty="0"/>
              <a:t>يستخدم المنهج الاستقرائي في دراسة الظواهر الاجتماعية مثل السلوك البشري والثقافة والعلاقات الاجتماعية</a:t>
            </a:r>
            <a:r>
              <a:rPr lang="ru-RU" sz="2400" dirty="0"/>
              <a:t>.</a:t>
            </a:r>
            <a:endParaRPr lang="en-US" sz="2400" dirty="0"/>
          </a:p>
          <a:p>
            <a:pPr marL="342900" lvl="0" indent="-342900" algn="r" rtl="1">
              <a:buFont typeface="Arial" panose="020B0604020202020204" pitchFamily="34" charset="0"/>
              <a:buChar char="•"/>
            </a:pPr>
            <a:r>
              <a:rPr lang="ar-SA" sz="2400" dirty="0"/>
              <a:t>علم النفس</a:t>
            </a:r>
            <a:r>
              <a:rPr lang="ru-RU" sz="2400" dirty="0"/>
              <a:t>: </a:t>
            </a:r>
            <a:r>
              <a:rPr lang="ar-SA" sz="2400" dirty="0"/>
              <a:t>يستخدم المنهج الاستقرائي لفهم العوامل التي تؤثر على السلوك البشري والعواطف والعقلية البشرية</a:t>
            </a:r>
            <a:r>
              <a:rPr lang="ru-RU" sz="2400" dirty="0"/>
              <a:t>.</a:t>
            </a:r>
            <a:endParaRPr lang="en-US" sz="2400" dirty="0"/>
          </a:p>
          <a:p>
            <a:pPr marL="342900" lvl="0" indent="-342900" algn="r" rtl="1">
              <a:buFont typeface="Arial" panose="020B0604020202020204" pitchFamily="34" charset="0"/>
              <a:buChar char="•"/>
            </a:pPr>
            <a:r>
              <a:rPr lang="ar-SA" sz="2400" dirty="0"/>
              <a:t>الفلسفة</a:t>
            </a:r>
            <a:r>
              <a:rPr lang="ru-RU" sz="2400" dirty="0"/>
              <a:t>: </a:t>
            </a:r>
            <a:r>
              <a:rPr lang="ar-SA" sz="2400" dirty="0"/>
              <a:t>يستخدم المنهج الاستقرائي في تطوير النظريات الفلسفية واستنتاج القوانين العامة التي تحكم الواقع</a:t>
            </a:r>
            <a:r>
              <a:rPr lang="ru-RU" sz="2400" dirty="0"/>
              <a:t>.</a:t>
            </a:r>
            <a:endParaRPr lang="en-US" sz="2400" dirty="0"/>
          </a:p>
          <a:p>
            <a:pPr algn="r" rtl="1"/>
            <a:r>
              <a:rPr lang="ar-SA" sz="2400" dirty="0"/>
              <a:t>باختصار، يمثل المنهج الاستقرائي نهجًا بحثيًا مهمًا يتطلب القدرة على جمع وتحليل البيانات بعناية للوصول إلى استنتاجات عامة ومفاهيم عامة حول الظواهر المراد دراستها</a:t>
            </a:r>
            <a:r>
              <a:rPr lang="ru-RU" sz="2400" dirty="0"/>
              <a:t>.</a:t>
            </a:r>
            <a:endParaRPr lang="en-US" sz="2400" dirty="0"/>
          </a:p>
          <a:p>
            <a:pPr lvl="0" algn="r" rtl="1"/>
            <a:endParaRPr lang="en-US" sz="2400" dirty="0"/>
          </a:p>
          <a:p>
            <a:pPr algn="r" rtl="1"/>
            <a:endParaRPr lang="en-US" sz="2400" dirty="0" smtClean="0"/>
          </a:p>
          <a:p>
            <a:pPr algn="r" rtl="1"/>
            <a:endParaRPr lang="en-US" sz="2400" dirty="0">
              <a:latin typeface="Simplified Arabic" panose="02020603050405020304" pitchFamily="18" charset="-78"/>
            </a:endParaRP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43944" y="1017726"/>
            <a:ext cx="1084401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39464" y="1041023"/>
            <a:ext cx="10560676" cy="5816977"/>
          </a:xfrm>
          <a:prstGeom prst="rect">
            <a:avLst/>
          </a:prstGeom>
          <a:noFill/>
        </p:spPr>
        <p:txBody>
          <a:bodyPr wrap="square" rtlCol="1">
            <a:spAutoFit/>
          </a:bodyPr>
          <a:lstStyle/>
          <a:p>
            <a:pPr algn="ctr" rtl="1">
              <a:lnSpc>
                <a:spcPct val="150000"/>
              </a:lnSpc>
            </a:pPr>
            <a:r>
              <a:rPr lang="ar-JO" sz="2000" b="1" dirty="0" smtClean="0"/>
              <a:t>المنهج الكمي والمنهج النوعي</a:t>
            </a:r>
          </a:p>
          <a:p>
            <a:pPr algn="just" rtl="1">
              <a:lnSpc>
                <a:spcPct val="150000"/>
              </a:lnSpc>
            </a:pPr>
            <a:r>
              <a:rPr lang="ar-SA" sz="2000" dirty="0" smtClean="0"/>
              <a:t>تنقسم </a:t>
            </a:r>
            <a:r>
              <a:rPr lang="ar-SA" sz="2000" dirty="0"/>
              <a:t>مناهج البحث في علم الاجتماع إلى نوعين رئيسين: كمية وكيفية. وتستخدم المناهج الكمية في انتاج بيانات عددية أو إحصائية، أي يرتبط مفهوم هذا المنهج بالكم أو الوصف ومدى قابلية الظواهر محل الدراسة للقياس. بينما المناهج الكيفية بصفة أساسية في إنتاج بيانات حول الخبرات والمعاني الشخصية للفاعلين الاجتماعيين. وتعتمد هذه المناهج في العادة على لغة </a:t>
            </a:r>
            <a:r>
              <a:rPr lang="ar-SA" sz="2000" dirty="0" smtClean="0"/>
              <a:t>ال</a:t>
            </a:r>
            <a:r>
              <a:rPr lang="ar-JO" sz="2000" dirty="0" smtClean="0"/>
              <a:t>ت</a:t>
            </a:r>
            <a:r>
              <a:rPr lang="ar-SA" sz="2000" dirty="0" smtClean="0"/>
              <a:t>فاعل </a:t>
            </a:r>
            <a:r>
              <a:rPr lang="ar-SA" sz="2000" dirty="0"/>
              <a:t>الاجتماعي أو على ملاحظة </a:t>
            </a:r>
            <a:r>
              <a:rPr lang="ar-JO" sz="2000" dirty="0" smtClean="0"/>
              <a:t>ال</a:t>
            </a:r>
            <a:r>
              <a:rPr lang="ar-SA" sz="2000" dirty="0" smtClean="0"/>
              <a:t>سلوك</a:t>
            </a:r>
            <a:r>
              <a:rPr lang="ar-JO" sz="2000" dirty="0" smtClean="0"/>
              <a:t>. </a:t>
            </a:r>
            <a:r>
              <a:rPr lang="ar-SA" sz="2000" dirty="0" smtClean="0"/>
              <a:t>يقع </a:t>
            </a:r>
            <a:r>
              <a:rPr lang="ar-SA" sz="2000" dirty="0"/>
              <a:t>المنهج الكيفي عمومًا في إطار المنهج التحليلي المتسم بالعمومية والشمولية، على اعتبار أنه يمكننا القول بوجود تحليل كيفي وآخر كمي. </a:t>
            </a:r>
            <a:endParaRPr lang="en-US" sz="2000" dirty="0"/>
          </a:p>
          <a:p>
            <a:pPr algn="just" rtl="1">
              <a:lnSpc>
                <a:spcPct val="150000"/>
              </a:lnSpc>
            </a:pPr>
            <a:r>
              <a:rPr lang="ar-SA" sz="2000" dirty="0"/>
              <a:t>فالبحث الكمي: هو البحث الذي يهدف إلى جمع بيانات حول ظاهرة معينة، باستخدام أدوات قياس كمية تطبق على عينة من المجتمع لكنها تمثله، وتتم معالجة البيانات التي يتم جمعها بطريقة إحصائية للوصول إلى نتائج علمية قابلة للتعميم على مجتمع البحث </a:t>
            </a:r>
            <a:r>
              <a:rPr lang="ar-SA" sz="2000" dirty="0" smtClean="0"/>
              <a:t>كاملاً.</a:t>
            </a:r>
            <a:r>
              <a:rPr lang="ar-JO" sz="2000" dirty="0"/>
              <a:t> </a:t>
            </a:r>
            <a:r>
              <a:rPr lang="ar-SA" sz="2000" dirty="0" smtClean="0"/>
              <a:t>كما </a:t>
            </a:r>
            <a:r>
              <a:rPr lang="ar-SA" sz="2000" dirty="0"/>
              <a:t>ويبحث البحث الكمي عن الأسباب والحقائق من منظور أوسع وأشمل، والأبحاث الكمية هي تلك التي يمكن استخدام القياس الكمي في التعامل مع مادتها أو موضوعاتها كما تحويل النتائج التي يجري بلوغها إلى معادلات كمية وتحديداً رياضية </a:t>
            </a:r>
            <a:r>
              <a:rPr lang="ar-SA" sz="2000" dirty="0" smtClean="0"/>
              <a:t>رقمية</a:t>
            </a:r>
            <a:r>
              <a:rPr lang="ar-JO" sz="2000" dirty="0" smtClean="0"/>
              <a:t>.</a:t>
            </a:r>
            <a:r>
              <a:rPr lang="ar-SA" sz="2000" dirty="0" smtClean="0"/>
              <a:t> </a:t>
            </a:r>
            <a:endParaRPr lang="en-US" sz="2000" dirty="0"/>
          </a:p>
          <a:p>
            <a:pPr algn="just" rtl="1">
              <a:lnSpc>
                <a:spcPct val="150000"/>
              </a:lnSpc>
            </a:pPr>
            <a:endParaRPr lang="en-US" sz="2400" dirty="0" smtClean="0"/>
          </a:p>
          <a:p>
            <a:pPr algn="ctr"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14399" y="1053503"/>
            <a:ext cx="1057828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20462" y="1175769"/>
            <a:ext cx="10058400" cy="4247317"/>
          </a:xfrm>
          <a:prstGeom prst="rect">
            <a:avLst/>
          </a:prstGeom>
          <a:noFill/>
        </p:spPr>
        <p:txBody>
          <a:bodyPr wrap="square" rtlCol="1">
            <a:spAutoFit/>
          </a:bodyPr>
          <a:lstStyle/>
          <a:p>
            <a:pPr algn="ctr" rtl="1">
              <a:lnSpc>
                <a:spcPct val="150000"/>
              </a:lnSpc>
            </a:pPr>
            <a:r>
              <a:rPr lang="ar-SA" b="1" dirty="0"/>
              <a:t>تعريف البحوث الكمية والنوعية</a:t>
            </a:r>
            <a:endParaRPr lang="en-US" dirty="0"/>
          </a:p>
          <a:p>
            <a:pPr lvl="0" algn="just" rtl="1">
              <a:lnSpc>
                <a:spcPct val="150000"/>
              </a:lnSpc>
            </a:pPr>
            <a:r>
              <a:rPr lang="ar-SA" b="1" dirty="0"/>
              <a:t>البحوث الكمية </a:t>
            </a:r>
            <a:r>
              <a:rPr lang="ar-SA" dirty="0"/>
              <a:t>هي نهج يستخدم الأساليب الإحصائية والرياضية لجمع وتحليل البيانات الكمية</a:t>
            </a:r>
            <a:r>
              <a:rPr lang="ru-RU" dirty="0"/>
              <a:t>. </a:t>
            </a:r>
            <a:r>
              <a:rPr lang="ar-SA" dirty="0"/>
              <a:t>تهدف البحوث الكمية إلى قياس الظواهر والعلاقات بين المتغيرات باستخدام الأرقام والإحصاءات</a:t>
            </a:r>
            <a:r>
              <a:rPr lang="ru-RU" dirty="0"/>
              <a:t>. </a:t>
            </a:r>
            <a:r>
              <a:rPr lang="ar-SA" dirty="0"/>
              <a:t>يتم استخدام الاستبانات والمسوح والتجارب الكمية كأدوات لجمع البيانات في البحوث الكمية</a:t>
            </a:r>
            <a:r>
              <a:rPr lang="ru-RU" dirty="0" smtClean="0"/>
              <a:t>.</a:t>
            </a:r>
            <a:r>
              <a:rPr lang="ar-SA" dirty="0"/>
              <a:t> </a:t>
            </a:r>
            <a:r>
              <a:rPr lang="ar-JO" dirty="0"/>
              <a:t> </a:t>
            </a:r>
            <a:r>
              <a:rPr lang="ar-JO" dirty="0" smtClean="0"/>
              <a:t>كما تعرف بأنها: </a:t>
            </a:r>
            <a:r>
              <a:rPr lang="ar-SA" dirty="0" smtClean="0"/>
              <a:t>نوع </a:t>
            </a:r>
            <a:r>
              <a:rPr lang="ar-SA" dirty="0"/>
              <a:t>من البحوث العلمية التي تفترض وجود حقائق اجتماعية موضوعية، منفردة ومعزولة عن مشاعر ومعتقدات الأفراد، وتعتمد غالباً الأساليب الإحصائية، في جمعها للبيانات وتحليلها. </a:t>
            </a:r>
            <a:endParaRPr lang="en-US" dirty="0"/>
          </a:p>
          <a:p>
            <a:pPr lvl="0" algn="just" rtl="1">
              <a:lnSpc>
                <a:spcPct val="150000"/>
              </a:lnSpc>
            </a:pPr>
            <a:r>
              <a:rPr lang="ar-SA" b="1" dirty="0"/>
              <a:t>البحوث النوعية</a:t>
            </a:r>
            <a:r>
              <a:rPr lang="ar-SA" dirty="0"/>
              <a:t> هي نهج يستخدم الاستبيانات والمقابلات والمشاركة المراقبة والتحليل النصي لجمع وتحليل البيانات النوعية</a:t>
            </a:r>
            <a:r>
              <a:rPr lang="ru-RU" dirty="0"/>
              <a:t>. </a:t>
            </a:r>
            <a:r>
              <a:rPr lang="ar-JO" dirty="0" smtClean="0"/>
              <a:t>و</a:t>
            </a:r>
            <a:r>
              <a:rPr lang="ar-SA" dirty="0" smtClean="0"/>
              <a:t>تهدف </a:t>
            </a:r>
            <a:r>
              <a:rPr lang="ar-SA" dirty="0"/>
              <a:t>البحوث النوعية إلى فهم الظواهر والعمليات والتفاعلات المجتمعية من خلال الاستماع إلى آراء وتجارب الأفراد وتحليل محتوى النصوص والمحادثات</a:t>
            </a:r>
            <a:r>
              <a:rPr lang="ru-RU" dirty="0" smtClean="0"/>
              <a:t>.</a:t>
            </a:r>
            <a:r>
              <a:rPr lang="ar-SA" dirty="0"/>
              <a:t> </a:t>
            </a:r>
            <a:r>
              <a:rPr lang="ar-JO" dirty="0" smtClean="0"/>
              <a:t>كما تعرف بأنها </a:t>
            </a:r>
            <a:r>
              <a:rPr lang="ar-SA" dirty="0" smtClean="0"/>
              <a:t>نـوع </a:t>
            </a:r>
            <a:r>
              <a:rPr lang="ar-SA" dirty="0"/>
              <a:t>من البحوث العلمية التي تفترض وجود حقائق وظواهر اجتماعية يتم بناءها من خلال وجهات نظر الأفراد والجماعات المشاركة في البحث</a:t>
            </a:r>
            <a:r>
              <a:rPr lang="en-US" dirty="0" smtClean="0"/>
              <a:t>.</a:t>
            </a:r>
            <a:endParaRPr lang="en-US" dirty="0"/>
          </a:p>
          <a:p>
            <a:pPr algn="just" rtl="1">
              <a:lnSpc>
                <a:spcPct val="150000"/>
              </a:lnSpc>
            </a:pPr>
            <a:r>
              <a:rPr lang="ar-SA" dirty="0" smtClean="0"/>
              <a:t>تعتبر البحوث الكمية والنوعية مكملة لبعضها البعض ويمكن استخدامهما معا لفهم أكثر شمولية للمواضيع الاجتماعية والإنسانية</a:t>
            </a:r>
            <a:r>
              <a:rPr lang="ru-RU" dirty="0" smtClean="0"/>
              <a:t>.</a:t>
            </a:r>
          </a:p>
        </p:txBody>
      </p:sp>
      <p:pic>
        <p:nvPicPr>
          <p:cNvPr id="3" name="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854817" y="6078134"/>
            <a:ext cx="609600" cy="609600"/>
          </a:xfrm>
          <a:prstGeom prst="rect">
            <a:avLst/>
          </a:prstGeom>
        </p:spPr>
      </p:pic>
    </p:spTree>
    <p:extLst>
      <p:ext uri="{BB962C8B-B14F-4D97-AF65-F5344CB8AC3E}">
        <p14:creationId xmlns:p14="http://schemas.microsoft.com/office/powerpoint/2010/main" val="38125629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14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14399" y="1053503"/>
            <a:ext cx="1057828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20462" y="1175769"/>
            <a:ext cx="10058400" cy="4247317"/>
          </a:xfrm>
          <a:prstGeom prst="rect">
            <a:avLst/>
          </a:prstGeom>
          <a:noFill/>
        </p:spPr>
        <p:txBody>
          <a:bodyPr wrap="square" rtlCol="1">
            <a:spAutoFit/>
          </a:bodyPr>
          <a:lstStyle/>
          <a:p>
            <a:pPr algn="just" rtl="1">
              <a:lnSpc>
                <a:spcPct val="150000"/>
              </a:lnSpc>
            </a:pPr>
            <a:r>
              <a:rPr lang="ar-SA" dirty="0"/>
              <a:t>ويتوجه الباحث في البحث النوعي عادة نحو عينة </a:t>
            </a:r>
            <a:r>
              <a:rPr lang="ar-SA" u="sng" dirty="0"/>
              <a:t>غير عشوائية، أي عينة مقصودة </a:t>
            </a:r>
            <a:r>
              <a:rPr lang="ar-SA" dirty="0"/>
              <a:t>في جمع البيانات لتحقيق أهداف البحث، مـن خــلال أدوات فعالة، غير محكمة البناء ، مثل الملاحظة المشاركة، والمقابلات المعمقة، والوثائق والسجلات الأولية المرتبطة بالموضوع. ويكون دور الباحث فيها دوراً اجتماعياً متفاعلاً، لكنه يعتمد على الذاتية المنضبطة، للابتعاد عن التحيز في جمع البيانات وتفسيرها. </a:t>
            </a:r>
            <a:r>
              <a:rPr lang="ar-SA" u="sng" dirty="0"/>
              <a:t>ولا يهدف البحث النوعي عادة إلى تعميم النتائج</a:t>
            </a:r>
            <a:r>
              <a:rPr lang="ar-SA" dirty="0"/>
              <a:t>، بل إلى توسيع نتائج الحالة </a:t>
            </a:r>
            <a:r>
              <a:rPr lang="ar-SA" dirty="0" err="1"/>
              <a:t>المبحوثة</a:t>
            </a:r>
            <a:r>
              <a:rPr lang="ar-SA" dirty="0"/>
              <a:t> لاحتمالات الاستفادة منها في مواقف وحالات أخرى. وهو منهجية في البحث، في مختلف أنواع العلوم، تركز على وصف الظواهر والفهم والأعمق لها، ويختلف عن البحث الكمي في كونه </a:t>
            </a:r>
            <a:r>
              <a:rPr lang="ar-SA" u="sng" dirty="0"/>
              <a:t>لا يركز عادة على التجريب وعلى الكشف عن السبب أو النتيجة بالاعتماد على المعطيات العددية</a:t>
            </a:r>
            <a:r>
              <a:rPr lang="ar-SA" dirty="0"/>
              <a:t>. فالسؤال المطروح في </a:t>
            </a:r>
            <a:r>
              <a:rPr lang="ar-SA" u="sng" dirty="0"/>
              <a:t>البحث النوعي هو سؤال مفتوح النهاية، ويهتم بالعملية والمعنى أكثر من اهتمامه بالسبب والنتيجة</a:t>
            </a:r>
            <a:r>
              <a:rPr lang="ar-SA" dirty="0"/>
              <a:t>. فالبحث النوعي إذن عبارة عن منهجية أساسية في البحث العلمي، في مختلف أنواع العلوم. وهو يركز عادة على وصف الظواهر والأحداث، وعلى الفهم الأعمق لها. فبينما </a:t>
            </a:r>
            <a:r>
              <a:rPr lang="ar-SA" u="sng" dirty="0"/>
              <a:t>البحث الكمي يركز على التجريب، وعلى الكشف عن السبب </a:t>
            </a:r>
            <a:r>
              <a:rPr lang="ar-SA" dirty="0"/>
              <a:t>أو النتيجة بالاعتماد على المعطيات الرقمية والعددية. فإن مشكلة البحث، أو السؤال المطروح في البحث النوعي ، هي مشكلة أو هو سؤال مفتوح النهاية، يهتم بالعملية والمعنى والدلالات أكثر من اهتمامه بالسبب والنتيجة</a:t>
            </a:r>
            <a:r>
              <a:rPr lang="en-US" dirty="0"/>
              <a:t>.</a:t>
            </a:r>
            <a:endParaRPr lang="ru-RU" dirty="0" smtClean="0"/>
          </a:p>
        </p:txBody>
      </p:sp>
    </p:spTree>
    <p:extLst>
      <p:ext uri="{BB962C8B-B14F-4D97-AF65-F5344CB8AC3E}">
        <p14:creationId xmlns:p14="http://schemas.microsoft.com/office/powerpoint/2010/main" val="34884599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14399" y="1053503"/>
            <a:ext cx="1057355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07583" y="1175769"/>
            <a:ext cx="10212947" cy="4801314"/>
          </a:xfrm>
          <a:prstGeom prst="rect">
            <a:avLst/>
          </a:prstGeom>
          <a:noFill/>
        </p:spPr>
        <p:txBody>
          <a:bodyPr wrap="square" rtlCol="1">
            <a:spAutoFit/>
          </a:bodyPr>
          <a:lstStyle/>
          <a:p>
            <a:pPr algn="ctr" rtl="1">
              <a:lnSpc>
                <a:spcPct val="150000"/>
              </a:lnSpc>
            </a:pPr>
            <a:r>
              <a:rPr lang="ar-SA" sz="2000" b="1" dirty="0"/>
              <a:t>البحوث الكمية والنوعية</a:t>
            </a:r>
            <a:r>
              <a:rPr lang="ar-SA" sz="2000" dirty="0"/>
              <a:t>: هي منهجان مهمان في العلوم الاجتماعية والإنسانية يستخدمان لجمع وتحليل البيانات والمعلومات</a:t>
            </a:r>
            <a:r>
              <a:rPr lang="ru-RU" sz="2000" dirty="0"/>
              <a:t>. </a:t>
            </a:r>
            <a:r>
              <a:rPr lang="ar-SA" sz="2000" dirty="0"/>
              <a:t>على الرغم من أنهما يتناولان نفس الموضوع، إلا أنهما يختلفان في الطرق والأدوات المستخدمة والأهداف المسعى إليها</a:t>
            </a:r>
            <a:r>
              <a:rPr lang="ru-RU" sz="2000" dirty="0" smtClean="0"/>
              <a:t>.</a:t>
            </a:r>
            <a:endParaRPr lang="ar-JO" sz="2000" b="1" dirty="0" smtClean="0"/>
          </a:p>
          <a:p>
            <a:pPr algn="ctr" rtl="1">
              <a:lnSpc>
                <a:spcPct val="150000"/>
              </a:lnSpc>
            </a:pPr>
            <a:r>
              <a:rPr lang="ar-SA" sz="2000" b="1" dirty="0" smtClean="0"/>
              <a:t>مميزات البحث الكمي</a:t>
            </a:r>
            <a:endParaRPr lang="ar-JO" sz="2000" b="1" dirty="0" smtClean="0"/>
          </a:p>
          <a:p>
            <a:pPr algn="just" rtl="1">
              <a:lnSpc>
                <a:spcPct val="150000"/>
              </a:lnSpc>
            </a:pPr>
            <a:r>
              <a:rPr lang="ar-SA" sz="2000" dirty="0" smtClean="0"/>
              <a:t>يتميز المنهج الكمي بأنه مناسب لعدد كبير من العلوم والمجالات كعلم النفس، والاقتصاد، والتسويق، وغير ذلك المجالات. من تختبر البحوث الكمية المتغيرات التجريبية، كما تحد من ظهور المتغيرات الاعتراضية. يعد المنهج الكمي المنهج الأفضل لدى كثير من الباحثين في حال توفر معلومات عديدة عن الموضوع الذي يجب دراسته. </a:t>
            </a:r>
            <a:endParaRPr lang="ar-JO" sz="2000" dirty="0" smtClean="0"/>
          </a:p>
          <a:p>
            <a:pPr algn="ctr" rtl="1">
              <a:lnSpc>
                <a:spcPct val="150000"/>
              </a:lnSpc>
            </a:pPr>
            <a:r>
              <a:rPr lang="ar-SA" sz="2000" b="1" dirty="0" smtClean="0"/>
              <a:t>عيوب المنهج الكمي</a:t>
            </a:r>
            <a:endParaRPr lang="ar-JO" sz="2000" b="1" dirty="0" smtClean="0"/>
          </a:p>
          <a:p>
            <a:pPr algn="just" rtl="1">
              <a:lnSpc>
                <a:spcPct val="150000"/>
              </a:lnSpc>
            </a:pPr>
            <a:r>
              <a:rPr lang="ar-SA" sz="2000" dirty="0" smtClean="0"/>
              <a:t>من أهم عيوب المنهج الكمي التحيز والبعد عن الحياد، حيث يعد المنهج الكمي من المناهج التي قد يتحيز الباحث خلالها إلى الظاهرة التي يقوم بدراستها، كما أنه قد يتعرض لأخطاء في القياس والمعاينة</a:t>
            </a:r>
            <a:r>
              <a:rPr lang="ar-JO" sz="2000" dirty="0" smtClean="0"/>
              <a:t>.</a:t>
            </a:r>
          </a:p>
          <a:p>
            <a:pPr algn="just" rtl="1">
              <a:lnSpc>
                <a:spcPct val="150000"/>
              </a:lnSpc>
            </a:pPr>
            <a:endParaRPr lang="en-US" sz="2400" dirty="0"/>
          </a:p>
        </p:txBody>
      </p:sp>
    </p:spTree>
    <p:extLst>
      <p:ext uri="{BB962C8B-B14F-4D97-AF65-F5344CB8AC3E}">
        <p14:creationId xmlns:p14="http://schemas.microsoft.com/office/powerpoint/2010/main" val="6591620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17430" y="1053503"/>
            <a:ext cx="1052203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87887" y="1214978"/>
            <a:ext cx="9903853" cy="4401205"/>
          </a:xfrm>
          <a:prstGeom prst="rect">
            <a:avLst/>
          </a:prstGeom>
          <a:noFill/>
        </p:spPr>
        <p:txBody>
          <a:bodyPr wrap="square" rtlCol="1">
            <a:spAutoFit/>
          </a:bodyPr>
          <a:lstStyle/>
          <a:p>
            <a:pPr algn="ctr" rtl="1"/>
            <a:r>
              <a:rPr lang="ar-SA" sz="2000" b="1" dirty="0"/>
              <a:t>خصائص البحوث الكمية</a:t>
            </a:r>
            <a:endParaRPr lang="en-US" sz="2000" dirty="0"/>
          </a:p>
          <a:p>
            <a:pPr algn="just" rtl="1"/>
            <a:r>
              <a:rPr lang="ar-SA" sz="2000" dirty="0"/>
              <a:t>في الباحث الكمية، يتم استخدام أساليب وتقنيات لقياس الظواهر بشكل كمي وتحليل البيانات العددية</a:t>
            </a:r>
            <a:r>
              <a:rPr lang="ru-RU" sz="2000" dirty="0"/>
              <a:t>. </a:t>
            </a:r>
            <a:r>
              <a:rPr lang="ar-SA" sz="2000" dirty="0"/>
              <a:t>هنا بعض الخصائص الرئيسية للبحوث الكمية</a:t>
            </a:r>
            <a:r>
              <a:rPr lang="ru-RU" sz="2000" dirty="0"/>
              <a:t>:</a:t>
            </a:r>
            <a:endParaRPr lang="en-US" sz="2000" dirty="0"/>
          </a:p>
          <a:p>
            <a:pPr lvl="0" algn="just" rtl="1"/>
            <a:r>
              <a:rPr lang="ar-SA" sz="2000" b="1" dirty="0"/>
              <a:t>التصميم الكمي في البحث</a:t>
            </a:r>
            <a:r>
              <a:rPr lang="ru-RU" sz="2000" b="1" dirty="0"/>
              <a:t>:</a:t>
            </a:r>
            <a:endParaRPr lang="en-US" sz="2000" b="1" dirty="0"/>
          </a:p>
          <a:p>
            <a:pPr lvl="1" algn="just" rtl="1"/>
            <a:r>
              <a:rPr lang="ar-SA" sz="2000" dirty="0"/>
              <a:t>يتم تصميم البحوث الكمية بشكل منهجي ومنظم، حيث يتم تحديد الأهداف وصياغة الأسئلة البحثية واختيار العينة</a:t>
            </a:r>
            <a:r>
              <a:rPr lang="ru-RU" sz="2000" dirty="0"/>
              <a:t>.</a:t>
            </a:r>
            <a:endParaRPr lang="en-US" sz="2000" dirty="0"/>
          </a:p>
          <a:p>
            <a:pPr lvl="1" algn="just" rtl="1"/>
            <a:r>
              <a:rPr lang="ar-SA" sz="2000" dirty="0"/>
              <a:t>يهدف التصميم الكمي إلى إجراء قياسات دقيقة وتحليل البيانات العددية بشكل معمق</a:t>
            </a:r>
            <a:r>
              <a:rPr lang="ru-RU" sz="2000" dirty="0"/>
              <a:t>.</a:t>
            </a:r>
            <a:endParaRPr lang="en-US" sz="2000" dirty="0"/>
          </a:p>
          <a:p>
            <a:pPr lvl="0" algn="just" rtl="1"/>
            <a:r>
              <a:rPr lang="ar-SA" sz="2000" b="1" dirty="0"/>
              <a:t>جمع البيانات الكمية في البحث</a:t>
            </a:r>
            <a:r>
              <a:rPr lang="ru-RU" sz="2000" dirty="0"/>
              <a:t>:</a:t>
            </a:r>
            <a:endParaRPr lang="en-US" sz="2000" dirty="0"/>
          </a:p>
          <a:p>
            <a:pPr lvl="1" algn="just" rtl="1"/>
            <a:r>
              <a:rPr lang="ar-SA" sz="2000" dirty="0"/>
              <a:t>يتم جمع البيانات الكمية عبر استخدام أدوات مثل الاستبانات، المقابلات </a:t>
            </a:r>
            <a:r>
              <a:rPr lang="ar-SA" sz="2000" dirty="0" err="1"/>
              <a:t>المهيكلة</a:t>
            </a:r>
            <a:r>
              <a:rPr lang="ar-SA" sz="2000" dirty="0"/>
              <a:t>، والملاحظات المنهجية</a:t>
            </a:r>
            <a:r>
              <a:rPr lang="ru-RU" sz="2000" dirty="0"/>
              <a:t>.</a:t>
            </a:r>
            <a:endParaRPr lang="en-US" sz="2000" dirty="0"/>
          </a:p>
          <a:p>
            <a:pPr lvl="1" algn="just" rtl="1"/>
            <a:r>
              <a:rPr lang="ar-SA" sz="2000" dirty="0"/>
              <a:t>يهدف جمع البيانات الكمية إلى الحصول على أرقام ومقاييس قابلة للتحليل والمقارنة</a:t>
            </a:r>
            <a:r>
              <a:rPr lang="ru-RU" sz="2000" dirty="0"/>
              <a:t>.</a:t>
            </a:r>
            <a:endParaRPr lang="en-US" sz="2000" dirty="0"/>
          </a:p>
          <a:p>
            <a:pPr lvl="0" algn="just" rtl="1"/>
            <a:r>
              <a:rPr lang="ar-SA" sz="2000" b="1" dirty="0"/>
              <a:t>تحليل البيانات الكمية في البحث</a:t>
            </a:r>
            <a:r>
              <a:rPr lang="ru-RU" sz="2000" b="1" dirty="0"/>
              <a:t>:</a:t>
            </a:r>
            <a:endParaRPr lang="en-US" sz="2000" b="1" dirty="0"/>
          </a:p>
          <a:p>
            <a:pPr lvl="1" algn="just" rtl="1"/>
            <a:r>
              <a:rPr lang="ar-SA" sz="2000" dirty="0"/>
              <a:t>بعد جمع البيانات، يتم تحليلها باستخدام تقنيات إحصائية مثل التجزئة، التحليل العاملي، واختبارات الفرضيات</a:t>
            </a:r>
            <a:r>
              <a:rPr lang="ru-RU" sz="2000" dirty="0"/>
              <a:t>.</a:t>
            </a:r>
            <a:endParaRPr lang="en-US" sz="2000" dirty="0"/>
          </a:p>
          <a:p>
            <a:pPr lvl="1" algn="just" rtl="1"/>
            <a:r>
              <a:rPr lang="ar-SA" sz="2000" dirty="0"/>
              <a:t>يهدف تحليل البيانات الكمية إلى استنتاجات قوية وموثوقة حول العلاقات والتأثيرات الموجودة في البيانات</a:t>
            </a:r>
            <a:r>
              <a:rPr lang="ru-RU" sz="2000" dirty="0"/>
              <a:t>.</a:t>
            </a:r>
            <a:endParaRPr lang="en-US" sz="2000" dirty="0"/>
          </a:p>
          <a:p>
            <a:pPr algn="just" rtl="1"/>
            <a:r>
              <a:rPr lang="ar-SA" sz="2000" dirty="0"/>
              <a:t>تستخدم البحوث الكمية في مجموعة متنوعة من المجالات مثل علوم الاجتماع، وعلم النفس، والصحة، </a:t>
            </a:r>
            <a:r>
              <a:rPr lang="ar-SA" sz="2000" dirty="0" smtClean="0"/>
              <a:t>والتربية</a:t>
            </a:r>
            <a:r>
              <a:rPr lang="ar-JO" sz="2000" dirty="0" smtClean="0"/>
              <a:t>، </a:t>
            </a:r>
            <a:r>
              <a:rPr lang="ar-SA" sz="2000" dirty="0" smtClean="0"/>
              <a:t>إنها </a:t>
            </a:r>
            <a:r>
              <a:rPr lang="ar-SA" sz="2000" dirty="0"/>
              <a:t>توفر نتائج ملموسة ومبنية على الأدلة العددية، مما يساعد في اتخاذ القرارات وتحقيق التغيير</a:t>
            </a:r>
            <a:r>
              <a:rPr lang="ru-RU" sz="2000" dirty="0"/>
              <a:t>.</a:t>
            </a:r>
            <a:endParaRPr lang="en-US" sz="2000" dirty="0"/>
          </a:p>
        </p:txBody>
      </p:sp>
    </p:spTree>
    <p:extLst>
      <p:ext uri="{BB962C8B-B14F-4D97-AF65-F5344CB8AC3E}">
        <p14:creationId xmlns:p14="http://schemas.microsoft.com/office/powerpoint/2010/main" val="26468537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89397" y="776741"/>
            <a:ext cx="11217499"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05307" y="901949"/>
            <a:ext cx="10740979" cy="5016758"/>
          </a:xfrm>
          <a:prstGeom prst="rect">
            <a:avLst/>
          </a:prstGeom>
          <a:noFill/>
        </p:spPr>
        <p:txBody>
          <a:bodyPr wrap="square" rtlCol="1">
            <a:spAutoFit/>
          </a:bodyPr>
          <a:lstStyle/>
          <a:p>
            <a:pPr algn="ctr" rtl="1"/>
            <a:r>
              <a:rPr lang="ar-SA" sz="2000" b="1" dirty="0"/>
              <a:t>خصائص البحوث النوعية</a:t>
            </a:r>
            <a:endParaRPr lang="en-US" sz="2000" dirty="0"/>
          </a:p>
          <a:p>
            <a:pPr algn="just" rtl="1"/>
            <a:r>
              <a:rPr lang="ar-SA" sz="2000" b="1" dirty="0"/>
              <a:t>التصميم النوعي في البحث</a:t>
            </a:r>
            <a:endParaRPr lang="en-US" sz="2000" dirty="0"/>
          </a:p>
          <a:p>
            <a:pPr algn="just" rtl="1"/>
            <a:r>
              <a:rPr lang="ar-SA" sz="2000" dirty="0"/>
              <a:t>يستخدم البحث النوعي تصميمًا يركز على فهم المفاهيم والمعنى والظواهر المجتمعية بدقة</a:t>
            </a:r>
            <a:r>
              <a:rPr lang="ru-RU" sz="2000" dirty="0"/>
              <a:t>. </a:t>
            </a:r>
            <a:r>
              <a:rPr lang="ar-SA" sz="2000" dirty="0"/>
              <a:t>يتميز البحث النوعي بالتركيز على تعميق الفهم والاستكشاف واستكشاف العلاقات المعقدة بين </a:t>
            </a:r>
            <a:r>
              <a:rPr lang="ar-SA" sz="2000" dirty="0" smtClean="0"/>
              <a:t>المتغيرات</a:t>
            </a:r>
            <a:r>
              <a:rPr lang="ru-RU" sz="2000" dirty="0" smtClean="0"/>
              <a:t> </a:t>
            </a:r>
            <a:r>
              <a:rPr lang="ar-SA" sz="2000" dirty="0"/>
              <a:t>يهدف هذا النهج إلى تحليل البيانات بشكل معمق وفهم السياق الاجتماعي وتفاعلاته</a:t>
            </a:r>
            <a:r>
              <a:rPr lang="ru-RU" sz="2000" dirty="0"/>
              <a:t>.</a:t>
            </a:r>
            <a:endParaRPr lang="en-US" sz="2000" dirty="0"/>
          </a:p>
          <a:p>
            <a:pPr algn="just" rtl="1"/>
            <a:r>
              <a:rPr lang="ar-SA" sz="2000" b="1" dirty="0"/>
              <a:t>جمع البيانات النوعية في البحث</a:t>
            </a:r>
            <a:endParaRPr lang="en-US" sz="2000" dirty="0"/>
          </a:p>
          <a:p>
            <a:pPr algn="just" rtl="1"/>
            <a:r>
              <a:rPr lang="ar-SA" sz="2000" dirty="0"/>
              <a:t>في البحوث النوعية، يجمع الباحثون البيانات من خلال الاستماع لآراء وتجارب الأفراد والمشاركين</a:t>
            </a:r>
            <a:r>
              <a:rPr lang="ru-RU" sz="2000" dirty="0"/>
              <a:t>. </a:t>
            </a:r>
            <a:r>
              <a:rPr lang="ar-SA" sz="2000" dirty="0"/>
              <a:t>قد يشمل جمع البيانات النوعية المقابلات الشخصية والمراجعات النصية والمشاركة في الملاحظة</a:t>
            </a:r>
            <a:r>
              <a:rPr lang="ru-RU" sz="2000" dirty="0"/>
              <a:t>. </a:t>
            </a:r>
            <a:r>
              <a:rPr lang="ar-SA" sz="2000" dirty="0"/>
              <a:t>يهدف جمع البيانات إلى جمع تفصيلات غنية ومفصلة عن السياق الاجتماعي والثقافي للمشاركين</a:t>
            </a:r>
            <a:r>
              <a:rPr lang="ru-RU" sz="2000" dirty="0"/>
              <a:t>.</a:t>
            </a:r>
            <a:endParaRPr lang="en-US" sz="2000" dirty="0"/>
          </a:p>
          <a:p>
            <a:pPr algn="just" rtl="1"/>
            <a:r>
              <a:rPr lang="ar-SA" sz="2000" b="1" dirty="0"/>
              <a:t>تحليل البيانات النوعية في البحث</a:t>
            </a:r>
            <a:endParaRPr lang="en-US" sz="2000" dirty="0"/>
          </a:p>
          <a:p>
            <a:pPr algn="just" rtl="1"/>
            <a:r>
              <a:rPr lang="ar-SA" sz="2000" dirty="0"/>
              <a:t>عند تحليل البيانات النوعية، يُعتبر التفسير والتحليل العميق مهمًا</a:t>
            </a:r>
            <a:r>
              <a:rPr lang="ru-RU" sz="2000" dirty="0"/>
              <a:t>. </a:t>
            </a:r>
            <a:r>
              <a:rPr lang="ar-SA" sz="2000" dirty="0"/>
              <a:t>يتم التحليل عن طريق تحليل المحتوى الموجود في البيانات النوعية واستخلاص الأنماط والمواضيع </a:t>
            </a:r>
            <a:r>
              <a:rPr lang="ar-SA" sz="2000" dirty="0" smtClean="0"/>
              <a:t>الرئيسية</a:t>
            </a:r>
            <a:r>
              <a:rPr lang="ar-JO" sz="2000" dirty="0" smtClean="0"/>
              <a:t>، </a:t>
            </a:r>
            <a:r>
              <a:rPr lang="ar-SA" sz="2000" dirty="0" smtClean="0"/>
              <a:t>يتم </a:t>
            </a:r>
            <a:r>
              <a:rPr lang="ar-SA" sz="2000" dirty="0"/>
              <a:t>تحليل البيانات باستخدام أساليب متنوعة مثل التحليل </a:t>
            </a:r>
            <a:r>
              <a:rPr lang="ar-SA" sz="2000" dirty="0" err="1"/>
              <a:t>الثيماتي</a:t>
            </a:r>
            <a:r>
              <a:rPr lang="ar-SA" sz="2000" dirty="0"/>
              <a:t> والتحليل النصي والتحليل الظاهري</a:t>
            </a:r>
            <a:r>
              <a:rPr lang="ru-RU" sz="2000" dirty="0"/>
              <a:t>.</a:t>
            </a:r>
            <a:endParaRPr lang="en-US" sz="2000" dirty="0"/>
          </a:p>
          <a:p>
            <a:pPr algn="just" rtl="1"/>
            <a:r>
              <a:rPr lang="ar-SA" sz="2000" dirty="0"/>
              <a:t>قد يختلف تصميم وجمع وتحليل البحوث النوعية عن البحوث </a:t>
            </a:r>
            <a:r>
              <a:rPr lang="ar-SA" sz="2000" dirty="0" smtClean="0"/>
              <a:t>الكمية</a:t>
            </a:r>
            <a:r>
              <a:rPr lang="ar-JO" sz="2000" dirty="0" smtClean="0"/>
              <a:t>،</a:t>
            </a:r>
            <a:r>
              <a:rPr lang="ar-JO" sz="2000" dirty="0"/>
              <a:t> </a:t>
            </a:r>
            <a:r>
              <a:rPr lang="ar-JO" sz="2000" dirty="0" smtClean="0"/>
              <a:t>ي</a:t>
            </a:r>
            <a:r>
              <a:rPr lang="ar-SA" sz="2000" dirty="0" smtClean="0"/>
              <a:t>هدف </a:t>
            </a:r>
            <a:r>
              <a:rPr lang="ar-SA" sz="2000" dirty="0"/>
              <a:t>البحث الكمي إلى تحديد العلاقات القائمة بين المتغيرات المجهولة، بينما يهدف البحث النوعي إلى استكشاف العلاقات وتوليد </a:t>
            </a:r>
            <a:r>
              <a:rPr lang="ar-SA" sz="2000" dirty="0" smtClean="0"/>
              <a:t>الفرضيات</a:t>
            </a:r>
            <a:r>
              <a:rPr lang="ar-JO" sz="2000" dirty="0" smtClean="0"/>
              <a:t>، </a:t>
            </a:r>
            <a:r>
              <a:rPr lang="ar-SA" sz="2000" dirty="0" smtClean="0"/>
              <a:t>إن </a:t>
            </a:r>
            <a:r>
              <a:rPr lang="ar-SA" sz="2000" dirty="0"/>
              <a:t>استخدام البحثين الكمي والنوعي معًا يساهم في فهم شامل وعميق للموضوع المبحوث</a:t>
            </a:r>
            <a:r>
              <a:rPr lang="ru-RU" sz="2000" dirty="0" smtClean="0"/>
              <a:t>.</a:t>
            </a:r>
            <a:endParaRPr lang="en-US" sz="2000" dirty="0"/>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89397" y="776741"/>
            <a:ext cx="11217499"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08338" y="901949"/>
            <a:ext cx="10702344" cy="4801314"/>
          </a:xfrm>
          <a:prstGeom prst="rect">
            <a:avLst/>
          </a:prstGeom>
          <a:noFill/>
        </p:spPr>
        <p:txBody>
          <a:bodyPr wrap="square" rtlCol="1">
            <a:spAutoFit/>
          </a:bodyPr>
          <a:lstStyle/>
          <a:p>
            <a:pPr algn="ctr" rtl="1"/>
            <a:r>
              <a:rPr lang="ar-SA" b="1" dirty="0"/>
              <a:t>السمات العامة للبحث النوعي</a:t>
            </a:r>
            <a:endParaRPr lang="en-US" b="1" dirty="0"/>
          </a:p>
          <a:p>
            <a:pPr algn="just" rtl="1"/>
            <a:r>
              <a:rPr lang="ar-SA" dirty="0"/>
              <a:t> لقد انتشر اللجوء والانتباه إلى البحث النوعي في أواخر الستينيات وبدايــة السبعينيات من القرن الماضي، عندما ازداد اهتمام الباحثين والمعنيين بتعدديــة منهجية البحث العلمي، واعتقاد البعض أن البحوث العلمية، وخاصة الاجتماعية، لم تعد تتناول الحقائق اليومية لأفراد المجتمع، وضرورة الاقتراب من الظواهر المختلفة، التي تحيط بنا وبحثها في سياقها، وفي البيئة الطبيعية التي يتواجد بها الأفراد والجماعات. وهذا يتطلب التحول من البحوث الكمية هو البحث النوعي. والبحوث المختبرية إلى نوع جديد يتطلب منظوراً جديداً، وبغرض إعطاء صورة أوضح عن البحث النوعي، نستطيع تحديد أهم السمات والمعالم الأساسية له بالآتي: </a:t>
            </a:r>
            <a:endParaRPr lang="en-US" dirty="0"/>
          </a:p>
          <a:p>
            <a:pPr marL="285750" indent="-285750" algn="just" rtl="1">
              <a:buFont typeface="Wingdings" panose="05000000000000000000" pitchFamily="2" charset="2"/>
              <a:buChar char="ü"/>
            </a:pPr>
            <a:r>
              <a:rPr lang="ar-SA" dirty="0"/>
              <a:t> البحث النوعي ينطوي ويركز بشكل أساس على العمل الميداني </a:t>
            </a:r>
            <a:r>
              <a:rPr lang="en-US" dirty="0"/>
              <a:t>.</a:t>
            </a:r>
          </a:p>
          <a:p>
            <a:pPr marL="285750" indent="-285750" algn="just" rtl="1">
              <a:buFont typeface="Wingdings" panose="05000000000000000000" pitchFamily="2" charset="2"/>
              <a:buChar char="ü"/>
            </a:pPr>
            <a:r>
              <a:rPr lang="ar-SA" dirty="0"/>
              <a:t>يؤكد البحث النوعي على الإجراءات أكثر من تأكيده وتركيزه على المخرجات والنتائج</a:t>
            </a:r>
            <a:r>
              <a:rPr lang="en-US" dirty="0"/>
              <a:t>. </a:t>
            </a:r>
          </a:p>
          <a:p>
            <a:pPr marL="285750" indent="-285750" algn="just" rtl="1">
              <a:buFont typeface="Wingdings" panose="05000000000000000000" pitchFamily="2" charset="2"/>
              <a:buChar char="ü"/>
            </a:pPr>
            <a:r>
              <a:rPr lang="ar-SA" dirty="0"/>
              <a:t>يهتم الباحث النوعي بالمعاني المتعلقة بكيفية جعـل معنـى لحيات الناس، وتجاربهم، وبنيتهم الحياتية</a:t>
            </a:r>
            <a:r>
              <a:rPr lang="en-US" dirty="0"/>
              <a:t>. </a:t>
            </a:r>
          </a:p>
          <a:p>
            <a:pPr marL="285750" indent="-285750" algn="just" rtl="1">
              <a:buFont typeface="Wingdings" panose="05000000000000000000" pitchFamily="2" charset="2"/>
              <a:buChar char="ü"/>
            </a:pPr>
            <a:r>
              <a:rPr lang="ar-SA" dirty="0"/>
              <a:t>الباحث في البحث النوعي هو الأداة الرئيسية الجمع البيانات وتحليلها. ومن خلاله ومن خلال هذه الأداة البشرية يتم جمع البيانات وتحليلها، وليس من خلال الاستبيانات والأدوات الأخرى المماثلة</a:t>
            </a:r>
            <a:r>
              <a:rPr lang="en-US" dirty="0"/>
              <a:t>.</a:t>
            </a:r>
          </a:p>
          <a:p>
            <a:pPr marL="285750" indent="-285750" algn="just" rtl="1">
              <a:buFont typeface="Wingdings" panose="05000000000000000000" pitchFamily="2" charset="2"/>
              <a:buChar char="ü"/>
            </a:pPr>
            <a:r>
              <a:rPr lang="ar-SA" dirty="0"/>
              <a:t>الباحث يذهب شخصياً وبنفسه إلى الأفراد والجماعات المعنية بالبحث ويحدد المواقع، ومؤسسات المعنية بالبحث والملاحظة والمراقبة، أو تسجيل البيانات المتعلقة بالسلوك في المحيط الطبيعي لها. </a:t>
            </a:r>
            <a:endParaRPr lang="en-US" dirty="0"/>
          </a:p>
          <a:p>
            <a:pPr marL="285750" indent="-285750" algn="just" rtl="1">
              <a:buFont typeface="Wingdings" panose="05000000000000000000" pitchFamily="2" charset="2"/>
              <a:buChar char="ü"/>
            </a:pPr>
            <a:r>
              <a:rPr lang="ar-SA" dirty="0"/>
              <a:t>البحث النوعي وصفي بمعنى أن الباحث يهتم في الإجراءات والعمليات والمعاني المكتسبة، وفهمها، من خلال الكلمات والتصرفات الصور </a:t>
            </a:r>
            <a:r>
              <a:rPr lang="ar-SA" dirty="0" err="1"/>
              <a:t>المستوحات</a:t>
            </a:r>
            <a:r>
              <a:rPr lang="ar-SA" dirty="0"/>
              <a:t> عن مجتمع الدراسة. </a:t>
            </a:r>
            <a:endParaRPr lang="en-US" dirty="0"/>
          </a:p>
          <a:p>
            <a:pPr marL="285750" indent="-285750" algn="just" rtl="1">
              <a:buFont typeface="Wingdings" panose="05000000000000000000" pitchFamily="2" charset="2"/>
              <a:buChar char="ü"/>
            </a:pPr>
            <a:r>
              <a:rPr lang="ar-SA" dirty="0"/>
              <a:t>البحث النوعي استقرائي</a:t>
            </a:r>
            <a:r>
              <a:rPr lang="en-US" dirty="0"/>
              <a:t> : </a:t>
            </a:r>
            <a:r>
              <a:rPr lang="ar-SA" dirty="0"/>
              <a:t>حيث يستقرئ الباحث ويبني مستخلصاته ومفاهيمه وافتراضاته ونظرياته من خلال التفاصيل التي يحصل عليها. فالبحث النوعي يعد بمثابة أداة تستخدم لاستكشاف موضوع ما أو مشكلة لم يسبق بحثها</a:t>
            </a:r>
            <a:r>
              <a:rPr lang="en-US" dirty="0"/>
              <a:t>.</a:t>
            </a:r>
          </a:p>
        </p:txBody>
      </p:sp>
    </p:spTree>
    <p:extLst>
      <p:ext uri="{BB962C8B-B14F-4D97-AF65-F5344CB8AC3E}">
        <p14:creationId xmlns:p14="http://schemas.microsoft.com/office/powerpoint/2010/main" val="32372782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25003" y="1017726"/>
            <a:ext cx="1137779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425003" y="1375462"/>
            <a:ext cx="11005996" cy="4154984"/>
          </a:xfrm>
          <a:prstGeom prst="rect">
            <a:avLst/>
          </a:prstGeom>
          <a:noFill/>
        </p:spPr>
        <p:txBody>
          <a:bodyPr wrap="square" rtlCol="1">
            <a:spAutoFit/>
          </a:bodyPr>
          <a:lstStyle/>
          <a:p>
            <a:pPr algn="ctr" rtl="1"/>
            <a:r>
              <a:rPr lang="ar-SA" sz="2400" b="1" dirty="0"/>
              <a:t>الاختلافات بين البحوث الكمية والنوعية</a:t>
            </a:r>
            <a:endParaRPr lang="en-US" sz="2400" dirty="0"/>
          </a:p>
          <a:p>
            <a:pPr algn="r" rtl="1"/>
            <a:r>
              <a:rPr lang="ar-SA" sz="2400" dirty="0"/>
              <a:t>البحوث الكمية والنوعية هما نهجان مختلفان في البحث العلمي والاستقصاء، ولكل نهج مميزاته ومجالاته الخاصة</a:t>
            </a:r>
            <a:r>
              <a:rPr lang="ru-RU" sz="2400" dirty="0"/>
              <a:t>. </a:t>
            </a:r>
            <a:r>
              <a:rPr lang="ar-SA" sz="2400" dirty="0"/>
              <a:t>فيما يلي بعض الاختلافات الرئيسية بين البحوث الكمية والنوعية</a:t>
            </a:r>
            <a:r>
              <a:rPr lang="ru-RU" sz="2400" dirty="0"/>
              <a:t>:</a:t>
            </a:r>
            <a:endParaRPr lang="en-US" sz="2400" dirty="0"/>
          </a:p>
          <a:p>
            <a:pPr marL="342900" lvl="0" indent="-342900" algn="r" rtl="1">
              <a:buFont typeface="Wingdings" panose="05000000000000000000" pitchFamily="2" charset="2"/>
              <a:buChar char="q"/>
            </a:pPr>
            <a:r>
              <a:rPr lang="ar-SA" sz="2000" dirty="0"/>
              <a:t>البحث الكمي يركز على تجميع البيانات القابلة للقياس بشكل كمي وتحليلها بواسطة الأرقام والإحصاءات</a:t>
            </a:r>
            <a:r>
              <a:rPr lang="ru-RU" sz="2000" dirty="0"/>
              <a:t>. </a:t>
            </a:r>
            <a:r>
              <a:rPr lang="ar-SA" sz="2000" dirty="0"/>
              <a:t>بينما يهتم البحث النوعي بفهم وتفسير الظواهر والسياقات من خلال التحليل العميق للنصوص والشهادات وصور السلوك</a:t>
            </a:r>
            <a:r>
              <a:rPr lang="ru-RU" sz="2000" dirty="0"/>
              <a:t>.</a:t>
            </a:r>
            <a:endParaRPr lang="en-US" sz="2000" dirty="0"/>
          </a:p>
          <a:p>
            <a:pPr marL="342900" lvl="0" indent="-342900" algn="r" rtl="1">
              <a:buFont typeface="Wingdings" panose="05000000000000000000" pitchFamily="2" charset="2"/>
              <a:buChar char="q"/>
            </a:pPr>
            <a:r>
              <a:rPr lang="ar-SA" sz="2000" dirty="0"/>
              <a:t>البحث الكمي غالبا ما يكون مبنيا على عينات كبيرة من السكان ويهدف إلى تعميم النتائج على المجتمع بأكمله</a:t>
            </a:r>
            <a:r>
              <a:rPr lang="ru-RU" sz="2000" dirty="0"/>
              <a:t>. </a:t>
            </a:r>
            <a:r>
              <a:rPr lang="ar-SA" sz="2000" dirty="0"/>
              <a:t>بينما يقوم البحث النوعي بدراسة عينات صغيرة ومحددة تهدف إلى فهم عميق للحالات الفردية والمواضيع المحددة</a:t>
            </a:r>
            <a:r>
              <a:rPr lang="ru-RU" sz="2000" dirty="0"/>
              <a:t>.</a:t>
            </a:r>
            <a:endParaRPr lang="en-US" sz="2000" dirty="0"/>
          </a:p>
          <a:p>
            <a:pPr marL="342900" lvl="0" indent="-342900" algn="r" rtl="1">
              <a:buFont typeface="Wingdings" panose="05000000000000000000" pitchFamily="2" charset="2"/>
              <a:buChar char="q"/>
            </a:pPr>
            <a:r>
              <a:rPr lang="ar-SA" sz="2000" dirty="0"/>
              <a:t>البحث الكمي يستخدم أدوات القياس الموحدة والاحتمالية لجمع البيانات وتحليلها، مثل الاستبانات والتجارب </a:t>
            </a:r>
            <a:r>
              <a:rPr lang="ar-SA" sz="2000" dirty="0" smtClean="0"/>
              <a:t>التجريبية</a:t>
            </a:r>
            <a:r>
              <a:rPr lang="ru-RU" sz="2000" dirty="0" smtClean="0"/>
              <a:t> </a:t>
            </a:r>
            <a:r>
              <a:rPr lang="ar-SA" sz="2000" dirty="0"/>
              <a:t>بالمقابل، يستخدم البحث النوعي أدوات تجميع البيانات غير القياسية مثل المقابلات والملاحظات وتحليل المحتوى</a:t>
            </a:r>
            <a:r>
              <a:rPr lang="ru-RU" sz="2000" dirty="0"/>
              <a:t>.</a:t>
            </a:r>
            <a:endParaRPr lang="en-US" sz="2000" dirty="0"/>
          </a:p>
          <a:p>
            <a:pPr marL="342900" lvl="0" indent="-342900" algn="r" rtl="1">
              <a:buFont typeface="Wingdings" panose="05000000000000000000" pitchFamily="2" charset="2"/>
              <a:buChar char="q"/>
            </a:pPr>
            <a:r>
              <a:rPr lang="ar-SA" sz="2000" dirty="0"/>
              <a:t>البحث </a:t>
            </a:r>
            <a:r>
              <a:rPr lang="ar-SA" sz="2400" dirty="0"/>
              <a:t>الكمي يسعى إلى تقييم العلاقات القائمة بين المتغيرات عن طريق استخدام التحليل الإحصائي</a:t>
            </a:r>
            <a:r>
              <a:rPr lang="ru-RU" sz="2400" dirty="0"/>
              <a:t>. </a:t>
            </a:r>
            <a:r>
              <a:rPr lang="ar-SA" sz="2400" dirty="0"/>
              <a:t>بينما يسعى البحث النوعي إلى تفسير ومفهومة الظواهر والسياقات بشكل عميق للوصول إلى معانٍ وأفهم أكثر تعمقا</a:t>
            </a:r>
            <a:r>
              <a:rPr lang="ru-RU" sz="2400" dirty="0"/>
              <a:t>.</a:t>
            </a:r>
            <a:endParaRPr lang="en-US" sz="2400" dirty="0"/>
          </a:p>
          <a:p>
            <a:pPr algn="r" rtl="1"/>
            <a:endParaRPr lang="en-US" sz="2400" dirty="0"/>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25003" y="729209"/>
            <a:ext cx="11377791" cy="51589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425003" y="819039"/>
            <a:ext cx="11230377" cy="5120954"/>
          </a:xfrm>
          <a:prstGeom prst="rect">
            <a:avLst/>
          </a:prstGeom>
          <a:noFill/>
        </p:spPr>
        <p:txBody>
          <a:bodyPr wrap="square" rtlCol="1">
            <a:spAutoFit/>
          </a:bodyPr>
          <a:lstStyle/>
          <a:p>
            <a:pPr algn="just" rtl="1">
              <a:lnSpc>
                <a:spcPct val="150000"/>
              </a:lnSpc>
            </a:pPr>
            <a:r>
              <a:rPr lang="ar-SA" sz="2000" dirty="0"/>
              <a:t>مقارنة بين البحوث الكمية والبحوث النوعية ونستطيع تحديد عدد من الفروق التي ينبغي الإشارة إليها بين البحوث النوعية والبحوث الكمية، وهي:</a:t>
            </a:r>
            <a:endParaRPr lang="en-US" sz="2000" dirty="0"/>
          </a:p>
          <a:p>
            <a:pPr algn="just" rtl="1">
              <a:lnSpc>
                <a:spcPct val="150000"/>
              </a:lnSpc>
            </a:pPr>
            <a:r>
              <a:rPr lang="ar-SA" sz="2000" dirty="0"/>
              <a:t> - </a:t>
            </a:r>
            <a:r>
              <a:rPr lang="ar-SA" sz="2000" b="1" dirty="0"/>
              <a:t>الاختلاف في المنطلقات والدوافع الاجتماعية: </a:t>
            </a:r>
            <a:r>
              <a:rPr lang="ar-SA" sz="2000" dirty="0"/>
              <a:t>حيث يتبنى البحث الكمي نظرة تفترض وجود حقائق اجتماعية موضوعية معزولة عن مشاعر ومعتقدات الأفراد، ويتم قياسها بأدوات مناسبة تتوفر فيها الخصائص الأساسية من صدق وثبات إلا أن البحث النوعي يفترض وجود مؤثرات عدة، يتم بناؤها اجتماعياً من خلال وجهات نظر الأفراد والجماعات للموقف. فهنالك دوافع اجتماعية وثقافية وعرقية ودينية...) تؤثر في المواقف، لذا يحاول الباحث في البحث النوعي فهم الظاهرة وهي في ظروفها التي تمت وحدثت فيها</a:t>
            </a:r>
            <a:r>
              <a:rPr lang="en-US" sz="2000" dirty="0"/>
              <a:t>.</a:t>
            </a:r>
          </a:p>
          <a:p>
            <a:pPr algn="just" rtl="1">
              <a:lnSpc>
                <a:spcPct val="150000"/>
              </a:lnSpc>
            </a:pPr>
            <a:r>
              <a:rPr lang="ar-SA" sz="2000" dirty="0"/>
              <a:t>ويستخدم البحث النوعي في المجالات التي يتبين للباحث أن الأساليب والمقاييس الكمية لا تستطيع وصف أو تفسير المشكلة أو الحالة المعروضة. فالبحث النوعي ينظر إلى سلوك الإنسان على انه من التعقيد بحيث يصعب فهمه بتلك الطريقة. من جانب آخر يسلم البحث النوعي بأن السلوك الإنساني يكون مرتبط بالبيئة التي تجري بها نشاطات ومعالم البحث، ويعيش فيها </a:t>
            </a:r>
            <a:r>
              <a:rPr lang="ar-SA" sz="2000" dirty="0" err="1"/>
              <a:t>المبحوثين</a:t>
            </a:r>
            <a:r>
              <a:rPr lang="ar-SA" sz="2000" dirty="0"/>
              <a:t>. وهنالك تأثيرات اجتماعية وثقافية وتاريخية على الخبرات الإنسانية. بينما تدعو البحوث الكمية إلى عزل السلوك الإنساني عن المحيط الذي يتواجد فيه الأفراد المعنيين بالبحث.</a:t>
            </a:r>
            <a:endParaRPr lang="en-US" sz="2000" dirty="0"/>
          </a:p>
        </p:txBody>
      </p:sp>
    </p:spTree>
    <p:extLst>
      <p:ext uri="{BB962C8B-B14F-4D97-AF65-F5344CB8AC3E}">
        <p14:creationId xmlns:p14="http://schemas.microsoft.com/office/powerpoint/2010/main" val="5367963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77063" y="1329356"/>
            <a:ext cx="10553936" cy="3908762"/>
          </a:xfrm>
          <a:prstGeom prst="rect">
            <a:avLst/>
          </a:prstGeom>
          <a:noFill/>
        </p:spPr>
        <p:txBody>
          <a:bodyPr wrap="square" rtlCol="1">
            <a:spAutoFit/>
          </a:bodyPr>
          <a:lstStyle/>
          <a:p>
            <a:pPr marL="342900" indent="-342900" algn="just" rtl="1">
              <a:lnSpc>
                <a:spcPct val="150000"/>
              </a:lnSpc>
              <a:buFontTx/>
              <a:buChar char="-"/>
            </a:pPr>
            <a:r>
              <a:rPr lang="ar-SA" sz="2000" b="1" dirty="0" smtClean="0"/>
              <a:t>هدف </a:t>
            </a:r>
            <a:r>
              <a:rPr lang="ar-SA" sz="2000" b="1" dirty="0"/>
              <a:t>البحث الكمي يختلف عن هدف البحث النوعي</a:t>
            </a:r>
            <a:r>
              <a:rPr lang="ar-SA" sz="2000" dirty="0"/>
              <a:t>: تهدف البحوث الكمية إلى اختبار بعض الفرضيات التي تتعلق بوصف واقع معين من اخلال بناء علاقات </a:t>
            </a:r>
            <a:r>
              <a:rPr lang="ar-SA" sz="2000" dirty="0" err="1"/>
              <a:t>وقیاس</a:t>
            </a:r>
            <a:r>
              <a:rPr lang="ar-SA" sz="2000" dirty="0"/>
              <a:t> بعض المتغيرات، واستخدام البيانات المتوافرة لإيجاد علاقة ارتباطية أو سببية. كذلك تحاول الدراسات الكمية التوصل إلى عموميات غير مرتبطة بالسياق الذي تنفذ فيه الدراسة. كما ويهدف إلى تعميم نتائج البحث على حالات أخرى</a:t>
            </a:r>
            <a:r>
              <a:rPr lang="en-US" sz="2000" dirty="0" smtClean="0"/>
              <a:t>.</a:t>
            </a:r>
            <a:endParaRPr lang="ar-JO" sz="2000" dirty="0" smtClean="0"/>
          </a:p>
          <a:p>
            <a:pPr marL="342900" indent="-342900" algn="just" rtl="1">
              <a:lnSpc>
                <a:spcPct val="150000"/>
              </a:lnSpc>
              <a:buFontTx/>
              <a:buChar char="-"/>
            </a:pPr>
            <a:r>
              <a:rPr lang="ar-SA" b="1" dirty="0"/>
              <a:t>المعاينة والعينات العشوائية في البحث الكمي والمقصودة في البحث النوعي: </a:t>
            </a:r>
            <a:r>
              <a:rPr lang="ar-SA" dirty="0"/>
              <a:t>عينات البحث الكمي تكون عشوائية أو احتمالية في الغالب، لتمثل مجتمع الدراسة بعدد مناسب وكبير نوعاً ما قياساً بعينات البحث النوعي. أما عينات البحث النوعي تكون مقصود، عددها محدود أقل من الاحتمالية عادة، ولكنها تؤمن غزارة وافية في البيانات والمعلومات. ويكون المشاركون في الدراسات النوعية عادة أفراد تتوافر فيهم خصائص الحالة المدروسة، ويتم اختيارهم بصورة هادفة من موقع ما. </a:t>
            </a:r>
            <a:endParaRPr lang="en-US" dirty="0"/>
          </a:p>
          <a:p>
            <a:pPr marL="342900" indent="-342900" algn="just" rtl="1">
              <a:buFontTx/>
              <a:buChar char="-"/>
            </a:pPr>
            <a:endParaRPr lang="en-US" sz="2000" dirty="0" smtClean="0"/>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75008" y="1017726"/>
            <a:ext cx="10290220"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58344" y="1329356"/>
            <a:ext cx="9872654" cy="3831818"/>
          </a:xfrm>
          <a:prstGeom prst="rect">
            <a:avLst/>
          </a:prstGeom>
          <a:noFill/>
        </p:spPr>
        <p:txBody>
          <a:bodyPr wrap="square" rtlCol="1">
            <a:spAutoFit/>
          </a:bodyPr>
          <a:lstStyle/>
          <a:p>
            <a:pPr algn="just" rtl="1"/>
            <a:r>
              <a:rPr lang="ar-SA" sz="2800" b="1" dirty="0"/>
              <a:t>- الاستبيان في الغالب يستخدم في جمع البيانات في البحث الكمي والملاحظة والمقابلة المعمقة في النوعي</a:t>
            </a:r>
            <a:r>
              <a:rPr lang="ar-SA" sz="2800" dirty="0"/>
              <a:t>: جمع البيانات في البحث الكمي يركز على أداة الاستبيان، وكذلك المقابلات أو الملاحظات المبنية بناء محكماً، مسبقاً أما في البحث النوعي فتستخدم المقابلة المعمقة غير النمطية، أو الملاحظة المشاركة المبنية بناء محكما مسبقاً، أو </a:t>
            </a:r>
            <a:r>
              <a:rPr lang="ar-SA" sz="2800" dirty="0" smtClean="0"/>
              <a:t>الوثائق </a:t>
            </a:r>
            <a:r>
              <a:rPr lang="ar-SA" sz="2800" dirty="0"/>
              <a:t>الرسمية والشخصية ذات العلاقة وقد تختلف طريقة وأسئلة المقابلة في البحث النوعي بين فرد وآخر من أفراد مجتمع الدراسة، أو عينته، بخلاف الباحث الكمي الذي تكون فيه أسئلة المقابلة، مثل الاستبيان، نمطية، ومعدة مسبقاً. </a:t>
            </a:r>
            <a:endParaRPr lang="en-US" sz="2800" dirty="0"/>
          </a:p>
          <a:p>
            <a:pPr marL="342900" indent="-342900" algn="just" rtl="1">
              <a:lnSpc>
                <a:spcPct val="150000"/>
              </a:lnSpc>
              <a:buFontTx/>
              <a:buChar char="-"/>
            </a:pPr>
            <a:endParaRPr lang="ar-JO" b="1" dirty="0" smtClean="0"/>
          </a:p>
          <a:p>
            <a:pPr marL="342900" indent="-342900" algn="just" rtl="1">
              <a:buFontTx/>
              <a:buChar char="-"/>
            </a:pPr>
            <a:endParaRPr lang="en-US" sz="2000" dirty="0" smtClean="0"/>
          </a:p>
        </p:txBody>
      </p:sp>
    </p:spTree>
    <p:extLst>
      <p:ext uri="{BB962C8B-B14F-4D97-AF65-F5344CB8AC3E}">
        <p14:creationId xmlns:p14="http://schemas.microsoft.com/office/powerpoint/2010/main" val="15075890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11369" y="1017726"/>
            <a:ext cx="10753859"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59670" y="1100829"/>
            <a:ext cx="10251583" cy="5447645"/>
          </a:xfrm>
          <a:prstGeom prst="rect">
            <a:avLst/>
          </a:prstGeom>
          <a:noFill/>
        </p:spPr>
        <p:txBody>
          <a:bodyPr wrap="square" rtlCol="1">
            <a:spAutoFit/>
          </a:bodyPr>
          <a:lstStyle/>
          <a:p>
            <a:pPr algn="just" rtl="1"/>
            <a:r>
              <a:rPr lang="ar-JO" sz="2400" b="1" dirty="0"/>
              <a:t>منهجية وخطوات البحث </a:t>
            </a:r>
            <a:r>
              <a:rPr lang="ar-JO" sz="2400" dirty="0" smtClean="0"/>
              <a:t>حيث </a:t>
            </a:r>
            <a:r>
              <a:rPr lang="ar-JO" sz="2400" dirty="0"/>
              <a:t>تجري البحوث الكمية </a:t>
            </a:r>
            <a:r>
              <a:rPr lang="ar-JO" sz="2400" dirty="0" smtClean="0"/>
              <a:t>بإجراءات </a:t>
            </a:r>
            <a:r>
              <a:rPr lang="ar-JO" sz="2400" dirty="0"/>
              <a:t>وخطوات تتابعية، ومخطط معد أعداداً محكماً مسبقاً، </a:t>
            </a:r>
            <a:r>
              <a:rPr lang="ar-JO" sz="2400" dirty="0" smtClean="0"/>
              <a:t>أما </a:t>
            </a:r>
            <a:r>
              <a:rPr lang="ar-JO" sz="2400" dirty="0"/>
              <a:t>الدراسات النوعية فهنالك قدر أكبر من المرونة فيما يتعلق بخطة البحث. فالباحث النوعي يستخدم </a:t>
            </a:r>
            <a:r>
              <a:rPr lang="ar-JO" sz="2400" dirty="0" err="1"/>
              <a:t>تصمياً</a:t>
            </a:r>
            <a:r>
              <a:rPr lang="ar-JO" sz="2400" dirty="0"/>
              <a:t> ناشئاً أو طارئاً </a:t>
            </a:r>
            <a:r>
              <a:rPr lang="ar-JO" sz="2400" dirty="0" smtClean="0"/>
              <a:t>خلال </a:t>
            </a:r>
            <a:r>
              <a:rPr lang="ar-JO" sz="2400" dirty="0"/>
              <a:t>عملية جمع البيانات. فالباحث في البحث النوعي لا يستطيع وضع فرضية أو فرضيات مسبقة، كما هو الحال في البحوث والدراسات </a:t>
            </a:r>
            <a:r>
              <a:rPr lang="ar-JO" sz="2400" dirty="0" err="1"/>
              <a:t>الأثنوغرافية</a:t>
            </a:r>
            <a:r>
              <a:rPr lang="ar-JO" sz="2400" dirty="0"/>
              <a:t> </a:t>
            </a:r>
            <a:r>
              <a:rPr lang="ar-JO" sz="2400" dirty="0" smtClean="0"/>
              <a:t>وبحوث </a:t>
            </a:r>
            <a:r>
              <a:rPr lang="ar-JO" sz="2400" dirty="0"/>
              <a:t>النظرية المتجذرة أو </a:t>
            </a:r>
            <a:r>
              <a:rPr lang="ar-JO" sz="2400" dirty="0" err="1" smtClean="0"/>
              <a:t>المتأسسة</a:t>
            </a:r>
            <a:r>
              <a:rPr lang="en-US" sz="2400" dirty="0" smtClean="0"/>
              <a:t>، </a:t>
            </a:r>
            <a:r>
              <a:rPr lang="ar-JO" sz="2400" dirty="0"/>
              <a:t>لأن الباحث النوعي يعكـف عـلـى دراسة موضوع من دون تصورات مسبقة وراسخة عنه، مما يتعلق بأي من المتغيرات المستقلة والمتغيرات التابعة، والربط بينهما. وعلى هذا الأساس فإن الباحث في البحث النوعي لا يستطيع أن يتحدد البحث النوعي بفرضية معدة مسبقاً، أو يختبر علاقة بين متغيرات تكون معدة مسبقاً. بل أنه يدرس جميع العوامل والمؤثرات في موقف معين، أي الخبرة الإنسانية بشكل كلي أولاً، لذا فإن الباحث يأخذ ويشتق من المقابلات الاستطلاعية الأولى، أو الملاحظة الأولى معنى ومغزى ما يسمع، أو يرى، ثم يضع في </a:t>
            </a:r>
            <a:r>
              <a:rPr lang="ar-JO" sz="2400" dirty="0" err="1"/>
              <a:t>ضوءه</a:t>
            </a:r>
            <a:r>
              <a:rPr lang="ar-JO" sz="2400" dirty="0"/>
              <a:t> تخمينات تتطور لاحقاً إلى فرضيات، يعمل على تأكيدها أو نفيها، من خلال بقية معلومات مقابلاته وملاحظاته اللاحقة ثم يخرج بالتفسيرات والنتائج.</a:t>
            </a:r>
          </a:p>
          <a:p>
            <a:pPr algn="just" rtl="1"/>
            <a:r>
              <a:rPr lang="ar-JO" sz="2000" dirty="0"/>
              <a:t/>
            </a:r>
            <a:br>
              <a:rPr lang="ar-JO" sz="2000" dirty="0"/>
            </a:br>
            <a:endParaRPr lang="ar-JO" sz="2000" b="1" dirty="0" smtClean="0"/>
          </a:p>
          <a:p>
            <a:pPr marL="342900" indent="-342900" algn="just" rtl="1">
              <a:buFontTx/>
              <a:buChar char="-"/>
            </a:pPr>
            <a:endParaRPr lang="en-US" sz="2000" dirty="0" smtClean="0"/>
          </a:p>
        </p:txBody>
      </p:sp>
    </p:spTree>
    <p:extLst>
      <p:ext uri="{BB962C8B-B14F-4D97-AF65-F5344CB8AC3E}">
        <p14:creationId xmlns:p14="http://schemas.microsoft.com/office/powerpoint/2010/main" val="34875611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43188" y="1017726"/>
            <a:ext cx="1052203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64043" y="1166725"/>
            <a:ext cx="10001443" cy="4516621"/>
          </a:xfrm>
          <a:prstGeom prst="rect">
            <a:avLst/>
          </a:prstGeom>
          <a:noFill/>
        </p:spPr>
        <p:txBody>
          <a:bodyPr wrap="square" rtlCol="1">
            <a:spAutoFit/>
          </a:bodyPr>
          <a:lstStyle/>
          <a:p>
            <a:pPr algn="just" rtl="1"/>
            <a:r>
              <a:rPr lang="ar-SA" sz="2000" b="1" dirty="0"/>
              <a:t>دور الباحث منفصل في البحث الكمي ودوره مرن في البحث النوعي</a:t>
            </a:r>
            <a:r>
              <a:rPr lang="ar-SA" sz="2000" dirty="0"/>
              <a:t>: يكون دور الباحث في الدراسات الكمية منفصلاً عن الدراسة لكي يبتعد عن التحيز، في حين ينغمس الباحث في الدراسات النوعية في الموقف أو الظاهرة موضوع الدراسة. من جانب آخر لا يكون الباحث محايداً، في البحث النوعي، بل تكون لديه مرونة في التغيير في خطة البحث، وفق مجريات البحث والبيانات المجمعة، أو المطلوب تجميعها . بينما يستخدم الباحثون الكميون أدوات جمع البيانات بصورة موضوعية، بينما يؤكد الباحثون النوعيون على أهمية البيانات التي يتم جمعها من قبل شخص ماهر، ومـن خلال الدور التفاعلي والاجتماعي الذي يشارك </a:t>
            </a:r>
            <a:r>
              <a:rPr lang="ar-SA" sz="2000" dirty="0" smtClean="0"/>
              <a:t>فيه</a:t>
            </a:r>
            <a:r>
              <a:rPr lang="ar-JO" sz="2000" dirty="0" smtClean="0"/>
              <a:t>.</a:t>
            </a:r>
            <a:endParaRPr lang="en-US" sz="2000" dirty="0"/>
          </a:p>
          <a:p>
            <a:pPr algn="just" rtl="1"/>
            <a:r>
              <a:rPr lang="ar-SA" sz="2000" dirty="0"/>
              <a:t>فبينما يسعى الباحث الكمي إلى التخلص من الذاتية من خلال التصميم المخطط له مسبقاً، يعمل الباحث النوعي على اعتماد الذاتية المنضبطة للبعد عن التحيز عند جمع البيانات وتحليلها وتفسيرها. ويحكم على مصداقية البحث النوعي من خلال قناعة ورأي القارئ أو المشرف ولجنة </a:t>
            </a:r>
            <a:r>
              <a:rPr lang="ar-SA" sz="2000" dirty="0" smtClean="0"/>
              <a:t>المناقشة </a:t>
            </a:r>
            <a:r>
              <a:rPr lang="ar-SA" sz="2000" dirty="0"/>
              <a:t>في الآراء والاستنتاجات التي توصل إليها الباحث، وليس من خلال العمليات الإحصائية والمعادلات المستخدمة في البحث الكمي.</a:t>
            </a:r>
            <a:endParaRPr lang="en-US" sz="2000" dirty="0"/>
          </a:p>
          <a:p>
            <a:pPr algn="just" rtl="1"/>
            <a:r>
              <a:rPr lang="ar-SA" sz="2000" dirty="0"/>
              <a:t>وتعزز المصداقية في البحث النوعي عادة </a:t>
            </a:r>
            <a:r>
              <a:rPr lang="ar-SA" sz="2000" dirty="0" smtClean="0"/>
              <a:t>ب</a:t>
            </a:r>
            <a:r>
              <a:rPr lang="ar-JO" sz="2000" dirty="0" smtClean="0"/>
              <a:t>ا</a:t>
            </a:r>
            <a:r>
              <a:rPr lang="ar-SA" sz="2000" dirty="0" err="1" smtClean="0"/>
              <a:t>ستراتيجيات</a:t>
            </a:r>
            <a:r>
              <a:rPr lang="ar-SA" sz="2000" dirty="0" smtClean="0"/>
              <a:t> </a:t>
            </a:r>
            <a:r>
              <a:rPr lang="ar-SA" sz="2000" dirty="0"/>
              <a:t>مشتركة مثل المطاولة في العمل الميداني، والطرق المركبة في جمع البيانات، والاعتبارات المهنية وتوصيفات الاستدلالات القانونية، والباحثون المساعدون أو المشاركون وتسجيل البيانات بشكل آلي وفحص وتدقيق الأعضاء المشاركون</a:t>
            </a:r>
            <a:endParaRPr lang="en-US" sz="2000" dirty="0" smtClean="0"/>
          </a:p>
          <a:p>
            <a:pPr algn="just" rtl="1">
              <a:lnSpc>
                <a:spcPct val="150000"/>
              </a:lnSpc>
            </a:pPr>
            <a:endParaRPr lang="en-US" sz="2000" dirty="0">
              <a:latin typeface="Simplified Arabic" panose="02020603050405020304" pitchFamily="18" charset="-78"/>
            </a:endParaRPr>
          </a:p>
        </p:txBody>
      </p:sp>
    </p:spTree>
    <p:extLst>
      <p:ext uri="{BB962C8B-B14F-4D97-AF65-F5344CB8AC3E}">
        <p14:creationId xmlns:p14="http://schemas.microsoft.com/office/powerpoint/2010/main" val="33216617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85612" y="1017726"/>
            <a:ext cx="1077961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65915" y="1166725"/>
            <a:ext cx="10399571" cy="4708981"/>
          </a:xfrm>
          <a:prstGeom prst="rect">
            <a:avLst/>
          </a:prstGeom>
          <a:noFill/>
        </p:spPr>
        <p:txBody>
          <a:bodyPr wrap="square" rtlCol="1">
            <a:spAutoFit/>
          </a:bodyPr>
          <a:lstStyle/>
          <a:p>
            <a:pPr algn="just" rtl="1"/>
            <a:r>
              <a:rPr lang="ar-SA" sz="2400" b="1" dirty="0" smtClean="0"/>
              <a:t>تصاميم البحث الكمي تختلف عن تصاميم البحث النوعي</a:t>
            </a:r>
            <a:r>
              <a:rPr lang="ar-SA" sz="2400" dirty="0" smtClean="0"/>
              <a:t>: ونعني </a:t>
            </a:r>
            <a:r>
              <a:rPr lang="ar-SA" sz="2400" dirty="0"/>
              <a:t>بتصميم البحث الخطة والإجراءات المستخدمة للحصول على الأدلة. </a:t>
            </a:r>
            <a:r>
              <a:rPr lang="ar-SA" sz="2400" dirty="0" smtClean="0"/>
              <a:t>حيث </a:t>
            </a:r>
            <a:r>
              <a:rPr lang="ar-SA" sz="2400" dirty="0"/>
              <a:t>تصنف البحوث الكمية عادة إلى بحوث تجريبية وأخرى غير تجريبية. ويكون لدى الباحث في التجريبية نوع من السيطرة على ما يحدث للأشخاص، من خلال فرض أو حجب ظروف محددة بطريقة </a:t>
            </a:r>
            <a:r>
              <a:rPr lang="ar-SA" sz="2400" dirty="0" smtClean="0"/>
              <a:t>منظمة. </a:t>
            </a:r>
            <a:r>
              <a:rPr lang="ar-SA" sz="2400" dirty="0"/>
              <a:t>ثم يقوم الباحث بمقارنة أشخاص الدراسة الذين خضعوا للظروف المفروضة والذين لم يخضعوا لمثل تلك الظروف، أو بين الأشخاص الذين مروا بظروف مختلفة. وللتصاميم التجريبية هدف آخر، هو دراسة العلاقة السببية بين الظروف التي جرى التحكم بها، أي المتغير المستقل في الدراسة، وبين النواتج المقاسة، أي المتغير التابع. أما في تصاميم البحوث الكمية الوصفية غير التجريبية فلا يوجد تحكم بالظروف التي يمر بها الأشخاص موضوع البحث، وبدلاً مـن ذلـك يـقــوم الباحث بالملاحظة أو الحصول على قياسات من الأشخاص لوصف شيء ما أو حدث ما. وتصاميم البحث النوعي أقل تنظيماً من تصاميم البحث الكمي. ففي البحث النوعي يتم تحديد الإجراءات من خلال تنفيذ عملية البحث بدلاً من تحديدها مسبقاً. وتعتمد كل خطوة على البيانات السابقة التي تم جمعها في الدراسة</a:t>
            </a:r>
            <a:r>
              <a:rPr lang="en-US" sz="2400" dirty="0"/>
              <a:t>.</a:t>
            </a:r>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13716448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85612" y="1017726"/>
            <a:ext cx="1077961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75634" y="1308393"/>
            <a:ext cx="10399571" cy="3416320"/>
          </a:xfrm>
          <a:prstGeom prst="rect">
            <a:avLst/>
          </a:prstGeom>
          <a:noFill/>
        </p:spPr>
        <p:txBody>
          <a:bodyPr wrap="square" rtlCol="1">
            <a:spAutoFit/>
          </a:bodyPr>
          <a:lstStyle/>
          <a:p>
            <a:pPr algn="just" rtl="1"/>
            <a:r>
              <a:rPr lang="ar-SA" sz="2400" b="1" dirty="0"/>
              <a:t>تحليل البيانات وتفسيرها: </a:t>
            </a:r>
            <a:r>
              <a:rPr lang="ar-SA" sz="2400" dirty="0"/>
              <a:t>تحليل البيانات في البحث الكمـي يـتـم بـعـد الانتهاء من جمع كل البيانات بينما يتم تحليل البيانات في البحث النوعي أثناء جمعها. ويساعد هذا النوع من التحليل على تحديد الخطوة التالية للباحث، في مقابلاته وطبيعة أسئلته، أو في مقابلاته وطبيعة تحركاته. وكذلك في تحديد الوثائق الرسمية والشخصية التي قد يحتاج إلى مراجعتها. وإضافة إلى التحليل أثناء جمع البيانات، في البحث النوعي، هنالك تحليل شامل في نهاية جمع البيانات. لذا </a:t>
            </a:r>
            <a:r>
              <a:rPr lang="ar-SA" sz="2400" u="sng" dirty="0"/>
              <a:t>يستغرق تحليل البيانات في البحث النوعي، وقتاً أطول من تحليل البيانات في البحث الكمي. </a:t>
            </a:r>
            <a:r>
              <a:rPr lang="ar-SA" sz="2400" dirty="0"/>
              <a:t>من جانب آخر لا تركز البحوث النوعية على الطرق الرقمية والإحصائية في تفسير البيانات المجمعة والنتائج، كما في البحوث الكمية، بل تعمل على تفسير الظواهر </a:t>
            </a:r>
            <a:r>
              <a:rPr lang="ar-SA" sz="2400" dirty="0" err="1"/>
              <a:t>المبحوثة</a:t>
            </a:r>
            <a:r>
              <a:rPr lang="ar-SA" sz="2400" dirty="0"/>
              <a:t> بأسلوب سردي إنشائي يعتمد التعبير بعبارات وجمل توضح ماهية وطبيعة تلك الظواهر، وعلاقاتها المتداخلة مع بعضها.</a:t>
            </a:r>
            <a:endParaRPr lang="en-US" sz="2400" dirty="0">
              <a:latin typeface="Simplified Arabic" panose="02020603050405020304" pitchFamily="18" charset="-78"/>
            </a:endParaRPr>
          </a:p>
        </p:txBody>
      </p:sp>
    </p:spTree>
    <p:extLst>
      <p:ext uri="{BB962C8B-B14F-4D97-AF65-F5344CB8AC3E}">
        <p14:creationId xmlns:p14="http://schemas.microsoft.com/office/powerpoint/2010/main" val="40090771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85612" y="1017726"/>
            <a:ext cx="1077961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75634" y="1248016"/>
            <a:ext cx="10399571" cy="3477875"/>
          </a:xfrm>
          <a:prstGeom prst="rect">
            <a:avLst/>
          </a:prstGeom>
          <a:noFill/>
        </p:spPr>
        <p:txBody>
          <a:bodyPr wrap="square" rtlCol="1">
            <a:spAutoFit/>
          </a:bodyPr>
          <a:lstStyle/>
          <a:p>
            <a:pPr algn="just" rtl="1"/>
            <a:r>
              <a:rPr lang="ar-SA" sz="2000" b="1" dirty="0"/>
              <a:t>مكونات وأجزاء تقارير البحث الكمي والبحث النوعي مختلفة</a:t>
            </a:r>
            <a:r>
              <a:rPr lang="ar-SA" sz="2000" dirty="0"/>
              <a:t>: يقدم تقرير البحث تصور شامل للبحث وإجراءات تنفيذه، ويتم ذلك بأسلوب متفق عليه من قبل جهات النشر، مع اختلاف في أشكال التقارير المستخدمة. ومن المهم الحكم على مصداقية البحث بشكل عام عند تقديم تقرير البحث. ويعتمد هذا الحكم على تقييم لأجزاء التقرير الرئيسية. فكل جزء يساهم في المصداقية الكلية للبحث وهنالك بعض الاختلافات بين أشكال تقارير البحوث الكمية وتقارير البحوث النوعية، فبالرغم من عدم وجود شكل متفق عليه عالمياً لتقديم تقارير البحوث الكمية، تلتزم معظم الدراسات بنسق الاستقصاء العلمي. ومع وجود تنوع واختلاف في المصطلحات المستخدمة، فإن معظم الدراسات تشمل التسلسل في المكونات التالية: </a:t>
            </a:r>
            <a:r>
              <a:rPr lang="ar-SA" sz="2000" dirty="0" smtClean="0"/>
              <a:t>الملخص </a:t>
            </a:r>
            <a:r>
              <a:rPr lang="ar-SA" sz="2000" dirty="0"/>
              <a:t>المقدمة مشكلة البحث، مراجعة الأدب والدراسات السابقة صياغة فرضيات أو أسئلة البحث المنهجية وتشمل الأشخاص، والأدوات، </a:t>
            </a:r>
            <a:r>
              <a:rPr lang="ar-SA" sz="2000" dirty="0" smtClean="0"/>
              <a:t>والإجراءات، </a:t>
            </a:r>
            <a:r>
              <a:rPr lang="ar-SA" sz="2000" dirty="0"/>
              <a:t>النتائج ، المناقشة والاستنتاجات، وأخيراً المراجع</a:t>
            </a:r>
            <a:r>
              <a:rPr lang="ar-SA" sz="2000" dirty="0" smtClean="0"/>
              <a:t>.</a:t>
            </a:r>
            <a:endParaRPr lang="ar-JO" sz="2000" dirty="0" smtClean="0"/>
          </a:p>
          <a:p>
            <a:pPr algn="just" rtl="1"/>
            <a:r>
              <a:rPr lang="ar-SA" sz="2000" dirty="0" smtClean="0"/>
              <a:t> </a:t>
            </a:r>
            <a:r>
              <a:rPr lang="ar-SA" sz="2000" dirty="0"/>
              <a:t>من جانب آخر تتنوع الأشكال المستخدمة في تقارير البحوث النوعية بدرجة أكبر من تقارير البحوث الكمية. والسبب هو تعدد أنماط الدراسات النوعية. فبعض تقارير البحوث النوعية لا تشتمل على ملخص البحث، كما في البحوث </a:t>
            </a:r>
            <a:r>
              <a:rPr lang="ar-SA" sz="2000" dirty="0" smtClean="0"/>
              <a:t>الكمية</a:t>
            </a:r>
            <a:r>
              <a:rPr lang="ar-JO" sz="2000" dirty="0" smtClean="0"/>
              <a:t>،</a:t>
            </a:r>
            <a:r>
              <a:rPr lang="ar-SA" sz="2000" dirty="0" smtClean="0"/>
              <a:t> </a:t>
            </a:r>
            <a:r>
              <a:rPr lang="ar-SA" sz="2000" dirty="0"/>
              <a:t>أضف إلى ذلك إن الدوريات العربية والأدبيات العربية تفتقر إلى تقارير البحوث النوعية، مقارنة بتقارير البحوث الكمية المنشورة فيها</a:t>
            </a:r>
            <a:r>
              <a:rPr lang="en-US" sz="2000" dirty="0"/>
              <a:t>.</a:t>
            </a:r>
            <a:endParaRPr lang="en-US" sz="2000" dirty="0">
              <a:latin typeface="Simplified Arabic" panose="02020603050405020304" pitchFamily="18" charset="-78"/>
            </a:endParaRPr>
          </a:p>
        </p:txBody>
      </p:sp>
    </p:spTree>
    <p:extLst>
      <p:ext uri="{BB962C8B-B14F-4D97-AF65-F5344CB8AC3E}">
        <p14:creationId xmlns:p14="http://schemas.microsoft.com/office/powerpoint/2010/main" val="1644742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649287" y="1030605"/>
            <a:ext cx="9117450"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931344" y="1722916"/>
            <a:ext cx="8553335" cy="2246769"/>
          </a:xfrm>
          <a:prstGeom prst="rect">
            <a:avLst/>
          </a:prstGeom>
          <a:noFill/>
        </p:spPr>
        <p:txBody>
          <a:bodyPr wrap="square" rtlCol="1">
            <a:spAutoFit/>
          </a:bodyPr>
          <a:lstStyle/>
          <a:p>
            <a:pPr algn="just" rtl="1"/>
            <a:r>
              <a:rPr lang="ar-SA" sz="2800" dirty="0"/>
              <a:t>البحث الكمي والبحث التجريبي يتطلبان التعريف مسبقاً بالمتغيرات المناسبة المستقلة </a:t>
            </a:r>
            <a:r>
              <a:rPr lang="ar-SA" sz="2800" dirty="0" smtClean="0"/>
              <a:t>والتابعة، </a:t>
            </a:r>
            <a:r>
              <a:rPr lang="ar-SA" sz="2800" dirty="0"/>
              <a:t>أي التنبؤ المسبق بالاستنتاجات. بينما البحوث الاستقرائية التي تعتمد الأسلوب النوعي، </a:t>
            </a:r>
            <a:r>
              <a:rPr lang="ar-SA" sz="2800" dirty="0" smtClean="0"/>
              <a:t>توجه </a:t>
            </a:r>
            <a:r>
              <a:rPr lang="ar-SA" sz="2800" dirty="0"/>
              <a:t>الباحث نحو دراسة موضوع معين من دون سابق تصورات راسخة أو افتراضية فيها يتعلق بأي من المتغيرات التي ستكون مهمة، وكيفية الربط بين هذه المتغيرات المستقلة منها والتابعة</a:t>
            </a:r>
            <a:r>
              <a:rPr lang="en-US" sz="2800" dirty="0"/>
              <a:t>.</a:t>
            </a:r>
          </a:p>
        </p:txBody>
      </p:sp>
    </p:spTree>
    <p:extLst>
      <p:ext uri="{BB962C8B-B14F-4D97-AF65-F5344CB8AC3E}">
        <p14:creationId xmlns:p14="http://schemas.microsoft.com/office/powerpoint/2010/main" val="9815317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15156" y="1030605"/>
            <a:ext cx="11140224"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82580" y="1424725"/>
            <a:ext cx="10599313" cy="3785652"/>
          </a:xfrm>
          <a:prstGeom prst="rect">
            <a:avLst/>
          </a:prstGeom>
          <a:noFill/>
        </p:spPr>
        <p:txBody>
          <a:bodyPr wrap="square" rtlCol="1">
            <a:spAutoFit/>
          </a:bodyPr>
          <a:lstStyle/>
          <a:p>
            <a:pPr algn="just" rtl="1"/>
            <a:r>
              <a:rPr lang="ar-SA" sz="2000" dirty="0"/>
              <a:t>ولقد أصبح بالإمكان الدمج بين البحث الكمي والبحث النوعي، والاستعانة بمعطياتهما والاستفادة من </a:t>
            </a:r>
            <a:r>
              <a:rPr lang="ar-SA" sz="2000" dirty="0" err="1"/>
              <a:t>إيجابياتهما</a:t>
            </a:r>
            <a:r>
              <a:rPr lang="ar-SA" sz="2000" dirty="0"/>
              <a:t>، في حالتين: </a:t>
            </a:r>
            <a:endParaRPr lang="en-US" sz="2000" dirty="0"/>
          </a:p>
          <a:p>
            <a:pPr marL="342900" indent="-342900" algn="just" rtl="1">
              <a:buFont typeface="Wingdings" panose="05000000000000000000" pitchFamily="2" charset="2"/>
              <a:buChar char="q"/>
            </a:pPr>
            <a:r>
              <a:rPr lang="ar-SA" sz="2000" dirty="0"/>
              <a:t>وجود ضرورة لذلك، أي في البحوث العلمية التي تتطلب مثل ذلك الدمج في المنهجية وفي الأدوات. </a:t>
            </a:r>
            <a:endParaRPr lang="en-US" sz="2000" dirty="0"/>
          </a:p>
          <a:p>
            <a:pPr marL="342900" indent="-342900" algn="just" rtl="1">
              <a:buFont typeface="Wingdings" panose="05000000000000000000" pitchFamily="2" charset="2"/>
              <a:buChar char="q"/>
            </a:pPr>
            <a:r>
              <a:rPr lang="ar-SA" sz="2000" dirty="0"/>
              <a:t>توفر الشروط المطلوبة والمناخ الملائم لمثل هذا الدمج. بما في ذلك شروط التخصص الموضوعي، والتكييف المنهجي. </a:t>
            </a:r>
            <a:endParaRPr lang="en-US" sz="2000" dirty="0"/>
          </a:p>
          <a:p>
            <a:pPr marL="342900" indent="-342900" algn="just" rtl="1">
              <a:buFont typeface="Wingdings" panose="05000000000000000000" pitchFamily="2" charset="2"/>
              <a:buChar char="q"/>
            </a:pPr>
            <a:r>
              <a:rPr lang="ar-SA" sz="2000" dirty="0"/>
              <a:t>وجود إمكانات وتفهم كاف، وإدراك عند الباحث لمناهج وأدوات كــلا النوعين من البحث الكمي والنوعي، وطرق استخدامهما بشكل مؤثر </a:t>
            </a:r>
            <a:r>
              <a:rPr lang="ar-SA" sz="2000" dirty="0" smtClean="0"/>
              <a:t>وهكذا </a:t>
            </a:r>
            <a:r>
              <a:rPr lang="ar-SA" sz="2000" dirty="0"/>
              <a:t>فإنه بالإمكان توجه الباحث نحو الآتي: </a:t>
            </a:r>
            <a:endParaRPr lang="ar-JO" sz="2000" dirty="0" smtClean="0"/>
          </a:p>
          <a:p>
            <a:pPr marL="342900" indent="-342900" algn="just" rtl="1">
              <a:buFont typeface="Wingdings" panose="05000000000000000000" pitchFamily="2" charset="2"/>
              <a:buChar char="ü"/>
            </a:pPr>
            <a:r>
              <a:rPr lang="ar-SA" sz="2000" dirty="0" smtClean="0"/>
              <a:t> </a:t>
            </a:r>
            <a:r>
              <a:rPr lang="ar-SA" sz="2000" dirty="0"/>
              <a:t>الاستعانة بأداة الاستبيان التي هي من أدوات البحث الكمي الأساسية، إلى جانب المقابلات المعمقة الطويلة، والملاحظات النوعية، المستخدمة في البحث النوعي. </a:t>
            </a:r>
            <a:endParaRPr lang="ar-JO" sz="2000" dirty="0"/>
          </a:p>
          <a:p>
            <a:pPr marL="342900" indent="-342900" algn="just" rtl="1">
              <a:buFont typeface="Wingdings" panose="05000000000000000000" pitchFamily="2" charset="2"/>
              <a:buChar char="ü"/>
            </a:pPr>
            <a:r>
              <a:rPr lang="ar-SA" sz="2000" dirty="0" smtClean="0"/>
              <a:t> </a:t>
            </a:r>
            <a:r>
              <a:rPr lang="ar-SA" sz="2000" dirty="0"/>
              <a:t>بالإمكان أن تكون البيانات المجمعة رقمية إحصائية، وكذلك الاستنتاجات، الأخرى تكون رقمية إحصائية، مثل تلك المستخدمة في هي البحوث الكمية. وإلى جانب ذلك بالإمكان أن تكون نتائج وصفية إنشائية، معمقة، أيضاً، كما هو الحال في البحوث النوعية. </a:t>
            </a:r>
            <a:endParaRPr lang="ar-JO" sz="2000" dirty="0"/>
          </a:p>
          <a:p>
            <a:pPr marL="342900" indent="-342900" algn="just" rtl="1">
              <a:buFont typeface="Wingdings" panose="05000000000000000000" pitchFamily="2" charset="2"/>
              <a:buChar char="ü"/>
            </a:pPr>
            <a:r>
              <a:rPr lang="ar-SA" sz="2000" dirty="0" smtClean="0"/>
              <a:t> </a:t>
            </a:r>
            <a:r>
              <a:rPr lang="ar-SA" sz="2000" dirty="0"/>
              <a:t>المرونة في دور الباحث واندماجه في الموقف، كما هو الحال في البحوث النوعية، إلى جانب الأخذ بالاعتبار الحذر والابتعاد عن التحيز، كما هو الحال في البحوث الكمية</a:t>
            </a:r>
            <a:r>
              <a:rPr lang="en-US" sz="2000" dirty="0"/>
              <a:t>.</a:t>
            </a:r>
          </a:p>
        </p:txBody>
      </p:sp>
    </p:spTree>
    <p:extLst>
      <p:ext uri="{BB962C8B-B14F-4D97-AF65-F5344CB8AC3E}">
        <p14:creationId xmlns:p14="http://schemas.microsoft.com/office/powerpoint/2010/main" val="32897724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77063" y="1017726"/>
            <a:ext cx="10553936" cy="4401205"/>
          </a:xfrm>
          <a:prstGeom prst="rect">
            <a:avLst/>
          </a:prstGeom>
          <a:noFill/>
        </p:spPr>
        <p:txBody>
          <a:bodyPr wrap="square" rtlCol="1">
            <a:spAutoFit/>
          </a:bodyPr>
          <a:lstStyle/>
          <a:p>
            <a:pPr algn="ctr" rtl="1"/>
            <a:r>
              <a:rPr lang="ar-SA" sz="2000" b="1" dirty="0"/>
              <a:t>أمثلة للبحوث الكمية</a:t>
            </a:r>
            <a:endParaRPr lang="en-US" sz="2000" dirty="0"/>
          </a:p>
          <a:p>
            <a:pPr algn="just" rtl="1"/>
            <a:r>
              <a:rPr lang="ar-SA" sz="2000" b="1" dirty="0"/>
              <a:t>دراسة تحليلية لأثر الإعلانات التلفزيونية على زيادة المبيعات</a:t>
            </a:r>
            <a:r>
              <a:rPr lang="ru-RU" sz="2000" b="1" dirty="0"/>
              <a:t>:</a:t>
            </a:r>
            <a:r>
              <a:rPr lang="ru-RU" sz="2000" dirty="0"/>
              <a:t> </a:t>
            </a:r>
            <a:r>
              <a:rPr lang="ar-SA" sz="2000" dirty="0"/>
              <a:t>تتضمن هذه الدراسة جمع البيانات الكمية من شركة معينة حول إنفاقها على الإعلانات التلفزيونية ومبيعاتها خلال فترة زمنية محددة</a:t>
            </a:r>
            <a:r>
              <a:rPr lang="ru-RU" sz="2000" dirty="0"/>
              <a:t>. </a:t>
            </a:r>
            <a:r>
              <a:rPr lang="ar-SA" sz="2000" dirty="0"/>
              <a:t>يتم تحليل هذه البيانات لتحديد ما إذا كانت الإعلانات التلفزيونية لها تأثير إيجابي على زيادة المبيعات</a:t>
            </a:r>
            <a:r>
              <a:rPr lang="ru-RU" sz="2000" dirty="0"/>
              <a:t>.</a:t>
            </a:r>
            <a:endParaRPr lang="en-US" sz="2000" dirty="0"/>
          </a:p>
          <a:p>
            <a:pPr algn="just" rtl="1"/>
            <a:r>
              <a:rPr lang="ar-SA" sz="2000" b="1" dirty="0"/>
              <a:t>استطلاع رأي لقياس مستوى رضا العملاء</a:t>
            </a:r>
            <a:r>
              <a:rPr lang="ru-RU" sz="2000" b="1" dirty="0"/>
              <a:t>:</a:t>
            </a:r>
            <a:r>
              <a:rPr lang="ru-RU" sz="2000" dirty="0"/>
              <a:t> </a:t>
            </a:r>
            <a:r>
              <a:rPr lang="ar-SA" sz="2000" dirty="0"/>
              <a:t>يمكن أن تتضمن هذه الدراسة أسئلة مغلقة تعبر عن اراء العملاء بأداء المنتج أو الخدمة المقدمة</a:t>
            </a:r>
            <a:r>
              <a:rPr lang="ru-RU" sz="2000" dirty="0"/>
              <a:t>. </a:t>
            </a:r>
            <a:r>
              <a:rPr lang="ar-SA" sz="2000" dirty="0"/>
              <a:t>يتم تحليل البيانات المجمعة للحصول على نسبة الارضاء والاستدلالات الهامة حول المجالات التي يمكن تحسينها</a:t>
            </a:r>
            <a:r>
              <a:rPr lang="ru-RU" sz="2000" dirty="0"/>
              <a:t>.</a:t>
            </a:r>
            <a:endParaRPr lang="en-US" sz="2000" dirty="0"/>
          </a:p>
          <a:p>
            <a:pPr algn="ctr" rtl="1"/>
            <a:endParaRPr lang="ar-JO" sz="2000" b="1" dirty="0" smtClean="0"/>
          </a:p>
          <a:p>
            <a:pPr algn="ctr" rtl="1"/>
            <a:r>
              <a:rPr lang="ar-SA" sz="2000" b="1" dirty="0" smtClean="0"/>
              <a:t>أمثلة </a:t>
            </a:r>
            <a:r>
              <a:rPr lang="ar-SA" sz="2000" b="1" dirty="0"/>
              <a:t>للبحوث النوعية</a:t>
            </a:r>
            <a:endParaRPr lang="en-US" sz="2000" dirty="0"/>
          </a:p>
          <a:p>
            <a:pPr algn="just" rtl="1"/>
            <a:r>
              <a:rPr lang="ar-SA" sz="2000" b="1" dirty="0"/>
              <a:t>مقابلات شخصية مع العملاء لفهم تجاربهم الشخصية</a:t>
            </a:r>
            <a:r>
              <a:rPr lang="ru-RU" sz="2000" b="1" dirty="0"/>
              <a:t>:</a:t>
            </a:r>
            <a:r>
              <a:rPr lang="ru-RU" sz="2000" dirty="0"/>
              <a:t> </a:t>
            </a:r>
            <a:r>
              <a:rPr lang="ar-SA" sz="2000" dirty="0"/>
              <a:t>يهدف هذا النوع من البحث إلى فهم تجارب العملاء الفردية وقصص النجاح أو التحديات التي واجهوها عند استخدام منتجات أو خدمات معينة</a:t>
            </a:r>
            <a:r>
              <a:rPr lang="ru-RU" sz="2000" dirty="0"/>
              <a:t>. </a:t>
            </a:r>
            <a:r>
              <a:rPr lang="ar-SA" sz="2000" dirty="0"/>
              <a:t>تتم مقابلة العملاء للحصول على تفاصيل مفصلة حول تجاربهم وملاحظاتهم</a:t>
            </a:r>
            <a:r>
              <a:rPr lang="ru-RU" sz="2000" dirty="0"/>
              <a:t>.</a:t>
            </a:r>
            <a:endParaRPr lang="en-US" sz="2000" dirty="0"/>
          </a:p>
          <a:p>
            <a:pPr algn="just" rtl="1"/>
            <a:r>
              <a:rPr lang="ar-SA" sz="2000" b="1" dirty="0"/>
              <a:t>مشاهدة ميدانية لفهم السلوك الاجتماعي</a:t>
            </a:r>
            <a:r>
              <a:rPr lang="ru-RU" sz="2000" b="1" dirty="0"/>
              <a:t>:</a:t>
            </a:r>
            <a:r>
              <a:rPr lang="ru-RU" sz="2000" dirty="0"/>
              <a:t> </a:t>
            </a:r>
            <a:r>
              <a:rPr lang="ar-SA" sz="2000" dirty="0"/>
              <a:t>يعتمد هذا النوع من البحث على المشاهدة المباشرة للأفراد في بيئاتهم اليومية لفهم سلوكهم الاجتماعي وردود أفعالهم</a:t>
            </a:r>
            <a:r>
              <a:rPr lang="ru-RU" sz="2000" dirty="0"/>
              <a:t>. </a:t>
            </a:r>
            <a:r>
              <a:rPr lang="ar-SA" sz="2000" dirty="0"/>
              <a:t>يمكن أن تتضمن هذه المشاهدة مراقبة العملاء في المتاجر أو المشاهدة المباشرة للمجموعات الاجتماعية في الحياة اليومية</a:t>
            </a:r>
            <a:r>
              <a:rPr lang="ru-RU" sz="2000" dirty="0" smtClean="0"/>
              <a:t>.</a:t>
            </a:r>
            <a:endParaRPr lang="en-US" sz="2000" dirty="0" smtClean="0"/>
          </a:p>
        </p:txBody>
      </p:sp>
    </p:spTree>
    <p:extLst>
      <p:ext uri="{BB962C8B-B14F-4D97-AF65-F5344CB8AC3E}">
        <p14:creationId xmlns:p14="http://schemas.microsoft.com/office/powerpoint/2010/main" val="32242325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00011" y="1017726"/>
            <a:ext cx="95775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45038" y="1315694"/>
            <a:ext cx="8887536" cy="4862870"/>
          </a:xfrm>
          <a:prstGeom prst="rect">
            <a:avLst/>
          </a:prstGeom>
          <a:noFill/>
        </p:spPr>
        <p:txBody>
          <a:bodyPr wrap="square" rtlCol="1">
            <a:spAutoFit/>
          </a:bodyPr>
          <a:lstStyle/>
          <a:p>
            <a:pPr algn="ctr" rtl="1"/>
            <a:r>
              <a:rPr lang="ar-SA" sz="2000" b="1" dirty="0"/>
              <a:t>تصنيفات أخرى للبحوث العلمية</a:t>
            </a:r>
            <a:endParaRPr lang="en-US" sz="2000" b="1" dirty="0"/>
          </a:p>
          <a:p>
            <a:pPr algn="just" rtl="1"/>
            <a:r>
              <a:rPr lang="ar-SA" sz="2000" dirty="0"/>
              <a:t> يذهب العديد من الكتاب إلى تصنيفات أخرى للبحوث العلمية. فيقسمونها إلى بحوث أساسية، وأخرى تطبيقية، وثالثة تخص بالبحوث </a:t>
            </a:r>
            <a:r>
              <a:rPr lang="ar-SA" sz="2000" dirty="0" smtClean="0"/>
              <a:t>ال</a:t>
            </a:r>
            <a:r>
              <a:rPr lang="ar-JO" sz="2000" dirty="0" smtClean="0"/>
              <a:t>ارتباطية</a:t>
            </a:r>
            <a:r>
              <a:rPr lang="ar-SA" sz="2000" dirty="0" smtClean="0"/>
              <a:t> </a:t>
            </a:r>
            <a:r>
              <a:rPr lang="ar-SA" sz="2000" dirty="0"/>
              <a:t>وهكذا. وفيما يأتي توضيح موجز لكل نوع من هذه الأنواع. </a:t>
            </a:r>
            <a:endParaRPr lang="en-US" sz="2000" dirty="0"/>
          </a:p>
          <a:p>
            <a:pPr lvl="0" algn="just" rtl="1"/>
            <a:r>
              <a:rPr lang="ar-SA" sz="2000" b="1" dirty="0"/>
              <a:t>البحوث الأساسية: </a:t>
            </a:r>
            <a:r>
              <a:rPr lang="ar-SA" sz="2000" dirty="0"/>
              <a:t>وهي بحوث أصيلة تؤمن مستجدات واكتشافات تضيف إلى الحقائق العلمية المعروفة. ويهدف هذا النوع من البحوث إلى إضافات وامتدادات متقدمة للمعارف العلمية في مجالات التخصص المختلفة. وتكون الجامعات ومؤسسات البحث العلمي هي : نقاط الانطلاق لمثل هذه البحوث. وهي ضرورية لأنها تقود إلى إنشاء قاعدة وأساس للبناء الصناعي والتكنولوجي في البلد المعني بها. </a:t>
            </a:r>
            <a:endParaRPr lang="en-US" sz="2000" dirty="0"/>
          </a:p>
          <a:p>
            <a:pPr lvl="0" algn="just" rtl="1"/>
            <a:r>
              <a:rPr lang="ar-SA" sz="2000" b="1" dirty="0"/>
              <a:t>البحوث التطبيقية </a:t>
            </a:r>
            <a:r>
              <a:rPr lang="ar-SA" sz="2000" dirty="0"/>
              <a:t>عندما يتم تطبيق البحوث الأساسية ويتم استثمار نتائجها فإنها تتحول إلى بحوث تطبيقية، وذلك بغرض تحسين بيئة الإنسان، وذلك بالاتجاهات والأغراض الصناعية، حيث يتم التعاون عادة بين الجامعات ممثلة في أقسامها العلمية وتخصصاتها المعنية، من جهة، وبين أقسام البحوث في المؤسسات والمراكز الصناعية. </a:t>
            </a:r>
            <a:endParaRPr lang="ar-JO" sz="2000" dirty="0" smtClean="0"/>
          </a:p>
          <a:p>
            <a:pPr algn="just" rtl="1"/>
            <a:r>
              <a:rPr lang="ar-JO" sz="2000" dirty="0" err="1" smtClean="0"/>
              <a:t>وت</a:t>
            </a:r>
            <a:r>
              <a:rPr lang="ar-SA" sz="2000" dirty="0" smtClean="0"/>
              <a:t>عد </a:t>
            </a:r>
            <a:r>
              <a:rPr lang="ar-SA" dirty="0"/>
              <a:t>أداة قوية وفعّالة في البحث </a:t>
            </a:r>
            <a:r>
              <a:rPr lang="ar-SA" dirty="0" smtClean="0"/>
              <a:t>العلمي</a:t>
            </a:r>
            <a:r>
              <a:rPr lang="ar-JO" dirty="0" smtClean="0"/>
              <a:t> ت</a:t>
            </a:r>
            <a:r>
              <a:rPr lang="ar-SA" dirty="0" smtClean="0"/>
              <a:t>تيح </a:t>
            </a:r>
            <a:r>
              <a:rPr lang="ar-SA" dirty="0"/>
              <a:t>للباحثين فهمًا أفضل للمفاهيم النظرية من خلال التطبيق العملي والتجارب العملية</a:t>
            </a:r>
            <a:r>
              <a:rPr lang="ru-RU" dirty="0"/>
              <a:t>. </a:t>
            </a:r>
            <a:r>
              <a:rPr lang="ar-SA" dirty="0"/>
              <a:t>يمكن أن يوفر بيانات قوية ودقيقة تدعم النتائج والتوصيات</a:t>
            </a:r>
            <a:r>
              <a:rPr lang="ru-RU" dirty="0"/>
              <a:t>. </a:t>
            </a:r>
            <a:r>
              <a:rPr lang="ar-SA" dirty="0"/>
              <a:t>بالإضافة إلى ذلك، يمكن أن يوجه البحث العلمي نحو حلول عملية وتطبيقات عملية في مجالات متنوعة مثل العلوم الطبية والهندسة والزراعة وغيرها</a:t>
            </a:r>
            <a:r>
              <a:rPr lang="ru-RU" dirty="0"/>
              <a:t>.</a:t>
            </a:r>
            <a:endParaRPr lang="en-US" dirty="0"/>
          </a:p>
          <a:p>
            <a:pPr algn="just" rtl="1">
              <a:lnSpc>
                <a:spcPct val="150000"/>
              </a:lnSpc>
            </a:pPr>
            <a:endParaRPr lang="en-US" sz="2000" dirty="0">
              <a:latin typeface="Simplified Arabic" panose="02020603050405020304" pitchFamily="18" charset="-78"/>
            </a:endParaRPr>
          </a:p>
        </p:txBody>
      </p:sp>
    </p:spTree>
    <p:extLst>
      <p:ext uri="{BB962C8B-B14F-4D97-AF65-F5344CB8AC3E}">
        <p14:creationId xmlns:p14="http://schemas.microsoft.com/office/powerpoint/2010/main" val="43622871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50761" y="1017726"/>
            <a:ext cx="1082684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3168" y="1259941"/>
            <a:ext cx="10277341" cy="5078313"/>
          </a:xfrm>
          <a:prstGeom prst="rect">
            <a:avLst/>
          </a:prstGeom>
          <a:noFill/>
        </p:spPr>
        <p:txBody>
          <a:bodyPr wrap="square" rtlCol="1">
            <a:spAutoFit/>
          </a:bodyPr>
          <a:lstStyle/>
          <a:p>
            <a:pPr algn="just" rtl="1"/>
            <a:r>
              <a:rPr lang="ar-SA" sz="2400" b="1" dirty="0"/>
              <a:t>البحوث الأساسية </a:t>
            </a:r>
            <a:r>
              <a:rPr lang="ar-SA" sz="2400" dirty="0"/>
              <a:t>هي الدراسات العلمية التي تهدف إلى توسيع المعرفة العلمية وفهم الظواهر الأساسية في المجالات المختلفة تركز هذه الأبحاث على رصد الوقائع وتحليلها لاكتشاف قوانين ومفاهيم جديدة تساهم في تطور العلم والتكنولوجيا تتم عادة البحوث الأساسية على مستوى المختبرات العلمية وتشمل التجارب والتحاليل لفهم الأسس النظرية للظواهر</a:t>
            </a:r>
            <a:r>
              <a:rPr lang="ru-RU" sz="2400" dirty="0"/>
              <a:t>.</a:t>
            </a:r>
            <a:endParaRPr lang="en-US" sz="2400" dirty="0"/>
          </a:p>
          <a:p>
            <a:pPr algn="just" rtl="1"/>
            <a:r>
              <a:rPr lang="ar-SA" sz="2400" b="1" dirty="0"/>
              <a:t>البحوث التطبيقية</a:t>
            </a:r>
            <a:r>
              <a:rPr lang="ar-SA" sz="2400" dirty="0"/>
              <a:t> هي الدراسات العلمية التي تهدف إلى حل المشكلات العملية وتحقيق التقدم التكنولوجي والاجتماعي</a:t>
            </a:r>
            <a:r>
              <a:rPr lang="ru-RU" sz="2400" dirty="0"/>
              <a:t>. </a:t>
            </a:r>
            <a:r>
              <a:rPr lang="ar-SA" sz="2400" dirty="0"/>
              <a:t>تستخدم هذه الأبحاث معارف البحوث الأساسية لتطبيقها على واقع الحياة وتطوير منتجات وتقنيات جديدة لتلبية احتياجات المجتمع ومساعدته في التطور والتقدم</a:t>
            </a:r>
            <a:r>
              <a:rPr lang="ru-RU" sz="2400" dirty="0" smtClean="0"/>
              <a:t>.</a:t>
            </a:r>
            <a:endParaRPr lang="ar-JO" sz="2400" dirty="0" smtClean="0"/>
          </a:p>
          <a:p>
            <a:pPr algn="just" rtl="1"/>
            <a:r>
              <a:rPr lang="ar-SA" sz="2400" dirty="0"/>
              <a:t>يعتبر المنهج التطبيقي أداة قوية للبحث العلمي، ولكن يجب مراعاة القيود والتحديات المحتملة عند استخدامه</a:t>
            </a:r>
            <a:r>
              <a:rPr lang="ar-JO" sz="2400" dirty="0"/>
              <a:t>.</a:t>
            </a:r>
            <a:endParaRPr lang="en-US" sz="2400" dirty="0"/>
          </a:p>
          <a:p>
            <a:pPr algn="just" rtl="1"/>
            <a:r>
              <a:rPr lang="ar-JO" sz="2400" b="1" dirty="0" smtClean="0"/>
              <a:t>البحث</a:t>
            </a:r>
            <a:r>
              <a:rPr lang="ar-SA" sz="2400" b="1" dirty="0" smtClean="0"/>
              <a:t> </a:t>
            </a:r>
            <a:r>
              <a:rPr lang="ar-SA" sz="2400" b="1" dirty="0"/>
              <a:t>التطبيقي </a:t>
            </a:r>
            <a:r>
              <a:rPr lang="ar-SA" sz="2400" dirty="0"/>
              <a:t>هو أسلوب بحثي يقوم على تطبيق المعرفة والنتائج العلمية على الواقع العملي</a:t>
            </a:r>
            <a:r>
              <a:rPr lang="ru-RU" sz="2400" dirty="0"/>
              <a:t>. </a:t>
            </a:r>
            <a:r>
              <a:rPr lang="ar-SA" sz="2400" dirty="0"/>
              <a:t>يهدف إلى حل المشكلات العملية وتحقيق الفوائد العملية بناءً على النتائج التي تم الوصول إليها من الأبحاث النظرية</a:t>
            </a:r>
            <a:r>
              <a:rPr lang="ru-RU" sz="2400" dirty="0"/>
              <a:t>.</a:t>
            </a:r>
            <a:endParaRPr lang="en-US" sz="2400" dirty="0"/>
          </a:p>
          <a:p>
            <a:pPr algn="just" rtl="1"/>
            <a:endParaRPr lang="en-US" sz="2400" dirty="0"/>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6870052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732" y="1017726"/>
            <a:ext cx="1050486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12215" y="1583797"/>
            <a:ext cx="10025902" cy="4616648"/>
          </a:xfrm>
          <a:prstGeom prst="rect">
            <a:avLst/>
          </a:prstGeom>
          <a:noFill/>
        </p:spPr>
        <p:txBody>
          <a:bodyPr wrap="square" rtlCol="1">
            <a:spAutoFit/>
          </a:bodyPr>
          <a:lstStyle/>
          <a:p>
            <a:pPr algn="ctr" rtl="1"/>
            <a:r>
              <a:rPr lang="ar-SA" sz="2800" b="1" dirty="0"/>
              <a:t>فهم أساسيات البحوث الأساسية والتطبيقية</a:t>
            </a:r>
            <a:endParaRPr lang="en-US" sz="2800" dirty="0"/>
          </a:p>
          <a:p>
            <a:pPr algn="r" rtl="1"/>
            <a:r>
              <a:rPr lang="ar-SA" sz="2800" dirty="0"/>
              <a:t>التفكير هو الشكل الذهني الذي يرشد العلماء في تنفيذ البحوث الأساسية والتطبيقية هو اختصار للكلمات التالية</a:t>
            </a:r>
            <a:r>
              <a:rPr lang="ru-RU" sz="2800" dirty="0"/>
              <a:t>:</a:t>
            </a:r>
            <a:endParaRPr lang="en-US" sz="2800" dirty="0"/>
          </a:p>
          <a:p>
            <a:pPr marL="457200" indent="-457200" algn="r" rtl="1">
              <a:buFont typeface="Wingdings" panose="05000000000000000000" pitchFamily="2" charset="2"/>
              <a:buChar char="Ø"/>
            </a:pPr>
            <a:r>
              <a:rPr lang="ar-SA" sz="2800" dirty="0"/>
              <a:t>محددة: تحديد هدف البحث بوضوح وتحديد الظروف والمتغيرات المتوقعة</a:t>
            </a:r>
            <a:r>
              <a:rPr lang="ru-RU" sz="2800" dirty="0"/>
              <a:t>.</a:t>
            </a:r>
            <a:endParaRPr lang="en-US" sz="2800" dirty="0"/>
          </a:p>
          <a:p>
            <a:pPr marL="457200" indent="-457200" algn="r" rtl="1">
              <a:buFont typeface="Wingdings" panose="05000000000000000000" pitchFamily="2" charset="2"/>
              <a:buChar char="Ø"/>
            </a:pPr>
            <a:r>
              <a:rPr lang="ar-SA" sz="2800" dirty="0"/>
              <a:t>قابلة </a:t>
            </a:r>
            <a:r>
              <a:rPr lang="ar-SA" sz="2800" dirty="0" smtClean="0"/>
              <a:t>للقياس</a:t>
            </a:r>
            <a:r>
              <a:rPr lang="ar-JO" sz="2800" dirty="0" smtClean="0"/>
              <a:t>: </a:t>
            </a:r>
            <a:r>
              <a:rPr lang="ar-SA" sz="2800" dirty="0" smtClean="0"/>
              <a:t>تحديد </a:t>
            </a:r>
            <a:r>
              <a:rPr lang="ar-SA" sz="2800" dirty="0"/>
              <a:t>كيفية قياس النتائج والتقدم المحرز في البحث</a:t>
            </a:r>
            <a:r>
              <a:rPr lang="ru-RU" sz="2800" dirty="0"/>
              <a:t>.</a:t>
            </a:r>
            <a:endParaRPr lang="en-US" sz="2800" dirty="0"/>
          </a:p>
          <a:p>
            <a:pPr marL="457200" indent="-457200" algn="r" rtl="1">
              <a:buFont typeface="Wingdings" panose="05000000000000000000" pitchFamily="2" charset="2"/>
              <a:buChar char="Ø"/>
            </a:pPr>
            <a:r>
              <a:rPr lang="ar-SA" sz="2800" dirty="0" smtClean="0"/>
              <a:t>ممكنة</a:t>
            </a:r>
            <a:r>
              <a:rPr lang="ar-JO" sz="2800" dirty="0" smtClean="0"/>
              <a:t>:</a:t>
            </a:r>
            <a:r>
              <a:rPr lang="ar-SA" sz="2800" dirty="0" smtClean="0"/>
              <a:t> التأكد </a:t>
            </a:r>
            <a:r>
              <a:rPr lang="ar-SA" sz="2800" dirty="0"/>
              <a:t>من أن الهدف قابل للتحقيق ويمكن تحقيقه من خلال الموارد المتاحة</a:t>
            </a:r>
            <a:r>
              <a:rPr lang="ru-RU" sz="2800" dirty="0"/>
              <a:t>.</a:t>
            </a:r>
            <a:endParaRPr lang="en-US" sz="2800" dirty="0"/>
          </a:p>
          <a:p>
            <a:pPr marL="457200" indent="-457200" algn="r" rtl="1">
              <a:buFont typeface="Wingdings" panose="05000000000000000000" pitchFamily="2" charset="2"/>
              <a:buChar char="Ø"/>
            </a:pPr>
            <a:r>
              <a:rPr lang="ar-SA" sz="2800" dirty="0" smtClean="0"/>
              <a:t>مناسبة</a:t>
            </a:r>
            <a:r>
              <a:rPr lang="ar-JO" sz="2800" dirty="0" smtClean="0"/>
              <a:t>: </a:t>
            </a:r>
            <a:r>
              <a:rPr lang="ar-SA" sz="2800" dirty="0" smtClean="0"/>
              <a:t>التأكد </a:t>
            </a:r>
            <a:r>
              <a:rPr lang="ar-SA" sz="2800" dirty="0"/>
              <a:t>من أن البحث له أهمية وفائدة للمجتمع وللتخصص العلمي</a:t>
            </a:r>
            <a:r>
              <a:rPr lang="ru-RU" sz="2800" dirty="0"/>
              <a:t>.</a:t>
            </a:r>
            <a:endParaRPr lang="en-US" sz="2800" dirty="0"/>
          </a:p>
          <a:p>
            <a:pPr marL="457200" indent="-457200" algn="r" rtl="1">
              <a:buFont typeface="Wingdings" panose="05000000000000000000" pitchFamily="2" charset="2"/>
              <a:buChar char="Ø"/>
            </a:pPr>
            <a:r>
              <a:rPr lang="ru-RU" sz="2800" dirty="0"/>
              <a:t> </a:t>
            </a:r>
            <a:r>
              <a:rPr lang="ar-SA" sz="2800" dirty="0"/>
              <a:t>ذات مهلة</a:t>
            </a:r>
            <a:r>
              <a:rPr lang="ru-RU" sz="2800" dirty="0"/>
              <a:t>: </a:t>
            </a:r>
            <a:r>
              <a:rPr lang="ar-JO" sz="2800" dirty="0" smtClean="0"/>
              <a:t> </a:t>
            </a:r>
            <a:r>
              <a:rPr lang="ar-SA" sz="2800" dirty="0" smtClean="0"/>
              <a:t>تحديد </a:t>
            </a:r>
            <a:r>
              <a:rPr lang="ar-SA" sz="2800" dirty="0"/>
              <a:t>الجدول الزمني لتنفيذ البحث وتحقيق النتائج المتوقعة في وقت محدد</a:t>
            </a:r>
            <a:r>
              <a:rPr lang="ru-RU" sz="2800" dirty="0"/>
              <a:t>.</a:t>
            </a:r>
            <a:endParaRPr lang="en-US" sz="2800" dirty="0"/>
          </a:p>
          <a:p>
            <a:pPr marL="457200" indent="-457200" algn="r" rtl="1">
              <a:lnSpc>
                <a:spcPct val="150000"/>
              </a:lnSpc>
              <a:buFont typeface="Wingdings" panose="05000000000000000000" pitchFamily="2" charset="2"/>
              <a:buChar char="Ø"/>
            </a:pPr>
            <a:endParaRPr lang="en-US" sz="2800" dirty="0">
              <a:latin typeface="Simplified Arabic" panose="02020603050405020304" pitchFamily="18" charset="-78"/>
            </a:endParaRP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96980" y="1017726"/>
            <a:ext cx="968062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125014" y="1725465"/>
            <a:ext cx="8667482" cy="3701013"/>
          </a:xfrm>
          <a:prstGeom prst="rect">
            <a:avLst/>
          </a:prstGeom>
          <a:noFill/>
        </p:spPr>
        <p:txBody>
          <a:bodyPr wrap="square" rtlCol="1">
            <a:spAutoFit/>
          </a:bodyPr>
          <a:lstStyle/>
          <a:p>
            <a:pPr algn="just" rtl="1"/>
            <a:r>
              <a:rPr lang="ar-SA" sz="2800" b="1" dirty="0"/>
              <a:t>الفرق بين البحوث الأساسية والتطبيقية</a:t>
            </a:r>
            <a:endParaRPr lang="en-US" sz="2800" dirty="0"/>
          </a:p>
          <a:p>
            <a:pPr algn="just" rtl="1"/>
            <a:r>
              <a:rPr lang="ar-SA" sz="2800" dirty="0"/>
              <a:t>الفرق الرئيسي بين البحوث الأساسية والتطبيقية هو الهدف والتوجه العام لكل نوع من الأبحاث</a:t>
            </a:r>
            <a:r>
              <a:rPr lang="ru-RU" sz="2800" dirty="0"/>
              <a:t>:</a:t>
            </a:r>
            <a:endParaRPr lang="en-US" sz="2800" dirty="0"/>
          </a:p>
          <a:p>
            <a:pPr lvl="0" algn="just" rtl="1"/>
            <a:r>
              <a:rPr lang="ar-SA" sz="2800" dirty="0"/>
              <a:t>البحث </a:t>
            </a:r>
            <a:r>
              <a:rPr lang="ar-SA" sz="2800" dirty="0" smtClean="0"/>
              <a:t>الأساسي</a:t>
            </a:r>
            <a:r>
              <a:rPr lang="ar-JO" sz="2800" dirty="0" smtClean="0"/>
              <a:t>:</a:t>
            </a:r>
            <a:r>
              <a:rPr lang="ru-RU" sz="2800" dirty="0" smtClean="0"/>
              <a:t>  </a:t>
            </a:r>
            <a:r>
              <a:rPr lang="ar-SA" sz="2800" dirty="0"/>
              <a:t>يهدف إلى توسيع المعرفة العلمية وفهم الأسس النظرية للظواهر</a:t>
            </a:r>
            <a:r>
              <a:rPr lang="ru-RU" sz="2800" dirty="0"/>
              <a:t>.</a:t>
            </a:r>
            <a:endParaRPr lang="en-US" sz="2800" dirty="0"/>
          </a:p>
          <a:p>
            <a:pPr lvl="0" algn="just" rtl="1"/>
            <a:r>
              <a:rPr lang="ar-SA" sz="2800" dirty="0"/>
              <a:t>البحث </a:t>
            </a:r>
            <a:r>
              <a:rPr lang="ar-SA" sz="2800" dirty="0" smtClean="0"/>
              <a:t>التطبيقي</a:t>
            </a:r>
            <a:r>
              <a:rPr lang="ar-JO" sz="2800" dirty="0" smtClean="0"/>
              <a:t>:</a:t>
            </a:r>
            <a:r>
              <a:rPr lang="ru-RU" sz="2800" dirty="0" smtClean="0"/>
              <a:t> </a:t>
            </a:r>
            <a:r>
              <a:rPr lang="ar-SA" sz="2800" dirty="0"/>
              <a:t>يهدف إلى استخدام المعرفة العلمية وتطبيقها لحل مشكلات عملية وتحقيق التقدم التكنولوجي والاجتماعي</a:t>
            </a:r>
            <a:r>
              <a:rPr lang="ru-RU" sz="2800" dirty="0"/>
              <a:t>.</a:t>
            </a:r>
            <a:endParaRPr lang="en-US" sz="2800" dirty="0"/>
          </a:p>
          <a:p>
            <a:pPr algn="just" rtl="1">
              <a:lnSpc>
                <a:spcPct val="150000"/>
              </a:lnSpc>
            </a:pPr>
            <a:endParaRPr lang="en-US" sz="2800" dirty="0">
              <a:latin typeface="Simplified Arabic" panose="02020603050405020304" pitchFamily="18" charset="-78"/>
            </a:endParaRPr>
          </a:p>
        </p:txBody>
      </p:sp>
    </p:spTree>
    <p:extLst>
      <p:ext uri="{BB962C8B-B14F-4D97-AF65-F5344CB8AC3E}">
        <p14:creationId xmlns:p14="http://schemas.microsoft.com/office/powerpoint/2010/main" val="13190278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93949" y="1162972"/>
            <a:ext cx="9886929"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89802" y="1545484"/>
            <a:ext cx="9273167" cy="4154984"/>
          </a:xfrm>
          <a:prstGeom prst="rect">
            <a:avLst/>
          </a:prstGeom>
          <a:noFill/>
        </p:spPr>
        <p:txBody>
          <a:bodyPr wrap="square" rtlCol="1">
            <a:spAutoFit/>
          </a:bodyPr>
          <a:lstStyle/>
          <a:p>
            <a:pPr algn="r" rtl="1"/>
            <a:r>
              <a:rPr lang="ar-SA" sz="2400" b="1" dirty="0"/>
              <a:t>أهمية البحوث الأساسية في توسيع المعرفة العلمية</a:t>
            </a:r>
            <a:endParaRPr lang="en-US" sz="2400" dirty="0"/>
          </a:p>
          <a:p>
            <a:pPr algn="r" rtl="1"/>
            <a:r>
              <a:rPr lang="ar-SA" sz="2400" dirty="0"/>
              <a:t>البحوث الأساسية تساهم في توسيع المعرفة العلمية من خلال</a:t>
            </a:r>
            <a:r>
              <a:rPr lang="ru-RU" sz="2400" dirty="0"/>
              <a:t>:</a:t>
            </a:r>
            <a:endParaRPr lang="en-US" sz="2400" dirty="0"/>
          </a:p>
          <a:p>
            <a:pPr marL="342900" lvl="0" indent="-342900" algn="r" rtl="1">
              <a:buFont typeface="Wingdings" panose="05000000000000000000" pitchFamily="2" charset="2"/>
              <a:buChar char="ü"/>
            </a:pPr>
            <a:r>
              <a:rPr lang="ar-SA" sz="2400" dirty="0"/>
              <a:t>اكتشاف القوانين والظواهر الجديدة</a:t>
            </a:r>
            <a:r>
              <a:rPr lang="ru-RU" sz="2400" dirty="0"/>
              <a:t>.</a:t>
            </a:r>
            <a:endParaRPr lang="en-US" sz="2400" dirty="0"/>
          </a:p>
          <a:p>
            <a:pPr marL="342900" lvl="0" indent="-342900" algn="r" rtl="1">
              <a:buFont typeface="Wingdings" panose="05000000000000000000" pitchFamily="2" charset="2"/>
              <a:buChar char="ü"/>
            </a:pPr>
            <a:r>
              <a:rPr lang="ar-SA" sz="2400" dirty="0"/>
              <a:t>فهم الأسس النظرية والمفاهيم الأساسية</a:t>
            </a:r>
            <a:r>
              <a:rPr lang="ru-RU" sz="2400" dirty="0"/>
              <a:t>.</a:t>
            </a:r>
            <a:endParaRPr lang="en-US" sz="2400" dirty="0"/>
          </a:p>
          <a:p>
            <a:pPr marL="342900" lvl="0" indent="-342900" algn="r" rtl="1">
              <a:buFont typeface="Wingdings" panose="05000000000000000000" pitchFamily="2" charset="2"/>
              <a:buChar char="ü"/>
            </a:pPr>
            <a:r>
              <a:rPr lang="ar-SA" sz="2400" dirty="0"/>
              <a:t>إنتاج النتائج الأولية التي يمكن استخدامها في البحوث التطبيقية وتطوير التكنولوجيا</a:t>
            </a:r>
            <a:r>
              <a:rPr lang="ru-RU" sz="2400" dirty="0"/>
              <a:t>.</a:t>
            </a:r>
            <a:endParaRPr lang="en-US" sz="2400" dirty="0"/>
          </a:p>
          <a:p>
            <a:pPr algn="r" rtl="1"/>
            <a:endParaRPr lang="ar-JO" sz="2400" b="1" dirty="0" smtClean="0"/>
          </a:p>
          <a:p>
            <a:pPr algn="r" rtl="1"/>
            <a:r>
              <a:rPr lang="ar-SA" sz="2400" b="1" dirty="0" smtClean="0"/>
              <a:t>أهمية </a:t>
            </a:r>
            <a:r>
              <a:rPr lang="ar-SA" sz="2400" b="1" dirty="0"/>
              <a:t>البحوث التطبيقية في حل المشاكل العملية</a:t>
            </a:r>
            <a:endParaRPr lang="en-US" sz="2400" dirty="0"/>
          </a:p>
          <a:p>
            <a:pPr algn="r" rtl="1"/>
            <a:r>
              <a:rPr lang="ar-SA" sz="2400" dirty="0"/>
              <a:t>البحوث التطبيقية تساهم في حل المشاكل العملية من خلال</a:t>
            </a:r>
            <a:r>
              <a:rPr lang="ru-RU" sz="2400" dirty="0"/>
              <a:t>:</a:t>
            </a:r>
            <a:endParaRPr lang="en-US" sz="2400" dirty="0"/>
          </a:p>
          <a:p>
            <a:pPr marL="342900" lvl="0" indent="-342900" algn="r" rtl="1">
              <a:buFont typeface="Wingdings" panose="05000000000000000000" pitchFamily="2" charset="2"/>
              <a:buChar char="ü"/>
            </a:pPr>
            <a:r>
              <a:rPr lang="ar-SA" sz="2400" dirty="0"/>
              <a:t>توفير الحلول العملية للمشكلات الموجودة في المجتمع</a:t>
            </a:r>
            <a:r>
              <a:rPr lang="ru-RU" sz="2400" dirty="0"/>
              <a:t>.</a:t>
            </a:r>
            <a:endParaRPr lang="en-US" sz="2400" dirty="0"/>
          </a:p>
          <a:p>
            <a:pPr marL="342900" lvl="0" indent="-342900" algn="r" rtl="1">
              <a:buFont typeface="Wingdings" panose="05000000000000000000" pitchFamily="2" charset="2"/>
              <a:buChar char="ü"/>
            </a:pPr>
            <a:r>
              <a:rPr lang="ar-SA" sz="2400" dirty="0"/>
              <a:t>تطوير منتجات وتقنيات جديدة تلبي احتياجات المجتمع</a:t>
            </a:r>
            <a:r>
              <a:rPr lang="ru-RU" sz="2400" dirty="0"/>
              <a:t>.</a:t>
            </a:r>
            <a:endParaRPr lang="en-US" sz="2400" dirty="0"/>
          </a:p>
          <a:p>
            <a:pPr marL="342900" lvl="0" indent="-342900" algn="r" rtl="1">
              <a:buFont typeface="Wingdings" panose="05000000000000000000" pitchFamily="2" charset="2"/>
              <a:buChar char="ü"/>
            </a:pPr>
            <a:r>
              <a:rPr lang="ar-SA" sz="2400" dirty="0"/>
              <a:t>تحسين الأداء والكفاءة في مجالات مختلفة مثل الطب والهندسة والزراعة</a:t>
            </a:r>
            <a:r>
              <a:rPr lang="ru-RU" sz="2400" dirty="0"/>
              <a:t>.</a:t>
            </a:r>
            <a:endParaRPr lang="en-US" sz="2400" dirty="0"/>
          </a:p>
        </p:txBody>
      </p:sp>
    </p:spTree>
    <p:extLst>
      <p:ext uri="{BB962C8B-B14F-4D97-AF65-F5344CB8AC3E}">
        <p14:creationId xmlns:p14="http://schemas.microsoft.com/office/powerpoint/2010/main" val="169173365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77285" y="1017726"/>
            <a:ext cx="950031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282119" y="1428065"/>
            <a:ext cx="8718390" cy="3662541"/>
          </a:xfrm>
          <a:prstGeom prst="rect">
            <a:avLst/>
          </a:prstGeom>
          <a:noFill/>
        </p:spPr>
        <p:txBody>
          <a:bodyPr wrap="square" rtlCol="1">
            <a:spAutoFit/>
          </a:bodyPr>
          <a:lstStyle/>
          <a:p>
            <a:pPr algn="ctr" rtl="1"/>
            <a:r>
              <a:rPr lang="ar-SA" sz="2800" b="1" dirty="0"/>
              <a:t>كيفية تنفيذ البحوث الأساسية </a:t>
            </a:r>
            <a:r>
              <a:rPr lang="ar-SA" sz="2800" b="1" dirty="0" smtClean="0"/>
              <a:t>والتطبيقية</a:t>
            </a:r>
            <a:endParaRPr lang="ar-JO" sz="2800" b="1" dirty="0" smtClean="0"/>
          </a:p>
          <a:p>
            <a:pPr algn="r" rtl="1"/>
            <a:endParaRPr lang="en-US" sz="2800" dirty="0"/>
          </a:p>
          <a:p>
            <a:pPr algn="r" rtl="1"/>
            <a:r>
              <a:rPr lang="ar-SA" sz="2800" dirty="0"/>
              <a:t>تنفذ البحوث الأساسية والتطبيقية عادة باستخدام الطرق العلمية التالية</a:t>
            </a:r>
            <a:r>
              <a:rPr lang="ru-RU" sz="2800" dirty="0"/>
              <a:t>:</a:t>
            </a:r>
            <a:endParaRPr lang="en-US" sz="2800" dirty="0"/>
          </a:p>
          <a:p>
            <a:pPr marL="457200" indent="-457200" algn="r" rtl="1">
              <a:buFont typeface="Wingdings" panose="05000000000000000000" pitchFamily="2" charset="2"/>
              <a:buChar char="v"/>
            </a:pPr>
            <a:r>
              <a:rPr lang="ar-SA" sz="2800" dirty="0"/>
              <a:t>جمع البيانات والمعلومات ذات الصلة</a:t>
            </a:r>
            <a:r>
              <a:rPr lang="ru-RU" sz="2800" dirty="0"/>
              <a:t>.</a:t>
            </a:r>
            <a:endParaRPr lang="en-US" sz="2800" dirty="0"/>
          </a:p>
          <a:p>
            <a:pPr marL="457200" indent="-457200" algn="r" rtl="1">
              <a:buFont typeface="Wingdings" panose="05000000000000000000" pitchFamily="2" charset="2"/>
              <a:buChar char="v"/>
            </a:pPr>
            <a:r>
              <a:rPr lang="ar-SA" sz="2800" dirty="0"/>
              <a:t>تصميم التجارب وإجراء الاختبارات والتحاليل</a:t>
            </a:r>
            <a:r>
              <a:rPr lang="ru-RU" sz="2800" dirty="0"/>
              <a:t>.</a:t>
            </a:r>
            <a:endParaRPr lang="en-US" sz="2800" dirty="0"/>
          </a:p>
          <a:p>
            <a:pPr marL="457200" indent="-457200" algn="r" rtl="1">
              <a:buFont typeface="Wingdings" panose="05000000000000000000" pitchFamily="2" charset="2"/>
              <a:buChar char="v"/>
            </a:pPr>
            <a:r>
              <a:rPr lang="ar-SA" sz="2800" dirty="0"/>
              <a:t>تحليل النتائج واستخلاص الاستنتاجات</a:t>
            </a:r>
            <a:r>
              <a:rPr lang="ru-RU" sz="2800" dirty="0"/>
              <a:t>.</a:t>
            </a:r>
            <a:endParaRPr lang="en-US" sz="2800" dirty="0"/>
          </a:p>
          <a:p>
            <a:pPr marL="457200" indent="-457200" algn="r" rtl="1">
              <a:buFont typeface="Wingdings" panose="05000000000000000000" pitchFamily="2" charset="2"/>
              <a:buChar char="v"/>
            </a:pPr>
            <a:r>
              <a:rPr lang="ar-SA" sz="2800" dirty="0"/>
              <a:t>توثيق البحث من خلال الكتابة العلمية والنشر في المجلات العلمية</a:t>
            </a:r>
            <a:r>
              <a:rPr lang="ru-RU" sz="2800" dirty="0"/>
              <a:t>.</a:t>
            </a:r>
            <a:endParaRPr lang="en-US" sz="2800" dirty="0"/>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335237944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75763" y="1078582"/>
            <a:ext cx="10595268"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78794" y="1341285"/>
            <a:ext cx="10208073" cy="4247317"/>
          </a:xfrm>
          <a:prstGeom prst="rect">
            <a:avLst/>
          </a:prstGeom>
          <a:noFill/>
        </p:spPr>
        <p:txBody>
          <a:bodyPr wrap="square" rtlCol="1">
            <a:spAutoFit/>
          </a:bodyPr>
          <a:lstStyle/>
          <a:p>
            <a:pPr algn="ctr" rtl="1"/>
            <a:r>
              <a:rPr lang="ar-SA" b="1" dirty="0"/>
              <a:t>الاختلافات بين البحوث الأساسية والبحوث التطبيقية</a:t>
            </a:r>
            <a:endParaRPr lang="en-US" b="1" dirty="0"/>
          </a:p>
          <a:p>
            <a:pPr algn="just" rtl="1"/>
            <a:r>
              <a:rPr lang="ar-SA" dirty="0"/>
              <a:t>في مجال البحوث العلمية، هناك اختلاف كبير بين البحوث الأساسية والبحوث التطبيقية</a:t>
            </a:r>
            <a:r>
              <a:rPr lang="ru-RU" dirty="0"/>
              <a:t>. </a:t>
            </a:r>
            <a:r>
              <a:rPr lang="ar-SA" dirty="0"/>
              <a:t>يتم تنفيذ كل نوع من هذه البحوث بهدف تحقيق أهداف محددة وتوسيع المعرفة في المجالات المختلفة</a:t>
            </a:r>
            <a:r>
              <a:rPr lang="ru-RU" dirty="0"/>
              <a:t>. </a:t>
            </a:r>
            <a:r>
              <a:rPr lang="ar-SA" dirty="0"/>
              <a:t>إليك بعض الاختلافات الرئيسية بين البحوث الأساسية والبحوث التطبيقية</a:t>
            </a:r>
            <a:r>
              <a:rPr lang="ru-RU" dirty="0"/>
              <a:t>:</a:t>
            </a:r>
            <a:endParaRPr lang="en-US" dirty="0"/>
          </a:p>
          <a:p>
            <a:pPr algn="just" rtl="1"/>
            <a:r>
              <a:rPr lang="ar-SA" b="1" dirty="0" smtClean="0"/>
              <a:t>مجالات </a:t>
            </a:r>
            <a:r>
              <a:rPr lang="ar-SA" b="1" dirty="0"/>
              <a:t>تطبيق البحث</a:t>
            </a:r>
            <a:r>
              <a:rPr lang="ru-RU" b="1" dirty="0"/>
              <a:t>:</a:t>
            </a:r>
            <a:endParaRPr lang="en-US" dirty="0"/>
          </a:p>
          <a:p>
            <a:pPr algn="just" rtl="1"/>
            <a:r>
              <a:rPr lang="ar-SA" dirty="0"/>
              <a:t>البحث الأساسي</a:t>
            </a:r>
            <a:r>
              <a:rPr lang="ru-RU" dirty="0"/>
              <a:t>: </a:t>
            </a:r>
            <a:r>
              <a:rPr lang="ar-SA" dirty="0"/>
              <a:t>يهدف إلى فهم واكتشاف المبادئ العامة والنظريات في مجال معين، ولا يعتبر التطبيق العملي للنتائج واحدًا من أهدافه الأساسية</a:t>
            </a:r>
            <a:r>
              <a:rPr lang="ru-RU" dirty="0"/>
              <a:t>.</a:t>
            </a:r>
            <a:endParaRPr lang="en-US" dirty="0"/>
          </a:p>
          <a:p>
            <a:pPr algn="just" rtl="1"/>
            <a:r>
              <a:rPr lang="ar-SA" dirty="0"/>
              <a:t>البحث التطبيقي</a:t>
            </a:r>
            <a:r>
              <a:rPr lang="ru-RU" dirty="0"/>
              <a:t>: </a:t>
            </a:r>
            <a:r>
              <a:rPr lang="ar-SA" dirty="0"/>
              <a:t>يهدف إلى تطوير التقنيات والحلول العملية لمشاكل الحياة اليومية والصناعية، وتطبيق النتائج على الواقع</a:t>
            </a:r>
            <a:r>
              <a:rPr lang="ru-RU" dirty="0"/>
              <a:t>.</a:t>
            </a:r>
            <a:endParaRPr lang="en-US" dirty="0"/>
          </a:p>
          <a:p>
            <a:pPr algn="just" rtl="1"/>
            <a:r>
              <a:rPr lang="ar-SA" b="1" dirty="0" smtClean="0"/>
              <a:t>طرق </a:t>
            </a:r>
            <a:r>
              <a:rPr lang="ar-SA" b="1" dirty="0"/>
              <a:t>البحث</a:t>
            </a:r>
            <a:r>
              <a:rPr lang="ru-RU" b="1" dirty="0"/>
              <a:t>:</a:t>
            </a:r>
            <a:endParaRPr lang="en-US" dirty="0"/>
          </a:p>
          <a:p>
            <a:pPr algn="just" rtl="1"/>
            <a:r>
              <a:rPr lang="ar-SA" dirty="0"/>
              <a:t>البحث الأساسي</a:t>
            </a:r>
            <a:r>
              <a:rPr lang="ru-RU" dirty="0"/>
              <a:t>: </a:t>
            </a:r>
            <a:r>
              <a:rPr lang="ar-SA" dirty="0"/>
              <a:t>يعتمد على الاستقصاء والتجارب في المختبر والتحليل النظري للمبادئ والنظريات</a:t>
            </a:r>
            <a:r>
              <a:rPr lang="ru-RU" dirty="0"/>
              <a:t>.</a:t>
            </a:r>
            <a:endParaRPr lang="en-US" dirty="0"/>
          </a:p>
          <a:p>
            <a:pPr algn="just" rtl="1"/>
            <a:r>
              <a:rPr lang="ar-SA" dirty="0"/>
              <a:t>البحث التطبيقي</a:t>
            </a:r>
            <a:r>
              <a:rPr lang="ru-RU" dirty="0"/>
              <a:t>: </a:t>
            </a:r>
            <a:r>
              <a:rPr lang="ar-SA" dirty="0"/>
              <a:t>يعتمد على التطبيق العملي والاختبار على نماذج ونظرية العمل</a:t>
            </a:r>
            <a:r>
              <a:rPr lang="ru-RU" dirty="0"/>
              <a:t>.</a:t>
            </a:r>
            <a:endParaRPr lang="en-US" dirty="0"/>
          </a:p>
          <a:p>
            <a:pPr algn="just" rtl="1"/>
            <a:r>
              <a:rPr lang="ar-SA" b="1" dirty="0" smtClean="0"/>
              <a:t>الغايات </a:t>
            </a:r>
            <a:r>
              <a:rPr lang="ar-SA" b="1" dirty="0"/>
              <a:t>والفوائد</a:t>
            </a:r>
            <a:r>
              <a:rPr lang="ru-RU" b="1" dirty="0"/>
              <a:t>:</a:t>
            </a:r>
            <a:endParaRPr lang="en-US" dirty="0"/>
          </a:p>
          <a:p>
            <a:pPr algn="just" rtl="1"/>
            <a:r>
              <a:rPr lang="ar-SA" dirty="0"/>
              <a:t>البحث الأساسي</a:t>
            </a:r>
            <a:r>
              <a:rPr lang="ru-RU" dirty="0"/>
              <a:t>: </a:t>
            </a:r>
            <a:r>
              <a:rPr lang="ar-SA" dirty="0"/>
              <a:t>يساهم في توسيع المعرفة العلمية وفهم أساسية الظواهر والنظريات في مجال معين</a:t>
            </a:r>
            <a:r>
              <a:rPr lang="ru-RU" dirty="0"/>
              <a:t>.</a:t>
            </a:r>
            <a:endParaRPr lang="en-US" dirty="0"/>
          </a:p>
          <a:p>
            <a:pPr lvl="0" algn="just" rtl="1"/>
            <a:r>
              <a:rPr lang="ar-SA" dirty="0"/>
              <a:t>البحث التطبيقي</a:t>
            </a:r>
            <a:r>
              <a:rPr lang="ru-RU" dirty="0"/>
              <a:t>: </a:t>
            </a:r>
            <a:r>
              <a:rPr lang="ar-SA" dirty="0"/>
              <a:t>يعمل على تطوير تطبيقات عملية في الحياة اليومية والصناعية ومعالجة المشكلات الحقيقية</a:t>
            </a:r>
            <a:r>
              <a:rPr lang="ru-RU" dirty="0"/>
              <a:t>.</a:t>
            </a:r>
            <a:endParaRPr lang="en-US" dirty="0"/>
          </a:p>
          <a:p>
            <a:pPr algn="just" rtl="1"/>
            <a:r>
              <a:rPr lang="ar-SA" dirty="0"/>
              <a:t>هذه هي بعض الاختلافات الرئيسية بين البحوث الأساسية والبحوث التطبيقية</a:t>
            </a:r>
            <a:r>
              <a:rPr lang="ru-RU" dirty="0"/>
              <a:t>. </a:t>
            </a:r>
            <a:r>
              <a:rPr lang="ar-SA" dirty="0"/>
              <a:t>البحوث الأساسية تساهم في بناء الأسس النظرية للمجتمع العلمي، بينما تعمل البحوث التطبيقية على توظيف هذه الأسس في إيجاد حلول عملية للمشكلات الحقيقية</a:t>
            </a:r>
            <a:endParaRPr lang="en-US" sz="2400" dirty="0"/>
          </a:p>
        </p:txBody>
      </p:sp>
    </p:spTree>
    <p:extLst>
      <p:ext uri="{BB962C8B-B14F-4D97-AF65-F5344CB8AC3E}">
        <p14:creationId xmlns:p14="http://schemas.microsoft.com/office/powerpoint/2010/main" val="7579871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79549" y="991763"/>
            <a:ext cx="10808887"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579550" y="1150267"/>
            <a:ext cx="10477158" cy="4154984"/>
          </a:xfrm>
          <a:prstGeom prst="rect">
            <a:avLst/>
          </a:prstGeom>
          <a:noFill/>
        </p:spPr>
        <p:txBody>
          <a:bodyPr wrap="square" rtlCol="1">
            <a:spAutoFit/>
          </a:bodyPr>
          <a:lstStyle/>
          <a:p>
            <a:pPr algn="ctr" rtl="1"/>
            <a:r>
              <a:rPr lang="ar-SA" sz="2400" b="1" dirty="0" smtClean="0"/>
              <a:t>أهمية البحوث الأساسية</a:t>
            </a:r>
            <a:endParaRPr lang="en-US" sz="2400" dirty="0" smtClean="0"/>
          </a:p>
          <a:p>
            <a:pPr algn="r" rtl="1"/>
            <a:r>
              <a:rPr lang="ar-SA" sz="2400" dirty="0" smtClean="0"/>
              <a:t>تلعب البحوث الأساسية دورًا حيويًا في تقدم المعرفة والتطور العلمي</a:t>
            </a:r>
            <a:r>
              <a:rPr lang="ru-RU" sz="2400" dirty="0" smtClean="0"/>
              <a:t>. </a:t>
            </a:r>
            <a:r>
              <a:rPr lang="ar-SA" sz="2400" dirty="0" smtClean="0"/>
              <a:t>إليك بعض أهمية البحوث الأساسية</a:t>
            </a:r>
            <a:r>
              <a:rPr lang="ru-RU" sz="2400" dirty="0" smtClean="0"/>
              <a:t>:</a:t>
            </a:r>
            <a:endParaRPr lang="en-US" sz="2400" dirty="0" smtClean="0"/>
          </a:p>
          <a:p>
            <a:pPr algn="r" rtl="1"/>
            <a:r>
              <a:rPr lang="ar-SA" sz="2400" b="1" dirty="0" smtClean="0"/>
              <a:t>توسيع المعرفة العلمية</a:t>
            </a:r>
            <a:endParaRPr lang="en-US" sz="2400" dirty="0" smtClean="0"/>
          </a:p>
          <a:p>
            <a:pPr algn="r" rtl="1"/>
            <a:r>
              <a:rPr lang="ar-SA" sz="2400" dirty="0" smtClean="0"/>
              <a:t>تساهم البحوث الأساسية في توسيع مجال المعرفة العلمية من خلال استكشاف مواضيع جديدة وغير مستكشفة</a:t>
            </a:r>
            <a:r>
              <a:rPr lang="ru-RU" sz="2400" dirty="0" smtClean="0"/>
              <a:t>. </a:t>
            </a:r>
            <a:r>
              <a:rPr lang="ar-SA" sz="2400" dirty="0" smtClean="0"/>
              <a:t>تساعد هذه الأبحاث على فهم أسس العلوم واكتشاف الظواهر الجديدة التي تسهم في تقدم البشرية</a:t>
            </a:r>
            <a:r>
              <a:rPr lang="ru-RU" sz="2400" dirty="0" smtClean="0"/>
              <a:t>.</a:t>
            </a:r>
            <a:endParaRPr lang="en-US" sz="2400" dirty="0" smtClean="0"/>
          </a:p>
          <a:p>
            <a:pPr algn="r" rtl="1"/>
            <a:r>
              <a:rPr lang="ar-SA" sz="2400" b="1" dirty="0" smtClean="0"/>
              <a:t>تطوير النظريات والمفاهيم</a:t>
            </a:r>
            <a:endParaRPr lang="en-US" sz="2400" dirty="0" smtClean="0"/>
          </a:p>
          <a:p>
            <a:pPr algn="r" rtl="1"/>
            <a:r>
              <a:rPr lang="ar-SA" sz="2400" dirty="0" smtClean="0"/>
              <a:t>تساهم البحوث الأساسية في تطور النظريات والمفاهيم العلمية عن طريق إثراء الأدلة القائمة واختبار الفرضيات المطروحة</a:t>
            </a:r>
            <a:r>
              <a:rPr lang="ru-RU" sz="2400" dirty="0" smtClean="0"/>
              <a:t>. </a:t>
            </a:r>
            <a:r>
              <a:rPr lang="ar-SA" sz="2400" dirty="0" smtClean="0"/>
              <a:t>يساهم هذا التطوير في تحسين فهمنا للعالم وكيفية عمله</a:t>
            </a:r>
            <a:r>
              <a:rPr lang="ru-RU" sz="2400" dirty="0" smtClean="0"/>
              <a:t>.</a:t>
            </a:r>
            <a:endParaRPr lang="en-US" sz="2400" dirty="0" smtClean="0"/>
          </a:p>
          <a:p>
            <a:pPr algn="r" rtl="1"/>
            <a:r>
              <a:rPr lang="ar-SA" sz="2400" b="1" dirty="0" smtClean="0"/>
              <a:t>تأسيس قاعدة علمية قوية</a:t>
            </a:r>
            <a:endParaRPr lang="en-US" sz="2400" dirty="0" smtClean="0"/>
          </a:p>
          <a:p>
            <a:pPr algn="r" rtl="1"/>
            <a:r>
              <a:rPr lang="ar-SA" sz="2400" dirty="0" smtClean="0"/>
              <a:t>تعمل البحوث الأساسية على تأسيس قاعدة علمية قوية من خلال تطوير الأدلة العلمية وتقنيات القياس والتحليل</a:t>
            </a:r>
            <a:r>
              <a:rPr lang="ru-RU" sz="2400" dirty="0" smtClean="0"/>
              <a:t>. </a:t>
            </a:r>
            <a:r>
              <a:rPr lang="ar-SA" sz="2400" dirty="0" smtClean="0"/>
              <a:t>تساهم هذه القواعد القوية في توجيه البحوث التطبيقية وتحسين العمليات والتكنولوجيا</a:t>
            </a:r>
            <a:r>
              <a:rPr lang="ru-RU" sz="2400" dirty="0" smtClean="0"/>
              <a:t>.</a:t>
            </a:r>
            <a:endParaRPr lang="en-US" sz="2400" dirty="0"/>
          </a:p>
        </p:txBody>
      </p:sp>
    </p:spTree>
    <p:extLst>
      <p:ext uri="{BB962C8B-B14F-4D97-AF65-F5344CB8AC3E}">
        <p14:creationId xmlns:p14="http://schemas.microsoft.com/office/powerpoint/2010/main" val="190533788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91673" y="991763"/>
            <a:ext cx="104962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82019" y="1237537"/>
            <a:ext cx="10006885" cy="5016758"/>
          </a:xfrm>
          <a:prstGeom prst="rect">
            <a:avLst/>
          </a:prstGeom>
          <a:noFill/>
        </p:spPr>
        <p:txBody>
          <a:bodyPr wrap="square" rtlCol="1">
            <a:spAutoFit/>
          </a:bodyPr>
          <a:lstStyle/>
          <a:p>
            <a:pPr algn="ctr" rtl="1">
              <a:lnSpc>
                <a:spcPct val="150000"/>
              </a:lnSpc>
            </a:pPr>
            <a:r>
              <a:rPr lang="ar-SA" sz="2000" b="1" dirty="0"/>
              <a:t>أهمية المنهج </a:t>
            </a:r>
            <a:r>
              <a:rPr lang="ar-SA" sz="2000" b="1" dirty="0" smtClean="0"/>
              <a:t>التطبيقي</a:t>
            </a:r>
            <a:endParaRPr lang="ar-JO" sz="2000" b="1" dirty="0" smtClean="0"/>
          </a:p>
          <a:p>
            <a:pPr algn="just" rtl="1">
              <a:lnSpc>
                <a:spcPct val="150000"/>
              </a:lnSpc>
            </a:pPr>
            <a:r>
              <a:rPr lang="ar-SA" sz="2000" b="1" dirty="0" smtClean="0"/>
              <a:t> </a:t>
            </a:r>
            <a:r>
              <a:rPr lang="ar-SA" sz="2000" dirty="0" smtClean="0"/>
              <a:t>يعتبر </a:t>
            </a:r>
            <a:r>
              <a:rPr lang="ar-SA" sz="2000" dirty="0"/>
              <a:t>المنهج التطبيقي أحد أهم الأساليب في البحث العلمي، وذلك لعدة أسباب</a:t>
            </a:r>
            <a:r>
              <a:rPr lang="ru-RU" sz="2000" dirty="0"/>
              <a:t>:</a:t>
            </a:r>
            <a:endParaRPr lang="en-US" sz="2000" dirty="0"/>
          </a:p>
          <a:p>
            <a:pPr algn="just" rtl="1">
              <a:lnSpc>
                <a:spcPct val="150000"/>
              </a:lnSpc>
            </a:pPr>
            <a:r>
              <a:rPr lang="ar-SA" sz="2000" b="1" dirty="0"/>
              <a:t>حل المشكلات العملية</a:t>
            </a:r>
            <a:r>
              <a:rPr lang="ar-SA" sz="2000" dirty="0"/>
              <a:t>: يساعد المنهج التطبيقي في حل المشكلات العملية والتحديات التي تواجهها المجتمعات والصناعات</a:t>
            </a:r>
            <a:r>
              <a:rPr lang="ru-RU" sz="2000" dirty="0"/>
              <a:t>. </a:t>
            </a:r>
            <a:r>
              <a:rPr lang="ar-SA" sz="2000" dirty="0"/>
              <a:t>يمكن استخدام النتائج والتوصيات العلمية لتطوير سلع وخدمات جديدة، وتحسين العمليات الصناعية، وتعزيز الجودة والكفاءة</a:t>
            </a:r>
            <a:r>
              <a:rPr lang="ru-RU" sz="2000" dirty="0"/>
              <a:t>.</a:t>
            </a:r>
            <a:endParaRPr lang="en-US" sz="2000" dirty="0"/>
          </a:p>
          <a:p>
            <a:pPr algn="just" rtl="1">
              <a:lnSpc>
                <a:spcPct val="150000"/>
              </a:lnSpc>
            </a:pPr>
            <a:r>
              <a:rPr lang="ar-SA" sz="2000" b="1" dirty="0"/>
              <a:t>تحسين القرارات الإدارية</a:t>
            </a:r>
            <a:r>
              <a:rPr lang="ar-SA" sz="2000" dirty="0"/>
              <a:t>: يقدم المنهج التطبيقي تحليلًا علميًا للبيانات والمعلومات لاتخاذ القرارات الإدارية الأفضل</a:t>
            </a:r>
            <a:r>
              <a:rPr lang="ru-RU" sz="2000" dirty="0"/>
              <a:t>. </a:t>
            </a:r>
            <a:r>
              <a:rPr lang="ar-SA" sz="2000" dirty="0"/>
              <a:t>يمكن استخدام النتائج العلمية لتحسين إدارة المشاريع وتخطيط الموارد واتخاذ قرارات استراتيجية</a:t>
            </a:r>
            <a:r>
              <a:rPr lang="ru-RU" sz="2000" dirty="0"/>
              <a:t>.</a:t>
            </a:r>
            <a:endParaRPr lang="en-US" sz="2000" dirty="0"/>
          </a:p>
          <a:p>
            <a:pPr algn="just" rtl="1">
              <a:lnSpc>
                <a:spcPct val="150000"/>
              </a:lnSpc>
            </a:pPr>
            <a:r>
              <a:rPr lang="ar-SA" sz="2000" b="1" dirty="0"/>
              <a:t>التطوير التكنولوجي</a:t>
            </a:r>
            <a:r>
              <a:rPr lang="ar-SA" sz="2000" dirty="0"/>
              <a:t>: يسهم المنهج التطبيقي في تقدم التكنولوجيا والابتكار من خلال توجيه الأبحاث العلمية نحو حلول فعالة وتطبيقها على الصناعة والتكنولوجيا</a:t>
            </a:r>
            <a:r>
              <a:rPr lang="ru-RU" sz="2000" dirty="0"/>
              <a:t>. </a:t>
            </a:r>
            <a:r>
              <a:rPr lang="ar-SA" sz="2000" dirty="0"/>
              <a:t>يمكن أن تؤدي البحوث التطبيقية إلى اكتشافات وتحسينات تقنية جديدة</a:t>
            </a:r>
            <a:r>
              <a:rPr lang="ru-RU" sz="2000" dirty="0"/>
              <a:t>.</a:t>
            </a:r>
            <a:endParaRPr lang="en-US" sz="2000" dirty="0"/>
          </a:p>
          <a:p>
            <a:pPr algn="just" rtl="1">
              <a:lnSpc>
                <a:spcPct val="150000"/>
              </a:lnSpc>
            </a:pPr>
            <a:r>
              <a:rPr lang="ar-SA" sz="2000" b="1" dirty="0"/>
              <a:t>تعزيز التعاون بين الجهات المختلفة</a:t>
            </a:r>
            <a:r>
              <a:rPr lang="ar-SA" sz="2000" dirty="0"/>
              <a:t>: يشجع المنهج التطبيقي على التعاون بين الأكاديميين والصناعيين والحكومة والمجتمعات المحلية</a:t>
            </a:r>
            <a:r>
              <a:rPr lang="ru-RU" sz="2000" dirty="0"/>
              <a:t>. </a:t>
            </a:r>
            <a:r>
              <a:rPr lang="ar-SA" sz="2000" dirty="0"/>
              <a:t>يمكن للجهات المختلفة الاستفادة من النتائج العلمية لتحقيق تقدم في مجالات مختلفة</a:t>
            </a:r>
            <a:r>
              <a:rPr lang="ru-RU" sz="2000" dirty="0"/>
              <a:t>.</a:t>
            </a:r>
            <a:endParaRPr lang="en-US" sz="2000" dirty="0"/>
          </a:p>
          <a:p>
            <a:pPr algn="r" rtl="1"/>
            <a:endParaRPr lang="en-US" sz="2000" dirty="0"/>
          </a:p>
        </p:txBody>
      </p:sp>
    </p:spTree>
    <p:extLst>
      <p:ext uri="{BB962C8B-B14F-4D97-AF65-F5344CB8AC3E}">
        <p14:creationId xmlns:p14="http://schemas.microsoft.com/office/powerpoint/2010/main" val="226538946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80308" y="819767"/>
            <a:ext cx="11522486" cy="52111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45860" y="965601"/>
            <a:ext cx="11349315" cy="5078313"/>
          </a:xfrm>
          <a:prstGeom prst="rect">
            <a:avLst/>
          </a:prstGeom>
          <a:noFill/>
        </p:spPr>
        <p:txBody>
          <a:bodyPr wrap="square" rtlCol="1">
            <a:spAutoFit/>
          </a:bodyPr>
          <a:lstStyle/>
          <a:p>
            <a:pPr algn="ctr" rtl="1"/>
            <a:r>
              <a:rPr lang="ar-SA" b="1" dirty="0"/>
              <a:t>أهمية البحوث التطبيقية</a:t>
            </a:r>
            <a:endParaRPr lang="en-US" dirty="0"/>
          </a:p>
          <a:p>
            <a:pPr algn="r" rtl="1"/>
            <a:r>
              <a:rPr lang="ar-SA" b="1" dirty="0"/>
              <a:t>تطوير التكنولوجيا والابتكار</a:t>
            </a:r>
            <a:endParaRPr lang="en-US" dirty="0"/>
          </a:p>
          <a:p>
            <a:pPr algn="r" rtl="1"/>
            <a:r>
              <a:rPr lang="ar-SA" dirty="0"/>
              <a:t>تلعب البحوث التطبيقية دورًا حيويًا في تطوير التكنولوجيا وتعزيز الابتكار</a:t>
            </a:r>
            <a:r>
              <a:rPr lang="ru-RU" dirty="0"/>
              <a:t>. </a:t>
            </a:r>
            <a:r>
              <a:rPr lang="ar-SA" dirty="0"/>
              <a:t>حيث تُجرى البحوث التطبيقية لحل المشكلات والتحديات العملية التي </a:t>
            </a:r>
            <a:r>
              <a:rPr lang="ar-SA" dirty="0" err="1"/>
              <a:t>يواجهها</a:t>
            </a:r>
            <a:r>
              <a:rPr lang="ar-SA" dirty="0"/>
              <a:t> الناس والصناعات</a:t>
            </a:r>
            <a:r>
              <a:rPr lang="ru-RU" dirty="0"/>
              <a:t>. </a:t>
            </a:r>
            <a:r>
              <a:rPr lang="ar-SA" dirty="0"/>
              <a:t>وباستخدام المنهج العلمي والأدوات والتقنيات المتاحة، يعمل الباحثون على تحويل النتائج والاكتشافات العلمية إلى حلول وتطبيقات عملية تستخدم في مجالات متنوعة مثل التكنولوجيا، الطب، الزراعة، والصناعة</a:t>
            </a:r>
            <a:r>
              <a:rPr lang="ru-RU" dirty="0"/>
              <a:t>.</a:t>
            </a:r>
            <a:endParaRPr lang="en-US" dirty="0"/>
          </a:p>
          <a:p>
            <a:pPr algn="r" rtl="1"/>
            <a:r>
              <a:rPr lang="ar-SA" dirty="0"/>
              <a:t>فوائد البحوث التطبيقية في تطوير التكنولوجيا والابتكار تشمل</a:t>
            </a:r>
            <a:r>
              <a:rPr lang="ru-RU" dirty="0"/>
              <a:t>:</a:t>
            </a:r>
            <a:endParaRPr lang="en-US" dirty="0"/>
          </a:p>
          <a:p>
            <a:pPr marL="285750" indent="-285750" algn="r" rtl="1">
              <a:buFont typeface="Wingdings" panose="05000000000000000000" pitchFamily="2" charset="2"/>
              <a:buChar char="ü"/>
            </a:pPr>
            <a:r>
              <a:rPr lang="ar-SA" dirty="0"/>
              <a:t>تحسين الأداء وتطوير المنتجات والخدمات لتلبية احتياجات السوق وتقديم تجارب جديدة ومبتكرة للمستخدمين</a:t>
            </a:r>
            <a:r>
              <a:rPr lang="ru-RU" dirty="0"/>
              <a:t>.</a:t>
            </a:r>
            <a:endParaRPr lang="en-US" dirty="0"/>
          </a:p>
          <a:p>
            <a:pPr marL="285750" indent="-285750" algn="r" rtl="1">
              <a:buFont typeface="Wingdings" panose="05000000000000000000" pitchFamily="2" charset="2"/>
              <a:buChar char="ü"/>
            </a:pPr>
            <a:r>
              <a:rPr lang="ar-SA" dirty="0"/>
              <a:t>زيادة الكفاءة وتقليل التكاليف في العمليات الإنتاجية والخدماتية بفضل تطبيق التقنيات الجديدة والمحسنة</a:t>
            </a:r>
            <a:r>
              <a:rPr lang="ru-RU" dirty="0"/>
              <a:t>.</a:t>
            </a:r>
            <a:endParaRPr lang="en-US" dirty="0"/>
          </a:p>
          <a:p>
            <a:pPr marL="285750" indent="-285750" algn="r" rtl="1">
              <a:buFont typeface="Wingdings" panose="05000000000000000000" pitchFamily="2" charset="2"/>
              <a:buChar char="ü"/>
            </a:pPr>
            <a:r>
              <a:rPr lang="ar-SA" dirty="0"/>
              <a:t>توفير حلول فعالة للمشكلات التقنية والتحديات التي تواجهها الصناعات والشركات</a:t>
            </a:r>
            <a:r>
              <a:rPr lang="ru-RU" dirty="0"/>
              <a:t>.</a:t>
            </a:r>
            <a:endParaRPr lang="en-US" dirty="0"/>
          </a:p>
          <a:p>
            <a:pPr marL="285750" indent="-285750" algn="r" rtl="1">
              <a:buFont typeface="Wingdings" panose="05000000000000000000" pitchFamily="2" charset="2"/>
              <a:buChar char="ü"/>
            </a:pPr>
            <a:r>
              <a:rPr lang="ar-SA" dirty="0"/>
              <a:t>تعزيز التنافسية وزيادة الابتكار في السوق المحلية والعالمية</a:t>
            </a:r>
            <a:r>
              <a:rPr lang="ru-RU" dirty="0"/>
              <a:t>.</a:t>
            </a:r>
            <a:endParaRPr lang="en-US" dirty="0"/>
          </a:p>
          <a:p>
            <a:pPr algn="r" rtl="1"/>
            <a:r>
              <a:rPr lang="ar-SA" b="1" dirty="0"/>
              <a:t>حل المشكلات العملية وتحسين العمليات</a:t>
            </a:r>
            <a:endParaRPr lang="en-US" dirty="0"/>
          </a:p>
          <a:p>
            <a:pPr algn="r" rtl="1"/>
            <a:r>
              <a:rPr lang="ar-SA" dirty="0"/>
              <a:t>تساهم البحوث التطبيقية في حل المشكلات العملية وتحسين العمليات في مختلف المجالات</a:t>
            </a:r>
            <a:r>
              <a:rPr lang="ru-RU" dirty="0"/>
              <a:t>. </a:t>
            </a:r>
            <a:r>
              <a:rPr lang="ar-SA" dirty="0"/>
              <a:t>فعندما يكون لدينا أدوات وتقنيات مطورة بناءً على البحوث التطبيقية، يصبح من الممكن تحسين العمليات وتحقيق تغييرات إيجابية في النظم والعمليات القائمة</a:t>
            </a:r>
            <a:r>
              <a:rPr lang="ru-RU" dirty="0"/>
              <a:t>. </a:t>
            </a:r>
            <a:r>
              <a:rPr lang="ar-SA" dirty="0"/>
              <a:t>وفيما يلي بعض فوائد البحوث التطبيقية في حل المشكلات وتحسين العمليات</a:t>
            </a:r>
            <a:r>
              <a:rPr lang="ru-RU" dirty="0"/>
              <a:t>:</a:t>
            </a:r>
            <a:endParaRPr lang="en-US" dirty="0"/>
          </a:p>
          <a:p>
            <a:pPr marL="285750" indent="-285750" algn="r" rtl="1">
              <a:buFont typeface="Wingdings" panose="05000000000000000000" pitchFamily="2" charset="2"/>
              <a:buChar char="ü"/>
            </a:pPr>
            <a:r>
              <a:rPr lang="ar-SA" dirty="0"/>
              <a:t>تحليل الأسباب الجذرية للمشكلات وتوجيه التغييرات والتحسينات الضرورية للتصدي لها</a:t>
            </a:r>
            <a:r>
              <a:rPr lang="ru-RU" dirty="0"/>
              <a:t>.</a:t>
            </a:r>
            <a:endParaRPr lang="en-US" dirty="0"/>
          </a:p>
          <a:p>
            <a:pPr marL="285750" indent="-285750" algn="r" rtl="1">
              <a:buFont typeface="Wingdings" panose="05000000000000000000" pitchFamily="2" charset="2"/>
              <a:buChar char="ü"/>
            </a:pPr>
            <a:r>
              <a:rPr lang="ar-SA" dirty="0"/>
              <a:t>توفير مجموعة متنوعة من الخيارات والحلول للتحسين، مع تقديم تقديرات دقيقة لآثارها وفوائدها</a:t>
            </a:r>
            <a:r>
              <a:rPr lang="ru-RU" dirty="0"/>
              <a:t>.</a:t>
            </a:r>
            <a:endParaRPr lang="en-US" dirty="0"/>
          </a:p>
          <a:p>
            <a:pPr marL="285750" indent="-285750" algn="r" rtl="1">
              <a:buFont typeface="Wingdings" panose="05000000000000000000" pitchFamily="2" charset="2"/>
              <a:buChar char="ü"/>
            </a:pPr>
            <a:r>
              <a:rPr lang="ar-SA" dirty="0"/>
              <a:t>تطبيق أفضل الممارسات والتقنيات في مجال معين لتحقيق أقصى قدر من الكفاءة والجودة</a:t>
            </a:r>
            <a:r>
              <a:rPr lang="ru-RU" dirty="0"/>
              <a:t>.</a:t>
            </a:r>
            <a:endParaRPr lang="en-US" dirty="0"/>
          </a:p>
          <a:p>
            <a:pPr marL="285750" indent="-285750" algn="r" rtl="1">
              <a:buFont typeface="Wingdings" panose="05000000000000000000" pitchFamily="2" charset="2"/>
              <a:buChar char="ü"/>
            </a:pPr>
            <a:r>
              <a:rPr lang="ar-SA" dirty="0"/>
              <a:t>توفير معايير جديدة وطرق عمل محسنة لتحقيق أهداف الأعمال وزيادة الإنتاجية</a:t>
            </a:r>
            <a:r>
              <a:rPr lang="ru-RU" dirty="0"/>
              <a:t>.</a:t>
            </a:r>
            <a:endParaRPr lang="en-US" dirty="0"/>
          </a:p>
        </p:txBody>
      </p:sp>
    </p:spTree>
    <p:extLst>
      <p:ext uri="{BB962C8B-B14F-4D97-AF65-F5344CB8AC3E}">
        <p14:creationId xmlns:p14="http://schemas.microsoft.com/office/powerpoint/2010/main" val="36099967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12890" y="991763"/>
            <a:ext cx="931142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890358" y="1290622"/>
            <a:ext cx="8590208" cy="5032147"/>
          </a:xfrm>
          <a:prstGeom prst="rect">
            <a:avLst/>
          </a:prstGeom>
          <a:noFill/>
        </p:spPr>
        <p:txBody>
          <a:bodyPr wrap="square" rtlCol="1">
            <a:spAutoFit/>
          </a:bodyPr>
          <a:lstStyle/>
          <a:p>
            <a:pPr algn="ctr" rtl="1">
              <a:lnSpc>
                <a:spcPct val="150000"/>
              </a:lnSpc>
            </a:pPr>
            <a:r>
              <a:rPr lang="ar-SA" b="1" dirty="0"/>
              <a:t>كيفية البدء في البحث الأساسي </a:t>
            </a:r>
            <a:r>
              <a:rPr lang="ar-SA" b="1" dirty="0" smtClean="0"/>
              <a:t>والتطبيقي</a:t>
            </a:r>
            <a:endParaRPr lang="ar-JO" b="1" dirty="0" smtClean="0"/>
          </a:p>
          <a:p>
            <a:pPr algn="ctr" rtl="1">
              <a:lnSpc>
                <a:spcPct val="150000"/>
              </a:lnSpc>
            </a:pPr>
            <a:endParaRPr lang="en-US" dirty="0"/>
          </a:p>
          <a:p>
            <a:pPr marL="285750" indent="-285750" algn="just" rtl="1">
              <a:lnSpc>
                <a:spcPct val="150000"/>
              </a:lnSpc>
              <a:buFont typeface="Arial" panose="020B0604020202020204" pitchFamily="34" charset="0"/>
              <a:buChar char="•"/>
            </a:pPr>
            <a:r>
              <a:rPr lang="ar-SA" b="1" dirty="0"/>
              <a:t>تحديد موضوع البحث</a:t>
            </a:r>
            <a:r>
              <a:rPr lang="ru-RU" b="1" dirty="0"/>
              <a:t>:</a:t>
            </a:r>
            <a:r>
              <a:rPr lang="ru-RU" dirty="0"/>
              <a:t> </a:t>
            </a:r>
            <a:r>
              <a:rPr lang="ar-SA" dirty="0"/>
              <a:t>قم بتحديد مجال البحث الذي ترغب في استكشافه وتوسيع المعرفة فيه</a:t>
            </a:r>
            <a:r>
              <a:rPr lang="ru-RU" dirty="0"/>
              <a:t>.</a:t>
            </a:r>
            <a:endParaRPr lang="en-US" dirty="0"/>
          </a:p>
          <a:p>
            <a:pPr marL="285750" indent="-285750" algn="just" rtl="1">
              <a:lnSpc>
                <a:spcPct val="150000"/>
              </a:lnSpc>
              <a:buFont typeface="Arial" panose="020B0604020202020204" pitchFamily="34" charset="0"/>
              <a:buChar char="•"/>
            </a:pPr>
            <a:r>
              <a:rPr lang="ar-SA" b="1" dirty="0"/>
              <a:t>دراسة الأدبيات الحالية</a:t>
            </a:r>
            <a:r>
              <a:rPr lang="ru-RU" b="1" dirty="0"/>
              <a:t>:</a:t>
            </a:r>
            <a:r>
              <a:rPr lang="ru-RU" dirty="0"/>
              <a:t> </a:t>
            </a:r>
            <a:r>
              <a:rPr lang="ar-SA" dirty="0"/>
              <a:t>قم بمراجعة الدراسات والأبحاث الحالية في مجالك لفهم التطورات والثغرات القائمة</a:t>
            </a:r>
            <a:r>
              <a:rPr lang="ru-RU" dirty="0"/>
              <a:t>.</a:t>
            </a:r>
            <a:endParaRPr lang="en-US" dirty="0"/>
          </a:p>
          <a:p>
            <a:pPr marL="285750" indent="-285750" algn="just" rtl="1">
              <a:lnSpc>
                <a:spcPct val="150000"/>
              </a:lnSpc>
              <a:buFont typeface="Arial" panose="020B0604020202020204" pitchFamily="34" charset="0"/>
              <a:buChar char="•"/>
            </a:pPr>
            <a:r>
              <a:rPr lang="ar-SA" b="1" dirty="0"/>
              <a:t>وضع الأهداف والاستراتيجية</a:t>
            </a:r>
            <a:r>
              <a:rPr lang="ru-RU" b="1" dirty="0"/>
              <a:t>:</a:t>
            </a:r>
            <a:r>
              <a:rPr lang="ru-RU" dirty="0"/>
              <a:t> </a:t>
            </a:r>
            <a:r>
              <a:rPr lang="ar-SA" dirty="0"/>
              <a:t>قم بتحديد أهدافك البحثية ووضع استراتيجية لتحقيقها، سواء كان ذلك من خلال البحث الأساسي أو التطبيقي</a:t>
            </a:r>
            <a:r>
              <a:rPr lang="ru-RU" dirty="0"/>
              <a:t>.</a:t>
            </a:r>
            <a:endParaRPr lang="en-US" dirty="0"/>
          </a:p>
          <a:p>
            <a:pPr marL="285750" indent="-285750" algn="just" rtl="1">
              <a:lnSpc>
                <a:spcPct val="150000"/>
              </a:lnSpc>
              <a:buFont typeface="Arial" panose="020B0604020202020204" pitchFamily="34" charset="0"/>
              <a:buChar char="•"/>
            </a:pPr>
            <a:r>
              <a:rPr lang="ar-SA" b="1" dirty="0"/>
              <a:t>تجنب الانفصال عن الواقعية</a:t>
            </a:r>
            <a:r>
              <a:rPr lang="ru-RU" b="1" dirty="0"/>
              <a:t>:</a:t>
            </a:r>
            <a:r>
              <a:rPr lang="ru-RU" dirty="0"/>
              <a:t> </a:t>
            </a:r>
            <a:r>
              <a:rPr lang="ar-SA" dirty="0"/>
              <a:t>تأكد من أن أهدافك البحثية واستراتيجيتك قابلة للتحقيق وتتوافق مع الموارد المتاحة</a:t>
            </a:r>
            <a:r>
              <a:rPr lang="ru-RU" dirty="0" smtClean="0"/>
              <a:t>.</a:t>
            </a:r>
            <a:endParaRPr lang="ar-JO" dirty="0" smtClean="0"/>
          </a:p>
          <a:p>
            <a:pPr algn="just" rtl="1">
              <a:lnSpc>
                <a:spcPct val="150000"/>
              </a:lnSpc>
            </a:pPr>
            <a:endParaRPr lang="ar-JO" dirty="0" smtClean="0"/>
          </a:p>
          <a:p>
            <a:pPr algn="just" rtl="1">
              <a:lnSpc>
                <a:spcPct val="150000"/>
              </a:lnSpc>
            </a:pPr>
            <a:r>
              <a:rPr lang="ar-SA" dirty="0"/>
              <a:t>قبل أن تبدأ في البحث الأساسي والتطبيقي، تأكد من فهمك للأصول والمبادئ المشتركة للبحث، وضع أهدافك واستراتيجيتك، واستخدام الأدوات المتاحة بفعالية لتحقيق نجاح البحث</a:t>
            </a:r>
            <a:r>
              <a:rPr lang="ru-RU" dirty="0"/>
              <a:t>.</a:t>
            </a:r>
            <a:endParaRPr lang="en-US" dirty="0"/>
          </a:p>
          <a:p>
            <a:pPr algn="just" rtl="1">
              <a:lnSpc>
                <a:spcPct val="150000"/>
              </a:lnSpc>
            </a:pPr>
            <a:endParaRPr lang="en-US" dirty="0"/>
          </a:p>
          <a:p>
            <a:pPr algn="just" rtl="1"/>
            <a:endParaRPr lang="en-US" sz="2400" dirty="0"/>
          </a:p>
        </p:txBody>
      </p:sp>
    </p:spTree>
    <p:extLst>
      <p:ext uri="{BB962C8B-B14F-4D97-AF65-F5344CB8AC3E}">
        <p14:creationId xmlns:p14="http://schemas.microsoft.com/office/powerpoint/2010/main" val="348813887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91673" y="991763"/>
            <a:ext cx="104962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82019" y="1237537"/>
            <a:ext cx="10006885" cy="4555093"/>
          </a:xfrm>
          <a:prstGeom prst="rect">
            <a:avLst/>
          </a:prstGeom>
          <a:noFill/>
        </p:spPr>
        <p:txBody>
          <a:bodyPr wrap="square" rtlCol="1">
            <a:spAutoFit/>
          </a:bodyPr>
          <a:lstStyle/>
          <a:p>
            <a:pPr algn="ctr" rtl="1"/>
            <a:r>
              <a:rPr lang="ar-SA" b="1" dirty="0"/>
              <a:t>خطوات المنهج التطبيقي </a:t>
            </a:r>
            <a:endParaRPr lang="ar-JO" b="1" dirty="0" smtClean="0"/>
          </a:p>
          <a:p>
            <a:pPr algn="just" rtl="1"/>
            <a:r>
              <a:rPr lang="ar-SA" b="1" dirty="0" smtClean="0"/>
              <a:t>مرحلة </a:t>
            </a:r>
            <a:r>
              <a:rPr lang="ar-SA" b="1" dirty="0"/>
              <a:t>وضع الفرضية</a:t>
            </a:r>
            <a:endParaRPr lang="en-US" dirty="0"/>
          </a:p>
          <a:p>
            <a:pPr algn="just" rtl="1"/>
            <a:r>
              <a:rPr lang="ar-SA" dirty="0"/>
              <a:t>في هذه المرحلة، يتم وضع فرضية أو فرضيات تهدف إلى إيجاد إجابة للمشكلة التي تم تحديدها في البحث العلمي</a:t>
            </a:r>
            <a:r>
              <a:rPr lang="ru-RU" dirty="0"/>
              <a:t>. </a:t>
            </a:r>
            <a:r>
              <a:rPr lang="ar-SA" dirty="0"/>
              <a:t>تعتبر الفرضية عبارة عن افتراض يتم تجربته واختباره من خلال جمع البيانات وتحليلها</a:t>
            </a:r>
            <a:r>
              <a:rPr lang="ru-RU" dirty="0"/>
              <a:t>. </a:t>
            </a:r>
            <a:r>
              <a:rPr lang="ar-SA" dirty="0"/>
              <a:t>تكون الفرضية مبنية على الأسس النظرية والمعرفية الموجودة حاليًا في المجال البحثي المختار</a:t>
            </a:r>
            <a:r>
              <a:rPr lang="ru-RU" dirty="0"/>
              <a:t>. </a:t>
            </a:r>
            <a:r>
              <a:rPr lang="ar-SA" dirty="0"/>
              <a:t>يجب أن تكون الفرضية صحيحة قابلة للتحقق وتتناسب مع سياق البحث والأهداف المرجوة</a:t>
            </a:r>
            <a:r>
              <a:rPr lang="ru-RU" dirty="0"/>
              <a:t>.</a:t>
            </a:r>
            <a:endParaRPr lang="en-US" dirty="0"/>
          </a:p>
          <a:p>
            <a:pPr algn="just" rtl="1"/>
            <a:r>
              <a:rPr lang="ar-SA" b="1" dirty="0"/>
              <a:t>مرحلة جمع البيانات</a:t>
            </a:r>
            <a:endParaRPr lang="en-US" dirty="0"/>
          </a:p>
          <a:p>
            <a:pPr algn="just" rtl="1"/>
            <a:r>
              <a:rPr lang="ar-SA" dirty="0"/>
              <a:t>في هذه المرحلة، يتم جمع البيانات المطلوبة لاختبار الفرضية والوصول إلى النتائج المرجوة</a:t>
            </a:r>
            <a:r>
              <a:rPr lang="ru-RU" dirty="0"/>
              <a:t>. </a:t>
            </a:r>
            <a:r>
              <a:rPr lang="ar-SA" dirty="0"/>
              <a:t>يمكن جمع البيانات من خلال مجموعة متنوعة من المصادر مثل الاستبيانات، المقابلات، الملاحظات، البيانات الإحصائية، والتجارب</a:t>
            </a:r>
            <a:r>
              <a:rPr lang="ru-RU" dirty="0"/>
              <a:t>. </a:t>
            </a:r>
            <a:r>
              <a:rPr lang="ar-SA" dirty="0"/>
              <a:t>يجب أن تكون عملية جمع البيانات مدققة وموثوقة للحصول على نتائج دقيقة وقابلة للتفسير</a:t>
            </a:r>
            <a:r>
              <a:rPr lang="ru-RU" dirty="0"/>
              <a:t>.</a:t>
            </a:r>
            <a:endParaRPr lang="en-US" dirty="0"/>
          </a:p>
          <a:p>
            <a:pPr algn="just" rtl="1"/>
            <a:r>
              <a:rPr lang="ar-SA" b="1" dirty="0"/>
              <a:t>مرحلة تحليل البيانات واستنتاج النتائج</a:t>
            </a:r>
            <a:endParaRPr lang="en-US" dirty="0"/>
          </a:p>
          <a:p>
            <a:pPr algn="just" rtl="1"/>
            <a:r>
              <a:rPr lang="ar-SA" dirty="0"/>
              <a:t>بعد جمع البيانات، يتم تحليلها باستخدام أدوات وتقنيات تحليلية مناسبة</a:t>
            </a:r>
            <a:r>
              <a:rPr lang="ru-RU" dirty="0"/>
              <a:t>. </a:t>
            </a:r>
            <a:r>
              <a:rPr lang="ar-SA" dirty="0"/>
              <a:t>يهدف تحليل البيانات إلى استنتاج النتائج وإيجاد إجابات عن الفرضية المطروحة</a:t>
            </a:r>
            <a:r>
              <a:rPr lang="ru-RU" dirty="0"/>
              <a:t>. </a:t>
            </a:r>
            <a:r>
              <a:rPr lang="ar-SA" dirty="0"/>
              <a:t>يمكن استخدام العديد من الأساليب التحليلية مثل التحليل الإحصائي، تحليل المضمون، وتحليل العلاقات</a:t>
            </a:r>
            <a:r>
              <a:rPr lang="ru-RU" dirty="0"/>
              <a:t>. </a:t>
            </a:r>
            <a:r>
              <a:rPr lang="ar-SA" dirty="0"/>
              <a:t>يجب أن يكون تحليل البيانات شاملاً ودقيقًا لتوفير إجابات مفهومة وقابلة للتفسير</a:t>
            </a:r>
            <a:r>
              <a:rPr lang="ru-RU" dirty="0"/>
              <a:t>.</a:t>
            </a:r>
            <a:endParaRPr lang="en-US" dirty="0"/>
          </a:p>
          <a:p>
            <a:pPr algn="just" rtl="1"/>
            <a:r>
              <a:rPr lang="ar-SA" dirty="0"/>
              <a:t>هذه هي الخطوات الرئيسية للمنهج التطبيقي في البحث العلمي</a:t>
            </a:r>
            <a:r>
              <a:rPr lang="ru-RU" dirty="0"/>
              <a:t>. </a:t>
            </a:r>
            <a:r>
              <a:rPr lang="ar-SA" dirty="0"/>
              <a:t>يمكن أن تختلف تفاصيل هذه الخطوات حسب طبيعة ومجال البحث العلمي الذي يتم تنفيذه</a:t>
            </a:r>
            <a:r>
              <a:rPr lang="ru-RU" dirty="0"/>
              <a:t>.</a:t>
            </a:r>
            <a:endParaRPr lang="en-US" dirty="0"/>
          </a:p>
          <a:p>
            <a:pPr algn="just" rtl="1"/>
            <a:endParaRPr lang="en-US" sz="2000" dirty="0"/>
          </a:p>
        </p:txBody>
      </p:sp>
    </p:spTree>
    <p:extLst>
      <p:ext uri="{BB962C8B-B14F-4D97-AF65-F5344CB8AC3E}">
        <p14:creationId xmlns:p14="http://schemas.microsoft.com/office/powerpoint/2010/main" val="2259543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91673" y="991763"/>
            <a:ext cx="104962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16359" y="1154737"/>
            <a:ext cx="10317049" cy="4832092"/>
          </a:xfrm>
          <a:prstGeom prst="rect">
            <a:avLst/>
          </a:prstGeom>
          <a:noFill/>
        </p:spPr>
        <p:txBody>
          <a:bodyPr wrap="square" rtlCol="1">
            <a:spAutoFit/>
          </a:bodyPr>
          <a:lstStyle/>
          <a:p>
            <a:pPr algn="ctr" rtl="1"/>
            <a:r>
              <a:rPr lang="ar-SA" b="1" dirty="0"/>
              <a:t>التحديات والمشاكل التي تواجه المنهج التطبيقي</a:t>
            </a:r>
            <a:endParaRPr lang="en-US" dirty="0"/>
          </a:p>
          <a:p>
            <a:pPr algn="r" rtl="1"/>
            <a:r>
              <a:rPr lang="ar-SA" b="1" dirty="0"/>
              <a:t>صعوبات جمع البيانات العملية</a:t>
            </a:r>
            <a:endParaRPr lang="en-US" dirty="0"/>
          </a:p>
          <a:p>
            <a:pPr algn="r" rtl="1"/>
            <a:r>
              <a:rPr lang="ar-SA" dirty="0"/>
              <a:t>قد يواجه الباحثين العديد من التحديات عند جمع البيانات العملية في المنهج التطبيقي، بما في ذلك</a:t>
            </a:r>
            <a:r>
              <a:rPr lang="ru-RU" dirty="0"/>
              <a:t>:</a:t>
            </a:r>
            <a:endParaRPr lang="en-US" dirty="0"/>
          </a:p>
          <a:p>
            <a:pPr marL="342900" indent="-342900" algn="r" rtl="1">
              <a:buFont typeface="+mj-lt"/>
              <a:buAutoNum type="arabicPeriod"/>
            </a:pPr>
            <a:r>
              <a:rPr lang="ar-SA" dirty="0"/>
              <a:t>صعوبة الوصول إلى المشاركين</a:t>
            </a:r>
            <a:r>
              <a:rPr lang="ru-RU" dirty="0"/>
              <a:t>: </a:t>
            </a:r>
            <a:r>
              <a:rPr lang="ar-SA" dirty="0"/>
              <a:t>قد يكون من الصعب العثور على عينة مناسبة وممثلة للمجتمع الذي يتم دراسته، مما يؤثر على النتائج والتطبيقات المستقبلية</a:t>
            </a:r>
            <a:r>
              <a:rPr lang="ru-RU" dirty="0"/>
              <a:t>.</a:t>
            </a:r>
            <a:endParaRPr lang="en-US" dirty="0"/>
          </a:p>
          <a:p>
            <a:pPr marL="342900" indent="-342900" algn="r" rtl="1">
              <a:buFont typeface="+mj-lt"/>
              <a:buAutoNum type="arabicPeriod"/>
            </a:pPr>
            <a:r>
              <a:rPr lang="ar-SA" dirty="0"/>
              <a:t>مشكلات الاعتبار الأخلاقية</a:t>
            </a:r>
            <a:r>
              <a:rPr lang="ru-RU" dirty="0"/>
              <a:t>: </a:t>
            </a:r>
            <a:r>
              <a:rPr lang="ar-SA" dirty="0"/>
              <a:t>في بعض الأحيان يمكن أن تنشأ مشكلات أخلاقية عند جمع البيانات العملية، مثل الحفاظ على سرية المعلومات الشخصية للمشاركين أو الحفاظ على سلامتهم أثناء الدراسة</a:t>
            </a:r>
            <a:r>
              <a:rPr lang="ru-RU" dirty="0"/>
              <a:t>.</a:t>
            </a:r>
            <a:endParaRPr lang="en-US" dirty="0"/>
          </a:p>
          <a:p>
            <a:pPr marL="342900" indent="-342900" algn="r" rtl="1">
              <a:buFont typeface="+mj-lt"/>
              <a:buAutoNum type="arabicPeriod"/>
            </a:pPr>
            <a:r>
              <a:rPr lang="ar-SA" dirty="0"/>
              <a:t>قيود المناطق الجغرافية</a:t>
            </a:r>
            <a:r>
              <a:rPr lang="ru-RU" dirty="0"/>
              <a:t>: </a:t>
            </a:r>
            <a:r>
              <a:rPr lang="ar-SA" dirty="0"/>
              <a:t>قد تواجه الدراسات التطبيقية قيودًا جغرافية، مثل الحصول على الصلاحيات اللازمة للتواجد في مناطق معينة أو الوصول إلى موارد معينة</a:t>
            </a:r>
            <a:r>
              <a:rPr lang="ru-RU" dirty="0"/>
              <a:t>.</a:t>
            </a:r>
            <a:endParaRPr lang="en-US" dirty="0"/>
          </a:p>
          <a:p>
            <a:pPr algn="r" rtl="1"/>
            <a:r>
              <a:rPr lang="ar-SA" b="1" dirty="0"/>
              <a:t>تحديات تحليل البيانات</a:t>
            </a:r>
            <a:endParaRPr lang="en-US" dirty="0"/>
          </a:p>
          <a:p>
            <a:pPr algn="r" rtl="1"/>
            <a:r>
              <a:rPr lang="ar-SA" dirty="0"/>
              <a:t>عند تحليل البيانات في المنهج التطبيقي، يمكن أن تواجه التحديات التالية</a:t>
            </a:r>
            <a:r>
              <a:rPr lang="ru-RU" dirty="0"/>
              <a:t>:</a:t>
            </a:r>
            <a:endParaRPr lang="en-US" dirty="0"/>
          </a:p>
          <a:p>
            <a:pPr marL="342900" indent="-342900" algn="r" rtl="1">
              <a:buFont typeface="+mj-lt"/>
              <a:buAutoNum type="arabicPeriod"/>
            </a:pPr>
            <a:r>
              <a:rPr lang="ar-SA" dirty="0"/>
              <a:t>تعقيد البيانات</a:t>
            </a:r>
            <a:r>
              <a:rPr lang="ru-RU" dirty="0"/>
              <a:t>: </a:t>
            </a:r>
            <a:r>
              <a:rPr lang="ar-SA" dirty="0"/>
              <a:t>يمكن أن تكون البيانات العملية معقدة ولها عوامل متعددة، مما يتطلب استخدام تقنيات تحليلية متقدمة وتفاعلية</a:t>
            </a:r>
            <a:r>
              <a:rPr lang="ru-RU" dirty="0"/>
              <a:t>.</a:t>
            </a:r>
            <a:endParaRPr lang="en-US" dirty="0"/>
          </a:p>
          <a:p>
            <a:pPr marL="342900" indent="-342900" algn="r" rtl="1">
              <a:buFont typeface="+mj-lt"/>
              <a:buAutoNum type="arabicPeriod"/>
            </a:pPr>
            <a:r>
              <a:rPr lang="ar-SA" dirty="0"/>
              <a:t>عدم الدقة والموثوقية</a:t>
            </a:r>
            <a:r>
              <a:rPr lang="ru-RU" dirty="0"/>
              <a:t>: </a:t>
            </a:r>
            <a:r>
              <a:rPr lang="ar-SA" dirty="0"/>
              <a:t>قد يحدث خطأ في جمع البيانات أو قد تكون البيانات غير موثوقة، مما يؤدي إلى صعوبة في استخلاص نتائج صحيحة وقابلة للتكرار</a:t>
            </a:r>
            <a:r>
              <a:rPr lang="ru-RU" dirty="0"/>
              <a:t>.</a:t>
            </a:r>
            <a:endParaRPr lang="en-US" dirty="0"/>
          </a:p>
          <a:p>
            <a:pPr marL="342900" indent="-342900" algn="r" rtl="1">
              <a:buFont typeface="+mj-lt"/>
              <a:buAutoNum type="arabicPeriod"/>
            </a:pPr>
            <a:r>
              <a:rPr lang="ar-SA" dirty="0"/>
              <a:t>قرارات التشغيل</a:t>
            </a:r>
            <a:r>
              <a:rPr lang="ru-RU" dirty="0"/>
              <a:t>: </a:t>
            </a:r>
            <a:r>
              <a:rPr lang="ar-SA" dirty="0"/>
              <a:t>قد يواجه الباحثون صعوبة في اتخاذ قرارات عملية استنادًا إلى النتائج المستخلصة من تحليل البيانات، حيث يجب توفير التوازن بين النظرية والواقعية والعوامل الاقتصادية والاجتماعية</a:t>
            </a:r>
            <a:r>
              <a:rPr lang="ru-RU" dirty="0"/>
              <a:t>.</a:t>
            </a:r>
            <a:endParaRPr lang="en-US" dirty="0"/>
          </a:p>
          <a:p>
            <a:pPr algn="r" rtl="1"/>
            <a:endParaRPr lang="en-US" sz="2000" dirty="0"/>
          </a:p>
        </p:txBody>
      </p:sp>
    </p:spTree>
    <p:extLst>
      <p:ext uri="{BB962C8B-B14F-4D97-AF65-F5344CB8AC3E}">
        <p14:creationId xmlns:p14="http://schemas.microsoft.com/office/powerpoint/2010/main" val="217855846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12890" y="991763"/>
            <a:ext cx="931142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890358" y="1290622"/>
            <a:ext cx="8590208" cy="3970318"/>
          </a:xfrm>
          <a:prstGeom prst="rect">
            <a:avLst/>
          </a:prstGeom>
          <a:noFill/>
        </p:spPr>
        <p:txBody>
          <a:bodyPr wrap="square" rtlCol="1">
            <a:spAutoFit/>
          </a:bodyPr>
          <a:lstStyle/>
          <a:p>
            <a:pPr algn="just" rtl="1"/>
            <a:r>
              <a:rPr lang="ar-SA" sz="2400" dirty="0"/>
              <a:t>هناك أيضًا بعض العيوب التي يجب مراعاتها عند استخدام المنهج التطبيقي</a:t>
            </a:r>
            <a:r>
              <a:rPr lang="ru-RU" sz="2400" dirty="0"/>
              <a:t>. </a:t>
            </a:r>
            <a:r>
              <a:rPr lang="ar-SA" sz="2400" dirty="0"/>
              <a:t>من بين هذه العيوب</a:t>
            </a:r>
            <a:r>
              <a:rPr lang="ru-RU" sz="2400" dirty="0"/>
              <a:t>:</a:t>
            </a:r>
            <a:endParaRPr lang="en-US" sz="2400" dirty="0"/>
          </a:p>
          <a:p>
            <a:pPr marL="342900" indent="-342900" algn="just" rtl="1">
              <a:buFont typeface="Wingdings" panose="05000000000000000000" pitchFamily="2" charset="2"/>
              <a:buChar char="q"/>
            </a:pPr>
            <a:r>
              <a:rPr lang="ar-SA" sz="2400" b="1" dirty="0" smtClean="0"/>
              <a:t>القيود </a:t>
            </a:r>
            <a:r>
              <a:rPr lang="ar-SA" sz="2400" b="1" dirty="0"/>
              <a:t>في التحكم</a:t>
            </a:r>
            <a:r>
              <a:rPr lang="ru-RU" sz="2400" b="1" dirty="0" smtClean="0"/>
              <a:t>:</a:t>
            </a:r>
            <a:r>
              <a:rPr lang="ar-JO" sz="2400" b="1" dirty="0" smtClean="0"/>
              <a:t> </a:t>
            </a:r>
            <a:r>
              <a:rPr lang="ar-SA" sz="2400" dirty="0" smtClean="0"/>
              <a:t>يصعب </a:t>
            </a:r>
            <a:r>
              <a:rPr lang="ar-SA" sz="2400" dirty="0"/>
              <a:t>التحكم في جميع عوامل الدراسة في التجارب التطبيقية، مما يعني أنه قد يكون من الصعب الحصول على نتائج دقيقة وموثوقة</a:t>
            </a:r>
            <a:r>
              <a:rPr lang="ru-RU" sz="2400" dirty="0"/>
              <a:t>.</a:t>
            </a:r>
            <a:endParaRPr lang="en-US" sz="2400" dirty="0"/>
          </a:p>
          <a:p>
            <a:pPr marL="342900" indent="-342900" algn="just" rtl="1">
              <a:buFont typeface="Wingdings" panose="05000000000000000000" pitchFamily="2" charset="2"/>
              <a:buChar char="q"/>
            </a:pPr>
            <a:r>
              <a:rPr lang="ar-SA" sz="2400" b="1" dirty="0" smtClean="0"/>
              <a:t>قيود </a:t>
            </a:r>
            <a:r>
              <a:rPr lang="ar-SA" sz="2400" b="1" dirty="0"/>
              <a:t>الوقت والتكلفة</a:t>
            </a:r>
            <a:r>
              <a:rPr lang="ru-RU" sz="2400" b="1" dirty="0" smtClean="0"/>
              <a:t>:</a:t>
            </a:r>
            <a:r>
              <a:rPr lang="ar-JO" sz="2400" b="1" dirty="0" smtClean="0"/>
              <a:t> </a:t>
            </a:r>
            <a:r>
              <a:rPr lang="ar-SA" sz="2400" dirty="0" smtClean="0"/>
              <a:t>قد </a:t>
            </a:r>
            <a:r>
              <a:rPr lang="ar-SA" sz="2400" dirty="0"/>
              <a:t>يتطلب المنهج التطبيقي موارد كبيرة من حيث الوقت والمال لتنفيذ التجارب وجمع البيانات، وهو ما قد يكون غير متاح لبعض الباحثين</a:t>
            </a:r>
            <a:r>
              <a:rPr lang="ru-RU" sz="2400" dirty="0"/>
              <a:t>.</a:t>
            </a:r>
            <a:endParaRPr lang="en-US" sz="2400" dirty="0"/>
          </a:p>
          <a:p>
            <a:pPr marL="342900" indent="-342900" algn="just" rtl="1">
              <a:buFont typeface="Wingdings" panose="05000000000000000000" pitchFamily="2" charset="2"/>
              <a:buChar char="q"/>
            </a:pPr>
            <a:r>
              <a:rPr lang="ar-SA" sz="2400" b="1" dirty="0" smtClean="0"/>
              <a:t>التكرار والتعميم</a:t>
            </a:r>
            <a:r>
              <a:rPr lang="ar-JO" sz="2400" b="1" dirty="0" smtClean="0"/>
              <a:t>: </a:t>
            </a:r>
            <a:r>
              <a:rPr lang="ar-SA" sz="2400" dirty="0" smtClean="0"/>
              <a:t>تتطلب </a:t>
            </a:r>
            <a:r>
              <a:rPr lang="ar-SA" sz="2400" dirty="0"/>
              <a:t>الدراسات التطبيقية غالبًا مزيدًا من التكرار للتأكد من صحة النتائج وتعميمها على سياقات أخرى، وهو ما قد يزيد من التحدي والتكلفة</a:t>
            </a:r>
            <a:r>
              <a:rPr lang="ru-RU" sz="2400" dirty="0"/>
              <a:t>.</a:t>
            </a:r>
            <a:endParaRPr lang="en-US" sz="2400" dirty="0"/>
          </a:p>
          <a:p>
            <a:pPr algn="just" rtl="1">
              <a:lnSpc>
                <a:spcPct val="150000"/>
              </a:lnSpc>
            </a:pPr>
            <a:endParaRPr lang="en-US" sz="2400" dirty="0"/>
          </a:p>
          <a:p>
            <a:pPr algn="just" rtl="1"/>
            <a:endParaRPr lang="en-US" sz="2400" dirty="0"/>
          </a:p>
        </p:txBody>
      </p:sp>
    </p:spTree>
    <p:extLst>
      <p:ext uri="{BB962C8B-B14F-4D97-AF65-F5344CB8AC3E}">
        <p14:creationId xmlns:p14="http://schemas.microsoft.com/office/powerpoint/2010/main" val="352121583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12890" y="991763"/>
            <a:ext cx="931142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890358" y="1290622"/>
            <a:ext cx="8590208" cy="5170646"/>
          </a:xfrm>
          <a:prstGeom prst="rect">
            <a:avLst/>
          </a:prstGeom>
          <a:noFill/>
        </p:spPr>
        <p:txBody>
          <a:bodyPr wrap="square" rtlCol="1">
            <a:spAutoFit/>
          </a:bodyPr>
          <a:lstStyle/>
          <a:p>
            <a:pPr algn="ctr" rtl="1"/>
            <a:r>
              <a:rPr lang="ar-JO" b="1" dirty="0" smtClean="0"/>
              <a:t>المنهج الارتباطي</a:t>
            </a:r>
          </a:p>
          <a:p>
            <a:pPr algn="r" rtl="1"/>
            <a:r>
              <a:rPr lang="ar-SA" dirty="0" smtClean="0"/>
              <a:t>المنهج </a:t>
            </a:r>
            <a:r>
              <a:rPr lang="ar-SA" dirty="0"/>
              <a:t>الارتباطي هو </a:t>
            </a:r>
            <a:r>
              <a:rPr lang="ar-SA" dirty="0" smtClean="0"/>
              <a:t>نهج يركز </a:t>
            </a:r>
            <a:r>
              <a:rPr lang="ar-SA" dirty="0"/>
              <a:t>على توجيه </a:t>
            </a:r>
            <a:r>
              <a:rPr lang="ar-SA" dirty="0" smtClean="0"/>
              <a:t>ال</a:t>
            </a:r>
            <a:r>
              <a:rPr lang="ar-JO" dirty="0" smtClean="0"/>
              <a:t>باحثين</a:t>
            </a:r>
            <a:r>
              <a:rPr lang="ar-SA" dirty="0" smtClean="0"/>
              <a:t> </a:t>
            </a:r>
            <a:r>
              <a:rPr lang="ar-SA" dirty="0"/>
              <a:t>لاحتراف </a:t>
            </a:r>
            <a:r>
              <a:rPr lang="ar-JO" dirty="0" smtClean="0"/>
              <a:t>معرفة العلاقة بين موضوعين </a:t>
            </a:r>
            <a:r>
              <a:rPr lang="ar-SA" dirty="0" smtClean="0"/>
              <a:t>من </a:t>
            </a:r>
            <a:r>
              <a:rPr lang="ar-SA" dirty="0"/>
              <a:t>خلال ربطها بالحياة الواقعية والتطبيقات العملية</a:t>
            </a:r>
            <a:r>
              <a:rPr lang="ru-RU" dirty="0"/>
              <a:t>. </a:t>
            </a:r>
            <a:r>
              <a:rPr lang="ar-SA" dirty="0"/>
              <a:t>يتم تصميم هذا النهج بطريقة تتيح </a:t>
            </a:r>
            <a:r>
              <a:rPr lang="ar-SA" dirty="0" smtClean="0"/>
              <a:t>فهم </a:t>
            </a:r>
            <a:r>
              <a:rPr lang="ar-SA" dirty="0"/>
              <a:t>كيفية تطبيق المفاهيم النظرية والمعرفة في الواقع وحل المشكلات العملية</a:t>
            </a:r>
            <a:r>
              <a:rPr lang="ru-RU" dirty="0"/>
              <a:t>. </a:t>
            </a:r>
            <a:r>
              <a:rPr lang="ar-SA" dirty="0"/>
              <a:t>بالإضافة إلى ذلك، يشجع المنهج الارتباطي التفكير النقدي والتحليلي والابتكار، مما يساعد الطلاب على تطوير مهارات الحياة العملية</a:t>
            </a:r>
            <a:r>
              <a:rPr lang="ru-RU" dirty="0"/>
              <a:t>.</a:t>
            </a:r>
            <a:endParaRPr lang="en-US" dirty="0"/>
          </a:p>
          <a:p>
            <a:pPr algn="r" rtl="1"/>
            <a:r>
              <a:rPr lang="ar-SA" dirty="0"/>
              <a:t>هنا بعض المبادئ الأساسية للمنهج الارتباطي</a:t>
            </a:r>
            <a:r>
              <a:rPr lang="ru-RU" dirty="0"/>
              <a:t>:</a:t>
            </a:r>
            <a:endParaRPr lang="en-US" dirty="0"/>
          </a:p>
          <a:p>
            <a:pPr marL="342900" lvl="0" indent="-342900" algn="r" rtl="1">
              <a:buFont typeface="+mj-lt"/>
              <a:buAutoNum type="arabicPeriod"/>
            </a:pPr>
            <a:r>
              <a:rPr lang="ar-SA" dirty="0"/>
              <a:t>المزيج بين المعرفة النظرية والتطبيق العملي</a:t>
            </a:r>
            <a:r>
              <a:rPr lang="ru-RU" dirty="0"/>
              <a:t>: </a:t>
            </a:r>
            <a:r>
              <a:rPr lang="ar-SA" dirty="0"/>
              <a:t>يهدف المنهج الارتباطي إلى تطوير فهم عميق وشامل </a:t>
            </a:r>
            <a:r>
              <a:rPr lang="ar-JO" dirty="0" smtClean="0"/>
              <a:t>للمواضيع العلمية</a:t>
            </a:r>
            <a:r>
              <a:rPr lang="ar-SA" dirty="0" smtClean="0"/>
              <a:t> </a:t>
            </a:r>
            <a:r>
              <a:rPr lang="ar-SA" dirty="0"/>
              <a:t>من خلال ربطها بالتطبيقات الواقعية والمشكلات العملية</a:t>
            </a:r>
            <a:r>
              <a:rPr lang="ru-RU" dirty="0"/>
              <a:t>.</a:t>
            </a:r>
            <a:endParaRPr lang="en-US" dirty="0"/>
          </a:p>
          <a:p>
            <a:pPr marL="342900" lvl="0" indent="-342900" algn="r" rtl="1">
              <a:buFont typeface="+mj-lt"/>
              <a:buAutoNum type="arabicPeriod"/>
            </a:pPr>
            <a:r>
              <a:rPr lang="ar-SA" dirty="0"/>
              <a:t>التعلم النشط والمشاركة الفعّالة</a:t>
            </a:r>
            <a:r>
              <a:rPr lang="ru-RU" dirty="0"/>
              <a:t>: </a:t>
            </a:r>
            <a:r>
              <a:rPr lang="ar-SA" dirty="0"/>
              <a:t>يكون </a:t>
            </a:r>
            <a:r>
              <a:rPr lang="ar-SA" dirty="0" smtClean="0"/>
              <a:t>في </a:t>
            </a:r>
            <a:r>
              <a:rPr lang="ar-SA" dirty="0"/>
              <a:t>المنهج الارتباطي في قلب عملية التعلم</a:t>
            </a:r>
            <a:r>
              <a:rPr lang="ru-RU" dirty="0"/>
              <a:t>. </a:t>
            </a:r>
            <a:r>
              <a:rPr lang="ar-SA" dirty="0"/>
              <a:t>يشجع المنهج </a:t>
            </a:r>
            <a:r>
              <a:rPr lang="ar-SA" dirty="0" smtClean="0"/>
              <a:t>على </a:t>
            </a:r>
            <a:r>
              <a:rPr lang="ar-SA" dirty="0"/>
              <a:t>المشاركة الفعّالة والتفاعل مع </a:t>
            </a:r>
            <a:r>
              <a:rPr lang="ar-JO" dirty="0" smtClean="0"/>
              <a:t>المواضيع</a:t>
            </a:r>
            <a:r>
              <a:rPr lang="ar-SA" dirty="0" smtClean="0"/>
              <a:t>من </a:t>
            </a:r>
            <a:r>
              <a:rPr lang="ar-SA" dirty="0"/>
              <a:t>خلال المناقشات والأنشطة العملية والمشروعات</a:t>
            </a:r>
            <a:r>
              <a:rPr lang="ru-RU" dirty="0"/>
              <a:t>.</a:t>
            </a:r>
            <a:endParaRPr lang="en-US" dirty="0"/>
          </a:p>
          <a:p>
            <a:pPr marL="342900" lvl="0" indent="-342900" algn="r" rtl="1">
              <a:buFont typeface="+mj-lt"/>
              <a:buAutoNum type="arabicPeriod"/>
            </a:pPr>
            <a:r>
              <a:rPr lang="ar-SA" dirty="0"/>
              <a:t>الاتساق والاستمرارية</a:t>
            </a:r>
            <a:r>
              <a:rPr lang="ru-RU" dirty="0"/>
              <a:t>: </a:t>
            </a:r>
            <a:r>
              <a:rPr lang="ar-SA" dirty="0"/>
              <a:t>يعتمد المنهج الارتباطي على تكامل معرفي ومنهجي بين المواد الدراسية</a:t>
            </a:r>
            <a:r>
              <a:rPr lang="ru-RU" dirty="0"/>
              <a:t>. </a:t>
            </a:r>
            <a:r>
              <a:rPr lang="ar-SA" dirty="0"/>
              <a:t>يتم توجيه </a:t>
            </a:r>
            <a:r>
              <a:rPr lang="ar-JO" dirty="0" smtClean="0"/>
              <a:t>الباحثين</a:t>
            </a:r>
            <a:r>
              <a:rPr lang="ar-SA" dirty="0" smtClean="0"/>
              <a:t> </a:t>
            </a:r>
            <a:r>
              <a:rPr lang="ar-SA" dirty="0"/>
              <a:t>لربط المفاهيم والمعرفة من </a:t>
            </a:r>
            <a:r>
              <a:rPr lang="ar-JO" dirty="0" smtClean="0"/>
              <a:t>موضوع </a:t>
            </a:r>
            <a:r>
              <a:rPr lang="ar-SA" dirty="0" smtClean="0"/>
              <a:t>إلى أخر، </a:t>
            </a:r>
            <a:r>
              <a:rPr lang="ar-SA" dirty="0"/>
              <a:t>مما يعزز الترابط والاستدامة في التعلم</a:t>
            </a:r>
            <a:r>
              <a:rPr lang="ru-RU" dirty="0"/>
              <a:t>.</a:t>
            </a:r>
            <a:endParaRPr lang="en-US" dirty="0"/>
          </a:p>
          <a:p>
            <a:pPr marL="342900" lvl="0" indent="-342900" algn="r" rtl="1">
              <a:buFont typeface="+mj-lt"/>
              <a:buAutoNum type="arabicPeriod"/>
            </a:pPr>
            <a:r>
              <a:rPr lang="ar-SA" dirty="0"/>
              <a:t>التنمية الشاملة للطالب</a:t>
            </a:r>
            <a:r>
              <a:rPr lang="ru-RU" dirty="0"/>
              <a:t>: </a:t>
            </a:r>
            <a:r>
              <a:rPr lang="ar-SA" dirty="0"/>
              <a:t>يسعى المنهج الارتباطي إلى تطوير الجوانب الشخصية والاجتماعية والعقلية والجسدية </a:t>
            </a:r>
            <a:r>
              <a:rPr lang="ar-SA" dirty="0" err="1" smtClean="0"/>
              <a:t>لل</a:t>
            </a:r>
            <a:r>
              <a:rPr lang="ar-JO" dirty="0" smtClean="0"/>
              <a:t>باحث</a:t>
            </a:r>
            <a:r>
              <a:rPr lang="ru-RU" dirty="0" smtClean="0"/>
              <a:t>. </a:t>
            </a:r>
            <a:r>
              <a:rPr lang="ar-SA" dirty="0"/>
              <a:t>يتم </a:t>
            </a:r>
            <a:r>
              <a:rPr lang="ar-SA" dirty="0" smtClean="0"/>
              <a:t>تشجيع</a:t>
            </a:r>
            <a:r>
              <a:rPr lang="ar-JO" dirty="0" smtClean="0"/>
              <a:t>هم </a:t>
            </a:r>
            <a:r>
              <a:rPr lang="ar-SA" dirty="0" smtClean="0"/>
              <a:t>على </a:t>
            </a:r>
            <a:r>
              <a:rPr lang="ar-SA" dirty="0"/>
              <a:t>تنمية المهارات الحياتية العملية، مثل التفكير النقدي وحل المشكلات والتعاون والتواصل الفعّال</a:t>
            </a:r>
            <a:r>
              <a:rPr lang="ru-RU" dirty="0"/>
              <a:t>.</a:t>
            </a:r>
            <a:endParaRPr lang="en-US" dirty="0"/>
          </a:p>
          <a:p>
            <a:pPr algn="just" rtl="1">
              <a:lnSpc>
                <a:spcPct val="150000"/>
              </a:lnSpc>
            </a:pPr>
            <a:endParaRPr lang="en-US" sz="2400" dirty="0"/>
          </a:p>
          <a:p>
            <a:pPr algn="just" rtl="1"/>
            <a:endParaRPr lang="en-US" sz="2400" dirty="0"/>
          </a:p>
        </p:txBody>
      </p:sp>
    </p:spTree>
    <p:extLst>
      <p:ext uri="{BB962C8B-B14F-4D97-AF65-F5344CB8AC3E}">
        <p14:creationId xmlns:p14="http://schemas.microsoft.com/office/powerpoint/2010/main" val="19547992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59100" y="991763"/>
            <a:ext cx="9865216"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42434" y="1290622"/>
            <a:ext cx="9038132" cy="5447645"/>
          </a:xfrm>
          <a:prstGeom prst="rect">
            <a:avLst/>
          </a:prstGeom>
          <a:noFill/>
        </p:spPr>
        <p:txBody>
          <a:bodyPr wrap="square" rtlCol="1">
            <a:spAutoFit/>
          </a:bodyPr>
          <a:lstStyle/>
          <a:p>
            <a:pPr algn="ctr" rtl="1">
              <a:lnSpc>
                <a:spcPct val="150000"/>
              </a:lnSpc>
            </a:pPr>
            <a:r>
              <a:rPr lang="ar-JO" sz="2400" b="1" dirty="0" smtClean="0"/>
              <a:t>المنهج الارتباطي</a:t>
            </a:r>
          </a:p>
          <a:p>
            <a:pPr algn="just" rtl="1">
              <a:lnSpc>
                <a:spcPct val="150000"/>
              </a:lnSpc>
            </a:pPr>
            <a:r>
              <a:rPr lang="ar-SA" sz="2400" dirty="0"/>
              <a:t>معظم علماء المنهجية يعدون المنهج </a:t>
            </a:r>
            <a:r>
              <a:rPr lang="ar-SA" sz="2400" dirty="0" err="1"/>
              <a:t>الإرتباطي</a:t>
            </a:r>
            <a:r>
              <a:rPr lang="ar-SA" sz="2400" dirty="0"/>
              <a:t> أحد أنواع المنهج الوصفي وأسلوب من أساليب تطبيقه، إلا أن كثرة تطبيقه في البحوث السلوكية جعل بعضهم يعرضونه مفصلا في كتاباتهم ، وبعضهم عده منهجا قائما بذاته ، ولم يعرضه كفرع من المنهج </a:t>
            </a:r>
            <a:r>
              <a:rPr lang="ar-SA" sz="2400" dirty="0" err="1"/>
              <a:t>الوصفی</a:t>
            </a:r>
            <a:r>
              <a:rPr lang="ar-SA" sz="2400" dirty="0"/>
              <a:t>.</a:t>
            </a:r>
            <a:r>
              <a:rPr lang="ar-SA" sz="2400" baseline="30000" dirty="0"/>
              <a:t> </a:t>
            </a:r>
            <a:endParaRPr lang="en-US" sz="2400" dirty="0"/>
          </a:p>
          <a:p>
            <a:pPr algn="just" rtl="1">
              <a:lnSpc>
                <a:spcPct val="150000"/>
              </a:lnSpc>
            </a:pPr>
            <a:r>
              <a:rPr lang="ar-SA" sz="2400" dirty="0"/>
              <a:t>تحاول البحوث الارتباطية دراسة العلاقة الممكنة بين المتغيرات دون محاولة التأثير على تلك المتغيرات , وبالرغم من أن البحوث الارتباطية لا تستطيع تحديد أسباب العلاقات إلا أنها تستطيع أن تقترح </a:t>
            </a:r>
            <a:r>
              <a:rPr lang="ar-SA" sz="2400" dirty="0" smtClean="0"/>
              <a:t>الأسباب, </a:t>
            </a:r>
            <a:r>
              <a:rPr lang="ar-SA" sz="2400" dirty="0"/>
              <a:t>وهذ الاقتراحات تفتح الطريق لدراسات تجريبية مستقبلية.</a:t>
            </a:r>
            <a:r>
              <a:rPr lang="ar-SA" sz="2400" baseline="30000" dirty="0"/>
              <a:t> </a:t>
            </a:r>
            <a:r>
              <a:rPr lang="ar-SA" sz="2400" dirty="0"/>
              <a:t>فالبحوث </a:t>
            </a:r>
            <a:r>
              <a:rPr lang="ar-SA" sz="2400" dirty="0" smtClean="0"/>
              <a:t>الارتباطي</a:t>
            </a:r>
            <a:r>
              <a:rPr lang="ar-JO" sz="2400" dirty="0" smtClean="0"/>
              <a:t>ة</a:t>
            </a:r>
            <a:r>
              <a:rPr lang="ar-SA" sz="2400" dirty="0" smtClean="0"/>
              <a:t> </a:t>
            </a:r>
            <a:r>
              <a:rPr lang="ar-SA" sz="2400" dirty="0"/>
              <a:t>تهدف إلى اكتشاف ووصف قوة الارتباط بين المتغيرات المختلفة </a:t>
            </a:r>
            <a:r>
              <a:rPr lang="ar-SA" sz="2400" dirty="0" smtClean="0"/>
              <a:t>.</a:t>
            </a:r>
            <a:endParaRPr lang="ar-JO" sz="2400" dirty="0" smtClean="0"/>
          </a:p>
          <a:p>
            <a:pPr algn="just" rtl="1">
              <a:lnSpc>
                <a:spcPct val="150000"/>
              </a:lnSpc>
            </a:pPr>
            <a:endParaRPr lang="en-US" sz="2400" dirty="0"/>
          </a:p>
          <a:p>
            <a:pPr algn="just" rtl="1"/>
            <a:endParaRPr lang="en-US" sz="2400" dirty="0"/>
          </a:p>
        </p:txBody>
      </p:sp>
    </p:spTree>
    <p:extLst>
      <p:ext uri="{BB962C8B-B14F-4D97-AF65-F5344CB8AC3E}">
        <p14:creationId xmlns:p14="http://schemas.microsoft.com/office/powerpoint/2010/main" val="266396946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56823" y="991763"/>
            <a:ext cx="1101143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98490" y="991763"/>
            <a:ext cx="10650827" cy="4893647"/>
          </a:xfrm>
          <a:prstGeom prst="rect">
            <a:avLst/>
          </a:prstGeom>
          <a:noFill/>
        </p:spPr>
        <p:txBody>
          <a:bodyPr wrap="square" rtlCol="1">
            <a:spAutoFit/>
          </a:bodyPr>
          <a:lstStyle/>
          <a:p>
            <a:pPr algn="ctr" rtl="1">
              <a:lnSpc>
                <a:spcPct val="150000"/>
              </a:lnSpc>
            </a:pPr>
            <a:r>
              <a:rPr lang="ar-SA" sz="2400" b="1" dirty="0"/>
              <a:t>أنواع الارتباط :</a:t>
            </a:r>
            <a:endParaRPr lang="en-US" sz="2400" dirty="0"/>
          </a:p>
          <a:p>
            <a:pPr algn="r" rtl="1">
              <a:lnSpc>
                <a:spcPct val="150000"/>
              </a:lnSpc>
            </a:pPr>
            <a:r>
              <a:rPr lang="ar-SA" sz="2400" dirty="0"/>
              <a:t>بناء على عدد المتغيرات التي تدخل في حساب الارتباط فان يمكن تحديد الانواع </a:t>
            </a:r>
            <a:r>
              <a:rPr lang="ar-JO" sz="2400" b="1" dirty="0" smtClean="0"/>
              <a:t>للارتباط الثنائي </a:t>
            </a:r>
            <a:r>
              <a:rPr lang="ar-JO" sz="2400" dirty="0" smtClean="0"/>
              <a:t>بناء على نوعين:</a:t>
            </a:r>
            <a:endParaRPr lang="en-US" sz="2400" dirty="0"/>
          </a:p>
          <a:p>
            <a:pPr algn="r" rtl="1"/>
            <a:r>
              <a:rPr lang="ar-SA" sz="2400" b="1" dirty="0" smtClean="0"/>
              <a:t>أ- </a:t>
            </a:r>
            <a:r>
              <a:rPr lang="ar-SA" sz="2400" b="1" dirty="0"/>
              <a:t>الارتباط البسيط : </a:t>
            </a:r>
            <a:r>
              <a:rPr lang="ar-SA" sz="2400" dirty="0"/>
              <a:t>هو الذي يبحث في العلاقة بين متغيرين اثنين فقط</a:t>
            </a:r>
            <a:r>
              <a:rPr lang="ar-SA" sz="2400" dirty="0" smtClean="0"/>
              <a:t>,</a:t>
            </a:r>
            <a:r>
              <a:rPr lang="ar-JO" sz="2400" dirty="0" smtClean="0"/>
              <a:t> </a:t>
            </a:r>
            <a:r>
              <a:rPr lang="ar-SA" sz="2400" dirty="0" smtClean="0"/>
              <a:t>دون </a:t>
            </a:r>
            <a:r>
              <a:rPr lang="ar-SA" sz="2400" dirty="0"/>
              <a:t>اعتبار متغيرات </a:t>
            </a:r>
            <a:r>
              <a:rPr lang="ar-JO" sz="2400" dirty="0" smtClean="0"/>
              <a:t>أ</a:t>
            </a:r>
            <a:r>
              <a:rPr lang="ar-SA" sz="2400" dirty="0" smtClean="0"/>
              <a:t>خرى </a:t>
            </a:r>
            <a:r>
              <a:rPr lang="ar-SA" sz="2400" dirty="0"/>
              <a:t>يمكن </a:t>
            </a:r>
            <a:r>
              <a:rPr lang="ar-JO" sz="2400" dirty="0" smtClean="0"/>
              <a:t>أ</a:t>
            </a:r>
            <a:r>
              <a:rPr lang="ar-SA" sz="2400" dirty="0" smtClean="0"/>
              <a:t>ن </a:t>
            </a:r>
            <a:r>
              <a:rPr lang="ar-SA" sz="2400" dirty="0"/>
              <a:t>ترتبط بهما .</a:t>
            </a:r>
            <a:endParaRPr lang="en-US" sz="2400" dirty="0"/>
          </a:p>
          <a:p>
            <a:pPr algn="r" rtl="1"/>
            <a:r>
              <a:rPr lang="ar-SA" sz="2400" b="1" dirty="0"/>
              <a:t>ب- الارتباط الجزئي : </a:t>
            </a:r>
            <a:r>
              <a:rPr lang="ar-SA" sz="2400" dirty="0"/>
              <a:t>هو الذي يبحث في علاقة بين متغيرين اثنين من بين عدة متغيرات بافتراض ثبات </a:t>
            </a:r>
            <a:r>
              <a:rPr lang="ar-SA" sz="2400" dirty="0" smtClean="0"/>
              <a:t>هذ</a:t>
            </a:r>
            <a:r>
              <a:rPr lang="ar-JO" sz="2400" dirty="0" smtClean="0"/>
              <a:t>ه</a:t>
            </a:r>
            <a:r>
              <a:rPr lang="ar-SA" sz="2400" dirty="0" smtClean="0"/>
              <a:t> </a:t>
            </a:r>
            <a:r>
              <a:rPr lang="ar-SA" sz="2400" dirty="0"/>
              <a:t>المتغيرات</a:t>
            </a:r>
            <a:r>
              <a:rPr lang="ar-SA" sz="2400" b="1" dirty="0"/>
              <a:t>.</a:t>
            </a:r>
            <a:endParaRPr lang="en-US" sz="2400" dirty="0"/>
          </a:p>
          <a:p>
            <a:pPr algn="r"/>
            <a:r>
              <a:rPr lang="ar-SA" sz="2400" dirty="0"/>
              <a:t>فارتباط الذكاء بالتحصيل مثلا ربما يرجع الى ارتباط كل من الذكاء والتحصيل بمتغير ثالث كالعمر مثلا او الظروف المعيشية للفرد. وحتى نحدد العلاقة او الارتباط بين الذكاء والتحصيل فأننا نلجأ الى ايقاف اثر العمر على كل منهما.</a:t>
            </a:r>
            <a:endParaRPr lang="en-US" sz="2400" dirty="0"/>
          </a:p>
          <a:p>
            <a:pPr algn="r" rtl="1">
              <a:lnSpc>
                <a:spcPct val="150000"/>
              </a:lnSpc>
            </a:pPr>
            <a:endParaRPr lang="en-US" sz="2400" dirty="0"/>
          </a:p>
        </p:txBody>
      </p:sp>
    </p:spTree>
    <p:extLst>
      <p:ext uri="{BB962C8B-B14F-4D97-AF65-F5344CB8AC3E}">
        <p14:creationId xmlns:p14="http://schemas.microsoft.com/office/powerpoint/2010/main" val="367870994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56823" y="991763"/>
            <a:ext cx="1101143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98490" y="991763"/>
            <a:ext cx="10650827" cy="4524315"/>
          </a:xfrm>
          <a:prstGeom prst="rect">
            <a:avLst/>
          </a:prstGeom>
          <a:noFill/>
        </p:spPr>
        <p:txBody>
          <a:bodyPr wrap="square" rtlCol="1">
            <a:spAutoFit/>
          </a:bodyPr>
          <a:lstStyle/>
          <a:p>
            <a:pPr algn="ctr" rtl="1">
              <a:lnSpc>
                <a:spcPct val="150000"/>
              </a:lnSpc>
            </a:pPr>
            <a:r>
              <a:rPr lang="ar-SA" sz="2400" b="1" dirty="0"/>
              <a:t>انواع معاملات الارتباط </a:t>
            </a:r>
            <a:endParaRPr lang="ar-JO" sz="2400" b="1" dirty="0"/>
          </a:p>
          <a:p>
            <a:pPr algn="r" rtl="1">
              <a:lnSpc>
                <a:spcPct val="150000"/>
              </a:lnSpc>
            </a:pPr>
            <a:r>
              <a:rPr lang="ar-SA" sz="2400" b="1" dirty="0" smtClean="0"/>
              <a:t>1- </a:t>
            </a:r>
            <a:r>
              <a:rPr lang="ar-SA" sz="2400" b="1" dirty="0"/>
              <a:t>معامل ارتباط بيرسون:</a:t>
            </a:r>
            <a:endParaRPr lang="en-US" sz="2400" dirty="0"/>
          </a:p>
          <a:p>
            <a:pPr algn="r" rtl="1">
              <a:lnSpc>
                <a:spcPct val="150000"/>
              </a:lnSpc>
            </a:pPr>
            <a:r>
              <a:rPr lang="ar-SA" sz="2400" dirty="0"/>
              <a:t>يعتبر معامل ارتباط بيرسون من اكثر المعاملات الارتباط شيوعا </a:t>
            </a:r>
            <a:r>
              <a:rPr lang="ar-SA" sz="2400" dirty="0" smtClean="0"/>
              <a:t>واستعمالا </a:t>
            </a:r>
            <a:r>
              <a:rPr lang="ar-SA" sz="2400" dirty="0"/>
              <a:t>عندما يكون كلا المتغيرين متغير كميا متصلا </a:t>
            </a:r>
            <a:r>
              <a:rPr lang="ar-SA" sz="2400" dirty="0" smtClean="0"/>
              <a:t>,</a:t>
            </a:r>
            <a:r>
              <a:rPr lang="ar-JO" sz="2400" dirty="0" smtClean="0"/>
              <a:t> </a:t>
            </a:r>
            <a:r>
              <a:rPr lang="ar-SA" sz="2400" dirty="0" smtClean="0"/>
              <a:t>كالذكاء </a:t>
            </a:r>
            <a:r>
              <a:rPr lang="ar-SA" sz="2400" dirty="0"/>
              <a:t>والتحصيل مثلا </a:t>
            </a:r>
            <a:r>
              <a:rPr lang="ar-JO" sz="2400" dirty="0" smtClean="0"/>
              <a:t>أ</a:t>
            </a:r>
            <a:r>
              <a:rPr lang="ar-SA" sz="2400" dirty="0" smtClean="0"/>
              <a:t>و </a:t>
            </a:r>
            <a:r>
              <a:rPr lang="ar-SA" sz="2400" dirty="0"/>
              <a:t>الطول والوزن .</a:t>
            </a:r>
            <a:endParaRPr lang="en-US" sz="2400" dirty="0"/>
          </a:p>
          <a:p>
            <a:pPr algn="r" rtl="1">
              <a:lnSpc>
                <a:spcPct val="150000"/>
              </a:lnSpc>
            </a:pPr>
            <a:r>
              <a:rPr lang="ar-SA" sz="2400" b="1" dirty="0"/>
              <a:t>2- معامل ارتباط الرتب </a:t>
            </a:r>
            <a:r>
              <a:rPr lang="ar-SA" sz="2400" b="1" dirty="0" err="1"/>
              <a:t>سبيرمان</a:t>
            </a:r>
            <a:r>
              <a:rPr lang="ar-SA" sz="2400" b="1" dirty="0"/>
              <a:t> :</a:t>
            </a:r>
            <a:endParaRPr lang="en-US" sz="2400" dirty="0"/>
          </a:p>
          <a:p>
            <a:pPr algn="r">
              <a:lnSpc>
                <a:spcPct val="150000"/>
              </a:lnSpc>
            </a:pPr>
            <a:r>
              <a:rPr lang="ar-SA" sz="2400" dirty="0"/>
              <a:t>هو من المقاييس المهمة والشائعة الاستخدام لسهولته من جهة ودقته من جهة اخرى ولا سيما للمتغيرات التي هي بهيئة صفات ولا يمكن قياسها كميا وتعطي تلك المتغيرات رتبا لتحل محل القياس الكمي ويلزم لحسابه ترتيب هذه القيم تصاعديا او </a:t>
            </a:r>
            <a:r>
              <a:rPr lang="ar-SA" sz="2400" dirty="0" smtClean="0"/>
              <a:t>تنازلي</a:t>
            </a:r>
            <a:r>
              <a:rPr lang="ar-JO" sz="2400" dirty="0" smtClean="0"/>
              <a:t>ًا.</a:t>
            </a:r>
            <a:endParaRPr lang="en-US" sz="2400" dirty="0"/>
          </a:p>
        </p:txBody>
      </p:sp>
    </p:spTree>
    <p:extLst>
      <p:ext uri="{BB962C8B-B14F-4D97-AF65-F5344CB8AC3E}">
        <p14:creationId xmlns:p14="http://schemas.microsoft.com/office/powerpoint/2010/main" val="18674938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25003" y="991763"/>
            <a:ext cx="1137779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05307" y="991763"/>
            <a:ext cx="10856889" cy="5632311"/>
          </a:xfrm>
          <a:prstGeom prst="rect">
            <a:avLst/>
          </a:prstGeom>
          <a:noFill/>
        </p:spPr>
        <p:txBody>
          <a:bodyPr wrap="square" rtlCol="1">
            <a:spAutoFit/>
          </a:bodyPr>
          <a:lstStyle/>
          <a:p>
            <a:pPr algn="ctr" rtl="1">
              <a:lnSpc>
                <a:spcPct val="150000"/>
              </a:lnSpc>
            </a:pPr>
            <a:r>
              <a:rPr lang="ar-SA" sz="2400" b="1" dirty="0"/>
              <a:t>تحليل مزايا المنهج الارتباطي</a:t>
            </a:r>
            <a:endParaRPr lang="en-US" sz="2400" dirty="0"/>
          </a:p>
          <a:p>
            <a:pPr algn="just" rtl="1"/>
            <a:r>
              <a:rPr lang="ar-JO" sz="2400" dirty="0" smtClean="0"/>
              <a:t>1. </a:t>
            </a:r>
            <a:r>
              <a:rPr lang="ar-SA" sz="2400" dirty="0" smtClean="0"/>
              <a:t>بالبحث </a:t>
            </a:r>
            <a:r>
              <a:rPr lang="ar-SA" sz="2400" dirty="0"/>
              <a:t>الارتباطي يمكن دراسة عدد من المشكلات ذات العلاقة بالسلوك البشري التي قد لا يمكن دراستها بواسطة مناهج البحث الأخرى.</a:t>
            </a:r>
            <a:endParaRPr lang="en-US" sz="2400" dirty="0"/>
          </a:p>
          <a:p>
            <a:pPr algn="just" rtl="1"/>
            <a:r>
              <a:rPr lang="ar-SA" sz="2400" dirty="0"/>
              <a:t>2- على الرغم من أن البحث الارتباطي لا يطبق بغرض معرفة السبب </a:t>
            </a:r>
            <a:r>
              <a:rPr lang="ar-SA" sz="2400" dirty="0" smtClean="0"/>
              <a:t>والنتيجة </a:t>
            </a:r>
            <a:r>
              <a:rPr lang="ar-SA" sz="2400" dirty="0"/>
              <a:t>إلا أنه يمكن تطبيقه لدراسة العلاقة بين عدد كبير من المتغيرات في دراسة واحدة. و هذه ميزه لها أثر كبير في دراسة السلوك الإنساني حيث أن ذلك السلوك غالباً لا يرتبط بمتغير واحد فقط، و إنما بمجموعة من المتغيرات و هذا يساعد على معرفة السبب والنتيجة. و تبدوا أهمية هذه الميزة للبحث الارتباطي </a:t>
            </a:r>
            <a:r>
              <a:rPr lang="ar-JO" sz="2400" dirty="0" smtClean="0"/>
              <a:t>مقارنة </a:t>
            </a:r>
            <a:r>
              <a:rPr lang="ar-SA" sz="2400" dirty="0" smtClean="0"/>
              <a:t>بالمنهج </a:t>
            </a:r>
            <a:r>
              <a:rPr lang="ar-SA" sz="2400" dirty="0"/>
              <a:t>التجريبي الذي قد يطبق لدراسة أثر متغير واحد فقط.</a:t>
            </a:r>
            <a:endParaRPr lang="en-US" sz="2400" dirty="0"/>
          </a:p>
          <a:p>
            <a:pPr algn="just" rtl="1"/>
            <a:r>
              <a:rPr lang="ar-SA" sz="2400" dirty="0"/>
              <a:t>3- يمتاز البحث الارتباطي عن البحث السببي المقارن بأنه يمكن بواسطته معرفة درجة العلاقة بين المتغيرات المدروسة. وهذا لا </a:t>
            </a:r>
            <a:r>
              <a:rPr lang="ar-SA" sz="2400" dirty="0" smtClean="0"/>
              <a:t>يأتي </a:t>
            </a:r>
            <a:r>
              <a:rPr lang="ar-SA" sz="2400" dirty="0"/>
              <a:t>مع تطبيق البحث السببي المقارن.</a:t>
            </a:r>
            <a:endParaRPr lang="en-US" sz="2400" dirty="0"/>
          </a:p>
          <a:p>
            <a:pPr algn="just" rtl="1"/>
            <a:r>
              <a:rPr lang="ar-SA" sz="2400" dirty="0"/>
              <a:t>4- </a:t>
            </a:r>
            <a:r>
              <a:rPr lang="ar-SA" sz="2400" dirty="0" smtClean="0"/>
              <a:t>أن </a:t>
            </a:r>
            <a:r>
              <a:rPr lang="ar-SA" sz="2400" dirty="0"/>
              <a:t>البحث الارتباطي يساعد على حصر المتغيرات ذات العلاقة، </a:t>
            </a:r>
            <a:r>
              <a:rPr lang="ar-SA" sz="2400" dirty="0" smtClean="0"/>
              <a:t>واستبعاد </a:t>
            </a:r>
            <a:r>
              <a:rPr lang="ar-SA" sz="2400" dirty="0"/>
              <a:t>المتغيرات التي ليس لها علاقة، حتى لا يتبدد الجهد و يتوزع في دراسة أثر متغيرات ليس بينها وبين الظاهرة المدروسة أية علاقة</a:t>
            </a:r>
            <a:r>
              <a:rPr lang="ru-RU" sz="2400" dirty="0" smtClean="0"/>
              <a:t>.</a:t>
            </a:r>
            <a:endParaRPr lang="en-US" sz="2400" dirty="0"/>
          </a:p>
          <a:p>
            <a:pPr algn="just" rtl="1">
              <a:lnSpc>
                <a:spcPct val="150000"/>
              </a:lnSpc>
            </a:pPr>
            <a:endParaRPr lang="en-US" sz="2400" dirty="0"/>
          </a:p>
          <a:p>
            <a:pPr algn="just" rtl="1"/>
            <a:endParaRPr lang="en-US" sz="2400" dirty="0"/>
          </a:p>
        </p:txBody>
      </p:sp>
    </p:spTree>
    <p:extLst>
      <p:ext uri="{BB962C8B-B14F-4D97-AF65-F5344CB8AC3E}">
        <p14:creationId xmlns:p14="http://schemas.microsoft.com/office/powerpoint/2010/main" val="186913345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68946" y="991763"/>
            <a:ext cx="9955369"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68192" y="991763"/>
            <a:ext cx="9195514" cy="6001643"/>
          </a:xfrm>
          <a:prstGeom prst="rect">
            <a:avLst/>
          </a:prstGeom>
          <a:noFill/>
        </p:spPr>
        <p:txBody>
          <a:bodyPr wrap="square" rtlCol="1">
            <a:spAutoFit/>
          </a:bodyPr>
          <a:lstStyle/>
          <a:p>
            <a:pPr algn="ctr" rtl="1">
              <a:lnSpc>
                <a:spcPct val="150000"/>
              </a:lnSpc>
            </a:pPr>
            <a:r>
              <a:rPr lang="ar-SA" sz="2400" b="1" dirty="0"/>
              <a:t>عيوب المنهج الارتباطي </a:t>
            </a:r>
            <a:endParaRPr lang="ar-JO" sz="2400" b="1" dirty="0" smtClean="0"/>
          </a:p>
          <a:p>
            <a:pPr marL="457200" indent="-457200" algn="r" rtl="1">
              <a:lnSpc>
                <a:spcPct val="150000"/>
              </a:lnSpc>
              <a:buFont typeface="+mj-lt"/>
              <a:buAutoNum type="arabicPeriod"/>
            </a:pPr>
            <a:r>
              <a:rPr lang="ar-SA" sz="2400" dirty="0" smtClean="0"/>
              <a:t> </a:t>
            </a:r>
            <a:r>
              <a:rPr lang="ar-SA" sz="2400" dirty="0"/>
              <a:t>أنه يساعد على معرفة العلاقة بين المتغيرات ودرجتها، </a:t>
            </a:r>
            <a:r>
              <a:rPr lang="ar-SA" sz="2400" dirty="0" smtClean="0"/>
              <a:t> </a:t>
            </a:r>
            <a:r>
              <a:rPr lang="ar-JO" sz="2400" dirty="0" smtClean="0"/>
              <a:t>و</a:t>
            </a:r>
            <a:r>
              <a:rPr lang="ar-SA" sz="2400" dirty="0" smtClean="0"/>
              <a:t>لكنه </a:t>
            </a:r>
            <a:r>
              <a:rPr lang="ar-SA" sz="2400" dirty="0"/>
              <a:t>لا يوضح السبب والنتيجة. </a:t>
            </a:r>
            <a:endParaRPr lang="en-US" sz="2400" dirty="0"/>
          </a:p>
          <a:p>
            <a:pPr marL="457200" indent="-457200" algn="r" rtl="1">
              <a:lnSpc>
                <a:spcPct val="150000"/>
              </a:lnSpc>
              <a:buFont typeface="+mj-lt"/>
              <a:buAutoNum type="arabicPeriod"/>
            </a:pPr>
            <a:r>
              <a:rPr lang="ar-SA" sz="2400" dirty="0" smtClean="0"/>
              <a:t>الظاهرة </a:t>
            </a:r>
            <a:r>
              <a:rPr lang="ar-SA" sz="2400" dirty="0"/>
              <a:t>الإنسانية ظاهرة معقدة تتأثر بعوامل متعددة، منها ما يمكن دراسته، و منها ما يخفى على الباحث. والبحث الارتباطي يصورها و كأنها طبيعية. فيقيس العلاقة و درجتها بين سلوك إنساني ومتغير آخر، علماً بأن ما يتوصل إليه من نتائج قد تتغير كلياً أو جزئياً إذا أجريت الدراسة في ظروف مغايرة.</a:t>
            </a:r>
            <a:endParaRPr lang="en-US" sz="2400" dirty="0"/>
          </a:p>
          <a:p>
            <a:pPr marL="457200" indent="-457200" algn="r" rtl="1">
              <a:lnSpc>
                <a:spcPct val="150000"/>
              </a:lnSpc>
              <a:buFont typeface="+mj-lt"/>
              <a:buAutoNum type="arabicPeriod"/>
            </a:pPr>
            <a:r>
              <a:rPr lang="ar-SA" sz="2400" dirty="0" smtClean="0"/>
              <a:t> </a:t>
            </a:r>
            <a:r>
              <a:rPr lang="ar-SA" sz="2400" dirty="0"/>
              <a:t>المنهج الارتباطي عرضة لتحديد علاقة بين متغيرين و هي غير صحيحة في الواقع، أو غير ثابتة </a:t>
            </a:r>
            <a:r>
              <a:rPr lang="ar-SA" sz="2400" dirty="0" smtClean="0"/>
              <a:t>وغير </a:t>
            </a:r>
            <a:r>
              <a:rPr lang="ar-SA" sz="2400" dirty="0"/>
              <a:t>صادقة .</a:t>
            </a:r>
            <a:endParaRPr lang="en-US" sz="2400" dirty="0"/>
          </a:p>
          <a:p>
            <a:pPr algn="r" rtl="1">
              <a:lnSpc>
                <a:spcPct val="150000"/>
              </a:lnSpc>
            </a:pPr>
            <a:endParaRPr lang="en-US" sz="2400" dirty="0"/>
          </a:p>
          <a:p>
            <a:pPr algn="r" rtl="1">
              <a:lnSpc>
                <a:spcPct val="150000"/>
              </a:lnSpc>
            </a:pPr>
            <a:endParaRPr lang="en-US" sz="2400" dirty="0"/>
          </a:p>
          <a:p>
            <a:pPr algn="r" rtl="1"/>
            <a:endParaRPr lang="en-US" sz="2400" dirty="0"/>
          </a:p>
        </p:txBody>
      </p:sp>
    </p:spTree>
    <p:extLst>
      <p:ext uri="{BB962C8B-B14F-4D97-AF65-F5344CB8AC3E}">
        <p14:creationId xmlns:p14="http://schemas.microsoft.com/office/powerpoint/2010/main" val="314856045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32586" y="905619"/>
            <a:ext cx="9633397" cy="42568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882512" y="1497430"/>
            <a:ext cx="8980457" cy="3416320"/>
          </a:xfrm>
          <a:prstGeom prst="rect">
            <a:avLst/>
          </a:prstGeom>
          <a:noFill/>
        </p:spPr>
        <p:txBody>
          <a:bodyPr wrap="square" rtlCol="1">
            <a:spAutoFit/>
          </a:bodyPr>
          <a:lstStyle/>
          <a:p>
            <a:pPr algn="ctr" rtl="1"/>
            <a:r>
              <a:rPr lang="ar-JO" sz="2400" b="1" dirty="0" smtClean="0"/>
              <a:t>الخاتمة</a:t>
            </a:r>
          </a:p>
          <a:p>
            <a:pPr algn="just" rtl="1">
              <a:lnSpc>
                <a:spcPct val="150000"/>
              </a:lnSpc>
            </a:pPr>
            <a:r>
              <a:rPr lang="ar-JO" sz="2400" dirty="0"/>
              <a:t>أهمية تصنيف أنواع البحث العلمي تثير </a:t>
            </a:r>
            <a:r>
              <a:rPr lang="ar-JO" sz="2400" dirty="0" smtClean="0"/>
              <a:t>مشكلة </a:t>
            </a:r>
            <a:r>
              <a:rPr lang="ar-JO" sz="2400" dirty="0"/>
              <a:t>لا يوجد اتفاق </a:t>
            </a:r>
            <a:r>
              <a:rPr lang="ar-JO" sz="2400" dirty="0" smtClean="0"/>
              <a:t>حولها، </a:t>
            </a:r>
            <a:r>
              <a:rPr lang="ar-JO" sz="2400" dirty="0"/>
              <a:t>وتستخدم أسس مختلفة كمعايير للتصنيف، ينتج عنها </a:t>
            </a:r>
            <a:r>
              <a:rPr lang="ar-JO" sz="2400" dirty="0" smtClean="0"/>
              <a:t>أنظمة </a:t>
            </a:r>
            <a:r>
              <a:rPr lang="ar-JO" sz="2400" dirty="0"/>
              <a:t>تصنيفية </a:t>
            </a:r>
            <a:r>
              <a:rPr lang="ar-JO" sz="2400" dirty="0" smtClean="0"/>
              <a:t>متعددة، </a:t>
            </a:r>
            <a:r>
              <a:rPr lang="ar-JO" sz="2400" dirty="0"/>
              <a:t>ويضع أي نظام للتصنيف إطارًا لفهم المبادئ الأساسية في عملية </a:t>
            </a:r>
            <a:r>
              <a:rPr lang="ar-JO" sz="2400" dirty="0" smtClean="0"/>
              <a:t>البحث، </a:t>
            </a:r>
            <a:r>
              <a:rPr lang="ar-JO" sz="2400" dirty="0"/>
              <a:t>ولذلك فإن نظام التصنيف ليس مهما في حد ذاته، إلا بقدر ما يخدم تحليل عمليات البحث وخطواته بطريقة واضحة ومفهومة.</a:t>
            </a:r>
            <a:endParaRPr lang="ar-JO" sz="2400" b="1" dirty="0" smtClean="0"/>
          </a:p>
          <a:p>
            <a:pPr algn="ctr" rtl="1"/>
            <a:endParaRPr lang="ar-JO" sz="2400" b="1" dirty="0"/>
          </a:p>
          <a:p>
            <a:pPr algn="ctr" rtl="1"/>
            <a:endParaRPr lang="ar-JO" sz="2400" b="1" dirty="0" smtClean="0"/>
          </a:p>
        </p:txBody>
      </p:sp>
    </p:spTree>
    <p:extLst>
      <p:ext uri="{BB962C8B-B14F-4D97-AF65-F5344CB8AC3E}">
        <p14:creationId xmlns:p14="http://schemas.microsoft.com/office/powerpoint/2010/main" val="371961565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
        <p:nvSpPr>
          <p:cNvPr id="3" name="مربع نص 2"/>
          <p:cNvSpPr txBox="1"/>
          <p:nvPr/>
        </p:nvSpPr>
        <p:spPr>
          <a:xfrm>
            <a:off x="2209800" y="1920240"/>
            <a:ext cx="7970520" cy="2462213"/>
          </a:xfrm>
          <a:prstGeom prst="rect">
            <a:avLst/>
          </a:prstGeom>
          <a:solidFill>
            <a:schemeClr val="bg1">
              <a:lumMod val="50000"/>
            </a:schemeClr>
          </a:solidFill>
        </p:spPr>
        <p:txBody>
          <a:bodyPr wrap="square" rtlCol="1">
            <a:spAutoFit/>
          </a:bodyPr>
          <a:lstStyle/>
          <a:p>
            <a:pPr algn="ctr" rtl="1"/>
            <a:r>
              <a:rPr lang="ar-SA" sz="3600" dirty="0">
                <a:solidFill>
                  <a:schemeClr val="bg1"/>
                </a:solidFill>
              </a:rPr>
              <a:t>سنتطرق إن شاء الله في </a:t>
            </a:r>
            <a:r>
              <a:rPr lang="ar-SA" sz="3200" dirty="0">
                <a:solidFill>
                  <a:schemeClr val="bg1"/>
                </a:solidFill>
              </a:rPr>
              <a:t>المحاضرة القادمة إلى </a:t>
            </a:r>
            <a:r>
              <a:rPr lang="ar-JO" sz="3200" dirty="0">
                <a:solidFill>
                  <a:schemeClr val="bg1"/>
                </a:solidFill>
              </a:rPr>
              <a:t>أنواع البحوث التربوية أسس </a:t>
            </a:r>
            <a:r>
              <a:rPr lang="ar-JO" sz="3200" dirty="0" smtClean="0">
                <a:solidFill>
                  <a:schemeClr val="bg1"/>
                </a:solidFill>
              </a:rPr>
              <a:t>تصنيفها </a:t>
            </a:r>
            <a:r>
              <a:rPr lang="ar-JO" sz="3200" dirty="0" smtClean="0"/>
              <a:t>( </a:t>
            </a:r>
            <a:r>
              <a:rPr lang="ar-JO" sz="3200" dirty="0"/>
              <a:t>البحوث التاريخية, الوصفية والمسحية, البحوث التجريبية, الدراسات التطويرية) </a:t>
            </a:r>
            <a:r>
              <a:rPr lang="ar-SA" sz="3200" dirty="0" smtClean="0">
                <a:solidFill>
                  <a:schemeClr val="bg1"/>
                </a:solidFill>
              </a:rPr>
              <a:t>شكرا </a:t>
            </a:r>
            <a:r>
              <a:rPr lang="ar-SA" sz="3200" dirty="0">
                <a:solidFill>
                  <a:schemeClr val="bg1"/>
                </a:solidFill>
              </a:rPr>
              <a:t>لاستماعكم </a:t>
            </a:r>
            <a:r>
              <a:rPr lang="ar-SA" sz="3600" dirty="0">
                <a:solidFill>
                  <a:schemeClr val="bg1"/>
                </a:solidFill>
              </a:rPr>
              <a:t>ووفقكم الله لما يحبه </a:t>
            </a:r>
            <a:r>
              <a:rPr lang="ar-SA" sz="3600" dirty="0" err="1">
                <a:solidFill>
                  <a:schemeClr val="bg1"/>
                </a:solidFill>
              </a:rPr>
              <a:t>ويرضاه</a:t>
            </a:r>
            <a:r>
              <a:rPr lang="ar-SA" sz="3600" dirty="0">
                <a:solidFill>
                  <a:schemeClr val="bg1"/>
                </a:solidFill>
              </a:rPr>
              <a:t>  </a:t>
            </a:r>
            <a:endParaRPr lang="en-US" sz="36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2571678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11239</TotalTime>
  <Words>7091</Words>
  <Application>Microsoft Office PowerPoint</Application>
  <PresentationFormat>شاشة عريضة</PresentationFormat>
  <Paragraphs>287</Paragraphs>
  <Slides>52</Slides>
  <Notes>6</Notes>
  <HiddenSlides>0</HiddenSlides>
  <MMClips>1</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52</vt:i4>
      </vt:variant>
    </vt:vector>
  </HeadingPairs>
  <TitlesOfParts>
    <vt:vector size="59" baseType="lpstr">
      <vt:lpstr>Arial</vt:lpstr>
      <vt:lpstr>Calibri</vt:lpstr>
      <vt:lpstr>Calibri Light</vt:lpstr>
      <vt:lpstr>Simplified Arabic</vt:lpstr>
      <vt:lpstr>Tajawal Medium</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331</cp:revision>
  <dcterms:created xsi:type="dcterms:W3CDTF">2023-04-29T09:08:23Z</dcterms:created>
  <dcterms:modified xsi:type="dcterms:W3CDTF">2023-07-21T14:40:34Z</dcterms:modified>
</cp:coreProperties>
</file>