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03" r:id="rId6"/>
    <p:sldId id="580" r:id="rId7"/>
    <p:sldId id="545" r:id="rId8"/>
    <p:sldId id="547" r:id="rId9"/>
    <p:sldId id="569" r:id="rId10"/>
    <p:sldId id="572" r:id="rId11"/>
    <p:sldId id="573" r:id="rId12"/>
    <p:sldId id="570" r:id="rId13"/>
    <p:sldId id="546" r:id="rId14"/>
    <p:sldId id="571" r:id="rId15"/>
    <p:sldId id="548" r:id="rId16"/>
    <p:sldId id="575" r:id="rId17"/>
    <p:sldId id="576" r:id="rId18"/>
    <p:sldId id="577" r:id="rId19"/>
    <p:sldId id="574" r:id="rId20"/>
    <p:sldId id="549" r:id="rId21"/>
    <p:sldId id="550" r:id="rId22"/>
    <p:sldId id="551" r:id="rId23"/>
    <p:sldId id="553" r:id="rId24"/>
    <p:sldId id="554" r:id="rId25"/>
    <p:sldId id="555" r:id="rId26"/>
    <p:sldId id="556" r:id="rId27"/>
    <p:sldId id="558" r:id="rId28"/>
    <p:sldId id="557" r:id="rId29"/>
    <p:sldId id="559" r:id="rId30"/>
    <p:sldId id="560" r:id="rId31"/>
    <p:sldId id="561" r:id="rId32"/>
    <p:sldId id="562" r:id="rId33"/>
    <p:sldId id="563" r:id="rId34"/>
    <p:sldId id="564" r:id="rId35"/>
    <p:sldId id="565" r:id="rId36"/>
    <p:sldId id="566" r:id="rId37"/>
    <p:sldId id="567" r:id="rId38"/>
    <p:sldId id="581" r:id="rId39"/>
    <p:sldId id="582" r:id="rId40"/>
    <p:sldId id="568" r:id="rId41"/>
    <p:sldId id="583" r:id="rId42"/>
    <p:sldId id="584" r:id="rId43"/>
    <p:sldId id="585" r:id="rId44"/>
    <p:sldId id="579" r:id="rId45"/>
    <p:sldId id="58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0"/>
            <p14:sldId id="545"/>
            <p14:sldId id="547"/>
            <p14:sldId id="569"/>
            <p14:sldId id="572"/>
            <p14:sldId id="573"/>
            <p14:sldId id="570"/>
            <p14:sldId id="546"/>
            <p14:sldId id="571"/>
            <p14:sldId id="548"/>
            <p14:sldId id="575"/>
            <p14:sldId id="576"/>
            <p14:sldId id="577"/>
            <p14:sldId id="574"/>
            <p14:sldId id="549"/>
            <p14:sldId id="550"/>
            <p14:sldId id="551"/>
            <p14:sldId id="553"/>
            <p14:sldId id="554"/>
            <p14:sldId id="555"/>
            <p14:sldId id="556"/>
            <p14:sldId id="558"/>
            <p14:sldId id="557"/>
            <p14:sldId id="559"/>
            <p14:sldId id="560"/>
            <p14:sldId id="561"/>
            <p14:sldId id="562"/>
            <p14:sldId id="563"/>
            <p14:sldId id="564"/>
            <p14:sldId id="565"/>
            <p14:sldId id="566"/>
            <p14:sldId id="567"/>
            <p14:sldId id="581"/>
            <p14:sldId id="582"/>
            <p14:sldId id="568"/>
            <p14:sldId id="583"/>
            <p14:sldId id="584"/>
            <p14:sldId id="585"/>
            <p14:sldId id="579"/>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084"/>
    <p:restoredTop sz="94580"/>
  </p:normalViewPr>
  <p:slideViewPr>
    <p:cSldViewPr snapToGrid="0">
      <p:cViewPr varScale="1">
        <p:scale>
          <a:sx n="100" d="100"/>
          <a:sy n="100" d="100"/>
        </p:scale>
        <p:origin x="192" y="2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75974" y="4014474"/>
            <a:ext cx="3964024"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1033077" y="2340261"/>
            <a:ext cx="4232389" cy="1138773"/>
          </a:xfrm>
          <a:prstGeom prst="rect">
            <a:avLst/>
          </a:prstGeom>
          <a:noFill/>
        </p:spPr>
        <p:txBody>
          <a:bodyPr wrap="square" rtlCol="0">
            <a:spAutoFit/>
          </a:bodyPr>
          <a:lstStyle/>
          <a:p>
            <a:r>
              <a:rPr lang="en-US" sz="3200" dirty="0">
                <a:solidFill>
                  <a:srgbClr val="00B0F0"/>
                </a:solidFill>
                <a:latin typeface="Alexandria" charset="0"/>
                <a:cs typeface="Alexandria" charset="0"/>
              </a:rPr>
              <a:t>Introduction to </a:t>
            </a:r>
          </a:p>
          <a:p>
            <a:r>
              <a:rPr lang="en-US" sz="3600" b="1" dirty="0">
                <a:solidFill>
                  <a:srgbClr val="00B0F0"/>
                </a:solidFill>
                <a:latin typeface="Alexandria" charset="0"/>
                <a:cs typeface="Alexandria" charset="0"/>
              </a:rPr>
              <a:t>Health Care Systems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6947501" cy="4467057"/>
          </a:xfrm>
          <a:prstGeom prst="rect">
            <a:avLst/>
          </a:prstGeom>
          <a:noFill/>
        </p:spPr>
        <p:txBody>
          <a:bodyPr wrap="square" rtlCol="0">
            <a:spAutoFit/>
          </a:bodyPr>
          <a:lstStyle/>
          <a:p>
            <a:pPr marL="342900" indent="-342900">
              <a:lnSpc>
                <a:spcPct val="150000"/>
              </a:lnSpc>
              <a:buFontTx/>
              <a:buChar char="-"/>
            </a:pPr>
            <a:r>
              <a:rPr lang="en-US" sz="2400" dirty="0">
                <a:latin typeface="Alexandria" charset="0"/>
                <a:cs typeface="Alexandria" charset="0"/>
              </a:rPr>
              <a:t>An introduction to the Health.</a:t>
            </a:r>
          </a:p>
          <a:p>
            <a:pPr marL="342900" indent="-342900">
              <a:lnSpc>
                <a:spcPct val="150000"/>
              </a:lnSpc>
              <a:buFontTx/>
              <a:buChar char="-"/>
            </a:pPr>
            <a:r>
              <a:rPr lang="en-US" sz="2400" dirty="0">
                <a:latin typeface="Alexandria" charset="0"/>
                <a:cs typeface="Alexandria" charset="0"/>
              </a:rPr>
              <a:t>An introduction to the System.</a:t>
            </a:r>
          </a:p>
          <a:p>
            <a:pPr marL="342900" indent="-342900">
              <a:lnSpc>
                <a:spcPct val="150000"/>
              </a:lnSpc>
              <a:buFontTx/>
              <a:buChar char="-"/>
            </a:pPr>
            <a:r>
              <a:rPr lang="en-US" sz="2400" dirty="0">
                <a:latin typeface="Alexandria" charset="0"/>
                <a:cs typeface="Alexandria" charset="0"/>
              </a:rPr>
              <a:t>An introduction to the Health Systems.</a:t>
            </a:r>
          </a:p>
          <a:p>
            <a:pPr marL="342900" indent="-342900">
              <a:lnSpc>
                <a:spcPct val="150000"/>
              </a:lnSpc>
              <a:buFontTx/>
              <a:buChar char="-"/>
            </a:pPr>
            <a:r>
              <a:rPr lang="en-US" sz="2400" dirty="0">
                <a:latin typeface="Alexandria" charset="0"/>
                <a:cs typeface="Alexandria" charset="0"/>
              </a:rPr>
              <a:t>Building blocks of the health systems.</a:t>
            </a:r>
          </a:p>
          <a:p>
            <a:pPr marL="342900" indent="-342900">
              <a:lnSpc>
                <a:spcPct val="150000"/>
              </a:lnSpc>
              <a:buFontTx/>
              <a:buChar char="-"/>
            </a:pPr>
            <a:r>
              <a:rPr lang="en-US" sz="2400" dirty="0">
                <a:latin typeface="Alexandria" charset="0"/>
                <a:cs typeface="Alexandria" charset="0"/>
              </a:rPr>
              <a:t>System thinking in healthcare. </a:t>
            </a:r>
          </a:p>
          <a:p>
            <a:pPr marL="342900" indent="-342900">
              <a:lnSpc>
                <a:spcPct val="150000"/>
              </a:lnSpc>
              <a:buFontTx/>
              <a:buChar char="-"/>
            </a:pPr>
            <a:r>
              <a:rPr lang="en-US" sz="2400" dirty="0">
                <a:latin typeface="Alexandria" charset="0"/>
                <a:cs typeface="Alexandria" charset="0"/>
              </a:rPr>
              <a:t>Habits of the system thinker.</a:t>
            </a:r>
          </a:p>
          <a:p>
            <a:pPr marL="342900" indent="-342900">
              <a:lnSpc>
                <a:spcPct val="150000"/>
              </a:lnSpc>
              <a:buFontTx/>
              <a:buChar char="-"/>
            </a:pPr>
            <a:r>
              <a:rPr lang="en-US" sz="2400" dirty="0">
                <a:latin typeface="Alexandria" charset="0"/>
                <a:cs typeface="Alexandria" charset="0"/>
              </a:rPr>
              <a:t>International organizations and health systems.</a:t>
            </a:r>
          </a:p>
          <a:p>
            <a:pPr marL="342900" indent="-342900">
              <a:lnSpc>
                <a:spcPct val="150000"/>
              </a:lnSpc>
              <a:buFontTx/>
              <a:buChar char="-"/>
            </a:pPr>
            <a:r>
              <a:rPr lang="en-US" sz="2400" dirty="0">
                <a:latin typeface="Alexandria" charset="0"/>
                <a:cs typeface="Alexandria" charset="0"/>
              </a:rPr>
              <a:t>Summary.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1712258" y="2551837"/>
            <a:ext cx="8767483" cy="1754326"/>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One:</a:t>
            </a:r>
          </a:p>
          <a:p>
            <a:pPr algn="ctr"/>
            <a:r>
              <a:rPr lang="en-US" sz="3600" b="1" dirty="0">
                <a:solidFill>
                  <a:srgbClr val="00B0F0"/>
                </a:solidFill>
                <a:latin typeface="Alexandria" charset="0"/>
                <a:cs typeface="Alexandria" charset="0"/>
              </a:rPr>
              <a:t> Introduction to the Health and Health Systems</a:t>
            </a:r>
          </a:p>
        </p:txBody>
      </p:sp>
    </p:spTree>
    <p:extLst>
      <p:ext uri="{BB962C8B-B14F-4D97-AF65-F5344CB8AC3E}">
        <p14:creationId xmlns:p14="http://schemas.microsoft.com/office/powerpoint/2010/main" val="1534281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Everyone has an interest in health, as reflected in truisms such as “at least you’ve got your health” and “if you’ve got your health, you’ve got just about everything.”</a:t>
            </a:r>
          </a:p>
          <a:p>
            <a:pPr marL="285750" indent="-285750" algn="just">
              <a:lnSpc>
                <a:spcPct val="150000"/>
              </a:lnSpc>
              <a:buFont typeface="Arial" panose="020B0604020202020204" pitchFamily="34" charset="0"/>
              <a:buChar char="•"/>
            </a:pPr>
            <a:r>
              <a:rPr lang="en-US" dirty="0">
                <a:latin typeface="Alexandria" charset="0"/>
              </a:rPr>
              <a:t>Discussions about health and health care often draw on two key statements from international organizations that formed after the conclusion of World War II.</a:t>
            </a:r>
          </a:p>
          <a:p>
            <a:pPr marL="285750" indent="-285750" algn="just">
              <a:lnSpc>
                <a:spcPct val="150000"/>
              </a:lnSpc>
              <a:buFont typeface="Arial" panose="020B0604020202020204" pitchFamily="34" charset="0"/>
              <a:buChar char="•"/>
            </a:pPr>
            <a:r>
              <a:rPr lang="en-US" dirty="0">
                <a:latin typeface="Alexandria" charset="0"/>
              </a:rPr>
              <a:t>The first is the definition of health, as stated in the Preamble to the Constitution of the World Health</a:t>
            </a:r>
          </a:p>
          <a:p>
            <a:pPr marL="285750" indent="-285750" algn="just">
              <a:lnSpc>
                <a:spcPct val="150000"/>
              </a:lnSpc>
              <a:buFont typeface="Arial" panose="020B0604020202020204" pitchFamily="34" charset="0"/>
              <a:buChar char="•"/>
            </a:pPr>
            <a:r>
              <a:rPr lang="en-US" dirty="0">
                <a:latin typeface="Alexandria" charset="0"/>
              </a:rPr>
              <a:t>Organization (WHO), adopted in 1946 and entering into force in 1948: “</a:t>
            </a:r>
            <a:r>
              <a:rPr lang="en-US" sz="1600" b="1" dirty="0">
                <a:latin typeface="Alexandria" charset="0"/>
              </a:rPr>
              <a:t>Health is a state of complete physical, mental, and social well-being and not merely the absence of disease or infirmity</a:t>
            </a:r>
            <a:r>
              <a:rPr lang="en-US" dirty="0">
                <a:latin typeface="Alexandria" charset="0"/>
              </a:rPr>
              <a:t>”</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System around the world</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a:t>
            </a:r>
          </a:p>
        </p:txBody>
      </p:sp>
    </p:spTree>
    <p:extLst>
      <p:ext uri="{BB962C8B-B14F-4D97-AF65-F5344CB8AC3E}">
        <p14:creationId xmlns:p14="http://schemas.microsoft.com/office/powerpoint/2010/main" val="412407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a:t>
            </a:r>
          </a:p>
        </p:txBody>
      </p:sp>
      <p:sp>
        <p:nvSpPr>
          <p:cNvPr id="48" name="TextBox 47"/>
          <p:cNvSpPr txBox="1"/>
          <p:nvPr/>
        </p:nvSpPr>
        <p:spPr>
          <a:xfrm>
            <a:off x="942308" y="2184222"/>
            <a:ext cx="10256795" cy="369652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second statement comes from the Universal Declaration of Human Rights proclaimed in 1948 by the United Nations General Assembly: “</a:t>
            </a:r>
            <a:r>
              <a:rPr lang="en-US" sz="1600" b="1" dirty="0">
                <a:latin typeface="Alexandria" charset="0"/>
              </a:rPr>
              <a:t>Everyone has the right to a standard of living adequate for the health and well-being of himself and of his family, including food, clothing, housing, and medical care and necessary social services and the right to security in the event of unemployment, sickness, disability, widowhood, old age or other lack of livelihood in circumstances beyond his control</a:t>
            </a:r>
            <a:r>
              <a:rPr lang="en-US" dirty="0">
                <a:latin typeface="Alexandria" charset="0"/>
              </a:rPr>
              <a:t>”.</a:t>
            </a:r>
          </a:p>
          <a:p>
            <a:pPr marL="285750" indent="-285750" algn="just">
              <a:lnSpc>
                <a:spcPct val="150000"/>
              </a:lnSpc>
              <a:buFont typeface="Arial" panose="020B0604020202020204" pitchFamily="34" charset="0"/>
              <a:buChar char="•"/>
            </a:pPr>
            <a:r>
              <a:rPr lang="en-US" dirty="0">
                <a:latin typeface="Alexandria" charset="0"/>
              </a:rPr>
              <a:t>Some governments include the right to health in their constitutions, while in others do not. </a:t>
            </a:r>
          </a:p>
          <a:p>
            <a:pPr marL="285750" indent="-285750" algn="just">
              <a:lnSpc>
                <a:spcPct val="150000"/>
              </a:lnSpc>
              <a:buFont typeface="Arial" panose="020B0604020202020204" pitchFamily="34" charset="0"/>
              <a:buChar char="•"/>
            </a:pPr>
            <a:r>
              <a:rPr lang="en-US" dirty="0">
                <a:latin typeface="Alexandria" charset="0"/>
              </a:rPr>
              <a:t>It is incorrect to assume that the population whose constitution declares health to be a human right do better than people living in countries where this is not explicitly stated. </a:t>
            </a:r>
          </a:p>
          <a:p>
            <a:pPr marL="285750" indent="-285750" algn="just">
              <a:lnSpc>
                <a:spcPct val="150000"/>
              </a:lnSpc>
              <a:buFont typeface="Arial" panose="020B0604020202020204" pitchFamily="34" charset="0"/>
              <a:buChar char="•"/>
            </a:pPr>
            <a:r>
              <a:rPr lang="en-US" dirty="0">
                <a:latin typeface="Alexandria" charset="0"/>
              </a:rPr>
              <a:t>Instead, it is necessary to look at how each nation’s health care delivery functions in practice.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44BF277A-B2F1-A312-71DA-19CE89C5B09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System around the world</a:t>
            </a:r>
          </a:p>
        </p:txBody>
      </p:sp>
    </p:spTree>
    <p:extLst>
      <p:ext uri="{BB962C8B-B14F-4D97-AF65-F5344CB8AC3E}">
        <p14:creationId xmlns:p14="http://schemas.microsoft.com/office/powerpoint/2010/main" val="405225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System</a:t>
            </a:r>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human body is a system composed of many physiological subsystems that are interconnected in a holistic way. The subsystems, including respiratory, circulatory, neurological, endocrine, and musculoskeletal systems, communicate and are interdependent. They work together for the purposes of survival, adaptation, growth, and development. </a:t>
            </a:r>
          </a:p>
          <a:p>
            <a:pPr marL="285750" indent="-285750" algn="just">
              <a:lnSpc>
                <a:spcPct val="150000"/>
              </a:lnSpc>
              <a:buFont typeface="Arial" panose="020B0604020202020204" pitchFamily="34" charset="0"/>
              <a:buChar char="•"/>
            </a:pPr>
            <a:r>
              <a:rPr lang="en-US" dirty="0">
                <a:latin typeface="Alexandria" charset="0"/>
              </a:rPr>
              <a:t>They also interact with the environment and respond to feedback from within and outside the system. </a:t>
            </a:r>
          </a:p>
          <a:p>
            <a:pPr marL="285750" indent="-285750" algn="just">
              <a:lnSpc>
                <a:spcPct val="150000"/>
              </a:lnSpc>
              <a:buFont typeface="Arial" panose="020B0604020202020204" pitchFamily="34" charset="0"/>
              <a:buChar char="•"/>
            </a:pPr>
            <a:r>
              <a:rPr lang="en-US" dirty="0">
                <a:latin typeface="Alexandria" charset="0"/>
              </a:rPr>
              <a:t>In many ways, the interconnectivity of the various subsystems and its extension as a whole into the environment form the building blocks of larger systems, such as family, community, and nation. </a:t>
            </a:r>
          </a:p>
          <a:p>
            <a:pPr marL="285750" indent="-285750" algn="just">
              <a:lnSpc>
                <a:spcPct val="150000"/>
              </a:lnSpc>
              <a:buFont typeface="Arial" panose="020B0604020202020204" pitchFamily="34" charset="0"/>
              <a:buChar char="•"/>
            </a:pPr>
            <a:r>
              <a:rPr lang="en-US" dirty="0">
                <a:latin typeface="Alexandria" charset="0"/>
              </a:rPr>
              <a:t>As with any system, a health system has inputs. These include financial, material, and human resources that differentiate one health system from another.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1295184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One of the major “inputs” into any healthcare system is patients. </a:t>
            </a:r>
          </a:p>
          <a:p>
            <a:pPr marL="285750" indent="-285750" algn="just">
              <a:lnSpc>
                <a:spcPct val="150000"/>
              </a:lnSpc>
              <a:buFont typeface="Arial" panose="020B0604020202020204" pitchFamily="34" charset="0"/>
              <a:buChar char="•"/>
            </a:pPr>
            <a:r>
              <a:rPr lang="en-US" dirty="0">
                <a:latin typeface="Alexandria" charset="0"/>
              </a:rPr>
              <a:t>Patients present with a variety of symptoms/diseases/injuries; however, they also come with a myriad of characteristics, such as personality, life experiences, knowledge, attitudes, cultural norms, education level, income level, intellect, prejudice, religious and other belief systems, emotions, biological strengths and weaknesses, and genetic makeup.</a:t>
            </a:r>
          </a:p>
          <a:p>
            <a:pPr marL="285750" indent="-285750" algn="just">
              <a:lnSpc>
                <a:spcPct val="150000"/>
              </a:lnSpc>
              <a:buFont typeface="Arial" panose="020B0604020202020204" pitchFamily="34" charset="0"/>
              <a:buChar char="•"/>
            </a:pPr>
            <a:r>
              <a:rPr lang="en-US" dirty="0">
                <a:latin typeface="Alexandria" charset="0"/>
              </a:rPr>
              <a:t>In addition, patients may or may not be plugged into society’s infrastructure, such as having access to transportation, childcare, or health insurance.</a:t>
            </a:r>
          </a:p>
          <a:p>
            <a:pPr algn="just">
              <a:lnSpc>
                <a:spcPct val="150000"/>
              </a:lnSpc>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
        <p:nvSpPr>
          <p:cNvPr id="8" name="TextBox 7">
            <a:extLst>
              <a:ext uri="{FF2B5EF4-FFF2-40B4-BE49-F238E27FC236}">
                <a16:creationId xmlns:a16="http://schemas.microsoft.com/office/drawing/2014/main" id="{A2857590-2B04-DF56-7D58-73FFC0BC210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the Health Systems</a:t>
            </a:r>
          </a:p>
        </p:txBody>
      </p:sp>
    </p:spTree>
    <p:extLst>
      <p:ext uri="{BB962C8B-B14F-4D97-AF65-F5344CB8AC3E}">
        <p14:creationId xmlns:p14="http://schemas.microsoft.com/office/powerpoint/2010/main" val="2010777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7688345" cy="129586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Health systems arise within a social, cultural, political, and economic context. </a:t>
            </a:r>
          </a:p>
          <a:p>
            <a:pPr marL="285750" indent="-285750" algn="just">
              <a:lnSpc>
                <a:spcPct val="150000"/>
              </a:lnSpc>
              <a:buFont typeface="Arial" panose="020B0604020202020204" pitchFamily="34" charset="0"/>
              <a:buChar char="•"/>
            </a:pPr>
            <a:r>
              <a:rPr lang="en-US" dirty="0">
                <a:latin typeface="Alexandria" charset="0"/>
              </a:rPr>
              <a:t>As with all human constructed systems, there is considerable diversity in size, scope, and form.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
        <p:nvSpPr>
          <p:cNvPr id="8" name="TextBox 7">
            <a:extLst>
              <a:ext uri="{FF2B5EF4-FFF2-40B4-BE49-F238E27FC236}">
                <a16:creationId xmlns:a16="http://schemas.microsoft.com/office/drawing/2014/main" id="{240D52E9-1E77-AD5C-B00F-DC899859DBE9}"/>
              </a:ext>
            </a:extLst>
          </p:cNvPr>
          <p:cNvSpPr txBox="1"/>
          <p:nvPr/>
        </p:nvSpPr>
        <p:spPr>
          <a:xfrm>
            <a:off x="-3356975" y="-1703540"/>
            <a:ext cx="184731" cy="369332"/>
          </a:xfrm>
          <a:prstGeom prst="rect">
            <a:avLst/>
          </a:prstGeom>
          <a:noFill/>
        </p:spPr>
        <p:txBody>
          <a:bodyPr wrap="none" rtlCol="0">
            <a:spAutoFit/>
          </a:bodyPr>
          <a:lstStyle/>
          <a:p>
            <a:endParaRPr lang="en-SA" dirty="0"/>
          </a:p>
        </p:txBody>
      </p:sp>
      <p:pic>
        <p:nvPicPr>
          <p:cNvPr id="11" name="Picture 10" descr="A table with numbers and a number of people&#10;&#10;Description automatically generated with medium confidence">
            <a:extLst>
              <a:ext uri="{FF2B5EF4-FFF2-40B4-BE49-F238E27FC236}">
                <a16:creationId xmlns:a16="http://schemas.microsoft.com/office/drawing/2014/main" id="{4AD5296D-6777-7CAC-7431-3DE33F77B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5183" y="3279213"/>
            <a:ext cx="6433920" cy="2485140"/>
          </a:xfrm>
          <a:prstGeom prst="rect">
            <a:avLst/>
          </a:prstGeom>
        </p:spPr>
      </p:pic>
      <p:sp>
        <p:nvSpPr>
          <p:cNvPr id="13" name="TextBox 12">
            <a:extLst>
              <a:ext uri="{FF2B5EF4-FFF2-40B4-BE49-F238E27FC236}">
                <a16:creationId xmlns:a16="http://schemas.microsoft.com/office/drawing/2014/main" id="{25B56F25-F42B-7BAA-DD1D-651732BD0DEB}"/>
              </a:ext>
            </a:extLst>
          </p:cNvPr>
          <p:cNvSpPr txBox="1"/>
          <p:nvPr/>
        </p:nvSpPr>
        <p:spPr>
          <a:xfrm>
            <a:off x="942307" y="3480090"/>
            <a:ext cx="3591979" cy="129586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As a result, health systems have structure, processes, and outcomes that vary considerably. </a:t>
            </a:r>
          </a:p>
        </p:txBody>
      </p:sp>
      <p:sp>
        <p:nvSpPr>
          <p:cNvPr id="16" name="TextBox 15">
            <a:extLst>
              <a:ext uri="{FF2B5EF4-FFF2-40B4-BE49-F238E27FC236}">
                <a16:creationId xmlns:a16="http://schemas.microsoft.com/office/drawing/2014/main" id="{B4A2DF81-9335-E2FD-D843-AE041EBD829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the Health Systems</a:t>
            </a:r>
          </a:p>
        </p:txBody>
      </p:sp>
    </p:spTree>
    <p:extLst>
      <p:ext uri="{BB962C8B-B14F-4D97-AF65-F5344CB8AC3E}">
        <p14:creationId xmlns:p14="http://schemas.microsoft.com/office/powerpoint/2010/main" val="3888047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the Health Systems</a:t>
            </a:r>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Health system as described by the World Health Organization (WHO) is the sum total of all the organizations, institutions, and resources whose primary purpose is to improve health.</a:t>
            </a:r>
          </a:p>
          <a:p>
            <a:pPr marL="285750" indent="-285750" algn="just">
              <a:lnSpc>
                <a:spcPct val="150000"/>
              </a:lnSpc>
              <a:buFont typeface="Arial" panose="020B0604020202020204" pitchFamily="34" charset="0"/>
              <a:buChar char="•"/>
            </a:pPr>
            <a:r>
              <a:rPr lang="en-US" dirty="0">
                <a:latin typeface="Alexandria" charset="0"/>
              </a:rPr>
              <a:t>A health system needs staff, funds, information, supplies, transport, communications, and overall guidance and direction. </a:t>
            </a:r>
          </a:p>
          <a:p>
            <a:pPr marL="285750" indent="-285750" algn="just">
              <a:lnSpc>
                <a:spcPct val="150000"/>
              </a:lnSpc>
              <a:buFont typeface="Arial" panose="020B0604020202020204" pitchFamily="34" charset="0"/>
              <a:buChar char="•"/>
            </a:pPr>
            <a:r>
              <a:rPr lang="en-US" dirty="0">
                <a:latin typeface="Alexandria" charset="0"/>
              </a:rPr>
              <a:t>Furthermore, it needs to provide services that are responsive and financially fair, while treating people decently.</a:t>
            </a:r>
          </a:p>
          <a:p>
            <a:pPr marL="285750" indent="-285750" algn="just">
              <a:lnSpc>
                <a:spcPct val="150000"/>
              </a:lnSpc>
              <a:buFont typeface="Arial" panose="020B0604020202020204" pitchFamily="34" charset="0"/>
              <a:buChar char="•"/>
            </a:pPr>
            <a:r>
              <a:rPr lang="en-US" dirty="0">
                <a:latin typeface="Alexandria" charset="0"/>
              </a:rPr>
              <a:t>Within this definition, there are several concepts that need to be understood before one embarks on the task of studying health systems. First and foremost, an agreed-on definition of health is paramount.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387243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the Health Systems</a:t>
            </a:r>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There are many different ways to organize and deliver health care to a population, and to some extent, each country’s method of organizing health care delivery is unique and based on its specific situation, including its history and culture, the amount of money it has to spend, and the value it places on different outcomes.</a:t>
            </a:r>
          </a:p>
          <a:p>
            <a:pPr marL="285750" indent="-285750" algn="just">
              <a:lnSpc>
                <a:spcPct val="150000"/>
              </a:lnSpc>
              <a:buFont typeface="Arial" panose="020B0604020202020204" pitchFamily="34" charset="0"/>
              <a:buChar char="•"/>
            </a:pPr>
            <a:r>
              <a:rPr lang="en-US" dirty="0">
                <a:latin typeface="Alexandria" charset="0"/>
              </a:rPr>
              <a:t>Designing and running a health care system therefore requires making difficult choices that are almost guaranteed not to please/ satisfy everyone, at least not all the time. </a:t>
            </a:r>
          </a:p>
          <a:p>
            <a:pPr marL="285750" indent="-285750" algn="just">
              <a:lnSpc>
                <a:spcPct val="150000"/>
              </a:lnSpc>
              <a:buFont typeface="Arial" panose="020B0604020202020204" pitchFamily="34" charset="0"/>
              <a:buChar char="•"/>
            </a:pPr>
            <a:r>
              <a:rPr lang="en-US" dirty="0">
                <a:latin typeface="Alexandria" charset="0"/>
              </a:rPr>
              <a:t>It is not surprising that public discussions about health care often become heated because the demand for health services is theoretically unlimited, yet no government has unlimited resources.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System around the world</a:t>
            </a:r>
          </a:p>
        </p:txBody>
      </p:sp>
    </p:spTree>
    <p:extLst>
      <p:ext uri="{BB962C8B-B14F-4D97-AF65-F5344CB8AC3E}">
        <p14:creationId xmlns:p14="http://schemas.microsoft.com/office/powerpoint/2010/main" val="1401587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48" name="TextBox 47"/>
          <p:cNvSpPr txBox="1"/>
          <p:nvPr/>
        </p:nvSpPr>
        <p:spPr>
          <a:xfrm>
            <a:off x="942309" y="2184222"/>
            <a:ext cx="10301226" cy="88036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Even though every health system is unique in its given social and cultural environment, all health systems have common elements that are necessary for functionality.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10" name="Picture 9" descr="A diagram of a cost and an ac&#10;&#10;Description automatically generated with medium confidence">
            <a:extLst>
              <a:ext uri="{FF2B5EF4-FFF2-40B4-BE49-F238E27FC236}">
                <a16:creationId xmlns:a16="http://schemas.microsoft.com/office/drawing/2014/main" id="{9363EF27-8E53-E337-A4EE-71472F1FBB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2033" y="3099086"/>
            <a:ext cx="4491511" cy="2073419"/>
          </a:xfrm>
          <a:prstGeom prst="rect">
            <a:avLst/>
          </a:prstGeom>
        </p:spPr>
      </p:pic>
      <p:sp>
        <p:nvSpPr>
          <p:cNvPr id="11" name="TextBox 10">
            <a:extLst>
              <a:ext uri="{FF2B5EF4-FFF2-40B4-BE49-F238E27FC236}">
                <a16:creationId xmlns:a16="http://schemas.microsoft.com/office/drawing/2014/main" id="{EE491FC7-7D5B-7735-6090-4A58C083A489}"/>
              </a:ext>
            </a:extLst>
          </p:cNvPr>
          <p:cNvSpPr txBox="1"/>
          <p:nvPr/>
        </p:nvSpPr>
        <p:spPr>
          <a:xfrm>
            <a:off x="942308" y="3064591"/>
            <a:ext cx="5754706" cy="254236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These building blocks not only help us to understanding health systems better, but they also provide opportunities for system improvement. </a:t>
            </a:r>
          </a:p>
          <a:p>
            <a:pPr marL="285750" indent="-285750" algn="just">
              <a:lnSpc>
                <a:spcPct val="150000"/>
              </a:lnSpc>
              <a:buFont typeface="Arial" panose="020B0604020202020204" pitchFamily="34" charset="0"/>
              <a:buChar char="•"/>
            </a:pPr>
            <a:r>
              <a:rPr lang="en-US" dirty="0">
                <a:latin typeface="Alexandria" charset="0"/>
              </a:rPr>
              <a:t>The WHO, the World Bank, and various governments around the world have a common understanding of these key elements.</a:t>
            </a:r>
          </a:p>
        </p:txBody>
      </p:sp>
      <p:sp>
        <p:nvSpPr>
          <p:cNvPr id="12" name="TextBox 11">
            <a:extLst>
              <a:ext uri="{FF2B5EF4-FFF2-40B4-BE49-F238E27FC236}">
                <a16:creationId xmlns:a16="http://schemas.microsoft.com/office/drawing/2014/main" id="{90DCE0B9-B5AA-2A0B-89A1-6BD855DBE81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991001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dirty="0">
                <a:latin typeface="Alexandria" charset="0"/>
              </a:rPr>
              <a:t>Some would describe them as critical success factors that are essential to a health system’s survival: </a:t>
            </a:r>
          </a:p>
          <a:p>
            <a:pPr marL="285750" indent="-285750" algn="just">
              <a:lnSpc>
                <a:spcPct val="150000"/>
              </a:lnSpc>
              <a:buFont typeface="Arial" panose="020B0604020202020204" pitchFamily="34" charset="0"/>
              <a:buChar char="•"/>
            </a:pPr>
            <a:r>
              <a:rPr lang="en-US" b="1" dirty="0">
                <a:latin typeface="Alexandria" charset="0"/>
              </a:rPr>
              <a:t>Service delivery: </a:t>
            </a:r>
          </a:p>
          <a:p>
            <a:pPr algn="just">
              <a:lnSpc>
                <a:spcPct val="150000"/>
              </a:lnSpc>
            </a:pPr>
            <a:r>
              <a:rPr lang="en-US" dirty="0">
                <a:latin typeface="Alexandria" charset="0"/>
              </a:rPr>
              <a:t>Good health services are those that deliver effective, safe, quality personal and non-personal health interventions to those who need them, when and where needed, with minimum waste of resources.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b="1" dirty="0">
                <a:latin typeface="Alexandria" charset="0"/>
              </a:rPr>
              <a:t>Health workforce:</a:t>
            </a:r>
          </a:p>
          <a:p>
            <a:pPr algn="just">
              <a:lnSpc>
                <a:spcPct val="150000"/>
              </a:lnSpc>
            </a:pPr>
            <a:r>
              <a:rPr lang="en-US" dirty="0">
                <a:latin typeface="Alexandria" charset="0"/>
              </a:rPr>
              <a:t>A well-performing health workforce is one that works in ways that are responsive, fair, and efficient to achieve the best health outcomes possible, given available resources and circumstances (i.e., there are sufficient staff, fairly distributed; they are competent, responsive, and productive).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CDEDAD0-7C91-E555-127A-10D86CBB983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12" name="TextBox 11">
            <a:extLst>
              <a:ext uri="{FF2B5EF4-FFF2-40B4-BE49-F238E27FC236}">
                <a16:creationId xmlns:a16="http://schemas.microsoft.com/office/drawing/2014/main" id="{54503965-340C-8018-E872-C510CE94D1F1}"/>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656852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 Information: </a:t>
            </a:r>
          </a:p>
          <a:p>
            <a:pPr algn="just">
              <a:lnSpc>
                <a:spcPct val="150000"/>
              </a:lnSpc>
            </a:pPr>
            <a:r>
              <a:rPr lang="en-US" dirty="0">
                <a:latin typeface="Alexandria" charset="0"/>
              </a:rPr>
              <a:t>A well-functioning health information system is one that ensures the production, analysis, dissemination, use of reliable and timely.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b="1" dirty="0">
                <a:latin typeface="Alexandria" charset="0"/>
              </a:rPr>
              <a:t>Medical Technology: </a:t>
            </a:r>
          </a:p>
          <a:p>
            <a:pPr algn="just">
              <a:lnSpc>
                <a:spcPct val="150000"/>
              </a:lnSpc>
            </a:pPr>
            <a:r>
              <a:rPr lang="en-US" dirty="0">
                <a:latin typeface="Alexandria" charset="0"/>
              </a:rPr>
              <a:t>A well-functioning health system ensures equitable access to essential medical products, drugs, vaccines, and technologies of assured quality, safety, efficacy, and their scientifically sound and cost-effective use.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CDEDAD0-7C91-E555-127A-10D86CBB983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3" name="TextBox 2">
            <a:extLst>
              <a:ext uri="{FF2B5EF4-FFF2-40B4-BE49-F238E27FC236}">
                <a16:creationId xmlns:a16="http://schemas.microsoft.com/office/drawing/2014/main" id="{2741F317-3644-4067-0A0F-164C8B4752DD}"/>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509775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618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 Financing: </a:t>
            </a:r>
          </a:p>
          <a:p>
            <a:pPr algn="just">
              <a:lnSpc>
                <a:spcPct val="150000"/>
              </a:lnSpc>
            </a:pPr>
            <a:r>
              <a:rPr lang="en-US" dirty="0">
                <a:latin typeface="Alexandria" charset="0"/>
              </a:rPr>
              <a:t>A good health financing system raises adequate funds for health, in ways that ensure people can use needed services and are protected from financial catastrophe or impoverishment associated with having to pay for them; it provides incentives for providers and users to be efficient.</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b="1" dirty="0">
                <a:latin typeface="Alexandria" charset="0"/>
              </a:rPr>
              <a:t>Leadership and governance: </a:t>
            </a:r>
          </a:p>
          <a:p>
            <a:pPr algn="just">
              <a:lnSpc>
                <a:spcPct val="150000"/>
              </a:lnSpc>
            </a:pPr>
            <a:r>
              <a:rPr lang="en-US" dirty="0">
                <a:latin typeface="Alexandria" charset="0"/>
              </a:rPr>
              <a:t>Leadership and governance involve ensuring that strategic policy frameworks exist and are combined with effective oversight.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CDEDAD0-7C91-E555-127A-10D86CBB983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3" name="TextBox 2">
            <a:extLst>
              <a:ext uri="{FF2B5EF4-FFF2-40B4-BE49-F238E27FC236}">
                <a16:creationId xmlns:a16="http://schemas.microsoft.com/office/drawing/2014/main" id="{E4B73DA0-2B2D-BF61-6703-4619CE8FDC8C}"/>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78124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4" name="TextBox 3">
            <a:extLst>
              <a:ext uri="{FF2B5EF4-FFF2-40B4-BE49-F238E27FC236}">
                <a16:creationId xmlns:a16="http://schemas.microsoft.com/office/drawing/2014/main" id="{6AE382AE-E353-8EE0-D549-ED1D6925D814}"/>
              </a:ext>
            </a:extLst>
          </p:cNvPr>
          <p:cNvSpPr txBox="1"/>
          <p:nvPr/>
        </p:nvSpPr>
        <p:spPr>
          <a:xfrm>
            <a:off x="2881958" y="2828835"/>
            <a:ext cx="64280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Two:</a:t>
            </a:r>
          </a:p>
          <a:p>
            <a:pPr algn="ctr"/>
            <a:r>
              <a:rPr lang="en-US" sz="3600" b="1" dirty="0">
                <a:solidFill>
                  <a:srgbClr val="00B0F0"/>
                </a:solidFill>
                <a:latin typeface="Alexandria" charset="0"/>
                <a:cs typeface="Alexandria" charset="0"/>
              </a:rPr>
              <a:t>System Thinking</a:t>
            </a:r>
          </a:p>
        </p:txBody>
      </p:sp>
    </p:spTree>
    <p:extLst>
      <p:ext uri="{BB962C8B-B14F-4D97-AF65-F5344CB8AC3E}">
        <p14:creationId xmlns:p14="http://schemas.microsoft.com/office/powerpoint/2010/main" val="4201809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Systems thinking in healthcare</a:t>
            </a:r>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In general, there are two different types of thinking: linear thinking and systems thinking. </a:t>
            </a:r>
          </a:p>
          <a:p>
            <a:pPr marL="285750" indent="-285750" algn="just">
              <a:lnSpc>
                <a:spcPct val="150000"/>
              </a:lnSpc>
              <a:buFont typeface="Arial" panose="020B0604020202020204" pitchFamily="34" charset="0"/>
              <a:buChar char="•"/>
            </a:pPr>
            <a:r>
              <a:rPr lang="en-US" dirty="0">
                <a:latin typeface="Alexandria" charset="0"/>
              </a:rPr>
              <a:t>Linear thinking approaches problems in a logical, sequential manner. If there is a challenge, one must identify the issue and implement a solution to obtain an end result.</a:t>
            </a:r>
          </a:p>
          <a:p>
            <a:pPr marL="285750" indent="-285750" algn="just">
              <a:lnSpc>
                <a:spcPct val="150000"/>
              </a:lnSpc>
              <a:buFont typeface="Arial" panose="020B0604020202020204" pitchFamily="34" charset="0"/>
              <a:buChar char="•"/>
            </a:pPr>
            <a:r>
              <a:rPr lang="en-US" dirty="0">
                <a:latin typeface="Alexandria" charset="0"/>
              </a:rPr>
              <a:t>Systems thinking is a philosophy, mindset, and set of tools that facilitate an individual’s thought process to see the interrelatedness of the parts of a system and the cohesion across those parts.</a:t>
            </a:r>
          </a:p>
          <a:p>
            <a:pPr marL="285750" indent="-285750" algn="just">
              <a:lnSpc>
                <a:spcPct val="150000"/>
              </a:lnSpc>
              <a:buFont typeface="Arial" panose="020B0604020202020204" pitchFamily="34" charset="0"/>
              <a:buChar char="•"/>
            </a:pPr>
            <a:r>
              <a:rPr lang="en-US" dirty="0">
                <a:latin typeface="Alexandria" charset="0"/>
              </a:rPr>
              <a:t>Systems thinking principles have been increasingly promoted as critical for innovation, problem solving, and collaboration in multiple fields, including the health professions. </a:t>
            </a:r>
          </a:p>
          <a:p>
            <a:pPr marL="285750" indent="-285750" algn="just">
              <a:lnSpc>
                <a:spcPct val="150000"/>
              </a:lnSpc>
              <a:buFont typeface="Arial" panose="020B0604020202020204" pitchFamily="34" charset="0"/>
              <a:buChar char="•"/>
            </a:pPr>
            <a:r>
              <a:rPr lang="en-US" dirty="0">
                <a:latin typeface="Alexandria" charset="0"/>
              </a:rPr>
              <a:t>Systems thinking in healthcare is a holistic approach to understanding a system’s component parts, and the interrelatedness of these parts, to better understand how a system works and evolves over time.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27692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Systems thinking in healthcare</a:t>
            </a:r>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Systems thinking takes a more holistic and cohesive approach to challenges and visualizes the seen and unseen drivers, connections, and consequences of interactions at play in any given situation.</a:t>
            </a:r>
          </a:p>
          <a:p>
            <a:pPr marL="285750" indent="-285750" algn="just">
              <a:lnSpc>
                <a:spcPct val="150000"/>
              </a:lnSpc>
              <a:buFont typeface="Arial" panose="020B0604020202020204" pitchFamily="34" charset="0"/>
              <a:buChar char="•"/>
            </a:pPr>
            <a:r>
              <a:rPr lang="en-US" dirty="0">
                <a:latin typeface="Alexandria" charset="0"/>
              </a:rPr>
              <a:t>One must examine the system as a whole while simultaneously understanding the component parts in order to understand and influence a system.</a:t>
            </a:r>
          </a:p>
          <a:p>
            <a:pPr marL="285750" indent="-285750" algn="just">
              <a:lnSpc>
                <a:spcPct val="150000"/>
              </a:lnSpc>
              <a:buFont typeface="Arial" panose="020B0604020202020204" pitchFamily="34" charset="0"/>
              <a:buChar char="•"/>
            </a:pPr>
            <a:r>
              <a:rPr lang="en-US" dirty="0">
                <a:latin typeface="Alexandria" charset="0"/>
              </a:rPr>
              <a:t>To provide patient-centered care, physicians and other healthcare professionals must take into account all the systems around the patient and how they interact with each other. For example, a patient’s health is not only determined by the treatment prescribed. </a:t>
            </a:r>
          </a:p>
          <a:p>
            <a:pPr marL="285750" indent="-285750" algn="just">
              <a:lnSpc>
                <a:spcPct val="150000"/>
              </a:lnSpc>
              <a:buFont typeface="Arial" panose="020B0604020202020204" pitchFamily="34" charset="0"/>
              <a:buChar char="•"/>
            </a:pPr>
            <a:r>
              <a:rPr lang="en-US" dirty="0">
                <a:latin typeface="Alexandria" charset="0"/>
              </a:rPr>
              <a:t>It is also determined by the support and resources available in the home, community, and workplace.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F7AAC4F-7694-D007-2946-B7105E8D3AC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627280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Systems thinking in healthcare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1028" name="Picture 4" descr="Systems Thinking – The New Approach for Sustainable and Profitable  Businesses - Network for Business Sustainability (NBS)">
            <a:extLst>
              <a:ext uri="{FF2B5EF4-FFF2-40B4-BE49-F238E27FC236}">
                <a16:creationId xmlns:a16="http://schemas.microsoft.com/office/drawing/2014/main" id="{C2413057-AC77-D22D-C237-7AAC073EBC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0469" y="2186696"/>
            <a:ext cx="8916850" cy="36780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243DB8-0838-28D9-8DD9-52869778FC2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323529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48" name="TextBox 47"/>
          <p:cNvSpPr txBox="1"/>
          <p:nvPr/>
        </p:nvSpPr>
        <p:spPr>
          <a:xfrm>
            <a:off x="942309" y="2184222"/>
            <a:ext cx="4717658"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Waters Foundation identified and developed a library of “Habits of a Systems thinker” and tools that are used in multiple international settings. </a:t>
            </a:r>
          </a:p>
          <a:p>
            <a:pPr marL="285750" indent="-285750" algn="just">
              <a:lnSpc>
                <a:spcPct val="150000"/>
              </a:lnSpc>
              <a:buFont typeface="Arial" panose="020B0604020202020204" pitchFamily="34" charset="0"/>
              <a:buChar char="•"/>
            </a:pPr>
            <a:r>
              <a:rPr lang="en-US" dirty="0">
                <a:latin typeface="Alexandria" charset="0"/>
              </a:rPr>
              <a:t>The habits and tools allow individuals and teams to examine systems and thinking processes.</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2050" name="Picture 2" descr="Systems Thinking Applied to Strategic Management - ppt download">
            <a:extLst>
              <a:ext uri="{FF2B5EF4-FFF2-40B4-BE49-F238E27FC236}">
                <a16:creationId xmlns:a16="http://schemas.microsoft.com/office/drawing/2014/main" id="{0AF2FC44-0761-3C0E-7119-2CFB2AC7F3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92" t="12716" r="10292" b="7614"/>
          <a:stretch/>
        </p:blipFill>
        <p:spPr bwMode="auto">
          <a:xfrm>
            <a:off x="6096000" y="2184222"/>
            <a:ext cx="4897967" cy="365308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42F4FB3-381F-0FEE-EA3A-13E58D14E5A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59241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1: Seeks to understand the big picture: </a:t>
            </a:r>
          </a:p>
          <a:p>
            <a:pPr marL="285750" indent="-285750" algn="just">
              <a:lnSpc>
                <a:spcPct val="150000"/>
              </a:lnSpc>
              <a:buFont typeface="Arial" panose="020B0604020202020204" pitchFamily="34" charset="0"/>
              <a:buChar char="•"/>
            </a:pPr>
            <a:r>
              <a:rPr lang="en-US" dirty="0">
                <a:latin typeface="Alexandria" charset="0"/>
              </a:rPr>
              <a:t>The core of systems thinking is the desire and ability to see situations using a holistic lens.</a:t>
            </a:r>
          </a:p>
          <a:p>
            <a:pPr marL="285750" indent="-285750" algn="just">
              <a:lnSpc>
                <a:spcPct val="150000"/>
              </a:lnSpc>
              <a:buFont typeface="Arial" panose="020B0604020202020204" pitchFamily="34" charset="0"/>
              <a:buChar char="•"/>
            </a:pPr>
            <a:r>
              <a:rPr lang="en-US" dirty="0">
                <a:latin typeface="Alexandria" charset="0"/>
              </a:rPr>
              <a:t>Systems thinkers seek to understand the big picture as they address the situation’s specifics. </a:t>
            </a:r>
          </a:p>
          <a:p>
            <a:pPr marL="285750" indent="-285750" algn="just">
              <a:lnSpc>
                <a:spcPct val="150000"/>
              </a:lnSpc>
              <a:buFont typeface="Arial" panose="020B0604020202020204" pitchFamily="34" charset="0"/>
              <a:buChar char="•"/>
            </a:pPr>
            <a:r>
              <a:rPr lang="en-US" dirty="0">
                <a:latin typeface="Alexandria" charset="0"/>
              </a:rPr>
              <a:t>System thinkers consider previous events or factors that may have influenced or contributed to the present situation as well as possible results (i.e., downstream effects) of present actions.</a:t>
            </a:r>
          </a:p>
          <a:p>
            <a:pPr marL="285750" indent="-285750" algn="just">
              <a:lnSpc>
                <a:spcPct val="150000"/>
              </a:lnSpc>
              <a:buFont typeface="Arial" panose="020B0604020202020204" pitchFamily="34" charset="0"/>
              <a:buChar char="•"/>
            </a:pPr>
            <a:r>
              <a:rPr lang="en-US" dirty="0">
                <a:latin typeface="Alexandria" charset="0"/>
              </a:rPr>
              <a:t>Systems thinkers pause to consider factors somewhat removed from the situation that may have bearing on what is occurring in the present. </a:t>
            </a:r>
          </a:p>
          <a:p>
            <a:pPr marL="285750" indent="-285750" algn="just">
              <a:lnSpc>
                <a:spcPct val="150000"/>
              </a:lnSpc>
              <a:buFont typeface="Arial" panose="020B0604020202020204" pitchFamily="34" charset="0"/>
              <a:buChar char="•"/>
            </a:pPr>
            <a:r>
              <a:rPr lang="en-US" dirty="0">
                <a:latin typeface="Alexandria" charset="0"/>
              </a:rPr>
              <a:t>They maintain balance between the big picture and important details.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8C73EFC6-C7E8-47B7-0D11-DECF719E66C4}"/>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3605145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2: Observes how elements within systems change over time, generating patterns and trends: </a:t>
            </a:r>
          </a:p>
          <a:p>
            <a:pPr marL="285750" indent="-285750" algn="just">
              <a:lnSpc>
                <a:spcPct val="150000"/>
              </a:lnSpc>
              <a:buFont typeface="Arial" panose="020B0604020202020204" pitchFamily="34" charset="0"/>
              <a:buChar char="•"/>
            </a:pPr>
            <a:r>
              <a:rPr lang="en-US" dirty="0">
                <a:latin typeface="Alexandria" charset="0"/>
              </a:rPr>
              <a:t>Systems thinkers observe how components of a system change over time and are able to see patterns and trends as they emerge.</a:t>
            </a:r>
          </a:p>
          <a:p>
            <a:pPr marL="285750" indent="-285750" algn="just">
              <a:lnSpc>
                <a:spcPct val="150000"/>
              </a:lnSpc>
              <a:buFont typeface="Arial" panose="020B0604020202020204" pitchFamily="34" charset="0"/>
              <a:buChar char="•"/>
            </a:pPr>
            <a:r>
              <a:rPr lang="en-US" dirty="0">
                <a:latin typeface="Alexandria" charset="0"/>
              </a:rPr>
              <a:t>Systems thinkers consider the important elements that change in the system and how they have change over time.</a:t>
            </a:r>
          </a:p>
          <a:p>
            <a:pPr marL="285750" indent="-285750" algn="just">
              <a:lnSpc>
                <a:spcPct val="150000"/>
              </a:lnSpc>
              <a:buFont typeface="Arial" panose="020B0604020202020204" pitchFamily="34" charset="0"/>
              <a:buChar char="•"/>
            </a:pPr>
            <a:r>
              <a:rPr lang="en-US" dirty="0">
                <a:latin typeface="Alexandria" charset="0"/>
              </a:rPr>
              <a:t>They observe how quickly or slowly the important elements increase or decrease, and they derive the patterns or trends that emerge over time.</a:t>
            </a:r>
          </a:p>
          <a:p>
            <a:pPr marL="285750" indent="-285750" algn="just">
              <a:lnSpc>
                <a:spcPct val="150000"/>
              </a:lnSpc>
              <a:buFont typeface="Arial" panose="020B0604020202020204" pitchFamily="34" charset="0"/>
              <a:buChar char="•"/>
            </a:pPr>
            <a:r>
              <a:rPr lang="en-US" dirty="0">
                <a:latin typeface="Alexandria" charset="0"/>
              </a:rPr>
              <a:t>Systems thinkers use this habit to move beyond the here and now and see the system as dynamic and changing over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F11D82F4-0784-691A-D057-8BF169014CAE}"/>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933228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3: Recognizes that a system’s structure generates its behavior: </a:t>
            </a:r>
          </a:p>
          <a:p>
            <a:pPr marL="285750" indent="-285750" algn="just">
              <a:lnSpc>
                <a:spcPct val="150000"/>
              </a:lnSpc>
              <a:buFont typeface="Arial" panose="020B0604020202020204" pitchFamily="34" charset="0"/>
              <a:buChar char="•"/>
            </a:pPr>
            <a:r>
              <a:rPr lang="en-US" dirty="0">
                <a:latin typeface="Alexandria" charset="0"/>
              </a:rPr>
              <a:t>A systems thinker focuses on system structure and avoids blaming individuals when things go wrong.</a:t>
            </a:r>
          </a:p>
          <a:p>
            <a:pPr marL="285750" indent="-285750" algn="just">
              <a:lnSpc>
                <a:spcPct val="150000"/>
              </a:lnSpc>
              <a:buFont typeface="Arial" panose="020B0604020202020204" pitchFamily="34" charset="0"/>
              <a:buChar char="•"/>
            </a:pPr>
            <a:r>
              <a:rPr lang="en-US" dirty="0">
                <a:latin typeface="Alexandria" charset="0"/>
              </a:rPr>
              <a:t>As Paul </a:t>
            </a:r>
            <a:r>
              <a:rPr lang="en-US" dirty="0" err="1">
                <a:latin typeface="Alexandria" charset="0"/>
              </a:rPr>
              <a:t>Batalden</a:t>
            </a:r>
            <a:r>
              <a:rPr lang="en-US" dirty="0">
                <a:latin typeface="Alexandria" charset="0"/>
              </a:rPr>
              <a:t> has stated, “Every process (system) is designed to perfectly achieve the results it gets.”</a:t>
            </a:r>
          </a:p>
          <a:p>
            <a:pPr marL="285750" indent="-285750" algn="just">
              <a:lnSpc>
                <a:spcPct val="150000"/>
              </a:lnSpc>
              <a:buFont typeface="Arial" panose="020B0604020202020204" pitchFamily="34" charset="0"/>
              <a:buChar char="•"/>
            </a:pPr>
            <a:r>
              <a:rPr lang="en-US" dirty="0">
                <a:latin typeface="Alexandria" charset="0"/>
              </a:rPr>
              <a:t>Systems thinkers observe how the parts of the system affect one another and how the organization and the interaction of the parts influence the outputs or outcomes of the system. </a:t>
            </a:r>
          </a:p>
          <a:p>
            <a:pPr marL="285750" indent="-285750" algn="just">
              <a:lnSpc>
                <a:spcPct val="150000"/>
              </a:lnSpc>
              <a:buFont typeface="Arial" panose="020B0604020202020204" pitchFamily="34" charset="0"/>
              <a:buChar char="•"/>
            </a:pPr>
            <a:r>
              <a:rPr lang="en-US" dirty="0">
                <a:latin typeface="Alexandria" charset="0"/>
              </a:rPr>
              <a:t>When things go wrong, systems thinkers reflect on how the existing system, the interaction of its parts, or both have contributed to the poor outcome.</a:t>
            </a:r>
          </a:p>
          <a:p>
            <a:pPr marL="285750" indent="-285750" algn="just">
              <a:lnSpc>
                <a:spcPct val="150000"/>
              </a:lnSpc>
              <a:buFont typeface="Arial" panose="020B0604020202020204" pitchFamily="34" charset="0"/>
              <a:buChar char="•"/>
            </a:pPr>
            <a:r>
              <a:rPr lang="en-US" dirty="0">
                <a:latin typeface="Alexandria" charset="0"/>
              </a:rPr>
              <a:t>They focus on internal causes rather than dwelling on external blame.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B01FA28A-5B82-86AA-B38B-069F313ADE13}"/>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904140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4: Identifies the circular nature of complex cause and effect relationships: </a:t>
            </a:r>
          </a:p>
          <a:p>
            <a:pPr marL="285750" indent="-285750" algn="just">
              <a:lnSpc>
                <a:spcPct val="150000"/>
              </a:lnSpc>
              <a:buFont typeface="Arial" panose="020B0604020202020204" pitchFamily="34" charset="0"/>
              <a:buChar char="•"/>
            </a:pPr>
            <a:r>
              <a:rPr lang="en-US" dirty="0">
                <a:latin typeface="Alexandria" charset="0"/>
              </a:rPr>
              <a:t>A systems thinker sees the interdependencies in a system and uncovers circular causal connections or feedback loops.</a:t>
            </a:r>
          </a:p>
          <a:p>
            <a:pPr marL="285750" indent="-285750" algn="just">
              <a:lnSpc>
                <a:spcPct val="150000"/>
              </a:lnSpc>
              <a:buFont typeface="Arial" panose="020B0604020202020204" pitchFamily="34" charset="0"/>
              <a:buChar char="•"/>
            </a:pPr>
            <a:r>
              <a:rPr lang="en-US" dirty="0">
                <a:latin typeface="Alexandria" charset="0"/>
              </a:rPr>
              <a:t>Complex cause and effect relationships are often circular, and the effect comes back around and impacts the cause. </a:t>
            </a:r>
          </a:p>
          <a:p>
            <a:pPr marL="285750" indent="-285750" algn="just">
              <a:lnSpc>
                <a:spcPct val="150000"/>
              </a:lnSpc>
              <a:buFont typeface="Arial" panose="020B0604020202020204" pitchFamily="34" charset="0"/>
              <a:buChar char="•"/>
            </a:pPr>
            <a:r>
              <a:rPr lang="en-US" dirty="0">
                <a:latin typeface="Alexandria" charset="0"/>
              </a:rPr>
              <a:t>Systems thinkers observe how the parts affect one another and determine where the feedback loops emerge. </a:t>
            </a:r>
          </a:p>
          <a:p>
            <a:pPr marL="285750" indent="-285750" algn="just">
              <a:lnSpc>
                <a:spcPct val="150000"/>
              </a:lnSpc>
              <a:buFont typeface="Arial" panose="020B0604020202020204" pitchFamily="34" charset="0"/>
              <a:buChar char="•"/>
            </a:pPr>
            <a:r>
              <a:rPr lang="en-US" dirty="0">
                <a:latin typeface="Alexandria" charset="0"/>
              </a:rPr>
              <a:t>They study the feedback loops to determine if one loop is more influential over time than another. Systems thinkers use causal loops as a visual tool to represent complex cause and effect relationships.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FDD640A6-9AD0-F3BF-7088-858FE85664EA}"/>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63829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2184222"/>
            <a:ext cx="6898985" cy="3788858"/>
          </a:xfrm>
          <a:prstGeom prst="rect">
            <a:avLst/>
          </a:prstGeom>
          <a:noFill/>
        </p:spPr>
        <p:txBody>
          <a:bodyPr wrap="square" rtlCol="0">
            <a:spAutoFit/>
          </a:bodyPr>
          <a:lstStyle/>
          <a:p>
            <a:pPr algn="just">
              <a:lnSpc>
                <a:spcPct val="150000"/>
              </a:lnSpc>
            </a:pPr>
            <a:r>
              <a:rPr lang="en-US" b="1" dirty="0">
                <a:latin typeface="Alexandria" charset="0"/>
              </a:rPr>
              <a:t>Habit 5: Makes meaningful connections within and between systems: </a:t>
            </a:r>
          </a:p>
          <a:p>
            <a:pPr marL="285750" indent="-285750" algn="just">
              <a:lnSpc>
                <a:spcPct val="150000"/>
              </a:lnSpc>
              <a:buFont typeface="Arial" panose="020B0604020202020204" pitchFamily="34" charset="0"/>
              <a:buChar char="•"/>
            </a:pPr>
            <a:r>
              <a:rPr lang="en-US" dirty="0">
                <a:latin typeface="Alexandria" charset="0"/>
              </a:rPr>
              <a:t>A systems thinker sees how concepts, facts, and ideas link together, which can lead to new learning, discoveries, and innovations. </a:t>
            </a:r>
          </a:p>
          <a:p>
            <a:pPr marL="285750" indent="-285750" algn="just">
              <a:lnSpc>
                <a:spcPct val="150000"/>
              </a:lnSpc>
              <a:buFont typeface="Arial" panose="020B0604020202020204" pitchFamily="34" charset="0"/>
              <a:buChar char="•"/>
            </a:pPr>
            <a:r>
              <a:rPr lang="en-US" dirty="0">
                <a:latin typeface="Alexandria" charset="0"/>
              </a:rPr>
              <a:t>Systems thinkers study the relationships among pieces of the system and how they affect understanding of the whole. </a:t>
            </a:r>
          </a:p>
          <a:p>
            <a:pPr marL="285750" indent="-285750" algn="just">
              <a:lnSpc>
                <a:spcPct val="150000"/>
              </a:lnSpc>
              <a:buFont typeface="Arial" panose="020B0604020202020204" pitchFamily="34" charset="0"/>
              <a:buChar char="•"/>
            </a:pPr>
            <a:r>
              <a:rPr lang="en-US" dirty="0">
                <a:latin typeface="Alexandria" charset="0"/>
              </a:rPr>
              <a:t>They consider how the different perspectives of a system work together to benefit the system, and they appreciate how the understanding of one system transfers to the understanding of another system.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pic>
        <p:nvPicPr>
          <p:cNvPr id="12" name="Picture 11">
            <a:extLst>
              <a:ext uri="{FF2B5EF4-FFF2-40B4-BE49-F238E27FC236}">
                <a16:creationId xmlns:a16="http://schemas.microsoft.com/office/drawing/2014/main" id="{38290C46-6DD9-7108-7288-63ECBA2EBF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6321" y="2713749"/>
            <a:ext cx="3103631" cy="2729804"/>
          </a:xfrm>
          <a:prstGeom prst="rect">
            <a:avLst/>
          </a:prstGeom>
        </p:spPr>
      </p:pic>
      <p:sp>
        <p:nvSpPr>
          <p:cNvPr id="3" name="TextBox 2">
            <a:extLst>
              <a:ext uri="{FF2B5EF4-FFF2-40B4-BE49-F238E27FC236}">
                <a16:creationId xmlns:a16="http://schemas.microsoft.com/office/drawing/2014/main" id="{2FABF197-4C81-0D05-B708-867A1A7FEC31}"/>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969812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6: Changes perspectives to increase understanding: </a:t>
            </a:r>
          </a:p>
          <a:p>
            <a:pPr marL="285750" indent="-285750" algn="just">
              <a:lnSpc>
                <a:spcPct val="150000"/>
              </a:lnSpc>
              <a:buFont typeface="Arial" panose="020B0604020202020204" pitchFamily="34" charset="0"/>
              <a:buChar char="•"/>
            </a:pPr>
            <a:r>
              <a:rPr lang="en-US" dirty="0">
                <a:latin typeface="Alexandria" charset="0"/>
              </a:rPr>
              <a:t>A systems thinker increases understanding by changing the ways he or she looks at the system.</a:t>
            </a:r>
          </a:p>
          <a:p>
            <a:pPr marL="285750" indent="-285750" algn="just">
              <a:lnSpc>
                <a:spcPct val="150000"/>
              </a:lnSpc>
              <a:buFont typeface="Arial" panose="020B0604020202020204" pitchFamily="34" charset="0"/>
              <a:buChar char="•"/>
            </a:pPr>
            <a:r>
              <a:rPr lang="en-US" dirty="0">
                <a:latin typeface="Alexandria" charset="0"/>
              </a:rPr>
              <a:t>Individuals see the world from their own perspective reflecting their personal point of view shaped by their personal experiences and values. </a:t>
            </a:r>
          </a:p>
          <a:p>
            <a:pPr marL="285750" indent="-285750" algn="just">
              <a:lnSpc>
                <a:spcPct val="150000"/>
              </a:lnSpc>
              <a:buFont typeface="Arial" panose="020B0604020202020204" pitchFamily="34" charset="0"/>
              <a:buChar char="•"/>
            </a:pPr>
            <a:r>
              <a:rPr lang="en-US" dirty="0">
                <a:latin typeface="Alexandria" charset="0"/>
              </a:rPr>
              <a:t>While an individual’s perception is his or her reality, the more perspectives that are considered, the closer physicians and other health care professionals get to a shared or actual reality. </a:t>
            </a:r>
          </a:p>
          <a:p>
            <a:pPr marL="285750" indent="-285750" algn="just">
              <a:lnSpc>
                <a:spcPct val="150000"/>
              </a:lnSpc>
              <a:buFont typeface="Arial" panose="020B0604020202020204" pitchFamily="34" charset="0"/>
              <a:buChar char="•"/>
            </a:pPr>
            <a:r>
              <a:rPr lang="en-US" dirty="0">
                <a:latin typeface="Alexandria" charset="0"/>
              </a:rPr>
              <a:t>The medical profession operates at a very fast pace, and physicians and other health care professionals see the system through their own lens. If they do not step back and take in the perspectives of others, suboptimal care results.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22A0EA83-1BF4-9B0E-84EA-D397D2B8DD62}"/>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815645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7: Surfaces and tests assumptions: </a:t>
            </a:r>
          </a:p>
          <a:p>
            <a:pPr marL="285750" indent="-285750" algn="just">
              <a:lnSpc>
                <a:spcPct val="150000"/>
              </a:lnSpc>
              <a:buFont typeface="Arial" panose="020B0604020202020204" pitchFamily="34" charset="0"/>
              <a:buChar char="•"/>
            </a:pPr>
            <a:r>
              <a:rPr lang="en-US" dirty="0">
                <a:latin typeface="Alexandria" charset="0"/>
              </a:rPr>
              <a:t>A systems thinker tests theories and surfaces assumptions, perhaps with others, in order to improve performance. </a:t>
            </a:r>
          </a:p>
          <a:p>
            <a:pPr marL="285750" indent="-285750" algn="just">
              <a:lnSpc>
                <a:spcPct val="150000"/>
              </a:lnSpc>
              <a:buFont typeface="Arial" panose="020B0604020202020204" pitchFamily="34" charset="0"/>
              <a:buChar char="•"/>
            </a:pPr>
            <a:r>
              <a:rPr lang="en-US" dirty="0">
                <a:latin typeface="Alexandria" charset="0"/>
              </a:rPr>
              <a:t>Occasionally, these assumptions can hinder the understanding of reality, so it becomes very important to surface and test these assumptions in order to improve performance.</a:t>
            </a:r>
          </a:p>
          <a:p>
            <a:pPr marL="285750" indent="-285750" algn="just">
              <a:lnSpc>
                <a:spcPct val="150000"/>
              </a:lnSpc>
              <a:buFont typeface="Arial" panose="020B0604020202020204" pitchFamily="34" charset="0"/>
              <a:buChar char="•"/>
            </a:pPr>
            <a:r>
              <a:rPr lang="en-US" dirty="0">
                <a:latin typeface="Alexandria" charset="0"/>
              </a:rPr>
              <a:t>This becomes especially important in the current complex health care system so physicians and other health care professionals do not jump to the wrong conclusions.</a:t>
            </a:r>
          </a:p>
          <a:p>
            <a:pPr marL="285750" indent="-285750" algn="just">
              <a:lnSpc>
                <a:spcPct val="150000"/>
              </a:lnSpc>
              <a:buFont typeface="Arial" panose="020B0604020202020204" pitchFamily="34" charset="0"/>
              <a:buChar char="•"/>
            </a:pPr>
            <a:r>
              <a:rPr lang="en-US" dirty="0">
                <a:latin typeface="Alexandria" charset="0"/>
              </a:rPr>
              <a:t>When physicians and other health care professionals accept or reject other people’s conclusions, they need be confident that their reasoning is based on facts.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0E3FFA0E-8967-8D89-B980-131D3726098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8986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8: Considers an issue fully and resists the urge to come to a quick conclusion: </a:t>
            </a:r>
          </a:p>
          <a:p>
            <a:pPr marL="285750" indent="-285750" algn="just">
              <a:lnSpc>
                <a:spcPct val="150000"/>
              </a:lnSpc>
              <a:buFont typeface="Arial" panose="020B0604020202020204" pitchFamily="34" charset="0"/>
              <a:buChar char="•"/>
            </a:pPr>
            <a:r>
              <a:rPr lang="en-US" dirty="0">
                <a:latin typeface="Alexandria" charset="0"/>
              </a:rPr>
              <a:t>A systems thinker takes the necessary time to understand the dynamics of a system before taking action.</a:t>
            </a:r>
          </a:p>
          <a:p>
            <a:pPr marL="285750" indent="-285750" algn="just">
              <a:lnSpc>
                <a:spcPct val="150000"/>
              </a:lnSpc>
              <a:buFont typeface="Arial" panose="020B0604020202020204" pitchFamily="34" charset="0"/>
              <a:buChar char="•"/>
            </a:pPr>
            <a:r>
              <a:rPr lang="en-US" dirty="0">
                <a:latin typeface="Alexandria" charset="0"/>
              </a:rPr>
              <a:t>In the fast modern world, people can often be under pressure to devise quick fixes to the problems encountered. </a:t>
            </a:r>
          </a:p>
          <a:p>
            <a:pPr marL="285750" indent="-285750" algn="just">
              <a:lnSpc>
                <a:spcPct val="150000"/>
              </a:lnSpc>
              <a:buFont typeface="Arial" panose="020B0604020202020204" pitchFamily="34" charset="0"/>
              <a:buChar char="•"/>
            </a:pPr>
            <a:r>
              <a:rPr lang="en-US" dirty="0">
                <a:latin typeface="Alexandria" charset="0"/>
              </a:rPr>
              <a:t>Quick fixes in a complex system might work in the short term, but they can have unintended and undesired consequences in the long term. </a:t>
            </a:r>
          </a:p>
          <a:p>
            <a:pPr marL="285750" indent="-285750" algn="just">
              <a:lnSpc>
                <a:spcPct val="150000"/>
              </a:lnSpc>
              <a:buFont typeface="Arial" panose="020B0604020202020204" pitchFamily="34" charset="0"/>
              <a:buChar char="•"/>
            </a:pPr>
            <a:r>
              <a:rPr lang="en-US" dirty="0">
                <a:latin typeface="Alexandria" charset="0"/>
              </a:rPr>
              <a:t>Taking a systems view helps one see the impact of an action on all the parts, short and long term, as well as helping one recognize the impact of feedback and time delays in implementing a solution.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F33744E9-B044-DB06-7683-C3BA95AFBBFB}"/>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63493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9: Considers how mental models affect current reality and the future: </a:t>
            </a:r>
          </a:p>
          <a:p>
            <a:pPr marL="285750" indent="-285750" algn="just">
              <a:lnSpc>
                <a:spcPct val="150000"/>
              </a:lnSpc>
              <a:buFont typeface="Arial" panose="020B0604020202020204" pitchFamily="34" charset="0"/>
              <a:buChar char="•"/>
            </a:pPr>
            <a:r>
              <a:rPr lang="en-US" dirty="0">
                <a:latin typeface="Alexandria" charset="0"/>
              </a:rPr>
              <a:t>A systems thinker is aware of how beliefs and attitudes influence perspectives and actions. </a:t>
            </a:r>
          </a:p>
          <a:p>
            <a:pPr marL="285750" indent="-285750" algn="just">
              <a:lnSpc>
                <a:spcPct val="150000"/>
              </a:lnSpc>
              <a:buFont typeface="Arial" panose="020B0604020202020204" pitchFamily="34" charset="0"/>
              <a:buChar char="•"/>
            </a:pPr>
            <a:r>
              <a:rPr lang="en-US" dirty="0">
                <a:latin typeface="Alexandria" charset="0"/>
              </a:rPr>
              <a:t>In any given situation, an individual perceives and interprets what is happening, thus creating a picture, or mental model, of some aspect of the world. </a:t>
            </a:r>
          </a:p>
          <a:p>
            <a:pPr marL="285750" indent="-285750" algn="just">
              <a:lnSpc>
                <a:spcPct val="150000"/>
              </a:lnSpc>
              <a:buFont typeface="Arial" panose="020B0604020202020204" pitchFamily="34" charset="0"/>
              <a:buChar char="•"/>
            </a:pPr>
            <a:r>
              <a:rPr lang="en-US" dirty="0">
                <a:latin typeface="Alexandria" charset="0"/>
              </a:rPr>
              <a:t>A systems thinker is aware of how these mental models influence perspectives and, ultimately, actions taken. </a:t>
            </a:r>
          </a:p>
          <a:p>
            <a:pPr marL="285750" indent="-285750" algn="just">
              <a:lnSpc>
                <a:spcPct val="150000"/>
              </a:lnSpc>
              <a:buFont typeface="Arial" panose="020B0604020202020204" pitchFamily="34" charset="0"/>
              <a:buChar char="•"/>
            </a:pPr>
            <a:r>
              <a:rPr lang="en-US" dirty="0">
                <a:latin typeface="Alexandria" charset="0"/>
              </a:rPr>
              <a:t>In today’s rapidly changing and complex health care environment, where interprofessional collaborations are more important than ever, shared mental models are a critical component of effective teamwork.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42327A0C-F5AE-D4E2-5909-30E4D6860346}"/>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3455215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126864"/>
          </a:xfrm>
          <a:prstGeom prst="rect">
            <a:avLst/>
          </a:prstGeom>
          <a:noFill/>
        </p:spPr>
        <p:txBody>
          <a:bodyPr wrap="square" rtlCol="0">
            <a:spAutoFit/>
          </a:bodyPr>
          <a:lstStyle/>
          <a:p>
            <a:pPr algn="just">
              <a:lnSpc>
                <a:spcPct val="150000"/>
              </a:lnSpc>
            </a:pPr>
            <a:r>
              <a:rPr lang="en-US" b="1" dirty="0">
                <a:latin typeface="Alexandria" charset="0"/>
              </a:rPr>
              <a:t>Habit 10: Uses understanding of system structure to identify possible leverage actions: </a:t>
            </a:r>
          </a:p>
          <a:p>
            <a:pPr marL="285750" indent="-285750" algn="just">
              <a:lnSpc>
                <a:spcPct val="150000"/>
              </a:lnSpc>
              <a:buFont typeface="Arial" panose="020B0604020202020204" pitchFamily="34" charset="0"/>
              <a:buChar char="•"/>
            </a:pPr>
            <a:r>
              <a:rPr lang="en-US" dirty="0">
                <a:latin typeface="Alexandria" charset="0"/>
              </a:rPr>
              <a:t>A systems thinker uses system understanding to determine what small actions will most likely produce desirable results. </a:t>
            </a:r>
          </a:p>
          <a:p>
            <a:pPr marL="285750" indent="-285750" algn="just">
              <a:lnSpc>
                <a:spcPct val="150000"/>
              </a:lnSpc>
              <a:buFont typeface="Arial" panose="020B0604020202020204" pitchFamily="34" charset="0"/>
              <a:buChar char="•"/>
            </a:pPr>
            <a:r>
              <a:rPr lang="en-US" dirty="0">
                <a:latin typeface="Alexandria" charset="0"/>
              </a:rPr>
              <a:t>Based on an understanding of the structure, interdependencies, and feedback within a system, a systems thinker implements the leverage action that seems most likely to produce desirable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E947FD54-AE21-8122-A784-B79F1FEAC68B}"/>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915098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11: Considers short-term, long-term, and unintended consequences of actions: </a:t>
            </a:r>
          </a:p>
          <a:p>
            <a:pPr marL="285750" indent="-285750" algn="just">
              <a:lnSpc>
                <a:spcPct val="150000"/>
              </a:lnSpc>
              <a:buFont typeface="Arial" panose="020B0604020202020204" pitchFamily="34" charset="0"/>
              <a:buChar char="•"/>
            </a:pPr>
            <a:r>
              <a:rPr lang="en-US" dirty="0">
                <a:latin typeface="Alexandria" charset="0"/>
              </a:rPr>
              <a:t>Systems thinkers look ahead and anticipate not only the immediate results of actions but also the effects down the road. They think about and evaluate the short- and long-term unintended consequences of their actions that could lead to new actions and then consider the tradeoffs. </a:t>
            </a:r>
          </a:p>
          <a:p>
            <a:pPr marL="285750" indent="-285750" algn="just">
              <a:lnSpc>
                <a:spcPct val="150000"/>
              </a:lnSpc>
              <a:buFont typeface="Arial" panose="020B0604020202020204" pitchFamily="34" charset="0"/>
              <a:buChar char="•"/>
            </a:pPr>
            <a:r>
              <a:rPr lang="en-US" dirty="0">
                <a:latin typeface="Alexandria" charset="0"/>
              </a:rPr>
              <a:t>They take the necessary time to reflect on the consequences of their actions and think about who will be impacted and what possible results, both desirable and undesirable, they will see from the decision. </a:t>
            </a:r>
          </a:p>
          <a:p>
            <a:pPr marL="285750" indent="-285750" algn="just">
              <a:lnSpc>
                <a:spcPct val="150000"/>
              </a:lnSpc>
              <a:buFont typeface="Arial" panose="020B0604020202020204" pitchFamily="34" charset="0"/>
              <a:buChar char="•"/>
            </a:pPr>
            <a:r>
              <a:rPr lang="en-US" dirty="0">
                <a:latin typeface="Alexandria" charset="0"/>
              </a:rPr>
              <a:t>They carefully weigh the price of the short-term pain with the value of the long-term gain. </a:t>
            </a:r>
          </a:p>
          <a:p>
            <a:pPr marL="285750" indent="-285750" algn="just">
              <a:lnSpc>
                <a:spcPct val="150000"/>
              </a:lnSpc>
              <a:buFont typeface="Arial" panose="020B0604020202020204" pitchFamily="34" charset="0"/>
              <a:buChar char="•"/>
            </a:pPr>
            <a:r>
              <a:rPr lang="en-US" dirty="0">
                <a:latin typeface="Alexandria" charset="0"/>
              </a:rPr>
              <a:t>Based on an understanding of the structure, interdependencies, and feedback within a system, a systems thinker implements the leverage action that seems most likely to produce desirable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90F31818-9B43-E660-3F6C-92D549B15C9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117921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12: Pays attention to accumulations and their rates of change: </a:t>
            </a:r>
          </a:p>
          <a:p>
            <a:pPr marL="285750" indent="-285750" algn="just">
              <a:lnSpc>
                <a:spcPct val="150000"/>
              </a:lnSpc>
              <a:buFont typeface="Arial" panose="020B0604020202020204" pitchFamily="34" charset="0"/>
              <a:buChar char="•"/>
            </a:pPr>
            <a:r>
              <a:rPr lang="en-US" dirty="0">
                <a:latin typeface="Alexandria" charset="0"/>
              </a:rPr>
              <a:t>Systems thinkers pay attention to the elements in the systems that change. </a:t>
            </a:r>
          </a:p>
          <a:p>
            <a:pPr marL="285750" indent="-285750" algn="just">
              <a:lnSpc>
                <a:spcPct val="150000"/>
              </a:lnSpc>
              <a:buFont typeface="Arial" panose="020B0604020202020204" pitchFamily="34" charset="0"/>
              <a:buChar char="•"/>
            </a:pPr>
            <a:r>
              <a:rPr lang="en-US" dirty="0">
                <a:latin typeface="Alexandria" charset="0"/>
              </a:rPr>
              <a:t>They see the quantity of material or information that has built up or diminished over time. </a:t>
            </a:r>
          </a:p>
          <a:p>
            <a:pPr marL="285750" indent="-285750" algn="just">
              <a:lnSpc>
                <a:spcPct val="150000"/>
              </a:lnSpc>
              <a:buFont typeface="Arial" panose="020B0604020202020204" pitchFamily="34" charset="0"/>
              <a:buChar char="•"/>
            </a:pPr>
            <a:r>
              <a:rPr lang="en-US" dirty="0">
                <a:latin typeface="Alexandria" charset="0"/>
              </a:rPr>
              <a:t>They identify what they can measure and assess and how quickly or slowly accumulations increase or decrease. </a:t>
            </a:r>
          </a:p>
          <a:p>
            <a:pPr marL="285750" indent="-285750" algn="just">
              <a:lnSpc>
                <a:spcPct val="150000"/>
              </a:lnSpc>
              <a:buFont typeface="Arial" panose="020B0604020202020204" pitchFamily="34" charset="0"/>
              <a:buChar char="•"/>
            </a:pPr>
            <a:r>
              <a:rPr lang="en-US" dirty="0">
                <a:latin typeface="Alexandria" charset="0"/>
              </a:rPr>
              <a:t>They also evaluate how these accumulations impact other elements in the system and what might happen if an accumulation reaches a tipping point.</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3AFD0227-19E1-4DD2-CFD7-416009AD5C9B}"/>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322493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13: Recognizes the impact of time delays when exploring cause and effect relationships: </a:t>
            </a:r>
          </a:p>
          <a:p>
            <a:pPr marL="285750" indent="-285750" algn="just">
              <a:lnSpc>
                <a:spcPct val="150000"/>
              </a:lnSpc>
              <a:buFont typeface="Arial" panose="020B0604020202020204" pitchFamily="34" charset="0"/>
              <a:buChar char="•"/>
            </a:pPr>
            <a:r>
              <a:rPr lang="en-US" dirty="0">
                <a:latin typeface="Alexandria" charset="0"/>
              </a:rPr>
              <a:t>Systems thinkers understand that cause and effect are frequently not closely related in time. </a:t>
            </a:r>
          </a:p>
          <a:p>
            <a:pPr marL="285750" indent="-285750" algn="just">
              <a:lnSpc>
                <a:spcPct val="150000"/>
              </a:lnSpc>
              <a:buFont typeface="Arial" panose="020B0604020202020204" pitchFamily="34" charset="0"/>
              <a:buChar char="•"/>
            </a:pPr>
            <a:r>
              <a:rPr lang="en-US" dirty="0">
                <a:latin typeface="Alexandria" charset="0"/>
              </a:rPr>
              <a:t>They consider whether the change they are making will show immediate results or will require patience to see the impact. </a:t>
            </a:r>
          </a:p>
          <a:p>
            <a:pPr marL="285750" indent="-285750" algn="just">
              <a:lnSpc>
                <a:spcPct val="150000"/>
              </a:lnSpc>
              <a:buFont typeface="Arial" panose="020B0604020202020204" pitchFamily="34" charset="0"/>
              <a:buChar char="•"/>
            </a:pPr>
            <a:r>
              <a:rPr lang="en-US" dirty="0">
                <a:latin typeface="Alexandria" charset="0"/>
              </a:rPr>
              <a:t>If they need to wait, they consider how long it will take to see desired results once the change is made to the system. </a:t>
            </a:r>
          </a:p>
          <a:p>
            <a:pPr marL="285750" indent="-285750" algn="just">
              <a:lnSpc>
                <a:spcPct val="150000"/>
              </a:lnSpc>
              <a:buFont typeface="Arial" panose="020B0604020202020204" pitchFamily="34" charset="0"/>
              <a:buChar char="•"/>
            </a:pPr>
            <a:r>
              <a:rPr lang="en-US" dirty="0">
                <a:latin typeface="Alexandria" charset="0"/>
              </a:rPr>
              <a:t>They recognize the need to monitor the results, consider the impact of time delays, and make minor</a:t>
            </a:r>
          </a:p>
          <a:p>
            <a:pPr marL="285750" indent="-285750" algn="just">
              <a:lnSpc>
                <a:spcPct val="150000"/>
              </a:lnSpc>
              <a:buFont typeface="Arial" panose="020B0604020202020204" pitchFamily="34" charset="0"/>
              <a:buChar char="•"/>
            </a:pPr>
            <a:r>
              <a:rPr lang="en-US" dirty="0">
                <a:latin typeface="Alexandria" charset="0"/>
              </a:rPr>
              <a:t>adjustments before discarding a potentially valuable idea.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145F89E9-FDDE-6CC3-A124-5902808EF6C9}"/>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013182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957861"/>
          </a:xfrm>
          <a:prstGeom prst="rect">
            <a:avLst/>
          </a:prstGeom>
          <a:noFill/>
        </p:spPr>
        <p:txBody>
          <a:bodyPr wrap="square" rtlCol="0">
            <a:spAutoFit/>
          </a:bodyPr>
          <a:lstStyle/>
          <a:p>
            <a:pPr algn="just">
              <a:lnSpc>
                <a:spcPct val="150000"/>
              </a:lnSpc>
            </a:pPr>
            <a:r>
              <a:rPr lang="en-US" b="1" dirty="0">
                <a:latin typeface="Alexandria" charset="0"/>
              </a:rPr>
              <a:t>Habit 14: checks results and changes actions if needed: “successive approximation”: </a:t>
            </a:r>
          </a:p>
          <a:p>
            <a:pPr marL="285750" indent="-285750" algn="just">
              <a:lnSpc>
                <a:spcPct val="150000"/>
              </a:lnSpc>
              <a:buFont typeface="Arial" panose="020B0604020202020204" pitchFamily="34" charset="0"/>
              <a:buChar char="•"/>
            </a:pPr>
            <a:r>
              <a:rPr lang="en-US" dirty="0">
                <a:latin typeface="Alexandria" charset="0"/>
              </a:rPr>
              <a:t>Systems thinkers establish benchmarks to help assess gradual improvement. </a:t>
            </a:r>
          </a:p>
          <a:p>
            <a:pPr marL="285750" indent="-285750" algn="just">
              <a:lnSpc>
                <a:spcPct val="150000"/>
              </a:lnSpc>
              <a:buFont typeface="Arial" panose="020B0604020202020204" pitchFamily="34" charset="0"/>
              <a:buChar char="•"/>
            </a:pPr>
            <a:r>
              <a:rPr lang="en-US" dirty="0">
                <a:latin typeface="Alexandria" charset="0"/>
              </a:rPr>
              <a:t>They consider the indicators they expect to see as they are looking for progress, and they schedule time to pause and assess the effects of the current plan in order to take necessary actions and adjustments. </a:t>
            </a:r>
          </a:p>
          <a:p>
            <a:pPr marL="285750" indent="-285750" algn="just">
              <a:lnSpc>
                <a:spcPct val="150000"/>
              </a:lnSpc>
              <a:buFont typeface="Arial" panose="020B0604020202020204" pitchFamily="34" charset="0"/>
              <a:buChar char="•"/>
            </a:pPr>
            <a:r>
              <a:rPr lang="en-US" dirty="0">
                <a:latin typeface="Alexandria" charset="0"/>
              </a:rPr>
              <a:t>They embrace change as a process and constantly strive for improvement. </a:t>
            </a:r>
          </a:p>
          <a:p>
            <a:pPr marL="285750" indent="-285750" algn="just">
              <a:lnSpc>
                <a:spcPct val="150000"/>
              </a:lnSpc>
              <a:buFont typeface="Arial" panose="020B0604020202020204" pitchFamily="34" charset="0"/>
              <a:buChar char="•"/>
            </a:pPr>
            <a:r>
              <a:rPr lang="en-US" dirty="0">
                <a:latin typeface="Alexandria" charset="0"/>
              </a:rPr>
              <a:t>They learn from experience and use that experience to improve their actions through a successive approximation process such as a Plan-Do-Study-Act (PDSA) cycle.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625FFF9D-CF74-0A3D-D3F4-F8DA3F4E0354}"/>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98318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1711366"/>
          </a:xfrm>
          <a:prstGeom prst="rect">
            <a:avLst/>
          </a:prstGeom>
          <a:noFill/>
        </p:spPr>
        <p:txBody>
          <a:bodyPr wrap="square" rtlCol="0">
            <a:spAutoFit/>
          </a:bodyPr>
          <a:lstStyle/>
          <a:p>
            <a:pPr algn="just">
              <a:lnSpc>
                <a:spcPct val="150000"/>
              </a:lnSpc>
            </a:pPr>
            <a:r>
              <a:rPr lang="en-US" b="1" dirty="0">
                <a:latin typeface="Alexandria" charset="0"/>
              </a:rPr>
              <a:t>Case Study: </a:t>
            </a:r>
          </a:p>
          <a:p>
            <a:pPr marL="285750" indent="-285750" algn="just">
              <a:lnSpc>
                <a:spcPct val="150000"/>
              </a:lnSpc>
              <a:buFont typeface="Arial" panose="020B0604020202020204" pitchFamily="34" charset="0"/>
              <a:buChar char="•"/>
            </a:pPr>
            <a:r>
              <a:rPr lang="en-US" b="1" dirty="0">
                <a:latin typeface="Alexandria" charset="0"/>
              </a:rPr>
              <a:t>Mrs. Wilson is 28 weeks pregnant. She has missed the majority of her prenatal care appointments an ha not had any of the recommended laboratory testing. As her physician, you seek to understand the reasons behind her missing visits and testing as you emphasize the importance of prenatal care.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011944" cy="523220"/>
          </a:xfrm>
          <a:prstGeom prst="rect">
            <a:avLst/>
          </a:prstGeom>
          <a:noFill/>
        </p:spPr>
        <p:txBody>
          <a:bodyPr wrap="square" rtlCol="0">
            <a:spAutoFit/>
          </a:bodyPr>
          <a:lstStyle/>
          <a:p>
            <a:r>
              <a:rPr lang="en-US" sz="2800" b="1" dirty="0">
                <a:latin typeface="Alexandria" charset="0"/>
                <a:cs typeface="Alexandria" charset="0"/>
              </a:rPr>
              <a:t>Application of System Thinking to health care</a:t>
            </a:r>
          </a:p>
        </p:txBody>
      </p:sp>
      <p:sp>
        <p:nvSpPr>
          <p:cNvPr id="10" name="TextBox 9">
            <a:extLst>
              <a:ext uri="{FF2B5EF4-FFF2-40B4-BE49-F238E27FC236}">
                <a16:creationId xmlns:a16="http://schemas.microsoft.com/office/drawing/2014/main" id="{1A103CA2-8F26-587F-FF80-31D25980A58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924294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1711366"/>
          </a:xfrm>
          <a:prstGeom prst="rect">
            <a:avLst/>
          </a:prstGeom>
          <a:noFill/>
        </p:spPr>
        <p:txBody>
          <a:bodyPr wrap="square" rtlCol="0">
            <a:spAutoFit/>
          </a:bodyPr>
          <a:lstStyle/>
          <a:p>
            <a:pPr algn="just">
              <a:lnSpc>
                <a:spcPct val="150000"/>
              </a:lnSpc>
            </a:pPr>
            <a:r>
              <a:rPr lang="en-US" b="1" dirty="0">
                <a:latin typeface="Alexandria" charset="0"/>
              </a:rPr>
              <a:t>Case Study: </a:t>
            </a:r>
          </a:p>
          <a:p>
            <a:pPr marL="285750" indent="-285750" algn="just">
              <a:lnSpc>
                <a:spcPct val="150000"/>
              </a:lnSpc>
              <a:buFont typeface="Arial" panose="020B0604020202020204" pitchFamily="34" charset="0"/>
              <a:buChar char="•"/>
            </a:pPr>
            <a:r>
              <a:rPr lang="en-US" b="1" dirty="0">
                <a:latin typeface="Alexandria" charset="0"/>
              </a:rPr>
              <a:t>Mrs. Wilson is 28 weeks pregnant. She has missed the majority of her prenatal care appointments an ha not had any of the recommended laboratory testing. As her physician, you seek to understand the reasons behind her missing visits and testing as you emphasize the importance of prenatal care.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011944" cy="523220"/>
          </a:xfrm>
          <a:prstGeom prst="rect">
            <a:avLst/>
          </a:prstGeom>
          <a:noFill/>
        </p:spPr>
        <p:txBody>
          <a:bodyPr wrap="square" rtlCol="0">
            <a:spAutoFit/>
          </a:bodyPr>
          <a:lstStyle/>
          <a:p>
            <a:r>
              <a:rPr lang="en-US" sz="2800" b="1" dirty="0">
                <a:latin typeface="Alexandria" charset="0"/>
                <a:cs typeface="Alexandria" charset="0"/>
              </a:rPr>
              <a:t>Application of System Thinking to health care</a:t>
            </a:r>
          </a:p>
        </p:txBody>
      </p:sp>
      <p:sp>
        <p:nvSpPr>
          <p:cNvPr id="3" name="TextBox 2">
            <a:extLst>
              <a:ext uri="{FF2B5EF4-FFF2-40B4-BE49-F238E27FC236}">
                <a16:creationId xmlns:a16="http://schemas.microsoft.com/office/drawing/2014/main" id="{46F25FB1-B771-810E-49A8-D6F3795B472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848089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Answer to the Case Study: </a:t>
            </a:r>
          </a:p>
          <a:p>
            <a:pPr marL="285750" indent="-285750" algn="just">
              <a:lnSpc>
                <a:spcPct val="150000"/>
              </a:lnSpc>
              <a:buFont typeface="Arial" panose="020B0604020202020204" pitchFamily="34" charset="0"/>
              <a:buChar char="•"/>
            </a:pPr>
            <a:r>
              <a:rPr lang="en-US" dirty="0">
                <a:latin typeface="Alexandria" charset="0"/>
              </a:rPr>
              <a:t>You might begin by </a:t>
            </a:r>
            <a:r>
              <a:rPr lang="en-US" dirty="0">
                <a:solidFill>
                  <a:srgbClr val="00AEEF"/>
                </a:solidFill>
                <a:latin typeface="Alexandria" charset="0"/>
              </a:rPr>
              <a:t>surfacing and testing assumptions </a:t>
            </a:r>
            <a:r>
              <a:rPr lang="en-US" dirty="0">
                <a:latin typeface="Alexandria" charset="0"/>
              </a:rPr>
              <a:t>(Habit 7). </a:t>
            </a:r>
          </a:p>
          <a:p>
            <a:pPr marL="285750" indent="-285750" algn="just">
              <a:lnSpc>
                <a:spcPct val="150000"/>
              </a:lnSpc>
              <a:buFont typeface="Arial" panose="020B0604020202020204" pitchFamily="34" charset="0"/>
              <a:buChar char="•"/>
            </a:pPr>
            <a:r>
              <a:rPr lang="en-US" dirty="0">
                <a:latin typeface="Alexandria" charset="0"/>
              </a:rPr>
              <a:t>You begin by listening to Mrs. Wilson’s story to get to know her and understand how her pregnancy has been progressing thus far from her perspective. This demonstrates </a:t>
            </a:r>
            <a:r>
              <a:rPr lang="en-US" dirty="0">
                <a:solidFill>
                  <a:srgbClr val="00AEEF"/>
                </a:solidFill>
                <a:latin typeface="Alexandria" charset="0"/>
              </a:rPr>
              <a:t>changing your perspective to increase understanding</a:t>
            </a:r>
            <a:r>
              <a:rPr lang="en-US" dirty="0">
                <a:latin typeface="Alexandria" charset="0"/>
              </a:rPr>
              <a:t> (Habit 6). </a:t>
            </a:r>
          </a:p>
          <a:p>
            <a:pPr marL="285750" indent="-285750" algn="just">
              <a:lnSpc>
                <a:spcPct val="150000"/>
              </a:lnSpc>
              <a:buFont typeface="Arial" panose="020B0604020202020204" pitchFamily="34" charset="0"/>
              <a:buChar char="•"/>
            </a:pPr>
            <a:r>
              <a:rPr lang="en-US" dirty="0">
                <a:latin typeface="Alexandria" charset="0"/>
              </a:rPr>
              <a:t>And your ability to </a:t>
            </a:r>
            <a:r>
              <a:rPr lang="en-US" dirty="0">
                <a:solidFill>
                  <a:srgbClr val="00AEEF"/>
                </a:solidFill>
                <a:latin typeface="Alexandria" charset="0"/>
              </a:rPr>
              <a:t>consider the issues fully and resist the urge to come to a quick conclusion</a:t>
            </a:r>
            <a:r>
              <a:rPr lang="en-US" dirty="0">
                <a:latin typeface="Alexandria" charset="0"/>
              </a:rPr>
              <a:t> (Habit 8).</a:t>
            </a:r>
          </a:p>
          <a:p>
            <a:pPr marL="285750" indent="-285750" algn="just">
              <a:lnSpc>
                <a:spcPct val="150000"/>
              </a:lnSpc>
              <a:buFont typeface="Arial" panose="020B0604020202020204" pitchFamily="34" charset="0"/>
              <a:buChar char="•"/>
            </a:pPr>
            <a:r>
              <a:rPr lang="en-US" dirty="0">
                <a:latin typeface="Alexandria" charset="0"/>
              </a:rPr>
              <a:t>Continue to gather her history and perform her examination, you explicitly </a:t>
            </a:r>
            <a:r>
              <a:rPr lang="en-US" dirty="0">
                <a:solidFill>
                  <a:srgbClr val="00AEEF"/>
                </a:solidFill>
                <a:latin typeface="Alexandria" charset="0"/>
              </a:rPr>
              <a:t>consider how mental models affect current reality and the future </a:t>
            </a:r>
            <a:r>
              <a:rPr lang="en-US" dirty="0">
                <a:latin typeface="Alexandria" charset="0"/>
              </a:rPr>
              <a:t>(Habit 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011944" cy="523220"/>
          </a:xfrm>
          <a:prstGeom prst="rect">
            <a:avLst/>
          </a:prstGeom>
          <a:noFill/>
        </p:spPr>
        <p:txBody>
          <a:bodyPr wrap="square" rtlCol="0">
            <a:spAutoFit/>
          </a:bodyPr>
          <a:lstStyle/>
          <a:p>
            <a:r>
              <a:rPr lang="en-US" sz="2800" b="1" dirty="0">
                <a:latin typeface="Alexandria" charset="0"/>
                <a:cs typeface="Alexandria" charset="0"/>
              </a:rPr>
              <a:t>Application of System Thinking to health care</a:t>
            </a:r>
          </a:p>
        </p:txBody>
      </p:sp>
      <p:sp>
        <p:nvSpPr>
          <p:cNvPr id="3" name="TextBox 2">
            <a:extLst>
              <a:ext uri="{FF2B5EF4-FFF2-40B4-BE49-F238E27FC236}">
                <a16:creationId xmlns:a16="http://schemas.microsoft.com/office/drawing/2014/main" id="{1F670A4D-ED48-D4B7-86BA-67E81B166031}"/>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81925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4" name="TextBox 3">
            <a:extLst>
              <a:ext uri="{FF2B5EF4-FFF2-40B4-BE49-F238E27FC236}">
                <a16:creationId xmlns:a16="http://schemas.microsoft.com/office/drawing/2014/main" id="{774AA4A9-469F-76AF-3ED4-D6E34A22438F}"/>
              </a:ext>
            </a:extLst>
          </p:cNvPr>
          <p:cNvSpPr txBox="1"/>
          <p:nvPr/>
        </p:nvSpPr>
        <p:spPr>
          <a:xfrm>
            <a:off x="1601274" y="2828835"/>
            <a:ext cx="8989452" cy="1754326"/>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Three:</a:t>
            </a:r>
          </a:p>
          <a:p>
            <a:pPr algn="ctr"/>
            <a:r>
              <a:rPr lang="en-US" sz="3600" b="1" dirty="0">
                <a:solidFill>
                  <a:srgbClr val="00B0F0"/>
                </a:solidFill>
                <a:latin typeface="Alexandria" charset="0"/>
                <a:cs typeface="Alexandria" charset="0"/>
              </a:rPr>
              <a:t>International Organizations roles in Health Systems</a:t>
            </a:r>
          </a:p>
        </p:txBody>
      </p:sp>
    </p:spTree>
    <p:extLst>
      <p:ext uri="{BB962C8B-B14F-4D97-AF65-F5344CB8AC3E}">
        <p14:creationId xmlns:p14="http://schemas.microsoft.com/office/powerpoint/2010/main" val="38887374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Although national health systems have an important role in providing health services, they are not the only entities that are tasked with improving and ensuring the health of individuals and populations.</a:t>
            </a:r>
          </a:p>
          <a:p>
            <a:pPr marL="285750" indent="-285750" algn="just">
              <a:lnSpc>
                <a:spcPct val="150000"/>
              </a:lnSpc>
              <a:buFont typeface="Arial" panose="020B0604020202020204" pitchFamily="34" charset="0"/>
              <a:buChar char="•"/>
            </a:pPr>
            <a:r>
              <a:rPr lang="en-US" dirty="0">
                <a:latin typeface="Alexandria" charset="0"/>
              </a:rPr>
              <a:t>There is a spectrum of organizations that directly and indirectly contributes to global health that include foundations, development banks, nongovernmental organizations, bilateral agencies, and intergovernmental organizations.</a:t>
            </a:r>
          </a:p>
          <a:p>
            <a:pPr marL="285750" indent="-285750" algn="just">
              <a:lnSpc>
                <a:spcPct val="150000"/>
              </a:lnSpc>
              <a:buFont typeface="Arial" panose="020B0604020202020204" pitchFamily="34" charset="0"/>
              <a:buChar char="•"/>
            </a:pPr>
            <a:r>
              <a:rPr lang="en-US" dirty="0">
                <a:latin typeface="Alexandria" charset="0"/>
              </a:rPr>
              <a:t>Myriad organizations and agencies that are independent from governments or larger health systems work to provide conditions conducive for good health.</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International Organizations and Health Systems</a:t>
            </a:r>
          </a:p>
        </p:txBody>
      </p:sp>
      <p:sp>
        <p:nvSpPr>
          <p:cNvPr id="3" name="TextBox 2">
            <a:extLst>
              <a:ext uri="{FF2B5EF4-FFF2-40B4-BE49-F238E27FC236}">
                <a16:creationId xmlns:a16="http://schemas.microsoft.com/office/drawing/2014/main" id="{3ED9789F-5C4D-0713-DF45-2402B7F432A3}"/>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315663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7081230" cy="3788858"/>
          </a:xfrm>
          <a:prstGeom prst="rect">
            <a:avLst/>
          </a:prstGeom>
          <a:noFill/>
        </p:spPr>
        <p:txBody>
          <a:bodyPr wrap="square" rtlCol="0">
            <a:spAutoFit/>
          </a:bodyPr>
          <a:lstStyle/>
          <a:p>
            <a:pPr algn="just">
              <a:lnSpc>
                <a:spcPct val="150000"/>
              </a:lnSpc>
            </a:pPr>
            <a:r>
              <a:rPr lang="en-US" b="1" dirty="0">
                <a:latin typeface="Alexandria" charset="0"/>
              </a:rPr>
              <a:t>World Health Organization (WHO):</a:t>
            </a:r>
          </a:p>
          <a:p>
            <a:pPr marL="285750" indent="-285750" algn="just">
              <a:lnSpc>
                <a:spcPct val="150000"/>
              </a:lnSpc>
              <a:buFont typeface="Arial" panose="020B0604020202020204" pitchFamily="34" charset="0"/>
              <a:buChar char="•"/>
            </a:pPr>
            <a:r>
              <a:rPr lang="en-US" dirty="0">
                <a:latin typeface="Alexandria" charset="0"/>
              </a:rPr>
              <a:t>It Founded in 1948 as a specialized agency of the United Nations focused on global public health.</a:t>
            </a:r>
          </a:p>
          <a:p>
            <a:pPr marL="285750" indent="-285750" algn="just">
              <a:lnSpc>
                <a:spcPct val="150000"/>
              </a:lnSpc>
              <a:buFont typeface="Arial" panose="020B0604020202020204" pitchFamily="34" charset="0"/>
              <a:buChar char="•"/>
            </a:pPr>
            <a:r>
              <a:rPr lang="en-US" dirty="0">
                <a:latin typeface="Alexandria" charset="0"/>
              </a:rPr>
              <a:t>Its overall mission is “the attainment of all people to the highest level of health.</a:t>
            </a:r>
          </a:p>
          <a:p>
            <a:pPr marL="285750" indent="-285750" algn="just">
              <a:lnSpc>
                <a:spcPct val="150000"/>
              </a:lnSpc>
              <a:buFont typeface="Arial" panose="020B0604020202020204" pitchFamily="34" charset="0"/>
              <a:buChar char="•"/>
            </a:pPr>
            <a:r>
              <a:rPr lang="en-US" dirty="0">
                <a:latin typeface="Alexandria" charset="0"/>
              </a:rPr>
              <a:t>Through research, health policymaking, education initiatives, and disease monitoring and intervention, the WHO seeks to stop the spread of communicable diseases and lessen the burden of chronic disease.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International Organizations and Health Systems</a:t>
            </a:r>
          </a:p>
        </p:txBody>
      </p:sp>
      <p:pic>
        <p:nvPicPr>
          <p:cNvPr id="1026" name="Picture 2" descr="‪World Health Organization - United States Department of State‬‏">
            <a:extLst>
              <a:ext uri="{FF2B5EF4-FFF2-40B4-BE49-F238E27FC236}">
                <a16:creationId xmlns:a16="http://schemas.microsoft.com/office/drawing/2014/main" id="{011E7CBA-E4EB-D032-8AA5-53C16DA95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0100" y="264990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F5A27FE-5962-985A-264A-FC2D94481144}"/>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100794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7081230" cy="3788858"/>
          </a:xfrm>
          <a:prstGeom prst="rect">
            <a:avLst/>
          </a:prstGeom>
          <a:noFill/>
        </p:spPr>
        <p:txBody>
          <a:bodyPr wrap="square" rtlCol="0">
            <a:spAutoFit/>
          </a:bodyPr>
          <a:lstStyle/>
          <a:p>
            <a:pPr algn="just">
              <a:lnSpc>
                <a:spcPct val="150000"/>
              </a:lnSpc>
            </a:pPr>
            <a:r>
              <a:rPr lang="en-US" b="1" dirty="0">
                <a:latin typeface="Alexandria" charset="0"/>
              </a:rPr>
              <a:t>Organization for Economic Cooperation and Development: </a:t>
            </a:r>
          </a:p>
          <a:p>
            <a:pPr marL="285750" indent="-285750" algn="just">
              <a:lnSpc>
                <a:spcPct val="150000"/>
              </a:lnSpc>
              <a:buFont typeface="Arial" panose="020B0604020202020204" pitchFamily="34" charset="0"/>
              <a:buChar char="•"/>
            </a:pPr>
            <a:r>
              <a:rPr lang="en-US" dirty="0">
                <a:latin typeface="Alexandria" charset="0"/>
              </a:rPr>
              <a:t>Originating in 1948 as the Organization for European Economic Cooperation, then reformed in 1961 as the </a:t>
            </a:r>
            <a:r>
              <a:rPr lang="en-US" b="1" dirty="0">
                <a:latin typeface="Alexandria" charset="0"/>
              </a:rPr>
              <a:t>Organization for Economic Co-operation and Development (OECD)</a:t>
            </a:r>
            <a:r>
              <a:rPr lang="en-US" dirty="0">
                <a:latin typeface="Alexandria" charset="0"/>
              </a:rPr>
              <a:t>. </a:t>
            </a:r>
          </a:p>
          <a:p>
            <a:pPr marL="285750" indent="-285750" algn="just">
              <a:lnSpc>
                <a:spcPct val="150000"/>
              </a:lnSpc>
              <a:buFont typeface="Arial" panose="020B0604020202020204" pitchFamily="34" charset="0"/>
              <a:buChar char="•"/>
            </a:pPr>
            <a:r>
              <a:rPr lang="en-US" dirty="0">
                <a:latin typeface="Alexandria" charset="0"/>
              </a:rPr>
              <a:t>Its mission is to implement policies that improve the economic and social wellbeing of people around the world. </a:t>
            </a:r>
          </a:p>
          <a:p>
            <a:pPr marL="285750" indent="-285750" algn="just">
              <a:lnSpc>
                <a:spcPct val="150000"/>
              </a:lnSpc>
              <a:buFont typeface="Arial" panose="020B0604020202020204" pitchFamily="34" charset="0"/>
              <a:buChar char="•"/>
            </a:pPr>
            <a:r>
              <a:rPr lang="en-US" dirty="0">
                <a:latin typeface="Alexandria" charset="0"/>
              </a:rPr>
              <a:t>Through government collaboration and analysis of successful strategies and underlying global issues, the OECD provides a forum for implementing quality of life improvement for every country.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International Organizations and Health Systems</a:t>
            </a:r>
          </a:p>
        </p:txBody>
      </p:sp>
      <p:pic>
        <p:nvPicPr>
          <p:cNvPr id="3074" name="Picture 2" descr="‪Organisation for Economic Co-operation and Development (OECD) - CE Hub‬‏">
            <a:extLst>
              <a:ext uri="{FF2B5EF4-FFF2-40B4-BE49-F238E27FC236}">
                <a16:creationId xmlns:a16="http://schemas.microsoft.com/office/drawing/2014/main" id="{EF65D9A1-F6A0-C37A-5D83-FE6DD9B93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8019" y="244195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4E4D1F-EF10-B408-43D8-7FBDECDB068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92654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a:t>
            </a:r>
            <a:r>
              <a:rPr lang="en-US" dirty="0">
                <a:latin typeface="Alexandria" charset="0"/>
              </a:rPr>
              <a:t> is a state of complete physical, mental, and social well-being and not merely the absence of disease or infirmity. </a:t>
            </a:r>
          </a:p>
          <a:p>
            <a:pPr marL="285750" indent="-285750" algn="just">
              <a:lnSpc>
                <a:spcPct val="150000"/>
              </a:lnSpc>
              <a:buFont typeface="Arial" panose="020B0604020202020204" pitchFamily="34" charset="0"/>
              <a:buChar char="•"/>
            </a:pPr>
            <a:r>
              <a:rPr lang="en-US" dirty="0">
                <a:latin typeface="Alexandria" charset="0"/>
              </a:rPr>
              <a:t>A </a:t>
            </a:r>
            <a:r>
              <a:rPr lang="en-US" b="1" dirty="0">
                <a:latin typeface="Alexandria" charset="0"/>
              </a:rPr>
              <a:t>Patient</a:t>
            </a:r>
            <a:r>
              <a:rPr lang="en-US" dirty="0">
                <a:latin typeface="Alexandria" charset="0"/>
              </a:rPr>
              <a:t> is the major input into any healthcare system. </a:t>
            </a:r>
          </a:p>
          <a:p>
            <a:pPr marL="285750" indent="-285750" algn="just">
              <a:lnSpc>
                <a:spcPct val="150000"/>
              </a:lnSpc>
              <a:buFont typeface="Arial" panose="020B0604020202020204" pitchFamily="34" charset="0"/>
              <a:buChar char="•"/>
            </a:pPr>
            <a:r>
              <a:rPr lang="en-US" dirty="0">
                <a:latin typeface="Alexandria" charset="0"/>
              </a:rPr>
              <a:t>A </a:t>
            </a:r>
            <a:r>
              <a:rPr lang="en-US" b="1" dirty="0">
                <a:latin typeface="Alexandria" charset="0"/>
              </a:rPr>
              <a:t>System Thinking </a:t>
            </a:r>
            <a:r>
              <a:rPr lang="en-US" dirty="0">
                <a:latin typeface="Alexandria" charset="0"/>
              </a:rPr>
              <a:t>is a holistic approach to understand a system’s component parts.</a:t>
            </a:r>
          </a:p>
          <a:p>
            <a:pPr marL="285750" indent="-285750" algn="just">
              <a:lnSpc>
                <a:spcPct val="150000"/>
              </a:lnSpc>
              <a:buFont typeface="Arial" panose="020B0604020202020204" pitchFamily="34" charset="0"/>
              <a:buChar char="•"/>
            </a:pPr>
            <a:r>
              <a:rPr lang="en-US" b="1" dirty="0">
                <a:latin typeface="Alexandria" charset="0"/>
              </a:rPr>
              <a:t>Health systems </a:t>
            </a:r>
            <a:r>
              <a:rPr lang="en-US" dirty="0">
                <a:latin typeface="Alexandria" charset="0"/>
              </a:rPr>
              <a:t>is the sum total of all the organizations, institutions, and resources whose primary purpose is to improve health.</a:t>
            </a:r>
          </a:p>
          <a:p>
            <a:pPr marL="285750" indent="-285750" algn="just">
              <a:lnSpc>
                <a:spcPct val="150000"/>
              </a:lnSpc>
              <a:buFont typeface="Arial" panose="020B0604020202020204" pitchFamily="34" charset="0"/>
              <a:buChar char="•"/>
            </a:pPr>
            <a:r>
              <a:rPr lang="en-US" dirty="0">
                <a:latin typeface="Alexandria" charset="0"/>
              </a:rPr>
              <a:t>There are </a:t>
            </a:r>
            <a:r>
              <a:rPr lang="en-US" b="1" dirty="0">
                <a:latin typeface="Alexandria" charset="0"/>
              </a:rPr>
              <a:t>many different ways </a:t>
            </a:r>
            <a:r>
              <a:rPr lang="en-US" dirty="0">
                <a:latin typeface="Alexandria" charset="0"/>
              </a:rPr>
              <a:t>to organize and deliver health care to a population. </a:t>
            </a:r>
          </a:p>
          <a:p>
            <a:pPr marL="285750" indent="-285750" algn="just">
              <a:lnSpc>
                <a:spcPct val="150000"/>
              </a:lnSpc>
              <a:buFont typeface="Arial" panose="020B0604020202020204" pitchFamily="34" charset="0"/>
              <a:buChar char="•"/>
            </a:pPr>
            <a:r>
              <a:rPr lang="en-US" b="1" dirty="0">
                <a:latin typeface="Alexandria" charset="0"/>
              </a:rPr>
              <a:t>Cost, Quality, and Access </a:t>
            </a:r>
            <a:r>
              <a:rPr lang="en-US" dirty="0">
                <a:latin typeface="Alexandria" charset="0"/>
              </a:rPr>
              <a:t>are the three building blocks for the health care system. </a:t>
            </a:r>
          </a:p>
          <a:p>
            <a:pPr marL="285750" indent="-285750" algn="just">
              <a:lnSpc>
                <a:spcPct val="150000"/>
              </a:lnSpc>
              <a:buFont typeface="Arial" panose="020B0604020202020204" pitchFamily="34" charset="0"/>
              <a:buChar char="•"/>
            </a:pPr>
            <a:r>
              <a:rPr lang="en-US" b="1" dirty="0">
                <a:latin typeface="Alexandria" charset="0"/>
              </a:rPr>
              <a:t>Systems thinking </a:t>
            </a:r>
            <a:r>
              <a:rPr lang="en-US" dirty="0">
                <a:latin typeface="Alexandria" charset="0"/>
              </a:rPr>
              <a:t>in healthcare is a holistic approach to understanding a system’s component parts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Summary</a:t>
            </a:r>
          </a:p>
        </p:txBody>
      </p:sp>
    </p:spTree>
    <p:extLst>
      <p:ext uri="{BB962C8B-B14F-4D97-AF65-F5344CB8AC3E}">
        <p14:creationId xmlns:p14="http://schemas.microsoft.com/office/powerpoint/2010/main" val="1655322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2585323"/>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 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4718</TotalTime>
  <Words>4158</Words>
  <Application>Microsoft Macintosh PowerPoint</Application>
  <PresentationFormat>Widescreen</PresentationFormat>
  <Paragraphs>326</Paragraphs>
  <Slides>43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TRX-OF877</cp:lastModifiedBy>
  <cp:revision>105</cp:revision>
  <dcterms:created xsi:type="dcterms:W3CDTF">2023-04-29T09:08:00Z</dcterms:created>
  <dcterms:modified xsi:type="dcterms:W3CDTF">2024-09-19T13:25:04Z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