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313" r:id="rId8"/>
    <p:sldId id="549" r:id="rId9"/>
    <p:sldId id="511" r:id="rId10"/>
    <p:sldId id="513" r:id="rId11"/>
    <p:sldId id="559" r:id="rId12"/>
    <p:sldId id="517" r:id="rId13"/>
    <p:sldId id="562" r:id="rId14"/>
    <p:sldId id="563" r:id="rId15"/>
    <p:sldId id="564" r:id="rId16"/>
    <p:sldId id="579" r:id="rId17"/>
    <p:sldId id="256" r:id="rId18"/>
    <p:sldId id="518" r:id="rId19"/>
    <p:sldId id="565" r:id="rId20"/>
    <p:sldId id="584" r:id="rId21"/>
    <p:sldId id="582" r:id="rId22"/>
    <p:sldId id="566" r:id="rId23"/>
    <p:sldId id="574" r:id="rId24"/>
    <p:sldId id="577" r:id="rId25"/>
    <p:sldId id="578" r:id="rId26"/>
    <p:sldId id="585" r:id="rId27"/>
    <p:sldId id="519" r:id="rId28"/>
    <p:sldId id="583" r:id="rId29"/>
    <p:sldId id="580" r:id="rId30"/>
    <p:sldId id="550" r:id="rId31"/>
    <p:sldId id="581" r:id="rId32"/>
    <p:sldId id="560" r:id="rId33"/>
    <p:sldId id="522" r:id="rId34"/>
    <p:sldId id="587" r:id="rId35"/>
    <p:sldId id="276" r:id="rId36"/>
    <p:sldId id="524" r:id="rId37"/>
    <p:sldId id="551" r:id="rId38"/>
    <p:sldId id="516" r:id="rId39"/>
    <p:sldId id="526" r:id="rId40"/>
    <p:sldId id="528" r:id="rId41"/>
    <p:sldId id="571" r:id="rId42"/>
    <p:sldId id="570" r:id="rId43"/>
    <p:sldId id="497" r:id="rId44"/>
    <p:sldId id="572" r:id="rId45"/>
    <p:sldId id="552" r:id="rId46"/>
    <p:sldId id="531" r:id="rId47"/>
    <p:sldId id="586" r:id="rId48"/>
    <p:sldId id="3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17"/>
            <p14:sldId id="562"/>
            <p14:sldId id="563"/>
            <p14:sldId id="564"/>
            <p14:sldId id="579"/>
            <p14:sldId id="256"/>
            <p14:sldId id="518"/>
            <p14:sldId id="565"/>
            <p14:sldId id="584"/>
            <p14:sldId id="582"/>
            <p14:sldId id="566"/>
            <p14:sldId id="574"/>
            <p14:sldId id="577"/>
            <p14:sldId id="578"/>
            <p14:sldId id="585"/>
            <p14:sldId id="519"/>
            <p14:sldId id="583"/>
            <p14:sldId id="580"/>
            <p14:sldId id="550"/>
            <p14:sldId id="581"/>
            <p14:sldId id="560"/>
            <p14:sldId id="522"/>
            <p14:sldId id="587"/>
            <p14:sldId id="276"/>
            <p14:sldId id="524"/>
            <p14:sldId id="551"/>
            <p14:sldId id="516"/>
            <p14:sldId id="526"/>
            <p14:sldId id="528"/>
            <p14:sldId id="571"/>
            <p14:sldId id="570"/>
            <p14:sldId id="497"/>
            <p14:sldId id="572"/>
            <p14:sldId id="552"/>
            <p14:sldId id="531"/>
            <p14:sldId id="586"/>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E3FF"/>
    <a:srgbClr val="FFC1FB"/>
    <a:srgbClr val="A3DBFF"/>
    <a:srgbClr val="48599F"/>
    <a:srgbClr val="FCC704"/>
    <a:srgbClr val="C88800"/>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7" autoAdjust="0"/>
    <p:restoredTop sz="94660"/>
  </p:normalViewPr>
  <p:slideViewPr>
    <p:cSldViewPr snapToGrid="0">
      <p:cViewPr varScale="1">
        <p:scale>
          <a:sx n="41" d="100"/>
          <a:sy n="41" d="100"/>
        </p:scale>
        <p:origin x="-288" y="3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168CEF-52F6-4E69-9FF0-5B7D9E549181}" type="doc">
      <dgm:prSet loTypeId="urn:microsoft.com/office/officeart/2005/8/layout/process2" loCatId="process" qsTypeId="urn:microsoft.com/office/officeart/2005/8/quickstyle/simple1" qsCatId="simple" csTypeId="urn:microsoft.com/office/officeart/2005/8/colors/accent1_2" csCatId="accent1" phldr="1"/>
      <dgm:spPr/>
    </dgm:pt>
    <dgm:pt modelId="{8F8ADFEC-A6A1-42CF-BAFB-63E92362AA63}">
      <dgm:prSet custT="1"/>
      <dgm:spPr/>
      <dgm:t>
        <a:bodyPr/>
        <a:lstStyle/>
        <a:p>
          <a:pPr rtl="1"/>
          <a:r>
            <a:rPr lang="en-US" sz="1800" b="1">
              <a:latin typeface="Alexandria"/>
            </a:rPr>
            <a:t>Market analysis</a:t>
          </a:r>
          <a:endParaRPr lang="en-US" sz="1800" b="1" dirty="0">
            <a:latin typeface="Alexandria"/>
          </a:endParaRPr>
        </a:p>
      </dgm:t>
    </dgm:pt>
    <dgm:pt modelId="{4C60A14D-6368-49C9-B18E-94B090A3694D}" type="parTrans" cxnId="{1E8D5C26-492D-4EFF-A0C1-83A212FA2CB3}">
      <dgm:prSet/>
      <dgm:spPr/>
      <dgm:t>
        <a:bodyPr/>
        <a:lstStyle/>
        <a:p>
          <a:pPr rtl="1"/>
          <a:endParaRPr lang="ar-SY" sz="1800" b="1"/>
        </a:p>
      </dgm:t>
    </dgm:pt>
    <dgm:pt modelId="{415AF011-4F67-49D8-9D0E-AABE1216258A}" type="sibTrans" cxnId="{1E8D5C26-492D-4EFF-A0C1-83A212FA2CB3}">
      <dgm:prSet custT="1"/>
      <dgm:spPr/>
      <dgm:t>
        <a:bodyPr/>
        <a:lstStyle/>
        <a:p>
          <a:pPr rtl="1"/>
          <a:endParaRPr lang="ar-SY" sz="1800" b="1"/>
        </a:p>
      </dgm:t>
    </dgm:pt>
    <dgm:pt modelId="{FD9D8899-25E7-4C3C-9E67-22FC9CC151F5}">
      <dgm:prSet custT="1"/>
      <dgm:spPr/>
      <dgm:t>
        <a:bodyPr/>
        <a:lstStyle/>
        <a:p>
          <a:pPr rtl="1"/>
          <a:r>
            <a:rPr lang="en-US" sz="1800" b="1" dirty="0">
              <a:latin typeface="Alexandria"/>
            </a:rPr>
            <a:t>Trend forecasting</a:t>
          </a:r>
        </a:p>
      </dgm:t>
    </dgm:pt>
    <dgm:pt modelId="{182D0822-19DE-41DC-AC1F-944C11A2063E}" type="parTrans" cxnId="{91AB1E06-9DC5-47E7-84D2-592A2F4C1F40}">
      <dgm:prSet/>
      <dgm:spPr/>
      <dgm:t>
        <a:bodyPr/>
        <a:lstStyle/>
        <a:p>
          <a:pPr rtl="1"/>
          <a:endParaRPr lang="ar-SY" sz="1800" b="1"/>
        </a:p>
      </dgm:t>
    </dgm:pt>
    <dgm:pt modelId="{DFAC7BC6-6A8F-44A4-9538-72B49ACAEB08}" type="sibTrans" cxnId="{91AB1E06-9DC5-47E7-84D2-592A2F4C1F40}">
      <dgm:prSet custT="1"/>
      <dgm:spPr/>
      <dgm:t>
        <a:bodyPr/>
        <a:lstStyle/>
        <a:p>
          <a:pPr rtl="1"/>
          <a:endParaRPr lang="ar-SY" sz="1800" b="1"/>
        </a:p>
      </dgm:t>
    </dgm:pt>
    <dgm:pt modelId="{5EE762FD-6C7D-4A5C-A766-63AC3D465ABC}">
      <dgm:prSet custT="1"/>
      <dgm:spPr/>
      <dgm:t>
        <a:bodyPr/>
        <a:lstStyle/>
        <a:p>
          <a:pPr rtl="1"/>
          <a:r>
            <a:rPr lang="en-US" sz="1800" b="1" dirty="0">
              <a:latin typeface="Alexandria"/>
            </a:rPr>
            <a:t>Risk assessment</a:t>
          </a:r>
        </a:p>
      </dgm:t>
    </dgm:pt>
    <dgm:pt modelId="{AB76F7A6-B453-46E5-8599-03FA677EBCDE}" type="parTrans" cxnId="{B8B016F2-C181-4C54-9144-2D4A37B7EF63}">
      <dgm:prSet/>
      <dgm:spPr/>
      <dgm:t>
        <a:bodyPr/>
        <a:lstStyle/>
        <a:p>
          <a:pPr rtl="1"/>
          <a:endParaRPr lang="ar-SY" sz="1800" b="1"/>
        </a:p>
      </dgm:t>
    </dgm:pt>
    <dgm:pt modelId="{D89055C5-BD12-4800-8D4C-A182192ACF2A}" type="sibTrans" cxnId="{B8B016F2-C181-4C54-9144-2D4A37B7EF63}">
      <dgm:prSet custT="1"/>
      <dgm:spPr/>
      <dgm:t>
        <a:bodyPr/>
        <a:lstStyle/>
        <a:p>
          <a:pPr rtl="1"/>
          <a:endParaRPr lang="ar-SY" sz="1800" b="1"/>
        </a:p>
      </dgm:t>
    </dgm:pt>
    <dgm:pt modelId="{F2108955-1A66-483E-8262-8234784ACF56}">
      <dgm:prSet custT="1"/>
      <dgm:spPr/>
      <dgm:t>
        <a:bodyPr/>
        <a:lstStyle/>
        <a:p>
          <a:pPr rtl="1"/>
          <a:r>
            <a:rPr lang="en-US" sz="1800" b="1" dirty="0">
              <a:latin typeface="Alexandria"/>
            </a:rPr>
            <a:t>Financial feasibility</a:t>
          </a:r>
        </a:p>
      </dgm:t>
    </dgm:pt>
    <dgm:pt modelId="{786A6436-F7C9-4755-B4FC-E7CCCE666761}" type="parTrans" cxnId="{59E7399F-8B9F-4140-8D44-08228930CB48}">
      <dgm:prSet/>
      <dgm:spPr/>
      <dgm:t>
        <a:bodyPr/>
        <a:lstStyle/>
        <a:p>
          <a:pPr rtl="1"/>
          <a:endParaRPr lang="ar-SY" sz="1800" b="1"/>
        </a:p>
      </dgm:t>
    </dgm:pt>
    <dgm:pt modelId="{231D6BEC-671C-4657-BD2E-28529A18E72B}" type="sibTrans" cxnId="{59E7399F-8B9F-4140-8D44-08228930CB48}">
      <dgm:prSet custT="1"/>
      <dgm:spPr/>
      <dgm:t>
        <a:bodyPr/>
        <a:lstStyle/>
        <a:p>
          <a:pPr rtl="1"/>
          <a:endParaRPr lang="ar-SY" sz="1800" b="1"/>
        </a:p>
      </dgm:t>
    </dgm:pt>
    <dgm:pt modelId="{3C02B554-113A-47C2-911F-C45D8A9D08E5}">
      <dgm:prSet custT="1"/>
      <dgm:spPr>
        <a:solidFill>
          <a:srgbClr val="00B050"/>
        </a:solidFill>
      </dgm:spPr>
      <dgm:t>
        <a:bodyPr/>
        <a:lstStyle/>
        <a:p>
          <a:pPr rtl="1"/>
          <a:r>
            <a:rPr lang="en-US" sz="1800" b="1" dirty="0">
              <a:latin typeface="Alexandria"/>
            </a:rPr>
            <a:t>Investment decision</a:t>
          </a:r>
        </a:p>
      </dgm:t>
    </dgm:pt>
    <dgm:pt modelId="{32BB0D6B-7547-4AC0-9762-C3E71566ED39}" type="parTrans" cxnId="{6171201E-68E4-4FBD-B1FB-E4831C6EC166}">
      <dgm:prSet/>
      <dgm:spPr/>
      <dgm:t>
        <a:bodyPr/>
        <a:lstStyle/>
        <a:p>
          <a:pPr rtl="1"/>
          <a:endParaRPr lang="ar-SY" sz="1800" b="1"/>
        </a:p>
      </dgm:t>
    </dgm:pt>
    <dgm:pt modelId="{225AD130-6E52-4822-A62A-19ABFDFE5114}" type="sibTrans" cxnId="{6171201E-68E4-4FBD-B1FB-E4831C6EC166}">
      <dgm:prSet/>
      <dgm:spPr/>
      <dgm:t>
        <a:bodyPr/>
        <a:lstStyle/>
        <a:p>
          <a:pPr rtl="1"/>
          <a:endParaRPr lang="ar-SY" sz="1800" b="1"/>
        </a:p>
      </dgm:t>
    </dgm:pt>
    <dgm:pt modelId="{AB4C0A33-F0E1-4271-BBCB-1BFAFCD4B646}" type="pres">
      <dgm:prSet presAssocID="{C3168CEF-52F6-4E69-9FF0-5B7D9E549181}" presName="linearFlow" presStyleCnt="0">
        <dgm:presLayoutVars>
          <dgm:resizeHandles val="exact"/>
        </dgm:presLayoutVars>
      </dgm:prSet>
      <dgm:spPr/>
    </dgm:pt>
    <dgm:pt modelId="{100FC56F-3EAF-4D1B-82B3-BF568BA9FFD7}" type="pres">
      <dgm:prSet presAssocID="{8F8ADFEC-A6A1-42CF-BAFB-63E92362AA63}" presName="node" presStyleLbl="node1" presStyleIdx="0" presStyleCnt="5" custScaleX="188284" custScaleY="37807">
        <dgm:presLayoutVars>
          <dgm:bulletEnabled val="1"/>
        </dgm:presLayoutVars>
      </dgm:prSet>
      <dgm:spPr/>
    </dgm:pt>
    <dgm:pt modelId="{F8CB758A-9D09-4640-ACFF-47859CAF7C51}" type="pres">
      <dgm:prSet presAssocID="{415AF011-4F67-49D8-9D0E-AABE1216258A}" presName="sibTrans" presStyleLbl="sibTrans2D1" presStyleIdx="0" presStyleCnt="4"/>
      <dgm:spPr/>
    </dgm:pt>
    <dgm:pt modelId="{D642A7F7-67ED-4516-BE67-34CE52F6F172}" type="pres">
      <dgm:prSet presAssocID="{415AF011-4F67-49D8-9D0E-AABE1216258A}" presName="connectorText" presStyleLbl="sibTrans2D1" presStyleIdx="0" presStyleCnt="4"/>
      <dgm:spPr/>
    </dgm:pt>
    <dgm:pt modelId="{8FF8522F-877C-4885-94CB-F7330A122C6D}" type="pres">
      <dgm:prSet presAssocID="{FD9D8899-25E7-4C3C-9E67-22FC9CC151F5}" presName="node" presStyleLbl="node1" presStyleIdx="1" presStyleCnt="5" custScaleX="193725" custScaleY="41322">
        <dgm:presLayoutVars>
          <dgm:bulletEnabled val="1"/>
        </dgm:presLayoutVars>
      </dgm:prSet>
      <dgm:spPr/>
    </dgm:pt>
    <dgm:pt modelId="{9DBDC668-9928-4B91-9123-94568685E583}" type="pres">
      <dgm:prSet presAssocID="{DFAC7BC6-6A8F-44A4-9538-72B49ACAEB08}" presName="sibTrans" presStyleLbl="sibTrans2D1" presStyleIdx="1" presStyleCnt="4"/>
      <dgm:spPr/>
    </dgm:pt>
    <dgm:pt modelId="{9479301E-3587-49D1-B440-B71B3BF66BF2}" type="pres">
      <dgm:prSet presAssocID="{DFAC7BC6-6A8F-44A4-9538-72B49ACAEB08}" presName="connectorText" presStyleLbl="sibTrans2D1" presStyleIdx="1" presStyleCnt="4"/>
      <dgm:spPr/>
    </dgm:pt>
    <dgm:pt modelId="{303B3154-F646-4EA8-9BBC-179053AE73C6}" type="pres">
      <dgm:prSet presAssocID="{5EE762FD-6C7D-4A5C-A766-63AC3D465ABC}" presName="node" presStyleLbl="node1" presStyleIdx="2" presStyleCnt="5" custScaleX="193092" custScaleY="48119">
        <dgm:presLayoutVars>
          <dgm:bulletEnabled val="1"/>
        </dgm:presLayoutVars>
      </dgm:prSet>
      <dgm:spPr/>
    </dgm:pt>
    <dgm:pt modelId="{59A0E379-CB30-47FD-A271-4CC3E36B3346}" type="pres">
      <dgm:prSet presAssocID="{D89055C5-BD12-4800-8D4C-A182192ACF2A}" presName="sibTrans" presStyleLbl="sibTrans2D1" presStyleIdx="2" presStyleCnt="4"/>
      <dgm:spPr/>
    </dgm:pt>
    <dgm:pt modelId="{E78F5DD8-281A-4DF7-AE99-98C505C18285}" type="pres">
      <dgm:prSet presAssocID="{D89055C5-BD12-4800-8D4C-A182192ACF2A}" presName="connectorText" presStyleLbl="sibTrans2D1" presStyleIdx="2" presStyleCnt="4"/>
      <dgm:spPr/>
    </dgm:pt>
    <dgm:pt modelId="{DC5DCAC6-D1AA-4781-AAC2-41DD195CFCF6}" type="pres">
      <dgm:prSet presAssocID="{F2108955-1A66-483E-8262-8234784ACF56}" presName="node" presStyleLbl="node1" presStyleIdx="3" presStyleCnt="5" custScaleX="192341" custScaleY="32658">
        <dgm:presLayoutVars>
          <dgm:bulletEnabled val="1"/>
        </dgm:presLayoutVars>
      </dgm:prSet>
      <dgm:spPr/>
    </dgm:pt>
    <dgm:pt modelId="{A4C6F8E1-9A96-4AB5-9069-5E91B06FF1BB}" type="pres">
      <dgm:prSet presAssocID="{231D6BEC-671C-4657-BD2E-28529A18E72B}" presName="sibTrans" presStyleLbl="sibTrans2D1" presStyleIdx="3" presStyleCnt="4"/>
      <dgm:spPr/>
    </dgm:pt>
    <dgm:pt modelId="{064BF43C-99D4-4527-9667-245224073370}" type="pres">
      <dgm:prSet presAssocID="{231D6BEC-671C-4657-BD2E-28529A18E72B}" presName="connectorText" presStyleLbl="sibTrans2D1" presStyleIdx="3" presStyleCnt="4"/>
      <dgm:spPr/>
    </dgm:pt>
    <dgm:pt modelId="{17422721-6C56-454D-9C5A-0F745B768B1D}" type="pres">
      <dgm:prSet presAssocID="{3C02B554-113A-47C2-911F-C45D8A9D08E5}" presName="node" presStyleLbl="node1" presStyleIdx="4" presStyleCnt="5" custScaleX="92950" custScaleY="44959">
        <dgm:presLayoutVars>
          <dgm:bulletEnabled val="1"/>
        </dgm:presLayoutVars>
      </dgm:prSet>
      <dgm:spPr/>
    </dgm:pt>
  </dgm:ptLst>
  <dgm:cxnLst>
    <dgm:cxn modelId="{91AB1E06-9DC5-47E7-84D2-592A2F4C1F40}" srcId="{C3168CEF-52F6-4E69-9FF0-5B7D9E549181}" destId="{FD9D8899-25E7-4C3C-9E67-22FC9CC151F5}" srcOrd="1" destOrd="0" parTransId="{182D0822-19DE-41DC-AC1F-944C11A2063E}" sibTransId="{DFAC7BC6-6A8F-44A4-9538-72B49ACAEB08}"/>
    <dgm:cxn modelId="{53E2D209-9728-4AEC-9A80-6EAE612E1F1A}" type="presOf" srcId="{415AF011-4F67-49D8-9D0E-AABE1216258A}" destId="{F8CB758A-9D09-4640-ACFF-47859CAF7C51}" srcOrd="0" destOrd="0" presId="urn:microsoft.com/office/officeart/2005/8/layout/process2"/>
    <dgm:cxn modelId="{BCC09312-66C4-4738-8DAB-56AA523800C2}" type="presOf" srcId="{F2108955-1A66-483E-8262-8234784ACF56}" destId="{DC5DCAC6-D1AA-4781-AAC2-41DD195CFCF6}" srcOrd="0" destOrd="0" presId="urn:microsoft.com/office/officeart/2005/8/layout/process2"/>
    <dgm:cxn modelId="{6171201E-68E4-4FBD-B1FB-E4831C6EC166}" srcId="{C3168CEF-52F6-4E69-9FF0-5B7D9E549181}" destId="{3C02B554-113A-47C2-911F-C45D8A9D08E5}" srcOrd="4" destOrd="0" parTransId="{32BB0D6B-7547-4AC0-9762-C3E71566ED39}" sibTransId="{225AD130-6E52-4822-A62A-19ABFDFE5114}"/>
    <dgm:cxn modelId="{4B704621-082A-4B19-98C3-C991B8403D71}" type="presOf" srcId="{5EE762FD-6C7D-4A5C-A766-63AC3D465ABC}" destId="{303B3154-F646-4EA8-9BBC-179053AE73C6}" srcOrd="0" destOrd="0" presId="urn:microsoft.com/office/officeart/2005/8/layout/process2"/>
    <dgm:cxn modelId="{1E8D5C26-492D-4EFF-A0C1-83A212FA2CB3}" srcId="{C3168CEF-52F6-4E69-9FF0-5B7D9E549181}" destId="{8F8ADFEC-A6A1-42CF-BAFB-63E92362AA63}" srcOrd="0" destOrd="0" parTransId="{4C60A14D-6368-49C9-B18E-94B090A3694D}" sibTransId="{415AF011-4F67-49D8-9D0E-AABE1216258A}"/>
    <dgm:cxn modelId="{85E6863B-3372-4A7D-B85D-E3F77E25E49F}" type="presOf" srcId="{DFAC7BC6-6A8F-44A4-9538-72B49ACAEB08}" destId="{9DBDC668-9928-4B91-9123-94568685E583}" srcOrd="0" destOrd="0" presId="urn:microsoft.com/office/officeart/2005/8/layout/process2"/>
    <dgm:cxn modelId="{59E7399F-8B9F-4140-8D44-08228930CB48}" srcId="{C3168CEF-52F6-4E69-9FF0-5B7D9E549181}" destId="{F2108955-1A66-483E-8262-8234784ACF56}" srcOrd="3" destOrd="0" parTransId="{786A6436-F7C9-4755-B4FC-E7CCCE666761}" sibTransId="{231D6BEC-671C-4657-BD2E-28529A18E72B}"/>
    <dgm:cxn modelId="{9F2871C4-E7AE-4095-AA23-65EDC7BAF5A9}" type="presOf" srcId="{231D6BEC-671C-4657-BD2E-28529A18E72B}" destId="{064BF43C-99D4-4527-9667-245224073370}" srcOrd="1" destOrd="0" presId="urn:microsoft.com/office/officeart/2005/8/layout/process2"/>
    <dgm:cxn modelId="{1F0FB3CE-2096-4636-9F19-F349297A17E5}" type="presOf" srcId="{8F8ADFEC-A6A1-42CF-BAFB-63E92362AA63}" destId="{100FC56F-3EAF-4D1B-82B3-BF568BA9FFD7}" srcOrd="0" destOrd="0" presId="urn:microsoft.com/office/officeart/2005/8/layout/process2"/>
    <dgm:cxn modelId="{8BE6BCCF-9958-47A0-93C7-3243A90F3AC2}" type="presOf" srcId="{415AF011-4F67-49D8-9D0E-AABE1216258A}" destId="{D642A7F7-67ED-4516-BE67-34CE52F6F172}" srcOrd="1" destOrd="0" presId="urn:microsoft.com/office/officeart/2005/8/layout/process2"/>
    <dgm:cxn modelId="{992BEDD4-9B83-49B5-AD2B-ADC8B0444398}" type="presOf" srcId="{3C02B554-113A-47C2-911F-C45D8A9D08E5}" destId="{17422721-6C56-454D-9C5A-0F745B768B1D}" srcOrd="0" destOrd="0" presId="urn:microsoft.com/office/officeart/2005/8/layout/process2"/>
    <dgm:cxn modelId="{18B474DA-1981-4516-8D90-67BBB8A542FE}" type="presOf" srcId="{FD9D8899-25E7-4C3C-9E67-22FC9CC151F5}" destId="{8FF8522F-877C-4885-94CB-F7330A122C6D}" srcOrd="0" destOrd="0" presId="urn:microsoft.com/office/officeart/2005/8/layout/process2"/>
    <dgm:cxn modelId="{5E4D8ADD-6A01-4895-BB49-9CC20265219B}" type="presOf" srcId="{C3168CEF-52F6-4E69-9FF0-5B7D9E549181}" destId="{AB4C0A33-F0E1-4271-BBCB-1BFAFCD4B646}" srcOrd="0" destOrd="0" presId="urn:microsoft.com/office/officeart/2005/8/layout/process2"/>
    <dgm:cxn modelId="{71CC58E5-1A08-4AE9-BBE3-B40953275862}" type="presOf" srcId="{D89055C5-BD12-4800-8D4C-A182192ACF2A}" destId="{E78F5DD8-281A-4DF7-AE99-98C505C18285}" srcOrd="1" destOrd="0" presId="urn:microsoft.com/office/officeart/2005/8/layout/process2"/>
    <dgm:cxn modelId="{420FF6ED-F97A-476B-99CC-8029209200D0}" type="presOf" srcId="{231D6BEC-671C-4657-BD2E-28529A18E72B}" destId="{A4C6F8E1-9A96-4AB5-9069-5E91B06FF1BB}" srcOrd="0" destOrd="0" presId="urn:microsoft.com/office/officeart/2005/8/layout/process2"/>
    <dgm:cxn modelId="{2274FCEF-8BF0-4645-97AB-9AB546F2A505}" type="presOf" srcId="{DFAC7BC6-6A8F-44A4-9538-72B49ACAEB08}" destId="{9479301E-3587-49D1-B440-B71B3BF66BF2}" srcOrd="1" destOrd="0" presId="urn:microsoft.com/office/officeart/2005/8/layout/process2"/>
    <dgm:cxn modelId="{B8B016F2-C181-4C54-9144-2D4A37B7EF63}" srcId="{C3168CEF-52F6-4E69-9FF0-5B7D9E549181}" destId="{5EE762FD-6C7D-4A5C-A766-63AC3D465ABC}" srcOrd="2" destOrd="0" parTransId="{AB76F7A6-B453-46E5-8599-03FA677EBCDE}" sibTransId="{D89055C5-BD12-4800-8D4C-A182192ACF2A}"/>
    <dgm:cxn modelId="{475A7DF2-314A-4262-AC9B-AF63A740F55D}" type="presOf" srcId="{D89055C5-BD12-4800-8D4C-A182192ACF2A}" destId="{59A0E379-CB30-47FD-A271-4CC3E36B3346}" srcOrd="0" destOrd="0" presId="urn:microsoft.com/office/officeart/2005/8/layout/process2"/>
    <dgm:cxn modelId="{D12583BD-C843-4F05-AEA1-C52B15C2EE23}" type="presParOf" srcId="{AB4C0A33-F0E1-4271-BBCB-1BFAFCD4B646}" destId="{100FC56F-3EAF-4D1B-82B3-BF568BA9FFD7}" srcOrd="0" destOrd="0" presId="urn:microsoft.com/office/officeart/2005/8/layout/process2"/>
    <dgm:cxn modelId="{E7B2D9B6-2EA0-413D-8306-556F1C5C4D8C}" type="presParOf" srcId="{AB4C0A33-F0E1-4271-BBCB-1BFAFCD4B646}" destId="{F8CB758A-9D09-4640-ACFF-47859CAF7C51}" srcOrd="1" destOrd="0" presId="urn:microsoft.com/office/officeart/2005/8/layout/process2"/>
    <dgm:cxn modelId="{00539C6B-D855-4D17-9896-8D3E719A39A7}" type="presParOf" srcId="{F8CB758A-9D09-4640-ACFF-47859CAF7C51}" destId="{D642A7F7-67ED-4516-BE67-34CE52F6F172}" srcOrd="0" destOrd="0" presId="urn:microsoft.com/office/officeart/2005/8/layout/process2"/>
    <dgm:cxn modelId="{94AA52D1-B1E3-40B0-86FB-9F3E9E897C32}" type="presParOf" srcId="{AB4C0A33-F0E1-4271-BBCB-1BFAFCD4B646}" destId="{8FF8522F-877C-4885-94CB-F7330A122C6D}" srcOrd="2" destOrd="0" presId="urn:microsoft.com/office/officeart/2005/8/layout/process2"/>
    <dgm:cxn modelId="{0615BA20-C702-4D3F-A599-C33437004275}" type="presParOf" srcId="{AB4C0A33-F0E1-4271-BBCB-1BFAFCD4B646}" destId="{9DBDC668-9928-4B91-9123-94568685E583}" srcOrd="3" destOrd="0" presId="urn:microsoft.com/office/officeart/2005/8/layout/process2"/>
    <dgm:cxn modelId="{9349F040-9A4B-445F-8ADD-FD6A33FEC185}" type="presParOf" srcId="{9DBDC668-9928-4B91-9123-94568685E583}" destId="{9479301E-3587-49D1-B440-B71B3BF66BF2}" srcOrd="0" destOrd="0" presId="urn:microsoft.com/office/officeart/2005/8/layout/process2"/>
    <dgm:cxn modelId="{68C61A54-0CB8-4C6E-9E89-FD9ADC32EA3E}" type="presParOf" srcId="{AB4C0A33-F0E1-4271-BBCB-1BFAFCD4B646}" destId="{303B3154-F646-4EA8-9BBC-179053AE73C6}" srcOrd="4" destOrd="0" presId="urn:microsoft.com/office/officeart/2005/8/layout/process2"/>
    <dgm:cxn modelId="{87325074-B1C6-4B90-A3E1-D01FCAAAE98A}" type="presParOf" srcId="{AB4C0A33-F0E1-4271-BBCB-1BFAFCD4B646}" destId="{59A0E379-CB30-47FD-A271-4CC3E36B3346}" srcOrd="5" destOrd="0" presId="urn:microsoft.com/office/officeart/2005/8/layout/process2"/>
    <dgm:cxn modelId="{AFBEB78C-7959-4201-A040-677408E1E86D}" type="presParOf" srcId="{59A0E379-CB30-47FD-A271-4CC3E36B3346}" destId="{E78F5DD8-281A-4DF7-AE99-98C505C18285}" srcOrd="0" destOrd="0" presId="urn:microsoft.com/office/officeart/2005/8/layout/process2"/>
    <dgm:cxn modelId="{AA7B9E40-CEB5-42EE-A8D6-D0071F5D7026}" type="presParOf" srcId="{AB4C0A33-F0E1-4271-BBCB-1BFAFCD4B646}" destId="{DC5DCAC6-D1AA-4781-AAC2-41DD195CFCF6}" srcOrd="6" destOrd="0" presId="urn:microsoft.com/office/officeart/2005/8/layout/process2"/>
    <dgm:cxn modelId="{65920D0D-84AA-4543-B680-05D15F82469C}" type="presParOf" srcId="{AB4C0A33-F0E1-4271-BBCB-1BFAFCD4B646}" destId="{A4C6F8E1-9A96-4AB5-9069-5E91B06FF1BB}" srcOrd="7" destOrd="0" presId="urn:microsoft.com/office/officeart/2005/8/layout/process2"/>
    <dgm:cxn modelId="{F81060B2-8935-47C0-80F8-F06AAD1964E4}" type="presParOf" srcId="{A4C6F8E1-9A96-4AB5-9069-5E91B06FF1BB}" destId="{064BF43C-99D4-4527-9667-245224073370}" srcOrd="0" destOrd="0" presId="urn:microsoft.com/office/officeart/2005/8/layout/process2"/>
    <dgm:cxn modelId="{BC135618-1E1D-43FC-877D-3A769268E867}" type="presParOf" srcId="{AB4C0A33-F0E1-4271-BBCB-1BFAFCD4B646}" destId="{17422721-6C56-454D-9C5A-0F745B768B1D}"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0FC56F-3EAF-4D1B-82B3-BF568BA9FFD7}">
      <dsp:nvSpPr>
        <dsp:cNvPr id="0" name=""/>
        <dsp:cNvSpPr/>
      </dsp:nvSpPr>
      <dsp:spPr>
        <a:xfrm>
          <a:off x="0" y="3311"/>
          <a:ext cx="6280879" cy="3712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a:latin typeface="Alexandria"/>
            </a:rPr>
            <a:t>Market analysis</a:t>
          </a:r>
          <a:endParaRPr lang="en-US" sz="1800" b="1" kern="1200" dirty="0">
            <a:latin typeface="Alexandria"/>
          </a:endParaRPr>
        </a:p>
      </dsp:txBody>
      <dsp:txXfrm>
        <a:off x="10874" y="14185"/>
        <a:ext cx="6259131" cy="349522"/>
      </dsp:txXfrm>
    </dsp:sp>
    <dsp:sp modelId="{F8CB758A-9D09-4640-ACFF-47859CAF7C51}">
      <dsp:nvSpPr>
        <dsp:cNvPr id="0" name=""/>
        <dsp:cNvSpPr/>
      </dsp:nvSpPr>
      <dsp:spPr>
        <a:xfrm rot="5400000">
          <a:off x="2956311" y="399132"/>
          <a:ext cx="368255" cy="441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p>
      </dsp:txBody>
      <dsp:txXfrm rot="-5400000">
        <a:off x="3007867" y="435957"/>
        <a:ext cx="265144" cy="257779"/>
      </dsp:txXfrm>
    </dsp:sp>
    <dsp:sp modelId="{8FF8522F-877C-4885-94CB-F7330A122C6D}">
      <dsp:nvSpPr>
        <dsp:cNvPr id="0" name=""/>
        <dsp:cNvSpPr/>
      </dsp:nvSpPr>
      <dsp:spPr>
        <a:xfrm>
          <a:off x="-90751" y="865588"/>
          <a:ext cx="6462382" cy="4057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latin typeface="Alexandria"/>
            </a:rPr>
            <a:t>Trend forecasting</a:t>
          </a:r>
        </a:p>
      </dsp:txBody>
      <dsp:txXfrm>
        <a:off x="-78866" y="877473"/>
        <a:ext cx="6438612" cy="382017"/>
      </dsp:txXfrm>
    </dsp:sp>
    <dsp:sp modelId="{9DBDC668-9928-4B91-9123-94568685E583}">
      <dsp:nvSpPr>
        <dsp:cNvPr id="0" name=""/>
        <dsp:cNvSpPr/>
      </dsp:nvSpPr>
      <dsp:spPr>
        <a:xfrm rot="5400000">
          <a:off x="2956311" y="1295927"/>
          <a:ext cx="368255" cy="441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p>
      </dsp:txBody>
      <dsp:txXfrm rot="-5400000">
        <a:off x="3007867" y="1332752"/>
        <a:ext cx="265144" cy="257779"/>
      </dsp:txXfrm>
    </dsp:sp>
    <dsp:sp modelId="{303B3154-F646-4EA8-9BBC-179053AE73C6}">
      <dsp:nvSpPr>
        <dsp:cNvPr id="0" name=""/>
        <dsp:cNvSpPr/>
      </dsp:nvSpPr>
      <dsp:spPr>
        <a:xfrm>
          <a:off x="-80193" y="1762383"/>
          <a:ext cx="6441266" cy="47253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latin typeface="Alexandria"/>
            </a:rPr>
            <a:t>Risk assessment</a:t>
          </a:r>
        </a:p>
      </dsp:txBody>
      <dsp:txXfrm>
        <a:off x="-66353" y="1776223"/>
        <a:ext cx="6413586" cy="444855"/>
      </dsp:txXfrm>
    </dsp:sp>
    <dsp:sp modelId="{59A0E379-CB30-47FD-A271-4CC3E36B3346}">
      <dsp:nvSpPr>
        <dsp:cNvPr id="0" name=""/>
        <dsp:cNvSpPr/>
      </dsp:nvSpPr>
      <dsp:spPr>
        <a:xfrm rot="5400000">
          <a:off x="2956311" y="2259469"/>
          <a:ext cx="368255" cy="441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p>
      </dsp:txBody>
      <dsp:txXfrm rot="-5400000">
        <a:off x="3007867" y="2296294"/>
        <a:ext cx="265144" cy="257779"/>
      </dsp:txXfrm>
    </dsp:sp>
    <dsp:sp modelId="{DC5DCAC6-D1AA-4781-AAC2-41DD195CFCF6}">
      <dsp:nvSpPr>
        <dsp:cNvPr id="0" name=""/>
        <dsp:cNvSpPr/>
      </dsp:nvSpPr>
      <dsp:spPr>
        <a:xfrm>
          <a:off x="-67667" y="2725926"/>
          <a:ext cx="6416214" cy="3207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latin typeface="Alexandria"/>
            </a:rPr>
            <a:t>Financial feasibility</a:t>
          </a:r>
        </a:p>
      </dsp:txBody>
      <dsp:txXfrm>
        <a:off x="-58274" y="2735319"/>
        <a:ext cx="6397428" cy="301920"/>
      </dsp:txXfrm>
    </dsp:sp>
    <dsp:sp modelId="{A4C6F8E1-9A96-4AB5-9069-5E91B06FF1BB}">
      <dsp:nvSpPr>
        <dsp:cNvPr id="0" name=""/>
        <dsp:cNvSpPr/>
      </dsp:nvSpPr>
      <dsp:spPr>
        <a:xfrm rot="5400000">
          <a:off x="2956311" y="3071182"/>
          <a:ext cx="368255" cy="44190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Y" sz="1800" b="1" kern="1200"/>
        </a:p>
      </dsp:txBody>
      <dsp:txXfrm rot="-5400000">
        <a:off x="3007867" y="3108007"/>
        <a:ext cx="265144" cy="257779"/>
      </dsp:txXfrm>
    </dsp:sp>
    <dsp:sp modelId="{17422721-6C56-454D-9C5A-0F745B768B1D}">
      <dsp:nvSpPr>
        <dsp:cNvPr id="0" name=""/>
        <dsp:cNvSpPr/>
      </dsp:nvSpPr>
      <dsp:spPr>
        <a:xfrm>
          <a:off x="1590101" y="3537639"/>
          <a:ext cx="3100676" cy="441503"/>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en-US" sz="1800" b="1" kern="1200" dirty="0">
              <a:latin typeface="Alexandria"/>
            </a:rPr>
            <a:t>Investment decision</a:t>
          </a:r>
        </a:p>
      </dsp:txBody>
      <dsp:txXfrm>
        <a:off x="1603032" y="3550570"/>
        <a:ext cx="3074814" cy="415641"/>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txBody>
          <a:bodyPr/>
          <a:lstStyle/>
          <a:p>
            <a:endParaRPr lang="ar-SY"/>
          </a:p>
        </p:txBody>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txBody>
          <a:bodyPr/>
          <a:lstStyle/>
          <a:p>
            <a:endParaRPr lang="ar-SY"/>
          </a:p>
        </p:txBody>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59266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hyperlink" Target="https://www.smartdatacollective.com/big-data-20-free-big-data-sources-everyone-should-know/"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93858" y="3009283"/>
            <a:ext cx="6217998"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Predicting Real Estate Market Trends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884389"/>
            <a:ext cx="5884675" cy="1938992"/>
          </a:xfrm>
          <a:prstGeom prst="rect">
            <a:avLst/>
          </a:prstGeom>
          <a:noFill/>
        </p:spPr>
        <p:txBody>
          <a:bodyPr wrap="square">
            <a:spAutoFit/>
          </a:bodyPr>
          <a:lstStyle/>
          <a:p>
            <a:pPr algn="just"/>
            <a:r>
              <a:rPr lang="en-US" sz="2000" dirty="0"/>
              <a:t>This lecture explores the drivers, methods, and applications of real estate market forecasting, supported by practical examples and analytical tools. It aims to equip readers with the skills to anticipate trends, make informed decisions, and contribute to resilient and sustainable real estate markets.</a:t>
            </a:r>
            <a:endParaRPr lang="en-US" sz="2000" dirty="0">
              <a:latin typeface="Alexandria"/>
            </a:endParaRP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9320" y="1083911"/>
            <a:ext cx="8417320" cy="5738494"/>
          </a:xfrm>
          <a:prstGeom prst="rect">
            <a:avLst/>
          </a:prstGeom>
          <a:noFill/>
        </p:spPr>
        <p:txBody>
          <a:bodyPr wrap="square" rtlCol="0">
            <a:spAutoFit/>
          </a:bodyPr>
          <a:lstStyle/>
          <a:p>
            <a:pPr>
              <a:lnSpc>
                <a:spcPct val="150000"/>
              </a:lnSpc>
            </a:pPr>
            <a:r>
              <a:rPr lang="en-US" sz="2000" dirty="0"/>
              <a:t>1. Introduction</a:t>
            </a:r>
            <a:endParaRPr lang="en-US" sz="2000" b="1" dirty="0">
              <a:latin typeface="Alexandria" charset="0"/>
            </a:endParaRPr>
          </a:p>
          <a:p>
            <a:pPr>
              <a:lnSpc>
                <a:spcPct val="150000"/>
              </a:lnSpc>
            </a:pPr>
            <a:r>
              <a:rPr lang="en-US" sz="2000" dirty="0"/>
              <a:t>2. Understanding Real Estate Market Trends</a:t>
            </a:r>
          </a:p>
          <a:p>
            <a:pPr>
              <a:lnSpc>
                <a:spcPct val="150000"/>
              </a:lnSpc>
            </a:pPr>
            <a:r>
              <a:rPr lang="en-US" sz="2000" dirty="0"/>
              <a:t>3. Real Estate Market Cycle</a:t>
            </a:r>
            <a:endParaRPr lang="en-US" sz="2000" dirty="0">
              <a:latin typeface="Alexandria"/>
            </a:endParaRPr>
          </a:p>
          <a:p>
            <a:pPr>
              <a:lnSpc>
                <a:spcPct val="150000"/>
              </a:lnSpc>
            </a:pPr>
            <a:r>
              <a:rPr lang="en-US" sz="2000" dirty="0">
                <a:latin typeface="Alexandria"/>
              </a:rPr>
              <a:t>4. </a:t>
            </a:r>
            <a:r>
              <a:rPr lang="en-US" sz="2000" dirty="0"/>
              <a:t>Key Drivers of Real Estate Market Trends</a:t>
            </a:r>
            <a:endParaRPr lang="en-US" sz="2000" dirty="0">
              <a:latin typeface="Alexandria"/>
            </a:endParaRPr>
          </a:p>
          <a:p>
            <a:pPr>
              <a:lnSpc>
                <a:spcPct val="150000"/>
              </a:lnSpc>
            </a:pPr>
            <a:r>
              <a:rPr lang="en-US" sz="2000" dirty="0"/>
              <a:t>5. Data Sources for Market Trend Prediction</a:t>
            </a:r>
          </a:p>
          <a:p>
            <a:pPr>
              <a:lnSpc>
                <a:spcPct val="200000"/>
              </a:lnSpc>
            </a:pPr>
            <a:r>
              <a:rPr lang="en-US" sz="2000" dirty="0">
                <a:latin typeface="Alexandria"/>
              </a:rPr>
              <a:t>6. Methods for Predicting Real Estate Trends</a:t>
            </a:r>
          </a:p>
          <a:p>
            <a:pPr>
              <a:lnSpc>
                <a:spcPct val="150000"/>
              </a:lnSpc>
            </a:pPr>
            <a:r>
              <a:rPr lang="en-US" sz="2000" dirty="0"/>
              <a:t>7</a:t>
            </a:r>
            <a:r>
              <a:rPr lang="en-US" sz="2000" b="1" dirty="0"/>
              <a:t>. </a:t>
            </a:r>
            <a:r>
              <a:rPr lang="en-US" sz="2000" dirty="0">
                <a:latin typeface="Alexandria"/>
              </a:rPr>
              <a:t>Key Market Indicators for Forecasting</a:t>
            </a:r>
            <a:endParaRPr lang="en-US" sz="2000" b="1" dirty="0"/>
          </a:p>
          <a:p>
            <a:pPr>
              <a:lnSpc>
                <a:spcPct val="150000"/>
              </a:lnSpc>
            </a:pPr>
            <a:r>
              <a:rPr lang="en-US" sz="2000" dirty="0"/>
              <a:t>8.</a:t>
            </a:r>
            <a:r>
              <a:rPr lang="en-US" sz="2000" dirty="0">
                <a:latin typeface="Alexandria"/>
              </a:rPr>
              <a:t> Impact of Global Events on Market Trends</a:t>
            </a:r>
          </a:p>
          <a:p>
            <a:pPr>
              <a:lnSpc>
                <a:spcPct val="150000"/>
              </a:lnSpc>
            </a:pPr>
            <a:r>
              <a:rPr lang="en-US" sz="2000" dirty="0">
                <a:latin typeface="Alexandria"/>
              </a:rPr>
              <a:t>9.Risk Factors in Real Estate Forecasting</a:t>
            </a:r>
          </a:p>
          <a:p>
            <a:pPr>
              <a:lnSpc>
                <a:spcPct val="150000"/>
              </a:lnSpc>
            </a:pPr>
            <a:r>
              <a:rPr lang="en-US" sz="2000" dirty="0">
                <a:latin typeface="Alexandria"/>
              </a:rPr>
              <a:t>10.Tools and Software for Market Prediction</a:t>
            </a:r>
          </a:p>
          <a:p>
            <a:pPr>
              <a:lnSpc>
                <a:spcPct val="150000"/>
              </a:lnSpc>
            </a:pPr>
            <a:r>
              <a:rPr lang="en-US" sz="2000" dirty="0">
                <a:latin typeface="Alexandria"/>
              </a:rPr>
              <a:t>11. Integrating Forecasting into Investment Decisions</a:t>
            </a:r>
          </a:p>
          <a:p>
            <a:pPr>
              <a:lnSpc>
                <a:spcPct val="150000"/>
              </a:lnSpc>
            </a:pPr>
            <a:r>
              <a:rPr lang="en-US" sz="2000" dirty="0">
                <a:latin typeface="Alexandria"/>
              </a:rPr>
              <a:t>12. Ethical Considerations in Market Forecasting</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667094"/>
            <a:ext cx="8417320" cy="4661276"/>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marL="342900" indent="-342900">
              <a:lnSpc>
                <a:spcPct val="150000"/>
              </a:lnSpc>
              <a:buFont typeface="Arial" panose="020B0604020202020204" pitchFamily="34" charset="0"/>
              <a:buChar char="•"/>
            </a:pPr>
            <a:r>
              <a:rPr lang="en-US" sz="2000" b="1" dirty="0">
                <a:latin typeface="Alexandria"/>
              </a:rPr>
              <a:t>Explain</a:t>
            </a:r>
            <a:r>
              <a:rPr lang="en-US" sz="2000" dirty="0">
                <a:latin typeface="Alexandria"/>
              </a:rPr>
              <a:t> the importance and key drivers of real estate market trends.</a:t>
            </a:r>
          </a:p>
          <a:p>
            <a:pPr marL="342900" indent="-342900">
              <a:lnSpc>
                <a:spcPct val="150000"/>
              </a:lnSpc>
              <a:buFont typeface="Arial" panose="020B0604020202020204" pitchFamily="34" charset="0"/>
              <a:buChar char="•"/>
            </a:pPr>
            <a:r>
              <a:rPr lang="en-US" sz="2000" dirty="0">
                <a:latin typeface="Alexandria"/>
              </a:rPr>
              <a:t> </a:t>
            </a:r>
            <a:r>
              <a:rPr lang="en-US" sz="2000" b="1" dirty="0">
                <a:latin typeface="Alexandria"/>
              </a:rPr>
              <a:t>Identify</a:t>
            </a:r>
            <a:r>
              <a:rPr lang="en-US" sz="2000" dirty="0">
                <a:latin typeface="Alexandria"/>
              </a:rPr>
              <a:t> and interpret major market indicators (prices, supply–demand, vacancy, interest rates).</a:t>
            </a:r>
          </a:p>
          <a:p>
            <a:pPr marL="342900" indent="-342900">
              <a:lnSpc>
                <a:spcPct val="150000"/>
              </a:lnSpc>
              <a:buFont typeface="Arial" panose="020B0604020202020204" pitchFamily="34" charset="0"/>
              <a:buChar char="•"/>
            </a:pPr>
            <a:r>
              <a:rPr lang="en-US" sz="2000" b="1" dirty="0">
                <a:latin typeface="Alexandria"/>
              </a:rPr>
              <a:t>Apply</a:t>
            </a:r>
            <a:r>
              <a:rPr lang="en-US" sz="2000" dirty="0">
                <a:latin typeface="Alexandria"/>
              </a:rPr>
              <a:t> basic forecasting methods such as time series and regression analysis and AI methods.</a:t>
            </a:r>
          </a:p>
          <a:p>
            <a:pPr marL="342900" indent="-342900">
              <a:lnSpc>
                <a:spcPct val="150000"/>
              </a:lnSpc>
              <a:buFont typeface="Arial" panose="020B0604020202020204" pitchFamily="34" charset="0"/>
              <a:buChar char="•"/>
            </a:pPr>
            <a:r>
              <a:rPr lang="en-US" sz="2000" b="1" dirty="0">
                <a:latin typeface="Alexandria"/>
              </a:rPr>
              <a:t>Evaluate</a:t>
            </a:r>
            <a:r>
              <a:rPr lang="en-US" sz="2000" dirty="0">
                <a:latin typeface="Alexandria"/>
              </a:rPr>
              <a:t> the role of data analytics and technology in market prediction.</a:t>
            </a:r>
          </a:p>
          <a:p>
            <a:pPr marL="342900" indent="-342900">
              <a:lnSpc>
                <a:spcPct val="150000"/>
              </a:lnSpc>
              <a:buFont typeface="Arial" panose="020B0604020202020204" pitchFamily="34" charset="0"/>
              <a:buChar char="•"/>
            </a:pPr>
            <a:r>
              <a:rPr lang="en-US" sz="2000" b="1" dirty="0">
                <a:latin typeface="Alexandria"/>
              </a:rPr>
              <a:t>Analyze</a:t>
            </a:r>
            <a:r>
              <a:rPr lang="en-US" sz="2000" dirty="0">
                <a:latin typeface="Alexandria"/>
              </a:rPr>
              <a:t> trends to support real estate investment and planning decisions.</a:t>
            </a:r>
          </a:p>
          <a:p>
            <a:pPr marL="342900" indent="-342900">
              <a:lnSpc>
                <a:spcPct val="150000"/>
              </a:lnSpc>
              <a:buFont typeface="Arial" panose="020B0604020202020204" pitchFamily="34" charset="0"/>
              <a:buChar char="•"/>
            </a:pPr>
            <a:r>
              <a:rPr lang="en-US" sz="2000" dirty="0">
                <a:latin typeface="Alexandria"/>
              </a:rPr>
              <a:t> </a:t>
            </a:r>
            <a:r>
              <a:rPr lang="en-US" sz="2000" b="1" dirty="0">
                <a:latin typeface="Alexandria"/>
              </a:rPr>
              <a:t>Recognize</a:t>
            </a:r>
            <a:r>
              <a:rPr lang="en-US" sz="2000" dirty="0">
                <a:latin typeface="Alexandria"/>
              </a:rPr>
              <a:t> risks, uncertainties, and ethical considerations in market forecasting.</a:t>
            </a: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1322729"/>
            <a:ext cx="4955591"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51790" y="1445485"/>
            <a:ext cx="4420450" cy="3391698"/>
          </a:xfrm>
          <a:prstGeom prst="rect">
            <a:avLst/>
          </a:prstGeom>
        </p:spPr>
        <p:txBody>
          <a:bodyPr wrap="square">
            <a:spAutoFit/>
          </a:bodyPr>
          <a:lstStyle/>
          <a:p>
            <a:pPr>
              <a:lnSpc>
                <a:spcPct val="120000"/>
              </a:lnSpc>
            </a:pPr>
            <a:r>
              <a:rPr lang="en-US" sz="2000" dirty="0">
                <a:latin typeface="Alexandria"/>
              </a:rPr>
              <a:t>Real estate markets play a vital role in economic growth, urban development, and social stability, making trend prediction essential for investors, developers, and policymakers. Forecasting market movements helps reduce risk, improve investment decisions, and support sustainable housing strategies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2283702"/>
          </a:xfrm>
          <a:prstGeom prst="rect">
            <a:avLst/>
          </a:prstGeom>
        </p:spPr>
        <p:txBody>
          <a:bodyPr wrap="square">
            <a:spAutoFit/>
          </a:bodyPr>
          <a:lstStyle/>
          <a:p>
            <a:pPr>
              <a:lnSpc>
                <a:spcPct val="120000"/>
              </a:lnSpc>
            </a:pPr>
            <a:r>
              <a:rPr lang="en-US" sz="2000" b="1" dirty="0"/>
              <a:t>However, real estate markets are complex systems influenced by economic conditions, demographic shifts, government policies, technological change, and behavioral factors.</a:t>
            </a:r>
            <a:endParaRPr lang="en-US" sz="2000" b="1" dirty="0">
              <a:latin typeface="Alexandria"/>
            </a:endParaRP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عنصر نائب للصورة 2">
            <a:extLst>
              <a:ext uri="{FF2B5EF4-FFF2-40B4-BE49-F238E27FC236}">
                <a16:creationId xmlns:a16="http://schemas.microsoft.com/office/drawing/2014/main" id="{66D11F26-92D7-E975-E070-8ED5319CC612}"/>
              </a:ext>
            </a:extLst>
          </p:cNvPr>
          <p:cNvPicPr>
            <a:picLocks noGrp="1" noChangeAspect="1"/>
          </p:cNvPicPr>
          <p:nvPr>
            <p:ph type="pic" sz="quarter" idx="10"/>
          </p:nvPr>
        </p:nvPicPr>
        <p:blipFill>
          <a:blip r:embed="rId3"/>
          <a:srcRect t="6892" b="6892"/>
          <a:stretch>
            <a:fillRect/>
          </a:stretch>
        </p:blipFill>
        <p:spPr>
          <a:xfrm>
            <a:off x="6519863" y="949325"/>
            <a:ext cx="4349750" cy="2495550"/>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50310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834491" y="884224"/>
            <a:ext cx="8326179" cy="523220"/>
          </a:xfrm>
          <a:prstGeom prst="rect">
            <a:avLst/>
          </a:prstGeom>
          <a:noFill/>
        </p:spPr>
        <p:txBody>
          <a:bodyPr wrap="square" rtlCol="0">
            <a:spAutoFit/>
          </a:bodyPr>
          <a:lstStyle/>
          <a:p>
            <a:r>
              <a:rPr lang="en-US" sz="2800" dirty="0">
                <a:latin typeface="Alexandria"/>
              </a:rPr>
              <a:t>1. Introduction</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243502" y="1719748"/>
            <a:ext cx="9587918" cy="3323987"/>
          </a:xfrm>
          <a:prstGeom prst="rect">
            <a:avLst/>
          </a:prstGeom>
          <a:solidFill>
            <a:schemeClr val="bg1"/>
          </a:solidFill>
        </p:spPr>
        <p:txBody>
          <a:bodyPr wrap="square" rtlCol="0">
            <a:spAutoFit/>
          </a:bodyPr>
          <a:lstStyle/>
          <a:p>
            <a:r>
              <a:rPr lang="en-US" sz="2000" dirty="0">
                <a:latin typeface="Alexandria"/>
              </a:rPr>
              <a:t>Real estate markets are dynamic systems influenced by economic, demographic, financial, political, and technological factors. </a:t>
            </a:r>
            <a:r>
              <a:rPr lang="en-US" sz="2000" b="1" dirty="0">
                <a:latin typeface="Alexandria"/>
              </a:rPr>
              <a:t>Predicting market trends is essential </a:t>
            </a:r>
            <a:r>
              <a:rPr lang="en-US" sz="2000" dirty="0">
                <a:latin typeface="Alexandria"/>
              </a:rPr>
              <a:t>for:</a:t>
            </a:r>
          </a:p>
          <a:p>
            <a:pPr marL="342900" indent="-342900">
              <a:lnSpc>
                <a:spcPct val="150000"/>
              </a:lnSpc>
              <a:buFont typeface="Arial" panose="020B0604020202020204" pitchFamily="34" charset="0"/>
              <a:buChar char="•"/>
            </a:pPr>
            <a:r>
              <a:rPr lang="en-US" sz="2000" dirty="0">
                <a:latin typeface="Alexandria"/>
              </a:rPr>
              <a:t>Investors seeking profitable opportunities</a:t>
            </a:r>
          </a:p>
          <a:p>
            <a:pPr marL="342900" indent="-342900">
              <a:lnSpc>
                <a:spcPct val="150000"/>
              </a:lnSpc>
              <a:buFont typeface="Arial" panose="020B0604020202020204" pitchFamily="34" charset="0"/>
              <a:buChar char="•"/>
            </a:pPr>
            <a:r>
              <a:rPr lang="en-US" sz="2000" dirty="0">
                <a:latin typeface="Alexandria"/>
              </a:rPr>
              <a:t>Developers planning new projects</a:t>
            </a:r>
          </a:p>
          <a:p>
            <a:pPr marL="342900" indent="-342900">
              <a:lnSpc>
                <a:spcPct val="150000"/>
              </a:lnSpc>
              <a:buFont typeface="Arial" panose="020B0604020202020204" pitchFamily="34" charset="0"/>
              <a:buChar char="•"/>
            </a:pPr>
            <a:r>
              <a:rPr lang="en-US" sz="2000" dirty="0">
                <a:latin typeface="Alexandria"/>
              </a:rPr>
              <a:t>Governments shaping housing policy</a:t>
            </a:r>
          </a:p>
          <a:p>
            <a:pPr marL="342900" indent="-342900">
              <a:lnSpc>
                <a:spcPct val="150000"/>
              </a:lnSpc>
              <a:buFont typeface="Arial" panose="020B0604020202020204" pitchFamily="34" charset="0"/>
              <a:buChar char="•"/>
            </a:pPr>
            <a:r>
              <a:rPr lang="en-US" sz="2000" dirty="0">
                <a:latin typeface="Alexandria"/>
              </a:rPr>
              <a:t>Financial institutions managing risk</a:t>
            </a:r>
          </a:p>
          <a:p>
            <a:pPr marL="342900" indent="-342900">
              <a:lnSpc>
                <a:spcPct val="150000"/>
              </a:lnSpc>
              <a:buFont typeface="Arial" panose="020B0604020202020204" pitchFamily="34" charset="0"/>
              <a:buChar char="•"/>
            </a:pPr>
            <a:r>
              <a:rPr lang="en-US" sz="2000" dirty="0">
                <a:latin typeface="Alexandria"/>
              </a:rPr>
              <a:t>Urban planners guiding sustainable growth</a:t>
            </a:r>
          </a:p>
          <a:p>
            <a:endParaRPr lang="en-US" sz="2000" dirty="0">
              <a:latin typeface="Alexandria"/>
            </a:endParaRPr>
          </a:p>
        </p:txBody>
      </p:sp>
      <p:sp>
        <p:nvSpPr>
          <p:cNvPr id="2" name="مستطيل: زوايا مستديرة 1">
            <a:extLst>
              <a:ext uri="{FF2B5EF4-FFF2-40B4-BE49-F238E27FC236}">
                <a16:creationId xmlns:a16="http://schemas.microsoft.com/office/drawing/2014/main" id="{7372068D-5829-2ED3-D1D7-821468B01B32}"/>
              </a:ext>
            </a:extLst>
          </p:cNvPr>
          <p:cNvSpPr/>
          <p:nvPr/>
        </p:nvSpPr>
        <p:spPr>
          <a:xfrm>
            <a:off x="1031571" y="4807245"/>
            <a:ext cx="10128857"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Unlike stock markets, real estate trends evolve more slowly but involve higher capital commitments and long-term impacts. </a:t>
            </a:r>
          </a:p>
          <a:p>
            <a:r>
              <a:rPr lang="en-US" sz="2000" b="1" dirty="0">
                <a:solidFill>
                  <a:schemeClr val="tx1"/>
                </a:solidFill>
                <a:latin typeface="Alexandria"/>
              </a:rPr>
              <a:t>Therefore, accurate forecasting reduces risk and improves strategic decision-making</a:t>
            </a:r>
          </a:p>
        </p:txBody>
      </p:sp>
      <p:pic>
        <p:nvPicPr>
          <p:cNvPr id="4" name="صورة 3">
            <a:extLst>
              <a:ext uri="{FF2B5EF4-FFF2-40B4-BE49-F238E27FC236}">
                <a16:creationId xmlns:a16="http://schemas.microsoft.com/office/drawing/2014/main" id="{768655DC-293B-B15D-9539-15DFAB5461B1}"/>
              </a:ext>
            </a:extLst>
          </p:cNvPr>
          <p:cNvPicPr>
            <a:picLocks noChangeAspect="1"/>
          </p:cNvPicPr>
          <p:nvPr/>
        </p:nvPicPr>
        <p:blipFill>
          <a:blip r:embed="rId3"/>
          <a:stretch>
            <a:fillRect/>
          </a:stretch>
        </p:blipFill>
        <p:spPr>
          <a:xfrm>
            <a:off x="6841761" y="2828649"/>
            <a:ext cx="3788715" cy="1982761"/>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C95545B6-209D-5A4A-A77B-DE762260F6EA}"/>
              </a:ext>
            </a:extLst>
          </p:cNvPr>
          <p:cNvSpPr txBox="1"/>
          <p:nvPr/>
        </p:nvSpPr>
        <p:spPr>
          <a:xfrm>
            <a:off x="1024675" y="1997839"/>
            <a:ext cx="9997929" cy="3122393"/>
          </a:xfrm>
          <a:prstGeom prst="rect">
            <a:avLst/>
          </a:prstGeom>
          <a:solidFill>
            <a:schemeClr val="bg1"/>
          </a:solidFill>
        </p:spPr>
        <p:txBody>
          <a:bodyPr wrap="square" rtlCol="0">
            <a:spAutoFit/>
          </a:bodyPr>
          <a:lstStyle/>
          <a:p>
            <a:r>
              <a:rPr lang="en-US" sz="2000" b="1" dirty="0">
                <a:latin typeface="Alexandria"/>
              </a:rPr>
              <a:t>2.1 What Are Market Trends?</a:t>
            </a:r>
          </a:p>
          <a:p>
            <a:r>
              <a:rPr lang="en-US" sz="2000" dirty="0">
                <a:latin typeface="Alexandria"/>
              </a:rPr>
              <a:t>A real estate market trend is the general direction in which property values, demand, supply, and investment activity move over time.</a:t>
            </a:r>
          </a:p>
          <a:p>
            <a:r>
              <a:rPr lang="en-US" sz="2000" b="1" dirty="0">
                <a:latin typeface="Alexandria"/>
              </a:rPr>
              <a:t>Key trend directions:</a:t>
            </a:r>
            <a:endParaRPr lang="en-US" sz="2000" dirty="0">
              <a:latin typeface="Alexandria"/>
            </a:endParaRPr>
          </a:p>
          <a:p>
            <a:pPr marL="342900" indent="-342900">
              <a:lnSpc>
                <a:spcPct val="150000"/>
              </a:lnSpc>
              <a:buFont typeface="Wingdings" panose="05000000000000000000" pitchFamily="2" charset="2"/>
              <a:buChar char="§"/>
            </a:pPr>
            <a:r>
              <a:rPr lang="en-US" sz="2000" dirty="0">
                <a:latin typeface="Alexandria"/>
              </a:rPr>
              <a:t>Upward (seller’s market)</a:t>
            </a:r>
          </a:p>
          <a:p>
            <a:pPr marL="342900" indent="-342900">
              <a:lnSpc>
                <a:spcPct val="150000"/>
              </a:lnSpc>
              <a:buFont typeface="Wingdings" panose="05000000000000000000" pitchFamily="2" charset="2"/>
              <a:buChar char="§"/>
            </a:pPr>
            <a:r>
              <a:rPr lang="en-US" sz="2000" dirty="0">
                <a:latin typeface="Alexandria"/>
              </a:rPr>
              <a:t>Downward (buyer’s market)</a:t>
            </a:r>
          </a:p>
          <a:p>
            <a:pPr marL="342900" indent="-342900">
              <a:lnSpc>
                <a:spcPct val="150000"/>
              </a:lnSpc>
              <a:buFont typeface="Wingdings" panose="05000000000000000000" pitchFamily="2" charset="2"/>
              <a:buChar char="§"/>
            </a:pPr>
            <a:r>
              <a:rPr lang="en-US" sz="2000" dirty="0">
                <a:latin typeface="Alexandria"/>
              </a:rPr>
              <a:t>Stable (balanced market)</a:t>
            </a:r>
          </a:p>
          <a:p>
            <a:pPr marL="342900" indent="-342900">
              <a:lnSpc>
                <a:spcPct val="150000"/>
              </a:lnSpc>
              <a:buFont typeface="Wingdings" panose="05000000000000000000" pitchFamily="2" charset="2"/>
              <a:buChar char="§"/>
            </a:pPr>
            <a:r>
              <a:rPr lang="en-US" sz="2000" dirty="0">
                <a:latin typeface="Alexandria"/>
              </a:rPr>
              <a:t>Cyclical fluctuations</a:t>
            </a:r>
          </a:p>
        </p:txBody>
      </p:sp>
      <p:sp>
        <p:nvSpPr>
          <p:cNvPr id="6" name="TextBox 2">
            <a:extLst>
              <a:ext uri="{FF2B5EF4-FFF2-40B4-BE49-F238E27FC236}">
                <a16:creationId xmlns:a16="http://schemas.microsoft.com/office/drawing/2014/main" id="{5900AD61-D328-411B-30FC-6927CDE24DC2}"/>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Understanding Real Estate Market Trends</a:t>
            </a:r>
          </a:p>
        </p:txBody>
      </p:sp>
      <p:pic>
        <p:nvPicPr>
          <p:cNvPr id="3" name="صورة 2">
            <a:extLst>
              <a:ext uri="{FF2B5EF4-FFF2-40B4-BE49-F238E27FC236}">
                <a16:creationId xmlns:a16="http://schemas.microsoft.com/office/drawing/2014/main" id="{EA7216AA-597B-CF29-3399-7DDE7681ED77}"/>
              </a:ext>
            </a:extLst>
          </p:cNvPr>
          <p:cNvPicPr>
            <a:picLocks noChangeAspect="1"/>
          </p:cNvPicPr>
          <p:nvPr/>
        </p:nvPicPr>
        <p:blipFill>
          <a:blip r:embed="rId3"/>
          <a:stretch>
            <a:fillRect/>
          </a:stretch>
        </p:blipFill>
        <p:spPr>
          <a:xfrm>
            <a:off x="6023639" y="2671305"/>
            <a:ext cx="4731181" cy="3122394"/>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1146950" y="1888741"/>
            <a:ext cx="9511057" cy="4315027"/>
          </a:xfrm>
          <a:prstGeom prst="rect">
            <a:avLst/>
          </a:prstGeom>
          <a:noFill/>
        </p:spPr>
        <p:txBody>
          <a:bodyPr wrap="square" rtlCol="0">
            <a:spAutoFit/>
          </a:bodyPr>
          <a:lstStyle/>
          <a:p>
            <a:pPr>
              <a:lnSpc>
                <a:spcPct val="200000"/>
              </a:lnSpc>
            </a:pPr>
            <a:r>
              <a:rPr lang="en-US" sz="2000" b="1" dirty="0">
                <a:latin typeface="Alexandria"/>
              </a:rPr>
              <a:t>2.2 Types of Real Estate Trends</a:t>
            </a:r>
          </a:p>
          <a:p>
            <a:pPr>
              <a:lnSpc>
                <a:spcPct val="200000"/>
              </a:lnSpc>
            </a:pPr>
            <a:r>
              <a:rPr lang="en-US" sz="2000" b="1" dirty="0">
                <a:latin typeface="Alexandria"/>
              </a:rPr>
              <a:t>Price Trends</a:t>
            </a:r>
            <a:r>
              <a:rPr lang="en-US" sz="2000" dirty="0">
                <a:latin typeface="Alexandria"/>
              </a:rPr>
              <a:t> – Changes in property values</a:t>
            </a:r>
          </a:p>
          <a:p>
            <a:pPr>
              <a:lnSpc>
                <a:spcPct val="200000"/>
              </a:lnSpc>
            </a:pPr>
            <a:r>
              <a:rPr lang="en-US" sz="2000" b="1" dirty="0">
                <a:latin typeface="Alexandria"/>
              </a:rPr>
              <a:t>Demand Trends</a:t>
            </a:r>
            <a:r>
              <a:rPr lang="en-US" sz="2000" dirty="0">
                <a:latin typeface="Alexandria"/>
              </a:rPr>
              <a:t> – Buyer and tenant activity</a:t>
            </a:r>
          </a:p>
          <a:p>
            <a:pPr>
              <a:lnSpc>
                <a:spcPct val="200000"/>
              </a:lnSpc>
            </a:pPr>
            <a:r>
              <a:rPr lang="en-US" sz="2000" b="1" dirty="0">
                <a:latin typeface="Alexandria"/>
              </a:rPr>
              <a:t>Supply Trends</a:t>
            </a:r>
            <a:r>
              <a:rPr lang="en-US" sz="2000" dirty="0">
                <a:latin typeface="Alexandria"/>
              </a:rPr>
              <a:t> – New construction and listings</a:t>
            </a:r>
          </a:p>
          <a:p>
            <a:pPr>
              <a:lnSpc>
                <a:spcPct val="200000"/>
              </a:lnSpc>
            </a:pPr>
            <a:r>
              <a:rPr lang="en-US" sz="2000" b="1" dirty="0">
                <a:latin typeface="Alexandria"/>
              </a:rPr>
              <a:t>Rental Trends</a:t>
            </a:r>
            <a:r>
              <a:rPr lang="en-US" sz="2000" dirty="0">
                <a:latin typeface="Alexandria"/>
              </a:rPr>
              <a:t> – Rent growth and vacancy rates</a:t>
            </a:r>
          </a:p>
          <a:p>
            <a:pPr>
              <a:lnSpc>
                <a:spcPct val="200000"/>
              </a:lnSpc>
            </a:pPr>
            <a:r>
              <a:rPr lang="en-US" sz="2000" b="1" dirty="0">
                <a:latin typeface="Alexandria"/>
              </a:rPr>
              <a:t>Investment Trends</a:t>
            </a:r>
            <a:r>
              <a:rPr lang="en-US" sz="2000" dirty="0">
                <a:latin typeface="Alexandria"/>
              </a:rPr>
              <a:t> – Capital flows and yields</a:t>
            </a:r>
          </a:p>
          <a:p>
            <a:pPr marL="342900" indent="-342900">
              <a:lnSpc>
                <a:spcPct val="200000"/>
              </a:lnSpc>
              <a:buFont typeface="Wingdings" panose="05000000000000000000" pitchFamily="2" charset="2"/>
              <a:buChar char="§"/>
            </a:pPr>
            <a:endParaRPr lang="en-US" sz="2000" dirty="0">
              <a:latin typeface="Alexandria"/>
            </a:endParaRP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97CAD19A-47BA-475A-8C44-150188E61D34}"/>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2. Understanding Real Estate Market Trends</a:t>
            </a:r>
          </a:p>
        </p:txBody>
      </p:sp>
      <p:pic>
        <p:nvPicPr>
          <p:cNvPr id="5" name="صورة 4">
            <a:extLst>
              <a:ext uri="{FF2B5EF4-FFF2-40B4-BE49-F238E27FC236}">
                <a16:creationId xmlns:a16="http://schemas.microsoft.com/office/drawing/2014/main" id="{09538C04-ECB8-C347-3DAD-BF40A3A9C052}"/>
              </a:ext>
            </a:extLst>
          </p:cNvPr>
          <p:cNvPicPr>
            <a:picLocks noChangeAspect="1"/>
          </p:cNvPicPr>
          <p:nvPr/>
        </p:nvPicPr>
        <p:blipFill>
          <a:blip r:embed="rId3"/>
          <a:stretch>
            <a:fillRect/>
          </a:stretch>
        </p:blipFill>
        <p:spPr>
          <a:xfrm>
            <a:off x="6840200" y="2808782"/>
            <a:ext cx="3817807" cy="2137972"/>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816964" y="4624408"/>
            <a:ext cx="10405672" cy="1015663"/>
          </a:xfrm>
          <a:prstGeom prst="rect">
            <a:avLst/>
          </a:prstGeom>
          <a:solidFill>
            <a:schemeClr val="accent1">
              <a:lumMod val="20000"/>
              <a:lumOff val="80000"/>
            </a:schemeClr>
          </a:solidFill>
        </p:spPr>
        <p:txBody>
          <a:bodyPr wrap="square" rtlCol="0">
            <a:spAutoFit/>
          </a:bodyPr>
          <a:lstStyle/>
          <a:p>
            <a:r>
              <a:rPr lang="en-US" sz="2000" b="1" dirty="0"/>
              <a:t>Example</a:t>
            </a:r>
          </a:p>
          <a:p>
            <a:r>
              <a:rPr lang="en-US" sz="2000" dirty="0"/>
              <a:t>After the 2008 global financial crisis, many markets entered recovery between 2010–2013, followed by expansion until 2019.</a:t>
            </a: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960FE51D-90CB-DDC7-C42A-B83DD071BB23}"/>
              </a:ext>
            </a:extLst>
          </p:cNvPr>
          <p:cNvSpPr txBox="1"/>
          <p:nvPr/>
        </p:nvSpPr>
        <p:spPr>
          <a:xfrm>
            <a:off x="617280" y="1009380"/>
            <a:ext cx="8326179" cy="523220"/>
          </a:xfrm>
          <a:prstGeom prst="rect">
            <a:avLst/>
          </a:prstGeom>
          <a:noFill/>
        </p:spPr>
        <p:txBody>
          <a:bodyPr wrap="square" rtlCol="0">
            <a:spAutoFit/>
          </a:bodyPr>
          <a:lstStyle/>
          <a:p>
            <a:r>
              <a:rPr lang="en-US" sz="2800" dirty="0"/>
              <a:t>3. Real Estate Market Cycle</a:t>
            </a:r>
            <a:endParaRPr lang="en-US" sz="2800" dirty="0">
              <a:latin typeface="Alexandria"/>
            </a:endParaRPr>
          </a:p>
        </p:txBody>
      </p:sp>
      <p:graphicFrame>
        <p:nvGraphicFramePr>
          <p:cNvPr id="2" name="جدول 1">
            <a:extLst>
              <a:ext uri="{FF2B5EF4-FFF2-40B4-BE49-F238E27FC236}">
                <a16:creationId xmlns:a16="http://schemas.microsoft.com/office/drawing/2014/main" id="{AD96E281-65F6-0779-7F69-4708CBFC056B}"/>
              </a:ext>
            </a:extLst>
          </p:cNvPr>
          <p:cNvGraphicFramePr>
            <a:graphicFrameLocks noGrp="1"/>
          </p:cNvGraphicFramePr>
          <p:nvPr>
            <p:extLst>
              <p:ext uri="{D42A27DB-BD31-4B8C-83A1-F6EECF244321}">
                <p14:modId xmlns:p14="http://schemas.microsoft.com/office/powerpoint/2010/main" val="850403394"/>
              </p:ext>
            </p:extLst>
          </p:nvPr>
        </p:nvGraphicFramePr>
        <p:xfrm>
          <a:off x="762000" y="2231912"/>
          <a:ext cx="10515600" cy="1981200"/>
        </p:xfrm>
        <a:graphic>
          <a:graphicData uri="http://schemas.openxmlformats.org/drawingml/2006/table">
            <a:tbl>
              <a:tblPr>
                <a:tableStyleId>{3B4B98B0-60AC-42C2-AFA5-B58CD77FA1E5}</a:tableStyleId>
              </a:tblPr>
              <a:tblGrid>
                <a:gridCol w="3505200">
                  <a:extLst>
                    <a:ext uri="{9D8B030D-6E8A-4147-A177-3AD203B41FA5}">
                      <a16:colId xmlns:a16="http://schemas.microsoft.com/office/drawing/2014/main" val="3347658345"/>
                    </a:ext>
                  </a:extLst>
                </a:gridCol>
                <a:gridCol w="3505200">
                  <a:extLst>
                    <a:ext uri="{9D8B030D-6E8A-4147-A177-3AD203B41FA5}">
                      <a16:colId xmlns:a16="http://schemas.microsoft.com/office/drawing/2014/main" val="1961692860"/>
                    </a:ext>
                  </a:extLst>
                </a:gridCol>
                <a:gridCol w="3505200">
                  <a:extLst>
                    <a:ext uri="{9D8B030D-6E8A-4147-A177-3AD203B41FA5}">
                      <a16:colId xmlns:a16="http://schemas.microsoft.com/office/drawing/2014/main" val="2981238192"/>
                    </a:ext>
                  </a:extLst>
                </a:gridCol>
              </a:tblGrid>
              <a:tr h="0">
                <a:tc>
                  <a:txBody>
                    <a:bodyPr/>
                    <a:lstStyle/>
                    <a:p>
                      <a:pPr>
                        <a:buNone/>
                      </a:pPr>
                      <a:r>
                        <a:rPr lang="en-US" sz="2000" b="1" dirty="0">
                          <a:latin typeface="Alexandria"/>
                        </a:rPr>
                        <a:t>Phase</a:t>
                      </a:r>
                    </a:p>
                  </a:txBody>
                  <a:tcPr anchor="ctr"/>
                </a:tc>
                <a:tc>
                  <a:txBody>
                    <a:bodyPr/>
                    <a:lstStyle/>
                    <a:p>
                      <a:pPr>
                        <a:buNone/>
                      </a:pPr>
                      <a:r>
                        <a:rPr lang="en-US" sz="2000" b="1" dirty="0">
                          <a:latin typeface="Alexandria"/>
                        </a:rPr>
                        <a:t>Characteristics</a:t>
                      </a:r>
                    </a:p>
                  </a:txBody>
                  <a:tcPr anchor="ctr"/>
                </a:tc>
                <a:tc>
                  <a:txBody>
                    <a:bodyPr/>
                    <a:lstStyle/>
                    <a:p>
                      <a:pPr>
                        <a:buNone/>
                      </a:pPr>
                      <a:r>
                        <a:rPr lang="en-US" sz="2000" b="1" dirty="0">
                          <a:latin typeface="Alexandria"/>
                        </a:rPr>
                        <a:t>Investor Strategy</a:t>
                      </a:r>
                    </a:p>
                  </a:txBody>
                  <a:tcPr anchor="ctr"/>
                </a:tc>
                <a:extLst>
                  <a:ext uri="{0D108BD9-81ED-4DB2-BD59-A6C34878D82A}">
                    <a16:rowId xmlns:a16="http://schemas.microsoft.com/office/drawing/2014/main" val="228801219"/>
                  </a:ext>
                </a:extLst>
              </a:tr>
              <a:tr h="0">
                <a:tc>
                  <a:txBody>
                    <a:bodyPr/>
                    <a:lstStyle/>
                    <a:p>
                      <a:pPr>
                        <a:buNone/>
                      </a:pPr>
                      <a:r>
                        <a:rPr lang="en-US" sz="2000" dirty="0">
                          <a:latin typeface="Alexandria"/>
                        </a:rPr>
                        <a:t>Recovery</a:t>
                      </a:r>
                    </a:p>
                  </a:txBody>
                  <a:tcPr anchor="ctr"/>
                </a:tc>
                <a:tc>
                  <a:txBody>
                    <a:bodyPr/>
                    <a:lstStyle/>
                    <a:p>
                      <a:pPr>
                        <a:buNone/>
                      </a:pPr>
                      <a:r>
                        <a:rPr lang="en-US" sz="2000" dirty="0">
                          <a:latin typeface="Alexandria"/>
                        </a:rPr>
                        <a:t>Low demand, stable prices</a:t>
                      </a:r>
                    </a:p>
                  </a:txBody>
                  <a:tcPr anchor="ctr"/>
                </a:tc>
                <a:tc>
                  <a:txBody>
                    <a:bodyPr/>
                    <a:lstStyle/>
                    <a:p>
                      <a:pPr>
                        <a:buNone/>
                      </a:pPr>
                      <a:r>
                        <a:rPr lang="en-US" sz="2000" dirty="0">
                          <a:latin typeface="Alexandria"/>
                        </a:rPr>
                        <a:t>Buy undervalued assets</a:t>
                      </a:r>
                    </a:p>
                  </a:txBody>
                  <a:tcPr anchor="ctr"/>
                </a:tc>
                <a:extLst>
                  <a:ext uri="{0D108BD9-81ED-4DB2-BD59-A6C34878D82A}">
                    <a16:rowId xmlns:a16="http://schemas.microsoft.com/office/drawing/2014/main" val="4186179670"/>
                  </a:ext>
                </a:extLst>
              </a:tr>
              <a:tr h="0">
                <a:tc>
                  <a:txBody>
                    <a:bodyPr/>
                    <a:lstStyle/>
                    <a:p>
                      <a:pPr>
                        <a:buNone/>
                      </a:pPr>
                      <a:r>
                        <a:rPr lang="en-US" sz="2000" dirty="0">
                          <a:latin typeface="Alexandria"/>
                        </a:rPr>
                        <a:t>Expansion</a:t>
                      </a:r>
                    </a:p>
                  </a:txBody>
                  <a:tcPr anchor="ctr"/>
                </a:tc>
                <a:tc>
                  <a:txBody>
                    <a:bodyPr/>
                    <a:lstStyle/>
                    <a:p>
                      <a:pPr>
                        <a:buNone/>
                      </a:pPr>
                      <a:r>
                        <a:rPr lang="en-US" sz="2000" dirty="0">
                          <a:latin typeface="Alexandria"/>
                        </a:rPr>
                        <a:t>Rising demand and prices</a:t>
                      </a:r>
                    </a:p>
                  </a:txBody>
                  <a:tcPr anchor="ctr"/>
                </a:tc>
                <a:tc>
                  <a:txBody>
                    <a:bodyPr/>
                    <a:lstStyle/>
                    <a:p>
                      <a:pPr>
                        <a:buNone/>
                      </a:pPr>
                      <a:r>
                        <a:rPr lang="en-US" sz="2000" dirty="0">
                          <a:latin typeface="Alexandria"/>
                        </a:rPr>
                        <a:t>Develop and invest</a:t>
                      </a:r>
                    </a:p>
                  </a:txBody>
                  <a:tcPr anchor="ctr"/>
                </a:tc>
                <a:extLst>
                  <a:ext uri="{0D108BD9-81ED-4DB2-BD59-A6C34878D82A}">
                    <a16:rowId xmlns:a16="http://schemas.microsoft.com/office/drawing/2014/main" val="2457263759"/>
                  </a:ext>
                </a:extLst>
              </a:tr>
              <a:tr h="0">
                <a:tc>
                  <a:txBody>
                    <a:bodyPr/>
                    <a:lstStyle/>
                    <a:p>
                      <a:pPr>
                        <a:buNone/>
                      </a:pPr>
                      <a:r>
                        <a:rPr lang="en-US" sz="2000" dirty="0">
                          <a:latin typeface="Alexandria"/>
                        </a:rPr>
                        <a:t>Hyper-supply</a:t>
                      </a:r>
                    </a:p>
                  </a:txBody>
                  <a:tcPr anchor="ctr"/>
                </a:tc>
                <a:tc>
                  <a:txBody>
                    <a:bodyPr/>
                    <a:lstStyle/>
                    <a:p>
                      <a:pPr>
                        <a:buNone/>
                      </a:pPr>
                      <a:r>
                        <a:rPr lang="en-US" sz="2000" dirty="0">
                          <a:latin typeface="Alexandria"/>
                        </a:rPr>
                        <a:t>Excess construction</a:t>
                      </a:r>
                    </a:p>
                  </a:txBody>
                  <a:tcPr anchor="ctr"/>
                </a:tc>
                <a:tc>
                  <a:txBody>
                    <a:bodyPr/>
                    <a:lstStyle/>
                    <a:p>
                      <a:pPr>
                        <a:buNone/>
                      </a:pPr>
                      <a:r>
                        <a:rPr lang="en-US" sz="2000" dirty="0">
                          <a:latin typeface="Alexandria"/>
                        </a:rPr>
                        <a:t>Cautious investment</a:t>
                      </a:r>
                    </a:p>
                  </a:txBody>
                  <a:tcPr anchor="ctr"/>
                </a:tc>
                <a:extLst>
                  <a:ext uri="{0D108BD9-81ED-4DB2-BD59-A6C34878D82A}">
                    <a16:rowId xmlns:a16="http://schemas.microsoft.com/office/drawing/2014/main" val="1018317331"/>
                  </a:ext>
                </a:extLst>
              </a:tr>
              <a:tr h="0">
                <a:tc>
                  <a:txBody>
                    <a:bodyPr/>
                    <a:lstStyle/>
                    <a:p>
                      <a:pPr>
                        <a:buNone/>
                      </a:pPr>
                      <a:r>
                        <a:rPr lang="en-US" sz="2000" dirty="0">
                          <a:latin typeface="Alexandria"/>
                        </a:rPr>
                        <a:t>Recession</a:t>
                      </a:r>
                    </a:p>
                  </a:txBody>
                  <a:tcPr anchor="ctr"/>
                </a:tc>
                <a:tc>
                  <a:txBody>
                    <a:bodyPr/>
                    <a:lstStyle/>
                    <a:p>
                      <a:pPr>
                        <a:buNone/>
                      </a:pPr>
                      <a:r>
                        <a:rPr lang="en-US" sz="2000" dirty="0">
                          <a:latin typeface="Alexandria"/>
                        </a:rPr>
                        <a:t>Falling prices and demand</a:t>
                      </a:r>
                    </a:p>
                  </a:txBody>
                  <a:tcPr anchor="ctr"/>
                </a:tc>
                <a:tc>
                  <a:txBody>
                    <a:bodyPr/>
                    <a:lstStyle/>
                    <a:p>
                      <a:pPr>
                        <a:buNone/>
                      </a:pPr>
                      <a:r>
                        <a:rPr lang="en-US" sz="2000" dirty="0">
                          <a:latin typeface="Alexandria"/>
                        </a:rPr>
                        <a:t>Hold or reposition</a:t>
                      </a:r>
                    </a:p>
                  </a:txBody>
                  <a:tcPr anchor="ctr"/>
                </a:tc>
                <a:extLst>
                  <a:ext uri="{0D108BD9-81ED-4DB2-BD59-A6C34878D82A}">
                    <a16:rowId xmlns:a16="http://schemas.microsoft.com/office/drawing/2014/main" val="1483113598"/>
                  </a:ext>
                </a:extLst>
              </a:tr>
            </a:tbl>
          </a:graphicData>
        </a:graphic>
      </p:graphicFrame>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761999" y="2237002"/>
            <a:ext cx="10373320" cy="3323987"/>
          </a:xfrm>
          <a:prstGeom prst="rect">
            <a:avLst/>
          </a:prstGeom>
          <a:noFill/>
        </p:spPr>
        <p:txBody>
          <a:bodyPr wrap="square" rtlCol="0">
            <a:spAutoFit/>
          </a:bodyPr>
          <a:lstStyle/>
          <a:p>
            <a:r>
              <a:rPr lang="en-US" sz="2000" b="1" dirty="0">
                <a:latin typeface="Alexandria"/>
              </a:rPr>
              <a:t>4.1 Economic Indicators</a:t>
            </a:r>
          </a:p>
          <a:p>
            <a:pPr marL="342900" indent="-342900">
              <a:lnSpc>
                <a:spcPct val="150000"/>
              </a:lnSpc>
              <a:buFont typeface="Arial" panose="020B0604020202020204" pitchFamily="34" charset="0"/>
              <a:buChar char="•"/>
            </a:pPr>
            <a:r>
              <a:rPr lang="en-US" sz="2000" dirty="0">
                <a:latin typeface="Alexandria"/>
              </a:rPr>
              <a:t>GDP growth</a:t>
            </a:r>
          </a:p>
          <a:p>
            <a:pPr marL="342900" indent="-342900">
              <a:lnSpc>
                <a:spcPct val="150000"/>
              </a:lnSpc>
              <a:buFont typeface="Arial" panose="020B0604020202020204" pitchFamily="34" charset="0"/>
              <a:buChar char="•"/>
            </a:pPr>
            <a:r>
              <a:rPr lang="en-US" sz="2000" dirty="0">
                <a:latin typeface="Alexandria"/>
              </a:rPr>
              <a:t>Employment rates</a:t>
            </a:r>
          </a:p>
          <a:p>
            <a:pPr marL="342900" indent="-342900">
              <a:lnSpc>
                <a:spcPct val="150000"/>
              </a:lnSpc>
              <a:buFont typeface="Arial" panose="020B0604020202020204" pitchFamily="34" charset="0"/>
              <a:buChar char="•"/>
            </a:pPr>
            <a:r>
              <a:rPr lang="en-US" sz="2000" dirty="0">
                <a:latin typeface="Alexandria"/>
              </a:rPr>
              <a:t>Inflation</a:t>
            </a:r>
          </a:p>
          <a:p>
            <a:pPr marL="342900" indent="-342900">
              <a:lnSpc>
                <a:spcPct val="150000"/>
              </a:lnSpc>
              <a:buFont typeface="Arial" panose="020B0604020202020204" pitchFamily="34" charset="0"/>
              <a:buChar char="•"/>
            </a:pPr>
            <a:r>
              <a:rPr lang="en-US" sz="2000" dirty="0">
                <a:latin typeface="Alexandria"/>
              </a:rPr>
              <a:t>Interest rates</a:t>
            </a:r>
          </a:p>
          <a:p>
            <a:pPr marL="342900" indent="-342900">
              <a:lnSpc>
                <a:spcPct val="150000"/>
              </a:lnSpc>
              <a:buFont typeface="Arial" panose="020B0604020202020204" pitchFamily="34" charset="0"/>
              <a:buChar char="•"/>
            </a:pPr>
            <a:r>
              <a:rPr lang="en-US" sz="2000" dirty="0">
                <a:latin typeface="Alexandria"/>
              </a:rPr>
              <a:t>Household income</a:t>
            </a:r>
          </a:p>
          <a:p>
            <a:r>
              <a:rPr lang="en-US" sz="2000" b="1" dirty="0">
                <a:latin typeface="Alexandria"/>
              </a:rPr>
              <a:t>Impact Example:</a:t>
            </a:r>
            <a:br>
              <a:rPr lang="en-US" sz="2000" dirty="0">
                <a:latin typeface="Alexandria"/>
              </a:rPr>
            </a:br>
            <a:r>
              <a:rPr lang="en-US" sz="2000" dirty="0">
                <a:latin typeface="Alexandria"/>
              </a:rPr>
              <a:t>Lower interest rates increase affordability → higher demand → rising prices.</a:t>
            </a: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2">
            <a:extLst>
              <a:ext uri="{FF2B5EF4-FFF2-40B4-BE49-F238E27FC236}">
                <a16:creationId xmlns:a16="http://schemas.microsoft.com/office/drawing/2014/main" id="{23610463-F53C-7DB6-1B3F-B12802DD6BE5}"/>
              </a:ext>
            </a:extLst>
          </p:cNvPr>
          <p:cNvSpPr txBox="1"/>
          <p:nvPr/>
        </p:nvSpPr>
        <p:spPr>
          <a:xfrm>
            <a:off x="761999" y="1225732"/>
            <a:ext cx="10480623" cy="523220"/>
          </a:xfrm>
          <a:prstGeom prst="rect">
            <a:avLst/>
          </a:prstGeom>
          <a:noFill/>
        </p:spPr>
        <p:txBody>
          <a:bodyPr wrap="square" rtlCol="0">
            <a:spAutoFit/>
          </a:bodyPr>
          <a:lstStyle/>
          <a:p>
            <a:r>
              <a:rPr lang="en-US" sz="2800" dirty="0"/>
              <a:t>4. Key Drivers of Real Estate Market Trends</a:t>
            </a:r>
          </a:p>
        </p:txBody>
      </p:sp>
      <p:pic>
        <p:nvPicPr>
          <p:cNvPr id="2" name="صورة 1">
            <a:extLst>
              <a:ext uri="{FF2B5EF4-FFF2-40B4-BE49-F238E27FC236}">
                <a16:creationId xmlns:a16="http://schemas.microsoft.com/office/drawing/2014/main" id="{1BA4147D-9688-3710-49D8-19F307B8884D}"/>
              </a:ext>
            </a:extLst>
          </p:cNvPr>
          <p:cNvPicPr>
            <a:picLocks noChangeAspect="1"/>
          </p:cNvPicPr>
          <p:nvPr/>
        </p:nvPicPr>
        <p:blipFill>
          <a:blip r:embed="rId3"/>
          <a:stretch>
            <a:fillRect/>
          </a:stretch>
        </p:blipFill>
        <p:spPr>
          <a:xfrm>
            <a:off x="4993073" y="2152598"/>
            <a:ext cx="5215229" cy="2970749"/>
          </a:xfrm>
          <a:prstGeom prst="rect">
            <a:avLst/>
          </a:prstGeom>
        </p:spPr>
      </p:pic>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1069391" y="2202680"/>
            <a:ext cx="8944038" cy="3631763"/>
          </a:xfrm>
          <a:prstGeom prst="rect">
            <a:avLst/>
          </a:prstGeom>
          <a:solidFill>
            <a:schemeClr val="bg1"/>
          </a:solidFill>
        </p:spPr>
        <p:txBody>
          <a:bodyPr wrap="square" rtlCol="0">
            <a:spAutoFit/>
          </a:bodyPr>
          <a:lstStyle/>
          <a:p>
            <a:r>
              <a:rPr lang="en-US" sz="2000" b="1" dirty="0">
                <a:latin typeface="Alexandria"/>
              </a:rPr>
              <a:t>4.2 Demographic Factors</a:t>
            </a:r>
          </a:p>
          <a:p>
            <a:pPr marL="342900" indent="-342900">
              <a:lnSpc>
                <a:spcPct val="150000"/>
              </a:lnSpc>
              <a:buFont typeface="Arial" panose="020B0604020202020204" pitchFamily="34" charset="0"/>
              <a:buChar char="•"/>
            </a:pPr>
            <a:r>
              <a:rPr lang="en-US" sz="2000" dirty="0">
                <a:latin typeface="Alexandria"/>
              </a:rPr>
              <a:t>Population growth</a:t>
            </a:r>
          </a:p>
          <a:p>
            <a:pPr marL="342900" indent="-342900">
              <a:lnSpc>
                <a:spcPct val="150000"/>
              </a:lnSpc>
              <a:buFont typeface="Arial" panose="020B0604020202020204" pitchFamily="34" charset="0"/>
              <a:buChar char="•"/>
            </a:pPr>
            <a:r>
              <a:rPr lang="en-US" sz="2000" dirty="0">
                <a:latin typeface="Alexandria"/>
              </a:rPr>
              <a:t>Urbanization</a:t>
            </a:r>
          </a:p>
          <a:p>
            <a:pPr marL="342900" indent="-342900">
              <a:lnSpc>
                <a:spcPct val="150000"/>
              </a:lnSpc>
              <a:buFont typeface="Arial" panose="020B0604020202020204" pitchFamily="34" charset="0"/>
              <a:buChar char="•"/>
            </a:pPr>
            <a:r>
              <a:rPr lang="en-US" sz="2000" dirty="0">
                <a:latin typeface="Alexandria"/>
              </a:rPr>
              <a:t>Household formation</a:t>
            </a:r>
          </a:p>
          <a:p>
            <a:pPr marL="342900" indent="-342900">
              <a:lnSpc>
                <a:spcPct val="150000"/>
              </a:lnSpc>
              <a:buFont typeface="Arial" panose="020B0604020202020204" pitchFamily="34" charset="0"/>
              <a:buChar char="•"/>
            </a:pPr>
            <a:r>
              <a:rPr lang="en-US" sz="2000" dirty="0">
                <a:latin typeface="Alexandria"/>
              </a:rPr>
              <a:t>Migration patterns</a:t>
            </a:r>
          </a:p>
          <a:p>
            <a:pPr marL="342900" indent="-342900">
              <a:lnSpc>
                <a:spcPct val="150000"/>
              </a:lnSpc>
              <a:buFont typeface="Arial" panose="020B0604020202020204" pitchFamily="34" charset="0"/>
              <a:buChar char="•"/>
            </a:pPr>
            <a:r>
              <a:rPr lang="en-US" sz="2000" dirty="0">
                <a:latin typeface="Alexandria"/>
              </a:rPr>
              <a:t>Age distribution</a:t>
            </a:r>
          </a:p>
          <a:p>
            <a:r>
              <a:rPr lang="en-US" sz="2000" b="1" dirty="0">
                <a:latin typeface="Alexandria"/>
              </a:rPr>
              <a:t>Example:</a:t>
            </a:r>
            <a:br>
              <a:rPr lang="en-US" sz="2000" dirty="0">
                <a:latin typeface="Alexandria"/>
              </a:rPr>
            </a:br>
            <a:r>
              <a:rPr lang="en-US" sz="2000" dirty="0">
                <a:latin typeface="Alexandria"/>
              </a:rPr>
              <a:t>A growing young population increases demand for rental housing.</a:t>
            </a:r>
          </a:p>
          <a:p>
            <a:endParaRPr lang="en-US" sz="2000" dirty="0">
              <a:latin typeface="Alexandria"/>
            </a:endParaRP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BA5006C6-E2A8-C7B3-A453-5C1FA0195C0C}"/>
              </a:ext>
            </a:extLst>
          </p:cNvPr>
          <p:cNvSpPr txBox="1"/>
          <p:nvPr/>
        </p:nvSpPr>
        <p:spPr>
          <a:xfrm>
            <a:off x="761999" y="1225732"/>
            <a:ext cx="10480623" cy="523220"/>
          </a:xfrm>
          <a:prstGeom prst="rect">
            <a:avLst/>
          </a:prstGeom>
          <a:noFill/>
        </p:spPr>
        <p:txBody>
          <a:bodyPr wrap="square" rtlCol="0">
            <a:spAutoFit/>
          </a:bodyPr>
          <a:lstStyle/>
          <a:p>
            <a:r>
              <a:rPr lang="en-US" sz="2800" dirty="0"/>
              <a:t>4. Key Drivers of Real Estate Market Trends</a:t>
            </a:r>
          </a:p>
        </p:txBody>
      </p:sp>
      <p:pic>
        <p:nvPicPr>
          <p:cNvPr id="5" name="صورة 4">
            <a:extLst>
              <a:ext uri="{FF2B5EF4-FFF2-40B4-BE49-F238E27FC236}">
                <a16:creationId xmlns:a16="http://schemas.microsoft.com/office/drawing/2014/main" id="{57493E15-9494-AFDD-926C-0DB9BE824659}"/>
              </a:ext>
            </a:extLst>
          </p:cNvPr>
          <p:cNvPicPr>
            <a:picLocks noChangeAspect="1"/>
          </p:cNvPicPr>
          <p:nvPr/>
        </p:nvPicPr>
        <p:blipFill>
          <a:blip r:embed="rId3"/>
          <a:stretch>
            <a:fillRect/>
          </a:stretch>
        </p:blipFill>
        <p:spPr>
          <a:xfrm>
            <a:off x="5541410" y="2345035"/>
            <a:ext cx="3136223" cy="2695597"/>
          </a:xfrm>
          <a:prstGeom prst="rect">
            <a:avLst/>
          </a:prstGeom>
        </p:spPr>
      </p:pic>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7D9-9094-7326-70B5-7E8BEE217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1DD4-4B31-1159-1FAD-F43C8C7E746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7CB3541-5E36-D794-C00C-510E8A768EA7}"/>
              </a:ext>
            </a:extLst>
          </p:cNvPr>
          <p:cNvSpPr txBox="1"/>
          <p:nvPr/>
        </p:nvSpPr>
        <p:spPr>
          <a:xfrm>
            <a:off x="1045657" y="2229010"/>
            <a:ext cx="9955966" cy="3170099"/>
          </a:xfrm>
          <a:prstGeom prst="rect">
            <a:avLst/>
          </a:prstGeom>
          <a:solidFill>
            <a:schemeClr val="bg1"/>
          </a:solidFill>
        </p:spPr>
        <p:txBody>
          <a:bodyPr wrap="square" rtlCol="0">
            <a:spAutoFit/>
          </a:bodyPr>
          <a:lstStyle/>
          <a:p>
            <a:r>
              <a:rPr lang="en-US" sz="2000" b="1" dirty="0">
                <a:latin typeface="Alexandria"/>
              </a:rPr>
              <a:t>4.3 Government Policies</a:t>
            </a:r>
          </a:p>
          <a:p>
            <a:pPr marL="342900" indent="-342900">
              <a:buFont typeface="Arial" panose="020B0604020202020204" pitchFamily="34" charset="0"/>
              <a:buChar char="•"/>
            </a:pPr>
            <a:r>
              <a:rPr lang="en-US" sz="2000" dirty="0">
                <a:latin typeface="Alexandria"/>
              </a:rPr>
              <a:t>Housing subsidies</a:t>
            </a:r>
          </a:p>
          <a:p>
            <a:pPr marL="342900" indent="-342900">
              <a:buFont typeface="Arial" panose="020B0604020202020204" pitchFamily="34" charset="0"/>
              <a:buChar char="•"/>
            </a:pPr>
            <a:r>
              <a:rPr lang="en-US" sz="2000" dirty="0">
                <a:latin typeface="Alexandria"/>
              </a:rPr>
              <a:t>Tax incentives</a:t>
            </a:r>
          </a:p>
          <a:p>
            <a:pPr marL="342900" indent="-342900">
              <a:buFont typeface="Arial" panose="020B0604020202020204" pitchFamily="34" charset="0"/>
              <a:buChar char="•"/>
            </a:pPr>
            <a:r>
              <a:rPr lang="en-US" sz="2000" dirty="0">
                <a:latin typeface="Alexandria"/>
              </a:rPr>
              <a:t>Zoning regulations</a:t>
            </a:r>
          </a:p>
          <a:p>
            <a:pPr marL="342900" indent="-342900">
              <a:buFont typeface="Arial" panose="020B0604020202020204" pitchFamily="34" charset="0"/>
              <a:buChar char="•"/>
            </a:pPr>
            <a:r>
              <a:rPr lang="en-US" sz="2000" dirty="0">
                <a:latin typeface="Alexandria"/>
              </a:rPr>
              <a:t>Foreign ownership laws</a:t>
            </a:r>
          </a:p>
          <a:p>
            <a:r>
              <a:rPr lang="en-US" sz="2000" b="1" dirty="0">
                <a:latin typeface="Alexandria"/>
              </a:rPr>
              <a:t>4.4 Technological Factors</a:t>
            </a:r>
          </a:p>
          <a:p>
            <a:pPr marL="342900" indent="-342900">
              <a:buFont typeface="Arial" panose="020B0604020202020204" pitchFamily="34" charset="0"/>
              <a:buChar char="•"/>
            </a:pPr>
            <a:r>
              <a:rPr lang="en-US" sz="2000" dirty="0">
                <a:latin typeface="Alexandria"/>
              </a:rPr>
              <a:t>PropTech platforms</a:t>
            </a:r>
          </a:p>
          <a:p>
            <a:pPr marL="342900" indent="-342900">
              <a:buFont typeface="Arial" panose="020B0604020202020204" pitchFamily="34" charset="0"/>
              <a:buChar char="•"/>
            </a:pPr>
            <a:r>
              <a:rPr lang="en-US" sz="2000" dirty="0">
                <a:latin typeface="Alexandria"/>
              </a:rPr>
              <a:t>Smart homes</a:t>
            </a:r>
          </a:p>
          <a:p>
            <a:pPr marL="342900" indent="-342900">
              <a:buFont typeface="Arial" panose="020B0604020202020204" pitchFamily="34" charset="0"/>
              <a:buChar char="•"/>
            </a:pPr>
            <a:r>
              <a:rPr lang="en-US" sz="2000" dirty="0">
                <a:latin typeface="Alexandria"/>
              </a:rPr>
              <a:t>Remote work trends</a:t>
            </a:r>
          </a:p>
          <a:p>
            <a:r>
              <a:rPr lang="en-US" sz="2000" b="1" dirty="0">
                <a:latin typeface="Alexandria"/>
              </a:rPr>
              <a:t>Example:</a:t>
            </a:r>
            <a:r>
              <a:rPr lang="en-US" sz="2000" dirty="0">
                <a:latin typeface="Alexandria"/>
              </a:rPr>
              <a:t> Remote work increased demand for suburban housing after COVID-19.</a:t>
            </a:r>
          </a:p>
        </p:txBody>
      </p:sp>
      <p:pic>
        <p:nvPicPr>
          <p:cNvPr id="7" name="Graphic 21">
            <a:extLst>
              <a:ext uri="{FF2B5EF4-FFF2-40B4-BE49-F238E27FC236}">
                <a16:creationId xmlns:a16="http://schemas.microsoft.com/office/drawing/2014/main" id="{D4DC4084-C4A8-AF46-4000-6EB0570EC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4BFDBDE-A7DB-ABFE-4618-B7FA0FF962CF}"/>
              </a:ext>
            </a:extLst>
          </p:cNvPr>
          <p:cNvSpPr txBox="1"/>
          <p:nvPr/>
        </p:nvSpPr>
        <p:spPr>
          <a:xfrm>
            <a:off x="761999" y="1225732"/>
            <a:ext cx="10480623" cy="523220"/>
          </a:xfrm>
          <a:prstGeom prst="rect">
            <a:avLst/>
          </a:prstGeom>
          <a:noFill/>
        </p:spPr>
        <p:txBody>
          <a:bodyPr wrap="square" rtlCol="0">
            <a:spAutoFit/>
          </a:bodyPr>
          <a:lstStyle/>
          <a:p>
            <a:r>
              <a:rPr lang="en-US" sz="2800" dirty="0"/>
              <a:t>4. Key Drivers of Real Estate Market Trends</a:t>
            </a:r>
          </a:p>
        </p:txBody>
      </p:sp>
      <p:pic>
        <p:nvPicPr>
          <p:cNvPr id="8" name="صورة 7">
            <a:extLst>
              <a:ext uri="{FF2B5EF4-FFF2-40B4-BE49-F238E27FC236}">
                <a16:creationId xmlns:a16="http://schemas.microsoft.com/office/drawing/2014/main" id="{83A670AC-0902-83FD-0A18-C484636A7F65}"/>
              </a:ext>
            </a:extLst>
          </p:cNvPr>
          <p:cNvPicPr>
            <a:picLocks noChangeAspect="1"/>
          </p:cNvPicPr>
          <p:nvPr/>
        </p:nvPicPr>
        <p:blipFill>
          <a:blip r:embed="rId3"/>
          <a:stretch>
            <a:fillRect/>
          </a:stretch>
        </p:blipFill>
        <p:spPr>
          <a:xfrm>
            <a:off x="5101106" y="2409069"/>
            <a:ext cx="3563209" cy="2371154"/>
          </a:xfrm>
          <a:prstGeom prst="rect">
            <a:avLst/>
          </a:prstGeom>
        </p:spPr>
      </p:pic>
    </p:spTree>
    <p:extLst>
      <p:ext uri="{BB962C8B-B14F-4D97-AF65-F5344CB8AC3E}">
        <p14:creationId xmlns:p14="http://schemas.microsoft.com/office/powerpoint/2010/main" val="178668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201759" y="2192332"/>
            <a:ext cx="9285695" cy="3170099"/>
          </a:xfrm>
          <a:prstGeom prst="rect">
            <a:avLst/>
          </a:prstGeom>
          <a:solidFill>
            <a:schemeClr val="bg1"/>
          </a:solidFill>
        </p:spPr>
        <p:txBody>
          <a:bodyPr wrap="square" rtlCol="0">
            <a:spAutoFit/>
          </a:bodyPr>
          <a:lstStyle/>
          <a:p>
            <a:r>
              <a:rPr lang="en-US" sz="2000" b="1" dirty="0">
                <a:latin typeface="Alexandria"/>
              </a:rPr>
              <a:t>5.1 Primary Data Sources</a:t>
            </a:r>
          </a:p>
          <a:p>
            <a:pPr marL="342900" indent="-342900">
              <a:buFont typeface="Arial" panose="020B0604020202020204" pitchFamily="34" charset="0"/>
              <a:buChar char="•"/>
            </a:pPr>
            <a:r>
              <a:rPr lang="en-US" sz="2000" dirty="0">
                <a:latin typeface="Alexandria"/>
              </a:rPr>
              <a:t>Surveys of buyers and tenants</a:t>
            </a:r>
          </a:p>
          <a:p>
            <a:pPr marL="342900" indent="-342900">
              <a:buFont typeface="Arial" panose="020B0604020202020204" pitchFamily="34" charset="0"/>
              <a:buChar char="•"/>
            </a:pPr>
            <a:r>
              <a:rPr lang="en-US" sz="2000" dirty="0">
                <a:latin typeface="Alexandria"/>
              </a:rPr>
              <a:t>Developer interviews</a:t>
            </a:r>
          </a:p>
          <a:p>
            <a:pPr marL="342900" indent="-342900">
              <a:buFont typeface="Arial" panose="020B0604020202020204" pitchFamily="34" charset="0"/>
              <a:buChar char="•"/>
            </a:pPr>
            <a:r>
              <a:rPr lang="en-US" sz="2000" dirty="0">
                <a:latin typeface="Alexandria"/>
              </a:rPr>
              <a:t>Market field studies</a:t>
            </a:r>
          </a:p>
          <a:p>
            <a:r>
              <a:rPr lang="en-US" sz="2000" b="1" dirty="0">
                <a:latin typeface="Alexandria"/>
              </a:rPr>
              <a:t>5.2 Secondary Data Sources</a:t>
            </a:r>
          </a:p>
          <a:p>
            <a:pPr marL="342900" indent="-342900">
              <a:buFont typeface="Arial" panose="020B0604020202020204" pitchFamily="34" charset="0"/>
              <a:buChar char="•"/>
            </a:pPr>
            <a:r>
              <a:rPr lang="en-US" sz="2000" dirty="0">
                <a:latin typeface="Alexandria"/>
              </a:rPr>
              <a:t>National statistics offices</a:t>
            </a:r>
          </a:p>
          <a:p>
            <a:pPr marL="342900" indent="-342900">
              <a:buFont typeface="Arial" panose="020B0604020202020204" pitchFamily="34" charset="0"/>
              <a:buChar char="•"/>
            </a:pPr>
            <a:r>
              <a:rPr lang="en-US" sz="2000" dirty="0">
                <a:latin typeface="Alexandria"/>
              </a:rPr>
              <a:t>Central bank reports</a:t>
            </a:r>
          </a:p>
          <a:p>
            <a:pPr marL="342900" indent="-342900">
              <a:buFont typeface="Arial" panose="020B0604020202020204" pitchFamily="34" charset="0"/>
              <a:buChar char="•"/>
            </a:pPr>
            <a:r>
              <a:rPr lang="en-US" sz="2000" dirty="0">
                <a:latin typeface="Alexandria"/>
              </a:rPr>
              <a:t>Property portals</a:t>
            </a:r>
          </a:p>
          <a:p>
            <a:pPr marL="342900" indent="-342900">
              <a:buFont typeface="Arial" panose="020B0604020202020204" pitchFamily="34" charset="0"/>
              <a:buChar char="•"/>
            </a:pPr>
            <a:r>
              <a:rPr lang="en-US" sz="2000" dirty="0">
                <a:latin typeface="Alexandria"/>
              </a:rPr>
              <a:t>Real estate agencies</a:t>
            </a:r>
          </a:p>
          <a:p>
            <a:pPr marL="342900" indent="-342900">
              <a:buFont typeface="Arial" panose="020B0604020202020204" pitchFamily="34" charset="0"/>
              <a:buChar char="•"/>
            </a:pPr>
            <a:r>
              <a:rPr lang="en-US" sz="2000" dirty="0">
                <a:latin typeface="Alexandria"/>
              </a:rPr>
              <a:t>International organizations (e.g., World Bank, IMF)</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CFDB9029-65EE-BB62-CD9D-AB92E21A643B}"/>
              </a:ext>
            </a:extLst>
          </p:cNvPr>
          <p:cNvSpPr txBox="1"/>
          <p:nvPr/>
        </p:nvSpPr>
        <p:spPr>
          <a:xfrm>
            <a:off x="1201759" y="1115989"/>
            <a:ext cx="9416937" cy="523220"/>
          </a:xfrm>
          <a:prstGeom prst="rect">
            <a:avLst/>
          </a:prstGeom>
          <a:noFill/>
        </p:spPr>
        <p:txBody>
          <a:bodyPr wrap="square" rtlCol="0">
            <a:spAutoFit/>
          </a:bodyPr>
          <a:lstStyle/>
          <a:p>
            <a:r>
              <a:rPr lang="en-US" sz="2800" dirty="0"/>
              <a:t>5. Data Sources for Market Trend Prediction</a:t>
            </a:r>
          </a:p>
        </p:txBody>
      </p:sp>
      <p:sp>
        <p:nvSpPr>
          <p:cNvPr id="4" name="مستطيل: زوايا مستديرة 3">
            <a:extLst>
              <a:ext uri="{FF2B5EF4-FFF2-40B4-BE49-F238E27FC236}">
                <a16:creationId xmlns:a16="http://schemas.microsoft.com/office/drawing/2014/main" id="{3EE497DA-72D2-E8F3-E3BD-790020355552}"/>
              </a:ext>
            </a:extLst>
          </p:cNvPr>
          <p:cNvSpPr/>
          <p:nvPr/>
        </p:nvSpPr>
        <p:spPr>
          <a:xfrm>
            <a:off x="4880385" y="1866509"/>
            <a:ext cx="5772466" cy="1523729"/>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hlinkClick r:id="rId4"/>
              </a:rPr>
              <a:t>https://www.smartdatacollective.com/big-data-20-free-big-data-sources-everyone-should-know/</a:t>
            </a:r>
            <a:endParaRPr lang="en-US" sz="2000" b="1" dirty="0">
              <a:solidFill>
                <a:schemeClr val="tx1"/>
              </a:solidFill>
              <a:latin typeface="Alexandria"/>
            </a:endParaRPr>
          </a:p>
          <a:p>
            <a:endParaRPr lang="en-US" sz="2000" dirty="0">
              <a:solidFill>
                <a:schemeClr val="tx1"/>
              </a:solidFill>
              <a:latin typeface="Alexandria"/>
            </a:endParaRPr>
          </a:p>
        </p:txBody>
      </p:sp>
      <p:pic>
        <p:nvPicPr>
          <p:cNvPr id="9" name="صورة 8">
            <a:extLst>
              <a:ext uri="{FF2B5EF4-FFF2-40B4-BE49-F238E27FC236}">
                <a16:creationId xmlns:a16="http://schemas.microsoft.com/office/drawing/2014/main" id="{D6640D56-BEF6-7134-B17F-32D53DC3B589}"/>
              </a:ext>
            </a:extLst>
          </p:cNvPr>
          <p:cNvPicPr>
            <a:picLocks noChangeAspect="1"/>
          </p:cNvPicPr>
          <p:nvPr/>
        </p:nvPicPr>
        <p:blipFill>
          <a:blip r:embed="rId5"/>
          <a:stretch>
            <a:fillRect/>
          </a:stretch>
        </p:blipFill>
        <p:spPr>
          <a:xfrm>
            <a:off x="6483168" y="3496711"/>
            <a:ext cx="3359919" cy="139008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6142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FC20CF-FE75-8783-9DAF-5496D187508F}"/>
              </a:ext>
            </a:extLst>
          </p:cNvPr>
          <p:cNvSpPr txBox="1"/>
          <p:nvPr/>
        </p:nvSpPr>
        <p:spPr>
          <a:xfrm>
            <a:off x="1333001" y="1819954"/>
            <a:ext cx="3368045" cy="3477875"/>
          </a:xfrm>
          <a:prstGeom prst="rect">
            <a:avLst/>
          </a:prstGeom>
          <a:solidFill>
            <a:schemeClr val="bg1"/>
          </a:solidFill>
        </p:spPr>
        <p:txBody>
          <a:bodyPr wrap="square" rtlCol="0">
            <a:spAutoFit/>
          </a:bodyPr>
          <a:lstStyle/>
          <a:p>
            <a:r>
              <a:rPr lang="en-US" sz="2000" b="1" dirty="0">
                <a:latin typeface="Alexandria"/>
              </a:rPr>
              <a:t>6.1 Qualitative Methods</a:t>
            </a:r>
          </a:p>
          <a:p>
            <a:r>
              <a:rPr lang="en-US" sz="2000" b="1" dirty="0">
                <a:latin typeface="Alexandria"/>
              </a:rPr>
              <a:t>6.1.1 Expert Judgment</a:t>
            </a:r>
          </a:p>
          <a:p>
            <a:r>
              <a:rPr lang="en-US" sz="2000" dirty="0">
                <a:latin typeface="Alexandria"/>
              </a:rPr>
              <a:t>Using insights from market professionals.</a:t>
            </a:r>
          </a:p>
          <a:p>
            <a:r>
              <a:rPr lang="en-US" sz="2000" b="1" dirty="0">
                <a:latin typeface="Alexandria"/>
              </a:rPr>
              <a:t>Advantages:</a:t>
            </a:r>
            <a:endParaRPr lang="en-US" sz="2000" dirty="0">
              <a:latin typeface="Alexandria"/>
            </a:endParaRPr>
          </a:p>
          <a:p>
            <a:r>
              <a:rPr lang="en-US" sz="2000" dirty="0">
                <a:latin typeface="Alexandria"/>
              </a:rPr>
              <a:t>Useful when data is limited</a:t>
            </a:r>
          </a:p>
          <a:p>
            <a:r>
              <a:rPr lang="en-US" sz="2000" b="1" dirty="0">
                <a:latin typeface="Alexandria"/>
              </a:rPr>
              <a:t>Limitations:</a:t>
            </a:r>
            <a:endParaRPr lang="en-US" sz="2000" dirty="0">
              <a:latin typeface="Alexandria"/>
            </a:endParaRPr>
          </a:p>
          <a:p>
            <a:r>
              <a:rPr lang="en-US" sz="2000" dirty="0">
                <a:latin typeface="Alexandria"/>
              </a:rPr>
              <a:t>Subjective bias</a:t>
            </a:r>
          </a:p>
          <a:p>
            <a:r>
              <a:rPr lang="en-US" sz="2000" b="1" dirty="0">
                <a:latin typeface="Alexandria"/>
              </a:rPr>
              <a:t>6.1.2 Delphi Method</a:t>
            </a:r>
          </a:p>
          <a:p>
            <a:r>
              <a:rPr lang="en-US" sz="2000" dirty="0">
                <a:latin typeface="Alexandria"/>
              </a:rPr>
              <a:t>Structured expert consensus technique.</a:t>
            </a:r>
          </a:p>
        </p:txBody>
      </p:sp>
      <p:sp>
        <p:nvSpPr>
          <p:cNvPr id="8" name="مستطيل: زوايا مستديرة 7">
            <a:extLst>
              <a:ext uri="{FF2B5EF4-FFF2-40B4-BE49-F238E27FC236}">
                <a16:creationId xmlns:a16="http://schemas.microsoft.com/office/drawing/2014/main" id="{CDF99D5E-2232-F5C1-2304-067BA25D8A66}"/>
              </a:ext>
            </a:extLst>
          </p:cNvPr>
          <p:cNvSpPr/>
          <p:nvPr/>
        </p:nvSpPr>
        <p:spPr>
          <a:xfrm>
            <a:off x="4701046" y="3778135"/>
            <a:ext cx="5772466" cy="1907936"/>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1</a:t>
            </a:r>
            <a:r>
              <a:rPr lang="en-US" sz="2000" dirty="0">
                <a:solidFill>
                  <a:schemeClr val="tx1"/>
                </a:solidFill>
                <a:latin typeface="Alexandria"/>
              </a:rPr>
              <a:t>.The </a:t>
            </a:r>
            <a:r>
              <a:rPr lang="en-US" sz="2000" b="1" dirty="0">
                <a:solidFill>
                  <a:schemeClr val="tx1"/>
                </a:solidFill>
                <a:latin typeface="Alexandria"/>
              </a:rPr>
              <a:t>Delphi Method</a:t>
            </a:r>
            <a:r>
              <a:rPr lang="en-US" sz="2000" dirty="0">
                <a:solidFill>
                  <a:schemeClr val="tx1"/>
                </a:solidFill>
                <a:latin typeface="Alexandria"/>
              </a:rPr>
              <a:t> is a structured expert consultation technique used to achieve consensus on future developments through iterative surveys. It is widely applied in urban planning, housing policy, and real estate forecasting to anticipate market trends under uncertainty.</a:t>
            </a:r>
          </a:p>
        </p:txBody>
      </p:sp>
      <p:pic>
        <p:nvPicPr>
          <p:cNvPr id="9" name="صورة 8">
            <a:extLst>
              <a:ext uri="{FF2B5EF4-FFF2-40B4-BE49-F238E27FC236}">
                <a16:creationId xmlns:a16="http://schemas.microsoft.com/office/drawing/2014/main" id="{3C96C8FE-B75A-CB77-FA8E-1BE382C5044B}"/>
              </a:ext>
            </a:extLst>
          </p:cNvPr>
          <p:cNvPicPr>
            <a:picLocks noChangeAspect="1"/>
          </p:cNvPicPr>
          <p:nvPr/>
        </p:nvPicPr>
        <p:blipFill>
          <a:blip r:embed="rId3"/>
          <a:stretch>
            <a:fillRect/>
          </a:stretch>
        </p:blipFill>
        <p:spPr>
          <a:xfrm>
            <a:off x="5874634" y="1903809"/>
            <a:ext cx="2838450" cy="1609725"/>
          </a:xfrm>
          <a:prstGeom prst="rect">
            <a:avLst/>
          </a:prstGeom>
        </p:spPr>
      </p:pic>
      <p:sp>
        <p:nvSpPr>
          <p:cNvPr id="10" name="TextBox 2">
            <a:extLst>
              <a:ext uri="{FF2B5EF4-FFF2-40B4-BE49-F238E27FC236}">
                <a16:creationId xmlns:a16="http://schemas.microsoft.com/office/drawing/2014/main" id="{E8F92C51-5E7E-B212-4CB4-EF9D4FC79B5F}"/>
              </a:ext>
            </a:extLst>
          </p:cNvPr>
          <p:cNvSpPr txBox="1"/>
          <p:nvPr/>
        </p:nvSpPr>
        <p:spPr>
          <a:xfrm>
            <a:off x="1201759" y="1115989"/>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3344012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333001" y="1815729"/>
            <a:ext cx="8855315" cy="4093428"/>
          </a:xfrm>
          <a:prstGeom prst="rect">
            <a:avLst/>
          </a:prstGeom>
          <a:solidFill>
            <a:schemeClr val="bg1"/>
          </a:solidFill>
        </p:spPr>
        <p:txBody>
          <a:bodyPr wrap="square" rtlCol="0">
            <a:spAutoFit/>
          </a:bodyPr>
          <a:lstStyle/>
          <a:p>
            <a:r>
              <a:rPr lang="en-US" sz="2000" b="1" dirty="0">
                <a:latin typeface="Alexandria"/>
              </a:rPr>
              <a:t>2. Objective of the Study :</a:t>
            </a:r>
            <a:r>
              <a:rPr lang="en-US" sz="2000" dirty="0">
                <a:latin typeface="Alexandria"/>
              </a:rPr>
              <a:t>To forecast residential real estate trends over the next 5–10 years</a:t>
            </a:r>
          </a:p>
          <a:p>
            <a:r>
              <a:rPr lang="en-US" sz="2000" b="1" dirty="0">
                <a:latin typeface="Alexandria"/>
              </a:rPr>
              <a:t>3. Study Area :Metropolitan region example:</a:t>
            </a:r>
            <a:r>
              <a:rPr lang="en-US" sz="2000" dirty="0">
                <a:latin typeface="Alexandria"/>
              </a:rPr>
              <a:t> Greater Dubai (UAE)</a:t>
            </a:r>
          </a:p>
          <a:p>
            <a:r>
              <a:rPr lang="en-US" sz="2000" b="1" dirty="0">
                <a:latin typeface="Alexandria"/>
              </a:rPr>
              <a:t>4. Methodology: Delphi Process</a:t>
            </a:r>
          </a:p>
          <a:p>
            <a:r>
              <a:rPr lang="en-US" sz="2000" b="1" dirty="0">
                <a:latin typeface="Alexandria"/>
              </a:rPr>
              <a:t>4.1 Panel Selection :</a:t>
            </a:r>
            <a:r>
              <a:rPr lang="en-US" sz="2000" dirty="0">
                <a:latin typeface="Alexandria"/>
              </a:rPr>
              <a:t>A panel of 20 experts was selected:</a:t>
            </a:r>
          </a:p>
          <a:p>
            <a:pPr marL="342900" indent="-342900">
              <a:buFont typeface="Arial" panose="020B0604020202020204" pitchFamily="34" charset="0"/>
              <a:buChar char="•"/>
            </a:pPr>
            <a:r>
              <a:rPr lang="en-US" sz="2000" dirty="0">
                <a:latin typeface="Alexandria"/>
              </a:rPr>
              <a:t>Real estate developers</a:t>
            </a:r>
          </a:p>
          <a:p>
            <a:pPr marL="342900" indent="-342900">
              <a:buFont typeface="Arial" panose="020B0604020202020204" pitchFamily="34" charset="0"/>
              <a:buChar char="•"/>
            </a:pPr>
            <a:r>
              <a:rPr lang="en-US" sz="2000" dirty="0">
                <a:latin typeface="Alexandria"/>
              </a:rPr>
              <a:t>Urban planners</a:t>
            </a:r>
          </a:p>
          <a:p>
            <a:pPr marL="342900" indent="-342900">
              <a:buFont typeface="Arial" panose="020B0604020202020204" pitchFamily="34" charset="0"/>
              <a:buChar char="•"/>
            </a:pPr>
            <a:r>
              <a:rPr lang="en-US" sz="2000" dirty="0">
                <a:latin typeface="Alexandria"/>
              </a:rPr>
              <a:t>Mortgage bankers</a:t>
            </a:r>
          </a:p>
          <a:p>
            <a:pPr marL="342900" indent="-342900">
              <a:buFont typeface="Arial" panose="020B0604020202020204" pitchFamily="34" charset="0"/>
              <a:buChar char="•"/>
            </a:pPr>
            <a:r>
              <a:rPr lang="en-US" sz="2000" dirty="0">
                <a:latin typeface="Alexandria"/>
              </a:rPr>
              <a:t>Property consultants</a:t>
            </a:r>
          </a:p>
          <a:p>
            <a:pPr marL="342900" indent="-342900">
              <a:buFont typeface="Arial" panose="020B0604020202020204" pitchFamily="34" charset="0"/>
              <a:buChar char="•"/>
            </a:pPr>
            <a:r>
              <a:rPr lang="en-US" sz="2000" dirty="0">
                <a:latin typeface="Alexandria"/>
              </a:rPr>
              <a:t>Academic researchers</a:t>
            </a:r>
          </a:p>
          <a:p>
            <a:r>
              <a:rPr lang="en-US" sz="2000" b="1" dirty="0">
                <a:latin typeface="Alexandria"/>
              </a:rPr>
              <a:t>Selection criteria: </a:t>
            </a:r>
            <a:r>
              <a:rPr lang="en-US" sz="2000" dirty="0">
                <a:latin typeface="Alexandria"/>
              </a:rPr>
              <a:t>Minimum 10 years of experience</a:t>
            </a:r>
          </a:p>
          <a:p>
            <a:r>
              <a:rPr lang="en-US" sz="2000" dirty="0">
                <a:latin typeface="Alexandria"/>
              </a:rPr>
              <a:t>Market-specific knowledge</a:t>
            </a:r>
          </a:p>
          <a:p>
            <a:r>
              <a:rPr lang="en-US" sz="2000" dirty="0">
                <a:latin typeface="Alexandria"/>
              </a:rPr>
              <a:t>Representation from public and private sectors</a:t>
            </a: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0612235D-3091-5B87-016C-F135366C7D21}"/>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2" name="TextBox 2">
            <a:extLst>
              <a:ext uri="{FF2B5EF4-FFF2-40B4-BE49-F238E27FC236}">
                <a16:creationId xmlns:a16="http://schemas.microsoft.com/office/drawing/2014/main" id="{DB378C5B-72BF-3D06-C53D-4366E2FD36A8}"/>
              </a:ext>
            </a:extLst>
          </p:cNvPr>
          <p:cNvSpPr txBox="1"/>
          <p:nvPr/>
        </p:nvSpPr>
        <p:spPr>
          <a:xfrm>
            <a:off x="1201759" y="1115989"/>
            <a:ext cx="9416937" cy="523220"/>
          </a:xfrm>
          <a:prstGeom prst="rect">
            <a:avLst/>
          </a:prstGeom>
          <a:noFill/>
        </p:spPr>
        <p:txBody>
          <a:bodyPr wrap="square" rtlCol="0">
            <a:spAutoFit/>
          </a:bodyPr>
          <a:lstStyle/>
          <a:p>
            <a:r>
              <a:rPr lang="en-US" sz="2800" dirty="0">
                <a:latin typeface="Alexandria"/>
              </a:rPr>
              <a:t>6. Methods for Predicting Real Estate Trends</a:t>
            </a:r>
          </a:p>
        </p:txBody>
      </p:sp>
      <p:pic>
        <p:nvPicPr>
          <p:cNvPr id="4" name="صورة 3">
            <a:extLst>
              <a:ext uri="{FF2B5EF4-FFF2-40B4-BE49-F238E27FC236}">
                <a16:creationId xmlns:a16="http://schemas.microsoft.com/office/drawing/2014/main" id="{D303BA57-9258-7479-9390-B1C9CD5C525D}"/>
              </a:ext>
            </a:extLst>
          </p:cNvPr>
          <p:cNvPicPr>
            <a:picLocks noChangeAspect="1"/>
          </p:cNvPicPr>
          <p:nvPr/>
        </p:nvPicPr>
        <p:blipFill>
          <a:blip r:embed="rId3"/>
          <a:stretch>
            <a:fillRect/>
          </a:stretch>
        </p:blipFill>
        <p:spPr>
          <a:xfrm>
            <a:off x="7587279" y="3064007"/>
            <a:ext cx="2819068" cy="2257501"/>
          </a:xfrm>
          <a:prstGeom prst="rect">
            <a:avLst/>
          </a:prstGeom>
        </p:spPr>
      </p:pic>
    </p:spTree>
    <p:extLst>
      <p:ext uri="{BB962C8B-B14F-4D97-AF65-F5344CB8AC3E}">
        <p14:creationId xmlns:p14="http://schemas.microsoft.com/office/powerpoint/2010/main" val="2083396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84763-2F24-00C8-6AC1-C9E9AAFA32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76E61E-6E37-B9BD-329E-38BB97589D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6ADE21-25C9-213F-F7AC-90B49E41C2F2}"/>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23E9EA-3EB9-4A9E-99F3-0F8BC3505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171C5EED-2B50-6CB4-CE2F-F8DB019622A8}"/>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7" name="TextBox 23">
            <a:extLst>
              <a:ext uri="{FF2B5EF4-FFF2-40B4-BE49-F238E27FC236}">
                <a16:creationId xmlns:a16="http://schemas.microsoft.com/office/drawing/2014/main" id="{9A8EE8B4-8CFA-33AA-7469-2029C08B4FC7}"/>
              </a:ext>
            </a:extLst>
          </p:cNvPr>
          <p:cNvSpPr txBox="1"/>
          <p:nvPr/>
        </p:nvSpPr>
        <p:spPr>
          <a:xfrm>
            <a:off x="1519004" y="1811094"/>
            <a:ext cx="8669312" cy="4093428"/>
          </a:xfrm>
          <a:prstGeom prst="rect">
            <a:avLst/>
          </a:prstGeom>
          <a:solidFill>
            <a:schemeClr val="bg1"/>
          </a:solidFill>
        </p:spPr>
        <p:txBody>
          <a:bodyPr wrap="square" rtlCol="0">
            <a:spAutoFit/>
          </a:bodyPr>
          <a:lstStyle/>
          <a:p>
            <a:r>
              <a:rPr lang="en-US" sz="2000" b="1" dirty="0">
                <a:latin typeface="Alexandria"/>
              </a:rPr>
              <a:t>4. Methodology: Delphi Process</a:t>
            </a:r>
          </a:p>
          <a:p>
            <a:r>
              <a:rPr lang="en-US" sz="2000" b="1" dirty="0">
                <a:latin typeface="Alexandria"/>
              </a:rPr>
              <a:t>4.2 Delphi Rounds</a:t>
            </a:r>
          </a:p>
          <a:p>
            <a:r>
              <a:rPr lang="en-US" sz="2000" b="1" dirty="0">
                <a:latin typeface="Alexandria"/>
              </a:rPr>
              <a:t>Round 1: Open-Ended Questionnaire :</a:t>
            </a:r>
            <a:r>
              <a:rPr lang="en-US" sz="2000" dirty="0">
                <a:latin typeface="Alexandria"/>
              </a:rPr>
              <a:t>Experts were asked:</a:t>
            </a:r>
          </a:p>
          <a:p>
            <a:pPr marL="342900" indent="-342900">
              <a:buFont typeface="Arial" panose="020B0604020202020204" pitchFamily="34" charset="0"/>
              <a:buChar char="•"/>
            </a:pPr>
            <a:r>
              <a:rPr lang="en-US" sz="2000" dirty="0">
                <a:latin typeface="Alexandria"/>
              </a:rPr>
              <a:t>What factors will most influence housing demand in the next decade?</a:t>
            </a:r>
          </a:p>
          <a:p>
            <a:pPr marL="342900" indent="-342900">
              <a:buFont typeface="Arial" panose="020B0604020202020204" pitchFamily="34" charset="0"/>
              <a:buChar char="•"/>
            </a:pPr>
            <a:r>
              <a:rPr lang="en-US" sz="2000" dirty="0">
                <a:latin typeface="Alexandria"/>
              </a:rPr>
              <a:t>Which property types will experience the highest demand?</a:t>
            </a:r>
          </a:p>
          <a:p>
            <a:pPr marL="342900" indent="-342900">
              <a:buFont typeface="Arial" panose="020B0604020202020204" pitchFamily="34" charset="0"/>
              <a:buChar char="•"/>
            </a:pPr>
            <a:r>
              <a:rPr lang="en-US" sz="2000" dirty="0">
                <a:latin typeface="Alexandria"/>
              </a:rPr>
              <a:t>How will remote work affect residential location preferences?</a:t>
            </a:r>
          </a:p>
          <a:p>
            <a:pPr marL="342900" indent="-342900">
              <a:buFont typeface="Arial" panose="020B0604020202020204" pitchFamily="34" charset="0"/>
              <a:buChar char="•"/>
            </a:pPr>
            <a:r>
              <a:rPr lang="en-US" sz="2000" dirty="0">
                <a:latin typeface="Alexandria"/>
              </a:rPr>
              <a:t>What price trends do you anticipate?</a:t>
            </a:r>
          </a:p>
          <a:p>
            <a:pPr marL="342900" indent="-342900">
              <a:buFont typeface="Arial" panose="020B0604020202020204" pitchFamily="34" charset="0"/>
              <a:buChar char="•"/>
            </a:pPr>
            <a:r>
              <a:rPr lang="en-US" sz="2000" dirty="0">
                <a:latin typeface="Alexandria"/>
              </a:rPr>
              <a:t>How important will sustainability features be?</a:t>
            </a:r>
          </a:p>
          <a:p>
            <a:r>
              <a:rPr lang="en-US" sz="2000" b="1" dirty="0">
                <a:latin typeface="Alexandria"/>
              </a:rPr>
              <a:t>Key themes identified:</a:t>
            </a:r>
            <a:endParaRPr lang="en-US" sz="2000" dirty="0">
              <a:latin typeface="Alexandria"/>
            </a:endParaRPr>
          </a:p>
          <a:p>
            <a:pPr marL="342900" indent="-342900">
              <a:buFont typeface="Wingdings" panose="05000000000000000000" pitchFamily="2" charset="2"/>
              <a:buChar char="§"/>
            </a:pPr>
            <a:r>
              <a:rPr lang="en-US" sz="2000" dirty="0">
                <a:latin typeface="Alexandria"/>
              </a:rPr>
              <a:t>Remote work reshaping location preferences</a:t>
            </a:r>
          </a:p>
          <a:p>
            <a:pPr marL="342900" indent="-342900">
              <a:buFont typeface="Wingdings" panose="05000000000000000000" pitchFamily="2" charset="2"/>
              <a:buChar char="§"/>
            </a:pPr>
            <a:r>
              <a:rPr lang="en-US" sz="2000" dirty="0">
                <a:latin typeface="Alexandria"/>
              </a:rPr>
              <a:t>Growing demand for affordable housing</a:t>
            </a:r>
          </a:p>
          <a:p>
            <a:pPr marL="342900" indent="-342900">
              <a:buFont typeface="Wingdings" panose="05000000000000000000" pitchFamily="2" charset="2"/>
              <a:buChar char="§"/>
            </a:pPr>
            <a:r>
              <a:rPr lang="en-US" sz="2000" dirty="0">
                <a:latin typeface="Alexandria"/>
              </a:rPr>
              <a:t>Increased interest in suburban communities</a:t>
            </a:r>
          </a:p>
          <a:p>
            <a:pPr marL="342900" indent="-342900">
              <a:buFont typeface="Wingdings" panose="05000000000000000000" pitchFamily="2" charset="2"/>
              <a:buChar char="§"/>
            </a:pPr>
            <a:r>
              <a:rPr lang="en-US" sz="2000" dirty="0">
                <a:latin typeface="Alexandria"/>
              </a:rPr>
              <a:t>Rising importance of green buildings</a:t>
            </a:r>
          </a:p>
        </p:txBody>
      </p:sp>
      <p:sp>
        <p:nvSpPr>
          <p:cNvPr id="4" name="TextBox 2">
            <a:extLst>
              <a:ext uri="{FF2B5EF4-FFF2-40B4-BE49-F238E27FC236}">
                <a16:creationId xmlns:a16="http://schemas.microsoft.com/office/drawing/2014/main" id="{84EDDE78-1163-9743-BAD1-D871FC773718}"/>
              </a:ext>
            </a:extLst>
          </p:cNvPr>
          <p:cNvSpPr txBox="1"/>
          <p:nvPr/>
        </p:nvSpPr>
        <p:spPr>
          <a:xfrm>
            <a:off x="1201759" y="1115989"/>
            <a:ext cx="9416937" cy="523220"/>
          </a:xfrm>
          <a:prstGeom prst="rect">
            <a:avLst/>
          </a:prstGeom>
          <a:noFill/>
        </p:spPr>
        <p:txBody>
          <a:bodyPr wrap="square" rtlCol="0">
            <a:spAutoFit/>
          </a:bodyPr>
          <a:lstStyle/>
          <a:p>
            <a:r>
              <a:rPr lang="en-US" sz="2800" dirty="0">
                <a:latin typeface="Alexandria"/>
              </a:rPr>
              <a:t>6. Methods for Predicting Real Estate Trends</a:t>
            </a:r>
          </a:p>
        </p:txBody>
      </p:sp>
      <p:pic>
        <p:nvPicPr>
          <p:cNvPr id="6" name="صورة 5">
            <a:extLst>
              <a:ext uri="{FF2B5EF4-FFF2-40B4-BE49-F238E27FC236}">
                <a16:creationId xmlns:a16="http://schemas.microsoft.com/office/drawing/2014/main" id="{0DFF1463-3B8A-7C9B-7859-6EC7CFD463FB}"/>
              </a:ext>
            </a:extLst>
          </p:cNvPr>
          <p:cNvPicPr>
            <a:picLocks noChangeAspect="1"/>
          </p:cNvPicPr>
          <p:nvPr/>
        </p:nvPicPr>
        <p:blipFill>
          <a:blip r:embed="rId3"/>
          <a:stretch>
            <a:fillRect/>
          </a:stretch>
        </p:blipFill>
        <p:spPr>
          <a:xfrm>
            <a:off x="7215578" y="3747541"/>
            <a:ext cx="2857500" cy="1994469"/>
          </a:xfrm>
          <a:prstGeom prst="rect">
            <a:avLst/>
          </a:prstGeom>
        </p:spPr>
      </p:pic>
    </p:spTree>
    <p:extLst>
      <p:ext uri="{BB962C8B-B14F-4D97-AF65-F5344CB8AC3E}">
        <p14:creationId xmlns:p14="http://schemas.microsoft.com/office/powerpoint/2010/main" val="2867060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63A36-A308-D80E-A8B6-93E30CA45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0EB47E-635C-31AA-7EF1-56E37178EA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3248F-DEF4-AFC4-3183-269E4D4F9B6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716129-E329-20CF-9906-687B7B3C08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DBF4FC37-DF9C-F5FB-7B01-98A1655EAC58}"/>
              </a:ext>
            </a:extLst>
          </p:cNvPr>
          <p:cNvSpPr txBox="1"/>
          <p:nvPr/>
        </p:nvSpPr>
        <p:spPr>
          <a:xfrm>
            <a:off x="1519002" y="1810744"/>
            <a:ext cx="8404487" cy="1323439"/>
          </a:xfrm>
          <a:prstGeom prst="rect">
            <a:avLst/>
          </a:prstGeom>
          <a:solidFill>
            <a:schemeClr val="bg1"/>
          </a:solidFill>
        </p:spPr>
        <p:txBody>
          <a:bodyPr wrap="square" rtlCol="0">
            <a:spAutoFit/>
          </a:bodyPr>
          <a:lstStyle/>
          <a:p>
            <a:r>
              <a:rPr lang="en-US" sz="2000" b="1" dirty="0">
                <a:latin typeface="Alexandria"/>
              </a:rPr>
              <a:t>4. Methodology: Delphi Process</a:t>
            </a:r>
          </a:p>
          <a:p>
            <a:r>
              <a:rPr lang="en-US" sz="2000" b="1" dirty="0">
                <a:latin typeface="Alexandria"/>
              </a:rPr>
              <a:t>Round 2: Structured Questionnaire</a:t>
            </a:r>
          </a:p>
          <a:p>
            <a:r>
              <a:rPr lang="en-US" sz="2000" dirty="0">
                <a:latin typeface="Alexandria"/>
              </a:rPr>
              <a:t>Experts rated the likelihood of identified trends (1–5 scale).</a:t>
            </a:r>
          </a:p>
          <a:p>
            <a:pPr marL="342900" indent="-342900">
              <a:buFont typeface="Arial" panose="020B0604020202020204" pitchFamily="34" charset="0"/>
              <a:buChar char="•"/>
            </a:pPr>
            <a:endParaRPr lang="en-US" sz="2000" dirty="0">
              <a:latin typeface="Alexandria"/>
            </a:endParaRPr>
          </a:p>
        </p:txBody>
      </p:sp>
      <p:graphicFrame>
        <p:nvGraphicFramePr>
          <p:cNvPr id="4" name="جدول 3">
            <a:extLst>
              <a:ext uri="{FF2B5EF4-FFF2-40B4-BE49-F238E27FC236}">
                <a16:creationId xmlns:a16="http://schemas.microsoft.com/office/drawing/2014/main" id="{826D7FA2-D5BE-8885-EFC3-4985F0C4AD75}"/>
              </a:ext>
            </a:extLst>
          </p:cNvPr>
          <p:cNvGraphicFramePr>
            <a:graphicFrameLocks noGrp="1"/>
          </p:cNvGraphicFramePr>
          <p:nvPr>
            <p:extLst>
              <p:ext uri="{D42A27DB-BD31-4B8C-83A1-F6EECF244321}">
                <p14:modId xmlns:p14="http://schemas.microsoft.com/office/powerpoint/2010/main" val="297802733"/>
              </p:ext>
            </p:extLst>
          </p:nvPr>
        </p:nvGraphicFramePr>
        <p:xfrm>
          <a:off x="2412169" y="2944828"/>
          <a:ext cx="7511320" cy="2682240"/>
        </p:xfrm>
        <a:graphic>
          <a:graphicData uri="http://schemas.openxmlformats.org/drawingml/2006/table">
            <a:tbl>
              <a:tblPr>
                <a:tableStyleId>{3B4B98B0-60AC-42C2-AFA5-B58CD77FA1E5}</a:tableStyleId>
              </a:tblPr>
              <a:tblGrid>
                <a:gridCol w="3755660">
                  <a:extLst>
                    <a:ext uri="{9D8B030D-6E8A-4147-A177-3AD203B41FA5}">
                      <a16:colId xmlns:a16="http://schemas.microsoft.com/office/drawing/2014/main" val="730554134"/>
                    </a:ext>
                  </a:extLst>
                </a:gridCol>
                <a:gridCol w="3755660">
                  <a:extLst>
                    <a:ext uri="{9D8B030D-6E8A-4147-A177-3AD203B41FA5}">
                      <a16:colId xmlns:a16="http://schemas.microsoft.com/office/drawing/2014/main" val="1669565022"/>
                    </a:ext>
                  </a:extLst>
                </a:gridCol>
              </a:tblGrid>
              <a:tr h="0">
                <a:tc>
                  <a:txBody>
                    <a:bodyPr/>
                    <a:lstStyle/>
                    <a:p>
                      <a:pPr>
                        <a:buNone/>
                      </a:pPr>
                      <a:r>
                        <a:rPr lang="en-US" sz="2000" b="1" dirty="0"/>
                        <a:t>Trend</a:t>
                      </a:r>
                      <a:endParaRPr lang="en-US" sz="2000" b="1" dirty="0">
                        <a:latin typeface="Alexandria"/>
                      </a:endParaRPr>
                    </a:p>
                  </a:txBody>
                  <a:tcPr anchor="ctr"/>
                </a:tc>
                <a:tc>
                  <a:txBody>
                    <a:bodyPr/>
                    <a:lstStyle/>
                    <a:p>
                      <a:pPr>
                        <a:buNone/>
                      </a:pPr>
                      <a:r>
                        <a:rPr lang="en-US" sz="2000" b="1" dirty="0"/>
                        <a:t>Mean Score</a:t>
                      </a:r>
                      <a:endParaRPr lang="en-US" sz="2000" b="1" dirty="0">
                        <a:latin typeface="Alexandria"/>
                      </a:endParaRPr>
                    </a:p>
                  </a:txBody>
                  <a:tcPr anchor="ctr"/>
                </a:tc>
                <a:extLst>
                  <a:ext uri="{0D108BD9-81ED-4DB2-BD59-A6C34878D82A}">
                    <a16:rowId xmlns:a16="http://schemas.microsoft.com/office/drawing/2014/main" val="563628992"/>
                  </a:ext>
                </a:extLst>
              </a:tr>
              <a:tr h="0">
                <a:tc>
                  <a:txBody>
                    <a:bodyPr/>
                    <a:lstStyle/>
                    <a:p>
                      <a:pPr>
                        <a:buNone/>
                      </a:pPr>
                      <a:r>
                        <a:rPr lang="en-US" sz="2000"/>
                        <a:t>Demand for suburban housing</a:t>
                      </a:r>
                      <a:endParaRPr lang="en-US" sz="2000">
                        <a:latin typeface="Alexandria"/>
                      </a:endParaRPr>
                    </a:p>
                  </a:txBody>
                  <a:tcPr anchor="ctr"/>
                </a:tc>
                <a:tc>
                  <a:txBody>
                    <a:bodyPr/>
                    <a:lstStyle/>
                    <a:p>
                      <a:pPr>
                        <a:buNone/>
                      </a:pPr>
                      <a:r>
                        <a:rPr lang="en-US" sz="2000" dirty="0">
                          <a:latin typeface="Alexandria"/>
                        </a:rPr>
                        <a:t>4.6</a:t>
                      </a:r>
                      <a:endParaRPr lang="ar-SY" sz="2000" dirty="0">
                        <a:latin typeface="Alexandria"/>
                      </a:endParaRPr>
                    </a:p>
                  </a:txBody>
                  <a:tcPr anchor="ctr"/>
                </a:tc>
                <a:extLst>
                  <a:ext uri="{0D108BD9-81ED-4DB2-BD59-A6C34878D82A}">
                    <a16:rowId xmlns:a16="http://schemas.microsoft.com/office/drawing/2014/main" val="1956522873"/>
                  </a:ext>
                </a:extLst>
              </a:tr>
              <a:tr h="0">
                <a:tc>
                  <a:txBody>
                    <a:bodyPr/>
                    <a:lstStyle/>
                    <a:p>
                      <a:pPr>
                        <a:buNone/>
                      </a:pPr>
                      <a:r>
                        <a:rPr lang="en-US" sz="2000"/>
                        <a:t>Growth in affordable housing demand</a:t>
                      </a:r>
                      <a:endParaRPr lang="en-US" sz="2000">
                        <a:latin typeface="Alexandria"/>
                      </a:endParaRPr>
                    </a:p>
                  </a:txBody>
                  <a:tcPr anchor="ctr"/>
                </a:tc>
                <a:tc>
                  <a:txBody>
                    <a:bodyPr/>
                    <a:lstStyle/>
                    <a:p>
                      <a:pPr>
                        <a:buNone/>
                      </a:pPr>
                      <a:r>
                        <a:rPr lang="en-US" sz="2000" dirty="0">
                          <a:latin typeface="Alexandria"/>
                        </a:rPr>
                        <a:t>4.</a:t>
                      </a:r>
                      <a:r>
                        <a:rPr lang="en-US" sz="1800" kern="1200" dirty="0">
                          <a:solidFill>
                            <a:schemeClr val="tx1"/>
                          </a:solidFill>
                          <a:effectLst/>
                          <a:latin typeface="+mn-lt"/>
                          <a:ea typeface="+mn-ea"/>
                          <a:cs typeface="+mn-cs"/>
                        </a:rPr>
                        <a:t> </a:t>
                      </a:r>
                      <a:r>
                        <a:rPr lang="en-US" sz="2000" kern="1200" dirty="0">
                          <a:solidFill>
                            <a:schemeClr val="tx1"/>
                          </a:solidFill>
                          <a:latin typeface="Alexandria"/>
                          <a:ea typeface="+mn-ea"/>
                          <a:cs typeface="+mn-cs"/>
                        </a:rPr>
                        <a:t>8</a:t>
                      </a:r>
                      <a:endParaRPr lang="ar-SY" sz="2000" kern="1200" dirty="0">
                        <a:solidFill>
                          <a:schemeClr val="tx1"/>
                        </a:solidFill>
                        <a:latin typeface="Alexandria"/>
                        <a:ea typeface="+mn-ea"/>
                        <a:cs typeface="+mn-cs"/>
                      </a:endParaRPr>
                    </a:p>
                  </a:txBody>
                  <a:tcPr anchor="ctr"/>
                </a:tc>
                <a:extLst>
                  <a:ext uri="{0D108BD9-81ED-4DB2-BD59-A6C34878D82A}">
                    <a16:rowId xmlns:a16="http://schemas.microsoft.com/office/drawing/2014/main" val="486902465"/>
                  </a:ext>
                </a:extLst>
              </a:tr>
              <a:tr h="0">
                <a:tc>
                  <a:txBody>
                    <a:bodyPr/>
                    <a:lstStyle/>
                    <a:p>
                      <a:pPr>
                        <a:buNone/>
                      </a:pPr>
                      <a:r>
                        <a:rPr lang="en-US" sz="2000"/>
                        <a:t>Increase in property prices</a:t>
                      </a:r>
                      <a:endParaRPr lang="en-US" sz="2000">
                        <a:latin typeface="Alexandria"/>
                      </a:endParaRPr>
                    </a:p>
                  </a:txBody>
                  <a:tcPr anchor="ctr"/>
                </a:tc>
                <a:tc>
                  <a:txBody>
                    <a:bodyPr/>
                    <a:lstStyle/>
                    <a:p>
                      <a:pPr>
                        <a:buNone/>
                      </a:pPr>
                      <a:r>
                        <a:rPr lang="en-US" sz="2000" dirty="0"/>
                        <a:t>4.2</a:t>
                      </a:r>
                      <a:endParaRPr lang="ar-SY" sz="2000" dirty="0">
                        <a:latin typeface="Alexandria"/>
                      </a:endParaRPr>
                    </a:p>
                  </a:txBody>
                  <a:tcPr anchor="ctr"/>
                </a:tc>
                <a:extLst>
                  <a:ext uri="{0D108BD9-81ED-4DB2-BD59-A6C34878D82A}">
                    <a16:rowId xmlns:a16="http://schemas.microsoft.com/office/drawing/2014/main" val="3752806866"/>
                  </a:ext>
                </a:extLst>
              </a:tr>
              <a:tr h="0">
                <a:tc>
                  <a:txBody>
                    <a:bodyPr/>
                    <a:lstStyle/>
                    <a:p>
                      <a:pPr>
                        <a:buNone/>
                      </a:pPr>
                      <a:r>
                        <a:rPr lang="en-US" sz="2000"/>
                        <a:t>Demand for smart homes</a:t>
                      </a:r>
                      <a:endParaRPr lang="en-US" sz="2000">
                        <a:latin typeface="Alexandria"/>
                      </a:endParaRPr>
                    </a:p>
                  </a:txBody>
                  <a:tcPr anchor="ctr"/>
                </a:tc>
                <a:tc>
                  <a:txBody>
                    <a:bodyPr/>
                    <a:lstStyle/>
                    <a:p>
                      <a:pPr>
                        <a:buNone/>
                      </a:pPr>
                      <a:r>
                        <a:rPr lang="en-US" sz="2000" dirty="0">
                          <a:latin typeface="Alexandria"/>
                        </a:rPr>
                        <a:t>4.5</a:t>
                      </a:r>
                      <a:endParaRPr lang="ar-SY" sz="2000" dirty="0">
                        <a:latin typeface="Alexandria"/>
                      </a:endParaRPr>
                    </a:p>
                  </a:txBody>
                  <a:tcPr anchor="ctr"/>
                </a:tc>
                <a:extLst>
                  <a:ext uri="{0D108BD9-81ED-4DB2-BD59-A6C34878D82A}">
                    <a16:rowId xmlns:a16="http://schemas.microsoft.com/office/drawing/2014/main" val="2821508955"/>
                  </a:ext>
                </a:extLst>
              </a:tr>
              <a:tr h="0">
                <a:tc>
                  <a:txBody>
                    <a:bodyPr/>
                    <a:lstStyle/>
                    <a:p>
                      <a:pPr>
                        <a:buNone/>
                      </a:pPr>
                      <a:r>
                        <a:rPr lang="en-US" sz="2000"/>
                        <a:t>Importance of green buildings</a:t>
                      </a:r>
                      <a:endParaRPr lang="en-US" sz="2000">
                        <a:latin typeface="Alexandria"/>
                      </a:endParaRPr>
                    </a:p>
                  </a:txBody>
                  <a:tcPr anchor="ctr"/>
                </a:tc>
                <a:tc>
                  <a:txBody>
                    <a:bodyPr/>
                    <a:lstStyle/>
                    <a:p>
                      <a:pPr>
                        <a:buNone/>
                      </a:pPr>
                      <a:r>
                        <a:rPr lang="en-US" sz="2000" dirty="0">
                          <a:latin typeface="Alexandria"/>
                        </a:rPr>
                        <a:t>4.7</a:t>
                      </a:r>
                      <a:endParaRPr lang="ar-SY" sz="2000" dirty="0">
                        <a:latin typeface="Alexandria"/>
                      </a:endParaRPr>
                    </a:p>
                  </a:txBody>
                  <a:tcPr anchor="ctr"/>
                </a:tc>
                <a:extLst>
                  <a:ext uri="{0D108BD9-81ED-4DB2-BD59-A6C34878D82A}">
                    <a16:rowId xmlns:a16="http://schemas.microsoft.com/office/drawing/2014/main" val="893027326"/>
                  </a:ext>
                </a:extLst>
              </a:tr>
            </a:tbl>
          </a:graphicData>
        </a:graphic>
      </p:graphicFrame>
      <p:sp>
        <p:nvSpPr>
          <p:cNvPr id="7" name="TextBox 2">
            <a:extLst>
              <a:ext uri="{FF2B5EF4-FFF2-40B4-BE49-F238E27FC236}">
                <a16:creationId xmlns:a16="http://schemas.microsoft.com/office/drawing/2014/main" id="{ABBA8A42-5F75-8581-30B6-4726131C5890}"/>
              </a:ext>
            </a:extLst>
          </p:cNvPr>
          <p:cNvSpPr txBox="1"/>
          <p:nvPr/>
        </p:nvSpPr>
        <p:spPr>
          <a:xfrm>
            <a:off x="1201759" y="1115989"/>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3147804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E36E30E-AFA7-857A-A18E-730647DD4B81}"/>
              </a:ext>
            </a:extLst>
          </p:cNvPr>
          <p:cNvSpPr txBox="1"/>
          <p:nvPr/>
        </p:nvSpPr>
        <p:spPr>
          <a:xfrm>
            <a:off x="1333001" y="2127107"/>
            <a:ext cx="8635458" cy="3430170"/>
          </a:xfrm>
          <a:prstGeom prst="rect">
            <a:avLst/>
          </a:prstGeom>
          <a:solidFill>
            <a:schemeClr val="bg1"/>
          </a:solidFill>
        </p:spPr>
        <p:txBody>
          <a:bodyPr wrap="square" rtlCol="0">
            <a:spAutoFit/>
          </a:bodyPr>
          <a:lstStyle/>
          <a:p>
            <a:r>
              <a:rPr lang="en-US" sz="2000" b="1" dirty="0">
                <a:latin typeface="Alexandria"/>
              </a:rPr>
              <a:t>4. Methodology: Delphi Process</a:t>
            </a:r>
          </a:p>
          <a:p>
            <a:endParaRPr lang="en-US" sz="2000" b="1" dirty="0">
              <a:latin typeface="Alexandria"/>
            </a:endParaRPr>
          </a:p>
          <a:p>
            <a:r>
              <a:rPr lang="en-US" sz="2000" b="1" dirty="0">
                <a:latin typeface="Alexandria"/>
              </a:rPr>
              <a:t>Round 3: Consensus Building</a:t>
            </a:r>
          </a:p>
          <a:p>
            <a:r>
              <a:rPr lang="en-US" sz="2000" dirty="0">
                <a:latin typeface="Alexandria"/>
              </a:rPr>
              <a:t>Experts reviewed group responses and adjusted their ratings.</a:t>
            </a:r>
          </a:p>
          <a:p>
            <a:r>
              <a:rPr lang="en-US" sz="2000" b="1" dirty="0">
                <a:latin typeface="Alexandria"/>
              </a:rPr>
              <a:t>Consensus results:</a:t>
            </a: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Strong demand shift toward suburban and peripheral areas</a:t>
            </a:r>
          </a:p>
          <a:p>
            <a:pPr marL="342900" indent="-342900">
              <a:lnSpc>
                <a:spcPct val="150000"/>
              </a:lnSpc>
              <a:buFont typeface="Arial" panose="020B0604020202020204" pitchFamily="34" charset="0"/>
              <a:buChar char="•"/>
            </a:pPr>
            <a:r>
              <a:rPr lang="en-US" sz="2000" dirty="0">
                <a:latin typeface="Alexandria"/>
              </a:rPr>
              <a:t>Affordable housing shortage will intensify</a:t>
            </a:r>
          </a:p>
          <a:p>
            <a:pPr marL="342900" indent="-342900">
              <a:lnSpc>
                <a:spcPct val="150000"/>
              </a:lnSpc>
              <a:buFont typeface="Arial" panose="020B0604020202020204" pitchFamily="34" charset="0"/>
              <a:buChar char="•"/>
            </a:pPr>
            <a:r>
              <a:rPr lang="en-US" sz="2000" dirty="0">
                <a:latin typeface="Alexandria"/>
              </a:rPr>
              <a:t>Sustainability will become a key market differentiator</a:t>
            </a:r>
          </a:p>
          <a:p>
            <a:pPr marL="342900" indent="-342900">
              <a:lnSpc>
                <a:spcPct val="150000"/>
              </a:lnSpc>
              <a:buFont typeface="Arial" panose="020B0604020202020204" pitchFamily="34" charset="0"/>
              <a:buChar char="•"/>
            </a:pPr>
            <a:r>
              <a:rPr lang="en-US" sz="2000" dirty="0">
                <a:latin typeface="Alexandria"/>
              </a:rPr>
              <a:t>Smart home technology adoption will accelerate</a:t>
            </a:r>
          </a:p>
        </p:txBody>
      </p:sp>
      <p:sp>
        <p:nvSpPr>
          <p:cNvPr id="6" name="TextBox 2">
            <a:extLst>
              <a:ext uri="{FF2B5EF4-FFF2-40B4-BE49-F238E27FC236}">
                <a16:creationId xmlns:a16="http://schemas.microsoft.com/office/drawing/2014/main" id="{7BD6FB2A-C839-6DB1-F54E-44CC82AA7422}"/>
              </a:ext>
            </a:extLst>
          </p:cNvPr>
          <p:cNvSpPr txBox="1"/>
          <p:nvPr/>
        </p:nvSpPr>
        <p:spPr>
          <a:xfrm>
            <a:off x="1201759" y="1115989"/>
            <a:ext cx="9416937" cy="523220"/>
          </a:xfrm>
          <a:prstGeom prst="rect">
            <a:avLst/>
          </a:prstGeom>
          <a:noFill/>
        </p:spPr>
        <p:txBody>
          <a:bodyPr wrap="square" rtlCol="0">
            <a:spAutoFit/>
          </a:bodyPr>
          <a:lstStyle/>
          <a:p>
            <a:r>
              <a:rPr lang="en-US" sz="2800" dirty="0">
                <a:latin typeface="Alexandria"/>
              </a:rPr>
              <a:t>6. Methods for Predicting Real Estate Trends</a:t>
            </a:r>
          </a:p>
        </p:txBody>
      </p:sp>
      <p:pic>
        <p:nvPicPr>
          <p:cNvPr id="2" name="صورة 1">
            <a:extLst>
              <a:ext uri="{FF2B5EF4-FFF2-40B4-BE49-F238E27FC236}">
                <a16:creationId xmlns:a16="http://schemas.microsoft.com/office/drawing/2014/main" id="{5E79D9E2-BFC1-5D60-253F-6434AB9F5178}"/>
              </a:ext>
            </a:extLst>
          </p:cNvPr>
          <p:cNvPicPr>
            <a:picLocks noChangeAspect="1"/>
          </p:cNvPicPr>
          <p:nvPr/>
        </p:nvPicPr>
        <p:blipFill>
          <a:blip r:embed="rId3"/>
          <a:stretch>
            <a:fillRect/>
          </a:stretch>
        </p:blipFill>
        <p:spPr>
          <a:xfrm>
            <a:off x="8124162" y="2959341"/>
            <a:ext cx="2085975" cy="2200275"/>
          </a:xfrm>
          <a:prstGeom prst="rect">
            <a:avLst/>
          </a:prstGeom>
        </p:spPr>
      </p:pic>
    </p:spTree>
    <p:extLst>
      <p:ext uri="{BB962C8B-B14F-4D97-AF65-F5344CB8AC3E}">
        <p14:creationId xmlns:p14="http://schemas.microsoft.com/office/powerpoint/2010/main" val="4056234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atin typeface="Alexandria"/>
              </a:rPr>
              <a:t>FV = PV(1+r)^n</a:t>
            </a:r>
            <a:endParaRPr lang="en-US" dirty="0">
              <a:latin typeface="Alexandria"/>
            </a:endParaRPr>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9E15529C-B3BF-C872-4991-D622FDCEEF39}"/>
              </a:ext>
            </a:extLst>
          </p:cNvPr>
          <p:cNvSpPr txBox="1"/>
          <p:nvPr/>
        </p:nvSpPr>
        <p:spPr>
          <a:xfrm>
            <a:off x="1201759" y="1760240"/>
            <a:ext cx="8635458" cy="707886"/>
          </a:xfrm>
          <a:prstGeom prst="rect">
            <a:avLst/>
          </a:prstGeom>
          <a:solidFill>
            <a:schemeClr val="bg1"/>
          </a:solidFill>
        </p:spPr>
        <p:txBody>
          <a:bodyPr wrap="square" rtlCol="0">
            <a:spAutoFit/>
          </a:bodyPr>
          <a:lstStyle/>
          <a:p>
            <a:r>
              <a:rPr lang="en-US" sz="2000" b="1" dirty="0">
                <a:latin typeface="Alexandria"/>
              </a:rPr>
              <a:t>5. Forecast Results</a:t>
            </a:r>
          </a:p>
          <a:p>
            <a:r>
              <a:rPr lang="en-US" sz="2000" b="1" dirty="0">
                <a:latin typeface="Alexandria"/>
              </a:rPr>
              <a:t>5.1 Predicted Market Trends</a:t>
            </a:r>
          </a:p>
        </p:txBody>
      </p:sp>
      <p:graphicFrame>
        <p:nvGraphicFramePr>
          <p:cNvPr id="7" name="جدول 6">
            <a:extLst>
              <a:ext uri="{FF2B5EF4-FFF2-40B4-BE49-F238E27FC236}">
                <a16:creationId xmlns:a16="http://schemas.microsoft.com/office/drawing/2014/main" id="{CFE9B70A-DB82-246C-963C-E59FF99D32D3}"/>
              </a:ext>
            </a:extLst>
          </p:cNvPr>
          <p:cNvGraphicFramePr>
            <a:graphicFrameLocks noGrp="1"/>
          </p:cNvGraphicFramePr>
          <p:nvPr>
            <p:extLst>
              <p:ext uri="{D42A27DB-BD31-4B8C-83A1-F6EECF244321}">
                <p14:modId xmlns:p14="http://schemas.microsoft.com/office/powerpoint/2010/main" val="2758471738"/>
              </p:ext>
            </p:extLst>
          </p:nvPr>
        </p:nvGraphicFramePr>
        <p:xfrm>
          <a:off x="1568955" y="2723433"/>
          <a:ext cx="7901066" cy="2682240"/>
        </p:xfrm>
        <a:graphic>
          <a:graphicData uri="http://schemas.openxmlformats.org/drawingml/2006/table">
            <a:tbl>
              <a:tblPr>
                <a:tableStyleId>{3B4B98B0-60AC-42C2-AFA5-B58CD77FA1E5}</a:tableStyleId>
              </a:tblPr>
              <a:tblGrid>
                <a:gridCol w="3950533">
                  <a:extLst>
                    <a:ext uri="{9D8B030D-6E8A-4147-A177-3AD203B41FA5}">
                      <a16:colId xmlns:a16="http://schemas.microsoft.com/office/drawing/2014/main" val="1238713422"/>
                    </a:ext>
                  </a:extLst>
                </a:gridCol>
                <a:gridCol w="3950533">
                  <a:extLst>
                    <a:ext uri="{9D8B030D-6E8A-4147-A177-3AD203B41FA5}">
                      <a16:colId xmlns:a16="http://schemas.microsoft.com/office/drawing/2014/main" val="1471938130"/>
                    </a:ext>
                  </a:extLst>
                </a:gridCol>
              </a:tblGrid>
              <a:tr h="0">
                <a:tc>
                  <a:txBody>
                    <a:bodyPr/>
                    <a:lstStyle/>
                    <a:p>
                      <a:pPr>
                        <a:buNone/>
                      </a:pPr>
                      <a:r>
                        <a:rPr lang="en-US" sz="2000" b="1" dirty="0"/>
                        <a:t>Trend</a:t>
                      </a:r>
                      <a:endParaRPr lang="en-US" sz="2000" b="1" dirty="0">
                        <a:latin typeface="Alexandria"/>
                      </a:endParaRPr>
                    </a:p>
                  </a:txBody>
                  <a:tcPr anchor="ctr"/>
                </a:tc>
                <a:tc>
                  <a:txBody>
                    <a:bodyPr/>
                    <a:lstStyle/>
                    <a:p>
                      <a:pPr>
                        <a:buNone/>
                      </a:pPr>
                      <a:r>
                        <a:rPr lang="en-US" sz="2000" b="1" dirty="0"/>
                        <a:t>Forecast</a:t>
                      </a:r>
                      <a:endParaRPr lang="en-US" sz="2000" b="1" dirty="0">
                        <a:latin typeface="Alexandria"/>
                      </a:endParaRPr>
                    </a:p>
                  </a:txBody>
                  <a:tcPr anchor="ctr"/>
                </a:tc>
                <a:extLst>
                  <a:ext uri="{0D108BD9-81ED-4DB2-BD59-A6C34878D82A}">
                    <a16:rowId xmlns:a16="http://schemas.microsoft.com/office/drawing/2014/main" val="3155420632"/>
                  </a:ext>
                </a:extLst>
              </a:tr>
              <a:tr h="0">
                <a:tc>
                  <a:txBody>
                    <a:bodyPr/>
                    <a:lstStyle/>
                    <a:p>
                      <a:pPr>
                        <a:buNone/>
                      </a:pPr>
                      <a:r>
                        <a:rPr lang="en-US" sz="2000"/>
                        <a:t>Price Growth</a:t>
                      </a:r>
                      <a:endParaRPr lang="en-US" sz="2000">
                        <a:latin typeface="Alexandria"/>
                      </a:endParaRPr>
                    </a:p>
                  </a:txBody>
                  <a:tcPr anchor="ctr"/>
                </a:tc>
                <a:tc>
                  <a:txBody>
                    <a:bodyPr/>
                    <a:lstStyle/>
                    <a:p>
                      <a:pPr>
                        <a:buNone/>
                      </a:pPr>
                      <a:r>
                        <a:rPr lang="en-US" sz="2000"/>
                        <a:t>Moderate (4–6% annually)</a:t>
                      </a:r>
                      <a:endParaRPr lang="en-US" sz="2000">
                        <a:latin typeface="Alexandria"/>
                      </a:endParaRPr>
                    </a:p>
                  </a:txBody>
                  <a:tcPr anchor="ctr"/>
                </a:tc>
                <a:extLst>
                  <a:ext uri="{0D108BD9-81ED-4DB2-BD59-A6C34878D82A}">
                    <a16:rowId xmlns:a16="http://schemas.microsoft.com/office/drawing/2014/main" val="3302831168"/>
                  </a:ext>
                </a:extLst>
              </a:tr>
              <a:tr h="0">
                <a:tc>
                  <a:txBody>
                    <a:bodyPr/>
                    <a:lstStyle/>
                    <a:p>
                      <a:pPr>
                        <a:buNone/>
                      </a:pPr>
                      <a:r>
                        <a:rPr lang="en-US" sz="2000"/>
                        <a:t>Housing Demand</a:t>
                      </a:r>
                      <a:endParaRPr lang="en-US" sz="2000">
                        <a:latin typeface="Alexandria"/>
                      </a:endParaRPr>
                    </a:p>
                  </a:txBody>
                  <a:tcPr anchor="ctr"/>
                </a:tc>
                <a:tc>
                  <a:txBody>
                    <a:bodyPr/>
                    <a:lstStyle/>
                    <a:p>
                      <a:pPr>
                        <a:buNone/>
                      </a:pPr>
                      <a:r>
                        <a:rPr lang="en-US" sz="2000" dirty="0"/>
                        <a:t>Strong growth in affordable segment</a:t>
                      </a:r>
                      <a:endParaRPr lang="en-US" sz="2000" dirty="0">
                        <a:latin typeface="Alexandria"/>
                      </a:endParaRPr>
                    </a:p>
                  </a:txBody>
                  <a:tcPr anchor="ctr"/>
                </a:tc>
                <a:extLst>
                  <a:ext uri="{0D108BD9-81ED-4DB2-BD59-A6C34878D82A}">
                    <a16:rowId xmlns:a16="http://schemas.microsoft.com/office/drawing/2014/main" val="1203149360"/>
                  </a:ext>
                </a:extLst>
              </a:tr>
              <a:tr h="0">
                <a:tc>
                  <a:txBody>
                    <a:bodyPr/>
                    <a:lstStyle/>
                    <a:p>
                      <a:pPr>
                        <a:buNone/>
                      </a:pPr>
                      <a:r>
                        <a:rPr lang="en-US" sz="2000"/>
                        <a:t>Preferred Locations</a:t>
                      </a:r>
                      <a:endParaRPr lang="en-US" sz="2000">
                        <a:latin typeface="Alexandria"/>
                      </a:endParaRPr>
                    </a:p>
                  </a:txBody>
                  <a:tcPr anchor="ctr"/>
                </a:tc>
                <a:tc>
                  <a:txBody>
                    <a:bodyPr/>
                    <a:lstStyle/>
                    <a:p>
                      <a:pPr>
                        <a:buNone/>
                      </a:pPr>
                      <a:r>
                        <a:rPr lang="en-US" sz="2000"/>
                        <a:t>Suburban areas</a:t>
                      </a:r>
                      <a:endParaRPr lang="en-US" sz="2000">
                        <a:latin typeface="Alexandria"/>
                      </a:endParaRPr>
                    </a:p>
                  </a:txBody>
                  <a:tcPr anchor="ctr"/>
                </a:tc>
                <a:extLst>
                  <a:ext uri="{0D108BD9-81ED-4DB2-BD59-A6C34878D82A}">
                    <a16:rowId xmlns:a16="http://schemas.microsoft.com/office/drawing/2014/main" val="1281985027"/>
                  </a:ext>
                </a:extLst>
              </a:tr>
              <a:tr h="0">
                <a:tc>
                  <a:txBody>
                    <a:bodyPr/>
                    <a:lstStyle/>
                    <a:p>
                      <a:pPr>
                        <a:buNone/>
                      </a:pPr>
                      <a:r>
                        <a:rPr lang="en-US" sz="2000"/>
                        <a:t>Key Features</a:t>
                      </a:r>
                      <a:endParaRPr lang="en-US" sz="2000">
                        <a:latin typeface="Alexandria"/>
                      </a:endParaRPr>
                    </a:p>
                  </a:txBody>
                  <a:tcPr anchor="ctr"/>
                </a:tc>
                <a:tc>
                  <a:txBody>
                    <a:bodyPr/>
                    <a:lstStyle/>
                    <a:p>
                      <a:pPr>
                        <a:buNone/>
                      </a:pPr>
                      <a:r>
                        <a:rPr lang="en-US" sz="2000"/>
                        <a:t>Energy efficiency, smart technology</a:t>
                      </a:r>
                      <a:endParaRPr lang="en-US" sz="2000">
                        <a:latin typeface="Alexandria"/>
                      </a:endParaRPr>
                    </a:p>
                  </a:txBody>
                  <a:tcPr anchor="ctr"/>
                </a:tc>
                <a:extLst>
                  <a:ext uri="{0D108BD9-81ED-4DB2-BD59-A6C34878D82A}">
                    <a16:rowId xmlns:a16="http://schemas.microsoft.com/office/drawing/2014/main" val="3404915879"/>
                  </a:ext>
                </a:extLst>
              </a:tr>
              <a:tr h="0">
                <a:tc>
                  <a:txBody>
                    <a:bodyPr/>
                    <a:lstStyle/>
                    <a:p>
                      <a:pPr>
                        <a:buNone/>
                      </a:pPr>
                      <a:r>
                        <a:rPr lang="en-US" sz="2000"/>
                        <a:t>Market Risk</a:t>
                      </a:r>
                      <a:endParaRPr lang="en-US" sz="2000">
                        <a:latin typeface="Alexandria"/>
                      </a:endParaRPr>
                    </a:p>
                  </a:txBody>
                  <a:tcPr anchor="ctr"/>
                </a:tc>
                <a:tc>
                  <a:txBody>
                    <a:bodyPr/>
                    <a:lstStyle/>
                    <a:p>
                      <a:pPr>
                        <a:buNone/>
                      </a:pPr>
                      <a:r>
                        <a:rPr lang="en-US" sz="2000" dirty="0"/>
                        <a:t>Oversupply in luxury segment</a:t>
                      </a:r>
                      <a:endParaRPr lang="en-US" sz="2000" dirty="0">
                        <a:latin typeface="Alexandria"/>
                      </a:endParaRPr>
                    </a:p>
                  </a:txBody>
                  <a:tcPr anchor="ctr"/>
                </a:tc>
                <a:extLst>
                  <a:ext uri="{0D108BD9-81ED-4DB2-BD59-A6C34878D82A}">
                    <a16:rowId xmlns:a16="http://schemas.microsoft.com/office/drawing/2014/main" val="2089377560"/>
                  </a:ext>
                </a:extLst>
              </a:tr>
            </a:tbl>
          </a:graphicData>
        </a:graphic>
      </p:graphicFrame>
      <p:sp>
        <p:nvSpPr>
          <p:cNvPr id="11" name="TextBox 2">
            <a:extLst>
              <a:ext uri="{FF2B5EF4-FFF2-40B4-BE49-F238E27FC236}">
                <a16:creationId xmlns:a16="http://schemas.microsoft.com/office/drawing/2014/main" id="{0E09A314-6A90-C1D8-64F7-8A04D4BA5314}"/>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2687416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74B8A-D9CC-5E43-1B11-7762106EF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F05AAB-A7A9-C102-C7AF-3C3B796B62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58B63B-9ACB-1E83-7F48-59565F045CC2}"/>
              </a:ext>
            </a:extLst>
          </p:cNvPr>
          <p:cNvSpPr/>
          <p:nvPr/>
        </p:nvSpPr>
        <p:spPr>
          <a:xfrm>
            <a:off x="1048676" y="1558305"/>
            <a:ext cx="9345750" cy="4743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C4012FF-97FB-DA3D-8E53-CD67B798F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وجة مزدوجة 7">
            <a:extLst>
              <a:ext uri="{FF2B5EF4-FFF2-40B4-BE49-F238E27FC236}">
                <a16:creationId xmlns:a16="http://schemas.microsoft.com/office/drawing/2014/main" id="{5FAF11BA-5282-C22F-DF0A-39C709AE4DF0}"/>
              </a:ext>
            </a:extLst>
          </p:cNvPr>
          <p:cNvSpPr/>
          <p:nvPr/>
        </p:nvSpPr>
        <p:spPr>
          <a:xfrm>
            <a:off x="1797574" y="2422428"/>
            <a:ext cx="7730364" cy="2720699"/>
          </a:xfrm>
          <a:prstGeom prst="doubleWav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6.Limitations</a:t>
            </a:r>
          </a:p>
          <a:p>
            <a:pPr marL="342900" indent="-342900">
              <a:buFont typeface="Arial" panose="020B0604020202020204" pitchFamily="34" charset="0"/>
              <a:buChar char="•"/>
            </a:pPr>
            <a:r>
              <a:rPr lang="en-US" sz="2000" dirty="0">
                <a:solidFill>
                  <a:schemeClr val="tx1"/>
                </a:solidFill>
                <a:latin typeface="Alexandria"/>
              </a:rPr>
              <a:t>Time-consuming process</a:t>
            </a:r>
          </a:p>
          <a:p>
            <a:pPr marL="342900" indent="-342900">
              <a:buFont typeface="Arial" panose="020B0604020202020204" pitchFamily="34" charset="0"/>
              <a:buChar char="•"/>
            </a:pPr>
            <a:r>
              <a:rPr lang="en-US" sz="2000" dirty="0">
                <a:solidFill>
                  <a:schemeClr val="tx1"/>
                </a:solidFill>
                <a:latin typeface="Alexandria"/>
              </a:rPr>
              <a:t>Dependent on expert selection quality</a:t>
            </a:r>
          </a:p>
          <a:p>
            <a:pPr marL="342900" indent="-342900">
              <a:buFont typeface="Arial" panose="020B0604020202020204" pitchFamily="34" charset="0"/>
              <a:buChar char="•"/>
            </a:pPr>
            <a:r>
              <a:rPr lang="en-US" sz="2000" dirty="0">
                <a:solidFill>
                  <a:schemeClr val="tx1"/>
                </a:solidFill>
                <a:latin typeface="Alexandria"/>
              </a:rPr>
              <a:t>May not capture sudden economic shocks</a:t>
            </a:r>
          </a:p>
          <a:p>
            <a:endParaRPr lang="en-US" sz="2000" dirty="0">
              <a:solidFill>
                <a:schemeClr val="tx1"/>
              </a:solidFill>
              <a:latin typeface="Alexandria"/>
            </a:endParaRPr>
          </a:p>
          <a:p>
            <a:r>
              <a:rPr lang="en-US" sz="2000" b="1" dirty="0">
                <a:solidFill>
                  <a:schemeClr val="tx1"/>
                </a:solidFill>
                <a:latin typeface="Alexandria"/>
              </a:rPr>
              <a:t>Combining Delphi insights with quantitative models enhances forecasting accuracy and strategic planning.</a:t>
            </a:r>
          </a:p>
        </p:txBody>
      </p:sp>
      <p:sp>
        <p:nvSpPr>
          <p:cNvPr id="2" name="TextBox 2">
            <a:extLst>
              <a:ext uri="{FF2B5EF4-FFF2-40B4-BE49-F238E27FC236}">
                <a16:creationId xmlns:a16="http://schemas.microsoft.com/office/drawing/2014/main" id="{C56C301F-642E-C7BC-AAC7-44478FA9C340}"/>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3273855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D3D27623-FA81-AC5D-C91F-A2A67D396498}"/>
              </a:ext>
            </a:extLst>
          </p:cNvPr>
          <p:cNvSpPr txBox="1"/>
          <p:nvPr/>
        </p:nvSpPr>
        <p:spPr>
          <a:xfrm>
            <a:off x="1201759" y="1590963"/>
            <a:ext cx="8890290" cy="2862322"/>
          </a:xfrm>
          <a:prstGeom prst="rect">
            <a:avLst/>
          </a:prstGeom>
          <a:noFill/>
        </p:spPr>
        <p:txBody>
          <a:bodyPr wrap="square" rtlCol="0">
            <a:spAutoFit/>
          </a:bodyPr>
          <a:lstStyle/>
          <a:p>
            <a:r>
              <a:rPr lang="en-US" sz="2000" b="1" dirty="0">
                <a:latin typeface="Alexandria"/>
              </a:rPr>
              <a:t>6.2 Quantitative Methods</a:t>
            </a:r>
          </a:p>
          <a:p>
            <a:r>
              <a:rPr lang="en-US" sz="2000" b="1" dirty="0">
                <a:latin typeface="Alexandria"/>
              </a:rPr>
              <a:t>6.2.1 Time Series Analysis</a:t>
            </a:r>
          </a:p>
          <a:p>
            <a:r>
              <a:rPr lang="en-US" sz="2000" dirty="0">
                <a:latin typeface="Alexandria"/>
              </a:rPr>
              <a:t>Uses historical data to forecast future trends.</a:t>
            </a:r>
          </a:p>
          <a:p>
            <a:endParaRPr lang="en-US" sz="2000" b="1" dirty="0">
              <a:latin typeface="Alexandria"/>
            </a:endParaRPr>
          </a:p>
          <a:p>
            <a:r>
              <a:rPr lang="en-US" sz="2000" b="1" dirty="0">
                <a:latin typeface="Alexandria"/>
              </a:rPr>
              <a:t>Common Models:</a:t>
            </a:r>
            <a:endParaRPr lang="en-US" sz="2000" dirty="0">
              <a:latin typeface="Alexandria"/>
            </a:endParaRPr>
          </a:p>
          <a:p>
            <a:pPr marL="342900" indent="-342900">
              <a:buFont typeface="Arial" panose="020B0604020202020204" pitchFamily="34" charset="0"/>
              <a:buChar char="•"/>
            </a:pPr>
            <a:r>
              <a:rPr lang="en-US" sz="2000" dirty="0">
                <a:latin typeface="Alexandria"/>
              </a:rPr>
              <a:t>Moving averages</a:t>
            </a:r>
          </a:p>
          <a:p>
            <a:endParaRPr lang="en-US" sz="2000" b="1" dirty="0">
              <a:latin typeface="Alexandria"/>
            </a:endParaRPr>
          </a:p>
          <a:p>
            <a:r>
              <a:rPr lang="en-US" sz="2000" b="1" dirty="0">
                <a:latin typeface="Alexandria"/>
              </a:rPr>
              <a:t>Example:</a:t>
            </a:r>
            <a:br>
              <a:rPr lang="en-US" sz="2000" dirty="0">
                <a:latin typeface="Alexandria"/>
              </a:rPr>
            </a:br>
            <a:r>
              <a:rPr lang="en-US" sz="2000" dirty="0">
                <a:latin typeface="Alexandria"/>
              </a:rPr>
              <a:t>Predicting housing prices based on 10 years of historical data</a:t>
            </a:r>
          </a:p>
        </p:txBody>
      </p:sp>
      <p:sp>
        <p:nvSpPr>
          <p:cNvPr id="3" name="TextBox 2">
            <a:extLst>
              <a:ext uri="{FF2B5EF4-FFF2-40B4-BE49-F238E27FC236}">
                <a16:creationId xmlns:a16="http://schemas.microsoft.com/office/drawing/2014/main" id="{EC7A79E5-CAE3-722C-36D6-AD704007DDB0}"/>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graphicFrame>
        <p:nvGraphicFramePr>
          <p:cNvPr id="4" name="جدول 3">
            <a:extLst>
              <a:ext uri="{FF2B5EF4-FFF2-40B4-BE49-F238E27FC236}">
                <a16:creationId xmlns:a16="http://schemas.microsoft.com/office/drawing/2014/main" id="{470B2A15-6822-D29E-8A0F-28EFFBABE787}"/>
              </a:ext>
            </a:extLst>
          </p:cNvPr>
          <p:cNvGraphicFramePr>
            <a:graphicFrameLocks noGrp="1"/>
          </p:cNvGraphicFramePr>
          <p:nvPr>
            <p:extLst>
              <p:ext uri="{D42A27DB-BD31-4B8C-83A1-F6EECF244321}">
                <p14:modId xmlns:p14="http://schemas.microsoft.com/office/powerpoint/2010/main" val="2232389898"/>
              </p:ext>
            </p:extLst>
          </p:nvPr>
        </p:nvGraphicFramePr>
        <p:xfrm>
          <a:off x="1591443" y="4542358"/>
          <a:ext cx="8110921" cy="1463040"/>
        </p:xfrm>
        <a:graphic>
          <a:graphicData uri="http://schemas.openxmlformats.org/drawingml/2006/table">
            <a:tbl>
              <a:tblPr>
                <a:tableStyleId>{3B4B98B0-60AC-42C2-AFA5-B58CD77FA1E5}</a:tableStyleId>
              </a:tblPr>
              <a:tblGrid>
                <a:gridCol w="1158703">
                  <a:extLst>
                    <a:ext uri="{9D8B030D-6E8A-4147-A177-3AD203B41FA5}">
                      <a16:colId xmlns:a16="http://schemas.microsoft.com/office/drawing/2014/main" val="1057839754"/>
                    </a:ext>
                  </a:extLst>
                </a:gridCol>
                <a:gridCol w="1158703">
                  <a:extLst>
                    <a:ext uri="{9D8B030D-6E8A-4147-A177-3AD203B41FA5}">
                      <a16:colId xmlns:a16="http://schemas.microsoft.com/office/drawing/2014/main" val="2032588907"/>
                    </a:ext>
                  </a:extLst>
                </a:gridCol>
                <a:gridCol w="1158703">
                  <a:extLst>
                    <a:ext uri="{9D8B030D-6E8A-4147-A177-3AD203B41FA5}">
                      <a16:colId xmlns:a16="http://schemas.microsoft.com/office/drawing/2014/main" val="2471966357"/>
                    </a:ext>
                  </a:extLst>
                </a:gridCol>
                <a:gridCol w="1158703">
                  <a:extLst>
                    <a:ext uri="{9D8B030D-6E8A-4147-A177-3AD203B41FA5}">
                      <a16:colId xmlns:a16="http://schemas.microsoft.com/office/drawing/2014/main" val="1796919752"/>
                    </a:ext>
                  </a:extLst>
                </a:gridCol>
                <a:gridCol w="1158703">
                  <a:extLst>
                    <a:ext uri="{9D8B030D-6E8A-4147-A177-3AD203B41FA5}">
                      <a16:colId xmlns:a16="http://schemas.microsoft.com/office/drawing/2014/main" val="3271045318"/>
                    </a:ext>
                  </a:extLst>
                </a:gridCol>
                <a:gridCol w="1158703">
                  <a:extLst>
                    <a:ext uri="{9D8B030D-6E8A-4147-A177-3AD203B41FA5}">
                      <a16:colId xmlns:a16="http://schemas.microsoft.com/office/drawing/2014/main" val="3359190431"/>
                    </a:ext>
                  </a:extLst>
                </a:gridCol>
                <a:gridCol w="1158703">
                  <a:extLst>
                    <a:ext uri="{9D8B030D-6E8A-4147-A177-3AD203B41FA5}">
                      <a16:colId xmlns:a16="http://schemas.microsoft.com/office/drawing/2014/main" val="3859750787"/>
                    </a:ext>
                  </a:extLst>
                </a:gridCol>
              </a:tblGrid>
              <a:tr h="365760">
                <a:tc>
                  <a:txBody>
                    <a:bodyPr/>
                    <a:lstStyle/>
                    <a:p>
                      <a:pPr>
                        <a:buNone/>
                      </a:pPr>
                      <a:r>
                        <a:rPr lang="en-US" sz="1800" b="1" dirty="0"/>
                        <a:t>Year</a:t>
                      </a:r>
                    </a:p>
                  </a:txBody>
                  <a:tcPr anchor="ctr"/>
                </a:tc>
                <a:tc>
                  <a:txBody>
                    <a:bodyPr/>
                    <a:lstStyle/>
                    <a:p>
                      <a:pPr>
                        <a:buNone/>
                      </a:pPr>
                      <a:r>
                        <a:rPr lang="en-US" sz="1800" b="1" dirty="0"/>
                        <a:t>Jan</a:t>
                      </a:r>
                    </a:p>
                  </a:txBody>
                  <a:tcPr anchor="ctr"/>
                </a:tc>
                <a:tc>
                  <a:txBody>
                    <a:bodyPr/>
                    <a:lstStyle/>
                    <a:p>
                      <a:pPr>
                        <a:buNone/>
                      </a:pPr>
                      <a:r>
                        <a:rPr lang="en-US" sz="1800" b="1" dirty="0"/>
                        <a:t>Feb</a:t>
                      </a:r>
                    </a:p>
                  </a:txBody>
                  <a:tcPr anchor="ctr"/>
                </a:tc>
                <a:tc>
                  <a:txBody>
                    <a:bodyPr/>
                    <a:lstStyle/>
                    <a:p>
                      <a:pPr>
                        <a:buNone/>
                      </a:pPr>
                      <a:r>
                        <a:rPr lang="en-US" sz="1800" b="1" dirty="0"/>
                        <a:t>Mar</a:t>
                      </a:r>
                    </a:p>
                  </a:txBody>
                  <a:tcPr anchor="ctr"/>
                </a:tc>
                <a:tc>
                  <a:txBody>
                    <a:bodyPr/>
                    <a:lstStyle/>
                    <a:p>
                      <a:pPr>
                        <a:buNone/>
                      </a:pPr>
                      <a:r>
                        <a:rPr lang="en-US" sz="1800" b="1" dirty="0"/>
                        <a:t>Apr</a:t>
                      </a:r>
                    </a:p>
                  </a:txBody>
                  <a:tcPr anchor="ctr"/>
                </a:tc>
                <a:tc>
                  <a:txBody>
                    <a:bodyPr/>
                    <a:lstStyle/>
                    <a:p>
                      <a:pPr>
                        <a:buNone/>
                      </a:pPr>
                      <a:r>
                        <a:rPr lang="en-US" sz="1800" b="1" dirty="0"/>
                        <a:t>May</a:t>
                      </a:r>
                    </a:p>
                  </a:txBody>
                  <a:tcPr anchor="ctr"/>
                </a:tc>
                <a:tc>
                  <a:txBody>
                    <a:bodyPr/>
                    <a:lstStyle/>
                    <a:p>
                      <a:pPr>
                        <a:buNone/>
                      </a:pPr>
                      <a:r>
                        <a:rPr lang="en-US" sz="1800" b="1" dirty="0"/>
                        <a:t>Jun</a:t>
                      </a:r>
                    </a:p>
                  </a:txBody>
                  <a:tcPr anchor="ctr"/>
                </a:tc>
                <a:extLst>
                  <a:ext uri="{0D108BD9-81ED-4DB2-BD59-A6C34878D82A}">
                    <a16:rowId xmlns:a16="http://schemas.microsoft.com/office/drawing/2014/main" val="1477533099"/>
                  </a:ext>
                </a:extLst>
              </a:tr>
              <a:tr h="365760">
                <a:tc>
                  <a:txBody>
                    <a:bodyPr/>
                    <a:lstStyle/>
                    <a:p>
                      <a:pPr>
                        <a:buNone/>
                      </a:pPr>
                      <a:r>
                        <a:rPr lang="en-US" sz="1800" dirty="0"/>
                        <a:t>2022</a:t>
                      </a:r>
                      <a:endParaRPr lang="ar-SY" sz="1800" dirty="0"/>
                    </a:p>
                  </a:txBody>
                  <a:tcPr anchor="ctr"/>
                </a:tc>
                <a:tc>
                  <a:txBody>
                    <a:bodyPr/>
                    <a:lstStyle/>
                    <a:p>
                      <a:pPr>
                        <a:buNone/>
                      </a:pPr>
                      <a:r>
                        <a:rPr lang="en-US" sz="1800" dirty="0"/>
                        <a:t>2450</a:t>
                      </a:r>
                      <a:endParaRPr lang="ar-SY" sz="1800" dirty="0"/>
                    </a:p>
                  </a:txBody>
                  <a:tcPr anchor="ctr"/>
                </a:tc>
                <a:tc>
                  <a:txBody>
                    <a:bodyPr/>
                    <a:lstStyle/>
                    <a:p>
                      <a:pPr>
                        <a:buNone/>
                      </a:pPr>
                      <a:r>
                        <a:rPr lang="en-US" sz="1800" dirty="0"/>
                        <a:t>2470</a:t>
                      </a:r>
                      <a:endParaRPr lang="ar-SY" sz="1800" dirty="0"/>
                    </a:p>
                  </a:txBody>
                  <a:tcPr anchor="ctr"/>
                </a:tc>
                <a:tc>
                  <a:txBody>
                    <a:bodyPr/>
                    <a:lstStyle/>
                    <a:p>
                      <a:pPr>
                        <a:buNone/>
                      </a:pPr>
                      <a:r>
                        <a:rPr lang="en-US" sz="1800" dirty="0"/>
                        <a:t>2520</a:t>
                      </a:r>
                      <a:endParaRPr lang="ar-SY" sz="1800" dirty="0"/>
                    </a:p>
                  </a:txBody>
                  <a:tcPr anchor="ctr"/>
                </a:tc>
                <a:tc>
                  <a:txBody>
                    <a:bodyPr/>
                    <a:lstStyle/>
                    <a:p>
                      <a:pPr>
                        <a:buNone/>
                      </a:pPr>
                      <a:r>
                        <a:rPr lang="en-US" sz="1800" dirty="0"/>
                        <a:t>2600</a:t>
                      </a:r>
                      <a:endParaRPr lang="ar-SY" sz="1800" dirty="0"/>
                    </a:p>
                  </a:txBody>
                  <a:tcPr anchor="ctr"/>
                </a:tc>
                <a:tc>
                  <a:txBody>
                    <a:bodyPr/>
                    <a:lstStyle/>
                    <a:p>
                      <a:pPr>
                        <a:buNone/>
                      </a:pPr>
                      <a:r>
                        <a:rPr lang="en-US" sz="1800" dirty="0"/>
                        <a:t>2650</a:t>
                      </a:r>
                      <a:endParaRPr lang="ar-SY" sz="1800" dirty="0"/>
                    </a:p>
                  </a:txBody>
                  <a:tcPr anchor="ctr"/>
                </a:tc>
                <a:tc>
                  <a:txBody>
                    <a:bodyPr/>
                    <a:lstStyle/>
                    <a:p>
                      <a:pPr>
                        <a:buNone/>
                      </a:pPr>
                      <a:r>
                        <a:rPr lang="en-US" sz="1800" dirty="0"/>
                        <a:t>2680</a:t>
                      </a:r>
                      <a:endParaRPr lang="ar-SY" sz="1800" dirty="0"/>
                    </a:p>
                  </a:txBody>
                  <a:tcPr anchor="ctr"/>
                </a:tc>
                <a:extLst>
                  <a:ext uri="{0D108BD9-81ED-4DB2-BD59-A6C34878D82A}">
                    <a16:rowId xmlns:a16="http://schemas.microsoft.com/office/drawing/2014/main" val="1120706052"/>
                  </a:ext>
                </a:extLst>
              </a:tr>
              <a:tr h="365760">
                <a:tc>
                  <a:txBody>
                    <a:bodyPr/>
                    <a:lstStyle/>
                    <a:p>
                      <a:pPr>
                        <a:buNone/>
                      </a:pPr>
                      <a:r>
                        <a:rPr lang="en-US" sz="1800" dirty="0"/>
                        <a:t>2023</a:t>
                      </a:r>
                      <a:endParaRPr lang="ar-SY" sz="1800" dirty="0"/>
                    </a:p>
                  </a:txBody>
                  <a:tcPr anchor="ctr"/>
                </a:tc>
                <a:tc>
                  <a:txBody>
                    <a:bodyPr/>
                    <a:lstStyle/>
                    <a:p>
                      <a:pPr>
                        <a:buNone/>
                      </a:pPr>
                      <a:r>
                        <a:rPr lang="en-US" sz="1800" dirty="0"/>
                        <a:t>2700</a:t>
                      </a:r>
                      <a:endParaRPr lang="ar-SY" sz="1800" dirty="0"/>
                    </a:p>
                  </a:txBody>
                  <a:tcPr anchor="ctr"/>
                </a:tc>
                <a:tc>
                  <a:txBody>
                    <a:bodyPr/>
                    <a:lstStyle/>
                    <a:p>
                      <a:pPr>
                        <a:buNone/>
                      </a:pPr>
                      <a:r>
                        <a:rPr lang="en-US" sz="1800" dirty="0"/>
                        <a:t>2730</a:t>
                      </a:r>
                      <a:endParaRPr lang="ar-SY" sz="1800" dirty="0"/>
                    </a:p>
                  </a:txBody>
                  <a:tcPr anchor="ctr"/>
                </a:tc>
                <a:tc>
                  <a:txBody>
                    <a:bodyPr/>
                    <a:lstStyle/>
                    <a:p>
                      <a:pPr>
                        <a:buNone/>
                      </a:pPr>
                      <a:r>
                        <a:rPr lang="en-US" sz="1800" dirty="0"/>
                        <a:t>2800</a:t>
                      </a:r>
                      <a:endParaRPr lang="ar-SY" sz="1800" dirty="0"/>
                    </a:p>
                  </a:txBody>
                  <a:tcPr anchor="ctr"/>
                </a:tc>
                <a:tc>
                  <a:txBody>
                    <a:bodyPr/>
                    <a:lstStyle/>
                    <a:p>
                      <a:pPr>
                        <a:buNone/>
                      </a:pPr>
                      <a:r>
                        <a:rPr lang="en-US" sz="1800" dirty="0"/>
                        <a:t>2920</a:t>
                      </a:r>
                      <a:endParaRPr lang="ar-SY" sz="1800" dirty="0"/>
                    </a:p>
                  </a:txBody>
                  <a:tcPr anchor="ctr"/>
                </a:tc>
                <a:tc>
                  <a:txBody>
                    <a:bodyPr/>
                    <a:lstStyle/>
                    <a:p>
                      <a:pPr>
                        <a:buNone/>
                      </a:pPr>
                      <a:r>
                        <a:rPr lang="en-US" sz="1800" dirty="0"/>
                        <a:t>3000</a:t>
                      </a:r>
                      <a:endParaRPr lang="ar-SY" sz="1800" dirty="0"/>
                    </a:p>
                  </a:txBody>
                  <a:tcPr anchor="ctr"/>
                </a:tc>
                <a:tc>
                  <a:txBody>
                    <a:bodyPr/>
                    <a:lstStyle/>
                    <a:p>
                      <a:pPr>
                        <a:buNone/>
                      </a:pPr>
                      <a:r>
                        <a:rPr lang="en-US" sz="1800" dirty="0"/>
                        <a:t>3050</a:t>
                      </a:r>
                      <a:endParaRPr lang="ar-SY" sz="1800" dirty="0"/>
                    </a:p>
                  </a:txBody>
                  <a:tcPr anchor="ctr"/>
                </a:tc>
                <a:extLst>
                  <a:ext uri="{0D108BD9-81ED-4DB2-BD59-A6C34878D82A}">
                    <a16:rowId xmlns:a16="http://schemas.microsoft.com/office/drawing/2014/main" val="2337420932"/>
                  </a:ext>
                </a:extLst>
              </a:tr>
              <a:tr h="365760">
                <a:tc>
                  <a:txBody>
                    <a:bodyPr/>
                    <a:lstStyle/>
                    <a:p>
                      <a:pPr>
                        <a:buNone/>
                      </a:pPr>
                      <a:r>
                        <a:rPr lang="en-US" sz="1800" dirty="0"/>
                        <a:t>2024</a:t>
                      </a:r>
                      <a:endParaRPr lang="ar-SY" sz="1800" dirty="0"/>
                    </a:p>
                  </a:txBody>
                  <a:tcPr anchor="ctr"/>
                </a:tc>
                <a:tc>
                  <a:txBody>
                    <a:bodyPr/>
                    <a:lstStyle/>
                    <a:p>
                      <a:pPr>
                        <a:buNone/>
                      </a:pPr>
                      <a:r>
                        <a:rPr lang="en-US" sz="1800" dirty="0"/>
                        <a:t>3100</a:t>
                      </a:r>
                      <a:endParaRPr lang="ar-SY" sz="1800" dirty="0"/>
                    </a:p>
                  </a:txBody>
                  <a:tcPr anchor="ctr"/>
                </a:tc>
                <a:tc>
                  <a:txBody>
                    <a:bodyPr/>
                    <a:lstStyle/>
                    <a:p>
                      <a:pPr>
                        <a:buNone/>
                      </a:pPr>
                      <a:r>
                        <a:rPr lang="en-US" sz="1800" dirty="0"/>
                        <a:t>3150</a:t>
                      </a:r>
                      <a:endParaRPr lang="ar-SY" sz="1800" dirty="0"/>
                    </a:p>
                  </a:txBody>
                  <a:tcPr anchor="ctr"/>
                </a:tc>
                <a:tc>
                  <a:txBody>
                    <a:bodyPr/>
                    <a:lstStyle/>
                    <a:p>
                      <a:pPr>
                        <a:buNone/>
                      </a:pPr>
                      <a:r>
                        <a:rPr lang="en-US" sz="1800" dirty="0"/>
                        <a:t>3220</a:t>
                      </a:r>
                      <a:endParaRPr lang="ar-SY" sz="1800" dirty="0"/>
                    </a:p>
                  </a:txBody>
                  <a:tcPr anchor="ctr"/>
                </a:tc>
                <a:tc>
                  <a:txBody>
                    <a:bodyPr/>
                    <a:lstStyle/>
                    <a:p>
                      <a:pPr>
                        <a:buNone/>
                      </a:pPr>
                      <a:r>
                        <a:rPr lang="en-US" sz="1800" dirty="0"/>
                        <a:t>3300</a:t>
                      </a:r>
                      <a:endParaRPr lang="ar-SY" sz="1800" dirty="0"/>
                    </a:p>
                  </a:txBody>
                  <a:tcPr anchor="ctr"/>
                </a:tc>
                <a:tc>
                  <a:txBody>
                    <a:bodyPr/>
                    <a:lstStyle/>
                    <a:p>
                      <a:pPr>
                        <a:buNone/>
                      </a:pPr>
                      <a:r>
                        <a:rPr lang="en-US" sz="1800" dirty="0"/>
                        <a:t>3380</a:t>
                      </a:r>
                      <a:endParaRPr lang="ar-SY" sz="1800" dirty="0"/>
                    </a:p>
                  </a:txBody>
                  <a:tcPr anchor="ctr"/>
                </a:tc>
                <a:tc>
                  <a:txBody>
                    <a:bodyPr/>
                    <a:lstStyle/>
                    <a:p>
                      <a:pPr>
                        <a:buNone/>
                      </a:pPr>
                      <a:r>
                        <a:rPr lang="en-US" sz="1800" dirty="0"/>
                        <a:t>3450</a:t>
                      </a:r>
                      <a:endParaRPr lang="ar-SY" sz="1800" dirty="0"/>
                    </a:p>
                  </a:txBody>
                  <a:tcPr anchor="ctr"/>
                </a:tc>
                <a:extLst>
                  <a:ext uri="{0D108BD9-81ED-4DB2-BD59-A6C34878D82A}">
                    <a16:rowId xmlns:a16="http://schemas.microsoft.com/office/drawing/2014/main" val="1758419987"/>
                  </a:ext>
                </a:extLst>
              </a:tr>
            </a:tbl>
          </a:graphicData>
        </a:graphic>
      </p:graphicFrame>
      <p:pic>
        <p:nvPicPr>
          <p:cNvPr id="6" name="صورة 5">
            <a:extLst>
              <a:ext uri="{FF2B5EF4-FFF2-40B4-BE49-F238E27FC236}">
                <a16:creationId xmlns:a16="http://schemas.microsoft.com/office/drawing/2014/main" id="{A418414A-0C5F-5782-5969-63AEEA0C4DBA}"/>
              </a:ext>
            </a:extLst>
          </p:cNvPr>
          <p:cNvPicPr>
            <a:picLocks noChangeAspect="1"/>
          </p:cNvPicPr>
          <p:nvPr/>
        </p:nvPicPr>
        <p:blipFill>
          <a:blip r:embed="rId3"/>
          <a:stretch>
            <a:fillRect/>
          </a:stretch>
        </p:blipFill>
        <p:spPr>
          <a:xfrm>
            <a:off x="6400801" y="1853997"/>
            <a:ext cx="3433138" cy="1965096"/>
          </a:xfrm>
          <a:prstGeom prst="rect">
            <a:avLst/>
          </a:prstGeom>
        </p:spPr>
      </p:pic>
    </p:spTree>
    <p:extLst>
      <p:ext uri="{BB962C8B-B14F-4D97-AF65-F5344CB8AC3E}">
        <p14:creationId xmlns:p14="http://schemas.microsoft.com/office/powerpoint/2010/main" val="265080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0861C-E5A3-6E17-E544-697798EF83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0967D-D149-4BD2-28E3-34A97E075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AD32DA9-441D-1C27-0A66-26AC7238B83F}"/>
              </a:ext>
            </a:extLst>
          </p:cNvPr>
          <p:cNvSpPr/>
          <p:nvPr/>
        </p:nvSpPr>
        <p:spPr>
          <a:xfrm>
            <a:off x="820946" y="159096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Month    | Predicted Price ($/m²) |</a:t>
            </a:r>
          </a:p>
          <a:p>
            <a:pPr algn="ctr"/>
            <a:r>
              <a:rPr lang="en-US"/>
              <a:t>| -------- | ---------------------- |</a:t>
            </a:r>
          </a:p>
          <a:p>
            <a:pPr algn="ctr"/>
            <a:r>
              <a:rPr lang="en-US"/>
              <a:t>| Jan 2025 | 3,520                  |</a:t>
            </a:r>
          </a:p>
          <a:p>
            <a:pPr algn="ctr"/>
            <a:r>
              <a:rPr lang="en-US"/>
              <a:t>| Feb 2025 | 3,560                  |</a:t>
            </a:r>
          </a:p>
          <a:p>
            <a:pPr algn="ctr"/>
            <a:r>
              <a:rPr lang="en-US"/>
              <a:t>| Mar 2025 | 3,630                  |</a:t>
            </a:r>
          </a:p>
          <a:p>
            <a:pPr algn="ctr"/>
            <a:r>
              <a:rPr lang="en-US"/>
              <a:t>| Apr 2025 | 3,720                  |</a:t>
            </a:r>
          </a:p>
          <a:p>
            <a:pPr algn="ctr"/>
            <a:r>
              <a:rPr lang="en-US"/>
              <a:t>| May 2025 | 3,800                  |</a:t>
            </a:r>
            <a:endParaRPr lang="en-US" dirty="0"/>
          </a:p>
        </p:txBody>
      </p:sp>
      <p:pic>
        <p:nvPicPr>
          <p:cNvPr id="5" name="Graphic 21">
            <a:extLst>
              <a:ext uri="{FF2B5EF4-FFF2-40B4-BE49-F238E27FC236}">
                <a16:creationId xmlns:a16="http://schemas.microsoft.com/office/drawing/2014/main" id="{1058664C-326F-C130-2DEB-489F5403C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4FE83AC-286F-F549-827E-88568732E9D3}"/>
              </a:ext>
            </a:extLst>
          </p:cNvPr>
          <p:cNvSpPr txBox="1"/>
          <p:nvPr/>
        </p:nvSpPr>
        <p:spPr>
          <a:xfrm>
            <a:off x="1048676" y="1658936"/>
            <a:ext cx="8890290" cy="707886"/>
          </a:xfrm>
          <a:prstGeom prst="rect">
            <a:avLst/>
          </a:prstGeom>
          <a:noFill/>
        </p:spPr>
        <p:txBody>
          <a:bodyPr wrap="square" rtlCol="0">
            <a:spAutoFit/>
          </a:bodyPr>
          <a:lstStyle/>
          <a:p>
            <a:r>
              <a:rPr lang="en-US" sz="2000" b="1" dirty="0">
                <a:latin typeface="Alexandria"/>
              </a:rPr>
              <a:t>Sample Data</a:t>
            </a:r>
          </a:p>
          <a:p>
            <a:r>
              <a:rPr lang="en-US" sz="2000" b="1" dirty="0">
                <a:latin typeface="Alexandria"/>
              </a:rPr>
              <a:t>Monthly Average Price per m² (USD)</a:t>
            </a:r>
          </a:p>
        </p:txBody>
      </p:sp>
      <p:sp>
        <p:nvSpPr>
          <p:cNvPr id="3" name="TextBox 2">
            <a:extLst>
              <a:ext uri="{FF2B5EF4-FFF2-40B4-BE49-F238E27FC236}">
                <a16:creationId xmlns:a16="http://schemas.microsoft.com/office/drawing/2014/main" id="{7028B399-5926-56CC-A947-E157353538FC}"/>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graphicFrame>
        <p:nvGraphicFramePr>
          <p:cNvPr id="6" name="جدول 5">
            <a:extLst>
              <a:ext uri="{FF2B5EF4-FFF2-40B4-BE49-F238E27FC236}">
                <a16:creationId xmlns:a16="http://schemas.microsoft.com/office/drawing/2014/main" id="{9A81540F-7284-E0A6-EB02-500C51FB3AE4}"/>
              </a:ext>
            </a:extLst>
          </p:cNvPr>
          <p:cNvGraphicFramePr>
            <a:graphicFrameLocks noGrp="1"/>
          </p:cNvGraphicFramePr>
          <p:nvPr>
            <p:extLst>
              <p:ext uri="{D42A27DB-BD31-4B8C-83A1-F6EECF244321}">
                <p14:modId xmlns:p14="http://schemas.microsoft.com/office/powerpoint/2010/main" val="2303022508"/>
              </p:ext>
            </p:extLst>
          </p:nvPr>
        </p:nvGraphicFramePr>
        <p:xfrm>
          <a:off x="1018979" y="2434532"/>
          <a:ext cx="4305702" cy="2468880"/>
        </p:xfrm>
        <a:graphic>
          <a:graphicData uri="http://schemas.openxmlformats.org/drawingml/2006/table">
            <a:tbl>
              <a:tblPr>
                <a:tableStyleId>{3B4B98B0-60AC-42C2-AFA5-B58CD77FA1E5}</a:tableStyleId>
              </a:tblPr>
              <a:tblGrid>
                <a:gridCol w="2152851">
                  <a:extLst>
                    <a:ext uri="{9D8B030D-6E8A-4147-A177-3AD203B41FA5}">
                      <a16:colId xmlns:a16="http://schemas.microsoft.com/office/drawing/2014/main" val="675824018"/>
                    </a:ext>
                  </a:extLst>
                </a:gridCol>
                <a:gridCol w="2152851">
                  <a:extLst>
                    <a:ext uri="{9D8B030D-6E8A-4147-A177-3AD203B41FA5}">
                      <a16:colId xmlns:a16="http://schemas.microsoft.com/office/drawing/2014/main" val="4244259071"/>
                    </a:ext>
                  </a:extLst>
                </a:gridCol>
              </a:tblGrid>
              <a:tr h="0">
                <a:tc>
                  <a:txBody>
                    <a:bodyPr/>
                    <a:lstStyle/>
                    <a:p>
                      <a:pPr>
                        <a:buNone/>
                      </a:pPr>
                      <a:r>
                        <a:rPr lang="en-US" b="1" dirty="0"/>
                        <a:t>Month</a:t>
                      </a:r>
                      <a:endParaRPr lang="en-US" b="1" dirty="0">
                        <a:latin typeface="Alexandria"/>
                      </a:endParaRPr>
                    </a:p>
                  </a:txBody>
                  <a:tcPr anchor="ctr"/>
                </a:tc>
                <a:tc>
                  <a:txBody>
                    <a:bodyPr/>
                    <a:lstStyle/>
                    <a:p>
                      <a:pPr>
                        <a:buNone/>
                      </a:pPr>
                      <a:r>
                        <a:rPr lang="en-US" b="1" dirty="0"/>
                        <a:t>Predicted Price ($/m²)</a:t>
                      </a:r>
                      <a:endParaRPr lang="en-US" b="1" dirty="0">
                        <a:latin typeface="Alexandria"/>
                      </a:endParaRPr>
                    </a:p>
                  </a:txBody>
                  <a:tcPr anchor="ctr"/>
                </a:tc>
                <a:extLst>
                  <a:ext uri="{0D108BD9-81ED-4DB2-BD59-A6C34878D82A}">
                    <a16:rowId xmlns:a16="http://schemas.microsoft.com/office/drawing/2014/main" val="1840071888"/>
                  </a:ext>
                </a:extLst>
              </a:tr>
              <a:tr h="0">
                <a:tc>
                  <a:txBody>
                    <a:bodyPr/>
                    <a:lstStyle/>
                    <a:p>
                      <a:pPr>
                        <a:buNone/>
                      </a:pPr>
                      <a:r>
                        <a:rPr lang="en-US"/>
                        <a:t>Jan 2025</a:t>
                      </a:r>
                      <a:endParaRPr lang="en-US">
                        <a:latin typeface="Alexandria"/>
                      </a:endParaRPr>
                    </a:p>
                  </a:txBody>
                  <a:tcPr anchor="ctr"/>
                </a:tc>
                <a:tc>
                  <a:txBody>
                    <a:bodyPr/>
                    <a:lstStyle/>
                    <a:p>
                      <a:pPr>
                        <a:buNone/>
                      </a:pPr>
                      <a:r>
                        <a:rPr lang="en-US" dirty="0"/>
                        <a:t>3520</a:t>
                      </a:r>
                      <a:endParaRPr lang="ar-SY" dirty="0">
                        <a:latin typeface="Alexandria"/>
                      </a:endParaRPr>
                    </a:p>
                  </a:txBody>
                  <a:tcPr anchor="ctr"/>
                </a:tc>
                <a:extLst>
                  <a:ext uri="{0D108BD9-81ED-4DB2-BD59-A6C34878D82A}">
                    <a16:rowId xmlns:a16="http://schemas.microsoft.com/office/drawing/2014/main" val="746647106"/>
                  </a:ext>
                </a:extLst>
              </a:tr>
              <a:tr h="0">
                <a:tc>
                  <a:txBody>
                    <a:bodyPr/>
                    <a:lstStyle/>
                    <a:p>
                      <a:pPr>
                        <a:buNone/>
                      </a:pPr>
                      <a:r>
                        <a:rPr lang="en-US" dirty="0"/>
                        <a:t>Feb 2025</a:t>
                      </a:r>
                      <a:endParaRPr lang="en-US" dirty="0">
                        <a:latin typeface="Alexandria"/>
                      </a:endParaRPr>
                    </a:p>
                  </a:txBody>
                  <a:tcPr anchor="ctr"/>
                </a:tc>
                <a:tc>
                  <a:txBody>
                    <a:bodyPr/>
                    <a:lstStyle/>
                    <a:p>
                      <a:pPr>
                        <a:buNone/>
                      </a:pPr>
                      <a:r>
                        <a:rPr lang="en-US" dirty="0"/>
                        <a:t>3560</a:t>
                      </a:r>
                      <a:endParaRPr lang="ar-SY" dirty="0">
                        <a:latin typeface="Alexandria"/>
                      </a:endParaRPr>
                    </a:p>
                  </a:txBody>
                  <a:tcPr anchor="ctr"/>
                </a:tc>
                <a:extLst>
                  <a:ext uri="{0D108BD9-81ED-4DB2-BD59-A6C34878D82A}">
                    <a16:rowId xmlns:a16="http://schemas.microsoft.com/office/drawing/2014/main" val="2796329874"/>
                  </a:ext>
                </a:extLst>
              </a:tr>
              <a:tr h="0">
                <a:tc>
                  <a:txBody>
                    <a:bodyPr/>
                    <a:lstStyle/>
                    <a:p>
                      <a:pPr>
                        <a:buNone/>
                      </a:pPr>
                      <a:r>
                        <a:rPr lang="en-US"/>
                        <a:t>Mar 2025</a:t>
                      </a:r>
                      <a:endParaRPr lang="en-US">
                        <a:latin typeface="Alexandria"/>
                      </a:endParaRPr>
                    </a:p>
                  </a:txBody>
                  <a:tcPr anchor="ctr"/>
                </a:tc>
                <a:tc>
                  <a:txBody>
                    <a:bodyPr/>
                    <a:lstStyle/>
                    <a:p>
                      <a:pPr>
                        <a:buNone/>
                      </a:pPr>
                      <a:r>
                        <a:rPr lang="en-US" dirty="0"/>
                        <a:t>3630</a:t>
                      </a:r>
                      <a:endParaRPr lang="ar-SY" dirty="0">
                        <a:latin typeface="Alexandria"/>
                      </a:endParaRPr>
                    </a:p>
                  </a:txBody>
                  <a:tcPr anchor="ctr"/>
                </a:tc>
                <a:extLst>
                  <a:ext uri="{0D108BD9-81ED-4DB2-BD59-A6C34878D82A}">
                    <a16:rowId xmlns:a16="http://schemas.microsoft.com/office/drawing/2014/main" val="1406501603"/>
                  </a:ext>
                </a:extLst>
              </a:tr>
              <a:tr h="0">
                <a:tc>
                  <a:txBody>
                    <a:bodyPr/>
                    <a:lstStyle/>
                    <a:p>
                      <a:pPr>
                        <a:buNone/>
                      </a:pPr>
                      <a:r>
                        <a:rPr lang="en-US"/>
                        <a:t>Apr 2025</a:t>
                      </a:r>
                      <a:endParaRPr lang="en-US">
                        <a:latin typeface="Alexandria"/>
                      </a:endParaRPr>
                    </a:p>
                  </a:txBody>
                  <a:tcPr anchor="ctr"/>
                </a:tc>
                <a:tc>
                  <a:txBody>
                    <a:bodyPr/>
                    <a:lstStyle/>
                    <a:p>
                      <a:pPr>
                        <a:buNone/>
                      </a:pPr>
                      <a:r>
                        <a:rPr lang="en-US" dirty="0"/>
                        <a:t>3720</a:t>
                      </a:r>
                      <a:endParaRPr lang="ar-SY" dirty="0">
                        <a:latin typeface="Alexandria"/>
                      </a:endParaRPr>
                    </a:p>
                  </a:txBody>
                  <a:tcPr anchor="ctr"/>
                </a:tc>
                <a:extLst>
                  <a:ext uri="{0D108BD9-81ED-4DB2-BD59-A6C34878D82A}">
                    <a16:rowId xmlns:a16="http://schemas.microsoft.com/office/drawing/2014/main" val="448467709"/>
                  </a:ext>
                </a:extLst>
              </a:tr>
              <a:tr h="0">
                <a:tc>
                  <a:txBody>
                    <a:bodyPr/>
                    <a:lstStyle/>
                    <a:p>
                      <a:pPr>
                        <a:buNone/>
                      </a:pPr>
                      <a:r>
                        <a:rPr lang="en-US" dirty="0"/>
                        <a:t>May 2025</a:t>
                      </a:r>
                      <a:endParaRPr lang="en-US" dirty="0">
                        <a:latin typeface="Alexandria"/>
                      </a:endParaRPr>
                    </a:p>
                  </a:txBody>
                  <a:tcPr anchor="ctr"/>
                </a:tc>
                <a:tc>
                  <a:txBody>
                    <a:bodyPr/>
                    <a:lstStyle/>
                    <a:p>
                      <a:pPr>
                        <a:buNone/>
                      </a:pPr>
                      <a:r>
                        <a:rPr lang="en-US" dirty="0"/>
                        <a:t>3</a:t>
                      </a:r>
                      <a:r>
                        <a:rPr lang="en-US" sz="1800" dirty="0"/>
                        <a:t>8</a:t>
                      </a:r>
                      <a:r>
                        <a:rPr lang="en-US" dirty="0"/>
                        <a:t>00</a:t>
                      </a:r>
                      <a:endParaRPr lang="ar-SY" dirty="0">
                        <a:latin typeface="Alexandria"/>
                      </a:endParaRPr>
                    </a:p>
                  </a:txBody>
                  <a:tcPr anchor="ctr"/>
                </a:tc>
                <a:extLst>
                  <a:ext uri="{0D108BD9-81ED-4DB2-BD59-A6C34878D82A}">
                    <a16:rowId xmlns:a16="http://schemas.microsoft.com/office/drawing/2014/main" val="915430176"/>
                  </a:ext>
                </a:extLst>
              </a:tr>
            </a:tbl>
          </a:graphicData>
        </a:graphic>
      </p:graphicFrame>
      <p:sp>
        <p:nvSpPr>
          <p:cNvPr id="7" name="مستطيل: زوايا مستديرة 6">
            <a:extLst>
              <a:ext uri="{FF2B5EF4-FFF2-40B4-BE49-F238E27FC236}">
                <a16:creationId xmlns:a16="http://schemas.microsoft.com/office/drawing/2014/main" id="{4D12849A-00A0-0E11-CA16-8FFBB5A6F354}"/>
              </a:ext>
            </a:extLst>
          </p:cNvPr>
          <p:cNvSpPr/>
          <p:nvPr/>
        </p:nvSpPr>
        <p:spPr>
          <a:xfrm>
            <a:off x="1018979" y="5123592"/>
            <a:ext cx="5772466" cy="1023980"/>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Interpretation</a:t>
            </a:r>
          </a:p>
          <a:p>
            <a:r>
              <a:rPr lang="en-US" sz="2000" dirty="0">
                <a:solidFill>
                  <a:schemeClr val="tx1"/>
                </a:solidFill>
                <a:latin typeface="Alexandria"/>
              </a:rPr>
              <a:t>Expected annual growth ≈ 8–10%</a:t>
            </a:r>
          </a:p>
          <a:p>
            <a:r>
              <a:rPr lang="en-US" sz="2000" dirty="0">
                <a:solidFill>
                  <a:schemeClr val="tx1"/>
                </a:solidFill>
                <a:latin typeface="Alexandria"/>
              </a:rPr>
              <a:t>Spring demand continues to drive price increases</a:t>
            </a:r>
          </a:p>
        </p:txBody>
      </p:sp>
      <p:pic>
        <p:nvPicPr>
          <p:cNvPr id="9" name="صورة 8">
            <a:extLst>
              <a:ext uri="{FF2B5EF4-FFF2-40B4-BE49-F238E27FC236}">
                <a16:creationId xmlns:a16="http://schemas.microsoft.com/office/drawing/2014/main" id="{A6D0F329-841F-CBBB-018D-9615AE86A677}"/>
              </a:ext>
            </a:extLst>
          </p:cNvPr>
          <p:cNvPicPr>
            <a:picLocks noChangeAspect="1"/>
          </p:cNvPicPr>
          <p:nvPr/>
        </p:nvPicPr>
        <p:blipFill>
          <a:blip r:embed="rId3"/>
          <a:stretch>
            <a:fillRect/>
          </a:stretch>
        </p:blipFill>
        <p:spPr>
          <a:xfrm>
            <a:off x="5453394" y="2137682"/>
            <a:ext cx="4584589" cy="2755631"/>
          </a:xfrm>
          <a:prstGeom prst="rect">
            <a:avLst/>
          </a:prstGeom>
        </p:spPr>
      </p:pic>
    </p:spTree>
    <p:extLst>
      <p:ext uri="{BB962C8B-B14F-4D97-AF65-F5344CB8AC3E}">
        <p14:creationId xmlns:p14="http://schemas.microsoft.com/office/powerpoint/2010/main" val="2904434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694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Final Answers</a:t>
            </a:r>
          </a:p>
          <a:p>
            <a:r>
              <a:rPr lang="en-US" b="1"/>
              <a:t>NPV:</a:t>
            </a:r>
            <a:r>
              <a:rPr lang="en-US"/>
              <a:t> ≈ </a:t>
            </a:r>
            <a:r>
              <a:rPr lang="en-US" b="1"/>
              <a:t>–$81,400</a:t>
            </a:r>
            <a:endParaRPr lang="en-US"/>
          </a:p>
          <a:p>
            <a:r>
              <a:rPr lang="en-US" b="1"/>
              <a:t>IRR:</a:t>
            </a:r>
            <a:r>
              <a:rPr lang="en-US"/>
              <a:t> ≈ </a:t>
            </a:r>
            <a:r>
              <a:rPr lang="en-US" b="1"/>
              <a:t>9.4%</a:t>
            </a:r>
            <a:endParaRPr lang="en-US"/>
          </a:p>
          <a:p>
            <a:r>
              <a:rPr lang="en-US" b="1"/>
              <a:t>Payback Period:</a:t>
            </a:r>
            <a:r>
              <a:rPr lang="en-US"/>
              <a:t> ≈ </a:t>
            </a:r>
            <a:r>
              <a:rPr lang="en-US" b="1"/>
              <a:t>4.4 years (≈ 4 years 5 months)</a:t>
            </a:r>
            <a:endParaRPr lang="en-US"/>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TextBox 23">
                <a:extLst>
                  <a:ext uri="{FF2B5EF4-FFF2-40B4-BE49-F238E27FC236}">
                    <a16:creationId xmlns:a16="http://schemas.microsoft.com/office/drawing/2014/main" id="{48A0AA95-0390-453D-AC0A-AB51528E3009}"/>
                  </a:ext>
                </a:extLst>
              </p:cNvPr>
              <p:cNvSpPr txBox="1"/>
              <p:nvPr/>
            </p:nvSpPr>
            <p:spPr>
              <a:xfrm>
                <a:off x="1333001" y="2058056"/>
                <a:ext cx="9193811" cy="2831544"/>
              </a:xfrm>
              <a:prstGeom prst="rect">
                <a:avLst/>
              </a:prstGeom>
              <a:solidFill>
                <a:schemeClr val="bg1"/>
              </a:solidFill>
            </p:spPr>
            <p:txBody>
              <a:bodyPr wrap="square" rtlCol="0">
                <a:spAutoFit/>
              </a:bodyPr>
              <a:lstStyle/>
              <a:p>
                <a:r>
                  <a:rPr lang="en-US" sz="2000" b="1" dirty="0"/>
                  <a:t>6.2.2 Regression Analysis</a:t>
                </a:r>
                <a:endParaRPr lang="en-US" sz="2000" b="1" dirty="0">
                  <a:latin typeface="Alexandria"/>
                </a:endParaRPr>
              </a:p>
              <a:p>
                <a:r>
                  <a:rPr lang="en-US" sz="2000" dirty="0">
                    <a:latin typeface="Alexandria"/>
                  </a:rPr>
                  <a:t>Examines relationships between variables.</a:t>
                </a:r>
              </a:p>
              <a:p>
                <a:r>
                  <a:rPr lang="en-US" sz="2000" b="1" dirty="0">
                    <a:latin typeface="Alexandria"/>
                  </a:rPr>
                  <a:t>Example Model:</a:t>
                </a:r>
                <a:endParaRPr lang="en-US" sz="2000" dirty="0">
                  <a:latin typeface="Alexandria"/>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𝑃𝑟𝑖𝑐𝑒</m:t>
                      </m:r>
                      <m:r>
                        <a:rPr lang="en-US">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0</m:t>
                          </m:r>
                        </m:sub>
                      </m:sSub>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1</m:t>
                          </m:r>
                        </m:sub>
                      </m:sSub>
                      <m:d>
                        <m:dPr>
                          <m:ctrlPr>
                            <a:rPr lang="ar-SY" i="1">
                              <a:latin typeface="Cambria Math" panose="02040503050406030204" pitchFamily="18" charset="0"/>
                            </a:rPr>
                          </m:ctrlPr>
                        </m:dPr>
                        <m:e>
                          <m:r>
                            <a:rPr lang="ar-SY" i="1">
                              <a:latin typeface="Cambria Math" panose="02040503050406030204" pitchFamily="18" charset="0"/>
                            </a:rPr>
                            <m:t>𝐼𝑛𝑐𝑜𝑚𝑒</m:t>
                          </m:r>
                        </m:e>
                      </m:d>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2</m:t>
                          </m:r>
                        </m:sub>
                      </m:sSub>
                      <m:d>
                        <m:dPr>
                          <m:ctrlPr>
                            <a:rPr lang="ar-SY" i="1">
                              <a:latin typeface="Cambria Math" panose="02040503050406030204" pitchFamily="18" charset="0"/>
                            </a:rPr>
                          </m:ctrlPr>
                        </m:dPr>
                        <m:e>
                          <m:r>
                            <a:rPr lang="ar-SY" i="1">
                              <a:latin typeface="Cambria Math" panose="02040503050406030204" pitchFamily="18" charset="0"/>
                            </a:rPr>
                            <m:t>𝐼𝑛𝑡𝑒𝑟𝑒𝑠𝑡</m:t>
                          </m:r>
                          <m:r>
                            <m:rPr>
                              <m:nor/>
                            </m:rPr>
                            <a:rPr lang="ar-SY" i="1">
                              <a:latin typeface="Alexandria"/>
                            </a:rPr>
                            <m:t> </m:t>
                          </m:r>
                          <m:r>
                            <a:rPr lang="ar-SY" i="1">
                              <a:latin typeface="Cambria Math" panose="02040503050406030204" pitchFamily="18" charset="0"/>
                            </a:rPr>
                            <m:t>𝑅𝑎𝑡𝑒</m:t>
                          </m:r>
                        </m:e>
                      </m:d>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3</m:t>
                          </m:r>
                        </m:sub>
                      </m:sSub>
                      <m:d>
                        <m:dPr>
                          <m:ctrlPr>
                            <a:rPr lang="ar-SY" i="1">
                              <a:latin typeface="Cambria Math" panose="02040503050406030204" pitchFamily="18" charset="0"/>
                            </a:rPr>
                          </m:ctrlPr>
                        </m:dPr>
                        <m:e>
                          <m:r>
                            <a:rPr lang="ar-SY" i="1">
                              <a:latin typeface="Cambria Math" panose="02040503050406030204" pitchFamily="18" charset="0"/>
                            </a:rPr>
                            <m:t>𝑃𝑜𝑝𝑢𝑙𝑎𝑡𝑖𝑜𝑛</m:t>
                          </m:r>
                        </m:e>
                      </m:d>
                      <m:r>
                        <a:rPr lang="ar-SY">
                          <a:latin typeface="Cambria Math" panose="02040503050406030204" pitchFamily="18" charset="0"/>
                        </a:rPr>
                        <m:t>+</m:t>
                      </m:r>
                      <m:r>
                        <a:rPr lang="ar-SY" i="1">
                          <a:latin typeface="Cambria Math" panose="02040503050406030204" pitchFamily="18" charset="0"/>
                        </a:rPr>
                        <m:t>𝜖</m:t>
                      </m:r>
                    </m:oMath>
                  </m:oMathPara>
                </a14:m>
                <a:endParaRPr lang="ar-SY" sz="2000" b="0" dirty="0">
                  <a:latin typeface="Alexandria"/>
                </a:endParaRPr>
              </a:p>
              <a:p>
                <a:endParaRPr lang="en-US" sz="2000" b="1" dirty="0">
                  <a:latin typeface="Alexandria"/>
                </a:endParaRPr>
              </a:p>
              <a:p>
                <a:endParaRPr lang="en-US" sz="2000" b="1" dirty="0">
                  <a:latin typeface="Alexandria"/>
                </a:endParaRPr>
              </a:p>
              <a:p>
                <a:r>
                  <a:rPr lang="en-US" sz="2000" b="1" dirty="0">
                    <a:latin typeface="Alexandria"/>
                  </a:rPr>
                  <a:t>Interpretation:</a:t>
                </a:r>
                <a:endParaRPr lang="en-US" sz="2000" dirty="0">
                  <a:latin typeface="Alexandria"/>
                </a:endParaRPr>
              </a:p>
              <a:p>
                <a:r>
                  <a:rPr lang="en-US" sz="2000" dirty="0">
                    <a:latin typeface="Alexandria"/>
                  </a:rPr>
                  <a:t>Higher income → higher prices</a:t>
                </a:r>
              </a:p>
              <a:p>
                <a:r>
                  <a:rPr lang="en-US" sz="2000" dirty="0">
                    <a:latin typeface="Alexandria"/>
                  </a:rPr>
                  <a:t>Higher interest rates → lower prices</a:t>
                </a:r>
              </a:p>
            </p:txBody>
          </p:sp>
        </mc:Choice>
        <mc:Fallback xmlns="">
          <p:sp>
            <p:nvSpPr>
              <p:cNvPr id="4" name="TextBox 23">
                <a:extLst>
                  <a:ext uri="{FF2B5EF4-FFF2-40B4-BE49-F238E27FC236}">
                    <a16:creationId xmlns:a16="http://schemas.microsoft.com/office/drawing/2014/main" id="{48A0AA95-0390-453D-AC0A-AB51528E3009}"/>
                  </a:ext>
                </a:extLst>
              </p:cNvPr>
              <p:cNvSpPr txBox="1">
                <a:spLocks noRot="1" noChangeAspect="1" noMove="1" noResize="1" noEditPoints="1" noAdjustHandles="1" noChangeArrowheads="1" noChangeShapeType="1" noTextEdit="1"/>
              </p:cNvSpPr>
              <p:nvPr/>
            </p:nvSpPr>
            <p:spPr>
              <a:xfrm>
                <a:off x="1333001" y="2058056"/>
                <a:ext cx="9193811" cy="2831544"/>
              </a:xfrm>
              <a:prstGeom prst="rect">
                <a:avLst/>
              </a:prstGeom>
              <a:blipFill>
                <a:blip r:embed="rId3"/>
                <a:stretch>
                  <a:fillRect l="-729" t="-1293" b="-3017"/>
                </a:stretch>
              </a:blipFill>
            </p:spPr>
            <p:txBody>
              <a:bodyPr/>
              <a:lstStyle/>
              <a:p>
                <a:r>
                  <a:rPr lang="ar-SY">
                    <a:noFill/>
                  </a:rPr>
                  <a:t> </a:t>
                </a:r>
              </a:p>
            </p:txBody>
          </p:sp>
        </mc:Fallback>
      </mc:AlternateContent>
      <p:sp>
        <p:nvSpPr>
          <p:cNvPr id="2" name="TextBox 2">
            <a:extLst>
              <a:ext uri="{FF2B5EF4-FFF2-40B4-BE49-F238E27FC236}">
                <a16:creationId xmlns:a16="http://schemas.microsoft.com/office/drawing/2014/main" id="{51041AEB-D7D2-1AA9-6447-F3E8C1DD873B}"/>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pic>
        <p:nvPicPr>
          <p:cNvPr id="2050" name="Picture 2" descr="linear regression and correlation analysis">
            <a:extLst>
              <a:ext uri="{FF2B5EF4-FFF2-40B4-BE49-F238E27FC236}">
                <a16:creationId xmlns:a16="http://schemas.microsoft.com/office/drawing/2014/main" id="{067BDE80-5A75-B228-01F0-38DCAD9C49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8404" y="3486046"/>
            <a:ext cx="3390744" cy="2086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1003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AB20C-3863-B314-1DEC-327785746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C89A5-3205-A597-1B19-3BF6AE58C3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DA7F7-7017-B652-2FAD-CA18062AE433}"/>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err="1"/>
              <a:t>nal</a:t>
            </a:r>
            <a:r>
              <a:rPr lang="en-US" b="1" dirty="0"/>
              <a:t> Answers</a:t>
            </a:r>
          </a:p>
          <a:p>
            <a:r>
              <a:rPr lang="en-US" b="1" dirty="0"/>
              <a:t>NPV:</a:t>
            </a:r>
            <a:r>
              <a:rPr lang="en-US" dirty="0"/>
              <a:t> ≈ </a:t>
            </a:r>
            <a:r>
              <a:rPr lang="en-US" b="1" dirty="0"/>
              <a:t>–$81,400</a:t>
            </a:r>
            <a:endParaRPr lang="en-US" dirty="0"/>
          </a:p>
          <a:p>
            <a:r>
              <a:rPr lang="en-US" b="1" dirty="0"/>
              <a:t>IRR:</a:t>
            </a:r>
            <a:r>
              <a:rPr lang="en-US" dirty="0"/>
              <a:t> ≈ </a:t>
            </a:r>
            <a:r>
              <a:rPr lang="en-US" b="1" dirty="0"/>
              <a:t>9.4%</a:t>
            </a:r>
            <a:endParaRPr lang="en-US" dirty="0"/>
          </a:p>
          <a:p>
            <a:r>
              <a:rPr lang="en-US" b="1" dirty="0"/>
              <a:t>Payback Period:</a:t>
            </a:r>
            <a:r>
              <a:rPr lang="en-US" dirty="0"/>
              <a:t> ≈ </a:t>
            </a:r>
            <a:r>
              <a:rPr lang="en-US" b="1" dirty="0"/>
              <a:t>4.4 years (≈ 4 years 5 months)</a:t>
            </a:r>
            <a:endParaRPr lang="en-US" dirty="0"/>
          </a:p>
        </p:txBody>
      </p:sp>
      <p:pic>
        <p:nvPicPr>
          <p:cNvPr id="5" name="Graphic 21">
            <a:extLst>
              <a:ext uri="{FF2B5EF4-FFF2-40B4-BE49-F238E27FC236}">
                <a16:creationId xmlns:a16="http://schemas.microsoft.com/office/drawing/2014/main" id="{EFB45524-2B08-2F08-D796-36A469D3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TextBox 23">
                <a:extLst>
                  <a:ext uri="{FF2B5EF4-FFF2-40B4-BE49-F238E27FC236}">
                    <a16:creationId xmlns:a16="http://schemas.microsoft.com/office/drawing/2014/main" id="{C686111D-0E45-EC7E-C89E-5C6FE98CD88B}"/>
                  </a:ext>
                </a:extLst>
              </p:cNvPr>
              <p:cNvSpPr txBox="1"/>
              <p:nvPr/>
            </p:nvSpPr>
            <p:spPr>
              <a:xfrm>
                <a:off x="1333001" y="3380176"/>
                <a:ext cx="9193811" cy="1932260"/>
              </a:xfrm>
              <a:prstGeom prst="rect">
                <a:avLst/>
              </a:prstGeom>
              <a:solidFill>
                <a:schemeClr val="bg1"/>
              </a:solidFill>
            </p:spPr>
            <p:txBody>
              <a:bodyPr wrap="square" rtlCol="0">
                <a:spAutoFit/>
              </a:bodyPr>
              <a:lstStyle/>
              <a:p>
                <a:endParaRPr lang="ar-SY" sz="2000" b="0" dirty="0">
                  <a:latin typeface="Alexandria"/>
                </a:endParaRPr>
              </a:p>
              <a:p>
                <a:r>
                  <a:rPr lang="en-US" sz="2000" b="1" dirty="0">
                    <a:latin typeface="Alexandria"/>
                  </a:rPr>
                  <a:t>Regression Equation:</a:t>
                </a:r>
                <a:endParaRPr lang="en-US" sz="2000" dirty="0">
                  <a:latin typeface="Alexandria"/>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𝑃𝑟𝑖𝑐𝑒</m:t>
                      </m:r>
                      <m:r>
                        <a:rPr lang="en-US">
                          <a:latin typeface="Cambria Math" panose="02040503050406030204" pitchFamily="18" charset="0"/>
                        </a:rPr>
                        <m:t>=</m:t>
                      </m:r>
                      <m:r>
                        <a:rPr lang="en-US">
                          <a:latin typeface="Cambria Math" panose="02040503050406030204" pitchFamily="18" charset="0"/>
                        </a:rPr>
                        <m:t>50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5</m:t>
                      </m:r>
                      <m:d>
                        <m:dPr>
                          <m:ctrlPr>
                            <a:rPr lang="ar-SY" i="1">
                              <a:latin typeface="Cambria Math" panose="02040503050406030204" pitchFamily="18" charset="0"/>
                            </a:rPr>
                          </m:ctrlPr>
                        </m:dPr>
                        <m:e>
                          <m:r>
                            <a:rPr lang="ar-SY" i="1">
                              <a:latin typeface="Cambria Math" panose="02040503050406030204" pitchFamily="18" charset="0"/>
                            </a:rPr>
                            <m:t>𝐼𝑛𝑐𝑜𝑚𝑒</m:t>
                          </m:r>
                        </m:e>
                      </m:d>
                      <m:r>
                        <a:rPr lang="ar-SY">
                          <a:latin typeface="Cambria Math" panose="02040503050406030204" pitchFamily="18" charset="0"/>
                        </a:rPr>
                        <m:t>−</m:t>
                      </m:r>
                      <m:r>
                        <a:rPr lang="ar-SY">
                          <a:latin typeface="Cambria Math" panose="02040503050406030204" pitchFamily="18" charset="0"/>
                        </a:rPr>
                        <m:t>10</m:t>
                      </m:r>
                      <m:r>
                        <a:rPr lang="ar-SY">
                          <a:latin typeface="Cambria Math" panose="02040503050406030204" pitchFamily="18" charset="0"/>
                        </a:rPr>
                        <m:t>,</m:t>
                      </m:r>
                      <m:r>
                        <a:rPr lang="ar-SY">
                          <a:latin typeface="Cambria Math" panose="02040503050406030204" pitchFamily="18" charset="0"/>
                        </a:rPr>
                        <m:t>000</m:t>
                      </m:r>
                      <m:d>
                        <m:dPr>
                          <m:ctrlPr>
                            <a:rPr lang="ar-SY" i="1">
                              <a:latin typeface="Cambria Math" panose="02040503050406030204" pitchFamily="18" charset="0"/>
                            </a:rPr>
                          </m:ctrlPr>
                        </m:dPr>
                        <m:e>
                          <m:r>
                            <a:rPr lang="ar-SY" i="1">
                              <a:latin typeface="Cambria Math" panose="02040503050406030204" pitchFamily="18" charset="0"/>
                            </a:rPr>
                            <m:t>𝐼𝑛𝑡𝑒𝑟𝑒𝑠𝑡</m:t>
                          </m:r>
                        </m:e>
                      </m:d>
                      <m:r>
                        <a:rPr lang="ar-SY">
                          <a:latin typeface="Cambria Math" panose="02040503050406030204" pitchFamily="18" charset="0"/>
                        </a:rPr>
                        <m:t>+</m:t>
                      </m:r>
                      <m:r>
                        <a:rPr lang="ar-SY">
                          <a:latin typeface="Cambria Math" panose="02040503050406030204" pitchFamily="18" charset="0"/>
                        </a:rPr>
                        <m:t>15</m:t>
                      </m:r>
                      <m:r>
                        <a:rPr lang="ar-SY">
                          <a:latin typeface="Cambria Math" panose="02040503050406030204" pitchFamily="18" charset="0"/>
                        </a:rPr>
                        <m:t>,</m:t>
                      </m:r>
                      <m:r>
                        <a:rPr lang="ar-SY">
                          <a:latin typeface="Cambria Math" panose="02040503050406030204" pitchFamily="18" charset="0"/>
                        </a:rPr>
                        <m:t>000</m:t>
                      </m:r>
                      <m:d>
                        <m:dPr>
                          <m:ctrlPr>
                            <a:rPr lang="ar-SY" i="1">
                              <a:latin typeface="Cambria Math" panose="02040503050406030204" pitchFamily="18" charset="0"/>
                            </a:rPr>
                          </m:ctrlPr>
                        </m:dPr>
                        <m:e>
                          <m:r>
                            <a:rPr lang="ar-SY" i="1">
                              <a:latin typeface="Cambria Math" panose="02040503050406030204" pitchFamily="18" charset="0"/>
                            </a:rPr>
                            <m:t>𝐺𝑟𝑜𝑤𝑡</m:t>
                          </m:r>
                          <m:r>
                            <a:rPr lang="ar-SY" i="1">
                              <a:latin typeface="Cambria Math" panose="02040503050406030204" pitchFamily="18" charset="0"/>
                            </a:rPr>
                            <m:t>h</m:t>
                          </m:r>
                        </m:e>
                      </m:d>
                    </m:oMath>
                  </m:oMathPara>
                </a14:m>
                <a:endParaRPr lang="ar-SY" sz="2000" dirty="0">
                  <a:latin typeface="Alexandria"/>
                </a:endParaRPr>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𝑃𝑟𝑖𝑐𝑒</m:t>
                      </m:r>
                      <m:r>
                        <a:rPr lang="ar-SY">
                          <a:latin typeface="Cambria Math" panose="02040503050406030204" pitchFamily="18" charset="0"/>
                        </a:rPr>
                        <m:t>=</m:t>
                      </m:r>
                      <m:r>
                        <a:rPr lang="ar-SY">
                          <a:latin typeface="Cambria Math" panose="02040503050406030204" pitchFamily="18" charset="0"/>
                        </a:rPr>
                        <m:t>50</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150</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50</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45</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195</m:t>
                      </m:r>
                      <m:r>
                        <a:rPr lang="ar-SY">
                          <a:latin typeface="Cambria Math" panose="02040503050406030204" pitchFamily="18" charset="0"/>
                        </a:rPr>
                        <m:t>,</m:t>
                      </m:r>
                      <m:r>
                        <a:rPr lang="ar-SY">
                          <a:latin typeface="Cambria Math" panose="02040503050406030204" pitchFamily="18" charset="0"/>
                        </a:rPr>
                        <m:t>000</m:t>
                      </m:r>
                    </m:oMath>
                  </m:oMathPara>
                </a14:m>
                <a:endParaRPr lang="ar-SY" sz="2000" dirty="0">
                  <a:latin typeface="Alexandria"/>
                </a:endParaRPr>
              </a:p>
              <a:p>
                <a:r>
                  <a:rPr lang="en-US" sz="2000" b="1" dirty="0">
                    <a:latin typeface="Alexandria"/>
                  </a:rPr>
                  <a:t>Predicted Price:</a:t>
                </a:r>
                <a:r>
                  <a:rPr lang="en-US" sz="2000" dirty="0">
                    <a:latin typeface="Alexandria"/>
                  </a:rPr>
                  <a:t> $195,000</a:t>
                </a:r>
              </a:p>
              <a:p>
                <a:endParaRPr lang="en-US" sz="2000" dirty="0">
                  <a:latin typeface="Alexandria"/>
                </a:endParaRPr>
              </a:p>
            </p:txBody>
          </p:sp>
        </mc:Choice>
        <mc:Fallback xmlns="">
          <p:sp>
            <p:nvSpPr>
              <p:cNvPr id="4" name="TextBox 23">
                <a:extLst>
                  <a:ext uri="{FF2B5EF4-FFF2-40B4-BE49-F238E27FC236}">
                    <a16:creationId xmlns:a16="http://schemas.microsoft.com/office/drawing/2014/main" id="{C686111D-0E45-EC7E-C89E-5C6FE98CD88B}"/>
                  </a:ext>
                </a:extLst>
              </p:cNvPr>
              <p:cNvSpPr txBox="1">
                <a:spLocks noRot="1" noChangeAspect="1" noMove="1" noResize="1" noEditPoints="1" noAdjustHandles="1" noChangeArrowheads="1" noChangeShapeType="1" noTextEdit="1"/>
              </p:cNvSpPr>
              <p:nvPr/>
            </p:nvSpPr>
            <p:spPr>
              <a:xfrm>
                <a:off x="1333001" y="3380176"/>
                <a:ext cx="9193811" cy="1932260"/>
              </a:xfrm>
              <a:prstGeom prst="rect">
                <a:avLst/>
              </a:prstGeom>
              <a:blipFill>
                <a:blip r:embed="rId3"/>
                <a:stretch>
                  <a:fillRect l="-729"/>
                </a:stretch>
              </a:blipFill>
            </p:spPr>
            <p:txBody>
              <a:bodyPr/>
              <a:lstStyle/>
              <a:p>
                <a:r>
                  <a:rPr lang="ar-SY">
                    <a:noFill/>
                  </a:rPr>
                  <a:t> </a:t>
                </a:r>
              </a:p>
            </p:txBody>
          </p:sp>
        </mc:Fallback>
      </mc:AlternateContent>
      <p:graphicFrame>
        <p:nvGraphicFramePr>
          <p:cNvPr id="2" name="جدول 1">
            <a:extLst>
              <a:ext uri="{FF2B5EF4-FFF2-40B4-BE49-F238E27FC236}">
                <a16:creationId xmlns:a16="http://schemas.microsoft.com/office/drawing/2014/main" id="{B5013A4F-FBAE-A459-294D-58F3A5AB1BDA}"/>
              </a:ext>
            </a:extLst>
          </p:cNvPr>
          <p:cNvGraphicFramePr>
            <a:graphicFrameLocks noGrp="1"/>
          </p:cNvGraphicFramePr>
          <p:nvPr>
            <p:extLst>
              <p:ext uri="{D42A27DB-BD31-4B8C-83A1-F6EECF244321}">
                <p14:modId xmlns:p14="http://schemas.microsoft.com/office/powerpoint/2010/main" val="60703336"/>
              </p:ext>
            </p:extLst>
          </p:nvPr>
        </p:nvGraphicFramePr>
        <p:xfrm>
          <a:off x="1665188" y="1821975"/>
          <a:ext cx="7691204" cy="1463040"/>
        </p:xfrm>
        <a:graphic>
          <a:graphicData uri="http://schemas.openxmlformats.org/drawingml/2006/table">
            <a:tbl>
              <a:tblPr>
                <a:tableStyleId>{3B4B98B0-60AC-42C2-AFA5-B58CD77FA1E5}</a:tableStyleId>
              </a:tblPr>
              <a:tblGrid>
                <a:gridCol w="3845602">
                  <a:extLst>
                    <a:ext uri="{9D8B030D-6E8A-4147-A177-3AD203B41FA5}">
                      <a16:colId xmlns:a16="http://schemas.microsoft.com/office/drawing/2014/main" val="1416758677"/>
                    </a:ext>
                  </a:extLst>
                </a:gridCol>
                <a:gridCol w="3845602">
                  <a:extLst>
                    <a:ext uri="{9D8B030D-6E8A-4147-A177-3AD203B41FA5}">
                      <a16:colId xmlns:a16="http://schemas.microsoft.com/office/drawing/2014/main" val="1693607697"/>
                    </a:ext>
                  </a:extLst>
                </a:gridCol>
              </a:tblGrid>
              <a:tr h="0">
                <a:tc>
                  <a:txBody>
                    <a:bodyPr/>
                    <a:lstStyle/>
                    <a:p>
                      <a:pPr>
                        <a:buNone/>
                      </a:pPr>
                      <a:r>
                        <a:rPr lang="en-US" b="1" dirty="0"/>
                        <a:t>Variable</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3117583670"/>
                  </a:ext>
                </a:extLst>
              </a:tr>
              <a:tr h="0">
                <a:tc>
                  <a:txBody>
                    <a:bodyPr/>
                    <a:lstStyle/>
                    <a:p>
                      <a:pPr>
                        <a:buNone/>
                      </a:pPr>
                      <a:r>
                        <a:rPr lang="en-US" dirty="0"/>
                        <a:t>Median Income</a:t>
                      </a:r>
                      <a:endParaRPr lang="en-US" dirty="0">
                        <a:latin typeface="Alexandria"/>
                      </a:endParaRPr>
                    </a:p>
                  </a:txBody>
                  <a:tcPr anchor="ctr"/>
                </a:tc>
                <a:tc>
                  <a:txBody>
                    <a:bodyPr/>
                    <a:lstStyle/>
                    <a:p>
                      <a:pPr>
                        <a:buNone/>
                      </a:pPr>
                      <a:r>
                        <a:rPr lang="ar-SY" dirty="0"/>
                        <a:t>$</a:t>
                      </a:r>
                      <a:r>
                        <a:rPr lang="en-US" dirty="0"/>
                        <a:t>60000</a:t>
                      </a:r>
                      <a:endParaRPr lang="ar-SY" dirty="0">
                        <a:latin typeface="Alexandria"/>
                      </a:endParaRPr>
                    </a:p>
                  </a:txBody>
                  <a:tcPr anchor="ctr"/>
                </a:tc>
                <a:extLst>
                  <a:ext uri="{0D108BD9-81ED-4DB2-BD59-A6C34878D82A}">
                    <a16:rowId xmlns:a16="http://schemas.microsoft.com/office/drawing/2014/main" val="2008324678"/>
                  </a:ext>
                </a:extLst>
              </a:tr>
              <a:tr h="0">
                <a:tc>
                  <a:txBody>
                    <a:bodyPr/>
                    <a:lstStyle/>
                    <a:p>
                      <a:pPr>
                        <a:buNone/>
                      </a:pPr>
                      <a:r>
                        <a:rPr lang="en-US" dirty="0"/>
                        <a:t>Interest Rate</a:t>
                      </a:r>
                      <a:endParaRPr lang="en-US" dirty="0">
                        <a:latin typeface="Alexandria"/>
                      </a:endParaRPr>
                    </a:p>
                  </a:txBody>
                  <a:tcPr anchor="ctr"/>
                </a:tc>
                <a:tc>
                  <a:txBody>
                    <a:bodyPr/>
                    <a:lstStyle/>
                    <a:p>
                      <a:pPr>
                        <a:buNone/>
                      </a:pPr>
                      <a:r>
                        <a:rPr lang="en-US" dirty="0"/>
                        <a:t>5 </a:t>
                      </a:r>
                      <a:r>
                        <a:rPr lang="ar-SY" dirty="0"/>
                        <a:t>%</a:t>
                      </a:r>
                      <a:endParaRPr lang="ar-SY" dirty="0">
                        <a:latin typeface="Alexandria"/>
                      </a:endParaRPr>
                    </a:p>
                  </a:txBody>
                  <a:tcPr anchor="ctr"/>
                </a:tc>
                <a:extLst>
                  <a:ext uri="{0D108BD9-81ED-4DB2-BD59-A6C34878D82A}">
                    <a16:rowId xmlns:a16="http://schemas.microsoft.com/office/drawing/2014/main" val="2361964712"/>
                  </a:ext>
                </a:extLst>
              </a:tr>
              <a:tr h="0">
                <a:tc>
                  <a:txBody>
                    <a:bodyPr/>
                    <a:lstStyle/>
                    <a:p>
                      <a:pPr>
                        <a:buNone/>
                      </a:pPr>
                      <a:r>
                        <a:rPr lang="en-US"/>
                        <a:t>Population Growth</a:t>
                      </a:r>
                      <a:endParaRPr lang="en-US">
                        <a:latin typeface="Alexandria"/>
                      </a:endParaRPr>
                    </a:p>
                  </a:txBody>
                  <a:tcPr anchor="ctr"/>
                </a:tc>
                <a:tc>
                  <a:txBody>
                    <a:bodyPr/>
                    <a:lstStyle/>
                    <a:p>
                      <a:pPr>
                        <a:buNone/>
                      </a:pPr>
                      <a:r>
                        <a:rPr lang="en-US" dirty="0"/>
                        <a:t>3 </a:t>
                      </a:r>
                      <a:r>
                        <a:rPr lang="ar-SY" dirty="0"/>
                        <a:t>%</a:t>
                      </a:r>
                      <a:endParaRPr lang="ar-SY" dirty="0">
                        <a:latin typeface="Alexandria"/>
                      </a:endParaRPr>
                    </a:p>
                  </a:txBody>
                  <a:tcPr anchor="ctr"/>
                </a:tc>
                <a:extLst>
                  <a:ext uri="{0D108BD9-81ED-4DB2-BD59-A6C34878D82A}">
                    <a16:rowId xmlns:a16="http://schemas.microsoft.com/office/drawing/2014/main" val="3206574844"/>
                  </a:ext>
                </a:extLst>
              </a:tr>
            </a:tbl>
          </a:graphicData>
        </a:graphic>
      </p:graphicFrame>
      <p:sp>
        <p:nvSpPr>
          <p:cNvPr id="6" name="TextBox 2">
            <a:extLst>
              <a:ext uri="{FF2B5EF4-FFF2-40B4-BE49-F238E27FC236}">
                <a16:creationId xmlns:a16="http://schemas.microsoft.com/office/drawing/2014/main" id="{4F79B556-EA3D-BEF6-2331-7CE116492878}"/>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427374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E4D45-12CE-AC83-CB07-FE0B92B278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0E2CD-BCED-581F-CE7E-962FAC2C0C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C3EF37F-899C-5070-52CB-9F515F2C0F19}"/>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9F6046-65AA-CD00-6BEB-DA5CCC713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B73CE77D-7F16-25B8-8998-79E9966C35F3}"/>
              </a:ext>
            </a:extLst>
          </p:cNvPr>
          <p:cNvSpPr txBox="1"/>
          <p:nvPr/>
        </p:nvSpPr>
        <p:spPr>
          <a:xfrm>
            <a:off x="1357360" y="1786944"/>
            <a:ext cx="9105733" cy="3477875"/>
          </a:xfrm>
          <a:prstGeom prst="rect">
            <a:avLst/>
          </a:prstGeom>
          <a:solidFill>
            <a:schemeClr val="bg1"/>
          </a:solidFill>
        </p:spPr>
        <p:txBody>
          <a:bodyPr wrap="square" rtlCol="0">
            <a:spAutoFit/>
          </a:bodyPr>
          <a:lstStyle/>
          <a:p>
            <a:r>
              <a:rPr lang="en-US" sz="2000" b="1" dirty="0">
                <a:latin typeface="Alexandria"/>
              </a:rPr>
              <a:t>6.2.3 Hedonic Pricing Models</a:t>
            </a:r>
          </a:p>
          <a:p>
            <a:r>
              <a:rPr lang="en-US" sz="2000" dirty="0">
                <a:latin typeface="Alexandria"/>
              </a:rPr>
              <a:t>Used to estimate property values based on </a:t>
            </a:r>
            <a:r>
              <a:rPr lang="en-US" sz="2000" b="1" dirty="0">
                <a:latin typeface="Alexandria"/>
              </a:rPr>
              <a:t>characteristics</a:t>
            </a:r>
            <a:r>
              <a:rPr lang="en-US" sz="2000" dirty="0">
                <a:latin typeface="Alexandria"/>
              </a:rPr>
              <a:t>:</a:t>
            </a:r>
          </a:p>
          <a:p>
            <a:pPr marL="342900" indent="-342900">
              <a:buFont typeface="Arial" panose="020B0604020202020204" pitchFamily="34" charset="0"/>
              <a:buChar char="•"/>
            </a:pPr>
            <a:r>
              <a:rPr lang="en-US" sz="2000" dirty="0">
                <a:latin typeface="Alexandria"/>
              </a:rPr>
              <a:t>Location</a:t>
            </a:r>
          </a:p>
          <a:p>
            <a:pPr marL="342900" indent="-342900">
              <a:buFont typeface="Arial" panose="020B0604020202020204" pitchFamily="34" charset="0"/>
              <a:buChar char="•"/>
            </a:pPr>
            <a:r>
              <a:rPr lang="en-US" sz="2000" dirty="0">
                <a:latin typeface="Alexandria"/>
              </a:rPr>
              <a:t>Size</a:t>
            </a:r>
          </a:p>
          <a:p>
            <a:pPr marL="342900" indent="-342900">
              <a:buFont typeface="Arial" panose="020B0604020202020204" pitchFamily="34" charset="0"/>
              <a:buChar char="•"/>
            </a:pPr>
            <a:r>
              <a:rPr lang="en-US" sz="2000" dirty="0">
                <a:latin typeface="Alexandria"/>
              </a:rPr>
              <a:t>Amenities</a:t>
            </a:r>
          </a:p>
          <a:p>
            <a:pPr marL="342900" indent="-342900">
              <a:buFont typeface="Arial" panose="020B0604020202020204" pitchFamily="34" charset="0"/>
              <a:buChar char="•"/>
            </a:pPr>
            <a:r>
              <a:rPr lang="en-US" sz="2000" dirty="0">
                <a:latin typeface="Alexandria"/>
              </a:rPr>
              <a:t>Accessibility</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It assumes that a property's price reflects the sum of its characteristics.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𝑃𝑟𝑖𝑐𝑒=𝑓(𝑆𝑖𝑧𝑒,𝐿𝑜𝑐𝑎𝑡𝑖𝑜𝑛,𝐴𝑔𝑒,𝐴𝑚𝑒𝑛𝑖𝑡𝑖𝑒𝑠,𝐴𝑐𝑐𝑒𝑠𝑠𝑖𝑏𝑖𝑙𝑖𝑡𝑦,𝐸𝑛𝑣𝑖𝑟𝑜𝑛𝑚𝑒𝑛𝑡𝑎𝑙𝑄𝑢𝑎𝑙𝑖𝑡𝑦)</a:t>
            </a:r>
          </a:p>
          <a:p>
            <a:pPr marL="342900" indent="-342900">
              <a:buFont typeface="Arial" panose="020B0604020202020204" pitchFamily="34" charset="0"/>
              <a:buChar char="•"/>
            </a:pPr>
            <a:endParaRPr lang="en-US" sz="2000" dirty="0">
              <a:latin typeface="Alexandria"/>
            </a:endParaRPr>
          </a:p>
        </p:txBody>
      </p:sp>
      <p:sp>
        <p:nvSpPr>
          <p:cNvPr id="6" name="TextBox 2">
            <a:extLst>
              <a:ext uri="{FF2B5EF4-FFF2-40B4-BE49-F238E27FC236}">
                <a16:creationId xmlns:a16="http://schemas.microsoft.com/office/drawing/2014/main" id="{C9632EE1-67F0-DD47-BB4E-75FB1FADA89E}"/>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3870403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1D62F886-D4E5-C36A-D0B3-BE9B50680A7D}"/>
              </a:ext>
            </a:extLst>
          </p:cNvPr>
          <p:cNvSpPr txBox="1"/>
          <p:nvPr/>
        </p:nvSpPr>
        <p:spPr>
          <a:xfrm>
            <a:off x="1480245" y="1668554"/>
            <a:ext cx="8865716" cy="1015663"/>
          </a:xfrm>
          <a:prstGeom prst="rect">
            <a:avLst/>
          </a:prstGeom>
          <a:solidFill>
            <a:schemeClr val="tx2">
              <a:lumMod val="20000"/>
              <a:lumOff val="80000"/>
            </a:schemeClr>
          </a:solidFill>
        </p:spPr>
        <p:txBody>
          <a:bodyPr wrap="square" rtlCol="0">
            <a:spAutoFit/>
          </a:bodyPr>
          <a:lstStyle/>
          <a:p>
            <a:r>
              <a:rPr lang="en-US" sz="2000" b="1" dirty="0"/>
              <a:t> Example :</a:t>
            </a:r>
            <a:r>
              <a:rPr lang="en-US" sz="2000" b="1" dirty="0">
                <a:latin typeface="Alexandria"/>
              </a:rPr>
              <a:t> Hedonic Pricing Models</a:t>
            </a:r>
            <a:endParaRPr lang="en-US" sz="2000" b="1" dirty="0"/>
          </a:p>
          <a:p>
            <a:r>
              <a:rPr lang="en-US" sz="2000" b="1" dirty="0"/>
              <a:t>Data Description : Sample Dataset (100 Apartments)</a:t>
            </a:r>
          </a:p>
          <a:p>
            <a:endParaRPr lang="en-US" sz="2000" dirty="0"/>
          </a:p>
        </p:txBody>
      </p:sp>
      <p:graphicFrame>
        <p:nvGraphicFramePr>
          <p:cNvPr id="4" name="جدول 3">
            <a:extLst>
              <a:ext uri="{FF2B5EF4-FFF2-40B4-BE49-F238E27FC236}">
                <a16:creationId xmlns:a16="http://schemas.microsoft.com/office/drawing/2014/main" id="{780FB2AD-51DA-2AA5-B26F-0CDDD2D38944}"/>
              </a:ext>
            </a:extLst>
          </p:cNvPr>
          <p:cNvGraphicFramePr>
            <a:graphicFrameLocks noGrp="1"/>
          </p:cNvGraphicFramePr>
          <p:nvPr>
            <p:extLst>
              <p:ext uri="{D42A27DB-BD31-4B8C-83A1-F6EECF244321}">
                <p14:modId xmlns:p14="http://schemas.microsoft.com/office/powerpoint/2010/main" val="2483550087"/>
              </p:ext>
            </p:extLst>
          </p:nvPr>
        </p:nvGraphicFramePr>
        <p:xfrm>
          <a:off x="1606022" y="2740769"/>
          <a:ext cx="8337912" cy="2926080"/>
        </p:xfrm>
        <a:graphic>
          <a:graphicData uri="http://schemas.openxmlformats.org/drawingml/2006/table">
            <a:tbl>
              <a:tblPr>
                <a:tableStyleId>{3B4B98B0-60AC-42C2-AFA5-B58CD77FA1E5}</a:tableStyleId>
              </a:tblPr>
              <a:tblGrid>
                <a:gridCol w="2779304">
                  <a:extLst>
                    <a:ext uri="{9D8B030D-6E8A-4147-A177-3AD203B41FA5}">
                      <a16:colId xmlns:a16="http://schemas.microsoft.com/office/drawing/2014/main" val="3299792019"/>
                    </a:ext>
                  </a:extLst>
                </a:gridCol>
                <a:gridCol w="2779304">
                  <a:extLst>
                    <a:ext uri="{9D8B030D-6E8A-4147-A177-3AD203B41FA5}">
                      <a16:colId xmlns:a16="http://schemas.microsoft.com/office/drawing/2014/main" val="3552248596"/>
                    </a:ext>
                  </a:extLst>
                </a:gridCol>
                <a:gridCol w="2779304">
                  <a:extLst>
                    <a:ext uri="{9D8B030D-6E8A-4147-A177-3AD203B41FA5}">
                      <a16:colId xmlns:a16="http://schemas.microsoft.com/office/drawing/2014/main" val="533107573"/>
                    </a:ext>
                  </a:extLst>
                </a:gridCol>
              </a:tblGrid>
              <a:tr h="0">
                <a:tc>
                  <a:txBody>
                    <a:bodyPr/>
                    <a:lstStyle/>
                    <a:p>
                      <a:pPr>
                        <a:buNone/>
                      </a:pPr>
                      <a:r>
                        <a:rPr lang="en-US" b="1" dirty="0"/>
                        <a:t>Variable</a:t>
                      </a:r>
                      <a:endParaRPr lang="en-US" b="1" dirty="0">
                        <a:latin typeface="Alexandria"/>
                      </a:endParaRPr>
                    </a:p>
                  </a:txBody>
                  <a:tcPr anchor="ctr"/>
                </a:tc>
                <a:tc>
                  <a:txBody>
                    <a:bodyPr/>
                    <a:lstStyle/>
                    <a:p>
                      <a:pPr>
                        <a:buNone/>
                      </a:pPr>
                      <a:r>
                        <a:rPr lang="en-US" b="1" dirty="0"/>
                        <a:t>Description</a:t>
                      </a:r>
                      <a:endParaRPr lang="en-US" b="1" dirty="0">
                        <a:latin typeface="Alexandria"/>
                      </a:endParaRPr>
                    </a:p>
                  </a:txBody>
                  <a:tcPr anchor="ctr"/>
                </a:tc>
                <a:tc>
                  <a:txBody>
                    <a:bodyPr/>
                    <a:lstStyle/>
                    <a:p>
                      <a:pPr>
                        <a:buNone/>
                      </a:pPr>
                      <a:r>
                        <a:rPr lang="en-US" b="1" dirty="0"/>
                        <a:t>Expected Effect</a:t>
                      </a:r>
                      <a:endParaRPr lang="en-US" b="1" dirty="0">
                        <a:latin typeface="Alexandria"/>
                      </a:endParaRPr>
                    </a:p>
                  </a:txBody>
                  <a:tcPr anchor="ctr"/>
                </a:tc>
                <a:extLst>
                  <a:ext uri="{0D108BD9-81ED-4DB2-BD59-A6C34878D82A}">
                    <a16:rowId xmlns:a16="http://schemas.microsoft.com/office/drawing/2014/main" val="2559382397"/>
                  </a:ext>
                </a:extLst>
              </a:tr>
              <a:tr h="0">
                <a:tc>
                  <a:txBody>
                    <a:bodyPr/>
                    <a:lstStyle/>
                    <a:p>
                      <a:pPr>
                        <a:buNone/>
                      </a:pPr>
                      <a:r>
                        <a:rPr lang="en-US" dirty="0"/>
                        <a:t>Price (€)</a:t>
                      </a:r>
                      <a:endParaRPr lang="en-US" dirty="0">
                        <a:latin typeface="Alexandria"/>
                      </a:endParaRPr>
                    </a:p>
                  </a:txBody>
                  <a:tcPr anchor="ctr"/>
                </a:tc>
                <a:tc>
                  <a:txBody>
                    <a:bodyPr/>
                    <a:lstStyle/>
                    <a:p>
                      <a:pPr>
                        <a:buNone/>
                      </a:pPr>
                      <a:r>
                        <a:rPr lang="en-US"/>
                        <a:t>Dependent variable</a:t>
                      </a:r>
                      <a:endParaRPr lang="en-US">
                        <a:latin typeface="Alexandria"/>
                      </a:endParaRPr>
                    </a:p>
                  </a:txBody>
                  <a:tcPr anchor="ctr"/>
                </a:tc>
                <a:tc>
                  <a:txBody>
                    <a:bodyPr/>
                    <a:lstStyle/>
                    <a:p>
                      <a:pPr>
                        <a:buNone/>
                      </a:pPr>
                      <a:r>
                        <a:rPr lang="ar-SY"/>
                        <a:t>—</a:t>
                      </a:r>
                      <a:endParaRPr lang="ar-SY">
                        <a:latin typeface="Alexandria"/>
                      </a:endParaRPr>
                    </a:p>
                  </a:txBody>
                  <a:tcPr anchor="ctr"/>
                </a:tc>
                <a:extLst>
                  <a:ext uri="{0D108BD9-81ED-4DB2-BD59-A6C34878D82A}">
                    <a16:rowId xmlns:a16="http://schemas.microsoft.com/office/drawing/2014/main" val="580710064"/>
                  </a:ext>
                </a:extLst>
              </a:tr>
              <a:tr h="0">
                <a:tc>
                  <a:txBody>
                    <a:bodyPr/>
                    <a:lstStyle/>
                    <a:p>
                      <a:pPr>
                        <a:buNone/>
                      </a:pPr>
                      <a:r>
                        <a:rPr lang="en-US" dirty="0"/>
                        <a:t>Size (m²)</a:t>
                      </a:r>
                      <a:endParaRPr lang="en-US" dirty="0">
                        <a:latin typeface="Alexandria"/>
                      </a:endParaRPr>
                    </a:p>
                  </a:txBody>
                  <a:tcPr anchor="ctr"/>
                </a:tc>
                <a:tc>
                  <a:txBody>
                    <a:bodyPr/>
                    <a:lstStyle/>
                    <a:p>
                      <a:pPr>
                        <a:buNone/>
                      </a:pPr>
                      <a:r>
                        <a:rPr lang="en-US"/>
                        <a:t>Floor area</a:t>
                      </a:r>
                      <a:endParaRPr lang="en-US">
                        <a:latin typeface="Alexandria"/>
                      </a:endParaRPr>
                    </a:p>
                  </a:txBody>
                  <a:tcPr anchor="ctr"/>
                </a:tc>
                <a:tc>
                  <a:txBody>
                    <a:bodyPr/>
                    <a:lstStyle/>
                    <a:p>
                      <a:pPr>
                        <a:buNone/>
                      </a:pPr>
                      <a:r>
                        <a:rPr lang="en-US"/>
                        <a:t>Positive</a:t>
                      </a:r>
                      <a:endParaRPr lang="en-US">
                        <a:latin typeface="Alexandria"/>
                      </a:endParaRPr>
                    </a:p>
                  </a:txBody>
                  <a:tcPr anchor="ctr"/>
                </a:tc>
                <a:extLst>
                  <a:ext uri="{0D108BD9-81ED-4DB2-BD59-A6C34878D82A}">
                    <a16:rowId xmlns:a16="http://schemas.microsoft.com/office/drawing/2014/main" val="1273187915"/>
                  </a:ext>
                </a:extLst>
              </a:tr>
              <a:tr h="0">
                <a:tc>
                  <a:txBody>
                    <a:bodyPr/>
                    <a:lstStyle/>
                    <a:p>
                      <a:pPr>
                        <a:buNone/>
                      </a:pPr>
                      <a:r>
                        <a:rPr lang="en-US"/>
                        <a:t>Bedrooms</a:t>
                      </a:r>
                      <a:endParaRPr lang="en-US">
                        <a:latin typeface="Alexandria"/>
                      </a:endParaRPr>
                    </a:p>
                  </a:txBody>
                  <a:tcPr anchor="ctr"/>
                </a:tc>
                <a:tc>
                  <a:txBody>
                    <a:bodyPr/>
                    <a:lstStyle/>
                    <a:p>
                      <a:pPr>
                        <a:buNone/>
                      </a:pPr>
                      <a:r>
                        <a:rPr lang="en-US"/>
                        <a:t>Number of rooms</a:t>
                      </a:r>
                      <a:endParaRPr lang="en-US">
                        <a:latin typeface="Alexandria"/>
                      </a:endParaRPr>
                    </a:p>
                  </a:txBody>
                  <a:tcPr anchor="ctr"/>
                </a:tc>
                <a:tc>
                  <a:txBody>
                    <a:bodyPr/>
                    <a:lstStyle/>
                    <a:p>
                      <a:pPr>
                        <a:buNone/>
                      </a:pPr>
                      <a:r>
                        <a:rPr lang="en-US"/>
                        <a:t>Positive</a:t>
                      </a:r>
                      <a:endParaRPr lang="en-US">
                        <a:latin typeface="Alexandria"/>
                      </a:endParaRPr>
                    </a:p>
                  </a:txBody>
                  <a:tcPr anchor="ctr"/>
                </a:tc>
                <a:extLst>
                  <a:ext uri="{0D108BD9-81ED-4DB2-BD59-A6C34878D82A}">
                    <a16:rowId xmlns:a16="http://schemas.microsoft.com/office/drawing/2014/main" val="2336274869"/>
                  </a:ext>
                </a:extLst>
              </a:tr>
              <a:tr h="0">
                <a:tc>
                  <a:txBody>
                    <a:bodyPr/>
                    <a:lstStyle/>
                    <a:p>
                      <a:pPr>
                        <a:buNone/>
                      </a:pPr>
                      <a:r>
                        <a:rPr lang="en-US"/>
                        <a:t>Distance to city center (km)</a:t>
                      </a:r>
                      <a:endParaRPr lang="en-US">
                        <a:latin typeface="Alexandria"/>
                      </a:endParaRPr>
                    </a:p>
                  </a:txBody>
                  <a:tcPr anchor="ctr"/>
                </a:tc>
                <a:tc>
                  <a:txBody>
                    <a:bodyPr/>
                    <a:lstStyle/>
                    <a:p>
                      <a:pPr>
                        <a:buNone/>
                      </a:pPr>
                      <a:r>
                        <a:rPr lang="en-US"/>
                        <a:t>Accessibility</a:t>
                      </a:r>
                      <a:endParaRPr lang="en-US">
                        <a:latin typeface="Alexandria"/>
                      </a:endParaRPr>
                    </a:p>
                  </a:txBody>
                  <a:tcPr anchor="ctr"/>
                </a:tc>
                <a:tc>
                  <a:txBody>
                    <a:bodyPr/>
                    <a:lstStyle/>
                    <a:p>
                      <a:pPr>
                        <a:buNone/>
                      </a:pPr>
                      <a:r>
                        <a:rPr lang="en-US"/>
                        <a:t>Negative</a:t>
                      </a:r>
                      <a:endParaRPr lang="en-US">
                        <a:latin typeface="Alexandria"/>
                      </a:endParaRPr>
                    </a:p>
                  </a:txBody>
                  <a:tcPr anchor="ctr"/>
                </a:tc>
                <a:extLst>
                  <a:ext uri="{0D108BD9-81ED-4DB2-BD59-A6C34878D82A}">
                    <a16:rowId xmlns:a16="http://schemas.microsoft.com/office/drawing/2014/main" val="470042409"/>
                  </a:ext>
                </a:extLst>
              </a:tr>
              <a:tr h="0">
                <a:tc>
                  <a:txBody>
                    <a:bodyPr/>
                    <a:lstStyle/>
                    <a:p>
                      <a:pPr>
                        <a:buNone/>
                      </a:pPr>
                      <a:r>
                        <a:rPr lang="en-US"/>
                        <a:t>Building age (years)</a:t>
                      </a:r>
                      <a:endParaRPr lang="en-US">
                        <a:latin typeface="Alexandria"/>
                      </a:endParaRPr>
                    </a:p>
                  </a:txBody>
                  <a:tcPr anchor="ctr"/>
                </a:tc>
                <a:tc>
                  <a:txBody>
                    <a:bodyPr/>
                    <a:lstStyle/>
                    <a:p>
                      <a:pPr>
                        <a:buNone/>
                      </a:pPr>
                      <a:r>
                        <a:rPr lang="en-US"/>
                        <a:t>Depreciation</a:t>
                      </a:r>
                      <a:endParaRPr lang="en-US">
                        <a:latin typeface="Alexandria"/>
                      </a:endParaRPr>
                    </a:p>
                  </a:txBody>
                  <a:tcPr anchor="ctr"/>
                </a:tc>
                <a:tc>
                  <a:txBody>
                    <a:bodyPr/>
                    <a:lstStyle/>
                    <a:p>
                      <a:pPr>
                        <a:buNone/>
                      </a:pPr>
                      <a:r>
                        <a:rPr lang="en-US"/>
                        <a:t>Negative</a:t>
                      </a:r>
                      <a:endParaRPr lang="en-US">
                        <a:latin typeface="Alexandria"/>
                      </a:endParaRPr>
                    </a:p>
                  </a:txBody>
                  <a:tcPr anchor="ctr"/>
                </a:tc>
                <a:extLst>
                  <a:ext uri="{0D108BD9-81ED-4DB2-BD59-A6C34878D82A}">
                    <a16:rowId xmlns:a16="http://schemas.microsoft.com/office/drawing/2014/main" val="2091354602"/>
                  </a:ext>
                </a:extLst>
              </a:tr>
              <a:tr h="0">
                <a:tc>
                  <a:txBody>
                    <a:bodyPr/>
                    <a:lstStyle/>
                    <a:p>
                      <a:pPr>
                        <a:buNone/>
                      </a:pPr>
                      <a:r>
                        <a:rPr lang="en-US"/>
                        <a:t>Balcony (1=yes)</a:t>
                      </a:r>
                      <a:endParaRPr lang="en-US">
                        <a:latin typeface="Alexandria"/>
                      </a:endParaRPr>
                    </a:p>
                  </a:txBody>
                  <a:tcPr anchor="ctr"/>
                </a:tc>
                <a:tc>
                  <a:txBody>
                    <a:bodyPr/>
                    <a:lstStyle/>
                    <a:p>
                      <a:pPr>
                        <a:buNone/>
                      </a:pPr>
                      <a:r>
                        <a:rPr lang="en-US"/>
                        <a:t>Amenity</a:t>
                      </a:r>
                      <a:endParaRPr lang="en-US">
                        <a:latin typeface="Alexandria"/>
                      </a:endParaRPr>
                    </a:p>
                  </a:txBody>
                  <a:tcPr anchor="ctr"/>
                </a:tc>
                <a:tc>
                  <a:txBody>
                    <a:bodyPr/>
                    <a:lstStyle/>
                    <a:p>
                      <a:pPr>
                        <a:buNone/>
                      </a:pPr>
                      <a:r>
                        <a:rPr lang="en-US"/>
                        <a:t>Positive</a:t>
                      </a:r>
                      <a:endParaRPr lang="en-US">
                        <a:latin typeface="Alexandria"/>
                      </a:endParaRPr>
                    </a:p>
                  </a:txBody>
                  <a:tcPr anchor="ctr"/>
                </a:tc>
                <a:extLst>
                  <a:ext uri="{0D108BD9-81ED-4DB2-BD59-A6C34878D82A}">
                    <a16:rowId xmlns:a16="http://schemas.microsoft.com/office/drawing/2014/main" val="310788424"/>
                  </a:ext>
                </a:extLst>
              </a:tr>
              <a:tr h="0">
                <a:tc>
                  <a:txBody>
                    <a:bodyPr/>
                    <a:lstStyle/>
                    <a:p>
                      <a:pPr>
                        <a:buNone/>
                      </a:pPr>
                      <a:r>
                        <a:rPr lang="en-US"/>
                        <a:t>Energy efficiency rating</a:t>
                      </a:r>
                      <a:endParaRPr lang="en-US">
                        <a:latin typeface="Alexandria"/>
                      </a:endParaRPr>
                    </a:p>
                  </a:txBody>
                  <a:tcPr anchor="ctr"/>
                </a:tc>
                <a:tc>
                  <a:txBody>
                    <a:bodyPr/>
                    <a:lstStyle/>
                    <a:p>
                      <a:pPr>
                        <a:buNone/>
                      </a:pPr>
                      <a:r>
                        <a:rPr lang="en-US"/>
                        <a:t>Sustainability</a:t>
                      </a:r>
                      <a:endParaRPr lang="en-US">
                        <a:latin typeface="Alexandria"/>
                      </a:endParaRPr>
                    </a:p>
                  </a:txBody>
                  <a:tcPr anchor="ctr"/>
                </a:tc>
                <a:tc>
                  <a:txBody>
                    <a:bodyPr/>
                    <a:lstStyle/>
                    <a:p>
                      <a:pPr>
                        <a:buNone/>
                      </a:pPr>
                      <a:r>
                        <a:rPr lang="en-US" dirty="0"/>
                        <a:t>Positive</a:t>
                      </a:r>
                      <a:endParaRPr lang="en-US" dirty="0">
                        <a:latin typeface="Alexandria"/>
                      </a:endParaRPr>
                    </a:p>
                  </a:txBody>
                  <a:tcPr anchor="ctr"/>
                </a:tc>
                <a:extLst>
                  <a:ext uri="{0D108BD9-81ED-4DB2-BD59-A6C34878D82A}">
                    <a16:rowId xmlns:a16="http://schemas.microsoft.com/office/drawing/2014/main" val="2317372971"/>
                  </a:ext>
                </a:extLst>
              </a:tr>
            </a:tbl>
          </a:graphicData>
        </a:graphic>
      </p:graphicFrame>
      <p:sp>
        <p:nvSpPr>
          <p:cNvPr id="6" name="TextBox 2">
            <a:extLst>
              <a:ext uri="{FF2B5EF4-FFF2-40B4-BE49-F238E27FC236}">
                <a16:creationId xmlns:a16="http://schemas.microsoft.com/office/drawing/2014/main" id="{0AA40EB2-8070-1810-8B0C-4ED9FE64F69D}"/>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1110910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683-F321-5A06-B185-382335B1F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2DDF3-B71E-D47A-A19D-230B2A9B61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5C631-5661-C866-5EF4-FD4968CA1052}"/>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FDB3C9-74C2-6E1F-E495-4AC6ECFB2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TextBox 23">
                <a:extLst>
                  <a:ext uri="{FF2B5EF4-FFF2-40B4-BE49-F238E27FC236}">
                    <a16:creationId xmlns:a16="http://schemas.microsoft.com/office/drawing/2014/main" id="{64285727-BAD2-2980-2D8A-679789FE43EA}"/>
                  </a:ext>
                </a:extLst>
              </p:cNvPr>
              <p:cNvSpPr txBox="1"/>
              <p:nvPr/>
            </p:nvSpPr>
            <p:spPr>
              <a:xfrm>
                <a:off x="1514526" y="1644759"/>
                <a:ext cx="9071452" cy="984885"/>
              </a:xfrm>
              <a:prstGeom prst="rect">
                <a:avLst/>
              </a:prstGeom>
              <a:noFill/>
            </p:spPr>
            <p:txBody>
              <a:bodyPr wrap="square" rtlCol="0">
                <a:spAutoFit/>
              </a:bodyPr>
              <a:lstStyle/>
              <a:p>
                <a:r>
                  <a:rPr lang="en-US" sz="2000" b="1" dirty="0">
                    <a:latin typeface="Alexandria"/>
                  </a:rPr>
                  <a:t>Model Specification</a:t>
                </a:r>
              </a:p>
              <a:p>
                <a:r>
                  <a:rPr lang="en-US" sz="2000" b="1" dirty="0">
                    <a:latin typeface="Alexandria"/>
                  </a:rPr>
                  <a:t>Multiple Linear Hedonic Model :</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𝑃𝑟𝑖𝑐𝑒</m:t>
                      </m:r>
                      <m:r>
                        <a:rPr lang="en-US">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0</m:t>
                          </m:r>
                        </m:sub>
                      </m:sSub>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1</m:t>
                          </m:r>
                        </m:sub>
                      </m:sSub>
                      <m:r>
                        <a:rPr lang="ar-SY" i="1">
                          <a:latin typeface="Cambria Math" panose="02040503050406030204" pitchFamily="18" charset="0"/>
                        </a:rPr>
                        <m:t>𝑆𝑖𝑧𝑒</m:t>
                      </m:r>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2</m:t>
                          </m:r>
                        </m:sub>
                      </m:sSub>
                      <m:r>
                        <a:rPr lang="ar-SY" i="1">
                          <a:latin typeface="Cambria Math" panose="02040503050406030204" pitchFamily="18" charset="0"/>
                        </a:rPr>
                        <m:t>𝐵𝑒𝑑𝑟𝑜𝑜𝑚𝑠</m:t>
                      </m:r>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3</m:t>
                          </m:r>
                        </m:sub>
                      </m:sSub>
                      <m:r>
                        <a:rPr lang="ar-SY" i="1">
                          <a:latin typeface="Cambria Math" panose="02040503050406030204" pitchFamily="18" charset="0"/>
                        </a:rPr>
                        <m:t>𝐷𝑖𝑠𝑡𝑎𝑛𝑐𝑒</m:t>
                      </m:r>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4</m:t>
                          </m:r>
                        </m:sub>
                      </m:sSub>
                      <m:r>
                        <a:rPr lang="ar-SY" i="1">
                          <a:latin typeface="Cambria Math" panose="02040503050406030204" pitchFamily="18" charset="0"/>
                        </a:rPr>
                        <m:t>𝐴𝑔𝑒</m:t>
                      </m:r>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5</m:t>
                          </m:r>
                        </m:sub>
                      </m:sSub>
                      <m:r>
                        <a:rPr lang="ar-SY" i="1">
                          <a:latin typeface="Cambria Math" panose="02040503050406030204" pitchFamily="18" charset="0"/>
                        </a:rPr>
                        <m:t>𝐵𝑎𝑙𝑐𝑜𝑛𝑦</m:t>
                      </m:r>
                      <m:r>
                        <a:rPr lang="ar-SY">
                          <a:latin typeface="Cambria Math" panose="02040503050406030204" pitchFamily="18" charset="0"/>
                        </a:rPr>
                        <m:t>+</m:t>
                      </m:r>
                      <m:sSub>
                        <m:sSubPr>
                          <m:ctrlPr>
                            <a:rPr lang="ar-SY" i="1">
                              <a:latin typeface="Cambria Math" panose="02040503050406030204" pitchFamily="18" charset="0"/>
                            </a:rPr>
                          </m:ctrlPr>
                        </m:sSubPr>
                        <m:e>
                          <m:r>
                            <a:rPr lang="ar-SY" i="1">
                              <a:latin typeface="Cambria Math" panose="02040503050406030204" pitchFamily="18" charset="0"/>
                            </a:rPr>
                            <m:t>𝛽</m:t>
                          </m:r>
                        </m:e>
                        <m:sub>
                          <m:r>
                            <a:rPr lang="ar-SY">
                              <a:latin typeface="Cambria Math" panose="02040503050406030204" pitchFamily="18" charset="0"/>
                            </a:rPr>
                            <m:t>6</m:t>
                          </m:r>
                        </m:sub>
                      </m:sSub>
                      <m:r>
                        <a:rPr lang="ar-SY" i="1">
                          <a:latin typeface="Cambria Math" panose="02040503050406030204" pitchFamily="18" charset="0"/>
                        </a:rPr>
                        <m:t>𝐸𝑛𝑒𝑟𝑔𝑦</m:t>
                      </m:r>
                      <m:r>
                        <a:rPr lang="ar-SY">
                          <a:latin typeface="Cambria Math" panose="02040503050406030204" pitchFamily="18" charset="0"/>
                        </a:rPr>
                        <m:t>+</m:t>
                      </m:r>
                      <m:r>
                        <a:rPr lang="ar-SY" i="1">
                          <a:latin typeface="Cambria Math" panose="02040503050406030204" pitchFamily="18" charset="0"/>
                        </a:rPr>
                        <m:t>𝜖</m:t>
                      </m:r>
                    </m:oMath>
                  </m:oMathPara>
                </a14:m>
                <a:endParaRPr lang="ar-SY" sz="2000" dirty="0">
                  <a:latin typeface="Alexandria"/>
                </a:endParaRPr>
              </a:p>
            </p:txBody>
          </p:sp>
        </mc:Choice>
        <mc:Fallback xmlns="">
          <p:sp>
            <p:nvSpPr>
              <p:cNvPr id="4" name="TextBox 23">
                <a:extLst>
                  <a:ext uri="{FF2B5EF4-FFF2-40B4-BE49-F238E27FC236}">
                    <a16:creationId xmlns:a16="http://schemas.microsoft.com/office/drawing/2014/main" id="{64285727-BAD2-2980-2D8A-679789FE43EA}"/>
                  </a:ext>
                </a:extLst>
              </p:cNvPr>
              <p:cNvSpPr txBox="1">
                <a:spLocks noRot="1" noChangeAspect="1" noMove="1" noResize="1" noEditPoints="1" noAdjustHandles="1" noChangeArrowheads="1" noChangeShapeType="1" noTextEdit="1"/>
              </p:cNvSpPr>
              <p:nvPr/>
            </p:nvSpPr>
            <p:spPr>
              <a:xfrm>
                <a:off x="1514526" y="1644759"/>
                <a:ext cx="9071452" cy="984885"/>
              </a:xfrm>
              <a:prstGeom prst="rect">
                <a:avLst/>
              </a:prstGeom>
              <a:blipFill>
                <a:blip r:embed="rId3"/>
                <a:stretch>
                  <a:fillRect l="-672" t="-3727" b="-4969"/>
                </a:stretch>
              </a:blipFill>
            </p:spPr>
            <p:txBody>
              <a:bodyPr/>
              <a:lstStyle/>
              <a:p>
                <a:r>
                  <a:rPr lang="ar-SY">
                    <a:noFill/>
                  </a:rPr>
                  <a:t> </a:t>
                </a:r>
              </a:p>
            </p:txBody>
          </p:sp>
        </mc:Fallback>
      </mc:AlternateContent>
      <p:graphicFrame>
        <p:nvGraphicFramePr>
          <p:cNvPr id="6" name="جدول 5">
            <a:extLst>
              <a:ext uri="{FF2B5EF4-FFF2-40B4-BE49-F238E27FC236}">
                <a16:creationId xmlns:a16="http://schemas.microsoft.com/office/drawing/2014/main" id="{045C5E4B-FFE5-1E8D-18D7-DAA2E8897B22}"/>
              </a:ext>
            </a:extLst>
          </p:cNvPr>
          <p:cNvGraphicFramePr>
            <a:graphicFrameLocks noGrp="1"/>
          </p:cNvGraphicFramePr>
          <p:nvPr>
            <p:extLst>
              <p:ext uri="{D42A27DB-BD31-4B8C-83A1-F6EECF244321}">
                <p14:modId xmlns:p14="http://schemas.microsoft.com/office/powerpoint/2010/main" val="1052703744"/>
              </p:ext>
            </p:extLst>
          </p:nvPr>
        </p:nvGraphicFramePr>
        <p:xfrm>
          <a:off x="2850963" y="2704374"/>
          <a:ext cx="7692876" cy="3101692"/>
        </p:xfrm>
        <a:graphic>
          <a:graphicData uri="http://schemas.openxmlformats.org/drawingml/2006/table">
            <a:tbl>
              <a:tblPr>
                <a:tableStyleId>{3B4B98B0-60AC-42C2-AFA5-B58CD77FA1E5}</a:tableStyleId>
              </a:tblPr>
              <a:tblGrid>
                <a:gridCol w="1786413">
                  <a:extLst>
                    <a:ext uri="{9D8B030D-6E8A-4147-A177-3AD203B41FA5}">
                      <a16:colId xmlns:a16="http://schemas.microsoft.com/office/drawing/2014/main" val="362220588"/>
                    </a:ext>
                  </a:extLst>
                </a:gridCol>
                <a:gridCol w="2265112">
                  <a:extLst>
                    <a:ext uri="{9D8B030D-6E8A-4147-A177-3AD203B41FA5}">
                      <a16:colId xmlns:a16="http://schemas.microsoft.com/office/drawing/2014/main" val="350773681"/>
                    </a:ext>
                  </a:extLst>
                </a:gridCol>
                <a:gridCol w="3641351">
                  <a:extLst>
                    <a:ext uri="{9D8B030D-6E8A-4147-A177-3AD203B41FA5}">
                      <a16:colId xmlns:a16="http://schemas.microsoft.com/office/drawing/2014/main" val="3193987117"/>
                    </a:ext>
                  </a:extLst>
                </a:gridCol>
              </a:tblGrid>
              <a:tr h="328213">
                <a:tc>
                  <a:txBody>
                    <a:bodyPr/>
                    <a:lstStyle/>
                    <a:p>
                      <a:pPr>
                        <a:buNone/>
                      </a:pPr>
                      <a:r>
                        <a:rPr lang="en-US" b="1" dirty="0"/>
                        <a:t>Variable</a:t>
                      </a:r>
                      <a:endParaRPr lang="en-US" b="1" dirty="0">
                        <a:latin typeface="Alexandria"/>
                      </a:endParaRPr>
                    </a:p>
                  </a:txBody>
                  <a:tcPr anchor="ctr"/>
                </a:tc>
                <a:tc>
                  <a:txBody>
                    <a:bodyPr/>
                    <a:lstStyle/>
                    <a:p>
                      <a:pPr>
                        <a:buNone/>
                      </a:pPr>
                      <a:r>
                        <a:rPr lang="en-US" b="1" dirty="0"/>
                        <a:t>Coefficient</a:t>
                      </a:r>
                      <a:endParaRPr lang="en-US" b="1" dirty="0">
                        <a:latin typeface="Alexandria"/>
                      </a:endParaRPr>
                    </a:p>
                  </a:txBody>
                  <a:tcPr anchor="ctr"/>
                </a:tc>
                <a:tc>
                  <a:txBody>
                    <a:bodyPr/>
                    <a:lstStyle/>
                    <a:p>
                      <a:pPr>
                        <a:buNone/>
                      </a:pPr>
                      <a:r>
                        <a:rPr lang="en-US" b="1" dirty="0"/>
                        <a:t>Interpretation</a:t>
                      </a:r>
                      <a:endParaRPr lang="en-US" b="1" dirty="0">
                        <a:latin typeface="Alexandria"/>
                      </a:endParaRPr>
                    </a:p>
                  </a:txBody>
                  <a:tcPr anchor="ctr"/>
                </a:tc>
                <a:extLst>
                  <a:ext uri="{0D108BD9-81ED-4DB2-BD59-A6C34878D82A}">
                    <a16:rowId xmlns:a16="http://schemas.microsoft.com/office/drawing/2014/main" val="2568531605"/>
                  </a:ext>
                </a:extLst>
              </a:tr>
              <a:tr h="328213">
                <a:tc>
                  <a:txBody>
                    <a:bodyPr/>
                    <a:lstStyle/>
                    <a:p>
                      <a:pPr>
                        <a:buNone/>
                      </a:pPr>
                      <a:r>
                        <a:rPr lang="en-US" dirty="0"/>
                        <a:t>Intercept</a:t>
                      </a:r>
                      <a:endParaRPr lang="en-US" dirty="0">
                        <a:latin typeface="Alexandria"/>
                      </a:endParaRPr>
                    </a:p>
                  </a:txBody>
                  <a:tcPr anchor="ctr"/>
                </a:tc>
                <a:tc>
                  <a:txBody>
                    <a:bodyPr/>
                    <a:lstStyle/>
                    <a:p>
                      <a:pPr>
                        <a:buNone/>
                      </a:pPr>
                      <a:r>
                        <a:rPr lang="en-US" dirty="0"/>
                        <a:t>45000</a:t>
                      </a:r>
                      <a:endParaRPr lang="ar-SY" dirty="0">
                        <a:latin typeface="Alexandria"/>
                      </a:endParaRPr>
                    </a:p>
                  </a:txBody>
                  <a:tcPr anchor="ctr"/>
                </a:tc>
                <a:tc>
                  <a:txBody>
                    <a:bodyPr/>
                    <a:lstStyle/>
                    <a:p>
                      <a:pPr>
                        <a:buNone/>
                      </a:pPr>
                      <a:r>
                        <a:rPr lang="en-US" dirty="0"/>
                        <a:t>Base price</a:t>
                      </a:r>
                      <a:endParaRPr lang="en-US" dirty="0">
                        <a:latin typeface="Alexandria"/>
                      </a:endParaRPr>
                    </a:p>
                  </a:txBody>
                  <a:tcPr anchor="ctr"/>
                </a:tc>
                <a:extLst>
                  <a:ext uri="{0D108BD9-81ED-4DB2-BD59-A6C34878D82A}">
                    <a16:rowId xmlns:a16="http://schemas.microsoft.com/office/drawing/2014/main" val="1021129805"/>
                  </a:ext>
                </a:extLst>
              </a:tr>
              <a:tr h="328213">
                <a:tc>
                  <a:txBody>
                    <a:bodyPr/>
                    <a:lstStyle/>
                    <a:p>
                      <a:pPr>
                        <a:buNone/>
                      </a:pPr>
                      <a:r>
                        <a:rPr lang="en-US"/>
                        <a:t>Size</a:t>
                      </a:r>
                      <a:endParaRPr lang="en-US">
                        <a:latin typeface="Alexandria"/>
                      </a:endParaRPr>
                    </a:p>
                  </a:txBody>
                  <a:tcPr anchor="ctr"/>
                </a:tc>
                <a:tc>
                  <a:txBody>
                    <a:bodyPr/>
                    <a:lstStyle/>
                    <a:p>
                      <a:pPr>
                        <a:buNone/>
                      </a:pPr>
                      <a:r>
                        <a:rPr lang="en-US" b="1" dirty="0"/>
                        <a:t>3200</a:t>
                      </a:r>
                      <a:endParaRPr lang="ar-SY" dirty="0">
                        <a:latin typeface="Alexandria"/>
                      </a:endParaRPr>
                    </a:p>
                  </a:txBody>
                  <a:tcPr anchor="ctr"/>
                </a:tc>
                <a:tc>
                  <a:txBody>
                    <a:bodyPr/>
                    <a:lstStyle/>
                    <a:p>
                      <a:pPr>
                        <a:buNone/>
                      </a:pPr>
                      <a:r>
                        <a:rPr lang="en-US" dirty="0"/>
                        <a:t>Each extra m² adds €3,200</a:t>
                      </a:r>
                      <a:endParaRPr lang="en-US" dirty="0">
                        <a:latin typeface="Alexandria"/>
                      </a:endParaRPr>
                    </a:p>
                  </a:txBody>
                  <a:tcPr anchor="ctr"/>
                </a:tc>
                <a:extLst>
                  <a:ext uri="{0D108BD9-81ED-4DB2-BD59-A6C34878D82A}">
                    <a16:rowId xmlns:a16="http://schemas.microsoft.com/office/drawing/2014/main" val="214799249"/>
                  </a:ext>
                </a:extLst>
              </a:tr>
              <a:tr h="380169">
                <a:tc>
                  <a:txBody>
                    <a:bodyPr/>
                    <a:lstStyle/>
                    <a:p>
                      <a:pPr>
                        <a:buNone/>
                      </a:pPr>
                      <a:r>
                        <a:rPr lang="en-US"/>
                        <a:t>Bedrooms</a:t>
                      </a:r>
                      <a:endParaRPr lang="en-US">
                        <a:latin typeface="Alexandria"/>
                      </a:endParaRPr>
                    </a:p>
                  </a:txBody>
                  <a:tcPr anchor="ctr"/>
                </a:tc>
                <a:tc>
                  <a:txBody>
                    <a:bodyPr/>
                    <a:lstStyle/>
                    <a:p>
                      <a:pPr>
                        <a:buNone/>
                      </a:pPr>
                      <a:r>
                        <a:rPr lang="en-US" dirty="0"/>
                        <a:t>12000</a:t>
                      </a:r>
                      <a:endParaRPr lang="ar-SY" dirty="0">
                        <a:latin typeface="Alexandria"/>
                      </a:endParaRPr>
                    </a:p>
                  </a:txBody>
                  <a:tcPr anchor="ctr"/>
                </a:tc>
                <a:tc>
                  <a:txBody>
                    <a:bodyPr/>
                    <a:lstStyle/>
                    <a:p>
                      <a:pPr>
                        <a:buNone/>
                      </a:pPr>
                      <a:r>
                        <a:rPr lang="en-US" dirty="0"/>
                        <a:t>Additional bedroom increases value</a:t>
                      </a:r>
                      <a:endParaRPr lang="en-US" dirty="0">
                        <a:latin typeface="Alexandria"/>
                      </a:endParaRPr>
                    </a:p>
                  </a:txBody>
                  <a:tcPr anchor="ctr"/>
                </a:tc>
                <a:extLst>
                  <a:ext uri="{0D108BD9-81ED-4DB2-BD59-A6C34878D82A}">
                    <a16:rowId xmlns:a16="http://schemas.microsoft.com/office/drawing/2014/main" val="716330977"/>
                  </a:ext>
                </a:extLst>
              </a:tr>
              <a:tr h="338541">
                <a:tc>
                  <a:txBody>
                    <a:bodyPr/>
                    <a:lstStyle/>
                    <a:p>
                      <a:pPr>
                        <a:buNone/>
                      </a:pPr>
                      <a:r>
                        <a:rPr lang="en-US"/>
                        <a:t>Distance</a:t>
                      </a:r>
                      <a:endParaRPr lang="en-US">
                        <a:latin typeface="Alexandria"/>
                      </a:endParaRPr>
                    </a:p>
                  </a:txBody>
                  <a:tcPr anchor="ctr"/>
                </a:tc>
                <a:tc>
                  <a:txBody>
                    <a:bodyPr/>
                    <a:lstStyle/>
                    <a:p>
                      <a:pPr>
                        <a:buNone/>
                      </a:pPr>
                      <a:r>
                        <a:rPr lang="ar-SY" b="1" dirty="0"/>
                        <a:t>-</a:t>
                      </a:r>
                      <a:r>
                        <a:rPr lang="en-US" b="1" dirty="0"/>
                        <a:t>5500</a:t>
                      </a:r>
                      <a:endParaRPr lang="ar-SY" dirty="0">
                        <a:latin typeface="Alexandria"/>
                      </a:endParaRPr>
                    </a:p>
                  </a:txBody>
                  <a:tcPr anchor="ctr"/>
                </a:tc>
                <a:tc>
                  <a:txBody>
                    <a:bodyPr/>
                    <a:lstStyle/>
                    <a:p>
                      <a:pPr>
                        <a:buNone/>
                      </a:pPr>
                      <a:r>
                        <a:rPr lang="en-US" dirty="0"/>
                        <a:t>Each km from center reduces price</a:t>
                      </a:r>
                      <a:endParaRPr lang="en-US" dirty="0">
                        <a:latin typeface="Alexandria"/>
                      </a:endParaRPr>
                    </a:p>
                  </a:txBody>
                  <a:tcPr anchor="ctr"/>
                </a:tc>
                <a:extLst>
                  <a:ext uri="{0D108BD9-81ED-4DB2-BD59-A6C34878D82A}">
                    <a16:rowId xmlns:a16="http://schemas.microsoft.com/office/drawing/2014/main" val="691519448"/>
                  </a:ext>
                </a:extLst>
              </a:tr>
              <a:tr h="328213">
                <a:tc>
                  <a:txBody>
                    <a:bodyPr/>
                    <a:lstStyle/>
                    <a:p>
                      <a:pPr>
                        <a:buNone/>
                      </a:pPr>
                      <a:r>
                        <a:rPr lang="en-US"/>
                        <a:t>Age</a:t>
                      </a:r>
                      <a:endParaRPr lang="en-US">
                        <a:latin typeface="Alexandria"/>
                      </a:endParaRPr>
                    </a:p>
                  </a:txBody>
                  <a:tcPr anchor="ctr"/>
                </a:tc>
                <a:tc>
                  <a:txBody>
                    <a:bodyPr/>
                    <a:lstStyle/>
                    <a:p>
                      <a:pPr>
                        <a:buNone/>
                      </a:pPr>
                      <a:r>
                        <a:rPr lang="ar-SY" dirty="0"/>
                        <a:t>-</a:t>
                      </a:r>
                      <a:r>
                        <a:rPr lang="en-US" sz="1800" dirty="0"/>
                        <a:t>800</a:t>
                      </a:r>
                      <a:endParaRPr lang="ar-SY" dirty="0">
                        <a:latin typeface="Alexandria"/>
                      </a:endParaRPr>
                    </a:p>
                  </a:txBody>
                  <a:tcPr anchor="ctr"/>
                </a:tc>
                <a:tc>
                  <a:txBody>
                    <a:bodyPr/>
                    <a:lstStyle/>
                    <a:p>
                      <a:pPr>
                        <a:buNone/>
                      </a:pPr>
                      <a:r>
                        <a:rPr lang="en-US" dirty="0"/>
                        <a:t>Older buildings lower value</a:t>
                      </a:r>
                      <a:endParaRPr lang="en-US" dirty="0">
                        <a:latin typeface="Alexandria"/>
                      </a:endParaRPr>
                    </a:p>
                  </a:txBody>
                  <a:tcPr anchor="ctr"/>
                </a:tc>
                <a:extLst>
                  <a:ext uri="{0D108BD9-81ED-4DB2-BD59-A6C34878D82A}">
                    <a16:rowId xmlns:a16="http://schemas.microsoft.com/office/drawing/2014/main" val="3632853598"/>
                  </a:ext>
                </a:extLst>
              </a:tr>
              <a:tr h="328213">
                <a:tc>
                  <a:txBody>
                    <a:bodyPr/>
                    <a:lstStyle/>
                    <a:p>
                      <a:pPr>
                        <a:buNone/>
                      </a:pPr>
                      <a:r>
                        <a:rPr lang="en-US"/>
                        <a:t>Balcony</a:t>
                      </a:r>
                      <a:endParaRPr lang="en-US">
                        <a:latin typeface="Alexandria"/>
                      </a:endParaRPr>
                    </a:p>
                  </a:txBody>
                  <a:tcPr anchor="ctr"/>
                </a:tc>
                <a:tc>
                  <a:txBody>
                    <a:bodyPr/>
                    <a:lstStyle/>
                    <a:p>
                      <a:pPr>
                        <a:buNone/>
                      </a:pPr>
                      <a:r>
                        <a:rPr lang="en-US" dirty="0"/>
                        <a:t>1</a:t>
                      </a:r>
                      <a:r>
                        <a:rPr lang="en-US" sz="1800" dirty="0"/>
                        <a:t>8000</a:t>
                      </a:r>
                      <a:endParaRPr lang="ar-SY" dirty="0">
                        <a:latin typeface="Alexandria"/>
                      </a:endParaRPr>
                    </a:p>
                  </a:txBody>
                  <a:tcPr anchor="ctr"/>
                </a:tc>
                <a:tc>
                  <a:txBody>
                    <a:bodyPr/>
                    <a:lstStyle/>
                    <a:p>
                      <a:pPr>
                        <a:buNone/>
                      </a:pPr>
                      <a:r>
                        <a:rPr lang="en-US" dirty="0"/>
                        <a:t>Balcony adds premium</a:t>
                      </a:r>
                      <a:endParaRPr lang="en-US" dirty="0">
                        <a:latin typeface="Alexandria"/>
                      </a:endParaRPr>
                    </a:p>
                  </a:txBody>
                  <a:tcPr anchor="ctr"/>
                </a:tc>
                <a:extLst>
                  <a:ext uri="{0D108BD9-81ED-4DB2-BD59-A6C34878D82A}">
                    <a16:rowId xmlns:a16="http://schemas.microsoft.com/office/drawing/2014/main" val="2482262011"/>
                  </a:ext>
                </a:extLst>
              </a:tr>
              <a:tr h="526963">
                <a:tc>
                  <a:txBody>
                    <a:bodyPr/>
                    <a:lstStyle/>
                    <a:p>
                      <a:pPr>
                        <a:buNone/>
                      </a:pPr>
                      <a:r>
                        <a:rPr lang="en-US" dirty="0"/>
                        <a:t>Energy rating</a:t>
                      </a:r>
                      <a:endParaRPr lang="en-US" dirty="0">
                        <a:latin typeface="Alexandria"/>
                      </a:endParaRPr>
                    </a:p>
                  </a:txBody>
                  <a:tcPr anchor="ctr"/>
                </a:tc>
                <a:tc>
                  <a:txBody>
                    <a:bodyPr/>
                    <a:lstStyle/>
                    <a:p>
                      <a:pPr>
                        <a:buNone/>
                      </a:pPr>
                      <a:r>
                        <a:rPr lang="en-US" dirty="0"/>
                        <a:t>9500</a:t>
                      </a:r>
                      <a:endParaRPr lang="ar-SY" dirty="0">
                        <a:latin typeface="Alexandria"/>
                      </a:endParaRPr>
                    </a:p>
                  </a:txBody>
                  <a:tcPr anchor="ctr"/>
                </a:tc>
                <a:tc>
                  <a:txBody>
                    <a:bodyPr/>
                    <a:lstStyle/>
                    <a:p>
                      <a:pPr>
                        <a:buNone/>
                      </a:pPr>
                      <a:r>
                        <a:rPr lang="en-US" dirty="0"/>
                        <a:t>Higher efficiency increases value</a:t>
                      </a:r>
                      <a:endParaRPr lang="en-US" dirty="0">
                        <a:latin typeface="Alexandria"/>
                      </a:endParaRPr>
                    </a:p>
                  </a:txBody>
                  <a:tcPr anchor="ctr"/>
                </a:tc>
                <a:extLst>
                  <a:ext uri="{0D108BD9-81ED-4DB2-BD59-A6C34878D82A}">
                    <a16:rowId xmlns:a16="http://schemas.microsoft.com/office/drawing/2014/main" val="2627023579"/>
                  </a:ext>
                </a:extLst>
              </a:tr>
            </a:tbl>
          </a:graphicData>
        </a:graphic>
      </p:graphicFrame>
      <p:sp>
        <p:nvSpPr>
          <p:cNvPr id="7" name="TextBox 2">
            <a:extLst>
              <a:ext uri="{FF2B5EF4-FFF2-40B4-BE49-F238E27FC236}">
                <a16:creationId xmlns:a16="http://schemas.microsoft.com/office/drawing/2014/main" id="{E11B9A21-A812-FCBA-4B13-6F7CB2274C2F}"/>
              </a:ext>
            </a:extLst>
          </p:cNvPr>
          <p:cNvSpPr txBox="1"/>
          <p:nvPr/>
        </p:nvSpPr>
        <p:spPr>
          <a:xfrm>
            <a:off x="1333001" y="3429000"/>
            <a:ext cx="1425189" cy="1015663"/>
          </a:xfrm>
          <a:prstGeom prst="rect">
            <a:avLst/>
          </a:prstGeom>
          <a:solidFill>
            <a:schemeClr val="bg2"/>
          </a:solidFill>
        </p:spPr>
        <p:txBody>
          <a:bodyPr wrap="square" rtlCol="0">
            <a:spAutoFit/>
          </a:bodyPr>
          <a:lstStyle/>
          <a:p>
            <a:r>
              <a:rPr lang="en-US" sz="2000" b="1" dirty="0">
                <a:latin typeface="Alexandria"/>
              </a:rPr>
              <a:t>Regression Results (Example)</a:t>
            </a:r>
          </a:p>
        </p:txBody>
      </p:sp>
      <p:sp>
        <p:nvSpPr>
          <p:cNvPr id="8" name="TextBox 2">
            <a:extLst>
              <a:ext uri="{FF2B5EF4-FFF2-40B4-BE49-F238E27FC236}">
                <a16:creationId xmlns:a16="http://schemas.microsoft.com/office/drawing/2014/main" id="{F8D45248-38D7-C3E8-4980-B4B452DCD011}"/>
              </a:ext>
            </a:extLst>
          </p:cNvPr>
          <p:cNvSpPr txBox="1"/>
          <p:nvPr/>
        </p:nvSpPr>
        <p:spPr>
          <a:xfrm>
            <a:off x="1201759" y="98171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2563097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3">
            <a:extLst>
              <a:ext uri="{FF2B5EF4-FFF2-40B4-BE49-F238E27FC236}">
                <a16:creationId xmlns:a16="http://schemas.microsoft.com/office/drawing/2014/main" id="{4EF00885-A370-AA3B-216C-75AEBED4C55D}"/>
              </a:ext>
            </a:extLst>
          </p:cNvPr>
          <p:cNvSpPr txBox="1"/>
          <p:nvPr/>
        </p:nvSpPr>
        <p:spPr>
          <a:xfrm>
            <a:off x="984159" y="2236603"/>
            <a:ext cx="4037546" cy="3170099"/>
          </a:xfrm>
          <a:prstGeom prst="rect">
            <a:avLst/>
          </a:prstGeom>
          <a:noFill/>
        </p:spPr>
        <p:txBody>
          <a:bodyPr wrap="square" rtlCol="0">
            <a:spAutoFit/>
          </a:bodyPr>
          <a:lstStyle/>
          <a:p>
            <a:r>
              <a:rPr lang="en-US" sz="2000" b="1" dirty="0">
                <a:latin typeface="Alexandria"/>
              </a:rPr>
              <a:t>Interpretation of Results</a:t>
            </a:r>
          </a:p>
          <a:p>
            <a:r>
              <a:rPr lang="en-US" sz="2000" b="1" dirty="0">
                <a:latin typeface="Alexandria"/>
              </a:rPr>
              <a:t>Key Insights</a:t>
            </a:r>
          </a:p>
          <a:p>
            <a:pPr marL="342900" indent="-342900">
              <a:buFont typeface="Arial" panose="020B0604020202020204" pitchFamily="34" charset="0"/>
              <a:buChar char="•"/>
            </a:pPr>
            <a:r>
              <a:rPr lang="en-US" sz="2000" b="1" dirty="0">
                <a:latin typeface="Alexandria"/>
              </a:rPr>
              <a:t>Size</a:t>
            </a:r>
            <a:r>
              <a:rPr lang="en-US" sz="2000" dirty="0">
                <a:latin typeface="Alexandria"/>
              </a:rPr>
              <a:t> is the strongest predictor of price.</a:t>
            </a:r>
          </a:p>
          <a:p>
            <a:pPr marL="342900" indent="-342900">
              <a:buFont typeface="Arial" panose="020B0604020202020204" pitchFamily="34" charset="0"/>
              <a:buChar char="•"/>
            </a:pPr>
            <a:r>
              <a:rPr lang="en-US" sz="2000" dirty="0">
                <a:latin typeface="Alexandria"/>
              </a:rPr>
              <a:t>Proximity to the city center significantly increases value.</a:t>
            </a:r>
          </a:p>
          <a:p>
            <a:pPr marL="342900" indent="-342900">
              <a:buFont typeface="Arial" panose="020B0604020202020204" pitchFamily="34" charset="0"/>
              <a:buChar char="•"/>
            </a:pPr>
            <a:r>
              <a:rPr lang="en-US" sz="2000" dirty="0">
                <a:latin typeface="Alexandria"/>
              </a:rPr>
              <a:t>Sustainable buildings command price premiums.</a:t>
            </a:r>
          </a:p>
          <a:p>
            <a:pPr marL="342900" indent="-342900">
              <a:buFont typeface="Arial" panose="020B0604020202020204" pitchFamily="34" charset="0"/>
              <a:buChar char="•"/>
            </a:pPr>
            <a:r>
              <a:rPr lang="en-US" sz="2000" dirty="0">
                <a:latin typeface="Alexandria"/>
              </a:rPr>
              <a:t>Amenities like balconies add measurable value.</a:t>
            </a:r>
          </a:p>
        </p:txBody>
      </p:sp>
      <mc:AlternateContent xmlns:mc="http://schemas.openxmlformats.org/markup-compatibility/2006" xmlns:a14="http://schemas.microsoft.com/office/drawing/2010/main">
        <mc:Choice Requires="a14">
          <p:sp>
            <p:nvSpPr>
              <p:cNvPr id="5" name="TextBox 23">
                <a:extLst>
                  <a:ext uri="{FF2B5EF4-FFF2-40B4-BE49-F238E27FC236}">
                    <a16:creationId xmlns:a16="http://schemas.microsoft.com/office/drawing/2014/main" id="{09419EBC-E6F3-95BA-1EE2-B9A60B814180}"/>
                  </a:ext>
                </a:extLst>
              </p:cNvPr>
              <p:cNvSpPr txBox="1"/>
              <p:nvPr/>
            </p:nvSpPr>
            <p:spPr>
              <a:xfrm>
                <a:off x="5141629" y="1946812"/>
                <a:ext cx="6150870" cy="3957622"/>
              </a:xfrm>
              <a:prstGeom prst="rect">
                <a:avLst/>
              </a:prstGeom>
              <a:solidFill>
                <a:schemeClr val="tx2">
                  <a:lumMod val="20000"/>
                  <a:lumOff val="80000"/>
                </a:schemeClr>
              </a:solidFill>
            </p:spPr>
            <p:txBody>
              <a:bodyPr wrap="square" rtlCol="0">
                <a:spAutoFit/>
              </a:bodyPr>
              <a:lstStyle/>
              <a:p>
                <a:r>
                  <a:rPr lang="en-US" sz="2000" b="1" dirty="0">
                    <a:latin typeface="Alexandria"/>
                  </a:rPr>
                  <a:t>Example Calculation</a:t>
                </a:r>
              </a:p>
              <a:p>
                <a:r>
                  <a:rPr lang="en-US" sz="2000" dirty="0">
                    <a:latin typeface="Alexandria"/>
                  </a:rPr>
                  <a:t>Apartment characteristics:</a:t>
                </a:r>
              </a:p>
              <a:p>
                <a:r>
                  <a:rPr lang="en-US" sz="2000" dirty="0">
                    <a:latin typeface="Alexandria"/>
                  </a:rPr>
                  <a:t>Size: 80 m²</a:t>
                </a:r>
              </a:p>
              <a:p>
                <a:r>
                  <a:rPr lang="en-US" sz="2000" dirty="0">
                    <a:latin typeface="Alexandria"/>
                  </a:rPr>
                  <a:t>Bedrooms: 2</a:t>
                </a:r>
              </a:p>
              <a:p>
                <a:r>
                  <a:rPr lang="en-US" sz="2000" dirty="0">
                    <a:latin typeface="Alexandria"/>
                  </a:rPr>
                  <a:t>Distance: 5 km</a:t>
                </a:r>
              </a:p>
              <a:p>
                <a:r>
                  <a:rPr lang="en-US" sz="2000" dirty="0">
                    <a:latin typeface="Alexandria"/>
                  </a:rPr>
                  <a:t>Age: 10 years</a:t>
                </a:r>
              </a:p>
              <a:p>
                <a:r>
                  <a:rPr lang="en-US" sz="2000" dirty="0">
                    <a:latin typeface="Alexandria"/>
                  </a:rPr>
                  <a:t>Balcony: Yes</a:t>
                </a:r>
              </a:p>
              <a:p>
                <a:r>
                  <a:rPr lang="en-US" sz="2000" dirty="0">
                    <a:latin typeface="Alexandria"/>
                  </a:rPr>
                  <a:t>Energy rating: High</a:t>
                </a:r>
              </a:p>
              <a:p>
                <a:r>
                  <a:rPr lang="en-US" sz="2000" dirty="0">
                    <a:latin typeface="Alexandria"/>
                  </a:rPr>
                  <a:t>Estimated price:</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𝑃𝑟𝑖𝑐𝑒</m:t>
                      </m:r>
                      <m:r>
                        <a:rPr lang="en-US">
                          <a:latin typeface="Cambria Math" panose="02040503050406030204" pitchFamily="18" charset="0"/>
                        </a:rPr>
                        <m:t>=</m:t>
                      </m:r>
                      <m:r>
                        <a:rPr lang="en-US">
                          <a:latin typeface="Cambria Math" panose="02040503050406030204" pitchFamily="18" charset="0"/>
                        </a:rPr>
                        <m:t>45</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d>
                        <m:dPr>
                          <m:sepChr m:val=","/>
                          <m:ctrlPr>
                            <a:rPr lang="ar-SY" i="1">
                              <a:latin typeface="Cambria Math" panose="02040503050406030204" pitchFamily="18" charset="0"/>
                            </a:rPr>
                          </m:ctrlPr>
                        </m:dPr>
                        <m:e>
                          <m:r>
                            <a:rPr lang="ar-SY">
                              <a:latin typeface="Cambria Math" panose="02040503050406030204" pitchFamily="18" charset="0"/>
                            </a:rPr>
                            <m:t>3</m:t>
                          </m:r>
                        </m:e>
                        <m:e>
                          <m:r>
                            <a:rPr lang="ar-SY">
                              <a:latin typeface="Cambria Math" panose="02040503050406030204" pitchFamily="18" charset="0"/>
                            </a:rPr>
                            <m:t>200</m:t>
                          </m:r>
                          <m:r>
                            <a:rPr lang="ar-SY">
                              <a:latin typeface="Cambria Math" panose="02040503050406030204" pitchFamily="18" charset="0"/>
                            </a:rPr>
                            <m:t>×</m:t>
                          </m:r>
                          <m:r>
                            <a:rPr lang="ar-SY">
                              <a:latin typeface="Cambria Math" panose="02040503050406030204" pitchFamily="18" charset="0"/>
                            </a:rPr>
                            <m:t>80</m:t>
                          </m:r>
                        </m:e>
                      </m:d>
                      <m:r>
                        <a:rPr lang="ar-SY">
                          <a:latin typeface="Cambria Math" panose="02040503050406030204" pitchFamily="18" charset="0"/>
                        </a:rPr>
                        <m:t>+</m:t>
                      </m:r>
                      <m:d>
                        <m:dPr>
                          <m:sepChr m:val=","/>
                          <m:ctrlPr>
                            <a:rPr lang="ar-SY" i="1">
                              <a:latin typeface="Cambria Math" panose="02040503050406030204" pitchFamily="18" charset="0"/>
                            </a:rPr>
                          </m:ctrlPr>
                        </m:dPr>
                        <m:e>
                          <m:r>
                            <a:rPr lang="ar-SY">
                              <a:latin typeface="Cambria Math" panose="02040503050406030204" pitchFamily="18" charset="0"/>
                            </a:rPr>
                            <m:t>12</m:t>
                          </m:r>
                        </m:e>
                        <m:e>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2</m:t>
                          </m:r>
                        </m:e>
                      </m:d>
                      <m:r>
                        <a:rPr lang="ar-SY">
                          <a:latin typeface="Cambria Math" panose="02040503050406030204" pitchFamily="18" charset="0"/>
                        </a:rPr>
                        <m:t>−</m:t>
                      </m:r>
                      <m:d>
                        <m:dPr>
                          <m:sepChr m:val=","/>
                          <m:ctrlPr>
                            <a:rPr lang="ar-SY" i="1">
                              <a:latin typeface="Cambria Math" panose="02040503050406030204" pitchFamily="18" charset="0"/>
                            </a:rPr>
                          </m:ctrlPr>
                        </m:dPr>
                        <m:e>
                          <m:r>
                            <a:rPr lang="ar-SY">
                              <a:latin typeface="Cambria Math" panose="02040503050406030204" pitchFamily="18" charset="0"/>
                            </a:rPr>
                            <m:t>5</m:t>
                          </m:r>
                        </m:e>
                        <m:e>
                          <m:r>
                            <a:rPr lang="ar-SY">
                              <a:latin typeface="Cambria Math" panose="02040503050406030204" pitchFamily="18" charset="0"/>
                            </a:rPr>
                            <m:t>500</m:t>
                          </m:r>
                          <m:r>
                            <a:rPr lang="ar-SY">
                              <a:latin typeface="Cambria Math" panose="02040503050406030204" pitchFamily="18" charset="0"/>
                            </a:rPr>
                            <m:t>×</m:t>
                          </m:r>
                          <m:r>
                            <a:rPr lang="ar-SY">
                              <a:latin typeface="Cambria Math" panose="02040503050406030204" pitchFamily="18" charset="0"/>
                            </a:rPr>
                            <m:t>5</m:t>
                          </m:r>
                        </m:e>
                      </m:d>
                      <m:r>
                        <a:rPr lang="ar-SY">
                          <a:latin typeface="Cambria Math" panose="02040503050406030204" pitchFamily="18" charset="0"/>
                        </a:rPr>
                        <m:t>−</m:t>
                      </m:r>
                      <m:d>
                        <m:dPr>
                          <m:ctrlPr>
                            <a:rPr lang="ar-SY" i="1">
                              <a:latin typeface="Cambria Math" panose="02040503050406030204" pitchFamily="18" charset="0"/>
                            </a:rPr>
                          </m:ctrlPr>
                        </m:dPr>
                        <m:e>
                          <m:r>
                            <a:rPr lang="ar-SY">
                              <a:latin typeface="Cambria Math" panose="02040503050406030204" pitchFamily="18" charset="0"/>
                            </a:rPr>
                            <m:t>800</m:t>
                          </m:r>
                          <m:r>
                            <a:rPr lang="ar-SY">
                              <a:latin typeface="Cambria Math" panose="02040503050406030204" pitchFamily="18" charset="0"/>
                            </a:rPr>
                            <m:t>×</m:t>
                          </m:r>
                          <m:r>
                            <a:rPr lang="ar-SY">
                              <a:latin typeface="Cambria Math" panose="02040503050406030204" pitchFamily="18" charset="0"/>
                            </a:rPr>
                            <m:t>10</m:t>
                          </m:r>
                        </m:e>
                      </m:d>
                      <m:r>
                        <a:rPr lang="ar-SY">
                          <a:latin typeface="Cambria Math" panose="02040503050406030204" pitchFamily="18" charset="0"/>
                        </a:rPr>
                        <m:t>+</m:t>
                      </m:r>
                      <m:r>
                        <a:rPr lang="ar-SY">
                          <a:latin typeface="Cambria Math" panose="02040503050406030204" pitchFamily="18" charset="0"/>
                        </a:rPr>
                        <m:t>18</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9</m:t>
                      </m:r>
                      <m:r>
                        <a:rPr lang="ar-SY">
                          <a:latin typeface="Cambria Math" panose="02040503050406030204" pitchFamily="18" charset="0"/>
                        </a:rPr>
                        <m:t>,</m:t>
                      </m:r>
                      <m:r>
                        <a:rPr lang="ar-SY">
                          <a:latin typeface="Cambria Math" panose="02040503050406030204" pitchFamily="18" charset="0"/>
                        </a:rPr>
                        <m:t>500</m:t>
                      </m:r>
                    </m:oMath>
                  </m:oMathPara>
                </a14:m>
                <a:endParaRPr lang="ar-SY" sz="2000" dirty="0">
                  <a:latin typeface="Alexandria"/>
                </a:endParaRPr>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𝑃𝑟𝑖𝑐𝑒</m:t>
                      </m:r>
                      <m:r>
                        <a:rPr lang="ar-SY">
                          <a:latin typeface="Cambria Math" panose="02040503050406030204" pitchFamily="18" charset="0"/>
                        </a:rPr>
                        <m:t>≈</m:t>
                      </m:r>
                      <m:r>
                        <m:rPr>
                          <m:nor/>
                        </m:rPr>
                        <a:rPr lang="ar-SY" i="1">
                          <a:latin typeface="Alexandria"/>
                        </a:rPr>
                        <m:t>€</m:t>
                      </m:r>
                      <m:r>
                        <a:rPr lang="ar-SY">
                          <a:latin typeface="Cambria Math" panose="02040503050406030204" pitchFamily="18" charset="0"/>
                        </a:rPr>
                        <m:t>301</m:t>
                      </m:r>
                      <m:r>
                        <a:rPr lang="ar-SY">
                          <a:latin typeface="Cambria Math" panose="02040503050406030204" pitchFamily="18" charset="0"/>
                        </a:rPr>
                        <m:t>,</m:t>
                      </m:r>
                      <m:r>
                        <a:rPr lang="ar-SY">
                          <a:latin typeface="Cambria Math" panose="02040503050406030204" pitchFamily="18" charset="0"/>
                        </a:rPr>
                        <m:t>500</m:t>
                      </m:r>
                    </m:oMath>
                  </m:oMathPara>
                </a14:m>
                <a:endParaRPr lang="ar-SY" sz="2000" b="0" dirty="0">
                  <a:latin typeface="Alexandria"/>
                </a:endParaRPr>
              </a:p>
            </p:txBody>
          </p:sp>
        </mc:Choice>
        <mc:Fallback xmlns="">
          <p:sp>
            <p:nvSpPr>
              <p:cNvPr id="5" name="TextBox 23">
                <a:extLst>
                  <a:ext uri="{FF2B5EF4-FFF2-40B4-BE49-F238E27FC236}">
                    <a16:creationId xmlns:a16="http://schemas.microsoft.com/office/drawing/2014/main" id="{09419EBC-E6F3-95BA-1EE2-B9A60B814180}"/>
                  </a:ext>
                </a:extLst>
              </p:cNvPr>
              <p:cNvSpPr txBox="1">
                <a:spLocks noRot="1" noChangeAspect="1" noMove="1" noResize="1" noEditPoints="1" noAdjustHandles="1" noChangeArrowheads="1" noChangeShapeType="1" noTextEdit="1"/>
              </p:cNvSpPr>
              <p:nvPr/>
            </p:nvSpPr>
            <p:spPr>
              <a:xfrm>
                <a:off x="5141629" y="1946812"/>
                <a:ext cx="6150870" cy="3957622"/>
              </a:xfrm>
              <a:prstGeom prst="rect">
                <a:avLst/>
              </a:prstGeom>
              <a:blipFill>
                <a:blip r:embed="rId3"/>
                <a:stretch>
                  <a:fillRect l="-991" t="-769"/>
                </a:stretch>
              </a:blipFill>
            </p:spPr>
            <p:txBody>
              <a:bodyPr/>
              <a:lstStyle/>
              <a:p>
                <a:r>
                  <a:rPr lang="ar-SY">
                    <a:noFill/>
                  </a:rPr>
                  <a:t> </a:t>
                </a:r>
              </a:p>
            </p:txBody>
          </p:sp>
        </mc:Fallback>
      </mc:AlternateContent>
      <p:sp>
        <p:nvSpPr>
          <p:cNvPr id="6" name="TextBox 2">
            <a:extLst>
              <a:ext uri="{FF2B5EF4-FFF2-40B4-BE49-F238E27FC236}">
                <a16:creationId xmlns:a16="http://schemas.microsoft.com/office/drawing/2014/main" id="{D59034C4-B7DF-C40E-AE40-DF961F6A7E7B}"/>
              </a:ext>
            </a:extLst>
          </p:cNvPr>
          <p:cNvSpPr txBox="1"/>
          <p:nvPr/>
        </p:nvSpPr>
        <p:spPr>
          <a:xfrm>
            <a:off x="689639" y="1127257"/>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49795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8C2CBB95-CD36-CBF2-0F91-DEED9007B529}"/>
              </a:ext>
            </a:extLst>
          </p:cNvPr>
          <p:cNvSpPr txBox="1"/>
          <p:nvPr/>
        </p:nvSpPr>
        <p:spPr>
          <a:xfrm>
            <a:off x="1048676" y="97473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
        <p:nvSpPr>
          <p:cNvPr id="3" name="TextBox 23">
            <a:extLst>
              <a:ext uri="{FF2B5EF4-FFF2-40B4-BE49-F238E27FC236}">
                <a16:creationId xmlns:a16="http://schemas.microsoft.com/office/drawing/2014/main" id="{73C130ED-1A35-F388-5CAF-B0CCF7A40C4C}"/>
              </a:ext>
            </a:extLst>
          </p:cNvPr>
          <p:cNvSpPr txBox="1"/>
          <p:nvPr/>
        </p:nvSpPr>
        <p:spPr>
          <a:xfrm>
            <a:off x="1313327" y="1583983"/>
            <a:ext cx="6538603" cy="2554545"/>
          </a:xfrm>
          <a:prstGeom prst="rect">
            <a:avLst/>
          </a:prstGeom>
          <a:solidFill>
            <a:schemeClr val="tx2">
              <a:lumMod val="20000"/>
              <a:lumOff val="80000"/>
            </a:schemeClr>
          </a:solidFill>
        </p:spPr>
        <p:txBody>
          <a:bodyPr wrap="square" rtlCol="0">
            <a:spAutoFit/>
          </a:bodyPr>
          <a:lstStyle/>
          <a:p>
            <a:r>
              <a:rPr lang="en-US" sz="2000" b="1" dirty="0">
                <a:latin typeface="Alexandria"/>
              </a:rPr>
              <a:t>6.2.4 Machine Learning Approaches</a:t>
            </a:r>
            <a:endParaRPr lang="en-US" sz="2000" dirty="0">
              <a:latin typeface="Alexandria"/>
            </a:endParaRPr>
          </a:p>
          <a:p>
            <a:r>
              <a:rPr lang="en-US" sz="2000" dirty="0">
                <a:latin typeface="Alexandria"/>
              </a:rPr>
              <a:t>Machine learning (ML) </a:t>
            </a:r>
            <a:r>
              <a:rPr lang="en-US" dirty="0">
                <a:latin typeface="Alexandria"/>
              </a:rPr>
              <a:t>is </a:t>
            </a:r>
            <a:r>
              <a:rPr lang="en-US" sz="2000" dirty="0">
                <a:latin typeface="Alexandria"/>
              </a:rPr>
              <a:t>a subset of artificial intelligence (AI) that enables systems to learn from data, identify patterns, and make decisions or predictions without being explicitly programmed for every task</a:t>
            </a:r>
            <a:r>
              <a:rPr lang="en-US" dirty="0">
                <a:latin typeface="Alexandria"/>
              </a:rPr>
              <a:t>.</a:t>
            </a:r>
          </a:p>
          <a:p>
            <a:r>
              <a:rPr lang="en-US" dirty="0">
                <a:latin typeface="Alexandria"/>
              </a:rPr>
              <a:t> </a:t>
            </a:r>
            <a:r>
              <a:rPr lang="en-US" sz="2000" dirty="0">
                <a:latin typeface="Alexandria"/>
              </a:rPr>
              <a:t>It involves training algorithms—such as neural networks, decision trees, and regression models—on large datasets to improve performance over time</a:t>
            </a:r>
            <a:endParaRPr lang="ar-SY" sz="2000" dirty="0">
              <a:latin typeface="Alexandria"/>
            </a:endParaRPr>
          </a:p>
        </p:txBody>
      </p:sp>
      <p:pic>
        <p:nvPicPr>
          <p:cNvPr id="4" name="صورة 3">
            <a:extLst>
              <a:ext uri="{FF2B5EF4-FFF2-40B4-BE49-F238E27FC236}">
                <a16:creationId xmlns:a16="http://schemas.microsoft.com/office/drawing/2014/main" id="{041882B6-094A-DC71-0861-0D755C7C37A0}"/>
              </a:ext>
            </a:extLst>
          </p:cNvPr>
          <p:cNvPicPr>
            <a:picLocks noChangeAspect="1"/>
          </p:cNvPicPr>
          <p:nvPr/>
        </p:nvPicPr>
        <p:blipFill>
          <a:blip r:embed="rId3"/>
          <a:stretch>
            <a:fillRect/>
          </a:stretch>
        </p:blipFill>
        <p:spPr>
          <a:xfrm>
            <a:off x="7851930" y="2802473"/>
            <a:ext cx="2255507" cy="1916137"/>
          </a:xfrm>
          <a:prstGeom prst="rect">
            <a:avLst/>
          </a:prstGeom>
        </p:spPr>
      </p:pic>
      <p:pic>
        <p:nvPicPr>
          <p:cNvPr id="7" name="صورة 6">
            <a:extLst>
              <a:ext uri="{FF2B5EF4-FFF2-40B4-BE49-F238E27FC236}">
                <a16:creationId xmlns:a16="http://schemas.microsoft.com/office/drawing/2014/main" id="{2E14FFC8-E28A-1898-4759-1796DAA28578}"/>
              </a:ext>
            </a:extLst>
          </p:cNvPr>
          <p:cNvPicPr>
            <a:picLocks noChangeAspect="1"/>
          </p:cNvPicPr>
          <p:nvPr/>
        </p:nvPicPr>
        <p:blipFill>
          <a:blip r:embed="rId4"/>
          <a:stretch>
            <a:fillRect/>
          </a:stretch>
        </p:blipFill>
        <p:spPr>
          <a:xfrm>
            <a:off x="1290988" y="4068444"/>
            <a:ext cx="6273953" cy="2171434"/>
          </a:xfrm>
          <a:prstGeom prst="rect">
            <a:avLst/>
          </a:prstGeom>
        </p:spPr>
      </p:pic>
    </p:spTree>
    <p:extLst>
      <p:ext uri="{BB962C8B-B14F-4D97-AF65-F5344CB8AC3E}">
        <p14:creationId xmlns:p14="http://schemas.microsoft.com/office/powerpoint/2010/main" val="4161348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7A88C-FA64-6DE5-B0A6-D92918C03C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85FD760-89D8-1C6E-CAFB-0113147295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8CFAD68-22A1-3D75-AE66-2836ECDE5A8D}"/>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729B6BC-7F81-BAF7-1AE2-6CB1F29BE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3">
            <a:extLst>
              <a:ext uri="{FF2B5EF4-FFF2-40B4-BE49-F238E27FC236}">
                <a16:creationId xmlns:a16="http://schemas.microsoft.com/office/drawing/2014/main" id="{06E8D1E3-8416-F963-6DBF-52BE27083982}"/>
              </a:ext>
            </a:extLst>
          </p:cNvPr>
          <p:cNvSpPr txBox="1"/>
          <p:nvPr/>
        </p:nvSpPr>
        <p:spPr>
          <a:xfrm>
            <a:off x="1333001" y="1926067"/>
            <a:ext cx="8539394" cy="3737946"/>
          </a:xfrm>
          <a:prstGeom prst="rect">
            <a:avLst/>
          </a:prstGeom>
          <a:noFill/>
        </p:spPr>
        <p:txBody>
          <a:bodyPr wrap="square" rtlCol="0">
            <a:spAutoFit/>
          </a:bodyPr>
          <a:lstStyle/>
          <a:p>
            <a:pPr>
              <a:lnSpc>
                <a:spcPct val="150000"/>
              </a:lnSpc>
            </a:pPr>
            <a:r>
              <a:rPr lang="en-US" sz="2000" b="1" dirty="0">
                <a:latin typeface="Alexandria"/>
              </a:rPr>
              <a:t>Machine Learning Approaches</a:t>
            </a:r>
            <a:endParaRPr lang="en-US" sz="2000" dirty="0">
              <a:latin typeface="Alexandria"/>
            </a:endParaRPr>
          </a:p>
          <a:p>
            <a:pPr>
              <a:lnSpc>
                <a:spcPct val="150000"/>
              </a:lnSpc>
            </a:pPr>
            <a:r>
              <a:rPr lang="en-US" sz="2000" dirty="0">
                <a:latin typeface="Alexandria"/>
              </a:rPr>
              <a:t>Modern tools include:</a:t>
            </a:r>
          </a:p>
          <a:p>
            <a:pPr marL="342900" lvl="0" indent="-342900">
              <a:lnSpc>
                <a:spcPct val="150000"/>
              </a:lnSpc>
              <a:buFont typeface="Arial" panose="020B0604020202020204" pitchFamily="34" charset="0"/>
              <a:buChar char="•"/>
            </a:pPr>
            <a:r>
              <a:rPr lang="en-US" sz="2000" dirty="0">
                <a:latin typeface="Alexandria"/>
              </a:rPr>
              <a:t>Random Forest</a:t>
            </a:r>
          </a:p>
          <a:p>
            <a:pPr marL="342900" lvl="0" indent="-342900">
              <a:lnSpc>
                <a:spcPct val="150000"/>
              </a:lnSpc>
              <a:buFont typeface="Arial" panose="020B0604020202020204" pitchFamily="34" charset="0"/>
              <a:buChar char="•"/>
            </a:pPr>
            <a:r>
              <a:rPr lang="en-US" sz="2000" dirty="0">
                <a:latin typeface="Alexandria"/>
              </a:rPr>
              <a:t>Neural Networks</a:t>
            </a:r>
          </a:p>
          <a:p>
            <a:pPr>
              <a:lnSpc>
                <a:spcPct val="150000"/>
              </a:lnSpc>
            </a:pPr>
            <a:r>
              <a:rPr lang="en-US" sz="2000" b="1" dirty="0">
                <a:latin typeface="Alexandria"/>
              </a:rPr>
              <a:t>Applications:</a:t>
            </a:r>
            <a:endParaRPr lang="en-US" sz="2000" dirty="0">
              <a:latin typeface="Alexandria"/>
            </a:endParaRPr>
          </a:p>
          <a:p>
            <a:pPr marL="342900" lvl="0" indent="-342900">
              <a:lnSpc>
                <a:spcPct val="150000"/>
              </a:lnSpc>
              <a:buFont typeface="Arial" panose="020B0604020202020204" pitchFamily="34" charset="0"/>
              <a:buChar char="•"/>
            </a:pPr>
            <a:r>
              <a:rPr lang="en-US" sz="2000" dirty="0">
                <a:latin typeface="Alexandria"/>
              </a:rPr>
              <a:t>Price prediction</a:t>
            </a:r>
          </a:p>
          <a:p>
            <a:pPr marL="342900" lvl="0" indent="-342900">
              <a:lnSpc>
                <a:spcPct val="150000"/>
              </a:lnSpc>
              <a:buFont typeface="Arial" panose="020B0604020202020204" pitchFamily="34" charset="0"/>
              <a:buChar char="•"/>
            </a:pPr>
            <a:r>
              <a:rPr lang="en-US" sz="2000" dirty="0">
                <a:latin typeface="Alexandria"/>
              </a:rPr>
              <a:t>Demand forecasting</a:t>
            </a:r>
          </a:p>
          <a:p>
            <a:pPr marL="342900" lvl="0" indent="-342900">
              <a:lnSpc>
                <a:spcPct val="150000"/>
              </a:lnSpc>
              <a:buFont typeface="Arial" panose="020B0604020202020204" pitchFamily="34" charset="0"/>
              <a:buChar char="•"/>
            </a:pPr>
            <a:r>
              <a:rPr lang="en-US" sz="2000" dirty="0">
                <a:latin typeface="Alexandria"/>
              </a:rPr>
              <a:t>Risk assessment</a:t>
            </a:r>
          </a:p>
        </p:txBody>
      </p:sp>
      <p:sp>
        <p:nvSpPr>
          <p:cNvPr id="2" name="TextBox 2">
            <a:extLst>
              <a:ext uri="{FF2B5EF4-FFF2-40B4-BE49-F238E27FC236}">
                <a16:creationId xmlns:a16="http://schemas.microsoft.com/office/drawing/2014/main" id="{F855A193-8386-D42E-EC85-DC0D6147AF76}"/>
              </a:ext>
            </a:extLst>
          </p:cNvPr>
          <p:cNvSpPr txBox="1"/>
          <p:nvPr/>
        </p:nvSpPr>
        <p:spPr>
          <a:xfrm>
            <a:off x="1048676" y="974733"/>
            <a:ext cx="9416937" cy="523220"/>
          </a:xfrm>
          <a:prstGeom prst="rect">
            <a:avLst/>
          </a:prstGeom>
          <a:noFill/>
        </p:spPr>
        <p:txBody>
          <a:bodyPr wrap="square" rtlCol="0">
            <a:spAutoFit/>
          </a:bodyPr>
          <a:lstStyle/>
          <a:p>
            <a:r>
              <a:rPr lang="en-US" sz="2800" dirty="0">
                <a:latin typeface="Alexandria"/>
              </a:rPr>
              <a:t>6. Methods for Predicting Real Estate Trends</a:t>
            </a:r>
          </a:p>
        </p:txBody>
      </p:sp>
      <p:sp>
        <p:nvSpPr>
          <p:cNvPr id="3" name="TextBox 23">
            <a:extLst>
              <a:ext uri="{FF2B5EF4-FFF2-40B4-BE49-F238E27FC236}">
                <a16:creationId xmlns:a16="http://schemas.microsoft.com/office/drawing/2014/main" id="{C5B7536D-8BB9-0439-4D38-FDDC24339115}"/>
              </a:ext>
            </a:extLst>
          </p:cNvPr>
          <p:cNvSpPr txBox="1"/>
          <p:nvPr/>
        </p:nvSpPr>
        <p:spPr>
          <a:xfrm>
            <a:off x="5831237" y="1856713"/>
            <a:ext cx="4302174" cy="4093428"/>
          </a:xfrm>
          <a:prstGeom prst="rect">
            <a:avLst/>
          </a:prstGeom>
          <a:solidFill>
            <a:schemeClr val="tx2">
              <a:lumMod val="20000"/>
              <a:lumOff val="80000"/>
            </a:schemeClr>
          </a:solidFill>
        </p:spPr>
        <p:txBody>
          <a:bodyPr wrap="square" rtlCol="0">
            <a:spAutoFit/>
          </a:bodyPr>
          <a:lstStyle/>
          <a:p>
            <a:r>
              <a:rPr lang="en-US" sz="2000" b="1" dirty="0"/>
              <a:t>Programming &amp; Data Science Platforms</a:t>
            </a:r>
          </a:p>
          <a:p>
            <a:r>
              <a:rPr lang="ar-SY" sz="2000" b="1" dirty="0"/>
              <a:t>🥇 </a:t>
            </a:r>
            <a:r>
              <a:rPr lang="en-US" sz="2000" b="1" dirty="0"/>
              <a:t>Python (Most Popular)</a:t>
            </a:r>
          </a:p>
          <a:p>
            <a:r>
              <a:rPr lang="en-US" sz="2000" b="1" dirty="0"/>
              <a:t>Best for:</a:t>
            </a:r>
            <a:r>
              <a:rPr lang="en-US" sz="2000" dirty="0"/>
              <a:t> Full ML workflow and automation</a:t>
            </a:r>
          </a:p>
          <a:p>
            <a:r>
              <a:rPr lang="en-US" sz="2000" b="1" dirty="0"/>
              <a:t>Libraries used:</a:t>
            </a:r>
            <a:endParaRPr lang="en-US" sz="2000" dirty="0"/>
          </a:p>
          <a:p>
            <a:r>
              <a:rPr lang="en-US" dirty="0"/>
              <a:t>pandas</a:t>
            </a:r>
            <a:r>
              <a:rPr lang="en-US" sz="2000" dirty="0"/>
              <a:t> → data preparation</a:t>
            </a:r>
          </a:p>
          <a:p>
            <a:r>
              <a:rPr lang="en-US" dirty="0"/>
              <a:t>scikit-learn</a:t>
            </a:r>
            <a:r>
              <a:rPr lang="en-US" sz="2000" dirty="0"/>
              <a:t> → Random Forest, regression models</a:t>
            </a:r>
          </a:p>
          <a:p>
            <a:r>
              <a:rPr lang="en-US" dirty="0" err="1"/>
              <a:t>xgboost</a:t>
            </a:r>
            <a:r>
              <a:rPr lang="en-US" sz="2000" dirty="0"/>
              <a:t> → boosting models</a:t>
            </a:r>
          </a:p>
          <a:p>
            <a:r>
              <a:rPr lang="en-US" dirty="0" err="1"/>
              <a:t>tensorflow</a:t>
            </a:r>
            <a:r>
              <a:rPr lang="en-US" sz="2000" dirty="0"/>
              <a:t> / </a:t>
            </a:r>
            <a:r>
              <a:rPr lang="en-US" dirty="0" err="1"/>
              <a:t>keras</a:t>
            </a:r>
            <a:r>
              <a:rPr lang="en-US" sz="2000" dirty="0"/>
              <a:t> → neural networks (LSTM)</a:t>
            </a:r>
          </a:p>
          <a:p>
            <a:endParaRPr lang="ar-SY" sz="2000" b="0" dirty="0">
              <a:latin typeface="Alexandria"/>
            </a:endParaRPr>
          </a:p>
        </p:txBody>
      </p:sp>
    </p:spTree>
    <p:extLst>
      <p:ext uri="{BB962C8B-B14F-4D97-AF65-F5344CB8AC3E}">
        <p14:creationId xmlns:p14="http://schemas.microsoft.com/office/powerpoint/2010/main" val="1189532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0D067363-C2A2-3692-0A4B-4A5A3E75CF5D}"/>
              </a:ext>
            </a:extLst>
          </p:cNvPr>
          <p:cNvSpPr txBox="1"/>
          <p:nvPr/>
        </p:nvSpPr>
        <p:spPr>
          <a:xfrm>
            <a:off x="762000" y="1944747"/>
            <a:ext cx="10424076" cy="2968505"/>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Example</a:t>
            </a:r>
            <a:r>
              <a:rPr lang="en-US" sz="2000" dirty="0">
                <a:latin typeface="Alexandria"/>
              </a:rPr>
              <a:t>: </a:t>
            </a:r>
            <a:r>
              <a:rPr lang="en-US" sz="2000" b="1" dirty="0">
                <a:latin typeface="Alexandria"/>
              </a:rPr>
              <a:t>ML-Based Housing Demand Forecast</a:t>
            </a:r>
          </a:p>
          <a:p>
            <a:r>
              <a:rPr lang="en-US" sz="2000" b="1" dirty="0">
                <a:latin typeface="Alexandria"/>
              </a:rPr>
              <a:t>1. Scenario</a:t>
            </a:r>
          </a:p>
          <a:p>
            <a:r>
              <a:rPr lang="en-US" sz="2000" dirty="0">
                <a:latin typeface="Alexandria"/>
              </a:rPr>
              <a:t>A developer in a metropolitan area wants to forecast </a:t>
            </a:r>
            <a:r>
              <a:rPr lang="en-US" sz="2000" b="1" dirty="0">
                <a:latin typeface="Alexandria"/>
              </a:rPr>
              <a:t>monthly apartment demand</a:t>
            </a:r>
            <a:r>
              <a:rPr lang="en-US" sz="2000" dirty="0">
                <a:latin typeface="Alexandria"/>
              </a:rPr>
              <a:t> to decide how many units to build.</a:t>
            </a:r>
          </a:p>
          <a:p>
            <a:r>
              <a:rPr lang="en-US" sz="2000" b="1" dirty="0">
                <a:latin typeface="Alexandria"/>
              </a:rPr>
              <a:t>Objective</a:t>
            </a:r>
          </a:p>
          <a:p>
            <a:r>
              <a:rPr lang="en-US" sz="2000" dirty="0">
                <a:latin typeface="Alexandria"/>
              </a:rPr>
              <a:t>Predict number of apartment sales per month.</a:t>
            </a:r>
          </a:p>
          <a:p>
            <a:pPr>
              <a:lnSpc>
                <a:spcPct val="150000"/>
              </a:lnSpc>
            </a:pPr>
            <a:endParaRPr lang="en-US" sz="2000" b="1" dirty="0">
              <a:latin typeface="Alexandria"/>
            </a:endParaRPr>
          </a:p>
          <a:p>
            <a:pPr>
              <a:lnSpc>
                <a:spcPct val="150000"/>
              </a:lnSpc>
            </a:pPr>
            <a:endParaRPr lang="en-US" sz="2000" b="1" dirty="0">
              <a:latin typeface="Alexandria"/>
            </a:endParaRPr>
          </a:p>
        </p:txBody>
      </p:sp>
      <p:sp>
        <p:nvSpPr>
          <p:cNvPr id="4" name="TextBox 2">
            <a:extLst>
              <a:ext uri="{FF2B5EF4-FFF2-40B4-BE49-F238E27FC236}">
                <a16:creationId xmlns:a16="http://schemas.microsoft.com/office/drawing/2014/main" id="{BAD49A8B-6D6D-632B-3DDF-0341A253E080}"/>
              </a:ext>
            </a:extLst>
          </p:cNvPr>
          <p:cNvSpPr txBox="1"/>
          <p:nvPr/>
        </p:nvSpPr>
        <p:spPr>
          <a:xfrm>
            <a:off x="617280" y="1074052"/>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Case Study 1: Mid-Rise Residential Development</a:t>
            </a:r>
          </a:p>
          <a:p>
            <a:r>
              <a:rPr lang="en-US" dirty="0"/>
              <a:t>Project Summary:</a:t>
            </a:r>
          </a:p>
          <a:p>
            <a:r>
              <a:rPr lang="en-US" dirty="0"/>
              <a:t>60 units</a:t>
            </a:r>
          </a:p>
          <a:p>
            <a:r>
              <a:rPr lang="en-US" dirty="0"/>
              <a:t>3-year development</a:t>
            </a:r>
          </a:p>
          <a:p>
            <a:r>
              <a:rPr lang="en-US" dirty="0"/>
              <a:t>Total cost: $8 million</a:t>
            </a:r>
          </a:p>
          <a:p>
            <a:r>
              <a:rPr lang="en-US" dirty="0"/>
              <a:t>Expected sales: $10.5 million</a:t>
            </a:r>
          </a:p>
          <a:p>
            <a:r>
              <a:rPr lang="en-US" dirty="0"/>
              <a:t>IRR = 16%</a:t>
            </a:r>
            <a:br>
              <a:rPr lang="en-US" dirty="0"/>
            </a:br>
            <a:r>
              <a:rPr lang="en-US" dirty="0"/>
              <a:t>Required return = 15%</a:t>
            </a:r>
          </a:p>
          <a:p>
            <a:r>
              <a:rPr lang="en-US" dirty="0"/>
              <a:t>However, sensitivity analysis shows:</a:t>
            </a:r>
          </a:p>
          <a:p>
            <a:r>
              <a:rPr lang="en-US" dirty="0"/>
              <a:t>8% price drop → IRR falls to 11%</a:t>
            </a:r>
          </a:p>
          <a:p>
            <a:r>
              <a:rPr lang="en-US" dirty="0"/>
              <a:t>Conclusion:</a:t>
            </a:r>
            <a:br>
              <a:rPr lang="en-US" dirty="0"/>
            </a:br>
            <a:r>
              <a:rPr lang="en-US" dirty="0"/>
              <a:t>Project is feasible but highly sensitive to price fluctuations.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7">
            <a:extLst>
              <a:ext uri="{FF2B5EF4-FFF2-40B4-BE49-F238E27FC236}">
                <a16:creationId xmlns:a16="http://schemas.microsoft.com/office/drawing/2014/main" id="{8DEA63FB-9342-651C-4285-8C5D3D4FFB5E}"/>
              </a:ext>
            </a:extLst>
          </p:cNvPr>
          <p:cNvSpPr txBox="1"/>
          <p:nvPr/>
        </p:nvSpPr>
        <p:spPr>
          <a:xfrm>
            <a:off x="1481528" y="1766427"/>
            <a:ext cx="8784507" cy="400110"/>
          </a:xfrm>
          <a:prstGeom prst="rect">
            <a:avLst/>
          </a:prstGeom>
          <a:solidFill>
            <a:schemeClr val="bg1"/>
          </a:solidFill>
        </p:spPr>
        <p:txBody>
          <a:bodyPr wrap="square" rtlCol="0">
            <a:spAutoFit/>
          </a:bodyPr>
          <a:lstStyle/>
          <a:p>
            <a:r>
              <a:rPr lang="en-US" sz="2000" b="1" dirty="0"/>
              <a:t>2. Dataset (Sample) :  Historical Data (24 Months)</a:t>
            </a:r>
          </a:p>
        </p:txBody>
      </p:sp>
      <p:graphicFrame>
        <p:nvGraphicFramePr>
          <p:cNvPr id="6" name="جدول 5">
            <a:extLst>
              <a:ext uri="{FF2B5EF4-FFF2-40B4-BE49-F238E27FC236}">
                <a16:creationId xmlns:a16="http://schemas.microsoft.com/office/drawing/2014/main" id="{DDF3EC78-3C7E-00E3-61B8-98484FEB9196}"/>
              </a:ext>
            </a:extLst>
          </p:cNvPr>
          <p:cNvGraphicFramePr>
            <a:graphicFrameLocks noGrp="1"/>
          </p:cNvGraphicFramePr>
          <p:nvPr>
            <p:extLst>
              <p:ext uri="{D42A27DB-BD31-4B8C-83A1-F6EECF244321}">
                <p14:modId xmlns:p14="http://schemas.microsoft.com/office/powerpoint/2010/main" val="3465897135"/>
              </p:ext>
            </p:extLst>
          </p:nvPr>
        </p:nvGraphicFramePr>
        <p:xfrm>
          <a:off x="1535106" y="2258604"/>
          <a:ext cx="8677350" cy="3474720"/>
        </p:xfrm>
        <a:graphic>
          <a:graphicData uri="http://schemas.openxmlformats.org/drawingml/2006/table">
            <a:tbl>
              <a:tblPr>
                <a:tableStyleId>{3B4B98B0-60AC-42C2-AFA5-B58CD77FA1E5}</a:tableStyleId>
              </a:tblPr>
              <a:tblGrid>
                <a:gridCol w="1446225">
                  <a:extLst>
                    <a:ext uri="{9D8B030D-6E8A-4147-A177-3AD203B41FA5}">
                      <a16:colId xmlns:a16="http://schemas.microsoft.com/office/drawing/2014/main" val="186728072"/>
                    </a:ext>
                  </a:extLst>
                </a:gridCol>
                <a:gridCol w="1446225">
                  <a:extLst>
                    <a:ext uri="{9D8B030D-6E8A-4147-A177-3AD203B41FA5}">
                      <a16:colId xmlns:a16="http://schemas.microsoft.com/office/drawing/2014/main" val="2103867655"/>
                    </a:ext>
                  </a:extLst>
                </a:gridCol>
                <a:gridCol w="1446225">
                  <a:extLst>
                    <a:ext uri="{9D8B030D-6E8A-4147-A177-3AD203B41FA5}">
                      <a16:colId xmlns:a16="http://schemas.microsoft.com/office/drawing/2014/main" val="1794178311"/>
                    </a:ext>
                  </a:extLst>
                </a:gridCol>
                <a:gridCol w="1446225">
                  <a:extLst>
                    <a:ext uri="{9D8B030D-6E8A-4147-A177-3AD203B41FA5}">
                      <a16:colId xmlns:a16="http://schemas.microsoft.com/office/drawing/2014/main" val="2950137908"/>
                    </a:ext>
                  </a:extLst>
                </a:gridCol>
                <a:gridCol w="1446225">
                  <a:extLst>
                    <a:ext uri="{9D8B030D-6E8A-4147-A177-3AD203B41FA5}">
                      <a16:colId xmlns:a16="http://schemas.microsoft.com/office/drawing/2014/main" val="1517123357"/>
                    </a:ext>
                  </a:extLst>
                </a:gridCol>
                <a:gridCol w="1446225">
                  <a:extLst>
                    <a:ext uri="{9D8B030D-6E8A-4147-A177-3AD203B41FA5}">
                      <a16:colId xmlns:a16="http://schemas.microsoft.com/office/drawing/2014/main" val="2684345878"/>
                    </a:ext>
                  </a:extLst>
                </a:gridCol>
              </a:tblGrid>
              <a:tr h="0">
                <a:tc>
                  <a:txBody>
                    <a:bodyPr/>
                    <a:lstStyle/>
                    <a:p>
                      <a:pPr>
                        <a:buNone/>
                      </a:pPr>
                      <a:r>
                        <a:rPr lang="en-US" b="1" dirty="0"/>
                        <a:t>Month</a:t>
                      </a:r>
                      <a:endParaRPr lang="en-US" b="1" dirty="0">
                        <a:latin typeface="Alexandria"/>
                      </a:endParaRPr>
                    </a:p>
                  </a:txBody>
                  <a:tcPr anchor="ctr"/>
                </a:tc>
                <a:tc>
                  <a:txBody>
                    <a:bodyPr/>
                    <a:lstStyle/>
                    <a:p>
                      <a:pPr>
                        <a:buNone/>
                      </a:pPr>
                      <a:r>
                        <a:rPr lang="en-US" b="1" dirty="0"/>
                        <a:t>Interest Rate %</a:t>
                      </a:r>
                      <a:endParaRPr lang="en-US" b="1" dirty="0">
                        <a:latin typeface="Alexandria"/>
                      </a:endParaRPr>
                    </a:p>
                  </a:txBody>
                  <a:tcPr anchor="ctr"/>
                </a:tc>
                <a:tc>
                  <a:txBody>
                    <a:bodyPr/>
                    <a:lstStyle/>
                    <a:p>
                      <a:pPr>
                        <a:buNone/>
                      </a:pPr>
                      <a:r>
                        <a:rPr lang="en-US" b="1" dirty="0"/>
                        <a:t>Population Growth %</a:t>
                      </a:r>
                      <a:endParaRPr lang="en-US" b="1" dirty="0">
                        <a:latin typeface="Alexandria"/>
                      </a:endParaRPr>
                    </a:p>
                  </a:txBody>
                  <a:tcPr anchor="ctr"/>
                </a:tc>
                <a:tc>
                  <a:txBody>
                    <a:bodyPr/>
                    <a:lstStyle/>
                    <a:p>
                      <a:pPr>
                        <a:buNone/>
                      </a:pPr>
                      <a:r>
                        <a:rPr lang="en-US" b="1" dirty="0"/>
                        <a:t>Avg Price (€)</a:t>
                      </a:r>
                      <a:endParaRPr lang="en-US" b="1" dirty="0">
                        <a:latin typeface="Alexandria"/>
                      </a:endParaRPr>
                    </a:p>
                  </a:txBody>
                  <a:tcPr anchor="ctr"/>
                </a:tc>
                <a:tc>
                  <a:txBody>
                    <a:bodyPr/>
                    <a:lstStyle/>
                    <a:p>
                      <a:pPr>
                        <a:buNone/>
                      </a:pPr>
                      <a:r>
                        <a:rPr lang="en-US" b="1" dirty="0"/>
                        <a:t>New Infrastructure (0/1)</a:t>
                      </a:r>
                      <a:endParaRPr lang="en-US" b="1" dirty="0">
                        <a:latin typeface="Alexandria"/>
                      </a:endParaRPr>
                    </a:p>
                  </a:txBody>
                  <a:tcPr anchor="ctr"/>
                </a:tc>
                <a:tc>
                  <a:txBody>
                    <a:bodyPr/>
                    <a:lstStyle/>
                    <a:p>
                      <a:pPr>
                        <a:buNone/>
                      </a:pPr>
                      <a:r>
                        <a:rPr lang="en-US" b="1" dirty="0"/>
                        <a:t>Demand (Units Sold)</a:t>
                      </a:r>
                      <a:endParaRPr lang="en-US" b="1" dirty="0">
                        <a:latin typeface="Alexandria"/>
                      </a:endParaRPr>
                    </a:p>
                  </a:txBody>
                  <a:tcPr anchor="ctr"/>
                </a:tc>
                <a:extLst>
                  <a:ext uri="{0D108BD9-81ED-4DB2-BD59-A6C34878D82A}">
                    <a16:rowId xmlns:a16="http://schemas.microsoft.com/office/drawing/2014/main" val="2089371417"/>
                  </a:ext>
                </a:extLst>
              </a:tr>
              <a:tr h="0">
                <a:tc>
                  <a:txBody>
                    <a:bodyPr/>
                    <a:lstStyle/>
                    <a:p>
                      <a:pPr>
                        <a:buNone/>
                      </a:pPr>
                      <a:r>
                        <a:rPr lang="en-US"/>
                        <a:t>Jan</a:t>
                      </a:r>
                      <a:endParaRPr lang="en-US">
                        <a:latin typeface="Alexandria"/>
                      </a:endParaRPr>
                    </a:p>
                  </a:txBody>
                  <a:tcPr anchor="ctr"/>
                </a:tc>
                <a:tc>
                  <a:txBody>
                    <a:bodyPr/>
                    <a:lstStyle/>
                    <a:p>
                      <a:pPr>
                        <a:buNone/>
                      </a:pPr>
                      <a:r>
                        <a:rPr lang="en-US" dirty="0"/>
                        <a:t>4.5</a:t>
                      </a:r>
                      <a:endParaRPr lang="ar-SY" dirty="0">
                        <a:latin typeface="Alexandria"/>
                      </a:endParaRPr>
                    </a:p>
                  </a:txBody>
                  <a:tcPr anchor="ctr"/>
                </a:tc>
                <a:tc>
                  <a:txBody>
                    <a:bodyPr/>
                    <a:lstStyle/>
                    <a:p>
                      <a:pPr>
                        <a:buNone/>
                      </a:pPr>
                      <a:r>
                        <a:rPr lang="en-US" dirty="0"/>
                        <a:t>1.2</a:t>
                      </a:r>
                      <a:endParaRPr lang="ar-SY" dirty="0">
                        <a:latin typeface="Alexandria"/>
                      </a:endParaRPr>
                    </a:p>
                  </a:txBody>
                  <a:tcPr anchor="ctr"/>
                </a:tc>
                <a:tc>
                  <a:txBody>
                    <a:bodyPr/>
                    <a:lstStyle/>
                    <a:p>
                      <a:pPr>
                        <a:buNone/>
                      </a:pPr>
                      <a:r>
                        <a:rPr lang="en-US" dirty="0"/>
                        <a:t>2100</a:t>
                      </a:r>
                      <a:endParaRPr lang="ar-SY" dirty="0">
                        <a:latin typeface="Alexandria"/>
                      </a:endParaRPr>
                    </a:p>
                  </a:txBody>
                  <a:tcPr anchor="ctr"/>
                </a:tc>
                <a:tc>
                  <a:txBody>
                    <a:bodyPr/>
                    <a:lstStyle/>
                    <a:p>
                      <a:pPr>
                        <a:buNone/>
                      </a:pPr>
                      <a:r>
                        <a:rPr lang="en-US" dirty="0"/>
                        <a:t>0</a:t>
                      </a:r>
                      <a:endParaRPr lang="ar-SY" dirty="0">
                        <a:latin typeface="Alexandria"/>
                      </a:endParaRPr>
                    </a:p>
                  </a:txBody>
                  <a:tcPr anchor="ctr"/>
                </a:tc>
                <a:tc>
                  <a:txBody>
                    <a:bodyPr/>
                    <a:lstStyle/>
                    <a:p>
                      <a:pPr>
                        <a:buNone/>
                      </a:pPr>
                      <a:r>
                        <a:rPr lang="en-US" dirty="0"/>
                        <a:t>320</a:t>
                      </a:r>
                      <a:endParaRPr lang="ar-SY" dirty="0">
                        <a:latin typeface="Alexandria"/>
                      </a:endParaRPr>
                    </a:p>
                  </a:txBody>
                  <a:tcPr anchor="ctr"/>
                </a:tc>
                <a:extLst>
                  <a:ext uri="{0D108BD9-81ED-4DB2-BD59-A6C34878D82A}">
                    <a16:rowId xmlns:a16="http://schemas.microsoft.com/office/drawing/2014/main" val="2704833690"/>
                  </a:ext>
                </a:extLst>
              </a:tr>
              <a:tr h="0">
                <a:tc>
                  <a:txBody>
                    <a:bodyPr/>
                    <a:lstStyle/>
                    <a:p>
                      <a:pPr>
                        <a:buNone/>
                      </a:pPr>
                      <a:r>
                        <a:rPr lang="en-US"/>
                        <a:t>Feb</a:t>
                      </a:r>
                      <a:endParaRPr lang="en-US">
                        <a:latin typeface="Alexandria"/>
                      </a:endParaRPr>
                    </a:p>
                  </a:txBody>
                  <a:tcPr anchor="ctr"/>
                </a:tc>
                <a:tc>
                  <a:txBody>
                    <a:bodyPr/>
                    <a:lstStyle/>
                    <a:p>
                      <a:pPr>
                        <a:buNone/>
                      </a:pPr>
                      <a:r>
                        <a:rPr lang="en-US" dirty="0"/>
                        <a:t>4.4</a:t>
                      </a:r>
                      <a:endParaRPr lang="ar-SY" dirty="0">
                        <a:latin typeface="Alexandria"/>
                      </a:endParaRPr>
                    </a:p>
                  </a:txBody>
                  <a:tcPr anchor="ctr"/>
                </a:tc>
                <a:tc>
                  <a:txBody>
                    <a:bodyPr/>
                    <a:lstStyle/>
                    <a:p>
                      <a:pPr>
                        <a:buNone/>
                      </a:pPr>
                      <a:r>
                        <a:rPr lang="en-US" dirty="0"/>
                        <a:t>1.2</a:t>
                      </a:r>
                      <a:endParaRPr lang="ar-SY" dirty="0">
                        <a:latin typeface="Alexandria"/>
                      </a:endParaRPr>
                    </a:p>
                  </a:txBody>
                  <a:tcPr anchor="ctr"/>
                </a:tc>
                <a:tc>
                  <a:txBody>
                    <a:bodyPr/>
                    <a:lstStyle/>
                    <a:p>
                      <a:pPr>
                        <a:buNone/>
                      </a:pPr>
                      <a:r>
                        <a:rPr lang="en-US" dirty="0"/>
                        <a:t>2120</a:t>
                      </a:r>
                      <a:endParaRPr lang="ar-SY" dirty="0">
                        <a:latin typeface="Alexandria"/>
                      </a:endParaRPr>
                    </a:p>
                  </a:txBody>
                  <a:tcPr anchor="ctr"/>
                </a:tc>
                <a:tc>
                  <a:txBody>
                    <a:bodyPr/>
                    <a:lstStyle/>
                    <a:p>
                      <a:pPr>
                        <a:buNone/>
                      </a:pPr>
                      <a:r>
                        <a:rPr lang="en-US" dirty="0"/>
                        <a:t>0</a:t>
                      </a:r>
                      <a:endParaRPr lang="ar-SY" dirty="0">
                        <a:latin typeface="Alexandria"/>
                      </a:endParaRPr>
                    </a:p>
                  </a:txBody>
                  <a:tcPr anchor="ctr"/>
                </a:tc>
                <a:tc>
                  <a:txBody>
                    <a:bodyPr/>
                    <a:lstStyle/>
                    <a:p>
                      <a:pPr>
                        <a:buNone/>
                      </a:pPr>
                      <a:r>
                        <a:rPr lang="en-US" dirty="0"/>
                        <a:t>335</a:t>
                      </a:r>
                      <a:endParaRPr lang="ar-SY" dirty="0">
                        <a:latin typeface="Alexandria"/>
                      </a:endParaRPr>
                    </a:p>
                  </a:txBody>
                  <a:tcPr anchor="ctr"/>
                </a:tc>
                <a:extLst>
                  <a:ext uri="{0D108BD9-81ED-4DB2-BD59-A6C34878D82A}">
                    <a16:rowId xmlns:a16="http://schemas.microsoft.com/office/drawing/2014/main" val="1302467729"/>
                  </a:ext>
                </a:extLst>
              </a:tr>
              <a:tr h="0">
                <a:tc>
                  <a:txBody>
                    <a:bodyPr/>
                    <a:lstStyle/>
                    <a:p>
                      <a:pPr>
                        <a:buNone/>
                      </a:pPr>
                      <a:r>
                        <a:rPr lang="en-US"/>
                        <a:t>Mar</a:t>
                      </a:r>
                      <a:endParaRPr lang="en-US">
                        <a:latin typeface="Alexandria"/>
                      </a:endParaRPr>
                    </a:p>
                  </a:txBody>
                  <a:tcPr anchor="ctr"/>
                </a:tc>
                <a:tc>
                  <a:txBody>
                    <a:bodyPr/>
                    <a:lstStyle/>
                    <a:p>
                      <a:pPr>
                        <a:buNone/>
                      </a:pPr>
                      <a:r>
                        <a:rPr lang="en-US" dirty="0"/>
                        <a:t>4.3</a:t>
                      </a:r>
                      <a:endParaRPr lang="ar-SY" dirty="0">
                        <a:latin typeface="Alexandria"/>
                      </a:endParaRPr>
                    </a:p>
                  </a:txBody>
                  <a:tcPr anchor="ctr"/>
                </a:tc>
                <a:tc>
                  <a:txBody>
                    <a:bodyPr/>
                    <a:lstStyle/>
                    <a:p>
                      <a:pPr>
                        <a:buNone/>
                      </a:pPr>
                      <a:r>
                        <a:rPr lang="en-US" dirty="0"/>
                        <a:t>1.3</a:t>
                      </a:r>
                      <a:endParaRPr lang="ar-SY" dirty="0">
                        <a:latin typeface="Alexandria"/>
                      </a:endParaRPr>
                    </a:p>
                  </a:txBody>
                  <a:tcPr anchor="ctr"/>
                </a:tc>
                <a:tc>
                  <a:txBody>
                    <a:bodyPr/>
                    <a:lstStyle/>
                    <a:p>
                      <a:pPr>
                        <a:buNone/>
                      </a:pPr>
                      <a:r>
                        <a:rPr lang="en-US" dirty="0"/>
                        <a:t>2150</a:t>
                      </a:r>
                      <a:endParaRPr lang="ar-SY" dirty="0">
                        <a:latin typeface="Alexandria"/>
                      </a:endParaRPr>
                    </a:p>
                  </a:txBody>
                  <a:tcPr anchor="ctr"/>
                </a:tc>
                <a:tc>
                  <a:txBody>
                    <a:bodyPr/>
                    <a:lstStyle/>
                    <a:p>
                      <a:pPr>
                        <a:buNone/>
                      </a:pPr>
                      <a:r>
                        <a:rPr lang="en-US" dirty="0"/>
                        <a:t>1</a:t>
                      </a:r>
                      <a:endParaRPr lang="ar-SY" dirty="0">
                        <a:latin typeface="Alexandria"/>
                      </a:endParaRPr>
                    </a:p>
                  </a:txBody>
                  <a:tcPr anchor="ctr"/>
                </a:tc>
                <a:tc>
                  <a:txBody>
                    <a:bodyPr/>
                    <a:lstStyle/>
                    <a:p>
                      <a:pPr>
                        <a:buNone/>
                      </a:pPr>
                      <a:r>
                        <a:rPr lang="en-US" dirty="0"/>
                        <a:t>3</a:t>
                      </a:r>
                      <a:r>
                        <a:rPr lang="en-US" sz="1800" dirty="0"/>
                        <a:t>8</a:t>
                      </a:r>
                      <a:r>
                        <a:rPr lang="en-US" dirty="0"/>
                        <a:t>0</a:t>
                      </a:r>
                      <a:endParaRPr lang="ar-SY" dirty="0">
                        <a:latin typeface="Alexandria"/>
                      </a:endParaRPr>
                    </a:p>
                  </a:txBody>
                  <a:tcPr anchor="ctr"/>
                </a:tc>
                <a:extLst>
                  <a:ext uri="{0D108BD9-81ED-4DB2-BD59-A6C34878D82A}">
                    <a16:rowId xmlns:a16="http://schemas.microsoft.com/office/drawing/2014/main" val="3780600101"/>
                  </a:ext>
                </a:extLst>
              </a:tr>
              <a:tr h="0">
                <a:tc>
                  <a:txBody>
                    <a:bodyPr/>
                    <a:lstStyle/>
                    <a:p>
                      <a:pPr>
                        <a:buNone/>
                      </a:pPr>
                      <a:r>
                        <a:rPr lang="en-US"/>
                        <a:t>Apr</a:t>
                      </a:r>
                      <a:endParaRPr lang="en-US">
                        <a:latin typeface="Alexandria"/>
                      </a:endParaRPr>
                    </a:p>
                  </a:txBody>
                  <a:tcPr anchor="ctr"/>
                </a:tc>
                <a:tc>
                  <a:txBody>
                    <a:bodyPr/>
                    <a:lstStyle/>
                    <a:p>
                      <a:pPr>
                        <a:buNone/>
                      </a:pPr>
                      <a:r>
                        <a:rPr lang="en-US" dirty="0"/>
                        <a:t>4.1</a:t>
                      </a:r>
                      <a:endParaRPr lang="ar-SY" dirty="0">
                        <a:latin typeface="Alexandria"/>
                      </a:endParaRPr>
                    </a:p>
                  </a:txBody>
                  <a:tcPr anchor="ctr"/>
                </a:tc>
                <a:tc>
                  <a:txBody>
                    <a:bodyPr/>
                    <a:lstStyle/>
                    <a:p>
                      <a:pPr>
                        <a:buNone/>
                      </a:pPr>
                      <a:r>
                        <a:rPr lang="en-US" dirty="0"/>
                        <a:t>1.3</a:t>
                      </a:r>
                      <a:endParaRPr lang="ar-SY" dirty="0">
                        <a:latin typeface="Alexandria"/>
                      </a:endParaRPr>
                    </a:p>
                  </a:txBody>
                  <a:tcPr anchor="ctr"/>
                </a:tc>
                <a:tc>
                  <a:txBody>
                    <a:bodyPr/>
                    <a:lstStyle/>
                    <a:p>
                      <a:pPr>
                        <a:buNone/>
                      </a:pPr>
                      <a:r>
                        <a:rPr lang="en-US" dirty="0"/>
                        <a:t>2170</a:t>
                      </a:r>
                      <a:endParaRPr lang="ar-SY" dirty="0">
                        <a:latin typeface="Alexandria"/>
                      </a:endParaRPr>
                    </a:p>
                  </a:txBody>
                  <a:tcPr anchor="ctr"/>
                </a:tc>
                <a:tc>
                  <a:txBody>
                    <a:bodyPr/>
                    <a:lstStyle/>
                    <a:p>
                      <a:pPr>
                        <a:buNone/>
                      </a:pPr>
                      <a:r>
                        <a:rPr lang="en-US" dirty="0"/>
                        <a:t>0</a:t>
                      </a:r>
                      <a:endParaRPr lang="ar-SY" dirty="0">
                        <a:latin typeface="Alexandria"/>
                      </a:endParaRPr>
                    </a:p>
                  </a:txBody>
                  <a:tcPr anchor="ctr"/>
                </a:tc>
                <a:tc>
                  <a:txBody>
                    <a:bodyPr/>
                    <a:lstStyle/>
                    <a:p>
                      <a:pPr>
                        <a:buNone/>
                      </a:pPr>
                      <a:r>
                        <a:rPr lang="en-US" dirty="0"/>
                        <a:t>360</a:t>
                      </a:r>
                      <a:endParaRPr lang="ar-SY" dirty="0">
                        <a:latin typeface="Alexandria"/>
                      </a:endParaRPr>
                    </a:p>
                  </a:txBody>
                  <a:tcPr anchor="ctr"/>
                </a:tc>
                <a:extLst>
                  <a:ext uri="{0D108BD9-81ED-4DB2-BD59-A6C34878D82A}">
                    <a16:rowId xmlns:a16="http://schemas.microsoft.com/office/drawing/2014/main" val="2377021758"/>
                  </a:ext>
                </a:extLst>
              </a:tr>
              <a:tr h="0">
                <a:tc>
                  <a:txBody>
                    <a:bodyPr/>
                    <a:lstStyle/>
                    <a:p>
                      <a:pPr>
                        <a:buNone/>
                      </a:pPr>
                      <a:r>
                        <a:rPr lang="en-US"/>
                        <a:t>May</a:t>
                      </a:r>
                      <a:endParaRPr lang="en-US">
                        <a:latin typeface="Alexandria"/>
                      </a:endParaRPr>
                    </a:p>
                  </a:txBody>
                  <a:tcPr anchor="ctr"/>
                </a:tc>
                <a:tc>
                  <a:txBody>
                    <a:bodyPr/>
                    <a:lstStyle/>
                    <a:p>
                      <a:pPr>
                        <a:buNone/>
                      </a:pPr>
                      <a:r>
                        <a:rPr lang="en-US" dirty="0"/>
                        <a:t>4.0</a:t>
                      </a:r>
                      <a:endParaRPr lang="ar-SY" dirty="0">
                        <a:latin typeface="Alexandria"/>
                      </a:endParaRPr>
                    </a:p>
                  </a:txBody>
                  <a:tcPr anchor="ctr"/>
                </a:tc>
                <a:tc>
                  <a:txBody>
                    <a:bodyPr/>
                    <a:lstStyle/>
                    <a:p>
                      <a:pPr>
                        <a:buNone/>
                      </a:pPr>
                      <a:r>
                        <a:rPr lang="en-US" dirty="0"/>
                        <a:t>1.4</a:t>
                      </a:r>
                      <a:endParaRPr lang="ar-SY" dirty="0">
                        <a:latin typeface="Alexandria"/>
                      </a:endParaRPr>
                    </a:p>
                  </a:txBody>
                  <a:tcPr anchor="ctr"/>
                </a:tc>
                <a:tc>
                  <a:txBody>
                    <a:bodyPr/>
                    <a:lstStyle/>
                    <a:p>
                      <a:pPr>
                        <a:buNone/>
                      </a:pPr>
                      <a:r>
                        <a:rPr lang="en-US" dirty="0"/>
                        <a:t>2200</a:t>
                      </a:r>
                      <a:endParaRPr lang="ar-SY" dirty="0">
                        <a:latin typeface="Alexandria"/>
                      </a:endParaRPr>
                    </a:p>
                  </a:txBody>
                  <a:tcPr anchor="ctr"/>
                </a:tc>
                <a:tc>
                  <a:txBody>
                    <a:bodyPr/>
                    <a:lstStyle/>
                    <a:p>
                      <a:pPr>
                        <a:buNone/>
                      </a:pPr>
                      <a:r>
                        <a:rPr lang="en-US" dirty="0"/>
                        <a:t>0</a:t>
                      </a:r>
                      <a:endParaRPr lang="ar-SY" dirty="0">
                        <a:latin typeface="Alexandria"/>
                      </a:endParaRPr>
                    </a:p>
                  </a:txBody>
                  <a:tcPr anchor="ctr"/>
                </a:tc>
                <a:tc>
                  <a:txBody>
                    <a:bodyPr/>
                    <a:lstStyle/>
                    <a:p>
                      <a:pPr>
                        <a:buNone/>
                      </a:pPr>
                      <a:r>
                        <a:rPr lang="en-US" dirty="0"/>
                        <a:t>395</a:t>
                      </a:r>
                      <a:endParaRPr lang="ar-SY" dirty="0">
                        <a:latin typeface="Alexandria"/>
                      </a:endParaRPr>
                    </a:p>
                  </a:txBody>
                  <a:tcPr anchor="ctr"/>
                </a:tc>
                <a:extLst>
                  <a:ext uri="{0D108BD9-81ED-4DB2-BD59-A6C34878D82A}">
                    <a16:rowId xmlns:a16="http://schemas.microsoft.com/office/drawing/2014/main" val="4096989887"/>
                  </a:ext>
                </a:extLst>
              </a:tr>
              <a:tr h="0">
                <a:tc>
                  <a:txBody>
                    <a:bodyPr/>
                    <a:lstStyle/>
                    <a:p>
                      <a:pPr>
                        <a:buNone/>
                      </a:pPr>
                      <a:r>
                        <a:rPr lang="en-US"/>
                        <a:t>Jun</a:t>
                      </a:r>
                      <a:endParaRPr lang="en-US">
                        <a:latin typeface="Alexandria"/>
                      </a:endParaRPr>
                    </a:p>
                  </a:txBody>
                  <a:tcPr anchor="ctr"/>
                </a:tc>
                <a:tc>
                  <a:txBody>
                    <a:bodyPr/>
                    <a:lstStyle/>
                    <a:p>
                      <a:pPr>
                        <a:buNone/>
                      </a:pPr>
                      <a:r>
                        <a:rPr lang="en-US" dirty="0"/>
                        <a:t>3.9</a:t>
                      </a:r>
                      <a:endParaRPr lang="ar-SY" dirty="0">
                        <a:latin typeface="Alexandria"/>
                      </a:endParaRPr>
                    </a:p>
                  </a:txBody>
                  <a:tcPr anchor="ctr"/>
                </a:tc>
                <a:tc>
                  <a:txBody>
                    <a:bodyPr/>
                    <a:lstStyle/>
                    <a:p>
                      <a:pPr>
                        <a:buNone/>
                      </a:pPr>
                      <a:r>
                        <a:rPr lang="en-US" dirty="0"/>
                        <a:t>1.4</a:t>
                      </a:r>
                      <a:endParaRPr lang="ar-SY" dirty="0">
                        <a:latin typeface="Alexandria"/>
                      </a:endParaRPr>
                    </a:p>
                  </a:txBody>
                  <a:tcPr anchor="ctr"/>
                </a:tc>
                <a:tc>
                  <a:txBody>
                    <a:bodyPr/>
                    <a:lstStyle/>
                    <a:p>
                      <a:pPr>
                        <a:buNone/>
                      </a:pPr>
                      <a:r>
                        <a:rPr lang="en-US" dirty="0"/>
                        <a:t>2250</a:t>
                      </a:r>
                      <a:endParaRPr lang="ar-SY" dirty="0">
                        <a:latin typeface="Alexandria"/>
                      </a:endParaRPr>
                    </a:p>
                  </a:txBody>
                  <a:tcPr anchor="ctr"/>
                </a:tc>
                <a:tc>
                  <a:txBody>
                    <a:bodyPr/>
                    <a:lstStyle/>
                    <a:p>
                      <a:pPr>
                        <a:buNone/>
                      </a:pPr>
                      <a:r>
                        <a:rPr lang="en-US" dirty="0"/>
                        <a:t>1</a:t>
                      </a:r>
                      <a:endParaRPr lang="ar-SY" dirty="0">
                        <a:latin typeface="Alexandria"/>
                      </a:endParaRPr>
                    </a:p>
                  </a:txBody>
                  <a:tcPr anchor="ctr"/>
                </a:tc>
                <a:tc>
                  <a:txBody>
                    <a:bodyPr/>
                    <a:lstStyle/>
                    <a:p>
                      <a:pPr>
                        <a:buNone/>
                      </a:pPr>
                      <a:r>
                        <a:rPr lang="en-US" dirty="0"/>
                        <a:t>440</a:t>
                      </a:r>
                      <a:endParaRPr lang="ar-SY" dirty="0">
                        <a:latin typeface="Alexandria"/>
                      </a:endParaRPr>
                    </a:p>
                  </a:txBody>
                  <a:tcPr anchor="ctr"/>
                </a:tc>
                <a:extLst>
                  <a:ext uri="{0D108BD9-81ED-4DB2-BD59-A6C34878D82A}">
                    <a16:rowId xmlns:a16="http://schemas.microsoft.com/office/drawing/2014/main" val="2898143403"/>
                  </a:ext>
                </a:extLst>
              </a:tr>
              <a:tr h="0">
                <a:tc>
                  <a:txBody>
                    <a:bodyPr/>
                    <a:lstStyle/>
                    <a:p>
                      <a:pPr>
                        <a:buNone/>
                      </a:pPr>
                      <a:r>
                        <a:rPr lang="ar-SY"/>
                        <a:t>…</a:t>
                      </a:r>
                      <a:endParaRPr lang="ar-SY">
                        <a:latin typeface="Alexandria"/>
                      </a:endParaRPr>
                    </a:p>
                  </a:txBody>
                  <a:tcPr anchor="ctr"/>
                </a:tc>
                <a:tc>
                  <a:txBody>
                    <a:bodyPr/>
                    <a:lstStyle/>
                    <a:p>
                      <a:pPr>
                        <a:buNone/>
                      </a:pPr>
                      <a:r>
                        <a:rPr lang="ar-SY" dirty="0"/>
                        <a:t>…</a:t>
                      </a:r>
                      <a:endParaRPr lang="ar-SY" dirty="0">
                        <a:latin typeface="Alexandria"/>
                      </a:endParaRPr>
                    </a:p>
                  </a:txBody>
                  <a:tcPr anchor="ctr"/>
                </a:tc>
                <a:tc>
                  <a:txBody>
                    <a:bodyPr/>
                    <a:lstStyle/>
                    <a:p>
                      <a:pPr>
                        <a:buNone/>
                      </a:pPr>
                      <a:r>
                        <a:rPr lang="ar-SY" dirty="0"/>
                        <a:t>…</a:t>
                      </a:r>
                      <a:endParaRPr lang="ar-SY" dirty="0">
                        <a:latin typeface="Alexandria"/>
                      </a:endParaRPr>
                    </a:p>
                  </a:txBody>
                  <a:tcPr anchor="ctr"/>
                </a:tc>
                <a:tc>
                  <a:txBody>
                    <a:bodyPr/>
                    <a:lstStyle/>
                    <a:p>
                      <a:pPr>
                        <a:buNone/>
                      </a:pPr>
                      <a:r>
                        <a:rPr lang="ar-SY"/>
                        <a:t>…</a:t>
                      </a:r>
                      <a:endParaRPr lang="ar-SY">
                        <a:latin typeface="Alexandria"/>
                      </a:endParaRPr>
                    </a:p>
                  </a:txBody>
                  <a:tcPr anchor="ctr"/>
                </a:tc>
                <a:tc>
                  <a:txBody>
                    <a:bodyPr/>
                    <a:lstStyle/>
                    <a:p>
                      <a:pPr>
                        <a:buNone/>
                      </a:pPr>
                      <a:r>
                        <a:rPr lang="ar-SY"/>
                        <a:t>…</a:t>
                      </a:r>
                      <a:endParaRPr lang="ar-SY">
                        <a:latin typeface="Alexandria"/>
                      </a:endParaRPr>
                    </a:p>
                  </a:txBody>
                  <a:tcPr anchor="ctr"/>
                </a:tc>
                <a:tc>
                  <a:txBody>
                    <a:bodyPr/>
                    <a:lstStyle/>
                    <a:p>
                      <a:pPr>
                        <a:buNone/>
                      </a:pPr>
                      <a:r>
                        <a:rPr lang="ar-SY" dirty="0"/>
                        <a:t>…</a:t>
                      </a:r>
                      <a:endParaRPr lang="ar-SY" dirty="0">
                        <a:latin typeface="Alexandria"/>
                      </a:endParaRPr>
                    </a:p>
                  </a:txBody>
                  <a:tcPr anchor="ctr"/>
                </a:tc>
                <a:extLst>
                  <a:ext uri="{0D108BD9-81ED-4DB2-BD59-A6C34878D82A}">
                    <a16:rowId xmlns:a16="http://schemas.microsoft.com/office/drawing/2014/main" val="198087474"/>
                  </a:ext>
                </a:extLst>
              </a:tr>
            </a:tbl>
          </a:graphicData>
        </a:graphic>
      </p:graphicFrame>
      <p:sp>
        <p:nvSpPr>
          <p:cNvPr id="7" name="TextBox 2">
            <a:extLst>
              <a:ext uri="{FF2B5EF4-FFF2-40B4-BE49-F238E27FC236}">
                <a16:creationId xmlns:a16="http://schemas.microsoft.com/office/drawing/2014/main" id="{4B4BABAC-2493-2C8B-8201-1E156AEC9D70}"/>
              </a:ext>
            </a:extLst>
          </p:cNvPr>
          <p:cNvSpPr txBox="1"/>
          <p:nvPr/>
        </p:nvSpPr>
        <p:spPr>
          <a:xfrm>
            <a:off x="1257563" y="1079706"/>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1160811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47">
            <a:extLst>
              <a:ext uri="{FF2B5EF4-FFF2-40B4-BE49-F238E27FC236}">
                <a16:creationId xmlns:a16="http://schemas.microsoft.com/office/drawing/2014/main" id="{EB8E0C82-C84E-DC60-C2E5-2774877CDD2E}"/>
              </a:ext>
            </a:extLst>
          </p:cNvPr>
          <p:cNvSpPr txBox="1"/>
          <p:nvPr/>
        </p:nvSpPr>
        <p:spPr>
          <a:xfrm>
            <a:off x="1103575" y="1831594"/>
            <a:ext cx="10360702" cy="2554545"/>
          </a:xfrm>
          <a:prstGeom prst="rect">
            <a:avLst/>
          </a:prstGeom>
          <a:solidFill>
            <a:schemeClr val="accent1">
              <a:lumMod val="20000"/>
              <a:lumOff val="80000"/>
            </a:schemeClr>
          </a:solidFill>
        </p:spPr>
        <p:txBody>
          <a:bodyPr wrap="square" rtlCol="0">
            <a:spAutoFit/>
          </a:bodyPr>
          <a:lstStyle/>
          <a:p>
            <a:r>
              <a:rPr lang="en-US" sz="2000" b="1" dirty="0">
                <a:latin typeface="Alexandria"/>
              </a:rPr>
              <a:t>3. Model Used</a:t>
            </a:r>
          </a:p>
          <a:p>
            <a:r>
              <a:rPr lang="en-US" sz="2000" b="1" dirty="0">
                <a:latin typeface="Alexandria"/>
              </a:rPr>
              <a:t>Random Forest Regression</a:t>
            </a:r>
          </a:p>
          <a:p>
            <a:r>
              <a:rPr lang="en-US" sz="2000" dirty="0">
                <a:latin typeface="Alexandria"/>
              </a:rPr>
              <a:t>Reason: Captures nonlinear effects (e.g., interest rates impact demand disproportionately)</a:t>
            </a:r>
          </a:p>
          <a:p>
            <a:r>
              <a:rPr lang="en-US" sz="2000" dirty="0">
                <a:latin typeface="Alexandria"/>
              </a:rPr>
              <a:t>Works well with small-to-medium datasets.</a:t>
            </a:r>
          </a:p>
          <a:p>
            <a:r>
              <a:rPr lang="en-US" sz="2000" b="1" dirty="0">
                <a:latin typeface="Alexandria"/>
              </a:rPr>
              <a:t>4. Model Results</a:t>
            </a:r>
          </a:p>
          <a:p>
            <a:r>
              <a:rPr lang="en-US" sz="2000" b="1" dirty="0">
                <a:latin typeface="Alexandria"/>
              </a:rPr>
              <a:t>Performance Metrics (Test Data)</a:t>
            </a:r>
          </a:p>
          <a:p>
            <a:r>
              <a:rPr lang="en-US" sz="2000" dirty="0">
                <a:latin typeface="Alexandria"/>
              </a:rPr>
              <a:t>✅ Interpretation:</a:t>
            </a:r>
            <a:br>
              <a:rPr lang="en-US" sz="2000" dirty="0">
                <a:latin typeface="Alexandria"/>
              </a:rPr>
            </a:br>
            <a:r>
              <a:rPr lang="en-US" sz="2000" dirty="0">
                <a:latin typeface="Alexandria"/>
              </a:rPr>
              <a:t>The model explains </a:t>
            </a:r>
            <a:r>
              <a:rPr lang="en-US" sz="2000" b="1" dirty="0">
                <a:latin typeface="Alexandria"/>
              </a:rPr>
              <a:t>92% of demand variation</a:t>
            </a:r>
            <a:r>
              <a:rPr lang="en-US" sz="2000" dirty="0">
                <a:latin typeface="Alexandria"/>
              </a:rPr>
              <a:t> — strong predictive accuracy.</a:t>
            </a:r>
          </a:p>
        </p:txBody>
      </p:sp>
      <p:sp>
        <p:nvSpPr>
          <p:cNvPr id="2" name="TextBox 2">
            <a:extLst>
              <a:ext uri="{FF2B5EF4-FFF2-40B4-BE49-F238E27FC236}">
                <a16:creationId xmlns:a16="http://schemas.microsoft.com/office/drawing/2014/main" id="{75C4D112-00CC-58E7-723B-F42F21E51426}"/>
              </a:ext>
            </a:extLst>
          </p:cNvPr>
          <p:cNvSpPr txBox="1"/>
          <p:nvPr/>
        </p:nvSpPr>
        <p:spPr>
          <a:xfrm>
            <a:off x="1257563" y="1079706"/>
            <a:ext cx="9416937" cy="523220"/>
          </a:xfrm>
          <a:prstGeom prst="rect">
            <a:avLst/>
          </a:prstGeom>
          <a:noFill/>
        </p:spPr>
        <p:txBody>
          <a:bodyPr wrap="square" rtlCol="0">
            <a:spAutoFit/>
          </a:bodyPr>
          <a:lstStyle/>
          <a:p>
            <a:r>
              <a:rPr lang="en-US" sz="2800" dirty="0">
                <a:latin typeface="Alexandria"/>
              </a:rPr>
              <a:t>6. Methods for Predicting Real Estate Trends</a:t>
            </a:r>
          </a:p>
        </p:txBody>
      </p:sp>
      <p:graphicFrame>
        <p:nvGraphicFramePr>
          <p:cNvPr id="6" name="جدول 5">
            <a:extLst>
              <a:ext uri="{FF2B5EF4-FFF2-40B4-BE49-F238E27FC236}">
                <a16:creationId xmlns:a16="http://schemas.microsoft.com/office/drawing/2014/main" id="{A7E13FB7-A16D-6D20-DC2A-D2F74D4A966C}"/>
              </a:ext>
            </a:extLst>
          </p:cNvPr>
          <p:cNvGraphicFramePr>
            <a:graphicFrameLocks noGrp="1"/>
          </p:cNvGraphicFramePr>
          <p:nvPr>
            <p:extLst>
              <p:ext uri="{D42A27DB-BD31-4B8C-83A1-F6EECF244321}">
                <p14:modId xmlns:p14="http://schemas.microsoft.com/office/powerpoint/2010/main" val="3565076514"/>
              </p:ext>
            </p:extLst>
          </p:nvPr>
        </p:nvGraphicFramePr>
        <p:xfrm>
          <a:off x="1333001" y="4442970"/>
          <a:ext cx="4720252" cy="1463040"/>
        </p:xfrm>
        <a:graphic>
          <a:graphicData uri="http://schemas.openxmlformats.org/drawingml/2006/table">
            <a:tbl>
              <a:tblPr>
                <a:tableStyleId>{3B4B98B0-60AC-42C2-AFA5-B58CD77FA1E5}</a:tableStyleId>
              </a:tblPr>
              <a:tblGrid>
                <a:gridCol w="2360126">
                  <a:extLst>
                    <a:ext uri="{9D8B030D-6E8A-4147-A177-3AD203B41FA5}">
                      <a16:colId xmlns:a16="http://schemas.microsoft.com/office/drawing/2014/main" val="3591536567"/>
                    </a:ext>
                  </a:extLst>
                </a:gridCol>
                <a:gridCol w="2360126">
                  <a:extLst>
                    <a:ext uri="{9D8B030D-6E8A-4147-A177-3AD203B41FA5}">
                      <a16:colId xmlns:a16="http://schemas.microsoft.com/office/drawing/2014/main" val="2426396022"/>
                    </a:ext>
                  </a:extLst>
                </a:gridCol>
              </a:tblGrid>
              <a:tr h="0">
                <a:tc>
                  <a:txBody>
                    <a:bodyPr/>
                    <a:lstStyle/>
                    <a:p>
                      <a:pPr>
                        <a:buNone/>
                      </a:pPr>
                      <a:r>
                        <a:rPr lang="en-US" b="1" dirty="0"/>
                        <a:t>Metric</a:t>
                      </a:r>
                      <a:endParaRPr lang="en-US" b="1" dirty="0">
                        <a:latin typeface="Alexandria"/>
                      </a:endParaRPr>
                    </a:p>
                  </a:txBody>
                  <a:tcPr anchor="ctr"/>
                </a:tc>
                <a:tc>
                  <a:txBody>
                    <a:bodyPr/>
                    <a:lstStyle/>
                    <a:p>
                      <a:pPr>
                        <a:buNone/>
                      </a:pPr>
                      <a:r>
                        <a:rPr lang="en-US" b="1" dirty="0"/>
                        <a:t>Value</a:t>
                      </a:r>
                      <a:endParaRPr lang="en-US" b="1" dirty="0">
                        <a:latin typeface="Alexandria"/>
                      </a:endParaRPr>
                    </a:p>
                  </a:txBody>
                  <a:tcPr anchor="ctr"/>
                </a:tc>
                <a:extLst>
                  <a:ext uri="{0D108BD9-81ED-4DB2-BD59-A6C34878D82A}">
                    <a16:rowId xmlns:a16="http://schemas.microsoft.com/office/drawing/2014/main" val="4223441438"/>
                  </a:ext>
                </a:extLst>
              </a:tr>
              <a:tr h="0">
                <a:tc>
                  <a:txBody>
                    <a:bodyPr/>
                    <a:lstStyle/>
                    <a:p>
                      <a:pPr>
                        <a:buNone/>
                      </a:pPr>
                      <a:r>
                        <a:rPr lang="en-US" dirty="0"/>
                        <a:t>RMSE</a:t>
                      </a:r>
                      <a:endParaRPr lang="en-US" dirty="0">
                        <a:latin typeface="Alexandria"/>
                      </a:endParaRPr>
                    </a:p>
                  </a:txBody>
                  <a:tcPr anchor="ctr"/>
                </a:tc>
                <a:tc>
                  <a:txBody>
                    <a:bodyPr/>
                    <a:lstStyle/>
                    <a:p>
                      <a:pPr>
                        <a:buNone/>
                      </a:pPr>
                      <a:r>
                        <a:rPr lang="en-US" b="1" dirty="0"/>
                        <a:t>18 units</a:t>
                      </a:r>
                      <a:endParaRPr lang="en-US" dirty="0">
                        <a:latin typeface="Alexandria"/>
                      </a:endParaRPr>
                    </a:p>
                  </a:txBody>
                  <a:tcPr anchor="ctr"/>
                </a:tc>
                <a:extLst>
                  <a:ext uri="{0D108BD9-81ED-4DB2-BD59-A6C34878D82A}">
                    <a16:rowId xmlns:a16="http://schemas.microsoft.com/office/drawing/2014/main" val="4078300420"/>
                  </a:ext>
                </a:extLst>
              </a:tr>
              <a:tr h="0">
                <a:tc>
                  <a:txBody>
                    <a:bodyPr/>
                    <a:lstStyle/>
                    <a:p>
                      <a:pPr>
                        <a:buNone/>
                      </a:pPr>
                      <a:r>
                        <a:rPr lang="en-US" dirty="0"/>
                        <a:t>MAE</a:t>
                      </a:r>
                      <a:endParaRPr lang="en-US" dirty="0">
                        <a:latin typeface="Alexandria"/>
                      </a:endParaRPr>
                    </a:p>
                  </a:txBody>
                  <a:tcPr anchor="ctr"/>
                </a:tc>
                <a:tc>
                  <a:txBody>
                    <a:bodyPr/>
                    <a:lstStyle/>
                    <a:p>
                      <a:pPr>
                        <a:buNone/>
                      </a:pPr>
                      <a:r>
                        <a:rPr lang="en-US" b="1" dirty="0"/>
                        <a:t>14 units</a:t>
                      </a:r>
                      <a:endParaRPr lang="en-US" dirty="0">
                        <a:latin typeface="Alexandria"/>
                      </a:endParaRPr>
                    </a:p>
                  </a:txBody>
                  <a:tcPr anchor="ctr"/>
                </a:tc>
                <a:extLst>
                  <a:ext uri="{0D108BD9-81ED-4DB2-BD59-A6C34878D82A}">
                    <a16:rowId xmlns:a16="http://schemas.microsoft.com/office/drawing/2014/main" val="1791001930"/>
                  </a:ext>
                </a:extLst>
              </a:tr>
              <a:tr h="0">
                <a:tc>
                  <a:txBody>
                    <a:bodyPr/>
                    <a:lstStyle/>
                    <a:p>
                      <a:pPr>
                        <a:buNone/>
                      </a:pPr>
                      <a:r>
                        <a:rPr lang="en-US"/>
                        <a:t>R²</a:t>
                      </a:r>
                      <a:endParaRPr lang="en-US">
                        <a:latin typeface="Alexandria"/>
                      </a:endParaRPr>
                    </a:p>
                  </a:txBody>
                  <a:tcPr anchor="ctr"/>
                </a:tc>
                <a:tc>
                  <a:txBody>
                    <a:bodyPr/>
                    <a:lstStyle/>
                    <a:p>
                      <a:pPr>
                        <a:buNone/>
                      </a:pPr>
                      <a:r>
                        <a:rPr lang="en-US" b="1" dirty="0"/>
                        <a:t>0.92</a:t>
                      </a:r>
                      <a:endParaRPr lang="ar-SY" dirty="0">
                        <a:latin typeface="Alexandria"/>
                      </a:endParaRPr>
                    </a:p>
                  </a:txBody>
                  <a:tcPr anchor="ctr"/>
                </a:tc>
                <a:extLst>
                  <a:ext uri="{0D108BD9-81ED-4DB2-BD59-A6C34878D82A}">
                    <a16:rowId xmlns:a16="http://schemas.microsoft.com/office/drawing/2014/main" val="3916544337"/>
                  </a:ext>
                </a:extLst>
              </a:tr>
            </a:tbl>
          </a:graphicData>
        </a:graphic>
      </p:graphicFrame>
      <p:sp>
        <p:nvSpPr>
          <p:cNvPr id="7" name="TextBox 47">
            <a:extLst>
              <a:ext uri="{FF2B5EF4-FFF2-40B4-BE49-F238E27FC236}">
                <a16:creationId xmlns:a16="http://schemas.microsoft.com/office/drawing/2014/main" id="{3BFF949E-3CF6-F8BF-AA6E-EEAB634BC8BC}"/>
              </a:ext>
            </a:extLst>
          </p:cNvPr>
          <p:cNvSpPr txBox="1"/>
          <p:nvPr/>
        </p:nvSpPr>
        <p:spPr>
          <a:xfrm>
            <a:off x="6138748" y="4547549"/>
            <a:ext cx="5122395" cy="1323439"/>
          </a:xfrm>
          <a:prstGeom prst="rect">
            <a:avLst/>
          </a:prstGeom>
          <a:solidFill>
            <a:schemeClr val="accent4">
              <a:lumMod val="20000"/>
              <a:lumOff val="80000"/>
            </a:schemeClr>
          </a:solidFill>
        </p:spPr>
        <p:txBody>
          <a:bodyPr wrap="square" rtlCol="0">
            <a:spAutoFit/>
          </a:bodyPr>
          <a:lstStyle/>
          <a:p>
            <a:r>
              <a:rPr lang="en-US" sz="2000" b="1" dirty="0"/>
              <a:t>Mean Absolute Error (MAE)</a:t>
            </a:r>
            <a:r>
              <a:rPr lang="en-US" sz="2000" dirty="0"/>
              <a:t> is a common metric used to evaluate the accuracy of forecasting and machine learning models, including real estate demand prediction.</a:t>
            </a:r>
            <a:endParaRPr lang="en-US" sz="2000" dirty="0">
              <a:latin typeface="Alexandria"/>
            </a:endParaRPr>
          </a:p>
        </p:txBody>
      </p:sp>
    </p:spTree>
    <p:extLst>
      <p:ext uri="{BB962C8B-B14F-4D97-AF65-F5344CB8AC3E}">
        <p14:creationId xmlns:p14="http://schemas.microsoft.com/office/powerpoint/2010/main" val="3256284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47">
            <a:extLst>
              <a:ext uri="{FF2B5EF4-FFF2-40B4-BE49-F238E27FC236}">
                <a16:creationId xmlns:a16="http://schemas.microsoft.com/office/drawing/2014/main" id="{4F21D1C3-D930-0440-4BFF-77EC5852F206}"/>
              </a:ext>
            </a:extLst>
          </p:cNvPr>
          <p:cNvSpPr txBox="1"/>
          <p:nvPr/>
        </p:nvSpPr>
        <p:spPr>
          <a:xfrm>
            <a:off x="1214203" y="2065672"/>
            <a:ext cx="7766154" cy="1323439"/>
          </a:xfrm>
          <a:prstGeom prst="rect">
            <a:avLst/>
          </a:prstGeom>
          <a:solidFill>
            <a:schemeClr val="bg2"/>
          </a:solidFill>
        </p:spPr>
        <p:txBody>
          <a:bodyPr wrap="square" rtlCol="0">
            <a:spAutoFit/>
          </a:bodyPr>
          <a:lstStyle/>
          <a:p>
            <a:r>
              <a:rPr lang="en-US" sz="2000" b="1" dirty="0"/>
              <a:t>5. Feature Importance (Quantitative</a:t>
            </a:r>
            <a:r>
              <a:rPr lang="en-US" sz="2000" dirty="0"/>
              <a:t>)</a:t>
            </a:r>
          </a:p>
          <a:p>
            <a:r>
              <a:rPr lang="en-US" sz="2000" b="1" dirty="0"/>
              <a:t>insight</a:t>
            </a:r>
          </a:p>
          <a:p>
            <a:r>
              <a:rPr lang="en-US" sz="2000" dirty="0"/>
              <a:t>A 1% increase in interest rates reduces demand significantly.</a:t>
            </a:r>
          </a:p>
          <a:p>
            <a:endParaRPr lang="en-US" sz="2000" dirty="0">
              <a:latin typeface="Alexandria"/>
            </a:endParaRPr>
          </a:p>
        </p:txBody>
      </p:sp>
      <p:graphicFrame>
        <p:nvGraphicFramePr>
          <p:cNvPr id="4" name="جدول 3">
            <a:extLst>
              <a:ext uri="{FF2B5EF4-FFF2-40B4-BE49-F238E27FC236}">
                <a16:creationId xmlns:a16="http://schemas.microsoft.com/office/drawing/2014/main" id="{9685C669-93F1-6F1A-1E48-51EF97F35507}"/>
              </a:ext>
            </a:extLst>
          </p:cNvPr>
          <p:cNvGraphicFramePr>
            <a:graphicFrameLocks noGrp="1"/>
          </p:cNvGraphicFramePr>
          <p:nvPr>
            <p:extLst>
              <p:ext uri="{D42A27DB-BD31-4B8C-83A1-F6EECF244321}">
                <p14:modId xmlns:p14="http://schemas.microsoft.com/office/powerpoint/2010/main" val="516636000"/>
              </p:ext>
            </p:extLst>
          </p:nvPr>
        </p:nvGraphicFramePr>
        <p:xfrm>
          <a:off x="1214203" y="3468890"/>
          <a:ext cx="7766154" cy="1981200"/>
        </p:xfrm>
        <a:graphic>
          <a:graphicData uri="http://schemas.openxmlformats.org/drawingml/2006/table">
            <a:tbl>
              <a:tblPr>
                <a:tableStyleId>{3B4B98B0-60AC-42C2-AFA5-B58CD77FA1E5}</a:tableStyleId>
              </a:tblPr>
              <a:tblGrid>
                <a:gridCol w="3883077">
                  <a:extLst>
                    <a:ext uri="{9D8B030D-6E8A-4147-A177-3AD203B41FA5}">
                      <a16:colId xmlns:a16="http://schemas.microsoft.com/office/drawing/2014/main" val="3570153921"/>
                    </a:ext>
                  </a:extLst>
                </a:gridCol>
                <a:gridCol w="3883077">
                  <a:extLst>
                    <a:ext uri="{9D8B030D-6E8A-4147-A177-3AD203B41FA5}">
                      <a16:colId xmlns:a16="http://schemas.microsoft.com/office/drawing/2014/main" val="958467837"/>
                    </a:ext>
                  </a:extLst>
                </a:gridCol>
              </a:tblGrid>
              <a:tr h="0">
                <a:tc>
                  <a:txBody>
                    <a:bodyPr/>
                    <a:lstStyle/>
                    <a:p>
                      <a:pPr>
                        <a:buNone/>
                      </a:pPr>
                      <a:r>
                        <a:rPr lang="en-US" sz="2000" b="1"/>
                        <a:t>Factor</a:t>
                      </a:r>
                      <a:endParaRPr lang="en-US" sz="2000" b="1">
                        <a:latin typeface="Alexandria"/>
                      </a:endParaRPr>
                    </a:p>
                  </a:txBody>
                  <a:tcPr anchor="ctr"/>
                </a:tc>
                <a:tc>
                  <a:txBody>
                    <a:bodyPr/>
                    <a:lstStyle/>
                    <a:p>
                      <a:pPr>
                        <a:buNone/>
                      </a:pPr>
                      <a:r>
                        <a:rPr lang="en-US" sz="2000" b="1" dirty="0"/>
                        <a:t>Importance</a:t>
                      </a:r>
                      <a:endParaRPr lang="en-US" sz="2000" b="1" dirty="0">
                        <a:latin typeface="Alexandria"/>
                      </a:endParaRPr>
                    </a:p>
                  </a:txBody>
                  <a:tcPr anchor="ctr"/>
                </a:tc>
                <a:extLst>
                  <a:ext uri="{0D108BD9-81ED-4DB2-BD59-A6C34878D82A}">
                    <a16:rowId xmlns:a16="http://schemas.microsoft.com/office/drawing/2014/main" val="1794098139"/>
                  </a:ext>
                </a:extLst>
              </a:tr>
              <a:tr h="0">
                <a:tc>
                  <a:txBody>
                    <a:bodyPr/>
                    <a:lstStyle/>
                    <a:p>
                      <a:pPr>
                        <a:buNone/>
                      </a:pPr>
                      <a:r>
                        <a:rPr lang="en-US" sz="2000"/>
                        <a:t>Interest rates</a:t>
                      </a:r>
                      <a:endParaRPr lang="en-US" sz="2000">
                        <a:latin typeface="Alexandria"/>
                      </a:endParaRPr>
                    </a:p>
                  </a:txBody>
                  <a:tcPr anchor="ctr"/>
                </a:tc>
                <a:tc>
                  <a:txBody>
                    <a:bodyPr/>
                    <a:lstStyle/>
                    <a:p>
                      <a:pPr>
                        <a:buNone/>
                      </a:pPr>
                      <a:r>
                        <a:rPr lang="en-US" sz="2000" b="1" dirty="0"/>
                        <a:t>3</a:t>
                      </a:r>
                      <a:r>
                        <a:rPr lang="en-US" sz="2000" b="1" kern="1200" dirty="0">
                          <a:solidFill>
                            <a:schemeClr val="tx1"/>
                          </a:solidFill>
                        </a:rPr>
                        <a:t>8%</a:t>
                      </a:r>
                      <a:endParaRPr lang="ar-SY" sz="2000" b="1" kern="1200" dirty="0">
                        <a:solidFill>
                          <a:schemeClr val="tx1"/>
                        </a:solidFill>
                        <a:latin typeface="Alexandria"/>
                        <a:ea typeface="+mn-ea"/>
                        <a:cs typeface="+mn-cs"/>
                      </a:endParaRPr>
                    </a:p>
                  </a:txBody>
                  <a:tcPr anchor="ctr"/>
                </a:tc>
                <a:extLst>
                  <a:ext uri="{0D108BD9-81ED-4DB2-BD59-A6C34878D82A}">
                    <a16:rowId xmlns:a16="http://schemas.microsoft.com/office/drawing/2014/main" val="1310284051"/>
                  </a:ext>
                </a:extLst>
              </a:tr>
              <a:tr h="0">
                <a:tc>
                  <a:txBody>
                    <a:bodyPr/>
                    <a:lstStyle/>
                    <a:p>
                      <a:pPr>
                        <a:buNone/>
                      </a:pPr>
                      <a:r>
                        <a:rPr lang="en-US" sz="2000" dirty="0"/>
                        <a:t>Population growth</a:t>
                      </a:r>
                      <a:endParaRPr lang="en-US" sz="2000" dirty="0">
                        <a:latin typeface="Alexandria"/>
                      </a:endParaRPr>
                    </a:p>
                  </a:txBody>
                  <a:tcPr anchor="ctr"/>
                </a:tc>
                <a:tc>
                  <a:txBody>
                    <a:bodyPr/>
                    <a:lstStyle/>
                    <a:p>
                      <a:pPr>
                        <a:buNone/>
                      </a:pPr>
                      <a:r>
                        <a:rPr lang="en-US" sz="2000" b="1" dirty="0"/>
                        <a:t>27 </a:t>
                      </a:r>
                      <a:r>
                        <a:rPr lang="ar-SY" sz="2000" b="1" dirty="0"/>
                        <a:t>%</a:t>
                      </a:r>
                      <a:endParaRPr lang="ar-SY" sz="2000" dirty="0">
                        <a:latin typeface="Alexandria"/>
                      </a:endParaRPr>
                    </a:p>
                  </a:txBody>
                  <a:tcPr anchor="ctr"/>
                </a:tc>
                <a:extLst>
                  <a:ext uri="{0D108BD9-81ED-4DB2-BD59-A6C34878D82A}">
                    <a16:rowId xmlns:a16="http://schemas.microsoft.com/office/drawing/2014/main" val="3963412033"/>
                  </a:ext>
                </a:extLst>
              </a:tr>
              <a:tr h="0">
                <a:tc>
                  <a:txBody>
                    <a:bodyPr/>
                    <a:lstStyle/>
                    <a:p>
                      <a:pPr>
                        <a:buNone/>
                      </a:pPr>
                      <a:r>
                        <a:rPr lang="en-US" sz="2000"/>
                        <a:t>Average price</a:t>
                      </a:r>
                      <a:endParaRPr lang="en-US" sz="2000">
                        <a:latin typeface="Alexandria"/>
                      </a:endParaRPr>
                    </a:p>
                  </a:txBody>
                  <a:tcPr anchor="ctr"/>
                </a:tc>
                <a:tc>
                  <a:txBody>
                    <a:bodyPr/>
                    <a:lstStyle/>
                    <a:p>
                      <a:pPr>
                        <a:buNone/>
                      </a:pPr>
                      <a:r>
                        <a:rPr lang="en-US" sz="2000" b="1" dirty="0"/>
                        <a:t>20 </a:t>
                      </a:r>
                      <a:r>
                        <a:rPr lang="ar-SY" sz="2000" b="1" dirty="0"/>
                        <a:t>%</a:t>
                      </a:r>
                      <a:endParaRPr lang="ar-SY" sz="2000" dirty="0">
                        <a:latin typeface="Alexandria"/>
                      </a:endParaRPr>
                    </a:p>
                  </a:txBody>
                  <a:tcPr anchor="ctr"/>
                </a:tc>
                <a:extLst>
                  <a:ext uri="{0D108BD9-81ED-4DB2-BD59-A6C34878D82A}">
                    <a16:rowId xmlns:a16="http://schemas.microsoft.com/office/drawing/2014/main" val="99857244"/>
                  </a:ext>
                </a:extLst>
              </a:tr>
              <a:tr h="0">
                <a:tc>
                  <a:txBody>
                    <a:bodyPr/>
                    <a:lstStyle/>
                    <a:p>
                      <a:pPr>
                        <a:buNone/>
                      </a:pPr>
                      <a:r>
                        <a:rPr lang="en-US" sz="2000"/>
                        <a:t>Infrastructure projects</a:t>
                      </a:r>
                      <a:endParaRPr lang="en-US" sz="2000">
                        <a:latin typeface="Alexandria"/>
                      </a:endParaRPr>
                    </a:p>
                  </a:txBody>
                  <a:tcPr anchor="ctr"/>
                </a:tc>
                <a:tc>
                  <a:txBody>
                    <a:bodyPr/>
                    <a:lstStyle/>
                    <a:p>
                      <a:pPr>
                        <a:buNone/>
                      </a:pPr>
                      <a:r>
                        <a:rPr lang="en-US" sz="2000" b="1" dirty="0"/>
                        <a:t>15 </a:t>
                      </a:r>
                      <a:r>
                        <a:rPr lang="ar-SY" sz="2000" b="1" dirty="0"/>
                        <a:t>%</a:t>
                      </a:r>
                      <a:endParaRPr lang="ar-SY" sz="2000" dirty="0">
                        <a:latin typeface="Alexandria"/>
                      </a:endParaRPr>
                    </a:p>
                  </a:txBody>
                  <a:tcPr anchor="ctr"/>
                </a:tc>
                <a:extLst>
                  <a:ext uri="{0D108BD9-81ED-4DB2-BD59-A6C34878D82A}">
                    <a16:rowId xmlns:a16="http://schemas.microsoft.com/office/drawing/2014/main" val="3445266793"/>
                  </a:ext>
                </a:extLst>
              </a:tr>
            </a:tbl>
          </a:graphicData>
        </a:graphic>
      </p:graphicFrame>
      <p:sp>
        <p:nvSpPr>
          <p:cNvPr id="7" name="TextBox 2">
            <a:extLst>
              <a:ext uri="{FF2B5EF4-FFF2-40B4-BE49-F238E27FC236}">
                <a16:creationId xmlns:a16="http://schemas.microsoft.com/office/drawing/2014/main" id="{88026888-80D9-1728-C07B-677D82EE9F0E}"/>
              </a:ext>
            </a:extLst>
          </p:cNvPr>
          <p:cNvSpPr txBox="1"/>
          <p:nvPr/>
        </p:nvSpPr>
        <p:spPr>
          <a:xfrm>
            <a:off x="738012" y="1099106"/>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1219204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r>
              <a:rPr lang="en-US" dirty="0"/>
              <a:t>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3F3B2EAE-0257-158E-1920-73A9DAB30C40}"/>
              </a:ext>
            </a:extLst>
          </p:cNvPr>
          <p:cNvSpPr txBox="1"/>
          <p:nvPr/>
        </p:nvSpPr>
        <p:spPr>
          <a:xfrm>
            <a:off x="887452" y="1854478"/>
            <a:ext cx="10417095" cy="707886"/>
          </a:xfrm>
          <a:prstGeom prst="rect">
            <a:avLst/>
          </a:prstGeom>
          <a:solidFill>
            <a:schemeClr val="accent4">
              <a:lumMod val="20000"/>
              <a:lumOff val="80000"/>
            </a:schemeClr>
          </a:solidFill>
        </p:spPr>
        <p:txBody>
          <a:bodyPr wrap="square" rtlCol="0">
            <a:spAutoFit/>
          </a:bodyPr>
          <a:lstStyle/>
          <a:p>
            <a:r>
              <a:rPr lang="en-US" sz="2000" b="1" dirty="0">
                <a:latin typeface="Alexandria"/>
              </a:rPr>
              <a:t>6. Forecast Example</a:t>
            </a:r>
          </a:p>
          <a:p>
            <a:r>
              <a:rPr lang="en-US" sz="2000" b="1" dirty="0">
                <a:latin typeface="Alexandria"/>
              </a:rPr>
              <a:t>Input for Next Month</a:t>
            </a:r>
          </a:p>
        </p:txBody>
      </p:sp>
      <p:sp>
        <p:nvSpPr>
          <p:cNvPr id="9" name="TextBox 47">
            <a:extLst>
              <a:ext uri="{FF2B5EF4-FFF2-40B4-BE49-F238E27FC236}">
                <a16:creationId xmlns:a16="http://schemas.microsoft.com/office/drawing/2014/main" id="{3308B7BE-1F9D-13E9-DA3B-EB7771CB500F}"/>
              </a:ext>
            </a:extLst>
          </p:cNvPr>
          <p:cNvSpPr txBox="1"/>
          <p:nvPr/>
        </p:nvSpPr>
        <p:spPr>
          <a:xfrm>
            <a:off x="936704" y="4841630"/>
            <a:ext cx="10417095" cy="707886"/>
          </a:xfrm>
          <a:prstGeom prst="rect">
            <a:avLst/>
          </a:prstGeom>
          <a:solidFill>
            <a:schemeClr val="accent4">
              <a:lumMod val="20000"/>
              <a:lumOff val="80000"/>
            </a:schemeClr>
          </a:solidFill>
        </p:spPr>
        <p:txBody>
          <a:bodyPr wrap="square" rtlCol="0">
            <a:spAutoFit/>
          </a:bodyPr>
          <a:lstStyle/>
          <a:p>
            <a:r>
              <a:rPr lang="en-US" sz="2000" b="1" dirty="0">
                <a:latin typeface="Alexandria"/>
              </a:rPr>
              <a:t>Model Prediction</a:t>
            </a:r>
          </a:p>
          <a:p>
            <a:r>
              <a:rPr lang="en-US" sz="2000" dirty="0">
                <a:latin typeface="Alexandria"/>
              </a:rPr>
              <a:t>👉 </a:t>
            </a:r>
            <a:r>
              <a:rPr lang="en-US" sz="2000" b="1" dirty="0">
                <a:latin typeface="Alexandria"/>
              </a:rPr>
              <a:t>Predicted Demand: 462 units</a:t>
            </a:r>
            <a:endParaRPr lang="en-US" sz="2000" dirty="0">
              <a:latin typeface="Alexandria"/>
            </a:endParaRPr>
          </a:p>
        </p:txBody>
      </p:sp>
      <p:sp>
        <p:nvSpPr>
          <p:cNvPr id="8" name="TextBox 2">
            <a:extLst>
              <a:ext uri="{FF2B5EF4-FFF2-40B4-BE49-F238E27FC236}">
                <a16:creationId xmlns:a16="http://schemas.microsoft.com/office/drawing/2014/main" id="{1DA51295-38F5-59E8-CF87-AFCF9F4504DF}"/>
              </a:ext>
            </a:extLst>
          </p:cNvPr>
          <p:cNvSpPr txBox="1"/>
          <p:nvPr/>
        </p:nvSpPr>
        <p:spPr>
          <a:xfrm>
            <a:off x="738012" y="1099106"/>
            <a:ext cx="9416937" cy="523220"/>
          </a:xfrm>
          <a:prstGeom prst="rect">
            <a:avLst/>
          </a:prstGeom>
          <a:noFill/>
        </p:spPr>
        <p:txBody>
          <a:bodyPr wrap="square" rtlCol="0">
            <a:spAutoFit/>
          </a:bodyPr>
          <a:lstStyle/>
          <a:p>
            <a:r>
              <a:rPr lang="en-US" sz="2800" dirty="0">
                <a:latin typeface="Alexandria"/>
              </a:rPr>
              <a:t>6. Methods for Predicting Real Estate Trends</a:t>
            </a:r>
          </a:p>
        </p:txBody>
      </p:sp>
      <p:graphicFrame>
        <p:nvGraphicFramePr>
          <p:cNvPr id="10" name="جدول 9">
            <a:extLst>
              <a:ext uri="{FF2B5EF4-FFF2-40B4-BE49-F238E27FC236}">
                <a16:creationId xmlns:a16="http://schemas.microsoft.com/office/drawing/2014/main" id="{B7AACB6D-C736-0C9F-CC7B-762932147B5F}"/>
              </a:ext>
            </a:extLst>
          </p:cNvPr>
          <p:cNvGraphicFramePr>
            <a:graphicFrameLocks noGrp="1"/>
          </p:cNvGraphicFramePr>
          <p:nvPr>
            <p:extLst>
              <p:ext uri="{D42A27DB-BD31-4B8C-83A1-F6EECF244321}">
                <p14:modId xmlns:p14="http://schemas.microsoft.com/office/powerpoint/2010/main" val="1604573215"/>
              </p:ext>
            </p:extLst>
          </p:nvPr>
        </p:nvGraphicFramePr>
        <p:xfrm>
          <a:off x="887451" y="2787597"/>
          <a:ext cx="10515600" cy="1859280"/>
        </p:xfrm>
        <a:graphic>
          <a:graphicData uri="http://schemas.openxmlformats.org/drawingml/2006/table">
            <a:tbl>
              <a:tblPr/>
              <a:tblGrid>
                <a:gridCol w="5257800">
                  <a:extLst>
                    <a:ext uri="{9D8B030D-6E8A-4147-A177-3AD203B41FA5}">
                      <a16:colId xmlns:a16="http://schemas.microsoft.com/office/drawing/2014/main" val="1182710323"/>
                    </a:ext>
                  </a:extLst>
                </a:gridCol>
                <a:gridCol w="5257800">
                  <a:extLst>
                    <a:ext uri="{9D8B030D-6E8A-4147-A177-3AD203B41FA5}">
                      <a16:colId xmlns:a16="http://schemas.microsoft.com/office/drawing/2014/main" val="404991762"/>
                    </a:ext>
                  </a:extLst>
                </a:gridCol>
              </a:tblGrid>
              <a:tr h="0">
                <a:tc>
                  <a:txBody>
                    <a:bodyPr/>
                    <a:lstStyle/>
                    <a:p>
                      <a:pPr>
                        <a:buNone/>
                      </a:pPr>
                      <a:r>
                        <a:rPr lang="en-US" sz="2000" b="1" dirty="0">
                          <a:latin typeface="Alexandria"/>
                        </a:rPr>
                        <a:t>Variable</a:t>
                      </a:r>
                    </a:p>
                  </a:txBody>
                  <a:tcPr anchor="ctr">
                    <a:lnL>
                      <a:noFill/>
                    </a:lnL>
                    <a:lnR>
                      <a:noFill/>
                    </a:lnR>
                    <a:lnT>
                      <a:noFill/>
                    </a:lnT>
                    <a:lnB>
                      <a:noFill/>
                    </a:lnB>
                    <a:noFill/>
                  </a:tcPr>
                </a:tc>
                <a:tc>
                  <a:txBody>
                    <a:bodyPr/>
                    <a:lstStyle/>
                    <a:p>
                      <a:pPr>
                        <a:buNone/>
                      </a:pPr>
                      <a:r>
                        <a:rPr lang="en-US" sz="2000" b="1" dirty="0">
                          <a:latin typeface="Alexandria"/>
                        </a:rPr>
                        <a:t>Value</a:t>
                      </a:r>
                    </a:p>
                  </a:txBody>
                  <a:tcPr anchor="ctr">
                    <a:lnL>
                      <a:noFill/>
                    </a:lnL>
                    <a:lnR>
                      <a:noFill/>
                    </a:lnR>
                    <a:lnT>
                      <a:noFill/>
                    </a:lnT>
                    <a:lnB>
                      <a:noFill/>
                    </a:lnB>
                    <a:noFill/>
                  </a:tcPr>
                </a:tc>
                <a:extLst>
                  <a:ext uri="{0D108BD9-81ED-4DB2-BD59-A6C34878D82A}">
                    <a16:rowId xmlns:a16="http://schemas.microsoft.com/office/drawing/2014/main" val="3458606353"/>
                  </a:ext>
                </a:extLst>
              </a:tr>
              <a:tr h="0">
                <a:tc>
                  <a:txBody>
                    <a:bodyPr/>
                    <a:lstStyle/>
                    <a:p>
                      <a:pPr>
                        <a:buNone/>
                      </a:pPr>
                      <a:r>
                        <a:rPr lang="en-US">
                          <a:latin typeface="Alexandria"/>
                        </a:rPr>
                        <a:t>Interest rate</a:t>
                      </a:r>
                    </a:p>
                  </a:txBody>
                  <a:tcPr anchor="ctr">
                    <a:lnL>
                      <a:noFill/>
                    </a:lnL>
                    <a:lnR>
                      <a:noFill/>
                    </a:lnR>
                    <a:lnT>
                      <a:noFill/>
                    </a:lnT>
                    <a:lnB>
                      <a:noFill/>
                    </a:lnB>
                    <a:noFill/>
                  </a:tcPr>
                </a:tc>
                <a:tc>
                  <a:txBody>
                    <a:bodyPr/>
                    <a:lstStyle/>
                    <a:p>
                      <a:pPr>
                        <a:buNone/>
                      </a:pPr>
                      <a:r>
                        <a:rPr lang="en-US" dirty="0">
                          <a:latin typeface="Alexandria"/>
                        </a:rPr>
                        <a:t>3.</a:t>
                      </a:r>
                      <a:r>
                        <a:rPr lang="en-US" sz="1800" dirty="0">
                          <a:latin typeface="Alexandria"/>
                        </a:rPr>
                        <a:t> 8</a:t>
                      </a:r>
                      <a:r>
                        <a:rPr lang="ar-SY" dirty="0">
                          <a:latin typeface="Alexandria"/>
                        </a:rPr>
                        <a:t>%</a:t>
                      </a:r>
                      <a:r>
                        <a:rPr lang="en-US" dirty="0">
                          <a:latin typeface="Alexandria"/>
                        </a:rPr>
                        <a:t> </a:t>
                      </a:r>
                      <a:endParaRPr lang="ar-SY" dirty="0">
                        <a:latin typeface="Alexandria"/>
                      </a:endParaRPr>
                    </a:p>
                  </a:txBody>
                  <a:tcPr anchor="ctr">
                    <a:lnL>
                      <a:noFill/>
                    </a:lnL>
                    <a:lnR>
                      <a:noFill/>
                    </a:lnR>
                    <a:lnT>
                      <a:noFill/>
                    </a:lnT>
                    <a:lnB>
                      <a:noFill/>
                    </a:lnB>
                    <a:noFill/>
                  </a:tcPr>
                </a:tc>
                <a:extLst>
                  <a:ext uri="{0D108BD9-81ED-4DB2-BD59-A6C34878D82A}">
                    <a16:rowId xmlns:a16="http://schemas.microsoft.com/office/drawing/2014/main" val="2360521635"/>
                  </a:ext>
                </a:extLst>
              </a:tr>
              <a:tr h="0">
                <a:tc>
                  <a:txBody>
                    <a:bodyPr/>
                    <a:lstStyle/>
                    <a:p>
                      <a:pPr>
                        <a:buNone/>
                      </a:pPr>
                      <a:r>
                        <a:rPr lang="en-US" dirty="0">
                          <a:latin typeface="Alexandria"/>
                        </a:rPr>
                        <a:t>Population growth</a:t>
                      </a:r>
                    </a:p>
                  </a:txBody>
                  <a:tcPr anchor="ctr">
                    <a:lnL>
                      <a:noFill/>
                    </a:lnL>
                    <a:lnR>
                      <a:noFill/>
                    </a:lnR>
                    <a:lnT>
                      <a:noFill/>
                    </a:lnT>
                    <a:lnB>
                      <a:noFill/>
                    </a:lnB>
                    <a:noFill/>
                  </a:tcPr>
                </a:tc>
                <a:tc>
                  <a:txBody>
                    <a:bodyPr/>
                    <a:lstStyle/>
                    <a:p>
                      <a:pPr>
                        <a:buNone/>
                      </a:pPr>
                      <a:r>
                        <a:rPr lang="en-US" dirty="0">
                          <a:latin typeface="Alexandria"/>
                        </a:rPr>
                        <a:t>1.5</a:t>
                      </a:r>
                      <a:r>
                        <a:rPr lang="ar-SY" dirty="0">
                          <a:latin typeface="Alexandria"/>
                        </a:rPr>
                        <a:t>%</a:t>
                      </a:r>
                    </a:p>
                  </a:txBody>
                  <a:tcPr anchor="ctr">
                    <a:lnL>
                      <a:noFill/>
                    </a:lnL>
                    <a:lnR>
                      <a:noFill/>
                    </a:lnR>
                    <a:lnT>
                      <a:noFill/>
                    </a:lnT>
                    <a:lnB>
                      <a:noFill/>
                    </a:lnB>
                    <a:noFill/>
                  </a:tcPr>
                </a:tc>
                <a:extLst>
                  <a:ext uri="{0D108BD9-81ED-4DB2-BD59-A6C34878D82A}">
                    <a16:rowId xmlns:a16="http://schemas.microsoft.com/office/drawing/2014/main" val="4261049073"/>
                  </a:ext>
                </a:extLst>
              </a:tr>
              <a:tr h="0">
                <a:tc>
                  <a:txBody>
                    <a:bodyPr/>
                    <a:lstStyle/>
                    <a:p>
                      <a:pPr>
                        <a:buNone/>
                      </a:pPr>
                      <a:r>
                        <a:rPr lang="en-US">
                          <a:latin typeface="Alexandria"/>
                        </a:rPr>
                        <a:t>Avg price</a:t>
                      </a:r>
                    </a:p>
                  </a:txBody>
                  <a:tcPr anchor="ctr">
                    <a:lnL>
                      <a:noFill/>
                    </a:lnL>
                    <a:lnR>
                      <a:noFill/>
                    </a:lnR>
                    <a:lnT>
                      <a:noFill/>
                    </a:lnT>
                    <a:lnB>
                      <a:noFill/>
                    </a:lnB>
                    <a:noFill/>
                  </a:tcPr>
                </a:tc>
                <a:tc>
                  <a:txBody>
                    <a:bodyPr/>
                    <a:lstStyle/>
                    <a:p>
                      <a:pPr>
                        <a:buNone/>
                      </a:pPr>
                      <a:r>
                        <a:rPr lang="ar-SY" dirty="0">
                          <a:latin typeface="Alexandria"/>
                        </a:rPr>
                        <a:t>€</a:t>
                      </a:r>
                      <a:r>
                        <a:rPr lang="en-US" dirty="0">
                          <a:latin typeface="Alexandria"/>
                        </a:rPr>
                        <a:t>2300</a:t>
                      </a:r>
                      <a:endParaRPr lang="ar-SY" dirty="0">
                        <a:latin typeface="Alexandria"/>
                      </a:endParaRPr>
                    </a:p>
                  </a:txBody>
                  <a:tcPr anchor="ctr">
                    <a:lnL>
                      <a:noFill/>
                    </a:lnL>
                    <a:lnR>
                      <a:noFill/>
                    </a:lnR>
                    <a:lnT>
                      <a:noFill/>
                    </a:lnT>
                    <a:lnB>
                      <a:noFill/>
                    </a:lnB>
                    <a:noFill/>
                  </a:tcPr>
                </a:tc>
                <a:extLst>
                  <a:ext uri="{0D108BD9-81ED-4DB2-BD59-A6C34878D82A}">
                    <a16:rowId xmlns:a16="http://schemas.microsoft.com/office/drawing/2014/main" val="3284571092"/>
                  </a:ext>
                </a:extLst>
              </a:tr>
              <a:tr h="0">
                <a:tc>
                  <a:txBody>
                    <a:bodyPr/>
                    <a:lstStyle/>
                    <a:p>
                      <a:pPr>
                        <a:buNone/>
                      </a:pPr>
                      <a:r>
                        <a:rPr lang="en-US">
                          <a:latin typeface="Alexandria"/>
                        </a:rPr>
                        <a:t>Infrastructure</a:t>
                      </a:r>
                    </a:p>
                  </a:txBody>
                  <a:tcPr anchor="ctr">
                    <a:lnL>
                      <a:noFill/>
                    </a:lnL>
                    <a:lnR>
                      <a:noFill/>
                    </a:lnR>
                    <a:lnT>
                      <a:noFill/>
                    </a:lnT>
                    <a:lnB>
                      <a:noFill/>
                    </a:lnB>
                    <a:noFill/>
                  </a:tcPr>
                </a:tc>
                <a:tc>
                  <a:txBody>
                    <a:bodyPr/>
                    <a:lstStyle/>
                    <a:p>
                      <a:pPr>
                        <a:buNone/>
                      </a:pPr>
                      <a:r>
                        <a:rPr lang="en-US" dirty="0">
                          <a:latin typeface="Alexandria"/>
                        </a:rPr>
                        <a:t>1</a:t>
                      </a:r>
                      <a:endParaRPr lang="ar-SY" dirty="0">
                        <a:latin typeface="Alexandria"/>
                      </a:endParaRPr>
                    </a:p>
                  </a:txBody>
                  <a:tcPr anchor="ctr">
                    <a:lnL>
                      <a:noFill/>
                    </a:lnL>
                    <a:lnR>
                      <a:noFill/>
                    </a:lnR>
                    <a:lnT>
                      <a:noFill/>
                    </a:lnT>
                    <a:lnB>
                      <a:noFill/>
                    </a:lnB>
                    <a:noFill/>
                  </a:tcPr>
                </a:tc>
                <a:extLst>
                  <a:ext uri="{0D108BD9-81ED-4DB2-BD59-A6C34878D82A}">
                    <a16:rowId xmlns:a16="http://schemas.microsoft.com/office/drawing/2014/main" val="1663143509"/>
                  </a:ext>
                </a:extLst>
              </a:tr>
            </a:tbl>
          </a:graphicData>
        </a:graphic>
      </p:graphicFrame>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Competitor Project   | Units | Price Range | Occupancy |</a:t>
            </a:r>
          </a:p>
          <a:p>
            <a:pPr algn="ctr"/>
            <a:r>
              <a:rPr lang="en-US"/>
              <a:t>| -------------------- | ----- | ----------- | --------- |</a:t>
            </a:r>
          </a:p>
          <a:p>
            <a:pPr algn="ctr"/>
            <a:r>
              <a:rPr lang="en-US"/>
              <a:t>| Sunrise Towers       | 180   | $180k–$260k | 92%       |</a:t>
            </a:r>
          </a:p>
          <a:p>
            <a:pPr algn="ctr"/>
            <a:r>
              <a:rPr lang="en-US"/>
              <a:t>| Al Noor Residences   | 250   | $160k–$240k | 95%       |</a:t>
            </a:r>
          </a:p>
          <a:p>
            <a:pPr algn="ctr"/>
            <a:r>
              <a:rPr lang="en-US"/>
              <a:t>| Palm View Apartments | 150   | $200k–$300k | 88%       |</a:t>
            </a:r>
          </a:p>
        </p:txBody>
      </p:sp>
      <p:sp>
        <p:nvSpPr>
          <p:cNvPr id="24" name="TextBox 23">
            <a:extLst>
              <a:ext uri="{FF2B5EF4-FFF2-40B4-BE49-F238E27FC236}">
                <a16:creationId xmlns:a16="http://schemas.microsoft.com/office/drawing/2014/main" id="{962C4882-05B8-3C28-B741-7C0BFC045A8B}"/>
              </a:ext>
            </a:extLst>
          </p:cNvPr>
          <p:cNvSpPr txBox="1"/>
          <p:nvPr/>
        </p:nvSpPr>
        <p:spPr>
          <a:xfrm>
            <a:off x="963577" y="2070795"/>
            <a:ext cx="5422233" cy="2862322"/>
          </a:xfrm>
          <a:prstGeom prst="rect">
            <a:avLst/>
          </a:prstGeom>
          <a:solidFill>
            <a:schemeClr val="accent4">
              <a:lumMod val="20000"/>
              <a:lumOff val="80000"/>
            </a:schemeClr>
          </a:solidFill>
        </p:spPr>
        <p:txBody>
          <a:bodyPr wrap="square" rtlCol="0">
            <a:spAutoFit/>
          </a:bodyPr>
          <a:lstStyle/>
          <a:p>
            <a:r>
              <a:rPr lang="en-US" sz="2000" b="1" dirty="0">
                <a:latin typeface="Alexandria"/>
              </a:rPr>
              <a:t>7. What-If Analysis (Sensitivity)</a:t>
            </a:r>
          </a:p>
          <a:p>
            <a:r>
              <a:rPr lang="en-US" sz="2000" b="1" dirty="0">
                <a:latin typeface="Alexandria"/>
              </a:rPr>
              <a:t>Scenario A: Interest Rate Increase to 4.5%</a:t>
            </a:r>
          </a:p>
          <a:p>
            <a:r>
              <a:rPr lang="en-US" sz="2000" dirty="0">
                <a:latin typeface="Alexandria"/>
              </a:rPr>
              <a:t>Predicted demand → </a:t>
            </a:r>
            <a:r>
              <a:rPr lang="en-US" sz="2000" b="1" dirty="0">
                <a:latin typeface="Alexandria"/>
              </a:rPr>
              <a:t>390 units</a:t>
            </a:r>
            <a:br>
              <a:rPr lang="en-US" sz="2000" dirty="0">
                <a:latin typeface="Alexandria"/>
              </a:rPr>
            </a:br>
            <a:r>
              <a:rPr lang="en-US" sz="2000" dirty="0">
                <a:latin typeface="Alexandria"/>
              </a:rPr>
              <a:t>📉 Demand drops by </a:t>
            </a:r>
            <a:r>
              <a:rPr lang="en-US" sz="2000" b="1" dirty="0">
                <a:latin typeface="Alexandria"/>
              </a:rPr>
              <a:t>72 units (-15.6%)</a:t>
            </a:r>
            <a:endParaRPr lang="en-US" sz="2000" dirty="0">
              <a:latin typeface="Alexandria"/>
            </a:endParaRPr>
          </a:p>
          <a:p>
            <a:br>
              <a:rPr lang="en-US" sz="2000" dirty="0">
                <a:latin typeface="Alexandria"/>
              </a:rPr>
            </a:br>
            <a:endParaRPr lang="en-US" sz="2000" dirty="0">
              <a:latin typeface="Alexandria"/>
            </a:endParaRPr>
          </a:p>
          <a:p>
            <a:r>
              <a:rPr lang="en-US" sz="2000" b="1" dirty="0">
                <a:latin typeface="Alexandria"/>
              </a:rPr>
              <a:t>Scenario B: New Metro Line Announced</a:t>
            </a:r>
          </a:p>
          <a:p>
            <a:r>
              <a:rPr lang="en-US" sz="2000" dirty="0">
                <a:latin typeface="Alexandria"/>
              </a:rPr>
              <a:t>Predicted demand → </a:t>
            </a:r>
            <a:r>
              <a:rPr lang="en-US" sz="2000" b="1" dirty="0">
                <a:latin typeface="Alexandria"/>
              </a:rPr>
              <a:t>495 units</a:t>
            </a:r>
            <a:br>
              <a:rPr lang="en-US" sz="2000" dirty="0">
                <a:latin typeface="Alexandria"/>
              </a:rPr>
            </a:br>
            <a:r>
              <a:rPr lang="en-US" sz="2000" dirty="0">
                <a:latin typeface="Alexandria"/>
              </a:rPr>
              <a:t>📈 Increase of </a:t>
            </a:r>
            <a:r>
              <a:rPr lang="en-US" sz="2000" b="1" dirty="0">
                <a:latin typeface="Alexandria"/>
              </a:rPr>
              <a:t>33 units (+7.1%)</a:t>
            </a:r>
            <a:endParaRPr lang="en-US" sz="2000" dirty="0">
              <a:latin typeface="Alexandria"/>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F539AC78-2577-DD5E-7011-C45C01CBD4BE}"/>
              </a:ext>
            </a:extLst>
          </p:cNvPr>
          <p:cNvSpPr txBox="1"/>
          <p:nvPr/>
        </p:nvSpPr>
        <p:spPr>
          <a:xfrm>
            <a:off x="742931" y="994452"/>
            <a:ext cx="9416937" cy="523220"/>
          </a:xfrm>
          <a:prstGeom prst="rect">
            <a:avLst/>
          </a:prstGeom>
          <a:noFill/>
        </p:spPr>
        <p:txBody>
          <a:bodyPr wrap="square" rtlCol="0">
            <a:spAutoFit/>
          </a:bodyPr>
          <a:lstStyle/>
          <a:p>
            <a:r>
              <a:rPr lang="en-US" sz="2800" dirty="0">
                <a:latin typeface="Alexandria"/>
              </a:rPr>
              <a:t>6. Methods for Predicting Real Estate Trends</a:t>
            </a:r>
          </a:p>
        </p:txBody>
      </p:sp>
      <p:sp>
        <p:nvSpPr>
          <p:cNvPr id="4" name="موجة مزدوجة 3">
            <a:extLst>
              <a:ext uri="{FF2B5EF4-FFF2-40B4-BE49-F238E27FC236}">
                <a16:creationId xmlns:a16="http://schemas.microsoft.com/office/drawing/2014/main" id="{0EF2215C-18FF-2896-645E-BF5082C9A8E3}"/>
              </a:ext>
            </a:extLst>
          </p:cNvPr>
          <p:cNvSpPr/>
          <p:nvPr/>
        </p:nvSpPr>
        <p:spPr>
          <a:xfrm>
            <a:off x="6808220" y="2147898"/>
            <a:ext cx="4218439" cy="2862322"/>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rgbClr val="C00000"/>
                </a:solidFill>
              </a:rPr>
              <a:t>9. Visualization Insight (Conceptual)</a:t>
            </a:r>
          </a:p>
          <a:p>
            <a:r>
              <a:rPr lang="en-US" sz="2000" dirty="0">
                <a:solidFill>
                  <a:srgbClr val="C00000"/>
                </a:solidFill>
              </a:rPr>
              <a:t>Demand vs Interest Rate relationship learned by model:</a:t>
            </a:r>
          </a:p>
          <a:p>
            <a:r>
              <a:rPr lang="en-US" sz="2000" dirty="0">
                <a:solidFill>
                  <a:srgbClr val="C00000"/>
                </a:solidFill>
              </a:rPr>
              <a:t>Below 4% → sharp demand increase</a:t>
            </a:r>
          </a:p>
          <a:p>
            <a:r>
              <a:rPr lang="en-US" sz="2000" dirty="0">
                <a:solidFill>
                  <a:srgbClr val="C00000"/>
                </a:solidFill>
              </a:rPr>
              <a:t>Above 4.5% → steep decline</a:t>
            </a:r>
          </a:p>
          <a:p>
            <a:r>
              <a:rPr lang="en-US" sz="2000" dirty="0">
                <a:solidFill>
                  <a:srgbClr val="C00000"/>
                </a:solidFill>
              </a:rPr>
              <a:t>This nonlinear pattern is difficult to capture with traditional regression.</a:t>
            </a:r>
          </a:p>
        </p:txBody>
      </p:sp>
    </p:spTree>
    <p:extLst>
      <p:ext uri="{BB962C8B-B14F-4D97-AF65-F5344CB8AC3E}">
        <p14:creationId xmlns:p14="http://schemas.microsoft.com/office/powerpoint/2010/main" val="17595790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CD4E6EA5-223A-8D2F-D4E9-6E0FFFCA83EE}"/>
              </a:ext>
            </a:extLst>
          </p:cNvPr>
          <p:cNvSpPr txBox="1"/>
          <p:nvPr/>
        </p:nvSpPr>
        <p:spPr>
          <a:xfrm>
            <a:off x="1178472" y="1791457"/>
            <a:ext cx="9835057" cy="1631216"/>
          </a:xfrm>
          <a:prstGeom prst="rect">
            <a:avLst/>
          </a:prstGeom>
          <a:solidFill>
            <a:schemeClr val="bg2"/>
          </a:solidFill>
        </p:spPr>
        <p:txBody>
          <a:bodyPr wrap="square" rtlCol="0">
            <a:spAutoFit/>
          </a:bodyPr>
          <a:lstStyle/>
          <a:p>
            <a:r>
              <a:rPr lang="en-US" sz="2000" b="1" dirty="0">
                <a:latin typeface="Alexandria"/>
              </a:rPr>
              <a:t>8. Business Decision Impact</a:t>
            </a:r>
          </a:p>
          <a:p>
            <a:r>
              <a:rPr lang="en-US" sz="2000" b="1" dirty="0">
                <a:latin typeface="Alexandria"/>
              </a:rPr>
              <a:t>Without ML</a:t>
            </a:r>
          </a:p>
          <a:p>
            <a:r>
              <a:rPr lang="en-US" sz="2000" dirty="0">
                <a:latin typeface="Alexandria"/>
              </a:rPr>
              <a:t>Developer plans: 500 units → risk of oversupply.</a:t>
            </a:r>
          </a:p>
          <a:p>
            <a:r>
              <a:rPr lang="en-US" sz="2000" b="1" dirty="0">
                <a:latin typeface="Alexandria"/>
              </a:rPr>
              <a:t>With ML Forecast</a:t>
            </a:r>
          </a:p>
          <a:p>
            <a:r>
              <a:rPr lang="en-US" sz="2000" dirty="0">
                <a:latin typeface="Alexandria"/>
              </a:rPr>
              <a:t>Recommended supply: </a:t>
            </a:r>
            <a:r>
              <a:rPr lang="en-US" sz="2000" b="1" dirty="0">
                <a:latin typeface="Alexandria"/>
              </a:rPr>
              <a:t>460–480 units</a:t>
            </a:r>
            <a:endParaRPr lang="en-US" sz="2000" dirty="0">
              <a:latin typeface="Alexandria"/>
            </a:endParaRPr>
          </a:p>
        </p:txBody>
      </p:sp>
      <p:sp>
        <p:nvSpPr>
          <p:cNvPr id="4" name="TextBox 47">
            <a:extLst>
              <a:ext uri="{FF2B5EF4-FFF2-40B4-BE49-F238E27FC236}">
                <a16:creationId xmlns:a16="http://schemas.microsoft.com/office/drawing/2014/main" id="{360F52D9-B42F-95A8-4C2C-E90BAEE98EA1}"/>
              </a:ext>
            </a:extLst>
          </p:cNvPr>
          <p:cNvSpPr txBox="1"/>
          <p:nvPr/>
        </p:nvSpPr>
        <p:spPr>
          <a:xfrm>
            <a:off x="987811" y="5213407"/>
            <a:ext cx="10025718" cy="400110"/>
          </a:xfrm>
          <a:prstGeom prst="rect">
            <a:avLst/>
          </a:prstGeom>
          <a:solidFill>
            <a:schemeClr val="accent4">
              <a:lumMod val="20000"/>
              <a:lumOff val="80000"/>
            </a:schemeClr>
          </a:solidFill>
        </p:spPr>
        <p:txBody>
          <a:bodyPr wrap="square" rtlCol="0">
            <a:spAutoFit/>
          </a:bodyPr>
          <a:lstStyle/>
          <a:p>
            <a:r>
              <a:rPr lang="en-US" sz="2000" dirty="0">
                <a:latin typeface="Alexandria"/>
              </a:rPr>
              <a:t>💰 </a:t>
            </a:r>
            <a:r>
              <a:rPr lang="en-US" sz="2000" b="1" dirty="0">
                <a:latin typeface="Alexandria"/>
              </a:rPr>
              <a:t>Savings from ML forecasting: €4.2 million</a:t>
            </a:r>
            <a:endParaRPr lang="en-US" sz="2000" dirty="0">
              <a:latin typeface="Alexandria"/>
            </a:endParaRPr>
          </a:p>
        </p:txBody>
      </p:sp>
      <p:graphicFrame>
        <p:nvGraphicFramePr>
          <p:cNvPr id="7" name="جدول 6">
            <a:extLst>
              <a:ext uri="{FF2B5EF4-FFF2-40B4-BE49-F238E27FC236}">
                <a16:creationId xmlns:a16="http://schemas.microsoft.com/office/drawing/2014/main" id="{E5D0D0AE-B71A-B706-F5B1-6771B182C3A1}"/>
              </a:ext>
            </a:extLst>
          </p:cNvPr>
          <p:cNvGraphicFramePr>
            <a:graphicFrameLocks noGrp="1"/>
          </p:cNvGraphicFramePr>
          <p:nvPr>
            <p:extLst>
              <p:ext uri="{D42A27DB-BD31-4B8C-83A1-F6EECF244321}">
                <p14:modId xmlns:p14="http://schemas.microsoft.com/office/powerpoint/2010/main" val="2722613470"/>
              </p:ext>
            </p:extLst>
          </p:nvPr>
        </p:nvGraphicFramePr>
        <p:xfrm>
          <a:off x="1108693" y="3627403"/>
          <a:ext cx="9904836" cy="1097280"/>
        </p:xfrm>
        <a:graphic>
          <a:graphicData uri="http://schemas.openxmlformats.org/drawingml/2006/table">
            <a:tbl>
              <a:tblPr>
                <a:tableStyleId>{3B4B98B0-60AC-42C2-AFA5-B58CD77FA1E5}</a:tableStyleId>
              </a:tblPr>
              <a:tblGrid>
                <a:gridCol w="2476209">
                  <a:extLst>
                    <a:ext uri="{9D8B030D-6E8A-4147-A177-3AD203B41FA5}">
                      <a16:colId xmlns:a16="http://schemas.microsoft.com/office/drawing/2014/main" val="3557156692"/>
                    </a:ext>
                  </a:extLst>
                </a:gridCol>
                <a:gridCol w="2476209">
                  <a:extLst>
                    <a:ext uri="{9D8B030D-6E8A-4147-A177-3AD203B41FA5}">
                      <a16:colId xmlns:a16="http://schemas.microsoft.com/office/drawing/2014/main" val="1276986405"/>
                    </a:ext>
                  </a:extLst>
                </a:gridCol>
                <a:gridCol w="2476209">
                  <a:extLst>
                    <a:ext uri="{9D8B030D-6E8A-4147-A177-3AD203B41FA5}">
                      <a16:colId xmlns:a16="http://schemas.microsoft.com/office/drawing/2014/main" val="3044789560"/>
                    </a:ext>
                  </a:extLst>
                </a:gridCol>
                <a:gridCol w="2476209">
                  <a:extLst>
                    <a:ext uri="{9D8B030D-6E8A-4147-A177-3AD203B41FA5}">
                      <a16:colId xmlns:a16="http://schemas.microsoft.com/office/drawing/2014/main" val="2629202497"/>
                    </a:ext>
                  </a:extLst>
                </a:gridCol>
              </a:tblGrid>
              <a:tr h="0">
                <a:tc>
                  <a:txBody>
                    <a:bodyPr/>
                    <a:lstStyle/>
                    <a:p>
                      <a:pPr>
                        <a:buNone/>
                      </a:pPr>
                      <a:r>
                        <a:rPr lang="en-US" b="1" dirty="0"/>
                        <a:t>Scenario</a:t>
                      </a:r>
                      <a:endParaRPr lang="en-US" b="1" dirty="0">
                        <a:latin typeface="Alexandria"/>
                      </a:endParaRPr>
                    </a:p>
                  </a:txBody>
                  <a:tcPr anchor="ctr"/>
                </a:tc>
                <a:tc>
                  <a:txBody>
                    <a:bodyPr/>
                    <a:lstStyle/>
                    <a:p>
                      <a:pPr>
                        <a:buNone/>
                      </a:pPr>
                      <a:r>
                        <a:rPr lang="en-US" b="1" dirty="0"/>
                        <a:t>Unsold Units</a:t>
                      </a:r>
                      <a:endParaRPr lang="en-US" b="1" dirty="0">
                        <a:latin typeface="Alexandria"/>
                      </a:endParaRPr>
                    </a:p>
                  </a:txBody>
                  <a:tcPr anchor="ctr"/>
                </a:tc>
                <a:tc>
                  <a:txBody>
                    <a:bodyPr/>
                    <a:lstStyle/>
                    <a:p>
                      <a:pPr>
                        <a:buNone/>
                      </a:pPr>
                      <a:r>
                        <a:rPr lang="en-US" b="1" dirty="0"/>
                        <a:t>Cost per Unit (€120k)</a:t>
                      </a:r>
                      <a:endParaRPr lang="en-US" b="1" dirty="0">
                        <a:latin typeface="Alexandria"/>
                      </a:endParaRPr>
                    </a:p>
                  </a:txBody>
                  <a:tcPr anchor="ctr"/>
                </a:tc>
                <a:tc>
                  <a:txBody>
                    <a:bodyPr/>
                    <a:lstStyle/>
                    <a:p>
                      <a:pPr>
                        <a:buNone/>
                      </a:pPr>
                      <a:r>
                        <a:rPr lang="en-US" b="1" dirty="0"/>
                        <a:t>Loss</a:t>
                      </a:r>
                      <a:endParaRPr lang="en-US" b="1" dirty="0">
                        <a:latin typeface="Alexandria"/>
                      </a:endParaRPr>
                    </a:p>
                  </a:txBody>
                  <a:tcPr anchor="ctr"/>
                </a:tc>
                <a:extLst>
                  <a:ext uri="{0D108BD9-81ED-4DB2-BD59-A6C34878D82A}">
                    <a16:rowId xmlns:a16="http://schemas.microsoft.com/office/drawing/2014/main" val="1753436952"/>
                  </a:ext>
                </a:extLst>
              </a:tr>
              <a:tr h="0">
                <a:tc>
                  <a:txBody>
                    <a:bodyPr/>
                    <a:lstStyle/>
                    <a:p>
                      <a:pPr>
                        <a:buNone/>
                      </a:pPr>
                      <a:r>
                        <a:rPr lang="en-US"/>
                        <a:t>No forecasting</a:t>
                      </a:r>
                      <a:endParaRPr lang="en-US">
                        <a:latin typeface="Alexandria"/>
                      </a:endParaRPr>
                    </a:p>
                  </a:txBody>
                  <a:tcPr anchor="ctr"/>
                </a:tc>
                <a:tc>
                  <a:txBody>
                    <a:bodyPr/>
                    <a:lstStyle/>
                    <a:p>
                      <a:pPr>
                        <a:buNone/>
                      </a:pPr>
                      <a:r>
                        <a:rPr lang="en-US" dirty="0"/>
                        <a:t>40</a:t>
                      </a:r>
                      <a:endParaRPr lang="ar-SY" dirty="0">
                        <a:latin typeface="Alexandria"/>
                      </a:endParaRPr>
                    </a:p>
                  </a:txBody>
                  <a:tcPr anchor="ctr"/>
                </a:tc>
                <a:tc>
                  <a:txBody>
                    <a:bodyPr/>
                    <a:lstStyle/>
                    <a:p>
                      <a:pPr>
                        <a:buNone/>
                      </a:pPr>
                      <a:r>
                        <a:rPr lang="ar-SY" dirty="0"/>
                        <a:t>€</a:t>
                      </a:r>
                      <a:r>
                        <a:rPr lang="en-US" dirty="0"/>
                        <a:t>120000</a:t>
                      </a:r>
                      <a:endParaRPr lang="ar-SY" dirty="0">
                        <a:latin typeface="Alexandria"/>
                      </a:endParaRPr>
                    </a:p>
                  </a:txBody>
                  <a:tcPr anchor="ctr"/>
                </a:tc>
                <a:tc>
                  <a:txBody>
                    <a:bodyPr/>
                    <a:lstStyle/>
                    <a:p>
                      <a:pPr>
                        <a:buNone/>
                      </a:pPr>
                      <a:r>
                        <a:rPr lang="en-US"/>
                        <a:t>€4.8M</a:t>
                      </a:r>
                      <a:endParaRPr lang="en-US">
                        <a:latin typeface="Alexandria"/>
                      </a:endParaRPr>
                    </a:p>
                  </a:txBody>
                  <a:tcPr anchor="ctr"/>
                </a:tc>
                <a:extLst>
                  <a:ext uri="{0D108BD9-81ED-4DB2-BD59-A6C34878D82A}">
                    <a16:rowId xmlns:a16="http://schemas.microsoft.com/office/drawing/2014/main" val="1162024441"/>
                  </a:ext>
                </a:extLst>
              </a:tr>
              <a:tr h="0">
                <a:tc>
                  <a:txBody>
                    <a:bodyPr/>
                    <a:lstStyle/>
                    <a:p>
                      <a:pPr>
                        <a:buNone/>
                      </a:pPr>
                      <a:r>
                        <a:rPr lang="en-US"/>
                        <a:t>With ML</a:t>
                      </a:r>
                      <a:endParaRPr lang="en-US">
                        <a:latin typeface="Alexandria"/>
                      </a:endParaRPr>
                    </a:p>
                  </a:txBody>
                  <a:tcPr anchor="ctr"/>
                </a:tc>
                <a:tc>
                  <a:txBody>
                    <a:bodyPr/>
                    <a:lstStyle/>
                    <a:p>
                      <a:pPr>
                        <a:buNone/>
                      </a:pPr>
                      <a:r>
                        <a:rPr lang="en-US" dirty="0"/>
                        <a:t>5</a:t>
                      </a:r>
                      <a:endParaRPr lang="ar-SY" dirty="0">
                        <a:latin typeface="Alexandria"/>
                      </a:endParaRPr>
                    </a:p>
                  </a:txBody>
                  <a:tcPr anchor="ctr"/>
                </a:tc>
                <a:tc>
                  <a:txBody>
                    <a:bodyPr/>
                    <a:lstStyle/>
                    <a:p>
                      <a:pPr>
                        <a:buNone/>
                      </a:pPr>
                      <a:r>
                        <a:rPr lang="ar-SY" dirty="0"/>
                        <a:t>€</a:t>
                      </a:r>
                      <a:r>
                        <a:rPr lang="en-US" dirty="0"/>
                        <a:t>120000</a:t>
                      </a:r>
                      <a:endParaRPr lang="ar-SY" dirty="0">
                        <a:latin typeface="Alexandria"/>
                      </a:endParaRPr>
                    </a:p>
                  </a:txBody>
                  <a:tcPr anchor="ctr"/>
                </a:tc>
                <a:tc>
                  <a:txBody>
                    <a:bodyPr/>
                    <a:lstStyle/>
                    <a:p>
                      <a:pPr>
                        <a:buNone/>
                      </a:pPr>
                      <a:r>
                        <a:rPr lang="en-US" dirty="0"/>
                        <a:t>€600k</a:t>
                      </a:r>
                      <a:endParaRPr lang="en-US" dirty="0">
                        <a:latin typeface="Alexandria"/>
                      </a:endParaRPr>
                    </a:p>
                  </a:txBody>
                  <a:tcPr anchor="ctr"/>
                </a:tc>
                <a:extLst>
                  <a:ext uri="{0D108BD9-81ED-4DB2-BD59-A6C34878D82A}">
                    <a16:rowId xmlns:a16="http://schemas.microsoft.com/office/drawing/2014/main" val="3743431357"/>
                  </a:ext>
                </a:extLst>
              </a:tr>
            </a:tbl>
          </a:graphicData>
        </a:graphic>
      </p:graphicFrame>
      <p:sp>
        <p:nvSpPr>
          <p:cNvPr id="8" name="TextBox 2">
            <a:extLst>
              <a:ext uri="{FF2B5EF4-FFF2-40B4-BE49-F238E27FC236}">
                <a16:creationId xmlns:a16="http://schemas.microsoft.com/office/drawing/2014/main" id="{8022A714-856E-B3F1-81A7-B287D4AD8709}"/>
              </a:ext>
            </a:extLst>
          </p:cNvPr>
          <p:cNvSpPr txBox="1"/>
          <p:nvPr/>
        </p:nvSpPr>
        <p:spPr>
          <a:xfrm>
            <a:off x="987811" y="1108891"/>
            <a:ext cx="9416937" cy="523220"/>
          </a:xfrm>
          <a:prstGeom prst="rect">
            <a:avLst/>
          </a:prstGeom>
          <a:noFill/>
        </p:spPr>
        <p:txBody>
          <a:bodyPr wrap="square" rtlCol="0">
            <a:spAutoFit/>
          </a:bodyPr>
          <a:lstStyle/>
          <a:p>
            <a:r>
              <a:rPr lang="en-US" sz="2800" dirty="0">
                <a:latin typeface="Alexandria"/>
              </a:rPr>
              <a:t>6. Methods for Predicting Real Estate Trends</a:t>
            </a:r>
          </a:p>
        </p:txBody>
      </p:sp>
    </p:spTree>
    <p:extLst>
      <p:ext uri="{BB962C8B-B14F-4D97-AF65-F5344CB8AC3E}">
        <p14:creationId xmlns:p14="http://schemas.microsoft.com/office/powerpoint/2010/main" val="14841709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B3CA575-475F-62DB-FE4B-8A5670A37F8D}"/>
              </a:ext>
            </a:extLst>
          </p:cNvPr>
          <p:cNvSpPr txBox="1"/>
          <p:nvPr/>
        </p:nvSpPr>
        <p:spPr>
          <a:xfrm>
            <a:off x="1145616" y="1889711"/>
            <a:ext cx="9587599" cy="3737946"/>
          </a:xfrm>
          <a:prstGeom prst="rect">
            <a:avLst/>
          </a:prstGeom>
          <a:solidFill>
            <a:schemeClr val="bg1"/>
          </a:solidFill>
        </p:spPr>
        <p:txBody>
          <a:bodyPr wrap="square" rtlCol="0">
            <a:spAutoFit/>
          </a:bodyPr>
          <a:lstStyle/>
          <a:p>
            <a:pPr>
              <a:lnSpc>
                <a:spcPct val="150000"/>
              </a:lnSpc>
            </a:pPr>
            <a:r>
              <a:rPr lang="en-US" sz="2000" b="1" dirty="0">
                <a:latin typeface="Alexandria"/>
              </a:rPr>
              <a:t>7.1 Financial Crises</a:t>
            </a:r>
            <a:endParaRPr lang="en-US" sz="2000" dirty="0">
              <a:latin typeface="Alexandria"/>
            </a:endParaRPr>
          </a:p>
          <a:p>
            <a:pPr>
              <a:lnSpc>
                <a:spcPct val="150000"/>
              </a:lnSpc>
            </a:pPr>
            <a:r>
              <a:rPr lang="en-US" sz="2000" dirty="0">
                <a:latin typeface="Alexandria"/>
              </a:rPr>
              <a:t>Example: 2008 crisis led to global housing price declines.</a:t>
            </a:r>
          </a:p>
          <a:p>
            <a:pPr>
              <a:lnSpc>
                <a:spcPct val="150000"/>
              </a:lnSpc>
            </a:pPr>
            <a:r>
              <a:rPr lang="en-US" sz="2000" b="1" dirty="0">
                <a:latin typeface="Alexandria"/>
              </a:rPr>
              <a:t>7.2 Pandemics</a:t>
            </a:r>
            <a:endParaRPr lang="en-US" sz="2000" dirty="0">
              <a:latin typeface="Alexandria"/>
            </a:endParaRPr>
          </a:p>
          <a:p>
            <a:pPr>
              <a:lnSpc>
                <a:spcPct val="150000"/>
              </a:lnSpc>
            </a:pPr>
            <a:r>
              <a:rPr lang="en-US" sz="2000" dirty="0">
                <a:latin typeface="Alexandria"/>
              </a:rPr>
              <a:t>COVID-19 effects:</a:t>
            </a:r>
          </a:p>
          <a:p>
            <a:pPr lvl="0">
              <a:lnSpc>
                <a:spcPct val="150000"/>
              </a:lnSpc>
            </a:pPr>
            <a:r>
              <a:rPr lang="en-US" sz="2000" dirty="0">
                <a:latin typeface="Alexandria"/>
              </a:rPr>
              <a:t>Increased suburban demand</a:t>
            </a:r>
          </a:p>
          <a:p>
            <a:pPr lvl="0">
              <a:lnSpc>
                <a:spcPct val="150000"/>
              </a:lnSpc>
            </a:pPr>
            <a:r>
              <a:rPr lang="en-US" sz="2000" dirty="0">
                <a:latin typeface="Alexandria"/>
              </a:rPr>
              <a:t>Growth in remote work housing preferences</a:t>
            </a:r>
          </a:p>
          <a:p>
            <a:pPr>
              <a:lnSpc>
                <a:spcPct val="150000"/>
              </a:lnSpc>
            </a:pPr>
            <a:r>
              <a:rPr lang="en-US" sz="2000" b="1" dirty="0">
                <a:latin typeface="Alexandria"/>
              </a:rPr>
              <a:t>7.3 Climate Change</a:t>
            </a:r>
            <a:endParaRPr lang="en-US" sz="2000" dirty="0">
              <a:latin typeface="Alexandria"/>
            </a:endParaRPr>
          </a:p>
          <a:p>
            <a:pPr>
              <a:lnSpc>
                <a:spcPct val="150000"/>
              </a:lnSpc>
            </a:pPr>
            <a:r>
              <a:rPr lang="en-US" sz="2000" dirty="0">
                <a:latin typeface="Alexandria"/>
              </a:rPr>
              <a:t>Rising sea levels affect coastal property values.</a:t>
            </a:r>
          </a:p>
        </p:txBody>
      </p:sp>
      <p:sp>
        <p:nvSpPr>
          <p:cNvPr id="3" name="TextBox 2">
            <a:extLst>
              <a:ext uri="{FF2B5EF4-FFF2-40B4-BE49-F238E27FC236}">
                <a16:creationId xmlns:a16="http://schemas.microsoft.com/office/drawing/2014/main" id="{2BC81C6F-273F-E600-9315-5269870CB0A4}"/>
              </a:ext>
            </a:extLst>
          </p:cNvPr>
          <p:cNvSpPr txBox="1"/>
          <p:nvPr/>
        </p:nvSpPr>
        <p:spPr>
          <a:xfrm>
            <a:off x="987811" y="1108891"/>
            <a:ext cx="9416937" cy="523220"/>
          </a:xfrm>
          <a:prstGeom prst="rect">
            <a:avLst/>
          </a:prstGeom>
          <a:noFill/>
        </p:spPr>
        <p:txBody>
          <a:bodyPr wrap="square" rtlCol="0">
            <a:spAutoFit/>
          </a:bodyPr>
          <a:lstStyle/>
          <a:p>
            <a:r>
              <a:rPr lang="en-US" sz="2800" dirty="0">
                <a:latin typeface="Alexandria"/>
              </a:rPr>
              <a:t>7.Impact of Global Events on Market Trends</a:t>
            </a:r>
          </a:p>
        </p:txBody>
      </p:sp>
      <p:pic>
        <p:nvPicPr>
          <p:cNvPr id="2" name="صورة 1">
            <a:extLst>
              <a:ext uri="{FF2B5EF4-FFF2-40B4-BE49-F238E27FC236}">
                <a16:creationId xmlns:a16="http://schemas.microsoft.com/office/drawing/2014/main" id="{DAEBCDCE-F2C7-19E3-F619-93C656637D8C}"/>
              </a:ext>
            </a:extLst>
          </p:cNvPr>
          <p:cNvPicPr>
            <a:picLocks noChangeAspect="1"/>
          </p:cNvPicPr>
          <p:nvPr/>
        </p:nvPicPr>
        <p:blipFill>
          <a:blip r:embed="rId3"/>
          <a:stretch>
            <a:fillRect/>
          </a:stretch>
        </p:blipFill>
        <p:spPr>
          <a:xfrm>
            <a:off x="7096371" y="3058783"/>
            <a:ext cx="3308377" cy="2201575"/>
          </a:xfrm>
          <a:prstGeom prst="rect">
            <a:avLst/>
          </a:prstGeom>
        </p:spPr>
      </p:pic>
    </p:spTree>
    <p:extLst>
      <p:ext uri="{BB962C8B-B14F-4D97-AF65-F5344CB8AC3E}">
        <p14:creationId xmlns:p14="http://schemas.microsoft.com/office/powerpoint/2010/main" val="3101568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762000" y="845817"/>
            <a:ext cx="10295559" cy="523220"/>
          </a:xfrm>
          <a:prstGeom prst="rect">
            <a:avLst/>
          </a:prstGeom>
          <a:noFill/>
        </p:spPr>
        <p:txBody>
          <a:bodyPr wrap="square" rtlCol="0">
            <a:spAutoFit/>
          </a:bodyPr>
          <a:lstStyle/>
          <a:p>
            <a:r>
              <a:rPr lang="en-US" sz="2800" dirty="0">
                <a:latin typeface="Alexandria"/>
              </a:rPr>
              <a:t>8. Key Market Indicators for Forecasting</a:t>
            </a:r>
          </a:p>
        </p:txBody>
      </p:sp>
      <mc:AlternateContent xmlns:mc="http://schemas.openxmlformats.org/markup-compatibility/2006" xmlns:a14="http://schemas.microsoft.com/office/drawing/2010/main">
        <mc:Choice Requires="a14">
          <p:sp>
            <p:nvSpPr>
              <p:cNvPr id="5" name="TextBox 2">
                <a:extLst>
                  <a:ext uri="{FF2B5EF4-FFF2-40B4-BE49-F238E27FC236}">
                    <a16:creationId xmlns:a16="http://schemas.microsoft.com/office/drawing/2014/main" id="{CDE32309-BD4C-A2A3-9A2D-491BEFA21F15}"/>
                  </a:ext>
                </a:extLst>
              </p:cNvPr>
              <p:cNvSpPr txBox="1"/>
              <p:nvPr/>
            </p:nvSpPr>
            <p:spPr>
              <a:xfrm>
                <a:off x="762000" y="1907599"/>
                <a:ext cx="10295559" cy="3926203"/>
              </a:xfrm>
              <a:prstGeom prst="rect">
                <a:avLst/>
              </a:prstGeom>
              <a:noFill/>
            </p:spPr>
            <p:txBody>
              <a:bodyPr wrap="square" rtlCol="0">
                <a:spAutoFit/>
              </a:bodyPr>
              <a:lstStyle/>
              <a:p>
                <a:r>
                  <a:rPr lang="en-US" b="1" dirty="0">
                    <a:latin typeface="Alexandria"/>
                  </a:rPr>
                  <a:t>8.1 Housing Affordability Index</a:t>
                </a:r>
                <a:endParaRPr lang="en-US" dirty="0">
                  <a:latin typeface="Alexandria"/>
                </a:endParaRPr>
              </a:p>
              <a:p>
                <a:r>
                  <a:rPr lang="en-US" dirty="0">
                    <a:latin typeface="Alexandria"/>
                  </a:rPr>
                  <a:t>Measures the ability of households to purchase homes.</a:t>
                </a:r>
              </a:p>
              <a:p>
                <a:r>
                  <a:rPr lang="en-US" b="1" dirty="0">
                    <a:latin typeface="Alexandria"/>
                  </a:rPr>
                  <a:t> Price-to-Income Ratio</a:t>
                </a:r>
                <a:endParaRPr lang="en-US" dirty="0">
                  <a:latin typeface="Alexandria"/>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𝑃𝑟𝑖𝑐𝑒</m:t>
                      </m:r>
                      <m:r>
                        <m:rPr>
                          <m:nor/>
                        </m:rPr>
                        <a:rPr lang="en-US">
                          <a:latin typeface="Alexandria"/>
                        </a:rPr>
                        <m:t>−</m:t>
                      </m:r>
                      <m:r>
                        <a:rPr lang="en-US" i="1">
                          <a:latin typeface="Cambria Math" panose="02040503050406030204" pitchFamily="18" charset="0"/>
                        </a:rPr>
                        <m:t>𝑡𝑜</m:t>
                      </m:r>
                      <m:r>
                        <m:rPr>
                          <m:nor/>
                        </m:rPr>
                        <a:rPr lang="en-US">
                          <a:latin typeface="Alexandria"/>
                        </a:rPr>
                        <m:t>−</m:t>
                      </m:r>
                      <m:r>
                        <a:rPr lang="en-US" i="1">
                          <a:latin typeface="Cambria Math" panose="02040503050406030204" pitchFamily="18" charset="0"/>
                        </a:rPr>
                        <m:t>𝐼𝑛𝑐𝑜𝑚𝑒</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𝑀𝑒𝑑𝑖𝑎𝑛</m:t>
                          </m:r>
                          <m:r>
                            <m:rPr>
                              <m:nor/>
                            </m:rPr>
                            <a:rPr lang="en-US">
                              <a:latin typeface="Alexandria"/>
                            </a:rPr>
                            <m:t> </m:t>
                          </m:r>
                          <m:r>
                            <a:rPr lang="en-US" i="1">
                              <a:latin typeface="Cambria Math" panose="02040503050406030204" pitchFamily="18" charset="0"/>
                            </a:rPr>
                            <m:t>𝐻𝑜𝑢𝑠𝑒</m:t>
                          </m:r>
                          <m:r>
                            <m:rPr>
                              <m:nor/>
                            </m:rPr>
                            <a:rPr lang="en-US">
                              <a:latin typeface="Alexandria"/>
                            </a:rPr>
                            <m:t> </m:t>
                          </m:r>
                          <m:r>
                            <a:rPr lang="en-US" i="1">
                              <a:latin typeface="Cambria Math" panose="02040503050406030204" pitchFamily="18" charset="0"/>
                            </a:rPr>
                            <m:t>𝑃𝑟𝑖𝑐𝑒</m:t>
                          </m:r>
                        </m:num>
                        <m:den>
                          <m:r>
                            <a:rPr lang="en-US" i="1">
                              <a:latin typeface="Cambria Math" panose="02040503050406030204" pitchFamily="18" charset="0"/>
                            </a:rPr>
                            <m:t>𝑀𝑒𝑑𝑖𝑎𝑛</m:t>
                          </m:r>
                          <m:r>
                            <m:rPr>
                              <m:nor/>
                            </m:rPr>
                            <a:rPr lang="en-US">
                              <a:latin typeface="Alexandria"/>
                            </a:rPr>
                            <m:t> </m:t>
                          </m:r>
                          <m:r>
                            <a:rPr lang="en-US" i="1">
                              <a:latin typeface="Cambria Math" panose="02040503050406030204" pitchFamily="18" charset="0"/>
                            </a:rPr>
                            <m:t>𝐻𝑜𝑢𝑠𝑒</m:t>
                          </m:r>
                          <m:r>
                            <a:rPr lang="en-US" i="1">
                              <a:latin typeface="Cambria Math" panose="02040503050406030204" pitchFamily="18" charset="0"/>
                            </a:rPr>
                            <m:t>h</m:t>
                          </m:r>
                          <m:r>
                            <a:rPr lang="en-US" i="1">
                              <a:latin typeface="Cambria Math" panose="02040503050406030204" pitchFamily="18" charset="0"/>
                            </a:rPr>
                            <m:t>𝑜𝑙𝑑</m:t>
                          </m:r>
                          <m:r>
                            <m:rPr>
                              <m:nor/>
                            </m:rPr>
                            <a:rPr lang="en-US">
                              <a:latin typeface="Alexandria"/>
                            </a:rPr>
                            <m:t> </m:t>
                          </m:r>
                          <m:r>
                            <a:rPr lang="en-US" i="1">
                              <a:latin typeface="Cambria Math" panose="02040503050406030204" pitchFamily="18" charset="0"/>
                            </a:rPr>
                            <m:t>𝐼𝑛𝑐𝑜𝑚𝑒</m:t>
                          </m:r>
                        </m:den>
                      </m:f>
                    </m:oMath>
                  </m:oMathPara>
                </a14:m>
                <a:endParaRPr lang="en-US" dirty="0">
                  <a:latin typeface="Alexandria"/>
                </a:endParaRPr>
              </a:p>
              <a:p>
                <a:r>
                  <a:rPr lang="en-US" dirty="0">
                    <a:latin typeface="Alexandria"/>
                  </a:rPr>
                  <a:t>High ratios indicate potential housing bubbles.</a:t>
                </a:r>
              </a:p>
              <a:p>
                <a:r>
                  <a:rPr lang="en-US" b="1" dirty="0">
                    <a:latin typeface="Alexandria"/>
                  </a:rPr>
                  <a:t>8.2 Vacancy Rate</a:t>
                </a:r>
                <a:endParaRPr lang="en-US" dirty="0">
                  <a:latin typeface="Alexandria"/>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𝑉𝑎𝑐𝑎𝑛𝑐𝑦</m:t>
                      </m:r>
                      <m:r>
                        <m:rPr>
                          <m:nor/>
                        </m:rPr>
                        <a:rPr lang="en-US">
                          <a:latin typeface="Alexandria"/>
                        </a:rPr>
                        <m:t> </m:t>
                      </m:r>
                      <m:r>
                        <a:rPr lang="en-US" i="1">
                          <a:latin typeface="Cambria Math" panose="02040503050406030204" pitchFamily="18" charset="0"/>
                        </a:rPr>
                        <m:t>𝑅𝑎𝑡𝑒</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𝑉𝑎𝑐𝑎𝑛𝑡</m:t>
                          </m:r>
                          <m:r>
                            <m:rPr>
                              <m:nor/>
                            </m:rPr>
                            <a:rPr lang="en-US">
                              <a:latin typeface="Alexandria"/>
                            </a:rPr>
                            <m:t> </m:t>
                          </m:r>
                          <m:r>
                            <a:rPr lang="en-US" i="1">
                              <a:latin typeface="Cambria Math" panose="02040503050406030204" pitchFamily="18" charset="0"/>
                            </a:rPr>
                            <m:t>𝑈𝑛𝑖𝑡𝑠</m:t>
                          </m:r>
                        </m:num>
                        <m:den>
                          <m:r>
                            <a:rPr lang="en-US" i="1">
                              <a:latin typeface="Cambria Math" panose="02040503050406030204" pitchFamily="18" charset="0"/>
                            </a:rPr>
                            <m:t>𝑇𝑜𝑡𝑎𝑙</m:t>
                          </m:r>
                          <m:r>
                            <m:rPr>
                              <m:nor/>
                            </m:rPr>
                            <a:rPr lang="en-US">
                              <a:latin typeface="Alexandria"/>
                            </a:rPr>
                            <m:t> </m:t>
                          </m:r>
                          <m:r>
                            <a:rPr lang="en-US" i="1">
                              <a:latin typeface="Cambria Math" panose="02040503050406030204" pitchFamily="18" charset="0"/>
                            </a:rPr>
                            <m:t>𝑈𝑛𝑖𝑡𝑠</m:t>
                          </m:r>
                        </m:den>
                      </m:f>
                      <m:r>
                        <a:rPr lang="en-US" i="1">
                          <a:latin typeface="Cambria Math" panose="02040503050406030204" pitchFamily="18" charset="0"/>
                        </a:rPr>
                        <m:t>×</m:t>
                      </m:r>
                      <m:r>
                        <a:rPr lang="en-US" i="1">
                          <a:latin typeface="Cambria Math" panose="02040503050406030204" pitchFamily="18" charset="0"/>
                        </a:rPr>
                        <m:t>100</m:t>
                      </m:r>
                    </m:oMath>
                  </m:oMathPara>
                </a14:m>
                <a:endParaRPr lang="en-US" dirty="0">
                  <a:latin typeface="Alexandria"/>
                </a:endParaRPr>
              </a:p>
              <a:p>
                <a:r>
                  <a:rPr lang="en-US" dirty="0">
                    <a:latin typeface="Alexandria"/>
                  </a:rPr>
                  <a:t>High vacancy → oversupply → price decline.</a:t>
                </a:r>
              </a:p>
              <a:p>
                <a:r>
                  <a:rPr lang="en-US" b="1" dirty="0">
                    <a:latin typeface="Alexandria"/>
                  </a:rPr>
                  <a:t>8.3 Rental Yield</a:t>
                </a:r>
                <a:endParaRPr lang="en-US" dirty="0">
                  <a:latin typeface="Alexandria"/>
                </a:endParaRP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𝑅𝑒𝑛𝑡𝑎𝑙</m:t>
                      </m:r>
                      <m:r>
                        <m:rPr>
                          <m:nor/>
                        </m:rPr>
                        <a:rPr lang="en-US">
                          <a:latin typeface="Alexandria"/>
                        </a:rPr>
                        <m:t> </m:t>
                      </m:r>
                      <m:r>
                        <a:rPr lang="en-US" i="1">
                          <a:latin typeface="Cambria Math" panose="02040503050406030204" pitchFamily="18" charset="0"/>
                        </a:rPr>
                        <m:t>𝑌𝑖𝑒𝑙𝑑</m:t>
                      </m:r>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𝐴𝑛𝑛𝑢𝑎𝑙</m:t>
                          </m:r>
                          <m:r>
                            <m:rPr>
                              <m:nor/>
                            </m:rPr>
                            <a:rPr lang="en-US">
                              <a:latin typeface="Alexandria"/>
                            </a:rPr>
                            <m:t> </m:t>
                          </m:r>
                          <m:r>
                            <a:rPr lang="en-US" i="1">
                              <a:latin typeface="Cambria Math" panose="02040503050406030204" pitchFamily="18" charset="0"/>
                            </a:rPr>
                            <m:t>𝑅𝑒𝑛𝑡</m:t>
                          </m:r>
                        </m:num>
                        <m:den>
                          <m:r>
                            <a:rPr lang="en-US" i="1">
                              <a:latin typeface="Cambria Math" panose="02040503050406030204" pitchFamily="18" charset="0"/>
                            </a:rPr>
                            <m:t>𝑃𝑟𝑜𝑝𝑒𝑟𝑡𝑦</m:t>
                          </m:r>
                          <m:r>
                            <m:rPr>
                              <m:nor/>
                            </m:rPr>
                            <a:rPr lang="en-US">
                              <a:latin typeface="Alexandria"/>
                            </a:rPr>
                            <m:t> </m:t>
                          </m:r>
                          <m:r>
                            <a:rPr lang="en-US" i="1">
                              <a:latin typeface="Cambria Math" panose="02040503050406030204" pitchFamily="18" charset="0"/>
                            </a:rPr>
                            <m:t>𝑉𝑎𝑙𝑢𝑒</m:t>
                          </m:r>
                        </m:den>
                      </m:f>
                      <m:r>
                        <a:rPr lang="en-US" i="1">
                          <a:latin typeface="Cambria Math" panose="02040503050406030204" pitchFamily="18" charset="0"/>
                        </a:rPr>
                        <m:t>×</m:t>
                      </m:r>
                      <m:r>
                        <a:rPr lang="en-US" i="1">
                          <a:latin typeface="Cambria Math" panose="02040503050406030204" pitchFamily="18" charset="0"/>
                        </a:rPr>
                        <m:t>100</m:t>
                      </m:r>
                    </m:oMath>
                  </m:oMathPara>
                </a14:m>
                <a:endParaRPr lang="en-US" dirty="0">
                  <a:latin typeface="Alexandria"/>
                </a:endParaRPr>
              </a:p>
              <a:p>
                <a:r>
                  <a:rPr lang="en-US" dirty="0">
                    <a:latin typeface="Alexandria"/>
                  </a:rPr>
                  <a:t>Used to evaluate investment attractiveness</a:t>
                </a:r>
              </a:p>
            </p:txBody>
          </p:sp>
        </mc:Choice>
        <mc:Fallback xmlns="">
          <p:sp>
            <p:nvSpPr>
              <p:cNvPr id="5" name="TextBox 2">
                <a:extLst>
                  <a:ext uri="{FF2B5EF4-FFF2-40B4-BE49-F238E27FC236}">
                    <a16:creationId xmlns:a16="http://schemas.microsoft.com/office/drawing/2014/main" id="{CDE32309-BD4C-A2A3-9A2D-491BEFA21F15}"/>
                  </a:ext>
                </a:extLst>
              </p:cNvPr>
              <p:cNvSpPr txBox="1">
                <a:spLocks noRot="1" noChangeAspect="1" noMove="1" noResize="1" noEditPoints="1" noAdjustHandles="1" noChangeArrowheads="1" noChangeShapeType="1" noTextEdit="1"/>
              </p:cNvSpPr>
              <p:nvPr/>
            </p:nvSpPr>
            <p:spPr>
              <a:xfrm>
                <a:off x="762000" y="1907599"/>
                <a:ext cx="10295559" cy="3926203"/>
              </a:xfrm>
              <a:prstGeom prst="rect">
                <a:avLst/>
              </a:prstGeom>
              <a:blipFill>
                <a:blip r:embed="rId3"/>
                <a:stretch>
                  <a:fillRect l="-474" t="-932" b="-1553"/>
                </a:stretch>
              </a:blipFill>
            </p:spPr>
            <p:txBody>
              <a:bodyPr/>
              <a:lstStyle/>
              <a:p>
                <a:r>
                  <a:rPr lang="ar-SY">
                    <a:noFill/>
                  </a:rPr>
                  <a:t> </a:t>
                </a:r>
              </a:p>
            </p:txBody>
          </p:sp>
        </mc:Fallback>
      </mc:AlternateContent>
      <p:pic>
        <p:nvPicPr>
          <p:cNvPr id="2" name="صورة 1">
            <a:extLst>
              <a:ext uri="{FF2B5EF4-FFF2-40B4-BE49-F238E27FC236}">
                <a16:creationId xmlns:a16="http://schemas.microsoft.com/office/drawing/2014/main" id="{1B774A62-F77E-711A-56ED-BA7A60A4FC91}"/>
              </a:ext>
            </a:extLst>
          </p:cNvPr>
          <p:cNvPicPr>
            <a:picLocks noChangeAspect="1"/>
          </p:cNvPicPr>
          <p:nvPr/>
        </p:nvPicPr>
        <p:blipFill>
          <a:blip r:embed="rId4"/>
          <a:stretch>
            <a:fillRect/>
          </a:stretch>
        </p:blipFill>
        <p:spPr>
          <a:xfrm>
            <a:off x="8607287" y="3029380"/>
            <a:ext cx="2143125" cy="2143125"/>
          </a:xfrm>
          <a:prstGeom prst="rect">
            <a:avLst/>
          </a:prstGeom>
        </p:spPr>
      </p:pic>
    </p:spTree>
    <p:extLst>
      <p:ext uri="{BB962C8B-B14F-4D97-AF65-F5344CB8AC3E}">
        <p14:creationId xmlns:p14="http://schemas.microsoft.com/office/powerpoint/2010/main" val="2441072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00AA4-D8BF-1DF8-2713-02E9BA0494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65BF41-A87D-2F17-D162-D73D661ADD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6D7B16-FF0B-A088-1F16-8CAE3106FFF4}"/>
              </a:ext>
            </a:extLst>
          </p:cNvPr>
          <p:cNvSpPr/>
          <p:nvPr/>
        </p:nvSpPr>
        <p:spPr>
          <a:xfrm>
            <a:off x="742931" y="1541400"/>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r>
              <a:rPr lang="en-US" b="1" dirty="0"/>
              <a:t>11. Risk Factors in Real Estate Forecasting</a:t>
            </a:r>
            <a:endParaRPr lang="en-US" dirty="0"/>
          </a:p>
          <a:p>
            <a:pPr lvl="0"/>
            <a:r>
              <a:rPr lang="en-US" dirty="0"/>
              <a:t>Economic downturns</a:t>
            </a:r>
          </a:p>
          <a:p>
            <a:pPr lvl="0"/>
            <a:r>
              <a:rPr lang="en-US" dirty="0"/>
              <a:t>Policy changes</a:t>
            </a:r>
          </a:p>
          <a:p>
            <a:pPr lvl="0"/>
            <a:r>
              <a:rPr lang="en-US" dirty="0"/>
              <a:t>Over-speculation</a:t>
            </a:r>
          </a:p>
          <a:p>
            <a:pPr lvl="0"/>
            <a:r>
              <a:rPr lang="en-US" dirty="0"/>
              <a:t>Construction cost inflation</a:t>
            </a:r>
          </a:p>
          <a:p>
            <a:pPr lvl="0"/>
            <a:r>
              <a:rPr lang="en-US" dirty="0"/>
              <a:t>Environmental risks</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C49468A-881F-26A4-85A2-39C42448F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1B607794-2F5B-7A7A-225E-36A1ADBFF4D7}"/>
              </a:ext>
            </a:extLst>
          </p:cNvPr>
          <p:cNvSpPr txBox="1"/>
          <p:nvPr/>
        </p:nvSpPr>
        <p:spPr>
          <a:xfrm>
            <a:off x="1333001" y="1767311"/>
            <a:ext cx="9639799" cy="3083921"/>
          </a:xfrm>
          <a:prstGeom prst="rect">
            <a:avLst/>
          </a:prstGeom>
          <a:solidFill>
            <a:schemeClr val="bg1"/>
          </a:solidFill>
        </p:spPr>
        <p:txBody>
          <a:bodyPr wrap="square" rtlCol="0">
            <a:spAutoFit/>
          </a:bodyPr>
          <a:lstStyle/>
          <a:p>
            <a:pPr marL="342900" lvl="0" indent="-342900">
              <a:lnSpc>
                <a:spcPct val="200000"/>
              </a:lnSpc>
              <a:buFont typeface="Arial" panose="020B0604020202020204" pitchFamily="34" charset="0"/>
              <a:buChar char="•"/>
            </a:pPr>
            <a:r>
              <a:rPr lang="en-US" sz="2000" dirty="0">
                <a:latin typeface="Alexandria"/>
              </a:rPr>
              <a:t>Economic downturns</a:t>
            </a:r>
          </a:p>
          <a:p>
            <a:pPr marL="342900" lvl="0" indent="-342900">
              <a:lnSpc>
                <a:spcPct val="200000"/>
              </a:lnSpc>
              <a:buFont typeface="Arial" panose="020B0604020202020204" pitchFamily="34" charset="0"/>
              <a:buChar char="•"/>
            </a:pPr>
            <a:r>
              <a:rPr lang="en-US" sz="2000" dirty="0">
                <a:latin typeface="Alexandria"/>
              </a:rPr>
              <a:t>Policy changes</a:t>
            </a:r>
          </a:p>
          <a:p>
            <a:pPr marL="342900" lvl="0" indent="-342900">
              <a:lnSpc>
                <a:spcPct val="200000"/>
              </a:lnSpc>
              <a:buFont typeface="Arial" panose="020B0604020202020204" pitchFamily="34" charset="0"/>
              <a:buChar char="•"/>
            </a:pPr>
            <a:r>
              <a:rPr lang="en-US" sz="2000" dirty="0">
                <a:latin typeface="Alexandria"/>
              </a:rPr>
              <a:t>Over-speculation</a:t>
            </a:r>
          </a:p>
          <a:p>
            <a:pPr marL="342900" lvl="0" indent="-342900">
              <a:lnSpc>
                <a:spcPct val="200000"/>
              </a:lnSpc>
              <a:buFont typeface="Arial" panose="020B0604020202020204" pitchFamily="34" charset="0"/>
              <a:buChar char="•"/>
            </a:pPr>
            <a:r>
              <a:rPr lang="en-US" sz="2000" dirty="0">
                <a:latin typeface="Alexandria"/>
              </a:rPr>
              <a:t>Construction cost inflation</a:t>
            </a:r>
          </a:p>
          <a:p>
            <a:pPr marL="342900" lvl="0" indent="-342900">
              <a:lnSpc>
                <a:spcPct val="200000"/>
              </a:lnSpc>
              <a:buFont typeface="Arial" panose="020B0604020202020204" pitchFamily="34" charset="0"/>
              <a:buChar char="•"/>
            </a:pPr>
            <a:r>
              <a:rPr lang="en-US" sz="2000" dirty="0">
                <a:latin typeface="Alexandria"/>
              </a:rPr>
              <a:t>Environmental risks</a:t>
            </a:r>
          </a:p>
        </p:txBody>
      </p:sp>
      <p:sp>
        <p:nvSpPr>
          <p:cNvPr id="6" name="TextBox 2">
            <a:extLst>
              <a:ext uri="{FF2B5EF4-FFF2-40B4-BE49-F238E27FC236}">
                <a16:creationId xmlns:a16="http://schemas.microsoft.com/office/drawing/2014/main" id="{813C1906-929F-18F2-BB97-03A8AC35375D}"/>
              </a:ext>
            </a:extLst>
          </p:cNvPr>
          <p:cNvSpPr txBox="1"/>
          <p:nvPr/>
        </p:nvSpPr>
        <p:spPr>
          <a:xfrm>
            <a:off x="918606" y="951311"/>
            <a:ext cx="10354787" cy="523220"/>
          </a:xfrm>
          <a:prstGeom prst="rect">
            <a:avLst/>
          </a:prstGeom>
          <a:noFill/>
        </p:spPr>
        <p:txBody>
          <a:bodyPr wrap="square" rtlCol="0">
            <a:spAutoFit/>
          </a:bodyPr>
          <a:lstStyle/>
          <a:p>
            <a:r>
              <a:rPr lang="en-US" sz="2800" dirty="0">
                <a:latin typeface="Alexandria"/>
              </a:rPr>
              <a:t>9. Risk Factors in Real Estate Forecasting</a:t>
            </a:r>
          </a:p>
        </p:txBody>
      </p:sp>
      <p:pic>
        <p:nvPicPr>
          <p:cNvPr id="4" name="صورة 3">
            <a:extLst>
              <a:ext uri="{FF2B5EF4-FFF2-40B4-BE49-F238E27FC236}">
                <a16:creationId xmlns:a16="http://schemas.microsoft.com/office/drawing/2014/main" id="{CD5FAB62-7CA3-1600-0767-8C19B46BEB1E}"/>
              </a:ext>
            </a:extLst>
          </p:cNvPr>
          <p:cNvPicPr>
            <a:picLocks noChangeAspect="1"/>
          </p:cNvPicPr>
          <p:nvPr/>
        </p:nvPicPr>
        <p:blipFill>
          <a:blip r:embed="rId3"/>
          <a:stretch>
            <a:fillRect/>
          </a:stretch>
        </p:blipFill>
        <p:spPr>
          <a:xfrm>
            <a:off x="5594641" y="2000316"/>
            <a:ext cx="3985275" cy="2857367"/>
          </a:xfrm>
          <a:prstGeom prst="rect">
            <a:avLst/>
          </a:prstGeom>
        </p:spPr>
      </p:pic>
    </p:spTree>
    <p:extLst>
      <p:ext uri="{BB962C8B-B14F-4D97-AF65-F5344CB8AC3E}">
        <p14:creationId xmlns:p14="http://schemas.microsoft.com/office/powerpoint/2010/main" val="4021717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47">
            <a:extLst>
              <a:ext uri="{FF2B5EF4-FFF2-40B4-BE49-F238E27FC236}">
                <a16:creationId xmlns:a16="http://schemas.microsoft.com/office/drawing/2014/main" id="{EBD7DD59-C30F-CCBA-ACA3-550244AB3702}"/>
              </a:ext>
            </a:extLst>
          </p:cNvPr>
          <p:cNvSpPr txBox="1"/>
          <p:nvPr/>
        </p:nvSpPr>
        <p:spPr>
          <a:xfrm>
            <a:off x="993055" y="1740333"/>
            <a:ext cx="10205889" cy="4199611"/>
          </a:xfrm>
          <a:prstGeom prst="rect">
            <a:avLst/>
          </a:prstGeom>
          <a:solidFill>
            <a:schemeClr val="bg1"/>
          </a:solidFill>
        </p:spPr>
        <p:txBody>
          <a:bodyPr wrap="square" rtlCol="0">
            <a:spAutoFit/>
          </a:bodyPr>
          <a:lstStyle/>
          <a:p>
            <a:pPr>
              <a:lnSpc>
                <a:spcPct val="150000"/>
              </a:lnSpc>
            </a:pPr>
            <a:r>
              <a:rPr lang="en-US" sz="2000" b="1" dirty="0">
                <a:latin typeface="Alexandria"/>
              </a:rPr>
              <a:t>10. Tools and Software for Market Prediction</a:t>
            </a:r>
            <a:endParaRPr lang="en-US" sz="2000" dirty="0">
              <a:latin typeface="Alexandria"/>
            </a:endParaRPr>
          </a:p>
          <a:p>
            <a:pPr>
              <a:lnSpc>
                <a:spcPct val="150000"/>
              </a:lnSpc>
            </a:pPr>
            <a:r>
              <a:rPr lang="en-US" sz="2000" b="1" dirty="0">
                <a:latin typeface="Alexandria"/>
              </a:rPr>
              <a:t>10.1 Analytical Tools</a:t>
            </a:r>
            <a:endParaRPr lang="en-US" sz="2000" dirty="0">
              <a:latin typeface="Alexandria"/>
            </a:endParaRPr>
          </a:p>
          <a:p>
            <a:pPr marL="342900" lvl="0" indent="-342900">
              <a:lnSpc>
                <a:spcPct val="150000"/>
              </a:lnSpc>
              <a:buFont typeface="Arial" panose="020B0604020202020204" pitchFamily="34" charset="0"/>
              <a:buChar char="•"/>
            </a:pPr>
            <a:r>
              <a:rPr lang="en-US" sz="2000" dirty="0">
                <a:latin typeface="Alexandria"/>
              </a:rPr>
              <a:t>Excel forecasting models</a:t>
            </a:r>
          </a:p>
          <a:p>
            <a:pPr marL="342900" lvl="0" indent="-342900">
              <a:lnSpc>
                <a:spcPct val="150000"/>
              </a:lnSpc>
              <a:buFont typeface="Arial" panose="020B0604020202020204" pitchFamily="34" charset="0"/>
              <a:buChar char="•"/>
            </a:pPr>
            <a:r>
              <a:rPr lang="en-US" sz="2000" dirty="0">
                <a:latin typeface="Alexandria"/>
              </a:rPr>
              <a:t>R and Python for statistical modeling</a:t>
            </a:r>
          </a:p>
          <a:p>
            <a:pPr marL="342900" lvl="0" indent="-342900">
              <a:lnSpc>
                <a:spcPct val="150000"/>
              </a:lnSpc>
              <a:buFont typeface="Arial" panose="020B0604020202020204" pitchFamily="34" charset="0"/>
              <a:buChar char="•"/>
            </a:pPr>
            <a:r>
              <a:rPr lang="en-US" sz="2000" dirty="0">
                <a:latin typeface="Alexandria"/>
              </a:rPr>
              <a:t>GIS for spatial analysis</a:t>
            </a:r>
          </a:p>
          <a:p>
            <a:pPr>
              <a:lnSpc>
                <a:spcPct val="150000"/>
              </a:lnSpc>
            </a:pPr>
            <a:r>
              <a:rPr lang="en-US" sz="2000" b="1" dirty="0">
                <a:latin typeface="Alexandria"/>
              </a:rPr>
              <a:t>10.2 Real Estate Platforms</a:t>
            </a:r>
            <a:endParaRPr lang="en-US" sz="2000" dirty="0">
              <a:latin typeface="Alexandria"/>
            </a:endParaRPr>
          </a:p>
          <a:p>
            <a:pPr lvl="0">
              <a:lnSpc>
                <a:spcPct val="150000"/>
              </a:lnSpc>
            </a:pPr>
            <a:r>
              <a:rPr lang="en-US" sz="2000" dirty="0">
                <a:latin typeface="Alexandria"/>
              </a:rPr>
              <a:t>Zillow analytics</a:t>
            </a:r>
          </a:p>
          <a:p>
            <a:pPr lvl="0">
              <a:lnSpc>
                <a:spcPct val="150000"/>
              </a:lnSpc>
            </a:pPr>
            <a:r>
              <a:rPr lang="en-US" sz="2000" dirty="0">
                <a:latin typeface="Alexandria"/>
              </a:rPr>
              <a:t>Real Capital Analytics</a:t>
            </a:r>
          </a:p>
          <a:p>
            <a:pPr>
              <a:lnSpc>
                <a:spcPct val="150000"/>
              </a:lnSpc>
            </a:pPr>
            <a:r>
              <a:rPr lang="en-US" sz="2000" dirty="0">
                <a:latin typeface="Alexandria"/>
              </a:rPr>
              <a:t>CoStar</a:t>
            </a:r>
          </a:p>
        </p:txBody>
      </p:sp>
      <p:sp>
        <p:nvSpPr>
          <p:cNvPr id="2" name="TextBox 2">
            <a:extLst>
              <a:ext uri="{FF2B5EF4-FFF2-40B4-BE49-F238E27FC236}">
                <a16:creationId xmlns:a16="http://schemas.microsoft.com/office/drawing/2014/main" id="{679CD3F9-4F8E-3BD2-6161-1053B9D36696}"/>
              </a:ext>
            </a:extLst>
          </p:cNvPr>
          <p:cNvSpPr txBox="1"/>
          <p:nvPr/>
        </p:nvSpPr>
        <p:spPr>
          <a:xfrm>
            <a:off x="827876" y="928492"/>
            <a:ext cx="10621194" cy="671851"/>
          </a:xfrm>
          <a:prstGeom prst="rect">
            <a:avLst/>
          </a:prstGeom>
          <a:noFill/>
        </p:spPr>
        <p:txBody>
          <a:bodyPr wrap="square" rtlCol="0">
            <a:spAutoFit/>
          </a:bodyPr>
          <a:lstStyle/>
          <a:p>
            <a:pPr>
              <a:lnSpc>
                <a:spcPct val="150000"/>
              </a:lnSpc>
            </a:pPr>
            <a:r>
              <a:rPr lang="en-US" sz="2800" dirty="0">
                <a:latin typeface="Alexandria"/>
              </a:rPr>
              <a:t>10. Tools and Software for Market Prediction</a:t>
            </a:r>
          </a:p>
        </p:txBody>
      </p:sp>
      <p:pic>
        <p:nvPicPr>
          <p:cNvPr id="3" name="صورة 2">
            <a:extLst>
              <a:ext uri="{FF2B5EF4-FFF2-40B4-BE49-F238E27FC236}">
                <a16:creationId xmlns:a16="http://schemas.microsoft.com/office/drawing/2014/main" id="{93C0DC8F-FBB1-B797-8F27-606828861B80}"/>
              </a:ext>
            </a:extLst>
          </p:cNvPr>
          <p:cNvPicPr>
            <a:picLocks noChangeAspect="1"/>
          </p:cNvPicPr>
          <p:nvPr/>
        </p:nvPicPr>
        <p:blipFill>
          <a:blip r:embed="rId3"/>
          <a:stretch>
            <a:fillRect/>
          </a:stretch>
        </p:blipFill>
        <p:spPr>
          <a:xfrm>
            <a:off x="5606322" y="2449309"/>
            <a:ext cx="3808048" cy="2534083"/>
          </a:xfrm>
          <a:prstGeom prst="rect">
            <a:avLst/>
          </a:prstGeom>
        </p:spPr>
      </p:pic>
    </p:spTree>
    <p:extLst>
      <p:ext uri="{BB962C8B-B14F-4D97-AF65-F5344CB8AC3E}">
        <p14:creationId xmlns:p14="http://schemas.microsoft.com/office/powerpoint/2010/main" val="10351058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A2B8DFC3-0A1B-AD2B-DA2A-1FC4AC91ED84}"/>
              </a:ext>
            </a:extLst>
          </p:cNvPr>
          <p:cNvSpPr txBox="1"/>
          <p:nvPr/>
        </p:nvSpPr>
        <p:spPr>
          <a:xfrm>
            <a:off x="943590" y="1976814"/>
            <a:ext cx="10304820" cy="929485"/>
          </a:xfrm>
          <a:prstGeom prst="rect">
            <a:avLst/>
          </a:prstGeom>
          <a:solidFill>
            <a:schemeClr val="bg1"/>
          </a:solidFill>
        </p:spPr>
        <p:txBody>
          <a:bodyPr wrap="square" rtlCol="0">
            <a:spAutoFit/>
          </a:bodyPr>
          <a:lstStyle/>
          <a:p>
            <a:r>
              <a:rPr lang="en-US" sz="2000" b="1" dirty="0">
                <a:latin typeface="Alexandria"/>
              </a:rPr>
              <a:t>Decision Framework</a:t>
            </a:r>
            <a:endParaRPr lang="en-US" sz="2000" dirty="0">
              <a:latin typeface="Alexandria"/>
            </a:endParaRPr>
          </a:p>
          <a:p>
            <a:pPr marL="342900" lvl="0" indent="-342900">
              <a:lnSpc>
                <a:spcPct val="200000"/>
              </a:lnSpc>
              <a:buFont typeface="Arial" panose="020B0604020202020204" pitchFamily="34" charset="0"/>
              <a:buChar char="•"/>
            </a:pPr>
            <a:endParaRPr lang="en-US" sz="2000" dirty="0">
              <a:latin typeface="Alexandria"/>
            </a:endParaRPr>
          </a:p>
        </p:txBody>
      </p:sp>
      <p:sp>
        <p:nvSpPr>
          <p:cNvPr id="4" name="TextBox 2">
            <a:extLst>
              <a:ext uri="{FF2B5EF4-FFF2-40B4-BE49-F238E27FC236}">
                <a16:creationId xmlns:a16="http://schemas.microsoft.com/office/drawing/2014/main" id="{9F23105B-163A-A5D0-9166-07A33389F150}"/>
              </a:ext>
            </a:extLst>
          </p:cNvPr>
          <p:cNvSpPr txBox="1"/>
          <p:nvPr/>
        </p:nvSpPr>
        <p:spPr>
          <a:xfrm>
            <a:off x="827875" y="928492"/>
            <a:ext cx="10420535" cy="523220"/>
          </a:xfrm>
          <a:prstGeom prst="rect">
            <a:avLst/>
          </a:prstGeom>
          <a:noFill/>
        </p:spPr>
        <p:txBody>
          <a:bodyPr wrap="square" rtlCol="0">
            <a:spAutoFit/>
          </a:bodyPr>
          <a:lstStyle/>
          <a:p>
            <a:r>
              <a:rPr lang="en-US" sz="2800" dirty="0">
                <a:latin typeface="Alexandria"/>
              </a:rPr>
              <a:t>11. Integrating Forecasting into Investment Decisions</a:t>
            </a:r>
          </a:p>
        </p:txBody>
      </p:sp>
      <p:graphicFrame>
        <p:nvGraphicFramePr>
          <p:cNvPr id="2" name="رسم تخطيطي 1">
            <a:extLst>
              <a:ext uri="{FF2B5EF4-FFF2-40B4-BE49-F238E27FC236}">
                <a16:creationId xmlns:a16="http://schemas.microsoft.com/office/drawing/2014/main" id="{BA757608-6913-05C2-EF82-0BCC72E88B4A}"/>
              </a:ext>
            </a:extLst>
          </p:cNvPr>
          <p:cNvGraphicFramePr/>
          <p:nvPr>
            <p:extLst>
              <p:ext uri="{D42A27DB-BD31-4B8C-83A1-F6EECF244321}">
                <p14:modId xmlns:p14="http://schemas.microsoft.com/office/powerpoint/2010/main" val="641865582"/>
              </p:ext>
            </p:extLst>
          </p:nvPr>
        </p:nvGraphicFramePr>
        <p:xfrm>
          <a:off x="3957403" y="1833585"/>
          <a:ext cx="6280879" cy="39824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01694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3CBE-7D14-3ED5-1071-DE1DD2B8A4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9D2B5C-64DA-238F-4AF6-9314694F43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22C261-DA85-1E0C-EFC2-9E10E62F7D15}"/>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792C72B-0987-5B86-20E9-55687BACB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3">
            <a:extLst>
              <a:ext uri="{FF2B5EF4-FFF2-40B4-BE49-F238E27FC236}">
                <a16:creationId xmlns:a16="http://schemas.microsoft.com/office/drawing/2014/main" id="{BF7C94F4-DABD-54B3-89AB-0FAA29C8D4EA}"/>
              </a:ext>
            </a:extLst>
          </p:cNvPr>
          <p:cNvSpPr txBox="1"/>
          <p:nvPr/>
        </p:nvSpPr>
        <p:spPr>
          <a:xfrm>
            <a:off x="943590" y="1976814"/>
            <a:ext cx="10304820" cy="3083921"/>
          </a:xfrm>
          <a:prstGeom prst="rect">
            <a:avLst/>
          </a:prstGeom>
          <a:solidFill>
            <a:schemeClr val="bg1"/>
          </a:solidFill>
        </p:spPr>
        <p:txBody>
          <a:bodyPr wrap="square" rtlCol="0">
            <a:spAutoFit/>
          </a:bodyPr>
          <a:lstStyle/>
          <a:p>
            <a:pPr marL="285750" lvl="0" indent="-285750">
              <a:lnSpc>
                <a:spcPct val="200000"/>
              </a:lnSpc>
              <a:buFont typeface="Wingdings" panose="05000000000000000000" pitchFamily="2" charset="2"/>
              <a:buChar char="§"/>
            </a:pPr>
            <a:r>
              <a:rPr lang="en-US" sz="2000" dirty="0">
                <a:latin typeface="Alexandria"/>
              </a:rPr>
              <a:t>Avoid data manipulation</a:t>
            </a:r>
          </a:p>
          <a:p>
            <a:pPr marL="285750" lvl="0" indent="-285750">
              <a:lnSpc>
                <a:spcPct val="200000"/>
              </a:lnSpc>
              <a:buFont typeface="Wingdings" panose="05000000000000000000" pitchFamily="2" charset="2"/>
              <a:buChar char="§"/>
            </a:pPr>
            <a:r>
              <a:rPr lang="en-US" sz="2000" dirty="0">
                <a:latin typeface="Alexandria"/>
              </a:rPr>
              <a:t>Ensure transparency</a:t>
            </a:r>
          </a:p>
          <a:p>
            <a:pPr marL="285750" lvl="0" indent="-285750">
              <a:lnSpc>
                <a:spcPct val="200000"/>
              </a:lnSpc>
              <a:buFont typeface="Wingdings" panose="05000000000000000000" pitchFamily="2" charset="2"/>
              <a:buChar char="§"/>
            </a:pPr>
            <a:r>
              <a:rPr lang="en-US" sz="2000" dirty="0">
                <a:latin typeface="Alexandria"/>
              </a:rPr>
              <a:t>Prevent speculative bubbles</a:t>
            </a:r>
          </a:p>
          <a:p>
            <a:pPr marL="285750" lvl="0" indent="-285750">
              <a:lnSpc>
                <a:spcPct val="200000"/>
              </a:lnSpc>
              <a:buFont typeface="Wingdings" panose="05000000000000000000" pitchFamily="2" charset="2"/>
              <a:buChar char="§"/>
            </a:pPr>
            <a:r>
              <a:rPr lang="en-US" sz="2000" dirty="0">
                <a:latin typeface="Alexandria"/>
              </a:rPr>
              <a:t>Promote housing affordability</a:t>
            </a:r>
          </a:p>
          <a:p>
            <a:pPr marL="342900" indent="-342900">
              <a:lnSpc>
                <a:spcPct val="200000"/>
              </a:lnSpc>
              <a:buFont typeface="Arial" panose="020B0604020202020204" pitchFamily="34" charset="0"/>
              <a:buChar char="•"/>
            </a:pPr>
            <a:endParaRPr lang="en-US" sz="2000" dirty="0">
              <a:latin typeface="Alexandria"/>
            </a:endParaRPr>
          </a:p>
        </p:txBody>
      </p:sp>
      <p:sp>
        <p:nvSpPr>
          <p:cNvPr id="4" name="TextBox 2">
            <a:extLst>
              <a:ext uri="{FF2B5EF4-FFF2-40B4-BE49-F238E27FC236}">
                <a16:creationId xmlns:a16="http://schemas.microsoft.com/office/drawing/2014/main" id="{8CAD49F9-CC9D-E49B-1EB2-B67FF8A3BE03}"/>
              </a:ext>
            </a:extLst>
          </p:cNvPr>
          <p:cNvSpPr txBox="1"/>
          <p:nvPr/>
        </p:nvSpPr>
        <p:spPr>
          <a:xfrm>
            <a:off x="827875" y="928492"/>
            <a:ext cx="10420535" cy="523220"/>
          </a:xfrm>
          <a:prstGeom prst="rect">
            <a:avLst/>
          </a:prstGeom>
          <a:noFill/>
        </p:spPr>
        <p:txBody>
          <a:bodyPr wrap="square" rtlCol="0">
            <a:spAutoFit/>
          </a:bodyPr>
          <a:lstStyle/>
          <a:p>
            <a:r>
              <a:rPr lang="en-US" sz="2800" dirty="0">
                <a:latin typeface="Alexandria"/>
              </a:rPr>
              <a:t>12. Ethical Considerations in Market Forecasting</a:t>
            </a:r>
          </a:p>
        </p:txBody>
      </p:sp>
      <p:pic>
        <p:nvPicPr>
          <p:cNvPr id="2" name="صورة 1">
            <a:extLst>
              <a:ext uri="{FF2B5EF4-FFF2-40B4-BE49-F238E27FC236}">
                <a16:creationId xmlns:a16="http://schemas.microsoft.com/office/drawing/2014/main" id="{2F16C290-69E6-D9FE-0C78-BDAC84B2B84A}"/>
              </a:ext>
            </a:extLst>
          </p:cNvPr>
          <p:cNvPicPr>
            <a:picLocks noChangeAspect="1"/>
          </p:cNvPicPr>
          <p:nvPr/>
        </p:nvPicPr>
        <p:blipFill>
          <a:blip r:embed="rId3"/>
          <a:stretch>
            <a:fillRect/>
          </a:stretch>
        </p:blipFill>
        <p:spPr>
          <a:xfrm>
            <a:off x="5317351" y="2136176"/>
            <a:ext cx="4984483" cy="2369923"/>
          </a:xfrm>
          <a:prstGeom prst="rect">
            <a:avLst/>
          </a:prstGeom>
        </p:spPr>
      </p:pic>
    </p:spTree>
    <p:extLst>
      <p:ext uri="{BB962C8B-B14F-4D97-AF65-F5344CB8AC3E}">
        <p14:creationId xmlns:p14="http://schemas.microsoft.com/office/powerpoint/2010/main" val="1190442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96391" y="1869531"/>
            <a:ext cx="4341858" cy="3737946"/>
          </a:xfrm>
          <a:prstGeom prst="rect">
            <a:avLst/>
          </a:prstGeom>
        </p:spPr>
        <p:txBody>
          <a:bodyPr wrap="square">
            <a:spAutoFit/>
          </a:bodyPr>
          <a:lstStyle/>
          <a:p>
            <a:pPr>
              <a:lnSpc>
                <a:spcPct val="150000"/>
              </a:lnSpc>
            </a:pPr>
            <a:r>
              <a:rPr lang="en-US" sz="2000" dirty="0">
                <a:latin typeface="Alexandria"/>
              </a:rPr>
              <a:t>Predicting real estate market trends requires integrating economic indicators, demographic data, statistical models, and technological tools. Accurate forecasting enables investors, developers, and policymakers to make informed decisions, reduce risk, and promote sustainable urban growth.</a:t>
            </a:r>
            <a:endParaRPr lang="en-US" sz="20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07</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latin typeface="Alexandria"/>
              </a:rPr>
              <a:t>Exercise</a:t>
            </a:r>
          </a:p>
          <a:p>
            <a:r>
              <a:rPr lang="en-US" sz="2000" b="1" dirty="0">
                <a:latin typeface="Alexandria"/>
                <a:cs typeface="Alexandria" charset="0"/>
              </a:rPr>
              <a:t>Predict real estate market analysis in your town?</a:t>
            </a:r>
            <a:endParaRPr lang="en-US" sz="1400" b="1" dirty="0">
              <a:latin typeface="Alexandria"/>
              <a:cs typeface="Alexandria" charset="0"/>
            </a:endParaRPr>
          </a:p>
        </p:txBody>
      </p:sp>
      <p:sp>
        <p:nvSpPr>
          <p:cNvPr id="7" name="عنصر نائب للصورة 6">
            <a:extLst>
              <a:ext uri="{FF2B5EF4-FFF2-40B4-BE49-F238E27FC236}">
                <a16:creationId xmlns:a16="http://schemas.microsoft.com/office/drawing/2014/main" id="{014947DC-8391-6238-EEF5-89D98748BA1F}"/>
              </a:ext>
            </a:extLst>
          </p:cNvPr>
          <p:cNvSpPr>
            <a:spLocks noGrp="1"/>
          </p:cNvSpPr>
          <p:nvPr>
            <p:ph type="pic" sz="quarter" idx="10"/>
          </p:nvPr>
        </p:nvSpPr>
        <p:spPr/>
        <p:txBody>
          <a:bodyPr/>
          <a:lstStyle/>
          <a:p>
            <a:endParaRPr lang="ar-SY"/>
          </a:p>
        </p:txBody>
      </p:sp>
      <p:pic>
        <p:nvPicPr>
          <p:cNvPr id="10" name="صورة 9">
            <a:extLst>
              <a:ext uri="{FF2B5EF4-FFF2-40B4-BE49-F238E27FC236}">
                <a16:creationId xmlns:a16="http://schemas.microsoft.com/office/drawing/2014/main" id="{7969C757-6737-07AD-10CA-B47F5A30A972}"/>
              </a:ext>
            </a:extLst>
          </p:cNvPr>
          <p:cNvPicPr>
            <a:picLocks noChangeAspect="1"/>
          </p:cNvPicPr>
          <p:nvPr/>
        </p:nvPicPr>
        <p:blipFill>
          <a:blip r:embed="rId3"/>
          <a:stretch>
            <a:fillRect/>
          </a:stretch>
        </p:blipFill>
        <p:spPr>
          <a:xfrm>
            <a:off x="6059465" y="709238"/>
            <a:ext cx="5080652" cy="2798434"/>
          </a:xfrm>
          <a:prstGeom prst="rect">
            <a:avLst/>
          </a:prstGeom>
        </p:spPr>
      </p:pic>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1B83012-A9C0-48EF-BFC9-620F635E6FA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52286</TotalTime>
  <Words>3251</Words>
  <Application>Microsoft Office PowerPoint</Application>
  <PresentationFormat>شاشة عريضة</PresentationFormat>
  <Paragraphs>651</Paragraphs>
  <Slides>46</Slides>
  <Notes>5</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46</vt:i4>
      </vt:variant>
    </vt:vector>
  </HeadingPairs>
  <TitlesOfParts>
    <vt:vector size="54" baseType="lpstr">
      <vt:lpstr>Alexandria</vt:lpstr>
      <vt:lpstr>Arial</vt:lpstr>
      <vt:lpstr>Calibri</vt:lpstr>
      <vt:lpstr>Calibri Light</vt:lpstr>
      <vt:lpstr>Cambria Math</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362</cp:revision>
  <dcterms:created xsi:type="dcterms:W3CDTF">2023-04-29T09:08:00Z</dcterms:created>
  <dcterms:modified xsi:type="dcterms:W3CDTF">2026-03-03T10:34:43Z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