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8" r:id="rId2"/>
    <p:sldId id="341" r:id="rId3"/>
    <p:sldId id="399" r:id="rId4"/>
    <p:sldId id="406" r:id="rId5"/>
    <p:sldId id="400" r:id="rId6"/>
    <p:sldId id="401" r:id="rId7"/>
    <p:sldId id="402" r:id="rId8"/>
    <p:sldId id="403" r:id="rId9"/>
    <p:sldId id="410" r:id="rId10"/>
    <p:sldId id="411" r:id="rId11"/>
    <p:sldId id="412" r:id="rId12"/>
    <p:sldId id="413" r:id="rId13"/>
    <p:sldId id="407" r:id="rId14"/>
    <p:sldId id="404" r:id="rId15"/>
    <p:sldId id="405" r:id="rId16"/>
    <p:sldId id="408" r:id="rId17"/>
    <p:sldId id="409" r:id="rId18"/>
    <p:sldId id="398" r:id="rId19"/>
    <p:sldId id="432" r:id="rId20"/>
    <p:sldId id="414" r:id="rId21"/>
    <p:sldId id="416" r:id="rId22"/>
    <p:sldId id="417" r:id="rId23"/>
    <p:sldId id="418" r:id="rId24"/>
    <p:sldId id="419" r:id="rId25"/>
    <p:sldId id="420" r:id="rId26"/>
    <p:sldId id="421" r:id="rId27"/>
    <p:sldId id="422" r:id="rId28"/>
    <p:sldId id="423" r:id="rId29"/>
    <p:sldId id="424" r:id="rId30"/>
    <p:sldId id="433" r:id="rId31"/>
    <p:sldId id="425" r:id="rId32"/>
    <p:sldId id="426" r:id="rId33"/>
    <p:sldId id="427" r:id="rId34"/>
    <p:sldId id="428" r:id="rId35"/>
    <p:sldId id="429" r:id="rId36"/>
    <p:sldId id="430" r:id="rId37"/>
    <p:sldId id="297" r:id="rId38"/>
    <p:sldId id="431" r:id="rId39"/>
    <p:sldId id="435" r:id="rId40"/>
    <p:sldId id="436" r:id="rId41"/>
    <p:sldId id="437" r:id="rId42"/>
    <p:sldId id="438" r:id="rId43"/>
    <p:sldId id="2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AD360-9724-4001-ACE8-7F57512ED8F6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4D3F9F-3A3F-42E1-A9C5-19399D1C2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04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03/02/2023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90FB8F-A152-AE40-74BB-CFAF59D86022}"/>
              </a:ext>
            </a:extLst>
          </p:cNvPr>
          <p:cNvSpPr txBox="1"/>
          <p:nvPr/>
        </p:nvSpPr>
        <p:spPr>
          <a:xfrm>
            <a:off x="2765161" y="1198147"/>
            <a:ext cx="5366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Introduction to Economics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Ms. Dina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BCF78-FAEB-3596-20FD-6D3FF137D2B3}"/>
              </a:ext>
            </a:extLst>
          </p:cNvPr>
          <p:cNvSpPr txBox="1"/>
          <p:nvPr/>
        </p:nvSpPr>
        <p:spPr>
          <a:xfrm>
            <a:off x="3612445" y="5324468"/>
            <a:ext cx="53372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MGM112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GOVERNMENT ACTIONS</a:t>
            </a:r>
          </a:p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 MARKETS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GOVERNMENT ACTIONS IN MARKETS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6F3F959-2EAB-573B-AA1D-AE7B2DB71BF3}"/>
              </a:ext>
            </a:extLst>
          </p:cNvPr>
          <p:cNvSpPr>
            <a:spLocks noGrp="1"/>
          </p:cNvSpPr>
          <p:nvPr/>
        </p:nvSpPr>
        <p:spPr bwMode="auto">
          <a:xfrm>
            <a:off x="874642" y="1495735"/>
            <a:ext cx="1057523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rgbClr val="006699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sz="3100" i="1" dirty="0">
                <a:solidFill>
                  <a:srgbClr val="6C45BB"/>
                </a:solidFill>
                <a:latin typeface="Arial" charset="0"/>
                <a:ea typeface="Arial" charset="0"/>
                <a:cs typeface="Arial" charset="0"/>
              </a:rPr>
              <a:t>In this chapter, look for the answers to these questions: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606C11C-2D37-CF10-95DD-29F5F94CE6F3}"/>
              </a:ext>
            </a:extLst>
          </p:cNvPr>
          <p:cNvSpPr>
            <a:spLocks noGrp="1"/>
          </p:cNvSpPr>
          <p:nvPr/>
        </p:nvSpPr>
        <p:spPr bwMode="auto">
          <a:xfrm>
            <a:off x="2047460" y="2376081"/>
            <a:ext cx="8229600" cy="328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What are price ceilings and price floors?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400" dirty="0">
                <a:latin typeface="Arial" charset="0"/>
                <a:cs typeface="ＭＳ Ｐゴシック" charset="-128"/>
              </a:rPr>
              <a:t>What are some examples of each?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How do price ceilings and price floors affect market outcomes?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What is the incidence of a tax?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400" dirty="0">
                <a:latin typeface="Arial" charset="0"/>
                <a:cs typeface="ＭＳ Ｐゴシック" charset="-128"/>
              </a:rPr>
              <a:t>What determines the incidence? </a:t>
            </a:r>
          </a:p>
        </p:txBody>
      </p:sp>
    </p:spTree>
    <p:extLst>
      <p:ext uri="{BB962C8B-B14F-4D97-AF65-F5344CB8AC3E}">
        <p14:creationId xmlns:p14="http://schemas.microsoft.com/office/powerpoint/2010/main" val="3015714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CONTROLS ON PRICES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553041"/>
            <a:ext cx="10888520" cy="39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</a:pPr>
            <a:r>
              <a:rPr lang="en-US" sz="2600" b="1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Government policies can deliberately alter the  private market outcome.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800" dirty="0"/>
              <a:t>Set a </a:t>
            </a:r>
            <a:r>
              <a:rPr lang="en-US" sz="2800" b="1" dirty="0">
                <a:solidFill>
                  <a:srgbClr val="CC0000"/>
                </a:solidFill>
              </a:rPr>
              <a:t>price ceiling</a:t>
            </a:r>
            <a:r>
              <a:rPr lang="en-US" sz="2800" dirty="0"/>
              <a:t>:  a legal maximum on the price </a:t>
            </a:r>
            <a:br>
              <a:rPr lang="en-US" sz="2800" dirty="0"/>
            </a:br>
            <a:r>
              <a:rPr lang="en-US" sz="2800" dirty="0"/>
              <a:t>of a good or service   </a:t>
            </a:r>
            <a:r>
              <a:rPr lang="en-US" sz="2800" b="1" i="1" u="sng" dirty="0"/>
              <a:t>Example</a:t>
            </a:r>
            <a:r>
              <a:rPr lang="en-US" sz="2800" i="1" dirty="0"/>
              <a:t>: rent control.</a:t>
            </a:r>
            <a:r>
              <a:rPr lang="en-US" sz="2800" dirty="0"/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800" dirty="0"/>
              <a:t>Set a </a:t>
            </a:r>
            <a:r>
              <a:rPr lang="en-US" sz="2800" b="1" dirty="0">
                <a:solidFill>
                  <a:srgbClr val="CC0000"/>
                </a:solidFill>
              </a:rPr>
              <a:t>price floor</a:t>
            </a:r>
            <a:r>
              <a:rPr lang="en-US" sz="2800" dirty="0"/>
              <a:t>:  a legal minimum on the price of </a:t>
            </a:r>
            <a:br>
              <a:rPr lang="en-US" sz="2800" dirty="0"/>
            </a:br>
            <a:r>
              <a:rPr lang="en-US" sz="2800" dirty="0"/>
              <a:t>a good or service   </a:t>
            </a:r>
            <a:r>
              <a:rPr lang="en-US" sz="2800" b="1" i="1" u="sng" dirty="0"/>
              <a:t>Example</a:t>
            </a:r>
            <a:r>
              <a:rPr lang="en-US" sz="2800" i="1" dirty="0"/>
              <a:t>: minimum wage.</a:t>
            </a:r>
            <a:r>
              <a:rPr lang="en-US" sz="2800" dirty="0"/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800" dirty="0"/>
              <a:t>Through </a:t>
            </a:r>
            <a:r>
              <a:rPr lang="en-US" sz="2800" b="1" dirty="0">
                <a:solidFill>
                  <a:srgbClr val="CC0000"/>
                </a:solidFill>
              </a:rPr>
              <a:t>taxes</a:t>
            </a:r>
            <a:r>
              <a:rPr lang="en-US" sz="2800" dirty="0"/>
              <a:t>.</a:t>
            </a:r>
          </a:p>
          <a:p>
            <a:pPr marL="944100" lvl="2" indent="-205200" eaLnBrk="1" hangingPunct="1">
              <a:lnSpc>
                <a:spcPct val="100000"/>
              </a:lnSpc>
            </a:pPr>
            <a:r>
              <a:rPr lang="en-US" dirty="0"/>
              <a:t>The government can make buyers or sellers pay a specific amount on each unit.</a:t>
            </a:r>
          </a:p>
        </p:txBody>
      </p:sp>
    </p:spTree>
    <p:extLst>
      <p:ext uri="{BB962C8B-B14F-4D97-AF65-F5344CB8AC3E}">
        <p14:creationId xmlns:p14="http://schemas.microsoft.com/office/powerpoint/2010/main" val="3081475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CONTROLS ON PRICES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914400" lvl="0" indent="-91440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AutoNum type="arabicParenR"/>
              </a:pPr>
              <a:r>
                <a:rPr lang="en-US" sz="5400" b="1" kern="1200" dirty="0">
                  <a:solidFill>
                    <a:srgbClr val="002060"/>
                  </a:solidFill>
                </a:rPr>
                <a:t>Price ceiling</a:t>
              </a:r>
            </a:p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600" b="1" dirty="0">
                  <a:solidFill>
                    <a:srgbClr val="FF0000"/>
                  </a:solidFill>
                </a:rPr>
                <a:t>(Rent ceiling in housing market)</a:t>
              </a:r>
              <a:endParaRPr lang="en-US" sz="36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50662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633173"/>
            <a:ext cx="10700655" cy="387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makes it illegal to charge a price </a:t>
            </a:r>
            <a:r>
              <a:rPr lang="en-CA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higher than</a:t>
            </a:r>
            <a:r>
              <a:rPr lang="en-C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specified level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applied to </a:t>
            </a:r>
            <a:r>
              <a:rPr lang="en-CA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housing market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 is called </a:t>
            </a:r>
            <a:r>
              <a:rPr lang="en-CA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rent ceiling.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Two outcomes are possible when government imposes price ceiling: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has no effect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leads t a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shortage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297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1" y="1633173"/>
            <a:ext cx="5444260" cy="2962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leads to </a:t>
            </a:r>
            <a:r>
              <a:rPr lang="en-CA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shortage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below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rent.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equilibrium rent is $1,000 a month.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is set at $800 a month.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So, the equilibrium rent is in the illegal region.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is a shortage of housing (Qs&lt;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03F06505-B27E-4ED3-9779-FCB3DBB8CF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890" y="1636139"/>
            <a:ext cx="4970505" cy="3970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6875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42657" y="1670247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set below the equilibrium rent leads to:</a:t>
            </a:r>
            <a:endParaRPr lang="en-US" sz="1800" u="sng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inefficient underproduction of housing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services (Shortage)→ Qs &lt;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deadweight loss arises.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Producer surplus decreases.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Consumer surplus decreases.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is a potential loss from increased search activity.</a:t>
            </a:r>
            <a:r>
              <a:rPr lang="en-US" sz="2000" b="1" dirty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</a:t>
            </a:r>
            <a:r>
              <a:rPr lang="en-US" sz="2000" i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red and gray areas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FCE9A11A-47CC-48D5-BCB0-EF62A94A363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38" y="1217336"/>
            <a:ext cx="4877053" cy="4331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70670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1) Price ceiling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42657" y="1670247"/>
            <a:ext cx="10927708" cy="383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Rent Ceilings is unfair</a:t>
            </a:r>
            <a:r>
              <a:rPr lang="en-CA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because;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1800" b="1" i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fair rules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unfair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because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blocks voluntary exchange.</a:t>
            </a:r>
            <a:b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600" u="none" strike="noStrike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1800" b="1" i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fair results</a:t>
            </a:r>
            <a:r>
              <a:rPr lang="en-US" sz="18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unfair </a:t>
            </a: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1800" b="1" u="sng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does not generally benefit the poor.</a:t>
            </a:r>
            <a:endParaRPr lang="en-US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600" b="1" u="none" strike="noStrike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decreases the quantity of housing, and the scarce housing is allocated by</a:t>
            </a:r>
            <a:endParaRPr lang="en-US" sz="1600" u="none" strike="noStrike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Lottery</a:t>
            </a:r>
            <a:endParaRPr lang="en-US" sz="1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</a:t>
            </a: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lucky.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First-come, first-served</a:t>
            </a:r>
            <a:endParaRPr lang="en-US" sz="1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those who have </a:t>
            </a: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greatest foresight and get their names on the list first.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Discrimination</a:t>
            </a:r>
            <a:endParaRPr lang="en-US" sz="1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	gives scarce housing to </a:t>
            </a:r>
            <a:r>
              <a:rPr lang="en-US" sz="1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friends, family members, or those of the selected race or sex.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None of these methods leads to a fair outcome</a:t>
            </a:r>
            <a:endParaRPr lang="en-US" sz="32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7978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815293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price ceiling is a price.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below which a seller cannot legally sell.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above which a seller cannot legally sell.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that creates a surplus of the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Both answers A and C are correct.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price ________ is a regulated ________ that must be set below the equilibrium price to have an effect.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floor; price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floor; quantity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ceiling; price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ceiling; quantity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9144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815293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rent ceiling ________.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increases the quantity of rental units supplied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cannot change the market price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set above equilibrium price has no effect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generally, aims at insuring that landlords receive a higher rent than would otherwise be the case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1800" dirty="0">
                <a:solidFill>
                  <a:srgbClr val="000000"/>
                </a:solidFill>
                <a:effectLst/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of the following is an effect of a price ceiling set below the equilibrium price?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the good is produced with the ceiling than would be produced without the ceiling </a:t>
            </a:r>
            <a:r>
              <a:rPr lang="en-US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(Shortage / Excess demand)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price ceiling has no effect on the market equilibrium.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Consumers can buy more than they can at the equilibrium price because the ceiling price is lower.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 answers is correct.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77868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708275"/>
            <a:ext cx="752074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rent ceiling creates a shortage. As a result, which of the following occurs?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only a loss of consumer surplus for tenants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only a loss of producer surplus for landlords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loss of both consumer and producer surplus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gain of both consumer and producer surplus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This table gives the demand schedule and the supply schedule for housing in Anytown, U.S.A. If a rent ceiling of $300 is imposed in the housing market, then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there would be a surplus of apartments.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there would be a shortage of apartments.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market would reach equilibrium at the quantity of 60 housing units.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housing would increase.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166215E-D203-C765-7E12-4CF40262C6B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1522" t="32141" r="36630" b="44345"/>
          <a:stretch/>
        </p:blipFill>
        <p:spPr>
          <a:xfrm>
            <a:off x="7727161" y="2906270"/>
            <a:ext cx="4081628" cy="252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743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708275"/>
            <a:ext cx="1020049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 figure shows the apartment rental market in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Bigtown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At what rent will there be neither a shortage nor a surplus of apartments?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$1250 per month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$1000 per month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$750 per month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$500 per month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27DF29F-E804-BBDA-F2D1-9EF0E945C6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274" y="2119156"/>
            <a:ext cx="4528141" cy="35639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74329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CONTROLS ON PRICES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914400" lvl="0" indent="-91440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arenR" startAt="2"/>
              </a:pPr>
              <a:r>
                <a:rPr lang="en-US" sz="5400" b="1" kern="1200" dirty="0">
                  <a:solidFill>
                    <a:srgbClr val="002060"/>
                  </a:solidFill>
                </a:rPr>
                <a:t>Price Floor</a:t>
              </a:r>
            </a:p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3200" b="1" dirty="0">
                  <a:solidFill>
                    <a:srgbClr val="FF0000"/>
                  </a:solidFill>
                </a:rPr>
                <a:t>(Minimum wage in labor market)</a:t>
              </a:r>
              <a:endParaRPr lang="en-US" sz="3200" b="1" kern="12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2162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2) Price Floor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633173"/>
            <a:ext cx="10700655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makes it illegal to trade at a price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lower than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specified level.is a regulation that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a price floor is applied to 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 markets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it is called a </a:t>
            </a:r>
            <a:r>
              <a:rPr lang="en-US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minimum wage.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 the minimum wage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If the minimum wage is set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above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the equilibrium wage rate, it </a:t>
            </a:r>
            <a:r>
              <a:rPr lang="en-C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leads to a </a:t>
            </a:r>
            <a:r>
              <a:rPr lang="en-CA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surplus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897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1" y="1633173"/>
            <a:ext cx="6703216" cy="361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It leads to </a:t>
            </a:r>
            <a:r>
              <a:rPr lang="en-CA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 Unemployment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above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wage rate.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surplus</a:t>
            </a:r>
            <a:r>
              <a:rPr lang="en-US" sz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labor (the quantity of labor supplied by workers &gt; the quantity demanded by employers)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quantity of labor hired at the minimum wage &lt; the quantity that would be hired in an unregulated labor market.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legal wage rate cannot eliminate the surplus, the minimum wage creates unemployment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AF53EE-4B35-2224-E1F1-BC3A0A2FE0EB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2) Price Floor</a:t>
            </a:r>
          </a:p>
        </p:txBody>
      </p:sp>
      <p:pic>
        <p:nvPicPr>
          <p:cNvPr id="12" name="Picture 11" descr="Fig06">
            <a:extLst>
              <a:ext uri="{FF2B5EF4-FFF2-40B4-BE49-F238E27FC236}">
                <a16:creationId xmlns:a16="http://schemas.microsoft.com/office/drawing/2014/main" id="{3BBD3991-4686-4330-B2B1-15632E82F9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464" y="1915879"/>
            <a:ext cx="4573202" cy="34556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3855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42657" y="1670247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CA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minimum wage </a:t>
            </a:r>
            <a:r>
              <a:rPr lang="en-US" sz="20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above the equilibrium wage rate leads to an inefficient outcome: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minimum wage set above the equilibrium wage 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decreases the quantity of labor employed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quantity of labor employed is less than the efficient quantity (20 &lt; 21)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deadweight loss arises.</a:t>
            </a:r>
            <a:endParaRPr lang="en-US" sz="18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potential loss from increased job search decreases both workers’ surplus and firms’ surplus.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the red and gray areas.</a:t>
            </a:r>
            <a:endParaRPr lang="en-US" sz="17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u="sng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6831F8-C095-EF8A-C898-FD0B2AE8C502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2) Price Floor</a:t>
            </a:r>
          </a:p>
        </p:txBody>
      </p:sp>
      <p:pic>
        <p:nvPicPr>
          <p:cNvPr id="12" name="Picture 11" descr="Fig06">
            <a:extLst>
              <a:ext uri="{FF2B5EF4-FFF2-40B4-BE49-F238E27FC236}">
                <a16:creationId xmlns:a16="http://schemas.microsoft.com/office/drawing/2014/main" id="{24727AFC-1CDB-4BD8-92A3-EA30E557C4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53" y="1560174"/>
            <a:ext cx="5053090" cy="4131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53016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32146" y="1949389"/>
            <a:ext cx="10927708" cy="16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CA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 Minimum Wage is Unfair</a:t>
            </a:r>
            <a:r>
              <a:rPr lang="en-C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because;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Most economists believe that minimum wage laws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the unemployment rate of low-skilled younger workers</a:t>
            </a:r>
            <a:endParaRPr lang="en-CA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24A128-259E-A517-04CF-D7253860B08C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2) Price Floor</a:t>
            </a:r>
          </a:p>
        </p:txBody>
      </p:sp>
    </p:spTree>
    <p:extLst>
      <p:ext uri="{BB962C8B-B14F-4D97-AF65-F5344CB8AC3E}">
        <p14:creationId xmlns:p14="http://schemas.microsoft.com/office/powerpoint/2010/main" val="16720874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427757" y="1941898"/>
            <a:ext cx="11035378" cy="36462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policy makers believe that the equilibrium wage rate is too low, policy makers can raise wages by legislating a minimum wage, that is, a wage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ceiling above the equilibrium wage.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ceiling below the equilibrium wage.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floor above the equilibrium wage.</a:t>
            </a:r>
            <a:endParaRPr lang="en-US" sz="20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floor below the equilibrium wage.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minimum wage set above the equilibrium wage rate is a price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ceiling that results in a shortage of low-skilled labor.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ceiling that results in a surplus of low-skilled labor.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floor that results in a shortage of low-skilled labor.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floor that results in a surplus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498500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04881" y="1601654"/>
            <a:ext cx="7472928" cy="404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When a minimum wage is set above the equilibrium wage rate, ________.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low-skilled workers decreases, and the supply curve shifts rightward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unemployment increases</a:t>
            </a:r>
            <a:endParaRPr lang="en-US" sz="20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search activity decreases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low-skilled workers increases, and the supply curve shifts leftward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figure, a minimum wage of ________ would result in employment of ________.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 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 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2</a:t>
            </a:r>
            <a:endParaRPr lang="en-US" sz="2000" b="1" u="sng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C91C0E-B9FE-B67D-D3E7-2B517F88B60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28" y="2092134"/>
            <a:ext cx="3897437" cy="35517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87253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672765"/>
            <a:ext cx="692426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table, what is the equilibrium wage rate in an unregulated market?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$8.00 per hour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$9.00 per hour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$10.00 per hour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$11.00 per hour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table, what is the level of unemployment (in millions of workers) if the minimum wage is set at $8 per hour?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0.</a:t>
            </a:r>
            <a:endParaRPr lang="en-US" sz="1800" b="1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1.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3.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4.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Because If the minimum wage is set </a:t>
            </a:r>
            <a:r>
              <a:rPr lang="en-CA" sz="1600" b="1" i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16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1600" b="1" i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1600" b="1" i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1600" b="1" i="1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6255898-F3BF-2EF5-1349-1188FD44B87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1413" t="26459" r="34891" b="50051"/>
          <a:stretch/>
        </p:blipFill>
        <p:spPr>
          <a:xfrm>
            <a:off x="7458038" y="2021024"/>
            <a:ext cx="4614637" cy="34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972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CONTROLS ON PRICES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marL="914400" lvl="0" indent="-91440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+mj-lt"/>
                <a:buAutoNum type="arabicParenR" startAt="3"/>
              </a:pPr>
              <a:r>
                <a:rPr lang="en-US" sz="5400" b="1" dirty="0">
                  <a:solidFill>
                    <a:srgbClr val="002060"/>
                  </a:solidFill>
                </a:rPr>
                <a:t>T</a:t>
              </a:r>
              <a:r>
                <a:rPr lang="en-US" sz="5400" b="1" kern="1200" dirty="0">
                  <a:solidFill>
                    <a:srgbClr val="002060"/>
                  </a:solidFill>
                </a:rPr>
                <a:t>ax Incidence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4354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376801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It is the division of the burden of a tax between buyers and sellers.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price rises by the </a:t>
            </a:r>
            <a:r>
              <a:rPr lang="en-US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full amount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 the tax,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buyers pay the tax.</a:t>
            </a:r>
            <a:endParaRPr lang="en-US" sz="20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price rise by </a:t>
            </a: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a lesser amount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 the tax,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buyers and sellers share the burden of the tax.</a:t>
            </a:r>
            <a:endParaRPr lang="en-US" sz="20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the price </a:t>
            </a:r>
            <a:r>
              <a:rPr lang="en-US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doesn’t rise 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 all,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8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sellers pay the tax.</a:t>
            </a:r>
            <a:endParaRPr lang="en-US" sz="200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070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376801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2C1DDF-7864-692C-9883-D1707ED2B599}"/>
              </a:ext>
            </a:extLst>
          </p:cNvPr>
          <p:cNvSpPr txBox="1"/>
          <p:nvPr/>
        </p:nvSpPr>
        <p:spPr>
          <a:xfrm>
            <a:off x="1747098" y="1871931"/>
            <a:ext cx="8984828" cy="2994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4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en-CA" sz="40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ax incidence is the same regardless of whether the law says sellers pay or buyers pay.</a:t>
            </a:r>
          </a:p>
          <a:p>
            <a:pPr algn="ctr">
              <a:lnSpc>
                <a:spcPct val="200000"/>
              </a:lnSpc>
            </a:pPr>
            <a:r>
              <a:rPr lang="en-CA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HOW?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1637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495735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effect of tax on Sellers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tax on sellers of $1.50 a pack is introduced.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Supply decreases and the curve S + tax on sellers shows the new supply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market price paid by buyers rises to $4.00 a pack and the quantity bought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received by the sellers falls to $2.50 a pack.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u="sng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43C9AE98-1BFC-4572-BC62-F63AD177A9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041" y="1658424"/>
            <a:ext cx="4221646" cy="4128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35460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495735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 effect of tax on buyers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tax on buyers of $1.50 a pack is introduced.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Demand decreases and the curve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tax on buyers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shows the new demand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received by sellers falls to $2.50 a pack and the quantity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price paid by buyers rises to $4.00 a pack.</a:t>
            </a:r>
          </a:p>
          <a:p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  <a:endParaRPr lang="en-US" u="sng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86F19B72-B0AD-4AB7-89EB-298A4FB089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672" y="1495735"/>
            <a:ext cx="4952786" cy="4283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2982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62952" y="2225719"/>
            <a:ext cx="10268051" cy="189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 exactly as before when sellers were taxed:</a:t>
            </a:r>
            <a:endParaRPr lang="en-US" sz="24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Buyers pay $1.00 of the tax.</a:t>
            </a:r>
            <a:endParaRPr lang="en-US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Sellers pay the other 50¢ of the tax.</a:t>
            </a:r>
            <a:endParaRPr lang="en-US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2602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376801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2C1DDF-7864-692C-9883-D1707ED2B599}"/>
              </a:ext>
            </a:extLst>
          </p:cNvPr>
          <p:cNvSpPr txBox="1"/>
          <p:nvPr/>
        </p:nvSpPr>
        <p:spPr>
          <a:xfrm>
            <a:off x="1747098" y="1871931"/>
            <a:ext cx="8984828" cy="2994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The division of the tax between buyers and sellers depend on the elasticities of demand and supply</a:t>
            </a:r>
            <a:r>
              <a:rPr lang="en-CA" sz="40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ctr">
              <a:lnSpc>
                <a:spcPct val="200000"/>
              </a:lnSpc>
            </a:pPr>
            <a:r>
              <a:rPr lang="en-CA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HOW?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091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</a:rPr>
              <a:t>3) Tax Incidence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376801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8CB9C8F-59D8-A21C-87DF-0F1944F0A9D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269" t="26832" r="10435" b="21723"/>
          <a:stretch/>
        </p:blipFill>
        <p:spPr>
          <a:xfrm>
            <a:off x="1475127" y="1236714"/>
            <a:ext cx="10276306" cy="467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5332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</a:rPr>
              <a:t>3) Tax Incidence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376801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C89B82D-7FDD-81AD-74CF-B6746149385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269" t="38763" r="10342" b="11951"/>
          <a:stretch/>
        </p:blipFill>
        <p:spPr>
          <a:xfrm>
            <a:off x="1747098" y="1179514"/>
            <a:ext cx="10126423" cy="485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176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70187" y="1862392"/>
            <a:ext cx="10268051" cy="346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inelastic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Sellers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Perfectly inelastic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32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3200" b="1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1290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446853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3) Tax Incidence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A14F827-9C4E-BAA2-1C70-2DE752442AF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51740" y="1376801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2C1DDF-7864-692C-9883-D1707ED2B599}"/>
              </a:ext>
            </a:extLst>
          </p:cNvPr>
          <p:cNvSpPr txBox="1"/>
          <p:nvPr/>
        </p:nvSpPr>
        <p:spPr>
          <a:xfrm>
            <a:off x="516835" y="1871931"/>
            <a:ext cx="1102342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So,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more </a:t>
            </a:r>
            <a:r>
              <a:rPr lang="en-US" sz="32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inelastic the demand</a:t>
            </a: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larger is the </a:t>
            </a:r>
            <a:r>
              <a:rPr lang="en-US" sz="32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buyers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 share of the tax.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more </a:t>
            </a:r>
            <a:r>
              <a:rPr lang="en-US" sz="32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elastic the supply</a:t>
            </a: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larger is the </a:t>
            </a:r>
            <a:r>
              <a:rPr lang="en-US" sz="32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buyers</a:t>
            </a:r>
            <a:r>
              <a:rPr lang="en-US" sz="32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 share of the tax.</a:t>
            </a:r>
          </a:p>
          <a:p>
            <a:pPr algn="ctr"/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6082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672765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sales tax is imposed on the sellers of gasoline. This tax shifts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gasoline curve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of gasoline curve rightward.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demand for gasoline curve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both the supply curve of gasoline and demand curve for gasoline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sales tax imposed on sellers shifts the supply curve leftward for the taxed good because the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tax is paid by the seller to the government and is, therefore, like a cost of production.</a:t>
            </a:r>
            <a:endParaRPr lang="en-US" sz="1800" b="1" u="sng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tax is actually shifted entirely onto the buyer who can afford only a smaller supply.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higher price causes entry into the market.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tax shifts the demand curve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3820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672765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How a sales tax is divided between buyers and sellers is determined by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the government's choice of whom to tax.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who the law says must pay the tax.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elasticities of supply and demand.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revenue needs of government.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demand and the supply for a good are each neither perfectly elastic nor perfectly inelastic. If a sales tax on sellers of the good is imposed, the tax is paid by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only buyers.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only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both buyers and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neither buyers nor sellers.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395696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672765"/>
            <a:ext cx="817290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figure, the price paid by the buyer before the tax is ________ per compact disc, and the price paid by the buyer after the tax is ________ per compact disc.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$20; $30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$30; $30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the figure, the price received by the seller before the tax is ________ per compact disc, and the price received and kept by the seller after the tax is ________ per compact disc.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$20; $10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$30; $10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16B3F91-5618-5AE3-63E4-BF34A5DBC9E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8611" y="2092134"/>
            <a:ext cx="3392943" cy="3692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713478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533769" y="1672765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buyers of illegal goods are punished but sellers are not, then the price ________ and the equilibrium quantity ________. ( shift Demand leftward)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rises; increases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rises; decreases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falls; increases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falls; decreases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general, a fine on smoking cigarettes shifts the ________ curve of cigarettes ________.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supply; rightward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supply; leftward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demand; rightward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demand; leftward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69093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954782"/>
            <a:ext cx="10091176" cy="3036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 penalties are imposed only on buyers (but not on sellers) of marijuana, the equilibrium price of marijuana ________, and the equilibrium quantity of marijuana sold ________.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rise;  increase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rise;  decrease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fall;  increase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fall;  decrease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751569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  <a:cs typeface="ＭＳ Ｐゴシック" charset="-128"/>
              </a:rPr>
              <a:t>A price ceiling </a:t>
            </a:r>
            <a:r>
              <a:rPr lang="en-US" dirty="0">
                <a:latin typeface="Arial" charset="0"/>
                <a:cs typeface="ＭＳ Ｐゴシック" charset="-128"/>
              </a:rPr>
              <a:t>is a legal </a:t>
            </a:r>
            <a:r>
              <a:rPr lang="en-US" b="1" dirty="0">
                <a:solidFill>
                  <a:srgbClr val="FF0000"/>
                </a:solidFill>
                <a:latin typeface="Arial" charset="0"/>
                <a:cs typeface="ＭＳ Ｐゴシック" charset="-128"/>
              </a:rPr>
              <a:t>maximum</a:t>
            </a:r>
            <a:r>
              <a:rPr lang="en-US" dirty="0">
                <a:latin typeface="Arial" charset="0"/>
                <a:cs typeface="ＭＳ Ｐゴシック" charset="-128"/>
              </a:rPr>
              <a:t> on the price of a good.  An example is rent control.  If the price ceiling is below the Equilibrium price, it is binding and causes a shortage. 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dirty="0">
              <a:latin typeface="Arial" charset="0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  <a:cs typeface="ＭＳ Ｐゴシック" charset="-128"/>
              </a:rPr>
              <a:t>A price floor </a:t>
            </a:r>
            <a:r>
              <a:rPr lang="en-US" dirty="0">
                <a:latin typeface="Arial" charset="0"/>
                <a:cs typeface="ＭＳ Ｐゴシック" charset="-128"/>
              </a:rPr>
              <a:t>is a legal </a:t>
            </a:r>
            <a:r>
              <a:rPr lang="en-US" b="1" dirty="0">
                <a:solidFill>
                  <a:srgbClr val="FF0000"/>
                </a:solidFill>
                <a:latin typeface="Arial" charset="0"/>
                <a:cs typeface="ＭＳ Ｐゴシック" charset="-128"/>
              </a:rPr>
              <a:t>minimum</a:t>
            </a:r>
            <a:r>
              <a:rPr lang="en-US" dirty="0">
                <a:latin typeface="Arial" charset="0"/>
                <a:cs typeface="ＭＳ Ｐゴシック" charset="-128"/>
              </a:rPr>
              <a:t> on the price of a good.  An example is the minimum wage.  If the price floor is above the Equilibrium price, it is binding and causes a surplus.  The labor surplus caused by the minimum wage is unemployment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33756-664F-9CB8-EBFA-C9426A105E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76598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b="1" dirty="0">
                <a:latin typeface="Arial" charset="0"/>
                <a:cs typeface="ＭＳ Ｐゴシック" charset="-128"/>
              </a:rPr>
              <a:t>The incidence of a tax </a:t>
            </a:r>
            <a:r>
              <a:rPr lang="en-US" dirty="0">
                <a:latin typeface="Arial" charset="0"/>
                <a:cs typeface="ＭＳ Ｐゴシック" charset="-128"/>
              </a:rPr>
              <a:t>is the division of the burden of the tax between buyers and sellers and does not depend on whether the tax is imposed on buyers or sellers. 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dirty="0">
              <a:latin typeface="Arial" charset="0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dirty="0">
                <a:latin typeface="Arial" charset="0"/>
                <a:cs typeface="ＭＳ Ｐゴシック" charset="-128"/>
              </a:rPr>
              <a:t>The incidence of the tax depends on the price elasticities of supply and demand.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33756-664F-9CB8-EBFA-C9426A105E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9344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Important Notes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Among the factors that create a deadweight loss and inefficiency are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minimum wages, rent ceilings, and taxes.</a:t>
            </a:r>
          </a:p>
          <a:p>
            <a:pPr marL="0" marR="0" lvl="0" indent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 makes it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illegal to charge a higher price than the specified price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To have an effect, a price ceiling must be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set below the equilibrium price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above the equilibrium rent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ceiling, such as a rent ceiling,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results in a shortage if the ceiling price is less than the equilibrium price.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potential impact of a rent ceiling set below the equilibrium rent is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Shortage, decrease consumer and producer surplus, and a deadweight loss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ceilings, such as rent ceilings, set below the equilibrium price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decrease producer surplus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33756-664F-9CB8-EBFA-C9426A105E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5074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Important Notes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Assume that your state government has placed a price ceiling of 30 per kilowatt hour on electricity. The equilibrium price per kilowatt hour for electricity is $.35. The government's action will result in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deadweight loss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above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equilibrium price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4000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33756-664F-9CB8-EBFA-C9426A105E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11720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Important Notes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If policy makers believe that the equilibrium wage rate is too low, policy makers can raise wages by legislating a minimum wage, that is,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wage floor above the equilibrium wage.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When a minimum wage is set above the equilibrium wage rate,</a:t>
            </a:r>
            <a:r>
              <a:rPr lang="en-US" sz="24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unemployment increases.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minimum wage set above the equilibrium wage rate is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price</a:t>
            </a:r>
            <a:r>
              <a:rPr lang="en-US" sz="2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floor that results in a surplus of low-skilled labor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is a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legal Minimum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on the price of a good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33756-664F-9CB8-EBFA-C9426A105E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620042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Important Notes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Tax Incidence: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more elastic the demand</a:t>
            </a: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for a good,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less a sales tax raises the price paid by buyers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elasticity of demand for chocolate chip cookies is 0.5 and the elasticity of supply for these cookies is 1.8. If a tax is imposed on purchases of chocolate chip cookies, then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consumers would pay more of the tax.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sales tax is divided so that the sellers pay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full amount if demand is perfectly elastic</a:t>
            </a:r>
            <a:endParaRPr lang="en-US" sz="20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sales tax is imposed on the sellers.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This tax shifts the supply curve leftward.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 general,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fine on buying a product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led to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demand curve shifting leftward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inelastic the demand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elastic the supply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fine on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smoking cigarettes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shifts the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demand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curve of cigarettes leftward.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33756-664F-9CB8-EBFA-C9426A105E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6832864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1343</TotalTime>
  <Words>3144</Words>
  <Application>Microsoft Office PowerPoint</Application>
  <PresentationFormat>Widescreen</PresentationFormat>
  <Paragraphs>459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Arial</vt:lpstr>
      <vt:lpstr>Calibri</vt:lpstr>
      <vt:lpstr>Calibri Light</vt:lpstr>
      <vt:lpstr>Courier New</vt:lpstr>
      <vt:lpstr>Palatino Linotype</vt:lpstr>
      <vt:lpstr>Symbol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314</cp:revision>
  <dcterms:created xsi:type="dcterms:W3CDTF">2021-08-03T13:03:26Z</dcterms:created>
  <dcterms:modified xsi:type="dcterms:W3CDTF">2023-02-03T15:25:43Z</dcterms:modified>
</cp:coreProperties>
</file>