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500" r:id="rId5"/>
    <p:sldId id="501" r:id="rId6"/>
    <p:sldId id="514" r:id="rId7"/>
    <p:sldId id="513" r:id="rId8"/>
    <p:sldId id="515" r:id="rId9"/>
    <p:sldId id="506" r:id="rId10"/>
    <p:sldId id="507" r:id="rId11"/>
    <p:sldId id="508" r:id="rId12"/>
    <p:sldId id="516" r:id="rId13"/>
    <p:sldId id="509" r:id="rId14"/>
    <p:sldId id="511" r:id="rId15"/>
    <p:sldId id="51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0"/>
            <p14:sldId id="501"/>
            <p14:sldId id="514"/>
            <p14:sldId id="513"/>
            <p14:sldId id="515"/>
            <p14:sldId id="506"/>
            <p14:sldId id="507"/>
            <p14:sldId id="508"/>
            <p14:sldId id="516"/>
            <p14:sldId id="509"/>
            <p14:sldId id="511"/>
            <p14:sldId id="51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62E81A-6747-F681-318D-62ED71CB2650}" v="1" dt="2024-09-21T05:09:37.288"/>
    <p1510:client id="{91EB9C1F-E7D6-BA36-75A7-CF6A855DD9FF}" v="4" dt="2024-09-19T19:19:56.6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3" d="100"/>
          <a:sy n="63" d="100"/>
        </p:scale>
        <p:origin x="1707" y="83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6788C-6F1F-875F-201E-4EA19479F6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E47BB1-5A71-1E74-3336-FF1C4E4ADC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18D674-21D0-F5A5-661B-79EE76417D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A8C8FB-4CB0-0AD1-5234-1FAE1B943F8D}"/>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508592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47E4D-4DF5-EA7D-C2D1-50C1ACF24E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AF7CB2-D11A-39D2-1523-AA3E395D06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CDD178-F16D-D2AE-11D4-B9F872740A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5EB96B-D8E5-309B-20C7-B5DB9263BE11}"/>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612088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8BA5B-5EAE-E09B-3DB3-374DB95DC6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60B593-AF1A-E072-1FBC-23FD692A4C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D2DD0C-041C-F055-1D93-811390D0DE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54BB79-6367-B1DD-9728-33ACB27EF5E9}"/>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597838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4/27/2026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4/27/2026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jpeg"/><Relationship Id="rId1" Type="http://schemas.openxmlformats.org/officeDocument/2006/relationships/slideLayout" Target="../slideLayouts/slideLayout1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991658"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6118" y="5402510"/>
            <a:ext cx="4044545" cy="93899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800" b="1" dirty="0">
                <a:solidFill>
                  <a:srgbClr val="000000"/>
                </a:solidFill>
                <a:latin typeface="Times New Roman"/>
                <a:cs typeface="Times New Roman"/>
              </a:rPr>
              <a:t>ماجستير التسويق </a:t>
            </a:r>
            <a:r>
              <a:rPr lang="en-US" sz="2800" b="1" dirty="0" err="1">
                <a:solidFill>
                  <a:srgbClr val="000000"/>
                </a:solidFill>
                <a:latin typeface="Times New Roman"/>
                <a:cs typeface="Times New Roman"/>
              </a:rPr>
              <a:t>الرقمي</a:t>
            </a:r>
            <a:r>
              <a:rPr lang="en-US" sz="2800" b="1" dirty="0">
                <a:solidFill>
                  <a:srgbClr val="000000"/>
                </a:solidFill>
                <a:latin typeface="Times New Roman"/>
                <a:cs typeface="Times New Roman"/>
              </a:rPr>
              <a:t> </a:t>
            </a:r>
            <a:br>
              <a:rPr lang="en-US" sz="2800" b="1" dirty="0">
                <a:solidFill>
                  <a:srgbClr val="000000"/>
                </a:solidFill>
                <a:latin typeface="Times New Roman"/>
                <a:cs typeface="Times New Roman"/>
              </a:rPr>
            </a:br>
            <a:r>
              <a:rPr lang="en-US" sz="2800" b="1" dirty="0" err="1">
                <a:solidFill>
                  <a:srgbClr val="000000"/>
                </a:solidFill>
                <a:latin typeface="Times New Roman"/>
                <a:cs typeface="Times New Roman"/>
              </a:rPr>
              <a:t>جامعة</a:t>
            </a:r>
            <a:r>
              <a:rPr lang="en-US" sz="2800" b="1" dirty="0">
                <a:solidFill>
                  <a:srgbClr val="000000"/>
                </a:solidFill>
                <a:latin typeface="Times New Roman"/>
                <a:cs typeface="Times New Roman"/>
              </a:rPr>
              <a:t> ميدأوش</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88165" y="2591583"/>
            <a:ext cx="5535160" cy="954107"/>
          </a:xfrm>
          <a:prstGeom prst="rect">
            <a:avLst/>
          </a:prstGeom>
          <a:noFill/>
        </p:spPr>
        <p:txBody>
          <a:bodyPr wrap="square" lIns="91440" tIns="45720" rIns="91440" bIns="45720" rtlCol="0" anchor="t">
            <a:spAutoFit/>
          </a:bodyPr>
          <a:lstStyle/>
          <a:p>
            <a:pPr algn="ctr" rtl="1"/>
            <a:r>
              <a:rPr lang="en-US" sz="2800" dirty="0" err="1">
                <a:solidFill>
                  <a:schemeClr val="bg1"/>
                </a:solidFill>
                <a:latin typeface="Times New Roman" panose="02020603050405020304" pitchFamily="18" charset="0"/>
                <a:cs typeface="Times New Roman" panose="02020603050405020304" pitchFamily="18" charset="0"/>
              </a:rPr>
              <a:t>دور</a:t>
            </a:r>
            <a:r>
              <a:rPr lang="en-US" sz="2800" dirty="0">
                <a:solidFill>
                  <a:schemeClr val="bg1"/>
                </a:solidFill>
                <a:latin typeface="Times New Roman" panose="02020603050405020304" pitchFamily="18" charset="0"/>
                <a:cs typeface="Times New Roman" panose="02020603050405020304" pitchFamily="18" charset="0"/>
              </a:rPr>
              <a:t> </a:t>
            </a:r>
            <a:r>
              <a:rPr lang="en-US" sz="2800" dirty="0" err="1">
                <a:solidFill>
                  <a:schemeClr val="bg1"/>
                </a:solidFill>
                <a:latin typeface="Times New Roman" panose="02020603050405020304" pitchFamily="18" charset="0"/>
                <a:cs typeface="Times New Roman" panose="02020603050405020304" pitchFamily="18" charset="0"/>
              </a:rPr>
              <a:t>تبني</a:t>
            </a:r>
            <a:r>
              <a:rPr lang="en-US" sz="2800" dirty="0">
                <a:solidFill>
                  <a:schemeClr val="bg1"/>
                </a:solidFill>
                <a:latin typeface="Times New Roman" panose="02020603050405020304" pitchFamily="18" charset="0"/>
                <a:cs typeface="Times New Roman" panose="02020603050405020304" pitchFamily="18" charset="0"/>
              </a:rPr>
              <a:t> القضايا الإنسانية في التسويق الإلكتروني وأثره على صورة العلامة التجارية</a:t>
            </a:r>
          </a:p>
        </p:txBody>
      </p:sp>
      <p:sp>
        <p:nvSpPr>
          <p:cNvPr id="14" name="Oval 13">
            <a:extLst>
              <a:ext uri="{FF2B5EF4-FFF2-40B4-BE49-F238E27FC236}">
                <a16:creationId xmlns:a16="http://schemas.microsoft.com/office/drawing/2014/main" id="{46F3C90B-EB3F-EA91-08C5-03400C278827}"/>
              </a:ext>
            </a:extLst>
          </p:cNvPr>
          <p:cNvSpPr/>
          <p:nvPr/>
        </p:nvSpPr>
        <p:spPr>
          <a:xfrm>
            <a:off x="6136653" y="-27622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Midocean 02-03">
            <a:extLst>
              <a:ext uri="{FF2B5EF4-FFF2-40B4-BE49-F238E27FC236}">
                <a16:creationId xmlns:a16="http://schemas.microsoft.com/office/drawing/2014/main" id="{6D8D422E-3241-39FD-1D16-0601737BE4D3}"/>
              </a:ext>
            </a:extLst>
          </p:cNvPr>
          <p:cNvPicPr>
            <a:picLocks noChangeAspect="1"/>
          </p:cNvPicPr>
          <p:nvPr/>
        </p:nvPicPr>
        <p:blipFill>
          <a:blip r:embed="rId5"/>
          <a:stretch>
            <a:fillRect/>
          </a:stretch>
        </p:blipFill>
        <p:spPr>
          <a:xfrm>
            <a:off x="188165" y="-320675"/>
            <a:ext cx="3862205" cy="2575076"/>
          </a:xfrm>
          <a:prstGeom prst="rect">
            <a:avLst/>
          </a:prstGeom>
        </p:spPr>
      </p:pic>
      <p:sp>
        <p:nvSpPr>
          <p:cNvPr id="2" name="TextBox 1">
            <a:extLst>
              <a:ext uri="{FF2B5EF4-FFF2-40B4-BE49-F238E27FC236}">
                <a16:creationId xmlns:a16="http://schemas.microsoft.com/office/drawing/2014/main" id="{DDDECE64-0C83-E5C5-EEA2-C7AC1135809D}"/>
              </a:ext>
            </a:extLst>
          </p:cNvPr>
          <p:cNvSpPr txBox="1"/>
          <p:nvPr/>
        </p:nvSpPr>
        <p:spPr>
          <a:xfrm>
            <a:off x="356178" y="3597044"/>
            <a:ext cx="5222152" cy="369332"/>
          </a:xfrm>
          <a:prstGeom prst="rect">
            <a:avLst/>
          </a:prstGeom>
          <a:noFill/>
        </p:spPr>
        <p:txBody>
          <a:bodyPr wrap="square" lIns="91440" tIns="45720" rIns="91440" bIns="45720" rtlCol="0" anchor="t">
            <a:spAutoFit/>
          </a:bodyPr>
          <a:lstStyle/>
          <a:p>
            <a:pPr algn="ctr"/>
            <a:r>
              <a:rPr lang="ar-SA" dirty="0">
                <a:solidFill>
                  <a:schemeClr val="bg1"/>
                </a:solidFill>
              </a:rPr>
              <a:t>"دراسة حالة شركة زين للاتصالات لدعم القضايا الإنسانية"</a:t>
            </a:r>
            <a:endParaRPr lang="en-US" dirty="0">
              <a:solidFill>
                <a:schemeClr val="bg1"/>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2255520" y="893705"/>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588755" y="1701281"/>
            <a:ext cx="4223457" cy="4409703"/>
          </a:xfrm>
          <a:prstGeom prst="rect">
            <a:avLst/>
          </a:prstGeom>
          <a:solidFill>
            <a:schemeClr val="accent3">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946131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697481" y="1981468"/>
            <a:ext cx="3857394" cy="4093428"/>
          </a:xfrm>
          <a:prstGeom prst="rect">
            <a:avLst/>
          </a:prstGeom>
          <a:noFill/>
        </p:spPr>
        <p:txBody>
          <a:bodyPr wrap="square">
            <a:spAutoFit/>
          </a:bodyPr>
          <a:lstStyle/>
          <a:p>
            <a:pPr marL="342900" indent="-342900" algn="r" rtl="1">
              <a:lnSpc>
                <a:spcPts val="2800"/>
              </a:lnSpc>
              <a:buFont typeface="Arial" panose="020B0604020202020204" pitchFamily="34" charset="0"/>
              <a:buChar char="•"/>
            </a:pPr>
            <a:r>
              <a:rPr lang="ar-SA" sz="2400" b="1" dirty="0">
                <a:solidFill>
                  <a:schemeClr val="bg1"/>
                </a:solidFill>
                <a:latin typeface="Simplified Arabic" panose="02020603050405020304" pitchFamily="18" charset="-78"/>
                <a:cs typeface="Simplified Arabic" panose="02020603050405020304" pitchFamily="18" charset="-78"/>
              </a:rPr>
              <a:t>المقدمة وأهمية الدراسة</a:t>
            </a:r>
          </a:p>
          <a:p>
            <a:pPr marL="342900" indent="-342900" algn="r" rtl="1">
              <a:lnSpc>
                <a:spcPts val="2800"/>
              </a:lnSpc>
              <a:buFont typeface="Arial" panose="020B0604020202020204" pitchFamily="34" charset="0"/>
              <a:buChar char="•"/>
            </a:pPr>
            <a:r>
              <a:rPr lang="ar-SA" sz="2400" b="1" dirty="0">
                <a:solidFill>
                  <a:schemeClr val="bg1"/>
                </a:solidFill>
                <a:latin typeface="Simplified Arabic" panose="02020603050405020304" pitchFamily="18" charset="-78"/>
                <a:cs typeface="Simplified Arabic" panose="02020603050405020304" pitchFamily="18" charset="-78"/>
              </a:rPr>
              <a:t>مشكلة الدراسة وأهدافها</a:t>
            </a:r>
          </a:p>
          <a:p>
            <a:pPr marL="342900" indent="-342900" algn="r" rtl="1">
              <a:buFont typeface="Arial" panose="020B0604020202020204" pitchFamily="34" charset="0"/>
              <a:buChar char="•"/>
            </a:pPr>
            <a:r>
              <a:rPr lang="ar-SA" sz="2400" b="1" dirty="0">
                <a:solidFill>
                  <a:schemeClr val="bg1"/>
                </a:solidFill>
                <a:latin typeface="Simplified Arabic" panose="02020603050405020304" pitchFamily="18" charset="-78"/>
                <a:cs typeface="Simplified Arabic" panose="02020603050405020304" pitchFamily="18" charset="-78"/>
              </a:rPr>
              <a:t>الفجوة البحثية</a:t>
            </a:r>
            <a:endParaRPr lang="en-US"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ts val="2800"/>
              </a:lnSpc>
              <a:buFont typeface="Arial" panose="020B0604020202020204" pitchFamily="34" charset="0"/>
              <a:buChar char="•"/>
            </a:pPr>
            <a:r>
              <a:rPr lang="ar-SA" sz="2400" b="1" dirty="0">
                <a:solidFill>
                  <a:schemeClr val="bg1"/>
                </a:solidFill>
                <a:latin typeface="Simplified Arabic" panose="02020603050405020304" pitchFamily="18" charset="-78"/>
                <a:cs typeface="Simplified Arabic" panose="02020603050405020304" pitchFamily="18" charset="-78"/>
              </a:rPr>
              <a:t>الإطار النظري</a:t>
            </a:r>
            <a:br>
              <a:rPr lang="en-US" sz="2400" b="1" dirty="0">
                <a:solidFill>
                  <a:schemeClr val="bg1"/>
                </a:solidFill>
                <a:latin typeface="Simplified Arabic" panose="02020603050405020304" pitchFamily="18" charset="-78"/>
                <a:cs typeface="Simplified Arabic" panose="02020603050405020304" pitchFamily="18" charset="-78"/>
              </a:rPr>
            </a:br>
            <a:r>
              <a:rPr lang="ar-SA" b="1" dirty="0">
                <a:solidFill>
                  <a:schemeClr val="bg1"/>
                </a:solidFill>
                <a:latin typeface="Simplified Arabic" panose="02020603050405020304" pitchFamily="18" charset="-78"/>
                <a:cs typeface="Simplified Arabic" panose="02020603050405020304" pitchFamily="18" charset="-78"/>
              </a:rPr>
              <a:t> (التسويق الإلكتروني، القضايا الإنسانية، صورة العلامة)</a:t>
            </a:r>
          </a:p>
          <a:p>
            <a:pPr marL="342900" indent="-342900" algn="r" rtl="1">
              <a:buFont typeface="Arial" panose="020B0604020202020204" pitchFamily="34" charset="0"/>
              <a:buChar char="•"/>
            </a:pPr>
            <a:r>
              <a:rPr lang="en-US" sz="2400" b="1" dirty="0" err="1">
                <a:solidFill>
                  <a:schemeClr val="bg1"/>
                </a:solidFill>
                <a:latin typeface="Times New Roman" panose="02020603050405020304" pitchFamily="18" charset="0"/>
                <a:cs typeface="Times New Roman" panose="02020603050405020304" pitchFamily="18" charset="0"/>
              </a:rPr>
              <a:t>منهجية</a:t>
            </a:r>
            <a:r>
              <a:rPr lang="en-US" sz="2400" b="1" dirty="0">
                <a:solidFill>
                  <a:schemeClr val="bg1"/>
                </a:solidFill>
                <a:latin typeface="Times New Roman" panose="02020603050405020304" pitchFamily="18" charset="0"/>
                <a:cs typeface="Times New Roman" panose="02020603050405020304" pitchFamily="18" charset="0"/>
              </a:rPr>
              <a:t> </a:t>
            </a:r>
            <a:r>
              <a:rPr lang="en-US" sz="2400" b="1" dirty="0" err="1">
                <a:solidFill>
                  <a:schemeClr val="bg1"/>
                </a:solidFill>
                <a:latin typeface="Times New Roman" panose="02020603050405020304" pitchFamily="18" charset="0"/>
                <a:cs typeface="Times New Roman" panose="02020603050405020304" pitchFamily="18" charset="0"/>
              </a:rPr>
              <a:t>الدراسة</a:t>
            </a:r>
            <a:endParaRPr lang="en-US" sz="2400" b="1" dirty="0">
              <a:solidFill>
                <a:schemeClr val="bg1"/>
              </a:solidFill>
              <a:latin typeface="Times New Roman" panose="02020603050405020304" pitchFamily="18" charset="0"/>
              <a:cs typeface="Times New Roman" panose="02020603050405020304" pitchFamily="18" charset="0"/>
            </a:endParaRPr>
          </a:p>
          <a:p>
            <a:pPr marL="342900" indent="-342900" algn="r" rtl="1">
              <a:lnSpc>
                <a:spcPts val="2800"/>
              </a:lnSpc>
              <a:buFont typeface="Arial" panose="020B0604020202020204" pitchFamily="34" charset="0"/>
              <a:buChar char="•"/>
            </a:pPr>
            <a:r>
              <a:rPr lang="ar-SA" sz="2400" b="1" dirty="0">
                <a:solidFill>
                  <a:schemeClr val="bg1"/>
                </a:solidFill>
                <a:latin typeface="Simplified Arabic" panose="02020603050405020304" pitchFamily="18" charset="-78"/>
                <a:cs typeface="Simplified Arabic" panose="02020603050405020304" pitchFamily="18" charset="-78"/>
              </a:rPr>
              <a:t>نموذج الدراسة</a:t>
            </a:r>
            <a:endParaRPr lang="en-US"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buFont typeface="Arial" panose="020B0604020202020204" pitchFamily="34" charset="0"/>
              <a:buChar char="•"/>
            </a:pPr>
            <a:r>
              <a:rPr lang="ar-SA" sz="2400" b="1" dirty="0">
                <a:solidFill>
                  <a:schemeClr val="bg1"/>
                </a:solidFill>
                <a:latin typeface="Simplified Arabic" panose="02020603050405020304" pitchFamily="18" charset="-78"/>
                <a:cs typeface="Simplified Arabic" panose="02020603050405020304" pitchFamily="18" charset="-78"/>
              </a:rPr>
              <a:t>فرضيات الدراسة</a:t>
            </a:r>
          </a:p>
          <a:p>
            <a:pPr marL="342900" indent="-342900" algn="r" rtl="1">
              <a:buFont typeface="Arial" panose="020B0604020202020204" pitchFamily="34" charset="0"/>
              <a:buChar char="•"/>
            </a:pPr>
            <a:r>
              <a:rPr lang="ar-SA" sz="2400" b="1" dirty="0">
                <a:solidFill>
                  <a:schemeClr val="bg1"/>
                </a:solidFill>
                <a:latin typeface="Simplified Arabic" panose="02020603050405020304" pitchFamily="18" charset="-78"/>
                <a:cs typeface="Simplified Arabic" panose="02020603050405020304" pitchFamily="18" charset="-78"/>
              </a:rPr>
              <a:t>نتائـــج الدراسة</a:t>
            </a:r>
            <a:endParaRPr lang="en-US"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buFont typeface="Arial" panose="020B0604020202020204" pitchFamily="34" charset="0"/>
              <a:buChar char="•"/>
            </a:pPr>
            <a:r>
              <a:rPr lang="ar-SA" sz="2400" b="1" dirty="0">
                <a:solidFill>
                  <a:schemeClr val="bg1"/>
                </a:solidFill>
                <a:latin typeface="Simplified Arabic" panose="02020603050405020304" pitchFamily="18" charset="-78"/>
                <a:cs typeface="Simplified Arabic" panose="02020603050405020304" pitchFamily="18" charset="-78"/>
              </a:rPr>
              <a:t>التوصيات والمقترحات</a:t>
            </a:r>
          </a:p>
        </p:txBody>
      </p:sp>
      <p:sp>
        <p:nvSpPr>
          <p:cNvPr id="41" name="TextBox 40">
            <a:extLst>
              <a:ext uri="{FF2B5EF4-FFF2-40B4-BE49-F238E27FC236}">
                <a16:creationId xmlns:a16="http://schemas.microsoft.com/office/drawing/2014/main" id="{C7D257D7-D9C6-8F63-F8F8-E2BE53F2E2DB}"/>
              </a:ext>
            </a:extLst>
          </p:cNvPr>
          <p:cNvSpPr txBox="1"/>
          <p:nvPr/>
        </p:nvSpPr>
        <p:spPr>
          <a:xfrm>
            <a:off x="8590867" y="1221087"/>
            <a:ext cx="3433119"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محتويات العرض</a:t>
            </a:r>
          </a:p>
        </p:txBody>
      </p:sp>
      <p:pic>
        <p:nvPicPr>
          <p:cNvPr id="13" name="Picture 12" descr="Midocean 02-03"/>
          <p:cNvPicPr>
            <a:picLocks noChangeAspect="1"/>
          </p:cNvPicPr>
          <p:nvPr/>
        </p:nvPicPr>
        <p:blipFill>
          <a:blip r:embed="rId3"/>
          <a:stretch>
            <a:fillRect/>
          </a:stretch>
        </p:blipFill>
        <p:spPr>
          <a:xfrm>
            <a:off x="276590" y="-135292"/>
            <a:ext cx="2233822" cy="148948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781C4-67E6-5DF2-7368-2A9FB1473C9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60BB7E5-4CF4-B990-FDE7-ED7CA35761C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6C2A1629-D0B5-9FB0-50AC-88E2951E0B0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670726-31FE-A28C-AF40-8C4321CED33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D1AC01A-5055-C341-F1D3-14BD990E019B}"/>
              </a:ext>
            </a:extLst>
          </p:cNvPr>
          <p:cNvSpPr txBox="1"/>
          <p:nvPr/>
        </p:nvSpPr>
        <p:spPr>
          <a:xfrm>
            <a:off x="5174681" y="821786"/>
            <a:ext cx="4113898" cy="707886"/>
          </a:xfrm>
          <a:prstGeom prst="rect">
            <a:avLst/>
          </a:prstGeom>
          <a:noFill/>
        </p:spPr>
        <p:txBody>
          <a:bodyPr wrap="square" rtlCol="0">
            <a:spAutoFit/>
          </a:bodyPr>
          <a:lstStyle/>
          <a:p>
            <a:pPr algn="r" rtl="1"/>
            <a:r>
              <a:rPr lang="ar-SA" sz="4000" b="1" dirty="0">
                <a:solidFill>
                  <a:srgbClr val="00B0F0"/>
                </a:solidFill>
                <a:latin typeface="Simplified Arabic" panose="02020603050405020304" pitchFamily="18" charset="-78"/>
                <a:cs typeface="Simplified Arabic" panose="02020603050405020304" pitchFamily="18" charset="-78"/>
              </a:rPr>
              <a:t>المقدمــــــــــة</a:t>
            </a:r>
            <a:endParaRPr lang="en-US" sz="40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a:extLst>
              <a:ext uri="{FF2B5EF4-FFF2-40B4-BE49-F238E27FC236}">
                <a16:creationId xmlns:a16="http://schemas.microsoft.com/office/drawing/2014/main" id="{042ED69C-9482-CF9E-7F9B-DD12544DB4E7}"/>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00E3E69-0534-9357-F16F-939AA1269CD2}"/>
              </a:ext>
            </a:extLst>
          </p:cNvPr>
          <p:cNvSpPr txBox="1"/>
          <p:nvPr/>
        </p:nvSpPr>
        <p:spPr>
          <a:xfrm>
            <a:off x="3457461" y="1546815"/>
            <a:ext cx="8417320" cy="4154984"/>
          </a:xfrm>
          <a:prstGeom prst="rect">
            <a:avLst/>
          </a:prstGeom>
          <a:noFill/>
        </p:spPr>
        <p:txBody>
          <a:bodyPr wrap="square" rtlCol="0">
            <a:spAutoFit/>
          </a:bodyPr>
          <a:lstStyle/>
          <a:p>
            <a:pPr algn="r" rtl="1"/>
            <a:r>
              <a:rPr lang="ar-SA" sz="2400" dirty="0">
                <a:solidFill>
                  <a:schemeClr val="bg1"/>
                </a:solidFill>
                <a:latin typeface="Simplified Arabic" panose="02020603050405020304" pitchFamily="18" charset="-78"/>
                <a:cs typeface="Simplified Arabic" panose="02020603050405020304" pitchFamily="18" charset="-78"/>
              </a:rPr>
              <a:t>في السنوات الأخيرة، لم يعد التسويق الإلكتروني مجرد وسيلة لعرض المنتجات والخدمات، بل أصبح أداة لإيصال القيم وبناء العلاقات، حيث تتجه الشركات بشكل متزايد إلى الظهور بمظهر “الفاعل الاجتماعي” الذي يشارك في القضايا الإنسانية، وليس فقط “مقدم خدمة” يسعى لتحقيق الربح.</a:t>
            </a:r>
          </a:p>
          <a:p>
            <a:pPr algn="r" rtl="1"/>
            <a:r>
              <a:rPr lang="ar-SA" sz="2400" dirty="0">
                <a:solidFill>
                  <a:schemeClr val="bg1"/>
                </a:solidFill>
                <a:latin typeface="Simplified Arabic" panose="02020603050405020304" pitchFamily="18" charset="-78"/>
                <a:cs typeface="Simplified Arabic" panose="02020603050405020304" pitchFamily="18" charset="-78"/>
              </a:rPr>
              <a:t>وفي ظل هذا التحول، برز تساؤل جوهري:</a:t>
            </a:r>
            <a:br>
              <a:rPr lang="ar-SA" sz="2400" dirty="0">
                <a:solidFill>
                  <a:schemeClr val="bg1"/>
                </a:solidFill>
                <a:latin typeface="Simplified Arabic" panose="02020603050405020304" pitchFamily="18" charset="-78"/>
                <a:cs typeface="Simplified Arabic" panose="02020603050405020304" pitchFamily="18" charset="-78"/>
              </a:rPr>
            </a:br>
            <a:br>
              <a:rPr lang="ar-SA" sz="2400" b="1" dirty="0">
                <a:solidFill>
                  <a:schemeClr val="bg1"/>
                </a:solidFill>
                <a:latin typeface="Simplified Arabic" panose="02020603050405020304" pitchFamily="18" charset="-78"/>
                <a:cs typeface="Simplified Arabic" panose="02020603050405020304" pitchFamily="18" charset="-78"/>
              </a:rPr>
            </a:br>
            <a:r>
              <a:rPr lang="ar-SA" sz="2400" b="1" dirty="0">
                <a:solidFill>
                  <a:schemeClr val="bg1"/>
                </a:solidFill>
                <a:latin typeface="Simplified Arabic" panose="02020603050405020304" pitchFamily="18" charset="-78"/>
                <a:cs typeface="Simplified Arabic" panose="02020603050405020304" pitchFamily="18" charset="-78"/>
              </a:rPr>
              <a:t>هل تمثل هذه المبادرات الإنسانية قيمة حقيقية تنعكس على صورة العلامة التجارية، أم أنها مجرد محتوى تسويقي لا يتجاوز التأثير العاطفي المؤقت؟</a:t>
            </a:r>
            <a:br>
              <a:rPr lang="ar-SA" sz="2400" b="1" dirty="0">
                <a:solidFill>
                  <a:schemeClr val="bg1"/>
                </a:solidFill>
                <a:latin typeface="Simplified Arabic" panose="02020603050405020304" pitchFamily="18" charset="-78"/>
                <a:cs typeface="Simplified Arabic" panose="02020603050405020304" pitchFamily="18" charset="-78"/>
              </a:rPr>
            </a:br>
            <a:endParaRPr lang="ar-SA" sz="2400" b="1" dirty="0">
              <a:solidFill>
                <a:schemeClr val="bg1"/>
              </a:solidFill>
              <a:latin typeface="Simplified Arabic" panose="02020603050405020304" pitchFamily="18" charset="-78"/>
              <a:cs typeface="Simplified Arabic" panose="02020603050405020304" pitchFamily="18" charset="-78"/>
            </a:endParaRPr>
          </a:p>
          <a:p>
            <a:pPr algn="r" rtl="1"/>
            <a:r>
              <a:rPr lang="ar-SA" sz="2400" dirty="0">
                <a:solidFill>
                  <a:schemeClr val="bg1"/>
                </a:solidFill>
                <a:latin typeface="Simplified Arabic" panose="02020603050405020304" pitchFamily="18" charset="-78"/>
                <a:cs typeface="Simplified Arabic" panose="02020603050405020304" pitchFamily="18" charset="-78"/>
              </a:rPr>
              <a:t>من هنا، تنطلق هذه الدراسة لتحليل دور تبنّي القضايا الإنسانية في التسويق الإلكتروني، ليس فقط من حيث وجود التأثير، بل لفهم </a:t>
            </a:r>
            <a:r>
              <a:rPr lang="ar-SA" sz="2400" b="1" dirty="0">
                <a:solidFill>
                  <a:schemeClr val="bg1"/>
                </a:solidFill>
                <a:latin typeface="Simplified Arabic" panose="02020603050405020304" pitchFamily="18" charset="-78"/>
                <a:cs typeface="Simplified Arabic" panose="02020603050405020304" pitchFamily="18" charset="-78"/>
              </a:rPr>
              <a:t>كيف ولماذا يحدث هذا التأثير</a:t>
            </a:r>
            <a:endParaRPr lang="ar-SA" sz="2400" dirty="0">
              <a:solidFill>
                <a:schemeClr val="bg1"/>
              </a:solidFill>
              <a:latin typeface="Simplified Arabic" panose="02020603050405020304" pitchFamily="18" charset="-78"/>
              <a:cs typeface="Simplified Arabic" panose="02020603050405020304" pitchFamily="18" charset="-78"/>
            </a:endParaRPr>
          </a:p>
        </p:txBody>
      </p:sp>
      <p:pic>
        <p:nvPicPr>
          <p:cNvPr id="13" name="Picture 12" descr="Midocean 02-03">
            <a:extLst>
              <a:ext uri="{FF2B5EF4-FFF2-40B4-BE49-F238E27FC236}">
                <a16:creationId xmlns:a16="http://schemas.microsoft.com/office/drawing/2014/main" id="{B59169E5-D7EB-B637-821F-0975C8481B2B}"/>
              </a:ext>
            </a:extLst>
          </p:cNvPr>
          <p:cNvPicPr>
            <a:picLocks noChangeAspect="1"/>
          </p:cNvPicPr>
          <p:nvPr/>
        </p:nvPicPr>
        <p:blipFill>
          <a:blip r:embed="rId4"/>
          <a:stretch>
            <a:fillRect/>
          </a:stretch>
        </p:blipFill>
        <p:spPr>
          <a:xfrm>
            <a:off x="9781748" y="-135292"/>
            <a:ext cx="2233822" cy="1489487"/>
          </a:xfrm>
          <a:prstGeom prst="rect">
            <a:avLst/>
          </a:prstGeom>
        </p:spPr>
      </p:pic>
    </p:spTree>
    <p:extLst>
      <p:ext uri="{BB962C8B-B14F-4D97-AF65-F5344CB8AC3E}">
        <p14:creationId xmlns:p14="http://schemas.microsoft.com/office/powerpoint/2010/main" val="2413530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F4D56-B459-D89E-E346-0E417EB7E84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425C08D-96AE-FFD5-BBC0-8870B68BAE9F}"/>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FFD5FC93-618E-351B-4662-C12DA67ECD7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0766B7B-E4F0-3F51-C542-4A6C28A35A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4ADA4F3-9FC1-E2ED-D067-E7F28AA3E778}"/>
              </a:ext>
            </a:extLst>
          </p:cNvPr>
          <p:cNvSpPr txBox="1"/>
          <p:nvPr/>
        </p:nvSpPr>
        <p:spPr>
          <a:xfrm>
            <a:off x="5174681" y="821786"/>
            <a:ext cx="4113898" cy="707886"/>
          </a:xfrm>
          <a:prstGeom prst="rect">
            <a:avLst/>
          </a:prstGeom>
          <a:noFill/>
        </p:spPr>
        <p:txBody>
          <a:bodyPr wrap="square" rtlCol="0">
            <a:spAutoFit/>
          </a:bodyPr>
          <a:lstStyle/>
          <a:p>
            <a:pPr algn="r" rtl="1"/>
            <a:r>
              <a:rPr lang="ar-SA" sz="4000" b="1" dirty="0">
                <a:solidFill>
                  <a:srgbClr val="00B0F0"/>
                </a:solidFill>
                <a:latin typeface="Simplified Arabic" panose="02020603050405020304" pitchFamily="18" charset="-78"/>
                <a:cs typeface="Simplified Arabic" panose="02020603050405020304" pitchFamily="18" charset="-78"/>
              </a:rPr>
              <a:t>مشكلة الدراسة</a:t>
            </a:r>
            <a:endParaRPr lang="en-US" sz="40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a:extLst>
              <a:ext uri="{FF2B5EF4-FFF2-40B4-BE49-F238E27FC236}">
                <a16:creationId xmlns:a16="http://schemas.microsoft.com/office/drawing/2014/main" id="{E25E0D09-3585-714D-66F2-EC3D96F6E588}"/>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443987F-CE39-7222-24A8-82526B59B272}"/>
              </a:ext>
            </a:extLst>
          </p:cNvPr>
          <p:cNvSpPr txBox="1"/>
          <p:nvPr/>
        </p:nvSpPr>
        <p:spPr>
          <a:xfrm>
            <a:off x="4291033" y="2089972"/>
            <a:ext cx="7132048" cy="3108543"/>
          </a:xfrm>
          <a:prstGeom prst="rect">
            <a:avLst/>
          </a:prstGeom>
          <a:noFill/>
        </p:spPr>
        <p:txBody>
          <a:bodyPr wrap="square" rtlCol="0">
            <a:spAutoFit/>
          </a:bodyPr>
          <a:lstStyle/>
          <a:p>
            <a:pPr algn="r" rtl="1"/>
            <a:r>
              <a:rPr lang="ar-SA" sz="2800" dirty="0">
                <a:solidFill>
                  <a:schemeClr val="bg1"/>
                </a:solidFill>
                <a:latin typeface="Simplified Arabic" panose="02020603050405020304" pitchFamily="18" charset="-78"/>
                <a:cs typeface="Simplified Arabic" panose="02020603050405020304" pitchFamily="18" charset="-78"/>
              </a:rPr>
              <a:t>في قطاع تتشابه فيه الخدمات مثل الاتصالات، لم يعد التميز فيما تقدمه الشركات، بل في </a:t>
            </a:r>
            <a:r>
              <a:rPr lang="ar-SA" sz="2800" b="1" dirty="0">
                <a:solidFill>
                  <a:schemeClr val="bg1"/>
                </a:solidFill>
                <a:latin typeface="Simplified Arabic" panose="02020603050405020304" pitchFamily="18" charset="-78"/>
                <a:cs typeface="Simplified Arabic" panose="02020603050405020304" pitchFamily="18" charset="-78"/>
              </a:rPr>
              <a:t>كيف يدركه العملاء</a:t>
            </a:r>
            <a:r>
              <a:rPr lang="ar-SA" sz="2800" dirty="0">
                <a:solidFill>
                  <a:schemeClr val="bg1"/>
                </a:solidFill>
                <a:latin typeface="Simplified Arabic" panose="02020603050405020304" pitchFamily="18" charset="-78"/>
                <a:cs typeface="Simplified Arabic" panose="02020603050405020304" pitchFamily="18" charset="-78"/>
              </a:rPr>
              <a:t>.</a:t>
            </a:r>
            <a:br>
              <a:rPr lang="ar-SA" sz="2800" dirty="0">
                <a:solidFill>
                  <a:schemeClr val="bg1"/>
                </a:solidFill>
                <a:latin typeface="Simplified Arabic" panose="02020603050405020304" pitchFamily="18" charset="-78"/>
                <a:cs typeface="Simplified Arabic" panose="02020603050405020304" pitchFamily="18" charset="-78"/>
              </a:rPr>
            </a:br>
            <a:endParaRPr lang="ar-SA" sz="2800" dirty="0">
              <a:solidFill>
                <a:schemeClr val="bg1"/>
              </a:solidFill>
              <a:latin typeface="Simplified Arabic" panose="02020603050405020304" pitchFamily="18" charset="-78"/>
              <a:cs typeface="Simplified Arabic" panose="02020603050405020304" pitchFamily="18" charset="-78"/>
            </a:endParaRPr>
          </a:p>
          <a:p>
            <a:pPr algn="r" rtl="1"/>
            <a:r>
              <a:rPr lang="ar-SA" sz="2800" dirty="0">
                <a:solidFill>
                  <a:schemeClr val="bg1"/>
                </a:solidFill>
                <a:latin typeface="Simplified Arabic" panose="02020603050405020304" pitchFamily="18" charset="-78"/>
                <a:cs typeface="Simplified Arabic" panose="02020603050405020304" pitchFamily="18" charset="-78"/>
              </a:rPr>
              <a:t>ومن هنا تنطلق مشكلة الدراسة:</a:t>
            </a:r>
            <a:br>
              <a:rPr lang="ar-SA" sz="2800" dirty="0">
                <a:solidFill>
                  <a:schemeClr val="bg1"/>
                </a:solidFill>
                <a:latin typeface="Simplified Arabic" panose="02020603050405020304" pitchFamily="18" charset="-78"/>
                <a:cs typeface="Simplified Arabic" panose="02020603050405020304" pitchFamily="18" charset="-78"/>
              </a:rPr>
            </a:br>
            <a:r>
              <a:rPr lang="ar-SA" sz="2800" dirty="0">
                <a:solidFill>
                  <a:schemeClr val="bg1"/>
                </a:solidFill>
                <a:latin typeface="Simplified Arabic" panose="02020603050405020304" pitchFamily="18" charset="-78"/>
                <a:cs typeface="Simplified Arabic" panose="02020603050405020304" pitchFamily="18" charset="-78"/>
              </a:rPr>
              <a:t>هل يكفي تبنّي القضايا الإنسانية لبناء صورة قوية للعلامة، أم أن العامل الحاسم هو </a:t>
            </a:r>
            <a:r>
              <a:rPr lang="ar-SA" sz="2800" b="1" dirty="0">
                <a:solidFill>
                  <a:schemeClr val="bg1"/>
                </a:solidFill>
                <a:latin typeface="Simplified Arabic" panose="02020603050405020304" pitchFamily="18" charset="-78"/>
                <a:cs typeface="Simplified Arabic" panose="02020603050405020304" pitchFamily="18" charset="-78"/>
              </a:rPr>
              <a:t>مدى مصداقية هذا التبنّي في نظر العملاء</a:t>
            </a:r>
            <a:r>
              <a:rPr lang="ar-SA" sz="2800" dirty="0">
                <a:solidFill>
                  <a:schemeClr val="bg1"/>
                </a:solidFill>
                <a:latin typeface="Simplified Arabic" panose="02020603050405020304" pitchFamily="18" charset="-78"/>
                <a:cs typeface="Simplified Arabic" panose="02020603050405020304" pitchFamily="18" charset="-78"/>
              </a:rPr>
              <a:t>؟</a:t>
            </a:r>
          </a:p>
        </p:txBody>
      </p:sp>
      <p:pic>
        <p:nvPicPr>
          <p:cNvPr id="13" name="Picture 12" descr="Midocean 02-03">
            <a:extLst>
              <a:ext uri="{FF2B5EF4-FFF2-40B4-BE49-F238E27FC236}">
                <a16:creationId xmlns:a16="http://schemas.microsoft.com/office/drawing/2014/main" id="{38F7C3DC-8F39-76A1-A376-76E6CFDE00DE}"/>
              </a:ext>
            </a:extLst>
          </p:cNvPr>
          <p:cNvPicPr>
            <a:picLocks noChangeAspect="1"/>
          </p:cNvPicPr>
          <p:nvPr/>
        </p:nvPicPr>
        <p:blipFill>
          <a:blip r:embed="rId4"/>
          <a:stretch>
            <a:fillRect/>
          </a:stretch>
        </p:blipFill>
        <p:spPr>
          <a:xfrm>
            <a:off x="9781748" y="-135292"/>
            <a:ext cx="2233822" cy="1489487"/>
          </a:xfrm>
          <a:prstGeom prst="rect">
            <a:avLst/>
          </a:prstGeom>
        </p:spPr>
      </p:pic>
    </p:spTree>
    <p:extLst>
      <p:ext uri="{BB962C8B-B14F-4D97-AF65-F5344CB8AC3E}">
        <p14:creationId xmlns:p14="http://schemas.microsoft.com/office/powerpoint/2010/main" val="2733678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EE985-CDF6-E522-05C3-D03B17E5CE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6EC181-BE24-682C-0DC7-FA78AE21D96B}"/>
              </a:ext>
            </a:extLst>
          </p:cNvPr>
          <p:cNvSpPr/>
          <p:nvPr/>
        </p:nvSpPr>
        <p:spPr>
          <a:xfrm>
            <a:off x="617280" y="1685495"/>
            <a:ext cx="10816914" cy="4472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12D0D4B-259B-9D72-92D5-32343E98E98B}"/>
              </a:ext>
            </a:extLst>
          </p:cNvPr>
          <p:cNvSpPr txBox="1"/>
          <p:nvPr/>
        </p:nvSpPr>
        <p:spPr>
          <a:xfrm>
            <a:off x="889000" y="772837"/>
            <a:ext cx="6686025" cy="707886"/>
          </a:xfrm>
          <a:prstGeom prst="rect">
            <a:avLst/>
          </a:prstGeom>
          <a:noFill/>
        </p:spPr>
        <p:txBody>
          <a:bodyPr wrap="square" rtlCol="0">
            <a:spAutoFit/>
          </a:bodyPr>
          <a:lstStyle/>
          <a:p>
            <a:pPr algn="r" rtl="1"/>
            <a:r>
              <a:rPr lang="ar-SA" sz="4000" b="1" dirty="0">
                <a:solidFill>
                  <a:srgbClr val="00B0F0"/>
                </a:solidFill>
                <a:latin typeface="Simplified Arabic" panose="02020603050405020304" pitchFamily="18" charset="-78"/>
                <a:cs typeface="Simplified Arabic" panose="02020603050405020304" pitchFamily="18" charset="-78"/>
              </a:rPr>
              <a:t>الفجوة البحثية</a:t>
            </a:r>
            <a:endParaRPr lang="en-US" sz="4000" b="1" dirty="0">
              <a:solidFill>
                <a:srgbClr val="00B0F0"/>
              </a:solidFill>
              <a:latin typeface="Simplified Arabic" panose="02020603050405020304" pitchFamily="18" charset="-78"/>
              <a:cs typeface="Simplified Arabic" panose="02020603050405020304" pitchFamily="18" charset="-78"/>
            </a:endParaRPr>
          </a:p>
        </p:txBody>
      </p:sp>
      <p:sp>
        <p:nvSpPr>
          <p:cNvPr id="48" name="TextBox 47">
            <a:extLst>
              <a:ext uri="{FF2B5EF4-FFF2-40B4-BE49-F238E27FC236}">
                <a16:creationId xmlns:a16="http://schemas.microsoft.com/office/drawing/2014/main" id="{4E8FC7E1-F62D-486E-44E9-754F1ABBDE88}"/>
              </a:ext>
            </a:extLst>
          </p:cNvPr>
          <p:cNvSpPr txBox="1"/>
          <p:nvPr/>
        </p:nvSpPr>
        <p:spPr>
          <a:xfrm>
            <a:off x="1400607" y="1947407"/>
            <a:ext cx="9390786" cy="3970318"/>
          </a:xfrm>
          <a:prstGeom prst="rect">
            <a:avLst/>
          </a:prstGeom>
          <a:noFill/>
        </p:spPr>
        <p:txBody>
          <a:bodyPr wrap="square" rtlCol="0">
            <a:spAutoFit/>
          </a:bodyPr>
          <a:lstStyle/>
          <a:p>
            <a:pPr algn="r" rtl="1"/>
            <a:r>
              <a:rPr lang="ar-SA" sz="2800" dirty="0">
                <a:latin typeface="Simplified Arabic" panose="02020603050405020304" pitchFamily="18" charset="-78"/>
                <a:cs typeface="Simplified Arabic" panose="02020603050405020304" pitchFamily="18" charset="-78"/>
              </a:rPr>
              <a:t>رغم اهتمام الدراسات السابقة بالتسويق الإنساني، إلا أنها ركزت بشكل أساسي على </a:t>
            </a:r>
            <a:r>
              <a:rPr lang="ar-SA" sz="2800" b="1" dirty="0">
                <a:latin typeface="Simplified Arabic" panose="02020603050405020304" pitchFamily="18" charset="-78"/>
                <a:cs typeface="Simplified Arabic" panose="02020603050405020304" pitchFamily="18" charset="-78"/>
              </a:rPr>
              <a:t>وجود التأثير</a:t>
            </a:r>
            <a:r>
              <a:rPr lang="ar-SA" sz="2800" dirty="0">
                <a:latin typeface="Simplified Arabic" panose="02020603050405020304" pitchFamily="18" charset="-78"/>
                <a:cs typeface="Simplified Arabic" panose="02020603050405020304" pitchFamily="18" charset="-78"/>
              </a:rPr>
              <a:t>، دون التعمق في </a:t>
            </a:r>
            <a:r>
              <a:rPr lang="ar-SA" sz="2800" b="1" dirty="0">
                <a:latin typeface="Simplified Arabic" panose="02020603050405020304" pitchFamily="18" charset="-78"/>
                <a:cs typeface="Simplified Arabic" panose="02020603050405020304" pitchFamily="18" charset="-78"/>
              </a:rPr>
              <a:t>تفسير كيف يحدث هذا التأثير</a:t>
            </a:r>
            <a:r>
              <a:rPr lang="ar-SA" sz="2800" dirty="0">
                <a:latin typeface="Simplified Arabic" panose="02020603050405020304" pitchFamily="18" charset="-78"/>
                <a:cs typeface="Simplified Arabic" panose="02020603050405020304" pitchFamily="18" charset="-78"/>
              </a:rPr>
              <a:t>.</a:t>
            </a:r>
            <a:br>
              <a:rPr lang="ar-SA" sz="2800" dirty="0">
                <a:latin typeface="Simplified Arabic" panose="02020603050405020304" pitchFamily="18" charset="-78"/>
                <a:cs typeface="Simplified Arabic" panose="02020603050405020304" pitchFamily="18" charset="-78"/>
              </a:rPr>
            </a:br>
            <a:endParaRPr lang="ar-SA" sz="2800" dirty="0">
              <a:latin typeface="Simplified Arabic" panose="02020603050405020304" pitchFamily="18" charset="-78"/>
              <a:cs typeface="Simplified Arabic" panose="02020603050405020304" pitchFamily="18" charset="-78"/>
            </a:endParaRPr>
          </a:p>
          <a:p>
            <a:pPr algn="r" rtl="1"/>
            <a:r>
              <a:rPr lang="ar-SA" sz="2800" dirty="0">
                <a:latin typeface="Simplified Arabic" panose="02020603050405020304" pitchFamily="18" charset="-78"/>
                <a:cs typeface="Simplified Arabic" panose="02020603050405020304" pitchFamily="18" charset="-78"/>
              </a:rPr>
              <a:t>كما أن معظم الدراسات تعاملت مع القضايا الإنسانية كجزء من المسؤولية الاجتماعية، دون تحليلها كأداة تسويقية رقمية قائمة على الإدراك والتفاعل.</a:t>
            </a:r>
            <a:br>
              <a:rPr lang="ar-SA" sz="2800" dirty="0">
                <a:latin typeface="Simplified Arabic" panose="02020603050405020304" pitchFamily="18" charset="-78"/>
                <a:cs typeface="Simplified Arabic" panose="02020603050405020304" pitchFamily="18" charset="-78"/>
              </a:rPr>
            </a:br>
            <a:endParaRPr lang="ar-SA" sz="2800" dirty="0">
              <a:latin typeface="Simplified Arabic" panose="02020603050405020304" pitchFamily="18" charset="-78"/>
              <a:cs typeface="Simplified Arabic" panose="02020603050405020304" pitchFamily="18" charset="-78"/>
            </a:endParaRPr>
          </a:p>
          <a:p>
            <a:pPr algn="r" rtl="1"/>
            <a:r>
              <a:rPr lang="ar-SA" sz="2800" dirty="0">
                <a:latin typeface="Simplified Arabic" panose="02020603050405020304" pitchFamily="18" charset="-78"/>
                <a:cs typeface="Simplified Arabic" panose="02020603050405020304" pitchFamily="18" charset="-78"/>
              </a:rPr>
              <a:t>وهنا تظهر الفجوة الحقيقية:</a:t>
            </a:r>
            <a:br>
              <a:rPr lang="ar-SA" sz="2800" dirty="0">
                <a:latin typeface="Simplified Arabic" panose="02020603050405020304" pitchFamily="18" charset="-78"/>
                <a:cs typeface="Simplified Arabic" panose="02020603050405020304" pitchFamily="18" charset="-78"/>
              </a:rPr>
            </a:br>
            <a:r>
              <a:rPr lang="ar-SA" sz="2800" dirty="0">
                <a:latin typeface="Simplified Arabic" panose="02020603050405020304" pitchFamily="18" charset="-78"/>
                <a:cs typeface="Simplified Arabic" panose="02020603050405020304" pitchFamily="18" charset="-78"/>
              </a:rPr>
              <a:t>غياب الفهم العميق للدور الذي تلعبه </a:t>
            </a:r>
            <a:r>
              <a:rPr lang="ar-SA" sz="2800" b="1" dirty="0">
                <a:latin typeface="Simplified Arabic" panose="02020603050405020304" pitchFamily="18" charset="-78"/>
                <a:cs typeface="Simplified Arabic" panose="02020603050405020304" pitchFamily="18" charset="-78"/>
              </a:rPr>
              <a:t>الثقة</a:t>
            </a:r>
            <a:r>
              <a:rPr lang="ar-SA" sz="2800" dirty="0">
                <a:latin typeface="Simplified Arabic" panose="02020603050405020304" pitchFamily="18" charset="-78"/>
                <a:cs typeface="Simplified Arabic" panose="02020603050405020304" pitchFamily="18" charset="-78"/>
              </a:rPr>
              <a:t> في تحويل هذا التوجه من مجرد محتوى إلى تأثير فعلي على صورة العلامة التجارية.</a:t>
            </a:r>
          </a:p>
        </p:txBody>
      </p:sp>
      <p:pic>
        <p:nvPicPr>
          <p:cNvPr id="11" name="Picture 10" descr="Midocean 02-03">
            <a:extLst>
              <a:ext uri="{FF2B5EF4-FFF2-40B4-BE49-F238E27FC236}">
                <a16:creationId xmlns:a16="http://schemas.microsoft.com/office/drawing/2014/main" id="{0AD1CC3C-F87F-7D15-C23D-33243DAC5221}"/>
              </a:ext>
            </a:extLst>
          </p:cNvPr>
          <p:cNvPicPr>
            <a:picLocks noChangeAspect="1"/>
          </p:cNvPicPr>
          <p:nvPr/>
        </p:nvPicPr>
        <p:blipFill>
          <a:blip r:embed="rId2"/>
          <a:stretch>
            <a:fillRect/>
          </a:stretch>
        </p:blipFill>
        <p:spPr>
          <a:xfrm>
            <a:off x="9647003" y="0"/>
            <a:ext cx="2233822" cy="1489487"/>
          </a:xfrm>
          <a:prstGeom prst="rect">
            <a:avLst/>
          </a:prstGeom>
        </p:spPr>
      </p:pic>
    </p:spTree>
    <p:extLst>
      <p:ext uri="{BB962C8B-B14F-4D97-AF65-F5344CB8AC3E}">
        <p14:creationId xmlns:p14="http://schemas.microsoft.com/office/powerpoint/2010/main" val="8220325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76643" y="1660731"/>
            <a:ext cx="8417320" cy="3108543"/>
          </a:xfrm>
          <a:prstGeom prst="rect">
            <a:avLst/>
          </a:prstGeom>
          <a:noFill/>
        </p:spPr>
        <p:txBody>
          <a:bodyPr wrap="square" rtlCol="0">
            <a:spAutoFit/>
          </a:bodyPr>
          <a:lstStyle/>
          <a:p>
            <a:pPr algn="r" rtl="1"/>
            <a:r>
              <a:rPr lang="ar-SA" sz="2800" dirty="0">
                <a:latin typeface="Simplified Arabic" panose="02020603050405020304" pitchFamily="18" charset="-78"/>
                <a:cs typeface="Simplified Arabic" panose="02020603050405020304" pitchFamily="18" charset="-78"/>
              </a:rPr>
              <a:t>تعتمد الدراسة على ثلاثة مفاهيم رئيسية: </a:t>
            </a:r>
            <a:br>
              <a:rPr lang="ar-SA" sz="2800" dirty="0">
                <a:latin typeface="Simplified Arabic" panose="02020603050405020304" pitchFamily="18" charset="-78"/>
                <a:cs typeface="Simplified Arabic" panose="02020603050405020304" pitchFamily="18" charset="-78"/>
              </a:rPr>
            </a:br>
            <a:r>
              <a:rPr lang="ar-SA" sz="2800" dirty="0">
                <a:latin typeface="Simplified Arabic" panose="02020603050405020304" pitchFamily="18" charset="-78"/>
                <a:cs typeface="Simplified Arabic" panose="02020603050405020304" pitchFamily="18" charset="-78"/>
              </a:rPr>
              <a:t>تبنّي القضايا الإنسانية، والثقة في العلامة التجارية، وصورة العلامة.</a:t>
            </a:r>
            <a:br>
              <a:rPr lang="ar-SA" sz="2800" dirty="0">
                <a:latin typeface="Simplified Arabic" panose="02020603050405020304" pitchFamily="18" charset="-78"/>
                <a:cs typeface="Simplified Arabic" panose="02020603050405020304" pitchFamily="18" charset="-78"/>
              </a:rPr>
            </a:br>
            <a:endParaRPr lang="ar-SA" sz="2800" dirty="0">
              <a:latin typeface="Simplified Arabic" panose="02020603050405020304" pitchFamily="18" charset="-78"/>
              <a:cs typeface="Simplified Arabic" panose="02020603050405020304" pitchFamily="18" charset="-78"/>
            </a:endParaRPr>
          </a:p>
          <a:p>
            <a:pPr algn="r" rtl="1"/>
            <a:r>
              <a:rPr lang="ar-SA" sz="2800" dirty="0">
                <a:latin typeface="Simplified Arabic" panose="02020603050405020304" pitchFamily="18" charset="-78"/>
                <a:cs typeface="Simplified Arabic" panose="02020603050405020304" pitchFamily="18" charset="-78"/>
              </a:rPr>
              <a:t>ويفترض الإطار النظري أن تأثير القضايا الإنسانية لا يعتمد على وجودها فقط،</a:t>
            </a:r>
            <a:br>
              <a:rPr lang="ar-SA" sz="2800" dirty="0">
                <a:latin typeface="Simplified Arabic" panose="02020603050405020304" pitchFamily="18" charset="-78"/>
                <a:cs typeface="Simplified Arabic" panose="02020603050405020304" pitchFamily="18" charset="-78"/>
              </a:rPr>
            </a:br>
            <a:r>
              <a:rPr lang="ar-SA" sz="2800" dirty="0">
                <a:latin typeface="Simplified Arabic" panose="02020603050405020304" pitchFamily="18" charset="-78"/>
                <a:cs typeface="Simplified Arabic" panose="02020603050405020304" pitchFamily="18" charset="-78"/>
              </a:rPr>
              <a:t>بل على كيفية إدراك العملاء لها، حيث تمثل الثقة العامل الذي ينقل هذا التأثير إلى صورة العلامة التجارية.</a:t>
            </a:r>
          </a:p>
        </p:txBody>
      </p:sp>
      <p:pic>
        <p:nvPicPr>
          <p:cNvPr id="8" name="Picture 7" descr="Midocean 02-03"/>
          <p:cNvPicPr>
            <a:picLocks noChangeAspect="1"/>
          </p:cNvPicPr>
          <p:nvPr/>
        </p:nvPicPr>
        <p:blipFill>
          <a:blip r:embed="rId2"/>
          <a:stretch>
            <a:fillRect/>
          </a:stretch>
        </p:blipFill>
        <p:spPr>
          <a:xfrm>
            <a:off x="206471" y="-77624"/>
            <a:ext cx="2181329" cy="1454485"/>
          </a:xfrm>
          <a:prstGeom prst="rect">
            <a:avLst/>
          </a:prstGeom>
        </p:spPr>
      </p:pic>
      <p:sp>
        <p:nvSpPr>
          <p:cNvPr id="2" name="TextBox 1">
            <a:extLst>
              <a:ext uri="{FF2B5EF4-FFF2-40B4-BE49-F238E27FC236}">
                <a16:creationId xmlns:a16="http://schemas.microsoft.com/office/drawing/2014/main" id="{7582200D-6791-3DFA-9A31-DF8DAF7AF0EF}"/>
              </a:ext>
            </a:extLst>
          </p:cNvPr>
          <p:cNvSpPr txBox="1"/>
          <p:nvPr/>
        </p:nvSpPr>
        <p:spPr>
          <a:xfrm>
            <a:off x="901254" y="546619"/>
            <a:ext cx="6686025" cy="707886"/>
          </a:xfrm>
          <a:prstGeom prst="rect">
            <a:avLst/>
          </a:prstGeom>
          <a:noFill/>
        </p:spPr>
        <p:txBody>
          <a:bodyPr wrap="square" rtlCol="0">
            <a:spAutoFit/>
          </a:bodyPr>
          <a:lstStyle/>
          <a:p>
            <a:pPr algn="r" rtl="1"/>
            <a:r>
              <a:rPr lang="ar-SA" sz="4000" b="1" dirty="0">
                <a:solidFill>
                  <a:schemeClr val="bg1"/>
                </a:solidFill>
                <a:latin typeface="Simplified Arabic" panose="02020603050405020304" pitchFamily="18" charset="-78"/>
                <a:cs typeface="Simplified Arabic" panose="02020603050405020304" pitchFamily="18" charset="-78"/>
              </a:rPr>
              <a:t>الإطار النظري</a:t>
            </a:r>
            <a:endParaRPr lang="en-US" sz="4000" b="1" dirty="0">
              <a:solidFill>
                <a:schemeClr val="bg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27308" cy="40861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29927" y="879605"/>
            <a:ext cx="3902032" cy="707886"/>
          </a:xfrm>
          <a:prstGeom prst="rect">
            <a:avLst/>
          </a:prstGeom>
          <a:noFill/>
        </p:spPr>
        <p:txBody>
          <a:bodyPr wrap="square" rtlCol="0">
            <a:spAutoFit/>
          </a:bodyPr>
          <a:lstStyle/>
          <a:p>
            <a:pPr algn="r" rtl="1"/>
            <a:r>
              <a:rPr lang="en-US" sz="4000" b="1" dirty="0">
                <a:solidFill>
                  <a:schemeClr val="bg1"/>
                </a:solidFill>
                <a:latin typeface="Times New Roman" panose="02020603050405020304" pitchFamily="18" charset="0"/>
                <a:cs typeface="Times New Roman" panose="02020603050405020304" pitchFamily="18" charset="0"/>
              </a:rPr>
              <a:t>منهجية الدراسة</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10434" y="2063962"/>
            <a:ext cx="10541000" cy="3108543"/>
          </a:xfrm>
          <a:prstGeom prst="rect">
            <a:avLst/>
          </a:prstGeom>
          <a:noFill/>
        </p:spPr>
        <p:txBody>
          <a:bodyPr wrap="square" rtlCol="0">
            <a:spAutoFit/>
          </a:bodyPr>
          <a:lstStyle/>
          <a:p>
            <a:pPr algn="r" rtl="1"/>
            <a:r>
              <a:rPr lang="ar-SA" sz="2800" dirty="0">
                <a:latin typeface="Simplified Arabic" panose="02020603050405020304" pitchFamily="18" charset="-78"/>
                <a:cs typeface="Simplified Arabic" panose="02020603050405020304" pitchFamily="18" charset="-78"/>
              </a:rPr>
              <a:t>اعتمدت الدراسة على منهج تحليلي يهدف إلى فهم العلاقة بين المتغيرات، وليس مجرد وصفها، وذلك من خلال جمع بيانات ميدانية تعكس إدراك العملاء بشكل مباشر.</a:t>
            </a:r>
            <a:br>
              <a:rPr lang="ar-SA" sz="2800" dirty="0">
                <a:latin typeface="Simplified Arabic" panose="02020603050405020304" pitchFamily="18" charset="-78"/>
                <a:cs typeface="Simplified Arabic" panose="02020603050405020304" pitchFamily="18" charset="-78"/>
              </a:rPr>
            </a:br>
            <a:endParaRPr lang="ar-SA" sz="2800" dirty="0">
              <a:latin typeface="Simplified Arabic" panose="02020603050405020304" pitchFamily="18" charset="-78"/>
              <a:cs typeface="Simplified Arabic" panose="02020603050405020304" pitchFamily="18" charset="-78"/>
            </a:endParaRPr>
          </a:p>
          <a:p>
            <a:pPr algn="r" rtl="1"/>
            <a:r>
              <a:rPr lang="ar-SA" sz="2800" dirty="0">
                <a:latin typeface="Simplified Arabic" panose="02020603050405020304" pitchFamily="18" charset="-78"/>
                <a:cs typeface="Simplified Arabic" panose="02020603050405020304" pitchFamily="18" charset="-78"/>
              </a:rPr>
              <a:t>وقد تم استخدام استبانة كأداة رئيسية، وُزعت إلكترونيًا على عينة من 100 عميل من عملاء شركة زين، ثم تحليل البيانات باستخدام برنامج "</a:t>
            </a:r>
            <a:r>
              <a:rPr lang="en-US" sz="2800" b="1" dirty="0">
                <a:latin typeface="Simplified Arabic" panose="02020603050405020304" pitchFamily="18" charset="-78"/>
                <a:cs typeface="Simplified Arabic" panose="02020603050405020304" pitchFamily="18" charset="-78"/>
              </a:rPr>
              <a:t>SPSS</a:t>
            </a:r>
            <a:r>
              <a:rPr lang="ar-SA" sz="2800" dirty="0">
                <a:latin typeface="Simplified Arabic" panose="02020603050405020304" pitchFamily="18" charset="-78"/>
                <a:cs typeface="Simplified Arabic" panose="02020603050405020304" pitchFamily="18" charset="-78"/>
              </a:rPr>
              <a:t>" </a:t>
            </a:r>
            <a:br>
              <a:rPr lang="ar-SA" sz="2800" dirty="0">
                <a:latin typeface="Simplified Arabic" panose="02020603050405020304" pitchFamily="18" charset="-78"/>
                <a:cs typeface="Simplified Arabic" panose="02020603050405020304" pitchFamily="18" charset="-78"/>
              </a:rPr>
            </a:br>
            <a:r>
              <a:rPr lang="ar-SA" sz="2800" dirty="0">
                <a:latin typeface="Simplified Arabic" panose="02020603050405020304" pitchFamily="18" charset="-78"/>
                <a:cs typeface="Simplified Arabic" panose="02020603050405020304" pitchFamily="18" charset="-78"/>
              </a:rPr>
              <a:t>لاختبار الفرضيات والكشف عن طبيعة التأثير بين تبنّي القضايا الإنسانية، والثقة، وصورة العلامة التجارية.</a:t>
            </a:r>
          </a:p>
        </p:txBody>
      </p:sp>
      <p:pic>
        <p:nvPicPr>
          <p:cNvPr id="11" name="Picture 10" descr="Midocean 02-03"/>
          <p:cNvPicPr>
            <a:picLocks noChangeAspect="1"/>
          </p:cNvPicPr>
          <p:nvPr/>
        </p:nvPicPr>
        <p:blipFill>
          <a:blip r:embed="rId2"/>
          <a:stretch>
            <a:fillRect/>
          </a:stretch>
        </p:blipFill>
        <p:spPr>
          <a:xfrm>
            <a:off x="9647003" y="0"/>
            <a:ext cx="2233822" cy="148948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96286" y="1397680"/>
            <a:ext cx="5393159" cy="49137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4504566"/>
          </a:xfrm>
          <a:prstGeom prst="rect">
            <a:avLst/>
          </a:prstGeom>
        </p:spPr>
        <p:txBody>
          <a:bodyPr wrap="square">
            <a:spAutoFit/>
          </a:bodyPr>
          <a:lstStyle/>
          <a:p>
            <a:pPr algn="r">
              <a:lnSpc>
                <a:spcPts val="2400"/>
              </a:lnSpc>
            </a:pPr>
            <a:r>
              <a:rPr lang="ar-SA" sz="1800" b="1" dirty="0">
                <a:solidFill>
                  <a:schemeClr val="bg1"/>
                </a:solidFill>
                <a:cs typeface="Traditional Arabic"/>
              </a:rPr>
              <a:t>المتغير المستقل: تبني القضايا الإنسانية في التسويق الإلكتروني</a:t>
            </a:r>
          </a:p>
          <a:p>
            <a:pPr algn="r">
              <a:lnSpc>
                <a:spcPts val="2000"/>
              </a:lnSpc>
            </a:pPr>
            <a:r>
              <a:rPr lang="ar-SA" sz="1600" dirty="0">
                <a:solidFill>
                  <a:schemeClr val="bg1"/>
                </a:solidFill>
                <a:cs typeface="Traditional Arabic"/>
              </a:rPr>
              <a:t>① وضوح التبني  ② مصداقية التبني  ③ جودة العرض الرقمي  ④ تفاعل الجمهور</a:t>
            </a:r>
          </a:p>
          <a:p>
            <a:pPr algn="r">
              <a:lnSpc>
                <a:spcPts val="2400"/>
              </a:lnSpc>
            </a:pPr>
            <a:r>
              <a:rPr lang="ar-SA" sz="1800" b="1" dirty="0">
                <a:solidFill>
                  <a:schemeClr val="bg1"/>
                </a:solidFill>
                <a:cs typeface="Traditional Arabic"/>
              </a:rPr>
              <a:t>المتغير الوسيط: الثقة في العلامة التجارية</a:t>
            </a:r>
          </a:p>
          <a:p>
            <a:pPr algn="r">
              <a:lnSpc>
                <a:spcPts val="2400"/>
              </a:lnSpc>
            </a:pPr>
            <a:r>
              <a:rPr lang="ar-SA" sz="1800" b="1" dirty="0">
                <a:solidFill>
                  <a:schemeClr val="bg1"/>
                </a:solidFill>
                <a:cs typeface="Traditional Arabic"/>
              </a:rPr>
              <a:t>المتغير التابع: صورة العلامة التجارية</a:t>
            </a:r>
          </a:p>
          <a:p>
            <a:pPr algn="r">
              <a:lnSpc>
                <a:spcPts val="2000"/>
              </a:lnSpc>
            </a:pPr>
            <a:r>
              <a:rPr lang="ar-SA" sz="1600" dirty="0">
                <a:solidFill>
                  <a:schemeClr val="bg1"/>
                </a:solidFill>
                <a:cs typeface="Traditional Arabic"/>
              </a:rPr>
              <a:t>① الانطباع العام  ② الثقة  ③ السمعة والمسؤولية  ④ الولاء والتفضيل</a:t>
            </a:r>
          </a:p>
          <a:p>
            <a:pPr algn="r">
              <a:lnSpc>
                <a:spcPts val="2400"/>
              </a:lnSpc>
            </a:pPr>
            <a:r>
              <a:rPr lang="ar-SA" sz="1800" b="1" dirty="0">
                <a:solidFill>
                  <a:schemeClr val="bg1"/>
                </a:solidFill>
                <a:cs typeface="Traditional Arabic"/>
              </a:rPr>
              <a:t>الفرضية الرئيسية: تبني القضايا الإنسانية يؤثر إيجابياً على صورة العلامة التجارية عبر الثقة</a:t>
            </a:r>
          </a:p>
        </p:txBody>
      </p:sp>
      <p:sp>
        <p:nvSpPr>
          <p:cNvPr id="7" name="Rectangle 6">
            <a:extLst>
              <a:ext uri="{FF2B5EF4-FFF2-40B4-BE49-F238E27FC236}">
                <a16:creationId xmlns:a16="http://schemas.microsoft.com/office/drawing/2014/main" id="{2E6BEE59-229C-AF4C-8168-45DB84D103B6}"/>
              </a:ext>
            </a:extLst>
          </p:cNvPr>
          <p:cNvSpPr/>
          <p:nvPr/>
        </p:nvSpPr>
        <p:spPr>
          <a:xfrm>
            <a:off x="689731" y="1477184"/>
            <a:ext cx="5180832" cy="4832092"/>
          </a:xfrm>
          <a:prstGeom prst="rect">
            <a:avLst/>
          </a:prstGeom>
        </p:spPr>
        <p:txBody>
          <a:bodyPr wrap="square">
            <a:spAutoFit/>
          </a:bodyPr>
          <a:lstStyle/>
          <a:p>
            <a:pPr algn="r" rtl="1"/>
            <a:r>
              <a:rPr lang="ar-SA" sz="2800" dirty="0">
                <a:latin typeface="Simplified Arabic" panose="02020603050405020304" pitchFamily="18" charset="-78"/>
                <a:cs typeface="Simplified Arabic" panose="02020603050405020304" pitchFamily="18" charset="-78"/>
              </a:rPr>
              <a:t>يقوم نموذج الدراسة على افتراض أن تبنّي القضايا الإنسانية لا يؤثر بشكل مباشر فقط على صورة العلامة التجارية، بل يمتد تأثيره عبر مسار غير مباشر من خلال الثقة في العلامة.</a:t>
            </a:r>
            <a:br>
              <a:rPr lang="ar-SA" sz="2800" dirty="0">
                <a:latin typeface="Simplified Arabic" panose="02020603050405020304" pitchFamily="18" charset="-78"/>
                <a:cs typeface="Simplified Arabic" panose="02020603050405020304" pitchFamily="18" charset="-78"/>
              </a:rPr>
            </a:br>
            <a:endParaRPr lang="ar-SA" sz="2800" dirty="0">
              <a:latin typeface="Simplified Arabic" panose="02020603050405020304" pitchFamily="18" charset="-78"/>
              <a:cs typeface="Simplified Arabic" panose="02020603050405020304" pitchFamily="18" charset="-78"/>
            </a:endParaRPr>
          </a:p>
          <a:p>
            <a:pPr algn="r" rtl="1"/>
            <a:r>
              <a:rPr lang="ar-SA" sz="2800" dirty="0">
                <a:latin typeface="Simplified Arabic" panose="02020603050405020304" pitchFamily="18" charset="-78"/>
                <a:cs typeface="Simplified Arabic" panose="02020603050405020304" pitchFamily="18" charset="-78"/>
              </a:rPr>
              <a:t>وبذلك، يوضح النموذج أن التأثير لا ينتقل من المحتوى إلى الصورة بشكل مباشر، بل يمر عبر إدراك العملاء لمصداقية هذا التوجه، مما يجعل الثقة العامل الحاسم في تحويل هذا التأثير إلى صورة ذهنية إيجابية.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266576" y="4651092"/>
            <a:ext cx="4791570" cy="707886"/>
          </a:xfrm>
          <a:prstGeom prst="rect">
            <a:avLst/>
          </a:prstGeom>
          <a:noFill/>
        </p:spPr>
        <p:txBody>
          <a:bodyPr wrap="square" rtlCol="0">
            <a:spAutoFit/>
          </a:bodyPr>
          <a:lstStyle/>
          <a:p>
            <a:pPr algn="r" rtl="1"/>
            <a:r>
              <a:rPr lang="ar-SA" sz="4000" b="1" dirty="0">
                <a:solidFill>
                  <a:srgbClr val="00B0F0"/>
                </a:solidFill>
                <a:latin typeface="Simplified Arabic" panose="02020603050405020304" pitchFamily="18" charset="-78"/>
                <a:cs typeface="Simplified Arabic" panose="02020603050405020304" pitchFamily="18" charset="-78"/>
              </a:rPr>
              <a:t>نموذج الدراسة</a:t>
            </a:r>
            <a:endParaRPr lang="en-US" sz="4000" b="1" dirty="0">
              <a:solidFill>
                <a:srgbClr val="00B0F0"/>
              </a:solidFill>
              <a:latin typeface="Simplified Arabic" panose="02020603050405020304" pitchFamily="18" charset="-78"/>
              <a:cs typeface="Simplified Arabic" panose="02020603050405020304" pitchFamily="18"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3"/>
          <a:stretch>
            <a:fillRect/>
          </a:stretch>
        </p:blipFill>
        <p:spPr>
          <a:xfrm>
            <a:off x="276590" y="-135291"/>
            <a:ext cx="2147955" cy="1432232"/>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CAF1E-E261-6CD1-9E7F-692898E22B4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E5DF263-BCA8-F50F-0117-7D17F2786712}"/>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AA7A8537-43C2-DF37-2BD3-F5B80E2E249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32849BF-710D-94DD-50B4-1A2C4A40A0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88150D1-E988-E407-1BC8-564D3CB02F81}"/>
              </a:ext>
            </a:extLst>
          </p:cNvPr>
          <p:cNvSpPr txBox="1"/>
          <p:nvPr/>
        </p:nvSpPr>
        <p:spPr>
          <a:xfrm>
            <a:off x="5174681" y="821786"/>
            <a:ext cx="4113898" cy="707886"/>
          </a:xfrm>
          <a:prstGeom prst="rect">
            <a:avLst/>
          </a:prstGeom>
          <a:noFill/>
        </p:spPr>
        <p:txBody>
          <a:bodyPr wrap="square" rtlCol="0">
            <a:spAutoFit/>
          </a:bodyPr>
          <a:lstStyle/>
          <a:p>
            <a:pPr algn="r" rtl="1"/>
            <a:r>
              <a:rPr lang="ar-SA" sz="4000" b="1" dirty="0">
                <a:solidFill>
                  <a:srgbClr val="00B0F0"/>
                </a:solidFill>
                <a:latin typeface="Simplified Arabic" panose="02020603050405020304" pitchFamily="18" charset="-78"/>
                <a:cs typeface="Simplified Arabic" panose="02020603050405020304" pitchFamily="18" charset="-78"/>
              </a:rPr>
              <a:t>فرضيات الدراسة</a:t>
            </a:r>
            <a:endParaRPr lang="en-US" sz="40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a:extLst>
              <a:ext uri="{FF2B5EF4-FFF2-40B4-BE49-F238E27FC236}">
                <a16:creationId xmlns:a16="http://schemas.microsoft.com/office/drawing/2014/main" id="{FB6021EF-21F0-D8E8-98BF-1E14BD871DA4}"/>
              </a:ext>
            </a:extLst>
          </p:cNvPr>
          <p:cNvSpPr/>
          <p:nvPr/>
        </p:nvSpPr>
        <p:spPr>
          <a:xfrm>
            <a:off x="3150823" y="583447"/>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B581066-3450-FD36-8702-54790992DA16}"/>
              </a:ext>
            </a:extLst>
          </p:cNvPr>
          <p:cNvSpPr txBox="1"/>
          <p:nvPr/>
        </p:nvSpPr>
        <p:spPr>
          <a:xfrm>
            <a:off x="4093826" y="1937642"/>
            <a:ext cx="7442441" cy="3539430"/>
          </a:xfrm>
          <a:prstGeom prst="rect">
            <a:avLst/>
          </a:prstGeom>
          <a:noFill/>
        </p:spPr>
        <p:txBody>
          <a:bodyPr wrap="square" rtlCol="0">
            <a:spAutoFit/>
          </a:bodyPr>
          <a:lstStyle/>
          <a:p>
            <a:pPr algn="r" rtl="1"/>
            <a:r>
              <a:rPr lang="ar-SA" sz="2800" dirty="0">
                <a:solidFill>
                  <a:schemeClr val="bg1"/>
                </a:solidFill>
                <a:latin typeface="Simplified Arabic" panose="02020603050405020304" pitchFamily="18" charset="-78"/>
                <a:cs typeface="Simplified Arabic" panose="02020603050405020304" pitchFamily="18" charset="-78"/>
              </a:rPr>
              <a:t>انطلقت الدراسة من فرضية رئيسة تفترض وجود تأثير لتبنّي القضايا الإنسانية في التسويق الإلكتروني على صورة العلامة التجارية.</a:t>
            </a:r>
            <a:br>
              <a:rPr lang="ar-SA" sz="2800" dirty="0">
                <a:solidFill>
                  <a:schemeClr val="bg1"/>
                </a:solidFill>
                <a:latin typeface="Simplified Arabic" panose="02020603050405020304" pitchFamily="18" charset="-78"/>
                <a:cs typeface="Simplified Arabic" panose="02020603050405020304" pitchFamily="18" charset="-78"/>
              </a:rPr>
            </a:br>
            <a:endParaRPr lang="ar-SA" sz="2800" dirty="0">
              <a:solidFill>
                <a:schemeClr val="bg1"/>
              </a:solidFill>
              <a:latin typeface="Simplified Arabic" panose="02020603050405020304" pitchFamily="18" charset="-78"/>
              <a:cs typeface="Simplified Arabic" panose="02020603050405020304" pitchFamily="18" charset="-78"/>
            </a:endParaRPr>
          </a:p>
          <a:p>
            <a:pPr algn="r" rtl="1"/>
            <a:r>
              <a:rPr lang="ar-SA" sz="2800" dirty="0">
                <a:solidFill>
                  <a:schemeClr val="bg1"/>
                </a:solidFill>
                <a:latin typeface="Simplified Arabic" panose="02020603050405020304" pitchFamily="18" charset="-78"/>
                <a:cs typeface="Simplified Arabic" panose="02020603050405020304" pitchFamily="18" charset="-78"/>
              </a:rPr>
              <a:t>كما تفترض وجود علاقات ارتباطية وتأثيرية بين المتغيرات، تشمل العلاقة بين تبنّي القضايا الإنسانية والثقة، وبين الثقة وصورة العلامة، إضافة إلى وجود تأثير مباشر وغير مباشر عبر الثقة كمتغير وسيط.</a:t>
            </a:r>
          </a:p>
        </p:txBody>
      </p:sp>
      <p:pic>
        <p:nvPicPr>
          <p:cNvPr id="13" name="Picture 12" descr="Midocean 02-03">
            <a:extLst>
              <a:ext uri="{FF2B5EF4-FFF2-40B4-BE49-F238E27FC236}">
                <a16:creationId xmlns:a16="http://schemas.microsoft.com/office/drawing/2014/main" id="{B4A90049-D05C-12C3-2898-48AD759EB925}"/>
              </a:ext>
            </a:extLst>
          </p:cNvPr>
          <p:cNvPicPr>
            <a:picLocks noChangeAspect="1"/>
          </p:cNvPicPr>
          <p:nvPr/>
        </p:nvPicPr>
        <p:blipFill>
          <a:blip r:embed="rId4"/>
          <a:stretch>
            <a:fillRect/>
          </a:stretch>
        </p:blipFill>
        <p:spPr>
          <a:xfrm>
            <a:off x="9781748" y="-135292"/>
            <a:ext cx="2233822" cy="1489487"/>
          </a:xfrm>
          <a:prstGeom prst="rect">
            <a:avLst/>
          </a:prstGeom>
        </p:spPr>
      </p:pic>
    </p:spTree>
    <p:extLst>
      <p:ext uri="{BB962C8B-B14F-4D97-AF65-F5344CB8AC3E}">
        <p14:creationId xmlns:p14="http://schemas.microsoft.com/office/powerpoint/2010/main" val="35131144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67248" cy="4597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879605"/>
            <a:ext cx="3902032" cy="707886"/>
          </a:xfrm>
          <a:prstGeom prst="rect">
            <a:avLst/>
          </a:prstGeom>
          <a:noFill/>
        </p:spPr>
        <p:txBody>
          <a:bodyPr wrap="square" rtlCol="0">
            <a:spAutoFit/>
          </a:bodyPr>
          <a:lstStyle/>
          <a:p>
            <a:pPr algn="r" rtl="1"/>
            <a:r>
              <a:rPr lang="ar-SA" sz="4000" b="1" dirty="0">
                <a:solidFill>
                  <a:schemeClr val="bg1"/>
                </a:solidFill>
                <a:latin typeface="Simplified Arabic" panose="02020603050405020304" pitchFamily="18" charset="-78"/>
                <a:cs typeface="Simplified Arabic" panose="02020603050405020304" pitchFamily="18" charset="-78"/>
              </a:rPr>
              <a:t>نتائـــج الدراسة</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783497"/>
            <a:ext cx="10541000" cy="4401205"/>
          </a:xfrm>
          <a:prstGeom prst="rect">
            <a:avLst/>
          </a:prstGeom>
          <a:noFill/>
        </p:spPr>
        <p:txBody>
          <a:bodyPr wrap="square" rtlCol="0">
            <a:spAutoFit/>
          </a:bodyPr>
          <a:lstStyle/>
          <a:p>
            <a:pPr algn="r" rtl="1"/>
            <a:r>
              <a:rPr lang="ar-SA" sz="2800" dirty="0">
                <a:latin typeface="Simplified Arabic" panose="02020603050405020304" pitchFamily="18" charset="-78"/>
                <a:cs typeface="Simplified Arabic" panose="02020603050405020304" pitchFamily="18" charset="-78"/>
              </a:rPr>
              <a:t>أظهرت نتائج الدراسة أن تبنّي القضايا الإنسانية في التسويق الإلكتروني يسهم بشكل إيجابي في تعزيز صورة العلامة التجارية، كما تبين وجود علاقة قوية بين هذا التوجه ومستوى الثقة لدى العملاء.</a:t>
            </a:r>
            <a:br>
              <a:rPr lang="ar-SA" sz="2800" dirty="0">
                <a:latin typeface="Simplified Arabic" panose="02020603050405020304" pitchFamily="18" charset="-78"/>
                <a:cs typeface="Simplified Arabic" panose="02020603050405020304" pitchFamily="18" charset="-78"/>
              </a:rPr>
            </a:br>
            <a:endParaRPr lang="ar-SA" sz="2800" dirty="0">
              <a:latin typeface="Simplified Arabic" panose="02020603050405020304" pitchFamily="18" charset="-78"/>
              <a:cs typeface="Simplified Arabic" panose="02020603050405020304" pitchFamily="18" charset="-78"/>
            </a:endParaRPr>
          </a:p>
          <a:p>
            <a:pPr algn="r" rtl="1"/>
            <a:r>
              <a:rPr lang="ar-SA" sz="2800" dirty="0">
                <a:latin typeface="Simplified Arabic" panose="02020603050405020304" pitchFamily="18" charset="-78"/>
                <a:cs typeface="Simplified Arabic" panose="02020603050405020304" pitchFamily="18" charset="-78"/>
              </a:rPr>
              <a:t>إلا أن النتيجة الأبرز تمثلت في وجود فجوة إدراكية واضحة، حيث جاءت </a:t>
            </a:r>
            <a:r>
              <a:rPr lang="ar-SA" sz="2800" b="1" dirty="0">
                <a:latin typeface="Simplified Arabic" panose="02020603050405020304" pitchFamily="18" charset="-78"/>
                <a:cs typeface="Simplified Arabic" panose="02020603050405020304" pitchFamily="18" charset="-78"/>
              </a:rPr>
              <a:t>مصداقية تبنّي القضايا الإنسانية</a:t>
            </a:r>
            <a:r>
              <a:rPr lang="ar-SA" sz="2800" dirty="0">
                <a:latin typeface="Simplified Arabic" panose="02020603050405020304" pitchFamily="18" charset="-78"/>
                <a:cs typeface="Simplified Arabic" panose="02020603050405020304" pitchFamily="18" charset="-78"/>
              </a:rPr>
              <a:t> كأكثر العوامل تأثيرًا في صورة العلامة، وفي الوقت نفسه من أقل الأبعاد إدراكًا لدى العملاء.</a:t>
            </a:r>
            <a:br>
              <a:rPr lang="ar-SA" sz="2800" dirty="0">
                <a:latin typeface="Simplified Arabic" panose="02020603050405020304" pitchFamily="18" charset="-78"/>
                <a:cs typeface="Simplified Arabic" panose="02020603050405020304" pitchFamily="18" charset="-78"/>
              </a:rPr>
            </a:br>
            <a:endParaRPr lang="ar-SA" sz="2800" dirty="0">
              <a:latin typeface="Simplified Arabic" panose="02020603050405020304" pitchFamily="18" charset="-78"/>
              <a:cs typeface="Simplified Arabic" panose="02020603050405020304" pitchFamily="18" charset="-78"/>
            </a:endParaRPr>
          </a:p>
          <a:p>
            <a:pPr algn="r" rtl="1"/>
            <a:r>
              <a:rPr lang="ar-SA" sz="2800" dirty="0">
                <a:latin typeface="Simplified Arabic" panose="02020603050405020304" pitchFamily="18" charset="-78"/>
                <a:cs typeface="Simplified Arabic" panose="02020603050405020304" pitchFamily="18" charset="-78"/>
              </a:rPr>
              <a:t>كما كشفت النتائج أن المحتوى الإنساني يحقق مستويات عالية من التفاعل، لكنه لا يتحول دائمًا إلى سلوك فعلي، مما يعكس أن التأثير العاطفي لا يكفي وحده لبناء ولاء حقيقي.</a:t>
            </a:r>
          </a:p>
        </p:txBody>
      </p:sp>
      <p:pic>
        <p:nvPicPr>
          <p:cNvPr id="11" name="Picture 10" descr="Midocean 02-03"/>
          <p:cNvPicPr>
            <a:picLocks noChangeAspect="1"/>
          </p:cNvPicPr>
          <p:nvPr/>
        </p:nvPicPr>
        <p:blipFill>
          <a:blip r:embed="rId2"/>
          <a:stretch>
            <a:fillRect/>
          </a:stretch>
        </p:blipFill>
        <p:spPr>
          <a:xfrm>
            <a:off x="9647003" y="0"/>
            <a:ext cx="2233822" cy="148948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29174" y="1397681"/>
            <a:ext cx="5460271" cy="42759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4504566"/>
          </a:xfrm>
          <a:prstGeom prst="rect">
            <a:avLst/>
          </a:prstGeom>
        </p:spPr>
        <p:txBody>
          <a:bodyPr wrap="square">
            <a:spAutoFit/>
          </a:bodyPr>
          <a:lstStyle/>
          <a:p>
            <a:pPr algn="r">
              <a:lnSpc>
                <a:spcPts val="2400"/>
              </a:lnSpc>
            </a:pPr>
            <a:r>
              <a:rPr lang="ar-SA" sz="1800" b="1" dirty="0">
                <a:solidFill>
                  <a:schemeClr val="bg1"/>
                </a:solidFill>
                <a:latin typeface="Calibri"/>
                <a:cs typeface="Traditional Arabic"/>
              </a:rPr>
              <a:t>① تعزيز مصداقية التبني الإنساني:</a:t>
            </a:r>
          </a:p>
          <a:p>
            <a:pPr algn="r">
              <a:lnSpc>
                <a:spcPts val="2400"/>
              </a:lnSpc>
            </a:pPr>
            <a:r>
              <a:rPr lang="ar-SA" sz="1600" dirty="0">
                <a:solidFill>
                  <a:schemeClr val="bg1"/>
                </a:solidFill>
                <a:latin typeface="Calibri"/>
                <a:cs typeface="Traditional Arabic"/>
              </a:rPr>
              <a:t>تقديم أدلة ملموسة على أثر المبادرات (نتائج فعلية، شراكات حقيقية، قصص مستفيدين) للانتقال من "عرض المبادرة" إلى "إثبات أثرها".</a:t>
            </a:r>
          </a:p>
          <a:p>
            <a:pPr algn="r">
              <a:lnSpc>
                <a:spcPts val="2400"/>
              </a:lnSpc>
            </a:pPr>
            <a:r>
              <a:rPr lang="ar-SA" sz="1800" b="1" dirty="0">
                <a:solidFill>
                  <a:schemeClr val="bg1"/>
                </a:solidFill>
                <a:latin typeface="Calibri"/>
                <a:cs typeface="Traditional Arabic"/>
              </a:rPr>
              <a:t>② تحسين وضوح الرسائل الرقمية:</a:t>
            </a:r>
          </a:p>
          <a:p>
            <a:pPr algn="r">
              <a:lnSpc>
                <a:spcPts val="2400"/>
              </a:lnSpc>
            </a:pPr>
            <a:r>
              <a:rPr lang="ar-SA" sz="1600" dirty="0">
                <a:solidFill>
                  <a:schemeClr val="bg1"/>
                </a:solidFill>
                <a:latin typeface="Calibri"/>
                <a:cs typeface="Traditional Arabic"/>
              </a:rPr>
              <a:t>تبسيط الرسائل وربطها بالهوية المؤسسية مع تجنب الطرح الضمني.</a:t>
            </a:r>
          </a:p>
          <a:p>
            <a:pPr algn="r">
              <a:lnSpc>
                <a:spcPts val="2400"/>
              </a:lnSpc>
            </a:pPr>
            <a:r>
              <a:rPr lang="ar-SA" sz="1800" b="1" dirty="0">
                <a:solidFill>
                  <a:schemeClr val="bg1"/>
                </a:solidFill>
                <a:latin typeface="Calibri"/>
                <a:cs typeface="Traditional Arabic"/>
              </a:rPr>
              <a:t>③ التحول من التفاعل العاطفي إلى السلوكي:</a:t>
            </a:r>
          </a:p>
          <a:p>
            <a:pPr algn="r">
              <a:lnSpc>
                <a:spcPts val="2400"/>
              </a:lnSpc>
            </a:pPr>
            <a:r>
              <a:rPr lang="ar-SA" sz="1600" dirty="0">
                <a:solidFill>
                  <a:schemeClr val="bg1"/>
                </a:solidFill>
                <a:latin typeface="Calibri"/>
                <a:cs typeface="Traditional Arabic"/>
              </a:rPr>
              <a:t>تصميم حملات تشاركية تجعل العميل عنصراً فاعلاً (مبادرات مجتمعية، تحديات رقمية).</a:t>
            </a:r>
          </a:p>
          <a:p>
            <a:pPr algn="r">
              <a:lnSpc>
                <a:spcPts val="2400"/>
              </a:lnSpc>
            </a:pPr>
            <a:r>
              <a:rPr lang="ar-SA" sz="1800" b="1" dirty="0">
                <a:solidFill>
                  <a:schemeClr val="bg1"/>
                </a:solidFill>
                <a:latin typeface="Calibri"/>
                <a:cs typeface="Traditional Arabic"/>
              </a:rPr>
              <a:t>④ استدامة التعرض الرقمي:</a:t>
            </a:r>
          </a:p>
          <a:p>
            <a:pPr algn="r">
              <a:lnSpc>
                <a:spcPts val="2400"/>
              </a:lnSpc>
            </a:pPr>
            <a:r>
              <a:rPr lang="ar-SA" sz="1600" dirty="0">
                <a:solidFill>
                  <a:schemeClr val="bg1"/>
                </a:solidFill>
                <a:latin typeface="Calibri"/>
                <a:cs typeface="Traditional Arabic"/>
              </a:rPr>
              <a:t>اعتماد استراتيجية نشر منتظمة ومستدامة بدلاً من الحملات الموسمية المتقطعة.</a:t>
            </a:r>
          </a:p>
          <a:p>
            <a:pPr algn="r">
              <a:lnSpc>
                <a:spcPts val="2400"/>
              </a:lnSpc>
            </a:pPr>
            <a:r>
              <a:rPr lang="ar-SA" sz="1600" dirty="0">
                <a:solidFill>
                  <a:schemeClr val="bg1"/>
                </a:solidFill>
                <a:latin typeface="Calibri"/>
                <a:cs typeface="Traditional Arabic"/>
              </a:rPr>
              <a:t>⑤ الاستفادة من المنصات الأكثر تأثيراً (إنستجرام، يوتيوب) للمحتوى البصري والسردي.</a:t>
            </a:r>
          </a:p>
        </p:txBody>
      </p:sp>
      <p:sp>
        <p:nvSpPr>
          <p:cNvPr id="7" name="Rectangle 6">
            <a:extLst>
              <a:ext uri="{FF2B5EF4-FFF2-40B4-BE49-F238E27FC236}">
                <a16:creationId xmlns:a16="http://schemas.microsoft.com/office/drawing/2014/main" id="{2E6BEE59-229C-AF4C-8168-45DB84D103B6}"/>
              </a:ext>
            </a:extLst>
          </p:cNvPr>
          <p:cNvSpPr/>
          <p:nvPr/>
        </p:nvSpPr>
        <p:spPr>
          <a:xfrm>
            <a:off x="746620" y="1549486"/>
            <a:ext cx="5188179" cy="3539430"/>
          </a:xfrm>
          <a:prstGeom prst="rect">
            <a:avLst/>
          </a:prstGeom>
        </p:spPr>
        <p:txBody>
          <a:bodyPr wrap="square">
            <a:spAutoFit/>
          </a:bodyPr>
          <a:lstStyle/>
          <a:p>
            <a:pPr algn="r" rtl="1"/>
            <a:r>
              <a:rPr lang="ar-SA" sz="2800" dirty="0">
                <a:latin typeface="Simplified Arabic" panose="02020603050405020304" pitchFamily="18" charset="-78"/>
                <a:cs typeface="Simplified Arabic" panose="02020603050405020304" pitchFamily="18" charset="-78"/>
              </a:rPr>
              <a:t>تشير النتائج إلى أن التأثير الحقيقي لا يتحقق بكثرة المحتوى الإنساني، بل بمدى مصداقيته؛ لذلك يصبح التركيز على بناء الثقة والاتساق بين ما يُقال وما يُمارس ضرورة أساسية.</a:t>
            </a:r>
            <a:br>
              <a:rPr lang="ar-SA" sz="2800" dirty="0">
                <a:latin typeface="Simplified Arabic" panose="02020603050405020304" pitchFamily="18" charset="-78"/>
                <a:cs typeface="Simplified Arabic" panose="02020603050405020304" pitchFamily="18" charset="-78"/>
              </a:rPr>
            </a:br>
            <a:endParaRPr lang="ar-SA" sz="2800" dirty="0">
              <a:latin typeface="Simplified Arabic" panose="02020603050405020304" pitchFamily="18" charset="-78"/>
              <a:cs typeface="Simplified Arabic" panose="02020603050405020304" pitchFamily="18" charset="-78"/>
            </a:endParaRPr>
          </a:p>
          <a:p>
            <a:pPr algn="r" rtl="1"/>
            <a:r>
              <a:rPr lang="ar-SA" sz="2800" dirty="0">
                <a:latin typeface="Simplified Arabic" panose="02020603050405020304" pitchFamily="18" charset="-78"/>
                <a:cs typeface="Simplified Arabic" panose="02020603050405020304" pitchFamily="18" charset="-78"/>
              </a:rPr>
              <a:t>كما تبرز الحاجة إلى تعميق الدراسات المستقبلية لفهم دور الثقة بشكل أدق، واختبار هذا النموذج في سياقات وقطاعات مختلفة.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562545" y="4694695"/>
            <a:ext cx="4113898" cy="707886"/>
          </a:xfrm>
          <a:prstGeom prst="rect">
            <a:avLst/>
          </a:prstGeom>
          <a:noFill/>
        </p:spPr>
        <p:txBody>
          <a:bodyPr wrap="square" rtlCol="0">
            <a:spAutoFit/>
          </a:bodyPr>
          <a:lstStyle/>
          <a:p>
            <a:pPr algn="r" rtl="1"/>
            <a:r>
              <a:rPr lang="en-US" sz="4000" b="1" dirty="0">
                <a:solidFill>
                  <a:srgbClr val="00B0F0"/>
                </a:solidFill>
                <a:latin typeface="Simplified Arabic" panose="02020603050405020304" pitchFamily="18" charset="-78"/>
                <a:cs typeface="Simplified Arabic" panose="02020603050405020304" pitchFamily="18" charset="-78"/>
              </a:rPr>
              <a:t>التوصيات والمقترحات</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Midocean 02-03"/>
          <p:cNvPicPr>
            <a:picLocks noChangeAspect="1"/>
          </p:cNvPicPr>
          <p:nvPr/>
        </p:nvPicPr>
        <p:blipFill>
          <a:blip r:embed="rId3"/>
          <a:stretch>
            <a:fillRect/>
          </a:stretch>
        </p:blipFill>
        <p:spPr>
          <a:xfrm>
            <a:off x="276590" y="-135291"/>
            <a:ext cx="2147955" cy="1432232"/>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626301" y="18037"/>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740241" y="5629462"/>
            <a:ext cx="7127476"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شكراً وأتطلع لأسئلتكم</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1" name="Picture 10" descr="Midocean 02-03"/>
          <p:cNvPicPr>
            <a:picLocks noChangeAspect="1"/>
          </p:cNvPicPr>
          <p:nvPr/>
        </p:nvPicPr>
        <p:blipFill>
          <a:blip r:embed="rId4"/>
          <a:stretch>
            <a:fillRect/>
          </a:stretch>
        </p:blipFill>
        <p:spPr>
          <a:xfrm>
            <a:off x="276590" y="-1"/>
            <a:ext cx="2233822" cy="1489487"/>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AB8AE5-4CEF-4BC2-A292-D7A73A7B3FEF}">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44157290-02EC-4DCF-BA8E-CD08B55A8E8F}">
  <ds:schemaRefs>
    <ds:schemaRef ds:uri="http://schemas.microsoft.com/sharepoint/v3/contenttype/forms"/>
  </ds:schemaRefs>
</ds:datastoreItem>
</file>

<file path=customXml/itemProps3.xml><?xml version="1.0" encoding="utf-8"?>
<ds:datastoreItem xmlns:ds="http://schemas.openxmlformats.org/officeDocument/2006/customXml" ds:itemID="{E5CED97C-B6FB-48E2-BA80-56FF7B367F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1992</TotalTime>
  <Words>900</Words>
  <Application>Microsoft Office PowerPoint</Application>
  <PresentationFormat>Widescreen</PresentationFormat>
  <Paragraphs>63</Paragraphs>
  <Slides>12</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Calibri Light</vt:lpstr>
      <vt:lpstr>Roboto Light</vt:lpstr>
      <vt:lpstr>Simplified Arabic</vt:lpstr>
      <vt:lpstr>Times New Roman</vt:lpstr>
      <vt:lpstr>Traditional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نعمه</cp:lastModifiedBy>
  <cp:revision>53</cp:revision>
  <dcterms:created xsi:type="dcterms:W3CDTF">2023-04-29T09:08:23Z</dcterms:created>
  <dcterms:modified xsi:type="dcterms:W3CDTF">2026-04-28T18:35:12Z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0x010100DC69378573D04C4981F1C0E645EFE562</vt:lpwstr>
  </property>
  <property fmtid="{D5CDD505-2E9C-101B-9397-08002B2CF9AE}" pid="3" name="MediaServiceImageTags">
    <vt:lpwstr/>
  </property>
</Properties>
</file>