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303" r:id="rId3"/>
    <p:sldId id="271" r:id="rId4"/>
    <p:sldId id="514" r:id="rId5"/>
    <p:sldId id="515" r:id="rId6"/>
    <p:sldId id="516" r:id="rId7"/>
    <p:sldId id="518" r:id="rId8"/>
    <p:sldId id="313" r:id="rId9"/>
    <p:sldId id="276" r:id="rId10"/>
    <p:sldId id="256" r:id="rId11"/>
    <p:sldId id="306" r:id="rId12"/>
    <p:sldId id="481" r:id="rId13"/>
    <p:sldId id="482" r:id="rId14"/>
    <p:sldId id="483" r:id="rId15"/>
    <p:sldId id="484" r:id="rId16"/>
    <p:sldId id="485" r:id="rId17"/>
    <p:sldId id="509" r:id="rId18"/>
    <p:sldId id="486" r:id="rId19"/>
    <p:sldId id="487" r:id="rId20"/>
    <p:sldId id="488" r:id="rId21"/>
    <p:sldId id="510" r:id="rId22"/>
    <p:sldId id="511" r:id="rId23"/>
    <p:sldId id="489" r:id="rId24"/>
    <p:sldId id="490" r:id="rId25"/>
    <p:sldId id="491" r:id="rId26"/>
    <p:sldId id="492" r:id="rId27"/>
    <p:sldId id="493" r:id="rId28"/>
    <p:sldId id="494" r:id="rId29"/>
    <p:sldId id="513" r:id="rId30"/>
    <p:sldId id="495" r:id="rId31"/>
    <p:sldId id="496" r:id="rId32"/>
    <p:sldId id="497" r:id="rId33"/>
    <p:sldId id="498" r:id="rId34"/>
    <p:sldId id="499"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4"/>
            <p14:sldId id="515"/>
            <p14:sldId id="516"/>
            <p14:sldId id="518"/>
            <p14:sldId id="313"/>
            <p14:sldId id="276"/>
            <p14:sldId id="256"/>
            <p14:sldId id="306"/>
            <p14:sldId id="481"/>
            <p14:sldId id="482"/>
            <p14:sldId id="483"/>
            <p14:sldId id="484"/>
            <p14:sldId id="485"/>
            <p14:sldId id="509"/>
            <p14:sldId id="486"/>
            <p14:sldId id="487"/>
            <p14:sldId id="488"/>
            <p14:sldId id="510"/>
            <p14:sldId id="511"/>
            <p14:sldId id="489"/>
            <p14:sldId id="490"/>
            <p14:sldId id="491"/>
            <p14:sldId id="492"/>
            <p14:sldId id="493"/>
            <p14:sldId id="494"/>
            <p14:sldId id="513"/>
            <p14:sldId id="495"/>
            <p14:sldId id="496"/>
            <p14:sldId id="497"/>
            <p14:sldId id="498"/>
            <p14:sldId id="499"/>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A896F2"/>
    <a:srgbClr val="669BBC"/>
    <a:srgbClr val="2D3956"/>
    <a:srgbClr val="8E5A6D"/>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90" d="100"/>
          <a:sy n="90" d="100"/>
        </p:scale>
        <p:origin x="-370" y="173"/>
      </p:cViewPr>
      <p:guideLst>
        <p:guide orient="horz" pos="2160"/>
        <p:guide pos="3840"/>
      </p:guideLst>
    </p:cSldViewPr>
  </p:slideViewPr>
  <p:notesTextViewPr>
    <p:cViewPr>
      <p:scale>
        <a:sx n="1" d="1"/>
        <a:sy n="1" d="1"/>
      </p:scale>
      <p:origin x="0" y="0"/>
    </p:cViewPr>
  </p:notesTextViewPr>
  <p:sorterViewPr>
    <p:cViewPr>
      <p:scale>
        <a:sx n="100" d="100"/>
        <a:sy n="100" d="100"/>
      </p:scale>
      <p:origin x="0" y="65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11" Type="http://schemas.openxmlformats.org/officeDocument/2006/relationships/image" Target="../media/image7.png"/><Relationship Id="rId10" Type="http://schemas.openxmlformats.org/officeDocument/2006/relationships/image" Target="../media/image10.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0.png"/><Relationship Id="rId10" Type="http://schemas.openxmlformats.org/officeDocument/2006/relationships/image" Target="../media/image8.svg"/><Relationship Id="rId4" Type="http://schemas.openxmlformats.org/officeDocument/2006/relationships/image" Target="../media/image9.jpe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3.svg"/><Relationship Id="rId11" Type="http://schemas.openxmlformats.org/officeDocument/2006/relationships/image" Target="../media/image13.jpeg"/><Relationship Id="rId10" Type="http://schemas.openxmlformats.org/officeDocument/2006/relationships/image" Target="../media/image12.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3.sv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3.sv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3.sv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3.xml"/><Relationship Id="rId1" Type="http://schemas.openxmlformats.org/officeDocument/2006/relationships/slideLayout" Target="../slideLayouts/slideLayout15.xml"/><Relationship Id="rId10" Type="http://schemas.openxmlformats.org/officeDocument/2006/relationships/image" Target="../media/image17.png"/><Relationship Id="rId4" Type="http://schemas.openxmlformats.org/officeDocument/2006/relationships/image" Target="../media/image10.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7.png"/><Relationship Id="rId7" Type="http://schemas.openxmlformats.org/officeDocument/2006/relationships/image" Target="../media/image8.svg"/><Relationship Id="rId12" Type="http://schemas.openxmlformats.org/officeDocument/2006/relationships/image" Target="../media/image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5.png"/><Relationship Id="rId11" Type="http://schemas.openxmlformats.org/officeDocument/2006/relationships/image" Target="../media/image13.svg"/><Relationship Id="rId5" Type="http://schemas.openxmlformats.org/officeDocument/2006/relationships/image" Target="../media/image13.svg"/><Relationship Id="rId10" Type="http://schemas.openxmlformats.org/officeDocument/2006/relationships/image" Target="../media/image3.png"/><Relationship Id="rId9"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0.png"/><Relationship Id="rId12"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7.svg"/><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4.pn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6.pn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8.pn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0.pn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1.pn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2.pn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3.pn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4.pn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5.pn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6.pn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3.svg"/><Relationship Id="rId9"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5.svg"/><Relationship Id="rId7"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6.png"/><Relationship Id="rId4" Type="http://schemas.openxmlformats.org/officeDocument/2006/relationships/image" Target="../media/image20.svg"/><Relationship Id="rId9"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1094831"/>
            <a:ext cx="6362062"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 xmlns:a16="http://schemas.microsoft.com/office/drawing/2014/main" id="{1BBD67B8-DB49-942C-018D-7F74C671F260}"/>
              </a:ext>
            </a:extLst>
          </p:cNvPr>
          <p:cNvSpPr txBox="1"/>
          <p:nvPr/>
        </p:nvSpPr>
        <p:spPr>
          <a:xfrm>
            <a:off x="6372086" y="2976375"/>
            <a:ext cx="4886463"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915312" y="5232401"/>
            <a:ext cx="3516608" cy="94615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1</a:t>
            </a:r>
          </a:p>
          <a:p>
            <a:pPr algn="ctr"/>
            <a:r>
              <a:rPr lang="en-US" sz="2800" b="1" dirty="0">
                <a:solidFill>
                  <a:schemeClr val="accent1">
                    <a:lumMod val="75000"/>
                  </a:schemeClr>
                </a:solidFill>
              </a:rPr>
              <a:t>Quality Foundations</a:t>
            </a:r>
          </a:p>
          <a:p>
            <a:pPr algn="ct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35879" y="-580587"/>
            <a:ext cx="2876694" cy="2184846"/>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8352761" y="2491138"/>
            <a:ext cx="1088760"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135879" y="5961328"/>
            <a:ext cx="2457656" cy="670874"/>
          </a:xfrm>
          <a:prstGeom prst="rect">
            <a:avLst/>
          </a:prstGeom>
        </p:spPr>
      </p:pic>
      <p:sp>
        <p:nvSpPr>
          <p:cNvPr id="2" name="مستطيل 1"/>
          <p:cNvSpPr/>
          <p:nvPr/>
        </p:nvSpPr>
        <p:spPr>
          <a:xfrm>
            <a:off x="6304912"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18" name="Rectangle 27">
            <a:extLst>
              <a:ext uri="{FF2B5EF4-FFF2-40B4-BE49-F238E27FC236}">
                <a16:creationId xmlns="" xmlns:a16="http://schemas.microsoft.com/office/drawing/2014/main" id="{35E30A49-6736-ECBA-A034-3B17B6F12642}"/>
              </a:ext>
            </a:extLst>
          </p:cNvPr>
          <p:cNvSpPr/>
          <p:nvPr/>
        </p:nvSpPr>
        <p:spPr>
          <a:xfrm flipV="1">
            <a:off x="3012573" y="913645"/>
            <a:ext cx="829765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93056"/>
    </mc:Choice>
    <mc:Fallback xmlns="">
      <p:transition spd="slow" advTm="19305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42334" y="-43544"/>
            <a:ext cx="12191999" cy="6901544"/>
          </a:xfrm>
          <a:prstGeom prst="round1Rect">
            <a:avLst>
              <a:gd name="adj" fmla="val 32222"/>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 xmlns:a16="http://schemas.microsoft.com/office/drawing/2014/main" id="{30BDC001-1C3C-B8DA-24DF-01E90AFFD831}"/>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27412" y="5834017"/>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127412" y="248509"/>
            <a:ext cx="2649477" cy="869092"/>
          </a:xfrm>
          <a:prstGeom prst="rect">
            <a:avLst/>
          </a:prstGeom>
        </p:spPr>
      </p:pic>
      <p:sp>
        <p:nvSpPr>
          <p:cNvPr id="14" name="Rectangle 27">
            <a:extLst>
              <a:ext uri="{FF2B5EF4-FFF2-40B4-BE49-F238E27FC236}">
                <a16:creationId xmlns="" xmlns:a16="http://schemas.microsoft.com/office/drawing/2014/main" id="{35E30A49-6736-ECBA-A034-3B17B6F12642}"/>
              </a:ext>
            </a:extLst>
          </p:cNvPr>
          <p:cNvSpPr/>
          <p:nvPr/>
        </p:nvSpPr>
        <p:spPr>
          <a:xfrm flipV="1">
            <a:off x="2843240" y="913645"/>
            <a:ext cx="829765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191933" y="571500"/>
            <a:ext cx="5723467" cy="61039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52743"/>
    </mc:Choice>
    <mc:Fallback xmlns="">
      <p:transition spd="slow" advTm="5274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5006" y="1388533"/>
            <a:ext cx="4789527" cy="38692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6" name="Rectangle 5">
            <a:extLst>
              <a:ext uri="{FF2B5EF4-FFF2-40B4-BE49-F238E27FC236}">
                <a16:creationId xmlns="" xmlns:a16="http://schemas.microsoft.com/office/drawing/2014/main" id="{625A65B4-F2A8-05FC-5604-83D2080647B6}"/>
              </a:ext>
            </a:extLst>
          </p:cNvPr>
          <p:cNvSpPr/>
          <p:nvPr/>
        </p:nvSpPr>
        <p:spPr>
          <a:xfrm flipV="1">
            <a:off x="1993558" y="633824"/>
            <a:ext cx="989785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2700" y="-506277"/>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583724" y="1388533"/>
            <a:ext cx="5450659" cy="3785652"/>
          </a:xfrm>
          <a:prstGeom prst="rect">
            <a:avLst/>
          </a:prstGeom>
          <a:blipFill dpi="0" rotWithShape="1">
            <a:blip r:embed="rId4"/>
            <a:srcRect/>
            <a:tile tx="0" ty="0" sx="100000" sy="100000" flip="none" algn="tl"/>
          </a:blipFill>
          <a:effectLst>
            <a:glow rad="139700">
              <a:schemeClr val="accent3">
                <a:satMod val="175000"/>
                <a:alpha val="40000"/>
              </a:schemeClr>
            </a:glow>
          </a:effectLst>
        </p:spPr>
        <p:txBody>
          <a:bodyPr wrap="none" rtlCol="0">
            <a:spAutoFit/>
          </a:bodyPr>
          <a:lstStyle/>
          <a:p>
            <a:pPr algn="ctr"/>
            <a:r>
              <a:rPr lang="en-US" sz="3200" b="1" dirty="0">
                <a:solidFill>
                  <a:srgbClr val="C00000"/>
                </a:solidFill>
                <a:latin typeface="Algerian" panose="04020705040A02060702" pitchFamily="82" charset="0"/>
              </a:rPr>
              <a:t>Chapter 1</a:t>
            </a:r>
          </a:p>
          <a:p>
            <a:pPr algn="ctr"/>
            <a:r>
              <a:rPr lang="en-US" sz="3200" b="1" dirty="0">
                <a:solidFill>
                  <a:srgbClr val="C00000"/>
                </a:solidFill>
                <a:latin typeface="Algerian" panose="04020705040A02060702" pitchFamily="82" charset="0"/>
              </a:rPr>
              <a:t>Quality </a:t>
            </a:r>
            <a:r>
              <a:rPr lang="en-US" sz="3200" b="1" dirty="0" smtClean="0">
                <a:solidFill>
                  <a:srgbClr val="C00000"/>
                </a:solidFill>
                <a:latin typeface="Algerian" panose="04020705040A02060702" pitchFamily="82" charset="0"/>
              </a:rPr>
              <a:t>Foundations</a:t>
            </a:r>
          </a:p>
          <a:p>
            <a:pPr marL="457200" indent="-457200">
              <a:buFont typeface="Arial" panose="020B0604020202020204" pitchFamily="34" charset="0"/>
              <a:buChar char="•"/>
            </a:pPr>
            <a:r>
              <a:rPr lang="en-US" sz="2400" b="1" dirty="0">
                <a:latin typeface="Century" panose="02040604050505020304" pitchFamily="18" charset="0"/>
              </a:rPr>
              <a:t>Introduction</a:t>
            </a:r>
          </a:p>
          <a:p>
            <a:pPr marL="457200" indent="-457200">
              <a:buFont typeface="Arial" panose="020B0604020202020204" pitchFamily="34" charset="0"/>
              <a:buChar char="•"/>
            </a:pPr>
            <a:r>
              <a:rPr lang="en-US" sz="2400" b="1" dirty="0">
                <a:latin typeface="Century" panose="02040604050505020304" pitchFamily="18" charset="0"/>
              </a:rPr>
              <a:t>Traditional Definitions</a:t>
            </a:r>
          </a:p>
          <a:p>
            <a:pPr marL="457200" indent="-457200">
              <a:buFont typeface="Arial" panose="020B0604020202020204" pitchFamily="34" charset="0"/>
              <a:buChar char="•"/>
            </a:pPr>
            <a:r>
              <a:rPr lang="en-US" sz="2400" b="1" dirty="0" smtClean="0">
                <a:latin typeface="Century" panose="02040604050505020304" pitchFamily="18" charset="0"/>
              </a:rPr>
              <a:t>Definition </a:t>
            </a:r>
            <a:r>
              <a:rPr lang="en-US" sz="2400" b="1" dirty="0">
                <a:latin typeface="Century" panose="02040604050505020304" pitchFamily="18" charset="0"/>
              </a:rPr>
              <a:t>of </a:t>
            </a:r>
            <a:r>
              <a:rPr lang="en-US" sz="2400" b="1" dirty="0" smtClean="0">
                <a:latin typeface="Century" panose="02040604050505020304" pitchFamily="18" charset="0"/>
              </a:rPr>
              <a:t>Quality</a:t>
            </a:r>
          </a:p>
          <a:p>
            <a:pPr marL="457200" indent="-457200">
              <a:buFont typeface="Arial" panose="020B0604020202020204" pitchFamily="34" charset="0"/>
              <a:buChar char="•"/>
            </a:pPr>
            <a:r>
              <a:rPr lang="en-US" sz="2400" b="1" dirty="0" smtClean="0">
                <a:latin typeface="Century" panose="02040604050505020304" pitchFamily="18" charset="0"/>
              </a:rPr>
              <a:t>Quality </a:t>
            </a:r>
            <a:r>
              <a:rPr lang="en-US" sz="2400" b="1" dirty="0">
                <a:latin typeface="Century" panose="02040604050505020304" pitchFamily="18" charset="0"/>
              </a:rPr>
              <a:t>and the Triple </a:t>
            </a:r>
            <a:r>
              <a:rPr lang="en-US" sz="2400" b="1" dirty="0" smtClean="0">
                <a:latin typeface="Century" panose="02040604050505020304" pitchFamily="18" charset="0"/>
              </a:rPr>
              <a:t>Constraint</a:t>
            </a:r>
          </a:p>
          <a:p>
            <a:pPr marL="457200" indent="-457200">
              <a:buFont typeface="Arial" panose="020B0604020202020204" pitchFamily="34" charset="0"/>
              <a:buChar char="•"/>
            </a:pPr>
            <a:r>
              <a:rPr lang="en-US" sz="2400" b="1" dirty="0">
                <a:latin typeface="Century" panose="02040604050505020304" pitchFamily="18" charset="0"/>
              </a:rPr>
              <a:t>Cost of </a:t>
            </a:r>
            <a:r>
              <a:rPr lang="en-US" sz="2400" b="1" dirty="0" smtClean="0">
                <a:latin typeface="Century" panose="02040604050505020304" pitchFamily="18" charset="0"/>
              </a:rPr>
              <a:t>Quality</a:t>
            </a:r>
          </a:p>
          <a:p>
            <a:pPr marL="457200" indent="-457200">
              <a:buFont typeface="Arial" panose="020B0604020202020204" pitchFamily="34" charset="0"/>
              <a:buChar char="•"/>
            </a:pPr>
            <a:r>
              <a:rPr lang="en-US" sz="2400" b="1" dirty="0">
                <a:latin typeface="Century" panose="02040604050505020304" pitchFamily="18" charset="0"/>
              </a:rPr>
              <a:t>Benefits of </a:t>
            </a:r>
            <a:r>
              <a:rPr lang="en-US" sz="2400" b="1" dirty="0" smtClean="0">
                <a:latin typeface="Century" panose="02040604050505020304" pitchFamily="18" charset="0"/>
              </a:rPr>
              <a:t>Quality</a:t>
            </a:r>
          </a:p>
          <a:p>
            <a:pPr marL="457200" indent="-457200">
              <a:buFont typeface="Arial" panose="020B0604020202020204" pitchFamily="34" charset="0"/>
              <a:buChar char="•"/>
            </a:pPr>
            <a:r>
              <a:rPr lang="en-US" sz="2400" b="1" dirty="0">
                <a:latin typeface="Century" panose="02040604050505020304" pitchFamily="18" charset="0"/>
              </a:rPr>
              <a:t>Summery</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84644"/>
    </mc:Choice>
    <mc:Fallback xmlns="">
      <p:transition spd="slow" advTm="18464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25A65B4-F2A8-05FC-5604-83D2080647B6}"/>
              </a:ext>
            </a:extLst>
          </p:cNvPr>
          <p:cNvSpPr/>
          <p:nvPr/>
        </p:nvSpPr>
        <p:spPr>
          <a:xfrm flipV="1">
            <a:off x="1993558" y="633824"/>
            <a:ext cx="989785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2700" y="-506277"/>
            <a:ext cx="2036258" cy="1800993"/>
          </a:xfrm>
          <a:prstGeom prst="rect">
            <a:avLst/>
          </a:prstGeom>
        </p:spPr>
      </p:pic>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42483" y="1761067"/>
            <a:ext cx="4435475" cy="27443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0926" y="1608667"/>
            <a:ext cx="3813704" cy="28967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2"/>
          <p:cNvSpPr/>
          <p:nvPr/>
        </p:nvSpPr>
        <p:spPr>
          <a:xfrm>
            <a:off x="1364043" y="4634467"/>
            <a:ext cx="10235494" cy="1200329"/>
          </a:xfrm>
          <a:prstGeom prst="rect">
            <a:avLst/>
          </a:prstGeom>
        </p:spPr>
        <p:txBody>
          <a:bodyPr wrap="none">
            <a:spAutoFit/>
          </a:bodyPr>
          <a:lstStyle/>
          <a:p>
            <a:r>
              <a:rPr lang="en-US" sz="2400" b="1" dirty="0" smtClean="0">
                <a:latin typeface="Century" panose="02040604050505020304" pitchFamily="18" charset="0"/>
              </a:rPr>
              <a:t>What is the Organizational behavior? </a:t>
            </a:r>
          </a:p>
          <a:p>
            <a:r>
              <a:rPr lang="en-US" sz="2400" b="1" dirty="0" smtClean="0">
                <a:latin typeface="Century" panose="02040604050505020304" pitchFamily="18" charset="0"/>
              </a:rPr>
              <a:t>Is there any connection between </a:t>
            </a:r>
            <a:r>
              <a:rPr lang="en-US" sz="2400" b="1" dirty="0" smtClean="0">
                <a:solidFill>
                  <a:srgbClr val="C00000"/>
                </a:solidFill>
                <a:latin typeface="Century" panose="02040604050505020304" pitchFamily="18" charset="0"/>
              </a:rPr>
              <a:t>Organizational behavior </a:t>
            </a:r>
            <a:r>
              <a:rPr lang="en-US" sz="2400" b="1" dirty="0" smtClean="0">
                <a:latin typeface="Century" panose="02040604050505020304" pitchFamily="18" charset="0"/>
              </a:rPr>
              <a:t>and </a:t>
            </a:r>
            <a:r>
              <a:rPr lang="en-US" sz="2400" b="1" dirty="0" smtClean="0">
                <a:solidFill>
                  <a:srgbClr val="C00000"/>
                </a:solidFill>
                <a:latin typeface="Century" panose="02040604050505020304" pitchFamily="18" charset="0"/>
              </a:rPr>
              <a:t>Quality</a:t>
            </a:r>
            <a:r>
              <a:rPr lang="en-US" sz="2400" b="1" dirty="0" smtClean="0">
                <a:latin typeface="Century" panose="02040604050505020304" pitchFamily="18" charset="0"/>
              </a:rPr>
              <a:t>?</a:t>
            </a:r>
          </a:p>
          <a:p>
            <a:r>
              <a:rPr lang="en-US" sz="2400" b="1" dirty="0">
                <a:latin typeface="Century" panose="02040604050505020304" pitchFamily="18" charset="0"/>
              </a:rPr>
              <a:t>Organizational </a:t>
            </a:r>
            <a:r>
              <a:rPr lang="en-US" sz="2400" b="1" dirty="0" smtClean="0">
                <a:solidFill>
                  <a:srgbClr val="C00000"/>
                </a:solidFill>
                <a:latin typeface="Century" panose="02040604050505020304" pitchFamily="18" charset="0"/>
              </a:rPr>
              <a:t>behavior</a:t>
            </a:r>
            <a:r>
              <a:rPr lang="en-US" sz="2400" b="1" dirty="0" smtClean="0">
                <a:latin typeface="Century" panose="02040604050505020304" pitchFamily="18" charset="0"/>
              </a:rPr>
              <a:t> V. Organizational </a:t>
            </a:r>
            <a:r>
              <a:rPr lang="en-US" sz="2400" b="1" dirty="0" smtClean="0">
                <a:solidFill>
                  <a:srgbClr val="C00000"/>
                </a:solidFill>
                <a:latin typeface="Century" panose="02040604050505020304" pitchFamily="18" charset="0"/>
              </a:rPr>
              <a:t>culture</a:t>
            </a:r>
            <a:endParaRPr lang="en-US" sz="2400" b="1" dirty="0">
              <a:solidFill>
                <a:srgbClr val="C00000"/>
              </a:solidFill>
              <a:latin typeface="Century" panose="02040604050505020304" pitchFamily="18" charset="0"/>
            </a:endParaRPr>
          </a:p>
        </p:txBody>
      </p:sp>
      <p:sp>
        <p:nvSpPr>
          <p:cNvPr id="4" name="سهم إلى اليسار واليمين 3"/>
          <p:cNvSpPr/>
          <p:nvPr/>
        </p:nvSpPr>
        <p:spPr>
          <a:xfrm>
            <a:off x="4478867" y="2717800"/>
            <a:ext cx="2463616" cy="914400"/>
          </a:xfrm>
          <a:prstGeom prst="leftRightArrow">
            <a:avLst/>
          </a:prstGeom>
          <a:blipFill>
            <a:blip r:embed="rId11"/>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5" name="مستطيل 4"/>
          <p:cNvSpPr/>
          <p:nvPr/>
        </p:nvSpPr>
        <p:spPr>
          <a:xfrm>
            <a:off x="737012" y="1110050"/>
            <a:ext cx="2514187" cy="461665"/>
          </a:xfrm>
          <a:prstGeom prst="rect">
            <a:avLst/>
          </a:prstGeom>
        </p:spPr>
        <p:txBody>
          <a:bodyPr wrap="square">
            <a:spAutoFit/>
          </a:bodyPr>
          <a:lstStyle/>
          <a:p>
            <a:r>
              <a:rPr lang="en-US" sz="2400" b="1" dirty="0" smtClean="0">
                <a:solidFill>
                  <a:srgbClr val="C00000"/>
                </a:solidFill>
                <a:latin typeface="Century" panose="02040604050505020304" pitchFamily="18" charset="0"/>
              </a:rPr>
              <a:t>1- Introduction</a:t>
            </a:r>
            <a:endParaRPr lang="en-US" sz="2400" b="1" dirty="0">
              <a:solidFill>
                <a:srgbClr val="C00000"/>
              </a:solidFill>
              <a:latin typeface="Century" panose="02040604050505020304" pitchFamily="18" charset="0"/>
            </a:endParaRPr>
          </a:p>
        </p:txBody>
      </p:sp>
      <p:sp>
        <p:nvSpPr>
          <p:cNvPr id="7" name="سهم إلى اليمين 6"/>
          <p:cNvSpPr/>
          <p:nvPr/>
        </p:nvSpPr>
        <p:spPr>
          <a:xfrm>
            <a:off x="1025375" y="4800600"/>
            <a:ext cx="338667" cy="22013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8" name="سهم إلى اليمين 17"/>
          <p:cNvSpPr/>
          <p:nvPr/>
        </p:nvSpPr>
        <p:spPr>
          <a:xfrm>
            <a:off x="1025376" y="5113866"/>
            <a:ext cx="338667" cy="22013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9" name="سهم إلى اليمين 18"/>
          <p:cNvSpPr/>
          <p:nvPr/>
        </p:nvSpPr>
        <p:spPr>
          <a:xfrm>
            <a:off x="1025376" y="5511801"/>
            <a:ext cx="338667" cy="22013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2076491924"/>
      </p:ext>
    </p:extLst>
  </p:cSld>
  <p:clrMapOvr>
    <a:masterClrMapping/>
  </p:clrMapOvr>
  <mc:AlternateContent xmlns:mc="http://schemas.openxmlformats.org/markup-compatibility/2006" xmlns:p14="http://schemas.microsoft.com/office/powerpoint/2010/main">
    <mc:Choice Requires="p14">
      <p:transition spd="slow" p14:dur="2000" advTm="103729"/>
    </mc:Choice>
    <mc:Fallback xmlns="">
      <p:transition spd="slow" advTm="10372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25A65B4-F2A8-05FC-5604-83D2080647B6}"/>
              </a:ext>
            </a:extLst>
          </p:cNvPr>
          <p:cNvSpPr/>
          <p:nvPr/>
        </p:nvSpPr>
        <p:spPr>
          <a:xfrm flipV="1">
            <a:off x="1993558" y="633824"/>
            <a:ext cx="989785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506277"/>
            <a:ext cx="2036258" cy="1800993"/>
          </a:xfrm>
          <a:prstGeom prst="rect">
            <a:avLst/>
          </a:prstGeom>
        </p:spPr>
      </p:pic>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مستطيل 2"/>
          <p:cNvSpPr/>
          <p:nvPr/>
        </p:nvSpPr>
        <p:spPr>
          <a:xfrm>
            <a:off x="482600" y="1048401"/>
            <a:ext cx="6256867" cy="4693593"/>
          </a:xfrm>
          <a:prstGeom prst="rect">
            <a:avLst/>
          </a:prstGeom>
        </p:spPr>
        <p:txBody>
          <a:bodyPr wrap="square">
            <a:spAutoFit/>
          </a:bodyPr>
          <a:lstStyle/>
          <a:p>
            <a:r>
              <a:rPr lang="en-US" sz="2300" b="1" dirty="0">
                <a:solidFill>
                  <a:srgbClr val="C00000"/>
                </a:solidFill>
              </a:rPr>
              <a:t>Organizational behavior </a:t>
            </a:r>
            <a:r>
              <a:rPr lang="en-US" sz="2300" dirty="0"/>
              <a:t>is the study of human behavior in organizations, focusing on </a:t>
            </a:r>
            <a:r>
              <a:rPr lang="en-US" sz="2300" dirty="0" smtClean="0"/>
              <a:t>individuals</a:t>
            </a:r>
            <a:r>
              <a:rPr lang="en-US" sz="2300" dirty="0"/>
              <a:t>, teams, interpersonal processes, and organizational structures. </a:t>
            </a:r>
            <a:endParaRPr lang="en-US" sz="2300" dirty="0" smtClean="0"/>
          </a:p>
          <a:p>
            <a:r>
              <a:rPr lang="en-US" sz="2300" dirty="0" smtClean="0"/>
              <a:t>The </a:t>
            </a:r>
            <a:r>
              <a:rPr lang="en-US" sz="2300" dirty="0"/>
              <a:t>ultimate goal of studying OB is to improve the performance of people, groups, and organizations, thus to improve the </a:t>
            </a:r>
            <a:r>
              <a:rPr lang="en-US" sz="2300" b="1" u="sng" dirty="0" smtClean="0">
                <a:solidFill>
                  <a:srgbClr val="C00000"/>
                </a:solidFill>
              </a:rPr>
              <a:t>QUALITY</a:t>
            </a:r>
            <a:r>
              <a:rPr lang="en-US" sz="2300" dirty="0" smtClean="0"/>
              <a:t> </a:t>
            </a:r>
            <a:r>
              <a:rPr lang="en-US" sz="2300" dirty="0"/>
              <a:t>of work life overall. Understanding OB will also help you develop the skills needed for a successful career. Because you are learning about behavior, you will no doubt sharpen your life skills, as well.</a:t>
            </a:r>
          </a:p>
          <a:p>
            <a:r>
              <a:rPr lang="en-US" sz="2300" dirty="0"/>
              <a:t/>
            </a:r>
            <a:br>
              <a:rPr lang="en-US" sz="2300" dirty="0"/>
            </a:br>
            <a:endParaRPr lang="ar-SA" sz="2300" dirty="0"/>
          </a:p>
        </p:txBody>
      </p:sp>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51380" y="1294716"/>
            <a:ext cx="4951414" cy="42170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6491924"/>
      </p:ext>
    </p:extLst>
  </p:cSld>
  <p:clrMapOvr>
    <a:masterClrMapping/>
  </p:clrMapOvr>
  <mc:AlternateContent xmlns:mc="http://schemas.openxmlformats.org/markup-compatibility/2006" xmlns:p14="http://schemas.microsoft.com/office/powerpoint/2010/main">
    <mc:Choice Requires="p14">
      <p:transition spd="slow" p14:dur="2000" advTm="231021"/>
    </mc:Choice>
    <mc:Fallback xmlns="">
      <p:transition spd="slow" advTm="23102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668867" y="1552139"/>
            <a:ext cx="6096000" cy="3785652"/>
          </a:xfrm>
          <a:prstGeom prst="rect">
            <a:avLst/>
          </a:prstGeom>
        </p:spPr>
        <p:txBody>
          <a:bodyPr>
            <a:spAutoFit/>
          </a:bodyPr>
          <a:lstStyle/>
          <a:p>
            <a:r>
              <a:rPr lang="en-US" sz="2400" dirty="0"/>
              <a:t>The </a:t>
            </a:r>
            <a:r>
              <a:rPr lang="en-US" sz="2400" dirty="0" smtClean="0"/>
              <a:t>organizational behavior studies include </a:t>
            </a:r>
            <a:r>
              <a:rPr lang="en-US" sz="2400" dirty="0"/>
              <a:t>personality, motivation, </a:t>
            </a:r>
            <a:r>
              <a:rPr lang="en-US" sz="2400" b="1" dirty="0">
                <a:solidFill>
                  <a:srgbClr val="C00000"/>
                </a:solidFill>
              </a:rPr>
              <a:t>organizational culture</a:t>
            </a:r>
            <a:r>
              <a:rPr lang="en-US" sz="2400" dirty="0"/>
              <a:t>, ethics, teamwork, and leadership. </a:t>
            </a:r>
            <a:endParaRPr lang="en-US" sz="2400" dirty="0" smtClean="0"/>
          </a:p>
          <a:p>
            <a:r>
              <a:rPr lang="en-US" sz="2400" dirty="0" smtClean="0"/>
              <a:t>These </a:t>
            </a:r>
            <a:r>
              <a:rPr lang="en-US" sz="2400" dirty="0"/>
              <a:t>are critically important for long-term career and life success. Learning about OB will provide foundational knowledge about human </a:t>
            </a:r>
            <a:r>
              <a:rPr lang="en-US" sz="2400" dirty="0" smtClean="0"/>
              <a:t>behavior</a:t>
            </a:r>
            <a:r>
              <a:rPr lang="en-US" sz="2400" dirty="0"/>
              <a:t>, and prepare you to adapt and thrive in a dynamic and complex workplace.</a:t>
            </a:r>
          </a:p>
          <a:p>
            <a:r>
              <a:rPr lang="en-US" sz="2400" dirty="0"/>
              <a:t/>
            </a:r>
            <a:br>
              <a:rPr lang="en-US" sz="2400" dirty="0"/>
            </a:br>
            <a:endParaRPr lang="ar-SA" sz="2400" dirty="0"/>
          </a:p>
        </p:txBody>
      </p:sp>
      <p:sp>
        <p:nvSpPr>
          <p:cNvPr id="4" name="Rectangle 27">
            <a:extLst>
              <a:ext uri="{FF2B5EF4-FFF2-40B4-BE49-F238E27FC236}">
                <a16:creationId xmlns="" xmlns:a16="http://schemas.microsoft.com/office/drawing/2014/main" id="{35E30A49-6736-ECBA-A034-3B17B6F12642}"/>
              </a:ext>
            </a:extLst>
          </p:cNvPr>
          <p:cNvSpPr/>
          <p:nvPr/>
        </p:nvSpPr>
        <p:spPr>
          <a:xfrm flipV="1">
            <a:off x="2221305" y="761246"/>
            <a:ext cx="920022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8">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5047" y="-358633"/>
            <a:ext cx="2036258" cy="1800993"/>
          </a:xfrm>
          <a:prstGeom prst="rect">
            <a:avLst/>
          </a:prstGeom>
        </p:spPr>
      </p:pic>
      <p:pic>
        <p:nvPicPr>
          <p:cNvPr id="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119441" y="6170165"/>
            <a:ext cx="2167470" cy="591661"/>
          </a:xfrm>
          <a:prstGeom prst="rect">
            <a:avLst/>
          </a:prstGeom>
        </p:spPr>
      </p:pic>
      <p:pic>
        <p:nvPicPr>
          <p:cNvPr id="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307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17267" y="1878542"/>
            <a:ext cx="4885527" cy="27432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0118150"/>
      </p:ext>
    </p:extLst>
  </p:cSld>
  <p:clrMapOvr>
    <a:masterClrMapping/>
  </p:clrMapOvr>
  <mc:AlternateContent xmlns:mc="http://schemas.openxmlformats.org/markup-compatibility/2006" xmlns:p14="http://schemas.microsoft.com/office/powerpoint/2010/main">
    <mc:Choice Requires="p14">
      <p:transition spd="slow" p14:dur="2000" advTm="118780"/>
    </mc:Choice>
    <mc:Fallback xmlns="">
      <p:transition spd="slow" advTm="11878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 xmlns:a16="http://schemas.microsoft.com/office/drawing/2014/main" id="{35E30A49-6736-ECBA-A034-3B17B6F12642}"/>
              </a:ext>
            </a:extLst>
          </p:cNvPr>
          <p:cNvSpPr/>
          <p:nvPr/>
        </p:nvSpPr>
        <p:spPr>
          <a:xfrm flipV="1">
            <a:off x="2221305" y="761246"/>
            <a:ext cx="920022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8">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5047" y="-358633"/>
            <a:ext cx="2036258" cy="1800993"/>
          </a:xfrm>
          <a:prstGeom prst="rect">
            <a:avLst/>
          </a:prstGeom>
        </p:spPr>
      </p:pic>
      <p:pic>
        <p:nvPicPr>
          <p:cNvPr id="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119441" y="6170165"/>
            <a:ext cx="2167470" cy="591661"/>
          </a:xfrm>
          <a:prstGeom prst="rect">
            <a:avLst/>
          </a:prstGeom>
        </p:spPr>
      </p:pic>
      <p:pic>
        <p:nvPicPr>
          <p:cNvPr id="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ستطيل 1"/>
          <p:cNvSpPr/>
          <p:nvPr/>
        </p:nvSpPr>
        <p:spPr>
          <a:xfrm>
            <a:off x="491064" y="1248079"/>
            <a:ext cx="7035801" cy="4493538"/>
          </a:xfrm>
          <a:prstGeom prst="rect">
            <a:avLst/>
          </a:prstGeom>
        </p:spPr>
        <p:txBody>
          <a:bodyPr wrap="square">
            <a:spAutoFit/>
          </a:bodyPr>
          <a:lstStyle/>
          <a:p>
            <a:pPr fontAlgn="base"/>
            <a:r>
              <a:rPr lang="en-US" sz="2200" b="1" dirty="0">
                <a:solidFill>
                  <a:srgbClr val="C00000"/>
                </a:solidFill>
              </a:rPr>
              <a:t>What is Organizational Culture?</a:t>
            </a:r>
          </a:p>
          <a:p>
            <a:pPr fontAlgn="base"/>
            <a:r>
              <a:rPr lang="en-US" sz="2200" dirty="0"/>
              <a:t>Organizational culture refers to an organization’s shared values, beliefs, customs, practices, and social behavior. It is how things are done within an organization and includes unwritten rules and expectations, as well as the overall atmosphere created by the organization’s mission, vision, and values</a:t>
            </a:r>
            <a:r>
              <a:rPr lang="en-US" sz="2200" dirty="0" smtClean="0"/>
              <a:t>.</a:t>
            </a:r>
          </a:p>
          <a:p>
            <a:pPr fontAlgn="base"/>
            <a:r>
              <a:rPr lang="en-US" sz="2200" dirty="0"/>
              <a:t>Organizational culture can significantly impact the behavior and performance of employees and the organization’s overall success. A strong, positive culture can foster employee engagement, creativity, and productivity, while a negative culture can lead to low morale, high turnover, and poor performance.</a:t>
            </a:r>
          </a:p>
        </p:txBody>
      </p:sp>
      <p:pic>
        <p:nvPicPr>
          <p:cNvPr id="409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26865" y="1442360"/>
            <a:ext cx="4263180" cy="40440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2101517"/>
      </p:ext>
    </p:extLst>
  </p:cSld>
  <p:clrMapOvr>
    <a:masterClrMapping/>
  </p:clrMapOvr>
  <mc:AlternateContent xmlns:mc="http://schemas.openxmlformats.org/markup-compatibility/2006" xmlns:p14="http://schemas.microsoft.com/office/powerpoint/2010/main">
    <mc:Choice Requires="p14">
      <p:transition spd="slow" p14:dur="2000" advTm="361138"/>
    </mc:Choice>
    <mc:Fallback xmlns="">
      <p:transition spd="slow" advTm="36113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223850" y="893371"/>
            <a:ext cx="5190698" cy="523220"/>
          </a:xfrm>
          <a:prstGeom prst="rect">
            <a:avLst/>
          </a:prstGeom>
          <a:noFill/>
        </p:spPr>
        <p:txBody>
          <a:bodyPr wrap="square" rtlCol="0">
            <a:spAutoFit/>
          </a:bodyPr>
          <a:lstStyle/>
          <a:p>
            <a:pPr algn="ctr"/>
            <a:r>
              <a:rPr lang="en-US" sz="2800" b="1" dirty="0" smtClean="0">
                <a:solidFill>
                  <a:srgbClr val="C00000"/>
                </a:solidFill>
                <a:latin typeface="Century" panose="02040604050505020304" pitchFamily="18" charset="0"/>
              </a:rPr>
              <a:t>2. Traditional </a:t>
            </a:r>
            <a:r>
              <a:rPr lang="en-US" sz="2800" b="1" dirty="0">
                <a:solidFill>
                  <a:srgbClr val="C00000"/>
                </a:solidFill>
                <a:latin typeface="Century" panose="02040604050505020304" pitchFamily="18" charset="0"/>
              </a:rPr>
              <a:t>Definitions</a:t>
            </a:r>
          </a:p>
        </p:txBody>
      </p:sp>
      <p:sp>
        <p:nvSpPr>
          <p:cNvPr id="28" name="Rectangle 27">
            <a:extLst>
              <a:ext uri="{FF2B5EF4-FFF2-40B4-BE49-F238E27FC236}">
                <a16:creationId xmlns="" xmlns:a16="http://schemas.microsoft.com/office/drawing/2014/main" id="{35E30A49-6736-ECBA-A034-3B17B6F12642}"/>
              </a:ext>
            </a:extLst>
          </p:cNvPr>
          <p:cNvSpPr/>
          <p:nvPr/>
        </p:nvSpPr>
        <p:spPr>
          <a:xfrm flipV="1">
            <a:off x="2221305" y="761246"/>
            <a:ext cx="920022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5047" y="-358633"/>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843866" y="1442360"/>
            <a:ext cx="8124655" cy="4401205"/>
          </a:xfrm>
          <a:prstGeom prst="rect">
            <a:avLst/>
          </a:prstGeom>
          <a:noFill/>
        </p:spPr>
        <p:txBody>
          <a:bodyPr wrap="square" rtlCol="0">
            <a:spAutoFit/>
          </a:bodyPr>
          <a:lstStyle/>
          <a:p>
            <a:pPr marL="342900" indent="-342900">
              <a:buFont typeface="Arial" panose="020B0604020202020204" pitchFamily="34" charset="0"/>
              <a:buChar char="•"/>
            </a:pPr>
            <a:r>
              <a:rPr lang="en-US" sz="2800" dirty="0" smtClean="0"/>
              <a:t>Quality </a:t>
            </a:r>
            <a:r>
              <a:rPr lang="en-US" sz="2800" dirty="0"/>
              <a:t>means “features of products which meet customer needs and thereby provide customer satisfaction.” </a:t>
            </a:r>
            <a:endParaRPr lang="en-US" sz="2800" dirty="0" smtClean="0"/>
          </a:p>
          <a:p>
            <a:pPr marL="342900" indent="-342900">
              <a:buFont typeface="Arial" panose="020B0604020202020204" pitchFamily="34" charset="0"/>
              <a:buChar char="•"/>
            </a:pPr>
            <a:r>
              <a:rPr lang="en-US" sz="2800" dirty="0" smtClean="0">
                <a:solidFill>
                  <a:srgbClr val="C00000"/>
                </a:solidFill>
              </a:rPr>
              <a:t>Quality improvement related to features usually costs more. </a:t>
            </a:r>
          </a:p>
          <a:p>
            <a:pPr marL="285750" indent="-285750">
              <a:buFont typeface="Arial" panose="020B0604020202020204" pitchFamily="34" charset="0"/>
              <a:buChar char="•"/>
            </a:pPr>
            <a:r>
              <a:rPr lang="en-US" sz="2800" dirty="0"/>
              <a:t>Quality also means “freedom from deficiencies.” Such failures “Deficiencies”  may result in claims, customer dissatisfaction, or dire consequences to the user. </a:t>
            </a:r>
          </a:p>
          <a:p>
            <a:r>
              <a:rPr lang="en-US" sz="2800" dirty="0">
                <a:solidFill>
                  <a:srgbClr val="C00000"/>
                </a:solidFill>
              </a:rPr>
              <a:t>   </a:t>
            </a:r>
            <a:endParaRPr lang="en-US" sz="2800" dirty="0">
              <a:solidFill>
                <a:srgbClr val="C00000"/>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119441" y="6170165"/>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pic>
        <p:nvPicPr>
          <p:cNvPr id="4098"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1442360"/>
            <a:ext cx="3903133" cy="4069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50257"/>
    </mc:Choice>
    <mc:Fallback xmlns="">
      <p:transition spd="slow" advTm="35025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TITLE OF SLIDE</a:t>
            </a: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1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24">
            <a:extLst>
              <a:ext uri="{FF2B5EF4-FFF2-40B4-BE49-F238E27FC236}">
                <a16:creationId xmlns="" xmlns:a16="http://schemas.microsoft.com/office/drawing/2014/main" id="{904B7CA6-23A4-2E24-5FFC-ECEA38831F6A}"/>
              </a:ext>
            </a:extLst>
          </p:cNvPr>
          <p:cNvSpPr txBox="1"/>
          <p:nvPr/>
        </p:nvSpPr>
        <p:spPr>
          <a:xfrm>
            <a:off x="5223850" y="893371"/>
            <a:ext cx="5190698" cy="523220"/>
          </a:xfrm>
          <a:prstGeom prst="rect">
            <a:avLst/>
          </a:prstGeom>
          <a:noFill/>
        </p:spPr>
        <p:txBody>
          <a:bodyPr wrap="square" rtlCol="0">
            <a:spAutoFit/>
          </a:bodyPr>
          <a:lstStyle/>
          <a:p>
            <a:pPr algn="ctr"/>
            <a:r>
              <a:rPr lang="en-US" sz="2800" b="1" dirty="0">
                <a:solidFill>
                  <a:srgbClr val="C00000"/>
                </a:solidFill>
                <a:latin typeface="Century" panose="02040604050505020304" pitchFamily="18" charset="0"/>
              </a:rPr>
              <a:t>Traditional Definitions</a:t>
            </a:r>
          </a:p>
        </p:txBody>
      </p:sp>
      <p:sp>
        <p:nvSpPr>
          <p:cNvPr id="15"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28">
            <a:extLst>
              <a:ext uri="{FF2B5EF4-FFF2-40B4-BE49-F238E27FC236}">
                <a16:creationId xmlns="" xmlns:a16="http://schemas.microsoft.com/office/drawing/2014/main" id="{778127ED-6700-AD6D-66AB-04E169E624AF}"/>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17" name="TextBox 30">
            <a:extLst>
              <a:ext uri="{FF2B5EF4-FFF2-40B4-BE49-F238E27FC236}">
                <a16:creationId xmlns="" xmlns:a16="http://schemas.microsoft.com/office/drawing/2014/main" id="{4527402C-3F97-690D-9C20-A459E375AEB7}"/>
              </a:ext>
            </a:extLst>
          </p:cNvPr>
          <p:cNvSpPr txBox="1"/>
          <p:nvPr/>
        </p:nvSpPr>
        <p:spPr>
          <a:xfrm>
            <a:off x="4063999" y="1941894"/>
            <a:ext cx="8124655" cy="2923877"/>
          </a:xfrm>
          <a:prstGeom prst="rect">
            <a:avLst/>
          </a:prstGeom>
          <a:noFill/>
        </p:spPr>
        <p:txBody>
          <a:bodyPr wrap="square" rtlCol="0">
            <a:spAutoFit/>
          </a:bodyPr>
          <a:lstStyle/>
          <a:p>
            <a:pPr marL="285750" indent="-285750">
              <a:buFont typeface="Arial" panose="020B0604020202020204" pitchFamily="34" charset="0"/>
              <a:buChar char="•"/>
            </a:pPr>
            <a:r>
              <a:rPr lang="en-US" sz="2800" dirty="0" smtClean="0">
                <a:solidFill>
                  <a:srgbClr val="C00000"/>
                </a:solidFill>
              </a:rPr>
              <a:t>Quality </a:t>
            </a:r>
            <a:r>
              <a:rPr lang="en-US" sz="2800" dirty="0">
                <a:solidFill>
                  <a:srgbClr val="C00000"/>
                </a:solidFill>
              </a:rPr>
              <a:t>improvement related to deficiencies </a:t>
            </a:r>
            <a:r>
              <a:rPr lang="en-US" sz="2800" dirty="0" smtClean="0">
                <a:solidFill>
                  <a:srgbClr val="C00000"/>
                </a:solidFill>
              </a:rPr>
              <a:t>usually </a:t>
            </a:r>
            <a:r>
              <a:rPr lang="en-US" sz="2800" dirty="0">
                <a:solidFill>
                  <a:srgbClr val="C00000"/>
                </a:solidFill>
              </a:rPr>
              <a:t>costs less. </a:t>
            </a:r>
            <a:endParaRPr lang="en-US" sz="2800" dirty="0" smtClean="0"/>
          </a:p>
          <a:p>
            <a:pPr marL="285750" indent="-285750">
              <a:buFont typeface="Arial" panose="020B0604020202020204" pitchFamily="34" charset="0"/>
              <a:buChar char="•"/>
            </a:pPr>
            <a:r>
              <a:rPr lang="en-US" sz="2800" dirty="0" smtClean="0"/>
              <a:t>The </a:t>
            </a:r>
            <a:r>
              <a:rPr lang="en-US" sz="2800" dirty="0"/>
              <a:t>Project Management Institute </a:t>
            </a:r>
            <a:r>
              <a:rPr lang="en-US" sz="2800" dirty="0" smtClean="0"/>
              <a:t>“PMI” defines </a:t>
            </a:r>
            <a:r>
              <a:rPr lang="en-US" sz="2800" dirty="0"/>
              <a:t>quality as </a:t>
            </a:r>
            <a:r>
              <a:rPr lang="en-US" sz="2800" dirty="0" smtClean="0"/>
              <a:t>“</a:t>
            </a:r>
            <a:r>
              <a:rPr lang="en-US" sz="2600" b="1" dirty="0" smtClean="0">
                <a:solidFill>
                  <a:srgbClr val="FF0000"/>
                </a:solidFill>
              </a:rPr>
              <a:t>The </a:t>
            </a:r>
            <a:r>
              <a:rPr lang="en-US" sz="2600" b="1" dirty="0">
                <a:solidFill>
                  <a:srgbClr val="FF0000"/>
                </a:solidFill>
              </a:rPr>
              <a:t>degree to which a set of </a:t>
            </a:r>
            <a:r>
              <a:rPr lang="en-US" sz="2600" b="1" dirty="0" smtClean="0">
                <a:solidFill>
                  <a:srgbClr val="FF0000"/>
                </a:solidFill>
              </a:rPr>
              <a:t>inherent characteristics </a:t>
            </a:r>
            <a:r>
              <a:rPr lang="en-US" sz="2600" b="1" dirty="0">
                <a:solidFill>
                  <a:srgbClr val="FF0000"/>
                </a:solidFill>
              </a:rPr>
              <a:t>fulfill requirements</a:t>
            </a:r>
            <a:r>
              <a:rPr lang="en-US" sz="2800" dirty="0" smtClean="0"/>
              <a:t>.” </a:t>
            </a:r>
          </a:p>
          <a:p>
            <a:pPr marL="285750" indent="-285750">
              <a:buFont typeface="Arial" panose="020B0604020202020204" pitchFamily="34" charset="0"/>
              <a:buChar char="•"/>
            </a:pPr>
            <a:r>
              <a:rPr lang="en-US" sz="1600" dirty="0" smtClean="0"/>
              <a:t>This </a:t>
            </a:r>
            <a:r>
              <a:rPr lang="en-US" sz="1600" dirty="0"/>
              <a:t>definition is taken directly from ISO 9000:2000</a:t>
            </a:r>
          </a:p>
          <a:p>
            <a:endParaRPr lang="en-US" sz="2800" dirty="0">
              <a:solidFill>
                <a:srgbClr val="C00000"/>
              </a:solidFill>
              <a:latin typeface="Tajawal ExtraBold" panose="00000800000000000000" pitchFamily="2" charset="-78"/>
              <a:cs typeface="Tajawal ExtraBold" panose="00000800000000000000" pitchFamily="2" charset="-78"/>
            </a:endParaRPr>
          </a:p>
        </p:txBody>
      </p:sp>
      <p:pic>
        <p:nvPicPr>
          <p:cNvPr id="1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2">
            <a:extLst>
              <a:ext uri="{96DAC541-7B7A-43D3-8B79-37D633B846F1}">
                <asvg:svgBlip xmlns="" xmlns:asvg="http://schemas.microsoft.com/office/drawing/2016/SVG/main" r:embed="rId11"/>
              </a:ext>
            </a:extLst>
          </a:blip>
          <a:stretch>
            <a:fillRect/>
          </a:stretch>
        </p:blipFill>
        <p:spPr>
          <a:xfrm>
            <a:off x="178708" y="151114"/>
            <a:ext cx="2167470" cy="591661"/>
          </a:xfrm>
          <a:prstGeom prst="rect">
            <a:avLst/>
          </a:prstGeom>
        </p:spPr>
      </p:pic>
      <p:pic>
        <p:nvPicPr>
          <p:cNvPr id="1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6">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pic>
        <p:nvPicPr>
          <p:cNvPr id="2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1442360"/>
            <a:ext cx="3903133" cy="4069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45176"/>
    </mc:Choice>
    <mc:Fallback xmlns="">
      <p:transition advTm="14517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753533" y="1285192"/>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ستطيل 1"/>
          <p:cNvSpPr/>
          <p:nvPr/>
        </p:nvSpPr>
        <p:spPr>
          <a:xfrm>
            <a:off x="931333" y="1428065"/>
            <a:ext cx="6468535" cy="3970318"/>
          </a:xfrm>
          <a:prstGeom prst="rect">
            <a:avLst/>
          </a:prstGeom>
        </p:spPr>
        <p:txBody>
          <a:bodyPr wrap="square">
            <a:spAutoFit/>
          </a:bodyPr>
          <a:lstStyle/>
          <a:p>
            <a:r>
              <a:rPr lang="en-US" sz="2800" b="1" dirty="0" smtClean="0">
                <a:solidFill>
                  <a:srgbClr val="C00000"/>
                </a:solidFill>
                <a:latin typeface="Century" panose="02040604050505020304" pitchFamily="18" charset="0"/>
              </a:rPr>
              <a:t>3. Definition </a:t>
            </a:r>
            <a:r>
              <a:rPr lang="en-US" sz="2800" b="1" dirty="0">
                <a:solidFill>
                  <a:srgbClr val="C00000"/>
                </a:solidFill>
                <a:latin typeface="Century" panose="02040604050505020304" pitchFamily="18" charset="0"/>
              </a:rPr>
              <a:t>of </a:t>
            </a:r>
            <a:r>
              <a:rPr lang="en-US" sz="2800" b="1" dirty="0" smtClean="0">
                <a:solidFill>
                  <a:srgbClr val="C00000"/>
                </a:solidFill>
                <a:latin typeface="Century" panose="02040604050505020304" pitchFamily="18" charset="0"/>
              </a:rPr>
              <a:t>Quality</a:t>
            </a:r>
          </a:p>
          <a:p>
            <a:r>
              <a:rPr lang="en-US" sz="2800" dirty="0"/>
              <a:t>The key to project quality lies in making a more effective, meaningful transfer of proven quality methods to a general project management domain</a:t>
            </a:r>
            <a:r>
              <a:rPr lang="en-US" sz="2800" dirty="0" smtClean="0"/>
              <a:t>. </a:t>
            </a:r>
            <a:r>
              <a:rPr lang="en-US" sz="2800" dirty="0"/>
              <a:t>Quality </a:t>
            </a:r>
            <a:r>
              <a:rPr lang="en-US" sz="2800" dirty="0" smtClean="0"/>
              <a:t>shares some </a:t>
            </a:r>
            <a:r>
              <a:rPr lang="en-US" sz="2800" dirty="0"/>
              <a:t>central themes may be common to all. </a:t>
            </a:r>
            <a:r>
              <a:rPr lang="en-US" sz="2800" dirty="0" smtClean="0"/>
              <a:t>It may be: </a:t>
            </a:r>
          </a:p>
          <a:p>
            <a:r>
              <a:rPr lang="en-US" sz="2800" b="1" dirty="0" smtClean="0">
                <a:solidFill>
                  <a:srgbClr val="4472C4"/>
                </a:solidFill>
                <a:latin typeface="Century" panose="02040604050505020304" pitchFamily="18" charset="0"/>
              </a:rPr>
              <a:t>“</a:t>
            </a:r>
            <a:r>
              <a:rPr lang="en-US" sz="2800" b="1" dirty="0">
                <a:solidFill>
                  <a:srgbClr val="C00000"/>
                </a:solidFill>
              </a:rPr>
              <a:t>Products, </a:t>
            </a:r>
            <a:r>
              <a:rPr lang="en-US" sz="2800" b="1" dirty="0" smtClean="0">
                <a:solidFill>
                  <a:srgbClr val="C00000"/>
                </a:solidFill>
              </a:rPr>
              <a:t>defects</a:t>
            </a:r>
            <a:r>
              <a:rPr lang="en-US" sz="2800" b="1" dirty="0">
                <a:solidFill>
                  <a:srgbClr val="C00000"/>
                </a:solidFill>
              </a:rPr>
              <a:t>, </a:t>
            </a:r>
            <a:r>
              <a:rPr lang="en-US" sz="2800" b="1" dirty="0" smtClean="0">
                <a:solidFill>
                  <a:srgbClr val="C00000"/>
                </a:solidFill>
              </a:rPr>
              <a:t>processes</a:t>
            </a:r>
            <a:r>
              <a:rPr lang="en-US" sz="2800" b="1" dirty="0">
                <a:solidFill>
                  <a:srgbClr val="C00000"/>
                </a:solidFill>
              </a:rPr>
              <a:t>, </a:t>
            </a:r>
            <a:r>
              <a:rPr lang="en-US" sz="2800" b="1" dirty="0" smtClean="0">
                <a:solidFill>
                  <a:srgbClr val="C00000"/>
                </a:solidFill>
              </a:rPr>
              <a:t>customers</a:t>
            </a:r>
            <a:r>
              <a:rPr lang="en-US" sz="2800" b="1" dirty="0">
                <a:solidFill>
                  <a:srgbClr val="C00000"/>
                </a:solidFill>
              </a:rPr>
              <a:t>, </a:t>
            </a:r>
            <a:r>
              <a:rPr lang="en-US" sz="2800" b="1" dirty="0" smtClean="0">
                <a:solidFill>
                  <a:srgbClr val="C00000"/>
                </a:solidFill>
              </a:rPr>
              <a:t>or systems</a:t>
            </a:r>
            <a:r>
              <a:rPr lang="en-US" sz="2800" dirty="0" smtClean="0"/>
              <a:t>”</a:t>
            </a:r>
            <a:endParaRPr lang="ar-SA" sz="2800" b="1" dirty="0">
              <a:solidFill>
                <a:srgbClr val="4472C4"/>
              </a:solidFill>
              <a:latin typeface="Century" panose="02040604050505020304" pitchFamily="18" charset="0"/>
            </a:endParaRPr>
          </a:p>
        </p:txBody>
      </p:sp>
      <p:pic>
        <p:nvPicPr>
          <p:cNvPr id="512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92621" y="1399832"/>
            <a:ext cx="4490339" cy="4058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280095"/>
    </mc:Choice>
    <mc:Fallback xmlns="">
      <p:transition spd="slow" advTm="28009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431800" y="1397679"/>
            <a:ext cx="6527800" cy="4414561"/>
          </a:xfrm>
          <a:prstGeom prst="rect">
            <a:avLst/>
          </a:prstGeom>
          <a:gradFill flip="none" rotWithShape="1">
            <a:gsLst>
              <a:gs pos="0">
                <a:schemeClr val="bg1">
                  <a:lumMod val="95000"/>
                  <a:shade val="30000"/>
                  <a:satMod val="115000"/>
                  <a:alpha val="20000"/>
                </a:schemeClr>
              </a:gs>
              <a:gs pos="50000">
                <a:schemeClr val="bg1">
                  <a:lumMod val="95000"/>
                  <a:shade val="67500"/>
                  <a:satMod val="115000"/>
                </a:schemeClr>
              </a:gs>
              <a:gs pos="100000">
                <a:schemeClr val="bg1">
                  <a:lumMod val="95000"/>
                  <a:shade val="100000"/>
                  <a:satMod val="115000"/>
                </a:schemeClr>
              </a:gs>
            </a:gsLst>
            <a:lin ang="5400000" scaled="1"/>
            <a:tileRect/>
          </a:gradFill>
          <a:ln>
            <a:noFill/>
          </a:ln>
          <a:effectLst>
            <a:glow rad="127000">
              <a:schemeClr val="bg1">
                <a:lumMod val="95000"/>
              </a:schemeClr>
            </a:glow>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dirty="0"/>
          </a:p>
        </p:txBody>
      </p:sp>
      <p:sp>
        <p:nvSpPr>
          <p:cNvPr id="29" name="Rectangle 28">
            <a:extLst>
              <a:ext uri="{FF2B5EF4-FFF2-40B4-BE49-F238E27FC236}">
                <a16:creationId xmlns=""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425756" y="425241"/>
            <a:ext cx="2362200" cy="142875"/>
          </a:xfrm>
          <a:prstGeom prst="rect">
            <a:avLst/>
          </a:prstGeom>
        </p:spPr>
      </p:pic>
      <p:pic>
        <p:nvPicPr>
          <p:cNvPr id="32" name="Graphic 31">
            <a:extLst>
              <a:ext uri="{FF2B5EF4-FFF2-40B4-BE49-F238E27FC236}">
                <a16:creationId xmlns="" xmlns:a16="http://schemas.microsoft.com/office/drawing/2014/main" id="{8D8D2E0B-635C-AB80-336C-3A6DEA4EF6BC}"/>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3" name="Graphic 32">
            <a:extLst>
              <a:ext uri="{FF2B5EF4-FFF2-40B4-BE49-F238E27FC236}">
                <a16:creationId xmlns="" xmlns:a16="http://schemas.microsoft.com/office/drawing/2014/main" id="{303FF488-B6EE-3706-3C57-3034AEEEFE3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3" name="مستطيل 2"/>
          <p:cNvSpPr/>
          <p:nvPr/>
        </p:nvSpPr>
        <p:spPr>
          <a:xfrm>
            <a:off x="431800" y="1416214"/>
            <a:ext cx="6460067" cy="4431983"/>
          </a:xfrm>
          <a:prstGeom prst="rect">
            <a:avLst/>
          </a:prstGeom>
        </p:spPr>
        <p:txBody>
          <a:bodyPr wrap="square">
            <a:spAutoFit/>
          </a:bodyPr>
          <a:lstStyle/>
          <a:p>
            <a:r>
              <a:rPr lang="en-US" sz="2400" b="1" dirty="0">
                <a:solidFill>
                  <a:srgbClr val="C00000"/>
                </a:solidFill>
              </a:rPr>
              <a:t>Products</a:t>
            </a:r>
            <a:r>
              <a:rPr lang="en-US" sz="2400" dirty="0"/>
              <a:t>: </a:t>
            </a:r>
            <a:r>
              <a:rPr lang="en-US" sz="2400" dirty="0" smtClean="0"/>
              <a:t>quality </a:t>
            </a:r>
            <a:r>
              <a:rPr lang="en-US" sz="2400" dirty="0"/>
              <a:t>is associated with </a:t>
            </a:r>
            <a:r>
              <a:rPr lang="en-US" sz="2400" dirty="0" smtClean="0"/>
              <a:t>products. This </a:t>
            </a:r>
            <a:r>
              <a:rPr lang="en-US" sz="2400" dirty="0"/>
              <a:t>may be the most obvious linkage. </a:t>
            </a:r>
            <a:endParaRPr lang="en-US" sz="2400" dirty="0" smtClean="0"/>
          </a:p>
          <a:p>
            <a:r>
              <a:rPr lang="en-US" sz="2400" dirty="0" smtClean="0"/>
              <a:t>We </a:t>
            </a:r>
            <a:r>
              <a:rPr lang="en-US" sz="2400" dirty="0"/>
              <a:t>define </a:t>
            </a:r>
            <a:r>
              <a:rPr lang="en-US" sz="2400" dirty="0" smtClean="0"/>
              <a:t>quality by </a:t>
            </a:r>
            <a:r>
              <a:rPr lang="en-US" sz="2400" dirty="0"/>
              <a:t>our view of the features or attributes of some particular product: </a:t>
            </a:r>
            <a:endParaRPr lang="en-US" sz="2400" dirty="0" smtClean="0"/>
          </a:p>
          <a:p>
            <a:r>
              <a:rPr lang="en-US" sz="2400" dirty="0" smtClean="0"/>
              <a:t>This </a:t>
            </a:r>
            <a:r>
              <a:rPr lang="en-US" sz="2400" dirty="0"/>
              <a:t>view can lead us with confidence </a:t>
            </a:r>
            <a:r>
              <a:rPr lang="en-US" sz="2400" dirty="0" smtClean="0"/>
              <a:t>to: </a:t>
            </a:r>
          </a:p>
          <a:p>
            <a:r>
              <a:rPr lang="en-US" sz="2400" dirty="0" smtClean="0"/>
              <a:t> </a:t>
            </a:r>
            <a:r>
              <a:rPr lang="en-US" sz="2400" dirty="0"/>
              <a:t>“</a:t>
            </a:r>
            <a:r>
              <a:rPr lang="en-US" sz="2400" b="1" dirty="0">
                <a:solidFill>
                  <a:srgbClr val="C00000"/>
                </a:solidFill>
              </a:rPr>
              <a:t>I’ll know it when I see it</a:t>
            </a:r>
            <a:r>
              <a:rPr lang="en-US" sz="2400" dirty="0"/>
              <a:t>” </a:t>
            </a:r>
            <a:r>
              <a:rPr lang="en-US" sz="2400" dirty="0" smtClean="0"/>
              <a:t>as a definition </a:t>
            </a:r>
            <a:r>
              <a:rPr lang="en-US" sz="2400" dirty="0"/>
              <a:t>of quality</a:t>
            </a:r>
            <a:r>
              <a:rPr lang="en-US" sz="2400" dirty="0" smtClean="0"/>
              <a:t>.</a:t>
            </a:r>
          </a:p>
          <a:p>
            <a:endParaRPr lang="en-US" sz="2400" dirty="0" smtClean="0"/>
          </a:p>
          <a:p>
            <a:r>
              <a:rPr lang="en-US" sz="2400" b="1" dirty="0">
                <a:solidFill>
                  <a:srgbClr val="C00000"/>
                </a:solidFill>
              </a:rPr>
              <a:t>Defects</a:t>
            </a:r>
            <a:r>
              <a:rPr lang="en-US" sz="2400" dirty="0"/>
              <a:t> </a:t>
            </a:r>
            <a:r>
              <a:rPr lang="en-US" sz="2400" dirty="0" smtClean="0"/>
              <a:t>: </a:t>
            </a:r>
            <a:r>
              <a:rPr lang="en-US" sz="2400" dirty="0"/>
              <a:t>The idea of defects in a product is closely related to the view of products themselves</a:t>
            </a:r>
            <a:r>
              <a:rPr lang="en-US" sz="2400" dirty="0" smtClean="0"/>
              <a:t>. </a:t>
            </a:r>
            <a:r>
              <a:rPr lang="en-US" sz="2400" dirty="0"/>
              <a:t>We expect quality products to be free of defects</a:t>
            </a:r>
            <a:r>
              <a:rPr lang="en-US" sz="2400" dirty="0" smtClean="0"/>
              <a:t>.</a:t>
            </a:r>
          </a:p>
          <a:p>
            <a:r>
              <a:rPr lang="en-US" dirty="0" smtClean="0"/>
              <a:t> </a:t>
            </a:r>
            <a:endParaRPr lang="ar-SA" dirty="0"/>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59600" y="1397679"/>
            <a:ext cx="2734733" cy="25207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77763" y="3918449"/>
            <a:ext cx="2655437" cy="18937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0784841"/>
      </p:ext>
    </p:extLst>
  </p:cSld>
  <p:clrMapOvr>
    <a:masterClrMapping/>
  </p:clrMapOvr>
  <p:transition spd="slow" advTm="228993">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8" name="مستطيل 7"/>
          <p:cNvSpPr/>
          <p:nvPr/>
        </p:nvSpPr>
        <p:spPr>
          <a:xfrm>
            <a:off x="931333" y="1164134"/>
            <a:ext cx="6468535" cy="5262979"/>
          </a:xfrm>
          <a:prstGeom prst="rect">
            <a:avLst/>
          </a:prstGeom>
        </p:spPr>
        <p:txBody>
          <a:bodyPr wrap="square">
            <a:spAutoFit/>
          </a:bodyPr>
          <a:lstStyle/>
          <a:p>
            <a:r>
              <a:rPr lang="en-US" sz="2800" b="1" dirty="0" smtClean="0">
                <a:solidFill>
                  <a:srgbClr val="C00000"/>
                </a:solidFill>
              </a:rPr>
              <a:t>Processes:  </a:t>
            </a:r>
            <a:r>
              <a:rPr lang="en-US" sz="2800" dirty="0"/>
              <a:t>If we manufacture a product, we probably care very much about processes. Users </a:t>
            </a:r>
            <a:r>
              <a:rPr lang="en-US" sz="2800" dirty="0" smtClean="0"/>
              <a:t>focus </a:t>
            </a:r>
            <a:r>
              <a:rPr lang="en-US" sz="2800" dirty="0"/>
              <a:t>more on the product and how it performs than on how it was produced. This issue is also very important to project managers. Whether they are delivering a product that results from manufacturing or purely intellectual activity, the processes that produce that product have great effect on the </a:t>
            </a:r>
            <a:r>
              <a:rPr lang="en-US" sz="2800" dirty="0" smtClean="0"/>
              <a:t>outcome.</a:t>
            </a:r>
            <a:endParaRPr lang="en-US" sz="2800" b="1" dirty="0" smtClean="0">
              <a:solidFill>
                <a:srgbClr val="C00000"/>
              </a:solidFill>
            </a:endParaRPr>
          </a:p>
          <a:p>
            <a:endParaRPr lang="en-US" sz="2800" b="1" dirty="0" smtClean="0">
              <a:solidFill>
                <a:srgbClr val="C00000"/>
              </a:solidFill>
            </a:endParaRPr>
          </a:p>
          <a:p>
            <a:endParaRPr lang="en-US" sz="2800" b="1" dirty="0">
              <a:solidFill>
                <a:srgbClr val="C00000"/>
              </a:solidFill>
            </a:endParaRPr>
          </a:p>
        </p:txBody>
      </p:sp>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18401" y="1284561"/>
            <a:ext cx="4072466" cy="381237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6729969"/>
      </p:ext>
    </p:extLst>
  </p:cSld>
  <p:clrMapOvr>
    <a:masterClrMapping/>
  </p:clrMapOvr>
  <mc:AlternateContent xmlns:mc="http://schemas.openxmlformats.org/markup-compatibility/2006" xmlns:p14="http://schemas.microsoft.com/office/powerpoint/2010/main">
    <mc:Choice Requires="p14">
      <p:transition spd="slow" p14:dur="2000" advTm="206578"/>
    </mc:Choice>
    <mc:Fallback xmlns="">
      <p:transition spd="slow" advTm="20657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8" name="مستطيل 7"/>
          <p:cNvSpPr/>
          <p:nvPr/>
        </p:nvSpPr>
        <p:spPr>
          <a:xfrm>
            <a:off x="833967" y="1206252"/>
            <a:ext cx="5808134" cy="6093976"/>
          </a:xfrm>
          <a:prstGeom prst="rect">
            <a:avLst/>
          </a:prstGeom>
        </p:spPr>
        <p:txBody>
          <a:bodyPr wrap="square">
            <a:spAutoFit/>
          </a:bodyPr>
          <a:lstStyle/>
          <a:p>
            <a:r>
              <a:rPr lang="en-US" sz="2600" b="1" dirty="0" smtClean="0">
                <a:solidFill>
                  <a:srgbClr val="C00000"/>
                </a:solidFill>
              </a:rPr>
              <a:t>Customers: </a:t>
            </a:r>
            <a:r>
              <a:rPr lang="en-US" sz="2600" dirty="0"/>
              <a:t>People who sell what they make may be very product focused in their view of quality. They seek to make products that are superior to those of competitors and always strive to be the best, </a:t>
            </a:r>
            <a:r>
              <a:rPr lang="en-US" sz="2600" dirty="0" smtClean="0"/>
              <a:t>people </a:t>
            </a:r>
            <a:r>
              <a:rPr lang="en-US" sz="2600" dirty="0"/>
              <a:t>who make what other people want to buy have a different view of quality and it is rooted in what customers want. To these people, quality is defined by customers, their needs, and their expectations. </a:t>
            </a:r>
            <a:endParaRPr lang="en-US" sz="2600" b="1" dirty="0" smtClean="0">
              <a:solidFill>
                <a:srgbClr val="C00000"/>
              </a:solidFill>
            </a:endParaRPr>
          </a:p>
          <a:p>
            <a:endParaRPr lang="en-US" sz="2600" b="1" dirty="0">
              <a:solidFill>
                <a:srgbClr val="C00000"/>
              </a:solidFill>
            </a:endParaRPr>
          </a:p>
          <a:p>
            <a:endParaRPr lang="en-US" sz="2600" b="1" dirty="0" smtClean="0">
              <a:solidFill>
                <a:srgbClr val="C00000"/>
              </a:solidFill>
            </a:endParaRPr>
          </a:p>
          <a:p>
            <a:endParaRPr lang="en-US" sz="2600" b="1" dirty="0">
              <a:solidFill>
                <a:srgbClr val="C00000"/>
              </a:solidFill>
            </a:endParaRPr>
          </a:p>
          <a:p>
            <a:r>
              <a:rPr lang="en-US" sz="2600" b="1" dirty="0" smtClean="0">
                <a:solidFill>
                  <a:srgbClr val="C00000"/>
                </a:solidFill>
              </a:rPr>
              <a:t> </a:t>
            </a:r>
            <a:endParaRPr lang="ar-SA" sz="2600" b="1" dirty="0">
              <a:solidFill>
                <a:srgbClr val="4472C4"/>
              </a:solidFill>
              <a:latin typeface="Century" panose="02040604050505020304" pitchFamily="18" charset="0"/>
            </a:endParaRPr>
          </a:p>
        </p:txBody>
      </p:sp>
      <p:pic>
        <p:nvPicPr>
          <p:cNvPr id="819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42101" y="1232430"/>
            <a:ext cx="5067300" cy="42910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1971729"/>
      </p:ext>
    </p:extLst>
  </p:cSld>
  <p:clrMapOvr>
    <a:masterClrMapping/>
  </p:clrMapOvr>
  <mc:AlternateContent xmlns:mc="http://schemas.openxmlformats.org/markup-compatibility/2006" xmlns:p14="http://schemas.microsoft.com/office/powerpoint/2010/main">
    <mc:Choice Requires="p14">
      <p:transition spd="slow" p14:dur="2000" advTm="223531"/>
    </mc:Choice>
    <mc:Fallback xmlns="">
      <p:transition spd="slow" advTm="22353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921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99869" y="1285192"/>
            <a:ext cx="4536546" cy="42876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428065"/>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rgbClr val="C00000"/>
                </a:solidFill>
              </a:rPr>
              <a:t>Systems</a:t>
            </a:r>
            <a:endParaRPr lang="en-US" sz="2400" dirty="0" smtClean="0">
              <a:solidFill>
                <a:schemeClr val="tx1"/>
              </a:solidFill>
            </a:endParaRPr>
          </a:p>
          <a:p>
            <a:r>
              <a:rPr lang="en-US" sz="2400" dirty="0" smtClean="0">
                <a:solidFill>
                  <a:schemeClr val="tx1"/>
                </a:solidFill>
              </a:rPr>
              <a:t>system </a:t>
            </a:r>
            <a:r>
              <a:rPr lang="en-US" sz="2400" dirty="0">
                <a:solidFill>
                  <a:schemeClr val="tx1"/>
                </a:solidFill>
              </a:rPr>
              <a:t>is a group of things that work together</a:t>
            </a:r>
            <a:r>
              <a:rPr lang="en-US" sz="2400" dirty="0" smtClean="0">
                <a:solidFill>
                  <a:schemeClr val="tx1"/>
                </a:solidFill>
              </a:rPr>
              <a:t>. Quality may </a:t>
            </a:r>
            <a:r>
              <a:rPr lang="en-US" sz="2400" dirty="0">
                <a:solidFill>
                  <a:schemeClr val="tx1"/>
                </a:solidFill>
              </a:rPr>
              <a:t>be viewed as arising from things that work together. Products, defects, processes, and customers are all part of a system that generates quality, as are suppliers, policies, organizations, and perhaps some other things unique to a specific </a:t>
            </a:r>
            <a:r>
              <a:rPr lang="en-US" sz="2400" dirty="0" smtClean="0">
                <a:solidFill>
                  <a:schemeClr val="tx1"/>
                </a:solidFill>
              </a:rPr>
              <a:t>situation.</a:t>
            </a:r>
            <a:endParaRPr lang="en-US" sz="2400" dirty="0">
              <a:solidFill>
                <a:schemeClr val="tx1"/>
              </a:solidFill>
            </a:endParaRPr>
          </a:p>
        </p:txBody>
      </p:sp>
    </p:spTree>
    <p:extLst>
      <p:ext uri="{BB962C8B-B14F-4D97-AF65-F5344CB8AC3E}">
        <p14:creationId xmlns:p14="http://schemas.microsoft.com/office/powerpoint/2010/main" val="3259957177"/>
      </p:ext>
    </p:extLst>
  </p:cSld>
  <p:clrMapOvr>
    <a:masterClrMapping/>
  </p:clrMapOvr>
  <mc:AlternateContent xmlns:mc="http://schemas.openxmlformats.org/markup-compatibility/2006" xmlns:p14="http://schemas.microsoft.com/office/powerpoint/2010/main">
    <mc:Choice Requires="p14">
      <p:transition spd="slow" p14:dur="2000" advTm="260545"/>
    </mc:Choice>
    <mc:Fallback xmlns="">
      <p:transition spd="slow" advTm="26054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3"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14"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6" name="مستطيل 15"/>
          <p:cNvSpPr/>
          <p:nvPr/>
        </p:nvSpPr>
        <p:spPr>
          <a:xfrm>
            <a:off x="2201332" y="1135677"/>
            <a:ext cx="7789333" cy="584775"/>
          </a:xfrm>
          <a:prstGeom prst="rect">
            <a:avLst/>
          </a:prstGeom>
        </p:spPr>
        <p:txBody>
          <a:bodyPr wrap="square">
            <a:spAutoFit/>
          </a:bodyPr>
          <a:lstStyle/>
          <a:p>
            <a:pPr algn="ctr"/>
            <a:r>
              <a:rPr lang="en-US" sz="3200" b="1" dirty="0" smtClean="0">
                <a:solidFill>
                  <a:srgbClr val="C00000"/>
                </a:solidFill>
                <a:latin typeface="Century" panose="02040604050505020304" pitchFamily="18" charset="0"/>
              </a:rPr>
              <a:t>4. Quality </a:t>
            </a:r>
            <a:r>
              <a:rPr lang="en-US" sz="3200" b="1" dirty="0">
                <a:solidFill>
                  <a:srgbClr val="C00000"/>
                </a:solidFill>
                <a:latin typeface="Century" panose="02040604050505020304" pitchFamily="18" charset="0"/>
              </a:rPr>
              <a:t>and the Triple Constraint</a:t>
            </a:r>
          </a:p>
        </p:txBody>
      </p:sp>
      <p:pic>
        <p:nvPicPr>
          <p:cNvPr id="1024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11601" y="1908502"/>
            <a:ext cx="4428066" cy="400969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0020614"/>
      </p:ext>
    </p:extLst>
  </p:cSld>
  <p:clrMapOvr>
    <a:masterClrMapping/>
  </p:clrMapOvr>
  <mc:AlternateContent xmlns:mc="http://schemas.openxmlformats.org/markup-compatibility/2006" xmlns:p14="http://schemas.microsoft.com/office/powerpoint/2010/main">
    <mc:Choice Requires="p14">
      <p:transition spd="slow" p14:dur="2000" advTm="127074"/>
    </mc:Choice>
    <mc:Fallback xmlns="">
      <p:transition spd="slow" advTm="12707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490134"/>
            <a:ext cx="6866468" cy="41148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Time</a:t>
            </a:r>
            <a:r>
              <a:rPr lang="en-US" sz="2400" dirty="0">
                <a:solidFill>
                  <a:schemeClr val="tx1"/>
                </a:solidFill>
              </a:rPr>
              <a:t>, cost, and scope. All three elements are of equal importance to project success and to the project manager. Project managers typically try to balance the three when meeting project </a:t>
            </a:r>
            <a:r>
              <a:rPr lang="en-US" sz="2400" dirty="0" smtClean="0">
                <a:solidFill>
                  <a:schemeClr val="tx1"/>
                </a:solidFill>
              </a:rPr>
              <a:t>objectives, but </a:t>
            </a:r>
            <a:r>
              <a:rPr lang="en-US" sz="2400" dirty="0">
                <a:solidFill>
                  <a:schemeClr val="tx1"/>
                </a:solidFill>
              </a:rPr>
              <a:t>they may make </a:t>
            </a:r>
            <a:r>
              <a:rPr lang="en-US" sz="2400" b="1" dirty="0">
                <a:solidFill>
                  <a:srgbClr val="C00000"/>
                </a:solidFill>
              </a:rPr>
              <a:t>trade-offs</a:t>
            </a:r>
            <a:r>
              <a:rPr lang="en-US" sz="2400" dirty="0">
                <a:solidFill>
                  <a:schemeClr val="tx1"/>
                </a:solidFill>
              </a:rPr>
              <a:t> among the three during project implementation in order to meet objectives and satisfy customers. </a:t>
            </a:r>
            <a:endParaRPr lang="en-US" sz="2400" dirty="0" smtClean="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3112847" y="797467"/>
            <a:ext cx="5796973" cy="523220"/>
          </a:xfrm>
          <a:prstGeom prst="rect">
            <a:avLst/>
          </a:prstGeom>
        </p:spPr>
        <p:txBody>
          <a:bodyPr wrap="none">
            <a:spAutoFit/>
          </a:bodyPr>
          <a:lstStyle/>
          <a:p>
            <a:pPr algn="ctr"/>
            <a:r>
              <a:rPr lang="en-US" sz="2800" b="1" dirty="0">
                <a:solidFill>
                  <a:srgbClr val="C00000"/>
                </a:solidFill>
                <a:latin typeface="Century" panose="02040604050505020304" pitchFamily="18" charset="0"/>
              </a:rPr>
              <a:t>Quality and the Triple Constraint</a:t>
            </a:r>
          </a:p>
        </p:txBody>
      </p:sp>
      <p:pic>
        <p:nvPicPr>
          <p:cNvPr id="1229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21600" y="1320687"/>
            <a:ext cx="4285722" cy="44874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4113656"/>
      </p:ext>
    </p:extLst>
  </p:cSld>
  <p:clrMapOvr>
    <a:masterClrMapping/>
  </p:clrMapOvr>
  <mc:AlternateContent xmlns:mc="http://schemas.openxmlformats.org/markup-compatibility/2006" xmlns:p14="http://schemas.microsoft.com/office/powerpoint/2010/main">
    <mc:Choice Requires="p14">
      <p:transition spd="slow" p14:dur="2000" advTm="254040"/>
    </mc:Choice>
    <mc:Fallback xmlns="">
      <p:transition spd="slow" advTm="25404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879600"/>
            <a:ext cx="6866468" cy="35221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600" b="1" u="sng" dirty="0">
                <a:solidFill>
                  <a:srgbClr val="C00000"/>
                </a:solidFill>
              </a:rPr>
              <a:t>Quality</a:t>
            </a:r>
            <a:r>
              <a:rPr lang="en-US" sz="2600" dirty="0">
                <a:solidFill>
                  <a:schemeClr val="tx1"/>
                </a:solidFill>
              </a:rPr>
              <a:t> is a </a:t>
            </a:r>
            <a:r>
              <a:rPr lang="en-US" sz="2600" b="1" u="sng" dirty="0">
                <a:solidFill>
                  <a:srgbClr val="C00000"/>
                </a:solidFill>
              </a:rPr>
              <a:t>fourth</a:t>
            </a:r>
            <a:r>
              <a:rPr lang="en-US" sz="2600" dirty="0">
                <a:solidFill>
                  <a:schemeClr val="tx1"/>
                </a:solidFill>
              </a:rPr>
              <a:t> among equals. It may be most closely associated with scope because scope is based on customer requirements and quality is closely associated with customer requirements</a:t>
            </a:r>
            <a:r>
              <a:rPr lang="en-US" sz="2400" dirty="0">
                <a:solidFill>
                  <a:schemeClr val="tx1"/>
                </a:solidFill>
              </a:rPr>
              <a:t>. </a:t>
            </a: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21600" y="1320687"/>
            <a:ext cx="4285722" cy="44874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56195"/>
      </p:ext>
    </p:extLst>
  </p:cSld>
  <p:clrMapOvr>
    <a:masterClrMapping/>
  </p:clrMapOvr>
  <mc:AlternateContent xmlns:mc="http://schemas.openxmlformats.org/markup-compatibility/2006" xmlns:p14="http://schemas.microsoft.com/office/powerpoint/2010/main">
    <mc:Choice Requires="p14">
      <p:transition spd="slow" p14:dur="2000" advTm="180599"/>
    </mc:Choice>
    <mc:Fallback xmlns="">
      <p:transition spd="slow" advTm="18059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85192"/>
            <a:ext cx="672253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There </a:t>
            </a:r>
            <a:r>
              <a:rPr lang="en-US" sz="2400" dirty="0">
                <a:solidFill>
                  <a:schemeClr val="tx1"/>
                </a:solidFill>
              </a:rPr>
              <a:t>is another important quality consideration: quality of the project itself. </a:t>
            </a:r>
            <a:r>
              <a:rPr lang="en-US" sz="2400" dirty="0" smtClean="0">
                <a:solidFill>
                  <a:schemeClr val="tx1"/>
                </a:solidFill>
              </a:rPr>
              <a:t>Quality </a:t>
            </a:r>
            <a:r>
              <a:rPr lang="en-US" sz="2400" dirty="0">
                <a:solidFill>
                  <a:schemeClr val="tx1"/>
                </a:solidFill>
              </a:rPr>
              <a:t>processes that maintain cost and schedule constraints will ensure a quality project. </a:t>
            </a:r>
            <a:r>
              <a:rPr lang="en-US" sz="2400" dirty="0" smtClean="0">
                <a:solidFill>
                  <a:schemeClr val="tx1"/>
                </a:solidFill>
              </a:rPr>
              <a:t>Project </a:t>
            </a:r>
            <a:r>
              <a:rPr lang="en-US" sz="2400" dirty="0">
                <a:solidFill>
                  <a:schemeClr val="tx1"/>
                </a:solidFill>
              </a:rPr>
              <a:t>managers routinely make trade-offs among the triple constraint to meet project objectives. </a:t>
            </a:r>
            <a:r>
              <a:rPr lang="en-US" sz="2400" b="1" dirty="0">
                <a:solidFill>
                  <a:srgbClr val="C00000"/>
                </a:solidFill>
              </a:rPr>
              <a:t>A project manager should </a:t>
            </a:r>
            <a:r>
              <a:rPr lang="en-US" sz="2400" b="1" dirty="0" smtClean="0">
                <a:solidFill>
                  <a:srgbClr val="C00000"/>
                </a:solidFill>
              </a:rPr>
              <a:t>never, ever </a:t>
            </a:r>
            <a:r>
              <a:rPr lang="en-US" sz="2400" b="1" dirty="0">
                <a:solidFill>
                  <a:srgbClr val="C00000"/>
                </a:solidFill>
              </a:rPr>
              <a:t>trade off quality during project implementation.</a:t>
            </a: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1126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79267" y="1215231"/>
            <a:ext cx="4289954" cy="44275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4889976"/>
      </p:ext>
    </p:extLst>
  </p:cSld>
  <p:clrMapOvr>
    <a:masterClrMapping/>
  </p:clrMapOvr>
  <mc:AlternateContent xmlns:mc="http://schemas.openxmlformats.org/markup-compatibility/2006" xmlns:p14="http://schemas.microsoft.com/office/powerpoint/2010/main">
    <mc:Choice Requires="p14">
      <p:transition spd="slow" p14:dur="2000" advTm="220253"/>
    </mc:Choice>
    <mc:Fallback xmlns="">
      <p:transition spd="slow" advTm="22025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4305447" y="1067944"/>
            <a:ext cx="3504486" cy="584775"/>
          </a:xfrm>
          <a:prstGeom prst="rect">
            <a:avLst/>
          </a:prstGeom>
        </p:spPr>
        <p:txBody>
          <a:bodyPr wrap="none">
            <a:spAutoFit/>
          </a:bodyPr>
          <a:lstStyle/>
          <a:p>
            <a:r>
              <a:rPr lang="en-US" sz="3200" b="1" dirty="0" smtClean="0">
                <a:solidFill>
                  <a:srgbClr val="C00000"/>
                </a:solidFill>
                <a:latin typeface="Century" panose="02040604050505020304" pitchFamily="18" charset="0"/>
              </a:rPr>
              <a:t>5. Cost </a:t>
            </a:r>
            <a:r>
              <a:rPr lang="en-US" sz="3200" b="1" dirty="0">
                <a:solidFill>
                  <a:srgbClr val="C00000"/>
                </a:solidFill>
                <a:latin typeface="Century" panose="02040604050505020304" pitchFamily="18" charset="0"/>
              </a:rPr>
              <a:t>of Quality</a:t>
            </a:r>
          </a:p>
        </p:txBody>
      </p:sp>
      <p:pic>
        <p:nvPicPr>
          <p:cNvPr id="1331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14601" y="1865312"/>
            <a:ext cx="6731000" cy="35520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9119325"/>
      </p:ext>
    </p:extLst>
  </p:cSld>
  <p:clrMapOvr>
    <a:masterClrMapping/>
  </p:clrMapOvr>
  <mc:AlternateContent xmlns:mc="http://schemas.openxmlformats.org/markup-compatibility/2006" xmlns:p14="http://schemas.microsoft.com/office/powerpoint/2010/main">
    <mc:Choice Requires="p14">
      <p:transition spd="slow" p14:dur="2000" advTm="96743"/>
    </mc:Choice>
    <mc:Fallback xmlns="">
      <p:transition spd="slow" advTm="9674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35387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2" y="1285191"/>
            <a:ext cx="6414257" cy="45652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solidFill>
                <a:schemeClr val="tx1"/>
              </a:solidFill>
            </a:endParaRPr>
          </a:p>
          <a:p>
            <a:pPr algn="ctr"/>
            <a:endParaRPr lang="en-US" dirty="0">
              <a:solidFill>
                <a:schemeClr val="tx1"/>
              </a:solidFill>
            </a:endParaRPr>
          </a:p>
          <a:p>
            <a:endParaRPr lang="en-US" sz="2200" dirty="0" smtClean="0">
              <a:solidFill>
                <a:schemeClr val="tx1"/>
              </a:solidFill>
            </a:endParaRPr>
          </a:p>
          <a:p>
            <a:r>
              <a:rPr lang="en-US" sz="2200" dirty="0" smtClean="0">
                <a:solidFill>
                  <a:schemeClr val="tx1"/>
                </a:solidFill>
              </a:rPr>
              <a:t>Quality </a:t>
            </a:r>
            <a:r>
              <a:rPr lang="en-US" sz="2200" dirty="0">
                <a:solidFill>
                  <a:schemeClr val="tx1"/>
                </a:solidFill>
              </a:rPr>
              <a:t>is many things to many people, but quality is also not some things that have been assumed over time</a:t>
            </a:r>
            <a:r>
              <a:rPr lang="en-US" sz="2200" dirty="0" smtClean="0">
                <a:solidFill>
                  <a:schemeClr val="tx1"/>
                </a:solidFill>
              </a:rPr>
              <a:t>.</a:t>
            </a:r>
            <a:r>
              <a:rPr lang="ar-SA" sz="2200" dirty="0" smtClean="0">
                <a:solidFill>
                  <a:schemeClr val="tx1"/>
                </a:solidFill>
              </a:rPr>
              <a:t> </a:t>
            </a:r>
            <a:r>
              <a:rPr lang="en-US" sz="2200" dirty="0">
                <a:solidFill>
                  <a:schemeClr val="tx1"/>
                </a:solidFill>
              </a:rPr>
              <a:t>Much </a:t>
            </a:r>
            <a:r>
              <a:rPr lang="en-US" sz="2200" b="1" dirty="0">
                <a:solidFill>
                  <a:srgbClr val="C00000"/>
                </a:solidFill>
              </a:rPr>
              <a:t>misunderstanding</a:t>
            </a:r>
            <a:r>
              <a:rPr lang="en-US" sz="2200" dirty="0">
                <a:solidFill>
                  <a:schemeClr val="tx1"/>
                </a:solidFill>
              </a:rPr>
              <a:t> exists about quality in spite of the various definitions in </a:t>
            </a:r>
            <a:r>
              <a:rPr lang="en-US" sz="2200" dirty="0" smtClean="0">
                <a:solidFill>
                  <a:schemeClr val="tx1"/>
                </a:solidFill>
              </a:rPr>
              <a:t>circulation.</a:t>
            </a:r>
          </a:p>
          <a:p>
            <a:r>
              <a:rPr lang="en-US" sz="2200" b="1" dirty="0">
                <a:solidFill>
                  <a:srgbClr val="C00000"/>
                </a:solidFill>
              </a:rPr>
              <a:t>An expensive process, </a:t>
            </a:r>
            <a:r>
              <a:rPr lang="en-US" sz="2200" dirty="0">
                <a:solidFill>
                  <a:schemeClr val="tx1"/>
                </a:solidFill>
              </a:rPr>
              <a:t>When you improve the quality of a process, you reduce the defects </a:t>
            </a:r>
            <a:r>
              <a:rPr lang="en-US" sz="2200" dirty="0" smtClean="0">
                <a:solidFill>
                  <a:schemeClr val="tx1"/>
                </a:solidFill>
              </a:rPr>
              <a:t>that result </a:t>
            </a:r>
            <a:r>
              <a:rPr lang="en-US" sz="2200" dirty="0">
                <a:solidFill>
                  <a:schemeClr val="tx1"/>
                </a:solidFill>
              </a:rPr>
              <a:t>from that process. While the new process may be more expensive </a:t>
            </a:r>
            <a:r>
              <a:rPr lang="en-US" sz="2200" dirty="0" smtClean="0">
                <a:solidFill>
                  <a:schemeClr val="tx1"/>
                </a:solidFill>
              </a:rPr>
              <a:t>- </a:t>
            </a:r>
            <a:r>
              <a:rPr lang="en-US" sz="2200" dirty="0">
                <a:solidFill>
                  <a:schemeClr val="tx1"/>
                </a:solidFill>
              </a:rPr>
              <a:t>it may be less expensive, too </a:t>
            </a:r>
            <a:r>
              <a:rPr lang="en-US" sz="2200" dirty="0" smtClean="0">
                <a:solidFill>
                  <a:schemeClr val="tx1"/>
                </a:solidFill>
              </a:rPr>
              <a:t>- </a:t>
            </a:r>
            <a:r>
              <a:rPr lang="en-US" sz="2200" dirty="0">
                <a:solidFill>
                  <a:schemeClr val="tx1"/>
                </a:solidFill>
              </a:rPr>
              <a:t>the resulting reduction </a:t>
            </a:r>
            <a:r>
              <a:rPr lang="en-US" sz="2200" dirty="0" smtClean="0">
                <a:solidFill>
                  <a:schemeClr val="tx1"/>
                </a:solidFill>
              </a:rPr>
              <a:t>of defects </a:t>
            </a:r>
            <a:r>
              <a:rPr lang="en-US" sz="2200" dirty="0">
                <a:solidFill>
                  <a:schemeClr val="tx1"/>
                </a:solidFill>
              </a:rPr>
              <a:t>is something that </a:t>
            </a:r>
            <a:r>
              <a:rPr lang="en-US" sz="2200" dirty="0">
                <a:solidFill>
                  <a:srgbClr val="C00000"/>
                </a:solidFill>
              </a:rPr>
              <a:t>pays back over and over and over</a:t>
            </a:r>
            <a:r>
              <a:rPr lang="en-US" sz="2200" dirty="0">
                <a:solidFill>
                  <a:schemeClr val="tx1"/>
                </a:solidFill>
              </a:rPr>
              <a:t>. So if </a:t>
            </a:r>
            <a:r>
              <a:rPr lang="en-US" sz="2200" dirty="0" smtClean="0">
                <a:solidFill>
                  <a:schemeClr val="tx1"/>
                </a:solidFill>
              </a:rPr>
              <a:t>the payback </a:t>
            </a:r>
            <a:r>
              <a:rPr lang="en-US" sz="2200" dirty="0">
                <a:solidFill>
                  <a:schemeClr val="tx1"/>
                </a:solidFill>
              </a:rPr>
              <a:t>is </a:t>
            </a:r>
            <a:r>
              <a:rPr lang="en-US" sz="2200" dirty="0">
                <a:solidFill>
                  <a:srgbClr val="C00000"/>
                </a:solidFill>
              </a:rPr>
              <a:t>more</a:t>
            </a:r>
            <a:r>
              <a:rPr lang="en-US" sz="2200" dirty="0">
                <a:solidFill>
                  <a:schemeClr val="tx1"/>
                </a:solidFill>
              </a:rPr>
              <a:t> than the cost, as it often is, quality is essentially free.</a:t>
            </a:r>
            <a:endParaRPr lang="en-US" sz="2200" dirty="0" smtClean="0">
              <a:solidFill>
                <a:schemeClr val="tx1"/>
              </a:solidFill>
            </a:endParaRPr>
          </a:p>
          <a:p>
            <a:endParaRPr lang="en-US" sz="2200" b="1" dirty="0">
              <a:solidFill>
                <a:srgbClr val="C00000"/>
              </a:solidFill>
            </a:endParaRPr>
          </a:p>
          <a:p>
            <a:pPr algn="ctr"/>
            <a:endParaRPr lang="en-US" dirty="0" smtClean="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4578262" y="689660"/>
            <a:ext cx="2686954" cy="523220"/>
          </a:xfrm>
          <a:prstGeom prst="rect">
            <a:avLst/>
          </a:prstGeom>
        </p:spPr>
        <p:txBody>
          <a:bodyPr wrap="none">
            <a:spAutoFit/>
          </a:bodyPr>
          <a:lstStyle/>
          <a:p>
            <a:r>
              <a:rPr lang="en-US" sz="2800" b="1" dirty="0">
                <a:solidFill>
                  <a:srgbClr val="C00000"/>
                </a:solidFill>
                <a:latin typeface="Century" panose="02040604050505020304" pitchFamily="18" charset="0"/>
              </a:rPr>
              <a:t>Cost of Quality</a:t>
            </a:r>
          </a:p>
        </p:txBody>
      </p:sp>
      <p:pic>
        <p:nvPicPr>
          <p:cNvPr id="266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49067" y="1447115"/>
            <a:ext cx="4360334" cy="38539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6612395"/>
      </p:ext>
    </p:extLst>
  </p:cSld>
  <p:clrMapOvr>
    <a:masterClrMapping/>
  </p:clrMapOvr>
  <mc:AlternateContent xmlns:mc="http://schemas.openxmlformats.org/markup-compatibility/2006" xmlns:p14="http://schemas.microsoft.com/office/powerpoint/2010/main">
    <mc:Choice Requires="p14">
      <p:transition spd="slow" p14:dur="2000" advTm="292664"/>
    </mc:Choice>
    <mc:Fallback xmlns="">
      <p:transition spd="slow" advTm="29266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83923" y="1285191"/>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1168400" y="2100702"/>
            <a:ext cx="6096000" cy="2308324"/>
          </a:xfrm>
          <a:prstGeom prst="rect">
            <a:avLst/>
          </a:prstGeom>
        </p:spPr>
        <p:txBody>
          <a:bodyPr>
            <a:spAutoFit/>
          </a:bodyPr>
          <a:lstStyle/>
          <a:p>
            <a:r>
              <a:rPr lang="en-US" sz="2400" b="1" dirty="0">
                <a:solidFill>
                  <a:srgbClr val="C00000"/>
                </a:solidFill>
              </a:rPr>
              <a:t>An expensive product</a:t>
            </a:r>
            <a:r>
              <a:rPr lang="en-US" sz="2400" dirty="0"/>
              <a:t>, If a customer’s goal is to spend a lot of money, then an expensive product may be viewed as top quality. Customers generally seek the lowest price for a product that meets their functional needs, not the highest. </a:t>
            </a:r>
          </a:p>
        </p:txBody>
      </p:sp>
      <p:pic>
        <p:nvPicPr>
          <p:cNvPr id="2457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21601" y="1604963"/>
            <a:ext cx="4081194" cy="35766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4865106"/>
      </p:ext>
    </p:extLst>
  </p:cSld>
  <p:clrMapOvr>
    <a:masterClrMapping/>
  </p:clrMapOvr>
  <mc:AlternateContent xmlns:mc="http://schemas.openxmlformats.org/markup-compatibility/2006" xmlns:p14="http://schemas.microsoft.com/office/powerpoint/2010/main">
    <mc:Choice Requires="p14">
      <p:transition spd="slow" p14:dur="2000" advTm="199683"/>
    </mc:Choice>
    <mc:Fallback xmlns="">
      <p:transition spd="slow" advTm="19968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85192"/>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1263989" y="2228670"/>
            <a:ext cx="6096000" cy="2308324"/>
          </a:xfrm>
          <a:prstGeom prst="rect">
            <a:avLst/>
          </a:prstGeom>
        </p:spPr>
        <p:txBody>
          <a:bodyPr>
            <a:spAutoFit/>
          </a:bodyPr>
          <a:lstStyle/>
          <a:p>
            <a:r>
              <a:rPr lang="en-US" sz="2400" b="1" dirty="0">
                <a:solidFill>
                  <a:srgbClr val="C00000"/>
                </a:solidFill>
              </a:rPr>
              <a:t>Time consuming, </a:t>
            </a:r>
            <a:r>
              <a:rPr lang="en-US" sz="2400" dirty="0"/>
              <a:t>poor quality in production leads to rework. Delivery of poor quality products leads to replacement, warranty charges, lost customers, and loss of reputation. In the long run, quality saves time and much, much more.</a:t>
            </a:r>
          </a:p>
        </p:txBody>
      </p:sp>
      <p:pic>
        <p:nvPicPr>
          <p:cNvPr id="2560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43333" y="1428066"/>
            <a:ext cx="3666068" cy="33979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0213583"/>
      </p:ext>
    </p:extLst>
  </p:cSld>
  <p:clrMapOvr>
    <a:masterClrMapping/>
  </p:clrMapOvr>
  <mc:AlternateContent xmlns:mc="http://schemas.openxmlformats.org/markup-compatibility/2006" xmlns:p14="http://schemas.microsoft.com/office/powerpoint/2010/main">
    <mc:Choice Requires="p14">
      <p:transition spd="slow" p14:dur="2000" advTm="160163"/>
    </mc:Choice>
    <mc:Fallback xmlns="">
      <p:transition spd="slow" advTm="1601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280307" y="1319213"/>
            <a:ext cx="676395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C00000"/>
              </a:solidFill>
            </a:endParaRPr>
          </a:p>
          <a:p>
            <a:pPr algn="ctr"/>
            <a:r>
              <a:rPr lang="en-US" sz="2600" b="1" dirty="0" smtClean="0">
                <a:solidFill>
                  <a:srgbClr val="C00000"/>
                </a:solidFill>
              </a:rPr>
              <a:t>Crosby’s  </a:t>
            </a:r>
            <a:r>
              <a:rPr lang="en-US" sz="2600" b="1" dirty="0">
                <a:solidFill>
                  <a:srgbClr val="C00000"/>
                </a:solidFill>
              </a:rPr>
              <a:t>sources of cost of quality are three</a:t>
            </a:r>
            <a:r>
              <a:rPr lang="en-US" sz="2600" b="1" dirty="0" smtClean="0">
                <a:solidFill>
                  <a:srgbClr val="C00000"/>
                </a:solidFill>
              </a:rPr>
              <a:t>:</a:t>
            </a:r>
          </a:p>
          <a:p>
            <a:pPr algn="ctr"/>
            <a:r>
              <a:rPr lang="en-US" sz="2600" b="1" dirty="0" smtClean="0">
                <a:solidFill>
                  <a:srgbClr val="C00000"/>
                </a:solidFill>
              </a:rPr>
              <a:t> </a:t>
            </a:r>
            <a:r>
              <a:rPr lang="en-US" sz="2600" b="1" dirty="0">
                <a:solidFill>
                  <a:srgbClr val="C00000"/>
                </a:solidFill>
              </a:rPr>
              <a:t>failure, prevention, and appraisal</a:t>
            </a:r>
            <a:r>
              <a:rPr lang="en-US" sz="2600" b="1" dirty="0" smtClean="0">
                <a:solidFill>
                  <a:srgbClr val="C00000"/>
                </a:solidFill>
              </a:rPr>
              <a:t>.</a:t>
            </a:r>
          </a:p>
          <a:p>
            <a:pPr algn="ctr"/>
            <a:endParaRPr lang="en-US" sz="2800" b="1" dirty="0" smtClean="0">
              <a:solidFill>
                <a:srgbClr val="C00000"/>
              </a:solidFill>
            </a:endParaRPr>
          </a:p>
          <a:p>
            <a:endParaRPr lang="en-US" sz="1400" dirty="0" smtClean="0">
              <a:solidFill>
                <a:schemeClr val="tx1"/>
              </a:solidFill>
            </a:endParaRPr>
          </a:p>
          <a:p>
            <a:endParaRPr lang="en-US" sz="1400" dirty="0">
              <a:solidFill>
                <a:schemeClr val="tx1"/>
              </a:solidFill>
            </a:endParaRPr>
          </a:p>
          <a:p>
            <a:endParaRPr lang="en-US" sz="1400" dirty="0" smtClean="0">
              <a:solidFill>
                <a:schemeClr val="tx1"/>
              </a:solidFill>
            </a:endParaRPr>
          </a:p>
          <a:p>
            <a:endParaRPr lang="en-US" sz="1400" dirty="0" smtClean="0">
              <a:solidFill>
                <a:schemeClr val="tx1"/>
              </a:solidFill>
            </a:endParaRPr>
          </a:p>
          <a:p>
            <a:r>
              <a:rPr lang="en-US" sz="1400" dirty="0" smtClean="0">
                <a:solidFill>
                  <a:schemeClr val="tx1"/>
                </a:solidFill>
              </a:rPr>
              <a:t>Philip</a:t>
            </a:r>
            <a:r>
              <a:rPr lang="en-US" sz="2800" dirty="0" smtClean="0">
                <a:solidFill>
                  <a:schemeClr val="tx1"/>
                </a:solidFill>
              </a:rPr>
              <a:t> </a:t>
            </a:r>
            <a:r>
              <a:rPr lang="en-US" sz="1400" dirty="0">
                <a:solidFill>
                  <a:schemeClr val="tx1"/>
                </a:solidFill>
              </a:rPr>
              <a:t>Crosby (1926-2001) was an influential author, consultant and philosopher who developed practical concepts to define and communicate quality and quality improvement practices. </a:t>
            </a:r>
            <a:r>
              <a:rPr lang="en-US" sz="1400" dirty="0" smtClean="0">
                <a:solidFill>
                  <a:schemeClr val="tx1"/>
                </a:solidFill>
              </a:rPr>
              <a:t>He </a:t>
            </a:r>
            <a:r>
              <a:rPr lang="en-US" sz="1400" dirty="0">
                <a:solidFill>
                  <a:schemeClr val="tx1"/>
                </a:solidFill>
              </a:rPr>
              <a:t>wrote the best-seller </a:t>
            </a:r>
            <a:r>
              <a:rPr lang="en-US" sz="1400" b="1" dirty="0">
                <a:solidFill>
                  <a:schemeClr val="tx1"/>
                </a:solidFill>
              </a:rPr>
              <a:t>Quality is free</a:t>
            </a:r>
            <a:r>
              <a:rPr lang="en-US" sz="1400" dirty="0">
                <a:solidFill>
                  <a:schemeClr val="tx1"/>
                </a:solidFill>
              </a:rPr>
              <a:t> in </a:t>
            </a:r>
            <a:r>
              <a:rPr lang="en-US" sz="1400" dirty="0" smtClean="0">
                <a:solidFill>
                  <a:schemeClr val="tx1"/>
                </a:solidFill>
              </a:rPr>
              <a:t>1979.</a:t>
            </a:r>
            <a:endParaRPr lang="en-US" sz="1400" b="1" dirty="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1433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44267" y="1319213"/>
            <a:ext cx="4868332" cy="416718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5155582"/>
      </p:ext>
    </p:extLst>
  </p:cSld>
  <p:clrMapOvr>
    <a:masterClrMapping/>
  </p:clrMapOvr>
  <mc:AlternateContent xmlns:mc="http://schemas.openxmlformats.org/markup-compatibility/2006" xmlns:p14="http://schemas.microsoft.com/office/powerpoint/2010/main">
    <mc:Choice Requires="p14">
      <p:transition spd="slow" p14:dur="2000" advTm="149222"/>
    </mc:Choice>
    <mc:Fallback xmlns="">
      <p:transition spd="slow" advTm="14922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85192"/>
            <a:ext cx="544406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964671" y="1446599"/>
            <a:ext cx="5004330" cy="4154984"/>
          </a:xfrm>
          <a:prstGeom prst="rect">
            <a:avLst/>
          </a:prstGeom>
        </p:spPr>
        <p:txBody>
          <a:bodyPr wrap="square">
            <a:spAutoFit/>
          </a:bodyPr>
          <a:lstStyle/>
          <a:p>
            <a:r>
              <a:rPr lang="en-US" sz="2400" b="1" dirty="0" smtClean="0">
                <a:solidFill>
                  <a:srgbClr val="C00000"/>
                </a:solidFill>
              </a:rPr>
              <a:t>Failure, </a:t>
            </a:r>
            <a:r>
              <a:rPr lang="en-US" sz="2400" dirty="0"/>
              <a:t>Failure costs may result from either internal or external failure. </a:t>
            </a:r>
            <a:r>
              <a:rPr lang="en-US" sz="2400" dirty="0" smtClean="0"/>
              <a:t>The </a:t>
            </a:r>
            <a:r>
              <a:rPr lang="en-US" sz="2400" dirty="0"/>
              <a:t>major costs associated with </a:t>
            </a:r>
            <a:r>
              <a:rPr lang="en-US" sz="2400" b="1" dirty="0">
                <a:solidFill>
                  <a:srgbClr val="C00000"/>
                </a:solidFill>
              </a:rPr>
              <a:t>internal failures</a:t>
            </a:r>
            <a:r>
              <a:rPr lang="en-US" sz="2400" dirty="0"/>
              <a:t>, </a:t>
            </a:r>
            <a:r>
              <a:rPr lang="en-US" sz="2400" dirty="0" smtClean="0"/>
              <a:t>those </a:t>
            </a:r>
            <a:r>
              <a:rPr lang="en-US" sz="2400" dirty="0"/>
              <a:t>that occur before a product has been delivered to a </a:t>
            </a:r>
            <a:r>
              <a:rPr lang="en-US" sz="2400" dirty="0" smtClean="0"/>
              <a:t>customer.</a:t>
            </a:r>
          </a:p>
          <a:p>
            <a:r>
              <a:rPr lang="en-US" sz="2400" b="1" dirty="0">
                <a:solidFill>
                  <a:srgbClr val="C00000"/>
                </a:solidFill>
              </a:rPr>
              <a:t>External failures</a:t>
            </a:r>
            <a:r>
              <a:rPr lang="en-US" sz="2400" dirty="0"/>
              <a:t>, those that occur after a product has been delivered to a customer, may generate costs for repairs in accordance with product warranty obligations.</a:t>
            </a:r>
            <a:endParaRPr lang="ar-SA" sz="2400" dirty="0"/>
          </a:p>
        </p:txBody>
      </p:sp>
      <p:pic>
        <p:nvPicPr>
          <p:cNvPr id="15362"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51600" y="1285192"/>
            <a:ext cx="5604933" cy="398409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4632300"/>
      </p:ext>
    </p:extLst>
  </p:cSld>
  <p:clrMapOvr>
    <a:masterClrMapping/>
  </p:clrMapOvr>
  <mc:AlternateContent xmlns:mc="http://schemas.openxmlformats.org/markup-compatibility/2006" xmlns:p14="http://schemas.microsoft.com/office/powerpoint/2010/main">
    <mc:Choice Requires="p14">
      <p:transition spd="slow" p14:dur="2000" advTm="210175"/>
    </mc:Choice>
    <mc:Fallback xmlns="">
      <p:transition spd="slow" advTm="21017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42859"/>
            <a:ext cx="567266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smtClean="0">
                <a:solidFill>
                  <a:srgbClr val="C00000"/>
                </a:solidFill>
              </a:rPr>
              <a:t>Prevention:</a:t>
            </a:r>
            <a:endParaRPr lang="en-US" sz="2200" b="1" dirty="0" smtClean="0">
              <a:solidFill>
                <a:schemeClr val="tx1"/>
              </a:solidFill>
            </a:endParaRPr>
          </a:p>
          <a:p>
            <a:r>
              <a:rPr lang="en-US" sz="2200" dirty="0" smtClean="0">
                <a:solidFill>
                  <a:schemeClr val="tx1"/>
                </a:solidFill>
              </a:rPr>
              <a:t>Prevention </a:t>
            </a:r>
            <a:r>
              <a:rPr lang="en-US" sz="2200" dirty="0">
                <a:solidFill>
                  <a:schemeClr val="tx1"/>
                </a:solidFill>
              </a:rPr>
              <a:t>costs begin with </a:t>
            </a:r>
            <a:r>
              <a:rPr lang="en-US" sz="2200" b="1" dirty="0">
                <a:solidFill>
                  <a:srgbClr val="C00000"/>
                </a:solidFill>
              </a:rPr>
              <a:t>planning</a:t>
            </a:r>
            <a:r>
              <a:rPr lang="en-US" sz="2200" dirty="0">
                <a:solidFill>
                  <a:schemeClr val="tx1"/>
                </a:solidFill>
              </a:rPr>
              <a:t>. Prevention costs include both quality planning and audits, and </a:t>
            </a:r>
            <a:r>
              <a:rPr lang="en-US" sz="2200" dirty="0" smtClean="0">
                <a:solidFill>
                  <a:schemeClr val="tx1"/>
                </a:solidFill>
              </a:rPr>
              <a:t>process planning </a:t>
            </a:r>
            <a:r>
              <a:rPr lang="en-US" sz="2200" dirty="0">
                <a:solidFill>
                  <a:schemeClr val="tx1"/>
                </a:solidFill>
              </a:rPr>
              <a:t>and control. Quality planning establishes the quality </a:t>
            </a:r>
            <a:r>
              <a:rPr lang="en-US" sz="2200" dirty="0" smtClean="0">
                <a:solidFill>
                  <a:schemeClr val="tx1"/>
                </a:solidFill>
              </a:rPr>
              <a:t>management system </a:t>
            </a:r>
            <a:r>
              <a:rPr lang="en-US" sz="2200" dirty="0">
                <a:solidFill>
                  <a:schemeClr val="tx1"/>
                </a:solidFill>
              </a:rPr>
              <a:t>for the project. Quality audits ensure that the system works as intended</a:t>
            </a:r>
            <a:r>
              <a:rPr lang="en-US" sz="2200" dirty="0" smtClean="0">
                <a:solidFill>
                  <a:schemeClr val="tx1"/>
                </a:solidFill>
              </a:rPr>
              <a:t>.</a:t>
            </a:r>
          </a:p>
          <a:p>
            <a:r>
              <a:rPr lang="en-US" sz="2200" dirty="0">
                <a:solidFill>
                  <a:schemeClr val="tx1"/>
                </a:solidFill>
              </a:rPr>
              <a:t>Suppliers are a critical component of quality. Costs related to evaluating suppliers and their quality management systems are prevention costs.</a:t>
            </a:r>
            <a:r>
              <a:rPr lang="en-US" sz="2200" dirty="0" smtClean="0">
                <a:solidFill>
                  <a:schemeClr val="tx1"/>
                </a:solidFill>
              </a:rPr>
              <a:t> </a:t>
            </a:r>
            <a:endParaRPr lang="en-US" sz="2200" dirty="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1638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02400" y="1143000"/>
            <a:ext cx="5430308" cy="458893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9321423"/>
      </p:ext>
    </p:extLst>
  </p:cSld>
  <p:clrMapOvr>
    <a:masterClrMapping/>
  </p:clrMapOvr>
  <mc:AlternateContent xmlns:mc="http://schemas.openxmlformats.org/markup-compatibility/2006" xmlns:p14="http://schemas.microsoft.com/office/powerpoint/2010/main">
    <mc:Choice Requires="p14">
      <p:transition spd="slow" p14:dur="2000" advTm="231039"/>
    </mc:Choice>
    <mc:Fallback xmlns="">
      <p:transition spd="slow" advTm="2310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85192"/>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rgbClr val="C00000"/>
                </a:solidFill>
              </a:rPr>
              <a:t>Appraisal, </a:t>
            </a:r>
            <a:r>
              <a:rPr lang="en-US" sz="2400" dirty="0">
                <a:solidFill>
                  <a:schemeClr val="tx1"/>
                </a:solidFill>
              </a:rPr>
              <a:t>Appraisal costs begin with inspection of incoming supplies. </a:t>
            </a:r>
            <a:r>
              <a:rPr lang="en-US" sz="2400" dirty="0" smtClean="0">
                <a:solidFill>
                  <a:schemeClr val="tx1"/>
                </a:solidFill>
              </a:rPr>
              <a:t>The </a:t>
            </a:r>
            <a:r>
              <a:rPr lang="en-US" sz="2400" dirty="0">
                <a:solidFill>
                  <a:schemeClr val="tx1"/>
                </a:solidFill>
              </a:rPr>
              <a:t>quality of a product is significantly affected by the quality of materials that go into its production. Supplier evaluations may have determined that a particular </a:t>
            </a:r>
            <a:r>
              <a:rPr lang="en-US" sz="2400" dirty="0" smtClean="0">
                <a:solidFill>
                  <a:schemeClr val="tx1"/>
                </a:solidFill>
              </a:rPr>
              <a:t>supplier </a:t>
            </a:r>
            <a:r>
              <a:rPr lang="en-US" sz="2400" dirty="0">
                <a:solidFill>
                  <a:schemeClr val="tx1"/>
                </a:solidFill>
              </a:rPr>
              <a:t>will provide what is needed for a project, but inspection of actual deliveries is both prudent and essential. </a:t>
            </a: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1741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26350" y="1581149"/>
            <a:ext cx="4362450" cy="349038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2282828"/>
      </p:ext>
    </p:extLst>
  </p:cSld>
  <p:clrMapOvr>
    <a:masterClrMapping/>
  </p:clrMapOvr>
  <mc:AlternateContent xmlns:mc="http://schemas.openxmlformats.org/markup-compatibility/2006" xmlns:p14="http://schemas.microsoft.com/office/powerpoint/2010/main">
    <mc:Choice Requires="p14">
      <p:transition spd="slow" p14:dur="2000" advTm="190149"/>
    </mc:Choice>
    <mc:Fallback xmlns="">
      <p:transition spd="slow" advTm="19014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مستطيل 8"/>
          <p:cNvSpPr/>
          <p:nvPr/>
        </p:nvSpPr>
        <p:spPr>
          <a:xfrm>
            <a:off x="3855796" y="1239796"/>
            <a:ext cx="4220835" cy="923330"/>
          </a:xfrm>
          <a:prstGeom prst="rect">
            <a:avLst/>
          </a:prstGeom>
        </p:spPr>
        <p:txBody>
          <a:bodyPr wrap="none">
            <a:spAutoFit/>
          </a:bodyPr>
          <a:lstStyle/>
          <a:p>
            <a:r>
              <a:rPr lang="en-US" sz="3600" b="1" dirty="0" smtClean="0">
                <a:solidFill>
                  <a:srgbClr val="C00000"/>
                </a:solidFill>
              </a:rPr>
              <a:t>6. Benefits </a:t>
            </a:r>
            <a:r>
              <a:rPr lang="en-US" sz="3600" b="1" dirty="0">
                <a:solidFill>
                  <a:srgbClr val="C00000"/>
                </a:solidFill>
              </a:rPr>
              <a:t>of </a:t>
            </a:r>
            <a:r>
              <a:rPr lang="en-US" sz="3600" b="1" dirty="0" smtClean="0">
                <a:solidFill>
                  <a:srgbClr val="C00000"/>
                </a:solidFill>
              </a:rPr>
              <a:t>Quality</a:t>
            </a:r>
          </a:p>
          <a:p>
            <a:endParaRPr lang="ar-SA" b="1" dirty="0">
              <a:solidFill>
                <a:srgbClr val="C00000"/>
              </a:solidFill>
            </a:endParaRPr>
          </a:p>
        </p:txBody>
      </p:sp>
      <p:pic>
        <p:nvPicPr>
          <p:cNvPr id="18434"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09333" y="1782763"/>
            <a:ext cx="6671734" cy="32379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1064410"/>
      </p:ext>
    </p:extLst>
  </p:cSld>
  <p:clrMapOvr>
    <a:masterClrMapping/>
  </p:clrMapOvr>
  <mc:AlternateContent xmlns:mc="http://schemas.openxmlformats.org/markup-compatibility/2006" xmlns:p14="http://schemas.microsoft.com/office/powerpoint/2010/main">
    <mc:Choice Requires="p14">
      <p:transition spd="slow" p14:dur="2000" advTm="98684"/>
    </mc:Choice>
    <mc:Fallback xmlns="">
      <p:transition spd="slow" advTm="9868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428065"/>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The </a:t>
            </a:r>
            <a:r>
              <a:rPr lang="en-US" sz="2400" dirty="0">
                <a:solidFill>
                  <a:schemeClr val="tx1"/>
                </a:solidFill>
              </a:rPr>
              <a:t>benefits of quality in project performance are many. </a:t>
            </a:r>
            <a:endParaRPr lang="en-US" sz="2400" dirty="0" smtClean="0">
              <a:solidFill>
                <a:schemeClr val="tx1"/>
              </a:solidFill>
            </a:endParaRPr>
          </a:p>
          <a:p>
            <a:pPr marL="285750" indent="-285750">
              <a:buFont typeface="Arial" panose="020B0604020202020204" pitchFamily="34" charset="0"/>
              <a:buChar char="•"/>
            </a:pPr>
            <a:r>
              <a:rPr lang="en-US" sz="2400" dirty="0" smtClean="0">
                <a:solidFill>
                  <a:schemeClr val="tx1"/>
                </a:solidFill>
              </a:rPr>
              <a:t>First</a:t>
            </a:r>
            <a:r>
              <a:rPr lang="en-US" sz="2400" dirty="0">
                <a:solidFill>
                  <a:schemeClr val="tx1"/>
                </a:solidFill>
              </a:rPr>
              <a:t>, a quality project and product will yield customer satisfaction. If you meet or exceed requirements and expectations, customers </a:t>
            </a:r>
            <a:r>
              <a:rPr lang="en-US" sz="2400" dirty="0" smtClean="0">
                <a:solidFill>
                  <a:schemeClr val="tx1"/>
                </a:solidFill>
              </a:rPr>
              <a:t>may </a:t>
            </a:r>
            <a:r>
              <a:rPr lang="en-US" sz="2400" dirty="0">
                <a:solidFill>
                  <a:schemeClr val="tx1"/>
                </a:solidFill>
              </a:rPr>
              <a:t>come back to you for additional work when the need arises. </a:t>
            </a:r>
            <a:endParaRPr lang="en-US" sz="2400" dirty="0" smtClean="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pic>
        <p:nvPicPr>
          <p:cNvPr id="19458"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85576" y="1564592"/>
            <a:ext cx="4275137" cy="38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3136128"/>
      </p:ext>
    </p:extLst>
  </p:cSld>
  <p:clrMapOvr>
    <a:masterClrMapping/>
  </p:clrMapOvr>
  <mc:AlternateContent xmlns:mc="http://schemas.openxmlformats.org/markup-compatibility/2006" xmlns:p14="http://schemas.microsoft.com/office/powerpoint/2010/main">
    <mc:Choice Requires="p14">
      <p:transition spd="slow" p14:dur="2000" advTm="135689"/>
    </mc:Choice>
    <mc:Fallback xmlns="">
      <p:transition spd="slow" advTm="13568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85192"/>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92621" y="1399832"/>
            <a:ext cx="4490339" cy="4058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1028701" y="1849735"/>
            <a:ext cx="6096000" cy="3046988"/>
          </a:xfrm>
          <a:prstGeom prst="rect">
            <a:avLst/>
          </a:prstGeom>
        </p:spPr>
        <p:txBody>
          <a:bodyPr>
            <a:spAutoFit/>
          </a:bodyPr>
          <a:lstStyle/>
          <a:p>
            <a:pPr marL="285750" indent="-285750">
              <a:buFont typeface="Arial" panose="020B0604020202020204" pitchFamily="34" charset="0"/>
              <a:buChar char="•"/>
            </a:pPr>
            <a:r>
              <a:rPr lang="en-US" sz="2400" dirty="0"/>
              <a:t>They may well become that </a:t>
            </a:r>
            <a:r>
              <a:rPr lang="en-US" sz="2400" b="1" dirty="0">
                <a:solidFill>
                  <a:srgbClr val="C00000"/>
                </a:solidFill>
              </a:rPr>
              <a:t>oh-so-important</a:t>
            </a:r>
            <a:r>
              <a:rPr lang="en-US" sz="2400" dirty="0"/>
              <a:t> unpaid sales representative and generate additional work from new customers through referrals</a:t>
            </a:r>
            <a:r>
              <a:rPr lang="en-US" sz="2400" dirty="0" smtClean="0"/>
              <a:t>.</a:t>
            </a:r>
          </a:p>
          <a:p>
            <a:pPr marL="285750" indent="-285750">
              <a:buFont typeface="Arial" panose="020B0604020202020204" pitchFamily="34" charset="0"/>
              <a:buChar char="•"/>
            </a:pPr>
            <a:r>
              <a:rPr lang="en-US" sz="2400" dirty="0"/>
              <a:t>A satisfied customer may perceive greater value than originally anticipated, which goes beyond customer satisfaction to customer </a:t>
            </a:r>
            <a:r>
              <a:rPr lang="en-US" sz="2400" dirty="0" smtClean="0"/>
              <a:t>delight.</a:t>
            </a:r>
            <a:endParaRPr lang="en-US" sz="2400" dirty="0"/>
          </a:p>
        </p:txBody>
      </p:sp>
    </p:spTree>
    <p:extLst>
      <p:ext uri="{BB962C8B-B14F-4D97-AF65-F5344CB8AC3E}">
        <p14:creationId xmlns:p14="http://schemas.microsoft.com/office/powerpoint/2010/main" val="24724241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3" y="1285192"/>
            <a:ext cx="664633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400" dirty="0" smtClean="0">
                <a:solidFill>
                  <a:schemeClr val="tx1"/>
                </a:solidFill>
              </a:rPr>
              <a:t>Reduced </a:t>
            </a:r>
            <a:r>
              <a:rPr lang="en-US" sz="2400" dirty="0">
                <a:solidFill>
                  <a:schemeClr val="tx1"/>
                </a:solidFill>
              </a:rPr>
              <a:t>costs are another benefit. Quality processes can reduce waste, improve efficiency, and improve </a:t>
            </a:r>
            <a:r>
              <a:rPr lang="en-US" sz="2400" dirty="0" smtClean="0">
                <a:solidFill>
                  <a:schemeClr val="tx1"/>
                </a:solidFill>
              </a:rPr>
              <a:t>supplies. </a:t>
            </a:r>
            <a:r>
              <a:rPr lang="en-US" sz="2400" dirty="0">
                <a:solidFill>
                  <a:schemeClr val="tx1"/>
                </a:solidFill>
              </a:rPr>
              <a:t>As costs go down, profits may go up </a:t>
            </a:r>
            <a:r>
              <a:rPr lang="en-US" sz="2400" dirty="0" smtClean="0">
                <a:solidFill>
                  <a:schemeClr val="tx1"/>
                </a:solidFill>
              </a:rPr>
              <a:t>, or </a:t>
            </a:r>
            <a:r>
              <a:rPr lang="en-US" sz="2400" dirty="0">
                <a:solidFill>
                  <a:schemeClr val="tx1"/>
                </a:solidFill>
              </a:rPr>
              <a:t>reduced costs may mean more sales to an existing customer within existing profit </a:t>
            </a:r>
            <a:r>
              <a:rPr lang="en-US" sz="2400" dirty="0" smtClean="0">
                <a:solidFill>
                  <a:schemeClr val="tx1"/>
                </a:solidFill>
              </a:rPr>
              <a:t>margins.</a:t>
            </a:r>
            <a:endParaRPr lang="en-US" sz="2400" dirty="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048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14733" y="1969558"/>
            <a:ext cx="413937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35761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150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73199" y="2091266"/>
            <a:ext cx="9084733" cy="26754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9"/>
          <p:cNvSpPr/>
          <p:nvPr/>
        </p:nvSpPr>
        <p:spPr>
          <a:xfrm>
            <a:off x="1680528" y="1428065"/>
            <a:ext cx="2199641" cy="523220"/>
          </a:xfrm>
          <a:prstGeom prst="rect">
            <a:avLst/>
          </a:prstGeom>
        </p:spPr>
        <p:txBody>
          <a:bodyPr wrap="none">
            <a:spAutoFit/>
          </a:bodyPr>
          <a:lstStyle/>
          <a:p>
            <a:r>
              <a:rPr lang="en-US" sz="2800" b="1" dirty="0" smtClean="0">
                <a:solidFill>
                  <a:srgbClr val="C00000"/>
                </a:solidFill>
                <a:latin typeface="Century" panose="02040604050505020304" pitchFamily="18" charset="0"/>
              </a:rPr>
              <a:t>7. Summery</a:t>
            </a:r>
            <a:endParaRPr lang="en-US" sz="2800" b="1" dirty="0">
              <a:solidFill>
                <a:srgbClr val="C00000"/>
              </a:solidFill>
              <a:latin typeface="Century" panose="02040604050505020304" pitchFamily="18" charset="0"/>
            </a:endParaRPr>
          </a:p>
        </p:txBody>
      </p:sp>
    </p:spTree>
    <p:extLst>
      <p:ext uri="{BB962C8B-B14F-4D97-AF65-F5344CB8AC3E}">
        <p14:creationId xmlns:p14="http://schemas.microsoft.com/office/powerpoint/2010/main" val="26160855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805560" y="1050710"/>
            <a:ext cx="6502400" cy="4885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مستطيل 8"/>
          <p:cNvSpPr/>
          <p:nvPr/>
        </p:nvSpPr>
        <p:spPr>
          <a:xfrm>
            <a:off x="1179322" y="1585128"/>
            <a:ext cx="5754877" cy="3816429"/>
          </a:xfrm>
          <a:prstGeom prst="rect">
            <a:avLst/>
          </a:prstGeom>
        </p:spPr>
        <p:txBody>
          <a:bodyPr wrap="square">
            <a:spAutoFit/>
          </a:bodyPr>
          <a:lstStyle/>
          <a:p>
            <a:pPr marL="285750" indent="-285750" algn="l">
              <a:buFont typeface="Arial" panose="020B0604020202020204" pitchFamily="34" charset="0"/>
              <a:buChar char="•"/>
            </a:pPr>
            <a:r>
              <a:rPr lang="en-US" sz="2200" dirty="0"/>
              <a:t>Quality involves products, defects, processes, customers, and systems. </a:t>
            </a:r>
            <a:endParaRPr lang="en-US" sz="2200" dirty="0" smtClean="0"/>
          </a:p>
          <a:p>
            <a:pPr marL="285750" indent="-285750" algn="l">
              <a:buFont typeface="Arial" panose="020B0604020202020204" pitchFamily="34" charset="0"/>
              <a:buChar char="•"/>
            </a:pPr>
            <a:r>
              <a:rPr lang="en-US" sz="2200" dirty="0" smtClean="0"/>
              <a:t> </a:t>
            </a:r>
            <a:r>
              <a:rPr lang="en-US" sz="2200" dirty="0"/>
              <a:t>Quality is the ability of a set of inherent characteristics of a product, system, or process to fulfill requirements of customers and other interested parties. </a:t>
            </a:r>
            <a:endParaRPr lang="en-US" sz="2200" dirty="0" smtClean="0"/>
          </a:p>
          <a:p>
            <a:pPr marL="285750" indent="-285750" algn="l">
              <a:buFont typeface="Arial" panose="020B0604020202020204" pitchFamily="34" charset="0"/>
              <a:buChar char="•"/>
            </a:pPr>
            <a:r>
              <a:rPr lang="en-US" sz="2200" dirty="0" smtClean="0"/>
              <a:t> </a:t>
            </a:r>
            <a:r>
              <a:rPr lang="en-US" sz="2200" dirty="0"/>
              <a:t>Quality is a fourth among equals in relation to the project triple constraint of time, cost, and scope. </a:t>
            </a:r>
            <a:endParaRPr lang="en-US" sz="2200" dirty="0" smtClean="0"/>
          </a:p>
          <a:p>
            <a:pPr marL="285750" indent="-285750" algn="l">
              <a:buFont typeface="Arial" panose="020B0604020202020204" pitchFamily="34" charset="0"/>
              <a:buChar char="•"/>
            </a:pPr>
            <a:r>
              <a:rPr lang="en-US" sz="2200" dirty="0" smtClean="0"/>
              <a:t> </a:t>
            </a:r>
            <a:r>
              <a:rPr lang="en-US" sz="2200" dirty="0"/>
              <a:t>Quality is not an expensive process, an expensive product, or time consuming. </a:t>
            </a:r>
            <a:endParaRPr lang="en-US" sz="2200" dirty="0" smtClean="0"/>
          </a:p>
        </p:txBody>
      </p:sp>
      <p:pic>
        <p:nvPicPr>
          <p:cNvPr id="2253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61250" y="2314575"/>
            <a:ext cx="3467100" cy="22098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17480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5" name="Rectangle: Rounded Corners 24">
            <a:extLst>
              <a:ext uri="{FF2B5EF4-FFF2-40B4-BE49-F238E27FC236}">
                <a16:creationId xmlns="" xmlns:a16="http://schemas.microsoft.com/office/drawing/2014/main" id="{FE1BA4EE-2B88-B99F-6A81-884E42CCA968}"/>
              </a:ext>
            </a:extLst>
          </p:cNvPr>
          <p:cNvSpPr/>
          <p:nvPr/>
        </p:nvSpPr>
        <p:spPr>
          <a:xfrm>
            <a:off x="753532" y="1285192"/>
            <a:ext cx="641425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dirty="0">
                <a:solidFill>
                  <a:schemeClr val="tx1"/>
                </a:solidFill>
              </a:rPr>
              <a:t> </a:t>
            </a:r>
            <a:r>
              <a:rPr lang="en-US" sz="2000" dirty="0">
                <a:solidFill>
                  <a:schemeClr val="tx1"/>
                </a:solidFill>
              </a:rPr>
              <a:t>The cost of quality may be viewed in terms of internal and external failure to conform to </a:t>
            </a:r>
            <a:r>
              <a:rPr lang="en-US" sz="2000" dirty="0" smtClean="0">
                <a:solidFill>
                  <a:schemeClr val="tx1"/>
                </a:solidFill>
              </a:rPr>
              <a:t>specifications.</a:t>
            </a:r>
          </a:p>
          <a:p>
            <a:pPr marL="285750" indent="-285750">
              <a:buFont typeface="Arial" panose="020B0604020202020204" pitchFamily="34" charset="0"/>
              <a:buChar char="•"/>
            </a:pPr>
            <a:r>
              <a:rPr lang="en-US" sz="2000" dirty="0" smtClean="0">
                <a:solidFill>
                  <a:schemeClr val="tx1"/>
                </a:solidFill>
              </a:rPr>
              <a:t>The </a:t>
            </a:r>
            <a:r>
              <a:rPr lang="en-US" sz="2000" dirty="0">
                <a:solidFill>
                  <a:schemeClr val="tx1"/>
                </a:solidFill>
              </a:rPr>
              <a:t>effects of failure to conform to specifications may include dissatisfied customers, loss of customers, loss of business, loss of revenue, and failure of the organization. </a:t>
            </a:r>
          </a:p>
          <a:p>
            <a:pPr marL="285750" indent="-285750">
              <a:buFont typeface="Arial" panose="020B0604020202020204" pitchFamily="34" charset="0"/>
              <a:buChar char="•"/>
            </a:pPr>
            <a:r>
              <a:rPr lang="en-US" sz="2000" dirty="0">
                <a:solidFill>
                  <a:schemeClr val="tx1"/>
                </a:solidFill>
              </a:rPr>
              <a:t> The effects of prevention and appraisal may include better products, better processes, more capable workers, and more satisfied customers. </a:t>
            </a:r>
          </a:p>
          <a:p>
            <a:pPr marL="285750" indent="-285750">
              <a:buFont typeface="Arial" panose="020B0604020202020204" pitchFamily="34" charset="0"/>
              <a:buChar char="•"/>
            </a:pPr>
            <a:r>
              <a:rPr lang="en-US" sz="2000" dirty="0">
                <a:solidFill>
                  <a:schemeClr val="tx1"/>
                </a:solidFill>
              </a:rPr>
              <a:t> Quality benefits include customer satisfaction, reduced costs, increased profits, and increased competitiveness.</a:t>
            </a:r>
            <a:endParaRPr lang="ar-SA" sz="2000" dirty="0">
              <a:solidFill>
                <a:schemeClr val="tx1"/>
              </a:solidFill>
            </a:endParaRPr>
          </a:p>
        </p:txBody>
      </p:sp>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9"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99916" y="2128309"/>
            <a:ext cx="3467100" cy="22098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6393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7">
            <a:extLst>
              <a:ext uri="{FF2B5EF4-FFF2-40B4-BE49-F238E27FC236}">
                <a16:creationId xmlns="" xmlns:a16="http://schemas.microsoft.com/office/drawing/2014/main" id="{55213C4F-BD9D-8E25-11EF-AFB4BC4C60A6}"/>
              </a:ext>
            </a:extLst>
          </p:cNvPr>
          <p:cNvSpPr/>
          <p:nvPr/>
        </p:nvSpPr>
        <p:spPr>
          <a:xfrm>
            <a:off x="2626179" y="500900"/>
            <a:ext cx="90832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6"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7"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355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0867" y="1185334"/>
            <a:ext cx="88900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45834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pic>
        <p:nvPicPr>
          <p:cNvPr id="276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7821" y="1414510"/>
            <a:ext cx="896892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5065</TotalTime>
  <Words>1680</Words>
  <Application>Microsoft Office PowerPoint</Application>
  <PresentationFormat>مخصص</PresentationFormat>
  <Paragraphs>105</Paragraphs>
  <Slides>35</Slides>
  <Notes>3</Notes>
  <HiddenSlides>0</HiddenSlides>
  <MMClips>0</MMClips>
  <ScaleCrop>false</ScaleCrop>
  <HeadingPairs>
    <vt:vector size="4" baseType="variant">
      <vt:variant>
        <vt:lpstr>نسق</vt:lpstr>
      </vt:variant>
      <vt:variant>
        <vt:i4>1</vt:i4>
      </vt:variant>
      <vt:variant>
        <vt:lpstr>عناوين الشرائح</vt:lpstr>
      </vt:variant>
      <vt:variant>
        <vt:i4>35</vt:i4>
      </vt:variant>
    </vt:vector>
  </HeadingPairs>
  <TitlesOfParts>
    <vt:vector size="3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د.أبوالمجد</cp:lastModifiedBy>
  <cp:revision>90</cp:revision>
  <dcterms:created xsi:type="dcterms:W3CDTF">2023-04-29T09:08:23Z</dcterms:created>
  <dcterms:modified xsi:type="dcterms:W3CDTF">2023-05-27T15:26:46Z</dcterms:modified>
</cp:coreProperties>
</file>