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303" r:id="rId2"/>
    <p:sldId id="304" r:id="rId3"/>
    <p:sldId id="305" r:id="rId4"/>
    <p:sldId id="309" r:id="rId5"/>
    <p:sldId id="318" r:id="rId6"/>
    <p:sldId id="310" r:id="rId7"/>
    <p:sldId id="311" r:id="rId8"/>
    <p:sldId id="312" r:id="rId9"/>
    <p:sldId id="30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04"/>
            <p14:sldId id="305"/>
            <p14:sldId id="309"/>
            <p14:sldId id="318"/>
            <p14:sldId id="310"/>
            <p14:sldId id="311"/>
            <p14:sldId id="312"/>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84123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09373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2123658"/>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r" rtl="1"/>
            <a:r>
              <a:rPr lang="ar-EG" sz="4400" b="1" dirty="0">
                <a:solidFill>
                  <a:srgbClr val="00B0F0"/>
                </a:solidFill>
                <a:latin typeface="Times New Roman" panose="02020603050405020304" pitchFamily="18" charset="0"/>
                <a:cs typeface="Times New Roman" panose="02020603050405020304" pitchFamily="18" charset="0"/>
              </a:rPr>
              <a:t>محاضرة توجيهية </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463229" y="4288875"/>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5B5318-57DA-B09E-E0D6-1FDA3D37DF56}"/>
              </a:ext>
            </a:extLst>
          </p:cNvPr>
          <p:cNvSpPr txBox="1"/>
          <p:nvPr/>
        </p:nvSpPr>
        <p:spPr>
          <a:xfrm>
            <a:off x="649574" y="302359"/>
            <a:ext cx="10234863" cy="6555641"/>
          </a:xfrm>
          <a:prstGeom prst="rect">
            <a:avLst/>
          </a:prstGeom>
          <a:noFill/>
        </p:spPr>
        <p:txBody>
          <a:bodyPr wrap="square" rtlCol="1">
            <a:spAutoFit/>
          </a:bodyPr>
          <a:lstStyle/>
          <a:p>
            <a:pPr algn="ctr" rtl="1"/>
            <a:r>
              <a:rPr lang="ar-EG" sz="3600" dirty="0">
                <a:solidFill>
                  <a:schemeClr val="accent5"/>
                </a:solidFill>
                <a:latin typeface="Sakkal Majalla" panose="02000000000000000000" pitchFamily="2" charset="-78"/>
                <a:cs typeface="Sakkal Majalla" panose="02000000000000000000" pitchFamily="2" charset="-78"/>
              </a:rPr>
              <a:t>التعريف بأستاذ المقرر</a:t>
            </a:r>
          </a:p>
          <a:p>
            <a:pPr algn="r" rtl="1"/>
            <a:r>
              <a:rPr lang="ar-EG" sz="3200" u="sng" dirty="0">
                <a:solidFill>
                  <a:schemeClr val="accent5"/>
                </a:solidFill>
                <a:latin typeface="Sakkal Majalla" panose="02000000000000000000" pitchFamily="2" charset="-78"/>
                <a:cs typeface="Sakkal Majalla" panose="02000000000000000000" pitchFamily="2" charset="-78"/>
              </a:rPr>
              <a:t>العمل الأكاديمي</a:t>
            </a:r>
          </a:p>
          <a:p>
            <a:pPr algn="r" rtl="1"/>
            <a:r>
              <a:rPr lang="ar-EG" sz="3200" dirty="0">
                <a:solidFill>
                  <a:schemeClr val="bg1"/>
                </a:solidFill>
                <a:latin typeface="Sakkal Majalla" panose="02000000000000000000" pitchFamily="2" charset="-78"/>
                <a:cs typeface="Sakkal Majalla" panose="02000000000000000000" pitchFamily="2" charset="-78"/>
              </a:rPr>
              <a:t> - أستاذ مساعد بكلية الإدارة جامعة </a:t>
            </a:r>
            <a:r>
              <a:rPr lang="ar-EG" sz="3200" dirty="0" err="1">
                <a:solidFill>
                  <a:schemeClr val="bg1"/>
                </a:solidFill>
                <a:latin typeface="Sakkal Majalla" panose="02000000000000000000" pitchFamily="2" charset="-78"/>
                <a:cs typeface="Sakkal Majalla" panose="02000000000000000000" pitchFamily="2" charset="-78"/>
              </a:rPr>
              <a:t>ميدأوشن</a:t>
            </a:r>
            <a:r>
              <a:rPr lang="ar-EG" sz="3200" dirty="0">
                <a:solidFill>
                  <a:schemeClr val="bg1"/>
                </a:solidFill>
                <a:latin typeface="Sakkal Majalla" panose="02000000000000000000" pitchFamily="2" charset="-78"/>
                <a:cs typeface="Sakkal Majalla" panose="02000000000000000000" pitchFamily="2" charset="-78"/>
              </a:rPr>
              <a:t>  فرع الفجيرة منذ يونيو 2023 وحتى الآن.  </a:t>
            </a:r>
          </a:p>
          <a:p>
            <a:pPr algn="r" rtl="1"/>
            <a:r>
              <a:rPr lang="ar-EG" sz="3200" dirty="0">
                <a:solidFill>
                  <a:schemeClr val="bg1"/>
                </a:solidFill>
                <a:latin typeface="Sakkal Majalla" panose="02000000000000000000" pitchFamily="2" charset="-78"/>
                <a:cs typeface="Sakkal Majalla" panose="02000000000000000000" pitchFamily="2" charset="-78"/>
              </a:rPr>
              <a:t>-أعمل حاليا، أستاذ مساعد الاقتصاد بكلية التجارة بنات -جامعة الأزهر  منذ عام 2019 وحتى  </a:t>
            </a:r>
            <a:r>
              <a:rPr lang="en-US" sz="3200" dirty="0">
                <a:solidFill>
                  <a:schemeClr val="bg1"/>
                </a:solidFill>
                <a:latin typeface="Sakkal Majalla" panose="02000000000000000000" pitchFamily="2" charset="-78"/>
                <a:cs typeface="Sakkal Majalla" panose="02000000000000000000" pitchFamily="2" charset="-78"/>
              </a:rPr>
              <a:t> </a:t>
            </a:r>
            <a:r>
              <a:rPr lang="ar-EG" sz="3200" dirty="0">
                <a:solidFill>
                  <a:schemeClr val="bg1"/>
                </a:solidFill>
                <a:latin typeface="Sakkal Majalla" panose="02000000000000000000" pitchFamily="2" charset="-78"/>
                <a:cs typeface="Sakkal Majalla" panose="02000000000000000000" pitchFamily="2" charset="-78"/>
              </a:rPr>
              <a:t>الآن. </a:t>
            </a:r>
          </a:p>
          <a:p>
            <a:pPr algn="r" rtl="1"/>
            <a:r>
              <a:rPr lang="ar-EG" sz="3200" dirty="0">
                <a:solidFill>
                  <a:schemeClr val="bg1"/>
                </a:solidFill>
                <a:latin typeface="Sakkal Majalla" panose="02000000000000000000" pitchFamily="2" charset="-78"/>
                <a:cs typeface="Sakkal Majalla" panose="02000000000000000000" pitchFamily="2" charset="-78"/>
              </a:rPr>
              <a:t>- مدرس مساعد الاقتصاد منذ 2013 وحتى 2018. </a:t>
            </a:r>
          </a:p>
          <a:p>
            <a:pPr algn="r" rtl="1"/>
            <a:r>
              <a:rPr lang="ar-EG" sz="3200" dirty="0">
                <a:solidFill>
                  <a:schemeClr val="bg1"/>
                </a:solidFill>
                <a:latin typeface="Sakkal Majalla" panose="02000000000000000000" pitchFamily="2" charset="-78"/>
                <a:cs typeface="Sakkal Majalla" panose="02000000000000000000" pitchFamily="2" charset="-78"/>
              </a:rPr>
              <a:t>- معيد بقسم الاقتصاد منذ 2006 وحتى 2012. </a:t>
            </a:r>
          </a:p>
          <a:p>
            <a:pPr algn="r" rtl="1"/>
            <a:r>
              <a:rPr lang="ar-EG" sz="3200" u="sng" dirty="0">
                <a:solidFill>
                  <a:schemeClr val="accent5"/>
                </a:solidFill>
                <a:latin typeface="Sakkal Majalla" panose="02000000000000000000" pitchFamily="2" charset="-78"/>
                <a:cs typeface="Sakkal Majalla" panose="02000000000000000000" pitchFamily="2" charset="-78"/>
              </a:rPr>
              <a:t>الشهادات الأكاديمية </a:t>
            </a:r>
          </a:p>
          <a:p>
            <a:pPr algn="r" rtl="1"/>
            <a:r>
              <a:rPr lang="ar-EG" sz="3200" dirty="0">
                <a:solidFill>
                  <a:schemeClr val="bg1"/>
                </a:solidFill>
                <a:latin typeface="Sakkal Majalla" panose="02000000000000000000" pitchFamily="2" charset="-78"/>
                <a:cs typeface="Sakkal Majalla" panose="02000000000000000000" pitchFamily="2" charset="-78"/>
              </a:rPr>
              <a:t>- حصلت على الدكتوراة في </a:t>
            </a:r>
            <a:r>
              <a:rPr lang="ar-EG" sz="3200">
                <a:solidFill>
                  <a:schemeClr val="bg1"/>
                </a:solidFill>
                <a:latin typeface="Sakkal Majalla" panose="02000000000000000000" pitchFamily="2" charset="-78"/>
                <a:cs typeface="Sakkal Majalla" panose="02000000000000000000" pitchFamily="2" charset="-78"/>
              </a:rPr>
              <a:t>فلسفة الاقتصاد </a:t>
            </a:r>
            <a:r>
              <a:rPr lang="ar-EG" sz="3200" dirty="0">
                <a:solidFill>
                  <a:schemeClr val="bg1"/>
                </a:solidFill>
                <a:latin typeface="Sakkal Majalla" panose="02000000000000000000" pitchFamily="2" charset="-78"/>
                <a:cs typeface="Sakkal Majalla" panose="02000000000000000000" pitchFamily="2" charset="-78"/>
              </a:rPr>
              <a:t>من جامعة الأزهر عام 2019 مع التوصية بنشر الرسالة على مستوى الجامعات المصرية. </a:t>
            </a:r>
          </a:p>
          <a:p>
            <a:pPr algn="r" rtl="1"/>
            <a:r>
              <a:rPr lang="ar-EG" sz="3200" dirty="0">
                <a:solidFill>
                  <a:schemeClr val="bg1"/>
                </a:solidFill>
                <a:latin typeface="Sakkal Majalla" panose="02000000000000000000" pitchFamily="2" charset="-78"/>
                <a:cs typeface="Sakkal Majalla" panose="02000000000000000000" pitchFamily="2" charset="-78"/>
              </a:rPr>
              <a:t>- حصلت على الماجستير في الاقتصاد الدولي من الجامعة الأمريكية بالقاهرة عام 2013.</a:t>
            </a:r>
          </a:p>
          <a:p>
            <a:pPr algn="r" rtl="1"/>
            <a:r>
              <a:rPr lang="ar-EG" sz="3200" dirty="0">
                <a:solidFill>
                  <a:schemeClr val="bg1"/>
                </a:solidFill>
                <a:latin typeface="Sakkal Majalla" panose="02000000000000000000" pitchFamily="2" charset="-78"/>
                <a:cs typeface="Sakkal Majalla" panose="02000000000000000000" pitchFamily="2" charset="-78"/>
              </a:rPr>
              <a:t>- حصلت على بكالوريوس الاقتصاد بتقدير ممتاز مع مرتبة الشرف </a:t>
            </a:r>
          </a:p>
          <a:p>
            <a:pPr algn="r" rtl="1"/>
            <a:r>
              <a:rPr lang="ar-EG" sz="3200" dirty="0">
                <a:solidFill>
                  <a:schemeClr val="bg1"/>
                </a:solidFill>
                <a:latin typeface="Sakkal Majalla" panose="02000000000000000000" pitchFamily="2" charset="-78"/>
                <a:cs typeface="Sakkal Majalla" panose="02000000000000000000" pitchFamily="2" charset="-78"/>
              </a:rPr>
              <a:t> </a:t>
            </a:r>
          </a:p>
        </p:txBody>
      </p:sp>
    </p:spTree>
    <p:extLst>
      <p:ext uri="{BB962C8B-B14F-4D97-AF65-F5344CB8AC3E}">
        <p14:creationId xmlns:p14="http://schemas.microsoft.com/office/powerpoint/2010/main" val="2211978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62E974-0626-CDA5-5B15-E1906A0ABFF5}"/>
              </a:ext>
            </a:extLst>
          </p:cNvPr>
          <p:cNvSpPr txBox="1"/>
          <p:nvPr/>
        </p:nvSpPr>
        <p:spPr>
          <a:xfrm>
            <a:off x="1114926" y="646156"/>
            <a:ext cx="9962147" cy="6494085"/>
          </a:xfrm>
          <a:prstGeom prst="rect">
            <a:avLst/>
          </a:prstGeom>
          <a:noFill/>
        </p:spPr>
        <p:txBody>
          <a:bodyPr wrap="square" rtlCol="1">
            <a:spAutoFit/>
          </a:bodyPr>
          <a:lstStyle/>
          <a:p>
            <a:pPr algn="r" rtl="1"/>
            <a:br>
              <a:rPr lang="en-US" sz="3200" dirty="0">
                <a:solidFill>
                  <a:schemeClr val="bg1"/>
                </a:solidFill>
                <a:latin typeface="Sakkal Majalla" panose="02000000000000000000" pitchFamily="2" charset="-78"/>
                <a:cs typeface="Sakkal Majalla" panose="02000000000000000000" pitchFamily="2" charset="-78"/>
              </a:rPr>
            </a:br>
            <a:r>
              <a:rPr lang="ar-EG" sz="3200" u="sng" dirty="0">
                <a:solidFill>
                  <a:schemeClr val="accent5"/>
                </a:solidFill>
                <a:latin typeface="Sakkal Majalla" panose="02000000000000000000" pitchFamily="2" charset="-78"/>
                <a:cs typeface="Sakkal Majalla" panose="02000000000000000000" pitchFamily="2" charset="-78"/>
              </a:rPr>
              <a:t>الشهادات المهنية </a:t>
            </a:r>
          </a:p>
          <a:p>
            <a:pPr algn="r" rtl="1"/>
            <a:r>
              <a:rPr lang="ar-EG" sz="3200" dirty="0">
                <a:solidFill>
                  <a:schemeClr val="bg1"/>
                </a:solidFill>
                <a:latin typeface="Sakkal Majalla" panose="02000000000000000000" pitchFamily="2" charset="-78"/>
                <a:cs typeface="Sakkal Majalla" panose="02000000000000000000" pitchFamily="2" charset="-78"/>
              </a:rPr>
              <a:t>- الدبلوم المهني في  الاقتصاد القياسي بتقدير ممتاز عام 2018 من كلية الدراسات الإحصائية جامعة القاهرة .</a:t>
            </a:r>
          </a:p>
          <a:p>
            <a:pPr algn="r" rtl="1"/>
            <a:r>
              <a:rPr lang="ar-EG" sz="3200" dirty="0">
                <a:solidFill>
                  <a:schemeClr val="bg1"/>
                </a:solidFill>
                <a:latin typeface="Sakkal Majalla" panose="02000000000000000000" pitchFamily="2" charset="-78"/>
                <a:cs typeface="Sakkal Majalla" panose="02000000000000000000" pitchFamily="2" charset="-78"/>
              </a:rPr>
              <a:t>- الدبلوم المهني في تحليل البيانات عام 2022 من الأكاديمية العربية للعلوم والتكنولوجيا والنقل البحري. </a:t>
            </a:r>
          </a:p>
          <a:p>
            <a:pPr algn="r" rtl="1"/>
            <a:r>
              <a:rPr lang="ar-EG" sz="3200" u="sng" dirty="0">
                <a:solidFill>
                  <a:schemeClr val="accent5"/>
                </a:solidFill>
                <a:latin typeface="Sakkal Majalla" panose="02000000000000000000" pitchFamily="2" charset="-78"/>
                <a:cs typeface="Sakkal Majalla" panose="02000000000000000000" pitchFamily="2" charset="-78"/>
              </a:rPr>
              <a:t>الخبرات الأكاديمية السابقة</a:t>
            </a:r>
          </a:p>
          <a:p>
            <a:pPr algn="r" rtl="1"/>
            <a:r>
              <a:rPr lang="ar-EG" sz="3200" dirty="0">
                <a:solidFill>
                  <a:schemeClr val="bg1"/>
                </a:solidFill>
                <a:latin typeface="Sakkal Majalla" panose="02000000000000000000" pitchFamily="2" charset="-78"/>
                <a:cs typeface="Sakkal Majalla" panose="02000000000000000000" pitchFamily="2" charset="-78"/>
              </a:rPr>
              <a:t>- مساعد باحث بالجامعة الأمريكية بالقاهرة </a:t>
            </a:r>
          </a:p>
          <a:p>
            <a:pPr algn="r" rtl="1"/>
            <a:r>
              <a:rPr lang="ar-EG" sz="3200" dirty="0">
                <a:solidFill>
                  <a:schemeClr val="bg1"/>
                </a:solidFill>
                <a:latin typeface="Sakkal Majalla" panose="02000000000000000000" pitchFamily="2" charset="-78"/>
                <a:cs typeface="Sakkal Majalla" panose="02000000000000000000" pitchFamily="2" charset="-78"/>
              </a:rPr>
              <a:t>- مساعد باحث ببرنامج إدراك بمؤسسة الملكة رانيا للتعليم والتنمية.  </a:t>
            </a:r>
          </a:p>
          <a:p>
            <a:pPr algn="r" rtl="1"/>
            <a:r>
              <a:rPr lang="ar-EG" sz="3200" dirty="0">
                <a:solidFill>
                  <a:schemeClr val="bg1"/>
                </a:solidFill>
                <a:latin typeface="Sakkal Majalla" panose="02000000000000000000" pitchFamily="2" charset="-78"/>
                <a:cs typeface="Sakkal Majalla" panose="02000000000000000000" pitchFamily="2" charset="-78"/>
              </a:rPr>
              <a:t>الخبرات المهنية</a:t>
            </a:r>
          </a:p>
          <a:p>
            <a:pPr algn="r" rtl="1"/>
            <a:r>
              <a:rPr lang="ar-EG" sz="3200" dirty="0">
                <a:solidFill>
                  <a:schemeClr val="bg1"/>
                </a:solidFill>
                <a:latin typeface="Sakkal Majalla" panose="02000000000000000000" pitchFamily="2" charset="-78"/>
                <a:cs typeface="Sakkal Majalla" panose="02000000000000000000" pitchFamily="2" charset="-78"/>
              </a:rPr>
              <a:t>- منسق خدمة المجتمع وتنمية البيئة بكلية التجارة بنات جامعة الأزهر</a:t>
            </a:r>
          </a:p>
          <a:p>
            <a:pPr algn="r" rtl="1"/>
            <a:endParaRPr lang="ar-EG" sz="3200" dirty="0">
              <a:solidFill>
                <a:schemeClr val="bg1"/>
              </a:solidFill>
              <a:latin typeface="Sakkal Majalla" panose="02000000000000000000" pitchFamily="2" charset="-78"/>
              <a:cs typeface="Sakkal Majalla" panose="02000000000000000000" pitchFamily="2" charset="-78"/>
            </a:endParaRPr>
          </a:p>
          <a:p>
            <a:pPr algn="r" rtl="1"/>
            <a:endParaRPr lang="ar-EG" sz="32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53145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61BFC43B-061D-2012-0871-DE20B819F8F2}"/>
              </a:ext>
            </a:extLst>
          </p:cNvPr>
          <p:cNvSpPr>
            <a:spLocks noGrp="1"/>
          </p:cNvSpPr>
          <p:nvPr>
            <p:ph idx="1"/>
          </p:nvPr>
        </p:nvSpPr>
        <p:spPr>
          <a:xfrm>
            <a:off x="838200" y="1185862"/>
            <a:ext cx="10515600" cy="4486275"/>
          </a:xfrm>
        </p:spPr>
        <p:txBody>
          <a:bodyPr>
            <a:normAutofit/>
          </a:bodyPr>
          <a:lstStyle/>
          <a:p>
            <a:pPr marL="0" indent="0" algn="r" rtl="1">
              <a:buNone/>
            </a:pPr>
            <a:r>
              <a:rPr lang="ar-EG" sz="3600" u="sng" dirty="0">
                <a:solidFill>
                  <a:schemeClr val="accent5"/>
                </a:solidFill>
                <a:latin typeface="Sakkal Majalla" panose="02000000000000000000" pitchFamily="2" charset="-78"/>
                <a:cs typeface="Sakkal Majalla" panose="02000000000000000000" pitchFamily="2" charset="-78"/>
              </a:rPr>
              <a:t>معلومات أخرى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أبحاث منشورة في مجلات علمية محكمة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عدد من أوراق العمل تم مشاركتها في مؤتمرات دولية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الحصول على عدة شهادات تدريبية  في مجال جودة التعليم العالي.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الحصول على عدة دورات تدريبية من مؤسسات بحثية في مجال التخصص.  </a:t>
            </a:r>
          </a:p>
        </p:txBody>
      </p:sp>
    </p:spTree>
    <p:extLst>
      <p:ext uri="{BB962C8B-B14F-4D97-AF65-F5344CB8AC3E}">
        <p14:creationId xmlns:p14="http://schemas.microsoft.com/office/powerpoint/2010/main" val="2904207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0C2A1D3-5E8D-C1AE-1742-0DE40C4B490C}"/>
              </a:ext>
            </a:extLst>
          </p:cNvPr>
          <p:cNvSpPr>
            <a:spLocks noGrp="1"/>
          </p:cNvSpPr>
          <p:nvPr>
            <p:ph idx="1"/>
          </p:nvPr>
        </p:nvSpPr>
        <p:spPr>
          <a:xfrm>
            <a:off x="838200" y="659567"/>
            <a:ext cx="10515600" cy="5517395"/>
          </a:xfrm>
        </p:spPr>
        <p:txBody>
          <a:bodyPr>
            <a:normAutofit fontScale="85000" lnSpcReduction="20000"/>
          </a:bodyPr>
          <a:lstStyle/>
          <a:p>
            <a:pPr algn="just" rtl="1"/>
            <a:r>
              <a:rPr lang="ar-EG" u="sng" dirty="0">
                <a:solidFill>
                  <a:schemeClr val="accent5"/>
                </a:solidFill>
              </a:rPr>
              <a:t>وصف المقرر: </a:t>
            </a:r>
          </a:p>
          <a:p>
            <a:pPr marL="0" indent="0" algn="just" rtl="1">
              <a:buNone/>
            </a:pPr>
            <a:r>
              <a:rPr lang="ar-EG" dirty="0">
                <a:solidFill>
                  <a:schemeClr val="bg1"/>
                </a:solidFill>
              </a:rPr>
              <a:t>يتناول المقرر أهمية الأخلاق في البحوث العلمية عامة وفي مجال العلوم الاجتماعية خاصة، وذلك من خلال التطرق إلى أهم المبادئ الأساسية لأخلاقيات البحث العلمي لضمان حقوق وسلامة جميع الأطراف المشاركة في البحث، وذلك بدءا منذ كتابة البحث وحتى نشره. </a:t>
            </a:r>
          </a:p>
          <a:p>
            <a:pPr algn="just" rtl="1"/>
            <a:r>
              <a:rPr lang="ar-EG" u="sng" dirty="0">
                <a:solidFill>
                  <a:schemeClr val="accent5"/>
                </a:solidFill>
              </a:rPr>
              <a:t>أهداف المقرر:</a:t>
            </a:r>
          </a:p>
          <a:p>
            <a:pPr marL="0" indent="0" algn="just" rtl="1">
              <a:buNone/>
            </a:pPr>
            <a:r>
              <a:rPr lang="ar-EG" dirty="0">
                <a:solidFill>
                  <a:schemeClr val="bg1"/>
                </a:solidFill>
              </a:rPr>
              <a:t>- إبراز أهمية الأخلاق في البحوث العلمية عامة وفي مجال العلوم الاجتماعية خاصة. </a:t>
            </a:r>
          </a:p>
          <a:p>
            <a:pPr marL="0" indent="0" algn="just" rtl="1">
              <a:buNone/>
            </a:pPr>
            <a:r>
              <a:rPr lang="ar-EG" dirty="0">
                <a:solidFill>
                  <a:schemeClr val="bg1"/>
                </a:solidFill>
              </a:rPr>
              <a:t>- تسليط الضوء على الصفات الأخلاقية التي يجب أن يتمتع بها الباحث العلمي وخاصة في ظل التطور التكنولوجي لوسائل البحث العلمي. </a:t>
            </a:r>
          </a:p>
          <a:p>
            <a:pPr marL="0" indent="0" algn="just" rtl="1">
              <a:buNone/>
            </a:pPr>
            <a:r>
              <a:rPr lang="ar-EG" dirty="0">
                <a:solidFill>
                  <a:schemeClr val="bg1"/>
                </a:solidFill>
              </a:rPr>
              <a:t>- أن يتعرف الطالب على كل من المسؤوليات الأخلاقية والاجتماعية التي تقع على عاتقه عند إعداد الرسالة العلمية أو البحث العلمي الرصين بدءا من مرحلة الكتابة وحتى مرحلة النشر. </a:t>
            </a:r>
          </a:p>
          <a:p>
            <a:pPr marL="0" indent="0" algn="just" rtl="1">
              <a:buNone/>
            </a:pPr>
            <a:r>
              <a:rPr lang="ar-EG" dirty="0">
                <a:solidFill>
                  <a:schemeClr val="bg1"/>
                </a:solidFill>
              </a:rPr>
              <a:t>- أن يتعرف الطالب على العوامل التي تؤثر على صلاحيات البحث العلمي.  </a:t>
            </a:r>
          </a:p>
          <a:p>
            <a:pPr marL="0" indent="0" algn="just" rtl="1">
              <a:buNone/>
            </a:pPr>
            <a:r>
              <a:rPr lang="ar-EG" dirty="0">
                <a:solidFill>
                  <a:schemeClr val="bg1"/>
                </a:solidFill>
              </a:rPr>
              <a:t>- أن يتطرق الطالب لمفهوم الأمانة (النزاهة) العلمية وإجراءات التوثيق الصحيحة، وحقوق الملكية الفكرية. </a:t>
            </a:r>
          </a:p>
          <a:p>
            <a:pPr marL="0" indent="0" algn="just" rtl="1">
              <a:buNone/>
            </a:pPr>
            <a:r>
              <a:rPr lang="ar-EG" u="sng" dirty="0">
                <a:solidFill>
                  <a:schemeClr val="accent5"/>
                </a:solidFill>
              </a:rPr>
              <a:t>مخرجات المقرر</a:t>
            </a:r>
          </a:p>
          <a:p>
            <a:pPr marL="0" indent="0" algn="just" rtl="1">
              <a:buNone/>
            </a:pPr>
            <a:r>
              <a:rPr lang="ar-EG" dirty="0">
                <a:solidFill>
                  <a:schemeClr val="bg1"/>
                </a:solidFill>
              </a:rPr>
              <a:t>-اكتساب قيم البحث العلمي والتعرف على مستلزمات البحث العلمي الجاد، ومعرفة القواعد الواضحة فيما ما هو صواب في السلوكيات الجامعية وفي سلوكيات القائمين بالبحث العلمي.</a:t>
            </a:r>
          </a:p>
          <a:p>
            <a:pPr algn="r" rtl="1"/>
            <a:endParaRPr lang="ar-EG" dirty="0">
              <a:solidFill>
                <a:schemeClr val="bg1"/>
              </a:solidFill>
            </a:endParaRPr>
          </a:p>
        </p:txBody>
      </p:sp>
    </p:spTree>
    <p:extLst>
      <p:ext uri="{BB962C8B-B14F-4D97-AF65-F5344CB8AC3E}">
        <p14:creationId xmlns:p14="http://schemas.microsoft.com/office/powerpoint/2010/main" val="980580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a:extLst>
              <a:ext uri="{FF2B5EF4-FFF2-40B4-BE49-F238E27FC236}">
                <a16:creationId xmlns:a16="http://schemas.microsoft.com/office/drawing/2014/main" id="{7F352746-89C4-B0B4-4B1F-38E0CF4C9456}"/>
              </a:ext>
            </a:extLst>
          </p:cNvPr>
          <p:cNvSpPr>
            <a:spLocks noGrp="1"/>
          </p:cNvSpPr>
          <p:nvPr>
            <p:ph idx="1"/>
          </p:nvPr>
        </p:nvSpPr>
        <p:spPr>
          <a:xfrm>
            <a:off x="838200" y="884420"/>
            <a:ext cx="10515600" cy="5111645"/>
          </a:xfrm>
        </p:spPr>
        <p:txBody>
          <a:bodyPr>
            <a:normAutofit fontScale="92500" lnSpcReduction="10000"/>
          </a:bodyPr>
          <a:lstStyle/>
          <a:p>
            <a:pPr marL="0" indent="0" algn="r" rtl="1">
              <a:buNone/>
            </a:pPr>
            <a:r>
              <a:rPr lang="ar-EG" u="sng" dirty="0">
                <a:solidFill>
                  <a:schemeClr val="accent5"/>
                </a:solidFill>
              </a:rPr>
              <a:t>أهم محتويات المقرر</a:t>
            </a:r>
          </a:p>
          <a:p>
            <a:pPr algn="r" rtl="1"/>
            <a:r>
              <a:rPr lang="ar-EG" dirty="0">
                <a:solidFill>
                  <a:schemeClr val="bg1"/>
                </a:solidFill>
              </a:rPr>
              <a:t>مبادئ أخلاقيات وآداب البحث العلمي.</a:t>
            </a:r>
          </a:p>
          <a:p>
            <a:pPr algn="r" rtl="1"/>
            <a:r>
              <a:rPr lang="ar-EG" dirty="0">
                <a:solidFill>
                  <a:schemeClr val="bg1"/>
                </a:solidFill>
              </a:rPr>
              <a:t>كيف نمارس الأخلاق في البحث العلمي.</a:t>
            </a:r>
          </a:p>
          <a:p>
            <a:pPr algn="r" rtl="1"/>
            <a:r>
              <a:rPr lang="ar-EG" dirty="0">
                <a:solidFill>
                  <a:schemeClr val="bg1"/>
                </a:solidFill>
              </a:rPr>
              <a:t>خصائص (ضوابط) البحث العلمي الجيد وسوء السلوك البحثي. </a:t>
            </a:r>
          </a:p>
          <a:p>
            <a:pPr algn="r" rtl="1"/>
            <a:r>
              <a:rPr lang="ar-EG" dirty="0">
                <a:solidFill>
                  <a:schemeClr val="bg1"/>
                </a:solidFill>
              </a:rPr>
              <a:t>قيم البحث لعلمي</a:t>
            </a:r>
          </a:p>
          <a:p>
            <a:pPr algn="r" rtl="1"/>
            <a:r>
              <a:rPr lang="ar-EG" dirty="0">
                <a:solidFill>
                  <a:schemeClr val="bg1"/>
                </a:solidFill>
              </a:rPr>
              <a:t>شروط نجاح المشتغلين بالبحث العلمي. </a:t>
            </a:r>
          </a:p>
          <a:p>
            <a:pPr algn="r" rtl="1"/>
            <a:r>
              <a:rPr lang="ar-EG" dirty="0">
                <a:solidFill>
                  <a:schemeClr val="bg1"/>
                </a:solidFill>
              </a:rPr>
              <a:t>أخلاقيات البحث العلمي في ظل التطور التكنولوجي.</a:t>
            </a:r>
          </a:p>
          <a:p>
            <a:pPr algn="r" rtl="1"/>
            <a:r>
              <a:rPr lang="ar-EG" dirty="0">
                <a:solidFill>
                  <a:schemeClr val="bg1"/>
                </a:solidFill>
              </a:rPr>
              <a:t>الممارسات الأخلاقية لعضو هيئة التدريس.</a:t>
            </a:r>
          </a:p>
          <a:p>
            <a:pPr algn="r" rtl="1"/>
            <a:r>
              <a:rPr lang="ar-EG" dirty="0">
                <a:solidFill>
                  <a:schemeClr val="bg1"/>
                </a:solidFill>
              </a:rPr>
              <a:t>أخلاقيات النشر</a:t>
            </a:r>
          </a:p>
          <a:p>
            <a:pPr algn="r" rtl="1"/>
            <a:r>
              <a:rPr lang="ar-EG" dirty="0">
                <a:solidFill>
                  <a:schemeClr val="bg1"/>
                </a:solidFill>
              </a:rPr>
              <a:t>الملكية الفكرية والسرقات العلمية والانتحال العلمي وكيف يمكن مكافحتها وتجنبها. </a:t>
            </a:r>
          </a:p>
          <a:p>
            <a:pPr algn="r" rtl="1"/>
            <a:r>
              <a:rPr lang="ar-EG" dirty="0">
                <a:solidFill>
                  <a:schemeClr val="bg1"/>
                </a:solidFill>
              </a:rPr>
              <a:t>إشكالية التوثيق في العلوم الاجتماعية. </a:t>
            </a:r>
          </a:p>
          <a:p>
            <a:pPr algn="r" rtl="1"/>
            <a:endParaRPr lang="ar-EG" dirty="0"/>
          </a:p>
        </p:txBody>
      </p:sp>
    </p:spTree>
    <p:extLst>
      <p:ext uri="{BB962C8B-B14F-4D97-AF65-F5344CB8AC3E}">
        <p14:creationId xmlns:p14="http://schemas.microsoft.com/office/powerpoint/2010/main" val="866291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AF8847F-AF29-63EF-678B-86A99F3472C2}"/>
              </a:ext>
            </a:extLst>
          </p:cNvPr>
          <p:cNvSpPr>
            <a:spLocks noGrp="1"/>
          </p:cNvSpPr>
          <p:nvPr>
            <p:ph idx="1"/>
          </p:nvPr>
        </p:nvSpPr>
        <p:spPr>
          <a:xfrm>
            <a:off x="838200" y="479685"/>
            <a:ext cx="10515600" cy="5697278"/>
          </a:xfrm>
        </p:spPr>
        <p:txBody>
          <a:bodyPr>
            <a:normAutofit fontScale="92500" lnSpcReduction="20000"/>
          </a:bodyPr>
          <a:lstStyle/>
          <a:p>
            <a:pPr algn="r" rtl="1"/>
            <a:r>
              <a:rPr lang="ar-EG" u="sng" dirty="0">
                <a:solidFill>
                  <a:schemeClr val="accent5"/>
                </a:solidFill>
              </a:rPr>
              <a:t>المراجع المقترحة: </a:t>
            </a:r>
          </a:p>
          <a:p>
            <a:pPr algn="r" rtl="1"/>
            <a:r>
              <a:rPr lang="ar-EG" dirty="0">
                <a:solidFill>
                  <a:schemeClr val="bg1"/>
                </a:solidFill>
              </a:rPr>
              <a:t>الجيلالي، عمارة، ومسعودة، علاوي (2020). أخلاقيات البحث العلمي في العلوم النفسية والاجتماعية. مجلة مؤشر للدراسات الاستطلاعية. مجلد 1. عدد 1. 131- 148. </a:t>
            </a:r>
          </a:p>
          <a:p>
            <a:pPr algn="r" rtl="1"/>
            <a:r>
              <a:rPr lang="ar-EG" dirty="0">
                <a:solidFill>
                  <a:schemeClr val="bg1"/>
                </a:solidFill>
              </a:rPr>
              <a:t>السيد، منى توكل (2013). أخلاقيات البحث العلمي. جامعة المجمعة. </a:t>
            </a:r>
          </a:p>
          <a:p>
            <a:pPr algn="r" rtl="1"/>
            <a:r>
              <a:rPr lang="ar-EG" dirty="0" err="1">
                <a:solidFill>
                  <a:schemeClr val="bg1"/>
                </a:solidFill>
              </a:rPr>
              <a:t>تنيو</a:t>
            </a:r>
            <a:r>
              <a:rPr lang="ar-EG" dirty="0">
                <a:solidFill>
                  <a:schemeClr val="bg1"/>
                </a:solidFill>
              </a:rPr>
              <a:t>، فاطمة الزهراء، وطاير، مفيدة (2019). أخلاقيات البحث العلمي وإشكالية التوثيق في العلوم الاجتماعية والإنسانية. مجلة التمكين الاجتماعي. 77- 100. </a:t>
            </a:r>
          </a:p>
          <a:p>
            <a:pPr algn="r" rtl="1"/>
            <a:r>
              <a:rPr lang="ar-EG" dirty="0">
                <a:solidFill>
                  <a:schemeClr val="bg1"/>
                </a:solidFill>
              </a:rPr>
              <a:t>جلول، أحمد (2017). أخلاقيات البحث العلمي في العلوم الاجتماعية. مجلة العلوم الإنسانية. المجلد 1 . عدد 8. 152- 167. </a:t>
            </a:r>
          </a:p>
          <a:p>
            <a:pPr algn="r" rtl="1"/>
            <a:r>
              <a:rPr lang="ar-EG" dirty="0" err="1">
                <a:solidFill>
                  <a:schemeClr val="bg1"/>
                </a:solidFill>
              </a:rPr>
              <a:t>شينار</a:t>
            </a:r>
            <a:r>
              <a:rPr lang="ar-EG" dirty="0">
                <a:solidFill>
                  <a:schemeClr val="bg1"/>
                </a:solidFill>
              </a:rPr>
              <a:t>، سامية ، وعبد الوهاب ، مداسي ( 2020). أخلاقيات البحث العلمي في ظل التطور التكنولوجي. مجلة سوسيولوجيا. مجلد 4. عدد 2. 258- 275.</a:t>
            </a:r>
          </a:p>
          <a:p>
            <a:pPr algn="r" rtl="1"/>
            <a:r>
              <a:rPr lang="ar-EG" dirty="0">
                <a:solidFill>
                  <a:schemeClr val="bg1"/>
                </a:solidFill>
              </a:rPr>
              <a:t>طيبي، عيسى (2023). أخلاقيات البحث العلمي- أخلاق الباحث وصفات البحث. مجلة العلوم القانونية والاجتماعية. مجلد 8. عدد 2.  175- 185. </a:t>
            </a:r>
          </a:p>
          <a:p>
            <a:pPr algn="r" rtl="1"/>
            <a:r>
              <a:rPr lang="ar-EG" dirty="0">
                <a:solidFill>
                  <a:schemeClr val="bg1"/>
                </a:solidFill>
              </a:rPr>
              <a:t>رجب، فوزي (2016). الانتحال العلمي . منظمة المجتمع العلمي العربي. </a:t>
            </a:r>
          </a:p>
          <a:p>
            <a:pPr algn="r" rtl="1"/>
            <a:r>
              <a:rPr lang="ar-EG" dirty="0" err="1">
                <a:solidFill>
                  <a:schemeClr val="bg1"/>
                </a:solidFill>
              </a:rPr>
              <a:t>عبيدو</a:t>
            </a:r>
            <a:r>
              <a:rPr lang="ar-EG" dirty="0">
                <a:solidFill>
                  <a:schemeClr val="bg1"/>
                </a:solidFill>
              </a:rPr>
              <a:t> ، على إبراهيم (2014). جودة البحث العلمي : الاخلاقيات - المنهجية – الإشراف- كتابة الرسائل والبحوث العلمية. مصر، دار الوفاء لدنيا الطباعة والنشر. </a:t>
            </a:r>
          </a:p>
          <a:p>
            <a:pPr algn="r" rtl="1"/>
            <a:r>
              <a:rPr lang="ar-EG" dirty="0">
                <a:solidFill>
                  <a:schemeClr val="bg1"/>
                </a:solidFill>
              </a:rPr>
              <a:t>عبد السلام ، خالد ، ومصطفى ، خياطي (2019). كيف تتجنب السرقات العلمية؟ </a:t>
            </a:r>
          </a:p>
        </p:txBody>
      </p:sp>
    </p:spTree>
    <p:extLst>
      <p:ext uri="{BB962C8B-B14F-4D97-AF65-F5344CB8AC3E}">
        <p14:creationId xmlns:p14="http://schemas.microsoft.com/office/powerpoint/2010/main" val="1067052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F50B043F-3FBC-81D1-7238-F3B43FD56E22}"/>
              </a:ext>
            </a:extLst>
          </p:cNvPr>
          <p:cNvSpPr>
            <a:spLocks noGrp="1"/>
          </p:cNvSpPr>
          <p:nvPr>
            <p:ph idx="1"/>
          </p:nvPr>
        </p:nvSpPr>
        <p:spPr>
          <a:xfrm>
            <a:off x="838200" y="1253331"/>
            <a:ext cx="10515600" cy="4351338"/>
          </a:xfrm>
        </p:spPr>
        <p:txBody>
          <a:bodyPr/>
          <a:lstStyle/>
          <a:p>
            <a:pPr algn="r" rtl="1"/>
            <a:r>
              <a:rPr lang="ar-EG" u="sng" dirty="0">
                <a:solidFill>
                  <a:schemeClr val="accent5"/>
                </a:solidFill>
              </a:rPr>
              <a:t>طريقة التقييم لهذا المقرر</a:t>
            </a:r>
          </a:p>
          <a:p>
            <a:pPr marL="0" indent="0" algn="r" rtl="1">
              <a:buNone/>
            </a:pPr>
            <a:r>
              <a:rPr lang="ar-EG" dirty="0">
                <a:solidFill>
                  <a:schemeClr val="bg1"/>
                </a:solidFill>
              </a:rPr>
              <a:t>1- الحضور الدائم ولا يتجاوز الغياب النسبة المقررة من قبل جامعة ميد أوشن </a:t>
            </a:r>
          </a:p>
          <a:p>
            <a:pPr marL="0" indent="0" algn="r" rtl="1">
              <a:buNone/>
            </a:pPr>
            <a:r>
              <a:rPr lang="ar-EG" dirty="0">
                <a:solidFill>
                  <a:schemeClr val="bg1"/>
                </a:solidFill>
              </a:rPr>
              <a:t>2- المشاركة الفعالة في الحلقات النقاشية .</a:t>
            </a:r>
          </a:p>
          <a:p>
            <a:pPr marL="0" indent="0" algn="r" rtl="1">
              <a:buNone/>
            </a:pPr>
            <a:r>
              <a:rPr lang="ar-EG" dirty="0">
                <a:solidFill>
                  <a:schemeClr val="bg1"/>
                </a:solidFill>
              </a:rPr>
              <a:t>3- تقديم عرض فردي في حدود 20- 30 دقيقة في أي موضوع يتعلق بمحتوى أخلاقيات البحث العلمي. </a:t>
            </a:r>
          </a:p>
          <a:p>
            <a:pPr marL="0" indent="0" algn="r" rtl="1">
              <a:buNone/>
            </a:pPr>
            <a:r>
              <a:rPr lang="ar-EG" dirty="0">
                <a:solidFill>
                  <a:schemeClr val="bg1"/>
                </a:solidFill>
              </a:rPr>
              <a:t>4- إعداد بحث علمي تأهيلا لنشره في مؤتمر أو مجلة علمية على أن يكتب الطالب في البحث الذي سيتم نشره اسم جامعة </a:t>
            </a:r>
            <a:r>
              <a:rPr lang="ar-EG" dirty="0" err="1">
                <a:solidFill>
                  <a:schemeClr val="bg1"/>
                </a:solidFill>
              </a:rPr>
              <a:t>ميدأوشن</a:t>
            </a:r>
            <a:r>
              <a:rPr lang="ar-EG" dirty="0">
                <a:solidFill>
                  <a:schemeClr val="bg1"/>
                </a:solidFill>
              </a:rPr>
              <a:t> باعتبارها الكيان العلمي الذي ينتسب إليه باحث الدكتوراة.  </a:t>
            </a:r>
          </a:p>
        </p:txBody>
      </p:sp>
    </p:spTree>
    <p:extLst>
      <p:ext uri="{BB962C8B-B14F-4D97-AF65-F5344CB8AC3E}">
        <p14:creationId xmlns:p14="http://schemas.microsoft.com/office/powerpoint/2010/main" val="1542235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1118</TotalTime>
  <Words>775</Words>
  <Application>Microsoft Office PowerPoint</Application>
  <PresentationFormat>شاشة عريضة</PresentationFormat>
  <Paragraphs>67</Paragraphs>
  <Slides>9</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9</vt:i4>
      </vt:variant>
    </vt:vector>
  </HeadingPairs>
  <TitlesOfParts>
    <vt:vector size="15" baseType="lpstr">
      <vt:lpstr>Arial</vt:lpstr>
      <vt:lpstr>Calibri</vt:lpstr>
      <vt:lpstr>Calibri Light</vt:lpstr>
      <vt:lpstr>Sakkal Majalla</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88</cp:revision>
  <dcterms:created xsi:type="dcterms:W3CDTF">2023-04-29T09:08:23Z</dcterms:created>
  <dcterms:modified xsi:type="dcterms:W3CDTF">2023-10-02T17:02:39Z</dcterms:modified>
</cp:coreProperties>
</file>