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80" r:id="rId6"/>
  </p:sldMasterIdLst>
  <p:notesMasterIdLst>
    <p:notesMasterId r:id="rId77"/>
  </p:notesMasterIdLst>
  <p:sldIdLst>
    <p:sldId id="355" r:id="rId7"/>
    <p:sldId id="356" r:id="rId8"/>
    <p:sldId id="357" r:id="rId9"/>
    <p:sldId id="280" r:id="rId10"/>
    <p:sldId id="441" r:id="rId11"/>
    <p:sldId id="406" r:id="rId12"/>
    <p:sldId id="358" r:id="rId13"/>
    <p:sldId id="359" r:id="rId14"/>
    <p:sldId id="360" r:id="rId15"/>
    <p:sldId id="366" r:id="rId16"/>
    <p:sldId id="442" r:id="rId17"/>
    <p:sldId id="367" r:id="rId18"/>
    <p:sldId id="368" r:id="rId19"/>
    <p:sldId id="369" r:id="rId20"/>
    <p:sldId id="407" r:id="rId21"/>
    <p:sldId id="408" r:id="rId22"/>
    <p:sldId id="370" r:id="rId23"/>
    <p:sldId id="362" r:id="rId24"/>
    <p:sldId id="364" r:id="rId25"/>
    <p:sldId id="363" r:id="rId26"/>
    <p:sldId id="365" r:id="rId27"/>
    <p:sldId id="372" r:id="rId28"/>
    <p:sldId id="373" r:id="rId29"/>
    <p:sldId id="374" r:id="rId30"/>
    <p:sldId id="375" r:id="rId31"/>
    <p:sldId id="377" r:id="rId32"/>
    <p:sldId id="378" r:id="rId33"/>
    <p:sldId id="379" r:id="rId34"/>
    <p:sldId id="440" r:id="rId35"/>
    <p:sldId id="409" r:id="rId36"/>
    <p:sldId id="380" r:id="rId37"/>
    <p:sldId id="381" r:id="rId38"/>
    <p:sldId id="382" r:id="rId39"/>
    <p:sldId id="383" r:id="rId40"/>
    <p:sldId id="384" r:id="rId41"/>
    <p:sldId id="385" r:id="rId42"/>
    <p:sldId id="386" r:id="rId43"/>
    <p:sldId id="387" r:id="rId44"/>
    <p:sldId id="388" r:id="rId45"/>
    <p:sldId id="389" r:id="rId46"/>
    <p:sldId id="390" r:id="rId47"/>
    <p:sldId id="391" r:id="rId48"/>
    <p:sldId id="410" r:id="rId49"/>
    <p:sldId id="392" r:id="rId50"/>
    <p:sldId id="443" r:id="rId51"/>
    <p:sldId id="393" r:id="rId52"/>
    <p:sldId id="394" r:id="rId53"/>
    <p:sldId id="395" r:id="rId54"/>
    <p:sldId id="439" r:id="rId55"/>
    <p:sldId id="396" r:id="rId56"/>
    <p:sldId id="397" r:id="rId57"/>
    <p:sldId id="398" r:id="rId58"/>
    <p:sldId id="411" r:id="rId59"/>
    <p:sldId id="399" r:id="rId60"/>
    <p:sldId id="400" r:id="rId61"/>
    <p:sldId id="401" r:id="rId62"/>
    <p:sldId id="412" r:id="rId63"/>
    <p:sldId id="402" r:id="rId64"/>
    <p:sldId id="403" r:id="rId65"/>
    <p:sldId id="413" r:id="rId66"/>
    <p:sldId id="404" r:id="rId67"/>
    <p:sldId id="405" r:id="rId68"/>
    <p:sldId id="430" r:id="rId69"/>
    <p:sldId id="431" r:id="rId70"/>
    <p:sldId id="432" r:id="rId71"/>
    <p:sldId id="433" r:id="rId72"/>
    <p:sldId id="434" r:id="rId73"/>
    <p:sldId id="438" r:id="rId74"/>
    <p:sldId id="435" r:id="rId75"/>
    <p:sldId id="276"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CF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19" autoAdjust="0"/>
    <p:restoredTop sz="94270" autoAdjust="0"/>
  </p:normalViewPr>
  <p:slideViewPr>
    <p:cSldViewPr snapToGrid="0">
      <p:cViewPr varScale="1">
        <p:scale>
          <a:sx n="82" d="100"/>
          <a:sy n="82" d="100"/>
        </p:scale>
        <p:origin x="782" y="72"/>
      </p:cViewPr>
      <p:guideLst/>
    </p:cSldViewPr>
  </p:slideViewPr>
  <p:outlineViewPr>
    <p:cViewPr>
      <p:scale>
        <a:sx n="33" d="100"/>
        <a:sy n="33" d="100"/>
      </p:scale>
      <p:origin x="0" y="-2011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7/4/2025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a:t>
            </a:fld>
            <a:endParaRPr lang="en-US" dirty="0"/>
          </a:p>
        </p:txBody>
      </p:sp>
    </p:spTree>
    <p:extLst>
      <p:ext uri="{BB962C8B-B14F-4D97-AF65-F5344CB8AC3E}">
        <p14:creationId xmlns:p14="http://schemas.microsoft.com/office/powerpoint/2010/main" val="4058943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664402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media there's absolutely no way you haven't heard of it yet over the last few years social media has completely Chang the internet actually it has changed the whole world and also the world of marketing so what are the reasons for your business to start utilizing these new forms of communication as soon as possible these are the seven most important ones number one showcase your brand social media offers another marketing channel for creating brand awareness relationship building or driving new sales so why not use it especially when it's free right number two develop a loyal Community people enjoy being part of a business that is proactively building a lively Community such an online community can help you establish an emotional connection between your company and your prospects which is essential for your long-term success number three improve customer service social media is a great feedback Source enabling your prospects to communicate with your company and each other can greatly improve your customer service and increase brand trustworthiness number four increase digital exposure interacting in social networks can significantly increase your online presence social media leads to massive exposure due to its worldwide access sharing capabilities and huge amount of daily users number five boost traffic in search engine rating social media is a major lead generator and it constantly brings high volume traffic to your website they can also help with SEO since search engines significantly reflect your social media content number six expand sales and reach a new audience listening to your prospects on social networks can help you respond to their specific needs this will most likely cause an increase in sales but also expand your customer base number seven cut marketing costs compare to traditional channels like printer advertising social media marketing is Affordable for any business.</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6</a:t>
            </a:fld>
            <a:endParaRPr lang="en-US" dirty="0"/>
          </a:p>
        </p:txBody>
      </p:sp>
    </p:spTree>
    <p:extLst>
      <p:ext uri="{BB962C8B-B14F-4D97-AF65-F5344CB8AC3E}">
        <p14:creationId xmlns:p14="http://schemas.microsoft.com/office/powerpoint/2010/main" val="1114382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13</a:t>
            </a:fld>
            <a:endParaRPr lang="en-US" dirty="0"/>
          </a:p>
        </p:txBody>
      </p:sp>
    </p:spTree>
    <p:extLst>
      <p:ext uri="{BB962C8B-B14F-4D97-AF65-F5344CB8AC3E}">
        <p14:creationId xmlns:p14="http://schemas.microsoft.com/office/powerpoint/2010/main" val="2857173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14</a:t>
            </a:fld>
            <a:endParaRPr lang="en-US" dirty="0"/>
          </a:p>
        </p:txBody>
      </p:sp>
    </p:spTree>
    <p:extLst>
      <p:ext uri="{BB962C8B-B14F-4D97-AF65-F5344CB8AC3E}">
        <p14:creationId xmlns:p14="http://schemas.microsoft.com/office/powerpoint/2010/main" val="4198449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an influencer an influencer is someone who has the power to well influence they use their knowledge position or personality to build a bond with their followers a social media influencer is someone who has acquired or developed recognition through their following on social media accounts this took off in the middle 2000s when musicians vloggers and comedians rose to fame with their </a:t>
            </a:r>
            <a:r>
              <a:rPr lang="en-US" dirty="0" err="1"/>
              <a:t>youtube</a:t>
            </a:r>
            <a:r>
              <a:rPr lang="en-US" dirty="0"/>
              <a:t> channels today there are prominent creators on every social media platform in today's crowded digital marketplace social media can seem like a vast sea of millions of users influences are a bit like digital fish they climb the e-food chain by sharing regular quality content and generating a large audience excited to see their next release are there different types of influences yes just like any ocean there are different size fish swimming around mega influences are the most prominent social media influences they have more than one million followers on at least one social platform mega influencers are often a-list celebrities who became famous offline think movie stars sports people or musicians but they can also be internet personalities who have risen to prominence the </a:t>
            </a:r>
            <a:r>
              <a:rPr lang="en-US" dirty="0" err="1"/>
              <a:t>kardashians</a:t>
            </a:r>
            <a:r>
              <a:rPr lang="en-US" dirty="0"/>
              <a:t> </a:t>
            </a:r>
            <a:r>
              <a:rPr lang="en-US" dirty="0" err="1"/>
              <a:t>justin</a:t>
            </a:r>
            <a:r>
              <a:rPr lang="en-US" dirty="0"/>
              <a:t> </a:t>
            </a:r>
            <a:r>
              <a:rPr lang="en-US" dirty="0" err="1"/>
              <a:t>bieber</a:t>
            </a:r>
            <a:r>
              <a:rPr lang="en-US" dirty="0"/>
              <a:t> </a:t>
            </a:r>
            <a:r>
              <a:rPr lang="en-US" dirty="0" err="1"/>
              <a:t>kate</a:t>
            </a:r>
            <a:r>
              <a:rPr lang="en-US" dirty="0"/>
              <a:t> </a:t>
            </a:r>
            <a:r>
              <a:rPr lang="en-US" dirty="0" err="1"/>
              <a:t>upton</a:t>
            </a:r>
            <a:r>
              <a:rPr lang="en-US" dirty="0"/>
              <a:t> or </a:t>
            </a:r>
            <a:r>
              <a:rPr lang="en-US" dirty="0" err="1"/>
              <a:t>logan</a:t>
            </a:r>
            <a:r>
              <a:rPr lang="en-US" dirty="0"/>
              <a:t> for example with their huge audience and ability to reach millions of people mega influences are incredibly impactful they're usually considered the industry sharks at the top of the digital food chain macro influencers have between 40 000 and a million followers on a social network these people are like the dolphins of the social media smart successful online experts who know their target audience inside and out they've spent years understanding what their audience likes and what they don't the next category is micro influences micro influences are like the coral reef of social media all sorts of colorful vibrant types can be found here contributing to the ocean's health they tend to be everyday people who have become known for their flair for a particular niche baking photography lifestyle or parenting as a general guide micro influencers usually have between a thousand and forty thousand followers on a single platform the newest category to hit the scene is the nano influencer these people only have a small number of followers but they tend to be experts in an obscure or highly specialized field you can think of nano influencers as being the big fish in the ocean nurseries in many cases they have fewer than a thousand followers but this audience is highly engaged very receptive to their opinions and motivated to help propel them out into deeper waters you</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15</a:t>
            </a:fld>
            <a:endParaRPr lang="en-US" dirty="0"/>
          </a:p>
        </p:txBody>
      </p:sp>
    </p:spTree>
    <p:extLst>
      <p:ext uri="{BB962C8B-B14F-4D97-AF65-F5344CB8AC3E}">
        <p14:creationId xmlns:p14="http://schemas.microsoft.com/office/powerpoint/2010/main" val="3537644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influencer marketing influencer marketing took the old school model of celebrity endorsement and mixed it with the new fame certain people found online to create a whole new recipe for digital marketing in a nutshell influencer marketing involves a brand collaborating with an online influencer to market its product or services after watching our last video you'll already know that influences could be large or small mainstream or very niche so it won't surprise you that influencer marketing is equally individual and can hit a number of goals for brands if influencer marketing is a lot like baking then influencer marketers are the bakers patisserie chefs take everyday ingredients like butter sugar flour eggs and milk and mix them together in different combinations to create wonderfully diverse delights such as pastries cakes pancakes waffles crap biscuits brownies cookies moose you get our point that's a hundred different snacks and we haven't even begun talking about sweet versus savory yet well influencer marketers blend social media platforms brands influences trends and different digital formats to create endless bespoke tailored recipes for online audiences and while we're on the topic of what influencer marketing is let's also talk about what influencer marketing is not influencer marketing is not a quick one-size-fits-all approach we might be working with the same ingredients but to make a cake you need to beat the eggs and to ace a pancake you really need to know when to flip it </a:t>
            </a:r>
            <a:r>
              <a:rPr lang="en-US" dirty="0" err="1"/>
              <a:t>it</a:t>
            </a:r>
            <a:r>
              <a:rPr lang="en-US" dirty="0"/>
              <a:t> takes knowledge and practice to know how to get the combination right to achieve different brand goals with messages that convert with influencers who have the authenticity and credibility to convince you can try dumping the butter sugar and eggs in a bowl and hoping it'll bake itself but more often than not you'll end up with a flat overcooked mess influencer marketing is also not just about getting someone with as big an audience as you can find and offering them money to say good things about you </a:t>
            </a:r>
            <a:r>
              <a:rPr lang="en-US" dirty="0" err="1"/>
              <a:t>you</a:t>
            </a:r>
            <a:r>
              <a:rPr lang="en-US" dirty="0"/>
              <a:t> can come to the kitchen with a hundred liters of milk but if the success of your oh so delicious chocolate mousse hangs on the scale with which you can whip up the egg whites then you've just spent a whole pile of money on a lot of milk that is now completely pointless for your particular bake that is why bakeries have professional patisserie chefs and influencer marketing has influenced marketers tell us what you want to achieve and let us whip you up the recipe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16</a:t>
            </a:fld>
            <a:endParaRPr lang="en-US" dirty="0"/>
          </a:p>
        </p:txBody>
      </p:sp>
    </p:spTree>
    <p:extLst>
      <p:ext uri="{BB962C8B-B14F-4D97-AF65-F5344CB8AC3E}">
        <p14:creationId xmlns:p14="http://schemas.microsoft.com/office/powerpoint/2010/main" val="745365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17</a:t>
            </a:fld>
            <a:endParaRPr lang="en-US" dirty="0"/>
          </a:p>
        </p:txBody>
      </p:sp>
    </p:spTree>
    <p:extLst>
      <p:ext uri="{BB962C8B-B14F-4D97-AF65-F5344CB8AC3E}">
        <p14:creationId xmlns:p14="http://schemas.microsoft.com/office/powerpoint/2010/main" val="2808385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26</a:t>
            </a:fld>
            <a:endParaRPr lang="en-US" dirty="0"/>
          </a:p>
        </p:txBody>
      </p:sp>
    </p:spTree>
    <p:extLst>
      <p:ext uri="{BB962C8B-B14F-4D97-AF65-F5344CB8AC3E}">
        <p14:creationId xmlns:p14="http://schemas.microsoft.com/office/powerpoint/2010/main" val="3791456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you ever been browsing around an online shop, looking for something like shoes, only to then see ads for those shoes on another website like Facebook? That's pretty creepy! How does Facebook know that you were looking at these shoes? Well, behind the scenes, the </a:t>
            </a:r>
            <a:r>
              <a:rPr lang="en-US" dirty="0" err="1"/>
              <a:t>webshop</a:t>
            </a:r>
            <a:r>
              <a:rPr lang="en-US" dirty="0"/>
              <a:t> owner is using tracking pixels. No, not the physical pixels that make up your display. But rather virtual pixels that are added to a webpage to spy on you and to retarget advertisements. Let me explain. The problem is that </a:t>
            </a:r>
            <a:r>
              <a:rPr lang="en-US" dirty="0" err="1"/>
              <a:t>webshops</a:t>
            </a:r>
            <a:r>
              <a:rPr lang="en-US" dirty="0"/>
              <a:t> only have a conversion rate of around 2%, meaning only 2% of visitors actually buy something. The remaining 98% look around but then leaves without making a purchase. To solve this problem, and to increase their conversion rates, shop owners track you around their website. Which product pages you visit, how long you stay on them, and whether or not you revisit any of them. All of this information, often called events, are sent to an advertisement network like the ones from Google, Facebook, or Amazon. Once it's there, it can be used to create highly targeted ads. Like, show an ad to only the people who have looked at a particular pair of shoes at least twice. And </a:t>
            </a:r>
            <a:r>
              <a:rPr lang="en-US" dirty="0" err="1"/>
              <a:t>tada</a:t>
            </a:r>
            <a:r>
              <a:rPr lang="en-US" dirty="0"/>
              <a:t>, you start seeing the shoes you doubted to buy on Facebook or in your Google search results. This technique is called "retargeting" or "remarketing." So it's not Google or Facebook that are secretly spying on you. I mean sure, they probably do, but in the case of retargeted advertisements, it's the websites you visit that share data with them. This extra data allows them to buy more targeted ads, which perform better. Okay, but how is this data transferred between the sites you visit and platforms like Google or Facebook? Aha, that's were tracking pixels come in. Let's retake the </a:t>
            </a:r>
            <a:r>
              <a:rPr lang="en-US" dirty="0" err="1"/>
              <a:t>webshop</a:t>
            </a:r>
            <a:r>
              <a:rPr lang="en-US" dirty="0"/>
              <a:t> example. The owner of the shop wants to be able to put ads in front of Facebook users that have visited his store but haven't bought anything. To do that, he places Facebook's tracking pixel on every page of his site. A tracking pixel is just like any other image on a website. It has a URL that tells your browser from where it should download the image. But instead of just adding the tracking pixel, the shop owner can also add custom data to the URL of the image. This can be any data that the shop-owner wants to re-use at a later stage for advertisements. Looking at a pair of shoes? Then the extra data might be that you're interested in these shoes. Or, if the </a:t>
            </a:r>
            <a:r>
              <a:rPr lang="en-US" dirty="0" err="1"/>
              <a:t>webshop</a:t>
            </a:r>
            <a:r>
              <a:rPr lang="en-US" dirty="0"/>
              <a:t> owner wants to be more specific, he can add the exact pair of shoes you're looking at. Or maybe he wants to send the items you have in your basket. Every time someone visits a page of the shop, the tracking pixel is loaded in with all of this extra data. Facebook can now extract and store it, ready to be used for a highly targeted ad campaign. Clever right? Now here I've used Facebook as an example, but the same is true for other advertisement networks like the ones from Google and Amazon. And it's not just limited to </a:t>
            </a:r>
            <a:r>
              <a:rPr lang="en-US" dirty="0" err="1"/>
              <a:t>webshops</a:t>
            </a:r>
            <a:r>
              <a:rPr lang="en-US" dirty="0"/>
              <a:t> either. Any website can use it. But besides this, tracking pixels are also be used by email newsletters to measure how many of their subscribers are opening up their emails. Or to test which type of email content people appreciate more. You, too, can use it to keep track of how many times someone has opened your email. I'm not talking about the traditional read receipts because these can easily be dismissed. I'm talking about services that inject tracking pixels on your behalf. Each email you sent gets a unique tracking pixel. Every time someone opens up your email, the tracking pixel is downloaded, and TADA, you get notified when your email was read. Fun fact: this is also why you might have seen something like this: your email client not loading in any images until you click a button. This is to protect you from unsafe content, but also protects from trackers!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30</a:t>
            </a:fld>
            <a:endParaRPr lang="en-US" dirty="0"/>
          </a:p>
        </p:txBody>
      </p:sp>
    </p:spTree>
    <p:extLst>
      <p:ext uri="{BB962C8B-B14F-4D97-AF65-F5344CB8AC3E}">
        <p14:creationId xmlns:p14="http://schemas.microsoft.com/office/powerpoint/2010/main" val="3242275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1391016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780664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6407793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1260426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5687426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9956804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2421415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7715819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1402919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607185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00931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21">
            <a:extLst>
              <a:ext uri="{FF2B5EF4-FFF2-40B4-BE49-F238E27FC236}">
                <a16:creationId xmlns:a16="http://schemas.microsoft.com/office/drawing/2014/main" id="{4022B028-B6DA-4111-8A40-F1C9C9A54F20}"/>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451437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20.png"/><Relationship Id="rId4" Type="http://schemas.openxmlformats.org/officeDocument/2006/relationships/notesSlide" Target="../notesSlides/notesSlide8.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3.mp4"/><Relationship Id="rId1" Type="http://schemas.openxmlformats.org/officeDocument/2006/relationships/video" Target="NULL" TargetMode="External"/><Relationship Id="rId5" Type="http://schemas.openxmlformats.org/officeDocument/2006/relationships/image" Target="../media/image21.png"/><Relationship Id="rId4"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4.mp4"/><Relationship Id="rId1" Type="http://schemas.openxmlformats.org/officeDocument/2006/relationships/video" Target="NULL" TargetMode="External"/><Relationship Id="rId5" Type="http://schemas.openxmlformats.org/officeDocument/2006/relationships/image" Target="../media/image23.png"/><Relationship Id="rId4" Type="http://schemas.openxmlformats.org/officeDocument/2006/relationships/notesSlide" Target="../notesSlides/notesSlide1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p:cNvSpPr txBox="1"/>
          <p:nvPr/>
        </p:nvSpPr>
        <p:spPr>
          <a:xfrm>
            <a:off x="6370223" y="4802552"/>
            <a:ext cx="5717917" cy="707886"/>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SOCIAL and MOBILE MARKETING</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7</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a:bodyPr>
          <a:lstStyle/>
          <a:p>
            <a:r>
              <a:rPr lang="en-US" dirty="0"/>
              <a:t>In this chapter, we will take an in-depth look at the many facets of social and mobile marketing. </a:t>
            </a:r>
          </a:p>
          <a:p>
            <a:r>
              <a:rPr lang="en-US" dirty="0"/>
              <a:t>We’ll first provide an overview and discuss how they are connected. </a:t>
            </a:r>
          </a:p>
          <a:p>
            <a:r>
              <a:rPr lang="en-US" dirty="0"/>
              <a:t>Then we’ll look at social marketing, first examining the social marketing process and how to measure social marketing results and then focusing on each of the major platforms and their various features and marketing tools. </a:t>
            </a:r>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7</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a:bodyPr>
          <a:lstStyle/>
          <a:p>
            <a:r>
              <a:rPr lang="en-US" dirty="0"/>
              <a:t>We conclude the section on social marketing with a consideration of some of the issues that surround it.</a:t>
            </a:r>
          </a:p>
          <a:p>
            <a:r>
              <a:rPr lang="en-US" dirty="0"/>
              <a:t>We’ll finish with a section mobile marketing, once again providing an overview and then looking at mobile marketing features and tools.</a:t>
            </a:r>
          </a:p>
        </p:txBody>
      </p:sp>
    </p:spTree>
    <p:extLst>
      <p:ext uri="{BB962C8B-B14F-4D97-AF65-F5344CB8AC3E}">
        <p14:creationId xmlns:p14="http://schemas.microsoft.com/office/powerpoint/2010/main" val="1397480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r>
              <a:rPr lang="en-US" dirty="0"/>
              <a:t>Understand the difference between traditional online marketing and social-mobile marketing platforms and the relationships among social and mobile marketing.</a:t>
            </a:r>
          </a:p>
          <a:p>
            <a:r>
              <a:rPr lang="en-US" dirty="0"/>
              <a:t>Understand the social marketing process from fan acquisition to sales and the marketing capabilities of social marketing platforms such as Facebook, Instagram, </a:t>
            </a:r>
            <a:r>
              <a:rPr lang="en-US" dirty="0" err="1"/>
              <a:t>TikTok</a:t>
            </a:r>
            <a:r>
              <a:rPr lang="en-US" dirty="0"/>
              <a:t>, and Twitter.</a:t>
            </a:r>
          </a:p>
          <a:p>
            <a:r>
              <a:rPr lang="en-US" dirty="0"/>
              <a:t>Identify the key elements of a mobile marketing campaign.</a:t>
            </a:r>
          </a:p>
        </p:txBody>
      </p:sp>
    </p:spTree>
    <p:extLst>
      <p:ext uri="{BB962C8B-B14F-4D97-AF65-F5344CB8AC3E}">
        <p14:creationId xmlns:p14="http://schemas.microsoft.com/office/powerpoint/2010/main" val="3799231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99B8340-5B61-43E3-97CE-56157263F13E}"/>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DD74B624-9221-44B0-A2C6-08C26C381F5B}"/>
              </a:ext>
            </a:extLst>
          </p:cNvPr>
          <p:cNvSpPr/>
          <p:nvPr/>
        </p:nvSpPr>
        <p:spPr>
          <a:xfrm>
            <a:off x="355600" y="1524000"/>
            <a:ext cx="2295064"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7:</a:t>
            </a: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and MOBILE MARKETING</a:t>
            </a:r>
          </a:p>
        </p:txBody>
      </p:sp>
      <p:sp>
        <p:nvSpPr>
          <p:cNvPr id="6" name="Freeform: Shape 5">
            <a:extLst>
              <a:ext uri="{FF2B5EF4-FFF2-40B4-BE49-F238E27FC236}">
                <a16:creationId xmlns:a16="http://schemas.microsoft.com/office/drawing/2014/main" id="{F8A38848-F5CA-4B6F-AE9F-5D847ECFD777}"/>
              </a:ext>
            </a:extLst>
          </p:cNvPr>
          <p:cNvSpPr/>
          <p:nvPr/>
        </p:nvSpPr>
        <p:spPr>
          <a:xfrm>
            <a:off x="2822795" y="1596231"/>
            <a:ext cx="3273206" cy="907940"/>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Introduction to Social and Mobile Marketing</a:t>
            </a:r>
          </a:p>
        </p:txBody>
      </p:sp>
      <p:sp>
        <p:nvSpPr>
          <p:cNvPr id="8" name="Freeform: Shape 7">
            <a:extLst>
              <a:ext uri="{FF2B5EF4-FFF2-40B4-BE49-F238E27FC236}">
                <a16:creationId xmlns:a16="http://schemas.microsoft.com/office/drawing/2014/main" id="{1F9E7580-F9A0-4783-8C30-017AC934CD79}"/>
              </a:ext>
            </a:extLst>
          </p:cNvPr>
          <p:cNvSpPr/>
          <p:nvPr/>
        </p:nvSpPr>
        <p:spPr>
          <a:xfrm>
            <a:off x="7412926" y="1596231"/>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Eyeballs to Conversations</a:t>
            </a:r>
          </a:p>
        </p:txBody>
      </p:sp>
      <p:sp>
        <p:nvSpPr>
          <p:cNvPr id="9" name="Straight Connector 8">
            <a:extLst>
              <a:ext uri="{FF2B5EF4-FFF2-40B4-BE49-F238E27FC236}">
                <a16:creationId xmlns:a16="http://schemas.microsoft.com/office/drawing/2014/main" id="{14C41722-E0EF-4668-8927-B8C089229B50}"/>
              </a:ext>
            </a:extLst>
          </p:cNvPr>
          <p:cNvSpPr/>
          <p:nvPr/>
        </p:nvSpPr>
        <p:spPr>
          <a:xfrm>
            <a:off x="7240796" y="18560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37842DE4-E2BC-441E-B418-97A46A4121FD}"/>
              </a:ext>
            </a:extLst>
          </p:cNvPr>
          <p:cNvSpPr/>
          <p:nvPr/>
        </p:nvSpPr>
        <p:spPr>
          <a:xfrm>
            <a:off x="7412926" y="1856078"/>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the Desktop to the Smartphone and Tablet</a:t>
            </a:r>
          </a:p>
        </p:txBody>
      </p:sp>
      <p:sp>
        <p:nvSpPr>
          <p:cNvPr id="11" name="Straight Connector 10">
            <a:extLst>
              <a:ext uri="{FF2B5EF4-FFF2-40B4-BE49-F238E27FC236}">
                <a16:creationId xmlns:a16="http://schemas.microsoft.com/office/drawing/2014/main" id="{74F18886-71D9-4E33-B7B9-253275398636}"/>
              </a:ext>
            </a:extLst>
          </p:cNvPr>
          <p:cNvSpPr/>
          <p:nvPr/>
        </p:nvSpPr>
        <p:spPr>
          <a:xfrm>
            <a:off x="7240796" y="214542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05B5F3B3-6FAB-4FCF-B17C-D7B075C4BB9C}"/>
              </a:ext>
            </a:extLst>
          </p:cNvPr>
          <p:cNvSpPr/>
          <p:nvPr/>
        </p:nvSpPr>
        <p:spPr>
          <a:xfrm>
            <a:off x="7412926" y="2145420"/>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Social, Mobile Nexus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173BDF5F-03FE-4341-B726-A11A923A1777}"/>
              </a:ext>
            </a:extLst>
          </p:cNvPr>
          <p:cNvSpPr/>
          <p:nvPr/>
        </p:nvSpPr>
        <p:spPr>
          <a:xfrm>
            <a:off x="2650664" y="24656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5C4960AC-43CA-461F-9918-63584E98D76C}"/>
              </a:ext>
            </a:extLst>
          </p:cNvPr>
          <p:cNvSpPr/>
          <p:nvPr/>
        </p:nvSpPr>
        <p:spPr>
          <a:xfrm>
            <a:off x="2822795" y="2504176"/>
            <a:ext cx="3273206" cy="2407496"/>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Social Marketing</a:t>
            </a:r>
            <a:endParaRPr kumimoji="0" lang="ar-SY" sz="2400" b="0" i="0" u="none" strike="noStrike" kern="1200" cap="none" spc="0" normalizeH="0" baseline="0" noProof="0" dirty="0">
              <a:ln>
                <a:noFill/>
              </a:ln>
              <a:solidFill>
                <a:srgbClr val="0070C0"/>
              </a:solidFill>
              <a:effectLst/>
              <a:uLnTx/>
              <a:uFillTx/>
              <a:latin typeface="Times New Roman"/>
              <a:ea typeface="+mn-ea"/>
              <a:cs typeface="Times New Roman"/>
            </a:endParaRPr>
          </a:p>
        </p:txBody>
      </p:sp>
      <p:sp>
        <p:nvSpPr>
          <p:cNvPr id="15" name="Freeform: Shape 14">
            <a:extLst>
              <a:ext uri="{FF2B5EF4-FFF2-40B4-BE49-F238E27FC236}">
                <a16:creationId xmlns:a16="http://schemas.microsoft.com/office/drawing/2014/main" id="{F80AF1D8-D063-41F2-B034-1F9DF9E10225}"/>
              </a:ext>
            </a:extLst>
          </p:cNvPr>
          <p:cNvSpPr/>
          <p:nvPr/>
        </p:nvSpPr>
        <p:spPr>
          <a:xfrm>
            <a:off x="7412926" y="250839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Marketing Players</a:t>
            </a:r>
          </a:p>
        </p:txBody>
      </p:sp>
      <p:sp>
        <p:nvSpPr>
          <p:cNvPr id="16" name="Straight Connector 15">
            <a:extLst>
              <a:ext uri="{FF2B5EF4-FFF2-40B4-BE49-F238E27FC236}">
                <a16:creationId xmlns:a16="http://schemas.microsoft.com/office/drawing/2014/main" id="{694770F5-4633-4B3F-999B-96F30EDD861C}"/>
              </a:ext>
            </a:extLst>
          </p:cNvPr>
          <p:cNvSpPr/>
          <p:nvPr/>
        </p:nvSpPr>
        <p:spPr>
          <a:xfrm>
            <a:off x="7240796" y="27922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77923F49-D3E7-4E35-AD1D-B6F062DC4D39}"/>
              </a:ext>
            </a:extLst>
          </p:cNvPr>
          <p:cNvSpPr/>
          <p:nvPr/>
        </p:nvSpPr>
        <p:spPr>
          <a:xfrm>
            <a:off x="7412926" y="279221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Social Marketing Process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FB8E9915-7DBF-4C2D-A439-9EF44E46BE1E}"/>
              </a:ext>
            </a:extLst>
          </p:cNvPr>
          <p:cNvSpPr/>
          <p:nvPr/>
        </p:nvSpPr>
        <p:spPr>
          <a:xfrm>
            <a:off x="7240796" y="30612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0063FDA-738A-4438-9D3A-F02E9FDF17B7}"/>
              </a:ext>
            </a:extLst>
          </p:cNvPr>
          <p:cNvSpPr/>
          <p:nvPr/>
        </p:nvSpPr>
        <p:spPr>
          <a:xfrm>
            <a:off x="7412926" y="3061280"/>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Measuring Social Marketing Results</a:t>
            </a:r>
          </a:p>
        </p:txBody>
      </p:sp>
      <p:sp>
        <p:nvSpPr>
          <p:cNvPr id="20" name="Straight Connector 19">
            <a:extLst>
              <a:ext uri="{FF2B5EF4-FFF2-40B4-BE49-F238E27FC236}">
                <a16:creationId xmlns:a16="http://schemas.microsoft.com/office/drawing/2014/main" id="{9E384249-2ED9-490F-88A8-BDE317D77CAC}"/>
              </a:ext>
            </a:extLst>
          </p:cNvPr>
          <p:cNvSpPr/>
          <p:nvPr/>
        </p:nvSpPr>
        <p:spPr>
          <a:xfrm>
            <a:off x="7240796" y="33450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1" name="Freeform: Shape 20">
            <a:extLst>
              <a:ext uri="{FF2B5EF4-FFF2-40B4-BE49-F238E27FC236}">
                <a16:creationId xmlns:a16="http://schemas.microsoft.com/office/drawing/2014/main" id="{71538034-9FE4-446D-A22C-C34739C490C9}"/>
              </a:ext>
            </a:extLst>
          </p:cNvPr>
          <p:cNvSpPr/>
          <p:nvPr/>
        </p:nvSpPr>
        <p:spPr>
          <a:xfrm>
            <a:off x="7412926" y="334509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Facebook Marketing</a:t>
            </a:r>
          </a:p>
        </p:txBody>
      </p:sp>
      <p:sp>
        <p:nvSpPr>
          <p:cNvPr id="22" name="Straight Connector 21">
            <a:extLst>
              <a:ext uri="{FF2B5EF4-FFF2-40B4-BE49-F238E27FC236}">
                <a16:creationId xmlns:a16="http://schemas.microsoft.com/office/drawing/2014/main" id="{26FFADC3-90AA-4978-B398-601DB36F9B94}"/>
              </a:ext>
            </a:extLst>
          </p:cNvPr>
          <p:cNvSpPr/>
          <p:nvPr/>
        </p:nvSpPr>
        <p:spPr>
          <a:xfrm>
            <a:off x="7240796" y="365840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3" name="Freeform: Shape 22">
            <a:extLst>
              <a:ext uri="{FF2B5EF4-FFF2-40B4-BE49-F238E27FC236}">
                <a16:creationId xmlns:a16="http://schemas.microsoft.com/office/drawing/2014/main" id="{64490275-A609-4884-9BDB-F6AF75182FA6}"/>
              </a:ext>
            </a:extLst>
          </p:cNvPr>
          <p:cNvSpPr/>
          <p:nvPr/>
        </p:nvSpPr>
        <p:spPr>
          <a:xfrm>
            <a:off x="7412926" y="3658407"/>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Instagram Marketing</a:t>
            </a:r>
          </a:p>
        </p:txBody>
      </p:sp>
      <p:sp>
        <p:nvSpPr>
          <p:cNvPr id="24" name="Straight Connector 23">
            <a:extLst>
              <a:ext uri="{FF2B5EF4-FFF2-40B4-BE49-F238E27FC236}">
                <a16:creationId xmlns:a16="http://schemas.microsoft.com/office/drawing/2014/main" id="{D245BF44-31A3-4AD9-9F71-86159828DBE7}"/>
              </a:ext>
            </a:extLst>
          </p:cNvPr>
          <p:cNvSpPr/>
          <p:nvPr/>
        </p:nvSpPr>
        <p:spPr>
          <a:xfrm>
            <a:off x="7240796" y="398646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783BD596-E6D5-45DB-9E85-0EDBA17DAD70}"/>
              </a:ext>
            </a:extLst>
          </p:cNvPr>
          <p:cNvSpPr/>
          <p:nvPr/>
        </p:nvSpPr>
        <p:spPr>
          <a:xfrm>
            <a:off x="7412926" y="398646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err="1">
                <a:ln>
                  <a:noFill/>
                </a:ln>
                <a:solidFill>
                  <a:prstClr val="black">
                    <a:hueOff val="0"/>
                    <a:satOff val="0"/>
                    <a:lumOff val="0"/>
                    <a:alphaOff val="0"/>
                  </a:prstClr>
                </a:solidFill>
                <a:effectLst/>
                <a:uLnTx/>
                <a:uFillTx/>
                <a:latin typeface="Times New Roman"/>
                <a:ea typeface="+mn-ea"/>
                <a:cs typeface="Times New Roman"/>
              </a:rPr>
              <a:t>TikTok</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 Marketing</a:t>
            </a:r>
          </a:p>
        </p:txBody>
      </p:sp>
      <p:sp>
        <p:nvSpPr>
          <p:cNvPr id="26" name="Straight Connector 25">
            <a:extLst>
              <a:ext uri="{FF2B5EF4-FFF2-40B4-BE49-F238E27FC236}">
                <a16:creationId xmlns:a16="http://schemas.microsoft.com/office/drawing/2014/main" id="{CE00E87C-D2FF-470C-BDE9-E8C001166451}"/>
              </a:ext>
            </a:extLst>
          </p:cNvPr>
          <p:cNvSpPr/>
          <p:nvPr/>
        </p:nvSpPr>
        <p:spPr>
          <a:xfrm>
            <a:off x="7240796" y="427028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04AAC44-8253-401F-96FA-795C55324F75}"/>
              </a:ext>
            </a:extLst>
          </p:cNvPr>
          <p:cNvSpPr/>
          <p:nvPr/>
        </p:nvSpPr>
        <p:spPr>
          <a:xfrm>
            <a:off x="7412926" y="427028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Twitter Marketing</a:t>
            </a:r>
          </a:p>
        </p:txBody>
      </p:sp>
      <p:sp>
        <p:nvSpPr>
          <p:cNvPr id="28" name="Straight Connector 27">
            <a:extLst>
              <a:ext uri="{FF2B5EF4-FFF2-40B4-BE49-F238E27FC236}">
                <a16:creationId xmlns:a16="http://schemas.microsoft.com/office/drawing/2014/main" id="{25B15745-01BB-414F-88C2-5411C0A8A837}"/>
              </a:ext>
            </a:extLst>
          </p:cNvPr>
          <p:cNvSpPr/>
          <p:nvPr/>
        </p:nvSpPr>
        <p:spPr>
          <a:xfrm>
            <a:off x="7240796" y="45688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017374C9-25EB-405D-BC65-41D79B7D2474}"/>
              </a:ext>
            </a:extLst>
          </p:cNvPr>
          <p:cNvSpPr/>
          <p:nvPr/>
        </p:nvSpPr>
        <p:spPr>
          <a:xfrm>
            <a:off x="7412926" y="4568848"/>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Downside of Social Marketing</a:t>
            </a:r>
          </a:p>
        </p:txBody>
      </p:sp>
      <p:sp>
        <p:nvSpPr>
          <p:cNvPr id="30" name="Straight Connector 29">
            <a:extLst>
              <a:ext uri="{FF2B5EF4-FFF2-40B4-BE49-F238E27FC236}">
                <a16:creationId xmlns:a16="http://schemas.microsoft.com/office/drawing/2014/main" id="{E3D6B3B6-3434-4421-A5BC-DFCB0BB6065E}"/>
              </a:ext>
            </a:extLst>
          </p:cNvPr>
          <p:cNvSpPr/>
          <p:nvPr/>
        </p:nvSpPr>
        <p:spPr>
          <a:xfrm>
            <a:off x="2650664" y="49116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Shape 30">
            <a:extLst>
              <a:ext uri="{FF2B5EF4-FFF2-40B4-BE49-F238E27FC236}">
                <a16:creationId xmlns:a16="http://schemas.microsoft.com/office/drawing/2014/main" id="{84C64CD6-7666-4BF5-88F6-A8FAD2EB3051}"/>
              </a:ext>
            </a:extLst>
          </p:cNvPr>
          <p:cNvSpPr/>
          <p:nvPr/>
        </p:nvSpPr>
        <p:spPr>
          <a:xfrm>
            <a:off x="2822795" y="4983903"/>
            <a:ext cx="3273206" cy="1052161"/>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Mobile Marketing</a:t>
            </a:r>
          </a:p>
        </p:txBody>
      </p:sp>
      <p:sp>
        <p:nvSpPr>
          <p:cNvPr id="32" name="Freeform: Shape 31">
            <a:extLst>
              <a:ext uri="{FF2B5EF4-FFF2-40B4-BE49-F238E27FC236}">
                <a16:creationId xmlns:a16="http://schemas.microsoft.com/office/drawing/2014/main" id="{80667853-9DB5-4677-946A-D87969825559}"/>
              </a:ext>
            </a:extLst>
          </p:cNvPr>
          <p:cNvSpPr/>
          <p:nvPr/>
        </p:nvSpPr>
        <p:spPr>
          <a:xfrm>
            <a:off x="7412926" y="4880649"/>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Overview: M-commerce Today</a:t>
            </a:r>
          </a:p>
        </p:txBody>
      </p:sp>
      <p:sp>
        <p:nvSpPr>
          <p:cNvPr id="33" name="Straight Connector 32">
            <a:extLst>
              <a:ext uri="{FF2B5EF4-FFF2-40B4-BE49-F238E27FC236}">
                <a16:creationId xmlns:a16="http://schemas.microsoft.com/office/drawing/2014/main" id="{21C6D137-4C58-49EE-ADE7-FE421BBB4F33}"/>
              </a:ext>
            </a:extLst>
          </p:cNvPr>
          <p:cNvSpPr/>
          <p:nvPr/>
        </p:nvSpPr>
        <p:spPr>
          <a:xfrm>
            <a:off x="7240796" y="51695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CBE5BBFB-794E-4C97-9CAD-1AA85BC327A3}"/>
              </a:ext>
            </a:extLst>
          </p:cNvPr>
          <p:cNvSpPr/>
          <p:nvPr/>
        </p:nvSpPr>
        <p:spPr>
          <a:xfrm>
            <a:off x="7412926" y="5169504"/>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Technology: Basic Mobile Device Features</a:t>
            </a:r>
          </a:p>
        </p:txBody>
      </p:sp>
      <p:sp>
        <p:nvSpPr>
          <p:cNvPr id="35" name="Straight Connector 34">
            <a:extLst>
              <a:ext uri="{FF2B5EF4-FFF2-40B4-BE49-F238E27FC236}">
                <a16:creationId xmlns:a16="http://schemas.microsoft.com/office/drawing/2014/main" id="{AE4B4F94-A410-4E8D-8EC0-4344621F92AA}"/>
              </a:ext>
            </a:extLst>
          </p:cNvPr>
          <p:cNvSpPr/>
          <p:nvPr/>
        </p:nvSpPr>
        <p:spPr>
          <a:xfrm>
            <a:off x="7240796" y="54583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6BD7154B-147E-43FA-9265-A3EC0C2843C9}"/>
              </a:ext>
            </a:extLst>
          </p:cNvPr>
          <p:cNvSpPr/>
          <p:nvPr/>
        </p:nvSpPr>
        <p:spPr>
          <a:xfrm>
            <a:off x="7412926" y="5458358"/>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Tools: Ad Formats</a:t>
            </a:r>
          </a:p>
        </p:txBody>
      </p:sp>
      <p:sp>
        <p:nvSpPr>
          <p:cNvPr id="37" name="Straight Connector 36">
            <a:extLst>
              <a:ext uri="{FF2B5EF4-FFF2-40B4-BE49-F238E27FC236}">
                <a16:creationId xmlns:a16="http://schemas.microsoft.com/office/drawing/2014/main" id="{942B24CF-8807-4014-A10A-5F6B4A4F4B48}"/>
              </a:ext>
            </a:extLst>
          </p:cNvPr>
          <p:cNvSpPr/>
          <p:nvPr/>
        </p:nvSpPr>
        <p:spPr>
          <a:xfrm>
            <a:off x="7240796" y="574721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8" name="Freeform: Shape 37">
            <a:extLst>
              <a:ext uri="{FF2B5EF4-FFF2-40B4-BE49-F238E27FC236}">
                <a16:creationId xmlns:a16="http://schemas.microsoft.com/office/drawing/2014/main" id="{F5921D67-6C85-4EAA-B02D-981E7B4A502F}"/>
              </a:ext>
            </a:extLst>
          </p:cNvPr>
          <p:cNvSpPr/>
          <p:nvPr/>
        </p:nvSpPr>
        <p:spPr>
          <a:xfrm>
            <a:off x="7412926" y="5747213"/>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Starting a Mobile Marketing Campaign</a:t>
            </a:r>
          </a:p>
        </p:txBody>
      </p:sp>
      <p:sp>
        <p:nvSpPr>
          <p:cNvPr id="39" name="Straight Connector 38">
            <a:extLst>
              <a:ext uri="{FF2B5EF4-FFF2-40B4-BE49-F238E27FC236}">
                <a16:creationId xmlns:a16="http://schemas.microsoft.com/office/drawing/2014/main" id="{366F69C1-063C-480D-B0DD-DAF02B52D4BC}"/>
              </a:ext>
            </a:extLst>
          </p:cNvPr>
          <p:cNvSpPr/>
          <p:nvPr/>
        </p:nvSpPr>
        <p:spPr>
          <a:xfrm>
            <a:off x="7240796" y="60360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0" name="Freeform: Shape 39">
            <a:extLst>
              <a:ext uri="{FF2B5EF4-FFF2-40B4-BE49-F238E27FC236}">
                <a16:creationId xmlns:a16="http://schemas.microsoft.com/office/drawing/2014/main" id="{705A661F-4B86-4811-A70D-A4745ED766C2}"/>
              </a:ext>
            </a:extLst>
          </p:cNvPr>
          <p:cNvSpPr/>
          <p:nvPr/>
        </p:nvSpPr>
        <p:spPr>
          <a:xfrm>
            <a:off x="7412926" y="6036067"/>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Analytics</a:t>
            </a:r>
          </a:p>
        </p:txBody>
      </p:sp>
      <p:sp>
        <p:nvSpPr>
          <p:cNvPr id="41" name="Straight Connector 40">
            <a:extLst>
              <a:ext uri="{FF2B5EF4-FFF2-40B4-BE49-F238E27FC236}">
                <a16:creationId xmlns:a16="http://schemas.microsoft.com/office/drawing/2014/main" id="{51482A3F-E476-4775-A1B3-5483D8EAF0E2}"/>
              </a:ext>
            </a:extLst>
          </p:cNvPr>
          <p:cNvSpPr/>
          <p:nvPr/>
        </p:nvSpPr>
        <p:spPr>
          <a:xfrm>
            <a:off x="2650664" y="628104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36114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A1E26-87DD-48BA-9684-EBFF72AED7D6}"/>
              </a:ext>
            </a:extLst>
          </p:cNvPr>
          <p:cNvSpPr>
            <a:spLocks noGrp="1"/>
          </p:cNvSpPr>
          <p:nvPr>
            <p:ph type="title"/>
          </p:nvPr>
        </p:nvSpPr>
        <p:spPr/>
        <p:txBody>
          <a:bodyPr/>
          <a:lstStyle/>
          <a:p>
            <a:r>
              <a:rPr lang="en-US" dirty="0"/>
              <a:t>What is Social Media Marketing </a:t>
            </a:r>
            <a:endParaRPr lang="ar-SY" dirty="0"/>
          </a:p>
        </p:txBody>
      </p:sp>
      <p:pic>
        <p:nvPicPr>
          <p:cNvPr id="4" name="What is Social Media Marketing in 2 minutes. - Wuhoo Digital (720p, h264)">
            <a:hlinkClick r:id="" action="ppaction://media"/>
            <a:extLst>
              <a:ext uri="{FF2B5EF4-FFF2-40B4-BE49-F238E27FC236}">
                <a16:creationId xmlns:a16="http://schemas.microsoft.com/office/drawing/2014/main" id="{215AA601-9E61-4305-896C-D2EC5BAC6038}"/>
              </a:ext>
            </a:extLst>
          </p:cNvPr>
          <p:cNvPicPr>
            <a:picLocks noGrp="1" noChangeAspect="1"/>
          </p:cNvPicPr>
          <p:nvPr>
            <p:ph idx="1"/>
            <a:videoFile r:link="rId1"/>
            <p:extLst>
              <p:ext uri="{DAA4B4D4-6D71-4841-9C94-3DE7FCFB9230}">
                <p14:media xmlns:p14="http://schemas.microsoft.com/office/powerpoint/2010/main" r:embed="rId2">
                  <p14:trim end="27781.7346"/>
                </p14:media>
              </p:ext>
            </p:extLst>
          </p:nvPr>
        </p:nvPicPr>
        <p:blipFill>
          <a:blip r:embed="rId5"/>
          <a:stretch>
            <a:fillRect/>
          </a:stretch>
        </p:blipFill>
        <p:spPr>
          <a:xfrm>
            <a:off x="1709738" y="1358232"/>
            <a:ext cx="8770937" cy="4933950"/>
          </a:xfrm>
        </p:spPr>
      </p:pic>
    </p:spTree>
    <p:extLst>
      <p:ext uri="{BB962C8B-B14F-4D97-AF65-F5344CB8AC3E}">
        <p14:creationId xmlns:p14="http://schemas.microsoft.com/office/powerpoint/2010/main" val="98982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82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sz="3600" dirty="0"/>
              <a:t>Introduction to Social and Mobile Marketing</a:t>
            </a:r>
            <a:endParaRPr lang="ar-SY" sz="3600"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From Eyeballs to Conversations</a:t>
            </a:r>
          </a:p>
          <a:p>
            <a:r>
              <a:rPr lang="en-US" dirty="0"/>
              <a:t>The world of marketing and advertising saw significant changes post 2007 due to the rise of online social networks. </a:t>
            </a:r>
          </a:p>
          <a:p>
            <a:r>
              <a:rPr lang="en-US" dirty="0"/>
              <a:t>Modern marketing involves businesses participating in online conversations with their customers and potential customers, marking a shift from merely attracting eyeballs to actively engaging with users. </a:t>
            </a:r>
          </a:p>
          <a:p>
            <a:r>
              <a:rPr lang="en-US" dirty="0"/>
              <a:t>Brands must locate, identify and participate in these conversations, incorporating a range of social elements including listening, interacting, empathizing and engaging. </a:t>
            </a:r>
          </a:p>
        </p:txBody>
      </p:sp>
      <p:pic>
        <p:nvPicPr>
          <p:cNvPr id="5" name="Picture 4">
            <a:extLst>
              <a:ext uri="{FF2B5EF4-FFF2-40B4-BE49-F238E27FC236}">
                <a16:creationId xmlns:a16="http://schemas.microsoft.com/office/drawing/2014/main" id="{BD9F4A8E-9C8C-41ED-999F-9380D5D4CC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49852" y="1421927"/>
            <a:ext cx="1916275" cy="933224"/>
          </a:xfrm>
          <a:prstGeom prst="rect">
            <a:avLst/>
          </a:prstGeom>
        </p:spPr>
      </p:pic>
    </p:spTree>
    <p:extLst>
      <p:ext uri="{BB962C8B-B14F-4D97-AF65-F5344CB8AC3E}">
        <p14:creationId xmlns:p14="http://schemas.microsoft.com/office/powerpoint/2010/main" val="3649787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sz="3600" dirty="0">
                <a:solidFill>
                  <a:prstClr val="black"/>
                </a:solidFill>
              </a:rPr>
              <a:t>Introduction to Social and Mobile Marketing</a:t>
            </a:r>
            <a:endParaRPr lang="ar-SY" sz="3200"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From Eyeballs to Conversations</a:t>
            </a:r>
          </a:p>
          <a:p>
            <a:r>
              <a:rPr lang="en-US" dirty="0"/>
              <a:t>Consequently, social marketing has evolved from being just an ad channel to a toolkit for communication with consumers. </a:t>
            </a:r>
          </a:p>
          <a:p>
            <a:r>
              <a:rPr lang="en-US" dirty="0"/>
              <a:t>Unlike traditional strategies that allowed businesses to control brand messaging, social marketing is mainly shaped by the tastes, opinions, and choices of the consumer's social network. </a:t>
            </a:r>
          </a:p>
          <a:p>
            <a:r>
              <a:rPr lang="en-US" dirty="0"/>
              <a:t>This shift emphasizes the significance of businesses engaging in and shaping this social process.</a:t>
            </a:r>
            <a:endParaRPr lang="ar-SY" dirty="0"/>
          </a:p>
        </p:txBody>
      </p:sp>
    </p:spTree>
    <p:extLst>
      <p:ext uri="{BB962C8B-B14F-4D97-AF65-F5344CB8AC3E}">
        <p14:creationId xmlns:p14="http://schemas.microsoft.com/office/powerpoint/2010/main" val="1793592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sz="3600" dirty="0"/>
              <a:t>Introduction to Social and Mobile Marketing</a:t>
            </a:r>
            <a:endParaRPr lang="ar-SY" sz="3600"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fontScale="92500" lnSpcReduction="20000"/>
          </a:bodyPr>
          <a:lstStyle/>
          <a:p>
            <a:pPr marL="0" indent="0">
              <a:buNone/>
            </a:pPr>
            <a:r>
              <a:rPr lang="en-US" b="1" dirty="0">
                <a:solidFill>
                  <a:srgbClr val="FF0000"/>
                </a:solidFill>
              </a:rPr>
              <a:t>From the Desktop to the Smartphone and Tablet</a:t>
            </a:r>
          </a:p>
          <a:p>
            <a:pPr algn="l"/>
            <a:r>
              <a:rPr lang="en-US" dirty="0"/>
              <a:t>For the first time in 2016, mobile marketing</a:t>
            </a:r>
            <a:br>
              <a:rPr lang="en-US" dirty="0"/>
            </a:br>
            <a:r>
              <a:rPr lang="en-US" dirty="0"/>
              <a:t> spending surpassed that of desktop/laptop marketing. </a:t>
            </a:r>
          </a:p>
          <a:p>
            <a:r>
              <a:rPr lang="en-US" dirty="0"/>
              <a:t>By 2018, most of the ad spending was being targeted towards mobile marketing. </a:t>
            </a:r>
          </a:p>
          <a:p>
            <a:r>
              <a:rPr lang="en-US" dirty="0"/>
              <a:t>Future predictions indicate significant increases in mobile advertising spending, with a growing interest towards connected TVs as well.</a:t>
            </a:r>
          </a:p>
          <a:p>
            <a:r>
              <a:rPr lang="en-US" dirty="0"/>
              <a:t>Social network advertising has also seen rapid growth trends, with expectations of further spending increases. </a:t>
            </a:r>
          </a:p>
        </p:txBody>
      </p:sp>
      <p:pic>
        <p:nvPicPr>
          <p:cNvPr id="3074" name="Picture 2" descr="Desktop, Laptop, Tablet or Smartphone? [ Being Ron ]">
            <a:extLst>
              <a:ext uri="{FF2B5EF4-FFF2-40B4-BE49-F238E27FC236}">
                <a16:creationId xmlns:a16="http://schemas.microsoft.com/office/drawing/2014/main" id="{8DCEAECE-0899-4774-9117-7B46F12858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228" y="1749593"/>
            <a:ext cx="2924175" cy="1562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736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sz="3600" dirty="0"/>
              <a:t>Introduction to Social and Mobile Marketing</a:t>
            </a:r>
            <a:endParaRPr lang="ar-SY" sz="3600"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The Social, Mobile Nexus</a:t>
            </a:r>
          </a:p>
          <a:p>
            <a:r>
              <a:rPr lang="en-US" dirty="0"/>
              <a:t>The majority of social media usage happens through mobile devices </a:t>
            </a:r>
          </a:p>
          <a:p>
            <a:pPr algn="l"/>
            <a:r>
              <a:rPr lang="en-US" dirty="0"/>
              <a:t>93% Twitter's U.S. users and 95% Facebook's U.S.</a:t>
            </a:r>
            <a:br>
              <a:rPr lang="en-US" dirty="0"/>
            </a:br>
            <a:r>
              <a:rPr lang="en-US" dirty="0"/>
              <a:t> users accessed their respective platforms via mobile. </a:t>
            </a:r>
          </a:p>
          <a:p>
            <a:r>
              <a:rPr lang="en-US" dirty="0"/>
              <a:t>Additionally, a huge percentage of these platforms' advertising revenue comes from mobile ads. </a:t>
            </a:r>
          </a:p>
          <a:p>
            <a:r>
              <a:rPr lang="en-US" dirty="0"/>
              <a:t>Effective marketing campaigns need to consider this integration of social and mobile marketing since most customers will likely be accessing campaigns through mobile devices. </a:t>
            </a:r>
          </a:p>
        </p:txBody>
      </p:sp>
      <p:pic>
        <p:nvPicPr>
          <p:cNvPr id="4098" name="Picture 2" descr="Social media regulation in the United States: Past, present, and future -  Ascend Magazine Website">
            <a:extLst>
              <a:ext uri="{FF2B5EF4-FFF2-40B4-BE49-F238E27FC236}">
                <a16:creationId xmlns:a16="http://schemas.microsoft.com/office/drawing/2014/main" id="{BFB46CC0-023B-42F5-8753-E44601D2722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7718" y="1791929"/>
            <a:ext cx="2518512" cy="16370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673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99B8340-5B61-43E3-97CE-56157263F13E}"/>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DD74B624-9221-44B0-A2C6-08C26C381F5B}"/>
              </a:ext>
            </a:extLst>
          </p:cNvPr>
          <p:cNvSpPr/>
          <p:nvPr/>
        </p:nvSpPr>
        <p:spPr>
          <a:xfrm>
            <a:off x="355600" y="1524000"/>
            <a:ext cx="2295064"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7:</a:t>
            </a: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and MOBILE MARKETING</a:t>
            </a:r>
          </a:p>
        </p:txBody>
      </p:sp>
      <p:sp>
        <p:nvSpPr>
          <p:cNvPr id="6" name="Freeform: Shape 5">
            <a:extLst>
              <a:ext uri="{FF2B5EF4-FFF2-40B4-BE49-F238E27FC236}">
                <a16:creationId xmlns:a16="http://schemas.microsoft.com/office/drawing/2014/main" id="{F8A38848-F5CA-4B6F-AE9F-5D847ECFD777}"/>
              </a:ext>
            </a:extLst>
          </p:cNvPr>
          <p:cNvSpPr/>
          <p:nvPr/>
        </p:nvSpPr>
        <p:spPr>
          <a:xfrm>
            <a:off x="2822795" y="1596231"/>
            <a:ext cx="3273206" cy="907940"/>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Introduction to Social and Mobile Marketing</a:t>
            </a:r>
          </a:p>
        </p:txBody>
      </p:sp>
      <p:sp>
        <p:nvSpPr>
          <p:cNvPr id="8" name="Freeform: Shape 7">
            <a:extLst>
              <a:ext uri="{FF2B5EF4-FFF2-40B4-BE49-F238E27FC236}">
                <a16:creationId xmlns:a16="http://schemas.microsoft.com/office/drawing/2014/main" id="{1F9E7580-F9A0-4783-8C30-017AC934CD79}"/>
              </a:ext>
            </a:extLst>
          </p:cNvPr>
          <p:cNvSpPr/>
          <p:nvPr/>
        </p:nvSpPr>
        <p:spPr>
          <a:xfrm>
            <a:off x="7412926" y="1596231"/>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Eyeballs to Conversations</a:t>
            </a:r>
          </a:p>
        </p:txBody>
      </p:sp>
      <p:sp>
        <p:nvSpPr>
          <p:cNvPr id="9" name="Straight Connector 8">
            <a:extLst>
              <a:ext uri="{FF2B5EF4-FFF2-40B4-BE49-F238E27FC236}">
                <a16:creationId xmlns:a16="http://schemas.microsoft.com/office/drawing/2014/main" id="{14C41722-E0EF-4668-8927-B8C089229B50}"/>
              </a:ext>
            </a:extLst>
          </p:cNvPr>
          <p:cNvSpPr/>
          <p:nvPr/>
        </p:nvSpPr>
        <p:spPr>
          <a:xfrm>
            <a:off x="7240796" y="18560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37842DE4-E2BC-441E-B418-97A46A4121FD}"/>
              </a:ext>
            </a:extLst>
          </p:cNvPr>
          <p:cNvSpPr/>
          <p:nvPr/>
        </p:nvSpPr>
        <p:spPr>
          <a:xfrm>
            <a:off x="7412926" y="1856078"/>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the Desktop to the Smartphone and Tablet</a:t>
            </a:r>
          </a:p>
        </p:txBody>
      </p:sp>
      <p:sp>
        <p:nvSpPr>
          <p:cNvPr id="11" name="Straight Connector 10">
            <a:extLst>
              <a:ext uri="{FF2B5EF4-FFF2-40B4-BE49-F238E27FC236}">
                <a16:creationId xmlns:a16="http://schemas.microsoft.com/office/drawing/2014/main" id="{74F18886-71D9-4E33-B7B9-253275398636}"/>
              </a:ext>
            </a:extLst>
          </p:cNvPr>
          <p:cNvSpPr/>
          <p:nvPr/>
        </p:nvSpPr>
        <p:spPr>
          <a:xfrm>
            <a:off x="7240796" y="214542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05B5F3B3-6FAB-4FCF-B17C-D7B075C4BB9C}"/>
              </a:ext>
            </a:extLst>
          </p:cNvPr>
          <p:cNvSpPr/>
          <p:nvPr/>
        </p:nvSpPr>
        <p:spPr>
          <a:xfrm>
            <a:off x="7412926" y="2145420"/>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Social, Mobile Nexus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173BDF5F-03FE-4341-B726-A11A923A1777}"/>
              </a:ext>
            </a:extLst>
          </p:cNvPr>
          <p:cNvSpPr/>
          <p:nvPr/>
        </p:nvSpPr>
        <p:spPr>
          <a:xfrm>
            <a:off x="2650664" y="24656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5C4960AC-43CA-461F-9918-63584E98D76C}"/>
              </a:ext>
            </a:extLst>
          </p:cNvPr>
          <p:cNvSpPr/>
          <p:nvPr/>
        </p:nvSpPr>
        <p:spPr>
          <a:xfrm>
            <a:off x="2822795" y="2504176"/>
            <a:ext cx="3273206" cy="2407496"/>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Social Marketing</a:t>
            </a:r>
            <a:endParaRPr kumimoji="0" lang="ar-SY" sz="2400" b="0" i="0" u="none" strike="noStrike" kern="1200" cap="none" spc="0" normalizeH="0" baseline="0" noProof="0" dirty="0">
              <a:ln>
                <a:noFill/>
              </a:ln>
              <a:solidFill>
                <a:srgbClr val="0070C0"/>
              </a:solidFill>
              <a:effectLst/>
              <a:uLnTx/>
              <a:uFillTx/>
              <a:latin typeface="Times New Roman"/>
              <a:ea typeface="+mn-ea"/>
              <a:cs typeface="Times New Roman"/>
            </a:endParaRPr>
          </a:p>
        </p:txBody>
      </p:sp>
      <p:sp>
        <p:nvSpPr>
          <p:cNvPr id="15" name="Freeform: Shape 14">
            <a:extLst>
              <a:ext uri="{FF2B5EF4-FFF2-40B4-BE49-F238E27FC236}">
                <a16:creationId xmlns:a16="http://schemas.microsoft.com/office/drawing/2014/main" id="{F80AF1D8-D063-41F2-B034-1F9DF9E10225}"/>
              </a:ext>
            </a:extLst>
          </p:cNvPr>
          <p:cNvSpPr/>
          <p:nvPr/>
        </p:nvSpPr>
        <p:spPr>
          <a:xfrm>
            <a:off x="7412926" y="250839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Marketing Players</a:t>
            </a:r>
          </a:p>
        </p:txBody>
      </p:sp>
      <p:sp>
        <p:nvSpPr>
          <p:cNvPr id="16" name="Straight Connector 15">
            <a:extLst>
              <a:ext uri="{FF2B5EF4-FFF2-40B4-BE49-F238E27FC236}">
                <a16:creationId xmlns:a16="http://schemas.microsoft.com/office/drawing/2014/main" id="{694770F5-4633-4B3F-999B-96F30EDD861C}"/>
              </a:ext>
            </a:extLst>
          </p:cNvPr>
          <p:cNvSpPr/>
          <p:nvPr/>
        </p:nvSpPr>
        <p:spPr>
          <a:xfrm>
            <a:off x="7240796" y="27922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77923F49-D3E7-4E35-AD1D-B6F062DC4D39}"/>
              </a:ext>
            </a:extLst>
          </p:cNvPr>
          <p:cNvSpPr/>
          <p:nvPr/>
        </p:nvSpPr>
        <p:spPr>
          <a:xfrm>
            <a:off x="7412926" y="279221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Social Marketing Process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FB8E9915-7DBF-4C2D-A439-9EF44E46BE1E}"/>
              </a:ext>
            </a:extLst>
          </p:cNvPr>
          <p:cNvSpPr/>
          <p:nvPr/>
        </p:nvSpPr>
        <p:spPr>
          <a:xfrm>
            <a:off x="7240796" y="30612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0063FDA-738A-4438-9D3A-F02E9FDF17B7}"/>
              </a:ext>
            </a:extLst>
          </p:cNvPr>
          <p:cNvSpPr/>
          <p:nvPr/>
        </p:nvSpPr>
        <p:spPr>
          <a:xfrm>
            <a:off x="7412926" y="3061280"/>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Measuring Social Marketing Results</a:t>
            </a:r>
          </a:p>
        </p:txBody>
      </p:sp>
      <p:sp>
        <p:nvSpPr>
          <p:cNvPr id="20" name="Straight Connector 19">
            <a:extLst>
              <a:ext uri="{FF2B5EF4-FFF2-40B4-BE49-F238E27FC236}">
                <a16:creationId xmlns:a16="http://schemas.microsoft.com/office/drawing/2014/main" id="{9E384249-2ED9-490F-88A8-BDE317D77CAC}"/>
              </a:ext>
            </a:extLst>
          </p:cNvPr>
          <p:cNvSpPr/>
          <p:nvPr/>
        </p:nvSpPr>
        <p:spPr>
          <a:xfrm>
            <a:off x="7240796" y="33450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1" name="Freeform: Shape 20">
            <a:extLst>
              <a:ext uri="{FF2B5EF4-FFF2-40B4-BE49-F238E27FC236}">
                <a16:creationId xmlns:a16="http://schemas.microsoft.com/office/drawing/2014/main" id="{71538034-9FE4-446D-A22C-C34739C490C9}"/>
              </a:ext>
            </a:extLst>
          </p:cNvPr>
          <p:cNvSpPr/>
          <p:nvPr/>
        </p:nvSpPr>
        <p:spPr>
          <a:xfrm>
            <a:off x="7412926" y="334509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Facebook Marketing</a:t>
            </a:r>
          </a:p>
        </p:txBody>
      </p:sp>
      <p:sp>
        <p:nvSpPr>
          <p:cNvPr id="22" name="Straight Connector 21">
            <a:extLst>
              <a:ext uri="{FF2B5EF4-FFF2-40B4-BE49-F238E27FC236}">
                <a16:creationId xmlns:a16="http://schemas.microsoft.com/office/drawing/2014/main" id="{26FFADC3-90AA-4978-B398-601DB36F9B94}"/>
              </a:ext>
            </a:extLst>
          </p:cNvPr>
          <p:cNvSpPr/>
          <p:nvPr/>
        </p:nvSpPr>
        <p:spPr>
          <a:xfrm>
            <a:off x="7240796" y="365840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3" name="Freeform: Shape 22">
            <a:extLst>
              <a:ext uri="{FF2B5EF4-FFF2-40B4-BE49-F238E27FC236}">
                <a16:creationId xmlns:a16="http://schemas.microsoft.com/office/drawing/2014/main" id="{64490275-A609-4884-9BDB-F6AF75182FA6}"/>
              </a:ext>
            </a:extLst>
          </p:cNvPr>
          <p:cNvSpPr/>
          <p:nvPr/>
        </p:nvSpPr>
        <p:spPr>
          <a:xfrm>
            <a:off x="7412926" y="3658407"/>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Instagram Marketing</a:t>
            </a:r>
          </a:p>
        </p:txBody>
      </p:sp>
      <p:sp>
        <p:nvSpPr>
          <p:cNvPr id="24" name="Straight Connector 23">
            <a:extLst>
              <a:ext uri="{FF2B5EF4-FFF2-40B4-BE49-F238E27FC236}">
                <a16:creationId xmlns:a16="http://schemas.microsoft.com/office/drawing/2014/main" id="{D245BF44-31A3-4AD9-9F71-86159828DBE7}"/>
              </a:ext>
            </a:extLst>
          </p:cNvPr>
          <p:cNvSpPr/>
          <p:nvPr/>
        </p:nvSpPr>
        <p:spPr>
          <a:xfrm>
            <a:off x="7240796" y="398646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783BD596-E6D5-45DB-9E85-0EDBA17DAD70}"/>
              </a:ext>
            </a:extLst>
          </p:cNvPr>
          <p:cNvSpPr/>
          <p:nvPr/>
        </p:nvSpPr>
        <p:spPr>
          <a:xfrm>
            <a:off x="7412926" y="398646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err="1">
                <a:ln>
                  <a:noFill/>
                </a:ln>
                <a:solidFill>
                  <a:prstClr val="black">
                    <a:hueOff val="0"/>
                    <a:satOff val="0"/>
                    <a:lumOff val="0"/>
                    <a:alphaOff val="0"/>
                  </a:prstClr>
                </a:solidFill>
                <a:effectLst/>
                <a:uLnTx/>
                <a:uFillTx/>
                <a:latin typeface="Times New Roman"/>
                <a:ea typeface="+mn-ea"/>
                <a:cs typeface="Times New Roman"/>
              </a:rPr>
              <a:t>TikTok</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 Marketing</a:t>
            </a:r>
          </a:p>
        </p:txBody>
      </p:sp>
      <p:sp>
        <p:nvSpPr>
          <p:cNvPr id="26" name="Straight Connector 25">
            <a:extLst>
              <a:ext uri="{FF2B5EF4-FFF2-40B4-BE49-F238E27FC236}">
                <a16:creationId xmlns:a16="http://schemas.microsoft.com/office/drawing/2014/main" id="{CE00E87C-D2FF-470C-BDE9-E8C001166451}"/>
              </a:ext>
            </a:extLst>
          </p:cNvPr>
          <p:cNvSpPr/>
          <p:nvPr/>
        </p:nvSpPr>
        <p:spPr>
          <a:xfrm>
            <a:off x="7240796" y="427028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04AAC44-8253-401F-96FA-795C55324F75}"/>
              </a:ext>
            </a:extLst>
          </p:cNvPr>
          <p:cNvSpPr/>
          <p:nvPr/>
        </p:nvSpPr>
        <p:spPr>
          <a:xfrm>
            <a:off x="7412926" y="427028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Twitter Marketing</a:t>
            </a:r>
          </a:p>
        </p:txBody>
      </p:sp>
      <p:sp>
        <p:nvSpPr>
          <p:cNvPr id="28" name="Straight Connector 27">
            <a:extLst>
              <a:ext uri="{FF2B5EF4-FFF2-40B4-BE49-F238E27FC236}">
                <a16:creationId xmlns:a16="http://schemas.microsoft.com/office/drawing/2014/main" id="{25B15745-01BB-414F-88C2-5411C0A8A837}"/>
              </a:ext>
            </a:extLst>
          </p:cNvPr>
          <p:cNvSpPr/>
          <p:nvPr/>
        </p:nvSpPr>
        <p:spPr>
          <a:xfrm>
            <a:off x="7240796" y="45688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017374C9-25EB-405D-BC65-41D79B7D2474}"/>
              </a:ext>
            </a:extLst>
          </p:cNvPr>
          <p:cNvSpPr/>
          <p:nvPr/>
        </p:nvSpPr>
        <p:spPr>
          <a:xfrm>
            <a:off x="7412926" y="4568848"/>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Downside of Social Marketing</a:t>
            </a:r>
          </a:p>
        </p:txBody>
      </p:sp>
      <p:sp>
        <p:nvSpPr>
          <p:cNvPr id="30" name="Straight Connector 29">
            <a:extLst>
              <a:ext uri="{FF2B5EF4-FFF2-40B4-BE49-F238E27FC236}">
                <a16:creationId xmlns:a16="http://schemas.microsoft.com/office/drawing/2014/main" id="{E3D6B3B6-3434-4421-A5BC-DFCB0BB6065E}"/>
              </a:ext>
            </a:extLst>
          </p:cNvPr>
          <p:cNvSpPr/>
          <p:nvPr/>
        </p:nvSpPr>
        <p:spPr>
          <a:xfrm>
            <a:off x="2650664" y="49116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Shape 30">
            <a:extLst>
              <a:ext uri="{FF2B5EF4-FFF2-40B4-BE49-F238E27FC236}">
                <a16:creationId xmlns:a16="http://schemas.microsoft.com/office/drawing/2014/main" id="{84C64CD6-7666-4BF5-88F6-A8FAD2EB3051}"/>
              </a:ext>
            </a:extLst>
          </p:cNvPr>
          <p:cNvSpPr/>
          <p:nvPr/>
        </p:nvSpPr>
        <p:spPr>
          <a:xfrm>
            <a:off x="2822795" y="4983903"/>
            <a:ext cx="3273206" cy="1052161"/>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Mobile Marketing</a:t>
            </a:r>
          </a:p>
        </p:txBody>
      </p:sp>
      <p:sp>
        <p:nvSpPr>
          <p:cNvPr id="32" name="Freeform: Shape 31">
            <a:extLst>
              <a:ext uri="{FF2B5EF4-FFF2-40B4-BE49-F238E27FC236}">
                <a16:creationId xmlns:a16="http://schemas.microsoft.com/office/drawing/2014/main" id="{80667853-9DB5-4677-946A-D87969825559}"/>
              </a:ext>
            </a:extLst>
          </p:cNvPr>
          <p:cNvSpPr/>
          <p:nvPr/>
        </p:nvSpPr>
        <p:spPr>
          <a:xfrm>
            <a:off x="7412926" y="4880649"/>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Overview: M-commerce Today</a:t>
            </a:r>
          </a:p>
        </p:txBody>
      </p:sp>
      <p:sp>
        <p:nvSpPr>
          <p:cNvPr id="33" name="Straight Connector 32">
            <a:extLst>
              <a:ext uri="{FF2B5EF4-FFF2-40B4-BE49-F238E27FC236}">
                <a16:creationId xmlns:a16="http://schemas.microsoft.com/office/drawing/2014/main" id="{21C6D137-4C58-49EE-ADE7-FE421BBB4F33}"/>
              </a:ext>
            </a:extLst>
          </p:cNvPr>
          <p:cNvSpPr/>
          <p:nvPr/>
        </p:nvSpPr>
        <p:spPr>
          <a:xfrm>
            <a:off x="7240796" y="51695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CBE5BBFB-794E-4C97-9CAD-1AA85BC327A3}"/>
              </a:ext>
            </a:extLst>
          </p:cNvPr>
          <p:cNvSpPr/>
          <p:nvPr/>
        </p:nvSpPr>
        <p:spPr>
          <a:xfrm>
            <a:off x="7412926" y="5169504"/>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Technology: Basic Mobile Device Features</a:t>
            </a:r>
          </a:p>
        </p:txBody>
      </p:sp>
      <p:sp>
        <p:nvSpPr>
          <p:cNvPr id="35" name="Straight Connector 34">
            <a:extLst>
              <a:ext uri="{FF2B5EF4-FFF2-40B4-BE49-F238E27FC236}">
                <a16:creationId xmlns:a16="http://schemas.microsoft.com/office/drawing/2014/main" id="{AE4B4F94-A410-4E8D-8EC0-4344621F92AA}"/>
              </a:ext>
            </a:extLst>
          </p:cNvPr>
          <p:cNvSpPr/>
          <p:nvPr/>
        </p:nvSpPr>
        <p:spPr>
          <a:xfrm>
            <a:off x="7240796" y="54583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6BD7154B-147E-43FA-9265-A3EC0C2843C9}"/>
              </a:ext>
            </a:extLst>
          </p:cNvPr>
          <p:cNvSpPr/>
          <p:nvPr/>
        </p:nvSpPr>
        <p:spPr>
          <a:xfrm>
            <a:off x="7412926" y="5458358"/>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Tools: Ad Formats</a:t>
            </a:r>
          </a:p>
        </p:txBody>
      </p:sp>
      <p:sp>
        <p:nvSpPr>
          <p:cNvPr id="37" name="Straight Connector 36">
            <a:extLst>
              <a:ext uri="{FF2B5EF4-FFF2-40B4-BE49-F238E27FC236}">
                <a16:creationId xmlns:a16="http://schemas.microsoft.com/office/drawing/2014/main" id="{942B24CF-8807-4014-A10A-5F6B4A4F4B48}"/>
              </a:ext>
            </a:extLst>
          </p:cNvPr>
          <p:cNvSpPr/>
          <p:nvPr/>
        </p:nvSpPr>
        <p:spPr>
          <a:xfrm>
            <a:off x="7240796" y="574721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8" name="Freeform: Shape 37">
            <a:extLst>
              <a:ext uri="{FF2B5EF4-FFF2-40B4-BE49-F238E27FC236}">
                <a16:creationId xmlns:a16="http://schemas.microsoft.com/office/drawing/2014/main" id="{F5921D67-6C85-4EAA-B02D-981E7B4A502F}"/>
              </a:ext>
            </a:extLst>
          </p:cNvPr>
          <p:cNvSpPr/>
          <p:nvPr/>
        </p:nvSpPr>
        <p:spPr>
          <a:xfrm>
            <a:off x="7412926" y="5747213"/>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Starting a Mobile Marketing Campaign</a:t>
            </a:r>
          </a:p>
        </p:txBody>
      </p:sp>
      <p:sp>
        <p:nvSpPr>
          <p:cNvPr id="39" name="Straight Connector 38">
            <a:extLst>
              <a:ext uri="{FF2B5EF4-FFF2-40B4-BE49-F238E27FC236}">
                <a16:creationId xmlns:a16="http://schemas.microsoft.com/office/drawing/2014/main" id="{366F69C1-063C-480D-B0DD-DAF02B52D4BC}"/>
              </a:ext>
            </a:extLst>
          </p:cNvPr>
          <p:cNvSpPr/>
          <p:nvPr/>
        </p:nvSpPr>
        <p:spPr>
          <a:xfrm>
            <a:off x="7240796" y="60360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0" name="Freeform: Shape 39">
            <a:extLst>
              <a:ext uri="{FF2B5EF4-FFF2-40B4-BE49-F238E27FC236}">
                <a16:creationId xmlns:a16="http://schemas.microsoft.com/office/drawing/2014/main" id="{705A661F-4B86-4811-A70D-A4745ED766C2}"/>
              </a:ext>
            </a:extLst>
          </p:cNvPr>
          <p:cNvSpPr/>
          <p:nvPr/>
        </p:nvSpPr>
        <p:spPr>
          <a:xfrm>
            <a:off x="7412926" y="6036067"/>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Analytics</a:t>
            </a:r>
          </a:p>
        </p:txBody>
      </p:sp>
      <p:sp>
        <p:nvSpPr>
          <p:cNvPr id="41" name="Straight Connector 40">
            <a:extLst>
              <a:ext uri="{FF2B5EF4-FFF2-40B4-BE49-F238E27FC236}">
                <a16:creationId xmlns:a16="http://schemas.microsoft.com/office/drawing/2014/main" id="{51482A3F-E476-4775-A1B3-5483D8EAF0E2}"/>
              </a:ext>
            </a:extLst>
          </p:cNvPr>
          <p:cNvSpPr/>
          <p:nvPr/>
        </p:nvSpPr>
        <p:spPr>
          <a:xfrm>
            <a:off x="2650664" y="628104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288212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4"/>
                                        </p:tgtEl>
                                        <p:attrNameLst>
                                          <p:attrName>fillcolor</p:attrName>
                                        </p:attrNameLst>
                                      </p:cBhvr>
                                      <p:to>
                                        <a:srgbClr val="FFFF00"/>
                                      </p:to>
                                    </p:animClr>
                                    <p:set>
                                      <p:cBhvr>
                                        <p:cTn id="7" dur="2000" fill="hold"/>
                                        <p:tgtEl>
                                          <p:spTgt spid="14"/>
                                        </p:tgtEl>
                                        <p:attrNameLst>
                                          <p:attrName>fill.type</p:attrName>
                                        </p:attrNameLst>
                                      </p:cBhvr>
                                      <p:to>
                                        <p:strVal val="solid"/>
                                      </p:to>
                                    </p:set>
                                    <p:set>
                                      <p:cBhvr>
                                        <p:cTn id="8" dur="2000" fill="hold"/>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F5072-2BDC-4D01-ACB5-F107C393F4F5}"/>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B8017A22-7A19-4016-B2A1-1E2522BCC747}"/>
              </a:ext>
            </a:extLst>
          </p:cNvPr>
          <p:cNvSpPr>
            <a:spLocks noGrp="1"/>
          </p:cNvSpPr>
          <p:nvPr>
            <p:ph idx="1"/>
          </p:nvPr>
        </p:nvSpPr>
        <p:spPr/>
        <p:txBody>
          <a:bodyPr>
            <a:normAutofit fontScale="92500" lnSpcReduction="10000"/>
          </a:bodyPr>
          <a:lstStyle/>
          <a:p>
            <a:r>
              <a:rPr lang="en-US" dirty="0"/>
              <a:t>Social marketing is a different approach from traditional online marketing, where the aim is simply to promote the business and its products or services. </a:t>
            </a:r>
          </a:p>
          <a:p>
            <a:r>
              <a:rPr lang="en-US" dirty="0"/>
              <a:t>Social marketing focuses on fostering a relationship with potential customers, turning them into fans who engage and converse with the business. </a:t>
            </a:r>
          </a:p>
          <a:p>
            <a:r>
              <a:rPr lang="en-US" dirty="0"/>
              <a:t>These fans are encouraged to share their passion for the brand, creating an online community and expanding the company's online presence. </a:t>
            </a:r>
          </a:p>
          <a:p>
            <a:r>
              <a:rPr lang="en-US" dirty="0"/>
              <a:t>This method aims to strengthen the brand and boost sales by increasing the business's share of the online conversation.</a:t>
            </a:r>
            <a:endParaRPr lang="ar-SY" dirty="0"/>
          </a:p>
        </p:txBody>
      </p:sp>
      <p:pic>
        <p:nvPicPr>
          <p:cNvPr id="6" name="Picture 5">
            <a:extLst>
              <a:ext uri="{FF2B5EF4-FFF2-40B4-BE49-F238E27FC236}">
                <a16:creationId xmlns:a16="http://schemas.microsoft.com/office/drawing/2014/main" id="{8B5B8493-3772-474A-AF49-51737A069A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58734" y="1839829"/>
            <a:ext cx="2085473" cy="1171449"/>
          </a:xfrm>
          <a:prstGeom prst="rect">
            <a:avLst/>
          </a:prstGeom>
          <a:ln>
            <a:noFill/>
          </a:ln>
          <a:effectLst>
            <a:softEdge rad="112500"/>
          </a:effectLst>
        </p:spPr>
      </p:pic>
    </p:spTree>
    <p:extLst>
      <p:ext uri="{BB962C8B-B14F-4D97-AF65-F5344CB8AC3E}">
        <p14:creationId xmlns:p14="http://schemas.microsoft.com/office/powerpoint/2010/main" val="4167630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F5072-2BDC-4D01-ACB5-F107C393F4F5}"/>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B8017A22-7A19-4016-B2A1-1E2522BCC747}"/>
              </a:ext>
            </a:extLst>
          </p:cNvPr>
          <p:cNvSpPr>
            <a:spLocks noGrp="1"/>
          </p:cNvSpPr>
          <p:nvPr>
            <p:ph idx="1"/>
          </p:nvPr>
        </p:nvSpPr>
        <p:spPr/>
        <p:txBody>
          <a:bodyPr>
            <a:normAutofit fontScale="62500" lnSpcReduction="20000"/>
          </a:bodyPr>
          <a:lstStyle/>
          <a:p>
            <a:pPr marL="0" indent="0">
              <a:buNone/>
            </a:pPr>
            <a:r>
              <a:rPr lang="en-US" sz="4500" b="1" dirty="0">
                <a:solidFill>
                  <a:srgbClr val="FF0000"/>
                </a:solidFill>
              </a:rPr>
              <a:t>Social Marketing Players</a:t>
            </a:r>
          </a:p>
          <a:p>
            <a:r>
              <a:rPr lang="en-US" dirty="0"/>
              <a:t>The most popular social networks Facebook, Instagram, </a:t>
            </a:r>
            <a:r>
              <a:rPr lang="en-US" dirty="0" err="1"/>
              <a:t>TikTok</a:t>
            </a:r>
            <a:r>
              <a:rPr lang="en-US" dirty="0"/>
              <a:t>, Twitter, Pinterest, Snapchat, and LinkedIn. </a:t>
            </a:r>
          </a:p>
          <a:p>
            <a:r>
              <a:rPr lang="en-US" dirty="0"/>
              <a:t>These platforms see more than 90% of all visits, though engagement varies across platforms. </a:t>
            </a:r>
          </a:p>
          <a:p>
            <a:r>
              <a:rPr lang="en-US" dirty="0"/>
              <a:t>Engagement can be measured by the amount of time users spend on a platform, with </a:t>
            </a:r>
            <a:r>
              <a:rPr lang="en-US" dirty="0" err="1"/>
              <a:t>TikTok</a:t>
            </a:r>
            <a:r>
              <a:rPr lang="en-US" dirty="0"/>
              <a:t> being the most engaging. </a:t>
            </a:r>
          </a:p>
          <a:p>
            <a:r>
              <a:rPr lang="en-US" dirty="0"/>
              <a:t>The average </a:t>
            </a:r>
            <a:r>
              <a:rPr lang="en-US" dirty="0" err="1"/>
              <a:t>TikTok</a:t>
            </a:r>
            <a:r>
              <a:rPr lang="en-US" dirty="0"/>
              <a:t> user spends about 45 minutes five days a week on the platform. Therefore, a viable social marketing campaign needs to start on </a:t>
            </a:r>
            <a:r>
              <a:rPr lang="en-US" dirty="0" err="1"/>
              <a:t>TikTok</a:t>
            </a:r>
            <a:r>
              <a:rPr lang="en-US" dirty="0"/>
              <a:t> but should consider other platforms eventually due to their significant market space. </a:t>
            </a:r>
          </a:p>
          <a:p>
            <a:r>
              <a:rPr lang="en-US" b="1" dirty="0">
                <a:solidFill>
                  <a:schemeClr val="accent1"/>
                </a:solidFill>
              </a:rPr>
              <a:t>Dark social </a:t>
            </a:r>
            <a:r>
              <a:rPr lang="en-US" dirty="0"/>
              <a:t>refers to those forms of social sharing that occur off the major social networks and via alternative communication tools such as interpersonal conversations, group meetings, and friendships, not to mention e-mails, instant messages, texts, and mobile messaging apps.</a:t>
            </a:r>
            <a:endParaRPr lang="ar-SY" dirty="0"/>
          </a:p>
        </p:txBody>
      </p:sp>
      <p:pic>
        <p:nvPicPr>
          <p:cNvPr id="1028" name="Picture 4">
            <a:extLst>
              <a:ext uri="{FF2B5EF4-FFF2-40B4-BE49-F238E27FC236}">
                <a16:creationId xmlns:a16="http://schemas.microsoft.com/office/drawing/2014/main" id="{2C972F88-B73C-4A10-AD59-99AE9EC06A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0916" y="1374869"/>
            <a:ext cx="548640" cy="5486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10AC7F8-D44F-4E8F-BE32-4E90229997E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82878" y="1374869"/>
            <a:ext cx="548640" cy="54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0E678D7E-875C-4C88-94AD-F7A1067BE5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4840" y="1374869"/>
            <a:ext cx="548640" cy="54864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C6BA80AE-E75E-4B41-A3A9-9767948A687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66802" y="1455238"/>
            <a:ext cx="548640" cy="45219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1CC610A8-ECE8-467A-ABAB-10C723706C2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58764" y="1374869"/>
            <a:ext cx="548640" cy="548640"/>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a:extLst>
              <a:ext uri="{FF2B5EF4-FFF2-40B4-BE49-F238E27FC236}">
                <a16:creationId xmlns:a16="http://schemas.microsoft.com/office/drawing/2014/main" id="{982F5F37-21BD-4AC8-B2A2-4F8B2D174187}"/>
              </a:ext>
            </a:extLst>
          </p:cNvPr>
          <p:cNvPicPr>
            <a:picLocks noChangeAspect="1"/>
          </p:cNvPicPr>
          <p:nvPr/>
        </p:nvPicPr>
        <p:blipFill rotWithShape="1">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l="27563" t="12153" r="27569" b="13575"/>
          <a:stretch/>
        </p:blipFill>
        <p:spPr>
          <a:xfrm>
            <a:off x="10050726" y="1374871"/>
            <a:ext cx="548640" cy="605453"/>
          </a:xfrm>
          <a:prstGeom prst="rect">
            <a:avLst/>
          </a:prstGeom>
        </p:spPr>
      </p:pic>
      <p:pic>
        <p:nvPicPr>
          <p:cNvPr id="1040" name="Picture 16" descr="original file">
            <a:extLst>
              <a:ext uri="{FF2B5EF4-FFF2-40B4-BE49-F238E27FC236}">
                <a16:creationId xmlns:a16="http://schemas.microsoft.com/office/drawing/2014/main" id="{60DBA78B-A026-44F6-861B-F086C1D326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142688"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300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F5072-2BDC-4D01-ACB5-F107C393F4F5}"/>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B8017A22-7A19-4016-B2A1-1E2522BCC747}"/>
              </a:ext>
            </a:extLst>
          </p:cNvPr>
          <p:cNvSpPr>
            <a:spLocks noGrp="1"/>
          </p:cNvSpPr>
          <p:nvPr>
            <p:ph idx="1"/>
          </p:nvPr>
        </p:nvSpPr>
        <p:spPr/>
        <p:txBody>
          <a:bodyPr>
            <a:normAutofit fontScale="77500" lnSpcReduction="20000"/>
          </a:bodyPr>
          <a:lstStyle/>
          <a:p>
            <a:pPr marL="0" indent="0">
              <a:buNone/>
            </a:pPr>
            <a:r>
              <a:rPr lang="en-US" sz="3600" b="1" dirty="0">
                <a:solidFill>
                  <a:srgbClr val="FF0000"/>
                </a:solidFill>
              </a:rPr>
              <a:t>The Social Marketing Process</a:t>
            </a:r>
          </a:p>
          <a:p>
            <a:r>
              <a:rPr lang="en-US" dirty="0"/>
              <a:t>The social marketing process consists of five steps: </a:t>
            </a:r>
            <a:r>
              <a:rPr lang="en-US" b="1" dirty="0"/>
              <a:t>fan acquisition, engagement, amplification, community, and building brand strength.</a:t>
            </a:r>
            <a:endParaRPr lang="en-US" dirty="0"/>
          </a:p>
          <a:p>
            <a:r>
              <a:rPr lang="en-US" b="1" dirty="0">
                <a:solidFill>
                  <a:srgbClr val="0070C0"/>
                </a:solidFill>
              </a:rPr>
              <a:t>Fan acquisition </a:t>
            </a:r>
            <a:r>
              <a:rPr lang="en-US" dirty="0"/>
              <a:t>involves attracting visitors to various social media platforms using different tools, including social ads. </a:t>
            </a:r>
          </a:p>
          <a:p>
            <a:r>
              <a:rPr lang="en-US" b="1" dirty="0">
                <a:solidFill>
                  <a:srgbClr val="0070C0"/>
                </a:solidFill>
              </a:rPr>
              <a:t>Engagement</a:t>
            </a:r>
            <a:r>
              <a:rPr lang="en-US" dirty="0"/>
              <a:t> encourage users to interact with your content and brand.</a:t>
            </a:r>
          </a:p>
          <a:p>
            <a:r>
              <a:rPr lang="en-US" dirty="0"/>
              <a:t>Companies often turn to </a:t>
            </a:r>
            <a:r>
              <a:rPr lang="en-US" b="1" dirty="0">
                <a:solidFill>
                  <a:srgbClr val="0070C0"/>
                </a:solidFill>
              </a:rPr>
              <a:t>influencers</a:t>
            </a:r>
            <a:r>
              <a:rPr lang="en-US" dirty="0"/>
              <a:t>, people who have dedicated followers on social media and who are viewed by those followers as trusted experts or celebrities, to generate additional engagement. </a:t>
            </a:r>
          </a:p>
          <a:p>
            <a:endParaRPr lang="en-US" dirty="0"/>
          </a:p>
        </p:txBody>
      </p:sp>
      <p:pic>
        <p:nvPicPr>
          <p:cNvPr id="5" name="Picture 2" descr="Influencer Special Lineal color icon | Freepik">
            <a:extLst>
              <a:ext uri="{FF2B5EF4-FFF2-40B4-BE49-F238E27FC236}">
                <a16:creationId xmlns:a16="http://schemas.microsoft.com/office/drawing/2014/main" id="{7CDC5402-2EF9-485C-8D04-5A8575BE44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39240" y="5634767"/>
            <a:ext cx="1086520" cy="1086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710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44A37-CBCF-4D32-9FCC-3D281880EF7C}"/>
              </a:ext>
            </a:extLst>
          </p:cNvPr>
          <p:cNvSpPr>
            <a:spLocks noGrp="1"/>
          </p:cNvSpPr>
          <p:nvPr>
            <p:ph type="title"/>
          </p:nvPr>
        </p:nvSpPr>
        <p:spPr/>
        <p:txBody>
          <a:bodyPr>
            <a:normAutofit/>
          </a:bodyPr>
          <a:lstStyle/>
          <a:p>
            <a:r>
              <a:rPr lang="en-US" dirty="0"/>
              <a:t>What is an Influencer</a:t>
            </a:r>
            <a:endParaRPr lang="ar-SY" dirty="0"/>
          </a:p>
        </p:txBody>
      </p:sp>
      <p:pic>
        <p:nvPicPr>
          <p:cNvPr id="4" name="What is an Influencer  _ Influencer Marketing Explained">
            <a:hlinkClick r:id="" action="ppaction://media"/>
            <a:extLst>
              <a:ext uri="{FF2B5EF4-FFF2-40B4-BE49-F238E27FC236}">
                <a16:creationId xmlns:a16="http://schemas.microsoft.com/office/drawing/2014/main" id="{217055C7-0AD9-4F1E-AF09-BABF81EED302}"/>
              </a:ext>
            </a:extLst>
          </p:cNvPr>
          <p:cNvPicPr>
            <a:picLocks noGrp="1" noChangeAspect="1"/>
          </p:cNvPicPr>
          <p:nvPr>
            <p:ph idx="1"/>
            <a:videoFile r:link="rId1"/>
            <p:extLst>
              <p:ext uri="{DAA4B4D4-6D71-4841-9C94-3DE7FCFB9230}">
                <p14:media xmlns:p14="http://schemas.microsoft.com/office/powerpoint/2010/main" r:embed="rId2">
                  <p14:trim end="7074"/>
                </p14:media>
              </p:ext>
            </p:extLst>
          </p:nvPr>
        </p:nvPicPr>
        <p:blipFill>
          <a:blip r:embed="rId5"/>
          <a:stretch>
            <a:fillRect/>
          </a:stretch>
        </p:blipFill>
        <p:spPr>
          <a:xfrm>
            <a:off x="1709738" y="1342190"/>
            <a:ext cx="8770937" cy="4933950"/>
          </a:xfrm>
        </p:spPr>
      </p:pic>
    </p:spTree>
    <p:extLst>
      <p:ext uri="{BB962C8B-B14F-4D97-AF65-F5344CB8AC3E}">
        <p14:creationId xmlns:p14="http://schemas.microsoft.com/office/powerpoint/2010/main" val="237970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0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751F8-1E9E-4141-8325-BE6621B6B6A4}"/>
              </a:ext>
            </a:extLst>
          </p:cNvPr>
          <p:cNvSpPr>
            <a:spLocks noGrp="1"/>
          </p:cNvSpPr>
          <p:nvPr>
            <p:ph type="title"/>
          </p:nvPr>
        </p:nvSpPr>
        <p:spPr/>
        <p:txBody>
          <a:bodyPr>
            <a:normAutofit/>
          </a:bodyPr>
          <a:lstStyle/>
          <a:p>
            <a:r>
              <a:rPr lang="en-US" dirty="0"/>
              <a:t>What is Influencer Marketing</a:t>
            </a:r>
            <a:endParaRPr lang="ar-SY" dirty="0"/>
          </a:p>
        </p:txBody>
      </p:sp>
      <p:pic>
        <p:nvPicPr>
          <p:cNvPr id="4" name="What is Influencer Marketing  _ Influencer Marketing Explained">
            <a:hlinkClick r:id="" action="ppaction://media"/>
            <a:extLst>
              <a:ext uri="{FF2B5EF4-FFF2-40B4-BE49-F238E27FC236}">
                <a16:creationId xmlns:a16="http://schemas.microsoft.com/office/drawing/2014/main" id="{2394A7F6-FB94-47F3-858F-40E33CD1D3C1}"/>
              </a:ext>
            </a:extLst>
          </p:cNvPr>
          <p:cNvPicPr>
            <a:picLocks noGrp="1" noChangeAspect="1"/>
          </p:cNvPicPr>
          <p:nvPr>
            <p:ph idx="1"/>
            <a:videoFile r:link="rId1"/>
            <p:extLst>
              <p:ext uri="{DAA4B4D4-6D71-4841-9C94-3DE7FCFB9230}">
                <p14:media xmlns:p14="http://schemas.microsoft.com/office/powerpoint/2010/main" r:embed="rId2">
                  <p14:trim end="17871"/>
                </p14:media>
              </p:ext>
            </p:extLst>
          </p:nvPr>
        </p:nvPicPr>
        <p:blipFill>
          <a:blip r:embed="rId5"/>
          <a:stretch>
            <a:fillRect/>
          </a:stretch>
        </p:blipFill>
        <p:spPr>
          <a:xfrm>
            <a:off x="1709738" y="1358232"/>
            <a:ext cx="8770937" cy="4933950"/>
          </a:xfrm>
        </p:spPr>
      </p:pic>
    </p:spTree>
    <p:extLst>
      <p:ext uri="{BB962C8B-B14F-4D97-AF65-F5344CB8AC3E}">
        <p14:creationId xmlns:p14="http://schemas.microsoft.com/office/powerpoint/2010/main" val="45529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02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F5072-2BDC-4D01-ACB5-F107C393F4F5}"/>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B8017A22-7A19-4016-B2A1-1E2522BCC747}"/>
              </a:ext>
            </a:extLst>
          </p:cNvPr>
          <p:cNvSpPr>
            <a:spLocks noGrp="1"/>
          </p:cNvSpPr>
          <p:nvPr>
            <p:ph idx="1"/>
          </p:nvPr>
        </p:nvSpPr>
        <p:spPr/>
        <p:txBody>
          <a:bodyPr>
            <a:normAutofit/>
          </a:bodyPr>
          <a:lstStyle/>
          <a:p>
            <a:pPr marL="0" indent="0">
              <a:buNone/>
            </a:pPr>
            <a:r>
              <a:rPr lang="en-US" b="1" dirty="0">
                <a:solidFill>
                  <a:srgbClr val="FF0000"/>
                </a:solidFill>
              </a:rPr>
              <a:t>The Social Marketing Process</a:t>
            </a:r>
          </a:p>
          <a:p>
            <a:r>
              <a:rPr lang="en-US" dirty="0"/>
              <a:t>The </a:t>
            </a:r>
            <a:r>
              <a:rPr lang="en-US" b="1" dirty="0">
                <a:solidFill>
                  <a:srgbClr val="0070C0"/>
                </a:solidFill>
              </a:rPr>
              <a:t>amplification</a:t>
            </a:r>
            <a:r>
              <a:rPr lang="en-US" dirty="0"/>
              <a:t> stage involves encouraging users to share the brand's content with their friends, extending the reach of the message. </a:t>
            </a:r>
          </a:p>
          <a:p>
            <a:r>
              <a:rPr lang="en-US" dirty="0"/>
              <a:t>Once enough fans are engaged, a </a:t>
            </a:r>
            <a:r>
              <a:rPr lang="en-US" b="1" dirty="0">
                <a:solidFill>
                  <a:srgbClr val="0070C0"/>
                </a:solidFill>
              </a:rPr>
              <a:t>community</a:t>
            </a:r>
            <a:r>
              <a:rPr lang="en-US" dirty="0"/>
              <a:t> is formed, which is a stable group of fans who are engaged and communicating with one another about your brand</a:t>
            </a:r>
          </a:p>
          <a:p>
            <a:r>
              <a:rPr lang="en-US" dirty="0"/>
              <a:t>The final goal is to </a:t>
            </a:r>
            <a:r>
              <a:rPr lang="en-US" b="1" dirty="0">
                <a:solidFill>
                  <a:srgbClr val="0070C0"/>
                </a:solidFill>
              </a:rPr>
              <a:t>strengthen the brand </a:t>
            </a:r>
            <a:r>
              <a:rPr lang="en-US" dirty="0"/>
              <a:t>and boost sales, with measures such as adding shopping features in social media platforms.</a:t>
            </a:r>
            <a:endParaRPr lang="ar-SY" dirty="0"/>
          </a:p>
        </p:txBody>
      </p:sp>
    </p:spTree>
    <p:extLst>
      <p:ext uri="{BB962C8B-B14F-4D97-AF65-F5344CB8AC3E}">
        <p14:creationId xmlns:p14="http://schemas.microsoft.com/office/powerpoint/2010/main" val="3350498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lnSpcReduction="10000"/>
          </a:bodyPr>
          <a:lstStyle/>
          <a:p>
            <a:pPr marL="0" indent="0">
              <a:buNone/>
            </a:pPr>
            <a:r>
              <a:rPr lang="en-US" sz="3200" b="1" dirty="0">
                <a:solidFill>
                  <a:srgbClr val="FF0000"/>
                </a:solidFill>
              </a:rPr>
              <a:t>Measuring Social Marketing Results</a:t>
            </a:r>
          </a:p>
          <a:p>
            <a:r>
              <a:rPr lang="en-US" dirty="0"/>
              <a:t>Table 7.1 discusses key metrics for evaluating a social marketing campaign</a:t>
            </a:r>
          </a:p>
          <a:p>
            <a:r>
              <a:rPr lang="en-US" dirty="0"/>
              <a:t>While the ultimate goal is to drive sales, it is vital to understand the elements of social marketing that lead to sales improve them. </a:t>
            </a:r>
          </a:p>
          <a:p>
            <a:r>
              <a:rPr lang="en-US" dirty="0"/>
              <a:t>The process begins with gaining fans or followers and continues with engaging and interacting with them, amplifying your brand message through their networks, and building a strong community. </a:t>
            </a:r>
            <a:endParaRPr lang="ar-SY" dirty="0"/>
          </a:p>
        </p:txBody>
      </p:sp>
      <p:pic>
        <p:nvPicPr>
          <p:cNvPr id="7174" name="Picture 6" descr="Using measurement to understand human barriers to worker success – Chief  Learning Officer">
            <a:extLst>
              <a:ext uri="{FF2B5EF4-FFF2-40B4-BE49-F238E27FC236}">
                <a16:creationId xmlns:a16="http://schemas.microsoft.com/office/drawing/2014/main" id="{890F12D6-E29A-4B99-9837-DFD247B4EB5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11394" y="1422213"/>
            <a:ext cx="1367868" cy="911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541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a:bodyPr>
          <a:lstStyle/>
          <a:p>
            <a:pPr marL="0" indent="0">
              <a:buNone/>
            </a:pPr>
            <a:r>
              <a:rPr lang="en-US" dirty="0"/>
              <a:t>Measuring Social Marketing Results</a:t>
            </a:r>
          </a:p>
          <a:p>
            <a:pPr marL="0" indent="0">
              <a:buNone/>
            </a:pPr>
            <a:endParaRPr lang="ar-SY" dirty="0"/>
          </a:p>
        </p:txBody>
      </p:sp>
      <p:graphicFrame>
        <p:nvGraphicFramePr>
          <p:cNvPr id="4" name="Table 4">
            <a:extLst>
              <a:ext uri="{FF2B5EF4-FFF2-40B4-BE49-F238E27FC236}">
                <a16:creationId xmlns:a16="http://schemas.microsoft.com/office/drawing/2014/main" id="{FFBE40A3-3E99-48D7-8019-F48E5AA1D42D}"/>
              </a:ext>
            </a:extLst>
          </p:cNvPr>
          <p:cNvGraphicFramePr>
            <a:graphicFrameLocks noGrp="1"/>
          </p:cNvGraphicFramePr>
          <p:nvPr>
            <p:extLst>
              <p:ext uri="{D42A27DB-BD31-4B8C-83A1-F6EECF244321}">
                <p14:modId xmlns:p14="http://schemas.microsoft.com/office/powerpoint/2010/main" val="1892052069"/>
              </p:ext>
            </p:extLst>
          </p:nvPr>
        </p:nvGraphicFramePr>
        <p:xfrm>
          <a:off x="0" y="0"/>
          <a:ext cx="12192000" cy="6857999"/>
        </p:xfrm>
        <a:graphic>
          <a:graphicData uri="http://schemas.openxmlformats.org/drawingml/2006/table">
            <a:tbl>
              <a:tblPr rtl="1" firstRow="1" bandRow="1">
                <a:tableStyleId>{5C22544A-7EE6-4342-B048-85BDC9FD1C3A}</a:tableStyleId>
              </a:tblPr>
              <a:tblGrid>
                <a:gridCol w="10001248">
                  <a:extLst>
                    <a:ext uri="{9D8B030D-6E8A-4147-A177-3AD203B41FA5}">
                      <a16:colId xmlns:a16="http://schemas.microsoft.com/office/drawing/2014/main" val="2261000598"/>
                    </a:ext>
                  </a:extLst>
                </a:gridCol>
                <a:gridCol w="2190752">
                  <a:extLst>
                    <a:ext uri="{9D8B030D-6E8A-4147-A177-3AD203B41FA5}">
                      <a16:colId xmlns:a16="http://schemas.microsoft.com/office/drawing/2014/main" val="520014606"/>
                    </a:ext>
                  </a:extLst>
                </a:gridCol>
              </a:tblGrid>
              <a:tr h="753802">
                <a:tc>
                  <a:txBody>
                    <a:bodyPr/>
                    <a:lstStyle/>
                    <a:p>
                      <a:pPr algn="ctr" rtl="1"/>
                      <a:r>
                        <a:rPr lang="en-US" sz="2000" b="1" dirty="0"/>
                        <a:t>Measurement</a:t>
                      </a:r>
                      <a:endParaRPr lang="ar-SY" sz="2000" b="1" dirty="0"/>
                    </a:p>
                  </a:txBody>
                  <a:tcPr/>
                </a:tc>
                <a:tc>
                  <a:txBody>
                    <a:bodyPr/>
                    <a:lstStyle/>
                    <a:p>
                      <a:pPr algn="ctr"/>
                      <a:r>
                        <a:rPr lang="pt-BR" sz="2000" b="1" i="0" u="none" strike="noStrike" kern="1200" baseline="0" dirty="0">
                          <a:solidFill>
                            <a:schemeClr val="lt1"/>
                          </a:solidFill>
                          <a:latin typeface="+mn-lt"/>
                          <a:ea typeface="+mn-ea"/>
                          <a:cs typeface="+mn-cs"/>
                        </a:rPr>
                        <a:t>Social marketing process</a:t>
                      </a:r>
                      <a:endParaRPr lang="ar-SY" sz="2000" b="1" dirty="0"/>
                    </a:p>
                  </a:txBody>
                  <a:tcPr/>
                </a:tc>
                <a:extLst>
                  <a:ext uri="{0D108BD9-81ED-4DB2-BD59-A6C34878D82A}">
                    <a16:rowId xmlns:a16="http://schemas.microsoft.com/office/drawing/2014/main" val="3959499291"/>
                  </a:ext>
                </a:extLst>
              </a:tr>
              <a:tr h="1219946">
                <a:tc>
                  <a:txBody>
                    <a:bodyPr/>
                    <a:lstStyle/>
                    <a:p>
                      <a:r>
                        <a:rPr lang="en-US" sz="1800" b="0" i="0" u="none" strike="noStrike" kern="1200" baseline="0" dirty="0">
                          <a:solidFill>
                            <a:schemeClr val="dk1"/>
                          </a:solidFill>
                          <a:latin typeface="+mn-lt"/>
                          <a:ea typeface="+mn-ea"/>
                          <a:cs typeface="+mn-cs"/>
                        </a:rPr>
                        <a:t>The number of fans/followers and monthly growth.</a:t>
                      </a:r>
                    </a:p>
                    <a:p>
                      <a:r>
                        <a:rPr lang="en-US" sz="1800" b="0" i="0" u="none" strike="noStrike" kern="1200" baseline="0" dirty="0">
                          <a:solidFill>
                            <a:schemeClr val="dk1"/>
                          </a:solidFill>
                          <a:latin typeface="+mn-lt"/>
                          <a:ea typeface="+mn-ea"/>
                          <a:cs typeface="+mn-cs"/>
                        </a:rPr>
                        <a:t>The number of people exposed to posts and other content.</a:t>
                      </a:r>
                    </a:p>
                    <a:p>
                      <a:r>
                        <a:rPr lang="en-US" sz="1800" b="0" i="0" u="none" strike="noStrike" kern="1200" baseline="0" dirty="0">
                          <a:solidFill>
                            <a:schemeClr val="dk1"/>
                          </a:solidFill>
                          <a:latin typeface="+mn-lt"/>
                          <a:ea typeface="+mn-ea"/>
                          <a:cs typeface="+mn-cs"/>
                        </a:rPr>
                        <a:t>The percentage of those exposed who become fans/followers.</a:t>
                      </a:r>
                    </a:p>
                    <a:p>
                      <a:r>
                        <a:rPr lang="en-US" sz="1800" b="0" i="0" u="none" strike="noStrike" kern="1200" baseline="0" dirty="0">
                          <a:solidFill>
                            <a:schemeClr val="dk1"/>
                          </a:solidFill>
                          <a:latin typeface="+mn-lt"/>
                          <a:ea typeface="+mn-ea"/>
                          <a:cs typeface="+mn-cs"/>
                        </a:rPr>
                        <a:t>The ratio of impressions to fans/followers.</a:t>
                      </a:r>
                      <a:endParaRPr lang="ar-SY" dirty="0"/>
                    </a:p>
                  </a:txBody>
                  <a:tcPr/>
                </a:tc>
                <a:tc>
                  <a:txBody>
                    <a:bodyPr/>
                    <a:lstStyle/>
                    <a:p>
                      <a:pPr rtl="1"/>
                      <a:r>
                        <a:rPr lang="en-US" sz="1800" b="0" i="0" u="none" strike="noStrike" kern="1200" baseline="0" dirty="0">
                          <a:solidFill>
                            <a:schemeClr val="dk1"/>
                          </a:solidFill>
                          <a:latin typeface="+mn-lt"/>
                          <a:ea typeface="+mn-ea"/>
                          <a:cs typeface="+mn-cs"/>
                        </a:rPr>
                        <a:t>Fan Acquisition (impressions)</a:t>
                      </a:r>
                      <a:endParaRPr lang="ar-SY" dirty="0"/>
                    </a:p>
                  </a:txBody>
                  <a:tcPr/>
                </a:tc>
                <a:extLst>
                  <a:ext uri="{0D108BD9-81ED-4DB2-BD59-A6C34878D82A}">
                    <a16:rowId xmlns:a16="http://schemas.microsoft.com/office/drawing/2014/main" val="3463235460"/>
                  </a:ext>
                </a:extLst>
              </a:tr>
              <a:tr h="1782999">
                <a:tc>
                  <a:txBody>
                    <a:bodyPr/>
                    <a:lstStyle/>
                    <a:p>
                      <a:r>
                        <a:rPr lang="en-US" sz="1800" b="0" i="0" u="none" strike="noStrike" kern="1200" baseline="0" dirty="0">
                          <a:solidFill>
                            <a:schemeClr val="dk1"/>
                          </a:solidFill>
                          <a:latin typeface="+mn-lt"/>
                          <a:ea typeface="+mn-ea"/>
                          <a:cs typeface="+mn-cs"/>
                        </a:rPr>
                        <a:t>The number of users who responded to brand content.</a:t>
                      </a:r>
                    </a:p>
                    <a:p>
                      <a:r>
                        <a:rPr lang="en-US" sz="1800" b="0" i="0" u="none" strike="noStrike" kern="1200" baseline="0" dirty="0">
                          <a:solidFill>
                            <a:schemeClr val="dk1"/>
                          </a:solidFill>
                          <a:latin typeface="+mn-lt"/>
                          <a:ea typeface="+mn-ea"/>
                          <a:cs typeface="+mn-cs"/>
                        </a:rPr>
                        <a:t>The number of posts, comments, and responses to brand content.</a:t>
                      </a:r>
                    </a:p>
                    <a:p>
                      <a:r>
                        <a:rPr lang="en-US" sz="1800" b="0" i="0" u="none" strike="noStrike" kern="1200" baseline="0" dirty="0">
                          <a:solidFill>
                            <a:schemeClr val="dk1"/>
                          </a:solidFill>
                          <a:latin typeface="+mn-lt"/>
                          <a:ea typeface="+mn-ea"/>
                          <a:cs typeface="+mn-cs"/>
                        </a:rPr>
                        <a:t>The number of views of brand content.</a:t>
                      </a:r>
                    </a:p>
                    <a:p>
                      <a:r>
                        <a:rPr lang="en-US" sz="1800" b="0" i="0" u="none" strike="noStrike" kern="1200" baseline="0" dirty="0">
                          <a:solidFill>
                            <a:schemeClr val="dk1"/>
                          </a:solidFill>
                          <a:latin typeface="+mn-lt"/>
                          <a:ea typeface="+mn-ea"/>
                          <a:cs typeface="+mn-cs"/>
                        </a:rPr>
                        <a:t>The number of “Likes” generated per visitor.</a:t>
                      </a:r>
                    </a:p>
                    <a:p>
                      <a:r>
                        <a:rPr lang="en-US" sz="1800" b="0" i="0" u="none" strike="noStrike" kern="1200" baseline="0" dirty="0">
                          <a:solidFill>
                            <a:schemeClr val="dk1"/>
                          </a:solidFill>
                          <a:latin typeface="+mn-lt"/>
                          <a:ea typeface="+mn-ea"/>
                          <a:cs typeface="+mn-cs"/>
                        </a:rPr>
                        <a:t>The number of minutes on average that visitors stay on your brand or product page (duration).</a:t>
                      </a:r>
                    </a:p>
                    <a:p>
                      <a:r>
                        <a:rPr lang="en-US" sz="1800" b="0" i="0" u="none" strike="noStrike" kern="1200" baseline="0" dirty="0">
                          <a:solidFill>
                            <a:schemeClr val="dk1"/>
                          </a:solidFill>
                          <a:latin typeface="+mn-lt"/>
                          <a:ea typeface="+mn-ea"/>
                          <a:cs typeface="+mn-cs"/>
                        </a:rPr>
                        <a:t>The rate of Likes per post or other content (applause rate).</a:t>
                      </a:r>
                      <a:endParaRPr lang="ar-SY" dirty="0"/>
                    </a:p>
                  </a:txBody>
                  <a:tcPr/>
                </a:tc>
                <a:tc>
                  <a:txBody>
                    <a:bodyPr/>
                    <a:lstStyle/>
                    <a:p>
                      <a:r>
                        <a:rPr lang="en-US" sz="1800" b="0" i="0" u="none" strike="noStrike" kern="1200" baseline="0" dirty="0">
                          <a:solidFill>
                            <a:schemeClr val="dk1"/>
                          </a:solidFill>
                          <a:latin typeface="+mn-lt"/>
                          <a:ea typeface="+mn-ea"/>
                          <a:cs typeface="+mn-cs"/>
                        </a:rPr>
                        <a:t>Engagement (conversation rate)</a:t>
                      </a:r>
                      <a:endParaRPr lang="ar-SY" dirty="0"/>
                    </a:p>
                  </a:txBody>
                  <a:tcPr/>
                </a:tc>
                <a:extLst>
                  <a:ext uri="{0D108BD9-81ED-4DB2-BD59-A6C34878D82A}">
                    <a16:rowId xmlns:a16="http://schemas.microsoft.com/office/drawing/2014/main" val="325347896"/>
                  </a:ext>
                </a:extLst>
              </a:tr>
              <a:tr h="375368">
                <a:tc>
                  <a:txBody>
                    <a:bodyPr/>
                    <a:lstStyle/>
                    <a:p>
                      <a:r>
                        <a:rPr lang="en-US" sz="1800" b="0" i="0" u="none" strike="noStrike" kern="1200" baseline="0" dirty="0">
                          <a:solidFill>
                            <a:schemeClr val="dk1"/>
                          </a:solidFill>
                          <a:latin typeface="+mn-lt"/>
                          <a:ea typeface="+mn-ea"/>
                          <a:cs typeface="+mn-cs"/>
                        </a:rPr>
                        <a:t>The percentage of Likes, shares, or posts to other sites (the rate at which fans share content).</a:t>
                      </a:r>
                      <a:endParaRPr lang="ar-SY" dirty="0"/>
                    </a:p>
                  </a:txBody>
                  <a:tcPr/>
                </a:tc>
                <a:tc>
                  <a:txBody>
                    <a:bodyPr/>
                    <a:lstStyle/>
                    <a:p>
                      <a:pPr rtl="1"/>
                      <a:r>
                        <a:rPr lang="en-US" sz="1800" b="0" i="0" u="none" strike="noStrike" kern="1200" baseline="0" dirty="0">
                          <a:solidFill>
                            <a:schemeClr val="dk1"/>
                          </a:solidFill>
                          <a:latin typeface="+mn-lt"/>
                          <a:ea typeface="+mn-ea"/>
                          <a:cs typeface="+mn-cs"/>
                        </a:rPr>
                        <a:t>Amplification (reach)</a:t>
                      </a:r>
                      <a:endParaRPr lang="ar-SY" dirty="0"/>
                    </a:p>
                  </a:txBody>
                  <a:tcPr/>
                </a:tc>
                <a:extLst>
                  <a:ext uri="{0D108BD9-81ED-4DB2-BD59-A6C34878D82A}">
                    <a16:rowId xmlns:a16="http://schemas.microsoft.com/office/drawing/2014/main" val="2803380184"/>
                  </a:ext>
                </a:extLst>
              </a:tr>
              <a:tr h="938420">
                <a:tc>
                  <a:txBody>
                    <a:bodyPr/>
                    <a:lstStyle/>
                    <a:p>
                      <a:r>
                        <a:rPr lang="en-US" sz="1800" b="0" i="0" u="none" strike="noStrike" kern="1200" baseline="0" dirty="0">
                          <a:solidFill>
                            <a:schemeClr val="dk1"/>
                          </a:solidFill>
                          <a:latin typeface="+mn-lt"/>
                          <a:ea typeface="+mn-ea"/>
                          <a:cs typeface="+mn-cs"/>
                        </a:rPr>
                        <a:t>The monthly interaction rate with your content.</a:t>
                      </a:r>
                    </a:p>
                    <a:p>
                      <a:r>
                        <a:rPr lang="en-US" sz="1800" b="0" i="0" u="none" strike="noStrike" kern="1200" baseline="0" dirty="0">
                          <a:solidFill>
                            <a:schemeClr val="dk1"/>
                          </a:solidFill>
                          <a:latin typeface="+mn-lt"/>
                          <a:ea typeface="+mn-ea"/>
                          <a:cs typeface="+mn-cs"/>
                        </a:rPr>
                        <a:t>The average monthly on-site minutes for all fans/followers.</a:t>
                      </a:r>
                    </a:p>
                    <a:p>
                      <a:r>
                        <a:rPr lang="en-US" sz="1800" b="0" i="0" u="none" strike="noStrike" kern="1200" baseline="0" dirty="0">
                          <a:solidFill>
                            <a:schemeClr val="dk1"/>
                          </a:solidFill>
                          <a:latin typeface="+mn-lt"/>
                          <a:ea typeface="+mn-ea"/>
                          <a:cs typeface="+mn-cs"/>
                        </a:rPr>
                        <a:t>The ratio of positive to negative comments.</a:t>
                      </a:r>
                      <a:endParaRPr lang="ar-SY" dirty="0"/>
                    </a:p>
                  </a:txBody>
                  <a:tcPr/>
                </a:tc>
                <a:tc>
                  <a:txBody>
                    <a:bodyPr/>
                    <a:lstStyle/>
                    <a:p>
                      <a:pPr rtl="1"/>
                      <a:r>
                        <a:rPr lang="en-US" sz="1800" b="0" i="0" u="none" strike="noStrike" kern="1200" baseline="0" dirty="0">
                          <a:solidFill>
                            <a:schemeClr val="dk1"/>
                          </a:solidFill>
                          <a:latin typeface="+mn-lt"/>
                          <a:ea typeface="+mn-ea"/>
                          <a:cs typeface="+mn-cs"/>
                        </a:rPr>
                        <a:t>Community</a:t>
                      </a:r>
                      <a:endParaRPr lang="ar-SY" dirty="0"/>
                    </a:p>
                  </a:txBody>
                  <a:tcPr/>
                </a:tc>
                <a:extLst>
                  <a:ext uri="{0D108BD9-81ED-4DB2-BD59-A6C34878D82A}">
                    <a16:rowId xmlns:a16="http://schemas.microsoft.com/office/drawing/2014/main" val="950894290"/>
                  </a:ext>
                </a:extLst>
              </a:tr>
              <a:tr h="1787464">
                <a:tc>
                  <a:txBody>
                    <a:bodyPr/>
                    <a:lstStyle/>
                    <a:p>
                      <a:r>
                        <a:rPr lang="en-US" sz="1800" b="0" i="0" u="none" strike="noStrike" kern="1200" baseline="0" dirty="0">
                          <a:solidFill>
                            <a:schemeClr val="dk1"/>
                          </a:solidFill>
                          <a:latin typeface="+mn-lt"/>
                          <a:ea typeface="+mn-ea"/>
                          <a:cs typeface="+mn-cs"/>
                        </a:rPr>
                        <a:t>The number of leads generated (people who sign up for news or content).</a:t>
                      </a:r>
                    </a:p>
                    <a:p>
                      <a:r>
                        <a:rPr lang="en-US" sz="1800" b="0" i="0" u="none" strike="noStrike" kern="1200" baseline="0" dirty="0">
                          <a:solidFill>
                            <a:schemeClr val="dk1"/>
                          </a:solidFill>
                          <a:latin typeface="+mn-lt"/>
                          <a:ea typeface="+mn-ea"/>
                          <a:cs typeface="+mn-cs"/>
                        </a:rPr>
                        <a:t>Visitor/lead rate: the number of visitors that become leads compared to the number resulting from other campaigns.</a:t>
                      </a:r>
                    </a:p>
                    <a:p>
                      <a:r>
                        <a:rPr lang="en-US" sz="1800" b="0" i="0" u="none" strike="noStrike" kern="1200" baseline="0" dirty="0">
                          <a:solidFill>
                            <a:schemeClr val="dk1"/>
                          </a:solidFill>
                          <a:latin typeface="+mn-lt"/>
                          <a:ea typeface="+mn-ea"/>
                          <a:cs typeface="+mn-cs"/>
                        </a:rPr>
                        <a:t>The percentage (or revenue) of your online sales that is generated by social network links compared to the percentage generated by other platforms, such as e-mails, search engines, and display ads.</a:t>
                      </a:r>
                    </a:p>
                  </a:txBody>
                  <a:tcPr/>
                </a:tc>
                <a:tc>
                  <a:txBody>
                    <a:bodyPr/>
                    <a:lstStyle/>
                    <a:p>
                      <a:pPr rtl="1"/>
                      <a:r>
                        <a:rPr lang="en-US" sz="1800" b="0" i="0" u="none" strike="noStrike" kern="1200" baseline="0" dirty="0">
                          <a:solidFill>
                            <a:schemeClr val="dk1"/>
                          </a:solidFill>
                          <a:latin typeface="+mn-lt"/>
                          <a:ea typeface="+mn-ea"/>
                          <a:cs typeface="+mn-cs"/>
                        </a:rPr>
                        <a:t>Brand Strength/Sales</a:t>
                      </a:r>
                      <a:endParaRPr lang="ar-SY" dirty="0"/>
                    </a:p>
                  </a:txBody>
                  <a:tcPr/>
                </a:tc>
                <a:extLst>
                  <a:ext uri="{0D108BD9-81ED-4DB2-BD59-A6C34878D82A}">
                    <a16:rowId xmlns:a16="http://schemas.microsoft.com/office/drawing/2014/main" val="839807575"/>
                  </a:ext>
                </a:extLst>
              </a:tr>
            </a:tbl>
          </a:graphicData>
        </a:graphic>
      </p:graphicFrame>
    </p:spTree>
    <p:extLst>
      <p:ext uri="{BB962C8B-B14F-4D97-AF65-F5344CB8AC3E}">
        <p14:creationId xmlns:p14="http://schemas.microsoft.com/office/powerpoint/2010/main" val="258609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D8819-FF1E-4E24-88AD-296D50593C15}"/>
              </a:ext>
            </a:extLst>
          </p:cNvPr>
          <p:cNvSpPr>
            <a:spLocks noGrp="1"/>
          </p:cNvSpPr>
          <p:nvPr>
            <p:ph type="title"/>
          </p:nvPr>
        </p:nvSpPr>
        <p:spPr/>
        <p:txBody>
          <a:bodyPr>
            <a:noAutofit/>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3179F79C-5CD4-46EA-9634-9F02045E38DB}"/>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Measuring Social Marketing Results</a:t>
            </a:r>
          </a:p>
          <a:p>
            <a:r>
              <a:rPr lang="en-US" dirty="0"/>
              <a:t>Measurements of a strong social network community can include the number of active participants, total actions taken by fans, and time spent on the platform.</a:t>
            </a:r>
          </a:p>
          <a:p>
            <a:r>
              <a:rPr lang="en-US" dirty="0"/>
              <a:t>Sales from social campaigns can be measured by calculating the percentage of sales originated from social networks and comparing conversion rates from social media to other marketing channels. </a:t>
            </a:r>
          </a:p>
          <a:p>
            <a:r>
              <a:rPr lang="en-US" dirty="0"/>
              <a:t>Social marketing has evolved from simply gaining likes towards building meaningful engagement and converting fans into customers. </a:t>
            </a:r>
          </a:p>
        </p:txBody>
      </p:sp>
    </p:spTree>
    <p:extLst>
      <p:ext uri="{BB962C8B-B14F-4D97-AF65-F5344CB8AC3E}">
        <p14:creationId xmlns:p14="http://schemas.microsoft.com/office/powerpoint/2010/main" val="2506442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85000" lnSpcReduction="10000"/>
          </a:bodyPr>
          <a:lstStyle/>
          <a:p>
            <a:pPr marL="0" indent="0">
              <a:buNone/>
            </a:pPr>
            <a:r>
              <a:rPr lang="en-US" sz="3300" b="1" dirty="0">
                <a:solidFill>
                  <a:srgbClr val="FF0000"/>
                </a:solidFill>
              </a:rPr>
              <a:t>	Facebook Marketing</a:t>
            </a:r>
          </a:p>
          <a:p>
            <a:r>
              <a:rPr lang="en-US" dirty="0"/>
              <a:t>Facebook has significant potential as a marketing platform due to its vast repository of deeply personal behavioral information from users.</a:t>
            </a:r>
          </a:p>
          <a:p>
            <a:r>
              <a:rPr lang="en-US" dirty="0"/>
              <a:t>Facebook features such as notifications, tags, messages, posts, and shares additionally amplify users' social density, increasing the amount and variety of interaction amongst users. </a:t>
            </a:r>
          </a:p>
          <a:p>
            <a:r>
              <a:rPr lang="en-US" dirty="0"/>
              <a:t>The Reactions and Share buttons are key tools for social marketing, enabling users to express their feelings about various content, thus providing valuable insight to marketers.</a:t>
            </a:r>
          </a:p>
          <a:p>
            <a:r>
              <a:rPr lang="en-US" dirty="0"/>
              <a:t>These reactions buttons also pose challenges as marketers do not have control over them</a:t>
            </a:r>
            <a:endParaRPr lang="ar-SY" dirty="0"/>
          </a:p>
        </p:txBody>
      </p:sp>
      <p:pic>
        <p:nvPicPr>
          <p:cNvPr id="4" name="Picture 4">
            <a:extLst>
              <a:ext uri="{FF2B5EF4-FFF2-40B4-BE49-F238E27FC236}">
                <a16:creationId xmlns:a16="http://schemas.microsoft.com/office/drawing/2014/main" id="{161150B7-9C20-4D96-AF0F-ECEDC078E02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862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lnSpcReduction="20000"/>
          </a:bodyPr>
          <a:lstStyle/>
          <a:p>
            <a:pPr marL="0" indent="0">
              <a:buNone/>
            </a:pPr>
            <a:r>
              <a:rPr lang="en-US" b="1" dirty="0">
                <a:solidFill>
                  <a:srgbClr val="0070C0"/>
                </a:solidFill>
              </a:rPr>
              <a:t>	Facebook Marketing Tools</a:t>
            </a:r>
          </a:p>
          <a:p>
            <a:r>
              <a:rPr lang="en-US" dirty="0"/>
              <a:t>Brands can use organic reach or paid advertisements for exposure. </a:t>
            </a:r>
          </a:p>
          <a:p>
            <a:r>
              <a:rPr lang="en-US" dirty="0"/>
              <a:t>Organic reach is free and happens when fans view the brand's updates in their feed or when non-fans come across shared content by fans. </a:t>
            </a:r>
          </a:p>
          <a:p>
            <a:r>
              <a:rPr lang="en-US" dirty="0"/>
              <a:t>Many companies opt for Facebook's paid advertising to guarantee their desired marketing message exposure.</a:t>
            </a:r>
          </a:p>
          <a:p>
            <a:r>
              <a:rPr lang="en-US" dirty="0"/>
              <a:t>Facebook primarily targeted brand marketing through the creation of </a:t>
            </a:r>
            <a:r>
              <a:rPr lang="en-US" b="1" dirty="0"/>
              <a:t>brand pages</a:t>
            </a:r>
            <a:r>
              <a:rPr lang="en-US" dirty="0"/>
              <a:t>. This helped firms directly interact with new and existing customers, </a:t>
            </a:r>
          </a:p>
        </p:txBody>
      </p:sp>
      <p:pic>
        <p:nvPicPr>
          <p:cNvPr id="5" name="Picture 4">
            <a:extLst>
              <a:ext uri="{FF2B5EF4-FFF2-40B4-BE49-F238E27FC236}">
                <a16:creationId xmlns:a16="http://schemas.microsoft.com/office/drawing/2014/main" id="{11AFED10-51BF-45F7-8C7B-C2428D4819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672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85000" lnSpcReduction="20000"/>
          </a:bodyPr>
          <a:lstStyle/>
          <a:p>
            <a:pPr marL="0" indent="0">
              <a:buNone/>
            </a:pPr>
            <a:r>
              <a:rPr lang="en-US" b="1" dirty="0">
                <a:solidFill>
                  <a:srgbClr val="0070C0"/>
                </a:solidFill>
              </a:rPr>
              <a:t>	Facebook Marketing Tools</a:t>
            </a:r>
          </a:p>
          <a:p>
            <a:r>
              <a:rPr lang="en-US" dirty="0"/>
              <a:t>The primary intention of the brand page was to foster brand followers by offering interaction opportunities. </a:t>
            </a:r>
          </a:p>
          <a:p>
            <a:r>
              <a:rPr lang="en-US" dirty="0"/>
              <a:t>Plus, with social call-to-actions like “Like us on Facebook” and “Share”, these pages made their way into the users’ social network to reach a wider audience. </a:t>
            </a:r>
          </a:p>
          <a:p>
            <a:r>
              <a:rPr lang="en-US" dirty="0"/>
              <a:t>In 2015, Facebook further entered e-commerce by presenting a Shops tab, featuring products and services on offer on their brand pages. </a:t>
            </a:r>
          </a:p>
          <a:p>
            <a:r>
              <a:rPr lang="en-US" dirty="0"/>
              <a:t>While corporate websites have adopted many social features, Facebook brand pages still tend to attract more visitors than the companies' websites.</a:t>
            </a:r>
          </a:p>
        </p:txBody>
      </p:sp>
      <p:pic>
        <p:nvPicPr>
          <p:cNvPr id="4" name="Picture 4">
            <a:extLst>
              <a:ext uri="{FF2B5EF4-FFF2-40B4-BE49-F238E27FC236}">
                <a16:creationId xmlns:a16="http://schemas.microsoft.com/office/drawing/2014/main" id="{179A9A94-325F-45E0-84A1-1A0FED25411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183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a:xfrm>
            <a:off x="188685" y="1422212"/>
            <a:ext cx="11814627" cy="4965929"/>
          </a:xfrm>
        </p:spPr>
        <p:txBody>
          <a:bodyPr>
            <a:normAutofit fontScale="70000" lnSpcReduction="20000"/>
          </a:bodyPr>
          <a:lstStyle/>
          <a:p>
            <a:pPr marL="0" indent="0">
              <a:buNone/>
            </a:pPr>
            <a:r>
              <a:rPr lang="en-US" sz="3400" b="1" dirty="0">
                <a:solidFill>
                  <a:srgbClr val="0070C0"/>
                </a:solidFill>
              </a:rPr>
              <a:t>	Facebook Marketing Tools</a:t>
            </a:r>
          </a:p>
          <a:p>
            <a:r>
              <a:rPr lang="en-US" b="1" dirty="0"/>
              <a:t>Facebook Ads </a:t>
            </a:r>
            <a:r>
              <a:rPr lang="en-US" dirty="0"/>
              <a:t>is a marketing tool that allows businesses to select various marketing objectives such as:</a:t>
            </a:r>
          </a:p>
          <a:p>
            <a:pPr lvl="1">
              <a:buFont typeface="Wingdings" panose="05000000000000000000" pitchFamily="2" charset="2"/>
              <a:buChar char="Ø"/>
            </a:pPr>
            <a:r>
              <a:rPr lang="en-US" dirty="0"/>
              <a:t>Increasing brand awareness</a:t>
            </a:r>
          </a:p>
          <a:p>
            <a:pPr lvl="1">
              <a:buFont typeface="Wingdings" panose="05000000000000000000" pitchFamily="2" charset="2"/>
              <a:buChar char="Ø"/>
            </a:pPr>
            <a:r>
              <a:rPr lang="en-US" dirty="0"/>
              <a:t>Steering people to the company's website</a:t>
            </a:r>
          </a:p>
          <a:p>
            <a:pPr lvl="1">
              <a:buFont typeface="Wingdings" panose="05000000000000000000" pitchFamily="2" charset="2"/>
              <a:buChar char="Ø"/>
            </a:pPr>
            <a:r>
              <a:rPr lang="en-US" dirty="0"/>
              <a:t>Getting individuals to take specific actions on a website</a:t>
            </a:r>
          </a:p>
          <a:p>
            <a:pPr lvl="1">
              <a:buFont typeface="Wingdings" panose="05000000000000000000" pitchFamily="2" charset="2"/>
              <a:buChar char="Ø"/>
            </a:pPr>
            <a:r>
              <a:rPr lang="en-US" dirty="0"/>
              <a:t>Promoting app installation and usage</a:t>
            </a:r>
          </a:p>
          <a:p>
            <a:pPr lvl="1">
              <a:buFont typeface="Wingdings" panose="05000000000000000000" pitchFamily="2" charset="2"/>
              <a:buChar char="Ø"/>
            </a:pPr>
            <a:r>
              <a:rPr lang="en-US" dirty="0"/>
              <a:t>Creating special offers</a:t>
            </a:r>
          </a:p>
          <a:p>
            <a:pPr lvl="1">
              <a:buFont typeface="Wingdings" panose="05000000000000000000" pitchFamily="2" charset="2"/>
              <a:buChar char="Ø"/>
            </a:pPr>
            <a:r>
              <a:rPr lang="en-US" dirty="0"/>
              <a:t>Drawing views for a video. </a:t>
            </a:r>
          </a:p>
          <a:p>
            <a:pPr marL="0" indent="0">
              <a:buNone/>
            </a:pPr>
            <a:r>
              <a:rPr lang="en-US" dirty="0"/>
              <a:t>Advertisers can target ads based on demographic attributes like location, age, interests, gender, education level, and more. </a:t>
            </a:r>
          </a:p>
        </p:txBody>
      </p:sp>
      <p:pic>
        <p:nvPicPr>
          <p:cNvPr id="4" name="Picture 4">
            <a:extLst>
              <a:ext uri="{FF2B5EF4-FFF2-40B4-BE49-F238E27FC236}">
                <a16:creationId xmlns:a16="http://schemas.microsoft.com/office/drawing/2014/main" id="{442F0DDD-D704-4EE5-B7B8-FCF67D3A360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01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lnSpcReduction="10000"/>
          </a:bodyPr>
          <a:lstStyle/>
          <a:p>
            <a:pPr marL="0" indent="0">
              <a:buNone/>
            </a:pPr>
            <a:r>
              <a:rPr lang="en-US" sz="2600" b="1" dirty="0">
                <a:solidFill>
                  <a:srgbClr val="0070C0"/>
                </a:solidFill>
              </a:rPr>
              <a:t>	Facebook Marketing Tools</a:t>
            </a:r>
          </a:p>
          <a:p>
            <a:r>
              <a:rPr lang="en-US" sz="2600" b="1" dirty="0"/>
              <a:t>Facebook Ads</a:t>
            </a:r>
          </a:p>
          <a:p>
            <a:r>
              <a:rPr lang="en-US" dirty="0"/>
              <a:t>Advertisers can choose the type of ad technology (photos/videos), the location for placing it, as well as format options like Carousel (up to 10 images/videos each with a link) and Slideshow (motion, sound, and text). </a:t>
            </a:r>
          </a:p>
          <a:p>
            <a:r>
              <a:rPr lang="en-US" dirty="0"/>
              <a:t>Ads can be placed on the Feed, Stories, Reels, Messenger, Watch, within apps, or in the right-hand sidebar. </a:t>
            </a:r>
          </a:p>
          <a:p>
            <a:r>
              <a:rPr lang="en-US" dirty="0"/>
              <a:t>The Feed is the most popular location as ads there blend in with other user content. </a:t>
            </a:r>
            <a:endParaRPr lang="en-US" b="1" dirty="0"/>
          </a:p>
        </p:txBody>
      </p:sp>
      <p:pic>
        <p:nvPicPr>
          <p:cNvPr id="4" name="Picture 4">
            <a:extLst>
              <a:ext uri="{FF2B5EF4-FFF2-40B4-BE49-F238E27FC236}">
                <a16:creationId xmlns:a16="http://schemas.microsoft.com/office/drawing/2014/main" id="{D7B1E4A8-9C59-4EDB-AF99-89C0CB54F4F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977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a:xfrm>
            <a:off x="188685" y="1261793"/>
            <a:ext cx="11814627" cy="5139008"/>
          </a:xfrm>
        </p:spPr>
        <p:txBody>
          <a:bodyPr>
            <a:normAutofit fontScale="62500" lnSpcReduction="20000"/>
          </a:bodyPr>
          <a:lstStyle/>
          <a:p>
            <a:pPr marL="0" indent="0">
              <a:buNone/>
            </a:pPr>
            <a:r>
              <a:rPr lang="en-US" sz="5100" b="1" dirty="0">
                <a:solidFill>
                  <a:srgbClr val="0070C0"/>
                </a:solidFill>
              </a:rPr>
              <a:t>	Facebook Marketing Tools</a:t>
            </a:r>
          </a:p>
          <a:p>
            <a:r>
              <a:rPr lang="en-US" b="1" dirty="0"/>
              <a:t>Starting a Facebook Marketing Campaign</a:t>
            </a:r>
          </a:p>
          <a:p>
            <a:r>
              <a:rPr lang="en-US" dirty="0"/>
              <a:t>Prior to starting a Facebook marketing campaign, there are some basic strategy questions you need to address.</a:t>
            </a:r>
          </a:p>
          <a:p>
            <a:pPr lvl="1">
              <a:buFont typeface="Wingdings" panose="05000000000000000000" pitchFamily="2" charset="2"/>
              <a:buChar char="Ø"/>
            </a:pPr>
            <a:r>
              <a:rPr lang="en-US" dirty="0"/>
              <a:t>How your products benefit from a social marketing? </a:t>
            </a:r>
          </a:p>
          <a:p>
            <a:pPr lvl="1">
              <a:buFont typeface="Wingdings" panose="05000000000000000000" pitchFamily="2" charset="2"/>
              <a:buChar char="Ø"/>
            </a:pPr>
            <a:r>
              <a:rPr lang="en-US" dirty="0"/>
              <a:t>Who is your audience? </a:t>
            </a:r>
          </a:p>
          <a:p>
            <a:pPr lvl="1">
              <a:buFont typeface="Wingdings" panose="05000000000000000000" pitchFamily="2" charset="2"/>
              <a:buChar char="Ø"/>
            </a:pPr>
            <a:r>
              <a:rPr lang="en-US" dirty="0"/>
              <a:t>How can you reach them? </a:t>
            </a:r>
          </a:p>
          <a:p>
            <a:pPr lvl="1">
              <a:buFont typeface="Wingdings" panose="05000000000000000000" pitchFamily="2" charset="2"/>
              <a:buChar char="Ø"/>
            </a:pPr>
            <a:r>
              <a:rPr lang="en-US" dirty="0"/>
              <a:t>How have real-world social networks been used in the past to support sales in your industry? </a:t>
            </a:r>
          </a:p>
          <a:p>
            <a:pPr lvl="1">
              <a:buFont typeface="Wingdings" panose="05000000000000000000" pitchFamily="2" charset="2"/>
              <a:buChar char="Ø"/>
            </a:pPr>
            <a:r>
              <a:rPr lang="en-US" dirty="0"/>
              <a:t>What content will get them excited and interested? </a:t>
            </a:r>
          </a:p>
          <a:p>
            <a:pPr lvl="1">
              <a:buFont typeface="Wingdings" panose="05000000000000000000" pitchFamily="2" charset="2"/>
              <a:buChar char="Ø"/>
            </a:pPr>
            <a:r>
              <a:rPr lang="en-US" dirty="0"/>
              <a:t>Where are you going to get the content?</a:t>
            </a:r>
          </a:p>
          <a:p>
            <a:pPr lvl="1">
              <a:buFont typeface="Wingdings" panose="05000000000000000000" pitchFamily="2" charset="2"/>
              <a:buChar char="Ø"/>
            </a:pPr>
            <a:r>
              <a:rPr lang="en-US" dirty="0"/>
              <a:t>What will it cost, and what impact do you expect it to have on your brand and sales? </a:t>
            </a:r>
          </a:p>
          <a:p>
            <a:r>
              <a:rPr lang="en-US" dirty="0"/>
              <a:t>At this point you do not need a detailed budget, but you should be able to develop estimates of the cost of, as well as the anticipated revenues from, such a campaign. </a:t>
            </a:r>
            <a:endParaRPr lang="en-US" b="1" dirty="0"/>
          </a:p>
        </p:txBody>
      </p:sp>
      <p:pic>
        <p:nvPicPr>
          <p:cNvPr id="4" name="Picture 4">
            <a:extLst>
              <a:ext uri="{FF2B5EF4-FFF2-40B4-BE49-F238E27FC236}">
                <a16:creationId xmlns:a16="http://schemas.microsoft.com/office/drawing/2014/main" id="{A2182D27-504F-4102-AA87-F1CCD17E20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036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lnSpcReduction="10000"/>
          </a:bodyPr>
          <a:lstStyle/>
          <a:p>
            <a:pPr marL="0" indent="0">
              <a:buNone/>
            </a:pPr>
            <a:r>
              <a:rPr lang="en-US" b="1" dirty="0"/>
              <a:t>	Starting a Facebook Marketing Campaign</a:t>
            </a:r>
          </a:p>
          <a:p>
            <a:r>
              <a:rPr lang="en-US" dirty="0"/>
              <a:t>If you’re new to Facebook marketing, start simple and build on your fan base based on experience. </a:t>
            </a:r>
          </a:p>
          <a:p>
            <a:r>
              <a:rPr lang="en-US" dirty="0"/>
              <a:t>A typical marketing campaign on Facebook for a new business might include the following elements:</a:t>
            </a:r>
          </a:p>
          <a:p>
            <a:pPr lvl="1">
              <a:buFont typeface="Wingdings" panose="05000000000000000000" pitchFamily="2" charset="2"/>
              <a:buChar char="Ø"/>
            </a:pPr>
            <a:r>
              <a:rPr lang="en-US" dirty="0"/>
              <a:t>Establish a Facebook page for your brand. Content is king: Have interesting, original content that visitors can be enthusiastic about. Acquire fans. Install the Meta pixel on your website, which will allow you to track, test, target, and analyze Facebook ads.</a:t>
            </a:r>
          </a:p>
        </p:txBody>
      </p:sp>
      <p:pic>
        <p:nvPicPr>
          <p:cNvPr id="4" name="Picture 4">
            <a:extLst>
              <a:ext uri="{FF2B5EF4-FFF2-40B4-BE49-F238E27FC236}">
                <a16:creationId xmlns:a16="http://schemas.microsoft.com/office/drawing/2014/main" id="{4D731D34-CEFB-4E05-A510-9C4707F8C7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5335" y="1451150"/>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553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lvl="1">
              <a:buFont typeface="Wingdings" panose="05000000000000000000" pitchFamily="2" charset="2"/>
              <a:buChar char="Ø"/>
            </a:pPr>
            <a:r>
              <a:rPr lang="en-US" dirty="0"/>
              <a:t>Use comment and feedback tools to encourage fan comments. You want visitors to engage with your content. You can also encourage bloggers to develop content for your page.</a:t>
            </a:r>
          </a:p>
          <a:p>
            <a:pPr lvl="1">
              <a:buFont typeface="Wingdings" panose="05000000000000000000" pitchFamily="2" charset="2"/>
              <a:buChar char="Ø"/>
            </a:pPr>
            <a:r>
              <a:rPr lang="en-US" dirty="0"/>
              <a:t>Encourage brand involvement through videos and rich media showing products being used by actual customers.</a:t>
            </a:r>
          </a:p>
          <a:p>
            <a:pPr lvl="1">
              <a:buFont typeface="Wingdings" panose="05000000000000000000" pitchFamily="2" charset="2"/>
              <a:buChar char="Ø"/>
            </a:pPr>
            <a:r>
              <a:rPr lang="en-US" dirty="0"/>
              <a:t>Use contests and competitions to deepen fan involvement.</a:t>
            </a:r>
          </a:p>
          <a:p>
            <a:pPr lvl="1">
              <a:buFont typeface="Wingdings" panose="05000000000000000000" pitchFamily="2" charset="2"/>
              <a:buChar char="Ø"/>
            </a:pPr>
            <a:r>
              <a:rPr lang="en-US" dirty="0"/>
              <a:t>Set up a Facebook Ads account (now part of Meta Business Suite).</a:t>
            </a:r>
          </a:p>
        </p:txBody>
      </p:sp>
    </p:spTree>
    <p:extLst>
      <p:ext uri="{BB962C8B-B14F-4D97-AF65-F5344CB8AC3E}">
        <p14:creationId xmlns:p14="http://schemas.microsoft.com/office/powerpoint/2010/main" val="10572218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lvl="1">
              <a:buFont typeface="Wingdings" panose="05000000000000000000" pitchFamily="2" charset="2"/>
              <a:buChar char="Ø"/>
            </a:pPr>
            <a:r>
              <a:rPr lang="en-US" dirty="0"/>
              <a:t>Define your audience and goals.</a:t>
            </a:r>
          </a:p>
          <a:p>
            <a:pPr lvl="1">
              <a:buFont typeface="Wingdings" panose="05000000000000000000" pitchFamily="2" charset="2"/>
              <a:buChar char="Ø"/>
            </a:pPr>
            <a:r>
              <a:rPr lang="en-US" dirty="0"/>
              <a:t>Try boosting a post, which takes a regular Page post and turns it into an ad. Boosting a post is relatively inexpensive and enables you to test the waters.</a:t>
            </a:r>
          </a:p>
          <a:p>
            <a:pPr lvl="1">
              <a:buFont typeface="Wingdings" panose="05000000000000000000" pitchFamily="2" charset="2"/>
              <a:buChar char="Ø"/>
            </a:pPr>
            <a:r>
              <a:rPr lang="en-US" dirty="0"/>
              <a:t>Create a Facebook ad campaign.</a:t>
            </a:r>
          </a:p>
          <a:p>
            <a:pPr lvl="1">
              <a:buFont typeface="Wingdings" panose="05000000000000000000" pitchFamily="2" charset="2"/>
              <a:buChar char="Ø"/>
            </a:pPr>
            <a:r>
              <a:rPr lang="en-US" dirty="0"/>
              <a:t>Using Facebook Groups, develop a community of fans. Try to encourage fans to talk with one another and to develop new (free) content for your page.</a:t>
            </a:r>
          </a:p>
        </p:txBody>
      </p:sp>
    </p:spTree>
    <p:extLst>
      <p:ext uri="{BB962C8B-B14F-4D97-AF65-F5344CB8AC3E}">
        <p14:creationId xmlns:p14="http://schemas.microsoft.com/office/powerpoint/2010/main" val="8333146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86A0F-46EA-4D71-93FE-27B6AD3BDF79}"/>
              </a:ext>
            </a:extLst>
          </p:cNvPr>
          <p:cNvSpPr>
            <a:spLocks noGrp="1"/>
          </p:cNvSpPr>
          <p:nvPr>
            <p:ph type="title"/>
          </p:nvPr>
        </p:nvSpPr>
        <p:spPr/>
        <p:txBody>
          <a:bodyPr/>
          <a:lstStyle/>
          <a:p>
            <a:r>
              <a:rPr lang="en-US" dirty="0"/>
              <a:t>Retargeting &amp; Tracking Pixels</a:t>
            </a:r>
            <a:endParaRPr lang="ar-SY" dirty="0"/>
          </a:p>
        </p:txBody>
      </p:sp>
      <p:pic>
        <p:nvPicPr>
          <p:cNvPr id="5" name="Retargeting &amp; Tracking Pixels_ Explained!">
            <a:hlinkClick r:id="" action="ppaction://media"/>
            <a:extLst>
              <a:ext uri="{FF2B5EF4-FFF2-40B4-BE49-F238E27FC236}">
                <a16:creationId xmlns:a16="http://schemas.microsoft.com/office/drawing/2014/main" id="{BC26159B-C88A-48F0-A7D4-BF7F51E1FB58}"/>
              </a:ext>
            </a:extLst>
          </p:cNvPr>
          <p:cNvPicPr>
            <a:picLocks noGrp="1" noChangeAspect="1"/>
          </p:cNvPicPr>
          <p:nvPr>
            <p:ph idx="1"/>
            <a:videoFile r:link="rId1"/>
            <p:extLst>
              <p:ext uri="{DAA4B4D4-6D71-4841-9C94-3DE7FCFB9230}">
                <p14:media xmlns:p14="http://schemas.microsoft.com/office/powerpoint/2010/main" r:embed="rId2">
                  <p14:trim end="118340.9557"/>
                </p14:media>
              </p:ext>
            </p:extLst>
          </p:nvPr>
        </p:nvPicPr>
        <p:blipFill>
          <a:blip r:embed="rId5"/>
          <a:stretch>
            <a:fillRect/>
          </a:stretch>
        </p:blipFill>
        <p:spPr>
          <a:xfrm>
            <a:off x="1711325" y="1369900"/>
            <a:ext cx="8770938" cy="4933950"/>
          </a:xfrm>
        </p:spPr>
      </p:pic>
    </p:spTree>
    <p:extLst>
      <p:ext uri="{BB962C8B-B14F-4D97-AF65-F5344CB8AC3E}">
        <p14:creationId xmlns:p14="http://schemas.microsoft.com/office/powerpoint/2010/main" val="396554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217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85000" lnSpcReduction="20000"/>
          </a:bodyPr>
          <a:lstStyle/>
          <a:p>
            <a:pPr marL="0" indent="0">
              <a:buNone/>
            </a:pPr>
            <a:r>
              <a:rPr lang="en-US" sz="3300" b="1" dirty="0">
                <a:solidFill>
                  <a:srgbClr val="FF0000"/>
                </a:solidFill>
              </a:rPr>
              <a:t>	Instagram Marketing</a:t>
            </a:r>
          </a:p>
          <a:p>
            <a:r>
              <a:rPr lang="en-US" dirty="0"/>
              <a:t>Instagram, predominantly a mobile app owned by Meta, serves as a visual social network where users and advertisers share photos and videos. </a:t>
            </a:r>
          </a:p>
          <a:p>
            <a:r>
              <a:rPr lang="en-US" dirty="0"/>
              <a:t>As of 2022, Instagram boasts over 1.25 billion global users, including over 200 million business profiles. The audience is primarily under 35 years, though older demographics are growing. </a:t>
            </a:r>
          </a:p>
          <a:p>
            <a:r>
              <a:rPr lang="en-US" dirty="0"/>
              <a:t>Key features include an individual profile, a Feed for sharing content, Instagram Direct for personal sharing, Explore for public profile and content search, and a photo-editing suite named Layout. These features make it a popular marketing platform.</a:t>
            </a:r>
          </a:p>
        </p:txBody>
      </p:sp>
      <p:pic>
        <p:nvPicPr>
          <p:cNvPr id="4" name="Picture 6">
            <a:extLst>
              <a:ext uri="{FF2B5EF4-FFF2-40B4-BE49-F238E27FC236}">
                <a16:creationId xmlns:a16="http://schemas.microsoft.com/office/drawing/2014/main" id="{0DB930FE-145D-4086-829B-C331088841D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024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lnSpcReduction="20000"/>
          </a:bodyPr>
          <a:lstStyle/>
          <a:p>
            <a:pPr marL="0" indent="0">
              <a:buNone/>
            </a:pPr>
            <a:r>
              <a:rPr lang="en-US" b="1" dirty="0">
                <a:solidFill>
                  <a:srgbClr val="0070C0"/>
                </a:solidFill>
              </a:rPr>
              <a:t>	Instagram Marketing Tools</a:t>
            </a:r>
          </a:p>
          <a:p>
            <a:r>
              <a:rPr lang="en-US" dirty="0"/>
              <a:t>Instagram provides marketing tools for advertisers that include brand profiles and campaign advertisements which appear on users' Feeds. </a:t>
            </a:r>
          </a:p>
          <a:p>
            <a:r>
              <a:rPr lang="en-US" dirty="0"/>
              <a:t>The platform offers high-quality display and video ads, much like those in print magazines.</a:t>
            </a:r>
          </a:p>
          <a:p>
            <a:r>
              <a:rPr lang="en-US" dirty="0"/>
              <a:t>A single ad can feature multiple photos or videos using Carousel ads. </a:t>
            </a:r>
          </a:p>
          <a:p>
            <a:r>
              <a:rPr lang="en-US" dirty="0"/>
              <a:t>These ads can contain a link to the advertiser's website and a Buy button if desired. </a:t>
            </a:r>
          </a:p>
          <a:p>
            <a:r>
              <a:rPr lang="en-US" dirty="0"/>
              <a:t>Influencer marketing is another key Instagram marketing tool.</a:t>
            </a:r>
          </a:p>
        </p:txBody>
      </p:sp>
      <p:pic>
        <p:nvPicPr>
          <p:cNvPr id="4" name="Picture 6">
            <a:extLst>
              <a:ext uri="{FF2B5EF4-FFF2-40B4-BE49-F238E27FC236}">
                <a16:creationId xmlns:a16="http://schemas.microsoft.com/office/drawing/2014/main" id="{51A14E97-75BE-4BCD-BAB3-A5DB8173419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3673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a:bodyPr>
          <a:lstStyle/>
          <a:p>
            <a:pPr marL="0" indent="0">
              <a:buNone/>
            </a:pPr>
            <a:r>
              <a:rPr lang="en-US" b="1" dirty="0">
                <a:solidFill>
                  <a:srgbClr val="0070C0"/>
                </a:solidFill>
              </a:rPr>
              <a:t>	Starting an Instagram Marketing Campaign</a:t>
            </a:r>
          </a:p>
          <a:p>
            <a:pPr lvl="1">
              <a:buFont typeface="Wingdings" panose="05000000000000000000" pitchFamily="2" charset="2"/>
              <a:buChar char="Ø"/>
            </a:pPr>
            <a:r>
              <a:rPr lang="en-US" dirty="0"/>
              <a:t>Set up a free Instagram business profile. If possible, get verified, which helps to establish trust with potential customers. Choose a high-quality photo, and include a call to action to click the profile’s bio link. Make sure that the bio provides an engaging summary of your brand.</a:t>
            </a:r>
          </a:p>
          <a:p>
            <a:pPr lvl="1">
              <a:buFont typeface="Wingdings" panose="05000000000000000000" pitchFamily="2" charset="2"/>
              <a:buChar char="Ø"/>
            </a:pPr>
            <a:r>
              <a:rPr lang="en-US" dirty="0"/>
              <a:t>Try an Instagram ad. You can turn any existing Instagram post into an ad by using Instagram’s Boost Post functionality.</a:t>
            </a:r>
          </a:p>
          <a:p>
            <a:pPr lvl="1">
              <a:buFont typeface="Wingdings" panose="05000000000000000000" pitchFamily="2" charset="2"/>
              <a:buChar char="Ø"/>
            </a:pPr>
            <a:r>
              <a:rPr lang="en-US" dirty="0"/>
              <a:t>To launch a full Instagram ad campaign, connect the Instagram account to Meta Business Suite, which enables you to choose various goals, such as building brand awareness, getting more website visitors or purchasers, getting more leads, and so on.</a:t>
            </a:r>
          </a:p>
        </p:txBody>
      </p:sp>
      <p:pic>
        <p:nvPicPr>
          <p:cNvPr id="4" name="Picture 6">
            <a:extLst>
              <a:ext uri="{FF2B5EF4-FFF2-40B4-BE49-F238E27FC236}">
                <a16:creationId xmlns:a16="http://schemas.microsoft.com/office/drawing/2014/main" id="{A75813E5-FC6B-4454-8329-38B2D1AA28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9048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62500" lnSpcReduction="20000"/>
          </a:bodyPr>
          <a:lstStyle/>
          <a:p>
            <a:pPr marL="0" indent="0">
              <a:buNone/>
            </a:pPr>
            <a:r>
              <a:rPr lang="en-US" sz="3800" b="1" dirty="0">
                <a:solidFill>
                  <a:srgbClr val="0070C0"/>
                </a:solidFill>
              </a:rPr>
              <a:t>	Starting an Instagram Marketing Campaign</a:t>
            </a:r>
          </a:p>
          <a:p>
            <a:r>
              <a:rPr lang="en-US" dirty="0"/>
              <a:t>For a first campaign, there is an Automated Ads option. When you select this option, Instagram tries to get the best results with the smallest budget possible and auto-adjusts targeting and bidding strategies as it learns from your audience’s reactions. After you have more experience with developing a campaign on Instagram, you can also choose other targeting options.</a:t>
            </a:r>
          </a:p>
          <a:p>
            <a:r>
              <a:rPr lang="en-US" dirty="0"/>
              <a:t>Create the ads. Instagram provides prompts to help with this process, depending on the goal that you select. Typically, ads include a mixture of photos, videos, Stories, Reels, and, if you sell products online, catalog and shopping ads.</a:t>
            </a:r>
          </a:p>
          <a:p>
            <a:r>
              <a:rPr lang="en-US" dirty="0"/>
              <a:t>Set the budget and duration. Instagram will provide a prediction of results in terms of estimated reach and clicks.</a:t>
            </a:r>
          </a:p>
          <a:p>
            <a:r>
              <a:rPr lang="en-US" dirty="0"/>
              <a:t>Partner with influencers to extend your reach.</a:t>
            </a:r>
          </a:p>
        </p:txBody>
      </p:sp>
      <p:pic>
        <p:nvPicPr>
          <p:cNvPr id="4" name="Picture 6">
            <a:extLst>
              <a:ext uri="{FF2B5EF4-FFF2-40B4-BE49-F238E27FC236}">
                <a16:creationId xmlns:a16="http://schemas.microsoft.com/office/drawing/2014/main" id="{5A49CBB0-9899-4FF1-8B62-43E07B994A4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5371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85000" lnSpcReduction="10000"/>
          </a:bodyPr>
          <a:lstStyle/>
          <a:p>
            <a:pPr marL="0" indent="0">
              <a:buNone/>
            </a:pPr>
            <a:r>
              <a:rPr lang="en-US" sz="3300" b="1" dirty="0">
                <a:solidFill>
                  <a:srgbClr val="FF0000"/>
                </a:solidFill>
              </a:rPr>
              <a:t>	</a:t>
            </a:r>
            <a:r>
              <a:rPr lang="en-US" sz="3300" b="1" dirty="0" err="1">
                <a:solidFill>
                  <a:srgbClr val="FF0000"/>
                </a:solidFill>
              </a:rPr>
              <a:t>TikTok</a:t>
            </a:r>
            <a:r>
              <a:rPr lang="en-US" sz="3300" b="1" dirty="0">
                <a:solidFill>
                  <a:srgbClr val="FF0000"/>
                </a:solidFill>
              </a:rPr>
              <a:t> Marketing</a:t>
            </a:r>
          </a:p>
          <a:p>
            <a:r>
              <a:rPr lang="en-US" dirty="0" err="1"/>
              <a:t>TikTok</a:t>
            </a:r>
            <a:r>
              <a:rPr lang="en-US" dirty="0"/>
              <a:t>, a short-form video app owned by Chinese firm </a:t>
            </a:r>
            <a:r>
              <a:rPr lang="en-US" dirty="0" err="1"/>
              <a:t>Bytedance</a:t>
            </a:r>
            <a:r>
              <a:rPr lang="en-US" dirty="0"/>
              <a:t>, has rapidly garnered over 800 million active monthly users worldwide since its launch in 2017. </a:t>
            </a:r>
          </a:p>
          <a:p>
            <a:r>
              <a:rPr lang="en-US" dirty="0"/>
              <a:t>Users engage in   3 seconds to 30 minutes videos, with the option to edit and remix posts. </a:t>
            </a:r>
          </a:p>
          <a:p>
            <a:r>
              <a:rPr lang="en-US" dirty="0"/>
              <a:t>The system curates content based on viewing habits. Notably, in the US, over 40% of users are aged 12-24 years. </a:t>
            </a:r>
          </a:p>
          <a:p>
            <a:r>
              <a:rPr lang="en-US" dirty="0"/>
              <a:t>The platform also offers numerous ad formats such as immersive, full-screen ads; in-feed video ads; a branded Lens; and hashtag challenges.</a:t>
            </a:r>
          </a:p>
        </p:txBody>
      </p:sp>
      <p:pic>
        <p:nvPicPr>
          <p:cNvPr id="6" name="Picture 8">
            <a:extLst>
              <a:ext uri="{FF2B5EF4-FFF2-40B4-BE49-F238E27FC236}">
                <a16:creationId xmlns:a16="http://schemas.microsoft.com/office/drawing/2014/main" id="{F7B0D3CE-E308-4E32-91C0-C01DD5695D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017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70000" lnSpcReduction="20000"/>
          </a:bodyPr>
          <a:lstStyle/>
          <a:p>
            <a:pPr marL="0" indent="0">
              <a:buNone/>
            </a:pPr>
            <a:r>
              <a:rPr lang="en-US" sz="4000" b="1" dirty="0">
                <a:solidFill>
                  <a:srgbClr val="0070C0"/>
                </a:solidFill>
              </a:rPr>
              <a:t>	Starting a </a:t>
            </a:r>
            <a:r>
              <a:rPr lang="en-US" sz="4000" b="1" dirty="0" err="1">
                <a:solidFill>
                  <a:srgbClr val="0070C0"/>
                </a:solidFill>
              </a:rPr>
              <a:t>TikTok</a:t>
            </a:r>
            <a:r>
              <a:rPr lang="en-US" sz="4000" b="1" dirty="0">
                <a:solidFill>
                  <a:srgbClr val="0070C0"/>
                </a:solidFill>
              </a:rPr>
              <a:t> Marketing Campaign</a:t>
            </a:r>
          </a:p>
          <a:p>
            <a:r>
              <a:rPr lang="en-US" dirty="0" err="1"/>
              <a:t>TikTok</a:t>
            </a:r>
            <a:r>
              <a:rPr lang="en-US" dirty="0"/>
              <a:t> is very different from Facebook, Instagram, or </a:t>
            </a:r>
            <a:r>
              <a:rPr lang="en-US" dirty="0" err="1"/>
              <a:t>Twittter</a:t>
            </a:r>
            <a:r>
              <a:rPr lang="en-US" dirty="0"/>
              <a:t>, It has a number of unique features, such as the </a:t>
            </a:r>
            <a:r>
              <a:rPr lang="en-US" dirty="0" err="1"/>
              <a:t>TikTok</a:t>
            </a:r>
            <a:r>
              <a:rPr lang="en-US" dirty="0"/>
              <a:t> algorithm, as well as unique user demographics (the majority of its users are younger than 30) and behaviors. </a:t>
            </a:r>
          </a:p>
          <a:p>
            <a:r>
              <a:rPr lang="en-US" dirty="0"/>
              <a:t>Although </a:t>
            </a:r>
            <a:r>
              <a:rPr lang="en-US" dirty="0" err="1"/>
              <a:t>TikTok</a:t>
            </a:r>
            <a:r>
              <a:rPr lang="en-US" dirty="0"/>
              <a:t> now offers a variety of advertising options, marketing on </a:t>
            </a:r>
            <a:r>
              <a:rPr lang="en-US" dirty="0" err="1"/>
              <a:t>TikTok</a:t>
            </a:r>
            <a:r>
              <a:rPr lang="en-US" dirty="0"/>
              <a:t> is driven primarily by influencers and viral videos. To start a </a:t>
            </a:r>
            <a:r>
              <a:rPr lang="en-US" dirty="0" err="1"/>
              <a:t>TikTok</a:t>
            </a:r>
            <a:r>
              <a:rPr lang="en-US" dirty="0"/>
              <a:t> marketing campaign:</a:t>
            </a:r>
          </a:p>
          <a:p>
            <a:pPr lvl="1">
              <a:buFont typeface="Wingdings" panose="05000000000000000000" pitchFamily="2" charset="2"/>
              <a:buChar char="Ø"/>
            </a:pPr>
            <a:r>
              <a:rPr lang="en-US" dirty="0"/>
              <a:t>Create a profile.</a:t>
            </a:r>
          </a:p>
          <a:p>
            <a:pPr lvl="1">
              <a:buFont typeface="Wingdings" panose="05000000000000000000" pitchFamily="2" charset="2"/>
              <a:buChar char="Ø"/>
            </a:pPr>
            <a:r>
              <a:rPr lang="en-US" dirty="0"/>
              <a:t>Start creating and posting video content, paying particular attention to hashtags, filters, and effects.</a:t>
            </a:r>
          </a:p>
          <a:p>
            <a:pPr lvl="1">
              <a:buFont typeface="Wingdings" panose="05000000000000000000" pitchFamily="2" charset="2"/>
              <a:buChar char="Ø"/>
            </a:pPr>
            <a:r>
              <a:rPr lang="en-US" dirty="0"/>
              <a:t>Partner with creators and influencers.</a:t>
            </a:r>
          </a:p>
          <a:p>
            <a:pPr lvl="1">
              <a:buFont typeface="Wingdings" panose="05000000000000000000" pitchFamily="2" charset="2"/>
              <a:buChar char="Ø"/>
            </a:pPr>
            <a:r>
              <a:rPr lang="en-US" dirty="0"/>
              <a:t>Comment regularly, and encourage comments in your posts.</a:t>
            </a:r>
          </a:p>
          <a:p>
            <a:pPr lvl="1">
              <a:buFont typeface="Wingdings" panose="05000000000000000000" pitchFamily="2" charset="2"/>
              <a:buChar char="Ø"/>
            </a:pPr>
            <a:r>
              <a:rPr lang="en-US" dirty="0"/>
              <a:t>Launch organic hashtag challenges, including social media contests to encourage participation.</a:t>
            </a:r>
          </a:p>
        </p:txBody>
      </p:sp>
      <p:pic>
        <p:nvPicPr>
          <p:cNvPr id="4" name="Picture 8">
            <a:extLst>
              <a:ext uri="{FF2B5EF4-FFF2-40B4-BE49-F238E27FC236}">
                <a16:creationId xmlns:a16="http://schemas.microsoft.com/office/drawing/2014/main" id="{C28E0839-A6AF-4BE5-91BC-3B8C790A56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647" y="1422213"/>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6158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marL="0" indent="0">
              <a:buNone/>
            </a:pPr>
            <a:r>
              <a:rPr lang="en-US" b="1" dirty="0">
                <a:solidFill>
                  <a:srgbClr val="FF0000"/>
                </a:solidFill>
              </a:rPr>
              <a:t>	Twitter Marketing</a:t>
            </a:r>
          </a:p>
          <a:p>
            <a:r>
              <a:rPr lang="en-US" dirty="0"/>
              <a:t>Twitter is a social media platform with around 230 million daily active users as of June 2022, generating a revenue of $4.56 billion in 2021 majorly from ads. </a:t>
            </a:r>
          </a:p>
          <a:p>
            <a:r>
              <a:rPr lang="en-US" dirty="0"/>
              <a:t>The platform allows advertisers to buy ads similar to organic tweets and interact with customers in real-time, making it a potent tool for marketing. </a:t>
            </a:r>
          </a:p>
          <a:p>
            <a:r>
              <a:rPr lang="en-US" dirty="0"/>
              <a:t>Advertisers can also leverage this platform for marketing campaigns related to new products. </a:t>
            </a:r>
          </a:p>
        </p:txBody>
      </p:sp>
      <p:pic>
        <p:nvPicPr>
          <p:cNvPr id="5" name="Picture 10">
            <a:extLst>
              <a:ext uri="{FF2B5EF4-FFF2-40B4-BE49-F238E27FC236}">
                <a16:creationId xmlns:a16="http://schemas.microsoft.com/office/drawing/2014/main" id="{E0090423-CC4B-4C5E-B37A-0EF67AE65B1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009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lnSpcReduction="20000"/>
          </a:bodyPr>
          <a:lstStyle/>
          <a:p>
            <a:pPr marL="0" indent="0">
              <a:buNone/>
            </a:pPr>
            <a:r>
              <a:rPr lang="en-US" b="1" dirty="0">
                <a:solidFill>
                  <a:srgbClr val="0070C0"/>
                </a:solidFill>
              </a:rPr>
              <a:t>	Twitter Marketing Tools</a:t>
            </a:r>
          </a:p>
          <a:p>
            <a:r>
              <a:rPr lang="en-US" dirty="0"/>
              <a:t>Twitter's </a:t>
            </a:r>
            <a:r>
              <a:rPr lang="en-US" b="1" dirty="0"/>
              <a:t>promoted ads </a:t>
            </a:r>
            <a:r>
              <a:rPr lang="en-US" dirty="0"/>
              <a:t>offer several formats including Text Ads, Carousel Ads, Moment Ads, Image Ads, and Video Ads. </a:t>
            </a:r>
          </a:p>
          <a:p>
            <a:r>
              <a:rPr lang="en-US" dirty="0"/>
              <a:t>Text Ads appear in timelines, profiles and search results, while Carousel Ads offer multiple images or videos in a single space. </a:t>
            </a:r>
          </a:p>
          <a:p>
            <a:r>
              <a:rPr lang="en-US" b="1" dirty="0"/>
              <a:t>Moment Ads </a:t>
            </a:r>
            <a:r>
              <a:rPr lang="en-US" dirty="0"/>
              <a:t>feature a collection of curated tweets. Video Ads can run for up to 10 minutes and make up two-thirds of Twitter's advertising revenue. </a:t>
            </a:r>
          </a:p>
          <a:p>
            <a:r>
              <a:rPr lang="en-US" dirty="0"/>
              <a:t>Pricing usually ranges from $0.25 to $2 per auction on a cost-per-click basis.</a:t>
            </a:r>
          </a:p>
        </p:txBody>
      </p:sp>
      <p:pic>
        <p:nvPicPr>
          <p:cNvPr id="5" name="Picture 10">
            <a:extLst>
              <a:ext uri="{FF2B5EF4-FFF2-40B4-BE49-F238E27FC236}">
                <a16:creationId xmlns:a16="http://schemas.microsoft.com/office/drawing/2014/main" id="{253D36D4-B618-4A10-A5A1-7A80ED5578F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2574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a:xfrm>
            <a:off x="188685" y="1260764"/>
            <a:ext cx="11814627" cy="5095587"/>
          </a:xfrm>
        </p:spPr>
        <p:txBody>
          <a:bodyPr>
            <a:normAutofit fontScale="70000" lnSpcReduction="20000"/>
          </a:bodyPr>
          <a:lstStyle/>
          <a:p>
            <a:pPr marL="0" indent="0">
              <a:buNone/>
            </a:pPr>
            <a:r>
              <a:rPr lang="en-US" sz="3800" b="1" dirty="0">
                <a:solidFill>
                  <a:srgbClr val="0070C0"/>
                </a:solidFill>
              </a:rPr>
              <a:t>	Twitter Marketing Tools</a:t>
            </a:r>
          </a:p>
          <a:p>
            <a:r>
              <a:rPr lang="en-US" b="1" dirty="0"/>
              <a:t>Follower Ads </a:t>
            </a:r>
            <a:r>
              <a:rPr lang="en-US" dirty="0"/>
              <a:t>Advertisers can pay to have their branded account suggested to users who are likely to be interested in the account in the “Who to Follow” list, Twitter’s account recommendation engine, on the Twitter home page.</a:t>
            </a:r>
          </a:p>
          <a:p>
            <a:r>
              <a:rPr lang="en-US" b="1" dirty="0"/>
              <a:t>Twitter Takeover </a:t>
            </a:r>
            <a:r>
              <a:rPr lang="en-US" dirty="0"/>
              <a:t>Advertisers can pay to move their hashtags to the top of a user’s Timeline (Timeline Takeover) or Trends List (Trend Takeover/Trend Takeover+).  cost on average about $200,000 a day.</a:t>
            </a:r>
          </a:p>
          <a:p>
            <a:r>
              <a:rPr lang="en-US" b="1" dirty="0"/>
              <a:t>Branded Notifications </a:t>
            </a:r>
            <a:r>
              <a:rPr lang="en-US" dirty="0"/>
              <a:t>This ad format enables advertisers to have one-to-one conversations via the delivery of time-triggered, automated @mention Tweets that are directed to users who have opted in to receive them.  Notifications can be used to recontact followers, to reinforce important dates such as the launch of a new product, and to create a more personal connection and enable conversations with the brand’s most interested customers at scale</a:t>
            </a:r>
          </a:p>
          <a:p>
            <a:endParaRPr lang="en-US" dirty="0"/>
          </a:p>
        </p:txBody>
      </p:sp>
      <p:pic>
        <p:nvPicPr>
          <p:cNvPr id="4" name="Picture 10">
            <a:extLst>
              <a:ext uri="{FF2B5EF4-FFF2-40B4-BE49-F238E27FC236}">
                <a16:creationId xmlns:a16="http://schemas.microsoft.com/office/drawing/2014/main" id="{214DACF5-95E8-416B-82B8-B093A94D0C1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6758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marL="0" indent="0">
              <a:buNone/>
            </a:pPr>
            <a:r>
              <a:rPr lang="en-US" b="1" dirty="0">
                <a:solidFill>
                  <a:srgbClr val="0070C0"/>
                </a:solidFill>
              </a:rPr>
              <a:t>	Twitter Marketing Tools</a:t>
            </a:r>
          </a:p>
          <a:p>
            <a:r>
              <a:rPr lang="en-US" b="1" dirty="0"/>
              <a:t>Twitter Amplify </a:t>
            </a:r>
            <a:r>
              <a:rPr lang="en-US" dirty="0"/>
              <a:t>enables marketers to show video ads that run prior to or during premium video content. </a:t>
            </a:r>
          </a:p>
          <a:p>
            <a:r>
              <a:rPr lang="en-US" b="1" dirty="0"/>
              <a:t>Twitter Cards </a:t>
            </a:r>
            <a:r>
              <a:rPr lang="en-US" dirty="0"/>
              <a:t>Marketers can embed a “card” into a tweet. When users click on the tweet, a promotional offer appears, and users are asked to sign up for the promotion. Twitter Cards always include an offer, such as 50% off your next cup of coffee.</a:t>
            </a:r>
          </a:p>
        </p:txBody>
      </p:sp>
      <p:pic>
        <p:nvPicPr>
          <p:cNvPr id="4" name="Picture 10">
            <a:extLst>
              <a:ext uri="{FF2B5EF4-FFF2-40B4-BE49-F238E27FC236}">
                <a16:creationId xmlns:a16="http://schemas.microsoft.com/office/drawing/2014/main" id="{8F3DE0F1-E543-4843-BF0A-C3F083B68FC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010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lnSpcReduction="20000"/>
          </a:bodyPr>
          <a:lstStyle/>
          <a:p>
            <a:pPr marL="0" indent="0">
              <a:buNone/>
            </a:pPr>
            <a:r>
              <a:rPr lang="en-US" sz="3400" b="1" dirty="0">
                <a:solidFill>
                  <a:srgbClr val="0070C0"/>
                </a:solidFill>
              </a:rPr>
              <a:t>	Starting a Twitter Marketing Campaign</a:t>
            </a:r>
          </a:p>
          <a:p>
            <a:r>
              <a:rPr lang="en-US" dirty="0"/>
              <a:t>If you’re new to Twitter marketing, start simple and build on your follower base using experience as a guide for what works. </a:t>
            </a:r>
          </a:p>
          <a:p>
            <a:r>
              <a:rPr lang="en-US" dirty="0"/>
              <a:t>A typical marketing campaign for Twitter may include the following elements:</a:t>
            </a:r>
          </a:p>
          <a:p>
            <a:pPr lvl="1">
              <a:buFont typeface="Wingdings" panose="05000000000000000000" pitchFamily="2" charset="2"/>
              <a:buChar char="Ø"/>
            </a:pPr>
            <a:r>
              <a:rPr lang="en-US" dirty="0"/>
              <a:t>Establish a Twitter account. Start following others you are interested in or conversations that you might want to participate in with #&lt;topic&gt;. Don’t expect any followers at first. Your visibility rises as you follow others, who will begin to tweet back or retweet interesting content. Then start retweeting content that you think the group would be interested in, and start encouraging ongoing conversations.</a:t>
            </a:r>
          </a:p>
        </p:txBody>
      </p:sp>
      <p:pic>
        <p:nvPicPr>
          <p:cNvPr id="4" name="Picture 10">
            <a:extLst>
              <a:ext uri="{FF2B5EF4-FFF2-40B4-BE49-F238E27FC236}">
                <a16:creationId xmlns:a16="http://schemas.microsoft.com/office/drawing/2014/main" id="{A268334F-847B-42AB-96F7-E32EE7F88F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209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marL="0" indent="0">
              <a:buNone/>
            </a:pPr>
            <a:r>
              <a:rPr lang="en-US" b="1" dirty="0">
                <a:solidFill>
                  <a:srgbClr val="0070C0"/>
                </a:solidFill>
              </a:rPr>
              <a:t>	Starting a Twitter Marketing Campaign</a:t>
            </a:r>
          </a:p>
          <a:p>
            <a:pPr lvl="1">
              <a:buFont typeface="Wingdings" panose="05000000000000000000" pitchFamily="2" charset="2"/>
              <a:buChar char="Ø"/>
            </a:pPr>
            <a:r>
              <a:rPr lang="en-US" dirty="0"/>
              <a:t>Try Promoted Ads. Twitter has a very good online ad tool that allows you to define an ad, establish the groups you would like to target, and understand the costs. You might start with a regional or metropolitan Promoted Ad. Test various formats. You don’t have to pay for Promoted Ads unless someone clicks on the tweet, so it is up to you to make those clicks count. Direct users to your website, and offer a coupon or a discount</a:t>
            </a:r>
          </a:p>
          <a:p>
            <a:pPr lvl="1">
              <a:buFont typeface="Wingdings" panose="05000000000000000000" pitchFamily="2" charset="2"/>
              <a:buChar char="Ø"/>
            </a:pPr>
            <a:r>
              <a:rPr lang="en-US" dirty="0"/>
              <a:t>Try Follower Ads. This type of ad is relatively affordable and can be used to promote your account to build awareness and attract new followers.</a:t>
            </a:r>
          </a:p>
        </p:txBody>
      </p:sp>
      <p:pic>
        <p:nvPicPr>
          <p:cNvPr id="4" name="Picture 10">
            <a:extLst>
              <a:ext uri="{FF2B5EF4-FFF2-40B4-BE49-F238E27FC236}">
                <a16:creationId xmlns:a16="http://schemas.microsoft.com/office/drawing/2014/main" id="{A85B535B-D723-4554-80B9-E6E34A6650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071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a:bodyPr>
          <a:lstStyle/>
          <a:p>
            <a:pPr marL="0" indent="0">
              <a:buNone/>
            </a:pPr>
            <a:r>
              <a:rPr lang="en-US" b="1" dirty="0">
                <a:solidFill>
                  <a:srgbClr val="0070C0"/>
                </a:solidFill>
              </a:rPr>
              <a:t>	Starting a Twitter Marketing Campaign</a:t>
            </a:r>
          </a:p>
          <a:p>
            <a:pPr lvl="1">
              <a:buFont typeface="Wingdings" panose="05000000000000000000" pitchFamily="2" charset="2"/>
              <a:buChar char="Ø"/>
            </a:pPr>
            <a:r>
              <a:rPr lang="en-US" dirty="0"/>
              <a:t>Twitter Takeover can be very expensive (an estimated $200,000 per day). If your budget will allow it and if your topic is of general interest to a large audience, you can try this tool.</a:t>
            </a:r>
          </a:p>
          <a:p>
            <a:pPr lvl="1">
              <a:buFont typeface="Wingdings" panose="05000000000000000000" pitchFamily="2" charset="2"/>
              <a:buChar char="Ø"/>
            </a:pPr>
            <a:r>
              <a:rPr lang="en-US" dirty="0"/>
              <a:t>Twitter Cards are something that small and medium-sized businesses can use. If you sell anything locally, from pizza to stationery, make up an offer and create a Twitter Card specifying the geo-location of your business.</a:t>
            </a:r>
          </a:p>
        </p:txBody>
      </p:sp>
      <p:pic>
        <p:nvPicPr>
          <p:cNvPr id="4" name="Picture 10">
            <a:extLst>
              <a:ext uri="{FF2B5EF4-FFF2-40B4-BE49-F238E27FC236}">
                <a16:creationId xmlns:a16="http://schemas.microsoft.com/office/drawing/2014/main" id="{A1258FDA-9071-46FC-9910-D1EC561F70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647" y="1422213"/>
            <a:ext cx="548640" cy="4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2433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E02E4-CFE8-4CCB-AE40-3168EC782270}"/>
              </a:ext>
            </a:extLst>
          </p:cNvPr>
          <p:cNvSpPr>
            <a:spLocks noGrp="1"/>
          </p:cNvSpPr>
          <p:nvPr>
            <p:ph type="title"/>
          </p:nvPr>
        </p:nvSpPr>
        <p:spPr/>
        <p:txBody>
          <a:bodyPr/>
          <a:lstStyle/>
          <a:p>
            <a:r>
              <a:rPr lang="en-US" dirty="0"/>
              <a:t>Social Marketing</a:t>
            </a:r>
            <a:endParaRPr lang="ar-SY" dirty="0"/>
          </a:p>
        </p:txBody>
      </p:sp>
      <p:sp>
        <p:nvSpPr>
          <p:cNvPr id="3" name="Content Placeholder 2">
            <a:extLst>
              <a:ext uri="{FF2B5EF4-FFF2-40B4-BE49-F238E27FC236}">
                <a16:creationId xmlns:a16="http://schemas.microsoft.com/office/drawing/2014/main" id="{E9F3E4AF-74D0-415D-B4B7-8D35F2987137}"/>
              </a:ext>
            </a:extLst>
          </p:cNvPr>
          <p:cNvSpPr>
            <a:spLocks noGrp="1"/>
          </p:cNvSpPr>
          <p:nvPr>
            <p:ph idx="1"/>
          </p:nvPr>
        </p:nvSpPr>
        <p:spPr/>
        <p:txBody>
          <a:bodyPr>
            <a:normAutofit fontScale="92500"/>
          </a:bodyPr>
          <a:lstStyle/>
          <a:p>
            <a:pPr marL="0" indent="0">
              <a:buNone/>
            </a:pPr>
            <a:r>
              <a:rPr lang="en-US" sz="3500" b="1" dirty="0">
                <a:solidFill>
                  <a:srgbClr val="FF0000"/>
                </a:solidFill>
              </a:rPr>
              <a:t>The Downside of Social Marketing</a:t>
            </a:r>
          </a:p>
          <a:p>
            <a:r>
              <a:rPr lang="en-US" dirty="0"/>
              <a:t>Companies can not control what people say about their brands</a:t>
            </a:r>
          </a:p>
          <a:p>
            <a:r>
              <a:rPr lang="en-US" dirty="0"/>
              <a:t>Influencers may make statements, either about the brand or unrelated to the brand, that do not represent the values of the brand, resulting in damage to the brand.</a:t>
            </a:r>
          </a:p>
          <a:p>
            <a:r>
              <a:rPr lang="en-US" sz="3000" dirty="0"/>
              <a:t>Endorser</a:t>
            </a:r>
            <a:r>
              <a:rPr lang="en-US" dirty="0"/>
              <a:t> should be an actual user of the product and disclose any relationship with the brand. The brand and the endorser could be liable if they fail to disclose these relationships or make false claims.</a:t>
            </a:r>
          </a:p>
        </p:txBody>
      </p:sp>
      <p:pic>
        <p:nvPicPr>
          <p:cNvPr id="8194" name="Picture 2" descr="7 Disadvantages of Social Media Marketing You Might Face">
            <a:extLst>
              <a:ext uri="{FF2B5EF4-FFF2-40B4-BE49-F238E27FC236}">
                <a16:creationId xmlns:a16="http://schemas.microsoft.com/office/drawing/2014/main" id="{59F918A9-8CED-4EBA-B819-971B064BD6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0573" y="1422213"/>
            <a:ext cx="2952750" cy="15430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4655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99B8340-5B61-43E3-97CE-56157263F13E}"/>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DD74B624-9221-44B0-A2C6-08C26C381F5B}"/>
              </a:ext>
            </a:extLst>
          </p:cNvPr>
          <p:cNvSpPr/>
          <p:nvPr/>
        </p:nvSpPr>
        <p:spPr>
          <a:xfrm>
            <a:off x="355600" y="1524000"/>
            <a:ext cx="2295064"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7:</a:t>
            </a:r>
          </a:p>
          <a:p>
            <a:pPr marL="0" marR="0" lvl="0" indent="0" algn="l" defTabSz="120015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and MOBILE MARKETING</a:t>
            </a:r>
          </a:p>
        </p:txBody>
      </p:sp>
      <p:sp>
        <p:nvSpPr>
          <p:cNvPr id="6" name="Freeform: Shape 5">
            <a:extLst>
              <a:ext uri="{FF2B5EF4-FFF2-40B4-BE49-F238E27FC236}">
                <a16:creationId xmlns:a16="http://schemas.microsoft.com/office/drawing/2014/main" id="{F8A38848-F5CA-4B6F-AE9F-5D847ECFD777}"/>
              </a:ext>
            </a:extLst>
          </p:cNvPr>
          <p:cNvSpPr/>
          <p:nvPr/>
        </p:nvSpPr>
        <p:spPr>
          <a:xfrm>
            <a:off x="2822795" y="1596231"/>
            <a:ext cx="3273206" cy="907940"/>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Introduction to Social and Mobile Marketing</a:t>
            </a:r>
          </a:p>
        </p:txBody>
      </p:sp>
      <p:sp>
        <p:nvSpPr>
          <p:cNvPr id="8" name="Freeform: Shape 7">
            <a:extLst>
              <a:ext uri="{FF2B5EF4-FFF2-40B4-BE49-F238E27FC236}">
                <a16:creationId xmlns:a16="http://schemas.microsoft.com/office/drawing/2014/main" id="{1F9E7580-F9A0-4783-8C30-017AC934CD79}"/>
              </a:ext>
            </a:extLst>
          </p:cNvPr>
          <p:cNvSpPr/>
          <p:nvPr/>
        </p:nvSpPr>
        <p:spPr>
          <a:xfrm>
            <a:off x="7412926" y="1596231"/>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Eyeballs to Conversations</a:t>
            </a:r>
          </a:p>
        </p:txBody>
      </p:sp>
      <p:sp>
        <p:nvSpPr>
          <p:cNvPr id="9" name="Straight Connector 8">
            <a:extLst>
              <a:ext uri="{FF2B5EF4-FFF2-40B4-BE49-F238E27FC236}">
                <a16:creationId xmlns:a16="http://schemas.microsoft.com/office/drawing/2014/main" id="{14C41722-E0EF-4668-8927-B8C089229B50}"/>
              </a:ext>
            </a:extLst>
          </p:cNvPr>
          <p:cNvSpPr/>
          <p:nvPr/>
        </p:nvSpPr>
        <p:spPr>
          <a:xfrm>
            <a:off x="7240796" y="185607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37842DE4-E2BC-441E-B418-97A46A4121FD}"/>
              </a:ext>
            </a:extLst>
          </p:cNvPr>
          <p:cNvSpPr/>
          <p:nvPr/>
        </p:nvSpPr>
        <p:spPr>
          <a:xfrm>
            <a:off x="7412926" y="1856078"/>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From the Desktop to the Smartphone and Tablet</a:t>
            </a:r>
          </a:p>
        </p:txBody>
      </p:sp>
      <p:sp>
        <p:nvSpPr>
          <p:cNvPr id="11" name="Straight Connector 10">
            <a:extLst>
              <a:ext uri="{FF2B5EF4-FFF2-40B4-BE49-F238E27FC236}">
                <a16:creationId xmlns:a16="http://schemas.microsoft.com/office/drawing/2014/main" id="{74F18886-71D9-4E33-B7B9-253275398636}"/>
              </a:ext>
            </a:extLst>
          </p:cNvPr>
          <p:cNvSpPr/>
          <p:nvPr/>
        </p:nvSpPr>
        <p:spPr>
          <a:xfrm>
            <a:off x="7240796" y="214542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05B5F3B3-6FAB-4FCF-B17C-D7B075C4BB9C}"/>
              </a:ext>
            </a:extLst>
          </p:cNvPr>
          <p:cNvSpPr/>
          <p:nvPr/>
        </p:nvSpPr>
        <p:spPr>
          <a:xfrm>
            <a:off x="7412926" y="2145420"/>
            <a:ext cx="4418001" cy="481071"/>
          </a:xfrm>
          <a:custGeom>
            <a:avLst/>
            <a:gdLst>
              <a:gd name="connsiteX0" fmla="*/ 0 w 4418001"/>
              <a:gd name="connsiteY0" fmla="*/ 0 h 481071"/>
              <a:gd name="connsiteX1" fmla="*/ 4418001 w 4418001"/>
              <a:gd name="connsiteY1" fmla="*/ 0 h 481071"/>
              <a:gd name="connsiteX2" fmla="*/ 4418001 w 4418001"/>
              <a:gd name="connsiteY2" fmla="*/ 481071 h 481071"/>
              <a:gd name="connsiteX3" fmla="*/ 0 w 4418001"/>
              <a:gd name="connsiteY3" fmla="*/ 481071 h 481071"/>
              <a:gd name="connsiteX4" fmla="*/ 0 w 4418001"/>
              <a:gd name="connsiteY4" fmla="*/ 0 h 481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81071">
                <a:moveTo>
                  <a:pt x="0" y="0"/>
                </a:moveTo>
                <a:lnTo>
                  <a:pt x="4418001" y="0"/>
                </a:lnTo>
                <a:lnTo>
                  <a:pt x="4418001" y="481071"/>
                </a:lnTo>
                <a:lnTo>
                  <a:pt x="0" y="4810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Social, Mobile Nexus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173BDF5F-03FE-4341-B726-A11A923A1777}"/>
              </a:ext>
            </a:extLst>
          </p:cNvPr>
          <p:cNvSpPr/>
          <p:nvPr/>
        </p:nvSpPr>
        <p:spPr>
          <a:xfrm>
            <a:off x="2650664" y="24656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5C4960AC-43CA-461F-9918-63584E98D76C}"/>
              </a:ext>
            </a:extLst>
          </p:cNvPr>
          <p:cNvSpPr/>
          <p:nvPr/>
        </p:nvSpPr>
        <p:spPr>
          <a:xfrm>
            <a:off x="2822795" y="2504176"/>
            <a:ext cx="3273206" cy="2407496"/>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Social Marketing</a:t>
            </a:r>
            <a:endParaRPr kumimoji="0" lang="ar-SY" sz="2400" b="0" i="0" u="none" strike="noStrike" kern="1200" cap="none" spc="0" normalizeH="0" baseline="0" noProof="0" dirty="0">
              <a:ln>
                <a:noFill/>
              </a:ln>
              <a:solidFill>
                <a:srgbClr val="0070C0"/>
              </a:solidFill>
              <a:effectLst/>
              <a:uLnTx/>
              <a:uFillTx/>
              <a:latin typeface="Times New Roman"/>
              <a:ea typeface="+mn-ea"/>
              <a:cs typeface="Times New Roman"/>
            </a:endParaRPr>
          </a:p>
        </p:txBody>
      </p:sp>
      <p:sp>
        <p:nvSpPr>
          <p:cNvPr id="15" name="Freeform: Shape 14">
            <a:extLst>
              <a:ext uri="{FF2B5EF4-FFF2-40B4-BE49-F238E27FC236}">
                <a16:creationId xmlns:a16="http://schemas.microsoft.com/office/drawing/2014/main" id="{F80AF1D8-D063-41F2-B034-1F9DF9E10225}"/>
              </a:ext>
            </a:extLst>
          </p:cNvPr>
          <p:cNvSpPr/>
          <p:nvPr/>
        </p:nvSpPr>
        <p:spPr>
          <a:xfrm>
            <a:off x="7412926" y="250839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Social Marketing Players</a:t>
            </a:r>
          </a:p>
        </p:txBody>
      </p:sp>
      <p:sp>
        <p:nvSpPr>
          <p:cNvPr id="16" name="Straight Connector 15">
            <a:extLst>
              <a:ext uri="{FF2B5EF4-FFF2-40B4-BE49-F238E27FC236}">
                <a16:creationId xmlns:a16="http://schemas.microsoft.com/office/drawing/2014/main" id="{694770F5-4633-4B3F-999B-96F30EDD861C}"/>
              </a:ext>
            </a:extLst>
          </p:cNvPr>
          <p:cNvSpPr/>
          <p:nvPr/>
        </p:nvSpPr>
        <p:spPr>
          <a:xfrm>
            <a:off x="7240796" y="27922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77923F49-D3E7-4E35-AD1D-B6F062DC4D39}"/>
              </a:ext>
            </a:extLst>
          </p:cNvPr>
          <p:cNvSpPr/>
          <p:nvPr/>
        </p:nvSpPr>
        <p:spPr>
          <a:xfrm>
            <a:off x="7412926" y="279221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Social Marketing Process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FB8E9915-7DBF-4C2D-A439-9EF44E46BE1E}"/>
              </a:ext>
            </a:extLst>
          </p:cNvPr>
          <p:cNvSpPr/>
          <p:nvPr/>
        </p:nvSpPr>
        <p:spPr>
          <a:xfrm>
            <a:off x="7240796" y="30612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90063FDA-738A-4438-9D3A-F02E9FDF17B7}"/>
              </a:ext>
            </a:extLst>
          </p:cNvPr>
          <p:cNvSpPr/>
          <p:nvPr/>
        </p:nvSpPr>
        <p:spPr>
          <a:xfrm>
            <a:off x="7412926" y="3061280"/>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Measuring Social Marketing Results</a:t>
            </a:r>
          </a:p>
        </p:txBody>
      </p:sp>
      <p:sp>
        <p:nvSpPr>
          <p:cNvPr id="20" name="Straight Connector 19">
            <a:extLst>
              <a:ext uri="{FF2B5EF4-FFF2-40B4-BE49-F238E27FC236}">
                <a16:creationId xmlns:a16="http://schemas.microsoft.com/office/drawing/2014/main" id="{9E384249-2ED9-490F-88A8-BDE317D77CAC}"/>
              </a:ext>
            </a:extLst>
          </p:cNvPr>
          <p:cNvSpPr/>
          <p:nvPr/>
        </p:nvSpPr>
        <p:spPr>
          <a:xfrm>
            <a:off x="7240796" y="33450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1" name="Freeform: Shape 20">
            <a:extLst>
              <a:ext uri="{FF2B5EF4-FFF2-40B4-BE49-F238E27FC236}">
                <a16:creationId xmlns:a16="http://schemas.microsoft.com/office/drawing/2014/main" id="{71538034-9FE4-446D-A22C-C34739C490C9}"/>
              </a:ext>
            </a:extLst>
          </p:cNvPr>
          <p:cNvSpPr/>
          <p:nvPr/>
        </p:nvSpPr>
        <p:spPr>
          <a:xfrm>
            <a:off x="7412926" y="334509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Facebook Marketing</a:t>
            </a:r>
          </a:p>
        </p:txBody>
      </p:sp>
      <p:sp>
        <p:nvSpPr>
          <p:cNvPr id="22" name="Straight Connector 21">
            <a:extLst>
              <a:ext uri="{FF2B5EF4-FFF2-40B4-BE49-F238E27FC236}">
                <a16:creationId xmlns:a16="http://schemas.microsoft.com/office/drawing/2014/main" id="{26FFADC3-90AA-4978-B398-601DB36F9B94}"/>
              </a:ext>
            </a:extLst>
          </p:cNvPr>
          <p:cNvSpPr/>
          <p:nvPr/>
        </p:nvSpPr>
        <p:spPr>
          <a:xfrm>
            <a:off x="7240796" y="365840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3" name="Freeform: Shape 22">
            <a:extLst>
              <a:ext uri="{FF2B5EF4-FFF2-40B4-BE49-F238E27FC236}">
                <a16:creationId xmlns:a16="http://schemas.microsoft.com/office/drawing/2014/main" id="{64490275-A609-4884-9BDB-F6AF75182FA6}"/>
              </a:ext>
            </a:extLst>
          </p:cNvPr>
          <p:cNvSpPr/>
          <p:nvPr/>
        </p:nvSpPr>
        <p:spPr>
          <a:xfrm>
            <a:off x="7412926" y="3658407"/>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Instagram Marketing</a:t>
            </a:r>
          </a:p>
        </p:txBody>
      </p:sp>
      <p:sp>
        <p:nvSpPr>
          <p:cNvPr id="24" name="Straight Connector 23">
            <a:extLst>
              <a:ext uri="{FF2B5EF4-FFF2-40B4-BE49-F238E27FC236}">
                <a16:creationId xmlns:a16="http://schemas.microsoft.com/office/drawing/2014/main" id="{D245BF44-31A3-4AD9-9F71-86159828DBE7}"/>
              </a:ext>
            </a:extLst>
          </p:cNvPr>
          <p:cNvSpPr/>
          <p:nvPr/>
        </p:nvSpPr>
        <p:spPr>
          <a:xfrm>
            <a:off x="7240796" y="398646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783BD596-E6D5-45DB-9E85-0EDBA17DAD70}"/>
              </a:ext>
            </a:extLst>
          </p:cNvPr>
          <p:cNvSpPr/>
          <p:nvPr/>
        </p:nvSpPr>
        <p:spPr>
          <a:xfrm>
            <a:off x="7412926" y="3986469"/>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err="1">
                <a:ln>
                  <a:noFill/>
                </a:ln>
                <a:solidFill>
                  <a:prstClr val="black">
                    <a:hueOff val="0"/>
                    <a:satOff val="0"/>
                    <a:lumOff val="0"/>
                    <a:alphaOff val="0"/>
                  </a:prstClr>
                </a:solidFill>
                <a:effectLst/>
                <a:uLnTx/>
                <a:uFillTx/>
                <a:latin typeface="Times New Roman"/>
                <a:ea typeface="+mn-ea"/>
                <a:cs typeface="Times New Roman"/>
              </a:rPr>
              <a:t>TikTok</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 Marketing</a:t>
            </a:r>
          </a:p>
        </p:txBody>
      </p:sp>
      <p:sp>
        <p:nvSpPr>
          <p:cNvPr id="26" name="Straight Connector 25">
            <a:extLst>
              <a:ext uri="{FF2B5EF4-FFF2-40B4-BE49-F238E27FC236}">
                <a16:creationId xmlns:a16="http://schemas.microsoft.com/office/drawing/2014/main" id="{CE00E87C-D2FF-470C-BDE9-E8C001166451}"/>
              </a:ext>
            </a:extLst>
          </p:cNvPr>
          <p:cNvSpPr/>
          <p:nvPr/>
        </p:nvSpPr>
        <p:spPr>
          <a:xfrm>
            <a:off x="7240796" y="427028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704AAC44-8253-401F-96FA-795C55324F75}"/>
              </a:ext>
            </a:extLst>
          </p:cNvPr>
          <p:cNvSpPr/>
          <p:nvPr/>
        </p:nvSpPr>
        <p:spPr>
          <a:xfrm>
            <a:off x="7412926" y="4270284"/>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Twitter Marketing</a:t>
            </a:r>
          </a:p>
        </p:txBody>
      </p:sp>
      <p:sp>
        <p:nvSpPr>
          <p:cNvPr id="28" name="Straight Connector 27">
            <a:extLst>
              <a:ext uri="{FF2B5EF4-FFF2-40B4-BE49-F238E27FC236}">
                <a16:creationId xmlns:a16="http://schemas.microsoft.com/office/drawing/2014/main" id="{25B15745-01BB-414F-88C2-5411C0A8A837}"/>
              </a:ext>
            </a:extLst>
          </p:cNvPr>
          <p:cNvSpPr/>
          <p:nvPr/>
        </p:nvSpPr>
        <p:spPr>
          <a:xfrm>
            <a:off x="7240796" y="45688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017374C9-25EB-405D-BC65-41D79B7D2474}"/>
              </a:ext>
            </a:extLst>
          </p:cNvPr>
          <p:cNvSpPr/>
          <p:nvPr/>
        </p:nvSpPr>
        <p:spPr>
          <a:xfrm>
            <a:off x="7412926" y="4568848"/>
            <a:ext cx="4418001" cy="180578"/>
          </a:xfrm>
          <a:custGeom>
            <a:avLst/>
            <a:gdLst>
              <a:gd name="connsiteX0" fmla="*/ 0 w 4418001"/>
              <a:gd name="connsiteY0" fmla="*/ 0 h 180578"/>
              <a:gd name="connsiteX1" fmla="*/ 4418001 w 4418001"/>
              <a:gd name="connsiteY1" fmla="*/ 0 h 180578"/>
              <a:gd name="connsiteX2" fmla="*/ 4418001 w 4418001"/>
              <a:gd name="connsiteY2" fmla="*/ 180578 h 180578"/>
              <a:gd name="connsiteX3" fmla="*/ 0 w 4418001"/>
              <a:gd name="connsiteY3" fmla="*/ 180578 h 180578"/>
              <a:gd name="connsiteX4" fmla="*/ 0 w 4418001"/>
              <a:gd name="connsiteY4" fmla="*/ 0 h 180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80578">
                <a:moveTo>
                  <a:pt x="0" y="0"/>
                </a:moveTo>
                <a:lnTo>
                  <a:pt x="4418001" y="0"/>
                </a:lnTo>
                <a:lnTo>
                  <a:pt x="4418001" y="180578"/>
                </a:lnTo>
                <a:lnTo>
                  <a:pt x="0" y="1805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Downside of Social Marketing</a:t>
            </a:r>
          </a:p>
        </p:txBody>
      </p:sp>
      <p:sp>
        <p:nvSpPr>
          <p:cNvPr id="30" name="Straight Connector 29">
            <a:extLst>
              <a:ext uri="{FF2B5EF4-FFF2-40B4-BE49-F238E27FC236}">
                <a16:creationId xmlns:a16="http://schemas.microsoft.com/office/drawing/2014/main" id="{E3D6B3B6-3434-4421-A5BC-DFCB0BB6065E}"/>
              </a:ext>
            </a:extLst>
          </p:cNvPr>
          <p:cNvSpPr/>
          <p:nvPr/>
        </p:nvSpPr>
        <p:spPr>
          <a:xfrm>
            <a:off x="2650664" y="49116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Shape 30">
            <a:extLst>
              <a:ext uri="{FF2B5EF4-FFF2-40B4-BE49-F238E27FC236}">
                <a16:creationId xmlns:a16="http://schemas.microsoft.com/office/drawing/2014/main" id="{84C64CD6-7666-4BF5-88F6-A8FAD2EB3051}"/>
              </a:ext>
            </a:extLst>
          </p:cNvPr>
          <p:cNvSpPr/>
          <p:nvPr/>
        </p:nvSpPr>
        <p:spPr>
          <a:xfrm>
            <a:off x="2822795" y="4983903"/>
            <a:ext cx="3273206" cy="1297143"/>
          </a:xfrm>
          <a:custGeom>
            <a:avLst/>
            <a:gdLst>
              <a:gd name="connsiteX0" fmla="*/ 0 w 4418001"/>
              <a:gd name="connsiteY0" fmla="*/ 0 h 1444624"/>
              <a:gd name="connsiteX1" fmla="*/ 4418001 w 4418001"/>
              <a:gd name="connsiteY1" fmla="*/ 0 h 1444624"/>
              <a:gd name="connsiteX2" fmla="*/ 4418001 w 4418001"/>
              <a:gd name="connsiteY2" fmla="*/ 1444624 h 1444624"/>
              <a:gd name="connsiteX3" fmla="*/ 0 w 4418001"/>
              <a:gd name="connsiteY3" fmla="*/ 1444624 h 1444624"/>
              <a:gd name="connsiteX4" fmla="*/ 0 w 4418001"/>
              <a:gd name="connsiteY4" fmla="*/ 0 h 144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444624">
                <a:moveTo>
                  <a:pt x="0" y="0"/>
                </a:moveTo>
                <a:lnTo>
                  <a:pt x="4418001" y="0"/>
                </a:lnTo>
                <a:lnTo>
                  <a:pt x="4418001" y="1444624"/>
                </a:lnTo>
                <a:lnTo>
                  <a:pt x="0" y="14446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marL="0" marR="0" lvl="0" indent="0" algn="l" defTabSz="16002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Times New Roman"/>
                <a:ea typeface="+mn-ea"/>
                <a:cs typeface="Times New Roman"/>
              </a:rPr>
              <a:t>Mobile Marketing</a:t>
            </a:r>
          </a:p>
        </p:txBody>
      </p:sp>
      <p:sp>
        <p:nvSpPr>
          <p:cNvPr id="32" name="Freeform: Shape 31">
            <a:extLst>
              <a:ext uri="{FF2B5EF4-FFF2-40B4-BE49-F238E27FC236}">
                <a16:creationId xmlns:a16="http://schemas.microsoft.com/office/drawing/2014/main" id="{80667853-9DB5-4677-946A-D87969825559}"/>
              </a:ext>
            </a:extLst>
          </p:cNvPr>
          <p:cNvSpPr/>
          <p:nvPr/>
        </p:nvSpPr>
        <p:spPr>
          <a:xfrm>
            <a:off x="7412926" y="4880649"/>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Overview: M-commerce Today</a:t>
            </a:r>
          </a:p>
        </p:txBody>
      </p:sp>
      <p:sp>
        <p:nvSpPr>
          <p:cNvPr id="33" name="Straight Connector 32">
            <a:extLst>
              <a:ext uri="{FF2B5EF4-FFF2-40B4-BE49-F238E27FC236}">
                <a16:creationId xmlns:a16="http://schemas.microsoft.com/office/drawing/2014/main" id="{21C6D137-4C58-49EE-ADE7-FE421BBB4F33}"/>
              </a:ext>
            </a:extLst>
          </p:cNvPr>
          <p:cNvSpPr/>
          <p:nvPr/>
        </p:nvSpPr>
        <p:spPr>
          <a:xfrm>
            <a:off x="7240796" y="51695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CBE5BBFB-794E-4C97-9CAD-1AA85BC327A3}"/>
              </a:ext>
            </a:extLst>
          </p:cNvPr>
          <p:cNvSpPr/>
          <p:nvPr/>
        </p:nvSpPr>
        <p:spPr>
          <a:xfrm>
            <a:off x="7412926" y="5169504"/>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Technology: Basic Mobile Device Features</a:t>
            </a:r>
          </a:p>
        </p:txBody>
      </p:sp>
      <p:sp>
        <p:nvSpPr>
          <p:cNvPr id="35" name="Straight Connector 34">
            <a:extLst>
              <a:ext uri="{FF2B5EF4-FFF2-40B4-BE49-F238E27FC236}">
                <a16:creationId xmlns:a16="http://schemas.microsoft.com/office/drawing/2014/main" id="{AE4B4F94-A410-4E8D-8EC0-4344621F92AA}"/>
              </a:ext>
            </a:extLst>
          </p:cNvPr>
          <p:cNvSpPr/>
          <p:nvPr/>
        </p:nvSpPr>
        <p:spPr>
          <a:xfrm>
            <a:off x="7240796" y="545835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6BD7154B-147E-43FA-9265-A3EC0C2843C9}"/>
              </a:ext>
            </a:extLst>
          </p:cNvPr>
          <p:cNvSpPr/>
          <p:nvPr/>
        </p:nvSpPr>
        <p:spPr>
          <a:xfrm>
            <a:off x="7412926" y="5458358"/>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Tools: Ad Formats</a:t>
            </a:r>
          </a:p>
        </p:txBody>
      </p:sp>
      <p:sp>
        <p:nvSpPr>
          <p:cNvPr id="37" name="Straight Connector 36">
            <a:extLst>
              <a:ext uri="{FF2B5EF4-FFF2-40B4-BE49-F238E27FC236}">
                <a16:creationId xmlns:a16="http://schemas.microsoft.com/office/drawing/2014/main" id="{942B24CF-8807-4014-A10A-5F6B4A4F4B48}"/>
              </a:ext>
            </a:extLst>
          </p:cNvPr>
          <p:cNvSpPr/>
          <p:nvPr/>
        </p:nvSpPr>
        <p:spPr>
          <a:xfrm>
            <a:off x="7240796" y="5747213"/>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8" name="Freeform: Shape 37">
            <a:extLst>
              <a:ext uri="{FF2B5EF4-FFF2-40B4-BE49-F238E27FC236}">
                <a16:creationId xmlns:a16="http://schemas.microsoft.com/office/drawing/2014/main" id="{F5921D67-6C85-4EAA-B02D-981E7B4A502F}"/>
              </a:ext>
            </a:extLst>
          </p:cNvPr>
          <p:cNvSpPr/>
          <p:nvPr/>
        </p:nvSpPr>
        <p:spPr>
          <a:xfrm>
            <a:off x="7412926" y="5747213"/>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Starting a Mobile Marketing Campaign</a:t>
            </a:r>
          </a:p>
        </p:txBody>
      </p:sp>
      <p:sp>
        <p:nvSpPr>
          <p:cNvPr id="39" name="Straight Connector 38">
            <a:extLst>
              <a:ext uri="{FF2B5EF4-FFF2-40B4-BE49-F238E27FC236}">
                <a16:creationId xmlns:a16="http://schemas.microsoft.com/office/drawing/2014/main" id="{366F69C1-063C-480D-B0DD-DAF02B52D4BC}"/>
              </a:ext>
            </a:extLst>
          </p:cNvPr>
          <p:cNvSpPr/>
          <p:nvPr/>
        </p:nvSpPr>
        <p:spPr>
          <a:xfrm>
            <a:off x="7240796" y="60360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0" name="Freeform: Shape 39">
            <a:extLst>
              <a:ext uri="{FF2B5EF4-FFF2-40B4-BE49-F238E27FC236}">
                <a16:creationId xmlns:a16="http://schemas.microsoft.com/office/drawing/2014/main" id="{705A661F-4B86-4811-A70D-A4745ED766C2}"/>
              </a:ext>
            </a:extLst>
          </p:cNvPr>
          <p:cNvSpPr/>
          <p:nvPr/>
        </p:nvSpPr>
        <p:spPr>
          <a:xfrm>
            <a:off x="7412926" y="6036067"/>
            <a:ext cx="4418001" cy="288854"/>
          </a:xfrm>
          <a:custGeom>
            <a:avLst/>
            <a:gdLst>
              <a:gd name="connsiteX0" fmla="*/ 0 w 4418001"/>
              <a:gd name="connsiteY0" fmla="*/ 0 h 288854"/>
              <a:gd name="connsiteX1" fmla="*/ 4418001 w 4418001"/>
              <a:gd name="connsiteY1" fmla="*/ 0 h 288854"/>
              <a:gd name="connsiteX2" fmla="*/ 4418001 w 4418001"/>
              <a:gd name="connsiteY2" fmla="*/ 288854 h 288854"/>
              <a:gd name="connsiteX3" fmla="*/ 0 w 4418001"/>
              <a:gd name="connsiteY3" fmla="*/ 288854 h 288854"/>
              <a:gd name="connsiteX4" fmla="*/ 0 w 4418001"/>
              <a:gd name="connsiteY4" fmla="*/ 0 h 288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8854">
                <a:moveTo>
                  <a:pt x="0" y="0"/>
                </a:moveTo>
                <a:lnTo>
                  <a:pt x="4418001" y="0"/>
                </a:lnTo>
                <a:lnTo>
                  <a:pt x="4418001" y="288854"/>
                </a:lnTo>
                <a:lnTo>
                  <a:pt x="0" y="288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Marketing Analytics</a:t>
            </a:r>
          </a:p>
        </p:txBody>
      </p:sp>
      <p:sp>
        <p:nvSpPr>
          <p:cNvPr id="41" name="Straight Connector 40">
            <a:extLst>
              <a:ext uri="{FF2B5EF4-FFF2-40B4-BE49-F238E27FC236}">
                <a16:creationId xmlns:a16="http://schemas.microsoft.com/office/drawing/2014/main" id="{51482A3F-E476-4775-A1B3-5483D8EAF0E2}"/>
              </a:ext>
            </a:extLst>
          </p:cNvPr>
          <p:cNvSpPr/>
          <p:nvPr/>
        </p:nvSpPr>
        <p:spPr>
          <a:xfrm>
            <a:off x="2650664" y="6281048"/>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22338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1"/>
                                        </p:tgtEl>
                                        <p:attrNameLst>
                                          <p:attrName>fillcolor</p:attrName>
                                        </p:attrNameLst>
                                      </p:cBhvr>
                                      <p:to>
                                        <a:srgbClr val="FFFF00"/>
                                      </p:to>
                                    </p:animClr>
                                    <p:set>
                                      <p:cBhvr>
                                        <p:cTn id="7" dur="2000" fill="hold"/>
                                        <p:tgtEl>
                                          <p:spTgt spid="31"/>
                                        </p:tgtEl>
                                        <p:attrNameLst>
                                          <p:attrName>fill.type</p:attrName>
                                        </p:attrNameLst>
                                      </p:cBhvr>
                                      <p:to>
                                        <p:strVal val="solid"/>
                                      </p:to>
                                    </p:set>
                                    <p:set>
                                      <p:cBhvr>
                                        <p:cTn id="8" dur="2000" fill="hold"/>
                                        <p:tgtEl>
                                          <p:spTgt spid="3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E812D-A095-4F51-850C-A030930BDE08}"/>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A3A74C44-CC29-4DB5-BEF1-7548E301E8EF}"/>
              </a:ext>
            </a:extLst>
          </p:cNvPr>
          <p:cNvSpPr>
            <a:spLocks noGrp="1"/>
          </p:cNvSpPr>
          <p:nvPr>
            <p:ph idx="1"/>
          </p:nvPr>
        </p:nvSpPr>
        <p:spPr/>
        <p:txBody>
          <a:bodyPr>
            <a:normAutofit fontScale="85000" lnSpcReduction="10000"/>
          </a:bodyPr>
          <a:lstStyle/>
          <a:p>
            <a:r>
              <a:rPr lang="en-US" dirty="0"/>
              <a:t>Mobile marketing utilizes mobile devices like smartphones and tablets to reach consumers through various forms of digital content such as ads, videos, games, emails, etc. </a:t>
            </a:r>
          </a:p>
          <a:p>
            <a:r>
              <a:rPr lang="en-US" dirty="0"/>
              <a:t>It has become an essential part of marketing budgets due to the increased integration of mobile devices into people's daily lives including communication, entertainment, location tracking and shopping. </a:t>
            </a:r>
          </a:p>
          <a:p>
            <a:r>
              <a:rPr lang="en-US" dirty="0"/>
              <a:t>With about 280 million people in the US using mobile devices for internet access and frequently checking their devices throughout the day, mobile marketing provides a unique opportunity for businesses to connect with their customers at any time and location.</a:t>
            </a:r>
            <a:endParaRPr lang="ar-SY" dirty="0"/>
          </a:p>
        </p:txBody>
      </p:sp>
    </p:spTree>
    <p:extLst>
      <p:ext uri="{BB962C8B-B14F-4D97-AF65-F5344CB8AC3E}">
        <p14:creationId xmlns:p14="http://schemas.microsoft.com/office/powerpoint/2010/main" val="39831534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E812D-A095-4F51-850C-A030930BDE08}"/>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A3A74C44-CC29-4DB5-BEF1-7548E301E8EF}"/>
              </a:ext>
            </a:extLst>
          </p:cNvPr>
          <p:cNvSpPr>
            <a:spLocks noGrp="1"/>
          </p:cNvSpPr>
          <p:nvPr>
            <p:ph idx="1"/>
          </p:nvPr>
        </p:nvSpPr>
        <p:spPr/>
        <p:txBody>
          <a:bodyPr>
            <a:normAutofit/>
          </a:bodyPr>
          <a:lstStyle/>
          <a:p>
            <a:pPr marL="0" indent="0">
              <a:buNone/>
            </a:pPr>
            <a:r>
              <a:rPr lang="en-US" b="1" dirty="0">
                <a:solidFill>
                  <a:srgbClr val="FF0000"/>
                </a:solidFill>
              </a:rPr>
              <a:t>Overview: M-commerce Today</a:t>
            </a:r>
          </a:p>
          <a:p>
            <a:r>
              <a:rPr lang="en-US" dirty="0"/>
              <a:t>If you plan a mobile marketing campaign, it’s important to understand how people actually use their mobile devices</a:t>
            </a:r>
          </a:p>
          <a:p>
            <a:r>
              <a:rPr lang="en-US" dirty="0"/>
              <a:t>Most of us think people use their mobile devices on the go, but almost 70% of all mobile minutes actually take place in the home. </a:t>
            </a:r>
          </a:p>
          <a:p>
            <a:r>
              <a:rPr lang="en-US" dirty="0"/>
              <a:t>Recent data shows that entertainment, not shopping or buying, is the primary focus (at least in terms of time) for mobile device users. </a:t>
            </a:r>
          </a:p>
        </p:txBody>
      </p:sp>
      <p:pic>
        <p:nvPicPr>
          <p:cNvPr id="30722" name="Picture 2" descr="How Mobile Commerce Revolutionises Different Sectors">
            <a:extLst>
              <a:ext uri="{FF2B5EF4-FFF2-40B4-BE49-F238E27FC236}">
                <a16:creationId xmlns:a16="http://schemas.microsoft.com/office/drawing/2014/main" id="{2ACCF7DD-0E09-4F66-8AE3-1AAFD3B76053}"/>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21261" y="321396"/>
            <a:ext cx="2201633" cy="2201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7186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E9E23-6FEF-4CC3-8D7A-7B1AD1A4E077}"/>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9FE4F42B-B34C-4A53-8D36-F5B8F88232F5}"/>
              </a:ext>
            </a:extLst>
          </p:cNvPr>
          <p:cNvSpPr>
            <a:spLocks noGrp="1"/>
          </p:cNvSpPr>
          <p:nvPr>
            <p:ph idx="1"/>
          </p:nvPr>
        </p:nvSpPr>
        <p:spPr/>
        <p:txBody>
          <a:bodyPr>
            <a:normAutofit lnSpcReduction="10000"/>
          </a:bodyPr>
          <a:lstStyle/>
          <a:p>
            <a:pPr marL="0" indent="0">
              <a:buNone/>
            </a:pPr>
            <a:r>
              <a:rPr lang="en-US" sz="3100" b="1" dirty="0">
                <a:solidFill>
                  <a:srgbClr val="0070C0"/>
                </a:solidFill>
              </a:rPr>
              <a:t>In-App Experiences and In-App Ads</a:t>
            </a:r>
          </a:p>
          <a:p>
            <a:r>
              <a:rPr lang="en-US" dirty="0"/>
              <a:t>You may think that using a browser to access the Web on your smartphone or tablet is a typical mobile activity. </a:t>
            </a:r>
          </a:p>
          <a:p>
            <a:r>
              <a:rPr lang="en-US" dirty="0"/>
              <a:t>In reality, however, mobile users spend almost four times the amount of time using apps compared to the time spent using mobile browsers.</a:t>
            </a:r>
          </a:p>
          <a:p>
            <a:r>
              <a:rPr lang="en-US" dirty="0"/>
              <a:t>Time spent on tablets and tablet apps has been relatively flat over the past five years, in contrast, as smartphone screens increase in both size and resolution. </a:t>
            </a:r>
          </a:p>
        </p:txBody>
      </p:sp>
    </p:spTree>
    <p:extLst>
      <p:ext uri="{BB962C8B-B14F-4D97-AF65-F5344CB8AC3E}">
        <p14:creationId xmlns:p14="http://schemas.microsoft.com/office/powerpoint/2010/main" val="22355070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BBCB8-EA73-4169-9A4D-8D272D638AA2}"/>
              </a:ext>
            </a:extLst>
          </p:cNvPr>
          <p:cNvSpPr>
            <a:spLocks noGrp="1"/>
          </p:cNvSpPr>
          <p:nvPr>
            <p:ph type="title"/>
          </p:nvPr>
        </p:nvSpPr>
        <p:spPr/>
        <p:txBody>
          <a:bodyPr/>
          <a:lstStyle/>
          <a:p>
            <a:endParaRPr lang="ar-SY"/>
          </a:p>
        </p:txBody>
      </p:sp>
      <p:sp>
        <p:nvSpPr>
          <p:cNvPr id="3" name="Content Placeholder 2">
            <a:extLst>
              <a:ext uri="{FF2B5EF4-FFF2-40B4-BE49-F238E27FC236}">
                <a16:creationId xmlns:a16="http://schemas.microsoft.com/office/drawing/2014/main" id="{FD5D6F0A-4491-45F4-9F54-DD703CA11748}"/>
              </a:ext>
            </a:extLst>
          </p:cNvPr>
          <p:cNvSpPr>
            <a:spLocks noGrp="1"/>
          </p:cNvSpPr>
          <p:nvPr>
            <p:ph idx="1"/>
          </p:nvPr>
        </p:nvSpPr>
        <p:spPr/>
        <p:txBody>
          <a:bodyPr/>
          <a:lstStyle/>
          <a:p>
            <a:endParaRPr lang="ar-SY"/>
          </a:p>
        </p:txBody>
      </p:sp>
      <p:pic>
        <p:nvPicPr>
          <p:cNvPr id="4" name="Picture 2" descr="In-app advertising strategies to create effective mobile ads | Adjust">
            <a:extLst>
              <a:ext uri="{FF2B5EF4-FFF2-40B4-BE49-F238E27FC236}">
                <a16:creationId xmlns:a16="http://schemas.microsoft.com/office/drawing/2014/main" id="{807B2D90-1260-411E-B8FB-A2457BBF27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a:extLst>
              <a:ext uri="{FF2B5EF4-FFF2-40B4-BE49-F238E27FC236}">
                <a16:creationId xmlns:a16="http://schemas.microsoft.com/office/drawing/2014/main" id="{BDF8FA01-0564-46D5-AD47-D066D923A38A}"/>
              </a:ext>
            </a:extLst>
          </p:cNvPr>
          <p:cNvSpPr/>
          <p:nvPr/>
        </p:nvSpPr>
        <p:spPr>
          <a:xfrm>
            <a:off x="11004884" y="469859"/>
            <a:ext cx="998428" cy="952354"/>
          </a:xfrm>
          <a:prstGeom prst="ellipse">
            <a:avLst/>
          </a:prstGeom>
          <a:solidFill>
            <a:srgbClr val="D9ECF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40201642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19207-DF36-4E12-B4D0-C1DC0D48A764}"/>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C5A93FB3-527F-434E-8B8B-92EAFC69F1DE}"/>
              </a:ext>
            </a:extLst>
          </p:cNvPr>
          <p:cNvSpPr>
            <a:spLocks noGrp="1"/>
          </p:cNvSpPr>
          <p:nvPr>
            <p:ph idx="1"/>
          </p:nvPr>
        </p:nvSpPr>
        <p:spPr/>
        <p:txBody>
          <a:bodyPr>
            <a:normAutofit fontScale="77500" lnSpcReduction="20000"/>
          </a:bodyPr>
          <a:lstStyle/>
          <a:p>
            <a:pPr marL="0" indent="0">
              <a:buNone/>
            </a:pPr>
            <a:r>
              <a:rPr lang="en-US" sz="3600" b="1" dirty="0">
                <a:solidFill>
                  <a:srgbClr val="0070C0"/>
                </a:solidFill>
              </a:rPr>
              <a:t>In-App Experiences and In-App Ads</a:t>
            </a:r>
          </a:p>
          <a:p>
            <a:r>
              <a:rPr lang="en-US" dirty="0"/>
              <a:t>Despite millions of apps available on both iOS and Android, only a small percentage generate enough user traffic to interest advertisers. YouTube is the most popular smartphone app in the U.S., followed by Facebook. Google owns seven of the top 20 apps, while Meta (formerly Facebook) owns three.</a:t>
            </a:r>
          </a:p>
          <a:p>
            <a:r>
              <a:rPr lang="en-US" dirty="0"/>
              <a:t>Marketers should focus their advertising on apps, particularly social network, game, and video apps, as these are the platforms most commonly used by consumers rather than the Web.</a:t>
            </a:r>
          </a:p>
          <a:p>
            <a:r>
              <a:rPr lang="en-US" dirty="0"/>
              <a:t>Advertisements should be concentrated in the top 100 apps, although niche advertisers can focus on apps related to their specific markets.</a:t>
            </a:r>
          </a:p>
          <a:p>
            <a:endParaRPr lang="ar-SY" dirty="0"/>
          </a:p>
        </p:txBody>
      </p:sp>
    </p:spTree>
    <p:extLst>
      <p:ext uri="{BB962C8B-B14F-4D97-AF65-F5344CB8AC3E}">
        <p14:creationId xmlns:p14="http://schemas.microsoft.com/office/powerpoint/2010/main" val="30941002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D8608-5E32-4DE2-8B14-9EB5683AFC74}"/>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4D6FC9AA-706F-4913-B661-E6145AD9012E}"/>
              </a:ext>
            </a:extLst>
          </p:cNvPr>
          <p:cNvSpPr>
            <a:spLocks noGrp="1"/>
          </p:cNvSpPr>
          <p:nvPr>
            <p:ph idx="1"/>
          </p:nvPr>
        </p:nvSpPr>
        <p:spPr/>
        <p:txBody>
          <a:bodyPr>
            <a:normAutofit fontScale="85000" lnSpcReduction="10000"/>
          </a:bodyPr>
          <a:lstStyle/>
          <a:p>
            <a:pPr marL="0" indent="0">
              <a:buNone/>
            </a:pPr>
            <a:r>
              <a:rPr lang="en-US" sz="3300" b="1" dirty="0">
                <a:solidFill>
                  <a:srgbClr val="0070C0"/>
                </a:solidFill>
              </a:rPr>
              <a:t>How the Multi-Screen Environment Changes the Marketing Funnel</a:t>
            </a:r>
          </a:p>
          <a:p>
            <a:r>
              <a:rPr lang="en-US" dirty="0"/>
              <a:t>The growth of multi-screen usage, including smartphones, tablets, desktops, and televisions, has significantly altered consumer purchasing behavior and the marketing funnel. </a:t>
            </a:r>
          </a:p>
          <a:p>
            <a:r>
              <a:rPr lang="en-US" dirty="0"/>
              <a:t>Consumers frequently use multiple screens simultaneously and switch between them to complete tasks. </a:t>
            </a:r>
          </a:p>
          <a:p>
            <a:r>
              <a:rPr lang="en-US" dirty="0"/>
              <a:t>Research shows that 90% of multi-device users transition between screens to finish tasks, such as viewing an advertisement on television, then searching for the product on a smartphone, and finally making a purchase on a computer. </a:t>
            </a:r>
          </a:p>
        </p:txBody>
      </p:sp>
      <p:pic>
        <p:nvPicPr>
          <p:cNvPr id="32770" name="Picture 2" descr="Discover Google's art, copy, &amp; code technology initiative - Think with  Google">
            <a:extLst>
              <a:ext uri="{FF2B5EF4-FFF2-40B4-BE49-F238E27FC236}">
                <a16:creationId xmlns:a16="http://schemas.microsoft.com/office/drawing/2014/main" id="{056F2DD5-E824-4F7F-8AB7-316C51CF0DEC}"/>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8195"/>
          <a:stretch/>
        </p:blipFill>
        <p:spPr bwMode="auto">
          <a:xfrm>
            <a:off x="6837828" y="3889282"/>
            <a:ext cx="2857500" cy="114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2053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92383-7F99-465D-B345-E7ED7BFC8381}"/>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2276DBC6-771A-4E00-829B-020D45983CB9}"/>
              </a:ext>
            </a:extLst>
          </p:cNvPr>
          <p:cNvSpPr>
            <a:spLocks noGrp="1"/>
          </p:cNvSpPr>
          <p:nvPr>
            <p:ph idx="1"/>
          </p:nvPr>
        </p:nvSpPr>
        <p:spPr/>
        <p:txBody>
          <a:bodyPr>
            <a:normAutofit fontScale="92500" lnSpcReduction="10000"/>
          </a:bodyPr>
          <a:lstStyle/>
          <a:p>
            <a:pPr marL="0" indent="0">
              <a:buNone/>
            </a:pPr>
            <a:r>
              <a:rPr lang="en-US" sz="3000" b="1" dirty="0">
                <a:solidFill>
                  <a:srgbClr val="0070C0"/>
                </a:solidFill>
              </a:rPr>
              <a:t>How the Multi-Screen Environment Changes the Marketing Funnel</a:t>
            </a:r>
            <a:endParaRPr lang="en-US" sz="3000" dirty="0"/>
          </a:p>
          <a:p>
            <a:r>
              <a:rPr lang="en-US" dirty="0"/>
              <a:t>The increase in screen use also correlates with an increase in shopping and purchasing. Therefore, the more screens consumers use, the more touch points or marketing opportunities are available for businesses.</a:t>
            </a:r>
          </a:p>
          <a:p>
            <a:r>
              <a:rPr lang="en-US" dirty="0"/>
              <a:t>Screen diversity or multi-device platforms necessitate a responsive design that ensures standardized branding across the various platforms, while adapting to the screen it's being viewed on. </a:t>
            </a:r>
          </a:p>
          <a:p>
            <a:r>
              <a:rPr lang="en-US" dirty="0"/>
              <a:t>This is important as one ad size or branding image won't fit all screens. </a:t>
            </a:r>
          </a:p>
        </p:txBody>
      </p:sp>
      <p:pic>
        <p:nvPicPr>
          <p:cNvPr id="4" name="Picture 2" descr="Discover Google's art, copy, &amp; code technology initiative - Think with  Google">
            <a:extLst>
              <a:ext uri="{FF2B5EF4-FFF2-40B4-BE49-F238E27FC236}">
                <a16:creationId xmlns:a16="http://schemas.microsoft.com/office/drawing/2014/main" id="{3BB3B99D-E262-4029-87BA-ED5E2EA33A4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8195"/>
          <a:stretch/>
        </p:blipFill>
        <p:spPr bwMode="auto">
          <a:xfrm>
            <a:off x="8089112" y="3314774"/>
            <a:ext cx="2857500" cy="114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4578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92383-7F99-465D-B345-E7ED7BFC8381}"/>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2276DBC6-771A-4E00-829B-020D45983CB9}"/>
              </a:ext>
            </a:extLst>
          </p:cNvPr>
          <p:cNvSpPr>
            <a:spLocks noGrp="1"/>
          </p:cNvSpPr>
          <p:nvPr>
            <p:ph idx="1"/>
          </p:nvPr>
        </p:nvSpPr>
        <p:spPr/>
        <p:txBody>
          <a:bodyPr>
            <a:normAutofit fontScale="92500" lnSpcReduction="10000"/>
          </a:bodyPr>
          <a:lstStyle/>
          <a:p>
            <a:pPr marL="0" indent="0">
              <a:buNone/>
            </a:pPr>
            <a:r>
              <a:rPr lang="en-US" sz="3000" b="1" dirty="0">
                <a:solidFill>
                  <a:srgbClr val="0070C0"/>
                </a:solidFill>
              </a:rPr>
              <a:t>How the Multi-Screen Environment Changes the Marketing Funnel</a:t>
            </a:r>
            <a:endParaRPr lang="en-US" sz="3000" dirty="0"/>
          </a:p>
          <a:p>
            <a:r>
              <a:rPr lang="en-US" dirty="0"/>
              <a:t>Responsiveness gives content the ability to resize, reformat, and reorganize based on the device being used. </a:t>
            </a:r>
          </a:p>
          <a:p>
            <a:r>
              <a:rPr lang="en-US" dirty="0"/>
              <a:t>Due to this, the cost of online marketing can increase significantly as companies need to maintain a presence across websites, mobile sites, and apps. </a:t>
            </a:r>
          </a:p>
          <a:p>
            <a:r>
              <a:rPr lang="en-US" dirty="0"/>
              <a:t>The choice between these platforms largely depends on the company's goals — websites may be more conducive to sales, while apps can be used to boost brand awareness.</a:t>
            </a:r>
          </a:p>
        </p:txBody>
      </p:sp>
      <p:pic>
        <p:nvPicPr>
          <p:cNvPr id="4" name="Picture 2" descr="Discover Google's art, copy, &amp; code technology initiative - Think with  Google">
            <a:extLst>
              <a:ext uri="{FF2B5EF4-FFF2-40B4-BE49-F238E27FC236}">
                <a16:creationId xmlns:a16="http://schemas.microsoft.com/office/drawing/2014/main" id="{148FE0F8-82A2-4DB5-BC06-8175CBDE7B16}"/>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8195"/>
          <a:stretch/>
        </p:blipFill>
        <p:spPr bwMode="auto">
          <a:xfrm>
            <a:off x="8008902" y="2605914"/>
            <a:ext cx="2857500" cy="114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0383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D6552-9121-4EDD-9067-412F8C45605E}"/>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DDD49CFE-FA26-44E2-B150-9C29ECB7A623}"/>
              </a:ext>
            </a:extLst>
          </p:cNvPr>
          <p:cNvSpPr>
            <a:spLocks noGrp="1"/>
          </p:cNvSpPr>
          <p:nvPr>
            <p:ph idx="1"/>
          </p:nvPr>
        </p:nvSpPr>
        <p:spPr/>
        <p:txBody>
          <a:bodyPr>
            <a:normAutofit fontScale="70000" lnSpcReduction="20000"/>
          </a:bodyPr>
          <a:lstStyle/>
          <a:p>
            <a:pPr marL="0" indent="0">
              <a:buNone/>
            </a:pPr>
            <a:r>
              <a:rPr lang="en-US" sz="4000" b="1" dirty="0">
                <a:solidFill>
                  <a:srgbClr val="FF0000"/>
                </a:solidFill>
              </a:rPr>
              <a:t>The Technology: Basic Mobile Device Features</a:t>
            </a:r>
          </a:p>
          <a:p>
            <a:r>
              <a:rPr lang="en-US" dirty="0"/>
              <a:t>Smartphones today play a vital role in consumers' lives due to their ubiquitous and personalized usage. </a:t>
            </a:r>
          </a:p>
          <a:p>
            <a:r>
              <a:rPr lang="en-US" dirty="0"/>
              <a:t>Their constant availability broadens the scope for marketers to target ads. However, it is essential to account for the fact that consumers are less tolerant of commercial invasion, as smartphones are viewed as personal extensions. </a:t>
            </a:r>
          </a:p>
          <a:p>
            <a:r>
              <a:rPr lang="en-US" dirty="0"/>
              <a:t>Although this environment provides a boost in marketing supply and decreases costs, there is a conflict between marketers' desire to increase mobile ads and consumers' preference for fewer ads. </a:t>
            </a:r>
          </a:p>
          <a:p>
            <a:r>
              <a:rPr lang="en-US" dirty="0"/>
              <a:t>Smartphones' built-in GPS feature is unique, allowing for location-based marketing messages. This is something that is not possible with desktops, as their location is more general and doesn't change as the user moves.</a:t>
            </a:r>
          </a:p>
        </p:txBody>
      </p:sp>
      <p:pic>
        <p:nvPicPr>
          <p:cNvPr id="34818" name="Picture 2" descr="Gps - Free signs icons">
            <a:extLst>
              <a:ext uri="{FF2B5EF4-FFF2-40B4-BE49-F238E27FC236}">
                <a16:creationId xmlns:a16="http://schemas.microsoft.com/office/drawing/2014/main" id="{EB4131CA-A548-4C5C-B22A-EDB78CF72FF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01422" y="5665180"/>
            <a:ext cx="988261" cy="988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7359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FAF8F-15F8-4A98-B55E-6479C3C0EDC5}"/>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76892373-A81C-47CB-8738-5A8E58B5F51C}"/>
              </a:ext>
            </a:extLst>
          </p:cNvPr>
          <p:cNvSpPr>
            <a:spLocks noGrp="1"/>
          </p:cNvSpPr>
          <p:nvPr>
            <p:ph idx="1"/>
          </p:nvPr>
        </p:nvSpPr>
        <p:spPr/>
        <p:txBody>
          <a:bodyPr>
            <a:normAutofit fontScale="85000" lnSpcReduction="10000"/>
          </a:bodyPr>
          <a:lstStyle/>
          <a:p>
            <a:pPr marL="0" indent="0">
              <a:buNone/>
            </a:pPr>
            <a:r>
              <a:rPr lang="en-US" sz="3300" b="1" dirty="0">
                <a:solidFill>
                  <a:srgbClr val="FF0000"/>
                </a:solidFill>
              </a:rPr>
              <a:t>Mobile Marketing Tools: Ad Formats</a:t>
            </a:r>
          </a:p>
          <a:p>
            <a:r>
              <a:rPr lang="en-US" dirty="0"/>
              <a:t>Mobile marketing has similar ad formats as desktop marketing, but is adjusted for smaller screens. Available formats on mobile include search ads, display ads, messages, emails, classifieds, and lead generation.</a:t>
            </a:r>
          </a:p>
          <a:p>
            <a:r>
              <a:rPr lang="en-US" dirty="0"/>
              <a:t>The most popular mobile marketing format is search engine advertising, making up 37% of mobile ad spending in 2021, while display ads account for about 33% of mobile ad spending. </a:t>
            </a:r>
          </a:p>
          <a:p>
            <a:r>
              <a:rPr lang="en-US" dirty="0"/>
              <a:t>Mobile video advertising is the fastest-growing sector, covering 27% of mobile marketing expenditure.</a:t>
            </a:r>
            <a:endParaRPr lang="ar-SY" dirty="0"/>
          </a:p>
        </p:txBody>
      </p:sp>
    </p:spTree>
    <p:extLst>
      <p:ext uri="{BB962C8B-B14F-4D97-AF65-F5344CB8AC3E}">
        <p14:creationId xmlns:p14="http://schemas.microsoft.com/office/powerpoint/2010/main" val="31962766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0C5CA-B15E-4DF9-920E-F2AB83CE66FD}"/>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F4D2F68E-B771-49D3-9A72-0340D273BF71}"/>
              </a:ext>
            </a:extLst>
          </p:cNvPr>
          <p:cNvSpPr>
            <a:spLocks noGrp="1"/>
          </p:cNvSpPr>
          <p:nvPr>
            <p:ph idx="1"/>
          </p:nvPr>
        </p:nvSpPr>
        <p:spPr/>
        <p:txBody>
          <a:bodyPr>
            <a:normAutofit fontScale="92500"/>
          </a:bodyPr>
          <a:lstStyle/>
          <a:p>
            <a:pPr marL="0" indent="0">
              <a:buNone/>
            </a:pPr>
            <a:r>
              <a:rPr lang="en-US" sz="3000" b="1" dirty="0">
                <a:solidFill>
                  <a:srgbClr val="FF0000"/>
                </a:solidFill>
              </a:rPr>
              <a:t>Starting a Mobile Marketing Campaign</a:t>
            </a:r>
          </a:p>
          <a:p>
            <a:r>
              <a:rPr lang="en-US" dirty="0"/>
              <a:t>Identify your objectives and understanding just how a mobile marketing campaign might help your firm. </a:t>
            </a:r>
          </a:p>
          <a:p>
            <a:r>
              <a:rPr lang="en-US" dirty="0"/>
              <a:t>Are you a new, unknown startup seeking to develop a brand image, or are you an already-existing brand looking to strengthen your presence and sell products? </a:t>
            </a:r>
          </a:p>
          <a:p>
            <a:r>
              <a:rPr lang="en-US" dirty="0"/>
              <a:t>Is there something about your products that makes them especially attractive to a mobile audience? </a:t>
            </a:r>
          </a:p>
        </p:txBody>
      </p:sp>
    </p:spTree>
    <p:extLst>
      <p:ext uri="{BB962C8B-B14F-4D97-AF65-F5344CB8AC3E}">
        <p14:creationId xmlns:p14="http://schemas.microsoft.com/office/powerpoint/2010/main" val="4416551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0C5CA-B15E-4DF9-920E-F2AB83CE66FD}"/>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F4D2F68E-B771-49D3-9A72-0340D273BF71}"/>
              </a:ext>
            </a:extLst>
          </p:cNvPr>
          <p:cNvSpPr>
            <a:spLocks noGrp="1"/>
          </p:cNvSpPr>
          <p:nvPr>
            <p:ph idx="1"/>
          </p:nvPr>
        </p:nvSpPr>
        <p:spPr/>
        <p:txBody>
          <a:bodyPr>
            <a:normAutofit fontScale="85000" lnSpcReduction="10000"/>
          </a:bodyPr>
          <a:lstStyle/>
          <a:p>
            <a:pPr marL="0" indent="0">
              <a:buNone/>
            </a:pPr>
            <a:r>
              <a:rPr lang="en-US" sz="3300" b="1" dirty="0">
                <a:solidFill>
                  <a:srgbClr val="FF0000"/>
                </a:solidFill>
              </a:rPr>
              <a:t>Starting a Mobile Marketing Campaign</a:t>
            </a:r>
            <a:endParaRPr lang="en-US" sz="3300" dirty="0"/>
          </a:p>
          <a:p>
            <a:r>
              <a:rPr lang="en-US" dirty="0"/>
              <a:t>Consider the target demographic for your campaign and products. </a:t>
            </a:r>
          </a:p>
          <a:p>
            <a:r>
              <a:rPr lang="en-US" dirty="0"/>
              <a:t>Younger consumers are more likely than older consumers to research products and prices on mobile devices and are more likely to share their experiences using social media. </a:t>
            </a:r>
          </a:p>
          <a:p>
            <a:r>
              <a:rPr lang="en-US" dirty="0"/>
              <a:t>Mobile shoppers and buyers are more affluent than the online population in general. </a:t>
            </a:r>
          </a:p>
          <a:p>
            <a:r>
              <a:rPr lang="en-US" dirty="0"/>
              <a:t>Find out where your mobile customers are congregating. Are your mobile customers likely to be using apps, and if so, which apps? Are your customers likely to be on Facebook or use Twitter? Or are your customers most likely to find you on a Google mobile search page?</a:t>
            </a:r>
            <a:endParaRPr lang="ar-SY" dirty="0"/>
          </a:p>
        </p:txBody>
      </p:sp>
    </p:spTree>
    <p:extLst>
      <p:ext uri="{BB962C8B-B14F-4D97-AF65-F5344CB8AC3E}">
        <p14:creationId xmlns:p14="http://schemas.microsoft.com/office/powerpoint/2010/main" val="35577856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1ECBC-912B-46B1-8D52-34B4064CF386}"/>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804640E5-9AEE-44D2-96AB-4D765BAC549E}"/>
              </a:ext>
            </a:extLst>
          </p:cNvPr>
          <p:cNvSpPr>
            <a:spLocks noGrp="1"/>
          </p:cNvSpPr>
          <p:nvPr>
            <p:ph idx="1"/>
          </p:nvPr>
        </p:nvSpPr>
        <p:spPr/>
        <p:txBody>
          <a:bodyPr>
            <a:normAutofit fontScale="77500" lnSpcReduction="20000"/>
          </a:bodyPr>
          <a:lstStyle/>
          <a:p>
            <a:pPr marL="0" indent="0">
              <a:buNone/>
            </a:pPr>
            <a:r>
              <a:rPr lang="en-US" sz="3800" b="1" dirty="0">
                <a:solidFill>
                  <a:srgbClr val="FF0000"/>
                </a:solidFill>
              </a:rPr>
              <a:t>Starting a Mobile Marketing Campaign</a:t>
            </a:r>
            <a:endParaRPr lang="en-US" sz="3800" dirty="0"/>
          </a:p>
          <a:p>
            <a:r>
              <a:rPr lang="en-US" dirty="0"/>
              <a:t>Finally, consider the marketspace where you hope to succeed. </a:t>
            </a:r>
          </a:p>
          <a:p>
            <a:pPr lvl="1">
              <a:buFont typeface="Wingdings" panose="05000000000000000000" pitchFamily="2" charset="2"/>
              <a:buChar char="Ø"/>
            </a:pPr>
            <a:r>
              <a:rPr lang="en-US" dirty="0"/>
              <a:t>What are your competitors doing on the mobile platform? </a:t>
            </a:r>
          </a:p>
          <a:p>
            <a:pPr lvl="1">
              <a:buFont typeface="Wingdings" panose="05000000000000000000" pitchFamily="2" charset="2"/>
              <a:buChar char="Ø"/>
            </a:pPr>
            <a:r>
              <a:rPr lang="en-US" dirty="0"/>
              <a:t>Is their presence effective? </a:t>
            </a:r>
          </a:p>
          <a:p>
            <a:pPr lvl="1">
              <a:buFont typeface="Wingdings" panose="05000000000000000000" pitchFamily="2" charset="2"/>
              <a:buChar char="Ø"/>
            </a:pPr>
            <a:r>
              <a:rPr lang="en-US" dirty="0"/>
              <a:t>Where do they place their marketing efforts: display ads on websites or display ads in Google search results?</a:t>
            </a:r>
          </a:p>
          <a:p>
            <a:pPr lvl="1">
              <a:buFont typeface="Wingdings" panose="05000000000000000000" pitchFamily="2" charset="2"/>
              <a:buChar char="Ø"/>
            </a:pPr>
            <a:r>
              <a:rPr lang="en-US" dirty="0"/>
              <a:t>Or can they be found as in-app ads? </a:t>
            </a:r>
          </a:p>
          <a:p>
            <a:pPr lvl="1">
              <a:buFont typeface="Wingdings" panose="05000000000000000000" pitchFamily="2" charset="2"/>
              <a:buChar char="Ø"/>
            </a:pPr>
            <a:r>
              <a:rPr lang="en-US" dirty="0"/>
              <a:t>What apps are they advertising in? </a:t>
            </a:r>
          </a:p>
          <a:p>
            <a:pPr lvl="1">
              <a:buFont typeface="Wingdings" panose="05000000000000000000" pitchFamily="2" charset="2"/>
              <a:buChar char="Ø"/>
            </a:pPr>
            <a:r>
              <a:rPr lang="en-US" dirty="0"/>
              <a:t>How are they represented on Facebook Mobile? </a:t>
            </a:r>
          </a:p>
          <a:p>
            <a:pPr lvl="1">
              <a:buFont typeface="Wingdings" panose="05000000000000000000" pitchFamily="2" charset="2"/>
              <a:buChar char="Ø"/>
            </a:pPr>
            <a:r>
              <a:rPr lang="en-US" dirty="0"/>
              <a:t>Do they also have a Twitter and/or Pinterest brand page? </a:t>
            </a:r>
          </a:p>
          <a:p>
            <a:pPr lvl="1">
              <a:buFont typeface="Wingdings" panose="05000000000000000000" pitchFamily="2" charset="2"/>
              <a:buChar char="Ø"/>
            </a:pPr>
            <a:r>
              <a:rPr lang="en-US" dirty="0"/>
              <a:t>Do your competitors have an app that users can easily download? </a:t>
            </a:r>
          </a:p>
        </p:txBody>
      </p:sp>
    </p:spTree>
    <p:extLst>
      <p:ext uri="{BB962C8B-B14F-4D97-AF65-F5344CB8AC3E}">
        <p14:creationId xmlns:p14="http://schemas.microsoft.com/office/powerpoint/2010/main" val="42560484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39B26-2A8F-4E6B-90DB-99FDFB0D2AC0}"/>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9A448501-2596-440A-A00D-1340B4379474}"/>
              </a:ext>
            </a:extLst>
          </p:cNvPr>
          <p:cNvSpPr>
            <a:spLocks noGrp="1"/>
          </p:cNvSpPr>
          <p:nvPr>
            <p:ph idx="1"/>
          </p:nvPr>
        </p:nvSpPr>
        <p:spPr/>
        <p:txBody>
          <a:bodyPr>
            <a:normAutofit fontScale="92500" lnSpcReduction="10000"/>
          </a:bodyPr>
          <a:lstStyle/>
          <a:p>
            <a:pPr marL="0" indent="0">
              <a:buNone/>
            </a:pPr>
            <a:r>
              <a:rPr lang="en-US" sz="3000" b="1" dirty="0">
                <a:solidFill>
                  <a:srgbClr val="FF0000"/>
                </a:solidFill>
              </a:rPr>
              <a:t>Starting a Mobile Marketing Campaign</a:t>
            </a:r>
            <a:endParaRPr lang="en-US" sz="3000" dirty="0"/>
          </a:p>
          <a:p>
            <a:r>
              <a:rPr lang="en-US" b="1" dirty="0"/>
              <a:t>Steps to follow:</a:t>
            </a:r>
          </a:p>
          <a:p>
            <a:pPr marL="914400" lvl="1" indent="-457200">
              <a:buFont typeface="+mj-lt"/>
              <a:buAutoNum type="arabicPeriod"/>
            </a:pPr>
            <a:r>
              <a:rPr lang="en-US" dirty="0"/>
              <a:t>Develop a mobile website so that mobile consumers can see and buy your products. Make your mobile website social by including links to Facebook, Instagram, </a:t>
            </a:r>
            <a:r>
              <a:rPr lang="en-US" dirty="0" err="1"/>
              <a:t>TikTok</a:t>
            </a:r>
            <a:r>
              <a:rPr lang="en-US" dirty="0"/>
              <a:t>, Twitter, Pinterest, and other social networks. </a:t>
            </a:r>
          </a:p>
          <a:p>
            <a:pPr marL="914400" lvl="1" indent="-457200">
              <a:buFont typeface="+mj-lt"/>
              <a:buAutoNum type="arabicPeriod"/>
            </a:pPr>
            <a:r>
              <a:rPr lang="en-US" dirty="0"/>
              <a:t>If you already use a display advertising program like                 or a 		      account, create a new campaign using the same ads but designed specifically for mobile platforms.</a:t>
            </a:r>
          </a:p>
          <a:p>
            <a:pPr marL="914400" lvl="1" indent="-457200">
              <a:buFont typeface="+mj-lt"/>
              <a:buAutoNum type="arabicPeriod"/>
            </a:pPr>
            <a:r>
              <a:rPr lang="en-US" dirty="0"/>
              <a:t>Consider opening a Google </a:t>
            </a:r>
            <a:r>
              <a:rPr lang="en-US" dirty="0" err="1"/>
              <a:t>AdMob</a:t>
            </a:r>
            <a:r>
              <a:rPr lang="en-US" dirty="0"/>
              <a:t> account, in part because ad networks can publish and track your ads on multiple platforms simultaneously.</a:t>
            </a:r>
          </a:p>
        </p:txBody>
      </p:sp>
      <p:pic>
        <p:nvPicPr>
          <p:cNvPr id="37890" name="Picture 2" descr="What is AdMob - Google AdMob">
            <a:extLst>
              <a:ext uri="{FF2B5EF4-FFF2-40B4-BE49-F238E27FC236}">
                <a16:creationId xmlns:a16="http://schemas.microsoft.com/office/drawing/2014/main" id="{57E589B8-8CEF-494B-9590-F6F3C25A7815}"/>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77526" y="5020344"/>
            <a:ext cx="2672013" cy="2672013"/>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Google Ads - Wikipedia">
            <a:extLst>
              <a:ext uri="{FF2B5EF4-FFF2-40B4-BE49-F238E27FC236}">
                <a16:creationId xmlns:a16="http://schemas.microsoft.com/office/drawing/2014/main" id="{A7E7AF8F-702F-4A3B-8057-E6120A9A17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0773" y="3429000"/>
            <a:ext cx="943476" cy="1176962"/>
          </a:xfrm>
          <a:prstGeom prst="rect">
            <a:avLst/>
          </a:prstGeom>
          <a:noFill/>
          <a:extLst>
            <a:ext uri="{909E8E84-426E-40DD-AFC4-6F175D3DCCD1}">
              <a14:hiddenFill xmlns:a14="http://schemas.microsoft.com/office/drawing/2010/main">
                <a:solidFill>
                  <a:srgbClr val="FFFFFF"/>
                </a:solidFill>
              </a14:hiddenFill>
            </a:ext>
          </a:extLst>
        </p:spPr>
      </p:pic>
      <p:pic>
        <p:nvPicPr>
          <p:cNvPr id="37894" name="Picture 6" descr="How To Add Users To Meta Business Manager">
            <a:extLst>
              <a:ext uri="{FF2B5EF4-FFF2-40B4-BE49-F238E27FC236}">
                <a16:creationId xmlns:a16="http://schemas.microsoft.com/office/drawing/2014/main" id="{7CEF5925-9814-4E72-8EA5-867CCB1DBDE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96468" y="3429000"/>
            <a:ext cx="2438253" cy="1502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2714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39B26-2A8F-4E6B-90DB-99FDFB0D2AC0}"/>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9A448501-2596-440A-A00D-1340B4379474}"/>
              </a:ext>
            </a:extLst>
          </p:cNvPr>
          <p:cNvSpPr>
            <a:spLocks noGrp="1"/>
          </p:cNvSpPr>
          <p:nvPr>
            <p:ph idx="1"/>
          </p:nvPr>
        </p:nvSpPr>
        <p:spPr/>
        <p:txBody>
          <a:bodyPr>
            <a:normAutofit fontScale="92500"/>
          </a:bodyPr>
          <a:lstStyle/>
          <a:p>
            <a:pPr marL="0" indent="0">
              <a:buNone/>
            </a:pPr>
            <a:r>
              <a:rPr lang="en-US" sz="3000" b="1" dirty="0">
                <a:solidFill>
                  <a:srgbClr val="FF0000"/>
                </a:solidFill>
              </a:rPr>
              <a:t>Starting a Mobile Marketing Campaign</a:t>
            </a:r>
            <a:endParaRPr lang="en-US" sz="3000" dirty="0"/>
          </a:p>
          <a:p>
            <a:pPr marL="914400" lvl="1" indent="-457200">
              <a:buFont typeface="+mj-lt"/>
              <a:buAutoNum type="arabicPeriod" startAt="4"/>
            </a:pPr>
            <a:r>
              <a:rPr lang="en-US" dirty="0"/>
              <a:t>Develop marketing content that is aimed specifically at the mobile user, with videos and high levels of interactivity that are designed for the mobile screen.</a:t>
            </a:r>
          </a:p>
          <a:p>
            <a:pPr marL="914400" lvl="1" indent="-457200">
              <a:buFont typeface="+mj-lt"/>
              <a:buAutoNum type="arabicPeriod" startAt="4"/>
            </a:pPr>
            <a:r>
              <a:rPr lang="en-US" dirty="0"/>
              <a:t>Measure and manage your campaign. Google’s AdWords, along with many other ad networks, will host and manage your mobile campaign. In addition, these ad networks can provide you with a host of campaign measures that will allow you to see which mobile ads and techniques are attracting the most followers, comments, and social activity concerning your brand. With this basic data you can start to manage the mobile marketing campaign by reducing expenditures on ads that do not work and increasing the budget of ads that do work.</a:t>
            </a:r>
            <a:endParaRPr lang="ar-SY" dirty="0"/>
          </a:p>
        </p:txBody>
      </p:sp>
    </p:spTree>
    <p:extLst>
      <p:ext uri="{BB962C8B-B14F-4D97-AF65-F5344CB8AC3E}">
        <p14:creationId xmlns:p14="http://schemas.microsoft.com/office/powerpoint/2010/main" val="17485750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957B8-22E8-4218-9938-4A6DD48AA70F}"/>
              </a:ext>
            </a:extLst>
          </p:cNvPr>
          <p:cNvSpPr>
            <a:spLocks noGrp="1"/>
          </p:cNvSpPr>
          <p:nvPr>
            <p:ph type="title"/>
          </p:nvPr>
        </p:nvSpPr>
        <p:spPr/>
        <p:txBody>
          <a:bodyPr/>
          <a:lstStyle/>
          <a:p>
            <a:r>
              <a:rPr lang="en-US" dirty="0"/>
              <a:t>Mobile Marketing</a:t>
            </a:r>
            <a:endParaRPr lang="ar-SY" dirty="0"/>
          </a:p>
        </p:txBody>
      </p:sp>
      <p:sp>
        <p:nvSpPr>
          <p:cNvPr id="3" name="Content Placeholder 2">
            <a:extLst>
              <a:ext uri="{FF2B5EF4-FFF2-40B4-BE49-F238E27FC236}">
                <a16:creationId xmlns:a16="http://schemas.microsoft.com/office/drawing/2014/main" id="{0135CFED-1D5E-467F-BBBA-EEFC5CF9F72B}"/>
              </a:ext>
            </a:extLst>
          </p:cNvPr>
          <p:cNvSpPr>
            <a:spLocks noGrp="1"/>
          </p:cNvSpPr>
          <p:nvPr>
            <p:ph idx="1"/>
          </p:nvPr>
        </p:nvSpPr>
        <p:spPr/>
        <p:txBody>
          <a:bodyPr>
            <a:normAutofit fontScale="70000" lnSpcReduction="20000"/>
          </a:bodyPr>
          <a:lstStyle/>
          <a:p>
            <a:pPr marL="0" indent="0">
              <a:buNone/>
            </a:pPr>
            <a:r>
              <a:rPr lang="en-US" sz="4000" b="1" dirty="0">
                <a:solidFill>
                  <a:srgbClr val="FF0000"/>
                </a:solidFill>
              </a:rPr>
              <a:t>Mobile Marketing Analytics</a:t>
            </a:r>
          </a:p>
          <a:p>
            <a:r>
              <a:rPr lang="en-US" dirty="0"/>
              <a:t>Some campaigns are sales-oriented, using display and search ads to direct users to a website for purchase. These campaigns are measured similarly to desktop campaigns.</a:t>
            </a:r>
          </a:p>
          <a:p>
            <a:r>
              <a:rPr lang="en-US" dirty="0"/>
              <a:t>Other campaigns are brand-oriented, aimed at engaging consumers and encouraging them to spread the word among their friends. These campaigns are measured using a specific framework that includes the dimensions of fan acquisition, engagement, amplification, community, brand strength, and sales. </a:t>
            </a:r>
          </a:p>
          <a:p>
            <a:r>
              <a:rPr lang="en-US" dirty="0"/>
              <a:t>Over a six-month period, a successful branding campaign should see an increase in unique visitors, time on site, likes and posts. </a:t>
            </a:r>
          </a:p>
          <a:p>
            <a:r>
              <a:rPr lang="en-US" dirty="0"/>
              <a:t>Finally, understanding the impact on sales requires determining which sales can be attributed to the campaign.</a:t>
            </a:r>
            <a:endParaRPr lang="ar-SY" dirty="0"/>
          </a:p>
        </p:txBody>
      </p:sp>
    </p:spTree>
    <p:extLst>
      <p:ext uri="{BB962C8B-B14F-4D97-AF65-F5344CB8AC3E}">
        <p14:creationId xmlns:p14="http://schemas.microsoft.com/office/powerpoint/2010/main" val="29165906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0000" lnSpcReduction="20000"/>
          </a:bodyPr>
          <a:lstStyle/>
          <a:p>
            <a:pPr marL="0" indent="0">
              <a:buNone/>
            </a:pPr>
            <a:r>
              <a:rPr lang="en-US" b="1" dirty="0"/>
              <a:t>Understand the difference between traditional online marketing and social-mobile marketing platforms and the relationships among social and mobile marketing.</a:t>
            </a:r>
          </a:p>
          <a:p>
            <a:r>
              <a:rPr lang="en-US" dirty="0"/>
              <a:t>Social and mobile marketing have transformed the online marketing landscape. The major trends and concepts include:</a:t>
            </a:r>
          </a:p>
          <a:p>
            <a:pPr lvl="1">
              <a:buFont typeface="Wingdings" panose="05000000000000000000" pitchFamily="2" charset="2"/>
              <a:buChar char="Ø"/>
            </a:pPr>
            <a:r>
              <a:rPr lang="en-US" dirty="0"/>
              <a:t>The emphasis in online marketing has shifted from exposing consumers to messages toward engaging them in conversations about your brand.</a:t>
            </a:r>
          </a:p>
          <a:p>
            <a:pPr lvl="1">
              <a:buFont typeface="Wingdings" panose="05000000000000000000" pitchFamily="2" charset="2"/>
              <a:buChar char="Ø"/>
            </a:pPr>
            <a:r>
              <a:rPr lang="en-US" dirty="0"/>
              <a:t>Social marketing means all things social: listening, discussing, interacting, empathizing, and engaging the consumer.</a:t>
            </a:r>
          </a:p>
          <a:p>
            <a:pPr lvl="1">
              <a:buFont typeface="Wingdings" panose="05000000000000000000" pitchFamily="2" charset="2"/>
              <a:buChar char="Ø"/>
            </a:pPr>
            <a:r>
              <a:rPr lang="en-US" dirty="0"/>
              <a:t>Social marketing and advertising is not simply another “ad channel” but, rather, a collection of technology based tools for communicating with shoppers.</a:t>
            </a:r>
          </a:p>
          <a:p>
            <a:pPr lvl="1">
              <a:buFont typeface="Wingdings" panose="05000000000000000000" pitchFamily="2" charset="2"/>
              <a:buChar char="Ø"/>
            </a:pPr>
            <a:r>
              <a:rPr lang="en-US" dirty="0"/>
              <a:t>In the past, businesses could tightly control their brand messaging and lead consumers down a funnel of cues that ended in a purchase. However, today, businesses can no longer exercise such tight control. Instead, consumer purchase decisions are increasingly driven by the conversations, choices, tastes, and opinions of the consumer’s social network.</a:t>
            </a:r>
          </a:p>
          <a:p>
            <a:pPr lvl="1">
              <a:buFont typeface="Wingdings" panose="05000000000000000000" pitchFamily="2" charset="2"/>
              <a:buChar char="Ø"/>
            </a:pPr>
            <a:endParaRPr lang="ar-SY" dirty="0"/>
          </a:p>
        </p:txBody>
      </p:sp>
    </p:spTree>
    <p:extLst>
      <p:ext uri="{BB962C8B-B14F-4D97-AF65-F5344CB8AC3E}">
        <p14:creationId xmlns:p14="http://schemas.microsoft.com/office/powerpoint/2010/main" val="14170058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Understand the social marketing process from fan acquisition to sales and the marketing capabilities of social marketing platforms such as Facebook, Instagram, </a:t>
            </a:r>
            <a:r>
              <a:rPr lang="en-US" b="1" dirty="0" err="1"/>
              <a:t>TikTok</a:t>
            </a:r>
            <a:r>
              <a:rPr lang="en-US" b="1" dirty="0"/>
              <a:t>, and Twitter.</a:t>
            </a:r>
          </a:p>
          <a:p>
            <a:r>
              <a:rPr lang="en-US" dirty="0"/>
              <a:t>In social marketing, the objectives are to encourage your potential customers to become fans of your company’s products and services and to engage with your business by entering into a conversation with it.</a:t>
            </a:r>
          </a:p>
          <a:p>
            <a:r>
              <a:rPr lang="en-US" dirty="0"/>
              <a:t>There are five steps in the social marketing process model: fan acquisition, engagement, amplification, community, and brand strength and sales.</a:t>
            </a:r>
          </a:p>
          <a:p>
            <a:r>
              <a:rPr lang="en-US" dirty="0"/>
              <a:t>Facebook is a social network that is designed to encourage people to reveal as much personal information about themselves as feasible, including their activities, behaviors, photos, music, movies, and purchases.</a:t>
            </a:r>
            <a:endParaRPr lang="ar-SY" dirty="0"/>
          </a:p>
        </p:txBody>
      </p:sp>
    </p:spTree>
    <p:extLst>
      <p:ext uri="{BB962C8B-B14F-4D97-AF65-F5344CB8AC3E}">
        <p14:creationId xmlns:p14="http://schemas.microsoft.com/office/powerpoint/2010/main" val="250654855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Understand the social marketing process from fan acquisition to sales and the marketing capabilities of social marketing platforms such as Facebook, Instagram, </a:t>
            </a:r>
            <a:r>
              <a:rPr lang="en-US" b="1" dirty="0" err="1"/>
              <a:t>TikTok</a:t>
            </a:r>
            <a:r>
              <a:rPr lang="en-US" b="1" dirty="0"/>
              <a:t>, and Twitter.</a:t>
            </a:r>
          </a:p>
          <a:p>
            <a:r>
              <a:rPr lang="en-US" dirty="0"/>
              <a:t>Facebook’s features are built to maximize the connections among people in the form of notifications, tagging, messaging, posting, and sharing. In many instances, the movement of personal information is so widespread that it is beyond the understanding of users.</a:t>
            </a:r>
          </a:p>
          <a:p>
            <a:r>
              <a:rPr lang="en-US" dirty="0"/>
              <a:t>Social density refers to the number of interactions among members of a group and reflects the “connectedness” of a group even if these connections are forced on members.</a:t>
            </a:r>
          </a:p>
          <a:p>
            <a:r>
              <a:rPr lang="en-US" dirty="0"/>
              <a:t>Facebook has many marketing tools, including Brand Pages, Facebook Groups, and Facebook Ads.</a:t>
            </a:r>
            <a:endParaRPr lang="ar-SY" dirty="0"/>
          </a:p>
        </p:txBody>
      </p:sp>
    </p:spTree>
    <p:extLst>
      <p:ext uri="{BB962C8B-B14F-4D97-AF65-F5344CB8AC3E}">
        <p14:creationId xmlns:p14="http://schemas.microsoft.com/office/powerpoint/2010/main" val="3087258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Understand the social marketing process from fan acquisition to sales and the marketing capabilities of social marketing platforms such as Facebook, Instagram, </a:t>
            </a:r>
            <a:r>
              <a:rPr lang="en-US" b="1" dirty="0" err="1"/>
              <a:t>TikTok</a:t>
            </a:r>
            <a:r>
              <a:rPr lang="en-US" b="1" dirty="0"/>
              <a:t>, and Twitter.</a:t>
            </a:r>
          </a:p>
          <a:p>
            <a:r>
              <a:rPr lang="en-US" dirty="0"/>
              <a:t>Instagram is a visual social network. Users and advertisers post photos and videos to their friends, potential customers, and the public at large. Instagram marketing tools include display and video ads in the Instagram Feed, Stories, and Reels as well as Instagram Direct. Influencer marketing is a major method of marketing on Instagram.</a:t>
            </a:r>
          </a:p>
          <a:p>
            <a:r>
              <a:rPr lang="en-US" dirty="0" err="1"/>
              <a:t>TikTok</a:t>
            </a:r>
            <a:r>
              <a:rPr lang="en-US" dirty="0"/>
              <a:t> is a short-form video-sharing app. Many </a:t>
            </a:r>
            <a:r>
              <a:rPr lang="en-US" dirty="0" err="1"/>
              <a:t>TikTok</a:t>
            </a:r>
            <a:r>
              <a:rPr lang="en-US" dirty="0"/>
              <a:t> videos feature music, with users lip-syncing, singing, and dancing, whereas other videos focus on comedy and creativity. Influencer marketing is a major method of marketing on </a:t>
            </a:r>
            <a:r>
              <a:rPr lang="en-US" dirty="0" err="1"/>
              <a:t>TikTok</a:t>
            </a:r>
            <a:r>
              <a:rPr lang="en-US" dirty="0"/>
              <a:t>, but </a:t>
            </a:r>
            <a:r>
              <a:rPr lang="en-US" dirty="0" err="1"/>
              <a:t>TikTok</a:t>
            </a:r>
            <a:r>
              <a:rPr lang="en-US" dirty="0"/>
              <a:t> now also offers most of the same ad formats as other social network platforms.</a:t>
            </a:r>
          </a:p>
        </p:txBody>
      </p:sp>
    </p:spTree>
    <p:extLst>
      <p:ext uri="{BB962C8B-B14F-4D97-AF65-F5344CB8AC3E}">
        <p14:creationId xmlns:p14="http://schemas.microsoft.com/office/powerpoint/2010/main" val="1012328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Understand the social marketing process from fan acquisition to sales and the marketing capabilities of social marketing platforms such as Facebook, Instagram, </a:t>
            </a:r>
            <a:r>
              <a:rPr lang="en-US" b="1" dirty="0" err="1"/>
              <a:t>TikTok</a:t>
            </a:r>
            <a:r>
              <a:rPr lang="en-US" b="1" dirty="0"/>
              <a:t>, and Twitter.</a:t>
            </a:r>
          </a:p>
          <a:p>
            <a:r>
              <a:rPr lang="en-US" dirty="0"/>
              <a:t>Twitter is a social network that allows users to send and receive 280-character messages as well as videos, photos, and article previews. Twitter marketing tools include Promoted Ads, Follower Ads, Twitter Takeovers, Branded Notifications, the Twitter Amplify program, and Twitter Cards.</a:t>
            </a:r>
          </a:p>
          <a:p>
            <a:r>
              <a:rPr lang="en-US" dirty="0"/>
              <a:t>One downside of social marketing is that brands lose a substantial amount of control over where their ads appear in terms of other content and what people say about their brands on social networks.</a:t>
            </a:r>
            <a:endParaRPr lang="ar-SY" dirty="0"/>
          </a:p>
        </p:txBody>
      </p:sp>
    </p:spTree>
    <p:extLst>
      <p:ext uri="{BB962C8B-B14F-4D97-AF65-F5344CB8AC3E}">
        <p14:creationId xmlns:p14="http://schemas.microsoft.com/office/powerpoint/2010/main" val="423167927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Identify the key elements of a mobile marketing campaign.</a:t>
            </a:r>
          </a:p>
          <a:p>
            <a:r>
              <a:rPr lang="en-US" dirty="0"/>
              <a:t>Mobile marketing involves the use of mobile devices such as smartphones and tablet computers to display banner ads, rich media, videos, games, e-mails, text messaging, in-store messaging, </a:t>
            </a:r>
            <a:r>
              <a:rPr lang="en-US" dirty="0" err="1"/>
              <a:t>QuickResponse</a:t>
            </a:r>
            <a:r>
              <a:rPr lang="en-US" dirty="0"/>
              <a:t> (QR) codes, and couponing.</a:t>
            </a:r>
          </a:p>
          <a:p>
            <a:r>
              <a:rPr lang="en-US" dirty="0"/>
              <a:t>Mobile devices represent a radical departure from previous marketing technologies simply because the devices integrate so many human and consumer activities, from telephoning or texting friends to listening to music, watching videos, and using the Web to shop for and purchase goods.</a:t>
            </a:r>
          </a:p>
          <a:p>
            <a:r>
              <a:rPr lang="en-US" dirty="0"/>
              <a:t>Mobile users spend the vast majority of their time using mobile apps as opposed to mobile web browsers.</a:t>
            </a:r>
          </a:p>
          <a:p>
            <a:r>
              <a:rPr lang="en-US" dirty="0"/>
              <a:t>Marketers thus need to place their ads in apps where consumers spend most of their time.</a:t>
            </a:r>
            <a:endParaRPr lang="ar-SY" dirty="0"/>
          </a:p>
        </p:txBody>
      </p:sp>
    </p:spTree>
    <p:extLst>
      <p:ext uri="{BB962C8B-B14F-4D97-AF65-F5344CB8AC3E}">
        <p14:creationId xmlns:p14="http://schemas.microsoft.com/office/powerpoint/2010/main" val="14753537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92500" lnSpcReduction="10000"/>
          </a:bodyPr>
          <a:lstStyle/>
          <a:p>
            <a:pPr marL="0" indent="0">
              <a:buNone/>
            </a:pPr>
            <a:r>
              <a:rPr lang="en-US" b="1" dirty="0"/>
              <a:t>Identify the key elements of a mobile marketing campaign.</a:t>
            </a:r>
          </a:p>
          <a:p>
            <a:r>
              <a:rPr lang="en-US" dirty="0"/>
              <a:t>Mobile devices create a multi-screen world. The reality, and the future, of computing devices is that consumers will be multi-platform: using desktops and laptops at work and at home and using smartphones and tablets at home as well as when moving about.</a:t>
            </a:r>
          </a:p>
          <a:p>
            <a:r>
              <a:rPr lang="en-US" dirty="0"/>
              <a:t>The implications of the multi-device platform, or screen diversity, environment are that marketing needs to be designed for whatever device the consumer is using and that consistent branding across platforms will be important.</a:t>
            </a:r>
          </a:p>
        </p:txBody>
      </p:sp>
    </p:spTree>
    <p:extLst>
      <p:ext uri="{BB962C8B-B14F-4D97-AF65-F5344CB8AC3E}">
        <p14:creationId xmlns:p14="http://schemas.microsoft.com/office/powerpoint/2010/main" val="42352675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85000" lnSpcReduction="10000"/>
          </a:bodyPr>
          <a:lstStyle/>
          <a:p>
            <a:pPr marL="0" indent="0">
              <a:buNone/>
            </a:pPr>
            <a:r>
              <a:rPr lang="en-US" b="1" dirty="0"/>
              <a:t>Identify the key elements of a mobile marketing campaign.</a:t>
            </a:r>
          </a:p>
          <a:p>
            <a:r>
              <a:rPr lang="en-US" dirty="0"/>
              <a:t>Unlike social marketing, mobile marketing does not require a great deal of new marketing vocabulary. All the marketing formats available on the desktop are also available on mobile devices. With few exceptions, mobile marketing is very much like desktop marketing—except that it is smaller, mobile, and with the user all the time.</a:t>
            </a:r>
          </a:p>
          <a:p>
            <a:r>
              <a:rPr lang="en-US" dirty="0"/>
              <a:t>The effectiveness of mobile marketing can be measured using the dimensions of the social marketing process model: fan acquisition, engagement, amplification, community, brand strength, and sales. Traditional web browser- based metrics also can be used when measuring mobile campaigns.</a:t>
            </a:r>
            <a:endParaRPr lang="ar-SY" dirty="0"/>
          </a:p>
        </p:txBody>
      </p:sp>
    </p:spTree>
    <p:extLst>
      <p:ext uri="{BB962C8B-B14F-4D97-AF65-F5344CB8AC3E}">
        <p14:creationId xmlns:p14="http://schemas.microsoft.com/office/powerpoint/2010/main" val="20106719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8F446-3ADC-4709-AD36-84853FF938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20AF15-57CB-4C72-A300-10D7312ACC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BE41403-65C6-4182-B006-7E0DBDF909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19534</TotalTime>
  <Words>8520</Words>
  <Application>Microsoft Office PowerPoint</Application>
  <PresentationFormat>Widescreen</PresentationFormat>
  <Paragraphs>446</Paragraphs>
  <Slides>70</Slides>
  <Notes>12</Notes>
  <HiddenSlides>0</HiddenSlides>
  <MMClips>4</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70</vt:i4>
      </vt:variant>
    </vt:vector>
  </HeadingPairs>
  <TitlesOfParts>
    <vt:vector size="78" baseType="lpstr">
      <vt:lpstr>Arial</vt:lpstr>
      <vt:lpstr>Calibri</vt:lpstr>
      <vt:lpstr>Calibri Light</vt:lpstr>
      <vt:lpstr>Times New Roman</vt:lpstr>
      <vt:lpstr>Wingdings</vt:lpstr>
      <vt:lpstr>Office Theme</vt:lpstr>
      <vt:lpstr>1_Office Theme</vt:lpstr>
      <vt:lpstr>2_Office Theme</vt:lpstr>
      <vt:lpstr>PowerPoint Presentation</vt:lpstr>
      <vt:lpstr>Chapter 7</vt:lpstr>
      <vt:lpstr>Chapter 7</vt:lpstr>
      <vt:lpstr>Learning Objectives</vt:lpstr>
      <vt:lpstr>PowerPoint Presentation</vt:lpstr>
      <vt:lpstr>What is Social Media Marketing </vt:lpstr>
      <vt:lpstr>Introduction to Social and Mobile Marketing</vt:lpstr>
      <vt:lpstr>Introduction to Social and Mobile Marketing</vt:lpstr>
      <vt:lpstr>Introduction to Social and Mobile Marketing</vt:lpstr>
      <vt:lpstr>Introduction to Social and Mobile Marketing</vt:lpstr>
      <vt:lpstr>PowerPoint Presentation</vt:lpstr>
      <vt:lpstr>Social Marketing</vt:lpstr>
      <vt:lpstr>Social Marketing</vt:lpstr>
      <vt:lpstr>Social Marketing</vt:lpstr>
      <vt:lpstr>What is an Influencer</vt:lpstr>
      <vt:lpstr>What is Influencer Marketing</vt:lpstr>
      <vt:lpstr>Social Marketing</vt:lpstr>
      <vt:lpstr>Social Marketing</vt:lpstr>
      <vt:lpstr>PowerPoint Presentation</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Retargeting &amp; Tracking Pixels</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Social Marketing</vt:lpstr>
      <vt:lpstr>PowerPoint Presentation</vt:lpstr>
      <vt:lpstr>Mobile Marketing</vt:lpstr>
      <vt:lpstr>Mobile Marketing</vt:lpstr>
      <vt:lpstr>Mobile Marketing</vt:lpstr>
      <vt:lpstr>PowerPoint Presentation</vt:lpstr>
      <vt:lpstr>Mobile Marketing</vt:lpstr>
      <vt:lpstr>Mobile Marketing</vt:lpstr>
      <vt:lpstr>Mobile Marketing</vt:lpstr>
      <vt:lpstr>Mobile Marketing</vt:lpstr>
      <vt:lpstr>Mobile Marketing</vt:lpstr>
      <vt:lpstr>Mobile Marketing</vt:lpstr>
      <vt:lpstr>Mobile Marketing</vt:lpstr>
      <vt:lpstr>Mobile Marketing</vt:lpstr>
      <vt:lpstr>Mobile Marketing</vt:lpstr>
      <vt:lpstr>Mobile Marketing</vt:lpstr>
      <vt:lpstr>Mobile Marketing</vt:lpstr>
      <vt:lpstr>Mobile Marketing</vt:lpstr>
      <vt:lpstr>Review</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Tareef Al-klzlee</cp:lastModifiedBy>
  <cp:revision>511</cp:revision>
  <dcterms:created xsi:type="dcterms:W3CDTF">2023-09-12T14:13:52Z</dcterms:created>
  <dcterms:modified xsi:type="dcterms:W3CDTF">2025-07-04T13:42:43Z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