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69" r:id="rId2"/>
    <p:sldId id="570" r:id="rId3"/>
    <p:sldId id="639" r:id="rId4"/>
    <p:sldId id="629" r:id="rId5"/>
    <p:sldId id="632" r:id="rId6"/>
    <p:sldId id="633" r:id="rId7"/>
    <p:sldId id="634" r:id="rId8"/>
    <p:sldId id="636" r:id="rId9"/>
    <p:sldId id="637" r:id="rId10"/>
    <p:sldId id="582" r:id="rId11"/>
    <p:sldId id="638" r:id="rId12"/>
    <p:sldId id="641" r:id="rId13"/>
    <p:sldId id="643" r:id="rId14"/>
    <p:sldId id="642" r:id="rId15"/>
    <p:sldId id="644" r:id="rId16"/>
    <p:sldId id="645" r:id="rId17"/>
    <p:sldId id="646" r:id="rId18"/>
    <p:sldId id="647" r:id="rId19"/>
    <p:sldId id="651" r:id="rId20"/>
    <p:sldId id="653" r:id="rId21"/>
    <p:sldId id="654" r:id="rId22"/>
    <p:sldId id="652" r:id="rId23"/>
    <p:sldId id="655" r:id="rId24"/>
    <p:sldId id="666" r:id="rId25"/>
    <p:sldId id="640" r:id="rId26"/>
    <p:sldId id="649" r:id="rId27"/>
    <p:sldId id="658" r:id="rId28"/>
    <p:sldId id="660" r:id="rId29"/>
    <p:sldId id="659" r:id="rId30"/>
    <p:sldId id="661" r:id="rId31"/>
    <p:sldId id="580" r:id="rId32"/>
    <p:sldId id="662" r:id="rId33"/>
    <p:sldId id="663" r:id="rId34"/>
    <p:sldId id="664" r:id="rId35"/>
    <p:sldId id="665" r:id="rId36"/>
    <p:sldId id="656" r:id="rId37"/>
    <p:sldId id="657" r:id="rId38"/>
    <p:sldId id="650" r:id="rId39"/>
    <p:sldId id="667" r:id="rId40"/>
    <p:sldId id="627" r:id="rId41"/>
    <p:sldId id="62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50925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74966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9.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10.sv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546290" y="4820330"/>
            <a:ext cx="2654894"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بناء الرسالة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33854" y="1315334"/>
            <a:ext cx="5041987" cy="4824398"/>
          </a:xfrm>
          <a:prstGeom prst="rect">
            <a:avLst/>
          </a:prstGeom>
        </p:spPr>
        <p:txBody>
          <a:bodyPr wrap="square">
            <a:spAutoFit/>
          </a:bodyPr>
          <a:lstStyle/>
          <a:p>
            <a:pPr algn="just" rtl="1">
              <a:lnSpc>
                <a:spcPts val="27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الرسالة الإقناعية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صياغة الرسالة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قنوات الإقناع</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نمط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 متطلبات الإقناع</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الرسالة الإقناعية</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الأساليب المستخدمة في عرض  الرسالة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بناء الرسالة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736243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 • ‬قبل أن تبدأ بعملية الإقناع عليك أن تحدد ما هي النتيجة المطلوبة‪:‬‬‬‬‬</a:t>
            </a:r>
          </a:p>
          <a:p>
            <a:pPr marL="0" indent="0" algn="ctr" rtl="1" eaLnBrk="1" hangingPunct="1">
              <a:lnSpc>
                <a:spcPct val="150000"/>
              </a:lnSpc>
              <a:buNone/>
            </a:pPr>
            <a:r>
              <a:rPr lang="ar-EG" altLang="en-US" sz="3200" b="1" dirty="0"/>
              <a:t>‫الفكرة‪،</a:t>
            </a:r>
          </a:p>
          <a:p>
            <a:pPr marL="0" indent="0" algn="ctr" rtl="1" eaLnBrk="1" hangingPunct="1">
              <a:lnSpc>
                <a:spcPct val="150000"/>
              </a:lnSpc>
              <a:buNone/>
            </a:pPr>
            <a:r>
              <a:rPr lang="ar-EG" altLang="en-US" sz="3200" b="1" dirty="0"/>
              <a:t>‬القناعة‪،</a:t>
            </a:r>
          </a:p>
          <a:p>
            <a:pPr marL="0" indent="0" algn="ctr" rtl="1" eaLnBrk="1" hangingPunct="1">
              <a:lnSpc>
                <a:spcPct val="150000"/>
              </a:lnSpc>
              <a:buNone/>
            </a:pPr>
            <a:r>
              <a:rPr lang="ar-EG" altLang="en-US" sz="3200" b="1" dirty="0"/>
              <a:t>‬القرار‪،</a:t>
            </a:r>
          </a:p>
          <a:p>
            <a:pPr marL="0" indent="0" algn="ctr" rtl="1" eaLnBrk="1" hangingPunct="1">
              <a:lnSpc>
                <a:spcPct val="150000"/>
              </a:lnSpc>
              <a:buNone/>
            </a:pPr>
            <a:r>
              <a:rPr lang="ar-EG" altLang="en-US" sz="3200" b="1" dirty="0"/>
              <a:t>‬التصرف‪،</a:t>
            </a:r>
          </a:p>
          <a:p>
            <a:pPr marL="0" indent="0" algn="ctr" rtl="1" eaLnBrk="1" hangingPunct="1">
              <a:lnSpc>
                <a:spcPct val="150000"/>
              </a:lnSpc>
              <a:buNone/>
            </a:pPr>
            <a:r>
              <a:rPr lang="ar-EG" altLang="en-US" sz="3200" b="1" dirty="0"/>
              <a:t>‬السلوك‪،</a:t>
            </a:r>
          </a:p>
          <a:p>
            <a:pPr marL="0" indent="0" algn="ctr" rtl="1" eaLnBrk="1" hangingPunct="1">
              <a:lnSpc>
                <a:spcPct val="150000"/>
              </a:lnSpc>
              <a:buNone/>
            </a:pPr>
            <a:r>
              <a:rPr lang="ar-EG" altLang="en-US" sz="3200" b="1" dirty="0"/>
              <a:t>‬التسويق للفكرة‪.‬‬‬‬‬‬‬‬‬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99176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ar-EG" altLang="en-US" sz="3200" b="1" dirty="0"/>
              <a:t>‫‪ </a:t>
            </a:r>
            <a:r>
              <a:rPr lang="en-US" altLang="en-US" sz="3200" b="1" dirty="0"/>
              <a:t>o‬</a:t>
            </a:r>
            <a:r>
              <a:rPr lang="ar-EG" altLang="en-US" sz="3200" b="1" dirty="0"/>
              <a:t> ما هو موقفه من المتحدث أو المرسل ومن فكرته؟</a:t>
            </a:r>
          </a:p>
          <a:p>
            <a:pPr marL="0" indent="0" algn="ctr" rtl="1" eaLnBrk="1" hangingPunct="1">
              <a:lnSpc>
                <a:spcPct val="150000"/>
              </a:lnSpc>
              <a:buNone/>
            </a:pPr>
            <a:r>
              <a:rPr lang="ar-EG" altLang="en-US" sz="3200" b="1" dirty="0"/>
              <a:t>مؤيد‪، </a:t>
            </a:r>
          </a:p>
          <a:p>
            <a:pPr marL="0" indent="0" algn="ctr" rtl="1" eaLnBrk="1" hangingPunct="1">
              <a:lnSpc>
                <a:spcPct val="150000"/>
              </a:lnSpc>
              <a:buNone/>
            </a:pPr>
            <a:r>
              <a:rPr lang="ar-EG" altLang="en-US" sz="3200" b="1" dirty="0"/>
              <a:t>‬معارض‪، </a:t>
            </a:r>
          </a:p>
          <a:p>
            <a:pPr marL="0" indent="0" algn="ctr" rtl="1" eaLnBrk="1" hangingPunct="1">
              <a:lnSpc>
                <a:spcPct val="150000"/>
              </a:lnSpc>
              <a:buNone/>
            </a:pPr>
            <a:r>
              <a:rPr lang="ar-EG" altLang="en-US" sz="3200" b="1" dirty="0"/>
              <a:t>‬محايد‪، ‬</a:t>
            </a:r>
          </a:p>
          <a:p>
            <a:pPr marL="0" indent="0" algn="ctr" rtl="1" eaLnBrk="1" hangingPunct="1">
              <a:lnSpc>
                <a:spcPct val="150000"/>
              </a:lnSpc>
              <a:buNone/>
            </a:pPr>
            <a:r>
              <a:rPr lang="ar-EG" altLang="en-US" sz="3200" b="1" dirty="0"/>
              <a:t>جاهل‪، ‬</a:t>
            </a:r>
          </a:p>
          <a:p>
            <a:pPr marL="0" indent="0" algn="ctr" rtl="1" eaLnBrk="1" hangingPunct="1">
              <a:lnSpc>
                <a:spcPct val="150000"/>
              </a:lnSpc>
              <a:buNone/>
            </a:pPr>
            <a:r>
              <a:rPr lang="ar-EG" altLang="en-US" sz="3200" b="1" dirty="0"/>
              <a:t>غير مبالي‪.‬‬‬‬‬‬‬‬‬</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832568"/>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a:lnSpc>
                <a:spcPct val="150000"/>
              </a:lnSpc>
              <a:buNone/>
            </a:pPr>
            <a:r>
              <a:rPr lang="ar-EG" altLang="en-US" sz="3200" b="1" dirty="0"/>
              <a:t>‫‪ </a:t>
            </a:r>
            <a:r>
              <a:rPr lang="en-US" altLang="en-US" sz="3200" b="1" dirty="0"/>
              <a:t>‫‪ </a:t>
            </a: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درجة تقبله للتغيير؟ </a:t>
            </a:r>
          </a:p>
          <a:p>
            <a:pPr marL="0" indent="0" algn="ctr" rtl="1" eaLnBrk="1" hangingPunct="1">
              <a:lnSpc>
                <a:spcPct val="150000"/>
              </a:lnSpc>
              <a:buNone/>
            </a:pPr>
            <a:r>
              <a:rPr lang="ar-EG" altLang="en-US" sz="3200" b="1" dirty="0"/>
              <a:t>متحمس‪،‬</a:t>
            </a:r>
          </a:p>
          <a:p>
            <a:pPr marL="0" indent="0" algn="ctr" rtl="1" eaLnBrk="1" hangingPunct="1">
              <a:lnSpc>
                <a:spcPct val="150000"/>
              </a:lnSpc>
              <a:buNone/>
            </a:pPr>
            <a:r>
              <a:rPr lang="ar-EG" altLang="en-US" sz="3200" b="1" dirty="0"/>
              <a:t>صاحب رؤية‪،‬</a:t>
            </a:r>
          </a:p>
          <a:p>
            <a:pPr marL="0" indent="0" algn="ctr" rtl="1" eaLnBrk="1" hangingPunct="1">
              <a:lnSpc>
                <a:spcPct val="150000"/>
              </a:lnSpc>
              <a:buNone/>
            </a:pPr>
            <a:r>
              <a:rPr lang="ar-EG" altLang="en-US" sz="3200" b="1" dirty="0"/>
              <a:t>عملي‪، ‬</a:t>
            </a:r>
          </a:p>
          <a:p>
            <a:pPr marL="0" indent="0" algn="ctr" rtl="1" eaLnBrk="1" hangingPunct="1">
              <a:lnSpc>
                <a:spcPct val="150000"/>
              </a:lnSpc>
              <a:buNone/>
            </a:pPr>
            <a:r>
              <a:rPr lang="ar-EG" altLang="en-US" sz="3200" b="1" dirty="0"/>
              <a:t>محافظ‪.‬‬‬‬‬‬‬‬</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91095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هل له علاقة بالقرار أو بتنفيذه؟ </a:t>
            </a:r>
          </a:p>
          <a:p>
            <a:pPr marL="0" indent="0" algn="ctr" rtl="1" eaLnBrk="1" hangingPunct="1">
              <a:lnSpc>
                <a:spcPct val="150000"/>
              </a:lnSpc>
              <a:buNone/>
            </a:pPr>
            <a:r>
              <a:rPr lang="ar-EG" altLang="en-US" sz="3200" b="1" dirty="0"/>
              <a:t>صاحب القرار‪، </a:t>
            </a:r>
          </a:p>
          <a:p>
            <a:pPr marL="0" indent="0" algn="ctr" rtl="1" eaLnBrk="1" hangingPunct="1">
              <a:lnSpc>
                <a:spcPct val="150000"/>
              </a:lnSpc>
              <a:buNone/>
            </a:pPr>
            <a:r>
              <a:rPr lang="ar-EG" altLang="en-US" sz="3200" b="1" dirty="0"/>
              <a:t>‬يشكل عقبة‪، </a:t>
            </a:r>
          </a:p>
          <a:p>
            <a:pPr marL="0" indent="0" algn="ctr" rtl="1" eaLnBrk="1" hangingPunct="1">
              <a:lnSpc>
                <a:spcPct val="150000"/>
              </a:lnSpc>
              <a:buNone/>
            </a:pPr>
            <a:r>
              <a:rPr lang="ar-EG" altLang="en-US" sz="3200" b="1" dirty="0"/>
              <a:t>‬متأثر بالنتائج‪.‬‬‬‬‬‬‬</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132154"/>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التلقي؟ </a:t>
            </a:r>
          </a:p>
          <a:p>
            <a:pPr marL="0" indent="0" algn="ctr" rtl="1">
              <a:lnSpc>
                <a:spcPct val="150000"/>
              </a:lnSpc>
              <a:buNone/>
            </a:pPr>
            <a:r>
              <a:rPr lang="ar-EG" altLang="en-US" sz="3200" b="1" dirty="0">
                <a:solidFill>
                  <a:srgbClr val="00B0F0"/>
                </a:solidFill>
              </a:rPr>
              <a:t>بصري</a:t>
            </a:r>
            <a:r>
              <a:rPr lang="ar-EG" altLang="en-US" sz="3200" b="1" dirty="0"/>
              <a:t>‪: لديه </a:t>
            </a:r>
            <a:r>
              <a:rPr lang="ar-EG" altLang="en-US" sz="3200" b="1" dirty="0">
                <a:solidFill>
                  <a:srgbClr val="FF0000"/>
                </a:solidFill>
              </a:rPr>
              <a:t>سرعة في اتخاذ القرار</a:t>
            </a:r>
            <a:r>
              <a:rPr lang="ar-EG" altLang="en-US" sz="3200" b="1" dirty="0"/>
              <a:t> والرؤية الاستراتيجية</a:t>
            </a:r>
          </a:p>
          <a:p>
            <a:pPr marL="0" indent="0" algn="ctr" rtl="1" eaLnBrk="1" hangingPunct="1">
              <a:lnSpc>
                <a:spcPct val="150000"/>
              </a:lnSpc>
              <a:buNone/>
            </a:pPr>
            <a:r>
              <a:rPr lang="ar-EG" altLang="en-US" sz="3200" b="1" dirty="0">
                <a:solidFill>
                  <a:srgbClr val="00B0F0"/>
                </a:solidFill>
              </a:rPr>
              <a:t>سمعي</a:t>
            </a:r>
            <a:r>
              <a:rPr lang="ar-EG" altLang="en-US" sz="3200" b="1" dirty="0"/>
              <a:t>‪: </a:t>
            </a:r>
            <a:r>
              <a:rPr lang="ar-EG" altLang="en-US" sz="3200" b="1" dirty="0">
                <a:solidFill>
                  <a:srgbClr val="FF0000"/>
                </a:solidFill>
              </a:rPr>
              <a:t>أكثر اتزاناً في اتخاذ القرار </a:t>
            </a:r>
            <a:r>
              <a:rPr lang="ar-EG" altLang="en-US" sz="3200" b="1" dirty="0"/>
              <a:t>لأنه يمرر الكلام إلى عقله عبر أذنيه</a:t>
            </a:r>
          </a:p>
          <a:p>
            <a:pPr marL="0" indent="0" algn="ctr" rtl="1" eaLnBrk="1" hangingPunct="1">
              <a:lnSpc>
                <a:spcPct val="120000"/>
              </a:lnSpc>
              <a:buNone/>
            </a:pPr>
            <a:r>
              <a:rPr lang="ar-EG" altLang="en-US" sz="3200" b="1" dirty="0"/>
              <a:t>‬‬</a:t>
            </a:r>
            <a:r>
              <a:rPr lang="ar-EG" altLang="en-US" sz="3200" b="1" dirty="0">
                <a:solidFill>
                  <a:srgbClr val="00B0F0"/>
                </a:solidFill>
              </a:rPr>
              <a:t>حسي</a:t>
            </a:r>
            <a:r>
              <a:rPr lang="ar-EG" altLang="en-US" sz="3200" b="1" dirty="0"/>
              <a:t>: </a:t>
            </a: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متهور في اتخاذ القرار </a:t>
            </a:r>
            <a:r>
              <a:rPr lang="ar-SA" sz="3200" b="1" dirty="0">
                <a:effectLst/>
                <a:latin typeface="Calibri" panose="020F0502020204030204" pitchFamily="34" charset="0"/>
                <a:ea typeface="Calibri" panose="020F0502020204030204" pitchFamily="34" charset="0"/>
                <a:cs typeface="Arial" panose="020B0604020202020204" pitchFamily="34" charset="0"/>
              </a:rPr>
              <a:t>عند تفاعله معه </a:t>
            </a:r>
            <a:endParaRPr lang="ar-EG" sz="3200" b="1" dirty="0">
              <a:latin typeface="Calibri" panose="020F0502020204030204" pitchFamily="34" charset="0"/>
              <a:ea typeface="Calibri" panose="020F0502020204030204" pitchFamily="34" charset="0"/>
              <a:cs typeface="Arial" panose="020B0604020202020204" pitchFamily="34" charset="0"/>
            </a:endParaRPr>
          </a:p>
          <a:p>
            <a:pPr marL="0" indent="0" algn="ctr" rtl="1" eaLnBrk="1" hangingPunct="1">
              <a:lnSpc>
                <a:spcPct val="120000"/>
              </a:lnSpc>
              <a:buNone/>
            </a:pP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وبطيء جداً في اتخاذه </a:t>
            </a:r>
            <a:r>
              <a:rPr lang="ar-SA" sz="3200" b="1" dirty="0">
                <a:effectLst/>
                <a:latin typeface="Calibri" panose="020F0502020204030204" pitchFamily="34" charset="0"/>
                <a:ea typeface="Calibri" panose="020F0502020204030204" pitchFamily="34" charset="0"/>
                <a:cs typeface="Arial" panose="020B0604020202020204" pitchFamily="34" charset="0"/>
              </a:rPr>
              <a:t>إن لم يكن متفاعلاً معه</a:t>
            </a:r>
            <a:r>
              <a:rPr lang="ar-EG" altLang="en-US" sz="4800" b="1" dirty="0"/>
              <a:t>‬‬</a:t>
            </a:r>
            <a:endParaRPr lang="ar-EG" altLang="en-US" sz="32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261324"/>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اتخاذ القرار؟ </a:t>
            </a:r>
          </a:p>
          <a:p>
            <a:pPr marL="0" indent="0" algn="ctr" rtl="1" eaLnBrk="1" hangingPunct="1">
              <a:lnSpc>
                <a:spcPct val="150000"/>
              </a:lnSpc>
              <a:buNone/>
            </a:pPr>
            <a:r>
              <a:rPr lang="ar-EG" altLang="en-US" sz="3200" b="1" dirty="0"/>
              <a:t>صاحب كاريزما‪، </a:t>
            </a:r>
          </a:p>
          <a:p>
            <a:pPr marL="0" indent="0" algn="ctr" rtl="1" eaLnBrk="1" hangingPunct="1">
              <a:lnSpc>
                <a:spcPct val="150000"/>
              </a:lnSpc>
              <a:buNone/>
            </a:pPr>
            <a:r>
              <a:rPr lang="ar-EG" altLang="en-US" sz="3200" b="1" dirty="0"/>
              <a:t>‬مفكر‪،</a:t>
            </a:r>
          </a:p>
          <a:p>
            <a:pPr marL="0" indent="0" algn="ctr" rtl="1" eaLnBrk="1" hangingPunct="1">
              <a:lnSpc>
                <a:spcPct val="150000"/>
              </a:lnSpc>
              <a:buNone/>
            </a:pPr>
            <a:r>
              <a:rPr lang="ar-EG" altLang="en-US" sz="3200" b="1" dirty="0"/>
              <a:t>‬شكاك‪،</a:t>
            </a:r>
          </a:p>
          <a:p>
            <a:pPr marL="0" indent="0" algn="ctr" rtl="1" eaLnBrk="1" hangingPunct="1">
              <a:lnSpc>
                <a:spcPct val="150000"/>
              </a:lnSpc>
              <a:buNone/>
            </a:pPr>
            <a:r>
              <a:rPr lang="ar-EG" altLang="en-US" sz="3200" b="1" dirty="0"/>
              <a:t>‬تابع‪،</a:t>
            </a:r>
          </a:p>
          <a:p>
            <a:pPr marL="0" indent="0" algn="ctr" rtl="1" eaLnBrk="1" hangingPunct="1">
              <a:lnSpc>
                <a:spcPct val="150000"/>
              </a:lnSpc>
              <a:buNone/>
            </a:pPr>
            <a:r>
              <a:rPr lang="ar-EG" altLang="en-US" sz="3200" b="1" dirty="0"/>
              <a:t>‬مسيطر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77899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a:t>
            </a:r>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صياغة 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83547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eaLnBrk="1" hangingPunct="1">
              <a:lnSpc>
                <a:spcPct val="150000"/>
              </a:lnSpc>
              <a:buNone/>
            </a:pPr>
            <a:r>
              <a:rPr lang="ar-EG" altLang="en-US" sz="3200" b="1" dirty="0"/>
              <a:t>‫‪  ‫‪ •‬صياغة الرسالة وفي هذه الخطوة تسأل نفسك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استعملت فيها المشاعر والمفاجأة والتشويق؟‬‬‬</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ar-EG" altLang="en-US" sz="3200" b="1" dirty="0"/>
              <a:t>‫‪ </a:t>
            </a:r>
            <a:r>
              <a:rPr lang="en-US" altLang="en-US" sz="3200" b="1" dirty="0"/>
              <a:t>o‬</a:t>
            </a:r>
            <a:r>
              <a:rPr lang="ar-EG" altLang="en-US" sz="3200" b="1" dirty="0"/>
              <a:t>هل تجيب على لماذا؟‬‬‬</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كيف أزيد مصداقية الفكرة؟‬‬‬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427697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eaLnBrk="1" hangingPunct="1">
              <a:lnSpc>
                <a:spcPct val="150000"/>
              </a:lnSpc>
              <a:buNone/>
            </a:pPr>
            <a:r>
              <a:rPr lang="ar-EG" altLang="en-US" sz="3200" b="1" dirty="0"/>
              <a:t>‫‪  ‫‪ •‬صياغة الرسالة وفي هذه الخطوة تسأل نفسك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أين تقع الفكرة من قوى التنافس؟‬‬‬</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هل صياغتها تصويرية؟ مبسطة؟ مختصرة؟‬‬‬</a:t>
            </a:r>
          </a:p>
          <a:p>
            <a:pPr marL="0" indent="0" algn="ctr" rtl="1" eaLnBrk="1" hangingPunct="1">
              <a:lnSpc>
                <a:spcPct val="150000"/>
              </a:lnSpc>
              <a:buNone/>
            </a:pPr>
            <a:endParaRPr lang="ar-EG" altLang="en-US" sz="3200" b="1" dirty="0"/>
          </a:p>
          <a:p>
            <a:pPr marL="0" indent="0" algn="ctr" rtl="1" eaLnBrk="1" hangingPunct="1">
              <a:lnSpc>
                <a:spcPct val="150000"/>
              </a:lnSpc>
              <a:buNone/>
            </a:pPr>
            <a:r>
              <a:rPr lang="en-US" altLang="en-US" sz="3200" b="1" dirty="0"/>
              <a:t>o‬</a:t>
            </a:r>
            <a:r>
              <a:rPr lang="ar-EG" altLang="en-US" sz="3200" b="1" dirty="0"/>
              <a:t>هل تم توظيف الأسلوب القصصي فيها؟‬‬‬</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786217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مبادئ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746900"/>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  ‫‪ •‬ ‫‪ ‬مبادئ الإقناع‪ :‬وفي هذه الخطوة تجيب على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أستمع؟ وهل عندي قابلية الاقتناع؟‬‬‬</a:t>
            </a:r>
          </a:p>
          <a:p>
            <a:pPr marL="0" indent="0" algn="ctr" rtl="1" eaLnBrk="1" hangingPunct="1">
              <a:lnSpc>
                <a:spcPct val="150000"/>
              </a:lnSpc>
              <a:buNone/>
            </a:pPr>
            <a:r>
              <a:rPr lang="en-US" altLang="en-US" sz="3200" b="1" dirty="0"/>
              <a:t>o‬</a:t>
            </a:r>
            <a:r>
              <a:rPr lang="ar-EG" altLang="en-US" sz="3200" b="1" dirty="0"/>
              <a:t>هل أوازن بين الأخلاق والمشاعر والمنطق؟‬‬‬</a:t>
            </a:r>
          </a:p>
          <a:p>
            <a:pPr marL="0" indent="0" algn="ctr" rtl="1" eaLnBrk="1" hangingPunct="1">
              <a:lnSpc>
                <a:spcPct val="150000"/>
              </a:lnSpc>
              <a:buNone/>
            </a:pPr>
            <a:r>
              <a:rPr lang="en-US" altLang="en-US" sz="3200" b="1" dirty="0"/>
              <a:t> ‫‪ o‬</a:t>
            </a:r>
            <a:r>
              <a:rPr lang="ar-EG" altLang="en-US" sz="3200" b="1" dirty="0"/>
              <a:t>هل أستعمل الندرة والتناغم والاتساق؟‬‬</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245049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  ‫‪ •‬ ‫‪ ‬مبادئ الإقناع‪ :‬وفي هذه الخطوة تجيب على الأسئلة التالية:‪‬‬‬‬‬</a:t>
            </a:r>
          </a:p>
          <a:p>
            <a:pPr marL="0" indent="0" algn="ctr" rtl="1" eaLnBrk="1" hangingPunct="1">
              <a:lnSpc>
                <a:spcPct val="150000"/>
              </a:lnSpc>
              <a:buNone/>
            </a:pPr>
            <a:r>
              <a:rPr lang="ar-EG" altLang="en-US" sz="3200" b="1" dirty="0"/>
              <a:t>‫‪</a:t>
            </a:r>
            <a:r>
              <a:rPr lang="en-US" altLang="en-US" sz="3200" b="1" dirty="0"/>
              <a:t>o‬</a:t>
            </a:r>
            <a:r>
              <a:rPr lang="ar-EG" altLang="en-US" sz="3200" b="1" dirty="0"/>
              <a:t>هل أعزز الثقة وأزيد القبول وأظهر الخبرة؟‬‬‬</a:t>
            </a:r>
          </a:p>
          <a:p>
            <a:pPr marL="0" indent="0" algn="ctr" rtl="1" eaLnBrk="1" hangingPunct="1">
              <a:lnSpc>
                <a:spcPct val="150000"/>
              </a:lnSpc>
              <a:buNone/>
            </a:pPr>
            <a:r>
              <a:rPr lang="en-US" altLang="en-US" sz="3200" b="1" dirty="0"/>
              <a:t>o‬</a:t>
            </a:r>
            <a:r>
              <a:rPr lang="ar-EG" altLang="en-US" sz="3200" b="1" dirty="0"/>
              <a:t>هل أمكنهم من الاختيار؟‬‬‬</a:t>
            </a:r>
          </a:p>
          <a:p>
            <a:pPr marL="0" indent="0" algn="ctr" rtl="1" eaLnBrk="1" hangingPunct="1">
              <a:lnSpc>
                <a:spcPct val="150000"/>
              </a:lnSpc>
              <a:buNone/>
            </a:pPr>
            <a:r>
              <a:rPr lang="en-US" altLang="en-US" sz="3200" b="1" dirty="0"/>
              <a:t>o‬</a:t>
            </a:r>
            <a:r>
              <a:rPr lang="ar-EG" altLang="en-US" sz="3200" b="1" dirty="0"/>
              <a:t>هل أعرف وأوفق بين الحاجات والقيم؟‬‬‬</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325036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قنوات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042362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•‬قنوات الإقناع‪ :‬ما هي قناة الإقناع التي ستستخدمها والتي تكون مناسبة لك ومناسبة لجمهورك‪:‬‬‬‬‬‬</a:t>
            </a:r>
          </a:p>
          <a:p>
            <a:pPr marL="0" indent="0" algn="ctr" rtl="1">
              <a:lnSpc>
                <a:spcPct val="150000"/>
              </a:lnSpc>
              <a:buNone/>
            </a:pPr>
            <a:r>
              <a:rPr lang="en-US" altLang="en-US" sz="3200" b="1" dirty="0"/>
              <a:t>o</a:t>
            </a:r>
            <a:r>
              <a:rPr lang="ar-EG" altLang="en-US" sz="3200" b="1" dirty="0"/>
              <a:t>‫السلطة‪.‬‬‬‬</a:t>
            </a:r>
            <a:endParaRPr lang="en-US" altLang="en-US" sz="3200" b="1" dirty="0"/>
          </a:p>
          <a:p>
            <a:pPr marL="0" indent="0" algn="ctr" rtl="1">
              <a:lnSpc>
                <a:spcPct val="150000"/>
              </a:lnSpc>
              <a:buNone/>
            </a:pPr>
            <a:r>
              <a:rPr lang="en-US" altLang="en-US" sz="3200" b="1" dirty="0"/>
              <a:t>‫‪ o‬</a:t>
            </a:r>
            <a:r>
              <a:rPr lang="ar-EG" altLang="en-US" sz="3200" b="1" dirty="0"/>
              <a:t>العقلانية‪.‬‬‬‬‬</a:t>
            </a:r>
          </a:p>
          <a:p>
            <a:pPr marL="0" indent="0" algn="ctr" rtl="1">
              <a:lnSpc>
                <a:spcPct val="150000"/>
              </a:lnSpc>
              <a:buNone/>
            </a:pPr>
            <a:r>
              <a:rPr lang="en-US" altLang="en-US" sz="3200" b="1" dirty="0"/>
              <a:t>o‬</a:t>
            </a:r>
            <a:r>
              <a:rPr lang="ar-EG" altLang="en-US" sz="3200" b="1" dirty="0"/>
              <a:t>العلاقات‪.‬‬‬‬‬</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737763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lnSpc>
                <a:spcPct val="150000"/>
              </a:lnSpc>
              <a:buNone/>
            </a:pPr>
            <a:r>
              <a:rPr lang="ar-EG" altLang="en-US" sz="3200" b="1" dirty="0"/>
              <a:t>•‬قنوات الإقناع‪ :‬ما هي قناة الإقناع التي ستستخدمها والتي تكون مناسبة لك ومناسبة لجمهورك‪:‬‬‬‬‬‬</a:t>
            </a:r>
          </a:p>
          <a:p>
            <a:pPr marL="0" indent="0" algn="ctr" rtl="1">
              <a:lnSpc>
                <a:spcPct val="150000"/>
              </a:lnSpc>
              <a:buNone/>
            </a:pPr>
            <a:r>
              <a:rPr lang="en-US" altLang="en-US" sz="3200" b="1" dirty="0"/>
              <a:t>o‬</a:t>
            </a:r>
            <a:r>
              <a:rPr lang="ar-EG" altLang="en-US" sz="3200" b="1" dirty="0"/>
              <a:t>الرؤية‪.‬‬‬‬‬</a:t>
            </a:r>
          </a:p>
          <a:p>
            <a:pPr marL="0" indent="0" algn="ctr" rtl="1">
              <a:lnSpc>
                <a:spcPct val="150000"/>
              </a:lnSpc>
              <a:buNone/>
            </a:pPr>
            <a:r>
              <a:rPr lang="en-US" altLang="en-US" sz="3200" b="1" dirty="0"/>
              <a:t>o‬</a:t>
            </a:r>
            <a:r>
              <a:rPr lang="ar-EG" altLang="en-US" sz="3200" b="1" dirty="0"/>
              <a:t>المصالح‪.‬‬‬‬‬</a:t>
            </a:r>
          </a:p>
          <a:p>
            <a:pPr marL="0" indent="0" algn="ctr" rtl="1">
              <a:lnSpc>
                <a:spcPct val="150000"/>
              </a:lnSpc>
              <a:buNone/>
            </a:pPr>
            <a:r>
              <a:rPr lang="ar-EG" altLang="en-US" sz="3200" b="1" dirty="0"/>
              <a:t>‫‪</a:t>
            </a:r>
            <a:r>
              <a:rPr lang="en-US" altLang="en-US" sz="3200" b="1" dirty="0"/>
              <a:t>o‬</a:t>
            </a:r>
            <a:r>
              <a:rPr lang="ar-EG" altLang="en-US" sz="3200" b="1" dirty="0"/>
              <a:t>الموازنات السياسية‪.‬‬‬‬‬‬‬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38072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نمط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85407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a:lnSpc>
                <a:spcPct val="150000"/>
              </a:lnSpc>
              <a:buNone/>
            </a:pPr>
            <a:r>
              <a:rPr lang="ar-EG" altLang="en-US" sz="3200" b="1" dirty="0"/>
              <a:t>•نمط الإقناع‪ :‬عليك تحديد نمطك في الإقناع‪، ‬ومن ثم معرفة كيفية الاستفادة منه للتأثير على ‫الجمهور‪:‬‬‬‬</a:t>
            </a:r>
          </a:p>
          <a:p>
            <a:pPr marL="0" indent="0" algn="ctr" rtl="1">
              <a:lnSpc>
                <a:spcPct val="150000"/>
              </a:lnSpc>
              <a:buNone/>
            </a:pPr>
            <a:r>
              <a:rPr lang="ar-EG" altLang="en-US" sz="3200" b="1" dirty="0"/>
              <a:t>‫‪ </a:t>
            </a:r>
            <a:r>
              <a:rPr lang="en-US" altLang="en-US" sz="3200" b="1" dirty="0"/>
              <a:t>o‬</a:t>
            </a:r>
            <a:r>
              <a:rPr lang="ar-EG" altLang="en-US" sz="3200" b="1" dirty="0"/>
              <a:t>المدافع‪.‬‬‬‬‬</a:t>
            </a:r>
          </a:p>
          <a:p>
            <a:pPr marL="0" indent="0" algn="ctr" rtl="1">
              <a:lnSpc>
                <a:spcPct val="150000"/>
              </a:lnSpc>
              <a:buNone/>
            </a:pPr>
            <a:r>
              <a:rPr lang="en-US" altLang="en-US" sz="3200" b="1" dirty="0"/>
              <a:t>o </a:t>
            </a:r>
            <a:r>
              <a:rPr lang="ar-EG" altLang="en-US" sz="3200" b="1" dirty="0"/>
              <a:t>المروِّج .</a:t>
            </a:r>
          </a:p>
          <a:p>
            <a:pPr marL="0" indent="0" algn="ctr" rtl="1">
              <a:lnSpc>
                <a:spcPct val="150000"/>
              </a:lnSpc>
              <a:buNone/>
            </a:pPr>
            <a:r>
              <a:rPr lang="en-US" altLang="en-US" sz="3200" b="1" dirty="0"/>
              <a:t> ‫‪ o‬</a:t>
            </a:r>
            <a:r>
              <a:rPr lang="ar-EG" altLang="en-US" sz="3200" b="1" dirty="0"/>
              <a:t>الآمر‪.‬‬‬‬‬</a:t>
            </a:r>
          </a:p>
          <a:p>
            <a:pPr marL="0" indent="0" algn="ctr" rtl="1">
              <a:lnSpc>
                <a:spcPct val="150000"/>
              </a:lnSpc>
              <a:buNone/>
            </a:pPr>
            <a:r>
              <a:rPr lang="en-US" altLang="en-US" sz="3200" b="1" dirty="0"/>
              <a:t>o‬</a:t>
            </a:r>
            <a:r>
              <a:rPr lang="ar-EG" altLang="en-US" sz="3200" b="1" dirty="0"/>
              <a:t>المؤيد‪.‬‬‬‬‬</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37204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متطلبات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5038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lnSpc>
                <a:spcPct val="150000"/>
              </a:lnSpc>
              <a:buNone/>
            </a:pPr>
            <a:r>
              <a:rPr lang="ar-EG" altLang="en-US" sz="3200" b="1" dirty="0"/>
              <a:t>• ‫متطلبات الإقناع:‬‬‬‬‬‬</a:t>
            </a:r>
          </a:p>
          <a:p>
            <a:pPr marL="0" indent="0" algn="just" rtl="1">
              <a:lnSpc>
                <a:spcPct val="150000"/>
              </a:lnSpc>
              <a:buNone/>
            </a:pPr>
            <a:r>
              <a:rPr lang="ar-EG" altLang="en-US" sz="3200" b="1" dirty="0"/>
              <a:t>1. ‬حدد هدفك واحصل على الحقائق الداعمة‪، ‬وقرر ماذا تريد تحقيقه ولماذا‪.‬‬‬‬‬‬</a:t>
            </a:r>
          </a:p>
          <a:p>
            <a:pPr marL="0" indent="0" algn="just" rtl="1">
              <a:lnSpc>
                <a:spcPct val="150000"/>
              </a:lnSpc>
              <a:buNone/>
            </a:pPr>
            <a:r>
              <a:rPr lang="ar-EG" altLang="en-US" sz="3200" b="1" dirty="0"/>
              <a:t>‫‪ 2‬. اجمع كافة الحقائق التي تحتاجها لدعم قضيتك‪، ‬واعمل على تقليل الأدلة العاطفية حتى يمكنك‬‬‬‬ ‫والآخرين الحكم على الاقتراح في ضوء الحقائق وحدها‪.‬‬‬‬</a:t>
            </a:r>
          </a:p>
          <a:p>
            <a:pPr marL="0" indent="0" algn="just" rtl="1">
              <a:lnSpc>
                <a:spcPct val="150000"/>
              </a:lnSpc>
              <a:buNone/>
            </a:pPr>
            <a:r>
              <a:rPr lang="ar-EG" altLang="en-US" sz="3200" b="1" dirty="0"/>
              <a:t>3. ‬قم بتوظيف جميع الوسائل الممكنة للترويج للأفكار الجديدة قبل مباشرة الإقناع بها‪.‬‬‬‬‬</a:t>
            </a:r>
          </a:p>
          <a:p>
            <a:pPr marL="0" indent="0" algn="just" rtl="1">
              <a:lnSpc>
                <a:spcPct val="150000"/>
              </a:lnSpc>
              <a:buNone/>
            </a:pPr>
            <a:r>
              <a:rPr lang="ar-EG" altLang="en-US" sz="3200" b="1" dirty="0"/>
              <a:t>‫‪ 4‬. اكتشف ماذا يريدون ولا تقلل أبداً من مقاومة الأفراد الطبيعية للتغيير‪، ‬ولكن ضع في اعتبارك أن مثل‬ ‫هذه المقاومة نسبية‪، ‬ولا تمتد إلى المدى الكلي للتغيير‪.‬‬‬‬‬‬‬‬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93311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50000"/>
              </a:lnSpc>
              <a:buNone/>
            </a:pPr>
            <a:r>
              <a:rPr lang="ar-EG" altLang="en-US" sz="2400" b="1" dirty="0"/>
              <a:t>• </a:t>
            </a:r>
            <a:r>
              <a:rPr lang="ar-EG" altLang="en-US" b="1" dirty="0"/>
              <a:t>متطلبات الإقناع:‬‬‬‬‬‬</a:t>
            </a:r>
          </a:p>
          <a:p>
            <a:pPr marL="0" indent="0" algn="just" rtl="1">
              <a:lnSpc>
                <a:spcPct val="100000"/>
              </a:lnSpc>
              <a:buNone/>
            </a:pPr>
            <a:r>
              <a:rPr lang="ar-EG" altLang="en-US" sz="2600" b="1" dirty="0"/>
              <a:t>‫‪ 5‬. إذا أمكنك أن تضع نفسك مكان المتلقي‪،‬ فستكون قادراً على التنبؤ بالاعتراضات والإعداد لمواجهتها‬‬‬‬ ‫مواجهة متمكنة‪، ‬وتقدم أفكارك بطريقة أكثر جاذبية‪.‬‬‬‬‬</a:t>
            </a:r>
          </a:p>
          <a:p>
            <a:pPr marL="0" indent="0" algn="just" rtl="1">
              <a:lnSpc>
                <a:spcPct val="100000"/>
              </a:lnSpc>
              <a:buNone/>
            </a:pPr>
            <a:r>
              <a:rPr lang="ar-EG" altLang="en-US" sz="2600" b="1" dirty="0"/>
              <a:t>6. ‬اختر اللحظة الحاسمة للبت في الاقتراح والبدء فيه‪.‬‬‬‬‬</a:t>
            </a:r>
          </a:p>
          <a:p>
            <a:pPr marL="0" indent="0" algn="just" rtl="1">
              <a:lnSpc>
                <a:spcPct val="100000"/>
              </a:lnSpc>
              <a:buNone/>
            </a:pPr>
            <a:r>
              <a:rPr lang="ar-EG" altLang="en-US" sz="2600" b="1" dirty="0"/>
              <a:t>‫‪ 7‬. ينبغي أن ينطلق الإقناع من المشتركات‪.‬‬‬‬‬</a:t>
            </a:r>
          </a:p>
          <a:p>
            <a:pPr marL="0" indent="0" algn="just" rtl="1">
              <a:lnSpc>
                <a:spcPct val="100000"/>
              </a:lnSpc>
              <a:buNone/>
            </a:pPr>
            <a:r>
              <a:rPr lang="ar-EG" altLang="en-US" sz="2600" b="1" dirty="0"/>
              <a:t>‫‪8‬. اكتشف كيف ينظر الأفراد إلى الأشياء‪، ‬وماذا يريدون واستمع إلى ما يريدون قوله‪.‬‬‬‬‬‬</a:t>
            </a:r>
          </a:p>
          <a:p>
            <a:pPr marL="0" indent="0" algn="just" rtl="1">
              <a:lnSpc>
                <a:spcPct val="100000"/>
              </a:lnSpc>
              <a:buNone/>
            </a:pPr>
            <a:r>
              <a:rPr lang="ar-EG" altLang="en-US" sz="2600" b="1" dirty="0"/>
              <a:t>‫‪9‬. اكتشف ما يسعون إليه‪، ‬ثم قدم قضيتك بطريقة تبرز فوائدها لهم‪، ‬أو على الأقل تقلل الاعتراضات أو‬‬‬‬‬ ‫المخاوف‪.‬‬‬‬</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30387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00000"/>
              </a:lnSpc>
              <a:buNone/>
            </a:pPr>
            <a:r>
              <a:rPr lang="ar-EG" altLang="en-US" b="1" dirty="0"/>
              <a:t>• متطلبات الإقناع:‬‬‬‬‬‬</a:t>
            </a:r>
          </a:p>
          <a:p>
            <a:pPr marL="0" indent="0" algn="r" rtl="1">
              <a:lnSpc>
                <a:spcPct val="100000"/>
              </a:lnSpc>
              <a:buNone/>
            </a:pPr>
            <a:r>
              <a:rPr lang="ar-EG" altLang="en-US" sz="2400" b="1" dirty="0"/>
              <a:t>‫‪ 10. الاهتمام بآراء المتلقي والابتعاد عن تسفيهها مع التعبير عن الإعجاب بالأفكار التي يقدمها ‫الطرف الآخر‪.‬‬‬‬</a:t>
            </a:r>
          </a:p>
          <a:p>
            <a:pPr marL="0" indent="0" algn="r" rtl="1">
              <a:lnSpc>
                <a:spcPct val="100000"/>
              </a:lnSpc>
              <a:buNone/>
            </a:pPr>
            <a:r>
              <a:rPr lang="ar-EG" altLang="en-US" sz="2400" b="1" dirty="0"/>
              <a:t>‫11. أنصت أكثر‬‬‬‬‬ ووجه الأسئلة‪، ‬وإذا ما وجهوا إليك سؤالاً أجب عليه بسؤال آخر‪.‬‬‬‬‬ </a:t>
            </a:r>
            <a:endParaRPr lang="en-US" altLang="en-US" sz="2400" b="1" dirty="0"/>
          </a:p>
          <a:p>
            <a:pPr marL="0" indent="0" algn="r" rtl="1">
              <a:lnSpc>
                <a:spcPct val="100000"/>
              </a:lnSpc>
              <a:buNone/>
            </a:pPr>
            <a:r>
              <a:rPr lang="ar-EG" altLang="en-US" sz="2400" b="1" dirty="0"/>
              <a:t>‫12. التركيز على توضيح الأفكار الأساسية بدقة ووضوح وموضوعية‪، ‬والابتعاد عن الجدل ‬‬‬‫والتحدي واتهام نيات الآخر‪.‬‬‬‬</a:t>
            </a:r>
          </a:p>
          <a:p>
            <a:pPr marL="0" indent="0" algn="r" rtl="1">
              <a:lnSpc>
                <a:spcPct val="100000"/>
              </a:lnSpc>
              <a:buNone/>
            </a:pPr>
            <a:r>
              <a:rPr lang="ar-EG" altLang="en-US" sz="2400" b="1" dirty="0"/>
              <a:t>13. ‫استعمال أفكار مرجعية المتلقي وآرائه وممارساته في الإقناع‪.</a:t>
            </a:r>
          </a:p>
          <a:p>
            <a:pPr marL="0" indent="0" algn="r" rtl="1">
              <a:lnSpc>
                <a:spcPct val="100000"/>
              </a:lnSpc>
              <a:buNone/>
            </a:pPr>
            <a:r>
              <a:rPr lang="ar-EG" altLang="en-US" sz="2400" b="1" dirty="0"/>
              <a:t>‫14. تأكد أنك لا تضغط بشدة‪، ‬ولكن عندما تصل إلى هدفك توقف ولا تغامر بخسارته‪، ‬</a:t>
            </a:r>
          </a:p>
          <a:p>
            <a:pPr marL="0" indent="0" algn="r" rtl="1">
              <a:lnSpc>
                <a:spcPct val="100000"/>
              </a:lnSpc>
              <a:buNone/>
            </a:pPr>
            <a:r>
              <a:rPr lang="ar-EG" altLang="en-US" sz="2400" b="1" dirty="0"/>
              <a:t>واتخذ ‬‬‬‬‬‬‬‫إجراءات سريعة لإنهاء العملية الإقناعية بشكل إيجابي وبناء‪.‬‬‬‬</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95173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استراتيجيات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988478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SA" sz="3200" b="1" dirty="0"/>
              <a:t>1- الرسالة الإقناعية تستميل العقل أم العاطفة؟ </a:t>
            </a:r>
          </a:p>
          <a:p>
            <a:pPr marL="0" indent="0" algn="just" rtl="1">
              <a:buNone/>
            </a:pPr>
            <a:r>
              <a:rPr lang="ar-EG" sz="3200" b="1" dirty="0"/>
              <a:t>أ. </a:t>
            </a:r>
            <a:r>
              <a:rPr lang="ar-SA" sz="3200" b="1" dirty="0"/>
              <a:t>الرأي المؤيد لاستمالة العقل : </a:t>
            </a:r>
          </a:p>
          <a:p>
            <a:pPr marL="0" indent="0" algn="just" rtl="1">
              <a:buNone/>
            </a:pPr>
            <a:r>
              <a:rPr lang="ar-SA" sz="3200" dirty="0"/>
              <a:t>- إذا تمت المواجهة بمجادلات عاطفية ضد مجادلات منطقية، ف</a:t>
            </a:r>
            <a:r>
              <a:rPr lang="ar-EG" sz="3200" dirty="0"/>
              <a:t>إ</a:t>
            </a:r>
            <a:r>
              <a:rPr lang="ar-SA" sz="3200" dirty="0"/>
              <a:t>ن جمهور المستقبلين يستجيبون أكثر للمجادلات المنطقية التي يتم صياغتها بطريقة جيدة</a:t>
            </a:r>
            <a:r>
              <a:rPr lang="ar-EG" sz="3200" dirty="0"/>
              <a:t>.</a:t>
            </a:r>
            <a:endParaRPr lang="ar-SA" sz="3200" dirty="0"/>
          </a:p>
          <a:p>
            <a:pPr marL="0" indent="0" algn="just" rtl="1">
              <a:buNone/>
            </a:pPr>
            <a:r>
              <a:rPr lang="ar-SA" sz="3200" dirty="0"/>
              <a:t>- الجمهور عبارة عن أشخاص منطقيين يستجيبون للرسائل التي تستميل العاطفة في حالة واحدة وهي غياب البدائل المنطقية</a:t>
            </a:r>
            <a:r>
              <a:rPr lang="ar-EG" sz="3200" dirty="0"/>
              <a:t>.</a:t>
            </a:r>
            <a:endParaRPr lang="ar-SA" sz="3200" dirty="0"/>
          </a:p>
          <a:p>
            <a:pPr marL="0" indent="0" algn="just" rtl="1">
              <a:buNone/>
            </a:pP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843517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EG" sz="3200" b="1" dirty="0"/>
              <a:t>ب.</a:t>
            </a:r>
            <a:r>
              <a:rPr lang="ar-SA" sz="3200" b="1" dirty="0"/>
              <a:t> الرأي المؤيد لاستمالة العاطفة : </a:t>
            </a:r>
          </a:p>
          <a:p>
            <a:pPr marL="0" indent="0" algn="just" rtl="1">
              <a:buNone/>
            </a:pPr>
            <a:r>
              <a:rPr lang="ar-SA" sz="3200" dirty="0"/>
              <a:t>- الإنسان بطبيعته عاطفي يهتم بالرسائل التي يتم صياغتها بمهارة، والتي تستميل الحماس والحب والاهتمام بالذات والمشاعر الأخرى التي قد لا تكون منطقية بطبيعتها</a:t>
            </a:r>
            <a:r>
              <a:rPr lang="ar-EG" sz="3200" dirty="0"/>
              <a:t>.</a:t>
            </a:r>
            <a:endParaRPr lang="ar-SA" sz="3200" dirty="0"/>
          </a:p>
          <a:p>
            <a:pPr marL="0" indent="0" algn="just" rtl="1">
              <a:buNone/>
            </a:pPr>
            <a:r>
              <a:rPr lang="ar-SA" sz="3200" dirty="0"/>
              <a:t>- استخدام الحجج والبراهين والبناء المنطقي والتنظيم المحكم لن تكون لها فعالية إلا إذا كانت مستخدمة بهدف استمالة العاطفة</a:t>
            </a:r>
            <a:r>
              <a:rPr lang="ar-EG" sz="3200" dirty="0"/>
              <a:t>.</a:t>
            </a:r>
            <a:r>
              <a:rPr lang="ar-SA" sz="3200" dirty="0"/>
              <a:t> </a:t>
            </a:r>
          </a:p>
          <a:p>
            <a:pPr marL="0" indent="0" algn="just" rtl="1">
              <a:buNone/>
            </a:pPr>
            <a:endParaRPr lang="ar-SA" sz="3600" dirty="0"/>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93632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lnSpc>
                <a:spcPct val="150000"/>
              </a:lnSpc>
              <a:buNone/>
            </a:pPr>
            <a:endParaRPr lang="ar-EG" sz="1100" dirty="0"/>
          </a:p>
          <a:p>
            <a:pPr marL="0" indent="0" algn="just" rtl="1">
              <a:lnSpc>
                <a:spcPct val="150000"/>
              </a:lnSpc>
              <a:buNone/>
            </a:pPr>
            <a:r>
              <a:rPr lang="ar-SA" sz="3200" dirty="0"/>
              <a:t>ليس هناك قاعدة ثابتة نستطيع أن نعمم على أساسها أي </a:t>
            </a:r>
            <a:r>
              <a:rPr lang="ar-SA" sz="3200" dirty="0" err="1"/>
              <a:t>الاستمالات</a:t>
            </a:r>
            <a:r>
              <a:rPr lang="ar-SA" sz="3200" dirty="0"/>
              <a:t> أفضل في أغلب الظروف، </a:t>
            </a:r>
            <a:r>
              <a:rPr lang="ar-SA" sz="3200" dirty="0" err="1"/>
              <a:t>فالاستمالات</a:t>
            </a:r>
            <a:r>
              <a:rPr lang="ar-SA" sz="3200" dirty="0"/>
              <a:t> المنطقية قد تكون أفضل في بعض الأحوال من </a:t>
            </a:r>
            <a:r>
              <a:rPr lang="ar-SA" sz="3200" dirty="0" err="1"/>
              <a:t>الاستمالات</a:t>
            </a:r>
            <a:r>
              <a:rPr lang="ar-SA" sz="3200" dirty="0"/>
              <a:t> العاطفية، في حين أن </a:t>
            </a:r>
            <a:r>
              <a:rPr lang="ar-SA" sz="3200" dirty="0" err="1"/>
              <a:t>الاستمالات</a:t>
            </a:r>
            <a:r>
              <a:rPr lang="ar-SA" sz="3200" dirty="0"/>
              <a:t> العاطفية قد تصلح في ظروف أخرى </a:t>
            </a:r>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961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r" rtl="1">
              <a:buNone/>
            </a:pPr>
            <a:endParaRPr lang="ar-EG" sz="400" b="1" dirty="0"/>
          </a:p>
          <a:p>
            <a:pPr marL="0" indent="0" algn="r" rtl="1">
              <a:buNone/>
            </a:pPr>
            <a:r>
              <a:rPr lang="ar-SA" sz="3600" b="1" dirty="0"/>
              <a:t>2- استخدام الأدلة : </a:t>
            </a:r>
          </a:p>
          <a:p>
            <a:pPr algn="just" rtl="1">
              <a:lnSpc>
                <a:spcPct val="120000"/>
              </a:lnSpc>
            </a:pPr>
            <a:r>
              <a:rPr lang="ar-SA" sz="3600" dirty="0"/>
              <a:t>- تعتبر الرسائل منطقية كلما استخدمت أدلة وشواهد تؤيدها ويعتمد استعمال الدليل على طبيعة الموضوع، وبصفة عامة لا توجد</a:t>
            </a:r>
            <a:r>
              <a:rPr lang="ar-EG" sz="3600" dirty="0"/>
              <a:t> </a:t>
            </a:r>
            <a:r>
              <a:rPr lang="ar-SA" sz="3600" dirty="0"/>
              <a:t>دراسات تحدد أية موضوعات يلائمها نوع محدد من الأدلة وذلك لاختلاف طبيعة الجمهور (متغيرات النوع والسن والتعليم وغيرها) </a:t>
            </a:r>
          </a:p>
          <a:p>
            <a:pPr algn="just" rtl="1">
              <a:lnSpc>
                <a:spcPct val="120000"/>
              </a:lnSpc>
            </a:pPr>
            <a:r>
              <a:rPr lang="ar-SA" sz="3600" dirty="0"/>
              <a:t>- بصفة عامة على القائم بالاتصال تدعيم رسائله الإقناعية بأدلة وعبارات تتضمن معلومات واقعية وآراء تنسب </a:t>
            </a:r>
            <a:r>
              <a:rPr lang="ar-EG" sz="3600" dirty="0"/>
              <a:t>إ</a:t>
            </a:r>
            <a:r>
              <a:rPr lang="ar-SA" sz="3600" dirty="0" err="1"/>
              <a:t>لى</a:t>
            </a:r>
            <a:r>
              <a:rPr lang="ar-SA" sz="3600" dirty="0"/>
              <a:t> مصادر أخرى غير القائم بالاتصال </a:t>
            </a:r>
          </a:p>
          <a:p>
            <a:pPr algn="just" rtl="1">
              <a:lnSpc>
                <a:spcPct val="120000"/>
              </a:lnSpc>
            </a:pPr>
            <a:r>
              <a:rPr lang="ar-SA" sz="3600" b="1" dirty="0"/>
              <a:t>بشكل عام يتوقف فعالية الأدلة على أسلوب تقديم وعرض الرسالة فالأسلوب القوى يدعم من فعالية الأدلة والعرض الضعيف يقلل من تأثيرها</a:t>
            </a:r>
            <a:r>
              <a:rPr lang="ar-EG" sz="3600" b="1" dirty="0"/>
              <a:t>.</a:t>
            </a:r>
            <a:endParaRPr lang="ar-SA" sz="36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2327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r" rtl="1">
              <a:buNone/>
            </a:pPr>
            <a:endParaRPr lang="ar-EG" sz="400" b="1" dirty="0"/>
          </a:p>
          <a:p>
            <a:pPr marL="0" indent="0" algn="r" rtl="1">
              <a:buNone/>
            </a:pPr>
            <a:r>
              <a:rPr lang="ar-SA" sz="3600" b="1" dirty="0"/>
              <a:t>3- استخدام أوتار الخوف : </a:t>
            </a:r>
          </a:p>
          <a:p>
            <a:pPr marL="0" indent="0" algn="r" rtl="1">
              <a:buNone/>
            </a:pPr>
            <a:r>
              <a:rPr lang="ar-SA" sz="3600" b="1" dirty="0"/>
              <a:t>هل من الأفضل إعطاء معلومات للجمهور أم استثارة خوفه ؟ </a:t>
            </a:r>
          </a:p>
          <a:p>
            <a:pPr marL="0" indent="0" algn="r" rtl="1">
              <a:lnSpc>
                <a:spcPct val="120000"/>
              </a:lnSpc>
              <a:buNone/>
            </a:pPr>
            <a:r>
              <a:rPr lang="ar-SA" sz="3600" dirty="0"/>
              <a:t>تتباين تأثيرات أوتار الخوف</a:t>
            </a:r>
            <a:r>
              <a:rPr lang="ar-EG" sz="3600" dirty="0"/>
              <a:t>، هناك</a:t>
            </a:r>
            <a:r>
              <a:rPr lang="ar-SA" sz="3600" dirty="0"/>
              <a:t> دراسات أثبتت أن أوتار الخوف العالية أكثر تأثير</a:t>
            </a:r>
            <a:r>
              <a:rPr lang="ar-EG" sz="3600" dirty="0"/>
              <a:t>ً</a:t>
            </a:r>
            <a:r>
              <a:rPr lang="ar-SA" sz="3600" dirty="0"/>
              <a:t>ا وفعالية والعكس </a:t>
            </a:r>
            <a:r>
              <a:rPr lang="ar-EG" sz="3600" dirty="0"/>
              <a:t>أ</a:t>
            </a:r>
            <a:r>
              <a:rPr lang="ar-SA" sz="3600" dirty="0"/>
              <a:t>ثبتته دراسات أخرى </a:t>
            </a:r>
          </a:p>
          <a:p>
            <a:pPr marL="0" indent="0" algn="r" rtl="1">
              <a:buNone/>
            </a:pPr>
            <a:r>
              <a:rPr lang="ar-SA" sz="3600" b="1" dirty="0"/>
              <a:t>الاتجاه الحديث يشير </a:t>
            </a:r>
            <a:r>
              <a:rPr lang="ar-EG" sz="3600" b="1" dirty="0"/>
              <a:t>إ</a:t>
            </a:r>
            <a:r>
              <a:rPr lang="ar-SA" sz="3600" b="1" dirty="0" err="1"/>
              <a:t>لى</a:t>
            </a:r>
            <a:r>
              <a:rPr lang="ar-SA" sz="3600" b="1" dirty="0"/>
              <a:t> أن مستويات أوتار الخوف ترتبط </a:t>
            </a:r>
            <a:r>
              <a:rPr lang="ar-EG" sz="3600" b="1" dirty="0"/>
              <a:t>ف</a:t>
            </a:r>
            <a:r>
              <a:rPr lang="ar-SA" sz="3600" b="1" dirty="0"/>
              <a:t>عاليتها بعدة متغيرات : </a:t>
            </a:r>
          </a:p>
          <a:p>
            <a:pPr marL="0" indent="0" algn="r" rtl="1">
              <a:buNone/>
            </a:pPr>
            <a:r>
              <a:rPr lang="ar-SA" sz="3600" dirty="0"/>
              <a:t>أ- أهمية الموضوع بالنسبة للمستقبل </a:t>
            </a:r>
          </a:p>
          <a:p>
            <a:pPr marL="0" indent="0" algn="r" rtl="1">
              <a:buNone/>
            </a:pPr>
            <a:r>
              <a:rPr lang="ar-SA" sz="3600" dirty="0"/>
              <a:t>ب- نوع الشخصية </a:t>
            </a:r>
          </a:p>
          <a:p>
            <a:pPr marL="0" indent="0" algn="r" rtl="1">
              <a:buNone/>
            </a:pPr>
            <a:r>
              <a:rPr lang="ar-SA" sz="3600" dirty="0"/>
              <a:t>ج- مصداقية المصدر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37184"/>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200" b="1" dirty="0"/>
              <a:t>استثارة الرسالة لمشاعر الخوف عند المتلقي </a:t>
            </a:r>
            <a:endParaRPr lang="en-US" altLang="en-US" sz="3200" b="1" dirty="0"/>
          </a:p>
          <a:p>
            <a:pPr marL="0" indent="0" algn="just" rtl="1" eaLnBrk="1" hangingPunct="1">
              <a:lnSpc>
                <a:spcPct val="150000"/>
              </a:lnSpc>
              <a:buNone/>
            </a:pPr>
            <a:r>
              <a:rPr lang="ar-EG" altLang="en-US" sz="3200" b="1" dirty="0"/>
              <a:t>- إذا اعتمدت‬‬ ‫الرسالة على إثارة الخوف فقط‪، ‬فالدرجة المتوسطة من‬‬‬ ‫الخوف تؤثر في اتجاهات المتلقين أكثر من الدرجة‬‬ المنخفضة ومن الدرجة العالية من الخوف‪،</a:t>
            </a:r>
            <a:r>
              <a:rPr lang="en-US" altLang="en-US" sz="3200" b="1" dirty="0"/>
              <a:t> </a:t>
            </a:r>
            <a:r>
              <a:rPr lang="ar-EG" altLang="en-US" sz="3200" b="1" dirty="0"/>
              <a:t>‬والسبب في‬‬‬ ‫ذلك هو أن الاستثارة العالية تقلل من تركيز المتلقي على‬‬ محتوى الرسالة‪،</a:t>
            </a:r>
            <a:r>
              <a:rPr lang="en-US" altLang="en-US" sz="3200" b="1" dirty="0"/>
              <a:t> </a:t>
            </a:r>
            <a:r>
              <a:rPr lang="ar-EG" altLang="en-US" sz="3200" b="1" dirty="0"/>
              <a:t>‬وبالتالي تقلل من تعلم الفرد وفهمه لمحتواها‪. </a:t>
            </a:r>
          </a:p>
          <a:p>
            <a:pPr marL="0" indent="0" algn="just" rtl="1" eaLnBrk="1" hangingPunct="1">
              <a:lnSpc>
                <a:spcPct val="150000"/>
              </a:lnSpc>
              <a:buNone/>
            </a:pPr>
            <a:r>
              <a:rPr lang="ar-EG" altLang="en-US" sz="3200" b="1" dirty="0"/>
              <a:t>- ‬بينما لا يثير الخوف المنخفض اهتماماً‬‬‬‬ كافياً بالرسالة‪،</a:t>
            </a:r>
            <a:r>
              <a:rPr lang="en-US" altLang="en-US" sz="3200" b="1" dirty="0"/>
              <a:t> </a:t>
            </a:r>
            <a:r>
              <a:rPr lang="ar-EG" altLang="en-US" sz="3200" b="1" dirty="0"/>
              <a:t>‬أما إذا جمعت الرسالة بين إثارة الخوف وتقديم المعلومات‪، ‬فإن العلاقة بين الخوف وتأثير‬‬‬‬ ‫الرسالة تصبح طردية‪.‬‬‬‬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buNone/>
            </a:pPr>
            <a:endParaRPr lang="ar-EG" sz="400" b="1" dirty="0"/>
          </a:p>
          <a:p>
            <a:pPr marL="0" indent="0" algn="r" rtl="1">
              <a:buNone/>
            </a:pPr>
            <a:r>
              <a:rPr lang="ar-SA" sz="3600" b="1" dirty="0"/>
              <a:t>4- تنظيم أو ترتيب الرسالة : </a:t>
            </a:r>
          </a:p>
          <a:p>
            <a:pPr marL="0" indent="0" algn="r" rtl="1">
              <a:lnSpc>
                <a:spcPct val="120000"/>
              </a:lnSpc>
              <a:buNone/>
            </a:pPr>
            <a:r>
              <a:rPr lang="ar-SA" sz="3300" dirty="0"/>
              <a:t>تشير دراسات عديدة </a:t>
            </a:r>
            <a:r>
              <a:rPr lang="ar-EG" sz="3300" dirty="0"/>
              <a:t>إ</a:t>
            </a:r>
            <a:r>
              <a:rPr lang="ar-SA" sz="3300" dirty="0" err="1"/>
              <a:t>لى</a:t>
            </a:r>
            <a:r>
              <a:rPr lang="ar-SA" sz="3300" dirty="0"/>
              <a:t> أهمية تنظيم الرسالة كعنصر يزيد من الاقتناع بها وقليل من الدراسات أثبتت عدم أهمية هذا العنصر </a:t>
            </a:r>
          </a:p>
          <a:p>
            <a:pPr marL="0" indent="0" algn="r" rtl="1">
              <a:lnSpc>
                <a:spcPct val="120000"/>
              </a:lnSpc>
              <a:buNone/>
            </a:pPr>
            <a:r>
              <a:rPr lang="ar-SA" sz="3300" dirty="0"/>
              <a:t>التساؤل المثار: </a:t>
            </a:r>
            <a:r>
              <a:rPr lang="ar-SA" sz="3300" b="1" dirty="0"/>
              <a:t>ما موقع إيراد الحجج والأدلة وتأثير ذلك على فعالية الرسالة ؟( في البداية ، في الوسط ، في النهاية ) </a:t>
            </a:r>
          </a:p>
          <a:p>
            <a:pPr marL="0" indent="0" algn="r" rtl="1">
              <a:lnSpc>
                <a:spcPct val="120000"/>
              </a:lnSpc>
              <a:buNone/>
            </a:pPr>
            <a:r>
              <a:rPr lang="ar-SA" sz="3300" dirty="0"/>
              <a:t> أ- الرسالة التي تؤيد وجهة نظر معينة يتساوى فيها موقع إدراج الحجج والأدلة  </a:t>
            </a:r>
          </a:p>
          <a:p>
            <a:pPr marL="0" indent="0" algn="r" rtl="1">
              <a:lnSpc>
                <a:spcPct val="120000"/>
              </a:lnSpc>
              <a:buNone/>
            </a:pPr>
            <a:r>
              <a:rPr lang="ar-SA" sz="3300" dirty="0"/>
              <a:t>ب- الرسالة التي يعرض فيها القائم بالاتصال وجهتي النظر المؤيدة والمعارضة تدرج الحجج والأدلة في نهاية الرسالة وفي اتجاه الموقف الذي يتبناه القائم بالاتصال لتدعيم وجهة النظر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85151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5- تكرار الرسالة :</a:t>
            </a:r>
          </a:p>
          <a:p>
            <a:pPr marL="0" indent="0" algn="r" rtl="1">
              <a:buNone/>
            </a:pPr>
            <a:r>
              <a:rPr lang="ar-SA" sz="3200" dirty="0"/>
              <a:t>-  تكرار الرسالة بمعدل معتدل يعمل على تقليل المناقشات المضادة </a:t>
            </a:r>
          </a:p>
          <a:p>
            <a:pPr marL="0" indent="0" algn="r" rtl="1">
              <a:buNone/>
            </a:pPr>
            <a:r>
              <a:rPr lang="ar-SA" sz="3200" dirty="0"/>
              <a:t>- التكرار الزائد يؤدى </a:t>
            </a:r>
            <a:r>
              <a:rPr lang="ar-EG" sz="3200" dirty="0"/>
              <a:t>إ</a:t>
            </a:r>
            <a:r>
              <a:rPr lang="ar-SA" sz="3200" dirty="0" err="1"/>
              <a:t>لى</a:t>
            </a:r>
            <a:r>
              <a:rPr lang="ar-SA" sz="3200" dirty="0"/>
              <a:t> الضجر والملل وتزداد المجادلات المضادة</a:t>
            </a:r>
          </a:p>
          <a:p>
            <a:pPr marL="0" indent="0" algn="r" rtl="1">
              <a:buNone/>
            </a:pPr>
            <a:r>
              <a:rPr lang="ar-SA" sz="3200" b="1" dirty="0"/>
              <a:t> </a:t>
            </a:r>
          </a:p>
          <a:p>
            <a:pPr marL="0" indent="0" algn="r" rtl="1">
              <a:buNone/>
            </a:pPr>
            <a:r>
              <a:rPr lang="ar-EG" sz="3200" b="1" dirty="0"/>
              <a:t>"</a:t>
            </a:r>
            <a:r>
              <a:rPr lang="ar-SA" sz="3200" b="1" dirty="0"/>
              <a:t>مجرد التكرار ليس مفيد</a:t>
            </a:r>
            <a:r>
              <a:rPr lang="ar-EG" sz="3200" b="1" dirty="0"/>
              <a:t>ً</a:t>
            </a:r>
            <a:r>
              <a:rPr lang="ar-SA" sz="3200" b="1" dirty="0"/>
              <a:t>ا ولكن التكرار مع التنويع هو الفعال، أي التكرار الموظف أو التكرار غير النمطي وغير المقولب</a:t>
            </a:r>
            <a:r>
              <a:rPr lang="ar-EG" sz="3200" b="1" dirty="0"/>
              <a:t>"</a:t>
            </a:r>
            <a:r>
              <a:rPr lang="ar-SA" sz="3200" b="1" dirty="0"/>
              <a:t> </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74667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r>
              <a:rPr lang="ar-SA" sz="3200" b="1" dirty="0"/>
              <a:t>6- الهدف في الرسالة الإقناعية : </a:t>
            </a:r>
          </a:p>
          <a:p>
            <a:pPr marL="0" indent="0" algn="r" rtl="1">
              <a:lnSpc>
                <a:spcPct val="120000"/>
              </a:lnSpc>
              <a:buNone/>
            </a:pPr>
            <a:r>
              <a:rPr lang="ar-SA" dirty="0"/>
              <a:t>- الإقناع أكثر فعالية كلما حاولت الرسالة أن تذكر نتائجها أو هدفها بوضوح </a:t>
            </a:r>
          </a:p>
          <a:p>
            <a:pPr marL="0" indent="0" algn="r" rtl="1">
              <a:lnSpc>
                <a:spcPct val="120000"/>
              </a:lnSpc>
              <a:buNone/>
            </a:pPr>
            <a:r>
              <a:rPr lang="ar-SA" dirty="0"/>
              <a:t>- المعلومات الواضحة والحقائق التي تذكر بوضوح يتم نقلها بنجاح </a:t>
            </a:r>
          </a:p>
          <a:p>
            <a:pPr marL="0" indent="0" algn="r" rtl="1">
              <a:lnSpc>
                <a:spcPct val="120000"/>
              </a:lnSpc>
              <a:buNone/>
            </a:pPr>
            <a:r>
              <a:rPr lang="ar-SA" dirty="0"/>
              <a:t>- لكن يؤخذ في الاعتبار أن الهدف الواضح في الرسالة قد ينشط</a:t>
            </a:r>
            <a:r>
              <a:rPr lang="ar-EG" dirty="0"/>
              <a:t> </a:t>
            </a:r>
            <a:r>
              <a:rPr lang="ar-SA" dirty="0"/>
              <a:t>الاتجاهات المقاومة والعمليات الانتقائية في حين أن الهدف الضمني قادر على التغلب على ذلك </a:t>
            </a:r>
          </a:p>
          <a:p>
            <a:pPr marL="0" indent="0" algn="r" rtl="1">
              <a:lnSpc>
                <a:spcPct val="120000"/>
              </a:lnSpc>
              <a:buNone/>
            </a:pPr>
            <a:r>
              <a:rPr lang="ar-EG" b="1" dirty="0"/>
              <a:t>"</a:t>
            </a:r>
            <a:r>
              <a:rPr lang="ar-SA" b="1" dirty="0"/>
              <a:t>يتوقف الأمر على نوعية الجمهور ومستواه التعليمي والثقافي وطبيعة الموضوع ومدى تشابك عناصره وحجم ومستوى المعلومات عن</a:t>
            </a:r>
            <a:r>
              <a:rPr lang="ar-EG" b="1" dirty="0"/>
              <a:t> </a:t>
            </a:r>
            <a:r>
              <a:rPr lang="ar-SA" b="1" dirty="0"/>
              <a:t>الموضوع لدى الجمهور</a:t>
            </a:r>
            <a:r>
              <a:rPr lang="ar-EG" b="1" dirty="0"/>
              <a:t>"</a:t>
            </a:r>
            <a:endParaRPr lang="ar-SA"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3240032"/>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7- تقديم الحجج التي تؤيد جانب</a:t>
            </a:r>
            <a:r>
              <a:rPr lang="ar-EG" sz="3200" b="1" dirty="0"/>
              <a:t>ً</a:t>
            </a:r>
            <a:r>
              <a:rPr lang="ar-SA" sz="3200" b="1" dirty="0"/>
              <a:t>ا واحد</a:t>
            </a:r>
            <a:r>
              <a:rPr lang="ar-EG" sz="3200" b="1" dirty="0"/>
              <a:t>ً</a:t>
            </a:r>
            <a:r>
              <a:rPr lang="ar-SA" sz="3200" b="1" dirty="0"/>
              <a:t>ا وتقديم الحجج المعارضة  </a:t>
            </a:r>
          </a:p>
          <a:p>
            <a:pPr marL="0" indent="0" algn="r" rtl="1">
              <a:buNone/>
            </a:pPr>
            <a:r>
              <a:rPr lang="ar-SA" sz="3200" b="1" dirty="0"/>
              <a:t>الرأي المؤيد لعرض جانب واحد من الموضوع : </a:t>
            </a:r>
          </a:p>
          <a:p>
            <a:pPr marL="0" indent="0" algn="r" rtl="1">
              <a:buNone/>
            </a:pPr>
            <a:r>
              <a:rPr lang="ar-SA" sz="3200" dirty="0"/>
              <a:t>- تقديم الحجج المعارضة والمؤيدة لموضوع</a:t>
            </a:r>
            <a:r>
              <a:rPr lang="ar-EG" sz="3200" dirty="0"/>
              <a:t> </a:t>
            </a:r>
            <a:r>
              <a:rPr lang="ar-SA" sz="3200" dirty="0"/>
              <a:t>واحد تضعف بعضها البعض والنتيجة أن يبقى الفرد في نفس موقفه الأصلي </a:t>
            </a:r>
          </a:p>
          <a:p>
            <a:pPr marL="0" indent="0" algn="r" rtl="1">
              <a:buNone/>
            </a:pPr>
            <a:r>
              <a:rPr lang="ar-SA" sz="3200" b="1" dirty="0"/>
              <a:t>الرأي المؤيد لعرض الجانبين : </a:t>
            </a:r>
          </a:p>
          <a:p>
            <a:pPr marL="0" indent="0" algn="r" rtl="1">
              <a:buNone/>
            </a:pPr>
            <a:r>
              <a:rPr lang="ar-SA" sz="3200" dirty="0"/>
              <a:t>- تقديم الجانبين المؤيد والمعارض يكون </a:t>
            </a:r>
            <a:r>
              <a:rPr lang="ar-EG" sz="3200" dirty="0"/>
              <a:t>أ</a:t>
            </a:r>
            <a:r>
              <a:rPr lang="ar-SA" sz="3200" dirty="0"/>
              <a:t>كثر فعالية ويؤدى </a:t>
            </a:r>
            <a:r>
              <a:rPr lang="ar-EG" sz="3200" dirty="0"/>
              <a:t>إ</a:t>
            </a:r>
            <a:r>
              <a:rPr lang="ar-SA" sz="3200" dirty="0" err="1"/>
              <a:t>لى</a:t>
            </a:r>
            <a:r>
              <a:rPr lang="ar-SA" sz="3200" dirty="0"/>
              <a:t> تغيير اتجاهات الجمهور الأكثر تعليم</a:t>
            </a:r>
            <a:r>
              <a:rPr lang="ar-EG" sz="3200" dirty="0"/>
              <a:t>ً</a:t>
            </a:r>
            <a:r>
              <a:rPr lang="ar-SA" sz="3200" dirty="0"/>
              <a:t>ا وتحصينه ضد الدعاية المضادة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616768"/>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1200329"/>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الأساليب المستخدمة </a:t>
            </a:r>
          </a:p>
          <a:p>
            <a:pPr algn="ctr" rtl="1"/>
            <a:r>
              <a:rPr lang="ar-EG" sz="3600" b="1" dirty="0">
                <a:solidFill>
                  <a:srgbClr val="00B0F0"/>
                </a:solidFill>
                <a:latin typeface="Times New Roman" panose="02020603050405020304" pitchFamily="18" charset="0"/>
                <a:cs typeface="Times New Roman" panose="02020603050405020304" pitchFamily="18" charset="0"/>
              </a:rPr>
              <a:t>في عرض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12174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buNone/>
            </a:pPr>
            <a:r>
              <a:rPr lang="ar-SA" sz="3200" dirty="0"/>
              <a:t>1- </a:t>
            </a:r>
            <a:r>
              <a:rPr lang="ar-SA" sz="3200" b="1" dirty="0"/>
              <a:t>أسلوب التدرج في الطلبات من الأصغر </a:t>
            </a:r>
            <a:r>
              <a:rPr lang="ar-EG" sz="3200" b="1" dirty="0"/>
              <a:t>إ</a:t>
            </a:r>
            <a:r>
              <a:rPr lang="ar-SA" sz="3200" b="1" dirty="0" err="1"/>
              <a:t>لى</a:t>
            </a:r>
            <a:r>
              <a:rPr lang="ar-SA" sz="3200" b="1" dirty="0"/>
              <a:t> الأكبر :</a:t>
            </a:r>
          </a:p>
          <a:p>
            <a:pPr marL="0" indent="0" algn="just" rtl="1">
              <a:buNone/>
            </a:pPr>
            <a:r>
              <a:rPr lang="ar-SA" sz="3200" dirty="0"/>
              <a:t>يعتمد هذا الأسلوب على أن الفرد الذي تم إقناعه للاستجابة على طلب صغير من المحتمل أن يستجيب للطلبات التالية</a:t>
            </a:r>
            <a:r>
              <a:rPr lang="ar-EG" sz="3200" dirty="0"/>
              <a:t>.</a:t>
            </a:r>
            <a:r>
              <a:rPr lang="ar-SA" sz="3200" dirty="0"/>
              <a:t> </a:t>
            </a:r>
          </a:p>
          <a:p>
            <a:pPr marL="0" indent="0" algn="just" rtl="1">
              <a:buNone/>
            </a:pPr>
            <a:r>
              <a:rPr lang="ar-SA" sz="3200" dirty="0"/>
              <a:t>2- </a:t>
            </a:r>
            <a:r>
              <a:rPr lang="ar-SA" sz="3200" b="1" dirty="0"/>
              <a:t>أسلوب التدرج في الطلبات من الأكبر </a:t>
            </a:r>
            <a:r>
              <a:rPr lang="ar-EG" sz="3200" b="1" dirty="0"/>
              <a:t>إ</a:t>
            </a:r>
            <a:r>
              <a:rPr lang="ar-SA" sz="3200" b="1" dirty="0" err="1"/>
              <a:t>لى</a:t>
            </a:r>
            <a:r>
              <a:rPr lang="ar-SA" sz="3200" b="1" dirty="0"/>
              <a:t> الأصغر : </a:t>
            </a:r>
          </a:p>
          <a:p>
            <a:pPr marL="0" indent="0" algn="just" rtl="1">
              <a:buNone/>
            </a:pPr>
            <a:r>
              <a:rPr lang="ar-SA" sz="3200" dirty="0"/>
              <a:t>يبد</a:t>
            </a:r>
            <a:r>
              <a:rPr lang="ar-EG" sz="3200" dirty="0"/>
              <a:t>أ</a:t>
            </a:r>
            <a:r>
              <a:rPr lang="ar-SA" sz="3200" dirty="0"/>
              <a:t> هذا التكتيك برسالة إقناعية تتطلب عملا</a:t>
            </a:r>
            <a:r>
              <a:rPr lang="ar-EG" sz="3200" dirty="0"/>
              <a:t>ً</a:t>
            </a:r>
            <a:r>
              <a:rPr lang="ar-SA" sz="3200" dirty="0"/>
              <a:t> يتم رفضه بالتأكيد من قبل الجمهور ثم تأتى بعد ذلك رسالة لاحقة تتطلب نتائج معتدلة وهو السلوك المطلوب من البداية ويعتمد هذا الأسلوب على درجة الفائدة التي يحصل عليها المتلقي من القائم بالاتصال ( أسلوب تبادلية الفائدة ) وهو أسلوب يستخدم في الاتصال الشخصي أي تقديم تنازلات من الجانبين حتى لا ينتهي موقف الاتصال</a:t>
            </a:r>
            <a:r>
              <a:rPr lang="ar-EG" sz="3200" dirty="0"/>
              <a:t>.</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2246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r" rtl="1"/>
            <a:r>
              <a:rPr lang="ar-SA" sz="3200" dirty="0"/>
              <a:t>يتوقف استخدام أسلوب التنازلات في </a:t>
            </a:r>
            <a:r>
              <a:rPr lang="ar-SA" sz="3200" dirty="0" err="1"/>
              <a:t>ميكانيزم</a:t>
            </a:r>
            <a:r>
              <a:rPr lang="ar-SA" sz="3200" dirty="0"/>
              <a:t> التدرج في الطلبات من الأكبر </a:t>
            </a:r>
            <a:r>
              <a:rPr lang="ar-EG" sz="3200" dirty="0"/>
              <a:t>إ</a:t>
            </a:r>
            <a:r>
              <a:rPr lang="ar-SA" sz="3200" dirty="0" err="1"/>
              <a:t>لى</a:t>
            </a:r>
            <a:r>
              <a:rPr lang="ar-SA" sz="3200" dirty="0"/>
              <a:t> الأصغر </a:t>
            </a:r>
            <a:r>
              <a:rPr lang="ar-SA" sz="3200" b="1" dirty="0"/>
              <a:t>على الحالات التالية : </a:t>
            </a:r>
            <a:endParaRPr lang="ar-EG" sz="3200" b="1" dirty="0"/>
          </a:p>
          <a:p>
            <a:pPr marL="0" indent="0" algn="r" rtl="1">
              <a:buNone/>
            </a:pPr>
            <a:endParaRPr lang="ar-SA" sz="3200" b="1" dirty="0"/>
          </a:p>
          <a:p>
            <a:pPr marL="457200" lvl="1" indent="0" algn="r" rtl="1">
              <a:buNone/>
            </a:pPr>
            <a:r>
              <a:rPr lang="ar-SA" sz="3200" dirty="0"/>
              <a:t>- أن يكون الطلب الأصلي كبير</a:t>
            </a:r>
            <a:r>
              <a:rPr lang="ar-EG" sz="3200" dirty="0"/>
              <a:t>ً</a:t>
            </a:r>
            <a:r>
              <a:rPr lang="ar-SA" sz="3200" dirty="0"/>
              <a:t>ا بدرجة كافية </a:t>
            </a:r>
          </a:p>
          <a:p>
            <a:pPr marL="457200" lvl="1" indent="0" algn="r" rtl="1">
              <a:buNone/>
            </a:pPr>
            <a:r>
              <a:rPr lang="ar-SA" sz="3200" dirty="0"/>
              <a:t>- أن يكون الجمهور رافض</a:t>
            </a:r>
            <a:r>
              <a:rPr lang="ar-EG" sz="3200" dirty="0"/>
              <a:t>ً</a:t>
            </a:r>
            <a:r>
              <a:rPr lang="ar-SA" sz="3200" dirty="0"/>
              <a:t>ا الطلب الأصلي الكبير </a:t>
            </a:r>
          </a:p>
          <a:p>
            <a:pPr marL="457200" lvl="1" indent="0" algn="r" rtl="1">
              <a:buNone/>
            </a:pPr>
            <a:r>
              <a:rPr lang="ar-SA" sz="3200" dirty="0"/>
              <a:t>- ألا يثير الطلب الأصلي الكبير استياء أو غضب أو عداء الجمهور</a:t>
            </a:r>
          </a:p>
          <a:p>
            <a:pPr marL="457200" lvl="1" indent="0" algn="r" rtl="1">
              <a:buNone/>
            </a:pPr>
            <a:r>
              <a:rPr lang="ar-SA" sz="3200" dirty="0"/>
              <a:t>- أن يكون الطلب الثاني </a:t>
            </a:r>
            <a:r>
              <a:rPr lang="ar-EG" sz="3200" dirty="0"/>
              <a:t>أ</a:t>
            </a:r>
            <a:r>
              <a:rPr lang="ar-SA" sz="3200" dirty="0"/>
              <a:t>صغر من الطلب الأول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213813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02680"/>
            <a:ext cx="4955591"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133854" y="1315334"/>
            <a:ext cx="5041987" cy="4824398"/>
          </a:xfrm>
          <a:prstGeom prst="rect">
            <a:avLst/>
          </a:prstGeom>
        </p:spPr>
        <p:txBody>
          <a:bodyPr wrap="square">
            <a:spAutoFit/>
          </a:bodyPr>
          <a:lstStyle/>
          <a:p>
            <a:pPr algn="just" rtl="1">
              <a:lnSpc>
                <a:spcPts val="27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‬بناء الرسالة الإقناعية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تحليل الجمهور </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صياغة الرسالة</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قنوات الإقناع</a:t>
            </a:r>
            <a:endParaRPr lang="en-US"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نمط الإقناع</a:t>
            </a:r>
          </a:p>
          <a:p>
            <a:pPr marL="1200150" lvl="2"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 متطلبات الإقناع</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الرسالة الإقناعية</a:t>
            </a:r>
          </a:p>
          <a:p>
            <a:pPr marL="742950" lvl="1" indent="-285750" algn="just" rtl="1">
              <a:lnSpc>
                <a:spcPts val="2700"/>
              </a:lnSpc>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الأساليب المستخدمة في عرض  الرسالة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بناء الرسالة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9" name="TextBox 8">
            <a:extLst>
              <a:ext uri="{FF2B5EF4-FFF2-40B4-BE49-F238E27FC236}">
                <a16:creationId xmlns:a16="http://schemas.microsoft.com/office/drawing/2014/main" id="{4C203FC4-9C26-CE33-6135-1B360B1EAA1E}"/>
              </a:ext>
            </a:extLst>
          </p:cNvPr>
          <p:cNvSpPr txBox="1"/>
          <p:nvPr/>
        </p:nvSpPr>
        <p:spPr>
          <a:xfrm>
            <a:off x="8107016" y="634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Tree>
    <p:extLst>
      <p:ext uri="{BB962C8B-B14F-4D97-AF65-F5344CB8AC3E}">
        <p14:creationId xmlns:p14="http://schemas.microsoft.com/office/powerpoint/2010/main" val="31929749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(2050).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(2058).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(2050).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https://books4arabs.com/B7/books4arab.com.BOOK0505.pdf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TextBox 5">
            <a:extLst>
              <a:ext uri="{FF2B5EF4-FFF2-40B4-BE49-F238E27FC236}">
                <a16:creationId xmlns:a16="http://schemas.microsoft.com/office/drawing/2014/main" id="{FE8B9D2A-8022-94B3-9E6C-0D72D1B2BC4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AA0526B-421D-7AAA-4CB2-DAA8547E088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5396</TotalTime>
  <Words>2668</Words>
  <Application>Microsoft Office PowerPoint</Application>
  <PresentationFormat>Widescreen</PresentationFormat>
  <Paragraphs>351</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144</cp:revision>
  <dcterms:created xsi:type="dcterms:W3CDTF">2023-04-29T09:08:23Z</dcterms:created>
  <dcterms:modified xsi:type="dcterms:W3CDTF">2023-11-02T21:55:00Z</dcterms:modified>
</cp:coreProperties>
</file>