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4" r:id="rId5"/>
    <p:sldMasterId id="2147483679" r:id="rId6"/>
    <p:sldMasterId id="2147483718" r:id="rId7"/>
  </p:sldMasterIdLst>
  <p:notesMasterIdLst>
    <p:notesMasterId r:id="rId59"/>
  </p:notesMasterIdLst>
  <p:sldIdLst>
    <p:sldId id="1185" r:id="rId8"/>
    <p:sldId id="990" r:id="rId9"/>
    <p:sldId id="1038" r:id="rId10"/>
    <p:sldId id="1006" r:id="rId11"/>
    <p:sldId id="1039" r:id="rId12"/>
    <p:sldId id="1103" r:id="rId13"/>
    <p:sldId id="1189" r:id="rId14"/>
    <p:sldId id="1190" r:id="rId15"/>
    <p:sldId id="1191" r:id="rId16"/>
    <p:sldId id="1192" r:id="rId17"/>
    <p:sldId id="1193" r:id="rId18"/>
    <p:sldId id="1118" r:id="rId19"/>
    <p:sldId id="1134" r:id="rId20"/>
    <p:sldId id="1135" r:id="rId21"/>
    <p:sldId id="1136" r:id="rId22"/>
    <p:sldId id="1119" r:id="rId23"/>
    <p:sldId id="1120" r:id="rId24"/>
    <p:sldId id="1137" r:id="rId25"/>
    <p:sldId id="1140" r:id="rId26"/>
    <p:sldId id="1141" r:id="rId27"/>
    <p:sldId id="1142" r:id="rId28"/>
    <p:sldId id="1143" r:id="rId29"/>
    <p:sldId id="1138" r:id="rId30"/>
    <p:sldId id="1139" r:id="rId31"/>
    <p:sldId id="1186" r:id="rId32"/>
    <p:sldId id="1187" r:id="rId33"/>
    <p:sldId id="1188" r:id="rId34"/>
    <p:sldId id="1145" r:id="rId35"/>
    <p:sldId id="1153" r:id="rId36"/>
    <p:sldId id="1154" r:id="rId37"/>
    <p:sldId id="1157" r:id="rId38"/>
    <p:sldId id="1159" r:id="rId39"/>
    <p:sldId id="1160" r:id="rId40"/>
    <p:sldId id="1161" r:id="rId41"/>
    <p:sldId id="1158" r:id="rId42"/>
    <p:sldId id="1180" r:id="rId43"/>
    <p:sldId id="1181" r:id="rId44"/>
    <p:sldId id="1156" r:id="rId45"/>
    <p:sldId id="1182" r:id="rId46"/>
    <p:sldId id="1183" r:id="rId47"/>
    <p:sldId id="1184" r:id="rId48"/>
    <p:sldId id="1162" r:id="rId49"/>
    <p:sldId id="1170" r:id="rId50"/>
    <p:sldId id="1171" r:id="rId51"/>
    <p:sldId id="1172" r:id="rId52"/>
    <p:sldId id="1173" r:id="rId53"/>
    <p:sldId id="1174" r:id="rId54"/>
    <p:sldId id="1175" r:id="rId55"/>
    <p:sldId id="1176" r:id="rId56"/>
    <p:sldId id="947"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1185"/>
            <p14:sldId id="990"/>
            <p14:sldId id="1038"/>
            <p14:sldId id="1006"/>
            <p14:sldId id="1039"/>
            <p14:sldId id="1103"/>
            <p14:sldId id="1189"/>
            <p14:sldId id="1190"/>
            <p14:sldId id="1191"/>
            <p14:sldId id="1192"/>
            <p14:sldId id="1193"/>
            <p14:sldId id="1118"/>
            <p14:sldId id="1134"/>
            <p14:sldId id="1135"/>
            <p14:sldId id="1136"/>
            <p14:sldId id="1119"/>
            <p14:sldId id="1120"/>
            <p14:sldId id="1137"/>
            <p14:sldId id="1140"/>
            <p14:sldId id="1141"/>
            <p14:sldId id="1142"/>
            <p14:sldId id="1143"/>
            <p14:sldId id="1138"/>
            <p14:sldId id="1139"/>
            <p14:sldId id="1186"/>
            <p14:sldId id="1187"/>
            <p14:sldId id="1188"/>
            <p14:sldId id="1145"/>
            <p14:sldId id="1153"/>
            <p14:sldId id="1154"/>
            <p14:sldId id="1157"/>
            <p14:sldId id="1159"/>
            <p14:sldId id="1160"/>
            <p14:sldId id="1161"/>
            <p14:sldId id="1158"/>
            <p14:sldId id="1180"/>
            <p14:sldId id="1181"/>
            <p14:sldId id="1156"/>
            <p14:sldId id="1182"/>
            <p14:sldId id="1183"/>
            <p14:sldId id="1184"/>
            <p14:sldId id="1162"/>
            <p14:sldId id="1170"/>
            <p14:sldId id="1171"/>
            <p14:sldId id="1172"/>
            <p14:sldId id="1173"/>
            <p14:sldId id="1174"/>
            <p14:sldId id="1175"/>
            <p14:sldId id="1176"/>
            <p14:sldId id="94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7AE8E52-1AAE-4904-847E-30A8841F7879}" v="83" dt="2025-06-07T02:31:15.30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980" autoAdjust="0"/>
  </p:normalViewPr>
  <p:slideViewPr>
    <p:cSldViewPr snapToGrid="0">
      <p:cViewPr varScale="1">
        <p:scale>
          <a:sx n="64" d="100"/>
          <a:sy n="64" d="100"/>
        </p:scale>
        <p:origin x="724"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slide" Target="slides/slide48.xml"/><Relationship Id="rId63"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slide" Target="slides/slide51.xml"/><Relationship Id="rId5" Type="http://schemas.openxmlformats.org/officeDocument/2006/relationships/slideMaster" Target="slideMasters/slideMaster2.xml"/><Relationship Id="rId61" Type="http://schemas.openxmlformats.org/officeDocument/2006/relationships/viewProps" Target="viewProps.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microsoft.com/office/2016/11/relationships/changesInfo" Target="changesInfos/changesInfo1.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notesMaster" Target="notesMasters/notesMaster1.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presProps" Target="presProps.xml"/><Relationship Id="rId65"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r.Alaeldin Elgizuli" userId="0ae9b7cacb5388bf" providerId="LiveId" clId="{7CAD97C7-DF12-46FA-BD55-9543210070B3}"/>
    <pc:docChg chg="modSld">
      <pc:chgData name="Dr.Alaeldin Elgizuli" userId="0ae9b7cacb5388bf" providerId="LiveId" clId="{7CAD97C7-DF12-46FA-BD55-9543210070B3}" dt="2025-06-08T01:03:13.749" v="1" actId="255"/>
      <pc:docMkLst>
        <pc:docMk/>
      </pc:docMkLst>
      <pc:sldChg chg="modSp mod">
        <pc:chgData name="Dr.Alaeldin Elgizuli" userId="0ae9b7cacb5388bf" providerId="LiveId" clId="{7CAD97C7-DF12-46FA-BD55-9543210070B3}" dt="2025-06-08T01:03:13.749" v="1" actId="255"/>
        <pc:sldMkLst>
          <pc:docMk/>
          <pc:sldMk cId="2533515695" sldId="990"/>
        </pc:sldMkLst>
        <pc:spChg chg="mod">
          <ac:chgData name="Dr.Alaeldin Elgizuli" userId="0ae9b7cacb5388bf" providerId="LiveId" clId="{7CAD97C7-DF12-46FA-BD55-9543210070B3}" dt="2025-06-08T01:03:13.749" v="1" actId="255"/>
          <ac:spMkLst>
            <pc:docMk/>
            <pc:sldMk cId="2533515695" sldId="990"/>
            <ac:spMk id="48" creationId="{86649A8B-C4FE-7681-2B68-D1FE2EFE719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badi" panose="020B0604020104020204" pitchFamily="34" charset="0"/>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badi" panose="020B0604020104020204" pitchFamily="34" charset="0"/>
              </a:defRPr>
            </a:lvl1pPr>
          </a:lstStyle>
          <a:p>
            <a:fld id="{7E8DF744-AB4A-4A0F-92CE-6DEBABF2DA97}" type="datetimeFigureOut">
              <a:rPr lang="en-US" smtClean="0"/>
              <a:pPr/>
              <a:t>6/23/2026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badi" panose="020B0604020104020204" pitchFamily="34" charset="0"/>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badi" panose="020B0604020104020204" pitchFamily="34" charset="0"/>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badi" panose="020B0604020104020204" pitchFamily="34" charset="0"/>
        <a:ea typeface="+mn-ea"/>
        <a:cs typeface="+mn-cs"/>
      </a:defRPr>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Alexandria" pitchFamily="2" charset="-78"/>
            </a:endParaRPr>
          </a:p>
        </p:txBody>
      </p:sp>
    </p:spTree>
    <p:extLst>
      <p:ext uri="{BB962C8B-B14F-4D97-AF65-F5344CB8AC3E}">
        <p14:creationId xmlns:p14="http://schemas.microsoft.com/office/powerpoint/2010/main" val="79661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839A8-E914-9C18-AFE2-9D1AF2122A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F2E853-AD8C-3148-BD05-82217418CD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03BE6F-EB25-8C56-D0F2-E7E784BB93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4EA0E6-D018-86E3-0E7C-7078ED0EB1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33573507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8911B-6FF7-5B0C-377D-66E3DDA481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714E56-73C2-0FC3-0ABE-682E326A94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1B37C1-0ADD-9D07-C39A-88385AE8DC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3F9AE8-0177-2331-93EE-9F1D12E720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28632209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D89A40-A07D-B6AC-D19E-82673E638F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C69ECB-1E22-E173-CAA8-67DA3DA4F8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68A41C-B0E9-DE83-4E91-30FA539789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FDE8AD7-09DB-D4C3-F13C-C868C327E9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28186268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97975F-E45B-6EBD-1BEF-0AD5890B93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22194-E6C4-0E71-61B6-340305D3BC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059745-08D5-52F7-020B-A5FF9B44E6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CB12843-B32B-44E5-3DD1-AFDB5A1F6FC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2470744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97975F-E45B-6EBD-1BEF-0AD5890B93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22194-E6C4-0E71-61B6-340305D3BC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059745-08D5-52F7-020B-A5FF9B44E6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CB12843-B32B-44E5-3DD1-AFDB5A1F6FC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badi" panose="020B0604020104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Abadi" panose="020B0604020104020204" pitchFamily="34" charset="0"/>
              <a:ea typeface="+mn-ea"/>
              <a:cs typeface="+mn-cs"/>
            </a:endParaRPr>
          </a:p>
        </p:txBody>
      </p:sp>
    </p:spTree>
    <p:extLst>
      <p:ext uri="{BB962C8B-B14F-4D97-AF65-F5344CB8AC3E}">
        <p14:creationId xmlns:p14="http://schemas.microsoft.com/office/powerpoint/2010/main" val="2470744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372CEC-910F-2E4E-20C2-FDA40DA87E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5DEBCA-5D4C-6349-A317-128BE91A58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97CFF8-C9C8-27DC-30A4-4912F17FF08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8F083F0-316F-04E9-22C0-6C5E5A625AB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badi" panose="020B0604020104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Abadi" panose="020B0604020104020204" pitchFamily="34" charset="0"/>
              <a:ea typeface="+mn-ea"/>
              <a:cs typeface="+mn-cs"/>
            </a:endParaRPr>
          </a:p>
        </p:txBody>
      </p:sp>
    </p:spTree>
    <p:extLst>
      <p:ext uri="{BB962C8B-B14F-4D97-AF65-F5344CB8AC3E}">
        <p14:creationId xmlns:p14="http://schemas.microsoft.com/office/powerpoint/2010/main" val="31347460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C6280-39AC-BD67-0F27-244CAAEA9B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67704C-FAE9-E3D7-0161-4F300299FF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04C034-D88E-5122-0A15-C7D694625E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EAFD576-7F4C-D130-67B6-7DF81EBF103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badi" panose="020B0604020104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Abadi" panose="020B0604020104020204" pitchFamily="34" charset="0"/>
              <a:ea typeface="+mn-ea"/>
              <a:cs typeface="+mn-cs"/>
            </a:endParaRPr>
          </a:p>
        </p:txBody>
      </p:sp>
    </p:spTree>
    <p:extLst>
      <p:ext uri="{BB962C8B-B14F-4D97-AF65-F5344CB8AC3E}">
        <p14:creationId xmlns:p14="http://schemas.microsoft.com/office/powerpoint/2010/main" val="23394354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FC7086-CA8F-20B3-C3D9-DC82AF1603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258D6F-4913-2FF7-6E13-91B565D261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706D99-5758-70A4-6395-3034529E3C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3A36EB3-92C6-388C-E9F6-854C73A905D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badi" panose="020B0604020104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Abadi" panose="020B0604020104020204" pitchFamily="34" charset="0"/>
              <a:ea typeface="+mn-ea"/>
              <a:cs typeface="+mn-cs"/>
            </a:endParaRPr>
          </a:p>
        </p:txBody>
      </p:sp>
    </p:spTree>
    <p:extLst>
      <p:ext uri="{BB962C8B-B14F-4D97-AF65-F5344CB8AC3E}">
        <p14:creationId xmlns:p14="http://schemas.microsoft.com/office/powerpoint/2010/main" val="29248897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E0357F-2EA7-A933-12F5-6D5B13072C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65A58C-93D5-02F7-F750-8F77F20595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B4DA5E-66D8-F7D4-AB19-48799C995A8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88A86CF-29F2-0AFF-5084-5729043E2B4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badi" panose="020B0604020104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Abadi" panose="020B0604020104020204" pitchFamily="34" charset="0"/>
              <a:ea typeface="+mn-ea"/>
              <a:cs typeface="+mn-cs"/>
            </a:endParaRPr>
          </a:p>
        </p:txBody>
      </p:sp>
    </p:spTree>
    <p:extLst>
      <p:ext uri="{BB962C8B-B14F-4D97-AF65-F5344CB8AC3E}">
        <p14:creationId xmlns:p14="http://schemas.microsoft.com/office/powerpoint/2010/main" val="33247667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ABC53-DB06-DC25-5A3A-C871C47E11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D75C5A-4A95-6816-9754-58941D0145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53364C-D49F-7C15-2F8E-7683952CBF1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109394-DDE2-CAF0-502D-4C4D2FE909F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36899542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39F1-64BB-5014-9275-C93CF2AA0C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D3F503-81A6-F9E9-1F34-869BBA0427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6838BC-0D58-254B-0CCE-9893F169217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7BC72DF-EF58-086A-C81C-EF281C9875B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21017209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2AE726-45B8-4228-826B-DEF2ADA6AE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C697E7-9463-09CA-7325-9D0DC56360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9D7D4B-CD9B-CD6E-9553-77A5BE0CB00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0468F2D-F5E9-0003-9A21-902BD031475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18858994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7D4BCB-E946-E4F3-5289-909F2FA8F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BF2BE1-5200-E690-06D0-4AC13B8AD6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87C758-C84F-C8C6-E658-A6E1BC694E0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769BAA9-2B34-C989-8F9E-54A34E36FE0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41105419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8C69AD-F68A-22CD-6DAA-5B7B4FC9EF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B51865-4E25-94FA-E43D-43D105AB9B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95B384-ADE3-4DB5-6465-0B03B0D10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E7D17F0-C657-EA4A-8D44-978777C5A97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42468528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F53AD1-F286-A368-2C2E-66323E5851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7AF4E3-73CB-9FDF-2FD6-72DAF6E406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088AFC-7476-7A30-E493-394681C9E1C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5E7EDB5-48A5-E362-8A82-2C9BFA5CB0A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5139606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55F5A5-F705-F0F5-0DEA-DABAF08DFC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0F5A53-C67B-4AEA-ACCE-DD522C4D3C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ED282D-6FD4-5346-D0F7-61753CAEEA2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56BD8B-B74E-3166-7ED2-967646BF77B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22697048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62352B-F209-31F0-B406-004AB349A6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F05D3E-ABD9-BB62-D269-65DF66AEEC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51180C-FBE5-7833-3AF5-BBBBB420727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55140E5-C8EE-658D-38CB-3AA2256F86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15672751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C59B46-356B-214B-2175-455E3989F0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8A5D09-9122-BBB3-1AC2-57FC459DA8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82AF1D-0477-01B4-EE2F-CE9426445D8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BFB11D0-ED41-E68D-35CA-35FA176563B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6850332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0945BE-74F1-D82F-7AE1-B9EBE97CCA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534E86-5342-B95A-2B39-3CFC513685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2CC5B4-63C1-FC2B-0C2C-608EA94D044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4E1CC4-9EBD-019A-58DB-AFBA97D4F62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8385501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233B01-30FE-421F-1244-1C5CB4AC62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E74B98-90A8-AE02-4C86-E21FD89384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84034D-3D59-0542-AFDE-3B302BA81FE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17D0598-C2C9-2522-7284-A13708D13D6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17654445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4769D3-0208-E9E3-26F4-8C20ED09B8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9D4BD1-A0EE-84C0-1363-D22909BFC6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C5B225-2D6D-7879-5854-53C0EBEFF42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4B69794-FC88-8CAC-00F9-54F859366CA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14175348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A2C6EE-A2D1-A43A-AA82-877A8C13B6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6E7AE0-3F03-449A-2462-F873B52FD9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7A0921-5396-74ED-E11C-938531B3A00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6BAAAAC-9F4E-E595-B9A7-13EF932A5B8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11340577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0E30E9-FADA-DBC4-3D84-1402783570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AE0257-4154-9550-8252-2B43F5DE95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EB5CB56-4265-B7BC-8C1D-12B659DBB89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70A69ED-5306-CE62-1DEC-F9BFE9EEC24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badi" panose="020B0604020104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Abadi" panose="020B0604020104020204" pitchFamily="34" charset="0"/>
              <a:ea typeface="+mn-ea"/>
              <a:cs typeface="+mn-cs"/>
            </a:endParaRPr>
          </a:p>
        </p:txBody>
      </p:sp>
    </p:spTree>
    <p:extLst>
      <p:ext uri="{BB962C8B-B14F-4D97-AF65-F5344CB8AC3E}">
        <p14:creationId xmlns:p14="http://schemas.microsoft.com/office/powerpoint/2010/main" val="21562463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5AFE8F-7DFC-F241-6958-2F39966A16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377261-9C67-AC54-9468-D531E9C966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D1EBF6-2887-7EA7-21DF-5E03870058F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5F8770E-9BB8-6BDE-6860-1A310372975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badi" panose="020B0604020104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Abadi" panose="020B0604020104020204" pitchFamily="34" charset="0"/>
              <a:ea typeface="+mn-ea"/>
              <a:cs typeface="+mn-cs"/>
            </a:endParaRPr>
          </a:p>
        </p:txBody>
      </p:sp>
    </p:spTree>
    <p:extLst>
      <p:ext uri="{BB962C8B-B14F-4D97-AF65-F5344CB8AC3E}">
        <p14:creationId xmlns:p14="http://schemas.microsoft.com/office/powerpoint/2010/main" val="3802766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5A15E2-87AF-003B-B414-3D2F8DC84D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B2F575-29A9-1B01-716E-B177BC8ADD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94B8CC-EEC0-2D28-B6D0-D0F28D5F446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32DC81B-7C69-0307-F04D-9782F1A1AED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badi" panose="020B0604020104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Abadi" panose="020B0604020104020204" pitchFamily="34" charset="0"/>
              <a:ea typeface="+mn-ea"/>
              <a:cs typeface="+mn-cs"/>
            </a:endParaRPr>
          </a:p>
        </p:txBody>
      </p:sp>
    </p:spTree>
    <p:extLst>
      <p:ext uri="{BB962C8B-B14F-4D97-AF65-F5344CB8AC3E}">
        <p14:creationId xmlns:p14="http://schemas.microsoft.com/office/powerpoint/2010/main" val="249961207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6C99BF-52B3-D24B-0D67-4808DEB951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D0EC3B-D180-42D2-642A-085F9972A8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715F94-3899-8498-19BD-74A9C972218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966B9A0-A935-A818-15B8-E2597F0DE07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230573739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505F80-A02E-828C-233A-2619734900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1A5BA6-6B03-EC3F-3C10-122F05EAE6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47557E-64A9-DF7C-F22F-797A81C3A52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C1B23DF-2FAE-DC8A-5CE2-8B70FAE3AB3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192091749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71B917-C5BE-6238-CB4D-0FD775D8ED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D410C3-6A6E-69A4-E3E2-DC8CAB8AC0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F0BAFF-9BD3-D849-EC34-64C8D157428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584B4A7-150D-502E-7438-200CAE3BBA0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220670983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9091D-7658-9551-DE92-5B711C3864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3EF0EE-7ADC-3D73-C18C-D5D34134A24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D32596-9712-BAC5-33E0-D80F755172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1F61C60-4628-8A42-A95B-40B8F73EB0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407963929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44DEC5-1091-91A7-1086-8DAA29A012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31FEDC-C33A-508E-5578-BD728EB49C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0DB11A-9794-2396-1311-861DDFF41E5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9D58074-C6A6-7179-C62B-FBBE5A4D0D0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549618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9EEA9B-AA8E-6A31-0A53-94AC167061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3FA2BD-E969-ADAC-3FF3-FC4BAF8612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EB7F05-B804-B50C-7BA8-9C0DA47228F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3F3C72-74C5-2055-B887-8240D50DBB9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309019453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E66F92-04CF-CED9-2CF3-5952923355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61BD2B-E76A-40C6-988C-C83D776E03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52C943-0125-7F3C-6644-D0461744F6F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59D74CF-ED38-484E-3D51-02A07E9E496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171771769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D6DB2D-3F1E-2DE7-65A7-A1B02AFEFA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D26E6B-4579-9B69-311D-5D007ACACE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1C8DA3-45EF-432F-3E4B-67537ECC7C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79B9EFB-7852-2AFF-73AF-F6647082F85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340240459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BC4847-EB63-E736-A85F-9B09D94741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21D05C-B744-A261-3E74-69634259E9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1EFD99-E38F-E8EF-51E1-C55E789D0CB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9272C41-B847-BA00-F944-E00D0831A96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badi" panose="020B0604020104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Abadi" panose="020B0604020104020204" pitchFamily="34" charset="0"/>
              <a:ea typeface="+mn-ea"/>
              <a:cs typeface="+mn-cs"/>
            </a:endParaRPr>
          </a:p>
        </p:txBody>
      </p:sp>
    </p:spTree>
    <p:extLst>
      <p:ext uri="{BB962C8B-B14F-4D97-AF65-F5344CB8AC3E}">
        <p14:creationId xmlns:p14="http://schemas.microsoft.com/office/powerpoint/2010/main" val="66915935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F1899F-C338-8A27-5423-07D3EDE96C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8AF42E-6E41-404D-44DA-2BCF103583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359341-60D5-0324-2CAE-B6B0AEF3078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8D289D1-A49A-9156-86A2-5FDED469E69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badi" panose="020B0604020104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solidFill>
              <a:effectLst/>
              <a:uLnTx/>
              <a:uFillTx/>
              <a:latin typeface="Abadi" panose="020B0604020104020204" pitchFamily="34" charset="0"/>
              <a:ea typeface="+mn-ea"/>
              <a:cs typeface="+mn-cs"/>
            </a:endParaRPr>
          </a:p>
        </p:txBody>
      </p:sp>
    </p:spTree>
    <p:extLst>
      <p:ext uri="{BB962C8B-B14F-4D97-AF65-F5344CB8AC3E}">
        <p14:creationId xmlns:p14="http://schemas.microsoft.com/office/powerpoint/2010/main" val="101579769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FB2684-A51C-8963-CD0D-665F5C0888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89935C-662C-EEC2-628D-3C9F846DE8A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AA061F-364F-10CE-4590-1A634C1158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9D9EFD8-C140-D49B-4513-DD501181E13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badi" panose="020B0604020104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Abadi" panose="020B0604020104020204" pitchFamily="34" charset="0"/>
              <a:ea typeface="+mn-ea"/>
              <a:cs typeface="+mn-cs"/>
            </a:endParaRPr>
          </a:p>
        </p:txBody>
      </p:sp>
    </p:spTree>
    <p:extLst>
      <p:ext uri="{BB962C8B-B14F-4D97-AF65-F5344CB8AC3E}">
        <p14:creationId xmlns:p14="http://schemas.microsoft.com/office/powerpoint/2010/main" val="345777236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EBB88-177C-DBAD-83C0-EBB08D440E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E4211E-C035-53EC-6027-0FE0BD6FBE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02BF77-1494-5C73-01B6-D1F108343EC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2FD841-A021-095B-1119-A4AEB6678B9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badi" panose="020B0604020104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solidFill>
              <a:effectLst/>
              <a:uLnTx/>
              <a:uFillTx/>
              <a:latin typeface="Abadi" panose="020B0604020104020204" pitchFamily="34" charset="0"/>
              <a:ea typeface="+mn-ea"/>
              <a:cs typeface="+mn-cs"/>
            </a:endParaRPr>
          </a:p>
        </p:txBody>
      </p:sp>
    </p:spTree>
    <p:extLst>
      <p:ext uri="{BB962C8B-B14F-4D97-AF65-F5344CB8AC3E}">
        <p14:creationId xmlns:p14="http://schemas.microsoft.com/office/powerpoint/2010/main" val="426591537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511588-4C61-4F95-6FE6-4C1AE09364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7D18C8-5507-3B04-C372-4AE0A058E2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B1628A9-C3D2-96F8-4533-6CC9BCA9B0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149ED83-A409-F11A-7D7F-70CB478BCE0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badi" panose="020B0604020104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dirty="0">
              <a:ln>
                <a:noFill/>
              </a:ln>
              <a:solidFill>
                <a:prstClr val="black"/>
              </a:solidFill>
              <a:effectLst/>
              <a:uLnTx/>
              <a:uFillTx/>
              <a:latin typeface="Abadi" panose="020B0604020104020204" pitchFamily="34" charset="0"/>
              <a:ea typeface="+mn-ea"/>
              <a:cs typeface="+mn-cs"/>
            </a:endParaRPr>
          </a:p>
        </p:txBody>
      </p:sp>
    </p:spTree>
    <p:extLst>
      <p:ext uri="{BB962C8B-B14F-4D97-AF65-F5344CB8AC3E}">
        <p14:creationId xmlns:p14="http://schemas.microsoft.com/office/powerpoint/2010/main" val="392539265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DA0B1-7409-45F3-F983-DB9C77D86A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9FAAA9-4133-81FC-10F3-705C6ACFE8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07A54D-DAC2-F728-26F1-04664876520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FED5607-BAAA-4E8D-2BDB-805EAE1AB4F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badi" panose="020B0604020104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dirty="0">
              <a:ln>
                <a:noFill/>
              </a:ln>
              <a:solidFill>
                <a:prstClr val="black"/>
              </a:solidFill>
              <a:effectLst/>
              <a:uLnTx/>
              <a:uFillTx/>
              <a:latin typeface="Abadi" panose="020B0604020104020204" pitchFamily="34" charset="0"/>
              <a:ea typeface="+mn-ea"/>
              <a:cs typeface="+mn-cs"/>
            </a:endParaRPr>
          </a:p>
        </p:txBody>
      </p:sp>
    </p:spTree>
    <p:extLst>
      <p:ext uri="{BB962C8B-B14F-4D97-AF65-F5344CB8AC3E}">
        <p14:creationId xmlns:p14="http://schemas.microsoft.com/office/powerpoint/2010/main" val="210248538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46FE83-FA7D-1DD2-9150-641886978C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BFA200-8E3E-086E-10ED-E5ED373A48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D26CF0-757E-C9E1-AF14-6DF8DCA6392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6FD6F33-72BD-CE00-51EC-E70EAEAAD7D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404497210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12CA4-CC74-BD15-7E0A-F91D4E7F27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ACE82A-7ACE-C127-7694-81AE6EB38E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6B6B66-D774-4E15-0468-1CAC4EF4DBC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F36B66D-AD85-0713-2397-FEC4BC8ACB3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226860887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B6A095-58E2-C3F8-A98D-85AA19DA67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CBC1C0-B037-3740-CFF3-B7FCD2685C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BDC210-D69F-620F-1251-A347DDA9DF7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CC9D72-7123-1099-C873-973DB2EFA52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419539721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60F369-A2E6-E761-22C3-42BC930127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25301C-5C51-FA6D-D01A-9B7C89B472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0C8929-7105-D4AC-EBE6-EB15ECE17B6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F07D80A-255D-C2EB-B3BC-79A66A14A7B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86267875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58C72D-42A6-13C8-8F1E-63FA94E124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485FF1-DD17-8651-E787-7B90C27A0A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DAD0AE-C906-3D42-E9D9-BE15FF8D1C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F4D4975-A052-E022-4B69-1697200D6E5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101124356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1503FD-B087-EB90-7A69-304E8C98C2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30DBB1-0567-6FC8-F785-2C320D311F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1A645A-88FC-9C07-5B18-C6AB17757A5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BA2B9B2-139F-EA3D-CD12-7888A246D60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236298397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420321-DB6E-BACF-9508-A0C64496BE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F6FE08-F1F1-9C45-D09D-4199E80311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2EE864-BDD6-6CF4-CF06-94CD0110E65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869F025-E06D-F978-EDF8-87F4F945B75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181053271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483A51-42E0-CF19-2B79-BBF2C31855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69EFAA-8E6D-0C80-29A9-0D3C6F1B5A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183CEC-FEE2-1527-A771-B0D367038A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55CCC9E-8417-9CC8-D7EE-749DDADF794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160992485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EDF19-4F1F-A336-5C6D-A3A095C548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B575F8-C473-FDDB-6239-F84CA290AA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EB2F7C-D4F7-2D6C-66E0-90EEB88915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C2DF93-5FF8-DE52-2DFD-C2D4730865E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1506375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atin typeface="Abadi" panose="020B0604020104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lvl1pPr>
              <a:defRPr>
                <a:latin typeface="Abadi" panose="020B0604020104020204" pitchFamily="34" charset="0"/>
              </a:defRPr>
            </a:lvl1pPr>
          </a:lstStyle>
          <a:p>
            <a:fld id="{7AD86B2E-B702-4422-B277-3A08C7449694}" type="datetimeFigureOut">
              <a:rPr lang="en-US" smtClean="0"/>
              <a:pPr/>
              <a:t>6/23/2026</a:t>
            </a:fld>
            <a:endParaRPr lang="en-US" dirty="0"/>
          </a:p>
        </p:txBody>
      </p:sp>
      <p:sp>
        <p:nvSpPr>
          <p:cNvPr id="5" name="Footer Placeholder 4"/>
          <p:cNvSpPr>
            <a:spLocks noGrp="1"/>
          </p:cNvSpPr>
          <p:nvPr>
            <p:ph type="ftr" sz="quarter" idx="11"/>
          </p:nvPr>
        </p:nvSpPr>
        <p:spPr/>
        <p:txBody>
          <a:bodyPr/>
          <a:lstStyle>
            <a:lvl1pPr>
              <a:defRPr>
                <a:latin typeface="Abadi" panose="020B0604020104020204" pitchFamily="34" charset="0"/>
              </a:defRPr>
            </a:lvl1pPr>
          </a:lstStyle>
          <a:p>
            <a:endParaRPr lang="en-US" dirty="0"/>
          </a:p>
        </p:txBody>
      </p:sp>
      <p:sp>
        <p:nvSpPr>
          <p:cNvPr id="6" name="Slide Number Placeholder 5"/>
          <p:cNvSpPr>
            <a:spLocks noGrp="1"/>
          </p:cNvSpPr>
          <p:nvPr>
            <p:ph type="sldNum" sz="quarter" idx="12"/>
          </p:nvPr>
        </p:nvSpPr>
        <p:spPr/>
        <p:txBody>
          <a:bodyPr/>
          <a:lstStyle>
            <a:lvl1pPr>
              <a:defRPr>
                <a:latin typeface="Abadi" panose="020B0604020104020204" pitchFamily="34" charset="0"/>
              </a:defRPr>
            </a:lvl1pPr>
          </a:lstStyle>
          <a:p>
            <a:fld id="{F7542ADD-394E-41F3-B704-951748884AEE}"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a:defRPr>
                <a:latin typeface="Abadi" panose="020B0604020104020204" pitchFamily="34" charset="0"/>
              </a:defRPr>
            </a:lvl1pPr>
            <a:lvl2pPr>
              <a:defRPr>
                <a:latin typeface="Abadi" panose="020B0604020104020204" pitchFamily="34" charset="0"/>
              </a:defRPr>
            </a:lvl2pPr>
            <a:lvl3pPr>
              <a:defRPr>
                <a:latin typeface="Abadi" panose="020B0604020104020204" pitchFamily="34" charset="0"/>
              </a:defRPr>
            </a:lvl3pPr>
            <a:lvl4pPr>
              <a:defRPr>
                <a:latin typeface="Abadi" panose="020B0604020104020204" pitchFamily="34" charset="0"/>
              </a:defRPr>
            </a:lvl4pPr>
            <a:lvl5pPr>
              <a:defRPr>
                <a:latin typeface="Abadi" panose="020B06040201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atin typeface="Abadi" panose="020B0604020104020204" pitchFamily="34" charset="0"/>
              </a:defRPr>
            </a:lvl1pPr>
          </a:lstStyle>
          <a:p>
            <a:fld id="{7AD86B2E-B702-4422-B277-3A08C7449694}" type="datetimeFigureOut">
              <a:rPr lang="en-US" smtClean="0"/>
              <a:pPr/>
              <a:t>6/23/2026</a:t>
            </a:fld>
            <a:endParaRPr lang="en-US" dirty="0"/>
          </a:p>
        </p:txBody>
      </p:sp>
      <p:sp>
        <p:nvSpPr>
          <p:cNvPr id="5" name="Footer Placeholder 4"/>
          <p:cNvSpPr>
            <a:spLocks noGrp="1"/>
          </p:cNvSpPr>
          <p:nvPr>
            <p:ph type="ftr" sz="quarter" idx="11"/>
          </p:nvPr>
        </p:nvSpPr>
        <p:spPr/>
        <p:txBody>
          <a:bodyPr/>
          <a:lstStyle>
            <a:lvl1pPr>
              <a:defRPr>
                <a:latin typeface="Abadi" panose="020B0604020104020204" pitchFamily="34" charset="0"/>
              </a:defRPr>
            </a:lvl1pPr>
          </a:lstStyle>
          <a:p>
            <a:endParaRPr lang="en-US" dirty="0"/>
          </a:p>
        </p:txBody>
      </p:sp>
      <p:sp>
        <p:nvSpPr>
          <p:cNvPr id="6" name="Slide Number Placeholder 5"/>
          <p:cNvSpPr>
            <a:spLocks noGrp="1"/>
          </p:cNvSpPr>
          <p:nvPr>
            <p:ph type="sldNum" sz="quarter" idx="12"/>
          </p:nvPr>
        </p:nvSpPr>
        <p:spPr/>
        <p:txBody>
          <a:bodyPr/>
          <a:lstStyle>
            <a:lvl1pPr>
              <a:defRPr>
                <a:latin typeface="Abadi" panose="020B0604020104020204" pitchFamily="34" charset="0"/>
              </a:defRPr>
            </a:lvl1pPr>
          </a:lstStyle>
          <a:p>
            <a:fld id="{F7542ADD-394E-41F3-B704-951748884AEE}"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latin typeface="Abadi" panose="020B0604020104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atin typeface="Abadi" panose="020B0604020104020204" pitchFamily="34" charset="0"/>
              </a:defRPr>
            </a:lvl1pPr>
          </a:lstStyle>
          <a:p>
            <a:fld id="{7AD86B2E-B702-4422-B277-3A08C7449694}" type="datetimeFigureOut">
              <a:rPr lang="en-US" smtClean="0"/>
              <a:pPr/>
              <a:t>6/23/2026</a:t>
            </a:fld>
            <a:endParaRPr lang="en-US" dirty="0"/>
          </a:p>
        </p:txBody>
      </p:sp>
      <p:sp>
        <p:nvSpPr>
          <p:cNvPr id="5" name="Footer Placeholder 4"/>
          <p:cNvSpPr>
            <a:spLocks noGrp="1"/>
          </p:cNvSpPr>
          <p:nvPr>
            <p:ph type="ftr" sz="quarter" idx="11"/>
          </p:nvPr>
        </p:nvSpPr>
        <p:spPr/>
        <p:txBody>
          <a:bodyPr/>
          <a:lstStyle>
            <a:lvl1pPr>
              <a:defRPr>
                <a:latin typeface="Abadi" panose="020B0604020104020204" pitchFamily="34" charset="0"/>
              </a:defRPr>
            </a:lvl1pPr>
          </a:lstStyle>
          <a:p>
            <a:endParaRPr lang="en-US" dirty="0"/>
          </a:p>
        </p:txBody>
      </p:sp>
      <p:sp>
        <p:nvSpPr>
          <p:cNvPr id="6" name="Slide Number Placeholder 5"/>
          <p:cNvSpPr>
            <a:spLocks noGrp="1"/>
          </p:cNvSpPr>
          <p:nvPr>
            <p:ph type="sldNum" sz="quarter" idx="12"/>
          </p:nvPr>
        </p:nvSpPr>
        <p:spPr/>
        <p:txBody>
          <a:bodyPr/>
          <a:lstStyle>
            <a:lvl1pPr>
              <a:defRPr>
                <a:latin typeface="Abadi" panose="020B0604020104020204" pitchFamily="34" charset="0"/>
              </a:defRPr>
            </a:lvl1pPr>
          </a:lstStyle>
          <a:p>
            <a:fld id="{F7542ADD-394E-41F3-B704-951748884AEE}"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lvl1pPr>
              <a:defRPr>
                <a:latin typeface="Abadi" panose="020B0604020104020204" pitchFamily="34" charset="0"/>
              </a:defRPr>
            </a:lvl1pPr>
            <a:lvl2pPr>
              <a:defRPr>
                <a:latin typeface="Abadi" panose="020B0604020104020204" pitchFamily="34" charset="0"/>
              </a:defRPr>
            </a:lvl2pPr>
            <a:lvl3pPr>
              <a:defRPr>
                <a:latin typeface="Abadi" panose="020B0604020104020204" pitchFamily="34" charset="0"/>
              </a:defRPr>
            </a:lvl3pPr>
            <a:lvl4pPr>
              <a:defRPr>
                <a:latin typeface="Abadi" panose="020B0604020104020204" pitchFamily="34" charset="0"/>
              </a:defRPr>
            </a:lvl4pPr>
            <a:lvl5pPr>
              <a:defRPr>
                <a:latin typeface="Abadi" panose="020B06040201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lstStyle>
            <a:lvl1pPr>
              <a:defRPr>
                <a:latin typeface="Abadi" panose="020B0604020104020204" pitchFamily="34" charset="0"/>
              </a:defRPr>
            </a:lvl1pPr>
            <a:lvl2pPr>
              <a:defRPr>
                <a:latin typeface="Abadi" panose="020B0604020104020204" pitchFamily="34" charset="0"/>
              </a:defRPr>
            </a:lvl2pPr>
            <a:lvl3pPr>
              <a:defRPr>
                <a:latin typeface="Abadi" panose="020B0604020104020204" pitchFamily="34" charset="0"/>
              </a:defRPr>
            </a:lvl3pPr>
            <a:lvl4pPr>
              <a:defRPr>
                <a:latin typeface="Abadi" panose="020B0604020104020204" pitchFamily="34" charset="0"/>
              </a:defRPr>
            </a:lvl4pPr>
            <a:lvl5pPr>
              <a:defRPr>
                <a:latin typeface="Abadi" panose="020B06040201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lvl1pPr>
              <a:defRPr>
                <a:latin typeface="Abadi" panose="020B0604020104020204" pitchFamily="34" charset="0"/>
              </a:defRPr>
            </a:lvl1pPr>
          </a:lstStyle>
          <a:p>
            <a:fld id="{7AD86B2E-B702-4422-B277-3A08C7449694}" type="datetimeFigureOut">
              <a:rPr lang="en-US" smtClean="0"/>
              <a:pPr/>
              <a:t>6/23/2026</a:t>
            </a:fld>
            <a:endParaRPr lang="en-US" dirty="0"/>
          </a:p>
        </p:txBody>
      </p:sp>
      <p:sp>
        <p:nvSpPr>
          <p:cNvPr id="6" name="Footer Placeholder 5"/>
          <p:cNvSpPr>
            <a:spLocks noGrp="1"/>
          </p:cNvSpPr>
          <p:nvPr>
            <p:ph type="ftr" sz="quarter" idx="11"/>
          </p:nvPr>
        </p:nvSpPr>
        <p:spPr/>
        <p:txBody>
          <a:bodyPr/>
          <a:lstStyle>
            <a:lvl1pPr>
              <a:defRPr>
                <a:latin typeface="Abadi" panose="020B0604020104020204" pitchFamily="34" charset="0"/>
              </a:defRPr>
            </a:lvl1pPr>
          </a:lstStyle>
          <a:p>
            <a:endParaRPr lang="en-US" dirty="0"/>
          </a:p>
        </p:txBody>
      </p:sp>
      <p:sp>
        <p:nvSpPr>
          <p:cNvPr id="7" name="Slide Number Placeholder 6"/>
          <p:cNvSpPr>
            <a:spLocks noGrp="1"/>
          </p:cNvSpPr>
          <p:nvPr>
            <p:ph type="sldNum" sz="quarter" idx="12"/>
          </p:nvPr>
        </p:nvSpPr>
        <p:spPr/>
        <p:txBody>
          <a:bodyPr/>
          <a:lstStyle>
            <a:lvl1pPr>
              <a:defRPr>
                <a:latin typeface="Abadi" panose="020B0604020104020204" pitchFamily="34" charset="0"/>
              </a:defRPr>
            </a:lvl1pPr>
          </a:lstStyle>
          <a:p>
            <a:fld id="{F7542ADD-394E-41F3-B704-951748884AEE}"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atin typeface="Abadi" panose="020B0604020104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684588"/>
          </a:xfrm>
        </p:spPr>
        <p:txBody>
          <a:bodyPr/>
          <a:lstStyle>
            <a:lvl1pPr>
              <a:defRPr>
                <a:latin typeface="Abadi" panose="020B0604020104020204" pitchFamily="34" charset="0"/>
              </a:defRPr>
            </a:lvl1pPr>
            <a:lvl2pPr>
              <a:defRPr>
                <a:latin typeface="Abadi" panose="020B0604020104020204" pitchFamily="34" charset="0"/>
              </a:defRPr>
            </a:lvl2pPr>
            <a:lvl3pPr>
              <a:defRPr>
                <a:latin typeface="Abadi" panose="020B0604020104020204" pitchFamily="34" charset="0"/>
              </a:defRPr>
            </a:lvl3pPr>
            <a:lvl4pPr>
              <a:defRPr>
                <a:latin typeface="Abadi" panose="020B0604020104020204" pitchFamily="34" charset="0"/>
              </a:defRPr>
            </a:lvl4pPr>
            <a:lvl5pPr>
              <a:defRPr>
                <a:latin typeface="Abadi" panose="020B06040201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atin typeface="Abadi" panose="020B0604020104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lvl1pPr>
              <a:defRPr>
                <a:latin typeface="Abadi" panose="020B0604020104020204" pitchFamily="34" charset="0"/>
              </a:defRPr>
            </a:lvl1pPr>
            <a:lvl2pPr>
              <a:defRPr>
                <a:latin typeface="Abadi" panose="020B0604020104020204" pitchFamily="34" charset="0"/>
              </a:defRPr>
            </a:lvl2pPr>
            <a:lvl3pPr>
              <a:defRPr>
                <a:latin typeface="Abadi" panose="020B0604020104020204" pitchFamily="34" charset="0"/>
              </a:defRPr>
            </a:lvl3pPr>
            <a:lvl4pPr>
              <a:defRPr>
                <a:latin typeface="Abadi" panose="020B0604020104020204" pitchFamily="34" charset="0"/>
              </a:defRPr>
            </a:lvl4pPr>
            <a:lvl5pPr>
              <a:defRPr>
                <a:latin typeface="Abadi" panose="020B06040201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lvl1pPr>
              <a:defRPr>
                <a:latin typeface="Abadi" panose="020B0604020104020204" pitchFamily="34" charset="0"/>
              </a:defRPr>
            </a:lvl1pPr>
          </a:lstStyle>
          <a:p>
            <a:fld id="{7AD86B2E-B702-4422-B277-3A08C7449694}" type="datetimeFigureOut">
              <a:rPr lang="en-US" smtClean="0"/>
              <a:pPr/>
              <a:t>6/23/2026</a:t>
            </a:fld>
            <a:endParaRPr lang="en-US" dirty="0"/>
          </a:p>
        </p:txBody>
      </p:sp>
      <p:sp>
        <p:nvSpPr>
          <p:cNvPr id="8" name="Footer Placeholder 7"/>
          <p:cNvSpPr>
            <a:spLocks noGrp="1"/>
          </p:cNvSpPr>
          <p:nvPr>
            <p:ph type="ftr" sz="quarter" idx="11"/>
          </p:nvPr>
        </p:nvSpPr>
        <p:spPr/>
        <p:txBody>
          <a:bodyPr/>
          <a:lstStyle>
            <a:lvl1pPr>
              <a:defRPr>
                <a:latin typeface="Abadi" panose="020B0604020104020204" pitchFamily="34" charset="0"/>
              </a:defRPr>
            </a:lvl1pPr>
          </a:lstStyle>
          <a:p>
            <a:endParaRPr lang="en-US" dirty="0"/>
          </a:p>
        </p:txBody>
      </p:sp>
      <p:sp>
        <p:nvSpPr>
          <p:cNvPr id="9" name="Slide Number Placeholder 8"/>
          <p:cNvSpPr>
            <a:spLocks noGrp="1"/>
          </p:cNvSpPr>
          <p:nvPr>
            <p:ph type="sldNum" sz="quarter" idx="12"/>
          </p:nvPr>
        </p:nvSpPr>
        <p:spPr/>
        <p:txBody>
          <a:bodyPr/>
          <a:lstStyle>
            <a:lvl1pPr>
              <a:defRPr>
                <a:latin typeface="Abadi" panose="020B0604020104020204" pitchFamily="34" charset="0"/>
              </a:defRPr>
            </a:lvl1pPr>
          </a:lstStyle>
          <a:p>
            <a:fld id="{F7542ADD-394E-41F3-B704-951748884AEE}"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atin typeface="Abadi" panose="020B0604020104020204" pitchFamily="34" charset="0"/>
              </a:defRPr>
            </a:lvl1pPr>
          </a:lstStyle>
          <a:p>
            <a:fld id="{7AD86B2E-B702-4422-B277-3A08C7449694}" type="datetimeFigureOut">
              <a:rPr lang="en-US" smtClean="0"/>
              <a:pPr/>
              <a:t>6/23/2026</a:t>
            </a:fld>
            <a:endParaRPr lang="en-US" dirty="0"/>
          </a:p>
        </p:txBody>
      </p:sp>
      <p:sp>
        <p:nvSpPr>
          <p:cNvPr id="4" name="Footer Placeholder 3"/>
          <p:cNvSpPr>
            <a:spLocks noGrp="1"/>
          </p:cNvSpPr>
          <p:nvPr>
            <p:ph type="ftr" sz="quarter" idx="11"/>
          </p:nvPr>
        </p:nvSpPr>
        <p:spPr/>
        <p:txBody>
          <a:bodyPr/>
          <a:lstStyle>
            <a:lvl1pPr>
              <a:defRPr>
                <a:latin typeface="Abadi" panose="020B0604020104020204" pitchFamily="34" charset="0"/>
              </a:defRPr>
            </a:lvl1pPr>
          </a:lstStyle>
          <a:p>
            <a:endParaRPr lang="en-US" dirty="0"/>
          </a:p>
        </p:txBody>
      </p:sp>
      <p:sp>
        <p:nvSpPr>
          <p:cNvPr id="5" name="Slide Number Placeholder 4"/>
          <p:cNvSpPr>
            <a:spLocks noGrp="1"/>
          </p:cNvSpPr>
          <p:nvPr>
            <p:ph type="sldNum" sz="quarter" idx="12"/>
          </p:nvPr>
        </p:nvSpPr>
        <p:spPr/>
        <p:txBody>
          <a:bodyPr/>
          <a:lstStyle>
            <a:lvl1pPr>
              <a:defRPr>
                <a:latin typeface="Abadi" panose="020B0604020104020204" pitchFamily="34" charset="0"/>
              </a:defRPr>
            </a:lvl1pPr>
          </a:lstStyle>
          <a:p>
            <a:fld id="{F7542ADD-394E-41F3-B704-951748884AEE}"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atin typeface="Abadi" panose="020B0604020104020204" pitchFamily="34" charset="0"/>
              </a:defRPr>
            </a:lvl1pPr>
          </a:lstStyle>
          <a:p>
            <a:fld id="{7AD86B2E-B702-4422-B277-3A08C7449694}" type="datetimeFigureOut">
              <a:rPr lang="en-US" smtClean="0"/>
              <a:pPr/>
              <a:t>6/23/2026</a:t>
            </a:fld>
            <a:endParaRPr lang="en-US" dirty="0"/>
          </a:p>
        </p:txBody>
      </p:sp>
      <p:sp>
        <p:nvSpPr>
          <p:cNvPr id="3" name="Footer Placeholder 2"/>
          <p:cNvSpPr>
            <a:spLocks noGrp="1"/>
          </p:cNvSpPr>
          <p:nvPr>
            <p:ph type="ftr" sz="quarter" idx="11"/>
          </p:nvPr>
        </p:nvSpPr>
        <p:spPr/>
        <p:txBody>
          <a:bodyPr/>
          <a:lstStyle>
            <a:lvl1pPr>
              <a:defRPr>
                <a:latin typeface="Abadi" panose="020B0604020104020204" pitchFamily="34" charset="0"/>
              </a:defRPr>
            </a:lvl1pPr>
          </a:lstStyle>
          <a:p>
            <a:endParaRPr lang="en-US" dirty="0"/>
          </a:p>
        </p:txBody>
      </p:sp>
      <p:sp>
        <p:nvSpPr>
          <p:cNvPr id="4" name="Slide Number Placeholder 3"/>
          <p:cNvSpPr>
            <a:spLocks noGrp="1"/>
          </p:cNvSpPr>
          <p:nvPr>
            <p:ph type="sldNum" sz="quarter" idx="12"/>
          </p:nvPr>
        </p:nvSpPr>
        <p:spPr/>
        <p:txBody>
          <a:bodyPr/>
          <a:lstStyle>
            <a:lvl1pPr>
              <a:defRPr>
                <a:latin typeface="Abadi" panose="020B0604020104020204" pitchFamily="34" charset="0"/>
              </a:defRPr>
            </a:lvl1pPr>
          </a:lstStyle>
          <a:p>
            <a:fld id="{F7542ADD-394E-41F3-B704-951748884AEE}"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atin typeface="Abadi" panose="020B0604020104020204" pitchFamily="34" charset="0"/>
              </a:defRPr>
            </a:lvl1pPr>
            <a:lvl2pPr>
              <a:defRPr sz="2800">
                <a:latin typeface="Abadi" panose="020B0604020104020204" pitchFamily="34" charset="0"/>
              </a:defRPr>
            </a:lvl2pPr>
            <a:lvl3pPr>
              <a:defRPr sz="2400">
                <a:latin typeface="Abadi" panose="020B0604020104020204" pitchFamily="34" charset="0"/>
              </a:defRPr>
            </a:lvl3pPr>
            <a:lvl4pPr>
              <a:defRPr sz="2000">
                <a:latin typeface="Abadi" panose="020B0604020104020204" pitchFamily="34" charset="0"/>
              </a:defRPr>
            </a:lvl4pPr>
            <a:lvl5pPr>
              <a:defRPr sz="2000">
                <a:latin typeface="Abadi" panose="020B0604020104020204" pitchFamily="34" charset="0"/>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atin typeface="Abadi" panose="020B0604020104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atin typeface="Abadi" panose="020B0604020104020204" pitchFamily="34" charset="0"/>
              </a:defRPr>
            </a:lvl1pPr>
          </a:lstStyle>
          <a:p>
            <a:fld id="{7AD86B2E-B702-4422-B277-3A08C7449694}" type="datetimeFigureOut">
              <a:rPr lang="en-US" smtClean="0"/>
              <a:pPr/>
              <a:t>6/23/2026</a:t>
            </a:fld>
            <a:endParaRPr lang="en-US" dirty="0"/>
          </a:p>
        </p:txBody>
      </p:sp>
      <p:sp>
        <p:nvSpPr>
          <p:cNvPr id="6" name="Footer Placeholder 5"/>
          <p:cNvSpPr>
            <a:spLocks noGrp="1"/>
          </p:cNvSpPr>
          <p:nvPr>
            <p:ph type="ftr" sz="quarter" idx="11"/>
          </p:nvPr>
        </p:nvSpPr>
        <p:spPr/>
        <p:txBody>
          <a:bodyPr/>
          <a:lstStyle>
            <a:lvl1pPr>
              <a:defRPr>
                <a:latin typeface="Abadi" panose="020B0604020104020204" pitchFamily="34" charset="0"/>
              </a:defRPr>
            </a:lvl1pPr>
          </a:lstStyle>
          <a:p>
            <a:endParaRPr lang="en-US" dirty="0"/>
          </a:p>
        </p:txBody>
      </p:sp>
      <p:sp>
        <p:nvSpPr>
          <p:cNvPr id="7" name="Slide Number Placeholder 6"/>
          <p:cNvSpPr>
            <a:spLocks noGrp="1"/>
          </p:cNvSpPr>
          <p:nvPr>
            <p:ph type="sldNum" sz="quarter" idx="12"/>
          </p:nvPr>
        </p:nvSpPr>
        <p:spPr/>
        <p:txBody>
          <a:bodyPr/>
          <a:lstStyle>
            <a:lvl1pPr>
              <a:defRPr>
                <a:latin typeface="Abadi" panose="020B0604020104020204" pitchFamily="34" charset="0"/>
              </a:defRPr>
            </a:lvl1pPr>
          </a:lstStyle>
          <a:p>
            <a:fld id="{F7542ADD-394E-41F3-B704-951748884AEE}"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atin typeface="Abadi" panose="020B0604020104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atin typeface="Abadi" panose="020B0604020104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atin typeface="Abadi" panose="020B0604020104020204" pitchFamily="34" charset="0"/>
              </a:defRPr>
            </a:lvl1pPr>
          </a:lstStyle>
          <a:p>
            <a:fld id="{7AD86B2E-B702-4422-B277-3A08C7449694}" type="datetimeFigureOut">
              <a:rPr lang="en-US" smtClean="0"/>
              <a:pPr/>
              <a:t>6/23/2026</a:t>
            </a:fld>
            <a:endParaRPr lang="en-US" dirty="0"/>
          </a:p>
        </p:txBody>
      </p:sp>
      <p:sp>
        <p:nvSpPr>
          <p:cNvPr id="6" name="Footer Placeholder 5"/>
          <p:cNvSpPr>
            <a:spLocks noGrp="1"/>
          </p:cNvSpPr>
          <p:nvPr>
            <p:ph type="ftr" sz="quarter" idx="11"/>
          </p:nvPr>
        </p:nvSpPr>
        <p:spPr/>
        <p:txBody>
          <a:bodyPr/>
          <a:lstStyle>
            <a:lvl1pPr>
              <a:defRPr>
                <a:latin typeface="Abadi" panose="020B0604020104020204" pitchFamily="34" charset="0"/>
              </a:defRPr>
            </a:lvl1pPr>
          </a:lstStyle>
          <a:p>
            <a:endParaRPr lang="en-US" dirty="0"/>
          </a:p>
        </p:txBody>
      </p:sp>
      <p:sp>
        <p:nvSpPr>
          <p:cNvPr id="7" name="Slide Number Placeholder 6"/>
          <p:cNvSpPr>
            <a:spLocks noGrp="1"/>
          </p:cNvSpPr>
          <p:nvPr>
            <p:ph type="sldNum" sz="quarter" idx="12"/>
          </p:nvPr>
        </p:nvSpPr>
        <p:spPr/>
        <p:txBody>
          <a:bodyPr/>
          <a:lstStyle>
            <a:lvl1pPr>
              <a:defRPr>
                <a:latin typeface="Abadi" panose="020B0604020104020204" pitchFamily="34" charset="0"/>
              </a:defRPr>
            </a:lvl1pPr>
          </a:lstStyle>
          <a:p>
            <a:fld id="{F7542ADD-394E-41F3-B704-951748884AEE}"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lvl1pPr>
              <a:defRPr>
                <a:latin typeface="Abadi" panose="020B0604020104020204" pitchFamily="34" charset="0"/>
              </a:defRPr>
            </a:lvl1pPr>
            <a:lvl2pPr>
              <a:defRPr>
                <a:latin typeface="Abadi" panose="020B0604020104020204" pitchFamily="34" charset="0"/>
              </a:defRPr>
            </a:lvl2pPr>
            <a:lvl3pPr>
              <a:defRPr>
                <a:latin typeface="Abadi" panose="020B0604020104020204" pitchFamily="34" charset="0"/>
              </a:defRPr>
            </a:lvl3pPr>
            <a:lvl4pPr>
              <a:defRPr>
                <a:latin typeface="Abadi" panose="020B0604020104020204" pitchFamily="34" charset="0"/>
              </a:defRPr>
            </a:lvl4pPr>
            <a:lvl5pPr>
              <a:defRPr>
                <a:latin typeface="Abadi" panose="020B06040201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atin typeface="Abadi" panose="020B0604020104020204" pitchFamily="34" charset="0"/>
              </a:defRPr>
            </a:lvl1pPr>
          </a:lstStyle>
          <a:p>
            <a:fld id="{7AD86B2E-B702-4422-B277-3A08C7449694}" type="datetimeFigureOut">
              <a:rPr lang="en-US" smtClean="0"/>
              <a:pPr/>
              <a:t>6/23/2026</a:t>
            </a:fld>
            <a:endParaRPr lang="en-US" dirty="0"/>
          </a:p>
        </p:txBody>
      </p:sp>
      <p:sp>
        <p:nvSpPr>
          <p:cNvPr id="5" name="Footer Placeholder 4"/>
          <p:cNvSpPr>
            <a:spLocks noGrp="1"/>
          </p:cNvSpPr>
          <p:nvPr>
            <p:ph type="ftr" sz="quarter" idx="11"/>
          </p:nvPr>
        </p:nvSpPr>
        <p:spPr/>
        <p:txBody>
          <a:bodyPr/>
          <a:lstStyle>
            <a:lvl1pPr>
              <a:defRPr>
                <a:latin typeface="Abadi" panose="020B0604020104020204" pitchFamily="34" charset="0"/>
              </a:defRPr>
            </a:lvl1pPr>
          </a:lstStyle>
          <a:p>
            <a:endParaRPr lang="en-US" dirty="0"/>
          </a:p>
        </p:txBody>
      </p:sp>
      <p:sp>
        <p:nvSpPr>
          <p:cNvPr id="6" name="Slide Number Placeholder 5"/>
          <p:cNvSpPr>
            <a:spLocks noGrp="1"/>
          </p:cNvSpPr>
          <p:nvPr>
            <p:ph type="sldNum" sz="quarter" idx="12"/>
          </p:nvPr>
        </p:nvSpPr>
        <p:spPr/>
        <p:txBody>
          <a:bodyPr/>
          <a:lstStyle>
            <a:lvl1pPr>
              <a:defRPr>
                <a:latin typeface="Abadi" panose="020B0604020104020204" pitchFamily="34" charset="0"/>
              </a:defRPr>
            </a:lvl1pPr>
          </a:lstStyle>
          <a:p>
            <a:fld id="{F7542ADD-394E-41F3-B704-951748884AEE}"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lvl1pPr>
              <a:defRPr>
                <a:latin typeface="Abadi" panose="020B0604020104020204" pitchFamily="34" charset="0"/>
              </a:defRPr>
            </a:lvl1pPr>
            <a:lvl2pPr>
              <a:defRPr>
                <a:latin typeface="Abadi" panose="020B0604020104020204" pitchFamily="34" charset="0"/>
              </a:defRPr>
            </a:lvl2pPr>
            <a:lvl3pPr>
              <a:defRPr>
                <a:latin typeface="Abadi" panose="020B0604020104020204" pitchFamily="34" charset="0"/>
              </a:defRPr>
            </a:lvl3pPr>
            <a:lvl4pPr>
              <a:defRPr>
                <a:latin typeface="Abadi" panose="020B0604020104020204" pitchFamily="34" charset="0"/>
              </a:defRPr>
            </a:lvl4pPr>
            <a:lvl5pPr>
              <a:defRPr>
                <a:latin typeface="Abadi" panose="020B06040201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atin typeface="Abadi" panose="020B0604020104020204" pitchFamily="34" charset="0"/>
              </a:defRPr>
            </a:lvl1pPr>
          </a:lstStyle>
          <a:p>
            <a:fld id="{7AD86B2E-B702-4422-B277-3A08C7449694}" type="datetimeFigureOut">
              <a:rPr lang="en-US" smtClean="0"/>
              <a:pPr/>
              <a:t>6/23/2026</a:t>
            </a:fld>
            <a:endParaRPr lang="en-US" dirty="0"/>
          </a:p>
        </p:txBody>
      </p:sp>
      <p:sp>
        <p:nvSpPr>
          <p:cNvPr id="5" name="Footer Placeholder 4"/>
          <p:cNvSpPr>
            <a:spLocks noGrp="1"/>
          </p:cNvSpPr>
          <p:nvPr>
            <p:ph type="ftr" sz="quarter" idx="11"/>
          </p:nvPr>
        </p:nvSpPr>
        <p:spPr/>
        <p:txBody>
          <a:bodyPr/>
          <a:lstStyle>
            <a:lvl1pPr>
              <a:defRPr>
                <a:latin typeface="Abadi" panose="020B0604020104020204" pitchFamily="34" charset="0"/>
              </a:defRPr>
            </a:lvl1pPr>
          </a:lstStyle>
          <a:p>
            <a:endParaRPr lang="en-US" dirty="0"/>
          </a:p>
        </p:txBody>
      </p:sp>
      <p:sp>
        <p:nvSpPr>
          <p:cNvPr id="6" name="Slide Number Placeholder 5"/>
          <p:cNvSpPr>
            <a:spLocks noGrp="1"/>
          </p:cNvSpPr>
          <p:nvPr>
            <p:ph type="sldNum" sz="quarter" idx="12"/>
          </p:nvPr>
        </p:nvSpPr>
        <p:spPr/>
        <p:txBody>
          <a:bodyPr/>
          <a:lstStyle>
            <a:lvl1pPr>
              <a:defRPr>
                <a:latin typeface="Abadi" panose="020B0604020104020204" pitchFamily="34" charset="0"/>
              </a:defRPr>
            </a:lvl1pPr>
          </a:lstStyle>
          <a:p>
            <a:fld id="{F7542ADD-394E-41F3-B704-951748884AEE}" type="slidenum">
              <a:rPr lang="en-US" smtClean="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latin typeface="Abadi" panose="020B0604020104020204" pitchFamily="34" charset="0"/>
              </a:defRPr>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atin typeface="Abadi" panose="020B0604020104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lvl1pPr>
              <a:defRPr>
                <a:latin typeface="Abadi" panose="020B0604020104020204" pitchFamily="34" charset="0"/>
              </a:defRPr>
            </a:lvl1pPr>
          </a:lstStyle>
          <a:p>
            <a:fld id="{7AD86B2E-B702-4422-B277-3A08C7449694}" type="datetimeFigureOut">
              <a:rPr lang="en-US" smtClean="0"/>
              <a:pPr/>
              <a:t>6/23/2026</a:t>
            </a:fld>
            <a:endParaRPr lang="en-US" dirty="0"/>
          </a:p>
        </p:txBody>
      </p:sp>
      <p:sp>
        <p:nvSpPr>
          <p:cNvPr id="5" name="Footer Placeholder 4"/>
          <p:cNvSpPr>
            <a:spLocks noGrp="1"/>
          </p:cNvSpPr>
          <p:nvPr>
            <p:ph type="ftr" sz="quarter" idx="11"/>
          </p:nvPr>
        </p:nvSpPr>
        <p:spPr/>
        <p:txBody>
          <a:bodyPr/>
          <a:lstStyle>
            <a:lvl1pPr>
              <a:defRPr>
                <a:latin typeface="Abadi" panose="020B0604020104020204" pitchFamily="34" charset="0"/>
              </a:defRPr>
            </a:lvl1pPr>
          </a:lstStyle>
          <a:p>
            <a:endParaRPr lang="en-US" dirty="0"/>
          </a:p>
        </p:txBody>
      </p:sp>
      <p:sp>
        <p:nvSpPr>
          <p:cNvPr id="6" name="Slide Number Placeholder 5"/>
          <p:cNvSpPr>
            <a:spLocks noGrp="1"/>
          </p:cNvSpPr>
          <p:nvPr>
            <p:ph type="sldNum" sz="quarter" idx="12"/>
          </p:nvPr>
        </p:nvSpPr>
        <p:spPr/>
        <p:txBody>
          <a:bodyPr/>
          <a:lstStyle>
            <a:lvl1pPr>
              <a:defRPr>
                <a:latin typeface="Abadi" panose="020B0604020104020204" pitchFamily="34" charset="0"/>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7760296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a:defRPr>
                <a:latin typeface="Abadi" panose="020B0604020104020204" pitchFamily="34" charset="0"/>
              </a:defRPr>
            </a:lvl1pPr>
            <a:lvl2pPr>
              <a:defRPr>
                <a:latin typeface="Abadi" panose="020B0604020104020204" pitchFamily="34" charset="0"/>
              </a:defRPr>
            </a:lvl2pPr>
            <a:lvl3pPr>
              <a:defRPr>
                <a:latin typeface="Abadi" panose="020B0604020104020204" pitchFamily="34" charset="0"/>
              </a:defRPr>
            </a:lvl3pPr>
            <a:lvl4pPr>
              <a:defRPr>
                <a:latin typeface="Abadi" panose="020B0604020104020204" pitchFamily="34" charset="0"/>
              </a:defRPr>
            </a:lvl4pPr>
            <a:lvl5pPr>
              <a:defRPr>
                <a:latin typeface="Abadi" panose="020B06040201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atin typeface="Abadi" panose="020B0604020104020204" pitchFamily="34" charset="0"/>
              </a:defRPr>
            </a:lvl1pPr>
          </a:lstStyle>
          <a:p>
            <a:fld id="{7AD86B2E-B702-4422-B277-3A08C7449694}" type="datetimeFigureOut">
              <a:rPr lang="en-US" smtClean="0"/>
              <a:pPr/>
              <a:t>6/23/2026</a:t>
            </a:fld>
            <a:endParaRPr lang="en-US" dirty="0"/>
          </a:p>
        </p:txBody>
      </p:sp>
      <p:sp>
        <p:nvSpPr>
          <p:cNvPr id="5" name="Footer Placeholder 4"/>
          <p:cNvSpPr>
            <a:spLocks noGrp="1"/>
          </p:cNvSpPr>
          <p:nvPr>
            <p:ph type="ftr" sz="quarter" idx="11"/>
          </p:nvPr>
        </p:nvSpPr>
        <p:spPr/>
        <p:txBody>
          <a:bodyPr/>
          <a:lstStyle>
            <a:lvl1pPr>
              <a:defRPr>
                <a:latin typeface="Abadi" panose="020B0604020104020204" pitchFamily="34" charset="0"/>
              </a:defRPr>
            </a:lvl1pPr>
          </a:lstStyle>
          <a:p>
            <a:endParaRPr lang="en-US" dirty="0"/>
          </a:p>
        </p:txBody>
      </p:sp>
      <p:sp>
        <p:nvSpPr>
          <p:cNvPr id="6" name="Slide Number Placeholder 5"/>
          <p:cNvSpPr>
            <a:spLocks noGrp="1"/>
          </p:cNvSpPr>
          <p:nvPr>
            <p:ph type="sldNum" sz="quarter" idx="12"/>
          </p:nvPr>
        </p:nvSpPr>
        <p:spPr/>
        <p:txBody>
          <a:bodyPr/>
          <a:lstStyle>
            <a:lvl1pPr>
              <a:defRPr>
                <a:latin typeface="Abadi" panose="020B0604020104020204" pitchFamily="34" charset="0"/>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9041374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latin typeface="Abadi" panose="020B0604020104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atin typeface="Abadi" panose="020B0604020104020204" pitchFamily="34" charset="0"/>
              </a:defRPr>
            </a:lvl1pPr>
          </a:lstStyle>
          <a:p>
            <a:fld id="{7AD86B2E-B702-4422-B277-3A08C7449694}" type="datetimeFigureOut">
              <a:rPr lang="en-US" smtClean="0"/>
              <a:pPr/>
              <a:t>6/23/2026</a:t>
            </a:fld>
            <a:endParaRPr lang="en-US" dirty="0"/>
          </a:p>
        </p:txBody>
      </p:sp>
      <p:sp>
        <p:nvSpPr>
          <p:cNvPr id="5" name="Footer Placeholder 4"/>
          <p:cNvSpPr>
            <a:spLocks noGrp="1"/>
          </p:cNvSpPr>
          <p:nvPr>
            <p:ph type="ftr" sz="quarter" idx="11"/>
          </p:nvPr>
        </p:nvSpPr>
        <p:spPr/>
        <p:txBody>
          <a:bodyPr/>
          <a:lstStyle>
            <a:lvl1pPr>
              <a:defRPr>
                <a:latin typeface="Abadi" panose="020B0604020104020204" pitchFamily="34" charset="0"/>
              </a:defRPr>
            </a:lvl1pPr>
          </a:lstStyle>
          <a:p>
            <a:endParaRPr lang="en-US" dirty="0"/>
          </a:p>
        </p:txBody>
      </p:sp>
      <p:sp>
        <p:nvSpPr>
          <p:cNvPr id="6" name="Slide Number Placeholder 5"/>
          <p:cNvSpPr>
            <a:spLocks noGrp="1"/>
          </p:cNvSpPr>
          <p:nvPr>
            <p:ph type="sldNum" sz="quarter" idx="12"/>
          </p:nvPr>
        </p:nvSpPr>
        <p:spPr/>
        <p:txBody>
          <a:bodyPr/>
          <a:lstStyle>
            <a:lvl1pPr>
              <a:defRPr>
                <a:latin typeface="Abadi" panose="020B0604020104020204" pitchFamily="34" charset="0"/>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2401042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lvl1pPr>
              <a:defRPr>
                <a:latin typeface="Abadi" panose="020B0604020104020204" pitchFamily="34" charset="0"/>
              </a:defRPr>
            </a:lvl1pPr>
            <a:lvl2pPr>
              <a:defRPr>
                <a:latin typeface="Abadi" panose="020B0604020104020204" pitchFamily="34" charset="0"/>
              </a:defRPr>
            </a:lvl2pPr>
            <a:lvl3pPr>
              <a:defRPr>
                <a:latin typeface="Abadi" panose="020B0604020104020204" pitchFamily="34" charset="0"/>
              </a:defRPr>
            </a:lvl3pPr>
            <a:lvl4pPr>
              <a:defRPr>
                <a:latin typeface="Abadi" panose="020B0604020104020204" pitchFamily="34" charset="0"/>
              </a:defRPr>
            </a:lvl4pPr>
            <a:lvl5pPr>
              <a:defRPr>
                <a:latin typeface="Abadi" panose="020B06040201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lstStyle>
            <a:lvl1pPr>
              <a:defRPr>
                <a:latin typeface="Abadi" panose="020B0604020104020204" pitchFamily="34" charset="0"/>
              </a:defRPr>
            </a:lvl1pPr>
            <a:lvl2pPr>
              <a:defRPr>
                <a:latin typeface="Abadi" panose="020B0604020104020204" pitchFamily="34" charset="0"/>
              </a:defRPr>
            </a:lvl2pPr>
            <a:lvl3pPr>
              <a:defRPr>
                <a:latin typeface="Abadi" panose="020B0604020104020204" pitchFamily="34" charset="0"/>
              </a:defRPr>
            </a:lvl3pPr>
            <a:lvl4pPr>
              <a:defRPr>
                <a:latin typeface="Abadi" panose="020B0604020104020204" pitchFamily="34" charset="0"/>
              </a:defRPr>
            </a:lvl4pPr>
            <a:lvl5pPr>
              <a:defRPr>
                <a:latin typeface="Abadi" panose="020B06040201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lvl1pPr>
              <a:defRPr>
                <a:latin typeface="Abadi" panose="020B0604020104020204" pitchFamily="34" charset="0"/>
              </a:defRPr>
            </a:lvl1pPr>
          </a:lstStyle>
          <a:p>
            <a:fld id="{7AD86B2E-B702-4422-B277-3A08C7449694}" type="datetimeFigureOut">
              <a:rPr lang="en-US" smtClean="0"/>
              <a:pPr/>
              <a:t>6/23/2026</a:t>
            </a:fld>
            <a:endParaRPr lang="en-US" dirty="0"/>
          </a:p>
        </p:txBody>
      </p:sp>
      <p:sp>
        <p:nvSpPr>
          <p:cNvPr id="6" name="Footer Placeholder 5"/>
          <p:cNvSpPr>
            <a:spLocks noGrp="1"/>
          </p:cNvSpPr>
          <p:nvPr>
            <p:ph type="ftr" sz="quarter" idx="11"/>
          </p:nvPr>
        </p:nvSpPr>
        <p:spPr/>
        <p:txBody>
          <a:bodyPr/>
          <a:lstStyle>
            <a:lvl1pPr>
              <a:defRPr>
                <a:latin typeface="Abadi" panose="020B0604020104020204" pitchFamily="34" charset="0"/>
              </a:defRPr>
            </a:lvl1pPr>
          </a:lstStyle>
          <a:p>
            <a:endParaRPr lang="en-US" dirty="0"/>
          </a:p>
        </p:txBody>
      </p:sp>
      <p:sp>
        <p:nvSpPr>
          <p:cNvPr id="7" name="Slide Number Placeholder 6"/>
          <p:cNvSpPr>
            <a:spLocks noGrp="1"/>
          </p:cNvSpPr>
          <p:nvPr>
            <p:ph type="sldNum" sz="quarter" idx="12"/>
          </p:nvPr>
        </p:nvSpPr>
        <p:spPr/>
        <p:txBody>
          <a:bodyPr/>
          <a:lstStyle>
            <a:lvl1pPr>
              <a:defRPr>
                <a:latin typeface="Abadi" panose="020B0604020104020204" pitchFamily="34" charset="0"/>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1239676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atin typeface="Abadi" panose="020B0604020104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684588"/>
          </a:xfrm>
        </p:spPr>
        <p:txBody>
          <a:bodyPr/>
          <a:lstStyle>
            <a:lvl1pPr>
              <a:defRPr>
                <a:latin typeface="Abadi" panose="020B0604020104020204" pitchFamily="34" charset="0"/>
              </a:defRPr>
            </a:lvl1pPr>
            <a:lvl2pPr>
              <a:defRPr>
                <a:latin typeface="Abadi" panose="020B0604020104020204" pitchFamily="34" charset="0"/>
              </a:defRPr>
            </a:lvl2pPr>
            <a:lvl3pPr>
              <a:defRPr>
                <a:latin typeface="Abadi" panose="020B0604020104020204" pitchFamily="34" charset="0"/>
              </a:defRPr>
            </a:lvl3pPr>
            <a:lvl4pPr>
              <a:defRPr>
                <a:latin typeface="Abadi" panose="020B0604020104020204" pitchFamily="34" charset="0"/>
              </a:defRPr>
            </a:lvl4pPr>
            <a:lvl5pPr>
              <a:defRPr>
                <a:latin typeface="Abadi" panose="020B06040201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atin typeface="Abadi" panose="020B0604020104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lvl1pPr>
              <a:defRPr>
                <a:latin typeface="Abadi" panose="020B0604020104020204" pitchFamily="34" charset="0"/>
              </a:defRPr>
            </a:lvl1pPr>
            <a:lvl2pPr>
              <a:defRPr>
                <a:latin typeface="Abadi" panose="020B0604020104020204" pitchFamily="34" charset="0"/>
              </a:defRPr>
            </a:lvl2pPr>
            <a:lvl3pPr>
              <a:defRPr>
                <a:latin typeface="Abadi" panose="020B0604020104020204" pitchFamily="34" charset="0"/>
              </a:defRPr>
            </a:lvl3pPr>
            <a:lvl4pPr>
              <a:defRPr>
                <a:latin typeface="Abadi" panose="020B0604020104020204" pitchFamily="34" charset="0"/>
              </a:defRPr>
            </a:lvl4pPr>
            <a:lvl5pPr>
              <a:defRPr>
                <a:latin typeface="Abadi" panose="020B06040201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lvl1pPr>
              <a:defRPr>
                <a:latin typeface="Abadi" panose="020B0604020104020204" pitchFamily="34" charset="0"/>
              </a:defRPr>
            </a:lvl1pPr>
          </a:lstStyle>
          <a:p>
            <a:fld id="{7AD86B2E-B702-4422-B277-3A08C7449694}" type="datetimeFigureOut">
              <a:rPr lang="en-US" smtClean="0"/>
              <a:pPr/>
              <a:t>6/23/2026</a:t>
            </a:fld>
            <a:endParaRPr lang="en-US" dirty="0"/>
          </a:p>
        </p:txBody>
      </p:sp>
      <p:sp>
        <p:nvSpPr>
          <p:cNvPr id="8" name="Footer Placeholder 7"/>
          <p:cNvSpPr>
            <a:spLocks noGrp="1"/>
          </p:cNvSpPr>
          <p:nvPr>
            <p:ph type="ftr" sz="quarter" idx="11"/>
          </p:nvPr>
        </p:nvSpPr>
        <p:spPr/>
        <p:txBody>
          <a:bodyPr/>
          <a:lstStyle>
            <a:lvl1pPr>
              <a:defRPr>
                <a:latin typeface="Abadi" panose="020B0604020104020204" pitchFamily="34" charset="0"/>
              </a:defRPr>
            </a:lvl1pPr>
          </a:lstStyle>
          <a:p>
            <a:endParaRPr lang="en-US" dirty="0"/>
          </a:p>
        </p:txBody>
      </p:sp>
      <p:sp>
        <p:nvSpPr>
          <p:cNvPr id="9" name="Slide Number Placeholder 8"/>
          <p:cNvSpPr>
            <a:spLocks noGrp="1"/>
          </p:cNvSpPr>
          <p:nvPr>
            <p:ph type="sldNum" sz="quarter" idx="12"/>
          </p:nvPr>
        </p:nvSpPr>
        <p:spPr/>
        <p:txBody>
          <a:bodyPr/>
          <a:lstStyle>
            <a:lvl1pPr>
              <a:defRPr>
                <a:latin typeface="Abadi" panose="020B0604020104020204" pitchFamily="34" charset="0"/>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2917229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atin typeface="Abadi" panose="020B0604020104020204" pitchFamily="34" charset="0"/>
              </a:defRPr>
            </a:lvl1pPr>
          </a:lstStyle>
          <a:p>
            <a:fld id="{7AD86B2E-B702-4422-B277-3A08C7449694}" type="datetimeFigureOut">
              <a:rPr lang="en-US" smtClean="0"/>
              <a:pPr/>
              <a:t>6/23/2026</a:t>
            </a:fld>
            <a:endParaRPr lang="en-US" dirty="0"/>
          </a:p>
        </p:txBody>
      </p:sp>
      <p:sp>
        <p:nvSpPr>
          <p:cNvPr id="4" name="Footer Placeholder 3"/>
          <p:cNvSpPr>
            <a:spLocks noGrp="1"/>
          </p:cNvSpPr>
          <p:nvPr>
            <p:ph type="ftr" sz="quarter" idx="11"/>
          </p:nvPr>
        </p:nvSpPr>
        <p:spPr/>
        <p:txBody>
          <a:bodyPr/>
          <a:lstStyle>
            <a:lvl1pPr>
              <a:defRPr>
                <a:latin typeface="Abadi" panose="020B0604020104020204" pitchFamily="34" charset="0"/>
              </a:defRPr>
            </a:lvl1pPr>
          </a:lstStyle>
          <a:p>
            <a:endParaRPr lang="en-US" dirty="0"/>
          </a:p>
        </p:txBody>
      </p:sp>
      <p:sp>
        <p:nvSpPr>
          <p:cNvPr id="5" name="Slide Number Placeholder 4"/>
          <p:cNvSpPr>
            <a:spLocks noGrp="1"/>
          </p:cNvSpPr>
          <p:nvPr>
            <p:ph type="sldNum" sz="quarter" idx="12"/>
          </p:nvPr>
        </p:nvSpPr>
        <p:spPr/>
        <p:txBody>
          <a:bodyPr/>
          <a:lstStyle>
            <a:lvl1pPr>
              <a:defRPr>
                <a:latin typeface="Abadi" panose="020B0604020104020204" pitchFamily="34" charset="0"/>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599921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atin typeface="Abadi" panose="020B0604020104020204" pitchFamily="34" charset="0"/>
              </a:defRPr>
            </a:lvl1pPr>
          </a:lstStyle>
          <a:p>
            <a:fld id="{7AD86B2E-B702-4422-B277-3A08C7449694}" type="datetimeFigureOut">
              <a:rPr lang="en-US" smtClean="0"/>
              <a:pPr/>
              <a:t>6/23/2026</a:t>
            </a:fld>
            <a:endParaRPr lang="en-US" dirty="0"/>
          </a:p>
        </p:txBody>
      </p:sp>
      <p:sp>
        <p:nvSpPr>
          <p:cNvPr id="3" name="Footer Placeholder 2"/>
          <p:cNvSpPr>
            <a:spLocks noGrp="1"/>
          </p:cNvSpPr>
          <p:nvPr>
            <p:ph type="ftr" sz="quarter" idx="11"/>
          </p:nvPr>
        </p:nvSpPr>
        <p:spPr/>
        <p:txBody>
          <a:bodyPr/>
          <a:lstStyle>
            <a:lvl1pPr>
              <a:defRPr>
                <a:latin typeface="Abadi" panose="020B0604020104020204" pitchFamily="34" charset="0"/>
              </a:defRPr>
            </a:lvl1pPr>
          </a:lstStyle>
          <a:p>
            <a:endParaRPr lang="en-US" dirty="0"/>
          </a:p>
        </p:txBody>
      </p:sp>
      <p:sp>
        <p:nvSpPr>
          <p:cNvPr id="4" name="Slide Number Placeholder 3"/>
          <p:cNvSpPr>
            <a:spLocks noGrp="1"/>
          </p:cNvSpPr>
          <p:nvPr>
            <p:ph type="sldNum" sz="quarter" idx="12"/>
          </p:nvPr>
        </p:nvSpPr>
        <p:spPr/>
        <p:txBody>
          <a:bodyPr/>
          <a:lstStyle>
            <a:lvl1pPr>
              <a:defRPr>
                <a:latin typeface="Abadi" panose="020B0604020104020204" pitchFamily="34" charset="0"/>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649527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atin typeface="Abadi" panose="020B0604020104020204" pitchFamily="34" charset="0"/>
              </a:defRPr>
            </a:lvl1pPr>
            <a:lvl2pPr>
              <a:defRPr sz="2800">
                <a:latin typeface="Abadi" panose="020B0604020104020204" pitchFamily="34" charset="0"/>
              </a:defRPr>
            </a:lvl2pPr>
            <a:lvl3pPr>
              <a:defRPr sz="2400">
                <a:latin typeface="Abadi" panose="020B0604020104020204" pitchFamily="34" charset="0"/>
              </a:defRPr>
            </a:lvl3pPr>
            <a:lvl4pPr>
              <a:defRPr sz="2000">
                <a:latin typeface="Abadi" panose="020B0604020104020204" pitchFamily="34" charset="0"/>
              </a:defRPr>
            </a:lvl4pPr>
            <a:lvl5pPr>
              <a:defRPr sz="2000">
                <a:latin typeface="Abadi" panose="020B0604020104020204" pitchFamily="34" charset="0"/>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atin typeface="Abadi" panose="020B0604020104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atin typeface="Abadi" panose="020B0604020104020204" pitchFamily="34" charset="0"/>
              </a:defRPr>
            </a:lvl1pPr>
          </a:lstStyle>
          <a:p>
            <a:fld id="{7AD86B2E-B702-4422-B277-3A08C7449694}" type="datetimeFigureOut">
              <a:rPr lang="en-US" smtClean="0"/>
              <a:pPr/>
              <a:t>6/23/2026</a:t>
            </a:fld>
            <a:endParaRPr lang="en-US" dirty="0"/>
          </a:p>
        </p:txBody>
      </p:sp>
      <p:sp>
        <p:nvSpPr>
          <p:cNvPr id="6" name="Footer Placeholder 5"/>
          <p:cNvSpPr>
            <a:spLocks noGrp="1"/>
          </p:cNvSpPr>
          <p:nvPr>
            <p:ph type="ftr" sz="quarter" idx="11"/>
          </p:nvPr>
        </p:nvSpPr>
        <p:spPr/>
        <p:txBody>
          <a:bodyPr/>
          <a:lstStyle>
            <a:lvl1pPr>
              <a:defRPr>
                <a:latin typeface="Abadi" panose="020B0604020104020204" pitchFamily="34" charset="0"/>
              </a:defRPr>
            </a:lvl1pPr>
          </a:lstStyle>
          <a:p>
            <a:endParaRPr lang="en-US" dirty="0"/>
          </a:p>
        </p:txBody>
      </p:sp>
      <p:sp>
        <p:nvSpPr>
          <p:cNvPr id="7" name="Slide Number Placeholder 6"/>
          <p:cNvSpPr>
            <a:spLocks noGrp="1"/>
          </p:cNvSpPr>
          <p:nvPr>
            <p:ph type="sldNum" sz="quarter" idx="12"/>
          </p:nvPr>
        </p:nvSpPr>
        <p:spPr/>
        <p:txBody>
          <a:bodyPr/>
          <a:lstStyle>
            <a:lvl1pPr>
              <a:defRPr>
                <a:latin typeface="Abadi" panose="020B0604020104020204" pitchFamily="34" charset="0"/>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95626094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atin typeface="Abadi" panose="020B0604020104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atin typeface="Abadi" panose="020B0604020104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atin typeface="Abadi" panose="020B0604020104020204" pitchFamily="34" charset="0"/>
              </a:defRPr>
            </a:lvl1pPr>
          </a:lstStyle>
          <a:p>
            <a:fld id="{7AD86B2E-B702-4422-B277-3A08C7449694}" type="datetimeFigureOut">
              <a:rPr lang="en-US" smtClean="0"/>
              <a:pPr/>
              <a:t>6/23/2026</a:t>
            </a:fld>
            <a:endParaRPr lang="en-US" dirty="0"/>
          </a:p>
        </p:txBody>
      </p:sp>
      <p:sp>
        <p:nvSpPr>
          <p:cNvPr id="6" name="Footer Placeholder 5"/>
          <p:cNvSpPr>
            <a:spLocks noGrp="1"/>
          </p:cNvSpPr>
          <p:nvPr>
            <p:ph type="ftr" sz="quarter" idx="11"/>
          </p:nvPr>
        </p:nvSpPr>
        <p:spPr/>
        <p:txBody>
          <a:bodyPr/>
          <a:lstStyle>
            <a:lvl1pPr>
              <a:defRPr>
                <a:latin typeface="Abadi" panose="020B0604020104020204" pitchFamily="34" charset="0"/>
              </a:defRPr>
            </a:lvl1pPr>
          </a:lstStyle>
          <a:p>
            <a:endParaRPr lang="en-US" dirty="0"/>
          </a:p>
        </p:txBody>
      </p:sp>
      <p:sp>
        <p:nvSpPr>
          <p:cNvPr id="7" name="Slide Number Placeholder 6"/>
          <p:cNvSpPr>
            <a:spLocks noGrp="1"/>
          </p:cNvSpPr>
          <p:nvPr>
            <p:ph type="sldNum" sz="quarter" idx="12"/>
          </p:nvPr>
        </p:nvSpPr>
        <p:spPr/>
        <p:txBody>
          <a:bodyPr/>
          <a:lstStyle>
            <a:lvl1pPr>
              <a:defRPr>
                <a:latin typeface="Abadi" panose="020B0604020104020204" pitchFamily="34" charset="0"/>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9548093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lvl1pPr>
              <a:defRPr>
                <a:latin typeface="Abadi" panose="020B0604020104020204" pitchFamily="34" charset="0"/>
              </a:defRPr>
            </a:lvl1pPr>
            <a:lvl2pPr>
              <a:defRPr>
                <a:latin typeface="Abadi" panose="020B0604020104020204" pitchFamily="34" charset="0"/>
              </a:defRPr>
            </a:lvl2pPr>
            <a:lvl3pPr>
              <a:defRPr>
                <a:latin typeface="Abadi" panose="020B0604020104020204" pitchFamily="34" charset="0"/>
              </a:defRPr>
            </a:lvl3pPr>
            <a:lvl4pPr>
              <a:defRPr>
                <a:latin typeface="Abadi" panose="020B0604020104020204" pitchFamily="34" charset="0"/>
              </a:defRPr>
            </a:lvl4pPr>
            <a:lvl5pPr>
              <a:defRPr>
                <a:latin typeface="Abadi" panose="020B06040201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atin typeface="Abadi" panose="020B0604020104020204" pitchFamily="34" charset="0"/>
              </a:defRPr>
            </a:lvl1pPr>
          </a:lstStyle>
          <a:p>
            <a:fld id="{7AD86B2E-B702-4422-B277-3A08C7449694}" type="datetimeFigureOut">
              <a:rPr lang="en-US" smtClean="0"/>
              <a:pPr/>
              <a:t>6/23/2026</a:t>
            </a:fld>
            <a:endParaRPr lang="en-US" dirty="0"/>
          </a:p>
        </p:txBody>
      </p:sp>
      <p:sp>
        <p:nvSpPr>
          <p:cNvPr id="5" name="Footer Placeholder 4"/>
          <p:cNvSpPr>
            <a:spLocks noGrp="1"/>
          </p:cNvSpPr>
          <p:nvPr>
            <p:ph type="ftr" sz="quarter" idx="11"/>
          </p:nvPr>
        </p:nvSpPr>
        <p:spPr/>
        <p:txBody>
          <a:bodyPr/>
          <a:lstStyle>
            <a:lvl1pPr>
              <a:defRPr>
                <a:latin typeface="Abadi" panose="020B0604020104020204" pitchFamily="34" charset="0"/>
              </a:defRPr>
            </a:lvl1pPr>
          </a:lstStyle>
          <a:p>
            <a:endParaRPr lang="en-US" dirty="0"/>
          </a:p>
        </p:txBody>
      </p:sp>
      <p:sp>
        <p:nvSpPr>
          <p:cNvPr id="6" name="Slide Number Placeholder 5"/>
          <p:cNvSpPr>
            <a:spLocks noGrp="1"/>
          </p:cNvSpPr>
          <p:nvPr>
            <p:ph type="sldNum" sz="quarter" idx="12"/>
          </p:nvPr>
        </p:nvSpPr>
        <p:spPr/>
        <p:txBody>
          <a:bodyPr/>
          <a:lstStyle>
            <a:lvl1pPr>
              <a:defRPr>
                <a:latin typeface="Abadi" panose="020B0604020104020204" pitchFamily="34" charset="0"/>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7874813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lvl1pPr>
              <a:defRPr>
                <a:latin typeface="Abadi" panose="020B0604020104020204" pitchFamily="34" charset="0"/>
              </a:defRPr>
            </a:lvl1pPr>
            <a:lvl2pPr>
              <a:defRPr>
                <a:latin typeface="Abadi" panose="020B0604020104020204" pitchFamily="34" charset="0"/>
              </a:defRPr>
            </a:lvl2pPr>
            <a:lvl3pPr>
              <a:defRPr>
                <a:latin typeface="Abadi" panose="020B0604020104020204" pitchFamily="34" charset="0"/>
              </a:defRPr>
            </a:lvl3pPr>
            <a:lvl4pPr>
              <a:defRPr>
                <a:latin typeface="Abadi" panose="020B0604020104020204" pitchFamily="34" charset="0"/>
              </a:defRPr>
            </a:lvl4pPr>
            <a:lvl5pPr>
              <a:defRPr>
                <a:latin typeface="Abadi" panose="020B06040201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atin typeface="Abadi" panose="020B0604020104020204" pitchFamily="34" charset="0"/>
              </a:defRPr>
            </a:lvl1pPr>
          </a:lstStyle>
          <a:p>
            <a:fld id="{7AD86B2E-B702-4422-B277-3A08C7449694}" type="datetimeFigureOut">
              <a:rPr lang="en-US" smtClean="0"/>
              <a:pPr/>
              <a:t>6/23/2026</a:t>
            </a:fld>
            <a:endParaRPr lang="en-US" dirty="0"/>
          </a:p>
        </p:txBody>
      </p:sp>
      <p:sp>
        <p:nvSpPr>
          <p:cNvPr id="5" name="Footer Placeholder 4"/>
          <p:cNvSpPr>
            <a:spLocks noGrp="1"/>
          </p:cNvSpPr>
          <p:nvPr>
            <p:ph type="ftr" sz="quarter" idx="11"/>
          </p:nvPr>
        </p:nvSpPr>
        <p:spPr/>
        <p:txBody>
          <a:bodyPr/>
          <a:lstStyle>
            <a:lvl1pPr>
              <a:defRPr>
                <a:latin typeface="Abadi" panose="020B0604020104020204" pitchFamily="34" charset="0"/>
              </a:defRPr>
            </a:lvl1pPr>
          </a:lstStyle>
          <a:p>
            <a:endParaRPr lang="en-US" dirty="0"/>
          </a:p>
        </p:txBody>
      </p:sp>
      <p:sp>
        <p:nvSpPr>
          <p:cNvPr id="6" name="Slide Number Placeholder 5"/>
          <p:cNvSpPr>
            <a:spLocks noGrp="1"/>
          </p:cNvSpPr>
          <p:nvPr>
            <p:ph type="sldNum" sz="quarter" idx="12"/>
          </p:nvPr>
        </p:nvSpPr>
        <p:spPr/>
        <p:txBody>
          <a:bodyPr/>
          <a:lstStyle>
            <a:lvl1pPr>
              <a:defRPr>
                <a:latin typeface="Abadi" panose="020B0604020104020204" pitchFamily="34" charset="0"/>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6336966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latin typeface="Abadi" panose="020B0604020104020204" pitchFamily="34" charset="0"/>
              </a:defRPr>
            </a:lvl1pPr>
          </a:lstStyle>
          <a:p>
            <a:endParaRPr lang="id-ID" dirty="0"/>
          </a:p>
        </p:txBody>
      </p:sp>
    </p:spTree>
    <p:extLst>
      <p:ext uri="{BB962C8B-B14F-4D97-AF65-F5344CB8AC3E}">
        <p14:creationId xmlns:p14="http://schemas.microsoft.com/office/powerpoint/2010/main" val="2221497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latin typeface="Abadi" panose="020B0604020104020204" pitchFamily="34" charset="0"/>
              </a:defRPr>
            </a:lvl1pPr>
          </a:lstStyle>
          <a:p>
            <a:endParaRPr lang="id-ID" dirty="0"/>
          </a:p>
        </p:txBody>
      </p:sp>
    </p:spTree>
    <p:extLst>
      <p:ext uri="{BB962C8B-B14F-4D97-AF65-F5344CB8AC3E}">
        <p14:creationId xmlns:p14="http://schemas.microsoft.com/office/powerpoint/2010/main" val="1755087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latin typeface="Abadi" panose="020B0604020104020204" pitchFamily="34" charset="0"/>
              </a:defRPr>
            </a:lvl1pPr>
          </a:lstStyle>
          <a:p>
            <a:endParaRPr lang="id-ID" dirty="0"/>
          </a:p>
        </p:txBody>
      </p:sp>
    </p:spTree>
    <p:extLst>
      <p:ext uri="{BB962C8B-B14F-4D97-AF65-F5344CB8AC3E}">
        <p14:creationId xmlns:p14="http://schemas.microsoft.com/office/powerpoint/2010/main" val="158952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atin typeface="Abadi" panose="020B0604020104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lvl1pPr>
              <a:defRPr>
                <a:latin typeface="Abadi" panose="020B0604020104020204" pitchFamily="34" charset="0"/>
              </a:defRPr>
            </a:lvl1pPr>
          </a:lstStyle>
          <a:p>
            <a:fld id="{7AD86B2E-B702-4422-B277-3A08C7449694}" type="datetimeFigureOut">
              <a:rPr lang="en-US" smtClean="0"/>
              <a:pPr/>
              <a:t>6/23/2026</a:t>
            </a:fld>
            <a:endParaRPr lang="en-US" dirty="0"/>
          </a:p>
        </p:txBody>
      </p:sp>
      <p:sp>
        <p:nvSpPr>
          <p:cNvPr id="5" name="Footer Placeholder 4"/>
          <p:cNvSpPr>
            <a:spLocks noGrp="1"/>
          </p:cNvSpPr>
          <p:nvPr>
            <p:ph type="ftr" sz="quarter" idx="11"/>
          </p:nvPr>
        </p:nvSpPr>
        <p:spPr/>
        <p:txBody>
          <a:bodyPr/>
          <a:lstStyle>
            <a:lvl1pPr>
              <a:defRPr>
                <a:latin typeface="Abadi" panose="020B0604020104020204" pitchFamily="34" charset="0"/>
              </a:defRPr>
            </a:lvl1pPr>
          </a:lstStyle>
          <a:p>
            <a:endParaRPr lang="en-US" dirty="0"/>
          </a:p>
        </p:txBody>
      </p:sp>
      <p:sp>
        <p:nvSpPr>
          <p:cNvPr id="6" name="Slide Number Placeholder 5"/>
          <p:cNvSpPr>
            <a:spLocks noGrp="1"/>
          </p:cNvSpPr>
          <p:nvPr>
            <p:ph type="sldNum" sz="quarter" idx="12"/>
          </p:nvPr>
        </p:nvSpPr>
        <p:spPr/>
        <p:txBody>
          <a:bodyPr/>
          <a:lstStyle>
            <a:lvl1pPr>
              <a:defRPr>
                <a:latin typeface="Abadi" panose="020B0604020104020204" pitchFamily="34" charset="0"/>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6131052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a:defRPr>
                <a:latin typeface="Abadi" panose="020B0604020104020204" pitchFamily="34" charset="0"/>
              </a:defRPr>
            </a:lvl1pPr>
            <a:lvl2pPr>
              <a:defRPr>
                <a:latin typeface="Abadi" panose="020B0604020104020204" pitchFamily="34" charset="0"/>
              </a:defRPr>
            </a:lvl2pPr>
            <a:lvl3pPr>
              <a:defRPr>
                <a:latin typeface="Abadi" panose="020B0604020104020204" pitchFamily="34" charset="0"/>
              </a:defRPr>
            </a:lvl3pPr>
            <a:lvl4pPr>
              <a:defRPr>
                <a:latin typeface="Abadi" panose="020B0604020104020204" pitchFamily="34" charset="0"/>
              </a:defRPr>
            </a:lvl4pPr>
            <a:lvl5pPr>
              <a:defRPr>
                <a:latin typeface="Abadi" panose="020B06040201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atin typeface="Abadi" panose="020B0604020104020204" pitchFamily="34" charset="0"/>
              </a:defRPr>
            </a:lvl1pPr>
          </a:lstStyle>
          <a:p>
            <a:fld id="{7AD86B2E-B702-4422-B277-3A08C7449694}" type="datetimeFigureOut">
              <a:rPr lang="en-US" smtClean="0"/>
              <a:pPr/>
              <a:t>6/23/2026</a:t>
            </a:fld>
            <a:endParaRPr lang="en-US" dirty="0"/>
          </a:p>
        </p:txBody>
      </p:sp>
      <p:sp>
        <p:nvSpPr>
          <p:cNvPr id="5" name="Footer Placeholder 4"/>
          <p:cNvSpPr>
            <a:spLocks noGrp="1"/>
          </p:cNvSpPr>
          <p:nvPr>
            <p:ph type="ftr" sz="quarter" idx="11"/>
          </p:nvPr>
        </p:nvSpPr>
        <p:spPr/>
        <p:txBody>
          <a:bodyPr/>
          <a:lstStyle>
            <a:lvl1pPr>
              <a:defRPr>
                <a:latin typeface="Abadi" panose="020B0604020104020204" pitchFamily="34" charset="0"/>
              </a:defRPr>
            </a:lvl1pPr>
          </a:lstStyle>
          <a:p>
            <a:endParaRPr lang="en-US" dirty="0"/>
          </a:p>
        </p:txBody>
      </p:sp>
      <p:sp>
        <p:nvSpPr>
          <p:cNvPr id="6" name="Slide Number Placeholder 5"/>
          <p:cNvSpPr>
            <a:spLocks noGrp="1"/>
          </p:cNvSpPr>
          <p:nvPr>
            <p:ph type="sldNum" sz="quarter" idx="12"/>
          </p:nvPr>
        </p:nvSpPr>
        <p:spPr/>
        <p:txBody>
          <a:bodyPr/>
          <a:lstStyle>
            <a:lvl1pPr>
              <a:defRPr>
                <a:latin typeface="Abadi" panose="020B0604020104020204" pitchFamily="34" charset="0"/>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9482408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latin typeface="Abadi" panose="020B0604020104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atin typeface="Abadi" panose="020B0604020104020204" pitchFamily="34" charset="0"/>
              </a:defRPr>
            </a:lvl1pPr>
          </a:lstStyle>
          <a:p>
            <a:fld id="{7AD86B2E-B702-4422-B277-3A08C7449694}" type="datetimeFigureOut">
              <a:rPr lang="en-US" smtClean="0"/>
              <a:pPr/>
              <a:t>6/23/2026</a:t>
            </a:fld>
            <a:endParaRPr lang="en-US" dirty="0"/>
          </a:p>
        </p:txBody>
      </p:sp>
      <p:sp>
        <p:nvSpPr>
          <p:cNvPr id="5" name="Footer Placeholder 4"/>
          <p:cNvSpPr>
            <a:spLocks noGrp="1"/>
          </p:cNvSpPr>
          <p:nvPr>
            <p:ph type="ftr" sz="quarter" idx="11"/>
          </p:nvPr>
        </p:nvSpPr>
        <p:spPr/>
        <p:txBody>
          <a:bodyPr/>
          <a:lstStyle>
            <a:lvl1pPr>
              <a:defRPr>
                <a:latin typeface="Abadi" panose="020B0604020104020204" pitchFamily="34" charset="0"/>
              </a:defRPr>
            </a:lvl1pPr>
          </a:lstStyle>
          <a:p>
            <a:endParaRPr lang="en-US" dirty="0"/>
          </a:p>
        </p:txBody>
      </p:sp>
      <p:sp>
        <p:nvSpPr>
          <p:cNvPr id="6" name="Slide Number Placeholder 5"/>
          <p:cNvSpPr>
            <a:spLocks noGrp="1"/>
          </p:cNvSpPr>
          <p:nvPr>
            <p:ph type="sldNum" sz="quarter" idx="12"/>
          </p:nvPr>
        </p:nvSpPr>
        <p:spPr/>
        <p:txBody>
          <a:bodyPr/>
          <a:lstStyle>
            <a:lvl1pPr>
              <a:defRPr>
                <a:latin typeface="Abadi" panose="020B0604020104020204" pitchFamily="34" charset="0"/>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80552285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lvl1pPr>
              <a:defRPr>
                <a:latin typeface="Abadi" panose="020B0604020104020204" pitchFamily="34" charset="0"/>
              </a:defRPr>
            </a:lvl1pPr>
            <a:lvl2pPr>
              <a:defRPr>
                <a:latin typeface="Abadi" panose="020B0604020104020204" pitchFamily="34" charset="0"/>
              </a:defRPr>
            </a:lvl2pPr>
            <a:lvl3pPr>
              <a:defRPr>
                <a:latin typeface="Abadi" panose="020B0604020104020204" pitchFamily="34" charset="0"/>
              </a:defRPr>
            </a:lvl3pPr>
            <a:lvl4pPr>
              <a:defRPr>
                <a:latin typeface="Abadi" panose="020B0604020104020204" pitchFamily="34" charset="0"/>
              </a:defRPr>
            </a:lvl4pPr>
            <a:lvl5pPr>
              <a:defRPr>
                <a:latin typeface="Abadi" panose="020B06040201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lstStyle>
            <a:lvl1pPr>
              <a:defRPr>
                <a:latin typeface="Abadi" panose="020B0604020104020204" pitchFamily="34" charset="0"/>
              </a:defRPr>
            </a:lvl1pPr>
            <a:lvl2pPr>
              <a:defRPr>
                <a:latin typeface="Abadi" panose="020B0604020104020204" pitchFamily="34" charset="0"/>
              </a:defRPr>
            </a:lvl2pPr>
            <a:lvl3pPr>
              <a:defRPr>
                <a:latin typeface="Abadi" panose="020B0604020104020204" pitchFamily="34" charset="0"/>
              </a:defRPr>
            </a:lvl3pPr>
            <a:lvl4pPr>
              <a:defRPr>
                <a:latin typeface="Abadi" panose="020B0604020104020204" pitchFamily="34" charset="0"/>
              </a:defRPr>
            </a:lvl4pPr>
            <a:lvl5pPr>
              <a:defRPr>
                <a:latin typeface="Abadi" panose="020B06040201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lvl1pPr>
              <a:defRPr>
                <a:latin typeface="Abadi" panose="020B0604020104020204" pitchFamily="34" charset="0"/>
              </a:defRPr>
            </a:lvl1pPr>
          </a:lstStyle>
          <a:p>
            <a:fld id="{7AD86B2E-B702-4422-B277-3A08C7449694}" type="datetimeFigureOut">
              <a:rPr lang="en-US" smtClean="0"/>
              <a:pPr/>
              <a:t>6/23/2026</a:t>
            </a:fld>
            <a:endParaRPr lang="en-US" dirty="0"/>
          </a:p>
        </p:txBody>
      </p:sp>
      <p:sp>
        <p:nvSpPr>
          <p:cNvPr id="6" name="Footer Placeholder 5"/>
          <p:cNvSpPr>
            <a:spLocks noGrp="1"/>
          </p:cNvSpPr>
          <p:nvPr>
            <p:ph type="ftr" sz="quarter" idx="11"/>
          </p:nvPr>
        </p:nvSpPr>
        <p:spPr/>
        <p:txBody>
          <a:bodyPr/>
          <a:lstStyle>
            <a:lvl1pPr>
              <a:defRPr>
                <a:latin typeface="Abadi" panose="020B0604020104020204" pitchFamily="34" charset="0"/>
              </a:defRPr>
            </a:lvl1pPr>
          </a:lstStyle>
          <a:p>
            <a:endParaRPr lang="en-US" dirty="0"/>
          </a:p>
        </p:txBody>
      </p:sp>
      <p:sp>
        <p:nvSpPr>
          <p:cNvPr id="7" name="Slide Number Placeholder 6"/>
          <p:cNvSpPr>
            <a:spLocks noGrp="1"/>
          </p:cNvSpPr>
          <p:nvPr>
            <p:ph type="sldNum" sz="quarter" idx="12"/>
          </p:nvPr>
        </p:nvSpPr>
        <p:spPr/>
        <p:txBody>
          <a:bodyPr/>
          <a:lstStyle>
            <a:lvl1pPr>
              <a:defRPr>
                <a:latin typeface="Abadi" panose="020B0604020104020204" pitchFamily="34" charset="0"/>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6029720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atin typeface="Abadi" panose="020B0604020104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684588"/>
          </a:xfrm>
        </p:spPr>
        <p:txBody>
          <a:bodyPr/>
          <a:lstStyle>
            <a:lvl1pPr>
              <a:defRPr>
                <a:latin typeface="Abadi" panose="020B0604020104020204" pitchFamily="34" charset="0"/>
              </a:defRPr>
            </a:lvl1pPr>
            <a:lvl2pPr>
              <a:defRPr>
                <a:latin typeface="Abadi" panose="020B0604020104020204" pitchFamily="34" charset="0"/>
              </a:defRPr>
            </a:lvl2pPr>
            <a:lvl3pPr>
              <a:defRPr>
                <a:latin typeface="Abadi" panose="020B0604020104020204" pitchFamily="34" charset="0"/>
              </a:defRPr>
            </a:lvl3pPr>
            <a:lvl4pPr>
              <a:defRPr>
                <a:latin typeface="Abadi" panose="020B0604020104020204" pitchFamily="34" charset="0"/>
              </a:defRPr>
            </a:lvl4pPr>
            <a:lvl5pPr>
              <a:defRPr>
                <a:latin typeface="Abadi" panose="020B06040201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atin typeface="Abadi" panose="020B0604020104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lvl1pPr>
              <a:defRPr>
                <a:latin typeface="Abadi" panose="020B0604020104020204" pitchFamily="34" charset="0"/>
              </a:defRPr>
            </a:lvl1pPr>
            <a:lvl2pPr>
              <a:defRPr>
                <a:latin typeface="Abadi" panose="020B0604020104020204" pitchFamily="34" charset="0"/>
              </a:defRPr>
            </a:lvl2pPr>
            <a:lvl3pPr>
              <a:defRPr>
                <a:latin typeface="Abadi" panose="020B0604020104020204" pitchFamily="34" charset="0"/>
              </a:defRPr>
            </a:lvl3pPr>
            <a:lvl4pPr>
              <a:defRPr>
                <a:latin typeface="Abadi" panose="020B0604020104020204" pitchFamily="34" charset="0"/>
              </a:defRPr>
            </a:lvl4pPr>
            <a:lvl5pPr>
              <a:defRPr>
                <a:latin typeface="Abadi" panose="020B06040201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lvl1pPr>
              <a:defRPr>
                <a:latin typeface="Abadi" panose="020B0604020104020204" pitchFamily="34" charset="0"/>
              </a:defRPr>
            </a:lvl1pPr>
          </a:lstStyle>
          <a:p>
            <a:fld id="{7AD86B2E-B702-4422-B277-3A08C7449694}" type="datetimeFigureOut">
              <a:rPr lang="en-US" smtClean="0"/>
              <a:pPr/>
              <a:t>6/23/2026</a:t>
            </a:fld>
            <a:endParaRPr lang="en-US" dirty="0"/>
          </a:p>
        </p:txBody>
      </p:sp>
      <p:sp>
        <p:nvSpPr>
          <p:cNvPr id="8" name="Footer Placeholder 7"/>
          <p:cNvSpPr>
            <a:spLocks noGrp="1"/>
          </p:cNvSpPr>
          <p:nvPr>
            <p:ph type="ftr" sz="quarter" idx="11"/>
          </p:nvPr>
        </p:nvSpPr>
        <p:spPr/>
        <p:txBody>
          <a:bodyPr/>
          <a:lstStyle>
            <a:lvl1pPr>
              <a:defRPr>
                <a:latin typeface="Abadi" panose="020B0604020104020204" pitchFamily="34" charset="0"/>
              </a:defRPr>
            </a:lvl1pPr>
          </a:lstStyle>
          <a:p>
            <a:endParaRPr lang="en-US" dirty="0"/>
          </a:p>
        </p:txBody>
      </p:sp>
      <p:sp>
        <p:nvSpPr>
          <p:cNvPr id="9" name="Slide Number Placeholder 8"/>
          <p:cNvSpPr>
            <a:spLocks noGrp="1"/>
          </p:cNvSpPr>
          <p:nvPr>
            <p:ph type="sldNum" sz="quarter" idx="12"/>
          </p:nvPr>
        </p:nvSpPr>
        <p:spPr/>
        <p:txBody>
          <a:bodyPr/>
          <a:lstStyle>
            <a:lvl1pPr>
              <a:defRPr>
                <a:latin typeface="Abadi" panose="020B0604020104020204" pitchFamily="34" charset="0"/>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7079397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atin typeface="Abadi" panose="020B0604020104020204" pitchFamily="34" charset="0"/>
              </a:defRPr>
            </a:lvl1pPr>
          </a:lstStyle>
          <a:p>
            <a:fld id="{7AD86B2E-B702-4422-B277-3A08C7449694}" type="datetimeFigureOut">
              <a:rPr lang="en-US" smtClean="0"/>
              <a:pPr/>
              <a:t>6/23/2026</a:t>
            </a:fld>
            <a:endParaRPr lang="en-US" dirty="0"/>
          </a:p>
        </p:txBody>
      </p:sp>
      <p:sp>
        <p:nvSpPr>
          <p:cNvPr id="4" name="Footer Placeholder 3"/>
          <p:cNvSpPr>
            <a:spLocks noGrp="1"/>
          </p:cNvSpPr>
          <p:nvPr>
            <p:ph type="ftr" sz="quarter" idx="11"/>
          </p:nvPr>
        </p:nvSpPr>
        <p:spPr/>
        <p:txBody>
          <a:bodyPr/>
          <a:lstStyle>
            <a:lvl1pPr>
              <a:defRPr>
                <a:latin typeface="Abadi" panose="020B0604020104020204" pitchFamily="34" charset="0"/>
              </a:defRPr>
            </a:lvl1pPr>
          </a:lstStyle>
          <a:p>
            <a:endParaRPr lang="en-US" dirty="0"/>
          </a:p>
        </p:txBody>
      </p:sp>
      <p:sp>
        <p:nvSpPr>
          <p:cNvPr id="5" name="Slide Number Placeholder 4"/>
          <p:cNvSpPr>
            <a:spLocks noGrp="1"/>
          </p:cNvSpPr>
          <p:nvPr>
            <p:ph type="sldNum" sz="quarter" idx="12"/>
          </p:nvPr>
        </p:nvSpPr>
        <p:spPr/>
        <p:txBody>
          <a:bodyPr/>
          <a:lstStyle>
            <a:lvl1pPr>
              <a:defRPr>
                <a:latin typeface="Abadi" panose="020B0604020104020204" pitchFamily="34" charset="0"/>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63254364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atin typeface="Abadi" panose="020B0604020104020204" pitchFamily="34" charset="0"/>
              </a:defRPr>
            </a:lvl1pPr>
          </a:lstStyle>
          <a:p>
            <a:fld id="{7AD86B2E-B702-4422-B277-3A08C7449694}" type="datetimeFigureOut">
              <a:rPr lang="en-US" smtClean="0"/>
              <a:pPr/>
              <a:t>6/23/2026</a:t>
            </a:fld>
            <a:endParaRPr lang="en-US" dirty="0"/>
          </a:p>
        </p:txBody>
      </p:sp>
      <p:sp>
        <p:nvSpPr>
          <p:cNvPr id="3" name="Footer Placeholder 2"/>
          <p:cNvSpPr>
            <a:spLocks noGrp="1"/>
          </p:cNvSpPr>
          <p:nvPr>
            <p:ph type="ftr" sz="quarter" idx="11"/>
          </p:nvPr>
        </p:nvSpPr>
        <p:spPr/>
        <p:txBody>
          <a:bodyPr/>
          <a:lstStyle>
            <a:lvl1pPr>
              <a:defRPr>
                <a:latin typeface="Abadi" panose="020B0604020104020204" pitchFamily="34" charset="0"/>
              </a:defRPr>
            </a:lvl1pPr>
          </a:lstStyle>
          <a:p>
            <a:endParaRPr lang="en-US" dirty="0"/>
          </a:p>
        </p:txBody>
      </p:sp>
      <p:sp>
        <p:nvSpPr>
          <p:cNvPr id="4" name="Slide Number Placeholder 3"/>
          <p:cNvSpPr>
            <a:spLocks noGrp="1"/>
          </p:cNvSpPr>
          <p:nvPr>
            <p:ph type="sldNum" sz="quarter" idx="12"/>
          </p:nvPr>
        </p:nvSpPr>
        <p:spPr/>
        <p:txBody>
          <a:bodyPr/>
          <a:lstStyle>
            <a:lvl1pPr>
              <a:defRPr>
                <a:latin typeface="Abadi" panose="020B0604020104020204" pitchFamily="34" charset="0"/>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13550942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atin typeface="Abadi" panose="020B0604020104020204" pitchFamily="34" charset="0"/>
              </a:defRPr>
            </a:lvl1pPr>
            <a:lvl2pPr>
              <a:defRPr sz="2800">
                <a:latin typeface="Abadi" panose="020B0604020104020204" pitchFamily="34" charset="0"/>
              </a:defRPr>
            </a:lvl2pPr>
            <a:lvl3pPr>
              <a:defRPr sz="2400">
                <a:latin typeface="Abadi" panose="020B0604020104020204" pitchFamily="34" charset="0"/>
              </a:defRPr>
            </a:lvl3pPr>
            <a:lvl4pPr>
              <a:defRPr sz="2000">
                <a:latin typeface="Abadi" panose="020B0604020104020204" pitchFamily="34" charset="0"/>
              </a:defRPr>
            </a:lvl4pPr>
            <a:lvl5pPr>
              <a:defRPr sz="2000">
                <a:latin typeface="Abadi" panose="020B0604020104020204" pitchFamily="34" charset="0"/>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atin typeface="Abadi" panose="020B0604020104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atin typeface="Abadi" panose="020B0604020104020204" pitchFamily="34" charset="0"/>
              </a:defRPr>
            </a:lvl1pPr>
          </a:lstStyle>
          <a:p>
            <a:fld id="{7AD86B2E-B702-4422-B277-3A08C7449694}" type="datetimeFigureOut">
              <a:rPr lang="en-US" smtClean="0"/>
              <a:pPr/>
              <a:t>6/23/2026</a:t>
            </a:fld>
            <a:endParaRPr lang="en-US" dirty="0"/>
          </a:p>
        </p:txBody>
      </p:sp>
      <p:sp>
        <p:nvSpPr>
          <p:cNvPr id="6" name="Footer Placeholder 5"/>
          <p:cNvSpPr>
            <a:spLocks noGrp="1"/>
          </p:cNvSpPr>
          <p:nvPr>
            <p:ph type="ftr" sz="quarter" idx="11"/>
          </p:nvPr>
        </p:nvSpPr>
        <p:spPr/>
        <p:txBody>
          <a:bodyPr/>
          <a:lstStyle>
            <a:lvl1pPr>
              <a:defRPr>
                <a:latin typeface="Abadi" panose="020B0604020104020204" pitchFamily="34" charset="0"/>
              </a:defRPr>
            </a:lvl1pPr>
          </a:lstStyle>
          <a:p>
            <a:endParaRPr lang="en-US" dirty="0"/>
          </a:p>
        </p:txBody>
      </p:sp>
      <p:sp>
        <p:nvSpPr>
          <p:cNvPr id="7" name="Slide Number Placeholder 6"/>
          <p:cNvSpPr>
            <a:spLocks noGrp="1"/>
          </p:cNvSpPr>
          <p:nvPr>
            <p:ph type="sldNum" sz="quarter" idx="12"/>
          </p:nvPr>
        </p:nvSpPr>
        <p:spPr/>
        <p:txBody>
          <a:bodyPr/>
          <a:lstStyle>
            <a:lvl1pPr>
              <a:defRPr>
                <a:latin typeface="Abadi" panose="020B0604020104020204" pitchFamily="34" charset="0"/>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85302549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atin typeface="Abadi" panose="020B0604020104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atin typeface="Abadi" panose="020B0604020104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atin typeface="Abadi" panose="020B0604020104020204" pitchFamily="34" charset="0"/>
              </a:defRPr>
            </a:lvl1pPr>
          </a:lstStyle>
          <a:p>
            <a:fld id="{7AD86B2E-B702-4422-B277-3A08C7449694}" type="datetimeFigureOut">
              <a:rPr lang="en-US" smtClean="0"/>
              <a:pPr/>
              <a:t>6/23/2026</a:t>
            </a:fld>
            <a:endParaRPr lang="en-US" dirty="0"/>
          </a:p>
        </p:txBody>
      </p:sp>
      <p:sp>
        <p:nvSpPr>
          <p:cNvPr id="6" name="Footer Placeholder 5"/>
          <p:cNvSpPr>
            <a:spLocks noGrp="1"/>
          </p:cNvSpPr>
          <p:nvPr>
            <p:ph type="ftr" sz="quarter" idx="11"/>
          </p:nvPr>
        </p:nvSpPr>
        <p:spPr/>
        <p:txBody>
          <a:bodyPr/>
          <a:lstStyle>
            <a:lvl1pPr>
              <a:defRPr>
                <a:latin typeface="Abadi" panose="020B0604020104020204" pitchFamily="34" charset="0"/>
              </a:defRPr>
            </a:lvl1pPr>
          </a:lstStyle>
          <a:p>
            <a:endParaRPr lang="en-US" dirty="0"/>
          </a:p>
        </p:txBody>
      </p:sp>
      <p:sp>
        <p:nvSpPr>
          <p:cNvPr id="7" name="Slide Number Placeholder 6"/>
          <p:cNvSpPr>
            <a:spLocks noGrp="1"/>
          </p:cNvSpPr>
          <p:nvPr>
            <p:ph type="sldNum" sz="quarter" idx="12"/>
          </p:nvPr>
        </p:nvSpPr>
        <p:spPr/>
        <p:txBody>
          <a:bodyPr/>
          <a:lstStyle>
            <a:lvl1pPr>
              <a:defRPr>
                <a:latin typeface="Abadi" panose="020B0604020104020204" pitchFamily="34" charset="0"/>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1979605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lvl1pPr>
              <a:defRPr>
                <a:latin typeface="Abadi" panose="020B0604020104020204" pitchFamily="34" charset="0"/>
              </a:defRPr>
            </a:lvl1pPr>
            <a:lvl2pPr>
              <a:defRPr>
                <a:latin typeface="Abadi" panose="020B0604020104020204" pitchFamily="34" charset="0"/>
              </a:defRPr>
            </a:lvl2pPr>
            <a:lvl3pPr>
              <a:defRPr>
                <a:latin typeface="Abadi" panose="020B0604020104020204" pitchFamily="34" charset="0"/>
              </a:defRPr>
            </a:lvl3pPr>
            <a:lvl4pPr>
              <a:defRPr>
                <a:latin typeface="Abadi" panose="020B0604020104020204" pitchFamily="34" charset="0"/>
              </a:defRPr>
            </a:lvl4pPr>
            <a:lvl5pPr>
              <a:defRPr>
                <a:latin typeface="Abadi" panose="020B06040201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atin typeface="Abadi" panose="020B0604020104020204" pitchFamily="34" charset="0"/>
              </a:defRPr>
            </a:lvl1pPr>
          </a:lstStyle>
          <a:p>
            <a:fld id="{7AD86B2E-B702-4422-B277-3A08C7449694}" type="datetimeFigureOut">
              <a:rPr lang="en-US" smtClean="0"/>
              <a:pPr/>
              <a:t>6/23/2026</a:t>
            </a:fld>
            <a:endParaRPr lang="en-US" dirty="0"/>
          </a:p>
        </p:txBody>
      </p:sp>
      <p:sp>
        <p:nvSpPr>
          <p:cNvPr id="5" name="Footer Placeholder 4"/>
          <p:cNvSpPr>
            <a:spLocks noGrp="1"/>
          </p:cNvSpPr>
          <p:nvPr>
            <p:ph type="ftr" sz="quarter" idx="11"/>
          </p:nvPr>
        </p:nvSpPr>
        <p:spPr/>
        <p:txBody>
          <a:bodyPr/>
          <a:lstStyle>
            <a:lvl1pPr>
              <a:defRPr>
                <a:latin typeface="Abadi" panose="020B0604020104020204" pitchFamily="34" charset="0"/>
              </a:defRPr>
            </a:lvl1pPr>
          </a:lstStyle>
          <a:p>
            <a:endParaRPr lang="en-US" dirty="0"/>
          </a:p>
        </p:txBody>
      </p:sp>
      <p:sp>
        <p:nvSpPr>
          <p:cNvPr id="6" name="Slide Number Placeholder 5"/>
          <p:cNvSpPr>
            <a:spLocks noGrp="1"/>
          </p:cNvSpPr>
          <p:nvPr>
            <p:ph type="sldNum" sz="quarter" idx="12"/>
          </p:nvPr>
        </p:nvSpPr>
        <p:spPr/>
        <p:txBody>
          <a:bodyPr/>
          <a:lstStyle>
            <a:lvl1pPr>
              <a:defRPr>
                <a:latin typeface="Abadi" panose="020B0604020104020204" pitchFamily="34" charset="0"/>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6029196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lvl1pPr>
              <a:defRPr>
                <a:latin typeface="Abadi" panose="020B0604020104020204" pitchFamily="34" charset="0"/>
              </a:defRPr>
            </a:lvl1pPr>
            <a:lvl2pPr>
              <a:defRPr>
                <a:latin typeface="Abadi" panose="020B0604020104020204" pitchFamily="34" charset="0"/>
              </a:defRPr>
            </a:lvl2pPr>
            <a:lvl3pPr>
              <a:defRPr>
                <a:latin typeface="Abadi" panose="020B0604020104020204" pitchFamily="34" charset="0"/>
              </a:defRPr>
            </a:lvl3pPr>
            <a:lvl4pPr>
              <a:defRPr>
                <a:latin typeface="Abadi" panose="020B0604020104020204" pitchFamily="34" charset="0"/>
              </a:defRPr>
            </a:lvl4pPr>
            <a:lvl5pPr>
              <a:defRPr>
                <a:latin typeface="Abadi" panose="020B06040201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atin typeface="Abadi" panose="020B0604020104020204" pitchFamily="34" charset="0"/>
              </a:defRPr>
            </a:lvl1pPr>
          </a:lstStyle>
          <a:p>
            <a:fld id="{7AD86B2E-B702-4422-B277-3A08C7449694}" type="datetimeFigureOut">
              <a:rPr lang="en-US" smtClean="0"/>
              <a:pPr/>
              <a:t>6/23/2026</a:t>
            </a:fld>
            <a:endParaRPr lang="en-US" dirty="0"/>
          </a:p>
        </p:txBody>
      </p:sp>
      <p:sp>
        <p:nvSpPr>
          <p:cNvPr id="5" name="Footer Placeholder 4"/>
          <p:cNvSpPr>
            <a:spLocks noGrp="1"/>
          </p:cNvSpPr>
          <p:nvPr>
            <p:ph type="ftr" sz="quarter" idx="11"/>
          </p:nvPr>
        </p:nvSpPr>
        <p:spPr/>
        <p:txBody>
          <a:bodyPr/>
          <a:lstStyle>
            <a:lvl1pPr>
              <a:defRPr>
                <a:latin typeface="Abadi" panose="020B0604020104020204" pitchFamily="34" charset="0"/>
              </a:defRPr>
            </a:lvl1pPr>
          </a:lstStyle>
          <a:p>
            <a:endParaRPr lang="en-US" dirty="0"/>
          </a:p>
        </p:txBody>
      </p:sp>
      <p:sp>
        <p:nvSpPr>
          <p:cNvPr id="6" name="Slide Number Placeholder 5"/>
          <p:cNvSpPr>
            <a:spLocks noGrp="1"/>
          </p:cNvSpPr>
          <p:nvPr>
            <p:ph type="sldNum" sz="quarter" idx="12"/>
          </p:nvPr>
        </p:nvSpPr>
        <p:spPr/>
        <p:txBody>
          <a:bodyPr/>
          <a:lstStyle>
            <a:lvl1pPr>
              <a:defRPr>
                <a:latin typeface="Abadi" panose="020B0604020104020204" pitchFamily="34" charset="0"/>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98836011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latin typeface="Abadi" panose="020B0604020104020204" pitchFamily="34" charset="0"/>
              </a:defRPr>
            </a:lvl1pPr>
          </a:lstStyle>
          <a:p>
            <a:endParaRPr lang="id-ID" dirty="0"/>
          </a:p>
        </p:txBody>
      </p:sp>
    </p:spTree>
    <p:extLst>
      <p:ext uri="{BB962C8B-B14F-4D97-AF65-F5344CB8AC3E}">
        <p14:creationId xmlns:p14="http://schemas.microsoft.com/office/powerpoint/2010/main" val="409913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latin typeface="Abadi" panose="020B0604020104020204" pitchFamily="34" charset="0"/>
              </a:defRPr>
            </a:lvl1pPr>
          </a:lstStyle>
          <a:p>
            <a:endParaRPr lang="id-ID" dirty="0"/>
          </a:p>
        </p:txBody>
      </p:sp>
    </p:spTree>
    <p:extLst>
      <p:ext uri="{BB962C8B-B14F-4D97-AF65-F5344CB8AC3E}">
        <p14:creationId xmlns:p14="http://schemas.microsoft.com/office/powerpoint/2010/main" val="766115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atin typeface="Abadi" panose="020B0604020104020204" pitchFamily="34" charset="0"/>
              </a:defRPr>
            </a:lvl1pPr>
          </a:lstStyle>
          <a:p>
            <a:endParaRPr lang="id-ID" dirty="0"/>
          </a:p>
        </p:txBody>
      </p:sp>
    </p:spTree>
    <p:extLst>
      <p:ext uri="{BB962C8B-B14F-4D97-AF65-F5344CB8AC3E}">
        <p14:creationId xmlns:p14="http://schemas.microsoft.com/office/powerpoint/2010/main" val="3533648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2248751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103590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0687151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617456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333469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9814680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8944953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743045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6471868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2029050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2837656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602188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23918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39307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90762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61999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923248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85155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63935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96080893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32294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38556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27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29701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28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6750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35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48956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6" Type="http://schemas.openxmlformats.org/officeDocument/2006/relationships/image" Target="../media/image1.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theme" Target="../theme/theme2.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6" Type="http://schemas.openxmlformats.org/officeDocument/2006/relationships/image" Target="../media/image1.png"/><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5" Type="http://schemas.openxmlformats.org/officeDocument/2006/relationships/theme" Target="../theme/theme3.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slideLayout" Target="../slideLayouts/slideLayout4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8.xml"/><Relationship Id="rId13" Type="http://schemas.openxmlformats.org/officeDocument/2006/relationships/slideLayout" Target="../slideLayouts/slideLayout53.xml"/><Relationship Id="rId18" Type="http://schemas.openxmlformats.org/officeDocument/2006/relationships/slideLayout" Target="../slideLayouts/slideLayout58.xml"/><Relationship Id="rId26" Type="http://schemas.openxmlformats.org/officeDocument/2006/relationships/theme" Target="../theme/theme4.xml"/><Relationship Id="rId3" Type="http://schemas.openxmlformats.org/officeDocument/2006/relationships/slideLayout" Target="../slideLayouts/slideLayout43.xml"/><Relationship Id="rId21" Type="http://schemas.openxmlformats.org/officeDocument/2006/relationships/slideLayout" Target="../slideLayouts/slideLayout61.xml"/><Relationship Id="rId7" Type="http://schemas.openxmlformats.org/officeDocument/2006/relationships/slideLayout" Target="../slideLayouts/slideLayout47.xml"/><Relationship Id="rId12" Type="http://schemas.openxmlformats.org/officeDocument/2006/relationships/slideLayout" Target="../slideLayouts/slideLayout52.xml"/><Relationship Id="rId17" Type="http://schemas.openxmlformats.org/officeDocument/2006/relationships/slideLayout" Target="../slideLayouts/slideLayout57.xml"/><Relationship Id="rId25" Type="http://schemas.openxmlformats.org/officeDocument/2006/relationships/slideLayout" Target="../slideLayouts/slideLayout65.xml"/><Relationship Id="rId2" Type="http://schemas.openxmlformats.org/officeDocument/2006/relationships/slideLayout" Target="../slideLayouts/slideLayout42.xml"/><Relationship Id="rId16" Type="http://schemas.openxmlformats.org/officeDocument/2006/relationships/slideLayout" Target="../slideLayouts/slideLayout56.xml"/><Relationship Id="rId20" Type="http://schemas.openxmlformats.org/officeDocument/2006/relationships/slideLayout" Target="../slideLayouts/slideLayout60.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24" Type="http://schemas.openxmlformats.org/officeDocument/2006/relationships/slideLayout" Target="../slideLayouts/slideLayout64.xml"/><Relationship Id="rId5" Type="http://schemas.openxmlformats.org/officeDocument/2006/relationships/slideLayout" Target="../slideLayouts/slideLayout45.xml"/><Relationship Id="rId15" Type="http://schemas.openxmlformats.org/officeDocument/2006/relationships/slideLayout" Target="../slideLayouts/slideLayout55.xml"/><Relationship Id="rId23" Type="http://schemas.openxmlformats.org/officeDocument/2006/relationships/slideLayout" Target="../slideLayouts/slideLayout63.xml"/><Relationship Id="rId10" Type="http://schemas.openxmlformats.org/officeDocument/2006/relationships/slideLayout" Target="../slideLayouts/slideLayout50.xml"/><Relationship Id="rId19" Type="http://schemas.openxmlformats.org/officeDocument/2006/relationships/slideLayout" Target="../slideLayouts/slideLayout59.xml"/><Relationship Id="rId4" Type="http://schemas.openxmlformats.org/officeDocument/2006/relationships/slideLayout" Target="../slideLayouts/slideLayout44.xml"/><Relationship Id="rId9" Type="http://schemas.openxmlformats.org/officeDocument/2006/relationships/slideLayout" Target="../slideLayouts/slideLayout49.xml"/><Relationship Id="rId14" Type="http://schemas.openxmlformats.org/officeDocument/2006/relationships/slideLayout" Target="../slideLayouts/slideLayout54.xml"/><Relationship Id="rId22" Type="http://schemas.openxmlformats.org/officeDocument/2006/relationships/slideLayout" Target="../slideLayouts/slideLayout62.xml"/><Relationship Id="rId27"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badi" panose="020B0604020104020204" pitchFamily="34" charset="0"/>
              </a:defRPr>
            </a:lvl1pPr>
          </a:lstStyle>
          <a:p>
            <a:fld id="{7AD86B2E-B702-4422-B277-3A08C7449694}" type="datetimeFigureOut">
              <a:rPr lang="en-US" smtClean="0"/>
              <a:pPr/>
              <a:t>6/23/2026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badi" panose="020B0604020104020204" pitchFamily="34" charset="0"/>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badi" panose="020B0604020104020204" pitchFamily="34" charset="0"/>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badi" panose="020B0604020104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badi" panose="020B0604020104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badi" panose="020B0604020104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badi" panose="020B0604020104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badi" panose="020B0604020104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badi" panose="020B0604020104020204" pitchFamily="34" charset="0"/>
              </a:defRPr>
            </a:lvl1pPr>
          </a:lstStyle>
          <a:p>
            <a:fld id="{7AD86B2E-B702-4422-B277-3A08C7449694}" type="datetimeFigureOut">
              <a:rPr lang="en-US" smtClean="0"/>
              <a:pPr/>
              <a:t>6/23/2026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badi" panose="020B0604020104020204" pitchFamily="34" charset="0"/>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badi" panose="020B0604020104020204" pitchFamily="34" charset="0"/>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34744080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badi" panose="020B0604020104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badi" panose="020B0604020104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badi" panose="020B0604020104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badi" panose="020B0604020104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badi" panose="020B0604020104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badi" panose="020B0604020104020204" pitchFamily="34" charset="0"/>
              </a:defRPr>
            </a:lvl1pPr>
          </a:lstStyle>
          <a:p>
            <a:fld id="{7AD86B2E-B702-4422-B277-3A08C7449694}" type="datetimeFigureOut">
              <a:rPr lang="en-US" smtClean="0"/>
              <a:pPr/>
              <a:t>6/23/2026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badi" panose="020B0604020104020204" pitchFamily="34" charset="0"/>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badi" panose="020B0604020104020204" pitchFamily="34" charset="0"/>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41356143"/>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badi" panose="020B0604020104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badi" panose="020B0604020104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badi" panose="020B0604020104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badi" panose="020B0604020104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badi" panose="020B0604020104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2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95011249"/>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 id="2147483730" r:id="rId12"/>
    <p:sldLayoutId id="2147483731" r:id="rId13"/>
    <p:sldLayoutId id="2147483732" r:id="rId14"/>
    <p:sldLayoutId id="2147483733" r:id="rId15"/>
    <p:sldLayoutId id="2147483734" r:id="rId16"/>
    <p:sldLayoutId id="2147483735" r:id="rId17"/>
    <p:sldLayoutId id="2147483736" r:id="rId18"/>
    <p:sldLayoutId id="2147483737" r:id="rId19"/>
    <p:sldLayoutId id="2147483738" r:id="rId20"/>
    <p:sldLayoutId id="2147483739" r:id="rId21"/>
    <p:sldLayoutId id="2147483740" r:id="rId22"/>
    <p:sldLayoutId id="2147483741" r:id="rId23"/>
    <p:sldLayoutId id="2147483742" r:id="rId24"/>
    <p:sldLayoutId id="2147483743" r:id="rId2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60.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jpeg"/><Relationship Id="rId1" Type="http://schemas.openxmlformats.org/officeDocument/2006/relationships/slideLayout" Target="../slideLayouts/slideLayout40.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4" name="Rectangle: Rounded Corners 33"/>
          <p:cNvSpPr/>
          <p:nvPr/>
        </p:nvSpPr>
        <p:spPr>
          <a:xfrm>
            <a:off x="1058949" y="584587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5</a:t>
            </a:r>
          </a:p>
        </p:txBody>
      </p:sp>
      <p:sp>
        <p:nvSpPr>
          <p:cNvPr id="14" name="Oval 13"/>
          <p:cNvSpPr/>
          <p:nvPr/>
        </p:nvSpPr>
        <p:spPr>
          <a:xfrm>
            <a:off x="5863985" y="74019"/>
            <a:ext cx="6328015" cy="6255691"/>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774" y="5127"/>
            <a:ext cx="2954655" cy="1379622"/>
          </a:xfrm>
          <a:prstGeom prst="rect">
            <a:avLst/>
          </a:prstGeom>
        </p:spPr>
      </p:pic>
      <p:sp>
        <p:nvSpPr>
          <p:cNvPr id="9" name="TextBox 8">
            <a:extLst>
              <a:ext uri="{FF2B5EF4-FFF2-40B4-BE49-F238E27FC236}">
                <a16:creationId xmlns:a16="http://schemas.microsoft.com/office/drawing/2014/main" id="{DD4A771D-B624-A55A-E0F5-FFAB6B489CA0}"/>
              </a:ext>
            </a:extLst>
          </p:cNvPr>
          <p:cNvSpPr txBox="1"/>
          <p:nvPr/>
        </p:nvSpPr>
        <p:spPr>
          <a:xfrm>
            <a:off x="497340" y="2153895"/>
            <a:ext cx="4874760" cy="1631216"/>
          </a:xfrm>
          <a:prstGeom prst="rect">
            <a:avLst/>
          </a:prstGeom>
          <a:noFill/>
        </p:spPr>
        <p:txBody>
          <a:bodyPr wrap="square" rtlCol="0">
            <a:spAutoFit/>
          </a:body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(ماجستير القانون الرقمي) </a:t>
            </a:r>
          </a:p>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مقرر : قانون تنظيم التكنولوجيا المالية</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Financial technology regulation law</a:t>
            </a:r>
          </a:p>
        </p:txBody>
      </p:sp>
      <p:sp>
        <p:nvSpPr>
          <p:cNvPr id="10" name="TextBox 9">
            <a:extLst>
              <a:ext uri="{FF2B5EF4-FFF2-40B4-BE49-F238E27FC236}">
                <a16:creationId xmlns:a16="http://schemas.microsoft.com/office/drawing/2014/main" id="{9E7F083D-9325-632C-97B5-F4603271F458}"/>
              </a:ext>
            </a:extLst>
          </p:cNvPr>
          <p:cNvSpPr txBox="1"/>
          <p:nvPr/>
        </p:nvSpPr>
        <p:spPr>
          <a:xfrm>
            <a:off x="497340" y="4849241"/>
            <a:ext cx="559866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Prepared by.   </a:t>
            </a: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Dr. </a:t>
            </a:r>
            <a:r>
              <a:rPr kumimoji="0" lang="en-US" sz="2400" b="1"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Nayel</a:t>
            </a: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2400" b="1"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AlOmran</a:t>
            </a:r>
            <a:endPar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pic>
        <p:nvPicPr>
          <p:cNvPr id="2" name="Audio 10">
            <a:hlinkClick r:id="" action="ppaction://media"/>
            <a:extLst>
              <a:ext uri="{FF2B5EF4-FFF2-40B4-BE49-F238E27FC236}">
                <a16:creationId xmlns:a16="http://schemas.microsoft.com/office/drawing/2014/main" id="{51957230-D931-C4EA-E0B9-D87BB6BF8E2F}"/>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03125" t="-203125" r="-203125" b="-203125"/>
          <a:stretch>
            <a:fillRect/>
          </a:stretch>
        </p:blipFill>
        <p:spPr>
          <a:xfrm>
            <a:off x="10052304" y="6474194"/>
            <a:ext cx="2057400" cy="301509"/>
          </a:xfrm>
          <a:prstGeom prst="ellipse">
            <a:avLst/>
          </a:prstGeom>
        </p:spPr>
      </p:pic>
    </p:spTree>
    <p:extLst>
      <p:ext uri="{BB962C8B-B14F-4D97-AF65-F5344CB8AC3E}">
        <p14:creationId xmlns:p14="http://schemas.microsoft.com/office/powerpoint/2010/main" val="2890912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376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mute="1"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6F454-2837-0434-577F-5BA613D284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7E4789-A5BC-304C-BDF4-9CC4A03B00A4}"/>
              </a:ext>
            </a:extLst>
          </p:cNvPr>
          <p:cNvSpPr/>
          <p:nvPr/>
        </p:nvSpPr>
        <p:spPr>
          <a:xfrm>
            <a:off x="617280" y="1799855"/>
            <a:ext cx="10812720" cy="42560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 name="TextBox 2">
            <a:extLst>
              <a:ext uri="{FF2B5EF4-FFF2-40B4-BE49-F238E27FC236}">
                <a16:creationId xmlns:a16="http://schemas.microsoft.com/office/drawing/2014/main" id="{FE433DC3-60C5-2A6E-1080-AE8CA34BED76}"/>
              </a:ext>
            </a:extLst>
          </p:cNvPr>
          <p:cNvSpPr txBox="1"/>
          <p:nvPr/>
        </p:nvSpPr>
        <p:spPr>
          <a:xfrm>
            <a:off x="2640149" y="975974"/>
            <a:ext cx="703870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AE" sz="2800" b="1" i="0" u="none" strike="noStrike" kern="1200" cap="none" spc="0" normalizeH="0" baseline="0" noProof="0" dirty="0">
                <a:ln>
                  <a:noFill/>
                </a:ln>
                <a:solidFill>
                  <a:srgbClr val="00AEEF"/>
                </a:solidFill>
                <a:effectLst/>
                <a:highlight>
                  <a:srgbClr val="FFFF00"/>
                </a:highlight>
                <a:uLnTx/>
                <a:uFillTx/>
                <a:latin typeface="Alexandria Black" pitchFamily="2" charset="-78"/>
                <a:ea typeface="+mn-ea"/>
                <a:cs typeface="Alexandria"/>
              </a:rPr>
              <a:t>المنظومة القانونية لدول الخليج العربي للتكنولوجيا المالية </a:t>
            </a:r>
          </a:p>
        </p:txBody>
      </p:sp>
      <p:sp>
        <p:nvSpPr>
          <p:cNvPr id="5" name="Rectangle 4">
            <a:extLst>
              <a:ext uri="{FF2B5EF4-FFF2-40B4-BE49-F238E27FC236}">
                <a16:creationId xmlns:a16="http://schemas.microsoft.com/office/drawing/2014/main" id="{5B1DA3CD-C56C-3EDC-C9AA-EDA8DF2BD9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Roboto Light" panose="02000000000000000000" pitchFamily="2" charset="0"/>
              <a:cs typeface="+mn-cs"/>
            </a:endParaRPr>
          </a:p>
        </p:txBody>
      </p:sp>
      <p:sp>
        <p:nvSpPr>
          <p:cNvPr id="6" name="TextBox 5">
            <a:extLst>
              <a:ext uri="{FF2B5EF4-FFF2-40B4-BE49-F238E27FC236}">
                <a16:creationId xmlns:a16="http://schemas.microsoft.com/office/drawing/2014/main" id="{0F9A7399-70B8-2C72-FE3B-8F309B6ABA73}"/>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Abadi" panose="020B0604020104020204" pitchFamily="34"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B729680B-15FA-828B-AE1A-D63C4ADEE055}"/>
              </a:ext>
            </a:extLst>
          </p:cNvPr>
          <p:cNvSpPr txBox="1"/>
          <p:nvPr/>
        </p:nvSpPr>
        <p:spPr>
          <a:xfrm>
            <a:off x="1214179" y="1231789"/>
            <a:ext cx="966228" cy="175432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Abadi" panose="020B0604020104020204" pitchFamily="34" charset="0"/>
                <a:ea typeface="+mn-ea"/>
                <a:cs typeface="Times New Roman" panose="02020603050405020304" pitchFamily="18" charset="0"/>
              </a:rPr>
              <a:t>06</a:t>
            </a:r>
            <a:endParaRPr kumimoji="0" lang="en-US" sz="1600" b="1" i="0" u="none" strike="noStrike" kern="1200" cap="none" spc="0" normalizeH="0" baseline="0" noProof="0" dirty="0">
              <a:ln>
                <a:noFill/>
              </a:ln>
              <a:solidFill>
                <a:prstClr val="white"/>
              </a:solidFill>
              <a:effectLst/>
              <a:uLnTx/>
              <a:uFillTx/>
              <a:latin typeface="Abadi" panose="020B0604020104020204" pitchFamily="34"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86649A8B-C4FE-7681-2B68-D1FE2EFE7197}"/>
              </a:ext>
            </a:extLst>
          </p:cNvPr>
          <p:cNvSpPr txBox="1"/>
          <p:nvPr/>
        </p:nvSpPr>
        <p:spPr>
          <a:xfrm>
            <a:off x="762000" y="1887585"/>
            <a:ext cx="10668000" cy="3605539"/>
          </a:xfrm>
          <a:prstGeom prst="rect">
            <a:avLst/>
          </a:prstGeom>
          <a:noFill/>
        </p:spPr>
        <p:txBody>
          <a:bodyPr wrap="square" rtlCol="0">
            <a:spAutoFit/>
          </a:bodyPr>
          <a:lstStyle/>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EG" altLang="en-US" sz="2000" b="1" i="0" u="none" strike="noStrike" kern="1200" cap="none" spc="0" normalizeH="0" baseline="0" noProof="0" dirty="0">
                <a:ln>
                  <a:noFill/>
                </a:ln>
                <a:solidFill>
                  <a:srgbClr val="FF0000"/>
                </a:solidFill>
                <a:effectLst/>
                <a:uLnTx/>
                <a:uFillTx/>
                <a:latin typeface="Alexandria Black"/>
                <a:cs typeface="Alexandria"/>
              </a:rPr>
              <a:t>أهداف المحاضرة :</a:t>
            </a:r>
          </a:p>
          <a:p>
            <a:pPr marL="0" marR="0" lvl="0" indent="0" algn="r" defTabSz="914400" rtl="1" eaLnBrk="0" fontAlgn="base" latinLnBrk="0" hangingPunct="0">
              <a:spcBef>
                <a:spcPct val="20000"/>
              </a:spcBef>
              <a:spcAft>
                <a:spcPct val="0"/>
              </a:spcAft>
              <a:buClrTx/>
              <a:buSzPct val="80000"/>
              <a:buFontTx/>
              <a:buNone/>
              <a:tabLst/>
              <a:defRPr/>
            </a:pPr>
            <a:r>
              <a:rPr kumimoji="0" lang="ar-AE" altLang="en-US" sz="2000" b="1" i="0" u="none" strike="noStrike" kern="1200" cap="none" spc="0" normalizeH="0" baseline="0" noProof="0" dirty="0">
                <a:ln>
                  <a:noFill/>
                </a:ln>
                <a:solidFill>
                  <a:srgbClr val="FF0000"/>
                </a:solidFill>
                <a:effectLst/>
                <a:uLnTx/>
                <a:uFillTx/>
                <a:latin typeface="Alexandria Black"/>
                <a:cs typeface="Alexandria"/>
              </a:rPr>
              <a:t>بنهاية هذه المحاضرة، سيكون الطالب قادراً على:</a:t>
            </a:r>
            <a:endParaRPr kumimoji="0" lang="ar-AE" altLang="en-US" sz="2000" i="0" u="none" strike="noStrike" kern="1200" cap="none" spc="0" normalizeH="0" baseline="0" noProof="0" dirty="0">
              <a:ln>
                <a:noFill/>
              </a:ln>
              <a:solidFill>
                <a:srgbClr val="FF0000"/>
              </a:solidFill>
              <a:effectLst/>
              <a:uLnTx/>
              <a:uFillTx/>
              <a:latin typeface="Alexandria Black"/>
              <a:cs typeface="Alexandria"/>
            </a:endParaRP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kumimoji="0" lang="ar-AE" altLang="en-US" sz="2000" i="0" u="none" strike="noStrike" kern="1200" cap="none" spc="0" normalizeH="0" baseline="0" noProof="0" dirty="0">
                <a:ln>
                  <a:noFill/>
                </a:ln>
                <a:solidFill>
                  <a:prstClr val="black"/>
                </a:solidFill>
                <a:effectLst/>
                <a:uLnTx/>
                <a:uFillTx/>
                <a:latin typeface="Abadi" panose="020B0604020104020204" pitchFamily="34" charset="0"/>
                <a:cs typeface="Alexandria"/>
              </a:rPr>
              <a:t>فهم </a:t>
            </a:r>
            <a:r>
              <a:rPr kumimoji="0" lang="ar-EG" altLang="en-US" sz="2000" i="0" u="none" strike="noStrike" kern="1200" cap="none" spc="0" normalizeH="0" baseline="0" noProof="0" dirty="0">
                <a:ln>
                  <a:noFill/>
                </a:ln>
                <a:solidFill>
                  <a:prstClr val="black"/>
                </a:solidFill>
                <a:effectLst/>
                <a:uLnTx/>
                <a:uFillTx/>
                <a:latin typeface="Abadi" panose="020B0604020104020204" pitchFamily="34" charset="0"/>
                <a:cs typeface="Alexandria"/>
              </a:rPr>
              <a:t>أ</a:t>
            </a:r>
            <a:r>
              <a:rPr kumimoji="0" lang="ar-AE" altLang="en-US" sz="2000" i="0" u="none" strike="noStrike" kern="1200" cap="none" spc="0" normalizeH="0" baseline="0" noProof="0" dirty="0">
                <a:ln>
                  <a:noFill/>
                </a:ln>
                <a:solidFill>
                  <a:prstClr val="black"/>
                </a:solidFill>
                <a:effectLst/>
                <a:uLnTx/>
                <a:uFillTx/>
                <a:latin typeface="Abadi" panose="020B0604020104020204" pitchFamily="34" charset="0"/>
                <a:cs typeface="Alexandria"/>
              </a:rPr>
              <a:t>لبيئة القانونية والتنظيمية التي تحكم قطاع التكنولوجيا المالية في دول الخليج العربي.</a:t>
            </a:r>
            <a:endParaRPr kumimoji="0" lang="ar-EG" altLang="en-US" sz="200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kumimoji="0" lang="ar-AE" altLang="en-US" sz="2000" i="0" u="none" strike="noStrike" kern="1200" cap="none" spc="0" normalizeH="0" baseline="0" noProof="0" dirty="0">
                <a:ln>
                  <a:noFill/>
                </a:ln>
                <a:solidFill>
                  <a:prstClr val="black"/>
                </a:solidFill>
                <a:effectLst/>
                <a:uLnTx/>
                <a:uFillTx/>
                <a:latin typeface="Abadi" panose="020B0604020104020204" pitchFamily="34" charset="0"/>
                <a:cs typeface="Alexandria"/>
              </a:rPr>
              <a:t>تحليل الجوانب الأساسية التي يتطلبها تأسيس وتشغيل حلول </a:t>
            </a:r>
            <a:r>
              <a:rPr kumimoji="0" lang="en-US" altLang="en-US" sz="2000" i="0" u="none" strike="noStrike" kern="1200" cap="none" spc="0" normalizeH="0" baseline="0" noProof="0" dirty="0">
                <a:ln>
                  <a:noFill/>
                </a:ln>
                <a:solidFill>
                  <a:prstClr val="black"/>
                </a:solidFill>
                <a:effectLst/>
                <a:uLnTx/>
                <a:uFillTx/>
                <a:latin typeface="Abadi" panose="020B0604020104020204" pitchFamily="34" charset="0"/>
                <a:cs typeface="Alexandria"/>
              </a:rPr>
              <a:t>FinTech، </a:t>
            </a:r>
            <a:r>
              <a:rPr kumimoji="0" lang="ar-AE" altLang="en-US" sz="2000" i="0" u="none" strike="noStrike" kern="1200" cap="none" spc="0" normalizeH="0" baseline="0" noProof="0" dirty="0">
                <a:ln>
                  <a:noFill/>
                </a:ln>
                <a:solidFill>
                  <a:prstClr val="black"/>
                </a:solidFill>
                <a:effectLst/>
                <a:uLnTx/>
                <a:uFillTx/>
                <a:latin typeface="Abadi" panose="020B0604020104020204" pitchFamily="34" charset="0"/>
                <a:cs typeface="Alexandria"/>
              </a:rPr>
              <a:t>من الناحية القانونية والتنظيمية.</a:t>
            </a:r>
            <a:endParaRPr kumimoji="0" lang="ar-EG" altLang="en-US" sz="200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kumimoji="0" lang="ar-AE" altLang="en-US" sz="2000" i="0" u="none" strike="noStrike" kern="1200" cap="none" spc="0" normalizeH="0" baseline="0" noProof="0" dirty="0">
                <a:ln>
                  <a:noFill/>
                </a:ln>
                <a:solidFill>
                  <a:prstClr val="black"/>
                </a:solidFill>
                <a:effectLst/>
                <a:uLnTx/>
                <a:uFillTx/>
                <a:latin typeface="Abadi" panose="020B0604020104020204" pitchFamily="34" charset="0"/>
                <a:cs typeface="Alexandria"/>
              </a:rPr>
              <a:t>تقييم دور الجهات الرقابية في الإشراف على أنشطة التكنولوجيا المالية وضمان الامتثال.</a:t>
            </a:r>
            <a:endParaRPr kumimoji="0" lang="ar-EG" altLang="en-US" sz="200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lang="ar-EG" altLang="en-US" sz="2000" dirty="0">
                <a:solidFill>
                  <a:prstClr val="black"/>
                </a:solidFill>
                <a:latin typeface="Abadi" panose="020B0604020104020204" pitchFamily="34" charset="0"/>
                <a:cs typeface="Alexandria"/>
              </a:rPr>
              <a:t>مناقشة دور الأمن السيبراني وحماية بيانات العملاء في البنية التحتية للتقنية المالية.</a:t>
            </a: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lang="ar-EG" altLang="en-US" sz="2000" dirty="0">
                <a:solidFill>
                  <a:prstClr val="black"/>
                </a:solidFill>
                <a:latin typeface="Abadi" panose="020B0604020104020204" pitchFamily="34" charset="0"/>
                <a:cs typeface="Alexandria"/>
              </a:rPr>
              <a:t>فهم المعايير الفنية الأساسية المتعلقة بتكامل الأنظمة، واستخدام الذكاء الاصطناعي، وتقنيات البلوك تشين.</a:t>
            </a:r>
          </a:p>
          <a:p>
            <a:pPr marR="0" lvl="0" algn="r" defTabSz="914400" rtl="1" eaLnBrk="0" fontAlgn="base" latinLnBrk="0" hangingPunct="0">
              <a:spcBef>
                <a:spcPct val="20000"/>
              </a:spcBef>
              <a:spcAft>
                <a:spcPct val="0"/>
              </a:spcAft>
              <a:buClrTx/>
              <a:buSzPct val="80000"/>
              <a:tabLst/>
              <a:defRPr/>
            </a:pPr>
            <a:endParaRPr kumimoji="0" lang="ar-EG" altLang="en-US" sz="200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R="0" lvl="0" algn="r" defTabSz="914400" rtl="1" eaLnBrk="0" fontAlgn="base" latinLnBrk="0" hangingPunct="0">
              <a:lnSpc>
                <a:spcPct val="150000"/>
              </a:lnSpc>
              <a:spcBef>
                <a:spcPct val="20000"/>
              </a:spcBef>
              <a:spcAft>
                <a:spcPct val="0"/>
              </a:spcAft>
              <a:buClrTx/>
              <a:buSzPct val="80000"/>
              <a:tabLst/>
              <a:defRPr/>
            </a:pPr>
            <a:endParaRPr kumimoji="0" lang="ar-EG" altLang="en-US" sz="200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7" name="Graphic 21">
            <a:extLst>
              <a:ext uri="{FF2B5EF4-FFF2-40B4-BE49-F238E27FC236}">
                <a16:creationId xmlns:a16="http://schemas.microsoft.com/office/drawing/2014/main" id="{69C12C15-E41D-3729-4343-C670E581DE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35156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6D7EB-9F5F-6E85-AF04-FF2792FF2F1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1237D6C-2F8E-AF0C-2AF4-7A2163F860B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E05E5A4B-1D24-A009-7F7B-59CDC1E5FCF8}"/>
              </a:ext>
            </a:extLst>
          </p:cNvPr>
          <p:cNvSpPr txBox="1"/>
          <p:nvPr/>
        </p:nvSpPr>
        <p:spPr>
          <a:xfrm>
            <a:off x="4609707" y="859830"/>
            <a:ext cx="517329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badi" panose="020B0604020104020204" pitchFamily="34" charset="0"/>
                <a:ea typeface="+mn-ea"/>
                <a:cs typeface="Alexandria"/>
              </a:rPr>
              <a:t>نظرة عن المحاضرة السابقة </a:t>
            </a:r>
            <a:endParaRPr kumimoji="0" lang="en-US" sz="2800" b="1" i="0" u="none" strike="noStrike" kern="1200" cap="none" spc="0" normalizeH="0" baseline="0" noProof="0" dirty="0">
              <a:ln>
                <a:noFill/>
              </a:ln>
              <a:solidFill>
                <a:srgbClr val="00AEEF"/>
              </a:solidFill>
              <a:effectLst/>
              <a:highlight>
                <a:srgbClr val="FFFF00"/>
              </a:highlight>
              <a:uLnTx/>
              <a:uFillTx/>
              <a:latin typeface="Abadi" panose="020B0604020104020204" pitchFamily="34" charset="0"/>
              <a:ea typeface="+mn-ea"/>
              <a:cs typeface="+mn-cs"/>
            </a:endParaRPr>
          </a:p>
        </p:txBody>
      </p:sp>
      <p:sp>
        <p:nvSpPr>
          <p:cNvPr id="28" name="Rectangle 27">
            <a:extLst>
              <a:ext uri="{FF2B5EF4-FFF2-40B4-BE49-F238E27FC236}">
                <a16:creationId xmlns:a16="http://schemas.microsoft.com/office/drawing/2014/main" id="{92BBBB5D-C7B6-814D-8661-3ED59D6496A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8C33D21F-5ECD-4476-9A2C-D82B9EF3E8B9}"/>
              </a:ext>
            </a:extLst>
          </p:cNvPr>
          <p:cNvSpPr txBox="1"/>
          <p:nvPr/>
        </p:nvSpPr>
        <p:spPr>
          <a:xfrm>
            <a:off x="2007909" y="1706880"/>
            <a:ext cx="9493211" cy="3574761"/>
          </a:xfrm>
          <a:prstGeom prst="rect">
            <a:avLst/>
          </a:prstGeom>
          <a:noFill/>
        </p:spPr>
        <p:txBody>
          <a:bodyPr wrap="square" rtlCol="0">
            <a:spAutoFit/>
          </a:bodyP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lexandria regular" pitchFamily="2" charset="-78"/>
                <a:ea typeface="+mn-ea"/>
                <a:cs typeface="Alexandria"/>
              </a:rPr>
              <a:t>الموضوعات التى تم مناقشتها : </a:t>
            </a:r>
            <a:endParaRPr kumimoji="0" lang="en-US" sz="2000" b="1" i="0" u="none" strike="noStrike" kern="1200" cap="none" spc="0" normalizeH="0" baseline="0" noProof="0" dirty="0">
              <a:ln>
                <a:noFill/>
              </a:ln>
              <a:solidFill>
                <a:srgbClr val="FF0000"/>
              </a:solidFill>
              <a:effectLst/>
              <a:uLnTx/>
              <a:uFillTx/>
              <a:latin typeface="Alexandria regular" pitchFamily="2" charset="-78"/>
              <a:ea typeface="+mn-ea"/>
            </a:endParaRPr>
          </a:p>
          <a:p>
            <a:pPr marL="0" marR="0" lvl="0" indent="0" algn="just" defTabSz="914400" rtl="1" eaLnBrk="1" fontAlgn="auto" latinLnBrk="0" hangingPunct="1">
              <a:lnSpc>
                <a:spcPct val="200000"/>
              </a:lnSpc>
              <a:spcBef>
                <a:spcPts val="0"/>
              </a:spcBef>
              <a:spcAft>
                <a:spcPts val="0"/>
              </a:spcAft>
              <a:buClrTx/>
              <a:buSzTx/>
              <a:buFontTx/>
              <a:buNone/>
              <a:tabLst/>
              <a:defRPr/>
            </a:pPr>
            <a:r>
              <a:rPr lang="ar-EG" sz="2000" dirty="0">
                <a:solidFill>
                  <a:prstClr val="black"/>
                </a:solidFill>
                <a:latin typeface="Alexandria regular" pitchFamily="2" charset="-78"/>
                <a:cs typeface="Alexandria"/>
              </a:rPr>
              <a:t>في المحاضرة السابقة تم مناقشة عدد من الموضوعات منها التنظيم القانوني على التكنولوجيا المالية </a:t>
            </a:r>
          </a:p>
          <a:p>
            <a:pPr marL="0" marR="0" lvl="0" indent="0" algn="just" defTabSz="914400" rtl="1" eaLnBrk="1" fontAlgn="auto" latinLnBrk="0" hangingPunct="1">
              <a:lnSpc>
                <a:spcPct val="200000"/>
              </a:lnSpc>
              <a:spcBef>
                <a:spcPts val="0"/>
              </a:spcBef>
              <a:spcAft>
                <a:spcPts val="0"/>
              </a:spcAft>
              <a:buClrTx/>
              <a:buSzTx/>
              <a:buFontTx/>
              <a:buNone/>
              <a:tabLst/>
              <a:defRPr/>
            </a:pPr>
            <a:r>
              <a:rPr lang="ar-EG" sz="2000" dirty="0">
                <a:solidFill>
                  <a:prstClr val="black"/>
                </a:solidFill>
                <a:latin typeface="Alexandria regular" pitchFamily="2" charset="-78"/>
                <a:cs typeface="Alexandria"/>
              </a:rPr>
              <a:t>و مراحل التنظيم القانوني ومستقبله بالاضافة الى شرح التوازن بين النظم الرقابية وأنشطة الابتكار </a:t>
            </a:r>
          </a:p>
          <a:p>
            <a:pPr marL="0" marR="0" lvl="0" indent="0" algn="just" defTabSz="914400" rtl="1" eaLnBrk="1" fontAlgn="auto" latinLnBrk="0" hangingPunct="1">
              <a:lnSpc>
                <a:spcPct val="200000"/>
              </a:lnSpc>
              <a:spcBef>
                <a:spcPts val="0"/>
              </a:spcBef>
              <a:spcAft>
                <a:spcPts val="0"/>
              </a:spcAft>
              <a:buClrTx/>
              <a:buSzTx/>
              <a:buFontTx/>
              <a:buNone/>
              <a:tabLst/>
              <a:defRPr/>
            </a:pPr>
            <a:r>
              <a:rPr lang="ar-EG" sz="2000" dirty="0">
                <a:solidFill>
                  <a:prstClr val="black"/>
                </a:solidFill>
                <a:latin typeface="Alexandria regular" pitchFamily="2" charset="-78"/>
                <a:cs typeface="Alexandria"/>
              </a:rPr>
              <a:t>كما تم مناقشة السياسات المالية الحكومية تجاه العملات الرقمية وادوات التكنولوجيا المالية</a:t>
            </a:r>
          </a:p>
          <a:p>
            <a:pPr marL="0" marR="0" lvl="0" indent="0" algn="just" defTabSz="914400" rtl="1" eaLnBrk="1" fontAlgn="auto" latinLnBrk="0" hangingPunct="1">
              <a:lnSpc>
                <a:spcPct val="200000"/>
              </a:lnSpc>
              <a:spcBef>
                <a:spcPts val="0"/>
              </a:spcBef>
              <a:spcAft>
                <a:spcPts val="0"/>
              </a:spcAft>
              <a:buClrTx/>
              <a:buSzTx/>
              <a:buFontTx/>
              <a:buNone/>
              <a:tabLst/>
              <a:defRPr/>
            </a:pPr>
            <a:endParaRPr lang="ar-EG" sz="2000" dirty="0">
              <a:solidFill>
                <a:prstClr val="black"/>
              </a:solidFill>
              <a:latin typeface="Alexandria regular" pitchFamily="2" charset="-78"/>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endParaRPr kumimoji="0" lang="en-US" sz="2000" b="0" i="0" u="none" strike="noStrike" kern="1200" cap="none" spc="0" normalizeH="0" baseline="0" noProof="0" dirty="0">
              <a:ln>
                <a:noFill/>
              </a:ln>
              <a:solidFill>
                <a:prstClr val="black"/>
              </a:solidFill>
              <a:effectLst/>
              <a:uLnTx/>
              <a:uFillTx/>
              <a:latin typeface="Alexandria regular" pitchFamily="2" charset="-78"/>
              <a:ea typeface="+mn-ea"/>
            </a:endParaRPr>
          </a:p>
        </p:txBody>
      </p:sp>
      <p:pic>
        <p:nvPicPr>
          <p:cNvPr id="6" name="Graphic 21">
            <a:extLst>
              <a:ext uri="{FF2B5EF4-FFF2-40B4-BE49-F238E27FC236}">
                <a16:creationId xmlns:a16="http://schemas.microsoft.com/office/drawing/2014/main" id="{47CC2601-EBD5-35D1-7BED-13A5E78030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993784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CF47A-D511-1C25-0E7A-AD7DFBDFA0B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6FE316F-7584-D9A2-0DF1-B324BDE94D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089E9774-5275-9856-383F-B01D956DF35A}"/>
              </a:ext>
            </a:extLst>
          </p:cNvPr>
          <p:cNvSpPr txBox="1"/>
          <p:nvPr/>
        </p:nvSpPr>
        <p:spPr>
          <a:xfrm>
            <a:off x="2988298" y="820132"/>
            <a:ext cx="635366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badi" panose="020B0604020104020204" pitchFamily="34" charset="0"/>
                <a:ea typeface="+mn-ea"/>
                <a:cs typeface="Alexandria"/>
              </a:rPr>
              <a:t>الموضوعات </a:t>
            </a:r>
          </a:p>
        </p:txBody>
      </p:sp>
      <p:sp>
        <p:nvSpPr>
          <p:cNvPr id="28" name="Rectangle 27">
            <a:extLst>
              <a:ext uri="{FF2B5EF4-FFF2-40B4-BE49-F238E27FC236}">
                <a16:creationId xmlns:a16="http://schemas.microsoft.com/office/drawing/2014/main" id="{802B0B8F-9705-CAD2-FDDF-CB0F47F9E9D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22C2C637-04CB-DDCA-3BB8-7BE152A760D4}"/>
              </a:ext>
            </a:extLst>
          </p:cNvPr>
          <p:cNvSpPr txBox="1"/>
          <p:nvPr/>
        </p:nvSpPr>
        <p:spPr>
          <a:xfrm>
            <a:off x="2390105" y="1343352"/>
            <a:ext cx="9218800" cy="4191981"/>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000" b="1" dirty="0">
                <a:solidFill>
                  <a:prstClr val="black"/>
                </a:solidFill>
                <a:highlight>
                  <a:srgbClr val="FFFF00"/>
                </a:highlight>
                <a:latin typeface="Alexandria regular" pitchFamily="2" charset="-78"/>
                <a:cs typeface="Alexandria"/>
              </a:rPr>
              <a:t>المنظومة القانونية لدول الخليج العربي للتكنولوجيا المالية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000" dirty="0">
                <a:solidFill>
                  <a:prstClr val="black"/>
                </a:solidFill>
                <a:latin typeface="Alexandria regular" pitchFamily="2" charset="-78"/>
                <a:cs typeface="Alexandria"/>
              </a:rPr>
              <a:t>نظرة عامة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000" dirty="0">
                <a:solidFill>
                  <a:prstClr val="black"/>
                </a:solidFill>
                <a:latin typeface="Alexandria regular" pitchFamily="2" charset="-78"/>
                <a:cs typeface="Alexandria"/>
              </a:rPr>
              <a:t>متطلبات التقنية المالية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000" dirty="0">
                <a:solidFill>
                  <a:prstClr val="black"/>
                </a:solidFill>
                <a:latin typeface="Alexandria regular" pitchFamily="2" charset="-78"/>
                <a:cs typeface="Alexandria"/>
              </a:rPr>
              <a:t>متطلبات التصريح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000" dirty="0">
                <a:solidFill>
                  <a:prstClr val="black"/>
                </a:solidFill>
                <a:latin typeface="Alexandria regular" pitchFamily="2" charset="-78"/>
                <a:cs typeface="Alexandria"/>
              </a:rPr>
              <a:t>عملية طلب التصريح</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000" dirty="0">
                <a:solidFill>
                  <a:prstClr val="black"/>
                </a:solidFill>
                <a:latin typeface="Alexandria regular" pitchFamily="2" charset="-78"/>
                <a:cs typeface="Alexandria"/>
              </a:rPr>
              <a:t>متطلبات تنظيمية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000" dirty="0">
                <a:solidFill>
                  <a:prstClr val="black"/>
                </a:solidFill>
                <a:latin typeface="Alexandria regular" pitchFamily="2" charset="-78"/>
                <a:cs typeface="Alexandria"/>
              </a:rPr>
              <a:t>ممارسة العمل</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000" dirty="0">
                <a:solidFill>
                  <a:prstClr val="black"/>
                </a:solidFill>
                <a:latin typeface="Alexandria regular" pitchFamily="2" charset="-78"/>
                <a:cs typeface="Alexandria"/>
              </a:rPr>
              <a:t>متطلبات الاشراف</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000" dirty="0">
                <a:solidFill>
                  <a:prstClr val="black"/>
                </a:solidFill>
                <a:latin typeface="Alexandria regular" pitchFamily="2" charset="-78"/>
                <a:cs typeface="Alexandria"/>
              </a:rPr>
              <a:t>فترة الصلاحية</a:t>
            </a:r>
          </a:p>
        </p:txBody>
      </p:sp>
      <p:pic>
        <p:nvPicPr>
          <p:cNvPr id="6" name="Graphic 21">
            <a:extLst>
              <a:ext uri="{FF2B5EF4-FFF2-40B4-BE49-F238E27FC236}">
                <a16:creationId xmlns:a16="http://schemas.microsoft.com/office/drawing/2014/main" id="{676A9AE6-5B52-8AC1-5FD4-D341D60CB9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73753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775EDA-9753-18CE-FC40-F10ABFAC72A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8596954-8F3D-8551-9555-BCAAC07B30D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F86B5075-E4B7-C5B6-CF3A-08FEDE0DF379}"/>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badi" panose="020B0604020104020204" pitchFamily="34" charset="0"/>
                <a:ea typeface="+mn-ea"/>
                <a:cs typeface="Alexandria"/>
              </a:rPr>
              <a:t>المنظومة القانونية لدول الخليج العربي للتكنولوجيا المالية </a:t>
            </a:r>
          </a:p>
        </p:txBody>
      </p:sp>
      <p:sp>
        <p:nvSpPr>
          <p:cNvPr id="28" name="Rectangle 27">
            <a:extLst>
              <a:ext uri="{FF2B5EF4-FFF2-40B4-BE49-F238E27FC236}">
                <a16:creationId xmlns:a16="http://schemas.microsoft.com/office/drawing/2014/main" id="{933B2E6B-D714-658D-6ABF-33EB573E4A8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F988EDD2-E8AE-E4D1-7AC4-8C21C81F3E4E}"/>
              </a:ext>
            </a:extLst>
          </p:cNvPr>
          <p:cNvSpPr txBox="1"/>
          <p:nvPr/>
        </p:nvSpPr>
        <p:spPr>
          <a:xfrm>
            <a:off x="2875175" y="2007704"/>
            <a:ext cx="8753608" cy="2959208"/>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المنظومة القانونية في دول الخليج العربي تشهد تطورًا متسارعًا ومُنظّمًا لمواكبة ثورة التكنولوجيا المالية ، ورغم التفاوت في مراحل التنفيذ، إلا أن الدول الخليجية تسير نحو تنظيم شامل ومتكامل يدعم الابتكار ويحمي الاستقرار المالي ، وتقليل الاعتماد على النقد، وتحقيق الشمول المالي. </a:t>
            </a:r>
          </a:p>
          <a:p>
            <a:pPr marL="0" marR="0" lvl="0" indent="0" algn="r" defTabSz="914400" rtl="1" eaLnBrk="1" fontAlgn="auto" latinLnBrk="0" hangingPunct="1">
              <a:lnSpc>
                <a:spcPct val="200000"/>
              </a:lnSpc>
              <a:spcBef>
                <a:spcPts val="0"/>
              </a:spcBef>
              <a:spcAft>
                <a:spcPts val="0"/>
              </a:spcAft>
              <a:buClrTx/>
              <a:buSzTx/>
              <a:buFontTx/>
              <a:buNone/>
              <a:tabLst/>
              <a:defRPr/>
            </a:pPr>
            <a:endParaRPr lang="ar-EG" sz="2000" dirty="0">
              <a:solidFill>
                <a:prstClr val="black"/>
              </a:solidFill>
              <a:latin typeface="Alexandria regular" pitchFamily="2" charset="-78"/>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EE9EB2A4-7267-9218-73FF-6CD0D36DAA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590263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0DA59B-AD5F-E1F9-E44E-1F735C49CDF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A70287C-6A8D-69A5-4D3F-C043EC4BB88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1A3EA921-9A1A-CD35-7613-EE23C287D2AB}"/>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badi" panose="020B0604020104020204" pitchFamily="34" charset="0"/>
                <a:ea typeface="+mn-ea"/>
                <a:cs typeface="Alexandria"/>
              </a:rPr>
              <a:t>السمات العامة للمنظومة القانونية الخليجية للتكنولوجيا المالية </a:t>
            </a:r>
          </a:p>
        </p:txBody>
      </p:sp>
      <p:sp>
        <p:nvSpPr>
          <p:cNvPr id="28" name="Rectangle 27">
            <a:extLst>
              <a:ext uri="{FF2B5EF4-FFF2-40B4-BE49-F238E27FC236}">
                <a16:creationId xmlns:a16="http://schemas.microsoft.com/office/drawing/2014/main" id="{795E5318-0A88-16A0-9514-6A68471429E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8CD4CDD4-8166-A014-C798-78381433CBD6}"/>
              </a:ext>
            </a:extLst>
          </p:cNvPr>
          <p:cNvSpPr txBox="1"/>
          <p:nvPr/>
        </p:nvSpPr>
        <p:spPr>
          <a:xfrm>
            <a:off x="2243579" y="2041374"/>
            <a:ext cx="8568966" cy="3691844"/>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1. الإشراف المركزي عبر البنوك المركزية وهيئات السوق المالية.</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2. إطلاق بيئات تنظيمية تجريبية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Sandboxes)</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a:t>
            </a:r>
            <a:endPar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3. ترخيص شركات التقنية المالية وفق نشاطها (مدفوعات، تمويل جماعي، تأمين، إلخ).</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4. اعتماد التشريعات المتوافقة مع مكافحة غسل الأموال وتمويل الإرهاب.</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5. حماية بيانات المستخدمين الرقمية عبر قوانين خصوصية حديثة.</a:t>
            </a: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42121F6E-DD60-AD51-D353-9D219758AF2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732357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0DA59B-AD5F-E1F9-E44E-1F735C49CDF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A70287C-6A8D-69A5-4D3F-C043EC4BB88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1A3EA921-9A1A-CD35-7613-EE23C287D2AB}"/>
              </a:ext>
            </a:extLst>
          </p:cNvPr>
          <p:cNvSpPr txBox="1"/>
          <p:nvPr/>
        </p:nvSpPr>
        <p:spPr>
          <a:xfrm>
            <a:off x="1847493" y="1090414"/>
            <a:ext cx="8832699"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Calibri"/>
                <a:ea typeface="+mn-ea"/>
                <a:cs typeface="Alexandria"/>
              </a:rPr>
              <a:t>آليات الإشراف والتنظيم </a:t>
            </a:r>
            <a:r>
              <a:rPr kumimoji="0" lang="ar-EG" sz="2400" b="1" i="0" u="none" strike="noStrike" kern="1200" cap="none" spc="0" normalizeH="0" baseline="0" noProof="0" dirty="0">
                <a:ln>
                  <a:noFill/>
                </a:ln>
                <a:solidFill>
                  <a:srgbClr val="00B0F0"/>
                </a:solidFill>
                <a:effectLst/>
                <a:uLnTx/>
                <a:uFillTx/>
                <a:latin typeface="Abadi" panose="020B0604020104020204" pitchFamily="34" charset="0"/>
                <a:ea typeface="+mn-ea"/>
                <a:cs typeface="Alexandria"/>
              </a:rPr>
              <a:t>للمنظومة القانونية الخليجية </a:t>
            </a:r>
            <a:r>
              <a:rPr kumimoji="0" lang="ar-AE" sz="2400" b="1" i="0" u="none" strike="noStrike" kern="1200" cap="none" spc="0" normalizeH="0" baseline="0" noProof="0" dirty="0">
                <a:ln>
                  <a:noFill/>
                </a:ln>
                <a:solidFill>
                  <a:srgbClr val="00B0F0"/>
                </a:solidFill>
                <a:effectLst/>
                <a:uLnTx/>
                <a:uFillTx/>
                <a:latin typeface="Calibri"/>
                <a:ea typeface="+mn-ea"/>
                <a:cs typeface="Alexandria"/>
              </a:rPr>
              <a:t>على شركات التكنولوجيا المالية </a:t>
            </a:r>
            <a:endParaRPr kumimoji="0" lang="ar-EG" sz="2400" b="1" i="0" u="none" strike="noStrike" kern="1200" cap="none" spc="0" normalizeH="0" baseline="0" noProof="0" dirty="0">
              <a:ln>
                <a:noFill/>
              </a:ln>
              <a:solidFill>
                <a:srgbClr val="00B0F0"/>
              </a:solidFill>
              <a:effectLst/>
              <a:uLnTx/>
              <a:uFillTx/>
              <a:latin typeface="Abadi" panose="020B0604020104020204" pitchFamily="34" charset="0"/>
              <a:ea typeface="+mn-ea"/>
              <a:cs typeface="Alexandria"/>
            </a:endParaRPr>
          </a:p>
        </p:txBody>
      </p:sp>
      <p:sp>
        <p:nvSpPr>
          <p:cNvPr id="28" name="Rectangle 27">
            <a:extLst>
              <a:ext uri="{FF2B5EF4-FFF2-40B4-BE49-F238E27FC236}">
                <a16:creationId xmlns:a16="http://schemas.microsoft.com/office/drawing/2014/main" id="{795E5318-0A88-16A0-9514-6A68471429E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8CD4CDD4-8166-A014-C798-78381433CBD6}"/>
              </a:ext>
            </a:extLst>
          </p:cNvPr>
          <p:cNvSpPr txBox="1"/>
          <p:nvPr/>
        </p:nvSpPr>
        <p:spPr>
          <a:xfrm>
            <a:off x="246888" y="1799303"/>
            <a:ext cx="11740896" cy="419031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1" i="0" u="none" strike="noStrike" kern="1200" cap="none" spc="0" normalizeH="0" baseline="0" noProof="0" dirty="0">
                <a:ln>
                  <a:noFill/>
                </a:ln>
                <a:solidFill>
                  <a:prstClr val="black"/>
                </a:solidFill>
                <a:effectLst/>
                <a:uLnTx/>
                <a:uFillTx/>
                <a:latin typeface="Calibri"/>
                <a:ea typeface="+mn-ea"/>
                <a:cs typeface="Alexandria"/>
              </a:rPr>
              <a:t>آليات الإشراف والتنظيم على شركات التكنولوجيا المالية </a:t>
            </a:r>
            <a:endParaRPr kumimoji="0" lang="en-US" sz="2000" b="1" i="0" u="none" strike="noStrike" kern="1200" cap="none" spc="0" normalizeH="0" baseline="0" noProof="0" dirty="0">
              <a:ln>
                <a:noFill/>
              </a:ln>
              <a:solidFill>
                <a:prstClr val="black"/>
              </a:solidFill>
              <a:effectLst/>
              <a:uLnTx/>
              <a:uFillTx/>
              <a:latin typeface="Calibri"/>
              <a:ea typeface="+mn-ea"/>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تسعى الدول إلى بناء منظومة رقابية متكاملة لتنظيم قطاع التكنولوجيا المالية، بما يحقق التوازن بين تشجيع الابتكار وضمان استقرار النظام المالي. وقد اعتمدت العديد من الدول مجموعة من الآليات التنظيمية والرقابية التي أثبتت فاعليتها في دعم هذا القطاع، </a:t>
            </a:r>
            <a:r>
              <a:rPr kumimoji="0" lang="ar-AE" sz="2000" b="1" i="0" u="none" strike="noStrike" kern="1200" cap="none" spc="0" normalizeH="0" baseline="0" noProof="0" dirty="0">
                <a:ln>
                  <a:noFill/>
                </a:ln>
                <a:solidFill>
                  <a:prstClr val="black"/>
                </a:solidFill>
                <a:effectLst/>
                <a:uLnTx/>
                <a:uFillTx/>
                <a:latin typeface="Calibri"/>
                <a:ea typeface="+mn-ea"/>
                <a:cs typeface="Alexandria"/>
              </a:rPr>
              <a:t>ومن أبرزها:</a:t>
            </a:r>
            <a:endParaRPr kumimoji="0" lang="en-US" sz="2000" b="1" i="0" u="none" strike="noStrike" kern="1200" cap="none" spc="0" normalizeH="0" baseline="0" noProof="0" dirty="0">
              <a:ln>
                <a:noFill/>
              </a:ln>
              <a:solidFill>
                <a:prstClr val="black"/>
              </a:solidFill>
              <a:effectLst/>
              <a:uLnTx/>
              <a:uFillTx/>
              <a:latin typeface="Calibri"/>
              <a:ea typeface="+mn-ea"/>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AE" sz="2000" b="1" i="0" u="none" strike="noStrike" kern="1200" cap="none" spc="0" normalizeH="0" baseline="0" noProof="0" dirty="0">
              <a:ln>
                <a:noFill/>
              </a:ln>
              <a:solidFill>
                <a:prstClr val="black"/>
              </a:solidFill>
              <a:effectLst/>
              <a:uLnTx/>
              <a:uFillTx/>
              <a:latin typeface="Calibri"/>
              <a:ea typeface="+mn-ea"/>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1" i="0" u="none" strike="noStrike" kern="1200" cap="none" spc="0" normalizeH="0" baseline="0" noProof="0" dirty="0">
                <a:ln>
                  <a:noFill/>
                </a:ln>
                <a:solidFill>
                  <a:prstClr val="black"/>
                </a:solidFill>
                <a:effectLst/>
                <a:uLnTx/>
                <a:uFillTx/>
                <a:latin typeface="Calibri"/>
                <a:ea typeface="+mn-ea"/>
                <a:cs typeface="Alexandria"/>
              </a:rPr>
              <a:t>أولًا: الإشراف المركزي عبر البنوك المركزية وهيئات الأسواق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تُعد البنوك المركزية وهيئات الأسواق المالية الجهات الرئيسة المسؤولة عن الإشراف على شركات التكنولوجيا المالية، حيث تتولى إصدار اللوائح التنظيمية، ومنح التراخيص، ومراقبة مدى التزام الشركات بالأنظمة والتعليمات. كما تعمل هذه الجهات على إدارة المخاطر، وتعزيز الاستقرار المالي، وضمان سلامة الخدمات المقدمة للمستهلكين، مع الحفاظ على نزاهة وكفاءة الأسواق المالية.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42121F6E-DD60-AD51-D353-9D219758AF2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308375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4B5EC-ABC4-16AA-6998-C53892FA667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4AFB296-7D75-F6B1-A2FC-C181EEC0264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135AC4D4-EE4D-2263-EA1F-269242011B62}"/>
              </a:ext>
            </a:extLst>
          </p:cNvPr>
          <p:cNvSpPr txBox="1"/>
          <p:nvPr/>
        </p:nvSpPr>
        <p:spPr>
          <a:xfrm>
            <a:off x="2176273" y="1136133"/>
            <a:ext cx="897940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Calibri"/>
                <a:ea typeface="+mn-ea"/>
                <a:cs typeface="Alexandria"/>
              </a:rPr>
              <a:t>آليات الإشراف والتنظيم </a:t>
            </a:r>
            <a:r>
              <a:rPr kumimoji="0" lang="ar-EG" sz="2400" b="1" i="0" u="none" strike="noStrike" kern="1200" cap="none" spc="0" normalizeH="0" baseline="0" noProof="0" dirty="0">
                <a:ln>
                  <a:noFill/>
                </a:ln>
                <a:solidFill>
                  <a:srgbClr val="00B0F0"/>
                </a:solidFill>
                <a:effectLst/>
                <a:uLnTx/>
                <a:uFillTx/>
                <a:latin typeface="Abadi" panose="020B0604020104020204" pitchFamily="34" charset="0"/>
                <a:ea typeface="+mn-ea"/>
                <a:cs typeface="Alexandria"/>
              </a:rPr>
              <a:t>للمنظومة القانونية الخليجية </a:t>
            </a:r>
            <a:r>
              <a:rPr kumimoji="0" lang="ar-AE" sz="2400" b="1" i="0" u="none" strike="noStrike" kern="1200" cap="none" spc="0" normalizeH="0" baseline="0" noProof="0" dirty="0">
                <a:ln>
                  <a:noFill/>
                </a:ln>
                <a:solidFill>
                  <a:srgbClr val="00B0F0"/>
                </a:solidFill>
                <a:effectLst/>
                <a:uLnTx/>
                <a:uFillTx/>
                <a:latin typeface="Calibri"/>
                <a:ea typeface="+mn-ea"/>
                <a:cs typeface="Alexandria"/>
              </a:rPr>
              <a:t>على شركات التكنولوجيا المالية </a:t>
            </a:r>
            <a:endParaRPr kumimoji="0" lang="ar-EG" sz="2400" b="1" i="0" u="none" strike="noStrike" kern="1200" cap="none" spc="0" normalizeH="0" baseline="0" noProof="0" dirty="0">
              <a:ln>
                <a:noFill/>
              </a:ln>
              <a:solidFill>
                <a:srgbClr val="00B0F0"/>
              </a:solidFill>
              <a:effectLst/>
              <a:uLnTx/>
              <a:uFillTx/>
              <a:latin typeface="Abadi" panose="020B0604020104020204" pitchFamily="34" charset="0"/>
              <a:ea typeface="+mn-ea"/>
              <a:cs typeface="Alexandria"/>
            </a:endParaRPr>
          </a:p>
        </p:txBody>
      </p:sp>
      <p:sp>
        <p:nvSpPr>
          <p:cNvPr id="28" name="Rectangle 27">
            <a:extLst>
              <a:ext uri="{FF2B5EF4-FFF2-40B4-BE49-F238E27FC236}">
                <a16:creationId xmlns:a16="http://schemas.microsoft.com/office/drawing/2014/main" id="{2E6263F3-D475-3ED3-ADAA-2FB4B639A9F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A96BAA40-85B4-831C-036B-285F2C46C509}"/>
              </a:ext>
            </a:extLst>
          </p:cNvPr>
          <p:cNvSpPr txBox="1"/>
          <p:nvPr/>
        </p:nvSpPr>
        <p:spPr>
          <a:xfrm>
            <a:off x="2243578" y="2041374"/>
            <a:ext cx="9149845" cy="465197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1" i="0" u="none" strike="noStrike" kern="1200" cap="none" spc="0" normalizeH="0" baseline="0" noProof="0" dirty="0">
                <a:ln>
                  <a:noFill/>
                </a:ln>
                <a:solidFill>
                  <a:prstClr val="black"/>
                </a:solidFill>
                <a:effectLst/>
                <a:uLnTx/>
                <a:uFillTx/>
                <a:latin typeface="Calibri"/>
                <a:ea typeface="+mn-ea"/>
                <a:cs typeface="Alexandria"/>
              </a:rPr>
              <a:t>ثانيًا: إطلاق البيئات التنظيمية التجريبية (</a:t>
            </a:r>
            <a:r>
              <a:rPr kumimoji="0" lang="en-US" sz="2000" b="1" i="0" u="none" strike="noStrike" kern="1200" cap="none" spc="0" normalizeH="0" baseline="0" noProof="0" dirty="0">
                <a:ln>
                  <a:noFill/>
                </a:ln>
                <a:solidFill>
                  <a:prstClr val="black"/>
                </a:solidFill>
                <a:effectLst/>
                <a:uLnTx/>
                <a:uFillTx/>
                <a:latin typeface="Calibri"/>
                <a:ea typeface="+mn-ea"/>
                <a:cs typeface="Alexandria"/>
              </a:rPr>
              <a:t>Regulatory Sandbox)</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تُعد البيئة التنظيمية التجريبية من أهم أدوات الرقابة الحديثة، إذ تتيح للشركات الناشئة اختبار منتجاتها وخدماتها المالية المبتكرة في بيئة رقابية خاضعة لإشراف الجهات التنظيمية، ولفترة زمنية محددة، قبل طرحها في السوق بصورة تجارية.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وتحقق هذه الآلية العديد من المزايا، منها:</a:t>
            </a:r>
          </a:p>
          <a:p>
            <a:pPr marL="0" marR="0" lvl="0" indent="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تشجيع الابتكار المالي.</a:t>
            </a:r>
          </a:p>
          <a:p>
            <a:pPr marL="0" marR="0" lvl="0" indent="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تقليل المخاطر التنظيمية.</a:t>
            </a:r>
          </a:p>
          <a:p>
            <a:pPr marL="0" marR="0" lvl="0" indent="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اختبار كفاءة الحلول التقنية قبل تعميمها.</a:t>
            </a:r>
          </a:p>
          <a:p>
            <a:pPr marL="0" marR="0" lvl="0" indent="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تعزيز التعاون بين الجهات الرقابية والشركات الناشئة.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0B576CC9-6827-6BC5-77D2-AB916E8F7D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6230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186B33-7922-4DE2-D865-CB25ACB23C8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7C79C8F-E08A-D501-8244-2E15AB75EA8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F55DA64D-B4D2-B5CF-BBCA-E20784F46C6A}"/>
              </a:ext>
            </a:extLst>
          </p:cNvPr>
          <p:cNvSpPr txBox="1"/>
          <p:nvPr/>
        </p:nvSpPr>
        <p:spPr>
          <a:xfrm>
            <a:off x="2624328" y="978407"/>
            <a:ext cx="865022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Calibri"/>
                <a:ea typeface="+mn-ea"/>
                <a:cs typeface="Alexandria"/>
              </a:rPr>
              <a:t>آليات الإشراف والتنظيم </a:t>
            </a:r>
            <a:r>
              <a:rPr kumimoji="0" lang="ar-EG" sz="2400" b="1" i="0" u="none" strike="noStrike" kern="1200" cap="none" spc="0" normalizeH="0" baseline="0" noProof="0" dirty="0">
                <a:ln>
                  <a:noFill/>
                </a:ln>
                <a:solidFill>
                  <a:srgbClr val="00B0F0"/>
                </a:solidFill>
                <a:effectLst/>
                <a:uLnTx/>
                <a:uFillTx/>
                <a:latin typeface="Abadi" panose="020B0604020104020204" pitchFamily="34" charset="0"/>
                <a:ea typeface="+mn-ea"/>
                <a:cs typeface="Alexandria"/>
              </a:rPr>
              <a:t>للمنظومة القانونية الخليجية </a:t>
            </a:r>
            <a:r>
              <a:rPr kumimoji="0" lang="ar-AE" sz="2400" b="1" i="0" u="none" strike="noStrike" kern="1200" cap="none" spc="0" normalizeH="0" baseline="0" noProof="0" dirty="0">
                <a:ln>
                  <a:noFill/>
                </a:ln>
                <a:solidFill>
                  <a:srgbClr val="00B0F0"/>
                </a:solidFill>
                <a:effectLst/>
                <a:uLnTx/>
                <a:uFillTx/>
                <a:latin typeface="Calibri"/>
                <a:ea typeface="+mn-ea"/>
                <a:cs typeface="Alexandria"/>
              </a:rPr>
              <a:t>على شركات التكنولوجيا المالية </a:t>
            </a:r>
            <a:endParaRPr kumimoji="0" lang="ar-EG" sz="2400" b="1" i="0" u="none" strike="noStrike" kern="1200" cap="none" spc="0" normalizeH="0" baseline="0" noProof="0" dirty="0">
              <a:ln>
                <a:noFill/>
              </a:ln>
              <a:solidFill>
                <a:srgbClr val="00B0F0"/>
              </a:solidFill>
              <a:effectLst/>
              <a:uLnTx/>
              <a:uFillTx/>
              <a:latin typeface="Abadi" panose="020B0604020104020204" pitchFamily="34" charset="0"/>
              <a:ea typeface="+mn-ea"/>
              <a:cs typeface="Alexandria"/>
            </a:endParaRPr>
          </a:p>
        </p:txBody>
      </p:sp>
      <p:sp>
        <p:nvSpPr>
          <p:cNvPr id="28" name="Rectangle 27">
            <a:extLst>
              <a:ext uri="{FF2B5EF4-FFF2-40B4-BE49-F238E27FC236}">
                <a16:creationId xmlns:a16="http://schemas.microsoft.com/office/drawing/2014/main" id="{CE2DB08E-BFE1-CE79-E67C-F4FC0600C03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6C3ED303-3A18-FD44-2EB1-7C02E592AF10}"/>
              </a:ext>
            </a:extLst>
          </p:cNvPr>
          <p:cNvSpPr txBox="1"/>
          <p:nvPr/>
        </p:nvSpPr>
        <p:spPr>
          <a:xfrm>
            <a:off x="146304" y="1536192"/>
            <a:ext cx="11823192" cy="511364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1" i="0" u="none" strike="noStrike" kern="1200" cap="none" spc="0" normalizeH="0" baseline="0" noProof="0" dirty="0">
                <a:ln>
                  <a:noFill/>
                </a:ln>
                <a:solidFill>
                  <a:prstClr val="black"/>
                </a:solidFill>
                <a:effectLst/>
                <a:uLnTx/>
                <a:uFillTx/>
                <a:latin typeface="Calibri"/>
                <a:ea typeface="+mn-ea"/>
                <a:cs typeface="Alexandria"/>
              </a:rPr>
              <a:t>ثالثًا: ترخيص شركات التكنولوجيا المالية وفق طبيعة نشاطها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تختلف الأنشطة التي تمارسها شركات التكنولوجيا المالية، ولذلك تعتمد الجهات التنظيمية نظامًا لترخيص الشركات وفق نوع النشاط الذي تمارسه، </a:t>
            </a:r>
            <a:r>
              <a:rPr kumimoji="0" lang="ar-AE" sz="2000" b="1" i="0" u="none" strike="noStrike" kern="1200" cap="none" spc="0" normalizeH="0" baseline="0" noProof="0" dirty="0">
                <a:ln>
                  <a:noFill/>
                </a:ln>
                <a:solidFill>
                  <a:prstClr val="black"/>
                </a:solidFill>
                <a:effectLst/>
                <a:uLnTx/>
                <a:uFillTx/>
                <a:latin typeface="Calibri"/>
                <a:ea typeface="+mn-ea"/>
                <a:cs typeface="Alexandria"/>
              </a:rPr>
              <a:t>مثل:</a:t>
            </a:r>
          </a:p>
          <a:p>
            <a:pPr marL="0" marR="0" lvl="0" indent="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خدمات المدفوعات الإلكترونية.</a:t>
            </a:r>
          </a:p>
          <a:p>
            <a:pPr marL="0" marR="0" lvl="0" indent="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التمويل الجماعي.</a:t>
            </a:r>
          </a:p>
          <a:p>
            <a:pPr marL="0" marR="0" lvl="0" indent="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الإقراض الرقمي.</a:t>
            </a:r>
          </a:p>
          <a:p>
            <a:pPr marL="0" marR="0" lvl="0" indent="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التأمين الرقمي </a:t>
            </a:r>
            <a:r>
              <a:rPr kumimoji="0" lang="en-US" sz="2000" b="0" i="0" u="none" strike="noStrike" kern="1200" cap="none" spc="0" normalizeH="0" baseline="0" noProof="0" dirty="0" err="1">
                <a:ln>
                  <a:noFill/>
                </a:ln>
                <a:solidFill>
                  <a:prstClr val="black"/>
                </a:solidFill>
                <a:effectLst/>
                <a:uLnTx/>
                <a:uFillTx/>
                <a:latin typeface="Calibri"/>
                <a:ea typeface="+mn-ea"/>
                <a:cs typeface="Alexandria"/>
              </a:rPr>
              <a:t>InsurTech</a:t>
            </a:r>
            <a:r>
              <a:rPr kumimoji="0" lang="en-US" sz="2000" b="0" i="0" u="none" strike="noStrike" kern="1200" cap="none" spc="0" normalizeH="0" baseline="0" noProof="0" dirty="0">
                <a:ln>
                  <a:noFill/>
                </a:ln>
                <a:solidFill>
                  <a:prstClr val="black"/>
                </a:solidFill>
                <a:effectLst/>
                <a:uLnTx/>
                <a:uFillTx/>
                <a:latin typeface="Calibri"/>
                <a:ea typeface="+mn-ea"/>
                <a:cs typeface="Alexandria"/>
              </a:rPr>
              <a:t>.</a:t>
            </a:r>
          </a:p>
          <a:p>
            <a:pPr marL="0" marR="0" lvl="0" indent="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إدارة الثروات والاستثمار الرقمي.</a:t>
            </a:r>
          </a:p>
          <a:p>
            <a:pPr marL="0" marR="0" lvl="0" indent="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خدمات الأصول الرقمية.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ويهدف هذا النهج إلى تطبيق متطلبات رقابية تتناسب مع مستوى المخاطر المرتبطة بكل نشاط، بما يحقق كفاءة الإشراف وعدالته.</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48C1E710-C73E-9406-0CEE-0200651BDEA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779320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398B19-5D2D-4A8E-102E-581376864FF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B376417-F968-57A0-0EC4-8718DBD0ED5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69C7D740-EA99-6C02-D5A4-12FE8160522F}"/>
              </a:ext>
            </a:extLst>
          </p:cNvPr>
          <p:cNvSpPr txBox="1"/>
          <p:nvPr/>
        </p:nvSpPr>
        <p:spPr>
          <a:xfrm>
            <a:off x="1790953" y="1136133"/>
            <a:ext cx="936472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Calibri"/>
                <a:ea typeface="+mn-ea"/>
                <a:cs typeface="Alexandria"/>
              </a:rPr>
              <a:t>آليات الإشراف والتنظيم </a:t>
            </a:r>
            <a:r>
              <a:rPr kumimoji="0" lang="ar-EG" sz="2400" b="1" i="0" u="none" strike="noStrike" kern="1200" cap="none" spc="0" normalizeH="0" baseline="0" noProof="0" dirty="0">
                <a:ln>
                  <a:noFill/>
                </a:ln>
                <a:solidFill>
                  <a:srgbClr val="00B0F0"/>
                </a:solidFill>
                <a:effectLst/>
                <a:uLnTx/>
                <a:uFillTx/>
                <a:latin typeface="Abadi" panose="020B0604020104020204" pitchFamily="34" charset="0"/>
                <a:ea typeface="+mn-ea"/>
                <a:cs typeface="Alexandria"/>
              </a:rPr>
              <a:t>للمنظومة القانونية الخليجية </a:t>
            </a:r>
            <a:r>
              <a:rPr kumimoji="0" lang="ar-AE" sz="2400" b="1" i="0" u="none" strike="noStrike" kern="1200" cap="none" spc="0" normalizeH="0" baseline="0" noProof="0" dirty="0">
                <a:ln>
                  <a:noFill/>
                </a:ln>
                <a:solidFill>
                  <a:srgbClr val="00B0F0"/>
                </a:solidFill>
                <a:effectLst/>
                <a:uLnTx/>
                <a:uFillTx/>
                <a:latin typeface="Calibri"/>
                <a:ea typeface="+mn-ea"/>
                <a:cs typeface="Alexandria"/>
              </a:rPr>
              <a:t>على شركات التكنولوجيا المالية </a:t>
            </a:r>
            <a:endParaRPr kumimoji="0" lang="ar-EG" sz="2400" b="1" i="0" u="none" strike="noStrike" kern="1200" cap="none" spc="0" normalizeH="0" baseline="0" noProof="0" dirty="0">
              <a:ln>
                <a:noFill/>
              </a:ln>
              <a:solidFill>
                <a:srgbClr val="00B0F0"/>
              </a:solidFill>
              <a:effectLst/>
              <a:uLnTx/>
              <a:uFillTx/>
              <a:latin typeface="Abadi" panose="020B0604020104020204" pitchFamily="34" charset="0"/>
              <a:ea typeface="+mn-ea"/>
              <a:cs typeface="Alexandria"/>
            </a:endParaRPr>
          </a:p>
        </p:txBody>
      </p:sp>
      <p:sp>
        <p:nvSpPr>
          <p:cNvPr id="28" name="Rectangle 27">
            <a:extLst>
              <a:ext uri="{FF2B5EF4-FFF2-40B4-BE49-F238E27FC236}">
                <a16:creationId xmlns:a16="http://schemas.microsoft.com/office/drawing/2014/main" id="{97DCB268-6438-7843-3B3B-55EEF9037C8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0CE7803C-ED29-4236-35B5-5C905EE6B9A8}"/>
              </a:ext>
            </a:extLst>
          </p:cNvPr>
          <p:cNvSpPr txBox="1"/>
          <p:nvPr/>
        </p:nvSpPr>
        <p:spPr>
          <a:xfrm>
            <a:off x="877824" y="2041374"/>
            <a:ext cx="10881359" cy="3074624"/>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AE" sz="2000" b="1" i="0" u="none" strike="noStrike" kern="1200" cap="none" spc="0" normalizeH="0" baseline="0" noProof="0" dirty="0">
                <a:ln>
                  <a:noFill/>
                </a:ln>
                <a:solidFill>
                  <a:prstClr val="black"/>
                </a:solidFill>
                <a:effectLst/>
                <a:uLnTx/>
                <a:uFillTx/>
                <a:latin typeface="Calibri"/>
                <a:ea typeface="+mn-ea"/>
                <a:cs typeface="Alexandria"/>
              </a:rPr>
              <a:t>رابعًا: اعتماد التشريعات المتوافقة مع مكافحة غسل الأموال وتمويل الإرهاب</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تحرص الجهات التنظيمية على إلزام شركات التكنولوجيا المالية بالامتثال للمعايير الدولية المتعلقة بمكافحة غسل الأموال وتمويل الإرهاب، من خلال تطبيق إجراءات </a:t>
            </a:r>
            <a:r>
              <a:rPr kumimoji="0" lang="ar-AE" sz="2000" b="1" i="0" u="none" strike="noStrike" kern="1200" cap="none" spc="0" normalizeH="0" baseline="0" noProof="0" dirty="0">
                <a:ln>
                  <a:noFill/>
                </a:ln>
                <a:solidFill>
                  <a:prstClr val="black"/>
                </a:solidFill>
                <a:effectLst/>
                <a:uLnTx/>
                <a:uFillTx/>
                <a:latin typeface="Calibri"/>
                <a:ea typeface="+mn-ea"/>
                <a:cs typeface="Alexandria"/>
              </a:rPr>
              <a:t>اعرف عميلك </a:t>
            </a:r>
            <a:r>
              <a:rPr kumimoji="0" lang="en-US" sz="2000" b="1" i="0" u="none" strike="noStrike" kern="1200" cap="none" spc="0" normalizeH="0" baseline="0" noProof="0" dirty="0">
                <a:ln>
                  <a:noFill/>
                </a:ln>
                <a:solidFill>
                  <a:prstClr val="black"/>
                </a:solidFill>
                <a:effectLst/>
                <a:uLnTx/>
                <a:uFillTx/>
                <a:latin typeface="Calibri"/>
                <a:ea typeface="+mn-ea"/>
                <a:cs typeface="Alexandria"/>
              </a:rPr>
              <a:t>KYC</a:t>
            </a:r>
            <a:r>
              <a:rPr kumimoji="0" lang="en-US" sz="2000" b="0" i="0" u="none" strike="noStrike" kern="1200" cap="none" spc="0" normalizeH="0" baseline="0" noProof="0" dirty="0">
                <a:ln>
                  <a:noFill/>
                </a:ln>
                <a:solidFill>
                  <a:prstClr val="black"/>
                </a:solidFill>
                <a:effectLst/>
                <a:uLnTx/>
                <a:uFillTx/>
                <a:latin typeface="Calibri"/>
                <a:ea typeface="+mn-ea"/>
                <a:cs typeface="Alexandria"/>
              </a:rPr>
              <a:t>، </a:t>
            </a:r>
            <a:r>
              <a:rPr kumimoji="0" lang="ar-AE" sz="2000" b="0" i="0" u="none" strike="noStrike" kern="1200" cap="none" spc="0" normalizeH="0" baseline="0" noProof="0" dirty="0">
                <a:ln>
                  <a:noFill/>
                </a:ln>
                <a:solidFill>
                  <a:prstClr val="black"/>
                </a:solidFill>
                <a:effectLst/>
                <a:uLnTx/>
                <a:uFillTx/>
                <a:latin typeface="Calibri"/>
                <a:ea typeface="+mn-ea"/>
                <a:cs typeface="Alexandria"/>
              </a:rPr>
              <a:t>والتحقق من هوية العملاء، ومراقبة العمليات المالية والإبلاغ عن المعاملات المشبوهة. ويُسهم ذلك في حماية النظام المالي وتعزيز الثقة في الخدمات الرقمية.</a:t>
            </a: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C9CC25DE-AE83-8927-823E-9189BB5B7A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350960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8BA60D-D754-F091-D464-F31592F94E2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1868013-C0CB-0A40-1C46-F84A76BE860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5ECE6A10-73FE-3558-7588-7CAF67B3D04D}"/>
              </a:ext>
            </a:extLst>
          </p:cNvPr>
          <p:cNvSpPr txBox="1"/>
          <p:nvPr/>
        </p:nvSpPr>
        <p:spPr>
          <a:xfrm>
            <a:off x="1906215" y="1136133"/>
            <a:ext cx="9249466"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Calibri"/>
                <a:ea typeface="+mn-ea"/>
                <a:cs typeface="Alexandria"/>
              </a:rPr>
              <a:t>آليات الإشراف والتنظيم </a:t>
            </a:r>
            <a:r>
              <a:rPr kumimoji="0" lang="ar-EG" sz="2400" b="1" i="0" u="none" strike="noStrike" kern="1200" cap="none" spc="0" normalizeH="0" baseline="0" noProof="0" dirty="0">
                <a:ln>
                  <a:noFill/>
                </a:ln>
                <a:solidFill>
                  <a:srgbClr val="00B0F0"/>
                </a:solidFill>
                <a:effectLst/>
                <a:uLnTx/>
                <a:uFillTx/>
                <a:latin typeface="Abadi" panose="020B0604020104020204" pitchFamily="34" charset="0"/>
                <a:ea typeface="+mn-ea"/>
                <a:cs typeface="Alexandria"/>
              </a:rPr>
              <a:t>للمنظومة القانونية الخليجية </a:t>
            </a:r>
            <a:r>
              <a:rPr kumimoji="0" lang="ar-AE" sz="2400" b="1" i="0" u="none" strike="noStrike" kern="1200" cap="none" spc="0" normalizeH="0" baseline="0" noProof="0" dirty="0">
                <a:ln>
                  <a:noFill/>
                </a:ln>
                <a:solidFill>
                  <a:srgbClr val="00B0F0"/>
                </a:solidFill>
                <a:effectLst/>
                <a:uLnTx/>
                <a:uFillTx/>
                <a:latin typeface="Calibri"/>
                <a:ea typeface="+mn-ea"/>
                <a:cs typeface="Alexandria"/>
              </a:rPr>
              <a:t>على شركات التكنولوجيا المالية </a:t>
            </a:r>
            <a:endParaRPr kumimoji="0" lang="ar-EG" sz="2400" b="1" i="0" u="none" strike="noStrike" kern="1200" cap="none" spc="0" normalizeH="0" baseline="0" noProof="0" dirty="0">
              <a:ln>
                <a:noFill/>
              </a:ln>
              <a:solidFill>
                <a:srgbClr val="00B0F0"/>
              </a:solidFill>
              <a:effectLst/>
              <a:uLnTx/>
              <a:uFillTx/>
              <a:latin typeface="Abadi" panose="020B0604020104020204" pitchFamily="34" charset="0"/>
              <a:ea typeface="+mn-ea"/>
              <a:cs typeface="Alexandria"/>
            </a:endParaRPr>
          </a:p>
        </p:txBody>
      </p:sp>
      <p:sp>
        <p:nvSpPr>
          <p:cNvPr id="28" name="Rectangle 27">
            <a:extLst>
              <a:ext uri="{FF2B5EF4-FFF2-40B4-BE49-F238E27FC236}">
                <a16:creationId xmlns:a16="http://schemas.microsoft.com/office/drawing/2014/main" id="{B5E881E3-E21D-4B75-389C-AC416544DF0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96C27247-01DC-01F9-45AE-4BA933583B3C}"/>
              </a:ext>
            </a:extLst>
          </p:cNvPr>
          <p:cNvSpPr txBox="1"/>
          <p:nvPr/>
        </p:nvSpPr>
        <p:spPr>
          <a:xfrm>
            <a:off x="246888" y="1799303"/>
            <a:ext cx="11841252" cy="419031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1" i="0" u="none" strike="noStrike" kern="1200" cap="none" spc="0" normalizeH="0" baseline="0" noProof="0" dirty="0">
                <a:ln>
                  <a:noFill/>
                </a:ln>
                <a:solidFill>
                  <a:prstClr val="black"/>
                </a:solidFill>
                <a:effectLst/>
                <a:uLnTx/>
                <a:uFillTx/>
                <a:latin typeface="Calibri"/>
                <a:ea typeface="+mn-ea"/>
                <a:cs typeface="Alexandria"/>
              </a:rPr>
              <a:t>خامسًا: حماية البيانات الرقمية للمستخدمين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نظرًا لاعتماد التكنولوجيا المالية على جمع ومعالجة كميات كبيرة من البيانات الشخصية والمالية، أصبح من الضروري سن تشريعات حديثة لحماية الخصوصية وضمان أمن المعلومات. وتشمل هذه التشريعات تنظيم جمع البيانات واستخدامها، والحصول على موافقة المستخدم، وتطبيق معايير التشفير والأمن السيبراني، ومنح الأفراد حقوقًا واضحة فيما يتعلق ببياناتهم الشخصية.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1" i="0" u="none" strike="noStrike" kern="1200" cap="none" spc="0" normalizeH="0" baseline="0" noProof="0" dirty="0">
                <a:ln>
                  <a:noFill/>
                </a:ln>
                <a:solidFill>
                  <a:prstClr val="black"/>
                </a:solidFill>
                <a:effectLst/>
                <a:uLnTx/>
                <a:uFillTx/>
                <a:latin typeface="Calibri"/>
                <a:ea typeface="+mn-ea"/>
                <a:cs typeface="Alexandria"/>
              </a:rPr>
              <a:t>الخلاصة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ea typeface="+mn-ea"/>
                <a:cs typeface="Alexandria"/>
              </a:rPr>
              <a:t>إن نجاح الإطار التنظيمي للتكنولوجيا المالية يعتمد على بناء منظومة رقابية متوازنة تجمع بين المرونة والفاعلية، وتوفر بيئة قانونية آمنة تدعم الابتكار وتحمي المستهلكين وتحافظ على استقرار النظام المالي. كما أن التعاون المستمر بين الجهات الرقابية والمؤسسات المالية وشركات التكنولوجيا المالية يُعد ركيزة أساسية لتحقيق التنمية المستدامة في الاقتصاد الرقمي.</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2BB1DD16-E742-39B2-7D4D-FEC579D58E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628113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2EAD6-8B49-66B5-E87D-AECB7E203FC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7237B32-28B2-DF7B-0AD6-115E1DA6F7E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0D5CB48D-223C-99CE-C2B6-BAC90E174C07}"/>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أمثلة على المنظومات القانونية الخليجية للتكنولوجيا المالية </a:t>
            </a:r>
          </a:p>
        </p:txBody>
      </p:sp>
      <p:sp>
        <p:nvSpPr>
          <p:cNvPr id="28" name="Rectangle 27">
            <a:extLst>
              <a:ext uri="{FF2B5EF4-FFF2-40B4-BE49-F238E27FC236}">
                <a16:creationId xmlns:a16="http://schemas.microsoft.com/office/drawing/2014/main" id="{5438901B-1B8E-7BA0-6220-38EF06042FB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845590CD-9480-3AE0-A2D0-4CE5D163EA44}"/>
              </a:ext>
            </a:extLst>
          </p:cNvPr>
          <p:cNvSpPr txBox="1"/>
          <p:nvPr/>
        </p:nvSpPr>
        <p:spPr>
          <a:xfrm>
            <a:off x="1102936" y="2041374"/>
            <a:ext cx="9945278" cy="373031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EG" sz="2000" b="1" dirty="0">
                <a:solidFill>
                  <a:srgbClr val="FF0000"/>
                </a:solidFill>
                <a:latin typeface="Alexandria regular" pitchFamily="2" charset="-78"/>
                <a:cs typeface="Alexandria"/>
              </a:rPr>
              <a:t>المملكة العربية السعودية :</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b="1" dirty="0">
                <a:solidFill>
                  <a:srgbClr val="FF0000"/>
                </a:solidFill>
                <a:latin typeface="Alexandria regular" pitchFamily="2" charset="-78"/>
                <a:cs typeface="Alexandria"/>
              </a:rPr>
              <a:t>الجهات المشرفة</a:t>
            </a:r>
            <a:r>
              <a:rPr lang="ar-EG" sz="2000" dirty="0">
                <a:solidFill>
                  <a:srgbClr val="FF0000"/>
                </a:solidFill>
                <a:latin typeface="Alexandria regular" pitchFamily="2" charset="-78"/>
                <a:cs typeface="Alexandria"/>
              </a:rPr>
              <a:t>: </a:t>
            </a:r>
            <a:r>
              <a:rPr lang="ar-EG" sz="2000" dirty="0">
                <a:solidFill>
                  <a:prstClr val="black"/>
                </a:solidFill>
                <a:latin typeface="Alexandria regular" pitchFamily="2" charset="-78"/>
                <a:cs typeface="Alexandria"/>
              </a:rPr>
              <a:t>البنك المركزي السعودي </a:t>
            </a:r>
            <a:r>
              <a:rPr lang="en-US" sz="2000" dirty="0">
                <a:solidFill>
                  <a:prstClr val="black"/>
                </a:solidFill>
                <a:latin typeface="Alexandria regular" pitchFamily="2" charset="-78"/>
                <a:cs typeface="Alexandria"/>
              </a:rPr>
              <a:t>(SAMA)، </a:t>
            </a:r>
            <a:r>
              <a:rPr lang="ar-EG" sz="2000" dirty="0">
                <a:solidFill>
                  <a:prstClr val="black"/>
                </a:solidFill>
                <a:latin typeface="Alexandria regular" pitchFamily="2" charset="-78"/>
                <a:cs typeface="Alexandria"/>
              </a:rPr>
              <a:t>وهيئة السوق المالية </a:t>
            </a:r>
            <a:r>
              <a:rPr lang="en-US" sz="2000" dirty="0">
                <a:solidFill>
                  <a:prstClr val="black"/>
                </a:solidFill>
                <a:latin typeface="Alexandria regular" pitchFamily="2" charset="-78"/>
                <a:cs typeface="Alexandria"/>
              </a:rPr>
              <a:t>(CMA).</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b="1" dirty="0">
                <a:solidFill>
                  <a:srgbClr val="FF0000"/>
                </a:solidFill>
                <a:latin typeface="Alexandria regular" pitchFamily="2" charset="-78"/>
                <a:cs typeface="Alexandria"/>
              </a:rPr>
              <a:t>التنظيمات:</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EG" sz="2000" dirty="0">
                <a:solidFill>
                  <a:prstClr val="black"/>
                </a:solidFill>
                <a:latin typeface="Alexandria regular" pitchFamily="2" charset="-78"/>
                <a:cs typeface="Alexandria"/>
              </a:rPr>
              <a:t>ترخيص شركات الدفع والمحافظ الرقمية.</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EG" sz="2000" dirty="0">
                <a:solidFill>
                  <a:prstClr val="black"/>
                </a:solidFill>
                <a:latin typeface="Alexandria regular" pitchFamily="2" charset="-78"/>
                <a:cs typeface="Alexandria"/>
              </a:rPr>
              <a:t>تنظيم التمويل الجماعي وتمويل الملكية.</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EG" sz="2000" dirty="0">
                <a:solidFill>
                  <a:prstClr val="black"/>
                </a:solidFill>
                <a:latin typeface="Alexandria regular" pitchFamily="2" charset="-78"/>
                <a:cs typeface="Alexandria"/>
              </a:rPr>
              <a:t>بيئة "التقنية المالية التجريبية".</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b="1" dirty="0">
                <a:solidFill>
                  <a:prstClr val="black"/>
                </a:solidFill>
                <a:latin typeface="Alexandria regular" pitchFamily="2" charset="-78"/>
                <a:cs typeface="Alexandria"/>
              </a:rPr>
              <a:t>أمثلة: </a:t>
            </a:r>
            <a:r>
              <a:rPr lang="en-US" sz="2000" dirty="0">
                <a:solidFill>
                  <a:prstClr val="black"/>
                </a:solidFill>
                <a:latin typeface="Alexandria regular" pitchFamily="2" charset="-78"/>
                <a:cs typeface="Alexandria"/>
              </a:rPr>
              <a:t>STC Pay، </a:t>
            </a:r>
            <a:r>
              <a:rPr lang="ar-EG" sz="2000" dirty="0">
                <a:solidFill>
                  <a:prstClr val="black"/>
                </a:solidFill>
                <a:latin typeface="Alexandria regular" pitchFamily="2" charset="-78"/>
                <a:cs typeface="Alexandria"/>
              </a:rPr>
              <a:t>منصة سكوبير.</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5AD2C0B1-5A6E-FF22-8816-624BA5642B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8881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7D51B9-05AF-FBEB-0096-7CABC34299F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9CFA1FE-AACB-977A-B54B-73F5E84EEE3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E9880E0B-6CA2-450F-EE6B-AABABE8693C3}"/>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أمثلة على المنظومات القانونية الخليجية للتكنولوجيا المالية </a:t>
            </a:r>
          </a:p>
        </p:txBody>
      </p:sp>
      <p:sp>
        <p:nvSpPr>
          <p:cNvPr id="28" name="Rectangle 27">
            <a:extLst>
              <a:ext uri="{FF2B5EF4-FFF2-40B4-BE49-F238E27FC236}">
                <a16:creationId xmlns:a16="http://schemas.microsoft.com/office/drawing/2014/main" id="{F26D8C9F-BCE4-B07D-950B-44803D41D82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A5026A30-9896-2758-71A8-4E57BDE7766E}"/>
              </a:ext>
            </a:extLst>
          </p:cNvPr>
          <p:cNvSpPr txBox="1"/>
          <p:nvPr/>
        </p:nvSpPr>
        <p:spPr>
          <a:xfrm>
            <a:off x="292231" y="2041374"/>
            <a:ext cx="11199043" cy="3268652"/>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lexandria regular" pitchFamily="2" charset="-78"/>
                <a:cs typeface="Alexandria"/>
              </a:rPr>
              <a:t>دولة الامارات العربية المتحدة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lexandria regular" pitchFamily="2" charset="-78"/>
                <a:cs typeface="Alexandria"/>
              </a:rPr>
              <a:t>الجهات المشرفة</a:t>
            </a:r>
            <a:r>
              <a:rPr kumimoji="0" lang="ar-EG" sz="2000" b="0" i="0" u="none" strike="noStrike" kern="1200" cap="none" spc="0" normalizeH="0" baseline="0" noProof="0" dirty="0">
                <a:ln>
                  <a:noFill/>
                </a:ln>
                <a:solidFill>
                  <a:srgbClr val="FF0000"/>
                </a:solidFill>
                <a:effectLst/>
                <a:uLnTx/>
                <a:uFillTx/>
                <a:latin typeface="Alexandria regular" pitchFamily="2" charset="-78"/>
                <a:cs typeface="Alexandria"/>
              </a:rPr>
              <a:t>: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مصرف الإمارات المركزي، هيئة الأوراق المالية والسلع، سلطة دبي للخدمات المالية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DFSA)</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a:t>
            </a:r>
            <a:endPar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lexandria regular" pitchFamily="2" charset="-78"/>
                <a:cs typeface="Alexandria"/>
              </a:rPr>
              <a:t>التنظيمات:</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تراخيص مختلفة حسب النشاط والمنطقة الحرة  مثل (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 DIFC، ADGM)</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a:t>
            </a:r>
            <a:endPar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تنظيم الأصول الرقمية والعملات المشفرة.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أمثلة</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Bit Oasis، e&amp; Money.</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03841641-2326-AF69-59F4-E748EE12B9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433457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A5D219-376F-D6ED-8D5D-695CF2A486E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B3B4EE0-C4A3-D918-6504-1DF5C98A233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573E8CEE-C317-7305-9F04-56A02BDA2B95}"/>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أمثلة على المنظومات القانونية الخليجية للتكنولوجيا المالية </a:t>
            </a:r>
          </a:p>
        </p:txBody>
      </p:sp>
      <p:sp>
        <p:nvSpPr>
          <p:cNvPr id="28" name="Rectangle 27">
            <a:extLst>
              <a:ext uri="{FF2B5EF4-FFF2-40B4-BE49-F238E27FC236}">
                <a16:creationId xmlns:a16="http://schemas.microsoft.com/office/drawing/2014/main" id="{4B5E2010-9E1D-8879-12C3-3E5414D1060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44DAB799-C013-C114-D545-C70C20FDF740}"/>
              </a:ext>
            </a:extLst>
          </p:cNvPr>
          <p:cNvSpPr txBox="1"/>
          <p:nvPr/>
        </p:nvSpPr>
        <p:spPr>
          <a:xfrm>
            <a:off x="302170" y="1991550"/>
            <a:ext cx="11199043" cy="373031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EG" sz="2000" b="1" dirty="0">
                <a:solidFill>
                  <a:srgbClr val="FF0000"/>
                </a:solidFill>
                <a:latin typeface="Alexandria regular" pitchFamily="2" charset="-78"/>
                <a:cs typeface="Alexandria"/>
              </a:rPr>
              <a:t>البحرين </a:t>
            </a:r>
            <a:r>
              <a:rPr kumimoji="0" lang="ar-EG" sz="2000" b="1" i="0" u="none" strike="noStrike" kern="1200" cap="none" spc="0" normalizeH="0" baseline="0" noProof="0" dirty="0">
                <a:ln>
                  <a:noFill/>
                </a:ln>
                <a:solidFill>
                  <a:srgbClr val="FF0000"/>
                </a:solidFill>
                <a:effectLst/>
                <a:uLnTx/>
                <a:uFillTx/>
                <a:latin typeface="Alexandria regular" pitchFamily="2" charset="-78"/>
                <a:cs typeface="Alexandria"/>
              </a:rPr>
              <a:t>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من الدول الرائدة في البيئة التشريعية لقطاع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FinTech.</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أطلقت "بيئة رقابية تجريبية" منذ 2017.</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تنظم: الدفع الإلكتروني، التمويل الجماعي، العملات المشفرة.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lexandria regular" pitchFamily="2" charset="-78"/>
                <a:cs typeface="Alexandria"/>
              </a:rPr>
              <a:t>دولة  قطر: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المصرف المركزي وضع إطارًا تجريبيًا </a:t>
            </a: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(FinTech Sandbox).</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cs typeface="Alexandria"/>
              </a:rPr>
              <a:t>•</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يمنع تداول العملات المشفرة، لكنه يشجع المدفوعات الرقمية.</a:t>
            </a:r>
            <a:endParaRPr lang="ar-EG" sz="2000" dirty="0">
              <a:solidFill>
                <a:prstClr val="black"/>
              </a:solidFill>
              <a:latin typeface="Alexandria regular" pitchFamily="2" charset="-78"/>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9E5439E3-942C-9409-B60A-291272A51C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44414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729DF-F847-12B9-A656-48526A1CD61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9DC5AB0-7827-A3F8-D383-11D503A237E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D1BF6BDD-BEE0-C330-E4EC-29E014278ECB}"/>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أمثلة على المنظومات القانونية الخليجية للتكنولوجيا المالية </a:t>
            </a:r>
          </a:p>
        </p:txBody>
      </p:sp>
      <p:sp>
        <p:nvSpPr>
          <p:cNvPr id="28" name="Rectangle 27">
            <a:extLst>
              <a:ext uri="{FF2B5EF4-FFF2-40B4-BE49-F238E27FC236}">
                <a16:creationId xmlns:a16="http://schemas.microsoft.com/office/drawing/2014/main" id="{141B39F5-E4BC-A301-A605-C32BF2FE079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54F3CFB4-9FD0-87B4-25FF-903476F96831}"/>
              </a:ext>
            </a:extLst>
          </p:cNvPr>
          <p:cNvSpPr txBox="1"/>
          <p:nvPr/>
        </p:nvSpPr>
        <p:spPr>
          <a:xfrm>
            <a:off x="292231" y="2041374"/>
            <a:ext cx="11199043" cy="3268652"/>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EG" sz="2000" b="1" dirty="0">
                <a:solidFill>
                  <a:srgbClr val="FF0000"/>
                </a:solidFill>
                <a:latin typeface="Alexandria regular" pitchFamily="2" charset="-78"/>
                <a:cs typeface="Alexandria"/>
              </a:rPr>
              <a:t>سلطنة عمان</a:t>
            </a:r>
            <a:r>
              <a:rPr kumimoji="0" lang="ar-EG" sz="2000" b="1" i="0" u="none" strike="noStrike" kern="1200" cap="none" spc="0" normalizeH="0" baseline="0" noProof="0" dirty="0">
                <a:ln>
                  <a:noFill/>
                </a:ln>
                <a:solidFill>
                  <a:srgbClr val="FF0000"/>
                </a:solidFill>
                <a:effectLst/>
                <a:uLnTx/>
                <a:uFillTx/>
                <a:latin typeface="Alexandria regular" pitchFamily="2" charset="-78"/>
                <a:cs typeface="Alexandria"/>
              </a:rPr>
              <a:t>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a:t>
            </a:r>
            <a:r>
              <a:rPr lang="ar-EG" sz="2000" dirty="0">
                <a:solidFill>
                  <a:prstClr val="black"/>
                </a:solidFill>
                <a:latin typeface="Alexandria regular" pitchFamily="2" charset="-78"/>
                <a:cs typeface="Alexandria"/>
              </a:rPr>
              <a:t> </a:t>
            </a: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البنك المركزي العُماني أصدر تنظيمات أولية حول المحافظ الإلكترونية والتمويل الرقمي.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أنشأ "مختبر الابتكار في التكنولوجيا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lexandria regular" pitchFamily="2" charset="-78"/>
                <a:cs typeface="Alexandria"/>
              </a:rPr>
              <a:t>دولة  الكويت </a:t>
            </a:r>
            <a:r>
              <a:rPr kumimoji="0" lang="ar-EG" sz="2000" b="1" i="0" u="none" strike="noStrike" kern="1200" cap="none" spc="0" normalizeH="0" baseline="0" noProof="0" dirty="0">
                <a:ln>
                  <a:noFill/>
                </a:ln>
                <a:solidFill>
                  <a:prstClr val="black"/>
                </a:solidFill>
                <a:effectLst/>
                <a:uLnTx/>
                <a:uFillTx/>
                <a:latin typeface="Alexandria regular" pitchFamily="2" charset="-78"/>
                <a:cs typeface="Alexandria"/>
              </a:rPr>
              <a:t>:</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البنك المركزي الكويتي أطلق "برنامج التكنولوجيا المالية" عام 2018.</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rPr>
              <a:t>• يوجد ترخيص رسمي للمحافظ الرقمية، وتحركات لتنظيم التمويل الرقمي.</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8CDE5B54-9BDE-A31C-48A3-FB0F4D0A132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487098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CCFC08-50DF-23D3-7C19-8EA5E5D529E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D550A52-8850-335B-5EFD-754A247F7DD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78C4F36D-E45D-8260-CD51-E1541DDA491E}"/>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التحديات المشتركة للمنظومة القانونية الخليجية للتكنولوجيا المالية </a:t>
            </a:r>
          </a:p>
        </p:txBody>
      </p:sp>
      <p:sp>
        <p:nvSpPr>
          <p:cNvPr id="28" name="Rectangle 27">
            <a:extLst>
              <a:ext uri="{FF2B5EF4-FFF2-40B4-BE49-F238E27FC236}">
                <a16:creationId xmlns:a16="http://schemas.microsoft.com/office/drawing/2014/main" id="{D6DA5501-BBFC-FCB2-882A-0C7AB83EE18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4DE5F561-6E76-DF38-91E3-0AF40418CD89}"/>
              </a:ext>
            </a:extLst>
          </p:cNvPr>
          <p:cNvSpPr txBox="1"/>
          <p:nvPr/>
        </p:nvSpPr>
        <p:spPr>
          <a:xfrm>
            <a:off x="2243579" y="2041374"/>
            <a:ext cx="8568966" cy="2459071"/>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t>
            </a:r>
            <a:r>
              <a:rPr lang="ar-EG" sz="2000" dirty="0">
                <a:solidFill>
                  <a:prstClr val="black"/>
                </a:solidFill>
                <a:latin typeface="Abadi" panose="020B0604020104020204" pitchFamily="34" charset="0"/>
                <a:cs typeface="Alexandria"/>
              </a:rPr>
              <a:t>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ضعف التنسيق بين الجهات الرقابية أحيانًا.</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محدودية تشريعات الأصول المشفرة في بعض الدول.</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الحاجة إلى تحديث التشريعات بمعدل أسرع لمواكبة التطور التكنولوجي.</a:t>
            </a: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D44E40DE-F2C4-0952-607A-DBE2AF02C1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431124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810E4-A834-0064-D4DB-95A070E62C9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CFC6C9E-EB40-2316-6E96-C9DBE8B737B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8B03E5CD-0189-8BC8-1003-2C425243DE5A}"/>
              </a:ext>
            </a:extLst>
          </p:cNvPr>
          <p:cNvSpPr txBox="1"/>
          <p:nvPr/>
        </p:nvSpPr>
        <p:spPr>
          <a:xfrm>
            <a:off x="1790953" y="809291"/>
            <a:ext cx="812604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متطلبات التقنية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prstClr val="black"/>
                </a:solidFill>
                <a:highlight>
                  <a:srgbClr val="FFFF00"/>
                </a:highlight>
                <a:latin typeface="Abadi" panose="020B0604020104020204" pitchFamily="34" charset="0"/>
                <a:cs typeface="Alexandria"/>
              </a:rPr>
              <a:t>)</a:t>
            </a:r>
            <a:r>
              <a:rPr kumimoji="0" lang="en-US"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FinTech Requirements)</a:t>
            </a:r>
            <a:endPar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endParaRPr>
          </a:p>
        </p:txBody>
      </p:sp>
      <p:sp>
        <p:nvSpPr>
          <p:cNvPr id="28" name="Rectangle 27">
            <a:extLst>
              <a:ext uri="{FF2B5EF4-FFF2-40B4-BE49-F238E27FC236}">
                <a16:creationId xmlns:a16="http://schemas.microsoft.com/office/drawing/2014/main" id="{114F4B00-8977-D1DB-770D-F7E8E6D9292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C6A3F618-6977-DB4A-9225-797E7308F954}"/>
              </a:ext>
            </a:extLst>
          </p:cNvPr>
          <p:cNvSpPr txBox="1"/>
          <p:nvPr/>
        </p:nvSpPr>
        <p:spPr>
          <a:xfrm>
            <a:off x="339365" y="2041374"/>
            <a:ext cx="11180190" cy="3477875"/>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تشير "</a:t>
            </a:r>
            <a:r>
              <a:rPr kumimoji="0" lang="ar-EG" sz="2000" b="1" i="0" u="none" strike="noStrike" kern="1200" cap="none" spc="0" normalizeH="0" baseline="0" noProof="0" dirty="0">
                <a:ln>
                  <a:noFill/>
                </a:ln>
                <a:solidFill>
                  <a:prstClr val="black"/>
                </a:solidFill>
                <a:effectLst/>
                <a:uLnTx/>
                <a:uFillTx/>
                <a:latin typeface="Abadi" panose="020B0604020104020204" pitchFamily="34" charset="0"/>
                <a:cs typeface="Alexandria"/>
              </a:rPr>
              <a:t>متطلبات التقنية المالية</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إلى العناصر الأساسية التي يجب توافرها لنجاح تقديم الخدمات المالية باستخدام التكنولوجيا، سواء من الناحية التقنية أو القانونية أو التنظيمية أو التشغيلية، ومن أهمها :</a:t>
            </a:r>
          </a:p>
          <a:p>
            <a:pPr marL="0" marR="0" lvl="0" indent="0" algn="r" defTabSz="914400" rtl="1" eaLnBrk="1" fontAlgn="auto" latinLnBrk="0" hangingPunct="1">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1</a:t>
            </a:r>
            <a:r>
              <a:rPr kumimoji="0" lang="ar-EG" sz="2000" b="1" i="0" u="none" strike="noStrike" kern="1200" cap="none" spc="0" normalizeH="0" baseline="0" noProof="0" dirty="0">
                <a:ln>
                  <a:noFill/>
                </a:ln>
                <a:solidFill>
                  <a:prstClr val="black"/>
                </a:solidFill>
                <a:effectLst/>
                <a:uLnTx/>
                <a:uFillTx/>
                <a:latin typeface="Abadi" panose="020B0604020104020204" pitchFamily="34" charset="0"/>
                <a:cs typeface="Alexandria"/>
              </a:rPr>
              <a:t>. البنية التحتية الرقمية :</a:t>
            </a:r>
          </a:p>
          <a:p>
            <a:pPr marL="0" marR="0" lvl="0" indent="0" algn="r" defTabSz="914400" rtl="1" eaLnBrk="1" fontAlgn="auto" latinLnBrk="0" hangingPunct="1">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هي الأساس الذي تقوم عليه العمليات الرقمية في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FinTech.</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و تشمل:</a:t>
            </a:r>
          </a:p>
          <a:p>
            <a:pPr marL="0" marR="0" lvl="0" indent="0" algn="r" defTabSz="914400" rtl="1" eaLnBrk="1" fontAlgn="auto" latinLnBrk="0" hangingPunct="1">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الإنترنت السريع والآمن.</a:t>
            </a:r>
          </a:p>
          <a:p>
            <a:pPr marL="0" marR="0" lvl="0" indent="0" algn="r" defTabSz="914400" rtl="1" eaLnBrk="1" fontAlgn="auto" latinLnBrk="0" hangingPunct="1">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الأنظمة السحابية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Cloud Infrastructure)</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t>
            </a:r>
            <a:endPar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0" marR="0" lvl="0" indent="0" algn="r" defTabSz="914400" rtl="1" eaLnBrk="1" fontAlgn="auto" latinLnBrk="0" hangingPunct="1">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أجهزة الدفع الإلكتروني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POS، QR Code).</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t>
            </a:r>
            <a:endPar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0" marR="0" lvl="0" indent="0" algn="r" defTabSz="914400" rtl="1" eaLnBrk="1" fontAlgn="auto" latinLnBrk="0" hangingPunct="1">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أنظمة الحوسبة والمعالجة اللحظية.</a:t>
            </a:r>
          </a:p>
          <a:p>
            <a:pPr marL="0" marR="0" lvl="0" indent="0" algn="r" defTabSz="914400" rtl="1" eaLnBrk="1" fontAlgn="auto" latinLnBrk="0" hangingPunct="1">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مثال:</a:t>
            </a:r>
          </a:p>
          <a:p>
            <a:pPr marL="0" marR="0" lvl="0" indent="0" algn="r" defTabSz="914400" rtl="1" eaLnBrk="1" fontAlgn="auto" latinLnBrk="0" hangingPunct="1">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في السعودية، تُستخدم منصة "مدى" كشبكة مدفوعات وطنية تربط بين البنوك والمحافظ الرقمية وتدعم الدفع الفوري.</a:t>
            </a:r>
          </a:p>
          <a:p>
            <a:pPr marL="0" marR="0" lvl="0" indent="0" algn="r" defTabSz="914400" rtl="1" eaLnBrk="1" fontAlgn="auto" latinLnBrk="0" hangingPunct="1">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28B909D1-283E-75BE-C052-6AFBA6246C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378277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D5E8BC-8EA0-475C-E202-F98D0D28C19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3F7501E-C9F1-98A6-1FC6-4A6734E543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4AE58F1B-7EFD-AA83-59FC-1BB76786C466}"/>
              </a:ext>
            </a:extLst>
          </p:cNvPr>
          <p:cNvSpPr txBox="1"/>
          <p:nvPr/>
        </p:nvSpPr>
        <p:spPr>
          <a:xfrm>
            <a:off x="1790953" y="809291"/>
            <a:ext cx="812604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متطلبات التقنية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a:t>
            </a:r>
            <a:r>
              <a:rPr kumimoji="0" lang="en-US"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FinTech Requirements)</a:t>
            </a:r>
            <a:endPar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endParaRPr>
          </a:p>
        </p:txBody>
      </p:sp>
      <p:sp>
        <p:nvSpPr>
          <p:cNvPr id="28" name="Rectangle 27">
            <a:extLst>
              <a:ext uri="{FF2B5EF4-FFF2-40B4-BE49-F238E27FC236}">
                <a16:creationId xmlns:a16="http://schemas.microsoft.com/office/drawing/2014/main" id="{9E1C60F5-CAA9-17D8-7085-CA7DE61F99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788D713B-778B-DFAD-123C-516AE3F573A7}"/>
              </a:ext>
            </a:extLst>
          </p:cNvPr>
          <p:cNvSpPr txBox="1"/>
          <p:nvPr/>
        </p:nvSpPr>
        <p:spPr>
          <a:xfrm>
            <a:off x="339365" y="2041374"/>
            <a:ext cx="10473180" cy="3170099"/>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2- البيئة التنظيمية والتشريعية :</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وجود أنظمة واضحة تنظم عمل شركات التقنية المالية وتمنح الثقة للمستخدمين والمستثمرين.</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تشمل:</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قوانين الترخيص والرقابة المالية.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لوائح حماية المستهلك المالي.</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أنظمة مكافحة غسل الأموال وتمويل الإرهاب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AML/CFT)</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t>
            </a:r>
            <a:endPar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أنظمة حماية البيانات والخصوصية.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a:t>
            </a:r>
            <a:r>
              <a:rPr kumimoji="0" lang="ar-EG" sz="2000" b="1" i="0" u="none" strike="noStrike" kern="1200" cap="none" spc="0" normalizeH="0" baseline="0" noProof="0" dirty="0">
                <a:ln>
                  <a:noFill/>
                </a:ln>
                <a:solidFill>
                  <a:prstClr val="black"/>
                </a:solidFill>
                <a:effectLst/>
                <a:uLnTx/>
                <a:uFillTx/>
                <a:latin typeface="Abadi" panose="020B0604020104020204" pitchFamily="34" charset="0"/>
                <a:cs typeface="Alexandria"/>
              </a:rPr>
              <a:t>مثال:</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هيئة السوق المالية في المملكة العربية السعودية أصدرت لائحة "تنظيم طرح أدوات الدين عبر منصات التمويل الجماعي".</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C32B63AD-950B-80E0-11F1-09C9064FF4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78057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C63C7F-00C7-6C61-14DB-65DF213A615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940D703-AE5A-4AA5-1937-F3B1A18B527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89DB3445-88E5-BF9A-225A-2E655AC37498}"/>
              </a:ext>
            </a:extLst>
          </p:cNvPr>
          <p:cNvSpPr txBox="1"/>
          <p:nvPr/>
        </p:nvSpPr>
        <p:spPr>
          <a:xfrm>
            <a:off x="1790953" y="809291"/>
            <a:ext cx="812604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متطلبات التقنية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a:t>
            </a:r>
            <a:r>
              <a:rPr kumimoji="0" lang="en-US"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FinTech Requirements)</a:t>
            </a:r>
            <a:endPar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endParaRPr>
          </a:p>
        </p:txBody>
      </p:sp>
      <p:sp>
        <p:nvSpPr>
          <p:cNvPr id="28" name="Rectangle 27">
            <a:extLst>
              <a:ext uri="{FF2B5EF4-FFF2-40B4-BE49-F238E27FC236}">
                <a16:creationId xmlns:a16="http://schemas.microsoft.com/office/drawing/2014/main" id="{4D877864-60BF-7D94-AC6E-E997BAF3E7E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5D80A82F-EB44-EF4A-69A7-58999671EE11}"/>
              </a:ext>
            </a:extLst>
          </p:cNvPr>
          <p:cNvSpPr txBox="1"/>
          <p:nvPr/>
        </p:nvSpPr>
        <p:spPr>
          <a:xfrm>
            <a:off x="339365" y="2041374"/>
            <a:ext cx="10473180" cy="3170099"/>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3- الابتكار التكنولوجي :</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الاعتماد على تقنيات متقدمة لتقديم خدمات مالية ذكية وسهلة وآمنة.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تشمل:</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الذكاء الاصطناعي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AI)</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t>
            </a:r>
            <a:endPar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سلاسل الكتل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Blockchain)</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t>
            </a:r>
            <a:endPar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التحليلات الضخمة للبيانات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Big Data)</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t>
            </a:r>
            <a:endPar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إنترنت الأشياء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IoT)</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في التأمين والتمويل.</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 مثال:</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بعض شركات التأمين تستخدم الذكاء الاصطناعي لمقارنة أسعار التأمين وإصدار الوثائق إلكترونيًا.</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2398B86D-5AB5-8C7A-8D40-41B0972F0D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172973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DC2903-0AD3-F05A-2B08-71383AEEA43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3BAFD3E-A2D2-D1B7-C5E5-F58DAD928CA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6BD86308-D96E-4A65-3975-C83007457A44}"/>
              </a:ext>
            </a:extLst>
          </p:cNvPr>
          <p:cNvSpPr txBox="1"/>
          <p:nvPr/>
        </p:nvSpPr>
        <p:spPr>
          <a:xfrm>
            <a:off x="1790953" y="809291"/>
            <a:ext cx="812604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متطلبات التقنية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a:t>
            </a:r>
            <a:r>
              <a:rPr kumimoji="0" lang="en-US"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FinTech Requirements)</a:t>
            </a:r>
            <a:endPar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endParaRPr>
          </a:p>
        </p:txBody>
      </p:sp>
      <p:sp>
        <p:nvSpPr>
          <p:cNvPr id="28" name="Rectangle 27">
            <a:extLst>
              <a:ext uri="{FF2B5EF4-FFF2-40B4-BE49-F238E27FC236}">
                <a16:creationId xmlns:a16="http://schemas.microsoft.com/office/drawing/2014/main" id="{023D8D7C-0D9B-8DE9-2B4F-3F002DCD21C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7F17366B-BBA4-494F-9CF1-4A2205FE8146}"/>
              </a:ext>
            </a:extLst>
          </p:cNvPr>
          <p:cNvSpPr txBox="1"/>
          <p:nvPr/>
        </p:nvSpPr>
        <p:spPr>
          <a:xfrm>
            <a:off x="339365" y="2041374"/>
            <a:ext cx="10473180" cy="3170099"/>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 4- الترخيص والتسجيل :</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لا يمكن لأي شركة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FinTech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أن تمارس أنشطتها بشكل قانوني إلا بعد الحصول على تصريح أو ترخيص من الجهات التنظيمية.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متطلبات الترخيص غالبًا </a:t>
            </a:r>
            <a:r>
              <a:rPr kumimoji="0" lang="ar-EG" sz="2000" b="1" i="0" u="none" strike="noStrike" kern="1200" cap="none" spc="0" normalizeH="0" baseline="0" noProof="0" dirty="0">
                <a:ln>
                  <a:noFill/>
                </a:ln>
                <a:solidFill>
                  <a:prstClr val="black"/>
                </a:solidFill>
                <a:effectLst/>
                <a:uLnTx/>
                <a:uFillTx/>
                <a:latin typeface="Abadi" panose="020B0604020104020204" pitchFamily="34" charset="0"/>
                <a:cs typeface="Alexandria"/>
              </a:rPr>
              <a:t>تشمل:</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خطة العمل والحوكمة.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النظام التقني المقترح.</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الملاءة المالية.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معايير الأمان السيبراني.</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مثال:</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شركة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STC Pay"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حصلت على رخصة "محفظة إلكترونية" من البنك المركزي السعودي.</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3B5EC048-1D31-0966-F9FA-6893804CE81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794417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C069D9-EBC4-F85D-3C39-5D646DCAF4E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6D6D694-BE39-F13A-D62E-F97664C4BD5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747A8F25-94BE-FF1A-A8FF-905C4FC29427}"/>
              </a:ext>
            </a:extLst>
          </p:cNvPr>
          <p:cNvSpPr txBox="1"/>
          <p:nvPr/>
        </p:nvSpPr>
        <p:spPr>
          <a:xfrm>
            <a:off x="1790953" y="809291"/>
            <a:ext cx="812604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متطلبات التقنية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a:t>
            </a:r>
            <a:r>
              <a:rPr kumimoji="0" lang="en-US"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FinTech Requirements)</a:t>
            </a:r>
            <a:endPar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endParaRPr>
          </a:p>
        </p:txBody>
      </p:sp>
      <p:sp>
        <p:nvSpPr>
          <p:cNvPr id="28" name="Rectangle 27">
            <a:extLst>
              <a:ext uri="{FF2B5EF4-FFF2-40B4-BE49-F238E27FC236}">
                <a16:creationId xmlns:a16="http://schemas.microsoft.com/office/drawing/2014/main" id="{6C3C7839-B420-BC89-C03B-39010EDC725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BC8224E4-392C-94C0-202C-A61A2B20E3BD}"/>
              </a:ext>
            </a:extLst>
          </p:cNvPr>
          <p:cNvSpPr txBox="1"/>
          <p:nvPr/>
        </p:nvSpPr>
        <p:spPr>
          <a:xfrm>
            <a:off x="669303" y="2158738"/>
            <a:ext cx="10143242" cy="3273268"/>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5-  الأمان السيبراني وحماية البيانات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من أهم متطلبات الثقة في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FinTech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أن تكون المعلومات المالية للمستخدمين محمية ضد الاختراقات.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تشمل: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التشفير المتقدم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Encryption)</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t>
            </a:r>
            <a:endPar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إدارة الهويات والوصول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Identity Management)</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t>
            </a:r>
            <a:endPar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خطط التعافي من الكوارث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Disaster Recovery)</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t>
            </a:r>
            <a:endPar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الامتثال لقوانين خصوصية البيانات مثل اللائحة الخليجية لحماية البيانات.</a:t>
            </a:r>
          </a:p>
        </p:txBody>
      </p:sp>
      <p:pic>
        <p:nvPicPr>
          <p:cNvPr id="6" name="Graphic 21">
            <a:extLst>
              <a:ext uri="{FF2B5EF4-FFF2-40B4-BE49-F238E27FC236}">
                <a16:creationId xmlns:a16="http://schemas.microsoft.com/office/drawing/2014/main" id="{559F1A40-1B3E-9813-C7A6-C1BAD2FE21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752190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7126A4-F21C-D23F-E7E4-77C4E5A0A74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05AFB71-9C5D-695F-0546-C3CCC496FCB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D62B8EC3-AE6C-7187-54F1-997DF72108A8}"/>
              </a:ext>
            </a:extLst>
          </p:cNvPr>
          <p:cNvSpPr txBox="1"/>
          <p:nvPr/>
        </p:nvSpPr>
        <p:spPr>
          <a:xfrm>
            <a:off x="1790953" y="809291"/>
            <a:ext cx="812604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متطلبات التقنية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a:t>
            </a:r>
            <a:r>
              <a:rPr kumimoji="0" lang="en-US"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FinTech Requirements)</a:t>
            </a:r>
            <a:endPar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endParaRPr>
          </a:p>
        </p:txBody>
      </p:sp>
      <p:sp>
        <p:nvSpPr>
          <p:cNvPr id="28" name="Rectangle 27">
            <a:extLst>
              <a:ext uri="{FF2B5EF4-FFF2-40B4-BE49-F238E27FC236}">
                <a16:creationId xmlns:a16="http://schemas.microsoft.com/office/drawing/2014/main" id="{3C7643B9-8EA8-BD97-94F1-418CBF001F0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DD99E1D3-AB0C-9DB7-1B1B-6E10CBC8A4B9}"/>
              </a:ext>
            </a:extLst>
          </p:cNvPr>
          <p:cNvSpPr txBox="1"/>
          <p:nvPr/>
        </p:nvSpPr>
        <p:spPr>
          <a:xfrm>
            <a:off x="923827" y="2041374"/>
            <a:ext cx="9888718" cy="3734933"/>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FF0000"/>
                </a:solidFill>
                <a:effectLst/>
                <a:uLnTx/>
                <a:uFillTx/>
                <a:latin typeface="Abadi" panose="020B0604020104020204" pitchFamily="34" charset="0"/>
                <a:cs typeface="Alexandria"/>
              </a:rPr>
              <a:t> 6- </a:t>
            </a: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الكوادر البشرية المتخصصة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من الضروري وجود فرق عمل تجمع بين الخبرة المالية والقدرة التقنية.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تشمل التخصصات</a:t>
            </a:r>
            <a:r>
              <a:rPr kumimoji="0" lang="ar-EG" sz="2000" b="0" i="0" u="none" strike="noStrike" kern="1200" cap="none" spc="0" normalizeH="0" baseline="0" noProof="0" dirty="0">
                <a:ln>
                  <a:noFill/>
                </a:ln>
                <a:solidFill>
                  <a:srgbClr val="FF0000"/>
                </a:solidFill>
                <a:effectLst/>
                <a:uLnTx/>
                <a:uFillTx/>
                <a:latin typeface="Abadi" panose="020B0604020104020204" pitchFamily="34" charset="0"/>
                <a:cs typeface="Alexandria"/>
              </a:rPr>
              <a:t>:</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الأمن السيبراني.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علم البيانات وتحليل النماذج.</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علوم الحاسوب.</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القانون المالي والتجاري.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التسويق الرقمي والتجربة الرقمية للمستخدم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UX)</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t>
            </a:r>
          </a:p>
        </p:txBody>
      </p:sp>
      <p:pic>
        <p:nvPicPr>
          <p:cNvPr id="6" name="Graphic 21">
            <a:extLst>
              <a:ext uri="{FF2B5EF4-FFF2-40B4-BE49-F238E27FC236}">
                <a16:creationId xmlns:a16="http://schemas.microsoft.com/office/drawing/2014/main" id="{120C5059-A904-C4DF-E337-B0EEBB223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079313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6F9887-B8AF-423F-DCBE-15A3D3894DC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3A97515-41B0-F32D-9439-F26A1376B48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03EFC037-D4FA-56D6-7750-2B45993C5496}"/>
              </a:ext>
            </a:extLst>
          </p:cNvPr>
          <p:cNvSpPr txBox="1"/>
          <p:nvPr/>
        </p:nvSpPr>
        <p:spPr>
          <a:xfrm>
            <a:off x="1790953" y="809291"/>
            <a:ext cx="812604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متطلبات التقنية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a:t>
            </a:r>
            <a:r>
              <a:rPr kumimoji="0" lang="en-US"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FinTech Requirements)</a:t>
            </a:r>
            <a:endPar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endParaRPr>
          </a:p>
        </p:txBody>
      </p:sp>
      <p:sp>
        <p:nvSpPr>
          <p:cNvPr id="28" name="Rectangle 27">
            <a:extLst>
              <a:ext uri="{FF2B5EF4-FFF2-40B4-BE49-F238E27FC236}">
                <a16:creationId xmlns:a16="http://schemas.microsoft.com/office/drawing/2014/main" id="{2C56C61A-82BD-5F0B-C026-1A73892EBE2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0024AC17-13A7-7B9E-5CAC-A5966BBCAF78}"/>
              </a:ext>
            </a:extLst>
          </p:cNvPr>
          <p:cNvSpPr txBox="1"/>
          <p:nvPr/>
        </p:nvSpPr>
        <p:spPr>
          <a:xfrm>
            <a:off x="339365" y="1763398"/>
            <a:ext cx="11468322" cy="4921284"/>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7- التكامل مع النظام المالي التقليدي :</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يجب أن تتكامل شركات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FinTech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مع البنوك وشبكات الدفع وغيرها.</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أمثلة على أشكال التكامل:</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ربط المحافظ الرقمية مع الحسابات البنكية.</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مشاركة البيانات المصرفية عبر واجهات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API.</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التعاون مع البنوك لتقديم خدمات التمويل المشترك.</a:t>
            </a: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210706E3-4130-CA58-5A48-D95A108361A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530329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6214C0-88E9-CAE9-DD86-6F12728E1B2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F418438-9E6C-2A2C-EC8A-CA4A2A32863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88516360-7212-6634-18F5-835FAC22BD56}"/>
              </a:ext>
            </a:extLst>
          </p:cNvPr>
          <p:cNvSpPr txBox="1"/>
          <p:nvPr/>
        </p:nvSpPr>
        <p:spPr>
          <a:xfrm>
            <a:off x="1790953" y="809291"/>
            <a:ext cx="812604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متطلبات التقنية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a:t>
            </a:r>
            <a:r>
              <a:rPr kumimoji="0" lang="en-US"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FinTech Requirements)</a:t>
            </a:r>
            <a:endPar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endParaRPr>
          </a:p>
        </p:txBody>
      </p:sp>
      <p:sp>
        <p:nvSpPr>
          <p:cNvPr id="28" name="Rectangle 27">
            <a:extLst>
              <a:ext uri="{FF2B5EF4-FFF2-40B4-BE49-F238E27FC236}">
                <a16:creationId xmlns:a16="http://schemas.microsoft.com/office/drawing/2014/main" id="{6F5425D5-8F58-2DBD-70BA-59307C2C155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E434430A-B385-42F8-ACE6-3D6B8D93BD92}"/>
              </a:ext>
            </a:extLst>
          </p:cNvPr>
          <p:cNvSpPr txBox="1"/>
          <p:nvPr/>
        </p:nvSpPr>
        <p:spPr>
          <a:xfrm>
            <a:off x="339365" y="2041374"/>
            <a:ext cx="10473180" cy="317009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8- ثقافة المستخدمين والتبني المجتمعي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لا يكفي وجود الأنظمة فقط ، بل لا بد من وعي المجتمع بثقافة استخدام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FinTech</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تشمل: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التثقيف المالي الرقمي.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دعم الفئات غير البنكية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Unbanked)</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t>
            </a:r>
            <a:endPar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تجربة مستخدم سهلة وسلسة.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86B06649-811F-B1C4-61CE-B7D82BB3AA1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428474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FC6DBF-C1E5-0A42-4FAD-4A8C3F98453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884AA83-E68B-171E-C30E-CA16F1B071F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9650F8D8-4D3B-9761-E917-5B752BD4E2A4}"/>
              </a:ext>
            </a:extLst>
          </p:cNvPr>
          <p:cNvSpPr txBox="1"/>
          <p:nvPr/>
        </p:nvSpPr>
        <p:spPr>
          <a:xfrm>
            <a:off x="1790953" y="809291"/>
            <a:ext cx="812604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التحديات التي تواجه تحقيق متطلبات التقنية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a:t>
            </a:r>
            <a:r>
              <a:rPr kumimoji="0" lang="en-US"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FinTech Requirements)</a:t>
            </a:r>
            <a:endPar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endParaRPr>
          </a:p>
        </p:txBody>
      </p:sp>
      <p:sp>
        <p:nvSpPr>
          <p:cNvPr id="28" name="Rectangle 27">
            <a:extLst>
              <a:ext uri="{FF2B5EF4-FFF2-40B4-BE49-F238E27FC236}">
                <a16:creationId xmlns:a16="http://schemas.microsoft.com/office/drawing/2014/main" id="{2A7F3685-6F90-B5BF-1255-141E013A0F9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0A062BE0-4D0E-B509-FA7F-3A0E2832604D}"/>
              </a:ext>
            </a:extLst>
          </p:cNvPr>
          <p:cNvSpPr txBox="1"/>
          <p:nvPr/>
        </p:nvSpPr>
        <p:spPr>
          <a:xfrm>
            <a:off x="1310325" y="2413262"/>
            <a:ext cx="10777815" cy="3999621"/>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Alexandria"/>
                <a:ea typeface="+mn-ea"/>
                <a:cs typeface="Alexandria"/>
              </a:rPr>
              <a:t>تواجه التقنية المالية </a:t>
            </a:r>
            <a:r>
              <a:rPr kumimoji="0" lang="en-US" sz="2000" b="0" i="0" u="none" strike="noStrike" kern="1200" cap="none" spc="0" normalizeH="0" baseline="0" noProof="0" dirty="0">
                <a:ln>
                  <a:noFill/>
                </a:ln>
                <a:solidFill>
                  <a:prstClr val="black"/>
                </a:solidFill>
                <a:effectLst/>
                <a:uLnTx/>
                <a:uFillTx/>
                <a:latin typeface="Alexandria"/>
                <a:ea typeface="+mn-ea"/>
                <a:cs typeface="Alexandria"/>
              </a:rPr>
              <a:t>FinTech </a:t>
            </a:r>
            <a:r>
              <a:rPr kumimoji="0" lang="ar-AE" sz="2000" b="0" i="0" u="none" strike="noStrike" kern="1200" cap="none" spc="0" normalizeH="0" baseline="0" noProof="0" dirty="0">
                <a:ln>
                  <a:noFill/>
                </a:ln>
                <a:solidFill>
                  <a:prstClr val="black"/>
                </a:solidFill>
                <a:effectLst/>
                <a:uLnTx/>
                <a:uFillTx/>
                <a:latin typeface="Alexandria"/>
                <a:ea typeface="+mn-ea"/>
                <a:cs typeface="Alexandria"/>
              </a:rPr>
              <a:t>مجموعة من التحديات التي قد تعيق تحقيق متطلباتها بشكل كامل، خصوصًا مع سرعة تطور هذا القطاع واعتماده على التكنولوجيا والبيانات والامتثال التنظيمي. </a:t>
            </a:r>
            <a:r>
              <a:rPr kumimoji="0" lang="ar-AE" sz="2000" b="1" i="0" u="none" strike="noStrike" kern="1200" cap="none" spc="0" normalizeH="0" baseline="0" noProof="0" dirty="0">
                <a:ln>
                  <a:noFill/>
                </a:ln>
                <a:solidFill>
                  <a:srgbClr val="FF0000"/>
                </a:solidFill>
                <a:effectLst/>
                <a:uLnTx/>
                <a:uFillTx/>
                <a:latin typeface="Alexandria"/>
                <a:ea typeface="+mn-ea"/>
                <a:cs typeface="Alexandria"/>
              </a:rPr>
              <a:t>يمكن تلخيص أبرز هذه التحديات في عدة محاور رئيسية:</a:t>
            </a:r>
            <a:endParaRPr kumimoji="0" lang="en-US" sz="2000" b="1" i="0" u="none" strike="noStrike" kern="1200" cap="none" spc="0" normalizeH="0" baseline="0" noProof="0" dirty="0">
              <a:ln>
                <a:noFill/>
              </a:ln>
              <a:solidFill>
                <a:srgbClr val="FF0000"/>
              </a:solidFill>
              <a:effectLst/>
              <a:uLnTx/>
              <a:uFillTx/>
              <a:latin typeface="Alexandria"/>
              <a:ea typeface="+mn-ea"/>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AE" sz="2000" b="1" i="0" u="none" strike="noStrike" kern="1200" cap="none" spc="0" normalizeH="0" baseline="0" noProof="0" dirty="0">
              <a:ln>
                <a:noFill/>
              </a:ln>
              <a:solidFill>
                <a:srgbClr val="FF0000"/>
              </a:solidFill>
              <a:effectLst/>
              <a:uLnTx/>
              <a:uFillTx/>
              <a:latin typeface="Alexandria"/>
              <a:ea typeface="+mn-ea"/>
              <a:cs typeface="Alexandria"/>
            </a:endParaRPr>
          </a:p>
          <a:p>
            <a:pPr marL="457200" marR="0" lvl="0" indent="-457200" algn="r" defTabSz="914400" rtl="1" eaLnBrk="1" fontAlgn="auto" latinLnBrk="0" hangingPunct="1">
              <a:lnSpc>
                <a:spcPct val="100000"/>
              </a:lnSpc>
              <a:spcBef>
                <a:spcPts val="0"/>
              </a:spcBef>
              <a:spcAft>
                <a:spcPts val="0"/>
              </a:spcAft>
              <a:buClrTx/>
              <a:buSzTx/>
              <a:buFontTx/>
              <a:buAutoNum type="arabicPeriod"/>
              <a:tabLst/>
              <a:defRPr/>
            </a:pPr>
            <a:r>
              <a:rPr kumimoji="0" lang="ar-AE" sz="2000" b="1" i="0" u="none" strike="noStrike" kern="1200" cap="none" spc="0" normalizeH="0" baseline="0" noProof="0" dirty="0">
                <a:ln>
                  <a:noFill/>
                </a:ln>
                <a:solidFill>
                  <a:srgbClr val="FF0000"/>
                </a:solidFill>
                <a:effectLst/>
                <a:uLnTx/>
                <a:uFillTx/>
                <a:latin typeface="Alexandria"/>
                <a:ea typeface="+mn-ea"/>
                <a:cs typeface="Alexandria"/>
              </a:rPr>
              <a:t>التنظيم والامتثال القانوني</a:t>
            </a:r>
            <a:br>
              <a:rPr kumimoji="0" lang="ar-AE" sz="2000" b="0" i="0" u="none" strike="noStrike" kern="1200" cap="none" spc="0" normalizeH="0" baseline="0" noProof="0" dirty="0">
                <a:ln>
                  <a:noFill/>
                </a:ln>
                <a:solidFill>
                  <a:prstClr val="black"/>
                </a:solidFill>
                <a:effectLst/>
                <a:uLnTx/>
                <a:uFillTx/>
                <a:latin typeface="Alexandria"/>
                <a:ea typeface="+mn-ea"/>
                <a:cs typeface="Alexandria"/>
              </a:rPr>
            </a:br>
            <a:r>
              <a:rPr kumimoji="0" lang="ar-AE" sz="2000" b="0" i="0" u="none" strike="noStrike" kern="1200" cap="none" spc="0" normalizeH="0" baseline="0" noProof="0" dirty="0">
                <a:ln>
                  <a:noFill/>
                </a:ln>
                <a:solidFill>
                  <a:prstClr val="black"/>
                </a:solidFill>
                <a:effectLst/>
                <a:uLnTx/>
                <a:uFillTx/>
                <a:latin typeface="Alexandria"/>
                <a:ea typeface="+mn-ea"/>
                <a:cs typeface="Alexandria"/>
              </a:rPr>
              <a:t>من أكبر التحديات اختلاف القوانين من دولة لأخرى، وتحديث الأنظمة التنظيمية ببطء مقارنة بسرعة الابتكار في التقنية المالية. الشركات تحتاج إلى الالتزام بمتطلبات مثل مكافحة غسل الأموال </a:t>
            </a:r>
            <a:r>
              <a:rPr kumimoji="0" lang="en-US" sz="2000" b="0" i="0" u="none" strike="noStrike" kern="1200" cap="none" spc="0" normalizeH="0" baseline="0" noProof="0" dirty="0">
                <a:ln>
                  <a:noFill/>
                </a:ln>
                <a:solidFill>
                  <a:prstClr val="black"/>
                </a:solidFill>
                <a:effectLst/>
                <a:uLnTx/>
                <a:uFillTx/>
                <a:latin typeface="Alexandria"/>
                <a:ea typeface="+mn-ea"/>
                <a:cs typeface="Alexandria"/>
              </a:rPr>
              <a:t>AML </a:t>
            </a:r>
            <a:r>
              <a:rPr kumimoji="0" lang="ar-AE" sz="2000" b="0" i="0" u="none" strike="noStrike" kern="1200" cap="none" spc="0" normalizeH="0" baseline="0" noProof="0" dirty="0">
                <a:ln>
                  <a:noFill/>
                </a:ln>
                <a:solidFill>
                  <a:prstClr val="black"/>
                </a:solidFill>
                <a:effectLst/>
                <a:uLnTx/>
                <a:uFillTx/>
                <a:latin typeface="Alexandria"/>
                <a:ea typeface="+mn-ea"/>
                <a:cs typeface="Alexandria"/>
              </a:rPr>
              <a:t>ومعرفة العميل </a:t>
            </a:r>
            <a:r>
              <a:rPr kumimoji="0" lang="en-US" sz="2000" b="0" i="0" u="none" strike="noStrike" kern="1200" cap="none" spc="0" normalizeH="0" baseline="0" noProof="0" dirty="0">
                <a:ln>
                  <a:noFill/>
                </a:ln>
                <a:solidFill>
                  <a:prstClr val="black"/>
                </a:solidFill>
                <a:effectLst/>
                <a:uLnTx/>
                <a:uFillTx/>
                <a:latin typeface="Alexandria"/>
                <a:ea typeface="+mn-ea"/>
                <a:cs typeface="Alexandria"/>
              </a:rPr>
              <a:t>KYC، </a:t>
            </a:r>
            <a:r>
              <a:rPr kumimoji="0" lang="ar-AE" sz="2000" b="0" i="0" u="none" strike="noStrike" kern="1200" cap="none" spc="0" normalizeH="0" baseline="0" noProof="0" dirty="0">
                <a:ln>
                  <a:noFill/>
                </a:ln>
                <a:solidFill>
                  <a:prstClr val="black"/>
                </a:solidFill>
                <a:effectLst/>
                <a:uLnTx/>
                <a:uFillTx/>
                <a:latin typeface="Alexandria"/>
                <a:ea typeface="+mn-ea"/>
                <a:cs typeface="Alexandria"/>
              </a:rPr>
              <a:t>وهي إجراءات قد تكون مكلفة ومعقدة.</a:t>
            </a:r>
            <a:endParaRPr kumimoji="0" lang="en-US" sz="2000" b="0" i="0" u="none" strike="noStrike" kern="1200" cap="none" spc="0" normalizeH="0" baseline="0" noProof="0" dirty="0">
              <a:ln>
                <a:noFill/>
              </a:ln>
              <a:solidFill>
                <a:prstClr val="black"/>
              </a:solidFill>
              <a:effectLst/>
              <a:uLnTx/>
              <a:uFillTx/>
              <a:latin typeface="Alexandria"/>
              <a:ea typeface="+mn-ea"/>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AE" sz="2000" b="0" i="0" u="none" strike="noStrike" kern="1200" cap="none" spc="0" normalizeH="0" baseline="0" noProof="0" dirty="0">
              <a:ln>
                <a:noFill/>
              </a:ln>
              <a:solidFill>
                <a:prstClr val="black"/>
              </a:solidFill>
              <a:effectLst/>
              <a:uLnTx/>
              <a:uFillTx/>
              <a:latin typeface="Alexandria"/>
              <a:ea typeface="+mn-ea"/>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2000" b="1" i="0" u="none" strike="noStrike" kern="1200" cap="none" spc="0" normalizeH="0" baseline="0" noProof="0" dirty="0">
                <a:ln>
                  <a:noFill/>
                </a:ln>
                <a:solidFill>
                  <a:srgbClr val="FF0000"/>
                </a:solidFill>
                <a:effectLst/>
                <a:uLnTx/>
                <a:uFillTx/>
                <a:latin typeface="Alexandria"/>
                <a:ea typeface="+mn-ea"/>
                <a:cs typeface="Alexandria"/>
              </a:rPr>
              <a:t>2. الأمن السيبراني وحماية البيانات</a:t>
            </a:r>
            <a:br>
              <a:rPr kumimoji="0" lang="ar-AE" sz="2000" b="0" i="0" u="none" strike="noStrike" kern="1200" cap="none" spc="0" normalizeH="0" baseline="0" noProof="0" dirty="0">
                <a:ln>
                  <a:noFill/>
                </a:ln>
                <a:solidFill>
                  <a:prstClr val="black"/>
                </a:solidFill>
                <a:effectLst/>
                <a:uLnTx/>
                <a:uFillTx/>
                <a:latin typeface="Alexandria"/>
                <a:ea typeface="+mn-ea"/>
                <a:cs typeface="Alexandria"/>
              </a:rPr>
            </a:br>
            <a:r>
              <a:rPr kumimoji="0" lang="ar-AE" sz="2000" b="0" i="0" u="none" strike="noStrike" kern="1200" cap="none" spc="0" normalizeH="0" baseline="0" noProof="0" dirty="0">
                <a:ln>
                  <a:noFill/>
                </a:ln>
                <a:solidFill>
                  <a:prstClr val="black"/>
                </a:solidFill>
                <a:effectLst/>
                <a:uLnTx/>
                <a:uFillTx/>
                <a:latin typeface="Alexandria"/>
                <a:ea typeface="+mn-ea"/>
                <a:cs typeface="Alexandria"/>
              </a:rPr>
              <a:t>نظرًا لاعتماد </a:t>
            </a:r>
            <a:r>
              <a:rPr kumimoji="0" lang="en-US" sz="2000" b="0" i="0" u="none" strike="noStrike" kern="1200" cap="none" spc="0" normalizeH="0" baseline="0" noProof="0" dirty="0">
                <a:ln>
                  <a:noFill/>
                </a:ln>
                <a:solidFill>
                  <a:prstClr val="black"/>
                </a:solidFill>
                <a:effectLst/>
                <a:uLnTx/>
                <a:uFillTx/>
                <a:latin typeface="Alexandria"/>
                <a:ea typeface="+mn-ea"/>
                <a:cs typeface="Alexandria"/>
              </a:rPr>
              <a:t>FinTech </a:t>
            </a:r>
            <a:r>
              <a:rPr kumimoji="0" lang="ar-AE" sz="2000" b="0" i="0" u="none" strike="noStrike" kern="1200" cap="none" spc="0" normalizeH="0" baseline="0" noProof="0" dirty="0">
                <a:ln>
                  <a:noFill/>
                </a:ln>
                <a:solidFill>
                  <a:prstClr val="black"/>
                </a:solidFill>
                <a:effectLst/>
                <a:uLnTx/>
                <a:uFillTx/>
                <a:latin typeface="Alexandria"/>
                <a:ea typeface="+mn-ea"/>
                <a:cs typeface="Alexandria"/>
              </a:rPr>
              <a:t>على البيانات الحساسة والمعاملات الرقمية، فإنها هدف دائم للهجمات الإلكترونية. أي اختراق قد يؤدي إلى فقدان ثقة العملاء وخسائر مالية كبيرة.</a:t>
            </a: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a:ea typeface="+mn-ea"/>
              <a:cs typeface="Alexandria"/>
            </a:endParaRPr>
          </a:p>
        </p:txBody>
      </p:sp>
      <p:pic>
        <p:nvPicPr>
          <p:cNvPr id="6" name="Graphic 21">
            <a:extLst>
              <a:ext uri="{FF2B5EF4-FFF2-40B4-BE49-F238E27FC236}">
                <a16:creationId xmlns:a16="http://schemas.microsoft.com/office/drawing/2014/main" id="{17E68915-765F-6DC3-1DCC-7B032DC9D1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614236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535185-6648-930B-42B2-7035B9F1518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F93DC1A-04F4-C4B3-495E-6086D52E121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29A377E3-13C9-24D3-C814-28A72A06E280}"/>
              </a:ext>
            </a:extLst>
          </p:cNvPr>
          <p:cNvSpPr txBox="1"/>
          <p:nvPr/>
        </p:nvSpPr>
        <p:spPr>
          <a:xfrm>
            <a:off x="1790953" y="809291"/>
            <a:ext cx="812604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التحديات التي تواجه تحقيق متطلبات التقنية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a:t>
            </a:r>
            <a:r>
              <a:rPr kumimoji="0" lang="en-US"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FinTech Requirements)</a:t>
            </a:r>
            <a:endPar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endParaRPr>
          </a:p>
        </p:txBody>
      </p:sp>
      <p:sp>
        <p:nvSpPr>
          <p:cNvPr id="28" name="Rectangle 27">
            <a:extLst>
              <a:ext uri="{FF2B5EF4-FFF2-40B4-BE49-F238E27FC236}">
                <a16:creationId xmlns:a16="http://schemas.microsoft.com/office/drawing/2014/main" id="{9A25D0D8-4066-11F9-8E0D-03CC14B338E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743260E0-0E5F-9604-2228-CA3C61621919}"/>
              </a:ext>
            </a:extLst>
          </p:cNvPr>
          <p:cNvSpPr txBox="1"/>
          <p:nvPr/>
        </p:nvSpPr>
        <p:spPr>
          <a:xfrm>
            <a:off x="1310325" y="2413262"/>
            <a:ext cx="10777815" cy="4653646"/>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1" i="0" u="none" strike="noStrike" kern="1200" cap="none" spc="0" normalizeH="0" baseline="0" noProof="0" dirty="0">
                <a:ln>
                  <a:noFill/>
                </a:ln>
                <a:solidFill>
                  <a:srgbClr val="FF0000"/>
                </a:solidFill>
                <a:effectLst/>
                <a:uLnTx/>
                <a:uFillTx/>
                <a:latin typeface="Alexandria"/>
                <a:ea typeface="+mn-ea"/>
                <a:cs typeface="Alexandria"/>
              </a:rPr>
              <a:t>3. الثقة لدى المستخدمين</a:t>
            </a:r>
            <a:br>
              <a:rPr kumimoji="0" lang="ar-AE" sz="2000" b="0" i="0" u="none" strike="noStrike" kern="1200" cap="none" spc="0" normalizeH="0" baseline="0" noProof="0" dirty="0">
                <a:ln>
                  <a:noFill/>
                </a:ln>
                <a:solidFill>
                  <a:prstClr val="black"/>
                </a:solidFill>
                <a:effectLst/>
                <a:uLnTx/>
                <a:uFillTx/>
                <a:latin typeface="Alexandria"/>
                <a:ea typeface="+mn-ea"/>
                <a:cs typeface="Alexandria"/>
              </a:rPr>
            </a:br>
            <a:r>
              <a:rPr kumimoji="0" lang="ar-AE" sz="2000" b="0" i="0" u="none" strike="noStrike" kern="1200" cap="none" spc="0" normalizeH="0" baseline="0" noProof="0" dirty="0">
                <a:ln>
                  <a:noFill/>
                </a:ln>
                <a:solidFill>
                  <a:prstClr val="black"/>
                </a:solidFill>
                <a:effectLst/>
                <a:uLnTx/>
                <a:uFillTx/>
                <a:latin typeface="Alexandria"/>
                <a:ea typeface="+mn-ea"/>
                <a:cs typeface="Alexandria"/>
              </a:rPr>
              <a:t>بعض المستخدمين ما زالوا يفضلون البنوك التقليدية بسبب الخوف من التطبيقات الرقمية أو عدم فهمهم الكامل لكيفية عملها، مما يبطئ انتشار الحلول المالية الحديثة.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1" i="0" u="none" strike="noStrike" kern="1200" cap="none" spc="0" normalizeH="0" baseline="0" noProof="0" dirty="0">
                <a:ln>
                  <a:noFill/>
                </a:ln>
                <a:solidFill>
                  <a:srgbClr val="FF0000"/>
                </a:solidFill>
                <a:effectLst/>
                <a:uLnTx/>
                <a:uFillTx/>
                <a:latin typeface="Alexandria"/>
                <a:ea typeface="+mn-ea"/>
                <a:cs typeface="Alexandria"/>
              </a:rPr>
              <a:t>4. التكامل مع الأنظمة التقليدية</a:t>
            </a:r>
            <a:br>
              <a:rPr kumimoji="0" lang="ar-AE" sz="2000" b="0" i="0" u="none" strike="noStrike" kern="1200" cap="none" spc="0" normalizeH="0" baseline="0" noProof="0" dirty="0">
                <a:ln>
                  <a:noFill/>
                </a:ln>
                <a:solidFill>
                  <a:prstClr val="black"/>
                </a:solidFill>
                <a:effectLst/>
                <a:uLnTx/>
                <a:uFillTx/>
                <a:latin typeface="Alexandria"/>
                <a:ea typeface="+mn-ea"/>
                <a:cs typeface="Alexandria"/>
              </a:rPr>
            </a:br>
            <a:r>
              <a:rPr kumimoji="0" lang="ar-AE" sz="2000" b="0" i="0" u="none" strike="noStrike" kern="1200" cap="none" spc="0" normalizeH="0" baseline="0" noProof="0" dirty="0">
                <a:ln>
                  <a:noFill/>
                </a:ln>
                <a:solidFill>
                  <a:prstClr val="black"/>
                </a:solidFill>
                <a:effectLst/>
                <a:uLnTx/>
                <a:uFillTx/>
                <a:latin typeface="Alexandria"/>
                <a:ea typeface="+mn-ea"/>
                <a:cs typeface="Alexandria"/>
              </a:rPr>
              <a:t>العديد من شركات التقنية المالية تحتاج إلى العمل مع بنوك وأنظمة قديمة </a:t>
            </a:r>
            <a:r>
              <a:rPr kumimoji="0" lang="en-US" sz="2000" b="0" i="0" u="none" strike="noStrike" kern="1200" cap="none" spc="0" normalizeH="0" baseline="0" noProof="0" dirty="0">
                <a:ln>
                  <a:noFill/>
                </a:ln>
                <a:solidFill>
                  <a:prstClr val="black"/>
                </a:solidFill>
                <a:effectLst/>
                <a:uLnTx/>
                <a:uFillTx/>
                <a:latin typeface="Alexandria"/>
                <a:ea typeface="+mn-ea"/>
                <a:cs typeface="Alexandria"/>
              </a:rPr>
              <a:t>Legacy Systems، </a:t>
            </a:r>
            <a:r>
              <a:rPr kumimoji="0" lang="ar-AE" sz="2000" b="0" i="0" u="none" strike="noStrike" kern="1200" cap="none" spc="0" normalizeH="0" baseline="0" noProof="0" dirty="0">
                <a:ln>
                  <a:noFill/>
                </a:ln>
                <a:solidFill>
                  <a:prstClr val="black"/>
                </a:solidFill>
                <a:effectLst/>
                <a:uLnTx/>
                <a:uFillTx/>
                <a:latin typeface="Alexandria"/>
                <a:ea typeface="+mn-ea"/>
                <a:cs typeface="Alexandria"/>
              </a:rPr>
              <a:t>وهذا التكامل غالبًا يكون معقدًا ومكلفًا تقنيًا.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1" i="0" u="none" strike="noStrike" kern="1200" cap="none" spc="0" normalizeH="0" baseline="0" noProof="0" dirty="0">
                <a:ln>
                  <a:noFill/>
                </a:ln>
                <a:solidFill>
                  <a:srgbClr val="FF0000"/>
                </a:solidFill>
                <a:effectLst/>
                <a:uLnTx/>
                <a:uFillTx/>
                <a:latin typeface="Alexandria"/>
                <a:ea typeface="+mn-ea"/>
                <a:cs typeface="Alexandria"/>
              </a:rPr>
              <a:t>5. التمويل والاستدامة</a:t>
            </a:r>
            <a:br>
              <a:rPr kumimoji="0" lang="ar-AE" sz="2000" b="0" i="0" u="none" strike="noStrike" kern="1200" cap="none" spc="0" normalizeH="0" baseline="0" noProof="0" dirty="0">
                <a:ln>
                  <a:noFill/>
                </a:ln>
                <a:solidFill>
                  <a:prstClr val="black"/>
                </a:solidFill>
                <a:effectLst/>
                <a:uLnTx/>
                <a:uFillTx/>
                <a:latin typeface="Alexandria"/>
                <a:ea typeface="+mn-ea"/>
                <a:cs typeface="Alexandria"/>
              </a:rPr>
            </a:br>
            <a:r>
              <a:rPr kumimoji="0" lang="ar-AE" sz="2000" b="0" i="0" u="none" strike="noStrike" kern="1200" cap="none" spc="0" normalizeH="0" baseline="0" noProof="0" dirty="0">
                <a:ln>
                  <a:noFill/>
                </a:ln>
                <a:solidFill>
                  <a:prstClr val="black"/>
                </a:solidFill>
                <a:effectLst/>
                <a:uLnTx/>
                <a:uFillTx/>
                <a:latin typeface="Alexandria"/>
                <a:ea typeface="+mn-ea"/>
                <a:cs typeface="Alexandria"/>
              </a:rPr>
              <a:t>بعض الشركات الناشئة في </a:t>
            </a:r>
            <a:r>
              <a:rPr kumimoji="0" lang="en-US" sz="2000" b="0" i="0" u="none" strike="noStrike" kern="1200" cap="none" spc="0" normalizeH="0" baseline="0" noProof="0" dirty="0">
                <a:ln>
                  <a:noFill/>
                </a:ln>
                <a:solidFill>
                  <a:prstClr val="black"/>
                </a:solidFill>
                <a:effectLst/>
                <a:uLnTx/>
                <a:uFillTx/>
                <a:latin typeface="Alexandria"/>
                <a:ea typeface="+mn-ea"/>
                <a:cs typeface="Alexandria"/>
              </a:rPr>
              <a:t>FinTech  </a:t>
            </a:r>
            <a:r>
              <a:rPr kumimoji="0" lang="ar-AE" sz="2000" b="0" i="0" u="none" strike="noStrike" kern="1200" cap="none" spc="0" normalizeH="0" baseline="0" noProof="0" dirty="0">
                <a:ln>
                  <a:noFill/>
                </a:ln>
                <a:solidFill>
                  <a:prstClr val="black"/>
                </a:solidFill>
                <a:effectLst/>
                <a:uLnTx/>
                <a:uFillTx/>
                <a:latin typeface="Alexandria"/>
                <a:ea typeface="+mn-ea"/>
                <a:cs typeface="Alexandria"/>
              </a:rPr>
              <a:t> تواجه صعوبة في الحصول على تمويل مستمر، خصوصًا في مراحل النمو والتوسع، بالإضافة إلى الضغط لتحقيق أرباح بسرعة.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a:ea typeface="+mn-ea"/>
              <a:cs typeface="Alexandria"/>
            </a:endParaRPr>
          </a:p>
        </p:txBody>
      </p:sp>
      <p:pic>
        <p:nvPicPr>
          <p:cNvPr id="6" name="Graphic 21">
            <a:extLst>
              <a:ext uri="{FF2B5EF4-FFF2-40B4-BE49-F238E27FC236}">
                <a16:creationId xmlns:a16="http://schemas.microsoft.com/office/drawing/2014/main" id="{3994BB79-7CBF-0E8E-6349-1530D3913F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421267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1BA01F-4F20-B17D-5E33-D969503E116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7CDAFA5-74CB-33B8-F8F4-18AF0D0A3EB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029E9340-9AEA-7F41-4E1F-0FE86F9CC9EC}"/>
              </a:ext>
            </a:extLst>
          </p:cNvPr>
          <p:cNvSpPr txBox="1"/>
          <p:nvPr/>
        </p:nvSpPr>
        <p:spPr>
          <a:xfrm>
            <a:off x="1790953" y="809291"/>
            <a:ext cx="812604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التحديات التي تواجه تحقيق متطلبات التقنية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a:t>
            </a:r>
            <a:r>
              <a:rPr kumimoji="0" lang="en-US"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FinTech Requirements)</a:t>
            </a:r>
            <a:endPar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endParaRPr>
          </a:p>
        </p:txBody>
      </p:sp>
      <p:sp>
        <p:nvSpPr>
          <p:cNvPr id="28" name="Rectangle 27">
            <a:extLst>
              <a:ext uri="{FF2B5EF4-FFF2-40B4-BE49-F238E27FC236}">
                <a16:creationId xmlns:a16="http://schemas.microsoft.com/office/drawing/2014/main" id="{3DF0FC5F-0A9C-3C00-98E4-AA2A2DE2A93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87C6C1B5-A5A2-0CA1-1366-7204A9D551D1}"/>
              </a:ext>
            </a:extLst>
          </p:cNvPr>
          <p:cNvSpPr txBox="1"/>
          <p:nvPr/>
        </p:nvSpPr>
        <p:spPr>
          <a:xfrm>
            <a:off x="1310325" y="2413262"/>
            <a:ext cx="9502219" cy="276851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2000" b="1" i="0" u="none" strike="noStrike" kern="1200" cap="none" spc="0" normalizeH="0" baseline="0" noProof="0" dirty="0">
                <a:ln>
                  <a:noFill/>
                </a:ln>
                <a:solidFill>
                  <a:srgbClr val="FF0000"/>
                </a:solidFill>
                <a:effectLst/>
                <a:uLnTx/>
                <a:uFillTx/>
                <a:latin typeface="Alexandria"/>
                <a:ea typeface="+mn-ea"/>
                <a:cs typeface="Alexandria"/>
              </a:rPr>
              <a:t>6. نقص الكفاءات المتخصصة</a:t>
            </a:r>
            <a:br>
              <a:rPr kumimoji="0" lang="ar-AE" sz="2000" b="0" i="0" u="none" strike="noStrike" kern="1200" cap="none" spc="0" normalizeH="0" baseline="0" noProof="0" dirty="0">
                <a:ln>
                  <a:noFill/>
                </a:ln>
                <a:solidFill>
                  <a:prstClr val="black"/>
                </a:solidFill>
                <a:effectLst/>
                <a:uLnTx/>
                <a:uFillTx/>
                <a:latin typeface="Alexandria"/>
                <a:ea typeface="+mn-ea"/>
                <a:cs typeface="Alexandria"/>
              </a:rPr>
            </a:br>
            <a:r>
              <a:rPr kumimoji="0" lang="ar-AE" sz="2000" b="0" i="0" u="none" strike="noStrike" kern="1200" cap="none" spc="0" normalizeH="0" baseline="0" noProof="0" dirty="0">
                <a:ln>
                  <a:noFill/>
                </a:ln>
                <a:solidFill>
                  <a:prstClr val="black"/>
                </a:solidFill>
                <a:effectLst/>
                <a:uLnTx/>
                <a:uFillTx/>
                <a:latin typeface="Alexandria"/>
                <a:ea typeface="+mn-ea"/>
                <a:cs typeface="Alexandria"/>
              </a:rPr>
              <a:t>هناك طلب كبير على خبراء في مجالات مثل الذكاء الاصطناعي، تحليل البيانات، والأمن السيبراني، لكن العرض لا يزال محدودًا في بعض الأسواق.</a:t>
            </a:r>
            <a:endParaRPr kumimoji="0" lang="en-US" sz="2000" b="0" i="0" u="none" strike="noStrike" kern="1200" cap="none" spc="0" normalizeH="0" baseline="0" noProof="0" dirty="0">
              <a:ln>
                <a:noFill/>
              </a:ln>
              <a:solidFill>
                <a:prstClr val="black"/>
              </a:solidFill>
              <a:effectLst/>
              <a:uLnTx/>
              <a:uFillTx/>
              <a:latin typeface="Alexandria"/>
              <a:ea typeface="+mn-ea"/>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AE" sz="2000" b="0" i="0" u="none" strike="noStrike" kern="1200" cap="none" spc="0" normalizeH="0" baseline="0" noProof="0" dirty="0">
              <a:ln>
                <a:noFill/>
              </a:ln>
              <a:solidFill>
                <a:prstClr val="black"/>
              </a:solidFill>
              <a:effectLst/>
              <a:uLnTx/>
              <a:uFillTx/>
              <a:latin typeface="Alexandria"/>
              <a:ea typeface="+mn-ea"/>
              <a:cs typeface="Alexandria"/>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2000" b="1" i="0" u="none" strike="noStrike" kern="1200" cap="none" spc="0" normalizeH="0" baseline="0" noProof="0" dirty="0">
                <a:ln>
                  <a:noFill/>
                </a:ln>
                <a:solidFill>
                  <a:srgbClr val="FF0000"/>
                </a:solidFill>
                <a:effectLst/>
                <a:uLnTx/>
                <a:uFillTx/>
                <a:latin typeface="Alexandria"/>
                <a:ea typeface="+mn-ea"/>
                <a:cs typeface="Alexandria"/>
              </a:rPr>
              <a:t>7. الابتكار مقابل المخاطر</a:t>
            </a:r>
            <a:br>
              <a:rPr kumimoji="0" lang="ar-AE" sz="2000" b="0" i="0" u="none" strike="noStrike" kern="1200" cap="none" spc="0" normalizeH="0" baseline="0" noProof="0" dirty="0">
                <a:ln>
                  <a:noFill/>
                </a:ln>
                <a:solidFill>
                  <a:prstClr val="black"/>
                </a:solidFill>
                <a:effectLst/>
                <a:uLnTx/>
                <a:uFillTx/>
                <a:latin typeface="Alexandria"/>
                <a:ea typeface="+mn-ea"/>
                <a:cs typeface="Alexandria"/>
              </a:rPr>
            </a:br>
            <a:r>
              <a:rPr kumimoji="0" lang="ar-AE" sz="2000" b="0" i="0" u="none" strike="noStrike" kern="1200" cap="none" spc="0" normalizeH="0" baseline="0" noProof="0" dirty="0">
                <a:ln>
                  <a:noFill/>
                </a:ln>
                <a:solidFill>
                  <a:prstClr val="black"/>
                </a:solidFill>
                <a:effectLst/>
                <a:uLnTx/>
                <a:uFillTx/>
                <a:latin typeface="Alexandria"/>
                <a:ea typeface="+mn-ea"/>
                <a:cs typeface="Alexandria"/>
              </a:rPr>
              <a:t>كلما زاد الابتكار زادت معه المخاطر، خاصة في مجالات مثل الإقراض الرقمي أو العملات الرقمية، مما يفرض توازنًا صعبًا بين التطوير وإدارة المخاطر.</a:t>
            </a: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a:ea typeface="+mn-ea"/>
              <a:cs typeface="Alexandria"/>
            </a:endParaRPr>
          </a:p>
        </p:txBody>
      </p:sp>
      <p:pic>
        <p:nvPicPr>
          <p:cNvPr id="6" name="Graphic 21">
            <a:extLst>
              <a:ext uri="{FF2B5EF4-FFF2-40B4-BE49-F238E27FC236}">
                <a16:creationId xmlns:a16="http://schemas.microsoft.com/office/drawing/2014/main" id="{2B4A9990-9457-6F66-8FDE-6E9716F6BCE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267334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D19D9-0C61-7645-C50D-1367C91835B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236C685-9C68-1C46-4CE6-F066A4C71BB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49735D71-2B9F-7576-FC30-303F6B8AACC4}"/>
              </a:ext>
            </a:extLst>
          </p:cNvPr>
          <p:cNvSpPr txBox="1"/>
          <p:nvPr/>
        </p:nvSpPr>
        <p:spPr>
          <a:xfrm>
            <a:off x="2413263" y="721827"/>
            <a:ext cx="874241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أبرز متطلبات التصريح  للتقنية المالية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a:t>
            </a:r>
            <a:r>
              <a:rPr kumimoji="0" lang="en-US" sz="16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FinTech Licensing Requirements) </a:t>
            </a:r>
            <a:endParaRPr kumimoji="0" lang="ar-EG" sz="16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endParaRPr>
          </a:p>
        </p:txBody>
      </p:sp>
      <p:sp>
        <p:nvSpPr>
          <p:cNvPr id="28" name="Rectangle 27">
            <a:extLst>
              <a:ext uri="{FF2B5EF4-FFF2-40B4-BE49-F238E27FC236}">
                <a16:creationId xmlns:a16="http://schemas.microsoft.com/office/drawing/2014/main" id="{B0DDFE59-6777-F7C8-5122-936C3F11CAE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C8726F79-FC52-3329-5895-22DB72536551}"/>
              </a:ext>
            </a:extLst>
          </p:cNvPr>
          <p:cNvSpPr txBox="1"/>
          <p:nvPr/>
        </p:nvSpPr>
        <p:spPr>
          <a:xfrm>
            <a:off x="1790952" y="1798170"/>
            <a:ext cx="9021593" cy="3785652"/>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1- طلب رسمي للترخيص :</a:t>
            </a:r>
          </a:p>
          <a:p>
            <a:pPr marL="0" marR="0" lvl="0" indent="0" algn="r" defTabSz="914400" rtl="1" eaLnBrk="1" fontAlgn="auto" latinLnBrk="0" hangingPunct="1">
              <a:spcBef>
                <a:spcPts val="0"/>
              </a:spcBef>
              <a:spcAft>
                <a:spcPts val="0"/>
              </a:spcAft>
              <a:buClrTx/>
              <a:buSzTx/>
              <a:buFontTx/>
              <a:buNone/>
              <a:tabLst/>
              <a:defRPr/>
            </a:pPr>
            <a:r>
              <a:rPr kumimoji="0" lang="ar-EG" sz="2000" b="0" i="0" u="none" strike="noStrike" kern="1200" cap="none" spc="0" normalizeH="0" baseline="0" noProof="0" dirty="0">
                <a:ln>
                  <a:noFill/>
                </a:ln>
                <a:solidFill>
                  <a:srgbClr val="FF0000"/>
                </a:solidFill>
                <a:effectLst/>
                <a:uLnTx/>
                <a:uFillTx/>
                <a:latin typeface="Abadi" panose="020B0604020104020204" pitchFamily="34" charset="0"/>
                <a:cs typeface="Alexandria"/>
              </a:rPr>
              <a:t>يتضمن:</a:t>
            </a:r>
          </a:p>
          <a:p>
            <a:pPr marL="0" marR="0" lvl="0" indent="0" algn="r" defTabSz="914400" rtl="1" eaLnBrk="1" fontAlgn="auto" latinLnBrk="0" hangingPunct="1">
              <a:spcBef>
                <a:spcPts val="0"/>
              </a:spcBef>
              <a:spcAft>
                <a:spcPts val="0"/>
              </a:spcAft>
              <a:buClrTx/>
              <a:buSzTx/>
              <a:buFontTx/>
              <a:buNone/>
              <a:tabLst/>
              <a:defRPr/>
            </a:pPr>
            <a:r>
              <a:rPr lang="ar-EG" sz="2000" dirty="0">
                <a:solidFill>
                  <a:prstClr val="black"/>
                </a:solidFill>
                <a:latin typeface="Abadi" panose="020B0604020104020204" pitchFamily="34" charset="0"/>
                <a:cs typeface="Alexandria"/>
              </a:rPr>
              <a:t>-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وصفًا دقيقًا للنشاط المالي الرقمي.</a:t>
            </a:r>
          </a:p>
          <a:p>
            <a:pPr marL="0" marR="0" lvl="0" indent="0" algn="r" defTabSz="914400" rtl="1" eaLnBrk="1" fontAlgn="auto" latinLnBrk="0" hangingPunct="1">
              <a:spcBef>
                <a:spcPts val="0"/>
              </a:spcBef>
              <a:spcAft>
                <a:spcPts val="0"/>
              </a:spcAft>
              <a:buClrTx/>
              <a:buSzTx/>
              <a:buFontTx/>
              <a:buNone/>
              <a:tabLst/>
              <a:defRPr/>
            </a:pPr>
            <a:r>
              <a:rPr lang="ar-EG" sz="2000" dirty="0">
                <a:solidFill>
                  <a:prstClr val="black"/>
                </a:solidFill>
                <a:latin typeface="Abadi" panose="020B0604020104020204" pitchFamily="34" charset="0"/>
                <a:cs typeface="Alexandria"/>
              </a:rPr>
              <a:t>-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الفئة المستهدفة من الخدمة.</a:t>
            </a:r>
          </a:p>
          <a:p>
            <a:pPr marL="0" marR="0" lvl="0" indent="0" algn="r" defTabSz="914400" rtl="1" eaLnBrk="1" fontAlgn="auto" latinLnBrk="0" hangingPunct="1">
              <a:spcBef>
                <a:spcPts val="0"/>
              </a:spcBef>
              <a:spcAft>
                <a:spcPts val="0"/>
              </a:spcAft>
              <a:buClrTx/>
              <a:buSzTx/>
              <a:buFontTx/>
              <a:buNone/>
              <a:tabLst/>
              <a:defRPr/>
            </a:pPr>
            <a:r>
              <a:rPr lang="ar-EG" sz="2000" dirty="0">
                <a:solidFill>
                  <a:prstClr val="black"/>
                </a:solidFill>
                <a:latin typeface="Abadi" panose="020B0604020104020204" pitchFamily="34" charset="0"/>
                <a:cs typeface="Alexandria"/>
              </a:rPr>
              <a:t>-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خطة العمل والهيكل الإداري.</a:t>
            </a:r>
          </a:p>
          <a:p>
            <a:pPr marL="0" marR="0" lvl="0" indent="0" algn="r" defTabSz="914400" rtl="1" eaLnBrk="1" fontAlgn="auto" latinLnBrk="0" hangingPunct="1">
              <a:spcBef>
                <a:spcPts val="0"/>
              </a:spcBef>
              <a:spcAft>
                <a:spcPts val="0"/>
              </a:spcAft>
              <a:buClrTx/>
              <a:buSzTx/>
              <a:buFontTx/>
              <a:buNone/>
              <a:tabLst/>
              <a:defRPr/>
            </a:pPr>
            <a:r>
              <a:rPr lang="ar-EG" sz="2000" dirty="0">
                <a:solidFill>
                  <a:prstClr val="black"/>
                </a:solidFill>
                <a:latin typeface="Abadi" panose="020B0604020104020204" pitchFamily="34" charset="0"/>
                <a:cs typeface="Alexandria"/>
              </a:rPr>
              <a:t>-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نموذج العمل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Business Model).</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t>
            </a:r>
            <a:endPar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0" marR="0" lvl="0" indent="0" algn="r" defTabSz="914400" rtl="1" eaLnBrk="1" fontAlgn="auto" latinLnBrk="0" hangingPunct="1">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badi" panose="020B0604020104020204" pitchFamily="34" charset="0"/>
                <a:cs typeface="Alexandria"/>
              </a:rPr>
              <a:t>مثال</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شركة ترغب في تقديم محفظة إلكترونية تقدم طلبًا لبنك مركزي يوضح آلية الإيداع والتحويل والسحب، والشركاء البنكيين.</a:t>
            </a:r>
          </a:p>
          <a:p>
            <a:pPr marL="0" marR="0" lvl="0" indent="0" algn="r" defTabSz="914400" rtl="1" eaLnBrk="1" fontAlgn="auto" latinLnBrk="0" hangingPunct="1">
              <a:spcBef>
                <a:spcPts val="0"/>
              </a:spcBef>
              <a:spcAft>
                <a:spcPts val="0"/>
              </a:spcAft>
              <a:buClrTx/>
              <a:buSzTx/>
              <a:buFontTx/>
              <a:buNone/>
              <a:tabLst/>
              <a:defRPr/>
            </a:pPr>
            <a:endParaRPr lang="ar-EG" sz="2000" dirty="0">
              <a:solidFill>
                <a:prstClr val="black"/>
              </a:solidFill>
              <a:latin typeface="Abadi" panose="020B0604020104020204" pitchFamily="34" charset="0"/>
              <a:cs typeface="Alexandria"/>
            </a:endParaRPr>
          </a:p>
          <a:p>
            <a:pPr marL="0" marR="0" lvl="0" indent="0" algn="r" defTabSz="914400" rtl="1" eaLnBrk="1" fontAlgn="auto" latinLnBrk="0" hangingPunct="1">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2- رأس المال المخصص :</a:t>
            </a:r>
          </a:p>
          <a:p>
            <a:pPr marL="0" marR="0" lvl="0" indent="0" algn="r" defTabSz="914400" rtl="1" eaLnBrk="1" fontAlgn="auto" latinLnBrk="0" hangingPunct="1">
              <a:spcBef>
                <a:spcPts val="0"/>
              </a:spcBef>
              <a:spcAft>
                <a:spcPts val="0"/>
              </a:spcAft>
              <a:buClrTx/>
              <a:buSzTx/>
              <a:buFontTx/>
              <a:buNone/>
              <a:tabLst/>
              <a:defRPr/>
            </a:pPr>
            <a:r>
              <a:rPr lang="ar-EG" sz="2000" dirty="0">
                <a:solidFill>
                  <a:prstClr val="black"/>
                </a:solidFill>
                <a:latin typeface="Abadi" panose="020B0604020104020204" pitchFamily="34" charset="0"/>
                <a:cs typeface="Alexandria"/>
              </a:rPr>
              <a:t>يمكن أن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تشترط الجهة المنظمة حدًا أدنى لرأس المال لضمان الجدية والملاءة المالية.</a:t>
            </a:r>
          </a:p>
          <a:p>
            <a:pPr marL="0" marR="0" lvl="0" indent="0" algn="r" defTabSz="914400" rtl="1" eaLnBrk="1" fontAlgn="auto" latinLnBrk="0" hangingPunct="1">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7B4E6C85-54A0-CDCC-CF12-27608B790E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274455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7A15FF-6405-0C05-0E91-BB18DB5E80A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174E11D-D857-E7D0-1589-83EF251C0E9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7EDC1364-D27C-9B12-1439-E144EEA48BF7}"/>
              </a:ext>
            </a:extLst>
          </p:cNvPr>
          <p:cNvSpPr txBox="1"/>
          <p:nvPr/>
        </p:nvSpPr>
        <p:spPr>
          <a:xfrm>
            <a:off x="2413263" y="721827"/>
            <a:ext cx="874241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أبرز متطلبات التصريح  للتقنية المالية </a:t>
            </a:r>
          </a:p>
        </p:txBody>
      </p:sp>
      <p:sp>
        <p:nvSpPr>
          <p:cNvPr id="28" name="Rectangle 27">
            <a:extLst>
              <a:ext uri="{FF2B5EF4-FFF2-40B4-BE49-F238E27FC236}">
                <a16:creationId xmlns:a16="http://schemas.microsoft.com/office/drawing/2014/main" id="{2993BBA8-DA32-7DB1-739A-4043ACD4DC3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5D0E6B18-82B0-726F-3431-76F63C01CE1D}"/>
              </a:ext>
            </a:extLst>
          </p:cNvPr>
          <p:cNvSpPr txBox="1"/>
          <p:nvPr/>
        </p:nvSpPr>
        <p:spPr>
          <a:xfrm>
            <a:off x="2158738" y="1696825"/>
            <a:ext cx="8653807" cy="373031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3- نظام حوكمة داخلي: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وجود هيكل إداري واضح.</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لجان للرقابة الداخلية، الامتثال، إدارة المخاطر.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سياسة لمعالجة شكاوى العملاء.</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مثال: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شركة تمويل رقمي مطالبة بإنشاء لجنة مراجعة داخلية وفريق امتثال لضمان تطبيق لوائح مكافحة غسل الأموال.</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8D67A2B1-37BF-4B12-8817-4E08C0B932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505775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913DB2-6E65-8EE9-28B9-A875C4B86D4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4A55801-BCB8-3C7E-71E9-48AAE19F88B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50199E76-769E-3E7D-2BEF-3232FCDB9088}"/>
              </a:ext>
            </a:extLst>
          </p:cNvPr>
          <p:cNvSpPr txBox="1"/>
          <p:nvPr/>
        </p:nvSpPr>
        <p:spPr>
          <a:xfrm>
            <a:off x="2413263" y="721827"/>
            <a:ext cx="874241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أبرز متطلبات التصريح  للتقنية المالية </a:t>
            </a:r>
          </a:p>
        </p:txBody>
      </p:sp>
      <p:sp>
        <p:nvSpPr>
          <p:cNvPr id="28" name="Rectangle 27">
            <a:extLst>
              <a:ext uri="{FF2B5EF4-FFF2-40B4-BE49-F238E27FC236}">
                <a16:creationId xmlns:a16="http://schemas.microsoft.com/office/drawing/2014/main" id="{D0259D73-58A4-41EB-7178-E730F5C512E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7429D412-CF65-E35A-653F-AC4F9C4A9D69}"/>
              </a:ext>
            </a:extLst>
          </p:cNvPr>
          <p:cNvSpPr txBox="1"/>
          <p:nvPr/>
        </p:nvSpPr>
        <p:spPr>
          <a:xfrm>
            <a:off x="2243579" y="2041374"/>
            <a:ext cx="8568966" cy="3268652"/>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FF0000"/>
                </a:solidFill>
                <a:effectLst/>
                <a:uLnTx/>
                <a:uFillTx/>
                <a:latin typeface="Abadi" panose="020B0604020104020204" pitchFamily="34" charset="0"/>
                <a:cs typeface="Alexandria"/>
              </a:rPr>
              <a:t> 4- </a:t>
            </a: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الأمن السيبراني وحماية البيانات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توفر أنظمة وتقنيات تحمي بيانات المستخدمين والمعاملات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الالتزام بإجراءات استرداد البيانات عند الكوارث.</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توظيف متخصصين في أمن المعلومات.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مثال: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الجهة المنظمة قد تشترط وجود شهادات دولية مثل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ISO 27001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أو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PCI-</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DSS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قبل منح التصريح.</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A6CC5370-9DFF-B2D0-42C7-0E256DFF51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154084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4DF980-A96C-ABFE-7E92-FE45A167E86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FB0302C-4DA3-6A9D-90C3-DF57F7C53A8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C8B54808-0A3F-3CB6-8402-641A64CAEE6B}"/>
              </a:ext>
            </a:extLst>
          </p:cNvPr>
          <p:cNvSpPr txBox="1"/>
          <p:nvPr/>
        </p:nvSpPr>
        <p:spPr>
          <a:xfrm>
            <a:off x="2413263" y="721827"/>
            <a:ext cx="874241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أبرز متطلبات التصريح  للتقنية المالية </a:t>
            </a:r>
          </a:p>
        </p:txBody>
      </p:sp>
      <p:sp>
        <p:nvSpPr>
          <p:cNvPr id="28" name="Rectangle 27">
            <a:extLst>
              <a:ext uri="{FF2B5EF4-FFF2-40B4-BE49-F238E27FC236}">
                <a16:creationId xmlns:a16="http://schemas.microsoft.com/office/drawing/2014/main" id="{3E70B366-36C3-3A0B-BD35-4F6CFCD1E8F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93AB3831-3235-E509-A2EE-CB7159D112C5}"/>
              </a:ext>
            </a:extLst>
          </p:cNvPr>
          <p:cNvSpPr txBox="1"/>
          <p:nvPr/>
        </p:nvSpPr>
        <p:spPr>
          <a:xfrm>
            <a:off x="2243579" y="2041374"/>
            <a:ext cx="8568966" cy="373031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5- الامتثال لأنظمة مكافحة غسل الأموال وتمويل الإرهاب </a:t>
            </a:r>
            <a:r>
              <a:rPr kumimoji="0" lang="en-US"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AML/CFT)</a:t>
            </a: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 :</a:t>
            </a:r>
            <a:endParaRPr kumimoji="0" lang="en-US" sz="2000" b="1" i="0" u="none" strike="noStrike" kern="1200" cap="none" spc="0" normalizeH="0" baseline="0" noProof="0" dirty="0">
              <a:ln>
                <a:noFill/>
              </a:ln>
              <a:solidFill>
                <a:srgbClr val="FF0000"/>
              </a:solidFill>
              <a:effectLst/>
              <a:uLnTx/>
              <a:uFillTx/>
              <a:latin typeface="Abadi" panose="020B0604020104020204" pitchFamily="34" charset="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تصميم نظام لتحديد هوية العملاء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KYC)</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t>
            </a:r>
            <a:endPar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رصد العمليات المشبوهة والإبلاغ عنها.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تعيين مسؤول التزام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Compliance Officer)</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t>
            </a:r>
            <a:endPar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مثال: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تطبيق تحويل أموال يجب أن يطلب التحقق من الهوية، ويحدد حدودًا مالية يومية وشهرية وفق تصنيف المخاطر.</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652992D5-0CCE-E690-6F6E-48669712E8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956394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CBDADF-F0E5-1388-5B5F-1F1AA065E1E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C610338-093A-0FFB-100C-9A14A0D99A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2212B192-4632-7C71-CAF4-BDC3ACA4A11F}"/>
              </a:ext>
            </a:extLst>
          </p:cNvPr>
          <p:cNvSpPr txBox="1"/>
          <p:nvPr/>
        </p:nvSpPr>
        <p:spPr>
          <a:xfrm>
            <a:off x="2413263" y="721827"/>
            <a:ext cx="874241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أبرز متطلبات التصريح  للتقنية المالية </a:t>
            </a:r>
          </a:p>
        </p:txBody>
      </p:sp>
      <p:sp>
        <p:nvSpPr>
          <p:cNvPr id="28" name="Rectangle 27">
            <a:extLst>
              <a:ext uri="{FF2B5EF4-FFF2-40B4-BE49-F238E27FC236}">
                <a16:creationId xmlns:a16="http://schemas.microsoft.com/office/drawing/2014/main" id="{609809F2-7744-6B2F-A8EA-612CF89D5B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A9295D41-F17A-C144-3199-82C50123D2FF}"/>
              </a:ext>
            </a:extLst>
          </p:cNvPr>
          <p:cNvSpPr txBox="1"/>
          <p:nvPr/>
        </p:nvSpPr>
        <p:spPr>
          <a:xfrm>
            <a:off x="537328" y="1677971"/>
            <a:ext cx="10784264" cy="2554545"/>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6-  إجراء اختبار في بيئة تجريبية </a:t>
            </a:r>
            <a:r>
              <a:rPr kumimoji="0" lang="en-US"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Sandbox) </a:t>
            </a: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 :</a:t>
            </a:r>
            <a:endParaRPr kumimoji="0" lang="en-US" sz="2000" b="1" i="0" u="none" strike="noStrike" kern="1200" cap="none" spc="0" normalizeH="0" baseline="0" noProof="0" dirty="0">
              <a:ln>
                <a:noFill/>
              </a:ln>
              <a:solidFill>
                <a:srgbClr val="FF0000"/>
              </a:solidFill>
              <a:effectLst/>
              <a:uLnTx/>
              <a:uFillTx/>
              <a:latin typeface="Abadi" panose="020B0604020104020204" pitchFamily="34" charset="0"/>
              <a:cs typeface="Alexandria"/>
            </a:endParaRPr>
          </a:p>
          <a:p>
            <a:pPr marL="0" marR="0" lvl="0" indent="0" algn="r" defTabSz="914400" rtl="1" eaLnBrk="1" fontAlgn="auto" latinLnBrk="0" hangingPunct="1">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بعض الدول تطلب من الشركات الناشئة الدخول أولًا في "بيئة تنظيمية تجريبية" لاختبار الحل قبل منحه ترخيصًا دائمًا.</a:t>
            </a:r>
          </a:p>
          <a:p>
            <a:pPr marL="0" marR="0" lvl="0" indent="0" algn="r" defTabSz="914400" rtl="1" eaLnBrk="1" fontAlgn="auto" latinLnBrk="0" hangingPunct="1">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مثال: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في السعودية، يجب على شركة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FinTech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جديدة في التمويل الجماعي أن تبدأ في "بيئة التقنية المالية" لمدة 6 أشهر تحت إشراف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CMA</a:t>
            </a: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0" marR="0" lvl="0" indent="0" algn="r" defTabSz="914400" rtl="1" eaLnBrk="1" fontAlgn="auto" latinLnBrk="0" hangingPunct="1">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0" marR="0" lvl="0" indent="0" algn="r" defTabSz="914400" rtl="1" eaLnBrk="1" fontAlgn="auto" latinLnBrk="0"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 </a:t>
            </a: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7- </a:t>
            </a:r>
            <a:r>
              <a:rPr kumimoji="0" lang="en-US"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 </a:t>
            </a: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اتفاقيات مع مزودي خدمات ماليين أو تقنيين:</a:t>
            </a:r>
          </a:p>
          <a:p>
            <a:pPr marL="0" marR="0" lvl="0" indent="0" algn="r" defTabSz="914400" rtl="1" eaLnBrk="1" fontAlgn="auto" latinLnBrk="0" hangingPunct="1">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في بعض الحالات، يُطلب من مقدم الخدمة التقني أن يبرم اتفاقيات مع بنوك أو مزودي خدمة دفع لضمان التكامل.</a:t>
            </a:r>
          </a:p>
          <a:p>
            <a:pPr marL="0" marR="0" lvl="0" indent="0" algn="r" defTabSz="914400" rtl="1" eaLnBrk="1" fontAlgn="auto" latinLnBrk="0" hangingPunct="1">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مثال: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منصة دفع رقمي تحتاج إلى اتفاقيات مع شبكات البطاقات (مثل مدى أو فيزا) قبل التصريح النهائي.</a:t>
            </a:r>
          </a:p>
        </p:txBody>
      </p:sp>
      <p:pic>
        <p:nvPicPr>
          <p:cNvPr id="6" name="Graphic 21">
            <a:extLst>
              <a:ext uri="{FF2B5EF4-FFF2-40B4-BE49-F238E27FC236}">
                <a16:creationId xmlns:a16="http://schemas.microsoft.com/office/drawing/2014/main" id="{3BD334BD-F4C1-7244-9F92-859770912D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406341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AB3009-D464-8668-330C-CC914F06A19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40E8B00-7B2F-6634-561D-B06E66D193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65BDD87F-3A0F-400F-7C06-796D2038A6F2}"/>
              </a:ext>
            </a:extLst>
          </p:cNvPr>
          <p:cNvSpPr txBox="1"/>
          <p:nvPr/>
        </p:nvSpPr>
        <p:spPr>
          <a:xfrm>
            <a:off x="2413263" y="721827"/>
            <a:ext cx="874241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أبرز متطلبات التصريح  للتقنية المالية </a:t>
            </a:r>
          </a:p>
        </p:txBody>
      </p:sp>
      <p:sp>
        <p:nvSpPr>
          <p:cNvPr id="28" name="Rectangle 27">
            <a:extLst>
              <a:ext uri="{FF2B5EF4-FFF2-40B4-BE49-F238E27FC236}">
                <a16:creationId xmlns:a16="http://schemas.microsoft.com/office/drawing/2014/main" id="{C367C875-3BDE-A33A-0A0D-9BC0B99D466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E21FAE65-F8F4-57D3-6342-72AFF4D166E0}"/>
              </a:ext>
            </a:extLst>
          </p:cNvPr>
          <p:cNvSpPr txBox="1"/>
          <p:nvPr/>
        </p:nvSpPr>
        <p:spPr>
          <a:xfrm>
            <a:off x="2243579" y="2041374"/>
            <a:ext cx="8568966" cy="3268652"/>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FF0000"/>
                </a:solidFill>
                <a:effectLst/>
                <a:uLnTx/>
                <a:uFillTx/>
                <a:latin typeface="Abadi" panose="020B0604020104020204" pitchFamily="34" charset="0"/>
                <a:cs typeface="Alexandria"/>
              </a:rPr>
              <a:t> </a:t>
            </a: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التقارير والالتزامات الدورية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تلتزم الشركة بعد التصريح بتقديم تقارير دورية إلى الجهات المنظمة، </a:t>
            </a:r>
            <a:r>
              <a:rPr kumimoji="0" lang="ar-EG" sz="2000" b="1" i="0" u="none" strike="noStrike" kern="1200" cap="none" spc="0" normalizeH="0" baseline="0" noProof="0" dirty="0">
                <a:ln>
                  <a:noFill/>
                </a:ln>
                <a:solidFill>
                  <a:prstClr val="black"/>
                </a:solidFill>
                <a:effectLst/>
                <a:uLnTx/>
                <a:uFillTx/>
                <a:latin typeface="Abadi" panose="020B0604020104020204" pitchFamily="34" charset="0"/>
                <a:cs typeface="Alexandria"/>
              </a:rPr>
              <a:t>مثل:</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تقارير العمليات.</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تقارير المخاطر.</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تقارير الامتثال المالي والقانوني.</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3F617AE4-B016-6F30-24DA-6D8174AFAD3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172399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F9ECAB-3E62-AE8E-092F-6B8A0E6555E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920E738-19BB-724F-5A60-42B12A167A8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A5E5DE3C-CA42-E936-94AB-8E2794E4B65D}"/>
              </a:ext>
            </a:extLst>
          </p:cNvPr>
          <p:cNvSpPr txBox="1"/>
          <p:nvPr/>
        </p:nvSpPr>
        <p:spPr>
          <a:xfrm>
            <a:off x="2413263" y="721827"/>
            <a:ext cx="874241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أمثلة على الجهات المانحة للتصريح في الخليج للتقنية المالية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1600" b="1" i="0" u="none" strike="noStrike" kern="1200" cap="none" spc="0" normalizeH="0" baseline="0" noProof="0" dirty="0">
              <a:ln>
                <a:noFill/>
              </a:ln>
              <a:solidFill>
                <a:prstClr val="black"/>
              </a:solidFill>
              <a:effectLst/>
              <a:uLnTx/>
              <a:uFillTx/>
              <a:latin typeface="Abadi" panose="020B0604020104020204" pitchFamily="34" charset="0"/>
              <a:ea typeface="+mn-ea"/>
              <a:cs typeface="Alexandria"/>
            </a:endParaRPr>
          </a:p>
        </p:txBody>
      </p:sp>
      <p:sp>
        <p:nvSpPr>
          <p:cNvPr id="28" name="Rectangle 27">
            <a:extLst>
              <a:ext uri="{FF2B5EF4-FFF2-40B4-BE49-F238E27FC236}">
                <a16:creationId xmlns:a16="http://schemas.microsoft.com/office/drawing/2014/main" id="{8E053931-0928-F2FB-F4F6-7AAC981EF81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9380173F-51A4-C767-5FBC-35002277F26C}"/>
              </a:ext>
            </a:extLst>
          </p:cNvPr>
          <p:cNvSpPr txBox="1"/>
          <p:nvPr/>
        </p:nvSpPr>
        <p:spPr>
          <a:xfrm>
            <a:off x="952107" y="2041374"/>
            <a:ext cx="9860438" cy="3266985"/>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السعودية :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الجهات المانحة (البنك المركزي السعودي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SAMA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وهيئة السوق المالية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CMA</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 </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b="1" dirty="0">
                <a:solidFill>
                  <a:srgbClr val="FF0000"/>
                </a:solidFill>
                <a:latin typeface="Abadi" panose="020B0604020104020204" pitchFamily="34" charset="0"/>
                <a:cs typeface="Alexandria"/>
              </a:rPr>
              <a:t>الامارات : </a:t>
            </a:r>
            <a:r>
              <a:rPr lang="ar-EG" sz="2000" dirty="0">
                <a:solidFill>
                  <a:prstClr val="black"/>
                </a:solidFill>
                <a:latin typeface="Abadi" panose="020B0604020104020204" pitchFamily="34" charset="0"/>
                <a:cs typeface="Alexandria"/>
              </a:rPr>
              <a:t>الجهات المانحة للتصريح (مصرف الإمارات المركزي ) </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b="1" dirty="0">
                <a:solidFill>
                  <a:srgbClr val="FF0000"/>
                </a:solidFill>
                <a:latin typeface="Abadi" panose="020B0604020104020204" pitchFamily="34" charset="0"/>
                <a:cs typeface="Alexandria"/>
              </a:rPr>
              <a:t>قطر : </a:t>
            </a:r>
            <a:r>
              <a:rPr lang="ar-EG" sz="2000" dirty="0">
                <a:solidFill>
                  <a:prstClr val="black"/>
                </a:solidFill>
                <a:latin typeface="Abadi" panose="020B0604020104020204" pitchFamily="34" charset="0"/>
                <a:cs typeface="Alexandria"/>
              </a:rPr>
              <a:t>الجهة المانحة : مصرف قطر المركزي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البحرين :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الجهة المانحة للتصريح :مصرف البحرين المركزي</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b="1" dirty="0">
                <a:solidFill>
                  <a:srgbClr val="FF0000"/>
                </a:solidFill>
                <a:latin typeface="Abadi" panose="020B0604020104020204" pitchFamily="34" charset="0"/>
                <a:cs typeface="Alexandria"/>
              </a:rPr>
              <a:t>سلطنة عمان </a:t>
            </a:r>
            <a:r>
              <a:rPr lang="ar-EG" sz="2000" dirty="0">
                <a:solidFill>
                  <a:srgbClr val="FF0000"/>
                </a:solidFill>
                <a:latin typeface="Abadi" panose="020B0604020104020204" pitchFamily="34" charset="0"/>
                <a:cs typeface="Alexandria"/>
              </a:rPr>
              <a:t>: </a:t>
            </a:r>
            <a:r>
              <a:rPr lang="ar-EG" sz="2000" dirty="0">
                <a:solidFill>
                  <a:prstClr val="black"/>
                </a:solidFill>
                <a:latin typeface="Abadi" panose="020B0604020104020204" pitchFamily="34" charset="0"/>
                <a:cs typeface="Alexandria"/>
              </a:rPr>
              <a:t>الجهة المانحة للتصريح البنك المركزي العماني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الكويت :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الجهة المانحة للتصريح بنك الكويت المركزي</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180B7D02-C508-51DD-1B61-646A0D07283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531499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34BB2D-70BB-851D-F7E1-B2A2D3A1011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2DD9E78-E1C4-5B55-4958-A78C03668F4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635BC735-A325-AEC1-971B-CADDE016D8A2}"/>
              </a:ext>
            </a:extLst>
          </p:cNvPr>
          <p:cNvSpPr txBox="1"/>
          <p:nvPr/>
        </p:nvSpPr>
        <p:spPr>
          <a:xfrm>
            <a:off x="1715677" y="721827"/>
            <a:ext cx="768284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متطلبات تشغيلية مستمرة (بعد الترخيص)التصريح للتقنية المالية </a:t>
            </a:r>
          </a:p>
        </p:txBody>
      </p:sp>
      <p:sp>
        <p:nvSpPr>
          <p:cNvPr id="28" name="Rectangle 27">
            <a:extLst>
              <a:ext uri="{FF2B5EF4-FFF2-40B4-BE49-F238E27FC236}">
                <a16:creationId xmlns:a16="http://schemas.microsoft.com/office/drawing/2014/main" id="{7B6990F5-0AFF-E118-1B1F-BFBB27CA045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CF814095-7D92-80B7-091B-40F21A1AED80}"/>
              </a:ext>
            </a:extLst>
          </p:cNvPr>
          <p:cNvSpPr txBox="1"/>
          <p:nvPr/>
        </p:nvSpPr>
        <p:spPr>
          <a:xfrm>
            <a:off x="1414021" y="1554010"/>
            <a:ext cx="8682086" cy="3690177"/>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من أهمها :</a:t>
            </a:r>
          </a:p>
          <a:p>
            <a:pPr marL="342900" marR="0" lvl="0" indent="-342900" algn="r" defTabSz="91440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تقديم تقارير دورية حول العمليات المالية، الحوادث التقنية، ومؤشرات الأداء</a:t>
            </a:r>
          </a:p>
          <a:p>
            <a:pPr marL="342900" marR="0" lvl="0" indent="-342900" algn="r" defTabSz="91440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الامتثال للتحديثات الرقابية مثل تعليمات جديدة من البنك المركزي أو الهيئة</a:t>
            </a:r>
          </a:p>
          <a:p>
            <a:pPr marL="342900" marR="0" lvl="0" indent="-342900" algn="r" defTabSz="91440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إجراء اختبارات أمان دورية مثل اختبارات الاختراق والتحقق من الجاهزية الإلكترونية</a:t>
            </a:r>
          </a:p>
          <a:p>
            <a:pPr marL="342900" marR="0" lvl="0" indent="-342900" algn="r" defTabSz="91440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تدريب الموظفين في الأمن السيبراني، الخصوصية، مكافحة غسل الاموال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حماية العملاء</a:t>
            </a: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AE2D69AC-0FBA-E774-75FC-CD335C7B2D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142684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A472DD-8681-5750-7CBA-8BDC68EBD47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6296D80-D955-F8B4-8F33-E731CB022EB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D66117FA-DBB0-B580-6BC8-A46F8809A1C5}"/>
              </a:ext>
            </a:extLst>
          </p:cNvPr>
          <p:cNvSpPr txBox="1"/>
          <p:nvPr/>
        </p:nvSpPr>
        <p:spPr>
          <a:xfrm>
            <a:off x="2215300" y="629166"/>
            <a:ext cx="75677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badi" panose="020B0604020104020204" pitchFamily="34" charset="0"/>
                <a:ea typeface="+mn-ea"/>
                <a:cs typeface="Alexandria"/>
              </a:rPr>
              <a:t>متطلبات الإشراف في مجال التقنية المالية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highlight>
                  <a:srgbClr val="00FFFF"/>
                </a:highlight>
                <a:uLnTx/>
                <a:uFillTx/>
                <a:latin typeface="Abadi" panose="020B0604020104020204" pitchFamily="34" charset="0"/>
                <a:ea typeface="+mn-ea"/>
                <a:cs typeface="Alexandria"/>
              </a:rPr>
              <a:t>)</a:t>
            </a:r>
            <a:r>
              <a:rPr kumimoji="0" lang="en-US" sz="2000" b="1" i="0" u="none" strike="noStrike" kern="1200" cap="none" spc="0" normalizeH="0" baseline="0" noProof="0" dirty="0">
                <a:ln>
                  <a:noFill/>
                </a:ln>
                <a:solidFill>
                  <a:prstClr val="black"/>
                </a:solidFill>
                <a:effectLst/>
                <a:highlight>
                  <a:srgbClr val="00FFFF"/>
                </a:highlight>
                <a:uLnTx/>
                <a:uFillTx/>
                <a:latin typeface="Abadi" panose="020B0604020104020204" pitchFamily="34" charset="0"/>
                <a:ea typeface="+mn-ea"/>
                <a:cs typeface="Alexandria"/>
              </a:rPr>
              <a:t>FinTech Supervision Requirements)</a:t>
            </a:r>
            <a:endParaRPr kumimoji="0" lang="ar-EG" sz="1600" b="1" i="0" u="none" strike="noStrike" kern="1200" cap="none" spc="0" normalizeH="0" baseline="0" noProof="0" dirty="0">
              <a:ln>
                <a:noFill/>
              </a:ln>
              <a:solidFill>
                <a:prstClr val="black"/>
              </a:solidFill>
              <a:effectLst/>
              <a:highlight>
                <a:srgbClr val="00FFFF"/>
              </a:highlight>
              <a:uLnTx/>
              <a:uFillTx/>
              <a:latin typeface="Abadi" panose="020B0604020104020204" pitchFamily="34" charset="0"/>
              <a:ea typeface="+mn-ea"/>
              <a:cs typeface="Alexandria"/>
            </a:endParaRPr>
          </a:p>
        </p:txBody>
      </p:sp>
      <p:sp>
        <p:nvSpPr>
          <p:cNvPr id="28" name="Rectangle 27">
            <a:extLst>
              <a:ext uri="{FF2B5EF4-FFF2-40B4-BE49-F238E27FC236}">
                <a16:creationId xmlns:a16="http://schemas.microsoft.com/office/drawing/2014/main" id="{A385F9AD-3324-125B-3BBB-8E9BAFF89C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31A5F437-95ED-8D73-5907-0F839E953D17}"/>
              </a:ext>
            </a:extLst>
          </p:cNvPr>
          <p:cNvSpPr txBox="1"/>
          <p:nvPr/>
        </p:nvSpPr>
        <p:spPr>
          <a:xfrm>
            <a:off x="914399" y="1527143"/>
            <a:ext cx="9775598" cy="419198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الإشراف في مجال التقنية المالية يهدف إلى الإجراءات والضوابط الرقابية التي تفرضها الجهات التنظيمية لضمان أن شركات التقنية المالية تعمل بشكل منظم وآمن وشفاف بما يحمي المستخدمين، ويعزز الاستقرار المالي، ويمنع الجرائم المالية مثل غسل الأموال وتمويل الإرهاب.</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cs typeface="Alexandria"/>
              </a:rPr>
              <a:t> </a:t>
            </a:r>
            <a:r>
              <a:rPr kumimoji="0" lang="ar-EG" sz="20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cs typeface="Alexandria"/>
              </a:rPr>
              <a:t>أهداف الإشراف على شركات </a:t>
            </a:r>
            <a:r>
              <a:rPr kumimoji="0" lang="en-US" sz="20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cs typeface="Alexandria"/>
              </a:rPr>
              <a:t>FinTech</a:t>
            </a:r>
            <a:r>
              <a:rPr kumimoji="0" lang="ar-EG" sz="20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cs typeface="Alexandria"/>
              </a:rPr>
              <a:t> :</a:t>
            </a:r>
            <a:endParaRPr kumimoji="0" lang="en-US" sz="20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cs typeface="Alexandria"/>
            </a:endParaRPr>
          </a:p>
          <a:p>
            <a:pPr marL="457200" marR="0" lvl="0" indent="-457200" algn="r" defTabSz="914400" rtl="1" eaLnBrk="1" fontAlgn="auto" latinLnBrk="0" hangingPunct="1">
              <a:lnSpc>
                <a:spcPct val="150000"/>
              </a:lnSpc>
              <a:spcBef>
                <a:spcPts val="0"/>
              </a:spcBef>
              <a:spcAft>
                <a:spcPts val="0"/>
              </a:spcAft>
              <a:buClrTx/>
              <a:buSzTx/>
              <a:buFont typeface="+mj-lt"/>
              <a:buAutoNum type="arabicPeriod"/>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حماية المستهلكين من الاحتيال أو الممارسات غير العادلة.</a:t>
            </a:r>
          </a:p>
          <a:p>
            <a:pPr marL="457200" marR="0" lvl="0" indent="-457200" algn="r" defTabSz="914400" rtl="1" eaLnBrk="1" fontAlgn="auto" latinLnBrk="0" hangingPunct="1">
              <a:lnSpc>
                <a:spcPct val="150000"/>
              </a:lnSpc>
              <a:spcBef>
                <a:spcPts val="0"/>
              </a:spcBef>
              <a:spcAft>
                <a:spcPts val="0"/>
              </a:spcAft>
              <a:buClrTx/>
              <a:buSzTx/>
              <a:buFont typeface="+mj-lt"/>
              <a:buAutoNum type="arabicPeriod"/>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ضمان سلامة النظام المالي وعدم تعريضه لمخاطر ناتجة عن الابتكار التكنولوجي.</a:t>
            </a:r>
          </a:p>
          <a:p>
            <a:pPr marL="457200" marR="0" lvl="0" indent="-457200" algn="r" defTabSz="914400" rtl="1" eaLnBrk="1" fontAlgn="auto" latinLnBrk="0" hangingPunct="1">
              <a:lnSpc>
                <a:spcPct val="150000"/>
              </a:lnSpc>
              <a:spcBef>
                <a:spcPts val="0"/>
              </a:spcBef>
              <a:spcAft>
                <a:spcPts val="0"/>
              </a:spcAft>
              <a:buClrTx/>
              <a:buSzTx/>
              <a:buFont typeface="+mj-lt"/>
              <a:buAutoNum type="arabicPeriod"/>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تعزيز المنافسة العادلة مع الجهات المالية التقليدية.</a:t>
            </a:r>
          </a:p>
          <a:p>
            <a:pPr marL="457200" marR="0" lvl="0" indent="-457200" algn="r" defTabSz="914400" rtl="1" eaLnBrk="1" fontAlgn="auto" latinLnBrk="0" hangingPunct="1">
              <a:lnSpc>
                <a:spcPct val="150000"/>
              </a:lnSpc>
              <a:spcBef>
                <a:spcPts val="0"/>
              </a:spcBef>
              <a:spcAft>
                <a:spcPts val="0"/>
              </a:spcAft>
              <a:buClrTx/>
              <a:buSzTx/>
              <a:buFont typeface="+mj-lt"/>
              <a:buAutoNum type="arabicPeriod"/>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تحفيز الابتكار ضمن إطار منظم وآمن.</a:t>
            </a:r>
          </a:p>
          <a:p>
            <a:pPr marL="457200" marR="0" lvl="0" indent="-457200" algn="r" defTabSz="914400" rtl="1" eaLnBrk="1" fontAlgn="auto" latinLnBrk="0" hangingPunct="1">
              <a:lnSpc>
                <a:spcPct val="150000"/>
              </a:lnSpc>
              <a:spcBef>
                <a:spcPts val="0"/>
              </a:spcBef>
              <a:spcAft>
                <a:spcPts val="0"/>
              </a:spcAft>
              <a:buClrTx/>
              <a:buSzTx/>
              <a:buFont typeface="+mj-lt"/>
              <a:buAutoNum type="arabicPeriod"/>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مكافحة الجرائم المالية عبر أدوات رقابية متقدمة.</a:t>
            </a:r>
          </a:p>
        </p:txBody>
      </p:sp>
      <p:pic>
        <p:nvPicPr>
          <p:cNvPr id="6" name="Graphic 21">
            <a:extLst>
              <a:ext uri="{FF2B5EF4-FFF2-40B4-BE49-F238E27FC236}">
                <a16:creationId xmlns:a16="http://schemas.microsoft.com/office/drawing/2014/main" id="{786E2DE4-27D7-6867-63A8-A9B544A82A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00636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A442E-68F9-7C78-79B9-37BA45DD25E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89092A1-F670-15E9-C454-0A30CCDA476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2E0AA75D-139E-74FE-F2B3-2AFFE0A4E542}"/>
              </a:ext>
            </a:extLst>
          </p:cNvPr>
          <p:cNvSpPr txBox="1"/>
          <p:nvPr/>
        </p:nvSpPr>
        <p:spPr>
          <a:xfrm>
            <a:off x="2215300" y="629166"/>
            <a:ext cx="7567700"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AE" sz="2800" b="1" i="0" u="none" strike="noStrike" kern="1200" cap="none" spc="0" normalizeH="0" baseline="0" noProof="0" dirty="0">
                <a:ln>
                  <a:noFill/>
                </a:ln>
                <a:solidFill>
                  <a:prstClr val="black"/>
                </a:solidFill>
                <a:effectLst/>
                <a:highlight>
                  <a:srgbClr val="00FFFF"/>
                </a:highlight>
                <a:uLnTx/>
                <a:uFillTx/>
                <a:latin typeface="Calibri"/>
                <a:ea typeface="+mn-ea"/>
                <a:cs typeface="Arial" panose="020B0604020202020204" pitchFamily="34" charset="0"/>
              </a:rPr>
              <a:t>أهداف الإشراف على شركات التكنولوجيا المالية</a:t>
            </a:r>
            <a:endParaRPr kumimoji="0" lang="ar-EG" sz="1600" b="1" i="0" u="none" strike="noStrike" kern="1200" cap="none" spc="0" normalizeH="0" baseline="0" noProof="0" dirty="0">
              <a:ln>
                <a:noFill/>
              </a:ln>
              <a:solidFill>
                <a:prstClr val="black"/>
              </a:solidFill>
              <a:effectLst/>
              <a:highlight>
                <a:srgbClr val="00FFFF"/>
              </a:highlight>
              <a:uLnTx/>
              <a:uFillTx/>
              <a:latin typeface="Abadi" panose="020B0604020104020204" pitchFamily="34" charset="0"/>
              <a:ea typeface="+mn-ea"/>
              <a:cs typeface="Alexandria"/>
            </a:endParaRPr>
          </a:p>
        </p:txBody>
      </p:sp>
      <p:sp>
        <p:nvSpPr>
          <p:cNvPr id="28" name="Rectangle 27">
            <a:extLst>
              <a:ext uri="{FF2B5EF4-FFF2-40B4-BE49-F238E27FC236}">
                <a16:creationId xmlns:a16="http://schemas.microsoft.com/office/drawing/2014/main" id="{15339A3C-720C-721C-E2B5-76744735102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3F8143AE-1EEF-3A52-73B1-69A73EEF5494}"/>
              </a:ext>
            </a:extLst>
          </p:cNvPr>
          <p:cNvSpPr txBox="1"/>
          <p:nvPr/>
        </p:nvSpPr>
        <p:spPr>
          <a:xfrm>
            <a:off x="914399" y="1527143"/>
            <a:ext cx="9775598" cy="419031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1" i="0" u="none" strike="noStrike" kern="1200" cap="none" spc="0" normalizeH="0" baseline="0" noProof="0" dirty="0">
                <a:ln>
                  <a:noFill/>
                </a:ln>
                <a:solidFill>
                  <a:prstClr val="black"/>
                </a:solidFill>
                <a:effectLst/>
                <a:uLnTx/>
                <a:uFillTx/>
                <a:latin typeface="Calibri"/>
                <a:cs typeface="Alexandria"/>
              </a:rPr>
              <a:t>أهداف الإشراف على شركات التكنولوجيا المالية (</a:t>
            </a:r>
            <a:r>
              <a:rPr kumimoji="0" lang="en-US" sz="2000" b="1" i="0" u="none" strike="noStrike" kern="1200" cap="none" spc="0" normalizeH="0" baseline="0" noProof="0" dirty="0">
                <a:ln>
                  <a:noFill/>
                </a:ln>
                <a:solidFill>
                  <a:prstClr val="black"/>
                </a:solidFill>
                <a:effectLst/>
                <a:uLnTx/>
                <a:uFillTx/>
                <a:latin typeface="Calibri"/>
                <a:cs typeface="Alexandria"/>
              </a:rPr>
              <a:t>FinTech)</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cs typeface="Alexandria"/>
              </a:rPr>
              <a:t>يُعد الإشراف والرقابة على شركات التكنولوجيا المالية من العناصر الأساسية لضمان استقرار القطاع المالي وتحقيق التوازن بين تشجيع الابتكار وحماية المصالح العامة. ومع التوسع المتزايد في استخدام الحلول المالية الرقمية، أصبحت الجهات الرقابية مطالبة بتطوير أطر إشرافية فعّالة تواكب التطورات التكنولوجية المتسارعة.</a:t>
            </a:r>
            <a:endParaRPr kumimoji="0" lang="en-US" sz="2000" b="0" i="0" u="none" strike="noStrike" kern="1200" cap="none" spc="0" normalizeH="0" baseline="0" noProof="0" dirty="0">
              <a:ln>
                <a:noFill/>
              </a:ln>
              <a:solidFill>
                <a:prstClr val="black"/>
              </a:solidFill>
              <a:effectLst/>
              <a:uLnTx/>
              <a:uFillTx/>
              <a:latin typeface="Calibri"/>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AE" sz="2000" b="0" i="0" u="none" strike="noStrike" kern="1200" cap="none" spc="0" normalizeH="0" baseline="0" noProof="0" dirty="0">
              <a:ln>
                <a:noFill/>
              </a:ln>
              <a:solidFill>
                <a:prstClr val="black"/>
              </a:solidFill>
              <a:effectLst/>
              <a:uLnTx/>
              <a:uFillTx/>
              <a:latin typeface="Calibri"/>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1" i="0" u="none" strike="noStrike" kern="1200" cap="none" spc="0" normalizeH="0" baseline="0" noProof="0" dirty="0">
                <a:ln>
                  <a:noFill/>
                </a:ln>
                <a:solidFill>
                  <a:prstClr val="black"/>
                </a:solidFill>
                <a:effectLst/>
                <a:uLnTx/>
                <a:uFillTx/>
                <a:latin typeface="Calibri"/>
                <a:cs typeface="Alexandria"/>
              </a:rPr>
              <a:t>أولًا: حماية المستهلكين من الاحتيال أو الممارسات غير العادلة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cs typeface="Alexandria"/>
              </a:rPr>
              <a:t>يهدف الإشراف الرقابي إلى حماية العملاء من المخاطر المرتبطة بالخدمات المالية الرقمية، مثل الاحتيال الإلكتروني، والتضليل في عرض المنتجات المالية، أو إساءة استخدام البيانات الشخصية. كما تسعى الجهات التنظيمية إلى ضمان الشفافية والإفصاح الواضح عن شروط الخدمات، بما يمكّن المستهلكين من اتخاذ قرارات مالية واعية وآمنة.</a:t>
            </a:r>
          </a:p>
        </p:txBody>
      </p:sp>
      <p:pic>
        <p:nvPicPr>
          <p:cNvPr id="6" name="Graphic 21">
            <a:extLst>
              <a:ext uri="{FF2B5EF4-FFF2-40B4-BE49-F238E27FC236}">
                <a16:creationId xmlns:a16="http://schemas.microsoft.com/office/drawing/2014/main" id="{D5691A8F-EC7B-9C6A-EA83-E4812362AB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8682089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2EFACC-F9E8-9B25-4DFD-5BBBFFAD466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688ABF9-8378-59FF-0F8D-399D6051017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512B6900-BBBC-31FF-834F-A568EC9A063A}"/>
              </a:ext>
            </a:extLst>
          </p:cNvPr>
          <p:cNvSpPr txBox="1"/>
          <p:nvPr/>
        </p:nvSpPr>
        <p:spPr>
          <a:xfrm>
            <a:off x="2215300" y="629166"/>
            <a:ext cx="75677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badi" panose="020B0604020104020204" pitchFamily="34" charset="0"/>
                <a:ea typeface="+mn-ea"/>
                <a:cs typeface="Alexandria"/>
              </a:rPr>
              <a:t>متطلبات الإشراف في مجال التقنية المالية </a:t>
            </a:r>
          </a:p>
        </p:txBody>
      </p:sp>
      <p:sp>
        <p:nvSpPr>
          <p:cNvPr id="28" name="Rectangle 27">
            <a:extLst>
              <a:ext uri="{FF2B5EF4-FFF2-40B4-BE49-F238E27FC236}">
                <a16:creationId xmlns:a16="http://schemas.microsoft.com/office/drawing/2014/main" id="{102B494E-1DBE-E573-2CF7-8873FB2E6EA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C335F4BC-BB1E-B7F4-1F78-35F4DE99E945}"/>
              </a:ext>
            </a:extLst>
          </p:cNvPr>
          <p:cNvSpPr txBox="1"/>
          <p:nvPr/>
        </p:nvSpPr>
        <p:spPr>
          <a:xfrm>
            <a:off x="914399" y="1527143"/>
            <a:ext cx="9775598" cy="419031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1" i="0" u="none" strike="noStrike" kern="1200" cap="none" spc="0" normalizeH="0" baseline="0" noProof="0" dirty="0">
                <a:ln>
                  <a:noFill/>
                </a:ln>
                <a:solidFill>
                  <a:prstClr val="black"/>
                </a:solidFill>
                <a:effectLst/>
                <a:uLnTx/>
                <a:uFillTx/>
                <a:latin typeface="Calibri"/>
                <a:cs typeface="Alexandria"/>
              </a:rPr>
              <a:t>ثانيًا: ضمان سلامة النظام المالي وعدم تعريضه لمخاطر ناتجة عن الابتكار التكنولوجي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cs typeface="Alexandria"/>
              </a:rPr>
              <a:t>على الرغم من الفوائد الكبيرة التي تقدمها التكنولوجيا المالية، فإنها قد تخلق مخاطر جديدة تتعلق بالأمن السيبراني، أو الأعطال التقنية، أو الاختلالات التشغيلية. لذلك يهدف الإشراف إلى ضمان أن تعمل شركات التكنولوجيا المالية وفق معايير إدارة المخاطر والاستدامة المالية، بما يحافظ على استقرار النظام المالي ويمنع انتقال المخاطر إلى بقية المؤسسات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1" i="0" u="none" strike="noStrike" kern="1200" cap="none" spc="0" normalizeH="0" baseline="0" noProof="0" dirty="0">
                <a:ln>
                  <a:noFill/>
                </a:ln>
                <a:solidFill>
                  <a:prstClr val="black"/>
                </a:solidFill>
                <a:effectLst/>
                <a:uLnTx/>
                <a:uFillTx/>
                <a:latin typeface="Calibri"/>
                <a:cs typeface="Alexandria"/>
              </a:rPr>
              <a:t>ثالثًا: تعزيز المنافسة العادلة مع الجهات المالية التقليدية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cs typeface="Alexandria"/>
              </a:rPr>
              <a:t>تسعى الجهات الرقابية إلى توفير بيئة تنافسية متوازنة بين شركات التكنولوجيا المالية والمؤسسات المالية التقليدية، مثل البنوك وشركات التأمين. ويتحقق ذلك من خلال تطبيق قواعد تنظيمية عادلة تمنع الاحتكار وتكفل تكافؤ الفرص، بما يعود بالنفع على المستهلكين من خلال تحسين جودة الخدمات وخفض التكاليف.</a:t>
            </a:r>
          </a:p>
        </p:txBody>
      </p:sp>
      <p:pic>
        <p:nvPicPr>
          <p:cNvPr id="6" name="Graphic 21">
            <a:extLst>
              <a:ext uri="{FF2B5EF4-FFF2-40B4-BE49-F238E27FC236}">
                <a16:creationId xmlns:a16="http://schemas.microsoft.com/office/drawing/2014/main" id="{40E7FD92-8887-0418-3291-289B00ED73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670FC08A-7741-4616-251E-9201DA972AD5}"/>
              </a:ext>
            </a:extLst>
          </p:cNvPr>
          <p:cNvSpPr txBox="1"/>
          <p:nvPr/>
        </p:nvSpPr>
        <p:spPr>
          <a:xfrm>
            <a:off x="2215300" y="629166"/>
            <a:ext cx="7567700"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AE" sz="2800" b="1" i="0" u="none" strike="noStrike" kern="1200" cap="none" spc="0" normalizeH="0" baseline="0" noProof="0" dirty="0">
                <a:ln>
                  <a:noFill/>
                </a:ln>
                <a:solidFill>
                  <a:prstClr val="black"/>
                </a:solidFill>
                <a:effectLst/>
                <a:highlight>
                  <a:srgbClr val="00FFFF"/>
                </a:highlight>
                <a:uLnTx/>
                <a:uFillTx/>
                <a:latin typeface="Calibri"/>
                <a:ea typeface="+mn-ea"/>
                <a:cs typeface="Arial" panose="020B0604020202020204" pitchFamily="34" charset="0"/>
              </a:rPr>
              <a:t>أهداف الإشراف على شركات التكنولوجيا المالية</a:t>
            </a:r>
            <a:endParaRPr kumimoji="0" lang="ar-EG" sz="1600" b="1" i="0" u="none" strike="noStrike" kern="1200" cap="none" spc="0" normalizeH="0" baseline="0" noProof="0" dirty="0">
              <a:ln>
                <a:noFill/>
              </a:ln>
              <a:solidFill>
                <a:prstClr val="black"/>
              </a:solidFill>
              <a:effectLst/>
              <a:highlight>
                <a:srgbClr val="00FFFF"/>
              </a:highlight>
              <a:uLnTx/>
              <a:uFillTx/>
              <a:latin typeface="Abadi" panose="020B0604020104020204" pitchFamily="34" charset="0"/>
              <a:ea typeface="+mn-ea"/>
              <a:cs typeface="Alexandria"/>
            </a:endParaRPr>
          </a:p>
        </p:txBody>
      </p:sp>
    </p:spTree>
    <p:extLst>
      <p:ext uri="{BB962C8B-B14F-4D97-AF65-F5344CB8AC3E}">
        <p14:creationId xmlns:p14="http://schemas.microsoft.com/office/powerpoint/2010/main" val="42519417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818D5-DF80-341D-C54E-551DE62466C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1E6493F-B34F-5927-F55E-89EEACCCEEC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5FBF6B10-46EC-CB36-74D3-3FE041FA7AA2}"/>
              </a:ext>
            </a:extLst>
          </p:cNvPr>
          <p:cNvSpPr txBox="1"/>
          <p:nvPr/>
        </p:nvSpPr>
        <p:spPr>
          <a:xfrm>
            <a:off x="2215300" y="629166"/>
            <a:ext cx="75677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badi" panose="020B0604020104020204" pitchFamily="34" charset="0"/>
                <a:ea typeface="+mn-ea"/>
                <a:cs typeface="Alexandria"/>
              </a:rPr>
              <a:t>متطلبات الإشراف في مجال التقنية المالية </a:t>
            </a:r>
          </a:p>
        </p:txBody>
      </p:sp>
      <p:sp>
        <p:nvSpPr>
          <p:cNvPr id="28" name="Rectangle 27">
            <a:extLst>
              <a:ext uri="{FF2B5EF4-FFF2-40B4-BE49-F238E27FC236}">
                <a16:creationId xmlns:a16="http://schemas.microsoft.com/office/drawing/2014/main" id="{833CFB9F-F3CA-980D-E1A1-AE7CB155E44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31DA1017-2345-424B-1C81-1C0C76E153A9}"/>
              </a:ext>
            </a:extLst>
          </p:cNvPr>
          <p:cNvSpPr txBox="1"/>
          <p:nvPr/>
        </p:nvSpPr>
        <p:spPr>
          <a:xfrm>
            <a:off x="914399" y="1527143"/>
            <a:ext cx="9775598" cy="2459071"/>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AE" sz="2000" b="1" i="0" u="none" strike="noStrike" kern="1200" cap="none" spc="0" normalizeH="0" baseline="0" noProof="0" dirty="0">
                <a:ln>
                  <a:noFill/>
                </a:ln>
                <a:solidFill>
                  <a:prstClr val="black"/>
                </a:solidFill>
                <a:effectLst/>
                <a:uLnTx/>
                <a:uFillTx/>
                <a:latin typeface="Calibri"/>
                <a:cs typeface="Alexandria"/>
              </a:rPr>
              <a:t>رابعًا: تحفيز الابتكار ضمن إطار منظم وآمن</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cs typeface="Alexandria"/>
              </a:rPr>
              <a:t>لا يقتصر دور الرقابة على فرض القيود، بل يمتد إلى دعم الابتكار وتشجيع تطوير حلول مالية جديدة. ولهذا السبب تعتمد العديد من الدول ما يُعرف بالبيئات التنظيمية التجريبية (</a:t>
            </a:r>
            <a:r>
              <a:rPr kumimoji="0" lang="en-US" sz="2000" b="0" i="0" u="none" strike="noStrike" kern="1200" cap="none" spc="0" normalizeH="0" baseline="0" noProof="0" dirty="0">
                <a:ln>
                  <a:noFill/>
                </a:ln>
                <a:solidFill>
                  <a:prstClr val="black"/>
                </a:solidFill>
                <a:effectLst/>
                <a:uLnTx/>
                <a:uFillTx/>
                <a:latin typeface="Calibri"/>
                <a:cs typeface="Alexandria"/>
              </a:rPr>
              <a:t>Regulatory Sandbox)، </a:t>
            </a:r>
            <a:r>
              <a:rPr kumimoji="0" lang="ar-AE" sz="2000" b="0" i="0" u="none" strike="noStrike" kern="1200" cap="none" spc="0" normalizeH="0" baseline="0" noProof="0" dirty="0">
                <a:ln>
                  <a:noFill/>
                </a:ln>
                <a:solidFill>
                  <a:prstClr val="black"/>
                </a:solidFill>
                <a:effectLst/>
                <a:uLnTx/>
                <a:uFillTx/>
                <a:latin typeface="Calibri"/>
                <a:cs typeface="Alexandria"/>
              </a:rPr>
              <a:t>التي تسمح للشركات الناشئة باختبار منتجاتها وخدماتها تحت إشراف الجهات المختصة قبل طرحها في الأسواق بشكل كامل.</a:t>
            </a:r>
          </a:p>
        </p:txBody>
      </p:sp>
      <p:pic>
        <p:nvPicPr>
          <p:cNvPr id="6" name="Graphic 21">
            <a:extLst>
              <a:ext uri="{FF2B5EF4-FFF2-40B4-BE49-F238E27FC236}">
                <a16:creationId xmlns:a16="http://schemas.microsoft.com/office/drawing/2014/main" id="{0DBB6904-FE44-9436-F31C-F5F877C171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C3F24776-4B64-5FB5-0844-C8624885EA56}"/>
              </a:ext>
            </a:extLst>
          </p:cNvPr>
          <p:cNvSpPr txBox="1"/>
          <p:nvPr/>
        </p:nvSpPr>
        <p:spPr>
          <a:xfrm>
            <a:off x="2215300" y="629166"/>
            <a:ext cx="7567700"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AE" sz="2800" b="1" i="0" u="none" strike="noStrike" kern="1200" cap="none" spc="0" normalizeH="0" baseline="0" noProof="0" dirty="0">
                <a:ln>
                  <a:noFill/>
                </a:ln>
                <a:solidFill>
                  <a:prstClr val="black"/>
                </a:solidFill>
                <a:effectLst/>
                <a:highlight>
                  <a:srgbClr val="00FFFF"/>
                </a:highlight>
                <a:uLnTx/>
                <a:uFillTx/>
                <a:latin typeface="Calibri"/>
                <a:ea typeface="+mn-ea"/>
                <a:cs typeface="Arial" panose="020B0604020202020204" pitchFamily="34" charset="0"/>
              </a:rPr>
              <a:t>أهداف الإشراف على شركات التكنولوجيا المالية</a:t>
            </a:r>
            <a:endParaRPr kumimoji="0" lang="ar-EG" sz="1600" b="1" i="0" u="none" strike="noStrike" kern="1200" cap="none" spc="0" normalizeH="0" baseline="0" noProof="0" dirty="0">
              <a:ln>
                <a:noFill/>
              </a:ln>
              <a:solidFill>
                <a:prstClr val="black"/>
              </a:solidFill>
              <a:effectLst/>
              <a:highlight>
                <a:srgbClr val="00FFFF"/>
              </a:highlight>
              <a:uLnTx/>
              <a:uFillTx/>
              <a:latin typeface="Abadi" panose="020B0604020104020204" pitchFamily="34" charset="0"/>
              <a:ea typeface="+mn-ea"/>
              <a:cs typeface="Alexandria"/>
            </a:endParaRPr>
          </a:p>
        </p:txBody>
      </p:sp>
    </p:spTree>
    <p:extLst>
      <p:ext uri="{BB962C8B-B14F-4D97-AF65-F5344CB8AC3E}">
        <p14:creationId xmlns:p14="http://schemas.microsoft.com/office/powerpoint/2010/main" val="330769474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F7C1C9-9599-22F1-8F21-803BB5F76C0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2BEBF97-90C4-3E7D-A212-6EF048521BB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96E36F60-2D1B-861A-3F5B-2E3C2061A298}"/>
              </a:ext>
            </a:extLst>
          </p:cNvPr>
          <p:cNvSpPr txBox="1"/>
          <p:nvPr/>
        </p:nvSpPr>
        <p:spPr>
          <a:xfrm>
            <a:off x="2215300" y="629166"/>
            <a:ext cx="756769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badi" panose="020B0604020104020204" pitchFamily="34" charset="0"/>
                <a:ea typeface="+mn-ea"/>
                <a:cs typeface="Alexandria"/>
              </a:rPr>
              <a:t>متطلبات الإشراف في مجال التقنية المالية </a:t>
            </a:r>
          </a:p>
        </p:txBody>
      </p:sp>
      <p:sp>
        <p:nvSpPr>
          <p:cNvPr id="28" name="Rectangle 27">
            <a:extLst>
              <a:ext uri="{FF2B5EF4-FFF2-40B4-BE49-F238E27FC236}">
                <a16:creationId xmlns:a16="http://schemas.microsoft.com/office/drawing/2014/main" id="{95E0C292-F349-2A29-5EAA-7B54327C5DE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85FEDFCB-3AEF-D416-73A8-489B5E62BA3C}"/>
              </a:ext>
            </a:extLst>
          </p:cNvPr>
          <p:cNvSpPr txBox="1"/>
          <p:nvPr/>
        </p:nvSpPr>
        <p:spPr>
          <a:xfrm>
            <a:off x="914399" y="1527143"/>
            <a:ext cx="9775598" cy="4305730"/>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AE" sz="2000" b="1" i="0" u="none" strike="noStrike" kern="1200" cap="none" spc="0" normalizeH="0" baseline="0" noProof="0" dirty="0">
                <a:ln>
                  <a:noFill/>
                </a:ln>
                <a:solidFill>
                  <a:prstClr val="black"/>
                </a:solidFill>
                <a:effectLst/>
                <a:uLnTx/>
                <a:uFillTx/>
                <a:latin typeface="Calibri"/>
                <a:cs typeface="Alexandria"/>
              </a:rPr>
              <a:t>خامسًا: مكافحة الجرائم المالية عبر أدوات رقابية متقدمة</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AE" sz="2000" b="0" i="0" u="none" strike="noStrike" kern="1200" cap="none" spc="0" normalizeH="0" baseline="0" noProof="0" dirty="0">
                <a:ln>
                  <a:noFill/>
                </a:ln>
                <a:solidFill>
                  <a:prstClr val="black"/>
                </a:solidFill>
                <a:effectLst/>
                <a:uLnTx/>
                <a:uFillTx/>
                <a:latin typeface="Calibri"/>
                <a:cs typeface="Alexandria"/>
              </a:rPr>
              <a:t>تُسهم الرقابة الفعّالة في الحد من الجرائم المالية مثل غسل الأموال، وتمويل الإرهاب، والاحتيال الإلكتروني. وتعتمد الجهات التنظيمية على تقنيات حديثة تشمل الذكاء الاصطناعي وتحليل البيانات الضخمة لرصد الأنشطة المشبوهة والكشف المبكر عن المخاطر، بما يعزز نزاهة القطاع المالي وثقة المتعاملين فيه.</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AE" sz="2000" b="1" i="0" u="none" strike="noStrike" kern="1200" cap="none" spc="0" normalizeH="0" baseline="0" noProof="0" dirty="0">
                <a:ln>
                  <a:noFill/>
                </a:ln>
                <a:solidFill>
                  <a:prstClr val="black"/>
                </a:solidFill>
                <a:effectLst/>
                <a:uLnTx/>
                <a:uFillTx/>
                <a:latin typeface="Calibri"/>
                <a:cs typeface="Alexandria"/>
              </a:rPr>
              <a:t>وفي المجمل، </a:t>
            </a:r>
            <a:r>
              <a:rPr kumimoji="0" lang="ar-AE" sz="2000" b="0" i="0" u="none" strike="noStrike" kern="1200" cap="none" spc="0" normalizeH="0" baseline="0" noProof="0" dirty="0">
                <a:ln>
                  <a:noFill/>
                </a:ln>
                <a:solidFill>
                  <a:prstClr val="black"/>
                </a:solidFill>
                <a:effectLst/>
                <a:uLnTx/>
                <a:uFillTx/>
                <a:latin typeface="Calibri"/>
                <a:cs typeface="Alexandria"/>
              </a:rPr>
              <a:t>يهدف الإشراف على شركات التكنولوجيا المالية إلى تحقيق توازن دقيق بين دعم الابتكار والتطور التكنولوجي من جهة، وضمان حماية المستهلكين واستقرار النظام المالي من جهة أخرى، بما يسهم في بناء قطاع مالي رقمي آمن ومستدام وقادر على مواجهة التحديات المستقبلية.</a:t>
            </a:r>
          </a:p>
        </p:txBody>
      </p:sp>
      <p:pic>
        <p:nvPicPr>
          <p:cNvPr id="6" name="Graphic 21">
            <a:extLst>
              <a:ext uri="{FF2B5EF4-FFF2-40B4-BE49-F238E27FC236}">
                <a16:creationId xmlns:a16="http://schemas.microsoft.com/office/drawing/2014/main" id="{17EB7DF2-E20D-7321-ED30-A739C73A91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F991E14E-AB93-8A12-6385-5F5547A7CF82}"/>
              </a:ext>
            </a:extLst>
          </p:cNvPr>
          <p:cNvSpPr txBox="1"/>
          <p:nvPr/>
        </p:nvSpPr>
        <p:spPr>
          <a:xfrm>
            <a:off x="2215300" y="629166"/>
            <a:ext cx="7567700"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AE" sz="2800" b="1" i="0" u="none" strike="noStrike" kern="1200" cap="none" spc="0" normalizeH="0" baseline="0" noProof="0" dirty="0">
                <a:ln>
                  <a:noFill/>
                </a:ln>
                <a:solidFill>
                  <a:prstClr val="black"/>
                </a:solidFill>
                <a:effectLst/>
                <a:highlight>
                  <a:srgbClr val="00FFFF"/>
                </a:highlight>
                <a:uLnTx/>
                <a:uFillTx/>
                <a:latin typeface="Calibri"/>
                <a:ea typeface="+mn-ea"/>
                <a:cs typeface="Arial" panose="020B0604020202020204" pitchFamily="34" charset="0"/>
              </a:rPr>
              <a:t>أهداف الإشراف على شركات التكنولوجيا المالية</a:t>
            </a:r>
            <a:endParaRPr kumimoji="0" lang="ar-EG" sz="1600" b="1" i="0" u="none" strike="noStrike" kern="1200" cap="none" spc="0" normalizeH="0" baseline="0" noProof="0" dirty="0">
              <a:ln>
                <a:noFill/>
              </a:ln>
              <a:solidFill>
                <a:prstClr val="black"/>
              </a:solidFill>
              <a:effectLst/>
              <a:highlight>
                <a:srgbClr val="00FFFF"/>
              </a:highlight>
              <a:uLnTx/>
              <a:uFillTx/>
              <a:latin typeface="Abadi" panose="020B0604020104020204" pitchFamily="34" charset="0"/>
              <a:ea typeface="+mn-ea"/>
              <a:cs typeface="Alexandria"/>
            </a:endParaRPr>
          </a:p>
        </p:txBody>
      </p:sp>
    </p:spTree>
    <p:extLst>
      <p:ext uri="{BB962C8B-B14F-4D97-AF65-F5344CB8AC3E}">
        <p14:creationId xmlns:p14="http://schemas.microsoft.com/office/powerpoint/2010/main" val="10957600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239B71-2113-2AA4-B5A1-065C7BA5468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7F9A8CF-8601-4A82-2FDE-2B28E467592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BB27AEF8-7AA6-EB91-FC96-AB5DF139F1B0}"/>
              </a:ext>
            </a:extLst>
          </p:cNvPr>
          <p:cNvSpPr txBox="1"/>
          <p:nvPr/>
        </p:nvSpPr>
        <p:spPr>
          <a:xfrm>
            <a:off x="2215300" y="629166"/>
            <a:ext cx="75677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00FFFF"/>
                </a:highlight>
                <a:uLnTx/>
                <a:uFillTx/>
                <a:latin typeface="Abadi" panose="020B0604020104020204" pitchFamily="34" charset="0"/>
                <a:ea typeface="+mn-ea"/>
                <a:cs typeface="Alexandria"/>
              </a:rPr>
              <a:t>متطلبات الإشراف في مجال التقنية المالية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highlight>
                  <a:srgbClr val="00FFFF"/>
                </a:highlight>
                <a:uLnTx/>
                <a:uFillTx/>
                <a:latin typeface="Abadi" panose="020B0604020104020204" pitchFamily="34" charset="0"/>
                <a:ea typeface="+mn-ea"/>
                <a:cs typeface="Alexandria"/>
              </a:rPr>
              <a:t>)</a:t>
            </a:r>
            <a:r>
              <a:rPr kumimoji="0" lang="en-US" sz="2000" b="1" i="0" u="none" strike="noStrike" kern="1200" cap="none" spc="0" normalizeH="0" baseline="0" noProof="0" dirty="0">
                <a:ln>
                  <a:noFill/>
                </a:ln>
                <a:solidFill>
                  <a:prstClr val="black"/>
                </a:solidFill>
                <a:effectLst/>
                <a:highlight>
                  <a:srgbClr val="00FFFF"/>
                </a:highlight>
                <a:uLnTx/>
                <a:uFillTx/>
                <a:latin typeface="Abadi" panose="020B0604020104020204" pitchFamily="34" charset="0"/>
                <a:ea typeface="+mn-ea"/>
                <a:cs typeface="Alexandria"/>
              </a:rPr>
              <a:t>FinTech Supervision Requirements)</a:t>
            </a:r>
            <a:endParaRPr kumimoji="0" lang="ar-EG" sz="1600" b="1" i="0" u="none" strike="noStrike" kern="1200" cap="none" spc="0" normalizeH="0" baseline="0" noProof="0" dirty="0">
              <a:ln>
                <a:noFill/>
              </a:ln>
              <a:solidFill>
                <a:prstClr val="black"/>
              </a:solidFill>
              <a:effectLst/>
              <a:highlight>
                <a:srgbClr val="00FFFF"/>
              </a:highlight>
              <a:uLnTx/>
              <a:uFillTx/>
              <a:latin typeface="Abadi" panose="020B0604020104020204" pitchFamily="34" charset="0"/>
              <a:ea typeface="+mn-ea"/>
              <a:cs typeface="Alexandria"/>
            </a:endParaRPr>
          </a:p>
        </p:txBody>
      </p:sp>
      <p:sp>
        <p:nvSpPr>
          <p:cNvPr id="28" name="Rectangle 27">
            <a:extLst>
              <a:ext uri="{FF2B5EF4-FFF2-40B4-BE49-F238E27FC236}">
                <a16:creationId xmlns:a16="http://schemas.microsoft.com/office/drawing/2014/main" id="{3FB8E6EA-F3CA-AB4C-BAA0-623DA163648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4DE91AC4-A3AB-8D6C-80DD-D8C10497C254}"/>
              </a:ext>
            </a:extLst>
          </p:cNvPr>
          <p:cNvSpPr txBox="1"/>
          <p:nvPr/>
        </p:nvSpPr>
        <p:spPr>
          <a:xfrm>
            <a:off x="914399" y="1527143"/>
            <a:ext cx="9775598" cy="419198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الإشراف في مجال التقنية المالية يهدف إلى الإجراءات والضوابط الرقابية التي تفرضها الجهات التنظيمية لضمان أن شركات التقنية المالية تعمل بشكل منظم وآمن وشفاف بما يحمي المستخدمين، ويعزز الاستقرار المالي، ويمنع الجرائم المالية مثل غسل الأموال وتمويل الإرهاب.</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cs typeface="Alexandria"/>
              </a:rPr>
              <a:t> </a:t>
            </a:r>
            <a:r>
              <a:rPr kumimoji="0" lang="ar-EG" sz="20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cs typeface="Alexandria"/>
              </a:rPr>
              <a:t>أهداف الإشراف على شركات </a:t>
            </a:r>
            <a:r>
              <a:rPr kumimoji="0" lang="en-US" sz="20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cs typeface="Alexandria"/>
              </a:rPr>
              <a:t>FinTech</a:t>
            </a:r>
            <a:r>
              <a:rPr kumimoji="0" lang="ar-EG" sz="20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cs typeface="Alexandria"/>
              </a:rPr>
              <a:t> :</a:t>
            </a:r>
            <a:endParaRPr kumimoji="0" lang="en-US" sz="20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cs typeface="Alexandria"/>
            </a:endParaRPr>
          </a:p>
          <a:p>
            <a:pPr marL="457200" marR="0" lvl="0" indent="-457200" algn="r" defTabSz="914400" rtl="1" eaLnBrk="1" fontAlgn="auto" latinLnBrk="0" hangingPunct="1">
              <a:lnSpc>
                <a:spcPct val="150000"/>
              </a:lnSpc>
              <a:spcBef>
                <a:spcPts val="0"/>
              </a:spcBef>
              <a:spcAft>
                <a:spcPts val="0"/>
              </a:spcAft>
              <a:buClrTx/>
              <a:buSzTx/>
              <a:buFont typeface="+mj-lt"/>
              <a:buAutoNum type="arabicPeriod"/>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حماية المستهلكين من الاحتيال أو الممارسات غير العادلة.</a:t>
            </a:r>
          </a:p>
          <a:p>
            <a:pPr marL="457200" marR="0" lvl="0" indent="-457200" algn="r" defTabSz="914400" rtl="1" eaLnBrk="1" fontAlgn="auto" latinLnBrk="0" hangingPunct="1">
              <a:lnSpc>
                <a:spcPct val="150000"/>
              </a:lnSpc>
              <a:spcBef>
                <a:spcPts val="0"/>
              </a:spcBef>
              <a:spcAft>
                <a:spcPts val="0"/>
              </a:spcAft>
              <a:buClrTx/>
              <a:buSzTx/>
              <a:buFont typeface="+mj-lt"/>
              <a:buAutoNum type="arabicPeriod"/>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ضمان سلامة النظام المالي وعدم تعريضه لمخاطر ناتجة عن الابتكار التكنولوجي.</a:t>
            </a:r>
          </a:p>
          <a:p>
            <a:pPr marL="457200" marR="0" lvl="0" indent="-457200" algn="r" defTabSz="914400" rtl="1" eaLnBrk="1" fontAlgn="auto" latinLnBrk="0" hangingPunct="1">
              <a:lnSpc>
                <a:spcPct val="150000"/>
              </a:lnSpc>
              <a:spcBef>
                <a:spcPts val="0"/>
              </a:spcBef>
              <a:spcAft>
                <a:spcPts val="0"/>
              </a:spcAft>
              <a:buClrTx/>
              <a:buSzTx/>
              <a:buFont typeface="+mj-lt"/>
              <a:buAutoNum type="arabicPeriod"/>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تعزيز المنافسة العادلة مع الجهات المالية التقليدية.</a:t>
            </a:r>
          </a:p>
          <a:p>
            <a:pPr marL="457200" marR="0" lvl="0" indent="-457200" algn="r" defTabSz="914400" rtl="1" eaLnBrk="1" fontAlgn="auto" latinLnBrk="0" hangingPunct="1">
              <a:lnSpc>
                <a:spcPct val="150000"/>
              </a:lnSpc>
              <a:spcBef>
                <a:spcPts val="0"/>
              </a:spcBef>
              <a:spcAft>
                <a:spcPts val="0"/>
              </a:spcAft>
              <a:buClrTx/>
              <a:buSzTx/>
              <a:buFont typeface="+mj-lt"/>
              <a:buAutoNum type="arabicPeriod"/>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تحفيز الابتكار ضمن إطار منظم وآمن.</a:t>
            </a:r>
          </a:p>
          <a:p>
            <a:pPr marL="457200" marR="0" lvl="0" indent="-457200" algn="r" defTabSz="914400" rtl="1" eaLnBrk="1" fontAlgn="auto" latinLnBrk="0" hangingPunct="1">
              <a:lnSpc>
                <a:spcPct val="150000"/>
              </a:lnSpc>
              <a:spcBef>
                <a:spcPts val="0"/>
              </a:spcBef>
              <a:spcAft>
                <a:spcPts val="0"/>
              </a:spcAft>
              <a:buClrTx/>
              <a:buSzTx/>
              <a:buFont typeface="+mj-lt"/>
              <a:buAutoNum type="arabicPeriod"/>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مكافحة الجرائم المالية عبر أدوات رقابية متقدمة.</a:t>
            </a:r>
          </a:p>
        </p:txBody>
      </p:sp>
      <p:pic>
        <p:nvPicPr>
          <p:cNvPr id="6" name="Graphic 21">
            <a:extLst>
              <a:ext uri="{FF2B5EF4-FFF2-40B4-BE49-F238E27FC236}">
                <a16:creationId xmlns:a16="http://schemas.microsoft.com/office/drawing/2014/main" id="{17A5DBE2-0CFA-1115-FC1E-A566455E98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5024864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B07308-D1A2-67B0-AE03-B12890C6869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A489783-7881-C96F-40D5-3ADDA2BECCF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D812D76A-A7CE-265E-5826-CFDF7AA66D77}"/>
              </a:ext>
            </a:extLst>
          </p:cNvPr>
          <p:cNvSpPr txBox="1"/>
          <p:nvPr/>
        </p:nvSpPr>
        <p:spPr>
          <a:xfrm>
            <a:off x="2413263" y="721827"/>
            <a:ext cx="736973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أهم متطلبات الإشراف الرقابي على شركات التقنية المالية</a:t>
            </a:r>
            <a:endParaRPr kumimoji="0" lang="ar-EG" sz="16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endParaRPr>
          </a:p>
        </p:txBody>
      </p:sp>
      <p:sp>
        <p:nvSpPr>
          <p:cNvPr id="28" name="Rectangle 27">
            <a:extLst>
              <a:ext uri="{FF2B5EF4-FFF2-40B4-BE49-F238E27FC236}">
                <a16:creationId xmlns:a16="http://schemas.microsoft.com/office/drawing/2014/main" id="{32C9E76A-3C25-8AD9-4873-CD1BB816F0C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A88DA06E-CEAC-654F-EADD-6D10E96D3BB0}"/>
              </a:ext>
            </a:extLst>
          </p:cNvPr>
          <p:cNvSpPr txBox="1"/>
          <p:nvPr/>
        </p:nvSpPr>
        <p:spPr>
          <a:xfrm>
            <a:off x="2111604" y="1659118"/>
            <a:ext cx="8700941" cy="3268652"/>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الامتثال القانوني والتنظيمي </a:t>
            </a:r>
            <a:r>
              <a:rPr kumimoji="0" lang="en-US" sz="2000" b="0" i="0" u="none" strike="noStrike" kern="1200" cap="none" spc="0" normalizeH="0" baseline="0" noProof="0" dirty="0">
                <a:ln>
                  <a:noFill/>
                </a:ln>
                <a:solidFill>
                  <a:srgbClr val="FF0000"/>
                </a:solidFill>
                <a:effectLst/>
                <a:uLnTx/>
                <a:uFillTx/>
                <a:latin typeface="Abadi" panose="020B0604020104020204" pitchFamily="34" charset="0"/>
                <a:cs typeface="Alexandria"/>
              </a:rPr>
              <a:t>Regulatory Compliance)</a:t>
            </a:r>
            <a:r>
              <a:rPr kumimoji="0" lang="ar-EG" sz="2000" b="0" i="0" u="none" strike="noStrike" kern="1200" cap="none" spc="0" normalizeH="0" baseline="0" noProof="0" dirty="0">
                <a:ln>
                  <a:noFill/>
                </a:ln>
                <a:solidFill>
                  <a:srgbClr val="FF0000"/>
                </a:solidFill>
                <a:effectLst/>
                <a:uLnTx/>
                <a:uFillTx/>
                <a:latin typeface="Abadi" panose="020B0604020104020204" pitchFamily="34" charset="0"/>
                <a:cs typeface="Alexandria"/>
              </a:rPr>
              <a:t>):</a:t>
            </a:r>
            <a:endParaRPr kumimoji="0" lang="en-US" sz="2000" b="0" i="0" u="none" strike="noStrike" kern="1200" cap="none" spc="0" normalizeH="0" baseline="0" noProof="0" dirty="0">
              <a:ln>
                <a:noFill/>
              </a:ln>
              <a:solidFill>
                <a:srgbClr val="FF0000"/>
              </a:solidFill>
              <a:effectLst/>
              <a:uLnTx/>
              <a:uFillTx/>
              <a:latin typeface="Abadi" panose="020B0604020104020204" pitchFamily="34" charset="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التأكد من أن الشركة تعمل وفق القوانين المعتمدة في مجالات </a:t>
            </a:r>
            <a:r>
              <a:rPr kumimoji="0" lang="ar-EG" sz="2000" b="1" i="0" u="none" strike="noStrike" kern="1200" cap="none" spc="0" normalizeH="0" baseline="0" noProof="0" dirty="0">
                <a:ln>
                  <a:noFill/>
                </a:ln>
                <a:solidFill>
                  <a:prstClr val="black"/>
                </a:solidFill>
                <a:effectLst/>
                <a:uLnTx/>
                <a:uFillTx/>
                <a:latin typeface="Abadi" panose="020B0604020104020204" pitchFamily="34" charset="0"/>
                <a:cs typeface="Alexandria"/>
              </a:rPr>
              <a:t>مثل:</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dirty="0">
                <a:solidFill>
                  <a:prstClr val="black"/>
                </a:solidFill>
                <a:latin typeface="Abadi" panose="020B0604020104020204" pitchFamily="34" charset="0"/>
                <a:cs typeface="Alexandria"/>
              </a:rPr>
              <a:t>-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التمويل الجماعي.</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dirty="0">
                <a:solidFill>
                  <a:prstClr val="black"/>
                </a:solidFill>
                <a:latin typeface="Abadi" panose="020B0604020104020204" pitchFamily="34" charset="0"/>
                <a:cs typeface="Alexandria"/>
              </a:rPr>
              <a:t>-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المحافظ الإلكترونية.</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dirty="0">
                <a:solidFill>
                  <a:prstClr val="black"/>
                </a:solidFill>
                <a:latin typeface="Abadi" panose="020B0604020104020204" pitchFamily="34" charset="0"/>
                <a:cs typeface="Alexandria"/>
              </a:rPr>
              <a:t>-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العملات الرقمية (في الدول التي تسمح بها).</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dirty="0">
                <a:solidFill>
                  <a:prstClr val="black"/>
                </a:solidFill>
                <a:latin typeface="Abadi" panose="020B0604020104020204" pitchFamily="34" charset="0"/>
                <a:cs typeface="Alexandria"/>
              </a:rPr>
              <a:t>-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أنظمة الدفع والتحصيل.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مثال</a:t>
            </a:r>
            <a:r>
              <a:rPr kumimoji="0" lang="ar-EG" sz="2000" b="0" i="0" u="none" strike="noStrike" kern="1200" cap="none" spc="0" normalizeH="0" baseline="0" noProof="0" dirty="0">
                <a:ln>
                  <a:noFill/>
                </a:ln>
                <a:solidFill>
                  <a:srgbClr val="FF0000"/>
                </a:solidFill>
                <a:effectLst/>
                <a:uLnTx/>
                <a:uFillTx/>
                <a:latin typeface="Abadi" panose="020B0604020104020204" pitchFamily="34" charset="0"/>
                <a:cs typeface="Alexandria"/>
              </a:rPr>
              <a:t>: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في بعض الدول ، تخضع شركات التقنية المالية لإشراف البنك المركزي أو حسب نوع النشاط.</a:t>
            </a:r>
          </a:p>
        </p:txBody>
      </p:sp>
      <p:pic>
        <p:nvPicPr>
          <p:cNvPr id="6" name="Graphic 21">
            <a:extLst>
              <a:ext uri="{FF2B5EF4-FFF2-40B4-BE49-F238E27FC236}">
                <a16:creationId xmlns:a16="http://schemas.microsoft.com/office/drawing/2014/main" id="{E628A266-0AFB-FC33-1EFE-25D068E981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9968168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103495-1515-1D14-CE22-93D14CD7032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D0F1B96-3854-CB57-C8E9-852680FEC3F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FB49FF11-CCDA-7472-D8F8-41B56B41599C}"/>
              </a:ext>
            </a:extLst>
          </p:cNvPr>
          <p:cNvSpPr txBox="1"/>
          <p:nvPr/>
        </p:nvSpPr>
        <p:spPr>
          <a:xfrm>
            <a:off x="2413263" y="721827"/>
            <a:ext cx="736973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أهم متطلبات الإشراف الرقابي على شركات التقنية المالية</a:t>
            </a:r>
            <a:endParaRPr kumimoji="0" lang="ar-EG" sz="16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endParaRPr>
          </a:p>
        </p:txBody>
      </p:sp>
      <p:sp>
        <p:nvSpPr>
          <p:cNvPr id="28" name="Rectangle 27">
            <a:extLst>
              <a:ext uri="{FF2B5EF4-FFF2-40B4-BE49-F238E27FC236}">
                <a16:creationId xmlns:a16="http://schemas.microsoft.com/office/drawing/2014/main" id="{733437D5-B7D3-7699-2D36-FA08E76B75B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7441B2E7-DAFB-A623-E62B-AFD684EF6882}"/>
              </a:ext>
            </a:extLst>
          </p:cNvPr>
          <p:cNvSpPr txBox="1"/>
          <p:nvPr/>
        </p:nvSpPr>
        <p:spPr>
          <a:xfrm>
            <a:off x="2045616" y="1798170"/>
            <a:ext cx="8766929" cy="4191981"/>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ea typeface="+mn-ea"/>
                <a:cs typeface="Times New Roman" panose="02020603050405020304" pitchFamily="18" charset="0"/>
              </a:rPr>
              <a:t>التقارير الدورية والتدقيق </a:t>
            </a:r>
            <a:r>
              <a:rPr kumimoji="0" lang="en-US" sz="2000" b="0" i="0" u="none" strike="noStrike" kern="1200" cap="none" spc="0" normalizeH="0" baseline="0" noProof="0" dirty="0">
                <a:ln>
                  <a:noFill/>
                </a:ln>
                <a:solidFill>
                  <a:srgbClr val="FF0000"/>
                </a:solidFill>
                <a:effectLst/>
                <a:uLnTx/>
                <a:uFillTx/>
                <a:latin typeface="Abadi" panose="020B0604020104020204" pitchFamily="34" charset="0"/>
                <a:ea typeface="+mn-ea"/>
                <a:cs typeface="Times New Roman" panose="02020603050405020304" pitchFamily="18" charset="0"/>
              </a:rPr>
              <a:t>Reporting and Auditing)</a:t>
            </a:r>
            <a:r>
              <a:rPr kumimoji="0" lang="ar-EG" sz="2000" b="0" i="0" u="none" strike="noStrike" kern="1200" cap="none" spc="0" normalizeH="0" baseline="0" noProof="0" dirty="0">
                <a:ln>
                  <a:noFill/>
                </a:ln>
                <a:solidFill>
                  <a:srgbClr val="FF0000"/>
                </a:solidFill>
                <a:effectLst/>
                <a:uLnTx/>
                <a:uFillTx/>
                <a:latin typeface="Abadi" panose="020B0604020104020204" pitchFamily="34" charset="0"/>
                <a:ea typeface="+mn-ea"/>
                <a:cs typeface="Times New Roman" panose="02020603050405020304" pitchFamily="18" charset="0"/>
              </a:rPr>
              <a:t>) :</a:t>
            </a:r>
          </a:p>
          <a:p>
            <a:pPr marL="0" marR="0" lvl="0" indent="0" algn="r" defTabSz="914400" rtl="1" eaLnBrk="1" fontAlgn="auto" latinLnBrk="0" hangingPunct="1">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badi" panose="020B0604020104020204" pitchFamily="34" charset="0"/>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ea typeface="+mn-ea"/>
                <a:cs typeface="Times New Roman" panose="02020603050405020304" pitchFamily="18" charset="0"/>
              </a:rPr>
              <a:t>تطلب الجهات الرقابية تقارير منتظمة عن:</a:t>
            </a:r>
          </a:p>
          <a:p>
            <a:pPr marL="0" marR="0" lvl="0" indent="0" algn="r" defTabSz="914400" rtl="1" eaLnBrk="1" fontAlgn="auto" latinLnBrk="0" hangingPunct="1">
              <a:spcBef>
                <a:spcPts val="0"/>
              </a:spcBef>
              <a:spcAft>
                <a:spcPts val="0"/>
              </a:spcAft>
              <a:buClrTx/>
              <a:buSzTx/>
              <a:buFontTx/>
              <a:buNone/>
              <a:tabLst/>
              <a:defRPr/>
            </a:pPr>
            <a:r>
              <a:rPr lang="ar-EG" sz="2000" dirty="0">
                <a:solidFill>
                  <a:prstClr val="black"/>
                </a:solidFill>
                <a:latin typeface="Abadi" panose="020B0604020104020204" pitchFamily="34" charset="0"/>
                <a:cs typeface="Times New Roman" panose="02020603050405020304" pitchFamily="18" charset="0"/>
              </a:rPr>
              <a:t>-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ea typeface="+mn-ea"/>
                <a:cs typeface="Times New Roman" panose="02020603050405020304" pitchFamily="18" charset="0"/>
              </a:rPr>
              <a:t>العمليات المالية.</a:t>
            </a:r>
          </a:p>
          <a:p>
            <a:pPr marL="0" marR="0" lvl="0" indent="0" algn="r" defTabSz="914400" rtl="1" eaLnBrk="1" fontAlgn="auto" latinLnBrk="0" hangingPunct="1">
              <a:spcBef>
                <a:spcPts val="0"/>
              </a:spcBef>
              <a:spcAft>
                <a:spcPts val="0"/>
              </a:spcAft>
              <a:buClrTx/>
              <a:buSzTx/>
              <a:buFontTx/>
              <a:buNone/>
              <a:tabLst/>
              <a:defRPr/>
            </a:pPr>
            <a:r>
              <a:rPr lang="ar-EG" sz="2000" dirty="0">
                <a:solidFill>
                  <a:prstClr val="black"/>
                </a:solidFill>
                <a:latin typeface="Abadi" panose="020B0604020104020204" pitchFamily="34" charset="0"/>
                <a:cs typeface="Times New Roman" panose="02020603050405020304" pitchFamily="18" charset="0"/>
              </a:rPr>
              <a:t>-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ea typeface="+mn-ea"/>
                <a:cs typeface="Times New Roman" panose="02020603050405020304" pitchFamily="18" charset="0"/>
              </a:rPr>
              <a:t>عدد المستخدمين.</a:t>
            </a:r>
          </a:p>
          <a:p>
            <a:pPr marL="0" marR="0" lvl="0" indent="0" algn="r" defTabSz="914400" rtl="1" eaLnBrk="1" fontAlgn="auto" latinLnBrk="0" hangingPunct="1">
              <a:spcBef>
                <a:spcPts val="0"/>
              </a:spcBef>
              <a:spcAft>
                <a:spcPts val="0"/>
              </a:spcAft>
              <a:buClrTx/>
              <a:buSzTx/>
              <a:buFontTx/>
              <a:buNone/>
              <a:tabLst/>
              <a:defRPr/>
            </a:pPr>
            <a:r>
              <a:rPr lang="ar-EG" sz="2000" dirty="0">
                <a:solidFill>
                  <a:prstClr val="black"/>
                </a:solidFill>
                <a:latin typeface="Abadi" panose="020B0604020104020204" pitchFamily="34" charset="0"/>
                <a:cs typeface="Times New Roman" panose="02020603050405020304" pitchFamily="18" charset="0"/>
              </a:rPr>
              <a:t>-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ea typeface="+mn-ea"/>
                <a:cs typeface="Times New Roman" panose="02020603050405020304" pitchFamily="18" charset="0"/>
              </a:rPr>
              <a:t>الحوادث التقنية.</a:t>
            </a:r>
          </a:p>
          <a:p>
            <a:pPr marL="0" marR="0" lvl="0" indent="0" algn="r" defTabSz="914400" rtl="1" eaLnBrk="1" fontAlgn="auto" latinLnBrk="0" hangingPunct="1">
              <a:spcBef>
                <a:spcPts val="0"/>
              </a:spcBef>
              <a:spcAft>
                <a:spcPts val="0"/>
              </a:spcAft>
              <a:buClrTx/>
              <a:buSzTx/>
              <a:buFontTx/>
              <a:buNone/>
              <a:tabLst/>
              <a:defRPr/>
            </a:pPr>
            <a:r>
              <a:rPr lang="ar-EG" sz="2000" dirty="0">
                <a:solidFill>
                  <a:prstClr val="black"/>
                </a:solidFill>
                <a:latin typeface="Abadi" panose="020B0604020104020204" pitchFamily="34" charset="0"/>
                <a:cs typeface="Times New Roman" panose="02020603050405020304" pitchFamily="18" charset="0"/>
              </a:rPr>
              <a:t>-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ea typeface="+mn-ea"/>
                <a:cs typeface="Times New Roman" panose="02020603050405020304" pitchFamily="18" charset="0"/>
              </a:rPr>
              <a:t>الشكاوى.</a:t>
            </a:r>
          </a:p>
          <a:p>
            <a:pPr marL="0" marR="0" lvl="0" indent="0" algn="r" defTabSz="914400" rtl="1" eaLnBrk="1" fontAlgn="auto" latinLnBrk="0" hangingPunct="1">
              <a:spcBef>
                <a:spcPts val="0"/>
              </a:spcBef>
              <a:spcAft>
                <a:spcPts val="0"/>
              </a:spcAft>
              <a:buClrTx/>
              <a:buSzTx/>
              <a:buFontTx/>
              <a:buNone/>
              <a:tabLst/>
              <a:defRPr/>
            </a:pPr>
            <a:r>
              <a:rPr lang="ar-EG" sz="2000" dirty="0">
                <a:solidFill>
                  <a:prstClr val="black"/>
                </a:solidFill>
                <a:latin typeface="Abadi" panose="020B0604020104020204" pitchFamily="34" charset="0"/>
                <a:cs typeface="Times New Roman" panose="02020603050405020304" pitchFamily="18" charset="0"/>
              </a:rPr>
              <a:t>-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ea typeface="+mn-ea"/>
                <a:cs typeface="Times New Roman" panose="02020603050405020304" pitchFamily="18" charset="0"/>
              </a:rPr>
              <a:t>مؤشرات الامتثال.</a:t>
            </a:r>
          </a:p>
          <a:p>
            <a:pPr marL="342900" marR="0" lvl="0" indent="-342900" algn="r" defTabSz="914400" rtl="1" eaLnBrk="1" fontAlgn="auto" latinLnBrk="0" hangingPunct="1">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ea typeface="+mn-ea"/>
                <a:cs typeface="Times New Roman" panose="02020603050405020304" pitchFamily="18" charset="0"/>
              </a:rPr>
              <a:t>القوائم المالية المدققة.</a:t>
            </a:r>
            <a:endParaRPr kumimoji="0" lang="en-US" sz="2000" b="0" i="0" u="none" strike="noStrike" kern="1200" cap="none" spc="0" normalizeH="0" baseline="0" noProof="0" dirty="0">
              <a:ln>
                <a:noFill/>
              </a:ln>
              <a:solidFill>
                <a:prstClr val="black"/>
              </a:solidFill>
              <a:effectLst/>
              <a:uLnTx/>
              <a:uFillTx/>
              <a:latin typeface="Abadi" panose="020B0604020104020204" pitchFamily="34" charset="0"/>
              <a:ea typeface="+mn-ea"/>
              <a:cs typeface="Times New Roman" panose="02020603050405020304" pitchFamily="18" charset="0"/>
            </a:endParaRPr>
          </a:p>
          <a:p>
            <a:pPr marL="342900" marR="0" lvl="0" indent="-342900" algn="r" defTabSz="914400" rtl="1" eaLnBrk="1" fontAlgn="auto" latinLnBrk="0" hangingPunct="1">
              <a:spcBef>
                <a:spcPts val="0"/>
              </a:spcBef>
              <a:spcAft>
                <a:spcPts val="0"/>
              </a:spcAft>
              <a:buClrTx/>
              <a:buSzTx/>
              <a:buFontTx/>
              <a:buChar char="-"/>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ea typeface="+mn-ea"/>
                <a:cs typeface="Times New Roman" panose="02020603050405020304" pitchFamily="18" charset="0"/>
              </a:rPr>
              <a:t>مثال</a:t>
            </a:r>
            <a:r>
              <a:rPr kumimoji="0" lang="ar-EG" sz="2000" b="0" i="0" u="none" strike="noStrike" kern="1200" cap="none" spc="0" normalizeH="0" baseline="0" noProof="0" dirty="0">
                <a:ln>
                  <a:noFill/>
                </a:ln>
                <a:solidFill>
                  <a:srgbClr val="FF0000"/>
                </a:solidFill>
                <a:effectLst/>
                <a:uLnTx/>
                <a:uFillTx/>
                <a:latin typeface="Abadi" panose="020B0604020104020204" pitchFamily="34" charset="0"/>
                <a:ea typeface="+mn-ea"/>
                <a:cs typeface="Times New Roman" panose="02020603050405020304" pitchFamily="18" charset="0"/>
              </a:rPr>
              <a:t>: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ea typeface="+mn-ea"/>
                <a:cs typeface="Times New Roman" panose="02020603050405020304" pitchFamily="18" charset="0"/>
              </a:rPr>
              <a:t>قد تطلب الجهات الاشرافية أو الرقابية تقارير فصلية وسنوية من منصات التمويل الجماعي تعرض مؤشرات الأداء والمخاطر.</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0924C92-79A9-8DE7-24F7-F2E2028207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7841963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0DDD52-0876-B74B-B82D-23047B10BCC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DE0A26E-5D35-044B-DACC-F07BFDE6D76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3340F47B-A9DC-E0C7-54AA-C28E0B24AD53}"/>
              </a:ext>
            </a:extLst>
          </p:cNvPr>
          <p:cNvSpPr txBox="1"/>
          <p:nvPr/>
        </p:nvSpPr>
        <p:spPr>
          <a:xfrm>
            <a:off x="2413263" y="721827"/>
            <a:ext cx="736973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أهم متطلبات الإشراف الرقابي على شركات التقنية المالية</a:t>
            </a:r>
            <a:endParaRPr kumimoji="0" lang="ar-EG" sz="16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endParaRPr>
          </a:p>
        </p:txBody>
      </p:sp>
      <p:sp>
        <p:nvSpPr>
          <p:cNvPr id="28" name="Rectangle 27">
            <a:extLst>
              <a:ext uri="{FF2B5EF4-FFF2-40B4-BE49-F238E27FC236}">
                <a16:creationId xmlns:a16="http://schemas.microsoft.com/office/drawing/2014/main" id="{277F8467-F4DB-5565-CEDB-4A7A5DCD646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79D35302-FCDD-C177-3440-67B524DB2B75}"/>
              </a:ext>
            </a:extLst>
          </p:cNvPr>
          <p:cNvSpPr txBox="1"/>
          <p:nvPr/>
        </p:nvSpPr>
        <p:spPr>
          <a:xfrm>
            <a:off x="2102177" y="1630837"/>
            <a:ext cx="8710368" cy="4921284"/>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حوكمة الشركات </a:t>
            </a:r>
            <a:r>
              <a:rPr kumimoji="0" lang="en-US"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Corporate Governance)</a:t>
            </a: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 :</a:t>
            </a:r>
            <a:endParaRPr kumimoji="0" lang="en-US" sz="2000" b="1" i="0" u="none" strike="noStrike" kern="1200" cap="none" spc="0" normalizeH="0" baseline="0" noProof="0" dirty="0">
              <a:ln>
                <a:noFill/>
              </a:ln>
              <a:solidFill>
                <a:srgbClr val="FF0000"/>
              </a:solidFill>
              <a:effectLst/>
              <a:uLnTx/>
              <a:uFillTx/>
              <a:latin typeface="Abadi" panose="020B0604020104020204" pitchFamily="34" charset="0"/>
              <a:cs typeface="Alexandria"/>
            </a:endParaRP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وجود مجلس إدارة مستقل أو لجان إشراف داخلية.</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تعيين مسؤول امتثال ومسؤول مخاطر.</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إعداد سياسات داخلية للمراجعة والتدقيق والرقابة الداخلية.</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مثال: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يشترط مصرف البحرين المركزي أن يكون لدى شركات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FinTech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لجنة داخلية للمخاطر ولجنة لحماية البيانات.</a:t>
            </a: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FB784000-6329-0A78-4059-25C3B4B066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5604668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1A12F1-65B9-6B7F-1334-AD336052935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DD314D9-BD95-6D8E-0E0D-1A0150C0476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3B400BE0-BAC8-F52E-54F3-7A9598AB9598}"/>
              </a:ext>
            </a:extLst>
          </p:cNvPr>
          <p:cNvSpPr txBox="1"/>
          <p:nvPr/>
        </p:nvSpPr>
        <p:spPr>
          <a:xfrm>
            <a:off x="2413263" y="721827"/>
            <a:ext cx="736973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أهم متطلبات الإشراف الرقابي على شركات التقنية المالية</a:t>
            </a:r>
            <a:endParaRPr kumimoji="0" lang="ar-EG" sz="16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endParaRPr>
          </a:p>
        </p:txBody>
      </p:sp>
      <p:sp>
        <p:nvSpPr>
          <p:cNvPr id="28" name="Rectangle 27">
            <a:extLst>
              <a:ext uri="{FF2B5EF4-FFF2-40B4-BE49-F238E27FC236}">
                <a16:creationId xmlns:a16="http://schemas.microsoft.com/office/drawing/2014/main" id="{FE27E742-071C-B0A7-8D4F-4399A5CAB08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362CA62B-B5A3-2D81-C293-485B432AEBB7}"/>
              </a:ext>
            </a:extLst>
          </p:cNvPr>
          <p:cNvSpPr txBox="1"/>
          <p:nvPr/>
        </p:nvSpPr>
        <p:spPr>
          <a:xfrm>
            <a:off x="1790952" y="1564850"/>
            <a:ext cx="8870763" cy="373031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الرقابة على الأمن السيبراني وحماية البيانات  </a:t>
            </a:r>
            <a:r>
              <a:rPr kumimoji="0" lang="en-US"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Cybersecurity Supervision)</a:t>
            </a: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a:t>
            </a:r>
            <a:endParaRPr kumimoji="0" lang="en-US" sz="2000" b="1" i="0" u="none" strike="noStrike" kern="1200" cap="none" spc="0" normalizeH="0" baseline="0" noProof="0" dirty="0">
              <a:ln>
                <a:noFill/>
              </a:ln>
              <a:solidFill>
                <a:srgbClr val="FF0000"/>
              </a:solidFill>
              <a:effectLst/>
              <a:uLnTx/>
              <a:uFillTx/>
              <a:latin typeface="Abadi" panose="020B0604020104020204" pitchFamily="34" charset="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FF0000"/>
                </a:solidFill>
                <a:effectLst/>
                <a:uLnTx/>
                <a:uFillTx/>
                <a:latin typeface="Abadi" panose="020B0604020104020204" pitchFamily="34" charset="0"/>
                <a:cs typeface="Alexandria"/>
              </a:rPr>
              <a:t>التأكد من وجود:</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dirty="0">
                <a:solidFill>
                  <a:prstClr val="black"/>
                </a:solidFill>
                <a:latin typeface="Abadi" panose="020B0604020104020204" pitchFamily="34" charset="0"/>
                <a:cs typeface="Alexandria"/>
              </a:rPr>
              <a:t>-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أنظمة للحماية من الاختراقات.</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dirty="0">
                <a:solidFill>
                  <a:prstClr val="black"/>
                </a:solidFill>
                <a:latin typeface="Abadi" panose="020B0604020104020204" pitchFamily="34" charset="0"/>
                <a:cs typeface="Alexandria"/>
              </a:rPr>
              <a:t>-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سياسات النسخ الاحتياطي والتعافي من الكوارث.</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dirty="0">
                <a:solidFill>
                  <a:prstClr val="black"/>
                </a:solidFill>
                <a:latin typeface="Abadi" panose="020B0604020104020204" pitchFamily="34" charset="0"/>
                <a:cs typeface="Alexandria"/>
              </a:rPr>
              <a:t>-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التشفير الكامل للبيانات.</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dirty="0">
                <a:solidFill>
                  <a:prstClr val="black"/>
                </a:solidFill>
                <a:latin typeface="Abadi" panose="020B0604020104020204" pitchFamily="34" charset="0"/>
                <a:cs typeface="Alexandria"/>
              </a:rPr>
              <a:t>-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شهادات معتمدة مثل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ISO 27001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أو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PCI DSS.</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مثال: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في الإمارات، يُطلب من شركات المدفوعات الرقمية تنفيذ اختبارات اختراق كل 6 أشهر وإبلاغ الهيئة بنتائجها.</a:t>
            </a:r>
          </a:p>
        </p:txBody>
      </p:sp>
      <p:pic>
        <p:nvPicPr>
          <p:cNvPr id="6" name="Graphic 21">
            <a:extLst>
              <a:ext uri="{FF2B5EF4-FFF2-40B4-BE49-F238E27FC236}">
                <a16:creationId xmlns:a16="http://schemas.microsoft.com/office/drawing/2014/main" id="{4E7B1E95-5D8E-0EB3-D20F-0273FE05E51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2225804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0A235E-F99E-0958-3ABF-7151E9B188E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959B8F1-7659-B1E9-1B56-B4644729D13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AA0619F1-5749-3FA0-6FAD-733BC40E867E}"/>
              </a:ext>
            </a:extLst>
          </p:cNvPr>
          <p:cNvSpPr txBox="1"/>
          <p:nvPr/>
        </p:nvSpPr>
        <p:spPr>
          <a:xfrm>
            <a:off x="2413263" y="721827"/>
            <a:ext cx="736973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أهم متطلبات الإشراف الرقابي على شركات التقنية المالية</a:t>
            </a:r>
            <a:endParaRPr kumimoji="0" lang="ar-EG" sz="16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endParaRPr>
          </a:p>
        </p:txBody>
      </p:sp>
      <p:sp>
        <p:nvSpPr>
          <p:cNvPr id="28" name="Rectangle 27">
            <a:extLst>
              <a:ext uri="{FF2B5EF4-FFF2-40B4-BE49-F238E27FC236}">
                <a16:creationId xmlns:a16="http://schemas.microsoft.com/office/drawing/2014/main" id="{11B2F2CC-0D9F-F005-2A50-81BD1899D33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FC5512FB-FBF5-755D-63A4-914073239DCB}"/>
              </a:ext>
            </a:extLst>
          </p:cNvPr>
          <p:cNvSpPr txBox="1"/>
          <p:nvPr/>
        </p:nvSpPr>
        <p:spPr>
          <a:xfrm>
            <a:off x="2045616" y="1583704"/>
            <a:ext cx="8766929" cy="373031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مكافحة غسل الأموال وتمويل الإرهاب </a:t>
            </a:r>
            <a:r>
              <a:rPr kumimoji="0" lang="en-US"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AML/CFT)</a:t>
            </a: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 :</a:t>
            </a:r>
            <a:endParaRPr kumimoji="0" lang="en-US" sz="2000" b="1" i="0" u="none" strike="noStrike" kern="1200" cap="none" spc="0" normalizeH="0" baseline="0" noProof="0" dirty="0">
              <a:ln>
                <a:noFill/>
              </a:ln>
              <a:solidFill>
                <a:srgbClr val="FF0000"/>
              </a:solidFill>
              <a:effectLst/>
              <a:uLnTx/>
              <a:uFillTx/>
              <a:latin typeface="Abadi" panose="020B0604020104020204" pitchFamily="34" charset="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تتضمن الرقابة في هذا الجانب:</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dirty="0">
                <a:solidFill>
                  <a:prstClr val="black"/>
                </a:solidFill>
                <a:latin typeface="Abadi" panose="020B0604020104020204" pitchFamily="34" charset="0"/>
                <a:cs typeface="Alexandria"/>
              </a:rPr>
              <a:t>-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مراجعة أنظمة "اعرف عميلك"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KYC)</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a:t>
            </a:r>
            <a:endPar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dirty="0">
                <a:solidFill>
                  <a:prstClr val="black"/>
                </a:solidFill>
                <a:latin typeface="Abadi" panose="020B0604020104020204" pitchFamily="34" charset="0"/>
                <a:cs typeface="Alexandria"/>
              </a:rPr>
              <a:t>-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رصد التحويلات المشبوهة.</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dirty="0">
                <a:solidFill>
                  <a:prstClr val="black"/>
                </a:solidFill>
                <a:latin typeface="Abadi" panose="020B0604020104020204" pitchFamily="34" charset="0"/>
                <a:cs typeface="Alexandria"/>
              </a:rPr>
              <a:t>-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التحقق من تنفيذ العناية الواجبة.</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dirty="0">
                <a:solidFill>
                  <a:prstClr val="black"/>
                </a:solidFill>
                <a:latin typeface="Abadi" panose="020B0604020104020204" pitchFamily="34" charset="0"/>
                <a:cs typeface="Alexandria"/>
              </a:rPr>
              <a:t>-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الإبلاغ الدوري إلى وحدة التحريات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مثال: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شركة تحويل رقمي مطالبة بربط نظامها مباشرة مع وحدة التحريات المالية والإبلاغ في حالة عمليات أشتباه في غسل أموال أو تمويل إرهاب .</a:t>
            </a:r>
          </a:p>
        </p:txBody>
      </p:sp>
      <p:pic>
        <p:nvPicPr>
          <p:cNvPr id="6" name="Graphic 21">
            <a:extLst>
              <a:ext uri="{FF2B5EF4-FFF2-40B4-BE49-F238E27FC236}">
                <a16:creationId xmlns:a16="http://schemas.microsoft.com/office/drawing/2014/main" id="{6C198257-0D15-F54C-CC3F-1BC4A854FD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597019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3DAF7A-12AB-7859-D2DB-3C0ABD3D281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F1FD715-0655-D753-47C0-74D91F2BF13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DA4A228C-D335-EA5F-8DEF-DFB5618DF8D6}"/>
              </a:ext>
            </a:extLst>
          </p:cNvPr>
          <p:cNvSpPr txBox="1"/>
          <p:nvPr/>
        </p:nvSpPr>
        <p:spPr>
          <a:xfrm>
            <a:off x="2413263" y="721827"/>
            <a:ext cx="736973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أهم متطلبات الإشراف الرقابي على شركات التقنية المالية</a:t>
            </a:r>
            <a:endParaRPr kumimoji="0" lang="ar-EG" sz="16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endParaRPr>
          </a:p>
        </p:txBody>
      </p:sp>
      <p:sp>
        <p:nvSpPr>
          <p:cNvPr id="28" name="Rectangle 27">
            <a:extLst>
              <a:ext uri="{FF2B5EF4-FFF2-40B4-BE49-F238E27FC236}">
                <a16:creationId xmlns:a16="http://schemas.microsoft.com/office/drawing/2014/main" id="{C783FF25-6B0B-751C-B8B6-64D626E8C57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FEE7F592-12A6-3B33-365A-61AA582BE2D5}"/>
              </a:ext>
            </a:extLst>
          </p:cNvPr>
          <p:cNvSpPr txBox="1"/>
          <p:nvPr/>
        </p:nvSpPr>
        <p:spPr>
          <a:xfrm>
            <a:off x="1970202" y="1602558"/>
            <a:ext cx="8842343" cy="3884205"/>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الإشراف عبر البيئة الرقابية التجريبية </a:t>
            </a:r>
            <a:r>
              <a:rPr kumimoji="0" lang="en-US"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Regulatory Sandbox)</a:t>
            </a: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 :</a:t>
            </a:r>
            <a:endParaRPr kumimoji="0" lang="en-US" sz="2000" b="1" i="0" u="none" strike="noStrike" kern="1200" cap="none" spc="0" normalizeH="0" baseline="0" noProof="0" dirty="0">
              <a:ln>
                <a:noFill/>
              </a:ln>
              <a:solidFill>
                <a:srgbClr val="FF0000"/>
              </a:solidFill>
              <a:effectLst/>
              <a:uLnTx/>
              <a:uFillTx/>
              <a:latin typeface="Abadi" panose="020B0604020104020204" pitchFamily="34" charset="0"/>
              <a:cs typeface="Alexandria"/>
            </a:endParaRP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يسمح لبعض الشركات الناشئة بالعمل تحت إشراف مباشر ومرن لفترة محددة قبل منحها ترخيصًا كاملاً. تُقيّم خلالها المخاطر والنموذج التشغيلي ومدى الامتثال.</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مثال: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في السعودية، تخضع بعض الشركات في مجال التأمين الرقمي أو التمويل الجماعي لفترة اختبار داخل “بيئة التقنية المالية” قبل منحها ترخيصًا دائمًا.</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71D21D96-4A44-6197-C329-1F12ED6464B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8208494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8E6EF9-F316-1C6A-1A36-34E6D678BED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D8940F9-6EAB-1B9F-0E08-A4364CDD9A4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C5001885-AC03-9333-84C4-78D6A602EE55}"/>
              </a:ext>
            </a:extLst>
          </p:cNvPr>
          <p:cNvSpPr txBox="1"/>
          <p:nvPr/>
        </p:nvSpPr>
        <p:spPr>
          <a:xfrm>
            <a:off x="2413263" y="721827"/>
            <a:ext cx="736973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أهم متطلبات الإشراف الرقابي على شركات التقنية المالية</a:t>
            </a:r>
            <a:endParaRPr kumimoji="0" lang="ar-EG" sz="16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endParaRPr>
          </a:p>
        </p:txBody>
      </p:sp>
      <p:sp>
        <p:nvSpPr>
          <p:cNvPr id="28" name="Rectangle 27">
            <a:extLst>
              <a:ext uri="{FF2B5EF4-FFF2-40B4-BE49-F238E27FC236}">
                <a16:creationId xmlns:a16="http://schemas.microsoft.com/office/drawing/2014/main" id="{792B4E36-385C-0D73-AEB2-B4EA709E152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0E00B70C-FCF5-9F43-E705-CC87F812D79C}"/>
              </a:ext>
            </a:extLst>
          </p:cNvPr>
          <p:cNvSpPr txBox="1"/>
          <p:nvPr/>
        </p:nvSpPr>
        <p:spPr>
          <a:xfrm>
            <a:off x="1790952" y="1536570"/>
            <a:ext cx="9021593" cy="373031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اختبارات الامتثال والفحص الميداني </a:t>
            </a:r>
            <a:r>
              <a:rPr kumimoji="0" lang="en-US" sz="2000" b="0" i="0" u="none" strike="noStrike" kern="1200" cap="none" spc="0" normalizeH="0" baseline="0" noProof="0" dirty="0">
                <a:ln>
                  <a:noFill/>
                </a:ln>
                <a:solidFill>
                  <a:srgbClr val="FF0000"/>
                </a:solidFill>
                <a:effectLst/>
                <a:uLnTx/>
                <a:uFillTx/>
                <a:latin typeface="Abadi" panose="020B0604020104020204" pitchFamily="34" charset="0"/>
                <a:cs typeface="Alexandria"/>
              </a:rPr>
              <a:t>On-site &amp; Remote Inspections)</a:t>
            </a:r>
            <a:r>
              <a:rPr kumimoji="0" lang="ar-EG" sz="2000" b="0" i="0" u="none" strike="noStrike" kern="1200" cap="none" spc="0" normalizeH="0" baseline="0" noProof="0" dirty="0">
                <a:ln>
                  <a:noFill/>
                </a:ln>
                <a:solidFill>
                  <a:srgbClr val="FF0000"/>
                </a:solidFill>
                <a:effectLst/>
                <a:uLnTx/>
                <a:uFillTx/>
                <a:latin typeface="Abadi" panose="020B0604020104020204" pitchFamily="34" charset="0"/>
                <a:cs typeface="Alexandria"/>
              </a:rPr>
              <a:t>) :</a:t>
            </a:r>
            <a:endParaRPr kumimoji="0" lang="en-US" sz="2000" b="0" i="0" u="none" strike="noStrike" kern="1200" cap="none" spc="0" normalizeH="0" baseline="0" noProof="0" dirty="0">
              <a:ln>
                <a:noFill/>
              </a:ln>
              <a:solidFill>
                <a:srgbClr val="FF0000"/>
              </a:solidFill>
              <a:effectLst/>
              <a:uLnTx/>
              <a:uFillTx/>
              <a:latin typeface="Abadi" panose="020B0604020104020204" pitchFamily="34" charset="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FF0000"/>
                </a:solidFill>
                <a:effectLst/>
                <a:highlight>
                  <a:srgbClr val="FFFF00"/>
                </a:highlight>
                <a:uLnTx/>
                <a:uFillTx/>
                <a:latin typeface="Abadi" panose="020B0604020104020204" pitchFamily="34" charset="0"/>
                <a:cs typeface="Alexandria"/>
              </a:rPr>
              <a:t>تقوم الجهات الرقابية بإجراء زيارات مفاجئة أو افتراضية لمراجعة:</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dirty="0">
                <a:solidFill>
                  <a:prstClr val="black"/>
                </a:solidFill>
                <a:latin typeface="Abadi" panose="020B0604020104020204" pitchFamily="34" charset="0"/>
                <a:cs typeface="Alexandria"/>
              </a:rPr>
              <a:t>-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سجلات العملاء.</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dirty="0">
                <a:solidFill>
                  <a:prstClr val="black"/>
                </a:solidFill>
                <a:latin typeface="Abadi" panose="020B0604020104020204" pitchFamily="34" charset="0"/>
                <a:cs typeface="Alexandria"/>
              </a:rPr>
              <a:t>-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أنظمة الأمان.</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dirty="0">
                <a:solidFill>
                  <a:prstClr val="black"/>
                </a:solidFill>
                <a:latin typeface="Abadi" panose="020B0604020104020204" pitchFamily="34" charset="0"/>
                <a:cs typeface="Alexandria"/>
              </a:rPr>
              <a:t>-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الحسابات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000" dirty="0">
                <a:solidFill>
                  <a:prstClr val="black"/>
                </a:solidFill>
                <a:latin typeface="Abadi" panose="020B0604020104020204" pitchFamily="34" charset="0"/>
                <a:cs typeface="Alexandria"/>
              </a:rPr>
              <a:t>-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تقارير الحوادث التقنية.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مثال: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بنك الكويت المركزي يجري زيارات ميدانية دورية لمقدمي خدمات المدفوعات الرقمية للتحقق من التزامهم باللوائح.</a:t>
            </a:r>
          </a:p>
        </p:txBody>
      </p:sp>
      <p:pic>
        <p:nvPicPr>
          <p:cNvPr id="6" name="Graphic 21">
            <a:extLst>
              <a:ext uri="{FF2B5EF4-FFF2-40B4-BE49-F238E27FC236}">
                <a16:creationId xmlns:a16="http://schemas.microsoft.com/office/drawing/2014/main" id="{685C3E67-AA30-F89B-388B-6C1A333105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6257643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25D643-B551-A692-F4BD-A1505F3C51A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7DDAB42-CFAA-0D08-FEE1-E37DA0E4A28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1F0E7E7F-61BF-9BB9-E830-46D9C89ABBF3}"/>
              </a:ext>
            </a:extLst>
          </p:cNvPr>
          <p:cNvSpPr txBox="1"/>
          <p:nvPr/>
        </p:nvSpPr>
        <p:spPr>
          <a:xfrm>
            <a:off x="2413263" y="721827"/>
            <a:ext cx="736973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فترات الصلاحية في التقنية المالية</a:t>
            </a:r>
            <a:endParaRPr kumimoji="0" lang="ar-EG" sz="16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endParaRPr>
          </a:p>
        </p:txBody>
      </p:sp>
      <p:sp>
        <p:nvSpPr>
          <p:cNvPr id="28" name="Rectangle 27">
            <a:extLst>
              <a:ext uri="{FF2B5EF4-FFF2-40B4-BE49-F238E27FC236}">
                <a16:creationId xmlns:a16="http://schemas.microsoft.com/office/drawing/2014/main" id="{BAE82519-272D-71A7-5B6E-CA8FBE8BDB3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0E5F95BC-6586-2266-0B0D-9961110F7722}"/>
              </a:ext>
            </a:extLst>
          </p:cNvPr>
          <p:cNvSpPr txBox="1"/>
          <p:nvPr/>
        </p:nvSpPr>
        <p:spPr>
          <a:xfrm>
            <a:off x="1706252" y="1611984"/>
            <a:ext cx="9106293" cy="3730317"/>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فترة صلاحية الترخيص الرسمي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المدة التي يُمنح فيها الترخيص الكامل للعمل كشركة </a:t>
            </a:r>
            <a:r>
              <a:rPr kumimoji="0" lang="en-US" sz="2000" b="0" i="0" u="none" strike="noStrike" kern="1200" cap="none" spc="0" normalizeH="0" baseline="0" noProof="0" dirty="0">
                <a:ln>
                  <a:noFill/>
                </a:ln>
                <a:solidFill>
                  <a:prstClr val="black"/>
                </a:solidFill>
                <a:effectLst/>
                <a:uLnTx/>
                <a:uFillTx/>
                <a:latin typeface="Abadi" panose="020B0604020104020204" pitchFamily="34" charset="0"/>
                <a:cs typeface="Alexandria"/>
              </a:rPr>
              <a:t>FinTech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 بعد اجتياز جميع المتطلبات، غالبًا ما تكون سنة واحدة قابلة للتجديد.</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مثال: في السعودية، </a:t>
            </a: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تمنح هيئة السوق المالية الترخيص لمنصات التمويل الجماعي لمدة سنة قابلة للتجديد سنويًا وفقًا لمدى الالتزام.</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srgbClr val="FF0000"/>
                </a:solidFill>
                <a:effectLst/>
                <a:uLnTx/>
                <a:uFillTx/>
                <a:latin typeface="Abadi" panose="020B0604020104020204" pitchFamily="34" charset="0"/>
                <a:cs typeface="Alexandria"/>
              </a:rPr>
              <a:t>فترة الترخيص التجريبي </a:t>
            </a:r>
            <a:r>
              <a:rPr kumimoji="0" lang="en-US" sz="2000" b="0" i="0" u="none" strike="noStrike" kern="1200" cap="none" spc="0" normalizeH="0" baseline="0" noProof="0" dirty="0">
                <a:ln>
                  <a:noFill/>
                </a:ln>
                <a:solidFill>
                  <a:srgbClr val="FF0000"/>
                </a:solidFill>
                <a:effectLst/>
                <a:uLnTx/>
                <a:uFillTx/>
                <a:latin typeface="Abadi" panose="020B0604020104020204" pitchFamily="34" charset="0"/>
                <a:cs typeface="Alexandria"/>
              </a:rPr>
              <a:t>Sandbox Period)</a:t>
            </a:r>
            <a:r>
              <a:rPr kumimoji="0" lang="ar-EG" sz="2000" b="0" i="0" u="none" strike="noStrike" kern="1200" cap="none" spc="0" normalizeH="0" baseline="0" noProof="0" dirty="0">
                <a:ln>
                  <a:noFill/>
                </a:ln>
                <a:solidFill>
                  <a:srgbClr val="FF0000"/>
                </a:solidFill>
                <a:effectLst/>
                <a:uLnTx/>
                <a:uFillTx/>
                <a:latin typeface="Abadi" panose="020B0604020104020204" pitchFamily="34" charset="0"/>
                <a:cs typeface="Alexandria"/>
              </a:rPr>
              <a:t>) :</a:t>
            </a:r>
            <a:endParaRPr kumimoji="0" lang="en-US" sz="2000" b="0" i="0" u="none" strike="noStrike" kern="1200" cap="none" spc="0" normalizeH="0" baseline="0" noProof="0" dirty="0">
              <a:ln>
                <a:noFill/>
              </a:ln>
              <a:solidFill>
                <a:srgbClr val="FF0000"/>
              </a:solidFill>
              <a:effectLst/>
              <a:uLnTx/>
              <a:uFillTx/>
              <a:latin typeface="Abadi" panose="020B0604020104020204" pitchFamily="34" charset="0"/>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مدة تجريبية مؤقتة تُمنح للشركات الناشئة لاختبار خدماتها التقنية ضمن إطار تنظيمي مرن،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rPr>
              <a:t>عادة تتراوح بين 6 إلى 24 شهرًا حسب الجهة التنظيمية.</a:t>
            </a:r>
          </a:p>
        </p:txBody>
      </p:sp>
      <p:pic>
        <p:nvPicPr>
          <p:cNvPr id="6" name="Graphic 21">
            <a:extLst>
              <a:ext uri="{FF2B5EF4-FFF2-40B4-BE49-F238E27FC236}">
                <a16:creationId xmlns:a16="http://schemas.microsoft.com/office/drawing/2014/main" id="{668B67C0-4043-6EAF-4F7D-30542FF4B5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71733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2302E-2291-AF80-687D-1CC20AD3C28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8E14FB2-12A9-ACED-7033-0F66DEA47D4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25" name="TextBox 24">
            <a:extLst>
              <a:ext uri="{FF2B5EF4-FFF2-40B4-BE49-F238E27FC236}">
                <a16:creationId xmlns:a16="http://schemas.microsoft.com/office/drawing/2014/main" id="{10652C0E-2CA4-40AD-CE9B-D3CFC279B2BC}"/>
              </a:ext>
            </a:extLst>
          </p:cNvPr>
          <p:cNvSpPr txBox="1"/>
          <p:nvPr/>
        </p:nvSpPr>
        <p:spPr>
          <a:xfrm>
            <a:off x="5363852" y="1136134"/>
            <a:ext cx="579182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highlight>
                  <a:srgbClr val="FFFF00"/>
                </a:highlight>
                <a:uLnTx/>
                <a:uFillTx/>
                <a:latin typeface="Abadi" panose="020B0604020104020204" pitchFamily="34" charset="0"/>
                <a:ea typeface="+mn-ea"/>
                <a:cs typeface="Alexandria"/>
              </a:rPr>
              <a:t>المراجع</a:t>
            </a:r>
            <a:r>
              <a:rPr kumimoji="0" lang="en-US" sz="2800" b="1" i="0" u="none" strike="noStrike" kern="1200" cap="none" spc="0" normalizeH="0" baseline="0" noProof="0" dirty="0">
                <a:ln>
                  <a:noFill/>
                </a:ln>
                <a:solidFill>
                  <a:prstClr val="black"/>
                </a:solidFill>
                <a:effectLst/>
                <a:uLnTx/>
                <a:uFillTx/>
                <a:latin typeface="Abadi" panose="020B0604020104020204" pitchFamily="34" charset="0"/>
                <a:ea typeface="+mn-ea"/>
                <a:cs typeface="Alexandria"/>
              </a:rPr>
              <a:t> </a:t>
            </a:r>
            <a:endParaRPr kumimoji="0" lang="en-US" sz="2800" b="1" i="0" u="none" strike="noStrike" kern="1200" cap="none" spc="0" normalizeH="0" baseline="0" noProof="0" dirty="0">
              <a:ln>
                <a:noFill/>
              </a:ln>
              <a:solidFill>
                <a:prstClr val="black"/>
              </a:solidFill>
              <a:effectLst/>
              <a:uLnTx/>
              <a:uFillTx/>
              <a:latin typeface="Abadi" panose="020B0604020104020204" pitchFamily="34" charset="0"/>
              <a:ea typeface="+mn-ea"/>
              <a:cs typeface="+mn-cs"/>
            </a:endParaRPr>
          </a:p>
        </p:txBody>
      </p:sp>
      <p:sp>
        <p:nvSpPr>
          <p:cNvPr id="28" name="Rectangle 27">
            <a:extLst>
              <a:ext uri="{FF2B5EF4-FFF2-40B4-BE49-F238E27FC236}">
                <a16:creationId xmlns:a16="http://schemas.microsoft.com/office/drawing/2014/main" id="{601A00DD-E164-DFA3-DC1A-D5027DA621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31" name="TextBox 30">
            <a:extLst>
              <a:ext uri="{FF2B5EF4-FFF2-40B4-BE49-F238E27FC236}">
                <a16:creationId xmlns:a16="http://schemas.microsoft.com/office/drawing/2014/main" id="{52AD9076-7F34-D345-8C62-0BEC6D080AF4}"/>
              </a:ext>
            </a:extLst>
          </p:cNvPr>
          <p:cNvSpPr txBox="1"/>
          <p:nvPr/>
        </p:nvSpPr>
        <p:spPr>
          <a:xfrm>
            <a:off x="168966" y="2104524"/>
            <a:ext cx="11671100" cy="4921284"/>
          </a:xfrm>
          <a:prstGeom prst="rect">
            <a:avLst/>
          </a:prstGeom>
          <a:noFill/>
        </p:spPr>
        <p:txBody>
          <a:bodyPr wrap="square" rtlCol="0">
            <a:spAutoFit/>
          </a:bodyPr>
          <a:lstStyle/>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lang="ar-EG" sz="2000" dirty="0">
                <a:solidFill>
                  <a:prstClr val="black"/>
                </a:solidFill>
                <a:latin typeface="Abadi" panose="020B0604020104020204" pitchFamily="34" charset="0"/>
                <a:cs typeface="Alexandria"/>
              </a:rPr>
              <a:t> د. فريد ليان، التكنولوجيا المالية: جسر القطاع المالي إلى المستقبل، خاصة الفصل الرابع والخامس.</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lang="ar-EG" sz="2000" dirty="0">
                <a:solidFill>
                  <a:prstClr val="black"/>
                </a:solidFill>
                <a:latin typeface="Abadi" panose="020B0604020104020204" pitchFamily="34" charset="0"/>
                <a:cs typeface="Alexandria"/>
              </a:rPr>
              <a:t>نجيب، حسام، العملات الرقمية المشفرة بين الواقع القانوني والتنظيم الدولي، دار النهضة العربية،</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lang="ar-EG" sz="2000" dirty="0">
                <a:solidFill>
                  <a:prstClr val="black"/>
                </a:solidFill>
                <a:latin typeface="Abadi" panose="020B0604020104020204" pitchFamily="34" charset="0"/>
                <a:cs typeface="Alexandria"/>
              </a:rPr>
              <a:t>  2022.</a:t>
            </a:r>
            <a:r>
              <a:rPr lang="en-US" sz="2000" dirty="0" err="1">
                <a:solidFill>
                  <a:prstClr val="black"/>
                </a:solidFill>
                <a:latin typeface="Abadi" panose="020B0604020104020204" pitchFamily="34" charset="0"/>
                <a:cs typeface="Alexandria"/>
              </a:rPr>
              <a:t>Zetzsche</a:t>
            </a:r>
            <a:r>
              <a:rPr lang="en-US" sz="2000" dirty="0">
                <a:solidFill>
                  <a:prstClr val="black"/>
                </a:solidFill>
                <a:latin typeface="Abadi" panose="020B0604020104020204" pitchFamily="34" charset="0"/>
                <a:cs typeface="Alexandria"/>
              </a:rPr>
              <a:t>, Dirk A., et al., The ICO Gold Rush: It's a Scam, It's a Bubble, It's a Super Challenge for Regulators, Harvard International Law Journal, 2018.</a:t>
            </a:r>
            <a:endParaRPr lang="ar-EG" sz="2000" dirty="0">
              <a:solidFill>
                <a:prstClr val="black"/>
              </a:solidFill>
              <a:latin typeface="Abadi" panose="020B0604020104020204" pitchFamily="34" charset="0"/>
              <a:cs typeface="Alexandria"/>
            </a:endParaRP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lang="en-US" sz="2000" dirty="0">
                <a:solidFill>
                  <a:prstClr val="black"/>
                </a:solidFill>
                <a:latin typeface="Abadi" panose="020B0604020104020204" pitchFamily="34" charset="0"/>
                <a:cs typeface="Alexandria"/>
              </a:rPr>
              <a:t>FATF Guidance on Virtual Assets and VASPs, 2021.</a:t>
            </a:r>
            <a:endParaRPr lang="ar-EG" sz="2000" dirty="0">
              <a:solidFill>
                <a:prstClr val="black"/>
              </a:solidFill>
              <a:latin typeface="Abadi" panose="020B0604020104020204" pitchFamily="34" charset="0"/>
              <a:cs typeface="Alexandria"/>
            </a:endParaRP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endParaRPr lang="ar-EG" sz="2000" dirty="0">
              <a:solidFill>
                <a:prstClr val="black"/>
              </a:solidFill>
              <a:latin typeface="Abadi" panose="020B0604020104020204" pitchFamily="34" charset="0"/>
              <a:cs typeface="Alexandria"/>
            </a:endParaRP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endParaRPr lang="ar-EG" sz="2000" dirty="0">
              <a:solidFill>
                <a:prstClr val="black"/>
              </a:solidFill>
              <a:latin typeface="Abadi" panose="020B0604020104020204" pitchFamily="34" charset="0"/>
              <a:cs typeface="Alexandria"/>
            </a:endParaRPr>
          </a:p>
          <a:p>
            <a:pPr marR="0" lvl="0" algn="r" defTabSz="914400" rtl="1" eaLnBrk="1" fontAlgn="auto" latinLnBrk="0" hangingPunct="1">
              <a:lnSpc>
                <a:spcPct val="200000"/>
              </a:lnSpc>
              <a:spcBef>
                <a:spcPts val="0"/>
              </a:spcBef>
              <a:spcAft>
                <a:spcPts val="0"/>
              </a:spcAft>
              <a:buClrTx/>
              <a:buSzTx/>
              <a:tabLst/>
              <a:defRPr/>
            </a:pPr>
            <a:endParaRPr kumimoji="0" lang="ar-EG" sz="2000" b="0" i="0" u="none" strike="noStrike" kern="1200" cap="none" spc="0" normalizeH="0" baseline="0" noProof="0" dirty="0">
              <a:ln>
                <a:noFill/>
              </a:ln>
              <a:solidFill>
                <a:prstClr val="black"/>
              </a:solidFill>
              <a:effectLst/>
              <a:uLnTx/>
              <a:uFillTx/>
              <a:latin typeface="Abadi" panose="020B0604020104020204" pitchFamily="34" charset="0"/>
              <a:cs typeface="Alexandria"/>
            </a:endParaRPr>
          </a:p>
        </p:txBody>
      </p:sp>
      <p:pic>
        <p:nvPicPr>
          <p:cNvPr id="6" name="Graphic 21">
            <a:extLst>
              <a:ext uri="{FF2B5EF4-FFF2-40B4-BE49-F238E27FC236}">
                <a16:creationId xmlns:a16="http://schemas.microsoft.com/office/drawing/2014/main" id="{B41C7D10-26A5-C084-36A8-16F0301BD9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5888348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badi" panose="020B0604020104020204" pitchFamily="34" charset="0"/>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badi" panose="020B0604020104020204" pitchFamily="34" charset="0"/>
                <a:ea typeface="+mn-ea"/>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Abadi" panose="020B0604020104020204" pitchFamily="34" charset="0"/>
              <a:ea typeface="+mn-ea"/>
              <a:cs typeface="+mn-cs"/>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BE9E8E71-D752-4047-AB4A-A7C2355F4DB9}"/>
</file>

<file path=customXml/itemProps3.xml><?xml version="1.0" encoding="utf-8"?>
<ds:datastoreItem xmlns:ds="http://schemas.openxmlformats.org/officeDocument/2006/customXml" ds:itemID="{ACC9A911-23AF-4D6B-960B-1A780C58D828}">
  <ds:schemaRefs>
    <ds:schemaRef ds:uri="http://purl.org/dc/elements/1.1/"/>
    <ds:schemaRef ds:uri="http://purl.org/dc/dcmitype/"/>
    <ds:schemaRef ds:uri="http://www.w3.org/XML/1998/namespace"/>
    <ds:schemaRef ds:uri="http://purl.org/dc/terms/"/>
    <ds:schemaRef ds:uri="http://schemas.microsoft.com/office/2006/documentManagement/types"/>
    <ds:schemaRef ds:uri="http://schemas.microsoft.com/office/infopath/2007/PartnerControls"/>
    <ds:schemaRef ds:uri="49100919-8a76-4266-be0c-7dc583902cb4"/>
    <ds:schemaRef ds:uri="http://schemas.openxmlformats.org/package/2006/metadata/core-properties"/>
    <ds:schemaRef ds:uri="d13aca44-ef33-4cf4-9980-7f0b00e6eeb9"/>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18409</TotalTime>
  <Words>3846</Words>
  <Application>Microsoft Office PowerPoint</Application>
  <PresentationFormat>Widescreen</PresentationFormat>
  <Paragraphs>415</Paragraphs>
  <Slides>51</Slides>
  <Notes>49</Notes>
  <HiddenSlides>0</HiddenSlides>
  <MMClips>1</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51</vt:i4>
      </vt:variant>
    </vt:vector>
  </HeadingPairs>
  <TitlesOfParts>
    <vt:vector size="63" baseType="lpstr">
      <vt:lpstr>Abadi</vt:lpstr>
      <vt:lpstr>Alexandria</vt:lpstr>
      <vt:lpstr>Alexandria Black</vt:lpstr>
      <vt:lpstr>Alexandria regular</vt:lpstr>
      <vt:lpstr>Arial</vt:lpstr>
      <vt:lpstr>Calibri</vt:lpstr>
      <vt:lpstr>Calibri Light</vt:lpstr>
      <vt:lpstr>Wingdings</vt:lpstr>
      <vt:lpstr>Office Theme</vt:lpstr>
      <vt:lpstr>1_Office Theme</vt:lpstr>
      <vt:lpstr>2_Office Theme</vt:lpstr>
      <vt:lpstr>4_Office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Nayel AlOmran</cp:lastModifiedBy>
  <cp:revision>129</cp:revision>
  <dcterms:created xsi:type="dcterms:W3CDTF">2023-04-29T09:08:00Z</dcterms:created>
  <dcterms:modified xsi:type="dcterms:W3CDTF">2026-06-23T03:39:28Z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