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</p:sldMasterIdLst>
  <p:notesMasterIdLst>
    <p:notesMasterId r:id="rId41"/>
  </p:notesMasterIdLst>
  <p:sldIdLst>
    <p:sldId id="585" r:id="rId2"/>
    <p:sldId id="342" r:id="rId3"/>
    <p:sldId id="258" r:id="rId4"/>
    <p:sldId id="537" r:id="rId5"/>
    <p:sldId id="542" r:id="rId6"/>
    <p:sldId id="544" r:id="rId7"/>
    <p:sldId id="538" r:id="rId8"/>
    <p:sldId id="545" r:id="rId9"/>
    <p:sldId id="548" r:id="rId10"/>
    <p:sldId id="550" r:id="rId11"/>
    <p:sldId id="540" r:id="rId12"/>
    <p:sldId id="552" r:id="rId13"/>
    <p:sldId id="554" r:id="rId14"/>
    <p:sldId id="580" r:id="rId15"/>
    <p:sldId id="556" r:id="rId16"/>
    <p:sldId id="558" r:id="rId17"/>
    <p:sldId id="582" r:id="rId18"/>
    <p:sldId id="586" r:id="rId19"/>
    <p:sldId id="350" r:id="rId20"/>
    <p:sldId id="560" r:id="rId21"/>
    <p:sldId id="356" r:id="rId22"/>
    <p:sldId id="562" r:id="rId23"/>
    <p:sldId id="357" r:id="rId24"/>
    <p:sldId id="564" r:id="rId25"/>
    <p:sldId id="359" r:id="rId26"/>
    <p:sldId id="566" r:id="rId27"/>
    <p:sldId id="568" r:id="rId28"/>
    <p:sldId id="362" r:id="rId29"/>
    <p:sldId id="587" r:id="rId30"/>
    <p:sldId id="570" r:id="rId31"/>
    <p:sldId id="578" r:id="rId32"/>
    <p:sldId id="571" r:id="rId33"/>
    <p:sldId id="364" r:id="rId34"/>
    <p:sldId id="572" r:id="rId35"/>
    <p:sldId id="574" r:id="rId36"/>
    <p:sldId id="576" r:id="rId37"/>
    <p:sldId id="534" r:id="rId38"/>
    <p:sldId id="535" r:id="rId39"/>
    <p:sldId id="349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4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A1A99EB-5A14-43C1-A7DA-5AC704976908}">
  <a:tblStyle styleId="{DA1A99EB-5A14-43C1-A7DA-5AC704976908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tcBdr/>
        <a:fill>
          <a:solidFill>
            <a:srgbClr val="CDD4E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DD4E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59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95202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284cd0a645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9" name="Google Shape;109;g284cd0a6451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10" name="Google Shape;110;g284cd0a6451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956001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>
              <a:latin typeface="Times" panose="02020603050405020304" pitchFamily="18" charset="0"/>
            </a:endParaRPr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fld id="{DB046703-138E-47C8-A485-076C1CD063A1}" type="slidenum">
              <a:rPr lang="en-GB" altLang="en-US" sz="1200"/>
              <a:pPr/>
              <a:t>4</a:t>
            </a:fld>
            <a:endParaRPr lang="en-GB" altLang="en-US" sz="1200" dirty="0"/>
          </a:p>
        </p:txBody>
      </p:sp>
    </p:spTree>
    <p:extLst>
      <p:ext uri="{BB962C8B-B14F-4D97-AF65-F5344CB8AC3E}">
        <p14:creationId xmlns:p14="http://schemas.microsoft.com/office/powerpoint/2010/main" val="40536202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>
              <a:latin typeface="Times" panose="02020603050405020304" pitchFamily="18" charset="0"/>
            </a:endParaRP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fld id="{78C72C03-F569-4AAC-9F12-F14A97434D92}" type="slidenum">
              <a:rPr lang="en-GB" altLang="en-US" sz="1200"/>
              <a:pPr/>
              <a:t>7</a:t>
            </a:fld>
            <a:endParaRPr lang="en-GB" altLang="en-US" sz="1200" dirty="0"/>
          </a:p>
        </p:txBody>
      </p:sp>
    </p:spTree>
    <p:extLst>
      <p:ext uri="{BB962C8B-B14F-4D97-AF65-F5344CB8AC3E}">
        <p14:creationId xmlns:p14="http://schemas.microsoft.com/office/powerpoint/2010/main" val="35089652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779276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964727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8741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3284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173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6064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3065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35250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1537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179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5829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5865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32818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0757220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190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54407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6682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5974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27842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23536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9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3555202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4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482602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55719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2495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  <p:sldLayoutId id="2147483686" r:id="rId16"/>
    <p:sldLayoutId id="2147483687" r:id="rId17"/>
    <p:sldLayoutId id="2147483688" r:id="rId18"/>
    <p:sldLayoutId id="2147483689" r:id="rId19"/>
    <p:sldLayoutId id="2147483690" r:id="rId20"/>
    <p:sldLayoutId id="2147483669" r:id="rId2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3.sv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1.png"/><Relationship Id="rId5" Type="http://schemas.openxmlformats.org/officeDocument/2006/relationships/image" Target="../media/image6.png"/><Relationship Id="rId4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2768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147254" y="-87894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182578" y="3786185"/>
            <a:ext cx="80094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Network Design in the Supply Chain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282729" y="4332075"/>
            <a:ext cx="1765373" cy="360071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Lecture </a:t>
            </a:r>
            <a:r>
              <a:rPr lang="en-US" sz="2200" b="1" dirty="0" smtClean="0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5</a:t>
            </a:r>
            <a:endParaRPr lang="en-US" sz="2200" b="1" dirty="0">
              <a:solidFill>
                <a:schemeClr val="tx1"/>
              </a:solidFill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4282729" y="4761688"/>
            <a:ext cx="465601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400" b="1" dirty="0" smtClean="0">
                <a:solidFill>
                  <a:schemeClr val="tx1"/>
                </a:solidFill>
                <a:latin typeface="Arial Black" panose="020B0A04020102020204" pitchFamily="34" charset="0"/>
                <a:ea typeface="Times New Roman"/>
                <a:cs typeface="Times New Roman"/>
                <a:sym typeface="Times New Roman"/>
              </a:rPr>
              <a:t>MGM 660</a:t>
            </a:r>
            <a:endParaRPr lang="en-US" sz="2400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r>
              <a:rPr lang="en-US" sz="2400" b="1" dirty="0" smtClean="0">
                <a:latin typeface="Arial Black" panose="020B0A04020102020204" pitchFamily="34" charset="0"/>
                <a:cs typeface="Times New Roman" panose="02020603050405020304" pitchFamily="18" charset="0"/>
              </a:rPr>
              <a:t>Supply </a:t>
            </a:r>
            <a:r>
              <a:rPr lang="en-US" sz="2400" b="1" dirty="0">
                <a:latin typeface="Arial Black" panose="020B0A04020102020204" pitchFamily="34" charset="0"/>
                <a:cs typeface="Times New Roman" panose="02020603050405020304" pitchFamily="18" charset="0"/>
              </a:rPr>
              <a:t>Chain Management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Dr. Tarek 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727078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098543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9"/>
          <p:cNvSpPr txBox="1"/>
          <p:nvPr/>
        </p:nvSpPr>
        <p:spPr>
          <a:xfrm>
            <a:off x="1750423" y="812987"/>
            <a:ext cx="5747547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B4F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Objectives</a:t>
            </a:r>
            <a:endParaRPr sz="3600" dirty="0">
              <a:solidFill>
                <a:srgbClr val="00B4F8"/>
              </a:solidFill>
            </a:endParaRPr>
          </a:p>
        </p:txBody>
      </p:sp>
      <p:sp>
        <p:nvSpPr>
          <p:cNvPr id="113" name="Google Shape;113;p19"/>
          <p:cNvSpPr txBox="1"/>
          <p:nvPr/>
        </p:nvSpPr>
        <p:spPr>
          <a:xfrm>
            <a:off x="2468880" y="1908569"/>
            <a:ext cx="9723120" cy="43703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US" sz="2800" b="1" dirty="0">
                <a:latin typeface="+mj-lt"/>
                <a:ea typeface="Times New Roman"/>
                <a:sym typeface="Times New Roman"/>
              </a:rPr>
              <a:t>Understand the role of network design in a supply chain</a:t>
            </a:r>
            <a:r>
              <a:rPr lang="en-US" sz="2800" b="1" dirty="0" smtClean="0">
                <a:latin typeface="+mj-lt"/>
                <a:ea typeface="Times New Roman"/>
                <a:sym typeface="Times New Roman"/>
              </a:rPr>
              <a:t>. </a:t>
            </a:r>
          </a:p>
          <a:p>
            <a:pPr marL="514350" lvl="0" indent="-514350">
              <a:buFont typeface="+mj-lt"/>
              <a:buAutoNum type="arabicPeriod"/>
            </a:pPr>
            <a:endParaRPr lang="en-US" sz="2800" b="1" dirty="0">
              <a:latin typeface="+mj-lt"/>
              <a:ea typeface="Times New Roman"/>
              <a:sym typeface="Times New Roman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US" sz="2800" b="1" dirty="0">
                <a:latin typeface="+mj-lt"/>
                <a:ea typeface="Times New Roman"/>
                <a:sym typeface="Times New Roman"/>
              </a:rPr>
              <a:t>Identify factors influencing supply chain network design decisions. </a:t>
            </a:r>
            <a:endParaRPr lang="en-US" sz="2800" b="1" dirty="0" smtClean="0">
              <a:latin typeface="+mj-lt"/>
              <a:ea typeface="Times New Roman"/>
              <a:sym typeface="Times New Roman"/>
            </a:endParaRPr>
          </a:p>
          <a:p>
            <a:pPr marL="514350" lvl="0" indent="-514350">
              <a:buFont typeface="+mj-lt"/>
              <a:buAutoNum type="arabicPeriod"/>
            </a:pPr>
            <a:endParaRPr lang="en-US" sz="2800" b="1" dirty="0">
              <a:latin typeface="+mj-lt"/>
              <a:ea typeface="Times New Roman"/>
              <a:sym typeface="Times New Roman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US" sz="2800" b="1" dirty="0">
                <a:latin typeface="+mj-lt"/>
                <a:ea typeface="Times New Roman"/>
                <a:sym typeface="Times New Roman"/>
              </a:rPr>
              <a:t>Develop a framework for making network design decisions</a:t>
            </a:r>
            <a:r>
              <a:rPr lang="en-US" sz="2800" b="1" dirty="0" smtClean="0">
                <a:latin typeface="+mj-lt"/>
                <a:ea typeface="Times New Roman"/>
                <a:sym typeface="Times New Roman"/>
              </a:rPr>
              <a:t>.</a:t>
            </a:r>
          </a:p>
          <a:p>
            <a:pPr marL="514350" lvl="0" indent="-514350">
              <a:buFont typeface="+mj-lt"/>
              <a:buAutoNum type="arabicPeriod"/>
            </a:pPr>
            <a:endParaRPr lang="en-US" sz="2800" b="1" dirty="0" smtClean="0">
              <a:latin typeface="+mj-lt"/>
              <a:ea typeface="Times New Roman"/>
              <a:sym typeface="Times New Roman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US" sz="2800" b="1" dirty="0" smtClean="0">
                <a:latin typeface="+mj-lt"/>
                <a:ea typeface="Times New Roman"/>
                <a:sym typeface="Times New Roman"/>
              </a:rPr>
              <a:t>Use </a:t>
            </a:r>
            <a:r>
              <a:rPr lang="en-US" sz="2800" b="1" dirty="0">
                <a:latin typeface="+mj-lt"/>
                <a:ea typeface="Times New Roman"/>
                <a:sym typeface="Times New Roman"/>
              </a:rPr>
              <a:t>optimization for facility location and </a:t>
            </a:r>
            <a:r>
              <a:rPr lang="en-US" sz="2800" b="1" dirty="0" smtClean="0">
                <a:latin typeface="+mj-lt"/>
                <a:ea typeface="Times New Roman"/>
                <a:sym typeface="Times New Roman"/>
              </a:rPr>
              <a:t>capacity</a:t>
            </a:r>
          </a:p>
          <a:p>
            <a:pPr lvl="0"/>
            <a:r>
              <a:rPr lang="en-US" sz="2800" b="1" dirty="0">
                <a:latin typeface="+mj-lt"/>
                <a:ea typeface="Times New Roman"/>
                <a:sym typeface="Times New Roman"/>
              </a:rPr>
              <a:t> </a:t>
            </a:r>
            <a:r>
              <a:rPr lang="en-US" sz="2800" b="1" dirty="0" smtClean="0">
                <a:latin typeface="+mj-lt"/>
                <a:ea typeface="Times New Roman"/>
                <a:sym typeface="Times New Roman"/>
              </a:rPr>
              <a:t>     allocation decisions</a:t>
            </a:r>
            <a:r>
              <a:rPr lang="en-US" sz="2800" b="1" dirty="0">
                <a:latin typeface="+mj-lt"/>
                <a:ea typeface="Times New Roman"/>
                <a:sym typeface="Times New Roman"/>
              </a:rPr>
              <a:t>.</a:t>
            </a:r>
          </a:p>
          <a:p>
            <a:pPr lvl="0" algn="just"/>
            <a:endParaRPr lang="en-US" sz="2600" b="1" dirty="0">
              <a:latin typeface="+mj-lt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5" name="Google Shape;115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6755" y="1031966"/>
            <a:ext cx="2312126" cy="5826034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2B5F9D1B-5969-F39C-9B0D-B1502F479F8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6427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11000" y="1234243"/>
            <a:ext cx="9869825" cy="5100637"/>
          </a:xfrm>
        </p:spPr>
        <p:txBody>
          <a:bodyPr>
            <a:noAutofit/>
          </a:bodyPr>
          <a:lstStyle/>
          <a:p>
            <a:pPr marL="0" lvl="0" indent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None/>
            </a:pPr>
            <a:r>
              <a:rPr lang="en-US" altLang="en-US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network design decisions include the assignment of </a:t>
            </a:r>
            <a:r>
              <a:rPr lang="en-US" altLang="en-US" sz="2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facility role,location </a:t>
            </a:r>
            <a:r>
              <a:rPr lang="en-US" altLang="en-US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altLang="en-US" sz="2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manufacturing, storage, </a:t>
            </a:r>
            <a:r>
              <a:rPr lang="en-US" altLang="en-US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 transportation-related </a:t>
            </a:r>
            <a:r>
              <a:rPr lang="en-US" altLang="en-US" sz="2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facilities. </a:t>
            </a:r>
            <a:r>
              <a:rPr lang="en-US" altLang="en-US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the allocation of capacity and </a:t>
            </a:r>
            <a:r>
              <a:rPr lang="en-US" altLang="en-US" sz="2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markets to </a:t>
            </a:r>
            <a:r>
              <a:rPr lang="en-US" altLang="en-US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facility. </a:t>
            </a:r>
            <a:endParaRPr lang="en-US" altLang="en-US" sz="2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None/>
            </a:pPr>
            <a:r>
              <a:rPr lang="en-US" altLang="en-US" sz="2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</a:t>
            </a:r>
            <a:r>
              <a:rPr lang="en-US" altLang="en-US" sz="2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chain network design decisions are classified as </a:t>
            </a:r>
            <a:r>
              <a:rPr lang="en-US" altLang="en-US" sz="2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follow </a:t>
            </a:r>
            <a:r>
              <a:rPr lang="en-US" altLang="en-US" sz="2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lvl="0" indent="0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None/>
            </a:pPr>
            <a:r>
              <a:rPr lang="en-US" altLang="en-US" sz="2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altLang="en-US" sz="2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Facility </a:t>
            </a:r>
            <a:r>
              <a:rPr lang="en-US" altLang="en-US" sz="2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role</a:t>
            </a:r>
            <a:r>
              <a:rPr lang="en-US" altLang="en-US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sz="2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role should each facility play? What processes</a:t>
            </a:r>
          </a:p>
          <a:p>
            <a:pPr marL="0" lvl="0" indent="0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None/>
            </a:pPr>
            <a:r>
              <a:rPr lang="en-US" altLang="en-US" sz="2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are performed at each facility?</a:t>
            </a:r>
          </a:p>
          <a:p>
            <a:pPr marL="0" lvl="0" indent="0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None/>
            </a:pPr>
            <a:r>
              <a:rPr lang="en-US" altLang="en-US" sz="2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altLang="en-US" sz="2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Facility location</a:t>
            </a:r>
            <a:r>
              <a:rPr lang="en-US" altLang="en-US" sz="2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Where should facilities be located?</a:t>
            </a:r>
          </a:p>
          <a:p>
            <a:pPr marL="0" lvl="0" indent="0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None/>
            </a:pPr>
            <a:r>
              <a:rPr lang="en-US" altLang="en-US" sz="2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en-US" sz="2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sz="2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Capacity allocation</a:t>
            </a:r>
            <a:r>
              <a:rPr lang="en-US" altLang="en-US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sz="2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much capacity should be allocated to each</a:t>
            </a:r>
          </a:p>
          <a:p>
            <a:pPr marL="0" lvl="0" indent="0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None/>
            </a:pPr>
            <a:r>
              <a:rPr lang="en-US" altLang="en-US" sz="2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facility?</a:t>
            </a:r>
          </a:p>
          <a:p>
            <a:pPr marL="0" lvl="0" indent="0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None/>
            </a:pPr>
            <a:r>
              <a:rPr lang="en-US" altLang="en-US" sz="2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altLang="en-US" sz="2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Market and supply allocation</a:t>
            </a:r>
            <a:r>
              <a:rPr lang="en-US" altLang="en-US" sz="2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What markets should each facility</a:t>
            </a:r>
          </a:p>
          <a:p>
            <a:pPr marL="0" lvl="0" indent="0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None/>
            </a:pPr>
            <a:r>
              <a:rPr lang="en-US" altLang="en-US" sz="2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serve? Which supply sources should feed each facility?</a:t>
            </a:r>
            <a:endParaRPr lang="en-US" altLang="en-US" sz="2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49" name="Rectangle 4"/>
          <p:cNvSpPr>
            <a:spLocks noChangeArrowheads="1"/>
          </p:cNvSpPr>
          <p:nvPr/>
        </p:nvSpPr>
        <p:spPr bwMode="auto">
          <a:xfrm>
            <a:off x="1706000" y="205377"/>
            <a:ext cx="8382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dirty="0">
                <a:solidFill>
                  <a:srgbClr val="00B4F8"/>
                </a:solidFill>
                <a:latin typeface="+mj-lt"/>
              </a:rPr>
              <a:t>Network Design Decisions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751759E1-E791-82C8-9B4A-7C810FE94D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83EA4D7-D494-22DC-8040-543CDFC6DAB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72777" y="2934592"/>
            <a:ext cx="5284125" cy="1883427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3C7B65-85DB-3611-BCF0-954720B86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45688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95308"/>
            <a:ext cx="10515600" cy="1281113"/>
          </a:xfrm>
        </p:spPr>
        <p:txBody>
          <a:bodyPr>
            <a:normAutofit/>
          </a:bodyPr>
          <a:lstStyle/>
          <a:p>
            <a:pPr algn="ctr"/>
            <a:r>
              <a:rPr lang="en-GB" altLang="en-US" sz="3600" b="1" dirty="0">
                <a:solidFill>
                  <a:srgbClr val="00B4F8"/>
                </a:solidFill>
              </a:rPr>
              <a:t>Network Design Decisions</a:t>
            </a:r>
            <a:br>
              <a:rPr lang="en-GB" altLang="en-US" sz="3600" b="1" dirty="0">
                <a:solidFill>
                  <a:srgbClr val="00B4F8"/>
                </a:solidFill>
              </a:rPr>
            </a:b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7542" y="1297961"/>
            <a:ext cx="10110652" cy="4699615"/>
          </a:xfrm>
        </p:spPr>
        <p:txBody>
          <a:bodyPr>
            <a:noAutofit/>
          </a:bodyPr>
          <a:lstStyle/>
          <a:p>
            <a:pPr algn="just"/>
            <a:r>
              <a:rPr lang="en-US" sz="2700" dirty="0"/>
              <a:t>Network design decisions have a significant impact on performance </a:t>
            </a:r>
            <a:r>
              <a:rPr lang="en-US" sz="2700" dirty="0" smtClean="0"/>
              <a:t>    because </a:t>
            </a:r>
            <a:r>
              <a:rPr lang="en-US" sz="2700" dirty="0"/>
              <a:t>they </a:t>
            </a:r>
            <a:r>
              <a:rPr lang="en-US" sz="2700" dirty="0" smtClean="0"/>
              <a:t>determine the </a:t>
            </a:r>
            <a:r>
              <a:rPr lang="en-US" sz="2700" dirty="0"/>
              <a:t>supply chain configuration and set </a:t>
            </a:r>
            <a:r>
              <a:rPr lang="en-US" sz="2700" dirty="0" smtClean="0"/>
              <a:t>        constraints </a:t>
            </a:r>
            <a:r>
              <a:rPr lang="en-US" sz="2700" dirty="0"/>
              <a:t>within which the other supply </a:t>
            </a:r>
            <a:r>
              <a:rPr lang="en-US" sz="2700" dirty="0" smtClean="0"/>
              <a:t>chain.</a:t>
            </a:r>
          </a:p>
          <a:p>
            <a:pPr algn="just"/>
            <a:r>
              <a:rPr lang="en-US" sz="2700" dirty="0" smtClean="0"/>
              <a:t>Supply chain drivers can </a:t>
            </a:r>
            <a:r>
              <a:rPr lang="en-US" sz="2700" dirty="0"/>
              <a:t>be used either to decrease supply chain cost or to increase responsiveness. </a:t>
            </a:r>
            <a:endParaRPr lang="en-US" sz="2700" dirty="0" smtClean="0"/>
          </a:p>
          <a:p>
            <a:pPr algn="just"/>
            <a:r>
              <a:rPr lang="en-US" sz="2700" dirty="0" smtClean="0"/>
              <a:t>All network design </a:t>
            </a:r>
            <a:r>
              <a:rPr lang="en-US" sz="2700" dirty="0"/>
              <a:t>decisions affect one another </a:t>
            </a:r>
            <a:r>
              <a:rPr lang="en-US" sz="2700" dirty="0" smtClean="0"/>
              <a:t>and must </a:t>
            </a:r>
            <a:r>
              <a:rPr lang="en-US" sz="2700" dirty="0"/>
              <a:t>be made taking this fact into consideration</a:t>
            </a:r>
            <a:r>
              <a:rPr lang="en-US" sz="2700" dirty="0" smtClean="0"/>
              <a:t>.</a:t>
            </a:r>
          </a:p>
          <a:p>
            <a:pPr algn="just"/>
            <a:r>
              <a:rPr lang="en-US" sz="2700" dirty="0"/>
              <a:t>Decisions concerning the role of each facility are significant because they determine the </a:t>
            </a:r>
            <a:r>
              <a:rPr lang="en-US" sz="2700" dirty="0" smtClean="0"/>
              <a:t>amount of </a:t>
            </a:r>
            <a:r>
              <a:rPr lang="en-US" sz="2700" dirty="0"/>
              <a:t>flexibility the supply chain has in changing the </a:t>
            </a:r>
            <a:r>
              <a:rPr lang="en-US" sz="2700" dirty="0" smtClean="0"/>
              <a:t>way </a:t>
            </a:r>
            <a:r>
              <a:rPr lang="en-US" sz="2700" dirty="0"/>
              <a:t>it meets demand. </a:t>
            </a:r>
            <a:endParaRPr lang="en-US" sz="2700" dirty="0" smtClean="0"/>
          </a:p>
          <a:p>
            <a:pPr algn="just"/>
            <a:r>
              <a:rPr lang="en-US" sz="2700" b="1" dirty="0" smtClean="0">
                <a:solidFill>
                  <a:srgbClr val="C00000"/>
                </a:solidFill>
              </a:rPr>
              <a:t>For </a:t>
            </a:r>
            <a:r>
              <a:rPr lang="en-US" sz="2700" b="1" dirty="0">
                <a:solidFill>
                  <a:srgbClr val="C00000"/>
                </a:solidFill>
              </a:rPr>
              <a:t>example</a:t>
            </a:r>
            <a:r>
              <a:rPr lang="en-US" sz="2700" dirty="0"/>
              <a:t>, Toyota </a:t>
            </a:r>
            <a:r>
              <a:rPr lang="en-US" sz="2700" dirty="0" smtClean="0"/>
              <a:t>has plants </a:t>
            </a:r>
            <a:r>
              <a:rPr lang="en-US" sz="2700" dirty="0"/>
              <a:t>located </a:t>
            </a:r>
            <a:r>
              <a:rPr lang="en-US" sz="2700" dirty="0" smtClean="0"/>
              <a:t>worldwide, in </a:t>
            </a:r>
            <a:r>
              <a:rPr lang="en-US" sz="2700" dirty="0"/>
              <a:t>each market that it serves. Before 1997, each plant was capable </a:t>
            </a:r>
            <a:r>
              <a:rPr lang="en-US" sz="2700" dirty="0" smtClean="0"/>
              <a:t>of serving </a:t>
            </a:r>
            <a:r>
              <a:rPr lang="en-US" sz="2700" dirty="0"/>
              <a:t>only its local market.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5</a:t>
            </a:fld>
            <a:endParaRPr lang="en-US" dirty="0"/>
          </a:p>
        </p:txBody>
      </p:sp>
      <p:sp>
        <p:nvSpPr>
          <p:cNvPr id="5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00747" y="2941936"/>
            <a:ext cx="5324910" cy="141166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51759E1-E791-82C8-9B4A-7C810FE94D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4907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95308"/>
            <a:ext cx="10515600" cy="1281113"/>
          </a:xfrm>
        </p:spPr>
        <p:txBody>
          <a:bodyPr>
            <a:normAutofit/>
          </a:bodyPr>
          <a:lstStyle/>
          <a:p>
            <a:pPr algn="ctr"/>
            <a:r>
              <a:rPr lang="en-GB" altLang="en-US" sz="3600" b="1" dirty="0">
                <a:solidFill>
                  <a:srgbClr val="00B4F8"/>
                </a:solidFill>
              </a:rPr>
              <a:t>Network Design Decisions</a:t>
            </a:r>
            <a:br>
              <a:rPr lang="en-GB" altLang="en-US" sz="3600" b="1" dirty="0">
                <a:solidFill>
                  <a:srgbClr val="00B4F8"/>
                </a:solidFill>
              </a:rPr>
            </a:b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4663" y="1297961"/>
            <a:ext cx="10123713" cy="4699615"/>
          </a:xfrm>
        </p:spPr>
        <p:txBody>
          <a:bodyPr>
            <a:noAutofit/>
          </a:bodyPr>
          <a:lstStyle/>
          <a:p>
            <a:pPr algn="just"/>
            <a:r>
              <a:rPr lang="en-US" b="1" dirty="0">
                <a:solidFill>
                  <a:srgbClr val="C00000"/>
                </a:solidFill>
              </a:rPr>
              <a:t>Facility location decisions </a:t>
            </a:r>
            <a:r>
              <a:rPr lang="en-US" dirty="0"/>
              <a:t>have a long-term impact on a supply chain’s </a:t>
            </a:r>
            <a:r>
              <a:rPr lang="en-US" dirty="0" smtClean="0"/>
              <a:t>performance because </a:t>
            </a:r>
            <a:r>
              <a:rPr lang="en-US" dirty="0"/>
              <a:t>it is expensive to shut down a facility or move it to </a:t>
            </a:r>
            <a:r>
              <a:rPr lang="en-US" dirty="0" smtClean="0"/>
              <a:t>a </a:t>
            </a:r>
            <a:r>
              <a:rPr lang="en-US" dirty="0"/>
              <a:t>different location. </a:t>
            </a:r>
            <a:endParaRPr lang="en-US" dirty="0" smtClean="0"/>
          </a:p>
          <a:p>
            <a:pPr algn="just"/>
            <a:r>
              <a:rPr lang="en-US" dirty="0" smtClean="0"/>
              <a:t>A </a:t>
            </a:r>
            <a:r>
              <a:rPr lang="en-US" dirty="0"/>
              <a:t>good </a:t>
            </a:r>
            <a:r>
              <a:rPr lang="en-US" dirty="0" smtClean="0"/>
              <a:t>location decision </a:t>
            </a:r>
            <a:r>
              <a:rPr lang="en-US" dirty="0"/>
              <a:t>can help a supply chain be responsive while keeping </a:t>
            </a:r>
            <a:r>
              <a:rPr lang="en-US" dirty="0" smtClean="0"/>
              <a:t>its </a:t>
            </a:r>
            <a:r>
              <a:rPr lang="en-US" dirty="0"/>
              <a:t>costs low</a:t>
            </a:r>
            <a:r>
              <a:rPr lang="en-US" dirty="0" smtClean="0"/>
              <a:t>.</a:t>
            </a:r>
          </a:p>
          <a:p>
            <a:pPr algn="just"/>
            <a:r>
              <a:rPr lang="en-US" dirty="0"/>
              <a:t>For example Toyota, </a:t>
            </a:r>
            <a:r>
              <a:rPr lang="en-US" dirty="0" smtClean="0"/>
              <a:t>built </a:t>
            </a:r>
            <a:r>
              <a:rPr lang="en-US" dirty="0"/>
              <a:t>its first U.S. assembly plant in Lexington, Kentucky, in 1988, and has continued to </a:t>
            </a:r>
            <a:r>
              <a:rPr lang="en-US" dirty="0" smtClean="0"/>
              <a:t>build new </a:t>
            </a:r>
            <a:r>
              <a:rPr lang="en-US" dirty="0"/>
              <a:t>plants in the United States since then. </a:t>
            </a:r>
            <a:endParaRPr lang="en-US" dirty="0" smtClean="0"/>
          </a:p>
          <a:p>
            <a:pPr algn="just"/>
            <a:r>
              <a:rPr lang="en-US" dirty="0" smtClean="0"/>
              <a:t>The </a:t>
            </a:r>
            <a:r>
              <a:rPr lang="en-US" dirty="0"/>
              <a:t>U.S. plants proved profitable for Toyota when </a:t>
            </a:r>
            <a:r>
              <a:rPr lang="en-US" dirty="0" smtClean="0"/>
              <a:t>the yen </a:t>
            </a:r>
            <a:r>
              <a:rPr lang="en-US" dirty="0"/>
              <a:t>strengthened and cars produced in Japan were too expensive to be </a:t>
            </a:r>
            <a:r>
              <a:rPr lang="en-US" dirty="0" smtClean="0"/>
              <a:t>cost </a:t>
            </a:r>
            <a:r>
              <a:rPr lang="en-US" dirty="0"/>
              <a:t>competitive with </a:t>
            </a:r>
            <a:r>
              <a:rPr lang="en-US" dirty="0" smtClean="0"/>
              <a:t>cars produced </a:t>
            </a:r>
            <a:r>
              <a:rPr lang="en-US" dirty="0"/>
              <a:t>in the United States. Local plants allowed Toyota to be responsive to the U.S. </a:t>
            </a:r>
            <a:r>
              <a:rPr lang="en-US" dirty="0" smtClean="0"/>
              <a:t>Market while </a:t>
            </a:r>
            <a:r>
              <a:rPr lang="en-US" dirty="0"/>
              <a:t>keeping costs low.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6</a:t>
            </a:fld>
            <a:endParaRPr lang="en-US" dirty="0"/>
          </a:p>
        </p:txBody>
      </p:sp>
      <p:sp>
        <p:nvSpPr>
          <p:cNvPr id="5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92185" y="3033375"/>
            <a:ext cx="5324910" cy="1228788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51759E1-E791-82C8-9B4A-7C810FE94D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0325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462" y="1443112"/>
            <a:ext cx="10292677" cy="4729163"/>
          </a:xfrm>
        </p:spPr>
        <p:txBody>
          <a:bodyPr>
            <a:noAutofit/>
          </a:bodyPr>
          <a:lstStyle/>
          <a:p>
            <a:pPr marL="342900" lvl="0" indent="-34290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</a:pPr>
            <a:r>
              <a:rPr lang="en-US" altLang="en-US" sz="3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Strategic </a:t>
            </a:r>
            <a:r>
              <a:rPr lang="en-US" altLang="en-US" sz="3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factors</a:t>
            </a:r>
          </a:p>
          <a:p>
            <a:pPr lvl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Font typeface="Wingdings" panose="05000000000000000000" pitchFamily="2" charset="2"/>
              <a:buChar char="§"/>
            </a:pPr>
            <a:r>
              <a:rPr lang="en-US" alt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firm’s competitive strategy has a significant impact on network design decisions within </a:t>
            </a:r>
            <a:r>
              <a:rPr lang="en-US" alt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supply </a:t>
            </a:r>
            <a:r>
              <a:rPr lang="en-US" alt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chain. </a:t>
            </a:r>
            <a:endParaRPr lang="en-US" altLang="en-US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None/>
            </a:pPr>
            <a:endParaRPr lang="en-US" altLang="en-US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Font typeface="Wingdings" panose="05000000000000000000" pitchFamily="2" charset="2"/>
              <a:buChar char="§"/>
            </a:pPr>
            <a:r>
              <a:rPr lang="en-US" alt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Firms </a:t>
            </a:r>
            <a:r>
              <a:rPr lang="en-US" alt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 focus on cost leadership tend to find the lowest cost location for </a:t>
            </a:r>
            <a:r>
              <a:rPr lang="en-US" alt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their manufacturing </a:t>
            </a:r>
            <a:r>
              <a:rPr lang="en-US" alt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facilities, even if that means locating far from the markets they </a:t>
            </a:r>
            <a:r>
              <a:rPr lang="en-US" alt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serve.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Global </a:t>
            </a:r>
            <a:r>
              <a:rPr lang="en-US" dirty="0"/>
              <a:t>supply chain networks can best support their strategic objectives with facilities </a:t>
            </a:r>
            <a:r>
              <a:rPr lang="en-US" dirty="0" smtClean="0"/>
              <a:t>in different </a:t>
            </a:r>
            <a:r>
              <a:rPr lang="en-US" dirty="0"/>
              <a:t>countries playing different roles. </a:t>
            </a:r>
            <a:endParaRPr lang="en-US" dirty="0" smtClean="0"/>
          </a:p>
          <a:p>
            <a:pPr marL="0" indent="0">
              <a:buNone/>
            </a:pPr>
            <a:r>
              <a:rPr lang="en-US" b="1" dirty="0" smtClean="0">
                <a:solidFill>
                  <a:srgbClr val="C00000"/>
                </a:solidFill>
              </a:rPr>
              <a:t>For </a:t>
            </a:r>
            <a:r>
              <a:rPr lang="en-US" b="1" dirty="0">
                <a:solidFill>
                  <a:srgbClr val="C00000"/>
                </a:solidFill>
              </a:rPr>
              <a:t>example, Zara </a:t>
            </a:r>
            <a:r>
              <a:rPr lang="en-US" dirty="0"/>
              <a:t>has production facilities in </a:t>
            </a:r>
            <a:r>
              <a:rPr lang="en-US" dirty="0" smtClean="0"/>
              <a:t>Europe as </a:t>
            </a:r>
            <a:r>
              <a:rPr lang="en-US" dirty="0"/>
              <a:t>well as Asia.</a:t>
            </a:r>
            <a:endParaRPr lang="en-US" altLang="en-US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None/>
            </a:pPr>
            <a:endParaRPr lang="en-US" altLang="en-US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1897063" y="266700"/>
            <a:ext cx="8382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3200" dirty="0">
                <a:solidFill>
                  <a:srgbClr val="00B4F8"/>
                </a:solidFill>
                <a:latin typeface="+mj-lt"/>
              </a:rPr>
              <a:t>Factors Influencing</a:t>
            </a:r>
            <a:br>
              <a:rPr lang="en-GB" altLang="en-US" sz="3200" dirty="0">
                <a:solidFill>
                  <a:srgbClr val="00B4F8"/>
                </a:solidFill>
                <a:latin typeface="+mj-lt"/>
              </a:rPr>
            </a:br>
            <a:r>
              <a:rPr lang="en-GB" altLang="en-US" sz="3200" dirty="0">
                <a:solidFill>
                  <a:srgbClr val="00B4F8"/>
                </a:solidFill>
                <a:latin typeface="+mj-lt"/>
              </a:rPr>
              <a:t>Network Design Decisions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C0B8AAD-C81A-0009-4B06-9550E5B84E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FCE17C7-3676-6548-DC13-B9953994BD8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7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518654" y="2978515"/>
            <a:ext cx="4924207" cy="1704023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B206259-16F3-0F09-5512-8C6037B6CF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00978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30185"/>
            <a:ext cx="10515600" cy="1003299"/>
          </a:xfrm>
        </p:spPr>
        <p:txBody>
          <a:bodyPr>
            <a:noAutofit/>
          </a:bodyPr>
          <a:lstStyle/>
          <a:p>
            <a:pPr algn="ctr"/>
            <a:r>
              <a:rPr lang="en-GB" altLang="en-US" sz="3200" b="1" dirty="0">
                <a:solidFill>
                  <a:srgbClr val="00B4F8"/>
                </a:solidFill>
              </a:rPr>
              <a:t>Factors Influencing</a:t>
            </a:r>
            <a:br>
              <a:rPr lang="en-GB" altLang="en-US" sz="3200" b="1" dirty="0">
                <a:solidFill>
                  <a:srgbClr val="00B4F8"/>
                </a:solidFill>
              </a:rPr>
            </a:br>
            <a:r>
              <a:rPr lang="en-GB" altLang="en-US" sz="3200" b="1" dirty="0">
                <a:solidFill>
                  <a:srgbClr val="00B4F8"/>
                </a:solidFill>
              </a:rPr>
              <a:t>Network Design Decisions</a:t>
            </a:r>
            <a:br>
              <a:rPr lang="en-GB" altLang="en-US" sz="3200" b="1" dirty="0">
                <a:solidFill>
                  <a:srgbClr val="00B4F8"/>
                </a:solidFill>
              </a:rPr>
            </a:b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6822" y="1233484"/>
            <a:ext cx="9959749" cy="4351338"/>
          </a:xfrm>
        </p:spPr>
        <p:txBody>
          <a:bodyPr>
            <a:noAutofit/>
          </a:bodyPr>
          <a:lstStyle/>
          <a:p>
            <a:pPr marL="342900" indent="-342900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</a:pPr>
            <a:r>
              <a:rPr lang="en-US" altLang="en-US" b="1" dirty="0">
                <a:solidFill>
                  <a:srgbClr val="C00000"/>
                </a:solidFill>
                <a:latin typeface="+mj-lt"/>
                <a:cs typeface="Times New Roman" panose="02020603050405020304" pitchFamily="18" charset="0"/>
              </a:rPr>
              <a:t>Technological factors</a:t>
            </a:r>
          </a:p>
          <a:p>
            <a:pPr lvl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Font typeface="Wingdings" panose="05000000000000000000" pitchFamily="2" charset="2"/>
              <a:buChar char="§"/>
            </a:pPr>
            <a:r>
              <a:rPr lang="en-US" altLang="en-US" sz="27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Characteristics of available production technologies have a significant impact on network </a:t>
            </a:r>
            <a:r>
              <a:rPr lang="en-US" altLang="en-US" sz="27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design decisions</a:t>
            </a:r>
            <a:r>
              <a:rPr lang="en-US" altLang="en-US" sz="27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. </a:t>
            </a:r>
            <a:endParaRPr lang="en-US" altLang="en-US" sz="27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Font typeface="Wingdings" panose="05000000000000000000" pitchFamily="2" charset="2"/>
              <a:buChar char="§"/>
            </a:pPr>
            <a:r>
              <a:rPr lang="en-US" altLang="en-US" sz="27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If </a:t>
            </a:r>
            <a:r>
              <a:rPr lang="en-US" altLang="en-US" sz="27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production technology displays significant economies of scale, a few </a:t>
            </a:r>
            <a:r>
              <a:rPr lang="en-US" altLang="en-US" sz="27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high-capacity locations </a:t>
            </a:r>
            <a:r>
              <a:rPr lang="en-US" altLang="en-US" sz="27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are most effective. This is the case in the manufacture of computer chips, for </a:t>
            </a:r>
            <a:r>
              <a:rPr lang="en-US" altLang="en-US" sz="27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which factories </a:t>
            </a:r>
            <a:r>
              <a:rPr lang="en-US" altLang="en-US" sz="27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require a large investment and the output is relatively inexpensive to transport</a:t>
            </a:r>
            <a:r>
              <a:rPr lang="en-US" altLang="en-US" sz="27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700" dirty="0">
                <a:latin typeface="+mj-lt"/>
              </a:rPr>
              <a:t>In contrast, if facilities have lower fixed costs, many local facilities are preferred </a:t>
            </a:r>
            <a:r>
              <a:rPr lang="en-US" sz="2700" dirty="0" smtClean="0">
                <a:latin typeface="+mj-lt"/>
              </a:rPr>
              <a:t>because this </a:t>
            </a:r>
            <a:r>
              <a:rPr lang="en-US" sz="2700" dirty="0">
                <a:latin typeface="+mj-lt"/>
              </a:rPr>
              <a:t>helps lower transportation costs. </a:t>
            </a:r>
            <a:endParaRPr lang="en-US" sz="2700" dirty="0" smtClean="0">
              <a:latin typeface="+mj-lt"/>
            </a:endParaRPr>
          </a:p>
          <a:p>
            <a:pPr algn="just"/>
            <a:r>
              <a:rPr lang="en-US" sz="2700" b="1" dirty="0" smtClean="0">
                <a:solidFill>
                  <a:srgbClr val="C00000"/>
                </a:solidFill>
                <a:latin typeface="+mj-lt"/>
              </a:rPr>
              <a:t>For </a:t>
            </a:r>
            <a:r>
              <a:rPr lang="en-US" sz="2700" b="1" dirty="0">
                <a:solidFill>
                  <a:srgbClr val="C00000"/>
                </a:solidFill>
                <a:latin typeface="+mj-lt"/>
              </a:rPr>
              <a:t>example</a:t>
            </a:r>
            <a:r>
              <a:rPr lang="en-US" sz="2700" dirty="0">
                <a:latin typeface="+mj-lt"/>
              </a:rPr>
              <a:t>, bottling plants for Coca-Cola do not have </a:t>
            </a:r>
            <a:r>
              <a:rPr lang="en-US" sz="2700" dirty="0" smtClean="0">
                <a:latin typeface="+mj-lt"/>
              </a:rPr>
              <a:t>a high </a:t>
            </a:r>
            <a:r>
              <a:rPr lang="en-US" sz="2700" dirty="0">
                <a:latin typeface="+mj-lt"/>
              </a:rPr>
              <a:t>fixed cost. To reduce transportation costs, Coca-Cola sets up many bottling plants all </a:t>
            </a:r>
            <a:r>
              <a:rPr lang="en-US" sz="2700" dirty="0" smtClean="0">
                <a:latin typeface="+mj-lt"/>
              </a:rPr>
              <a:t>over the </a:t>
            </a:r>
            <a:r>
              <a:rPr lang="en-US" sz="2700" dirty="0">
                <a:latin typeface="+mj-lt"/>
              </a:rPr>
              <a:t>world, each serving its local market.</a:t>
            </a:r>
            <a:endParaRPr lang="en-US" altLang="en-US" sz="27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8</a:t>
            </a:fld>
            <a:endParaRPr lang="en-US" dirty="0"/>
          </a:p>
        </p:txBody>
      </p:sp>
      <p:sp>
        <p:nvSpPr>
          <p:cNvPr id="5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656967" y="3182142"/>
            <a:ext cx="5163005" cy="1535567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51759E1-E791-82C8-9B4A-7C810FE94D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8700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270509"/>
            <a:ext cx="10515600" cy="1097915"/>
          </a:xfrm>
        </p:spPr>
        <p:txBody>
          <a:bodyPr>
            <a:noAutofit/>
          </a:bodyPr>
          <a:lstStyle/>
          <a:p>
            <a:pPr algn="ctr"/>
            <a:r>
              <a:rPr lang="en-GB" altLang="en-US" sz="3200" b="1" dirty="0">
                <a:solidFill>
                  <a:srgbClr val="00B4F8"/>
                </a:solidFill>
              </a:rPr>
              <a:t>Factors Influencing</a:t>
            </a:r>
            <a:br>
              <a:rPr lang="en-GB" altLang="en-US" sz="3200" b="1" dirty="0">
                <a:solidFill>
                  <a:srgbClr val="00B4F8"/>
                </a:solidFill>
              </a:rPr>
            </a:br>
            <a:r>
              <a:rPr lang="en-GB" altLang="en-US" sz="3200" b="1" dirty="0">
                <a:solidFill>
                  <a:srgbClr val="00B4F8"/>
                </a:solidFill>
              </a:rPr>
              <a:t>Network Design Decisions</a:t>
            </a:r>
            <a:br>
              <a:rPr lang="en-GB" altLang="en-US" sz="3200" b="1" dirty="0">
                <a:solidFill>
                  <a:srgbClr val="00B4F8"/>
                </a:solidFill>
              </a:rPr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92320" y="1632857"/>
            <a:ext cx="9661479" cy="4544106"/>
          </a:xfrm>
        </p:spPr>
        <p:txBody>
          <a:bodyPr>
            <a:normAutofit/>
          </a:bodyPr>
          <a:lstStyle/>
          <a:p>
            <a:pPr marL="342900" lvl="0" indent="-34290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</a:pPr>
            <a:r>
              <a:rPr lang="en-US" altLang="en-US" sz="3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Macroeconomic factors</a:t>
            </a:r>
          </a:p>
          <a:p>
            <a:pPr marL="0" lvl="0" indent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None/>
            </a:pPr>
            <a:endParaRPr lang="en-US" altLang="en-US" sz="30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–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Macroeconomic factors include taxes, tariffs, exchange rates, and shipping costs that are </a:t>
            </a:r>
            <a:r>
              <a:rPr lang="en-US" alt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 internal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an individual firm. </a:t>
            </a:r>
            <a:endParaRPr lang="en-US" altLang="en-US" sz="28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–"/>
            </a:pPr>
            <a:r>
              <a:rPr lang="en-US" alt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global trade has increased, macroeconomic factors have had </a:t>
            </a:r>
            <a:r>
              <a:rPr lang="en-US" alt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significant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influence on the success or failure of supply chain networks. </a:t>
            </a:r>
            <a:endParaRPr lang="en-US" altLang="en-US" sz="28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–"/>
            </a:pPr>
            <a:r>
              <a:rPr lang="en-US" alt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Thus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it is </a:t>
            </a:r>
            <a:r>
              <a:rPr lang="en-US" alt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imperative that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firms take these factors into account when making network design decisions</a:t>
            </a:r>
            <a:r>
              <a:rPr lang="en-US" alt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9</a:t>
            </a:fld>
            <a:endParaRPr lang="en-US" dirty="0"/>
          </a:p>
        </p:txBody>
      </p:sp>
      <p:sp>
        <p:nvSpPr>
          <p:cNvPr id="5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537567" y="3062744"/>
            <a:ext cx="4924207" cy="1535567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51759E1-E791-82C8-9B4A-7C810FE94D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5466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154841"/>
            <a:ext cx="10515600" cy="1097915"/>
          </a:xfrm>
        </p:spPr>
        <p:txBody>
          <a:bodyPr>
            <a:noAutofit/>
          </a:bodyPr>
          <a:lstStyle/>
          <a:p>
            <a:pPr algn="ctr"/>
            <a:r>
              <a:rPr lang="en-GB" altLang="en-US" sz="3200" b="1" dirty="0">
                <a:solidFill>
                  <a:srgbClr val="00B4F8"/>
                </a:solidFill>
              </a:rPr>
              <a:t>Factors Influencing</a:t>
            </a:r>
            <a:br>
              <a:rPr lang="en-GB" altLang="en-US" sz="3200" b="1" dirty="0">
                <a:solidFill>
                  <a:srgbClr val="00B4F8"/>
                </a:solidFill>
              </a:rPr>
            </a:br>
            <a:r>
              <a:rPr lang="en-GB" altLang="en-US" sz="3200" b="1" dirty="0">
                <a:solidFill>
                  <a:srgbClr val="00B4F8"/>
                </a:solidFill>
              </a:rPr>
              <a:t>Network Design Decisions</a:t>
            </a:r>
            <a:br>
              <a:rPr lang="en-GB" altLang="en-US" sz="3200" b="1" dirty="0">
                <a:solidFill>
                  <a:srgbClr val="00B4F8"/>
                </a:solidFill>
              </a:rPr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92319" y="1136131"/>
            <a:ext cx="9829120" cy="4713923"/>
          </a:xfrm>
        </p:spPr>
        <p:txBody>
          <a:bodyPr>
            <a:noAutofit/>
          </a:bodyPr>
          <a:lstStyle/>
          <a:p>
            <a:pPr marL="342900" lvl="0" indent="-342900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</a:pPr>
            <a:r>
              <a:rPr lang="en-US" alt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Political</a:t>
            </a:r>
          </a:p>
          <a:p>
            <a:pPr marL="342900" lvl="0" indent="-342900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</a:pPr>
            <a:endParaRPr lang="en-US" altLang="en-US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Font typeface="Wingdings" panose="05000000000000000000" pitchFamily="2" charset="2"/>
              <a:buChar char="§"/>
            </a:pPr>
            <a:r>
              <a:rPr lang="en-US" dirty="0"/>
              <a:t>The political stability of the country under consideration plays a significant role in </a:t>
            </a:r>
            <a:r>
              <a:rPr lang="en-US" dirty="0" smtClean="0"/>
              <a:t>location choice</a:t>
            </a:r>
            <a:r>
              <a:rPr lang="en-US" dirty="0"/>
              <a:t>. Companies prefer to locate facilities in politically stable countries where the rules </a:t>
            </a:r>
            <a:r>
              <a:rPr lang="en-US" dirty="0" smtClean="0"/>
              <a:t>of commerce </a:t>
            </a:r>
            <a:r>
              <a:rPr lang="en-US" dirty="0"/>
              <a:t>and ownership are well defined. While political risk is hard to </a:t>
            </a:r>
            <a:r>
              <a:rPr lang="en-US" dirty="0" smtClean="0"/>
              <a:t>quantify.</a:t>
            </a:r>
          </a:p>
          <a:p>
            <a:pPr lvl="0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Font typeface="Wingdings" panose="05000000000000000000" pitchFamily="2" charset="2"/>
              <a:buChar char="§"/>
            </a:pPr>
            <a:endParaRPr lang="en-US" dirty="0" smtClean="0"/>
          </a:p>
          <a:p>
            <a:pPr lvl="0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Font typeface="Wingdings" panose="05000000000000000000" pitchFamily="2" charset="2"/>
              <a:buChar char="§"/>
            </a:pPr>
            <a:r>
              <a:rPr lang="en-US" dirty="0" smtClean="0"/>
              <a:t>There </a:t>
            </a:r>
            <a:r>
              <a:rPr lang="en-US" dirty="0"/>
              <a:t>are </a:t>
            </a:r>
            <a:r>
              <a:rPr lang="en-US" dirty="0" smtClean="0"/>
              <a:t>some indices</a:t>
            </a:r>
            <a:r>
              <a:rPr lang="en-US" dirty="0"/>
              <a:t>, such as the Global Political Risk Index </a:t>
            </a:r>
            <a:r>
              <a:rPr lang="en-US" dirty="0" smtClean="0"/>
              <a:t>that </a:t>
            </a:r>
            <a:r>
              <a:rPr lang="en-US" dirty="0"/>
              <a:t>companies can use when </a:t>
            </a:r>
            <a:r>
              <a:rPr lang="en-US" dirty="0" smtClean="0"/>
              <a:t>investing in </a:t>
            </a:r>
            <a:r>
              <a:rPr lang="en-US" dirty="0"/>
              <a:t>emerging markets. </a:t>
            </a:r>
            <a:endParaRPr lang="en-US" dirty="0" smtClean="0"/>
          </a:p>
          <a:p>
            <a:pPr marL="0" lvl="0" indent="0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10</a:t>
            </a:fld>
            <a:endParaRPr lang="en-US" dirty="0"/>
          </a:p>
        </p:txBody>
      </p:sp>
      <p:sp>
        <p:nvSpPr>
          <p:cNvPr id="5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653714" y="2946597"/>
            <a:ext cx="5156499" cy="1535567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51759E1-E791-82C8-9B4A-7C810FE94D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3820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400999" y="246406"/>
            <a:ext cx="8382000" cy="641350"/>
          </a:xfrm>
        </p:spPr>
        <p:txBody>
          <a:bodyPr>
            <a:noAutofit/>
          </a:bodyPr>
          <a:lstStyle/>
          <a:p>
            <a:pPr algn="ctr"/>
            <a:r>
              <a:rPr lang="en-US" altLang="en-US" sz="3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Factors Influencing</a:t>
            </a:r>
            <a:br>
              <a:rPr lang="en-US" altLang="en-US" sz="3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3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Network Design Decisions</a:t>
            </a:r>
            <a:endParaRPr lang="en-US" altLang="en-US" sz="3600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56137" y="1333500"/>
            <a:ext cx="9835119" cy="5205412"/>
          </a:xfrm>
        </p:spPr>
        <p:txBody>
          <a:bodyPr>
            <a:normAutofit lnSpcReduction="10000"/>
          </a:bodyPr>
          <a:lstStyle/>
          <a:p>
            <a:pPr marL="342900" lvl="0" indent="-34290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</a:pP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Infrastructure </a:t>
            </a:r>
            <a:r>
              <a:rPr lang="en-US" alt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factors</a:t>
            </a:r>
          </a:p>
          <a:p>
            <a:pPr marL="0" lvl="0" indent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None/>
            </a:pPr>
            <a:endParaRPr lang="en-US" altLang="en-US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Font typeface="Wingdings" panose="05000000000000000000" pitchFamily="2" charset="2"/>
              <a:buChar char="§"/>
            </a:pPr>
            <a:r>
              <a:rPr lang="en-US" alt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availability of good infrastructure is an important prerequisite to locating a facility in a </a:t>
            </a:r>
            <a:r>
              <a:rPr lang="en-US" alt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given area</a:t>
            </a:r>
            <a:r>
              <a:rPr lang="en-US" alt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altLang="en-US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Font typeface="Wingdings" panose="05000000000000000000" pitchFamily="2" charset="2"/>
              <a:buChar char="§"/>
            </a:pPr>
            <a:endParaRPr lang="en-US" altLang="en-US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Font typeface="Wingdings" panose="05000000000000000000" pitchFamily="2" charset="2"/>
              <a:buChar char="§"/>
            </a:pPr>
            <a:r>
              <a:rPr lang="en-US" alt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Poor </a:t>
            </a:r>
            <a:r>
              <a:rPr lang="en-US" alt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infrastructure adds to the cost of doing business from a given location. </a:t>
            </a:r>
            <a:endParaRPr lang="en-US" altLang="en-US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Font typeface="Wingdings" panose="05000000000000000000" pitchFamily="2" charset="2"/>
              <a:buChar char="§"/>
            </a:pPr>
            <a:endParaRPr lang="en-US" altLang="en-US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Font typeface="Wingdings" panose="05000000000000000000" pitchFamily="2" charset="2"/>
              <a:buChar char="§"/>
            </a:pPr>
            <a:r>
              <a:rPr lang="en-US" alt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</a:t>
            </a:r>
            <a:r>
              <a:rPr lang="en-US" alt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infrastructure elements to be considered during network design </a:t>
            </a:r>
            <a:r>
              <a:rPr lang="en-US" alt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include availability </a:t>
            </a:r>
            <a:r>
              <a:rPr lang="en-US" alt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sites and labor, proximity to transportation terminals, rail service, proximity </a:t>
            </a:r>
            <a:r>
              <a:rPr lang="en-US" alt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airports </a:t>
            </a:r>
            <a:r>
              <a:rPr lang="en-US" alt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seaports, highway access, congestion, and local utilities</a:t>
            </a:r>
            <a:r>
              <a:rPr lang="en-US" alt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F8952248-F1F9-C309-CEFF-991DA7CAABA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4C3555F-1F5C-5989-7D76-7F7F29B38BC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B3A53A42-7C61-AF93-B2CE-C8B280623D12}"/>
              </a:ext>
            </a:extLst>
          </p:cNvPr>
          <p:cNvSpPr/>
          <p:nvPr/>
        </p:nvSpPr>
        <p:spPr>
          <a:xfrm rot="16200000" flipV="1">
            <a:off x="-1482031" y="3127950"/>
            <a:ext cx="4976951" cy="1699383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8C06C8-ADF0-35DD-EC0E-314D43758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68952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345873" y="277285"/>
            <a:ext cx="8382000" cy="641350"/>
          </a:xfrm>
        </p:spPr>
        <p:txBody>
          <a:bodyPr>
            <a:noAutofit/>
          </a:bodyPr>
          <a:lstStyle/>
          <a:p>
            <a:pPr algn="ctr"/>
            <a:r>
              <a:rPr lang="en-US" altLang="en-US" sz="3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Factors Influencing</a:t>
            </a:r>
            <a:br>
              <a:rPr lang="en-US" altLang="en-US" sz="3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3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Network Design Decisions</a:t>
            </a:r>
            <a:endParaRPr lang="en-US" altLang="en-US" sz="3600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51635" y="1487329"/>
            <a:ext cx="9299542" cy="5205412"/>
          </a:xfrm>
        </p:spPr>
        <p:txBody>
          <a:bodyPr>
            <a:normAutofit/>
          </a:bodyPr>
          <a:lstStyle/>
          <a:p>
            <a:pPr marL="342900" lvl="0" indent="-34290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</a:pPr>
            <a:r>
              <a:rPr lang="en-US" alt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Competitive factors</a:t>
            </a:r>
          </a:p>
          <a:p>
            <a:pPr marL="0" lvl="0" indent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None/>
            </a:pPr>
            <a:endParaRPr lang="en-US" altLang="en-US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Font typeface="Wingdings" panose="05000000000000000000" pitchFamily="2" charset="2"/>
              <a:buChar char="§"/>
            </a:pPr>
            <a:r>
              <a:rPr lang="en-US" alt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Companies must consider competitors’ strategy, size, and location when designing their </a:t>
            </a:r>
            <a:r>
              <a:rPr lang="en-US" alt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</a:t>
            </a:r>
            <a:r>
              <a:rPr lang="en-US" alt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networks. </a:t>
            </a:r>
            <a:endParaRPr lang="en-US" altLang="en-US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None/>
            </a:pPr>
            <a:endParaRPr lang="en-US" altLang="en-US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Font typeface="Wingdings" panose="05000000000000000000" pitchFamily="2" charset="2"/>
              <a:buChar char="§"/>
            </a:pPr>
            <a:r>
              <a:rPr lang="en-US" alt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fundamental decision firms make is whether to locate their facilities close </a:t>
            </a:r>
            <a:r>
              <a:rPr lang="en-US" alt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or </a:t>
            </a:r>
            <a:r>
              <a:rPr lang="en-US" alt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 from competitors. </a:t>
            </a:r>
            <a:endParaRPr lang="en-US" altLang="en-US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None/>
            </a:pPr>
            <a:endParaRPr lang="en-US" altLang="en-US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Font typeface="Wingdings" panose="05000000000000000000" pitchFamily="2" charset="2"/>
              <a:buChar char="§"/>
            </a:pPr>
            <a:r>
              <a:rPr lang="en-US" alt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 of competition and factors such as raw material or labor </a:t>
            </a:r>
            <a:r>
              <a:rPr lang="en-US" alt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availability influence </a:t>
            </a:r>
            <a:r>
              <a:rPr lang="en-US" alt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decision</a:t>
            </a:r>
            <a:r>
              <a:rPr lang="en-US" alt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F8952248-F1F9-C309-CEFF-991DA7CAABA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4C3555F-1F5C-5989-7D76-7F7F29B38BC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B3A53A42-7C61-AF93-B2CE-C8B280623D12}"/>
              </a:ext>
            </a:extLst>
          </p:cNvPr>
          <p:cNvSpPr/>
          <p:nvPr/>
        </p:nvSpPr>
        <p:spPr>
          <a:xfrm rot="16200000" flipV="1">
            <a:off x="-1351667" y="3220335"/>
            <a:ext cx="4453757" cy="1436915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8C06C8-ADF0-35DD-EC0E-314D43758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18834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345873" y="277285"/>
            <a:ext cx="8382000" cy="641350"/>
          </a:xfrm>
        </p:spPr>
        <p:txBody>
          <a:bodyPr>
            <a:noAutofit/>
          </a:bodyPr>
          <a:lstStyle/>
          <a:p>
            <a:pPr algn="ctr"/>
            <a:r>
              <a:rPr lang="en-US" altLang="en-US" sz="3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Factors Influencing</a:t>
            </a:r>
            <a:br>
              <a:rPr lang="en-US" altLang="en-US" sz="3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3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Network Design Decisions</a:t>
            </a:r>
            <a:endParaRPr lang="en-US" altLang="en-US" sz="3600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41418" y="1111676"/>
            <a:ext cx="10058400" cy="5205412"/>
          </a:xfrm>
        </p:spPr>
        <p:txBody>
          <a:bodyPr>
            <a:noAutofit/>
          </a:bodyPr>
          <a:lstStyle/>
          <a:p>
            <a:pPr marL="342900" lvl="0" indent="-34290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</a:pPr>
            <a:r>
              <a:rPr lang="en-US" alt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Competitive </a:t>
            </a: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factors</a:t>
            </a:r>
          </a:p>
          <a:p>
            <a:pPr lvl="1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altLang="en-US" sz="2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Positive Externalities Between Firms </a:t>
            </a:r>
            <a:endParaRPr lang="en-US" altLang="en-US" sz="26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2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Positive </a:t>
            </a:r>
            <a:r>
              <a:rPr lang="en-US" altLang="en-US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externalities occur when the </a:t>
            </a:r>
            <a:r>
              <a:rPr lang="en-US" altLang="en-US" sz="2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collocation of </a:t>
            </a:r>
            <a:r>
              <a:rPr lang="en-US" altLang="en-US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multiple firms benefits all of them. </a:t>
            </a:r>
            <a:endParaRPr lang="en-US" altLang="en-US" sz="2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2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Positive </a:t>
            </a:r>
            <a:r>
              <a:rPr lang="en-US" altLang="en-US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externalities lead to competitors locating close </a:t>
            </a:r>
            <a:r>
              <a:rPr lang="en-US" altLang="en-US" sz="2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each </a:t>
            </a:r>
            <a:r>
              <a:rPr lang="en-US" altLang="en-US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other. </a:t>
            </a:r>
            <a:endParaRPr lang="en-US" altLang="en-US" sz="2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2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altLang="en-US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example, retail stores tend to locate close to each other because doing so </a:t>
            </a:r>
            <a:r>
              <a:rPr lang="en-US" altLang="en-US" sz="2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increases overall </a:t>
            </a:r>
            <a:r>
              <a:rPr lang="en-US" altLang="en-US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demand, thus benefiting all parties. </a:t>
            </a:r>
            <a:endParaRPr lang="en-US" altLang="en-US" sz="2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2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</a:t>
            </a:r>
            <a:r>
              <a:rPr lang="en-US" altLang="en-US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locating together in a </a:t>
            </a:r>
            <a:r>
              <a:rPr lang="en-US" altLang="en-US" sz="2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mall,competing </a:t>
            </a:r>
            <a:r>
              <a:rPr lang="en-US" altLang="en-US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retail </a:t>
            </a:r>
            <a:r>
              <a:rPr lang="en-US" altLang="en-US" sz="2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stores make </a:t>
            </a:r>
            <a:r>
              <a:rPr lang="en-US" altLang="en-US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more convenient for customers, who need drive to only one location to find </a:t>
            </a:r>
            <a:r>
              <a:rPr lang="en-US" altLang="en-US" sz="2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everything they </a:t>
            </a:r>
            <a:r>
              <a:rPr lang="en-US" altLang="en-US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looking for. </a:t>
            </a:r>
            <a:endParaRPr lang="en-US" altLang="en-US" sz="2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2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</a:t>
            </a:r>
            <a:r>
              <a:rPr lang="en-US" altLang="en-US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increases the total number of customers who visit the mall, </a:t>
            </a:r>
            <a:r>
              <a:rPr lang="en-US" altLang="en-US" sz="2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increasing demand </a:t>
            </a:r>
            <a:r>
              <a:rPr lang="en-US" altLang="en-US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all stores located there</a:t>
            </a:r>
            <a:r>
              <a:rPr lang="en-US" altLang="en-US" sz="2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lvl="1" indent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None/>
            </a:pPr>
            <a:endParaRPr lang="en-US" altLang="en-US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F8952248-F1F9-C309-CEFF-991DA7CAABA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4C3555F-1F5C-5989-7D76-7F7F29B38BC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B3A53A42-7C61-AF93-B2CE-C8B280623D12}"/>
              </a:ext>
            </a:extLst>
          </p:cNvPr>
          <p:cNvSpPr/>
          <p:nvPr/>
        </p:nvSpPr>
        <p:spPr>
          <a:xfrm rot="16200000" flipV="1">
            <a:off x="-1578058" y="3067442"/>
            <a:ext cx="5051659" cy="1398715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8C06C8-ADF0-35DD-EC0E-314D43758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22904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345873" y="277285"/>
            <a:ext cx="8382000" cy="641350"/>
          </a:xfrm>
        </p:spPr>
        <p:txBody>
          <a:bodyPr>
            <a:noAutofit/>
          </a:bodyPr>
          <a:lstStyle/>
          <a:p>
            <a:pPr algn="ctr"/>
            <a:r>
              <a:rPr lang="en-US" altLang="en-US" sz="3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Factors Influencing</a:t>
            </a:r>
            <a:br>
              <a:rPr lang="en-US" altLang="en-US" sz="3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3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Network Design Decisions</a:t>
            </a:r>
            <a:endParaRPr lang="en-US" altLang="en-US" sz="3600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47130" y="1285402"/>
            <a:ext cx="9181980" cy="5205412"/>
          </a:xfrm>
        </p:spPr>
        <p:txBody>
          <a:bodyPr>
            <a:noAutofit/>
          </a:bodyPr>
          <a:lstStyle/>
          <a:p>
            <a:pPr marL="342900" lvl="0" indent="-34290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</a:pPr>
            <a:r>
              <a:rPr lang="en-US" altLang="en-US" sz="3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Competitive factors</a:t>
            </a:r>
          </a:p>
          <a:p>
            <a:pPr marL="0" lvl="0" indent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None/>
            </a:pPr>
            <a:endParaRPr lang="en-US" alt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alt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Locating </a:t>
            </a:r>
            <a:r>
              <a:rPr lang="en-US" alt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Split the Market </a:t>
            </a:r>
            <a:endParaRPr lang="en-US" altLang="en-US" sz="28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None/>
            </a:pPr>
            <a:endParaRPr lang="en-US" alt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 there are no positive externalities, firms locate to be able to capture the largest possible share of the market. </a:t>
            </a:r>
            <a:endParaRPr lang="en-US" altLang="en-US" sz="28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None/>
            </a:pPr>
            <a:endParaRPr lang="en-US" alt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None/>
            </a:pPr>
            <a:endParaRPr lang="en-US" altLang="en-US" sz="28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F8952248-F1F9-C309-CEFF-991DA7CAABA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4C3555F-1F5C-5989-7D76-7F7F29B38BC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B3A53A42-7C61-AF93-B2CE-C8B280623D12}"/>
              </a:ext>
            </a:extLst>
          </p:cNvPr>
          <p:cNvSpPr/>
          <p:nvPr/>
        </p:nvSpPr>
        <p:spPr>
          <a:xfrm rot="16200000" flipV="1">
            <a:off x="-1578058" y="3067442"/>
            <a:ext cx="5051659" cy="1398715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8C06C8-ADF0-35DD-EC0E-314D43758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55616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345873" y="277285"/>
            <a:ext cx="8382000" cy="641350"/>
          </a:xfrm>
        </p:spPr>
        <p:txBody>
          <a:bodyPr>
            <a:noAutofit/>
          </a:bodyPr>
          <a:lstStyle/>
          <a:p>
            <a:pPr algn="ctr"/>
            <a:r>
              <a:rPr lang="en-US" altLang="en-US" sz="32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Factors Influencing</a:t>
            </a:r>
            <a:br>
              <a:rPr lang="en-US" altLang="en-US" sz="32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32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Network Design Decisions</a:t>
            </a:r>
            <a:endParaRPr lang="en-US" altLang="en-US" sz="3200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47130" y="1252283"/>
            <a:ext cx="9534673" cy="5205412"/>
          </a:xfrm>
        </p:spPr>
        <p:txBody>
          <a:bodyPr>
            <a:noAutofit/>
          </a:bodyPr>
          <a:lstStyle/>
          <a:p>
            <a:pPr marL="457200" lvl="1" indent="0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 </a:t>
            </a:r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Response Time and Local Presence</a:t>
            </a:r>
          </a:p>
          <a:p>
            <a:pPr lvl="1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Firms that target customers who value a short response time must locate close to them. </a:t>
            </a:r>
            <a:endParaRPr lang="en-US" altLang="en-US" sz="28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Customers are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unlikely to come to a convenience store if they have to travel a long distance to get </a:t>
            </a:r>
            <a:r>
              <a:rPr lang="en-US" alt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there. </a:t>
            </a:r>
          </a:p>
          <a:p>
            <a:pPr lvl="1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thus best for a convenience store chain to have many stores distributed in an area so </a:t>
            </a:r>
            <a:r>
              <a:rPr lang="en-US" alt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most people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 a convenience store close to them. </a:t>
            </a:r>
            <a:endParaRPr lang="en-US" altLang="en-US" sz="28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contrast, customers shop for larger quantity </a:t>
            </a:r>
            <a:r>
              <a:rPr lang="en-US" alt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goods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supermarkets and are willing to travel longer distances to get to one.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F8952248-F1F9-C309-CEFF-991DA7CAABA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4C3555F-1F5C-5989-7D76-7F7F29B38BC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B3A53A42-7C61-AF93-B2CE-C8B280623D12}"/>
              </a:ext>
            </a:extLst>
          </p:cNvPr>
          <p:cNvSpPr/>
          <p:nvPr/>
        </p:nvSpPr>
        <p:spPr>
          <a:xfrm rot="16200000" flipV="1">
            <a:off x="-1284749" y="3009263"/>
            <a:ext cx="4816527" cy="1750203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8C06C8-ADF0-35DD-EC0E-314D43758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61637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400999" y="188474"/>
            <a:ext cx="8382000" cy="641350"/>
          </a:xfrm>
        </p:spPr>
        <p:txBody>
          <a:bodyPr>
            <a:noAutofit/>
          </a:bodyPr>
          <a:lstStyle/>
          <a:p>
            <a:pPr algn="ctr"/>
            <a:r>
              <a:rPr lang="en-US" altLang="en-US" sz="32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Factors Influencing</a:t>
            </a:r>
            <a:br>
              <a:rPr lang="en-US" altLang="en-US" sz="32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32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Network Design Decisions</a:t>
            </a:r>
            <a:endParaRPr lang="en-US" altLang="en-US" sz="3200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00999" y="1264817"/>
            <a:ext cx="9952801" cy="5205412"/>
          </a:xfrm>
        </p:spPr>
        <p:txBody>
          <a:bodyPr>
            <a:noAutofit/>
          </a:bodyPr>
          <a:lstStyle/>
          <a:p>
            <a:pPr marL="457200" lvl="1" indent="0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Logistics and Facility </a:t>
            </a:r>
            <a:r>
              <a:rPr lang="en-US" alt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Costs</a:t>
            </a:r>
          </a:p>
          <a:p>
            <a:pPr marL="457200" lvl="1" indent="0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None/>
            </a:pPr>
            <a:endParaRPr lang="en-US" alt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Logistics and facility costs incurred within a supply chain change as the number of facilities</a:t>
            </a:r>
            <a:r>
              <a:rPr lang="en-US" alt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their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location, and capacity allocation change. </a:t>
            </a:r>
            <a:endParaRPr lang="en-US" altLang="en-US" sz="28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endParaRPr lang="en-US" altLang="en-US" sz="28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Companies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 consider inventory, </a:t>
            </a:r>
            <a:r>
              <a:rPr lang="en-US" alt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transportation,and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facility costs when designing their supply chain networks</a:t>
            </a:r>
            <a:r>
              <a:rPr lang="en-US" alt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endParaRPr lang="en-US" altLang="en-US" sz="28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Inventory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facility costs increase as the number of facilities in a supply chain </a:t>
            </a:r>
            <a:r>
              <a:rPr lang="en-US" alt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increases. 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F8952248-F1F9-C309-CEFF-991DA7CAABA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4C3555F-1F5C-5989-7D76-7F7F29B38BC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B3A53A42-7C61-AF93-B2CE-C8B280623D12}"/>
              </a:ext>
            </a:extLst>
          </p:cNvPr>
          <p:cNvSpPr/>
          <p:nvPr/>
        </p:nvSpPr>
        <p:spPr>
          <a:xfrm rot="16200000" flipV="1">
            <a:off x="-1448034" y="3028857"/>
            <a:ext cx="4960217" cy="1567324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8C06C8-ADF0-35DD-EC0E-314D43758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76125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400999" y="188474"/>
            <a:ext cx="8382000" cy="641350"/>
          </a:xfrm>
        </p:spPr>
        <p:txBody>
          <a:bodyPr>
            <a:noAutofit/>
          </a:bodyPr>
          <a:lstStyle/>
          <a:p>
            <a:pPr algn="ctr"/>
            <a:r>
              <a:rPr lang="en-US" altLang="en-US" sz="32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Factors Influencing</a:t>
            </a:r>
            <a:br>
              <a:rPr lang="en-US" altLang="en-US" sz="32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32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Network Design Decisions</a:t>
            </a:r>
            <a:endParaRPr lang="en-US" altLang="en-US" sz="3200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00999" y="1313063"/>
            <a:ext cx="10355572" cy="5205412"/>
          </a:xfrm>
        </p:spPr>
        <p:txBody>
          <a:bodyPr>
            <a:noAutofit/>
          </a:bodyPr>
          <a:lstStyle/>
          <a:p>
            <a:pPr marL="457200" lvl="1" indent="0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Logistics and Facility </a:t>
            </a:r>
            <a:r>
              <a:rPr lang="en-US" alt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Costs</a:t>
            </a:r>
          </a:p>
          <a:p>
            <a:pPr marL="457200" lvl="1" indent="0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None/>
            </a:pPr>
            <a:endParaRPr lang="en-US" altLang="en-US" sz="2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Transportation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costs decrease as the number of facilities increases</a:t>
            </a:r>
            <a:r>
              <a:rPr lang="en-US" alt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endParaRPr lang="en-US" altLang="en-US" sz="28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If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number of </a:t>
            </a:r>
            <a:r>
              <a:rPr lang="en-US" alt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facilities increases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the point at </a:t>
            </a:r>
            <a:r>
              <a:rPr lang="en-US" alt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which</a:t>
            </a:r>
          </a:p>
          <a:p>
            <a:pPr marL="457200" lvl="1" indent="0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inbound economies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scale are lost, then transportation </a:t>
            </a:r>
            <a:r>
              <a:rPr lang="en-US" alt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costs</a:t>
            </a:r>
          </a:p>
          <a:p>
            <a:pPr marL="457200" lvl="1" indent="0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increase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altLang="en-US" sz="28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with few facilities, Amazon has lower inventory and facility costs </a:t>
            </a:r>
            <a:r>
              <a:rPr lang="en-US" alt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 Barnes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&amp; Noble, which has hundreds of stores. Barnes &amp; Noble, however, has lower </a:t>
            </a:r>
            <a:r>
              <a:rPr lang="en-US" alt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transportation costs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F8952248-F1F9-C309-CEFF-991DA7CAABA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4C3555F-1F5C-5989-7D76-7F7F29B38BC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B3A53A42-7C61-AF93-B2CE-C8B280623D12}"/>
              </a:ext>
            </a:extLst>
          </p:cNvPr>
          <p:cNvSpPr/>
          <p:nvPr/>
        </p:nvSpPr>
        <p:spPr>
          <a:xfrm rot="16200000" flipV="1">
            <a:off x="-1457708" y="3019183"/>
            <a:ext cx="4979565" cy="1567324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8C06C8-ADF0-35DD-EC0E-314D43758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9233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18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62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2861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277635" y="268288"/>
            <a:ext cx="9004603" cy="641350"/>
          </a:xfrm>
        </p:spPr>
        <p:txBody>
          <a:bodyPr>
            <a:normAutofit/>
          </a:bodyPr>
          <a:lstStyle/>
          <a:p>
            <a:pPr algn="ctr"/>
            <a:r>
              <a:rPr lang="en-US" altLang="en-US" sz="3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Framework for Network Design Decisions</a:t>
            </a:r>
            <a:endParaRPr lang="en-GB" altLang="en-US" sz="3600" b="1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41896" y="1131814"/>
            <a:ext cx="9461087" cy="5451029"/>
          </a:xfrm>
        </p:spPr>
        <p:txBody>
          <a:bodyPr>
            <a:noAutofit/>
          </a:bodyPr>
          <a:lstStyle/>
          <a:p>
            <a:pPr marL="342900" lvl="0" indent="-34290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</a:pPr>
            <a:r>
              <a:rPr lang="en-US" altLang="en-US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Phase </a:t>
            </a:r>
            <a:r>
              <a:rPr lang="en-US" alt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I: Define a Supply Chain </a:t>
            </a:r>
            <a:r>
              <a:rPr lang="en-US" altLang="en-US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Strategy/Design</a:t>
            </a:r>
          </a:p>
          <a:p>
            <a:r>
              <a:rPr lang="en-US" dirty="0"/>
              <a:t>The objective of the first phase of network design is to define a firm’s broad supply chain design.</a:t>
            </a:r>
          </a:p>
          <a:p>
            <a:r>
              <a:rPr lang="en-US" dirty="0"/>
              <a:t>This includes determining the stages in the supply chain and whether each supply chain </a:t>
            </a:r>
            <a:r>
              <a:rPr lang="en-US" dirty="0" smtClean="0"/>
              <a:t>function will </a:t>
            </a:r>
            <a:r>
              <a:rPr lang="en-US" dirty="0"/>
              <a:t>be performed in-house or </a:t>
            </a:r>
            <a:r>
              <a:rPr lang="en-US" dirty="0" smtClean="0"/>
              <a:t>outsourced.</a:t>
            </a:r>
            <a:endParaRPr lang="en-US" dirty="0"/>
          </a:p>
          <a:p>
            <a:r>
              <a:rPr lang="en-US" b="1" dirty="0">
                <a:solidFill>
                  <a:srgbClr val="C00000"/>
                </a:solidFill>
              </a:rPr>
              <a:t>Phase I</a:t>
            </a:r>
            <a:r>
              <a:rPr lang="en-US" dirty="0"/>
              <a:t> starts with a clear definition of the firm’s competitive strategy as the set of </a:t>
            </a:r>
            <a:r>
              <a:rPr lang="en-US" dirty="0" smtClean="0"/>
              <a:t>customer needs </a:t>
            </a:r>
            <a:r>
              <a:rPr lang="en-US" dirty="0"/>
              <a:t>that the supply chain aims to satisfy.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supply chain strategy then specifies </a:t>
            </a:r>
            <a:r>
              <a:rPr lang="en-US" dirty="0" smtClean="0"/>
              <a:t>what capabilities </a:t>
            </a:r>
            <a:r>
              <a:rPr lang="en-US" dirty="0"/>
              <a:t>the supply chain network must have to support the competitive </a:t>
            </a:r>
            <a:r>
              <a:rPr lang="en-US" dirty="0" smtClean="0"/>
              <a:t>strategy.</a:t>
            </a:r>
            <a:endParaRPr lang="en-US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E13A3219-6299-E2A9-DB12-D7DC75FD20E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27771" y="59789"/>
            <a:ext cx="2160369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54C541D-78D9-1EFB-61D9-D78FE3BCAA4F}"/>
              </a:ext>
            </a:extLst>
          </p:cNvPr>
          <p:cNvSpPr txBox="1"/>
          <p:nvPr/>
        </p:nvSpPr>
        <p:spPr>
          <a:xfrm>
            <a:off x="9360159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314121F0-AFE9-D221-ACEB-63C0B6646D58}"/>
              </a:ext>
            </a:extLst>
          </p:cNvPr>
          <p:cNvSpPr/>
          <p:nvPr/>
        </p:nvSpPr>
        <p:spPr>
          <a:xfrm rot="16200000" flipV="1">
            <a:off x="-1765625" y="3392466"/>
            <a:ext cx="4989064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71EE5D-B517-C0E8-FC54-971D17353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8694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277635" y="268288"/>
            <a:ext cx="9004603" cy="641350"/>
          </a:xfrm>
        </p:spPr>
        <p:txBody>
          <a:bodyPr>
            <a:normAutofit/>
          </a:bodyPr>
          <a:lstStyle/>
          <a:p>
            <a:pPr algn="ctr"/>
            <a:r>
              <a:rPr lang="en-US" altLang="en-US" sz="3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Framework for Network Design Decisions</a:t>
            </a:r>
            <a:endParaRPr lang="en-GB" altLang="en-US" sz="3600" b="1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41896" y="1131815"/>
            <a:ext cx="9262413" cy="5200650"/>
          </a:xfrm>
        </p:spPr>
        <p:txBody>
          <a:bodyPr>
            <a:noAutofit/>
          </a:bodyPr>
          <a:lstStyle/>
          <a:p>
            <a:pPr marL="342900" lvl="0" indent="-34290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</a:pPr>
            <a:r>
              <a:rPr lang="en-US" altLang="en-US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Phase </a:t>
            </a:r>
            <a:r>
              <a:rPr lang="en-US" alt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I: Define a Supply Chain </a:t>
            </a:r>
            <a:r>
              <a:rPr lang="en-US" altLang="en-US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Strategy/Design</a:t>
            </a:r>
          </a:p>
          <a:p>
            <a:r>
              <a:rPr lang="en-US" b="1" dirty="0" smtClean="0">
                <a:solidFill>
                  <a:srgbClr val="C00000"/>
                </a:solidFill>
              </a:rPr>
              <a:t>Next</a:t>
            </a:r>
            <a:r>
              <a:rPr lang="en-US" dirty="0"/>
              <a:t>, managers must forecast the likely evolution of global competition and whether </a:t>
            </a:r>
            <a:r>
              <a:rPr lang="en-US" dirty="0" smtClean="0"/>
              <a:t>competitors </a:t>
            </a:r>
            <a:r>
              <a:rPr lang="en-US" dirty="0"/>
              <a:t>in each market will be local or global players. </a:t>
            </a:r>
            <a:endParaRPr lang="en-US" dirty="0" smtClean="0"/>
          </a:p>
          <a:p>
            <a:r>
              <a:rPr lang="en-US" dirty="0" smtClean="0"/>
              <a:t>Managers </a:t>
            </a:r>
            <a:r>
              <a:rPr lang="en-US" dirty="0"/>
              <a:t>must also identify constraints on </a:t>
            </a:r>
            <a:r>
              <a:rPr lang="en-US" dirty="0" smtClean="0"/>
              <a:t>available capital </a:t>
            </a:r>
            <a:r>
              <a:rPr lang="en-US" dirty="0"/>
              <a:t>and whether growth will be accomplished by acquiring existing facilities, </a:t>
            </a:r>
            <a:r>
              <a:rPr lang="en-US" dirty="0" smtClean="0"/>
              <a:t>building new </a:t>
            </a:r>
            <a:r>
              <a:rPr lang="en-US" dirty="0"/>
              <a:t>facilities, or partnering.</a:t>
            </a:r>
          </a:p>
          <a:p>
            <a:r>
              <a:rPr lang="en-US" dirty="0"/>
              <a:t>Based on the competitive strategy of the firm, its resulting supply chain strategy, an </a:t>
            </a:r>
            <a:r>
              <a:rPr lang="en-US" dirty="0" smtClean="0"/>
              <a:t>analysis of </a:t>
            </a:r>
            <a:r>
              <a:rPr lang="en-US" dirty="0"/>
              <a:t>the competition, any economies of scale or scope, and any constraints, managers </a:t>
            </a:r>
            <a:r>
              <a:rPr lang="en-US" dirty="0" smtClean="0"/>
              <a:t>must determine </a:t>
            </a:r>
            <a:r>
              <a:rPr lang="en-US" dirty="0"/>
              <a:t>the broad supply chain design for the firm.</a:t>
            </a:r>
            <a:endParaRPr lang="en-US" altLang="en-US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None/>
            </a:pPr>
            <a:endParaRPr lang="en-US" altLang="en-US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E13A3219-6299-E2A9-DB12-D7DC75FD20E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27771" y="59789"/>
            <a:ext cx="2160369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54C541D-78D9-1EFB-61D9-D78FE3BCAA4F}"/>
              </a:ext>
            </a:extLst>
          </p:cNvPr>
          <p:cNvSpPr txBox="1"/>
          <p:nvPr/>
        </p:nvSpPr>
        <p:spPr>
          <a:xfrm>
            <a:off x="9360159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314121F0-AFE9-D221-ACEB-63C0B6646D58}"/>
              </a:ext>
            </a:extLst>
          </p:cNvPr>
          <p:cNvSpPr/>
          <p:nvPr/>
        </p:nvSpPr>
        <p:spPr>
          <a:xfrm rot="16200000" flipV="1">
            <a:off x="-1765625" y="3392466"/>
            <a:ext cx="4989064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71EE5D-B517-C0E8-FC54-971D17353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0446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title"/>
          </p:nvPr>
        </p:nvSpPr>
        <p:spPr>
          <a:xfrm>
            <a:off x="1503101" y="223999"/>
            <a:ext cx="8514379" cy="641350"/>
          </a:xfrm>
        </p:spPr>
        <p:txBody>
          <a:bodyPr>
            <a:normAutofit/>
          </a:bodyPr>
          <a:lstStyle/>
          <a:p>
            <a:pPr algn="ctr"/>
            <a:r>
              <a:rPr lang="en-US" altLang="en-US" sz="3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Framework for Network Design Decisions</a:t>
            </a:r>
            <a:endParaRPr lang="en-GB" altLang="en-US" sz="3600" b="1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1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03100" y="1185753"/>
            <a:ext cx="9691769" cy="5138737"/>
          </a:xfrm>
        </p:spPr>
        <p:txBody>
          <a:bodyPr>
            <a:noAutofit/>
          </a:bodyPr>
          <a:lstStyle/>
          <a:p>
            <a:pPr marL="342900" lvl="0" indent="-34290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</a:pPr>
            <a:r>
              <a:rPr lang="en-US" altLang="en-US" sz="3100" b="1" dirty="0">
                <a:solidFill>
                  <a:srgbClr val="C00000"/>
                </a:solidFill>
                <a:latin typeface="+mj-lt"/>
              </a:rPr>
              <a:t>Phase II: Define the Regional Facility </a:t>
            </a:r>
            <a:r>
              <a:rPr lang="en-US" altLang="en-US" sz="3100" b="1" dirty="0" smtClean="0">
                <a:solidFill>
                  <a:srgbClr val="C00000"/>
                </a:solidFill>
                <a:latin typeface="+mj-lt"/>
              </a:rPr>
              <a:t>Configuration</a:t>
            </a:r>
          </a:p>
          <a:p>
            <a:pPr marL="0" lvl="0" indent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None/>
            </a:pPr>
            <a:endParaRPr lang="en-US" altLang="en-US" sz="3100" b="1" dirty="0">
              <a:solidFill>
                <a:srgbClr val="C00000"/>
              </a:solidFill>
              <a:latin typeface="+mj-lt"/>
            </a:endParaRPr>
          </a:p>
          <a:p>
            <a:pPr lvl="1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2700" dirty="0">
                <a:solidFill>
                  <a:prstClr val="black"/>
                </a:solidFill>
                <a:latin typeface="+mj-lt"/>
              </a:rPr>
              <a:t>The objective of the </a:t>
            </a:r>
            <a:r>
              <a:rPr lang="en-US" altLang="en-US" sz="2700" b="1" dirty="0">
                <a:solidFill>
                  <a:srgbClr val="C00000"/>
                </a:solidFill>
                <a:latin typeface="+mj-lt"/>
              </a:rPr>
              <a:t>second phase </a:t>
            </a:r>
            <a:r>
              <a:rPr lang="en-US" altLang="en-US" sz="2700" dirty="0">
                <a:solidFill>
                  <a:prstClr val="black"/>
                </a:solidFill>
                <a:latin typeface="+mj-lt"/>
              </a:rPr>
              <a:t>of network design is to identify regions where facilities will </a:t>
            </a:r>
            <a:r>
              <a:rPr lang="en-US" altLang="en-US" sz="2700" dirty="0" smtClean="0">
                <a:solidFill>
                  <a:prstClr val="black"/>
                </a:solidFill>
                <a:latin typeface="+mj-lt"/>
              </a:rPr>
              <a:t>be located</a:t>
            </a:r>
            <a:r>
              <a:rPr lang="en-US" altLang="en-US" sz="2700" dirty="0">
                <a:solidFill>
                  <a:prstClr val="black"/>
                </a:solidFill>
                <a:latin typeface="+mj-lt"/>
              </a:rPr>
              <a:t>, their potential roles, and their approximate capacity.</a:t>
            </a:r>
          </a:p>
          <a:p>
            <a:pPr lvl="1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2700" dirty="0">
                <a:solidFill>
                  <a:prstClr val="black"/>
                </a:solidFill>
                <a:latin typeface="+mj-lt"/>
              </a:rPr>
              <a:t>An analysis of Phase II starts with a forecast of the demand by country or region. Such </a:t>
            </a:r>
            <a:r>
              <a:rPr lang="en-US" altLang="en-US" sz="2700" dirty="0" smtClean="0">
                <a:solidFill>
                  <a:prstClr val="black"/>
                </a:solidFill>
                <a:latin typeface="+mj-lt"/>
              </a:rPr>
              <a:t>a forecast </a:t>
            </a:r>
            <a:r>
              <a:rPr lang="en-US" altLang="en-US" sz="2700" dirty="0">
                <a:solidFill>
                  <a:prstClr val="black"/>
                </a:solidFill>
                <a:latin typeface="+mj-lt"/>
              </a:rPr>
              <a:t>must include a measure of the size of the demand and a determination of the </a:t>
            </a:r>
            <a:r>
              <a:rPr lang="en-US" altLang="en-US" sz="2700" dirty="0" smtClean="0">
                <a:solidFill>
                  <a:prstClr val="black"/>
                </a:solidFill>
                <a:latin typeface="+mj-lt"/>
              </a:rPr>
              <a:t>homogeneity or </a:t>
            </a:r>
            <a:r>
              <a:rPr lang="en-US" altLang="en-US" sz="2700" dirty="0">
                <a:solidFill>
                  <a:prstClr val="black"/>
                </a:solidFill>
                <a:latin typeface="+mj-lt"/>
              </a:rPr>
              <a:t>variability of customer requirements across different regions. </a:t>
            </a:r>
            <a:endParaRPr lang="en-US" altLang="en-US" sz="2700" dirty="0" smtClean="0">
              <a:solidFill>
                <a:prstClr val="black"/>
              </a:solidFill>
              <a:latin typeface="+mj-lt"/>
            </a:endParaRPr>
          </a:p>
          <a:p>
            <a:pPr lvl="1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2700" dirty="0" smtClean="0">
                <a:solidFill>
                  <a:prstClr val="black"/>
                </a:solidFill>
                <a:latin typeface="+mj-lt"/>
              </a:rPr>
              <a:t>Homogeneous requirements favor </a:t>
            </a:r>
            <a:r>
              <a:rPr lang="en-US" altLang="en-US" sz="2700" dirty="0">
                <a:solidFill>
                  <a:prstClr val="black"/>
                </a:solidFill>
                <a:latin typeface="+mj-lt"/>
              </a:rPr>
              <a:t>large consolidated facilities, whereas requirements that vary across countries favor </a:t>
            </a:r>
            <a:r>
              <a:rPr lang="en-US" altLang="en-US" sz="2700" dirty="0" smtClean="0">
                <a:solidFill>
                  <a:prstClr val="black"/>
                </a:solidFill>
                <a:latin typeface="+mj-lt"/>
              </a:rPr>
              <a:t>flexible facilities </a:t>
            </a:r>
            <a:r>
              <a:rPr lang="en-US" altLang="en-US" sz="2700" dirty="0">
                <a:solidFill>
                  <a:prstClr val="black"/>
                </a:solidFill>
                <a:latin typeface="+mj-lt"/>
              </a:rPr>
              <a:t>or smaller, localized, dedicated facilities.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E4E47B4F-EFA4-1041-1301-55A239F2E2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643654C-C888-0F35-E095-C79DE8F6BE4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18C4D6C0-049F-666F-9677-832219148DEF}"/>
              </a:ext>
            </a:extLst>
          </p:cNvPr>
          <p:cNvSpPr/>
          <p:nvPr/>
        </p:nvSpPr>
        <p:spPr>
          <a:xfrm rot="16200000" flipV="1">
            <a:off x="-1628147" y="3181798"/>
            <a:ext cx="5138737" cy="1331018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D34D98-9419-2E55-6375-520D9D88CD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31860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title"/>
          </p:nvPr>
        </p:nvSpPr>
        <p:spPr>
          <a:xfrm>
            <a:off x="1503101" y="223999"/>
            <a:ext cx="8514379" cy="641350"/>
          </a:xfrm>
        </p:spPr>
        <p:txBody>
          <a:bodyPr>
            <a:normAutofit/>
          </a:bodyPr>
          <a:lstStyle/>
          <a:p>
            <a:pPr algn="ctr"/>
            <a:r>
              <a:rPr lang="en-US" altLang="en-US" sz="32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Framework for Network Design Decisions</a:t>
            </a:r>
            <a:endParaRPr lang="en-GB" altLang="en-US" sz="3200" b="1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1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55722" y="1185753"/>
            <a:ext cx="9898078" cy="5138737"/>
          </a:xfrm>
        </p:spPr>
        <p:txBody>
          <a:bodyPr>
            <a:noAutofit/>
          </a:bodyPr>
          <a:lstStyle/>
          <a:p>
            <a:pPr marL="342900" lvl="0" indent="-34290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</a:pPr>
            <a:r>
              <a:rPr lang="en-US" altLang="en-US" sz="3000" b="1" dirty="0">
                <a:solidFill>
                  <a:srgbClr val="C00000"/>
                </a:solidFill>
                <a:latin typeface="+mj-lt"/>
              </a:rPr>
              <a:t>Phase II: Define the Regional Facility Configuration</a:t>
            </a:r>
          </a:p>
          <a:p>
            <a:pPr lvl="1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2800" dirty="0" smtClean="0">
                <a:solidFill>
                  <a:prstClr val="black"/>
                </a:solidFill>
                <a:latin typeface="+mj-lt"/>
              </a:rPr>
              <a:t>The </a:t>
            </a:r>
            <a:r>
              <a:rPr lang="en-US" altLang="en-US" sz="2800" dirty="0">
                <a:solidFill>
                  <a:prstClr val="black"/>
                </a:solidFill>
                <a:latin typeface="+mj-lt"/>
              </a:rPr>
              <a:t>next step is for managers to identify whether economies of scale or scope can play </a:t>
            </a:r>
            <a:r>
              <a:rPr lang="en-US" altLang="en-US" sz="2800" dirty="0" smtClean="0">
                <a:solidFill>
                  <a:prstClr val="black"/>
                </a:solidFill>
                <a:latin typeface="+mj-lt"/>
              </a:rPr>
              <a:t>a significant </a:t>
            </a:r>
            <a:r>
              <a:rPr lang="en-US" altLang="en-US" sz="2800" dirty="0">
                <a:solidFill>
                  <a:prstClr val="black"/>
                </a:solidFill>
                <a:latin typeface="+mj-lt"/>
              </a:rPr>
              <a:t>role in reducing costs, given available production technologies. If economies of </a:t>
            </a:r>
            <a:r>
              <a:rPr lang="en-US" altLang="en-US" sz="2800" dirty="0" smtClean="0">
                <a:solidFill>
                  <a:prstClr val="black"/>
                </a:solidFill>
                <a:latin typeface="+mj-lt"/>
              </a:rPr>
              <a:t>scale or </a:t>
            </a:r>
            <a:r>
              <a:rPr lang="en-US" altLang="en-US" sz="2800" dirty="0">
                <a:solidFill>
                  <a:prstClr val="black"/>
                </a:solidFill>
                <a:latin typeface="+mj-lt"/>
              </a:rPr>
              <a:t>scope are significant, it may be better to have a few facilities serving many markets. </a:t>
            </a:r>
            <a:endParaRPr lang="en-US" altLang="en-US" sz="2800" dirty="0" smtClean="0">
              <a:solidFill>
                <a:prstClr val="black"/>
              </a:solidFill>
              <a:latin typeface="+mj-lt"/>
            </a:endParaRPr>
          </a:p>
          <a:p>
            <a:pPr lvl="1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2800" b="1" dirty="0" smtClean="0">
                <a:solidFill>
                  <a:srgbClr val="C00000"/>
                </a:solidFill>
                <a:latin typeface="+mj-lt"/>
              </a:rPr>
              <a:t>For </a:t>
            </a:r>
            <a:r>
              <a:rPr lang="en-US" altLang="en-US" sz="2800" b="1" dirty="0">
                <a:solidFill>
                  <a:srgbClr val="C00000"/>
                </a:solidFill>
                <a:latin typeface="+mj-lt"/>
              </a:rPr>
              <a:t>example</a:t>
            </a:r>
            <a:r>
              <a:rPr lang="en-US" altLang="en-US" sz="2800" dirty="0">
                <a:solidFill>
                  <a:prstClr val="black"/>
                </a:solidFill>
                <a:latin typeface="+mj-lt"/>
              </a:rPr>
              <a:t>, semiconductor manufacturers such as Advanced Micro Devices have few plants </a:t>
            </a:r>
            <a:r>
              <a:rPr lang="en-US" altLang="en-US" sz="2800" dirty="0" smtClean="0">
                <a:solidFill>
                  <a:prstClr val="black"/>
                </a:solidFill>
                <a:latin typeface="+mj-lt"/>
              </a:rPr>
              <a:t>for their </a:t>
            </a:r>
            <a:r>
              <a:rPr lang="en-US" altLang="en-US" sz="2800" dirty="0">
                <a:solidFill>
                  <a:prstClr val="black"/>
                </a:solidFill>
                <a:latin typeface="+mj-lt"/>
              </a:rPr>
              <a:t>global markets, given the economies of scale in production. </a:t>
            </a:r>
            <a:endParaRPr lang="en-US" altLang="en-US" sz="2800" dirty="0" smtClean="0">
              <a:solidFill>
                <a:prstClr val="black"/>
              </a:solidFill>
              <a:latin typeface="+mj-lt"/>
            </a:endParaRPr>
          </a:p>
          <a:p>
            <a:pPr lvl="1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2800" dirty="0" smtClean="0">
                <a:solidFill>
                  <a:prstClr val="black"/>
                </a:solidFill>
                <a:latin typeface="+mj-lt"/>
              </a:rPr>
              <a:t>If </a:t>
            </a:r>
            <a:r>
              <a:rPr lang="en-US" altLang="en-US" sz="2800" dirty="0">
                <a:solidFill>
                  <a:prstClr val="black"/>
                </a:solidFill>
                <a:latin typeface="+mj-lt"/>
              </a:rPr>
              <a:t>economies of scale or </a:t>
            </a:r>
            <a:r>
              <a:rPr lang="en-US" altLang="en-US" sz="2800" dirty="0" smtClean="0">
                <a:solidFill>
                  <a:prstClr val="black"/>
                </a:solidFill>
                <a:latin typeface="+mj-lt"/>
              </a:rPr>
              <a:t>scope are </a:t>
            </a:r>
            <a:r>
              <a:rPr lang="en-US" altLang="en-US" sz="2800" dirty="0">
                <a:solidFill>
                  <a:prstClr val="black"/>
                </a:solidFill>
                <a:latin typeface="+mj-lt"/>
              </a:rPr>
              <a:t>not significant, it may be better for each market to have its own facility. 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E4E47B4F-EFA4-1041-1301-55A239F2E2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643654C-C888-0F35-E095-C79DE8F6BE4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18C4D6C0-049F-666F-9677-832219148DEF}"/>
              </a:ext>
            </a:extLst>
          </p:cNvPr>
          <p:cNvSpPr/>
          <p:nvPr/>
        </p:nvSpPr>
        <p:spPr>
          <a:xfrm rot="16200000" flipV="1">
            <a:off x="-1744928" y="3298579"/>
            <a:ext cx="5138737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D34D98-9419-2E55-6375-520D9D88CD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28770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80159" y="1136132"/>
            <a:ext cx="9862458" cy="6173922"/>
          </a:xfrm>
        </p:spPr>
        <p:txBody>
          <a:bodyPr>
            <a:noAutofit/>
          </a:bodyPr>
          <a:lstStyle/>
          <a:p>
            <a:pPr marL="342900" lvl="0" indent="-34290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</a:pPr>
            <a:r>
              <a:rPr lang="en-US" altLang="en-US" sz="3100" b="1" dirty="0">
                <a:solidFill>
                  <a:srgbClr val="C00000"/>
                </a:solidFill>
                <a:latin typeface="+mj-lt"/>
              </a:rPr>
              <a:t>Phase III: Select a Set of Desirable Potential Sites</a:t>
            </a:r>
          </a:p>
          <a:p>
            <a:pPr lvl="1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prstClr val="black"/>
                </a:solidFill>
                <a:latin typeface="+mj-lt"/>
              </a:rPr>
              <a:t>The objective of </a:t>
            </a:r>
            <a:r>
              <a:rPr lang="en-US" altLang="en-US" sz="2800" b="1" dirty="0">
                <a:solidFill>
                  <a:srgbClr val="C00000"/>
                </a:solidFill>
                <a:latin typeface="+mj-lt"/>
              </a:rPr>
              <a:t>Phase III </a:t>
            </a:r>
            <a:r>
              <a:rPr lang="en-US" altLang="en-US" sz="2800" dirty="0">
                <a:solidFill>
                  <a:prstClr val="black"/>
                </a:solidFill>
                <a:latin typeface="+mj-lt"/>
              </a:rPr>
              <a:t>is to select a set of desirable potential sites within each region </a:t>
            </a:r>
            <a:r>
              <a:rPr lang="en-US" altLang="en-US" sz="2800" dirty="0" smtClean="0">
                <a:solidFill>
                  <a:prstClr val="black"/>
                </a:solidFill>
                <a:latin typeface="+mj-lt"/>
              </a:rPr>
              <a:t>where facilities </a:t>
            </a:r>
            <a:r>
              <a:rPr lang="en-US" altLang="en-US" sz="2800" dirty="0">
                <a:solidFill>
                  <a:prstClr val="black"/>
                </a:solidFill>
                <a:latin typeface="+mj-lt"/>
              </a:rPr>
              <a:t>are to be located. </a:t>
            </a:r>
            <a:endParaRPr lang="en-US" altLang="en-US" sz="2800" dirty="0" smtClean="0">
              <a:solidFill>
                <a:prstClr val="black"/>
              </a:solidFill>
              <a:latin typeface="+mj-lt"/>
            </a:endParaRPr>
          </a:p>
          <a:p>
            <a:pPr lvl="1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2800" dirty="0" smtClean="0">
                <a:solidFill>
                  <a:prstClr val="black"/>
                </a:solidFill>
                <a:latin typeface="+mj-lt"/>
              </a:rPr>
              <a:t>Sites </a:t>
            </a:r>
            <a:r>
              <a:rPr lang="en-US" altLang="en-US" sz="2800" dirty="0">
                <a:solidFill>
                  <a:prstClr val="black"/>
                </a:solidFill>
                <a:latin typeface="+mj-lt"/>
              </a:rPr>
              <a:t>should be selected based on an analysis of infrastructure </a:t>
            </a:r>
            <a:r>
              <a:rPr lang="en-US" altLang="en-US" sz="2800" dirty="0" smtClean="0">
                <a:solidFill>
                  <a:prstClr val="black"/>
                </a:solidFill>
                <a:latin typeface="+mj-lt"/>
              </a:rPr>
              <a:t>availability to </a:t>
            </a:r>
            <a:r>
              <a:rPr lang="en-US" altLang="en-US" sz="2800" dirty="0">
                <a:solidFill>
                  <a:prstClr val="black"/>
                </a:solidFill>
                <a:latin typeface="+mj-lt"/>
              </a:rPr>
              <a:t>support the desired production methodologies. </a:t>
            </a:r>
            <a:endParaRPr lang="en-US" altLang="en-US" sz="2800" dirty="0" smtClean="0">
              <a:solidFill>
                <a:prstClr val="black"/>
              </a:solidFill>
              <a:latin typeface="+mj-lt"/>
            </a:endParaRPr>
          </a:p>
          <a:p>
            <a:pPr lvl="1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2800" dirty="0" smtClean="0">
                <a:solidFill>
                  <a:prstClr val="black"/>
                </a:solidFill>
                <a:latin typeface="+mj-lt"/>
              </a:rPr>
              <a:t>Hard </a:t>
            </a:r>
            <a:r>
              <a:rPr lang="en-US" altLang="en-US" sz="2800" dirty="0">
                <a:solidFill>
                  <a:prstClr val="black"/>
                </a:solidFill>
                <a:latin typeface="+mj-lt"/>
              </a:rPr>
              <a:t>infrastructure </a:t>
            </a:r>
            <a:r>
              <a:rPr lang="en-US" altLang="en-US" sz="2800" dirty="0" smtClean="0">
                <a:solidFill>
                  <a:prstClr val="black"/>
                </a:solidFill>
                <a:latin typeface="+mj-lt"/>
              </a:rPr>
              <a:t>requirements include </a:t>
            </a:r>
            <a:r>
              <a:rPr lang="en-US" altLang="en-US" sz="2800" dirty="0">
                <a:solidFill>
                  <a:prstClr val="black"/>
                </a:solidFill>
                <a:latin typeface="+mj-lt"/>
              </a:rPr>
              <a:t>the availability of suppliers, transportation services, communication, utilities, and </a:t>
            </a:r>
            <a:r>
              <a:rPr lang="en-US" altLang="en-US" sz="2800" dirty="0" smtClean="0">
                <a:solidFill>
                  <a:prstClr val="black"/>
                </a:solidFill>
                <a:latin typeface="+mj-lt"/>
              </a:rPr>
              <a:t>warehousing facilities</a:t>
            </a:r>
            <a:r>
              <a:rPr lang="en-US" altLang="en-US" sz="2800" dirty="0">
                <a:solidFill>
                  <a:prstClr val="black"/>
                </a:solidFill>
                <a:latin typeface="+mj-lt"/>
              </a:rPr>
              <a:t>. </a:t>
            </a:r>
            <a:endParaRPr lang="en-US" altLang="en-US" sz="2800" dirty="0" smtClean="0">
              <a:solidFill>
                <a:prstClr val="black"/>
              </a:solidFill>
              <a:latin typeface="+mj-lt"/>
            </a:endParaRPr>
          </a:p>
          <a:p>
            <a:pPr lvl="1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2800" dirty="0" smtClean="0">
                <a:solidFill>
                  <a:prstClr val="black"/>
                </a:solidFill>
                <a:latin typeface="+mj-lt"/>
              </a:rPr>
              <a:t>Soft </a:t>
            </a:r>
            <a:r>
              <a:rPr lang="en-US" altLang="en-US" sz="2800" dirty="0">
                <a:solidFill>
                  <a:prstClr val="black"/>
                </a:solidFill>
                <a:latin typeface="+mj-lt"/>
              </a:rPr>
              <a:t>infrastructure requirements include the availability of a skilled workforce</a:t>
            </a:r>
            <a:r>
              <a:rPr lang="en-US" altLang="en-US" sz="2800" dirty="0" smtClean="0">
                <a:solidFill>
                  <a:prstClr val="black"/>
                </a:solidFill>
                <a:latin typeface="+mj-lt"/>
              </a:rPr>
              <a:t>, workforce </a:t>
            </a:r>
            <a:r>
              <a:rPr lang="en-US" altLang="en-US" sz="2800" dirty="0">
                <a:solidFill>
                  <a:prstClr val="black"/>
                </a:solidFill>
                <a:latin typeface="+mj-lt"/>
              </a:rPr>
              <a:t>turnover, and the community receptivity to business and industry.</a:t>
            </a:r>
          </a:p>
          <a:p>
            <a:pPr marL="742950" lvl="1" indent="-28575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–"/>
            </a:pPr>
            <a:endParaRPr lang="en-US" altLang="en-US" sz="2800" dirty="0" smtClean="0">
              <a:solidFill>
                <a:prstClr val="black"/>
              </a:solidFill>
              <a:latin typeface="+mj-lt"/>
            </a:endParaRPr>
          </a:p>
          <a:p>
            <a:pPr marL="742950" lvl="1" indent="-28575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–"/>
            </a:pPr>
            <a:endParaRPr lang="en-US" altLang="en-US" sz="2800" dirty="0">
              <a:solidFill>
                <a:prstClr val="black"/>
              </a:solidFill>
              <a:latin typeface="+mj-lt"/>
            </a:endParaRPr>
          </a:p>
          <a:p>
            <a:pPr marL="742950" lvl="1" indent="-28575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–"/>
            </a:pPr>
            <a:endParaRPr lang="en-US" altLang="en-US" sz="2800" dirty="0" smtClean="0">
              <a:solidFill>
                <a:prstClr val="black"/>
              </a:solidFill>
              <a:latin typeface="+mj-lt"/>
            </a:endParaRPr>
          </a:p>
          <a:p>
            <a:pPr marL="457200" lvl="1" indent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None/>
            </a:pPr>
            <a:endParaRPr lang="en-US" altLang="en-US" sz="2800" dirty="0">
              <a:solidFill>
                <a:prstClr val="black"/>
              </a:solidFill>
              <a:latin typeface="+mj-lt"/>
            </a:endParaRPr>
          </a:p>
          <a:p>
            <a:pPr marL="342900" lvl="0" indent="-34290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</a:pPr>
            <a:r>
              <a:rPr lang="en-US" altLang="en-US" sz="3200" b="1" dirty="0">
                <a:solidFill>
                  <a:prstClr val="black"/>
                </a:solidFill>
                <a:latin typeface="+mj-lt"/>
              </a:rPr>
              <a:t>Phase IV: Location Choices</a:t>
            </a:r>
          </a:p>
        </p:txBody>
      </p:sp>
      <p:sp>
        <p:nvSpPr>
          <p:cNvPr id="147461" name="Rectangle 5"/>
          <p:cNvSpPr>
            <a:spLocks noGrp="1" noChangeArrowheads="1"/>
          </p:cNvSpPr>
          <p:nvPr>
            <p:ph type="title"/>
          </p:nvPr>
        </p:nvSpPr>
        <p:spPr>
          <a:xfrm>
            <a:off x="1432227" y="133730"/>
            <a:ext cx="8382000" cy="641350"/>
          </a:xfrm>
          <a:noFill/>
          <a:ln/>
        </p:spPr>
        <p:txBody>
          <a:bodyPr>
            <a:normAutofit fontScale="90000"/>
          </a:bodyPr>
          <a:lstStyle/>
          <a:p>
            <a:pPr algn="ctr"/>
            <a:r>
              <a:rPr lang="en-US" altLang="en-US" sz="4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Framework for Network Design Decisions</a:t>
            </a:r>
            <a:endParaRPr lang="en-GB" altLang="en-US" sz="4000" b="1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F4F36A0D-37AA-33D4-9160-0A4F7C7F0E6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2B9C016-AD40-975B-0100-907A4A386C1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258B6342-135E-A456-8A5D-FBE0E93AD989}"/>
              </a:ext>
            </a:extLst>
          </p:cNvPr>
          <p:cNvSpPr/>
          <p:nvPr/>
        </p:nvSpPr>
        <p:spPr>
          <a:xfrm rot="16200000" flipV="1">
            <a:off x="-2103721" y="3085161"/>
            <a:ext cx="5540993" cy="1226767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0C66A9-CD21-78F7-67CF-02BC1E5444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55319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50849" y="1414956"/>
            <a:ext cx="10004831" cy="6173922"/>
          </a:xfrm>
        </p:spPr>
        <p:txBody>
          <a:bodyPr>
            <a:noAutofit/>
          </a:bodyPr>
          <a:lstStyle/>
          <a:p>
            <a:pPr marL="342900" lvl="0" indent="-34290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</a:pPr>
            <a:r>
              <a:rPr lang="en-US" altLang="en-US" sz="3100" b="1" dirty="0" smtClean="0">
                <a:solidFill>
                  <a:srgbClr val="C00000"/>
                </a:solidFill>
                <a:latin typeface="+mj-lt"/>
              </a:rPr>
              <a:t>Phase </a:t>
            </a:r>
            <a:r>
              <a:rPr lang="en-US" altLang="en-US" sz="3100" b="1" dirty="0">
                <a:solidFill>
                  <a:srgbClr val="C00000"/>
                </a:solidFill>
                <a:latin typeface="+mj-lt"/>
              </a:rPr>
              <a:t>IV: Location </a:t>
            </a:r>
            <a:r>
              <a:rPr lang="en-US" altLang="en-US" sz="3100" b="1" dirty="0" smtClean="0">
                <a:solidFill>
                  <a:srgbClr val="C00000"/>
                </a:solidFill>
                <a:latin typeface="+mj-lt"/>
              </a:rPr>
              <a:t>Choices</a:t>
            </a:r>
          </a:p>
          <a:p>
            <a:pPr marL="342900" lvl="0" indent="-34290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</a:pPr>
            <a:endParaRPr lang="en-US" altLang="en-US" sz="3200" b="1" dirty="0">
              <a:solidFill>
                <a:prstClr val="black"/>
              </a:solidFill>
              <a:latin typeface="+mj-lt"/>
            </a:endParaRPr>
          </a:p>
          <a:p>
            <a:pPr algn="just"/>
            <a:r>
              <a:rPr lang="en-US" dirty="0"/>
              <a:t>The objective of Phase IV is to select, from among the potential sites, a precise location </a:t>
            </a:r>
            <a:r>
              <a:rPr lang="en-US" dirty="0" smtClean="0"/>
              <a:t>and capacity </a:t>
            </a:r>
            <a:r>
              <a:rPr lang="en-US" dirty="0"/>
              <a:t>allocation for each facility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r>
              <a:rPr lang="en-US" dirty="0" smtClean="0"/>
              <a:t> </a:t>
            </a:r>
          </a:p>
          <a:p>
            <a:pPr algn="just"/>
            <a:r>
              <a:rPr lang="en-US" dirty="0" smtClean="0"/>
              <a:t>The </a:t>
            </a:r>
            <a:r>
              <a:rPr lang="en-US" dirty="0"/>
              <a:t>network is designed to maximize total profits, </a:t>
            </a:r>
            <a:r>
              <a:rPr lang="en-US" dirty="0" smtClean="0"/>
              <a:t>taking into </a:t>
            </a:r>
            <a:r>
              <a:rPr lang="en-US" dirty="0"/>
              <a:t>account the expected margin and demand in each market, various logistics and facility costs</a:t>
            </a:r>
            <a:r>
              <a:rPr lang="en-US" dirty="0" smtClean="0"/>
              <a:t>, and </a:t>
            </a:r>
            <a:r>
              <a:rPr lang="en-US" dirty="0"/>
              <a:t>the taxes and tariffs at each location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147461" name="Rectangle 5"/>
          <p:cNvSpPr>
            <a:spLocks noGrp="1" noChangeArrowheads="1"/>
          </p:cNvSpPr>
          <p:nvPr>
            <p:ph type="title"/>
          </p:nvPr>
        </p:nvSpPr>
        <p:spPr>
          <a:xfrm>
            <a:off x="1400999" y="286698"/>
            <a:ext cx="8382000" cy="641350"/>
          </a:xfrm>
          <a:noFill/>
          <a:ln/>
        </p:spPr>
        <p:txBody>
          <a:bodyPr>
            <a:normAutofit/>
          </a:bodyPr>
          <a:lstStyle/>
          <a:p>
            <a:pPr algn="ctr"/>
            <a:r>
              <a:rPr lang="en-US" altLang="en-US" sz="3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Framework for Network Design Decisions</a:t>
            </a:r>
            <a:endParaRPr lang="en-GB" altLang="en-US" sz="3600" b="1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F4F36A0D-37AA-33D4-9160-0A4F7C7F0E6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2B9C016-AD40-975B-0100-907A4A386C1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258B6342-135E-A456-8A5D-FBE0E93AD989}"/>
              </a:ext>
            </a:extLst>
          </p:cNvPr>
          <p:cNvSpPr/>
          <p:nvPr/>
        </p:nvSpPr>
        <p:spPr>
          <a:xfrm rot="16200000" flipV="1">
            <a:off x="-2168376" y="3149817"/>
            <a:ext cx="5540993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0C66A9-CD21-78F7-67CF-02BC1E5444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887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51377" y="1398399"/>
            <a:ext cx="9702423" cy="5094287"/>
          </a:xfrm>
        </p:spPr>
        <p:txBody>
          <a:bodyPr>
            <a:normAutofit lnSpcReduction="10000"/>
          </a:bodyPr>
          <a:lstStyle/>
          <a:p>
            <a:r>
              <a:rPr lang="en-US" dirty="0"/>
              <a:t>A manager’s goal when locating facilities and allocating capacity should be to maximize </a:t>
            </a:r>
            <a:r>
              <a:rPr lang="en-US" dirty="0" smtClean="0"/>
              <a:t>the overall </a:t>
            </a:r>
            <a:r>
              <a:rPr lang="en-US" dirty="0"/>
              <a:t>profitability of the resulting supply chain network while providing customers with </a:t>
            </a:r>
            <a:r>
              <a:rPr lang="en-US" dirty="0" smtClean="0"/>
              <a:t>the appropriate </a:t>
            </a:r>
            <a:r>
              <a:rPr lang="en-US" dirty="0"/>
              <a:t>responsiveness. 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Revenues </a:t>
            </a:r>
            <a:r>
              <a:rPr lang="en-US" dirty="0"/>
              <a:t>come from the sale of product, whereas costs arise </a:t>
            </a:r>
            <a:r>
              <a:rPr lang="en-US" dirty="0" smtClean="0"/>
              <a:t>from facilities</a:t>
            </a:r>
            <a:r>
              <a:rPr lang="en-US" dirty="0"/>
              <a:t>, labor, transportation, material, and inventories. 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profits of the firm are also </a:t>
            </a:r>
            <a:r>
              <a:rPr lang="en-US" dirty="0" smtClean="0"/>
              <a:t>affected by </a:t>
            </a:r>
            <a:r>
              <a:rPr lang="en-US" dirty="0"/>
              <a:t>taxes and tariffs. 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Ideally</a:t>
            </a:r>
            <a:r>
              <a:rPr lang="en-US" dirty="0"/>
              <a:t>, profits after tariffs and taxes should be maximized when designing </a:t>
            </a:r>
            <a:r>
              <a:rPr lang="en-US" dirty="0" smtClean="0"/>
              <a:t>a supply </a:t>
            </a:r>
            <a:r>
              <a:rPr lang="en-US" dirty="0"/>
              <a:t>chain network.</a:t>
            </a:r>
            <a:endParaRPr lang="en-US" alt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8485" name="Rectangle 5"/>
          <p:cNvSpPr>
            <a:spLocks noGrp="1" noChangeArrowheads="1"/>
          </p:cNvSpPr>
          <p:nvPr>
            <p:ph type="title"/>
          </p:nvPr>
        </p:nvSpPr>
        <p:spPr>
          <a:xfrm>
            <a:off x="1514902" y="343890"/>
            <a:ext cx="8382000" cy="641350"/>
          </a:xfrm>
          <a:noFill/>
          <a:ln/>
        </p:spPr>
        <p:txBody>
          <a:bodyPr>
            <a:noAutofit/>
          </a:bodyPr>
          <a:lstStyle/>
          <a:p>
            <a:pPr algn="ctr"/>
            <a:r>
              <a:rPr lang="en-US" altLang="en-US" sz="32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Models for Facility Location and Capacity Allocation</a:t>
            </a:r>
            <a:endParaRPr lang="en-GB" altLang="en-US" sz="3200" b="1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116BFBB9-2918-9DFF-179F-5F4E3B147A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DF9DB5A-D315-0607-DB90-BDB045C4A84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F07A863E-B6A1-1C7D-DE31-35856817B36C}"/>
              </a:ext>
            </a:extLst>
          </p:cNvPr>
          <p:cNvSpPr/>
          <p:nvPr/>
        </p:nvSpPr>
        <p:spPr>
          <a:xfrm rot="16200000" flipV="1">
            <a:off x="-1596868" y="2987742"/>
            <a:ext cx="4830171" cy="1393369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18DB846-3858-ACC1-F556-46B543E8D7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33252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51377" y="1199851"/>
            <a:ext cx="10436763" cy="5094287"/>
          </a:xfrm>
        </p:spPr>
        <p:txBody>
          <a:bodyPr>
            <a:noAutofit/>
          </a:bodyPr>
          <a:lstStyle/>
          <a:p>
            <a:r>
              <a:rPr lang="en-US" sz="2700" b="1" dirty="0">
                <a:solidFill>
                  <a:srgbClr val="C00000"/>
                </a:solidFill>
              </a:rPr>
              <a:t>A manager must consider many trade-offs during network design. </a:t>
            </a:r>
            <a:endParaRPr lang="en-US" sz="2700" b="1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en-US" sz="2700" b="1" dirty="0" smtClean="0"/>
          </a:p>
          <a:p>
            <a:pPr marL="0" indent="0">
              <a:buNone/>
            </a:pPr>
            <a:r>
              <a:rPr lang="en-US" sz="2700" b="1" dirty="0" smtClean="0">
                <a:solidFill>
                  <a:srgbClr val="C00000"/>
                </a:solidFill>
              </a:rPr>
              <a:t>For </a:t>
            </a:r>
            <a:r>
              <a:rPr lang="en-US" sz="2700" b="1" dirty="0">
                <a:solidFill>
                  <a:srgbClr val="C00000"/>
                </a:solidFill>
              </a:rPr>
              <a:t>example</a:t>
            </a:r>
            <a:r>
              <a:rPr lang="en-US" sz="2700" dirty="0"/>
              <a:t>, </a:t>
            </a:r>
            <a:r>
              <a:rPr lang="en-US" sz="2700" dirty="0" smtClean="0"/>
              <a:t>building many </a:t>
            </a:r>
            <a:r>
              <a:rPr lang="en-US" sz="2700" dirty="0"/>
              <a:t>facilities to serve local markets reduces transportation cost and provides a fast </a:t>
            </a:r>
            <a:r>
              <a:rPr lang="en-US" sz="2700" dirty="0" smtClean="0"/>
              <a:t>response time</a:t>
            </a:r>
            <a:r>
              <a:rPr lang="en-US" sz="2700" dirty="0"/>
              <a:t>, but it increases the facility and inventory costs incurred by the firm</a:t>
            </a:r>
            <a:r>
              <a:rPr lang="en-US" sz="2700" dirty="0" smtClean="0"/>
              <a:t>.</a:t>
            </a:r>
          </a:p>
          <a:p>
            <a:pPr marL="0" indent="0">
              <a:buNone/>
            </a:pPr>
            <a:endParaRPr lang="en-US" sz="2700" dirty="0" smtClean="0"/>
          </a:p>
          <a:p>
            <a:r>
              <a:rPr lang="en-US" altLang="en-US" sz="27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Managers use network design models in two situations. </a:t>
            </a:r>
            <a:endParaRPr lang="en-US" altLang="en-US" sz="27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en-US" sz="27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sz="27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First</a:t>
            </a:r>
            <a:r>
              <a:rPr lang="en-US" altLang="en-US" sz="27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these models are used </a:t>
            </a:r>
            <a:r>
              <a:rPr lang="en-US" altLang="en-US" sz="2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decide </a:t>
            </a:r>
            <a:r>
              <a:rPr lang="en-US" altLang="en-US" sz="27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locations where facilities will be established and determine the capacity to </a:t>
            </a:r>
            <a:r>
              <a:rPr lang="en-US" altLang="en-US" sz="2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 assigned </a:t>
            </a:r>
            <a:r>
              <a:rPr lang="en-US" altLang="en-US" sz="27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each </a:t>
            </a:r>
            <a:r>
              <a:rPr lang="en-US" altLang="en-US" sz="2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facility. </a:t>
            </a:r>
            <a:r>
              <a:rPr lang="en-US" sz="2700" dirty="0"/>
              <a:t>Managers must make this decision considering a time horizon </a:t>
            </a:r>
            <a:r>
              <a:rPr lang="en-US" sz="2700" dirty="0" smtClean="0"/>
              <a:t>over which </a:t>
            </a:r>
            <a:r>
              <a:rPr lang="en-US" sz="2700" dirty="0"/>
              <a:t>locations and capacities will not be altered (typically in years).</a:t>
            </a:r>
            <a:endParaRPr lang="en-US" altLang="en-US" sz="27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altLang="en-US" sz="27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8485" name="Rectangle 5"/>
          <p:cNvSpPr>
            <a:spLocks noGrp="1" noChangeArrowheads="1"/>
          </p:cNvSpPr>
          <p:nvPr>
            <p:ph type="title"/>
          </p:nvPr>
        </p:nvSpPr>
        <p:spPr>
          <a:xfrm>
            <a:off x="1514902" y="277285"/>
            <a:ext cx="8382000" cy="641350"/>
          </a:xfrm>
          <a:noFill/>
          <a:ln/>
        </p:spPr>
        <p:txBody>
          <a:bodyPr>
            <a:noAutofit/>
          </a:bodyPr>
          <a:lstStyle/>
          <a:p>
            <a:pPr algn="ctr"/>
            <a:r>
              <a:rPr lang="en-US" altLang="en-US" sz="32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Models for Facility Location and Capacity Allocation</a:t>
            </a:r>
            <a:endParaRPr lang="en-GB" altLang="en-US" sz="3200" b="1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116BFBB9-2918-9DFF-179F-5F4E3B147A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DF9DB5A-D315-0607-DB90-BDB045C4A84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F07A863E-B6A1-1C7D-DE31-35856817B36C}"/>
              </a:ext>
            </a:extLst>
          </p:cNvPr>
          <p:cNvSpPr/>
          <p:nvPr/>
        </p:nvSpPr>
        <p:spPr>
          <a:xfrm rot="16200000" flipV="1">
            <a:off x="-1596868" y="2987742"/>
            <a:ext cx="4830171" cy="1393369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18DB846-3858-ACC1-F556-46B543E8D7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17537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51377" y="1398399"/>
            <a:ext cx="9702423" cy="5094287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Second</a:t>
            </a:r>
            <a:r>
              <a:rPr lang="en-US" dirty="0">
                <a:solidFill>
                  <a:srgbClr val="C00000"/>
                </a:solidFill>
              </a:rPr>
              <a:t>,</a:t>
            </a:r>
            <a:r>
              <a:rPr lang="en-US" dirty="0"/>
              <a:t> these </a:t>
            </a:r>
            <a:r>
              <a:rPr lang="en-US" dirty="0" smtClean="0"/>
              <a:t>models are </a:t>
            </a:r>
            <a:r>
              <a:rPr lang="en-US" dirty="0"/>
              <a:t>used to assign current demand to the available facilities and identify lanes along </a:t>
            </a:r>
            <a:r>
              <a:rPr lang="en-US" dirty="0" smtClean="0"/>
              <a:t>which product </a:t>
            </a:r>
            <a:r>
              <a:rPr lang="en-US" dirty="0"/>
              <a:t>will be transported. 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Managers </a:t>
            </a:r>
            <a:r>
              <a:rPr lang="en-US" dirty="0"/>
              <a:t>must consider this decision at least on an annual </a:t>
            </a:r>
            <a:r>
              <a:rPr lang="en-US" dirty="0" smtClean="0"/>
              <a:t>basis as </a:t>
            </a:r>
            <a:r>
              <a:rPr lang="en-US" dirty="0"/>
              <a:t>demand, prices, exchange rates, and tariffs </a:t>
            </a:r>
            <a:r>
              <a:rPr lang="en-US" dirty="0" smtClean="0"/>
              <a:t>change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/>
              <a:t>In both cases, the goal is to </a:t>
            </a:r>
            <a:r>
              <a:rPr lang="en-US" dirty="0" smtClean="0"/>
              <a:t>maximize </a:t>
            </a:r>
            <a:r>
              <a:rPr lang="en-US" dirty="0"/>
              <a:t>the profit while satisfying customer needs</a:t>
            </a:r>
            <a:endParaRPr lang="en-US" altLang="en-US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8485" name="Rectangle 5"/>
          <p:cNvSpPr>
            <a:spLocks noGrp="1" noChangeArrowheads="1"/>
          </p:cNvSpPr>
          <p:nvPr>
            <p:ph type="title"/>
          </p:nvPr>
        </p:nvSpPr>
        <p:spPr>
          <a:xfrm>
            <a:off x="1514902" y="343890"/>
            <a:ext cx="8382000" cy="641350"/>
          </a:xfrm>
          <a:noFill/>
          <a:ln/>
        </p:spPr>
        <p:txBody>
          <a:bodyPr>
            <a:noAutofit/>
          </a:bodyPr>
          <a:lstStyle/>
          <a:p>
            <a:pPr algn="ctr"/>
            <a:r>
              <a:rPr lang="en-US" altLang="en-US" sz="32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Models for Facility Location and Capacity Allocation</a:t>
            </a:r>
            <a:endParaRPr lang="en-GB" altLang="en-US" sz="3200" b="1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116BFBB9-2918-9DFF-179F-5F4E3B147A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DF9DB5A-D315-0607-DB90-BDB045C4A84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F07A863E-B6A1-1C7D-DE31-35856817B36C}"/>
              </a:ext>
            </a:extLst>
          </p:cNvPr>
          <p:cNvSpPr/>
          <p:nvPr/>
        </p:nvSpPr>
        <p:spPr>
          <a:xfrm rot="16200000" flipV="1">
            <a:off x="-1596868" y="2987742"/>
            <a:ext cx="4830171" cy="1393369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18DB846-3858-ACC1-F556-46B543E8D7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025705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54153" y="1223317"/>
            <a:ext cx="9483961" cy="6031704"/>
          </a:xfrm>
        </p:spPr>
        <p:txBody>
          <a:bodyPr>
            <a:noAutofit/>
          </a:bodyPr>
          <a:lstStyle/>
          <a:p>
            <a:pPr marL="342900" lvl="0" indent="-34290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</a:pPr>
            <a:r>
              <a:rPr lang="en-US" altLang="en-US" sz="2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following information ideally is available </a:t>
            </a:r>
            <a:r>
              <a:rPr lang="en-US" altLang="en-US" sz="2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making </a:t>
            </a:r>
            <a:r>
              <a:rPr lang="en-US" altLang="en-US" sz="2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design decision</a:t>
            </a:r>
            <a:endParaRPr lang="en-US" altLang="en-US" sz="26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–"/>
            </a:pPr>
            <a:r>
              <a:rPr lang="en-US" altLang="en-US" sz="2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Location of supply sources and markets</a:t>
            </a:r>
          </a:p>
          <a:p>
            <a:pPr marL="742950" lvl="1" indent="-28575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–"/>
            </a:pPr>
            <a:r>
              <a:rPr lang="en-US" altLang="en-US" sz="2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Location </a:t>
            </a:r>
            <a:r>
              <a:rPr lang="en-US" altLang="en-US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potential facility sites</a:t>
            </a:r>
          </a:p>
          <a:p>
            <a:pPr marL="742950" lvl="1" indent="-28575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–"/>
            </a:pPr>
            <a:r>
              <a:rPr lang="en-US" altLang="en-US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Demand forecast by market </a:t>
            </a:r>
          </a:p>
          <a:p>
            <a:pPr marL="742950" lvl="1" indent="-28575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–"/>
            </a:pPr>
            <a:r>
              <a:rPr lang="en-US" altLang="en-US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Facility, labor, and material costs by site </a:t>
            </a:r>
          </a:p>
          <a:p>
            <a:pPr marL="742950" lvl="1" indent="-28575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–"/>
            </a:pPr>
            <a:r>
              <a:rPr lang="en-US" altLang="en-US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Transportation costs between each pair of sites </a:t>
            </a:r>
          </a:p>
          <a:p>
            <a:pPr marL="742950" lvl="1" indent="-28575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–"/>
            </a:pPr>
            <a:r>
              <a:rPr lang="en-US" altLang="en-US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Inventory costs by site and as a function of quantity</a:t>
            </a:r>
          </a:p>
          <a:p>
            <a:pPr marL="742950" lvl="1" indent="-28575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–"/>
            </a:pPr>
            <a:r>
              <a:rPr lang="en-US" altLang="en-US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Sale price of product in different regions </a:t>
            </a:r>
          </a:p>
          <a:p>
            <a:pPr marL="742950" lvl="1" indent="-28575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–"/>
            </a:pPr>
            <a:r>
              <a:rPr lang="en-US" altLang="en-US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Taxes and tariffs </a:t>
            </a:r>
          </a:p>
          <a:p>
            <a:pPr marL="742950" lvl="1" indent="-28575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–"/>
            </a:pPr>
            <a:r>
              <a:rPr lang="en-US" altLang="en-US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Desired response time and other service factors</a:t>
            </a:r>
          </a:p>
        </p:txBody>
      </p:sp>
      <p:sp>
        <p:nvSpPr>
          <p:cNvPr id="152583" name="Rectangle 7"/>
          <p:cNvSpPr>
            <a:spLocks noGrp="1" noChangeArrowheads="1"/>
          </p:cNvSpPr>
          <p:nvPr>
            <p:ph type="title"/>
          </p:nvPr>
        </p:nvSpPr>
        <p:spPr>
          <a:xfrm>
            <a:off x="1696449" y="277285"/>
            <a:ext cx="8382000" cy="641350"/>
          </a:xfrm>
          <a:noFill/>
          <a:ln/>
        </p:spPr>
        <p:txBody>
          <a:bodyPr>
            <a:noAutofit/>
          </a:bodyPr>
          <a:lstStyle/>
          <a:p>
            <a:pPr algn="ctr"/>
            <a:r>
              <a:rPr lang="en-US" altLang="en-US" sz="32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Models for Facility Location and Capacity Allocation</a:t>
            </a:r>
            <a:endParaRPr lang="en-GB" altLang="en-US" sz="3200" b="1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D041FF6A-F0EC-CBC9-58B5-421394A40B6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55D5462-662F-2481-C4B3-027044D5F350}"/>
              </a:ext>
            </a:extLst>
          </p:cNvPr>
          <p:cNvSpPr txBox="1"/>
          <p:nvPr/>
        </p:nvSpPr>
        <p:spPr>
          <a:xfrm>
            <a:off x="9471940" y="63052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1FF5466C-76A7-CC9D-C823-9B49979A5189}"/>
              </a:ext>
            </a:extLst>
          </p:cNvPr>
          <p:cNvSpPr/>
          <p:nvPr/>
        </p:nvSpPr>
        <p:spPr>
          <a:xfrm rot="16200000" flipV="1">
            <a:off x="-1841022" y="2923062"/>
            <a:ext cx="5309994" cy="1429147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96549B-AC67-BFDB-8E38-E8DD75F98D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296448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29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62661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54153" y="1223317"/>
            <a:ext cx="9483961" cy="6031704"/>
          </a:xfrm>
        </p:spPr>
        <p:txBody>
          <a:bodyPr>
            <a:noAutofit/>
          </a:bodyPr>
          <a:lstStyle/>
          <a:p>
            <a:pPr marL="342900" lvl="0" indent="-34290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</a:pP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 </a:t>
            </a:r>
            <a:r>
              <a:rPr lang="en-US" alt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inputs</a:t>
            </a:r>
          </a:p>
          <a:p>
            <a:pPr marL="0" lvl="0" indent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None/>
            </a:pPr>
            <a:r>
              <a:rPr lang="en-US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m </a:t>
            </a:r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=	number of markets or demand points </a:t>
            </a:r>
          </a:p>
          <a:p>
            <a:pPr marL="0" lvl="0" indent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None/>
            </a:pPr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n 	=	number of potential factory locations</a:t>
            </a:r>
          </a:p>
          <a:p>
            <a:pPr marL="0" lvl="0" indent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None/>
            </a:pPr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l 	=	number of suppliers</a:t>
            </a:r>
          </a:p>
          <a:p>
            <a:pPr marL="0" lvl="0" indent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None/>
            </a:pPr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t 	=	number of potential warehouse locations </a:t>
            </a:r>
          </a:p>
          <a:p>
            <a:pPr marL="0" lvl="0" indent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None/>
            </a:pPr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Dj 	=	annual demand from customer j </a:t>
            </a:r>
          </a:p>
          <a:p>
            <a:pPr marL="0" lvl="0" indent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None/>
            </a:pPr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Ki 	=	potential capacity of factory at site i</a:t>
            </a:r>
          </a:p>
          <a:p>
            <a:pPr marL="0" lvl="0" indent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None/>
            </a:pPr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Sh 	=	supply capacity at supplier h </a:t>
            </a:r>
          </a:p>
          <a:p>
            <a:pPr marL="0" lvl="0" indent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None/>
            </a:pPr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We 	=	potential warehouse capacity at site e</a:t>
            </a:r>
          </a:p>
          <a:p>
            <a:pPr marL="0" lvl="0" indent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None/>
            </a:pPr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Fi 	=	fixed cost of locating a plant at site i </a:t>
            </a:r>
          </a:p>
          <a:p>
            <a:pPr marL="0" lvl="0" indent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None/>
            </a:pPr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fe 	=	fixed cost of locating a warehouse at site e</a:t>
            </a:r>
          </a:p>
          <a:p>
            <a:pPr marL="0" lvl="0" indent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None/>
            </a:pPr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chi 	=	cost of shipping one unit from supply source h to factory i </a:t>
            </a:r>
          </a:p>
          <a:p>
            <a:pPr marL="0" lvl="0" indent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None/>
            </a:pPr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cie 	=	cost of producing and shipping one unit from factory i to warehouse e </a:t>
            </a:r>
          </a:p>
          <a:p>
            <a:pPr marL="0" lvl="0" indent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None/>
            </a:pPr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cej 	=	cost of shipping one unit from warehouse e to customer j</a:t>
            </a:r>
          </a:p>
          <a:p>
            <a:pPr marL="0" lvl="0" indent="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  <a:buNone/>
            </a:pPr>
            <a:endParaRPr lang="en-US" altLang="en-US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2583" name="Rectangle 7"/>
          <p:cNvSpPr>
            <a:spLocks noGrp="1" noChangeArrowheads="1"/>
          </p:cNvSpPr>
          <p:nvPr>
            <p:ph type="title"/>
          </p:nvPr>
        </p:nvSpPr>
        <p:spPr>
          <a:xfrm>
            <a:off x="1696449" y="277285"/>
            <a:ext cx="8382000" cy="641350"/>
          </a:xfrm>
          <a:noFill/>
          <a:ln/>
        </p:spPr>
        <p:txBody>
          <a:bodyPr>
            <a:noAutofit/>
          </a:bodyPr>
          <a:lstStyle/>
          <a:p>
            <a:pPr algn="ctr"/>
            <a:r>
              <a:rPr lang="en-US" altLang="en-US" sz="32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Locating Plants and Warehouses Simultaneously</a:t>
            </a:r>
            <a:endParaRPr lang="en-GB" altLang="en-US" sz="3200" b="1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D041FF6A-F0EC-CBC9-58B5-421394A40B6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55D5462-662F-2481-C4B3-027044D5F350}"/>
              </a:ext>
            </a:extLst>
          </p:cNvPr>
          <p:cNvSpPr txBox="1"/>
          <p:nvPr/>
        </p:nvSpPr>
        <p:spPr>
          <a:xfrm>
            <a:off x="9471940" y="63052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1FF5466C-76A7-CC9D-C823-9B49979A5189}"/>
              </a:ext>
            </a:extLst>
          </p:cNvPr>
          <p:cNvSpPr/>
          <p:nvPr/>
        </p:nvSpPr>
        <p:spPr>
          <a:xfrm rot="16200000" flipV="1">
            <a:off x="-1841022" y="2923062"/>
            <a:ext cx="5309994" cy="1429147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96549B-AC67-BFDB-8E38-E8DD75F98D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871129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96449" y="1471511"/>
            <a:ext cx="9119597" cy="6031704"/>
          </a:xfrm>
        </p:spPr>
        <p:txBody>
          <a:bodyPr>
            <a:noAutofit/>
          </a:bodyPr>
          <a:lstStyle/>
          <a:p>
            <a:pPr marL="342900" lvl="0" indent="-34290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</a:pPr>
            <a:r>
              <a:rPr lang="en-US" alt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Goal is to identify plant and warehouse locations and quantities shipped that minimize the total fixed and variable costs</a:t>
            </a:r>
          </a:p>
        </p:txBody>
      </p:sp>
      <p:sp>
        <p:nvSpPr>
          <p:cNvPr id="152583" name="Rectangle 7"/>
          <p:cNvSpPr>
            <a:spLocks noGrp="1" noChangeArrowheads="1"/>
          </p:cNvSpPr>
          <p:nvPr>
            <p:ph type="title"/>
          </p:nvPr>
        </p:nvSpPr>
        <p:spPr>
          <a:xfrm>
            <a:off x="1696449" y="277285"/>
            <a:ext cx="8382000" cy="641350"/>
          </a:xfrm>
          <a:noFill/>
          <a:ln/>
        </p:spPr>
        <p:txBody>
          <a:bodyPr>
            <a:noAutofit/>
          </a:bodyPr>
          <a:lstStyle/>
          <a:p>
            <a:pPr algn="ctr"/>
            <a:r>
              <a:rPr lang="en-US" altLang="en-US" sz="32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Locating Plants and Warehouses Simultaneously</a:t>
            </a:r>
            <a:endParaRPr lang="en-GB" altLang="en-US" sz="3200" b="1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D041FF6A-F0EC-CBC9-58B5-421394A40B6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55D5462-662F-2481-C4B3-027044D5F350}"/>
              </a:ext>
            </a:extLst>
          </p:cNvPr>
          <p:cNvSpPr txBox="1"/>
          <p:nvPr/>
        </p:nvSpPr>
        <p:spPr>
          <a:xfrm>
            <a:off x="9471940" y="63052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1FF5466C-76A7-CC9D-C823-9B49979A5189}"/>
              </a:ext>
            </a:extLst>
          </p:cNvPr>
          <p:cNvSpPr/>
          <p:nvPr/>
        </p:nvSpPr>
        <p:spPr>
          <a:xfrm rot="16200000" flipV="1">
            <a:off x="-1841022" y="2923062"/>
            <a:ext cx="5309994" cy="1429147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96549B-AC67-BFDB-8E38-E8DD75F98D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748799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96449" y="1497637"/>
            <a:ext cx="9483961" cy="6031704"/>
          </a:xfrm>
        </p:spPr>
        <p:txBody>
          <a:bodyPr>
            <a:noAutofit/>
          </a:bodyPr>
          <a:lstStyle/>
          <a:p>
            <a:pPr marL="342900" lvl="0" indent="-34290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150000"/>
            </a:pPr>
            <a:r>
              <a:rPr lang="en-US" alt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supply chain network should maximize profits after tariffs and taxes while meeting customer service </a:t>
            </a:r>
            <a:r>
              <a:rPr lang="en-US" alt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modified </a:t>
            </a:r>
            <a:r>
              <a:rPr lang="en-US" alt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 and constraint</a:t>
            </a:r>
          </a:p>
        </p:txBody>
      </p:sp>
      <p:sp>
        <p:nvSpPr>
          <p:cNvPr id="152583" name="Rectangle 7"/>
          <p:cNvSpPr>
            <a:spLocks noGrp="1" noChangeArrowheads="1"/>
          </p:cNvSpPr>
          <p:nvPr>
            <p:ph type="title"/>
          </p:nvPr>
        </p:nvSpPr>
        <p:spPr>
          <a:xfrm>
            <a:off x="1696449" y="277285"/>
            <a:ext cx="8382000" cy="641350"/>
          </a:xfrm>
          <a:noFill/>
          <a:ln/>
        </p:spPr>
        <p:txBody>
          <a:bodyPr>
            <a:noAutofit/>
          </a:bodyPr>
          <a:lstStyle/>
          <a:p>
            <a:pPr algn="ctr"/>
            <a:r>
              <a:rPr lang="en-US" altLang="en-US" sz="32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Accounting for Taxes, Tariffs, and Customer Requirements</a:t>
            </a:r>
            <a:endParaRPr lang="en-GB" altLang="en-US" sz="3200" b="1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D041FF6A-F0EC-CBC9-58B5-421394A40B6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55D5462-662F-2481-C4B3-027044D5F350}"/>
              </a:ext>
            </a:extLst>
          </p:cNvPr>
          <p:cNvSpPr txBox="1"/>
          <p:nvPr/>
        </p:nvSpPr>
        <p:spPr>
          <a:xfrm>
            <a:off x="9471940" y="63052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1FF5466C-76A7-CC9D-C823-9B49979A5189}"/>
              </a:ext>
            </a:extLst>
          </p:cNvPr>
          <p:cNvSpPr/>
          <p:nvPr/>
        </p:nvSpPr>
        <p:spPr>
          <a:xfrm rot="16200000" flipV="1">
            <a:off x="-1841022" y="2923062"/>
            <a:ext cx="5309994" cy="1429147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96549B-AC67-BFDB-8E38-E8DD75F98D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020891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25467" y="1227029"/>
            <a:ext cx="10024729" cy="5097462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b="1" dirty="0" smtClean="0"/>
              <a:t> </a:t>
            </a:r>
            <a:r>
              <a:rPr lang="en-US" b="1" dirty="0" smtClean="0">
                <a:solidFill>
                  <a:srgbClr val="C00000"/>
                </a:solidFill>
              </a:rPr>
              <a:t>Do </a:t>
            </a:r>
            <a:r>
              <a:rPr lang="en-US" b="1" dirty="0">
                <a:solidFill>
                  <a:srgbClr val="C00000"/>
                </a:solidFill>
              </a:rPr>
              <a:t>not underestimate the life span of facilities</a:t>
            </a:r>
            <a:r>
              <a:rPr lang="en-US" i="1" dirty="0">
                <a:solidFill>
                  <a:srgbClr val="C00000"/>
                </a:solidFill>
              </a:rPr>
              <a:t>. </a:t>
            </a:r>
            <a:endParaRPr lang="en-US" i="1" dirty="0" smtClean="0">
              <a:solidFill>
                <a:srgbClr val="C00000"/>
              </a:solidFill>
            </a:endParaRPr>
          </a:p>
          <a:p>
            <a:pPr algn="just"/>
            <a:r>
              <a:rPr lang="en-US" sz="2700" dirty="0" smtClean="0"/>
              <a:t>It </a:t>
            </a:r>
            <a:r>
              <a:rPr lang="en-US" sz="2700" dirty="0"/>
              <a:t>is important to think through the </a:t>
            </a:r>
            <a:r>
              <a:rPr lang="en-US" sz="2700" dirty="0" smtClean="0"/>
              <a:t>longterm consequences </a:t>
            </a:r>
            <a:r>
              <a:rPr lang="en-US" sz="2700" dirty="0"/>
              <a:t>of facility decisions because facilities last a long time and have an </a:t>
            </a:r>
            <a:r>
              <a:rPr lang="en-US" sz="2700" dirty="0" smtClean="0"/>
              <a:t>enduring impact </a:t>
            </a:r>
            <a:r>
              <a:rPr lang="en-US" sz="2700" dirty="0"/>
              <a:t>on a firm’s performance. </a:t>
            </a:r>
            <a:endParaRPr lang="en-US" sz="2700" dirty="0" smtClean="0"/>
          </a:p>
          <a:p>
            <a:pPr algn="just"/>
            <a:r>
              <a:rPr lang="en-US" sz="2700" dirty="0" smtClean="0"/>
              <a:t>Managers </a:t>
            </a:r>
            <a:r>
              <a:rPr lang="en-US" sz="2700" dirty="0"/>
              <a:t>must consider not only future demand and costs </a:t>
            </a:r>
            <a:r>
              <a:rPr lang="en-US" sz="2700" dirty="0" smtClean="0"/>
              <a:t>but also </a:t>
            </a:r>
            <a:r>
              <a:rPr lang="en-US" sz="2700" dirty="0"/>
              <a:t>scenarios in which technology may change. Otherwise, facilities may become useless </a:t>
            </a:r>
            <a:r>
              <a:rPr lang="en-US" sz="2700" dirty="0" smtClean="0"/>
              <a:t>within a </a:t>
            </a:r>
            <a:r>
              <a:rPr lang="en-US" sz="2700" dirty="0"/>
              <a:t>few years. </a:t>
            </a:r>
            <a:endParaRPr lang="en-US" sz="2700" dirty="0" smtClean="0"/>
          </a:p>
          <a:p>
            <a:pPr marL="0" indent="0" algn="just">
              <a:buNone/>
            </a:pPr>
            <a:r>
              <a:rPr lang="en-US" sz="2700" dirty="0"/>
              <a:t> </a:t>
            </a:r>
            <a:r>
              <a:rPr lang="en-US" sz="2700" dirty="0" smtClean="0"/>
              <a:t>  </a:t>
            </a:r>
            <a:r>
              <a:rPr lang="en-US" sz="2700" b="1" dirty="0" smtClean="0">
                <a:solidFill>
                  <a:srgbClr val="C00000"/>
                </a:solidFill>
              </a:rPr>
              <a:t>For </a:t>
            </a:r>
            <a:r>
              <a:rPr lang="en-US" sz="2700" b="1" dirty="0">
                <a:solidFill>
                  <a:srgbClr val="C00000"/>
                </a:solidFill>
              </a:rPr>
              <a:t>example</a:t>
            </a:r>
            <a:r>
              <a:rPr lang="en-US" sz="2700" dirty="0"/>
              <a:t>, an insurance company moved its clerical </a:t>
            </a:r>
            <a:r>
              <a:rPr lang="en-US" sz="2700" dirty="0" smtClean="0"/>
              <a:t>labor from</a:t>
            </a:r>
          </a:p>
          <a:p>
            <a:pPr marL="0" indent="0" algn="just">
              <a:buNone/>
            </a:pPr>
            <a:r>
              <a:rPr lang="en-US" sz="2700" dirty="0"/>
              <a:t> </a:t>
            </a:r>
            <a:r>
              <a:rPr lang="en-US" sz="2700" dirty="0" smtClean="0"/>
              <a:t>  one location </a:t>
            </a:r>
            <a:r>
              <a:rPr lang="en-US" sz="2700" dirty="0"/>
              <a:t>to </a:t>
            </a:r>
            <a:r>
              <a:rPr lang="en-US" sz="2700" dirty="0" smtClean="0"/>
              <a:t>another to lower costs. </a:t>
            </a:r>
          </a:p>
          <a:p>
            <a:pPr algn="just"/>
            <a:r>
              <a:rPr lang="en-US" sz="2700" dirty="0" smtClean="0"/>
              <a:t>With </a:t>
            </a:r>
            <a:r>
              <a:rPr lang="en-US" sz="2700" dirty="0"/>
              <a:t>increasing automation, however, the need </a:t>
            </a:r>
            <a:r>
              <a:rPr lang="en-US" sz="2700" dirty="0" smtClean="0"/>
              <a:t>for clerical </a:t>
            </a:r>
            <a:r>
              <a:rPr lang="en-US" sz="2700" dirty="0"/>
              <a:t>labor decreased significantly, and within a few years the facility was no longer needed.</a:t>
            </a:r>
            <a:endParaRPr lang="en-US" altLang="en-US" sz="27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5653" name="Rectangle 5"/>
          <p:cNvSpPr>
            <a:spLocks noGrp="1" noChangeArrowheads="1"/>
          </p:cNvSpPr>
          <p:nvPr>
            <p:ph type="title"/>
          </p:nvPr>
        </p:nvSpPr>
        <p:spPr>
          <a:xfrm>
            <a:off x="1613636" y="277285"/>
            <a:ext cx="8382000" cy="641350"/>
          </a:xfrm>
          <a:noFill/>
          <a:ln/>
        </p:spPr>
        <p:txBody>
          <a:bodyPr>
            <a:normAutofit/>
          </a:bodyPr>
          <a:lstStyle/>
          <a:p>
            <a:pPr algn="ctr"/>
            <a:r>
              <a:rPr lang="en-US" altLang="en-US" sz="32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Making Network Design Decisions In Practice</a:t>
            </a:r>
            <a:endParaRPr lang="en-GB" altLang="en-US" sz="3200" b="1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A738C7E3-429B-BCA0-68E4-72130AA558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71D5498-B825-5AD9-3625-45E39A721CB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87993D33-6AFE-2F60-3B0C-7526294DFC60}"/>
              </a:ext>
            </a:extLst>
          </p:cNvPr>
          <p:cNvSpPr/>
          <p:nvPr/>
        </p:nvSpPr>
        <p:spPr>
          <a:xfrm rot="16200000" flipV="1">
            <a:off x="-1644964" y="3097752"/>
            <a:ext cx="5220219" cy="129698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07C6A2-671F-240A-1FDF-B99BD428FF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898305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56096" y="1195169"/>
            <a:ext cx="9497704" cy="5097462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Do not gloss over the cultural implications</a:t>
            </a:r>
            <a:r>
              <a:rPr lang="en-US" i="1" dirty="0"/>
              <a:t>. </a:t>
            </a:r>
            <a:endParaRPr lang="en-US" i="1" dirty="0" smtClean="0"/>
          </a:p>
          <a:p>
            <a:endParaRPr lang="en-US" i="1" dirty="0"/>
          </a:p>
          <a:p>
            <a:r>
              <a:rPr lang="en-US" dirty="0" smtClean="0"/>
              <a:t>Network </a:t>
            </a:r>
            <a:r>
              <a:rPr lang="en-US" dirty="0"/>
              <a:t>design decisions regarding </a:t>
            </a:r>
            <a:r>
              <a:rPr lang="en-US" dirty="0" smtClean="0"/>
              <a:t>facility location </a:t>
            </a:r>
            <a:r>
              <a:rPr lang="en-US" dirty="0"/>
              <a:t>and facility role have a significant impact on the culture of each facility and the firm.</a:t>
            </a:r>
          </a:p>
          <a:p>
            <a:r>
              <a:rPr lang="en-US" dirty="0"/>
              <a:t>The culture at a facility will be influenced by other facilities in its vicinity. Network </a:t>
            </a:r>
            <a:r>
              <a:rPr lang="en-US" dirty="0" smtClean="0"/>
              <a:t>designers can </a:t>
            </a:r>
            <a:r>
              <a:rPr lang="en-US" dirty="0"/>
              <a:t>use this fact to influence the role of the new facility and the focus of people working there.</a:t>
            </a:r>
          </a:p>
          <a:p>
            <a:r>
              <a:rPr lang="en-US" b="1" dirty="0">
                <a:solidFill>
                  <a:srgbClr val="C00000"/>
                </a:solidFill>
              </a:rPr>
              <a:t>For example</a:t>
            </a:r>
            <a:r>
              <a:rPr lang="en-US" dirty="0"/>
              <a:t>, when Ford Motor Company introduced the Lincoln Mark VIII model, </a:t>
            </a:r>
            <a:r>
              <a:rPr lang="en-US" dirty="0" smtClean="0"/>
              <a:t>management was </a:t>
            </a:r>
            <a:r>
              <a:rPr lang="en-US" dirty="0"/>
              <a:t>faced with a dilemma. At that time, the Mark VIII shared a platform with the Mercury Cougar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155653" name="Rectangle 5"/>
          <p:cNvSpPr>
            <a:spLocks noGrp="1" noChangeArrowheads="1"/>
          </p:cNvSpPr>
          <p:nvPr>
            <p:ph type="title"/>
          </p:nvPr>
        </p:nvSpPr>
        <p:spPr>
          <a:xfrm>
            <a:off x="1613636" y="277285"/>
            <a:ext cx="8382000" cy="641350"/>
          </a:xfrm>
          <a:noFill/>
          <a:ln/>
        </p:spPr>
        <p:txBody>
          <a:bodyPr>
            <a:normAutofit/>
          </a:bodyPr>
          <a:lstStyle/>
          <a:p>
            <a:pPr algn="ctr"/>
            <a:r>
              <a:rPr lang="en-US" altLang="en-US" sz="32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Making Network Design Decisions In Practice</a:t>
            </a:r>
            <a:endParaRPr lang="en-GB" altLang="en-US" sz="3200" b="1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A738C7E3-429B-BCA0-68E4-72130AA558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71D5498-B825-5AD9-3625-45E39A721CB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87993D33-6AFE-2F60-3B0C-7526294DFC60}"/>
              </a:ext>
            </a:extLst>
          </p:cNvPr>
          <p:cNvSpPr/>
          <p:nvPr/>
        </p:nvSpPr>
        <p:spPr>
          <a:xfrm rot="16200000" flipV="1">
            <a:off x="-1644964" y="3097752"/>
            <a:ext cx="5220219" cy="129698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07C6A2-671F-240A-1FDF-B99BD428FF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967442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13636" y="1017377"/>
            <a:ext cx="9497704" cy="5097462"/>
          </a:xfrm>
        </p:spPr>
        <p:txBody>
          <a:bodyPr>
            <a:noAutofit/>
          </a:bodyPr>
          <a:lstStyle/>
          <a:p>
            <a:pPr algn="just"/>
            <a:r>
              <a:rPr lang="en-US" sz="3000" b="1" dirty="0">
                <a:solidFill>
                  <a:srgbClr val="C00000"/>
                </a:solidFill>
              </a:rPr>
              <a:t>Do not ignore quality-of-life issues</a:t>
            </a:r>
            <a:r>
              <a:rPr lang="en-US" sz="3000" i="1" dirty="0"/>
              <a:t>. </a:t>
            </a:r>
            <a:endParaRPr lang="en-US" sz="3000" i="1" dirty="0" smtClean="0"/>
          </a:p>
          <a:p>
            <a:pPr algn="just"/>
            <a:r>
              <a:rPr lang="en-US" sz="2700" dirty="0" smtClean="0"/>
              <a:t>The </a:t>
            </a:r>
            <a:r>
              <a:rPr lang="en-US" sz="2700" dirty="0"/>
              <a:t>quality of life at selected facility locations has </a:t>
            </a:r>
            <a:r>
              <a:rPr lang="en-US" sz="2700" dirty="0" smtClean="0"/>
              <a:t>a significant </a:t>
            </a:r>
            <a:r>
              <a:rPr lang="en-US" sz="2700" dirty="0"/>
              <a:t>impact on performance because it influences the available workforce and its morale. </a:t>
            </a:r>
            <a:endParaRPr lang="en-US" sz="2700" dirty="0" smtClean="0"/>
          </a:p>
          <a:p>
            <a:pPr algn="just"/>
            <a:r>
              <a:rPr lang="en-US" sz="2700" dirty="0" smtClean="0"/>
              <a:t>In many </a:t>
            </a:r>
            <a:r>
              <a:rPr lang="en-US" sz="2700" dirty="0"/>
              <a:t>instances, a firm may be better off selecting a higher-cost location if it provides a much </a:t>
            </a:r>
            <a:r>
              <a:rPr lang="en-US" sz="2700" dirty="0" smtClean="0"/>
              <a:t>better quality </a:t>
            </a:r>
            <a:r>
              <a:rPr lang="en-US" sz="2700" dirty="0"/>
              <a:t>of life. </a:t>
            </a:r>
            <a:endParaRPr lang="en-US" sz="2700" dirty="0" smtClean="0"/>
          </a:p>
          <a:p>
            <a:pPr algn="just"/>
            <a:r>
              <a:rPr lang="en-US" sz="2700" dirty="0" smtClean="0"/>
              <a:t>Failure </a:t>
            </a:r>
            <a:r>
              <a:rPr lang="en-US" sz="2700" dirty="0"/>
              <a:t>to do so can have dire consequences. For example, an aerospace </a:t>
            </a:r>
            <a:r>
              <a:rPr lang="en-US" sz="2700" dirty="0" smtClean="0"/>
              <a:t>supplier decided </a:t>
            </a:r>
            <a:r>
              <a:rPr lang="en-US" sz="2700" dirty="0"/>
              <a:t>to relocate an entire division to an area with a lower standard of living in order to </a:t>
            </a:r>
            <a:r>
              <a:rPr lang="en-US" sz="2700" dirty="0" smtClean="0"/>
              <a:t>reduce costs</a:t>
            </a:r>
            <a:r>
              <a:rPr lang="en-US" sz="2700" dirty="0"/>
              <a:t>. Most of the marketing team, however, refused to relocate. As a result, customer </a:t>
            </a:r>
            <a:r>
              <a:rPr lang="en-US" sz="2700" dirty="0" smtClean="0"/>
              <a:t>relations deteriorated</a:t>
            </a:r>
            <a:r>
              <a:rPr lang="en-US" sz="2700" dirty="0"/>
              <a:t>, and the company had a very difficult transition. </a:t>
            </a:r>
            <a:endParaRPr lang="en-US" sz="2700" dirty="0" smtClean="0"/>
          </a:p>
          <a:p>
            <a:pPr algn="just"/>
            <a:r>
              <a:rPr lang="en-US" sz="2700" dirty="0" smtClean="0"/>
              <a:t>The </a:t>
            </a:r>
            <a:r>
              <a:rPr lang="en-US" sz="2700" dirty="0"/>
              <a:t>effort to save costs hurt the </a:t>
            </a:r>
            <a:r>
              <a:rPr lang="en-US" sz="2700" dirty="0" smtClean="0"/>
              <a:t>company and </a:t>
            </a:r>
            <a:r>
              <a:rPr lang="en-US" sz="2700" dirty="0"/>
              <a:t>effectively curtailed the firm’s status as a major player in its market</a:t>
            </a:r>
          </a:p>
        </p:txBody>
      </p:sp>
      <p:sp>
        <p:nvSpPr>
          <p:cNvPr id="155653" name="Rectangle 5"/>
          <p:cNvSpPr>
            <a:spLocks noGrp="1" noChangeArrowheads="1"/>
          </p:cNvSpPr>
          <p:nvPr>
            <p:ph type="title"/>
          </p:nvPr>
        </p:nvSpPr>
        <p:spPr>
          <a:xfrm>
            <a:off x="1613636" y="191600"/>
            <a:ext cx="8382000" cy="641350"/>
          </a:xfrm>
          <a:noFill/>
          <a:ln/>
        </p:spPr>
        <p:txBody>
          <a:bodyPr>
            <a:normAutofit/>
          </a:bodyPr>
          <a:lstStyle/>
          <a:p>
            <a:pPr algn="ctr"/>
            <a:r>
              <a:rPr lang="en-US" altLang="en-US" sz="32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Making Network Design Decisions In Practice</a:t>
            </a:r>
            <a:endParaRPr lang="en-GB" altLang="en-US" sz="3200" b="1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A738C7E3-429B-BCA0-68E4-72130AA558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71D5498-B825-5AD9-3625-45E39A721CBC}"/>
              </a:ext>
            </a:extLst>
          </p:cNvPr>
          <p:cNvSpPr txBox="1"/>
          <p:nvPr/>
        </p:nvSpPr>
        <p:spPr>
          <a:xfrm>
            <a:off x="9782998" y="6356350"/>
            <a:ext cx="23051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87993D33-6AFE-2F60-3B0C-7526294DFC60}"/>
              </a:ext>
            </a:extLst>
          </p:cNvPr>
          <p:cNvSpPr/>
          <p:nvPr/>
        </p:nvSpPr>
        <p:spPr>
          <a:xfrm rot="16200000" flipV="1">
            <a:off x="-1644964" y="3097752"/>
            <a:ext cx="5220219" cy="129698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07C6A2-671F-240A-1FDF-B99BD428FF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094001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38530" y="1199851"/>
            <a:ext cx="9497704" cy="5097462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en-US" sz="2700" b="1" dirty="0">
                <a:solidFill>
                  <a:srgbClr val="C00000"/>
                </a:solidFill>
              </a:rPr>
              <a:t>Focus on tariffs and tax incentives when locating </a:t>
            </a:r>
            <a:r>
              <a:rPr lang="en-US" sz="2700" b="1" dirty="0" smtClean="0">
                <a:solidFill>
                  <a:srgbClr val="C00000"/>
                </a:solidFill>
              </a:rPr>
              <a:t>facilities</a:t>
            </a:r>
            <a:r>
              <a:rPr lang="en-US" sz="2700" i="1" dirty="0" smtClean="0"/>
              <a:t>.</a:t>
            </a:r>
          </a:p>
          <a:p>
            <a:pPr algn="just"/>
            <a:r>
              <a:rPr lang="en-US" sz="2700" dirty="0" smtClean="0"/>
              <a:t>Managers </a:t>
            </a:r>
            <a:r>
              <a:rPr lang="en-US" sz="2700" dirty="0"/>
              <a:t>making </a:t>
            </a:r>
            <a:r>
              <a:rPr lang="en-US" sz="2700" dirty="0" smtClean="0"/>
              <a:t>facility location </a:t>
            </a:r>
            <a:r>
              <a:rPr lang="en-US" sz="2700" dirty="0"/>
              <a:t>decisions should consider tariffs and tax incentives carefully. When considering </a:t>
            </a:r>
            <a:r>
              <a:rPr lang="en-US" sz="2700" dirty="0" smtClean="0"/>
              <a:t>international locations</a:t>
            </a:r>
            <a:r>
              <a:rPr lang="en-US" sz="2700" dirty="0"/>
              <a:t>, it is astounding how often tax incentives drive the choice of location, </a:t>
            </a:r>
            <a:r>
              <a:rPr lang="en-US" sz="2700" dirty="0" smtClean="0"/>
              <a:t>often overcoming </a:t>
            </a:r>
            <a:r>
              <a:rPr lang="en-US" sz="2700" dirty="0"/>
              <a:t>all of the other cost factors combined. </a:t>
            </a:r>
            <a:endParaRPr lang="en-US" sz="2700" dirty="0" smtClean="0"/>
          </a:p>
          <a:p>
            <a:pPr algn="just"/>
            <a:r>
              <a:rPr lang="en-US" sz="2700" b="1" dirty="0" smtClean="0">
                <a:solidFill>
                  <a:srgbClr val="C00000"/>
                </a:solidFill>
              </a:rPr>
              <a:t>For </a:t>
            </a:r>
            <a:r>
              <a:rPr lang="en-US" sz="2700" b="1" dirty="0">
                <a:solidFill>
                  <a:srgbClr val="C00000"/>
                </a:solidFill>
              </a:rPr>
              <a:t>instance</a:t>
            </a:r>
            <a:r>
              <a:rPr lang="en-US" sz="2700" dirty="0"/>
              <a:t>, Ireland has developed a </a:t>
            </a:r>
            <a:r>
              <a:rPr lang="en-US" sz="2700" dirty="0" smtClean="0"/>
              <a:t>large high-tech </a:t>
            </a:r>
            <a:r>
              <a:rPr lang="en-US" sz="2700" dirty="0"/>
              <a:t>industry by enticing companies with low taxes. Even within nations, local </a:t>
            </a:r>
            <a:r>
              <a:rPr lang="en-US" sz="2700" dirty="0" smtClean="0"/>
              <a:t>governments may </a:t>
            </a:r>
            <a:r>
              <a:rPr lang="en-US" sz="2700" dirty="0"/>
              <a:t>offer generous packages of low to no taxes and free land when firms decide to </a:t>
            </a:r>
            <a:r>
              <a:rPr lang="en-US" sz="2700" dirty="0" smtClean="0"/>
              <a:t>locate facilities </a:t>
            </a:r>
            <a:r>
              <a:rPr lang="en-US" sz="2700" dirty="0"/>
              <a:t>within their jurisdiction. </a:t>
            </a:r>
            <a:endParaRPr lang="en-US" sz="2700" dirty="0" smtClean="0"/>
          </a:p>
          <a:p>
            <a:pPr algn="just"/>
            <a:r>
              <a:rPr lang="en-US" sz="2700" b="1" dirty="0" smtClean="0">
                <a:solidFill>
                  <a:srgbClr val="C00000"/>
                </a:solidFill>
              </a:rPr>
              <a:t>Toyota</a:t>
            </a:r>
            <a:r>
              <a:rPr lang="en-US" sz="2700" b="1" dirty="0">
                <a:solidFill>
                  <a:srgbClr val="C00000"/>
                </a:solidFill>
              </a:rPr>
              <a:t>, BMW, and Mercedes </a:t>
            </a:r>
            <a:r>
              <a:rPr lang="en-US" sz="2700" dirty="0"/>
              <a:t>have all chosen their </a:t>
            </a:r>
            <a:r>
              <a:rPr lang="en-US" sz="2700" dirty="0" smtClean="0"/>
              <a:t>facility locations </a:t>
            </a:r>
            <a:r>
              <a:rPr lang="en-US" sz="2700" dirty="0"/>
              <a:t>in the United States due in large part to tax incentives offered by different states.</a:t>
            </a:r>
          </a:p>
        </p:txBody>
      </p:sp>
      <p:sp>
        <p:nvSpPr>
          <p:cNvPr id="155653" name="Rectangle 5"/>
          <p:cNvSpPr>
            <a:spLocks noGrp="1" noChangeArrowheads="1"/>
          </p:cNvSpPr>
          <p:nvPr>
            <p:ph type="title"/>
          </p:nvPr>
        </p:nvSpPr>
        <p:spPr>
          <a:xfrm>
            <a:off x="1613636" y="277285"/>
            <a:ext cx="8382000" cy="641350"/>
          </a:xfrm>
          <a:noFill/>
          <a:ln/>
        </p:spPr>
        <p:txBody>
          <a:bodyPr>
            <a:normAutofit/>
          </a:bodyPr>
          <a:lstStyle/>
          <a:p>
            <a:pPr algn="ctr"/>
            <a:r>
              <a:rPr lang="en-US" altLang="en-US" sz="32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Making Network Design Decisions In Practice</a:t>
            </a:r>
            <a:endParaRPr lang="en-GB" altLang="en-US" sz="3200" b="1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A738C7E3-429B-BCA0-68E4-72130AA558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71D5498-B825-5AD9-3625-45E39A721CBC}"/>
              </a:ext>
            </a:extLst>
          </p:cNvPr>
          <p:cNvSpPr txBox="1"/>
          <p:nvPr/>
        </p:nvSpPr>
        <p:spPr>
          <a:xfrm>
            <a:off x="9251562" y="640270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87993D33-6AFE-2F60-3B0C-7526294DFC60}"/>
              </a:ext>
            </a:extLst>
          </p:cNvPr>
          <p:cNvSpPr/>
          <p:nvPr/>
        </p:nvSpPr>
        <p:spPr>
          <a:xfrm rot="16200000" flipV="1">
            <a:off x="-1676588" y="3129376"/>
            <a:ext cx="5408361" cy="1421874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07C6A2-671F-240A-1FDF-B99BD428FF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886797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0FC8A9A-30FC-3341-F1A2-C276B7C209F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DAF6A03-0138-6303-4F2E-E69B32F0A2AB}"/>
              </a:ext>
            </a:extLst>
          </p:cNvPr>
          <p:cNvSpPr txBox="1"/>
          <p:nvPr/>
        </p:nvSpPr>
        <p:spPr>
          <a:xfrm>
            <a:off x="1293224" y="1483182"/>
            <a:ext cx="1129937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US" sz="2800" b="1" dirty="0">
                <a:ea typeface="Times New Roman"/>
                <a:sym typeface="Times New Roman"/>
              </a:rPr>
              <a:t>Understand the role of network design in a supply chain. </a:t>
            </a:r>
          </a:p>
          <a:p>
            <a:pPr marL="514350" lvl="0" indent="-514350">
              <a:buFont typeface="+mj-lt"/>
              <a:buAutoNum type="arabicPeriod"/>
            </a:pPr>
            <a:endParaRPr lang="en-US" sz="2800" b="1" dirty="0">
              <a:ea typeface="Times New Roman"/>
              <a:sym typeface="Times New Roman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US" sz="2800" b="1" dirty="0">
                <a:ea typeface="Times New Roman"/>
                <a:sym typeface="Times New Roman"/>
              </a:rPr>
              <a:t>Identify factors influencing supply chain network design decisions. </a:t>
            </a:r>
          </a:p>
          <a:p>
            <a:pPr marL="514350" lvl="0" indent="-514350">
              <a:buFont typeface="+mj-lt"/>
              <a:buAutoNum type="arabicPeriod"/>
            </a:pPr>
            <a:endParaRPr lang="en-US" sz="2800" b="1" dirty="0">
              <a:ea typeface="Times New Roman"/>
              <a:sym typeface="Times New Roman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US" sz="2800" b="1" dirty="0">
                <a:ea typeface="Times New Roman"/>
                <a:sym typeface="Times New Roman"/>
              </a:rPr>
              <a:t>Develop a framework for making network design decisions.</a:t>
            </a:r>
          </a:p>
          <a:p>
            <a:pPr marL="514350" lvl="0" indent="-514350">
              <a:buFont typeface="+mj-lt"/>
              <a:buAutoNum type="arabicPeriod"/>
            </a:pPr>
            <a:endParaRPr lang="en-US" sz="2800" b="1" dirty="0">
              <a:ea typeface="Times New Roman"/>
              <a:sym typeface="Times New Roman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US" sz="2800" b="1" dirty="0" smtClean="0">
                <a:ea typeface="Times New Roman"/>
                <a:sym typeface="Times New Roman"/>
              </a:rPr>
              <a:t>Use </a:t>
            </a:r>
            <a:r>
              <a:rPr lang="en-US" sz="2800" b="1" dirty="0">
                <a:ea typeface="Times New Roman"/>
                <a:sym typeface="Times New Roman"/>
              </a:rPr>
              <a:t>optimization for facility location and capacity allocation decisions.</a:t>
            </a:r>
          </a:p>
          <a:p>
            <a:pPr lvl="0" algn="just"/>
            <a:endParaRPr lang="en-US" sz="2800" b="1" dirty="0">
              <a:ea typeface="Times New Roman"/>
              <a:sym typeface="Times New Roman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33C987-82AE-11B7-F9A6-F98E5FD66699}"/>
              </a:ext>
            </a:extLst>
          </p:cNvPr>
          <p:cNvSpPr txBox="1"/>
          <p:nvPr/>
        </p:nvSpPr>
        <p:spPr>
          <a:xfrm>
            <a:off x="2121789" y="338438"/>
            <a:ext cx="696541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4F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Summary of Learning Objectives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B4F8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815492" y="3183915"/>
            <a:ext cx="4924207" cy="1293223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AC83A8F-E91B-C8E4-F3AB-C5F0B6DA1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340259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D2F46C7D-0482-4863-BF21-B187FAA3CC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BABA90E-6A6B-DAF7-3373-371EE0F098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978984-6876-4390-E11A-BA73FF5A70A6}"/>
              </a:ext>
            </a:extLst>
          </p:cNvPr>
          <p:cNvSpPr txBox="1"/>
          <p:nvPr/>
        </p:nvSpPr>
        <p:spPr>
          <a:xfrm>
            <a:off x="3047082" y="274794"/>
            <a:ext cx="60978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D24FBDB-599A-A0BA-A434-174AD355EF37}"/>
              </a:ext>
            </a:extLst>
          </p:cNvPr>
          <p:cNvSpPr txBox="1"/>
          <p:nvPr/>
        </p:nvSpPr>
        <p:spPr>
          <a:xfrm>
            <a:off x="2195535" y="1837908"/>
            <a:ext cx="9280478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Chopra, S., &amp; Meindl, P. (2016). Global Edition. Pearson Education Limited</a:t>
            </a:r>
          </a:p>
          <a:p>
            <a:endParaRPr lang="en-US" sz="3200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/>
            </a:endParaRPr>
          </a:p>
          <a:p>
            <a:r>
              <a:rPr lang="en-US" sz="3200" b="1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Chapter Five</a:t>
            </a:r>
            <a:r>
              <a:rPr lang="en-US" sz="32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356277" y="2740821"/>
            <a:ext cx="5156501" cy="1947121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865142-F167-18F1-5088-3A1CD1FE6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591434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917882" y="2790384"/>
            <a:ext cx="4008516" cy="167591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 Midocean  White</Template>
  <TotalTime>6509</TotalTime>
  <Words>3137</Words>
  <Application>Microsoft Office PowerPoint</Application>
  <PresentationFormat>Widescreen</PresentationFormat>
  <Paragraphs>311</Paragraphs>
  <Slides>39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6" baseType="lpstr">
      <vt:lpstr>Arial</vt:lpstr>
      <vt:lpstr>Arial Black</vt:lpstr>
      <vt:lpstr>Calibri</vt:lpstr>
      <vt:lpstr>Times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Network Design Decisions </vt:lpstr>
      <vt:lpstr>Network Design Decisions </vt:lpstr>
      <vt:lpstr>PowerPoint Presentation</vt:lpstr>
      <vt:lpstr>Factors Influencing Network Design Decisions </vt:lpstr>
      <vt:lpstr>Factors Influencing Network Design Decisions </vt:lpstr>
      <vt:lpstr>Factors Influencing Network Design Decisions </vt:lpstr>
      <vt:lpstr>Factors Influencing Network Design Decisions</vt:lpstr>
      <vt:lpstr>Factors Influencing Network Design Decisions</vt:lpstr>
      <vt:lpstr>Factors Influencing Network Design Decisions</vt:lpstr>
      <vt:lpstr>Factors Influencing Network Design Decisions</vt:lpstr>
      <vt:lpstr>Factors Influencing Network Design Decisions</vt:lpstr>
      <vt:lpstr>Factors Influencing Network Design Decisions</vt:lpstr>
      <vt:lpstr>Factors Influencing Network Design Decisions</vt:lpstr>
      <vt:lpstr>PowerPoint Presentation</vt:lpstr>
      <vt:lpstr>Framework for Network Design Decisions</vt:lpstr>
      <vt:lpstr>Framework for Network Design Decisions</vt:lpstr>
      <vt:lpstr>Framework for Network Design Decisions</vt:lpstr>
      <vt:lpstr>Framework for Network Design Decisions</vt:lpstr>
      <vt:lpstr>Framework for Network Design Decisions</vt:lpstr>
      <vt:lpstr>Framework for Network Design Decisions</vt:lpstr>
      <vt:lpstr>Models for Facility Location and Capacity Allocation</vt:lpstr>
      <vt:lpstr>Models for Facility Location and Capacity Allocation</vt:lpstr>
      <vt:lpstr>Models for Facility Location and Capacity Allocation</vt:lpstr>
      <vt:lpstr>Models for Facility Location and Capacity Allocation</vt:lpstr>
      <vt:lpstr>PowerPoint Presentation</vt:lpstr>
      <vt:lpstr>Locating Plants and Warehouses Simultaneously</vt:lpstr>
      <vt:lpstr>Locating Plants and Warehouses Simultaneously</vt:lpstr>
      <vt:lpstr>Accounting for Taxes, Tariffs, and Customer Requirements</vt:lpstr>
      <vt:lpstr>Making Network Design Decisions In Practice</vt:lpstr>
      <vt:lpstr>Making Network Design Decisions In Practice</vt:lpstr>
      <vt:lpstr>Making Network Design Decisions In Practice</vt:lpstr>
      <vt:lpstr>Making Network Design Decisions In Practice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Tarek Mohamed</dc:creator>
  <cp:lastModifiedBy>TarekLaptop</cp:lastModifiedBy>
  <cp:revision>178</cp:revision>
  <dcterms:modified xsi:type="dcterms:W3CDTF">2023-11-01T23:39:54Z</dcterms:modified>
</cp:coreProperties>
</file>