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311" r:id="rId4"/>
    <p:sldId id="313" r:id="rId5"/>
    <p:sldId id="276" r:id="rId6"/>
    <p:sldId id="481" r:id="rId7"/>
    <p:sldId id="491" r:id="rId8"/>
    <p:sldId id="492" r:id="rId9"/>
    <p:sldId id="493" r:id="rId10"/>
    <p:sldId id="494" r:id="rId11"/>
    <p:sldId id="495" r:id="rId12"/>
    <p:sldId id="496" r:id="rId13"/>
    <p:sldId id="497" r:id="rId14"/>
    <p:sldId id="498" r:id="rId15"/>
    <p:sldId id="499" r:id="rId16"/>
    <p:sldId id="500" r:id="rId17"/>
    <p:sldId id="501" r:id="rId18"/>
    <p:sldId id="502" r:id="rId19"/>
    <p:sldId id="503" r:id="rId20"/>
    <p:sldId id="262" r:id="rId21"/>
    <p:sldId id="504" r:id="rId22"/>
    <p:sldId id="505" r:id="rId23"/>
    <p:sldId id="506" r:id="rId24"/>
    <p:sldId id="507" r:id="rId25"/>
    <p:sldId id="508" r:id="rId26"/>
    <p:sldId id="509" r:id="rId27"/>
    <p:sldId id="510" r:id="rId28"/>
    <p:sldId id="511" r:id="rId29"/>
    <p:sldId id="518" r:id="rId30"/>
    <p:sldId id="519" r:id="rId31"/>
    <p:sldId id="520" r:id="rId32"/>
    <p:sldId id="512" r:id="rId33"/>
    <p:sldId id="513" r:id="rId34"/>
    <p:sldId id="514" r:id="rId35"/>
    <p:sldId id="515" r:id="rId36"/>
    <p:sldId id="516" r:id="rId37"/>
    <p:sldId id="517" r:id="rId38"/>
    <p:sldId id="521" r:id="rId39"/>
    <p:sldId id="522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1"/>
            <p14:sldId id="313"/>
            <p14:sldId id="276"/>
            <p14:sldId id="481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262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8"/>
            <p14:sldId id="519"/>
            <p14:sldId id="520"/>
            <p14:sldId id="512"/>
            <p14:sldId id="513"/>
            <p14:sldId id="514"/>
            <p14:sldId id="515"/>
            <p14:sldId id="516"/>
            <p14:sldId id="517"/>
            <p14:sldId id="521"/>
            <p14:sldId id="52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4779963" y="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4779963" y="8686800"/>
            <a:ext cx="3656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b"/>
          <a:lstStyle/>
          <a:p>
            <a:pPr algn="r"/>
            <a:r>
              <a:rPr lang="en-US" altLang="ar-SA" sz="1200">
                <a:latin typeface="Times New Roman" panose="02020603050405020304" pitchFamily="18" charset="0"/>
              </a:rPr>
              <a:t>6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868680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0"/>
            <a:ext cx="3656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5366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cap="flat"/>
        </p:spPr>
      </p:sp>
      <p:sp>
        <p:nvSpPr>
          <p:cNvPr id="15367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83678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7.sv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923692" y="0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408046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Alhaj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1716364"/>
            <a:ext cx="49236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ar-SA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Organizing And Managerial 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274468" y="5991011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5260354" y="0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90104" y="4967233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84738" y="2072814"/>
            <a:ext cx="541613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ar-SA" sz="4400" b="1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Organizing And Managerial Communication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Alhaj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515843" y="4860903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7E1A5E28-0BE2-42D7-9C4E-A0E086F768C5}"/>
              </a:ext>
            </a:extLst>
          </p:cNvPr>
          <p:cNvSpPr/>
          <p:nvPr/>
        </p:nvSpPr>
        <p:spPr>
          <a:xfrm>
            <a:off x="5405438" y="6561138"/>
            <a:ext cx="4075112" cy="930275"/>
          </a:xfrm>
          <a:custGeom>
            <a:avLst/>
            <a:gdLst>
              <a:gd name="connsiteX0" fmla="*/ 0 w 4074695"/>
              <a:gd name="connsiteY0" fmla="*/ 16042 h 930442"/>
              <a:gd name="connsiteX1" fmla="*/ 1941095 w 4074695"/>
              <a:gd name="connsiteY1" fmla="*/ 930442 h 930442"/>
              <a:gd name="connsiteX2" fmla="*/ 4074695 w 4074695"/>
              <a:gd name="connsiteY2" fmla="*/ 914400 h 930442"/>
              <a:gd name="connsiteX3" fmla="*/ 2085474 w 4074695"/>
              <a:gd name="connsiteY3" fmla="*/ 0 h 930442"/>
              <a:gd name="connsiteX4" fmla="*/ 0 w 4074695"/>
              <a:gd name="connsiteY4" fmla="*/ 16042 h 930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74695" h="930442">
                <a:moveTo>
                  <a:pt x="0" y="16042"/>
                </a:moveTo>
                <a:lnTo>
                  <a:pt x="1941095" y="930442"/>
                </a:lnTo>
                <a:lnTo>
                  <a:pt x="4074695" y="914400"/>
                </a:lnTo>
                <a:lnTo>
                  <a:pt x="2085474" y="0"/>
                </a:lnTo>
                <a:lnTo>
                  <a:pt x="0" y="16042"/>
                </a:lnTo>
                <a:close/>
              </a:path>
            </a:pathLst>
          </a:custGeom>
          <a:gradFill>
            <a:gsLst>
              <a:gs pos="0">
                <a:schemeClr val="tx1">
                  <a:alpha val="48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5D5AE4C-559F-4023-9847-1369AEB8E82C}"/>
              </a:ext>
            </a:extLst>
          </p:cNvPr>
          <p:cNvSpPr/>
          <p:nvPr/>
        </p:nvSpPr>
        <p:spPr>
          <a:xfrm>
            <a:off x="5118100" y="2239963"/>
            <a:ext cx="974725" cy="976312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A65A80C-B030-451B-AF06-98490758B853}"/>
              </a:ext>
            </a:extLst>
          </p:cNvPr>
          <p:cNvSpPr/>
          <p:nvPr/>
        </p:nvSpPr>
        <p:spPr>
          <a:xfrm>
            <a:off x="5848350" y="2727325"/>
            <a:ext cx="976313" cy="976313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8A572B-64E1-4779-A0D8-2903BE92285D}"/>
              </a:ext>
            </a:extLst>
          </p:cNvPr>
          <p:cNvSpPr/>
          <p:nvPr/>
        </p:nvSpPr>
        <p:spPr>
          <a:xfrm rot="21043600">
            <a:off x="5832475" y="1595438"/>
            <a:ext cx="1093788" cy="1093787"/>
          </a:xfrm>
          <a:custGeom>
            <a:avLst/>
            <a:gdLst>
              <a:gd name="connsiteX0" fmla="*/ 1781322 w 3562644"/>
              <a:gd name="connsiteY0" fmla="*/ 1137947 h 3562643"/>
              <a:gd name="connsiteX1" fmla="*/ 1137948 w 3562644"/>
              <a:gd name="connsiteY1" fmla="*/ 1781321 h 3562643"/>
              <a:gd name="connsiteX2" fmla="*/ 1781322 w 3562644"/>
              <a:gd name="connsiteY2" fmla="*/ 2424695 h 3562643"/>
              <a:gd name="connsiteX3" fmla="*/ 2424696 w 3562644"/>
              <a:gd name="connsiteY3" fmla="*/ 1781321 h 3562643"/>
              <a:gd name="connsiteX4" fmla="*/ 1781322 w 3562644"/>
              <a:gd name="connsiteY4" fmla="*/ 1137947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7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1137947"/>
                </a:moveTo>
                <a:cubicBezTo>
                  <a:pt x="1425996" y="1137947"/>
                  <a:pt x="1137948" y="1425995"/>
                  <a:pt x="1137948" y="1781321"/>
                </a:cubicBezTo>
                <a:cubicBezTo>
                  <a:pt x="1137948" y="2136647"/>
                  <a:pt x="1425996" y="2424695"/>
                  <a:pt x="1781322" y="2424695"/>
                </a:cubicBezTo>
                <a:cubicBezTo>
                  <a:pt x="2136648" y="2424695"/>
                  <a:pt x="2424696" y="2136647"/>
                  <a:pt x="2424696" y="1781321"/>
                </a:cubicBezTo>
                <a:cubicBezTo>
                  <a:pt x="2424696" y="1425995"/>
                  <a:pt x="2136648" y="1137947"/>
                  <a:pt x="1781322" y="1137947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7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8B03565-B03C-4AFC-BB37-1DE12B06F864}"/>
              </a:ext>
            </a:extLst>
          </p:cNvPr>
          <p:cNvSpPr/>
          <p:nvPr/>
        </p:nvSpPr>
        <p:spPr>
          <a:xfrm>
            <a:off x="6642100" y="2405063"/>
            <a:ext cx="730250" cy="73025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F4BAA47-A70A-49D9-AD52-6F837BC7C9CB}"/>
              </a:ext>
            </a:extLst>
          </p:cNvPr>
          <p:cNvSpPr/>
          <p:nvPr/>
        </p:nvSpPr>
        <p:spPr>
          <a:xfrm rot="19815502">
            <a:off x="6537325" y="3248025"/>
            <a:ext cx="1098550" cy="1098550"/>
          </a:xfrm>
          <a:custGeom>
            <a:avLst/>
            <a:gdLst>
              <a:gd name="connsiteX0" fmla="*/ 1781322 w 3562644"/>
              <a:gd name="connsiteY0" fmla="*/ 1137947 h 3562643"/>
              <a:gd name="connsiteX1" fmla="*/ 1137948 w 3562644"/>
              <a:gd name="connsiteY1" fmla="*/ 1781321 h 3562643"/>
              <a:gd name="connsiteX2" fmla="*/ 1781322 w 3562644"/>
              <a:gd name="connsiteY2" fmla="*/ 2424695 h 3562643"/>
              <a:gd name="connsiteX3" fmla="*/ 2424696 w 3562644"/>
              <a:gd name="connsiteY3" fmla="*/ 1781321 h 3562643"/>
              <a:gd name="connsiteX4" fmla="*/ 1781322 w 3562644"/>
              <a:gd name="connsiteY4" fmla="*/ 1137947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7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1137947"/>
                </a:moveTo>
                <a:cubicBezTo>
                  <a:pt x="1425996" y="1137947"/>
                  <a:pt x="1137948" y="1425995"/>
                  <a:pt x="1137948" y="1781321"/>
                </a:cubicBezTo>
                <a:cubicBezTo>
                  <a:pt x="1137948" y="2136647"/>
                  <a:pt x="1425996" y="2424695"/>
                  <a:pt x="1781322" y="2424695"/>
                </a:cubicBezTo>
                <a:cubicBezTo>
                  <a:pt x="2136648" y="2424695"/>
                  <a:pt x="2424696" y="2136647"/>
                  <a:pt x="2424696" y="1781321"/>
                </a:cubicBezTo>
                <a:cubicBezTo>
                  <a:pt x="2424696" y="1425995"/>
                  <a:pt x="2136648" y="1137947"/>
                  <a:pt x="1781322" y="1137947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7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2836EC2-35C8-460A-A0E1-3FFF0EF6F782}"/>
              </a:ext>
            </a:extLst>
          </p:cNvPr>
          <p:cNvSpPr/>
          <p:nvPr/>
        </p:nvSpPr>
        <p:spPr>
          <a:xfrm>
            <a:off x="7278688" y="3838575"/>
            <a:ext cx="731837" cy="73025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E61BDA8-5E3E-4AD9-9614-172DC8026FAD}"/>
              </a:ext>
            </a:extLst>
          </p:cNvPr>
          <p:cNvSpPr/>
          <p:nvPr/>
        </p:nvSpPr>
        <p:spPr>
          <a:xfrm>
            <a:off x="7010400" y="2908300"/>
            <a:ext cx="976313" cy="974725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8A124F8-1657-4A56-BA25-09B60F9560DA}"/>
              </a:ext>
            </a:extLst>
          </p:cNvPr>
          <p:cNvSpPr/>
          <p:nvPr/>
        </p:nvSpPr>
        <p:spPr>
          <a:xfrm>
            <a:off x="6948488" y="1998663"/>
            <a:ext cx="482600" cy="48260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646AD0C9-7DDB-4929-9178-B1409CF73713}"/>
              </a:ext>
            </a:extLst>
          </p:cNvPr>
          <p:cNvSpPr/>
          <p:nvPr/>
        </p:nvSpPr>
        <p:spPr>
          <a:xfrm>
            <a:off x="7399338" y="2503488"/>
            <a:ext cx="482600" cy="482600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0C7C61D-541F-4DE7-82B3-17512A989C3E}"/>
              </a:ext>
            </a:extLst>
          </p:cNvPr>
          <p:cNvSpPr/>
          <p:nvPr/>
        </p:nvSpPr>
        <p:spPr>
          <a:xfrm>
            <a:off x="4719638" y="1846263"/>
            <a:ext cx="976312" cy="976312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19DF5BC-E131-4E76-97D4-6B428AF86959}"/>
              </a:ext>
            </a:extLst>
          </p:cNvPr>
          <p:cNvSpPr/>
          <p:nvPr/>
        </p:nvSpPr>
        <p:spPr>
          <a:xfrm>
            <a:off x="5464175" y="1509713"/>
            <a:ext cx="750888" cy="750887"/>
          </a:xfrm>
          <a:custGeom>
            <a:avLst/>
            <a:gdLst>
              <a:gd name="connsiteX0" fmla="*/ 1781322 w 3562644"/>
              <a:gd name="connsiteY0" fmla="*/ 902090 h 3562643"/>
              <a:gd name="connsiteX1" fmla="*/ 902091 w 3562644"/>
              <a:gd name="connsiteY1" fmla="*/ 1781321 h 3562643"/>
              <a:gd name="connsiteX2" fmla="*/ 1781322 w 3562644"/>
              <a:gd name="connsiteY2" fmla="*/ 2660552 h 3562643"/>
              <a:gd name="connsiteX3" fmla="*/ 2660553 w 3562644"/>
              <a:gd name="connsiteY3" fmla="*/ 1781321 h 3562643"/>
              <a:gd name="connsiteX4" fmla="*/ 1781322 w 3562644"/>
              <a:gd name="connsiteY4" fmla="*/ 902090 h 3562643"/>
              <a:gd name="connsiteX5" fmla="*/ 1563005 w 3562644"/>
              <a:gd name="connsiteY5" fmla="*/ 0 h 3562643"/>
              <a:gd name="connsiteX6" fmla="*/ 1999640 w 3562644"/>
              <a:gd name="connsiteY6" fmla="*/ 0 h 3562643"/>
              <a:gd name="connsiteX7" fmla="*/ 2072874 w 3562644"/>
              <a:gd name="connsiteY7" fmla="*/ 521716 h 3562643"/>
              <a:gd name="connsiteX8" fmla="*/ 2076928 w 3562644"/>
              <a:gd name="connsiteY8" fmla="*/ 606245 h 3562643"/>
              <a:gd name="connsiteX9" fmla="*/ 2254446 w 3562644"/>
              <a:gd name="connsiteY9" fmla="*/ 661349 h 3562643"/>
              <a:gd name="connsiteX10" fmla="*/ 2405941 w 3562644"/>
              <a:gd name="connsiteY10" fmla="*/ 738905 h 3562643"/>
              <a:gd name="connsiteX11" fmla="*/ 2465840 w 3562644"/>
              <a:gd name="connsiteY11" fmla="*/ 684489 h 3562643"/>
              <a:gd name="connsiteX12" fmla="*/ 2886533 w 3562644"/>
              <a:gd name="connsiteY12" fmla="*/ 367363 h 3562643"/>
              <a:gd name="connsiteX13" fmla="*/ 3195281 w 3562644"/>
              <a:gd name="connsiteY13" fmla="*/ 676111 h 3562643"/>
              <a:gd name="connsiteX14" fmla="*/ 2878155 w 3562644"/>
              <a:gd name="connsiteY14" fmla="*/ 1096804 h 3562643"/>
              <a:gd name="connsiteX15" fmla="*/ 2821955 w 3562644"/>
              <a:gd name="connsiteY15" fmla="*/ 1158669 h 3562643"/>
              <a:gd name="connsiteX16" fmla="*/ 2876953 w 3562644"/>
              <a:gd name="connsiteY16" fmla="*/ 1254357 h 3562643"/>
              <a:gd name="connsiteX17" fmla="*/ 2928086 w 3562644"/>
              <a:gd name="connsiteY17" fmla="*/ 1377397 h 3562643"/>
              <a:gd name="connsiteX18" fmla="*/ 2959485 w 3562644"/>
              <a:gd name="connsiteY18" fmla="*/ 1485467 h 3562643"/>
              <a:gd name="connsiteX19" fmla="*/ 3040927 w 3562644"/>
              <a:gd name="connsiteY19" fmla="*/ 1489771 h 3562643"/>
              <a:gd name="connsiteX20" fmla="*/ 3562644 w 3562644"/>
              <a:gd name="connsiteY20" fmla="*/ 1563004 h 3562643"/>
              <a:gd name="connsiteX21" fmla="*/ 3562644 w 3562644"/>
              <a:gd name="connsiteY21" fmla="*/ 1999639 h 3562643"/>
              <a:gd name="connsiteX22" fmla="*/ 3040927 w 3562644"/>
              <a:gd name="connsiteY22" fmla="*/ 2072872 h 3562643"/>
              <a:gd name="connsiteX23" fmla="*/ 2957258 w 3562644"/>
              <a:gd name="connsiteY23" fmla="*/ 2077295 h 3562643"/>
              <a:gd name="connsiteX24" fmla="*/ 2942167 w 3562644"/>
              <a:gd name="connsiteY24" fmla="*/ 2142772 h 3562643"/>
              <a:gd name="connsiteX25" fmla="*/ 2835774 w 3562644"/>
              <a:gd name="connsiteY25" fmla="*/ 2386341 h 3562643"/>
              <a:gd name="connsiteX26" fmla="*/ 2823334 w 3562644"/>
              <a:gd name="connsiteY26" fmla="*/ 2405493 h 3562643"/>
              <a:gd name="connsiteX27" fmla="*/ 2878155 w 3562644"/>
              <a:gd name="connsiteY27" fmla="*/ 2465839 h 3562643"/>
              <a:gd name="connsiteX28" fmla="*/ 3195281 w 3562644"/>
              <a:gd name="connsiteY28" fmla="*/ 2886532 h 3562643"/>
              <a:gd name="connsiteX29" fmla="*/ 2886533 w 3562644"/>
              <a:gd name="connsiteY29" fmla="*/ 3195280 h 3562643"/>
              <a:gd name="connsiteX30" fmla="*/ 2465840 w 3562644"/>
              <a:gd name="connsiteY30" fmla="*/ 2878154 h 3562643"/>
              <a:gd name="connsiteX31" fmla="*/ 2405163 w 3562644"/>
              <a:gd name="connsiteY31" fmla="*/ 2823033 h 3562643"/>
              <a:gd name="connsiteX32" fmla="*/ 2373566 w 3562644"/>
              <a:gd name="connsiteY32" fmla="*/ 2843017 h 3562643"/>
              <a:gd name="connsiteX33" fmla="*/ 2254446 w 3562644"/>
              <a:gd name="connsiteY33" fmla="*/ 2901294 h 3562643"/>
              <a:gd name="connsiteX34" fmla="*/ 2076928 w 3562644"/>
              <a:gd name="connsiteY34" fmla="*/ 2956399 h 3562643"/>
              <a:gd name="connsiteX35" fmla="*/ 2072874 w 3562644"/>
              <a:gd name="connsiteY35" fmla="*/ 3040927 h 3562643"/>
              <a:gd name="connsiteX36" fmla="*/ 1999640 w 3562644"/>
              <a:gd name="connsiteY36" fmla="*/ 3562643 h 3562643"/>
              <a:gd name="connsiteX37" fmla="*/ 1563005 w 3562644"/>
              <a:gd name="connsiteY37" fmla="*/ 3562643 h 3562643"/>
              <a:gd name="connsiteX38" fmla="*/ 1489772 w 3562644"/>
              <a:gd name="connsiteY38" fmla="*/ 3040927 h 3562643"/>
              <a:gd name="connsiteX39" fmla="*/ 1485716 w 3562644"/>
              <a:gd name="connsiteY39" fmla="*/ 2956399 h 3562643"/>
              <a:gd name="connsiteX40" fmla="*/ 1308197 w 3562644"/>
              <a:gd name="connsiteY40" fmla="*/ 2901294 h 3562643"/>
              <a:gd name="connsiteX41" fmla="*/ 1156705 w 3562644"/>
              <a:gd name="connsiteY41" fmla="*/ 2823740 h 3562643"/>
              <a:gd name="connsiteX42" fmla="*/ 1096806 w 3562644"/>
              <a:gd name="connsiteY42" fmla="*/ 2878154 h 3562643"/>
              <a:gd name="connsiteX43" fmla="*/ 676112 w 3562644"/>
              <a:gd name="connsiteY43" fmla="*/ 3195280 h 3562643"/>
              <a:gd name="connsiteX44" fmla="*/ 367363 w 3562644"/>
              <a:gd name="connsiteY44" fmla="*/ 2886532 h 3562643"/>
              <a:gd name="connsiteX45" fmla="*/ 684489 w 3562644"/>
              <a:gd name="connsiteY45" fmla="*/ 2465839 h 3562643"/>
              <a:gd name="connsiteX46" fmla="*/ 740690 w 3562644"/>
              <a:gd name="connsiteY46" fmla="*/ 2403975 h 3562643"/>
              <a:gd name="connsiteX47" fmla="*/ 685690 w 3562644"/>
              <a:gd name="connsiteY47" fmla="*/ 2308288 h 3562643"/>
              <a:gd name="connsiteX48" fmla="*/ 634556 w 3562644"/>
              <a:gd name="connsiteY48" fmla="*/ 2185246 h 3562643"/>
              <a:gd name="connsiteX49" fmla="*/ 603159 w 3562644"/>
              <a:gd name="connsiteY49" fmla="*/ 2077176 h 3562643"/>
              <a:gd name="connsiteX50" fmla="*/ 521718 w 3562644"/>
              <a:gd name="connsiteY50" fmla="*/ 2072872 h 3562643"/>
              <a:gd name="connsiteX51" fmla="*/ 0 w 3562644"/>
              <a:gd name="connsiteY51" fmla="*/ 1999639 h 3562643"/>
              <a:gd name="connsiteX52" fmla="*/ 0 w 3562644"/>
              <a:gd name="connsiteY52" fmla="*/ 1563004 h 3562643"/>
              <a:gd name="connsiteX53" fmla="*/ 521718 w 3562644"/>
              <a:gd name="connsiteY53" fmla="*/ 1489771 h 3562643"/>
              <a:gd name="connsiteX54" fmla="*/ 605386 w 3562644"/>
              <a:gd name="connsiteY54" fmla="*/ 1485350 h 3562643"/>
              <a:gd name="connsiteX55" fmla="*/ 620476 w 3562644"/>
              <a:gd name="connsiteY55" fmla="*/ 1419871 h 3562643"/>
              <a:gd name="connsiteX56" fmla="*/ 726869 w 3562644"/>
              <a:gd name="connsiteY56" fmla="*/ 1176302 h 3562643"/>
              <a:gd name="connsiteX57" fmla="*/ 739310 w 3562644"/>
              <a:gd name="connsiteY57" fmla="*/ 1157149 h 3562643"/>
              <a:gd name="connsiteX58" fmla="*/ 684489 w 3562644"/>
              <a:gd name="connsiteY58" fmla="*/ 1096804 h 3562643"/>
              <a:gd name="connsiteX59" fmla="*/ 367363 w 3562644"/>
              <a:gd name="connsiteY59" fmla="*/ 676111 h 3562643"/>
              <a:gd name="connsiteX60" fmla="*/ 676112 w 3562644"/>
              <a:gd name="connsiteY60" fmla="*/ 367363 h 3562643"/>
              <a:gd name="connsiteX61" fmla="*/ 1096806 w 3562644"/>
              <a:gd name="connsiteY61" fmla="*/ 684489 h 3562643"/>
              <a:gd name="connsiteX62" fmla="*/ 1157482 w 3562644"/>
              <a:gd name="connsiteY62" fmla="*/ 739611 h 3562643"/>
              <a:gd name="connsiteX63" fmla="*/ 1189077 w 3562644"/>
              <a:gd name="connsiteY63" fmla="*/ 719626 h 3562643"/>
              <a:gd name="connsiteX64" fmla="*/ 1308197 w 3562644"/>
              <a:gd name="connsiteY64" fmla="*/ 661349 h 3562643"/>
              <a:gd name="connsiteX65" fmla="*/ 1485716 w 3562644"/>
              <a:gd name="connsiteY65" fmla="*/ 606245 h 3562643"/>
              <a:gd name="connsiteX66" fmla="*/ 1489772 w 3562644"/>
              <a:gd name="connsiteY66" fmla="*/ 521716 h 3562643"/>
              <a:gd name="connsiteX67" fmla="*/ 1563005 w 3562644"/>
              <a:gd name="connsiteY67" fmla="*/ 0 h 3562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562644" h="3562643">
                <a:moveTo>
                  <a:pt x="1781322" y="902090"/>
                </a:moveTo>
                <a:cubicBezTo>
                  <a:pt x="1295736" y="902090"/>
                  <a:pt x="902091" y="1295735"/>
                  <a:pt x="902091" y="1781321"/>
                </a:cubicBezTo>
                <a:cubicBezTo>
                  <a:pt x="902091" y="2266907"/>
                  <a:pt x="1295736" y="2660552"/>
                  <a:pt x="1781322" y="2660552"/>
                </a:cubicBezTo>
                <a:cubicBezTo>
                  <a:pt x="2266908" y="2660552"/>
                  <a:pt x="2660553" y="2266907"/>
                  <a:pt x="2660553" y="1781321"/>
                </a:cubicBezTo>
                <a:cubicBezTo>
                  <a:pt x="2660553" y="1295735"/>
                  <a:pt x="2266908" y="902090"/>
                  <a:pt x="1781322" y="902090"/>
                </a:cubicBezTo>
                <a:close/>
                <a:moveTo>
                  <a:pt x="1563005" y="0"/>
                </a:moveTo>
                <a:lnTo>
                  <a:pt x="1999640" y="0"/>
                </a:lnTo>
                <a:cubicBezTo>
                  <a:pt x="2028238" y="0"/>
                  <a:pt x="2054130" y="199368"/>
                  <a:pt x="2072874" y="521716"/>
                </a:cubicBezTo>
                <a:lnTo>
                  <a:pt x="2076928" y="606245"/>
                </a:lnTo>
                <a:lnTo>
                  <a:pt x="2254446" y="661349"/>
                </a:lnTo>
                <a:lnTo>
                  <a:pt x="2405941" y="738905"/>
                </a:lnTo>
                <a:lnTo>
                  <a:pt x="2465840" y="684489"/>
                </a:lnTo>
                <a:cubicBezTo>
                  <a:pt x="2707029" y="469807"/>
                  <a:pt x="2866312" y="347142"/>
                  <a:pt x="2886533" y="367363"/>
                </a:cubicBezTo>
                <a:lnTo>
                  <a:pt x="3195281" y="676111"/>
                </a:lnTo>
                <a:cubicBezTo>
                  <a:pt x="3215502" y="696332"/>
                  <a:pt x="3092836" y="855616"/>
                  <a:pt x="2878155" y="1096804"/>
                </a:cubicBezTo>
                <a:lnTo>
                  <a:pt x="2821955" y="1158669"/>
                </a:lnTo>
                <a:lnTo>
                  <a:pt x="2876953" y="1254357"/>
                </a:lnTo>
                <a:cubicBezTo>
                  <a:pt x="2896157" y="1294210"/>
                  <a:pt x="2913250" y="1335273"/>
                  <a:pt x="2928086" y="1377397"/>
                </a:cubicBezTo>
                <a:lnTo>
                  <a:pt x="2959485" y="1485467"/>
                </a:lnTo>
                <a:lnTo>
                  <a:pt x="3040927" y="1489771"/>
                </a:lnTo>
                <a:cubicBezTo>
                  <a:pt x="3363276" y="1508514"/>
                  <a:pt x="3562644" y="1534407"/>
                  <a:pt x="3562644" y="1563004"/>
                </a:cubicBezTo>
                <a:lnTo>
                  <a:pt x="3562644" y="1999639"/>
                </a:lnTo>
                <a:cubicBezTo>
                  <a:pt x="3562644" y="2028236"/>
                  <a:pt x="3363276" y="2054129"/>
                  <a:pt x="3040927" y="2072872"/>
                </a:cubicBezTo>
                <a:lnTo>
                  <a:pt x="2957258" y="2077295"/>
                </a:lnTo>
                <a:lnTo>
                  <a:pt x="2942167" y="2142772"/>
                </a:lnTo>
                <a:cubicBezTo>
                  <a:pt x="2915532" y="2228408"/>
                  <a:pt x="2879681" y="2309985"/>
                  <a:pt x="2835774" y="2386341"/>
                </a:cubicBezTo>
                <a:lnTo>
                  <a:pt x="2823334" y="2405493"/>
                </a:lnTo>
                <a:lnTo>
                  <a:pt x="2878155" y="2465839"/>
                </a:lnTo>
                <a:cubicBezTo>
                  <a:pt x="3092836" y="2707028"/>
                  <a:pt x="3215502" y="2866311"/>
                  <a:pt x="3195281" y="2886532"/>
                </a:cubicBezTo>
                <a:lnTo>
                  <a:pt x="2886533" y="3195280"/>
                </a:lnTo>
                <a:cubicBezTo>
                  <a:pt x="2866312" y="3215501"/>
                  <a:pt x="2707029" y="3092836"/>
                  <a:pt x="2465840" y="2878154"/>
                </a:cubicBezTo>
                <a:lnTo>
                  <a:pt x="2405163" y="2823033"/>
                </a:lnTo>
                <a:lnTo>
                  <a:pt x="2373566" y="2843017"/>
                </a:lnTo>
                <a:cubicBezTo>
                  <a:pt x="2335100" y="2864522"/>
                  <a:pt x="2295346" y="2883996"/>
                  <a:pt x="2254446" y="2901294"/>
                </a:cubicBezTo>
                <a:lnTo>
                  <a:pt x="2076928" y="2956399"/>
                </a:lnTo>
                <a:lnTo>
                  <a:pt x="2072874" y="3040927"/>
                </a:lnTo>
                <a:cubicBezTo>
                  <a:pt x="2054130" y="3363275"/>
                  <a:pt x="2028238" y="3562643"/>
                  <a:pt x="1999640" y="3562643"/>
                </a:cubicBezTo>
                <a:lnTo>
                  <a:pt x="1563005" y="3562643"/>
                </a:lnTo>
                <a:cubicBezTo>
                  <a:pt x="1534408" y="3562643"/>
                  <a:pt x="1508515" y="3363275"/>
                  <a:pt x="1489772" y="3040927"/>
                </a:cubicBezTo>
                <a:lnTo>
                  <a:pt x="1485716" y="2956399"/>
                </a:lnTo>
                <a:lnTo>
                  <a:pt x="1308197" y="2901294"/>
                </a:lnTo>
                <a:lnTo>
                  <a:pt x="1156705" y="2823740"/>
                </a:lnTo>
                <a:lnTo>
                  <a:pt x="1096806" y="2878154"/>
                </a:lnTo>
                <a:cubicBezTo>
                  <a:pt x="855617" y="3092836"/>
                  <a:pt x="696333" y="3215501"/>
                  <a:pt x="676112" y="3195280"/>
                </a:cubicBezTo>
                <a:lnTo>
                  <a:pt x="367363" y="2886532"/>
                </a:lnTo>
                <a:cubicBezTo>
                  <a:pt x="347142" y="2866311"/>
                  <a:pt x="469808" y="2707028"/>
                  <a:pt x="684489" y="2465839"/>
                </a:cubicBezTo>
                <a:lnTo>
                  <a:pt x="740690" y="2403975"/>
                </a:lnTo>
                <a:lnTo>
                  <a:pt x="685690" y="2308288"/>
                </a:lnTo>
                <a:cubicBezTo>
                  <a:pt x="666487" y="2268435"/>
                  <a:pt x="649394" y="2227372"/>
                  <a:pt x="634556" y="2185246"/>
                </a:cubicBezTo>
                <a:lnTo>
                  <a:pt x="603159" y="2077176"/>
                </a:lnTo>
                <a:lnTo>
                  <a:pt x="521718" y="2072872"/>
                </a:lnTo>
                <a:cubicBezTo>
                  <a:pt x="199368" y="2054129"/>
                  <a:pt x="0" y="2028236"/>
                  <a:pt x="0" y="1999639"/>
                </a:cubicBezTo>
                <a:lnTo>
                  <a:pt x="0" y="1563004"/>
                </a:lnTo>
                <a:cubicBezTo>
                  <a:pt x="0" y="1534407"/>
                  <a:pt x="199368" y="1508514"/>
                  <a:pt x="521718" y="1489771"/>
                </a:cubicBezTo>
                <a:lnTo>
                  <a:pt x="605386" y="1485350"/>
                </a:lnTo>
                <a:lnTo>
                  <a:pt x="620476" y="1419871"/>
                </a:lnTo>
                <a:cubicBezTo>
                  <a:pt x="647112" y="1334236"/>
                  <a:pt x="682963" y="1252658"/>
                  <a:pt x="726869" y="1176302"/>
                </a:cubicBezTo>
                <a:lnTo>
                  <a:pt x="739310" y="1157149"/>
                </a:lnTo>
                <a:lnTo>
                  <a:pt x="684489" y="1096804"/>
                </a:lnTo>
                <a:cubicBezTo>
                  <a:pt x="469808" y="855616"/>
                  <a:pt x="347142" y="696332"/>
                  <a:pt x="367363" y="676111"/>
                </a:cubicBezTo>
                <a:lnTo>
                  <a:pt x="676112" y="367363"/>
                </a:lnTo>
                <a:cubicBezTo>
                  <a:pt x="696333" y="347142"/>
                  <a:pt x="855617" y="469807"/>
                  <a:pt x="1096806" y="684489"/>
                </a:cubicBezTo>
                <a:lnTo>
                  <a:pt x="1157482" y="739611"/>
                </a:lnTo>
                <a:lnTo>
                  <a:pt x="1189077" y="719626"/>
                </a:lnTo>
                <a:cubicBezTo>
                  <a:pt x="1227543" y="698122"/>
                  <a:pt x="1267299" y="678649"/>
                  <a:pt x="1308197" y="661349"/>
                </a:cubicBezTo>
                <a:lnTo>
                  <a:pt x="1485716" y="606245"/>
                </a:lnTo>
                <a:lnTo>
                  <a:pt x="1489772" y="521716"/>
                </a:lnTo>
                <a:cubicBezTo>
                  <a:pt x="1508515" y="199368"/>
                  <a:pt x="1534408" y="0"/>
                  <a:pt x="1563005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4B24E8AB-7C2F-4EF9-8B42-65F8C595AD8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4" t="10286" r="17619" b="13523"/>
          <a:stretch/>
        </p:blipFill>
        <p:spPr>
          <a:xfrm>
            <a:off x="3616458" y="1536587"/>
            <a:ext cx="4464568" cy="5073373"/>
          </a:xfrm>
          <a:custGeom>
            <a:avLst/>
            <a:gdLst>
              <a:gd name="connsiteX0" fmla="*/ 4463103 w 4464568"/>
              <a:gd name="connsiteY0" fmla="*/ 0 h 5073373"/>
              <a:gd name="connsiteX1" fmla="*/ 4464568 w 4464568"/>
              <a:gd name="connsiteY1" fmla="*/ 0 h 5073373"/>
              <a:gd name="connsiteX2" fmla="*/ 4464568 w 4464568"/>
              <a:gd name="connsiteY2" fmla="*/ 1038 h 5073373"/>
              <a:gd name="connsiteX3" fmla="*/ 0 w 4464568"/>
              <a:gd name="connsiteY3" fmla="*/ 0 h 5073373"/>
              <a:gd name="connsiteX4" fmla="*/ 908051 w 4464568"/>
              <a:gd name="connsiteY4" fmla="*/ 0 h 5073373"/>
              <a:gd name="connsiteX5" fmla="*/ 520090 w 4464568"/>
              <a:gd name="connsiteY5" fmla="*/ 547984 h 5073373"/>
              <a:gd name="connsiteX6" fmla="*/ 4464568 w 4464568"/>
              <a:gd name="connsiteY6" fmla="*/ 3340594 h 5073373"/>
              <a:gd name="connsiteX7" fmla="*/ 4464568 w 4464568"/>
              <a:gd name="connsiteY7" fmla="*/ 5073373 h 5073373"/>
              <a:gd name="connsiteX8" fmla="*/ 0 w 4464568"/>
              <a:gd name="connsiteY8" fmla="*/ 5073373 h 5073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464568" h="5073373">
                <a:moveTo>
                  <a:pt x="4463103" y="0"/>
                </a:moveTo>
                <a:lnTo>
                  <a:pt x="4464568" y="0"/>
                </a:lnTo>
                <a:lnTo>
                  <a:pt x="4464568" y="1038"/>
                </a:lnTo>
                <a:close/>
                <a:moveTo>
                  <a:pt x="0" y="0"/>
                </a:moveTo>
                <a:lnTo>
                  <a:pt x="908051" y="0"/>
                </a:lnTo>
                <a:lnTo>
                  <a:pt x="520090" y="547984"/>
                </a:lnTo>
                <a:lnTo>
                  <a:pt x="4464568" y="3340594"/>
                </a:lnTo>
                <a:lnTo>
                  <a:pt x="4464568" y="5073373"/>
                </a:lnTo>
                <a:lnTo>
                  <a:pt x="0" y="5073373"/>
                </a:lnTo>
                <a:close/>
              </a:path>
            </a:pathLst>
          </a:cu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B5F29B6-6152-43C1-85AE-0D2C9DDFD4C2}"/>
              </a:ext>
            </a:extLst>
          </p:cNvPr>
          <p:cNvSpPr/>
          <p:nvPr/>
        </p:nvSpPr>
        <p:spPr>
          <a:xfrm>
            <a:off x="2798763" y="1041400"/>
            <a:ext cx="6589712" cy="3732213"/>
          </a:xfrm>
          <a:custGeom>
            <a:avLst/>
            <a:gdLst>
              <a:gd name="connsiteX0" fmla="*/ 3295016 w 6590032"/>
              <a:gd name="connsiteY0" fmla="*/ 0 h 3733284"/>
              <a:gd name="connsiteX1" fmla="*/ 6590032 w 6590032"/>
              <a:gd name="connsiteY1" fmla="*/ 3295016 h 3733284"/>
              <a:gd name="connsiteX2" fmla="*/ 6573020 w 6590032"/>
              <a:gd name="connsiteY2" fmla="*/ 3631912 h 3733284"/>
              <a:gd name="connsiteX3" fmla="*/ 6557549 w 6590032"/>
              <a:gd name="connsiteY3" fmla="*/ 3733284 h 3733284"/>
              <a:gd name="connsiteX4" fmla="*/ 6490561 w 6590032"/>
              <a:gd name="connsiteY4" fmla="*/ 3733284 h 3733284"/>
              <a:gd name="connsiteX5" fmla="*/ 6507066 w 6590032"/>
              <a:gd name="connsiteY5" fmla="*/ 3625134 h 3733284"/>
              <a:gd name="connsiteX6" fmla="*/ 6523736 w 6590032"/>
              <a:gd name="connsiteY6" fmla="*/ 3295016 h 3733284"/>
              <a:gd name="connsiteX7" fmla="*/ 3295016 w 6590032"/>
              <a:gd name="connsiteY7" fmla="*/ 66296 h 3733284"/>
              <a:gd name="connsiteX8" fmla="*/ 66296 w 6590032"/>
              <a:gd name="connsiteY8" fmla="*/ 3295016 h 3733284"/>
              <a:gd name="connsiteX9" fmla="*/ 82966 w 6590032"/>
              <a:gd name="connsiteY9" fmla="*/ 3625134 h 3733284"/>
              <a:gd name="connsiteX10" fmla="*/ 99471 w 6590032"/>
              <a:gd name="connsiteY10" fmla="*/ 3733284 h 3733284"/>
              <a:gd name="connsiteX11" fmla="*/ 32483 w 6590032"/>
              <a:gd name="connsiteY11" fmla="*/ 3733284 h 3733284"/>
              <a:gd name="connsiteX12" fmla="*/ 17012 w 6590032"/>
              <a:gd name="connsiteY12" fmla="*/ 3631912 h 3733284"/>
              <a:gd name="connsiteX13" fmla="*/ 0 w 6590032"/>
              <a:gd name="connsiteY13" fmla="*/ 3295016 h 3733284"/>
              <a:gd name="connsiteX14" fmla="*/ 3295016 w 6590032"/>
              <a:gd name="connsiteY14" fmla="*/ 0 h 3733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6590032" h="3733284">
                <a:moveTo>
                  <a:pt x="3295016" y="0"/>
                </a:moveTo>
                <a:cubicBezTo>
                  <a:pt x="5114803" y="0"/>
                  <a:pt x="6590032" y="1475229"/>
                  <a:pt x="6590032" y="3295016"/>
                </a:cubicBezTo>
                <a:cubicBezTo>
                  <a:pt x="6590032" y="3408753"/>
                  <a:pt x="6584269" y="3521144"/>
                  <a:pt x="6573020" y="3631912"/>
                </a:cubicBezTo>
                <a:lnTo>
                  <a:pt x="6557549" y="3733284"/>
                </a:lnTo>
                <a:lnTo>
                  <a:pt x="6490561" y="3733284"/>
                </a:lnTo>
                <a:lnTo>
                  <a:pt x="6507066" y="3625134"/>
                </a:lnTo>
                <a:cubicBezTo>
                  <a:pt x="6518089" y="3516594"/>
                  <a:pt x="6523736" y="3406465"/>
                  <a:pt x="6523736" y="3295016"/>
                </a:cubicBezTo>
                <a:cubicBezTo>
                  <a:pt x="6523736" y="1511843"/>
                  <a:pt x="5078189" y="66296"/>
                  <a:pt x="3295016" y="66296"/>
                </a:cubicBezTo>
                <a:cubicBezTo>
                  <a:pt x="1511843" y="66296"/>
                  <a:pt x="66296" y="1511843"/>
                  <a:pt x="66296" y="3295016"/>
                </a:cubicBezTo>
                <a:cubicBezTo>
                  <a:pt x="66296" y="3406465"/>
                  <a:pt x="71943" y="3516594"/>
                  <a:pt x="82966" y="3625134"/>
                </a:cubicBezTo>
                <a:lnTo>
                  <a:pt x="99471" y="3733284"/>
                </a:lnTo>
                <a:lnTo>
                  <a:pt x="32483" y="3733284"/>
                </a:lnTo>
                <a:lnTo>
                  <a:pt x="17012" y="3631912"/>
                </a:lnTo>
                <a:cubicBezTo>
                  <a:pt x="5763" y="3521144"/>
                  <a:pt x="0" y="3408753"/>
                  <a:pt x="0" y="3295016"/>
                </a:cubicBezTo>
                <a:cubicBezTo>
                  <a:pt x="0" y="1475229"/>
                  <a:pt x="1475229" y="0"/>
                  <a:pt x="3295016" y="0"/>
                </a:cubicBezTo>
                <a:close/>
              </a:path>
            </a:pathLst>
          </a:custGeom>
          <a:gradFill flip="none" rotWithShape="1">
            <a:gsLst>
              <a:gs pos="82499">
                <a:srgbClr val="FFC000"/>
              </a:gs>
              <a:gs pos="63000">
                <a:srgbClr val="BF0000"/>
              </a:gs>
              <a:gs pos="41000">
                <a:srgbClr val="002060"/>
              </a:gs>
              <a:gs pos="19000">
                <a:srgbClr val="00B0F0"/>
              </a:gs>
              <a:gs pos="0">
                <a:srgbClr val="00B050"/>
              </a:gs>
              <a:gs pos="100000">
                <a:srgbClr val="7F6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23" name="Group 22"/>
          <p:cNvGrpSpPr>
            <a:grpSpLocks/>
          </p:cNvGrpSpPr>
          <p:nvPr/>
        </p:nvGrpSpPr>
        <p:grpSpPr bwMode="auto">
          <a:xfrm>
            <a:off x="2486025" y="3883025"/>
            <a:ext cx="685800" cy="685800"/>
            <a:chOff x="575469" y="3397750"/>
            <a:chExt cx="2419249" cy="2419249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29406F3-B471-43DE-8311-59847BA9441B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91182A0D-C6E5-42F6-8FB2-3F29E1E244CB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39" name="Group 38"/>
          <p:cNvGrpSpPr>
            <a:grpSpLocks/>
          </p:cNvGrpSpPr>
          <p:nvPr/>
        </p:nvGrpSpPr>
        <p:grpSpPr bwMode="auto">
          <a:xfrm>
            <a:off x="3070225" y="2160588"/>
            <a:ext cx="685800" cy="685800"/>
            <a:chOff x="575469" y="3397750"/>
            <a:chExt cx="2419249" cy="2419249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D284032A-979D-478C-B5F7-6038A76F6589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79938D0F-D6E3-4638-8DE0-2DEB210AF3F0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4443413" y="966788"/>
            <a:ext cx="685800" cy="685800"/>
            <a:chOff x="575469" y="3397750"/>
            <a:chExt cx="2419249" cy="2419249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712BFBC2-7993-4AEB-B318-59380F6A85A3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2B720DC3-C2C5-40D1-BABD-A8F84D84803A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5" name="Group 44"/>
          <p:cNvGrpSpPr>
            <a:grpSpLocks/>
          </p:cNvGrpSpPr>
          <p:nvPr/>
        </p:nvGrpSpPr>
        <p:grpSpPr bwMode="auto">
          <a:xfrm>
            <a:off x="7086600" y="962025"/>
            <a:ext cx="685800" cy="685800"/>
            <a:chOff x="575469" y="3397750"/>
            <a:chExt cx="2419249" cy="2419249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597CFBE7-C02A-4807-8E4C-0EE881AF3033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FA3A9BEB-5BB7-43D5-BD6E-77DB4707C24C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48" name="Group 47"/>
          <p:cNvGrpSpPr>
            <a:grpSpLocks/>
          </p:cNvGrpSpPr>
          <p:nvPr/>
        </p:nvGrpSpPr>
        <p:grpSpPr bwMode="auto">
          <a:xfrm>
            <a:off x="8459788" y="2160588"/>
            <a:ext cx="685800" cy="685800"/>
            <a:chOff x="575469" y="3397750"/>
            <a:chExt cx="2419249" cy="2419249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DDF394C6-8DB6-4049-ACD6-78F08A927CB1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282E5045-5D00-4947-994D-A5C855D6AA77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51" name="Group 50"/>
          <p:cNvGrpSpPr>
            <a:grpSpLocks/>
          </p:cNvGrpSpPr>
          <p:nvPr/>
        </p:nvGrpSpPr>
        <p:grpSpPr bwMode="auto">
          <a:xfrm>
            <a:off x="9023350" y="3883025"/>
            <a:ext cx="685800" cy="685800"/>
            <a:chOff x="575469" y="3397750"/>
            <a:chExt cx="2419249" cy="2419249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7785B620-FFB7-4A58-8F52-E86D6F12D620}"/>
                </a:ext>
              </a:extLst>
            </p:cNvPr>
            <p:cNvSpPr/>
            <p:nvPr/>
          </p:nvSpPr>
          <p:spPr>
            <a:xfrm>
              <a:off x="575469" y="3397750"/>
              <a:ext cx="2419249" cy="2419249"/>
            </a:xfrm>
            <a:prstGeom prst="ellipse">
              <a:avLst/>
            </a:prstGeom>
            <a:solidFill>
              <a:srgbClr val="7F6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067F26DF-A465-4C9E-AC85-2326DC8DC893}"/>
                </a:ext>
              </a:extLst>
            </p:cNvPr>
            <p:cNvSpPr/>
            <p:nvPr/>
          </p:nvSpPr>
          <p:spPr>
            <a:xfrm>
              <a:off x="1292284" y="4114565"/>
              <a:ext cx="985620" cy="98562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68" name="Group 67"/>
          <p:cNvGrpSpPr>
            <a:grpSpLocks/>
          </p:cNvGrpSpPr>
          <p:nvPr/>
        </p:nvGrpSpPr>
        <p:grpSpPr bwMode="auto">
          <a:xfrm>
            <a:off x="184223" y="3525216"/>
            <a:ext cx="2458243" cy="1511013"/>
            <a:chOff x="148962" y="3925703"/>
            <a:chExt cx="2457002" cy="1511937"/>
          </a:xfrm>
        </p:grpSpPr>
        <p:sp>
          <p:nvSpPr>
            <p:cNvPr id="5159" name="TextBox 54"/>
            <p:cNvSpPr txBox="1">
              <a:spLocks noChangeArrowheads="1"/>
            </p:cNvSpPr>
            <p:nvPr/>
          </p:nvSpPr>
          <p:spPr bwMode="auto">
            <a:xfrm>
              <a:off x="765048" y="3925703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B050"/>
                  </a:solidFill>
                  <a:latin typeface="Century Gothic" panose="020B0502020202020204" pitchFamily="34" charset="0"/>
                </a:rPr>
                <a:t>OPTION 06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D940DB83-6538-40F1-9110-5C36E0BABF6D}"/>
                </a:ext>
              </a:extLst>
            </p:cNvPr>
            <p:cNvSpPr txBox="1"/>
            <p:nvPr/>
          </p:nvSpPr>
          <p:spPr>
            <a:xfrm>
              <a:off x="148962" y="4359764"/>
              <a:ext cx="2457002" cy="107787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anchor="t">
              <a:spAutoFit/>
            </a:bodyPr>
            <a:lstStyle/>
            <a:p>
              <a:pPr algn="ctr"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Project Communications Management</a:t>
              </a:r>
              <a:br>
                <a:rPr lang="en-US" altLang="ar-SA" sz="1600" b="1" dirty="0">
                  <a:latin typeface="Calibri" panose="020F0502020204030204" pitchFamily="34" charset="0"/>
                </a:rPr>
              </a:br>
              <a:endParaRPr lang="en-US" altLang="ar-SA" sz="1600" b="1" dirty="0"/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69" name="Group 68"/>
          <p:cNvGrpSpPr>
            <a:grpSpLocks/>
          </p:cNvGrpSpPr>
          <p:nvPr/>
        </p:nvGrpSpPr>
        <p:grpSpPr bwMode="auto">
          <a:xfrm>
            <a:off x="388237" y="1874140"/>
            <a:ext cx="2398713" cy="1434655"/>
            <a:chOff x="381074" y="1857833"/>
            <a:chExt cx="2397501" cy="1433541"/>
          </a:xfrm>
        </p:grpSpPr>
        <p:sp>
          <p:nvSpPr>
            <p:cNvPr id="5157" name="TextBox 56"/>
            <p:cNvSpPr txBox="1">
              <a:spLocks noChangeArrowheads="1"/>
            </p:cNvSpPr>
            <p:nvPr/>
          </p:nvSpPr>
          <p:spPr bwMode="auto">
            <a:xfrm>
              <a:off x="1074656" y="1857833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B0F0"/>
                  </a:solidFill>
                  <a:latin typeface="Century Gothic" panose="020B0502020202020204" pitchFamily="34" charset="0"/>
                </a:rPr>
                <a:t>OPTION 05</a:t>
              </a:r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D43624F-89B6-4FB9-A3BF-2A7F0B94694E}"/>
                </a:ext>
              </a:extLst>
            </p:cNvPr>
            <p:cNvSpPr txBox="1"/>
            <p:nvPr/>
          </p:nvSpPr>
          <p:spPr>
            <a:xfrm>
              <a:off x="381074" y="2214993"/>
              <a:ext cx="2397501" cy="107638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 algn="ctr">
                <a:buClr>
                  <a:srgbClr val="FF0000"/>
                </a:buClr>
              </a:pPr>
              <a:r>
                <a:rPr lang="en-US" altLang="ar-SA" sz="1600" b="1" dirty="0"/>
                <a:t>Discuss how information technology affects organizations</a:t>
              </a:r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0" name="Group 69"/>
          <p:cNvGrpSpPr>
            <a:grpSpLocks/>
          </p:cNvGrpSpPr>
          <p:nvPr/>
        </p:nvGrpSpPr>
        <p:grpSpPr bwMode="auto">
          <a:xfrm>
            <a:off x="1370003" y="273050"/>
            <a:ext cx="2738783" cy="1323436"/>
            <a:chOff x="1369861" y="272748"/>
            <a:chExt cx="2739213" cy="1324509"/>
          </a:xfrm>
        </p:grpSpPr>
        <p:sp>
          <p:nvSpPr>
            <p:cNvPr id="5155" name="TextBox 58"/>
            <p:cNvSpPr txBox="1">
              <a:spLocks noChangeArrowheads="1"/>
            </p:cNvSpPr>
            <p:nvPr/>
          </p:nvSpPr>
          <p:spPr bwMode="auto">
            <a:xfrm>
              <a:off x="2429648" y="272748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>
                  <a:solidFill>
                    <a:srgbClr val="002060"/>
                  </a:solidFill>
                  <a:latin typeface="Century Gothic" panose="020B0502020202020204" pitchFamily="34" charset="0"/>
                </a:rPr>
                <a:t>OPTION 04</a:t>
              </a: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9BB669E4-93DA-4064-9528-319E405CE157}"/>
                </a:ext>
              </a:extLst>
            </p:cNvPr>
            <p:cNvSpPr txBox="1"/>
            <p:nvPr/>
          </p:nvSpPr>
          <p:spPr>
            <a:xfrm>
              <a:off x="1369861" y="765586"/>
              <a:ext cx="2397501" cy="83167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/>
            <a:p>
              <a:pPr algn="ctr">
                <a:buClr>
                  <a:srgbClr val="FF0000"/>
                </a:buClr>
              </a:pPr>
              <a:r>
                <a:rPr lang="en-US" altLang="ar-SA" sz="1600" b="1" dirty="0">
                  <a:latin typeface="Calibri" panose="020F0502020204030204" pitchFamily="34" charset="0"/>
                </a:rPr>
                <a:t>Explain </a:t>
              </a:r>
              <a:r>
                <a:rPr lang="en-US" altLang="ar-SA" sz="1600" b="1" dirty="0"/>
                <a:t>the interpersonal communication process</a:t>
              </a:r>
            </a:p>
            <a:p>
              <a:pPr algn="ctr">
                <a:defRPr/>
              </a:pPr>
              <a:endParaRPr lang="en-US" sz="1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1" name="Group 70"/>
          <p:cNvGrpSpPr>
            <a:grpSpLocks/>
          </p:cNvGrpSpPr>
          <p:nvPr/>
        </p:nvGrpSpPr>
        <p:grpSpPr bwMode="auto">
          <a:xfrm>
            <a:off x="8080375" y="306388"/>
            <a:ext cx="2736860" cy="1072108"/>
            <a:chOff x="8081026" y="305741"/>
            <a:chExt cx="2735477" cy="1072979"/>
          </a:xfrm>
        </p:grpSpPr>
        <p:sp>
          <p:nvSpPr>
            <p:cNvPr id="5153" name="TextBox 60"/>
            <p:cNvSpPr txBox="1">
              <a:spLocks noChangeArrowheads="1"/>
            </p:cNvSpPr>
            <p:nvPr/>
          </p:nvSpPr>
          <p:spPr bwMode="auto">
            <a:xfrm>
              <a:off x="8081026" y="305741"/>
              <a:ext cx="1679426" cy="38213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defPPr>
                <a:defRPr lang="en-US"/>
              </a:defPPr>
              <a:lvl1pPr algn="ctr">
                <a:defRPr b="1"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en-US" altLang="ar-SA"/>
                <a:t>OPTION 03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11E7501A-3045-4E82-B108-B2ECAFD7BAAB}"/>
                </a:ext>
              </a:extLst>
            </p:cNvPr>
            <p:cNvSpPr txBox="1"/>
            <p:nvPr/>
          </p:nvSpPr>
          <p:spPr>
            <a:xfrm>
              <a:off x="8081026" y="731864"/>
              <a:ext cx="2735477" cy="6468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wrap="square" anchor="ctr">
              <a:spAutoFit/>
            </a:bodyPr>
            <a:lstStyle>
              <a:defPPr>
                <a:defRPr lang="en-US"/>
              </a:defPPr>
              <a:lvl1pPr algn="ctr">
                <a:defRPr b="1">
                  <a:latin typeface="Calibri" panose="020F0502020204030204" pitchFamily="34" charset="0"/>
                </a:defRPr>
              </a:lvl1pPr>
            </a:lstStyle>
            <a:p>
              <a:r>
                <a:rPr lang="en-US" altLang="ar-SA" dirty="0"/>
                <a:t>Authority / Responsibility</a:t>
              </a:r>
            </a:p>
            <a:p>
              <a:endParaRPr lang="en-US" dirty="0"/>
            </a:p>
          </p:txBody>
        </p:sp>
      </p:grpSp>
      <p:grpSp>
        <p:nvGrpSpPr>
          <p:cNvPr id="72" name="Group 71"/>
          <p:cNvGrpSpPr>
            <a:grpSpLocks/>
          </p:cNvGrpSpPr>
          <p:nvPr/>
        </p:nvGrpSpPr>
        <p:grpSpPr bwMode="auto">
          <a:xfrm>
            <a:off x="9279731" y="1845592"/>
            <a:ext cx="2397125" cy="886767"/>
            <a:chOff x="9313206" y="2076115"/>
            <a:chExt cx="2397501" cy="886813"/>
          </a:xfrm>
        </p:grpSpPr>
        <p:sp>
          <p:nvSpPr>
            <p:cNvPr id="5151" name="TextBox 62"/>
            <p:cNvSpPr txBox="1">
              <a:spLocks noChangeArrowheads="1"/>
            </p:cNvSpPr>
            <p:nvPr/>
          </p:nvSpPr>
          <p:spPr bwMode="auto">
            <a:xfrm>
              <a:off x="9356948" y="2076115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 dirty="0">
                  <a:solidFill>
                    <a:srgbClr val="FFC000"/>
                  </a:solidFill>
                  <a:latin typeface="Century Gothic" panose="020B0502020202020204" pitchFamily="34" charset="0"/>
                </a:rPr>
                <a:t>OPTION 02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7CBD2346-240B-4A25-A75B-D770664FDB2B}"/>
                </a:ext>
              </a:extLst>
            </p:cNvPr>
            <p:cNvSpPr txBox="1"/>
            <p:nvPr/>
          </p:nvSpPr>
          <p:spPr>
            <a:xfrm>
              <a:off x="9313206" y="2593577"/>
              <a:ext cx="2397501" cy="36935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>
              <a:defPPr>
                <a:defRPr lang="en-US"/>
              </a:defPPr>
              <a:lvl1pPr algn="ctr">
                <a:defRPr>
                  <a:latin typeface="Calibri" panose="020F0502020204030204" pitchFamily="34" charset="0"/>
                </a:defRPr>
              </a:lvl1pPr>
            </a:lstStyle>
            <a:p>
              <a:r>
                <a:rPr lang="en-US" altLang="ar-SA" b="1" dirty="0"/>
                <a:t>Departmentalization</a:t>
              </a:r>
              <a:endParaRPr lang="en-US" b="1" dirty="0"/>
            </a:p>
          </p:txBody>
        </p:sp>
      </p:grpSp>
      <p:grpSp>
        <p:nvGrpSpPr>
          <p:cNvPr id="73" name="Group 72"/>
          <p:cNvGrpSpPr>
            <a:grpSpLocks/>
          </p:cNvGrpSpPr>
          <p:nvPr/>
        </p:nvGrpSpPr>
        <p:grpSpPr bwMode="auto">
          <a:xfrm>
            <a:off x="9721850" y="3699515"/>
            <a:ext cx="2397125" cy="1090259"/>
            <a:chOff x="9721259" y="3700297"/>
            <a:chExt cx="2398196" cy="1089583"/>
          </a:xfrm>
        </p:grpSpPr>
        <p:sp>
          <p:nvSpPr>
            <p:cNvPr id="5149" name="TextBox 64"/>
            <p:cNvSpPr txBox="1">
              <a:spLocks noChangeArrowheads="1"/>
            </p:cNvSpPr>
            <p:nvPr/>
          </p:nvSpPr>
          <p:spPr bwMode="auto">
            <a:xfrm>
              <a:off x="9768280" y="3700297"/>
              <a:ext cx="1679426" cy="382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r" rtl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 algn="r" rtl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algn="r" rtl="1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l" rtl="0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ar-SA" sz="1800" b="1" dirty="0">
                  <a:solidFill>
                    <a:srgbClr val="7F6000"/>
                  </a:solidFill>
                  <a:latin typeface="Century Gothic" panose="020B0502020202020204" pitchFamily="34" charset="0"/>
                </a:rPr>
                <a:t>OPTION 01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5C71F041-584C-4A1C-B767-B4CF548C7F3C}"/>
                </a:ext>
              </a:extLst>
            </p:cNvPr>
            <p:cNvSpPr txBox="1"/>
            <p:nvPr/>
          </p:nvSpPr>
          <p:spPr>
            <a:xfrm>
              <a:off x="9721259" y="4205467"/>
              <a:ext cx="2398196" cy="5844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txBody>
            <a:bodyPr anchor="ctr">
              <a:spAutoFit/>
            </a:bodyPr>
            <a:lstStyle>
              <a:defPPr>
                <a:defRPr lang="en-US"/>
              </a:defPPr>
              <a:lvl1pPr algn="ctr">
                <a:buClr>
                  <a:srgbClr val="FF0000"/>
                </a:buClr>
                <a:defRPr sz="1600" b="1"/>
              </a:lvl1pPr>
            </a:lstStyle>
            <a:p>
              <a:r>
                <a:rPr lang="en-US" altLang="ar-SA" dirty="0"/>
                <a:t>Basic Organizing Concepts</a:t>
              </a:r>
            </a:p>
            <a:p>
              <a:endParaRPr lang="en-US" dirty="0"/>
            </a:p>
          </p:txBody>
        </p:sp>
      </p:grpSp>
      <p:sp>
        <p:nvSpPr>
          <p:cNvPr id="5148" name="TextBox 66"/>
          <p:cNvSpPr txBox="1">
            <a:spLocks noChangeArrowheads="1"/>
          </p:cNvSpPr>
          <p:nvPr/>
        </p:nvSpPr>
        <p:spPr bwMode="auto">
          <a:xfrm>
            <a:off x="5232400" y="5983288"/>
            <a:ext cx="20208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ar-SA" b="1" u="sng" dirty="0">
                <a:latin typeface="Century Gothic" panose="020B0502020202020204" pitchFamily="34" charset="0"/>
              </a:rPr>
              <a:t>Objective</a:t>
            </a:r>
          </a:p>
        </p:txBody>
      </p:sp>
      <p:pic>
        <p:nvPicPr>
          <p:cNvPr id="54" name="Picture 53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22840" y="3632809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78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762205" y="1175729"/>
            <a:ext cx="49995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4400" dirty="0"/>
              <a:t>Learn outcomes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5"/>
            <a:ext cx="1141905" cy="85597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0" y="632121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Rectangle 3">
            <a:extLst>
              <a:ext uri="{FF2B5EF4-FFF2-40B4-BE49-F238E27FC236}">
                <a16:creationId xmlns:a16="http://schemas.microsoft.com/office/drawing/2014/main" id="{9B7EBAC7-85B4-4BB5-9E5E-0BA44181C8E6}"/>
              </a:ext>
            </a:extLst>
          </p:cNvPr>
          <p:cNvSpPr txBox="1">
            <a:spLocks noChangeArrowheads="1"/>
          </p:cNvSpPr>
          <p:nvPr/>
        </p:nvSpPr>
        <p:spPr>
          <a:xfrm>
            <a:off x="3760990" y="2505581"/>
            <a:ext cx="7834477" cy="3933906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>
                <a:latin typeface="Calibri" panose="020F0502020204030204" pitchFamily="34" charset="0"/>
              </a:rPr>
              <a:t>Basic Organizing Concepts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>
                <a:latin typeface="Calibri" panose="020F0502020204030204" pitchFamily="34" charset="0"/>
              </a:rPr>
              <a:t>Departmentalization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>
                <a:latin typeface="Calibri" panose="020F0502020204030204" pitchFamily="34" charset="0"/>
              </a:rPr>
              <a:t>Authority / Responsibility</a:t>
            </a:r>
            <a:endParaRPr lang="en-US" altLang="ar-SA" sz="2400" b="1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>
                <a:latin typeface="Calibri" panose="020F0502020204030204" pitchFamily="34" charset="0"/>
              </a:rPr>
              <a:t>UNDERSTANDING MANAGERIAL COMMUNICATIONS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>
                <a:latin typeface="Calibri" panose="020F0502020204030204" pitchFamily="34" charset="0"/>
              </a:rPr>
              <a:t>Explain </a:t>
            </a:r>
            <a:r>
              <a:rPr lang="en-US" altLang="ar-SA" sz="2400" b="1"/>
              <a:t>the interpersonal communication process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/>
              <a:t>Discuss how information technology affects organizations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>
                <a:latin typeface="Calibri" panose="020F0502020204030204" pitchFamily="34" charset="0"/>
              </a:rPr>
              <a:t>Project Communications Management</a:t>
            </a:r>
            <a:br>
              <a:rPr lang="en-US" altLang="ar-SA" sz="2400" b="1">
                <a:latin typeface="Calibri" panose="020F0502020204030204" pitchFamily="34" charset="0"/>
              </a:rPr>
            </a:br>
            <a:endParaRPr lang="en-US" altLang="ar-SA" sz="2400" b="1"/>
          </a:p>
          <a:p>
            <a:pPr>
              <a:buClr>
                <a:srgbClr val="FF0000"/>
              </a:buClr>
              <a:buSzPct val="65000"/>
              <a:buFont typeface="Wingdings" panose="05000000000000000000" pitchFamily="2" charset="2"/>
              <a:buChar char="q"/>
            </a:pPr>
            <a:endParaRPr lang="en-US" altLang="ar-SA" sz="2400" b="1" dirty="0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78638" y="1357096"/>
            <a:ext cx="11213140" cy="49355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82880" y="114679"/>
            <a:ext cx="1347318" cy="101523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78638" y="462296"/>
            <a:ext cx="89310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2" name="Rectangle 2">
            <a:extLst>
              <a:ext uri="{FF2B5EF4-FFF2-40B4-BE49-F238E27FC236}">
                <a16:creationId xmlns:a16="http://schemas.microsoft.com/office/drawing/2014/main" id="{A52DBC7F-7BB9-4899-A379-07FDECDA98AE}"/>
              </a:ext>
            </a:extLst>
          </p:cNvPr>
          <p:cNvSpPr txBox="1">
            <a:spLocks noChangeArrowheads="1"/>
          </p:cNvSpPr>
          <p:nvPr/>
        </p:nvSpPr>
        <p:spPr>
          <a:xfrm>
            <a:off x="825189" y="422031"/>
            <a:ext cx="98130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altLang="ar-SA" sz="4000" dirty="0"/>
              <a:t>Basic Organizing Concepts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9AFEE5F4-4989-4F08-95EE-FF5DCDA8E167}"/>
              </a:ext>
            </a:extLst>
          </p:cNvPr>
          <p:cNvSpPr txBox="1">
            <a:spLocks noChangeArrowheads="1"/>
          </p:cNvSpPr>
          <p:nvPr/>
        </p:nvSpPr>
        <p:spPr>
          <a:xfrm>
            <a:off x="913542" y="1804352"/>
            <a:ext cx="9813072" cy="4447323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4000" b="1" u="sng" dirty="0">
                <a:solidFill>
                  <a:srgbClr val="FF0000"/>
                </a:solidFill>
              </a:rPr>
              <a:t>Organizing define:</a:t>
            </a:r>
          </a:p>
          <a:p>
            <a:r>
              <a:rPr lang="en-US" altLang="ar-SA" b="1" dirty="0"/>
              <a:t>Arranging and grouping jobs, allocating resources, and assigning work in a department so that activities can be accomplished as planned.</a:t>
            </a:r>
          </a:p>
          <a:p>
            <a:r>
              <a:rPr lang="en-US" altLang="ar-SA" sz="4000" b="1" u="sng" dirty="0">
                <a:solidFill>
                  <a:srgbClr val="FF0000"/>
                </a:solidFill>
              </a:rPr>
              <a:t>Work Specialization</a:t>
            </a:r>
          </a:p>
          <a:p>
            <a:r>
              <a:rPr lang="en-US" altLang="ar-SA" b="1" dirty="0"/>
              <a:t>(Division of Labor)</a:t>
            </a:r>
            <a:endParaRPr lang="en-US" altLang="ar-SA" sz="4000" b="1" dirty="0"/>
          </a:p>
          <a:p>
            <a:r>
              <a:rPr lang="en-US" altLang="ar-SA" b="1" dirty="0"/>
              <a:t>The process of breaking down a job into a number of steps, with each step being completed by a separate individual.</a:t>
            </a:r>
          </a:p>
          <a:p>
            <a:pPr>
              <a:lnSpc>
                <a:spcPct val="10000"/>
              </a:lnSpc>
            </a:pPr>
            <a:endParaRPr lang="en-US" altLang="ar-SA" b="1" dirty="0"/>
          </a:p>
          <a:p>
            <a:r>
              <a:rPr lang="en-US" altLang="ar-SA" sz="4000" b="1" u="sng" dirty="0">
                <a:solidFill>
                  <a:srgbClr val="FF0000"/>
                </a:solidFill>
              </a:rPr>
              <a:t>Span of Control</a:t>
            </a:r>
          </a:p>
          <a:p>
            <a:r>
              <a:rPr lang="en-US" altLang="ar-SA" b="1" dirty="0"/>
              <a:t>The number of employees a supervisor can efficiently and effectively direct.</a:t>
            </a:r>
            <a:endParaRPr lang="en-US" altLang="ar-SA" sz="4000" b="1" dirty="0"/>
          </a:p>
          <a:p>
            <a:endParaRPr lang="en-US" altLang="ar-SA" sz="4000" b="1"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5" name="Rectangle 2">
            <a:extLst>
              <a:ext uri="{FF2B5EF4-FFF2-40B4-BE49-F238E27FC236}">
                <a16:creationId xmlns:a16="http://schemas.microsoft.com/office/drawing/2014/main" id="{66710B72-A100-4850-8651-1F3F3BA1EBC8}"/>
              </a:ext>
            </a:extLst>
          </p:cNvPr>
          <p:cNvSpPr txBox="1">
            <a:spLocks noChangeArrowheads="1"/>
          </p:cNvSpPr>
          <p:nvPr/>
        </p:nvSpPr>
        <p:spPr>
          <a:xfrm>
            <a:off x="741049" y="336395"/>
            <a:ext cx="9171878" cy="895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Basic Organizing Concepts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CF4DF4BB-FE64-490F-8F9F-C9F30844FFE7}"/>
              </a:ext>
            </a:extLst>
          </p:cNvPr>
          <p:cNvSpPr txBox="1">
            <a:spLocks noChangeArrowheads="1"/>
          </p:cNvSpPr>
          <p:nvPr/>
        </p:nvSpPr>
        <p:spPr>
          <a:xfrm>
            <a:off x="1115122" y="1752600"/>
            <a:ext cx="9171878" cy="46482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4000" b="1" u="sng" dirty="0">
                <a:solidFill>
                  <a:srgbClr val="FF0000"/>
                </a:solidFill>
              </a:rPr>
              <a:t>Unity of Command</a:t>
            </a:r>
          </a:p>
          <a:p>
            <a:r>
              <a:rPr lang="en-US" altLang="ar-SA" b="1" dirty="0"/>
              <a:t>A principle that states that an employee should have one and only one supervisor to whom he or she is directly responsible.</a:t>
            </a:r>
          </a:p>
          <a:p>
            <a:r>
              <a:rPr lang="en-US" altLang="ar-SA" sz="4000" b="1" u="sng" dirty="0">
                <a:solidFill>
                  <a:srgbClr val="FF0000"/>
                </a:solidFill>
              </a:rPr>
              <a:t>Authority</a:t>
            </a:r>
          </a:p>
          <a:p>
            <a:r>
              <a:rPr lang="en-US" altLang="ar-SA" b="1" dirty="0"/>
              <a:t>Rights inherent in a supervisory position to give orders and expect those orders to be obeyed.</a:t>
            </a:r>
            <a:endParaRPr lang="en-US" altLang="ar-SA" sz="4000" b="1" u="sng" dirty="0"/>
          </a:p>
        </p:txBody>
      </p:sp>
    </p:spTree>
    <p:extLst>
      <p:ext uri="{BB962C8B-B14F-4D97-AF65-F5344CB8AC3E}">
        <p14:creationId xmlns:p14="http://schemas.microsoft.com/office/powerpoint/2010/main" val="178394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4855F69-ABB0-4E6E-9C8E-8A54A1BECFFE}"/>
              </a:ext>
            </a:extLst>
          </p:cNvPr>
          <p:cNvSpPr txBox="1">
            <a:spLocks noChangeArrowheads="1"/>
          </p:cNvSpPr>
          <p:nvPr/>
        </p:nvSpPr>
        <p:spPr>
          <a:xfrm>
            <a:off x="998034" y="367990"/>
            <a:ext cx="9127274" cy="940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Authority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7CF22C8-8777-4159-B943-74AAF6807A4F}"/>
              </a:ext>
            </a:extLst>
          </p:cNvPr>
          <p:cNvSpPr txBox="1">
            <a:spLocks noChangeArrowheads="1"/>
          </p:cNvSpPr>
          <p:nvPr/>
        </p:nvSpPr>
        <p:spPr>
          <a:xfrm>
            <a:off x="998034" y="1498365"/>
            <a:ext cx="10008220" cy="4648200"/>
          </a:xfrm>
          <a:prstGeom prst="rect">
            <a:avLst/>
          </a:prstGeom>
          <a:noFill/>
          <a:ln>
            <a:noFill/>
          </a:ln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4000" b="1" u="sng" dirty="0">
                <a:solidFill>
                  <a:srgbClr val="FF0000"/>
                </a:solidFill>
              </a:rPr>
              <a:t>Line Authority</a:t>
            </a:r>
          </a:p>
          <a:p>
            <a:r>
              <a:rPr lang="en-US" altLang="ar-SA" b="1" dirty="0"/>
              <a:t>The authority that entitles a supervisor to direct the work of his or her direct reports and to make certain decisions without consulting others.</a:t>
            </a:r>
          </a:p>
          <a:p>
            <a:r>
              <a:rPr lang="en-US" altLang="ar-SA" sz="4000" b="1" u="sng" dirty="0">
                <a:solidFill>
                  <a:srgbClr val="FF0000"/>
                </a:solidFill>
              </a:rPr>
              <a:t>Staff Authority</a:t>
            </a:r>
          </a:p>
          <a:p>
            <a:r>
              <a:rPr lang="en-US" altLang="ar-SA" b="1" dirty="0"/>
              <a:t>A limited authority that supports line authority by advising, servicing, and assisting.</a:t>
            </a:r>
          </a:p>
          <a:p>
            <a:r>
              <a:rPr lang="en-US" altLang="ar-SA" sz="4000" b="1" u="sng" dirty="0">
                <a:solidFill>
                  <a:srgbClr val="FF0000"/>
                </a:solidFill>
              </a:rPr>
              <a:t>Functional Authority</a:t>
            </a:r>
          </a:p>
          <a:p>
            <a:r>
              <a:rPr lang="en-US" altLang="ar-SA" b="1" dirty="0"/>
              <a:t>Rights over individuals outside one’s own direct areas of responsibility.</a:t>
            </a:r>
          </a:p>
          <a:p>
            <a:endParaRPr lang="en-US" altLang="ar-SA" sz="4000" b="1" u="sng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D76464-373F-4206-B488-04B9C85E05A5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90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307B617-BE78-4704-9315-3D9C08DF6BF4}"/>
              </a:ext>
            </a:extLst>
          </p:cNvPr>
          <p:cNvSpPr txBox="1">
            <a:spLocks noChangeArrowheads="1"/>
          </p:cNvSpPr>
          <p:nvPr/>
        </p:nvSpPr>
        <p:spPr>
          <a:xfrm>
            <a:off x="1200125" y="307537"/>
            <a:ext cx="9372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Authority / Responsibility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6668BBD-0B91-41B6-9E8F-D950DD20EE1D}"/>
              </a:ext>
            </a:extLst>
          </p:cNvPr>
          <p:cNvSpPr txBox="1">
            <a:spLocks noChangeArrowheads="1"/>
          </p:cNvSpPr>
          <p:nvPr/>
        </p:nvSpPr>
        <p:spPr>
          <a:xfrm>
            <a:off x="970155" y="1590097"/>
            <a:ext cx="10607556" cy="4740275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600" b="1" u="sng" dirty="0">
                <a:solidFill>
                  <a:srgbClr val="FF0000"/>
                </a:solidFill>
              </a:rPr>
              <a:t>Responsibility</a:t>
            </a:r>
          </a:p>
          <a:p>
            <a:pPr marL="571500" indent="-571500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Supervisory obligations such as achieving a unit’s goals, keeping costs within budget, following organizational policies, and motivating employees.</a:t>
            </a:r>
            <a:endParaRPr lang="en-US" altLang="ar-SA" sz="3600" b="1" u="sng" dirty="0">
              <a:solidFill>
                <a:srgbClr val="FF0000"/>
              </a:solidFill>
            </a:endParaRPr>
          </a:p>
          <a:p>
            <a:pPr marL="571500" indent="-571500">
              <a:lnSpc>
                <a:spcPct val="10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is an obligation to perform assigned activities and it should be balanced with authority.</a:t>
            </a:r>
          </a:p>
          <a:p>
            <a:pPr marL="571500" indent="-571500">
              <a:lnSpc>
                <a:spcPct val="10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3600" b="1" dirty="0"/>
              <a:t>The more ambitious and far-reaching the goals, the more authority is needed by the supervisor.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57776C-47C1-432E-877D-4B016873DFAC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838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ECB70C5E-6D76-483D-A307-5C1A2A726C1B}"/>
              </a:ext>
            </a:extLst>
          </p:cNvPr>
          <p:cNvSpPr txBox="1">
            <a:spLocks noChangeArrowheads="1"/>
          </p:cNvSpPr>
          <p:nvPr/>
        </p:nvSpPr>
        <p:spPr>
          <a:xfrm>
            <a:off x="1371600" y="427037"/>
            <a:ext cx="9525000" cy="11341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Where are Decisions Made?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E2BF2EFC-EBF9-4BBD-AE8C-A22DB2200A3F}"/>
              </a:ext>
            </a:extLst>
          </p:cNvPr>
          <p:cNvSpPr txBox="1">
            <a:spLocks noChangeArrowheads="1"/>
          </p:cNvSpPr>
          <p:nvPr/>
        </p:nvSpPr>
        <p:spPr>
          <a:xfrm>
            <a:off x="1371600" y="1852960"/>
            <a:ext cx="9333571" cy="3794043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4400" b="1" u="sng" dirty="0">
                <a:solidFill>
                  <a:srgbClr val="FF0000"/>
                </a:solidFill>
              </a:rPr>
              <a:t>Centralization</a:t>
            </a:r>
          </a:p>
          <a:p>
            <a:r>
              <a:rPr lang="en-US" altLang="ar-SA" sz="3200" b="1" dirty="0"/>
              <a:t>Decision-making responsibility in the hands of top management.</a:t>
            </a:r>
          </a:p>
          <a:p>
            <a:r>
              <a:rPr lang="en-US" altLang="ar-SA" sz="4400" b="1" u="sng" dirty="0">
                <a:solidFill>
                  <a:srgbClr val="FF0000"/>
                </a:solidFill>
              </a:rPr>
              <a:t>Decentralization</a:t>
            </a:r>
          </a:p>
          <a:p>
            <a:r>
              <a:rPr lang="en-US" altLang="ar-SA" sz="3200" b="1" dirty="0"/>
              <a:t>Pushes the decision-making process down in the organization placing it closer to the decision point.</a:t>
            </a:r>
            <a:endParaRPr lang="en-US" altLang="ar-SA" sz="4400" b="1" u="sng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90C789-AA56-4C5F-B39B-67C1014E0916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47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909633A0-BE1C-4E2C-A631-886B36725384}"/>
              </a:ext>
            </a:extLst>
          </p:cNvPr>
          <p:cNvSpPr txBox="1">
            <a:spLocks noChangeArrowheads="1"/>
          </p:cNvSpPr>
          <p:nvPr/>
        </p:nvSpPr>
        <p:spPr>
          <a:xfrm>
            <a:off x="1345380" y="354353"/>
            <a:ext cx="868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How Are Employees Grouped?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B0B17F7-5F9B-4B01-A72E-F2E43CB9596B}"/>
              </a:ext>
            </a:extLst>
          </p:cNvPr>
          <p:cNvSpPr txBox="1">
            <a:spLocks noChangeArrowheads="1"/>
          </p:cNvSpPr>
          <p:nvPr/>
        </p:nvSpPr>
        <p:spPr>
          <a:xfrm>
            <a:off x="1103972" y="1851102"/>
            <a:ext cx="8686800" cy="3523786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4000" b="1" u="sng" dirty="0">
                <a:solidFill>
                  <a:srgbClr val="FF0000"/>
                </a:solidFill>
              </a:rPr>
              <a:t>Departmentalization</a:t>
            </a:r>
          </a:p>
          <a:p>
            <a:r>
              <a:rPr lang="en-US" altLang="ar-SA" sz="3600" b="1" dirty="0"/>
              <a:t>Grouping departments based on work functions, product or service, target customer or client, geographic territory, or the process used to turn inputs into outputs.</a:t>
            </a:r>
            <a:endParaRPr lang="en-US" altLang="ar-SA" sz="3600" b="1" u="sng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2A6654-6126-442C-8140-BD87055E9682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64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4D236663-4881-4CC6-AC73-BB656D9E3F1D}"/>
              </a:ext>
            </a:extLst>
          </p:cNvPr>
          <p:cNvSpPr txBox="1">
            <a:spLocks noChangeArrowheads="1"/>
          </p:cNvSpPr>
          <p:nvPr/>
        </p:nvSpPr>
        <p:spPr>
          <a:xfrm>
            <a:off x="1326996" y="228600"/>
            <a:ext cx="8664498" cy="990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Departmentalization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B01C423-2895-4BBB-91E0-32426A7468E2}"/>
              </a:ext>
            </a:extLst>
          </p:cNvPr>
          <p:cNvSpPr txBox="1">
            <a:spLocks noChangeArrowheads="1"/>
          </p:cNvSpPr>
          <p:nvPr/>
        </p:nvSpPr>
        <p:spPr>
          <a:xfrm>
            <a:off x="1326994" y="1463675"/>
            <a:ext cx="10095971" cy="46482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4000" b="1" u="sng" dirty="0">
                <a:solidFill>
                  <a:srgbClr val="FF0000"/>
                </a:solidFill>
              </a:rPr>
              <a:t>1-Functional</a:t>
            </a:r>
          </a:p>
          <a:p>
            <a:r>
              <a:rPr lang="en-US" altLang="ar-SA" b="1" dirty="0"/>
              <a:t>Grouping activities into independent units based on functions performed.</a:t>
            </a:r>
            <a:endParaRPr lang="en-US" altLang="ar-SA" sz="3600" b="1" u="sng" dirty="0"/>
          </a:p>
          <a:p>
            <a:r>
              <a:rPr lang="en-US" altLang="ar-SA" b="1" dirty="0"/>
              <a:t>(Manufacturing, Research, Accounting, HR, Legal)</a:t>
            </a:r>
          </a:p>
          <a:p>
            <a:pPr>
              <a:lnSpc>
                <a:spcPct val="0"/>
              </a:lnSpc>
            </a:pPr>
            <a:endParaRPr lang="en-US" altLang="ar-SA" b="1" dirty="0"/>
          </a:p>
          <a:p>
            <a:r>
              <a:rPr lang="en-US" altLang="ar-SA" sz="4000" b="1" u="sng" dirty="0">
                <a:solidFill>
                  <a:srgbClr val="FF0000"/>
                </a:solidFill>
              </a:rPr>
              <a:t>2-Product</a:t>
            </a:r>
          </a:p>
          <a:p>
            <a:r>
              <a:rPr lang="en-US" altLang="ar-SA" b="1" dirty="0"/>
              <a:t>Grouping activities into independent units based on problems or issues relating to a product.</a:t>
            </a:r>
          </a:p>
          <a:p>
            <a:r>
              <a:rPr lang="en-US" altLang="ar-SA" b="1" dirty="0"/>
              <a:t>(Detergent, Toothpaste, Deodorant, Coffee, Aspirin)</a:t>
            </a:r>
            <a:endParaRPr lang="en-US" altLang="ar-SA" sz="3600" b="1" u="sng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211888-3F16-423D-BA19-F35C49CB206F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55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57A79156-D864-47E4-B541-AE3D26A7FDF5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228600"/>
            <a:ext cx="9372600" cy="990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Departmentalization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903CE05-9213-4385-8467-0A2E3E66BEB7}"/>
              </a:ext>
            </a:extLst>
          </p:cNvPr>
          <p:cNvSpPr txBox="1">
            <a:spLocks noChangeArrowheads="1"/>
          </p:cNvSpPr>
          <p:nvPr/>
        </p:nvSpPr>
        <p:spPr>
          <a:xfrm>
            <a:off x="1605776" y="1572322"/>
            <a:ext cx="9290824" cy="4192858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4000" b="1" u="sng" dirty="0">
                <a:solidFill>
                  <a:srgbClr val="FF0000"/>
                </a:solidFill>
              </a:rPr>
              <a:t>3- Geography</a:t>
            </a:r>
          </a:p>
          <a:p>
            <a:r>
              <a:rPr lang="en-US" altLang="ar-SA" b="1" dirty="0"/>
              <a:t>Grouping activities into independent units based on geography or territory.</a:t>
            </a:r>
          </a:p>
          <a:p>
            <a:r>
              <a:rPr lang="en-US" altLang="ar-SA" b="1" dirty="0"/>
              <a:t>(Eastern Region, Western Region, Southern Region)</a:t>
            </a:r>
          </a:p>
          <a:p>
            <a:r>
              <a:rPr lang="en-US" altLang="ar-SA" sz="4000" b="1" u="sng" dirty="0">
                <a:solidFill>
                  <a:srgbClr val="FF0000"/>
                </a:solidFill>
              </a:rPr>
              <a:t>4- Customer</a:t>
            </a:r>
          </a:p>
          <a:p>
            <a:r>
              <a:rPr lang="en-US" altLang="ar-SA" b="1" dirty="0"/>
              <a:t>Grouping activities around common customer categories.</a:t>
            </a:r>
          </a:p>
          <a:p>
            <a:r>
              <a:rPr lang="en-US" altLang="ar-SA" b="1" dirty="0"/>
              <a:t>(Government, Military, Corporate, Non-Profit Account)</a:t>
            </a:r>
            <a:endParaRPr lang="en-US" altLang="ar-SA" sz="3600" b="1" u="sng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91A677-9FC8-49B5-8221-EABD83E1046E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61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ED868940-FAAE-4D2E-9E4C-4E9216383F16}"/>
              </a:ext>
            </a:extLst>
          </p:cNvPr>
          <p:cNvSpPr txBox="1">
            <a:spLocks noChangeArrowheads="1"/>
          </p:cNvSpPr>
          <p:nvPr/>
        </p:nvSpPr>
        <p:spPr>
          <a:xfrm>
            <a:off x="1271239" y="332130"/>
            <a:ext cx="9244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Departmentalization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8943250-B90D-42D3-B5C0-CD81066A368B}"/>
              </a:ext>
            </a:extLst>
          </p:cNvPr>
          <p:cNvSpPr txBox="1">
            <a:spLocks noChangeArrowheads="1"/>
          </p:cNvSpPr>
          <p:nvPr/>
        </p:nvSpPr>
        <p:spPr>
          <a:xfrm>
            <a:off x="1271239" y="1654175"/>
            <a:ext cx="9244360" cy="426720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4000" b="1" u="sng">
                <a:solidFill>
                  <a:srgbClr val="FF0000"/>
                </a:solidFill>
              </a:rPr>
              <a:t>5- Process</a:t>
            </a:r>
          </a:p>
          <a:p>
            <a:r>
              <a:rPr lang="en-US" altLang="ar-SA" b="1"/>
              <a:t>Grouping activities around a process; this method provides a basis for the homogeneous categorizing of activities.</a:t>
            </a:r>
          </a:p>
          <a:p>
            <a:r>
              <a:rPr lang="en-US" altLang="ar-SA" b="1"/>
              <a:t>( Press, Tube, Finishing, Inspect-Ship)</a:t>
            </a:r>
          </a:p>
          <a:p>
            <a:r>
              <a:rPr lang="en-US" altLang="ar-SA" sz="4000" b="1" u="sng">
                <a:solidFill>
                  <a:srgbClr val="FF0000"/>
                </a:solidFill>
              </a:rPr>
              <a:t>6- Matrix</a:t>
            </a:r>
          </a:p>
          <a:p>
            <a:pPr>
              <a:lnSpc>
                <a:spcPct val="120000"/>
              </a:lnSpc>
            </a:pPr>
            <a:r>
              <a:rPr lang="en-US" altLang="ar-SA" b="1"/>
              <a:t>A structure that weaves together elements of functional and product departmentalization.</a:t>
            </a:r>
          </a:p>
          <a:p>
            <a:pPr>
              <a:lnSpc>
                <a:spcPct val="120000"/>
              </a:lnSpc>
            </a:pPr>
            <a:r>
              <a:rPr lang="en-US" altLang="ar-SA" b="1"/>
              <a:t>This structure creates a dual chain of command -- explicitly breaking the principle of “chain of command”.</a:t>
            </a:r>
          </a:p>
          <a:p>
            <a:endParaRPr lang="en-US" altLang="ar-SA" b="1"/>
          </a:p>
          <a:p>
            <a:endParaRPr lang="en-US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52542B-1BA5-4B65-A45D-D5BC6C35C820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75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CB1BE67A-D72D-47F9-B81E-3065D236D2D5}"/>
              </a:ext>
            </a:extLst>
          </p:cNvPr>
          <p:cNvSpPr txBox="1">
            <a:spLocks noChangeArrowheads="1"/>
          </p:cNvSpPr>
          <p:nvPr/>
        </p:nvSpPr>
        <p:spPr>
          <a:xfrm>
            <a:off x="1211766" y="228600"/>
            <a:ext cx="9684834" cy="990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Departmentalization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2340274-4853-45A0-814F-D46A02CDF85C}"/>
              </a:ext>
            </a:extLst>
          </p:cNvPr>
          <p:cNvSpPr txBox="1">
            <a:spLocks noChangeArrowheads="1"/>
          </p:cNvSpPr>
          <p:nvPr/>
        </p:nvSpPr>
        <p:spPr>
          <a:xfrm>
            <a:off x="1367882" y="1503941"/>
            <a:ext cx="8924693" cy="4339298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4000" b="1" u="sng" dirty="0">
                <a:solidFill>
                  <a:srgbClr val="FF0000"/>
                </a:solidFill>
              </a:rPr>
              <a:t>7- Simple Structures</a:t>
            </a:r>
          </a:p>
          <a:p>
            <a:pPr>
              <a:lnSpc>
                <a:spcPct val="130000"/>
              </a:lnSpc>
            </a:pPr>
            <a:r>
              <a:rPr lang="en-US" altLang="ar-SA" b="1" dirty="0"/>
              <a:t>A non-elaborate structure low in complexity, with little formalization, and with authority centralized in a single person; a “flat” organization with only two or three levels.</a:t>
            </a:r>
          </a:p>
          <a:p>
            <a:r>
              <a:rPr lang="en-US" altLang="ar-SA" sz="4000" b="1" u="sng" dirty="0">
                <a:solidFill>
                  <a:srgbClr val="FF0000"/>
                </a:solidFill>
              </a:rPr>
              <a:t>8- Horizontal Structures</a:t>
            </a:r>
          </a:p>
          <a:p>
            <a:pPr>
              <a:lnSpc>
                <a:spcPct val="120000"/>
              </a:lnSpc>
            </a:pPr>
            <a:r>
              <a:rPr lang="en-US" altLang="ar-SA" b="1" dirty="0"/>
              <a:t>Very flat structures used in small businesses as well as giant companies in which job-related activities cut across all parts of the organization.</a:t>
            </a:r>
          </a:p>
          <a:p>
            <a:pPr>
              <a:lnSpc>
                <a:spcPct val="130000"/>
              </a:lnSpc>
            </a:pPr>
            <a:endParaRPr lang="en-US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842B11-2F13-41C6-908A-9CB555954484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1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3B429915-7235-4762-BD51-52B20C2FFE13}"/>
              </a:ext>
            </a:extLst>
          </p:cNvPr>
          <p:cNvSpPr txBox="1">
            <a:spLocks noChangeArrowheads="1"/>
          </p:cNvSpPr>
          <p:nvPr/>
        </p:nvSpPr>
        <p:spPr>
          <a:xfrm>
            <a:off x="1120695" y="1875727"/>
            <a:ext cx="10274135" cy="412595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600" b="1" u="sng" dirty="0">
                <a:solidFill>
                  <a:srgbClr val="FF0000"/>
                </a:solidFill>
              </a:rPr>
              <a:t>A </a:t>
            </a:r>
            <a:r>
              <a:rPr lang="en-US" altLang="ar-SA" sz="4400" b="1" u="sng" dirty="0">
                <a:solidFill>
                  <a:srgbClr val="FF0000"/>
                </a:solidFill>
              </a:rPr>
              <a:t>job description</a:t>
            </a:r>
            <a:r>
              <a:rPr lang="en-US" altLang="ar-SA" sz="3600" b="1" u="sng" dirty="0">
                <a:solidFill>
                  <a:srgbClr val="FF0000"/>
                </a:solidFill>
              </a:rPr>
              <a:t> 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altLang="ar-SA" sz="3600" b="1" dirty="0"/>
              <a:t>is a written statement of what a jobholder does, how the job is done, and why it is done.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en-US" altLang="ar-SA" sz="3600" b="1" dirty="0"/>
              <a:t>It typically portrays job duties, working conditions, and operating responsibilities.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C360D49-1EF7-4A48-8EF2-20C4AD8E59C1}"/>
              </a:ext>
            </a:extLst>
          </p:cNvPr>
          <p:cNvSpPr txBox="1"/>
          <p:nvPr/>
        </p:nvSpPr>
        <p:spPr>
          <a:xfrm>
            <a:off x="874679" y="-404127"/>
            <a:ext cx="94562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 altLang="ar-SA" dirty="0"/>
          </a:p>
          <a:p>
            <a:r>
              <a:rPr lang="en-US" altLang="ar-SA" dirty="0"/>
              <a:t>Organizing Your Employees</a:t>
            </a:r>
            <a:br>
              <a:rPr lang="en-US" altLang="ar-SA" dirty="0"/>
            </a:br>
            <a:endParaRPr lang="ar-S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71247A-CBB5-4C3D-9053-F4F84855A9EF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69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70DCBA82-218E-4787-BE73-FFC67FBC6621}"/>
              </a:ext>
            </a:extLst>
          </p:cNvPr>
          <p:cNvSpPr txBox="1">
            <a:spLocks noChangeArrowheads="1"/>
          </p:cNvSpPr>
          <p:nvPr/>
        </p:nvSpPr>
        <p:spPr>
          <a:xfrm>
            <a:off x="1005075" y="241721"/>
            <a:ext cx="9445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Empowerment Through Delegation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CFDF19CA-7C24-4D89-8627-B51C44625AF1}"/>
              </a:ext>
            </a:extLst>
          </p:cNvPr>
          <p:cNvSpPr txBox="1">
            <a:spLocks noChangeArrowheads="1"/>
          </p:cNvSpPr>
          <p:nvPr/>
        </p:nvSpPr>
        <p:spPr>
          <a:xfrm>
            <a:off x="1005075" y="1543445"/>
            <a:ext cx="10544500" cy="4491698"/>
          </a:xfrm>
          <a:prstGeom prst="rect">
            <a:avLst/>
          </a:prstGeom>
          <a:noFill/>
          <a:ln>
            <a:noFill/>
          </a:ln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u="sng" dirty="0">
                <a:solidFill>
                  <a:srgbClr val="FF0000"/>
                </a:solidFill>
              </a:rPr>
              <a:t>Empowerment </a:t>
            </a:r>
          </a:p>
          <a:p>
            <a:r>
              <a:rPr lang="en-US" altLang="ar-SA" b="1" dirty="0"/>
              <a:t>is increasing an employee’s involvement in his or her work through greater participation in decisions and expanded responsibility for work outcomes.</a:t>
            </a:r>
          </a:p>
          <a:p>
            <a:r>
              <a:rPr lang="en-US" altLang="ar-SA" sz="3200" b="1" u="sng" dirty="0">
                <a:solidFill>
                  <a:srgbClr val="FF0000"/>
                </a:solidFill>
              </a:rPr>
              <a:t>Delegation</a:t>
            </a:r>
            <a:r>
              <a:rPr lang="en-US" altLang="ar-SA" b="1" dirty="0"/>
              <a:t> </a:t>
            </a:r>
          </a:p>
          <a:p>
            <a:r>
              <a:rPr lang="en-US" altLang="ar-SA" b="1" dirty="0"/>
              <a:t>is the allocation of duties, employee empowerment, assignment of responsibility, and creation of accountability.</a:t>
            </a:r>
          </a:p>
          <a:p>
            <a:r>
              <a:rPr lang="en-US" altLang="ar-SA" sz="3200" b="1" u="sng" dirty="0">
                <a:solidFill>
                  <a:srgbClr val="FF0000"/>
                </a:solidFill>
              </a:rPr>
              <a:t>Accountability</a:t>
            </a:r>
            <a:r>
              <a:rPr lang="en-US" altLang="ar-SA" sz="3200" b="1" u="sng" dirty="0"/>
              <a:t> </a:t>
            </a:r>
          </a:p>
          <a:p>
            <a:r>
              <a:rPr lang="en-US" altLang="ar-SA" b="1" dirty="0"/>
              <a:t>is the obligation to perform an assignment in a satisfactory manner.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601880-FBD4-4310-828B-7B4CF0D421B0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59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43">
            <a:extLst>
              <a:ext uri="{FF2B5EF4-FFF2-40B4-BE49-F238E27FC236}">
                <a16:creationId xmlns:a16="http://schemas.microsoft.com/office/drawing/2014/main" id="{9261FD39-17DF-4CDD-94A6-BA4E9A4CBB58}"/>
              </a:ext>
            </a:extLst>
          </p:cNvPr>
          <p:cNvSpPr txBox="1">
            <a:spLocks noChangeArrowheads="1"/>
          </p:cNvSpPr>
          <p:nvPr/>
        </p:nvSpPr>
        <p:spPr>
          <a:xfrm>
            <a:off x="743414" y="1359903"/>
            <a:ext cx="10705172" cy="1922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ar-SA" dirty="0"/>
          </a:p>
          <a:p>
            <a:r>
              <a:rPr lang="en-US" altLang="ar-SA" dirty="0"/>
              <a:t>MANAGERIAL  COMMUNICATIONAN AND INFORMATION TECHNOLOGY</a:t>
            </a:r>
          </a:p>
          <a:p>
            <a:endParaRPr lang="en-US" altLang="ar-SA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243838-E103-4D47-936F-E9DBC644A9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537" y="3429000"/>
            <a:ext cx="7664605" cy="259695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ABE14E5-535E-4798-AEFF-A3D83A88B9BB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63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FA609356-01CC-4751-944E-2059D6E02035}"/>
              </a:ext>
            </a:extLst>
          </p:cNvPr>
          <p:cNvSpPr txBox="1">
            <a:spLocks noChangeArrowheads="1"/>
          </p:cNvSpPr>
          <p:nvPr/>
        </p:nvSpPr>
        <p:spPr>
          <a:xfrm>
            <a:off x="1129596" y="29999"/>
            <a:ext cx="93205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altLang="ar-SA" sz="3600" dirty="0"/>
              <a:t>UNDERSTANDING MANAGERIAL COMMUNICATIONS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65D9FC7-4B9E-43AD-B7DA-31F56E760EB9}"/>
              </a:ext>
            </a:extLst>
          </p:cNvPr>
          <p:cNvSpPr txBox="1">
            <a:spLocks noChangeArrowheads="1"/>
          </p:cNvSpPr>
          <p:nvPr/>
        </p:nvSpPr>
        <p:spPr>
          <a:xfrm>
            <a:off x="872197" y="1824625"/>
            <a:ext cx="10974947" cy="4351338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600" b="1" u="sng" dirty="0">
                <a:solidFill>
                  <a:srgbClr val="FF0000"/>
                </a:solidFill>
              </a:rPr>
              <a:t>What is Communication?</a:t>
            </a:r>
          </a:p>
          <a:p>
            <a:pPr lvl="1">
              <a:buSzPct val="65000"/>
            </a:pPr>
            <a:r>
              <a:rPr lang="en-US" altLang="ar-SA" sz="3200" b="1" dirty="0"/>
              <a:t>The transfer and understanding of meaning</a:t>
            </a:r>
          </a:p>
          <a:p>
            <a:pPr lvl="1">
              <a:buSzPct val="65000"/>
            </a:pPr>
            <a:r>
              <a:rPr lang="en-US" altLang="ar-SA" sz="3200" b="1" dirty="0"/>
              <a:t>Everything that a manager does involves communicating</a:t>
            </a:r>
          </a:p>
          <a:p>
            <a:pPr lvl="1">
              <a:buSzPct val="65000"/>
            </a:pPr>
            <a:r>
              <a:rPr lang="en-US" altLang="ar-SA" sz="3200" b="1" dirty="0">
                <a:solidFill>
                  <a:srgbClr val="FF0000"/>
                </a:solidFill>
              </a:rPr>
              <a:t>Interpersonal communication </a:t>
            </a:r>
          </a:p>
          <a:p>
            <a:pPr marL="457200" lvl="1" indent="0">
              <a:buSzPct val="65000"/>
              <a:buFont typeface="Arial" panose="020B0604020202020204" pitchFamily="34" charset="0"/>
              <a:buNone/>
            </a:pPr>
            <a:r>
              <a:rPr lang="en-US" altLang="ar-SA" sz="3200" b="1" dirty="0"/>
              <a:t>    - occurs between people</a:t>
            </a:r>
          </a:p>
          <a:p>
            <a:pPr lvl="1">
              <a:buSzPct val="65000"/>
            </a:pPr>
            <a:r>
              <a:rPr lang="en-US" altLang="ar-SA" sz="3200" b="1" dirty="0">
                <a:solidFill>
                  <a:srgbClr val="FF0000"/>
                </a:solidFill>
              </a:rPr>
              <a:t>Organizational communication</a:t>
            </a:r>
          </a:p>
          <a:p>
            <a:pPr marL="457200" lvl="1" indent="0">
              <a:buSzPct val="65000"/>
              <a:buFont typeface="Arial" panose="020B0604020202020204" pitchFamily="34" charset="0"/>
              <a:buNone/>
            </a:pPr>
            <a:r>
              <a:rPr lang="en-US" altLang="ar-SA" sz="3200" b="1" dirty="0"/>
              <a:t>     - all the patterns, networks, and systems of    communication in an organization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B162F6C-6DCB-46FC-9A1F-CC661AA7787C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13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0558" y="1445601"/>
            <a:ext cx="11570267" cy="48470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6E19FA43-6033-49EB-B435-6B1CDC9B8F02}"/>
              </a:ext>
            </a:extLst>
          </p:cNvPr>
          <p:cNvSpPr txBox="1">
            <a:spLocks noChangeArrowheads="1"/>
          </p:cNvSpPr>
          <p:nvPr/>
        </p:nvSpPr>
        <p:spPr>
          <a:xfrm>
            <a:off x="845240" y="175773"/>
            <a:ext cx="96049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altLang="ar-SA" dirty="0"/>
              <a:t>PROCESS OF INTERPERSONAL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62A84FE-1F2C-4966-B020-28726A1DE3B2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6"/>
            <a:ext cx="10368776" cy="4184882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>
                <a:solidFill>
                  <a:srgbClr val="FF0000"/>
                </a:solidFill>
              </a:rPr>
              <a:t>Message</a:t>
            </a:r>
            <a:r>
              <a:rPr lang="en-US" altLang="ar-SA" sz="3200" b="1" dirty="0"/>
              <a:t> - a purpose to be conveyed</a:t>
            </a:r>
          </a:p>
          <a:p>
            <a:r>
              <a:rPr lang="en-US" altLang="ar-SA" sz="3200" b="1" dirty="0">
                <a:solidFill>
                  <a:srgbClr val="FF0000"/>
                </a:solidFill>
              </a:rPr>
              <a:t>Encoding</a:t>
            </a:r>
            <a:r>
              <a:rPr lang="en-US" altLang="ar-SA" sz="3200" b="1" dirty="0"/>
              <a:t> - converting the message in symbolic form</a:t>
            </a:r>
          </a:p>
          <a:p>
            <a:r>
              <a:rPr lang="en-US" altLang="ar-SA" sz="3200" b="1" dirty="0">
                <a:solidFill>
                  <a:srgbClr val="FF0000"/>
                </a:solidFill>
              </a:rPr>
              <a:t>Channel</a:t>
            </a:r>
            <a:r>
              <a:rPr lang="en-US" altLang="ar-SA" sz="3200" b="1" dirty="0"/>
              <a:t> - medium a message travels along</a:t>
            </a:r>
          </a:p>
          <a:p>
            <a:r>
              <a:rPr lang="en-US" altLang="ar-SA" sz="3200" b="1" dirty="0">
                <a:solidFill>
                  <a:srgbClr val="FF0000"/>
                </a:solidFill>
              </a:rPr>
              <a:t>Decoding</a:t>
            </a:r>
            <a:r>
              <a:rPr lang="en-US" altLang="ar-SA" sz="3200" b="1" dirty="0"/>
              <a:t> - retranslating a sender’s message</a:t>
            </a:r>
          </a:p>
          <a:p>
            <a:r>
              <a:rPr lang="en-US" altLang="ar-SA" sz="3200" b="1" dirty="0">
                <a:solidFill>
                  <a:srgbClr val="FF0000"/>
                </a:solidFill>
              </a:rPr>
              <a:t>Noise </a:t>
            </a:r>
            <a:r>
              <a:rPr lang="en-US" altLang="ar-SA" sz="3200" b="1" dirty="0"/>
              <a:t>- disturbances that interfere with the transmission, receipt, or feedback of a message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05DC88-D259-4490-B0B6-9959EAAF7238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23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1182029" y="381000"/>
            <a:ext cx="10091854" cy="1143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ar-S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INTERPERSONAL COMMUNICATION PROCESS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274889" y="4702176"/>
            <a:ext cx="2060575" cy="701675"/>
          </a:xfrm>
          <a:prstGeom prst="rect">
            <a:avLst/>
          </a:prstGeom>
          <a:solidFill>
            <a:schemeClr val="bg2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/>
            <a:r>
              <a:rPr lang="en-US" altLang="ar-SA" b="1" dirty="0">
                <a:latin typeface="Times New Roman" panose="02020603050405020304" pitchFamily="18" charset="0"/>
              </a:rPr>
              <a:t>Sender</a:t>
            </a:r>
          </a:p>
        </p:txBody>
      </p:sp>
      <p:grpSp>
        <p:nvGrpSpPr>
          <p:cNvPr id="14345" name="Group 9"/>
          <p:cNvGrpSpPr>
            <a:grpSpLocks/>
          </p:cNvGrpSpPr>
          <p:nvPr/>
        </p:nvGrpSpPr>
        <p:grpSpPr bwMode="auto">
          <a:xfrm>
            <a:off x="2274888" y="2035176"/>
            <a:ext cx="7675562" cy="701675"/>
            <a:chOff x="473" y="1145"/>
            <a:chExt cx="4835" cy="442"/>
          </a:xfrm>
          <a:solidFill>
            <a:schemeClr val="bg2"/>
          </a:solidFill>
        </p:grpSpPr>
        <p:sp>
          <p:nvSpPr>
            <p:cNvPr id="14340" name="Line 4"/>
            <p:cNvSpPr>
              <a:spLocks noChangeShapeType="1"/>
            </p:cNvSpPr>
            <p:nvPr/>
          </p:nvSpPr>
          <p:spPr bwMode="auto">
            <a:xfrm>
              <a:off x="3509" y="1368"/>
              <a:ext cx="525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41" name="Rectangle 5"/>
            <p:cNvSpPr>
              <a:spLocks noChangeArrowheads="1"/>
            </p:cNvSpPr>
            <p:nvPr/>
          </p:nvSpPr>
          <p:spPr bwMode="auto">
            <a:xfrm>
              <a:off x="473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Message</a:t>
              </a:r>
            </a:p>
          </p:txBody>
        </p:sp>
        <p:sp>
          <p:nvSpPr>
            <p:cNvPr id="14342" name="Rectangle 6"/>
            <p:cNvSpPr>
              <a:spLocks noChangeArrowheads="1"/>
            </p:cNvSpPr>
            <p:nvPr/>
          </p:nvSpPr>
          <p:spPr bwMode="auto">
            <a:xfrm>
              <a:off x="2241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Medium</a:t>
              </a:r>
            </a:p>
          </p:txBody>
        </p:sp>
        <p:sp>
          <p:nvSpPr>
            <p:cNvPr id="14343" name="Rectangle 7"/>
            <p:cNvSpPr>
              <a:spLocks noChangeArrowheads="1"/>
            </p:cNvSpPr>
            <p:nvPr/>
          </p:nvSpPr>
          <p:spPr bwMode="auto">
            <a:xfrm>
              <a:off x="4010" y="1145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Receiver</a:t>
              </a:r>
            </a:p>
          </p:txBody>
        </p:sp>
        <p:sp>
          <p:nvSpPr>
            <p:cNvPr id="14344" name="Line 8"/>
            <p:cNvSpPr>
              <a:spLocks noChangeShapeType="1"/>
            </p:cNvSpPr>
            <p:nvPr/>
          </p:nvSpPr>
          <p:spPr bwMode="auto">
            <a:xfrm>
              <a:off x="1781" y="1368"/>
              <a:ext cx="477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6070600" y="5627688"/>
            <a:ext cx="209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grpSp>
        <p:nvGrpSpPr>
          <p:cNvPr id="14349" name="Group 13"/>
          <p:cNvGrpSpPr>
            <a:grpSpLocks/>
          </p:cNvGrpSpPr>
          <p:nvPr/>
        </p:nvGrpSpPr>
        <p:grpSpPr bwMode="auto">
          <a:xfrm>
            <a:off x="2274889" y="2735264"/>
            <a:ext cx="2003425" cy="2128837"/>
            <a:chOff x="473" y="1586"/>
            <a:chExt cx="1262" cy="1341"/>
          </a:xfrm>
        </p:grpSpPr>
        <p:sp>
          <p:nvSpPr>
            <p:cNvPr id="14347" name="Line 11"/>
            <p:cNvSpPr>
              <a:spLocks noChangeShapeType="1"/>
            </p:cNvSpPr>
            <p:nvPr/>
          </p:nvSpPr>
          <p:spPr bwMode="auto">
            <a:xfrm flipV="1">
              <a:off x="1104" y="1586"/>
              <a:ext cx="0" cy="134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348" name="AutoShape 12"/>
            <p:cNvSpPr>
              <a:spLocks noChangeArrowheads="1"/>
            </p:cNvSpPr>
            <p:nvPr/>
          </p:nvSpPr>
          <p:spPr bwMode="auto">
            <a:xfrm>
              <a:off x="473" y="1961"/>
              <a:ext cx="1262" cy="638"/>
            </a:xfrm>
            <a:prstGeom prst="diamond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Encoding</a:t>
              </a:r>
            </a:p>
          </p:txBody>
        </p:sp>
      </p:grpSp>
      <p:grpSp>
        <p:nvGrpSpPr>
          <p:cNvPr id="14359" name="Group 23"/>
          <p:cNvGrpSpPr>
            <a:grpSpLocks/>
          </p:cNvGrpSpPr>
          <p:nvPr/>
        </p:nvGrpSpPr>
        <p:grpSpPr bwMode="auto">
          <a:xfrm>
            <a:off x="4575175" y="2735264"/>
            <a:ext cx="3119438" cy="2435225"/>
            <a:chOff x="1922" y="1586"/>
            <a:chExt cx="1965" cy="1534"/>
          </a:xfrm>
        </p:grpSpPr>
        <p:grpSp>
          <p:nvGrpSpPr>
            <p:cNvPr id="14352" name="Group 16"/>
            <p:cNvGrpSpPr>
              <a:grpSpLocks/>
            </p:cNvGrpSpPr>
            <p:nvPr/>
          </p:nvGrpSpPr>
          <p:grpSpPr bwMode="auto">
            <a:xfrm>
              <a:off x="2400" y="1872"/>
              <a:ext cx="1153" cy="961"/>
              <a:chOff x="2400" y="1872"/>
              <a:chExt cx="1153" cy="961"/>
            </a:xfrm>
          </p:grpSpPr>
          <p:sp>
            <p:nvSpPr>
              <p:cNvPr id="14350" name="Freeform 14"/>
              <p:cNvSpPr>
                <a:spLocks/>
              </p:cNvSpPr>
              <p:nvPr/>
            </p:nvSpPr>
            <p:spPr bwMode="auto">
              <a:xfrm>
                <a:off x="2400" y="1872"/>
                <a:ext cx="1153" cy="961"/>
              </a:xfrm>
              <a:custGeom>
                <a:avLst/>
                <a:gdLst>
                  <a:gd name="T0" fmla="*/ 611 w 1153"/>
                  <a:gd name="T1" fmla="*/ 193 h 961"/>
                  <a:gd name="T2" fmla="*/ 519 w 1153"/>
                  <a:gd name="T3" fmla="*/ 84 h 961"/>
                  <a:gd name="T4" fmla="*/ 456 w 1153"/>
                  <a:gd name="T5" fmla="*/ 284 h 961"/>
                  <a:gd name="T6" fmla="*/ 240 w 1153"/>
                  <a:gd name="T7" fmla="*/ 161 h 961"/>
                  <a:gd name="T8" fmla="*/ 287 w 1153"/>
                  <a:gd name="T9" fmla="*/ 347 h 961"/>
                  <a:gd name="T10" fmla="*/ 63 w 1153"/>
                  <a:gd name="T11" fmla="*/ 368 h 961"/>
                  <a:gd name="T12" fmla="*/ 210 w 1153"/>
                  <a:gd name="T13" fmla="*/ 515 h 961"/>
                  <a:gd name="T14" fmla="*/ 0 w 1153"/>
                  <a:gd name="T15" fmla="*/ 572 h 961"/>
                  <a:gd name="T16" fmla="*/ 178 w 1153"/>
                  <a:gd name="T17" fmla="*/ 683 h 961"/>
                  <a:gd name="T18" fmla="*/ 69 w 1153"/>
                  <a:gd name="T19" fmla="*/ 792 h 961"/>
                  <a:gd name="T20" fmla="*/ 256 w 1153"/>
                  <a:gd name="T21" fmla="*/ 811 h 961"/>
                  <a:gd name="T22" fmla="*/ 262 w 1153"/>
                  <a:gd name="T23" fmla="*/ 960 h 961"/>
                  <a:gd name="T24" fmla="*/ 401 w 1153"/>
                  <a:gd name="T25" fmla="*/ 806 h 961"/>
                  <a:gd name="T26" fmla="*/ 464 w 1153"/>
                  <a:gd name="T27" fmla="*/ 876 h 961"/>
                  <a:gd name="T28" fmla="*/ 527 w 1153"/>
                  <a:gd name="T29" fmla="*/ 772 h 961"/>
                  <a:gd name="T30" fmla="*/ 619 w 1153"/>
                  <a:gd name="T31" fmla="*/ 837 h 961"/>
                  <a:gd name="T32" fmla="*/ 650 w 1153"/>
                  <a:gd name="T33" fmla="*/ 708 h 961"/>
                  <a:gd name="T34" fmla="*/ 797 w 1153"/>
                  <a:gd name="T35" fmla="*/ 772 h 961"/>
                  <a:gd name="T36" fmla="*/ 781 w 1153"/>
                  <a:gd name="T37" fmla="*/ 638 h 961"/>
                  <a:gd name="T38" fmla="*/ 1007 w 1153"/>
                  <a:gd name="T39" fmla="*/ 695 h 961"/>
                  <a:gd name="T40" fmla="*/ 874 w 1153"/>
                  <a:gd name="T41" fmla="*/ 547 h 961"/>
                  <a:gd name="T42" fmla="*/ 974 w 1153"/>
                  <a:gd name="T43" fmla="*/ 502 h 961"/>
                  <a:gd name="T44" fmla="*/ 906 w 1153"/>
                  <a:gd name="T45" fmla="*/ 418 h 961"/>
                  <a:gd name="T46" fmla="*/ 1152 w 1153"/>
                  <a:gd name="T47" fmla="*/ 295 h 961"/>
                  <a:gd name="T48" fmla="*/ 874 w 1153"/>
                  <a:gd name="T49" fmla="*/ 290 h 961"/>
                  <a:gd name="T50" fmla="*/ 960 w 1153"/>
                  <a:gd name="T51" fmla="*/ 141 h 961"/>
                  <a:gd name="T52" fmla="*/ 775 w 1153"/>
                  <a:gd name="T53" fmla="*/ 257 h 961"/>
                  <a:gd name="T54" fmla="*/ 789 w 1153"/>
                  <a:gd name="T55" fmla="*/ 0 h 961"/>
                  <a:gd name="T56" fmla="*/ 611 w 1153"/>
                  <a:gd name="T57" fmla="*/ 193 h 9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153" h="961">
                    <a:moveTo>
                      <a:pt x="611" y="193"/>
                    </a:moveTo>
                    <a:lnTo>
                      <a:pt x="519" y="84"/>
                    </a:lnTo>
                    <a:lnTo>
                      <a:pt x="456" y="284"/>
                    </a:lnTo>
                    <a:lnTo>
                      <a:pt x="240" y="161"/>
                    </a:lnTo>
                    <a:lnTo>
                      <a:pt x="287" y="347"/>
                    </a:lnTo>
                    <a:lnTo>
                      <a:pt x="63" y="368"/>
                    </a:lnTo>
                    <a:lnTo>
                      <a:pt x="210" y="515"/>
                    </a:lnTo>
                    <a:lnTo>
                      <a:pt x="0" y="572"/>
                    </a:lnTo>
                    <a:lnTo>
                      <a:pt x="178" y="683"/>
                    </a:lnTo>
                    <a:lnTo>
                      <a:pt x="69" y="792"/>
                    </a:lnTo>
                    <a:lnTo>
                      <a:pt x="256" y="811"/>
                    </a:lnTo>
                    <a:lnTo>
                      <a:pt x="262" y="960"/>
                    </a:lnTo>
                    <a:lnTo>
                      <a:pt x="401" y="806"/>
                    </a:lnTo>
                    <a:lnTo>
                      <a:pt x="464" y="876"/>
                    </a:lnTo>
                    <a:lnTo>
                      <a:pt x="527" y="772"/>
                    </a:lnTo>
                    <a:lnTo>
                      <a:pt x="619" y="837"/>
                    </a:lnTo>
                    <a:lnTo>
                      <a:pt x="650" y="708"/>
                    </a:lnTo>
                    <a:lnTo>
                      <a:pt x="797" y="772"/>
                    </a:lnTo>
                    <a:lnTo>
                      <a:pt x="781" y="638"/>
                    </a:lnTo>
                    <a:lnTo>
                      <a:pt x="1007" y="695"/>
                    </a:lnTo>
                    <a:lnTo>
                      <a:pt x="874" y="547"/>
                    </a:lnTo>
                    <a:lnTo>
                      <a:pt x="974" y="502"/>
                    </a:lnTo>
                    <a:lnTo>
                      <a:pt x="906" y="418"/>
                    </a:lnTo>
                    <a:lnTo>
                      <a:pt x="1152" y="295"/>
                    </a:lnTo>
                    <a:lnTo>
                      <a:pt x="874" y="290"/>
                    </a:lnTo>
                    <a:lnTo>
                      <a:pt x="960" y="141"/>
                    </a:lnTo>
                    <a:lnTo>
                      <a:pt x="775" y="257"/>
                    </a:lnTo>
                    <a:lnTo>
                      <a:pt x="789" y="0"/>
                    </a:lnTo>
                    <a:lnTo>
                      <a:pt x="611" y="193"/>
                    </a:lnTo>
                  </a:path>
                </a:pathLst>
              </a:custGeom>
              <a:solidFill>
                <a:srgbClr val="99CC00"/>
              </a:solidFill>
              <a:ln w="12700" cap="rnd" cmpd="sng">
                <a:solidFill>
                  <a:srgbClr val="99CC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b="1"/>
              </a:p>
            </p:txBody>
          </p:sp>
          <p:sp>
            <p:nvSpPr>
              <p:cNvPr id="14351" name="Rectangle 15"/>
              <p:cNvSpPr>
                <a:spLocks noChangeArrowheads="1"/>
              </p:cNvSpPr>
              <p:nvPr/>
            </p:nvSpPr>
            <p:spPr bwMode="auto">
              <a:xfrm>
                <a:off x="2718" y="2169"/>
                <a:ext cx="441" cy="39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0488" tIns="44450" rIns="90488" bIns="44450" anchor="ctr"/>
              <a:lstStyle/>
              <a:p>
                <a:pPr algn="ctr"/>
                <a:r>
                  <a:rPr lang="en-US" altLang="ar-SA" b="1" dirty="0">
                    <a:latin typeface="Times New Roman" panose="02020603050405020304" pitchFamily="18" charset="0"/>
                  </a:rPr>
                  <a:t>Noise</a:t>
                </a:r>
              </a:p>
            </p:txBody>
          </p:sp>
        </p:grpSp>
        <p:sp>
          <p:nvSpPr>
            <p:cNvPr id="14353" name="Line 17"/>
            <p:cNvSpPr>
              <a:spLocks noChangeShapeType="1"/>
            </p:cNvSpPr>
            <p:nvPr/>
          </p:nvSpPr>
          <p:spPr bwMode="auto">
            <a:xfrm flipH="1" flipV="1">
              <a:off x="1922" y="1586"/>
              <a:ext cx="765" cy="621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4" name="Line 18"/>
            <p:cNvSpPr>
              <a:spLocks noChangeShapeType="1"/>
            </p:cNvSpPr>
            <p:nvPr/>
          </p:nvSpPr>
          <p:spPr bwMode="auto">
            <a:xfrm flipV="1">
              <a:off x="2928" y="1586"/>
              <a:ext cx="0" cy="381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5" name="Line 19"/>
            <p:cNvSpPr>
              <a:spLocks noChangeShapeType="1"/>
            </p:cNvSpPr>
            <p:nvPr/>
          </p:nvSpPr>
          <p:spPr bwMode="auto">
            <a:xfrm flipV="1">
              <a:off x="3266" y="1586"/>
              <a:ext cx="621" cy="573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6" name="Line 20"/>
            <p:cNvSpPr>
              <a:spLocks noChangeShapeType="1"/>
            </p:cNvSpPr>
            <p:nvPr/>
          </p:nvSpPr>
          <p:spPr bwMode="auto">
            <a:xfrm flipH="1" flipV="1">
              <a:off x="1922" y="2162"/>
              <a:ext cx="669" cy="237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7" name="Line 21"/>
            <p:cNvSpPr>
              <a:spLocks noChangeShapeType="1"/>
            </p:cNvSpPr>
            <p:nvPr/>
          </p:nvSpPr>
          <p:spPr bwMode="auto">
            <a:xfrm flipV="1">
              <a:off x="3362" y="2162"/>
              <a:ext cx="477" cy="189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58" name="Line 22"/>
            <p:cNvSpPr>
              <a:spLocks noChangeShapeType="1"/>
            </p:cNvSpPr>
            <p:nvPr/>
          </p:nvSpPr>
          <p:spPr bwMode="auto">
            <a:xfrm>
              <a:off x="2928" y="2643"/>
              <a:ext cx="0" cy="477"/>
            </a:xfrm>
            <a:prstGeom prst="line">
              <a:avLst/>
            </a:prstGeom>
            <a:noFill/>
            <a:ln w="25400">
              <a:solidFill>
                <a:srgbClr val="99CC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grpSp>
        <p:nvGrpSpPr>
          <p:cNvPr id="14362" name="Group 26"/>
          <p:cNvGrpSpPr>
            <a:grpSpLocks/>
          </p:cNvGrpSpPr>
          <p:nvPr/>
        </p:nvGrpSpPr>
        <p:grpSpPr bwMode="auto">
          <a:xfrm>
            <a:off x="3281364" y="5464176"/>
            <a:ext cx="5634037" cy="1012825"/>
            <a:chOff x="1107" y="3305"/>
            <a:chExt cx="3549" cy="638"/>
          </a:xfrm>
        </p:grpSpPr>
        <p:sp>
          <p:nvSpPr>
            <p:cNvPr id="14360" name="Line 24"/>
            <p:cNvSpPr>
              <a:spLocks noChangeShapeType="1"/>
            </p:cNvSpPr>
            <p:nvPr/>
          </p:nvSpPr>
          <p:spPr bwMode="auto">
            <a:xfrm>
              <a:off x="1107" y="3624"/>
              <a:ext cx="3549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61" name="AutoShape 25"/>
            <p:cNvSpPr>
              <a:spLocks noChangeArrowheads="1"/>
            </p:cNvSpPr>
            <p:nvPr/>
          </p:nvSpPr>
          <p:spPr bwMode="auto">
            <a:xfrm>
              <a:off x="2297" y="3305"/>
              <a:ext cx="1262" cy="638"/>
            </a:xfrm>
            <a:prstGeom prst="diamond">
              <a:avLst/>
            </a:prstGeom>
            <a:solidFill>
              <a:schemeClr val="bg2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 dirty="0">
                  <a:latin typeface="Times New Roman" panose="02020603050405020304" pitchFamily="18" charset="0"/>
                </a:rPr>
                <a:t>Feedback</a:t>
              </a:r>
            </a:p>
          </p:txBody>
        </p:sp>
      </p:grpSp>
      <p:grpSp>
        <p:nvGrpSpPr>
          <p:cNvPr id="14367" name="Group 31"/>
          <p:cNvGrpSpPr>
            <a:grpSpLocks/>
          </p:cNvGrpSpPr>
          <p:nvPr/>
        </p:nvGrpSpPr>
        <p:grpSpPr bwMode="auto">
          <a:xfrm>
            <a:off x="7913689" y="2660650"/>
            <a:ext cx="2060575" cy="3346450"/>
            <a:chOff x="4025" y="1539"/>
            <a:chExt cx="1298" cy="2108"/>
          </a:xfrm>
          <a:solidFill>
            <a:schemeClr val="bg2"/>
          </a:solidFill>
        </p:grpSpPr>
        <p:sp>
          <p:nvSpPr>
            <p:cNvPr id="14363" name="Line 27"/>
            <p:cNvSpPr>
              <a:spLocks noChangeShapeType="1"/>
            </p:cNvSpPr>
            <p:nvPr/>
          </p:nvSpPr>
          <p:spPr bwMode="auto">
            <a:xfrm>
              <a:off x="4672" y="1539"/>
              <a:ext cx="0" cy="1341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364" name="Rectangle 28"/>
            <p:cNvSpPr>
              <a:spLocks noChangeArrowheads="1"/>
            </p:cNvSpPr>
            <p:nvPr/>
          </p:nvSpPr>
          <p:spPr bwMode="auto">
            <a:xfrm>
              <a:off x="4025" y="2849"/>
              <a:ext cx="1298" cy="44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Message</a:t>
              </a:r>
            </a:p>
          </p:txBody>
        </p:sp>
        <p:sp>
          <p:nvSpPr>
            <p:cNvPr id="14365" name="AutoShape 29"/>
            <p:cNvSpPr>
              <a:spLocks noChangeArrowheads="1"/>
            </p:cNvSpPr>
            <p:nvPr/>
          </p:nvSpPr>
          <p:spPr bwMode="auto">
            <a:xfrm>
              <a:off x="4041" y="1913"/>
              <a:ext cx="1262" cy="638"/>
            </a:xfrm>
            <a:prstGeom prst="diamond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 anchor="ctr"/>
            <a:lstStyle/>
            <a:p>
              <a:pPr algn="ctr"/>
              <a:r>
                <a:rPr lang="en-US" altLang="ar-SA" b="1">
                  <a:latin typeface="Times New Roman" panose="02020603050405020304" pitchFamily="18" charset="0"/>
                </a:rPr>
                <a:t>Decoding</a:t>
              </a:r>
            </a:p>
          </p:txBody>
        </p:sp>
        <p:sp>
          <p:nvSpPr>
            <p:cNvPr id="14366" name="Line 30"/>
            <p:cNvSpPr>
              <a:spLocks noChangeShapeType="1"/>
            </p:cNvSpPr>
            <p:nvPr/>
          </p:nvSpPr>
          <p:spPr bwMode="auto">
            <a:xfrm flipV="1">
              <a:off x="4672" y="3266"/>
              <a:ext cx="0" cy="381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 type="triangle" w="med" len="med"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b="1"/>
            </a:p>
          </p:txBody>
        </p:sp>
      </p:grpSp>
      <p:sp>
        <p:nvSpPr>
          <p:cNvPr id="14368" name="Line 32"/>
          <p:cNvSpPr>
            <a:spLocks noChangeShapeType="1"/>
          </p:cNvSpPr>
          <p:nvPr/>
        </p:nvSpPr>
        <p:spPr bwMode="auto">
          <a:xfrm flipV="1">
            <a:off x="3352800" y="5402264"/>
            <a:ext cx="0" cy="6048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14369" name="Rectangle 33"/>
          <p:cNvSpPr>
            <a:spLocks noChangeArrowheads="1"/>
          </p:cNvSpPr>
          <p:nvPr/>
        </p:nvSpPr>
        <p:spPr bwMode="auto">
          <a:xfrm>
            <a:off x="1525589" y="6249989"/>
            <a:ext cx="3730625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/>
          <a:p>
            <a:pPr algn="ctr"/>
            <a:r>
              <a:rPr lang="en-US" altLang="ar-SA" sz="1600" b="1">
                <a:solidFill>
                  <a:srgbClr val="FFFFFF"/>
                </a:solidFill>
                <a:latin typeface="Times New Roman" panose="02020603050405020304" pitchFamily="18" charset="0"/>
              </a:rPr>
              <a:t>© 2003 Pearson Education Canada Inc.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722971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FAF13E62-7C2F-428E-94F8-9063C967773A}" type="slidenum">
              <a:rPr lang="ar-SA" sz="1400" b="1">
                <a:solidFill>
                  <a:schemeClr val="tx1"/>
                </a:solidFill>
              </a:rPr>
              <a:pPr algn="ctr"/>
              <a:t>20</a:t>
            </a:fld>
            <a:endParaRPr lang="ar-SA" sz="1400" b="1">
              <a:solidFill>
                <a:schemeClr val="tx1"/>
              </a:solidFill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9035" y="5305391"/>
            <a:ext cx="2012129" cy="140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942644"/>
      </p:ext>
    </p:extLst>
  </p:cSld>
  <p:clrMapOvr>
    <a:masterClrMapping/>
  </p:clrMapOvr>
  <p:transition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3DD7468-27FF-4A28-A313-47AD24595770}"/>
              </a:ext>
            </a:extLst>
          </p:cNvPr>
          <p:cNvSpPr txBox="1">
            <a:spLocks noChangeArrowheads="1"/>
          </p:cNvSpPr>
          <p:nvPr/>
        </p:nvSpPr>
        <p:spPr>
          <a:xfrm>
            <a:off x="680224" y="168898"/>
            <a:ext cx="101253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en-US" altLang="ar-SA" dirty="0"/>
              <a:t>PROCESS OF INTERPERSONAL COMMUNICATION (continued)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BA998A4-F08E-45E4-9592-CB2B06660702}"/>
              </a:ext>
            </a:extLst>
          </p:cNvPr>
          <p:cNvSpPr txBox="1">
            <a:spLocks noChangeArrowheads="1"/>
          </p:cNvSpPr>
          <p:nvPr/>
        </p:nvSpPr>
        <p:spPr>
          <a:xfrm>
            <a:off x="1218249" y="1824625"/>
            <a:ext cx="9967332" cy="435133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u="sng" dirty="0">
                <a:solidFill>
                  <a:srgbClr val="FF0000"/>
                </a:solidFill>
              </a:rPr>
              <a:t>Methods of Communicating Interpersonally</a:t>
            </a:r>
          </a:p>
          <a:p>
            <a:pPr lvl="1">
              <a:buSzPct val="65000"/>
            </a:pPr>
            <a:r>
              <a:rPr lang="en-US" altLang="ar-SA" sz="3200" b="1" dirty="0"/>
              <a:t>A wide variety of communication methods exist</a:t>
            </a:r>
          </a:p>
          <a:p>
            <a:pPr lvl="1">
              <a:buSzPct val="65000"/>
            </a:pPr>
            <a:r>
              <a:rPr lang="en-US" altLang="ar-SA" sz="3200" b="1" dirty="0"/>
              <a:t>Choice of a method should reflect:</a:t>
            </a:r>
          </a:p>
          <a:p>
            <a:pPr lvl="3">
              <a:buSzPct val="65000"/>
            </a:pPr>
            <a:r>
              <a:rPr lang="en-US" altLang="ar-SA" sz="2400" b="1" dirty="0"/>
              <a:t> </a:t>
            </a:r>
            <a:r>
              <a:rPr lang="en-US" altLang="ar-SA" sz="2700" b="1" dirty="0"/>
              <a:t>the needs of the sender</a:t>
            </a:r>
          </a:p>
          <a:p>
            <a:pPr lvl="3">
              <a:buSzPct val="65000"/>
            </a:pPr>
            <a:r>
              <a:rPr lang="en-US" altLang="ar-SA" sz="2700" b="1" dirty="0"/>
              <a:t> the needs of the receiver</a:t>
            </a:r>
          </a:p>
          <a:p>
            <a:pPr lvl="3">
              <a:buSzPct val="65000"/>
            </a:pPr>
            <a:r>
              <a:rPr lang="en-US" altLang="ar-SA" sz="2700" b="1" dirty="0"/>
              <a:t> the attributes of the message</a:t>
            </a:r>
          </a:p>
          <a:p>
            <a:pPr lvl="3">
              <a:buSzPct val="65000"/>
            </a:pPr>
            <a:r>
              <a:rPr lang="en-US" altLang="ar-SA" sz="2700" b="1" dirty="0"/>
              <a:t> the attributes of the channel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EA5001-62AA-4F7B-B42B-7F5F29EEAFC8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79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E0852AF6-FE65-482C-9FCE-754E66C510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0785" y="211874"/>
            <a:ext cx="9294814" cy="931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ar-S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EVALUATING COMMUNICATION METHODS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F098F6CE-51A1-4A04-93FE-640340783F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047" y="1445601"/>
            <a:ext cx="10548234" cy="506036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0488" tIns="44450" rIns="90488" bIns="44450"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10287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600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2057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514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971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4290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886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343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Feedback</a:t>
            </a:r>
            <a:r>
              <a:rPr lang="en-US" altLang="ar-SA" sz="1900" dirty="0"/>
              <a:t> - how quickly can the receiver respond to the message?</a:t>
            </a:r>
          </a:p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Complexity capacity</a:t>
            </a:r>
            <a:r>
              <a:rPr lang="en-US" altLang="ar-SA" sz="1900" dirty="0"/>
              <a:t> - can the method effectively process complex messages?</a:t>
            </a:r>
          </a:p>
          <a:p>
            <a:pPr>
              <a:buClr>
                <a:schemeClr val="tx1"/>
              </a:buClr>
              <a:buSzPct val="100000"/>
              <a:buFont typeface="Times New Roman" panose="02020603050405020304" pitchFamily="18" charset="0"/>
              <a:buAutoNum type="arabicPeriod"/>
            </a:pPr>
            <a:r>
              <a:rPr lang="en-US" altLang="ar-SA" sz="1900" b="1" dirty="0"/>
              <a:t>Breadth potential</a:t>
            </a:r>
            <a:r>
              <a:rPr lang="en-US" altLang="ar-SA" sz="1900" dirty="0"/>
              <a:t> - how many different messages can be transmitted using this method?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Confidentiality</a:t>
            </a:r>
            <a:r>
              <a:rPr lang="en-US" altLang="ar-SA" sz="1900" dirty="0"/>
              <a:t> - can communicators be reasonably sure their messages are received only by those intended?</a:t>
            </a:r>
            <a:r>
              <a:rPr lang="en-US" altLang="ar-SA" sz="1900" b="1" dirty="0"/>
              <a:t> 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Encoding ease</a:t>
            </a:r>
            <a:r>
              <a:rPr lang="en-US" altLang="ar-SA" sz="1900" dirty="0"/>
              <a:t> - can sender easily and quickly use this channel?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Decoding ease</a:t>
            </a:r>
            <a:r>
              <a:rPr lang="en-US" altLang="ar-SA" sz="1900" dirty="0"/>
              <a:t> - can receiver  easily and quickly decode messages?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Time-space constraint</a:t>
            </a:r>
            <a:r>
              <a:rPr lang="en-US" altLang="ar-SA" sz="1900" dirty="0"/>
              <a:t> - do senders and receivers need to communicate at the same time and in the same space?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Cost</a:t>
            </a:r>
            <a:r>
              <a:rPr lang="en-US" altLang="ar-SA" sz="1900" dirty="0"/>
              <a:t> - how much does it cost to use this method?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 Interpersonal warmth</a:t>
            </a:r>
            <a:r>
              <a:rPr lang="en-US" altLang="ar-SA" sz="1900" dirty="0"/>
              <a:t> - how well does this method convey interpersonal warmth?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Formality </a:t>
            </a:r>
            <a:r>
              <a:rPr lang="en-US" altLang="ar-SA" sz="1900" dirty="0"/>
              <a:t>- does this method have the needed amount of formality?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Scan ability</a:t>
            </a:r>
            <a:r>
              <a:rPr lang="en-US" altLang="ar-SA" sz="1900" dirty="0"/>
              <a:t> - does this method allow the message to be easily browsed or scanned for relevant information?</a:t>
            </a:r>
          </a:p>
          <a:p>
            <a:pPr>
              <a:buFontTx/>
              <a:buAutoNum type="arabicPeriod"/>
            </a:pPr>
            <a:r>
              <a:rPr lang="en-US" altLang="ar-SA" sz="1900" b="1" dirty="0"/>
              <a:t>Time of consumption</a:t>
            </a:r>
            <a:r>
              <a:rPr lang="en-US" altLang="ar-SA" sz="1900" dirty="0"/>
              <a:t> - does sender or receiver exercise the most control over when</a:t>
            </a:r>
          </a:p>
          <a:p>
            <a:r>
              <a:rPr lang="en-US" altLang="ar-SA" sz="1900" dirty="0"/>
              <a:t>	the message is dealt with?</a:t>
            </a:r>
          </a:p>
          <a:p>
            <a:pPr eaLnBrk="1" hangingPunct="1"/>
            <a:endParaRPr lang="en-US" altLang="ar-SA" sz="19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37EC3B-7B79-4B96-9B6E-32BD8A8811C0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95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107879E4-D6C2-47B9-9756-C0E697C264A4}"/>
              </a:ext>
            </a:extLst>
          </p:cNvPr>
          <p:cNvSpPr txBox="1">
            <a:spLocks noChangeArrowheads="1"/>
          </p:cNvSpPr>
          <p:nvPr/>
        </p:nvSpPr>
        <p:spPr>
          <a:xfrm>
            <a:off x="992456" y="165259"/>
            <a:ext cx="96569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PROCESS OF INTERPERSONAL COMMUNICATION (continued)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9B6851E-442D-4325-960D-BCD4EBEB7C62}"/>
              </a:ext>
            </a:extLst>
          </p:cNvPr>
          <p:cNvSpPr txBox="1">
            <a:spLocks noChangeArrowheads="1"/>
          </p:cNvSpPr>
          <p:nvPr/>
        </p:nvSpPr>
        <p:spPr>
          <a:xfrm>
            <a:off x="992456" y="1759337"/>
            <a:ext cx="10247630" cy="4572000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u="sng" dirty="0">
                <a:solidFill>
                  <a:srgbClr val="FF0000"/>
                </a:solidFill>
              </a:rPr>
              <a:t>Methods of Communicating Interpersonally (continued)</a:t>
            </a:r>
          </a:p>
          <a:p>
            <a:pPr lvl="1">
              <a:buSzPct val="65000"/>
            </a:pPr>
            <a:r>
              <a:rPr lang="en-US" altLang="ar-SA" sz="3200" b="1" dirty="0">
                <a:solidFill>
                  <a:srgbClr val="FF0000"/>
                </a:solidFill>
              </a:rPr>
              <a:t>Nonverbal communication </a:t>
            </a:r>
            <a:r>
              <a:rPr lang="en-US" altLang="ar-SA" sz="2800" b="1" dirty="0"/>
              <a:t>- communication without words</a:t>
            </a:r>
          </a:p>
          <a:p>
            <a:pPr lvl="2"/>
            <a:r>
              <a:rPr lang="en-US" altLang="ar-SA" sz="3200" b="1" dirty="0">
                <a:solidFill>
                  <a:srgbClr val="FF0000"/>
                </a:solidFill>
              </a:rPr>
              <a:t>body language </a:t>
            </a:r>
            <a:r>
              <a:rPr lang="en-US" altLang="ar-SA" sz="3200" b="1" dirty="0"/>
              <a:t>- gestures, facial expressions, and other body movements that convey meaning</a:t>
            </a:r>
          </a:p>
          <a:p>
            <a:pPr lvl="2"/>
            <a:r>
              <a:rPr lang="en-US" altLang="ar-SA" sz="3200" b="1" dirty="0">
                <a:solidFill>
                  <a:srgbClr val="FF0000"/>
                </a:solidFill>
              </a:rPr>
              <a:t>verbal intonation </a:t>
            </a:r>
            <a:r>
              <a:rPr lang="en-US" altLang="ar-SA" sz="3200" b="1" dirty="0"/>
              <a:t>- emphasis given to words or phrases that conveys meaning</a:t>
            </a:r>
          </a:p>
          <a:p>
            <a:pPr lvl="2"/>
            <a:r>
              <a:rPr lang="en-US" altLang="ar-SA" sz="3200" b="1" dirty="0">
                <a:solidFill>
                  <a:srgbClr val="FF0000"/>
                </a:solidFill>
              </a:rPr>
              <a:t>nonverbal</a:t>
            </a:r>
            <a:r>
              <a:rPr lang="en-US" altLang="ar-SA" sz="3200" b="1" dirty="0"/>
              <a:t> </a:t>
            </a:r>
            <a:r>
              <a:rPr lang="en-US" altLang="ar-SA" sz="3200" b="1" dirty="0">
                <a:solidFill>
                  <a:srgbClr val="FF0000"/>
                </a:solidFill>
              </a:rPr>
              <a:t>component</a:t>
            </a:r>
            <a:r>
              <a:rPr lang="en-US" altLang="ar-SA" sz="3200" b="1" dirty="0"/>
              <a:t>-usually carries the greatest impact</a:t>
            </a:r>
          </a:p>
          <a:p>
            <a:pPr>
              <a:buClr>
                <a:schemeClr val="tx1"/>
              </a:buClr>
              <a:buSzPct val="65000"/>
            </a:pPr>
            <a:endParaRPr lang="en-US" altLang="ar-SA" sz="32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D18C99-53B0-404B-8C2C-0C1FFA200E1E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13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A13972D-C626-49D9-A6DF-5C36D9DB2C5D}"/>
              </a:ext>
            </a:extLst>
          </p:cNvPr>
          <p:cNvSpPr txBox="1">
            <a:spLocks noChangeArrowheads="1"/>
          </p:cNvSpPr>
          <p:nvPr/>
        </p:nvSpPr>
        <p:spPr>
          <a:xfrm>
            <a:off x="934354" y="161706"/>
            <a:ext cx="96383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PROCESS OF INTERPERSONAL COMMUNICATION (continued)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825E59C-AC7D-4FD4-8D92-E8E368F83557}"/>
              </a:ext>
            </a:extLst>
          </p:cNvPr>
          <p:cNvSpPr txBox="1">
            <a:spLocks noChangeArrowheads="1"/>
          </p:cNvSpPr>
          <p:nvPr/>
        </p:nvSpPr>
        <p:spPr>
          <a:xfrm>
            <a:off x="724830" y="1607204"/>
            <a:ext cx="10236820" cy="4749146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u="sng" dirty="0">
                <a:solidFill>
                  <a:srgbClr val="FF0000"/>
                </a:solidFill>
              </a:rPr>
              <a:t>Barriers to Effective Interpersonal Communication</a:t>
            </a:r>
            <a:endParaRPr lang="en-US" altLang="ar-SA" sz="4000" b="1" u="sng" dirty="0">
              <a:solidFill>
                <a:srgbClr val="FF0000"/>
              </a:solidFill>
            </a:endParaRPr>
          </a:p>
          <a:p>
            <a:pPr lvl="1">
              <a:buSzPct val="65000"/>
            </a:pPr>
            <a:r>
              <a:rPr lang="en-US" altLang="ar-SA" sz="2800" b="1" u="sng" dirty="0">
                <a:solidFill>
                  <a:srgbClr val="FF0000"/>
                </a:solidFill>
              </a:rPr>
              <a:t>Filtering</a:t>
            </a:r>
            <a:r>
              <a:rPr lang="en-US" altLang="ar-SA" sz="2800" dirty="0"/>
              <a:t> - the deliberate manipulation of information to make it appear more favorable to the receiver</a:t>
            </a:r>
          </a:p>
          <a:p>
            <a:pPr lvl="1">
              <a:buSzPct val="65000"/>
            </a:pPr>
            <a:r>
              <a:rPr lang="en-US" altLang="ar-SA" sz="2800" b="1" u="sng" dirty="0">
                <a:solidFill>
                  <a:srgbClr val="FF0000"/>
                </a:solidFill>
              </a:rPr>
              <a:t>Selective Perception</a:t>
            </a:r>
            <a:r>
              <a:rPr lang="en-US" altLang="ar-SA" sz="2800" u="sng" dirty="0">
                <a:solidFill>
                  <a:srgbClr val="FF0000"/>
                </a:solidFill>
              </a:rPr>
              <a:t> </a:t>
            </a:r>
            <a:r>
              <a:rPr lang="en-US" altLang="ar-SA" sz="2800" dirty="0"/>
              <a:t>- what people see or hear on the basis of their interests, background, experience, and attitudes</a:t>
            </a:r>
          </a:p>
          <a:p>
            <a:pPr lvl="1">
              <a:buSzPct val="65000"/>
            </a:pPr>
            <a:r>
              <a:rPr lang="en-US" altLang="ar-SA" sz="2800" b="1" dirty="0">
                <a:solidFill>
                  <a:srgbClr val="FF0000"/>
                </a:solidFill>
              </a:rPr>
              <a:t>Emotions</a:t>
            </a:r>
            <a:r>
              <a:rPr lang="en-US" altLang="ar-SA" sz="2800" b="1" dirty="0">
                <a:solidFill>
                  <a:srgbClr val="E0B500"/>
                </a:solidFill>
              </a:rPr>
              <a:t> </a:t>
            </a:r>
            <a:r>
              <a:rPr lang="en-US" altLang="ar-SA" sz="2800" dirty="0"/>
              <a:t>- interpretation of a message affected by the way the receiver feels</a:t>
            </a:r>
          </a:p>
          <a:p>
            <a:pPr lvl="1">
              <a:buSzPct val="65000"/>
            </a:pPr>
            <a:r>
              <a:rPr lang="en-US" altLang="ar-SA" sz="2800" b="1" dirty="0">
                <a:solidFill>
                  <a:srgbClr val="FF0000"/>
                </a:solidFill>
              </a:rPr>
              <a:t>Information Overload</a:t>
            </a:r>
            <a:r>
              <a:rPr lang="en-US" altLang="ar-SA" sz="2800" dirty="0">
                <a:solidFill>
                  <a:srgbClr val="FF0000"/>
                </a:solidFill>
              </a:rPr>
              <a:t> </a:t>
            </a:r>
            <a:r>
              <a:rPr lang="en-US" altLang="ar-SA" sz="2800" dirty="0"/>
              <a:t>-</a:t>
            </a:r>
            <a:r>
              <a:rPr lang="en-US" altLang="ar-SA" sz="2800" dirty="0">
                <a:solidFill>
                  <a:srgbClr val="E0B500"/>
                </a:solidFill>
              </a:rPr>
              <a:t> </a:t>
            </a:r>
            <a:r>
              <a:rPr lang="en-US" altLang="ar-SA" sz="2800" dirty="0"/>
              <a:t>information available exceeds processing capacity</a:t>
            </a:r>
          </a:p>
          <a:p>
            <a:pPr lvl="1">
              <a:buSzPct val="65000"/>
            </a:pPr>
            <a:endParaRPr lang="en-US" altLang="ar-SA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D19429-A89B-46B8-86D4-B8223A4CE239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40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75853822-DAA4-4166-9E74-CDED88D1F891}"/>
              </a:ext>
            </a:extLst>
          </p:cNvPr>
          <p:cNvSpPr txBox="1">
            <a:spLocks noChangeArrowheads="1"/>
          </p:cNvSpPr>
          <p:nvPr/>
        </p:nvSpPr>
        <p:spPr>
          <a:xfrm>
            <a:off x="625934" y="227651"/>
            <a:ext cx="98242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PROCESS OF INTERPERSONAL COMMUNICATION (continued)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A11B0CFB-524E-4858-91E0-A751C18DAC45}"/>
              </a:ext>
            </a:extLst>
          </p:cNvPr>
          <p:cNvSpPr txBox="1">
            <a:spLocks noChangeArrowheads="1"/>
          </p:cNvSpPr>
          <p:nvPr/>
        </p:nvSpPr>
        <p:spPr>
          <a:xfrm>
            <a:off x="1218249" y="1902724"/>
            <a:ext cx="9645805" cy="3506981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u="sng" dirty="0">
                <a:solidFill>
                  <a:srgbClr val="FF0000"/>
                </a:solidFill>
              </a:rPr>
              <a:t>Barriers to Effective Interpersonal Communication (continued)</a:t>
            </a:r>
            <a:endParaRPr lang="en-US" altLang="ar-SA" sz="4000" b="1" u="sng" dirty="0">
              <a:solidFill>
                <a:srgbClr val="FF0000"/>
              </a:solidFill>
            </a:endParaRPr>
          </a:p>
          <a:p>
            <a:pPr lvl="1">
              <a:buSzPct val="65000"/>
            </a:pPr>
            <a:r>
              <a:rPr lang="en-US" altLang="ar-SA" sz="2800" b="1" u="sng" dirty="0">
                <a:solidFill>
                  <a:srgbClr val="FF0000"/>
                </a:solidFill>
              </a:rPr>
              <a:t>Defensiveness </a:t>
            </a:r>
            <a:r>
              <a:rPr lang="en-US" altLang="ar-SA" sz="2800" b="1" dirty="0"/>
              <a:t>- behaviors that result from feeling threatened</a:t>
            </a:r>
          </a:p>
          <a:p>
            <a:pPr lvl="1">
              <a:buSzPct val="65000"/>
            </a:pPr>
            <a:r>
              <a:rPr lang="en-US" altLang="ar-SA" sz="2800" b="1" u="sng" dirty="0">
                <a:solidFill>
                  <a:srgbClr val="FF0000"/>
                </a:solidFill>
              </a:rPr>
              <a:t>Language</a:t>
            </a:r>
            <a:r>
              <a:rPr lang="en-US" altLang="ar-SA" sz="2800" b="1" dirty="0"/>
              <a:t> - meaning of words differs among people with diverse backgrounds</a:t>
            </a:r>
          </a:p>
          <a:p>
            <a:pPr lvl="1">
              <a:buSzPct val="65000"/>
            </a:pPr>
            <a:r>
              <a:rPr lang="en-US" altLang="ar-SA" sz="2800" b="1" u="sng" dirty="0">
                <a:solidFill>
                  <a:srgbClr val="FF0000"/>
                </a:solidFill>
              </a:rPr>
              <a:t>National Culture </a:t>
            </a:r>
            <a:r>
              <a:rPr lang="en-US" altLang="ar-SA" sz="2800" b="1" dirty="0"/>
              <a:t>- cultural values affect the way people communicate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BB7AE0-CB4D-49A6-A65F-10616609117F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60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EC77B455-4278-4681-B8BA-4A3709CC0B6B}"/>
              </a:ext>
            </a:extLst>
          </p:cNvPr>
          <p:cNvSpPr txBox="1">
            <a:spLocks noChangeArrowheads="1"/>
          </p:cNvSpPr>
          <p:nvPr/>
        </p:nvSpPr>
        <p:spPr>
          <a:xfrm>
            <a:off x="827969" y="168898"/>
            <a:ext cx="10716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PROCESS OF INTERPERSONAL COMMUNICATION (continued)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88F2EC4-1BCB-469F-B582-9273B9C7AA8D}"/>
              </a:ext>
            </a:extLst>
          </p:cNvPr>
          <p:cNvSpPr txBox="1">
            <a:spLocks noChangeArrowheads="1"/>
          </p:cNvSpPr>
          <p:nvPr/>
        </p:nvSpPr>
        <p:spPr>
          <a:xfrm>
            <a:off x="635619" y="1524000"/>
            <a:ext cx="10125307" cy="45720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u="sng" dirty="0">
                <a:solidFill>
                  <a:srgbClr val="FF0000"/>
                </a:solidFill>
              </a:rPr>
              <a:t>Overcoming the Barriers to Effective Interpersonal Communication</a:t>
            </a:r>
          </a:p>
          <a:p>
            <a:pPr lvl="1">
              <a:buSzPct val="65000"/>
            </a:pPr>
            <a:r>
              <a:rPr lang="en-US" altLang="ar-SA" sz="2800" b="1" dirty="0">
                <a:solidFill>
                  <a:srgbClr val="FF0000"/>
                </a:solidFill>
              </a:rPr>
              <a:t>Use Feedback </a:t>
            </a:r>
            <a:r>
              <a:rPr lang="en-US" altLang="ar-SA" sz="2800" b="1" dirty="0"/>
              <a:t>- ask a set of questions about a message to determine whether it was understood as intended</a:t>
            </a:r>
          </a:p>
          <a:p>
            <a:pPr lvl="1">
              <a:buSzPct val="65000"/>
            </a:pPr>
            <a:r>
              <a:rPr lang="en-US" altLang="ar-SA" sz="2800" b="1" dirty="0">
                <a:solidFill>
                  <a:srgbClr val="FF0000"/>
                </a:solidFill>
              </a:rPr>
              <a:t>Simplify Language </a:t>
            </a:r>
            <a:r>
              <a:rPr lang="en-US" altLang="ar-SA" sz="2800" b="1" dirty="0"/>
              <a:t>- tailor the language to the audience for whom the message is intended</a:t>
            </a:r>
          </a:p>
          <a:p>
            <a:pPr lvl="1">
              <a:buSzPct val="65000"/>
            </a:pPr>
            <a:r>
              <a:rPr lang="en-US" altLang="ar-SA" sz="2800" b="1" dirty="0">
                <a:solidFill>
                  <a:srgbClr val="FF0000"/>
                </a:solidFill>
              </a:rPr>
              <a:t>Listen Actively </a:t>
            </a:r>
            <a:r>
              <a:rPr lang="en-US" altLang="ar-SA" sz="2800" b="1" dirty="0"/>
              <a:t>- listen for full meaning</a:t>
            </a:r>
          </a:p>
          <a:p>
            <a:pPr lvl="1">
              <a:buSzPct val="65000"/>
            </a:pPr>
            <a:r>
              <a:rPr lang="en-US" altLang="ar-SA" sz="2800" b="1" dirty="0">
                <a:solidFill>
                  <a:srgbClr val="FF0000"/>
                </a:solidFill>
              </a:rPr>
              <a:t>Constrain Emotions </a:t>
            </a:r>
            <a:r>
              <a:rPr lang="en-US" altLang="ar-SA" sz="2800" b="1" dirty="0"/>
              <a:t>- emotions severely cloud and distort the transference of meaning</a:t>
            </a:r>
          </a:p>
          <a:p>
            <a:pPr lvl="1">
              <a:buSzPct val="65000"/>
            </a:pPr>
            <a:r>
              <a:rPr lang="en-US" altLang="ar-SA" sz="2800" b="1" dirty="0">
                <a:solidFill>
                  <a:srgbClr val="FF0000"/>
                </a:solidFill>
              </a:rPr>
              <a:t>Watch Nonverbal Cues </a:t>
            </a:r>
            <a:r>
              <a:rPr lang="en-US" altLang="ar-SA" sz="2800" b="1" dirty="0"/>
              <a:t>- actions should be aligned with words</a:t>
            </a:r>
          </a:p>
          <a:p>
            <a:pPr lvl="1">
              <a:buSzPct val="65000"/>
            </a:pPr>
            <a:endParaRPr lang="en-US" altLang="ar-SA" sz="2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E9561D7-296E-4201-BD96-707EA14E79C9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671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0A7A7EA7-211C-40BF-AEB2-73F4B60EC289}"/>
              </a:ext>
            </a:extLst>
          </p:cNvPr>
          <p:cNvSpPr txBox="1">
            <a:spLocks noChangeArrowheads="1"/>
          </p:cNvSpPr>
          <p:nvPr/>
        </p:nvSpPr>
        <p:spPr>
          <a:xfrm>
            <a:off x="1472511" y="384343"/>
            <a:ext cx="8796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ORGANIZATIONAL COMMUNICATION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46926DD-154B-4337-9946-CEA23E699F4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>
                <a:solidFill>
                  <a:srgbClr val="FF0000"/>
                </a:solidFill>
              </a:rPr>
              <a:t>Formal Communication</a:t>
            </a:r>
          </a:p>
          <a:p>
            <a:pPr lvl="1">
              <a:buSzPct val="65000"/>
            </a:pPr>
            <a:r>
              <a:rPr lang="en-US" altLang="ar-SA" sz="3200" b="1" dirty="0"/>
              <a:t>Communication that follows the official chain of command or is communication required to do one’s job</a:t>
            </a:r>
          </a:p>
          <a:p>
            <a:pPr lvl="1">
              <a:buSzPct val="65000"/>
            </a:pPr>
            <a:r>
              <a:rPr lang="en-US" altLang="ar-SA" sz="3200" b="1" dirty="0"/>
              <a:t>Takes place within prescribed organizational work arrangements</a:t>
            </a:r>
          </a:p>
          <a:p>
            <a:r>
              <a:rPr lang="en-US" altLang="ar-SA" sz="3200" b="1" dirty="0">
                <a:solidFill>
                  <a:srgbClr val="FF0000"/>
                </a:solidFill>
              </a:rPr>
              <a:t>Informal Communication</a:t>
            </a:r>
          </a:p>
          <a:p>
            <a:pPr lvl="1">
              <a:buSzPct val="65000"/>
            </a:pPr>
            <a:r>
              <a:rPr lang="en-US" altLang="ar-SA" sz="3200" b="1" dirty="0"/>
              <a:t>Not defined by the organization’s structural hierarchy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479BDE-8784-4C67-AF3C-C596952ECB29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06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C153013-2F43-4F33-857C-C1C132C70990}"/>
              </a:ext>
            </a:extLst>
          </p:cNvPr>
          <p:cNvSpPr txBox="1">
            <a:spLocks noChangeArrowheads="1"/>
          </p:cNvSpPr>
          <p:nvPr/>
        </p:nvSpPr>
        <p:spPr>
          <a:xfrm>
            <a:off x="1218249" y="366607"/>
            <a:ext cx="903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Direction of Communication Flow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4A2E7DF-A7BC-4FBD-A830-F7D30ACCB8B6}"/>
              </a:ext>
            </a:extLst>
          </p:cNvPr>
          <p:cNvSpPr txBox="1">
            <a:spLocks noChangeArrowheads="1"/>
          </p:cNvSpPr>
          <p:nvPr/>
        </p:nvSpPr>
        <p:spPr>
          <a:xfrm>
            <a:off x="960549" y="1875289"/>
            <a:ext cx="10715635" cy="4019008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u="sng" dirty="0">
                <a:solidFill>
                  <a:srgbClr val="FF0000"/>
                </a:solidFill>
              </a:rPr>
              <a:t>Direction of Communication Flow</a:t>
            </a:r>
          </a:p>
          <a:p>
            <a:pPr lvl="1">
              <a:buSzPct val="65000"/>
            </a:pPr>
            <a:r>
              <a:rPr lang="en-US" altLang="ar-SA" sz="2800" b="1" u="sng" dirty="0">
                <a:solidFill>
                  <a:srgbClr val="FF0000"/>
                </a:solidFill>
              </a:rPr>
              <a:t>Downward</a:t>
            </a:r>
            <a:r>
              <a:rPr lang="en-US" altLang="ar-SA" sz="2800" b="1" dirty="0"/>
              <a:t> - flows from a manager to subordinates</a:t>
            </a:r>
          </a:p>
          <a:p>
            <a:pPr lvl="2"/>
            <a:r>
              <a:rPr lang="en-US" altLang="ar-SA" sz="2800" b="1" dirty="0"/>
              <a:t>used to inform, direct, coordinate, and evaluate employees</a:t>
            </a:r>
          </a:p>
          <a:p>
            <a:pPr lvl="1">
              <a:buSzPct val="65000"/>
            </a:pPr>
            <a:r>
              <a:rPr lang="en-US" altLang="ar-SA" sz="2800" b="1" u="sng" dirty="0">
                <a:solidFill>
                  <a:srgbClr val="FF0000"/>
                </a:solidFill>
              </a:rPr>
              <a:t>Upward </a:t>
            </a:r>
            <a:r>
              <a:rPr lang="en-US" altLang="ar-SA" sz="2800" b="1" dirty="0"/>
              <a:t>- flows from subordinates to managers</a:t>
            </a:r>
          </a:p>
          <a:p>
            <a:pPr lvl="2"/>
            <a:r>
              <a:rPr lang="en-US" altLang="ar-SA" sz="2800" b="1" dirty="0"/>
              <a:t>keeps managers aware of employees’ feelings </a:t>
            </a:r>
          </a:p>
          <a:p>
            <a:pPr lvl="2"/>
            <a:r>
              <a:rPr lang="en-US" altLang="ar-SA" sz="2800" b="1" dirty="0"/>
              <a:t>source for ideas on improving operations</a:t>
            </a:r>
          </a:p>
          <a:p>
            <a:pPr lvl="2"/>
            <a:r>
              <a:rPr lang="en-US" altLang="ar-SA" sz="2800" b="1" dirty="0"/>
              <a:t>amount of upward communication affected by the culture of the organization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4B2F56-24BF-4853-9933-138F995B3141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32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8687397-004E-44DC-BA25-3DE8FF6DA99E}"/>
              </a:ext>
            </a:extLst>
          </p:cNvPr>
          <p:cNvSpPr txBox="1">
            <a:spLocks noChangeArrowheads="1"/>
          </p:cNvSpPr>
          <p:nvPr/>
        </p:nvSpPr>
        <p:spPr>
          <a:xfrm>
            <a:off x="1620271" y="168898"/>
            <a:ext cx="82652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Direction of Communication Flow (continued)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4E0F7BE-8285-44C9-AA11-1D80A9BA5E4C}"/>
              </a:ext>
            </a:extLst>
          </p:cNvPr>
          <p:cNvSpPr txBox="1">
            <a:spLocks noChangeArrowheads="1"/>
          </p:cNvSpPr>
          <p:nvPr/>
        </p:nvSpPr>
        <p:spPr>
          <a:xfrm>
            <a:off x="1427355" y="1539026"/>
            <a:ext cx="9672053" cy="46482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SzPct val="65000"/>
            </a:pPr>
            <a:r>
              <a:rPr lang="en-US" altLang="ar-SA" sz="3200" b="1" u="sng" dirty="0">
                <a:solidFill>
                  <a:srgbClr val="FF0000"/>
                </a:solidFill>
              </a:rPr>
              <a:t>Lateral</a:t>
            </a:r>
            <a:r>
              <a:rPr lang="en-US" altLang="ar-SA" sz="3200" b="1" dirty="0">
                <a:solidFill>
                  <a:srgbClr val="E0B500"/>
                </a:solidFill>
              </a:rPr>
              <a:t> </a:t>
            </a:r>
            <a:r>
              <a:rPr lang="en-US" altLang="ar-SA" sz="3200" b="1" dirty="0"/>
              <a:t>- takes place among any employee on the same organizational level</a:t>
            </a:r>
            <a:endParaRPr lang="en-US" altLang="ar-SA" sz="3200" b="1" dirty="0">
              <a:solidFill>
                <a:srgbClr val="E0B500"/>
              </a:solidFill>
            </a:endParaRPr>
          </a:p>
          <a:p>
            <a:pPr lvl="1">
              <a:buSzPct val="65000"/>
            </a:pPr>
            <a:r>
              <a:rPr lang="en-US" altLang="ar-SA" sz="3200" b="1" u="sng" dirty="0">
                <a:solidFill>
                  <a:srgbClr val="FF0000"/>
                </a:solidFill>
              </a:rPr>
              <a:t>Diagona</a:t>
            </a:r>
            <a:r>
              <a:rPr lang="en-US" altLang="ar-SA" sz="3200" b="1" dirty="0">
                <a:solidFill>
                  <a:srgbClr val="FF0000"/>
                </a:solidFill>
              </a:rPr>
              <a:t>l</a:t>
            </a:r>
            <a:r>
              <a:rPr lang="en-US" altLang="ar-SA" sz="3200" b="1" dirty="0"/>
              <a:t> - cuts across both work areas and organizational levels</a:t>
            </a:r>
          </a:p>
          <a:p>
            <a:pPr lvl="2"/>
            <a:r>
              <a:rPr lang="en-US" altLang="ar-SA" sz="3600" b="1" dirty="0"/>
              <a:t>benefits efficiency and speed</a:t>
            </a:r>
          </a:p>
          <a:p>
            <a:pPr lvl="2"/>
            <a:r>
              <a:rPr lang="en-US" altLang="ar-SA" sz="3600" b="1" dirty="0"/>
              <a:t>e-mail facilitates diagonal communication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6CD9D0-3C30-48D1-BFE3-C0476AA3FB96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44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BFC2B12-83FA-4EAC-A426-0D079FD980F7}"/>
              </a:ext>
            </a:extLst>
          </p:cNvPr>
          <p:cNvSpPr txBox="1">
            <a:spLocks noChangeArrowheads="1"/>
          </p:cNvSpPr>
          <p:nvPr/>
        </p:nvSpPr>
        <p:spPr>
          <a:xfrm>
            <a:off x="1418063" y="396412"/>
            <a:ext cx="89451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Organizational Communication Networks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0033F67-9065-418F-AC52-7B48FABC3704}"/>
              </a:ext>
            </a:extLst>
          </p:cNvPr>
          <p:cNvSpPr txBox="1">
            <a:spLocks noChangeArrowheads="1"/>
          </p:cNvSpPr>
          <p:nvPr/>
        </p:nvSpPr>
        <p:spPr>
          <a:xfrm>
            <a:off x="1115122" y="1447800"/>
            <a:ext cx="9248078" cy="46482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u="sng" dirty="0">
                <a:solidFill>
                  <a:srgbClr val="FF0000"/>
                </a:solidFill>
              </a:rPr>
              <a:t>Organizational Communication Networks</a:t>
            </a:r>
          </a:p>
          <a:p>
            <a:pPr lvl="1">
              <a:buSzPct val="65000"/>
            </a:pPr>
            <a:r>
              <a:rPr lang="en-US" altLang="ar-SA" sz="2800" b="1" dirty="0"/>
              <a:t>Combination of vertical and horizontal flows into a variety of patterns</a:t>
            </a:r>
          </a:p>
          <a:p>
            <a:pPr lvl="1">
              <a:buSzPct val="65000"/>
            </a:pPr>
            <a:r>
              <a:rPr lang="en-US" altLang="ar-SA" sz="2800" b="1" u="sng" dirty="0">
                <a:solidFill>
                  <a:srgbClr val="FF0000"/>
                </a:solidFill>
              </a:rPr>
              <a:t>Types of Networks</a:t>
            </a:r>
          </a:p>
          <a:p>
            <a:pPr lvl="2"/>
            <a:r>
              <a:rPr lang="en-US" altLang="ar-SA" sz="2400" b="1" dirty="0">
                <a:solidFill>
                  <a:srgbClr val="FF0000"/>
                </a:solidFill>
              </a:rPr>
              <a:t>chain</a:t>
            </a:r>
            <a:r>
              <a:rPr lang="en-US" altLang="ar-SA" sz="2400" b="1" dirty="0"/>
              <a:t> - communication flows according to the formal chain of command</a:t>
            </a:r>
          </a:p>
          <a:p>
            <a:pPr lvl="2"/>
            <a:r>
              <a:rPr lang="en-US" altLang="ar-SA" sz="2400" b="1" dirty="0">
                <a:solidFill>
                  <a:srgbClr val="FF0000"/>
                </a:solidFill>
              </a:rPr>
              <a:t>wheel</a:t>
            </a:r>
            <a:r>
              <a:rPr lang="en-US" altLang="ar-SA" sz="2400" b="1" dirty="0"/>
              <a:t> - flows between a clearly identifiable and strong leader and others in a work group or team</a:t>
            </a:r>
          </a:p>
          <a:p>
            <a:pPr lvl="2"/>
            <a:r>
              <a:rPr lang="en-US" altLang="ar-SA" sz="2400" b="1" dirty="0">
                <a:solidFill>
                  <a:srgbClr val="FF0000"/>
                </a:solidFill>
              </a:rPr>
              <a:t>all-channel</a:t>
            </a:r>
            <a:r>
              <a:rPr lang="en-US" altLang="ar-SA" sz="2400" b="1" dirty="0"/>
              <a:t> - flows freely among all members of a work team</a:t>
            </a:r>
          </a:p>
          <a:p>
            <a:pPr lvl="1">
              <a:buSzPct val="65000"/>
            </a:pPr>
            <a:r>
              <a:rPr lang="en-US" altLang="ar-SA" sz="2800" b="1" dirty="0"/>
              <a:t>No single network is best for all situations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2687BFA-C43F-4073-83E3-2EE71E9BE75A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66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7458329-1358-4264-B477-E384120B0FCE}"/>
              </a:ext>
            </a:extLst>
          </p:cNvPr>
          <p:cNvSpPr txBox="1">
            <a:spLocks noChangeArrowheads="1"/>
          </p:cNvSpPr>
          <p:nvPr/>
        </p:nvSpPr>
        <p:spPr>
          <a:xfrm>
            <a:off x="855039" y="304063"/>
            <a:ext cx="10515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Organizational Communication Networks (continued)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D2BADD1-1964-42A3-B0D1-3D253693E956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/>
              <a:t>Organizational Communication Networks </a:t>
            </a:r>
          </a:p>
          <a:p>
            <a:r>
              <a:rPr lang="en-US" altLang="ar-SA" b="1" u="sng" dirty="0">
                <a:solidFill>
                  <a:srgbClr val="FF0000"/>
                </a:solidFill>
              </a:rPr>
              <a:t>Grapevine</a:t>
            </a:r>
            <a:r>
              <a:rPr lang="en-US" altLang="ar-SA" b="1" dirty="0"/>
              <a:t> - an informal network that is active in almost every organization: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important source of information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identifies issues that employees consider important and anxiety producing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can use the grapevine to disseminate important information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altLang="ar-SA" sz="2400" b="1" dirty="0"/>
              <a:t>grapevine cannot be abolished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C3F3ED5-ED91-4561-A6B6-D4B27C2EBA8F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94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5E81F2E2-DD25-4383-90AD-1C405CE491BB}"/>
              </a:ext>
            </a:extLst>
          </p:cNvPr>
          <p:cNvSpPr txBox="1">
            <a:spLocks noChangeArrowheads="1"/>
          </p:cNvSpPr>
          <p:nvPr/>
        </p:nvSpPr>
        <p:spPr>
          <a:xfrm>
            <a:off x="635130" y="197910"/>
            <a:ext cx="99375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UNDERSTANDING INFORMATION TECHNOLOGY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14165D34-2ED1-47E9-8CA4-1731F8B5230E}"/>
              </a:ext>
            </a:extLst>
          </p:cNvPr>
          <p:cNvSpPr txBox="1">
            <a:spLocks noChangeArrowheads="1"/>
          </p:cNvSpPr>
          <p:nvPr/>
        </p:nvSpPr>
        <p:spPr>
          <a:xfrm>
            <a:off x="1252655" y="1886877"/>
            <a:ext cx="8939560" cy="41148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u="sng" dirty="0">
                <a:solidFill>
                  <a:srgbClr val="FF0000"/>
                </a:solidFill>
              </a:rPr>
              <a:t>How Technology Affects Managerial Communication</a:t>
            </a:r>
          </a:p>
          <a:p>
            <a:pPr lvl="1">
              <a:buSzPct val="65000"/>
              <a:buFont typeface="Wingdings" panose="05000000000000000000" pitchFamily="2" charset="2"/>
              <a:buChar char="q"/>
            </a:pPr>
            <a:r>
              <a:rPr lang="en-US" altLang="ar-SA" sz="2800" b="1" dirty="0">
                <a:solidFill>
                  <a:srgbClr val="FF0000"/>
                </a:solidFill>
              </a:rPr>
              <a:t>Information technology has changed organizational communication: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800" b="1" dirty="0"/>
              <a:t>disseminates more complete information 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800" b="1" dirty="0"/>
              <a:t>provides more opportunities for collaboration</a:t>
            </a:r>
          </a:p>
          <a:p>
            <a:pPr lvl="2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2800" b="1" dirty="0"/>
              <a:t>employees are fully accessible</a:t>
            </a:r>
          </a:p>
          <a:p>
            <a:pPr>
              <a:buClr>
                <a:schemeClr val="tx1"/>
              </a:buClr>
              <a:buSzPct val="65000"/>
            </a:pPr>
            <a:endParaRPr lang="en-US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19CA3D-13B8-49B0-A3B8-68E8B46039E2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51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661E27A5-FCAB-4335-AB52-AAE0CDF3F6A5}"/>
              </a:ext>
            </a:extLst>
          </p:cNvPr>
          <p:cNvSpPr txBox="1">
            <a:spLocks noChangeArrowheads="1"/>
          </p:cNvSpPr>
          <p:nvPr/>
        </p:nvSpPr>
        <p:spPr>
          <a:xfrm>
            <a:off x="658964" y="86724"/>
            <a:ext cx="109077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UNDERSTANDING INFORMATION TECHNOLOGY (continued)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CB0D62B-5474-4A30-9D33-95DE628E6AE0}"/>
              </a:ext>
            </a:extLst>
          </p:cNvPr>
          <p:cNvSpPr txBox="1">
            <a:spLocks noChangeArrowheads="1"/>
          </p:cNvSpPr>
          <p:nvPr/>
        </p:nvSpPr>
        <p:spPr>
          <a:xfrm>
            <a:off x="858129" y="1754520"/>
            <a:ext cx="9715993" cy="4350728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u="sng" dirty="0">
                <a:solidFill>
                  <a:srgbClr val="FF0000"/>
                </a:solidFill>
              </a:rPr>
              <a:t>How Technology Affects Managerial Communication (continued)</a:t>
            </a:r>
          </a:p>
          <a:p>
            <a:pPr lvl="1">
              <a:buSzPct val="65000"/>
              <a:buFont typeface="Wingdings" panose="05000000000000000000" pitchFamily="2" charset="2"/>
              <a:buChar char="q"/>
            </a:pPr>
            <a:r>
              <a:rPr lang="en-US" altLang="ar-SA" sz="2800" b="1" dirty="0">
                <a:solidFill>
                  <a:srgbClr val="FF0000"/>
                </a:solidFill>
              </a:rPr>
              <a:t>Networked Computer Systems</a:t>
            </a:r>
            <a:r>
              <a:rPr lang="en-US" altLang="ar-SA" sz="2800" b="1" dirty="0"/>
              <a:t>- linking computers through compatible hardware and software</a:t>
            </a:r>
          </a:p>
          <a:p>
            <a:pPr lvl="2"/>
            <a:r>
              <a:rPr lang="en-US" altLang="ar-SA" sz="2800" b="1" dirty="0">
                <a:solidFill>
                  <a:srgbClr val="FF0000"/>
                </a:solidFill>
              </a:rPr>
              <a:t>e-mail </a:t>
            </a:r>
            <a:r>
              <a:rPr lang="en-US" altLang="ar-SA" sz="2800" b="1" dirty="0"/>
              <a:t>- instantaneous transmission of written messages</a:t>
            </a:r>
            <a:endParaRPr lang="en-US" altLang="ar-SA" sz="2400" b="1" dirty="0"/>
          </a:p>
          <a:p>
            <a:pPr lvl="2"/>
            <a:r>
              <a:rPr lang="en-US" altLang="ar-SA" sz="2800" b="1" dirty="0">
                <a:solidFill>
                  <a:srgbClr val="FF0000"/>
                </a:solidFill>
              </a:rPr>
              <a:t>instant messaging (IM) </a:t>
            </a:r>
            <a:r>
              <a:rPr lang="en-US" altLang="ar-SA" sz="2800" b="1" dirty="0"/>
              <a:t>- interactive real-time communication</a:t>
            </a:r>
          </a:p>
          <a:p>
            <a:pPr lvl="2"/>
            <a:r>
              <a:rPr lang="en-US" altLang="ar-SA" sz="2800" b="1" dirty="0">
                <a:solidFill>
                  <a:srgbClr val="FF0000"/>
                </a:solidFill>
              </a:rPr>
              <a:t>voice-mail </a:t>
            </a:r>
            <a:r>
              <a:rPr lang="en-US" altLang="ar-SA" sz="2800" b="1" dirty="0"/>
              <a:t>- digitizes a spoken message</a:t>
            </a:r>
          </a:p>
          <a:p>
            <a:pPr lvl="2"/>
            <a:r>
              <a:rPr lang="en-US" altLang="ar-SA" sz="2800" b="1" dirty="0">
                <a:solidFill>
                  <a:srgbClr val="FF0000"/>
                </a:solidFill>
              </a:rPr>
              <a:t>fax</a:t>
            </a:r>
            <a:r>
              <a:rPr lang="en-US" altLang="ar-SA" sz="2800" b="1" dirty="0"/>
              <a:t> - allows transmission of documents containing both text and graphics over ordinary telephone lines</a:t>
            </a:r>
          </a:p>
          <a:p>
            <a:pPr lvl="2"/>
            <a:r>
              <a:rPr lang="en-US" altLang="ar-SA" sz="2800" b="1" dirty="0">
                <a:solidFill>
                  <a:srgbClr val="FF0000"/>
                </a:solidFill>
              </a:rPr>
              <a:t>electronic data interchange (EDI) </a:t>
            </a:r>
            <a:r>
              <a:rPr lang="en-US" altLang="ar-SA" sz="2800" b="1" dirty="0"/>
              <a:t>- permits the exchange of standard business transaction documents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B5BD1F-EF1C-4240-A813-367BC6BA0317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45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343CF72-9BB6-4E8E-ABBF-3DE19578ED25}"/>
              </a:ext>
            </a:extLst>
          </p:cNvPr>
          <p:cNvSpPr txBox="1">
            <a:spLocks noChangeArrowheads="1"/>
          </p:cNvSpPr>
          <p:nvPr/>
        </p:nvSpPr>
        <p:spPr>
          <a:xfrm>
            <a:off x="956602" y="210371"/>
            <a:ext cx="103829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UNDERSTANDING INFORMATION TECHNOLOGY (continued)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5774E35-5505-4403-8D93-6EE7704C8E1B}"/>
              </a:ext>
            </a:extLst>
          </p:cNvPr>
          <p:cNvSpPr txBox="1">
            <a:spLocks noChangeArrowheads="1"/>
          </p:cNvSpPr>
          <p:nvPr/>
        </p:nvSpPr>
        <p:spPr>
          <a:xfrm>
            <a:off x="648629" y="1726965"/>
            <a:ext cx="10999420" cy="441960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2400" b="1" u="sng" dirty="0">
                <a:solidFill>
                  <a:srgbClr val="FF0000"/>
                </a:solidFill>
              </a:rPr>
              <a:t>How Technology Affects Managerial Communication (continued)</a:t>
            </a:r>
          </a:p>
          <a:p>
            <a:pPr lvl="1">
              <a:buSzPct val="65000"/>
            </a:pPr>
            <a:r>
              <a:rPr lang="en-US" altLang="ar-SA" b="1" dirty="0">
                <a:solidFill>
                  <a:srgbClr val="FF0000"/>
                </a:solidFill>
              </a:rPr>
              <a:t>Networked Computer Systems  (continued):</a:t>
            </a:r>
          </a:p>
          <a:p>
            <a:pPr lvl="2"/>
            <a:r>
              <a:rPr lang="en-US" altLang="ar-SA" sz="2400" b="1" dirty="0">
                <a:solidFill>
                  <a:srgbClr val="FF0000"/>
                </a:solidFill>
              </a:rPr>
              <a:t>Teleconferencing</a:t>
            </a:r>
            <a:r>
              <a:rPr lang="en-US" altLang="ar-SA" sz="2400" b="1" dirty="0"/>
              <a:t> - permits simultaneous conferral using telephone or e-mail group communications software</a:t>
            </a:r>
          </a:p>
          <a:p>
            <a:pPr lvl="2"/>
            <a:r>
              <a:rPr lang="en-US" altLang="ar-SA" sz="2400" b="1" dirty="0">
                <a:solidFill>
                  <a:srgbClr val="FF0000"/>
                </a:solidFill>
              </a:rPr>
              <a:t>videoconferencing</a:t>
            </a:r>
            <a:r>
              <a:rPr lang="en-US" altLang="ar-SA" sz="2400" b="1" dirty="0"/>
              <a:t> - participants can see each other </a:t>
            </a:r>
          </a:p>
          <a:p>
            <a:pPr lvl="2"/>
            <a:r>
              <a:rPr lang="en-US" altLang="ar-SA" sz="2400" b="1" dirty="0">
                <a:solidFill>
                  <a:srgbClr val="FF0000"/>
                </a:solidFill>
              </a:rPr>
              <a:t>Intranet</a:t>
            </a:r>
            <a:r>
              <a:rPr lang="en-US" altLang="ar-SA" sz="2400" b="1" dirty="0"/>
              <a:t> - Internet technology that links organizational employees</a:t>
            </a:r>
          </a:p>
          <a:p>
            <a:pPr lvl="2"/>
            <a:r>
              <a:rPr lang="en-US" altLang="ar-SA" sz="2400" b="1" dirty="0">
                <a:solidFill>
                  <a:srgbClr val="FF0000"/>
                </a:solidFill>
              </a:rPr>
              <a:t>Extranet</a:t>
            </a:r>
            <a:r>
              <a:rPr lang="en-US" altLang="ar-SA" sz="2400" b="1" dirty="0"/>
              <a:t> - Internet technology that links an organization with customers and suppliers</a:t>
            </a:r>
          </a:p>
          <a:p>
            <a:pPr lvl="2"/>
            <a:r>
              <a:rPr lang="en-US" altLang="ar-SA" sz="2400" b="1" dirty="0">
                <a:solidFill>
                  <a:srgbClr val="FF0000"/>
                </a:solidFill>
              </a:rPr>
              <a:t>Wireless Capabilities </a:t>
            </a:r>
            <a:r>
              <a:rPr lang="en-US" altLang="ar-SA" sz="2400" b="1" dirty="0"/>
              <a:t>- depends on signals sent through space without any physical connection</a:t>
            </a:r>
          </a:p>
          <a:p>
            <a:pPr lvl="2"/>
            <a:endParaRPr lang="en-US" altLang="ar-SA" sz="2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9D8827-8F77-422D-8F14-20CC901B4150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89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29784" y="1576120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17F2E95E-81C8-4107-97A2-D283ADD5ACE0}"/>
              </a:ext>
            </a:extLst>
          </p:cNvPr>
          <p:cNvSpPr txBox="1">
            <a:spLocks noChangeArrowheads="1"/>
          </p:cNvSpPr>
          <p:nvPr/>
        </p:nvSpPr>
        <p:spPr>
          <a:xfrm>
            <a:off x="1083211" y="193393"/>
            <a:ext cx="101281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UNDERSTANDING INFORMATION TECHNOLOGY (continued)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7420EDE-C5A6-4FA7-8F41-E51D5F8EA442}"/>
              </a:ext>
            </a:extLst>
          </p:cNvPr>
          <p:cNvSpPr txBox="1">
            <a:spLocks noChangeArrowheads="1"/>
          </p:cNvSpPr>
          <p:nvPr/>
        </p:nvSpPr>
        <p:spPr>
          <a:xfrm>
            <a:off x="780760" y="1749845"/>
            <a:ext cx="10884994" cy="4021873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u="sng" dirty="0">
                <a:solidFill>
                  <a:srgbClr val="FF0000"/>
                </a:solidFill>
              </a:rPr>
              <a:t>How Technology Affects Managerial Communication (continued)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sz="3200" b="1" dirty="0"/>
              <a:t>based on microwave signals, satellites, radio waves, or infrared light rays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sz="3200" b="1" dirty="0"/>
              <a:t>Communications among organizational  members are no longer constrained by geography or time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ar-SA" sz="3200" b="1" dirty="0"/>
              <a:t>psychological drawback - personal costs associated with being constantly accessible</a:t>
            </a:r>
          </a:p>
          <a:p>
            <a:pPr lvl="2"/>
            <a:endParaRPr lang="en-US" altLang="ar-SA" sz="32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C0DEEE3-8236-4B5A-80E4-2573BB34BCA7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55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2950F902-323E-4977-BA2C-130434AB5648}"/>
              </a:ext>
            </a:extLst>
          </p:cNvPr>
          <p:cNvSpPr txBox="1">
            <a:spLocks noChangeArrowheads="1"/>
          </p:cNvSpPr>
          <p:nvPr/>
        </p:nvSpPr>
        <p:spPr>
          <a:xfrm>
            <a:off x="1218249" y="-31153"/>
            <a:ext cx="96773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altLang="ar-SA" dirty="0"/>
            </a:br>
            <a:r>
              <a:rPr lang="en-US" altLang="ar-SA" dirty="0"/>
              <a:t>Project Communications Management</a:t>
            </a:r>
            <a:br>
              <a:rPr lang="en-US" altLang="ar-SA" dirty="0"/>
            </a:br>
            <a:endParaRPr lang="en-US" altLang="ar-SA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CB9E34AE-7798-491B-BF26-625A4D2CBAF8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91564"/>
            <a:ext cx="10823917" cy="457200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u="sng" dirty="0">
                <a:solidFill>
                  <a:srgbClr val="FF0000"/>
                </a:solidFill>
                <a:latin typeface="Calibri" panose="020F0502020204030204" pitchFamily="34" charset="0"/>
              </a:rPr>
              <a:t>Importance of Good Communications</a:t>
            </a:r>
            <a:endParaRPr lang="en-US" altLang="ar-SA" b="1" u="sng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The greatest threat to many projects is a failure to communicate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Our culture does not portray IT professionals as being good communicators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Research shows that IT professionals must be able to communicate effectively to succeed in their positions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Strong verbal skills are a key factor in career advancement for IT professionals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9048BC-83D4-4325-AE6E-3F7C2E9540B2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424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75DEAA9-6F07-46C6-9FA3-4D933D963E16}"/>
              </a:ext>
            </a:extLst>
          </p:cNvPr>
          <p:cNvSpPr txBox="1">
            <a:spLocks noChangeArrowheads="1"/>
          </p:cNvSpPr>
          <p:nvPr/>
        </p:nvSpPr>
        <p:spPr>
          <a:xfrm>
            <a:off x="1161327" y="210371"/>
            <a:ext cx="92764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Project Communications Management Processes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0B8CB41-7950-4483-9DC9-87FF37324CF9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9922727" cy="4351338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Communications planning: determining the information and communications needs of the stakeholders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Information distribution: making needed information available in a timely manner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Performance reporting: collecting and disseminating performance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Administrative closure: generating, gathering, and disseminating information to formalize phase or project completion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BBC252B-9125-41FE-A46E-4761C2DF5C20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02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1B58EA9F-C24B-495A-BE32-731ACDD1B1A2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Communications Planning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D62F053-63BF-4829-8DDC-7038A31498C9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4000" b="1" dirty="0"/>
              <a:t>Every project should include some type of communications management plan, a document that guides project communications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4000" b="1" dirty="0"/>
              <a:t>Creating a stakeholder analysis for project communications also aids in communications planning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69B019-1860-41CE-978F-55BBECECD8CA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8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411272"/>
            <a:ext cx="11535970" cy="48813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034822" cy="110921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0558" y="24527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50157" y="55927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1AE35FE-F641-4329-9B0A-A0D7DA99E384}"/>
              </a:ext>
            </a:extLst>
          </p:cNvPr>
          <p:cNvSpPr txBox="1">
            <a:spLocks noChangeArrowheads="1"/>
          </p:cNvSpPr>
          <p:nvPr/>
        </p:nvSpPr>
        <p:spPr>
          <a:xfrm>
            <a:off x="975435" y="430509"/>
            <a:ext cx="9844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/>
              <a:t>Communications Management Plan Contents</a:t>
            </a:r>
            <a:endParaRPr lang="en-US" altLang="ar-SA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7315C814-2103-44AE-A6C6-AFDB984A8AB0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9844668" cy="435133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description of a collection and filing structure for gathering and storing various types of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distribution structure describing what information goes to whom, when, and how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format for communicating key project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project schedule for producing the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Access methods for obtaining the information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method for updating the communications management plans as the project progresses and develops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b="1" dirty="0"/>
              <a:t>A stakeholder communications analysis</a:t>
            </a:r>
          </a:p>
          <a:p>
            <a:pPr lvl="1"/>
            <a:endParaRPr lang="en-US" altLang="ar-S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0A3ADDA-08E5-4962-B123-4B5CE53DA41B}"/>
              </a:ext>
            </a:extLst>
          </p:cNvPr>
          <p:cNvSpPr txBox="1"/>
          <p:nvPr/>
        </p:nvSpPr>
        <p:spPr>
          <a:xfrm>
            <a:off x="443155" y="465111"/>
            <a:ext cx="780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416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</TotalTime>
  <Words>2231</Words>
  <Application>Microsoft Office PowerPoint</Application>
  <PresentationFormat>Widescreen</PresentationFormat>
  <Paragraphs>373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Aharoni</vt:lpstr>
      <vt:lpstr>Arial</vt:lpstr>
      <vt:lpstr>Calibri</vt:lpstr>
      <vt:lpstr>Calibri Light</vt:lpstr>
      <vt:lpstr>Century Gothic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39</cp:revision>
  <dcterms:created xsi:type="dcterms:W3CDTF">2023-04-29T09:08:23Z</dcterms:created>
  <dcterms:modified xsi:type="dcterms:W3CDTF">2023-11-05T07:40:46Z</dcterms:modified>
</cp:coreProperties>
</file>