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1"/>
  </p:notesMasterIdLst>
  <p:sldIdLst>
    <p:sldId id="480" r:id="rId2"/>
    <p:sldId id="1107" r:id="rId3"/>
    <p:sldId id="1115" r:id="rId4"/>
    <p:sldId id="1110" r:id="rId5"/>
    <p:sldId id="1131" r:id="rId6"/>
    <p:sldId id="1111" r:id="rId7"/>
    <p:sldId id="1158" r:id="rId8"/>
    <p:sldId id="1329" r:id="rId9"/>
    <p:sldId id="1452" r:id="rId10"/>
    <p:sldId id="1159" r:id="rId11"/>
    <p:sldId id="1114" r:id="rId12"/>
    <p:sldId id="1154" r:id="rId13"/>
    <p:sldId id="1386" r:id="rId14"/>
    <p:sldId id="1351" r:id="rId15"/>
    <p:sldId id="1331" r:id="rId16"/>
    <p:sldId id="1326" r:id="rId17"/>
    <p:sldId id="1355" r:id="rId18"/>
    <p:sldId id="1455" r:id="rId19"/>
    <p:sldId id="1415" r:id="rId20"/>
    <p:sldId id="1416" r:id="rId21"/>
    <p:sldId id="1157" r:id="rId22"/>
    <p:sldId id="1413" r:id="rId23"/>
    <p:sldId id="1422" r:id="rId24"/>
    <p:sldId id="1457" r:id="rId25"/>
    <p:sldId id="1429" r:id="rId26"/>
    <p:sldId id="1418" r:id="rId27"/>
    <p:sldId id="1461" r:id="rId28"/>
    <p:sldId id="1468" r:id="rId29"/>
    <p:sldId id="1470" r:id="rId30"/>
    <p:sldId id="1425" r:id="rId31"/>
    <p:sldId id="1423" r:id="rId32"/>
    <p:sldId id="1521" r:id="rId33"/>
    <p:sldId id="1522" r:id="rId34"/>
    <p:sldId id="1510" r:id="rId35"/>
    <p:sldId id="1523" r:id="rId36"/>
    <p:sldId id="1524" r:id="rId37"/>
    <p:sldId id="1525" r:id="rId38"/>
    <p:sldId id="1526" r:id="rId39"/>
    <p:sldId id="1514" r:id="rId40"/>
    <p:sldId id="1543" r:id="rId41"/>
    <p:sldId id="1541" r:id="rId42"/>
    <p:sldId id="1516" r:id="rId43"/>
    <p:sldId id="1517" r:id="rId44"/>
    <p:sldId id="1519" r:id="rId45"/>
    <p:sldId id="1549" r:id="rId46"/>
    <p:sldId id="1550" r:id="rId47"/>
    <p:sldId id="1551" r:id="rId48"/>
    <p:sldId id="1538" r:id="rId49"/>
    <p:sldId id="349" r:id="rId5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1107"/>
            <p14:sldId id="1115"/>
            <p14:sldId id="1110"/>
            <p14:sldId id="1131"/>
            <p14:sldId id="1111"/>
            <p14:sldId id="1158"/>
            <p14:sldId id="1329"/>
            <p14:sldId id="1452"/>
            <p14:sldId id="1159"/>
            <p14:sldId id="1114"/>
            <p14:sldId id="1154"/>
            <p14:sldId id="1386"/>
            <p14:sldId id="1351"/>
            <p14:sldId id="1331"/>
            <p14:sldId id="1326"/>
            <p14:sldId id="1355"/>
            <p14:sldId id="1455"/>
            <p14:sldId id="1415"/>
            <p14:sldId id="1416"/>
            <p14:sldId id="1157"/>
            <p14:sldId id="1413"/>
            <p14:sldId id="1422"/>
            <p14:sldId id="1457"/>
            <p14:sldId id="1429"/>
            <p14:sldId id="1418"/>
            <p14:sldId id="1461"/>
            <p14:sldId id="1468"/>
            <p14:sldId id="1470"/>
            <p14:sldId id="1425"/>
            <p14:sldId id="1423"/>
            <p14:sldId id="1521"/>
            <p14:sldId id="1522"/>
            <p14:sldId id="1510"/>
            <p14:sldId id="1523"/>
            <p14:sldId id="1524"/>
            <p14:sldId id="1525"/>
            <p14:sldId id="1526"/>
            <p14:sldId id="1514"/>
            <p14:sldId id="1543"/>
            <p14:sldId id="1541"/>
            <p14:sldId id="1516"/>
            <p14:sldId id="1517"/>
            <p14:sldId id="1519"/>
            <p14:sldId id="1549"/>
            <p14:sldId id="1550"/>
            <p14:sldId id="1551"/>
            <p14:sldId id="1538"/>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8E5A6D"/>
    <a:srgbClr val="852F4A"/>
    <a:srgbClr val="000000"/>
    <a:srgbClr val="4472C4"/>
    <a:srgbClr val="2D3956"/>
    <a:srgbClr val="669BBC"/>
    <a:srgbClr val="FAC748"/>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94725" autoAdjust="0"/>
  </p:normalViewPr>
  <p:slideViewPr>
    <p:cSldViewPr snapToGrid="0">
      <p:cViewPr varScale="1">
        <p:scale>
          <a:sx n="66" d="100"/>
          <a:sy n="66" d="100"/>
        </p:scale>
        <p:origin x="644" y="3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notesMaster" Target="notesMasters/notesMaster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s>
</file>

<file path=ppt/diagrams/colors1.xml><?xml version="1.0" encoding="utf-8"?>
<dgm:colorsDef xmlns:dgm="http://schemas.openxmlformats.org/drawingml/2006/diagram" xmlns:a="http://schemas.openxmlformats.org/drawingml/2006/main" uniqueId="urn:microsoft.com/office/officeart/2005/8/colors/colorful1#10">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C9B555A8-B65E-4958-A723-1CA301C1C908}" type="doc">
      <dgm:prSet loTypeId="urn:microsoft.com/office/officeart/2005/8/layout/default#10" loCatId="list" qsTypeId="urn:microsoft.com/office/officeart/2005/8/quickstyle/3d2" qsCatId="3D" csTypeId="urn:microsoft.com/office/officeart/2005/8/colors/colorful1#10" csCatId="colorful" phldr="1"/>
      <dgm:spPr/>
      <dgm:t>
        <a:bodyPr/>
        <a:lstStyle/>
        <a:p>
          <a:endParaRPr lang="en-US"/>
        </a:p>
      </dgm:t>
    </dgm:pt>
    <dgm:pt modelId="{4CEE6E95-CB67-4FC4-A1B3-822EEBF60166}">
      <dgm:prSet custT="1"/>
      <dgm:spPr/>
      <dgm:t>
        <a:bodyPr/>
        <a:lstStyle/>
        <a:p>
          <a:pPr rtl="0"/>
          <a:r>
            <a:rPr lang="en-US" sz="2400" b="1" dirty="0">
              <a:solidFill>
                <a:schemeClr val="tx1"/>
              </a:solidFill>
              <a:effectLst>
                <a:outerShdw blurRad="38100" dist="38100" dir="2700000" algn="tl">
                  <a:srgbClr val="000000">
                    <a:alpha val="43137"/>
                  </a:srgbClr>
                </a:outerShdw>
              </a:effectLst>
            </a:rPr>
            <a:t>Culture</a:t>
          </a:r>
        </a:p>
        <a:p>
          <a:pPr rtl="0"/>
          <a:r>
            <a:rPr lang="en-US" sz="2400" b="1" dirty="0">
              <a:effectLst>
                <a:outerShdw blurRad="38100" dist="38100" dir="2700000" algn="tl">
                  <a:srgbClr val="000000">
                    <a:alpha val="43137"/>
                  </a:srgbClr>
                </a:outerShdw>
              </a:effectLst>
            </a:rPr>
            <a:t>Culture</a:t>
          </a:r>
        </a:p>
        <a:p>
          <a:pPr rtl="0"/>
          <a:r>
            <a:rPr lang="en-US" sz="2400" b="1" dirty="0">
              <a:effectLst>
                <a:outerShdw blurRad="38100" dist="38100" dir="2700000" algn="tl">
                  <a:srgbClr val="000000">
                    <a:alpha val="43137"/>
                  </a:srgbClr>
                </a:outerShdw>
              </a:effectLst>
            </a:rPr>
            <a:t>Subculture</a:t>
          </a:r>
        </a:p>
        <a:p>
          <a:pPr rtl="0"/>
          <a:r>
            <a:rPr lang="en-US" sz="2400" b="1" dirty="0">
              <a:effectLst>
                <a:outerShdw blurRad="38100" dist="38100" dir="2700000" algn="tl">
                  <a:srgbClr val="000000">
                    <a:alpha val="43137"/>
                  </a:srgbClr>
                </a:outerShdw>
              </a:effectLst>
            </a:rPr>
            <a:t>Social class</a:t>
          </a:r>
        </a:p>
      </dgm:t>
    </dgm:pt>
    <dgm:pt modelId="{24EE6CD5-A91E-46F5-81C3-A3F54CA77D7A}" type="parTrans" cxnId="{692DE519-F90F-41AA-A4DF-8320C379092F}">
      <dgm:prSet/>
      <dgm:spPr/>
      <dgm:t>
        <a:bodyPr/>
        <a:lstStyle/>
        <a:p>
          <a:endParaRPr lang="en-US" sz="2400"/>
        </a:p>
      </dgm:t>
    </dgm:pt>
    <dgm:pt modelId="{20775D41-75A5-419C-AB31-1CCB5B4B6F6E}" type="sibTrans" cxnId="{692DE519-F90F-41AA-A4DF-8320C379092F}">
      <dgm:prSet/>
      <dgm:spPr/>
      <dgm:t>
        <a:bodyPr/>
        <a:lstStyle/>
        <a:p>
          <a:endParaRPr lang="en-US" sz="2400"/>
        </a:p>
      </dgm:t>
    </dgm:pt>
    <dgm:pt modelId="{3E42F966-088E-47C0-810A-F3A68881B171}">
      <dgm:prSet custT="1"/>
      <dgm:spPr/>
      <dgm:t>
        <a:bodyPr/>
        <a:lstStyle/>
        <a:p>
          <a:pPr rtl="0"/>
          <a:r>
            <a:rPr lang="en-US" sz="2400" b="1" dirty="0">
              <a:solidFill>
                <a:schemeClr val="tx1"/>
              </a:solidFill>
              <a:effectLst>
                <a:outerShdw blurRad="38100" dist="38100" dir="2700000" algn="tl">
                  <a:srgbClr val="000000">
                    <a:alpha val="43137"/>
                  </a:srgbClr>
                </a:outerShdw>
              </a:effectLst>
            </a:rPr>
            <a:t>Social</a:t>
          </a:r>
        </a:p>
        <a:p>
          <a:pPr rtl="0"/>
          <a:r>
            <a:rPr lang="en-US" sz="2400" b="1" dirty="0">
              <a:effectLst>
                <a:outerShdw blurRad="38100" dist="38100" dir="2700000" algn="tl">
                  <a:srgbClr val="000000">
                    <a:alpha val="43137"/>
                  </a:srgbClr>
                </a:outerShdw>
              </a:effectLst>
            </a:rPr>
            <a:t>Reference group</a:t>
          </a:r>
        </a:p>
        <a:p>
          <a:pPr rtl="0"/>
          <a:r>
            <a:rPr lang="en-US" sz="2400" b="1" dirty="0">
              <a:effectLst>
                <a:outerShdw blurRad="38100" dist="38100" dir="2700000" algn="tl">
                  <a:srgbClr val="000000">
                    <a:alpha val="43137"/>
                  </a:srgbClr>
                </a:outerShdw>
              </a:effectLst>
            </a:rPr>
            <a:t>Family </a:t>
          </a:r>
        </a:p>
        <a:p>
          <a:pPr rtl="0"/>
          <a:r>
            <a:rPr lang="en-US" sz="2400" b="1" dirty="0">
              <a:effectLst>
                <a:outerShdw blurRad="38100" dist="38100" dir="2700000" algn="tl">
                  <a:srgbClr val="000000">
                    <a:alpha val="43137"/>
                  </a:srgbClr>
                </a:outerShdw>
              </a:effectLst>
            </a:rPr>
            <a:t>Role &amp; Status</a:t>
          </a:r>
        </a:p>
      </dgm:t>
    </dgm:pt>
    <dgm:pt modelId="{9922A84B-5360-46EA-A1DB-F0BE0E6415E9}" type="parTrans" cxnId="{63447FEF-B94F-419E-A7DE-F65FF55BEE0A}">
      <dgm:prSet/>
      <dgm:spPr/>
      <dgm:t>
        <a:bodyPr/>
        <a:lstStyle/>
        <a:p>
          <a:endParaRPr lang="en-US" sz="2400"/>
        </a:p>
      </dgm:t>
    </dgm:pt>
    <dgm:pt modelId="{302BB29D-6EDD-451B-992A-6340BAA10DD4}" type="sibTrans" cxnId="{63447FEF-B94F-419E-A7DE-F65FF55BEE0A}">
      <dgm:prSet/>
      <dgm:spPr/>
      <dgm:t>
        <a:bodyPr/>
        <a:lstStyle/>
        <a:p>
          <a:endParaRPr lang="en-US" sz="2400"/>
        </a:p>
      </dgm:t>
    </dgm:pt>
    <dgm:pt modelId="{9D3C4775-52DB-40AD-9F94-3CF895DC1EAC}">
      <dgm:prSet custT="1"/>
      <dgm:spPr/>
      <dgm:t>
        <a:bodyPr/>
        <a:lstStyle/>
        <a:p>
          <a:pPr rtl="0"/>
          <a:endParaRPr lang="en-US" sz="2400" b="1" dirty="0">
            <a:solidFill>
              <a:schemeClr val="tx1"/>
            </a:solidFill>
            <a:effectLst>
              <a:outerShdw blurRad="38100" dist="38100" dir="2700000" algn="tl">
                <a:srgbClr val="000000">
                  <a:alpha val="43137"/>
                </a:srgbClr>
              </a:outerShdw>
            </a:effectLst>
          </a:endParaRPr>
        </a:p>
        <a:p>
          <a:pPr rtl="0"/>
          <a:endParaRPr lang="en-US" sz="2400" b="1" dirty="0">
            <a:solidFill>
              <a:schemeClr val="tx1"/>
            </a:solidFill>
            <a:effectLst>
              <a:outerShdw blurRad="38100" dist="38100" dir="2700000" algn="tl">
                <a:srgbClr val="000000">
                  <a:alpha val="43137"/>
                </a:srgbClr>
              </a:outerShdw>
            </a:effectLst>
          </a:endParaRPr>
        </a:p>
        <a:p>
          <a:pPr rtl="0"/>
          <a:r>
            <a:rPr lang="en-US" sz="2400" b="1" dirty="0">
              <a:solidFill>
                <a:schemeClr val="tx1"/>
              </a:solidFill>
              <a:effectLst>
                <a:outerShdw blurRad="38100" dist="38100" dir="2700000" algn="tl">
                  <a:srgbClr val="000000">
                    <a:alpha val="43137"/>
                  </a:srgbClr>
                </a:outerShdw>
              </a:effectLst>
            </a:rPr>
            <a:t>Personal</a:t>
          </a:r>
        </a:p>
        <a:p>
          <a:pPr rtl="0"/>
          <a:r>
            <a:rPr lang="en-US" sz="2400" b="1" dirty="0">
              <a:effectLst>
                <a:outerShdw blurRad="38100" dist="38100" dir="2700000" algn="tl">
                  <a:srgbClr val="000000">
                    <a:alpha val="43137"/>
                  </a:srgbClr>
                </a:outerShdw>
              </a:effectLst>
            </a:rPr>
            <a:t>Age ,life cycle</a:t>
          </a:r>
        </a:p>
        <a:p>
          <a:pPr rtl="0"/>
          <a:r>
            <a:rPr lang="en-US" sz="2400" b="1" dirty="0">
              <a:effectLst>
                <a:outerShdw blurRad="38100" dist="38100" dir="2700000" algn="tl">
                  <a:srgbClr val="000000">
                    <a:alpha val="43137"/>
                  </a:srgbClr>
                </a:outerShdw>
              </a:effectLst>
            </a:rPr>
            <a:t>Occupation</a:t>
          </a:r>
        </a:p>
        <a:p>
          <a:pPr rtl="0"/>
          <a:r>
            <a:rPr lang="en-US" sz="2400" b="1" dirty="0">
              <a:effectLst>
                <a:outerShdw blurRad="38100" dist="38100" dir="2700000" algn="tl">
                  <a:srgbClr val="000000">
                    <a:alpha val="43137"/>
                  </a:srgbClr>
                </a:outerShdw>
              </a:effectLst>
            </a:rPr>
            <a:t>Life style </a:t>
          </a:r>
        </a:p>
        <a:p>
          <a:pPr rtl="0"/>
          <a:r>
            <a:rPr lang="en-US" sz="2400" b="1" dirty="0">
              <a:effectLst>
                <a:outerShdw blurRad="38100" dist="38100" dir="2700000" algn="tl">
                  <a:srgbClr val="000000">
                    <a:alpha val="43137"/>
                  </a:srgbClr>
                </a:outerShdw>
              </a:effectLst>
            </a:rPr>
            <a:t>Personality</a:t>
          </a:r>
        </a:p>
        <a:p>
          <a:pPr rtl="0"/>
          <a:endParaRPr lang="en-US" sz="2400" b="1" dirty="0">
            <a:effectLst>
              <a:outerShdw blurRad="38100" dist="38100" dir="2700000" algn="tl">
                <a:srgbClr val="000000">
                  <a:alpha val="43137"/>
                </a:srgbClr>
              </a:outerShdw>
            </a:effectLst>
          </a:endParaRPr>
        </a:p>
        <a:p>
          <a:pPr rtl="0"/>
          <a:r>
            <a:rPr lang="en-US" sz="2400" b="1" dirty="0">
              <a:effectLst>
                <a:outerShdw blurRad="38100" dist="38100" dir="2700000" algn="tl">
                  <a:srgbClr val="000000">
                    <a:alpha val="43137"/>
                  </a:srgbClr>
                </a:outerShdw>
              </a:effectLst>
            </a:rPr>
            <a:t> </a:t>
          </a:r>
        </a:p>
        <a:p>
          <a:pPr rtl="0"/>
          <a:endParaRPr lang="en-US" sz="2400" b="1" dirty="0">
            <a:effectLst>
              <a:outerShdw blurRad="38100" dist="38100" dir="2700000" algn="tl">
                <a:srgbClr val="000000">
                  <a:alpha val="43137"/>
                </a:srgbClr>
              </a:outerShdw>
            </a:effectLst>
          </a:endParaRPr>
        </a:p>
      </dgm:t>
    </dgm:pt>
    <dgm:pt modelId="{43881693-4308-4183-A604-2943990F9CC0}" type="parTrans" cxnId="{A1F4DB59-FC04-4299-A16A-40D4CA022C9C}">
      <dgm:prSet/>
      <dgm:spPr/>
      <dgm:t>
        <a:bodyPr/>
        <a:lstStyle/>
        <a:p>
          <a:endParaRPr lang="en-US" sz="2400"/>
        </a:p>
      </dgm:t>
    </dgm:pt>
    <dgm:pt modelId="{2584E7B6-B1D2-48B7-BA41-3C2C690A35DF}" type="sibTrans" cxnId="{A1F4DB59-FC04-4299-A16A-40D4CA022C9C}">
      <dgm:prSet/>
      <dgm:spPr/>
      <dgm:t>
        <a:bodyPr/>
        <a:lstStyle/>
        <a:p>
          <a:endParaRPr lang="en-US" sz="2400"/>
        </a:p>
      </dgm:t>
    </dgm:pt>
    <dgm:pt modelId="{1431F589-B0D6-4078-8315-3B2264399D23}">
      <dgm:prSet custT="1"/>
      <dgm:spPr/>
      <dgm:t>
        <a:bodyPr/>
        <a:lstStyle/>
        <a:p>
          <a:pPr rtl="0"/>
          <a:endParaRPr lang="en-US" sz="2400" b="1" dirty="0">
            <a:solidFill>
              <a:schemeClr val="tx1"/>
            </a:solidFill>
            <a:effectLst>
              <a:outerShdw blurRad="38100" dist="38100" dir="2700000" algn="tl">
                <a:srgbClr val="000000">
                  <a:alpha val="43137"/>
                </a:srgbClr>
              </a:outerShdw>
            </a:effectLst>
          </a:endParaRPr>
        </a:p>
        <a:p>
          <a:pPr rtl="0"/>
          <a:r>
            <a:rPr lang="en-US" sz="2400" b="1" dirty="0">
              <a:solidFill>
                <a:schemeClr val="tx1"/>
              </a:solidFill>
              <a:effectLst>
                <a:outerShdw blurRad="38100" dist="38100" dir="2700000" algn="tl">
                  <a:srgbClr val="000000">
                    <a:alpha val="43137"/>
                  </a:srgbClr>
                </a:outerShdw>
              </a:effectLst>
            </a:rPr>
            <a:t>Psychological</a:t>
          </a:r>
        </a:p>
        <a:p>
          <a:pPr rtl="0"/>
          <a:r>
            <a:rPr lang="en-US" sz="2400" b="1" dirty="0">
              <a:effectLst>
                <a:outerShdw blurRad="38100" dist="38100" dir="2700000" algn="tl">
                  <a:srgbClr val="000000">
                    <a:alpha val="43137"/>
                  </a:srgbClr>
                </a:outerShdw>
              </a:effectLst>
            </a:rPr>
            <a:t>Attitude</a:t>
          </a:r>
        </a:p>
        <a:p>
          <a:pPr rtl="0"/>
          <a:r>
            <a:rPr lang="en-US" sz="2400" b="1" dirty="0">
              <a:effectLst>
                <a:outerShdw blurRad="38100" dist="38100" dir="2700000" algn="tl">
                  <a:srgbClr val="000000">
                    <a:alpha val="43137"/>
                  </a:srgbClr>
                </a:outerShdw>
              </a:effectLst>
            </a:rPr>
            <a:t>Perception</a:t>
          </a:r>
        </a:p>
        <a:p>
          <a:pPr rtl="0"/>
          <a:r>
            <a:rPr lang="en-US" sz="2400" b="1" dirty="0">
              <a:effectLst>
                <a:outerShdw blurRad="38100" dist="38100" dir="2700000" algn="tl">
                  <a:srgbClr val="000000">
                    <a:alpha val="43137"/>
                  </a:srgbClr>
                </a:outerShdw>
              </a:effectLst>
            </a:rPr>
            <a:t>Beliefs</a:t>
          </a:r>
        </a:p>
        <a:p>
          <a:pPr rtl="0"/>
          <a:r>
            <a:rPr lang="en-US" sz="2400" b="1" dirty="0">
              <a:effectLst>
                <a:outerShdw blurRad="38100" dist="38100" dir="2700000" algn="tl">
                  <a:srgbClr val="000000">
                    <a:alpha val="43137"/>
                  </a:srgbClr>
                </a:outerShdw>
              </a:effectLst>
            </a:rPr>
            <a:t>Learning</a:t>
          </a:r>
        </a:p>
        <a:p>
          <a:pPr rtl="0"/>
          <a:r>
            <a:rPr lang="en-US" sz="2400" b="1" dirty="0">
              <a:effectLst>
                <a:outerShdw blurRad="38100" dist="38100" dir="2700000" algn="tl">
                  <a:srgbClr val="000000">
                    <a:alpha val="43137"/>
                  </a:srgbClr>
                </a:outerShdw>
              </a:effectLst>
            </a:rPr>
            <a:t>motivation</a:t>
          </a:r>
        </a:p>
        <a:p>
          <a:pPr rtl="0"/>
          <a:r>
            <a:rPr lang="en-US" sz="2400" b="1" dirty="0">
              <a:effectLst>
                <a:outerShdw blurRad="38100" dist="38100" dir="2700000" algn="tl">
                  <a:srgbClr val="000000">
                    <a:alpha val="43137"/>
                  </a:srgbClr>
                </a:outerShdw>
              </a:effectLst>
            </a:rPr>
            <a:t> </a:t>
          </a:r>
        </a:p>
      </dgm:t>
    </dgm:pt>
    <dgm:pt modelId="{14F1D961-B562-48D7-BF2F-2CDDDD6926E1}" type="parTrans" cxnId="{F1EE9A4F-6B2D-4A87-AC5F-C7C4737DEF08}">
      <dgm:prSet/>
      <dgm:spPr/>
      <dgm:t>
        <a:bodyPr/>
        <a:lstStyle/>
        <a:p>
          <a:endParaRPr lang="en-US" sz="2400"/>
        </a:p>
      </dgm:t>
    </dgm:pt>
    <dgm:pt modelId="{958B1FBA-AD24-44D0-9D20-30851C1CAB1F}" type="sibTrans" cxnId="{F1EE9A4F-6B2D-4A87-AC5F-C7C4737DEF08}">
      <dgm:prSet/>
      <dgm:spPr/>
      <dgm:t>
        <a:bodyPr/>
        <a:lstStyle/>
        <a:p>
          <a:endParaRPr lang="en-US" sz="2400"/>
        </a:p>
      </dgm:t>
    </dgm:pt>
    <dgm:pt modelId="{7245AF5D-A7C2-48B5-BA8E-76BCB8F73384}" type="pres">
      <dgm:prSet presAssocID="{C9B555A8-B65E-4958-A723-1CA301C1C908}" presName="diagram" presStyleCnt="0">
        <dgm:presLayoutVars>
          <dgm:dir/>
          <dgm:resizeHandles val="exact"/>
        </dgm:presLayoutVars>
      </dgm:prSet>
      <dgm:spPr/>
    </dgm:pt>
    <dgm:pt modelId="{D18A94C7-3A88-445F-98DC-D718AFAF94A8}" type="pres">
      <dgm:prSet presAssocID="{4CEE6E95-CB67-4FC4-A1B3-822EEBF60166}" presName="node" presStyleLbl="node1" presStyleIdx="0" presStyleCnt="4">
        <dgm:presLayoutVars>
          <dgm:bulletEnabled val="1"/>
        </dgm:presLayoutVars>
      </dgm:prSet>
      <dgm:spPr/>
    </dgm:pt>
    <dgm:pt modelId="{06E71BBA-6201-4820-B6D0-CE9D976CBDA8}" type="pres">
      <dgm:prSet presAssocID="{20775D41-75A5-419C-AB31-1CCB5B4B6F6E}" presName="sibTrans" presStyleCnt="0"/>
      <dgm:spPr/>
    </dgm:pt>
    <dgm:pt modelId="{8EDAC07F-7E78-42FD-9559-2BC4A2EECB77}" type="pres">
      <dgm:prSet presAssocID="{3E42F966-088E-47C0-810A-F3A68881B171}" presName="node" presStyleLbl="node1" presStyleIdx="1" presStyleCnt="4" custScaleY="102383">
        <dgm:presLayoutVars>
          <dgm:bulletEnabled val="1"/>
        </dgm:presLayoutVars>
      </dgm:prSet>
      <dgm:spPr/>
    </dgm:pt>
    <dgm:pt modelId="{579B8AC0-894C-4B08-B9DD-F26FD7975668}" type="pres">
      <dgm:prSet presAssocID="{302BB29D-6EDD-451B-992A-6340BAA10DD4}" presName="sibTrans" presStyleCnt="0"/>
      <dgm:spPr/>
    </dgm:pt>
    <dgm:pt modelId="{86201F87-954D-4948-BF0A-B04C33BF675C}" type="pres">
      <dgm:prSet presAssocID="{9D3C4775-52DB-40AD-9F94-3CF895DC1EAC}" presName="node" presStyleLbl="node1" presStyleIdx="2" presStyleCnt="4" custScaleY="124772">
        <dgm:presLayoutVars>
          <dgm:bulletEnabled val="1"/>
        </dgm:presLayoutVars>
      </dgm:prSet>
      <dgm:spPr/>
    </dgm:pt>
    <dgm:pt modelId="{8439F195-7A64-4A5F-95B1-6982C3368F14}" type="pres">
      <dgm:prSet presAssocID="{2584E7B6-B1D2-48B7-BA41-3C2C690A35DF}" presName="sibTrans" presStyleCnt="0"/>
      <dgm:spPr/>
    </dgm:pt>
    <dgm:pt modelId="{8B63E599-5AD4-48C7-909C-D36FFDA8735C}" type="pres">
      <dgm:prSet presAssocID="{1431F589-B0D6-4078-8315-3B2264399D23}" presName="node" presStyleLbl="node1" presStyleIdx="3" presStyleCnt="4" custScaleY="136964" custLinFactNeighborX="1494" custLinFactNeighborY="1065">
        <dgm:presLayoutVars>
          <dgm:bulletEnabled val="1"/>
        </dgm:presLayoutVars>
      </dgm:prSet>
      <dgm:spPr/>
    </dgm:pt>
  </dgm:ptLst>
  <dgm:cxnLst>
    <dgm:cxn modelId="{FFC5BE0C-E851-4F6F-9E3C-67B7A9B264C8}" type="presOf" srcId="{4CEE6E95-CB67-4FC4-A1B3-822EEBF60166}" destId="{D18A94C7-3A88-445F-98DC-D718AFAF94A8}" srcOrd="0" destOrd="0" presId="urn:microsoft.com/office/officeart/2005/8/layout/default#10"/>
    <dgm:cxn modelId="{C1A1FF0D-1F61-4B31-8CD7-1A82FDAA7944}" type="presOf" srcId="{C9B555A8-B65E-4958-A723-1CA301C1C908}" destId="{7245AF5D-A7C2-48B5-BA8E-76BCB8F73384}" srcOrd="0" destOrd="0" presId="urn:microsoft.com/office/officeart/2005/8/layout/default#10"/>
    <dgm:cxn modelId="{692DE519-F90F-41AA-A4DF-8320C379092F}" srcId="{C9B555A8-B65E-4958-A723-1CA301C1C908}" destId="{4CEE6E95-CB67-4FC4-A1B3-822EEBF60166}" srcOrd="0" destOrd="0" parTransId="{24EE6CD5-A91E-46F5-81C3-A3F54CA77D7A}" sibTransId="{20775D41-75A5-419C-AB31-1CCB5B4B6F6E}"/>
    <dgm:cxn modelId="{F6206244-AA13-4A29-8180-C53B77AD237A}" type="presOf" srcId="{3E42F966-088E-47C0-810A-F3A68881B171}" destId="{8EDAC07F-7E78-42FD-9559-2BC4A2EECB77}" srcOrd="0" destOrd="0" presId="urn:microsoft.com/office/officeart/2005/8/layout/default#10"/>
    <dgm:cxn modelId="{31B10A6F-52EC-43E2-B88A-A2A260A0580E}" type="presOf" srcId="{9D3C4775-52DB-40AD-9F94-3CF895DC1EAC}" destId="{86201F87-954D-4948-BF0A-B04C33BF675C}" srcOrd="0" destOrd="0" presId="urn:microsoft.com/office/officeart/2005/8/layout/default#10"/>
    <dgm:cxn modelId="{F1EE9A4F-6B2D-4A87-AC5F-C7C4737DEF08}" srcId="{C9B555A8-B65E-4958-A723-1CA301C1C908}" destId="{1431F589-B0D6-4078-8315-3B2264399D23}" srcOrd="3" destOrd="0" parTransId="{14F1D961-B562-48D7-BF2F-2CDDDD6926E1}" sibTransId="{958B1FBA-AD24-44D0-9D20-30851C1CAB1F}"/>
    <dgm:cxn modelId="{A1F4DB59-FC04-4299-A16A-40D4CA022C9C}" srcId="{C9B555A8-B65E-4958-A723-1CA301C1C908}" destId="{9D3C4775-52DB-40AD-9F94-3CF895DC1EAC}" srcOrd="2" destOrd="0" parTransId="{43881693-4308-4183-A604-2943990F9CC0}" sibTransId="{2584E7B6-B1D2-48B7-BA41-3C2C690A35DF}"/>
    <dgm:cxn modelId="{950D04C3-60C0-432D-A683-0864DEBAC521}" type="presOf" srcId="{1431F589-B0D6-4078-8315-3B2264399D23}" destId="{8B63E599-5AD4-48C7-909C-D36FFDA8735C}" srcOrd="0" destOrd="0" presId="urn:microsoft.com/office/officeart/2005/8/layout/default#10"/>
    <dgm:cxn modelId="{63447FEF-B94F-419E-A7DE-F65FF55BEE0A}" srcId="{C9B555A8-B65E-4958-A723-1CA301C1C908}" destId="{3E42F966-088E-47C0-810A-F3A68881B171}" srcOrd="1" destOrd="0" parTransId="{9922A84B-5360-46EA-A1DB-F0BE0E6415E9}" sibTransId="{302BB29D-6EDD-451B-992A-6340BAA10DD4}"/>
    <dgm:cxn modelId="{C44F6211-5B60-4BEC-A895-60DD892DF70B}" type="presParOf" srcId="{7245AF5D-A7C2-48B5-BA8E-76BCB8F73384}" destId="{D18A94C7-3A88-445F-98DC-D718AFAF94A8}" srcOrd="0" destOrd="0" presId="urn:microsoft.com/office/officeart/2005/8/layout/default#10"/>
    <dgm:cxn modelId="{92B9ACBD-6347-463D-9FF1-A779699C5A12}" type="presParOf" srcId="{7245AF5D-A7C2-48B5-BA8E-76BCB8F73384}" destId="{06E71BBA-6201-4820-B6D0-CE9D976CBDA8}" srcOrd="1" destOrd="0" presId="urn:microsoft.com/office/officeart/2005/8/layout/default#10"/>
    <dgm:cxn modelId="{E1FE113D-5A8A-4E61-B5A2-F623972642F1}" type="presParOf" srcId="{7245AF5D-A7C2-48B5-BA8E-76BCB8F73384}" destId="{8EDAC07F-7E78-42FD-9559-2BC4A2EECB77}" srcOrd="2" destOrd="0" presId="urn:microsoft.com/office/officeart/2005/8/layout/default#10"/>
    <dgm:cxn modelId="{2681DC92-6351-473C-A777-15CC45FE44A5}" type="presParOf" srcId="{7245AF5D-A7C2-48B5-BA8E-76BCB8F73384}" destId="{579B8AC0-894C-4B08-B9DD-F26FD7975668}" srcOrd="3" destOrd="0" presId="urn:microsoft.com/office/officeart/2005/8/layout/default#10"/>
    <dgm:cxn modelId="{6579504E-8D36-49E2-B15B-048CE844F071}" type="presParOf" srcId="{7245AF5D-A7C2-48B5-BA8E-76BCB8F73384}" destId="{86201F87-954D-4948-BF0A-B04C33BF675C}" srcOrd="4" destOrd="0" presId="urn:microsoft.com/office/officeart/2005/8/layout/default#10"/>
    <dgm:cxn modelId="{50284A0A-CBD2-43A5-ABC9-D81845332C95}" type="presParOf" srcId="{7245AF5D-A7C2-48B5-BA8E-76BCB8F73384}" destId="{8439F195-7A64-4A5F-95B1-6982C3368F14}" srcOrd="5" destOrd="0" presId="urn:microsoft.com/office/officeart/2005/8/layout/default#10"/>
    <dgm:cxn modelId="{D3BC8F53-45D3-4AC1-9118-D104D469BFEE}" type="presParOf" srcId="{7245AF5D-A7C2-48B5-BA8E-76BCB8F73384}" destId="{8B63E599-5AD4-48C7-909C-D36FFDA8735C}" srcOrd="6" destOrd="0" presId="urn:microsoft.com/office/officeart/2005/8/layout/default#10"/>
  </dgm:cxnLst>
  <dgm:bg/>
  <dgm:whole/>
  <dgm:extLst>
    <a:ext uri="http://schemas.microsoft.com/office/drawing/2008/diagram">
      <dsp:dataModelExt xmlns:dsp="http://schemas.microsoft.com/office/drawing/2008/diagram" relId="rId13"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18A94C7-3A88-445F-98DC-D718AFAF94A8}">
      <dsp:nvSpPr>
        <dsp:cNvPr id="0" name=""/>
        <dsp:cNvSpPr/>
      </dsp:nvSpPr>
      <dsp:spPr>
        <a:xfrm>
          <a:off x="915" y="243070"/>
          <a:ext cx="3570360" cy="2142216"/>
        </a:xfrm>
        <a:prstGeom prst="rect">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rtl="0">
            <a:lnSpc>
              <a:spcPct val="90000"/>
            </a:lnSpc>
            <a:spcBef>
              <a:spcPct val="0"/>
            </a:spcBef>
            <a:spcAft>
              <a:spcPct val="35000"/>
            </a:spcAft>
            <a:buNone/>
          </a:pPr>
          <a:r>
            <a:rPr lang="en-US" sz="2400" b="1" kern="1200" dirty="0">
              <a:solidFill>
                <a:schemeClr val="tx1"/>
              </a:solidFill>
              <a:effectLst>
                <a:outerShdw blurRad="38100" dist="38100" dir="2700000" algn="tl">
                  <a:srgbClr val="000000">
                    <a:alpha val="43137"/>
                  </a:srgbClr>
                </a:outerShdw>
              </a:effectLst>
            </a:rPr>
            <a:t>Culture</a:t>
          </a:r>
        </a:p>
        <a:p>
          <a:pPr marL="0" lvl="0" indent="0" algn="ctr" defTabSz="1066800" rtl="0">
            <a:lnSpc>
              <a:spcPct val="90000"/>
            </a:lnSpc>
            <a:spcBef>
              <a:spcPct val="0"/>
            </a:spcBef>
            <a:spcAft>
              <a:spcPct val="35000"/>
            </a:spcAft>
            <a:buNone/>
          </a:pPr>
          <a:r>
            <a:rPr lang="en-US" sz="2400" b="1" kern="1200" dirty="0">
              <a:effectLst>
                <a:outerShdw blurRad="38100" dist="38100" dir="2700000" algn="tl">
                  <a:srgbClr val="000000">
                    <a:alpha val="43137"/>
                  </a:srgbClr>
                </a:outerShdw>
              </a:effectLst>
            </a:rPr>
            <a:t>Culture</a:t>
          </a:r>
        </a:p>
        <a:p>
          <a:pPr marL="0" lvl="0" indent="0" algn="ctr" defTabSz="1066800" rtl="0">
            <a:lnSpc>
              <a:spcPct val="90000"/>
            </a:lnSpc>
            <a:spcBef>
              <a:spcPct val="0"/>
            </a:spcBef>
            <a:spcAft>
              <a:spcPct val="35000"/>
            </a:spcAft>
            <a:buNone/>
          </a:pPr>
          <a:r>
            <a:rPr lang="en-US" sz="2400" b="1" kern="1200" dirty="0">
              <a:effectLst>
                <a:outerShdw blurRad="38100" dist="38100" dir="2700000" algn="tl">
                  <a:srgbClr val="000000">
                    <a:alpha val="43137"/>
                  </a:srgbClr>
                </a:outerShdw>
              </a:effectLst>
            </a:rPr>
            <a:t>Subculture</a:t>
          </a:r>
        </a:p>
        <a:p>
          <a:pPr marL="0" lvl="0" indent="0" algn="ctr" defTabSz="1066800" rtl="0">
            <a:lnSpc>
              <a:spcPct val="90000"/>
            </a:lnSpc>
            <a:spcBef>
              <a:spcPct val="0"/>
            </a:spcBef>
            <a:spcAft>
              <a:spcPct val="35000"/>
            </a:spcAft>
            <a:buNone/>
          </a:pPr>
          <a:r>
            <a:rPr lang="en-US" sz="2400" b="1" kern="1200" dirty="0">
              <a:effectLst>
                <a:outerShdw blurRad="38100" dist="38100" dir="2700000" algn="tl">
                  <a:srgbClr val="000000">
                    <a:alpha val="43137"/>
                  </a:srgbClr>
                </a:outerShdw>
              </a:effectLst>
            </a:rPr>
            <a:t>Social class</a:t>
          </a:r>
        </a:p>
      </dsp:txBody>
      <dsp:txXfrm>
        <a:off x="915" y="243070"/>
        <a:ext cx="3570360" cy="2142216"/>
      </dsp:txXfrm>
    </dsp:sp>
    <dsp:sp modelId="{8EDAC07F-7E78-42FD-9559-2BC4A2EECB77}">
      <dsp:nvSpPr>
        <dsp:cNvPr id="0" name=""/>
        <dsp:cNvSpPr/>
      </dsp:nvSpPr>
      <dsp:spPr>
        <a:xfrm>
          <a:off x="3928312" y="217545"/>
          <a:ext cx="3570360" cy="2193265"/>
        </a:xfrm>
        <a:prstGeom prst="rect">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rtl="0">
            <a:lnSpc>
              <a:spcPct val="90000"/>
            </a:lnSpc>
            <a:spcBef>
              <a:spcPct val="0"/>
            </a:spcBef>
            <a:spcAft>
              <a:spcPct val="35000"/>
            </a:spcAft>
            <a:buNone/>
          </a:pPr>
          <a:r>
            <a:rPr lang="en-US" sz="2400" b="1" kern="1200" dirty="0">
              <a:solidFill>
                <a:schemeClr val="tx1"/>
              </a:solidFill>
              <a:effectLst>
                <a:outerShdw blurRad="38100" dist="38100" dir="2700000" algn="tl">
                  <a:srgbClr val="000000">
                    <a:alpha val="43137"/>
                  </a:srgbClr>
                </a:outerShdw>
              </a:effectLst>
            </a:rPr>
            <a:t>Social</a:t>
          </a:r>
        </a:p>
        <a:p>
          <a:pPr marL="0" lvl="0" indent="0" algn="ctr" defTabSz="1066800" rtl="0">
            <a:lnSpc>
              <a:spcPct val="90000"/>
            </a:lnSpc>
            <a:spcBef>
              <a:spcPct val="0"/>
            </a:spcBef>
            <a:spcAft>
              <a:spcPct val="35000"/>
            </a:spcAft>
            <a:buNone/>
          </a:pPr>
          <a:r>
            <a:rPr lang="en-US" sz="2400" b="1" kern="1200" dirty="0">
              <a:effectLst>
                <a:outerShdw blurRad="38100" dist="38100" dir="2700000" algn="tl">
                  <a:srgbClr val="000000">
                    <a:alpha val="43137"/>
                  </a:srgbClr>
                </a:outerShdw>
              </a:effectLst>
            </a:rPr>
            <a:t>Reference group</a:t>
          </a:r>
        </a:p>
        <a:p>
          <a:pPr marL="0" lvl="0" indent="0" algn="ctr" defTabSz="1066800" rtl="0">
            <a:lnSpc>
              <a:spcPct val="90000"/>
            </a:lnSpc>
            <a:spcBef>
              <a:spcPct val="0"/>
            </a:spcBef>
            <a:spcAft>
              <a:spcPct val="35000"/>
            </a:spcAft>
            <a:buNone/>
          </a:pPr>
          <a:r>
            <a:rPr lang="en-US" sz="2400" b="1" kern="1200" dirty="0">
              <a:effectLst>
                <a:outerShdw blurRad="38100" dist="38100" dir="2700000" algn="tl">
                  <a:srgbClr val="000000">
                    <a:alpha val="43137"/>
                  </a:srgbClr>
                </a:outerShdw>
              </a:effectLst>
            </a:rPr>
            <a:t>Family </a:t>
          </a:r>
        </a:p>
        <a:p>
          <a:pPr marL="0" lvl="0" indent="0" algn="ctr" defTabSz="1066800" rtl="0">
            <a:lnSpc>
              <a:spcPct val="90000"/>
            </a:lnSpc>
            <a:spcBef>
              <a:spcPct val="0"/>
            </a:spcBef>
            <a:spcAft>
              <a:spcPct val="35000"/>
            </a:spcAft>
            <a:buNone/>
          </a:pPr>
          <a:r>
            <a:rPr lang="en-US" sz="2400" b="1" kern="1200" dirty="0">
              <a:effectLst>
                <a:outerShdw blurRad="38100" dist="38100" dir="2700000" algn="tl">
                  <a:srgbClr val="000000">
                    <a:alpha val="43137"/>
                  </a:srgbClr>
                </a:outerShdw>
              </a:effectLst>
            </a:rPr>
            <a:t>Role &amp; Status</a:t>
          </a:r>
        </a:p>
      </dsp:txBody>
      <dsp:txXfrm>
        <a:off x="3928312" y="217545"/>
        <a:ext cx="3570360" cy="2193265"/>
      </dsp:txXfrm>
    </dsp:sp>
    <dsp:sp modelId="{86201F87-954D-4948-BF0A-B04C33BF675C}">
      <dsp:nvSpPr>
        <dsp:cNvPr id="0" name=""/>
        <dsp:cNvSpPr/>
      </dsp:nvSpPr>
      <dsp:spPr>
        <a:xfrm>
          <a:off x="915" y="2898436"/>
          <a:ext cx="3570360" cy="2672886"/>
        </a:xfrm>
        <a:prstGeom prst="rect">
          <a:avLst/>
        </a:prstGeom>
        <a:gradFill rotWithShape="0">
          <a:gsLst>
            <a:gs pos="0">
              <a:schemeClr val="accent4">
                <a:hueOff val="0"/>
                <a:satOff val="0"/>
                <a:lumOff val="0"/>
                <a:alphaOff val="0"/>
                <a:satMod val="103000"/>
                <a:lumMod val="102000"/>
                <a:tint val="94000"/>
              </a:schemeClr>
            </a:gs>
            <a:gs pos="50000">
              <a:schemeClr val="accent4">
                <a:hueOff val="0"/>
                <a:satOff val="0"/>
                <a:lumOff val="0"/>
                <a:alphaOff val="0"/>
                <a:satMod val="110000"/>
                <a:lumMod val="100000"/>
                <a:shade val="100000"/>
              </a:schemeClr>
            </a:gs>
            <a:gs pos="100000">
              <a:schemeClr val="accent4">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rtl="0">
            <a:lnSpc>
              <a:spcPct val="90000"/>
            </a:lnSpc>
            <a:spcBef>
              <a:spcPct val="0"/>
            </a:spcBef>
            <a:spcAft>
              <a:spcPct val="35000"/>
            </a:spcAft>
            <a:buNone/>
          </a:pPr>
          <a:endParaRPr lang="en-US" sz="2400" b="1" kern="1200" dirty="0">
            <a:solidFill>
              <a:schemeClr val="tx1"/>
            </a:solidFill>
            <a:effectLst>
              <a:outerShdw blurRad="38100" dist="38100" dir="2700000" algn="tl">
                <a:srgbClr val="000000">
                  <a:alpha val="43137"/>
                </a:srgbClr>
              </a:outerShdw>
            </a:effectLst>
          </a:endParaRPr>
        </a:p>
        <a:p>
          <a:pPr marL="0" lvl="0" indent="0" algn="ctr" defTabSz="1066800" rtl="0">
            <a:lnSpc>
              <a:spcPct val="90000"/>
            </a:lnSpc>
            <a:spcBef>
              <a:spcPct val="0"/>
            </a:spcBef>
            <a:spcAft>
              <a:spcPct val="35000"/>
            </a:spcAft>
            <a:buNone/>
          </a:pPr>
          <a:endParaRPr lang="en-US" sz="2400" b="1" kern="1200" dirty="0">
            <a:solidFill>
              <a:schemeClr val="tx1"/>
            </a:solidFill>
            <a:effectLst>
              <a:outerShdw blurRad="38100" dist="38100" dir="2700000" algn="tl">
                <a:srgbClr val="000000">
                  <a:alpha val="43137"/>
                </a:srgbClr>
              </a:outerShdw>
            </a:effectLst>
          </a:endParaRPr>
        </a:p>
        <a:p>
          <a:pPr marL="0" lvl="0" indent="0" algn="ctr" defTabSz="1066800" rtl="0">
            <a:lnSpc>
              <a:spcPct val="90000"/>
            </a:lnSpc>
            <a:spcBef>
              <a:spcPct val="0"/>
            </a:spcBef>
            <a:spcAft>
              <a:spcPct val="35000"/>
            </a:spcAft>
            <a:buNone/>
          </a:pPr>
          <a:r>
            <a:rPr lang="en-US" sz="2400" b="1" kern="1200" dirty="0">
              <a:solidFill>
                <a:schemeClr val="tx1"/>
              </a:solidFill>
              <a:effectLst>
                <a:outerShdw blurRad="38100" dist="38100" dir="2700000" algn="tl">
                  <a:srgbClr val="000000">
                    <a:alpha val="43137"/>
                  </a:srgbClr>
                </a:outerShdw>
              </a:effectLst>
            </a:rPr>
            <a:t>Personal</a:t>
          </a:r>
        </a:p>
        <a:p>
          <a:pPr marL="0" lvl="0" indent="0" algn="ctr" defTabSz="1066800" rtl="0">
            <a:lnSpc>
              <a:spcPct val="90000"/>
            </a:lnSpc>
            <a:spcBef>
              <a:spcPct val="0"/>
            </a:spcBef>
            <a:spcAft>
              <a:spcPct val="35000"/>
            </a:spcAft>
            <a:buNone/>
          </a:pPr>
          <a:r>
            <a:rPr lang="en-US" sz="2400" b="1" kern="1200" dirty="0">
              <a:effectLst>
                <a:outerShdw blurRad="38100" dist="38100" dir="2700000" algn="tl">
                  <a:srgbClr val="000000">
                    <a:alpha val="43137"/>
                  </a:srgbClr>
                </a:outerShdw>
              </a:effectLst>
            </a:rPr>
            <a:t>Age ,life cycle</a:t>
          </a:r>
        </a:p>
        <a:p>
          <a:pPr marL="0" lvl="0" indent="0" algn="ctr" defTabSz="1066800" rtl="0">
            <a:lnSpc>
              <a:spcPct val="90000"/>
            </a:lnSpc>
            <a:spcBef>
              <a:spcPct val="0"/>
            </a:spcBef>
            <a:spcAft>
              <a:spcPct val="35000"/>
            </a:spcAft>
            <a:buNone/>
          </a:pPr>
          <a:r>
            <a:rPr lang="en-US" sz="2400" b="1" kern="1200" dirty="0">
              <a:effectLst>
                <a:outerShdw blurRad="38100" dist="38100" dir="2700000" algn="tl">
                  <a:srgbClr val="000000">
                    <a:alpha val="43137"/>
                  </a:srgbClr>
                </a:outerShdw>
              </a:effectLst>
            </a:rPr>
            <a:t>Occupation</a:t>
          </a:r>
        </a:p>
        <a:p>
          <a:pPr marL="0" lvl="0" indent="0" algn="ctr" defTabSz="1066800" rtl="0">
            <a:lnSpc>
              <a:spcPct val="90000"/>
            </a:lnSpc>
            <a:spcBef>
              <a:spcPct val="0"/>
            </a:spcBef>
            <a:spcAft>
              <a:spcPct val="35000"/>
            </a:spcAft>
            <a:buNone/>
          </a:pPr>
          <a:r>
            <a:rPr lang="en-US" sz="2400" b="1" kern="1200" dirty="0">
              <a:effectLst>
                <a:outerShdw blurRad="38100" dist="38100" dir="2700000" algn="tl">
                  <a:srgbClr val="000000">
                    <a:alpha val="43137"/>
                  </a:srgbClr>
                </a:outerShdw>
              </a:effectLst>
            </a:rPr>
            <a:t>Life style </a:t>
          </a:r>
        </a:p>
        <a:p>
          <a:pPr marL="0" lvl="0" indent="0" algn="ctr" defTabSz="1066800" rtl="0">
            <a:lnSpc>
              <a:spcPct val="90000"/>
            </a:lnSpc>
            <a:spcBef>
              <a:spcPct val="0"/>
            </a:spcBef>
            <a:spcAft>
              <a:spcPct val="35000"/>
            </a:spcAft>
            <a:buNone/>
          </a:pPr>
          <a:r>
            <a:rPr lang="en-US" sz="2400" b="1" kern="1200" dirty="0">
              <a:effectLst>
                <a:outerShdw blurRad="38100" dist="38100" dir="2700000" algn="tl">
                  <a:srgbClr val="000000">
                    <a:alpha val="43137"/>
                  </a:srgbClr>
                </a:outerShdw>
              </a:effectLst>
            </a:rPr>
            <a:t>Personality</a:t>
          </a:r>
        </a:p>
        <a:p>
          <a:pPr marL="0" lvl="0" indent="0" algn="ctr" defTabSz="1066800" rtl="0">
            <a:lnSpc>
              <a:spcPct val="90000"/>
            </a:lnSpc>
            <a:spcBef>
              <a:spcPct val="0"/>
            </a:spcBef>
            <a:spcAft>
              <a:spcPct val="35000"/>
            </a:spcAft>
            <a:buNone/>
          </a:pPr>
          <a:endParaRPr lang="en-US" sz="2400" b="1" kern="1200" dirty="0">
            <a:effectLst>
              <a:outerShdw blurRad="38100" dist="38100" dir="2700000" algn="tl">
                <a:srgbClr val="000000">
                  <a:alpha val="43137"/>
                </a:srgbClr>
              </a:outerShdw>
            </a:effectLst>
          </a:endParaRPr>
        </a:p>
        <a:p>
          <a:pPr marL="0" lvl="0" indent="0" algn="ctr" defTabSz="1066800" rtl="0">
            <a:lnSpc>
              <a:spcPct val="90000"/>
            </a:lnSpc>
            <a:spcBef>
              <a:spcPct val="0"/>
            </a:spcBef>
            <a:spcAft>
              <a:spcPct val="35000"/>
            </a:spcAft>
            <a:buNone/>
          </a:pPr>
          <a:r>
            <a:rPr lang="en-US" sz="2400" b="1" kern="1200" dirty="0">
              <a:effectLst>
                <a:outerShdw blurRad="38100" dist="38100" dir="2700000" algn="tl">
                  <a:srgbClr val="000000">
                    <a:alpha val="43137"/>
                  </a:srgbClr>
                </a:outerShdw>
              </a:effectLst>
            </a:rPr>
            <a:t> </a:t>
          </a:r>
        </a:p>
        <a:p>
          <a:pPr marL="0" lvl="0" indent="0" algn="ctr" defTabSz="1066800" rtl="0">
            <a:lnSpc>
              <a:spcPct val="90000"/>
            </a:lnSpc>
            <a:spcBef>
              <a:spcPct val="0"/>
            </a:spcBef>
            <a:spcAft>
              <a:spcPct val="35000"/>
            </a:spcAft>
            <a:buNone/>
          </a:pPr>
          <a:endParaRPr lang="en-US" sz="2400" b="1" kern="1200" dirty="0">
            <a:effectLst>
              <a:outerShdw blurRad="38100" dist="38100" dir="2700000" algn="tl">
                <a:srgbClr val="000000">
                  <a:alpha val="43137"/>
                </a:srgbClr>
              </a:outerShdw>
            </a:effectLst>
          </a:endParaRPr>
        </a:p>
      </dsp:txBody>
      <dsp:txXfrm>
        <a:off x="915" y="2898436"/>
        <a:ext cx="3570360" cy="2672886"/>
      </dsp:txXfrm>
    </dsp:sp>
    <dsp:sp modelId="{8B63E599-5AD4-48C7-909C-D36FFDA8735C}">
      <dsp:nvSpPr>
        <dsp:cNvPr id="0" name=""/>
        <dsp:cNvSpPr/>
      </dsp:nvSpPr>
      <dsp:spPr>
        <a:xfrm>
          <a:off x="3929227" y="2790661"/>
          <a:ext cx="3570360" cy="2934065"/>
        </a:xfrm>
        <a:prstGeom prst="rect">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rtl="0">
            <a:lnSpc>
              <a:spcPct val="90000"/>
            </a:lnSpc>
            <a:spcBef>
              <a:spcPct val="0"/>
            </a:spcBef>
            <a:spcAft>
              <a:spcPct val="35000"/>
            </a:spcAft>
            <a:buNone/>
          </a:pPr>
          <a:endParaRPr lang="en-US" sz="2400" b="1" kern="1200" dirty="0">
            <a:solidFill>
              <a:schemeClr val="tx1"/>
            </a:solidFill>
            <a:effectLst>
              <a:outerShdw blurRad="38100" dist="38100" dir="2700000" algn="tl">
                <a:srgbClr val="000000">
                  <a:alpha val="43137"/>
                </a:srgbClr>
              </a:outerShdw>
            </a:effectLst>
          </a:endParaRPr>
        </a:p>
        <a:p>
          <a:pPr marL="0" lvl="0" indent="0" algn="ctr" defTabSz="1066800" rtl="0">
            <a:lnSpc>
              <a:spcPct val="90000"/>
            </a:lnSpc>
            <a:spcBef>
              <a:spcPct val="0"/>
            </a:spcBef>
            <a:spcAft>
              <a:spcPct val="35000"/>
            </a:spcAft>
            <a:buNone/>
          </a:pPr>
          <a:r>
            <a:rPr lang="en-US" sz="2400" b="1" kern="1200" dirty="0">
              <a:solidFill>
                <a:schemeClr val="tx1"/>
              </a:solidFill>
              <a:effectLst>
                <a:outerShdw blurRad="38100" dist="38100" dir="2700000" algn="tl">
                  <a:srgbClr val="000000">
                    <a:alpha val="43137"/>
                  </a:srgbClr>
                </a:outerShdw>
              </a:effectLst>
            </a:rPr>
            <a:t>Psychological</a:t>
          </a:r>
        </a:p>
        <a:p>
          <a:pPr marL="0" lvl="0" indent="0" algn="ctr" defTabSz="1066800" rtl="0">
            <a:lnSpc>
              <a:spcPct val="90000"/>
            </a:lnSpc>
            <a:spcBef>
              <a:spcPct val="0"/>
            </a:spcBef>
            <a:spcAft>
              <a:spcPct val="35000"/>
            </a:spcAft>
            <a:buNone/>
          </a:pPr>
          <a:r>
            <a:rPr lang="en-US" sz="2400" b="1" kern="1200" dirty="0">
              <a:effectLst>
                <a:outerShdw blurRad="38100" dist="38100" dir="2700000" algn="tl">
                  <a:srgbClr val="000000">
                    <a:alpha val="43137"/>
                  </a:srgbClr>
                </a:outerShdw>
              </a:effectLst>
            </a:rPr>
            <a:t>Attitude</a:t>
          </a:r>
        </a:p>
        <a:p>
          <a:pPr marL="0" lvl="0" indent="0" algn="ctr" defTabSz="1066800" rtl="0">
            <a:lnSpc>
              <a:spcPct val="90000"/>
            </a:lnSpc>
            <a:spcBef>
              <a:spcPct val="0"/>
            </a:spcBef>
            <a:spcAft>
              <a:spcPct val="35000"/>
            </a:spcAft>
            <a:buNone/>
          </a:pPr>
          <a:r>
            <a:rPr lang="en-US" sz="2400" b="1" kern="1200" dirty="0">
              <a:effectLst>
                <a:outerShdw blurRad="38100" dist="38100" dir="2700000" algn="tl">
                  <a:srgbClr val="000000">
                    <a:alpha val="43137"/>
                  </a:srgbClr>
                </a:outerShdw>
              </a:effectLst>
            </a:rPr>
            <a:t>Perception</a:t>
          </a:r>
        </a:p>
        <a:p>
          <a:pPr marL="0" lvl="0" indent="0" algn="ctr" defTabSz="1066800" rtl="0">
            <a:lnSpc>
              <a:spcPct val="90000"/>
            </a:lnSpc>
            <a:spcBef>
              <a:spcPct val="0"/>
            </a:spcBef>
            <a:spcAft>
              <a:spcPct val="35000"/>
            </a:spcAft>
            <a:buNone/>
          </a:pPr>
          <a:r>
            <a:rPr lang="en-US" sz="2400" b="1" kern="1200" dirty="0">
              <a:effectLst>
                <a:outerShdw blurRad="38100" dist="38100" dir="2700000" algn="tl">
                  <a:srgbClr val="000000">
                    <a:alpha val="43137"/>
                  </a:srgbClr>
                </a:outerShdw>
              </a:effectLst>
            </a:rPr>
            <a:t>Beliefs</a:t>
          </a:r>
        </a:p>
        <a:p>
          <a:pPr marL="0" lvl="0" indent="0" algn="ctr" defTabSz="1066800" rtl="0">
            <a:lnSpc>
              <a:spcPct val="90000"/>
            </a:lnSpc>
            <a:spcBef>
              <a:spcPct val="0"/>
            </a:spcBef>
            <a:spcAft>
              <a:spcPct val="35000"/>
            </a:spcAft>
            <a:buNone/>
          </a:pPr>
          <a:r>
            <a:rPr lang="en-US" sz="2400" b="1" kern="1200" dirty="0">
              <a:effectLst>
                <a:outerShdw blurRad="38100" dist="38100" dir="2700000" algn="tl">
                  <a:srgbClr val="000000">
                    <a:alpha val="43137"/>
                  </a:srgbClr>
                </a:outerShdw>
              </a:effectLst>
            </a:rPr>
            <a:t>Learning</a:t>
          </a:r>
        </a:p>
        <a:p>
          <a:pPr marL="0" lvl="0" indent="0" algn="ctr" defTabSz="1066800" rtl="0">
            <a:lnSpc>
              <a:spcPct val="90000"/>
            </a:lnSpc>
            <a:spcBef>
              <a:spcPct val="0"/>
            </a:spcBef>
            <a:spcAft>
              <a:spcPct val="35000"/>
            </a:spcAft>
            <a:buNone/>
          </a:pPr>
          <a:r>
            <a:rPr lang="en-US" sz="2400" b="1" kern="1200" dirty="0">
              <a:effectLst>
                <a:outerShdw blurRad="38100" dist="38100" dir="2700000" algn="tl">
                  <a:srgbClr val="000000">
                    <a:alpha val="43137"/>
                  </a:srgbClr>
                </a:outerShdw>
              </a:effectLst>
            </a:rPr>
            <a:t>motivation</a:t>
          </a:r>
        </a:p>
        <a:p>
          <a:pPr marL="0" lvl="0" indent="0" algn="ctr" defTabSz="1066800" rtl="0">
            <a:lnSpc>
              <a:spcPct val="90000"/>
            </a:lnSpc>
            <a:spcBef>
              <a:spcPct val="0"/>
            </a:spcBef>
            <a:spcAft>
              <a:spcPct val="35000"/>
            </a:spcAft>
            <a:buNone/>
          </a:pPr>
          <a:r>
            <a:rPr lang="en-US" sz="2400" b="1" kern="1200" dirty="0">
              <a:effectLst>
                <a:outerShdw blurRad="38100" dist="38100" dir="2700000" algn="tl">
                  <a:srgbClr val="000000">
                    <a:alpha val="43137"/>
                  </a:srgbClr>
                </a:outerShdw>
              </a:effectLst>
            </a:rPr>
            <a:t> </a:t>
          </a:r>
        </a:p>
      </dsp:txBody>
      <dsp:txXfrm>
        <a:off x="3929227" y="2790661"/>
        <a:ext cx="3570360" cy="2934065"/>
      </dsp:txXfrm>
    </dsp:sp>
  </dsp:spTree>
</dsp:drawing>
</file>

<file path=ppt/diagrams/layout1.xml><?xml version="1.0" encoding="utf-8"?>
<dgm:layoutDef xmlns:dgm="http://schemas.openxmlformats.org/drawingml/2006/diagram" xmlns:a="http://schemas.openxmlformats.org/drawingml/2006/main" uniqueId="urn:microsoft.com/office/officeart/2005/8/layout/default#10">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8/16/2023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dirty="0"/>
          </a:p>
        </p:txBody>
      </p:sp>
    </p:spTree>
    <p:extLst>
      <p:ext uri="{BB962C8B-B14F-4D97-AF65-F5344CB8AC3E}">
        <p14:creationId xmlns:p14="http://schemas.microsoft.com/office/powerpoint/2010/main" val="362179606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3713122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245249224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369884521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308711984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253787936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192508580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362179606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8/16/2023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8/16/2023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8/16/2023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8/16/2023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8/16/2023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8/16/2023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8/16/2023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8/16/2023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8/16/2023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8/16/2023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8/16/2023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1013904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jpe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cstate="email">
            <a:alphaModFix amt="76000"/>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8/16/2023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7" r:id="rId13"/>
    <p:sldLayoutId id="2147483668"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8" Type="http://schemas.openxmlformats.org/officeDocument/2006/relationships/image" Target="../media/image11.svg"/><Relationship Id="rId3" Type="http://schemas.openxmlformats.org/officeDocument/2006/relationships/image" Target="../media/image6.jpeg"/><Relationship Id="rId7" Type="http://schemas.openxmlformats.org/officeDocument/2006/relationships/image" Target="../media/image10.png"/><Relationship Id="rId2" Type="http://schemas.openxmlformats.org/officeDocument/2006/relationships/notesSlide" Target="../notesSlides/notesSlide2.xml"/><Relationship Id="rId1" Type="http://schemas.openxmlformats.org/officeDocument/2006/relationships/slideLayout" Target="../slideLayouts/slideLayout14.xml"/><Relationship Id="rId6" Type="http://schemas.openxmlformats.org/officeDocument/2006/relationships/image" Target="../media/image9.svg"/><Relationship Id="rId5" Type="http://schemas.openxmlformats.org/officeDocument/2006/relationships/image" Target="../media/image8.png"/><Relationship Id="rId4" Type="http://schemas.openxmlformats.org/officeDocument/2006/relationships/image" Target="../media/image7.png"/></Relationships>
</file>

<file path=ppt/slides/_rels/slide3.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12.png"/><Relationship Id="rId2" Type="http://schemas.openxmlformats.org/officeDocument/2006/relationships/image" Target="../media/image7.png"/><Relationship Id="rId1" Type="http://schemas.openxmlformats.org/officeDocument/2006/relationships/slideLayout" Target="../slideLayouts/slideLayout1.xml"/><Relationship Id="rId6" Type="http://schemas.openxmlformats.org/officeDocument/2006/relationships/image" Target="../media/image11.svg"/><Relationship Id="rId5" Type="http://schemas.openxmlformats.org/officeDocument/2006/relationships/image" Target="../media/image10.png"/><Relationship Id="rId4" Type="http://schemas.openxmlformats.org/officeDocument/2006/relationships/image" Target="../media/image9.svg"/></Relationships>
</file>

<file path=ppt/slides/_rels/slide4.xml.rels><?xml version="1.0" encoding="UTF-8" standalone="yes"?>
<Relationships xmlns="http://schemas.openxmlformats.org/package/2006/relationships"><Relationship Id="rId8" Type="http://schemas.openxmlformats.org/officeDocument/2006/relationships/image" Target="../media/image11.svg"/><Relationship Id="rId3" Type="http://schemas.openxmlformats.org/officeDocument/2006/relationships/image" Target="../media/image6.jpeg"/><Relationship Id="rId7" Type="http://schemas.openxmlformats.org/officeDocument/2006/relationships/image" Target="../media/image10.png"/><Relationship Id="rId2" Type="http://schemas.openxmlformats.org/officeDocument/2006/relationships/notesSlide" Target="../notesSlides/notesSlide3.xml"/><Relationship Id="rId1" Type="http://schemas.openxmlformats.org/officeDocument/2006/relationships/slideLayout" Target="../slideLayouts/slideLayout14.xml"/><Relationship Id="rId6" Type="http://schemas.openxmlformats.org/officeDocument/2006/relationships/image" Target="../media/image9.svg"/><Relationship Id="rId5" Type="http://schemas.openxmlformats.org/officeDocument/2006/relationships/image" Target="../media/image8.png"/><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13.jpeg"/><Relationship Id="rId2" Type="http://schemas.openxmlformats.org/officeDocument/2006/relationships/image" Target="../media/image7.png"/><Relationship Id="rId1" Type="http://schemas.openxmlformats.org/officeDocument/2006/relationships/slideLayout" Target="../slideLayouts/slideLayout1.xml"/><Relationship Id="rId6" Type="http://schemas.openxmlformats.org/officeDocument/2006/relationships/image" Target="../media/image11.svg"/><Relationship Id="rId5" Type="http://schemas.openxmlformats.org/officeDocument/2006/relationships/image" Target="../media/image10.png"/><Relationship Id="rId4" Type="http://schemas.openxmlformats.org/officeDocument/2006/relationships/image" Target="../media/image9.svg"/></Relationships>
</file>

<file path=ppt/slides/_rels/slide6.xml.rels><?xml version="1.0" encoding="UTF-8" standalone="yes"?>
<Relationships xmlns="http://schemas.openxmlformats.org/package/2006/relationships"><Relationship Id="rId8" Type="http://schemas.openxmlformats.org/officeDocument/2006/relationships/image" Target="../media/image11.svg"/><Relationship Id="rId13" Type="http://schemas.microsoft.com/office/2007/relationships/diagramDrawing" Target="../diagrams/drawing1.xml"/><Relationship Id="rId3" Type="http://schemas.openxmlformats.org/officeDocument/2006/relationships/image" Target="../media/image6.jpeg"/><Relationship Id="rId7" Type="http://schemas.openxmlformats.org/officeDocument/2006/relationships/image" Target="../media/image10.png"/><Relationship Id="rId12" Type="http://schemas.openxmlformats.org/officeDocument/2006/relationships/diagramColors" Target="../diagrams/colors1.xml"/><Relationship Id="rId2" Type="http://schemas.openxmlformats.org/officeDocument/2006/relationships/notesSlide" Target="../notesSlides/notesSlide4.xml"/><Relationship Id="rId1" Type="http://schemas.openxmlformats.org/officeDocument/2006/relationships/slideLayout" Target="../slideLayouts/slideLayout14.xml"/><Relationship Id="rId6" Type="http://schemas.openxmlformats.org/officeDocument/2006/relationships/image" Target="../media/image9.svg"/><Relationship Id="rId11" Type="http://schemas.openxmlformats.org/officeDocument/2006/relationships/diagramQuickStyle" Target="../diagrams/quickStyle1.xml"/><Relationship Id="rId5" Type="http://schemas.openxmlformats.org/officeDocument/2006/relationships/image" Target="../media/image8.png"/><Relationship Id="rId10" Type="http://schemas.openxmlformats.org/officeDocument/2006/relationships/diagramLayout" Target="../diagrams/layout1.xml"/><Relationship Id="rId4" Type="http://schemas.openxmlformats.org/officeDocument/2006/relationships/image" Target="../media/image7.png"/><Relationship Id="rId9" Type="http://schemas.openxmlformats.org/officeDocument/2006/relationships/diagramData" Target="../diagrams/data1.xml"/></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1.xml"/><Relationship Id="rId5" Type="http://schemas.openxmlformats.org/officeDocument/2006/relationships/image" Target="../media/image14.png"/><Relationship Id="rId4" Type="http://schemas.openxmlformats.org/officeDocument/2006/relationships/image" Target="../media/image9.svg"/></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1.xml"/><Relationship Id="rId4" Type="http://schemas.openxmlformats.org/officeDocument/2006/relationships/image" Target="../media/image9.svg"/></Relationships>
</file>

<file path=ppt/slides/_rels/slide9.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7.png"/><Relationship Id="rId1" Type="http://schemas.openxmlformats.org/officeDocument/2006/relationships/slideLayout" Target="../slideLayouts/slideLayout1.xml"/><Relationship Id="rId5" Type="http://schemas.openxmlformats.org/officeDocument/2006/relationships/image" Target="../media/image17.png"/><Relationship Id="rId4" Type="http://schemas.openxmlformats.org/officeDocument/2006/relationships/image" Target="../media/image16.png"/></Relationships>
</file>

<file path=ppt/slides/_rels/slide10.xml.rels><?xml version="1.0" encoding="UTF-8" standalone="yes"?>
<Relationships xmlns="http://schemas.openxmlformats.org/package/2006/relationships"><Relationship Id="rId8" Type="http://schemas.openxmlformats.org/officeDocument/2006/relationships/image" Target="../media/image11.svg"/><Relationship Id="rId3" Type="http://schemas.openxmlformats.org/officeDocument/2006/relationships/image" Target="../media/image6.jpeg"/><Relationship Id="rId7" Type="http://schemas.openxmlformats.org/officeDocument/2006/relationships/image" Target="../media/image10.png"/><Relationship Id="rId2" Type="http://schemas.openxmlformats.org/officeDocument/2006/relationships/notesSlide" Target="../notesSlides/notesSlide5.xml"/><Relationship Id="rId1" Type="http://schemas.openxmlformats.org/officeDocument/2006/relationships/slideLayout" Target="../slideLayouts/slideLayout14.xml"/><Relationship Id="rId6" Type="http://schemas.openxmlformats.org/officeDocument/2006/relationships/image" Target="../media/image9.svg"/><Relationship Id="rId5" Type="http://schemas.openxmlformats.org/officeDocument/2006/relationships/image" Target="../media/image8.png"/><Relationship Id="rId4" Type="http://schemas.openxmlformats.org/officeDocument/2006/relationships/image" Target="../media/image7.png"/><Relationship Id="rId9" Type="http://schemas.openxmlformats.org/officeDocument/2006/relationships/image" Target="../media/image18.png"/></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7.png"/><Relationship Id="rId1" Type="http://schemas.openxmlformats.org/officeDocument/2006/relationships/slideLayout" Target="../slideLayouts/slideLayout1.xml"/><Relationship Id="rId5" Type="http://schemas.openxmlformats.org/officeDocument/2006/relationships/image" Target="../media/image19.png"/><Relationship Id="rId4" Type="http://schemas.openxmlformats.org/officeDocument/2006/relationships/image" Target="../media/image11.svg"/></Relationships>
</file>

<file path=ppt/slides/_rels/slide1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20.png"/><Relationship Id="rId1" Type="http://schemas.openxmlformats.org/officeDocument/2006/relationships/slideLayout" Target="../slideLayouts/slideLayout1.xml"/><Relationship Id="rId5" Type="http://schemas.openxmlformats.org/officeDocument/2006/relationships/image" Target="../media/image21.png"/><Relationship Id="rId4" Type="http://schemas.openxmlformats.org/officeDocument/2006/relationships/image" Target="../media/image9.svg"/></Relationships>
</file>

<file path=ppt/slides/_rels/slide1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20.png"/><Relationship Id="rId1" Type="http://schemas.openxmlformats.org/officeDocument/2006/relationships/slideLayout" Target="../slideLayouts/slideLayout1.xml"/><Relationship Id="rId5" Type="http://schemas.openxmlformats.org/officeDocument/2006/relationships/image" Target="../media/image22.png"/><Relationship Id="rId4" Type="http://schemas.openxmlformats.org/officeDocument/2006/relationships/image" Target="../media/image9.svg"/></Relationships>
</file>

<file path=ppt/slides/_rels/slide14.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6.xml"/><Relationship Id="rId1" Type="http://schemas.openxmlformats.org/officeDocument/2006/relationships/slideLayout" Target="../slideLayouts/slideLayout14.xml"/><Relationship Id="rId5" Type="http://schemas.openxmlformats.org/officeDocument/2006/relationships/image" Target="../media/image24.jpeg"/><Relationship Id="rId4" Type="http://schemas.openxmlformats.org/officeDocument/2006/relationships/image" Target="../media/image20.png"/></Relationships>
</file>

<file path=ppt/slides/_rels/slide15.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27.png"/><Relationship Id="rId2" Type="http://schemas.openxmlformats.org/officeDocument/2006/relationships/image" Target="../media/image20.png"/><Relationship Id="rId1" Type="http://schemas.openxmlformats.org/officeDocument/2006/relationships/slideLayout" Target="../slideLayouts/slideLayout1.xml"/><Relationship Id="rId6" Type="http://schemas.openxmlformats.org/officeDocument/2006/relationships/image" Target="../media/image26.png"/><Relationship Id="rId5" Type="http://schemas.openxmlformats.org/officeDocument/2006/relationships/image" Target="../media/image25.png"/><Relationship Id="rId4" Type="http://schemas.openxmlformats.org/officeDocument/2006/relationships/image" Target="../media/image9.svg"/></Relationships>
</file>

<file path=ppt/slides/_rels/slide1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20.png"/><Relationship Id="rId1" Type="http://schemas.openxmlformats.org/officeDocument/2006/relationships/slideLayout" Target="../slideLayouts/slideLayout1.xml"/><Relationship Id="rId5" Type="http://schemas.openxmlformats.org/officeDocument/2006/relationships/image" Target="../media/image28.png"/><Relationship Id="rId4" Type="http://schemas.openxmlformats.org/officeDocument/2006/relationships/image" Target="../media/image9.svg"/></Relationships>
</file>

<file path=ppt/slides/_rels/slide17.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31.png"/><Relationship Id="rId2" Type="http://schemas.openxmlformats.org/officeDocument/2006/relationships/image" Target="../media/image20.png"/><Relationship Id="rId1" Type="http://schemas.openxmlformats.org/officeDocument/2006/relationships/slideLayout" Target="../slideLayouts/slideLayout1.xml"/><Relationship Id="rId6" Type="http://schemas.openxmlformats.org/officeDocument/2006/relationships/image" Target="../media/image30.jpeg"/><Relationship Id="rId5" Type="http://schemas.openxmlformats.org/officeDocument/2006/relationships/image" Target="../media/image29.jpeg"/><Relationship Id="rId4" Type="http://schemas.openxmlformats.org/officeDocument/2006/relationships/image" Target="../media/image9.svg"/></Relationships>
</file>

<file path=ppt/slides/_rels/slide1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1.xml"/><Relationship Id="rId5" Type="http://schemas.openxmlformats.org/officeDocument/2006/relationships/image" Target="../media/image32.jpeg"/><Relationship Id="rId4" Type="http://schemas.openxmlformats.org/officeDocument/2006/relationships/image" Target="../media/image9.svg"/></Relationships>
</file>

<file path=ppt/slides/_rels/slide1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1.xml"/><Relationship Id="rId5" Type="http://schemas.openxmlformats.org/officeDocument/2006/relationships/image" Target="../media/image33.png"/><Relationship Id="rId4" Type="http://schemas.openxmlformats.org/officeDocument/2006/relationships/image" Target="../media/image9.svg"/></Relationships>
</file>

<file path=ppt/slides/_rels/slide2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1.xml"/><Relationship Id="rId5" Type="http://schemas.openxmlformats.org/officeDocument/2006/relationships/image" Target="../media/image34.png"/><Relationship Id="rId4" Type="http://schemas.openxmlformats.org/officeDocument/2006/relationships/image" Target="../media/image9.svg"/></Relationships>
</file>

<file path=ppt/slides/_rels/slide2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1.xml"/><Relationship Id="rId5" Type="http://schemas.openxmlformats.org/officeDocument/2006/relationships/image" Target="../media/image35.png"/><Relationship Id="rId4" Type="http://schemas.openxmlformats.org/officeDocument/2006/relationships/image" Target="../media/image9.svg"/></Relationships>
</file>

<file path=ppt/slides/_rels/slide22.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1.xml"/><Relationship Id="rId5" Type="http://schemas.openxmlformats.org/officeDocument/2006/relationships/image" Target="../media/image37.jpeg"/><Relationship Id="rId4" Type="http://schemas.openxmlformats.org/officeDocument/2006/relationships/image" Target="../media/image9.svg"/></Relationships>
</file>

<file path=ppt/slides/_rels/slide2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1.xml"/><Relationship Id="rId4" Type="http://schemas.openxmlformats.org/officeDocument/2006/relationships/image" Target="../media/image9.svg"/></Relationships>
</file>

<file path=ppt/slides/_rels/slide2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1.xml"/><Relationship Id="rId5" Type="http://schemas.openxmlformats.org/officeDocument/2006/relationships/image" Target="../media/image38.png"/><Relationship Id="rId4" Type="http://schemas.openxmlformats.org/officeDocument/2006/relationships/image" Target="../media/image9.svg"/></Relationships>
</file>

<file path=ppt/slides/_rels/slide26.xml.rels><?xml version="1.0" encoding="UTF-8" standalone="yes"?>
<Relationships xmlns="http://schemas.openxmlformats.org/package/2006/relationships"><Relationship Id="rId8" Type="http://schemas.openxmlformats.org/officeDocument/2006/relationships/image" Target="../media/image41.png"/><Relationship Id="rId3" Type="http://schemas.openxmlformats.org/officeDocument/2006/relationships/image" Target="../media/image6.jpeg"/><Relationship Id="rId7" Type="http://schemas.openxmlformats.org/officeDocument/2006/relationships/image" Target="../media/image40.png"/><Relationship Id="rId2" Type="http://schemas.openxmlformats.org/officeDocument/2006/relationships/notesSlide" Target="../notesSlides/notesSlide7.xml"/><Relationship Id="rId1" Type="http://schemas.openxmlformats.org/officeDocument/2006/relationships/slideLayout" Target="../slideLayouts/slideLayout14.xml"/><Relationship Id="rId6" Type="http://schemas.microsoft.com/office/2007/relationships/hdphoto" Target="../media/hdphoto1.wdp"/><Relationship Id="rId5" Type="http://schemas.openxmlformats.org/officeDocument/2006/relationships/image" Target="../media/image39.png"/><Relationship Id="rId10" Type="http://schemas.openxmlformats.org/officeDocument/2006/relationships/image" Target="../media/image43.png"/><Relationship Id="rId4" Type="http://schemas.openxmlformats.org/officeDocument/2006/relationships/image" Target="../media/image7.png"/><Relationship Id="rId9" Type="http://schemas.openxmlformats.org/officeDocument/2006/relationships/image" Target="../media/image42.png"/></Relationships>
</file>

<file path=ppt/slides/_rels/slide2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1.xml"/><Relationship Id="rId4" Type="http://schemas.openxmlformats.org/officeDocument/2006/relationships/image" Target="../media/image9.svg"/></Relationships>
</file>

<file path=ppt/slides/_rels/slide28.xml.rels><?xml version="1.0" encoding="UTF-8" standalone="yes"?>
<Relationships xmlns="http://schemas.openxmlformats.org/package/2006/relationships"><Relationship Id="rId8" Type="http://schemas.openxmlformats.org/officeDocument/2006/relationships/image" Target="../media/image45.png"/><Relationship Id="rId3" Type="http://schemas.openxmlformats.org/officeDocument/2006/relationships/image" Target="../media/image44.jpeg"/><Relationship Id="rId7" Type="http://schemas.openxmlformats.org/officeDocument/2006/relationships/image" Target="../media/image11.svg"/><Relationship Id="rId2" Type="http://schemas.openxmlformats.org/officeDocument/2006/relationships/notesSlide" Target="../notesSlides/notesSlide8.xml"/><Relationship Id="rId1" Type="http://schemas.openxmlformats.org/officeDocument/2006/relationships/slideLayout" Target="../slideLayouts/slideLayout14.xml"/><Relationship Id="rId6" Type="http://schemas.openxmlformats.org/officeDocument/2006/relationships/image" Target="../media/image10.png"/><Relationship Id="rId5" Type="http://schemas.openxmlformats.org/officeDocument/2006/relationships/image" Target="../media/image9.svg"/><Relationship Id="rId4" Type="http://schemas.openxmlformats.org/officeDocument/2006/relationships/image" Target="../media/image8.png"/></Relationships>
</file>

<file path=ppt/slides/_rels/slide2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45.png"/><Relationship Id="rId1" Type="http://schemas.openxmlformats.org/officeDocument/2006/relationships/slideLayout" Target="../slideLayouts/slideLayout1.xml"/><Relationship Id="rId5" Type="http://schemas.openxmlformats.org/officeDocument/2006/relationships/image" Target="../media/image46.png"/><Relationship Id="rId4" Type="http://schemas.openxmlformats.org/officeDocument/2006/relationships/image" Target="../media/image9.svg"/></Relationships>
</file>

<file path=ppt/slides/_rels/slide3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45.png"/><Relationship Id="rId1" Type="http://schemas.openxmlformats.org/officeDocument/2006/relationships/slideLayout" Target="../slideLayouts/slideLayout1.xml"/><Relationship Id="rId4" Type="http://schemas.openxmlformats.org/officeDocument/2006/relationships/image" Target="../media/image9.svg"/></Relationships>
</file>

<file path=ppt/slides/_rels/slide3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45.png"/><Relationship Id="rId1" Type="http://schemas.openxmlformats.org/officeDocument/2006/relationships/slideLayout" Target="../slideLayouts/slideLayout1.xml"/><Relationship Id="rId5" Type="http://schemas.openxmlformats.org/officeDocument/2006/relationships/image" Target="../media/image47.png"/><Relationship Id="rId4" Type="http://schemas.openxmlformats.org/officeDocument/2006/relationships/image" Target="../media/image9.svg"/></Relationships>
</file>

<file path=ppt/slides/_rels/slide3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45.png"/><Relationship Id="rId1" Type="http://schemas.openxmlformats.org/officeDocument/2006/relationships/slideLayout" Target="../slideLayouts/slideLayout1.xml"/><Relationship Id="rId5" Type="http://schemas.openxmlformats.org/officeDocument/2006/relationships/image" Target="../media/image48.png"/><Relationship Id="rId4" Type="http://schemas.openxmlformats.org/officeDocument/2006/relationships/image" Target="../media/image9.svg"/></Relationships>
</file>

<file path=ppt/slides/_rels/slide3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45.png"/><Relationship Id="rId1" Type="http://schemas.openxmlformats.org/officeDocument/2006/relationships/slideLayout" Target="../slideLayouts/slideLayout1.xml"/><Relationship Id="rId4" Type="http://schemas.openxmlformats.org/officeDocument/2006/relationships/image" Target="../media/image9.svg"/></Relationships>
</file>

<file path=ppt/slides/_rels/slide3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45.png"/><Relationship Id="rId1" Type="http://schemas.openxmlformats.org/officeDocument/2006/relationships/slideLayout" Target="../slideLayouts/slideLayout1.xml"/><Relationship Id="rId4" Type="http://schemas.openxmlformats.org/officeDocument/2006/relationships/image" Target="../media/image9.svg"/></Relationships>
</file>

<file path=ppt/slides/_rels/slide3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45.png"/><Relationship Id="rId1" Type="http://schemas.openxmlformats.org/officeDocument/2006/relationships/slideLayout" Target="../slideLayouts/slideLayout1.xml"/><Relationship Id="rId4" Type="http://schemas.openxmlformats.org/officeDocument/2006/relationships/image" Target="../media/image9.svg"/></Relationships>
</file>

<file path=ppt/slides/_rels/slide36.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8" Type="http://schemas.openxmlformats.org/officeDocument/2006/relationships/image" Target="../media/image45.png"/><Relationship Id="rId3" Type="http://schemas.openxmlformats.org/officeDocument/2006/relationships/image" Target="../media/image44.jpeg"/><Relationship Id="rId7" Type="http://schemas.openxmlformats.org/officeDocument/2006/relationships/image" Target="../media/image11.svg"/><Relationship Id="rId2" Type="http://schemas.openxmlformats.org/officeDocument/2006/relationships/notesSlide" Target="../notesSlides/notesSlide9.xml"/><Relationship Id="rId1" Type="http://schemas.openxmlformats.org/officeDocument/2006/relationships/slideLayout" Target="../slideLayouts/slideLayout14.xml"/><Relationship Id="rId6" Type="http://schemas.openxmlformats.org/officeDocument/2006/relationships/image" Target="../media/image10.png"/><Relationship Id="rId5" Type="http://schemas.openxmlformats.org/officeDocument/2006/relationships/image" Target="../media/image9.svg"/><Relationship Id="rId4" Type="http://schemas.openxmlformats.org/officeDocument/2006/relationships/image" Target="../media/image8.png"/><Relationship Id="rId9" Type="http://schemas.openxmlformats.org/officeDocument/2006/relationships/image" Target="../media/image49.jpeg"/></Relationships>
</file>

<file path=ppt/slides/_rels/slide39.xml.rels><?xml version="1.0" encoding="UTF-8" standalone="yes"?>
<Relationships xmlns="http://schemas.openxmlformats.org/package/2006/relationships"><Relationship Id="rId8" Type="http://schemas.openxmlformats.org/officeDocument/2006/relationships/hyperlink" Target="https://en.wikipedia.org/wiki/Knowledge" TargetMode="External"/><Relationship Id="rId13" Type="http://schemas.openxmlformats.org/officeDocument/2006/relationships/hyperlink" Target="https://en.wikipedia.org/wiki/Learning" TargetMode="External"/><Relationship Id="rId3" Type="http://schemas.openxmlformats.org/officeDocument/2006/relationships/hyperlink" Target="https://en.wikipedia.org/wiki/Social_behavior" TargetMode="External"/><Relationship Id="rId7" Type="http://schemas.openxmlformats.org/officeDocument/2006/relationships/hyperlink" Target="https://en.wikipedia.org/wiki/Society" TargetMode="External"/><Relationship Id="rId12" Type="http://schemas.openxmlformats.org/officeDocument/2006/relationships/hyperlink" Target="https://en.wikipedia.org/wiki/Habit" TargetMode="External"/><Relationship Id="rId2" Type="http://schemas.openxmlformats.org/officeDocument/2006/relationships/image" Target="../media/image45.png"/><Relationship Id="rId1" Type="http://schemas.openxmlformats.org/officeDocument/2006/relationships/slideLayout" Target="../slideLayouts/slideLayout1.xml"/><Relationship Id="rId6" Type="http://schemas.openxmlformats.org/officeDocument/2006/relationships/hyperlink" Target="https://en.wikipedia.org/wiki/Human" TargetMode="External"/><Relationship Id="rId11" Type="http://schemas.openxmlformats.org/officeDocument/2006/relationships/hyperlink" Target="https://en.wikipedia.org/wiki/Law" TargetMode="External"/><Relationship Id="rId5" Type="http://schemas.openxmlformats.org/officeDocument/2006/relationships/hyperlink" Target="https://en.wikipedia.org/wiki/Social_norm" TargetMode="External"/><Relationship Id="rId15" Type="http://schemas.openxmlformats.org/officeDocument/2006/relationships/hyperlink" Target="https://en.wikipedia.org/wiki/Socialization" TargetMode="External"/><Relationship Id="rId10" Type="http://schemas.openxmlformats.org/officeDocument/2006/relationships/hyperlink" Target="https://en.wikipedia.org/wiki/Art" TargetMode="External"/><Relationship Id="rId4" Type="http://schemas.openxmlformats.org/officeDocument/2006/relationships/hyperlink" Target="https://en.wikipedia.org/wiki/Institution" TargetMode="External"/><Relationship Id="rId9" Type="http://schemas.openxmlformats.org/officeDocument/2006/relationships/hyperlink" Target="https://en.wikipedia.org/wiki/Belief" TargetMode="External"/><Relationship Id="rId14" Type="http://schemas.openxmlformats.org/officeDocument/2006/relationships/hyperlink" Target="https://en.wikipedia.org/wiki/Enculturation" TargetMode="External"/></Relationships>
</file>

<file path=ppt/slides/_rels/slide4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45.png"/><Relationship Id="rId1" Type="http://schemas.openxmlformats.org/officeDocument/2006/relationships/slideLayout" Target="../slideLayouts/slideLayout1.xml"/><Relationship Id="rId4" Type="http://schemas.openxmlformats.org/officeDocument/2006/relationships/image" Target="../media/image9.svg"/></Relationships>
</file>

<file path=ppt/slides/_rels/slide4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45.png"/><Relationship Id="rId1" Type="http://schemas.openxmlformats.org/officeDocument/2006/relationships/slideLayout" Target="../slideLayouts/slideLayout1.xml"/><Relationship Id="rId6" Type="http://schemas.openxmlformats.org/officeDocument/2006/relationships/image" Target="../media/image51.png"/><Relationship Id="rId5" Type="http://schemas.openxmlformats.org/officeDocument/2006/relationships/image" Target="../media/image50.png"/><Relationship Id="rId4" Type="http://schemas.openxmlformats.org/officeDocument/2006/relationships/image" Target="../media/image9.svg"/></Relationships>
</file>

<file path=ppt/slides/_rels/slide4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45.png"/><Relationship Id="rId1" Type="http://schemas.openxmlformats.org/officeDocument/2006/relationships/slideLayout" Target="../slideLayouts/slideLayout1.xml"/><Relationship Id="rId5" Type="http://schemas.openxmlformats.org/officeDocument/2006/relationships/image" Target="../media/image52.png"/><Relationship Id="rId4" Type="http://schemas.openxmlformats.org/officeDocument/2006/relationships/image" Target="../media/image9.svg"/></Relationships>
</file>

<file path=ppt/slides/_rels/slide4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45.png"/><Relationship Id="rId1" Type="http://schemas.openxmlformats.org/officeDocument/2006/relationships/slideLayout" Target="../slideLayouts/slideLayout1.xml"/><Relationship Id="rId4" Type="http://schemas.openxmlformats.org/officeDocument/2006/relationships/image" Target="../media/image9.svg"/></Relationships>
</file>

<file path=ppt/slides/_rels/slide44.xml.rels><?xml version="1.0" encoding="UTF-8" standalone="yes"?>
<Relationships xmlns="http://schemas.openxmlformats.org/package/2006/relationships"><Relationship Id="rId8" Type="http://schemas.openxmlformats.org/officeDocument/2006/relationships/image" Target="../media/image56.png"/><Relationship Id="rId3" Type="http://schemas.openxmlformats.org/officeDocument/2006/relationships/image" Target="../media/image8.png"/><Relationship Id="rId7" Type="http://schemas.openxmlformats.org/officeDocument/2006/relationships/image" Target="../media/image55.png"/><Relationship Id="rId2" Type="http://schemas.openxmlformats.org/officeDocument/2006/relationships/image" Target="../media/image45.png"/><Relationship Id="rId1" Type="http://schemas.openxmlformats.org/officeDocument/2006/relationships/slideLayout" Target="../slideLayouts/slideLayout1.xml"/><Relationship Id="rId6" Type="http://schemas.openxmlformats.org/officeDocument/2006/relationships/image" Target="../media/image54.png"/><Relationship Id="rId5" Type="http://schemas.openxmlformats.org/officeDocument/2006/relationships/image" Target="../media/image53.png"/><Relationship Id="rId4" Type="http://schemas.openxmlformats.org/officeDocument/2006/relationships/image" Target="../media/image9.svg"/></Relationships>
</file>

<file path=ppt/slides/_rels/slide45.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59.png"/><Relationship Id="rId2" Type="http://schemas.openxmlformats.org/officeDocument/2006/relationships/image" Target="../media/image45.png"/><Relationship Id="rId1" Type="http://schemas.openxmlformats.org/officeDocument/2006/relationships/slideLayout" Target="../slideLayouts/slideLayout1.xml"/><Relationship Id="rId6" Type="http://schemas.openxmlformats.org/officeDocument/2006/relationships/image" Target="../media/image58.png"/><Relationship Id="rId5" Type="http://schemas.openxmlformats.org/officeDocument/2006/relationships/image" Target="../media/image57.png"/><Relationship Id="rId4" Type="http://schemas.openxmlformats.org/officeDocument/2006/relationships/image" Target="../media/image9.svg"/></Relationships>
</file>

<file path=ppt/slides/_rels/slide46.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3" Type="http://schemas.openxmlformats.org/officeDocument/2006/relationships/image" Target="../media/image60.png"/><Relationship Id="rId2" Type="http://schemas.openxmlformats.org/officeDocument/2006/relationships/image" Target="../media/image45.png"/><Relationship Id="rId1" Type="http://schemas.openxmlformats.org/officeDocument/2006/relationships/slideLayout" Target="../slideLayouts/slideLayout1.xml"/><Relationship Id="rId6" Type="http://schemas.openxmlformats.org/officeDocument/2006/relationships/image" Target="../media/image63.png"/><Relationship Id="rId5" Type="http://schemas.openxmlformats.org/officeDocument/2006/relationships/image" Target="../media/image62.png"/><Relationship Id="rId4" Type="http://schemas.openxmlformats.org/officeDocument/2006/relationships/image" Target="../media/image61.png"/></Relationships>
</file>

<file path=ppt/slides/_rels/slide48.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65.png"/><Relationship Id="rId7" Type="http://schemas.openxmlformats.org/officeDocument/2006/relationships/image" Target="../media/image4.png"/><Relationship Id="rId2" Type="http://schemas.openxmlformats.org/officeDocument/2006/relationships/image" Target="../media/image64.jpeg"/><Relationship Id="rId1" Type="http://schemas.openxmlformats.org/officeDocument/2006/relationships/slideLayout" Target="../slideLayouts/slideLayout13.xml"/><Relationship Id="rId6" Type="http://schemas.openxmlformats.org/officeDocument/2006/relationships/image" Target="../media/image68.svg"/><Relationship Id="rId5" Type="http://schemas.openxmlformats.org/officeDocument/2006/relationships/image" Target="../media/image67.png"/><Relationship Id="rId4" Type="http://schemas.openxmlformats.org/officeDocument/2006/relationships/image" Target="../media/image66.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7" name="Group 16">
            <a:extLst>
              <a:ext uri="{FF2B5EF4-FFF2-40B4-BE49-F238E27FC236}">
                <a16:creationId xmlns:a16="http://schemas.microsoft.com/office/drawing/2014/main" id="{FE9AD2FE-2C27-43F0-9E30-395F3F19C8D7}"/>
              </a:ext>
            </a:extLst>
          </p:cNvPr>
          <p:cNvGrpSpPr/>
          <p:nvPr/>
        </p:nvGrpSpPr>
        <p:grpSpPr>
          <a:xfrm>
            <a:off x="321733" y="0"/>
            <a:ext cx="2024825" cy="1879600"/>
            <a:chOff x="321733" y="0"/>
            <a:chExt cx="2024825" cy="1879600"/>
          </a:xfrm>
          <a:solidFill>
            <a:schemeClr val="bg1">
              <a:alpha val="7000"/>
            </a:schemeClr>
          </a:solidFill>
        </p:grpSpPr>
        <p:sp>
          <p:nvSpPr>
            <p:cNvPr id="15" name="Parallelogram 14">
              <a:extLst>
                <a:ext uri="{FF2B5EF4-FFF2-40B4-BE49-F238E27FC236}">
                  <a16:creationId xmlns:a16="http://schemas.microsoft.com/office/drawing/2014/main" id="{545A7692-E471-48BC-B2BD-8C3680ED3070}"/>
                </a:ext>
              </a:extLst>
            </p:cNvPr>
            <p:cNvSpPr/>
            <p:nvPr/>
          </p:nvSpPr>
          <p:spPr>
            <a:xfrm>
              <a:off x="321733" y="0"/>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Parallelogram 15">
              <a:extLst>
                <a:ext uri="{FF2B5EF4-FFF2-40B4-BE49-F238E27FC236}">
                  <a16:creationId xmlns:a16="http://schemas.microsoft.com/office/drawing/2014/main" id="{E29F94B0-C402-4ECC-BDB4-83596E27C981}"/>
                </a:ext>
              </a:extLst>
            </p:cNvPr>
            <p:cNvSpPr/>
            <p:nvPr/>
          </p:nvSpPr>
          <p:spPr>
            <a:xfrm>
              <a:off x="524933" y="778933"/>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6" name="Isosceles Triangle 25">
            <a:extLst>
              <a:ext uri="{FF2B5EF4-FFF2-40B4-BE49-F238E27FC236}">
                <a16:creationId xmlns:a16="http://schemas.microsoft.com/office/drawing/2014/main" id="{6F79225B-5887-A63D-A3C0-DBCB4C41A4BF}"/>
              </a:ext>
            </a:extLst>
          </p:cNvPr>
          <p:cNvSpPr/>
          <p:nvPr/>
        </p:nvSpPr>
        <p:spPr>
          <a:xfrm flipV="1">
            <a:off x="4889591" y="-44450"/>
            <a:ext cx="1549309" cy="2063750"/>
          </a:xfrm>
          <a:custGeom>
            <a:avLst/>
            <a:gdLst>
              <a:gd name="connsiteX0" fmla="*/ 0 w 2133509"/>
              <a:gd name="connsiteY0" fmla="*/ 2781300 h 2781300"/>
              <a:gd name="connsiteX1" fmla="*/ 1066755 w 2133509"/>
              <a:gd name="connsiteY1" fmla="*/ 0 h 2781300"/>
              <a:gd name="connsiteX2" fmla="*/ 2133509 w 2133509"/>
              <a:gd name="connsiteY2" fmla="*/ 2781300 h 2781300"/>
              <a:gd name="connsiteX3" fmla="*/ 0 w 2133509"/>
              <a:gd name="connsiteY3" fmla="*/ 2781300 h 2781300"/>
              <a:gd name="connsiteX0" fmla="*/ 0 w 2133509"/>
              <a:gd name="connsiteY0" fmla="*/ 1670050 h 1670050"/>
              <a:gd name="connsiteX1" fmla="*/ 647655 w 2133509"/>
              <a:gd name="connsiteY1" fmla="*/ 0 h 1670050"/>
              <a:gd name="connsiteX2" fmla="*/ 2133509 w 2133509"/>
              <a:gd name="connsiteY2" fmla="*/ 1670050 h 1670050"/>
              <a:gd name="connsiteX3" fmla="*/ 0 w 2133509"/>
              <a:gd name="connsiteY3" fmla="*/ 1670050 h 1670050"/>
              <a:gd name="connsiteX0" fmla="*/ 0 w 2158909"/>
              <a:gd name="connsiteY0" fmla="*/ 1562100 h 1670050"/>
              <a:gd name="connsiteX1" fmla="*/ 673055 w 2158909"/>
              <a:gd name="connsiteY1" fmla="*/ 0 h 1670050"/>
              <a:gd name="connsiteX2" fmla="*/ 2158909 w 2158909"/>
              <a:gd name="connsiteY2" fmla="*/ 1670050 h 1670050"/>
              <a:gd name="connsiteX3" fmla="*/ 0 w 2158909"/>
              <a:gd name="connsiteY3" fmla="*/ 1562100 h 1670050"/>
              <a:gd name="connsiteX0" fmla="*/ 0 w 2158909"/>
              <a:gd name="connsiteY0" fmla="*/ 1644650 h 1752600"/>
              <a:gd name="connsiteX1" fmla="*/ 647655 w 2158909"/>
              <a:gd name="connsiteY1" fmla="*/ 0 h 1752600"/>
              <a:gd name="connsiteX2" fmla="*/ 2158909 w 2158909"/>
              <a:gd name="connsiteY2" fmla="*/ 1752600 h 1752600"/>
              <a:gd name="connsiteX3" fmla="*/ 0 w 2158909"/>
              <a:gd name="connsiteY3" fmla="*/ 1644650 h 1752600"/>
              <a:gd name="connsiteX0" fmla="*/ 0 w 1549309"/>
              <a:gd name="connsiteY0" fmla="*/ 1644650 h 1644650"/>
              <a:gd name="connsiteX1" fmla="*/ 647655 w 1549309"/>
              <a:gd name="connsiteY1" fmla="*/ 0 h 1644650"/>
              <a:gd name="connsiteX2" fmla="*/ 1549309 w 1549309"/>
              <a:gd name="connsiteY2" fmla="*/ 1612900 h 1644650"/>
              <a:gd name="connsiteX3" fmla="*/ 0 w 1549309"/>
              <a:gd name="connsiteY3" fmla="*/ 1644650 h 1644650"/>
              <a:gd name="connsiteX0" fmla="*/ 0 w 1549309"/>
              <a:gd name="connsiteY0" fmla="*/ 1644650 h 1644650"/>
              <a:gd name="connsiteX1" fmla="*/ 647655 w 1549309"/>
              <a:gd name="connsiteY1" fmla="*/ 0 h 1644650"/>
              <a:gd name="connsiteX2" fmla="*/ 1549309 w 1549309"/>
              <a:gd name="connsiteY2" fmla="*/ 1638300 h 1644650"/>
              <a:gd name="connsiteX3" fmla="*/ 0 w 1549309"/>
              <a:gd name="connsiteY3" fmla="*/ 1644650 h 1644650"/>
              <a:gd name="connsiteX0" fmla="*/ 0 w 1549309"/>
              <a:gd name="connsiteY0" fmla="*/ 2063750 h 2063750"/>
              <a:gd name="connsiteX1" fmla="*/ 812755 w 1549309"/>
              <a:gd name="connsiteY1" fmla="*/ 0 h 2063750"/>
              <a:gd name="connsiteX2" fmla="*/ 1549309 w 1549309"/>
              <a:gd name="connsiteY2" fmla="*/ 2057400 h 2063750"/>
              <a:gd name="connsiteX3" fmla="*/ 0 w 1549309"/>
              <a:gd name="connsiteY3" fmla="*/ 2063750 h 2063750"/>
            </a:gdLst>
            <a:ahLst/>
            <a:cxnLst>
              <a:cxn ang="0">
                <a:pos x="connsiteX0" y="connsiteY0"/>
              </a:cxn>
              <a:cxn ang="0">
                <a:pos x="connsiteX1" y="connsiteY1"/>
              </a:cxn>
              <a:cxn ang="0">
                <a:pos x="connsiteX2" y="connsiteY2"/>
              </a:cxn>
              <a:cxn ang="0">
                <a:pos x="connsiteX3" y="connsiteY3"/>
              </a:cxn>
            </a:cxnLst>
            <a:rect l="l" t="t" r="r" b="b"/>
            <a:pathLst>
              <a:path w="1549309" h="2063750">
                <a:moveTo>
                  <a:pt x="0" y="2063750"/>
                </a:moveTo>
                <a:lnTo>
                  <a:pt x="812755" y="0"/>
                </a:lnTo>
                <a:lnTo>
                  <a:pt x="1549309" y="2057400"/>
                </a:lnTo>
                <a:lnTo>
                  <a:pt x="0" y="2063750"/>
                </a:lnTo>
                <a:close/>
              </a:path>
            </a:pathLst>
          </a:cu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6694242" y="3861896"/>
            <a:ext cx="4886463" cy="461665"/>
          </a:xfrm>
          <a:prstGeom prst="rect">
            <a:avLst/>
          </a:prstGeom>
          <a:noFill/>
        </p:spPr>
        <p:txBody>
          <a:bodyPr wrap="square" rtlCol="0">
            <a:spAutoFit/>
          </a:bodyPr>
          <a:lstStyle/>
          <a:p>
            <a:pPr algn="ctr"/>
            <a:r>
              <a:rPr lang="en-US" sz="2400" dirty="0">
                <a:solidFill>
                  <a:srgbClr val="2D3956"/>
                </a:solidFill>
                <a:latin typeface="Tajawal Medium" panose="00000600000000000000" pitchFamily="2" charset="-78"/>
                <a:cs typeface="Tajawal Medium" panose="00000600000000000000" pitchFamily="2" charset="-78"/>
              </a:rPr>
              <a:t>Dr. Perihan Salah</a:t>
            </a:r>
          </a:p>
        </p:txBody>
      </p:sp>
      <p:sp>
        <p:nvSpPr>
          <p:cNvPr id="44" name="Rectangle 43">
            <a:extLst>
              <a:ext uri="{FF2B5EF4-FFF2-40B4-BE49-F238E27FC236}">
                <a16:creationId xmlns:a16="http://schemas.microsoft.com/office/drawing/2014/main" id="{E3948B05-7CE6-E480-29B8-35C2C64D07A6}"/>
              </a:ext>
            </a:extLst>
          </p:cNvPr>
          <p:cNvSpPr/>
          <p:nvPr/>
        </p:nvSpPr>
        <p:spPr>
          <a:xfrm>
            <a:off x="-57150" y="-19050"/>
            <a:ext cx="7452000" cy="6912000"/>
          </a:xfrm>
          <a:custGeom>
            <a:avLst/>
            <a:gdLst>
              <a:gd name="connsiteX0" fmla="*/ 0 w 6153150"/>
              <a:gd name="connsiteY0" fmla="*/ 0 h 6991350"/>
              <a:gd name="connsiteX1" fmla="*/ 6153150 w 6153150"/>
              <a:gd name="connsiteY1" fmla="*/ 0 h 6991350"/>
              <a:gd name="connsiteX2" fmla="*/ 6153150 w 6153150"/>
              <a:gd name="connsiteY2" fmla="*/ 6991350 h 6991350"/>
              <a:gd name="connsiteX3" fmla="*/ 0 w 6153150"/>
              <a:gd name="connsiteY3" fmla="*/ 6991350 h 6991350"/>
              <a:gd name="connsiteX4" fmla="*/ 0 w 6153150"/>
              <a:gd name="connsiteY4" fmla="*/ 0 h 6991350"/>
              <a:gd name="connsiteX0" fmla="*/ 0 w 7372350"/>
              <a:gd name="connsiteY0" fmla="*/ 0 h 6991350"/>
              <a:gd name="connsiteX1" fmla="*/ 6153150 w 7372350"/>
              <a:gd name="connsiteY1" fmla="*/ 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3124200 w 7372350"/>
              <a:gd name="connsiteY1" fmla="*/ 80010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4724400 w 7372350"/>
              <a:gd name="connsiteY1" fmla="*/ 152400 h 6991350"/>
              <a:gd name="connsiteX2" fmla="*/ 7372350 w 7372350"/>
              <a:gd name="connsiteY2" fmla="*/ 6991350 h 6991350"/>
              <a:gd name="connsiteX3" fmla="*/ 0 w 7372350"/>
              <a:gd name="connsiteY3" fmla="*/ 6991350 h 6991350"/>
              <a:gd name="connsiteX4" fmla="*/ 0 w 7372350"/>
              <a:gd name="connsiteY4" fmla="*/ 0 h 6991350"/>
              <a:gd name="connsiteX0" fmla="*/ 857250 w 7372350"/>
              <a:gd name="connsiteY0" fmla="*/ 438150 h 6838950"/>
              <a:gd name="connsiteX1" fmla="*/ 4724400 w 7372350"/>
              <a:gd name="connsiteY1" fmla="*/ 0 h 6838950"/>
              <a:gd name="connsiteX2" fmla="*/ 7372350 w 7372350"/>
              <a:gd name="connsiteY2" fmla="*/ 6838950 h 6838950"/>
              <a:gd name="connsiteX3" fmla="*/ 0 w 7372350"/>
              <a:gd name="connsiteY3" fmla="*/ 6838950 h 6838950"/>
              <a:gd name="connsiteX4" fmla="*/ 857250 w 7372350"/>
              <a:gd name="connsiteY4" fmla="*/ 438150 h 6838950"/>
              <a:gd name="connsiteX0" fmla="*/ 38100 w 7372350"/>
              <a:gd name="connsiteY0" fmla="*/ 0 h 6896100"/>
              <a:gd name="connsiteX1" fmla="*/ 4724400 w 7372350"/>
              <a:gd name="connsiteY1" fmla="*/ 57150 h 6896100"/>
              <a:gd name="connsiteX2" fmla="*/ 7372350 w 7372350"/>
              <a:gd name="connsiteY2" fmla="*/ 6896100 h 6896100"/>
              <a:gd name="connsiteX3" fmla="*/ 0 w 7372350"/>
              <a:gd name="connsiteY3" fmla="*/ 6896100 h 6896100"/>
              <a:gd name="connsiteX4" fmla="*/ 38100 w 7372350"/>
              <a:gd name="connsiteY4" fmla="*/ 0 h 6896100"/>
              <a:gd name="connsiteX0" fmla="*/ 0 w 7334250"/>
              <a:gd name="connsiteY0" fmla="*/ 0 h 6896100"/>
              <a:gd name="connsiteX1" fmla="*/ 4686300 w 7334250"/>
              <a:gd name="connsiteY1" fmla="*/ 57150 h 6896100"/>
              <a:gd name="connsiteX2" fmla="*/ 7334250 w 7334250"/>
              <a:gd name="connsiteY2" fmla="*/ 6896100 h 6896100"/>
              <a:gd name="connsiteX3" fmla="*/ 800100 w 7334250"/>
              <a:gd name="connsiteY3" fmla="*/ 6305550 h 6896100"/>
              <a:gd name="connsiteX4" fmla="*/ 0 w 7334250"/>
              <a:gd name="connsiteY4" fmla="*/ 0 h 6896100"/>
              <a:gd name="connsiteX0" fmla="*/ 38100 w 7372350"/>
              <a:gd name="connsiteY0" fmla="*/ 0 h 6915150"/>
              <a:gd name="connsiteX1" fmla="*/ 4724400 w 7372350"/>
              <a:gd name="connsiteY1" fmla="*/ 57150 h 6915150"/>
              <a:gd name="connsiteX2" fmla="*/ 7372350 w 7372350"/>
              <a:gd name="connsiteY2" fmla="*/ 6896100 h 6915150"/>
              <a:gd name="connsiteX3" fmla="*/ 0 w 7372350"/>
              <a:gd name="connsiteY3" fmla="*/ 6915150 h 6915150"/>
              <a:gd name="connsiteX4" fmla="*/ 38100 w 7372350"/>
              <a:gd name="connsiteY4" fmla="*/ 0 h 6915150"/>
              <a:gd name="connsiteX0" fmla="*/ 38100 w 7372350"/>
              <a:gd name="connsiteY0" fmla="*/ 19050 h 6934200"/>
              <a:gd name="connsiteX1" fmla="*/ 4743450 w 7372350"/>
              <a:gd name="connsiteY1" fmla="*/ 0 h 6934200"/>
              <a:gd name="connsiteX2" fmla="*/ 7372350 w 7372350"/>
              <a:gd name="connsiteY2" fmla="*/ 6915150 h 6934200"/>
              <a:gd name="connsiteX3" fmla="*/ 0 w 7372350"/>
              <a:gd name="connsiteY3" fmla="*/ 6934200 h 6934200"/>
              <a:gd name="connsiteX4" fmla="*/ 38100 w 7372350"/>
              <a:gd name="connsiteY4" fmla="*/ 19050 h 69342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372350" h="6934200">
                <a:moveTo>
                  <a:pt x="38100" y="19050"/>
                </a:moveTo>
                <a:lnTo>
                  <a:pt x="4743450" y="0"/>
                </a:lnTo>
                <a:lnTo>
                  <a:pt x="7372350" y="6915150"/>
                </a:lnTo>
                <a:lnTo>
                  <a:pt x="0" y="6934200"/>
                </a:lnTo>
                <a:lnTo>
                  <a:pt x="38100" y="19050"/>
                </a:lnTo>
                <a:close/>
              </a:path>
            </a:pathLst>
          </a:custGeom>
          <a:blipFill dpi="0" rotWithShape="1">
            <a:blip r:embed="rId3" cstate="email">
              <a:alphaModFix amt="76000"/>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TextBox 30">
            <a:extLst>
              <a:ext uri="{FF2B5EF4-FFF2-40B4-BE49-F238E27FC236}">
                <a16:creationId xmlns:a16="http://schemas.microsoft.com/office/drawing/2014/main" id="{16E4CC76-2D0D-6204-3FBC-B0856D8E8836}"/>
              </a:ext>
            </a:extLst>
          </p:cNvPr>
          <p:cNvSpPr txBox="1"/>
          <p:nvPr/>
        </p:nvSpPr>
        <p:spPr>
          <a:xfrm>
            <a:off x="6096000" y="1767000"/>
            <a:ext cx="5548314" cy="1446550"/>
          </a:xfrm>
          <a:prstGeom prst="rect">
            <a:avLst/>
          </a:prstGeom>
          <a:noFill/>
        </p:spPr>
        <p:txBody>
          <a:bodyPr wrap="none" rtlCol="0">
            <a:spAutoFit/>
          </a:bodyPr>
          <a:lstStyle/>
          <a:p>
            <a:pPr algn="ctr"/>
            <a:r>
              <a:rPr lang="en-US" sz="4400" b="1" dirty="0">
                <a:solidFill>
                  <a:srgbClr val="8E5A6D"/>
                </a:solidFill>
                <a:latin typeface="Tajawal Medium" panose="00000600000000000000" pitchFamily="2" charset="-78"/>
                <a:cs typeface="Tajawal Medium" panose="00000600000000000000" pitchFamily="2" charset="-78"/>
              </a:rPr>
              <a:t>Digital</a:t>
            </a:r>
          </a:p>
          <a:p>
            <a:pPr algn="ctr"/>
            <a:r>
              <a:rPr lang="en-US" sz="4400" b="1" dirty="0">
                <a:solidFill>
                  <a:srgbClr val="8E5A6D"/>
                </a:solidFill>
                <a:latin typeface="Tajawal Medium" panose="00000600000000000000" pitchFamily="2" charset="-78"/>
                <a:cs typeface="Tajawal Medium" panose="00000600000000000000" pitchFamily="2" charset="-78"/>
              </a:rPr>
              <a:t>Consumer Behavior</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7426829" y="6060548"/>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2D3956"/>
                </a:solidFill>
                <a:latin typeface="Tajawal Medium" panose="00000600000000000000" pitchFamily="2" charset="-78"/>
                <a:cs typeface="Tajawal Medium" panose="00000600000000000000" pitchFamily="2" charset="-78"/>
              </a:rPr>
              <a:t>Revision</a:t>
            </a: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4" cstate="email">
            <a:extLst>
              <a:ext uri="{28A0092B-C50C-407E-A947-70E740481C1C}">
                <a14:useLocalDpi xmlns:a14="http://schemas.microsoft.com/office/drawing/2010/main"/>
              </a:ext>
            </a:extLst>
          </a:blip>
          <a:srcRect/>
          <a:stretch/>
        </p:blipFill>
        <p:spPr>
          <a:xfrm>
            <a:off x="8993573" y="-394321"/>
            <a:ext cx="2876694" cy="2544327"/>
          </a:xfrm>
          <a:prstGeom prst="rect">
            <a:avLst/>
          </a:prstGeom>
        </p:spPr>
      </p:pic>
      <p:sp>
        <p:nvSpPr>
          <p:cNvPr id="35" name="Parallelogram 34">
            <a:extLst>
              <a:ext uri="{FF2B5EF4-FFF2-40B4-BE49-F238E27FC236}">
                <a16:creationId xmlns:a16="http://schemas.microsoft.com/office/drawing/2014/main" id="{F07AC106-4C88-A6D7-90B1-96971027FAFA}"/>
              </a:ext>
            </a:extLst>
          </p:cNvPr>
          <p:cNvSpPr/>
          <p:nvPr/>
        </p:nvSpPr>
        <p:spPr>
          <a:xfrm rot="4043456">
            <a:off x="-459862" y="6293391"/>
            <a:ext cx="5381392" cy="134671"/>
          </a:xfrm>
          <a:prstGeom prst="parallelogram">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ight Triangle 28">
            <a:extLst>
              <a:ext uri="{FF2B5EF4-FFF2-40B4-BE49-F238E27FC236}">
                <a16:creationId xmlns:a16="http://schemas.microsoft.com/office/drawing/2014/main" id="{BB8EAA74-C5DA-C10D-66E7-603034FB0A86}"/>
              </a:ext>
            </a:extLst>
          </p:cNvPr>
          <p:cNvSpPr/>
          <p:nvPr/>
        </p:nvSpPr>
        <p:spPr>
          <a:xfrm>
            <a:off x="-57150" y="1756704"/>
            <a:ext cx="2084784" cy="5143500"/>
          </a:xfrm>
          <a:prstGeom prst="rtTriangle">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6" name="TextBox 45">
            <a:extLst>
              <a:ext uri="{FF2B5EF4-FFF2-40B4-BE49-F238E27FC236}">
                <a16:creationId xmlns:a16="http://schemas.microsoft.com/office/drawing/2014/main" id="{FA59789B-D841-DB76-25B9-1348B202C2B5}"/>
              </a:ext>
            </a:extLst>
          </p:cNvPr>
          <p:cNvSpPr txBox="1"/>
          <p:nvPr/>
        </p:nvSpPr>
        <p:spPr>
          <a:xfrm>
            <a:off x="7486221" y="4789957"/>
            <a:ext cx="3302506"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MKT713</a:t>
            </a:r>
          </a:p>
          <a:p>
            <a:pPr algn="ctr"/>
            <a:r>
              <a:rPr lang="en-US" sz="2000" dirty="0">
                <a:solidFill>
                  <a:srgbClr val="2D3956"/>
                </a:solidFill>
                <a:latin typeface="Tajawal Medium" panose="00000600000000000000" pitchFamily="2" charset="-78"/>
                <a:cs typeface="Tajawal Medium" panose="00000600000000000000" pitchFamily="2" charset="-78"/>
              </a:rPr>
              <a:t>Master of Digital Marketing </a:t>
            </a:r>
          </a:p>
        </p:txBody>
      </p:sp>
      <p:pic>
        <p:nvPicPr>
          <p:cNvPr id="47" name="Graphic 46">
            <a:extLst>
              <a:ext uri="{FF2B5EF4-FFF2-40B4-BE49-F238E27FC236}">
                <a16:creationId xmlns:a16="http://schemas.microsoft.com/office/drawing/2014/main" id="{D4AF3B79-7C62-249A-6AAB-EA6585FAC59E}"/>
              </a:ext>
            </a:extLst>
          </p:cNvPr>
          <p:cNvPicPr>
            <a:picLocks noChangeAspect="1"/>
          </p:cNvPicPr>
          <p:nvPr/>
        </p:nvPicPr>
        <p:blipFill>
          <a:blip r:embed="rId5" cstate="email">
            <a:extLst>
              <a:ext uri="{28A0092B-C50C-407E-A947-70E740481C1C}">
                <a14:useLocalDpi xmlns:a14="http://schemas.microsoft.com/office/drawing/2010/main"/>
              </a:ext>
              <a:ext uri="{96DAC541-7B7A-43D3-8B79-37D633B846F1}">
                <asvg:svgBlip xmlns:asvg="http://schemas.microsoft.com/office/drawing/2016/SVG/main" r:embed="rId6"/>
              </a:ext>
            </a:extLst>
          </a:blip>
          <a:stretch>
            <a:fillRect/>
          </a:stretch>
        </p:blipFill>
        <p:spPr>
          <a:xfrm>
            <a:off x="313679" y="372325"/>
            <a:ext cx="2457656" cy="670874"/>
          </a:xfrm>
          <a:prstGeom prst="rect">
            <a:avLst/>
          </a:prstGeom>
        </p:spPr>
      </p:pic>
    </p:spTree>
    <p:extLst>
      <p:ext uri="{BB962C8B-B14F-4D97-AF65-F5344CB8AC3E}">
        <p14:creationId xmlns:p14="http://schemas.microsoft.com/office/powerpoint/2010/main" val="3774984797"/>
      </p:ext>
    </p:extLst>
  </p:cSld>
  <p:clrMapOvr>
    <a:masterClrMapping/>
  </p:clrMapOvr>
  <mc:AlternateContent xmlns:mc="http://schemas.openxmlformats.org/markup-compatibility/2006" xmlns:p14="http://schemas.microsoft.com/office/powerpoint/2010/main">
    <mc:Choice Requires="p14">
      <p:transition spd="slow" p14:dur="2000" advTm="5916999"/>
    </mc:Choice>
    <mc:Fallback xmlns="">
      <p:transition spd="slow" advTm="5916999"/>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a:ext>
            </a:extLst>
          </a:blip>
          <a:srcRect/>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234684" y="706884"/>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9" name="Picture 28">
            <a:extLst>
              <a:ext uri="{FF2B5EF4-FFF2-40B4-BE49-F238E27FC236}">
                <a16:creationId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a:ext>
            </a:extLst>
          </a:blip>
          <a:srcRect/>
          <a:stretch/>
        </p:blipFill>
        <p:spPr>
          <a:xfrm>
            <a:off x="9918598" y="-535488"/>
            <a:ext cx="2036258" cy="1800993"/>
          </a:xfrm>
          <a:prstGeom prst="rect">
            <a:avLst/>
          </a:prstGeom>
        </p:spPr>
      </p:pic>
      <p:pic>
        <p:nvPicPr>
          <p:cNvPr id="36" name="Graphic 35">
            <a:extLst>
              <a:ext uri="{FF2B5EF4-FFF2-40B4-BE49-F238E27FC236}">
                <a16:creationId xmlns:a16="http://schemas.microsoft.com/office/drawing/2014/main" id="{D093BAF8-7BD7-E8F7-8798-6C01339128AB}"/>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37" name="Graphic 36">
            <a:extLst>
              <a:ext uri="{FF2B5EF4-FFF2-40B4-BE49-F238E27FC236}">
                <a16:creationId xmlns:a16="http://schemas.microsoft.com/office/drawing/2014/main" id="{C2BDC60B-9FFF-D670-F0A7-0FBAF64501CF}"/>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851127" y="5640253"/>
            <a:ext cx="1879649" cy="309233"/>
          </a:xfrm>
          <a:prstGeom prst="rect">
            <a:avLst/>
          </a:prstGeom>
        </p:spPr>
      </p:pic>
      <p:sp>
        <p:nvSpPr>
          <p:cNvPr id="4" name="Rectangle 3">
            <a:extLst>
              <a:ext uri="{FF2B5EF4-FFF2-40B4-BE49-F238E27FC236}">
                <a16:creationId xmlns:a16="http://schemas.microsoft.com/office/drawing/2014/main" id="{27D93291-4ED0-4337-8692-C9675582A6A3}"/>
              </a:ext>
            </a:extLst>
          </p:cNvPr>
          <p:cNvSpPr/>
          <p:nvPr/>
        </p:nvSpPr>
        <p:spPr>
          <a:xfrm>
            <a:off x="3867667" y="103398"/>
            <a:ext cx="5547684" cy="523220"/>
          </a:xfrm>
          <a:prstGeom prst="rect">
            <a:avLst/>
          </a:prstGeom>
        </p:spPr>
        <p:txBody>
          <a:bodyPr wrap="square">
            <a:spAutoFit/>
          </a:bodyPr>
          <a:lstStyle/>
          <a:p>
            <a:r>
              <a:rPr lang="en-US" sz="2800" b="1" dirty="0">
                <a:solidFill>
                  <a:srgbClr val="852F4A"/>
                </a:solidFill>
              </a:rPr>
              <a:t>What is Marketing?</a:t>
            </a:r>
          </a:p>
        </p:txBody>
      </p:sp>
      <p:sp>
        <p:nvSpPr>
          <p:cNvPr id="12" name="Google Shape;4273;p50">
            <a:extLst>
              <a:ext uri="{FF2B5EF4-FFF2-40B4-BE49-F238E27FC236}">
                <a16:creationId xmlns:a16="http://schemas.microsoft.com/office/drawing/2014/main" id="{74E2C309-D414-48D6-8C64-D6FEAC394152}"/>
              </a:ext>
            </a:extLst>
          </p:cNvPr>
          <p:cNvSpPr txBox="1">
            <a:spLocks/>
          </p:cNvSpPr>
          <p:nvPr/>
        </p:nvSpPr>
        <p:spPr>
          <a:xfrm>
            <a:off x="4013533" y="1646476"/>
            <a:ext cx="7327340" cy="4687340"/>
          </a:xfrm>
          <a:prstGeom prst="rect">
            <a:avLst/>
          </a:prstGeom>
        </p:spPr>
        <p:txBody>
          <a:bodyPr spcFirstLastPara="1" wrap="square" lIns="91425" tIns="91425" rIns="91425" bIns="91425" anchor="t" anchorCtr="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00000"/>
              </a:lnSpc>
            </a:pPr>
            <a:r>
              <a:rPr lang="en-US" altLang="en-US" sz="2400" b="1" dirty="0">
                <a:latin typeface="Arial" charset="0"/>
                <a:cs typeface="Arial" charset="0"/>
                <a:sym typeface="Arial" charset="0"/>
              </a:rPr>
              <a:t>Marketing</a:t>
            </a:r>
            <a:r>
              <a:rPr lang="en-US" altLang="en-US" sz="2400" dirty="0">
                <a:latin typeface="Arial" charset="0"/>
                <a:cs typeface="Arial" charset="0"/>
                <a:sym typeface="Arial" charset="0"/>
              </a:rPr>
              <a:t>: the </a:t>
            </a:r>
            <a:r>
              <a:rPr lang="en-US" altLang="en-US" sz="2400" b="1" dirty="0">
                <a:latin typeface="Arial" charset="0"/>
                <a:cs typeface="Arial" charset="0"/>
                <a:sym typeface="Arial" charset="0"/>
              </a:rPr>
              <a:t>process</a:t>
            </a:r>
            <a:r>
              <a:rPr lang="en-US" altLang="en-US" sz="2400" dirty="0">
                <a:latin typeface="Arial" charset="0"/>
                <a:cs typeface="Arial" charset="0"/>
                <a:sym typeface="Arial" charset="0"/>
              </a:rPr>
              <a:t> by which companies </a:t>
            </a:r>
            <a:r>
              <a:rPr lang="en-US" altLang="en-US" sz="2400" b="1" dirty="0">
                <a:latin typeface="Arial" charset="0"/>
                <a:cs typeface="Arial" charset="0"/>
                <a:sym typeface="Arial" charset="0"/>
              </a:rPr>
              <a:t>create value </a:t>
            </a:r>
            <a:r>
              <a:rPr lang="en-US" altLang="en-US" sz="2400" dirty="0">
                <a:latin typeface="Arial" charset="0"/>
                <a:cs typeface="Arial" charset="0"/>
                <a:sym typeface="Arial" charset="0"/>
              </a:rPr>
              <a:t>for customers and build </a:t>
            </a:r>
            <a:r>
              <a:rPr lang="en-US" altLang="en-US" sz="2400" b="1" dirty="0">
                <a:latin typeface="Arial" charset="0"/>
                <a:cs typeface="Arial" charset="0"/>
                <a:sym typeface="Arial" charset="0"/>
              </a:rPr>
              <a:t>strong customer relationships </a:t>
            </a:r>
            <a:r>
              <a:rPr lang="en-US" altLang="en-US" sz="2400" dirty="0">
                <a:latin typeface="Arial" charset="0"/>
                <a:cs typeface="Arial" charset="0"/>
                <a:sym typeface="Arial" charset="0"/>
              </a:rPr>
              <a:t>in order to capture </a:t>
            </a:r>
            <a:r>
              <a:rPr lang="en-US" altLang="en-US" sz="2400" b="1" dirty="0">
                <a:latin typeface="Arial" charset="0"/>
                <a:cs typeface="Arial" charset="0"/>
                <a:sym typeface="Arial" charset="0"/>
              </a:rPr>
              <a:t>value back </a:t>
            </a:r>
            <a:r>
              <a:rPr lang="en-US" altLang="en-US" sz="2400" dirty="0">
                <a:latin typeface="Arial" charset="0"/>
                <a:cs typeface="Arial" charset="0"/>
                <a:sym typeface="Arial" charset="0"/>
              </a:rPr>
              <a:t>from customers</a:t>
            </a:r>
          </a:p>
          <a:p>
            <a:endParaRPr lang="en-US" altLang="en-US" sz="2400" dirty="0">
              <a:latin typeface="Arial" charset="0"/>
              <a:cs typeface="Arial" charset="0"/>
              <a:sym typeface="Arial" charset="0"/>
            </a:endParaRPr>
          </a:p>
          <a:p>
            <a:r>
              <a:rPr lang="en-US" sz="2400" b="1" dirty="0">
                <a:effectLst>
                  <a:outerShdw blurRad="38100" dist="38100" dir="2700000" algn="tl">
                    <a:srgbClr val="000000">
                      <a:alpha val="43137"/>
                    </a:srgbClr>
                  </a:outerShdw>
                </a:effectLst>
              </a:rPr>
              <a:t>The Goal of Marketing: </a:t>
            </a:r>
            <a:r>
              <a:rPr lang="en-US" altLang="en-US" sz="2400" dirty="0">
                <a:solidFill>
                  <a:schemeClr val="bg1">
                    <a:lumMod val="10000"/>
                  </a:schemeClr>
                </a:solidFill>
              </a:rPr>
              <a:t>Is to attract </a:t>
            </a:r>
            <a:r>
              <a:rPr lang="en-US" altLang="en-US" sz="2400" u="sng" dirty="0">
                <a:solidFill>
                  <a:schemeClr val="bg1">
                    <a:lumMod val="10000"/>
                  </a:schemeClr>
                </a:solidFill>
              </a:rPr>
              <a:t>new</a:t>
            </a:r>
            <a:r>
              <a:rPr lang="en-US" altLang="en-US" sz="2400" dirty="0">
                <a:solidFill>
                  <a:schemeClr val="bg1">
                    <a:lumMod val="10000"/>
                  </a:schemeClr>
                </a:solidFill>
              </a:rPr>
              <a:t> customers by promising  superior </a:t>
            </a:r>
            <a:r>
              <a:rPr lang="en-US" altLang="en-US" sz="2400" i="1" dirty="0">
                <a:solidFill>
                  <a:schemeClr val="bg1">
                    <a:lumMod val="10000"/>
                  </a:schemeClr>
                </a:solidFill>
              </a:rPr>
              <a:t>value</a:t>
            </a:r>
            <a:r>
              <a:rPr lang="en-US" altLang="en-US" sz="2400" dirty="0">
                <a:solidFill>
                  <a:schemeClr val="bg1">
                    <a:lumMod val="10000"/>
                  </a:schemeClr>
                </a:solidFill>
              </a:rPr>
              <a:t>, and to </a:t>
            </a:r>
            <a:r>
              <a:rPr lang="en-US" altLang="en-US" sz="2400" u="sng" dirty="0">
                <a:solidFill>
                  <a:schemeClr val="bg1">
                    <a:lumMod val="10000"/>
                  </a:schemeClr>
                </a:solidFill>
              </a:rPr>
              <a:t>keep</a:t>
            </a:r>
            <a:r>
              <a:rPr lang="en-US" altLang="en-US" sz="2400" dirty="0">
                <a:solidFill>
                  <a:schemeClr val="bg1">
                    <a:lumMod val="10000"/>
                  </a:schemeClr>
                </a:solidFill>
              </a:rPr>
              <a:t> current   customers by delivering </a:t>
            </a:r>
            <a:r>
              <a:rPr lang="en-US" altLang="en-US" sz="2400" i="1" dirty="0">
                <a:solidFill>
                  <a:schemeClr val="bg1">
                    <a:lumMod val="10000"/>
                  </a:schemeClr>
                </a:solidFill>
              </a:rPr>
              <a:t>satisfaction</a:t>
            </a:r>
            <a:r>
              <a:rPr lang="en-US" altLang="en-US" sz="2400" dirty="0">
                <a:solidFill>
                  <a:schemeClr val="bg1">
                    <a:lumMod val="10000"/>
                  </a:schemeClr>
                </a:solidFill>
              </a:rPr>
              <a:t>.</a:t>
            </a:r>
          </a:p>
          <a:p>
            <a:r>
              <a:rPr lang="en-US" altLang="en-US" sz="2400" dirty="0">
                <a:solidFill>
                  <a:schemeClr val="bg1">
                    <a:lumMod val="10000"/>
                  </a:schemeClr>
                </a:solidFill>
              </a:rPr>
              <a:t>Current Customers</a:t>
            </a:r>
          </a:p>
          <a:p>
            <a:r>
              <a:rPr lang="en-US" altLang="en-US" sz="2400" dirty="0">
                <a:solidFill>
                  <a:schemeClr val="bg1">
                    <a:lumMod val="10000"/>
                  </a:schemeClr>
                </a:solidFill>
              </a:rPr>
              <a:t>Potential customers (customers of competitors or future customers)</a:t>
            </a:r>
          </a:p>
          <a:p>
            <a:endParaRPr lang="en-US" sz="2400" dirty="0">
              <a:latin typeface="Arial" charset="0"/>
              <a:cs typeface="Arial" charset="0"/>
              <a:sym typeface="Arial" charset="0"/>
            </a:endParaRPr>
          </a:p>
          <a:p>
            <a:endParaRPr lang="en-US" sz="2400" dirty="0"/>
          </a:p>
        </p:txBody>
      </p:sp>
    </p:spTree>
    <p:extLst>
      <p:ext uri="{BB962C8B-B14F-4D97-AF65-F5344CB8AC3E}">
        <p14:creationId xmlns:p14="http://schemas.microsoft.com/office/powerpoint/2010/main" val="42901650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1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82118" y="955117"/>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523999" y="1359071"/>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39047" y="1359072"/>
            <a:ext cx="8946361" cy="5137812"/>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ctr">
              <a:buFont typeface="Arial" panose="020B0604020202020204" pitchFamily="34" charset="0"/>
              <a:buChar char="•"/>
            </a:pP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664354" y="1753394"/>
            <a:ext cx="6329361" cy="4413516"/>
          </a:xfrm>
          <a:prstGeom prst="rect">
            <a:avLst/>
          </a:prstGeom>
          <a:noFill/>
        </p:spPr>
        <p:txBody>
          <a:bodyPr wrap="square" rtlCol="0">
            <a:spAutoFit/>
          </a:bodyPr>
          <a:lstStyle/>
          <a:p>
            <a:pPr marL="533400" indent="-533400">
              <a:lnSpc>
                <a:spcPct val="90000"/>
              </a:lnSpc>
              <a:buFontTx/>
              <a:buNone/>
            </a:pPr>
            <a:r>
              <a:rPr lang="en-US" sz="2400" b="1" dirty="0">
                <a:solidFill>
                  <a:srgbClr val="2D3956"/>
                </a:solidFill>
              </a:rPr>
              <a:t>Consumer:  </a:t>
            </a:r>
          </a:p>
          <a:p>
            <a:pPr marL="533400" indent="-533400">
              <a:lnSpc>
                <a:spcPct val="90000"/>
              </a:lnSpc>
              <a:buFontTx/>
              <a:buNone/>
            </a:pPr>
            <a:r>
              <a:rPr lang="en-US" sz="2400" dirty="0">
                <a:solidFill>
                  <a:srgbClr val="2D3956"/>
                </a:solidFill>
              </a:rPr>
              <a:t>Someone who buys things for a non-commercial </a:t>
            </a:r>
          </a:p>
          <a:p>
            <a:pPr marL="533400" indent="-533400">
              <a:lnSpc>
                <a:spcPct val="90000"/>
              </a:lnSpc>
              <a:buFontTx/>
              <a:buNone/>
            </a:pPr>
            <a:r>
              <a:rPr lang="en-US" sz="2400" dirty="0">
                <a:solidFill>
                  <a:srgbClr val="2D3956"/>
                </a:solidFill>
              </a:rPr>
              <a:t>purpose, either for themselves or for others. </a:t>
            </a:r>
          </a:p>
          <a:p>
            <a:pPr marL="533400" indent="-533400">
              <a:lnSpc>
                <a:spcPct val="90000"/>
              </a:lnSpc>
              <a:buFontTx/>
              <a:buNone/>
            </a:pPr>
            <a:endParaRPr lang="en-US" sz="2400" b="1" dirty="0">
              <a:solidFill>
                <a:srgbClr val="2D3956"/>
              </a:solidFill>
            </a:endParaRPr>
          </a:p>
          <a:p>
            <a:pPr marL="533400" indent="-533400">
              <a:lnSpc>
                <a:spcPct val="90000"/>
              </a:lnSpc>
              <a:buFontTx/>
              <a:buNone/>
            </a:pPr>
            <a:r>
              <a:rPr lang="en-US" sz="2400" b="1" dirty="0">
                <a:solidFill>
                  <a:srgbClr val="2D3956"/>
                </a:solidFill>
              </a:rPr>
              <a:t>Clients:</a:t>
            </a:r>
          </a:p>
          <a:p>
            <a:pPr marL="533400" indent="-533400">
              <a:lnSpc>
                <a:spcPct val="90000"/>
              </a:lnSpc>
              <a:buFontTx/>
              <a:buNone/>
            </a:pPr>
            <a:r>
              <a:rPr lang="en-US" sz="2400" dirty="0">
                <a:solidFill>
                  <a:srgbClr val="2D3956"/>
                </a:solidFill>
              </a:rPr>
              <a:t>The word client refers to people who establish </a:t>
            </a:r>
          </a:p>
          <a:p>
            <a:pPr marL="533400" indent="-533400">
              <a:lnSpc>
                <a:spcPct val="90000"/>
              </a:lnSpc>
              <a:buFontTx/>
              <a:buNone/>
            </a:pPr>
            <a:r>
              <a:rPr lang="en-US" sz="2400" dirty="0">
                <a:solidFill>
                  <a:srgbClr val="2D3956"/>
                </a:solidFill>
              </a:rPr>
              <a:t>long-term relationships with a service provider. </a:t>
            </a:r>
          </a:p>
          <a:p>
            <a:pPr marL="533400" indent="-533400">
              <a:lnSpc>
                <a:spcPct val="90000"/>
              </a:lnSpc>
            </a:pPr>
            <a:r>
              <a:rPr lang="en-US" sz="2400" dirty="0">
                <a:solidFill>
                  <a:srgbClr val="2D3956"/>
                </a:solidFill>
              </a:rPr>
              <a:t>(Hospitals, transportation, banks, education,..</a:t>
            </a:r>
            <a:r>
              <a:rPr lang="en-US" sz="2400" dirty="0" err="1">
                <a:solidFill>
                  <a:srgbClr val="2D3956"/>
                </a:solidFill>
              </a:rPr>
              <a:t>etc</a:t>
            </a:r>
            <a:r>
              <a:rPr lang="en-US" sz="2400" dirty="0">
                <a:solidFill>
                  <a:srgbClr val="2D3956"/>
                </a:solidFill>
              </a:rPr>
              <a:t>)</a:t>
            </a:r>
          </a:p>
          <a:p>
            <a:pPr marL="533400" indent="-533400">
              <a:lnSpc>
                <a:spcPct val="90000"/>
              </a:lnSpc>
              <a:buFontTx/>
              <a:buNone/>
            </a:pPr>
            <a:r>
              <a:rPr lang="en-US" sz="2400" dirty="0">
                <a:solidFill>
                  <a:srgbClr val="2D3956"/>
                </a:solidFill>
              </a:rPr>
              <a:t> </a:t>
            </a:r>
          </a:p>
          <a:p>
            <a:pPr marL="533400" indent="-533400">
              <a:lnSpc>
                <a:spcPct val="90000"/>
              </a:lnSpc>
            </a:pPr>
            <a:r>
              <a:rPr lang="en-US" sz="2400" b="1" dirty="0">
                <a:solidFill>
                  <a:srgbClr val="2D3956"/>
                </a:solidFill>
              </a:rPr>
              <a:t>Customer: </a:t>
            </a:r>
          </a:p>
          <a:p>
            <a:pPr marL="533400" indent="-533400">
              <a:lnSpc>
                <a:spcPct val="90000"/>
              </a:lnSpc>
            </a:pPr>
            <a:r>
              <a:rPr lang="en-US" sz="2400" dirty="0">
                <a:solidFill>
                  <a:srgbClr val="2D3956"/>
                </a:solidFill>
              </a:rPr>
              <a:t>A customer is an individual, household or that </a:t>
            </a:r>
          </a:p>
          <a:p>
            <a:pPr marL="533400" indent="-533400">
              <a:lnSpc>
                <a:spcPct val="90000"/>
              </a:lnSpc>
            </a:pPr>
            <a:r>
              <a:rPr lang="en-US" sz="2400" dirty="0">
                <a:solidFill>
                  <a:srgbClr val="2D3956"/>
                </a:solidFill>
              </a:rPr>
              <a:t>buys a product/brand. (is customed to buy </a:t>
            </a:r>
          </a:p>
          <a:p>
            <a:pPr marL="533400" indent="-533400">
              <a:lnSpc>
                <a:spcPct val="90000"/>
              </a:lnSpc>
            </a:pPr>
            <a:r>
              <a:rPr lang="en-US" sz="2400" dirty="0">
                <a:solidFill>
                  <a:srgbClr val="2D3956"/>
                </a:solidFill>
              </a:rPr>
              <a:t>certain product/brand)</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print">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10342915" y="155458"/>
            <a:ext cx="1469924" cy="401250"/>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10506067" y="637454"/>
            <a:ext cx="1440073" cy="236916"/>
          </a:xfrm>
          <a:prstGeom prst="rect">
            <a:avLst/>
          </a:prstGeom>
        </p:spPr>
      </p:pic>
      <p:sp>
        <p:nvSpPr>
          <p:cNvPr id="2" name="Rectangle 1">
            <a:extLst>
              <a:ext uri="{FF2B5EF4-FFF2-40B4-BE49-F238E27FC236}">
                <a16:creationId xmlns:a16="http://schemas.microsoft.com/office/drawing/2014/main" id="{15822044-325A-4EDB-9AC9-821A3BA0EDA4}"/>
              </a:ext>
            </a:extLst>
          </p:cNvPr>
          <p:cNvSpPr/>
          <p:nvPr/>
        </p:nvSpPr>
        <p:spPr>
          <a:xfrm>
            <a:off x="2566598" y="249290"/>
            <a:ext cx="5536259" cy="584775"/>
          </a:xfrm>
          <a:prstGeom prst="rect">
            <a:avLst/>
          </a:prstGeom>
        </p:spPr>
        <p:txBody>
          <a:bodyPr wrap="none">
            <a:spAutoFit/>
          </a:bodyPr>
          <a:lstStyle/>
          <a:p>
            <a:r>
              <a:rPr lang="en-US" sz="3200" b="1" dirty="0">
                <a:solidFill>
                  <a:srgbClr val="852F4A"/>
                </a:solidFill>
              </a:rPr>
              <a:t>Consumer, Customer and Client</a:t>
            </a:r>
          </a:p>
        </p:txBody>
      </p:sp>
      <p:pic>
        <p:nvPicPr>
          <p:cNvPr id="5" name="Picture 4">
            <a:extLst>
              <a:ext uri="{FF2B5EF4-FFF2-40B4-BE49-F238E27FC236}">
                <a16:creationId xmlns:a16="http://schemas.microsoft.com/office/drawing/2014/main" id="{AD698EF8-2D6F-439F-A5A7-CE75F42D969E}"/>
              </a:ext>
            </a:extLst>
          </p:cNvPr>
          <p:cNvPicPr>
            <a:picLocks noChangeAspect="1"/>
          </p:cNvPicPr>
          <p:nvPr/>
        </p:nvPicPr>
        <p:blipFill>
          <a:blip r:embed="rId7"/>
          <a:stretch>
            <a:fillRect/>
          </a:stretch>
        </p:blipFill>
        <p:spPr>
          <a:xfrm>
            <a:off x="6993715" y="2088978"/>
            <a:ext cx="5658706" cy="3409950"/>
          </a:xfrm>
          <a:prstGeom prst="rect">
            <a:avLst/>
          </a:prstGeom>
        </p:spPr>
      </p:pic>
    </p:spTree>
    <p:extLst>
      <p:ext uri="{BB962C8B-B14F-4D97-AF65-F5344CB8AC3E}">
        <p14:creationId xmlns:p14="http://schemas.microsoft.com/office/powerpoint/2010/main" val="82475311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a:ext>
            </a:extLst>
          </a:blip>
          <a:srcRect/>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234684" y="706884"/>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a:ext>
            </a:extLst>
          </a:blip>
          <a:srcRect/>
          <a:stretch/>
        </p:blipFill>
        <p:spPr>
          <a:xfrm>
            <a:off x="9918598" y="-535488"/>
            <a:ext cx="2036258" cy="1800993"/>
          </a:xfrm>
          <a:prstGeom prst="rect">
            <a:avLst/>
          </a:prstGeom>
        </p:spPr>
      </p:pic>
      <p:pic>
        <p:nvPicPr>
          <p:cNvPr id="36" name="Graphic 35">
            <a:extLst>
              <a:ext uri="{FF2B5EF4-FFF2-40B4-BE49-F238E27FC236}">
                <a16:creationId xmlns:a16="http://schemas.microsoft.com/office/drawing/2014/main" id="{D093BAF8-7BD7-E8F7-8798-6C01339128AB}"/>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37" name="Graphic 36">
            <a:extLst>
              <a:ext uri="{FF2B5EF4-FFF2-40B4-BE49-F238E27FC236}">
                <a16:creationId xmlns:a16="http://schemas.microsoft.com/office/drawing/2014/main" id="{C2BDC60B-9FFF-D670-F0A7-0FBAF64501CF}"/>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851127" y="5640253"/>
            <a:ext cx="1879649" cy="309233"/>
          </a:xfrm>
          <a:prstGeom prst="rect">
            <a:avLst/>
          </a:prstGeom>
        </p:spPr>
      </p:pic>
      <p:sp>
        <p:nvSpPr>
          <p:cNvPr id="4" name="Rectangle 3">
            <a:extLst>
              <a:ext uri="{FF2B5EF4-FFF2-40B4-BE49-F238E27FC236}">
                <a16:creationId xmlns:a16="http://schemas.microsoft.com/office/drawing/2014/main" id="{27D93291-4ED0-4337-8692-C9675582A6A3}"/>
              </a:ext>
            </a:extLst>
          </p:cNvPr>
          <p:cNvSpPr/>
          <p:nvPr/>
        </p:nvSpPr>
        <p:spPr>
          <a:xfrm>
            <a:off x="3740715" y="91832"/>
            <a:ext cx="5228624" cy="523220"/>
          </a:xfrm>
          <a:prstGeom prst="rect">
            <a:avLst/>
          </a:prstGeom>
        </p:spPr>
        <p:txBody>
          <a:bodyPr wrap="square">
            <a:spAutoFit/>
          </a:bodyPr>
          <a:lstStyle/>
          <a:p>
            <a:r>
              <a:rPr lang="en-US" sz="2800" b="1" dirty="0">
                <a:solidFill>
                  <a:srgbClr val="852F4A"/>
                </a:solidFill>
              </a:rPr>
              <a:t>What is Consumer Behavior?</a:t>
            </a:r>
          </a:p>
        </p:txBody>
      </p:sp>
      <p:sp>
        <p:nvSpPr>
          <p:cNvPr id="12" name="TextBox 11">
            <a:extLst>
              <a:ext uri="{FF2B5EF4-FFF2-40B4-BE49-F238E27FC236}">
                <a16:creationId xmlns:a16="http://schemas.microsoft.com/office/drawing/2014/main" id="{356B04D6-2B0A-44DC-8761-B0C03F1ABD01}"/>
              </a:ext>
            </a:extLst>
          </p:cNvPr>
          <p:cNvSpPr txBox="1"/>
          <p:nvPr/>
        </p:nvSpPr>
        <p:spPr>
          <a:xfrm>
            <a:off x="3636336" y="1201043"/>
            <a:ext cx="8318520" cy="4056495"/>
          </a:xfrm>
          <a:prstGeom prst="rect">
            <a:avLst/>
          </a:prstGeom>
          <a:noFill/>
        </p:spPr>
        <p:txBody>
          <a:bodyPr wrap="square">
            <a:spAutoFit/>
          </a:bodyPr>
          <a:lstStyle/>
          <a:p>
            <a:pPr marL="457200" indent="-457200" algn="just">
              <a:spcBef>
                <a:spcPct val="20000"/>
              </a:spcBef>
              <a:buFont typeface="Arial" panose="020B0604020202020204" pitchFamily="34" charset="0"/>
              <a:buChar char="•"/>
              <a:defRPr/>
            </a:pPr>
            <a:r>
              <a:rPr lang="en-US" sz="2800" dirty="0"/>
              <a:t>The buying behavior of final consumers, individuals and households who buy goods and services for personal consumption</a:t>
            </a:r>
            <a:endParaRPr kumimoji="0" lang="en-US" altLang="en-US" sz="2800" b="0" i="0" u="none" strike="noStrike" kern="1200" cap="none" spc="0" normalizeH="0" baseline="0" noProof="0" dirty="0">
              <a:ln>
                <a:noFill/>
              </a:ln>
              <a:solidFill>
                <a:prstClr val="black"/>
              </a:solidFill>
              <a:effectLst/>
              <a:uLnTx/>
              <a:uFillTx/>
              <a:latin typeface="Candara" panose="020E0502030303020204" pitchFamily="34" charset="0"/>
              <a:ea typeface="+mn-ea"/>
              <a:cs typeface="+mn-cs"/>
            </a:endParaRPr>
          </a:p>
          <a:p>
            <a:pPr marL="457200" marR="0" lvl="0" indent="-457200" algn="just" defTabSz="914400" rtl="0" eaLnBrk="1" fontAlgn="auto" latinLnBrk="0" hangingPunct="1">
              <a:lnSpc>
                <a:spcPct val="100000"/>
              </a:lnSpc>
              <a:spcBef>
                <a:spcPct val="20000"/>
              </a:spcBef>
              <a:spcAft>
                <a:spcPts val="0"/>
              </a:spcAft>
              <a:buClrTx/>
              <a:buSzTx/>
              <a:buFont typeface="Arial" panose="020B0604020202020204" pitchFamily="34" charset="0"/>
              <a:buChar char="•"/>
              <a:tabLst/>
              <a:defRPr/>
            </a:pPr>
            <a:r>
              <a:rPr kumimoji="0" lang="en-US" altLang="en-US" sz="2800" b="0" i="0" u="none" strike="noStrike" kern="1200" cap="none" spc="0" normalizeH="0" baseline="0" noProof="0" dirty="0">
                <a:ln>
                  <a:noFill/>
                </a:ln>
                <a:solidFill>
                  <a:prstClr val="black"/>
                </a:solidFill>
                <a:effectLst/>
                <a:uLnTx/>
                <a:uFillTx/>
                <a:latin typeface="Candara" panose="020E0502030303020204" pitchFamily="34" charset="0"/>
                <a:ea typeface="+mn-ea"/>
                <a:cs typeface="+mn-cs"/>
              </a:rPr>
              <a:t>The study of consumer behavior describes what products and brands consumers buy, why they buy them, when they buy them, where they buy them, how often they buy them, how often they use them, how they evaluate them after the purchase, and whether or not they buy them repeatedly.</a:t>
            </a:r>
          </a:p>
        </p:txBody>
      </p:sp>
    </p:spTree>
    <p:extLst>
      <p:ext uri="{BB962C8B-B14F-4D97-AF65-F5344CB8AC3E}">
        <p14:creationId xmlns:p14="http://schemas.microsoft.com/office/powerpoint/2010/main" val="348692543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82118" y="955117"/>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a:ext>
            </a:extLst>
          </a:blip>
          <a:srcRect/>
          <a:stretch/>
        </p:blipFill>
        <p:spPr>
          <a:xfrm>
            <a:off x="91748" y="-372930"/>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523999" y="1359071"/>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843736" y="1690182"/>
            <a:ext cx="8233906" cy="408209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ctr">
              <a:buFont typeface="Arial" panose="020B0604020202020204" pitchFamily="34" charset="0"/>
              <a:buChar char="•"/>
            </a:pP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109877" y="2067485"/>
            <a:ext cx="7989642" cy="2932341"/>
          </a:xfrm>
          <a:prstGeom prst="rect">
            <a:avLst/>
          </a:prstGeom>
          <a:noFill/>
        </p:spPr>
        <p:txBody>
          <a:bodyPr wrap="square" rtlCol="0">
            <a:spAutoFit/>
          </a:bodyPr>
          <a:lstStyle/>
          <a:p>
            <a:pPr marL="457200" indent="-457200">
              <a:lnSpc>
                <a:spcPct val="200000"/>
              </a:lnSpc>
              <a:buAutoNum type="arabicPeriod"/>
            </a:pPr>
            <a:r>
              <a:rPr lang="en-US" sz="2400" dirty="0">
                <a:solidFill>
                  <a:srgbClr val="2D3956"/>
                </a:solidFill>
                <a:latin typeface="Tajawal ExtraBold" panose="00000800000000000000" pitchFamily="2" charset="-78"/>
                <a:cs typeface="Tajawal ExtraBold" panose="00000800000000000000" pitchFamily="2" charset="-78"/>
              </a:rPr>
              <a:t>Buyer's characteristics influence how he/she perceives and reacts to the stimuli.</a:t>
            </a:r>
          </a:p>
          <a:p>
            <a:pPr marL="457200" indent="-457200">
              <a:lnSpc>
                <a:spcPct val="200000"/>
              </a:lnSpc>
              <a:buAutoNum type="arabicPeriod"/>
            </a:pPr>
            <a:r>
              <a:rPr lang="en-US" sz="2400" dirty="0">
                <a:solidFill>
                  <a:srgbClr val="2D3956"/>
                </a:solidFill>
                <a:latin typeface="Tajawal ExtraBold" panose="00000800000000000000" pitchFamily="2" charset="-78"/>
                <a:cs typeface="Tajawal ExtraBold" panose="00000800000000000000" pitchFamily="2" charset="-78"/>
              </a:rPr>
              <a:t>Buyer's decision process itself affects</a:t>
            </a:r>
          </a:p>
          <a:p>
            <a:pPr>
              <a:lnSpc>
                <a:spcPct val="200000"/>
              </a:lnSpc>
            </a:pPr>
            <a:r>
              <a:rPr lang="en-US" sz="2400" dirty="0">
                <a:solidFill>
                  <a:srgbClr val="2D3956"/>
                </a:solidFill>
                <a:latin typeface="Tajawal ExtraBold" panose="00000800000000000000" pitchFamily="2" charset="-78"/>
                <a:cs typeface="Tajawal ExtraBold" panose="00000800000000000000" pitchFamily="2" charset="-78"/>
              </a:rPr>
              <a:t>       the buyer's behavior. </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45860" y="6170165"/>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2" name="Rectangle 1">
            <a:extLst>
              <a:ext uri="{FF2B5EF4-FFF2-40B4-BE49-F238E27FC236}">
                <a16:creationId xmlns:a16="http://schemas.microsoft.com/office/drawing/2014/main" id="{15822044-325A-4EDB-9AC9-821A3BA0EDA4}"/>
              </a:ext>
            </a:extLst>
          </p:cNvPr>
          <p:cNvSpPr/>
          <p:nvPr/>
        </p:nvSpPr>
        <p:spPr>
          <a:xfrm>
            <a:off x="2106768" y="235178"/>
            <a:ext cx="10272902" cy="584775"/>
          </a:xfrm>
          <a:prstGeom prst="rect">
            <a:avLst/>
          </a:prstGeom>
        </p:spPr>
        <p:txBody>
          <a:bodyPr wrap="square">
            <a:spAutoFit/>
          </a:bodyPr>
          <a:lstStyle/>
          <a:p>
            <a:r>
              <a:rPr lang="en-US" sz="3200" b="1" dirty="0">
                <a:solidFill>
                  <a:srgbClr val="852F4A"/>
                </a:solidFill>
              </a:rPr>
              <a:t>To understand how the stimuli are changed into responses:</a:t>
            </a:r>
          </a:p>
        </p:txBody>
      </p:sp>
      <p:pic>
        <p:nvPicPr>
          <p:cNvPr id="10" name="Picture 2" descr="C:\Users\Dr Mayar\Desktop\800-DW-Shopping.jpg">
            <a:extLst>
              <a:ext uri="{FF2B5EF4-FFF2-40B4-BE49-F238E27FC236}">
                <a16:creationId xmlns:a16="http://schemas.microsoft.com/office/drawing/2014/main" id="{83AFB151-D5A8-4EF1-9A0B-838DC533AB7E}"/>
              </a:ext>
            </a:extLst>
          </p:cNvPr>
          <p:cNvPicPr>
            <a:picLocks noChangeAspect="1" noChangeArrowheads="1"/>
          </p:cNvPicPr>
          <p:nvPr/>
        </p:nvPicPr>
        <p:blipFill>
          <a:blip r:embed="rId7" cstate="print">
            <a:extLst>
              <a:ext uri="{28A0092B-C50C-407E-A947-70E740481C1C}">
                <a14:useLocalDpi xmlns:a14="http://schemas.microsoft.com/office/drawing/2010/main"/>
              </a:ext>
            </a:extLst>
          </a:blip>
          <a:srcRect/>
          <a:stretch>
            <a:fillRect/>
          </a:stretch>
        </p:blipFill>
        <p:spPr bwMode="auto">
          <a:xfrm>
            <a:off x="9257340" y="1937954"/>
            <a:ext cx="3100258" cy="345597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689829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a:ext>
            </a:extLst>
          </a:blip>
          <a:srcRect/>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234684" y="706884"/>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a:ext>
            </a:extLst>
          </a:blip>
          <a:srcRect/>
          <a:stretch/>
        </p:blipFill>
        <p:spPr>
          <a:xfrm>
            <a:off x="9918598" y="-535488"/>
            <a:ext cx="2036258" cy="1800993"/>
          </a:xfrm>
          <a:prstGeom prst="rect">
            <a:avLst/>
          </a:prstGeom>
        </p:spPr>
      </p:pic>
      <p:pic>
        <p:nvPicPr>
          <p:cNvPr id="36" name="Graphic 35">
            <a:extLst>
              <a:ext uri="{FF2B5EF4-FFF2-40B4-BE49-F238E27FC236}">
                <a16:creationId xmlns:a16="http://schemas.microsoft.com/office/drawing/2014/main" id="{D093BAF8-7BD7-E8F7-8798-6C01339128AB}"/>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37" name="Graphic 36">
            <a:extLst>
              <a:ext uri="{FF2B5EF4-FFF2-40B4-BE49-F238E27FC236}">
                <a16:creationId xmlns:a16="http://schemas.microsoft.com/office/drawing/2014/main" id="{C2BDC60B-9FFF-D670-F0A7-0FBAF64501CF}"/>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851127" y="5640253"/>
            <a:ext cx="1879649" cy="309233"/>
          </a:xfrm>
          <a:prstGeom prst="rect">
            <a:avLst/>
          </a:prstGeom>
        </p:spPr>
      </p:pic>
      <p:sp>
        <p:nvSpPr>
          <p:cNvPr id="4" name="Rectangle 3">
            <a:extLst>
              <a:ext uri="{FF2B5EF4-FFF2-40B4-BE49-F238E27FC236}">
                <a16:creationId xmlns:a16="http://schemas.microsoft.com/office/drawing/2014/main" id="{27D93291-4ED0-4337-8692-C9675582A6A3}"/>
              </a:ext>
            </a:extLst>
          </p:cNvPr>
          <p:cNvSpPr/>
          <p:nvPr/>
        </p:nvSpPr>
        <p:spPr>
          <a:xfrm>
            <a:off x="3740715" y="91832"/>
            <a:ext cx="5228624" cy="523220"/>
          </a:xfrm>
          <a:prstGeom prst="rect">
            <a:avLst/>
          </a:prstGeom>
        </p:spPr>
        <p:txBody>
          <a:bodyPr wrap="square">
            <a:spAutoFit/>
          </a:bodyPr>
          <a:lstStyle/>
          <a:p>
            <a:r>
              <a:rPr lang="en-US" sz="2800" b="1" dirty="0">
                <a:solidFill>
                  <a:srgbClr val="852F4A"/>
                </a:solidFill>
              </a:rPr>
              <a:t>Purchase Influences</a:t>
            </a:r>
          </a:p>
        </p:txBody>
      </p:sp>
      <p:graphicFrame>
        <p:nvGraphicFramePr>
          <p:cNvPr id="14" name="Content Placeholder 5">
            <a:extLst>
              <a:ext uri="{FF2B5EF4-FFF2-40B4-BE49-F238E27FC236}">
                <a16:creationId xmlns:a16="http://schemas.microsoft.com/office/drawing/2014/main" id="{0DEA59E7-3852-492B-B024-AA3411CA75AD}"/>
              </a:ext>
            </a:extLst>
          </p:cNvPr>
          <p:cNvGraphicFramePr>
            <a:graphicFrameLocks/>
          </p:cNvGraphicFramePr>
          <p:nvPr/>
        </p:nvGraphicFramePr>
        <p:xfrm>
          <a:off x="3984752" y="1066969"/>
          <a:ext cx="7499588" cy="5919458"/>
        </p:xfrm>
        <a:graphic>
          <a:graphicData uri="http://schemas.openxmlformats.org/drawingml/2006/diagram">
            <dgm:relIds xmlns:dgm="http://schemas.openxmlformats.org/drawingml/2006/diagram" xmlns:r="http://schemas.openxmlformats.org/officeDocument/2006/relationships" r:dm="rId9" r:lo="rId10" r:qs="rId11" r:cs="rId12"/>
          </a:graphicData>
        </a:graphic>
      </p:graphicFrame>
    </p:spTree>
    <p:extLst>
      <p:ext uri="{BB962C8B-B14F-4D97-AF65-F5344CB8AC3E}">
        <p14:creationId xmlns:p14="http://schemas.microsoft.com/office/powerpoint/2010/main" val="250149303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82118" y="955117"/>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523999" y="1359071"/>
            <a:ext cx="4128422" cy="539182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6600" b="1" dirty="0"/>
              <a:t>Needs</a:t>
            </a:r>
          </a:p>
          <a:p>
            <a:pPr algn="ctr"/>
            <a:r>
              <a:rPr lang="en-US" sz="6600" b="1" dirty="0"/>
              <a:t>Wants</a:t>
            </a:r>
          </a:p>
          <a:p>
            <a:pPr algn="ctr"/>
            <a:r>
              <a:rPr lang="en-US" sz="6600" b="1" dirty="0"/>
              <a:t>Demand</a:t>
            </a: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45860" y="1328206"/>
            <a:ext cx="8548819" cy="5391829"/>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ctr">
              <a:buFont typeface="Arial" panose="020B0604020202020204" pitchFamily="34" charset="0"/>
              <a:buChar char="•"/>
            </a:pP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print">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10195665" y="294403"/>
            <a:ext cx="1469924" cy="401250"/>
          </a:xfrm>
          <a:prstGeom prst="rect">
            <a:avLst/>
          </a:prstGeom>
        </p:spPr>
      </p:pic>
      <p:sp>
        <p:nvSpPr>
          <p:cNvPr id="2" name="Rectangle 1">
            <a:extLst>
              <a:ext uri="{FF2B5EF4-FFF2-40B4-BE49-F238E27FC236}">
                <a16:creationId xmlns:a16="http://schemas.microsoft.com/office/drawing/2014/main" id="{15822044-325A-4EDB-9AC9-821A3BA0EDA4}"/>
              </a:ext>
            </a:extLst>
          </p:cNvPr>
          <p:cNvSpPr/>
          <p:nvPr/>
        </p:nvSpPr>
        <p:spPr>
          <a:xfrm>
            <a:off x="2566598" y="249290"/>
            <a:ext cx="4827604" cy="584775"/>
          </a:xfrm>
          <a:prstGeom prst="rect">
            <a:avLst/>
          </a:prstGeom>
        </p:spPr>
        <p:txBody>
          <a:bodyPr wrap="none">
            <a:spAutoFit/>
          </a:bodyPr>
          <a:lstStyle/>
          <a:p>
            <a:r>
              <a:rPr lang="en-US" sz="3200" b="1" dirty="0">
                <a:solidFill>
                  <a:srgbClr val="852F4A"/>
                </a:solidFill>
              </a:rPr>
              <a:t>Need, Want, Demand, Goal</a:t>
            </a:r>
          </a:p>
        </p:txBody>
      </p:sp>
      <p:pic>
        <p:nvPicPr>
          <p:cNvPr id="5" name="Picture 4">
            <a:extLst>
              <a:ext uri="{FF2B5EF4-FFF2-40B4-BE49-F238E27FC236}">
                <a16:creationId xmlns:a16="http://schemas.microsoft.com/office/drawing/2014/main" id="{02E68861-36E8-4025-AD57-D58D10EF2AE8}"/>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93408" y="1596893"/>
            <a:ext cx="7853721" cy="4916184"/>
          </a:xfrm>
          <a:prstGeom prst="rect">
            <a:avLst/>
          </a:prstGeom>
        </p:spPr>
      </p:pic>
    </p:spTree>
    <p:extLst>
      <p:ext uri="{BB962C8B-B14F-4D97-AF65-F5344CB8AC3E}">
        <p14:creationId xmlns:p14="http://schemas.microsoft.com/office/powerpoint/2010/main" val="135935026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82118" y="955117"/>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523999" y="1359071"/>
            <a:ext cx="4128422" cy="539182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6600" b="1" dirty="0"/>
              <a:t>Goals</a:t>
            </a: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45860" y="1328206"/>
            <a:ext cx="9102664" cy="5391829"/>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ctr">
              <a:buFont typeface="Arial" panose="020B0604020202020204" pitchFamily="34" charset="0"/>
              <a:buChar char="•"/>
            </a:pP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print">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10195665" y="294403"/>
            <a:ext cx="1469924" cy="401250"/>
          </a:xfrm>
          <a:prstGeom prst="rect">
            <a:avLst/>
          </a:prstGeom>
        </p:spPr>
      </p:pic>
      <p:sp>
        <p:nvSpPr>
          <p:cNvPr id="2" name="Rectangle 1">
            <a:extLst>
              <a:ext uri="{FF2B5EF4-FFF2-40B4-BE49-F238E27FC236}">
                <a16:creationId xmlns:a16="http://schemas.microsoft.com/office/drawing/2014/main" id="{15822044-325A-4EDB-9AC9-821A3BA0EDA4}"/>
              </a:ext>
            </a:extLst>
          </p:cNvPr>
          <p:cNvSpPr/>
          <p:nvPr/>
        </p:nvSpPr>
        <p:spPr>
          <a:xfrm>
            <a:off x="2566598" y="249290"/>
            <a:ext cx="4827604" cy="584775"/>
          </a:xfrm>
          <a:prstGeom prst="rect">
            <a:avLst/>
          </a:prstGeom>
        </p:spPr>
        <p:txBody>
          <a:bodyPr wrap="none">
            <a:spAutoFit/>
          </a:bodyPr>
          <a:lstStyle/>
          <a:p>
            <a:r>
              <a:rPr lang="en-US" sz="3200" b="1" dirty="0">
                <a:solidFill>
                  <a:srgbClr val="852F4A"/>
                </a:solidFill>
              </a:rPr>
              <a:t>Need, Want, Demand, Goal</a:t>
            </a:r>
          </a:p>
        </p:txBody>
      </p:sp>
      <p:sp>
        <p:nvSpPr>
          <p:cNvPr id="9" name="Google Shape;4283;p51">
            <a:extLst>
              <a:ext uri="{FF2B5EF4-FFF2-40B4-BE49-F238E27FC236}">
                <a16:creationId xmlns:a16="http://schemas.microsoft.com/office/drawing/2014/main" id="{0B3E639C-9D2E-4E5D-A1F1-26C5B8EA101D}"/>
              </a:ext>
            </a:extLst>
          </p:cNvPr>
          <p:cNvSpPr txBox="1">
            <a:spLocks noGrp="1"/>
          </p:cNvSpPr>
          <p:nvPr>
            <p:ph type="subTitle" idx="1"/>
          </p:nvPr>
        </p:nvSpPr>
        <p:spPr>
          <a:xfrm>
            <a:off x="882860" y="2502096"/>
            <a:ext cx="7254274" cy="3158657"/>
          </a:xfrm>
          <a:prstGeom prst="rect">
            <a:avLst/>
          </a:prstGeom>
        </p:spPr>
        <p:txBody>
          <a:bodyPr spcFirstLastPara="1" wrap="square" lIns="91425" tIns="91425" rIns="91425" bIns="91425" anchor="t" anchorCtr="0">
            <a:noAutofit/>
          </a:bodyPr>
          <a:lstStyle/>
          <a:p>
            <a:pPr marL="342900" indent="-342900" algn="l">
              <a:buFont typeface="Arial" panose="020B0604020202020204" pitchFamily="34" charset="0"/>
              <a:buChar char="•"/>
            </a:pPr>
            <a:r>
              <a:rPr lang="en-US" altLang="en-US" sz="2400" dirty="0">
                <a:solidFill>
                  <a:srgbClr val="C00000"/>
                </a:solidFill>
                <a:latin typeface="Arial" charset="0"/>
                <a:cs typeface="Arial" charset="0"/>
                <a:sym typeface="Arial" charset="0"/>
              </a:rPr>
              <a:t>What are Goals </a:t>
            </a:r>
            <a:r>
              <a:rPr lang="en-US" altLang="en-US" sz="2400" dirty="0">
                <a:solidFill>
                  <a:srgbClr val="2D3956"/>
                </a:solidFill>
                <a:latin typeface="Arial" charset="0"/>
                <a:cs typeface="Arial" charset="0"/>
                <a:sym typeface="Arial" charset="0"/>
              </a:rPr>
              <a:t>− Goals are the objectives that have to be fulfilled. </a:t>
            </a:r>
          </a:p>
          <a:p>
            <a:pPr marL="342900" indent="-342900" algn="l">
              <a:buFont typeface="Arial" panose="020B0604020202020204" pitchFamily="34" charset="0"/>
              <a:buChar char="•"/>
            </a:pPr>
            <a:r>
              <a:rPr lang="en-US" altLang="en-US" sz="2400" dirty="0">
                <a:solidFill>
                  <a:srgbClr val="2D3956"/>
                </a:solidFill>
                <a:latin typeface="Arial" charset="0"/>
                <a:cs typeface="Arial" charset="0"/>
                <a:sym typeface="Arial" charset="0"/>
              </a:rPr>
              <a:t>Goals are generic and product specific in nature. </a:t>
            </a:r>
          </a:p>
          <a:p>
            <a:pPr marL="342900" indent="-342900" algn="l">
              <a:buFont typeface="Arial" panose="020B0604020202020204" pitchFamily="34" charset="0"/>
              <a:buChar char="•"/>
            </a:pPr>
            <a:r>
              <a:rPr lang="en-US" altLang="en-US" sz="2400" dirty="0">
                <a:solidFill>
                  <a:srgbClr val="2D3956"/>
                </a:solidFill>
                <a:latin typeface="Arial" charset="0"/>
                <a:cs typeface="Arial" charset="0"/>
                <a:sym typeface="Arial" charset="0"/>
              </a:rPr>
              <a:t>Generic goals are general in nature, whereas product specific goals are the desires of a specific nature.</a:t>
            </a:r>
          </a:p>
          <a:p>
            <a:pPr marL="342900" indent="-342900" algn="l">
              <a:buFont typeface="Arial" panose="020B0604020202020204" pitchFamily="34" charset="0"/>
              <a:buChar char="•"/>
            </a:pPr>
            <a:endParaRPr lang="en-US" altLang="en-US" sz="2400" dirty="0">
              <a:solidFill>
                <a:srgbClr val="2D3956"/>
              </a:solidFill>
              <a:latin typeface="Arial" charset="0"/>
              <a:cs typeface="Arial" charset="0"/>
              <a:sym typeface="Arial" charset="0"/>
            </a:endParaRPr>
          </a:p>
        </p:txBody>
      </p:sp>
    </p:spTree>
    <p:extLst>
      <p:ext uri="{BB962C8B-B14F-4D97-AF65-F5344CB8AC3E}">
        <p14:creationId xmlns:p14="http://schemas.microsoft.com/office/powerpoint/2010/main" val="417072369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flipV="1">
            <a:off x="2282118" y="909398"/>
            <a:ext cx="5715717"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523999" y="1359071"/>
            <a:ext cx="4128422" cy="539182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92307" y="1817845"/>
            <a:ext cx="8522654" cy="4756690"/>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ctr">
              <a:buFont typeface="Arial" panose="020B0604020202020204" pitchFamily="34" charset="0"/>
              <a:buChar char="•"/>
            </a:pPr>
            <a:endParaRPr lang="en-US" dirty="0"/>
          </a:p>
        </p:txBody>
      </p:sp>
      <p:sp>
        <p:nvSpPr>
          <p:cNvPr id="2" name="Rectangle 1">
            <a:extLst>
              <a:ext uri="{FF2B5EF4-FFF2-40B4-BE49-F238E27FC236}">
                <a16:creationId xmlns:a16="http://schemas.microsoft.com/office/drawing/2014/main" id="{15822044-325A-4EDB-9AC9-821A3BA0EDA4}"/>
              </a:ext>
            </a:extLst>
          </p:cNvPr>
          <p:cNvSpPr/>
          <p:nvPr/>
        </p:nvSpPr>
        <p:spPr>
          <a:xfrm>
            <a:off x="2566598" y="249290"/>
            <a:ext cx="2079224" cy="584775"/>
          </a:xfrm>
          <a:prstGeom prst="rect">
            <a:avLst/>
          </a:prstGeom>
        </p:spPr>
        <p:txBody>
          <a:bodyPr wrap="none">
            <a:spAutoFit/>
          </a:bodyPr>
          <a:lstStyle/>
          <a:p>
            <a:r>
              <a:rPr lang="en-US" sz="3200" b="1" dirty="0">
                <a:solidFill>
                  <a:srgbClr val="852F4A"/>
                </a:solidFill>
              </a:rPr>
              <a:t>Motivation</a:t>
            </a:r>
          </a:p>
        </p:txBody>
      </p:sp>
      <p:sp>
        <p:nvSpPr>
          <p:cNvPr id="13" name="Google Shape;4283;p51">
            <a:extLst>
              <a:ext uri="{FF2B5EF4-FFF2-40B4-BE49-F238E27FC236}">
                <a16:creationId xmlns:a16="http://schemas.microsoft.com/office/drawing/2014/main" id="{0AF9E0A6-4B74-4F51-AE7D-3FD63FB3AE6A}"/>
              </a:ext>
            </a:extLst>
          </p:cNvPr>
          <p:cNvSpPr txBox="1">
            <a:spLocks noGrp="1"/>
          </p:cNvSpPr>
          <p:nvPr>
            <p:ph type="subTitle" idx="1"/>
          </p:nvPr>
        </p:nvSpPr>
        <p:spPr>
          <a:xfrm>
            <a:off x="838986" y="2237443"/>
            <a:ext cx="7538335" cy="3308278"/>
          </a:xfrm>
          <a:prstGeom prst="rect">
            <a:avLst/>
          </a:prstGeom>
        </p:spPr>
        <p:txBody>
          <a:bodyPr spcFirstLastPara="1" wrap="square" lIns="91425" tIns="91425" rIns="91425" bIns="91425" anchor="t" anchorCtr="0">
            <a:noAutofit/>
          </a:bodyPr>
          <a:lstStyle/>
          <a:p>
            <a:pPr marL="342900" indent="-342900" algn="l">
              <a:buFont typeface="Arial" panose="020B0604020202020204" pitchFamily="34" charset="0"/>
              <a:buChar char="•"/>
            </a:pPr>
            <a:r>
              <a:rPr lang="en-US" altLang="en-US" sz="2400" dirty="0">
                <a:solidFill>
                  <a:srgbClr val="2D3956"/>
                </a:solidFill>
                <a:latin typeface="Arial" charset="0"/>
                <a:cs typeface="Arial" charset="0"/>
                <a:sym typeface="Arial" charset="0"/>
              </a:rPr>
              <a:t>The study of Motivation refers to all the processes that drives in a person to perceive a need and pursue a definite course of action to fulfill that need.</a:t>
            </a:r>
          </a:p>
          <a:p>
            <a:pPr marL="342900" indent="-342900" algn="l">
              <a:buFont typeface="Arial" panose="020B0604020202020204" pitchFamily="34" charset="0"/>
              <a:buChar char="•"/>
            </a:pPr>
            <a:r>
              <a:rPr kumimoji="0" lang="en-US" altLang="en-US" sz="2400" b="0" i="0" u="none" strike="noStrike" kern="1200" cap="none" spc="0" normalizeH="0" baseline="0" noProof="0" dirty="0">
                <a:ln>
                  <a:noFill/>
                </a:ln>
                <a:solidFill>
                  <a:srgbClr val="0070C0"/>
                </a:solidFill>
                <a:effectLst/>
                <a:uLnTx/>
                <a:uFillTx/>
                <a:latin typeface="Arial" charset="0"/>
                <a:ea typeface="+mn-ea"/>
                <a:cs typeface="Arial" charset="0"/>
                <a:sym typeface="Arial" charset="0"/>
              </a:rPr>
              <a:t>Needs and fulfillment are the basis of motivation. Change takes place due to both internal as well as external factors. </a:t>
            </a:r>
          </a:p>
          <a:p>
            <a:pPr marL="342900" indent="-342900" algn="l">
              <a:buFont typeface="Arial" panose="020B0604020202020204" pitchFamily="34" charset="0"/>
              <a:buChar char="•"/>
            </a:pPr>
            <a:r>
              <a:rPr lang="en-US" altLang="en-US" sz="2400" dirty="0">
                <a:solidFill>
                  <a:srgbClr val="2D3956"/>
                </a:solidFill>
                <a:latin typeface="Arial" charset="0"/>
                <a:cs typeface="Arial" charset="0"/>
                <a:sym typeface="Arial" charset="0"/>
              </a:rPr>
              <a:t>Motivation=Motive/drive + Action </a:t>
            </a:r>
            <a:r>
              <a:rPr lang="en-US" altLang="en-US" sz="2400" dirty="0">
                <a:solidFill>
                  <a:srgbClr val="2D3956"/>
                </a:solidFill>
                <a:latin typeface="Arial" charset="0"/>
                <a:cs typeface="Arial" charset="0"/>
                <a:sym typeface="Wingdings" panose="05000000000000000000" pitchFamily="2" charset="2"/>
              </a:rPr>
              <a:t> Behavior output</a:t>
            </a:r>
            <a:endParaRPr lang="en-US" altLang="en-US" sz="2400" dirty="0">
              <a:solidFill>
                <a:srgbClr val="2D3956"/>
              </a:solidFill>
              <a:latin typeface="Arial" charset="0"/>
              <a:cs typeface="Arial" charset="0"/>
              <a:sym typeface="Arial" charset="0"/>
            </a:endParaRPr>
          </a:p>
        </p:txBody>
      </p:sp>
      <p:pic>
        <p:nvPicPr>
          <p:cNvPr id="4" name="Picture 3">
            <a:extLst>
              <a:ext uri="{FF2B5EF4-FFF2-40B4-BE49-F238E27FC236}">
                <a16:creationId xmlns:a16="http://schemas.microsoft.com/office/drawing/2014/main" id="{205749B5-137B-4DF8-BA71-0EB12BC86F7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432307" y="2284882"/>
            <a:ext cx="4311805" cy="3308278"/>
          </a:xfrm>
          <a:prstGeom prst="rect">
            <a:avLst/>
          </a:prstGeom>
        </p:spPr>
      </p:pic>
      <p:pic>
        <p:nvPicPr>
          <p:cNvPr id="3" name="Picture 2">
            <a:extLst>
              <a:ext uri="{FF2B5EF4-FFF2-40B4-BE49-F238E27FC236}">
                <a16:creationId xmlns:a16="http://schemas.microsoft.com/office/drawing/2014/main" id="{F4862A09-8C41-473F-9F2A-9302CB1F529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721948" y="5336481"/>
            <a:ext cx="2017432" cy="1344955"/>
          </a:xfrm>
          <a:prstGeom prst="rect">
            <a:avLst/>
          </a:prstGeom>
        </p:spPr>
      </p:pic>
      <p:pic>
        <p:nvPicPr>
          <p:cNvPr id="5" name="Picture 4">
            <a:extLst>
              <a:ext uri="{FF2B5EF4-FFF2-40B4-BE49-F238E27FC236}">
                <a16:creationId xmlns:a16="http://schemas.microsoft.com/office/drawing/2014/main" id="{31A06FE3-6C33-4528-B3F7-0FA80CC316CA}"/>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979304" y="287990"/>
            <a:ext cx="3808288" cy="2142162"/>
          </a:xfrm>
          <a:prstGeom prst="rect">
            <a:avLst/>
          </a:prstGeom>
        </p:spPr>
      </p:pic>
    </p:spTree>
    <p:extLst>
      <p:ext uri="{BB962C8B-B14F-4D97-AF65-F5344CB8AC3E}">
        <p14:creationId xmlns:p14="http://schemas.microsoft.com/office/powerpoint/2010/main" val="233663137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241295" y="586249"/>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18598" y="-535488"/>
            <a:ext cx="2036258" cy="1800993"/>
          </a:xfrm>
          <a:prstGeom prst="rect">
            <a:avLst/>
          </a:prstGeom>
        </p:spPr>
      </p:pic>
      <p:pic>
        <p:nvPicPr>
          <p:cNvPr id="36" name="Graphic 35">
            <a:extLst>
              <a:ext uri="{FF2B5EF4-FFF2-40B4-BE49-F238E27FC236}">
                <a16:creationId xmlns:a16="http://schemas.microsoft.com/office/drawing/2014/main" id="{D093BAF8-7BD7-E8F7-8798-6C01339128AB}"/>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37" name="Graphic 36">
            <a:extLst>
              <a:ext uri="{FF2B5EF4-FFF2-40B4-BE49-F238E27FC236}">
                <a16:creationId xmlns:a16="http://schemas.microsoft.com/office/drawing/2014/main" id="{C2BDC60B-9FFF-D670-F0A7-0FBAF64501CF}"/>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851127" y="5640253"/>
            <a:ext cx="1879649" cy="309233"/>
          </a:xfrm>
          <a:prstGeom prst="rect">
            <a:avLst/>
          </a:prstGeom>
        </p:spPr>
      </p:pic>
      <p:sp>
        <p:nvSpPr>
          <p:cNvPr id="4" name="Rectangle 3">
            <a:extLst>
              <a:ext uri="{FF2B5EF4-FFF2-40B4-BE49-F238E27FC236}">
                <a16:creationId xmlns:a16="http://schemas.microsoft.com/office/drawing/2014/main" id="{27D93291-4ED0-4337-8692-C9675582A6A3}"/>
              </a:ext>
            </a:extLst>
          </p:cNvPr>
          <p:cNvSpPr/>
          <p:nvPr/>
        </p:nvSpPr>
        <p:spPr>
          <a:xfrm>
            <a:off x="3740715" y="91832"/>
            <a:ext cx="5228624" cy="523220"/>
          </a:xfrm>
          <a:prstGeom prst="rect">
            <a:avLst/>
          </a:prstGeom>
        </p:spPr>
        <p:txBody>
          <a:bodyPr wrap="square">
            <a:spAutoFit/>
          </a:bodyPr>
          <a:lstStyle/>
          <a:p>
            <a:r>
              <a:rPr lang="en-US" sz="2800" b="1" dirty="0">
                <a:solidFill>
                  <a:srgbClr val="852F4A"/>
                </a:solidFill>
              </a:rPr>
              <a:t>Maslow’s Need Hierarchy Theory</a:t>
            </a:r>
          </a:p>
        </p:txBody>
      </p:sp>
      <p:pic>
        <p:nvPicPr>
          <p:cNvPr id="3" name="Picture 2">
            <a:extLst>
              <a:ext uri="{FF2B5EF4-FFF2-40B4-BE49-F238E27FC236}">
                <a16:creationId xmlns:a16="http://schemas.microsoft.com/office/drawing/2014/main" id="{7F6CC416-5970-4D46-82A3-45EE1B7EE211}"/>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3636335" y="729483"/>
            <a:ext cx="8412648" cy="6013565"/>
          </a:xfrm>
          <a:prstGeom prst="rect">
            <a:avLst/>
          </a:prstGeom>
        </p:spPr>
      </p:pic>
      <p:sp>
        <p:nvSpPr>
          <p:cNvPr id="11" name="Rectangle 10">
            <a:extLst>
              <a:ext uri="{FF2B5EF4-FFF2-40B4-BE49-F238E27FC236}">
                <a16:creationId xmlns:a16="http://schemas.microsoft.com/office/drawing/2014/main" id="{7BDB4AF9-8F27-4FD6-A668-10BBB7D9D1F1}"/>
              </a:ext>
            </a:extLst>
          </p:cNvPr>
          <p:cNvSpPr/>
          <p:nvPr/>
        </p:nvSpPr>
        <p:spPr>
          <a:xfrm>
            <a:off x="1495982" y="4350603"/>
            <a:ext cx="2469587" cy="954107"/>
          </a:xfrm>
          <a:prstGeom prst="rect">
            <a:avLst/>
          </a:prstGeom>
        </p:spPr>
        <p:txBody>
          <a:bodyPr wrap="square">
            <a:spAutoFit/>
          </a:bodyPr>
          <a:lstStyle/>
          <a:p>
            <a:r>
              <a:rPr lang="en-US" sz="2800" b="1" dirty="0">
                <a:solidFill>
                  <a:srgbClr val="852F4A"/>
                </a:solidFill>
              </a:rPr>
              <a:t>Motivation Theories</a:t>
            </a:r>
          </a:p>
        </p:txBody>
      </p:sp>
    </p:spTree>
    <p:extLst>
      <p:ext uri="{BB962C8B-B14F-4D97-AF65-F5344CB8AC3E}">
        <p14:creationId xmlns:p14="http://schemas.microsoft.com/office/powerpoint/2010/main" val="124332249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82118" y="955117"/>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969338" y="1211355"/>
            <a:ext cx="3564241" cy="549892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a:t>The “Five Types of Needs” that marketers should know in order to distinguish the type of customer’s needs are as following:</a:t>
            </a: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794145" y="1387667"/>
            <a:ext cx="8319033" cy="52210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ctr">
              <a:buFont typeface="Arial" panose="020B0604020202020204" pitchFamily="34" charset="0"/>
              <a:buChar char="•"/>
            </a:pPr>
            <a:endParaRPr lang="en-US" dirty="0"/>
          </a:p>
        </p:txBody>
      </p:sp>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9967711" y="6371708"/>
            <a:ext cx="1879649" cy="309233"/>
          </a:xfrm>
          <a:prstGeom prst="rect">
            <a:avLst/>
          </a:prstGeom>
        </p:spPr>
      </p:pic>
      <p:sp>
        <p:nvSpPr>
          <p:cNvPr id="2" name="Rectangle 1">
            <a:extLst>
              <a:ext uri="{FF2B5EF4-FFF2-40B4-BE49-F238E27FC236}">
                <a16:creationId xmlns:a16="http://schemas.microsoft.com/office/drawing/2014/main" id="{15822044-325A-4EDB-9AC9-821A3BA0EDA4}"/>
              </a:ext>
            </a:extLst>
          </p:cNvPr>
          <p:cNvSpPr/>
          <p:nvPr/>
        </p:nvSpPr>
        <p:spPr>
          <a:xfrm>
            <a:off x="2566598" y="249290"/>
            <a:ext cx="5804602" cy="584775"/>
          </a:xfrm>
          <a:prstGeom prst="rect">
            <a:avLst/>
          </a:prstGeom>
        </p:spPr>
        <p:txBody>
          <a:bodyPr wrap="none">
            <a:spAutoFit/>
          </a:bodyPr>
          <a:lstStyle/>
          <a:p>
            <a:r>
              <a:rPr lang="en-US" sz="3200" b="1" dirty="0">
                <a:solidFill>
                  <a:srgbClr val="852F4A"/>
                </a:solidFill>
              </a:rPr>
              <a:t>Five Types of Needs in Marketing</a:t>
            </a:r>
          </a:p>
        </p:txBody>
      </p:sp>
      <p:pic>
        <p:nvPicPr>
          <p:cNvPr id="3" name="Picture 2">
            <a:extLst>
              <a:ext uri="{FF2B5EF4-FFF2-40B4-BE49-F238E27FC236}">
                <a16:creationId xmlns:a16="http://schemas.microsoft.com/office/drawing/2014/main" id="{CB445777-030D-4F9C-88D2-0BCBA2CD94FD}"/>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668748" y="1645037"/>
            <a:ext cx="6982092" cy="4726671"/>
          </a:xfrm>
          <a:prstGeom prst="rect">
            <a:avLst/>
          </a:prstGeom>
        </p:spPr>
      </p:pic>
    </p:spTree>
    <p:extLst>
      <p:ext uri="{BB962C8B-B14F-4D97-AF65-F5344CB8AC3E}">
        <p14:creationId xmlns:p14="http://schemas.microsoft.com/office/powerpoint/2010/main" val="274193061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82118" y="955117"/>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cstate="screen">
            <a:extLst>
              <a:ext uri="{28A0092B-C50C-407E-A947-70E740481C1C}">
                <a14:useLocalDpi xmlns:a14="http://schemas.microsoft.com/office/drawing/2010/main"/>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523999" y="1359071"/>
            <a:ext cx="4128422" cy="539182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45859" y="1328206"/>
            <a:ext cx="10644747" cy="5391829"/>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ctr">
              <a:buFont typeface="Arial" panose="020B0604020202020204" pitchFamily="34" charset="0"/>
              <a:buChar char="•"/>
            </a:pP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screen">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10195665" y="294403"/>
            <a:ext cx="1469924" cy="401250"/>
          </a:xfrm>
          <a:prstGeom prst="rect">
            <a:avLst/>
          </a:prstGeom>
        </p:spPr>
      </p:pic>
      <p:sp>
        <p:nvSpPr>
          <p:cNvPr id="2" name="Rectangle 1">
            <a:extLst>
              <a:ext uri="{FF2B5EF4-FFF2-40B4-BE49-F238E27FC236}">
                <a16:creationId xmlns:a16="http://schemas.microsoft.com/office/drawing/2014/main" id="{15822044-325A-4EDB-9AC9-821A3BA0EDA4}"/>
              </a:ext>
            </a:extLst>
          </p:cNvPr>
          <p:cNvSpPr/>
          <p:nvPr/>
        </p:nvSpPr>
        <p:spPr>
          <a:xfrm>
            <a:off x="3025570" y="249290"/>
            <a:ext cx="3909660" cy="584775"/>
          </a:xfrm>
          <a:prstGeom prst="rect">
            <a:avLst/>
          </a:prstGeom>
        </p:spPr>
        <p:txBody>
          <a:bodyPr wrap="none">
            <a:spAutoFit/>
          </a:bodyPr>
          <a:lstStyle/>
          <a:p>
            <a:pPr algn="ctr"/>
            <a:r>
              <a:rPr lang="en-US" sz="3200" b="1" dirty="0">
                <a:solidFill>
                  <a:srgbClr val="852F4A"/>
                </a:solidFill>
              </a:rPr>
              <a:t>Consumer Personality</a:t>
            </a:r>
          </a:p>
        </p:txBody>
      </p:sp>
      <p:sp>
        <p:nvSpPr>
          <p:cNvPr id="9" name="Google Shape;215;p33">
            <a:extLst>
              <a:ext uri="{FF2B5EF4-FFF2-40B4-BE49-F238E27FC236}">
                <a16:creationId xmlns:a16="http://schemas.microsoft.com/office/drawing/2014/main" id="{83A34A97-81AD-4D47-AEDA-C87FC167DE59}"/>
              </a:ext>
            </a:extLst>
          </p:cNvPr>
          <p:cNvSpPr txBox="1">
            <a:spLocks/>
          </p:cNvSpPr>
          <p:nvPr/>
        </p:nvSpPr>
        <p:spPr>
          <a:xfrm>
            <a:off x="420840" y="2163499"/>
            <a:ext cx="5415203" cy="3782969"/>
          </a:xfrm>
          <a:prstGeom prst="rect">
            <a:avLst/>
          </a:prstGeom>
        </p:spPr>
        <p:txBody>
          <a:bodyPr spcFirstLastPara="1" vert="horz" wrap="square" lIns="91425" tIns="91425" rIns="91425" bIns="91425" rtlCol="0" anchor="t"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457200" indent="-457200" algn="l">
              <a:buFont typeface="Arial" panose="020B0604020202020204" pitchFamily="34" charset="0"/>
              <a:buChar char="•"/>
            </a:pPr>
            <a:r>
              <a:rPr lang="en-US" altLang="en-US" sz="2800" dirty="0"/>
              <a:t>The inner psychological characteristics </a:t>
            </a:r>
          </a:p>
          <a:p>
            <a:pPr marL="457200" indent="-457200" algn="l">
              <a:buFont typeface="Arial" panose="020B0604020202020204" pitchFamily="34" charset="0"/>
              <a:buChar char="•"/>
            </a:pPr>
            <a:r>
              <a:rPr lang="en-US" altLang="en-US" sz="2800" dirty="0"/>
              <a:t>The specific qualities, attributes, traits, factors, and mannerisms that distinguish one individual from other individuals</a:t>
            </a:r>
          </a:p>
          <a:p>
            <a:pPr marL="457200" indent="-457200" algn="l">
              <a:buFont typeface="Arial" panose="020B0604020202020204" pitchFamily="34" charset="0"/>
              <a:buChar char="•"/>
            </a:pPr>
            <a:r>
              <a:rPr lang="en-US" altLang="en-US" sz="2800" dirty="0"/>
              <a:t>Both determine and reflect how we think and act. </a:t>
            </a:r>
          </a:p>
        </p:txBody>
      </p:sp>
      <p:pic>
        <p:nvPicPr>
          <p:cNvPr id="3" name="Picture 2">
            <a:extLst>
              <a:ext uri="{FF2B5EF4-FFF2-40B4-BE49-F238E27FC236}">
                <a16:creationId xmlns:a16="http://schemas.microsoft.com/office/drawing/2014/main" id="{ECA5AE81-2EAA-413B-ADF0-E2ACEBB2843C}"/>
              </a:ext>
            </a:extLst>
          </p:cNvPr>
          <p:cNvPicPr>
            <a:picLocks noChangeAspect="1"/>
          </p:cNvPicPr>
          <p:nvPr/>
        </p:nvPicPr>
        <p:blipFill>
          <a:blip r:embed="rId5"/>
          <a:stretch>
            <a:fillRect/>
          </a:stretch>
        </p:blipFill>
        <p:spPr>
          <a:xfrm>
            <a:off x="6011023" y="1808414"/>
            <a:ext cx="4645555" cy="4493141"/>
          </a:xfrm>
          <a:prstGeom prst="rect">
            <a:avLst/>
          </a:prstGeom>
        </p:spPr>
      </p:pic>
    </p:spTree>
    <p:extLst>
      <p:ext uri="{BB962C8B-B14F-4D97-AF65-F5344CB8AC3E}">
        <p14:creationId xmlns:p14="http://schemas.microsoft.com/office/powerpoint/2010/main" val="396407644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82118" y="955117"/>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cstate="screen">
            <a:extLst>
              <a:ext uri="{28A0092B-C50C-407E-A947-70E740481C1C}">
                <a14:useLocalDpi xmlns:a14="http://schemas.microsoft.com/office/drawing/2010/main"/>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523999" y="1359071"/>
            <a:ext cx="4128422" cy="539182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45859" y="1328206"/>
            <a:ext cx="10644747" cy="5391829"/>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ctr">
              <a:buFont typeface="Arial" panose="020B0604020202020204" pitchFamily="34" charset="0"/>
              <a:buChar char="•"/>
            </a:pP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screen">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10195665" y="294403"/>
            <a:ext cx="1469924" cy="401250"/>
          </a:xfrm>
          <a:prstGeom prst="rect">
            <a:avLst/>
          </a:prstGeom>
        </p:spPr>
      </p:pic>
      <p:sp>
        <p:nvSpPr>
          <p:cNvPr id="2" name="Rectangle 1">
            <a:extLst>
              <a:ext uri="{FF2B5EF4-FFF2-40B4-BE49-F238E27FC236}">
                <a16:creationId xmlns:a16="http://schemas.microsoft.com/office/drawing/2014/main" id="{15822044-325A-4EDB-9AC9-821A3BA0EDA4}"/>
              </a:ext>
            </a:extLst>
          </p:cNvPr>
          <p:cNvSpPr/>
          <p:nvPr/>
        </p:nvSpPr>
        <p:spPr>
          <a:xfrm>
            <a:off x="3025570" y="249290"/>
            <a:ext cx="3909660" cy="584775"/>
          </a:xfrm>
          <a:prstGeom prst="rect">
            <a:avLst/>
          </a:prstGeom>
        </p:spPr>
        <p:txBody>
          <a:bodyPr wrap="none">
            <a:spAutoFit/>
          </a:bodyPr>
          <a:lstStyle/>
          <a:p>
            <a:pPr algn="ctr"/>
            <a:r>
              <a:rPr lang="en-US" sz="3200" b="1" dirty="0">
                <a:solidFill>
                  <a:srgbClr val="852F4A"/>
                </a:solidFill>
              </a:rPr>
              <a:t>Consumer Personality</a:t>
            </a:r>
          </a:p>
        </p:txBody>
      </p:sp>
      <p:sp>
        <p:nvSpPr>
          <p:cNvPr id="9" name="Google Shape;215;p33">
            <a:extLst>
              <a:ext uri="{FF2B5EF4-FFF2-40B4-BE49-F238E27FC236}">
                <a16:creationId xmlns:a16="http://schemas.microsoft.com/office/drawing/2014/main" id="{83A34A97-81AD-4D47-AEDA-C87FC167DE59}"/>
              </a:ext>
            </a:extLst>
          </p:cNvPr>
          <p:cNvSpPr txBox="1">
            <a:spLocks/>
          </p:cNvSpPr>
          <p:nvPr/>
        </p:nvSpPr>
        <p:spPr>
          <a:xfrm>
            <a:off x="1340115" y="1746825"/>
            <a:ext cx="9144000" cy="3782969"/>
          </a:xfrm>
          <a:prstGeom prst="rect">
            <a:avLst/>
          </a:prstGeom>
        </p:spPr>
        <p:txBody>
          <a:bodyPr spcFirstLastPara="1" vert="horz" wrap="square" lIns="91425" tIns="91425" rIns="91425" bIns="91425" rtlCol="0" anchor="t"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457200" indent="-457200" algn="l">
              <a:buFont typeface="Arial" panose="020B0604020202020204" pitchFamily="34" charset="0"/>
              <a:buChar char="•"/>
            </a:pPr>
            <a:r>
              <a:rPr lang="en-US" altLang="en-US" sz="2800" dirty="0"/>
              <a:t>Personality reflects individual differences;</a:t>
            </a:r>
          </a:p>
          <a:p>
            <a:pPr marL="457200" indent="-457200" algn="l">
              <a:buFont typeface="Arial" panose="020B0604020202020204" pitchFamily="34" charset="0"/>
              <a:buChar char="•"/>
            </a:pPr>
            <a:r>
              <a:rPr lang="en-US" altLang="en-US" sz="2800" dirty="0"/>
              <a:t>Personality is generally consistent and enduring</a:t>
            </a:r>
          </a:p>
          <a:p>
            <a:pPr marL="457200" indent="-457200" algn="l">
              <a:buFont typeface="Arial" panose="020B0604020202020204" pitchFamily="34" charset="0"/>
              <a:buChar char="•"/>
            </a:pPr>
            <a:r>
              <a:rPr lang="en-US" altLang="en-US" sz="2800" dirty="0"/>
              <a:t>Personality can sometimes change. (by my will)</a:t>
            </a:r>
          </a:p>
        </p:txBody>
      </p:sp>
      <p:pic>
        <p:nvPicPr>
          <p:cNvPr id="4" name="Picture 3">
            <a:extLst>
              <a:ext uri="{FF2B5EF4-FFF2-40B4-BE49-F238E27FC236}">
                <a16:creationId xmlns:a16="http://schemas.microsoft.com/office/drawing/2014/main" id="{AF67F72E-9F77-4BF5-B684-64785E844380}"/>
              </a:ext>
            </a:extLst>
          </p:cNvPr>
          <p:cNvPicPr>
            <a:picLocks noChangeAspect="1"/>
          </p:cNvPicPr>
          <p:nvPr/>
        </p:nvPicPr>
        <p:blipFill rotWithShape="1">
          <a:blip r:embed="rId5" cstate="screen">
            <a:extLst>
              <a:ext uri="{28A0092B-C50C-407E-A947-70E740481C1C}">
                <a14:useLocalDpi xmlns:a14="http://schemas.microsoft.com/office/drawing/2010/main"/>
              </a:ext>
            </a:extLst>
          </a:blip>
          <a:srcRect/>
          <a:stretch/>
        </p:blipFill>
        <p:spPr>
          <a:xfrm>
            <a:off x="1143856" y="3562562"/>
            <a:ext cx="9144000" cy="2522306"/>
          </a:xfrm>
          <a:prstGeom prst="rect">
            <a:avLst/>
          </a:prstGeom>
        </p:spPr>
      </p:pic>
    </p:spTree>
    <p:extLst>
      <p:ext uri="{BB962C8B-B14F-4D97-AF65-F5344CB8AC3E}">
        <p14:creationId xmlns:p14="http://schemas.microsoft.com/office/powerpoint/2010/main" val="189649009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570369" y="3764237"/>
            <a:ext cx="5708416" cy="2433445"/>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234684" y="706884"/>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a16="http://schemas.microsoft.com/office/drawing/2014/main" id="{778127ED-6700-AD6D-66AB-04E169E624AF}"/>
              </a:ext>
            </a:extLst>
          </p:cNvPr>
          <p:cNvPicPr>
            <a:picLocks noChangeAspect="1"/>
          </p:cNvPicPr>
          <p:nvPr/>
        </p:nvPicPr>
        <p:blipFill>
          <a:blip r:embed="rId4" cstate="screen">
            <a:extLst>
              <a:ext uri="{28A0092B-C50C-407E-A947-70E740481C1C}">
                <a14:useLocalDpi xmlns:a14="http://schemas.microsoft.com/office/drawing/2010/main"/>
              </a:ext>
            </a:extLst>
          </a:blip>
          <a:srcRect/>
          <a:stretch/>
        </p:blipFill>
        <p:spPr>
          <a:xfrm>
            <a:off x="10079476" y="-535489"/>
            <a:ext cx="2036258" cy="1800993"/>
          </a:xfrm>
          <a:prstGeom prst="rect">
            <a:avLst/>
          </a:prstGeom>
        </p:spPr>
      </p:pic>
      <p:sp>
        <p:nvSpPr>
          <p:cNvPr id="4" name="Rectangle 3">
            <a:extLst>
              <a:ext uri="{FF2B5EF4-FFF2-40B4-BE49-F238E27FC236}">
                <a16:creationId xmlns:a16="http://schemas.microsoft.com/office/drawing/2014/main" id="{27D93291-4ED0-4337-8692-C9675582A6A3}"/>
              </a:ext>
            </a:extLst>
          </p:cNvPr>
          <p:cNvSpPr/>
          <p:nvPr/>
        </p:nvSpPr>
        <p:spPr>
          <a:xfrm>
            <a:off x="3867667" y="103398"/>
            <a:ext cx="5547684" cy="523220"/>
          </a:xfrm>
          <a:prstGeom prst="rect">
            <a:avLst/>
          </a:prstGeom>
        </p:spPr>
        <p:txBody>
          <a:bodyPr wrap="square">
            <a:spAutoFit/>
          </a:bodyPr>
          <a:lstStyle/>
          <a:p>
            <a:pPr algn="ctr"/>
            <a:r>
              <a:rPr lang="en-US" sz="2800" b="1" dirty="0">
                <a:solidFill>
                  <a:srgbClr val="852F4A"/>
                </a:solidFill>
              </a:rPr>
              <a:t>Theories of Personality</a:t>
            </a:r>
          </a:p>
        </p:txBody>
      </p:sp>
      <p:pic>
        <p:nvPicPr>
          <p:cNvPr id="15" name="Picture 14">
            <a:extLst>
              <a:ext uri="{FF2B5EF4-FFF2-40B4-BE49-F238E27FC236}">
                <a16:creationId xmlns:a16="http://schemas.microsoft.com/office/drawing/2014/main" id="{79D90E00-3463-4BBD-9761-8F66254B5367}"/>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1060090" y="4520931"/>
            <a:ext cx="2433445" cy="2433445"/>
          </a:xfrm>
          <a:prstGeom prst="rect">
            <a:avLst/>
          </a:prstGeom>
        </p:spPr>
      </p:pic>
      <p:sp>
        <p:nvSpPr>
          <p:cNvPr id="16" name="Rectangle 15">
            <a:extLst>
              <a:ext uri="{FF2B5EF4-FFF2-40B4-BE49-F238E27FC236}">
                <a16:creationId xmlns:a16="http://schemas.microsoft.com/office/drawing/2014/main" id="{04E9D566-A270-4DF1-96E3-3777788221AE}"/>
              </a:ext>
            </a:extLst>
          </p:cNvPr>
          <p:cNvSpPr/>
          <p:nvPr/>
        </p:nvSpPr>
        <p:spPr>
          <a:xfrm>
            <a:off x="1985705" y="2978511"/>
            <a:ext cx="1769559" cy="1384995"/>
          </a:xfrm>
          <a:prstGeom prst="rect">
            <a:avLst/>
          </a:prstGeom>
        </p:spPr>
        <p:txBody>
          <a:bodyPr wrap="square">
            <a:spAutoFit/>
          </a:bodyPr>
          <a:lstStyle/>
          <a:p>
            <a:pPr algn="ctr"/>
            <a:r>
              <a:rPr lang="en-US" sz="2800" b="1" dirty="0">
                <a:solidFill>
                  <a:schemeClr val="accent1">
                    <a:lumMod val="75000"/>
                  </a:schemeClr>
                </a:solidFill>
              </a:rPr>
              <a:t>1. Sigmund Freud</a:t>
            </a:r>
          </a:p>
        </p:txBody>
      </p:sp>
      <p:sp>
        <p:nvSpPr>
          <p:cNvPr id="17" name="TextBox 16">
            <a:extLst>
              <a:ext uri="{FF2B5EF4-FFF2-40B4-BE49-F238E27FC236}">
                <a16:creationId xmlns:a16="http://schemas.microsoft.com/office/drawing/2014/main" id="{8545E1F9-F3AB-4E42-ABB8-B6C785D70CCA}"/>
              </a:ext>
            </a:extLst>
          </p:cNvPr>
          <p:cNvSpPr txBox="1"/>
          <p:nvPr/>
        </p:nvSpPr>
        <p:spPr>
          <a:xfrm>
            <a:off x="4193682" y="1368902"/>
            <a:ext cx="7230172" cy="4659737"/>
          </a:xfrm>
          <a:prstGeom prst="rect">
            <a:avLst/>
          </a:prstGeom>
          <a:noFill/>
        </p:spPr>
        <p:txBody>
          <a:bodyPr wrap="square">
            <a:spAutoFit/>
          </a:bodyPr>
          <a:lstStyle/>
          <a:p>
            <a:pPr marL="0" marR="0" lvl="0" indent="0" defTabSz="914400" rtl="0" eaLnBrk="1" fontAlgn="auto" latinLnBrk="0" hangingPunct="1">
              <a:lnSpc>
                <a:spcPct val="90000"/>
              </a:lnSpc>
              <a:spcBef>
                <a:spcPts val="0"/>
              </a:spcBef>
              <a:spcAft>
                <a:spcPts val="0"/>
              </a:spcAft>
              <a:buClr>
                <a:srgbClr val="191818"/>
              </a:buClr>
              <a:buSzPts val="1400"/>
              <a:buFont typeface="Lato"/>
              <a:buNone/>
              <a:tabLst/>
              <a:defRPr/>
            </a:pPr>
            <a:r>
              <a:rPr kumimoji="0" lang="en-US" altLang="en-US" sz="2800" b="0" i="0" u="none" strike="noStrike" kern="0" cap="none" spc="0" normalizeH="0" baseline="0" noProof="0" dirty="0">
                <a:ln>
                  <a:noFill/>
                </a:ln>
                <a:solidFill>
                  <a:srgbClr val="191818"/>
                </a:solidFill>
                <a:effectLst/>
                <a:uLnTx/>
                <a:uFillTx/>
                <a:latin typeface="Lato"/>
                <a:ea typeface="Lato"/>
                <a:cs typeface="Lato"/>
                <a:sym typeface="Lato"/>
              </a:rPr>
              <a:t>Freud suggests unconscious needs or drives are at the heart of human motivation.  </a:t>
            </a:r>
          </a:p>
          <a:p>
            <a:pPr marL="0" marR="0" lvl="0" indent="0" defTabSz="914400" rtl="0" eaLnBrk="1" fontAlgn="auto" latinLnBrk="0" hangingPunct="1">
              <a:lnSpc>
                <a:spcPct val="90000"/>
              </a:lnSpc>
              <a:spcBef>
                <a:spcPts val="0"/>
              </a:spcBef>
              <a:spcAft>
                <a:spcPts val="0"/>
              </a:spcAft>
              <a:buClr>
                <a:srgbClr val="191818"/>
              </a:buClr>
              <a:buSzPts val="1400"/>
              <a:buFont typeface="Lato"/>
              <a:buNone/>
              <a:tabLst/>
              <a:defRPr/>
            </a:pPr>
            <a:endParaRPr kumimoji="0" lang="en-US" altLang="en-US" sz="2800" b="0" i="0" u="none" strike="noStrike" kern="0" cap="none" spc="0" normalizeH="0" baseline="0" noProof="0" dirty="0">
              <a:ln>
                <a:noFill/>
              </a:ln>
              <a:solidFill>
                <a:srgbClr val="191818"/>
              </a:solidFill>
              <a:effectLst/>
              <a:uLnTx/>
              <a:uFillTx/>
              <a:latin typeface="Lato"/>
              <a:ea typeface="Lato"/>
              <a:cs typeface="Lato"/>
              <a:sym typeface="Lato"/>
            </a:endParaRPr>
          </a:p>
          <a:p>
            <a:pPr lvl="1" indent="-457200" algn="l">
              <a:spcBef>
                <a:spcPct val="0"/>
              </a:spcBef>
              <a:buFont typeface="Arial" panose="020B0604020202020204" pitchFamily="34" charset="0"/>
              <a:buChar char="•"/>
            </a:pPr>
            <a:r>
              <a:rPr lang="en-US" altLang="en-US" sz="2800" b="1" dirty="0">
                <a:solidFill>
                  <a:srgbClr val="FF0000"/>
                </a:solidFill>
              </a:rPr>
              <a:t>The Id </a:t>
            </a:r>
            <a:r>
              <a:rPr lang="en-US" altLang="en-US" sz="2800" dirty="0"/>
              <a:t>is the “warehouse” of </a:t>
            </a:r>
            <a:r>
              <a:rPr lang="en-US" altLang="en-US" sz="2800" dirty="0">
                <a:solidFill>
                  <a:srgbClr val="FF0000"/>
                </a:solidFill>
                <a:effectLst>
                  <a:outerShdw blurRad="38100" dist="38100" dir="2700000" algn="tl">
                    <a:srgbClr val="000000">
                      <a:alpha val="43137"/>
                    </a:srgbClr>
                  </a:outerShdw>
                </a:effectLst>
              </a:rPr>
              <a:t>primitive drives</a:t>
            </a:r>
            <a:r>
              <a:rPr lang="en-US" altLang="en-US" sz="2800" dirty="0"/>
              <a:t>, </a:t>
            </a:r>
            <a:r>
              <a:rPr lang="en-US" altLang="en-US" sz="2800" u="sng" dirty="0"/>
              <a:t>basic physiological needs such as hunge</a:t>
            </a:r>
            <a:r>
              <a:rPr lang="en-US" altLang="en-US" sz="2800" dirty="0"/>
              <a:t>r, thirst, and sex.  </a:t>
            </a:r>
          </a:p>
          <a:p>
            <a:pPr lvl="1" indent="-457200" algn="l">
              <a:spcBef>
                <a:spcPct val="0"/>
              </a:spcBef>
              <a:buFont typeface="Arial" panose="020B0604020202020204" pitchFamily="34" charset="0"/>
              <a:buChar char="•"/>
            </a:pPr>
            <a:r>
              <a:rPr lang="en-US" altLang="en-US" sz="2800" dirty="0"/>
              <a:t>The </a:t>
            </a:r>
            <a:r>
              <a:rPr lang="en-US" altLang="en-US" sz="2800" b="1" dirty="0">
                <a:solidFill>
                  <a:srgbClr val="FF0000"/>
                </a:solidFill>
              </a:rPr>
              <a:t>superego</a:t>
            </a:r>
            <a:r>
              <a:rPr lang="en-US" altLang="en-US" sz="2800" dirty="0"/>
              <a:t> drives the individual to fulfill their needs in a </a:t>
            </a:r>
            <a:r>
              <a:rPr lang="en-US" altLang="en-US" sz="2800" u="sng" dirty="0"/>
              <a:t>socially acceptable function</a:t>
            </a:r>
            <a:r>
              <a:rPr lang="en-US" altLang="en-US" sz="2800" dirty="0"/>
              <a:t>.  </a:t>
            </a:r>
          </a:p>
          <a:p>
            <a:pPr lvl="1" indent="-457200" algn="l">
              <a:spcBef>
                <a:spcPct val="0"/>
              </a:spcBef>
              <a:buFont typeface="Arial" panose="020B0604020202020204" pitchFamily="34" charset="0"/>
              <a:buChar char="•"/>
            </a:pPr>
            <a:r>
              <a:rPr lang="en-US" altLang="en-US" sz="2800" dirty="0"/>
              <a:t>The </a:t>
            </a:r>
            <a:r>
              <a:rPr lang="en-US" altLang="en-US" sz="2800" b="1" dirty="0">
                <a:solidFill>
                  <a:srgbClr val="FF0000"/>
                </a:solidFill>
              </a:rPr>
              <a:t>ego</a:t>
            </a:r>
            <a:r>
              <a:rPr lang="en-US" altLang="en-US" sz="2800" dirty="0"/>
              <a:t> is the internal monitor that </a:t>
            </a:r>
            <a:r>
              <a:rPr lang="en-US" altLang="en-US" sz="2800" u="sng" dirty="0"/>
              <a:t>balances the needs of the id and the superego.</a:t>
            </a:r>
          </a:p>
          <a:p>
            <a:pPr marL="0" marR="0" lvl="0" indent="0" defTabSz="914400" rtl="0" eaLnBrk="1" fontAlgn="auto" latinLnBrk="0" hangingPunct="1">
              <a:lnSpc>
                <a:spcPct val="90000"/>
              </a:lnSpc>
              <a:spcBef>
                <a:spcPts val="0"/>
              </a:spcBef>
              <a:spcAft>
                <a:spcPts val="0"/>
              </a:spcAft>
              <a:buClr>
                <a:srgbClr val="191818"/>
              </a:buClr>
              <a:buSzPts val="1400"/>
              <a:buFont typeface="Lato"/>
              <a:buNone/>
              <a:tabLst/>
              <a:defRPr/>
            </a:pPr>
            <a:endParaRPr kumimoji="0" lang="en-US" altLang="en-US" sz="2800" b="0" i="0" u="none" strike="noStrike" kern="0" cap="none" spc="0" normalizeH="0" baseline="0" noProof="0" dirty="0">
              <a:ln>
                <a:noFill/>
              </a:ln>
              <a:solidFill>
                <a:srgbClr val="191818"/>
              </a:solidFill>
              <a:effectLst/>
              <a:uLnTx/>
              <a:uFillTx/>
              <a:latin typeface="Lato"/>
              <a:ea typeface="Lato"/>
              <a:cs typeface="Lato"/>
              <a:sym typeface="Lato"/>
            </a:endParaRPr>
          </a:p>
        </p:txBody>
      </p:sp>
    </p:spTree>
    <p:extLst>
      <p:ext uri="{BB962C8B-B14F-4D97-AF65-F5344CB8AC3E}">
        <p14:creationId xmlns:p14="http://schemas.microsoft.com/office/powerpoint/2010/main" val="225894703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82118" y="955117"/>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cstate="screen">
            <a:extLst>
              <a:ext uri="{28A0092B-C50C-407E-A947-70E740481C1C}">
                <a14:useLocalDpi xmlns:a14="http://schemas.microsoft.com/office/drawing/2010/main"/>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523999" y="834065"/>
            <a:ext cx="4128422" cy="5916835"/>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5400" b="1"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screen">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10195665" y="294403"/>
            <a:ext cx="1469924" cy="401250"/>
          </a:xfrm>
          <a:prstGeom prst="rect">
            <a:avLst/>
          </a:prstGeom>
        </p:spPr>
      </p:pic>
      <p:sp>
        <p:nvSpPr>
          <p:cNvPr id="2" name="Rectangle 1">
            <a:extLst>
              <a:ext uri="{FF2B5EF4-FFF2-40B4-BE49-F238E27FC236}">
                <a16:creationId xmlns:a16="http://schemas.microsoft.com/office/drawing/2014/main" id="{15822044-325A-4EDB-9AC9-821A3BA0EDA4}"/>
              </a:ext>
            </a:extLst>
          </p:cNvPr>
          <p:cNvSpPr/>
          <p:nvPr/>
        </p:nvSpPr>
        <p:spPr>
          <a:xfrm>
            <a:off x="2566598" y="249290"/>
            <a:ext cx="4094006" cy="584775"/>
          </a:xfrm>
          <a:prstGeom prst="rect">
            <a:avLst/>
          </a:prstGeom>
        </p:spPr>
        <p:txBody>
          <a:bodyPr wrap="none">
            <a:spAutoFit/>
          </a:bodyPr>
          <a:lstStyle/>
          <a:p>
            <a:r>
              <a:rPr lang="en-US" sz="3200" b="1" dirty="0">
                <a:solidFill>
                  <a:srgbClr val="852F4A"/>
                </a:solidFill>
              </a:rPr>
              <a:t>Theories of Personality</a:t>
            </a:r>
          </a:p>
        </p:txBody>
      </p:sp>
      <p:pic>
        <p:nvPicPr>
          <p:cNvPr id="4" name="Picture 3">
            <a:extLst>
              <a:ext uri="{FF2B5EF4-FFF2-40B4-BE49-F238E27FC236}">
                <a16:creationId xmlns:a16="http://schemas.microsoft.com/office/drawing/2014/main" id="{330D56E0-E9AC-4DB5-9D68-54DA4B7313F8}"/>
              </a:ext>
            </a:extLst>
          </p:cNvPr>
          <p:cNvPicPr>
            <a:picLocks noChangeAspect="1"/>
          </p:cNvPicPr>
          <p:nvPr/>
        </p:nvPicPr>
        <p:blipFill rotWithShape="1">
          <a:blip r:embed="rId5" cstate="screen">
            <a:extLst>
              <a:ext uri="{28A0092B-C50C-407E-A947-70E740481C1C}">
                <a14:useLocalDpi xmlns:a14="http://schemas.microsoft.com/office/drawing/2010/main"/>
              </a:ext>
            </a:extLst>
          </a:blip>
          <a:srcRect/>
          <a:stretch/>
        </p:blipFill>
        <p:spPr>
          <a:xfrm>
            <a:off x="8304967" y="2069772"/>
            <a:ext cx="4730873" cy="4748548"/>
          </a:xfrm>
          <a:prstGeom prst="rect">
            <a:avLst/>
          </a:prstGeom>
        </p:spPr>
      </p:pic>
      <p:pic>
        <p:nvPicPr>
          <p:cNvPr id="5" name="Picture 4">
            <a:extLst>
              <a:ext uri="{FF2B5EF4-FFF2-40B4-BE49-F238E27FC236}">
                <a16:creationId xmlns:a16="http://schemas.microsoft.com/office/drawing/2014/main" id="{A0EF4E76-1A4D-423E-8458-1CFFAD86AF6E}"/>
              </a:ext>
            </a:extLst>
          </p:cNvPr>
          <p:cNvPicPr>
            <a:picLocks noChangeAspect="1"/>
          </p:cNvPicPr>
          <p:nvPr/>
        </p:nvPicPr>
        <p:blipFill>
          <a:blip r:embed="rId6"/>
          <a:stretch>
            <a:fillRect/>
          </a:stretch>
        </p:blipFill>
        <p:spPr>
          <a:xfrm>
            <a:off x="1172000" y="2509440"/>
            <a:ext cx="5846555" cy="2697594"/>
          </a:xfrm>
          <a:prstGeom prst="rect">
            <a:avLst/>
          </a:prstGeom>
        </p:spPr>
      </p:pic>
      <p:sp>
        <p:nvSpPr>
          <p:cNvPr id="11" name="Rectangle 10">
            <a:extLst>
              <a:ext uri="{FF2B5EF4-FFF2-40B4-BE49-F238E27FC236}">
                <a16:creationId xmlns:a16="http://schemas.microsoft.com/office/drawing/2014/main" id="{DCCA28FE-C92A-4B03-9A95-57290B6C620C}"/>
              </a:ext>
            </a:extLst>
          </p:cNvPr>
          <p:cNvSpPr/>
          <p:nvPr/>
        </p:nvSpPr>
        <p:spPr>
          <a:xfrm>
            <a:off x="8812164" y="1135676"/>
            <a:ext cx="3379836" cy="584775"/>
          </a:xfrm>
          <a:prstGeom prst="rect">
            <a:avLst/>
          </a:prstGeom>
        </p:spPr>
        <p:txBody>
          <a:bodyPr wrap="none">
            <a:spAutoFit/>
          </a:bodyPr>
          <a:lstStyle/>
          <a:p>
            <a:r>
              <a:rPr lang="en-US" sz="3200" b="1" dirty="0">
                <a:solidFill>
                  <a:schemeClr val="bg1"/>
                </a:solidFill>
              </a:rPr>
              <a:t>1. Freudian Theory</a:t>
            </a:r>
          </a:p>
        </p:txBody>
      </p:sp>
      <p:sp>
        <p:nvSpPr>
          <p:cNvPr id="12" name="Google Shape;560;p48">
            <a:extLst>
              <a:ext uri="{FF2B5EF4-FFF2-40B4-BE49-F238E27FC236}">
                <a16:creationId xmlns:a16="http://schemas.microsoft.com/office/drawing/2014/main" id="{3AD07816-FCD7-4675-9465-A98CECF7E3B4}"/>
              </a:ext>
            </a:extLst>
          </p:cNvPr>
          <p:cNvSpPr txBox="1">
            <a:spLocks noGrp="1"/>
          </p:cNvSpPr>
          <p:nvPr>
            <p:ph type="subTitle" idx="1"/>
          </p:nvPr>
        </p:nvSpPr>
        <p:spPr>
          <a:xfrm>
            <a:off x="1255460" y="5207752"/>
            <a:ext cx="1774385" cy="1650248"/>
          </a:xfrm>
          <a:prstGeom prst="rect">
            <a:avLst/>
          </a:prstGeom>
          <a:solidFill>
            <a:schemeClr val="accent1">
              <a:lumMod val="20000"/>
              <a:lumOff val="80000"/>
            </a:schemeClr>
          </a:solidFill>
        </p:spPr>
        <p:txBody>
          <a:bodyPr spcFirstLastPara="1" wrap="square" lIns="91425" tIns="91425" rIns="91425" bIns="91425" anchor="t" anchorCtr="0">
            <a:noAutofit/>
          </a:bodyPr>
          <a:lstStyle/>
          <a:p>
            <a:pPr marL="0" lvl="0" indent="0" rtl="0">
              <a:spcBef>
                <a:spcPts val="0"/>
              </a:spcBef>
              <a:spcAft>
                <a:spcPts val="0"/>
              </a:spcAft>
              <a:buNone/>
            </a:pPr>
            <a:r>
              <a:rPr lang="en" sz="1800" dirty="0"/>
              <a:t>Energy constantly striving to satisfy basic drives </a:t>
            </a:r>
            <a:br>
              <a:rPr lang="en" sz="1800" dirty="0"/>
            </a:br>
            <a:r>
              <a:rPr lang="en" sz="1800" i="1" dirty="0"/>
              <a:t>Pleasure Principle</a:t>
            </a:r>
            <a:endParaRPr sz="1800" i="1" dirty="0"/>
          </a:p>
        </p:txBody>
      </p:sp>
      <p:sp>
        <p:nvSpPr>
          <p:cNvPr id="13" name="Google Shape;565;p48">
            <a:extLst>
              <a:ext uri="{FF2B5EF4-FFF2-40B4-BE49-F238E27FC236}">
                <a16:creationId xmlns:a16="http://schemas.microsoft.com/office/drawing/2014/main" id="{81DBC192-4005-49DC-8213-1574ED147921}"/>
              </a:ext>
            </a:extLst>
          </p:cNvPr>
          <p:cNvSpPr txBox="1">
            <a:spLocks/>
          </p:cNvSpPr>
          <p:nvPr/>
        </p:nvSpPr>
        <p:spPr>
          <a:xfrm>
            <a:off x="3429065" y="5183850"/>
            <a:ext cx="1596999" cy="1674150"/>
          </a:xfrm>
          <a:prstGeom prst="rect">
            <a:avLst/>
          </a:prstGeom>
          <a:solidFill>
            <a:schemeClr val="accent1">
              <a:lumMod val="20000"/>
              <a:lumOff val="80000"/>
            </a:schemeClr>
          </a:solidFill>
        </p:spPr>
        <p:txBody>
          <a:bodyPr spcFirstLastPara="1" wrap="square" lIns="91425" tIns="91425" rIns="91425" bIns="91425" anchor="t" anchorCtr="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spcBef>
                <a:spcPts val="0"/>
              </a:spcBef>
              <a:buFont typeface="Arial" panose="020B0604020202020204" pitchFamily="34" charset="0"/>
              <a:buNone/>
            </a:pPr>
            <a:r>
              <a:rPr lang="en-US" sz="1800" dirty="0"/>
              <a:t>Seeks to gratify the ID in realistic ways </a:t>
            </a:r>
            <a:br>
              <a:rPr lang="en-US" sz="1800" dirty="0"/>
            </a:br>
            <a:r>
              <a:rPr lang="en-US" sz="1800" i="1" dirty="0"/>
              <a:t>Reality Principle</a:t>
            </a:r>
          </a:p>
        </p:txBody>
      </p:sp>
      <p:sp>
        <p:nvSpPr>
          <p:cNvPr id="14" name="Google Shape;561;p48">
            <a:extLst>
              <a:ext uri="{FF2B5EF4-FFF2-40B4-BE49-F238E27FC236}">
                <a16:creationId xmlns:a16="http://schemas.microsoft.com/office/drawing/2014/main" id="{7DF5EFCB-44C9-46C6-A053-3797CC50B2E9}"/>
              </a:ext>
            </a:extLst>
          </p:cNvPr>
          <p:cNvSpPr txBox="1">
            <a:spLocks/>
          </p:cNvSpPr>
          <p:nvPr/>
        </p:nvSpPr>
        <p:spPr>
          <a:xfrm>
            <a:off x="5421557" y="5168072"/>
            <a:ext cx="1596998" cy="1660268"/>
          </a:xfrm>
          <a:prstGeom prst="rect">
            <a:avLst/>
          </a:prstGeom>
          <a:solidFill>
            <a:schemeClr val="accent1">
              <a:lumMod val="20000"/>
              <a:lumOff val="80000"/>
            </a:schemeClr>
          </a:solidFill>
        </p:spPr>
        <p:txBody>
          <a:bodyPr spcFirstLastPara="1" wrap="square" lIns="91425" tIns="91425" rIns="91425" bIns="91425" anchor="t" anchorCtr="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spcBef>
                <a:spcPts val="0"/>
              </a:spcBef>
              <a:spcAft>
                <a:spcPts val="1600"/>
              </a:spcAft>
              <a:buFont typeface="Arial" panose="020B0604020202020204" pitchFamily="34" charset="0"/>
              <a:buNone/>
            </a:pPr>
            <a:r>
              <a:rPr lang="en-US" sz="1800" dirty="0"/>
              <a:t>Voice of conscience that focuses on how we </a:t>
            </a:r>
            <a:r>
              <a:rPr lang="en-US" sz="1800" i="1" dirty="0"/>
              <a:t>ought to behave</a:t>
            </a:r>
            <a:endParaRPr lang="en-US" sz="1800" i="1" dirty="0">
              <a:latin typeface="Prata"/>
              <a:ea typeface="Prata"/>
              <a:cs typeface="Prata"/>
              <a:sym typeface="Prata"/>
            </a:endParaRPr>
          </a:p>
        </p:txBody>
      </p:sp>
      <p:pic>
        <p:nvPicPr>
          <p:cNvPr id="15" name="Picture 14">
            <a:extLst>
              <a:ext uri="{FF2B5EF4-FFF2-40B4-BE49-F238E27FC236}">
                <a16:creationId xmlns:a16="http://schemas.microsoft.com/office/drawing/2014/main" id="{D507796A-A1E6-482D-9F94-1421FBBE690B}"/>
              </a:ext>
            </a:extLst>
          </p:cNvPr>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1078153" y="1129939"/>
            <a:ext cx="6134720" cy="1460249"/>
          </a:xfrm>
          <a:prstGeom prst="rect">
            <a:avLst/>
          </a:prstGeom>
        </p:spPr>
      </p:pic>
    </p:spTree>
    <p:extLst>
      <p:ext uri="{BB962C8B-B14F-4D97-AF65-F5344CB8AC3E}">
        <p14:creationId xmlns:p14="http://schemas.microsoft.com/office/powerpoint/2010/main" val="405654028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82118" y="955117"/>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cstate="screen">
            <a:extLst>
              <a:ext uri="{28A0092B-C50C-407E-A947-70E740481C1C}">
                <a14:useLocalDpi xmlns:a14="http://schemas.microsoft.com/office/drawing/2010/main"/>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523999" y="1359071"/>
            <a:ext cx="4128422" cy="539182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000" b="1" dirty="0"/>
              <a:t>2. Neo-Freudian Personality Theory</a:t>
            </a: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04417" y="1473783"/>
            <a:ext cx="8218367" cy="5200532"/>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ctr">
              <a:buFont typeface="Arial" panose="020B0604020202020204" pitchFamily="34" charset="0"/>
              <a:buChar char="•"/>
            </a:pP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screen">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10195665" y="294403"/>
            <a:ext cx="1469924" cy="401250"/>
          </a:xfrm>
          <a:prstGeom prst="rect">
            <a:avLst/>
          </a:prstGeom>
        </p:spPr>
      </p:pic>
      <p:sp>
        <p:nvSpPr>
          <p:cNvPr id="2" name="Rectangle 1">
            <a:extLst>
              <a:ext uri="{FF2B5EF4-FFF2-40B4-BE49-F238E27FC236}">
                <a16:creationId xmlns:a16="http://schemas.microsoft.com/office/drawing/2014/main" id="{15822044-325A-4EDB-9AC9-821A3BA0EDA4}"/>
              </a:ext>
            </a:extLst>
          </p:cNvPr>
          <p:cNvSpPr/>
          <p:nvPr/>
        </p:nvSpPr>
        <p:spPr>
          <a:xfrm>
            <a:off x="2566598" y="249290"/>
            <a:ext cx="4094006" cy="584775"/>
          </a:xfrm>
          <a:prstGeom prst="rect">
            <a:avLst/>
          </a:prstGeom>
        </p:spPr>
        <p:txBody>
          <a:bodyPr wrap="none">
            <a:spAutoFit/>
          </a:bodyPr>
          <a:lstStyle/>
          <a:p>
            <a:r>
              <a:rPr lang="en-US" sz="3200" b="1" dirty="0">
                <a:solidFill>
                  <a:srgbClr val="852F4A"/>
                </a:solidFill>
              </a:rPr>
              <a:t>Theories of Personality</a:t>
            </a:r>
          </a:p>
        </p:txBody>
      </p:sp>
      <p:pic>
        <p:nvPicPr>
          <p:cNvPr id="5" name="Picture 4">
            <a:extLst>
              <a:ext uri="{FF2B5EF4-FFF2-40B4-BE49-F238E27FC236}">
                <a16:creationId xmlns:a16="http://schemas.microsoft.com/office/drawing/2014/main" id="{6D253888-EDF0-462E-BAC0-D212A418CAB3}"/>
              </a:ext>
            </a:extLst>
          </p:cNvPr>
          <p:cNvPicPr>
            <a:picLocks noChangeAspect="1"/>
          </p:cNvPicPr>
          <p:nvPr/>
        </p:nvPicPr>
        <p:blipFill>
          <a:blip r:embed="rId5"/>
          <a:stretch>
            <a:fillRect/>
          </a:stretch>
        </p:blipFill>
        <p:spPr>
          <a:xfrm>
            <a:off x="1110087" y="1542778"/>
            <a:ext cx="7181157" cy="4960764"/>
          </a:xfrm>
          <a:prstGeom prst="rect">
            <a:avLst/>
          </a:prstGeom>
        </p:spPr>
      </p:pic>
    </p:spTree>
    <p:extLst>
      <p:ext uri="{BB962C8B-B14F-4D97-AF65-F5344CB8AC3E}">
        <p14:creationId xmlns:p14="http://schemas.microsoft.com/office/powerpoint/2010/main" val="65380694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82118" y="955117"/>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cstate="screen">
            <a:extLst>
              <a:ext uri="{28A0092B-C50C-407E-A947-70E740481C1C}">
                <a14:useLocalDpi xmlns:a14="http://schemas.microsoft.com/office/drawing/2010/main"/>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523999" y="1359071"/>
            <a:ext cx="4128422" cy="539182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000" b="1" dirty="0"/>
              <a:t>2. Neo-Freudian Personality Theory</a:t>
            </a: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04417" y="1473783"/>
            <a:ext cx="8218367" cy="5200532"/>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ctr">
              <a:buFont typeface="Arial" panose="020B0604020202020204" pitchFamily="34" charset="0"/>
              <a:buChar char="•"/>
            </a:pP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screen">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10195665" y="294403"/>
            <a:ext cx="1469924" cy="401250"/>
          </a:xfrm>
          <a:prstGeom prst="rect">
            <a:avLst/>
          </a:prstGeom>
        </p:spPr>
      </p:pic>
      <p:sp>
        <p:nvSpPr>
          <p:cNvPr id="2" name="Rectangle 1">
            <a:extLst>
              <a:ext uri="{FF2B5EF4-FFF2-40B4-BE49-F238E27FC236}">
                <a16:creationId xmlns:a16="http://schemas.microsoft.com/office/drawing/2014/main" id="{15822044-325A-4EDB-9AC9-821A3BA0EDA4}"/>
              </a:ext>
            </a:extLst>
          </p:cNvPr>
          <p:cNvSpPr/>
          <p:nvPr/>
        </p:nvSpPr>
        <p:spPr>
          <a:xfrm>
            <a:off x="2566598" y="249290"/>
            <a:ext cx="4094006" cy="584775"/>
          </a:xfrm>
          <a:prstGeom prst="rect">
            <a:avLst/>
          </a:prstGeom>
        </p:spPr>
        <p:txBody>
          <a:bodyPr wrap="none">
            <a:spAutoFit/>
          </a:bodyPr>
          <a:lstStyle/>
          <a:p>
            <a:r>
              <a:rPr lang="en-US" sz="3200" b="1" dirty="0">
                <a:solidFill>
                  <a:srgbClr val="852F4A"/>
                </a:solidFill>
              </a:rPr>
              <a:t>Theories of Personality</a:t>
            </a:r>
          </a:p>
        </p:txBody>
      </p:sp>
      <p:sp>
        <p:nvSpPr>
          <p:cNvPr id="9" name="Google Shape;560;p48">
            <a:extLst>
              <a:ext uri="{FF2B5EF4-FFF2-40B4-BE49-F238E27FC236}">
                <a16:creationId xmlns:a16="http://schemas.microsoft.com/office/drawing/2014/main" id="{06F6293D-D600-4029-A9E8-FC8552D22872}"/>
              </a:ext>
            </a:extLst>
          </p:cNvPr>
          <p:cNvSpPr txBox="1">
            <a:spLocks noGrp="1"/>
          </p:cNvSpPr>
          <p:nvPr>
            <p:ph type="subTitle" idx="1"/>
          </p:nvPr>
        </p:nvSpPr>
        <p:spPr>
          <a:xfrm>
            <a:off x="575844" y="1680253"/>
            <a:ext cx="8075512" cy="4749464"/>
          </a:xfrm>
          <a:prstGeom prst="rect">
            <a:avLst/>
          </a:prstGeom>
        </p:spPr>
        <p:txBody>
          <a:bodyPr spcFirstLastPara="1" wrap="square" lIns="91425" tIns="91425" rIns="91425" bIns="91425" anchor="t" anchorCtr="0">
            <a:noAutofit/>
          </a:bodyPr>
          <a:lstStyle/>
          <a:p>
            <a:pPr marL="342900" indent="-342900" algn="l">
              <a:lnSpc>
                <a:spcPct val="90000"/>
              </a:lnSpc>
              <a:buFont typeface="Arial" panose="020B0604020202020204" pitchFamily="34" charset="0"/>
              <a:buChar char="•"/>
            </a:pPr>
            <a:r>
              <a:rPr lang="en-US" altLang="en-US" sz="2800" dirty="0"/>
              <a:t>Suggests </a:t>
            </a:r>
            <a:r>
              <a:rPr lang="en-US" altLang="en-US" sz="2800" dirty="0">
                <a:solidFill>
                  <a:schemeClr val="accent1">
                    <a:lumMod val="75000"/>
                  </a:schemeClr>
                </a:solidFill>
                <a:effectLst>
                  <a:outerShdw blurRad="38100" dist="38100" dir="2700000" algn="tl">
                    <a:srgbClr val="000000">
                      <a:alpha val="43137"/>
                    </a:srgbClr>
                  </a:outerShdw>
                </a:effectLst>
              </a:rPr>
              <a:t>social relationships are fundamental </a:t>
            </a:r>
            <a:r>
              <a:rPr lang="en-US" altLang="en-US" sz="2800" dirty="0"/>
              <a:t>to the formation and development of personality. </a:t>
            </a:r>
          </a:p>
          <a:p>
            <a:pPr marL="342900" indent="-342900" algn="l">
              <a:lnSpc>
                <a:spcPct val="90000"/>
              </a:lnSpc>
              <a:buFont typeface="Arial" panose="020B0604020202020204" pitchFamily="34" charset="0"/>
              <a:buChar char="•"/>
            </a:pPr>
            <a:r>
              <a:rPr lang="en-US" altLang="en-US" sz="2800" dirty="0"/>
              <a:t>Social relationships are fundamental to personality (vs. Freud’s theories, which were based heavily on development).  </a:t>
            </a:r>
          </a:p>
        </p:txBody>
      </p:sp>
      <p:pic>
        <p:nvPicPr>
          <p:cNvPr id="10" name="Picture 4" descr="C:\Users\Dr.Mayar\Desktop\to-be-whole-learn-to-be-detached.jpg">
            <a:extLst>
              <a:ext uri="{FF2B5EF4-FFF2-40B4-BE49-F238E27FC236}">
                <a16:creationId xmlns:a16="http://schemas.microsoft.com/office/drawing/2014/main" id="{F11FA036-83F4-414E-BDC9-D39F73A5A36A}"/>
              </a:ext>
            </a:extLst>
          </p:cNvPr>
          <p:cNvPicPr>
            <a:picLocks noChangeAspect="1" noChangeArrowheads="1"/>
          </p:cNvPicPr>
          <p:nvPr/>
        </p:nvPicPr>
        <p:blipFill>
          <a:blip r:embed="rId5" cstate="screen">
            <a:extLst>
              <a:ext uri="{28A0092B-C50C-407E-A947-70E740481C1C}">
                <a14:useLocalDpi xmlns:a14="http://schemas.microsoft.com/office/drawing/2010/main"/>
              </a:ext>
            </a:extLst>
          </a:blip>
          <a:srcRect/>
          <a:stretch>
            <a:fillRect/>
          </a:stretch>
        </p:blipFill>
        <p:spPr bwMode="auto">
          <a:xfrm>
            <a:off x="647272" y="4320483"/>
            <a:ext cx="3028950" cy="1676400"/>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3" descr="C:\Users\Dr.Mayar\Desktop\download.jpg">
            <a:extLst>
              <a:ext uri="{FF2B5EF4-FFF2-40B4-BE49-F238E27FC236}">
                <a16:creationId xmlns:a16="http://schemas.microsoft.com/office/drawing/2014/main" id="{32C492A3-6C90-459A-AD9E-F70B4F8CC09C}"/>
              </a:ext>
            </a:extLst>
          </p:cNvPr>
          <p:cNvPicPr>
            <a:picLocks noChangeAspect="1" noChangeArrowheads="1"/>
          </p:cNvPicPr>
          <p:nvPr/>
        </p:nvPicPr>
        <p:blipFill>
          <a:blip r:embed="rId6">
            <a:extLst>
              <a:ext uri="{28A0092B-C50C-407E-A947-70E740481C1C}">
                <a14:useLocalDpi xmlns:a14="http://schemas.microsoft.com/office/drawing/2010/main"/>
              </a:ext>
            </a:extLst>
          </a:blip>
          <a:srcRect/>
          <a:stretch>
            <a:fillRect/>
          </a:stretch>
        </p:blipFill>
        <p:spPr bwMode="auto">
          <a:xfrm>
            <a:off x="3816509" y="4512679"/>
            <a:ext cx="2619375" cy="1743075"/>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2" descr="C:\Users\Dr.Mayar\Desktop\kindness.png">
            <a:extLst>
              <a:ext uri="{FF2B5EF4-FFF2-40B4-BE49-F238E27FC236}">
                <a16:creationId xmlns:a16="http://schemas.microsoft.com/office/drawing/2014/main" id="{FA736C6E-06FD-45FC-8036-9FE7346C586D}"/>
              </a:ext>
            </a:extLst>
          </p:cNvPr>
          <p:cNvPicPr>
            <a:picLocks noChangeAspect="1" noChangeArrowheads="1"/>
          </p:cNvPicPr>
          <p:nvPr/>
        </p:nvPicPr>
        <p:blipFill>
          <a:blip r:embed="rId7">
            <a:extLst>
              <a:ext uri="{28A0092B-C50C-407E-A947-70E740481C1C}">
                <a14:useLocalDpi xmlns:a14="http://schemas.microsoft.com/office/drawing/2010/main"/>
              </a:ext>
            </a:extLst>
          </a:blip>
          <a:srcRect/>
          <a:stretch>
            <a:fillRect/>
          </a:stretch>
        </p:blipFill>
        <p:spPr bwMode="auto">
          <a:xfrm>
            <a:off x="6275484" y="4074049"/>
            <a:ext cx="2381250" cy="23812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9088140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82118" y="955117"/>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523999" y="1359071"/>
            <a:ext cx="4128422" cy="539182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87082" y="1341957"/>
            <a:ext cx="10850231" cy="5391829"/>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ctr">
              <a:buFont typeface="Arial" panose="020B0604020202020204" pitchFamily="34" charset="0"/>
              <a:buChar char="•"/>
            </a:pP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print">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10195665" y="294403"/>
            <a:ext cx="1469924" cy="401250"/>
          </a:xfrm>
          <a:prstGeom prst="rect">
            <a:avLst/>
          </a:prstGeom>
        </p:spPr>
      </p:pic>
      <p:sp>
        <p:nvSpPr>
          <p:cNvPr id="2" name="Rectangle 1">
            <a:extLst>
              <a:ext uri="{FF2B5EF4-FFF2-40B4-BE49-F238E27FC236}">
                <a16:creationId xmlns:a16="http://schemas.microsoft.com/office/drawing/2014/main" id="{15822044-325A-4EDB-9AC9-821A3BA0EDA4}"/>
              </a:ext>
            </a:extLst>
          </p:cNvPr>
          <p:cNvSpPr/>
          <p:nvPr/>
        </p:nvSpPr>
        <p:spPr>
          <a:xfrm>
            <a:off x="2854371" y="116149"/>
            <a:ext cx="2710935" cy="769441"/>
          </a:xfrm>
          <a:prstGeom prst="rect">
            <a:avLst/>
          </a:prstGeom>
        </p:spPr>
        <p:txBody>
          <a:bodyPr wrap="none">
            <a:spAutoFit/>
          </a:bodyPr>
          <a:lstStyle/>
          <a:p>
            <a:pPr algn="ctr"/>
            <a:r>
              <a:rPr lang="en-US" sz="4400" b="1" dirty="0">
                <a:solidFill>
                  <a:srgbClr val="852F4A"/>
                </a:solidFill>
              </a:rPr>
              <a:t>Perception</a:t>
            </a:r>
          </a:p>
        </p:txBody>
      </p:sp>
      <p:sp>
        <p:nvSpPr>
          <p:cNvPr id="9" name="Google Shape;215;p33">
            <a:extLst>
              <a:ext uri="{FF2B5EF4-FFF2-40B4-BE49-F238E27FC236}">
                <a16:creationId xmlns:a16="http://schemas.microsoft.com/office/drawing/2014/main" id="{83A34A97-81AD-4D47-AEDA-C87FC167DE59}"/>
              </a:ext>
            </a:extLst>
          </p:cNvPr>
          <p:cNvSpPr txBox="1">
            <a:spLocks/>
          </p:cNvSpPr>
          <p:nvPr/>
        </p:nvSpPr>
        <p:spPr>
          <a:xfrm>
            <a:off x="287082" y="1983958"/>
            <a:ext cx="4128422" cy="4478487"/>
          </a:xfrm>
          <a:prstGeom prst="rect">
            <a:avLst/>
          </a:prstGeom>
        </p:spPr>
        <p:txBody>
          <a:bodyPr spcFirstLastPara="1" vert="horz" wrap="square" lIns="91425" tIns="91425" rIns="91425" bIns="91425" rtlCol="0" anchor="t"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457200" indent="-457200" algn="l">
              <a:buFont typeface="Arial" panose="020B0604020202020204" pitchFamily="34" charset="0"/>
              <a:buChar char="•"/>
            </a:pPr>
            <a:r>
              <a:rPr lang="en-US" altLang="en-US" sz="2800" dirty="0"/>
              <a:t>The process by which individuals </a:t>
            </a:r>
            <a:r>
              <a:rPr lang="en-US" altLang="en-US" sz="2800" i="1" dirty="0">
                <a:solidFill>
                  <a:srgbClr val="FF0000"/>
                </a:solidFill>
              </a:rPr>
              <a:t>select, organize, and interpret </a:t>
            </a:r>
            <a:r>
              <a:rPr lang="en-US" altLang="en-US" sz="2800" dirty="0"/>
              <a:t>stimuli into a meaningful and coherent picture of the world. </a:t>
            </a:r>
          </a:p>
          <a:p>
            <a:pPr marL="457200" indent="-457200" algn="l">
              <a:buFont typeface="Arial" panose="020B0604020202020204" pitchFamily="34" charset="0"/>
              <a:buChar char="•"/>
            </a:pPr>
            <a:r>
              <a:rPr lang="en-US" altLang="en-US" sz="2800" dirty="0"/>
              <a:t>It can be described as “how we see the world around us.”</a:t>
            </a:r>
          </a:p>
        </p:txBody>
      </p:sp>
      <p:pic>
        <p:nvPicPr>
          <p:cNvPr id="11" name="Picture 25" descr="C:\Users\Dr.Mayar\Desktop\perception_vs_reality.jpg">
            <a:extLst>
              <a:ext uri="{FF2B5EF4-FFF2-40B4-BE49-F238E27FC236}">
                <a16:creationId xmlns:a16="http://schemas.microsoft.com/office/drawing/2014/main" id="{9F30FB4B-DB8C-4032-B264-284F81DAB335}"/>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489934" y="2410538"/>
            <a:ext cx="6647379" cy="376107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4016159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82118" y="955117"/>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808360" y="1359071"/>
            <a:ext cx="4844061" cy="539182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45861" y="1093529"/>
            <a:ext cx="8189222" cy="5666147"/>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ctr">
              <a:buFont typeface="Arial" panose="020B0604020202020204" pitchFamily="34" charset="0"/>
              <a:buChar char="•"/>
            </a:pP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print">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10195665" y="294403"/>
            <a:ext cx="1469924" cy="401250"/>
          </a:xfrm>
          <a:prstGeom prst="rect">
            <a:avLst/>
          </a:prstGeom>
        </p:spPr>
      </p:pic>
      <p:sp>
        <p:nvSpPr>
          <p:cNvPr id="2" name="Rectangle 1">
            <a:extLst>
              <a:ext uri="{FF2B5EF4-FFF2-40B4-BE49-F238E27FC236}">
                <a16:creationId xmlns:a16="http://schemas.microsoft.com/office/drawing/2014/main" id="{15822044-325A-4EDB-9AC9-821A3BA0EDA4}"/>
              </a:ext>
            </a:extLst>
          </p:cNvPr>
          <p:cNvSpPr/>
          <p:nvPr/>
        </p:nvSpPr>
        <p:spPr>
          <a:xfrm>
            <a:off x="3111362" y="249290"/>
            <a:ext cx="3738075" cy="584775"/>
          </a:xfrm>
          <a:prstGeom prst="rect">
            <a:avLst/>
          </a:prstGeom>
        </p:spPr>
        <p:txBody>
          <a:bodyPr wrap="none">
            <a:spAutoFit/>
          </a:bodyPr>
          <a:lstStyle/>
          <a:p>
            <a:pPr algn="ctr"/>
            <a:r>
              <a:rPr lang="en-US" sz="3200" b="1" dirty="0">
                <a:solidFill>
                  <a:srgbClr val="852F4A"/>
                </a:solidFill>
              </a:rPr>
              <a:t>Perception vs Reality</a:t>
            </a:r>
          </a:p>
        </p:txBody>
      </p:sp>
      <p:sp>
        <p:nvSpPr>
          <p:cNvPr id="11" name="Google Shape;215;p33">
            <a:extLst>
              <a:ext uri="{FF2B5EF4-FFF2-40B4-BE49-F238E27FC236}">
                <a16:creationId xmlns:a16="http://schemas.microsoft.com/office/drawing/2014/main" id="{C0F764F0-3B7D-4BE8-B917-7299751B3C27}"/>
              </a:ext>
            </a:extLst>
          </p:cNvPr>
          <p:cNvSpPr txBox="1">
            <a:spLocks/>
          </p:cNvSpPr>
          <p:nvPr/>
        </p:nvSpPr>
        <p:spPr>
          <a:xfrm>
            <a:off x="449156" y="1687529"/>
            <a:ext cx="6896867" cy="4410802"/>
          </a:xfrm>
          <a:prstGeom prst="rect">
            <a:avLst/>
          </a:prstGeom>
        </p:spPr>
        <p:txBody>
          <a:bodyPr spcFirstLastPara="1" vert="horz" wrap="square" lIns="91425" tIns="91425" rIns="91425" bIns="91425" rtlCol="0" anchor="t"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457200" indent="-457200" algn="l">
              <a:buFont typeface="Arial" panose="020B0604020202020204" pitchFamily="34" charset="0"/>
              <a:buChar char="•"/>
            </a:pPr>
            <a:r>
              <a:rPr lang="en-US" altLang="en-US" sz="2800" dirty="0"/>
              <a:t>Each individual has his or her own perception of reality. </a:t>
            </a:r>
          </a:p>
          <a:p>
            <a:pPr marL="457200" indent="-457200" algn="l">
              <a:buFont typeface="Arial" panose="020B0604020202020204" pitchFamily="34" charset="0"/>
              <a:buChar char="•"/>
            </a:pPr>
            <a:r>
              <a:rPr lang="en-US" altLang="en-US" sz="2800" dirty="0"/>
              <a:t>The implication is that because each of us perceives the world through our own eyes, reality itself changes from person to person. </a:t>
            </a:r>
          </a:p>
          <a:p>
            <a:pPr marL="457200" indent="-457200" algn="l">
              <a:buFont typeface="Arial" panose="020B0604020202020204" pitchFamily="34" charset="0"/>
              <a:buChar char="•"/>
            </a:pPr>
            <a:r>
              <a:rPr lang="en-US" altLang="en-US" sz="2800" dirty="0">
                <a:solidFill>
                  <a:srgbClr val="0070C0"/>
                </a:solidFill>
              </a:rPr>
              <a:t>While it’s true that everyone perceives reality differently, reality could care less about our perceptions.  </a:t>
            </a:r>
          </a:p>
        </p:txBody>
      </p:sp>
      <p:pic>
        <p:nvPicPr>
          <p:cNvPr id="4" name="Picture 3">
            <a:extLst>
              <a:ext uri="{FF2B5EF4-FFF2-40B4-BE49-F238E27FC236}">
                <a16:creationId xmlns:a16="http://schemas.microsoft.com/office/drawing/2014/main" id="{BE4CADA0-0923-40AF-BBF5-863FF5C5CA52}"/>
              </a:ext>
            </a:extLst>
          </p:cNvPr>
          <p:cNvPicPr>
            <a:picLocks noChangeAspect="1"/>
          </p:cNvPicPr>
          <p:nvPr/>
        </p:nvPicPr>
        <p:blipFill>
          <a:blip r:embed="rId5"/>
          <a:stretch>
            <a:fillRect/>
          </a:stretch>
        </p:blipFill>
        <p:spPr>
          <a:xfrm>
            <a:off x="8534946" y="2551835"/>
            <a:ext cx="4017612" cy="2749534"/>
          </a:xfrm>
          <a:prstGeom prst="rect">
            <a:avLst/>
          </a:prstGeom>
        </p:spPr>
      </p:pic>
    </p:spTree>
    <p:extLst>
      <p:ext uri="{BB962C8B-B14F-4D97-AF65-F5344CB8AC3E}">
        <p14:creationId xmlns:p14="http://schemas.microsoft.com/office/powerpoint/2010/main" val="126927900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82118" y="955117"/>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523999" y="1359071"/>
            <a:ext cx="4128422" cy="539182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45988" y="1121888"/>
            <a:ext cx="8682384" cy="5666147"/>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ctr">
              <a:buFont typeface="Arial" panose="020B0604020202020204" pitchFamily="34" charset="0"/>
              <a:buChar char="•"/>
            </a:pP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print">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10195665" y="294403"/>
            <a:ext cx="1469924" cy="401250"/>
          </a:xfrm>
          <a:prstGeom prst="rect">
            <a:avLst/>
          </a:prstGeom>
        </p:spPr>
      </p:pic>
      <p:sp>
        <p:nvSpPr>
          <p:cNvPr id="2" name="Rectangle 1">
            <a:extLst>
              <a:ext uri="{FF2B5EF4-FFF2-40B4-BE49-F238E27FC236}">
                <a16:creationId xmlns:a16="http://schemas.microsoft.com/office/drawing/2014/main" id="{15822044-325A-4EDB-9AC9-821A3BA0EDA4}"/>
              </a:ext>
            </a:extLst>
          </p:cNvPr>
          <p:cNvSpPr/>
          <p:nvPr/>
        </p:nvSpPr>
        <p:spPr>
          <a:xfrm>
            <a:off x="3111362" y="249290"/>
            <a:ext cx="3738075" cy="584775"/>
          </a:xfrm>
          <a:prstGeom prst="rect">
            <a:avLst/>
          </a:prstGeom>
        </p:spPr>
        <p:txBody>
          <a:bodyPr wrap="none">
            <a:spAutoFit/>
          </a:bodyPr>
          <a:lstStyle/>
          <a:p>
            <a:pPr algn="ctr"/>
            <a:r>
              <a:rPr lang="en-US" sz="3200" b="1" dirty="0">
                <a:solidFill>
                  <a:srgbClr val="852F4A"/>
                </a:solidFill>
              </a:rPr>
              <a:t>Perception vs Reality</a:t>
            </a:r>
          </a:p>
        </p:txBody>
      </p:sp>
      <p:pic>
        <p:nvPicPr>
          <p:cNvPr id="3" name="Picture 2">
            <a:extLst>
              <a:ext uri="{FF2B5EF4-FFF2-40B4-BE49-F238E27FC236}">
                <a16:creationId xmlns:a16="http://schemas.microsoft.com/office/drawing/2014/main" id="{883202C0-FD07-4665-AE71-02FC0DF65CD3}"/>
              </a:ext>
            </a:extLst>
          </p:cNvPr>
          <p:cNvPicPr>
            <a:picLocks noChangeAspect="1"/>
          </p:cNvPicPr>
          <p:nvPr/>
        </p:nvPicPr>
        <p:blipFill>
          <a:blip r:embed="rId5"/>
          <a:stretch>
            <a:fillRect/>
          </a:stretch>
        </p:blipFill>
        <p:spPr>
          <a:xfrm>
            <a:off x="4309312" y="4474608"/>
            <a:ext cx="4128422" cy="2062487"/>
          </a:xfrm>
          <a:prstGeom prst="rect">
            <a:avLst/>
          </a:prstGeom>
        </p:spPr>
      </p:pic>
      <p:sp>
        <p:nvSpPr>
          <p:cNvPr id="11" name="Google Shape;215;p33">
            <a:extLst>
              <a:ext uri="{FF2B5EF4-FFF2-40B4-BE49-F238E27FC236}">
                <a16:creationId xmlns:a16="http://schemas.microsoft.com/office/drawing/2014/main" id="{C0F764F0-3B7D-4BE8-B917-7299751B3C27}"/>
              </a:ext>
            </a:extLst>
          </p:cNvPr>
          <p:cNvSpPr txBox="1">
            <a:spLocks/>
          </p:cNvSpPr>
          <p:nvPr/>
        </p:nvSpPr>
        <p:spPr>
          <a:xfrm>
            <a:off x="476063" y="1418044"/>
            <a:ext cx="8222233" cy="3557190"/>
          </a:xfrm>
          <a:prstGeom prst="rect">
            <a:avLst/>
          </a:prstGeom>
        </p:spPr>
        <p:txBody>
          <a:bodyPr spcFirstLastPara="1" vert="horz" wrap="square" lIns="91425" tIns="91425" rIns="91425" bIns="91425" rtlCol="0" anchor="t"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457200" indent="-457200" algn="l">
              <a:buFont typeface="Arial" panose="020B0604020202020204" pitchFamily="34" charset="0"/>
              <a:buChar char="•"/>
            </a:pPr>
            <a:r>
              <a:rPr lang="en-US" altLang="en-US" sz="2800" dirty="0">
                <a:solidFill>
                  <a:srgbClr val="FF0000"/>
                </a:solidFill>
              </a:rPr>
              <a:t>Reality does not change to adapt to our viewpoints; reality is what it is.</a:t>
            </a:r>
          </a:p>
          <a:p>
            <a:pPr marL="457200" indent="-457200" algn="l">
              <a:buFont typeface="Arial" panose="020B0604020202020204" pitchFamily="34" charset="0"/>
              <a:buChar char="•"/>
            </a:pPr>
            <a:r>
              <a:rPr lang="en-US" altLang="en-US" sz="2800" dirty="0"/>
              <a:t>Reality is fact.</a:t>
            </a:r>
          </a:p>
          <a:p>
            <a:pPr marL="457200" indent="-457200" algn="l">
              <a:buFont typeface="Arial" panose="020B0604020202020204" pitchFamily="34" charset="0"/>
              <a:buChar char="•"/>
            </a:pPr>
            <a:r>
              <a:rPr lang="en-US" altLang="en-US" sz="2800" dirty="0"/>
              <a:t>Reality is truth.</a:t>
            </a:r>
          </a:p>
          <a:p>
            <a:pPr marL="457200" indent="-457200" algn="l">
              <a:buFont typeface="Arial" panose="020B0604020202020204" pitchFamily="34" charset="0"/>
              <a:buChar char="•"/>
            </a:pPr>
            <a:r>
              <a:rPr lang="en-US" altLang="en-US" sz="2800" dirty="0">
                <a:solidFill>
                  <a:srgbClr val="FF0000"/>
                </a:solidFill>
              </a:rPr>
              <a:t>Reality is a fixed factor in the equation of life, perception of reality is a variable.</a:t>
            </a:r>
          </a:p>
        </p:txBody>
      </p:sp>
    </p:spTree>
    <p:extLst>
      <p:ext uri="{BB962C8B-B14F-4D97-AF65-F5344CB8AC3E}">
        <p14:creationId xmlns:p14="http://schemas.microsoft.com/office/powerpoint/2010/main" val="34335288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82118" y="955117"/>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523999" y="1121889"/>
            <a:ext cx="4128422" cy="5629012"/>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6000" b="1"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print">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10195665" y="294403"/>
            <a:ext cx="1469924" cy="401250"/>
          </a:xfrm>
          <a:prstGeom prst="rect">
            <a:avLst/>
          </a:prstGeom>
        </p:spPr>
      </p:pic>
      <p:sp>
        <p:nvSpPr>
          <p:cNvPr id="2" name="Rectangle 1">
            <a:extLst>
              <a:ext uri="{FF2B5EF4-FFF2-40B4-BE49-F238E27FC236}">
                <a16:creationId xmlns:a16="http://schemas.microsoft.com/office/drawing/2014/main" id="{15822044-325A-4EDB-9AC9-821A3BA0EDA4}"/>
              </a:ext>
            </a:extLst>
          </p:cNvPr>
          <p:cNvSpPr/>
          <p:nvPr/>
        </p:nvSpPr>
        <p:spPr>
          <a:xfrm>
            <a:off x="2566598" y="249290"/>
            <a:ext cx="4854021" cy="584775"/>
          </a:xfrm>
          <a:prstGeom prst="rect">
            <a:avLst/>
          </a:prstGeom>
        </p:spPr>
        <p:txBody>
          <a:bodyPr wrap="none">
            <a:spAutoFit/>
          </a:bodyPr>
          <a:lstStyle/>
          <a:p>
            <a:r>
              <a:rPr lang="en-US" sz="3200" b="1" dirty="0">
                <a:solidFill>
                  <a:srgbClr val="852F4A"/>
                </a:solidFill>
              </a:rPr>
              <a:t>The Elements of Perception</a:t>
            </a:r>
          </a:p>
        </p:txBody>
      </p:sp>
      <p:grpSp>
        <p:nvGrpSpPr>
          <p:cNvPr id="3" name="Group 2">
            <a:extLst>
              <a:ext uri="{FF2B5EF4-FFF2-40B4-BE49-F238E27FC236}">
                <a16:creationId xmlns:a16="http://schemas.microsoft.com/office/drawing/2014/main" id="{A5669CFE-21E5-447E-A4F1-A7741B1B45A0}"/>
              </a:ext>
            </a:extLst>
          </p:cNvPr>
          <p:cNvGrpSpPr/>
          <p:nvPr/>
        </p:nvGrpSpPr>
        <p:grpSpPr>
          <a:xfrm>
            <a:off x="143117" y="1121888"/>
            <a:ext cx="10295425" cy="5391829"/>
            <a:chOff x="143117" y="1121888"/>
            <a:chExt cx="10295425" cy="5391829"/>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43117" y="1121888"/>
              <a:ext cx="10295425" cy="5391829"/>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ctr">
                <a:buFont typeface="Arial" panose="020B0604020202020204" pitchFamily="34" charset="0"/>
                <a:buChar char="•"/>
              </a:pPr>
              <a:endParaRPr lang="en-US" dirty="0"/>
            </a:p>
          </p:txBody>
        </p:sp>
        <p:pic>
          <p:nvPicPr>
            <p:cNvPr id="5" name="Picture 4">
              <a:extLst>
                <a:ext uri="{FF2B5EF4-FFF2-40B4-BE49-F238E27FC236}">
                  <a16:creationId xmlns:a16="http://schemas.microsoft.com/office/drawing/2014/main" id="{1D0C4FC7-1B8C-4FD6-BED1-06FD536517B6}"/>
                </a:ext>
              </a:extLst>
            </p:cNvPr>
            <p:cNvPicPr>
              <a:picLocks noChangeAspect="1"/>
            </p:cNvPicPr>
            <p:nvPr/>
          </p:nvPicPr>
          <p:blipFill>
            <a:blip r:embed="rId5"/>
            <a:stretch>
              <a:fillRect/>
            </a:stretch>
          </p:blipFill>
          <p:spPr>
            <a:xfrm>
              <a:off x="540715" y="1838267"/>
              <a:ext cx="9724687" cy="4474818"/>
            </a:xfrm>
            <a:prstGeom prst="rect">
              <a:avLst/>
            </a:prstGeom>
          </p:spPr>
        </p:pic>
        <p:sp>
          <p:nvSpPr>
            <p:cNvPr id="9" name="Rectangle 8">
              <a:extLst>
                <a:ext uri="{FF2B5EF4-FFF2-40B4-BE49-F238E27FC236}">
                  <a16:creationId xmlns:a16="http://schemas.microsoft.com/office/drawing/2014/main" id="{DA1D714C-EBFB-4EB6-968E-0E8BB431BF53}"/>
                </a:ext>
              </a:extLst>
            </p:cNvPr>
            <p:cNvSpPr/>
            <p:nvPr/>
          </p:nvSpPr>
          <p:spPr>
            <a:xfrm>
              <a:off x="5291635" y="1653601"/>
              <a:ext cx="4602377" cy="369332"/>
            </a:xfrm>
            <a:prstGeom prst="rect">
              <a:avLst/>
            </a:prstGeom>
          </p:spPr>
          <p:txBody>
            <a:bodyPr wrap="square">
              <a:spAutoFit/>
            </a:bodyPr>
            <a:lstStyle/>
            <a:p>
              <a:r>
                <a:rPr lang="en-US" dirty="0">
                  <a:solidFill>
                    <a:schemeClr val="tx1">
                      <a:lumMod val="85000"/>
                      <a:lumOff val="15000"/>
                    </a:schemeClr>
                  </a:solidFill>
                </a:rPr>
                <a:t>Brand names, advertisements/ commercials</a:t>
              </a:r>
            </a:p>
          </p:txBody>
        </p:sp>
        <p:sp>
          <p:nvSpPr>
            <p:cNvPr id="10" name="Rectangle 9">
              <a:extLst>
                <a:ext uri="{FF2B5EF4-FFF2-40B4-BE49-F238E27FC236}">
                  <a16:creationId xmlns:a16="http://schemas.microsoft.com/office/drawing/2014/main" id="{74C1C96F-3403-4593-802F-999192CB9B51}"/>
                </a:ext>
              </a:extLst>
            </p:cNvPr>
            <p:cNvSpPr/>
            <p:nvPr/>
          </p:nvSpPr>
          <p:spPr>
            <a:xfrm>
              <a:off x="407444" y="2883272"/>
              <a:ext cx="3038308" cy="646331"/>
            </a:xfrm>
            <a:prstGeom prst="rect">
              <a:avLst/>
            </a:prstGeom>
          </p:spPr>
          <p:txBody>
            <a:bodyPr wrap="square">
              <a:spAutoFit/>
            </a:bodyPr>
            <a:lstStyle/>
            <a:p>
              <a:pPr algn="ctr"/>
              <a:r>
                <a:rPr lang="en-US" b="1" dirty="0">
                  <a:solidFill>
                    <a:schemeClr val="tx1">
                      <a:lumMod val="85000"/>
                      <a:lumOff val="15000"/>
                    </a:schemeClr>
                  </a:solidFill>
                </a:rPr>
                <a:t>Sensory Receptors </a:t>
              </a:r>
            </a:p>
            <a:p>
              <a:pPr algn="ctr"/>
              <a:r>
                <a:rPr lang="en-US" b="1" dirty="0">
                  <a:solidFill>
                    <a:schemeClr val="tx1">
                      <a:lumMod val="85000"/>
                      <a:lumOff val="15000"/>
                    </a:schemeClr>
                  </a:solidFill>
                </a:rPr>
                <a:t>(Physical Stimuli)</a:t>
              </a:r>
            </a:p>
          </p:txBody>
        </p:sp>
      </p:grpSp>
      <p:sp>
        <p:nvSpPr>
          <p:cNvPr id="11" name="Rectangle 10">
            <a:extLst>
              <a:ext uri="{FF2B5EF4-FFF2-40B4-BE49-F238E27FC236}">
                <a16:creationId xmlns:a16="http://schemas.microsoft.com/office/drawing/2014/main" id="{1FADE2FA-D06C-49E4-921E-3D819560C818}"/>
              </a:ext>
            </a:extLst>
          </p:cNvPr>
          <p:cNvSpPr/>
          <p:nvPr/>
        </p:nvSpPr>
        <p:spPr>
          <a:xfrm>
            <a:off x="3077885" y="1532549"/>
            <a:ext cx="3038308" cy="369332"/>
          </a:xfrm>
          <a:prstGeom prst="rect">
            <a:avLst/>
          </a:prstGeom>
        </p:spPr>
        <p:txBody>
          <a:bodyPr wrap="square">
            <a:spAutoFit/>
          </a:bodyPr>
          <a:lstStyle/>
          <a:p>
            <a:r>
              <a:rPr lang="en-US" b="1" dirty="0">
                <a:solidFill>
                  <a:schemeClr val="tx1">
                    <a:lumMod val="85000"/>
                    <a:lumOff val="15000"/>
                  </a:schemeClr>
                </a:solidFill>
              </a:rPr>
              <a:t>Sensory Inputs</a:t>
            </a:r>
          </a:p>
        </p:txBody>
      </p:sp>
    </p:spTree>
    <p:extLst>
      <p:ext uri="{BB962C8B-B14F-4D97-AF65-F5344CB8AC3E}">
        <p14:creationId xmlns:p14="http://schemas.microsoft.com/office/powerpoint/2010/main" val="185282075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C0D149F6-071D-4B86-BAFE-4111FD945D3A}"/>
              </a:ext>
            </a:extLst>
          </p:cNvPr>
          <p:cNvSpPr txBox="1"/>
          <p:nvPr/>
        </p:nvSpPr>
        <p:spPr>
          <a:xfrm>
            <a:off x="3768048" y="0"/>
            <a:ext cx="6097712" cy="769441"/>
          </a:xfrm>
          <a:prstGeom prst="rect">
            <a:avLst/>
          </a:prstGeom>
          <a:noFill/>
        </p:spPr>
        <p:txBody>
          <a:bodyPr wrap="square">
            <a:spAutoFit/>
          </a:bodyPr>
          <a:lstStyle/>
          <a:p>
            <a:r>
              <a:rPr kumimoji="0" lang="en" sz="4400" b="1" u="none" strike="noStrike" kern="0" cap="none" spc="0" normalizeH="0" baseline="0" noProof="0" dirty="0">
                <a:ln>
                  <a:noFill/>
                </a:ln>
                <a:solidFill>
                  <a:srgbClr val="002060"/>
                </a:solidFill>
                <a:effectLst>
                  <a:outerShdw blurRad="38100" dist="38100" dir="2700000" algn="tl">
                    <a:srgbClr val="000000">
                      <a:alpha val="43137"/>
                    </a:srgbClr>
                  </a:outerShdw>
                </a:effectLst>
                <a:uLnTx/>
                <a:uFillTx/>
                <a:latin typeface="Cormorant Garamond Medium"/>
                <a:ea typeface="Cormorant Garamond Medium"/>
                <a:sym typeface="Cormorant Garamond Medium"/>
              </a:rPr>
              <a:t>Perceived Risk</a:t>
            </a:r>
            <a:endParaRPr lang="en-US" dirty="0">
              <a:solidFill>
                <a:srgbClr val="002060"/>
              </a:solidFill>
            </a:endParaRPr>
          </a:p>
        </p:txBody>
      </p:sp>
      <p:sp>
        <p:nvSpPr>
          <p:cNvPr id="6" name="Google Shape;402;p43">
            <a:extLst>
              <a:ext uri="{FF2B5EF4-FFF2-40B4-BE49-F238E27FC236}">
                <a16:creationId xmlns:a16="http://schemas.microsoft.com/office/drawing/2014/main" id="{E181B48A-AAE4-4FEB-BBA4-F8DCAB016D17}"/>
              </a:ext>
            </a:extLst>
          </p:cNvPr>
          <p:cNvSpPr txBox="1">
            <a:spLocks/>
          </p:cNvSpPr>
          <p:nvPr/>
        </p:nvSpPr>
        <p:spPr>
          <a:xfrm>
            <a:off x="2408434" y="769441"/>
            <a:ext cx="7919516" cy="796345"/>
          </a:xfrm>
          <a:prstGeom prst="rect">
            <a:avLst/>
          </a:prstGeom>
        </p:spPr>
        <p:txBody>
          <a:bodyPr spcFirstLastPara="1" wrap="square" lIns="91425" tIns="91425" rIns="91425" bIns="91425" anchor="t" anchorCtr="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Font typeface="Arial" panose="020B0604020202020204" pitchFamily="34" charset="0"/>
              <a:buNone/>
              <a:defRPr/>
            </a:pPr>
            <a:r>
              <a:rPr lang="en-US" altLang="en-US" sz="2000" b="1" dirty="0"/>
              <a:t>The degree of uncertainty perceived by the consumer as to the consequences (outcome) of a specific purchase decision</a:t>
            </a:r>
          </a:p>
          <a:p>
            <a:pPr algn="ctr">
              <a:defRPr/>
            </a:pPr>
            <a:endParaRPr lang="en-US" altLang="en-US" sz="2000" b="1" dirty="0"/>
          </a:p>
          <a:p>
            <a:pPr algn="ctr">
              <a:defRPr/>
            </a:pPr>
            <a:endParaRPr lang="en-US" altLang="en-US" sz="2000" b="1" dirty="0"/>
          </a:p>
        </p:txBody>
      </p:sp>
      <p:pic>
        <p:nvPicPr>
          <p:cNvPr id="3" name="Picture 2">
            <a:extLst>
              <a:ext uri="{FF2B5EF4-FFF2-40B4-BE49-F238E27FC236}">
                <a16:creationId xmlns:a16="http://schemas.microsoft.com/office/drawing/2014/main" id="{3F991D46-7A98-48D3-97FE-D24DE9E22053}"/>
              </a:ext>
            </a:extLst>
          </p:cNvPr>
          <p:cNvPicPr>
            <a:picLocks noChangeAspect="1"/>
          </p:cNvPicPr>
          <p:nvPr/>
        </p:nvPicPr>
        <p:blipFill>
          <a:blip r:embed="rId2"/>
          <a:stretch>
            <a:fillRect/>
          </a:stretch>
        </p:blipFill>
        <p:spPr>
          <a:xfrm>
            <a:off x="213248" y="1967532"/>
            <a:ext cx="11799979" cy="4890468"/>
          </a:xfrm>
          <a:prstGeom prst="rect">
            <a:avLst/>
          </a:prstGeom>
        </p:spPr>
      </p:pic>
    </p:spTree>
    <p:extLst>
      <p:ext uri="{BB962C8B-B14F-4D97-AF65-F5344CB8AC3E}">
        <p14:creationId xmlns:p14="http://schemas.microsoft.com/office/powerpoint/2010/main" val="333864897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82118" y="955117"/>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523999" y="1359071"/>
            <a:ext cx="4128422" cy="539182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69275" y="1351307"/>
            <a:ext cx="10850231" cy="5391829"/>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ctr">
              <a:buFont typeface="Arial" panose="020B0604020202020204" pitchFamily="34" charset="0"/>
              <a:buChar char="•"/>
            </a:pP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print">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10195665" y="294403"/>
            <a:ext cx="1469924" cy="401250"/>
          </a:xfrm>
          <a:prstGeom prst="rect">
            <a:avLst/>
          </a:prstGeom>
        </p:spPr>
      </p:pic>
      <p:sp>
        <p:nvSpPr>
          <p:cNvPr id="2" name="Rectangle 1">
            <a:extLst>
              <a:ext uri="{FF2B5EF4-FFF2-40B4-BE49-F238E27FC236}">
                <a16:creationId xmlns:a16="http://schemas.microsoft.com/office/drawing/2014/main" id="{15822044-325A-4EDB-9AC9-821A3BA0EDA4}"/>
              </a:ext>
            </a:extLst>
          </p:cNvPr>
          <p:cNvSpPr/>
          <p:nvPr/>
        </p:nvSpPr>
        <p:spPr>
          <a:xfrm>
            <a:off x="2490168" y="114864"/>
            <a:ext cx="4672241" cy="769441"/>
          </a:xfrm>
          <a:prstGeom prst="rect">
            <a:avLst/>
          </a:prstGeom>
        </p:spPr>
        <p:txBody>
          <a:bodyPr wrap="none">
            <a:spAutoFit/>
          </a:bodyPr>
          <a:lstStyle/>
          <a:p>
            <a:pPr algn="ctr"/>
            <a:r>
              <a:rPr lang="en-US" sz="4400" b="1" dirty="0">
                <a:solidFill>
                  <a:srgbClr val="852F4A"/>
                </a:solidFill>
              </a:rPr>
              <a:t>Attitude Formation</a:t>
            </a:r>
          </a:p>
        </p:txBody>
      </p:sp>
      <p:sp>
        <p:nvSpPr>
          <p:cNvPr id="9" name="Google Shape;215;p33">
            <a:extLst>
              <a:ext uri="{FF2B5EF4-FFF2-40B4-BE49-F238E27FC236}">
                <a16:creationId xmlns:a16="http://schemas.microsoft.com/office/drawing/2014/main" id="{83A34A97-81AD-4D47-AEDA-C87FC167DE59}"/>
              </a:ext>
            </a:extLst>
          </p:cNvPr>
          <p:cNvSpPr txBox="1">
            <a:spLocks/>
          </p:cNvSpPr>
          <p:nvPr/>
        </p:nvSpPr>
        <p:spPr>
          <a:xfrm>
            <a:off x="546713" y="1687529"/>
            <a:ext cx="6794299" cy="4478487"/>
          </a:xfrm>
          <a:prstGeom prst="rect">
            <a:avLst/>
          </a:prstGeom>
        </p:spPr>
        <p:txBody>
          <a:bodyPr spcFirstLastPara="1" vert="horz" wrap="square" lIns="91425" tIns="91425" rIns="91425" bIns="91425" rtlCol="0" anchor="t"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l"/>
            <a:r>
              <a:rPr lang="en-US" altLang="en-US" sz="2400" dirty="0">
                <a:solidFill>
                  <a:schemeClr val="tx1"/>
                </a:solidFill>
              </a:rPr>
              <a:t>A learned predisposition to behave in a consistently favorable or unfavorable manner with respect to a given object.</a:t>
            </a:r>
            <a:endParaRPr lang="en-US" altLang="en-US" b="1" dirty="0"/>
          </a:p>
          <a:p>
            <a:pPr algn="l"/>
            <a:r>
              <a:rPr lang="en-US" altLang="en-US" b="1" dirty="0"/>
              <a:t>Consumers learn attitudes when they try new products, product models, and different brands.</a:t>
            </a:r>
          </a:p>
          <a:p>
            <a:pPr marL="457200" indent="-457200" algn="l">
              <a:buFont typeface="Arial" panose="020B0604020202020204" pitchFamily="34" charset="0"/>
              <a:buChar char="•"/>
            </a:pPr>
            <a:r>
              <a:rPr lang="en-US" altLang="en-US" dirty="0"/>
              <a:t>If such trial purchases </a:t>
            </a:r>
            <a:r>
              <a:rPr lang="en-US" altLang="en-US" b="1" u="sng" dirty="0"/>
              <a:t>meet or exceed their expectations,</a:t>
            </a:r>
            <a:r>
              <a:rPr lang="en-US" altLang="en-US" dirty="0"/>
              <a:t> then they develop favorable attitudes toward those objects. </a:t>
            </a:r>
          </a:p>
          <a:p>
            <a:pPr marL="457200" indent="-457200" algn="l">
              <a:buFont typeface="Arial" panose="020B0604020202020204" pitchFamily="34" charset="0"/>
              <a:buChar char="•"/>
            </a:pPr>
            <a:r>
              <a:rPr lang="en-US" altLang="en-US" dirty="0"/>
              <a:t>Generally, the more information consumers have about a product or service, the more likely they are to </a:t>
            </a:r>
            <a:r>
              <a:rPr lang="en-US" altLang="en-US" u="sng" dirty="0"/>
              <a:t>process information and form attitudes about it, either positive or negative. </a:t>
            </a:r>
          </a:p>
        </p:txBody>
      </p:sp>
      <p:pic>
        <p:nvPicPr>
          <p:cNvPr id="10" name="Picture 11" descr="C:\Users\Dr.Mayar\Desktop\family-purchases-concept-in-vector-18643028.jpg">
            <a:extLst>
              <a:ext uri="{FF2B5EF4-FFF2-40B4-BE49-F238E27FC236}">
                <a16:creationId xmlns:a16="http://schemas.microsoft.com/office/drawing/2014/main" id="{0D3D02C3-3E6E-47F3-AB4E-B0704B7EE348}"/>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l="8044" t="2" r="7743" b="30255"/>
          <a:stretch/>
        </p:blipFill>
        <p:spPr bwMode="auto">
          <a:xfrm>
            <a:off x="7341012" y="2725071"/>
            <a:ext cx="3673097" cy="31778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9234999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82118" y="955117"/>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613151" y="1359071"/>
            <a:ext cx="5039270" cy="539182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61742" y="1143769"/>
            <a:ext cx="11093853" cy="5599367"/>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ctr">
              <a:buFont typeface="Arial" panose="020B0604020202020204" pitchFamily="34" charset="0"/>
              <a:buChar char="•"/>
            </a:pP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print">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10195665" y="294403"/>
            <a:ext cx="1469924" cy="401250"/>
          </a:xfrm>
          <a:prstGeom prst="rect">
            <a:avLst/>
          </a:prstGeom>
        </p:spPr>
      </p:pic>
      <p:sp>
        <p:nvSpPr>
          <p:cNvPr id="2" name="Rectangle 1">
            <a:extLst>
              <a:ext uri="{FF2B5EF4-FFF2-40B4-BE49-F238E27FC236}">
                <a16:creationId xmlns:a16="http://schemas.microsoft.com/office/drawing/2014/main" id="{15822044-325A-4EDB-9AC9-821A3BA0EDA4}"/>
              </a:ext>
            </a:extLst>
          </p:cNvPr>
          <p:cNvSpPr/>
          <p:nvPr/>
        </p:nvSpPr>
        <p:spPr>
          <a:xfrm>
            <a:off x="2490168" y="114864"/>
            <a:ext cx="4672241" cy="769441"/>
          </a:xfrm>
          <a:prstGeom prst="rect">
            <a:avLst/>
          </a:prstGeom>
        </p:spPr>
        <p:txBody>
          <a:bodyPr wrap="none">
            <a:spAutoFit/>
          </a:bodyPr>
          <a:lstStyle/>
          <a:p>
            <a:pPr algn="ctr"/>
            <a:r>
              <a:rPr lang="en-US" sz="4400" b="1" dirty="0">
                <a:solidFill>
                  <a:srgbClr val="852F4A"/>
                </a:solidFill>
              </a:rPr>
              <a:t>Attitude Formation</a:t>
            </a:r>
          </a:p>
        </p:txBody>
      </p:sp>
      <p:sp>
        <p:nvSpPr>
          <p:cNvPr id="9" name="Google Shape;215;p33">
            <a:extLst>
              <a:ext uri="{FF2B5EF4-FFF2-40B4-BE49-F238E27FC236}">
                <a16:creationId xmlns:a16="http://schemas.microsoft.com/office/drawing/2014/main" id="{83A34A97-81AD-4D47-AEDA-C87FC167DE59}"/>
              </a:ext>
            </a:extLst>
          </p:cNvPr>
          <p:cNvSpPr txBox="1">
            <a:spLocks/>
          </p:cNvSpPr>
          <p:nvPr/>
        </p:nvSpPr>
        <p:spPr>
          <a:xfrm>
            <a:off x="761532" y="1216138"/>
            <a:ext cx="10249769" cy="5347459"/>
          </a:xfrm>
          <a:prstGeom prst="rect">
            <a:avLst/>
          </a:prstGeom>
        </p:spPr>
        <p:txBody>
          <a:bodyPr spcFirstLastPara="1" vert="horz" wrap="square" lIns="91425" tIns="91425" rIns="91425" bIns="91425" rtlCol="0" anchor="t"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l"/>
            <a:r>
              <a:rPr lang="en-US" altLang="en-US" sz="2800" b="1" dirty="0">
                <a:solidFill>
                  <a:srgbClr val="00B050"/>
                </a:solidFill>
              </a:rPr>
              <a:t>Sources that strongly affect attitudes formation</a:t>
            </a:r>
          </a:p>
          <a:p>
            <a:pPr marL="457200" indent="-457200" algn="l">
              <a:buFont typeface="Arial" panose="020B0604020202020204" pitchFamily="34" charset="0"/>
              <a:buChar char="•"/>
            </a:pPr>
            <a:r>
              <a:rPr lang="en-US" altLang="en-US" sz="2800" dirty="0"/>
              <a:t>Experience</a:t>
            </a:r>
          </a:p>
          <a:p>
            <a:pPr marL="457200" indent="-457200" algn="l">
              <a:buFont typeface="Arial" panose="020B0604020202020204" pitchFamily="34" charset="0"/>
              <a:buChar char="•"/>
            </a:pPr>
            <a:r>
              <a:rPr lang="en-US" altLang="en-US" sz="2800" dirty="0"/>
              <a:t>Family and friends</a:t>
            </a:r>
          </a:p>
          <a:p>
            <a:pPr marL="457200" indent="-457200" algn="l">
              <a:buFont typeface="Arial" panose="020B0604020202020204" pitchFamily="34" charset="0"/>
              <a:buChar char="•"/>
            </a:pPr>
            <a:r>
              <a:rPr lang="en-US" altLang="en-US" sz="2800" dirty="0"/>
              <a:t>Media/Internet/Social Media (increasingly)</a:t>
            </a:r>
          </a:p>
          <a:p>
            <a:pPr algn="l"/>
            <a:r>
              <a:rPr lang="en-US" altLang="en-US" dirty="0"/>
              <a:t>A primary source of attitudes toward products is the consumers’ direct experiences in trying and evaluating them.</a:t>
            </a:r>
          </a:p>
          <a:p>
            <a:pPr algn="l"/>
            <a:r>
              <a:rPr lang="en-US" sz="3200" b="1" dirty="0">
                <a:solidFill>
                  <a:srgbClr val="00B050"/>
                </a:solidFill>
              </a:rPr>
              <a:t>Role of Attitude</a:t>
            </a:r>
          </a:p>
          <a:p>
            <a:pPr marL="285750" lvl="0" indent="-285750" algn="l" rtl="0">
              <a:spcBef>
                <a:spcPts val="0"/>
              </a:spcBef>
              <a:spcAft>
                <a:spcPts val="0"/>
              </a:spcAft>
              <a:buClr>
                <a:schemeClr val="dk1"/>
              </a:buClr>
              <a:buSzPts val="1100"/>
              <a:buFont typeface="Arial" panose="020B0604020202020204" pitchFamily="34" charset="0"/>
              <a:buChar char="•"/>
            </a:pPr>
            <a:r>
              <a:rPr lang="en-US" dirty="0"/>
              <a:t>Attitudes occur within and are affected by </a:t>
            </a:r>
            <a:r>
              <a:rPr lang="en-US" b="1" u="sng" dirty="0"/>
              <a:t>situations</a:t>
            </a:r>
            <a:r>
              <a:rPr lang="en-US" dirty="0"/>
              <a:t>. </a:t>
            </a:r>
          </a:p>
          <a:p>
            <a:pPr marL="285750" lvl="0" indent="-285750" algn="l" rtl="0">
              <a:spcBef>
                <a:spcPts val="0"/>
              </a:spcBef>
              <a:spcAft>
                <a:spcPts val="0"/>
              </a:spcAft>
              <a:buClr>
                <a:schemeClr val="dk1"/>
              </a:buClr>
              <a:buSzPts val="1100"/>
              <a:buFont typeface="Arial" panose="020B0604020202020204" pitchFamily="34" charset="0"/>
              <a:buChar char="•"/>
            </a:pPr>
            <a:r>
              <a:rPr lang="en-US" dirty="0"/>
              <a:t>“Situations” are events and circumstances that influence the relationships between attitudes and behaviors at particular times. </a:t>
            </a:r>
          </a:p>
          <a:p>
            <a:pPr marL="285750" lvl="0" indent="-285750" algn="l" rtl="0">
              <a:spcBef>
                <a:spcPts val="0"/>
              </a:spcBef>
              <a:spcAft>
                <a:spcPts val="0"/>
              </a:spcAft>
              <a:buClr>
                <a:schemeClr val="dk1"/>
              </a:buClr>
              <a:buSzPts val="1100"/>
              <a:buFont typeface="Arial" panose="020B0604020202020204" pitchFamily="34" charset="0"/>
              <a:buChar char="•"/>
            </a:pPr>
            <a:r>
              <a:rPr lang="en-US" u="sng" dirty="0"/>
              <a:t>Situations</a:t>
            </a:r>
            <a:r>
              <a:rPr lang="en-US" dirty="0"/>
              <a:t> can cause consumers to behave in ways </a:t>
            </a:r>
            <a:r>
              <a:rPr lang="en-US" u="sng" dirty="0"/>
              <a:t>seemingly inconsistent with their attitudes</a:t>
            </a:r>
            <a:r>
              <a:rPr lang="en-US" dirty="0"/>
              <a:t>. </a:t>
            </a:r>
          </a:p>
          <a:p>
            <a:pPr algn="l"/>
            <a:endParaRPr lang="en-US" altLang="en-US" sz="4400" dirty="0"/>
          </a:p>
        </p:txBody>
      </p:sp>
    </p:spTree>
    <p:extLst>
      <p:ext uri="{BB962C8B-B14F-4D97-AF65-F5344CB8AC3E}">
        <p14:creationId xmlns:p14="http://schemas.microsoft.com/office/powerpoint/2010/main" val="388062702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82118" y="955117"/>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808360" y="1359071"/>
            <a:ext cx="4844061" cy="539182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45861" y="1093529"/>
            <a:ext cx="9368554" cy="5666147"/>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ctr">
              <a:buFont typeface="Arial" panose="020B0604020202020204" pitchFamily="34" charset="0"/>
              <a:buChar char="•"/>
            </a:pP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print">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10195665" y="294403"/>
            <a:ext cx="1469924" cy="401250"/>
          </a:xfrm>
          <a:prstGeom prst="rect">
            <a:avLst/>
          </a:prstGeom>
        </p:spPr>
      </p:pic>
      <p:sp>
        <p:nvSpPr>
          <p:cNvPr id="2" name="Rectangle 1">
            <a:extLst>
              <a:ext uri="{FF2B5EF4-FFF2-40B4-BE49-F238E27FC236}">
                <a16:creationId xmlns:a16="http://schemas.microsoft.com/office/drawing/2014/main" id="{15822044-325A-4EDB-9AC9-821A3BA0EDA4}"/>
              </a:ext>
            </a:extLst>
          </p:cNvPr>
          <p:cNvSpPr/>
          <p:nvPr/>
        </p:nvSpPr>
        <p:spPr>
          <a:xfrm>
            <a:off x="2927953" y="233794"/>
            <a:ext cx="5481630" cy="584775"/>
          </a:xfrm>
          <a:prstGeom prst="rect">
            <a:avLst/>
          </a:prstGeom>
        </p:spPr>
        <p:txBody>
          <a:bodyPr wrap="none">
            <a:spAutoFit/>
          </a:bodyPr>
          <a:lstStyle/>
          <a:p>
            <a:pPr algn="ctr"/>
            <a:r>
              <a:rPr lang="en-US" sz="3200" b="1" dirty="0">
                <a:solidFill>
                  <a:srgbClr val="852F4A"/>
                </a:solidFill>
              </a:rPr>
              <a:t>Tri-component Attitude Model </a:t>
            </a:r>
          </a:p>
        </p:txBody>
      </p:sp>
      <p:sp>
        <p:nvSpPr>
          <p:cNvPr id="9" name="Google Shape;215;p33">
            <a:extLst>
              <a:ext uri="{FF2B5EF4-FFF2-40B4-BE49-F238E27FC236}">
                <a16:creationId xmlns:a16="http://schemas.microsoft.com/office/drawing/2014/main" id="{961BDAB7-CFF6-45D5-83B2-3E65E0EF8DEE}"/>
              </a:ext>
            </a:extLst>
          </p:cNvPr>
          <p:cNvSpPr txBox="1">
            <a:spLocks/>
          </p:cNvSpPr>
          <p:nvPr/>
        </p:nvSpPr>
        <p:spPr>
          <a:xfrm>
            <a:off x="432770" y="1595393"/>
            <a:ext cx="9181645" cy="4746450"/>
          </a:xfrm>
          <a:prstGeom prst="rect">
            <a:avLst/>
          </a:prstGeom>
        </p:spPr>
        <p:txBody>
          <a:bodyPr spcFirstLastPara="1" vert="horz" wrap="square" lIns="91425" tIns="91425" rIns="91425" bIns="91425" rtlCol="0" anchor="t"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457200" indent="-457200" algn="l">
              <a:buFont typeface="Arial" panose="020B0604020202020204" pitchFamily="34" charset="0"/>
              <a:buChar char="•"/>
            </a:pPr>
            <a:r>
              <a:rPr lang="en-US" altLang="en-US" sz="2800" dirty="0">
                <a:solidFill>
                  <a:srgbClr val="0070C0"/>
                </a:solidFill>
              </a:rPr>
              <a:t>Cognitive Component – </a:t>
            </a:r>
            <a:r>
              <a:rPr lang="en-US" altLang="en-US" sz="2800" dirty="0">
                <a:solidFill>
                  <a:srgbClr val="000000"/>
                </a:solidFill>
              </a:rPr>
              <a:t>The knowledge and perceptions that are acquired by a combination of direct experience with the attitude object and related information from various sources. </a:t>
            </a:r>
            <a:endParaRPr lang="en-US" altLang="en-US" sz="2800" dirty="0">
              <a:solidFill>
                <a:srgbClr val="FF0000"/>
              </a:solidFill>
            </a:endParaRPr>
          </a:p>
          <a:p>
            <a:pPr marL="457200" indent="-457200" algn="l">
              <a:buFont typeface="Arial" panose="020B0604020202020204" pitchFamily="34" charset="0"/>
              <a:buChar char="•"/>
            </a:pPr>
            <a:r>
              <a:rPr lang="en-US" altLang="en-US" sz="2800" dirty="0">
                <a:solidFill>
                  <a:srgbClr val="0070C0"/>
                </a:solidFill>
              </a:rPr>
              <a:t>Affective Component – </a:t>
            </a:r>
            <a:r>
              <a:rPr lang="en-US" altLang="en-US" sz="2800" dirty="0">
                <a:solidFill>
                  <a:srgbClr val="000000"/>
                </a:solidFill>
              </a:rPr>
              <a:t>A consumer’s emotions or feelings about a particular product or brand.</a:t>
            </a:r>
            <a:r>
              <a:rPr lang="en-US" altLang="en-US" sz="2800" dirty="0">
                <a:solidFill>
                  <a:srgbClr val="FF0000"/>
                </a:solidFill>
              </a:rPr>
              <a:t> </a:t>
            </a:r>
          </a:p>
          <a:p>
            <a:pPr marL="457200" indent="-457200" algn="l">
              <a:buFont typeface="Arial" panose="020B0604020202020204" pitchFamily="34" charset="0"/>
              <a:buChar char="•"/>
            </a:pPr>
            <a:r>
              <a:rPr lang="en-US" altLang="en-US" sz="2800" dirty="0">
                <a:solidFill>
                  <a:srgbClr val="0070C0"/>
                </a:solidFill>
              </a:rPr>
              <a:t>Conative Component – </a:t>
            </a:r>
            <a:r>
              <a:rPr lang="en-US" altLang="en-US" sz="2800" dirty="0">
                <a:solidFill>
                  <a:srgbClr val="000000"/>
                </a:solidFill>
              </a:rPr>
              <a:t>The likelihood or tendency that an individual will undertake a specific action or behave in a particular way with regard to the attitude object.</a:t>
            </a:r>
          </a:p>
        </p:txBody>
      </p:sp>
      <p:pic>
        <p:nvPicPr>
          <p:cNvPr id="3" name="Picture 2">
            <a:extLst>
              <a:ext uri="{FF2B5EF4-FFF2-40B4-BE49-F238E27FC236}">
                <a16:creationId xmlns:a16="http://schemas.microsoft.com/office/drawing/2014/main" id="{19ABD68C-21DA-497B-B9B5-70EBE60A8D5B}"/>
              </a:ext>
            </a:extLst>
          </p:cNvPr>
          <p:cNvPicPr>
            <a:picLocks noChangeAspect="1"/>
          </p:cNvPicPr>
          <p:nvPr/>
        </p:nvPicPr>
        <p:blipFill rotWithShape="1">
          <a:blip r:embed="rId5"/>
          <a:srcRect l="27073" t="28611" r="28582" b="9000"/>
          <a:stretch/>
        </p:blipFill>
        <p:spPr>
          <a:xfrm>
            <a:off x="9611271" y="2693992"/>
            <a:ext cx="3041150" cy="3208891"/>
          </a:xfrm>
          <a:prstGeom prst="rect">
            <a:avLst/>
          </a:prstGeom>
        </p:spPr>
      </p:pic>
    </p:spTree>
    <p:extLst>
      <p:ext uri="{BB962C8B-B14F-4D97-AF65-F5344CB8AC3E}">
        <p14:creationId xmlns:p14="http://schemas.microsoft.com/office/powerpoint/2010/main" val="188821012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570369" y="3764237"/>
            <a:ext cx="5708416" cy="2433445"/>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234684" y="706884"/>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10079476" y="-535489"/>
            <a:ext cx="2036258" cy="1800993"/>
          </a:xfrm>
          <a:prstGeom prst="rect">
            <a:avLst/>
          </a:prstGeom>
        </p:spPr>
      </p:pic>
      <p:sp>
        <p:nvSpPr>
          <p:cNvPr id="4" name="Rectangle 3">
            <a:extLst>
              <a:ext uri="{FF2B5EF4-FFF2-40B4-BE49-F238E27FC236}">
                <a16:creationId xmlns:a16="http://schemas.microsoft.com/office/drawing/2014/main" id="{27D93291-4ED0-4337-8692-C9675582A6A3}"/>
              </a:ext>
            </a:extLst>
          </p:cNvPr>
          <p:cNvSpPr/>
          <p:nvPr/>
        </p:nvSpPr>
        <p:spPr>
          <a:xfrm>
            <a:off x="3322158" y="158192"/>
            <a:ext cx="5547684" cy="584775"/>
          </a:xfrm>
          <a:prstGeom prst="rect">
            <a:avLst/>
          </a:prstGeom>
        </p:spPr>
        <p:txBody>
          <a:bodyPr wrap="square">
            <a:spAutoFit/>
          </a:bodyPr>
          <a:lstStyle/>
          <a:p>
            <a:r>
              <a:rPr lang="en-US" sz="3200" b="1" dirty="0">
                <a:solidFill>
                  <a:srgbClr val="852F4A"/>
                </a:solidFill>
              </a:rPr>
              <a:t>Altering Consumer Attitudes</a:t>
            </a:r>
          </a:p>
        </p:txBody>
      </p:sp>
      <p:sp>
        <p:nvSpPr>
          <p:cNvPr id="10" name="Content Placeholder 3">
            <a:extLst>
              <a:ext uri="{FF2B5EF4-FFF2-40B4-BE49-F238E27FC236}">
                <a16:creationId xmlns:a16="http://schemas.microsoft.com/office/drawing/2014/main" id="{D22DA22E-D1E3-4F56-91E5-541F71AF064B}"/>
              </a:ext>
            </a:extLst>
          </p:cNvPr>
          <p:cNvSpPr txBox="1">
            <a:spLocks/>
          </p:cNvSpPr>
          <p:nvPr/>
        </p:nvSpPr>
        <p:spPr bwMode="auto">
          <a:xfrm>
            <a:off x="3757526" y="1449851"/>
            <a:ext cx="5714549" cy="4525963"/>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514350" indent="-514350">
              <a:buFont typeface="+mj-lt"/>
              <a:buAutoNum type="arabicPeriod"/>
            </a:pPr>
            <a:r>
              <a:rPr lang="en-US" altLang="en-US" dirty="0"/>
              <a:t>Changing beliefs about products</a:t>
            </a:r>
          </a:p>
          <a:p>
            <a:pPr marL="514350" indent="-514350">
              <a:buFont typeface="+mj-lt"/>
              <a:buAutoNum type="arabicPeriod"/>
            </a:pPr>
            <a:r>
              <a:rPr lang="en-US" altLang="en-US" dirty="0"/>
              <a:t>Changing brand image</a:t>
            </a:r>
          </a:p>
          <a:p>
            <a:pPr marL="514350" indent="-514350">
              <a:buFont typeface="+mj-lt"/>
              <a:buAutoNum type="arabicPeriod"/>
            </a:pPr>
            <a:r>
              <a:rPr lang="en-US" altLang="en-US" dirty="0"/>
              <a:t>Changing beliefs about competing brands</a:t>
            </a:r>
          </a:p>
        </p:txBody>
      </p:sp>
      <p:pic>
        <p:nvPicPr>
          <p:cNvPr id="12" name="Picture 2" descr="Changing Consumer Behavior To Suit Your Business | GreenBook">
            <a:extLst>
              <a:ext uri="{FF2B5EF4-FFF2-40B4-BE49-F238E27FC236}">
                <a16:creationId xmlns:a16="http://schemas.microsoft.com/office/drawing/2014/main" id="{4086A1C7-E445-4E1E-B1BB-8D56A4CD5C06}"/>
              </a:ext>
            </a:extLst>
          </p:cNvPr>
          <p:cNvPicPr>
            <a:picLocks noChangeAspect="1" noChangeArrowheads="1"/>
          </p:cNvPicPr>
          <p:nvPr/>
        </p:nvPicPr>
        <p:blipFill>
          <a:blip r:embed="rId5">
            <a:extLst>
              <a:ext uri="{BEBA8EAE-BF5A-486C-A8C5-ECC9F3942E4B}">
                <a14:imgProps xmlns:a14="http://schemas.microsoft.com/office/drawing/2010/main">
                  <a14:imgLayer r:embed="rId6">
                    <a14:imgEffect>
                      <a14:backgroundRemoval t="850" b="96317" l="9793" r="91714">
                        <a14:foregroundMark x1="58945" y1="9065" x2="58380" y2="3966"/>
                        <a14:foregroundMark x1="60829" y1="5666" x2="60829" y2="2833"/>
                        <a14:foregroundMark x1="59699" y1="5666" x2="60075" y2="1416"/>
                        <a14:foregroundMark x1="91714" y1="48159" x2="89831" y2="46459"/>
                        <a14:foregroundMark x1="61394" y1="96317" x2="60452" y2="88385"/>
                      </a14:backgroundRemoval>
                    </a14:imgEffect>
                  </a14:imgLayer>
                </a14:imgProps>
              </a:ext>
              <a:ext uri="{28A0092B-C50C-407E-A947-70E740481C1C}">
                <a14:useLocalDpi xmlns:a14="http://schemas.microsoft.com/office/drawing/2010/main" val="0"/>
              </a:ext>
            </a:extLst>
          </a:blip>
          <a:srcRect/>
          <a:stretch>
            <a:fillRect/>
          </a:stretch>
        </p:blipFill>
        <p:spPr bwMode="auto">
          <a:xfrm>
            <a:off x="-228348" y="4005945"/>
            <a:ext cx="4038600" cy="2693863"/>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a:extLst>
              <a:ext uri="{FF2B5EF4-FFF2-40B4-BE49-F238E27FC236}">
                <a16:creationId xmlns:a16="http://schemas.microsoft.com/office/drawing/2014/main" id="{DF54D951-1FBD-43C8-83C5-1604FEE59818}"/>
              </a:ext>
            </a:extLst>
          </p:cNvPr>
          <p:cNvPicPr>
            <a:picLocks noChangeAspect="1"/>
          </p:cNvPicPr>
          <p:nvPr/>
        </p:nvPicPr>
        <p:blipFill>
          <a:blip r:embed="rId7"/>
          <a:stretch>
            <a:fillRect/>
          </a:stretch>
        </p:blipFill>
        <p:spPr>
          <a:xfrm>
            <a:off x="9241021" y="4623371"/>
            <a:ext cx="2874713" cy="2157078"/>
          </a:xfrm>
          <a:prstGeom prst="rect">
            <a:avLst/>
          </a:prstGeom>
        </p:spPr>
      </p:pic>
      <p:pic>
        <p:nvPicPr>
          <p:cNvPr id="6" name="Picture 5">
            <a:extLst>
              <a:ext uri="{FF2B5EF4-FFF2-40B4-BE49-F238E27FC236}">
                <a16:creationId xmlns:a16="http://schemas.microsoft.com/office/drawing/2014/main" id="{EDE6029F-6D39-4419-B764-AEE0F7F8E271}"/>
              </a:ext>
            </a:extLst>
          </p:cNvPr>
          <p:cNvPicPr>
            <a:picLocks noChangeAspect="1"/>
          </p:cNvPicPr>
          <p:nvPr/>
        </p:nvPicPr>
        <p:blipFill>
          <a:blip r:embed="rId8"/>
          <a:stretch>
            <a:fillRect/>
          </a:stretch>
        </p:blipFill>
        <p:spPr>
          <a:xfrm>
            <a:off x="6641509" y="4424554"/>
            <a:ext cx="2433446" cy="2433446"/>
          </a:xfrm>
          <a:prstGeom prst="rect">
            <a:avLst/>
          </a:prstGeom>
        </p:spPr>
      </p:pic>
      <p:pic>
        <p:nvPicPr>
          <p:cNvPr id="7" name="Picture 6">
            <a:extLst>
              <a:ext uri="{FF2B5EF4-FFF2-40B4-BE49-F238E27FC236}">
                <a16:creationId xmlns:a16="http://schemas.microsoft.com/office/drawing/2014/main" id="{E46C0F20-E571-4359-8254-E65C99A459D2}"/>
              </a:ext>
            </a:extLst>
          </p:cNvPr>
          <p:cNvPicPr>
            <a:picLocks noChangeAspect="1"/>
          </p:cNvPicPr>
          <p:nvPr/>
        </p:nvPicPr>
        <p:blipFill>
          <a:blip r:embed="rId9"/>
          <a:stretch>
            <a:fillRect/>
          </a:stretch>
        </p:blipFill>
        <p:spPr>
          <a:xfrm>
            <a:off x="9019764" y="-397244"/>
            <a:ext cx="3847207" cy="4393094"/>
          </a:xfrm>
          <a:prstGeom prst="rect">
            <a:avLst/>
          </a:prstGeom>
        </p:spPr>
      </p:pic>
      <p:pic>
        <p:nvPicPr>
          <p:cNvPr id="9" name="Picture 8">
            <a:extLst>
              <a:ext uri="{FF2B5EF4-FFF2-40B4-BE49-F238E27FC236}">
                <a16:creationId xmlns:a16="http://schemas.microsoft.com/office/drawing/2014/main" id="{0C02AB54-B59D-4EC8-AD44-BBB742F1B889}"/>
              </a:ext>
            </a:extLst>
          </p:cNvPr>
          <p:cNvPicPr>
            <a:picLocks noChangeAspect="1"/>
          </p:cNvPicPr>
          <p:nvPr/>
        </p:nvPicPr>
        <p:blipFill>
          <a:blip r:embed="rId10"/>
          <a:stretch>
            <a:fillRect/>
          </a:stretch>
        </p:blipFill>
        <p:spPr>
          <a:xfrm>
            <a:off x="3697954" y="4399460"/>
            <a:ext cx="2924295" cy="2200184"/>
          </a:xfrm>
          <a:prstGeom prst="rect">
            <a:avLst/>
          </a:prstGeom>
        </p:spPr>
      </p:pic>
    </p:spTree>
    <p:extLst>
      <p:ext uri="{BB962C8B-B14F-4D97-AF65-F5344CB8AC3E}">
        <p14:creationId xmlns:p14="http://schemas.microsoft.com/office/powerpoint/2010/main" val="44133278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82118" y="955117"/>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523999" y="1121889"/>
            <a:ext cx="4128422" cy="5629012"/>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6000" b="1"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print">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10588210" y="432814"/>
            <a:ext cx="1469924" cy="401250"/>
          </a:xfrm>
          <a:prstGeom prst="rect">
            <a:avLst/>
          </a:prstGeom>
        </p:spPr>
      </p:pic>
      <p:sp>
        <p:nvSpPr>
          <p:cNvPr id="2" name="Rectangle 1">
            <a:extLst>
              <a:ext uri="{FF2B5EF4-FFF2-40B4-BE49-F238E27FC236}">
                <a16:creationId xmlns:a16="http://schemas.microsoft.com/office/drawing/2014/main" id="{15822044-325A-4EDB-9AC9-821A3BA0EDA4}"/>
              </a:ext>
            </a:extLst>
          </p:cNvPr>
          <p:cNvSpPr/>
          <p:nvPr/>
        </p:nvSpPr>
        <p:spPr>
          <a:xfrm>
            <a:off x="2566598" y="249290"/>
            <a:ext cx="7938007" cy="584775"/>
          </a:xfrm>
          <a:prstGeom prst="rect">
            <a:avLst/>
          </a:prstGeom>
        </p:spPr>
        <p:txBody>
          <a:bodyPr wrap="none">
            <a:spAutoFit/>
          </a:bodyPr>
          <a:lstStyle/>
          <a:p>
            <a:r>
              <a:rPr lang="en-US" sz="3200" b="1" dirty="0">
                <a:solidFill>
                  <a:srgbClr val="852F4A"/>
                </a:solidFill>
              </a:rPr>
              <a:t>Hemispheric lateralization (split-brain theory)</a:t>
            </a: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26999" y="1121888"/>
            <a:ext cx="10547850" cy="5736112"/>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ctr">
              <a:buFont typeface="Arial" panose="020B0604020202020204" pitchFamily="34" charset="0"/>
              <a:buChar char="•"/>
            </a:pPr>
            <a:endParaRPr lang="en-US" dirty="0"/>
          </a:p>
        </p:txBody>
      </p:sp>
      <p:sp>
        <p:nvSpPr>
          <p:cNvPr id="11" name="Google Shape;402;p43">
            <a:extLst>
              <a:ext uri="{FF2B5EF4-FFF2-40B4-BE49-F238E27FC236}">
                <a16:creationId xmlns:a16="http://schemas.microsoft.com/office/drawing/2014/main" id="{D7575E7F-525A-4BC1-927C-14BA8E8BE8D8}"/>
              </a:ext>
            </a:extLst>
          </p:cNvPr>
          <p:cNvSpPr txBox="1">
            <a:spLocks/>
          </p:cNvSpPr>
          <p:nvPr/>
        </p:nvSpPr>
        <p:spPr>
          <a:xfrm>
            <a:off x="348602" y="1350041"/>
            <a:ext cx="9915282" cy="5629011"/>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17500" algn="ctr" rtl="0">
              <a:lnSpc>
                <a:spcPct val="100000"/>
              </a:lnSpc>
              <a:spcBef>
                <a:spcPts val="0"/>
              </a:spcBef>
              <a:spcAft>
                <a:spcPts val="0"/>
              </a:spcAft>
              <a:buClr>
                <a:schemeClr val="dk1"/>
              </a:buClr>
              <a:buSzPts val="1400"/>
              <a:buFont typeface="Lato"/>
              <a:buNone/>
              <a:defRPr sz="1400" b="0" i="0" u="none" strike="noStrike" cap="none">
                <a:solidFill>
                  <a:schemeClr val="dk1"/>
                </a:solidFill>
                <a:latin typeface="Lato"/>
                <a:ea typeface="Lato"/>
                <a:cs typeface="Lato"/>
                <a:sym typeface="Lato"/>
              </a:defRPr>
            </a:lvl1pPr>
            <a:lvl2pPr marL="914400" marR="0" lvl="1" indent="-317500" algn="ctr" rtl="0">
              <a:lnSpc>
                <a:spcPct val="100000"/>
              </a:lnSpc>
              <a:spcBef>
                <a:spcPts val="1600"/>
              </a:spcBef>
              <a:spcAft>
                <a:spcPts val="0"/>
              </a:spcAft>
              <a:buClr>
                <a:schemeClr val="hlink"/>
              </a:buClr>
              <a:buSzPts val="1400"/>
              <a:buFont typeface="Lato"/>
              <a:buNone/>
              <a:defRPr sz="1400" b="0" i="0" u="none" strike="noStrike" cap="none">
                <a:solidFill>
                  <a:schemeClr val="hlink"/>
                </a:solidFill>
                <a:latin typeface="Lato"/>
                <a:ea typeface="Lato"/>
                <a:cs typeface="Lato"/>
                <a:sym typeface="Lato"/>
              </a:defRPr>
            </a:lvl2pPr>
            <a:lvl3pPr marL="1371600" marR="0" lvl="2" indent="-317500" algn="ctr" rtl="0">
              <a:lnSpc>
                <a:spcPct val="100000"/>
              </a:lnSpc>
              <a:spcBef>
                <a:spcPts val="1600"/>
              </a:spcBef>
              <a:spcAft>
                <a:spcPts val="0"/>
              </a:spcAft>
              <a:buClr>
                <a:schemeClr val="hlink"/>
              </a:buClr>
              <a:buSzPts val="1400"/>
              <a:buFont typeface="Lato"/>
              <a:buNone/>
              <a:defRPr sz="1400" b="0" i="0" u="none" strike="noStrike" cap="none">
                <a:solidFill>
                  <a:schemeClr val="hlink"/>
                </a:solidFill>
                <a:latin typeface="Lato"/>
                <a:ea typeface="Lato"/>
                <a:cs typeface="Lato"/>
                <a:sym typeface="Lato"/>
              </a:defRPr>
            </a:lvl3pPr>
            <a:lvl4pPr marL="1828800" marR="0" lvl="3" indent="-317500" algn="ctr" rtl="0">
              <a:lnSpc>
                <a:spcPct val="100000"/>
              </a:lnSpc>
              <a:spcBef>
                <a:spcPts val="1600"/>
              </a:spcBef>
              <a:spcAft>
                <a:spcPts val="0"/>
              </a:spcAft>
              <a:buClr>
                <a:schemeClr val="hlink"/>
              </a:buClr>
              <a:buSzPts val="1400"/>
              <a:buFont typeface="Lato"/>
              <a:buNone/>
              <a:defRPr sz="1400" b="0" i="0" u="none" strike="noStrike" cap="none">
                <a:solidFill>
                  <a:schemeClr val="hlink"/>
                </a:solidFill>
                <a:latin typeface="Lato"/>
                <a:ea typeface="Lato"/>
                <a:cs typeface="Lato"/>
                <a:sym typeface="Lato"/>
              </a:defRPr>
            </a:lvl4pPr>
            <a:lvl5pPr marL="2286000" marR="0" lvl="4" indent="-317500" algn="ctr" rtl="0">
              <a:lnSpc>
                <a:spcPct val="100000"/>
              </a:lnSpc>
              <a:spcBef>
                <a:spcPts val="1600"/>
              </a:spcBef>
              <a:spcAft>
                <a:spcPts val="0"/>
              </a:spcAft>
              <a:buClr>
                <a:schemeClr val="hlink"/>
              </a:buClr>
              <a:buSzPts val="1400"/>
              <a:buFont typeface="Lato"/>
              <a:buNone/>
              <a:defRPr sz="1400" b="0" i="0" u="none" strike="noStrike" cap="none">
                <a:solidFill>
                  <a:schemeClr val="hlink"/>
                </a:solidFill>
                <a:latin typeface="Lato"/>
                <a:ea typeface="Lato"/>
                <a:cs typeface="Lato"/>
                <a:sym typeface="Lato"/>
              </a:defRPr>
            </a:lvl5pPr>
            <a:lvl6pPr marL="2743200" marR="0" lvl="5" indent="-317500" algn="ctr" rtl="0">
              <a:lnSpc>
                <a:spcPct val="100000"/>
              </a:lnSpc>
              <a:spcBef>
                <a:spcPts val="1600"/>
              </a:spcBef>
              <a:spcAft>
                <a:spcPts val="0"/>
              </a:spcAft>
              <a:buClr>
                <a:schemeClr val="hlink"/>
              </a:buClr>
              <a:buSzPts val="1400"/>
              <a:buFont typeface="Lato"/>
              <a:buNone/>
              <a:defRPr sz="1400" b="0" i="0" u="none" strike="noStrike" cap="none">
                <a:solidFill>
                  <a:schemeClr val="hlink"/>
                </a:solidFill>
                <a:latin typeface="Lato"/>
                <a:ea typeface="Lato"/>
                <a:cs typeface="Lato"/>
                <a:sym typeface="Lato"/>
              </a:defRPr>
            </a:lvl6pPr>
            <a:lvl7pPr marL="3200400" marR="0" lvl="6" indent="-317500" algn="ctr" rtl="0">
              <a:lnSpc>
                <a:spcPct val="100000"/>
              </a:lnSpc>
              <a:spcBef>
                <a:spcPts val="1600"/>
              </a:spcBef>
              <a:spcAft>
                <a:spcPts val="0"/>
              </a:spcAft>
              <a:buClr>
                <a:schemeClr val="hlink"/>
              </a:buClr>
              <a:buSzPts val="1400"/>
              <a:buFont typeface="Lato"/>
              <a:buNone/>
              <a:defRPr sz="1400" b="0" i="0" u="none" strike="noStrike" cap="none">
                <a:solidFill>
                  <a:schemeClr val="hlink"/>
                </a:solidFill>
                <a:latin typeface="Lato"/>
                <a:ea typeface="Lato"/>
                <a:cs typeface="Lato"/>
                <a:sym typeface="Lato"/>
              </a:defRPr>
            </a:lvl7pPr>
            <a:lvl8pPr marL="3657600" marR="0" lvl="7" indent="-317500" algn="ctr" rtl="0">
              <a:lnSpc>
                <a:spcPct val="100000"/>
              </a:lnSpc>
              <a:spcBef>
                <a:spcPts val="1600"/>
              </a:spcBef>
              <a:spcAft>
                <a:spcPts val="0"/>
              </a:spcAft>
              <a:buClr>
                <a:schemeClr val="hlink"/>
              </a:buClr>
              <a:buSzPts val="1400"/>
              <a:buFont typeface="Lato"/>
              <a:buNone/>
              <a:defRPr sz="1400" b="0" i="0" u="none" strike="noStrike" cap="none">
                <a:solidFill>
                  <a:schemeClr val="hlink"/>
                </a:solidFill>
                <a:latin typeface="Lato"/>
                <a:ea typeface="Lato"/>
                <a:cs typeface="Lato"/>
                <a:sym typeface="Lato"/>
              </a:defRPr>
            </a:lvl8pPr>
            <a:lvl9pPr marL="4114800" marR="0" lvl="8" indent="-317500" algn="ctr" rtl="0">
              <a:lnSpc>
                <a:spcPct val="100000"/>
              </a:lnSpc>
              <a:spcBef>
                <a:spcPts val="1600"/>
              </a:spcBef>
              <a:spcAft>
                <a:spcPts val="1600"/>
              </a:spcAft>
              <a:buClr>
                <a:schemeClr val="hlink"/>
              </a:buClr>
              <a:buSzPts val="1400"/>
              <a:buFont typeface="Lato"/>
              <a:buNone/>
              <a:defRPr sz="1400" b="0" i="0" u="none" strike="noStrike" cap="none">
                <a:solidFill>
                  <a:schemeClr val="hlink"/>
                </a:solidFill>
                <a:latin typeface="Lato"/>
                <a:ea typeface="Lato"/>
                <a:cs typeface="Lato"/>
                <a:sym typeface="Lato"/>
              </a:defRPr>
            </a:lvl9pPr>
          </a:lstStyle>
          <a:p>
            <a:pPr algn="l">
              <a:buFont typeface="Arial" panose="020B0604020202020204" pitchFamily="34" charset="0"/>
              <a:buChar char="•"/>
            </a:pPr>
            <a:r>
              <a:rPr lang="en-US" altLang="en-US" sz="2400" dirty="0"/>
              <a:t>Stems from medical research done in the 1960s; its premise is that the human brain is divided into two distinct cerebral hemispheres that operate together, but “specialize” in processing different types of cognitions. </a:t>
            </a:r>
          </a:p>
          <a:p>
            <a:pPr algn="l">
              <a:buFont typeface="Arial" panose="020B0604020202020204" pitchFamily="34" charset="0"/>
              <a:buChar char="•"/>
            </a:pPr>
            <a:endParaRPr lang="ar-EG" altLang="en-US" sz="2400" dirty="0"/>
          </a:p>
          <a:p>
            <a:pPr algn="l">
              <a:buFont typeface="Arial" panose="020B0604020202020204" pitchFamily="34" charset="0"/>
              <a:buChar char="•"/>
            </a:pPr>
            <a:r>
              <a:rPr lang="en-US" altLang="en-US" sz="2400" dirty="0"/>
              <a:t>The left hemisphere is the center of human language; it is the linear side of the brain and primarily responsible for reading, speaking, and reasoning. The right hemisphere of the brain is the home of spatial perception and nonverbal concepts; it is nonlinear and the source of imagination and pleasure.</a:t>
            </a:r>
          </a:p>
          <a:p>
            <a:pPr algn="l">
              <a:buFont typeface="Arial" panose="020B0604020202020204" pitchFamily="34" charset="0"/>
              <a:buChar char="•"/>
            </a:pPr>
            <a:endParaRPr lang="en-US" altLang="en-US" sz="600" dirty="0"/>
          </a:p>
          <a:p>
            <a:pPr algn="l">
              <a:buFont typeface="Arial" panose="020B0604020202020204" pitchFamily="34" charset="0"/>
              <a:buChar char="•"/>
            </a:pPr>
            <a:r>
              <a:rPr lang="en-US" altLang="en-US" sz="2400" dirty="0"/>
              <a:t>A research suggested that when consumers watch advertising on TV, they “passively” process right brain, pictorial information, but text in print ads were primarily processed using left brain. </a:t>
            </a:r>
            <a:endParaRPr lang="ar-EG" altLang="en-US" sz="2400" dirty="0"/>
          </a:p>
          <a:p>
            <a:pPr algn="l">
              <a:buFont typeface="Arial" panose="020B0604020202020204" pitchFamily="34" charset="0"/>
              <a:buChar char="•"/>
            </a:pPr>
            <a:endParaRPr lang="en-US" altLang="en-US" sz="2400" dirty="0"/>
          </a:p>
        </p:txBody>
      </p:sp>
    </p:spTree>
    <p:extLst>
      <p:ext uri="{BB962C8B-B14F-4D97-AF65-F5344CB8AC3E}">
        <p14:creationId xmlns:p14="http://schemas.microsoft.com/office/powerpoint/2010/main" val="220832045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email">
            <a:extLst>
              <a:ext uri="{28A0092B-C50C-407E-A947-70E740481C1C}">
                <a14:useLocalDpi xmlns:a14="http://schemas.microsoft.com/office/drawing/2010/main"/>
              </a:ext>
            </a:extLst>
          </a:blip>
          <a:srcRect/>
          <a:stretch/>
        </p:blipFill>
        <p:spPr>
          <a:xfrm>
            <a:off x="107256" y="81539"/>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36" name="Graphic 35">
            <a:extLst>
              <a:ext uri="{FF2B5EF4-FFF2-40B4-BE49-F238E27FC236}">
                <a16:creationId xmlns:a16="http://schemas.microsoft.com/office/drawing/2014/main" id="{D093BAF8-7BD7-E8F7-8798-6C01339128AB}"/>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37" name="Graphic 36">
            <a:extLst>
              <a:ext uri="{FF2B5EF4-FFF2-40B4-BE49-F238E27FC236}">
                <a16:creationId xmlns:a16="http://schemas.microsoft.com/office/drawing/2014/main" id="{C2BDC60B-9FFF-D670-F0A7-0FBAF64501CF}"/>
              </a:ext>
            </a:extLst>
          </p:cNvPr>
          <p:cNvPicPr>
            <a:picLocks noChangeAspect="1"/>
          </p:cNvPicPr>
          <p:nvPr/>
        </p:nvPicPr>
        <p:blipFill>
          <a:blip r:embed="rId6" cstate="email">
            <a:extLst>
              <a:ext uri="{28A0092B-C50C-407E-A947-70E740481C1C}">
                <a14:useLocalDpi xmlns:a14="http://schemas.microsoft.com/office/drawing/2010/main"/>
              </a:ext>
              <a:ext uri="{96DAC541-7B7A-43D3-8B79-37D633B846F1}">
                <asvg:svgBlip xmlns:asvg="http://schemas.microsoft.com/office/drawing/2016/SVG/main" r:embed="rId7"/>
              </a:ext>
            </a:extLst>
          </a:blip>
          <a:stretch>
            <a:fillRect/>
          </a:stretch>
        </p:blipFill>
        <p:spPr>
          <a:xfrm>
            <a:off x="851127" y="5640253"/>
            <a:ext cx="1879649" cy="309233"/>
          </a:xfrm>
          <a:prstGeom prst="rect">
            <a:avLst/>
          </a:prstGeom>
        </p:spPr>
      </p:pic>
      <p:sp>
        <p:nvSpPr>
          <p:cNvPr id="12" name="Rectangle 11">
            <a:extLst>
              <a:ext uri="{FF2B5EF4-FFF2-40B4-BE49-F238E27FC236}">
                <a16:creationId xmlns:a16="http://schemas.microsoft.com/office/drawing/2014/main" id="{070B60BF-16A8-4934-B608-71DB04628DFC}"/>
              </a:ext>
            </a:extLst>
          </p:cNvPr>
          <p:cNvSpPr/>
          <p:nvPr/>
        </p:nvSpPr>
        <p:spPr>
          <a:xfrm>
            <a:off x="1632661" y="4333885"/>
            <a:ext cx="1602023"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13" name="TextBox 12">
            <a:extLst>
              <a:ext uri="{FF2B5EF4-FFF2-40B4-BE49-F238E27FC236}">
                <a16:creationId xmlns:a16="http://schemas.microsoft.com/office/drawing/2014/main" id="{0E4980B6-B620-4FE0-B2B9-DE3BA4D41E3B}"/>
              </a:ext>
            </a:extLst>
          </p:cNvPr>
          <p:cNvSpPr txBox="1"/>
          <p:nvPr/>
        </p:nvSpPr>
        <p:spPr>
          <a:xfrm>
            <a:off x="1632661" y="4354648"/>
            <a:ext cx="1551126"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Introduction</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4" name="TextBox 13">
            <a:extLst>
              <a:ext uri="{FF2B5EF4-FFF2-40B4-BE49-F238E27FC236}">
                <a16:creationId xmlns:a16="http://schemas.microsoft.com/office/drawing/2014/main" id="{F55398D8-8EFA-4C24-92B3-CA295B067D85}"/>
              </a:ext>
            </a:extLst>
          </p:cNvPr>
          <p:cNvSpPr txBox="1"/>
          <p:nvPr/>
        </p:nvSpPr>
        <p:spPr>
          <a:xfrm>
            <a:off x="1937479" y="4613146"/>
            <a:ext cx="819100" cy="769441"/>
          </a:xfrm>
          <a:prstGeom prst="rect">
            <a:avLst/>
          </a:prstGeom>
          <a:noFill/>
        </p:spPr>
        <p:txBody>
          <a:bodyPr wrap="square" rtlCol="0">
            <a:spAutoFit/>
          </a:bodyPr>
          <a:lstStyle/>
          <a:p>
            <a:pPr algn="ctr"/>
            <a:r>
              <a:rPr lang="en-US" sz="4400" b="1" dirty="0">
                <a:solidFill>
                  <a:srgbClr val="FAC748"/>
                </a:solidFill>
                <a:latin typeface="Tajawal Medium" panose="00000600000000000000" pitchFamily="2" charset="-78"/>
                <a:cs typeface="Tajawal Medium" panose="00000600000000000000" pitchFamily="2" charset="-78"/>
              </a:rPr>
              <a:t>07</a:t>
            </a:r>
            <a:endParaRPr lang="en-US" sz="1200" b="1" dirty="0">
              <a:solidFill>
                <a:srgbClr val="FAC748"/>
              </a:solidFill>
              <a:latin typeface="Tajawal Medium" panose="00000600000000000000" pitchFamily="2" charset="-78"/>
              <a:cs typeface="Tajawal Medium" panose="00000600000000000000" pitchFamily="2" charset="-78"/>
            </a:endParaRPr>
          </a:p>
        </p:txBody>
      </p:sp>
      <p:pic>
        <p:nvPicPr>
          <p:cNvPr id="29" name="Picture 28">
            <a:extLst>
              <a:ext uri="{FF2B5EF4-FFF2-40B4-BE49-F238E27FC236}">
                <a16:creationId xmlns:a16="http://schemas.microsoft.com/office/drawing/2014/main" id="{778127ED-6700-AD6D-66AB-04E169E624AF}"/>
              </a:ext>
            </a:extLst>
          </p:cNvPr>
          <p:cNvPicPr>
            <a:picLocks noChangeAspect="1"/>
          </p:cNvPicPr>
          <p:nvPr/>
        </p:nvPicPr>
        <p:blipFill>
          <a:blip r:embed="rId8" cstate="email">
            <a:extLst>
              <a:ext uri="{28A0092B-C50C-407E-A947-70E740481C1C}">
                <a14:useLocalDpi xmlns:a14="http://schemas.microsoft.com/office/drawing/2010/main"/>
              </a:ext>
            </a:extLst>
          </a:blip>
          <a:srcRect/>
          <a:stretch/>
        </p:blipFill>
        <p:spPr>
          <a:xfrm>
            <a:off x="9918598" y="-535488"/>
            <a:ext cx="2036258" cy="1800993"/>
          </a:xfrm>
          <a:prstGeom prst="rect">
            <a:avLst/>
          </a:prstGeom>
        </p:spPr>
      </p:pic>
      <p:sp>
        <p:nvSpPr>
          <p:cNvPr id="15" name="TextBox 14">
            <a:extLst>
              <a:ext uri="{FF2B5EF4-FFF2-40B4-BE49-F238E27FC236}">
                <a16:creationId xmlns:a16="http://schemas.microsoft.com/office/drawing/2014/main" id="{0D59FDCD-A510-441C-8D92-2B373DF8B0DC}"/>
              </a:ext>
            </a:extLst>
          </p:cNvPr>
          <p:cNvSpPr txBox="1"/>
          <p:nvPr/>
        </p:nvSpPr>
        <p:spPr>
          <a:xfrm>
            <a:off x="2881099" y="233801"/>
            <a:ext cx="7412711" cy="707886"/>
          </a:xfrm>
          <a:prstGeom prst="rect">
            <a:avLst/>
          </a:prstGeom>
          <a:noFill/>
        </p:spPr>
        <p:txBody>
          <a:bodyPr wrap="square" rtlCol="0">
            <a:spAutoFit/>
          </a:bodyPr>
          <a:lstStyle/>
          <a:p>
            <a:pPr algn="ctr"/>
            <a:r>
              <a:rPr lang="en-US" sz="4000" b="1" dirty="0">
                <a:solidFill>
                  <a:srgbClr val="852F4A"/>
                </a:solidFill>
                <a:latin typeface="Tajawal Medium" panose="00000600000000000000" pitchFamily="2" charset="-78"/>
                <a:cs typeface="Tajawal Medium" panose="00000600000000000000" pitchFamily="2" charset="-78"/>
              </a:rPr>
              <a:t>Consumer Socialization</a:t>
            </a:r>
          </a:p>
        </p:txBody>
      </p:sp>
      <p:sp>
        <p:nvSpPr>
          <p:cNvPr id="16" name="TextBox 15">
            <a:extLst>
              <a:ext uri="{FF2B5EF4-FFF2-40B4-BE49-F238E27FC236}">
                <a16:creationId xmlns:a16="http://schemas.microsoft.com/office/drawing/2014/main" id="{F9F9A60B-99BD-47A2-8E38-F2B2E3289485}"/>
              </a:ext>
            </a:extLst>
          </p:cNvPr>
          <p:cNvSpPr txBox="1"/>
          <p:nvPr/>
        </p:nvSpPr>
        <p:spPr>
          <a:xfrm>
            <a:off x="3079531" y="1151125"/>
            <a:ext cx="8345214" cy="523220"/>
          </a:xfrm>
          <a:prstGeom prst="rect">
            <a:avLst/>
          </a:prstGeom>
          <a:noFill/>
        </p:spPr>
        <p:txBody>
          <a:bodyPr wrap="square">
            <a:spAutoFit/>
          </a:bodyPr>
          <a:lstStyle/>
          <a:p>
            <a:pPr marL="13970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altLang="en-US" sz="2800" b="1" i="0" u="none" strike="noStrike" kern="0" cap="none" spc="0" normalizeH="0" baseline="0" noProof="0" dirty="0">
                <a:ln>
                  <a:noFill/>
                </a:ln>
                <a:solidFill>
                  <a:srgbClr val="000000"/>
                </a:solidFill>
                <a:effectLst/>
                <a:uLnTx/>
                <a:uFillTx/>
                <a:latin typeface="Arial"/>
                <a:cs typeface="Arial"/>
                <a:sym typeface="Arial"/>
              </a:rPr>
              <a:t>Family = Most Important Reference Group</a:t>
            </a:r>
          </a:p>
        </p:txBody>
      </p:sp>
      <p:sp>
        <p:nvSpPr>
          <p:cNvPr id="20" name="TextBox 19">
            <a:extLst>
              <a:ext uri="{FF2B5EF4-FFF2-40B4-BE49-F238E27FC236}">
                <a16:creationId xmlns:a16="http://schemas.microsoft.com/office/drawing/2014/main" id="{27E26CB1-AFF9-4721-84E3-C1CBCE6A1B76}"/>
              </a:ext>
            </a:extLst>
          </p:cNvPr>
          <p:cNvSpPr txBox="1"/>
          <p:nvPr/>
        </p:nvSpPr>
        <p:spPr>
          <a:xfrm>
            <a:off x="3908081" y="1795090"/>
            <a:ext cx="7898159" cy="3108543"/>
          </a:xfrm>
          <a:prstGeom prst="rect">
            <a:avLst/>
          </a:prstGeom>
          <a:noFill/>
        </p:spPr>
        <p:txBody>
          <a:bodyPr wrap="square">
            <a:spAutoFit/>
          </a:bodyPr>
          <a:lstStyle/>
          <a:p>
            <a:pPr marL="457200" indent="-457200">
              <a:buFont typeface="Arial" panose="020B0604020202020204" pitchFamily="34" charset="0"/>
              <a:buChar char="•"/>
            </a:pPr>
            <a:r>
              <a:rPr lang="en-US" sz="2800" dirty="0"/>
              <a:t>People are strongly influenced by what </a:t>
            </a:r>
            <a:r>
              <a:rPr lang="en-US" sz="2800" b="1" dirty="0">
                <a:solidFill>
                  <a:srgbClr val="FF0000"/>
                </a:solidFill>
              </a:rPr>
              <a:t>others </a:t>
            </a:r>
            <a:r>
              <a:rPr lang="en-US" sz="2800" dirty="0"/>
              <a:t>think and how they behave. </a:t>
            </a:r>
          </a:p>
          <a:p>
            <a:pPr marL="457200" indent="-457200">
              <a:buFont typeface="Arial" panose="020B0604020202020204" pitchFamily="34" charset="0"/>
              <a:buChar char="•"/>
            </a:pPr>
            <a:endParaRPr lang="en-US" sz="2800" dirty="0"/>
          </a:p>
          <a:p>
            <a:r>
              <a:rPr lang="en-US" sz="2800" b="1" dirty="0">
                <a:solidFill>
                  <a:srgbClr val="0070C0"/>
                </a:solidFill>
              </a:rPr>
              <a:t>The most important reference group is the family because it provides children with the skills, knowledge, attitudes, and experiences necessary to function as consumers, a process called.</a:t>
            </a:r>
          </a:p>
        </p:txBody>
      </p:sp>
    </p:spTree>
    <p:extLst>
      <p:ext uri="{BB962C8B-B14F-4D97-AF65-F5344CB8AC3E}">
        <p14:creationId xmlns:p14="http://schemas.microsoft.com/office/powerpoint/2010/main" val="394121318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82118" y="955117"/>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cstate="email">
            <a:extLst>
              <a:ext uri="{28A0092B-C50C-407E-A947-70E740481C1C}">
                <a14:useLocalDpi xmlns:a14="http://schemas.microsoft.com/office/drawing/2010/main"/>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978454" y="1359071"/>
            <a:ext cx="4673967" cy="539182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00243" y="1105220"/>
            <a:ext cx="8838274" cy="5585412"/>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ctr">
              <a:buFont typeface="Arial" panose="020B0604020202020204" pitchFamily="34" charset="0"/>
              <a:buChar char="•"/>
            </a:pPr>
            <a:endParaRPr lang="en-US" b="1"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10195665" y="294403"/>
            <a:ext cx="1469924" cy="401250"/>
          </a:xfrm>
          <a:prstGeom prst="rect">
            <a:avLst/>
          </a:prstGeom>
        </p:spPr>
      </p:pic>
      <p:sp>
        <p:nvSpPr>
          <p:cNvPr id="2" name="Rectangle 1">
            <a:extLst>
              <a:ext uri="{FF2B5EF4-FFF2-40B4-BE49-F238E27FC236}">
                <a16:creationId xmlns:a16="http://schemas.microsoft.com/office/drawing/2014/main" id="{15822044-325A-4EDB-9AC9-821A3BA0EDA4}"/>
              </a:ext>
            </a:extLst>
          </p:cNvPr>
          <p:cNvSpPr/>
          <p:nvPr/>
        </p:nvSpPr>
        <p:spPr>
          <a:xfrm>
            <a:off x="2684569" y="167368"/>
            <a:ext cx="5293885" cy="646331"/>
          </a:xfrm>
          <a:prstGeom prst="rect">
            <a:avLst/>
          </a:prstGeom>
        </p:spPr>
        <p:txBody>
          <a:bodyPr wrap="none">
            <a:spAutoFit/>
          </a:bodyPr>
          <a:lstStyle/>
          <a:p>
            <a:pPr algn="ctr"/>
            <a:r>
              <a:rPr lang="en-US" sz="3600" b="1" dirty="0">
                <a:solidFill>
                  <a:srgbClr val="852F4A"/>
                </a:solidFill>
              </a:rPr>
              <a:t>Reference Group Influence</a:t>
            </a:r>
          </a:p>
        </p:txBody>
      </p:sp>
      <p:sp>
        <p:nvSpPr>
          <p:cNvPr id="9" name="Google Shape;215;p33">
            <a:extLst>
              <a:ext uri="{FF2B5EF4-FFF2-40B4-BE49-F238E27FC236}">
                <a16:creationId xmlns:a16="http://schemas.microsoft.com/office/drawing/2014/main" id="{83A34A97-81AD-4D47-AEDA-C87FC167DE59}"/>
              </a:ext>
            </a:extLst>
          </p:cNvPr>
          <p:cNvSpPr txBox="1">
            <a:spLocks/>
          </p:cNvSpPr>
          <p:nvPr/>
        </p:nvSpPr>
        <p:spPr>
          <a:xfrm>
            <a:off x="301899" y="1214499"/>
            <a:ext cx="8495592" cy="5147800"/>
          </a:xfrm>
          <a:prstGeom prst="rect">
            <a:avLst/>
          </a:prstGeom>
        </p:spPr>
        <p:txBody>
          <a:bodyPr spcFirstLastPara="1" vert="horz" wrap="square" lIns="91425" tIns="91425" rIns="91425" bIns="91425" rtlCol="0" anchor="t"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l"/>
            <a:r>
              <a:rPr lang="en-US" altLang="en-US" sz="2800" dirty="0"/>
              <a:t>Reference groups serve as </a:t>
            </a:r>
            <a:r>
              <a:rPr lang="en-US" altLang="en-US" sz="2800" dirty="0">
                <a:solidFill>
                  <a:srgbClr val="FF0000"/>
                </a:solidFill>
              </a:rPr>
              <a:t>comparative</a:t>
            </a:r>
            <a:r>
              <a:rPr lang="en-US" altLang="en-US" sz="2800" dirty="0"/>
              <a:t> and </a:t>
            </a:r>
            <a:r>
              <a:rPr lang="en-US" altLang="en-US" sz="2800" dirty="0">
                <a:solidFill>
                  <a:srgbClr val="FF0000"/>
                </a:solidFill>
              </a:rPr>
              <a:t>normative</a:t>
            </a:r>
            <a:r>
              <a:rPr lang="en-US" altLang="en-US" sz="2800" dirty="0"/>
              <a:t> frames of reference for a person’s values and behaviors</a:t>
            </a:r>
          </a:p>
          <a:p>
            <a:pPr algn="l"/>
            <a:endParaRPr lang="en-US" altLang="en-US" sz="2800" dirty="0"/>
          </a:p>
          <a:p>
            <a:pPr marL="514350" marR="0" lvl="0" indent="-514350" algn="just" defTabSz="914400" rtl="0" eaLnBrk="1" fontAlgn="auto" latinLnBrk="0" hangingPunct="1">
              <a:lnSpc>
                <a:spcPct val="100000"/>
              </a:lnSpc>
              <a:spcBef>
                <a:spcPct val="20000"/>
              </a:spcBef>
              <a:spcAft>
                <a:spcPts val="0"/>
              </a:spcAft>
              <a:buClrTx/>
              <a:buSzTx/>
              <a:buFont typeface="Arial" pitchFamily="34" charset="0"/>
              <a:buAutoNum type="arabicPeriod"/>
              <a:tabLst/>
              <a:defRPr/>
            </a:pPr>
            <a:r>
              <a:rPr kumimoji="0" lang="en-US" altLang="en-US" sz="2800" b="1" i="0" u="none" strike="noStrike" kern="1200" cap="none" spc="0" normalizeH="0" baseline="0" noProof="0" dirty="0">
                <a:ln>
                  <a:noFill/>
                </a:ln>
                <a:solidFill>
                  <a:prstClr val="black"/>
                </a:solidFill>
                <a:effectLst/>
                <a:uLnTx/>
                <a:uFillTx/>
                <a:latin typeface="Calibri"/>
                <a:ea typeface="+mn-ea"/>
                <a:cs typeface="+mn-cs"/>
              </a:rPr>
              <a:t>Normative influence </a:t>
            </a:r>
            <a:r>
              <a:rPr kumimoji="0" lang="en-US" altLang="en-US" sz="2800" b="0" i="0" u="none" strike="noStrike" kern="1200" cap="none" spc="0" normalizeH="0" baseline="0" noProof="0" dirty="0">
                <a:ln>
                  <a:noFill/>
                </a:ln>
                <a:solidFill>
                  <a:prstClr val="black"/>
                </a:solidFill>
                <a:effectLst/>
                <a:uLnTx/>
                <a:uFillTx/>
                <a:latin typeface="Calibri"/>
                <a:ea typeface="+mn-ea"/>
                <a:cs typeface="+mn-cs"/>
              </a:rPr>
              <a:t>consists of learning and </a:t>
            </a:r>
            <a:r>
              <a:rPr kumimoji="0" lang="en-US" altLang="en-US" sz="2800" b="0" i="0" u="sng" strike="noStrike" kern="1200" cap="none" spc="0" normalizeH="0" baseline="0" noProof="0" dirty="0">
                <a:ln>
                  <a:noFill/>
                </a:ln>
                <a:solidFill>
                  <a:prstClr val="black"/>
                </a:solidFill>
                <a:effectLst/>
                <a:uLnTx/>
                <a:uFillTx/>
                <a:latin typeface="Calibri"/>
                <a:ea typeface="+mn-ea"/>
                <a:cs typeface="+mn-cs"/>
              </a:rPr>
              <a:t>adopting</a:t>
            </a:r>
            <a:r>
              <a:rPr kumimoji="0" lang="en-US" altLang="en-US" sz="2800" b="0" i="0" u="none" strike="noStrike" kern="1200" cap="none" spc="0" normalizeH="0" baseline="0" noProof="0" dirty="0">
                <a:ln>
                  <a:noFill/>
                </a:ln>
                <a:solidFill>
                  <a:prstClr val="black"/>
                </a:solidFill>
                <a:effectLst/>
                <a:uLnTx/>
                <a:uFillTx/>
                <a:latin typeface="Calibri"/>
                <a:ea typeface="+mn-ea"/>
                <a:cs typeface="+mn-cs"/>
              </a:rPr>
              <a:t> a group’s </a:t>
            </a:r>
            <a:r>
              <a:rPr kumimoji="0" lang="en-US" altLang="en-US" sz="2800" b="0" i="0" u="sng" strike="noStrike" kern="1200" cap="none" spc="0" normalizeH="0" baseline="0" noProof="0" dirty="0">
                <a:ln>
                  <a:noFill/>
                </a:ln>
                <a:solidFill>
                  <a:prstClr val="black"/>
                </a:solidFill>
                <a:effectLst/>
                <a:uLnTx/>
                <a:uFillTx/>
                <a:latin typeface="Calibri"/>
                <a:ea typeface="+mn-ea"/>
                <a:cs typeface="+mn-cs"/>
              </a:rPr>
              <a:t>norms</a:t>
            </a:r>
            <a:r>
              <a:rPr kumimoji="0" lang="en-US" altLang="en-US" sz="2800" b="0" i="0" u="none" strike="noStrike" kern="1200" cap="none" spc="0" normalizeH="0" baseline="0" noProof="0" dirty="0">
                <a:ln>
                  <a:noFill/>
                </a:ln>
                <a:solidFill>
                  <a:prstClr val="black"/>
                </a:solidFill>
                <a:effectLst/>
                <a:uLnTx/>
                <a:uFillTx/>
                <a:latin typeface="Calibri"/>
                <a:ea typeface="+mn-ea"/>
                <a:cs typeface="+mn-cs"/>
              </a:rPr>
              <a:t>, values, and behaviors. </a:t>
            </a:r>
          </a:p>
          <a:p>
            <a:pPr marL="914400" marR="0" lvl="1" indent="-514350" algn="just"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US" altLang="en-US" sz="2400" b="0" i="0" u="none" strike="noStrike" kern="1200" cap="none" spc="0" normalizeH="0" baseline="0" noProof="0" dirty="0">
                <a:ln>
                  <a:noFill/>
                </a:ln>
                <a:solidFill>
                  <a:prstClr val="black"/>
                </a:solidFill>
                <a:effectLst/>
                <a:uLnTx/>
                <a:uFillTx/>
                <a:latin typeface="Calibri"/>
                <a:ea typeface="+mn-ea"/>
                <a:cs typeface="+mn-cs"/>
              </a:rPr>
              <a:t>family, peers, and other members of one’s community.</a:t>
            </a:r>
          </a:p>
          <a:p>
            <a:pPr indent="-57150" algn="just">
              <a:lnSpc>
                <a:spcPct val="100000"/>
              </a:lnSpc>
              <a:spcBef>
                <a:spcPct val="20000"/>
              </a:spcBef>
              <a:defRPr/>
            </a:pPr>
            <a:r>
              <a:rPr kumimoji="0" lang="en-US" altLang="en-US" sz="2800" b="1" i="0" u="none" strike="noStrike" kern="1200" cap="none" spc="0" normalizeH="0" baseline="0" noProof="0" dirty="0">
                <a:ln>
                  <a:noFill/>
                </a:ln>
                <a:solidFill>
                  <a:prstClr val="black"/>
                </a:solidFill>
                <a:effectLst/>
                <a:uLnTx/>
                <a:uFillTx/>
                <a:latin typeface="Calibri"/>
                <a:ea typeface="+mn-ea"/>
                <a:cs typeface="+mn-cs"/>
              </a:rPr>
              <a:t>2. Comparative influence </a:t>
            </a:r>
            <a:r>
              <a:rPr kumimoji="0" lang="en-US" altLang="en-US" sz="2800" b="0" i="0" u="none" strike="noStrike" kern="1200" cap="none" spc="0" normalizeH="0" baseline="0" noProof="0" dirty="0">
                <a:ln>
                  <a:noFill/>
                </a:ln>
                <a:solidFill>
                  <a:prstClr val="black"/>
                </a:solidFill>
                <a:effectLst/>
                <a:uLnTx/>
                <a:uFillTx/>
                <a:latin typeface="Calibri"/>
                <a:ea typeface="+mn-ea"/>
                <a:cs typeface="+mn-cs"/>
              </a:rPr>
              <a:t>arises when people </a:t>
            </a:r>
            <a:r>
              <a:rPr kumimoji="0" lang="en-US" altLang="en-US" sz="2800" b="0" i="0" u="sng" strike="noStrike" kern="1200" cap="none" spc="0" normalizeH="0" baseline="0" noProof="0" dirty="0">
                <a:ln>
                  <a:noFill/>
                </a:ln>
                <a:solidFill>
                  <a:srgbClr val="FF0000"/>
                </a:solidFill>
                <a:effectLst/>
                <a:uLnTx/>
                <a:uFillTx/>
                <a:latin typeface="Calibri"/>
                <a:ea typeface="+mn-ea"/>
                <a:cs typeface="+mn-cs"/>
              </a:rPr>
              <a:t>compare</a:t>
            </a:r>
            <a:r>
              <a:rPr kumimoji="0" lang="en-US" altLang="en-US" sz="2800" b="0" i="0" u="none" strike="noStrike" kern="1200" cap="none" spc="0" normalizeH="0" baseline="0" noProof="0" dirty="0">
                <a:ln>
                  <a:noFill/>
                </a:ln>
                <a:solidFill>
                  <a:prstClr val="black"/>
                </a:solidFill>
                <a:effectLst/>
                <a:uLnTx/>
                <a:uFillTx/>
                <a:latin typeface="Calibri"/>
                <a:ea typeface="+mn-ea"/>
                <a:cs typeface="+mn-cs"/>
              </a:rPr>
              <a:t> themselves to others whom they respect and admire, and then adopt some of those people’s values or imitate their behaviors. Adopting to foreign norms and values. </a:t>
            </a:r>
          </a:p>
          <a:p>
            <a:pPr marL="400050" marR="0" lvl="1" algn="just" defTabSz="914400" rtl="0" eaLnBrk="1" fontAlgn="auto" latinLnBrk="0" hangingPunct="1">
              <a:lnSpc>
                <a:spcPct val="100000"/>
              </a:lnSpc>
              <a:spcBef>
                <a:spcPct val="20000"/>
              </a:spcBef>
              <a:spcAft>
                <a:spcPts val="0"/>
              </a:spcAft>
              <a:buClrTx/>
              <a:buSzTx/>
              <a:tabLst/>
              <a:defRPr/>
            </a:pPr>
            <a:r>
              <a:rPr kumimoji="0" lang="en-US" altLang="en-US" sz="2600" b="0" i="0" u="none" strike="noStrike" kern="1200" cap="none" spc="0" normalizeH="0" baseline="0" noProof="0" dirty="0">
                <a:ln>
                  <a:noFill/>
                </a:ln>
                <a:solidFill>
                  <a:prstClr val="black"/>
                </a:solidFill>
                <a:effectLst/>
                <a:uLnTx/>
                <a:uFillTx/>
                <a:latin typeface="Calibri"/>
                <a:ea typeface="+mn-ea"/>
                <a:cs typeface="+mn-cs"/>
              </a:rPr>
              <a:t> </a:t>
            </a:r>
          </a:p>
          <a:p>
            <a:pPr algn="l"/>
            <a:endParaRPr lang="en-US" altLang="en-US" sz="2800" dirty="0"/>
          </a:p>
        </p:txBody>
      </p:sp>
      <p:pic>
        <p:nvPicPr>
          <p:cNvPr id="4" name="Picture 3">
            <a:extLst>
              <a:ext uri="{FF2B5EF4-FFF2-40B4-BE49-F238E27FC236}">
                <a16:creationId xmlns:a16="http://schemas.microsoft.com/office/drawing/2014/main" id="{74465D4A-0846-474F-8C2F-3B9954331BDC}"/>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9024427" y="1738046"/>
            <a:ext cx="3542083" cy="4761389"/>
          </a:xfrm>
          <a:prstGeom prst="rect">
            <a:avLst/>
          </a:prstGeom>
        </p:spPr>
      </p:pic>
    </p:spTree>
    <p:extLst>
      <p:ext uri="{BB962C8B-B14F-4D97-AF65-F5344CB8AC3E}">
        <p14:creationId xmlns:p14="http://schemas.microsoft.com/office/powerpoint/2010/main" val="429217554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82118" y="955117"/>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cstate="email">
            <a:extLst>
              <a:ext uri="{28A0092B-C50C-407E-A947-70E740481C1C}">
                <a14:useLocalDpi xmlns:a14="http://schemas.microsoft.com/office/drawing/2010/main"/>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523999" y="1359071"/>
            <a:ext cx="4128422" cy="539182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8529" y="1057468"/>
            <a:ext cx="11041055" cy="5686232"/>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ctr">
              <a:buFont typeface="Arial" panose="020B0604020202020204" pitchFamily="34" charset="0"/>
              <a:buChar char="•"/>
            </a:pPr>
            <a:endParaRPr lang="en-US" b="1"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10195665" y="294403"/>
            <a:ext cx="1469924" cy="401250"/>
          </a:xfrm>
          <a:prstGeom prst="rect">
            <a:avLst/>
          </a:prstGeom>
        </p:spPr>
      </p:pic>
      <p:sp>
        <p:nvSpPr>
          <p:cNvPr id="2" name="Rectangle 1">
            <a:extLst>
              <a:ext uri="{FF2B5EF4-FFF2-40B4-BE49-F238E27FC236}">
                <a16:creationId xmlns:a16="http://schemas.microsoft.com/office/drawing/2014/main" id="{15822044-325A-4EDB-9AC9-821A3BA0EDA4}"/>
              </a:ext>
            </a:extLst>
          </p:cNvPr>
          <p:cNvSpPr/>
          <p:nvPr/>
        </p:nvSpPr>
        <p:spPr>
          <a:xfrm>
            <a:off x="2388344" y="173726"/>
            <a:ext cx="6418681" cy="769441"/>
          </a:xfrm>
          <a:prstGeom prst="rect">
            <a:avLst/>
          </a:prstGeom>
        </p:spPr>
        <p:txBody>
          <a:bodyPr wrap="none">
            <a:spAutoFit/>
          </a:bodyPr>
          <a:lstStyle/>
          <a:p>
            <a:pPr algn="ctr"/>
            <a:r>
              <a:rPr lang="en-US" sz="4400" b="1" dirty="0">
                <a:solidFill>
                  <a:srgbClr val="852F4A"/>
                </a:solidFill>
              </a:rPr>
              <a:t>Reference Group Influence</a:t>
            </a:r>
          </a:p>
        </p:txBody>
      </p:sp>
      <p:sp>
        <p:nvSpPr>
          <p:cNvPr id="9" name="Google Shape;215;p33">
            <a:extLst>
              <a:ext uri="{FF2B5EF4-FFF2-40B4-BE49-F238E27FC236}">
                <a16:creationId xmlns:a16="http://schemas.microsoft.com/office/drawing/2014/main" id="{83A34A97-81AD-4D47-AEDA-C87FC167DE59}"/>
              </a:ext>
            </a:extLst>
          </p:cNvPr>
          <p:cNvSpPr txBox="1">
            <a:spLocks/>
          </p:cNvSpPr>
          <p:nvPr/>
        </p:nvSpPr>
        <p:spPr>
          <a:xfrm>
            <a:off x="702416" y="1351845"/>
            <a:ext cx="10405138" cy="5029704"/>
          </a:xfrm>
          <a:prstGeom prst="rect">
            <a:avLst/>
          </a:prstGeom>
        </p:spPr>
        <p:txBody>
          <a:bodyPr spcFirstLastPara="1" vert="horz" wrap="square" lIns="91425" tIns="91425" rIns="91425" bIns="91425" rtlCol="0" anchor="t"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139700" indent="0" algn="l">
              <a:buNone/>
            </a:pPr>
            <a:r>
              <a:rPr lang="en-US" altLang="en-US" sz="2800" dirty="0"/>
              <a:t>A group to which a person </a:t>
            </a:r>
            <a:r>
              <a:rPr lang="en-US" altLang="en-US" sz="2800" u="sng" dirty="0"/>
              <a:t>belongs</a:t>
            </a:r>
            <a:r>
              <a:rPr lang="en-US" altLang="en-US" sz="2800" dirty="0"/>
              <a:t> to, or realistically can join, is called a </a:t>
            </a:r>
            <a:r>
              <a:rPr lang="en-US" altLang="en-US" sz="2800" b="1" u="sng" dirty="0"/>
              <a:t>membership group</a:t>
            </a:r>
            <a:r>
              <a:rPr lang="en-US" altLang="en-US" sz="2800" dirty="0"/>
              <a:t>.  </a:t>
            </a:r>
          </a:p>
          <a:p>
            <a:pPr marL="139700" algn="l"/>
            <a:r>
              <a:rPr lang="en-US" altLang="en-US" sz="2800" dirty="0"/>
              <a:t>A </a:t>
            </a:r>
            <a:r>
              <a:rPr lang="en-US" altLang="en-US" sz="2800" b="1" u="sng" dirty="0"/>
              <a:t>symbolic group </a:t>
            </a:r>
            <a:r>
              <a:rPr lang="en-US" altLang="en-US" sz="2800" dirty="0"/>
              <a:t>is a group to which an individual is </a:t>
            </a:r>
            <a:r>
              <a:rPr lang="en-US" altLang="en-US" sz="2800" u="sng" dirty="0"/>
              <a:t>unlikely to belong</a:t>
            </a:r>
            <a:r>
              <a:rPr lang="en-US" altLang="en-US" sz="2800" dirty="0"/>
              <a:t>, but whose values and behaviors that person adopts.</a:t>
            </a:r>
          </a:p>
          <a:p>
            <a:pPr marL="139700" algn="l"/>
            <a:endParaRPr lang="en-US" altLang="en-US" sz="2800" dirty="0"/>
          </a:p>
          <a:p>
            <a:pPr marL="457200" indent="-457200" algn="l">
              <a:lnSpc>
                <a:spcPct val="100000"/>
              </a:lnSpc>
              <a:spcBef>
                <a:spcPts val="0"/>
              </a:spcBef>
              <a:buClr>
                <a:srgbClr val="191818"/>
              </a:buClr>
              <a:buSzPts val="1400"/>
              <a:buFont typeface="Arial" panose="020B0604020202020204" pitchFamily="34" charset="0"/>
              <a:buChar char="•"/>
              <a:defRPr/>
            </a:pPr>
            <a:r>
              <a:rPr lang="en-US" altLang="en-US" sz="2800" dirty="0"/>
              <a:t>Different reference groups may influence the </a:t>
            </a:r>
            <a:r>
              <a:rPr lang="en-US" altLang="en-US" sz="2800" dirty="0">
                <a:solidFill>
                  <a:srgbClr val="FF0000"/>
                </a:solidFill>
              </a:rPr>
              <a:t>beliefs, attitudes, and behaviors </a:t>
            </a:r>
            <a:r>
              <a:rPr lang="en-US" altLang="en-US" sz="2800" dirty="0"/>
              <a:t>of individuals at different times or under different circumstances. </a:t>
            </a:r>
          </a:p>
          <a:p>
            <a:pPr marL="457200" indent="-457200" algn="l">
              <a:lnSpc>
                <a:spcPct val="100000"/>
              </a:lnSpc>
              <a:spcBef>
                <a:spcPts val="0"/>
              </a:spcBef>
              <a:buClr>
                <a:srgbClr val="191818"/>
              </a:buClr>
              <a:buSzPts val="1400"/>
              <a:buFont typeface="Arial" panose="020B0604020202020204" pitchFamily="34" charset="0"/>
              <a:buChar char="•"/>
              <a:defRPr/>
            </a:pPr>
            <a:r>
              <a:rPr lang="en-US" altLang="en-US" sz="2800" dirty="0"/>
              <a:t>Consumers who are primarily concerned with </a:t>
            </a:r>
            <a:r>
              <a:rPr lang="en-US" altLang="en-US" sz="2800" dirty="0">
                <a:solidFill>
                  <a:srgbClr val="FF0000"/>
                </a:solidFill>
              </a:rPr>
              <a:t>approval</a:t>
            </a:r>
            <a:r>
              <a:rPr lang="en-US" altLang="en-US" sz="2800" dirty="0"/>
              <a:t> from others usually adopt the same products and brands as those group members who have status. </a:t>
            </a:r>
            <a:endParaRPr lang="en-US" sz="6600" b="1" dirty="0">
              <a:solidFill>
                <a:srgbClr val="8E5A6D"/>
              </a:solidFill>
            </a:endParaRPr>
          </a:p>
          <a:p>
            <a:pPr marL="139700" algn="l"/>
            <a:endParaRPr lang="en-US" altLang="en-US" sz="2800" dirty="0"/>
          </a:p>
          <a:p>
            <a:pPr marL="139700" indent="0" algn="l">
              <a:buNone/>
            </a:pPr>
            <a:endParaRPr lang="en-US" altLang="en-US" sz="2800" dirty="0"/>
          </a:p>
          <a:p>
            <a:pPr algn="l"/>
            <a:endParaRPr lang="en-US" sz="2400" b="1" dirty="0">
              <a:solidFill>
                <a:srgbClr val="8E5A6D"/>
              </a:solidFill>
            </a:endParaRPr>
          </a:p>
        </p:txBody>
      </p:sp>
    </p:spTree>
    <p:extLst>
      <p:ext uri="{BB962C8B-B14F-4D97-AF65-F5344CB8AC3E}">
        <p14:creationId xmlns:p14="http://schemas.microsoft.com/office/powerpoint/2010/main" val="254829598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82118" y="955117"/>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cstate="email">
            <a:extLst>
              <a:ext uri="{28A0092B-C50C-407E-A947-70E740481C1C}">
                <a14:useLocalDpi xmlns:a14="http://schemas.microsoft.com/office/drawing/2010/main"/>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978454" y="1359071"/>
            <a:ext cx="4673967" cy="539182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45860" y="1074486"/>
            <a:ext cx="7994250" cy="5585412"/>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ctr">
              <a:buFont typeface="Arial" panose="020B0604020202020204" pitchFamily="34" charset="0"/>
              <a:buChar char="•"/>
            </a:pPr>
            <a:endParaRPr lang="en-US" b="1"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10195665" y="294403"/>
            <a:ext cx="1469924" cy="401250"/>
          </a:xfrm>
          <a:prstGeom prst="rect">
            <a:avLst/>
          </a:prstGeom>
        </p:spPr>
      </p:pic>
      <p:sp>
        <p:nvSpPr>
          <p:cNvPr id="2" name="Rectangle 1">
            <a:extLst>
              <a:ext uri="{FF2B5EF4-FFF2-40B4-BE49-F238E27FC236}">
                <a16:creationId xmlns:a16="http://schemas.microsoft.com/office/drawing/2014/main" id="{15822044-325A-4EDB-9AC9-821A3BA0EDA4}"/>
              </a:ext>
            </a:extLst>
          </p:cNvPr>
          <p:cNvSpPr/>
          <p:nvPr/>
        </p:nvSpPr>
        <p:spPr>
          <a:xfrm>
            <a:off x="2282118" y="267156"/>
            <a:ext cx="7913257" cy="646331"/>
          </a:xfrm>
          <a:prstGeom prst="rect">
            <a:avLst/>
          </a:prstGeom>
        </p:spPr>
        <p:txBody>
          <a:bodyPr wrap="none">
            <a:spAutoFit/>
          </a:bodyPr>
          <a:lstStyle/>
          <a:p>
            <a:pPr algn="ctr"/>
            <a:r>
              <a:rPr lang="en-US" sz="3600" b="1" dirty="0">
                <a:solidFill>
                  <a:srgbClr val="852F4A"/>
                </a:solidFill>
                <a:latin typeface="Tajawal Medium" panose="00000600000000000000" pitchFamily="2" charset="-78"/>
                <a:cs typeface="Tajawal Medium" panose="00000600000000000000" pitchFamily="2" charset="-78"/>
              </a:rPr>
              <a:t>The Family and It’s Social Standing</a:t>
            </a:r>
          </a:p>
        </p:txBody>
      </p:sp>
      <p:sp>
        <p:nvSpPr>
          <p:cNvPr id="11" name="TextBox 10">
            <a:extLst>
              <a:ext uri="{FF2B5EF4-FFF2-40B4-BE49-F238E27FC236}">
                <a16:creationId xmlns:a16="http://schemas.microsoft.com/office/drawing/2014/main" id="{484DBD98-3643-4E3C-B5B6-AF3938CFA261}"/>
              </a:ext>
            </a:extLst>
          </p:cNvPr>
          <p:cNvSpPr txBox="1"/>
          <p:nvPr/>
        </p:nvSpPr>
        <p:spPr>
          <a:xfrm>
            <a:off x="562168" y="1905506"/>
            <a:ext cx="6940119" cy="3785652"/>
          </a:xfrm>
          <a:prstGeom prst="rect">
            <a:avLst/>
          </a:prstGeom>
          <a:noFill/>
        </p:spPr>
        <p:txBody>
          <a:bodyPr wrap="square">
            <a:spAutoFit/>
          </a:bodyPr>
          <a:lstStyle/>
          <a:p>
            <a:pPr marL="139700" marR="0" lvl="0" defTabSz="914400" rtl="0" eaLnBrk="1" fontAlgn="auto" latinLnBrk="0" hangingPunct="1">
              <a:lnSpc>
                <a:spcPct val="100000"/>
              </a:lnSpc>
              <a:spcBef>
                <a:spcPts val="0"/>
              </a:spcBef>
              <a:spcAft>
                <a:spcPts val="0"/>
              </a:spcAft>
              <a:buClr>
                <a:srgbClr val="000000"/>
              </a:buClr>
              <a:buSzTx/>
              <a:tabLst/>
              <a:defRPr/>
            </a:pPr>
            <a:r>
              <a:rPr kumimoji="0" lang="en-US" altLang="en-US" sz="2400" b="1" i="0" u="none" strike="noStrike" kern="0" cap="none" spc="0" normalizeH="0" baseline="0" noProof="0" dirty="0">
                <a:ln>
                  <a:noFill/>
                </a:ln>
                <a:solidFill>
                  <a:srgbClr val="FF0000"/>
                </a:solidFill>
                <a:effectLst/>
                <a:uLnTx/>
                <a:uFillTx/>
                <a:latin typeface="Arial"/>
                <a:cs typeface="Arial"/>
                <a:sym typeface="Arial"/>
              </a:rPr>
              <a:t>A family </a:t>
            </a:r>
            <a:r>
              <a:rPr kumimoji="0" lang="en-US" altLang="en-US" sz="2400" i="0" u="none" strike="noStrike" kern="0" cap="none" spc="0" normalizeH="0" baseline="0" noProof="0" dirty="0">
                <a:ln>
                  <a:noFill/>
                </a:ln>
                <a:solidFill>
                  <a:srgbClr val="000000"/>
                </a:solidFill>
                <a:effectLst/>
                <a:uLnTx/>
                <a:uFillTx/>
                <a:latin typeface="Arial"/>
                <a:cs typeface="Arial"/>
                <a:sym typeface="Arial"/>
              </a:rPr>
              <a:t>is defined as two or more persons related by blood, marriage, or adoption residing together. </a:t>
            </a:r>
          </a:p>
          <a:p>
            <a:pPr marL="482600" marR="0" lvl="0" indent="-342900" defTabSz="914400" rtl="0"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en-US" altLang="en-US" sz="2400" b="1" i="0" u="none" strike="noStrike" kern="0" cap="none" spc="0" normalizeH="0" baseline="0" noProof="0" dirty="0">
                <a:ln>
                  <a:noFill/>
                </a:ln>
                <a:solidFill>
                  <a:srgbClr val="FF0000"/>
                </a:solidFill>
                <a:effectLst/>
                <a:uLnTx/>
                <a:uFillTx/>
                <a:latin typeface="Arial"/>
                <a:cs typeface="Arial"/>
                <a:sym typeface="Arial"/>
              </a:rPr>
              <a:t>The family life cycle </a:t>
            </a:r>
            <a:r>
              <a:rPr kumimoji="0" lang="en-US" altLang="en-US" sz="2400" i="0" u="none" strike="noStrike" kern="0" cap="none" spc="0" normalizeH="0" baseline="0" noProof="0" dirty="0">
                <a:ln>
                  <a:noFill/>
                </a:ln>
                <a:solidFill>
                  <a:srgbClr val="000000"/>
                </a:solidFill>
                <a:effectLst/>
                <a:uLnTx/>
                <a:uFillTx/>
                <a:latin typeface="Arial"/>
                <a:cs typeface="Arial"/>
                <a:sym typeface="Arial"/>
              </a:rPr>
              <a:t>is a composite variable that combines marital status, size of family, age of family members (focusing on the age of the oldest or youngest child), and employment status of the head of household, and then classifies the family into a “typical” stage. </a:t>
            </a:r>
          </a:p>
          <a:p>
            <a:pPr marL="139700" marR="0" lvl="0" defTabSz="914400" rtl="0" eaLnBrk="1" fontAlgn="auto" latinLnBrk="0" hangingPunct="1">
              <a:lnSpc>
                <a:spcPct val="100000"/>
              </a:lnSpc>
              <a:spcBef>
                <a:spcPts val="0"/>
              </a:spcBef>
              <a:spcAft>
                <a:spcPts val="0"/>
              </a:spcAft>
              <a:buClr>
                <a:srgbClr val="000000"/>
              </a:buClr>
              <a:buSzTx/>
              <a:tabLst/>
              <a:defRPr/>
            </a:pPr>
            <a:endParaRPr kumimoji="0" lang="en-US" altLang="en-US" sz="2400" i="0" u="none" strike="noStrike" kern="0" cap="none" spc="0" normalizeH="0" baseline="0" noProof="0" dirty="0">
              <a:ln>
                <a:noFill/>
              </a:ln>
              <a:solidFill>
                <a:srgbClr val="000000"/>
              </a:solidFill>
              <a:effectLst/>
              <a:uLnTx/>
              <a:uFillTx/>
              <a:latin typeface="Arial"/>
              <a:cs typeface="Arial"/>
              <a:sym typeface="Arial"/>
            </a:endParaRPr>
          </a:p>
        </p:txBody>
      </p:sp>
      <p:pic>
        <p:nvPicPr>
          <p:cNvPr id="4" name="Picture 3">
            <a:extLst>
              <a:ext uri="{FF2B5EF4-FFF2-40B4-BE49-F238E27FC236}">
                <a16:creationId xmlns:a16="http://schemas.microsoft.com/office/drawing/2014/main" id="{8F39BEA6-3590-4DAC-9906-568683A7ADE8}"/>
              </a:ext>
            </a:extLst>
          </p:cNvPr>
          <p:cNvPicPr>
            <a:picLocks noChangeAspect="1"/>
          </p:cNvPicPr>
          <p:nvPr/>
        </p:nvPicPr>
        <p:blipFill>
          <a:blip r:embed="rId5"/>
          <a:stretch>
            <a:fillRect/>
          </a:stretch>
        </p:blipFill>
        <p:spPr>
          <a:xfrm>
            <a:off x="8480236" y="2448250"/>
            <a:ext cx="3711764" cy="3200321"/>
          </a:xfrm>
          <a:prstGeom prst="rect">
            <a:avLst/>
          </a:prstGeom>
        </p:spPr>
      </p:pic>
    </p:spTree>
    <p:extLst>
      <p:ext uri="{BB962C8B-B14F-4D97-AF65-F5344CB8AC3E}">
        <p14:creationId xmlns:p14="http://schemas.microsoft.com/office/powerpoint/2010/main" val="35643796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82118" y="955117"/>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cstate="email">
            <a:extLst>
              <a:ext uri="{28A0092B-C50C-407E-A947-70E740481C1C}">
                <a14:useLocalDpi xmlns:a14="http://schemas.microsoft.com/office/drawing/2010/main"/>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009985" y="1389282"/>
            <a:ext cx="4673967" cy="539182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13641" y="1074486"/>
            <a:ext cx="11650324" cy="5585412"/>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ctr">
              <a:buFont typeface="Arial" panose="020B0604020202020204" pitchFamily="34" charset="0"/>
              <a:buChar char="•"/>
            </a:pPr>
            <a:endParaRPr lang="en-US" b="1"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10195665" y="294403"/>
            <a:ext cx="1469924" cy="401250"/>
          </a:xfrm>
          <a:prstGeom prst="rect">
            <a:avLst/>
          </a:prstGeom>
        </p:spPr>
      </p:pic>
      <p:sp>
        <p:nvSpPr>
          <p:cNvPr id="2" name="Rectangle 1">
            <a:extLst>
              <a:ext uri="{FF2B5EF4-FFF2-40B4-BE49-F238E27FC236}">
                <a16:creationId xmlns:a16="http://schemas.microsoft.com/office/drawing/2014/main" id="{15822044-325A-4EDB-9AC9-821A3BA0EDA4}"/>
              </a:ext>
            </a:extLst>
          </p:cNvPr>
          <p:cNvSpPr/>
          <p:nvPr/>
        </p:nvSpPr>
        <p:spPr>
          <a:xfrm>
            <a:off x="2427735" y="235136"/>
            <a:ext cx="4634090" cy="646331"/>
          </a:xfrm>
          <a:prstGeom prst="rect">
            <a:avLst/>
          </a:prstGeom>
        </p:spPr>
        <p:txBody>
          <a:bodyPr wrap="none">
            <a:spAutoFit/>
          </a:bodyPr>
          <a:lstStyle/>
          <a:p>
            <a:pPr algn="ctr"/>
            <a:r>
              <a:rPr lang="en-US" sz="3600" b="1" dirty="0">
                <a:solidFill>
                  <a:srgbClr val="852F4A"/>
                </a:solidFill>
              </a:rPr>
              <a:t>Consumer Socialization</a:t>
            </a:r>
          </a:p>
        </p:txBody>
      </p:sp>
      <p:sp>
        <p:nvSpPr>
          <p:cNvPr id="11" name="TextBox 10">
            <a:extLst>
              <a:ext uri="{FF2B5EF4-FFF2-40B4-BE49-F238E27FC236}">
                <a16:creationId xmlns:a16="http://schemas.microsoft.com/office/drawing/2014/main" id="{484DBD98-3643-4E3C-B5B6-AF3938CFA261}"/>
              </a:ext>
            </a:extLst>
          </p:cNvPr>
          <p:cNvSpPr txBox="1"/>
          <p:nvPr/>
        </p:nvSpPr>
        <p:spPr>
          <a:xfrm>
            <a:off x="473977" y="1285421"/>
            <a:ext cx="10780180" cy="2677656"/>
          </a:xfrm>
          <a:prstGeom prst="rect">
            <a:avLst/>
          </a:prstGeom>
          <a:noFill/>
        </p:spPr>
        <p:txBody>
          <a:bodyPr wrap="square">
            <a:spAutoFit/>
          </a:bodyPr>
          <a:lstStyle/>
          <a:p>
            <a:pPr marL="139700" marR="0" lvl="0" defTabSz="914400" rtl="0" eaLnBrk="1" fontAlgn="auto" latinLnBrk="0" hangingPunct="1">
              <a:lnSpc>
                <a:spcPct val="100000"/>
              </a:lnSpc>
              <a:spcBef>
                <a:spcPts val="0"/>
              </a:spcBef>
              <a:spcAft>
                <a:spcPts val="0"/>
              </a:spcAft>
              <a:buClr>
                <a:srgbClr val="000000"/>
              </a:buClr>
              <a:buSzTx/>
              <a:tabLst/>
              <a:defRPr/>
            </a:pPr>
            <a:r>
              <a:rPr lang="en-US" altLang="en-US" sz="2400" b="1" kern="0" dirty="0">
                <a:solidFill>
                  <a:srgbClr val="00B050"/>
                </a:solidFill>
                <a:latin typeface="Arial"/>
                <a:cs typeface="Arial"/>
                <a:sym typeface="Arial"/>
              </a:rPr>
              <a:t>T</a:t>
            </a:r>
            <a:r>
              <a:rPr kumimoji="0" lang="en-US" altLang="en-US" sz="2400" b="1" i="0" u="none" strike="noStrike" kern="0" cap="none" spc="0" normalizeH="0" baseline="0" noProof="0" dirty="0">
                <a:ln>
                  <a:noFill/>
                </a:ln>
                <a:solidFill>
                  <a:srgbClr val="00B050"/>
                </a:solidFill>
                <a:effectLst/>
                <a:uLnTx/>
                <a:uFillTx/>
                <a:latin typeface="Arial"/>
                <a:cs typeface="Arial"/>
                <a:sym typeface="Arial"/>
              </a:rPr>
              <a:t>here are three types of families: </a:t>
            </a:r>
          </a:p>
          <a:p>
            <a:pPr marL="596900" marR="0" lvl="0" indent="-457200" defTabSz="914400" rtl="0" eaLnBrk="1" fontAlgn="auto" latinLnBrk="0" hangingPunct="1">
              <a:lnSpc>
                <a:spcPct val="100000"/>
              </a:lnSpc>
              <a:spcBef>
                <a:spcPts val="0"/>
              </a:spcBef>
              <a:spcAft>
                <a:spcPts val="0"/>
              </a:spcAft>
              <a:buClr>
                <a:srgbClr val="000000"/>
              </a:buClr>
              <a:buSzTx/>
              <a:buFont typeface="+mj-lt"/>
              <a:buAutoNum type="arabicPeriod"/>
              <a:tabLst/>
              <a:defRPr/>
            </a:pPr>
            <a:r>
              <a:rPr kumimoji="0" lang="en-US" altLang="en-US" sz="2400" i="0" u="none" strike="noStrike" kern="0" cap="none" spc="0" normalizeH="0" baseline="0" noProof="0" dirty="0">
                <a:ln>
                  <a:noFill/>
                </a:ln>
                <a:solidFill>
                  <a:srgbClr val="000000"/>
                </a:solidFill>
                <a:effectLst/>
                <a:uLnTx/>
                <a:uFillTx/>
                <a:latin typeface="Arial"/>
                <a:cs typeface="Arial"/>
                <a:sym typeface="Arial"/>
              </a:rPr>
              <a:t>married couples, </a:t>
            </a:r>
          </a:p>
          <a:p>
            <a:pPr marL="596900" marR="0" lvl="0" indent="-457200" defTabSz="914400" rtl="0" eaLnBrk="1" fontAlgn="auto" latinLnBrk="0" hangingPunct="1">
              <a:lnSpc>
                <a:spcPct val="100000"/>
              </a:lnSpc>
              <a:spcBef>
                <a:spcPts val="0"/>
              </a:spcBef>
              <a:spcAft>
                <a:spcPts val="0"/>
              </a:spcAft>
              <a:buClr>
                <a:srgbClr val="000000"/>
              </a:buClr>
              <a:buSzTx/>
              <a:buFont typeface="+mj-lt"/>
              <a:buAutoNum type="arabicPeriod"/>
              <a:tabLst/>
              <a:defRPr/>
            </a:pPr>
            <a:r>
              <a:rPr kumimoji="0" lang="en-US" altLang="en-US" sz="2400" i="0" u="none" strike="noStrike" kern="0" cap="none" spc="0" normalizeH="0" baseline="0" noProof="0" dirty="0">
                <a:ln>
                  <a:noFill/>
                </a:ln>
                <a:solidFill>
                  <a:srgbClr val="000000"/>
                </a:solidFill>
                <a:effectLst/>
                <a:uLnTx/>
                <a:uFillTx/>
                <a:latin typeface="Arial"/>
                <a:cs typeface="Arial"/>
                <a:sym typeface="Arial"/>
              </a:rPr>
              <a:t>nuclear families, and </a:t>
            </a:r>
          </a:p>
          <a:p>
            <a:pPr marL="596900" marR="0" lvl="0" indent="-457200" defTabSz="914400" rtl="0" eaLnBrk="1" fontAlgn="auto" latinLnBrk="0" hangingPunct="1">
              <a:lnSpc>
                <a:spcPct val="100000"/>
              </a:lnSpc>
              <a:spcBef>
                <a:spcPts val="0"/>
              </a:spcBef>
              <a:spcAft>
                <a:spcPts val="0"/>
              </a:spcAft>
              <a:buClr>
                <a:srgbClr val="000000"/>
              </a:buClr>
              <a:buSzTx/>
              <a:buFont typeface="+mj-lt"/>
              <a:buAutoNum type="arabicPeriod"/>
              <a:tabLst/>
              <a:defRPr/>
            </a:pPr>
            <a:r>
              <a:rPr kumimoji="0" lang="en-US" altLang="en-US" sz="2400" i="0" u="none" strike="noStrike" kern="0" cap="none" spc="0" normalizeH="0" baseline="0" noProof="0" dirty="0">
                <a:ln>
                  <a:noFill/>
                </a:ln>
                <a:solidFill>
                  <a:srgbClr val="000000"/>
                </a:solidFill>
                <a:effectLst/>
                <a:uLnTx/>
                <a:uFillTx/>
                <a:latin typeface="Arial"/>
                <a:cs typeface="Arial"/>
                <a:sym typeface="Arial"/>
              </a:rPr>
              <a:t>extended families. </a:t>
            </a:r>
          </a:p>
          <a:p>
            <a:pPr marL="482600" marR="0" lvl="0" indent="-342900" defTabSz="914400" rtl="0"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en-US" altLang="en-US" sz="2400" i="0" u="none" strike="noStrike" kern="0" cap="none" spc="0" normalizeH="0" baseline="0" noProof="0" dirty="0">
                <a:ln>
                  <a:noFill/>
                </a:ln>
                <a:solidFill>
                  <a:srgbClr val="000000"/>
                </a:solidFill>
                <a:effectLst/>
                <a:uLnTx/>
                <a:uFillTx/>
                <a:latin typeface="Arial"/>
                <a:cs typeface="Arial"/>
                <a:sym typeface="Arial"/>
              </a:rPr>
              <a:t>A </a:t>
            </a:r>
            <a:r>
              <a:rPr kumimoji="0" lang="en-US" altLang="en-US" sz="2400" i="0" u="none" strike="noStrike" kern="0" cap="none" spc="0" normalizeH="0" baseline="0" noProof="0" dirty="0">
                <a:ln>
                  <a:noFill/>
                </a:ln>
                <a:solidFill>
                  <a:srgbClr val="0070C0"/>
                </a:solidFill>
                <a:effectLst/>
                <a:uLnTx/>
                <a:uFillTx/>
                <a:latin typeface="Arial"/>
                <a:cs typeface="Arial"/>
                <a:sym typeface="Arial"/>
              </a:rPr>
              <a:t>married couple </a:t>
            </a:r>
            <a:r>
              <a:rPr kumimoji="0" lang="en-US" altLang="en-US" sz="2400" i="0" u="none" strike="noStrike" kern="0" cap="none" spc="0" normalizeH="0" baseline="0" noProof="0" dirty="0">
                <a:ln>
                  <a:noFill/>
                </a:ln>
                <a:solidFill>
                  <a:srgbClr val="000000"/>
                </a:solidFill>
                <a:effectLst/>
                <a:uLnTx/>
                <a:uFillTx/>
                <a:latin typeface="Arial"/>
                <a:cs typeface="Arial"/>
                <a:sym typeface="Arial"/>
              </a:rPr>
              <a:t>and one or more children constitute a </a:t>
            </a:r>
            <a:r>
              <a:rPr kumimoji="0" lang="en-US" altLang="en-US" sz="2400" i="0" u="none" strike="noStrike" kern="0" cap="none" spc="0" normalizeH="0" baseline="0" noProof="0" dirty="0">
                <a:ln>
                  <a:noFill/>
                </a:ln>
                <a:solidFill>
                  <a:srgbClr val="0070C0"/>
                </a:solidFill>
                <a:effectLst/>
                <a:uLnTx/>
                <a:uFillTx/>
                <a:latin typeface="Arial"/>
                <a:cs typeface="Arial"/>
                <a:sym typeface="Arial"/>
              </a:rPr>
              <a:t>nuclear family</a:t>
            </a:r>
            <a:r>
              <a:rPr kumimoji="0" lang="en-US" altLang="en-US" sz="2400" i="0" u="none" strike="noStrike" kern="0" cap="none" spc="0" normalizeH="0" baseline="0" noProof="0" dirty="0">
                <a:ln>
                  <a:noFill/>
                </a:ln>
                <a:solidFill>
                  <a:srgbClr val="000000"/>
                </a:solidFill>
                <a:effectLst/>
                <a:uLnTx/>
                <a:uFillTx/>
                <a:latin typeface="Arial"/>
                <a:cs typeface="Arial"/>
                <a:sym typeface="Arial"/>
              </a:rPr>
              <a:t>. </a:t>
            </a:r>
          </a:p>
          <a:p>
            <a:pPr marL="482600" marR="0" lvl="0" indent="-342900" defTabSz="914400" rtl="0"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en-US" altLang="en-US" sz="2400" i="0" u="none" strike="noStrike" kern="0" cap="none" spc="0" normalizeH="0" baseline="0" noProof="0" dirty="0">
                <a:ln>
                  <a:noFill/>
                </a:ln>
                <a:solidFill>
                  <a:srgbClr val="000000"/>
                </a:solidFill>
                <a:effectLst/>
                <a:uLnTx/>
                <a:uFillTx/>
                <a:latin typeface="Arial"/>
                <a:cs typeface="Arial"/>
                <a:sym typeface="Arial"/>
              </a:rPr>
              <a:t>The nuclear family, together with at least one grandparent or other relation living within the household, is called an </a:t>
            </a:r>
            <a:r>
              <a:rPr kumimoji="0" lang="en-US" altLang="en-US" sz="2400" i="0" u="none" strike="noStrike" kern="0" cap="none" spc="0" normalizeH="0" baseline="0" noProof="0" dirty="0">
                <a:ln>
                  <a:noFill/>
                </a:ln>
                <a:solidFill>
                  <a:srgbClr val="0070C0"/>
                </a:solidFill>
                <a:effectLst/>
                <a:uLnTx/>
                <a:uFillTx/>
                <a:latin typeface="Arial"/>
                <a:cs typeface="Arial"/>
                <a:sym typeface="Arial"/>
              </a:rPr>
              <a:t>extended family</a:t>
            </a:r>
            <a:r>
              <a:rPr kumimoji="0" lang="en-US" altLang="en-US" sz="2400" i="0" u="none" strike="noStrike" kern="0" cap="none" spc="0" normalizeH="0" baseline="0" noProof="0" dirty="0">
                <a:ln>
                  <a:noFill/>
                </a:ln>
                <a:solidFill>
                  <a:srgbClr val="000000"/>
                </a:solidFill>
                <a:effectLst/>
                <a:uLnTx/>
                <a:uFillTx/>
                <a:latin typeface="Arial"/>
                <a:cs typeface="Arial"/>
                <a:sym typeface="Arial"/>
              </a:rPr>
              <a:t>.</a:t>
            </a:r>
          </a:p>
        </p:txBody>
      </p:sp>
      <p:pic>
        <p:nvPicPr>
          <p:cNvPr id="9" name="Picture 8">
            <a:extLst>
              <a:ext uri="{FF2B5EF4-FFF2-40B4-BE49-F238E27FC236}">
                <a16:creationId xmlns:a16="http://schemas.microsoft.com/office/drawing/2014/main" id="{B5A1C586-49A6-41A0-9F8A-E978DC7DFE0D}"/>
              </a:ext>
            </a:extLst>
          </p:cNvPr>
          <p:cNvPicPr>
            <a:picLocks noChangeAspect="1"/>
          </p:cNvPicPr>
          <p:nvPr/>
        </p:nvPicPr>
        <p:blipFill>
          <a:blip r:embed="rId5"/>
          <a:stretch>
            <a:fillRect/>
          </a:stretch>
        </p:blipFill>
        <p:spPr>
          <a:xfrm>
            <a:off x="755176" y="3970251"/>
            <a:ext cx="10217782" cy="2682472"/>
          </a:xfrm>
          <a:prstGeom prst="rect">
            <a:avLst/>
          </a:prstGeom>
        </p:spPr>
      </p:pic>
    </p:spTree>
    <p:extLst>
      <p:ext uri="{BB962C8B-B14F-4D97-AF65-F5344CB8AC3E}">
        <p14:creationId xmlns:p14="http://schemas.microsoft.com/office/powerpoint/2010/main" val="92862083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82118" y="955117"/>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cstate="email">
            <a:extLst>
              <a:ext uri="{28A0092B-C50C-407E-A947-70E740481C1C}">
                <a14:useLocalDpi xmlns:a14="http://schemas.microsoft.com/office/drawing/2010/main"/>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978454" y="1359071"/>
            <a:ext cx="4673967" cy="539182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7183" y="1105220"/>
            <a:ext cx="10705919" cy="5585412"/>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ctr">
              <a:buFont typeface="Arial" panose="020B0604020202020204" pitchFamily="34" charset="0"/>
              <a:buChar char="•"/>
            </a:pPr>
            <a:endParaRPr lang="en-US" b="1"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10195665" y="294403"/>
            <a:ext cx="1469924" cy="401250"/>
          </a:xfrm>
          <a:prstGeom prst="rect">
            <a:avLst/>
          </a:prstGeom>
        </p:spPr>
      </p:pic>
      <p:sp>
        <p:nvSpPr>
          <p:cNvPr id="2" name="Rectangle 1">
            <a:extLst>
              <a:ext uri="{FF2B5EF4-FFF2-40B4-BE49-F238E27FC236}">
                <a16:creationId xmlns:a16="http://schemas.microsoft.com/office/drawing/2014/main" id="{15822044-325A-4EDB-9AC9-821A3BA0EDA4}"/>
              </a:ext>
            </a:extLst>
          </p:cNvPr>
          <p:cNvSpPr/>
          <p:nvPr/>
        </p:nvSpPr>
        <p:spPr>
          <a:xfrm>
            <a:off x="3014467" y="167368"/>
            <a:ext cx="4634089" cy="646331"/>
          </a:xfrm>
          <a:prstGeom prst="rect">
            <a:avLst/>
          </a:prstGeom>
        </p:spPr>
        <p:txBody>
          <a:bodyPr wrap="none">
            <a:spAutoFit/>
          </a:bodyPr>
          <a:lstStyle/>
          <a:p>
            <a:pPr algn="ctr"/>
            <a:r>
              <a:rPr lang="en-US" sz="3600" b="1" dirty="0">
                <a:solidFill>
                  <a:srgbClr val="852F4A"/>
                </a:solidFill>
              </a:rPr>
              <a:t>Consumer Socialization</a:t>
            </a:r>
          </a:p>
        </p:txBody>
      </p:sp>
      <p:sp>
        <p:nvSpPr>
          <p:cNvPr id="9" name="Google Shape;215;p33">
            <a:extLst>
              <a:ext uri="{FF2B5EF4-FFF2-40B4-BE49-F238E27FC236}">
                <a16:creationId xmlns:a16="http://schemas.microsoft.com/office/drawing/2014/main" id="{83A34A97-81AD-4D47-AEDA-C87FC167DE59}"/>
              </a:ext>
            </a:extLst>
          </p:cNvPr>
          <p:cNvSpPr txBox="1">
            <a:spLocks/>
          </p:cNvSpPr>
          <p:nvPr/>
        </p:nvSpPr>
        <p:spPr>
          <a:xfrm>
            <a:off x="641898" y="1428065"/>
            <a:ext cx="9416502" cy="4849970"/>
          </a:xfrm>
          <a:prstGeom prst="rect">
            <a:avLst/>
          </a:prstGeom>
        </p:spPr>
        <p:txBody>
          <a:bodyPr spcFirstLastPara="1" vert="horz" wrap="square" lIns="91425" tIns="91425" rIns="91425" bIns="91425" rtlCol="0" anchor="t"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342900" marR="0" lvl="0" indent="-342900" algn="just" defTabSz="914400" rtl="0" eaLnBrk="1" fontAlgn="auto" latinLnBrk="0" hangingPunct="1">
              <a:lnSpc>
                <a:spcPct val="100000"/>
              </a:lnSpc>
              <a:spcBef>
                <a:spcPct val="20000"/>
              </a:spcBef>
              <a:spcAft>
                <a:spcPts val="0"/>
              </a:spcAft>
              <a:buClrTx/>
              <a:buSzTx/>
              <a:buFont typeface="Arial" panose="020B0604020202020204" pitchFamily="34" charset="0"/>
              <a:buChar char="•"/>
              <a:tabLst/>
              <a:defRPr/>
            </a:pPr>
            <a:r>
              <a:rPr kumimoji="0" lang="en-US" altLang="en-US" i="0" u="none" strike="noStrike" kern="1200" cap="none" spc="0" normalizeH="0" baseline="0" noProof="0" dirty="0">
                <a:ln>
                  <a:noFill/>
                </a:ln>
                <a:solidFill>
                  <a:prstClr val="black"/>
                </a:solidFill>
                <a:effectLst/>
                <a:uLnTx/>
                <a:uFillTx/>
                <a:latin typeface="Calibri"/>
                <a:ea typeface="+mn-ea"/>
                <a:cs typeface="+mn-cs"/>
              </a:rPr>
              <a:t>The aspect of </a:t>
            </a:r>
            <a:r>
              <a:rPr kumimoji="0" lang="en-US" altLang="en-US" b="1" i="0" u="none" strike="noStrike" kern="1200" cap="none" spc="0" normalizeH="0" baseline="0" noProof="0" dirty="0">
                <a:ln>
                  <a:noFill/>
                </a:ln>
                <a:solidFill>
                  <a:srgbClr val="00B050"/>
                </a:solidFill>
                <a:effectLst/>
                <a:uLnTx/>
                <a:uFillTx/>
                <a:latin typeface="Calibri"/>
                <a:ea typeface="+mn-ea"/>
                <a:cs typeface="+mn-cs"/>
              </a:rPr>
              <a:t>childhood socialization </a:t>
            </a:r>
            <a:r>
              <a:rPr kumimoji="0" lang="en-US" altLang="en-US" i="0" u="none" strike="noStrike" kern="1200" cap="none" spc="0" normalizeH="0" baseline="0" noProof="0" dirty="0">
                <a:ln>
                  <a:noFill/>
                </a:ln>
                <a:solidFill>
                  <a:prstClr val="black"/>
                </a:solidFill>
                <a:effectLst/>
                <a:uLnTx/>
                <a:uFillTx/>
                <a:latin typeface="Calibri"/>
                <a:ea typeface="+mn-ea"/>
                <a:cs typeface="+mn-cs"/>
              </a:rPr>
              <a:t>that is relevant to the study of consumer behavior is </a:t>
            </a:r>
            <a:r>
              <a:rPr kumimoji="0" lang="en-US" altLang="en-US" b="1" i="0" u="none" strike="noStrike" kern="1200" cap="none" spc="0" normalizeH="0" baseline="0" noProof="0" dirty="0">
                <a:ln>
                  <a:noFill/>
                </a:ln>
                <a:solidFill>
                  <a:srgbClr val="00B050"/>
                </a:solidFill>
                <a:effectLst/>
                <a:uLnTx/>
                <a:uFillTx/>
                <a:latin typeface="Calibri"/>
                <a:ea typeface="+mn-ea"/>
                <a:cs typeface="+mn-cs"/>
              </a:rPr>
              <a:t>consumer socialization</a:t>
            </a:r>
            <a:r>
              <a:rPr kumimoji="0" lang="en-US" altLang="en-US" i="0" u="none" strike="noStrike" kern="1200" cap="none" spc="0" normalizeH="0" baseline="0" noProof="0" dirty="0">
                <a:ln>
                  <a:noFill/>
                </a:ln>
                <a:solidFill>
                  <a:prstClr val="black"/>
                </a:solidFill>
                <a:effectLst/>
                <a:uLnTx/>
                <a:uFillTx/>
                <a:latin typeface="Calibri"/>
                <a:ea typeface="+mn-ea"/>
                <a:cs typeface="+mn-cs"/>
              </a:rPr>
              <a:t>,</a:t>
            </a:r>
          </a:p>
          <a:p>
            <a:pPr marL="342900" marR="0" lvl="0" indent="-342900" algn="just" defTabSz="914400" rtl="0" eaLnBrk="1" fontAlgn="auto" latinLnBrk="0" hangingPunct="1">
              <a:lnSpc>
                <a:spcPct val="100000"/>
              </a:lnSpc>
              <a:spcBef>
                <a:spcPct val="20000"/>
              </a:spcBef>
              <a:spcAft>
                <a:spcPts val="0"/>
              </a:spcAft>
              <a:buClrTx/>
              <a:buSzTx/>
              <a:buFont typeface="Arial" panose="020B0604020202020204" pitchFamily="34" charset="0"/>
              <a:buChar char="•"/>
              <a:tabLst/>
              <a:defRPr/>
            </a:pPr>
            <a:r>
              <a:rPr kumimoji="0" lang="en-US" altLang="en-US" i="0" u="none" strike="noStrike" kern="1200" cap="none" spc="0" normalizeH="0" baseline="0" noProof="0" dirty="0">
                <a:ln>
                  <a:noFill/>
                </a:ln>
                <a:solidFill>
                  <a:prstClr val="black"/>
                </a:solidFill>
                <a:effectLst/>
                <a:uLnTx/>
                <a:uFillTx/>
                <a:latin typeface="Calibri"/>
                <a:ea typeface="+mn-ea"/>
                <a:cs typeface="+mn-cs"/>
              </a:rPr>
              <a:t> </a:t>
            </a:r>
            <a:r>
              <a:rPr lang="en-US" altLang="en-US" b="1" dirty="0">
                <a:solidFill>
                  <a:srgbClr val="00B050"/>
                </a:solidFill>
                <a:latin typeface="Calibri"/>
              </a:rPr>
              <a:t>Consumer</a:t>
            </a:r>
            <a:r>
              <a:rPr kumimoji="0" lang="en-US" altLang="en-US" b="1" i="0" u="none" strike="noStrike" kern="1200" cap="none" spc="0" normalizeH="0" baseline="0" noProof="0" dirty="0">
                <a:ln>
                  <a:noFill/>
                </a:ln>
                <a:solidFill>
                  <a:srgbClr val="00B050"/>
                </a:solidFill>
                <a:effectLst/>
                <a:uLnTx/>
                <a:uFillTx/>
                <a:latin typeface="Calibri"/>
                <a:ea typeface="+mn-ea"/>
                <a:cs typeface="+mn-cs"/>
              </a:rPr>
              <a:t> socialization </a:t>
            </a:r>
            <a:r>
              <a:rPr kumimoji="0" lang="en-US" altLang="en-US" i="0" u="none" strike="noStrike" kern="1200" cap="none" spc="0" normalizeH="0" baseline="0" noProof="0" dirty="0">
                <a:ln>
                  <a:noFill/>
                </a:ln>
                <a:solidFill>
                  <a:schemeClr val="accent1"/>
                </a:solidFill>
                <a:effectLst/>
                <a:uLnTx/>
                <a:uFillTx/>
                <a:latin typeface="Calibri"/>
                <a:ea typeface="+mn-ea"/>
                <a:cs typeface="+mn-cs"/>
              </a:rPr>
              <a:t>is defined as the process by which children acquire the skills, knowledge, attitudes, and experiences necessary to function as consumers.</a:t>
            </a:r>
          </a:p>
          <a:p>
            <a:pPr marL="342900" indent="-342900" algn="just">
              <a:lnSpc>
                <a:spcPct val="100000"/>
              </a:lnSpc>
              <a:spcBef>
                <a:spcPct val="20000"/>
              </a:spcBef>
              <a:buFont typeface="Arial" panose="020B0604020202020204" pitchFamily="34" charset="0"/>
              <a:buChar char="•"/>
              <a:defRPr/>
            </a:pPr>
            <a:r>
              <a:rPr lang="en-US" altLang="en-US" dirty="0"/>
              <a:t>The socialization of young children </a:t>
            </a:r>
            <a:r>
              <a:rPr lang="en-US" altLang="en-US" dirty="0">
                <a:solidFill>
                  <a:schemeClr val="accent1"/>
                </a:solidFill>
              </a:rPr>
              <a:t>provides marketers with opportunities to establish relationships</a:t>
            </a:r>
            <a:r>
              <a:rPr lang="en-US" altLang="en-US" dirty="0"/>
              <a:t> between children and brands very early in the children’s lives. </a:t>
            </a:r>
          </a:p>
          <a:p>
            <a:pPr marL="342900" indent="-342900" algn="just">
              <a:lnSpc>
                <a:spcPct val="100000"/>
              </a:lnSpc>
              <a:spcBef>
                <a:spcPct val="20000"/>
              </a:spcBef>
              <a:buFont typeface="Arial" panose="020B0604020202020204" pitchFamily="34" charset="0"/>
              <a:buChar char="•"/>
              <a:defRPr/>
            </a:pPr>
            <a:r>
              <a:rPr lang="en-US" altLang="en-US" dirty="0"/>
              <a:t>Very often, </a:t>
            </a:r>
            <a:r>
              <a:rPr lang="en-US" altLang="en-US" dirty="0">
                <a:solidFill>
                  <a:schemeClr val="accent1"/>
                </a:solidFill>
              </a:rPr>
              <a:t>such connections </a:t>
            </a:r>
            <a:r>
              <a:rPr lang="en-US" altLang="en-US" dirty="0"/>
              <a:t>extend into a person’s adolescence, teenage years, and adulthood. </a:t>
            </a:r>
            <a:endParaRPr kumimoji="0" lang="en-US" altLang="en-US"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7010243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82118" y="955117"/>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cstate="email">
            <a:extLst>
              <a:ext uri="{28A0092B-C50C-407E-A947-70E740481C1C}">
                <a14:useLocalDpi xmlns:a14="http://schemas.microsoft.com/office/drawing/2010/main"/>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978454" y="1359071"/>
            <a:ext cx="4673967" cy="539182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7183" y="1105220"/>
            <a:ext cx="10705919" cy="5585412"/>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ctr">
              <a:buFont typeface="Arial" panose="020B0604020202020204" pitchFamily="34" charset="0"/>
              <a:buChar char="•"/>
            </a:pPr>
            <a:endParaRPr lang="en-US" b="1"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10195665" y="294403"/>
            <a:ext cx="1469924" cy="401250"/>
          </a:xfrm>
          <a:prstGeom prst="rect">
            <a:avLst/>
          </a:prstGeom>
        </p:spPr>
      </p:pic>
      <p:sp>
        <p:nvSpPr>
          <p:cNvPr id="2" name="Rectangle 1">
            <a:extLst>
              <a:ext uri="{FF2B5EF4-FFF2-40B4-BE49-F238E27FC236}">
                <a16:creationId xmlns:a16="http://schemas.microsoft.com/office/drawing/2014/main" id="{15822044-325A-4EDB-9AC9-821A3BA0EDA4}"/>
              </a:ext>
            </a:extLst>
          </p:cNvPr>
          <p:cNvSpPr/>
          <p:nvPr/>
        </p:nvSpPr>
        <p:spPr>
          <a:xfrm>
            <a:off x="3014467" y="167368"/>
            <a:ext cx="4634089" cy="646331"/>
          </a:xfrm>
          <a:prstGeom prst="rect">
            <a:avLst/>
          </a:prstGeom>
        </p:spPr>
        <p:txBody>
          <a:bodyPr wrap="none">
            <a:spAutoFit/>
          </a:bodyPr>
          <a:lstStyle/>
          <a:p>
            <a:pPr algn="ctr"/>
            <a:r>
              <a:rPr lang="en-US" sz="3600" b="1" dirty="0">
                <a:solidFill>
                  <a:srgbClr val="852F4A"/>
                </a:solidFill>
              </a:rPr>
              <a:t>Consumer Socialization</a:t>
            </a:r>
          </a:p>
        </p:txBody>
      </p:sp>
      <p:sp>
        <p:nvSpPr>
          <p:cNvPr id="9" name="Google Shape;215;p33">
            <a:extLst>
              <a:ext uri="{FF2B5EF4-FFF2-40B4-BE49-F238E27FC236}">
                <a16:creationId xmlns:a16="http://schemas.microsoft.com/office/drawing/2014/main" id="{83A34A97-81AD-4D47-AEDA-C87FC167DE59}"/>
              </a:ext>
            </a:extLst>
          </p:cNvPr>
          <p:cNvSpPr txBox="1">
            <a:spLocks/>
          </p:cNvSpPr>
          <p:nvPr/>
        </p:nvSpPr>
        <p:spPr>
          <a:xfrm>
            <a:off x="641898" y="1428065"/>
            <a:ext cx="8652915" cy="4849970"/>
          </a:xfrm>
          <a:prstGeom prst="rect">
            <a:avLst/>
          </a:prstGeom>
        </p:spPr>
        <p:txBody>
          <a:bodyPr spcFirstLastPara="1" vert="horz" wrap="square" lIns="91425" tIns="91425" rIns="91425" bIns="91425" rtlCol="0" anchor="t"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342900" marR="0" lvl="0" indent="-342900" algn="just" defTabSz="914400" rtl="0" eaLnBrk="1" fontAlgn="auto" latinLnBrk="0" hangingPunct="1">
              <a:lnSpc>
                <a:spcPct val="100000"/>
              </a:lnSpc>
              <a:spcBef>
                <a:spcPct val="20000"/>
              </a:spcBef>
              <a:spcAft>
                <a:spcPts val="0"/>
              </a:spcAft>
              <a:buClrTx/>
              <a:buSzTx/>
              <a:buFont typeface="Arial" panose="020B0604020202020204" pitchFamily="34" charset="0"/>
              <a:buChar char="•"/>
              <a:tabLst/>
              <a:defRPr/>
            </a:pPr>
            <a:r>
              <a:rPr kumimoji="0" lang="en-US" altLang="en-US" i="0" u="none" strike="noStrike" kern="1200" cap="none" spc="0" normalizeH="0" baseline="0" noProof="0" dirty="0">
                <a:ln>
                  <a:noFill/>
                </a:ln>
                <a:solidFill>
                  <a:prstClr val="black"/>
                </a:solidFill>
                <a:effectLst/>
                <a:uLnTx/>
                <a:uFillTx/>
                <a:latin typeface="Calibri"/>
                <a:ea typeface="+mn-ea"/>
                <a:cs typeface="+mn-cs"/>
              </a:rPr>
              <a:t>Many preadolescent children acquire their consumer behavior norms </a:t>
            </a:r>
            <a:r>
              <a:rPr kumimoji="0" lang="en-US" altLang="en-US" i="0" u="none" strike="noStrike" kern="1200" cap="none" spc="0" normalizeH="0" baseline="0" noProof="0" dirty="0">
                <a:ln>
                  <a:noFill/>
                </a:ln>
                <a:solidFill>
                  <a:schemeClr val="accent1"/>
                </a:solidFill>
                <a:effectLst/>
                <a:uLnTx/>
                <a:uFillTx/>
                <a:latin typeface="Calibri"/>
                <a:ea typeface="+mn-ea"/>
                <a:cs typeface="+mn-cs"/>
              </a:rPr>
              <a:t>by observing their parents and older siblings</a:t>
            </a:r>
            <a:r>
              <a:rPr kumimoji="0" lang="en-US" altLang="en-US" i="0" u="none" strike="noStrike" kern="1200" cap="none" spc="0" normalizeH="0" baseline="0" noProof="0" dirty="0">
                <a:ln>
                  <a:noFill/>
                </a:ln>
                <a:solidFill>
                  <a:prstClr val="black"/>
                </a:solidFill>
                <a:effectLst/>
                <a:uLnTx/>
                <a:uFillTx/>
                <a:latin typeface="Calibri"/>
                <a:ea typeface="+mn-ea"/>
                <a:cs typeface="+mn-cs"/>
              </a:rPr>
              <a:t>, who function as role models and provide cues for learning consumption skills. </a:t>
            </a:r>
          </a:p>
          <a:p>
            <a:pPr marR="0" lvl="0" algn="just" defTabSz="914400" rtl="0" eaLnBrk="1" fontAlgn="auto" latinLnBrk="0" hangingPunct="1">
              <a:lnSpc>
                <a:spcPct val="100000"/>
              </a:lnSpc>
              <a:spcBef>
                <a:spcPct val="20000"/>
              </a:spcBef>
              <a:spcAft>
                <a:spcPts val="0"/>
              </a:spcAft>
              <a:buClrTx/>
              <a:buSzTx/>
              <a:tabLst/>
              <a:defRPr/>
            </a:pPr>
            <a:endParaRPr kumimoji="0" lang="en-US" altLang="en-US" i="0" u="none" strike="noStrike" kern="1200" cap="none" spc="0" normalizeH="0" baseline="0" noProof="0" dirty="0">
              <a:ln>
                <a:noFill/>
              </a:ln>
              <a:solidFill>
                <a:prstClr val="black"/>
              </a:solidFill>
              <a:effectLst/>
              <a:uLnTx/>
              <a:uFillTx/>
              <a:latin typeface="Calibri"/>
              <a:ea typeface="+mn-ea"/>
              <a:cs typeface="+mn-cs"/>
            </a:endParaRPr>
          </a:p>
          <a:p>
            <a:pPr marL="342900" marR="0" lvl="0" indent="-342900" algn="just" defTabSz="914400" rtl="0" eaLnBrk="1" fontAlgn="auto" latinLnBrk="0" hangingPunct="1">
              <a:lnSpc>
                <a:spcPct val="100000"/>
              </a:lnSpc>
              <a:spcBef>
                <a:spcPct val="20000"/>
              </a:spcBef>
              <a:spcAft>
                <a:spcPts val="0"/>
              </a:spcAft>
              <a:buClrTx/>
              <a:buSzTx/>
              <a:buFont typeface="Arial" panose="020B0604020202020204" pitchFamily="34" charset="0"/>
              <a:buChar char="•"/>
              <a:tabLst/>
              <a:defRPr/>
            </a:pPr>
            <a:r>
              <a:rPr lang="en-US" altLang="en-US" dirty="0">
                <a:solidFill>
                  <a:schemeClr val="accent1"/>
                </a:solidFill>
                <a:latin typeface="Calibri"/>
              </a:rPr>
              <a:t>Young</a:t>
            </a:r>
            <a:r>
              <a:rPr kumimoji="0" lang="en-US" altLang="en-US" i="0" u="none" strike="noStrike" kern="1200" cap="none" spc="0" normalizeH="0" baseline="0" noProof="0" dirty="0">
                <a:ln>
                  <a:noFill/>
                </a:ln>
                <a:solidFill>
                  <a:schemeClr val="accent1"/>
                </a:solidFill>
                <a:effectLst/>
                <a:uLnTx/>
                <a:uFillTx/>
                <a:latin typeface="Calibri"/>
                <a:ea typeface="+mn-ea"/>
                <a:cs typeface="+mn-cs"/>
              </a:rPr>
              <a:t> children </a:t>
            </a:r>
            <a:r>
              <a:rPr kumimoji="0" lang="en-US" altLang="en-US" i="0" u="none" strike="noStrike" kern="1200" cap="none" spc="0" normalizeH="0" baseline="0" noProof="0" dirty="0">
                <a:ln>
                  <a:noFill/>
                </a:ln>
                <a:solidFill>
                  <a:prstClr val="black"/>
                </a:solidFill>
                <a:effectLst/>
                <a:uLnTx/>
                <a:uFillTx/>
                <a:latin typeface="Calibri"/>
                <a:ea typeface="+mn-ea"/>
                <a:cs typeface="+mn-cs"/>
              </a:rPr>
              <a:t>perceive their </a:t>
            </a:r>
            <a:r>
              <a:rPr kumimoji="0" lang="en-US" altLang="en-US" i="0" u="none" strike="noStrike" kern="1200" cap="none" spc="0" normalizeH="0" baseline="0" noProof="0" dirty="0">
                <a:ln>
                  <a:noFill/>
                </a:ln>
                <a:solidFill>
                  <a:schemeClr val="accent1"/>
                </a:solidFill>
                <a:effectLst/>
                <a:uLnTx/>
                <a:uFillTx/>
                <a:latin typeface="Calibri"/>
                <a:ea typeface="+mn-ea"/>
                <a:cs typeface="+mn-cs"/>
              </a:rPr>
              <a:t>families</a:t>
            </a:r>
            <a:r>
              <a:rPr kumimoji="0" lang="en-US" altLang="en-US" i="0" u="none" strike="noStrike" kern="1200" cap="none" spc="0" normalizeH="0" baseline="0" noProof="0" dirty="0">
                <a:ln>
                  <a:noFill/>
                </a:ln>
                <a:solidFill>
                  <a:prstClr val="black"/>
                </a:solidFill>
                <a:effectLst/>
                <a:uLnTx/>
                <a:uFillTx/>
                <a:latin typeface="Calibri"/>
                <a:ea typeface="+mn-ea"/>
                <a:cs typeface="+mn-cs"/>
              </a:rPr>
              <a:t> as more reliable sources of information about consumption than advertising; </a:t>
            </a:r>
            <a:endParaRPr lang="en-US" altLang="en-US" dirty="0">
              <a:solidFill>
                <a:prstClr val="black"/>
              </a:solidFill>
              <a:latin typeface="Calibri"/>
            </a:endParaRPr>
          </a:p>
          <a:p>
            <a:pPr marL="342900" marR="0" lvl="0" indent="-342900" algn="just" defTabSz="914400" rtl="0" eaLnBrk="1" fontAlgn="auto" latinLnBrk="0" hangingPunct="1">
              <a:lnSpc>
                <a:spcPct val="100000"/>
              </a:lnSpc>
              <a:spcBef>
                <a:spcPct val="20000"/>
              </a:spcBef>
              <a:spcAft>
                <a:spcPts val="0"/>
              </a:spcAft>
              <a:buClrTx/>
              <a:buSzTx/>
              <a:buFont typeface="Arial" panose="020B0604020202020204" pitchFamily="34" charset="0"/>
              <a:buChar char="•"/>
              <a:tabLst/>
              <a:defRPr/>
            </a:pPr>
            <a:r>
              <a:rPr lang="en-US" altLang="en-US" dirty="0">
                <a:solidFill>
                  <a:srgbClr val="00B050"/>
                </a:solidFill>
                <a:latin typeface="Calibri"/>
              </a:rPr>
              <a:t>Pee</a:t>
            </a:r>
            <a:r>
              <a:rPr kumimoji="0" lang="en-US" altLang="en-US" i="0" u="none" strike="noStrike" kern="1200" cap="none" spc="0" normalizeH="0" baseline="0" noProof="0" dirty="0" err="1">
                <a:ln>
                  <a:noFill/>
                </a:ln>
                <a:solidFill>
                  <a:srgbClr val="00B050"/>
                </a:solidFill>
                <a:effectLst/>
                <a:uLnTx/>
                <a:uFillTx/>
                <a:latin typeface="Calibri"/>
                <a:ea typeface="+mn-ea"/>
                <a:cs typeface="+mn-cs"/>
              </a:rPr>
              <a:t>rs</a:t>
            </a:r>
            <a:r>
              <a:rPr kumimoji="0" lang="en-US" altLang="en-US" i="0" u="none" strike="noStrike" kern="1200" cap="none" spc="0" normalizeH="0" baseline="0" noProof="0" dirty="0">
                <a:ln>
                  <a:noFill/>
                </a:ln>
                <a:solidFill>
                  <a:srgbClr val="00B050"/>
                </a:solidFill>
                <a:effectLst/>
                <a:uLnTx/>
                <a:uFillTx/>
                <a:latin typeface="Calibri"/>
                <a:ea typeface="+mn-ea"/>
                <a:cs typeface="+mn-cs"/>
              </a:rPr>
              <a:t> </a:t>
            </a:r>
            <a:r>
              <a:rPr kumimoji="0" lang="en-US" altLang="en-US" i="0" u="none" strike="noStrike" kern="1200" cap="none" spc="0" normalizeH="0" baseline="0" noProof="0" dirty="0">
                <a:ln>
                  <a:noFill/>
                </a:ln>
                <a:solidFill>
                  <a:prstClr val="black"/>
                </a:solidFill>
                <a:effectLst/>
                <a:uLnTx/>
                <a:uFillTx/>
                <a:latin typeface="Calibri"/>
                <a:ea typeface="+mn-ea"/>
                <a:cs typeface="+mn-cs"/>
              </a:rPr>
              <a:t>have the most influence on </a:t>
            </a:r>
            <a:r>
              <a:rPr kumimoji="0" lang="en-US" altLang="en-US" i="0" u="none" strike="noStrike" kern="1200" cap="none" spc="0" normalizeH="0" baseline="0" noProof="0" dirty="0">
                <a:ln>
                  <a:noFill/>
                </a:ln>
                <a:solidFill>
                  <a:srgbClr val="00B050"/>
                </a:solidFill>
                <a:effectLst/>
                <a:uLnTx/>
                <a:uFillTx/>
                <a:latin typeface="Calibri"/>
                <a:ea typeface="+mn-ea"/>
                <a:cs typeface="+mn-cs"/>
              </a:rPr>
              <a:t>teenagers’ and adolescents</a:t>
            </a:r>
            <a:r>
              <a:rPr kumimoji="0" lang="en-US" altLang="en-US" i="0" u="none" strike="noStrike" kern="1200" cap="none" spc="0" normalizeH="0" baseline="0" noProof="0" dirty="0">
                <a:ln>
                  <a:noFill/>
                </a:ln>
                <a:solidFill>
                  <a:prstClr val="black"/>
                </a:solidFill>
                <a:effectLst/>
                <a:uLnTx/>
                <a:uFillTx/>
                <a:latin typeface="Calibri"/>
                <a:ea typeface="+mn-ea"/>
                <a:cs typeface="+mn-cs"/>
              </a:rPr>
              <a:t>’ </a:t>
            </a:r>
            <a:r>
              <a:rPr kumimoji="0" lang="en-US" altLang="en-US" i="0" u="none" strike="noStrike" kern="1200" cap="none" spc="0" normalizeH="0" baseline="0" noProof="0" dirty="0">
                <a:ln>
                  <a:noFill/>
                </a:ln>
                <a:solidFill>
                  <a:srgbClr val="00B050"/>
                </a:solidFill>
                <a:effectLst/>
                <a:uLnTx/>
                <a:uFillTx/>
                <a:latin typeface="Calibri"/>
                <a:ea typeface="+mn-ea"/>
                <a:cs typeface="+mn-cs"/>
              </a:rPr>
              <a:t>(tween-age) </a:t>
            </a:r>
            <a:r>
              <a:rPr kumimoji="0" lang="en-US" altLang="en-US" i="0" u="none" strike="noStrike" kern="1200" cap="none" spc="0" normalizeH="0" baseline="0" noProof="0" dirty="0">
                <a:ln>
                  <a:noFill/>
                </a:ln>
                <a:solidFill>
                  <a:prstClr val="black"/>
                </a:solidFill>
                <a:effectLst/>
                <a:uLnTx/>
                <a:uFillTx/>
                <a:latin typeface="Calibri"/>
                <a:ea typeface="+mn-ea"/>
                <a:cs typeface="+mn-cs"/>
              </a:rPr>
              <a:t>consumption and they like products because their parents do not approve.</a:t>
            </a:r>
          </a:p>
          <a:p>
            <a:pPr marR="0" lvl="0" algn="just" defTabSz="914400" rtl="0" eaLnBrk="1" fontAlgn="auto" latinLnBrk="0" hangingPunct="1">
              <a:lnSpc>
                <a:spcPct val="100000"/>
              </a:lnSpc>
              <a:spcBef>
                <a:spcPct val="20000"/>
              </a:spcBef>
              <a:spcAft>
                <a:spcPts val="0"/>
              </a:spcAft>
              <a:buClrTx/>
              <a:buSzTx/>
              <a:tabLst/>
              <a:defRPr/>
            </a:pPr>
            <a:endParaRPr kumimoji="0" lang="en-US" altLang="en-US"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64491067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82118" y="955117"/>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cstate="email">
            <a:extLst>
              <a:ext uri="{28A0092B-C50C-407E-A947-70E740481C1C}">
                <a14:useLocalDpi xmlns:a14="http://schemas.microsoft.com/office/drawing/2010/main"/>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523999" y="1359071"/>
            <a:ext cx="4128422" cy="539182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45860" y="1208500"/>
            <a:ext cx="12035976" cy="5846817"/>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ctr">
              <a:buFont typeface="Arial" panose="020B0604020202020204" pitchFamily="34" charset="0"/>
              <a:buChar char="•"/>
            </a:pPr>
            <a:endParaRPr lang="en-US" b="1"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10195665" y="294403"/>
            <a:ext cx="1469924" cy="401250"/>
          </a:xfrm>
          <a:prstGeom prst="rect">
            <a:avLst/>
          </a:prstGeom>
        </p:spPr>
      </p:pic>
      <p:sp>
        <p:nvSpPr>
          <p:cNvPr id="2" name="Rectangle 1">
            <a:extLst>
              <a:ext uri="{FF2B5EF4-FFF2-40B4-BE49-F238E27FC236}">
                <a16:creationId xmlns:a16="http://schemas.microsoft.com/office/drawing/2014/main" id="{15822044-325A-4EDB-9AC9-821A3BA0EDA4}"/>
              </a:ext>
            </a:extLst>
          </p:cNvPr>
          <p:cNvSpPr/>
          <p:nvPr/>
        </p:nvSpPr>
        <p:spPr>
          <a:xfrm>
            <a:off x="3175258" y="173726"/>
            <a:ext cx="4844852" cy="769441"/>
          </a:xfrm>
          <a:prstGeom prst="rect">
            <a:avLst/>
          </a:prstGeom>
        </p:spPr>
        <p:txBody>
          <a:bodyPr wrap="none">
            <a:spAutoFit/>
          </a:bodyPr>
          <a:lstStyle/>
          <a:p>
            <a:pPr algn="ctr"/>
            <a:r>
              <a:rPr lang="en-US" sz="4400" b="1" dirty="0">
                <a:solidFill>
                  <a:srgbClr val="852F4A"/>
                </a:solidFill>
              </a:rPr>
              <a:t>Socialization Agents</a:t>
            </a:r>
          </a:p>
        </p:txBody>
      </p:sp>
      <p:sp>
        <p:nvSpPr>
          <p:cNvPr id="9" name="Google Shape;215;p33">
            <a:extLst>
              <a:ext uri="{FF2B5EF4-FFF2-40B4-BE49-F238E27FC236}">
                <a16:creationId xmlns:a16="http://schemas.microsoft.com/office/drawing/2014/main" id="{83A34A97-81AD-4D47-AEDA-C87FC167DE59}"/>
              </a:ext>
            </a:extLst>
          </p:cNvPr>
          <p:cNvSpPr txBox="1">
            <a:spLocks/>
          </p:cNvSpPr>
          <p:nvPr/>
        </p:nvSpPr>
        <p:spPr>
          <a:xfrm>
            <a:off x="485518" y="1208041"/>
            <a:ext cx="11556659" cy="5542859"/>
          </a:xfrm>
          <a:prstGeom prst="rect">
            <a:avLst/>
          </a:prstGeom>
        </p:spPr>
        <p:txBody>
          <a:bodyPr spcFirstLastPara="1" vert="horz" wrap="square" lIns="91425" tIns="91425" rIns="91425" bIns="91425" rtlCol="0" anchor="t"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US" altLang="en-US" sz="2800" b="0" i="0" u="none" strike="noStrike" kern="1200" cap="none" spc="0" normalizeH="0" baseline="0" noProof="0" dirty="0">
                <a:ln>
                  <a:noFill/>
                </a:ln>
                <a:solidFill>
                  <a:prstClr val="black"/>
                </a:solidFill>
                <a:effectLst/>
                <a:uLnTx/>
                <a:uFillTx/>
                <a:latin typeface="Calibri"/>
                <a:ea typeface="+mn-ea"/>
                <a:cs typeface="+mn-cs"/>
              </a:rPr>
              <a:t>Mothers stronger socialization agents than fathers</a:t>
            </a: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US" altLang="en-US" sz="2800" b="0" i="0" u="none" strike="noStrike" kern="1200" cap="none" spc="0" normalizeH="0" baseline="0" noProof="0" dirty="0">
                <a:ln>
                  <a:noFill/>
                </a:ln>
                <a:solidFill>
                  <a:prstClr val="black"/>
                </a:solidFill>
                <a:effectLst/>
                <a:uLnTx/>
                <a:uFillTx/>
                <a:latin typeface="Calibri"/>
                <a:ea typeface="+mn-ea"/>
                <a:cs typeface="+mn-cs"/>
              </a:rPr>
              <a:t>Mothers usually:</a:t>
            </a:r>
          </a:p>
          <a:p>
            <a:pPr marL="742950" marR="0" lvl="1" indent="-285750"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US" altLang="en-US" sz="2400" b="0" i="0" u="none" strike="noStrike" kern="1200" cap="none" spc="0" normalizeH="0" baseline="0" noProof="0" dirty="0">
                <a:ln>
                  <a:noFill/>
                </a:ln>
                <a:solidFill>
                  <a:prstClr val="black"/>
                </a:solidFill>
                <a:effectLst/>
                <a:uLnTx/>
                <a:uFillTx/>
                <a:latin typeface="Calibri"/>
                <a:ea typeface="+mn-ea"/>
                <a:cs typeface="+mn-cs"/>
              </a:rPr>
              <a:t>more involved</a:t>
            </a:r>
          </a:p>
          <a:p>
            <a:pPr marL="742950" marR="0" lvl="1" indent="-285750"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US" altLang="en-US" sz="2400" b="0" i="0" u="none" strike="noStrike" kern="1200" cap="none" spc="0" normalizeH="0" baseline="0" noProof="0" dirty="0">
                <a:ln>
                  <a:noFill/>
                </a:ln>
                <a:solidFill>
                  <a:prstClr val="black"/>
                </a:solidFill>
                <a:effectLst/>
                <a:uLnTx/>
                <a:uFillTx/>
                <a:latin typeface="Calibri"/>
                <a:ea typeface="+mn-ea"/>
                <a:cs typeface="+mn-cs"/>
              </a:rPr>
              <a:t>control children’s exposure to commercial messages</a:t>
            </a:r>
          </a:p>
          <a:p>
            <a:pPr marL="742950" marR="0" lvl="1" indent="-285750"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US" altLang="en-US" sz="2400" b="0" i="0" u="none" strike="noStrike" kern="1200" cap="none" spc="0" normalizeH="0" baseline="0" noProof="0" dirty="0">
                <a:ln>
                  <a:noFill/>
                </a:ln>
                <a:solidFill>
                  <a:prstClr val="black"/>
                </a:solidFill>
                <a:effectLst/>
                <a:uLnTx/>
                <a:uFillTx/>
                <a:latin typeface="Calibri"/>
                <a:ea typeface="+mn-ea"/>
                <a:cs typeface="+mn-cs"/>
              </a:rPr>
              <a:t>regulate spending</a:t>
            </a: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US" altLang="en-US" sz="2400" b="1" i="0" u="none" strike="noStrike" kern="1200" cap="none" spc="0" normalizeH="0" baseline="0" noProof="0" dirty="0">
                <a:ln>
                  <a:noFill/>
                </a:ln>
                <a:solidFill>
                  <a:prstClr val="black"/>
                </a:solidFill>
                <a:effectLst/>
                <a:uLnTx/>
                <a:uFillTx/>
                <a:latin typeface="Calibri"/>
                <a:ea typeface="+mn-ea"/>
                <a:cs typeface="+mn-cs"/>
              </a:rPr>
              <a:t>The socialization agent </a:t>
            </a:r>
            <a:r>
              <a:rPr kumimoji="0" lang="en-US" altLang="en-US" sz="2400" b="0" i="0" u="none" strike="noStrike" kern="1200" cap="none" spc="0" normalizeH="0" baseline="0" noProof="0" dirty="0">
                <a:ln>
                  <a:noFill/>
                </a:ln>
                <a:solidFill>
                  <a:prstClr val="black"/>
                </a:solidFill>
                <a:effectLst/>
                <a:uLnTx/>
                <a:uFillTx/>
                <a:latin typeface="Calibri"/>
                <a:ea typeface="+mn-ea"/>
                <a:cs typeface="+mn-cs"/>
              </a:rPr>
              <a:t>is the person or organization involved in the socialization process because of frequency of contact with the individual and control over the rewards and punishments given to the individual.  </a:t>
            </a: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US" altLang="en-US" sz="2400" b="0" i="0" u="none" strike="noStrike" kern="1200" cap="none" spc="0" normalizeH="0" baseline="0" noProof="0" dirty="0">
                <a:ln>
                  <a:noFill/>
                </a:ln>
                <a:solidFill>
                  <a:prstClr val="black"/>
                </a:solidFill>
                <a:effectLst/>
                <a:uLnTx/>
                <a:uFillTx/>
                <a:latin typeface="Calibri"/>
                <a:ea typeface="+mn-ea"/>
                <a:cs typeface="+mn-cs"/>
              </a:rPr>
              <a:t>Mothers are stronger consumer socialization agents than fathers because mothers are usually more involved with their children and often control their children’s exposure to commercial messages.</a:t>
            </a: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US" altLang="en-US" sz="2400" b="0" i="0" u="none" strike="noStrike" kern="1200" cap="none" spc="0" normalizeH="0" baseline="0" noProof="0" dirty="0">
                <a:ln>
                  <a:noFill/>
                </a:ln>
                <a:solidFill>
                  <a:prstClr val="black"/>
                </a:solidFill>
                <a:effectLst/>
                <a:uLnTx/>
                <a:uFillTx/>
                <a:latin typeface="Calibri"/>
                <a:ea typeface="+mn-ea"/>
                <a:cs typeface="+mn-cs"/>
              </a:rPr>
              <a:t>Mothers most often provide instruction in the skills needed to become consumers and regulate the amount of money children can spend and how they spend it. </a:t>
            </a:r>
          </a:p>
          <a:p>
            <a:pPr marL="742950" marR="0" lvl="1" indent="-285750" algn="l" defTabSz="914400" rtl="0" eaLnBrk="1" fontAlgn="auto" latinLnBrk="0" hangingPunct="1">
              <a:lnSpc>
                <a:spcPct val="100000"/>
              </a:lnSpc>
              <a:spcBef>
                <a:spcPct val="20000"/>
              </a:spcBef>
              <a:spcAft>
                <a:spcPts val="0"/>
              </a:spcAft>
              <a:buClrTx/>
              <a:buSzTx/>
              <a:buFont typeface="Arial" pitchFamily="34" charset="0"/>
              <a:buChar char="–"/>
              <a:tabLst/>
              <a:defRPr/>
            </a:pPr>
            <a:endParaRPr kumimoji="0" lang="en-US" altLang="en-US" sz="2400" b="1" i="0" u="none" strike="noStrike" kern="1200" cap="none" spc="0" normalizeH="0" baseline="0" noProof="0" dirty="0">
              <a:ln>
                <a:noFill/>
              </a:ln>
              <a:solidFill>
                <a:srgbClr val="8E5A6D"/>
              </a:solidFill>
              <a:effectLst/>
              <a:uLnTx/>
              <a:uFillTx/>
              <a:latin typeface="Calibri"/>
              <a:ea typeface="+mn-ea"/>
              <a:cs typeface="+mn-cs"/>
            </a:endParaRPr>
          </a:p>
          <a:p>
            <a:pPr marL="742950" marR="0" lvl="1" indent="-285750" algn="l" defTabSz="914400" rtl="0" eaLnBrk="1" fontAlgn="auto" latinLnBrk="0" hangingPunct="1">
              <a:lnSpc>
                <a:spcPct val="100000"/>
              </a:lnSpc>
              <a:spcBef>
                <a:spcPct val="20000"/>
              </a:spcBef>
              <a:spcAft>
                <a:spcPts val="0"/>
              </a:spcAft>
              <a:buClrTx/>
              <a:buSzTx/>
              <a:buFont typeface="Arial" pitchFamily="34" charset="0"/>
              <a:buChar char="–"/>
              <a:tabLst/>
              <a:defRPr/>
            </a:pPr>
            <a:endParaRPr kumimoji="0" lang="en-US" altLang="en-US" sz="24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33170486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82118" y="955117"/>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cstate="email">
            <a:extLst>
              <a:ext uri="{28A0092B-C50C-407E-A947-70E740481C1C}">
                <a14:useLocalDpi xmlns:a14="http://schemas.microsoft.com/office/drawing/2010/main"/>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613151" y="1359071"/>
            <a:ext cx="5039270" cy="539182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66681" y="1295550"/>
            <a:ext cx="10827714" cy="5391829"/>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ctr">
              <a:buFont typeface="Arial" panose="020B0604020202020204" pitchFamily="34" charset="0"/>
              <a:buChar char="•"/>
            </a:pPr>
            <a:endParaRPr lang="en-US" dirty="0"/>
          </a:p>
        </p:txBody>
      </p:sp>
      <p:sp>
        <p:nvSpPr>
          <p:cNvPr id="2" name="Rectangle 1">
            <a:extLst>
              <a:ext uri="{FF2B5EF4-FFF2-40B4-BE49-F238E27FC236}">
                <a16:creationId xmlns:a16="http://schemas.microsoft.com/office/drawing/2014/main" id="{15822044-325A-4EDB-9AC9-821A3BA0EDA4}"/>
              </a:ext>
            </a:extLst>
          </p:cNvPr>
          <p:cNvSpPr/>
          <p:nvPr/>
        </p:nvSpPr>
        <p:spPr>
          <a:xfrm>
            <a:off x="3636945" y="251646"/>
            <a:ext cx="5656740" cy="584775"/>
          </a:xfrm>
          <a:prstGeom prst="rect">
            <a:avLst/>
          </a:prstGeom>
        </p:spPr>
        <p:txBody>
          <a:bodyPr wrap="none">
            <a:spAutoFit/>
          </a:bodyPr>
          <a:lstStyle/>
          <a:p>
            <a:pPr algn="ctr"/>
            <a:r>
              <a:rPr lang="en-US" sz="3200" b="1" dirty="0">
                <a:solidFill>
                  <a:srgbClr val="852F4A"/>
                </a:solidFill>
              </a:rPr>
              <a:t>Parental Styles and Socialization</a:t>
            </a:r>
          </a:p>
        </p:txBody>
      </p:sp>
      <p:sp>
        <p:nvSpPr>
          <p:cNvPr id="8" name="Google Shape;215;p33">
            <a:extLst>
              <a:ext uri="{FF2B5EF4-FFF2-40B4-BE49-F238E27FC236}">
                <a16:creationId xmlns:a16="http://schemas.microsoft.com/office/drawing/2014/main" id="{A9C6D765-B679-4FE2-BFDD-2E50DE7E41F0}"/>
              </a:ext>
            </a:extLst>
          </p:cNvPr>
          <p:cNvSpPr txBox="1">
            <a:spLocks/>
          </p:cNvSpPr>
          <p:nvPr/>
        </p:nvSpPr>
        <p:spPr>
          <a:xfrm>
            <a:off x="683172" y="1546761"/>
            <a:ext cx="10384221" cy="4759446"/>
          </a:xfrm>
          <a:prstGeom prst="rect">
            <a:avLst/>
          </a:prstGeom>
        </p:spPr>
        <p:txBody>
          <a:bodyPr spcFirstLastPara="1" vert="horz" wrap="square" lIns="91425" tIns="91425" rIns="91425" bIns="91425" rtlCol="0" anchor="t"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ltLang="en-US" dirty="0">
                <a:solidFill>
                  <a:prstClr val="black"/>
                </a:solidFill>
                <a:latin typeface="Calibri"/>
              </a:rPr>
              <a:t>A </a:t>
            </a:r>
            <a:r>
              <a:rPr kumimoji="0" lang="en-US" altLang="en-US" b="0" i="0" u="none" strike="noStrike" kern="1200" cap="none" spc="0" normalizeH="0" baseline="0" noProof="0" dirty="0">
                <a:ln>
                  <a:noFill/>
                </a:ln>
                <a:solidFill>
                  <a:prstClr val="black"/>
                </a:solidFill>
                <a:effectLst/>
                <a:uLnTx/>
                <a:uFillTx/>
                <a:latin typeface="Calibri"/>
                <a:ea typeface="+mn-ea"/>
                <a:cs typeface="+mn-cs"/>
              </a:rPr>
              <a:t>classification of parental styles along two dimensions: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en-US" b="1" i="1" u="none" strike="noStrike" kern="1200" cap="none" spc="0" normalizeH="0" baseline="0" noProof="0" dirty="0">
                <a:ln>
                  <a:noFill/>
                </a:ln>
                <a:solidFill>
                  <a:srgbClr val="FF0000"/>
                </a:solidFill>
                <a:effectLst/>
                <a:uLnTx/>
                <a:uFillTx/>
                <a:latin typeface="Calibri"/>
                <a:ea typeface="+mn-ea"/>
                <a:cs typeface="+mn-cs"/>
              </a:rPr>
              <a:t>permissive </a:t>
            </a:r>
            <a:r>
              <a:rPr kumimoji="0" lang="en-US" altLang="en-US" b="1" i="0" u="none" strike="noStrike" kern="1200" cap="none" spc="0" normalizeH="0" baseline="0" noProof="0" dirty="0">
                <a:ln>
                  <a:noFill/>
                </a:ln>
                <a:solidFill>
                  <a:srgbClr val="FF0000"/>
                </a:solidFill>
                <a:effectLst/>
                <a:uLnTx/>
                <a:uFillTx/>
                <a:latin typeface="Calibri"/>
                <a:ea typeface="+mn-ea"/>
                <a:cs typeface="+mn-cs"/>
              </a:rPr>
              <a:t>versus </a:t>
            </a:r>
            <a:r>
              <a:rPr kumimoji="0" lang="en-US" altLang="en-US" b="1" i="1" u="none" strike="noStrike" kern="1200" cap="none" spc="0" normalizeH="0" baseline="0" noProof="0" dirty="0">
                <a:ln>
                  <a:noFill/>
                </a:ln>
                <a:solidFill>
                  <a:srgbClr val="FF0000"/>
                </a:solidFill>
                <a:effectLst/>
                <a:uLnTx/>
                <a:uFillTx/>
                <a:latin typeface="Calibri"/>
                <a:ea typeface="+mn-ea"/>
                <a:cs typeface="+mn-cs"/>
              </a:rPr>
              <a:t>restrictive </a:t>
            </a:r>
            <a:r>
              <a:rPr kumimoji="0" lang="en-US" altLang="en-US" b="1" i="0" u="none" strike="noStrike" kern="1200" cap="none" spc="0" normalizeH="0" baseline="0" noProof="0" dirty="0">
                <a:ln>
                  <a:noFill/>
                </a:ln>
                <a:solidFill>
                  <a:srgbClr val="FF0000"/>
                </a:solidFill>
                <a:effectLst/>
                <a:uLnTx/>
                <a:uFillTx/>
                <a:latin typeface="Calibri"/>
                <a:ea typeface="+mn-ea"/>
                <a:cs typeface="+mn-cs"/>
              </a:rPr>
              <a:t>and </a:t>
            </a:r>
            <a:r>
              <a:rPr kumimoji="0" lang="en-US" altLang="en-US" b="1" i="1" u="none" strike="noStrike" kern="1200" cap="none" spc="0" normalizeH="0" baseline="0" noProof="0" dirty="0">
                <a:ln>
                  <a:noFill/>
                </a:ln>
                <a:solidFill>
                  <a:srgbClr val="FF0000"/>
                </a:solidFill>
                <a:effectLst/>
                <a:uLnTx/>
                <a:uFillTx/>
                <a:latin typeface="Calibri"/>
                <a:ea typeface="+mn-ea"/>
                <a:cs typeface="+mn-cs"/>
              </a:rPr>
              <a:t>very nurturing </a:t>
            </a:r>
            <a:r>
              <a:rPr kumimoji="0" lang="en-US" altLang="en-US" b="1" i="0" u="none" strike="noStrike" kern="1200" cap="none" spc="0" normalizeH="0" baseline="0" noProof="0" dirty="0">
                <a:ln>
                  <a:noFill/>
                </a:ln>
                <a:solidFill>
                  <a:srgbClr val="FF0000"/>
                </a:solidFill>
                <a:effectLst/>
                <a:uLnTx/>
                <a:uFillTx/>
                <a:latin typeface="Calibri"/>
                <a:ea typeface="+mn-ea"/>
                <a:cs typeface="+mn-cs"/>
              </a:rPr>
              <a:t>versus </a:t>
            </a:r>
            <a:r>
              <a:rPr kumimoji="0" lang="en-US" altLang="en-US" b="1" i="1" u="none" strike="noStrike" kern="1200" cap="none" spc="0" normalizeH="0" baseline="0" noProof="0" dirty="0">
                <a:ln>
                  <a:noFill/>
                </a:ln>
                <a:solidFill>
                  <a:srgbClr val="FF0000"/>
                </a:solidFill>
                <a:effectLst/>
                <a:uLnTx/>
                <a:uFillTx/>
                <a:latin typeface="Calibri"/>
                <a:ea typeface="+mn-ea"/>
                <a:cs typeface="+mn-cs"/>
              </a:rPr>
              <a:t>non-nurturing</a:t>
            </a:r>
            <a:r>
              <a:rPr kumimoji="0" lang="en-US" altLang="en-US" b="0" i="0" u="none" strike="noStrike" kern="1200" cap="none" spc="0" normalizeH="0" baseline="0" noProof="0" dirty="0">
                <a:ln>
                  <a:noFill/>
                </a:ln>
                <a:solidFill>
                  <a:prstClr val="black"/>
                </a:solidFill>
                <a:effectLst/>
                <a:uLnTx/>
                <a:uFillTx/>
                <a:latin typeface="Calibri"/>
                <a:ea typeface="+mn-ea"/>
                <a:cs typeface="+mn-cs"/>
              </a:rPr>
              <a:t>. </a:t>
            </a:r>
          </a:p>
          <a:p>
            <a:pPr marL="0" marR="0" lvl="0" indent="0" algn="l" defTabSz="914400" rtl="0" eaLnBrk="1" fontAlgn="auto" latinLnBrk="0" hangingPunct="1">
              <a:lnSpc>
                <a:spcPct val="100000"/>
              </a:lnSpc>
              <a:spcBef>
                <a:spcPts val="0"/>
              </a:spcBef>
              <a:spcAft>
                <a:spcPts val="0"/>
              </a:spcAft>
              <a:buClrTx/>
              <a:buSzTx/>
              <a:buFontTx/>
              <a:buNone/>
              <a:tabLst/>
              <a:defRPr/>
            </a:pPr>
            <a:r>
              <a:rPr lang="en-US" altLang="en-US" b="1" dirty="0">
                <a:solidFill>
                  <a:srgbClr val="0070C0"/>
                </a:solidFill>
                <a:latin typeface="Calibri"/>
              </a:rPr>
              <a:t>F</a:t>
            </a:r>
            <a:r>
              <a:rPr kumimoji="0" lang="en-US" altLang="en-US" b="1" i="0" u="none" strike="noStrike" kern="1200" cap="none" spc="0" normalizeH="0" baseline="0" noProof="0" dirty="0">
                <a:ln>
                  <a:noFill/>
                </a:ln>
                <a:solidFill>
                  <a:srgbClr val="0070C0"/>
                </a:solidFill>
                <a:effectLst/>
                <a:uLnTx/>
                <a:uFillTx/>
                <a:latin typeface="Calibri"/>
                <a:ea typeface="+mn-ea"/>
                <a:cs typeface="+mn-cs"/>
              </a:rPr>
              <a:t>our parental styles and their respective attitudes toward advertising, consumption, and yielding to children’s buying requests.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en-US" b="0" i="0" u="none" strike="noStrike" kern="1200" cap="none" spc="0" normalizeH="0" baseline="0" noProof="0" dirty="0">
                <a:ln>
                  <a:noFill/>
                </a:ln>
                <a:solidFill>
                  <a:prstClr val="black"/>
                </a:solidFill>
                <a:effectLst/>
                <a:uLnTx/>
                <a:uFillTx/>
                <a:latin typeface="Calibri"/>
                <a:ea typeface="+mn-ea"/>
                <a:cs typeface="+mn-cs"/>
              </a:rPr>
              <a:t>The four parental styles include: </a:t>
            </a:r>
          </a:p>
          <a:p>
            <a:pPr marL="457200" marR="0" lvl="0" indent="-457200" algn="l" defTabSz="914400" rtl="0" eaLnBrk="1" fontAlgn="auto" latinLnBrk="0" hangingPunct="1">
              <a:lnSpc>
                <a:spcPct val="100000"/>
              </a:lnSpc>
              <a:spcBef>
                <a:spcPts val="0"/>
              </a:spcBef>
              <a:spcAft>
                <a:spcPts val="0"/>
              </a:spcAft>
              <a:buClrTx/>
              <a:buSzTx/>
              <a:buFontTx/>
              <a:buAutoNum type="arabicPeriod"/>
              <a:tabLst/>
              <a:defRPr/>
            </a:pPr>
            <a:r>
              <a:rPr kumimoji="0" lang="en-US" altLang="en-US" b="1" i="0" u="none" strike="noStrike" kern="1200" cap="none" spc="0" normalizeH="0" baseline="0" noProof="0" dirty="0">
                <a:ln>
                  <a:noFill/>
                </a:ln>
                <a:solidFill>
                  <a:srgbClr val="00B050"/>
                </a:solidFill>
                <a:effectLst/>
                <a:uLnTx/>
                <a:uFillTx/>
                <a:latin typeface="Calibri"/>
                <a:ea typeface="+mn-ea"/>
                <a:cs typeface="+mn-cs"/>
              </a:rPr>
              <a:t>indulgent parents</a:t>
            </a:r>
            <a:r>
              <a:rPr kumimoji="0" lang="en-US" altLang="en-US" b="0" i="0" u="none" strike="noStrike" kern="1200" cap="none" spc="0" normalizeH="0" baseline="0" noProof="0" dirty="0">
                <a:ln>
                  <a:noFill/>
                </a:ln>
                <a:solidFill>
                  <a:prstClr val="black"/>
                </a:solidFill>
                <a:effectLst/>
                <a:uLnTx/>
                <a:uFillTx/>
                <a:latin typeface="Calibri"/>
                <a:ea typeface="+mn-ea"/>
                <a:cs typeface="+mn-cs"/>
              </a:rPr>
              <a:t>, who are very nurturing and highly permissive in respect to consumer socialization; </a:t>
            </a:r>
          </a:p>
          <a:p>
            <a:pPr marL="457200" marR="0" lvl="0" indent="-457200" algn="l" defTabSz="914400" rtl="0" eaLnBrk="1" fontAlgn="auto" latinLnBrk="0" hangingPunct="1">
              <a:lnSpc>
                <a:spcPct val="100000"/>
              </a:lnSpc>
              <a:spcBef>
                <a:spcPts val="0"/>
              </a:spcBef>
              <a:spcAft>
                <a:spcPts val="0"/>
              </a:spcAft>
              <a:buClrTx/>
              <a:buSzTx/>
              <a:buFontTx/>
              <a:buAutoNum type="arabicPeriod"/>
              <a:tabLst/>
              <a:defRPr/>
            </a:pPr>
            <a:r>
              <a:rPr kumimoji="0" lang="en-US" altLang="en-US" b="1" i="0" u="none" strike="noStrike" kern="1200" cap="none" spc="0" normalizeH="0" baseline="0" noProof="0" dirty="0">
                <a:ln>
                  <a:noFill/>
                </a:ln>
                <a:solidFill>
                  <a:srgbClr val="00B050"/>
                </a:solidFill>
                <a:effectLst/>
                <a:uLnTx/>
                <a:uFillTx/>
                <a:latin typeface="Calibri"/>
                <a:ea typeface="+mn-ea"/>
                <a:cs typeface="+mn-cs"/>
              </a:rPr>
              <a:t>neglecting parents</a:t>
            </a:r>
            <a:r>
              <a:rPr kumimoji="0" lang="en-US" altLang="en-US" b="0" i="0" u="none" strike="noStrike" kern="1200" cap="none" spc="0" normalizeH="0" baseline="0" noProof="0" dirty="0">
                <a:ln>
                  <a:noFill/>
                </a:ln>
                <a:solidFill>
                  <a:prstClr val="black"/>
                </a:solidFill>
                <a:effectLst/>
                <a:uLnTx/>
                <a:uFillTx/>
                <a:latin typeface="Calibri"/>
                <a:ea typeface="+mn-ea"/>
                <a:cs typeface="+mn-cs"/>
              </a:rPr>
              <a:t>, who are very permissive, but provide their children with little or no nurturing during consumer socialization; </a:t>
            </a:r>
          </a:p>
          <a:p>
            <a:pPr marL="457200" marR="0" lvl="0" indent="-457200" algn="l" defTabSz="914400" rtl="0" eaLnBrk="1" fontAlgn="auto" latinLnBrk="0" hangingPunct="1">
              <a:lnSpc>
                <a:spcPct val="100000"/>
              </a:lnSpc>
              <a:spcBef>
                <a:spcPts val="0"/>
              </a:spcBef>
              <a:spcAft>
                <a:spcPts val="0"/>
              </a:spcAft>
              <a:buClrTx/>
              <a:buSzTx/>
              <a:buFontTx/>
              <a:buAutoNum type="arabicPeriod"/>
              <a:tabLst/>
              <a:defRPr/>
            </a:pPr>
            <a:r>
              <a:rPr kumimoji="0" lang="en-US" altLang="en-US" b="1" i="0" u="none" strike="noStrike" kern="1200" cap="none" spc="0" normalizeH="0" baseline="0" noProof="0" dirty="0">
                <a:ln>
                  <a:noFill/>
                </a:ln>
                <a:solidFill>
                  <a:srgbClr val="00B050"/>
                </a:solidFill>
                <a:effectLst/>
                <a:uLnTx/>
                <a:uFillTx/>
                <a:latin typeface="Calibri"/>
                <a:ea typeface="+mn-ea"/>
                <a:cs typeface="+mn-cs"/>
              </a:rPr>
              <a:t>authoritative parents</a:t>
            </a:r>
            <a:r>
              <a:rPr kumimoji="0" lang="en-US" altLang="en-US" b="0" i="0" u="none" strike="noStrike" kern="1200" cap="none" spc="0" normalizeH="0" baseline="0" noProof="0" dirty="0">
                <a:ln>
                  <a:noFill/>
                </a:ln>
                <a:solidFill>
                  <a:prstClr val="black"/>
                </a:solidFill>
                <a:effectLst/>
                <a:uLnTx/>
                <a:uFillTx/>
                <a:latin typeface="Calibri"/>
                <a:ea typeface="+mn-ea"/>
                <a:cs typeface="+mn-cs"/>
              </a:rPr>
              <a:t>, who are very nurturing and also very restrictive with respect to consumer socialization; and lastly, </a:t>
            </a:r>
          </a:p>
          <a:p>
            <a:pPr marL="457200" marR="0" lvl="0" indent="-457200" algn="l" defTabSz="914400" rtl="0" eaLnBrk="1" fontAlgn="auto" latinLnBrk="0" hangingPunct="1">
              <a:lnSpc>
                <a:spcPct val="100000"/>
              </a:lnSpc>
              <a:spcBef>
                <a:spcPts val="0"/>
              </a:spcBef>
              <a:spcAft>
                <a:spcPts val="0"/>
              </a:spcAft>
              <a:buClrTx/>
              <a:buSzTx/>
              <a:buFontTx/>
              <a:buAutoNum type="arabicPeriod"/>
              <a:tabLst/>
              <a:defRPr/>
            </a:pPr>
            <a:r>
              <a:rPr kumimoji="0" lang="en-US" altLang="en-US" b="1" i="0" u="none" strike="noStrike" kern="1200" cap="none" spc="0" normalizeH="0" baseline="0" noProof="0" dirty="0">
                <a:ln>
                  <a:noFill/>
                </a:ln>
                <a:solidFill>
                  <a:srgbClr val="00B050"/>
                </a:solidFill>
                <a:effectLst/>
                <a:uLnTx/>
                <a:uFillTx/>
                <a:latin typeface="Calibri"/>
                <a:ea typeface="+mn-ea"/>
                <a:cs typeface="+mn-cs"/>
              </a:rPr>
              <a:t>authoritarian parents</a:t>
            </a:r>
            <a:r>
              <a:rPr kumimoji="0" lang="en-US" altLang="en-US" b="0" i="0" u="none" strike="noStrike" kern="1200" cap="none" spc="0" normalizeH="0" baseline="0" noProof="0" dirty="0">
                <a:ln>
                  <a:noFill/>
                </a:ln>
                <a:solidFill>
                  <a:prstClr val="black"/>
                </a:solidFill>
                <a:effectLst/>
                <a:uLnTx/>
                <a:uFillTx/>
                <a:latin typeface="Calibri"/>
                <a:ea typeface="+mn-ea"/>
                <a:cs typeface="+mn-cs"/>
              </a:rPr>
              <a:t>, who are very restrictive and not nurturing during consumer socialization.</a:t>
            </a:r>
          </a:p>
          <a:p>
            <a:pPr algn="l"/>
            <a:endParaRPr lang="en-US" sz="8800" b="1" dirty="0">
              <a:solidFill>
                <a:srgbClr val="8E5A6D"/>
              </a:solidFill>
            </a:endParaRPr>
          </a:p>
        </p:txBody>
      </p:sp>
    </p:spTree>
    <p:extLst>
      <p:ext uri="{BB962C8B-B14F-4D97-AF65-F5344CB8AC3E}">
        <p14:creationId xmlns:p14="http://schemas.microsoft.com/office/powerpoint/2010/main" val="3897377546"/>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69797" y="822233"/>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cstate="email">
            <a:extLst>
              <a:ext uri="{28A0092B-C50C-407E-A947-70E740481C1C}">
                <a14:useLocalDpi xmlns:a14="http://schemas.microsoft.com/office/drawing/2010/main"/>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613151" y="1359071"/>
            <a:ext cx="5039270" cy="539182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9110" y="1000836"/>
            <a:ext cx="11012052" cy="5797560"/>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ctr">
              <a:buFont typeface="Arial" panose="020B0604020202020204" pitchFamily="34" charset="0"/>
              <a:buChar char="•"/>
            </a:pPr>
            <a:endParaRPr lang="en-US" dirty="0"/>
          </a:p>
        </p:txBody>
      </p:sp>
      <p:sp>
        <p:nvSpPr>
          <p:cNvPr id="2" name="Rectangle 1">
            <a:extLst>
              <a:ext uri="{FF2B5EF4-FFF2-40B4-BE49-F238E27FC236}">
                <a16:creationId xmlns:a16="http://schemas.microsoft.com/office/drawing/2014/main" id="{15822044-325A-4EDB-9AC9-821A3BA0EDA4}"/>
              </a:ext>
            </a:extLst>
          </p:cNvPr>
          <p:cNvSpPr/>
          <p:nvPr/>
        </p:nvSpPr>
        <p:spPr>
          <a:xfrm>
            <a:off x="5914937" y="251646"/>
            <a:ext cx="1100751" cy="584775"/>
          </a:xfrm>
          <a:prstGeom prst="rect">
            <a:avLst/>
          </a:prstGeom>
        </p:spPr>
        <p:txBody>
          <a:bodyPr wrap="none">
            <a:spAutoFit/>
          </a:bodyPr>
          <a:lstStyle/>
          <a:p>
            <a:pPr algn="ctr"/>
            <a:r>
              <a:rPr lang="en-US" sz="3200" b="1" dirty="0">
                <a:solidFill>
                  <a:srgbClr val="852F4A"/>
                </a:solidFill>
              </a:rPr>
              <a:t>Roles</a:t>
            </a:r>
          </a:p>
        </p:txBody>
      </p:sp>
      <p:sp>
        <p:nvSpPr>
          <p:cNvPr id="8" name="Google Shape;215;p33">
            <a:extLst>
              <a:ext uri="{FF2B5EF4-FFF2-40B4-BE49-F238E27FC236}">
                <a16:creationId xmlns:a16="http://schemas.microsoft.com/office/drawing/2014/main" id="{A9C6D765-B679-4FE2-BFDD-2E50DE7E41F0}"/>
              </a:ext>
            </a:extLst>
          </p:cNvPr>
          <p:cNvSpPr txBox="1">
            <a:spLocks/>
          </p:cNvSpPr>
          <p:nvPr/>
        </p:nvSpPr>
        <p:spPr>
          <a:xfrm>
            <a:off x="321622" y="1119532"/>
            <a:ext cx="10879540" cy="5631368"/>
          </a:xfrm>
          <a:prstGeom prst="rect">
            <a:avLst/>
          </a:prstGeom>
        </p:spPr>
        <p:txBody>
          <a:bodyPr spcFirstLastPara="1" vert="horz" wrap="square" lIns="91425" tIns="91425" rIns="91425" bIns="91425" rtlCol="0" anchor="t"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ltLang="en-US" sz="2800" b="1" dirty="0">
                <a:solidFill>
                  <a:srgbClr val="00B050"/>
                </a:solidFill>
                <a:latin typeface="Calibri"/>
              </a:rPr>
              <a:t>The family</a:t>
            </a:r>
            <a:r>
              <a:rPr kumimoji="0" lang="en-US" altLang="en-US" sz="2800" b="1" i="0" u="none" strike="noStrike" kern="1200" cap="none" spc="0" normalizeH="0" baseline="0" noProof="0" dirty="0">
                <a:ln>
                  <a:noFill/>
                </a:ln>
                <a:solidFill>
                  <a:srgbClr val="00B050"/>
                </a:solidFill>
                <a:effectLst/>
                <a:uLnTx/>
                <a:uFillTx/>
                <a:latin typeface="Calibri"/>
                <a:ea typeface="+mn-ea"/>
                <a:cs typeface="+mn-cs"/>
              </a:rPr>
              <a:t> decision-making consists of identifying the roles that members play in buying decisions.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prstClr val="black"/>
              </a:solidFill>
              <a:effectLst/>
              <a:uLnTx/>
              <a:uFillTx/>
              <a:latin typeface="Calibri"/>
              <a:ea typeface="+mn-ea"/>
              <a:cs typeface="+mn-cs"/>
            </a:endParaRP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altLang="en-US" b="0" i="0" u="none" strike="noStrike" kern="1200" cap="none" spc="0" normalizeH="0" baseline="0" noProof="0" dirty="0">
                <a:ln>
                  <a:noFill/>
                </a:ln>
                <a:solidFill>
                  <a:prstClr val="black"/>
                </a:solidFill>
                <a:effectLst/>
                <a:uLnTx/>
                <a:uFillTx/>
                <a:latin typeface="Calibri"/>
                <a:ea typeface="+mn-ea"/>
                <a:cs typeface="+mn-cs"/>
              </a:rPr>
              <a:t>Many parents are </a:t>
            </a:r>
            <a:r>
              <a:rPr kumimoji="0" lang="en-US" altLang="en-US" b="1" i="1" u="none" strike="noStrike" kern="1200" cap="none" spc="0" normalizeH="0" baseline="0" noProof="0" dirty="0">
                <a:ln>
                  <a:noFill/>
                </a:ln>
                <a:solidFill>
                  <a:srgbClr val="0070C0"/>
                </a:solidFill>
                <a:effectLst/>
                <a:uLnTx/>
                <a:uFillTx/>
                <a:latin typeface="Calibri"/>
                <a:ea typeface="+mn-ea"/>
                <a:cs typeface="+mn-cs"/>
              </a:rPr>
              <a:t>gatekeepers</a:t>
            </a:r>
            <a:r>
              <a:rPr kumimoji="0" lang="en-US" altLang="en-US" b="0" i="0" u="none" strike="noStrike" kern="1200" cap="none" spc="0" normalizeH="0" baseline="0" noProof="0" dirty="0">
                <a:ln>
                  <a:noFill/>
                </a:ln>
                <a:solidFill>
                  <a:prstClr val="black"/>
                </a:solidFill>
                <a:effectLst/>
                <a:uLnTx/>
                <a:uFillTx/>
                <a:latin typeface="Calibri"/>
                <a:ea typeface="+mn-ea"/>
                <a:cs typeface="+mn-cs"/>
              </a:rPr>
              <a:t>, who control the information that reaches the family’s children by using the parental control features available on TVs, computers, and other communication devices. </a:t>
            </a: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altLang="en-US" b="0" i="0" u="none" strike="noStrike" kern="1200" cap="none" spc="0" normalizeH="0" baseline="0" noProof="0" dirty="0">
                <a:ln>
                  <a:noFill/>
                </a:ln>
                <a:solidFill>
                  <a:prstClr val="black"/>
                </a:solidFill>
                <a:effectLst/>
                <a:uLnTx/>
                <a:uFillTx/>
                <a:latin typeface="Calibri"/>
                <a:ea typeface="+mn-ea"/>
                <a:cs typeface="+mn-cs"/>
              </a:rPr>
              <a:t>Children might be </a:t>
            </a:r>
            <a:r>
              <a:rPr kumimoji="0" lang="en-US" altLang="en-US" b="1" i="1" u="none" strike="noStrike" kern="1200" cap="none" spc="0" normalizeH="0" baseline="0" noProof="0" dirty="0">
                <a:ln>
                  <a:noFill/>
                </a:ln>
                <a:solidFill>
                  <a:srgbClr val="0070C0"/>
                </a:solidFill>
                <a:effectLst/>
                <a:uLnTx/>
                <a:uFillTx/>
                <a:latin typeface="Calibri"/>
                <a:ea typeface="+mn-ea"/>
                <a:cs typeface="+mn-cs"/>
              </a:rPr>
              <a:t>influencers</a:t>
            </a:r>
            <a:r>
              <a:rPr kumimoji="0" lang="en-US" altLang="en-US" b="0" i="1" u="none" strike="noStrike" kern="1200" cap="none" spc="0" normalizeH="0" baseline="0" noProof="0" dirty="0">
                <a:ln>
                  <a:noFill/>
                </a:ln>
                <a:solidFill>
                  <a:prstClr val="black"/>
                </a:solidFill>
                <a:effectLst/>
                <a:uLnTx/>
                <a:uFillTx/>
                <a:latin typeface="Calibri"/>
                <a:ea typeface="+mn-ea"/>
                <a:cs typeface="+mn-cs"/>
              </a:rPr>
              <a:t> </a:t>
            </a:r>
            <a:r>
              <a:rPr kumimoji="0" lang="en-US" altLang="en-US" b="0" i="0" u="none" strike="noStrike" kern="1200" cap="none" spc="0" normalizeH="0" baseline="0" noProof="0" dirty="0">
                <a:ln>
                  <a:noFill/>
                </a:ln>
                <a:solidFill>
                  <a:prstClr val="black"/>
                </a:solidFill>
                <a:effectLst/>
                <a:uLnTx/>
                <a:uFillTx/>
                <a:latin typeface="Calibri"/>
                <a:ea typeface="+mn-ea"/>
                <a:cs typeface="+mn-cs"/>
              </a:rPr>
              <a:t>in the family’s purchase of a new car, although they are neither the deciders nor buyers of family cars. </a:t>
            </a: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altLang="en-US" b="0" i="0" u="none" strike="noStrike" kern="1200" cap="none" spc="0" normalizeH="0" baseline="0" noProof="0" dirty="0">
                <a:ln>
                  <a:noFill/>
                </a:ln>
                <a:solidFill>
                  <a:prstClr val="black"/>
                </a:solidFill>
                <a:effectLst/>
                <a:uLnTx/>
                <a:uFillTx/>
                <a:latin typeface="Calibri"/>
                <a:ea typeface="+mn-ea"/>
                <a:cs typeface="+mn-cs"/>
              </a:rPr>
              <a:t>Children from dual-income households are often the </a:t>
            </a:r>
            <a:r>
              <a:rPr kumimoji="0" lang="en-US" altLang="en-US" b="1" i="1" u="none" strike="noStrike" kern="1200" cap="none" spc="0" normalizeH="0" baseline="0" noProof="0" dirty="0">
                <a:ln>
                  <a:noFill/>
                </a:ln>
                <a:solidFill>
                  <a:srgbClr val="0070C0"/>
                </a:solidFill>
                <a:effectLst/>
                <a:uLnTx/>
                <a:uFillTx/>
                <a:latin typeface="Calibri"/>
                <a:ea typeface="+mn-ea"/>
                <a:cs typeface="+mn-cs"/>
              </a:rPr>
              <a:t>deciders</a:t>
            </a:r>
            <a:r>
              <a:rPr kumimoji="0" lang="en-US" altLang="en-US" b="1" i="0" u="none" strike="noStrike" kern="1200" cap="none" spc="0" normalizeH="0" baseline="0" noProof="0" dirty="0">
                <a:ln>
                  <a:noFill/>
                </a:ln>
                <a:solidFill>
                  <a:srgbClr val="0070C0"/>
                </a:solidFill>
                <a:effectLst/>
                <a:uLnTx/>
                <a:uFillTx/>
                <a:latin typeface="Calibri"/>
                <a:ea typeface="+mn-ea"/>
                <a:cs typeface="+mn-cs"/>
              </a:rPr>
              <a:t>, </a:t>
            </a:r>
            <a:r>
              <a:rPr kumimoji="0" lang="en-US" altLang="en-US" b="1" i="1" u="none" strike="noStrike" kern="1200" cap="none" spc="0" normalizeH="0" baseline="0" noProof="0" dirty="0">
                <a:ln>
                  <a:noFill/>
                </a:ln>
                <a:solidFill>
                  <a:srgbClr val="0070C0"/>
                </a:solidFill>
                <a:effectLst/>
                <a:uLnTx/>
                <a:uFillTx/>
                <a:latin typeface="Calibri"/>
                <a:ea typeface="+mn-ea"/>
                <a:cs typeface="+mn-cs"/>
              </a:rPr>
              <a:t>buyers</a:t>
            </a:r>
            <a:r>
              <a:rPr kumimoji="0" lang="en-US" altLang="en-US" b="0" i="0" u="none" strike="noStrike" kern="1200" cap="none" spc="0" normalizeH="0" baseline="0" noProof="0" dirty="0">
                <a:ln>
                  <a:noFill/>
                </a:ln>
                <a:solidFill>
                  <a:prstClr val="black"/>
                </a:solidFill>
                <a:effectLst/>
                <a:uLnTx/>
                <a:uFillTx/>
                <a:latin typeface="Calibri"/>
                <a:ea typeface="+mn-ea"/>
                <a:cs typeface="+mn-cs"/>
              </a:rPr>
              <a:t>, and </a:t>
            </a:r>
            <a:r>
              <a:rPr kumimoji="0" lang="en-US" altLang="en-US" b="1" i="1" u="none" strike="noStrike" kern="1200" cap="none" spc="0" normalizeH="0" baseline="0" noProof="0" dirty="0">
                <a:ln>
                  <a:noFill/>
                </a:ln>
                <a:solidFill>
                  <a:srgbClr val="0070C0"/>
                </a:solidFill>
                <a:effectLst/>
                <a:uLnTx/>
                <a:uFillTx/>
                <a:latin typeface="Calibri"/>
                <a:ea typeface="+mn-ea"/>
                <a:cs typeface="+mn-cs"/>
              </a:rPr>
              <a:t>preparers</a:t>
            </a:r>
            <a:r>
              <a:rPr kumimoji="0" lang="en-US" altLang="en-US" b="0" i="1" u="none" strike="noStrike" kern="1200" cap="none" spc="0" normalizeH="0" baseline="0" noProof="0" dirty="0">
                <a:ln>
                  <a:noFill/>
                </a:ln>
                <a:solidFill>
                  <a:prstClr val="black"/>
                </a:solidFill>
                <a:effectLst/>
                <a:uLnTx/>
                <a:uFillTx/>
                <a:latin typeface="Calibri"/>
                <a:ea typeface="+mn-ea"/>
                <a:cs typeface="+mn-cs"/>
              </a:rPr>
              <a:t> </a:t>
            </a:r>
            <a:r>
              <a:rPr kumimoji="0" lang="en-US" altLang="en-US" b="0" i="0" u="none" strike="noStrike" kern="1200" cap="none" spc="0" normalizeH="0" baseline="0" noProof="0" dirty="0">
                <a:ln>
                  <a:noFill/>
                </a:ln>
                <a:solidFill>
                  <a:prstClr val="black"/>
                </a:solidFill>
                <a:effectLst/>
                <a:uLnTx/>
                <a:uFillTx/>
                <a:latin typeface="Calibri"/>
                <a:ea typeface="+mn-ea"/>
                <a:cs typeface="+mn-cs"/>
              </a:rPr>
              <a:t>of foods, so marketers of cuisine goods must study the roles of children in the consumption of the products offered and consider them in their designs. </a:t>
            </a: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altLang="en-US" b="0" i="0" u="none" strike="noStrike" kern="1200" cap="none" spc="0" normalizeH="0" baseline="0" noProof="0" dirty="0">
                <a:ln>
                  <a:noFill/>
                </a:ln>
                <a:solidFill>
                  <a:prstClr val="black"/>
                </a:solidFill>
                <a:effectLst/>
                <a:uLnTx/>
                <a:uFillTx/>
                <a:latin typeface="Calibri"/>
                <a:ea typeface="+mn-ea"/>
                <a:cs typeface="+mn-cs"/>
              </a:rPr>
              <a:t>Because children—in the role of </a:t>
            </a:r>
            <a:r>
              <a:rPr kumimoji="0" lang="en-US" altLang="en-US" b="1" i="1" u="none" strike="noStrike" kern="1200" cap="none" spc="0" normalizeH="0" baseline="0" noProof="0" dirty="0">
                <a:ln>
                  <a:noFill/>
                </a:ln>
                <a:solidFill>
                  <a:srgbClr val="0070C0"/>
                </a:solidFill>
                <a:effectLst/>
                <a:uLnTx/>
                <a:uFillTx/>
                <a:latin typeface="Calibri"/>
                <a:ea typeface="+mn-ea"/>
                <a:cs typeface="+mn-cs"/>
              </a:rPr>
              <a:t>maintainers</a:t>
            </a:r>
            <a:r>
              <a:rPr kumimoji="0" lang="en-US" altLang="en-US" b="0" i="0" u="none" strike="noStrike" kern="1200" cap="none" spc="0" normalizeH="0" baseline="0" noProof="0" dirty="0">
                <a:ln>
                  <a:noFill/>
                </a:ln>
                <a:solidFill>
                  <a:prstClr val="black"/>
                </a:solidFill>
                <a:effectLst/>
                <a:uLnTx/>
                <a:uFillTx/>
                <a:latin typeface="Calibri"/>
                <a:ea typeface="+mn-ea"/>
                <a:cs typeface="+mn-cs"/>
              </a:rPr>
              <a:t>—often perform housekeeping chores by themselves, makers of, for example, vacuum cleaners should conduct research where they observe how children use their products and make sure they can do so safely.</a:t>
            </a:r>
          </a:p>
          <a:p>
            <a:pPr algn="l"/>
            <a:endParaRPr lang="en-US" sz="7200" b="1" dirty="0">
              <a:solidFill>
                <a:srgbClr val="8E5A6D"/>
              </a:solidFill>
            </a:endParaRPr>
          </a:p>
        </p:txBody>
      </p:sp>
    </p:spTree>
    <p:extLst>
      <p:ext uri="{BB962C8B-B14F-4D97-AF65-F5344CB8AC3E}">
        <p14:creationId xmlns:p14="http://schemas.microsoft.com/office/powerpoint/2010/main" val="190448790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email">
            <a:extLst>
              <a:ext uri="{28A0092B-C50C-407E-A947-70E740481C1C}">
                <a14:useLocalDpi xmlns:a14="http://schemas.microsoft.com/office/drawing/2010/main"/>
              </a:ext>
            </a:extLst>
          </a:blip>
          <a:srcRect/>
          <a:stretch/>
        </p:blipFill>
        <p:spPr>
          <a:xfrm>
            <a:off x="107256" y="81539"/>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36" name="Graphic 35">
            <a:extLst>
              <a:ext uri="{FF2B5EF4-FFF2-40B4-BE49-F238E27FC236}">
                <a16:creationId xmlns:a16="http://schemas.microsoft.com/office/drawing/2014/main" id="{D093BAF8-7BD7-E8F7-8798-6C01339128AB}"/>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37" name="Graphic 36">
            <a:extLst>
              <a:ext uri="{FF2B5EF4-FFF2-40B4-BE49-F238E27FC236}">
                <a16:creationId xmlns:a16="http://schemas.microsoft.com/office/drawing/2014/main" id="{C2BDC60B-9FFF-D670-F0A7-0FBAF64501CF}"/>
              </a:ext>
            </a:extLst>
          </p:cNvPr>
          <p:cNvPicPr>
            <a:picLocks noChangeAspect="1"/>
          </p:cNvPicPr>
          <p:nvPr/>
        </p:nvPicPr>
        <p:blipFill>
          <a:blip r:embed="rId6" cstate="email">
            <a:extLst>
              <a:ext uri="{28A0092B-C50C-407E-A947-70E740481C1C}">
                <a14:useLocalDpi xmlns:a14="http://schemas.microsoft.com/office/drawing/2010/main"/>
              </a:ext>
              <a:ext uri="{96DAC541-7B7A-43D3-8B79-37D633B846F1}">
                <asvg:svgBlip xmlns:asvg="http://schemas.microsoft.com/office/drawing/2016/SVG/main" r:embed="rId7"/>
              </a:ext>
            </a:extLst>
          </a:blip>
          <a:stretch>
            <a:fillRect/>
          </a:stretch>
        </p:blipFill>
        <p:spPr>
          <a:xfrm>
            <a:off x="851127" y="5640253"/>
            <a:ext cx="1879649" cy="309233"/>
          </a:xfrm>
          <a:prstGeom prst="rect">
            <a:avLst/>
          </a:prstGeom>
        </p:spPr>
      </p:pic>
      <p:sp>
        <p:nvSpPr>
          <p:cNvPr id="12" name="Rectangle 11">
            <a:extLst>
              <a:ext uri="{FF2B5EF4-FFF2-40B4-BE49-F238E27FC236}">
                <a16:creationId xmlns:a16="http://schemas.microsoft.com/office/drawing/2014/main" id="{070B60BF-16A8-4934-B608-71DB04628DFC}"/>
              </a:ext>
            </a:extLst>
          </p:cNvPr>
          <p:cNvSpPr/>
          <p:nvPr/>
        </p:nvSpPr>
        <p:spPr>
          <a:xfrm>
            <a:off x="1632661" y="4333885"/>
            <a:ext cx="1602023"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13" name="TextBox 12">
            <a:extLst>
              <a:ext uri="{FF2B5EF4-FFF2-40B4-BE49-F238E27FC236}">
                <a16:creationId xmlns:a16="http://schemas.microsoft.com/office/drawing/2014/main" id="{0E4980B6-B620-4FE0-B2B9-DE3BA4D41E3B}"/>
              </a:ext>
            </a:extLst>
          </p:cNvPr>
          <p:cNvSpPr txBox="1"/>
          <p:nvPr/>
        </p:nvSpPr>
        <p:spPr>
          <a:xfrm>
            <a:off x="1632661" y="4354648"/>
            <a:ext cx="1551126"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Introduction</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4" name="TextBox 13">
            <a:extLst>
              <a:ext uri="{FF2B5EF4-FFF2-40B4-BE49-F238E27FC236}">
                <a16:creationId xmlns:a16="http://schemas.microsoft.com/office/drawing/2014/main" id="{F55398D8-8EFA-4C24-92B3-CA295B067D85}"/>
              </a:ext>
            </a:extLst>
          </p:cNvPr>
          <p:cNvSpPr txBox="1"/>
          <p:nvPr/>
        </p:nvSpPr>
        <p:spPr>
          <a:xfrm>
            <a:off x="1937479" y="4613146"/>
            <a:ext cx="819100" cy="769441"/>
          </a:xfrm>
          <a:prstGeom prst="rect">
            <a:avLst/>
          </a:prstGeom>
          <a:noFill/>
        </p:spPr>
        <p:txBody>
          <a:bodyPr wrap="square" rtlCol="0">
            <a:spAutoFit/>
          </a:bodyPr>
          <a:lstStyle/>
          <a:p>
            <a:pPr algn="ctr"/>
            <a:r>
              <a:rPr lang="en-US" sz="4400" b="1" dirty="0">
                <a:solidFill>
                  <a:srgbClr val="FAC748"/>
                </a:solidFill>
                <a:latin typeface="Tajawal Medium" panose="00000600000000000000" pitchFamily="2" charset="-78"/>
                <a:cs typeface="Tajawal Medium" panose="00000600000000000000" pitchFamily="2" charset="-78"/>
              </a:rPr>
              <a:t>09</a:t>
            </a:r>
            <a:endParaRPr lang="en-US" sz="1200" b="1" dirty="0">
              <a:solidFill>
                <a:srgbClr val="FAC748"/>
              </a:solidFill>
              <a:latin typeface="Tajawal Medium" panose="00000600000000000000" pitchFamily="2" charset="-78"/>
              <a:cs typeface="Tajawal Medium" panose="00000600000000000000" pitchFamily="2" charset="-78"/>
            </a:endParaRPr>
          </a:p>
        </p:txBody>
      </p:sp>
      <p:pic>
        <p:nvPicPr>
          <p:cNvPr id="29" name="Picture 28">
            <a:extLst>
              <a:ext uri="{FF2B5EF4-FFF2-40B4-BE49-F238E27FC236}">
                <a16:creationId xmlns:a16="http://schemas.microsoft.com/office/drawing/2014/main" id="{778127ED-6700-AD6D-66AB-04E169E624AF}"/>
              </a:ext>
            </a:extLst>
          </p:cNvPr>
          <p:cNvPicPr>
            <a:picLocks noChangeAspect="1"/>
          </p:cNvPicPr>
          <p:nvPr/>
        </p:nvPicPr>
        <p:blipFill>
          <a:blip r:embed="rId8" cstate="email">
            <a:extLst>
              <a:ext uri="{28A0092B-C50C-407E-A947-70E740481C1C}">
                <a14:useLocalDpi xmlns:a14="http://schemas.microsoft.com/office/drawing/2010/main"/>
              </a:ext>
            </a:extLst>
          </a:blip>
          <a:srcRect/>
          <a:stretch/>
        </p:blipFill>
        <p:spPr>
          <a:xfrm>
            <a:off x="9918598" y="-535488"/>
            <a:ext cx="2036258" cy="1800993"/>
          </a:xfrm>
          <a:prstGeom prst="rect">
            <a:avLst/>
          </a:prstGeom>
        </p:spPr>
      </p:pic>
      <p:sp>
        <p:nvSpPr>
          <p:cNvPr id="15" name="TextBox 14">
            <a:extLst>
              <a:ext uri="{FF2B5EF4-FFF2-40B4-BE49-F238E27FC236}">
                <a16:creationId xmlns:a16="http://schemas.microsoft.com/office/drawing/2014/main" id="{0D59FDCD-A510-441C-8D92-2B373DF8B0DC}"/>
              </a:ext>
            </a:extLst>
          </p:cNvPr>
          <p:cNvSpPr txBox="1"/>
          <p:nvPr/>
        </p:nvSpPr>
        <p:spPr>
          <a:xfrm>
            <a:off x="2881099" y="233801"/>
            <a:ext cx="7412711" cy="1323439"/>
          </a:xfrm>
          <a:prstGeom prst="rect">
            <a:avLst/>
          </a:prstGeom>
          <a:noFill/>
        </p:spPr>
        <p:txBody>
          <a:bodyPr wrap="square" rtlCol="0">
            <a:spAutoFit/>
          </a:bodyPr>
          <a:lstStyle/>
          <a:p>
            <a:pPr algn="ctr"/>
            <a:r>
              <a:rPr lang="en-US" sz="4000" b="1" dirty="0">
                <a:solidFill>
                  <a:srgbClr val="852F4A"/>
                </a:solidFill>
                <a:latin typeface="Tajawal Medium" panose="00000600000000000000" pitchFamily="2" charset="-78"/>
                <a:cs typeface="Tajawal Medium" panose="00000600000000000000" pitchFamily="2" charset="-78"/>
              </a:rPr>
              <a:t>Culture’s Influence on Consumer Behavior</a:t>
            </a:r>
          </a:p>
        </p:txBody>
      </p:sp>
      <p:pic>
        <p:nvPicPr>
          <p:cNvPr id="1026" name="Picture 2" descr="6 Reasons Cultures Change, and 3 Ways Leaders Can Respond | Inc.com">
            <a:extLst>
              <a:ext uri="{FF2B5EF4-FFF2-40B4-BE49-F238E27FC236}">
                <a16:creationId xmlns:a16="http://schemas.microsoft.com/office/drawing/2014/main" id="{38F9E9C1-3F30-4734-B82E-F20787E9925F}"/>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3474647" y="1843389"/>
            <a:ext cx="8769905" cy="49330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79295922"/>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82118" y="955117"/>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cstate="email">
            <a:extLst>
              <a:ext uri="{28A0092B-C50C-407E-A947-70E740481C1C}">
                <a14:useLocalDpi xmlns:a14="http://schemas.microsoft.com/office/drawing/2010/main"/>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978454" y="1359071"/>
            <a:ext cx="4673967" cy="539182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0" y="1214293"/>
            <a:ext cx="12204321" cy="5585412"/>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ctr">
              <a:buFont typeface="Arial" panose="020B0604020202020204" pitchFamily="34" charset="0"/>
              <a:buChar char="•"/>
            </a:pPr>
            <a:endParaRPr lang="en-US" b="1" dirty="0"/>
          </a:p>
        </p:txBody>
      </p:sp>
      <p:sp>
        <p:nvSpPr>
          <p:cNvPr id="2" name="Rectangle 1">
            <a:extLst>
              <a:ext uri="{FF2B5EF4-FFF2-40B4-BE49-F238E27FC236}">
                <a16:creationId xmlns:a16="http://schemas.microsoft.com/office/drawing/2014/main" id="{15822044-325A-4EDB-9AC9-821A3BA0EDA4}"/>
              </a:ext>
            </a:extLst>
          </p:cNvPr>
          <p:cNvSpPr/>
          <p:nvPr/>
        </p:nvSpPr>
        <p:spPr>
          <a:xfrm>
            <a:off x="2282118" y="273716"/>
            <a:ext cx="9529083" cy="646331"/>
          </a:xfrm>
          <a:prstGeom prst="rect">
            <a:avLst/>
          </a:prstGeom>
        </p:spPr>
        <p:txBody>
          <a:bodyPr wrap="none">
            <a:spAutoFit/>
          </a:bodyPr>
          <a:lstStyle/>
          <a:p>
            <a:pPr algn="ctr"/>
            <a:r>
              <a:rPr lang="en-US" sz="3600" b="1" dirty="0">
                <a:solidFill>
                  <a:srgbClr val="852F4A"/>
                </a:solidFill>
                <a:latin typeface="Tajawal Medium" panose="00000600000000000000" pitchFamily="2" charset="-78"/>
                <a:cs typeface="Tajawal Medium" panose="00000600000000000000" pitchFamily="2" charset="-78"/>
              </a:rPr>
              <a:t>Culture’s Influence on Consumer Behavior</a:t>
            </a:r>
          </a:p>
        </p:txBody>
      </p:sp>
      <p:sp>
        <p:nvSpPr>
          <p:cNvPr id="9" name="Google Shape;215;p33">
            <a:extLst>
              <a:ext uri="{FF2B5EF4-FFF2-40B4-BE49-F238E27FC236}">
                <a16:creationId xmlns:a16="http://schemas.microsoft.com/office/drawing/2014/main" id="{83A34A97-81AD-4D47-AEDA-C87FC167DE59}"/>
              </a:ext>
            </a:extLst>
          </p:cNvPr>
          <p:cNvSpPr txBox="1">
            <a:spLocks/>
          </p:cNvSpPr>
          <p:nvPr/>
        </p:nvSpPr>
        <p:spPr>
          <a:xfrm>
            <a:off x="369297" y="1064824"/>
            <a:ext cx="11576843" cy="5686075"/>
          </a:xfrm>
          <a:prstGeom prst="rect">
            <a:avLst/>
          </a:prstGeom>
        </p:spPr>
        <p:txBody>
          <a:bodyPr spcFirstLastPara="1" vert="horz" wrap="square" lIns="91425" tIns="91425" rIns="91425" bIns="91425" rtlCol="0" anchor="t"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342900" indent="-342900" algn="l">
              <a:buFont typeface="Arial" panose="020B0604020202020204" pitchFamily="34" charset="0"/>
              <a:buChar char="•"/>
            </a:pPr>
            <a:r>
              <a:rPr lang="en-US" dirty="0">
                <a:solidFill>
                  <a:srgbClr val="202122"/>
                </a:solidFill>
                <a:latin typeface="Arial" panose="020B0604020202020204" pitchFamily="34" charset="0"/>
              </a:rPr>
              <a:t>It i</a:t>
            </a:r>
            <a:r>
              <a:rPr lang="en-US" b="0" i="0" dirty="0">
                <a:solidFill>
                  <a:srgbClr val="202122"/>
                </a:solidFill>
                <a:effectLst/>
                <a:latin typeface="Arial" panose="020B0604020202020204" pitchFamily="34" charset="0"/>
              </a:rPr>
              <a:t>s an umbrella term which encompasses the </a:t>
            </a:r>
            <a:r>
              <a:rPr lang="en-US" b="0" i="0" u="none" strike="noStrike" dirty="0">
                <a:solidFill>
                  <a:srgbClr val="3366CC"/>
                </a:solidFill>
                <a:effectLst/>
                <a:latin typeface="Arial" panose="020B0604020202020204" pitchFamily="34" charset="0"/>
                <a:hlinkClick r:id="rId3" tooltip="Social behavior"/>
              </a:rPr>
              <a:t>social behavior</a:t>
            </a:r>
            <a:r>
              <a:rPr lang="en-US" b="0" i="0" dirty="0">
                <a:solidFill>
                  <a:srgbClr val="202122"/>
                </a:solidFill>
                <a:effectLst/>
                <a:latin typeface="Arial" panose="020B0604020202020204" pitchFamily="34" charset="0"/>
              </a:rPr>
              <a:t>, </a:t>
            </a:r>
            <a:r>
              <a:rPr lang="en-US" b="0" i="0" u="none" strike="noStrike" dirty="0">
                <a:solidFill>
                  <a:srgbClr val="3366CC"/>
                </a:solidFill>
                <a:effectLst/>
                <a:latin typeface="Arial" panose="020B0604020202020204" pitchFamily="34" charset="0"/>
                <a:hlinkClick r:id="rId4" tooltip="Institution"/>
              </a:rPr>
              <a:t>institutions</a:t>
            </a:r>
            <a:r>
              <a:rPr lang="en-US" b="0" i="0" dirty="0">
                <a:solidFill>
                  <a:srgbClr val="202122"/>
                </a:solidFill>
                <a:effectLst/>
                <a:latin typeface="Arial" panose="020B0604020202020204" pitchFamily="34" charset="0"/>
              </a:rPr>
              <a:t>, and </a:t>
            </a:r>
            <a:r>
              <a:rPr lang="en-US" b="0" i="0" u="none" strike="noStrike" dirty="0">
                <a:solidFill>
                  <a:srgbClr val="3366CC"/>
                </a:solidFill>
                <a:effectLst/>
                <a:latin typeface="Arial" panose="020B0604020202020204" pitchFamily="34" charset="0"/>
                <a:hlinkClick r:id="rId5" tooltip="Social norm"/>
              </a:rPr>
              <a:t>norms</a:t>
            </a:r>
            <a:r>
              <a:rPr lang="en-US" b="0" i="0" dirty="0">
                <a:solidFill>
                  <a:srgbClr val="202122"/>
                </a:solidFill>
                <a:effectLst/>
                <a:latin typeface="Arial" panose="020B0604020202020204" pitchFamily="34" charset="0"/>
              </a:rPr>
              <a:t> found in </a:t>
            </a:r>
            <a:r>
              <a:rPr lang="en-US" b="0" i="0" u="none" strike="noStrike" dirty="0">
                <a:solidFill>
                  <a:srgbClr val="3366CC"/>
                </a:solidFill>
                <a:effectLst/>
                <a:latin typeface="Arial" panose="020B0604020202020204" pitchFamily="34" charset="0"/>
                <a:hlinkClick r:id="rId6" tooltip="Human"/>
              </a:rPr>
              <a:t>human</a:t>
            </a:r>
            <a:r>
              <a:rPr lang="en-US" b="0" i="0" dirty="0">
                <a:solidFill>
                  <a:srgbClr val="202122"/>
                </a:solidFill>
                <a:effectLst/>
                <a:latin typeface="Arial" panose="020B0604020202020204" pitchFamily="34" charset="0"/>
              </a:rPr>
              <a:t> </a:t>
            </a:r>
            <a:r>
              <a:rPr lang="en-US" b="0" i="0" u="none" strike="noStrike" dirty="0">
                <a:solidFill>
                  <a:srgbClr val="3366CC"/>
                </a:solidFill>
                <a:effectLst/>
                <a:latin typeface="Arial" panose="020B0604020202020204" pitchFamily="34" charset="0"/>
                <a:hlinkClick r:id="rId7" tooltip="Society"/>
              </a:rPr>
              <a:t>societies</a:t>
            </a:r>
            <a:r>
              <a:rPr lang="en-US" b="0" i="0" dirty="0">
                <a:solidFill>
                  <a:srgbClr val="202122"/>
                </a:solidFill>
                <a:effectLst/>
                <a:latin typeface="Arial" panose="020B0604020202020204" pitchFamily="34" charset="0"/>
              </a:rPr>
              <a:t>, as well as the </a:t>
            </a:r>
            <a:r>
              <a:rPr lang="en-US" b="0" i="0" u="none" strike="noStrike" dirty="0">
                <a:solidFill>
                  <a:srgbClr val="3366CC"/>
                </a:solidFill>
                <a:effectLst/>
                <a:latin typeface="Arial" panose="020B0604020202020204" pitchFamily="34" charset="0"/>
                <a:hlinkClick r:id="rId8" tooltip="Knowledge"/>
              </a:rPr>
              <a:t>knowledge</a:t>
            </a:r>
            <a:r>
              <a:rPr lang="en-US" b="0" i="0" dirty="0">
                <a:solidFill>
                  <a:srgbClr val="202122"/>
                </a:solidFill>
                <a:effectLst/>
                <a:latin typeface="Arial" panose="020B0604020202020204" pitchFamily="34" charset="0"/>
              </a:rPr>
              <a:t>, </a:t>
            </a:r>
            <a:r>
              <a:rPr lang="en-US" b="0" i="0" u="none" strike="noStrike" dirty="0">
                <a:solidFill>
                  <a:srgbClr val="3366CC"/>
                </a:solidFill>
                <a:effectLst/>
                <a:latin typeface="Arial" panose="020B0604020202020204" pitchFamily="34" charset="0"/>
                <a:hlinkClick r:id="rId9" tooltip="Belief"/>
              </a:rPr>
              <a:t>beliefs</a:t>
            </a:r>
            <a:r>
              <a:rPr lang="en-US" b="0" i="0" dirty="0">
                <a:solidFill>
                  <a:srgbClr val="202122"/>
                </a:solidFill>
                <a:effectLst/>
                <a:latin typeface="Arial" panose="020B0604020202020204" pitchFamily="34" charset="0"/>
              </a:rPr>
              <a:t>, </a:t>
            </a:r>
            <a:r>
              <a:rPr lang="en-US" b="0" i="0" u="none" strike="noStrike" dirty="0">
                <a:solidFill>
                  <a:srgbClr val="3366CC"/>
                </a:solidFill>
                <a:effectLst/>
                <a:latin typeface="Arial" panose="020B0604020202020204" pitchFamily="34" charset="0"/>
                <a:hlinkClick r:id="rId10" tooltip="Art"/>
              </a:rPr>
              <a:t>arts</a:t>
            </a:r>
            <a:r>
              <a:rPr lang="en-US" b="0" i="0" dirty="0">
                <a:solidFill>
                  <a:srgbClr val="202122"/>
                </a:solidFill>
                <a:effectLst/>
                <a:latin typeface="Arial" panose="020B0604020202020204" pitchFamily="34" charset="0"/>
              </a:rPr>
              <a:t>, </a:t>
            </a:r>
            <a:r>
              <a:rPr lang="en-US" b="0" i="0" u="none" strike="noStrike" dirty="0">
                <a:solidFill>
                  <a:srgbClr val="3366CC"/>
                </a:solidFill>
                <a:effectLst/>
                <a:latin typeface="Arial" panose="020B0604020202020204" pitchFamily="34" charset="0"/>
                <a:hlinkClick r:id="rId11" tooltip="Law"/>
              </a:rPr>
              <a:t>laws</a:t>
            </a:r>
            <a:r>
              <a:rPr lang="en-US" b="0" i="0" dirty="0">
                <a:solidFill>
                  <a:srgbClr val="202122"/>
                </a:solidFill>
                <a:effectLst/>
                <a:latin typeface="Arial" panose="020B0604020202020204" pitchFamily="34" charset="0"/>
              </a:rPr>
              <a:t>, </a:t>
            </a:r>
            <a:r>
              <a:rPr lang="en-US" b="0" i="0" u="none" strike="noStrike" dirty="0">
                <a:solidFill>
                  <a:srgbClr val="3366CC"/>
                </a:solidFill>
                <a:effectLst/>
                <a:latin typeface="Arial" panose="020B0604020202020204" pitchFamily="34" charset="0"/>
                <a:hlinkClick r:id="rId5" tooltip="Social norm"/>
              </a:rPr>
              <a:t>customs</a:t>
            </a:r>
            <a:r>
              <a:rPr lang="en-US" b="0" i="0" dirty="0">
                <a:solidFill>
                  <a:srgbClr val="202122"/>
                </a:solidFill>
                <a:effectLst/>
                <a:latin typeface="Arial" panose="020B0604020202020204" pitchFamily="34" charset="0"/>
              </a:rPr>
              <a:t>, capabilities, and </a:t>
            </a:r>
            <a:r>
              <a:rPr lang="en-US" b="0" i="0" u="none" strike="noStrike" dirty="0">
                <a:solidFill>
                  <a:srgbClr val="3366CC"/>
                </a:solidFill>
                <a:effectLst/>
                <a:latin typeface="Arial" panose="020B0604020202020204" pitchFamily="34" charset="0"/>
                <a:hlinkClick r:id="rId12" tooltip="Habit"/>
              </a:rPr>
              <a:t>habits</a:t>
            </a:r>
            <a:r>
              <a:rPr lang="en-US" b="0" i="0" dirty="0">
                <a:solidFill>
                  <a:srgbClr val="202122"/>
                </a:solidFill>
                <a:effectLst/>
                <a:latin typeface="Arial" panose="020B0604020202020204" pitchFamily="34" charset="0"/>
              </a:rPr>
              <a:t> of the individuals in these groups. </a:t>
            </a:r>
          </a:p>
          <a:p>
            <a:pPr marL="342900" indent="-342900" algn="l">
              <a:buFont typeface="Arial" panose="020B0604020202020204" pitchFamily="34" charset="0"/>
              <a:buChar char="•"/>
            </a:pPr>
            <a:r>
              <a:rPr lang="en-US" b="0" i="0" dirty="0">
                <a:solidFill>
                  <a:srgbClr val="202122"/>
                </a:solidFill>
                <a:effectLst/>
                <a:latin typeface="Arial" panose="020B0604020202020204" pitchFamily="34" charset="0"/>
              </a:rPr>
              <a:t>Humans acquire culture through the </a:t>
            </a:r>
            <a:r>
              <a:rPr lang="en-US" b="0" i="0" u="none" strike="noStrike" dirty="0">
                <a:solidFill>
                  <a:srgbClr val="3366CC"/>
                </a:solidFill>
                <a:effectLst/>
                <a:latin typeface="Arial" panose="020B0604020202020204" pitchFamily="34" charset="0"/>
                <a:hlinkClick r:id="rId13" tooltip="Learning"/>
              </a:rPr>
              <a:t>learning</a:t>
            </a:r>
            <a:r>
              <a:rPr lang="en-US" b="0" i="0" dirty="0">
                <a:solidFill>
                  <a:srgbClr val="202122"/>
                </a:solidFill>
                <a:effectLst/>
                <a:latin typeface="Arial" panose="020B0604020202020204" pitchFamily="34" charset="0"/>
              </a:rPr>
              <a:t> processes of </a:t>
            </a:r>
            <a:r>
              <a:rPr lang="en-US" b="0" i="0" u="none" strike="noStrike" dirty="0">
                <a:solidFill>
                  <a:srgbClr val="3366CC"/>
                </a:solidFill>
                <a:effectLst/>
                <a:latin typeface="Arial" panose="020B0604020202020204" pitchFamily="34" charset="0"/>
                <a:hlinkClick r:id="rId14" tooltip="Enculturation"/>
              </a:rPr>
              <a:t>enculturation</a:t>
            </a:r>
            <a:r>
              <a:rPr lang="en-US" b="0" i="0" dirty="0">
                <a:solidFill>
                  <a:srgbClr val="202122"/>
                </a:solidFill>
                <a:effectLst/>
                <a:latin typeface="Arial" panose="020B0604020202020204" pitchFamily="34" charset="0"/>
              </a:rPr>
              <a:t> and </a:t>
            </a:r>
            <a:r>
              <a:rPr lang="en-US" b="0" i="0" u="none" strike="noStrike" dirty="0">
                <a:solidFill>
                  <a:srgbClr val="3366CC"/>
                </a:solidFill>
                <a:effectLst/>
                <a:latin typeface="Arial" panose="020B0604020202020204" pitchFamily="34" charset="0"/>
                <a:hlinkClick r:id="rId15" tooltip="Socialization"/>
              </a:rPr>
              <a:t>socialization</a:t>
            </a:r>
            <a:r>
              <a:rPr lang="en-US" b="0" i="0" dirty="0">
                <a:solidFill>
                  <a:srgbClr val="202122"/>
                </a:solidFill>
                <a:effectLst/>
                <a:latin typeface="Arial" panose="020B0604020202020204" pitchFamily="34" charset="0"/>
              </a:rPr>
              <a:t>, which is shown by the diversity of cultures across societies.</a:t>
            </a:r>
          </a:p>
          <a:p>
            <a:pPr marL="342900" indent="-342900" algn="l">
              <a:buFont typeface="Arial" panose="020B0604020202020204" pitchFamily="34" charset="0"/>
              <a:buChar char="•"/>
            </a:pPr>
            <a:r>
              <a:rPr lang="en-US" b="0" i="0" dirty="0">
                <a:solidFill>
                  <a:srgbClr val="000000"/>
                </a:solidFill>
                <a:effectLst/>
                <a:latin typeface="Times New Roman" panose="02020603050405020304" pitchFamily="18" charset="0"/>
              </a:rPr>
              <a:t>Culture refers to the cumulative deposit of knowledge, experience, beliefs, values, attitudes, meanings, hierarchies, religion, notions of time, roles, spatial relations, concepts of the universe, and material objects and possessions acquired by a group of people in the course of generations through individual and group striving.</a:t>
            </a:r>
          </a:p>
          <a:p>
            <a:pPr marL="342900" indent="-342900" algn="l">
              <a:buFont typeface="Arial" panose="020B0604020202020204" pitchFamily="34" charset="0"/>
              <a:buChar char="•"/>
            </a:pPr>
            <a:r>
              <a:rPr lang="en-US" b="0" i="0" dirty="0">
                <a:solidFill>
                  <a:srgbClr val="000000"/>
                </a:solidFill>
                <a:effectLst/>
                <a:latin typeface="Times New Roman" panose="02020603050405020304" pitchFamily="18" charset="0"/>
              </a:rPr>
              <a:t>A culture is a way of life of a group of people--the behaviors, beliefs, values, and symbols that they accept, generally without thinking about them, and that are passed along by communication and imitation from one generation to the next.</a:t>
            </a:r>
          </a:p>
          <a:p>
            <a:pPr marL="342900" indent="-342900" algn="l">
              <a:buFont typeface="Arial" panose="020B0604020202020204" pitchFamily="34" charset="0"/>
              <a:buChar char="•"/>
            </a:pPr>
            <a:endParaRPr lang="en-US" b="0" i="0" dirty="0">
              <a:solidFill>
                <a:srgbClr val="202122"/>
              </a:solidFill>
              <a:effectLst/>
              <a:latin typeface="Arial" panose="020B0604020202020204" pitchFamily="34" charset="0"/>
            </a:endParaRPr>
          </a:p>
          <a:p>
            <a:pPr algn="l"/>
            <a:endParaRPr lang="en-US" b="0" i="0" dirty="0">
              <a:solidFill>
                <a:srgbClr val="202122"/>
              </a:solidFill>
              <a:effectLst/>
              <a:latin typeface="Arial" panose="020B0604020202020204" pitchFamily="34" charset="0"/>
            </a:endParaRPr>
          </a:p>
        </p:txBody>
      </p:sp>
    </p:spTree>
    <p:extLst>
      <p:ext uri="{BB962C8B-B14F-4D97-AF65-F5344CB8AC3E}">
        <p14:creationId xmlns:p14="http://schemas.microsoft.com/office/powerpoint/2010/main" val="3118346140"/>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82118" y="955117"/>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cstate="email">
            <a:extLst>
              <a:ext uri="{28A0092B-C50C-407E-A947-70E740481C1C}">
                <a14:useLocalDpi xmlns:a14="http://schemas.microsoft.com/office/drawing/2010/main"/>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978454" y="1359071"/>
            <a:ext cx="4673967" cy="539182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61778" y="1248148"/>
            <a:ext cx="11084292" cy="5585412"/>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ctr">
              <a:buFont typeface="Arial" panose="020B0604020202020204" pitchFamily="34" charset="0"/>
              <a:buChar char="•"/>
            </a:pPr>
            <a:endParaRPr lang="en-US" b="1"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10195665" y="294403"/>
            <a:ext cx="1469924" cy="401250"/>
          </a:xfrm>
          <a:prstGeom prst="rect">
            <a:avLst/>
          </a:prstGeom>
        </p:spPr>
      </p:pic>
      <p:sp>
        <p:nvSpPr>
          <p:cNvPr id="2" name="Rectangle 1">
            <a:extLst>
              <a:ext uri="{FF2B5EF4-FFF2-40B4-BE49-F238E27FC236}">
                <a16:creationId xmlns:a16="http://schemas.microsoft.com/office/drawing/2014/main" id="{15822044-325A-4EDB-9AC9-821A3BA0EDA4}"/>
              </a:ext>
            </a:extLst>
          </p:cNvPr>
          <p:cNvSpPr/>
          <p:nvPr/>
        </p:nvSpPr>
        <p:spPr>
          <a:xfrm>
            <a:off x="4197906" y="61474"/>
            <a:ext cx="3360343" cy="646331"/>
          </a:xfrm>
          <a:prstGeom prst="rect">
            <a:avLst/>
          </a:prstGeom>
        </p:spPr>
        <p:txBody>
          <a:bodyPr wrap="none">
            <a:spAutoFit/>
          </a:bodyPr>
          <a:lstStyle/>
          <a:p>
            <a:pPr algn="ctr"/>
            <a:r>
              <a:rPr lang="en-US" sz="3600" b="1" dirty="0">
                <a:solidFill>
                  <a:srgbClr val="852F4A"/>
                </a:solidFill>
              </a:rPr>
              <a:t>What is Culture?</a:t>
            </a:r>
          </a:p>
        </p:txBody>
      </p:sp>
      <p:sp>
        <p:nvSpPr>
          <p:cNvPr id="9" name="Google Shape;215;p33">
            <a:extLst>
              <a:ext uri="{FF2B5EF4-FFF2-40B4-BE49-F238E27FC236}">
                <a16:creationId xmlns:a16="http://schemas.microsoft.com/office/drawing/2014/main" id="{83A34A97-81AD-4D47-AEDA-C87FC167DE59}"/>
              </a:ext>
            </a:extLst>
          </p:cNvPr>
          <p:cNvSpPr txBox="1">
            <a:spLocks/>
          </p:cNvSpPr>
          <p:nvPr/>
        </p:nvSpPr>
        <p:spPr>
          <a:xfrm>
            <a:off x="394464" y="1260300"/>
            <a:ext cx="10112677" cy="5391829"/>
          </a:xfrm>
          <a:prstGeom prst="rect">
            <a:avLst/>
          </a:prstGeom>
        </p:spPr>
        <p:txBody>
          <a:bodyPr spcFirstLastPara="1" vert="horz" wrap="square" lIns="91425" tIns="91425" rIns="91425" bIns="91425" rtlCol="0" anchor="t"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342900" indent="-342900" algn="l">
              <a:buFont typeface="Arial" panose="020B0604020202020204" pitchFamily="34" charset="0"/>
              <a:buChar char="•"/>
            </a:pPr>
            <a:r>
              <a:rPr lang="en-US" b="0" i="0" dirty="0">
                <a:solidFill>
                  <a:srgbClr val="000000"/>
                </a:solidFill>
                <a:effectLst/>
                <a:latin typeface="Times New Roman" panose="02020603050405020304" pitchFamily="18" charset="0"/>
              </a:rPr>
              <a:t>Culture consists of </a:t>
            </a:r>
            <a:r>
              <a:rPr lang="en-US" b="0" i="0" dirty="0">
                <a:solidFill>
                  <a:srgbClr val="0070C0"/>
                </a:solidFill>
                <a:effectLst/>
                <a:latin typeface="Times New Roman" panose="02020603050405020304" pitchFamily="18" charset="0"/>
              </a:rPr>
              <a:t>patterns</a:t>
            </a:r>
            <a:r>
              <a:rPr lang="en-US" b="0" i="0" dirty="0">
                <a:solidFill>
                  <a:srgbClr val="000000"/>
                </a:solidFill>
                <a:effectLst/>
                <a:latin typeface="Times New Roman" panose="02020603050405020304" pitchFamily="18" charset="0"/>
              </a:rPr>
              <a:t>, explicit and implicit, of and for behavior acquired and transmitted by </a:t>
            </a:r>
            <a:r>
              <a:rPr lang="en-US" b="0" i="0" dirty="0">
                <a:solidFill>
                  <a:srgbClr val="0070C0"/>
                </a:solidFill>
                <a:effectLst/>
                <a:latin typeface="Times New Roman" panose="02020603050405020304" pitchFamily="18" charset="0"/>
              </a:rPr>
              <a:t>symbols</a:t>
            </a:r>
            <a:r>
              <a:rPr lang="en-US" b="0" i="0" dirty="0">
                <a:solidFill>
                  <a:srgbClr val="000000"/>
                </a:solidFill>
                <a:effectLst/>
                <a:latin typeface="Times New Roman" panose="02020603050405020304" pitchFamily="18" charset="0"/>
              </a:rPr>
              <a:t>, constituting the distinctive achievement of human groups, including their embodiments in </a:t>
            </a:r>
            <a:r>
              <a:rPr lang="en-US" b="0" i="0" dirty="0">
                <a:solidFill>
                  <a:srgbClr val="0070C0"/>
                </a:solidFill>
                <a:effectLst/>
                <a:latin typeface="Times New Roman" panose="02020603050405020304" pitchFamily="18" charset="0"/>
              </a:rPr>
              <a:t>artifacts</a:t>
            </a:r>
            <a:r>
              <a:rPr lang="en-US" dirty="0">
                <a:solidFill>
                  <a:srgbClr val="000000"/>
                </a:solidFill>
                <a:latin typeface="Times New Roman" panose="02020603050405020304" pitchFamily="18" charset="0"/>
              </a:rPr>
              <a:t>.</a:t>
            </a:r>
          </a:p>
          <a:p>
            <a:pPr marL="342900" indent="-342900" algn="l">
              <a:buFont typeface="Arial" panose="020B0604020202020204" pitchFamily="34" charset="0"/>
              <a:buChar char="•"/>
            </a:pPr>
            <a:r>
              <a:rPr lang="en-US" dirty="0">
                <a:solidFill>
                  <a:srgbClr val="000000"/>
                </a:solidFill>
                <a:latin typeface="Times New Roman" panose="02020603050405020304" pitchFamily="18" charset="0"/>
              </a:rPr>
              <a:t>T</a:t>
            </a:r>
            <a:r>
              <a:rPr lang="en-US" b="0" i="0" dirty="0">
                <a:solidFill>
                  <a:srgbClr val="000000"/>
                </a:solidFill>
                <a:effectLst/>
                <a:latin typeface="Times New Roman" panose="02020603050405020304" pitchFamily="18" charset="0"/>
              </a:rPr>
              <a:t>he essential core of culture consists of </a:t>
            </a:r>
            <a:r>
              <a:rPr lang="en-US" b="0" i="0" dirty="0">
                <a:solidFill>
                  <a:srgbClr val="0070C0"/>
                </a:solidFill>
                <a:effectLst/>
                <a:latin typeface="Times New Roman" panose="02020603050405020304" pitchFamily="18" charset="0"/>
              </a:rPr>
              <a:t>traditional ideas</a:t>
            </a:r>
            <a:r>
              <a:rPr lang="en-US" b="0" i="0" dirty="0">
                <a:solidFill>
                  <a:srgbClr val="000000"/>
                </a:solidFill>
                <a:effectLst/>
                <a:latin typeface="Times New Roman" panose="02020603050405020304" pitchFamily="18" charset="0"/>
              </a:rPr>
              <a:t> and especially their </a:t>
            </a:r>
            <a:r>
              <a:rPr lang="en-US" b="0" i="0" dirty="0">
                <a:solidFill>
                  <a:srgbClr val="0070C0"/>
                </a:solidFill>
                <a:effectLst/>
                <a:latin typeface="Times New Roman" panose="02020603050405020304" pitchFamily="18" charset="0"/>
              </a:rPr>
              <a:t>attached values</a:t>
            </a:r>
            <a:r>
              <a:rPr lang="en-US" b="0" i="0" dirty="0">
                <a:solidFill>
                  <a:srgbClr val="000000"/>
                </a:solidFill>
                <a:effectLst/>
                <a:latin typeface="Times New Roman" panose="02020603050405020304" pitchFamily="18" charset="0"/>
              </a:rPr>
              <a:t>; culture systems maybe considered as </a:t>
            </a:r>
            <a:r>
              <a:rPr lang="en-US" b="0" i="0" dirty="0">
                <a:solidFill>
                  <a:srgbClr val="0070C0"/>
                </a:solidFill>
                <a:effectLst/>
                <a:latin typeface="Times New Roman" panose="02020603050405020304" pitchFamily="18" charset="0"/>
              </a:rPr>
              <a:t>products of action</a:t>
            </a:r>
            <a:r>
              <a:rPr lang="en-US" b="0" i="0" dirty="0">
                <a:solidFill>
                  <a:srgbClr val="000000"/>
                </a:solidFill>
                <a:effectLst/>
                <a:latin typeface="Times New Roman" panose="02020603050405020304" pitchFamily="18" charset="0"/>
              </a:rPr>
              <a:t>, and as </a:t>
            </a:r>
            <a:r>
              <a:rPr lang="en-US" b="0" i="0" dirty="0">
                <a:solidFill>
                  <a:srgbClr val="0070C0"/>
                </a:solidFill>
                <a:effectLst/>
                <a:latin typeface="Times New Roman" panose="02020603050405020304" pitchFamily="18" charset="0"/>
              </a:rPr>
              <a:t>conditioning influences upon further action</a:t>
            </a:r>
            <a:r>
              <a:rPr lang="en-US" b="0" i="0" dirty="0">
                <a:solidFill>
                  <a:srgbClr val="000000"/>
                </a:solidFill>
                <a:effectLst/>
                <a:latin typeface="Times New Roman" panose="02020603050405020304" pitchFamily="18" charset="0"/>
              </a:rPr>
              <a:t>.</a:t>
            </a:r>
          </a:p>
          <a:p>
            <a:pPr marL="342900" indent="-342900" algn="l">
              <a:buFont typeface="Arial" panose="020B0604020202020204" pitchFamily="34" charset="0"/>
              <a:buChar char="•"/>
            </a:pPr>
            <a:endParaRPr lang="en-US" b="0" i="0" dirty="0">
              <a:solidFill>
                <a:srgbClr val="000000"/>
              </a:solidFill>
              <a:effectLst/>
              <a:latin typeface="Times New Roman" panose="02020603050405020304" pitchFamily="18" charset="0"/>
            </a:endParaRPr>
          </a:p>
          <a:p>
            <a:pPr marL="342900" indent="-342900" algn="l">
              <a:buFont typeface="Arial" panose="020B0604020202020204" pitchFamily="34" charset="0"/>
              <a:buChar char="•"/>
            </a:pPr>
            <a:r>
              <a:rPr lang="en-US" b="0" i="0" dirty="0">
                <a:solidFill>
                  <a:srgbClr val="000000"/>
                </a:solidFill>
                <a:effectLst/>
                <a:latin typeface="Times New Roman" panose="02020603050405020304" pitchFamily="18" charset="0"/>
              </a:rPr>
              <a:t>Culture is the sum of total of the learned behavior of a group of people that are generally considered to be the tradition of that people and are </a:t>
            </a:r>
            <a:r>
              <a:rPr lang="en-US" b="0" i="0" dirty="0">
                <a:solidFill>
                  <a:srgbClr val="FF0000"/>
                </a:solidFill>
                <a:effectLst/>
                <a:latin typeface="Times New Roman" panose="02020603050405020304" pitchFamily="18" charset="0"/>
              </a:rPr>
              <a:t>transmitted from generation to generation.</a:t>
            </a:r>
          </a:p>
          <a:p>
            <a:pPr marL="342900" indent="-342900" algn="l">
              <a:buFont typeface="Arial" panose="020B0604020202020204" pitchFamily="34" charset="0"/>
              <a:buChar char="•"/>
            </a:pPr>
            <a:r>
              <a:rPr lang="en-US" b="0" i="0" dirty="0">
                <a:solidFill>
                  <a:srgbClr val="202122"/>
                </a:solidFill>
                <a:effectLst/>
                <a:latin typeface="Arial" panose="020B0604020202020204" pitchFamily="34" charset="0"/>
              </a:rPr>
              <a:t>Culture is often originated from or attributed to a specific region or location.</a:t>
            </a:r>
          </a:p>
          <a:p>
            <a:pPr marL="342900" indent="-342900" algn="l">
              <a:buFont typeface="Arial" panose="020B0604020202020204" pitchFamily="34" charset="0"/>
              <a:buChar char="•"/>
            </a:pPr>
            <a:endParaRPr lang="en-US" b="0" i="0" dirty="0">
              <a:solidFill>
                <a:srgbClr val="FF0000"/>
              </a:solidFill>
              <a:effectLst/>
              <a:latin typeface="Times New Roman" panose="02020603050405020304" pitchFamily="18" charset="0"/>
            </a:endParaRPr>
          </a:p>
          <a:p>
            <a:pPr marL="342900" indent="-342900" algn="l">
              <a:buFont typeface="Arial" panose="020B0604020202020204" pitchFamily="34" charset="0"/>
              <a:buChar char="•"/>
            </a:pPr>
            <a:endParaRPr lang="ar-EG" b="0" i="0" dirty="0">
              <a:solidFill>
                <a:srgbClr val="000000"/>
              </a:solidFill>
              <a:effectLst/>
              <a:latin typeface="Times New Roman" panose="02020603050405020304" pitchFamily="18" charset="0"/>
            </a:endParaRPr>
          </a:p>
          <a:p>
            <a:pPr marL="342900" indent="-342900" algn="l">
              <a:buFont typeface="Arial" panose="020B0604020202020204" pitchFamily="34" charset="0"/>
              <a:buChar char="•"/>
            </a:pPr>
            <a:endParaRPr lang="en-US" b="0" i="0" dirty="0">
              <a:solidFill>
                <a:srgbClr val="202122"/>
              </a:solidFill>
              <a:effectLst/>
              <a:latin typeface="Arial" panose="020B0604020202020204" pitchFamily="34" charset="0"/>
            </a:endParaRPr>
          </a:p>
        </p:txBody>
      </p:sp>
    </p:spTree>
    <p:extLst>
      <p:ext uri="{BB962C8B-B14F-4D97-AF65-F5344CB8AC3E}">
        <p14:creationId xmlns:p14="http://schemas.microsoft.com/office/powerpoint/2010/main" val="1968394063"/>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82118" y="955117"/>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cstate="email">
            <a:extLst>
              <a:ext uri="{28A0092B-C50C-407E-A947-70E740481C1C}">
                <a14:useLocalDpi xmlns:a14="http://schemas.microsoft.com/office/drawing/2010/main"/>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978454" y="1359071"/>
            <a:ext cx="4673967" cy="539182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8715" y="1066040"/>
            <a:ext cx="9234471" cy="5585412"/>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ctr">
              <a:buFont typeface="Arial" panose="020B0604020202020204" pitchFamily="34" charset="0"/>
              <a:buChar char="•"/>
            </a:pPr>
            <a:endParaRPr lang="en-US" b="1"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10195665" y="294403"/>
            <a:ext cx="1469924" cy="401250"/>
          </a:xfrm>
          <a:prstGeom prst="rect">
            <a:avLst/>
          </a:prstGeom>
        </p:spPr>
      </p:pic>
      <p:sp>
        <p:nvSpPr>
          <p:cNvPr id="2" name="Rectangle 1">
            <a:extLst>
              <a:ext uri="{FF2B5EF4-FFF2-40B4-BE49-F238E27FC236}">
                <a16:creationId xmlns:a16="http://schemas.microsoft.com/office/drawing/2014/main" id="{15822044-325A-4EDB-9AC9-821A3BA0EDA4}"/>
              </a:ext>
            </a:extLst>
          </p:cNvPr>
          <p:cNvSpPr/>
          <p:nvPr/>
        </p:nvSpPr>
        <p:spPr>
          <a:xfrm>
            <a:off x="2717017" y="61474"/>
            <a:ext cx="6322116" cy="646331"/>
          </a:xfrm>
          <a:prstGeom prst="rect">
            <a:avLst/>
          </a:prstGeom>
        </p:spPr>
        <p:txBody>
          <a:bodyPr wrap="none">
            <a:spAutoFit/>
          </a:bodyPr>
          <a:lstStyle/>
          <a:p>
            <a:pPr algn="ctr"/>
            <a:r>
              <a:rPr lang="en-US" sz="3600" b="1" dirty="0">
                <a:solidFill>
                  <a:srgbClr val="852F4A"/>
                </a:solidFill>
              </a:rPr>
              <a:t>Socialization = Two Way Process</a:t>
            </a:r>
          </a:p>
        </p:txBody>
      </p:sp>
      <p:sp>
        <p:nvSpPr>
          <p:cNvPr id="9" name="Google Shape;215;p33">
            <a:extLst>
              <a:ext uri="{FF2B5EF4-FFF2-40B4-BE49-F238E27FC236}">
                <a16:creationId xmlns:a16="http://schemas.microsoft.com/office/drawing/2014/main" id="{83A34A97-81AD-4D47-AEDA-C87FC167DE59}"/>
              </a:ext>
            </a:extLst>
          </p:cNvPr>
          <p:cNvSpPr txBox="1">
            <a:spLocks/>
          </p:cNvSpPr>
          <p:nvPr/>
        </p:nvSpPr>
        <p:spPr>
          <a:xfrm>
            <a:off x="396340" y="1164008"/>
            <a:ext cx="7665094" cy="3704505"/>
          </a:xfrm>
          <a:prstGeom prst="rect">
            <a:avLst/>
          </a:prstGeom>
        </p:spPr>
        <p:txBody>
          <a:bodyPr spcFirstLastPara="1" vert="horz" wrap="square" lIns="91425" tIns="91425" rIns="91425" bIns="91425" rtlCol="0" anchor="t"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0" marR="0" lvl="0" indent="0" algn="just" defTabSz="914400" rtl="0" eaLnBrk="1" fontAlgn="auto" latinLnBrk="0" hangingPunct="1">
              <a:lnSpc>
                <a:spcPct val="100000"/>
              </a:lnSpc>
              <a:spcBef>
                <a:spcPct val="20000"/>
              </a:spcBef>
              <a:spcAft>
                <a:spcPts val="0"/>
              </a:spcAft>
              <a:buClrTx/>
              <a:buSzTx/>
              <a:buFont typeface="Arial" pitchFamily="34" charset="0"/>
              <a:buNone/>
              <a:tabLst/>
              <a:defRPr/>
            </a:pPr>
            <a:r>
              <a:rPr kumimoji="0" lang="en-US" altLang="en-US" b="1" i="0" u="none" strike="noStrike" kern="1200" cap="none" spc="0" normalizeH="0" baseline="0" noProof="0" dirty="0">
                <a:ln>
                  <a:noFill/>
                </a:ln>
                <a:solidFill>
                  <a:srgbClr val="0070C0"/>
                </a:solidFill>
                <a:effectLst/>
                <a:uLnTx/>
                <a:uFillTx/>
                <a:latin typeface="Calibri"/>
                <a:ea typeface="+mn-ea"/>
                <a:cs typeface="+mn-cs"/>
              </a:rPr>
              <a:t>1. The supranational level </a:t>
            </a:r>
            <a:r>
              <a:rPr kumimoji="0" lang="en-US" altLang="en-US" i="0" u="none" strike="noStrike" kern="1200" cap="none" spc="0" normalizeH="0" baseline="0" noProof="0" dirty="0">
                <a:ln>
                  <a:noFill/>
                </a:ln>
                <a:solidFill>
                  <a:prstClr val="black"/>
                </a:solidFill>
                <a:effectLst/>
                <a:uLnTx/>
                <a:uFillTx/>
                <a:latin typeface="Calibri"/>
                <a:ea typeface="+mn-ea"/>
                <a:cs typeface="+mn-cs"/>
              </a:rPr>
              <a:t>reflects the underlying dimensions of culture that affect multiple societies (i.e., subcultural cross-national or cross-cultural boundaries). </a:t>
            </a:r>
          </a:p>
          <a:p>
            <a:pPr marL="0" marR="0" lvl="0" indent="0" algn="just" defTabSz="914400" rtl="0" eaLnBrk="1" fontAlgn="auto" latinLnBrk="0" hangingPunct="1">
              <a:lnSpc>
                <a:spcPct val="100000"/>
              </a:lnSpc>
              <a:spcBef>
                <a:spcPct val="20000"/>
              </a:spcBef>
              <a:spcAft>
                <a:spcPts val="0"/>
              </a:spcAft>
              <a:buClrTx/>
              <a:buSzTx/>
              <a:buFont typeface="Arial" pitchFamily="34" charset="0"/>
              <a:buNone/>
              <a:tabLst/>
              <a:defRPr/>
            </a:pPr>
            <a:r>
              <a:rPr kumimoji="0" lang="en-US" altLang="en-US" b="1" i="0" u="none" strike="noStrike" kern="1200" cap="none" spc="0" normalizeH="0" baseline="0" noProof="0" dirty="0">
                <a:ln>
                  <a:noFill/>
                </a:ln>
                <a:solidFill>
                  <a:srgbClr val="0070C0"/>
                </a:solidFill>
                <a:effectLst/>
                <a:uLnTx/>
                <a:uFillTx/>
                <a:latin typeface="Calibri"/>
                <a:ea typeface="+mn-ea"/>
                <a:cs typeface="+mn-cs"/>
              </a:rPr>
              <a:t>2. The national level </a:t>
            </a:r>
            <a:r>
              <a:rPr kumimoji="0" lang="en-US" altLang="en-US" i="0" u="none" strike="noStrike" kern="1200" cap="none" spc="0" normalizeH="0" baseline="0" noProof="0" dirty="0">
                <a:ln>
                  <a:noFill/>
                </a:ln>
                <a:solidFill>
                  <a:prstClr val="black"/>
                </a:solidFill>
                <a:effectLst/>
                <a:uLnTx/>
                <a:uFillTx/>
                <a:latin typeface="Calibri"/>
                <a:ea typeface="+mn-ea"/>
                <a:cs typeface="+mn-cs"/>
              </a:rPr>
              <a:t>reflects shared core values, customs, and personalities that represent the core of the “national character” of a particular country.</a:t>
            </a:r>
          </a:p>
          <a:p>
            <a:pPr marL="0" marR="0" lvl="0" indent="0" algn="just" defTabSz="914400" rtl="0" eaLnBrk="1" fontAlgn="auto" latinLnBrk="0" hangingPunct="1">
              <a:lnSpc>
                <a:spcPct val="100000"/>
              </a:lnSpc>
              <a:spcBef>
                <a:spcPct val="20000"/>
              </a:spcBef>
              <a:spcAft>
                <a:spcPts val="0"/>
              </a:spcAft>
              <a:buClrTx/>
              <a:buSzTx/>
              <a:buFont typeface="Arial" pitchFamily="34" charset="0"/>
              <a:buNone/>
              <a:tabLst/>
              <a:defRPr/>
            </a:pPr>
            <a:r>
              <a:rPr kumimoji="0" lang="en-US" altLang="en-US" b="1" i="0" u="none" strike="noStrike" kern="1200" cap="none" spc="0" normalizeH="0" baseline="0" noProof="0" dirty="0">
                <a:ln>
                  <a:noFill/>
                </a:ln>
                <a:solidFill>
                  <a:srgbClr val="0070C0"/>
                </a:solidFill>
                <a:effectLst/>
                <a:uLnTx/>
                <a:uFillTx/>
                <a:latin typeface="Calibri"/>
                <a:ea typeface="+mn-ea"/>
                <a:cs typeface="+mn-cs"/>
              </a:rPr>
              <a:t>3. The group level </a:t>
            </a:r>
            <a:r>
              <a:rPr kumimoji="0" lang="en-US" altLang="en-US" i="0" u="none" strike="noStrike" kern="1200" cap="none" spc="0" normalizeH="0" baseline="0" noProof="0" dirty="0">
                <a:ln>
                  <a:noFill/>
                </a:ln>
                <a:solidFill>
                  <a:prstClr val="black"/>
                </a:solidFill>
                <a:effectLst/>
                <a:uLnTx/>
                <a:uFillTx/>
                <a:latin typeface="Calibri"/>
                <a:ea typeface="+mn-ea"/>
                <a:cs typeface="+mn-cs"/>
              </a:rPr>
              <a:t>reflects the subdivisions of a country or society, such as subcultures, and the influences of various reference groups.</a:t>
            </a:r>
          </a:p>
        </p:txBody>
      </p:sp>
      <p:pic>
        <p:nvPicPr>
          <p:cNvPr id="10" name="Picture 9">
            <a:extLst>
              <a:ext uri="{FF2B5EF4-FFF2-40B4-BE49-F238E27FC236}">
                <a16:creationId xmlns:a16="http://schemas.microsoft.com/office/drawing/2014/main" id="{A68EB81A-85C1-4737-8ECF-D7B9C499D786}"/>
              </a:ext>
            </a:extLst>
          </p:cNvPr>
          <p:cNvPicPr>
            <a:picLocks noChangeAspect="1"/>
          </p:cNvPicPr>
          <p:nvPr/>
        </p:nvPicPr>
        <p:blipFill>
          <a:blip r:embed="rId5"/>
          <a:stretch>
            <a:fillRect/>
          </a:stretch>
        </p:blipFill>
        <p:spPr>
          <a:xfrm>
            <a:off x="9609301" y="2023698"/>
            <a:ext cx="2900731" cy="4351097"/>
          </a:xfrm>
          <a:prstGeom prst="rect">
            <a:avLst/>
          </a:prstGeom>
        </p:spPr>
      </p:pic>
      <p:pic>
        <p:nvPicPr>
          <p:cNvPr id="3" name="Picture 2">
            <a:extLst>
              <a:ext uri="{FF2B5EF4-FFF2-40B4-BE49-F238E27FC236}">
                <a16:creationId xmlns:a16="http://schemas.microsoft.com/office/drawing/2014/main" id="{851FD37F-2863-43B4-8663-102CA4E2096C}"/>
              </a:ext>
            </a:extLst>
          </p:cNvPr>
          <p:cNvPicPr>
            <a:picLocks noChangeAspect="1"/>
          </p:cNvPicPr>
          <p:nvPr/>
        </p:nvPicPr>
        <p:blipFill>
          <a:blip r:embed="rId6"/>
          <a:stretch>
            <a:fillRect/>
          </a:stretch>
        </p:blipFill>
        <p:spPr>
          <a:xfrm>
            <a:off x="5490420" y="4695328"/>
            <a:ext cx="3751264" cy="1875632"/>
          </a:xfrm>
          <a:prstGeom prst="rect">
            <a:avLst/>
          </a:prstGeom>
        </p:spPr>
      </p:pic>
    </p:spTree>
    <p:extLst>
      <p:ext uri="{BB962C8B-B14F-4D97-AF65-F5344CB8AC3E}">
        <p14:creationId xmlns:p14="http://schemas.microsoft.com/office/powerpoint/2010/main" val="1682672252"/>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82118" y="955117"/>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cstate="email">
            <a:extLst>
              <a:ext uri="{28A0092B-C50C-407E-A947-70E740481C1C}">
                <a14:useLocalDpi xmlns:a14="http://schemas.microsoft.com/office/drawing/2010/main"/>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978454" y="1359071"/>
            <a:ext cx="4673967" cy="539182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8714" y="1195138"/>
            <a:ext cx="9455190" cy="5585412"/>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ctr">
              <a:buFont typeface="Arial" panose="020B0604020202020204" pitchFamily="34" charset="0"/>
              <a:buChar char="•"/>
            </a:pPr>
            <a:endParaRPr lang="en-US" b="1"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10195665" y="294403"/>
            <a:ext cx="1469924" cy="401250"/>
          </a:xfrm>
          <a:prstGeom prst="rect">
            <a:avLst/>
          </a:prstGeom>
        </p:spPr>
      </p:pic>
      <p:sp>
        <p:nvSpPr>
          <p:cNvPr id="2" name="Rectangle 1">
            <a:extLst>
              <a:ext uri="{FF2B5EF4-FFF2-40B4-BE49-F238E27FC236}">
                <a16:creationId xmlns:a16="http://schemas.microsoft.com/office/drawing/2014/main" id="{15822044-325A-4EDB-9AC9-821A3BA0EDA4}"/>
              </a:ext>
            </a:extLst>
          </p:cNvPr>
          <p:cNvSpPr/>
          <p:nvPr/>
        </p:nvSpPr>
        <p:spPr>
          <a:xfrm>
            <a:off x="5083019" y="61474"/>
            <a:ext cx="1590115" cy="646331"/>
          </a:xfrm>
          <a:prstGeom prst="rect">
            <a:avLst/>
          </a:prstGeom>
        </p:spPr>
        <p:txBody>
          <a:bodyPr wrap="none">
            <a:spAutoFit/>
          </a:bodyPr>
          <a:lstStyle/>
          <a:p>
            <a:pPr algn="ctr"/>
            <a:r>
              <a:rPr lang="en-US" sz="3600" b="1" dirty="0">
                <a:solidFill>
                  <a:srgbClr val="852F4A"/>
                </a:solidFill>
              </a:rPr>
              <a:t>Culture</a:t>
            </a:r>
          </a:p>
        </p:txBody>
      </p:sp>
      <p:sp>
        <p:nvSpPr>
          <p:cNvPr id="9" name="Google Shape;215;p33">
            <a:extLst>
              <a:ext uri="{FF2B5EF4-FFF2-40B4-BE49-F238E27FC236}">
                <a16:creationId xmlns:a16="http://schemas.microsoft.com/office/drawing/2014/main" id="{83A34A97-81AD-4D47-AEDA-C87FC167DE59}"/>
              </a:ext>
            </a:extLst>
          </p:cNvPr>
          <p:cNvSpPr txBox="1">
            <a:spLocks/>
          </p:cNvSpPr>
          <p:nvPr/>
        </p:nvSpPr>
        <p:spPr>
          <a:xfrm>
            <a:off x="245860" y="1532061"/>
            <a:ext cx="8393643" cy="5203562"/>
          </a:xfrm>
          <a:prstGeom prst="rect">
            <a:avLst/>
          </a:prstGeom>
        </p:spPr>
        <p:txBody>
          <a:bodyPr spcFirstLastPara="1" vert="horz" wrap="square" lIns="91425" tIns="91425" rIns="91425" bIns="91425" rtlCol="0" anchor="t"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342900" marR="0" lvl="0" indent="-342900" algn="just" defTabSz="914400" rtl="0" eaLnBrk="1" fontAlgn="auto" latinLnBrk="0" hangingPunct="1">
              <a:lnSpc>
                <a:spcPct val="100000"/>
              </a:lnSpc>
              <a:spcBef>
                <a:spcPct val="20000"/>
              </a:spcBef>
              <a:spcAft>
                <a:spcPts val="0"/>
              </a:spcAft>
              <a:buClrTx/>
              <a:buSzTx/>
              <a:buFont typeface="Arial" panose="020B0604020202020204" pitchFamily="34" charset="0"/>
              <a:buChar char="•"/>
              <a:tabLst/>
              <a:defRPr/>
            </a:pPr>
            <a:r>
              <a:rPr kumimoji="0" lang="en-US" altLang="en-US" i="0" u="none" strike="noStrike" kern="1200" cap="none" spc="0" normalizeH="0" baseline="0" noProof="0" dirty="0">
                <a:ln>
                  <a:noFill/>
                </a:ln>
                <a:effectLst/>
                <a:uLnTx/>
                <a:uFillTx/>
                <a:latin typeface="Calibri"/>
                <a:ea typeface="+mn-ea"/>
                <a:cs typeface="+mn-cs"/>
              </a:rPr>
              <a:t>Marketers must always monitor cultural changes to discover new opportunities and abandon markets that have “dried up” because of cultural changes. </a:t>
            </a:r>
          </a:p>
          <a:p>
            <a:pPr marL="342900" marR="0" lvl="0" indent="-342900" algn="just" defTabSz="914400" rtl="0" eaLnBrk="1" fontAlgn="auto" latinLnBrk="0" hangingPunct="1">
              <a:lnSpc>
                <a:spcPct val="100000"/>
              </a:lnSpc>
              <a:spcBef>
                <a:spcPct val="20000"/>
              </a:spcBef>
              <a:spcAft>
                <a:spcPts val="0"/>
              </a:spcAft>
              <a:buClrTx/>
              <a:buSzTx/>
              <a:buFont typeface="Arial" panose="020B0604020202020204" pitchFamily="34" charset="0"/>
              <a:buChar char="•"/>
              <a:tabLst/>
              <a:defRPr/>
            </a:pPr>
            <a:r>
              <a:rPr kumimoji="0" lang="en-US" altLang="en-US" i="0" u="none" strike="noStrike" kern="1200" cap="none" spc="0" normalizeH="0" baseline="0" noProof="0" dirty="0">
                <a:ln>
                  <a:noFill/>
                </a:ln>
                <a:effectLst/>
                <a:uLnTx/>
                <a:uFillTx/>
                <a:latin typeface="Calibri"/>
                <a:ea typeface="+mn-ea"/>
                <a:cs typeface="+mn-cs"/>
              </a:rPr>
              <a:t>Marketers should periodically reconsider why consumers are doing what they do, who are the purchasers and the users of their offerings, when they do their shopping, how and where they can be reached by the media, and what new product and service needs are emerging. </a:t>
            </a:r>
          </a:p>
          <a:p>
            <a:pPr marL="342900" marR="0" lvl="0" indent="-342900" algn="just" defTabSz="914400" rtl="0" eaLnBrk="1" fontAlgn="auto" latinLnBrk="0" hangingPunct="1">
              <a:lnSpc>
                <a:spcPct val="100000"/>
              </a:lnSpc>
              <a:spcBef>
                <a:spcPct val="20000"/>
              </a:spcBef>
              <a:spcAft>
                <a:spcPts val="0"/>
              </a:spcAft>
              <a:buClrTx/>
              <a:buSzTx/>
              <a:buFont typeface="Arial" panose="020B0604020202020204" pitchFamily="34" charset="0"/>
              <a:buChar char="•"/>
              <a:tabLst/>
              <a:defRPr/>
            </a:pPr>
            <a:endParaRPr kumimoji="0" lang="en-US" altLang="en-US" i="0" u="none" strike="noStrike" kern="1200" cap="none" spc="0" normalizeH="0" baseline="0" noProof="0" dirty="0">
              <a:ln>
                <a:noFill/>
              </a:ln>
              <a:effectLst/>
              <a:uLnTx/>
              <a:uFillTx/>
              <a:latin typeface="Calibri"/>
              <a:ea typeface="+mn-ea"/>
              <a:cs typeface="+mn-cs"/>
            </a:endParaRPr>
          </a:p>
        </p:txBody>
      </p:sp>
      <p:pic>
        <p:nvPicPr>
          <p:cNvPr id="4" name="Picture 3">
            <a:extLst>
              <a:ext uri="{FF2B5EF4-FFF2-40B4-BE49-F238E27FC236}">
                <a16:creationId xmlns:a16="http://schemas.microsoft.com/office/drawing/2014/main" id="{D8755344-86D5-4ED7-B76B-591EEBA6B365}"/>
              </a:ext>
            </a:extLst>
          </p:cNvPr>
          <p:cNvPicPr>
            <a:picLocks noChangeAspect="1"/>
          </p:cNvPicPr>
          <p:nvPr/>
        </p:nvPicPr>
        <p:blipFill>
          <a:blip r:embed="rId5"/>
          <a:stretch>
            <a:fillRect/>
          </a:stretch>
        </p:blipFill>
        <p:spPr>
          <a:xfrm>
            <a:off x="5083019" y="4384973"/>
            <a:ext cx="4177168" cy="2350650"/>
          </a:xfrm>
          <a:prstGeom prst="rect">
            <a:avLst/>
          </a:prstGeom>
        </p:spPr>
      </p:pic>
    </p:spTree>
    <p:extLst>
      <p:ext uri="{BB962C8B-B14F-4D97-AF65-F5344CB8AC3E}">
        <p14:creationId xmlns:p14="http://schemas.microsoft.com/office/powerpoint/2010/main" val="724619253"/>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82118" y="955117"/>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cstate="email">
            <a:extLst>
              <a:ext uri="{28A0092B-C50C-407E-A947-70E740481C1C}">
                <a14:useLocalDpi xmlns:a14="http://schemas.microsoft.com/office/drawing/2010/main"/>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978454" y="1359071"/>
            <a:ext cx="4673967" cy="539182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8713" y="1195138"/>
            <a:ext cx="9922203" cy="5585412"/>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ctr">
              <a:buFont typeface="Arial" panose="020B0604020202020204" pitchFamily="34" charset="0"/>
              <a:buChar char="•"/>
            </a:pPr>
            <a:endParaRPr lang="en-US" b="1"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10195665" y="294403"/>
            <a:ext cx="1469924" cy="401250"/>
          </a:xfrm>
          <a:prstGeom prst="rect">
            <a:avLst/>
          </a:prstGeom>
        </p:spPr>
      </p:pic>
      <p:sp>
        <p:nvSpPr>
          <p:cNvPr id="2" name="Rectangle 1">
            <a:extLst>
              <a:ext uri="{FF2B5EF4-FFF2-40B4-BE49-F238E27FC236}">
                <a16:creationId xmlns:a16="http://schemas.microsoft.com/office/drawing/2014/main" id="{15822044-325A-4EDB-9AC9-821A3BA0EDA4}"/>
              </a:ext>
            </a:extLst>
          </p:cNvPr>
          <p:cNvSpPr/>
          <p:nvPr/>
        </p:nvSpPr>
        <p:spPr>
          <a:xfrm>
            <a:off x="3475175" y="61474"/>
            <a:ext cx="4805803" cy="646331"/>
          </a:xfrm>
          <a:prstGeom prst="rect">
            <a:avLst/>
          </a:prstGeom>
        </p:spPr>
        <p:txBody>
          <a:bodyPr wrap="none">
            <a:spAutoFit/>
          </a:bodyPr>
          <a:lstStyle/>
          <a:p>
            <a:pPr algn="ctr"/>
            <a:r>
              <a:rPr lang="en-US" sz="3600" b="1" dirty="0">
                <a:solidFill>
                  <a:srgbClr val="852F4A"/>
                </a:solidFill>
              </a:rPr>
              <a:t>Learning Cultural Values</a:t>
            </a:r>
          </a:p>
        </p:txBody>
      </p:sp>
      <p:sp>
        <p:nvSpPr>
          <p:cNvPr id="9" name="Google Shape;215;p33">
            <a:extLst>
              <a:ext uri="{FF2B5EF4-FFF2-40B4-BE49-F238E27FC236}">
                <a16:creationId xmlns:a16="http://schemas.microsoft.com/office/drawing/2014/main" id="{83A34A97-81AD-4D47-AEDA-C87FC167DE59}"/>
              </a:ext>
            </a:extLst>
          </p:cNvPr>
          <p:cNvSpPr txBox="1">
            <a:spLocks/>
          </p:cNvSpPr>
          <p:nvPr/>
        </p:nvSpPr>
        <p:spPr>
          <a:xfrm>
            <a:off x="361474" y="1485911"/>
            <a:ext cx="9213450" cy="5003866"/>
          </a:xfrm>
          <a:prstGeom prst="rect">
            <a:avLst/>
          </a:prstGeom>
        </p:spPr>
        <p:txBody>
          <a:bodyPr spcFirstLastPara="1" vert="horz" wrap="square" lIns="91425" tIns="91425" rIns="91425" bIns="91425" rtlCol="0" anchor="t"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342900" indent="-342900" algn="just">
              <a:lnSpc>
                <a:spcPct val="100000"/>
              </a:lnSpc>
              <a:spcBef>
                <a:spcPct val="20000"/>
              </a:spcBef>
              <a:buFont typeface="Arial" panose="020B0604020202020204" pitchFamily="34" charset="0"/>
              <a:buChar char="•"/>
              <a:defRPr/>
            </a:pPr>
            <a:r>
              <a:rPr lang="en-US" altLang="en-US" b="1" dirty="0">
                <a:solidFill>
                  <a:srgbClr val="0070C0"/>
                </a:solidFill>
              </a:rPr>
              <a:t>Formal learning </a:t>
            </a:r>
            <a:r>
              <a:rPr lang="en-US" altLang="en-US" dirty="0"/>
              <a:t>takes place when parents, older siblings, and other family members teach younger members “how to behave.” </a:t>
            </a:r>
          </a:p>
          <a:p>
            <a:pPr marL="342900" indent="-342900" algn="just">
              <a:lnSpc>
                <a:spcPct val="100000"/>
              </a:lnSpc>
              <a:spcBef>
                <a:spcPct val="20000"/>
              </a:spcBef>
              <a:buFont typeface="Arial" panose="020B0604020202020204" pitchFamily="34" charset="0"/>
              <a:buChar char="•"/>
              <a:defRPr/>
            </a:pPr>
            <a:r>
              <a:rPr lang="en-US" altLang="en-US" b="1" dirty="0">
                <a:solidFill>
                  <a:srgbClr val="0070C0"/>
                </a:solidFill>
              </a:rPr>
              <a:t>Informal learning </a:t>
            </a:r>
            <a:r>
              <a:rPr lang="en-US" altLang="en-US" dirty="0"/>
              <a:t>takes place when children imitate the behaviors of selected others, such as family, friends, or TV and movie heroes and characters. </a:t>
            </a:r>
          </a:p>
          <a:p>
            <a:pPr marL="342900" indent="-342900" algn="just">
              <a:lnSpc>
                <a:spcPct val="100000"/>
              </a:lnSpc>
              <a:spcBef>
                <a:spcPct val="20000"/>
              </a:spcBef>
              <a:buFont typeface="Arial" panose="020B0604020202020204" pitchFamily="34" charset="0"/>
              <a:buChar char="•"/>
              <a:defRPr/>
            </a:pPr>
            <a:r>
              <a:rPr lang="en-US" altLang="en-US" b="1" dirty="0">
                <a:solidFill>
                  <a:srgbClr val="0070C0"/>
                </a:solidFill>
              </a:rPr>
              <a:t>Technical learning </a:t>
            </a:r>
            <a:r>
              <a:rPr lang="en-US" altLang="en-US" dirty="0"/>
              <a:t>happens when teachers instruct children, in educational environments, about what should be done, how it should be done, and why it should be done, in social as well as personal settings. </a:t>
            </a:r>
          </a:p>
          <a:p>
            <a:pPr marL="342900" indent="-342900" algn="just">
              <a:lnSpc>
                <a:spcPct val="100000"/>
              </a:lnSpc>
              <a:spcBef>
                <a:spcPct val="20000"/>
              </a:spcBef>
              <a:buFont typeface="Arial" panose="020B0604020202020204" pitchFamily="34" charset="0"/>
              <a:buChar char="•"/>
              <a:defRPr/>
            </a:pPr>
            <a:r>
              <a:rPr lang="en-US" altLang="en-US" dirty="0"/>
              <a:t>Our ethical values (e.g., the importance of kindness, honesty, and responsibility) are also formed during childhood as we learn them from parents, teachers, and other significant adults.</a:t>
            </a:r>
          </a:p>
        </p:txBody>
      </p:sp>
    </p:spTree>
    <p:extLst>
      <p:ext uri="{BB962C8B-B14F-4D97-AF65-F5344CB8AC3E}">
        <p14:creationId xmlns:p14="http://schemas.microsoft.com/office/powerpoint/2010/main" val="1100855512"/>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82118" y="955117"/>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cstate="email">
            <a:extLst>
              <a:ext uri="{28A0092B-C50C-407E-A947-70E740481C1C}">
                <a14:useLocalDpi xmlns:a14="http://schemas.microsoft.com/office/drawing/2010/main"/>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978454" y="1359071"/>
            <a:ext cx="4673967" cy="539182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45859" y="1077657"/>
            <a:ext cx="11958461" cy="5673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ctr">
              <a:buFont typeface="Arial" panose="020B0604020202020204" pitchFamily="34" charset="0"/>
              <a:buChar char="•"/>
            </a:pPr>
            <a:endParaRPr lang="en-US" b="1"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10195665" y="294403"/>
            <a:ext cx="1469924" cy="401250"/>
          </a:xfrm>
          <a:prstGeom prst="rect">
            <a:avLst/>
          </a:prstGeom>
        </p:spPr>
      </p:pic>
      <p:sp>
        <p:nvSpPr>
          <p:cNvPr id="2" name="Rectangle 1">
            <a:extLst>
              <a:ext uri="{FF2B5EF4-FFF2-40B4-BE49-F238E27FC236}">
                <a16:creationId xmlns:a16="http://schemas.microsoft.com/office/drawing/2014/main" id="{15822044-325A-4EDB-9AC9-821A3BA0EDA4}"/>
              </a:ext>
            </a:extLst>
          </p:cNvPr>
          <p:cNvSpPr/>
          <p:nvPr/>
        </p:nvSpPr>
        <p:spPr>
          <a:xfrm>
            <a:off x="2851637" y="171862"/>
            <a:ext cx="6052875" cy="646331"/>
          </a:xfrm>
          <a:prstGeom prst="rect">
            <a:avLst/>
          </a:prstGeom>
        </p:spPr>
        <p:txBody>
          <a:bodyPr wrap="none">
            <a:spAutoFit/>
          </a:bodyPr>
          <a:lstStyle/>
          <a:p>
            <a:pPr algn="ctr"/>
            <a:r>
              <a:rPr lang="en-US" sz="3600" b="1" dirty="0">
                <a:solidFill>
                  <a:srgbClr val="852F4A"/>
                </a:solidFill>
              </a:rPr>
              <a:t>Enculturation VS Acculturation</a:t>
            </a:r>
          </a:p>
        </p:txBody>
      </p:sp>
      <p:sp>
        <p:nvSpPr>
          <p:cNvPr id="21" name="Google Shape;578;p49">
            <a:extLst>
              <a:ext uri="{FF2B5EF4-FFF2-40B4-BE49-F238E27FC236}">
                <a16:creationId xmlns:a16="http://schemas.microsoft.com/office/drawing/2014/main" id="{685CB886-9832-4656-9B1C-EB1B5CAB2D4B}"/>
              </a:ext>
            </a:extLst>
          </p:cNvPr>
          <p:cNvSpPr txBox="1"/>
          <p:nvPr/>
        </p:nvSpPr>
        <p:spPr>
          <a:xfrm>
            <a:off x="348713" y="4030365"/>
            <a:ext cx="3488522" cy="962130"/>
          </a:xfrm>
          <a:prstGeom prst="rect">
            <a:avLst/>
          </a:prstGeom>
          <a:noFill/>
          <a:ln>
            <a:noFill/>
          </a:ln>
        </p:spPr>
        <p:txBody>
          <a:bodyPr spcFirstLastPara="1" wrap="square" lIns="91425" tIns="91425" rIns="91425" bIns="91425" anchor="t" anchorCtr="0">
            <a:noAutofit/>
          </a:bodyPr>
          <a:lstStyle/>
          <a:p>
            <a:pPr algn="ctr">
              <a:buClr>
                <a:srgbClr val="000000"/>
              </a:buClr>
              <a:buFont typeface="Arial"/>
              <a:buNone/>
            </a:pPr>
            <a:r>
              <a:rPr lang="en" sz="3600" b="1" kern="0" dirty="0">
                <a:solidFill>
                  <a:srgbClr val="0070C0"/>
                </a:solidFill>
                <a:effectLst>
                  <a:outerShdw blurRad="38100" dist="38100" dir="2700000" algn="tl">
                    <a:srgbClr val="000000">
                      <a:alpha val="43137"/>
                    </a:srgbClr>
                  </a:outerShdw>
                </a:effectLst>
                <a:latin typeface="Cormorant Garamond"/>
                <a:ea typeface="Cormorant Garamond"/>
                <a:cs typeface="Cormorant Garamond"/>
                <a:sym typeface="Cormorant Garamond"/>
              </a:rPr>
              <a:t>Enculturation</a:t>
            </a:r>
            <a:endParaRPr sz="3600" b="1" kern="0" dirty="0">
              <a:solidFill>
                <a:srgbClr val="0070C0"/>
              </a:solidFill>
              <a:effectLst>
                <a:outerShdw blurRad="38100" dist="38100" dir="2700000" algn="tl">
                  <a:srgbClr val="000000">
                    <a:alpha val="43137"/>
                  </a:srgbClr>
                </a:outerShdw>
              </a:effectLst>
              <a:latin typeface="Cormorant Garamond"/>
              <a:ea typeface="Cormorant Garamond"/>
              <a:cs typeface="Cormorant Garamond"/>
              <a:sym typeface="Cormorant Garamond"/>
            </a:endParaRPr>
          </a:p>
        </p:txBody>
      </p:sp>
      <p:sp>
        <p:nvSpPr>
          <p:cNvPr id="22" name="Google Shape;579;p49">
            <a:extLst>
              <a:ext uri="{FF2B5EF4-FFF2-40B4-BE49-F238E27FC236}">
                <a16:creationId xmlns:a16="http://schemas.microsoft.com/office/drawing/2014/main" id="{36313491-5280-4042-8232-68A74E187427}"/>
              </a:ext>
            </a:extLst>
          </p:cNvPr>
          <p:cNvSpPr txBox="1"/>
          <p:nvPr/>
        </p:nvSpPr>
        <p:spPr>
          <a:xfrm>
            <a:off x="0" y="1193469"/>
            <a:ext cx="3939753" cy="1838756"/>
          </a:xfrm>
          <a:prstGeom prst="rect">
            <a:avLst/>
          </a:prstGeom>
          <a:noFill/>
          <a:ln>
            <a:noFill/>
          </a:ln>
        </p:spPr>
        <p:txBody>
          <a:bodyPr spcFirstLastPara="1" wrap="square" lIns="91425" tIns="91425" rIns="91425" bIns="91425" anchor="t" anchorCtr="0">
            <a:noAutofit/>
          </a:bodyPr>
          <a:lstStyle/>
          <a:p>
            <a:pPr algn="ctr">
              <a:buClr>
                <a:srgbClr val="000000"/>
              </a:buClr>
              <a:buFont typeface="Arial"/>
              <a:buNone/>
            </a:pPr>
            <a:r>
              <a:rPr lang="en" sz="3600" b="1" kern="0" dirty="0">
                <a:solidFill>
                  <a:srgbClr val="0070C0"/>
                </a:solidFill>
                <a:effectLst>
                  <a:outerShdw blurRad="38100" dist="38100" dir="2700000" algn="tl">
                    <a:srgbClr val="000000">
                      <a:alpha val="43137"/>
                    </a:srgbClr>
                  </a:outerShdw>
                </a:effectLst>
                <a:latin typeface="Cormorant Garamond"/>
                <a:ea typeface="Cormorant Garamond"/>
                <a:cs typeface="Cormorant Garamond"/>
                <a:sym typeface="Cormorant Garamond"/>
              </a:rPr>
              <a:t>Acculturation</a:t>
            </a:r>
            <a:endParaRPr sz="3600" b="1" kern="0" dirty="0">
              <a:solidFill>
                <a:srgbClr val="0070C0"/>
              </a:solidFill>
              <a:effectLst>
                <a:outerShdw blurRad="38100" dist="38100" dir="2700000" algn="tl">
                  <a:srgbClr val="000000">
                    <a:alpha val="43137"/>
                  </a:srgbClr>
                </a:outerShdw>
              </a:effectLst>
              <a:latin typeface="Cormorant Garamond"/>
              <a:ea typeface="Cormorant Garamond"/>
              <a:cs typeface="Cormorant Garamond"/>
              <a:sym typeface="Cormorant Garamond"/>
            </a:endParaRPr>
          </a:p>
        </p:txBody>
      </p:sp>
      <p:sp>
        <p:nvSpPr>
          <p:cNvPr id="24" name="Google Shape;580;p49">
            <a:extLst>
              <a:ext uri="{FF2B5EF4-FFF2-40B4-BE49-F238E27FC236}">
                <a16:creationId xmlns:a16="http://schemas.microsoft.com/office/drawing/2014/main" id="{2CA6F935-D25A-4CCD-B9A5-20BE06523295}"/>
              </a:ext>
            </a:extLst>
          </p:cNvPr>
          <p:cNvSpPr txBox="1"/>
          <p:nvPr/>
        </p:nvSpPr>
        <p:spPr>
          <a:xfrm>
            <a:off x="151299" y="4772824"/>
            <a:ext cx="4062248" cy="2197747"/>
          </a:xfrm>
          <a:prstGeom prst="rect">
            <a:avLst/>
          </a:prstGeom>
          <a:noFill/>
          <a:ln>
            <a:noFill/>
          </a:ln>
        </p:spPr>
        <p:txBody>
          <a:bodyPr spcFirstLastPara="1" wrap="square" lIns="91425" tIns="91425" rIns="91425" bIns="91425" anchor="t" anchorCtr="0">
            <a:noAutofit/>
          </a:bodyPr>
          <a:lstStyle/>
          <a:p>
            <a:pPr algn="ctr">
              <a:buClr>
                <a:srgbClr val="000000"/>
              </a:buClr>
              <a:buFont typeface="Arial"/>
              <a:buNone/>
            </a:pPr>
            <a:r>
              <a:rPr lang="en-US" sz="2800" b="1" kern="0" dirty="0">
                <a:latin typeface="Lato"/>
                <a:ea typeface="Lato"/>
                <a:cs typeface="Lato"/>
                <a:sym typeface="Lato"/>
              </a:rPr>
              <a:t>is learning one’s own culture. </a:t>
            </a:r>
          </a:p>
        </p:txBody>
      </p:sp>
      <p:sp>
        <p:nvSpPr>
          <p:cNvPr id="26" name="Google Shape;581;p49">
            <a:extLst>
              <a:ext uri="{FF2B5EF4-FFF2-40B4-BE49-F238E27FC236}">
                <a16:creationId xmlns:a16="http://schemas.microsoft.com/office/drawing/2014/main" id="{AE36797A-3FC8-49E7-A8F6-EF5B6ECD34D2}"/>
              </a:ext>
            </a:extLst>
          </p:cNvPr>
          <p:cNvSpPr txBox="1"/>
          <p:nvPr/>
        </p:nvSpPr>
        <p:spPr>
          <a:xfrm>
            <a:off x="-122494" y="1895588"/>
            <a:ext cx="4062247" cy="2197748"/>
          </a:xfrm>
          <a:prstGeom prst="rect">
            <a:avLst/>
          </a:prstGeom>
          <a:noFill/>
          <a:ln>
            <a:noFill/>
          </a:ln>
        </p:spPr>
        <p:txBody>
          <a:bodyPr spcFirstLastPara="1" wrap="square" lIns="91425" tIns="91425" rIns="91425" bIns="91425" anchor="t" anchorCtr="0">
            <a:noAutofit/>
          </a:bodyPr>
          <a:lstStyle/>
          <a:p>
            <a:pPr algn="ctr">
              <a:buClr>
                <a:srgbClr val="000000"/>
              </a:buClr>
              <a:buFont typeface="Arial"/>
              <a:buNone/>
            </a:pPr>
            <a:r>
              <a:rPr lang="en-US" sz="2800" b="1" kern="0" dirty="0">
                <a:latin typeface="Lato"/>
                <a:ea typeface="Lato"/>
                <a:cs typeface="Lato"/>
                <a:sym typeface="Lato"/>
              </a:rPr>
              <a:t>is learning new or foreign cultures.</a:t>
            </a:r>
          </a:p>
        </p:txBody>
      </p:sp>
      <p:pic>
        <p:nvPicPr>
          <p:cNvPr id="3" name="Picture 2">
            <a:extLst>
              <a:ext uri="{FF2B5EF4-FFF2-40B4-BE49-F238E27FC236}">
                <a16:creationId xmlns:a16="http://schemas.microsoft.com/office/drawing/2014/main" id="{54FC3225-B803-4EB7-A5F5-020B87597082}"/>
              </a:ext>
            </a:extLst>
          </p:cNvPr>
          <p:cNvPicPr>
            <a:picLocks noChangeAspect="1"/>
          </p:cNvPicPr>
          <p:nvPr/>
        </p:nvPicPr>
        <p:blipFill>
          <a:blip r:embed="rId5"/>
          <a:stretch>
            <a:fillRect/>
          </a:stretch>
        </p:blipFill>
        <p:spPr>
          <a:xfrm>
            <a:off x="3677154" y="1523179"/>
            <a:ext cx="3381463" cy="2028878"/>
          </a:xfrm>
          <a:prstGeom prst="rect">
            <a:avLst/>
          </a:prstGeom>
        </p:spPr>
      </p:pic>
      <p:pic>
        <p:nvPicPr>
          <p:cNvPr id="4" name="Picture 3">
            <a:extLst>
              <a:ext uri="{FF2B5EF4-FFF2-40B4-BE49-F238E27FC236}">
                <a16:creationId xmlns:a16="http://schemas.microsoft.com/office/drawing/2014/main" id="{BF569489-2667-4716-AA76-B3F1B50F1FB0}"/>
              </a:ext>
            </a:extLst>
          </p:cNvPr>
          <p:cNvPicPr>
            <a:picLocks noChangeAspect="1"/>
          </p:cNvPicPr>
          <p:nvPr/>
        </p:nvPicPr>
        <p:blipFill>
          <a:blip r:embed="rId6"/>
          <a:stretch>
            <a:fillRect/>
          </a:stretch>
        </p:blipFill>
        <p:spPr>
          <a:xfrm>
            <a:off x="7223239" y="1260300"/>
            <a:ext cx="4357592" cy="2905061"/>
          </a:xfrm>
          <a:prstGeom prst="rect">
            <a:avLst/>
          </a:prstGeom>
        </p:spPr>
      </p:pic>
      <p:pic>
        <p:nvPicPr>
          <p:cNvPr id="5" name="Picture 4">
            <a:extLst>
              <a:ext uri="{FF2B5EF4-FFF2-40B4-BE49-F238E27FC236}">
                <a16:creationId xmlns:a16="http://schemas.microsoft.com/office/drawing/2014/main" id="{E0C323C9-A51B-4341-9ED0-6D3A14289EE6}"/>
              </a:ext>
            </a:extLst>
          </p:cNvPr>
          <p:cNvPicPr>
            <a:picLocks noChangeAspect="1"/>
          </p:cNvPicPr>
          <p:nvPr/>
        </p:nvPicPr>
        <p:blipFill>
          <a:blip r:embed="rId7"/>
          <a:stretch>
            <a:fillRect/>
          </a:stretch>
        </p:blipFill>
        <p:spPr>
          <a:xfrm>
            <a:off x="4098884" y="4388629"/>
            <a:ext cx="3431469" cy="2297141"/>
          </a:xfrm>
          <a:prstGeom prst="rect">
            <a:avLst/>
          </a:prstGeom>
        </p:spPr>
      </p:pic>
      <p:pic>
        <p:nvPicPr>
          <p:cNvPr id="6" name="Picture 5">
            <a:extLst>
              <a:ext uri="{FF2B5EF4-FFF2-40B4-BE49-F238E27FC236}">
                <a16:creationId xmlns:a16="http://schemas.microsoft.com/office/drawing/2014/main" id="{851437F1-537B-402C-9F5B-F976FE7CAF81}"/>
              </a:ext>
            </a:extLst>
          </p:cNvPr>
          <p:cNvPicPr>
            <a:picLocks noChangeAspect="1"/>
          </p:cNvPicPr>
          <p:nvPr/>
        </p:nvPicPr>
        <p:blipFill>
          <a:blip r:embed="rId8"/>
          <a:stretch>
            <a:fillRect/>
          </a:stretch>
        </p:blipFill>
        <p:spPr>
          <a:xfrm>
            <a:off x="7792002" y="4772824"/>
            <a:ext cx="3685748" cy="1795621"/>
          </a:xfrm>
          <a:prstGeom prst="rect">
            <a:avLst/>
          </a:prstGeom>
        </p:spPr>
      </p:pic>
    </p:spTree>
    <p:extLst>
      <p:ext uri="{BB962C8B-B14F-4D97-AF65-F5344CB8AC3E}">
        <p14:creationId xmlns:p14="http://schemas.microsoft.com/office/powerpoint/2010/main" val="2772987938"/>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82118" y="955117"/>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cstate="email">
            <a:extLst>
              <a:ext uri="{28A0092B-C50C-407E-A947-70E740481C1C}">
                <a14:useLocalDpi xmlns:a14="http://schemas.microsoft.com/office/drawing/2010/main"/>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523999" y="1359071"/>
            <a:ext cx="4128422" cy="539182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29297" y="1171768"/>
            <a:ext cx="10815223" cy="5686232"/>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ctr">
              <a:buFont typeface="Arial" panose="020B0604020202020204" pitchFamily="34" charset="0"/>
              <a:buChar char="•"/>
            </a:pPr>
            <a:endParaRPr lang="en-US" b="1"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10195665" y="294403"/>
            <a:ext cx="1469924" cy="401250"/>
          </a:xfrm>
          <a:prstGeom prst="rect">
            <a:avLst/>
          </a:prstGeom>
        </p:spPr>
      </p:pic>
      <p:sp>
        <p:nvSpPr>
          <p:cNvPr id="2" name="Rectangle 1">
            <a:extLst>
              <a:ext uri="{FF2B5EF4-FFF2-40B4-BE49-F238E27FC236}">
                <a16:creationId xmlns:a16="http://schemas.microsoft.com/office/drawing/2014/main" id="{15822044-325A-4EDB-9AC9-821A3BA0EDA4}"/>
              </a:ext>
            </a:extLst>
          </p:cNvPr>
          <p:cNvSpPr/>
          <p:nvPr/>
        </p:nvSpPr>
        <p:spPr>
          <a:xfrm>
            <a:off x="2850618" y="173726"/>
            <a:ext cx="5494133" cy="769441"/>
          </a:xfrm>
          <a:prstGeom prst="rect">
            <a:avLst/>
          </a:prstGeom>
        </p:spPr>
        <p:txBody>
          <a:bodyPr wrap="none">
            <a:spAutoFit/>
          </a:bodyPr>
          <a:lstStyle/>
          <a:p>
            <a:pPr algn="ctr"/>
            <a:r>
              <a:rPr lang="en-US" sz="4400" b="1" dirty="0">
                <a:solidFill>
                  <a:srgbClr val="852F4A"/>
                </a:solidFill>
              </a:rPr>
              <a:t>Language and Symbols</a:t>
            </a:r>
          </a:p>
        </p:txBody>
      </p:sp>
      <p:sp>
        <p:nvSpPr>
          <p:cNvPr id="9" name="Google Shape;215;p33">
            <a:extLst>
              <a:ext uri="{FF2B5EF4-FFF2-40B4-BE49-F238E27FC236}">
                <a16:creationId xmlns:a16="http://schemas.microsoft.com/office/drawing/2014/main" id="{83A34A97-81AD-4D47-AEDA-C87FC167DE59}"/>
              </a:ext>
            </a:extLst>
          </p:cNvPr>
          <p:cNvSpPr txBox="1">
            <a:spLocks/>
          </p:cNvSpPr>
          <p:nvPr/>
        </p:nvSpPr>
        <p:spPr>
          <a:xfrm>
            <a:off x="496065" y="1513608"/>
            <a:ext cx="7707836" cy="4389275"/>
          </a:xfrm>
          <a:prstGeom prst="rect">
            <a:avLst/>
          </a:prstGeom>
        </p:spPr>
        <p:txBody>
          <a:bodyPr spcFirstLastPara="1" vert="horz" wrap="square" lIns="91425" tIns="91425" rIns="91425" bIns="91425" rtlCol="0" anchor="t"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US" altLang="en-US" i="0" u="none" strike="noStrike" kern="1200" cap="none" spc="0" normalizeH="0" baseline="0" noProof="0" dirty="0">
                <a:ln>
                  <a:noFill/>
                </a:ln>
                <a:solidFill>
                  <a:prstClr val="black"/>
                </a:solidFill>
                <a:effectLst/>
                <a:uLnTx/>
                <a:uFillTx/>
                <a:latin typeface="Calibri"/>
                <a:ea typeface="+mn-ea"/>
                <a:cs typeface="+mn-cs"/>
              </a:rPr>
              <a:t>Cultural values are reflected in the </a:t>
            </a:r>
            <a:r>
              <a:rPr kumimoji="0" lang="en-US" altLang="en-US" i="0" u="none" strike="noStrike" kern="1200" cap="none" spc="0" normalizeH="0" baseline="0" noProof="0" dirty="0">
                <a:ln>
                  <a:noFill/>
                </a:ln>
                <a:solidFill>
                  <a:srgbClr val="0070C0"/>
                </a:solidFill>
                <a:effectLst/>
                <a:uLnTx/>
                <a:uFillTx/>
                <a:latin typeface="Calibri"/>
                <a:ea typeface="+mn-ea"/>
                <a:cs typeface="+mn-cs"/>
              </a:rPr>
              <a:t>languages, symbols, communications, and artifacts of a society. </a:t>
            </a: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US" altLang="en-US" b="1" i="0" u="none" strike="noStrike" kern="1200" cap="none" spc="0" normalizeH="0" baseline="0" noProof="0" dirty="0">
                <a:ln>
                  <a:noFill/>
                </a:ln>
                <a:solidFill>
                  <a:srgbClr val="0070C0"/>
                </a:solidFill>
                <a:effectLst/>
                <a:uLnTx/>
                <a:uFillTx/>
                <a:latin typeface="Calibri"/>
                <a:ea typeface="+mn-ea"/>
                <a:cs typeface="+mn-cs"/>
              </a:rPr>
              <a:t>A symbol </a:t>
            </a:r>
            <a:r>
              <a:rPr kumimoji="0" lang="en-US" altLang="en-US" i="0" u="none" strike="noStrike" kern="1200" cap="none" spc="0" normalizeH="0" baseline="0" noProof="0" dirty="0">
                <a:ln>
                  <a:noFill/>
                </a:ln>
                <a:solidFill>
                  <a:prstClr val="black"/>
                </a:solidFill>
                <a:effectLst/>
                <a:uLnTx/>
                <a:uFillTx/>
                <a:latin typeface="Calibri"/>
                <a:ea typeface="+mn-ea"/>
                <a:cs typeface="+mn-cs"/>
              </a:rPr>
              <a:t>is anything that represents something else, and symbols can be either verbal or nonverbal. </a:t>
            </a: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US" altLang="en-US" i="0" u="none" strike="noStrike" kern="1200" cap="none" spc="0" normalizeH="0" baseline="0" noProof="0" dirty="0">
                <a:ln>
                  <a:noFill/>
                </a:ln>
                <a:solidFill>
                  <a:prstClr val="black"/>
                </a:solidFill>
                <a:effectLst/>
                <a:uLnTx/>
                <a:uFillTx/>
                <a:latin typeface="Calibri"/>
                <a:ea typeface="+mn-ea"/>
                <a:cs typeface="+mn-cs"/>
              </a:rPr>
              <a:t>Words are verbal symbols, so the text of any ad is a composition of symbols. Nonverbal symbols, such as figures, colors, shapes, and even textures, are cultural cues that appear within advertisements, trademarks, packaging, and product designs.</a:t>
            </a: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US" altLang="en-US" i="0" u="none" strike="noStrike" kern="1200" cap="none" spc="0" normalizeH="0" baseline="0" noProof="0" dirty="0">
                <a:ln>
                  <a:noFill/>
                </a:ln>
                <a:solidFill>
                  <a:prstClr val="black"/>
                </a:solidFill>
                <a:effectLst/>
                <a:uLnTx/>
                <a:uFillTx/>
                <a:latin typeface="Calibri"/>
                <a:ea typeface="+mn-ea"/>
                <a:cs typeface="+mn-cs"/>
              </a:rPr>
              <a:t>Prices and channels of distribution are symbols and reflect cultural meanings of products. </a:t>
            </a:r>
          </a:p>
        </p:txBody>
      </p:sp>
      <p:pic>
        <p:nvPicPr>
          <p:cNvPr id="3" name="Picture 2">
            <a:extLst>
              <a:ext uri="{FF2B5EF4-FFF2-40B4-BE49-F238E27FC236}">
                <a16:creationId xmlns:a16="http://schemas.microsoft.com/office/drawing/2014/main" id="{67D0F38B-9590-442A-BE1A-9F49F339C39B}"/>
              </a:ext>
            </a:extLst>
          </p:cNvPr>
          <p:cNvPicPr>
            <a:picLocks noChangeAspect="1"/>
          </p:cNvPicPr>
          <p:nvPr/>
        </p:nvPicPr>
        <p:blipFill>
          <a:blip r:embed="rId5"/>
          <a:stretch>
            <a:fillRect/>
          </a:stretch>
        </p:blipFill>
        <p:spPr>
          <a:xfrm>
            <a:off x="8203901" y="1385708"/>
            <a:ext cx="2543175" cy="2667000"/>
          </a:xfrm>
          <a:prstGeom prst="rect">
            <a:avLst/>
          </a:prstGeom>
        </p:spPr>
      </p:pic>
      <p:pic>
        <p:nvPicPr>
          <p:cNvPr id="4" name="Picture 3">
            <a:extLst>
              <a:ext uri="{FF2B5EF4-FFF2-40B4-BE49-F238E27FC236}">
                <a16:creationId xmlns:a16="http://schemas.microsoft.com/office/drawing/2014/main" id="{A1853D4F-99F0-4D68-B717-1CD95CFE4D64}"/>
              </a:ext>
            </a:extLst>
          </p:cNvPr>
          <p:cNvPicPr>
            <a:picLocks noChangeAspect="1"/>
          </p:cNvPicPr>
          <p:nvPr/>
        </p:nvPicPr>
        <p:blipFill>
          <a:blip r:embed="rId6"/>
          <a:stretch>
            <a:fillRect/>
          </a:stretch>
        </p:blipFill>
        <p:spPr>
          <a:xfrm>
            <a:off x="7968835" y="4106258"/>
            <a:ext cx="2619375" cy="1743075"/>
          </a:xfrm>
          <a:prstGeom prst="rect">
            <a:avLst/>
          </a:prstGeom>
        </p:spPr>
      </p:pic>
      <p:pic>
        <p:nvPicPr>
          <p:cNvPr id="5" name="Picture 4">
            <a:extLst>
              <a:ext uri="{FF2B5EF4-FFF2-40B4-BE49-F238E27FC236}">
                <a16:creationId xmlns:a16="http://schemas.microsoft.com/office/drawing/2014/main" id="{A057752F-0AF7-4FBC-99F7-16944459F619}"/>
              </a:ext>
            </a:extLst>
          </p:cNvPr>
          <p:cNvPicPr>
            <a:picLocks noChangeAspect="1"/>
          </p:cNvPicPr>
          <p:nvPr/>
        </p:nvPicPr>
        <p:blipFill>
          <a:blip r:embed="rId7"/>
          <a:stretch>
            <a:fillRect/>
          </a:stretch>
        </p:blipFill>
        <p:spPr>
          <a:xfrm>
            <a:off x="10973732" y="3063711"/>
            <a:ext cx="1549955" cy="2324932"/>
          </a:xfrm>
          <a:prstGeom prst="rect">
            <a:avLst/>
          </a:prstGeom>
        </p:spPr>
      </p:pic>
    </p:spTree>
    <p:extLst>
      <p:ext uri="{BB962C8B-B14F-4D97-AF65-F5344CB8AC3E}">
        <p14:creationId xmlns:p14="http://schemas.microsoft.com/office/powerpoint/2010/main" val="175676893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82118" y="955117"/>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cstate="email">
            <a:extLst>
              <a:ext uri="{28A0092B-C50C-407E-A947-70E740481C1C}">
                <a14:useLocalDpi xmlns:a14="http://schemas.microsoft.com/office/drawing/2010/main"/>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949744" y="1262947"/>
            <a:ext cx="4128422" cy="539182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17736" y="1115746"/>
            <a:ext cx="10124443" cy="5686232"/>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ctr">
              <a:buFont typeface="Arial" panose="020B0604020202020204" pitchFamily="34" charset="0"/>
              <a:buChar char="•"/>
            </a:pPr>
            <a:endParaRPr lang="en-US" b="1" dirty="0"/>
          </a:p>
        </p:txBody>
      </p:sp>
      <p:sp>
        <p:nvSpPr>
          <p:cNvPr id="2" name="Rectangle 1">
            <a:extLst>
              <a:ext uri="{FF2B5EF4-FFF2-40B4-BE49-F238E27FC236}">
                <a16:creationId xmlns:a16="http://schemas.microsoft.com/office/drawing/2014/main" id="{15822044-325A-4EDB-9AC9-821A3BA0EDA4}"/>
              </a:ext>
            </a:extLst>
          </p:cNvPr>
          <p:cNvSpPr/>
          <p:nvPr/>
        </p:nvSpPr>
        <p:spPr>
          <a:xfrm>
            <a:off x="4506571" y="70766"/>
            <a:ext cx="5258747" cy="769441"/>
          </a:xfrm>
          <a:prstGeom prst="rect">
            <a:avLst/>
          </a:prstGeom>
        </p:spPr>
        <p:txBody>
          <a:bodyPr wrap="none">
            <a:spAutoFit/>
          </a:bodyPr>
          <a:lstStyle/>
          <a:p>
            <a:pPr algn="ctr"/>
            <a:r>
              <a:rPr lang="en-US" sz="4400" b="1" dirty="0">
                <a:solidFill>
                  <a:srgbClr val="852F4A"/>
                </a:solidFill>
              </a:rPr>
              <a:t>Marketing’s Influence</a:t>
            </a:r>
          </a:p>
        </p:txBody>
      </p:sp>
      <p:sp>
        <p:nvSpPr>
          <p:cNvPr id="9" name="Google Shape;215;p33">
            <a:extLst>
              <a:ext uri="{FF2B5EF4-FFF2-40B4-BE49-F238E27FC236}">
                <a16:creationId xmlns:a16="http://schemas.microsoft.com/office/drawing/2014/main" id="{83A34A97-81AD-4D47-AEDA-C87FC167DE59}"/>
              </a:ext>
            </a:extLst>
          </p:cNvPr>
          <p:cNvSpPr txBox="1">
            <a:spLocks/>
          </p:cNvSpPr>
          <p:nvPr/>
        </p:nvSpPr>
        <p:spPr>
          <a:xfrm>
            <a:off x="363504" y="1489785"/>
            <a:ext cx="9505710" cy="4960374"/>
          </a:xfrm>
          <a:prstGeom prst="rect">
            <a:avLst/>
          </a:prstGeom>
        </p:spPr>
        <p:txBody>
          <a:bodyPr spcFirstLastPara="1" vert="horz" wrap="square" lIns="91425" tIns="91425" rIns="91425" bIns="91425" rtlCol="0" anchor="t"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596900" indent="-457200" algn="l">
              <a:buFont typeface="Arial" panose="020B0604020202020204" pitchFamily="34" charset="0"/>
              <a:buChar char="•"/>
            </a:pPr>
            <a:r>
              <a:rPr lang="en-US" altLang="en-US" dirty="0"/>
              <a:t>The contents of media, advertising, and marketing reflect cultural values and convey them to all members of society very effectively. </a:t>
            </a:r>
          </a:p>
          <a:p>
            <a:pPr marL="596900" indent="-457200" algn="l">
              <a:buFont typeface="Arial" panose="020B0604020202020204" pitchFamily="34" charset="0"/>
              <a:buChar char="•"/>
            </a:pPr>
            <a:r>
              <a:rPr lang="en-US" altLang="en-US" dirty="0"/>
              <a:t>The repetition of marketing messages both conveys and reinforces cultural beliefs and values. </a:t>
            </a:r>
          </a:p>
          <a:p>
            <a:pPr marL="596900" indent="-457200" algn="l">
              <a:buFont typeface="Arial" panose="020B0604020202020204" pitchFamily="34" charset="0"/>
              <a:buChar char="•"/>
            </a:pPr>
            <a:r>
              <a:rPr lang="en-US" altLang="en-US" dirty="0"/>
              <a:t>In advertisements, cultural values are not only depicted in the advertising copy, but are also coded in the visual imagery, colors, movements, music, and other nonverbal elements of an advertisement. </a:t>
            </a:r>
          </a:p>
          <a:p>
            <a:pPr marL="596900" indent="-457200" algn="l">
              <a:buFont typeface="Arial" panose="020B0604020202020204" pitchFamily="34" charset="0"/>
              <a:buChar char="•"/>
            </a:pPr>
            <a:r>
              <a:rPr lang="en-US" altLang="en-US" dirty="0"/>
              <a:t>Marketers also transmit a lot of information that enables consumers to express shared cultural values.</a:t>
            </a:r>
          </a:p>
        </p:txBody>
      </p:sp>
    </p:spTree>
    <p:extLst>
      <p:ext uri="{BB962C8B-B14F-4D97-AF65-F5344CB8AC3E}">
        <p14:creationId xmlns:p14="http://schemas.microsoft.com/office/powerpoint/2010/main" val="1930668537"/>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82118" y="955117"/>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cstate="email">
            <a:extLst>
              <a:ext uri="{28A0092B-C50C-407E-A947-70E740481C1C}">
                <a14:useLocalDpi xmlns:a14="http://schemas.microsoft.com/office/drawing/2010/main"/>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613151" y="1359071"/>
            <a:ext cx="5039270" cy="539182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98212" y="1359071"/>
            <a:ext cx="10827714" cy="5391829"/>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ctr">
              <a:buFont typeface="Arial" panose="020B0604020202020204" pitchFamily="34" charset="0"/>
              <a:buChar char="•"/>
            </a:pPr>
            <a:endParaRPr lang="en-US" dirty="0"/>
          </a:p>
        </p:txBody>
      </p:sp>
      <p:sp>
        <p:nvSpPr>
          <p:cNvPr id="2" name="Rectangle 1">
            <a:extLst>
              <a:ext uri="{FF2B5EF4-FFF2-40B4-BE49-F238E27FC236}">
                <a16:creationId xmlns:a16="http://schemas.microsoft.com/office/drawing/2014/main" id="{15822044-325A-4EDB-9AC9-821A3BA0EDA4}"/>
              </a:ext>
            </a:extLst>
          </p:cNvPr>
          <p:cNvSpPr/>
          <p:nvPr/>
        </p:nvSpPr>
        <p:spPr>
          <a:xfrm>
            <a:off x="5792695" y="251646"/>
            <a:ext cx="1345241" cy="584775"/>
          </a:xfrm>
          <a:prstGeom prst="rect">
            <a:avLst/>
          </a:prstGeom>
        </p:spPr>
        <p:txBody>
          <a:bodyPr wrap="none">
            <a:spAutoFit/>
          </a:bodyPr>
          <a:lstStyle/>
          <a:p>
            <a:pPr algn="ctr"/>
            <a:r>
              <a:rPr lang="en-US" sz="3200" b="1" dirty="0">
                <a:solidFill>
                  <a:srgbClr val="852F4A"/>
                </a:solidFill>
              </a:rPr>
              <a:t>Rituals</a:t>
            </a:r>
          </a:p>
        </p:txBody>
      </p:sp>
      <p:sp>
        <p:nvSpPr>
          <p:cNvPr id="8" name="Google Shape;215;p33">
            <a:extLst>
              <a:ext uri="{FF2B5EF4-FFF2-40B4-BE49-F238E27FC236}">
                <a16:creationId xmlns:a16="http://schemas.microsoft.com/office/drawing/2014/main" id="{A9C6D765-B679-4FE2-BFDD-2E50DE7E41F0}"/>
              </a:ext>
            </a:extLst>
          </p:cNvPr>
          <p:cNvSpPr txBox="1">
            <a:spLocks/>
          </p:cNvSpPr>
          <p:nvPr/>
        </p:nvSpPr>
        <p:spPr>
          <a:xfrm>
            <a:off x="683173" y="1546761"/>
            <a:ext cx="7009100" cy="4759446"/>
          </a:xfrm>
          <a:prstGeom prst="rect">
            <a:avLst/>
          </a:prstGeom>
        </p:spPr>
        <p:txBody>
          <a:bodyPr spcFirstLastPara="1" vert="horz" wrap="square" lIns="91425" tIns="91425" rIns="91425" bIns="91425" rtlCol="0" anchor="t"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altLang="en-US" dirty="0">
                <a:solidFill>
                  <a:prstClr val="black"/>
                </a:solidFill>
                <a:latin typeface="Calibri"/>
              </a:rPr>
              <a:t>A type of </a:t>
            </a:r>
            <a:r>
              <a:rPr lang="en-US" altLang="en-US" dirty="0">
                <a:solidFill>
                  <a:srgbClr val="FF0000"/>
                </a:solidFill>
                <a:latin typeface="Calibri"/>
              </a:rPr>
              <a:t>symbolic activity </a:t>
            </a:r>
            <a:r>
              <a:rPr lang="en-US" altLang="en-US" dirty="0">
                <a:solidFill>
                  <a:prstClr val="black"/>
                </a:solidFill>
                <a:latin typeface="Calibri"/>
              </a:rPr>
              <a:t>consisting of a series of steps (multiple behaviors) </a:t>
            </a:r>
            <a:r>
              <a:rPr lang="en-US" altLang="en-US" u="sng" dirty="0">
                <a:solidFill>
                  <a:prstClr val="black"/>
                </a:solidFill>
                <a:latin typeface="Calibri"/>
              </a:rPr>
              <a:t>occurring in a fixed sequence and repeated periodically.</a:t>
            </a: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altLang="en-US" u="sng" dirty="0">
              <a:solidFill>
                <a:prstClr val="black"/>
              </a:solidFill>
              <a:latin typeface="Calibri"/>
            </a:endParaRP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altLang="en-US" dirty="0">
                <a:solidFill>
                  <a:prstClr val="black"/>
                </a:solidFill>
                <a:latin typeface="Calibri"/>
              </a:rPr>
              <a:t>Rituals such as graduations, weekly card games, or visits to beauty salons include artifacts.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altLang="en-US" u="sng" dirty="0">
              <a:solidFill>
                <a:prstClr val="black"/>
              </a:solidFill>
              <a:latin typeface="Calibri"/>
            </a:endParaRPr>
          </a:p>
          <a:p>
            <a:pPr algn="l"/>
            <a:endParaRPr lang="en-US" sz="8800" b="1" dirty="0">
              <a:solidFill>
                <a:srgbClr val="8E5A6D"/>
              </a:solidFill>
            </a:endParaRPr>
          </a:p>
        </p:txBody>
      </p:sp>
      <p:pic>
        <p:nvPicPr>
          <p:cNvPr id="4" name="Picture 3">
            <a:extLst>
              <a:ext uri="{FF2B5EF4-FFF2-40B4-BE49-F238E27FC236}">
                <a16:creationId xmlns:a16="http://schemas.microsoft.com/office/drawing/2014/main" id="{7BD8F8A0-881C-46C3-B88C-CD06A4E95D68}"/>
              </a:ext>
            </a:extLst>
          </p:cNvPr>
          <p:cNvPicPr>
            <a:picLocks noChangeAspect="1"/>
          </p:cNvPicPr>
          <p:nvPr/>
        </p:nvPicPr>
        <p:blipFill>
          <a:blip r:embed="rId3"/>
          <a:stretch>
            <a:fillRect/>
          </a:stretch>
        </p:blipFill>
        <p:spPr>
          <a:xfrm>
            <a:off x="4578850" y="4480598"/>
            <a:ext cx="2143125" cy="2143125"/>
          </a:xfrm>
          <a:prstGeom prst="rect">
            <a:avLst/>
          </a:prstGeom>
        </p:spPr>
      </p:pic>
      <p:pic>
        <p:nvPicPr>
          <p:cNvPr id="5" name="Picture 4">
            <a:extLst>
              <a:ext uri="{FF2B5EF4-FFF2-40B4-BE49-F238E27FC236}">
                <a16:creationId xmlns:a16="http://schemas.microsoft.com/office/drawing/2014/main" id="{536ACFFD-30F9-4E37-89DC-FCEF742DEB24}"/>
              </a:ext>
            </a:extLst>
          </p:cNvPr>
          <p:cNvPicPr>
            <a:picLocks noChangeAspect="1"/>
          </p:cNvPicPr>
          <p:nvPr/>
        </p:nvPicPr>
        <p:blipFill>
          <a:blip r:embed="rId4"/>
          <a:stretch>
            <a:fillRect/>
          </a:stretch>
        </p:blipFill>
        <p:spPr>
          <a:xfrm>
            <a:off x="839634" y="4480598"/>
            <a:ext cx="3115965" cy="2234088"/>
          </a:xfrm>
          <a:prstGeom prst="rect">
            <a:avLst/>
          </a:prstGeom>
        </p:spPr>
      </p:pic>
      <p:pic>
        <p:nvPicPr>
          <p:cNvPr id="7" name="Picture 6">
            <a:extLst>
              <a:ext uri="{FF2B5EF4-FFF2-40B4-BE49-F238E27FC236}">
                <a16:creationId xmlns:a16="http://schemas.microsoft.com/office/drawing/2014/main" id="{B24D9D47-0C85-464A-9234-FF3FE7DB45A5}"/>
              </a:ext>
            </a:extLst>
          </p:cNvPr>
          <p:cNvPicPr>
            <a:picLocks noChangeAspect="1"/>
          </p:cNvPicPr>
          <p:nvPr/>
        </p:nvPicPr>
        <p:blipFill>
          <a:blip r:embed="rId5"/>
          <a:stretch>
            <a:fillRect/>
          </a:stretch>
        </p:blipFill>
        <p:spPr>
          <a:xfrm>
            <a:off x="7944625" y="4432129"/>
            <a:ext cx="2133600" cy="2133600"/>
          </a:xfrm>
          <a:prstGeom prst="rect">
            <a:avLst/>
          </a:prstGeom>
        </p:spPr>
      </p:pic>
      <p:pic>
        <p:nvPicPr>
          <p:cNvPr id="9" name="Picture 8">
            <a:extLst>
              <a:ext uri="{FF2B5EF4-FFF2-40B4-BE49-F238E27FC236}">
                <a16:creationId xmlns:a16="http://schemas.microsoft.com/office/drawing/2014/main" id="{319778C9-237C-49CB-A741-565A69FA4977}"/>
              </a:ext>
            </a:extLst>
          </p:cNvPr>
          <p:cNvPicPr>
            <a:picLocks noChangeAspect="1"/>
          </p:cNvPicPr>
          <p:nvPr/>
        </p:nvPicPr>
        <p:blipFill>
          <a:blip r:embed="rId6"/>
          <a:stretch>
            <a:fillRect/>
          </a:stretch>
        </p:blipFill>
        <p:spPr>
          <a:xfrm>
            <a:off x="8087076" y="1887292"/>
            <a:ext cx="2848466" cy="2133600"/>
          </a:xfrm>
          <a:prstGeom prst="rect">
            <a:avLst/>
          </a:prstGeom>
        </p:spPr>
      </p:pic>
    </p:spTree>
    <p:extLst>
      <p:ext uri="{BB962C8B-B14F-4D97-AF65-F5344CB8AC3E}">
        <p14:creationId xmlns:p14="http://schemas.microsoft.com/office/powerpoint/2010/main" val="1135051192"/>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82118" y="955117"/>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cstate="email">
            <a:extLst>
              <a:ext uri="{28A0092B-C50C-407E-A947-70E740481C1C}">
                <a14:useLocalDpi xmlns:a14="http://schemas.microsoft.com/office/drawing/2010/main"/>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613151" y="1359071"/>
            <a:ext cx="5039270" cy="539182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7381" y="1194656"/>
            <a:ext cx="11527059" cy="5486822"/>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ctr">
              <a:buFont typeface="Arial" panose="020B0604020202020204" pitchFamily="34" charset="0"/>
              <a:buChar char="•"/>
            </a:pPr>
            <a:endParaRPr lang="en-US" dirty="0"/>
          </a:p>
        </p:txBody>
      </p:sp>
      <p:sp>
        <p:nvSpPr>
          <p:cNvPr id="2" name="Rectangle 1">
            <a:extLst>
              <a:ext uri="{FF2B5EF4-FFF2-40B4-BE49-F238E27FC236}">
                <a16:creationId xmlns:a16="http://schemas.microsoft.com/office/drawing/2014/main" id="{15822044-325A-4EDB-9AC9-821A3BA0EDA4}"/>
              </a:ext>
            </a:extLst>
          </p:cNvPr>
          <p:cNvSpPr/>
          <p:nvPr/>
        </p:nvSpPr>
        <p:spPr>
          <a:xfrm>
            <a:off x="3453052" y="251646"/>
            <a:ext cx="6024534" cy="584775"/>
          </a:xfrm>
          <a:prstGeom prst="rect">
            <a:avLst/>
          </a:prstGeom>
        </p:spPr>
        <p:txBody>
          <a:bodyPr wrap="none">
            <a:spAutoFit/>
          </a:bodyPr>
          <a:lstStyle/>
          <a:p>
            <a:pPr algn="ctr"/>
            <a:r>
              <a:rPr lang="en-US" sz="3200" b="1" dirty="0">
                <a:solidFill>
                  <a:srgbClr val="852F4A"/>
                </a:solidFill>
              </a:rPr>
              <a:t>Ethics while Marketing to Children</a:t>
            </a:r>
          </a:p>
        </p:txBody>
      </p:sp>
      <p:sp>
        <p:nvSpPr>
          <p:cNvPr id="8" name="Google Shape;215;p33">
            <a:extLst>
              <a:ext uri="{FF2B5EF4-FFF2-40B4-BE49-F238E27FC236}">
                <a16:creationId xmlns:a16="http://schemas.microsoft.com/office/drawing/2014/main" id="{A9C6D765-B679-4FE2-BFDD-2E50DE7E41F0}"/>
              </a:ext>
            </a:extLst>
          </p:cNvPr>
          <p:cNvSpPr txBox="1">
            <a:spLocks/>
          </p:cNvSpPr>
          <p:nvPr/>
        </p:nvSpPr>
        <p:spPr>
          <a:xfrm>
            <a:off x="5211255" y="1884201"/>
            <a:ext cx="6184281" cy="5178289"/>
          </a:xfrm>
          <a:prstGeom prst="rect">
            <a:avLst/>
          </a:prstGeom>
        </p:spPr>
        <p:txBody>
          <a:bodyPr spcFirstLastPara="1" vert="horz" wrap="square" lIns="91425" tIns="91425" rIns="91425" bIns="91425" rtlCol="0" anchor="t"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
                <a:srgbClr val="191818"/>
              </a:buClr>
              <a:buSzPts val="1400"/>
              <a:buFont typeface="Lato"/>
              <a:buNone/>
              <a:tabLst/>
              <a:defRPr/>
            </a:pPr>
            <a:r>
              <a:rPr kumimoji="0" lang="en-US" sz="2000" b="1" i="0" u="sng" strike="noStrike" kern="0" cap="none" spc="0" normalizeH="0" baseline="0" noProof="0" dirty="0">
                <a:ln>
                  <a:noFill/>
                </a:ln>
                <a:solidFill>
                  <a:srgbClr val="00B050"/>
                </a:solidFill>
                <a:effectLst/>
                <a:uLnTx/>
                <a:uFillTx/>
                <a:latin typeface="Lato"/>
                <a:ea typeface="Lato"/>
                <a:cs typeface="Lato"/>
                <a:sym typeface="Lato"/>
              </a:rPr>
              <a:t>Guidelines include:</a:t>
            </a:r>
          </a:p>
          <a:p>
            <a:pPr marL="342900" marR="0" lvl="0" indent="-342900" algn="l" defTabSz="914400" rtl="0" eaLnBrk="1" fontAlgn="auto" latinLnBrk="0" hangingPunct="1">
              <a:lnSpc>
                <a:spcPct val="100000"/>
              </a:lnSpc>
              <a:spcBef>
                <a:spcPts val="0"/>
              </a:spcBef>
              <a:spcAft>
                <a:spcPts val="0"/>
              </a:spcAft>
              <a:buClr>
                <a:srgbClr val="191818"/>
              </a:buClr>
              <a:buSzPts val="1400"/>
              <a:buFont typeface="Courier New" panose="02070309020205020404" pitchFamily="49" charset="0"/>
              <a:buChar char="o"/>
              <a:tabLst/>
              <a:defRPr/>
            </a:pPr>
            <a:r>
              <a:rPr kumimoji="0" lang="en-US" sz="2000" b="0" i="0" u="none" strike="noStrike" kern="0" cap="none" spc="0" normalizeH="0" baseline="0" noProof="0" dirty="0">
                <a:ln>
                  <a:noFill/>
                </a:ln>
                <a:solidFill>
                  <a:srgbClr val="191818"/>
                </a:solidFill>
                <a:effectLst/>
                <a:uLnTx/>
                <a:uFillTx/>
                <a:latin typeface="Lato"/>
                <a:ea typeface="Lato"/>
                <a:cs typeface="Lato"/>
                <a:sym typeface="Lato"/>
              </a:rPr>
              <a:t>No misleading claims about product’s performance or benefits</a:t>
            </a:r>
          </a:p>
          <a:p>
            <a:pPr marL="342900" marR="0" lvl="0" indent="-342900" algn="l" defTabSz="914400" rtl="0" eaLnBrk="1" fontAlgn="auto" latinLnBrk="0" hangingPunct="1">
              <a:lnSpc>
                <a:spcPct val="100000"/>
              </a:lnSpc>
              <a:spcBef>
                <a:spcPts val="0"/>
              </a:spcBef>
              <a:spcAft>
                <a:spcPts val="0"/>
              </a:spcAft>
              <a:buClr>
                <a:srgbClr val="191818"/>
              </a:buClr>
              <a:buSzPts val="1400"/>
              <a:buFont typeface="Courier New" panose="02070309020205020404" pitchFamily="49" charset="0"/>
              <a:buChar char="o"/>
              <a:tabLst/>
              <a:defRPr/>
            </a:pPr>
            <a:r>
              <a:rPr kumimoji="0" lang="en-US" sz="2000" b="0" i="0" u="none" strike="noStrike" kern="0" cap="none" spc="0" normalizeH="0" baseline="0" noProof="0" dirty="0">
                <a:ln>
                  <a:noFill/>
                </a:ln>
                <a:solidFill>
                  <a:srgbClr val="191818"/>
                </a:solidFill>
                <a:effectLst/>
                <a:uLnTx/>
                <a:uFillTx/>
                <a:latin typeface="Lato"/>
                <a:ea typeface="Lato"/>
                <a:cs typeface="Lato"/>
                <a:sym typeface="Lato"/>
              </a:rPr>
              <a:t>Must not exploit children’s imagination</a:t>
            </a:r>
          </a:p>
          <a:p>
            <a:pPr marL="342900" marR="0" lvl="0" indent="-342900" algn="l" defTabSz="914400" rtl="0" eaLnBrk="1" fontAlgn="auto" latinLnBrk="0" hangingPunct="1">
              <a:lnSpc>
                <a:spcPct val="100000"/>
              </a:lnSpc>
              <a:spcBef>
                <a:spcPts val="0"/>
              </a:spcBef>
              <a:spcAft>
                <a:spcPts val="0"/>
              </a:spcAft>
              <a:buClr>
                <a:srgbClr val="191818"/>
              </a:buClr>
              <a:buSzPts val="1400"/>
              <a:buFont typeface="Courier New" panose="02070309020205020404" pitchFamily="49" charset="0"/>
              <a:buChar char="o"/>
              <a:tabLst/>
              <a:defRPr/>
            </a:pPr>
            <a:r>
              <a:rPr kumimoji="0" lang="en-US" sz="2000" b="0" i="0" u="none" strike="noStrike" kern="0" cap="none" spc="0" normalizeH="0" baseline="0" noProof="0" dirty="0">
                <a:ln>
                  <a:noFill/>
                </a:ln>
                <a:solidFill>
                  <a:srgbClr val="191818"/>
                </a:solidFill>
                <a:effectLst/>
                <a:uLnTx/>
                <a:uFillTx/>
                <a:latin typeface="Lato"/>
                <a:ea typeface="Lato"/>
                <a:cs typeface="Lato"/>
                <a:sym typeface="Lato"/>
              </a:rPr>
              <a:t>Can not create unrealistic expectations</a:t>
            </a:r>
          </a:p>
          <a:p>
            <a:pPr marL="342900" marR="0" lvl="0" indent="-342900" algn="l" defTabSz="914400" rtl="0" eaLnBrk="1" fontAlgn="auto" latinLnBrk="0" hangingPunct="1">
              <a:lnSpc>
                <a:spcPct val="100000"/>
              </a:lnSpc>
              <a:spcBef>
                <a:spcPts val="0"/>
              </a:spcBef>
              <a:spcAft>
                <a:spcPts val="0"/>
              </a:spcAft>
              <a:buClr>
                <a:srgbClr val="191818"/>
              </a:buClr>
              <a:buSzPts val="1400"/>
              <a:buFont typeface="Courier New" panose="02070309020205020404" pitchFamily="49" charset="0"/>
              <a:buChar char="o"/>
              <a:tabLst/>
              <a:defRPr/>
            </a:pPr>
            <a:r>
              <a:rPr kumimoji="0" lang="en-US" sz="2000" b="0" i="0" u="none" strike="noStrike" kern="0" cap="none" spc="0" normalizeH="0" baseline="0" noProof="0" dirty="0">
                <a:ln>
                  <a:noFill/>
                </a:ln>
                <a:solidFill>
                  <a:srgbClr val="191818"/>
                </a:solidFill>
                <a:effectLst/>
                <a:uLnTx/>
                <a:uFillTx/>
                <a:latin typeface="Lato"/>
                <a:ea typeface="Lato"/>
                <a:cs typeface="Lato"/>
                <a:sym typeface="Lato"/>
              </a:rPr>
              <a:t>Products must be shown in safe situation</a:t>
            </a:r>
          </a:p>
          <a:p>
            <a:pPr marL="342900" marR="0" lvl="0" indent="-342900" algn="l" defTabSz="914400" rtl="0" eaLnBrk="1" fontAlgn="auto" latinLnBrk="0" hangingPunct="1">
              <a:lnSpc>
                <a:spcPct val="100000"/>
              </a:lnSpc>
              <a:spcBef>
                <a:spcPts val="0"/>
              </a:spcBef>
              <a:spcAft>
                <a:spcPts val="0"/>
              </a:spcAft>
              <a:buClr>
                <a:srgbClr val="191818"/>
              </a:buClr>
              <a:buSzPts val="1400"/>
              <a:buFont typeface="Courier New" panose="02070309020205020404" pitchFamily="49" charset="0"/>
              <a:buChar char="o"/>
              <a:tabLst/>
              <a:defRPr/>
            </a:pPr>
            <a:r>
              <a:rPr kumimoji="0" lang="en-US" sz="2000" b="0" i="0" u="none" strike="noStrike" kern="0" cap="none" spc="0" normalizeH="0" baseline="0" noProof="0" dirty="0">
                <a:ln>
                  <a:noFill/>
                </a:ln>
                <a:solidFill>
                  <a:srgbClr val="191818"/>
                </a:solidFill>
                <a:effectLst/>
                <a:uLnTx/>
                <a:uFillTx/>
                <a:latin typeface="Lato"/>
                <a:ea typeface="Lato"/>
                <a:cs typeface="Lato"/>
                <a:sym typeface="Lato"/>
              </a:rPr>
              <a:t>No encouragement of inappropriate behavior</a:t>
            </a:r>
          </a:p>
          <a:p>
            <a:pPr marL="342900" marR="0" lvl="0" indent="-342900" algn="l" defTabSz="914400" rtl="0" eaLnBrk="1" fontAlgn="auto" latinLnBrk="0" hangingPunct="1">
              <a:lnSpc>
                <a:spcPct val="100000"/>
              </a:lnSpc>
              <a:spcBef>
                <a:spcPts val="0"/>
              </a:spcBef>
              <a:spcAft>
                <a:spcPts val="0"/>
              </a:spcAft>
              <a:buClr>
                <a:srgbClr val="191818"/>
              </a:buClr>
              <a:buSzPts val="1400"/>
              <a:buFont typeface="Courier New" panose="02070309020205020404" pitchFamily="49" charset="0"/>
              <a:buChar char="o"/>
              <a:tabLst/>
              <a:defRPr/>
            </a:pPr>
            <a:r>
              <a:rPr kumimoji="0" lang="en-US" sz="2000" b="0" i="0" u="none" strike="noStrike" kern="0" cap="none" spc="0" normalizeH="0" baseline="0" noProof="0" dirty="0">
                <a:ln>
                  <a:noFill/>
                </a:ln>
                <a:solidFill>
                  <a:srgbClr val="191818"/>
                </a:solidFill>
                <a:effectLst/>
                <a:uLnTx/>
                <a:uFillTx/>
                <a:latin typeface="Lato"/>
                <a:ea typeface="Lato"/>
                <a:cs typeface="Lato"/>
                <a:sym typeface="Lato"/>
              </a:rPr>
              <a:t>Avoid ads that </a:t>
            </a:r>
          </a:p>
          <a:p>
            <a:pPr marL="0" marR="0" lvl="0" indent="0" algn="l" defTabSz="914400" rtl="0" eaLnBrk="1" fontAlgn="auto" latinLnBrk="0" hangingPunct="1">
              <a:lnSpc>
                <a:spcPct val="100000"/>
              </a:lnSpc>
              <a:spcBef>
                <a:spcPts val="0"/>
              </a:spcBef>
              <a:spcAft>
                <a:spcPts val="0"/>
              </a:spcAft>
              <a:buClr>
                <a:srgbClr val="191818"/>
              </a:buClr>
              <a:buSzPts val="1400"/>
              <a:buFont typeface="Lato"/>
              <a:buNone/>
              <a:tabLst/>
              <a:defRPr/>
            </a:pPr>
            <a:r>
              <a:rPr kumimoji="0" lang="en-US" sz="2000" b="0" i="0" u="none" strike="noStrike" kern="0" cap="none" spc="0" normalizeH="0" baseline="0" noProof="0" dirty="0">
                <a:ln>
                  <a:noFill/>
                </a:ln>
                <a:solidFill>
                  <a:srgbClr val="191818"/>
                </a:solidFill>
                <a:effectLst/>
                <a:uLnTx/>
                <a:uFillTx/>
                <a:latin typeface="Lato"/>
                <a:ea typeface="Lato"/>
                <a:cs typeface="Lato"/>
                <a:sym typeface="Lato"/>
              </a:rPr>
              <a:t>    - encourage children to pressure their parents to  </a:t>
            </a:r>
          </a:p>
          <a:p>
            <a:pPr marL="0" marR="0" lvl="0" indent="0" algn="l" defTabSz="914400" rtl="0" eaLnBrk="1" fontAlgn="auto" latinLnBrk="0" hangingPunct="1">
              <a:lnSpc>
                <a:spcPct val="100000"/>
              </a:lnSpc>
              <a:spcBef>
                <a:spcPts val="0"/>
              </a:spcBef>
              <a:spcAft>
                <a:spcPts val="0"/>
              </a:spcAft>
              <a:buClr>
                <a:srgbClr val="191818"/>
              </a:buClr>
              <a:buSzPts val="1400"/>
              <a:buFont typeface="Lato"/>
              <a:buNone/>
              <a:tabLst/>
              <a:defRPr/>
            </a:pPr>
            <a:r>
              <a:rPr lang="en-US" sz="2000" kern="0" dirty="0">
                <a:solidFill>
                  <a:srgbClr val="191818"/>
                </a:solidFill>
                <a:latin typeface="Lato"/>
                <a:ea typeface="Lato"/>
                <a:cs typeface="Lato"/>
                <a:sym typeface="Lato"/>
              </a:rPr>
              <a:t>      </a:t>
            </a:r>
            <a:r>
              <a:rPr kumimoji="0" lang="en-US" sz="2000" b="0" i="0" u="none" strike="noStrike" kern="0" cap="none" spc="0" normalizeH="0" baseline="0" noProof="0" dirty="0">
                <a:ln>
                  <a:noFill/>
                </a:ln>
                <a:solidFill>
                  <a:srgbClr val="191818"/>
                </a:solidFill>
                <a:effectLst/>
                <a:uLnTx/>
                <a:uFillTx/>
                <a:latin typeface="Lato"/>
                <a:ea typeface="Lato"/>
                <a:cs typeface="Lato"/>
                <a:sym typeface="Lato"/>
              </a:rPr>
              <a:t>buy the</a:t>
            </a:r>
            <a:r>
              <a:rPr lang="en-US" sz="2000" kern="0" dirty="0">
                <a:solidFill>
                  <a:srgbClr val="191818"/>
                </a:solidFill>
                <a:latin typeface="Lato"/>
                <a:ea typeface="Lato"/>
                <a:cs typeface="Lato"/>
                <a:sym typeface="Lato"/>
              </a:rPr>
              <a:t> </a:t>
            </a:r>
            <a:r>
              <a:rPr kumimoji="0" lang="en-US" sz="2000" b="0" i="0" u="none" strike="noStrike" kern="0" cap="none" spc="0" normalizeH="0" baseline="0" noProof="0" dirty="0">
                <a:ln>
                  <a:noFill/>
                </a:ln>
                <a:solidFill>
                  <a:srgbClr val="191818"/>
                </a:solidFill>
                <a:effectLst/>
                <a:uLnTx/>
                <a:uFillTx/>
                <a:latin typeface="Lato"/>
                <a:ea typeface="Lato"/>
                <a:cs typeface="Lato"/>
                <a:sym typeface="Lato"/>
              </a:rPr>
              <a:t>products advertised</a:t>
            </a:r>
          </a:p>
          <a:p>
            <a:pPr marL="0" marR="0" lvl="0" indent="0" algn="l" defTabSz="914400" rtl="0" eaLnBrk="1" fontAlgn="auto" latinLnBrk="0" hangingPunct="1">
              <a:lnSpc>
                <a:spcPct val="100000"/>
              </a:lnSpc>
              <a:spcBef>
                <a:spcPts val="0"/>
              </a:spcBef>
              <a:spcAft>
                <a:spcPts val="0"/>
              </a:spcAft>
              <a:buClr>
                <a:srgbClr val="191818"/>
              </a:buClr>
              <a:buSzPts val="1400"/>
              <a:buFont typeface="Lato"/>
              <a:buNone/>
              <a:tabLst/>
              <a:defRPr/>
            </a:pPr>
            <a:r>
              <a:rPr kumimoji="0" lang="en-US" sz="2000" b="0" i="0" u="none" strike="noStrike" kern="0" cap="none" spc="0" normalizeH="0" baseline="0" noProof="0" dirty="0">
                <a:ln>
                  <a:noFill/>
                </a:ln>
                <a:solidFill>
                  <a:srgbClr val="191818"/>
                </a:solidFill>
                <a:effectLst/>
                <a:uLnTx/>
                <a:uFillTx/>
                <a:latin typeface="Lato"/>
                <a:ea typeface="Lato"/>
                <a:cs typeface="Lato"/>
                <a:sym typeface="Lato"/>
              </a:rPr>
              <a:t>    - lead children to feel that ownership of a given </a:t>
            </a:r>
          </a:p>
          <a:p>
            <a:pPr marL="0" marR="0" lvl="0" indent="0" algn="l" defTabSz="914400" rtl="0" eaLnBrk="1" fontAlgn="auto" latinLnBrk="0" hangingPunct="1">
              <a:lnSpc>
                <a:spcPct val="100000"/>
              </a:lnSpc>
              <a:spcBef>
                <a:spcPts val="0"/>
              </a:spcBef>
              <a:spcAft>
                <a:spcPts val="0"/>
              </a:spcAft>
              <a:buClr>
                <a:srgbClr val="191818"/>
              </a:buClr>
              <a:buSzPts val="1400"/>
              <a:buFont typeface="Lato"/>
              <a:buNone/>
              <a:tabLst/>
              <a:defRPr/>
            </a:pPr>
            <a:r>
              <a:rPr lang="en-US" sz="2000" kern="0" dirty="0">
                <a:solidFill>
                  <a:srgbClr val="191818"/>
                </a:solidFill>
                <a:latin typeface="Lato"/>
                <a:ea typeface="Lato"/>
                <a:cs typeface="Lato"/>
                <a:sym typeface="Lato"/>
              </a:rPr>
              <a:t>      </a:t>
            </a:r>
            <a:r>
              <a:rPr kumimoji="0" lang="en-US" sz="2000" b="0" i="0" u="none" strike="noStrike" kern="0" cap="none" spc="0" normalizeH="0" baseline="0" noProof="0" dirty="0">
                <a:ln>
                  <a:noFill/>
                </a:ln>
                <a:solidFill>
                  <a:srgbClr val="191818"/>
                </a:solidFill>
                <a:effectLst/>
                <a:uLnTx/>
                <a:uFillTx/>
                <a:latin typeface="Lato"/>
                <a:ea typeface="Lato"/>
                <a:cs typeface="Lato"/>
                <a:sym typeface="Lato"/>
              </a:rPr>
              <a:t>product will make them more accepted by peers</a:t>
            </a:r>
          </a:p>
          <a:p>
            <a:pPr marL="857250" indent="-857250" algn="l">
              <a:buFont typeface="Arial" panose="020B0604020202020204" pitchFamily="34" charset="0"/>
              <a:buChar char="•"/>
            </a:pPr>
            <a:endParaRPr lang="en-US" sz="11500" b="1" dirty="0">
              <a:solidFill>
                <a:srgbClr val="8E5A6D"/>
              </a:solidFill>
            </a:endParaRPr>
          </a:p>
        </p:txBody>
      </p:sp>
      <p:sp>
        <p:nvSpPr>
          <p:cNvPr id="12" name="Google Shape;215;p33">
            <a:extLst>
              <a:ext uri="{FF2B5EF4-FFF2-40B4-BE49-F238E27FC236}">
                <a16:creationId xmlns:a16="http://schemas.microsoft.com/office/drawing/2014/main" id="{2B1274A9-3F97-4074-9B83-9F0EA8F0A2C5}"/>
              </a:ext>
            </a:extLst>
          </p:cNvPr>
          <p:cNvSpPr txBox="1">
            <a:spLocks/>
          </p:cNvSpPr>
          <p:nvPr/>
        </p:nvSpPr>
        <p:spPr>
          <a:xfrm>
            <a:off x="301778" y="1833828"/>
            <a:ext cx="5039270" cy="4441887"/>
          </a:xfrm>
          <a:prstGeom prst="rect">
            <a:avLst/>
          </a:prstGeom>
        </p:spPr>
        <p:txBody>
          <a:bodyPr spcFirstLastPara="1" vert="horz" wrap="square" lIns="91425" tIns="91425" rIns="91425" bIns="91425" rtlCol="0" anchor="t"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
                <a:srgbClr val="191818"/>
              </a:buClr>
              <a:buSzPts val="1400"/>
              <a:buFont typeface="Lato"/>
              <a:buNone/>
              <a:tabLst/>
              <a:defRPr/>
            </a:pPr>
            <a:r>
              <a:rPr lang="en-US" altLang="en-US" dirty="0"/>
              <a:t>Advertising to children is of particular concern because kids tend to imitate behavior and are not old enough to correctly process and evaluate the information they see. </a:t>
            </a:r>
          </a:p>
          <a:p>
            <a:pPr marL="0" marR="0" lvl="0" indent="0" algn="l" defTabSz="914400" rtl="0" eaLnBrk="1" fontAlgn="auto" latinLnBrk="0" hangingPunct="1">
              <a:lnSpc>
                <a:spcPct val="100000"/>
              </a:lnSpc>
              <a:spcBef>
                <a:spcPts val="0"/>
              </a:spcBef>
              <a:spcAft>
                <a:spcPts val="0"/>
              </a:spcAft>
              <a:buClr>
                <a:srgbClr val="191818"/>
              </a:buClr>
              <a:buSzPts val="1400"/>
              <a:buFont typeface="Lato"/>
              <a:buNone/>
              <a:tabLst/>
              <a:defRPr/>
            </a:pPr>
            <a:r>
              <a:rPr kumimoji="0" lang="en-US" sz="2000" b="0" i="0" u="none" strike="noStrike" kern="0" cap="none" spc="0" normalizeH="0" baseline="0" noProof="0" dirty="0">
                <a:ln>
                  <a:noFill/>
                </a:ln>
                <a:solidFill>
                  <a:srgbClr val="191818"/>
                </a:solidFill>
                <a:effectLst/>
                <a:uLnTx/>
                <a:uFillTx/>
                <a:latin typeface="Lato"/>
                <a:ea typeface="Lato"/>
                <a:cs typeface="Lato"/>
                <a:sym typeface="Lato"/>
              </a:rPr>
              <a:t>Guidelines by Children’s Advertising Review Unit (CARU)</a:t>
            </a:r>
          </a:p>
        </p:txBody>
      </p:sp>
    </p:spTree>
    <p:extLst>
      <p:ext uri="{BB962C8B-B14F-4D97-AF65-F5344CB8AC3E}">
        <p14:creationId xmlns:p14="http://schemas.microsoft.com/office/powerpoint/2010/main" val="63785641"/>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cstate="email">
            <a:duotone>
              <a:prstClr val="black"/>
              <a:srgbClr val="852F4A">
                <a:tint val="45000"/>
                <a:satMod val="400000"/>
              </a:srgbClr>
            </a:duotone>
            <a:extLst>
              <a:ext uri="{28A0092B-C50C-407E-A947-70E740481C1C}">
                <a14:useLocalDpi xmlns:a14="http://schemas.microsoft.com/office/drawing/2010/main"/>
              </a:ext>
            </a:extLst>
          </a:blip>
          <a:stretch>
            <a:fillRect/>
          </a:stretch>
        </p:blipFill>
        <p:spPr>
          <a:xfrm>
            <a:off x="0" y="0"/>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680720" y="5103674"/>
            <a:ext cx="6390639" cy="1754326"/>
          </a:xfrm>
          <a:prstGeom prst="rect">
            <a:avLst/>
          </a:prstGeom>
          <a:noFill/>
        </p:spPr>
        <p:txBody>
          <a:bodyPr wrap="square" rtlCol="0">
            <a:spAutoFit/>
          </a:bodyPr>
          <a:lstStyle/>
          <a:p>
            <a:r>
              <a:rPr lang="en-US" sz="5400" b="1" dirty="0">
                <a:solidFill>
                  <a:schemeClr val="bg1"/>
                </a:solidFill>
                <a:latin typeface="Tajawal Medium" panose="00000600000000000000" pitchFamily="2" charset="-78"/>
                <a:cs typeface="Tajawal Medium" panose="00000600000000000000" pitchFamily="2" charset="-78"/>
              </a:rPr>
              <a:t>Thank You</a:t>
            </a:r>
          </a:p>
          <a:p>
            <a:r>
              <a:rPr lang="en-US" sz="5400" b="1" dirty="0">
                <a:solidFill>
                  <a:srgbClr val="2D3956"/>
                </a:solidFill>
                <a:latin typeface="Tajawal Medium" panose="00000600000000000000" pitchFamily="2" charset="-78"/>
                <a:cs typeface="Tajawal Medium" panose="00000600000000000000" pitchFamily="2" charset="-78"/>
              </a:rPr>
              <a:t>Dr. Perihan Salah</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a:blip r:embed="rId5" cstate="email">
            <a:extLst>
              <a:ext uri="{28A0092B-C50C-407E-A947-70E740481C1C}">
                <a14:useLocalDpi xmlns:a14="http://schemas.microsoft.com/office/drawing/2010/main"/>
              </a:ext>
              <a:ext uri="{96DAC541-7B7A-43D3-8B79-37D633B846F1}">
                <asvg:svgBlip xmlns:asvg="http://schemas.microsoft.com/office/drawing/2016/SVG/main" r:embed="rId6"/>
              </a:ext>
            </a:extLst>
          </a:blip>
          <a:stretch>
            <a:fillRect/>
          </a:stretch>
        </p:blipFill>
        <p:spPr>
          <a:xfrm>
            <a:off x="9175057" y="248508"/>
            <a:ext cx="2649477" cy="1166001"/>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7" cstate="email">
            <a:extLst>
              <a:ext uri="{28A0092B-C50C-407E-A947-70E740481C1C}">
                <a14:useLocalDpi xmlns:a14="http://schemas.microsoft.com/office/drawing/2010/main"/>
              </a:ext>
              <a:ext uri="{96DAC541-7B7A-43D3-8B79-37D633B846F1}">
                <asvg:svgBlip xmlns:asvg="http://schemas.microsoft.com/office/drawing/2016/SVG/main" r:embed="rId8"/>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21998</TotalTime>
  <Words>3137</Words>
  <Application>Microsoft Office PowerPoint</Application>
  <PresentationFormat>Widescreen</PresentationFormat>
  <Paragraphs>287</Paragraphs>
  <Slides>49</Slides>
  <Notes>9</Notes>
  <HiddenSlides>0</HiddenSlides>
  <MMClips>0</MMClips>
  <ScaleCrop>false</ScaleCrop>
  <HeadingPairs>
    <vt:vector size="6" baseType="variant">
      <vt:variant>
        <vt:lpstr>Fonts Used</vt:lpstr>
      </vt:variant>
      <vt:variant>
        <vt:i4>12</vt:i4>
      </vt:variant>
      <vt:variant>
        <vt:lpstr>Theme</vt:lpstr>
      </vt:variant>
      <vt:variant>
        <vt:i4>1</vt:i4>
      </vt:variant>
      <vt:variant>
        <vt:lpstr>Slide Titles</vt:lpstr>
      </vt:variant>
      <vt:variant>
        <vt:i4>49</vt:i4>
      </vt:variant>
    </vt:vector>
  </HeadingPairs>
  <TitlesOfParts>
    <vt:vector size="62" baseType="lpstr">
      <vt:lpstr>Arial</vt:lpstr>
      <vt:lpstr>Calibri</vt:lpstr>
      <vt:lpstr>Calibri Light</vt:lpstr>
      <vt:lpstr>Candara</vt:lpstr>
      <vt:lpstr>Cormorant Garamond</vt:lpstr>
      <vt:lpstr>Cormorant Garamond Medium</vt:lpstr>
      <vt:lpstr>Courier New</vt:lpstr>
      <vt:lpstr>Lato</vt:lpstr>
      <vt:lpstr>Prata</vt:lpstr>
      <vt:lpstr>Tajawal ExtraBold</vt:lpstr>
      <vt:lpstr>Tajawal Medium</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Perihan Salah</cp:lastModifiedBy>
  <cp:revision>1092</cp:revision>
  <dcterms:created xsi:type="dcterms:W3CDTF">2023-04-29T09:08:23Z</dcterms:created>
  <dcterms:modified xsi:type="dcterms:W3CDTF">2023-08-16T11:30:07Z</dcterms:modified>
</cp:coreProperties>
</file>