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03" r:id="rId2"/>
    <p:sldId id="271" r:id="rId3"/>
    <p:sldId id="276" r:id="rId4"/>
    <p:sldId id="490" r:id="rId5"/>
    <p:sldId id="482" r:id="rId6"/>
    <p:sldId id="313" r:id="rId7"/>
    <p:sldId id="491" r:id="rId8"/>
    <p:sldId id="492" r:id="rId9"/>
    <p:sldId id="493" r:id="rId10"/>
    <p:sldId id="494" r:id="rId11"/>
    <p:sldId id="495" r:id="rId12"/>
    <p:sldId id="496" r:id="rId13"/>
    <p:sldId id="497" r:id="rId14"/>
    <p:sldId id="498" r:id="rId15"/>
    <p:sldId id="499" r:id="rId16"/>
    <p:sldId id="500" r:id="rId17"/>
    <p:sldId id="483" r:id="rId18"/>
    <p:sldId id="48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276"/>
            <p14:sldId id="490"/>
            <p14:sldId id="482"/>
            <p14:sldId id="313"/>
            <p14:sldId id="491"/>
            <p14:sldId id="492"/>
            <p14:sldId id="493"/>
            <p14:sldId id="494"/>
            <p14:sldId id="495"/>
            <p14:sldId id="496"/>
            <p14:sldId id="497"/>
            <p14:sldId id="498"/>
            <p14:sldId id="499"/>
            <p14:sldId id="500"/>
            <p14:sldId id="483"/>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62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23057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34335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94561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73493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6020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61366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3157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14678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77200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9182" y="69408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117349" y="1379357"/>
            <a:ext cx="1946367"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وصف المقرر</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C61EC00-FD67-A9E2-45A7-D92D06B5AAFE}"/>
              </a:ext>
            </a:extLst>
          </p:cNvPr>
          <p:cNvSpPr txBox="1"/>
          <p:nvPr/>
        </p:nvSpPr>
        <p:spPr>
          <a:xfrm>
            <a:off x="6096000" y="2676062"/>
            <a:ext cx="5277505" cy="3233834"/>
          </a:xfrm>
          <a:prstGeom prst="rect">
            <a:avLst/>
          </a:prstGeom>
          <a:noFill/>
        </p:spPr>
        <p:txBody>
          <a:bodyPr wrap="square">
            <a:spAutoFit/>
          </a:bodyPr>
          <a:lstStyle/>
          <a:p>
            <a:pPr indent="363855" algn="just" rtl="1">
              <a:lnSpc>
                <a:spcPct val="107000"/>
              </a:lnSpc>
              <a:spcAft>
                <a:spcPts val="800"/>
              </a:spcAft>
            </a:pPr>
            <a:r>
              <a:rPr lang="ar-SA"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يهدف هذا المساق إلى إكساب الدارسين المهارات والمعارف الأساسية المرتبطة بالاتصال التنظيمي، حيث يتناول الاتصال في العلاقات العامة بشكل عام ثم مفهوم الاتصال التنظيمي وأهميته وأهدافه وأنواعه ومكوناته وخصائصه، ووسائله ومبادئه ونماذجه ومعوقاته، كما يتناول عدد من النظريات الإدارية والسلوك التنظيمي واستراتيجيات الاتصال الفعال ومهارات الاتصال الشخصي الفعال.</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74CE7FA-342A-AF09-7B44-74098A1128B8}"/>
              </a:ext>
            </a:extLst>
          </p:cNvPr>
          <p:cNvPicPr>
            <a:picLocks noChangeAspect="1"/>
          </p:cNvPicPr>
          <p:nvPr/>
        </p:nvPicPr>
        <p:blipFill>
          <a:blip r:embed="rId3"/>
          <a:stretch>
            <a:fillRect/>
          </a:stretch>
        </p:blipFill>
        <p:spPr>
          <a:xfrm>
            <a:off x="649939" y="761909"/>
            <a:ext cx="4886325" cy="3257550"/>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975974"/>
            <a:ext cx="654113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أهداف تدريس المادة ونتاجات تعلمها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الأهداف ونتاجات التعلم:</a:t>
            </a:r>
          </a:p>
          <a:p>
            <a:pPr algn="just" rtl="1"/>
            <a:r>
              <a:rPr lang="ar-SA" sz="2400" dirty="0">
                <a:solidFill>
                  <a:srgbClr val="2D3956"/>
                </a:solidFill>
                <a:latin typeface="Times New Roman" panose="02020603050405020304" pitchFamily="18" charset="0"/>
                <a:cs typeface="Times New Roman" panose="02020603050405020304" pitchFamily="18" charset="0"/>
              </a:rPr>
              <a:t>يتوقع من الدارسين بعد الانتهاء من دراسة هذا المساق أن يكون قادراً على تحقيق الأهداف التالية: </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1.	تطوير قدرات ومهارات واتجاهات الدراسين فيما يتعلق بالاتصال التنظيمي من خلال زيادة قدراتهم على التحليل والتركيب والاستقراء والاستنتاج، والتطبيق والتقويم والنقد. </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2.	تشجيع الدارسين على تطوير مهاراتهم وقدراتهم واتجاهاتهم فيما يتعلق بالاتصال التنظيمي.</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3.	إظهار المعرفة الكافية بكافة المفاهيم وثيقة الصلة بالاتصال التنظيمي وأهدافه ومبادئه ووظائفه.</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4.	التعرف على النظريات والنماذج والخصائص الخاصة بالاتصال التنظيمي.</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5.	التعرف على معوقات الاتصال التنظيمي وأساليب التغلب عليها.</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5D7068D-2D4C-2160-D9FC-A3B46572AEBD}"/>
              </a:ext>
            </a:extLst>
          </p:cNvPr>
          <p:cNvPicPr>
            <a:picLocks noChangeAspect="1"/>
          </p:cNvPicPr>
          <p:nvPr/>
        </p:nvPicPr>
        <p:blipFill>
          <a:blip r:embed="rId3"/>
          <a:stretch>
            <a:fillRect/>
          </a:stretch>
        </p:blipFill>
        <p:spPr>
          <a:xfrm>
            <a:off x="1204989" y="139247"/>
            <a:ext cx="2562970" cy="252894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3963" y="671071"/>
            <a:ext cx="6968791"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أهداف تدريس المادة ونتاجات تعلمها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0786" y="2402732"/>
            <a:ext cx="9430610" cy="3724096"/>
          </a:xfrm>
          <a:prstGeom prst="rect">
            <a:avLst/>
          </a:prstGeom>
          <a:noFill/>
        </p:spPr>
        <p:txBody>
          <a:bodyPr wrap="square" rtlCol="0">
            <a:spAutoFit/>
          </a:bodyPr>
          <a:lstStyle/>
          <a:p>
            <a:pPr marL="393700" indent="-393700" algn="just" rtl="1"/>
            <a:r>
              <a:rPr lang="ar-SA" sz="2000" dirty="0">
                <a:solidFill>
                  <a:srgbClr val="2D3956"/>
                </a:solidFill>
                <a:latin typeface="Times New Roman" panose="02020603050405020304" pitchFamily="18" charset="0"/>
                <a:cs typeface="Times New Roman" panose="02020603050405020304" pitchFamily="18" charset="0"/>
              </a:rPr>
              <a:t>6</a:t>
            </a:r>
            <a:r>
              <a:rPr lang="ar-SA" sz="2400" dirty="0">
                <a:solidFill>
                  <a:srgbClr val="2D3956"/>
                </a:solidFill>
                <a:latin typeface="Times New Roman" panose="02020603050405020304" pitchFamily="18" charset="0"/>
                <a:cs typeface="Times New Roman" panose="02020603050405020304" pitchFamily="18" charset="0"/>
              </a:rPr>
              <a:t>.	تمكين الدارسين من اقتراح استراتيجيات ونماذج تتلاءم مع الاتصال التنظيمي في المنظمات المختلفة. </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7.	القدرة على تحليل جمهور المؤسسات والمنظمات المختلفة وفق ما يتناسب مع مبادئ الاتصال التنظيمي.</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8.	تطبيق المعارف المختلفة ذات الصلة بالاتصال التنظيمي في إدارة العمليات الاتصالية بين المنظمة والجمهور الداخلي والخارجي.</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9.	زيادة قدرة الدارس على التواصل بشكل فعال مع الجمهور الداخلي للمؤسسات بما يتوافق مع المؤسسات الإدارية المختلفة.</a:t>
            </a:r>
          </a:p>
          <a:p>
            <a:pPr marL="393700" indent="-393700" algn="just" rtl="1"/>
            <a:r>
              <a:rPr lang="ar-SA" sz="2400" dirty="0">
                <a:solidFill>
                  <a:srgbClr val="2D3956"/>
                </a:solidFill>
                <a:latin typeface="Times New Roman" panose="02020603050405020304" pitchFamily="18" charset="0"/>
                <a:cs typeface="Times New Roman" panose="02020603050405020304" pitchFamily="18" charset="0"/>
              </a:rPr>
              <a:t>10.	امتلاك المهارات وثيقة الصلة بالاتصال التنظيمي وثقافة العمل الجماعي وغيرها من المفاهيم.</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F8C7A22D-F661-B511-7B1E-BDC0B500B747}"/>
              </a:ext>
            </a:extLst>
          </p:cNvPr>
          <p:cNvPicPr>
            <a:picLocks noChangeAspect="1"/>
          </p:cNvPicPr>
          <p:nvPr/>
        </p:nvPicPr>
        <p:blipFill>
          <a:blip r:embed="rId3"/>
          <a:stretch>
            <a:fillRect/>
          </a:stretch>
        </p:blipFill>
        <p:spPr>
          <a:xfrm>
            <a:off x="617280" y="179867"/>
            <a:ext cx="3673366" cy="2065953"/>
          </a:xfrm>
          <a:prstGeom prst="rect">
            <a:avLst/>
          </a:prstGeom>
        </p:spPr>
      </p:pic>
    </p:spTree>
    <p:extLst>
      <p:ext uri="{BB962C8B-B14F-4D97-AF65-F5344CB8AC3E}">
        <p14:creationId xmlns:p14="http://schemas.microsoft.com/office/powerpoint/2010/main" val="12599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محتوى المقرر</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3CA83-9144-01E5-72E8-19C318ADA9DC}"/>
              </a:ext>
            </a:extLst>
          </p:cNvPr>
          <p:cNvPicPr>
            <a:picLocks noChangeAspect="1"/>
          </p:cNvPicPr>
          <p:nvPr/>
        </p:nvPicPr>
        <p:blipFill>
          <a:blip r:embed="rId3"/>
          <a:stretch>
            <a:fillRect/>
          </a:stretch>
        </p:blipFill>
        <p:spPr>
          <a:xfrm>
            <a:off x="3944417" y="2042790"/>
            <a:ext cx="4591973" cy="3861006"/>
          </a:xfrm>
          <a:prstGeom prst="rect">
            <a:avLst/>
          </a:prstGeom>
        </p:spPr>
      </p:pic>
    </p:spTree>
    <p:extLst>
      <p:ext uri="{BB962C8B-B14F-4D97-AF65-F5344CB8AC3E}">
        <p14:creationId xmlns:p14="http://schemas.microsoft.com/office/powerpoint/2010/main" val="1068092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6404" y="923894"/>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المحاضرة الأولى</a:t>
            </a:r>
          </a:p>
          <a:p>
            <a:pPr algn="r"/>
            <a:r>
              <a:rPr lang="ar-SA" sz="2800" b="1" dirty="0">
                <a:solidFill>
                  <a:srgbClr val="00B0F0"/>
                </a:solidFill>
                <a:latin typeface="Times New Roman" panose="02020603050405020304" pitchFamily="18" charset="0"/>
                <a:cs typeface="Times New Roman" panose="02020603050405020304" pitchFamily="18" charset="0"/>
              </a:rPr>
              <a:t>الاتصال في العلاقات العامة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1878001"/>
            <a:ext cx="8417320" cy="5126212"/>
          </a:xfrm>
          <a:prstGeom prst="rect">
            <a:avLst/>
          </a:prstGeom>
          <a:noFill/>
        </p:spPr>
        <p:txBody>
          <a:bodyPr wrap="square" rtlCol="0">
            <a:spAutoFit/>
          </a:bodyPr>
          <a:lstStyle/>
          <a:p>
            <a:pPr algn="just" rtl="1">
              <a:lnSpc>
                <a:spcPct val="107000"/>
              </a:lnSpc>
              <a:spcAft>
                <a:spcPts val="800"/>
              </a:spcAft>
            </a:pPr>
            <a:r>
              <a:rPr lang="ar-JO"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الاتصال بصفة عامة والاتصال التنظيمي بصفة خاصة.</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مكونات عملية الاتصال.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الفرق بين الاتصال والإعلام.</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أهمية الاتصال التنظيمي داخل بيئة العمل.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المبادئ الأساسية للاتصال الفعال.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التنظيمي.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أهداف الاتصال في العلاقات العامة</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تطبيقات عملية لرسائل وأبحاث في موضوع الفصل.</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73282" y="976200"/>
            <a:ext cx="5623805"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الثانية</a:t>
            </a:r>
          </a:p>
          <a:p>
            <a:pPr algn="ctr"/>
            <a:r>
              <a:rPr lang="ar-SA" sz="2800" b="1" dirty="0">
                <a:solidFill>
                  <a:srgbClr val="00B0F0"/>
                </a:solidFill>
                <a:latin typeface="Times New Roman" panose="02020603050405020304" pitchFamily="18" charset="0"/>
                <a:cs typeface="Times New Roman" panose="02020603050405020304" pitchFamily="18" charset="0"/>
              </a:rPr>
              <a:t>أنواع الاتصال التنظيمي في العلاقات العامة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1748023"/>
            <a:ext cx="8417320" cy="5745932"/>
          </a:xfrm>
          <a:prstGeom prst="rect">
            <a:avLst/>
          </a:prstGeom>
          <a:noFill/>
        </p:spPr>
        <p:txBody>
          <a:bodyPr wrap="square" rtlCol="0">
            <a:spAutoFit/>
          </a:bodyPr>
          <a:lstStyle/>
          <a:p>
            <a:pPr algn="just" rtl="1">
              <a:lnSpc>
                <a:spcPct val="107000"/>
              </a:lnSpc>
              <a:spcAft>
                <a:spcPts val="800"/>
              </a:spcAft>
            </a:pPr>
            <a:r>
              <a:rPr lang="ar-JO"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24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93700" lvl="0" indent="-393700"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1)	شبكات الاتصال التنظيمي</a:t>
            </a:r>
          </a:p>
          <a:p>
            <a:pPr marL="393700" lvl="0" indent="-393700"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2)	أنواع الاتصال التنظيمي وتنقسم كما يلي:</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أولا: أنواع الاتصال وفقا للغة المستخدمة</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ثانيا: أنواع الاتصال من حيث الاتجاه.</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ثالثا: أنواع الاتصال من حيث درجة التأثير.</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رابعا: أنواع الاتصال من حيث مصدر الاتصال.</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خامسا: أنواع الاتصال من حيث نطاق الاتصال</a:t>
            </a:r>
          </a:p>
          <a:p>
            <a:pPr marL="630238" lvl="0" indent="347663"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سادسا: أنواع الاتصال من حيث مدى السيطرة على عملية سريان المعلومات.</a:t>
            </a:r>
          </a:p>
          <a:p>
            <a:pPr marL="457200" lvl="0" indent="-457200" algn="just" rtl="1">
              <a:lnSpc>
                <a:spcPct val="107000"/>
              </a:lnSpc>
              <a:spcAft>
                <a:spcPts val="800"/>
              </a:spcAft>
              <a:buSzPts val="1400"/>
            </a:pPr>
            <a:r>
              <a:rPr lang="ar-JO" sz="24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3)	المفاتيح السبع الواجب توافرها في عملية الاتصال.</a:t>
            </a:r>
          </a:p>
          <a:p>
            <a:pPr marL="342900" lvl="0" indent="-342900" algn="just" rtl="1">
              <a:lnSpc>
                <a:spcPct val="107000"/>
              </a:lnSpc>
              <a:spcAft>
                <a:spcPts val="800"/>
              </a:spcAft>
              <a:buSzPts val="1400"/>
              <a:buFont typeface="Simplified Arabic" panose="02020603050405020304" pitchFamily="18" charset="-78"/>
              <a:buAutoNum type="arabicPeriod"/>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72207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899652"/>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المحاضرة الثالثة</a:t>
            </a:r>
          </a:p>
          <a:p>
            <a:pPr algn="r"/>
            <a:r>
              <a:rPr lang="ar-SA" sz="2800" b="1" dirty="0">
                <a:solidFill>
                  <a:srgbClr val="00B0F0"/>
                </a:solidFill>
                <a:latin typeface="Times New Roman" panose="02020603050405020304" pitchFamily="18" charset="0"/>
                <a:cs typeface="Times New Roman" panose="02020603050405020304" pitchFamily="18" charset="0"/>
              </a:rPr>
              <a:t>مكونات الاتصال التنظيمي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15050"/>
            <a:ext cx="8417320" cy="3303661"/>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ar-EG" sz="2400" kern="100" dirty="0">
              <a:solidFill>
                <a:schemeClr val="bg1"/>
              </a:solidFill>
              <a:latin typeface="Calibri" panose="020F0502020204030204" pitchFamily="34" charset="0"/>
              <a:ea typeface="Times New Roman" panose="02020603050405020304" pitchFamily="18" charset="0"/>
              <a:cs typeface="Arial" panose="020B0604020202020204" pitchFamily="34" charset="0"/>
            </a:endParaRPr>
          </a:p>
          <a:p>
            <a:pPr marL="514350" indent="-514350" algn="just" rtl="1">
              <a:lnSpc>
                <a:spcPct val="107000"/>
              </a:lnSpc>
              <a:spcAft>
                <a:spcPts val="800"/>
              </a:spcAft>
              <a:buFont typeface="+mj-lt"/>
              <a:buAutoNum type="arabicParenR"/>
            </a:pPr>
            <a:r>
              <a:rPr lang="ar-EG" sz="2800" dirty="0">
                <a:solidFill>
                  <a:schemeClr val="bg1"/>
                </a:solidFill>
                <a:latin typeface="Times New Roman" panose="02020603050405020304" pitchFamily="18" charset="0"/>
                <a:cs typeface="Times New Roman" panose="02020603050405020304" pitchFamily="18" charset="0"/>
              </a:rPr>
              <a:t>المكونات الرئيسية للاتصال التنظيمي، وتتضمن:</a:t>
            </a:r>
          </a:p>
          <a:p>
            <a:pPr lvl="0" algn="ctr" rtl="1">
              <a:lnSpc>
                <a:spcPct val="107000"/>
              </a:lnSpc>
              <a:spcAft>
                <a:spcPts val="800"/>
              </a:spcAft>
              <a:buSzPts val="1400"/>
            </a:pPr>
            <a:r>
              <a:rPr lang="ar-EG" sz="2800" dirty="0">
                <a:solidFill>
                  <a:schemeClr val="bg1"/>
                </a:solidFill>
                <a:latin typeface="Times New Roman" panose="02020603050405020304" pitchFamily="18" charset="0"/>
                <a:cs typeface="Times New Roman" panose="02020603050405020304" pitchFamily="18" charset="0"/>
              </a:rPr>
              <a:t>(</a:t>
            </a:r>
            <a:r>
              <a:rPr lang="ar-SA" sz="2800" dirty="0">
                <a:solidFill>
                  <a:schemeClr val="bg1"/>
                </a:solidFill>
                <a:latin typeface="Times New Roman" panose="02020603050405020304" pitchFamily="18" charset="0"/>
                <a:cs typeface="Times New Roman" panose="02020603050405020304" pitchFamily="18" charset="0"/>
              </a:rPr>
              <a:t>الأهداف، الأفراد، المهمة، الوسائل التكنولوجية، الهيكل التنظيمي)</a:t>
            </a:r>
            <a:r>
              <a:rPr lang="ar-EG" sz="2800" dirty="0">
                <a:solidFill>
                  <a:schemeClr val="bg1"/>
                </a:solidFill>
                <a:latin typeface="Times New Roman" panose="02020603050405020304" pitchFamily="18" charset="0"/>
                <a:cs typeface="Times New Roman" panose="02020603050405020304" pitchFamily="18" charset="0"/>
              </a:rPr>
              <a:t>.</a:t>
            </a:r>
          </a:p>
          <a:p>
            <a:pPr lvl="0" algn="r" rtl="1">
              <a:lnSpc>
                <a:spcPct val="107000"/>
              </a:lnSpc>
              <a:spcAft>
                <a:spcPts val="800"/>
              </a:spcAft>
              <a:buSzPts val="1400"/>
            </a:pPr>
            <a:r>
              <a:rPr lang="ar-EG" sz="2800" dirty="0">
                <a:solidFill>
                  <a:schemeClr val="bg1"/>
                </a:solidFill>
                <a:latin typeface="Times New Roman" panose="02020603050405020304" pitchFamily="18" charset="0"/>
                <a:cs typeface="Times New Roman" panose="02020603050405020304" pitchFamily="18" charset="0"/>
              </a:rPr>
              <a:t>2) </a:t>
            </a:r>
            <a:r>
              <a:rPr lang="ar-SA" sz="2800" dirty="0">
                <a:solidFill>
                  <a:schemeClr val="bg1"/>
                </a:solidFill>
                <a:latin typeface="Times New Roman" panose="02020603050405020304" pitchFamily="18" charset="0"/>
                <a:cs typeface="Times New Roman" panose="02020603050405020304" pitchFamily="18" charset="0"/>
              </a:rPr>
              <a:t>مفهوم الجمهور، والرأي العام والفرق بينهما</a:t>
            </a:r>
            <a:r>
              <a:rPr lang="ar-EG" sz="2800" dirty="0">
                <a:solidFill>
                  <a:schemeClr val="bg1"/>
                </a:solidFill>
                <a:latin typeface="Times New Roman" panose="02020603050405020304" pitchFamily="18" charset="0"/>
                <a:cs typeface="Times New Roman" panose="02020603050405020304" pitchFamily="18" charset="0"/>
              </a:rPr>
              <a:t>.</a:t>
            </a:r>
          </a:p>
          <a:p>
            <a:pPr lvl="0" algn="just" rtl="1">
              <a:lnSpc>
                <a:spcPct val="107000"/>
              </a:lnSpc>
              <a:spcAft>
                <a:spcPts val="800"/>
              </a:spcAft>
              <a:buSzPts val="1400"/>
            </a:pPr>
            <a:r>
              <a:rPr lang="ar-EG" sz="2800" dirty="0">
                <a:solidFill>
                  <a:schemeClr val="bg1"/>
                </a:solidFill>
                <a:latin typeface="Times New Roman" panose="02020603050405020304" pitchFamily="18" charset="0"/>
                <a:cs typeface="Times New Roman" panose="02020603050405020304" pitchFamily="18" charset="0"/>
              </a:rPr>
              <a:t>3) </a:t>
            </a:r>
            <a:r>
              <a:rPr lang="ar-SA" sz="2800" dirty="0">
                <a:solidFill>
                  <a:schemeClr val="bg1"/>
                </a:solidFill>
                <a:latin typeface="Times New Roman" panose="02020603050405020304" pitchFamily="18" charset="0"/>
                <a:cs typeface="Times New Roman" panose="02020603050405020304" pitchFamily="18" charset="0"/>
              </a:rPr>
              <a:t>أهمية تحديد الجمهور، وطرق تصنيفه وفقًا للسمات الاجتماعية والفروق.</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477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56876" y="1022422"/>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الرابعة</a:t>
            </a:r>
          </a:p>
          <a:p>
            <a:pPr algn="ctr"/>
            <a:r>
              <a:rPr lang="ar-SA" sz="2800" b="1" dirty="0">
                <a:solidFill>
                  <a:srgbClr val="00B0F0"/>
                </a:solidFill>
                <a:latin typeface="Times New Roman" panose="02020603050405020304" pitchFamily="18" charset="0"/>
                <a:cs typeface="Times New Roman" panose="02020603050405020304" pitchFamily="18" charset="0"/>
              </a:rPr>
              <a:t>خصائص الاتصال التنظيمي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83691"/>
            <a:ext cx="8417320" cy="3944798"/>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r>
              <a:rPr lang="ar-EG" sz="2800" kern="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1) خصائص الاتصال التنظيمي والتي تتضمن عدد من العناصر ومن بينها: </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(وحدة القيادة- تسلسل القيادة- استقرار التنظيم- التعاون بين العاملين- مراعاة الطاقات البشرية).</a:t>
            </a:r>
            <a:endPar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endParaRPr>
          </a:p>
          <a:p>
            <a:pPr lvl="0" algn="just" rtl="1">
              <a:lnSpc>
                <a:spcPct val="107000"/>
              </a:lnSpc>
              <a:spcAft>
                <a:spcPts val="800"/>
              </a:spcAft>
              <a:buSzPts val="1400"/>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2) </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العوامل المؤثرة في تكوين رأي الفرد.</a:t>
            </a:r>
          </a:p>
          <a:p>
            <a:pPr lvl="0" algn="just" rtl="1">
              <a:lnSpc>
                <a:spcPct val="107000"/>
              </a:lnSpc>
              <a:spcAft>
                <a:spcPts val="800"/>
              </a:spcAft>
              <a:buSzPts val="1400"/>
            </a:pP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3) </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دور الاتصال التنظيمي في بناء الرأي العام.</a:t>
            </a:r>
          </a:p>
          <a:p>
            <a:pPr marL="342900" lvl="0" indent="-342900" algn="just" rtl="1">
              <a:lnSpc>
                <a:spcPct val="107000"/>
              </a:lnSpc>
              <a:spcAft>
                <a:spcPts val="800"/>
              </a:spcAft>
              <a:buSzPts val="1400"/>
              <a:buFont typeface="Simplified Arabic" panose="02020603050405020304" pitchFamily="18" charset="-78"/>
              <a:buAutoNum type="arabicPeriod"/>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4847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93321" y="1111997"/>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الخامسة</a:t>
            </a:r>
          </a:p>
          <a:p>
            <a:pPr algn="r"/>
            <a:r>
              <a:rPr lang="ar-SA" sz="2800" b="1" dirty="0">
                <a:solidFill>
                  <a:srgbClr val="00B0F0"/>
                </a:solidFill>
                <a:latin typeface="Times New Roman" panose="02020603050405020304" pitchFamily="18" charset="0"/>
                <a:cs typeface="Times New Roman" panose="02020603050405020304" pitchFamily="18" charset="0"/>
              </a:rPr>
              <a:t>وسائل وأساليب الاتصال التنظيمي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29172"/>
            <a:ext cx="8417320" cy="2604559"/>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a:t>
            </a:r>
            <a:r>
              <a:rPr lang="ar-JO"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ar-EG"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r>
              <a:rPr lang="ar-EG" sz="2800" kern="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تطبيقات عملية على وسائل وأساليب الاتصال التنظيمي التالية:</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dirty="0">
                <a:solidFill>
                  <a:schemeClr val="bg1"/>
                </a:solidFill>
                <a:latin typeface="Times New Roman" panose="02020603050405020304" pitchFamily="18" charset="0"/>
                <a:cs typeface="Times New Roman" panose="02020603050405020304" pitchFamily="18" charset="0"/>
              </a:rPr>
              <a:t>-</a:t>
            </a:r>
            <a:r>
              <a:rPr lang="ar-EG" sz="2400" dirty="0">
                <a:solidFill>
                  <a:schemeClr val="bg1"/>
                </a:solidFill>
                <a:latin typeface="Times New Roman" panose="02020603050405020304" pitchFamily="18" charset="0"/>
                <a:cs typeface="Times New Roman" panose="02020603050405020304" pitchFamily="18" charset="0"/>
              </a:rPr>
              <a:t> </a:t>
            </a:r>
            <a:r>
              <a:rPr lang="ar-SA" sz="2400" dirty="0">
                <a:solidFill>
                  <a:schemeClr val="bg1"/>
                </a:solidFill>
                <a:latin typeface="Times New Roman" panose="02020603050405020304" pitchFamily="18" charset="0"/>
                <a:cs typeface="Times New Roman" panose="02020603050405020304" pitchFamily="18" charset="0"/>
              </a:rPr>
              <a:t>الوسائل الشفهية للاتصال التنظيمي.</a:t>
            </a:r>
          </a:p>
          <a:p>
            <a:pPr algn="r" rtl="1"/>
            <a:r>
              <a:rPr lang="ar-SA" sz="2400" dirty="0">
                <a:solidFill>
                  <a:schemeClr val="bg1"/>
                </a:solidFill>
                <a:latin typeface="Times New Roman" panose="02020603050405020304" pitchFamily="18" charset="0"/>
                <a:cs typeface="Times New Roman" panose="02020603050405020304" pitchFamily="18" charset="0"/>
              </a:rPr>
              <a:t>-</a:t>
            </a:r>
            <a:r>
              <a:rPr lang="ar-EG" sz="2400" dirty="0">
                <a:solidFill>
                  <a:schemeClr val="bg1"/>
                </a:solidFill>
                <a:latin typeface="Times New Roman" panose="02020603050405020304" pitchFamily="18" charset="0"/>
                <a:cs typeface="Times New Roman" panose="02020603050405020304" pitchFamily="18" charset="0"/>
              </a:rPr>
              <a:t> </a:t>
            </a:r>
            <a:r>
              <a:rPr lang="ar-SA" sz="2400" dirty="0">
                <a:solidFill>
                  <a:schemeClr val="bg1"/>
                </a:solidFill>
                <a:latin typeface="Times New Roman" panose="02020603050405020304" pitchFamily="18" charset="0"/>
                <a:cs typeface="Times New Roman" panose="02020603050405020304" pitchFamily="18" charset="0"/>
              </a:rPr>
              <a:t>الوسائل الكتابية للاتصال التنظيمي</a:t>
            </a:r>
          </a:p>
          <a:p>
            <a:pPr algn="r" rtl="1"/>
            <a:r>
              <a:rPr lang="ar-SA" sz="2400" dirty="0">
                <a:solidFill>
                  <a:schemeClr val="bg1"/>
                </a:solidFill>
                <a:latin typeface="Times New Roman" panose="02020603050405020304" pitchFamily="18" charset="0"/>
                <a:cs typeface="Times New Roman" panose="02020603050405020304" pitchFamily="18" charset="0"/>
              </a:rPr>
              <a:t>-</a:t>
            </a:r>
            <a:r>
              <a:rPr lang="ar-EG" sz="2400" dirty="0">
                <a:solidFill>
                  <a:schemeClr val="bg1"/>
                </a:solidFill>
                <a:latin typeface="Times New Roman" panose="02020603050405020304" pitchFamily="18" charset="0"/>
                <a:cs typeface="Times New Roman" panose="02020603050405020304" pitchFamily="18" charset="0"/>
              </a:rPr>
              <a:t> </a:t>
            </a:r>
            <a:r>
              <a:rPr lang="ar-SA" sz="2400" dirty="0">
                <a:solidFill>
                  <a:schemeClr val="bg1"/>
                </a:solidFill>
                <a:latin typeface="Times New Roman" panose="02020603050405020304" pitchFamily="18" charset="0"/>
                <a:cs typeface="Times New Roman" panose="02020603050405020304" pitchFamily="18" charset="0"/>
              </a:rPr>
              <a:t>وسائل الاتصال المصورة.</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4818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404100" y="1305715"/>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المحاضرة السادسة</a:t>
            </a:r>
          </a:p>
          <a:p>
            <a:pPr algn="r"/>
            <a:r>
              <a:rPr lang="ar-EG" sz="2800" b="1" dirty="0" err="1">
                <a:solidFill>
                  <a:srgbClr val="00B0F0"/>
                </a:solidFill>
                <a:latin typeface="Times New Roman" panose="02020603050405020304" pitchFamily="18" charset="0"/>
                <a:cs typeface="Times New Roman" panose="02020603050405020304" pitchFamily="18" charset="0"/>
              </a:rPr>
              <a:t>مباديء</a:t>
            </a:r>
            <a:r>
              <a:rPr lang="ar-EG" sz="2800" b="1" dirty="0">
                <a:solidFill>
                  <a:srgbClr val="00B0F0"/>
                </a:solidFill>
                <a:latin typeface="Times New Roman" panose="02020603050405020304" pitchFamily="18" charset="0"/>
                <a:cs typeface="Times New Roman" panose="02020603050405020304" pitchFamily="18" charset="0"/>
              </a:rPr>
              <a:t> الاتصال التنظيمي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3150805"/>
            <a:ext cx="8417320" cy="2784865"/>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r>
              <a:rPr lang="ar-EG" sz="3200" kern="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عدد من </a:t>
            </a:r>
            <a:r>
              <a:rPr lang="ar-EG" sz="3200" kern="0" dirty="0" err="1">
                <a:solidFill>
                  <a:schemeClr val="bg1"/>
                </a:solidFill>
                <a:latin typeface="Calibri" panose="020F0502020204030204" pitchFamily="34" charset="0"/>
                <a:ea typeface="Calibri" panose="020F0502020204030204" pitchFamily="34" charset="0"/>
                <a:cs typeface="Simplified Arabic" panose="02020603050405020304" pitchFamily="18" charset="-78"/>
              </a:rPr>
              <a:t>المباديء</a:t>
            </a:r>
            <a:r>
              <a:rPr lang="ar-EG" sz="3200" kern="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كما يلي:</a:t>
            </a:r>
          </a:p>
          <a:p>
            <a:pPr lvl="0" algn="ctr" rtl="1">
              <a:lnSpc>
                <a:spcPct val="107000"/>
              </a:lnSpc>
              <a:spcAft>
                <a:spcPts val="800"/>
              </a:spcAft>
              <a:buSzPts val="1400"/>
            </a:pPr>
            <a:r>
              <a:rPr lang="ar-JO" sz="32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(الوظيفة- التخصص- التنسيق- وحدة الهدف- نطاق الإشراف- التسلسل الرئاسي).</a:t>
            </a: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7663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08181" y="1052618"/>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السابعة</a:t>
            </a:r>
          </a:p>
          <a:p>
            <a:pPr algn="r"/>
            <a:r>
              <a:rPr lang="ar-SA" sz="2800" b="1" dirty="0">
                <a:solidFill>
                  <a:srgbClr val="00B0F0"/>
                </a:solidFill>
                <a:latin typeface="Times New Roman" panose="02020603050405020304" pitchFamily="18" charset="0"/>
                <a:cs typeface="Times New Roman" panose="02020603050405020304" pitchFamily="18" charset="0"/>
              </a:rPr>
              <a:t>نماذج ونظريات الاتصال التنظيمي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093807"/>
            <a:ext cx="8417320" cy="3828164"/>
          </a:xfrm>
          <a:prstGeom prst="rect">
            <a:avLst/>
          </a:prstGeom>
          <a:noFill/>
        </p:spPr>
        <p:txBody>
          <a:bodyPr wrap="square" rtlCol="0">
            <a:spAutoFit/>
          </a:bodyPr>
          <a:lstStyle/>
          <a:p>
            <a:pPr algn="just" rtl="1">
              <a:lnSpc>
                <a:spcPct val="107000"/>
              </a:lnSpc>
              <a:spcAft>
                <a:spcPts val="800"/>
              </a:spcAft>
            </a:pPr>
            <a:r>
              <a:rPr lang="ar-JO" sz="36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36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6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ar-EG" sz="3600"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A" sz="2800" u="sng"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أولا النماذج</a:t>
            </a: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endParaRPr lang="ar-EG"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(النموذج التقليدي- نموذج الاتصال الرمزي- النموذج </a:t>
            </a:r>
            <a:r>
              <a:rPr lang="ar-SA" sz="28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الموقفي</a:t>
            </a: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الاتصال </a:t>
            </a:r>
            <a:r>
              <a:rPr lang="ar-SA" sz="28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الإقناعي</a:t>
            </a: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pPr>
            <a:r>
              <a:rPr lang="ar-SA" sz="2800" u="sng"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ثانيا النظريات</a:t>
            </a: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endParaRPr lang="ar-EG"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(النظرية التطورية- النظرية النقدية- النظرية البنائية الوظيفية- النظرية السلوكية- نظرية العلاقات الإنسانية).</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3695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08181" y="1029629"/>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الثامنة</a:t>
            </a:r>
          </a:p>
          <a:p>
            <a:pPr algn="ctr"/>
            <a:r>
              <a:rPr lang="ar-EG" sz="2800" b="1" dirty="0">
                <a:solidFill>
                  <a:srgbClr val="00B0F0"/>
                </a:solidFill>
                <a:latin typeface="Times New Roman" panose="02020603050405020304" pitchFamily="18" charset="0"/>
                <a:cs typeface="Times New Roman" panose="02020603050405020304" pitchFamily="18" charset="0"/>
              </a:rPr>
              <a:t>استراتيجيات الاتصال الفعال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51300"/>
            <a:ext cx="8417320" cy="3253327"/>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07000"/>
              </a:lnSpc>
              <a:spcAft>
                <a:spcPts val="800"/>
              </a:spcAft>
              <a:buSzPts val="1400"/>
              <a:buFont typeface="Wingdings" panose="05000000000000000000" pitchFamily="2" charset="2"/>
              <a:buChar char="ü"/>
            </a:pPr>
            <a:r>
              <a:rPr lang="ar-EG" sz="2800" dirty="0">
                <a:solidFill>
                  <a:schemeClr val="bg1"/>
                </a:solidFill>
                <a:latin typeface="Times New Roman" panose="02020603050405020304" pitchFamily="18" charset="0"/>
                <a:cs typeface="Times New Roman" panose="02020603050405020304" pitchFamily="18" charset="0"/>
              </a:rPr>
              <a:t>ا</a:t>
            </a:r>
            <a:r>
              <a:rPr lang="ar-SA" sz="2800" dirty="0" err="1">
                <a:solidFill>
                  <a:schemeClr val="bg1"/>
                </a:solidFill>
                <a:latin typeface="Times New Roman" panose="02020603050405020304" pitchFamily="18" charset="0"/>
                <a:cs typeface="Times New Roman" panose="02020603050405020304" pitchFamily="18" charset="0"/>
              </a:rPr>
              <a:t>ستراتيجية</a:t>
            </a:r>
            <a:r>
              <a:rPr lang="ar-SA" sz="2800" dirty="0">
                <a:solidFill>
                  <a:schemeClr val="bg1"/>
                </a:solidFill>
                <a:latin typeface="Times New Roman" panose="02020603050405020304" pitchFamily="18" charset="0"/>
                <a:cs typeface="Times New Roman" panose="02020603050405020304" pitchFamily="18" charset="0"/>
              </a:rPr>
              <a:t> انشر وتأمل</a:t>
            </a:r>
            <a:r>
              <a:rPr lang="ar-EG" sz="2800" dirty="0">
                <a:solidFill>
                  <a:schemeClr val="bg1"/>
                </a:solidFill>
                <a:latin typeface="Times New Roman" panose="02020603050405020304" pitchFamily="18" charset="0"/>
                <a:cs typeface="Times New Roman" panose="02020603050405020304" pitchFamily="18" charset="0"/>
              </a:rPr>
              <a:t>.</a:t>
            </a:r>
          </a:p>
          <a:p>
            <a:pPr marL="285750" lvl="0" indent="-285750" algn="just" rtl="1">
              <a:lnSpc>
                <a:spcPct val="107000"/>
              </a:lnSpc>
              <a:spcAft>
                <a:spcPts val="800"/>
              </a:spcAft>
              <a:buSzPts val="1400"/>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استراتيجية أخبر ورغب</a:t>
            </a:r>
            <a:r>
              <a:rPr lang="ar-EG" sz="2800" dirty="0">
                <a:solidFill>
                  <a:schemeClr val="bg1"/>
                </a:solidFill>
                <a:latin typeface="Times New Roman" panose="02020603050405020304" pitchFamily="18" charset="0"/>
                <a:cs typeface="Times New Roman" panose="02020603050405020304" pitchFamily="18" charset="0"/>
              </a:rPr>
              <a:t>.</a:t>
            </a:r>
          </a:p>
          <a:p>
            <a:pPr marL="285750" lvl="0" indent="-285750" algn="just" rtl="1">
              <a:lnSpc>
                <a:spcPct val="107000"/>
              </a:lnSpc>
              <a:spcAft>
                <a:spcPts val="800"/>
              </a:spcAft>
              <a:buSzPts val="1400"/>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استراتيجية تحديد ما هو مهم</a:t>
            </a:r>
            <a:r>
              <a:rPr lang="ar-EG" sz="2800" dirty="0">
                <a:solidFill>
                  <a:schemeClr val="bg1"/>
                </a:solidFill>
                <a:latin typeface="Times New Roman" panose="02020603050405020304" pitchFamily="18" charset="0"/>
                <a:cs typeface="Times New Roman" panose="02020603050405020304" pitchFamily="18" charset="0"/>
              </a:rPr>
              <a:t>.</a:t>
            </a:r>
          </a:p>
          <a:p>
            <a:pPr marL="285750" lvl="0" indent="-285750" algn="just" rtl="1">
              <a:lnSpc>
                <a:spcPct val="107000"/>
              </a:lnSpc>
              <a:spcAft>
                <a:spcPts val="800"/>
              </a:spcAft>
              <a:buSzPts val="1400"/>
              <a:buFont typeface="Wingdings" panose="05000000000000000000" pitchFamily="2" charset="2"/>
              <a:buChar char="ü"/>
            </a:pPr>
            <a:r>
              <a:rPr lang="ar-SA" sz="2800" dirty="0">
                <a:solidFill>
                  <a:schemeClr val="bg1"/>
                </a:solidFill>
                <a:latin typeface="Times New Roman" panose="02020603050405020304" pitchFamily="18" charset="0"/>
                <a:cs typeface="Times New Roman" panose="02020603050405020304" pitchFamily="18" charset="0"/>
              </a:rPr>
              <a:t>استراتيجية التقييد ثم التعزيز</a:t>
            </a:r>
            <a:r>
              <a:rPr lang="ar-EG" sz="2800" dirty="0">
                <a:solidFill>
                  <a:schemeClr val="bg1"/>
                </a:solidFill>
                <a:latin typeface="Times New Roman" panose="02020603050405020304" pitchFamily="18" charset="0"/>
                <a:cs typeface="Times New Roman" panose="02020603050405020304" pitchFamily="18" charset="0"/>
              </a:rPr>
              <a:t>.</a:t>
            </a: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2767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87900" y="1300905"/>
            <a:ext cx="411389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التاسعة</a:t>
            </a:r>
          </a:p>
          <a:p>
            <a:pPr algn="ctr"/>
            <a:r>
              <a:rPr lang="ar-SA" sz="2800" b="1" dirty="0">
                <a:solidFill>
                  <a:srgbClr val="00B0F0"/>
                </a:solidFill>
                <a:latin typeface="Times New Roman" panose="02020603050405020304" pitchFamily="18" charset="0"/>
                <a:cs typeface="Times New Roman" panose="02020603050405020304" pitchFamily="18" charset="0"/>
              </a:rPr>
              <a:t>مهارات الاتصال الشخصي الفعال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487603"/>
            <a:ext cx="8417320" cy="4574329"/>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a:t>
            </a:r>
            <a:r>
              <a:rPr lang="ar-JO"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r>
              <a:rPr lang="ar-SA" sz="2800" u="sng" dirty="0">
                <a:solidFill>
                  <a:schemeClr val="bg1"/>
                </a:solidFill>
                <a:latin typeface="Times New Roman" panose="02020603050405020304" pitchFamily="18" charset="0"/>
                <a:cs typeface="Times New Roman" panose="02020603050405020304" pitchFamily="18" charset="0"/>
              </a:rPr>
              <a:t>أولا المهارات الشخصية</a:t>
            </a:r>
            <a:r>
              <a:rPr lang="ar-SA" sz="2800" dirty="0">
                <a:solidFill>
                  <a:schemeClr val="bg1"/>
                </a:solidFill>
                <a:latin typeface="Times New Roman" panose="02020603050405020304" pitchFamily="18" charset="0"/>
                <a:cs typeface="Times New Roman" panose="02020603050405020304" pitchFamily="18" charset="0"/>
              </a:rPr>
              <a:t>: </a:t>
            </a:r>
            <a:endParaRPr lang="ar-EG" sz="2800" dirty="0">
              <a:solidFill>
                <a:schemeClr val="bg1"/>
              </a:solidFill>
              <a:latin typeface="Times New Roman" panose="02020603050405020304" pitchFamily="18" charset="0"/>
              <a:cs typeface="Times New Roman" panose="02020603050405020304" pitchFamily="18" charset="0"/>
            </a:endParaRP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(مهارة الاستماع- مهارة إدارة النزاعات- مهارة جذب الانتباه- مهارة بناء فريق العمل).</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ثاني</a:t>
            </a:r>
            <a:r>
              <a:rPr lang="ar-SA" sz="2800" u="sng" dirty="0">
                <a:solidFill>
                  <a:schemeClr val="bg1"/>
                </a:solidFill>
                <a:latin typeface="Times New Roman" panose="02020603050405020304" pitchFamily="18" charset="0"/>
                <a:cs typeface="Times New Roman" panose="02020603050405020304" pitchFamily="18" charset="0"/>
              </a:rPr>
              <a:t>ا: مهارات التواصل والاتصال</a:t>
            </a:r>
            <a:r>
              <a:rPr lang="ar-SA" sz="2800" dirty="0">
                <a:solidFill>
                  <a:schemeClr val="bg1"/>
                </a:solidFill>
                <a:latin typeface="Times New Roman" panose="02020603050405020304" pitchFamily="18" charset="0"/>
                <a:cs typeface="Times New Roman" panose="02020603050405020304" pitchFamily="18" charset="0"/>
              </a:rPr>
              <a:t>: </a:t>
            </a:r>
            <a:endParaRPr lang="ar-EG" sz="2800" dirty="0">
              <a:solidFill>
                <a:schemeClr val="bg1"/>
              </a:solidFill>
              <a:latin typeface="Times New Roman" panose="02020603050405020304" pitchFamily="18" charset="0"/>
              <a:cs typeface="Times New Roman" panose="02020603050405020304" pitchFamily="18" charset="0"/>
            </a:endParaRP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(التواصل مع العاملين- التعامل مع الزملاء-الاتصال بالمرؤوسين- الاتصال بالعملاء).</a:t>
            </a:r>
          </a:p>
          <a:p>
            <a:pPr lvl="0" algn="just" rtl="1">
              <a:lnSpc>
                <a:spcPct val="107000"/>
              </a:lnSpc>
              <a:spcAft>
                <a:spcPts val="800"/>
              </a:spcAft>
              <a:buSzPts val="1400"/>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74447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60737" y="951596"/>
            <a:ext cx="6343317"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العاشرة</a:t>
            </a:r>
          </a:p>
          <a:p>
            <a:pPr algn="ctr"/>
            <a:r>
              <a:rPr lang="ar-SA" sz="2800" b="1" dirty="0">
                <a:solidFill>
                  <a:srgbClr val="00B0F0"/>
                </a:solidFill>
                <a:latin typeface="Times New Roman" panose="02020603050405020304" pitchFamily="18" charset="0"/>
                <a:cs typeface="Times New Roman" panose="02020603050405020304" pitchFamily="18" charset="0"/>
              </a:rPr>
              <a:t>معوقات الاتصال التنظيمي وأساليب التغلب عليها</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093807"/>
            <a:ext cx="8417320" cy="4779514"/>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خلال المحاضرة</a:t>
            </a: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ar-EG" sz="2800" dirty="0">
              <a:solidFill>
                <a:schemeClr val="bg1"/>
              </a:solidFill>
              <a:latin typeface="Times New Roman" panose="02020603050405020304" pitchFamily="18" charset="0"/>
              <a:cs typeface="Times New Roman" panose="02020603050405020304" pitchFamily="18" charset="0"/>
            </a:endParaRPr>
          </a:p>
          <a:p>
            <a:pPr lvl="0" algn="just" rtl="1">
              <a:lnSpc>
                <a:spcPct val="107000"/>
              </a:lnSpc>
              <a:spcAft>
                <a:spcPts val="800"/>
              </a:spcAft>
              <a:buSzPts val="1400"/>
            </a:pP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المعوقات النفسية والاجتماعية</a:t>
            </a:r>
            <a:r>
              <a:rPr lang="ar-EG" sz="2800" dirty="0">
                <a:solidFill>
                  <a:schemeClr val="bg1"/>
                </a:solidFill>
                <a:latin typeface="Times New Roman" panose="02020603050405020304" pitchFamily="18" charset="0"/>
                <a:cs typeface="Times New Roman" panose="02020603050405020304" pitchFamily="18" charset="0"/>
              </a:rPr>
              <a:t>.</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 المعوقات الناشئة عن طبيعة التنظيم</a:t>
            </a:r>
            <a:r>
              <a:rPr lang="ar-EG" sz="2800" dirty="0">
                <a:solidFill>
                  <a:schemeClr val="bg1"/>
                </a:solidFill>
                <a:latin typeface="Times New Roman" panose="02020603050405020304" pitchFamily="18" charset="0"/>
                <a:cs typeface="Times New Roman" panose="02020603050405020304" pitchFamily="18" charset="0"/>
              </a:rPr>
              <a:t>.</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 المعوقات الشخصية</a:t>
            </a:r>
            <a:r>
              <a:rPr lang="ar-EG" sz="2800" dirty="0">
                <a:solidFill>
                  <a:schemeClr val="bg1"/>
                </a:solidFill>
                <a:latin typeface="Times New Roman" panose="02020603050405020304" pitchFamily="18" charset="0"/>
                <a:cs typeface="Times New Roman" panose="02020603050405020304" pitchFamily="18" charset="0"/>
              </a:rPr>
              <a:t>.</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 المعوقات التنظيمية</a:t>
            </a:r>
            <a:r>
              <a:rPr lang="ar-EG" sz="2800" dirty="0">
                <a:solidFill>
                  <a:schemeClr val="bg1"/>
                </a:solidFill>
                <a:latin typeface="Times New Roman" panose="02020603050405020304" pitchFamily="18" charset="0"/>
                <a:cs typeface="Times New Roman" panose="02020603050405020304" pitchFamily="18" charset="0"/>
              </a:rPr>
              <a:t>.</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 المعوقات البيئية.</a:t>
            </a:r>
          </a:p>
          <a:p>
            <a:pPr lvl="0" algn="just" rtl="1">
              <a:lnSpc>
                <a:spcPct val="107000"/>
              </a:lnSpc>
              <a:spcAft>
                <a:spcPts val="800"/>
              </a:spcAft>
              <a:buSzPts val="1400"/>
            </a:pPr>
            <a:r>
              <a:rPr lang="ar-SA" sz="2800" dirty="0">
                <a:solidFill>
                  <a:schemeClr val="bg1"/>
                </a:solidFill>
                <a:latin typeface="Times New Roman" panose="02020603050405020304" pitchFamily="18" charset="0"/>
                <a:cs typeface="Times New Roman" panose="02020603050405020304" pitchFamily="18" charset="0"/>
              </a:rPr>
              <a:t>-</a:t>
            </a:r>
            <a:r>
              <a:rPr lang="ar-EG" sz="2800" dirty="0">
                <a:solidFill>
                  <a:schemeClr val="bg1"/>
                </a:solidFill>
                <a:latin typeface="Times New Roman" panose="02020603050405020304" pitchFamily="18" charset="0"/>
                <a:cs typeface="Times New Roman" panose="02020603050405020304" pitchFamily="18" charset="0"/>
              </a:rPr>
              <a:t> </a:t>
            </a:r>
            <a:r>
              <a:rPr lang="ar-SA" sz="2800" dirty="0">
                <a:solidFill>
                  <a:schemeClr val="bg1"/>
                </a:solidFill>
                <a:latin typeface="Times New Roman" panose="02020603050405020304" pitchFamily="18" charset="0"/>
                <a:cs typeface="Times New Roman" panose="02020603050405020304" pitchFamily="18" charset="0"/>
              </a:rPr>
              <a:t>أساليب التغلب على المعوقات المختلفة.</a:t>
            </a:r>
          </a:p>
          <a:p>
            <a:pPr lvl="0" algn="just" rtl="1">
              <a:lnSpc>
                <a:spcPct val="107000"/>
              </a:lnSpc>
              <a:spcAft>
                <a:spcPts val="800"/>
              </a:spcAft>
              <a:buSzPts val="1400"/>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33355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3429000"/>
            <a:ext cx="4113898" cy="769441"/>
          </a:xfrm>
          <a:prstGeom prst="rect">
            <a:avLst/>
          </a:prstGeom>
          <a:noFill/>
        </p:spPr>
        <p:txBody>
          <a:bodyPr wrap="square" rtlCol="0">
            <a:spAutoFit/>
          </a:bodyPr>
          <a:lstStyle/>
          <a:p>
            <a:pPr algn="r"/>
            <a:r>
              <a:rPr lang="ar-EG" sz="4400" b="1" dirty="0">
                <a:solidFill>
                  <a:srgbClr val="00B0F0"/>
                </a:solidFill>
                <a:latin typeface="Times New Roman" panose="02020603050405020304" pitchFamily="18" charset="0"/>
                <a:cs typeface="Times New Roman" panose="02020603050405020304" pitchFamily="18" charset="0"/>
              </a:rPr>
              <a:t>الامتحان النهائي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745643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66982" y="989846"/>
            <a:ext cx="5713316" cy="523220"/>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النشاطات والاستراتيجيات التدريسية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51814"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يتم تحقيق نتاجات التعلم المستهدفة من خلال النشاطات والاستراتيجيات التدريسية التالية: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المحاضرات.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اختبارات قصيرة.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الامتحان النهائي.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06728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a:extLst>
              <a:ext uri="{FF2B5EF4-FFF2-40B4-BE49-F238E27FC236}">
                <a16:creationId xmlns:a16="http://schemas.microsoft.com/office/drawing/2014/main" id="{786F7570-5C90-372A-E083-9519F66D302C}"/>
              </a:ext>
            </a:extLst>
          </p:cNvPr>
          <p:cNvPicPr>
            <a:picLocks noChangeAspect="1"/>
          </p:cNvPicPr>
          <p:nvPr/>
        </p:nvPicPr>
        <p:blipFill>
          <a:blip r:embed="rId8"/>
          <a:stretch>
            <a:fillRect/>
          </a:stretch>
        </p:blipFill>
        <p:spPr>
          <a:xfrm>
            <a:off x="2235618" y="1473839"/>
            <a:ext cx="8257705" cy="4433905"/>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863</TotalTime>
  <Words>890</Words>
  <Application>Microsoft Office PowerPoint</Application>
  <PresentationFormat>Widescreen</PresentationFormat>
  <Paragraphs>139</Paragraphs>
  <Slides>19</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Hala Elalfy</cp:lastModifiedBy>
  <cp:revision>23</cp:revision>
  <dcterms:created xsi:type="dcterms:W3CDTF">2023-04-29T09:08:23Z</dcterms:created>
  <dcterms:modified xsi:type="dcterms:W3CDTF">2023-09-23T23:29:30Z</dcterms:modified>
</cp:coreProperties>
</file>