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3"/>
  </p:notesMasterIdLst>
  <p:sldIdLst>
    <p:sldId id="628" r:id="rId5"/>
    <p:sldId id="629" r:id="rId6"/>
    <p:sldId id="257" r:id="rId7"/>
    <p:sldId id="619" r:id="rId8"/>
    <p:sldId id="256" r:id="rId9"/>
    <p:sldId id="515" r:id="rId10"/>
    <p:sldId id="482" r:id="rId11"/>
    <p:sldId id="516" r:id="rId12"/>
    <p:sldId id="483" r:id="rId13"/>
    <p:sldId id="511"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524" r:id="rId28"/>
    <p:sldId id="521" r:id="rId29"/>
    <p:sldId id="497" r:id="rId30"/>
    <p:sldId id="498" r:id="rId31"/>
    <p:sldId id="499" r:id="rId32"/>
    <p:sldId id="500" r:id="rId33"/>
    <p:sldId id="501" r:id="rId34"/>
    <p:sldId id="502" r:id="rId35"/>
    <p:sldId id="503" r:id="rId36"/>
    <p:sldId id="504" r:id="rId37"/>
    <p:sldId id="517" r:id="rId38"/>
    <p:sldId id="505" r:id="rId39"/>
    <p:sldId id="506" r:id="rId40"/>
    <p:sldId id="512" r:id="rId41"/>
    <p:sldId id="507" r:id="rId42"/>
    <p:sldId id="513" r:id="rId43"/>
    <p:sldId id="508" r:id="rId44"/>
    <p:sldId id="509" r:id="rId45"/>
    <p:sldId id="523" r:id="rId46"/>
    <p:sldId id="518" r:id="rId47"/>
    <p:sldId id="519" r:id="rId48"/>
    <p:sldId id="612" r:id="rId49"/>
    <p:sldId id="630" r:id="rId50"/>
    <p:sldId id="632" r:id="rId51"/>
    <p:sldId id="631"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256"/>
            <p14:sldId id="515"/>
            <p14:sldId id="482"/>
            <p14:sldId id="516"/>
            <p14:sldId id="483"/>
            <p14:sldId id="511"/>
            <p14:sldId id="484"/>
            <p14:sldId id="485"/>
            <p14:sldId id="486"/>
            <p14:sldId id="487"/>
            <p14:sldId id="488"/>
            <p14:sldId id="489"/>
            <p14:sldId id="490"/>
            <p14:sldId id="491"/>
            <p14:sldId id="492"/>
            <p14:sldId id="493"/>
            <p14:sldId id="494"/>
            <p14:sldId id="495"/>
            <p14:sldId id="496"/>
            <p14:sldId id="524"/>
            <p14:sldId id="521"/>
            <p14:sldId id="497"/>
            <p14:sldId id="498"/>
            <p14:sldId id="499"/>
            <p14:sldId id="500"/>
            <p14:sldId id="501"/>
            <p14:sldId id="502"/>
            <p14:sldId id="503"/>
            <p14:sldId id="504"/>
            <p14:sldId id="517"/>
            <p14:sldId id="505"/>
            <p14:sldId id="506"/>
            <p14:sldId id="512"/>
            <p14:sldId id="507"/>
            <p14:sldId id="513"/>
            <p14:sldId id="508"/>
            <p14:sldId id="509"/>
            <p14:sldId id="523"/>
            <p14:sldId id="518"/>
            <p14:sldId id="519"/>
            <p14:sldId id="612"/>
            <p14:sldId id="630"/>
            <p14:sldId id="632"/>
            <p14:sldId id="63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2F2F"/>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293" autoAdjust="0"/>
    <p:restoredTop sz="96283" autoAdjust="0"/>
  </p:normalViewPr>
  <p:slideViewPr>
    <p:cSldViewPr snapToGrid="0">
      <p:cViewPr>
        <p:scale>
          <a:sx n="75" d="100"/>
          <a:sy n="75" d="100"/>
        </p:scale>
        <p:origin x="2220" y="1002"/>
      </p:cViewPr>
      <p:guideLst>
        <p:guide orient="horz" pos="2160"/>
        <p:guide pos="3840"/>
      </p:guideLst>
    </p:cSldViewPr>
  </p:slideViewPr>
  <p:notesTextViewPr>
    <p:cViewPr>
      <p:scale>
        <a:sx n="1" d="1"/>
        <a:sy n="1" d="1"/>
      </p:scale>
      <p:origin x="0" y="0"/>
    </p:cViewPr>
  </p:notesTextViewPr>
  <p:sorterViewPr>
    <p:cViewPr>
      <p:scale>
        <a:sx n="100" d="100"/>
        <a:sy n="100" d="100"/>
      </p:scale>
      <p:origin x="0" y="-125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658831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52907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889637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35127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9/26/2024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768351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9/26/2024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97815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9/26/2024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677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454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9/26/2024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49906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03706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9704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23273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6949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9077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864825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8738694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9168528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8876303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71832522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9.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1</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119007" y="3003068"/>
            <a:ext cx="6653849" cy="1784143"/>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المحاضرة الأولى</a:t>
            </a:r>
          </a:p>
          <a:p>
            <a:pPr algn="ctr" rtl="1">
              <a:lnSpc>
                <a:spcPct val="250000"/>
              </a:lnSpc>
            </a:pPr>
            <a:r>
              <a:rPr lang="ar-JO" sz="2400" b="1" dirty="0">
                <a:latin typeface="Alexandria" pitchFamily="2" charset="-78"/>
                <a:cs typeface="Alexandria" pitchFamily="2" charset="-78"/>
              </a:rPr>
              <a:t>أساليب البحث العلمي</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028700"/>
            <a:ext cx="1175511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6836535" y="1938995"/>
            <a:ext cx="4513709" cy="2554505"/>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البحث ومفهوم العلم</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العلم والمعرفة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العلم</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طرق الوصول إلى المعرفة</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البحث العلمي</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3940233" y="2011346"/>
            <a:ext cx="3333540" cy="2482154"/>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البحث العلمي وأهدافه</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مقومات البحث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سمات الباحث العلمي</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صعوبات البحث العلمي</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2226" y="1635684"/>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534245" y="2511088"/>
            <a:ext cx="11123509" cy="1835824"/>
          </a:xfrm>
          <a:prstGeom prst="rect">
            <a:avLst/>
          </a:prstGeom>
          <a:noFill/>
        </p:spPr>
        <p:txBody>
          <a:bodyPr wrap="square" rtlCol="1">
            <a:spAutoFit/>
          </a:bodyPr>
          <a:lstStyle/>
          <a:p>
            <a:pPr algn="just" rtl="1">
              <a:lnSpc>
                <a:spcPct val="250000"/>
              </a:lnSpc>
            </a:pPr>
            <a:r>
              <a:rPr lang="ar-SA" sz="1600" dirty="0">
                <a:latin typeface="Alexandria" pitchFamily="2" charset="-78"/>
                <a:cs typeface="Alexandria" pitchFamily="2" charset="-78"/>
              </a:rPr>
              <a:t>يشكل البحث العلمي أداة رئيسة من أدوات التقدم العلمي والتقنيات العلمية المتطورة باعتباره الوسيلة الرئيسة لمعالجة المشكلات المختلفة التي تواجه الإنسانية في كافة مفاصل الحياة. ومن خلاله تتحقق الإضافات العلمية الجادة التي تشكل حجر الزاوية في البناء الحضاري الناجز للإنسانية كونها الفائض التراكمي لنتاج العقل البشري في الخلق والإبداع والسلوك. </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CC00FA-118D-F53C-CB66-88E5D36E9914}"/>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AE509AC-1610-A027-B782-DD5E8D124F9F}"/>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596900" y="3217508"/>
            <a:ext cx="10998200" cy="1465081"/>
          </a:xfrm>
          <a:prstGeom prst="rect">
            <a:avLst/>
          </a:prstGeom>
          <a:noFill/>
        </p:spPr>
        <p:txBody>
          <a:bodyPr wrap="square" rtlCol="1">
            <a:spAutoFit/>
          </a:bodyPr>
          <a:lstStyle/>
          <a:p>
            <a:pPr algn="r" rtl="1">
              <a:lnSpc>
                <a:spcPct val="200000"/>
              </a:lnSpc>
            </a:pPr>
            <a:r>
              <a:rPr lang="ar-SA" sz="2400" dirty="0">
                <a:cs typeface="Alexandria" pitchFamily="2" charset="-78"/>
              </a:rPr>
              <a:t>تشير كلمة </a:t>
            </a:r>
            <a:r>
              <a:rPr lang="ar-SA" sz="2400" dirty="0">
                <a:solidFill>
                  <a:srgbClr val="00B0F0"/>
                </a:solidFill>
                <a:cs typeface="Alexandria" pitchFamily="2" charset="-78"/>
              </a:rPr>
              <a:t>البحث</a:t>
            </a:r>
            <a:r>
              <a:rPr lang="ar-SA" sz="2400" dirty="0">
                <a:cs typeface="Alexandria" pitchFamily="2" charset="-78"/>
              </a:rPr>
              <a:t> إلى طلب الشيء والسؤال عنه يقال : بحثت بحثاً</a:t>
            </a:r>
            <a:r>
              <a:rPr lang="ar-JO" sz="2400" dirty="0">
                <a:cs typeface="Alexandria" pitchFamily="2" charset="-78"/>
              </a:rPr>
              <a:t>.</a:t>
            </a:r>
          </a:p>
          <a:p>
            <a:pPr algn="r" rtl="1">
              <a:lnSpc>
                <a:spcPct val="200000"/>
              </a:lnSpc>
            </a:pPr>
            <a:r>
              <a:rPr lang="ar-SA" sz="2400" dirty="0">
                <a:cs typeface="Alexandria" pitchFamily="2" charset="-78"/>
              </a:rPr>
              <a:t>فالبحث محاولة لاكتشاف جزء من المعرفة لإذاعته بين الناس والاستفادة منه</a:t>
            </a:r>
            <a:r>
              <a:rPr lang="ar-JO" sz="2400" dirty="0">
                <a:cs typeface="Alexandria" pitchFamily="2" charset="-78"/>
              </a:rPr>
              <a:t>.</a:t>
            </a:r>
            <a:r>
              <a:rPr lang="ar-SA" sz="2400" dirty="0">
                <a:cs typeface="Alexandria" pitchFamily="2" charset="-78"/>
              </a:rPr>
              <a:t> </a:t>
            </a:r>
            <a:endParaRPr lang="en-US" sz="2400" dirty="0"/>
          </a:p>
        </p:txBody>
      </p:sp>
      <p:sp>
        <p:nvSpPr>
          <p:cNvPr id="7" name="TextBox 6">
            <a:extLst>
              <a:ext uri="{FF2B5EF4-FFF2-40B4-BE49-F238E27FC236}">
                <a16:creationId xmlns:a16="http://schemas.microsoft.com/office/drawing/2014/main" id="{3A495359-AF29-9DDC-B37F-708D46E8AA13}"/>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البحث</a:t>
            </a:r>
          </a:p>
        </p:txBody>
      </p:sp>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3F9458CE-9A02-486E-DE43-845F6DFC5943}"/>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CB82DCFA-7DAD-0A44-5F85-ECFCC27A6CA7}"/>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818755" y="3381143"/>
            <a:ext cx="8916353" cy="1137812"/>
          </a:xfrm>
          <a:prstGeom prst="rect">
            <a:avLst/>
          </a:prstGeom>
          <a:noFill/>
        </p:spPr>
        <p:txBody>
          <a:bodyPr wrap="square" rtlCol="1">
            <a:spAutoFit/>
          </a:bodyPr>
          <a:lstStyle/>
          <a:p>
            <a:pPr algn="r" rtl="1">
              <a:lnSpc>
                <a:spcPct val="150000"/>
              </a:lnSpc>
            </a:pPr>
            <a:r>
              <a:rPr lang="ar-JO" sz="2400" dirty="0">
                <a:latin typeface="Alexandria" pitchFamily="2" charset="-78"/>
                <a:cs typeface="Alexandria" pitchFamily="2" charset="-78"/>
              </a:rPr>
              <a:t>يشير مفهوم </a:t>
            </a:r>
            <a:r>
              <a:rPr lang="ar-JO" sz="2400" dirty="0">
                <a:solidFill>
                  <a:srgbClr val="00B0F0"/>
                </a:solidFill>
                <a:latin typeface="Alexandria" pitchFamily="2" charset="-78"/>
                <a:cs typeface="Alexandria" pitchFamily="2" charset="-78"/>
              </a:rPr>
              <a:t>العلم</a:t>
            </a:r>
            <a:r>
              <a:rPr lang="ar-JO" sz="2400" dirty="0">
                <a:latin typeface="Alexandria" pitchFamily="2" charset="-78"/>
                <a:cs typeface="Alexandria" pitchFamily="2" charset="-78"/>
              </a:rPr>
              <a:t> إلى </a:t>
            </a:r>
            <a:r>
              <a:rPr lang="ar-SA" sz="2400" dirty="0">
                <a:latin typeface="Alexandria" pitchFamily="2" charset="-78"/>
                <a:cs typeface="Alexandria" pitchFamily="2" charset="-78"/>
              </a:rPr>
              <a:t>مجهود أو النشاط الذي يهدف إلى زيادة قدرة الإنسان في السيطرة على عناصر بيئته الطبيعية. </a:t>
            </a:r>
            <a:endParaRPr lang="en-US" sz="24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10F661B6-3FCC-B8C3-7D26-999FEA6CCAF6}"/>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العلم</a:t>
            </a:r>
          </a:p>
        </p:txBody>
      </p:sp>
    </p:spTree>
    <p:extLst>
      <p:ext uri="{BB962C8B-B14F-4D97-AF65-F5344CB8AC3E}">
        <p14:creationId xmlns:p14="http://schemas.microsoft.com/office/powerpoint/2010/main" val="22261431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BBDD41-17E8-0F8D-A7E0-3E36B98CEDA5}"/>
              </a:ext>
            </a:extLst>
          </p:cNvPr>
          <p:cNvSpPr/>
          <p:nvPr/>
        </p:nvSpPr>
        <p:spPr>
          <a:xfrm>
            <a:off x="456892" y="23797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1C7B100-6347-8BB3-AADB-9551A3E3E8BB}"/>
              </a:ext>
            </a:extLst>
          </p:cNvPr>
          <p:cNvSpPr/>
          <p:nvPr/>
        </p:nvSpPr>
        <p:spPr>
          <a:xfrm>
            <a:off x="901053" y="2540011"/>
            <a:ext cx="11155680" cy="28200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C539008-6089-B8C9-054D-50AF31D2730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الفرق بين العلم والمعرفة</a:t>
            </a:r>
          </a:p>
        </p:txBody>
      </p:sp>
      <p:sp>
        <p:nvSpPr>
          <p:cNvPr id="2" name="مربع نص 1"/>
          <p:cNvSpPr txBox="1"/>
          <p:nvPr/>
        </p:nvSpPr>
        <p:spPr>
          <a:xfrm>
            <a:off x="1130300" y="2827145"/>
            <a:ext cx="10604808" cy="2245808"/>
          </a:xfrm>
          <a:prstGeom prst="rect">
            <a:avLst/>
          </a:prstGeom>
          <a:noFill/>
        </p:spPr>
        <p:txBody>
          <a:bodyPr wrap="square" rtlCol="1">
            <a:spAutoFit/>
          </a:bodyPr>
          <a:lstStyle/>
          <a:p>
            <a:pPr algn="just" rtl="1">
              <a:lnSpc>
                <a:spcPct val="150000"/>
              </a:lnSpc>
            </a:pPr>
            <a:r>
              <a:rPr lang="ar-SA" sz="2400" dirty="0">
                <a:latin typeface="Alexandria" pitchFamily="2" charset="-78"/>
                <a:cs typeface="Alexandria" pitchFamily="2" charset="-78"/>
              </a:rPr>
              <a:t>إن مفهوم المعرفة ليس مرادفاً لمفهوم العلم، فالمعرفة تتضمن معارف علمية وأخرى  غير علمية. </a:t>
            </a:r>
            <a:endParaRPr lang="en-US" sz="2400" dirty="0">
              <a:latin typeface="Alexandria" pitchFamily="2" charset="-78"/>
              <a:cs typeface="Alexandria" pitchFamily="2" charset="-78"/>
            </a:endParaRPr>
          </a:p>
          <a:p>
            <a:pPr algn="just" rtl="1">
              <a:lnSpc>
                <a:spcPct val="150000"/>
              </a:lnSpc>
            </a:pPr>
            <a:endParaRPr lang="ar-JO" sz="2400" dirty="0">
              <a:latin typeface="Alexandria" pitchFamily="2" charset="-78"/>
              <a:cs typeface="Alexandria" pitchFamily="2" charset="-78"/>
            </a:endParaRPr>
          </a:p>
          <a:p>
            <a:pPr algn="just" rtl="1">
              <a:lnSpc>
                <a:spcPct val="150000"/>
              </a:lnSpc>
            </a:pPr>
            <a:r>
              <a:rPr lang="ar-SA" sz="2400" dirty="0">
                <a:latin typeface="Alexandria" pitchFamily="2" charset="-78"/>
                <a:cs typeface="Alexandria" pitchFamily="2" charset="-78"/>
              </a:rPr>
              <a:t>فكل علم معرفة إلا أنه ليس بالضرورة أن كل معرفة علم.</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FA69EB5-0768-40F7-040E-A68603C257C0}"/>
              </a:ext>
            </a:extLst>
          </p:cNvPr>
          <p:cNvSpPr/>
          <p:nvPr/>
        </p:nvSpPr>
        <p:spPr>
          <a:xfrm>
            <a:off x="342592" y="3236243"/>
            <a:ext cx="4128422" cy="317669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087880" y="1905109"/>
            <a:ext cx="7835265" cy="1331134"/>
          </a:xfrm>
          <a:prstGeom prst="rect">
            <a:avLst/>
          </a:prstGeom>
          <a:noFill/>
        </p:spPr>
        <p:txBody>
          <a:bodyPr wrap="square" rtlCol="1">
            <a:spAutoFit/>
          </a:bodyPr>
          <a:lstStyle/>
          <a:p>
            <a:pPr algn="ctr" rtl="1">
              <a:lnSpc>
                <a:spcPct val="150000"/>
              </a:lnSpc>
            </a:pPr>
            <a:r>
              <a:rPr lang="ar-JO" sz="2800" b="1" dirty="0">
                <a:latin typeface="Simplified Arabic" panose="02020603050405020304" pitchFamily="18" charset="-78"/>
                <a:cs typeface="Simplified Arabic" panose="02020603050405020304" pitchFamily="18" charset="-78"/>
              </a:rPr>
              <a:t>الفرق بين </a:t>
            </a:r>
            <a:r>
              <a:rPr lang="ar-SA" sz="2800" b="1" dirty="0">
                <a:latin typeface="Simplified Arabic" panose="02020603050405020304" pitchFamily="18" charset="-78"/>
                <a:cs typeface="Simplified Arabic" panose="02020603050405020304" pitchFamily="18" charset="-78"/>
              </a:rPr>
              <a:t>العلم والمعرفة</a:t>
            </a:r>
            <a:endParaRPr lang="ar-JO" sz="2800" b="1" dirty="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sp>
        <p:nvSpPr>
          <p:cNvPr id="3" name="Google Shape;178;p7">
            <a:extLst>
              <a:ext uri="{FF2B5EF4-FFF2-40B4-BE49-F238E27FC236}">
                <a16:creationId xmlns:a16="http://schemas.microsoft.com/office/drawing/2014/main" id="{B0AEE1FA-5C39-60D3-4803-2ADF9AE8C772}"/>
              </a:ext>
            </a:extLst>
          </p:cNvPr>
          <p:cNvSpPr/>
          <p:nvPr/>
        </p:nvSpPr>
        <p:spPr>
          <a:xfrm>
            <a:off x="774701" y="876300"/>
            <a:ext cx="10198100" cy="5334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385" y="976817"/>
            <a:ext cx="9913715" cy="5131884"/>
          </a:xfrm>
          <a:prstGeom prst="rect">
            <a:avLst/>
          </a:prstGeom>
        </p:spPr>
      </p:pic>
    </p:spTree>
    <p:extLst>
      <p:ext uri="{BB962C8B-B14F-4D97-AF65-F5344CB8AC3E}">
        <p14:creationId xmlns:p14="http://schemas.microsoft.com/office/powerpoint/2010/main" val="2418302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EFC9AC-F867-3F93-BE80-B096EE1A245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8D89BD-9CF9-72EA-6B67-F64F86A81CBD}"/>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600185"/>
            <a:ext cx="11155680" cy="2464008"/>
          </a:xfrm>
          <a:prstGeom prst="rect">
            <a:avLst/>
          </a:prstGeom>
          <a:noFill/>
        </p:spPr>
        <p:txBody>
          <a:bodyPr wrap="square" rtlCol="1">
            <a:spAutoFit/>
          </a:bodyPr>
          <a:lstStyle/>
          <a:p>
            <a:pPr indent="457200" algn="ctr" rtl="1">
              <a:lnSpc>
                <a:spcPct val="200000"/>
              </a:lnSpc>
            </a:pPr>
            <a:r>
              <a:rPr lang="ar-SA" sz="2000" dirty="0">
                <a:latin typeface="Alexandria" pitchFamily="2" charset="-78"/>
                <a:cs typeface="Alexandria" pitchFamily="2" charset="-78"/>
              </a:rPr>
              <a:t>إن العلم يعني السير وفق الأسلوب العلمي أي بناء القواعد والنظريات، فالعلم هو الإلمام بالحقيقة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والعلم يقال للإدراك الكلي المركب</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والمعرفة تقال للإدراك الجزئي البسيط، وكذلك يطلق العلم على مجموعة وسائل وأصول كلية، فالعلم كما يدرس هو معرفة إلا أنه يطلق على نوع خاص من المعرفة، وهذا النوع الذي يبحث عن القوانين العامة التي تربط بين مجموعة الحقائق الخاصة</a:t>
            </a:r>
            <a:r>
              <a:rPr lang="ar-JO" sz="2000" dirty="0">
                <a:latin typeface="Alexandria" pitchFamily="2" charset="-78"/>
                <a:cs typeface="Alexandria" pitchFamily="2" charset="-78"/>
              </a:rPr>
              <a:t>.</a:t>
            </a:r>
          </a:p>
        </p:txBody>
      </p:sp>
    </p:spTree>
    <p:extLst>
      <p:ext uri="{BB962C8B-B14F-4D97-AF65-F5344CB8AC3E}">
        <p14:creationId xmlns:p14="http://schemas.microsoft.com/office/powerpoint/2010/main" val="1084771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22FAF07-F735-D836-D3A8-D8F30EBC159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8180091-0FE6-232B-20D3-3F456CF7BD4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54595" y="2314088"/>
            <a:ext cx="10448596" cy="3271921"/>
          </a:xfrm>
          <a:prstGeom prst="rect">
            <a:avLst/>
          </a:prstGeom>
          <a:noFill/>
        </p:spPr>
        <p:txBody>
          <a:bodyPr wrap="square" rtlCol="1">
            <a:spAutoFit/>
          </a:bodyPr>
          <a:lstStyle/>
          <a:p>
            <a:pPr algn="just" rtl="1">
              <a:lnSpc>
                <a:spcPct val="150000"/>
              </a:lnSpc>
            </a:pPr>
            <a:r>
              <a:rPr lang="ar-SA" sz="2000" dirty="0">
                <a:latin typeface="Alexandria" pitchFamily="2" charset="-78"/>
                <a:cs typeface="Alexandria" pitchFamily="2" charset="-78"/>
              </a:rPr>
              <a:t>فالعلم أساسه يقوم على معرفة لاستخراج قوانين عامة من هذه المعرفة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وإذا كان هناك من يفرق بين الفلسفة والعلم على أساس أن العلم عمليات منظمة يقوم بها الناس وتاريخ العلم القديم يسير مع تاريخ الحضارة غير أن الفلاسفة اقتصروا إلى </a:t>
            </a:r>
            <a:r>
              <a:rPr lang="ar-JO" sz="2000" dirty="0">
                <a:latin typeface="Alexandria" pitchFamily="2" charset="-78"/>
                <a:cs typeface="Alexandria" pitchFamily="2" charset="-78"/>
              </a:rPr>
              <a:t>الآ</a:t>
            </a:r>
            <a:r>
              <a:rPr lang="ar-SA" sz="2000" dirty="0">
                <a:latin typeface="Alexandria" pitchFamily="2" charset="-78"/>
                <a:cs typeface="Alexandria" pitchFamily="2" charset="-78"/>
              </a:rPr>
              <a:t>ن على تفسير العلم إلى عالم ومعلم غير أن هناك من يرى بأن الفلسفة هي أم العلوم وهدفها البحث عن الحقيقة والرفع من وجهات النظر المتفقة بين الفلسفة، إلا أن العلم والبحث العلمي والفلسفة تلتقي على صعيد واحد هو البحث عن الحقيقة رغبة من الباحث في لذة عقلية أو الوصول إلى هدف محدد لخدمة المجتمعات البشرية.  </a:t>
            </a:r>
            <a:endParaRPr lang="en-US" sz="20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7F27945B-387A-472E-34C3-525C9CFEC56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العلم</a:t>
            </a:r>
          </a:p>
        </p:txBody>
      </p:sp>
    </p:spTree>
    <p:extLst>
      <p:ext uri="{BB962C8B-B14F-4D97-AF65-F5344CB8AC3E}">
        <p14:creationId xmlns:p14="http://schemas.microsoft.com/office/powerpoint/2010/main" val="2138262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EA6CB4-0B2F-2526-D528-6C4C85D08D0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32F6B39-CC03-D389-0D7D-212BF6B5437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46760" y="2176554"/>
            <a:ext cx="10388348" cy="3271921"/>
          </a:xfrm>
          <a:prstGeom prst="rect">
            <a:avLst/>
          </a:prstGeom>
          <a:noFill/>
        </p:spPr>
        <p:txBody>
          <a:bodyPr wrap="square" rtlCol="1">
            <a:spAutoFit/>
          </a:bodyPr>
          <a:lstStyle/>
          <a:p>
            <a:pPr indent="457200" algn="l">
              <a:lnSpc>
                <a:spcPct val="150000"/>
              </a:lnSpc>
            </a:pPr>
            <a:r>
              <a:rPr lang="ar-SA" sz="2000" dirty="0">
                <a:latin typeface="Alexandria" pitchFamily="2" charset="-78"/>
                <a:cs typeface="Alexandria" pitchFamily="2" charset="-78"/>
              </a:rPr>
              <a:t> لقد كان هناك عدة تعاريف للعلم ولكن ليس هناك تعريف واحد شامل كامل مانع  للعلم</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indent="457200" algn="r" rtl="1">
              <a:lnSpc>
                <a:spcPct val="150000"/>
              </a:lnSpc>
            </a:pPr>
            <a:r>
              <a:rPr lang="ar-SA" sz="2000" dirty="0">
                <a:latin typeface="Alexandria" pitchFamily="2" charset="-78"/>
                <a:cs typeface="Alexandria" pitchFamily="2" charset="-78"/>
              </a:rPr>
              <a:t>فالعلم هو  سلسلة مترابطة من المفاهيم والقوانين والإطارات النظرية التي نشأت نتيجة للتجريب أو المشاهدات المنتظمة.</a:t>
            </a:r>
            <a:endParaRPr lang="en-US" sz="2000" dirty="0">
              <a:latin typeface="Alexandria" pitchFamily="2" charset="-78"/>
              <a:cs typeface="Alexandria" pitchFamily="2" charset="-78"/>
            </a:endParaRPr>
          </a:p>
          <a:p>
            <a:pPr indent="457200" algn="r" rtl="1">
              <a:lnSpc>
                <a:spcPct val="150000"/>
              </a:lnSpc>
            </a:pPr>
            <a:endParaRPr lang="en-US" sz="2000" dirty="0">
              <a:latin typeface="Alexandria" pitchFamily="2" charset="-78"/>
              <a:cs typeface="Alexandria" pitchFamily="2" charset="-78"/>
            </a:endParaRPr>
          </a:p>
          <a:p>
            <a:pPr indent="457200" algn="r" rtl="1">
              <a:lnSpc>
                <a:spcPct val="150000"/>
              </a:lnSpc>
            </a:pPr>
            <a:r>
              <a:rPr lang="ar-SA" sz="2000" dirty="0">
                <a:latin typeface="Alexandria" pitchFamily="2" charset="-78"/>
                <a:cs typeface="Alexandria" pitchFamily="2" charset="-78"/>
              </a:rPr>
              <a:t>وعرف أيضا بأنه جهود إنسانية منظمة تتضمن فهم الظواهر التي تجري حولنا وتفسيرها على أساس من العلاقات التبادلية بينها وبين الظواهر الأخرى، فالعلم يعتمد على حقائق معنية يمكن التأكد منها بالتجربة والمشاهدة وليس على سلطة ومكانة الفرد في المجتمع.</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948399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DC4942B-4961-9C5C-A43F-AC67F515D2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A41A799-6BA7-3873-FFAE-14146821E5E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4031789" y="2366622"/>
            <a:ext cx="7650480" cy="2799805"/>
          </a:xfrm>
          <a:prstGeom prst="rect">
            <a:avLst/>
          </a:prstGeom>
          <a:noFill/>
        </p:spPr>
        <p:txBody>
          <a:bodyPr wrap="square" rtlCol="1">
            <a:spAutoFit/>
          </a:bodyPr>
          <a:lstStyle/>
          <a:p>
            <a:pPr algn="r" rtl="1">
              <a:lnSpc>
                <a:spcPct val="150000"/>
              </a:lnSpc>
            </a:pPr>
            <a:r>
              <a:rPr lang="ar-SA" sz="2400" dirty="0">
                <a:latin typeface="Alexandria" pitchFamily="2" charset="-78"/>
                <a:cs typeface="Alexandria" pitchFamily="2" charset="-78"/>
              </a:rPr>
              <a:t>يهدف العلم إلى تحقيق ثلاثة مبادئ هي: </a:t>
            </a:r>
            <a:endParaRPr lang="en-US" sz="2400" dirty="0">
              <a:latin typeface="Alexandria" pitchFamily="2" charset="-78"/>
              <a:cs typeface="Alexandria" pitchFamily="2" charset="-78"/>
            </a:endParaRPr>
          </a:p>
          <a:p>
            <a:pPr algn="r" rtl="1">
              <a:lnSpc>
                <a:spcPct val="150000"/>
              </a:lnSpc>
            </a:pPr>
            <a:endParaRPr lang="ar-JO" sz="2400"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2400" dirty="0">
                <a:latin typeface="Alexandria" pitchFamily="2" charset="-78"/>
                <a:cs typeface="Alexandria" pitchFamily="2" charset="-78"/>
              </a:rPr>
              <a:t>الفهم</a:t>
            </a:r>
          </a:p>
          <a:p>
            <a:pPr marL="457200" indent="-457200" algn="r" rtl="1">
              <a:lnSpc>
                <a:spcPct val="150000"/>
              </a:lnSpc>
              <a:buFont typeface="Wingdings" panose="05000000000000000000" pitchFamily="2" charset="2"/>
              <a:buChar char="v"/>
            </a:pPr>
            <a:r>
              <a:rPr lang="ar-JO" sz="2400" dirty="0">
                <a:latin typeface="Alexandria" pitchFamily="2" charset="-78"/>
                <a:cs typeface="Alexandria" pitchFamily="2" charset="-78"/>
              </a:rPr>
              <a:t>التنبؤ</a:t>
            </a:r>
          </a:p>
          <a:p>
            <a:pPr marL="457200" indent="-457200" algn="r" rtl="1">
              <a:lnSpc>
                <a:spcPct val="150000"/>
              </a:lnSpc>
              <a:buFont typeface="Wingdings" panose="05000000000000000000" pitchFamily="2" charset="2"/>
              <a:buChar char="v"/>
            </a:pPr>
            <a:r>
              <a:rPr lang="ar-JO" sz="2400" dirty="0">
                <a:latin typeface="Alexandria" pitchFamily="2" charset="-78"/>
                <a:cs typeface="Alexandria" pitchFamily="2" charset="-78"/>
              </a:rPr>
              <a:t>الضبط</a:t>
            </a:r>
            <a:endParaRPr lang="en-US" sz="2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1C1631B8-747F-4BF3-A7C4-D6997FCC2C86}"/>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أهداف العلم</a:t>
            </a:r>
          </a:p>
        </p:txBody>
      </p:sp>
      <p:pic>
        <p:nvPicPr>
          <p:cNvPr id="6" name="Picture 5" descr="A person running up a bar graph">
            <a:extLst>
              <a:ext uri="{FF2B5EF4-FFF2-40B4-BE49-F238E27FC236}">
                <a16:creationId xmlns:a16="http://schemas.microsoft.com/office/drawing/2014/main" id="{476CCE03-6408-F3C9-1C95-0FE0282B3F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280" y="2518631"/>
            <a:ext cx="4041335" cy="4041335"/>
          </a:xfrm>
          <a:prstGeom prst="rect">
            <a:avLst/>
          </a:prstGeom>
        </p:spPr>
      </p:pic>
    </p:spTree>
    <p:extLst>
      <p:ext uri="{BB962C8B-B14F-4D97-AF65-F5344CB8AC3E}">
        <p14:creationId xmlns:p14="http://schemas.microsoft.com/office/powerpoint/2010/main" val="7260502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6088E2B-0960-F16E-EE17-9221DDD60BE8}"/>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C2E0D4-7851-9256-2FA2-96FE101B47D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58900" y="2083256"/>
            <a:ext cx="10528299" cy="3733586"/>
          </a:xfrm>
          <a:prstGeom prst="rect">
            <a:avLst/>
          </a:prstGeom>
          <a:noFill/>
        </p:spPr>
        <p:txBody>
          <a:bodyPr wrap="square" rtlCol="1">
            <a:spAutoFit/>
          </a:bodyPr>
          <a:lstStyle/>
          <a:p>
            <a:pPr algn="just" rtl="1">
              <a:lnSpc>
                <a:spcPct val="150000"/>
              </a:lnSpc>
            </a:pPr>
            <a:r>
              <a:rPr lang="ar-SA" sz="2000" b="1" dirty="0">
                <a:latin typeface="Alexandria" pitchFamily="2" charset="-78"/>
                <a:cs typeface="Alexandria" pitchFamily="2" charset="-78"/>
              </a:rPr>
              <a:t>يهدف العلم إلى تحقيق</a:t>
            </a:r>
            <a:r>
              <a:rPr lang="ar-JO" sz="2000" b="1" dirty="0">
                <a:latin typeface="Alexandria" pitchFamily="2" charset="-78"/>
                <a:cs typeface="Alexandria" pitchFamily="2" charset="-78"/>
              </a:rPr>
              <a:t> </a:t>
            </a:r>
            <a:r>
              <a:rPr lang="ar-SA" sz="2000" b="1" dirty="0">
                <a:latin typeface="Alexandria" pitchFamily="2" charset="-78"/>
                <a:cs typeface="Alexandria" pitchFamily="2" charset="-78"/>
              </a:rPr>
              <a:t>الفهم </a:t>
            </a:r>
            <a:r>
              <a:rPr lang="ar-JO" sz="2000" b="1" dirty="0">
                <a:latin typeface="Alexandria" pitchFamily="2" charset="-78"/>
                <a:cs typeface="Alexandria" pitchFamily="2" charset="-78"/>
              </a:rPr>
              <a:t>من خلال</a:t>
            </a:r>
            <a:r>
              <a:rPr lang="ar-SA" sz="2000" b="1" dirty="0">
                <a:latin typeface="Alexandria" pitchFamily="2" charset="-78"/>
                <a:cs typeface="Alexandria" pitchFamily="2" charset="-78"/>
              </a:rPr>
              <a:t>: </a:t>
            </a:r>
            <a:endParaRPr lang="ar-JO" sz="2000" b="1" dirty="0">
              <a:latin typeface="Alexandria" pitchFamily="2" charset="-78"/>
              <a:cs typeface="Alexandria" pitchFamily="2" charset="-78"/>
            </a:endParaRPr>
          </a:p>
          <a:p>
            <a:pPr algn="just" rtl="1">
              <a:lnSpc>
                <a:spcPct val="150000"/>
              </a:lnSpc>
            </a:pPr>
            <a:endParaRPr lang="ar-JO" sz="2000"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وبموجبه ينبغي أن يدرك الباحث جوهر الظواهر وتفسيراتها لا أن يكتفي بوصفها وتشخيصها، فالمهم أن تعرف كيف حدثت الظاهرة وان تتعرف على علاقة الظاهرة بالظواهر الأخرى ولماذا حدثت. ولكي نفهم الظاهرة لابد من فهم أسباب حدوثها باعتبارها متغيراً تابعاً أو نتيجة لوجود عوامل وظواهر أخرى سببت حدوثها، ولابد من تحديد الظروف والعوامل للظواهر الأخرى التي نجمت عنها الظاهرة باعتبارها متغيرات مستقلة مسؤولة عن حدوث الظاهرة المدروسة كما أن تحديد العلاقة بين الظواهر عنصر ثالث مهم للتعرف على الظاهرة.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05337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E8DD734-AB91-8AF7-E224-7575615467A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1971D57-E2ED-1C3C-B2C1-ED221A424B3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85153" y="2217758"/>
            <a:ext cx="11155680" cy="2810256"/>
          </a:xfrm>
          <a:prstGeom prst="rect">
            <a:avLst/>
          </a:prstGeom>
          <a:noFill/>
        </p:spPr>
        <p:txBody>
          <a:bodyPr wrap="square" rtlCol="1">
            <a:spAutoFit/>
          </a:bodyPr>
          <a:lstStyle/>
          <a:p>
            <a:pPr algn="r" rtl="1">
              <a:lnSpc>
                <a:spcPct val="150000"/>
              </a:lnSpc>
            </a:pPr>
            <a:r>
              <a:rPr lang="ar-SA" sz="2000" b="1" dirty="0">
                <a:latin typeface="Alexandria" pitchFamily="2" charset="-78"/>
                <a:cs typeface="Alexandria" pitchFamily="2" charset="-78"/>
              </a:rPr>
              <a:t>يهدف العلم إلى تحقيق التنبؤ: </a:t>
            </a:r>
            <a:endParaRPr lang="en-US" sz="2000" b="1" dirty="0">
              <a:latin typeface="Alexandria" pitchFamily="2" charset="-78"/>
              <a:cs typeface="Alexandria" pitchFamily="2" charset="-78"/>
            </a:endParaRPr>
          </a:p>
          <a:p>
            <a:pPr algn="r" rtl="1">
              <a:lnSpc>
                <a:spcPct val="150000"/>
              </a:lnSpc>
            </a:pPr>
            <a:endParaRPr lang="ar-JO" sz="2000"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وبموجبه يستطيع الباحث أن يستنتج من فهمه للظاهرة وقوانينها نتائج أخرى مرتبطة بالظاهرة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فالتنبؤ هو تصور للنتائج التي يمكن أن تحدث إذا ما طبقت القوانين مما يزيد من فهمنا للظاهرة المدروسة. </a:t>
            </a:r>
            <a:endParaRPr lang="ar-JO" sz="20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التنبؤ يعني الاستنتاج في ضوء المعرفة المسبقة للظاهرة، ولا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عد سليما مالم يتم إثباته تجريبيا.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269052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DCCA9BB-6AA0-CB36-7807-613884DF3BD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9C82471-66F0-4268-D96F-385FBB5E8FE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4100" y="2419340"/>
            <a:ext cx="10681008" cy="2348592"/>
          </a:xfrm>
          <a:prstGeom prst="rect">
            <a:avLst/>
          </a:prstGeom>
          <a:noFill/>
        </p:spPr>
        <p:txBody>
          <a:bodyPr wrap="square" rtlCol="1">
            <a:spAutoFit/>
          </a:bodyPr>
          <a:lstStyle/>
          <a:p>
            <a:pPr algn="just" rtl="1">
              <a:lnSpc>
                <a:spcPct val="150000"/>
              </a:lnSpc>
            </a:pPr>
            <a:r>
              <a:rPr lang="ar-SA" sz="2000" b="1" dirty="0">
                <a:latin typeface="Alexandria" pitchFamily="2" charset="-78"/>
                <a:cs typeface="Alexandria" pitchFamily="2" charset="-78"/>
              </a:rPr>
              <a:t>يهدف العلم إلى تحقيق الضبط والتحكم : </a:t>
            </a:r>
            <a:endParaRPr lang="ar-JO" sz="2000" b="1" dirty="0">
              <a:latin typeface="Alexandria" pitchFamily="2" charset="-78"/>
              <a:cs typeface="Alexandria" pitchFamily="2" charset="-78"/>
            </a:endParaRPr>
          </a:p>
          <a:p>
            <a:pPr algn="just" rtl="1">
              <a:lnSpc>
                <a:spcPct val="150000"/>
              </a:lnSpc>
            </a:pPr>
            <a:endParaRPr lang="ar-JO" sz="20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يهدف العلم إلى التحكم بالظواهر المتنوعة وفرض السيطرة عليها بما يكفل تحقيق النتائج المتوخاة، ففهم الظاهرة يقود إلى تحديد نتائجها وبالتالي. السيطرة عليها، أو تقليل أثارها. والضبط والتحكم مرتبط إذا بالفهم والتنبؤ</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155892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54BA589-63A0-4D35-66F2-4764B396126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EF6FF12-2E0A-9C58-27AE-CBEB26CB7776}"/>
              </a:ext>
            </a:extLst>
          </p:cNvPr>
          <p:cNvSpPr/>
          <p:nvPr/>
        </p:nvSpPr>
        <p:spPr>
          <a:xfrm>
            <a:off x="677225" y="1885612"/>
            <a:ext cx="11379508"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677225" y="2165012"/>
            <a:ext cx="11379508" cy="3334824"/>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التجريب: أي انه يقوم على حقائق ملموسة ومحسوسة تستبعد الخيال والتصورات المجردة والمعرفة الذاتية. </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 الافتراض أي انه يستند على الفروض التي تعد الأساس لفهم النشاط العلمي</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JO" dirty="0">
                <a:latin typeface="Alexandria" pitchFamily="2" charset="-78"/>
                <a:cs typeface="Alexandria" pitchFamily="2" charset="-78"/>
              </a:rPr>
              <a:t>ا</a:t>
            </a:r>
            <a:r>
              <a:rPr lang="ar-SA" dirty="0">
                <a:latin typeface="Alexandria" pitchFamily="2" charset="-78"/>
                <a:cs typeface="Alexandria" pitchFamily="2" charset="-78"/>
              </a:rPr>
              <a:t>لمنطق : فالمنطق أداة لكل معرفة علمية فهو المتحكم منذ بدء انتخاب المشكلة المدروسة مروراً بفروضها العلمية وتحليلاتها وانتهاء بنتائجها. </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التطبيق</a:t>
            </a:r>
            <a:r>
              <a:rPr lang="en-US" dirty="0">
                <a:latin typeface="Alexandria" pitchFamily="2" charset="-78"/>
                <a:cs typeface="Alexandria" pitchFamily="2" charset="-78"/>
              </a:rPr>
              <a:t>: </a:t>
            </a:r>
            <a:r>
              <a:rPr lang="ar-SA" dirty="0">
                <a:latin typeface="Alexandria" pitchFamily="2" charset="-78"/>
                <a:cs typeface="Alexandria" pitchFamily="2" charset="-78"/>
              </a:rPr>
              <a:t> يستند العلم إلى الجانب الإجرائي والعلمي الذي يهدف إليه الباحث. </a:t>
            </a:r>
            <a:endParaRPr lang="en-US"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v"/>
            </a:pPr>
            <a:r>
              <a:rPr lang="ar-SA" dirty="0">
                <a:latin typeface="Alexandria" pitchFamily="2" charset="-78"/>
                <a:cs typeface="Alexandria" pitchFamily="2" charset="-78"/>
              </a:rPr>
              <a:t>القيم والأخلاق فالعلم هو لخدمة الإنسان وتطوره وعليه فتحليه بالقيم والأخلاق مسألة مهمة. </a:t>
            </a:r>
            <a:endParaRPr lang="en-US"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A37E182A-4F32-5872-A648-14FB690D82C5}"/>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العلم</a:t>
            </a:r>
          </a:p>
        </p:txBody>
      </p:sp>
    </p:spTree>
    <p:extLst>
      <p:ext uri="{BB962C8B-B14F-4D97-AF65-F5344CB8AC3E}">
        <p14:creationId xmlns:p14="http://schemas.microsoft.com/office/powerpoint/2010/main" val="2411775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10D281F8-87AE-59FC-969F-E49D5F226D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6DC6AFA-0054-D2AF-21EE-FEEEC351EF6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28700" y="2139612"/>
            <a:ext cx="10706408" cy="3079561"/>
          </a:xfrm>
          <a:prstGeom prst="rect">
            <a:avLst/>
          </a:prstGeom>
          <a:noFill/>
        </p:spPr>
        <p:txBody>
          <a:bodyPr wrap="square" rtlCol="1">
            <a:spAutoFit/>
          </a:bodyPr>
          <a:lstStyle/>
          <a:p>
            <a:pPr algn="r" rtl="1">
              <a:lnSpc>
                <a:spcPct val="200000"/>
              </a:lnSpc>
            </a:pPr>
            <a:r>
              <a:rPr lang="ar-SA" sz="2000" dirty="0">
                <a:latin typeface="Alexandria" pitchFamily="2" charset="-78"/>
                <a:cs typeface="Alexandria" pitchFamily="2" charset="-78"/>
              </a:rPr>
              <a:t>وعليه فالعلم يشترط فيه ثلاث مسلمات هي: </a:t>
            </a:r>
            <a:endParaRPr lang="en-US" sz="2000" dirty="0">
              <a:latin typeface="Alexandria" pitchFamily="2" charset="-78"/>
              <a:cs typeface="Alexandria" pitchFamily="2" charset="-78"/>
            </a:endParaRPr>
          </a:p>
          <a:p>
            <a:pPr algn="r" rtl="1">
              <a:lnSpc>
                <a:spcPct val="200000"/>
              </a:lnSpc>
            </a:pPr>
            <a:endParaRPr lang="en-US" sz="2000" dirty="0">
              <a:latin typeface="Alexandria" pitchFamily="2" charset="-78"/>
              <a:cs typeface="Alexandria" pitchFamily="2" charset="-78"/>
            </a:endParaRPr>
          </a:p>
          <a:p>
            <a:pPr marL="457200" lvl="0" indent="-457200" algn="r" rtl="1">
              <a:lnSpc>
                <a:spcPct val="200000"/>
              </a:lnSpc>
              <a:buFont typeface="Wingdings" panose="05000000000000000000" pitchFamily="2" charset="2"/>
              <a:buChar char="ü"/>
            </a:pPr>
            <a:r>
              <a:rPr lang="ar-SA" sz="2000" dirty="0">
                <a:latin typeface="Alexandria" pitchFamily="2" charset="-78"/>
                <a:cs typeface="Alexandria" pitchFamily="2" charset="-78"/>
              </a:rPr>
              <a:t>الظواهر موضوع الدراسة. </a:t>
            </a:r>
            <a:endParaRPr lang="en-US" sz="2000" dirty="0">
              <a:latin typeface="Alexandria" pitchFamily="2" charset="-78"/>
              <a:cs typeface="Alexandria" pitchFamily="2" charset="-78"/>
            </a:endParaRPr>
          </a:p>
          <a:p>
            <a:pPr marL="457200" lvl="0" indent="-457200" algn="r" rtl="1">
              <a:lnSpc>
                <a:spcPct val="200000"/>
              </a:lnSpc>
              <a:buFont typeface="Wingdings" panose="05000000000000000000" pitchFamily="2" charset="2"/>
              <a:buChar char="ü"/>
            </a:pPr>
            <a:r>
              <a:rPr lang="ar-SA" sz="2000" dirty="0">
                <a:latin typeface="Alexandria" pitchFamily="2" charset="-78"/>
                <a:cs typeface="Alexandria" pitchFamily="2" charset="-78"/>
              </a:rPr>
              <a:t>إمكانية تطبيق البحث العلمي على تلك الظواهر لكشف</a:t>
            </a:r>
            <a:r>
              <a:rPr lang="ar-JO" sz="2000" dirty="0">
                <a:latin typeface="Alexandria" pitchFamily="2" charset="-78"/>
                <a:cs typeface="Alexandria" pitchFamily="2" charset="-78"/>
              </a:rPr>
              <a:t>ها وتحليلها.</a:t>
            </a:r>
          </a:p>
          <a:p>
            <a:pPr marL="457200" lvl="0" indent="-457200" algn="r" rtl="1">
              <a:lnSpc>
                <a:spcPct val="200000"/>
              </a:lnSpc>
              <a:buFont typeface="Wingdings" panose="05000000000000000000" pitchFamily="2" charset="2"/>
              <a:buChar char="ü"/>
            </a:pPr>
            <a:r>
              <a:rPr lang="ar-SA" sz="2000" dirty="0">
                <a:latin typeface="Alexandria" pitchFamily="2" charset="-78"/>
                <a:cs typeface="Alexandria" pitchFamily="2" charset="-78"/>
              </a:rPr>
              <a:t>الوصول إلى القوانين العلمية (النظرية).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294750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3C0E959-9551-0E8C-A662-A557DFF457C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779FF2C-A746-BFD1-0A0A-B5E4FFD85C8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2880668" y="1477177"/>
            <a:ext cx="8854440" cy="4310667"/>
          </a:xfrm>
          <a:prstGeom prst="rect">
            <a:avLst/>
          </a:prstGeom>
          <a:noFill/>
        </p:spPr>
        <p:txBody>
          <a:bodyPr wrap="square" rtlCol="1">
            <a:spAutoFit/>
          </a:bodyPr>
          <a:lstStyle/>
          <a:p>
            <a:pPr algn="ctr" rtl="1">
              <a:lnSpc>
                <a:spcPct val="200000"/>
              </a:lnSpc>
            </a:pPr>
            <a:endParaRPr lang="ar-JO" sz="2000" b="1" dirty="0">
              <a:latin typeface="Alexandria" pitchFamily="2" charset="-78"/>
              <a:cs typeface="Alexandria" pitchFamily="2" charset="-78"/>
            </a:endParaRPr>
          </a:p>
          <a:p>
            <a:pPr algn="r" rtl="1">
              <a:lnSpc>
                <a:spcPct val="200000"/>
              </a:lnSpc>
            </a:pPr>
            <a:r>
              <a:rPr lang="ar-SA" sz="2000" dirty="0">
                <a:solidFill>
                  <a:srgbClr val="00B0F0"/>
                </a:solidFill>
                <a:latin typeface="Alexandria" pitchFamily="2" charset="-78"/>
                <a:cs typeface="Alexandria" pitchFamily="2" charset="-78"/>
              </a:rPr>
              <a:t>أولاً</a:t>
            </a:r>
            <a:r>
              <a:rPr lang="ar-SA" sz="2000" dirty="0">
                <a:latin typeface="Alexandria" pitchFamily="2" charset="-78"/>
                <a:cs typeface="Alexandria" pitchFamily="2" charset="-78"/>
              </a:rPr>
              <a:t>: طريقة المحاولة والخطأ</a:t>
            </a:r>
            <a:r>
              <a:rPr lang="en-US" sz="2000" dirty="0">
                <a:latin typeface="Alexandria" pitchFamily="2" charset="-78"/>
                <a:cs typeface="Alexandria" pitchFamily="2" charset="-78"/>
              </a:rPr>
              <a:t> Trial and Error </a:t>
            </a:r>
          </a:p>
          <a:p>
            <a:pPr algn="r" rtl="1">
              <a:lnSpc>
                <a:spcPct val="200000"/>
              </a:lnSpc>
            </a:pPr>
            <a:r>
              <a:rPr lang="ar-SA" sz="2000" dirty="0">
                <a:solidFill>
                  <a:srgbClr val="00B0F0"/>
                </a:solidFill>
                <a:latin typeface="Alexandria" pitchFamily="2" charset="-78"/>
                <a:cs typeface="Alexandria" pitchFamily="2" charset="-78"/>
              </a:rPr>
              <a:t>ثانياً</a:t>
            </a:r>
            <a:r>
              <a:rPr lang="ar-SA" sz="2000" dirty="0">
                <a:latin typeface="Alexandria" pitchFamily="2" charset="-78"/>
                <a:cs typeface="Alexandria" pitchFamily="2" charset="-78"/>
              </a:rPr>
              <a:t>: الخبرة</a:t>
            </a:r>
            <a:r>
              <a:rPr lang="en-US" sz="2000" dirty="0">
                <a:latin typeface="Alexandria" pitchFamily="2" charset="-78"/>
                <a:cs typeface="Alexandria" pitchFamily="2" charset="-78"/>
              </a:rPr>
              <a:t> Experience </a:t>
            </a:r>
          </a:p>
          <a:p>
            <a:pPr algn="r" rtl="1">
              <a:lnSpc>
                <a:spcPct val="200000"/>
              </a:lnSpc>
            </a:pPr>
            <a:r>
              <a:rPr lang="ar-SA" sz="2000" dirty="0">
                <a:solidFill>
                  <a:srgbClr val="00B0F0"/>
                </a:solidFill>
                <a:latin typeface="Alexandria" pitchFamily="2" charset="-78"/>
                <a:cs typeface="Alexandria" pitchFamily="2" charset="-78"/>
              </a:rPr>
              <a:t>ثالثا</a:t>
            </a:r>
            <a:r>
              <a:rPr lang="ar-SA" sz="2000" dirty="0">
                <a:latin typeface="Alexandria" pitchFamily="2" charset="-78"/>
                <a:cs typeface="Alexandria" pitchFamily="2" charset="-78"/>
              </a:rPr>
              <a:t>: المرجعية</a:t>
            </a:r>
            <a:r>
              <a:rPr lang="en-US" sz="2000" dirty="0">
                <a:latin typeface="Alexandria" pitchFamily="2" charset="-78"/>
                <a:cs typeface="Alexandria" pitchFamily="2" charset="-78"/>
              </a:rPr>
              <a:t> (Authority) </a:t>
            </a:r>
            <a:r>
              <a:rPr lang="ar-SA" sz="2000" dirty="0">
                <a:latin typeface="Alexandria" pitchFamily="2" charset="-78"/>
                <a:cs typeface="Alexandria" pitchFamily="2" charset="-78"/>
              </a:rPr>
              <a:t>أو السلطة </a:t>
            </a:r>
            <a:endParaRPr lang="en-US" sz="2000" dirty="0">
              <a:latin typeface="Alexandria" pitchFamily="2" charset="-78"/>
              <a:cs typeface="Alexandria" pitchFamily="2" charset="-78"/>
            </a:endParaRPr>
          </a:p>
          <a:p>
            <a:pPr algn="r" rtl="1">
              <a:lnSpc>
                <a:spcPct val="200000"/>
              </a:lnSpc>
            </a:pPr>
            <a:r>
              <a:rPr lang="ar-SA" sz="2000" dirty="0">
                <a:solidFill>
                  <a:srgbClr val="00B0F0"/>
                </a:solidFill>
                <a:latin typeface="Alexandria" pitchFamily="2" charset="-78"/>
                <a:cs typeface="Alexandria" pitchFamily="2" charset="-78"/>
              </a:rPr>
              <a:t>رابعا</a:t>
            </a:r>
            <a:r>
              <a:rPr lang="ar-SA" sz="2000" dirty="0">
                <a:latin typeface="Alexandria" pitchFamily="2" charset="-78"/>
                <a:cs typeface="Alexandria" pitchFamily="2" charset="-78"/>
              </a:rPr>
              <a:t>: التفكير الاستنباطي (الاستدلالي</a:t>
            </a:r>
            <a:r>
              <a:rPr lang="en-US" sz="2000" dirty="0">
                <a:latin typeface="Alexandria" pitchFamily="2" charset="-78"/>
                <a:cs typeface="Alexandria" pitchFamily="2" charset="-78"/>
              </a:rPr>
              <a:t>( (Deductive Thinking)</a:t>
            </a:r>
          </a:p>
          <a:p>
            <a:pPr algn="r" rtl="1">
              <a:lnSpc>
                <a:spcPct val="200000"/>
              </a:lnSpc>
            </a:pPr>
            <a:r>
              <a:rPr lang="ar-SA" sz="2000" dirty="0">
                <a:solidFill>
                  <a:srgbClr val="00B0F0"/>
                </a:solidFill>
                <a:latin typeface="Alexandria" pitchFamily="2" charset="-78"/>
                <a:cs typeface="Alexandria" pitchFamily="2" charset="-78"/>
              </a:rPr>
              <a:t>خامسا</a:t>
            </a:r>
            <a:r>
              <a:rPr lang="ar-SA" sz="2000" dirty="0">
                <a:latin typeface="Alexandria" pitchFamily="2" charset="-78"/>
                <a:cs typeface="Alexandria" pitchFamily="2" charset="-78"/>
              </a:rPr>
              <a:t>: الأسلوب الاستقرائي</a:t>
            </a:r>
            <a:r>
              <a:rPr lang="en-US" sz="2000" dirty="0">
                <a:latin typeface="Alexandria" pitchFamily="2" charset="-78"/>
                <a:cs typeface="Alexandria" pitchFamily="2" charset="-78"/>
              </a:rPr>
              <a:t> Induction </a:t>
            </a:r>
          </a:p>
          <a:p>
            <a:pPr algn="r" rtl="1">
              <a:lnSpc>
                <a:spcPct val="200000"/>
              </a:lnSpc>
            </a:pPr>
            <a:r>
              <a:rPr lang="ar-SA" sz="2000" dirty="0">
                <a:solidFill>
                  <a:srgbClr val="00B0F0"/>
                </a:solidFill>
                <a:latin typeface="Alexandria" pitchFamily="2" charset="-78"/>
                <a:cs typeface="Alexandria" pitchFamily="2" charset="-78"/>
              </a:rPr>
              <a:t>سادساً</a:t>
            </a:r>
            <a:r>
              <a:rPr lang="ar-SA" sz="2000" dirty="0">
                <a:latin typeface="Alexandria" pitchFamily="2" charset="-78"/>
                <a:cs typeface="Alexandria" pitchFamily="2" charset="-78"/>
              </a:rPr>
              <a:t>: التفكير العلمي</a:t>
            </a:r>
            <a:r>
              <a:rPr lang="en-US" sz="2000" dirty="0">
                <a:latin typeface="Alexandria" pitchFamily="2" charset="-78"/>
                <a:cs typeface="Alexandria" pitchFamily="2" charset="-78"/>
              </a:rPr>
              <a:t> Scientific Thinking </a:t>
            </a:r>
          </a:p>
        </p:txBody>
      </p:sp>
      <p:sp>
        <p:nvSpPr>
          <p:cNvPr id="5" name="TextBox 4">
            <a:extLst>
              <a:ext uri="{FF2B5EF4-FFF2-40B4-BE49-F238E27FC236}">
                <a16:creationId xmlns:a16="http://schemas.microsoft.com/office/drawing/2014/main" id="{1379A612-F0E4-19C6-4955-AE91AE34C22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Tree>
    <p:extLst>
      <p:ext uri="{BB962C8B-B14F-4D97-AF65-F5344CB8AC3E}">
        <p14:creationId xmlns:p14="http://schemas.microsoft.com/office/powerpoint/2010/main" val="6406672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31E78C4-AA56-0FB6-7EA4-06F3A432C37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935A6A6-BCE5-F483-07DB-CFA0EBC70EE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331F90DC-4790-4523-F524-6615F3B9D17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106639" y="2314088"/>
            <a:ext cx="10744508" cy="3271921"/>
          </a:xfrm>
          <a:prstGeom prst="rect">
            <a:avLst/>
          </a:prstGeom>
          <a:noFill/>
        </p:spPr>
        <p:txBody>
          <a:bodyPr wrap="square" rtlCol="1">
            <a:spAutoFit/>
          </a:bodyPr>
          <a:lstStyle/>
          <a:p>
            <a:pPr algn="just" rtl="1">
              <a:lnSpc>
                <a:spcPct val="150000"/>
              </a:lnSpc>
            </a:pPr>
            <a:r>
              <a:rPr lang="ar-SA" sz="2000" dirty="0">
                <a:solidFill>
                  <a:srgbClr val="00B0F0"/>
                </a:solidFill>
                <a:latin typeface="Alexandria" pitchFamily="2" charset="-78"/>
                <a:cs typeface="Alexandria" pitchFamily="2" charset="-78"/>
              </a:rPr>
              <a:t>أولاً: طريقة المحاولة والخطأ</a:t>
            </a:r>
            <a:r>
              <a:rPr lang="en-US" sz="2000" dirty="0">
                <a:solidFill>
                  <a:srgbClr val="00B0F0"/>
                </a:solidFill>
                <a:latin typeface="Alexandria" pitchFamily="2" charset="-78"/>
                <a:cs typeface="Alexandria" pitchFamily="2" charset="-78"/>
              </a:rPr>
              <a:t> Trial and Error </a:t>
            </a:r>
            <a:r>
              <a:rPr lang="ar-SA" sz="2000" dirty="0">
                <a:solidFill>
                  <a:srgbClr val="00B0F0"/>
                </a:solidFill>
                <a:latin typeface="Alexandria" pitchFamily="2" charset="-78"/>
                <a:cs typeface="Alexandria" pitchFamily="2" charset="-78"/>
              </a:rPr>
              <a:t>:</a:t>
            </a:r>
            <a:endParaRPr lang="en-US" sz="2000" dirty="0">
              <a:solidFill>
                <a:srgbClr val="00B0F0"/>
              </a:solidFill>
              <a:latin typeface="Alexandria" pitchFamily="2" charset="-78"/>
              <a:cs typeface="Alexandria" pitchFamily="2" charset="-78"/>
            </a:endParaRPr>
          </a:p>
          <a:p>
            <a:pPr algn="just" rtl="1">
              <a:lnSpc>
                <a:spcPct val="150000"/>
              </a:lnSpc>
            </a:pPr>
            <a:endParaRPr lang="en-US" sz="2000" dirty="0">
              <a:solidFill>
                <a:srgbClr val="00B0F0"/>
              </a:solidFill>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كان الإنسان القديم يصل إلى المعرفة عن طريق الصدفة وأحيانا عن طريق المحاولة والخطأ، وهذا يعني أن الإنسان قد يصل إلى المعرفة من دون فهم أو تفسير دقيق وواضح لها. وبشكل عام، تعتبر هذه من الطرق بدائية، ولا يمكن أن تكون فاعلة لأنها تقود أحيانا إلى أخطاء جسيمة، كما إنها لم تكن الوسيلة الملائمة لبناء المعرفة العلمية والثقافية الموثوق بنتائجها والقادرة على تحقيق التقدم الاجتماعي.</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164755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BB8EBBB-5011-FB9A-4BED-A38CEC0495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3123F8-D7AA-AB24-B926-D6CBE8BF2C5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5A9E72C-08F1-56B1-1187-7C9A9419C55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011389" y="2057575"/>
            <a:ext cx="10935008" cy="3784947"/>
          </a:xfrm>
          <a:prstGeom prst="rect">
            <a:avLst/>
          </a:prstGeom>
          <a:noFill/>
        </p:spPr>
        <p:txBody>
          <a:bodyPr wrap="square" rtlCol="1">
            <a:spAutoFit/>
          </a:bodyPr>
          <a:lstStyle/>
          <a:p>
            <a:pPr algn="r" rtl="1">
              <a:lnSpc>
                <a:spcPct val="150000"/>
              </a:lnSpc>
            </a:pPr>
            <a:r>
              <a:rPr lang="ar-SA" b="1" dirty="0">
                <a:solidFill>
                  <a:srgbClr val="00B0F0"/>
                </a:solidFill>
                <a:latin typeface="Alexandria" pitchFamily="2" charset="-78"/>
                <a:cs typeface="Alexandria" pitchFamily="2" charset="-78"/>
              </a:rPr>
              <a:t>ثانياً: الخبرة</a:t>
            </a:r>
            <a:r>
              <a:rPr lang="en-US" b="1" dirty="0">
                <a:solidFill>
                  <a:srgbClr val="00B0F0"/>
                </a:solidFill>
                <a:latin typeface="Alexandria" pitchFamily="2" charset="-78"/>
                <a:cs typeface="Alexandria" pitchFamily="2" charset="-78"/>
              </a:rPr>
              <a:t> Experience </a:t>
            </a:r>
            <a:r>
              <a:rPr lang="ar-JO" b="1" dirty="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a:p>
            <a:pPr algn="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يقصد بها خبرة الإنسان الحياتية اليومية، وتستخدم بشكل واسع حيثما لا يستطيع الإنسان إيجاد أجوبة لكثير من الأسئلة التي تواجهه، أو حلول للمعضلات والصعوبات التي تعترضه. وعلى الرغم من أن الخبرة تقوم على أسس منطقية، فإن عليها محددات، فهـي عرضة لعوامل شتى قد تقلل من صلاحيتها في الحكم على الظواهر والأشياء،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والخبرة الشخصية ذاتية وتختلف من شخص لآخر. وهناك قصور آخر في مجال الخبرة يتمثل في أن خبرة الفرد، مهما اتسعت، فإنها لن تشمل المعارف جميعها، وعليه في النهاية، أن يستفيد من خبرة الآخرين</a:t>
            </a:r>
            <a:r>
              <a:rPr lang="ar-JO" dirty="0">
                <a:latin typeface="Alexandria" pitchFamily="2" charset="-78"/>
                <a:cs typeface="Alexandria" pitchFamily="2" charset="-78"/>
              </a:rPr>
              <a:t>، </a:t>
            </a:r>
            <a:r>
              <a:rPr lang="ar-SA" dirty="0">
                <a:latin typeface="Alexandria" pitchFamily="2" charset="-78"/>
                <a:cs typeface="Alexandria" pitchFamily="2" charset="-78"/>
              </a:rPr>
              <a:t>وقد تؤدي إلى نتائج خاطئة إذا استخدمت دون نقد ودون اعتماد نتائجها على أدلة كافية وموضوعية.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517454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CFE3E3-D94F-59A1-3A8F-BA76130684CB}"/>
              </a:ext>
            </a:extLst>
          </p:cNvPr>
          <p:cNvSpPr/>
          <p:nvPr/>
        </p:nvSpPr>
        <p:spPr>
          <a:xfrm>
            <a:off x="592159" y="1447800"/>
            <a:ext cx="4128422" cy="484579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1AC4747-E703-0F75-E723-FC70D0660205}"/>
              </a:ext>
            </a:extLst>
          </p:cNvPr>
          <p:cNvSpPr/>
          <p:nvPr/>
        </p:nvSpPr>
        <p:spPr>
          <a:xfrm>
            <a:off x="914400" y="1642590"/>
            <a:ext cx="11277600" cy="43718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2D1A06B-449F-7962-08C2-99398C21F9A3}"/>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914400" y="1728315"/>
            <a:ext cx="11155680" cy="4200445"/>
          </a:xfrm>
          <a:prstGeom prst="rect">
            <a:avLst/>
          </a:prstGeom>
          <a:noFill/>
        </p:spPr>
        <p:txBody>
          <a:bodyPr wrap="square" rtlCol="1">
            <a:spAutoFit/>
          </a:bodyPr>
          <a:lstStyle/>
          <a:p>
            <a:pPr algn="r" rtl="1">
              <a:lnSpc>
                <a:spcPct val="150000"/>
              </a:lnSpc>
            </a:pPr>
            <a:r>
              <a:rPr lang="ar-SA" b="1" dirty="0">
                <a:solidFill>
                  <a:srgbClr val="00B0F0"/>
                </a:solidFill>
                <a:latin typeface="Alexandria" pitchFamily="2" charset="-78"/>
                <a:cs typeface="Alexandria" pitchFamily="2" charset="-78"/>
              </a:rPr>
              <a:t>ثالثا: المرجعية</a:t>
            </a:r>
            <a:r>
              <a:rPr lang="en-US" b="1" dirty="0">
                <a:solidFill>
                  <a:srgbClr val="00B0F0"/>
                </a:solidFill>
                <a:latin typeface="Alexandria" pitchFamily="2" charset="-78"/>
                <a:cs typeface="Alexandria" pitchFamily="2" charset="-78"/>
              </a:rPr>
              <a:t> (Authority) </a:t>
            </a:r>
            <a:r>
              <a:rPr lang="ar-SA" b="1" dirty="0">
                <a:solidFill>
                  <a:srgbClr val="00B0F0"/>
                </a:solidFill>
                <a:latin typeface="Alexandria" pitchFamily="2" charset="-78"/>
                <a:cs typeface="Alexandria" pitchFamily="2" charset="-78"/>
              </a:rPr>
              <a:t>أو السلطة </a:t>
            </a:r>
            <a:endParaRPr lang="en-US" b="1" dirty="0">
              <a:solidFill>
                <a:srgbClr val="00B0F0"/>
              </a:solidFill>
              <a:latin typeface="Alexandria" pitchFamily="2" charset="-78"/>
              <a:cs typeface="Alexandria" pitchFamily="2" charset="-78"/>
            </a:endParaRPr>
          </a:p>
          <a:p>
            <a:pPr algn="r" rtl="1">
              <a:lnSpc>
                <a:spcPct val="150000"/>
              </a:lnSpc>
            </a:pPr>
            <a:r>
              <a:rPr lang="ar-SA" dirty="0">
                <a:solidFill>
                  <a:srgbClr val="00B0F0"/>
                </a:solidFill>
                <a:latin typeface="Alexandria" pitchFamily="2" charset="-78"/>
                <a:cs typeface="Alexandria" pitchFamily="2" charset="-78"/>
              </a:rPr>
              <a:t>وتقسم إلى نوعين:</a:t>
            </a:r>
            <a:endParaRPr lang="en-US" dirty="0">
              <a:solidFill>
                <a:srgbClr val="00B0F0"/>
              </a:solidFill>
              <a:latin typeface="Alexandria" pitchFamily="2" charset="-78"/>
              <a:cs typeface="Alexandria" pitchFamily="2" charset="-78"/>
            </a:endParaRPr>
          </a:p>
          <a:p>
            <a:pPr algn="r" rtl="1">
              <a:lnSpc>
                <a:spcPct val="150000"/>
              </a:lnSpc>
            </a:pPr>
            <a:endParaRPr lang="en-US" dirty="0">
              <a:solidFill>
                <a:srgbClr val="00B0F0"/>
              </a:solidFill>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1 مرجعية القيم والتقاليد والأعراف الاجتماعية يلجا الإنسان إلى هذه السلطة بحكم الموروث الثقافي والاجتماعي الذي ترعرع فيه، والذي يفرض عليه التمسك بقيم وعادات وأعراف الأسلاف كي تهديه إلى ما ينبغي فعله، إذ أن للنظم القبلية والعشائرية دورا في غرس القيم والعادات في نفوس الأفراد. واللجوء إلى هذه العادات والقيم يقلل من الجهد والوقت الذي يبذله الفرد للحصول على المعرفة، وقد يقوده إلى الخطأ أحيانا</a:t>
            </a:r>
            <a:r>
              <a:rPr lang="en-US" dirty="0">
                <a:latin typeface="Alexandria" pitchFamily="2" charset="-78"/>
                <a:cs typeface="Alexandria" pitchFamily="2" charset="-78"/>
              </a:rPr>
              <a:t>.</a:t>
            </a:r>
          </a:p>
          <a:p>
            <a:pPr algn="r" rtl="1">
              <a:lnSpc>
                <a:spcPct val="150000"/>
              </a:lnSpc>
            </a:pP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2 - مرجعية ذوي الاختصاص (المهنيين) هناك سلطة معرفية لذوي الاختصاص، فيلجأ إليهم الأفراد باعتبارهم مصدرا للمعرفة وهي: مرجعية الدولة والمشرعين، مرجعية القدامى</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169668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EBEFAF97-80FC-8C92-A6B8-C8B19E519C5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4C714912-68B9-2CF4-6ABA-FD150933947B}"/>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2201" y="1777844"/>
            <a:ext cx="10807700" cy="3784947"/>
          </a:xfrm>
          <a:prstGeom prst="rect">
            <a:avLst/>
          </a:prstGeom>
          <a:noFill/>
        </p:spPr>
        <p:txBody>
          <a:bodyPr wrap="square" rtlCol="1">
            <a:spAutoFit/>
          </a:bodyPr>
          <a:lstStyle/>
          <a:p>
            <a:pPr algn="ctr" rtl="1">
              <a:lnSpc>
                <a:spcPct val="150000"/>
              </a:lnSpc>
            </a:pPr>
            <a:endParaRPr lang="ar-JO" b="1" dirty="0">
              <a:latin typeface="Alexandria" pitchFamily="2" charset="-78"/>
              <a:cs typeface="Alexandria" pitchFamily="2" charset="-78"/>
            </a:endParaRPr>
          </a:p>
          <a:p>
            <a:pPr algn="just" rtl="1">
              <a:lnSpc>
                <a:spcPct val="150000"/>
              </a:lnSpc>
            </a:pPr>
            <a:r>
              <a:rPr lang="ar-SA" b="1" dirty="0">
                <a:solidFill>
                  <a:srgbClr val="00B0F0"/>
                </a:solidFill>
                <a:latin typeface="Alexandria" pitchFamily="2" charset="-78"/>
                <a:cs typeface="Alexandria" pitchFamily="2" charset="-78"/>
              </a:rPr>
              <a:t>رابعا: التفكير الاستنباطي (الاستدلالي</a:t>
            </a:r>
            <a:r>
              <a:rPr lang="en-US" b="1" dirty="0">
                <a:solidFill>
                  <a:srgbClr val="00B0F0"/>
                </a:solidFill>
                <a:latin typeface="Alexandria" pitchFamily="2" charset="-78"/>
                <a:cs typeface="Alexandria" pitchFamily="2" charset="-78"/>
              </a:rPr>
              <a:t>( (Deductive Thinking)</a:t>
            </a:r>
          </a:p>
          <a:p>
            <a:pPr algn="just" rtl="1">
              <a:lnSpc>
                <a:spcPct val="150000"/>
              </a:lnSpc>
            </a:pPr>
            <a:endParaRPr lang="en-US" b="1"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 </a:t>
            </a:r>
            <a:r>
              <a:rPr lang="ar-SA" dirty="0">
                <a:latin typeface="Alexandria" pitchFamily="2" charset="-78"/>
                <a:cs typeface="Alexandria" pitchFamily="2" charset="-78"/>
              </a:rPr>
              <a:t>وهو أسلوب الاستنتاج بالقياس والاستدلال</a:t>
            </a:r>
            <a:r>
              <a:rPr lang="en-US" dirty="0">
                <a:latin typeface="Alexandria" pitchFamily="2" charset="-78"/>
                <a:cs typeface="Alexandria" pitchFamily="2" charset="-78"/>
              </a:rPr>
              <a:t> (deduction)</a:t>
            </a:r>
            <a:r>
              <a:rPr lang="ar-SA" dirty="0">
                <a:latin typeface="Alexandria" pitchFamily="2" charset="-78"/>
                <a:cs typeface="Alexandria" pitchFamily="2" charset="-78"/>
              </a:rPr>
              <a:t>، ويعتمد على القياس المنطقي، أو الكشف عن الظروف والقوانين التي تحكم الظاهرة أو الحدث محل الاهتمام. وتستوجب طريقة الاستنتاج والانتقال من المبادئ العامة إلى الخاصة، أو من المبادئ الأساسية إلى النتائج التي تنجم عنها. وللطريقة الاستنتاجية عيوبها، حيث يتوجب على الباحث أن يبدأ بقضية صحيحة من أجل التوصل إلى نتائج صحيحة. وبالرغم من هذا القصور في التفكير الاستنتاجي) فإنه مفيد في البحث العلمي، فهو يتيح للباحث طرح فرضيات، وتعد جزء مهما من الاستقصاء العلمي. </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9BA72CC-78FC-1986-303A-253428C330A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Tree>
    <p:extLst>
      <p:ext uri="{BB962C8B-B14F-4D97-AF65-F5344CB8AC3E}">
        <p14:creationId xmlns:p14="http://schemas.microsoft.com/office/powerpoint/2010/main" val="10127097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C5F03730-52E0-3622-0E41-5F0D89C5D1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FFD72C1-A924-FAB9-BB20-69A3A403143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585912"/>
            <a:ext cx="10834055" cy="2071593"/>
          </a:xfrm>
          <a:prstGeom prst="rect">
            <a:avLst/>
          </a:prstGeom>
          <a:noFill/>
        </p:spPr>
        <p:txBody>
          <a:bodyPr wrap="square" rtlCol="1">
            <a:spAutoFit/>
          </a:bodyPr>
          <a:lstStyle/>
          <a:p>
            <a:pPr algn="r" rtl="1">
              <a:lnSpc>
                <a:spcPct val="150000"/>
              </a:lnSpc>
            </a:pPr>
            <a:r>
              <a:rPr lang="ar-SA" sz="2400" b="1" dirty="0">
                <a:solidFill>
                  <a:srgbClr val="00B0F0"/>
                </a:solidFill>
                <a:latin typeface="Alexandria" pitchFamily="2" charset="-78"/>
                <a:cs typeface="Alexandria" pitchFamily="2" charset="-78"/>
              </a:rPr>
              <a:t>خامسا: الأسلوب الاستقرائي</a:t>
            </a:r>
            <a:r>
              <a:rPr lang="en-US" sz="2400" b="1" dirty="0">
                <a:solidFill>
                  <a:srgbClr val="00B0F0"/>
                </a:solidFill>
                <a:latin typeface="Alexandria" pitchFamily="2" charset="-78"/>
                <a:cs typeface="Alexandria" pitchFamily="2" charset="-78"/>
              </a:rPr>
              <a:t> Induction </a:t>
            </a:r>
          </a:p>
          <a:p>
            <a:pPr algn="r" rtl="1">
              <a:lnSpc>
                <a:spcPct val="150000"/>
              </a:lnSpc>
            </a:pPr>
            <a:endParaRPr lang="en-US" sz="2400"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وهو أسلوب يعتمد على الانتقال من الجزئيات للوصول إلى أحكام عامة، وملاحظة الأحكام الجزئية لوضع أحكام للكل</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7B373330-7187-DF64-E873-AF447C904EA6}"/>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Tree>
    <p:extLst>
      <p:ext uri="{BB962C8B-B14F-4D97-AF65-F5344CB8AC3E}">
        <p14:creationId xmlns:p14="http://schemas.microsoft.com/office/powerpoint/2010/main" val="23822814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84996" y="1525289"/>
            <a:ext cx="6822009" cy="4453789"/>
          </a:xfrm>
          <a:prstGeom prst="rect">
            <a:avLst/>
          </a:prstGeom>
        </p:spPr>
      </p:pic>
      <p:sp>
        <p:nvSpPr>
          <p:cNvPr id="6" name="مربع نص 5"/>
          <p:cNvSpPr txBox="1"/>
          <p:nvPr/>
        </p:nvSpPr>
        <p:spPr>
          <a:xfrm>
            <a:off x="2684994" y="1907499"/>
            <a:ext cx="6822010" cy="583814"/>
          </a:xfrm>
          <a:prstGeom prst="rect">
            <a:avLst/>
          </a:prstGeom>
          <a:solidFill>
            <a:srgbClr val="00B0F0"/>
          </a:solidFill>
        </p:spPr>
        <p:txBody>
          <a:bodyPr wrap="square" rtlCol="1">
            <a:spAutoFit/>
          </a:bodyPr>
          <a:lstStyle/>
          <a:p>
            <a:pPr algn="ctr" rtl="1">
              <a:lnSpc>
                <a:spcPct val="150000"/>
              </a:lnSpc>
            </a:pPr>
            <a:r>
              <a:rPr lang="ar-SA" sz="2400" b="1" dirty="0">
                <a:solidFill>
                  <a:schemeClr val="bg1"/>
                </a:solidFill>
                <a:latin typeface="Alexandria" pitchFamily="2" charset="-78"/>
                <a:cs typeface="Alexandria" pitchFamily="2" charset="-78"/>
              </a:rPr>
              <a:t>الأسلوب الاستقرائي</a:t>
            </a:r>
            <a:endParaRPr lang="en-US" sz="2400" b="1" dirty="0">
              <a:solidFill>
                <a:schemeClr val="bg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15FD014-3995-E972-9CC0-1BA1B3E8043D}"/>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Tree>
    <p:extLst>
      <p:ext uri="{BB962C8B-B14F-4D97-AF65-F5344CB8AC3E}">
        <p14:creationId xmlns:p14="http://schemas.microsoft.com/office/powerpoint/2010/main" val="1004635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2A4A732-E70C-21FE-EC43-AF31FE41D41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78;p7">
            <a:extLst>
              <a:ext uri="{FF2B5EF4-FFF2-40B4-BE49-F238E27FC236}">
                <a16:creationId xmlns:a16="http://schemas.microsoft.com/office/drawing/2014/main" id="{58637185-6FCF-8D45-E414-D3BD11C33BFE}"/>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835" t="850" r="1326" b="1520"/>
          <a:stretch/>
        </p:blipFill>
        <p:spPr>
          <a:xfrm>
            <a:off x="1846488" y="2057400"/>
            <a:ext cx="8499023" cy="3837213"/>
          </a:xfrm>
          <a:prstGeom prst="rect">
            <a:avLst/>
          </a:prstGeom>
        </p:spPr>
      </p:pic>
    </p:spTree>
    <p:extLst>
      <p:ext uri="{BB962C8B-B14F-4D97-AF65-F5344CB8AC3E}">
        <p14:creationId xmlns:p14="http://schemas.microsoft.com/office/powerpoint/2010/main" val="4762345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8401EEB-844F-A3FC-C58B-822B627A439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E17678E-C17C-E2A4-5A8C-3AC04FD63F4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412825C-036D-6A76-5926-DAE77DE52B1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الوصول إلى المعرفة</a:t>
            </a:r>
          </a:p>
        </p:txBody>
      </p:sp>
      <p:sp>
        <p:nvSpPr>
          <p:cNvPr id="2" name="مربع نص 1"/>
          <p:cNvSpPr txBox="1"/>
          <p:nvPr/>
        </p:nvSpPr>
        <p:spPr>
          <a:xfrm>
            <a:off x="1030593" y="2217758"/>
            <a:ext cx="10896600" cy="2810256"/>
          </a:xfrm>
          <a:prstGeom prst="rect">
            <a:avLst/>
          </a:prstGeom>
          <a:noFill/>
        </p:spPr>
        <p:txBody>
          <a:bodyPr wrap="square" rtlCol="1">
            <a:spAutoFit/>
          </a:bodyPr>
          <a:lstStyle/>
          <a:p>
            <a:pPr algn="just" rtl="1">
              <a:lnSpc>
                <a:spcPct val="150000"/>
              </a:lnSpc>
            </a:pPr>
            <a:r>
              <a:rPr lang="ar-SA" sz="2000" b="1" dirty="0">
                <a:solidFill>
                  <a:srgbClr val="00B0F0"/>
                </a:solidFill>
                <a:latin typeface="Alexandria" pitchFamily="2" charset="-78"/>
                <a:cs typeface="Alexandria" pitchFamily="2" charset="-78"/>
              </a:rPr>
              <a:t>سادساً: التفكير العلمي</a:t>
            </a:r>
            <a:r>
              <a:rPr lang="en-US" sz="2000" b="1" dirty="0">
                <a:solidFill>
                  <a:srgbClr val="00B0F0"/>
                </a:solidFill>
                <a:latin typeface="Alexandria" pitchFamily="2" charset="-78"/>
                <a:cs typeface="Alexandria" pitchFamily="2" charset="-78"/>
              </a:rPr>
              <a:t> Scientific Thinking </a:t>
            </a:r>
          </a:p>
          <a:p>
            <a:pPr algn="just" rtl="1">
              <a:lnSpc>
                <a:spcPct val="150000"/>
              </a:lnSpc>
            </a:pPr>
            <a:endParaRPr lang="en-US" sz="2000" dirty="0">
              <a:solidFill>
                <a:srgbClr val="00B0F0"/>
              </a:solidFill>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إن أهداف العلم تكمن في ما نريد منه أن يؤديه لنا، ويمكننا إيجاز ذلك في التفسير والتنبؤ،</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والسيطرة، وتكوين بناء منظم من العلوم والمعارف</a:t>
            </a:r>
            <a:r>
              <a:rPr lang="ar-JO" sz="2000" dirty="0">
                <a:latin typeface="Alexandria" pitchFamily="2" charset="-78"/>
                <a:cs typeface="Alexandria" pitchFamily="2" charset="-78"/>
              </a:rPr>
              <a:t>.</a:t>
            </a:r>
          </a:p>
          <a:p>
            <a:pPr algn="just" rtl="1">
              <a:lnSpc>
                <a:spcPct val="150000"/>
              </a:lnSpc>
            </a:pPr>
            <a:r>
              <a:rPr lang="ar-JO" sz="2000" dirty="0">
                <a:latin typeface="Alexandria" pitchFamily="2" charset="-78"/>
                <a:cs typeface="Alexandria" pitchFamily="2" charset="-78"/>
              </a:rPr>
              <a:t>وتكون من خلال الإحساس بالمشكلة، وتحديدها, ثم وضع الفرضيات والبدائل, واختيار البديل الأفضل, وتطبيقه للخروج بتعميمات يمكن تطبيقها على الأمور والمواقف المتشابهة.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890083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09B440-5D6A-A1E6-EEBB-FD7087C696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F37859F-B3C1-1F9D-F2EE-C8B90B146FD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A107585-DC24-4611-2951-4917DDA7820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155701" y="2793794"/>
            <a:ext cx="10579407" cy="2348592"/>
          </a:xfrm>
          <a:prstGeom prst="rect">
            <a:avLst/>
          </a:prstGeom>
          <a:noFill/>
        </p:spPr>
        <p:txBody>
          <a:bodyPr wrap="square" rtlCol="1">
            <a:spAutoFit/>
          </a:bodyPr>
          <a:lstStyle/>
          <a:p>
            <a:pPr algn="just" rtl="1">
              <a:lnSpc>
                <a:spcPct val="150000"/>
              </a:lnSpc>
            </a:pPr>
            <a:r>
              <a:rPr lang="ar-SA" sz="2000" dirty="0">
                <a:latin typeface="Alexandria" pitchFamily="2" charset="-78"/>
                <a:cs typeface="Alexandria" pitchFamily="2" charset="-78"/>
              </a:rPr>
              <a:t>يعرف البحث العلمي بأنه وسيلة للدراسة يمكن التمكن من خلاله إلى حل للمشكلات المختلفة عن طريق الاستقصاء الشامل والدقيق لكافة الظواهر والمتغيرات والأدلة التي ترتبط بمشكلة البحث, كما أنه الطريق للاستقصاء والتتبع المنظم والدقيق والموضوعي للكشف عن المعلومات والحقائق والعلاقات الجديدة. فضلا عن تطوير وتعديل وتحليل المعلومات القائمة على أن يكون الأسلوب العلمي أداة وتنظيما وتحليلا هو المميز للباحث. </a:t>
            </a:r>
            <a:r>
              <a:rPr lang="ar-JO"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624875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A14A597-793F-634C-A366-F442B1DBF80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9C29368-1203-08C5-A9D0-3B345E42A1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F401014-A897-A817-C73C-76CB3F71BA95}"/>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أهمية</a:t>
            </a:r>
            <a:r>
              <a:rPr lang="ar-SA" sz="2000" b="1" dirty="0">
                <a:solidFill>
                  <a:srgbClr val="00AEEF"/>
                </a:solidFill>
                <a:latin typeface="Alexandria" pitchFamily="2" charset="-78"/>
                <a:ea typeface="Calibri"/>
                <a:cs typeface="Alexandria" pitchFamily="2" charset="-78"/>
                <a:sym typeface="Calibri"/>
              </a:rPr>
              <a:t> البحث العلمي </a:t>
            </a:r>
          </a:p>
        </p:txBody>
      </p:sp>
      <p:sp>
        <p:nvSpPr>
          <p:cNvPr id="2" name="مربع نص 1"/>
          <p:cNvSpPr txBox="1"/>
          <p:nvPr/>
        </p:nvSpPr>
        <p:spPr>
          <a:xfrm>
            <a:off x="1310948" y="1606509"/>
            <a:ext cx="10424160" cy="4200445"/>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 يساعد البحث العلمي على إضافة المعلومات الجديدة</a:t>
            </a:r>
            <a:r>
              <a:rPr lang="ar-JO" dirty="0">
                <a:latin typeface="Alexandria" pitchFamily="2" charset="-78"/>
                <a:cs typeface="Alexandria" pitchFamily="2" charset="-78"/>
              </a:rPr>
              <a:t>.</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يساعد على إجراء التعديلات الجديدة للمعلومات السابقة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 يتغلب البحث العلمي على الصعوبات التي قد </a:t>
            </a:r>
            <a:r>
              <a:rPr lang="ar-SA" dirty="0" err="1">
                <a:latin typeface="Alexandria" pitchFamily="2" charset="-78"/>
                <a:cs typeface="Alexandria" pitchFamily="2" charset="-78"/>
              </a:rPr>
              <a:t>نواجهها</a:t>
            </a:r>
            <a:r>
              <a:rPr lang="ar-SA" dirty="0">
                <a:latin typeface="Alexandria" pitchFamily="2" charset="-78"/>
                <a:cs typeface="Alexandria" pitchFamily="2" charset="-78"/>
              </a:rPr>
              <a:t>، سواء كانت سيا</a:t>
            </a:r>
            <a:r>
              <a:rPr lang="ar-JO" dirty="0">
                <a:latin typeface="Alexandria" pitchFamily="2" charset="-78"/>
                <a:cs typeface="Alexandria" pitchFamily="2" charset="-78"/>
              </a:rPr>
              <a:t>س</a:t>
            </a:r>
            <a:r>
              <a:rPr lang="ar-SA" dirty="0" err="1">
                <a:latin typeface="Alexandria" pitchFamily="2" charset="-78"/>
                <a:cs typeface="Alexandria" pitchFamily="2" charset="-78"/>
              </a:rPr>
              <a:t>ية</a:t>
            </a:r>
            <a:r>
              <a:rPr lang="ar-SA" dirty="0">
                <a:latin typeface="Alexandria" pitchFamily="2" charset="-78"/>
                <a:cs typeface="Alexandria" pitchFamily="2" charset="-78"/>
              </a:rPr>
              <a:t> أو بيئية أو اقتصادية أو اجتماعية أو غير ذلك. </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يفيد البحث العلمي الإنسان في تقصي الحقائق التي </a:t>
            </a:r>
            <a:r>
              <a:rPr lang="ar-JO" dirty="0">
                <a:latin typeface="Alexandria" pitchFamily="2" charset="-78"/>
                <a:cs typeface="Alexandria" pitchFamily="2" charset="-78"/>
              </a:rPr>
              <a:t>تسهم</a:t>
            </a:r>
            <a:r>
              <a:rPr lang="ar-SA" dirty="0">
                <a:latin typeface="Alexandria" pitchFamily="2" charset="-78"/>
                <a:cs typeface="Alexandria" pitchFamily="2" charset="-78"/>
              </a:rPr>
              <a:t> في التغلب على بعض </a:t>
            </a:r>
            <a:r>
              <a:rPr lang="ar-JO" dirty="0">
                <a:latin typeface="Alexandria" pitchFamily="2" charset="-78"/>
                <a:cs typeface="Alexandria" pitchFamily="2" charset="-78"/>
              </a:rPr>
              <a:t>المشكلات</a:t>
            </a:r>
            <a:r>
              <a:rPr lang="ar-SA" dirty="0">
                <a:latin typeface="Alexandria" pitchFamily="2" charset="-78"/>
                <a:cs typeface="Alexandria" pitchFamily="2" charset="-78"/>
              </a:rPr>
              <a:t> كالأمراض والأوبئة، أو في معرفة الأماكن الأثرية، أو الشخصيات التاريخية، أو في التفسير النقدي للآراء والمذاهب والأفكار. </a:t>
            </a:r>
            <a:endParaRPr lang="en-US" dirty="0">
              <a:latin typeface="Alexandria" pitchFamily="2" charset="-78"/>
              <a:cs typeface="Alexandria" pitchFamily="2" charset="-78"/>
            </a:endParaRPr>
          </a:p>
          <a:p>
            <a:pPr marL="342900" indent="-342900" algn="r" rtl="1">
              <a:lnSpc>
                <a:spcPct val="150000"/>
              </a:lnSpc>
              <a:buFont typeface="+mj-lt"/>
              <a:buAutoNum type="arabicPeriod"/>
            </a:pPr>
            <a:r>
              <a:rPr lang="ar-SA" dirty="0">
                <a:latin typeface="Alexandria" pitchFamily="2" charset="-78"/>
                <a:cs typeface="Alexandria" pitchFamily="2" charset="-78"/>
              </a:rPr>
              <a:t> يحل البحث العلمي المشاكل الاقتصادية والصحية والتعليمية والتربوية والسياسية وغيرها، ويفيد في تفسير الظواهر الطبيعية، والتنبؤ بها عن طريق الوصول إلى تعميمات وقوانين كلية.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89513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34C4A15-C2D6-EF5B-E026-FD60661CAA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E1ADA2-D248-7DBC-61FC-A35293F3E77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04757AD-EB67-F11D-B5A0-9D1A36BE2F29}"/>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أهداف</a:t>
            </a:r>
            <a:r>
              <a:rPr lang="ar-SA" sz="2000" b="1" dirty="0">
                <a:solidFill>
                  <a:srgbClr val="00AEEF"/>
                </a:solidFill>
                <a:latin typeface="Alexandria" pitchFamily="2" charset="-78"/>
                <a:ea typeface="Calibri"/>
                <a:cs typeface="Alexandria" pitchFamily="2" charset="-78"/>
                <a:sym typeface="Calibri"/>
              </a:rPr>
              <a:t> البحث العلمي</a:t>
            </a:r>
          </a:p>
        </p:txBody>
      </p:sp>
      <p:sp>
        <p:nvSpPr>
          <p:cNvPr id="2" name="مربع نص 1"/>
          <p:cNvSpPr txBox="1"/>
          <p:nvPr/>
        </p:nvSpPr>
        <p:spPr>
          <a:xfrm>
            <a:off x="901053" y="1642590"/>
            <a:ext cx="10948047" cy="4200445"/>
          </a:xfrm>
          <a:prstGeom prst="rect">
            <a:avLst/>
          </a:prstGeom>
          <a:noFill/>
        </p:spPr>
        <p:txBody>
          <a:bodyPr wrap="square" rtlCol="1">
            <a:spAutoFit/>
          </a:bodyPr>
          <a:lstStyle/>
          <a:p>
            <a:pPr algn="ctr" rtl="1">
              <a:lnSpc>
                <a:spcPct val="150000"/>
              </a:lnSpc>
            </a:pPr>
            <a:endParaRPr lang="en-US" dirty="0">
              <a:latin typeface="Alexandria" pitchFamily="2" charset="-78"/>
              <a:cs typeface="Alexandria" pitchFamily="2" charset="-78"/>
            </a:endParaRPr>
          </a:p>
          <a:p>
            <a:pPr marL="457200" lvl="0" indent="-457200" algn="r" rtl="1">
              <a:lnSpc>
                <a:spcPct val="150000"/>
              </a:lnSpc>
              <a:buFont typeface="+mj-lt"/>
              <a:buAutoNum type="arabicPeriod"/>
            </a:pPr>
            <a:r>
              <a:rPr lang="ar-SA" dirty="0">
                <a:latin typeface="Alexandria" pitchFamily="2" charset="-78"/>
                <a:cs typeface="Alexandria" pitchFamily="2" charset="-78"/>
              </a:rPr>
              <a:t>زيادة المعارف في كل المجالات العلمية سواء في العلوم الطبيعية أو في العلوم الاجتماعية والإنسانية.</a:t>
            </a:r>
            <a:endParaRPr lang="en-US" dirty="0">
              <a:latin typeface="Alexandria" pitchFamily="2" charset="-78"/>
              <a:cs typeface="Alexandria" pitchFamily="2" charset="-78"/>
            </a:endParaRPr>
          </a:p>
          <a:p>
            <a:pPr marL="457200" lvl="0" indent="-457200" algn="r" rtl="1">
              <a:lnSpc>
                <a:spcPct val="150000"/>
              </a:lnSpc>
              <a:buFont typeface="+mj-lt"/>
              <a:buAutoNum type="arabicPeriod"/>
            </a:pPr>
            <a:r>
              <a:rPr lang="ar-SA" dirty="0">
                <a:latin typeface="Alexandria" pitchFamily="2" charset="-78"/>
                <a:cs typeface="Alexandria" pitchFamily="2" charset="-78"/>
              </a:rPr>
              <a:t>حل المشكلات الاجتماعية والإنسانية كالمشكلات الاقتصادية والإدارية والسلوكية ومشكلات العمل والعمالة . </a:t>
            </a:r>
            <a:endParaRPr lang="en-US" dirty="0">
              <a:latin typeface="Alexandria" pitchFamily="2" charset="-78"/>
              <a:cs typeface="Alexandria" pitchFamily="2" charset="-78"/>
            </a:endParaRPr>
          </a:p>
          <a:p>
            <a:pPr marL="457200" lvl="0" indent="-457200" algn="r" rtl="1">
              <a:lnSpc>
                <a:spcPct val="150000"/>
              </a:lnSpc>
              <a:buFont typeface="+mj-lt"/>
              <a:buAutoNum type="arabicPeriod"/>
            </a:pPr>
            <a:r>
              <a:rPr lang="ar-SA" dirty="0">
                <a:latin typeface="Alexandria" pitchFamily="2" charset="-78"/>
                <a:cs typeface="Alexandria" pitchFamily="2" charset="-78"/>
              </a:rPr>
              <a:t>إحراز تقدم في النظريات واكتشاف الحقائق العلمية . </a:t>
            </a:r>
            <a:endParaRPr lang="en-US" dirty="0">
              <a:latin typeface="Alexandria" pitchFamily="2" charset="-78"/>
              <a:cs typeface="Alexandria" pitchFamily="2" charset="-78"/>
            </a:endParaRPr>
          </a:p>
          <a:p>
            <a:pPr marL="457200" lvl="0" indent="-457200" algn="r" rtl="1">
              <a:lnSpc>
                <a:spcPct val="150000"/>
              </a:lnSpc>
              <a:buFont typeface="+mj-lt"/>
              <a:buAutoNum type="arabicPeriod"/>
            </a:pPr>
            <a:r>
              <a:rPr lang="ar-SA" dirty="0">
                <a:latin typeface="Alexandria" pitchFamily="2" charset="-78"/>
                <a:cs typeface="Alexandria" pitchFamily="2" charset="-78"/>
              </a:rPr>
              <a:t>تزويد متخذي القرار سواء في الأمور السياسية أو الاقتصادية أو الاجتماعية بأسس سليمة بمكن الاعتماد عليها في قرارتهم . </a:t>
            </a:r>
            <a:endParaRPr lang="en-US" dirty="0">
              <a:latin typeface="Alexandria" pitchFamily="2" charset="-78"/>
              <a:cs typeface="Alexandria" pitchFamily="2" charset="-78"/>
            </a:endParaRPr>
          </a:p>
          <a:p>
            <a:pPr marL="457200" lvl="0" indent="-457200" algn="r" rtl="1">
              <a:lnSpc>
                <a:spcPct val="150000"/>
              </a:lnSpc>
              <a:buFont typeface="+mj-lt"/>
              <a:buAutoNum type="arabicPeriod"/>
            </a:pPr>
            <a:r>
              <a:rPr lang="ar-SA" dirty="0">
                <a:latin typeface="Alexandria" pitchFamily="2" charset="-78"/>
                <a:cs typeface="Alexandria" pitchFamily="2" charset="-78"/>
              </a:rPr>
              <a:t>تفسير الظواهر التي تجري في بيئة الإنسان ومحاولة إيجاد العلاقات بينها وبين الظواهر الأخرى على أساس مبدأ العلية أو السببية أي أن لكل سبب مسبب</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25410408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B4A5C6-1F9C-E32A-D465-620864687AA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252BD1E-9A74-9670-150E-D8260BFA16D7}"/>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C09F769-5986-9991-A626-9771E5D1AA49}"/>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388733" y="2135849"/>
            <a:ext cx="10180320" cy="3079561"/>
          </a:xfrm>
          <a:prstGeom prst="rect">
            <a:avLst/>
          </a:prstGeom>
          <a:noFill/>
        </p:spPr>
        <p:txBody>
          <a:bodyPr wrap="square" rtlCol="1">
            <a:spAutoFit/>
          </a:bodyPr>
          <a:lstStyle/>
          <a:p>
            <a:pPr algn="just" rtl="1">
              <a:lnSpc>
                <a:spcPct val="200000"/>
              </a:lnSpc>
            </a:pPr>
            <a:r>
              <a:rPr lang="ar-SA" sz="2000" dirty="0">
                <a:latin typeface="Alexandria" pitchFamily="2" charset="-78"/>
                <a:cs typeface="Alexandria" pitchFamily="2" charset="-78"/>
              </a:rPr>
              <a:t>إن البحث العلمي إذا أراد أن يحقق أهدافه في ظل الثورة المعرفية، فإنه ينبغي أن تتوافر فيه شروط تضمن جودته و</a:t>
            </a:r>
            <a:r>
              <a:rPr lang="ar-JO" sz="2000" dirty="0">
                <a:latin typeface="Alexandria" pitchFamily="2" charset="-78"/>
                <a:cs typeface="Alexandria" pitchFamily="2" charset="-78"/>
              </a:rPr>
              <a:t>ليتم</a:t>
            </a:r>
            <a:r>
              <a:rPr lang="ar-SA" sz="2000" dirty="0">
                <a:latin typeface="Alexandria" pitchFamily="2" charset="-78"/>
                <a:cs typeface="Alexandria" pitchFamily="2" charset="-78"/>
              </a:rPr>
              <a:t> الاستفادة منه، ونجمل هذه الشروط على النحو الآتي: </a:t>
            </a:r>
            <a:endParaRPr lang="en-US" sz="2000" dirty="0">
              <a:latin typeface="Alexandria" pitchFamily="2" charset="-78"/>
              <a:cs typeface="Alexandria" pitchFamily="2" charset="-78"/>
            </a:endParaRPr>
          </a:p>
          <a:p>
            <a:pPr algn="just" rtl="1">
              <a:lnSpc>
                <a:spcPct val="200000"/>
              </a:lnSpc>
            </a:pPr>
            <a:endParaRPr lang="en-US" sz="2000" dirty="0">
              <a:solidFill>
                <a:srgbClr val="00B0F0"/>
              </a:solidFill>
              <a:latin typeface="Alexandria" pitchFamily="2" charset="-78"/>
              <a:cs typeface="Alexandria" pitchFamily="2" charset="-78"/>
            </a:endParaRPr>
          </a:p>
          <a:p>
            <a:pPr algn="just" rtl="1">
              <a:lnSpc>
                <a:spcPct val="200000"/>
              </a:lnSpc>
            </a:pPr>
            <a:r>
              <a:rPr lang="ar-SA" sz="2000" b="1" dirty="0">
                <a:solidFill>
                  <a:srgbClr val="00B0F0"/>
                </a:solidFill>
                <a:latin typeface="Alexandria" pitchFamily="2" charset="-78"/>
                <a:cs typeface="Alexandria" pitchFamily="2" charset="-78"/>
              </a:rPr>
              <a:t>أولاً: الشروط الجوهرية</a:t>
            </a:r>
            <a:endParaRPr lang="en-US" sz="2000" b="1" dirty="0">
              <a:solidFill>
                <a:srgbClr val="00B0F0"/>
              </a:solidFill>
              <a:latin typeface="Alexandria" pitchFamily="2" charset="-78"/>
              <a:cs typeface="Alexandria" pitchFamily="2" charset="-78"/>
            </a:endParaRPr>
          </a:p>
          <a:p>
            <a:pPr algn="just" rtl="1">
              <a:lnSpc>
                <a:spcPct val="200000"/>
              </a:lnSpc>
            </a:pPr>
            <a:r>
              <a:rPr lang="ar-SA" sz="2000" b="1" dirty="0">
                <a:solidFill>
                  <a:srgbClr val="00B0F0"/>
                </a:solidFill>
                <a:latin typeface="Alexandria" pitchFamily="2" charset="-78"/>
                <a:cs typeface="Alexandria" pitchFamily="2" charset="-78"/>
              </a:rPr>
              <a:t>ثانياً: الشروط الشكلية </a:t>
            </a:r>
            <a:endParaRPr lang="en-US" sz="20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811957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E1597D-59B3-9CDB-29DD-585D2BAEA0B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399E4E4-7B03-1C08-D3CD-234641C05D9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3E4F983-34CF-84BD-3B19-50F1B1614F2D}"/>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1571934" y="1973251"/>
            <a:ext cx="10157471" cy="3733586"/>
          </a:xfrm>
          <a:prstGeom prst="rect">
            <a:avLst/>
          </a:prstGeom>
          <a:noFill/>
        </p:spPr>
        <p:txBody>
          <a:bodyPr wrap="square" rtlCol="1">
            <a:spAutoFit/>
          </a:bodyPr>
          <a:lstStyle/>
          <a:p>
            <a:pPr algn="r" rtl="1">
              <a:lnSpc>
                <a:spcPct val="150000"/>
              </a:lnSpc>
            </a:pPr>
            <a:r>
              <a:rPr lang="ar-SA" sz="2000" b="1" dirty="0">
                <a:solidFill>
                  <a:srgbClr val="00B0F0"/>
                </a:solidFill>
                <a:latin typeface="Alexandria" pitchFamily="2" charset="-78"/>
                <a:cs typeface="Alexandria" pitchFamily="2" charset="-78"/>
              </a:rPr>
              <a:t>أولاً: الشروط الجوهرية</a:t>
            </a:r>
            <a:endParaRPr lang="en-US" sz="2000" b="1" dirty="0">
              <a:solidFill>
                <a:srgbClr val="00B0F0"/>
              </a:solidFill>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هادفاً. إذ لا يمكن أن نتخيل بحثاً علميا خاليا من هدف محدد.</a:t>
            </a:r>
            <a:endParaRPr lang="en-US" sz="2000" dirty="0">
              <a:latin typeface="Alexandria" pitchFamily="2" charset="-78"/>
              <a:cs typeface="Alexandria" pitchFamily="2" charset="-78"/>
            </a:endParaRPr>
          </a:p>
          <a:p>
            <a:pPr marL="342900" indent="-342900" algn="r" rtl="1">
              <a:lnSpc>
                <a:spcPct val="150000"/>
              </a:lnSpc>
              <a:buFont typeface="+mj-lt"/>
              <a:buAutoNum type="arabicPeriod"/>
            </a:pPr>
            <a:r>
              <a:rPr lang="ar-SA" sz="2000" dirty="0">
                <a:latin typeface="Alexandria" pitchFamily="2" charset="-78"/>
                <a:cs typeface="Alexandria" pitchFamily="2" charset="-78"/>
              </a:rPr>
              <a:t>أن يكون البحث موضوعيا. </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قابلا للتعميم على أوسع نطاق ممكن</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قابلا للتكرار</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قوياً من الناحية النظرية والعلمية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342900" lvl="0" indent="-342900" algn="r" rtl="1">
              <a:lnSpc>
                <a:spcPct val="150000"/>
              </a:lnSpc>
              <a:buFont typeface="+mj-lt"/>
              <a:buAutoNum type="arabicPeriod"/>
            </a:pPr>
            <a:r>
              <a:rPr lang="ar-SA" sz="2000" dirty="0">
                <a:latin typeface="Alexandria" pitchFamily="2" charset="-78"/>
                <a:cs typeface="Alexandria" pitchFamily="2" charset="-78"/>
              </a:rPr>
              <a:t>أن يكون البحث متوازنا من حيث الفوائد المرجوة منه، مقابل الكلفة التي ستنفق عليه.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764856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9F3B7D4-9F7C-BF9B-19AC-AA0A89D6E73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36C5184-8938-743F-FCC1-1621C881945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C614BB5-9E8C-8F17-C198-D0855C00C35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3514737" y="2631151"/>
            <a:ext cx="8138160" cy="2348592"/>
          </a:xfrm>
          <a:prstGeom prst="rect">
            <a:avLst/>
          </a:prstGeom>
          <a:noFill/>
        </p:spPr>
        <p:txBody>
          <a:bodyPr wrap="square" rtlCol="1">
            <a:spAutoFit/>
          </a:bodyPr>
          <a:lstStyle/>
          <a:p>
            <a:pPr algn="r" rtl="1">
              <a:lnSpc>
                <a:spcPct val="150000"/>
              </a:lnSpc>
            </a:pPr>
            <a:r>
              <a:rPr lang="ar-SA" sz="2000" b="1" dirty="0">
                <a:solidFill>
                  <a:srgbClr val="00B0F0"/>
                </a:solidFill>
                <a:latin typeface="Alexandria" pitchFamily="2" charset="-78"/>
                <a:cs typeface="Alexandria" pitchFamily="2" charset="-78"/>
              </a:rPr>
              <a:t>ثانياً: الشروط الشكلية </a:t>
            </a:r>
            <a:endParaRPr lang="en-US" sz="2000" b="1" dirty="0">
              <a:solidFill>
                <a:srgbClr val="00B0F0"/>
              </a:solidFill>
              <a:latin typeface="Alexandria" pitchFamily="2" charset="-78"/>
              <a:cs typeface="Alexandria" pitchFamily="2" charset="-78"/>
            </a:endParaRPr>
          </a:p>
          <a:p>
            <a:pPr algn="r" rtl="1">
              <a:lnSpc>
                <a:spcPct val="150000"/>
              </a:lnSpc>
            </a:pPr>
            <a:endParaRPr lang="ar-SA" sz="2000" b="1"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الالتزام بالخطوات العلمية المتعارف عليها</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أن يكتب البحث بلغة سليمة، إملائيا ونحويا وصرفيا، ومفهومة</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285750" lvl="0" indent="-285750" algn="r" rtl="1">
              <a:lnSpc>
                <a:spcPct val="150000"/>
              </a:lnSpc>
              <a:buFont typeface="Arial" panose="020B0604020202020204" pitchFamily="34" charset="0"/>
              <a:buChar char="•"/>
            </a:pPr>
            <a:r>
              <a:rPr lang="ar-SA" sz="2000" dirty="0">
                <a:latin typeface="Alexandria" pitchFamily="2" charset="-78"/>
                <a:cs typeface="Alexandria" pitchFamily="2" charset="-78"/>
              </a:rPr>
              <a:t>عنوان البحث الشامل والواضح.</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7022868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8471881-3D2E-0125-DFCC-8FD1915E116E}"/>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280BFD1-AFDF-D3B0-E1F3-4D0DDE2A56A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126B96B-37DB-43F2-3894-6B0C2499C959}"/>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322F2F"/>
                </a:solidFill>
                <a:latin typeface="Alexandria" pitchFamily="2" charset="-78"/>
                <a:ea typeface="Calibri"/>
                <a:cs typeface="Alexandria" pitchFamily="2" charset="-78"/>
                <a:sym typeface="Calibri"/>
              </a:rPr>
              <a:t>خصائص </a:t>
            </a:r>
            <a:r>
              <a:rPr lang="ar-SA" sz="2000" b="1" dirty="0">
                <a:solidFill>
                  <a:srgbClr val="00B0F0"/>
                </a:solidFill>
                <a:latin typeface="Alexandria" pitchFamily="2" charset="-78"/>
                <a:ea typeface="Calibri"/>
                <a:cs typeface="Alexandria" pitchFamily="2" charset="-78"/>
                <a:sym typeface="Calibri"/>
              </a:rPr>
              <a:t>البحث العلمي</a:t>
            </a:r>
          </a:p>
        </p:txBody>
      </p:sp>
      <p:sp>
        <p:nvSpPr>
          <p:cNvPr id="2" name="مربع نص 1"/>
          <p:cNvSpPr txBox="1"/>
          <p:nvPr/>
        </p:nvSpPr>
        <p:spPr>
          <a:xfrm>
            <a:off x="3568195" y="1958787"/>
            <a:ext cx="8076985" cy="3784947"/>
          </a:xfrm>
          <a:prstGeom prst="rect">
            <a:avLst/>
          </a:prstGeom>
          <a:noFill/>
        </p:spPr>
        <p:txBody>
          <a:bodyPr wrap="square" rtlCol="1">
            <a:spAutoFit/>
          </a:bodyPr>
          <a:lstStyle/>
          <a:p>
            <a:pPr algn="r" rtl="1">
              <a:lnSpc>
                <a:spcPct val="150000"/>
              </a:lnSpc>
            </a:pPr>
            <a:r>
              <a:rPr lang="ar-SA" b="1" dirty="0">
                <a:solidFill>
                  <a:srgbClr val="00B0F0"/>
                </a:solidFill>
                <a:latin typeface="Alexandria" pitchFamily="2" charset="-78"/>
                <a:cs typeface="Alexandria" pitchFamily="2" charset="-78"/>
              </a:rPr>
              <a:t>أيضا من الخصائص التي يمكن ذكرها </a:t>
            </a:r>
            <a:r>
              <a:rPr lang="ar-JO" b="1" dirty="0">
                <a:solidFill>
                  <a:srgbClr val="00B0F0"/>
                </a:solidFill>
                <a:latin typeface="Alexandria" pitchFamily="2" charset="-78"/>
                <a:cs typeface="Alexandria" pitchFamily="2" charset="-78"/>
              </a:rPr>
              <a:t>:</a:t>
            </a:r>
            <a:r>
              <a:rPr lang="en-US" dirty="0">
                <a:solidFill>
                  <a:srgbClr val="00B0F0"/>
                </a:solidFill>
                <a:latin typeface="Alexandria" pitchFamily="2" charset="-78"/>
                <a:cs typeface="Alexandria" pitchFamily="2" charset="-78"/>
              </a:rPr>
              <a:t> </a:t>
            </a:r>
          </a:p>
          <a:p>
            <a:pPr algn="r" rtl="1">
              <a:lnSpc>
                <a:spcPct val="150000"/>
              </a:lnSpc>
            </a:pP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الموضوعية </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الشمولية </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 الأسلوب العلمي </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err="1">
                <a:latin typeface="Alexandria" pitchFamily="2" charset="-78"/>
                <a:cs typeface="Alexandria" pitchFamily="2" charset="-78"/>
              </a:rPr>
              <a:t>التنب</a:t>
            </a:r>
            <a:r>
              <a:rPr lang="ar-JO" dirty="0">
                <a:latin typeface="Alexandria" pitchFamily="2" charset="-78"/>
                <a:cs typeface="Alexandria" pitchFamily="2" charset="-78"/>
              </a:rPr>
              <a:t>ؤ</a:t>
            </a: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 المصداقية والموثوقة</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الدقة في تحديد الأبعاد المكانية والزمانية </a:t>
            </a:r>
            <a:r>
              <a:rPr lang="en-US" dirty="0">
                <a:latin typeface="Alexandria" pitchFamily="2" charset="-78"/>
                <a:cs typeface="Alexandria" pitchFamily="2" charset="-78"/>
              </a:rPr>
              <a:t> </a:t>
            </a:r>
          </a:p>
          <a:p>
            <a:pPr marL="342900" lvl="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دقة النتائج وإمكانية التحقق والإثبات منها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48652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9E943159-E7E8-5C0E-5DF8-295E887D3797}"/>
              </a:ext>
            </a:extLst>
          </p:cNvPr>
          <p:cNvGrpSpPr/>
          <p:nvPr/>
        </p:nvGrpSpPr>
        <p:grpSpPr>
          <a:xfrm>
            <a:off x="2667000" y="34120"/>
            <a:ext cx="6858000" cy="6789760"/>
            <a:chOff x="3005136" y="368891"/>
            <a:chExt cx="6181725" cy="6120215"/>
          </a:xfrm>
        </p:grpSpPr>
        <p:pic>
          <p:nvPicPr>
            <p:cNvPr id="13" name="Graphic 12">
              <a:extLst>
                <a:ext uri="{FF2B5EF4-FFF2-40B4-BE49-F238E27FC236}">
                  <a16:creationId xmlns:a16="http://schemas.microsoft.com/office/drawing/2014/main" id="{4D6FBF63-64A7-C6D8-5146-E8FD1EB7251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005136" y="368891"/>
              <a:ext cx="6181725" cy="6120215"/>
            </a:xfrm>
            <a:prstGeom prst="rect">
              <a:avLst/>
            </a:prstGeom>
          </p:spPr>
        </p:pic>
        <p:sp>
          <p:nvSpPr>
            <p:cNvPr id="15" name="TextBox 14">
              <a:extLst>
                <a:ext uri="{FF2B5EF4-FFF2-40B4-BE49-F238E27FC236}">
                  <a16:creationId xmlns:a16="http://schemas.microsoft.com/office/drawing/2014/main" id="{D2F6959B-0A57-20DC-C1E4-8FED21C6DAFA}"/>
                </a:ext>
              </a:extLst>
            </p:cNvPr>
            <p:cNvSpPr txBox="1"/>
            <p:nvPr/>
          </p:nvSpPr>
          <p:spPr>
            <a:xfrm>
              <a:off x="4814408" y="3264105"/>
              <a:ext cx="2448878" cy="369332"/>
            </a:xfrm>
            <a:prstGeom prst="rect">
              <a:avLst/>
            </a:prstGeom>
            <a:noFill/>
          </p:spPr>
          <p:txBody>
            <a:bodyPr wrap="square">
              <a:spAutoFit/>
            </a:bodyPr>
            <a:lstStyle/>
            <a:p>
              <a:pPr algn="ctr"/>
              <a:r>
                <a:rPr lang="ar-JO" sz="1800" b="1" dirty="0">
                  <a:solidFill>
                    <a:srgbClr val="00B0F0"/>
                  </a:solidFill>
                  <a:cs typeface="Alexandria" pitchFamily="2" charset="-78"/>
                </a:rPr>
                <a:t>البحث العلمي</a:t>
              </a:r>
            </a:p>
          </p:txBody>
        </p:sp>
        <p:sp>
          <p:nvSpPr>
            <p:cNvPr id="8" name="TextBox 7">
              <a:extLst>
                <a:ext uri="{FF2B5EF4-FFF2-40B4-BE49-F238E27FC236}">
                  <a16:creationId xmlns:a16="http://schemas.microsoft.com/office/drawing/2014/main" id="{035CF73B-EDD2-F9CD-AB00-6E15B7D1309C}"/>
                </a:ext>
              </a:extLst>
            </p:cNvPr>
            <p:cNvSpPr txBox="1"/>
            <p:nvPr/>
          </p:nvSpPr>
          <p:spPr>
            <a:xfrm>
              <a:off x="6921785" y="1653446"/>
              <a:ext cx="1253868"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جمع</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 المعلومات</a:t>
              </a:r>
              <a:endParaRPr lang="en-US" sz="1600" dirty="0">
                <a:solidFill>
                  <a:srgbClr val="322F2F"/>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21B7F4C-3D43-5101-E27E-558E3E86B6FA}"/>
                </a:ext>
              </a:extLst>
            </p:cNvPr>
            <p:cNvSpPr txBox="1"/>
            <p:nvPr/>
          </p:nvSpPr>
          <p:spPr>
            <a:xfrm>
              <a:off x="7454788" y="3244329"/>
              <a:ext cx="1247457" cy="338554"/>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الموضوعية</a:t>
              </a:r>
              <a:endParaRPr lang="en-US" sz="1600" dirty="0">
                <a:solidFill>
                  <a:srgbClr val="322F2F"/>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7946F267-5A90-A4C9-D96C-04EB8DBB5F65}"/>
                </a:ext>
              </a:extLst>
            </p:cNvPr>
            <p:cNvSpPr txBox="1"/>
            <p:nvPr/>
          </p:nvSpPr>
          <p:spPr>
            <a:xfrm>
              <a:off x="7073324" y="4560416"/>
              <a:ext cx="809837"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الخطة </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بعناية</a:t>
              </a:r>
              <a:endParaRPr lang="en-US" sz="1600" dirty="0">
                <a:solidFill>
                  <a:srgbClr val="322F2F"/>
                </a:solidFill>
                <a:latin typeface="Alexandria" pitchFamily="2" charset="-78"/>
                <a:cs typeface="Alexandria" pitchFamily="2" charset="-78"/>
              </a:endParaRPr>
            </a:p>
          </p:txBody>
        </p:sp>
        <p:sp>
          <p:nvSpPr>
            <p:cNvPr id="21" name="TextBox 20">
              <a:extLst>
                <a:ext uri="{FF2B5EF4-FFF2-40B4-BE49-F238E27FC236}">
                  <a16:creationId xmlns:a16="http://schemas.microsoft.com/office/drawing/2014/main" id="{1839FC7D-4A88-2015-A629-026B4F948028}"/>
                </a:ext>
              </a:extLst>
            </p:cNvPr>
            <p:cNvSpPr txBox="1"/>
            <p:nvPr/>
          </p:nvSpPr>
          <p:spPr>
            <a:xfrm>
              <a:off x="5564906" y="5161679"/>
              <a:ext cx="966931"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الصبر </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والمثابرة</a:t>
              </a:r>
              <a:endParaRPr lang="en-US" sz="1600" dirty="0">
                <a:solidFill>
                  <a:srgbClr val="322F2F"/>
                </a:solidFill>
                <a:latin typeface="Alexandria" pitchFamily="2" charset="-78"/>
                <a:cs typeface="Alexandria" pitchFamily="2" charset="-78"/>
              </a:endParaRPr>
            </a:p>
          </p:txBody>
        </p:sp>
        <p:sp>
          <p:nvSpPr>
            <p:cNvPr id="22" name="TextBox 21">
              <a:extLst>
                <a:ext uri="{FF2B5EF4-FFF2-40B4-BE49-F238E27FC236}">
                  <a16:creationId xmlns:a16="http://schemas.microsoft.com/office/drawing/2014/main" id="{302A4817-0772-BB08-B7EB-B66C02543980}"/>
                </a:ext>
              </a:extLst>
            </p:cNvPr>
            <p:cNvSpPr txBox="1"/>
            <p:nvPr/>
          </p:nvSpPr>
          <p:spPr>
            <a:xfrm>
              <a:off x="4017186" y="4550754"/>
              <a:ext cx="1091966"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تحديد</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 المفاهيم</a:t>
              </a:r>
              <a:endParaRPr lang="en-US" sz="1600" dirty="0">
                <a:solidFill>
                  <a:srgbClr val="322F2F"/>
                </a:solidFill>
                <a:latin typeface="Alexandria" pitchFamily="2" charset="-78"/>
                <a:cs typeface="Alexandria" pitchFamily="2" charset="-78"/>
              </a:endParaRPr>
            </a:p>
          </p:txBody>
        </p:sp>
        <p:sp>
          <p:nvSpPr>
            <p:cNvPr id="24" name="TextBox 23">
              <a:extLst>
                <a:ext uri="{FF2B5EF4-FFF2-40B4-BE49-F238E27FC236}">
                  <a16:creationId xmlns:a16="http://schemas.microsoft.com/office/drawing/2014/main" id="{ECCCCA15-CB54-3044-C136-773F35BF7A0D}"/>
                </a:ext>
              </a:extLst>
            </p:cNvPr>
            <p:cNvSpPr txBox="1"/>
            <p:nvPr/>
          </p:nvSpPr>
          <p:spPr>
            <a:xfrm>
              <a:off x="3584447" y="3136609"/>
              <a:ext cx="764953"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ادبيات</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 البحث</a:t>
              </a:r>
              <a:endParaRPr lang="en-US" sz="1600" dirty="0">
                <a:solidFill>
                  <a:srgbClr val="322F2F"/>
                </a:solidFill>
                <a:latin typeface="Alexandria" pitchFamily="2" charset="-78"/>
                <a:cs typeface="Alexandria" pitchFamily="2" charset="-78"/>
              </a:endParaRPr>
            </a:p>
          </p:txBody>
        </p:sp>
        <p:sp>
          <p:nvSpPr>
            <p:cNvPr id="26" name="TextBox 25">
              <a:extLst>
                <a:ext uri="{FF2B5EF4-FFF2-40B4-BE49-F238E27FC236}">
                  <a16:creationId xmlns:a16="http://schemas.microsoft.com/office/drawing/2014/main" id="{A192BCAE-F710-4F13-F797-CE1830D67265}"/>
                </a:ext>
              </a:extLst>
            </p:cNvPr>
            <p:cNvSpPr txBox="1"/>
            <p:nvPr/>
          </p:nvSpPr>
          <p:spPr>
            <a:xfrm>
              <a:off x="4107871" y="1722464"/>
              <a:ext cx="870751"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معرفة </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جديدة</a:t>
              </a:r>
              <a:endParaRPr lang="en-US" sz="1600" dirty="0">
                <a:solidFill>
                  <a:srgbClr val="322F2F"/>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A668FA6F-22E9-FBD6-20D5-99ECDAD2FFF7}"/>
                </a:ext>
              </a:extLst>
            </p:cNvPr>
            <p:cNvSpPr txBox="1"/>
            <p:nvPr/>
          </p:nvSpPr>
          <p:spPr>
            <a:xfrm>
              <a:off x="5565706" y="1068671"/>
              <a:ext cx="965329" cy="584775"/>
            </a:xfrm>
            <a:prstGeom prst="rect">
              <a:avLst/>
            </a:prstGeom>
            <a:noFill/>
          </p:spPr>
          <p:txBody>
            <a:bodyPr wrap="none" rtlCol="0">
              <a:spAutoFit/>
            </a:bodyPr>
            <a:lstStyle/>
            <a:p>
              <a:pPr algn="ctr"/>
              <a:r>
                <a:rPr lang="ar-EG" sz="1600" b="0" i="0" dirty="0">
                  <a:solidFill>
                    <a:srgbClr val="322F2F"/>
                  </a:solidFill>
                  <a:effectLst/>
                  <a:latin typeface="Alexandria" pitchFamily="2" charset="-78"/>
                  <a:cs typeface="Alexandria" pitchFamily="2" charset="-78"/>
                </a:rPr>
                <a:t>حل </a:t>
              </a:r>
              <a:endParaRPr lang="en-US" sz="1600" b="0" i="0" dirty="0">
                <a:solidFill>
                  <a:srgbClr val="322F2F"/>
                </a:solidFill>
                <a:effectLst/>
                <a:latin typeface="Alexandria" pitchFamily="2" charset="-78"/>
                <a:cs typeface="Alexandria" pitchFamily="2" charset="-78"/>
              </a:endParaRPr>
            </a:p>
            <a:p>
              <a:pPr algn="ctr"/>
              <a:r>
                <a:rPr lang="ar-EG" sz="1600" b="0" i="0" dirty="0">
                  <a:solidFill>
                    <a:srgbClr val="322F2F"/>
                  </a:solidFill>
                  <a:effectLst/>
                  <a:latin typeface="Alexandria" pitchFamily="2" charset="-78"/>
                  <a:cs typeface="Alexandria" pitchFamily="2" charset="-78"/>
                </a:rPr>
                <a:t>المشكلة</a:t>
              </a:r>
              <a:endParaRPr lang="en-US" sz="1600" dirty="0">
                <a:solidFill>
                  <a:srgbClr val="322F2F"/>
                </a:solidFill>
                <a:latin typeface="Alexandria" pitchFamily="2" charset="-78"/>
                <a:cs typeface="Alexandria" pitchFamily="2" charset="-78"/>
              </a:endParaRPr>
            </a:p>
          </p:txBody>
        </p:sp>
      </p:grpSp>
    </p:spTree>
    <p:extLst>
      <p:ext uri="{BB962C8B-B14F-4D97-AF65-F5344CB8AC3E}">
        <p14:creationId xmlns:p14="http://schemas.microsoft.com/office/powerpoint/2010/main" val="806023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23D3E8D-601B-8757-05ED-00E6E344E01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DFD213-1644-3704-AD0A-95E231833D7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230FFA8-518D-6186-E0E9-47B85FB09AC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مقومات البحث العلمي</a:t>
            </a:r>
          </a:p>
        </p:txBody>
      </p:sp>
      <p:sp>
        <p:nvSpPr>
          <p:cNvPr id="2" name="مربع نص 1"/>
          <p:cNvSpPr txBox="1"/>
          <p:nvPr/>
        </p:nvSpPr>
        <p:spPr>
          <a:xfrm>
            <a:off x="1519360" y="2005638"/>
            <a:ext cx="10096866" cy="3888821"/>
          </a:xfrm>
          <a:prstGeom prst="rect">
            <a:avLst/>
          </a:prstGeom>
          <a:noFill/>
        </p:spPr>
        <p:txBody>
          <a:bodyPr wrap="square" rtlCol="1">
            <a:spAutoFit/>
          </a:bodyPr>
          <a:lstStyle/>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إنشاء مركز قومي للبحوث.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توفير المال اللازم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تحديد النصاب والتفرغ للمشتغلين بالبحث العلمي.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توفير المختبرات والأجهزة. توفير المكتبات والاشتراك بشبكات الاتصال الدولية(الإنترنت).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نشر البحوث.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توفير الأمكنة اللازمة. </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Ø"/>
            </a:pPr>
            <a:r>
              <a:rPr lang="ar-SA" dirty="0">
                <a:latin typeface="Alexandria" pitchFamily="2" charset="-78"/>
                <a:cs typeface="Alexandria" pitchFamily="2" charset="-78"/>
              </a:rPr>
              <a:t>الاهتمام بالدراسات العليا في الجامعات. تحضير الباحث المناسب. </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4966855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7FA56B3-D639-6569-F084-7793EDB6201B}"/>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42BEB38-FAB0-2D45-1CFD-83849997C45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2397860C-FA9A-A81E-D88F-47945173EA91}"/>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مقومات البحث العلمي</a:t>
            </a:r>
          </a:p>
        </p:txBody>
      </p:sp>
      <p:sp>
        <p:nvSpPr>
          <p:cNvPr id="2" name="مربع نص 1"/>
          <p:cNvSpPr txBox="1"/>
          <p:nvPr/>
        </p:nvSpPr>
        <p:spPr>
          <a:xfrm>
            <a:off x="901053" y="2672159"/>
            <a:ext cx="10834055" cy="2199641"/>
          </a:xfrm>
          <a:prstGeom prst="rect">
            <a:avLst/>
          </a:prstGeom>
          <a:noFill/>
        </p:spPr>
        <p:txBody>
          <a:bodyPr wrap="square" rtlCol="1">
            <a:spAutoFit/>
          </a:bodyPr>
          <a:lstStyle/>
          <a:p>
            <a:pPr algn="r" rtl="1">
              <a:lnSpc>
                <a:spcPct val="200000"/>
              </a:lnSpc>
            </a:pPr>
            <a:r>
              <a:rPr lang="ar-SA" sz="2400" dirty="0">
                <a:latin typeface="Alexandria" pitchFamily="2" charset="-78"/>
                <a:cs typeface="Alexandria" pitchFamily="2" charset="-78"/>
              </a:rPr>
              <a:t>هناك مقومات للبحث العلمي، تتمثل في المتطلبات والمستلزمات البشرية، أو المادية، أو المؤسسية، لكل الدول، وإن تباينت مقومات البحث العلمي لديها، حيث تشكل تلك المقومات اللبنة الأساسية للنهوض بالبحث العلمي</a:t>
            </a:r>
            <a:r>
              <a:rPr lang="ar-JO" sz="2400" dirty="0">
                <a:latin typeface="Alexandria" pitchFamily="2" charset="-78"/>
                <a:cs typeface="Alexandria" pitchFamily="2" charset="-78"/>
              </a:rPr>
              <a:t>.</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30139376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686DC8CB-C0B7-3ADB-D538-6F0012717AB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3D8A777-4955-A15E-7778-5430D1CB52E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C00EBA7A-C074-DAC0-A263-C060C54A1B8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سمات الباحث العلمي</a:t>
            </a:r>
          </a:p>
        </p:txBody>
      </p:sp>
      <p:sp>
        <p:nvSpPr>
          <p:cNvPr id="2" name="مربع نص 1"/>
          <p:cNvSpPr txBox="1"/>
          <p:nvPr/>
        </p:nvSpPr>
        <p:spPr>
          <a:xfrm>
            <a:off x="3640467" y="2295385"/>
            <a:ext cx="7650480" cy="3041089"/>
          </a:xfrm>
          <a:prstGeom prst="rect">
            <a:avLst/>
          </a:prstGeom>
          <a:noFill/>
        </p:spPr>
        <p:txBody>
          <a:bodyPr wrap="square" rtlCol="1">
            <a:spAutoFit/>
          </a:bodyPr>
          <a:lstStyle/>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الأمانة العلمية </a:t>
            </a:r>
            <a:endParaRPr lang="ar-JO" sz="2000" dirty="0">
              <a:latin typeface="Alexandria" pitchFamily="2" charset="-78"/>
              <a:cs typeface="Alexandria" pitchFamily="2" charset="-78"/>
            </a:endParaRPr>
          </a:p>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الموضوعية </a:t>
            </a:r>
            <a:endParaRPr lang="en-US" sz="2000" dirty="0">
              <a:latin typeface="Alexandria" pitchFamily="2" charset="-78"/>
              <a:cs typeface="Alexandria" pitchFamily="2" charset="-78"/>
            </a:endParaRPr>
          </a:p>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القدرات العقلية والفكرية والجسدية</a:t>
            </a:r>
            <a:endParaRPr lang="en-US" sz="2000" dirty="0">
              <a:latin typeface="Alexandria" pitchFamily="2" charset="-78"/>
              <a:cs typeface="Alexandria" pitchFamily="2" charset="-78"/>
            </a:endParaRPr>
          </a:p>
          <a:p>
            <a:pPr marL="457200" indent="-457200" algn="r" rtl="1">
              <a:lnSpc>
                <a:spcPct val="250000"/>
              </a:lnSpc>
              <a:buFont typeface="Wingdings" panose="05000000000000000000" pitchFamily="2" charset="2"/>
              <a:buChar char="v"/>
            </a:pPr>
            <a:r>
              <a:rPr lang="ar-SA" sz="2000" dirty="0">
                <a:latin typeface="Alexandria" pitchFamily="2" charset="-78"/>
                <a:cs typeface="Alexandria" pitchFamily="2" charset="-78"/>
              </a:rPr>
              <a:t>الخبرة والتدريب العملي في البحث </a:t>
            </a:r>
          </a:p>
        </p:txBody>
      </p:sp>
    </p:spTree>
    <p:extLst>
      <p:ext uri="{BB962C8B-B14F-4D97-AF65-F5344CB8AC3E}">
        <p14:creationId xmlns:p14="http://schemas.microsoft.com/office/powerpoint/2010/main" val="41286104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84B8F4F-D0CA-B6F8-F018-60946E11894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DBC137A-E19F-89AE-525F-D77B9416AE1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C419080-7827-FF88-6AA6-CAF7047B107F}"/>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384300" y="2718045"/>
            <a:ext cx="10490508" cy="2464008"/>
          </a:xfrm>
          <a:prstGeom prst="rect">
            <a:avLst/>
          </a:prstGeom>
          <a:noFill/>
        </p:spPr>
        <p:txBody>
          <a:bodyPr wrap="square" rtlCol="1">
            <a:spAutoFit/>
          </a:bodyPr>
          <a:lstStyle/>
          <a:p>
            <a:pPr marL="285750" lvl="0" indent="-285750" algn="just" rtl="1">
              <a:lnSpc>
                <a:spcPct val="200000"/>
              </a:lnSpc>
              <a:buFont typeface="Arial" panose="020B0604020202020204" pitchFamily="34" charset="0"/>
              <a:buChar char="•"/>
            </a:pPr>
            <a:r>
              <a:rPr lang="ar-SA" sz="2000" dirty="0">
                <a:latin typeface="Alexandria" pitchFamily="2" charset="-78"/>
                <a:cs typeface="Alexandria" pitchFamily="2" charset="-78"/>
              </a:rPr>
              <a:t>الوقت اللازم لإجراء البحث إذا كان الوقت المستغرق لإنجاز البحث أقل من اللازم فإن ذلك سيكون على حساب شمولية البحث ودقته وإذا كان الوقت المستغرق أكثر من اللازم فإن تكلفته قد تكون أعلى وكذلك نتائجه قد تكون غير دقيقة لأن المعلومات قد تتغير بمرور الوقت .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729697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589E71C-7FB2-E38C-68FD-CD424CE4621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BF1F713-7357-84D3-E79B-9CB9706252E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5AA441D-CD0D-B00A-36C8-04F687CF8B4E}"/>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355387" y="2718045"/>
            <a:ext cx="10379721" cy="2464008"/>
          </a:xfrm>
          <a:prstGeom prst="rect">
            <a:avLst/>
          </a:prstGeom>
          <a:noFill/>
        </p:spPr>
        <p:txBody>
          <a:bodyPr wrap="square" rtlCol="1">
            <a:spAutoFit/>
          </a:bodyPr>
          <a:lstStyle/>
          <a:p>
            <a:pPr marL="285750" lvl="0" indent="-285750" algn="just" rtl="1">
              <a:lnSpc>
                <a:spcPct val="200000"/>
              </a:lnSpc>
              <a:buFont typeface="Arial" panose="020B0604020202020204" pitchFamily="34" charset="0"/>
              <a:buChar char="•"/>
            </a:pPr>
            <a:r>
              <a:rPr lang="ar-SA" sz="2000" dirty="0">
                <a:latin typeface="Alexandria" pitchFamily="2" charset="-78"/>
                <a:cs typeface="Alexandria" pitchFamily="2" charset="-78"/>
              </a:rPr>
              <a:t>اختيار العينة فقد يختار الباحث عينة صغيرة جداً أو عينة غير ممثلة للمجتمع. </a:t>
            </a:r>
            <a:endParaRPr lang="en-US" sz="2000" dirty="0">
              <a:latin typeface="Alexandria" pitchFamily="2" charset="-78"/>
              <a:cs typeface="Alexandria" pitchFamily="2" charset="-78"/>
            </a:endParaRPr>
          </a:p>
          <a:p>
            <a:pPr lvl="0" algn="just" rtl="1">
              <a:lnSpc>
                <a:spcPct val="200000"/>
              </a:lnSpc>
            </a:pPr>
            <a:endParaRPr lang="en-US" sz="2000"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SA" sz="2000" dirty="0">
                <a:latin typeface="Alexandria" pitchFamily="2" charset="-78"/>
                <a:cs typeface="Alexandria" pitchFamily="2" charset="-78"/>
              </a:rPr>
              <a:t>أداة البحث قد تشمل الاستبانة على أسئلة ايحائية وقد يشمل على تسجيل الملاحظة المتحيزة لنتائج معينة</a:t>
            </a:r>
            <a:r>
              <a:rPr lang="ar-JO"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7372984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69771F-A028-79CD-AE8C-24CD88F38E14}"/>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996EC34-B750-F270-19F5-794D398460D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B202F4B-7CC3-834F-BA19-3B4CC1454902}"/>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808480" y="3006585"/>
            <a:ext cx="9812020" cy="1886927"/>
          </a:xfrm>
          <a:prstGeom prst="rect">
            <a:avLst/>
          </a:prstGeom>
          <a:noFill/>
        </p:spPr>
        <p:txBody>
          <a:bodyPr wrap="square" rtlCol="1">
            <a:spAutoFit/>
          </a:bodyPr>
          <a:lstStyle/>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التمويل قد يكون البحث بحاجة إلى أموال طائلة أكثر من الإمكانيات المادية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endParaRPr lang="en-US" sz="2000"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sz="2000" dirty="0">
                <a:latin typeface="Alexandria" pitchFamily="2" charset="-78"/>
                <a:cs typeface="Alexandria" pitchFamily="2" charset="-78"/>
              </a:rPr>
              <a:t>عدم دقة المعلومات التي يجمعها الباحث تؤدي إلى نتائج مغلوطة ومضللة</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بالإضافة إلى أنه بعدم شمولية المعلومات يكون البحث غير كامل</a:t>
            </a:r>
            <a:r>
              <a:rPr lang="en-US" sz="2000" dirty="0">
                <a:latin typeface="Alexandria" pitchFamily="2" charset="-78"/>
                <a:cs typeface="Alexandria" pitchFamily="2" charset="-78"/>
              </a:rPr>
              <a:t> .</a:t>
            </a:r>
          </a:p>
        </p:txBody>
      </p:sp>
    </p:spTree>
    <p:extLst>
      <p:ext uri="{BB962C8B-B14F-4D97-AF65-F5344CB8AC3E}">
        <p14:creationId xmlns:p14="http://schemas.microsoft.com/office/powerpoint/2010/main" val="27836291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75681BF-324D-9624-4425-631183C6338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ED42042-559A-B4C9-E0A6-A29DADC4586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DE94215-336E-98E8-CB84-3C70485AAD1C}"/>
              </a:ext>
            </a:extLst>
          </p:cNvPr>
          <p:cNvSpPr txBox="1"/>
          <p:nvPr/>
        </p:nvSpPr>
        <p:spPr>
          <a:xfrm>
            <a:off x="4031789" y="360418"/>
            <a:ext cx="412842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الصعوبات التي تواجه الباحث </a:t>
            </a:r>
          </a:p>
        </p:txBody>
      </p:sp>
      <p:sp>
        <p:nvSpPr>
          <p:cNvPr id="2" name="مربع نص 1"/>
          <p:cNvSpPr txBox="1"/>
          <p:nvPr/>
        </p:nvSpPr>
        <p:spPr>
          <a:xfrm>
            <a:off x="1075043" y="2265324"/>
            <a:ext cx="10807700" cy="3369449"/>
          </a:xfrm>
          <a:prstGeom prst="rect">
            <a:avLst/>
          </a:prstGeom>
          <a:noFill/>
        </p:spPr>
        <p:txBody>
          <a:bodyPr wrap="square" rtlCol="1">
            <a:spAutoFit/>
          </a:bodyPr>
          <a:lstStyle/>
          <a:p>
            <a:pPr marL="285750" lvl="0" indent="-285750" algn="just" rtl="1">
              <a:lnSpc>
                <a:spcPct val="150000"/>
              </a:lnSpc>
              <a:buFont typeface="Arial" panose="020B0604020202020204" pitchFamily="34" charset="0"/>
              <a:buChar char="•"/>
            </a:pPr>
            <a:r>
              <a:rPr lang="ar-SA" dirty="0">
                <a:latin typeface="Alexandria" pitchFamily="2" charset="-78"/>
                <a:cs typeface="Alexandria" pitchFamily="2" charset="-78"/>
              </a:rPr>
              <a:t>العادات والتقاليد قد يصعب إجراء بحوث في موضوعات حساسة لدى بعض الشعوب كأجزاء بحوث في العلاقات العاطفية أو أسرار الأسرة . </a:t>
            </a:r>
            <a:endParaRPr lang="en-US" dirty="0">
              <a:latin typeface="Alexandria" pitchFamily="2" charset="-78"/>
              <a:cs typeface="Alexandria" pitchFamily="2" charset="-78"/>
            </a:endParaRPr>
          </a:p>
          <a:p>
            <a:pPr lvl="0" algn="just" rtl="1">
              <a:lnSpc>
                <a:spcPct val="150000"/>
              </a:lnSpc>
            </a:pPr>
            <a:endParaRPr lang="ar-JO"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dirty="0">
                <a:latin typeface="Alexandria" pitchFamily="2" charset="-78"/>
                <a:cs typeface="Alexandria" pitchFamily="2" charset="-78"/>
              </a:rPr>
              <a:t>صعوبة عزل المتغيرات الأخرى عندما يكون هناك أكثر من متغير مستقل يؤثر في المتغير موضوع الدراسة فإنه قد يكون من الصعب عزل المتغيرات المستقلة الأخرى بخلاف المتغير المستقل قيد البحث. </a:t>
            </a:r>
            <a:endParaRPr lang="en-US" dirty="0">
              <a:latin typeface="Alexandria" pitchFamily="2" charset="-78"/>
              <a:cs typeface="Alexandria" pitchFamily="2" charset="-78"/>
            </a:endParaRPr>
          </a:p>
          <a:p>
            <a:pPr lvl="0" algn="just" rtl="1">
              <a:lnSpc>
                <a:spcPct val="150000"/>
              </a:lnSpc>
            </a:pPr>
            <a:endParaRPr lang="ar-JO" dirty="0">
              <a:latin typeface="Alexandria" pitchFamily="2" charset="-78"/>
              <a:cs typeface="Alexandria" pitchFamily="2" charset="-78"/>
            </a:endParaRPr>
          </a:p>
          <a:p>
            <a:pPr marL="285750" lvl="0" indent="-285750" algn="just" rtl="1">
              <a:lnSpc>
                <a:spcPct val="150000"/>
              </a:lnSpc>
              <a:buFont typeface="Arial" panose="020B0604020202020204" pitchFamily="34" charset="0"/>
              <a:buChar char="•"/>
            </a:pPr>
            <a:r>
              <a:rPr lang="ar-SA" dirty="0">
                <a:latin typeface="Alexandria" pitchFamily="2" charset="-78"/>
                <a:cs typeface="Alexandria" pitchFamily="2" charset="-78"/>
              </a:rPr>
              <a:t>فتور همة الباحث قد يواجه الباحث فتوراً في حماسه لإنجاز البحث نتيجة بعض المثبطات للعزيمة كعدم توفر المصادر أو لأسباب تتعلق بضبط الوقت أو وجود صعوبات في جمع المعلومات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8033961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C3F4DEE3-4183-45FF-7D23-FFFE3B7AB3C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171825" y="504825"/>
            <a:ext cx="5848350" cy="5848350"/>
          </a:xfrm>
          <a:prstGeom prst="rect">
            <a:avLst/>
          </a:prstGeom>
        </p:spPr>
      </p:pic>
      <p:sp>
        <p:nvSpPr>
          <p:cNvPr id="2" name="مربع نص 1"/>
          <p:cNvSpPr txBox="1"/>
          <p:nvPr/>
        </p:nvSpPr>
        <p:spPr>
          <a:xfrm>
            <a:off x="4603304" y="2592583"/>
            <a:ext cx="2985390" cy="1672830"/>
          </a:xfrm>
          <a:prstGeom prst="rect">
            <a:avLst/>
          </a:prstGeom>
          <a:noFill/>
        </p:spPr>
        <p:txBody>
          <a:bodyPr wrap="square" rtlCol="1">
            <a:spAutoFit/>
          </a:bodyPr>
          <a:lstStyle/>
          <a:p>
            <a:pPr algn="ctr" rtl="1">
              <a:lnSpc>
                <a:spcPct val="200000"/>
              </a:lnSpc>
            </a:pPr>
            <a:r>
              <a:rPr lang="ar-JO" b="1" dirty="0">
                <a:solidFill>
                  <a:schemeClr val="bg1"/>
                </a:solidFill>
                <a:latin typeface="Alexandria" pitchFamily="2" charset="-78"/>
                <a:cs typeface="Alexandria" pitchFamily="2" charset="-78"/>
              </a:rPr>
              <a:t>من هم الأشخاص</a:t>
            </a:r>
            <a:endParaRPr lang="en-US" b="1" dirty="0">
              <a:solidFill>
                <a:schemeClr val="bg1"/>
              </a:solidFill>
              <a:latin typeface="Alexandria" pitchFamily="2" charset="-78"/>
              <a:cs typeface="Alexandria" pitchFamily="2" charset="-78"/>
            </a:endParaRPr>
          </a:p>
          <a:p>
            <a:pPr algn="ctr" rtl="1">
              <a:lnSpc>
                <a:spcPct val="200000"/>
              </a:lnSpc>
            </a:pPr>
            <a:r>
              <a:rPr lang="ar-JO" b="1" dirty="0">
                <a:solidFill>
                  <a:schemeClr val="bg1"/>
                </a:solidFill>
                <a:latin typeface="Alexandria" pitchFamily="2" charset="-78"/>
                <a:cs typeface="Alexandria" pitchFamily="2" charset="-78"/>
              </a:rPr>
              <a:t> الذين يهتمون</a:t>
            </a:r>
            <a:endParaRPr lang="en-US" b="1" dirty="0">
              <a:solidFill>
                <a:schemeClr val="bg1"/>
              </a:solidFill>
              <a:latin typeface="Alexandria" pitchFamily="2" charset="-78"/>
              <a:cs typeface="Alexandria" pitchFamily="2" charset="-78"/>
            </a:endParaRPr>
          </a:p>
          <a:p>
            <a:pPr algn="ctr" rtl="1">
              <a:lnSpc>
                <a:spcPct val="200000"/>
              </a:lnSpc>
            </a:pPr>
            <a:r>
              <a:rPr lang="ar-JO" b="1" dirty="0">
                <a:solidFill>
                  <a:schemeClr val="bg1"/>
                </a:solidFill>
                <a:latin typeface="Alexandria" pitchFamily="2" charset="-78"/>
                <a:cs typeface="Alexandria" pitchFamily="2" charset="-78"/>
              </a:rPr>
              <a:t> بالبحث العلمي؟</a:t>
            </a:r>
            <a:endParaRPr lang="ar-SA" b="1" dirty="0">
              <a:solidFill>
                <a:schemeClr val="bg1"/>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3C413F94-D7D0-88C1-EC29-F20CECDB761D}"/>
              </a:ext>
            </a:extLst>
          </p:cNvPr>
          <p:cNvSpPr txBox="1"/>
          <p:nvPr/>
        </p:nvSpPr>
        <p:spPr>
          <a:xfrm>
            <a:off x="3275360" y="3244332"/>
            <a:ext cx="1129664" cy="369332"/>
          </a:xfrm>
          <a:prstGeom prst="rect">
            <a:avLst/>
          </a:prstGeom>
          <a:noFill/>
        </p:spPr>
        <p:txBody>
          <a:bodyPr wrap="square">
            <a:spAutoFit/>
          </a:bodyPr>
          <a:lstStyle/>
          <a:p>
            <a:pPr lvl="0"/>
            <a:r>
              <a:rPr lang="ar-JO" sz="1800" b="1" dirty="0">
                <a:solidFill>
                  <a:schemeClr val="tx1"/>
                </a:solidFill>
                <a:latin typeface="Alexandria" pitchFamily="2" charset="-78"/>
                <a:cs typeface="Alexandria" pitchFamily="2" charset="-78"/>
              </a:rPr>
              <a:t>الباحثين</a:t>
            </a:r>
            <a:endParaRPr lang="en-US" dirty="0"/>
          </a:p>
        </p:txBody>
      </p:sp>
      <p:sp>
        <p:nvSpPr>
          <p:cNvPr id="13" name="TextBox 12">
            <a:extLst>
              <a:ext uri="{FF2B5EF4-FFF2-40B4-BE49-F238E27FC236}">
                <a16:creationId xmlns:a16="http://schemas.microsoft.com/office/drawing/2014/main" id="{B871A41D-C8ED-89A5-8611-98F55675CE75}"/>
              </a:ext>
            </a:extLst>
          </p:cNvPr>
          <p:cNvSpPr txBox="1"/>
          <p:nvPr/>
        </p:nvSpPr>
        <p:spPr>
          <a:xfrm>
            <a:off x="5570537" y="5547947"/>
            <a:ext cx="1050925" cy="369332"/>
          </a:xfrm>
          <a:prstGeom prst="rect">
            <a:avLst/>
          </a:prstGeom>
          <a:noFill/>
        </p:spPr>
        <p:txBody>
          <a:bodyPr wrap="square">
            <a:spAutoFit/>
          </a:bodyPr>
          <a:lstStyle/>
          <a:p>
            <a:pPr lvl="0"/>
            <a:r>
              <a:rPr lang="ar-JO" sz="1800" b="1" dirty="0">
                <a:solidFill>
                  <a:schemeClr val="tx1"/>
                </a:solidFill>
                <a:latin typeface="Alexandria" pitchFamily="2" charset="-78"/>
                <a:cs typeface="Alexandria" pitchFamily="2" charset="-78"/>
              </a:rPr>
              <a:t>العلماء</a:t>
            </a:r>
            <a:endParaRPr lang="en-US" dirty="0"/>
          </a:p>
        </p:txBody>
      </p:sp>
      <p:sp>
        <p:nvSpPr>
          <p:cNvPr id="15" name="TextBox 14">
            <a:extLst>
              <a:ext uri="{FF2B5EF4-FFF2-40B4-BE49-F238E27FC236}">
                <a16:creationId xmlns:a16="http://schemas.microsoft.com/office/drawing/2014/main" id="{F330FD09-D1B0-6A99-4F4C-0D1FAFDC76A7}"/>
              </a:ext>
            </a:extLst>
          </p:cNvPr>
          <p:cNvSpPr txBox="1"/>
          <p:nvPr/>
        </p:nvSpPr>
        <p:spPr>
          <a:xfrm>
            <a:off x="7690295" y="2783020"/>
            <a:ext cx="1528161" cy="1291957"/>
          </a:xfrm>
          <a:prstGeom prst="rect">
            <a:avLst/>
          </a:prstGeom>
          <a:noFill/>
        </p:spPr>
        <p:txBody>
          <a:bodyPr wrap="square">
            <a:spAutoFit/>
          </a:bodyPr>
          <a:lstStyle/>
          <a:p>
            <a:pPr lvl="0" algn="ctr" rtl="1">
              <a:lnSpc>
                <a:spcPct val="150000"/>
              </a:lnSpc>
            </a:pPr>
            <a:r>
              <a:rPr lang="ar-JO" sz="1800" b="1" dirty="0">
                <a:solidFill>
                  <a:schemeClr val="tx1"/>
                </a:solidFill>
                <a:latin typeface="Alexandria" pitchFamily="2" charset="-78"/>
                <a:cs typeface="Alexandria" pitchFamily="2" charset="-78"/>
              </a:rPr>
              <a:t>طلبة</a:t>
            </a:r>
            <a:endParaRPr lang="en-US" sz="1800" b="1" dirty="0">
              <a:solidFill>
                <a:schemeClr val="tx1"/>
              </a:solidFill>
              <a:latin typeface="Alexandria" pitchFamily="2" charset="-78"/>
              <a:cs typeface="Alexandria" pitchFamily="2" charset="-78"/>
            </a:endParaRPr>
          </a:p>
          <a:p>
            <a:pPr lvl="0" algn="ctr" rtl="1">
              <a:lnSpc>
                <a:spcPct val="150000"/>
              </a:lnSpc>
            </a:pPr>
            <a:r>
              <a:rPr lang="ar-JO" sz="1800" b="1" dirty="0">
                <a:solidFill>
                  <a:schemeClr val="tx1"/>
                </a:solidFill>
                <a:latin typeface="Alexandria" pitchFamily="2" charset="-78"/>
                <a:cs typeface="Alexandria" pitchFamily="2" charset="-78"/>
              </a:rPr>
              <a:t> الدراسات </a:t>
            </a:r>
            <a:endParaRPr lang="en-US" sz="1800" b="1" dirty="0">
              <a:solidFill>
                <a:schemeClr val="tx1"/>
              </a:solidFill>
              <a:latin typeface="Alexandria" pitchFamily="2" charset="-78"/>
              <a:cs typeface="Alexandria" pitchFamily="2" charset="-78"/>
            </a:endParaRPr>
          </a:p>
          <a:p>
            <a:pPr lvl="0" algn="ctr" rtl="1">
              <a:lnSpc>
                <a:spcPct val="150000"/>
              </a:lnSpc>
            </a:pPr>
            <a:r>
              <a:rPr lang="ar-JO" sz="1800" b="1" dirty="0">
                <a:solidFill>
                  <a:schemeClr val="tx1"/>
                </a:solidFill>
                <a:latin typeface="Alexandria" pitchFamily="2" charset="-78"/>
                <a:cs typeface="Alexandria" pitchFamily="2" charset="-78"/>
              </a:rPr>
              <a:t>العليا</a:t>
            </a:r>
            <a:endParaRPr lang="ar-SA" sz="1800" b="1" dirty="0">
              <a:solidFill>
                <a:schemeClr val="tx1"/>
              </a:solidFill>
              <a:latin typeface="Alexandria" pitchFamily="2" charset="-78"/>
              <a:cs typeface="Alexandria" pitchFamily="2" charset="-78"/>
            </a:endParaRPr>
          </a:p>
        </p:txBody>
      </p:sp>
      <p:sp>
        <p:nvSpPr>
          <p:cNvPr id="17" name="TextBox 16">
            <a:extLst>
              <a:ext uri="{FF2B5EF4-FFF2-40B4-BE49-F238E27FC236}">
                <a16:creationId xmlns:a16="http://schemas.microsoft.com/office/drawing/2014/main" id="{FC36A45B-0100-26A4-AC2F-7624A89DCFA7}"/>
              </a:ext>
            </a:extLst>
          </p:cNvPr>
          <p:cNvSpPr txBox="1"/>
          <p:nvPr/>
        </p:nvSpPr>
        <p:spPr>
          <a:xfrm>
            <a:off x="4924424" y="802619"/>
            <a:ext cx="2343150" cy="702180"/>
          </a:xfrm>
          <a:prstGeom prst="rect">
            <a:avLst/>
          </a:prstGeom>
          <a:noFill/>
        </p:spPr>
        <p:txBody>
          <a:bodyPr wrap="square">
            <a:spAutoFit/>
          </a:bodyPr>
          <a:lstStyle/>
          <a:p>
            <a:pPr lvl="0" algn="ctr" rtl="1">
              <a:lnSpc>
                <a:spcPct val="150000"/>
              </a:lnSpc>
            </a:pPr>
            <a:r>
              <a:rPr lang="ar-JO" sz="1400" b="1" dirty="0">
                <a:solidFill>
                  <a:schemeClr val="tx1"/>
                </a:solidFill>
                <a:latin typeface="Alexandria" pitchFamily="2" charset="-78"/>
                <a:cs typeface="Alexandria" pitchFamily="2" charset="-78"/>
              </a:rPr>
              <a:t>كل إنسان مهما </a:t>
            </a:r>
            <a:endParaRPr lang="en-US" sz="1400" b="1" dirty="0">
              <a:solidFill>
                <a:schemeClr val="tx1"/>
              </a:solidFill>
              <a:latin typeface="Alexandria" pitchFamily="2" charset="-78"/>
              <a:cs typeface="Alexandria" pitchFamily="2" charset="-78"/>
            </a:endParaRPr>
          </a:p>
          <a:p>
            <a:pPr lvl="0" algn="ctr" rtl="1">
              <a:lnSpc>
                <a:spcPct val="150000"/>
              </a:lnSpc>
            </a:pPr>
            <a:r>
              <a:rPr lang="ar-JO" sz="1400" b="1" dirty="0">
                <a:solidFill>
                  <a:schemeClr val="tx1"/>
                </a:solidFill>
                <a:latin typeface="Alexandria" pitchFamily="2" charset="-78"/>
                <a:cs typeface="Alexandria" pitchFamily="2" charset="-78"/>
              </a:rPr>
              <a:t>كان عمله أو مركزه</a:t>
            </a:r>
            <a:endParaRPr lang="ar-SA" sz="14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8568539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7601" y="1308100"/>
            <a:ext cx="9287148" cy="4828539"/>
          </a:xfrm>
          <a:prstGeom prst="rect">
            <a:avLst/>
          </a:prstGeom>
        </p:spPr>
      </p:pic>
    </p:spTree>
    <p:extLst>
      <p:ext uri="{BB962C8B-B14F-4D97-AF65-F5344CB8AC3E}">
        <p14:creationId xmlns:p14="http://schemas.microsoft.com/office/powerpoint/2010/main" val="28781475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C0C8693-F34F-9318-EF61-09D036DC01A7}"/>
              </a:ext>
            </a:extLst>
          </p:cNvPr>
          <p:cNvSpPr/>
          <p:nvPr/>
        </p:nvSpPr>
        <p:spPr>
          <a:xfrm>
            <a:off x="533092" y="19600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DB38E3F-F1DB-0BA4-B121-9167FD146830}"/>
              </a:ext>
            </a:extLst>
          </p:cNvPr>
          <p:cNvSpPr/>
          <p:nvPr/>
        </p:nvSpPr>
        <p:spPr>
          <a:xfrm>
            <a:off x="901053" y="876300"/>
            <a:ext cx="9982847" cy="54172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 name="صورة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3840" y="976351"/>
            <a:ext cx="8164319" cy="5171916"/>
          </a:xfrm>
          <a:prstGeom prst="rect">
            <a:avLst/>
          </a:prstGeom>
        </p:spPr>
      </p:pic>
    </p:spTree>
    <p:extLst>
      <p:ext uri="{BB962C8B-B14F-4D97-AF65-F5344CB8AC3E}">
        <p14:creationId xmlns:p14="http://schemas.microsoft.com/office/powerpoint/2010/main" val="30677558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65518" y="1721280"/>
            <a:ext cx="10826750" cy="4442819"/>
          </a:xfrm>
          <a:prstGeom prst="rect">
            <a:avLst/>
          </a:prstGeom>
          <a:noFill/>
        </p:spPr>
        <p:txBody>
          <a:bodyPr wrap="square" rtlCol="0">
            <a:spAutoFit/>
          </a:bodyPr>
          <a:lstStyle/>
          <a:p>
            <a:pPr algn="r" rtl="1">
              <a:lnSpc>
                <a:spcPct val="200000"/>
              </a:lnSpc>
            </a:pPr>
            <a:r>
              <a:rPr lang="ar-SA" dirty="0">
                <a:latin typeface="Alexandria" pitchFamily="2" charset="-78"/>
                <a:cs typeface="Alexandria" pitchFamily="2" charset="-78"/>
              </a:rPr>
              <a:t>لا بد من أن نشير إلى أن حمل المسلمون شعلة الحضارة الفكرية للإنسان فترة من الزمن، حيث اهتم العلماء المسلمون بالملاحظة والتجربة بالإضافة إلى التأمل العقلي واستخدموا الأدوات العلمية والأساليب الكمية، وبذلك فقد نبغوا في الرياضيات والفلك والهندسة والطب والفلسفة والكيمياء وغير ذلك من العلوم، وبالتالي فقد أسهم المسلمون بشكل كبير في إرساء قواعد المنهج العلمي وخاصة في الاستقراء، حيث اعتمد علماء النهضة في أوروبا بعد ذلك على ما وصلت إليه الحضارة العربية الإسلامية من رقي وتقدم في كافة نواحي العلوم أما في العصر الحديث فقد كان أول من بحث في أسس الفكر العلمي فرانسيس بيكون الذي ألف كتاباً في قواعد المنهج التجربيـي وخطواته، حيث لخص تلك الخطوات في جمع الحقائق وتصنيفها ومقارنتها مع الحقائق الأخرى، ثم التوصل إلى نتائج محددة واختبار صلاحية هذه النتائج . </a:t>
            </a:r>
          </a:p>
        </p:txBody>
      </p:sp>
    </p:spTree>
    <p:extLst>
      <p:ext uri="{BB962C8B-B14F-4D97-AF65-F5344CB8AC3E}">
        <p14:creationId xmlns:p14="http://schemas.microsoft.com/office/powerpoint/2010/main" val="29865262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BE530013-679E-3A4D-68F5-0DF69AA36210}"/>
              </a:ext>
            </a:extLst>
          </p:cNvPr>
          <p:cNvSpPr/>
          <p:nvPr/>
        </p:nvSpPr>
        <p:spPr>
          <a:xfrm>
            <a:off x="901053" y="1790700"/>
            <a:ext cx="11155680" cy="4400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217089C9-CB45-CC01-300F-4EB7C2C2F1DB}"/>
              </a:ext>
            </a:extLst>
          </p:cNvPr>
          <p:cNvSpPr txBox="1"/>
          <p:nvPr/>
        </p:nvSpPr>
        <p:spPr>
          <a:xfrm>
            <a:off x="2105025" y="295202"/>
            <a:ext cx="7658099" cy="501932"/>
          </a:xfrm>
          <a:prstGeom prst="rect">
            <a:avLst/>
          </a:prstGeom>
          <a:noFill/>
        </p:spPr>
        <p:txBody>
          <a:bodyPr wrap="square">
            <a:spAutoFit/>
          </a:bodyPr>
          <a:lstStyle/>
          <a:p>
            <a:pPr algn="ctr">
              <a:lnSpc>
                <a:spcPct val="150000"/>
              </a:lnSpc>
            </a:pPr>
            <a:r>
              <a:rPr lang="ar-SA" sz="2000" dirty="0">
                <a:solidFill>
                  <a:srgbClr val="00AEEF"/>
                </a:solidFill>
                <a:latin typeface="Alexandria" pitchFamily="2" charset="-78"/>
                <a:ea typeface="Calibri"/>
                <a:cs typeface="Alexandria" pitchFamily="2" charset="-78"/>
                <a:sym typeface="Calibri"/>
              </a:rPr>
              <a:t>الخاتمة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86015" y="2150212"/>
            <a:ext cx="10549093" cy="3888821"/>
          </a:xfrm>
          <a:prstGeom prst="rect">
            <a:avLst/>
          </a:prstGeom>
          <a:noFill/>
        </p:spPr>
        <p:txBody>
          <a:bodyPr wrap="square" rtlCol="0">
            <a:spAutoFit/>
          </a:bodyPr>
          <a:lstStyle/>
          <a:p>
            <a:pPr algn="r" rtl="1">
              <a:lnSpc>
                <a:spcPct val="200000"/>
              </a:lnSpc>
            </a:pPr>
            <a:r>
              <a:rPr lang="ar-SA" dirty="0">
                <a:latin typeface="Alexandria" pitchFamily="2" charset="-78"/>
                <a:cs typeface="Alexandria" pitchFamily="2" charset="-78"/>
              </a:rPr>
              <a:t>يمر البحث العلمي في المنطقة العربية بمرحلة هامة تفرضها التطورات المتلاحقة والسريعة نتيجة الثورات العلمية والتقنية والتي فتحت آفاقا جديدة أمام تلك الدول، مما يحتم عليها ضرورة مواكبة تغيرات العصر، ولا سبيل إلى ذلك إلا عن طريق البحث العلمي، فالبحث العلمي في العالم العربي يمثل تحديات ثورة المعرفة والثورة التقنية، وهو ما تتصف به الألفية الثالثة ضمن الميزات الأساسية في ممارسة النشاط العلمي والتقني كمقياس للتطور والرقي, إذ إن امتداد التأثير التقني على مختلف أوجه الحياة الإنسانية يجعل من البحث العلمي أحد الركائز التي يقوم عليها بناء مجتمع المعرفة القائم على اقتصاد المعرفة.</a:t>
            </a:r>
          </a:p>
        </p:txBody>
      </p:sp>
    </p:spTree>
    <p:extLst>
      <p:ext uri="{BB962C8B-B14F-4D97-AF65-F5344CB8AC3E}">
        <p14:creationId xmlns:p14="http://schemas.microsoft.com/office/powerpoint/2010/main" val="37077269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11717" y="2400843"/>
            <a:ext cx="8110477"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الأخلاقيات في البحث العلمي والتي ستتناول مفهوم الأخلاق وماهي الصفات التي يتوجب أن يتحلى بها الباحث </a:t>
            </a: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C4A127A-3DF9-48A6-8309-F72D25C75175}" vid="{349D9034-749D-4ACB-A6B6-4DBC105DFD4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D651C21-66B2-40C3-9353-CD597179563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950C022-61AD-45F1-A599-0EE48076126D}"/>
</file>

<file path=customXml/itemProps3.xml><?xml version="1.0" encoding="utf-8"?>
<ds:datastoreItem xmlns:ds="http://schemas.openxmlformats.org/officeDocument/2006/customXml" ds:itemID="{1EF103CB-4B94-4643-AB88-EAF59194948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2904</TotalTime>
  <Words>2380</Words>
  <Application>Microsoft Office PowerPoint</Application>
  <PresentationFormat>Widescreen</PresentationFormat>
  <Paragraphs>219</Paragraphs>
  <Slides>48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Alexandria</vt:lpstr>
      <vt:lpstr>Arial</vt:lpstr>
      <vt:lpstr>Calibri</vt:lpstr>
      <vt:lpstr>Calibri Light</vt:lpstr>
      <vt:lpstr>Noto Sans Symbols</vt:lpstr>
      <vt:lpstr>Simplified Arabic</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83</cp:revision>
  <dcterms:created xsi:type="dcterms:W3CDTF">2023-04-29T09:08:23Z</dcterms:created>
  <dcterms:modified xsi:type="dcterms:W3CDTF">2024-09-26T14:43:35Z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