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1" r:id="rId4"/>
    <p:sldMasterId id="2147483799" r:id="rId5"/>
  </p:sldMasterIdLst>
  <p:notesMasterIdLst>
    <p:notesMasterId r:id="rId55"/>
  </p:notesMasterIdLst>
  <p:handoutMasterIdLst>
    <p:handoutMasterId r:id="rId56"/>
  </p:handoutMasterIdLst>
  <p:sldIdLst>
    <p:sldId id="650" r:id="rId6"/>
    <p:sldId id="556" r:id="rId7"/>
    <p:sldId id="557" r:id="rId8"/>
    <p:sldId id="651" r:id="rId9"/>
    <p:sldId id="609" r:id="rId10"/>
    <p:sldId id="652" r:id="rId11"/>
    <p:sldId id="653" r:id="rId12"/>
    <p:sldId id="654" r:id="rId13"/>
    <p:sldId id="655" r:id="rId14"/>
    <p:sldId id="656" r:id="rId15"/>
    <p:sldId id="657" r:id="rId16"/>
    <p:sldId id="658" r:id="rId17"/>
    <p:sldId id="659" r:id="rId18"/>
    <p:sldId id="660" r:id="rId19"/>
    <p:sldId id="661" r:id="rId20"/>
    <p:sldId id="662" r:id="rId21"/>
    <p:sldId id="663" r:id="rId22"/>
    <p:sldId id="664" r:id="rId23"/>
    <p:sldId id="665" r:id="rId24"/>
    <p:sldId id="666" r:id="rId25"/>
    <p:sldId id="667" r:id="rId26"/>
    <p:sldId id="668" r:id="rId27"/>
    <p:sldId id="669" r:id="rId28"/>
    <p:sldId id="670" r:id="rId29"/>
    <p:sldId id="671" r:id="rId30"/>
    <p:sldId id="672" r:id="rId31"/>
    <p:sldId id="673" r:id="rId32"/>
    <p:sldId id="674" r:id="rId33"/>
    <p:sldId id="675" r:id="rId34"/>
    <p:sldId id="676" r:id="rId35"/>
    <p:sldId id="677" r:id="rId36"/>
    <p:sldId id="678" r:id="rId37"/>
    <p:sldId id="679" r:id="rId38"/>
    <p:sldId id="680" r:id="rId39"/>
    <p:sldId id="681" r:id="rId40"/>
    <p:sldId id="682" r:id="rId41"/>
    <p:sldId id="683" r:id="rId42"/>
    <p:sldId id="684" r:id="rId43"/>
    <p:sldId id="685" r:id="rId44"/>
    <p:sldId id="686" r:id="rId45"/>
    <p:sldId id="687" r:id="rId46"/>
    <p:sldId id="688" r:id="rId47"/>
    <p:sldId id="689" r:id="rId48"/>
    <p:sldId id="690" r:id="rId49"/>
    <p:sldId id="691" r:id="rId50"/>
    <p:sldId id="692" r:id="rId51"/>
    <p:sldId id="693" r:id="rId52"/>
    <p:sldId id="694" r:id="rId53"/>
    <p:sldId id="695" r:id="rId5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71" autoAdjust="0"/>
    <p:restoredTop sz="94019" autoAdjust="0"/>
  </p:normalViewPr>
  <p:slideViewPr>
    <p:cSldViewPr snapToGrid="0">
      <p:cViewPr varScale="1">
        <p:scale>
          <a:sx n="97" d="100"/>
          <a:sy n="97" d="100"/>
        </p:scale>
        <p:origin x="584" y="192"/>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commentAuthors" Target="commentAuthor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1/23/26</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1/23/26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343128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00854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1EBE5-BA77-2176-213B-06196D361D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7BA2F-099B-B8F7-61D8-0EC1540F6C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51165-55CE-85E7-6B56-DE03E71F01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0BCBED-8C68-93EB-D0F1-28488CAA5567}"/>
              </a:ext>
            </a:extLst>
          </p:cNvPr>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337371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281734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ADC69-F0B3-9255-7657-CA959055F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9442D-0B46-4ECB-A211-8AF57FBF5F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8A2C4E-B9AF-9C32-7810-FD12597F6B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490235-5723-1D6E-7433-46796A2A6854}"/>
              </a:ext>
            </a:extLst>
          </p:cNvPr>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510608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DFAC-85FC-E3DB-B01C-B603E878F7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80AE1D-DA2B-E10F-50FD-BCA128C8F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03F025-A8E6-49B4-9979-2713930A1A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CD2FCE-8B2E-306D-C5F2-E79BDA2E54FB}"/>
              </a:ext>
            </a:extLst>
          </p:cNvPr>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9921398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739B4-76F1-F587-13A8-D8CB3C0C0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E4CE6-EBE2-12AC-4EC6-A3E6BA1C3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DF608D-6F79-06BB-D772-AD1D1885CA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70891-36C1-5617-FEA8-E0409A3F3404}"/>
              </a:ext>
            </a:extLst>
          </p:cNvPr>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107456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29BF5-E8E2-FE22-0295-63F8640C2A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633BD7-FC64-7FE2-0D69-F36A44661F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6B742-D0EE-4789-8F66-251626EFD2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AFDD5A-B00E-CBB9-F376-E88D1387FEC7}"/>
              </a:ext>
            </a:extLst>
          </p:cNvPr>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663086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C2BF8-F53B-AFCB-944E-CA7DD3F5C9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03604-E9C0-DC8A-D72C-045851AFD4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25F1FA-8001-F6F1-5760-4DA0957BC5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803113-C8B6-41D5-292A-55536AE7F0F9}"/>
              </a:ext>
            </a:extLst>
          </p:cNvPr>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008139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E6EAA-DADC-D830-CABD-DA2BCF38AC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FA544-6311-D858-08FF-62B1E646D4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92DB7-0643-39BC-0D62-78E8540D92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06FA41-933C-25E8-2DE1-A323B7035B78}"/>
              </a:ext>
            </a:extLst>
          </p:cNvPr>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98777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D4EF2-ECCB-C0C6-C69C-FC1D6879F0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935BA-954A-FE59-32D3-552F32AC41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6A37CC-0001-E6F3-FBE4-8718EC6C68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FBEDEA-BF64-233C-85BD-90985EB7C4F3}"/>
              </a:ext>
            </a:extLst>
          </p:cNvPr>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43819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0EBF5-F2BB-9B12-7359-414200CBCF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3E7AD-B88E-AF15-546C-5827D026E3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1D0A5-01DD-FCB1-F9F9-17623BF8A8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A15987-4C77-73BA-72C8-6B4008E05BBE}"/>
              </a:ext>
            </a:extLst>
          </p:cNvPr>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4250507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1B07-DEBB-00FE-84E5-C3173A4E8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AFDBD-5A5E-676E-F149-86D5AEC58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64CB1C-A601-9416-7C55-865E559279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DB34D8-6A74-69C9-83D2-E85DAFD53D11}"/>
              </a:ext>
            </a:extLst>
          </p:cNvPr>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510993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764C7-4520-E577-DB83-CE8AAF5234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5ED4B-3744-D150-C9A4-FD00C5F6D9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E42880-ADEC-83A8-9A18-AE09628F20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5A7816-223F-87D9-B0F3-3B2EC8EB5C45}"/>
              </a:ext>
            </a:extLst>
          </p:cNvPr>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0205196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43BB5-EC46-7FFC-E1E1-2E5EB54AA0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3B561-B23D-BB37-A8D1-1A527A280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5DD1F-EA58-1CB2-0949-799D7DFD36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81AC14-BF40-A870-E3F0-15089D21F483}"/>
              </a:ext>
            </a:extLst>
          </p:cNvPr>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383966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19CCC-4791-6135-2A01-E854FBCB22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5759DE-C181-4764-0262-1F64CFBC5C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84D50-5FA0-E2D5-7E91-AE0D4783B0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3A4335-C2E2-F94C-8917-DBC4C2EBD0B7}"/>
              </a:ext>
            </a:extLst>
          </p:cNvPr>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86733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9606B-8FC9-1E0F-F909-45E9E50C1D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00DB80-2FCB-F130-2129-9FB243620C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11EB01-5BCE-766E-0090-FA33E2F283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AC4657-EE0A-6892-1491-118B09AA080D}"/>
              </a:ext>
            </a:extLst>
          </p:cNvPr>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8788794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AFF95-C139-63B0-76A0-1EF9412B44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768C9-FB54-A664-7285-ACE6E61D07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6803B-2E77-EC88-6AD6-3C02FEEE7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364D94-BA07-806B-C86A-F684935404CE}"/>
              </a:ext>
            </a:extLst>
          </p:cNvPr>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974573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31259-250D-8031-89D0-358C3714B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B9CBD-B1D6-5A86-9B27-369067B6C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44A456-C24A-2DDB-D239-3F3770D329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B00454-C771-77D0-7077-FDB7855E6EE4}"/>
              </a:ext>
            </a:extLst>
          </p:cNvPr>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1338845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65399-C831-6192-C099-8CEE7F3A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15531-C217-FBDE-E6B2-E0C6A809D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4DF33D-B15F-15A4-1505-9CBC28FB5D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1A1903-DF63-2DEC-2019-C5CD2F70426E}"/>
              </a:ext>
            </a:extLst>
          </p:cNvPr>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4508027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1DB2F-2A69-8B34-7D24-1E3C88598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6F194-ACE6-F46B-FDCC-5EF1D7AE09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46997B-6DA5-DA2A-5D4E-40572A9987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6DC86D-2F98-70B2-6011-E03745E67D1C}"/>
              </a:ext>
            </a:extLst>
          </p:cNvPr>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6329162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E4B24-B126-61EC-628A-77E031267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5FC56-D26E-D0A4-CE65-EE49BA6345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9BB5C-98C6-14F0-4F94-0FE01F3392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E286E7-9848-D77D-F8D6-8FDD2BACF47B}"/>
              </a:ext>
            </a:extLst>
          </p:cNvPr>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2831486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08619-24C5-4132-D385-62E15C2A14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A97665-0E61-85DA-BA17-EE9478BB2A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C023AC-1ACB-C1BA-0639-6AA00DC55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2467ED-4855-D539-638B-90C773205D56}"/>
              </a:ext>
            </a:extLst>
          </p:cNvPr>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0507965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869BB-8FAF-1C1A-E3DF-ED63882546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71EAF-C7BF-7E39-4395-598AEBFF8F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17363-114C-2881-6EAC-147CC7E6C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5968CF-C396-65D3-2BEB-C6A48C8B50AE}"/>
              </a:ext>
            </a:extLst>
          </p:cNvPr>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53991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839D5-0AED-039E-5C11-924B9210C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7B71E-47AE-7A48-B87C-27590506FB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C43157-377D-F1E6-65D4-B21ED044B3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0A64AF-26B9-7004-B60E-700DF1C48370}"/>
              </a:ext>
            </a:extLst>
          </p:cNvPr>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9700932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B6E1F-7B32-D92B-0B7E-9B68ED343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AC30D-3715-087E-FFE9-872E696E29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F4F38F-EB2B-4D16-B2E9-41B0AB1884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22BDD7-5DCD-4ABB-16C8-E897D846E75C}"/>
              </a:ext>
            </a:extLst>
          </p:cNvPr>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6238813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D1CA-E875-2E86-B185-DB0AC0042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48E49-EC43-B5C5-DB97-C18748F5D2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458C84-2BA3-0D14-F36E-28D668EBFB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2A1706-C561-BAF3-285D-848569357DCE}"/>
              </a:ext>
            </a:extLst>
          </p:cNvPr>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1943112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4C9FD-2542-4975-4EBC-67461A691C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BB4EF-1B0A-56A4-6026-569150142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43524-9F84-3A12-81CA-3A8F6E429C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724DB-513B-759A-122F-6C7BDFFDA28F}"/>
              </a:ext>
            </a:extLst>
          </p:cNvPr>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21354730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307D9-9CE3-CE2D-CCFB-532B4326F2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948A5-1BC0-EB5B-2461-E07C9E79D5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A0BCAD-BAF5-569C-5777-3CC463A8B6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D7FA2F-0BF5-EDF6-A6C5-348C13726B86}"/>
              </a:ext>
            </a:extLst>
          </p:cNvPr>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7502754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79F25-71CD-4381-A3DA-821D376003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DA95-1731-2BDF-77B3-6187DE6CCC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A82B8D-70C0-41FA-D7B9-CD3DA20774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392D57-FA26-6AB6-DFFC-380F30A9FB0E}"/>
              </a:ext>
            </a:extLst>
          </p:cNvPr>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4484532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B3745-A592-2E72-8262-AAC043C905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2F117-4B59-075E-51BB-6CAFABB42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82379-2017-9F0E-3D13-813FB604BF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399F24-AB08-71E8-C56A-A111F1F84C17}"/>
              </a:ext>
            </a:extLst>
          </p:cNvPr>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9999336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93BF6-F748-A7DB-BAA9-12D65141B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8D15CD-A880-3FCA-B6AB-C7815A930E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A67FB-C707-B2DA-B36C-8D9E5F7992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090D8E-1B89-0B96-D38B-12C28F10619B}"/>
              </a:ext>
            </a:extLst>
          </p:cNvPr>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12922286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4DB8E-7AE7-AADE-AD26-46DAAAE13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26E54-3F7F-33C7-64AA-24A3EC0B4A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48A72F-9138-CF2C-C486-1388552837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F8CDB3-2660-6849-7F9D-550721435490}"/>
              </a:ext>
            </a:extLst>
          </p:cNvPr>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13529387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EB3DB-6441-C1AB-A402-05246E19F3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BE752-8FDF-14EB-80D7-2E9BC455B3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2E5EE-B448-4922-EE75-91C43625D2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4E240A-E529-2538-A836-C6329610C36B}"/>
              </a:ext>
            </a:extLst>
          </p:cNvPr>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8852704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D868E-AA24-6EE8-2E59-7BFE85584B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77472-41F9-A4EE-5761-DBE07A2145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A5B104-081F-D419-8586-F9C07D1DA4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A470DF-A7A4-842C-E9AA-2A701242C9FB}"/>
              </a:ext>
            </a:extLst>
          </p:cNvPr>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0922027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2B7E4-E1AF-3F58-2A37-6323BC2F37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DC3A16-C384-7CA0-279E-FA9AADE88A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85CD5F-5431-DD5E-3E9C-1A698B7C13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7C880C-60A2-42B5-D529-0456EC22E69F}"/>
              </a:ext>
            </a:extLst>
          </p:cNvPr>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25951251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31332-2153-1030-E73E-C463A8819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8087A-9B8F-917B-70F0-038CF18FB5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23EA5-185A-EADC-7D2F-91E75C8EA1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8494D2-C9EC-0099-0C3E-B6C16069D2F6}"/>
              </a:ext>
            </a:extLst>
          </p:cNvPr>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6200772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12234-FDCD-7BCB-5628-D5DFD6A70B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407F39-4EA2-EFFC-11E8-F392D34A4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0D347-E690-97C1-9F07-4537B74C04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70A62D-16DC-7213-ADBA-835A7289B845}"/>
              </a:ext>
            </a:extLst>
          </p:cNvPr>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4887287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5679C-4F34-7BC4-E07B-8ED3E7680C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F5E37-5CC9-659C-5F8D-4B19FFC342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D0B2FF-5C94-FF61-64CA-E8A5A20C6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864657-879A-13DA-555D-E2DFEA8D9F92}"/>
              </a:ext>
            </a:extLst>
          </p:cNvPr>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143141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21B61-E027-DFFA-9CAE-07FFE41179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C85536-D50B-2796-2551-0AE95DEC1A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08BEB4-C124-7900-407F-154622DC79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8A207C-1972-3411-B2B1-506AD6854C56}"/>
              </a:ext>
            </a:extLst>
          </p:cNvPr>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8475999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7BE65-4053-BF99-3F18-1ACF63FD42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4D182-27E1-BC3D-D64A-DB1DDA0EC4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AAF84E-A9B8-7599-06FB-BE7D4A6EB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CFA00-116B-1E4D-E8D5-85B0AD5514DB}"/>
              </a:ext>
            </a:extLst>
          </p:cNvPr>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7543666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AAD8-4AF3-F644-742A-4D700813F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7AFA2D-657D-8A8A-C883-0D553815CE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54D817-081E-D594-3168-366BE320ED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F10430-E1F8-B789-F6C6-F5796BAE995E}"/>
              </a:ext>
            </a:extLst>
          </p:cNvPr>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39524700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EBD0C-59BA-DC8E-768F-A87ACDA46B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B2C009-FD72-BFB1-0742-A552E4370A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6AA545-64B1-E695-58E2-59CFCD52F1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842918-B9BA-2282-D2E0-6CE05E24F61F}"/>
              </a:ext>
            </a:extLst>
          </p:cNvPr>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20146166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74D10-4274-177B-BADB-57D38647F7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04ADC-99C4-0A85-73C9-66A2DD37F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3C269-98F4-85EF-A16E-6CB312DAB6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F02661-1DC6-527F-7715-596276691F89}"/>
              </a:ext>
            </a:extLst>
          </p:cNvPr>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25481057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125D-4059-891E-0C1A-A73D457C96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3DA46F-16E5-CBA4-FEE9-008B1E2219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F5A01-9E19-0149-49D4-CADC750248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F46B5F-1A9E-B9DE-6183-5A6DF7C516D8}"/>
              </a:ext>
            </a:extLst>
          </p:cNvPr>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25820585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C1D6E-7EA5-A8FB-D387-6587B6A3A3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A8569-1C39-9D37-332D-961EBD046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E97C7-F25C-5854-6C96-98B51B921B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D50A6E-6626-8993-A7A7-A73155103486}"/>
              </a:ext>
            </a:extLst>
          </p:cNvPr>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20784171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1E377-D353-500D-4E23-DBF2992E7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9529B2-651A-6324-6A05-AB332B749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FE670B-1E89-0E2F-3B43-B765EE4772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C03D9F-6060-A3B3-9A62-B7768206409F}"/>
              </a:ext>
            </a:extLst>
          </p:cNvPr>
          <p:cNvSpPr>
            <a:spLocks noGrp="1"/>
          </p:cNvSpPr>
          <p:nvPr>
            <p:ph type="sldNum" sz="quarter" idx="10"/>
          </p:nvPr>
        </p:nvSpPr>
        <p:spPr/>
        <p:txBody>
          <a:bodyPr/>
          <a:lstStyle/>
          <a:p>
            <a:fld id="{A16C831C-86A9-461F-9561-2B116496A405}"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2350147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68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865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464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92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497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976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163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069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879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8212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9905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57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323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58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055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371873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2710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242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92073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73485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980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0700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1378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57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48794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3157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6417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5391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9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53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52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6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127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691022427"/>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4" r:id="rId12"/>
    <p:sldLayoutId id="2147483795" r:id="rId13"/>
    <p:sldLayoutId id="2147483796" r:id="rId14"/>
    <p:sldLayoutId id="2147483797" r:id="rId15"/>
    <p:sldLayoutId id="2147483798" r:id="rId16"/>
    <p:sldLayoutId id="214748381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406278"/>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9.png"/><Relationship Id="rId2" Type="http://schemas.openxmlformats.org/officeDocument/2006/relationships/slideLayout" Target="../slideLayouts/slideLayout33.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3.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3.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4.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49534" y="320751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1195" y="2472305"/>
            <a:ext cx="521488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Information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09</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323072"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IT372</a:t>
            </a:r>
            <a:endParaRPr lang="ar-SA"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Information Systems</a:t>
            </a:r>
          </a:p>
        </p:txBody>
      </p:sp>
      <p:sp>
        <p:nvSpPr>
          <p:cNvPr id="14" name="Oval 13">
            <a:extLst>
              <a:ext uri="{FF2B5EF4-FFF2-40B4-BE49-F238E27FC236}">
                <a16:creationId xmlns:a16="http://schemas.microsoft.com/office/drawing/2014/main" id="{46F3C90B-EB3F-EA91-08C5-03400C278827}"/>
              </a:ext>
            </a:extLst>
          </p:cNvPr>
          <p:cNvSpPr/>
          <p:nvPr/>
        </p:nvSpPr>
        <p:spPr>
          <a:xfrm>
            <a:off x="6112210" y="-63658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1245283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23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6" name="Rectangle: Rounded Corners 9">
            <a:extLst>
              <a:ext uri="{FF2B5EF4-FFF2-40B4-BE49-F238E27FC236}">
                <a16:creationId xmlns:a16="http://schemas.microsoft.com/office/drawing/2014/main" id="{844810E4-E8A9-2051-4D02-31024B944D7B}"/>
              </a:ext>
            </a:extLst>
          </p:cNvPr>
          <p:cNvSpPr/>
          <p:nvPr/>
        </p:nvSpPr>
        <p:spPr>
          <a:xfrm>
            <a:off x="1144781" y="6045946"/>
            <a:ext cx="4307505"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84492B"/>
                </a:solidFill>
                <a:latin typeface="Andalus" panose="02020603050405020304" pitchFamily="18" charset="-78"/>
                <a:cs typeface="Andalus" panose="02020603050405020304" pitchFamily="18" charset="-78"/>
              </a:rPr>
              <a:t>Information Systems </a:t>
            </a:r>
            <a:r>
              <a:rPr lang="en-US" sz="2000" b="1" dirty="0">
                <a:solidFill>
                  <a:srgbClr val="00B0F0"/>
                </a:solidFill>
                <a:latin typeface="Andalus" panose="02020603050405020304" pitchFamily="18" charset="-78"/>
                <a:cs typeface="Andalus" panose="02020603050405020304" pitchFamily="18" charset="-78"/>
              </a:rPr>
              <a:t>(IT372)</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6248400" y="1381946"/>
            <a:ext cx="5519668" cy="63335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600" b="1" dirty="0">
                <a:solidFill>
                  <a:srgbClr val="84492B"/>
                </a:solidFill>
                <a:latin typeface="Andalus" panose="02020603050405020304" pitchFamily="18" charset="-78"/>
                <a:cs typeface="Andalus" panose="02020603050405020304" pitchFamily="18" charset="-78"/>
              </a:rPr>
              <a:t>Module 5: IS in Business and Society</a:t>
            </a:r>
            <a:endParaRPr lang="en-US" sz="2600" b="1" dirty="0">
              <a:solidFill>
                <a:srgbClr val="84492B"/>
              </a:solidFill>
              <a:cs typeface="Andalus" panose="02020603050405020304" pitchFamily="18" charset="-78"/>
            </a:endParaRPr>
          </a:p>
          <a:p>
            <a:pPr algn="ctr"/>
            <a:r>
              <a:rPr lang="en-US" sz="2800" b="1" dirty="0">
                <a:solidFill>
                  <a:srgbClr val="84492B"/>
                </a:solidFill>
                <a:cs typeface="Andalus" panose="02020603050405020304" pitchFamily="18" charset="-78"/>
              </a:rPr>
              <a:t> </a:t>
            </a:r>
          </a:p>
          <a:p>
            <a:pPr algn="ctr"/>
            <a:br>
              <a:rPr lang="en-US" sz="2800" b="1" dirty="0">
                <a:solidFill>
                  <a:srgbClr val="84492B"/>
                </a:solidFill>
                <a:cs typeface="Andalus" panose="02020603050405020304" pitchFamily="18" charset="-78"/>
              </a:rPr>
            </a:br>
            <a:br>
              <a:rPr lang="en-US" sz="2000" dirty="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3F8C6DE-7EFA-F2C5-3B43-056758C06827}"/>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7" name="Graphic 21">
            <a:extLst>
              <a:ext uri="{FF2B5EF4-FFF2-40B4-BE49-F238E27FC236}">
                <a16:creationId xmlns:a16="http://schemas.microsoft.com/office/drawing/2014/main" id="{5616CAEE-1865-50BC-70FB-7DC0CC6FE04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pic>
        <p:nvPicPr>
          <p:cNvPr id="8" name="Picture 7" descr="A computer network with clouds and lines&#10;&#10;Description automatically generated with medium confidence">
            <a:extLst>
              <a:ext uri="{FF2B5EF4-FFF2-40B4-BE49-F238E27FC236}">
                <a16:creationId xmlns:a16="http://schemas.microsoft.com/office/drawing/2014/main" id="{0DECA2D9-2C5A-4B96-0FA3-238DBEF76B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8400" y="2286000"/>
            <a:ext cx="5111679" cy="2326857"/>
          </a:xfrm>
          <a:prstGeom prst="rect">
            <a:avLst/>
          </a:prstGeom>
        </p:spPr>
      </p:pic>
      <p:sp>
        <p:nvSpPr>
          <p:cNvPr id="9" name="TextBox 8">
            <a:extLst>
              <a:ext uri="{FF2B5EF4-FFF2-40B4-BE49-F238E27FC236}">
                <a16:creationId xmlns:a16="http://schemas.microsoft.com/office/drawing/2014/main" id="{B4AB0606-B274-62F2-6D67-03278A632190}"/>
              </a:ext>
            </a:extLst>
          </p:cNvPr>
          <p:cNvSpPr txBox="1"/>
          <p:nvPr/>
        </p:nvSpPr>
        <p:spPr>
          <a:xfrm>
            <a:off x="6858000" y="2819400"/>
            <a:ext cx="4055532" cy="584775"/>
          </a:xfrm>
          <a:prstGeom prst="rect">
            <a:avLst/>
          </a:prstGeom>
          <a:noFill/>
        </p:spPr>
        <p:txBody>
          <a:bodyPr wrap="square" rtlCol="0">
            <a:spAutoFit/>
          </a:bodyPr>
          <a:lstStyle/>
          <a:p>
            <a:r>
              <a:rPr lang="en-JO" sz="3200" dirty="0">
                <a:solidFill>
                  <a:schemeClr val="bg1"/>
                </a:solidFill>
              </a:rPr>
              <a:t>Information Systems</a:t>
            </a:r>
          </a:p>
        </p:txBody>
      </p:sp>
      <p:sp>
        <p:nvSpPr>
          <p:cNvPr id="6" name="Title 1">
            <a:extLst>
              <a:ext uri="{FF2B5EF4-FFF2-40B4-BE49-F238E27FC236}">
                <a16:creationId xmlns:a16="http://schemas.microsoft.com/office/drawing/2014/main" id="{FF52DA02-635C-A5E0-07EF-063EE8B9090C}"/>
              </a:ext>
            </a:extLst>
          </p:cNvPr>
          <p:cNvSpPr txBox="1">
            <a:spLocks/>
          </p:cNvSpPr>
          <p:nvPr/>
        </p:nvSpPr>
        <p:spPr>
          <a:xfrm>
            <a:off x="72313" y="4989664"/>
            <a:ext cx="5379973" cy="83425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GB" sz="2400" b="1" dirty="0">
                <a:solidFill>
                  <a:srgbClr val="FF0000"/>
                </a:solidFill>
                <a:latin typeface="+mn-lt"/>
                <a:cs typeface="Andalus" panose="02020603050405020304" pitchFamily="18" charset="-78"/>
              </a:rPr>
              <a:t>Chapter 15: </a:t>
            </a:r>
            <a:r>
              <a:rPr lang="en-US" sz="2400" dirty="0">
                <a:latin typeface="+mn-lt"/>
                <a:cs typeface="Andalus" panose="02020603050405020304" pitchFamily="18" charset="-78"/>
              </a:rPr>
              <a:t>Ethical and Social Issues in Information Systems</a:t>
            </a:r>
          </a:p>
          <a:p>
            <a:endParaRPr lang="en-GB" sz="2400" dirty="0">
              <a:latin typeface="+mn-lt"/>
              <a:cs typeface="Andalus" panose="02020603050405020304" pitchFamily="18" charset="-78"/>
            </a:endParaRPr>
          </a:p>
          <a:p>
            <a:endParaRPr lang="en-GB" sz="2400" dirty="0">
              <a:latin typeface="+mn-lt"/>
              <a:cs typeface="Andalus" panose="02020603050405020304" pitchFamily="18" charset="-78"/>
            </a:endParaRPr>
          </a:p>
          <a:p>
            <a:endParaRPr lang="en-GB" sz="2400" b="1" dirty="0">
              <a:solidFill>
                <a:srgbClr val="FF0000"/>
              </a:solidFill>
              <a:latin typeface="+mn-lt"/>
              <a:cs typeface="Andalus" panose="02020603050405020304" pitchFamily="18" charset="-78"/>
            </a:endParaRPr>
          </a:p>
          <a:p>
            <a:endParaRPr lang="en-GB" sz="2400" dirty="0">
              <a:latin typeface="+mn-lt"/>
              <a:cs typeface="Andalus" panose="02020603050405020304" pitchFamily="18" charset="-78"/>
            </a:endParaRPr>
          </a:p>
          <a:p>
            <a:br>
              <a:rPr lang="en-US" sz="2400" dirty="0">
                <a:solidFill>
                  <a:srgbClr val="404040"/>
                </a:solidFill>
                <a:latin typeface="+mn-lt"/>
                <a:cs typeface="Andalus" panose="02020603050405020304" pitchFamily="18" charset="-78"/>
              </a:rPr>
            </a:br>
            <a:br>
              <a:rPr lang="en-US" sz="2400" dirty="0">
                <a:solidFill>
                  <a:srgbClr val="404040"/>
                </a:solidFill>
                <a:latin typeface="+mn-lt"/>
                <a:cs typeface="Andalus" panose="02020603050405020304" pitchFamily="18" charset="-78"/>
              </a:rPr>
            </a:br>
            <a:endParaRPr lang="en-US" sz="2400" dirty="0">
              <a:solidFill>
                <a:srgbClr val="404040"/>
              </a:solidFill>
              <a:latin typeface="+mn-lt"/>
              <a:cs typeface="Andalus" panose="02020603050405020304" pitchFamily="18" charset="-78"/>
            </a:endParaRPr>
          </a:p>
        </p:txBody>
      </p:sp>
    </p:spTree>
    <p:extLst>
      <p:ext uri="{BB962C8B-B14F-4D97-AF65-F5344CB8AC3E}">
        <p14:creationId xmlns:p14="http://schemas.microsoft.com/office/powerpoint/2010/main" val="3626518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sp>
        <p:nvSpPr>
          <p:cNvPr id="16" name="TextBox 15"/>
          <p:cNvSpPr txBox="1"/>
          <p:nvPr/>
        </p:nvSpPr>
        <p:spPr>
          <a:xfrm>
            <a:off x="451620" y="1137667"/>
            <a:ext cx="5564870"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IS in Business and Society :</a:t>
            </a:r>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7829376" y="2136408"/>
            <a:ext cx="2870497" cy="2870497"/>
          </a:xfrm>
          <a:prstGeom prst="rect">
            <a:avLst/>
          </a:prstGeom>
        </p:spPr>
      </p:pic>
      <p:sp>
        <p:nvSpPr>
          <p:cNvPr id="3" name="Content Placeholder 2">
            <a:extLst>
              <a:ext uri="{FF2B5EF4-FFF2-40B4-BE49-F238E27FC236}">
                <a16:creationId xmlns:a16="http://schemas.microsoft.com/office/drawing/2014/main" id="{F2D65A91-F267-616C-4B09-F0235196FF0B}"/>
              </a:ext>
            </a:extLst>
          </p:cNvPr>
          <p:cNvSpPr txBox="1">
            <a:spLocks/>
          </p:cNvSpPr>
          <p:nvPr/>
        </p:nvSpPr>
        <p:spPr>
          <a:xfrm>
            <a:off x="722749" y="1685704"/>
            <a:ext cx="7215496" cy="48443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latin typeface="Arial" panose="020B0604020202020204" pitchFamily="34" charset="0"/>
                <a:cs typeface="Arial" panose="020B0604020202020204" pitchFamily="34" charset="0"/>
              </a:rPr>
              <a:t>Ethical and Social Issues </a:t>
            </a:r>
          </a:p>
          <a:p>
            <a:pPr>
              <a:lnSpc>
                <a:spcPct val="100000"/>
              </a:lnSpc>
            </a:pPr>
            <a:r>
              <a:rPr lang="en-US" sz="2000" dirty="0">
                <a:latin typeface="Arial" panose="020B0604020202020204" pitchFamily="34" charset="0"/>
                <a:cs typeface="Arial" panose="020B0604020202020204" pitchFamily="34" charset="0"/>
              </a:rPr>
              <a:t>Information Systems and Ethics </a:t>
            </a:r>
          </a:p>
          <a:p>
            <a:pPr>
              <a:lnSpc>
                <a:spcPct val="100000"/>
              </a:lnSpc>
            </a:pPr>
            <a:r>
              <a:rPr lang="en-US" sz="2000" dirty="0">
                <a:latin typeface="Arial" panose="020B0604020202020204" pitchFamily="34" charset="0"/>
                <a:cs typeface="Arial" panose="020B0604020202020204" pitchFamily="34" charset="0"/>
              </a:rPr>
              <a:t>Moral Dimensions </a:t>
            </a:r>
          </a:p>
          <a:p>
            <a:pPr>
              <a:lnSpc>
                <a:spcPct val="100000"/>
              </a:lnSpc>
            </a:pPr>
            <a:r>
              <a:rPr lang="en-US" sz="2000" dirty="0">
                <a:latin typeface="Arial" panose="020B0604020202020204" pitchFamily="34" charset="0"/>
                <a:cs typeface="Arial" panose="020B0604020202020204" pitchFamily="34" charset="0"/>
              </a:rPr>
              <a:t>Technology Trends Affecting Ethics </a:t>
            </a:r>
          </a:p>
          <a:p>
            <a:pPr>
              <a:lnSpc>
                <a:spcPct val="100000"/>
              </a:lnSpc>
            </a:pPr>
            <a:r>
              <a:rPr lang="en-US" sz="2000" dirty="0">
                <a:latin typeface="Arial" panose="020B0604020202020204" pitchFamily="34" charset="0"/>
                <a:cs typeface="Arial" panose="020B0604020202020204" pitchFamily="34" charset="0"/>
              </a:rPr>
              <a:t>Ethics in an Information Society</a:t>
            </a:r>
          </a:p>
          <a:p>
            <a:pPr>
              <a:lnSpc>
                <a:spcPct val="100000"/>
              </a:lnSpc>
            </a:pPr>
            <a:r>
              <a:rPr lang="en-US" sz="2000" dirty="0">
                <a:latin typeface="Arial" panose="020B0604020202020204" pitchFamily="34" charset="0"/>
                <a:cs typeface="Arial" panose="020B0604020202020204" pitchFamily="34" charset="0"/>
              </a:rPr>
              <a:t>Moral Dimensions – Information Rights</a:t>
            </a:r>
          </a:p>
          <a:p>
            <a:pPr>
              <a:lnSpc>
                <a:spcPct val="100000"/>
              </a:lnSpc>
            </a:pPr>
            <a:r>
              <a:rPr lang="en-US" sz="2000" dirty="0">
                <a:latin typeface="Arial" panose="020B0604020202020204" pitchFamily="34" charset="0"/>
                <a:cs typeface="Arial" panose="020B0604020202020204" pitchFamily="34" charset="0"/>
              </a:rPr>
              <a:t>Moral Dimensions – Property Rights</a:t>
            </a:r>
          </a:p>
          <a:p>
            <a:pPr>
              <a:lnSpc>
                <a:spcPct val="100000"/>
              </a:lnSpc>
            </a:pPr>
            <a:r>
              <a:rPr lang="en-US" sz="2000" dirty="0">
                <a:latin typeface="Arial" panose="020B0604020202020204" pitchFamily="34" charset="0"/>
                <a:cs typeface="Arial" panose="020B0604020202020204" pitchFamily="34" charset="0"/>
              </a:rPr>
              <a:t>Moral Dimensions – Accountability, Liability, Control</a:t>
            </a:r>
          </a:p>
          <a:p>
            <a:pPr>
              <a:lnSpc>
                <a:spcPct val="100000"/>
              </a:lnSpc>
            </a:pPr>
            <a:r>
              <a:rPr lang="en-US" sz="2000" dirty="0">
                <a:latin typeface="Arial" panose="020B0604020202020204" pitchFamily="34" charset="0"/>
                <a:cs typeface="Arial" panose="020B0604020202020204" pitchFamily="34" charset="0"/>
              </a:rPr>
              <a:t>Moral Dimensions – System Quality</a:t>
            </a:r>
          </a:p>
          <a:p>
            <a:pPr>
              <a:lnSpc>
                <a:spcPct val="100000"/>
              </a:lnSpc>
            </a:pPr>
            <a:r>
              <a:rPr lang="en-US" sz="2000" dirty="0">
                <a:latin typeface="Arial" panose="020B0604020202020204" pitchFamily="34" charset="0"/>
                <a:cs typeface="Arial" panose="020B0604020202020204" pitchFamily="34" charset="0"/>
              </a:rPr>
              <a:t>Moral Dimensions – Quality of Life</a:t>
            </a: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marL="0" indent="0">
              <a:lnSpc>
                <a:spcPct val="100000"/>
              </a:lnSpc>
              <a:buNone/>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05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3C8CF-8B99-184D-E9FC-51A1CE666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F94EDF-245A-44EC-C6A9-2472D35AAA4F}"/>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78121A0-D5A8-9372-37E3-430D5285715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19E3B18-2B0B-9A40-A607-1C3C95C9A86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EE0701-7754-8370-F0E3-A757ACE58852}"/>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00C3355-10E7-B913-CAF3-C69CC720A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0650041-026C-1F0C-943C-18CCF0BAE329}"/>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Learning Objectives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F7A876E3-8E83-218C-8CDF-A119E882BFE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E9F62DD-927F-F71B-F2E5-3C2AEE8B5C2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a:extLst>
              <a:ext uri="{FF2B5EF4-FFF2-40B4-BE49-F238E27FC236}">
                <a16:creationId xmlns:a16="http://schemas.microsoft.com/office/drawing/2014/main" id="{EBFC66CB-3CCE-DFF0-9221-5FFDAAB4F1CB}"/>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a:extLst>
              <a:ext uri="{FF2B5EF4-FFF2-40B4-BE49-F238E27FC236}">
                <a16:creationId xmlns:a16="http://schemas.microsoft.com/office/drawing/2014/main" id="{A0362155-11D9-5EB3-8EF5-95F2A044B4F6}"/>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7" name="Picture 16" descr="A computer screen with gears on it&#10;&#10;Description automatically generated">
            <a:extLst>
              <a:ext uri="{FF2B5EF4-FFF2-40B4-BE49-F238E27FC236}">
                <a16:creationId xmlns:a16="http://schemas.microsoft.com/office/drawing/2014/main" id="{3CB2D6C7-4522-DE55-282A-A13483125FCE}"/>
              </a:ext>
            </a:extLst>
          </p:cNvPr>
          <p:cNvPicPr>
            <a:picLocks noChangeAspect="1"/>
          </p:cNvPicPr>
          <p:nvPr/>
        </p:nvPicPr>
        <p:blipFill>
          <a:blip r:embed="rId5"/>
          <a:stretch>
            <a:fillRect/>
          </a:stretch>
        </p:blipFill>
        <p:spPr>
          <a:xfrm>
            <a:off x="7829376" y="2136408"/>
            <a:ext cx="2870497" cy="2870497"/>
          </a:xfrm>
          <a:prstGeom prst="rect">
            <a:avLst/>
          </a:prstGeom>
        </p:spPr>
      </p:pic>
      <p:sp>
        <p:nvSpPr>
          <p:cNvPr id="2" name="Content Placeholder 2">
            <a:extLst>
              <a:ext uri="{FF2B5EF4-FFF2-40B4-BE49-F238E27FC236}">
                <a16:creationId xmlns:a16="http://schemas.microsoft.com/office/drawing/2014/main" id="{F6EFD55C-032A-8B65-8396-D5994A308E76}"/>
              </a:ext>
            </a:extLst>
          </p:cNvPr>
          <p:cNvSpPr txBox="1">
            <a:spLocks/>
          </p:cNvSpPr>
          <p:nvPr/>
        </p:nvSpPr>
        <p:spPr>
          <a:xfrm>
            <a:off x="457200" y="1600201"/>
            <a:ext cx="7372175" cy="299830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240"/>
              </a:spcAft>
            </a:pPr>
            <a:r>
              <a:rPr lang="en-US" sz="2400" dirty="0">
                <a:latin typeface="Arial" panose="020B0604020202020204" pitchFamily="34" charset="0"/>
                <a:cs typeface="Arial" panose="020B0604020202020204" pitchFamily="34" charset="0"/>
              </a:rPr>
              <a:t>Identify ethical, social and political issues raised by information systems</a:t>
            </a:r>
          </a:p>
          <a:p>
            <a:pPr algn="just">
              <a:spcAft>
                <a:spcPts val="240"/>
              </a:spcAft>
            </a:pPr>
            <a:r>
              <a:rPr lang="en-US" sz="2400" dirty="0">
                <a:latin typeface="Arial" panose="020B0604020202020204" pitchFamily="34" charset="0"/>
                <a:cs typeface="Arial" panose="020B0604020202020204" pitchFamily="34" charset="0"/>
              </a:rPr>
              <a:t>Discuss codes of conduct</a:t>
            </a:r>
          </a:p>
          <a:p>
            <a:pPr algn="just"/>
            <a:r>
              <a:rPr lang="en-US" sz="2400" dirty="0">
                <a:latin typeface="Arial" panose="020B0604020202020204" pitchFamily="34" charset="0"/>
                <a:cs typeface="Arial" panose="020B0604020202020204" pitchFamily="34" charset="0"/>
              </a:rPr>
              <a:t>Identify the influence of information systems on privacy and intellectual prope</a:t>
            </a:r>
            <a:r>
              <a:rPr lang="en-US" sz="1600" dirty="0">
                <a:solidFill>
                  <a:srgbClr val="0D0D0D"/>
                </a:solidFill>
                <a:effectLst/>
                <a:latin typeface="Calibri" panose="020F0502020204030204" pitchFamily="34" charset="0"/>
              </a:rPr>
              <a:t>rty</a:t>
            </a:r>
          </a:p>
        </p:txBody>
      </p:sp>
    </p:spTree>
    <p:extLst>
      <p:ext uri="{BB962C8B-B14F-4D97-AF65-F5344CB8AC3E}">
        <p14:creationId xmlns:p14="http://schemas.microsoft.com/office/powerpoint/2010/main" val="2739437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7"/>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39C12A0C-077F-6262-7485-4EBDA03F685C}"/>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The Web sites you visit track the search engine queries you enter, pages visited, Web content viewed, ads clicked, videos watched, content shared, and the products you purchase.</a:t>
            </a:r>
          </a:p>
          <a:p>
            <a:pPr algn="just">
              <a:spcBef>
                <a:spcPts val="600"/>
              </a:spcBef>
              <a:spcAft>
                <a:spcPts val="600"/>
              </a:spcAft>
            </a:pPr>
            <a:r>
              <a:rPr lang="en-US" sz="2400" dirty="0">
                <a:latin typeface="Arial" panose="020B0604020202020204" pitchFamily="34" charset="0"/>
                <a:cs typeface="Arial" panose="020B0604020202020204" pitchFamily="34" charset="0"/>
              </a:rPr>
              <a:t>Google is the largest Web tracker, monitoring thousands of Web sites</a:t>
            </a:r>
          </a:p>
        </p:txBody>
      </p:sp>
    </p:spTree>
    <p:extLst>
      <p:ext uri="{BB962C8B-B14F-4D97-AF65-F5344CB8AC3E}">
        <p14:creationId xmlns:p14="http://schemas.microsoft.com/office/powerpoint/2010/main" val="3540625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24875-F52B-37CC-0C78-0C01DFF2DC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65D267-4C96-355F-780C-591B954AED04}"/>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B53F12C6-7FDD-4C41-226F-D93755984D24}"/>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A35165A-EF23-49C6-D8A7-300B5A3BAC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BA9E4-9899-0AE5-F8C1-CDC593699B8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B2B138E-D37D-E7C1-D073-52B06DB001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43D79A5-78DF-50AE-D9F3-90FCFB2E6E88}"/>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4D8D154A-CF5B-008E-21E5-5F520C11A62F}"/>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A2987D17-77EA-3359-8EBE-6F5DBBB6D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8D63FFA-A6A1-EF7E-30EA-31AAC0A64A0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sp>
        <p:nvSpPr>
          <p:cNvPr id="9" name="Rectangle 11">
            <a:extLst>
              <a:ext uri="{FF2B5EF4-FFF2-40B4-BE49-F238E27FC236}">
                <a16:creationId xmlns:a16="http://schemas.microsoft.com/office/drawing/2014/main" id="{0376331A-8378-4FC5-75FB-F73116E0A55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233CFBB-3CE8-4A48-04B9-D9C16925DC8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68C33A8-0B23-280B-A37E-F4E92C9AABE9}"/>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Technology can be a double-edged sword:</a:t>
            </a:r>
          </a:p>
          <a:p>
            <a:pPr marL="536575" indent="-314325" algn="just">
              <a:spcBef>
                <a:spcPts val="600"/>
              </a:spcBef>
              <a:spcAft>
                <a:spcPts val="600"/>
              </a:spcAft>
              <a:buFont typeface="Wingdings" pitchFamily="2" charset="2"/>
              <a:buChar char="ü"/>
              <a:tabLst>
                <a:tab pos="130175" algn="l"/>
              </a:tabLst>
            </a:pPr>
            <a:r>
              <a:rPr lang="en-US" sz="2400" dirty="0">
                <a:latin typeface="Arial" panose="020B0604020202020204" pitchFamily="34" charset="0"/>
                <a:cs typeface="Arial" panose="020B0604020202020204" pitchFamily="34" charset="0"/>
              </a:rPr>
              <a:t>It can be the source of many benefits (by showing you ads relevant to your interests) </a:t>
            </a:r>
          </a:p>
          <a:p>
            <a:pPr marL="536575" indent="-314325" algn="just">
              <a:spcBef>
                <a:spcPts val="600"/>
              </a:spcBef>
              <a:spcAft>
                <a:spcPts val="600"/>
              </a:spcAft>
              <a:buFont typeface="Wingdings" pitchFamily="2" charset="2"/>
              <a:buChar char="ü"/>
              <a:tabLst>
                <a:tab pos="130175" algn="l"/>
              </a:tabLst>
            </a:pPr>
            <a:r>
              <a:rPr lang="en-US" sz="2400" dirty="0">
                <a:latin typeface="Arial" panose="020B0604020202020204" pitchFamily="34" charset="0"/>
                <a:cs typeface="Arial" panose="020B0604020202020204" pitchFamily="34" charset="0"/>
              </a:rPr>
              <a:t>but it can also create new opportunities for invading your privacy, and enabling the reckless use of that information in a variety of decisions about you</a:t>
            </a:r>
          </a:p>
        </p:txBody>
      </p:sp>
    </p:spTree>
    <p:extLst>
      <p:ext uri="{BB962C8B-B14F-4D97-AF65-F5344CB8AC3E}">
        <p14:creationId xmlns:p14="http://schemas.microsoft.com/office/powerpoint/2010/main" val="157792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F0D51-EDD9-6F30-2B87-D67E93B887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1FB1C-8DE9-92B2-C907-3A2C20CC87CB}"/>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B0B8104A-F65F-CE22-848E-57FF35E6564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6952C75-6031-D9A6-C91B-A7E2BD80B5E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401C20-FC48-50CD-1AEC-E8E001AEBBC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2591CD9-1471-CD70-ECED-08E58555B1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B23A2AC-738E-28D7-35C5-81F703ED5D13}"/>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2137CC88-6A05-6CE6-031D-518A63B792A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5FA24EC-A99A-709A-DB97-6F6EF49974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5A0F18F-E847-6B5E-0F65-4631F7F629D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sp>
        <p:nvSpPr>
          <p:cNvPr id="9" name="Rectangle 11">
            <a:extLst>
              <a:ext uri="{FF2B5EF4-FFF2-40B4-BE49-F238E27FC236}">
                <a16:creationId xmlns:a16="http://schemas.microsoft.com/office/drawing/2014/main" id="{63DAE865-E7EE-033F-011C-0B5C4C5764D5}"/>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47AFBEA-EE46-7943-6508-C65B59BD799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5C699DB8-29B2-C379-B691-1AC0B125C2F5}"/>
              </a:ext>
            </a:extLst>
          </p:cNvPr>
          <p:cNvSpPr txBox="1">
            <a:spLocks/>
          </p:cNvSpPr>
          <p:nvPr/>
        </p:nvSpPr>
        <p:spPr>
          <a:xfrm>
            <a:off x="2813026" y="1299999"/>
            <a:ext cx="8941652" cy="4525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Search engine marketing is arguably the most effective form of advertising in history, </a:t>
            </a:r>
          </a:p>
          <a:p>
            <a:pPr algn="just">
              <a:spcBef>
                <a:spcPts val="600"/>
              </a:spcBef>
              <a:spcAft>
                <a:spcPts val="600"/>
              </a:spcAft>
            </a:pPr>
            <a:r>
              <a:rPr lang="en-US" sz="2400" dirty="0">
                <a:latin typeface="Arial" panose="020B0604020202020204" pitchFamily="34" charset="0"/>
                <a:cs typeface="Arial" panose="020B0604020202020204" pitchFamily="34" charset="0"/>
              </a:rPr>
              <a:t>Banner display ad marketing is highly inefficient because it displays ads to everyone regardless of their interests. </a:t>
            </a:r>
          </a:p>
          <a:p>
            <a:pPr algn="just">
              <a:spcBef>
                <a:spcPts val="600"/>
              </a:spcBef>
              <a:spcAft>
                <a:spcPts val="600"/>
              </a:spcAft>
            </a:pPr>
            <a:r>
              <a:rPr lang="en-US" sz="2400" dirty="0">
                <a:latin typeface="Arial" panose="020B0604020202020204" pitchFamily="34" charset="0"/>
                <a:cs typeface="Arial" panose="020B0604020202020204" pitchFamily="34" charset="0"/>
              </a:rPr>
              <a:t>Hence the search engine marketers cannot charge much for display ad space</a:t>
            </a:r>
          </a:p>
          <a:p>
            <a:pPr algn="just">
              <a:spcBef>
                <a:spcPts val="600"/>
              </a:spcBef>
              <a:spcAft>
                <a:spcPts val="600"/>
              </a:spcAft>
            </a:pPr>
            <a:r>
              <a:rPr lang="en-US" sz="2400" dirty="0">
                <a:latin typeface="Arial" panose="020B0604020202020204" pitchFamily="34" charset="0"/>
                <a:cs typeface="Arial" panose="020B0604020202020204" pitchFamily="34" charset="0"/>
              </a:rPr>
              <a:t>Internet users, they can develop a very clear picture of who you are and use that information to show you ads that might be of interest to you. This would make the marketing process more efficient, and more profitable for all the parties involved</a:t>
            </a:r>
          </a:p>
        </p:txBody>
      </p:sp>
    </p:spTree>
    <p:extLst>
      <p:ext uri="{BB962C8B-B14F-4D97-AF65-F5344CB8AC3E}">
        <p14:creationId xmlns:p14="http://schemas.microsoft.com/office/powerpoint/2010/main" val="1814388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D1ACD-2AB3-613F-DC48-ACD54D58D2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C7C7BC-2FDC-2CFB-FD2F-1D53FA7D84EC}"/>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E36482-F4BF-210F-736E-BBA23D82B56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7A3FA3A-4FAE-FCC1-73E3-29FEF151629C}"/>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08977A-C319-1708-BB8C-922F907B2F1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12B22AC-8F96-F06A-2CAD-1BE75B052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A0E1257-B213-FF83-19B9-70A652AB8AB9}"/>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1B8D10BB-F5F4-910C-01E4-600BDFCDE1E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66FDED6-61FB-3F1D-FD93-991DC3E2B3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EBDFAC5-47C6-1180-EE0C-EA3BDC68C37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sp>
        <p:nvSpPr>
          <p:cNvPr id="9" name="Rectangle 11">
            <a:extLst>
              <a:ext uri="{FF2B5EF4-FFF2-40B4-BE49-F238E27FC236}">
                <a16:creationId xmlns:a16="http://schemas.microsoft.com/office/drawing/2014/main" id="{2487F50A-2D97-4463-763E-92BACFCC218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F296D37-6448-680E-F4DF-01854EFFBB2F}"/>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CF2BF9E-722B-9628-890F-6F070A4F39AD}"/>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But this solution also creates an ethical dilemma: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Pitting the monetary interests of the online advertisers and search engines against the interests of individuals to maintain a sense of control over their personal information and their privacy.</a:t>
            </a:r>
          </a:p>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As a manager,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You will need to be sensitive to both the negative and positive impacts of information systems for your firm, employees, and customers.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You will need to learn how to resolve ethical dilemmas involving information systems.</a:t>
            </a:r>
          </a:p>
        </p:txBody>
      </p:sp>
    </p:spTree>
    <p:extLst>
      <p:ext uri="{BB962C8B-B14F-4D97-AF65-F5344CB8AC3E}">
        <p14:creationId xmlns:p14="http://schemas.microsoft.com/office/powerpoint/2010/main" val="2007166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12933-B4FA-41C9-4F61-2169C72F43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879B61-65AF-7AD8-F415-2F79EE0DDD03}"/>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89B795E-DE2E-07EF-D547-01393748A42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8DEB5970-DB13-92C1-15EB-08977502507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F46712-CD43-B165-4310-6D7C0B80127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FC120C4-A6FB-FA19-9801-D4D8B78A2C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A8553971-F2C4-6010-1720-060818FB40F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BFC85ADD-07FE-6A2C-8A5C-D9B3DA2CD8D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A221A96-9FE0-9FAA-AA55-CF79B18DC2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7F367B5-6748-56BB-6133-C78C4F68782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sp>
        <p:nvSpPr>
          <p:cNvPr id="9" name="Rectangle 11">
            <a:extLst>
              <a:ext uri="{FF2B5EF4-FFF2-40B4-BE49-F238E27FC236}">
                <a16:creationId xmlns:a16="http://schemas.microsoft.com/office/drawing/2014/main" id="{55172E75-D3D8-D844-A6A7-6433158F617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88E8067-2F29-D982-E793-862CE72E67F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8FFC5EB-80B8-DB42-9050-13F6BD0085B3}"/>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Ethics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Principles of right and wrong that individuals, acting as free moral agents, use to make choices to guide their behaviors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Ethics is about individual choice: When faced with alternative courses of action, what is the correct moral choice?</a:t>
            </a:r>
          </a:p>
        </p:txBody>
      </p:sp>
    </p:spTree>
    <p:extLst>
      <p:ext uri="{BB962C8B-B14F-4D97-AF65-F5344CB8AC3E}">
        <p14:creationId xmlns:p14="http://schemas.microsoft.com/office/powerpoint/2010/main" val="3842760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4F1E2-827B-205A-1317-F1DD78C72B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4463EA-7732-E7C9-0966-97226D58FBF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3660BDE-736C-707D-DA17-BCCF2C64F49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D5FAD72-0305-32BC-DE0D-4958E3D0139C}"/>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3E9EBD-88D2-44B4-55EF-C661CEFAEE0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B44BFB-BFC2-7EE9-A7B9-6D45703BE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39D4893-72BC-B976-C4F8-442AD675A1A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46C35E1B-9E4D-6561-7190-ED5A2352846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5CEE131F-393F-7059-B81E-AE9949DC9C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8E3003D-3615-64F9-FF46-BF2D459A27D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sp>
        <p:nvSpPr>
          <p:cNvPr id="9" name="Rectangle 11">
            <a:extLst>
              <a:ext uri="{FF2B5EF4-FFF2-40B4-BE49-F238E27FC236}">
                <a16:creationId xmlns:a16="http://schemas.microsoft.com/office/drawing/2014/main" id="{9E926AC8-7D3E-BEBE-5B77-0B9FB29D63A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6FEF526-14DB-8C9B-637D-0FF698450E6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BE0A8CB-DF09-6E14-CCEA-1424BE3448AA}"/>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Information technology can be used to achieve social progress, but it can also be used to commit crimes and threaten social values.</a:t>
            </a:r>
          </a:p>
          <a:p>
            <a:pPr algn="just">
              <a:spcBef>
                <a:spcPts val="600"/>
              </a:spcBef>
              <a:spcAft>
                <a:spcPts val="600"/>
              </a:spcAft>
            </a:pPr>
            <a:r>
              <a:rPr lang="en-US" sz="2400" dirty="0">
                <a:latin typeface="Arial" panose="020B0604020202020204" pitchFamily="34" charset="0"/>
                <a:cs typeface="Arial" panose="020B0604020202020204" pitchFamily="34" charset="0"/>
              </a:rPr>
              <a:t>For instance, Information systems raise new ethical questions because they create opportunities for:</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Intense social change, threatening existing distributions of power, money,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New kinds of crime</a:t>
            </a:r>
          </a:p>
        </p:txBody>
      </p:sp>
    </p:spTree>
    <p:extLst>
      <p:ext uri="{BB962C8B-B14F-4D97-AF65-F5344CB8AC3E}">
        <p14:creationId xmlns:p14="http://schemas.microsoft.com/office/powerpoint/2010/main" val="3961718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C8D00-8BB6-30B3-EB33-9B2072369E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1C36AC-C797-9030-137B-8C19FDE802C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D8AE8773-FFDE-F1EA-FE61-F48D14E2231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76010ED-4F61-37DE-8E1C-55DDD468AD3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2B0F6E-810A-D463-19F3-C7F60FE6B18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BA1E371-C9AD-46DB-0903-80ECF4605C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786F1AC1-469E-EAC4-23D2-5DD79A4E5AC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0B267C9A-E4F0-BB7A-9266-B174F70ADE2C}"/>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3A87D99-3265-5E68-1342-797096B95F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56B4323-905D-3F8F-F7C7-F002C9DAA4A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sp>
        <p:nvSpPr>
          <p:cNvPr id="9" name="Rectangle 11">
            <a:extLst>
              <a:ext uri="{FF2B5EF4-FFF2-40B4-BE49-F238E27FC236}">
                <a16:creationId xmlns:a16="http://schemas.microsoft.com/office/drawing/2014/main" id="{6DCF918D-8142-A172-6A2C-C8F98CBECCA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8E36135B-68F6-5837-1171-59B544DD10E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5C1E682-5B22-A770-1DB6-BE34EFDA5F38}"/>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Ethics and the Internet: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Ethical issues in information systems have been given new urgency by the rise of the Internet and electronic commerce.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Internet and digital firm technologies make it easier than ever to assemble, integrate, and distribute information, unleashing new concerns about the appropriate use of customer information, the protection of personal privacy, and the protection of intellectual property. </a:t>
            </a:r>
          </a:p>
        </p:txBody>
      </p:sp>
    </p:spTree>
    <p:extLst>
      <p:ext uri="{BB962C8B-B14F-4D97-AF65-F5344CB8AC3E}">
        <p14:creationId xmlns:p14="http://schemas.microsoft.com/office/powerpoint/2010/main" val="329795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15DC4-2F97-AC68-15C2-2C88E0A7E3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C619C9-ECC7-CFC6-8CCC-CE75CE05630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1EC8C6F6-7072-4956-67DE-E6BF6B2FAE1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DBCE237-20B2-696F-000F-BFB71E473F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8BA184-BB3B-6668-CEA4-F8F517892EC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A678CE-21F5-7ED5-32AF-2319E69081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A1A5F9D2-D8B3-C381-2061-1147488B4CB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2801715B-A86E-23E0-22B1-2EE1EAB3468C}"/>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3E3D9E2-9752-6716-525F-3FE6DA66B4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8CDE860-C3F1-568A-67E7-813DA0A27AD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sp>
        <p:nvSpPr>
          <p:cNvPr id="9" name="Rectangle 11">
            <a:extLst>
              <a:ext uri="{FF2B5EF4-FFF2-40B4-BE49-F238E27FC236}">
                <a16:creationId xmlns:a16="http://schemas.microsoft.com/office/drawing/2014/main" id="{47B27193-2D1F-029B-CF30-245FEDCCE58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53BBAB5-F09E-2BD9-5555-4327FFCA8215}"/>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E912887D-BA37-0E8F-6C63-0983CD1A6362}"/>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Three levels: individual, social, and (legal) political</a:t>
            </a:r>
          </a:p>
          <a:p>
            <a:pPr algn="just">
              <a:spcBef>
                <a:spcPts val="600"/>
              </a:spcBef>
              <a:spcAft>
                <a:spcPts val="600"/>
              </a:spcAft>
            </a:pPr>
            <a:r>
              <a:rPr lang="en-US" sz="2400" b="1" dirty="0">
                <a:latin typeface="Arial" panose="020B0604020202020204" pitchFamily="34" charset="0"/>
                <a:cs typeface="Arial" panose="020B0604020202020204" pitchFamily="34" charset="0"/>
              </a:rPr>
              <a:t>A model for thinking about ethical, social, and legal Issues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Think of a society as a calm pond</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IT as rock dropped in pond, creating ripples of new situations not covered by old rules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Social (e.g. family, education, etc.) and legal (political) institutions cannot respond overnight to these ripples—it may take years to develop expectations and laws</a:t>
            </a:r>
          </a:p>
        </p:txBody>
      </p:sp>
    </p:spTree>
    <p:extLst>
      <p:ext uri="{BB962C8B-B14F-4D97-AF65-F5344CB8AC3E}">
        <p14:creationId xmlns:p14="http://schemas.microsoft.com/office/powerpoint/2010/main" val="24326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DA3AC-546B-BD24-419D-B4EEAC5714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845CF-1303-D023-1173-29230FB858C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812A2623-13A8-5FB9-E5AB-6B1323B72CE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05BB5A3-CBA2-5FCA-BD3B-6E4B97EA2F15}"/>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F38763-5374-E070-9C79-1F6B4B67E9B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6B144F5-2E23-6283-BA79-386DB97A9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1BA1D9D-41A2-A5F2-CB01-3B7E297273E1}"/>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E186294C-F2CD-FA79-3C71-EBDCA0922D7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5C88C13-8E94-FD4E-8AC9-9498637665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DBE9CC0-BFE4-1832-F28A-44CA0242EE3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sp>
        <p:nvSpPr>
          <p:cNvPr id="9" name="Rectangle 11">
            <a:extLst>
              <a:ext uri="{FF2B5EF4-FFF2-40B4-BE49-F238E27FC236}">
                <a16:creationId xmlns:a16="http://schemas.microsoft.com/office/drawing/2014/main" id="{0E0E9D7C-51EB-B5E8-3E4A-474FC0C6CC5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B2B1AEC-C2D7-460B-4FA2-A5E570A9754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600114AC-5E00-AE6A-D5E6-1B46473D68E5}"/>
              </a:ext>
            </a:extLst>
          </p:cNvPr>
          <p:cNvSpPr txBox="1">
            <a:spLocks/>
          </p:cNvSpPr>
          <p:nvPr/>
        </p:nvSpPr>
        <p:spPr>
          <a:xfrm>
            <a:off x="2813026" y="1299999"/>
            <a:ext cx="4051600"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200" dirty="0">
                <a:latin typeface="Arial" panose="020B0604020202020204" pitchFamily="34" charset="0"/>
                <a:cs typeface="Arial" panose="020B0604020202020204" pitchFamily="34" charset="0"/>
              </a:rPr>
              <a:t>The introduction of new information technology has a ripple effect, raising new ethical, social, and legal issues that must be dealt with on the individual, social, and political levels. These issues have five moral dimensions: information rights and obligations, property rights and obligations, system quality, quality of life, and accountability and control.</a:t>
            </a:r>
          </a:p>
        </p:txBody>
      </p:sp>
      <p:pic>
        <p:nvPicPr>
          <p:cNvPr id="3" name="Picture 2">
            <a:extLst>
              <a:ext uri="{FF2B5EF4-FFF2-40B4-BE49-F238E27FC236}">
                <a16:creationId xmlns:a16="http://schemas.microsoft.com/office/drawing/2014/main" id="{404C3D82-396F-2526-0EDF-2C97B1A63AB2}"/>
              </a:ext>
            </a:extLst>
          </p:cNvPr>
          <p:cNvPicPr>
            <a:picLocks noChangeAspect="1"/>
          </p:cNvPicPr>
          <p:nvPr/>
        </p:nvPicPr>
        <p:blipFill>
          <a:blip r:embed="rId6"/>
          <a:stretch>
            <a:fillRect/>
          </a:stretch>
        </p:blipFill>
        <p:spPr>
          <a:xfrm>
            <a:off x="6726964" y="1740147"/>
            <a:ext cx="5075322" cy="3817854"/>
          </a:xfrm>
          <a:prstGeom prst="rect">
            <a:avLst/>
          </a:prstGeom>
        </p:spPr>
      </p:pic>
    </p:spTree>
    <p:extLst>
      <p:ext uri="{BB962C8B-B14F-4D97-AF65-F5344CB8AC3E}">
        <p14:creationId xmlns:p14="http://schemas.microsoft.com/office/powerpoint/2010/main" val="3282378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DDD60-98F0-D6C7-96F2-69A243CC65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69EF34-76CD-EC22-FD48-4968EFB664D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2C5C325-7C47-F284-5099-8F422BC5725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E01438F-7E19-A3D2-8264-27AFC9E1604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886B1F-A594-4040-C85D-862B8483D62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2B62F40-EEA1-8C4A-5DFC-B392875768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48D4FC1-D28F-341A-3C5E-36E963138C94}"/>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6455E4AF-FEA1-E7AA-E682-3AF794F2199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12F4308-BE69-C4A6-94F9-1F82121F9B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7DDA25C-8B8D-608E-F636-E0E85441F59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sp>
        <p:nvSpPr>
          <p:cNvPr id="9" name="Rectangle 11">
            <a:extLst>
              <a:ext uri="{FF2B5EF4-FFF2-40B4-BE49-F238E27FC236}">
                <a16:creationId xmlns:a16="http://schemas.microsoft.com/office/drawing/2014/main" id="{87CA14FB-20D6-143F-A435-A568E136984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67D989B-BC55-E466-28C1-5880CF89689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436B3D3-AE86-83D8-D137-0DF0FD8493EF}"/>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400" b="1" dirty="0">
                <a:latin typeface="Arial" panose="020B0604020202020204" pitchFamily="34" charset="0"/>
                <a:cs typeface="Arial" panose="020B0604020202020204" pitchFamily="34" charset="0"/>
              </a:rPr>
              <a:t>Five moral dimensions of the information age:</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Information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Property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Accountability and control</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System quality</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Quality of life</a:t>
            </a:r>
          </a:p>
        </p:txBody>
      </p:sp>
    </p:spTree>
    <p:extLst>
      <p:ext uri="{BB962C8B-B14F-4D97-AF65-F5344CB8AC3E}">
        <p14:creationId xmlns:p14="http://schemas.microsoft.com/office/powerpoint/2010/main" val="1598887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62199-60A9-DC57-ED64-D546BE565F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96674F-80E2-BB8B-AB87-525A2C6D1EF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C7887C4-3A97-BF2B-7D98-E62E916A2E1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2AC3B96-96EA-5EC2-5CD1-B447028D70F6}"/>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ECE43B-F8DA-071A-C75B-914F582A7F3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5046496-C5CE-5D3C-E9AE-7DD5E3DDF7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E51A45E-4A62-AC0B-8818-5CEC5ECE902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FDC8EAE2-BA0F-D1BD-811D-13C6EA6B8D9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EA04965-3B5D-0216-1284-F2773C0994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CE2337B-F737-646D-69DE-C8822997BBA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sp>
        <p:nvSpPr>
          <p:cNvPr id="9" name="Rectangle 11">
            <a:extLst>
              <a:ext uri="{FF2B5EF4-FFF2-40B4-BE49-F238E27FC236}">
                <a16:creationId xmlns:a16="http://schemas.microsoft.com/office/drawing/2014/main" id="{E399FF03-BC88-40F0-0C5F-75E23CEA803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0E4DEB8-40C1-2F36-0292-664E9155D2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77F88B4-6F35-DF5B-A798-5726E4718389}"/>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Information rights and obligations: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information rights do individuals possess with respect to themselves? What can they protect?</a:t>
            </a:r>
          </a:p>
          <a:p>
            <a:pPr algn="just">
              <a:spcBef>
                <a:spcPts val="600"/>
              </a:spcBef>
              <a:spcAft>
                <a:spcPts val="600"/>
              </a:spcAft>
            </a:pPr>
            <a:r>
              <a:rPr lang="en-US" sz="2400" b="1" dirty="0">
                <a:latin typeface="Arial" panose="020B0604020202020204" pitchFamily="34" charset="0"/>
                <a:cs typeface="Arial" panose="020B0604020202020204" pitchFamily="34" charset="0"/>
              </a:rPr>
              <a:t>Property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How will traditional intellectual property rights be protected in a digital society in which tracing and accounting for ownership are difficult?</a:t>
            </a:r>
          </a:p>
          <a:p>
            <a:pPr algn="just">
              <a:spcBef>
                <a:spcPts val="600"/>
              </a:spcBef>
              <a:spcAft>
                <a:spcPts val="600"/>
              </a:spcAft>
            </a:pPr>
            <a:r>
              <a:rPr lang="en-US" sz="2400" b="1" dirty="0">
                <a:latin typeface="Arial" panose="020B0604020202020204" pitchFamily="34" charset="0"/>
                <a:cs typeface="Arial" panose="020B0604020202020204" pitchFamily="34" charset="0"/>
              </a:rPr>
              <a:t>Accountability and control</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Who can and will be held accountable and liable for the harm done to individual and collective information and property rights?</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6059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92097-E9EB-E045-CBE5-15DC96D870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D0C570-9ACF-641C-F21E-3B510F36342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1E839E9-77B6-0F2F-38BF-6356D4658AE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E374073-BA89-98E6-4013-A295F7BEC8C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4C628C-FF37-8F6B-816D-85647BE4EFB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4B97197-E0F5-A377-CEB9-EE04211DB0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4915977-8265-A15D-3B6D-600100E9BFEC}"/>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95F3FDEE-0B19-424F-44E5-7BF1FB4F37D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FF7F063-3D5E-354E-9D51-82290132312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2796161-130B-1300-AA96-38C8EEC6EF5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sp>
        <p:nvSpPr>
          <p:cNvPr id="9" name="Rectangle 11">
            <a:extLst>
              <a:ext uri="{FF2B5EF4-FFF2-40B4-BE49-F238E27FC236}">
                <a16:creationId xmlns:a16="http://schemas.microsoft.com/office/drawing/2014/main" id="{19F8B96F-7DE1-B423-9517-A7644EDF02E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5F4AA9B-81D2-E1A3-AD12-CC90AE5A4B1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5DBCADD-A206-FBB2-D320-5C68CC4F43BE}"/>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System quality</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standards of data and system quality should we demand to protect individual rights and the safety of society?</a:t>
            </a:r>
          </a:p>
          <a:p>
            <a:pPr algn="just">
              <a:spcBef>
                <a:spcPts val="600"/>
              </a:spcBef>
              <a:spcAft>
                <a:spcPts val="600"/>
              </a:spcAft>
            </a:pPr>
            <a:r>
              <a:rPr lang="en-US" sz="2400" b="1" dirty="0">
                <a:latin typeface="Arial" panose="020B0604020202020204" pitchFamily="34" charset="0"/>
                <a:cs typeface="Arial" panose="020B0604020202020204" pitchFamily="34" charset="0"/>
              </a:rPr>
              <a:t>Quality of life</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values should be preserved in an information-and knowledge-based society? Which institutions and values should we protect from violation? </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3997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7ECFC-40A9-569D-BA4D-A3BD64958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FB81E2-BFC3-9C12-D25E-1FF0C823468E}"/>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F05D64E-A8D8-C799-3A00-37A4E359434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32D370F-C1DF-98A9-BDB4-1F983277C80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7CA5F9-2B18-FC94-C138-3C6914A5A20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E0F1FC2-2064-2095-ED5B-80988A39E8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796DC05-081D-8E8F-7B07-BCF3AE55E09E}"/>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DD2D29ED-0CE9-7C52-E5DD-D20CF6E26FD0}"/>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E1F84BF-B30D-F24D-2A3B-992952B62C0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754EB8F-33B0-D7C6-6A1A-EE7F763C4A0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sp>
        <p:nvSpPr>
          <p:cNvPr id="9" name="Rectangle 11">
            <a:extLst>
              <a:ext uri="{FF2B5EF4-FFF2-40B4-BE49-F238E27FC236}">
                <a16:creationId xmlns:a16="http://schemas.microsoft.com/office/drawing/2014/main" id="{C5CFE161-720D-6D5C-4CA1-4271C101A11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D9CDE85-C81E-2A73-0B33-0E37BBF5894A}"/>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F8F6BF6-3DDD-F876-7E12-A3C0C0E90C43}"/>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Key technology trends that raise ethical issues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Doubling of computer power</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More organizations depend on computer systems for critical operations.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Rapidly declining data storage costs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Organizations can easily maintain detailed databases on individuals.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Networking advances and the Internet</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Copying data from one location to another and accessing personal data from remote locations are much easier.</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271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48FB9-8214-91BE-3572-917C5B5B9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600AB2-A33B-4AC2-B880-29720048F4B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C3839BD-CCB1-2DA8-280B-437F1CF92A3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791A6B-F30C-D3A2-2C77-AA8CA4A8C5B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FEA3EF-F39A-4913-5854-EEC58DA3555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3FE147A-4374-A338-79C5-4246A79F43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749E079-6FFE-AE74-0E88-01A7E1E57F2B}"/>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7B3F2C32-467E-B2FF-45A5-14F7A62D341A}"/>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6297C36-5A63-978A-EAC0-A529265998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CFFB990-0080-EB61-AE44-497C7697FEC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sp>
        <p:nvSpPr>
          <p:cNvPr id="9" name="Rectangle 11">
            <a:extLst>
              <a:ext uri="{FF2B5EF4-FFF2-40B4-BE49-F238E27FC236}">
                <a16:creationId xmlns:a16="http://schemas.microsoft.com/office/drawing/2014/main" id="{821D3BFF-319D-3FFD-28B4-09794E24316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109904F-B70E-D2C5-3966-DEF36C666A3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856E6CF-8F0D-1399-94B3-264B5576085E}"/>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Advances in data analysis techniques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Profiling</a:t>
            </a:r>
          </a:p>
          <a:p>
            <a:pPr marL="811213" indent="-354013" algn="just">
              <a:spcBef>
                <a:spcPts val="600"/>
              </a:spcBef>
              <a:spcAft>
                <a:spcPts val="600"/>
              </a:spcAft>
            </a:pPr>
            <a:r>
              <a:rPr lang="en-US" sz="1800" dirty="0">
                <a:latin typeface="Arial" panose="020B0604020202020204" pitchFamily="34" charset="0"/>
                <a:cs typeface="Arial" panose="020B0604020202020204" pitchFamily="34" charset="0"/>
              </a:rPr>
              <a:t>Combining data from multiple sources to create dossiers of detailed information on individuals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Nonobvious relationship awareness (NORA)</a:t>
            </a:r>
          </a:p>
          <a:p>
            <a:pPr marL="811213" indent="-354013" algn="just">
              <a:spcBef>
                <a:spcPts val="600"/>
              </a:spcBef>
              <a:spcAft>
                <a:spcPts val="600"/>
              </a:spcAft>
            </a:pPr>
            <a:r>
              <a:rPr lang="en-US" sz="1800" dirty="0">
                <a:latin typeface="Arial" panose="020B0604020202020204" pitchFamily="34" charset="0"/>
                <a:cs typeface="Arial" panose="020B0604020202020204" pitchFamily="34" charset="0"/>
              </a:rPr>
              <a:t>Combining data from multiple sources to find obscure hidden connections that might help identify criminals or terrorists</a:t>
            </a:r>
          </a:p>
          <a:p>
            <a:pPr algn="just">
              <a:spcBef>
                <a:spcPts val="600"/>
              </a:spcBef>
              <a:spcAft>
                <a:spcPts val="600"/>
              </a:spcAft>
            </a:pPr>
            <a:r>
              <a:rPr lang="en-US" sz="2200" b="1" dirty="0">
                <a:latin typeface="Arial" panose="020B0604020202020204" pitchFamily="34" charset="0"/>
                <a:cs typeface="Arial" panose="020B0604020202020204" pitchFamily="34" charset="0"/>
              </a:rPr>
              <a:t>Mobile device growt</a:t>
            </a:r>
            <a:r>
              <a:rPr lang="en-US" sz="2400" b="1" dirty="0">
                <a:latin typeface="Arial" panose="020B0604020202020204" pitchFamily="34" charset="0"/>
                <a:cs typeface="Arial" panose="020B0604020202020204" pitchFamily="34" charset="0"/>
              </a:rPr>
              <a:t>h</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Tracking of individual cell phones </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8983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A134A-57EC-E857-7A58-DD17424FA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E25254-192F-0F42-8B97-9DB3CADDD25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6996F98-5C9E-41EF-928E-6C1EB5CF751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35E4FD36-22AC-2A36-4500-617B088246D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59B5A8-2447-68F0-0DF6-CE8AB6DA3DC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9BD084-27CF-F301-C5D4-7C7073A256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D85DC0F-9F9D-8679-46EE-BF62C01EB58F}"/>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708B0FFB-1BED-3B97-4C13-E501BB306D0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074FBFD-22A0-1EE0-2C6B-664B1FA0ACF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521E53F-4793-F0DF-2A5E-F3AAF298AFD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sp>
        <p:nvSpPr>
          <p:cNvPr id="9" name="Rectangle 11">
            <a:extLst>
              <a:ext uri="{FF2B5EF4-FFF2-40B4-BE49-F238E27FC236}">
                <a16:creationId xmlns:a16="http://schemas.microsoft.com/office/drawing/2014/main" id="{CD2A3244-49B8-E92E-EFEE-D96585A8301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80144DC-A37A-6496-9438-D08C5928EAF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98F0B26-C58E-ACDB-682D-FA68F5B79905}"/>
              </a:ext>
            </a:extLst>
          </p:cNvPr>
          <p:cNvSpPr txBox="1">
            <a:spLocks/>
          </p:cNvSpPr>
          <p:nvPr/>
        </p:nvSpPr>
        <p:spPr>
          <a:xfrm>
            <a:off x="2813025" y="1299999"/>
            <a:ext cx="3282975"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200" dirty="0">
                <a:latin typeface="Arial" panose="020B0604020202020204" pitchFamily="34" charset="0"/>
                <a:cs typeface="Arial" panose="020B0604020202020204" pitchFamily="34" charset="0"/>
              </a:rPr>
              <a:t>NORA technology can take information about people from disparate sources and find obscure, nonobvious relationships. It might discover, for example, that an applicant for a job at a casino shares a telephone number with a known criminal and issue an alert to the hiring manager.</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3B1FFB8-1BC2-48C6-50BA-CDFB6CB83A11}"/>
              </a:ext>
            </a:extLst>
          </p:cNvPr>
          <p:cNvPicPr>
            <a:picLocks noChangeAspect="1"/>
          </p:cNvPicPr>
          <p:nvPr/>
        </p:nvPicPr>
        <p:blipFill>
          <a:blip r:embed="rId6"/>
          <a:stretch>
            <a:fillRect/>
          </a:stretch>
        </p:blipFill>
        <p:spPr>
          <a:xfrm>
            <a:off x="6172431" y="1396305"/>
            <a:ext cx="5406591" cy="4723117"/>
          </a:xfrm>
          <a:prstGeom prst="rect">
            <a:avLst/>
          </a:prstGeom>
        </p:spPr>
      </p:pic>
    </p:spTree>
    <p:extLst>
      <p:ext uri="{BB962C8B-B14F-4D97-AF65-F5344CB8AC3E}">
        <p14:creationId xmlns:p14="http://schemas.microsoft.com/office/powerpoint/2010/main" val="3431720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F050F-1A34-DAD6-B0F2-6D6BD69D7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3511F-0320-B5E7-AC2B-9EA82A53C89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6A70F95-D236-B191-FBBD-B108FC19B4A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C52C9CBB-3B34-65AE-913C-62546BC1617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5C3F0D-8309-1C97-3CD1-3AC2EE820CD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7CE8EC9-B634-A91D-9D90-C7126E90C4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21356FF-A351-BAB6-8427-AA79B78E8899}"/>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B554DB24-7A05-E423-5E51-ECA5FFFCA0D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C77E129-8CF4-B7DE-0C72-920F34BD707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BFE7CF5-572C-C425-02DA-1206E165F28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sp>
        <p:nvSpPr>
          <p:cNvPr id="9" name="Rectangle 11">
            <a:extLst>
              <a:ext uri="{FF2B5EF4-FFF2-40B4-BE49-F238E27FC236}">
                <a16:creationId xmlns:a16="http://schemas.microsoft.com/office/drawing/2014/main" id="{806BA924-81F7-2DEF-BECF-44933682560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2EC56BD-9CAA-F842-3FD5-50D87379086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4B1D03E-7B82-F4EC-5AA0-0F25E88B4E43}"/>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600"/>
              </a:spcBef>
              <a:spcAft>
                <a:spcPts val="600"/>
              </a:spcAft>
              <a:buNone/>
            </a:pPr>
            <a:endParaRPr lang="en-US" dirty="0">
              <a:solidFill>
                <a:srgbClr val="FF0000"/>
              </a:solidFill>
              <a:latin typeface="Arial" panose="020B0604020202020204" pitchFamily="34" charset="0"/>
              <a:cs typeface="Arial" panose="020B0604020202020204" pitchFamily="34" charset="0"/>
            </a:endParaRPr>
          </a:p>
          <a:p>
            <a:pPr marL="0" indent="0" algn="ctr">
              <a:spcBef>
                <a:spcPts val="600"/>
              </a:spcBef>
              <a:spcAft>
                <a:spcPts val="600"/>
              </a:spcAft>
              <a:buNone/>
            </a:pPr>
            <a:endParaRPr lang="en-US" dirty="0">
              <a:solidFill>
                <a:srgbClr val="FF0000"/>
              </a:solidFill>
              <a:latin typeface="Arial" panose="020B0604020202020204" pitchFamily="34" charset="0"/>
              <a:cs typeface="Arial" panose="020B0604020202020204" pitchFamily="34" charset="0"/>
            </a:endParaRPr>
          </a:p>
          <a:p>
            <a:pPr marL="0" indent="0" algn="ctr">
              <a:spcBef>
                <a:spcPts val="600"/>
              </a:spcBef>
              <a:spcAft>
                <a:spcPts val="600"/>
              </a:spcAft>
              <a:buNone/>
            </a:pPr>
            <a:r>
              <a:rPr lang="en-US" dirty="0">
                <a:solidFill>
                  <a:srgbClr val="FF0000"/>
                </a:solidFill>
                <a:latin typeface="Arial" panose="020B0604020202020204" pitchFamily="34" charset="0"/>
                <a:cs typeface="Arial" panose="020B0604020202020204" pitchFamily="34" charset="0"/>
              </a:rPr>
              <a:t>Ethics is a concern of humans who have freedom of choice.</a:t>
            </a:r>
          </a:p>
          <a:p>
            <a:pPr marL="0" indent="0" algn="ctr">
              <a:spcBef>
                <a:spcPts val="600"/>
              </a:spcBef>
              <a:spcAft>
                <a:spcPts val="600"/>
              </a:spcAft>
              <a:buNone/>
            </a:pPr>
            <a:endParaRPr lang="en-US" dirty="0">
              <a:latin typeface="Arial" panose="020B0604020202020204" pitchFamily="34" charset="0"/>
              <a:cs typeface="Arial" panose="020B0604020202020204" pitchFamily="34" charset="0"/>
            </a:endParaRPr>
          </a:p>
          <a:p>
            <a:pPr marL="0" indent="0" algn="ctr">
              <a:spcBef>
                <a:spcPts val="600"/>
              </a:spcBef>
              <a:spcAft>
                <a:spcPts val="600"/>
              </a:spcAft>
              <a:buNone/>
            </a:pPr>
            <a:r>
              <a:rPr lang="en-US" dirty="0">
                <a:latin typeface="Arial" panose="020B0604020202020204" pitchFamily="34" charset="0"/>
                <a:cs typeface="Arial" panose="020B0604020202020204" pitchFamily="34" charset="0"/>
              </a:rPr>
              <a:t>Ethical choices are decisions made by individuals who are responsible for the consequences of their actions.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1418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3AA7C-38DF-D226-5DA3-3582128C73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B6802-CBAB-8631-8B96-C2A674656BB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18200FF-AC85-7865-F190-5BD37D6A41F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BDEAA1B-79F7-2AF1-3CBE-02D45517478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801F33-95C6-E978-2C7F-DFA80A23237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E09BD83-2723-6D6D-0D21-F352C2BF8C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599F4A0-66CD-656E-8824-EAE665C3A068}"/>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9E067194-A48A-21E0-A0B0-812183E0FEF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0286343-8C1E-8256-DD41-7844B7CA09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2463A77-929F-335B-D9B4-F1896465902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sp>
        <p:nvSpPr>
          <p:cNvPr id="9" name="Rectangle 11">
            <a:extLst>
              <a:ext uri="{FF2B5EF4-FFF2-40B4-BE49-F238E27FC236}">
                <a16:creationId xmlns:a16="http://schemas.microsoft.com/office/drawing/2014/main" id="{7FA94EF0-E5CA-23A5-B273-1E42601DD0C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6760236-01B4-B559-01CA-2AA43044E16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DA52B02-11AA-4C1C-E36A-B4CC29ECC99A}"/>
              </a:ext>
            </a:extLst>
          </p:cNvPr>
          <p:cNvSpPr txBox="1">
            <a:spLocks/>
          </p:cNvSpPr>
          <p:nvPr/>
        </p:nvSpPr>
        <p:spPr>
          <a:xfrm>
            <a:off x="2813025" y="1299999"/>
            <a:ext cx="8848888" cy="4968279"/>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10000"/>
              </a:lnSpc>
              <a:spcBef>
                <a:spcPts val="600"/>
              </a:spcBef>
              <a:spcAft>
                <a:spcPts val="600"/>
              </a:spcAft>
            </a:pPr>
            <a:r>
              <a:rPr lang="en-US" sz="3100" b="1" dirty="0">
                <a:latin typeface="Arial" panose="020B0604020202020204" pitchFamily="34" charset="0"/>
                <a:cs typeface="Arial" panose="020B0604020202020204" pitchFamily="34" charset="0"/>
              </a:rPr>
              <a:t>Basic concepts for ethical analysis (key elements in ethical action):</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Responsibility</a:t>
            </a:r>
            <a:r>
              <a:rPr lang="en-US" sz="3100" dirty="0">
                <a:latin typeface="Arial" panose="020B0604020202020204" pitchFamily="34" charset="0"/>
                <a:cs typeface="Arial" panose="020B0604020202020204" pitchFamily="34" charset="0"/>
              </a:rPr>
              <a:t>: Accepting the potential costs, duties, and obligations for decisions (accepting the consequences of your decision)</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Accountability</a:t>
            </a:r>
            <a:r>
              <a:rPr lang="en-US" sz="3100" dirty="0">
                <a:latin typeface="Arial" panose="020B0604020202020204" pitchFamily="34" charset="0"/>
                <a:cs typeface="Arial" panose="020B0604020202020204" pitchFamily="34" charset="0"/>
              </a:rPr>
              <a:t>: means that mechanisms are in place to determine who took the action, and who is responsible.</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Liability</a:t>
            </a:r>
            <a:r>
              <a:rPr lang="en-US" sz="3100" dirty="0">
                <a:latin typeface="Arial" panose="020B0604020202020204" pitchFamily="34" charset="0"/>
                <a:cs typeface="Arial" panose="020B0604020202020204" pitchFamily="34" charset="0"/>
              </a:rPr>
              <a:t>: Extends the concept of responsibility further to the area of laws. It means a body of laws is in place that permits individuals to recover the damages done to them by other actors.</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Due process</a:t>
            </a:r>
            <a:r>
              <a:rPr lang="en-US" sz="3100" dirty="0">
                <a:latin typeface="Arial" panose="020B0604020202020204" pitchFamily="34" charset="0"/>
                <a:cs typeface="Arial" panose="020B0604020202020204" pitchFamily="34" charset="0"/>
              </a:rPr>
              <a:t>: a process in which laws are known and understood, and there is an ability to appeal to higher authorities to ensure that the laws are applied correctly. Individuals can recover damages done to them through a set of laws characterized by due process.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992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73A3D-2AF9-5A4D-FD3F-504AAFAF80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0AC2AB-DBAB-BCC9-BBD3-957160EEEA84}"/>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423DEA6-2A52-069E-2BC8-B587A3642D7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9296EEE-9828-3672-8C54-B48424C4BE1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32A2E9-2230-D04B-9B28-D766473319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8992FF8-D8FD-7319-9D20-CDD9582F89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66BBA04-E3CC-30A8-29AB-A05FCBA7BD4B}"/>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4395C570-472D-51BF-A003-C63B29D2DDA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DAAF344-0BD2-01EA-FCDC-91C693A9F3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856C916-C6C0-0A90-3CE6-B34413D4D20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sp>
        <p:nvSpPr>
          <p:cNvPr id="9" name="Rectangle 11">
            <a:extLst>
              <a:ext uri="{FF2B5EF4-FFF2-40B4-BE49-F238E27FC236}">
                <a16:creationId xmlns:a16="http://schemas.microsoft.com/office/drawing/2014/main" id="{16EAAEB0-C6F7-6DB1-43FD-6EFD50CA43F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DB7A423-C4A3-64F9-743E-8AB459DA9BE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F0CAE20-F0F9-28CE-0A6B-D5265243D803}"/>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Five-step ethical analysis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and clearly describe the facts.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Define the conflict or dilemma and identify the higher-order values involved.</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stakeholders.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options that you can reasonably take.</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potential consequences of your options.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8006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EC522-B603-7B60-4FB2-BB69EE548A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1E872-46D7-028E-AA6F-DA9D665BE76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0787D31-AB35-9DB6-FCAE-67EF43886984}"/>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6F37E0E-A812-011C-AF87-85D2EF96A47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9A3685-7933-36E2-9F47-E2B36518470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C0891AB-37AA-C27A-36C8-F98F25B027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FF6189-8353-B989-D245-946C567C8CCF}"/>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22CBBBAF-5D4F-70EA-F2A2-D93A74BBBB3F}"/>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EEB334E-4BE8-593B-441C-D3B4A74E28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FBB26A7-D58D-1742-A616-3E8CDD3CF26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sp>
        <p:nvSpPr>
          <p:cNvPr id="9" name="Rectangle 11">
            <a:extLst>
              <a:ext uri="{FF2B5EF4-FFF2-40B4-BE49-F238E27FC236}">
                <a16:creationId xmlns:a16="http://schemas.microsoft.com/office/drawing/2014/main" id="{94220667-931D-68CB-F02D-CD3D18B4030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F4EAFA5-CFCE-D828-189C-B8D81E534E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97DA570-98E9-242F-3BD1-0CE647F339BD}"/>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Identify and clearly describe the facts</a:t>
            </a:r>
            <a:r>
              <a:rPr lang="en-US" sz="2400" dirty="0">
                <a:effectLst/>
                <a:latin typeface="Arial" panose="020B0604020202020204" pitchFamily="34" charset="0"/>
                <a:cs typeface="Arial" panose="020B0604020202020204" pitchFamily="34" charset="0"/>
              </a:rPr>
              <a:t>: Find out who did what to whom, and where, when, and how</a:t>
            </a:r>
          </a:p>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Define the conflict or dilemma and identify the higher-order values involved</a:t>
            </a:r>
            <a:r>
              <a:rPr lang="en-US" sz="2400" dirty="0">
                <a:effectLst/>
                <a:latin typeface="Arial" panose="020B0604020202020204" pitchFamily="34" charset="0"/>
                <a:cs typeface="Arial" panose="020B0604020202020204" pitchFamily="34" charset="0"/>
              </a:rPr>
              <a:t>: The parties to a dispute all claim to be pursuing higher values, e.g. the need to improve health care record keeping and the need to protect individual privacy</a:t>
            </a:r>
          </a:p>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Identify the stakeholders</a:t>
            </a:r>
            <a:r>
              <a:rPr lang="en-US" sz="2400" dirty="0">
                <a:effectLst/>
                <a:latin typeface="Arial" panose="020B0604020202020204" pitchFamily="34" charset="0"/>
                <a:cs typeface="Arial" panose="020B0604020202020204" pitchFamily="34" charset="0"/>
              </a:rPr>
              <a:t>: players in the game who have an interest in the outcome, who have invested in the situation, </a:t>
            </a:r>
            <a:r>
              <a:rPr lang="en-US" sz="2400" dirty="0" err="1">
                <a:effectLst/>
                <a:latin typeface="Arial" panose="020B0604020202020204" pitchFamily="34" charset="0"/>
                <a:cs typeface="Arial" panose="020B0604020202020204" pitchFamily="34" charset="0"/>
              </a:rPr>
              <a:t>etc</a:t>
            </a:r>
            <a:endParaRPr lang="en-US" sz="2400" dirty="0">
              <a:effectLst/>
              <a:latin typeface="Arial" panose="020B0604020202020204" pitchFamily="34" charset="0"/>
              <a:cs typeface="Arial" panose="020B0604020202020204" pitchFamily="34" charset="0"/>
            </a:endParaRP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398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10C24-E99E-5334-A849-BD12BDE3E7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43F8C-AC4A-5D5F-19B6-38B32669F90C}"/>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9D580A0-EB28-2258-34F6-D518C36BD53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4FCF50F-770F-5C26-2106-6BB17EA5CFA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C94BE6-158C-661C-B5FC-6411DE693A99}"/>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C5A79EF-9E84-D347-5CF2-2898ED1BF4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90CE04BB-76ED-61FC-C21C-B43D3EB97790}"/>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918423F3-84D5-0C8C-9609-A6D9B0EE760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188D872-9376-B2B4-1A99-C82EDC0AF6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EF4968D-16F5-2B5B-581F-A5F055EFD7A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sp>
        <p:nvSpPr>
          <p:cNvPr id="9" name="Rectangle 11">
            <a:extLst>
              <a:ext uri="{FF2B5EF4-FFF2-40B4-BE49-F238E27FC236}">
                <a16:creationId xmlns:a16="http://schemas.microsoft.com/office/drawing/2014/main" id="{34A871F4-9BAF-AF67-470D-6FED435EA54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49EC5F0-9D64-8D14-ED6C-FEA24917E10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EF924F0-0CBE-889F-9A19-42F066B9B47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arenR" startAt="4"/>
            </a:pPr>
            <a:r>
              <a:rPr lang="en-US" sz="2400" b="1" dirty="0">
                <a:latin typeface="Arial" panose="020B0604020202020204" pitchFamily="34" charset="0"/>
                <a:cs typeface="Arial" panose="020B0604020202020204" pitchFamily="34" charset="0"/>
              </a:rPr>
              <a:t>Identify the options that you can reasonably take: </a:t>
            </a:r>
            <a:r>
              <a:rPr lang="en-US" sz="2400" dirty="0">
                <a:latin typeface="Arial" panose="020B0604020202020204" pitchFamily="34" charset="0"/>
                <a:cs typeface="Arial" panose="020B0604020202020204" pitchFamily="34" charset="0"/>
              </a:rPr>
              <a:t>arriving at a good or ethical solution may not always be a balancing of consequences to stakeholders.</a:t>
            </a:r>
          </a:p>
          <a:p>
            <a:pPr marL="457200" indent="-457200" algn="just">
              <a:buFont typeface="+mj-lt"/>
              <a:buAutoNum type="arabicParenR" startAt="4"/>
            </a:pPr>
            <a:r>
              <a:rPr lang="en-US" sz="2400" b="1" dirty="0">
                <a:latin typeface="Arial" panose="020B0604020202020204" pitchFamily="34" charset="0"/>
                <a:cs typeface="Arial" panose="020B0604020202020204" pitchFamily="34" charset="0"/>
              </a:rPr>
              <a:t>Identify the potential consequences of your options: </a:t>
            </a:r>
            <a:r>
              <a:rPr lang="en-US" sz="2400" dirty="0">
                <a:latin typeface="Arial" panose="020B0604020202020204" pitchFamily="34" charset="0"/>
                <a:cs typeface="Arial" panose="020B0604020202020204" pitchFamily="34" charset="0"/>
              </a:rPr>
              <a:t>Some options may be ethically correct but disastrous from other points of view. Other options may work in one instance but not in other similar instances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4669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1AF98-2647-93C9-0462-3886A4F7FB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E29F87-4FFD-1205-74AA-F061F4A6E308}"/>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B007B3-80C5-A13E-508F-2D8FB3B7059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950277F-6453-7D37-9739-0D246A62D7D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1D91C8-D553-2815-EDD5-6C81350EBC4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5152DCF-C2A6-FA94-805E-4BA62B5CF4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0F6AA8E-8C57-B2ED-29EF-9061F7B783EC}"/>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163E3629-EA3F-72C5-F3FA-CDA48693CAA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2FE24C1-C0DC-38F9-360E-2B6393D9E5F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1CF3BD7-5B8C-1200-F5CB-9826A57D567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sp>
        <p:nvSpPr>
          <p:cNvPr id="9" name="Rectangle 11">
            <a:extLst>
              <a:ext uri="{FF2B5EF4-FFF2-40B4-BE49-F238E27FC236}">
                <a16:creationId xmlns:a16="http://schemas.microsoft.com/office/drawing/2014/main" id="{16877C2D-0595-9151-76D6-B3C517BA15F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553C888-23EA-9DC0-75F0-5EC256352DA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420F849-33F2-EEB3-61F1-2EF1BD088675}"/>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Once your analysis is complete, what ethical </a:t>
            </a:r>
            <a:r>
              <a:rPr lang="en-US" sz="2400" dirty="0" err="1">
                <a:latin typeface="Arial" panose="020B0604020202020204" pitchFamily="34" charset="0"/>
                <a:cs typeface="Arial" panose="020B0604020202020204" pitchFamily="34" charset="0"/>
              </a:rPr>
              <a:t>approachesor</a:t>
            </a:r>
            <a:r>
              <a:rPr lang="en-US" sz="2400" dirty="0">
                <a:latin typeface="Arial" panose="020B0604020202020204" pitchFamily="34" charset="0"/>
                <a:cs typeface="Arial" panose="020B0604020202020204" pitchFamily="34" charset="0"/>
              </a:rPr>
              <a:t> rules should you use to make a decision?</a:t>
            </a:r>
          </a:p>
          <a:p>
            <a:pPr algn="just">
              <a:spcBef>
                <a:spcPts val="600"/>
              </a:spcBef>
              <a:spcAft>
                <a:spcPts val="600"/>
              </a:spcAft>
            </a:pPr>
            <a:r>
              <a:rPr lang="en-US" sz="2400" dirty="0">
                <a:latin typeface="Arial" panose="020B0604020202020204" pitchFamily="34" charset="0"/>
                <a:cs typeface="Arial" panose="020B0604020202020204" pitchFamily="34" charset="0"/>
              </a:rPr>
              <a:t>Although you are the only one who can decide which among many ethical principles you will follow, and how you will prioritize them, it is helpful to consider some ethical </a:t>
            </a:r>
            <a:r>
              <a:rPr lang="en-US" sz="2400" dirty="0" err="1">
                <a:latin typeface="Arial" panose="020B0604020202020204" pitchFamily="34" charset="0"/>
                <a:cs typeface="Arial" panose="020B0604020202020204" pitchFamily="34" charset="0"/>
              </a:rPr>
              <a:t>approacheswith</a:t>
            </a:r>
            <a:r>
              <a:rPr lang="en-US" sz="2400" dirty="0">
                <a:latin typeface="Arial" panose="020B0604020202020204" pitchFamily="34" charset="0"/>
                <a:cs typeface="Arial" panose="020B0604020202020204" pitchFamily="34" charset="0"/>
              </a:rPr>
              <a:t> deep roots in many cultures that have survived throughout recorded history, next slide</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79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A4BEF-9256-5004-4085-960D5C64F5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B387F9-EF3F-3DD8-9D3A-F751977F4BF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85F00C2-3A5A-3122-4C61-0AB01D02A93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F6E0DC0-22F1-1F82-0D12-F836FFAFB5C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ADEC8F-DE3F-EE7F-1CA0-9EA0C54A36C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0843439-9C0C-4060-C70D-02F429919A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94C2103-DE36-F205-FA41-F0BDFF232967}"/>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B7A423B9-C9A7-B19D-9141-3D39E2C9BAE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EA15416-D98F-07B1-E45D-19BDA35C7D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216DCA0-9B15-34FB-1ADD-DFBA717311E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sp>
        <p:nvSpPr>
          <p:cNvPr id="9" name="Rectangle 11">
            <a:extLst>
              <a:ext uri="{FF2B5EF4-FFF2-40B4-BE49-F238E27FC236}">
                <a16:creationId xmlns:a16="http://schemas.microsoft.com/office/drawing/2014/main" id="{36FAF03A-96C9-0DE7-B5E4-E580419633D5}"/>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F355B7B-F7FF-73CE-66DC-94867835C95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DFA8C73-C19D-F49F-A16D-5B9C5BB94CF7}"/>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Candidate ethical approaches</a:t>
            </a:r>
          </a:p>
          <a:p>
            <a:pPr marL="536575" indent="-314325">
              <a:buFont typeface="Wingdings" pitchFamily="2" charset="2"/>
              <a:buChar char="v"/>
            </a:pPr>
            <a:r>
              <a:rPr lang="en-US" sz="2200" b="1" dirty="0">
                <a:effectLst/>
                <a:latin typeface="Arial" panose="020B0604020202020204" pitchFamily="34" charset="0"/>
              </a:rPr>
              <a:t>Golden Rule</a:t>
            </a:r>
          </a:p>
          <a:p>
            <a:pPr marL="811213" indent="-314325">
              <a:buFont typeface="Wingdings" pitchFamily="2" charset="2"/>
              <a:buChar char="ü"/>
            </a:pPr>
            <a:r>
              <a:rPr lang="en-US" sz="2000" dirty="0">
                <a:effectLst/>
                <a:latin typeface="Arial" panose="020B0604020202020204" pitchFamily="34" charset="0"/>
                <a:cs typeface="Arial" panose="020B0604020202020204" pitchFamily="34" charset="0"/>
              </a:rPr>
              <a:t>Do unto others as you would have them do unto you, Putting yourself into the place of others</a:t>
            </a:r>
          </a:p>
          <a:p>
            <a:pPr marL="536575" indent="-314325">
              <a:buFont typeface="Wingdings" pitchFamily="2" charset="2"/>
              <a:buChar char="v"/>
            </a:pPr>
            <a:r>
              <a:rPr lang="en-US" sz="2200" b="1" dirty="0">
                <a:latin typeface="Arial" panose="020B0604020202020204" pitchFamily="34" charset="0"/>
              </a:rPr>
              <a:t>Categorical Imperative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If an action is not right for everyone to take, it is not right for anyone. Ask yourself, “If everyone did this, could the organization, or society, survive?</a:t>
            </a:r>
          </a:p>
          <a:p>
            <a:pPr marL="536575" indent="-314325">
              <a:buFont typeface="Wingdings" pitchFamily="2" charset="2"/>
              <a:buChar char="v"/>
            </a:pPr>
            <a:r>
              <a:rPr lang="en-US" sz="2200" b="1" dirty="0">
                <a:latin typeface="Arial" panose="020B0604020202020204" pitchFamily="34" charset="0"/>
              </a:rPr>
              <a:t>Rule of Change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If an action cannot be taken repeatedly, it is not right to take at all. An action may bring about a small change now that is acceptable, but if it is repeated, it would bring unacceptable changes in the long run.</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926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0516D-6C0A-E58F-D919-83371D50D4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02106-88D4-F9F7-FFE2-E47CE789EAE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0A56AA6-9CC9-C750-C7EF-3EBD772B71F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1123F151-B56B-DFBE-0DC4-7E615B8799E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300F15-8034-3DBE-7634-8BBE6C7CCE2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6A0107B-46CE-958E-4D11-8AD3542773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B395657-E01A-2B85-EFCB-6106FDF6F48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E3F23C9A-66F0-8281-8657-4E56E37EA52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913F63B-4790-4F4E-7291-043EFE83666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4C15F70-1862-658B-FC63-BA8B7F8B874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sp>
        <p:nvSpPr>
          <p:cNvPr id="9" name="Rectangle 11">
            <a:extLst>
              <a:ext uri="{FF2B5EF4-FFF2-40B4-BE49-F238E27FC236}">
                <a16:creationId xmlns:a16="http://schemas.microsoft.com/office/drawing/2014/main" id="{5FE23951-5673-1A91-C0A5-B47FC3FE298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F3394D0-38D8-EA1C-CBB1-EC1FE14A0E6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AE64595-56A4-5D72-ED0C-C48E875E85E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14325">
              <a:buFont typeface="Wingdings" pitchFamily="2" charset="2"/>
              <a:buChar char="v"/>
            </a:pPr>
            <a:r>
              <a:rPr lang="en-US" sz="2200" b="1" dirty="0">
                <a:latin typeface="Arial" panose="020B0604020202020204" pitchFamily="34" charset="0"/>
              </a:rPr>
              <a:t>Utilitarian Principle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Take the action that achieves the higher or greater value. This rule assumes you can prioritize values in a rank order and understand the consequences of various courses of action</a:t>
            </a:r>
          </a:p>
          <a:p>
            <a:pPr marL="536575" indent="-314325">
              <a:buFont typeface="Wingdings" pitchFamily="2" charset="2"/>
              <a:buChar char="v"/>
            </a:pPr>
            <a:r>
              <a:rPr lang="en-US" sz="2200" b="1" dirty="0">
                <a:latin typeface="Arial" panose="020B0604020202020204" pitchFamily="34" charset="0"/>
              </a:rPr>
              <a:t>Risk Aversion Principle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Take the action that produces the least harm or potential cost. Some actions have extremely high failure costs of very low probability (e.g. building a nuclear generator)</a:t>
            </a:r>
          </a:p>
          <a:p>
            <a:pPr marL="536575" indent="-314325">
              <a:buFont typeface="Wingdings" pitchFamily="2" charset="2"/>
              <a:buChar char="v"/>
            </a:pPr>
            <a:r>
              <a:rPr lang="en-US" sz="2200" b="1" dirty="0">
                <a:latin typeface="Arial" panose="020B0604020202020204" pitchFamily="34" charset="0"/>
              </a:rPr>
              <a:t>Ethical “No Free Lunch” Rule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Assume that virtually all tangible and intangible objects are owned by someone unless there is a specific declaration otherwise. (relate to copyrights, patents, etc.)</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1842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65704-9C04-7AD3-66E4-F294449869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516CD5-71A9-C20D-F67D-9E5A6CEB90C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64FB8E8-71AF-1313-6AE7-85C93073257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D894EBD-7806-3236-4322-1D8FA0ED803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633392-AD33-68CD-5753-5477947284E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598F69-21F1-E669-5766-1625F7FB94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BC38AA7-7BC3-44B1-DF7F-EDDC3F3639A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5C99E0DC-5345-5CAC-A8E7-FED7B16F211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21370E8-D4CF-5424-9A3C-2133700A84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67F3D92-6E67-50BA-7148-D0F7D8BD23D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sp>
        <p:nvSpPr>
          <p:cNvPr id="9" name="Rectangle 11">
            <a:extLst>
              <a:ext uri="{FF2B5EF4-FFF2-40B4-BE49-F238E27FC236}">
                <a16:creationId xmlns:a16="http://schemas.microsoft.com/office/drawing/2014/main" id="{E6369717-8CD3-AFD0-D81F-D218B21CB3C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67F0698-22A9-E473-768A-EDEB92BA44B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A17770C-74CE-4A6D-DBEA-C017F4BD0F57}"/>
              </a:ext>
            </a:extLst>
          </p:cNvPr>
          <p:cNvSpPr txBox="1">
            <a:spLocks/>
          </p:cNvSpPr>
          <p:nvPr/>
        </p:nvSpPr>
        <p:spPr>
          <a:xfrm>
            <a:off x="2813025" y="1299999"/>
            <a:ext cx="8848888" cy="496827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Professional codes of conduct</a:t>
            </a:r>
          </a:p>
          <a:p>
            <a:pPr marL="536575" indent="-314325">
              <a:buFont typeface="Wingdings" pitchFamily="2" charset="2"/>
              <a:buChar char="v"/>
            </a:pPr>
            <a:r>
              <a:rPr lang="en-US" sz="2200" dirty="0">
                <a:latin typeface="Arial" panose="020B0604020202020204" pitchFamily="34" charset="0"/>
              </a:rPr>
              <a:t>Proclaimed by associations of professionals</a:t>
            </a:r>
          </a:p>
          <a:p>
            <a:pPr marL="811213" indent="-314325">
              <a:buFont typeface="Wingdings" pitchFamily="2" charset="2"/>
              <a:buChar char="ü"/>
            </a:pPr>
            <a:r>
              <a:rPr lang="en-US" sz="2000" b="1" dirty="0">
                <a:latin typeface="Arial" panose="020B0604020202020204" pitchFamily="34" charset="0"/>
                <a:cs typeface="Arial" panose="020B0604020202020204" pitchFamily="34" charset="0"/>
              </a:rPr>
              <a:t>Examples</a:t>
            </a:r>
            <a:r>
              <a:rPr lang="en-US" sz="2000" dirty="0">
                <a:latin typeface="Arial" panose="020B0604020202020204" pitchFamily="34" charset="0"/>
                <a:cs typeface="Arial" panose="020B0604020202020204" pitchFamily="34" charset="0"/>
              </a:rPr>
              <a:t>: American Medical Association (AMA)</a:t>
            </a:r>
          </a:p>
          <a:p>
            <a:pPr marL="536575" indent="-314325">
              <a:spcAft>
                <a:spcPts val="413"/>
              </a:spcAft>
              <a:buFont typeface="Wingdings" pitchFamily="2" charset="2"/>
              <a:buChar char="v"/>
            </a:pPr>
            <a:r>
              <a:rPr lang="en-US" sz="2200" dirty="0">
                <a:latin typeface="Arial" panose="020B0604020202020204" pitchFamily="34" charset="0"/>
              </a:rPr>
              <a:t>Promises by professions to regulate themselves in the general interest of society (e.g. avoiding harm to others)</a:t>
            </a:r>
          </a:p>
          <a:p>
            <a:pPr marL="536575" indent="-314325">
              <a:spcAft>
                <a:spcPts val="413"/>
              </a:spcAft>
              <a:buFont typeface="Wingdings" pitchFamily="2" charset="2"/>
              <a:buChar char="v"/>
            </a:pPr>
            <a:r>
              <a:rPr lang="en-US" sz="2200" dirty="0">
                <a:latin typeface="Arial" panose="020B0604020202020204" pitchFamily="34" charset="0"/>
              </a:rPr>
              <a:t>These professional groups take responsibility for the partial regulation of their professions by determining entrance qualifications and competence (put rules to be qualified).</a:t>
            </a:r>
          </a:p>
          <a:p>
            <a:pPr algn="just">
              <a:spcBef>
                <a:spcPts val="600"/>
              </a:spcBef>
              <a:spcAft>
                <a:spcPts val="600"/>
              </a:spcAft>
            </a:pPr>
            <a:r>
              <a:rPr lang="en-US" sz="2400" b="1" dirty="0">
                <a:latin typeface="Arial" panose="020B0604020202020204" pitchFamily="34" charset="0"/>
                <a:cs typeface="Arial" panose="020B0604020202020204" pitchFamily="34" charset="0"/>
              </a:rPr>
              <a:t>Real-world ethical dilemmas</a:t>
            </a:r>
          </a:p>
          <a:p>
            <a:pPr marL="536575" indent="-314325">
              <a:spcAft>
                <a:spcPts val="413"/>
              </a:spcAft>
              <a:buFont typeface="Wingdings" pitchFamily="2" charset="2"/>
              <a:buChar char="v"/>
            </a:pPr>
            <a:r>
              <a:rPr lang="en-US" sz="2200" dirty="0">
                <a:latin typeface="Arial" panose="020B0604020202020204" pitchFamily="34" charset="0"/>
              </a:rPr>
              <a:t>One set of interests pitted against another</a:t>
            </a:r>
          </a:p>
          <a:p>
            <a:pPr marL="811213" indent="-314325">
              <a:buFont typeface="Wingdings" pitchFamily="2" charset="2"/>
              <a:buChar char="ü"/>
            </a:pPr>
            <a:r>
              <a:rPr lang="en-US" sz="2000" b="1" dirty="0">
                <a:latin typeface="Arial" panose="020B0604020202020204" pitchFamily="34" charset="0"/>
                <a:cs typeface="Arial" panose="020B0604020202020204" pitchFamily="34" charset="0"/>
              </a:rPr>
              <a:t>Example</a:t>
            </a:r>
            <a:r>
              <a:rPr lang="en-US" sz="2000" dirty="0">
                <a:latin typeface="Arial" panose="020B0604020202020204" pitchFamily="34" charset="0"/>
                <a:cs typeface="Arial" panose="020B0604020202020204" pitchFamily="34" charset="0"/>
              </a:rPr>
              <a:t>: right of company to maximize productivity of workers versus workers right to use Internet for short personal tasks, replacing people for technology, reducing the size of workforce, etc. </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494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4ED7A-CA28-B77A-C55A-FE91B1BE52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8A64EB-4E12-6F74-DA06-F820C4A60818}"/>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E1ACD15-EC10-56C1-2EDE-3421E2D55DA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6D4EDDA-3DFB-28A5-5AFB-CEEE1CFB2F9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1C78DA-D21B-EE74-9C27-7E8E75916D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365CF7E-3C7D-5AF0-A8F0-071D140175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8143AED-0F1F-BE20-2EA5-88F433CE0902}"/>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71BA50DC-EB23-BF16-2EBA-0A3B4CACF65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E365F07-A2C2-E1E9-039E-EED9363D8B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953DBF6-F69E-DC74-84E0-01794B5FE24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sp>
        <p:nvSpPr>
          <p:cNvPr id="9" name="Rectangle 11">
            <a:extLst>
              <a:ext uri="{FF2B5EF4-FFF2-40B4-BE49-F238E27FC236}">
                <a16:creationId xmlns:a16="http://schemas.microsoft.com/office/drawing/2014/main" id="{4FA53ADF-543C-AAE1-984D-37305792F27F}"/>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A53BC0C-EF67-02D0-4941-1CEDF63B08D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EC80DC1-5B2F-1BAF-9E70-9F355204A7AB}"/>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Information rights: privacy and freedom in the Internet age</a:t>
            </a:r>
          </a:p>
          <a:p>
            <a:pPr marL="536575" indent="-314325">
              <a:buFont typeface="Wingdings" pitchFamily="2" charset="2"/>
              <a:buChar char="v"/>
            </a:pPr>
            <a:r>
              <a:rPr lang="en-US" sz="2200" b="1" dirty="0">
                <a:latin typeface="Arial" panose="020B0604020202020204" pitchFamily="34" charset="0"/>
              </a:rPr>
              <a:t>Privacy</a:t>
            </a:r>
            <a:r>
              <a:rPr lang="en-US" sz="2200" dirty="0">
                <a:latin typeface="Arial" panose="020B0604020202020204" pitchFamily="34" charset="0"/>
              </a:rPr>
              <a:t>: </a:t>
            </a:r>
          </a:p>
          <a:p>
            <a:pPr marL="811213" indent="-314325" algn="just">
              <a:spcAft>
                <a:spcPts val="217"/>
              </a:spcAft>
              <a:buFont typeface="Wingdings" pitchFamily="2" charset="2"/>
              <a:buChar char="ü"/>
            </a:pPr>
            <a:r>
              <a:rPr lang="en-US" sz="2000" dirty="0">
                <a:latin typeface="Arial" panose="020B0604020202020204" pitchFamily="34" charset="0"/>
                <a:cs typeface="Arial" panose="020B0604020202020204" pitchFamily="34" charset="0"/>
              </a:rPr>
              <a:t>Claim of individuals to be left alone, free from surveillance or interference from other individuals, organizations, or state; claim to be able to control information about yourself</a:t>
            </a:r>
          </a:p>
          <a:p>
            <a:pPr marL="811213" indent="-314325" algn="just">
              <a:buFont typeface="Wingdings" pitchFamily="2" charset="2"/>
              <a:buChar char="ü"/>
            </a:pPr>
            <a:r>
              <a:rPr lang="en-US" sz="2000" dirty="0">
                <a:latin typeface="Arial" panose="020B0604020202020204" pitchFamily="34" charset="0"/>
                <a:cs typeface="Arial" panose="020B0604020202020204" pitchFamily="34" charset="0"/>
              </a:rPr>
              <a:t>Information technology and systems threaten individual claims to privacy</a:t>
            </a:r>
          </a:p>
          <a:p>
            <a:pPr marL="536575" indent="-314325">
              <a:buFont typeface="Wingdings" pitchFamily="2" charset="2"/>
              <a:buChar char="v"/>
            </a:pPr>
            <a:r>
              <a:rPr lang="en-US" sz="2200" b="1" dirty="0">
                <a:latin typeface="Arial" panose="020B0604020202020204" pitchFamily="34" charset="0"/>
              </a:rPr>
              <a:t>In the United States, privacy protected by</a:t>
            </a:r>
            <a:r>
              <a:rPr lang="en-US" sz="2200" dirty="0">
                <a:latin typeface="Arial" panose="020B0604020202020204" pitchFamily="34" charset="0"/>
              </a:rPr>
              <a:t>:</a:t>
            </a:r>
          </a:p>
          <a:p>
            <a:pPr marL="811213" indent="-314325" algn="just">
              <a:spcAft>
                <a:spcPts val="225"/>
              </a:spcAft>
              <a:buFont typeface="Wingdings" pitchFamily="2" charset="2"/>
              <a:buChar char="ü"/>
            </a:pPr>
            <a:r>
              <a:rPr lang="en-US" sz="2000" dirty="0">
                <a:latin typeface="Arial" panose="020B0604020202020204" pitchFamily="34" charset="0"/>
                <a:cs typeface="Arial" panose="020B0604020202020204" pitchFamily="34" charset="0"/>
              </a:rPr>
              <a:t>First Amendment (freedom of speech)</a:t>
            </a:r>
          </a:p>
          <a:p>
            <a:pPr marL="811213" indent="-314325" algn="just">
              <a:spcAft>
                <a:spcPts val="225"/>
              </a:spcAft>
              <a:buFont typeface="Wingdings" pitchFamily="2" charset="2"/>
              <a:buChar char="ü"/>
            </a:pPr>
            <a:r>
              <a:rPr lang="en-US" sz="2000" dirty="0">
                <a:latin typeface="Arial" panose="020B0604020202020204" pitchFamily="34" charset="0"/>
                <a:cs typeface="Arial" panose="020B0604020202020204" pitchFamily="34" charset="0"/>
              </a:rPr>
              <a:t>Fourth Amendment (unreasonable search and seizure)</a:t>
            </a:r>
          </a:p>
          <a:p>
            <a:pPr marL="811213" indent="-314325" algn="just">
              <a:buFont typeface="Wingdings" pitchFamily="2" charset="2"/>
              <a:buChar char="ü"/>
            </a:pPr>
            <a:r>
              <a:rPr lang="en-US" sz="2000" dirty="0">
                <a:latin typeface="Arial" panose="020B0604020202020204" pitchFamily="34" charset="0"/>
                <a:cs typeface="Arial" panose="020B0604020202020204" pitchFamily="34" charset="0"/>
              </a:rPr>
              <a:t>Additional federal statues (e.g., Privacy Act of 1974)</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6672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915D3-7A68-9D80-A78A-B6E9556C4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AD5627-E0C3-D6FF-C57D-CFC24B9A9CF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523071C-A267-A1E5-DE60-BBC6CBA510C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11349A4-7196-8EC7-B657-8F3B535772A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C31435-F98E-1C10-5419-FE1CE53A8DC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681C82E-72BB-BD1C-F74D-5A1EEE5E59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B441BCF-63E5-0341-2FF4-8D2010BD80D1}"/>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F10E44FE-8BEB-3134-CFB1-6BEDD250D69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D7E7823-DE25-8FB4-3EFB-EDF152BED4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CBDD952-A06D-5B37-DFAC-CFA9182B13A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sp>
        <p:nvSpPr>
          <p:cNvPr id="9" name="Rectangle 11">
            <a:extLst>
              <a:ext uri="{FF2B5EF4-FFF2-40B4-BE49-F238E27FC236}">
                <a16:creationId xmlns:a16="http://schemas.microsoft.com/office/drawing/2014/main" id="{60FF44EF-94DB-FB09-1170-0D7A64BF497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6FF90E3-36D9-EB2D-AEF3-515E641807A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3F95223-D8FD-4F13-828E-CBCE213B090C}"/>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Fair information practices (FIP): </a:t>
            </a:r>
          </a:p>
          <a:p>
            <a:pPr marL="588963" indent="-314325" algn="just">
              <a:buFont typeface="Wingdings" pitchFamily="2" charset="2"/>
              <a:buChar char="v"/>
            </a:pPr>
            <a:r>
              <a:rPr lang="en-US" sz="2200" b="1" dirty="0">
                <a:latin typeface="Arial" panose="020B0604020202020204" pitchFamily="34" charset="0"/>
              </a:rPr>
              <a:t>Set of principles governing the collection and use of information</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Basis of most U.S. and European privacy laws</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Based on mutuality of interest between record holder and individual, once information is gathered by record holder, the individual maintains an interest in the record, and the record may not be used to support other activities without the individual’s consent.</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Restated and extended by FTC (Federal Trade Commission) in 1998 to provide guidelines for protecting online privacy</a:t>
            </a:r>
          </a:p>
          <a:p>
            <a:pPr marL="588963" indent="-314325" algn="just">
              <a:buFont typeface="Wingdings" pitchFamily="2" charset="2"/>
              <a:buChar char="v"/>
            </a:pPr>
            <a:r>
              <a:rPr lang="en-US" sz="2200" b="1" dirty="0">
                <a:latin typeface="Arial" panose="020B0604020202020204" pitchFamily="34" charset="0"/>
              </a:rPr>
              <a:t>Used to drive changes in privacy legislation</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COPPA, Gramm-Leach-Bliley Act, HIPAA, Do-Not-Track Online Act of 2011</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3680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5A845-02D0-428C-FF7B-71DA8934BD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F13FA5-03D7-2BF0-BC45-966C89C2DFF2}"/>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D87DF70-2E7D-E065-E2B2-687D9BDE716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4E49F0C3-DAD1-4874-2284-39AD72BE666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C40AD0-39EE-0778-C8B4-E01D5915E16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1B24D41-E668-BD54-1E82-79BB03547F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81A681D-4601-8D3F-7BF3-F7FB692BD683}"/>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2F885D5D-986F-74B1-8162-E1026C9ECD5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D2CCA169-E6FE-157F-EAD0-4C40523E5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839F360-EC6D-7F5F-9205-6BCE0B273FC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sp>
        <p:nvSpPr>
          <p:cNvPr id="9" name="Rectangle 11">
            <a:extLst>
              <a:ext uri="{FF2B5EF4-FFF2-40B4-BE49-F238E27FC236}">
                <a16:creationId xmlns:a16="http://schemas.microsoft.com/office/drawing/2014/main" id="{D96987C5-B307-DF16-A873-6FD8FDD0579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3F5E3E3-393B-0827-5E9C-E9FD977FB48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24C9BBD-D7A3-AC3E-E3CF-CBA182AC65F4}"/>
              </a:ext>
            </a:extLst>
          </p:cNvPr>
          <p:cNvSpPr txBox="1">
            <a:spLocks/>
          </p:cNvSpPr>
          <p:nvPr/>
        </p:nvSpPr>
        <p:spPr>
          <a:xfrm>
            <a:off x="2813025" y="1299999"/>
            <a:ext cx="8848888" cy="496827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600" b="1" dirty="0">
                <a:latin typeface="Arial" panose="020B0604020202020204" pitchFamily="34" charset="0"/>
                <a:cs typeface="Arial" panose="020B0604020202020204" pitchFamily="34" charset="0"/>
              </a:rPr>
              <a:t>FTC FIP principles: </a:t>
            </a:r>
          </a:p>
          <a:p>
            <a:pPr marL="588963" indent="-314325" algn="just">
              <a:buFont typeface="Wingdings" pitchFamily="2" charset="2"/>
              <a:buChar char="v"/>
            </a:pPr>
            <a:r>
              <a:rPr lang="en-US" sz="2200" b="1" dirty="0">
                <a:latin typeface="Arial" panose="020B0604020202020204" pitchFamily="34" charset="0"/>
              </a:rPr>
              <a:t>Notice/awareness (core principle) </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Web sites must disclose practices before collecting data, e.g. uses of data; other recipients of data, etc.</a:t>
            </a:r>
          </a:p>
          <a:p>
            <a:pPr marL="588963" indent="-314325" algn="just">
              <a:buFont typeface="Wingdings" pitchFamily="2" charset="2"/>
              <a:buChar char="v"/>
            </a:pPr>
            <a:r>
              <a:rPr lang="en-US" sz="2200" b="1" dirty="0">
                <a:latin typeface="Arial" panose="020B0604020202020204" pitchFamily="34" charset="0"/>
              </a:rPr>
              <a:t>Choice/consent (core principle) </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Consumers must be able to choose how information is used for secondary purposes.</a:t>
            </a:r>
          </a:p>
          <a:p>
            <a:pPr marL="588963" indent="-314325" algn="just">
              <a:buFont typeface="Wingdings" pitchFamily="2" charset="2"/>
              <a:buChar char="v"/>
            </a:pPr>
            <a:r>
              <a:rPr lang="en-US" sz="2200" b="1" dirty="0">
                <a:latin typeface="Arial" panose="020B0604020202020204" pitchFamily="34" charset="0"/>
              </a:rPr>
              <a:t>Access/participation </a:t>
            </a:r>
          </a:p>
          <a:p>
            <a:pPr marL="811213" indent="-314325">
              <a:lnSpc>
                <a:spcPct val="10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Consumers must be able to review and contest accuracy of personal data.</a:t>
            </a:r>
          </a:p>
          <a:p>
            <a:pPr marL="588963" indent="-314325" algn="just">
              <a:buFont typeface="Wingdings" pitchFamily="2" charset="2"/>
              <a:buChar char="v"/>
            </a:pPr>
            <a:r>
              <a:rPr lang="en-US" sz="2200" b="1" dirty="0">
                <a:latin typeface="Arial" panose="020B0604020202020204" pitchFamily="34" charset="0"/>
              </a:rPr>
              <a:t>Security </a:t>
            </a:r>
          </a:p>
          <a:p>
            <a:pPr marL="811213" indent="-354013" algn="just">
              <a:buFont typeface="Wingdings" pitchFamily="2" charset="2"/>
              <a:buChar char="ü"/>
            </a:pPr>
            <a:r>
              <a:rPr lang="en-US" sz="2100" dirty="0">
                <a:latin typeface="Arial" panose="020B0604020202020204" pitchFamily="34" charset="0"/>
                <a:cs typeface="Arial" panose="020B0604020202020204" pitchFamily="34" charset="0"/>
              </a:rPr>
              <a:t>Data collectors must take steps to ensure accuracy, security of personal data.</a:t>
            </a:r>
          </a:p>
          <a:p>
            <a:pPr marL="588963" indent="-314325" algn="just">
              <a:buFont typeface="Wingdings" pitchFamily="2" charset="2"/>
              <a:buChar char="v"/>
            </a:pPr>
            <a:r>
              <a:rPr lang="en-US" sz="2200" b="1" dirty="0">
                <a:latin typeface="Arial" panose="020B0604020202020204" pitchFamily="34" charset="0"/>
              </a:rPr>
              <a:t>Enforcement </a:t>
            </a:r>
          </a:p>
          <a:p>
            <a:pPr marL="811213" indent="-354013" algn="just">
              <a:buFont typeface="Wingdings" pitchFamily="2" charset="2"/>
              <a:buChar char="ü"/>
            </a:pPr>
            <a:r>
              <a:rPr lang="en-US" sz="2100" dirty="0">
                <a:latin typeface="Arial" panose="020B0604020202020204" pitchFamily="34" charset="0"/>
                <a:cs typeface="Arial" panose="020B0604020202020204" pitchFamily="34" charset="0"/>
              </a:rPr>
              <a:t>Must be mechanism to enforce FIP principles.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310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25AEE-015C-CFD0-D26C-B184ACB283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3E1DD-EAB2-6EF8-6DAD-AE53785A933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4A07E2A-8F48-4A09-53DE-E50EB23E040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4F669C0-3E27-2023-1467-B502028197E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296C29-3AF6-8EF7-B2A9-3F7C697AF71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1FFB0D9-6DC6-8F7A-36F2-E13B37D39A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4367743-9DAD-D2D3-667D-F9AFE1FDB63F}"/>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136AAD14-E360-AB63-A822-9177ABA979A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1BB25EE-3121-32E0-AA4C-E828F2D9351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FA843FF-3C75-B861-29B5-9BFAEA26722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9" name="Rectangle 11">
            <a:extLst>
              <a:ext uri="{FF2B5EF4-FFF2-40B4-BE49-F238E27FC236}">
                <a16:creationId xmlns:a16="http://schemas.microsoft.com/office/drawing/2014/main" id="{70ED3426-9297-6256-C58B-EE1CE32F211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71391E7-831C-B038-2F16-6B235157896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7873ABF-E1E1-2708-AB13-DFDFDC97C13D}"/>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70000"/>
              </a:lnSpc>
            </a:pPr>
            <a:r>
              <a:rPr lang="en-US" sz="2400" b="1" dirty="0">
                <a:latin typeface="Arial" panose="020B0604020202020204" pitchFamily="34" charset="0"/>
                <a:cs typeface="Arial" panose="020B0604020202020204" pitchFamily="34" charset="0"/>
              </a:rPr>
              <a:t>European Directive on Data Protection: </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Companies must inform people that information is collected and disclose how it is stored and used. </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Requires informed consent of customer.</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EU member nations cannot transfer personal data to countries without similar privacy protection (e.g., the United States).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0769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5ED27-D39D-D4CD-5ADD-CBCF515A8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023804-FB75-2689-BA20-FB10EB757112}"/>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1221DA3-D614-088A-DF2E-6D8F4C6D4D4A}"/>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25A8EF2-E016-92A8-A050-684F4D766DE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52D9A6-A9B4-8B1D-725B-9468586F76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079B70-A4EA-AF3C-AC8B-603449B130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ECC0FC7-8A15-8E32-DD88-4DA3C0FDFC8E}"/>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92209898-1CCD-1E9D-B5BC-FA89C6EB0FE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CEA5F9D8-8FA6-4E6D-7DC4-9FE72F1D2CE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328143D-37A5-6538-3409-2CFBC6F80C46}"/>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sp>
        <p:nvSpPr>
          <p:cNvPr id="9" name="Rectangle 11">
            <a:extLst>
              <a:ext uri="{FF2B5EF4-FFF2-40B4-BE49-F238E27FC236}">
                <a16:creationId xmlns:a16="http://schemas.microsoft.com/office/drawing/2014/main" id="{102F0144-9969-FF1C-EB48-E490D3F8659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8C65993-AB26-6056-BA0E-79881F09FDD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8E510D1-D2D7-A020-A804-4D6128E915F7}"/>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Internet challenges to privacy: </a:t>
            </a:r>
          </a:p>
          <a:p>
            <a:pPr marL="588963" indent="-314325" algn="just">
              <a:lnSpc>
                <a:spcPct val="70000"/>
              </a:lnSpc>
              <a:buFont typeface="Wingdings" pitchFamily="2" charset="2"/>
              <a:buChar char="v"/>
            </a:pPr>
            <a:r>
              <a:rPr lang="en-US" sz="2000" b="1" dirty="0">
                <a:latin typeface="Arial" panose="020B0604020202020204" pitchFamily="34" charset="0"/>
              </a:rPr>
              <a:t>Cookies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Identify browser and track visits to site</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Super cookies (Flash cookies)</a:t>
            </a:r>
          </a:p>
          <a:p>
            <a:pPr marL="588963" indent="-314325" algn="just">
              <a:lnSpc>
                <a:spcPct val="70000"/>
              </a:lnSpc>
              <a:buFont typeface="Wingdings" pitchFamily="2" charset="2"/>
              <a:buChar char="v"/>
            </a:pPr>
            <a:r>
              <a:rPr lang="en-US" sz="2000" b="1" dirty="0">
                <a:latin typeface="Arial" panose="020B0604020202020204" pitchFamily="34" charset="0"/>
              </a:rPr>
              <a:t>Web beacons (Web bugs)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Tiny graphics embedded in e-mails and Web pages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Monitor who is reading e-mail message or visiting site</a:t>
            </a:r>
          </a:p>
          <a:p>
            <a:pPr marL="588963" indent="-314325" algn="just">
              <a:lnSpc>
                <a:spcPct val="70000"/>
              </a:lnSpc>
              <a:buFont typeface="Wingdings" pitchFamily="2" charset="2"/>
              <a:buChar char="v"/>
            </a:pPr>
            <a:r>
              <a:rPr lang="en-US" sz="2000" b="1" dirty="0">
                <a:latin typeface="Arial" panose="020B0604020202020204" pitchFamily="34" charset="0"/>
              </a:rPr>
              <a:t>Spyware</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Installed on user’s computer</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May transmit user’s keystrokes or display unwanted ads</a:t>
            </a:r>
          </a:p>
          <a:p>
            <a:r>
              <a:rPr lang="en-US" sz="2000" b="1" dirty="0">
                <a:latin typeface="Arial" panose="020B0604020202020204" pitchFamily="34" charset="0"/>
              </a:rPr>
              <a:t>Google services and behavioral targeting</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5176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31D49-1260-2FF9-7545-7BCCF79D28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AE4417-8473-EA0F-EC78-9C7778AA377C}"/>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6E8F583-6FA3-EF5A-A525-6D95AFE94EA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A1BEB1E-406E-979B-8131-2B20D32DACD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8396BD-2754-8D6C-29EE-C0FC45E0701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B7D1CB2-6441-2F4C-15BD-1501939D15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8760845C-C0DD-FBF5-9156-75CE443E1242}"/>
              </a:ext>
            </a:extLst>
          </p:cNvPr>
          <p:cNvSpPr txBox="1"/>
          <p:nvPr/>
        </p:nvSpPr>
        <p:spPr>
          <a:xfrm>
            <a:off x="3452699" y="327968"/>
            <a:ext cx="562700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a:t>
            </a:r>
          </a:p>
        </p:txBody>
      </p:sp>
      <p:sp>
        <p:nvSpPr>
          <p:cNvPr id="12" name="Rectangle 11">
            <a:extLst>
              <a:ext uri="{FF2B5EF4-FFF2-40B4-BE49-F238E27FC236}">
                <a16:creationId xmlns:a16="http://schemas.microsoft.com/office/drawing/2014/main" id="{B44CA59E-B17C-B1B8-8D20-B2E5B973A2D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BE15024-2652-34FB-6B02-2B8C85E804A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FA84BEF-61D0-ADFC-FD6D-9A6F2C86553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sp>
        <p:nvSpPr>
          <p:cNvPr id="9" name="Rectangle 11">
            <a:extLst>
              <a:ext uri="{FF2B5EF4-FFF2-40B4-BE49-F238E27FC236}">
                <a16:creationId xmlns:a16="http://schemas.microsoft.com/office/drawing/2014/main" id="{578561A1-649E-5B72-9016-D475E23CE66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5851301-FE85-9B81-3DEB-B97AE2F4DFB6}"/>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1C8933F-70EB-6786-E8D4-1ED652A4EE81}"/>
              </a:ext>
            </a:extLst>
          </p:cNvPr>
          <p:cNvSpPr txBox="1">
            <a:spLocks/>
          </p:cNvSpPr>
          <p:nvPr/>
        </p:nvSpPr>
        <p:spPr>
          <a:xfrm>
            <a:off x="2765537" y="5234734"/>
            <a:ext cx="8848888" cy="11813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0488" indent="0" algn="just">
              <a:lnSpc>
                <a:spcPct val="80000"/>
              </a:lnSpc>
              <a:spcBef>
                <a:spcPts val="600"/>
              </a:spcBef>
              <a:spcAft>
                <a:spcPts val="600"/>
              </a:spcAft>
              <a:buNone/>
            </a:pPr>
            <a:r>
              <a:rPr lang="en-US" sz="1800" dirty="0">
                <a:effectLst/>
                <a:latin typeface="Arial" panose="020B0604020202020204" pitchFamily="34" charset="0"/>
                <a:cs typeface="Arial" panose="020B0604020202020204" pitchFamily="34" charset="0"/>
              </a:rPr>
              <a:t>Cookies are written by a Web site on a visitor</a:t>
            </a:r>
            <a:r>
              <a:rPr lang="en-US" sz="1800" dirty="0">
                <a:effectLst/>
                <a:latin typeface="Arial" panose="020B0604020202020204" pitchFamily="34" charset="0"/>
                <a:ea typeface="MS PGothic" panose="020B0600070205080204" pitchFamily="34" charset="-128"/>
                <a:cs typeface="Arial" panose="020B0604020202020204" pitchFamily="34" charset="0"/>
              </a:rPr>
              <a:t>’</a:t>
            </a:r>
            <a:r>
              <a:rPr lang="en-US" sz="1800" dirty="0">
                <a:effectLst/>
                <a:latin typeface="Arial" panose="020B0604020202020204" pitchFamily="34" charset="0"/>
                <a:cs typeface="Arial" panose="020B0604020202020204" pitchFamily="34" charset="0"/>
              </a:rPr>
              <a:t>s hard drive. When the visitor returns to that Web site, the Web server requests the ID number from the cookie and uses it to access the data stored by that server on that visitor. The Web site can then use these data to display personalized information.</a:t>
            </a:r>
          </a:p>
          <a:p>
            <a:pPr marL="90488" indent="0" algn="just">
              <a:lnSpc>
                <a:spcPct val="80000"/>
              </a:lnSpc>
              <a:spcBef>
                <a:spcPts val="600"/>
              </a:spcBef>
              <a:spcAft>
                <a:spcPts val="600"/>
              </a:spcAft>
              <a:buNone/>
            </a:pPr>
            <a:endParaRPr lang="en-US" sz="18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9FB038F-D7E8-102E-C08A-24A48D1B168E}"/>
              </a:ext>
            </a:extLst>
          </p:cNvPr>
          <p:cNvPicPr>
            <a:picLocks noChangeAspect="1"/>
          </p:cNvPicPr>
          <p:nvPr/>
        </p:nvPicPr>
        <p:blipFill>
          <a:blip r:embed="rId6"/>
          <a:stretch>
            <a:fillRect/>
          </a:stretch>
        </p:blipFill>
        <p:spPr>
          <a:xfrm>
            <a:off x="2720548" y="1402872"/>
            <a:ext cx="8671602" cy="3630112"/>
          </a:xfrm>
          <a:prstGeom prst="rect">
            <a:avLst/>
          </a:prstGeom>
        </p:spPr>
      </p:pic>
    </p:spTree>
    <p:extLst>
      <p:ext uri="{BB962C8B-B14F-4D97-AF65-F5344CB8AC3E}">
        <p14:creationId xmlns:p14="http://schemas.microsoft.com/office/powerpoint/2010/main" val="250511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57FA8-65CB-C2E6-35B1-FC944CFA4A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F99FC5-A2C4-69BD-D33F-A5CB46D9B93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DB22139-7F28-D708-C251-4C231D7FC59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9DEA475-942B-7D0C-DE96-941A771D141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59474B-9FDC-4CED-64EA-E7FC3473A3D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9DE96D4-C238-70AB-F28C-282A9A284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5BF2D89-DF41-2260-9C3A-EFDCB52EFA06}"/>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7D8B2A42-8E9F-B1C5-08D0-13CDAC5740F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64F0B80-FD9A-0654-9FAB-C3E0281BB6C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81D03B68-5C36-B4E3-C638-85BCD131C670}"/>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sp>
        <p:nvSpPr>
          <p:cNvPr id="9" name="Rectangle 11">
            <a:extLst>
              <a:ext uri="{FF2B5EF4-FFF2-40B4-BE49-F238E27FC236}">
                <a16:creationId xmlns:a16="http://schemas.microsoft.com/office/drawing/2014/main" id="{A038AFD1-A150-03CC-5D32-FFB70F56F1D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58E7EC4-9749-A5C3-B830-9AE47054F1B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B50870A-7E3C-1F5F-4308-863C29685655}"/>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effectLst/>
                <a:latin typeface="Arial" panose="020B0604020202020204" pitchFamily="34" charset="0"/>
                <a:cs typeface="Arial" panose="020B0604020202020204" pitchFamily="34" charset="0"/>
              </a:rPr>
              <a:t>Google has been using behavioral targeting to help it display more relevant ads based on users’ search activities. </a:t>
            </a:r>
          </a:p>
          <a:p>
            <a:pPr algn="just"/>
            <a:r>
              <a:rPr lang="en-US" sz="2400" dirty="0">
                <a:effectLst/>
                <a:latin typeface="Arial" panose="020B0604020202020204" pitchFamily="34" charset="0"/>
                <a:cs typeface="Arial" panose="020B0604020202020204" pitchFamily="34" charset="0"/>
              </a:rPr>
              <a:t>One of its programs enables advertisers to target ads based on the search histories of Google users, along with any other information the user submits to Google that Google can obtain, such as age, demographics, region, and other Web activities</a:t>
            </a:r>
          </a:p>
          <a:p>
            <a:pPr algn="just"/>
            <a:r>
              <a:rPr lang="en-US" sz="2400" dirty="0">
                <a:effectLst/>
                <a:latin typeface="Arial" panose="020B0604020202020204" pitchFamily="34" charset="0"/>
                <a:cs typeface="Arial" panose="020B0604020202020204" pitchFamily="34" charset="0"/>
              </a:rPr>
              <a:t>Google has also been scanning the contents of messages received by users of its free Web-based e-mail service called Gmail. Ads that users see when they read their e-mail are related to the subjects of these messages.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5994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3FDAE-E969-6CFA-D879-9B05F9A39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3CB642-8D54-F847-ACB5-A10DA948B3D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B9A5692-F4BC-C34B-EEA8-CEF037558B3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28B9CBA-705F-3EE4-FF2B-B328CBEC958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EDDB3E-47A9-75B8-55D1-1D0B47E1806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49A6A80-7534-4ABE-6D87-283B726FE4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71C9713B-EC09-D16B-3869-0D4B565A24CF}"/>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8BD4096F-9CDC-EA8F-B967-33B5E6E63CC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DAF3A43-B476-A417-9496-9E9D1439370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318A947-1722-5670-32B1-3CBF47E256F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sp>
        <p:nvSpPr>
          <p:cNvPr id="9" name="Rectangle 11">
            <a:extLst>
              <a:ext uri="{FF2B5EF4-FFF2-40B4-BE49-F238E27FC236}">
                <a16:creationId xmlns:a16="http://schemas.microsoft.com/office/drawing/2014/main" id="{2F179091-58D5-95C6-E135-E93FB6FD372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6BE85C2-D5FA-579A-77D7-507C74F0E05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50848A7-7433-9C61-9DBF-D9DD0B82FF2C}"/>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latin typeface="Arial" panose="020B0604020202020204" pitchFamily="34" charset="0"/>
                <a:cs typeface="Arial" panose="020B0604020202020204" pitchFamily="34" charset="0"/>
              </a:rPr>
              <a:t>An </a:t>
            </a:r>
            <a:r>
              <a:rPr lang="en-US" sz="2400" b="1" dirty="0">
                <a:latin typeface="Arial" panose="020B0604020202020204" pitchFamily="34" charset="0"/>
                <a:cs typeface="Arial" panose="020B0604020202020204" pitchFamily="34" charset="0"/>
              </a:rPr>
              <a:t>opt-out model </a:t>
            </a:r>
            <a:r>
              <a:rPr lang="en-US" sz="2400" dirty="0">
                <a:latin typeface="Arial" panose="020B0604020202020204" pitchFamily="34" charset="0"/>
                <a:cs typeface="Arial" panose="020B0604020202020204" pitchFamily="34" charset="0"/>
              </a:rPr>
              <a:t>permits the collection of personal information until the consumer specifically requests that the data not be collected.</a:t>
            </a:r>
          </a:p>
          <a:p>
            <a:pPr algn="just"/>
            <a:r>
              <a:rPr lang="en-US" sz="2400" b="1" dirty="0">
                <a:latin typeface="Arial" panose="020B0604020202020204" pitchFamily="34" charset="0"/>
                <a:cs typeface="Arial" panose="020B0604020202020204" pitchFamily="34" charset="0"/>
              </a:rPr>
              <a:t>Opt-in model</a:t>
            </a:r>
            <a:r>
              <a:rPr lang="en-US" sz="2400" dirty="0">
                <a:latin typeface="Arial" panose="020B0604020202020204" pitchFamily="34" charset="0"/>
                <a:cs typeface="Arial" panose="020B0604020202020204" pitchFamily="34" charset="0"/>
              </a:rPr>
              <a:t> of informed consent in which a business is prohibited from collecting any personal information unless the consumer specifically takes action to approve information collection and use.</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862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BC3E3-A733-8B53-02D7-493B621135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8CA284-80EC-E3C3-2D13-ECE9ED0412E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3FD5085-FD8D-F3FB-9D00-38010940B69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1B5ABBE7-CC2D-361B-37C8-912FBE84B5D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995752-EA13-E685-39DB-B60829835DC2}"/>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29BDFB8-7F66-461E-2602-A7DFF9683B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DAA93FE0-A6CB-6BB3-157D-BDD035C4D75C}"/>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FA13A353-F917-A31B-9338-D872BD68733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2721B65-6830-61A0-E020-82DA8ED345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5755AC8-4D9B-67A5-25F3-9E14E9F7E0A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sp>
        <p:nvSpPr>
          <p:cNvPr id="9" name="Rectangle 11">
            <a:extLst>
              <a:ext uri="{FF2B5EF4-FFF2-40B4-BE49-F238E27FC236}">
                <a16:creationId xmlns:a16="http://schemas.microsoft.com/office/drawing/2014/main" id="{2B066E95-7F41-1AFB-F9EC-1D460D4316C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286B982-FA65-2D41-9B5D-DD334353FFA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D79A8C3-B7AF-B228-54AD-3D12F1E11E2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Besides legislations, there are Technical solutions to protect a user privacy:</a:t>
            </a:r>
          </a:p>
          <a:p>
            <a:pPr marL="588963" indent="-366713">
              <a:spcAft>
                <a:spcPts val="810"/>
              </a:spcAft>
              <a:buFont typeface="Wingdings" pitchFamily="2" charset="2"/>
              <a:buChar char="v"/>
            </a:pPr>
            <a:r>
              <a:rPr lang="en-US" sz="2000" b="1" dirty="0">
                <a:latin typeface="Arial" panose="020B0604020202020204" pitchFamily="34" charset="0"/>
              </a:rPr>
              <a:t>E-mail encryption</a:t>
            </a:r>
          </a:p>
          <a:p>
            <a:pPr marL="588963" indent="-366713">
              <a:spcAft>
                <a:spcPts val="810"/>
              </a:spcAft>
              <a:buFont typeface="Wingdings" pitchFamily="2" charset="2"/>
              <a:buChar char="v"/>
            </a:pPr>
            <a:r>
              <a:rPr lang="en-US" sz="2000" b="1" dirty="0">
                <a:latin typeface="Arial" panose="020B0604020202020204" pitchFamily="34" charset="0"/>
              </a:rPr>
              <a:t>Anti-spyware tools</a:t>
            </a:r>
          </a:p>
          <a:p>
            <a:pPr marL="588963" indent="-366713">
              <a:buFont typeface="Wingdings" pitchFamily="2" charset="2"/>
              <a:buChar char="v"/>
            </a:pPr>
            <a:r>
              <a:rPr lang="en-US" sz="2000" b="1" dirty="0">
                <a:latin typeface="Arial" panose="020B0604020202020204" pitchFamily="34" charset="0"/>
              </a:rPr>
              <a:t>Browser features</a:t>
            </a:r>
          </a:p>
          <a:p>
            <a:pPr marL="811213" indent="-314325">
              <a:lnSpc>
                <a:spcPct val="70000"/>
              </a:lnSpc>
              <a:spcAft>
                <a:spcPts val="413"/>
              </a:spcAft>
              <a:buFont typeface="Wingdings" pitchFamily="2" charset="2"/>
              <a:buChar char="ü"/>
            </a:pPr>
            <a:r>
              <a:rPr lang="en-US" sz="1600" dirty="0">
                <a:effectLst/>
                <a:latin typeface="Arial" panose="020B0604020202020204" pitchFamily="34" charset="0"/>
              </a:rPr>
              <a:t>“</a:t>
            </a:r>
            <a:r>
              <a:rPr lang="en-US" sz="1900" dirty="0">
                <a:latin typeface="Arial" panose="020B0604020202020204" pitchFamily="34" charset="0"/>
                <a:cs typeface="Arial" panose="020B0604020202020204" pitchFamily="34" charset="0"/>
              </a:rPr>
              <a:t>Private ”browsing </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“Do not track” options</a:t>
            </a:r>
          </a:p>
          <a:p>
            <a:pPr marL="588963" indent="-366713">
              <a:buFont typeface="Wingdings" pitchFamily="2" charset="2"/>
              <a:buChar char="v"/>
            </a:pPr>
            <a:r>
              <a:rPr lang="en-US" sz="2000" b="1" dirty="0">
                <a:latin typeface="Arial" panose="020B0604020202020204" pitchFamily="34" charset="0"/>
              </a:rPr>
              <a:t>Overall, few technical solutions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3660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40275-86C3-2A16-051F-9335398311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7CDDC3-48CA-3A01-9292-59F0EA4F1023}"/>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3E73ACD-3F97-D1B6-E31F-A59142848A3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530EEBD-1B3D-0B8D-52FA-ED31655D477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DC13BC-7AC1-5830-34CC-019E519D164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AA913A2-772B-8F61-2567-072C2A6D11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D1B93E3-3C55-7E86-55DE-4BF6D384E8F7}"/>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p:txBody>
      </p:sp>
      <p:sp>
        <p:nvSpPr>
          <p:cNvPr id="12" name="Rectangle 11">
            <a:extLst>
              <a:ext uri="{FF2B5EF4-FFF2-40B4-BE49-F238E27FC236}">
                <a16:creationId xmlns:a16="http://schemas.microsoft.com/office/drawing/2014/main" id="{7583D0B8-B8E5-A171-4E46-03DAF8B8B4D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91EE6A3-84CD-A9E5-8955-478D97A82A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3626C04-4919-F011-890A-17BD3608A803}"/>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sp>
        <p:nvSpPr>
          <p:cNvPr id="9" name="Rectangle 11">
            <a:extLst>
              <a:ext uri="{FF2B5EF4-FFF2-40B4-BE49-F238E27FC236}">
                <a16:creationId xmlns:a16="http://schemas.microsoft.com/office/drawing/2014/main" id="{3016E84F-6AD2-3AF3-DDBA-679BE26EA1D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B182252-6460-D518-0A60-3B7702B19F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A90B2C3-1A9C-3D00-0998-D121C4DB3E1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Property rights: Intellectual property</a:t>
            </a:r>
          </a:p>
          <a:p>
            <a:pPr marL="588963" indent="-366713" algn="just">
              <a:spcAft>
                <a:spcPts val="810"/>
              </a:spcAft>
              <a:buFont typeface="Wingdings" pitchFamily="2" charset="2"/>
              <a:buChar char="v"/>
            </a:pPr>
            <a:r>
              <a:rPr lang="en-US" sz="2000" b="1" dirty="0">
                <a:latin typeface="Arial" panose="020B0604020202020204" pitchFamily="34" charset="0"/>
              </a:rPr>
              <a:t>Intellectual property: </a:t>
            </a:r>
            <a:r>
              <a:rPr lang="en-US" sz="2000" dirty="0">
                <a:latin typeface="Arial" panose="020B0604020202020204" pitchFamily="34" charset="0"/>
              </a:rPr>
              <a:t>intangible property of any kind created by individuals or corporations</a:t>
            </a:r>
          </a:p>
          <a:p>
            <a:pPr marL="588963" indent="-366713" algn="just">
              <a:spcAft>
                <a:spcPts val="810"/>
              </a:spcAft>
              <a:buFont typeface="Wingdings" pitchFamily="2" charset="2"/>
              <a:buChar char="v"/>
            </a:pPr>
            <a:r>
              <a:rPr lang="en-US" sz="2000" dirty="0">
                <a:latin typeface="Arial" panose="020B0604020202020204" pitchFamily="34" charset="0"/>
              </a:rPr>
              <a:t>Information technology has made it difficult to protect intellectual property because computerized information can be so easily copied or distributed on networks. </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5382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3125B-FA81-6C70-2BDA-DE64B0B0C9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8F1F81-B866-885B-F205-D63190F138CF}"/>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4CEB6D5-EAF0-90FF-85FA-4A291A3412A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CCB3D0C-513D-9EF7-A66E-72091721E52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75C835-B09D-B23F-43EF-B64726D3F9A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677E703-8DAD-9144-E2FB-D7605E1A19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D1D959A-9478-4DF6-2BF6-8FEDF16FD9CF}"/>
              </a:ext>
            </a:extLst>
          </p:cNvPr>
          <p:cNvSpPr txBox="1"/>
          <p:nvPr/>
        </p:nvSpPr>
        <p:spPr>
          <a:xfrm>
            <a:off x="3452699" y="327968"/>
            <a:ext cx="5627001" cy="1077218"/>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a:p>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A1387EF-F343-FA13-DEE3-B973A5D5740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AF683842-1F47-D7F9-5121-9946873768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3492B2A-E8FB-D804-6113-0F623965242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sp>
        <p:nvSpPr>
          <p:cNvPr id="9" name="Rectangle 11">
            <a:extLst>
              <a:ext uri="{FF2B5EF4-FFF2-40B4-BE49-F238E27FC236}">
                <a16:creationId xmlns:a16="http://schemas.microsoft.com/office/drawing/2014/main" id="{C9F8B185-927F-1D33-8EC9-8E421401E47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D6F7F81-83AC-9584-193E-162F553D0C7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983D4B9-E09D-189E-63E8-E84E3AA8ADF8}"/>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Three main ways that intellectual property is protected:</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Trade secr</a:t>
            </a:r>
            <a:r>
              <a:rPr lang="en-US" sz="1900" dirty="0">
                <a:latin typeface="Arial" panose="020B0604020202020204" pitchFamily="34" charset="0"/>
                <a:cs typeface="Arial" panose="020B0604020202020204" pitchFamily="34" charset="0"/>
              </a:rPr>
              <a:t>et: intellectual work or product belonging to business(e.g. formula for Coke)</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Copyright</a:t>
            </a:r>
            <a:r>
              <a:rPr lang="en-US" sz="1900" dirty="0">
                <a:latin typeface="Arial" panose="020B0604020202020204" pitchFamily="34" charset="0"/>
                <a:cs typeface="Arial" panose="020B0604020202020204" pitchFamily="34" charset="0"/>
              </a:rPr>
              <a:t>: statutory grant protecting intellectual property from being copied for the life of the author, plus 70 years (copyright of a photo, book)</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Patents</a:t>
            </a:r>
            <a:r>
              <a:rPr lang="en-US" sz="1900" dirty="0">
                <a:latin typeface="Arial" panose="020B0604020202020204" pitchFamily="34" charset="0"/>
                <a:cs typeface="Arial" panose="020B0604020202020204" pitchFamily="34" charset="0"/>
              </a:rPr>
              <a:t>: grants the owner an exclusive monopoly on the ideas behind an invention for 20 years (Amazon’s One Click shopping).</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2125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2D25E-EBAB-284D-5924-CE5DE2BF0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33EDDD-86FD-0944-DEBC-4664D04BC73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4C8992BF-B6E6-FD49-2919-0C05BF7B836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A5A2693-A80E-B55C-2039-C3A6F23D5E1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B81A83-4986-423B-ECA3-EBF0BB96419F}"/>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8C43E0C-CBB7-DE32-087A-BA4B95477B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81910DF-E872-C2AF-3F91-568D0EB39D95}"/>
              </a:ext>
            </a:extLst>
          </p:cNvPr>
          <p:cNvSpPr txBox="1"/>
          <p:nvPr/>
        </p:nvSpPr>
        <p:spPr>
          <a:xfrm>
            <a:off x="3452699" y="327968"/>
            <a:ext cx="5627001" cy="1077218"/>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a:p>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229F7069-6468-4612-8FC4-9189D313ADA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7CA44A3-BC8C-5827-D95B-D413546CD1B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EE441C7-951F-F38C-5765-C206AFBE3CF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sp>
        <p:nvSpPr>
          <p:cNvPr id="9" name="Rectangle 11">
            <a:extLst>
              <a:ext uri="{FF2B5EF4-FFF2-40B4-BE49-F238E27FC236}">
                <a16:creationId xmlns:a16="http://schemas.microsoft.com/office/drawing/2014/main" id="{DF0EFB0E-5D7E-7077-E299-9132862F0E0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8ED0AA5-1C9A-1366-B8BF-86619D4A1B2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8F4F34F-9CCE-45F5-E83C-8778AD6CE337}"/>
              </a:ext>
            </a:extLst>
          </p:cNvPr>
          <p:cNvSpPr txBox="1">
            <a:spLocks/>
          </p:cNvSpPr>
          <p:nvPr/>
        </p:nvSpPr>
        <p:spPr>
          <a:xfrm>
            <a:off x="2813025" y="1299999"/>
            <a:ext cx="8848888" cy="496827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Challenges to intellectual property rights</a:t>
            </a:r>
          </a:p>
          <a:p>
            <a:pPr marL="588963" indent="-366713" algn="just">
              <a:spcAft>
                <a:spcPts val="810"/>
              </a:spcAft>
              <a:buFont typeface="Wingdings" pitchFamily="2" charset="2"/>
              <a:buChar char="v"/>
            </a:pPr>
            <a:r>
              <a:rPr lang="en-US" sz="2000" b="1" dirty="0">
                <a:latin typeface="Arial" panose="020B0604020202020204" pitchFamily="34" charset="0"/>
              </a:rPr>
              <a:t>Digital media different from physical media (e.g., books)</a:t>
            </a:r>
          </a:p>
          <a:p>
            <a:pPr marL="811213" indent="-314325" algn="just">
              <a:lnSpc>
                <a:spcPct val="12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Digital media differ from books, periodicals, and other media in terms of ease of replication; ease of transmission; ease of alteration; difficulty in classifying a software work as a program, book, or even music; compactness—making theft easy; and difficulties in establishing uniqueness.</a:t>
            </a:r>
          </a:p>
          <a:p>
            <a:pPr algn="just">
              <a:lnSpc>
                <a:spcPct val="120000"/>
              </a:lnSpc>
            </a:pPr>
            <a:r>
              <a:rPr lang="en-US" sz="2000" dirty="0">
                <a:latin typeface="Arial" panose="020B0604020202020204" pitchFamily="34" charset="0"/>
                <a:cs typeface="Arial" panose="020B0604020202020204" pitchFamily="34" charset="0"/>
              </a:rPr>
              <a:t>Mechanisms are being developed to sell and distribute books, articles, and other intellectual property legally on the Internet, and the Digital Millennium Copyright Act (DMCA) of 1998 is providing some copyright protection. Internet service providers (ISPs) are required to take down sites of copyright infringers that they are hosting once they are notified of the problem</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908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67C1F-9DA1-8260-0381-42530EC95B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35FBC-2E39-33A6-690D-914858A7CF4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CC255D7-52F5-708E-6423-9C4CBC766FA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B2E10A6-5279-3FA5-B3C5-44E5251B00F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EC41F0-00C8-A281-43D1-83A8935372B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BBD451-515E-FAE1-F0CB-7E949C611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3D062EC-12DF-C97B-D450-44411A244175}"/>
              </a:ext>
            </a:extLst>
          </p:cNvPr>
          <p:cNvSpPr txBox="1"/>
          <p:nvPr/>
        </p:nvSpPr>
        <p:spPr>
          <a:xfrm>
            <a:off x="3452699" y="-82848"/>
            <a:ext cx="5627001" cy="1077218"/>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 Accountability, Liability, Control</a:t>
            </a:r>
          </a:p>
        </p:txBody>
      </p:sp>
      <p:sp>
        <p:nvSpPr>
          <p:cNvPr id="12" name="Rectangle 11">
            <a:extLst>
              <a:ext uri="{FF2B5EF4-FFF2-40B4-BE49-F238E27FC236}">
                <a16:creationId xmlns:a16="http://schemas.microsoft.com/office/drawing/2014/main" id="{F07F1446-C971-05A7-5BC1-982FE524E3E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ADBE70F-F074-E4B5-95D5-2523095277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8292F906-B213-3B1D-DEF2-E4B50B35C64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sp>
        <p:nvSpPr>
          <p:cNvPr id="9" name="Rectangle 11">
            <a:extLst>
              <a:ext uri="{FF2B5EF4-FFF2-40B4-BE49-F238E27FC236}">
                <a16:creationId xmlns:a16="http://schemas.microsoft.com/office/drawing/2014/main" id="{40E0F7CE-C292-2271-4D1A-5B6C2434FB1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8A9445E-44AA-33CD-C5D7-A249A92A31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93E7030-66FB-3E0E-5C57-B84D5B995EF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Accountability, liability, control</a:t>
            </a:r>
          </a:p>
          <a:p>
            <a:pPr marL="588963" indent="-366713" algn="just">
              <a:spcAft>
                <a:spcPts val="810"/>
              </a:spcAft>
              <a:buFont typeface="Wingdings" pitchFamily="2" charset="2"/>
              <a:buChar char="v"/>
            </a:pPr>
            <a:r>
              <a:rPr lang="en-US" sz="2000" b="1" dirty="0">
                <a:latin typeface="Arial" panose="020B0604020202020204" pitchFamily="34" charset="0"/>
              </a:rPr>
              <a:t>Computer-related liability problems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if software fails, who is responsible?</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If a person is injured by a machine controlled, in part, by software, who should be held accountable and, therefore, held liable?</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Uploading offensive material, responsibility of website developers (e.g. </a:t>
            </a:r>
            <a:r>
              <a:rPr lang="en-US" sz="1800" dirty="0" err="1">
                <a:effectLst/>
                <a:latin typeface="Arial" panose="020B0604020202020204" pitchFamily="34" charset="0"/>
                <a:cs typeface="Arial" panose="020B0604020202020204" pitchFamily="34" charset="0"/>
              </a:rPr>
              <a:t>youtube</a:t>
            </a:r>
            <a:r>
              <a:rPr lang="en-US" sz="1800" dirty="0">
                <a:effectLst/>
                <a:latin typeface="Arial" panose="020B0604020202020204" pitchFamily="34" charset="0"/>
                <a:cs typeface="Arial" panose="020B0604020202020204" pitchFamily="34" charset="0"/>
              </a:rPr>
              <a:t>) or broadcasters?</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In conclusion, it is difficult to ascribe liability to software developers for the same reason that it is difficult to ascribe a publisher liability for the effects of a book.</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2945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B1BCC-DF1C-A481-26A0-5CDD8BA159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E5C24B-0BA6-ECAB-9BE0-533761477A4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3008287-2BCB-FF20-7357-6B94BA35865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BF3479B-D809-D2EC-6FBF-95ADB0DEF49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88CFD3-B05C-37D0-7869-CBF6C2B8AAA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81673EA-A124-6538-B6B7-AD744B397F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735CAF6-C7F2-5A56-F9D5-8B33AA928CAD}"/>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System Quality</a:t>
            </a:r>
          </a:p>
        </p:txBody>
      </p:sp>
      <p:sp>
        <p:nvSpPr>
          <p:cNvPr id="12" name="Rectangle 11">
            <a:extLst>
              <a:ext uri="{FF2B5EF4-FFF2-40B4-BE49-F238E27FC236}">
                <a16:creationId xmlns:a16="http://schemas.microsoft.com/office/drawing/2014/main" id="{E6075BCC-A622-3C8E-7551-0BAA0F32E76A}"/>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0F55A75-1F4B-F0ED-DA51-C20EC433959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DE000A0-9C06-7B8A-7A26-788018C0BD6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sp>
        <p:nvSpPr>
          <p:cNvPr id="9" name="Rectangle 11">
            <a:extLst>
              <a:ext uri="{FF2B5EF4-FFF2-40B4-BE49-F238E27FC236}">
                <a16:creationId xmlns:a16="http://schemas.microsoft.com/office/drawing/2014/main" id="{2251C284-EFA5-672D-B0BF-775B59746AEF}"/>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4035D8F-5BB1-433E-33B1-7978DC0EE6B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7080B3D-A2D7-EEF4-E027-F6A38F458C7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System quality: </a:t>
            </a:r>
            <a:r>
              <a:rPr lang="en-US" sz="2400" dirty="0">
                <a:latin typeface="Arial" panose="020B0604020202020204" pitchFamily="34" charset="0"/>
                <a:cs typeface="Arial" panose="020B0604020202020204" pitchFamily="34" charset="0"/>
              </a:rPr>
              <a:t>Data quality and system errors</a:t>
            </a:r>
          </a:p>
          <a:p>
            <a:pPr marL="588963" indent="-366713" algn="just">
              <a:spcAft>
                <a:spcPts val="810"/>
              </a:spcAft>
              <a:buFont typeface="Wingdings" pitchFamily="2" charset="2"/>
              <a:buChar char="v"/>
            </a:pPr>
            <a:r>
              <a:rPr lang="en-US" sz="2000" dirty="0">
                <a:latin typeface="Arial" panose="020B0604020202020204" pitchFamily="34" charset="0"/>
              </a:rPr>
              <a:t>Liability and accountability for unintentional consequences lead the other moral dimension –System Quality</a:t>
            </a:r>
          </a:p>
          <a:p>
            <a:pPr marL="588963" indent="-366713" algn="just">
              <a:spcAft>
                <a:spcPts val="810"/>
              </a:spcAft>
              <a:buFont typeface="Wingdings" pitchFamily="2" charset="2"/>
              <a:buChar char="v"/>
            </a:pPr>
            <a:r>
              <a:rPr lang="en-US" sz="2000" dirty="0">
                <a:latin typeface="Arial" panose="020B0604020202020204" pitchFamily="34" charset="0"/>
              </a:rPr>
              <a:t>What is an acceptable, technologically feasible level of system quality?</a:t>
            </a:r>
          </a:p>
          <a:p>
            <a:pPr marL="588963" indent="-366713" algn="just">
              <a:spcAft>
                <a:spcPts val="810"/>
              </a:spcAft>
              <a:buFont typeface="Wingdings" pitchFamily="2" charset="2"/>
              <a:buChar char="v"/>
            </a:pPr>
            <a:r>
              <a:rPr lang="en-US" sz="2000" dirty="0">
                <a:latin typeface="Arial" panose="020B0604020202020204" pitchFamily="34" charset="0"/>
              </a:rPr>
              <a:t>Individuals and organizations may be held responsible for avoidable and foreseeable consequences, which they have a duty to perceive and correct. And the gray area is that some system errors are foreseeable and correctable only at very great expense, an expense so great that pursuing this level of perfection is not feasible economically—no one could afford the product (so in gray areas, what should organizations do?).</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4520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16C8B-F9B3-3809-F9DB-440B3E4FD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876C6D-C7A9-F21C-B7DA-932654EAD43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D49FF58-B4E1-DD01-8487-250B288D6DC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F24FD04-08CE-16A9-AF8E-CD2763CB693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6FCE8A-83F2-2D10-7BB6-0687DA4299E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7410F50-9533-070F-1FFB-31DE8ED802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BFB63CA-CD6E-688B-19F2-23CD3C7D677F}"/>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System Quality</a:t>
            </a:r>
          </a:p>
        </p:txBody>
      </p:sp>
      <p:sp>
        <p:nvSpPr>
          <p:cNvPr id="12" name="Rectangle 11">
            <a:extLst>
              <a:ext uri="{FF2B5EF4-FFF2-40B4-BE49-F238E27FC236}">
                <a16:creationId xmlns:a16="http://schemas.microsoft.com/office/drawing/2014/main" id="{C1926261-C342-337F-EA0F-83FA0BA1417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7BD1D8E-7C53-AABF-68EF-B5185F1D14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5805B5D-C407-7B24-75A0-CC4C8488B75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sp>
        <p:nvSpPr>
          <p:cNvPr id="9" name="Rectangle 11">
            <a:extLst>
              <a:ext uri="{FF2B5EF4-FFF2-40B4-BE49-F238E27FC236}">
                <a16:creationId xmlns:a16="http://schemas.microsoft.com/office/drawing/2014/main" id="{493AAC97-C124-2ADA-48CA-D81031DDF03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41071D4-4B64-51D2-DB51-991AB944578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DAE712F-6BBE-8D14-5860-EBCC8029AF22}"/>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Three principal sources of poor system performance: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Software bugs, errors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Hardware failures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Poor input data quality</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7907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8135D-7D3E-579D-BF65-D7E33B180B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6FC0FB-19CA-6A90-C473-712226ADC8CF}"/>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2A2966F5-E478-C764-21E1-3ADE9FFB642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7E8C6D2-2B5D-31FF-EA14-B7456412C9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E2AF68-1C12-69FE-EAC9-C431D14E4E3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25FAC19-1E61-8600-9E64-1A72AD1163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8ED2CFC-6E0E-0F96-3EC4-784167680393}"/>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9C09A296-7D25-5334-B550-EDFC9F16D44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6F36AB0-94AE-0A65-BA03-1F7A55DEBA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7DA760C-4514-FDD7-3FD3-596C0415725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sp>
        <p:nvSpPr>
          <p:cNvPr id="9" name="Rectangle 11">
            <a:extLst>
              <a:ext uri="{FF2B5EF4-FFF2-40B4-BE49-F238E27FC236}">
                <a16:creationId xmlns:a16="http://schemas.microsoft.com/office/drawing/2014/main" id="{D1E72FFA-2414-4278-A1C5-2A6974680EA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46D6CAD-FE0B-D280-975A-2E21AE9F77EA}"/>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B9994DF-6C6C-D3AE-0657-79F9E397F5CF}"/>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Quality of life: </a:t>
            </a:r>
            <a:r>
              <a:rPr lang="en-US" sz="2400" dirty="0">
                <a:latin typeface="Arial" panose="020B0604020202020204" pitchFamily="34" charset="0"/>
                <a:cs typeface="Arial" panose="020B0604020202020204" pitchFamily="34" charset="0"/>
              </a:rPr>
              <a:t>Equity, access, boundaries-</a:t>
            </a:r>
          </a:p>
          <a:p>
            <a:pPr algn="just"/>
            <a:r>
              <a:rPr lang="en-US" sz="2400" dirty="0">
                <a:effectLst/>
                <a:latin typeface="Arial" panose="020B0604020202020204" pitchFamily="34" charset="0"/>
                <a:cs typeface="Arial" panose="020B0604020202020204" pitchFamily="34" charset="0"/>
              </a:rPr>
              <a:t>Computers and information technologies potentially can destroy valuable elements of our culture and society even while they bring us benefits.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427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E99FA-A90D-94B5-8291-0C86035E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DB64D9-F4E0-CB1D-433F-0E33D41A624E}"/>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6575AFC-AEA0-7BDA-1554-E0660C4F728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651C611-624A-2D2C-BB68-EB0CD1E366F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63A574-B203-0016-23D1-CB2817ED676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56CAE07-3BBF-AA8D-3B45-3E33D5BACA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DD1A4A5D-EB58-F3AA-4CBB-EE0079237DDC}"/>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D32EC387-1C5E-7B5B-3878-ADF8E4D5048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99D77981-AE18-B35E-C779-CFAEFB577D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B5E9E9D-32EC-F932-1BAF-29ED21CCD5A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sp>
        <p:nvSpPr>
          <p:cNvPr id="9" name="Rectangle 11">
            <a:extLst>
              <a:ext uri="{FF2B5EF4-FFF2-40B4-BE49-F238E27FC236}">
                <a16:creationId xmlns:a16="http://schemas.microsoft.com/office/drawing/2014/main" id="{0D35931B-DA7B-3890-E23C-3878035B9EE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5EB281B3-D414-85B3-6D13-DE04E8BC362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38F9AB68-AC75-D2C6-11F9-9E1E7893848B}"/>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Negative social consequences of systems</a:t>
            </a:r>
          </a:p>
          <a:p>
            <a:pPr marL="588963" indent="-366713" algn="just">
              <a:spcAft>
                <a:spcPts val="810"/>
              </a:spcAft>
              <a:buFont typeface="Wingdings" pitchFamily="2" charset="2"/>
              <a:buChar char="v"/>
            </a:pPr>
            <a:r>
              <a:rPr lang="en-US" sz="2000" b="1" dirty="0">
                <a:latin typeface="Arial" panose="020B0604020202020204" pitchFamily="34" charset="0"/>
              </a:rPr>
              <a:t>Balancing power</a:t>
            </a:r>
            <a:r>
              <a:rPr lang="en-US" sz="2000" dirty="0">
                <a:latin typeface="Arial" panose="020B0604020202020204" pitchFamily="34" charset="0"/>
              </a:rPr>
              <a:t>: centralized mainframe computers would centralize power at corporate headquarters and in the nation’s capital. However, the shift toward highly decentralized computing, coupled with an ideology of empowerment of thousands of workers, and the decentralization of decision making to lower organizational levels, have reduced the fears of power centralization in institutions.</a:t>
            </a:r>
          </a:p>
          <a:p>
            <a:pPr marL="588963" indent="-366713" algn="just">
              <a:spcAft>
                <a:spcPts val="810"/>
              </a:spcAft>
              <a:buFont typeface="Wingdings" pitchFamily="2" charset="2"/>
              <a:buChar char="v"/>
            </a:pPr>
            <a:r>
              <a:rPr lang="en-US" sz="2000" b="1" dirty="0">
                <a:latin typeface="Arial" panose="020B0604020202020204" pitchFamily="34" charset="0"/>
              </a:rPr>
              <a:t>Rapidity of change</a:t>
            </a:r>
            <a:r>
              <a:rPr lang="en-US" sz="2000" dirty="0">
                <a:latin typeface="Arial" panose="020B0604020202020204" pitchFamily="34" charset="0"/>
              </a:rPr>
              <a:t>: Information systems have helped to create much more efficient national and international markets. However, businesses may not have enough time to respond to global competition</a:t>
            </a:r>
          </a:p>
          <a:p>
            <a:pPr marL="588963" indent="-366713" algn="just">
              <a:spcAft>
                <a:spcPts val="810"/>
              </a:spcAft>
              <a:buFont typeface="Wingdings" pitchFamily="2" charset="2"/>
              <a:buChar char="v"/>
            </a:pPr>
            <a:r>
              <a:rPr lang="en-US" sz="2000" b="1" dirty="0">
                <a:latin typeface="Arial" panose="020B0604020202020204" pitchFamily="34" charset="0"/>
              </a:rPr>
              <a:t>Maintaining boundaries</a:t>
            </a:r>
            <a:r>
              <a:rPr lang="en-US" sz="2000" dirty="0">
                <a:latin typeface="Arial" panose="020B0604020202020204" pitchFamily="34" charset="0"/>
              </a:rPr>
              <a:t>: Technology impact the balance between Family, Work, and Leisure</a:t>
            </a:r>
          </a:p>
          <a:p>
            <a:pPr marL="588963" indent="-366713" algn="just">
              <a:spcAft>
                <a:spcPts val="810"/>
              </a:spcAft>
              <a:buFont typeface="Wingdings" pitchFamily="2" charset="2"/>
              <a:buChar char="v"/>
            </a:pPr>
            <a:r>
              <a:rPr lang="en-US" sz="2000" b="1" dirty="0">
                <a:latin typeface="Arial" panose="020B0604020202020204" pitchFamily="34" charset="0"/>
              </a:rPr>
              <a:t>Dependence and vulnerability</a:t>
            </a:r>
            <a:r>
              <a:rPr lang="en-US" sz="2000" dirty="0">
                <a:latin typeface="Arial" panose="020B0604020202020204" pitchFamily="34" charset="0"/>
              </a:rPr>
              <a:t>: public and private organizations ever more dependent on computer systems, therefore, they are highly vulnerable if these systems fail.</a:t>
            </a:r>
          </a:p>
        </p:txBody>
      </p:sp>
    </p:spTree>
    <p:extLst>
      <p:ext uri="{BB962C8B-B14F-4D97-AF65-F5344CB8AC3E}">
        <p14:creationId xmlns:p14="http://schemas.microsoft.com/office/powerpoint/2010/main" val="3236230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E0D1E-48AF-B003-7AB3-86368BBF0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A6B30-155E-9275-CD10-88714D1EC0E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889B85-D2C5-B151-FCAB-571B0174A04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960A193-450D-B3AA-78A9-78AC276B4CF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AB62D1-6C29-3450-60E8-96386147CD7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239F069-F247-6A75-A1EF-C48EEF3538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C8C900D-DE89-A386-A8F1-D0DD83FF5C9E}"/>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A7FAF099-6B0F-5891-EC69-E17F00356DA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8CB43F5C-F11D-FFD5-BD69-2108B6A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C0D874D-3128-BD3D-F83E-95AEAFB6D5C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sp>
        <p:nvSpPr>
          <p:cNvPr id="9" name="Rectangle 11">
            <a:extLst>
              <a:ext uri="{FF2B5EF4-FFF2-40B4-BE49-F238E27FC236}">
                <a16:creationId xmlns:a16="http://schemas.microsoft.com/office/drawing/2014/main" id="{43161739-CE41-13E8-072A-16601C043CA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15F1B05-F605-C6B6-54AC-6EB253189AB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8E60B948-2A19-7D4F-9CE6-42CD52DF0072}"/>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Computer crime and abuse</a:t>
            </a:r>
          </a:p>
          <a:p>
            <a:pPr marL="811213" indent="-314325" algn="just">
              <a:lnSpc>
                <a:spcPct val="120000"/>
              </a:lnSpc>
              <a:spcAft>
                <a:spcPts val="413"/>
              </a:spcAft>
              <a:buFont typeface="Wingdings" pitchFamily="2" charset="2"/>
              <a:buChar char="ü"/>
            </a:pPr>
            <a:r>
              <a:rPr lang="en-US" sz="2000" b="1" dirty="0">
                <a:latin typeface="Arial" panose="020B0604020202020204" pitchFamily="34" charset="0"/>
                <a:cs typeface="Arial" panose="020B0604020202020204" pitchFamily="34" charset="0"/>
              </a:rPr>
              <a:t>Computer crime</a:t>
            </a:r>
            <a:r>
              <a:rPr lang="en-US" sz="2000" dirty="0">
                <a:latin typeface="Arial" panose="020B0604020202020204" pitchFamily="34" charset="0"/>
                <a:cs typeface="Arial" panose="020B0604020202020204" pitchFamily="34" charset="0"/>
              </a:rPr>
              <a:t>: illegal acts through use of computer or against a computer system—computer may be object or instrument of crime</a:t>
            </a:r>
          </a:p>
          <a:p>
            <a:pPr marL="811213" indent="-314325" algn="just">
              <a:lnSpc>
                <a:spcPct val="120000"/>
              </a:lnSpc>
              <a:spcAft>
                <a:spcPts val="413"/>
              </a:spcAft>
              <a:buFont typeface="Wingdings" pitchFamily="2" charset="2"/>
              <a:buChar char="ü"/>
            </a:pPr>
            <a:r>
              <a:rPr lang="en-US" sz="2000" b="1" dirty="0">
                <a:latin typeface="Arial" panose="020B0604020202020204" pitchFamily="34" charset="0"/>
                <a:cs typeface="Arial" panose="020B0604020202020204" pitchFamily="34" charset="0"/>
              </a:rPr>
              <a:t>Computer abuse</a:t>
            </a:r>
            <a:r>
              <a:rPr lang="en-US" sz="2000" dirty="0">
                <a:latin typeface="Arial" panose="020B0604020202020204" pitchFamily="34" charset="0"/>
                <a:cs typeface="Arial" panose="020B0604020202020204" pitchFamily="34" charset="0"/>
              </a:rPr>
              <a:t>: unethical acts, not illegal</a:t>
            </a:r>
          </a:p>
          <a:p>
            <a:pPr marL="981075" indent="-209550" algn="just">
              <a:buFont typeface="Courier New" panose="02070309020205020404" pitchFamily="49" charset="0"/>
              <a:buChar char="o"/>
            </a:pPr>
            <a:r>
              <a:rPr lang="en-US" sz="1800" b="1" dirty="0">
                <a:latin typeface="Arial" panose="020B0604020202020204" pitchFamily="34" charset="0"/>
                <a:cs typeface="Arial" panose="020B0604020202020204" pitchFamily="34" charset="0"/>
              </a:rPr>
              <a:t>Spam</a:t>
            </a:r>
            <a:r>
              <a:rPr lang="en-US" sz="1800" dirty="0">
                <a:latin typeface="Arial" panose="020B0604020202020204" pitchFamily="34" charset="0"/>
                <a:cs typeface="Arial" panose="020B0604020202020204" pitchFamily="34" charset="0"/>
              </a:rPr>
              <a:t>: high costs for businesses in dealing with spam</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Spam is junk e-mail sent by an organization or individual to a mass audience of Internet users who have expressed no interest in the product or service being marketed</a:t>
            </a:r>
          </a:p>
        </p:txBody>
      </p:sp>
    </p:spTree>
    <p:extLst>
      <p:ext uri="{BB962C8B-B14F-4D97-AF65-F5344CB8AC3E}">
        <p14:creationId xmlns:p14="http://schemas.microsoft.com/office/powerpoint/2010/main" val="4104680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82ACA-02DA-CCF5-FF5C-FC721BE890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28BABB-58F7-80BA-5F00-76A05F664AE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46E08B30-D574-1436-4B59-59755D0D626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B24BCE1-5DBC-FF0E-325B-B41345F4AFE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69BCFB-EB2A-CF4C-8F0A-10AA5E10EA7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59300B-6C31-EDC8-492B-F34BA85FDD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05CCFAC-CCAC-5A8F-6B58-5BD466DFEFF0}"/>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AECB6B54-DB4E-A2D2-CD1B-3583ECC73B3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2E94BA1-CD2B-2B33-F3B1-56585DFB9C6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0253024-D8AC-7DAE-1E4D-9122DAC329D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sp>
        <p:nvSpPr>
          <p:cNvPr id="9" name="Rectangle 11">
            <a:extLst>
              <a:ext uri="{FF2B5EF4-FFF2-40B4-BE49-F238E27FC236}">
                <a16:creationId xmlns:a16="http://schemas.microsoft.com/office/drawing/2014/main" id="{68AFEA4B-F836-2725-BA87-9160324279F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E9DA555-4194-5832-D480-F1F5184E38A5}"/>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6D0C1D8C-DD25-9A6E-2163-6DFF47C6EC3C}"/>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Employment:</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Reengineering work resulting in lost jobs</a:t>
            </a:r>
          </a:p>
          <a:p>
            <a:pPr marL="588963" indent="-366713" algn="just">
              <a:spcAft>
                <a:spcPts val="810"/>
              </a:spcAft>
              <a:buFont typeface="Wingdings" pitchFamily="2" charset="2"/>
              <a:buChar char="v"/>
            </a:pPr>
            <a:r>
              <a:rPr lang="en-US" sz="2000" b="1" dirty="0">
                <a:latin typeface="Arial" panose="020B0604020202020204" pitchFamily="34" charset="0"/>
              </a:rPr>
              <a:t>Equity and access—the digital divide: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Certain ethnic and income groups in the United States less likely to have computers or Internet access. For example: A similar digital divide exists in U.S. schools, with schools in high-poverty areas less likely to have computers, high-quality educational technology programs, or Internet access availability for their students.</a:t>
            </a:r>
          </a:p>
          <a:p>
            <a:pPr marL="222250" indent="0" algn="just">
              <a:spcAft>
                <a:spcPts val="810"/>
              </a:spcAft>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831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3559-146E-141B-D4D3-F9B041034A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2D5721-565C-D287-7339-23088BC8E9C6}"/>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4B88C62-FA42-CC9C-1349-0D332A72FCC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C861CF6-8748-9E1E-88E7-6B021408339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2EFD1-CC95-412A-096A-A0EB69136FF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127C483-1B9E-58F9-6286-E7C5AC2F8C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0312A89-A9D5-82BA-4446-2EAFBF7E8639}"/>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C18CF728-BB1A-F0F5-8E33-F4786200AF7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A70DDB0-45AD-FE82-5B53-ECD2ADAA28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155B03E-E58A-559A-9FEF-1CE70D9911D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48</a:t>
            </a:fld>
            <a:endParaRPr lang="en-US" dirty="0">
              <a:solidFill>
                <a:prstClr val="black"/>
              </a:solidFill>
            </a:endParaRPr>
          </a:p>
        </p:txBody>
      </p:sp>
      <p:sp>
        <p:nvSpPr>
          <p:cNvPr id="9" name="Rectangle 11">
            <a:extLst>
              <a:ext uri="{FF2B5EF4-FFF2-40B4-BE49-F238E27FC236}">
                <a16:creationId xmlns:a16="http://schemas.microsoft.com/office/drawing/2014/main" id="{DC799C52-D720-B2A1-9573-ACE4FABECA9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A724943-C732-4208-2527-62E0047DDE6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7C81B4D-B408-0460-A615-FE5A442645E3}"/>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Health risks: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Repetitive stress injury (RSI)</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Largest source is computer keyboards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Carpal tunnel syndrome (CTS)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Computer vision syndrome (CVS)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Eyestrain and headaches related to screen use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Technostress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Aggravation, impatience, fatigue</a:t>
            </a:r>
          </a:p>
          <a:p>
            <a:pPr marL="222250" indent="0" algn="just">
              <a:spcAft>
                <a:spcPts val="810"/>
              </a:spcAft>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6047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242036223"/>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3.xml><?xml version="1.0" encoding="utf-8"?>
<ds:datastoreItem xmlns:ds="http://schemas.openxmlformats.org/officeDocument/2006/customXml" ds:itemID="{15948FDC-E342-4617-9D9C-AE2E1399573D}"/>
</file>

<file path=docProps/app.xml><?xml version="1.0" encoding="utf-8"?>
<Properties xmlns="http://schemas.openxmlformats.org/officeDocument/2006/extended-properties" xmlns:vt="http://schemas.openxmlformats.org/officeDocument/2006/docPropsVTypes">
  <Template>{FAD49325-20AC-43BB-A7DB-5475C6E75DC1}tf89747358_win32</Template>
  <TotalTime>7713</TotalTime>
  <Words>3969</Words>
  <Application>Microsoft Macintosh PowerPoint</Application>
  <PresentationFormat>Widescreen</PresentationFormat>
  <Paragraphs>543</Paragraphs>
  <Slides>49</Slides>
  <Notes>48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49</vt:i4>
      </vt:variant>
    </vt:vector>
  </HeadingPairs>
  <TitlesOfParts>
    <vt:vector size="62" baseType="lpstr">
      <vt:lpstr>Agency FB</vt:lpstr>
      <vt:lpstr>Andalus</vt:lpstr>
      <vt:lpstr>Arial</vt:lpstr>
      <vt:lpstr>Calibri</vt:lpstr>
      <vt:lpstr>Calibri Light</vt:lpstr>
      <vt:lpstr>Courier New</vt:lpstr>
      <vt:lpstr>Majalla UI</vt:lpstr>
      <vt:lpstr>Roboto Light</vt:lpstr>
      <vt:lpstr>Tajawal Medium</vt:lpstr>
      <vt:lpstr>Times New Roman</vt:lpstr>
      <vt:lpstr>Wingdings</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a34741</cp:lastModifiedBy>
  <cp:revision>1490</cp:revision>
  <dcterms:created xsi:type="dcterms:W3CDTF">2020-09-29T10:23:33Z</dcterms:created>
  <dcterms:modified xsi:type="dcterms:W3CDTF">2026-01-23T15:08:56Z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