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480" r:id="rId2"/>
    <p:sldId id="494" r:id="rId3"/>
    <p:sldId id="495" r:id="rId4"/>
    <p:sldId id="496" r:id="rId5"/>
    <p:sldId id="497" r:id="rId6"/>
    <p:sldId id="498" r:id="rId7"/>
    <p:sldId id="499" r:id="rId8"/>
    <p:sldId id="500" r:id="rId9"/>
    <p:sldId id="501" r:id="rId10"/>
    <p:sldId id="502" r:id="rId11"/>
    <p:sldId id="503" r:id="rId12"/>
    <p:sldId id="504" r:id="rId13"/>
    <p:sldId id="34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4"/>
            <p14:sldId id="495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1912" autoAdjust="0"/>
    <p:restoredTop sz="93738" autoAdjust="0"/>
  </p:normalViewPr>
  <p:slideViewPr>
    <p:cSldViewPr snapToGrid="0">
      <p:cViewPr>
        <p:scale>
          <a:sx n="60" d="100"/>
          <a:sy n="60" d="100"/>
        </p:scale>
        <p:origin x="77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customXml" Target="../customXml/item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1F74B92-6AE8-10F7-C8A6-9F30688E1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3BA31A-8D5A-9936-A53A-372D7F59CAF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11903B3-D439-A670-8979-3DF28BEAFA74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F5E47B2-E933-2AA5-9D50-E229EBFF773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164075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1148335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9/24/2024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7" r:id="rId13"/>
    <p:sldLayoutId id="2147483668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7" Type="http://schemas.openxmlformats.org/officeDocument/2006/relationships/image" Target="../media/image19.sv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18.png"/><Relationship Id="rId5" Type="http://schemas.openxmlformats.org/officeDocument/2006/relationships/image" Target="../media/image3.png"/><Relationship Id="rId4" Type="http://schemas.openxmlformats.org/officeDocument/2006/relationships/image" Target="../media/image17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5951622" y="320840"/>
            <a:ext cx="6096000" cy="6237820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706040" y="4739793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Injy Nashaat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751757" y="1982450"/>
            <a:ext cx="4469172" cy="2001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</a:rPr>
              <a:t>Operations </a:t>
            </a:r>
          </a:p>
          <a:p>
            <a:pPr algn="ctr">
              <a:lnSpc>
                <a:spcPct val="150000"/>
              </a:lnSpc>
            </a:pPr>
            <a:r>
              <a:rPr lang="en-US" sz="4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roadway" panose="04040905080B02020502" pitchFamily="82" charset="0"/>
                <a:cs typeface="Times New Roman" panose="02020603050405020304" pitchFamily="18" charset="0"/>
              </a:rPr>
              <a:t>Management </a:t>
            </a:r>
            <a:endParaRPr lang="en-US" sz="1600" b="1" dirty="0">
              <a:solidFill>
                <a:srgbClr val="00B0F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roadway" panose="04040905080B02020502" pitchFamily="82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5425628"/>
            <a:ext cx="3267203" cy="812192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 Session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366181" y="720889"/>
            <a:ext cx="5681441" cy="5546748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1975507-A6F2-F2A3-9B39-73B696BE44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5FDAC2-2275-538A-BB61-A89B74AC3A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7884A8A0-AA31-461D-31E1-26F4216507B0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89AE770-49C6-7A67-EC75-A2218EE6C07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1" y="-43542"/>
            <a:ext cx="6478292" cy="3965525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B8B21BB-26B8-145B-FE1B-5080C04F5517}"/>
              </a:ext>
            </a:extLst>
          </p:cNvPr>
          <p:cNvSpPr txBox="1"/>
          <p:nvPr/>
        </p:nvSpPr>
        <p:spPr>
          <a:xfrm>
            <a:off x="4838442" y="1351927"/>
            <a:ext cx="6785287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i="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the administration of business structure, practices, and processes to enhance efficiency and maximize profit. </a:t>
            </a:r>
          </a:p>
          <a:p>
            <a:pPr algn="ctr"/>
            <a:r>
              <a:rPr lang="en-US" sz="3200" b="1" i="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It refers to the management of functions that a business needs to run effectively day-to-day, including multiple departments and providing goals.</a:t>
            </a:r>
            <a:endParaRPr lang="en-US" sz="12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7444968-41BE-C03C-F839-D943F109E930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9543F2F2-F2C4-2418-54A1-BFB4B442D747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51735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E55F87C-ECE9-FAB7-3027-3396B84179A0}"/>
              </a:ext>
            </a:extLst>
          </p:cNvPr>
          <p:cNvSpPr txBox="1">
            <a:spLocks/>
          </p:cNvSpPr>
          <p:nvPr/>
        </p:nvSpPr>
        <p:spPr>
          <a:xfrm>
            <a:off x="422788" y="1371600"/>
            <a:ext cx="11670837" cy="46482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3225" lvl="1" indent="-403225" defTabSz="158750">
              <a:lnSpc>
                <a:spcPct val="150000"/>
              </a:lnSpc>
              <a:buFont typeface="+mj-lt"/>
              <a:buAutoNum type="arabicPeriod"/>
              <a:tabLst>
                <a:tab pos="403225" algn="l"/>
              </a:tabLst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Define the terms </a:t>
            </a:r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operations management 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and </a:t>
            </a:r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</a:p>
          <a:p>
            <a:pPr marL="457200" lvl="1" indent="-457200" defTabSz="158750">
              <a:lnSpc>
                <a:spcPct val="150000"/>
              </a:lnSpc>
              <a:buFont typeface="+mj-lt"/>
              <a:buAutoNum type="arabicPeriod"/>
              <a:tabLst>
                <a:tab pos="403225" algn="l"/>
              </a:tabLst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Identify similarities and differences between production and service operations</a:t>
            </a:r>
          </a:p>
          <a:p>
            <a:pPr marL="457200" lvl="1" indent="-457200" defTabSz="158750">
              <a:lnSpc>
                <a:spcPct val="150000"/>
              </a:lnSpc>
              <a:buFont typeface="+mj-lt"/>
              <a:buAutoNum type="arabicPeriod"/>
              <a:tabLst>
                <a:tab pos="403225" algn="l"/>
              </a:tabLst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Explain the importance of learning about operations management</a:t>
            </a:r>
          </a:p>
          <a:p>
            <a:pPr marL="457200" lvl="1" indent="-457200" defTabSz="158750">
              <a:lnSpc>
                <a:spcPct val="150000"/>
              </a:lnSpc>
              <a:buFont typeface="+mj-lt"/>
              <a:buAutoNum type="arabicPeriod"/>
              <a:tabLst>
                <a:tab pos="403225" algn="l"/>
              </a:tabLst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Explain the key aspects of operations management decision making</a:t>
            </a:r>
          </a:p>
          <a:p>
            <a:pPr marL="457200" lvl="1" indent="-457200" defTabSz="158750">
              <a:lnSpc>
                <a:spcPct val="150000"/>
              </a:lnSpc>
              <a:buFont typeface="+mj-lt"/>
              <a:buAutoNum type="arabicPeriod"/>
              <a:tabLst>
                <a:tab pos="403225" algn="l"/>
              </a:tabLst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Describe the current issues in business that impact operations management.</a:t>
            </a:r>
          </a:p>
          <a:p>
            <a:pPr marL="457200" lvl="1" indent="-457200" defTabSz="158750">
              <a:lnSpc>
                <a:spcPct val="150000"/>
              </a:lnSpc>
              <a:buFont typeface="+mj-lt"/>
              <a:buAutoNum type="arabicPeriod"/>
              <a:tabLst>
                <a:tab pos="403225" algn="l"/>
              </a:tabLst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Explain the importance of ethical decision making</a:t>
            </a:r>
          </a:p>
          <a:p>
            <a:pPr marL="457200" lvl="1" indent="-457200" defTabSz="158750">
              <a:lnSpc>
                <a:spcPct val="150000"/>
              </a:lnSpc>
              <a:buFont typeface="+mj-lt"/>
              <a:buAutoNum type="arabicPeriod"/>
              <a:tabLst>
                <a:tab pos="403225" algn="l"/>
              </a:tabLst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	Explain the need to manage the supply chain</a:t>
            </a:r>
          </a:p>
          <a:p>
            <a:pPr marL="914400" lvl="1" indent="-91440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91440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91440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91440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14400" lvl="1" indent="-914400">
              <a:lnSpc>
                <a:spcPct val="150000"/>
              </a:lnSpc>
              <a:buFont typeface="Arial" panose="020B0604020202020204" pitchFamily="34" charset="0"/>
              <a:buNone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7E2060C3-63B8-8087-7FC1-9EDF50131287}"/>
              </a:ext>
            </a:extLst>
          </p:cNvPr>
          <p:cNvSpPr txBox="1">
            <a:spLocks/>
          </p:cNvSpPr>
          <p:nvPr/>
        </p:nvSpPr>
        <p:spPr>
          <a:xfrm>
            <a:off x="324851" y="152400"/>
            <a:ext cx="11444361" cy="12192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 1: Introduction to Operations Management</a:t>
            </a:r>
          </a:p>
          <a:p>
            <a:pPr algn="ctr"/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3AF0EC-D47C-0EB2-ACC7-CD0EA10B46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67607" y="4383512"/>
            <a:ext cx="3601605" cy="2396704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565303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0D111678-E061-4E56-87DB-26DEB6EB044D}"/>
              </a:ext>
            </a:extLst>
          </p:cNvPr>
          <p:cNvSpPr txBox="1">
            <a:spLocks/>
          </p:cNvSpPr>
          <p:nvPr/>
        </p:nvSpPr>
        <p:spPr>
          <a:xfrm>
            <a:off x="273804" y="1981200"/>
            <a:ext cx="8370860" cy="45720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9400" lvl="1" indent="-27940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List several ways that business organizations compete</a:t>
            </a:r>
          </a:p>
          <a:p>
            <a:pPr marL="279400" lvl="1" indent="-27940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Name several reasons that business organizations fail</a:t>
            </a:r>
          </a:p>
          <a:p>
            <a:pPr marL="279400" lvl="1" indent="-27940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Define the terms </a:t>
            </a:r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mission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and </a:t>
            </a:r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strategy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and explain why they are important</a:t>
            </a:r>
          </a:p>
          <a:p>
            <a:pPr marL="279400" lvl="1" indent="-27940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Discuss and compare organization strategy and operations strategy and explain why it is important to link the two</a:t>
            </a:r>
          </a:p>
          <a:p>
            <a:pPr marL="279400" lvl="1" indent="-27940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and give examples of time-based strategies</a:t>
            </a:r>
          </a:p>
          <a:p>
            <a:pPr marL="279400" lvl="1" indent="-27940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Define the term </a:t>
            </a:r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productivity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and explain why it is important to organizations and to countries</a:t>
            </a:r>
          </a:p>
          <a:p>
            <a:pPr marL="279400" lvl="1" indent="-279400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several factors that affect productivity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04D4CDD6-EDCE-F3C9-31C5-C39033760A01}"/>
              </a:ext>
            </a:extLst>
          </p:cNvPr>
          <p:cNvSpPr txBox="1">
            <a:spLocks/>
          </p:cNvSpPr>
          <p:nvPr/>
        </p:nvSpPr>
        <p:spPr>
          <a:xfrm>
            <a:off x="-212117" y="304800"/>
            <a:ext cx="11717331" cy="12192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 2: Competitiveness, Strategy, and Productivity</a:t>
            </a:r>
          </a:p>
          <a:p>
            <a:pPr algn="ctr"/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1D8E190-71C7-7B74-E38C-B45F6AC68C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589489">
            <a:off x="8644664" y="2572718"/>
            <a:ext cx="2952631" cy="292732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690747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F75C1011-18ED-C47F-03F3-6E22FCE6C73A}"/>
              </a:ext>
            </a:extLst>
          </p:cNvPr>
          <p:cNvSpPr txBox="1">
            <a:spLocks/>
          </p:cNvSpPr>
          <p:nvPr/>
        </p:nvSpPr>
        <p:spPr>
          <a:xfrm>
            <a:off x="304799" y="1143000"/>
            <a:ext cx="11039959" cy="45720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Explain why forecasts are generally wrong</a:t>
            </a:r>
          </a:p>
          <a:p>
            <a:pPr marL="4572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List the elements of a good forecast</a:t>
            </a:r>
          </a:p>
          <a:p>
            <a:pPr marL="4572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Outline the steps in the forecasting process</a:t>
            </a:r>
          </a:p>
          <a:p>
            <a:pPr marL="4572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Summarize forecast errors and use summaries to make decisions</a:t>
            </a:r>
          </a:p>
          <a:p>
            <a:pPr marL="4572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four qualitative forecasting techniques</a:t>
            </a:r>
          </a:p>
          <a:p>
            <a:pPr marL="4572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Prepare a moving average forecast</a:t>
            </a:r>
          </a:p>
          <a:p>
            <a:pPr marL="4572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Prepare an </a:t>
            </a:r>
            <a:r>
              <a:rPr lang="en-US" b="0" i="0" dirty="0">
                <a:solidFill>
                  <a:srgbClr val="040C28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expanding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smoothing forecast</a:t>
            </a:r>
          </a:p>
          <a:p>
            <a:pPr marL="4572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Prepare a trend-adjusted exponential smoothing forecast	</a:t>
            </a:r>
          </a:p>
          <a:p>
            <a:pPr marL="457200" lvl="1" indent="-4572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Construct control charts and use them to monitor forecast errors</a:t>
            </a:r>
          </a:p>
          <a:p>
            <a:pPr marL="0" lvl="1" indent="0">
              <a:lnSpc>
                <a:spcPct val="150000"/>
              </a:lnSpc>
              <a:buNone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02F64FF-D4DB-0A70-DA04-DC82DFBECE54}"/>
              </a:ext>
            </a:extLst>
          </p:cNvPr>
          <p:cNvSpPr txBox="1">
            <a:spLocks/>
          </p:cNvSpPr>
          <p:nvPr/>
        </p:nvSpPr>
        <p:spPr>
          <a:xfrm>
            <a:off x="1440730" y="304800"/>
            <a:ext cx="8229600" cy="12192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 3: Forecasting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48EF357-EE68-0DA8-8BCF-72D1A23C65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0341900">
            <a:off x="8312469" y="3398005"/>
            <a:ext cx="3435246" cy="2286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6993593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3F0A0192-EBD1-5E7C-3C86-5C291DD5FBE1}"/>
              </a:ext>
            </a:extLst>
          </p:cNvPr>
          <p:cNvSpPr txBox="1">
            <a:spLocks/>
          </p:cNvSpPr>
          <p:nvPr/>
        </p:nvSpPr>
        <p:spPr>
          <a:xfrm>
            <a:off x="614766" y="1849464"/>
            <a:ext cx="8229600" cy="4572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5138" lvl="1" indent="-465138" defTabSz="685800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Define </a:t>
            </a:r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reliability</a:t>
            </a:r>
          </a:p>
          <a:p>
            <a:pPr marL="511175" lvl="1" indent="-511175">
              <a:lnSpc>
                <a:spcPct val="150000"/>
              </a:lnSpc>
              <a:buFont typeface="+mj-lt"/>
              <a:buAutoNum type="arabicPeriod"/>
              <a:tabLst>
                <a:tab pos="1371600" algn="l"/>
              </a:tabLst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Perform simple reliability computations</a:t>
            </a:r>
          </a:p>
          <a:p>
            <a:pPr marL="465138" lvl="1" indent="-465138">
              <a:lnSpc>
                <a:spcPct val="150000"/>
              </a:lnSpc>
              <a:buFont typeface="+mj-lt"/>
              <a:buAutoNum type="arabicPeriod"/>
              <a:tabLst>
                <a:tab pos="511175" algn="l"/>
              </a:tabLst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Explain the term </a:t>
            </a:r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availability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and perform simple calculations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676C2564-17C4-B83D-9561-91DC5087B6AA}"/>
              </a:ext>
            </a:extLst>
          </p:cNvPr>
          <p:cNvSpPr txBox="1">
            <a:spLocks/>
          </p:cNvSpPr>
          <p:nvPr/>
        </p:nvSpPr>
        <p:spPr>
          <a:xfrm>
            <a:off x="3962400" y="304800"/>
            <a:ext cx="8229600" cy="12192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 4: Reliability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704F09E-7E27-4EA6-6B0A-8361F4A684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0495" y="3758339"/>
            <a:ext cx="9051010" cy="26631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3901333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B3331CB9-F0A9-9829-2AF3-CDB98EFB0DF5}"/>
              </a:ext>
            </a:extLst>
          </p:cNvPr>
          <p:cNvSpPr txBox="1">
            <a:spLocks/>
          </p:cNvSpPr>
          <p:nvPr/>
        </p:nvSpPr>
        <p:spPr>
          <a:xfrm>
            <a:off x="324851" y="1694482"/>
            <a:ext cx="11287932" cy="45720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3225" lvl="1" indent="-403225" defTabSz="5699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Name the three key questions in capacity planning</a:t>
            </a:r>
          </a:p>
          <a:p>
            <a:pPr marL="403225" lvl="1" indent="-403225" defTabSz="5699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Explain the importance of capacity planning</a:t>
            </a:r>
          </a:p>
          <a:p>
            <a:pPr marL="403225" lvl="1" indent="-403225" defTabSz="5699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ways of defining and measuring capacity</a:t>
            </a:r>
          </a:p>
          <a:p>
            <a:pPr marL="465138" lvl="1" indent="-465138" defTabSz="569913">
              <a:lnSpc>
                <a:spcPct val="150000"/>
              </a:lnSpc>
              <a:buFont typeface="+mj-lt"/>
              <a:buAutoNum type="arabicPeriod"/>
              <a:tabLst>
                <a:tab pos="403225" algn="l"/>
                <a:tab pos="852488" algn="l"/>
              </a:tabLst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Discuss factors to consider when deciding whether to perform in-house or outsource</a:t>
            </a:r>
          </a:p>
          <a:p>
            <a:pPr marL="403225" lvl="1" indent="-403225" defTabSz="5699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Discuss the major considerations related to developing capacity alternatives</a:t>
            </a:r>
          </a:p>
          <a:p>
            <a:pPr marL="403225" lvl="1" indent="-403225" defTabSz="5699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steps used to resolve constraint issues</a:t>
            </a:r>
          </a:p>
          <a:p>
            <a:pPr marL="403225" lvl="1" indent="-403225" defTabSz="5699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Briefly describe approaches that are useful for evaluating capacity alternatives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F71AEA62-7E1C-F250-569A-E9DAD99538B8}"/>
              </a:ext>
            </a:extLst>
          </p:cNvPr>
          <p:cNvSpPr txBox="1">
            <a:spLocks/>
          </p:cNvSpPr>
          <p:nvPr/>
        </p:nvSpPr>
        <p:spPr>
          <a:xfrm>
            <a:off x="324851" y="152400"/>
            <a:ext cx="11112897" cy="12192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 5: Strategic Capacity Planning for Products and Services</a:t>
            </a:r>
          </a:p>
          <a:p>
            <a:pPr algn="ctr"/>
            <a:endParaRPr lang="en-US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688EFF6-3DE3-BA0E-04F7-3C0DBC3E13B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19310">
            <a:off x="9302762" y="1177411"/>
            <a:ext cx="2171700" cy="21050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68902767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C04B119F-ECF3-13F0-98FF-BF0E3C35A720}"/>
              </a:ext>
            </a:extLst>
          </p:cNvPr>
          <p:cNvSpPr txBox="1">
            <a:spLocks/>
          </p:cNvSpPr>
          <p:nvPr/>
        </p:nvSpPr>
        <p:spPr>
          <a:xfrm>
            <a:off x="444284" y="1307023"/>
            <a:ext cx="11303431" cy="4572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65138" lvl="1" indent="-465138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Explain the strategic importance of process selection and the influence it has on the organization and its supply chain</a:t>
            </a:r>
          </a:p>
          <a:p>
            <a:pPr marL="465138" lvl="1" indent="-465138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Name the two main factors that influence process selection</a:t>
            </a:r>
          </a:p>
          <a:p>
            <a:pPr marL="465138" lvl="1" indent="-465138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Explain the need for management of technology</a:t>
            </a:r>
          </a:p>
          <a:p>
            <a:pPr marL="465138" lvl="1" indent="-465138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List some reasons for redesign of process</a:t>
            </a:r>
          </a:p>
          <a:p>
            <a:pPr marL="465138" lvl="1" indent="-465138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product layouts and their main advantages and disadvantages</a:t>
            </a:r>
          </a:p>
          <a:p>
            <a:pPr marL="465138" lvl="1" indent="-465138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process layouts and their main advantages and disadvantages</a:t>
            </a:r>
          </a:p>
          <a:p>
            <a:pPr marL="465138" lvl="1" indent="-465138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Solve simple line-balancing problems</a:t>
            </a:r>
          </a:p>
          <a:p>
            <a:pPr marL="465138" lvl="1" indent="-465138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Develop simple process layouts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8A82FA6A-C76B-C7BB-535F-8102586B98C6}"/>
              </a:ext>
            </a:extLst>
          </p:cNvPr>
          <p:cNvSpPr txBox="1">
            <a:spLocks/>
          </p:cNvSpPr>
          <p:nvPr/>
        </p:nvSpPr>
        <p:spPr>
          <a:xfrm>
            <a:off x="304799" y="431369"/>
            <a:ext cx="11019907" cy="12192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 6: Process Selection and Facility Layout</a:t>
            </a:r>
          </a:p>
          <a:p>
            <a:pPr algn="ctr"/>
            <a:endParaRPr lang="en-US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BE25E5E-F5B6-758F-AF02-2F6FB87BDB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95091" y="2207862"/>
            <a:ext cx="2200598" cy="439441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349617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63C2133C-1E64-AF49-BEAA-7986FECF8F63}"/>
              </a:ext>
            </a:extLst>
          </p:cNvPr>
          <p:cNvSpPr txBox="1">
            <a:spLocks/>
          </p:cNvSpPr>
          <p:nvPr/>
        </p:nvSpPr>
        <p:spPr>
          <a:xfrm>
            <a:off x="304800" y="1260529"/>
            <a:ext cx="11334427" cy="45720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Explain the importance of work design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Compare and contrast the two basic approaches to job design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Discuss the advantages and disadvantages of specialization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behavioral approaches to job design</a:t>
            </a:r>
            <a:endParaRPr lang="en-US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Discuss the impact of working conditions on job design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Compare the advantages and disadvantages of time-based and output-based pay systems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Explain the purpose of methods analysis and describe how methods studies are performed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Define a standard time</a:t>
            </a:r>
          </a:p>
          <a:p>
            <a:pPr marL="914400" lvl="1" indent="-914400">
              <a:lnSpc>
                <a:spcPct val="150000"/>
              </a:lnSpc>
              <a:buFont typeface="+mj-lt"/>
              <a:buAutoNum type="arabicPeriod"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EF05C09B-3AEA-1A23-8A0B-674C6F2F400F}"/>
              </a:ext>
            </a:extLst>
          </p:cNvPr>
          <p:cNvSpPr txBox="1">
            <a:spLocks/>
          </p:cNvSpPr>
          <p:nvPr/>
        </p:nvSpPr>
        <p:spPr>
          <a:xfrm>
            <a:off x="304800" y="539858"/>
            <a:ext cx="11174890" cy="12192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 7: Work Design and Measurement</a:t>
            </a:r>
          </a:p>
          <a:p>
            <a:pPr algn="ctr"/>
            <a:endParaRPr lang="en-US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E205D0E-D427-8BC8-93AD-B8B9CDCEDC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9420618">
            <a:off x="8304457" y="1690975"/>
            <a:ext cx="3450797" cy="157750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1701328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DB64875A-C8CA-88AA-261B-D3D3A01A0597}"/>
              </a:ext>
            </a:extLst>
          </p:cNvPr>
          <p:cNvSpPr txBox="1">
            <a:spLocks/>
          </p:cNvSpPr>
          <p:nvPr/>
        </p:nvSpPr>
        <p:spPr>
          <a:xfrm>
            <a:off x="359044" y="1143000"/>
            <a:ext cx="11473912" cy="45720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Define the term </a:t>
            </a:r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inventory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List the different types of inventory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main functions of inventories 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Discuss the main requirements for effective management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Explain periodic and perpetual review systems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costs that are relevant for inventory management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economic production quantity model and solve typical problems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the quantity discount model and solve typical problems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reorder point models and solve typical problems</a:t>
            </a:r>
          </a:p>
          <a:p>
            <a:pPr marL="822960" lvl="1" indent="-457200">
              <a:lnSpc>
                <a:spcPct val="150000"/>
              </a:lnSpc>
              <a:buFont typeface="+mj-lt"/>
              <a:buAutoNum type="arabicPeriod"/>
            </a:pP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08930240-1585-1E7E-94F1-E8E428759D03}"/>
              </a:ext>
            </a:extLst>
          </p:cNvPr>
          <p:cNvSpPr txBox="1">
            <a:spLocks/>
          </p:cNvSpPr>
          <p:nvPr/>
        </p:nvSpPr>
        <p:spPr>
          <a:xfrm>
            <a:off x="573437" y="304800"/>
            <a:ext cx="10910807" cy="12192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 8: Inventory Management</a:t>
            </a:r>
          </a:p>
          <a:p>
            <a:pPr algn="ctr"/>
            <a:endParaRPr lang="en-US" b="1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65B9C7D-E768-ABA0-08D7-B297DFAA08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344545">
            <a:off x="8672916" y="2064222"/>
            <a:ext cx="3326593" cy="266392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730622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781C21E9-94E4-6738-1507-D3464A2DF41C}"/>
              </a:ext>
            </a:extLst>
          </p:cNvPr>
          <p:cNvSpPr txBox="1">
            <a:spLocks/>
          </p:cNvSpPr>
          <p:nvPr/>
        </p:nvSpPr>
        <p:spPr>
          <a:xfrm>
            <a:off x="366793" y="1451674"/>
            <a:ext cx="10048068" cy="4572000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3225" lvl="1" indent="-403225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Discuss the philosophies of quality</a:t>
            </a:r>
          </a:p>
          <a:p>
            <a:pPr marL="403225" lvl="1" indent="-403225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Define the term </a:t>
            </a:r>
            <a:r>
              <a:rPr lang="en-US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quality</a:t>
            </a: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as it relates to products and as it relates to services</a:t>
            </a:r>
            <a:endParaRPr lang="en-US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3225" lvl="1" indent="-403225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Explain why quality is important and the consequences of poor quality</a:t>
            </a:r>
          </a:p>
          <a:p>
            <a:pPr marL="403225" lvl="1" indent="-403225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and give examples of the costs associated with quality</a:t>
            </a:r>
          </a:p>
          <a:p>
            <a:pPr marL="403225" lvl="1" indent="-403225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Discuss the importance of ethics in managing quality</a:t>
            </a:r>
          </a:p>
          <a:p>
            <a:pPr marL="403225" lvl="1" indent="-403225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Discuss quality certification and its importance</a:t>
            </a:r>
          </a:p>
          <a:p>
            <a:pPr marL="403225" lvl="1" indent="-403225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TQM</a:t>
            </a:r>
          </a:p>
          <a:p>
            <a:pPr marL="403225" lvl="1" indent="-403225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Give an overview of problem solving</a:t>
            </a:r>
          </a:p>
          <a:p>
            <a:pPr marL="403225" lvl="1" indent="-403225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Give an overview of process improvement</a:t>
            </a:r>
          </a:p>
          <a:p>
            <a:pPr marL="403225" lvl="1" indent="-403225">
              <a:lnSpc>
                <a:spcPct val="10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Describe and use various quality tools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FA6D1640-A023-9243-040F-45B085C63E09}"/>
              </a:ext>
            </a:extLst>
          </p:cNvPr>
          <p:cNvSpPr txBox="1">
            <a:spLocks/>
          </p:cNvSpPr>
          <p:nvPr/>
        </p:nvSpPr>
        <p:spPr>
          <a:xfrm>
            <a:off x="1539804" y="462366"/>
            <a:ext cx="9112391" cy="12192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Chapter 9: Management of Quality</a:t>
            </a:r>
          </a:p>
          <a:p>
            <a:endParaRPr lang="en-US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F679D2F-13C5-C967-C4D4-CB10A4E1B8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916996">
            <a:off x="8653542" y="3404902"/>
            <a:ext cx="2910575" cy="24572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61304290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1BBC415B-D593-965F-65F7-FF35979F47C3}"/>
              </a:ext>
            </a:extLst>
          </p:cNvPr>
          <p:cNvSpPr txBox="1">
            <a:spLocks/>
          </p:cNvSpPr>
          <p:nvPr/>
        </p:nvSpPr>
        <p:spPr>
          <a:xfrm>
            <a:off x="180813" y="1539498"/>
            <a:ext cx="10327038" cy="45720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Explain the need for quality control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Discuss the basic issues of inspection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List and briefly explain the elements of the control process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Explain how control charts are used to monitor a process, and the concepts that underlie their use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Use and interpret control charts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Perform run tests to check for no randomness in process output</a:t>
            </a:r>
          </a:p>
          <a:p>
            <a:pPr marL="341313" lvl="1" indent="-341313">
              <a:lnSpc>
                <a:spcPct val="150000"/>
              </a:lnSpc>
              <a:buFont typeface="+mj-lt"/>
              <a:buAutoNum type="arabicPeriod"/>
            </a:pPr>
            <a:r>
              <a:rPr lang="en-US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Assess process capability</a:t>
            </a: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4608608E-6409-C11E-EE13-1AC08FCCB7C4}"/>
              </a:ext>
            </a:extLst>
          </p:cNvPr>
          <p:cNvSpPr txBox="1">
            <a:spLocks/>
          </p:cNvSpPr>
          <p:nvPr/>
        </p:nvSpPr>
        <p:spPr>
          <a:xfrm>
            <a:off x="1564716" y="539858"/>
            <a:ext cx="8229600" cy="12192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Ch 10: Quality Control</a:t>
            </a:r>
          </a:p>
          <a:p>
            <a:pPr algn="ctr"/>
            <a:endParaRPr lang="en-US" dirty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093846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1144544" y="3524543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6F6418BE-2B17-69CD-F9EA-5A096503C12E}"/>
              </a:ext>
            </a:extLst>
          </p:cNvPr>
          <p:cNvSpPr/>
          <p:nvPr/>
        </p:nvSpPr>
        <p:spPr>
          <a:xfrm>
            <a:off x="207473" y="305208"/>
            <a:ext cx="2918836" cy="990447"/>
          </a:xfrm>
          <a:prstGeom prst="rect">
            <a:avLst/>
          </a:prstGeom>
        </p:spPr>
        <p:style>
          <a:lnRef idx="2">
            <a:schemeClr val="dk1">
              <a:shade val="15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355E2CC6-2952-46B8-A67D-DCEB395F3607}"/>
</file>

<file path=customXml/itemProps2.xml><?xml version="1.0" encoding="utf-8"?>
<ds:datastoreItem xmlns:ds="http://schemas.openxmlformats.org/officeDocument/2006/customXml" ds:itemID="{39BD36A8-99DE-464B-ACC4-BF39B9D5C1BB}"/>
</file>

<file path=customXml/itemProps3.xml><?xml version="1.0" encoding="utf-8"?>
<ds:datastoreItem xmlns:ds="http://schemas.openxmlformats.org/officeDocument/2006/customXml" ds:itemID="{3BEB5EB5-B44E-4DEC-8A02-7272D498804D}"/>
</file>

<file path=docProps/app.xml><?xml version="1.0" encoding="utf-8"?>
<Properties xmlns="http://schemas.openxmlformats.org/officeDocument/2006/extended-properties" xmlns:vt="http://schemas.openxmlformats.org/officeDocument/2006/docPropsVTypes">
  <TotalTime>698</TotalTime>
  <Words>731</Words>
  <Application>Microsoft Office PowerPoint</Application>
  <PresentationFormat>Widescreen</PresentationFormat>
  <Paragraphs>98</Paragraphs>
  <Slides>13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9" baseType="lpstr">
      <vt:lpstr>Arial</vt:lpstr>
      <vt:lpstr>Broadway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Injy Hassan Nashaat Essa Mohamed</cp:lastModifiedBy>
  <cp:revision>26</cp:revision>
  <dcterms:created xsi:type="dcterms:W3CDTF">2023-04-29T09:08:23Z</dcterms:created>
  <dcterms:modified xsi:type="dcterms:W3CDTF">2024-09-24T07:26:16Z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