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4" r:id="rId2"/>
    <p:sldId id="303" r:id="rId3"/>
    <p:sldId id="276" r:id="rId4"/>
    <p:sldId id="482" r:id="rId5"/>
    <p:sldId id="483" r:id="rId6"/>
    <p:sldId id="485" r:id="rId7"/>
    <p:sldId id="489" r:id="rId8"/>
    <p:sldId id="488" r:id="rId9"/>
    <p:sldId id="490" r:id="rId10"/>
    <p:sldId id="487" r:id="rId11"/>
    <p:sldId id="486" r:id="rId12"/>
    <p:sldId id="491" r:id="rId13"/>
    <p:sldId id="517" r:id="rId14"/>
    <p:sldId id="492" r:id="rId15"/>
    <p:sldId id="493" r:id="rId16"/>
    <p:sldId id="494" r:id="rId17"/>
    <p:sldId id="495" r:id="rId18"/>
    <p:sldId id="496" r:id="rId19"/>
    <p:sldId id="497" r:id="rId20"/>
    <p:sldId id="498" r:id="rId21"/>
    <p:sldId id="499" r:id="rId22"/>
    <p:sldId id="500" r:id="rId23"/>
    <p:sldId id="519" r:id="rId24"/>
    <p:sldId id="501" r:id="rId25"/>
    <p:sldId id="503" r:id="rId26"/>
    <p:sldId id="502" r:id="rId27"/>
    <p:sldId id="504" r:id="rId28"/>
    <p:sldId id="505" r:id="rId29"/>
    <p:sldId id="506" r:id="rId30"/>
    <p:sldId id="507" r:id="rId31"/>
    <p:sldId id="508" r:id="rId32"/>
    <p:sldId id="509" r:id="rId33"/>
    <p:sldId id="510" r:id="rId34"/>
    <p:sldId id="511" r:id="rId35"/>
    <p:sldId id="512" r:id="rId36"/>
    <p:sldId id="513" r:id="rId37"/>
    <p:sldId id="514" r:id="rId38"/>
    <p:sldId id="515" r:id="rId39"/>
    <p:sldId id="516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4"/>
            <p14:sldId id="303"/>
            <p14:sldId id="276"/>
            <p14:sldId id="482"/>
            <p14:sldId id="483"/>
            <p14:sldId id="485"/>
            <p14:sldId id="489"/>
            <p14:sldId id="488"/>
            <p14:sldId id="490"/>
            <p14:sldId id="487"/>
            <p14:sldId id="486"/>
            <p14:sldId id="491"/>
            <p14:sldId id="517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19"/>
            <p14:sldId id="501"/>
            <p14:sldId id="503"/>
            <p14:sldId id="502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1291E5-0BD8-EA9E-1BB4-6A8A163CDEDB}" v="667" dt="2023-08-29T16:10:11.462"/>
    <p1510:client id="{57910821-4839-E1BD-2750-0DF33731EECC}" v="3214" dt="2023-08-31T09:37:19.792"/>
    <p1510:client id="{6C8098F0-0EB7-876D-690C-561B27B63F81}" v="350" dt="2023-09-23T11:06:13.092"/>
    <p1510:client id="{878B5414-2B7C-1BBA-D173-562788A1EAD8}" v="280" dt="2023-08-29T15:17:31.020"/>
    <p1510:client id="{A3AE14B5-97FB-7B36-02A8-7AB41C3B763B}" v="1" dt="2023-08-31T12:02:24.969"/>
    <p1510:client id="{BB44D990-3789-D892-A808-85EED76AA05C}" v="374" dt="2023-08-29T15:35:40.226"/>
    <p1510:client id="{BB723FAD-1C93-E73A-CA62-0AFE81A0AC6F}" v="2824" dt="2023-08-30T15:38:17.7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100" d="100"/>
          <a:sy n="100" d="100"/>
        </p:scale>
        <p:origin x="396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58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python.org/downloads/" TargetMode="Externa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6.png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code.visualstudio.com/" TargetMode="External"/><Relationship Id="rId7" Type="http://schemas.openxmlformats.org/officeDocument/2006/relationships/image" Target="../media/image19.png"/><Relationship Id="rId2" Type="http://schemas.openxmlformats.org/officeDocument/2006/relationships/hyperlink" Target="https://www.jetbrains.com/pycharm/" TargetMode="Externa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8.jpe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pynative.com/online-python-code-editor-to-execute-python-code/" TargetMode="External"/><Relationship Id="rId2" Type="http://schemas.openxmlformats.org/officeDocument/2006/relationships/hyperlink" Target="https://www.online-python.com/" TargetMode="Externa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8.png"/><Relationship Id="rId5" Type="http://schemas.openxmlformats.org/officeDocument/2006/relationships/image" Target="../media/image2.png"/><Relationship Id="rId4" Type="http://schemas.openxmlformats.org/officeDocument/2006/relationships/hyperlink" Target="https://www.programiz.com/python-programming/online-compiler/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4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4455754"/>
            <a:ext cx="518838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/>
                <a:cs typeface="Times New Roman"/>
              </a:rPr>
              <a:t>Prepared by Dr. Hamada I. AbdulWakel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809056" cy="212365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Programming </a:t>
            </a:r>
            <a:b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Foundations in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Python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/>
                <a:cs typeface="Times New Roman"/>
              </a:rPr>
              <a:t>Lecture 1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pic>
        <p:nvPicPr>
          <p:cNvPr id="2" name="Picture 1" descr="A person typing on a computer&#10;&#10;Description automatically generated">
            <a:extLst>
              <a:ext uri="{FF2B5EF4-FFF2-40B4-BE49-F238E27FC236}">
                <a16:creationId xmlns:a16="http://schemas.microsoft.com/office/drawing/2014/main" id="{08D4FAB9-1930-430F-E48C-6D3598880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0891" y="-329242"/>
            <a:ext cx="7415840" cy="741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5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18426" y="2785710"/>
            <a:ext cx="6474273" cy="144655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Introduction to Computer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Programming and Python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52776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/>
                <a:cs typeface="Times New Roman"/>
              </a:rPr>
              <a:t>Lecture 1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LECTURE MAIN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Computer science and information processing relationship.</a:t>
            </a:r>
            <a:endParaRPr lang="en-US" sz="2400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meaning of algorithm and its basic features.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hardware and software collaboration in a computer's architecture.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Reasons of using Python.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Pythons uses.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LECTURE MAIN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Installation environment and the required Integrated Development Environment (IDE). </a:t>
            </a:r>
            <a:endParaRPr lang="en-US" sz="240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Writing a simple Python program.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Understanding Python code style.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CB895DE-A960-B02C-924E-D2A8A5326977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12798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COMPUTER SCIENCE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Computer Science (CS):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the study of computation and information. </a:t>
            </a:r>
            <a:endParaRPr lang="en-US" sz="240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Solving problems is the core of CS.</a:t>
            </a:r>
          </a:p>
          <a:p>
            <a:pPr marL="742950" lvl="1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Problem-solving: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the process of transforming the description of a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problem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into a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solution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using the problem-solving tools, strategies, and techniques.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97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411654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INFORMATION PROCESSING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Data: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the raw, unorganized facts that can be in the form of text, graphics, audio, or video. 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Information: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the processed data with a meaningful form.</a:t>
            </a:r>
          </a:p>
          <a:p>
            <a:pPr marL="742950" lvl="1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Information processing: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the process of converting raw data into information.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pic>
        <p:nvPicPr>
          <p:cNvPr id="7" name="Picture 6" descr="A white sign with black text&#10;&#10;Description automatically generated">
            <a:extLst>
              <a:ext uri="{FF2B5EF4-FFF2-40B4-BE49-F238E27FC236}">
                <a16:creationId xmlns:a16="http://schemas.microsoft.com/office/drawing/2014/main" id="{3C5830A3-CFB6-7A20-4920-1D035D3951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3196" y="4744439"/>
            <a:ext cx="4339985" cy="125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60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73437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INFORMATION PRCESSING CYCLE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pic>
        <p:nvPicPr>
          <p:cNvPr id="7" name="Picture 6" descr="A diagram of a process&#10;&#10;Description automatically generated">
            <a:extLst>
              <a:ext uri="{FF2B5EF4-FFF2-40B4-BE49-F238E27FC236}">
                <a16:creationId xmlns:a16="http://schemas.microsoft.com/office/drawing/2014/main" id="{A587CE12-4B5E-EDD3-7D42-34BA2EEDE4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8475" y="1804184"/>
            <a:ext cx="6251274" cy="4112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74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73437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INFORMATION PROCESSING CYCLE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Input: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the stage where the computer is fed with the data from its user by the use of the input devices. 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Processing: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after the unorganized facts (data) have been sent (input) into the computer's system, the computer processes and organize them to make them meaningful.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FE313952-EEB9-440F-9974-A69919B26BEE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86906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73437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INFORMATION PROCESSING CYCLE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Output: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the step where the computer brings out information in the form understanded to its users and displays it using the output devices. 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Storage: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the organized data (information) is kept for future use. It can be stored on the internal hard disk or external on storage media.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FE313952-EEB9-440F-9974-A69919B26BEE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83190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774654"/>
            <a:ext cx="7122560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COMPUTER SCIENCE &amp; INFORMATION PROCESSING RELATIONSHIP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In order to solve a problem on a computer, you must:</a:t>
            </a:r>
            <a:endParaRPr lang="en-US" sz="240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Know how to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represent 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data describing the problem.</a:t>
            </a:r>
            <a:endParaRPr lang="en-US" sz="240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Determine the steps to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transform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information from one representation to another.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10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05222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PROBLEM-SOLVING STEPS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pic>
        <p:nvPicPr>
          <p:cNvPr id="7" name="Picture 6" descr="A diagram of a person&amp;#39;s face&#10;&#10;Description automatically generated">
            <a:extLst>
              <a:ext uri="{FF2B5EF4-FFF2-40B4-BE49-F238E27FC236}">
                <a16:creationId xmlns:a16="http://schemas.microsoft.com/office/drawing/2014/main" id="{AE24EF06-6067-3A89-C2BE-B35B8A628D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8211" y="2209612"/>
            <a:ext cx="9313652" cy="3718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82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73437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PROBLEM-SOLVING STEPS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Analyzing the problem (Step 1):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We can figure out the inputs and outputs to be carried out. 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lvl="1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Developing the algorithm (Step 2):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It is required to decide a solution before writing a program.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FE313952-EEB9-440F-9974-A69919B26BEE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00606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73437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PROBLEM-SOLVING STEPS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Coding (Step 3):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We must convert the decided algorithm into a code.</a:t>
            </a:r>
            <a:endParaRPr lang="en-US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Testing and debugging (Step 4):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developed code undergoes several rigorous tests.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FE313952-EEB9-440F-9974-A69919B26BEE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50085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2665579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ALGORITHM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sequence of steps that describes each of the computational processes.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pic>
        <p:nvPicPr>
          <p:cNvPr id="9" name="Picture 8" descr="Graphical user interface&#10;&#10;Description automatically generated">
            <a:extLst>
              <a:ext uri="{FF2B5EF4-FFF2-40B4-BE49-F238E27FC236}">
                <a16:creationId xmlns:a16="http://schemas.microsoft.com/office/drawing/2014/main" id="{52BD6349-C409-6F11-315D-B720D7B73C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1570" y="3056875"/>
            <a:ext cx="6783237" cy="2771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747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73591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ALGORITHM FEATURES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It must consist of a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finite number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of instructions.</a:t>
            </a:r>
            <a:endParaRPr lang="en-US" dirty="0"/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algorithm instruction is well defined and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not ambiguous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It should take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zero or more input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It should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terminate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after a finite time and produce at least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one output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  <a:endParaRPr lang="en-US" dirty="0"/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It should be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deterministic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means giving the same output for the same input case.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83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803409"/>
            <a:ext cx="4894069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HARDWARE &amp; SOFTWARE</a:t>
            </a:r>
            <a:endParaRPr lang="en-US" dirty="0"/>
          </a:p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COLLABORATION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pic>
        <p:nvPicPr>
          <p:cNvPr id="7" name="Picture 6" descr="A computer chip with blue arrows&#10;&#10;Description automatically generated">
            <a:extLst>
              <a:ext uri="{FF2B5EF4-FFF2-40B4-BE49-F238E27FC236}">
                <a16:creationId xmlns:a16="http://schemas.microsoft.com/office/drawing/2014/main" id="{254D20B3-08D8-642F-6546-EAB1A28591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3909" y="2146151"/>
            <a:ext cx="8738558" cy="3701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8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817786"/>
            <a:ext cx="4894069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HARDWARE &amp; SOFTWARE </a:t>
            </a:r>
            <a:endParaRPr lang="en-US"/>
          </a:p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COLLABORATION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1085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program (i.e., an algorithm) stored in computer memory must be represented in binary digits, or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machine code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loader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takes a set of machine language instructions as input and loads them into the appropriate memory locations.</a:t>
            </a:r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 CPU units performs the required computational, logical, and controlling the loaded instructions.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BCF1A86-F277-0110-3CA5-F9B10579908F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27659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817786"/>
            <a:ext cx="5497918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PROGRAMMING &amp; PROGRAMMING LANGUAGES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Programming: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the design of software using a set of basic instructions.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Programming language: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abstract hardware instructions into basic statements, which are much easier to understand and handle.</a:t>
            </a:r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Using a programming language, one can write complex software, achieving tailored functionalities by combination of basic statements.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92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6820634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POGRAMMING LANGUAGE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778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Famous and fastest growing language.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Open-source language.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Mostly open so that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anyone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can modify them, and they are usually not proprietary.</a:t>
            </a:r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Multi-purpose language.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It's a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general-purpose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language, you can use Python to do and create many different things.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34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6820634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POGRAMMING LANGUAGE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Scripting and interpreted language.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Compiler: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scans the whole program at once and converts it into machine code.</a:t>
            </a:r>
          </a:p>
          <a:p>
            <a:pPr marL="800100" indent="-342900" algn="just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Interpreter: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converts the program into machine code one line at a time.</a:t>
            </a:r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Simple, expressive, and easy to learn language.</a:t>
            </a:r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lvl="1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C#: </a:t>
            </a: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str.Substring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(0, 6);       JavaScript: </a:t>
            </a: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str.substr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(0, 6);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Python: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str[0:6]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85C4AD1-BD35-36EC-B6D8-A7C05837C49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32833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6820634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POGRAMMING LANGUAGE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High-level language.</a:t>
            </a:r>
            <a:endParaRPr lang="en-US" dirty="0"/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Cross platform language.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85C4AD1-BD35-36EC-B6D8-A7C05837C49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group of logos in circles&#10;&#10;Description automatically generated">
            <a:extLst>
              <a:ext uri="{FF2B5EF4-FFF2-40B4-BE49-F238E27FC236}">
                <a16:creationId xmlns:a16="http://schemas.microsoft.com/office/drawing/2014/main" id="{C2BA69ED-C8BC-22D9-BFD7-1F9D392EF2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4400" y="1756060"/>
            <a:ext cx="2743200" cy="3029578"/>
          </a:xfrm>
          <a:prstGeom prst="rect">
            <a:avLst/>
          </a:prstGeom>
        </p:spPr>
      </p:pic>
      <p:pic>
        <p:nvPicPr>
          <p:cNvPr id="11" name="Picture 10" descr="A diagram of a level of abstraction&#10;&#10;Description automatically generated">
            <a:extLst>
              <a:ext uri="{FF2B5EF4-FFF2-40B4-BE49-F238E27FC236}">
                <a16:creationId xmlns:a16="http://schemas.microsoft.com/office/drawing/2014/main" id="{F1323E76-DE55-358E-4D8D-B612502179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4023" y="3705117"/>
            <a:ext cx="5101086" cy="2179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6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280935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USES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Web Development (Django - Flask).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Games (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PyGame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).</a:t>
            </a:r>
            <a:endParaRPr lang="en-US"/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Desktop Apps (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PyGUI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-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Tkinter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).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Hacking.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Machine Learning and Data Science.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63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280935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USES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AI and Robots in Mars.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Automation.</a:t>
            </a:r>
            <a:endParaRPr lang="en-US" dirty="0">
              <a:cs typeface="Calibri" panose="020F0502020204030204"/>
            </a:endParaRP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Network Programming and Web Scraping.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Android Games.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0469C9B-5AFB-C428-3316-6BF2F96BBFF7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146933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803408"/>
            <a:ext cx="470716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INSTALLATION </a:t>
            </a:r>
            <a:endParaRPr lang="en-US"/>
          </a:p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ENVIRONMENT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59604" y="2391844"/>
            <a:ext cx="10541000" cy="16004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  <a:hlinkClick r:id="rId2"/>
              </a:rPr>
              <a:t>Download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Python language.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On Windows.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Follow the Straightforward steps.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pic>
        <p:nvPicPr>
          <p:cNvPr id="7" name="Picture 6" descr="A screen shot of a computer&#10;&#10;Description automatically generated">
            <a:extLst>
              <a:ext uri="{FF2B5EF4-FFF2-40B4-BE49-F238E27FC236}">
                <a16:creationId xmlns:a16="http://schemas.microsoft.com/office/drawing/2014/main" id="{F65DFC71-D9AE-37FA-1CD6-2ACB8DC559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9570" y="2387860"/>
            <a:ext cx="5546784" cy="343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77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803408"/>
            <a:ext cx="470716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INSTALLATION </a:t>
            </a:r>
            <a:endParaRPr lang="en-US"/>
          </a:p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ENVIRONMENT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On Mac.</a:t>
            </a:r>
            <a:endParaRPr lang="en-US" dirty="0"/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Follow the Straightforward steps.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539B6DD-2DF2-C3B1-0A8A-95C5773285F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12" name="Picture 11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E80F5D19-84AC-0A4A-EE31-DC8FE2313F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8363" y="2060988"/>
            <a:ext cx="5345501" cy="3756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63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803408"/>
            <a:ext cx="470716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INSTALLATION </a:t>
            </a:r>
            <a:endParaRPr lang="en-US"/>
          </a:p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ENVIRONMENT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On Linux.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lvl="1" algn="just"/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sudo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apt install python3 python3-pip build-essential python3-dev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85C4AD1-BD35-36EC-B6D8-A7C05837C49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71984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803408"/>
            <a:ext cx="470716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INSTALLATION </a:t>
            </a:r>
            <a:endParaRPr lang="en-US"/>
          </a:p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ENVIRONMENT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70843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After installation, the executable Python application is the file: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On Windows:</a:t>
            </a:r>
          </a:p>
          <a:p>
            <a:pPr lvl="1"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C:\Python_version\python.exe</a:t>
            </a:r>
          </a:p>
          <a:p>
            <a:pPr lvl="1"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On Linux and Mac:</a:t>
            </a:r>
          </a:p>
          <a:p>
            <a:pPr marL="1257300" lvl="2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Python is typically pre-installed, and can be found at:</a:t>
            </a:r>
          </a:p>
          <a:p>
            <a:pPr lvl="2" algn="just"/>
            <a:r>
              <a:rPr lang="en-US" sz="2600" dirty="0">
                <a:solidFill>
                  <a:srgbClr val="2D3956"/>
                </a:solidFill>
                <a:ea typeface="+mn-lt"/>
                <a:cs typeface="+mn-lt"/>
              </a:rPr>
              <a:t>   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/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usr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/bin/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python_version</a:t>
            </a: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85C4AD1-BD35-36EC-B6D8-A7C05837C49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34578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803408"/>
            <a:ext cx="687814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INTEGRATED DEVELOPMENT ENVIRONMENT (IDE)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Pycharm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IDE.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  <a:hlinkClick r:id="rId2"/>
              </a:rPr>
              <a:t>Download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Visual Studio Code (</a:t>
            </a: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VScode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) IDE.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  <a:hlinkClick r:id="rId3"/>
              </a:rPr>
              <a:t>Download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pic>
        <p:nvPicPr>
          <p:cNvPr id="7" name="Picture 6" descr="A logo of a computer company&#10;&#10;Description automatically generated">
            <a:extLst>
              <a:ext uri="{FF2B5EF4-FFF2-40B4-BE49-F238E27FC236}">
                <a16:creationId xmlns:a16="http://schemas.microsoft.com/office/drawing/2014/main" id="{EA9C74C6-7192-694E-4C49-5AA2A90429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9328" y="1853781"/>
            <a:ext cx="2162175" cy="2143125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D2C46FAD-B1CA-F788-AC36-184010074F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05637" y="3506278"/>
            <a:ext cx="5095875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31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803408"/>
            <a:ext cx="590048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INTEGRATED DEVELOPMENT ENVIRONMENT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VScode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You need to add Python </a:t>
            </a:r>
          </a:p>
          <a:p>
            <a:pPr lvl="1"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extension.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85C4AD1-BD35-36EC-B6D8-A7C05837C49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screenshot of a computer program&#10;&#10;Description automatically generated">
            <a:extLst>
              <a:ext uri="{FF2B5EF4-FFF2-40B4-BE49-F238E27FC236}">
                <a16:creationId xmlns:a16="http://schemas.microsoft.com/office/drawing/2014/main" id="{0E1D0171-21CB-169B-52F1-7170525CF8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7645" y="2328927"/>
            <a:ext cx="5920596" cy="3407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92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803408"/>
            <a:ext cx="590048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INTEGRATED DEVELOPMENT ENVIRONMENT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Online Editors: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  <a:hlinkClick r:id="rId2"/>
              </a:rPr>
              <a:t>Online Python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800100" lvl="1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  <a:hlinkClick r:id="rId3"/>
              </a:rPr>
              <a:t>Pynative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800100" lvl="1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  <a:hlinkClick r:id="rId4"/>
              </a:rPr>
              <a:t>Programiz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85C4AD1-BD35-36EC-B6D8-A7C05837C49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28662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90048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FIRST PROGRAM IN PYTHON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 order to write Python scripts (codes) in your machine (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offline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), we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must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install Python language.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Writing Python scripts using any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online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editors does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not require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to install Python language on your machine.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604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90048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FIRST PROGRAM IN PYTHON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Follow these steps in writing codes: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Create a code folder in any location on your machine.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Create a Python script file.</a:t>
            </a:r>
          </a:p>
          <a:p>
            <a:pPr marL="1257300" lvl="2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Python has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.</a:t>
            </a:r>
            <a:r>
              <a:rPr lang="en-US" sz="2400" b="1" err="1">
                <a:solidFill>
                  <a:srgbClr val="00B0F0"/>
                </a:solidFill>
                <a:latin typeface="Times New Roman"/>
                <a:cs typeface="Times New Roman"/>
              </a:rPr>
              <a:t>py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extension for its script files.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Open the script file in your IDE.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Write your code.</a:t>
            </a:r>
          </a:p>
          <a:p>
            <a:pPr lvl="1"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lvl="1" algn="just">
              <a:buFont typeface="Arial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print("Hello World from Python")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85C4AD1-BD35-36EC-B6D8-A7C05837C49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08992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90048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FIRST PROGRAM IN PYTHON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470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Follow these steps in writing codes: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 </a:t>
            </a: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VScode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, press RUN button on top right corner.</a:t>
            </a:r>
          </a:p>
          <a:p>
            <a:pPr marL="800100" lvl="1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800100" lvl="1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800100" lvl="1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OR, run your code in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cmd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/terminal.</a:t>
            </a:r>
          </a:p>
          <a:p>
            <a:pPr lvl="1"/>
            <a:r>
              <a:rPr lang="en-US" sz="2600" dirty="0">
                <a:solidFill>
                  <a:srgbClr val="2D3956"/>
                </a:solidFill>
                <a:ea typeface="+mn-lt"/>
                <a:cs typeface="+mn-lt"/>
              </a:rPr>
              <a:t>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python3     first.py</a:t>
            </a:r>
          </a:p>
          <a:p>
            <a:pPr lvl="1"/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"/path/to/python3" "/path/to/code file/first.py"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85C4AD1-BD35-36EC-B6D8-A7C05837C49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F8824A39-C61F-B3A9-A05D-5321D07578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6492" y="3278488"/>
            <a:ext cx="1152525" cy="90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62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90048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FORMATING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Indentation: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the leading whitespace before any statement in Python.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We can use even if 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one space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for code indentation, the default is 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four spaces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 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A code block: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a group of statements that have the same indentation level (have the same number of leading whitespaces).</a:t>
            </a:r>
            <a:endParaRPr lang="en-US"/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It used to make the code more 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readability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0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90048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FORMATING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85C4AD1-BD35-36EC-B6D8-A7C05837C49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Graphical user interface, text, website&#10;&#10;Description automatically generated">
            <a:extLst>
              <a:ext uri="{FF2B5EF4-FFF2-40B4-BE49-F238E27FC236}">
                <a16:creationId xmlns:a16="http://schemas.microsoft.com/office/drawing/2014/main" id="{5B88086F-1159-C85D-8B37-B6BBB25E10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1968" y="2356989"/>
            <a:ext cx="7262723" cy="3198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01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90048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PROGRAMMING SCENARIO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pic>
        <p:nvPicPr>
          <p:cNvPr id="12" name="Picture 11" descr="Diagram&#10;&#10;Description automatically generated">
            <a:extLst>
              <a:ext uri="{FF2B5EF4-FFF2-40B4-BE49-F238E27FC236}">
                <a16:creationId xmlns:a16="http://schemas.microsoft.com/office/drawing/2014/main" id="{2F40C643-1885-73FA-C61D-4DDC6E7DF4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2211" y="1827884"/>
            <a:ext cx="6438180" cy="409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38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90048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PROGRAMMING SCENARIO</a:t>
            </a:r>
            <a:endParaRPr lang="en-US" sz="2800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50865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programmer typically starts by writing high-level language statements in a text editor. 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programmer then runs another program called a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translator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to convert the high-level program code into executable code. 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Because it is possible for a programmer to make grammatical mistakes even when writing high-level code, the translator checks for syntax errors before it completes the translation process.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2753127-F2F4-9416-924B-A1C62314AC9F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61963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90048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PROGRAMMING SCENARIO</a:t>
            </a:r>
            <a:endParaRPr lang="en-US" sz="2800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1393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programmer then has to revise the program. 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If the translation process succeeds without a syntax error, the program can be executed by the run-time system. 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 run-time system might execute the program directly on the hardware or run yet another program called an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interpreter or virtual machine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to execute the program.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2753127-F2F4-9416-924B-A1C62314AC9F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372313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QUESTIONS FOR ONLINE DISCUSSION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Which of the following can be achieved using Python language: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Mathematical calculations.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Windows GUI application.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Controlling a robotic arm.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Web crawling.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machine-leaning system that can fly a helicopter.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Simulation of large-scale experiments in physics.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game in Android.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operating system from scratch.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332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person holding a tablet&#10;&#10;Description automatically generated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5117" y="1587476"/>
            <a:ext cx="9342407" cy="389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</TotalTime>
  <Words>771</Words>
  <Application>Microsoft Office PowerPoint</Application>
  <PresentationFormat>Widescreen</PresentationFormat>
  <Paragraphs>57</Paragraphs>
  <Slides>40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User0</cp:lastModifiedBy>
  <cp:revision>930</cp:revision>
  <dcterms:created xsi:type="dcterms:W3CDTF">2023-04-29T09:08:23Z</dcterms:created>
  <dcterms:modified xsi:type="dcterms:W3CDTF">2023-09-25T08:48:47Z</dcterms:modified>
</cp:coreProperties>
</file>