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575" r:id="rId2"/>
    <p:sldId id="271" r:id="rId3"/>
    <p:sldId id="303" r:id="rId4"/>
    <p:sldId id="313" r:id="rId5"/>
    <p:sldId id="503" r:id="rId6"/>
    <p:sldId id="488" r:id="rId7"/>
    <p:sldId id="617" r:id="rId8"/>
    <p:sldId id="590" r:id="rId9"/>
    <p:sldId id="587" r:id="rId10"/>
    <p:sldId id="588" r:id="rId11"/>
    <p:sldId id="618" r:id="rId12"/>
    <p:sldId id="589" r:id="rId13"/>
    <p:sldId id="619" r:id="rId14"/>
    <p:sldId id="620" r:id="rId15"/>
    <p:sldId id="591" r:id="rId16"/>
    <p:sldId id="621" r:id="rId17"/>
    <p:sldId id="487" r:id="rId18"/>
    <p:sldId id="622" r:id="rId19"/>
    <p:sldId id="595" r:id="rId20"/>
    <p:sldId id="592" r:id="rId21"/>
    <p:sldId id="596" r:id="rId22"/>
    <p:sldId id="597" r:id="rId23"/>
    <p:sldId id="598" r:id="rId24"/>
    <p:sldId id="599" r:id="rId25"/>
    <p:sldId id="593" r:id="rId26"/>
    <p:sldId id="600" r:id="rId27"/>
    <p:sldId id="601" r:id="rId28"/>
    <p:sldId id="602" r:id="rId29"/>
    <p:sldId id="603" r:id="rId30"/>
    <p:sldId id="604" r:id="rId31"/>
    <p:sldId id="594" r:id="rId32"/>
    <p:sldId id="606" r:id="rId33"/>
    <p:sldId id="607" r:id="rId34"/>
    <p:sldId id="608" r:id="rId35"/>
    <p:sldId id="609" r:id="rId36"/>
    <p:sldId id="610" r:id="rId37"/>
    <p:sldId id="611" r:id="rId38"/>
    <p:sldId id="531" r:id="rId39"/>
    <p:sldId id="526" r:id="rId40"/>
    <p:sldId id="616" r:id="rId41"/>
    <p:sldId id="612" r:id="rId42"/>
    <p:sldId id="613" r:id="rId43"/>
    <p:sldId id="614" r:id="rId44"/>
    <p:sldId id="61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271"/>
            <p14:sldId id="303"/>
            <p14:sldId id="313"/>
            <p14:sldId id="503"/>
            <p14:sldId id="488"/>
            <p14:sldId id="617"/>
            <p14:sldId id="590"/>
            <p14:sldId id="587"/>
            <p14:sldId id="588"/>
            <p14:sldId id="618"/>
            <p14:sldId id="589"/>
            <p14:sldId id="619"/>
            <p14:sldId id="620"/>
            <p14:sldId id="591"/>
            <p14:sldId id="621"/>
            <p14:sldId id="487"/>
            <p14:sldId id="622"/>
            <p14:sldId id="595"/>
            <p14:sldId id="592"/>
            <p14:sldId id="596"/>
            <p14:sldId id="597"/>
            <p14:sldId id="598"/>
            <p14:sldId id="599"/>
            <p14:sldId id="593"/>
            <p14:sldId id="600"/>
            <p14:sldId id="601"/>
            <p14:sldId id="602"/>
            <p14:sldId id="603"/>
            <p14:sldId id="604"/>
            <p14:sldId id="594"/>
            <p14:sldId id="606"/>
            <p14:sldId id="607"/>
            <p14:sldId id="608"/>
            <p14:sldId id="609"/>
            <p14:sldId id="610"/>
            <p14:sldId id="611"/>
            <p14:sldId id="531"/>
            <p14:sldId id="526"/>
            <p14:sldId id="616"/>
            <p14:sldId id="612"/>
            <p14:sldId id="613"/>
            <p14:sldId id="614"/>
            <p14:sldId id="6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70573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362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 Dr. Mona </a:t>
            </a:r>
            <a:r>
              <a:rPr kumimoji="0" lang="en-US" sz="2400" b="0" i="0" u="none" strike="noStrike" kern="1200" cap="none" spc="0" normalizeH="0" baseline="0" noProof="0" dirty="0" err="1">
                <a:ln>
                  <a:noFill/>
                </a:ln>
                <a:solidFill>
                  <a:srgbClr val="2D3956"/>
                </a:solidFill>
                <a:effectLst/>
                <a:uLnTx/>
                <a:uFillTx/>
                <a:latin typeface="Tajawal Medium" panose="00000600000000000000" pitchFamily="2" charset="-78"/>
                <a:ea typeface="+mn-ea"/>
                <a:cs typeface="Tajawal Medium" panose="00000600000000000000" pitchFamily="2" charset="-78"/>
              </a:rPr>
              <a:t>Moustafa</a:t>
            </a: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3</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4669868"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MGM 333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Part 1: Starting the research process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CH2: Reviewing literature</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672213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078361"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Reviewing literature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02</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84775"/>
          </a:xfrm>
          <a:prstGeom prst="rect">
            <a:avLst/>
          </a:prstGeom>
          <a:noFill/>
        </p:spPr>
        <p:txBody>
          <a:bodyPr wrap="square" rtlCol="0">
            <a:spAutoFit/>
          </a:bodyPr>
          <a:lstStyle/>
          <a:p>
            <a:r>
              <a:rPr lang="en-US" sz="3200" b="1" dirty="0">
                <a:solidFill>
                  <a:srgbClr val="2D3956"/>
                </a:solidFill>
                <a:latin typeface="Tajawal Medium" panose="00000600000000000000" pitchFamily="2" charset="-78"/>
                <a:cs typeface="Tajawal Medium" panose="00000600000000000000" pitchFamily="2" charset="-78"/>
              </a:rPr>
              <a:t>Session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AF69927-49DD-57FD-9E95-C0DD2AD2AEAB}"/>
              </a:ext>
            </a:extLst>
          </p:cNvPr>
          <p:cNvSpPr txBox="1"/>
          <p:nvPr/>
        </p:nvSpPr>
        <p:spPr>
          <a:xfrm>
            <a:off x="3385473" y="2431926"/>
            <a:ext cx="7693343" cy="3539430"/>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What is meant by literature review?</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ZurichBT-RomanExtended"/>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Functions of literature review</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ZurichBT-RomanExtended"/>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Steps of literature review</a:t>
            </a:r>
          </a:p>
          <a:p>
            <a:pPr marR="0" lvl="0" algn="l" defTabSz="914400" rtl="0" eaLnBrk="1" fontAlgn="auto" latinLnBrk="0" hangingPunct="1">
              <a:lnSpc>
                <a:spcPct val="100000"/>
              </a:lnSpc>
              <a:spcBef>
                <a:spcPts val="0"/>
              </a:spcBef>
              <a:spcAft>
                <a:spcPts val="0"/>
              </a:spcAft>
              <a:buClrTx/>
              <a:buSzTx/>
              <a:tabLst/>
              <a:defRPr/>
            </a:pPr>
            <a:endParaRPr lang="en-US" sz="2800" dirty="0">
              <a:solidFill>
                <a:prstClr val="black"/>
              </a:solidFill>
              <a:latin typeface="ZurichBT-RomanExtended"/>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Literature review process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ZurichBT-RomanExtended"/>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34679" y="3872320"/>
            <a:ext cx="8217855"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What is meant by literature review?</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325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44004"/>
            <a:ext cx="8417320"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literature review is a critical discussion of all significant, publicly available literature that contributes to the understanding of a subject.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328031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5825" y="2044004"/>
            <a:ext cx="8417320"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Is the documentation of a comprehensive review of the published and unpublished work from secondary sources of data in the areas of specific interest to the researcher.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1211421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664318" cy="33471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4043" y="1691353"/>
            <a:ext cx="9175605" cy="2677656"/>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A literature review is a written document that presents a logically argued case founded on a comprehensive understanding of the current state of knowledge about a topic of study. This case establishes a convincing thesis to answer a studies question.</a:t>
            </a:r>
          </a:p>
          <a:p>
            <a:pPr algn="just"/>
            <a:r>
              <a:rPr lang="en-US" sz="2800" dirty="0">
                <a:solidFill>
                  <a:srgbClr val="2D3956"/>
                </a:solidFill>
                <a:latin typeface="Tajawal ExtraBold" panose="00000800000000000000" pitchFamily="2" charset="-78"/>
                <a:cs typeface="Tajawal ExtraBold" panose="00000800000000000000" pitchFamily="2" charset="-78"/>
              </a:rPr>
              <a:t>(Machi and McEvoy, 2009, 4)</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570413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231654"/>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Literature review is a ‘runway’ because it should:</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Clarify your own research aims</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provide you with the depth and breadth of subject knowledge necessary</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Form the theoretical framework for your own empirical investigation</a:t>
            </a:r>
          </a:p>
          <a:p>
            <a:pPr marL="342900" indent="-34290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Contribute to your research design</a:t>
            </a:r>
            <a:r>
              <a:rPr lang="en-US" sz="2800" b="1" dirty="0">
                <a:solidFill>
                  <a:srgbClr val="2D3956"/>
                </a:solidFill>
                <a:latin typeface="Tajawal ExtraBold" panose="00000800000000000000" pitchFamily="2" charset="-78"/>
                <a:cs typeface="Tajawal ExtraBold" panose="00000800000000000000" pitchFamily="2" charset="-78"/>
              </a:rPr>
              <a:t>.</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9463021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1136731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620" y="1285192"/>
            <a:ext cx="11201759"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2D3956"/>
                </a:solidFill>
                <a:latin typeface="Tajawal ExtraBold" panose="00000800000000000000" pitchFamily="2" charset="-78"/>
                <a:cs typeface="Tajawal ExtraBold" panose="00000800000000000000" pitchFamily="2" charset="-78"/>
              </a:rPr>
              <a:t>In order to produce a literature review you must: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 Carry out a search of all the appropriate bibliographic sources in order to ensure that no significant documents have been missed.</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From the retrieved literature you must record each item’s existence uniquely</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Appraise each item in terms of its contribution to the body of knowledge on the subject of the search,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meant by literature review?</a:t>
            </a:r>
          </a:p>
        </p:txBody>
      </p:sp>
    </p:spTree>
    <p:extLst>
      <p:ext uri="{BB962C8B-B14F-4D97-AF65-F5344CB8AC3E}">
        <p14:creationId xmlns:p14="http://schemas.microsoft.com/office/powerpoint/2010/main" val="19647904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49148" y="4360921"/>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Functions of literature review</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1136731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621" y="1829597"/>
            <a:ext cx="11201759" cy="3108543"/>
          </a:xfrm>
          <a:prstGeom prst="rect">
            <a:avLst/>
          </a:prstGeom>
          <a:noFill/>
        </p:spPr>
        <p:txBody>
          <a:bodyPr wrap="square" rtlCol="0">
            <a:spAutoFit/>
          </a:bodyPr>
          <a:lstStyle/>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Bring clarity and focus to your research problem</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 Improve your methodology</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Broaden your knowledge base in your research area</a:t>
            </a:r>
          </a:p>
          <a:p>
            <a:pPr marL="457200" indent="-457200" algn="just">
              <a:buFont typeface="Wingdings" panose="05000000000000000000" pitchFamily="2" charset="2"/>
              <a:buChar char="ü"/>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Contextualize your findings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Functions of literature review</a:t>
            </a:r>
          </a:p>
        </p:txBody>
      </p:sp>
    </p:spTree>
    <p:extLst>
      <p:ext uri="{BB962C8B-B14F-4D97-AF65-F5344CB8AC3E}">
        <p14:creationId xmlns:p14="http://schemas.microsoft.com/office/powerpoint/2010/main" val="4168768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11367319"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6622" y="1856101"/>
            <a:ext cx="10036996" cy="2246769"/>
          </a:xfrm>
          <a:prstGeom prst="rect">
            <a:avLst/>
          </a:prstGeom>
          <a:noFill/>
        </p:spPr>
        <p:txBody>
          <a:bodyPr wrap="square" rtlCol="0">
            <a:spAutoFit/>
          </a:bodyPr>
          <a:lstStyle/>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This will convey a sense of the research data available</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validity of the methods you used to gather that data</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The ideas and theories which have been formulated by previous researchers, any gaps in current knowledge and the predicted contribution of your own impending work</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Functions of literature review</a:t>
            </a:r>
          </a:p>
        </p:txBody>
      </p:sp>
    </p:spTree>
    <p:extLst>
      <p:ext uri="{BB962C8B-B14F-4D97-AF65-F5344CB8AC3E}">
        <p14:creationId xmlns:p14="http://schemas.microsoft.com/office/powerpoint/2010/main" val="1363745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34679" y="3923599"/>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Steps of literature review</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5"/>
            <a:ext cx="10347935" cy="41529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7530" y="1735440"/>
            <a:ext cx="9915183" cy="1938992"/>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Search for existing literature in your area of study;</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Review the literature selected;</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Develop a theoretical framework;</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Develop a conceptual framework;</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Writing up the literature reviewed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Steps of literature review</a:t>
            </a:r>
          </a:p>
        </p:txBody>
      </p:sp>
    </p:spTree>
    <p:extLst>
      <p:ext uri="{BB962C8B-B14F-4D97-AF65-F5344CB8AC3E}">
        <p14:creationId xmlns:p14="http://schemas.microsoft.com/office/powerpoint/2010/main" val="20635687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34679" y="3923599"/>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Literature review process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86492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999038"/>
            <a:ext cx="9922203" cy="41177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765" y="1080527"/>
            <a:ext cx="9610383" cy="3908762"/>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The literature review process requires four separate skills:</a:t>
            </a:r>
          </a:p>
          <a:p>
            <a:pPr algn="just"/>
            <a:r>
              <a:rPr lang="en-US" sz="2400"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Information seeking and retrieval</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Evaluation</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Critical analysis</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Research synthesis </a:t>
            </a:r>
            <a:r>
              <a:rPr lang="ar-SA" sz="2400" dirty="0">
                <a:solidFill>
                  <a:srgbClr val="2D3956"/>
                </a:solidFill>
                <a:latin typeface="Tajawal ExtraBold" panose="00000800000000000000" pitchFamily="2" charset="-78"/>
                <a:cs typeface="Tajawal ExtraBold" panose="00000800000000000000" pitchFamily="2" charset="-78"/>
              </a:rPr>
              <a:t>توليف</a:t>
            </a:r>
            <a:r>
              <a:rPr lang="ar-EG" sz="2400" dirty="0">
                <a:solidFill>
                  <a:srgbClr val="2D3956"/>
                </a:solidFill>
                <a:latin typeface="Tajawal ExtraBold" panose="00000800000000000000" pitchFamily="2" charset="-78"/>
                <a:cs typeface="Tajawal ExtraBold" panose="00000800000000000000" pitchFamily="2" charset="-78"/>
              </a:rPr>
              <a:t>/ تركيب</a:t>
            </a:r>
            <a:r>
              <a:rPr lang="ar-SA" sz="2400" dirty="0">
                <a:solidFill>
                  <a:srgbClr val="2D3956"/>
                </a:solidFill>
                <a:latin typeface="Tajawal ExtraBold" panose="00000800000000000000" pitchFamily="2" charset="-78"/>
                <a:cs typeface="Tajawal ExtraBold" panose="00000800000000000000" pitchFamily="2" charset="-78"/>
              </a:rPr>
              <a:t> البحث</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a:t>
            </a:r>
            <a:endParaRPr lang="en-US" sz="3200" b="1" dirty="0"/>
          </a:p>
        </p:txBody>
      </p:sp>
    </p:spTree>
    <p:extLst>
      <p:ext uri="{BB962C8B-B14F-4D97-AF65-F5344CB8AC3E}">
        <p14:creationId xmlns:p14="http://schemas.microsoft.com/office/powerpoint/2010/main" val="27294633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5"/>
            <a:ext cx="10347935" cy="41529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619420"/>
            <a:ext cx="7702070" cy="2369880"/>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Information seeking and retrieval</a:t>
            </a:r>
          </a:p>
          <a:p>
            <a:pPr algn="just"/>
            <a:r>
              <a:rPr lang="en-US" sz="2400" dirty="0">
                <a:solidFill>
                  <a:srgbClr val="2D3956"/>
                </a:solidFill>
                <a:latin typeface="Tajawal ExtraBold" panose="00000800000000000000" pitchFamily="2" charset="-78"/>
                <a:cs typeface="Tajawal ExtraBold" panose="00000800000000000000" pitchFamily="2" charset="-78"/>
              </a:rPr>
              <a:t>         </a:t>
            </a:r>
          </a:p>
          <a:p>
            <a:pPr algn="just"/>
            <a:r>
              <a:rPr lang="en-US" sz="2400" dirty="0">
                <a:solidFill>
                  <a:srgbClr val="2D3956"/>
                </a:solidFill>
                <a:latin typeface="Tajawal ExtraBold" panose="00000800000000000000" pitchFamily="2" charset="-78"/>
                <a:cs typeface="Tajawal ExtraBold" panose="00000800000000000000" pitchFamily="2" charset="-78"/>
              </a:rPr>
              <a:t>The ability to search appropriate sources and scan the literature efficiently, using manual or online methods, to identify and obtain a set of useful articles, chapters and books.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a:t>
            </a:r>
            <a:endParaRPr lang="en-US" sz="3200" b="1" dirty="0"/>
          </a:p>
        </p:txBody>
      </p:sp>
    </p:spTree>
    <p:extLst>
      <p:ext uri="{BB962C8B-B14F-4D97-AF65-F5344CB8AC3E}">
        <p14:creationId xmlns:p14="http://schemas.microsoft.com/office/powerpoint/2010/main" val="1164345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50289" y="70121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14031" y="-373546"/>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4190" y="1208981"/>
            <a:ext cx="9598955" cy="38758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5495" y="1344936"/>
            <a:ext cx="8952332"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This is a brief overview of the steps involved in the search for material for your literature review:</a:t>
            </a:r>
          </a:p>
          <a:p>
            <a:pPr marL="342900" indent="-342900" algn="just">
              <a:buFont typeface="Wingdings" panose="05000000000000000000" pitchFamily="2" charset="2"/>
              <a:buChar char="ü"/>
            </a:pPr>
            <a:endParaRPr lang="en-US" sz="2400" u="sng"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Define your search objectives</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Identify keywords, phrases and subject categories to be used in the search</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Identify and record the sources to be accessed in searching for information</a:t>
            </a:r>
          </a:p>
          <a:p>
            <a:pPr marL="342900" indent="-342900" algn="just">
              <a:buFont typeface="Wingdings" panose="05000000000000000000" pitchFamily="2" charset="2"/>
              <a:buChar char="ü"/>
            </a:pPr>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u="sng" dirty="0">
                <a:solidFill>
                  <a:srgbClr val="2D3956"/>
                </a:solidFill>
                <a:latin typeface="Tajawal ExtraBold" panose="00000800000000000000" pitchFamily="2" charset="-78"/>
                <a:cs typeface="Tajawal ExtraBold" panose="00000800000000000000" pitchFamily="2" charset="-78"/>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1925611" y="26200"/>
            <a:ext cx="10571560" cy="584775"/>
          </a:xfrm>
          <a:prstGeom prst="rect">
            <a:avLst/>
          </a:prstGeom>
          <a:noFill/>
        </p:spPr>
        <p:txBody>
          <a:bodyPr wrap="square">
            <a:spAutoFit/>
          </a:bodyPr>
          <a:lstStyle/>
          <a:p>
            <a:pPr algn="ctr"/>
            <a:r>
              <a:rPr lang="en-US" sz="3200" b="1" dirty="0">
                <a:solidFill>
                  <a:srgbClr val="2D3956"/>
                </a:solidFill>
                <a:latin typeface="Tajawal ExtraBold" panose="00000800000000000000" pitchFamily="2" charset="-78"/>
                <a:cs typeface="Tajawal ExtraBold" panose="00000800000000000000" pitchFamily="2" charset="-78"/>
              </a:rPr>
              <a:t>Literature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Information seeking and retrieval</a:t>
            </a: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245046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5"/>
            <a:ext cx="10347935" cy="41529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7530" y="1735440"/>
            <a:ext cx="9915183" cy="163121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Evaluation</a:t>
            </a:r>
            <a:r>
              <a:rPr lang="en-US" sz="2400" dirty="0">
                <a:solidFill>
                  <a:srgbClr val="2D3956"/>
                </a:solidFill>
                <a:latin typeface="Tajawal ExtraBold" panose="00000800000000000000" pitchFamily="2" charset="-78"/>
                <a:cs typeface="Tajawal ExtraBold" panose="00000800000000000000" pitchFamily="2" charset="-78"/>
              </a:rPr>
              <a:t>         </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The ability to judge a source based on a number of criteria, including the source itself, the author and the subject.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068004"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Evaluation</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39968459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5"/>
            <a:ext cx="10347935" cy="41529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7530" y="1735440"/>
            <a:ext cx="9915183"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There are a number of criteria you can use to evaluate the quality of the information you have retrieved:</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Authority</a:t>
            </a:r>
            <a:r>
              <a:rPr lang="en-US" sz="2400" dirty="0">
                <a:solidFill>
                  <a:srgbClr val="2D3956"/>
                </a:solidFill>
                <a:latin typeface="Tajawal ExtraBold" panose="00000800000000000000" pitchFamily="2" charset="-78"/>
                <a:cs typeface="Tajawal ExtraBold" panose="00000800000000000000" pitchFamily="2" charset="-78"/>
              </a:rPr>
              <a:t>: You must consider the authority of the creator(s) of the document in order to appraise the reliability of the information provided.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781571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Evaluation</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33720534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5"/>
            <a:ext cx="10347935" cy="41529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7530" y="1735440"/>
            <a:ext cx="9915183"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There are a number of criteria you can use to evaluate the quality of the information you have retrieved:</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Authority</a:t>
            </a:r>
            <a:r>
              <a:rPr lang="en-US" sz="2400" dirty="0">
                <a:solidFill>
                  <a:srgbClr val="2D3956"/>
                </a:solidFill>
                <a:latin typeface="Tajawal ExtraBold" panose="00000800000000000000" pitchFamily="2" charset="-78"/>
                <a:cs typeface="Tajawal ExtraBold" panose="00000800000000000000" pitchFamily="2" charset="-78"/>
              </a:rPr>
              <a:t>: You must consider the authority of the creator(s) of the document in order to appraise the reliability of the information provided.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781571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Evaluation</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3140556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5"/>
            <a:ext cx="10347935" cy="41529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7530" y="1735440"/>
            <a:ext cx="9915183"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There are a number of criteria you can use to evaluate the quality of the information you have retrieved:</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Scope: </a:t>
            </a:r>
            <a:r>
              <a:rPr lang="en-US" sz="2400" dirty="0">
                <a:solidFill>
                  <a:srgbClr val="2D3956"/>
                </a:solidFill>
                <a:latin typeface="Tajawal ExtraBold" panose="00000800000000000000" pitchFamily="2" charset="-78"/>
                <a:cs typeface="Tajawal ExtraBold" panose="00000800000000000000" pitchFamily="2" charset="-78"/>
              </a:rPr>
              <a:t>Consider what claims are made by the author(s) of the work. Most reliable pieces of research should set out clearly the scope, aims and objectives and the methods by which data were collected. Any works which fail to set out such information should again be regarded with caution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781571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Evaluation</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37547270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6"/>
            <a:ext cx="9088979" cy="30755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7531" y="1735440"/>
            <a:ext cx="8430940" cy="193899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There are a number of criteria you can use to evaluate the quality of the information you have retrieved:</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Purpose: </a:t>
            </a:r>
            <a:r>
              <a:rPr lang="en-US" sz="2400" dirty="0">
                <a:solidFill>
                  <a:srgbClr val="2D3956"/>
                </a:solidFill>
                <a:latin typeface="Tajawal ExtraBold" panose="00000800000000000000" pitchFamily="2" charset="-78"/>
                <a:cs typeface="Tajawal ExtraBold" panose="00000800000000000000" pitchFamily="2" charset="-78"/>
              </a:rPr>
              <a:t>Think about why a work was produced, as the reason may give an indication of its reliability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781571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Evaluation</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40815998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3918" y="1247942"/>
            <a:ext cx="9389619" cy="30619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7530" y="1735440"/>
            <a:ext cx="9142397" cy="163121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Critical analysis</a:t>
            </a:r>
            <a:endParaRPr lang="en-US" sz="2400" dirty="0">
              <a:solidFill>
                <a:srgbClr val="2D3956"/>
              </a:solidFill>
              <a:latin typeface="Tajawal ExtraBold" panose="00000800000000000000" pitchFamily="2" charset="-78"/>
              <a:cs typeface="Tajawal ExtraBold" panose="00000800000000000000" pitchFamily="2" charset="-78"/>
            </a:endParaRP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The ability to examine and analyze the content of the literature systematically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a:t>
            </a:r>
            <a:endParaRPr lang="en-US" sz="3200" b="1" dirty="0"/>
          </a:p>
        </p:txBody>
      </p:sp>
    </p:spTree>
    <p:extLst>
      <p:ext uri="{BB962C8B-B14F-4D97-AF65-F5344CB8AC3E}">
        <p14:creationId xmlns:p14="http://schemas.microsoft.com/office/powerpoint/2010/main" val="41526590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456569"/>
            <a:ext cx="9642837" cy="31901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671104"/>
            <a:ext cx="9354022" cy="230832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In order to analyze the argument of the author you need to read the piece and identify all of those components.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A claim: </a:t>
            </a:r>
            <a:r>
              <a:rPr lang="en-US" sz="2400" dirty="0">
                <a:solidFill>
                  <a:srgbClr val="2D3956"/>
                </a:solidFill>
                <a:latin typeface="Tajawal ExtraBold" panose="00000800000000000000" pitchFamily="2" charset="-78"/>
                <a:cs typeface="Tajawal ExtraBold" panose="00000800000000000000" pitchFamily="2" charset="-78"/>
              </a:rPr>
              <a:t>is the essence of an argument; it is the conclusion the writer intends to demonstrate by applying all other components of an argument in support of that claim. </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6" y="37956"/>
            <a:ext cx="830654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Critical analysis  </a:t>
            </a:r>
            <a:endParaRPr lang="en-US" sz="3200" b="1" dirty="0"/>
          </a:p>
        </p:txBody>
      </p:sp>
    </p:spTree>
    <p:extLst>
      <p:ext uri="{BB962C8B-B14F-4D97-AF65-F5344CB8AC3E}">
        <p14:creationId xmlns:p14="http://schemas.microsoft.com/office/powerpoint/2010/main" val="4634716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5"/>
            <a:ext cx="10467205" cy="50066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230568"/>
            <a:ext cx="9950370" cy="4893647"/>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In order to analyze the argument of the author you need to read the piece and identify all of those components.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A reason: </a:t>
            </a:r>
            <a:r>
              <a:rPr lang="en-US" sz="2400" dirty="0">
                <a:solidFill>
                  <a:srgbClr val="2D3956"/>
                </a:solidFill>
                <a:latin typeface="Tajawal ExtraBold" panose="00000800000000000000" pitchFamily="2" charset="-78"/>
                <a:cs typeface="Tajawal ExtraBold" panose="00000800000000000000" pitchFamily="2" charset="-78"/>
              </a:rPr>
              <a:t>The reasons a writer gives for making a claim are the first building blocks of any argument. Reasons comprise the second level of an argument, without which the first level, the claim, cannot stand. </a:t>
            </a:r>
          </a:p>
          <a:p>
            <a:pPr marL="342900" indent="-342900" algn="just">
              <a:buFont typeface="Wingdings" panose="05000000000000000000" pitchFamily="2" charset="2"/>
              <a:buChar char="ü"/>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u="sng" dirty="0">
                <a:solidFill>
                  <a:srgbClr val="2D3956"/>
                </a:solidFill>
                <a:latin typeface="Tajawal ExtraBold" panose="00000800000000000000" pitchFamily="2" charset="-78"/>
                <a:cs typeface="Tajawal ExtraBold" panose="00000800000000000000" pitchFamily="2" charset="-78"/>
              </a:rPr>
              <a:t>There are three questions to ask when trying to establish the value of a reason:</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1 Is the reason relevant to the claim it supports?</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2 Is the reason effective?</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3 Is the value invoked by the reason likely to be universal or selective?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6" y="37956"/>
            <a:ext cx="830654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Critical analysis  </a:t>
            </a:r>
            <a:endParaRPr lang="en-US" sz="3200" b="1" dirty="0"/>
          </a:p>
        </p:txBody>
      </p:sp>
    </p:spTree>
    <p:extLst>
      <p:ext uri="{BB962C8B-B14F-4D97-AF65-F5344CB8AC3E}">
        <p14:creationId xmlns:p14="http://schemas.microsoft.com/office/powerpoint/2010/main" val="21888985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5"/>
            <a:ext cx="10347935" cy="41529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0481" y="1560895"/>
            <a:ext cx="9793693" cy="3416320"/>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In order to analyze the argument of the author you need to read the piece and identify all of those components.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Evidence: </a:t>
            </a:r>
            <a:r>
              <a:rPr lang="en-US" sz="2400" dirty="0">
                <a:solidFill>
                  <a:srgbClr val="2D3956"/>
                </a:solidFill>
                <a:latin typeface="Tajawal ExtraBold" panose="00000800000000000000" pitchFamily="2" charset="-78"/>
                <a:cs typeface="Tajawal ExtraBold" panose="00000800000000000000" pitchFamily="2" charset="-78"/>
              </a:rPr>
              <a:t>Most readers are unlikely to accept a claim based solely on the reason(s) given by the author; we would expect the author to support the reason(s).The more hostile or critical an audience, the stronger the evidence must be. It must be accurate, credible and given in sufficient quantity to convince the reader of the author’s knowledge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6" y="37956"/>
            <a:ext cx="830654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Critical analysis  </a:t>
            </a:r>
            <a:endParaRPr lang="en-US" sz="3200" b="1" dirty="0"/>
          </a:p>
        </p:txBody>
      </p:sp>
    </p:spTree>
    <p:extLst>
      <p:ext uri="{BB962C8B-B14F-4D97-AF65-F5344CB8AC3E}">
        <p14:creationId xmlns:p14="http://schemas.microsoft.com/office/powerpoint/2010/main" val="2454908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9" y="1085675"/>
            <a:ext cx="9751588" cy="415290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0482" y="1560895"/>
            <a:ext cx="9276858" cy="3416320"/>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In order to analyze the argument of the author you need to read the piece and identify all of those components.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Drawing conclusions from critical analysis: </a:t>
            </a:r>
            <a:r>
              <a:rPr lang="en-US" sz="2400" dirty="0">
                <a:solidFill>
                  <a:srgbClr val="2D3956"/>
                </a:solidFill>
                <a:latin typeface="Tajawal ExtraBold" panose="00000800000000000000" pitchFamily="2" charset="-78"/>
                <a:cs typeface="Tajawal ExtraBold" panose="00000800000000000000" pitchFamily="2" charset="-78"/>
              </a:rPr>
              <a:t>Once you have analyzed the text you must then draw your own conclusions from the work and begin to formulate your own argument; your review will ultimately provide a synthesis of the articles, research reports or other reviews that you have analyzed. Your conclusions will provide the framework for that synthesis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6" y="37956"/>
            <a:ext cx="830654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Critical analysis  </a:t>
            </a:r>
            <a:endParaRPr lang="en-US" sz="3200" b="1" dirty="0"/>
          </a:p>
        </p:txBody>
      </p:sp>
    </p:spTree>
    <p:extLst>
      <p:ext uri="{BB962C8B-B14F-4D97-AF65-F5344CB8AC3E}">
        <p14:creationId xmlns:p14="http://schemas.microsoft.com/office/powerpoint/2010/main" val="12222286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5"/>
            <a:ext cx="10838266"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185430"/>
            <a:ext cx="10493709" cy="4893647"/>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In order to analyze the argument of the author you need to read the piece and identify all of those components.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Marking up the text: </a:t>
            </a:r>
            <a:r>
              <a:rPr lang="en-US" sz="2400" dirty="0">
                <a:solidFill>
                  <a:srgbClr val="2D3956"/>
                </a:solidFill>
                <a:latin typeface="Tajawal ExtraBold" panose="00000800000000000000" pitchFamily="2" charset="-78"/>
                <a:cs typeface="Tajawal ExtraBold" panose="00000800000000000000" pitchFamily="2" charset="-78"/>
              </a:rPr>
              <a:t>When reading through an article it always helps to annotate the text as you go (if you have taken a photocopy that is!) in order to establish which part of the article does what in terms of the overall argument</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ü"/>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Fisher (1993) suggests one way of doing this:</a:t>
            </a: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 </a:t>
            </a:r>
            <a:r>
              <a:rPr lang="en-US" sz="2400" dirty="0">
                <a:solidFill>
                  <a:srgbClr val="2D3956"/>
                </a:solidFill>
                <a:latin typeface="Tajawal ExtraBold" panose="00000800000000000000" pitchFamily="2" charset="-78"/>
                <a:cs typeface="Tajawal ExtraBold" panose="00000800000000000000" pitchFamily="2" charset="-78"/>
              </a:rPr>
              <a:t>A claim is identified in the text by underlining.</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 A reason is identified in the text by square brackets: [….].</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 Evidence is identified in the text by placing an asterisk at either side of the evidence statement: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6" y="37956"/>
            <a:ext cx="830654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Critical analysis  </a:t>
            </a:r>
            <a:endParaRPr lang="en-US" sz="3200" b="1" dirty="0"/>
          </a:p>
        </p:txBody>
      </p:sp>
    </p:spTree>
    <p:extLst>
      <p:ext uri="{BB962C8B-B14F-4D97-AF65-F5344CB8AC3E}">
        <p14:creationId xmlns:p14="http://schemas.microsoft.com/office/powerpoint/2010/main" val="27370497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428065"/>
            <a:ext cx="9922204" cy="33842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27530" y="1735440"/>
            <a:ext cx="9395615" cy="200054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u="sng" dirty="0">
                <a:solidFill>
                  <a:srgbClr val="2D3956"/>
                </a:solidFill>
                <a:latin typeface="Tajawal ExtraBold" panose="00000800000000000000" pitchFamily="2" charset="-78"/>
                <a:cs typeface="Tajawal ExtraBold" panose="00000800000000000000" pitchFamily="2" charset="-78"/>
              </a:rPr>
              <a:t>Research synthesis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The ability to synthesize the various concepts and evidence you have found into a structured piece of discursive prose that provides context and background on your topic area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a:t>
            </a:r>
            <a:endParaRPr lang="en-US" sz="3200" b="1" dirty="0"/>
          </a:p>
        </p:txBody>
      </p:sp>
    </p:spTree>
    <p:extLst>
      <p:ext uri="{BB962C8B-B14F-4D97-AF65-F5344CB8AC3E}">
        <p14:creationId xmlns:p14="http://schemas.microsoft.com/office/powerpoint/2010/main" val="2477901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6"/>
            <a:ext cx="10626231" cy="34240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248004"/>
            <a:ext cx="10398064"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Final synthesis: the review</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dirty="0">
                <a:solidFill>
                  <a:srgbClr val="2D3956"/>
                </a:solidFill>
                <a:latin typeface="Tajawal ExtraBold" panose="00000800000000000000" pitchFamily="2" charset="-78"/>
                <a:cs typeface="Tajawal ExtraBold" panose="00000800000000000000" pitchFamily="2" charset="-78"/>
              </a:rPr>
              <a:t>Before you begin writing your review return to your purpose. You are writing a literature review to establish the context of your research, to demonstrate your knowledge of your chosen topic, and to identify any gaps that may exist in the published literature.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447778" y="37956"/>
            <a:ext cx="9498361" cy="1077218"/>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synthesis</a:t>
            </a: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4938603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6"/>
            <a:ext cx="10626231" cy="34240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419616"/>
            <a:ext cx="10398064"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Your review will consist of the following sections: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Introduction: </a:t>
            </a:r>
            <a:r>
              <a:rPr lang="en-US" sz="2400" dirty="0">
                <a:solidFill>
                  <a:srgbClr val="2D3956"/>
                </a:solidFill>
                <a:latin typeface="Tajawal ExtraBold" panose="00000800000000000000" pitchFamily="2" charset="-78"/>
                <a:cs typeface="Tajawal ExtraBold" panose="00000800000000000000" pitchFamily="2" charset="-78"/>
              </a:rPr>
              <a:t>The introduction should include a clear statement of your purpose, outlining the scope and coverage of your review so your reader knows what to expect and understands the reason for any apparent omissions.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447778" y="37956"/>
            <a:ext cx="9498361" cy="1077218"/>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synthesis</a:t>
            </a: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28110311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6"/>
            <a:ext cx="10626231" cy="34240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419616"/>
            <a:ext cx="10398064"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Your review will consist of the following sections: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Methodology: </a:t>
            </a:r>
            <a:r>
              <a:rPr lang="en-US" sz="2400" dirty="0">
                <a:solidFill>
                  <a:srgbClr val="2D3956"/>
                </a:solidFill>
                <a:latin typeface="Tajawal ExtraBold" panose="00000800000000000000" pitchFamily="2" charset="-78"/>
                <a:cs typeface="Tajawal ExtraBold" panose="00000800000000000000" pitchFamily="2" charset="-78"/>
              </a:rPr>
              <a:t>You may want to let your reader know how you engaged in the review process.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447778" y="37956"/>
            <a:ext cx="9498361" cy="1077218"/>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synthesis</a:t>
            </a: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4387585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6"/>
            <a:ext cx="10626231" cy="34240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419616"/>
            <a:ext cx="10398064"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Your review will consist of the following sections: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Discussion: </a:t>
            </a:r>
            <a:r>
              <a:rPr lang="en-US" sz="2400" dirty="0">
                <a:solidFill>
                  <a:srgbClr val="2D3956"/>
                </a:solidFill>
                <a:latin typeface="Tajawal ExtraBold" panose="00000800000000000000" pitchFamily="2" charset="-78"/>
                <a:cs typeface="Tajawal ExtraBold" panose="00000800000000000000" pitchFamily="2" charset="-78"/>
              </a:rPr>
              <a:t>This is the main body of the review, where you discuss the collection of items reviewed and put forward your own ‘argument’.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447778" y="37956"/>
            <a:ext cx="9498361" cy="1077218"/>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synthesis</a:t>
            </a: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21956280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6"/>
            <a:ext cx="10626231" cy="34240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419616"/>
            <a:ext cx="10398064"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Your review will consist of the following sections: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Conclusion: </a:t>
            </a:r>
            <a:r>
              <a:rPr lang="en-US" sz="2400" dirty="0">
                <a:solidFill>
                  <a:srgbClr val="2D3956"/>
                </a:solidFill>
                <a:latin typeface="Tajawal ExtraBold" panose="00000800000000000000" pitchFamily="2" charset="-78"/>
                <a:cs typeface="Tajawal ExtraBold" panose="00000800000000000000" pitchFamily="2" charset="-78"/>
              </a:rPr>
              <a:t>This is your closing statement; there should be nothing new here as you have already provided your argument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447778" y="37956"/>
            <a:ext cx="9498361" cy="1077218"/>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synthesis</a:t>
            </a: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41430114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085676"/>
            <a:ext cx="10626231" cy="34240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419616"/>
            <a:ext cx="10398064" cy="193899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u="sng" dirty="0">
                <a:solidFill>
                  <a:srgbClr val="2D3956"/>
                </a:solidFill>
                <a:latin typeface="Tajawal ExtraBold" panose="00000800000000000000" pitchFamily="2" charset="-78"/>
                <a:cs typeface="Tajawal ExtraBold" panose="00000800000000000000" pitchFamily="2" charset="-78"/>
              </a:rPr>
              <a:t>Your review will consist of the following sections: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b="1" dirty="0">
                <a:solidFill>
                  <a:srgbClr val="2D3956"/>
                </a:solidFill>
                <a:latin typeface="Tajawal ExtraBold" panose="00000800000000000000" pitchFamily="2" charset="-78"/>
                <a:cs typeface="Tajawal ExtraBold" panose="00000800000000000000" pitchFamily="2" charset="-78"/>
              </a:rPr>
              <a:t>References: </a:t>
            </a:r>
            <a:r>
              <a:rPr lang="en-US" sz="2400" dirty="0">
                <a:solidFill>
                  <a:srgbClr val="2D3956"/>
                </a:solidFill>
                <a:latin typeface="Tajawal ExtraBold" panose="00000800000000000000" pitchFamily="2" charset="-78"/>
                <a:cs typeface="Tajawal ExtraBold" panose="00000800000000000000" pitchFamily="2" charset="-78"/>
              </a:rPr>
              <a:t>The referencing for a literature review should be of a very high standard; the list of references is as a much a part of the review as the discussion and should be treated as such.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447778" y="37956"/>
            <a:ext cx="9498361" cy="1077218"/>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L</a:t>
            </a:r>
            <a:r>
              <a:rPr kumimoji="0" lang="en-US" sz="3200" b="1"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iterature</a:t>
            </a:r>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review process-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synthesis</a:t>
            </a:r>
            <a:endPar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endParaRPr lang="en-US" sz="3200" b="1" dirty="0"/>
          </a:p>
        </p:txBody>
      </p:sp>
    </p:spTree>
    <p:extLst>
      <p:ext uri="{BB962C8B-B14F-4D97-AF65-F5344CB8AC3E}">
        <p14:creationId xmlns:p14="http://schemas.microsoft.com/office/powerpoint/2010/main" val="30070601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927037" y="3592919"/>
            <a:ext cx="746525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047903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9"/>
            <a:ext cx="10652734" cy="31668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945" y="1428065"/>
            <a:ext cx="10096143" cy="2677656"/>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four major skills of the reviewer – information searching and retrieval, evaluation, critical analysis and synthesis – are, like all skills, developed and honed through practical application.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41817177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9"/>
            <a:ext cx="9642837" cy="31668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946" y="1638854"/>
            <a:ext cx="9157872" cy="2677656"/>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paradox of the literature review is that you need a review to allow you to frame a relevant and worthwhile research question, but you need to have a question before you can investigate the literature.</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7199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66741"/>
            <a:ext cx="10427448" cy="33370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168" y="1328751"/>
            <a:ext cx="9528750" cy="2677656"/>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truth is: </a:t>
            </a:r>
          </a:p>
          <a:p>
            <a:pPr algn="just"/>
            <a:r>
              <a:rPr lang="en-US" sz="2800" dirty="0">
                <a:solidFill>
                  <a:srgbClr val="2D3956"/>
                </a:solidFill>
                <a:latin typeface="Tajawal ExtraBold" panose="00000800000000000000" pitchFamily="2" charset="-78"/>
                <a:cs typeface="Tajawal ExtraBold" panose="00000800000000000000" pitchFamily="2" charset="-78"/>
              </a:rPr>
              <a:t>The literature review process is a continuous one throughout the lifespan of the research project; there will be a point at which your individual critical analysis of items will be synthesized but you will not stop there.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527609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1384" y="1497465"/>
            <a:ext cx="10007265" cy="32621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1727" y="2220624"/>
            <a:ext cx="8727072" cy="1815882"/>
          </a:xfrm>
          <a:prstGeom prst="rect">
            <a:avLst/>
          </a:prstGeom>
          <a:noFill/>
        </p:spPr>
        <p:txBody>
          <a:bodyPr wrap="square" rtlCol="0">
            <a:spAutoFit/>
          </a:bodyPr>
          <a:lstStyle/>
          <a:p>
            <a:pPr algn="just"/>
            <a:r>
              <a:rPr lang="en-US" sz="2800" dirty="0">
                <a:solidFill>
                  <a:srgbClr val="2D3956"/>
                </a:solidFill>
                <a:latin typeface="Tajawal ExtraBold" panose="00000800000000000000" pitchFamily="2" charset="-78"/>
                <a:cs typeface="Tajawal ExtraBold" panose="00000800000000000000" pitchFamily="2" charset="-78"/>
              </a:rPr>
              <a:t>You will add to the review each time you locate a relevant piece of work that has a place in your theoretical framework.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8077417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1384" y="1497465"/>
            <a:ext cx="10007265" cy="32621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21727" y="2220624"/>
            <a:ext cx="8727072" cy="1815882"/>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What you begin with is an idea for your research, a particular curiosity that needs to be formalized and placed within current knowledge surrounding that idea.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40565693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1384" y="1497465"/>
            <a:ext cx="10007265" cy="32621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68718" y="1972685"/>
            <a:ext cx="8727072" cy="2246769"/>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From your review you can then move on to the next stage in the research process: </a:t>
            </a:r>
          </a:p>
          <a:p>
            <a:pPr marL="457200" indent="-457200" algn="just">
              <a:buFont typeface="Wingdings" panose="05000000000000000000" pitchFamily="2" charset="2"/>
              <a:buChar char="ü"/>
            </a:pPr>
            <a:r>
              <a:rPr lang="en-US" sz="2800" dirty="0">
                <a:solidFill>
                  <a:srgbClr val="2D3956"/>
                </a:solidFill>
                <a:latin typeface="Tajawal ExtraBold" panose="00000800000000000000" pitchFamily="2" charset="-78"/>
                <a:cs typeface="Tajawal ExtraBold" panose="00000800000000000000" pitchFamily="2" charset="-78"/>
              </a:rPr>
              <a:t>framing your research question, aims and objectives or hypothesis based on what you have discovered from within the published literature.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7942043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1314</TotalTime>
  <Words>1841</Words>
  <Application>Microsoft Office PowerPoint</Application>
  <PresentationFormat>Widescreen</PresentationFormat>
  <Paragraphs>198</Paragraphs>
  <Slides>45</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Arial</vt:lpstr>
      <vt:lpstr>Calibri</vt:lpstr>
      <vt:lpstr>Calibri Light</vt:lpstr>
      <vt:lpstr>Tajawal ExtraBold</vt:lpstr>
      <vt:lpstr>Tajawal Medium</vt:lpstr>
      <vt:lpstr>Wingdings</vt:lpstr>
      <vt:lpstr>ZurichBT-RomanExtended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monaalshry</cp:lastModifiedBy>
  <cp:revision>117</cp:revision>
  <dcterms:created xsi:type="dcterms:W3CDTF">2023-04-29T09:08:23Z</dcterms:created>
  <dcterms:modified xsi:type="dcterms:W3CDTF">2023-06-23T17:19:44Z</dcterms:modified>
</cp:coreProperties>
</file>