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40"/>
  </p:notesMasterIdLst>
  <p:sldIdLst>
    <p:sldId id="303" r:id="rId2"/>
    <p:sldId id="363" r:id="rId3"/>
    <p:sldId id="403" r:id="rId4"/>
    <p:sldId id="282" r:id="rId5"/>
    <p:sldId id="283" r:id="rId6"/>
    <p:sldId id="284" r:id="rId7"/>
    <p:sldId id="285" r:id="rId8"/>
    <p:sldId id="286" r:id="rId9"/>
    <p:sldId id="287" r:id="rId10"/>
    <p:sldId id="288" r:id="rId11"/>
    <p:sldId id="289" r:id="rId12"/>
    <p:sldId id="290" r:id="rId13"/>
    <p:sldId id="291" r:id="rId14"/>
    <p:sldId id="292" r:id="rId15"/>
    <p:sldId id="293" r:id="rId16"/>
    <p:sldId id="294" r:id="rId17"/>
    <p:sldId id="259" r:id="rId18"/>
    <p:sldId id="260" r:id="rId19"/>
    <p:sldId id="261" r:id="rId20"/>
    <p:sldId id="269" r:id="rId21"/>
    <p:sldId id="262" r:id="rId22"/>
    <p:sldId id="270" r:id="rId23"/>
    <p:sldId id="263" r:id="rId24"/>
    <p:sldId id="264" r:id="rId25"/>
    <p:sldId id="265" r:id="rId26"/>
    <p:sldId id="266" r:id="rId27"/>
    <p:sldId id="271" r:id="rId28"/>
    <p:sldId id="272" r:id="rId29"/>
    <p:sldId id="273" r:id="rId30"/>
    <p:sldId id="274" r:id="rId31"/>
    <p:sldId id="295" r:id="rId32"/>
    <p:sldId id="275" r:id="rId33"/>
    <p:sldId id="276" r:id="rId34"/>
    <p:sldId id="277" r:id="rId35"/>
    <p:sldId id="278" r:id="rId36"/>
    <p:sldId id="279" r:id="rId37"/>
    <p:sldId id="402" r:id="rId38"/>
    <p:sldId id="349"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912" y="78"/>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53058F-14E7-4086-8FDA-FA0134B5B848}" type="datetimeFigureOut">
              <a:rPr lang="en-US" smtClean="0"/>
              <a:t>6/30/2023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2B7004-ABAD-43BD-8439-54D0227F8FC0}" type="slidenum">
              <a:rPr lang="en-US" smtClean="0"/>
              <a:t>‹#›</a:t>
            </a:fld>
            <a:endParaRPr lang="en-US"/>
          </a:p>
        </p:txBody>
      </p:sp>
    </p:spTree>
    <p:extLst>
      <p:ext uri="{BB962C8B-B14F-4D97-AF65-F5344CB8AC3E}">
        <p14:creationId xmlns:p14="http://schemas.microsoft.com/office/powerpoint/2010/main" val="3296684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4348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6192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3785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0026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3911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995837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6266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9603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37235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14183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6/30/2023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350925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40144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44696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54781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6/30/2023</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60932813"/>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72" r:id="rId13"/>
    <p:sldLayoutId id="214748367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7.svg"/></Relationships>
</file>

<file path=ppt/slides/_rels/slide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1.png"/><Relationship Id="rId7" Type="http://schemas.openxmlformats.org/officeDocument/2006/relationships/image" Target="../media/image4.pn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2303" y="2606857"/>
            <a:ext cx="5109091" cy="1323439"/>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Fundamentals of </a:t>
            </a:r>
          </a:p>
          <a:p>
            <a:r>
              <a:rPr lang="en-US" sz="4000" b="1" dirty="0">
                <a:solidFill>
                  <a:schemeClr val="bg1"/>
                </a:solidFill>
                <a:latin typeface="Tajawal Medium" panose="00000600000000000000" pitchFamily="2" charset="-78"/>
                <a:cs typeface="Tajawal Medium" panose="00000600000000000000" pitchFamily="2" charset="-78"/>
              </a:rPr>
              <a:t>Risk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10308971" y="4068657"/>
            <a:ext cx="1107996"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PMG510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Usama Al-Fendi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0" name="Title 1"/>
          <p:cNvSpPr txBox="1"/>
          <p:nvPr/>
        </p:nvSpPr>
        <p:spPr>
          <a:xfrm>
            <a:off x="1924611" y="1908643"/>
            <a:ext cx="7762875" cy="303890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Risk management context:</a:t>
            </a: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Components of the RM context</a:t>
            </a: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Designing a risk register</a:t>
            </a:r>
          </a:p>
          <a:p>
            <a:pPr marL="342900" marR="0" lvl="0" indent="-3429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Project Risk Management Process</a:t>
            </a: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Project Risk Management Planning</a:t>
            </a: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solidFill>
                <a:prstClr val="black"/>
              </a:solidFill>
              <a:effectLst/>
              <a:uLnTx/>
              <a:uFillTx/>
              <a:latin typeface="Calibri Light"/>
              <a:ea typeface="+mj-ea"/>
              <a:cs typeface="+mj-cs"/>
            </a:endParaRPr>
          </a:p>
        </p:txBody>
      </p:sp>
    </p:spTree>
    <p:extLst>
      <p:ext uri="{BB962C8B-B14F-4D97-AF65-F5344CB8AC3E}">
        <p14:creationId xmlns:p14="http://schemas.microsoft.com/office/powerpoint/2010/main" val="323907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337384" y="2"/>
            <a:ext cx="8330620"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87472" y="1674193"/>
            <a:ext cx="9980531"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87472" y="39086"/>
            <a:ext cx="1557545"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ea typeface="Roboto Light" panose="02000000000000000000" pitchFamily="2" charset="0"/>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2" y="498147"/>
            <a:ext cx="5295312"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Risk management Standards</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F062B71-4757-1352-B598-74574AF3B611}"/>
              </a:ext>
            </a:extLst>
          </p:cNvPr>
          <p:cNvSpPr txBox="1"/>
          <p:nvPr/>
        </p:nvSpPr>
        <p:spPr>
          <a:xfrm>
            <a:off x="2647122" y="1750707"/>
            <a:ext cx="689775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FF0000"/>
                </a:solidFill>
                <a:effectLst/>
                <a:uLnTx/>
                <a:uFillTx/>
              </a:rPr>
              <a:t>Risk management context:</a:t>
            </a:r>
          </a:p>
        </p:txBody>
      </p:sp>
      <p:sp>
        <p:nvSpPr>
          <p:cNvPr id="4" name="TextBox 3">
            <a:extLst>
              <a:ext uri="{FF2B5EF4-FFF2-40B4-BE49-F238E27FC236}">
                <a16:creationId xmlns:a16="http://schemas.microsoft.com/office/drawing/2014/main" id="{8BAD0949-6F5C-30B0-F6A2-68D68E720D89}"/>
              </a:ext>
            </a:extLst>
          </p:cNvPr>
          <p:cNvSpPr txBox="1"/>
          <p:nvPr/>
        </p:nvSpPr>
        <p:spPr>
          <a:xfrm>
            <a:off x="2647122" y="2228671"/>
            <a:ext cx="7868478" cy="3416320"/>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There needs to be a clear understanding of the risk management process, followed by a clear definition of the framework that supports the process.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Because the risk management framework is a supportive structure.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 it is shown in the next Figure as a series of components built around and supporting the risk management process.</a:t>
            </a:r>
          </a:p>
        </p:txBody>
      </p:sp>
    </p:spTree>
    <p:extLst>
      <p:ext uri="{BB962C8B-B14F-4D97-AF65-F5344CB8AC3E}">
        <p14:creationId xmlns:p14="http://schemas.microsoft.com/office/powerpoint/2010/main" val="3955346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346055" y="2"/>
            <a:ext cx="908394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62000" y="1674193"/>
            <a:ext cx="990600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94841" y="0"/>
            <a:ext cx="1845521"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ea typeface="Roboto Light" panose="02000000000000000000" pitchFamily="2" charset="0"/>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2" y="498147"/>
            <a:ext cx="5295312"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Risk management Standards</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F062B71-4757-1352-B598-74574AF3B611}"/>
              </a:ext>
            </a:extLst>
          </p:cNvPr>
          <p:cNvSpPr txBox="1"/>
          <p:nvPr/>
        </p:nvSpPr>
        <p:spPr>
          <a:xfrm>
            <a:off x="2647122" y="1674193"/>
            <a:ext cx="689775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FF0000"/>
                </a:solidFill>
                <a:effectLst/>
                <a:uLnTx/>
                <a:uFillTx/>
              </a:rPr>
              <a:t>Risk management context:</a:t>
            </a:r>
          </a:p>
        </p:txBody>
      </p:sp>
      <p:pic>
        <p:nvPicPr>
          <p:cNvPr id="7" name="Picture 6">
            <a:extLst>
              <a:ext uri="{FF2B5EF4-FFF2-40B4-BE49-F238E27FC236}">
                <a16:creationId xmlns:a16="http://schemas.microsoft.com/office/drawing/2014/main" id="{AA20BBA8-CDDC-A33F-FB35-45C57E924B24}"/>
              </a:ext>
            </a:extLst>
          </p:cNvPr>
          <p:cNvPicPr>
            <a:picLocks noChangeAspect="1"/>
          </p:cNvPicPr>
          <p:nvPr/>
        </p:nvPicPr>
        <p:blipFill>
          <a:blip r:embed="rId8"/>
          <a:stretch>
            <a:fillRect/>
          </a:stretch>
        </p:blipFill>
        <p:spPr>
          <a:xfrm>
            <a:off x="2152652" y="2135858"/>
            <a:ext cx="7234164" cy="3646374"/>
          </a:xfrm>
          <a:prstGeom prst="rect">
            <a:avLst/>
          </a:prstGeom>
        </p:spPr>
      </p:pic>
    </p:spTree>
    <p:extLst>
      <p:ext uri="{BB962C8B-B14F-4D97-AF65-F5344CB8AC3E}">
        <p14:creationId xmlns:p14="http://schemas.microsoft.com/office/powerpoint/2010/main" val="531119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4234" y="1674193"/>
            <a:ext cx="893377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ea typeface="Roboto Light" panose="02000000000000000000" pitchFamily="2" charset="0"/>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2" y="498147"/>
            <a:ext cx="5295312"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Risk management Standards</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F062B71-4757-1352-B598-74574AF3B611}"/>
              </a:ext>
            </a:extLst>
          </p:cNvPr>
          <p:cNvSpPr txBox="1"/>
          <p:nvPr/>
        </p:nvSpPr>
        <p:spPr>
          <a:xfrm>
            <a:off x="2076626" y="1786824"/>
            <a:ext cx="689775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FF0000"/>
                </a:solidFill>
                <a:effectLst/>
                <a:uLnTx/>
                <a:uFillTx/>
              </a:rPr>
              <a:t>Components of the RM context:</a:t>
            </a:r>
          </a:p>
        </p:txBody>
      </p:sp>
      <p:sp>
        <p:nvSpPr>
          <p:cNvPr id="4" name="TextBox 3">
            <a:extLst>
              <a:ext uri="{FF2B5EF4-FFF2-40B4-BE49-F238E27FC236}">
                <a16:creationId xmlns:a16="http://schemas.microsoft.com/office/drawing/2014/main" id="{562789B1-66A5-F1DC-B923-B0BC6A439798}"/>
              </a:ext>
            </a:extLst>
          </p:cNvPr>
          <p:cNvSpPr txBox="1"/>
          <p:nvPr/>
        </p:nvSpPr>
        <p:spPr>
          <a:xfrm>
            <a:off x="1835697" y="2443567"/>
            <a:ext cx="8705166" cy="2862322"/>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rPr>
              <a:t>Risk architecture:  </a:t>
            </a:r>
            <a:r>
              <a:rPr kumimoji="0" lang="en-US" sz="2000" b="0" i="0" u="none" strike="noStrike" kern="0" cap="none" spc="0" normalizeH="0" baseline="0" noProof="0" dirty="0">
                <a:ln>
                  <a:noFill/>
                </a:ln>
                <a:solidFill>
                  <a:prstClr val="black"/>
                </a:solidFill>
                <a:effectLst/>
                <a:uLnTx/>
                <a:uFillTx/>
              </a:rPr>
              <a:t>defines roles, responsibilities, communication and risk-reporting structure.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rPr>
              <a:t>Risk strategy:  </a:t>
            </a:r>
            <a:r>
              <a:rPr kumimoji="0" lang="en-US" sz="2000" b="0" i="0" u="none" strike="noStrike" kern="0" cap="none" spc="0" normalizeH="0" baseline="0" noProof="0" dirty="0">
                <a:ln>
                  <a:noFill/>
                </a:ln>
                <a:solidFill>
                  <a:prstClr val="black"/>
                </a:solidFill>
                <a:effectLst/>
                <a:uLnTx/>
                <a:uFillTx/>
              </a:rPr>
              <a:t>Risk strategy, appetite, attitudes and philosophy are defined in the risk management policy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rPr>
              <a:t>Risk protocols: </a:t>
            </a:r>
            <a:r>
              <a:rPr kumimoji="0" lang="en-US" sz="2000" b="0" i="0" u="none" strike="noStrike" kern="0" cap="none" spc="0" normalizeH="0" baseline="0" noProof="0" dirty="0">
                <a:ln>
                  <a:noFill/>
                </a:ln>
                <a:solidFill>
                  <a:prstClr val="black"/>
                </a:solidFill>
                <a:effectLst/>
                <a:uLnTx/>
                <a:uFillTx/>
              </a:rPr>
              <a:t>are defined in the risk guidelines for the organization and include the rules and procedures, as well as the risk management methodologies, tools and techniques that should be used</a:t>
            </a:r>
          </a:p>
        </p:txBody>
      </p:sp>
    </p:spTree>
    <p:extLst>
      <p:ext uri="{BB962C8B-B14F-4D97-AF65-F5344CB8AC3E}">
        <p14:creationId xmlns:p14="http://schemas.microsoft.com/office/powerpoint/2010/main" val="1489418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4234" y="1674193"/>
            <a:ext cx="893377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ea typeface="Roboto Light" panose="02000000000000000000" pitchFamily="2" charset="0"/>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2" y="498147"/>
            <a:ext cx="5295312"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Establishing the Context</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F062B71-4757-1352-B598-74574AF3B611}"/>
              </a:ext>
            </a:extLst>
          </p:cNvPr>
          <p:cNvSpPr txBox="1"/>
          <p:nvPr/>
        </p:nvSpPr>
        <p:spPr>
          <a:xfrm>
            <a:off x="2076626" y="1786824"/>
            <a:ext cx="689775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FF0000"/>
                </a:solidFill>
                <a:effectLst/>
                <a:uLnTx/>
                <a:uFillTx/>
              </a:rPr>
              <a:t>Scope of the context :</a:t>
            </a:r>
          </a:p>
        </p:txBody>
      </p:sp>
      <p:sp>
        <p:nvSpPr>
          <p:cNvPr id="7" name="TextBox 6">
            <a:extLst>
              <a:ext uri="{FF2B5EF4-FFF2-40B4-BE49-F238E27FC236}">
                <a16:creationId xmlns:a16="http://schemas.microsoft.com/office/drawing/2014/main" id="{EC9278D4-1740-5C5E-D45F-94C863338223}"/>
              </a:ext>
            </a:extLst>
          </p:cNvPr>
          <p:cNvSpPr txBox="1"/>
          <p:nvPr/>
        </p:nvSpPr>
        <p:spPr>
          <a:xfrm>
            <a:off x="1905000" y="2479684"/>
            <a:ext cx="3144811" cy="255454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rPr>
              <a:t>The components the context are the risk management context, internal context and external context. The relationship between the three contexts is illustrated in the Figure.</a:t>
            </a:r>
          </a:p>
        </p:txBody>
      </p:sp>
      <p:pic>
        <p:nvPicPr>
          <p:cNvPr id="9" name="Picture 8">
            <a:extLst>
              <a:ext uri="{FF2B5EF4-FFF2-40B4-BE49-F238E27FC236}">
                <a16:creationId xmlns:a16="http://schemas.microsoft.com/office/drawing/2014/main" id="{D5C9502E-A8F1-E677-CBBC-7E9DDFA51CA5}"/>
              </a:ext>
            </a:extLst>
          </p:cNvPr>
          <p:cNvPicPr>
            <a:picLocks noChangeAspect="1"/>
          </p:cNvPicPr>
          <p:nvPr/>
        </p:nvPicPr>
        <p:blipFill>
          <a:blip r:embed="rId8"/>
          <a:stretch>
            <a:fillRect/>
          </a:stretch>
        </p:blipFill>
        <p:spPr>
          <a:xfrm>
            <a:off x="5525504" y="2076675"/>
            <a:ext cx="5005015" cy="3135206"/>
          </a:xfrm>
          <a:prstGeom prst="rect">
            <a:avLst/>
          </a:prstGeom>
        </p:spPr>
      </p:pic>
    </p:spTree>
    <p:extLst>
      <p:ext uri="{BB962C8B-B14F-4D97-AF65-F5344CB8AC3E}">
        <p14:creationId xmlns:p14="http://schemas.microsoft.com/office/powerpoint/2010/main" val="3950584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4234" y="1674193"/>
            <a:ext cx="893377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ea typeface="Roboto Light" panose="02000000000000000000" pitchFamily="2" charset="0"/>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2" y="498147"/>
            <a:ext cx="5295312"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Establishing the Context</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F062B71-4757-1352-B598-74574AF3B611}"/>
              </a:ext>
            </a:extLst>
          </p:cNvPr>
          <p:cNvSpPr txBox="1"/>
          <p:nvPr/>
        </p:nvSpPr>
        <p:spPr>
          <a:xfrm>
            <a:off x="1997758" y="1750707"/>
            <a:ext cx="7673471"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rPr>
              <a:t>The three components of context may be considered as follows:</a:t>
            </a:r>
          </a:p>
        </p:txBody>
      </p:sp>
      <p:sp>
        <p:nvSpPr>
          <p:cNvPr id="4" name="TextBox 3">
            <a:extLst>
              <a:ext uri="{FF2B5EF4-FFF2-40B4-BE49-F238E27FC236}">
                <a16:creationId xmlns:a16="http://schemas.microsoft.com/office/drawing/2014/main" id="{7E27241C-1476-02AC-987C-007333C08BD8}"/>
              </a:ext>
            </a:extLst>
          </p:cNvPr>
          <p:cNvSpPr txBox="1"/>
          <p:nvPr/>
        </p:nvSpPr>
        <p:spPr>
          <a:xfrm>
            <a:off x="1804200" y="2168705"/>
            <a:ext cx="8793838"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rPr>
              <a:t>1- Risk management context:</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rPr>
              <a:t>Has already been described as the </a:t>
            </a:r>
            <a:r>
              <a:rPr kumimoji="0" lang="en-US" sz="2000" b="1" i="0" u="sng" strike="noStrike" kern="0" cap="none" spc="0" normalizeH="0" baseline="0" noProof="0" dirty="0">
                <a:ln>
                  <a:noFill/>
                </a:ln>
                <a:solidFill>
                  <a:prstClr val="black"/>
                </a:solidFill>
                <a:effectLst/>
                <a:uLnTx/>
                <a:uFillTx/>
              </a:rPr>
              <a:t>risk architecture, strategy and protocols </a:t>
            </a:r>
            <a:r>
              <a:rPr kumimoji="0" lang="en-US" sz="2000" b="0" i="0" u="none" strike="noStrike" kern="0" cap="none" spc="0" normalizeH="0" baseline="0" noProof="0" dirty="0">
                <a:ln>
                  <a:noFill/>
                </a:ln>
                <a:solidFill>
                  <a:prstClr val="black"/>
                </a:solidFill>
                <a:effectLst/>
                <a:uLnTx/>
                <a:uFillTx/>
              </a:rPr>
              <a:t>or the risk management framework within the organization.</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srgbClr val="FF0000"/>
                </a:solidFill>
                <a:effectLst/>
                <a:uLnTx/>
                <a:uFillTx/>
              </a:rPr>
              <a:t>This framework must fulfil two functions:</a:t>
            </a:r>
          </a:p>
          <a:p>
            <a:pPr marL="457200" marR="0" lvl="0" indent="-457200" algn="just" defTabSz="914400" eaLnBrk="1" fontAlgn="auto" latinLnBrk="0" hangingPunct="1">
              <a:lnSpc>
                <a:spcPct val="100000"/>
              </a:lnSpc>
              <a:spcBef>
                <a:spcPts val="0"/>
              </a:spcBef>
              <a:spcAft>
                <a:spcPts val="0"/>
              </a:spcAft>
              <a:buClrTx/>
              <a:buSzTx/>
              <a:buFontTx/>
              <a:buAutoNum type="arabicPeriod"/>
              <a:tabLst/>
              <a:defRPr/>
            </a:pPr>
            <a:r>
              <a:rPr kumimoji="0" lang="en-US" sz="2000" b="0" i="0" u="none" strike="noStrike" kern="0" cap="none" spc="0" normalizeH="0" baseline="0" noProof="0" dirty="0">
                <a:ln>
                  <a:noFill/>
                </a:ln>
                <a:solidFill>
                  <a:prstClr val="black"/>
                </a:solidFill>
                <a:effectLst/>
                <a:uLnTx/>
                <a:uFillTx/>
              </a:rPr>
              <a:t>Provide support </a:t>
            </a:r>
            <a:r>
              <a:rPr kumimoji="0" lang="en-US" sz="2000" b="0" i="0" u="sng" strike="noStrike" kern="0" cap="none" spc="0" normalizeH="0" baseline="0" noProof="0" dirty="0">
                <a:ln>
                  <a:noFill/>
                </a:ln>
                <a:solidFill>
                  <a:prstClr val="black"/>
                </a:solidFill>
                <a:effectLst/>
                <a:uLnTx/>
                <a:uFillTx/>
              </a:rPr>
              <a:t>for </a:t>
            </a:r>
            <a:r>
              <a:rPr kumimoji="0" lang="en-US" sz="2000" b="1" i="0" u="sng" strike="noStrike" kern="0" cap="none" spc="0" normalizeH="0" baseline="0" noProof="0" dirty="0">
                <a:ln>
                  <a:noFill/>
                </a:ln>
                <a:solidFill>
                  <a:prstClr val="black"/>
                </a:solidFill>
                <a:effectLst/>
                <a:uLnTx/>
                <a:uFillTx/>
              </a:rPr>
              <a:t>the risk management process </a:t>
            </a:r>
            <a:r>
              <a:rPr kumimoji="0" lang="en-US" sz="2000" b="0" i="0" u="none" strike="noStrike" kern="0" cap="none" spc="0" normalizeH="0" baseline="0" noProof="0" dirty="0">
                <a:ln>
                  <a:noFill/>
                </a:ln>
                <a:solidFill>
                  <a:prstClr val="black"/>
                </a:solidFill>
                <a:effectLst/>
                <a:uLnTx/>
                <a:uFillTx/>
              </a:rPr>
              <a:t>within the organization;</a:t>
            </a:r>
          </a:p>
          <a:p>
            <a:pPr marL="457200" marR="0" lvl="0" indent="-457200" algn="just" defTabSz="914400" eaLnBrk="1" fontAlgn="auto" latinLnBrk="0" hangingPunct="1">
              <a:lnSpc>
                <a:spcPct val="100000"/>
              </a:lnSpc>
              <a:spcBef>
                <a:spcPts val="0"/>
              </a:spcBef>
              <a:spcAft>
                <a:spcPts val="0"/>
              </a:spcAft>
              <a:buClrTx/>
              <a:buSzTx/>
              <a:buFontTx/>
              <a:buAutoNum type="arabicPeriod"/>
              <a:tabLst/>
              <a:defRPr/>
            </a:pPr>
            <a:endParaRPr kumimoji="0" lang="en-US" sz="2000" b="0" i="0" u="none" strike="noStrike" kern="0" cap="none" spc="0" normalizeH="0" baseline="0" noProof="0" dirty="0">
              <a:ln>
                <a:noFill/>
              </a:ln>
              <a:solidFill>
                <a:prstClr val="black"/>
              </a:solidFill>
              <a:effectLst/>
              <a:uLnTx/>
              <a:uFillTx/>
            </a:endParaRPr>
          </a:p>
          <a:p>
            <a:pPr marL="457200" marR="0" lvl="0" indent="-457200" algn="just" defTabSz="914400" eaLnBrk="1" fontAlgn="auto" latinLnBrk="0" hangingPunct="1">
              <a:lnSpc>
                <a:spcPct val="100000"/>
              </a:lnSpc>
              <a:spcBef>
                <a:spcPts val="0"/>
              </a:spcBef>
              <a:spcAft>
                <a:spcPts val="0"/>
              </a:spcAft>
              <a:buClrTx/>
              <a:buSzTx/>
              <a:buFontTx/>
              <a:buAutoNum type="arabicPeriod"/>
              <a:tabLst/>
              <a:defRPr/>
            </a:pPr>
            <a:r>
              <a:rPr kumimoji="0" lang="en-US" sz="2000" b="0" i="0" u="none" strike="noStrike" kern="0" cap="none" spc="0" normalizeH="0" baseline="0" noProof="0" dirty="0">
                <a:ln>
                  <a:noFill/>
                </a:ln>
                <a:solidFill>
                  <a:prstClr val="black"/>
                </a:solidFill>
                <a:effectLst/>
                <a:uLnTx/>
                <a:uFillTx/>
              </a:rPr>
              <a:t>Ensure that the outputs from the risk management process are  </a:t>
            </a:r>
            <a:r>
              <a:rPr kumimoji="0" lang="en-US" sz="2000" b="1" i="0" u="sng" strike="noStrike" kern="0" cap="none" spc="0" normalizeH="0" baseline="0" noProof="0" dirty="0">
                <a:ln>
                  <a:noFill/>
                </a:ln>
                <a:solidFill>
                  <a:prstClr val="black"/>
                </a:solidFill>
                <a:effectLst/>
                <a:uLnTx/>
                <a:uFillTx/>
              </a:rPr>
              <a:t>communicated to internal and external stakeholders</a:t>
            </a:r>
            <a:r>
              <a:rPr kumimoji="0" lang="en-US" sz="2000" b="0" i="0" u="none" strike="noStrike" kern="0" cap="none" spc="0" normalizeH="0" baseline="0" noProof="0" dirty="0">
                <a:ln>
                  <a:noFill/>
                </a:ln>
                <a:solidFill>
                  <a:prstClr val="black"/>
                </a:solidFill>
                <a:effectLst/>
                <a:uLnTx/>
                <a:uFillTx/>
              </a:rPr>
              <a:t>.</a:t>
            </a:r>
          </a:p>
        </p:txBody>
      </p:sp>
    </p:spTree>
    <p:extLst>
      <p:ext uri="{BB962C8B-B14F-4D97-AF65-F5344CB8AC3E}">
        <p14:creationId xmlns:p14="http://schemas.microsoft.com/office/powerpoint/2010/main" val="2939891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4234" y="1674193"/>
            <a:ext cx="893377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ea typeface="Roboto Light" panose="02000000000000000000" pitchFamily="2" charset="0"/>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2" y="498147"/>
            <a:ext cx="5295312"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Establishing the Context</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F062B71-4757-1352-B598-74574AF3B611}"/>
              </a:ext>
            </a:extLst>
          </p:cNvPr>
          <p:cNvSpPr txBox="1"/>
          <p:nvPr/>
        </p:nvSpPr>
        <p:spPr>
          <a:xfrm>
            <a:off x="1997758" y="1750707"/>
            <a:ext cx="7673471"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rPr>
              <a:t>The three components of context may be considered as follows:</a:t>
            </a:r>
          </a:p>
        </p:txBody>
      </p:sp>
      <p:sp>
        <p:nvSpPr>
          <p:cNvPr id="7" name="TextBox 6">
            <a:extLst>
              <a:ext uri="{FF2B5EF4-FFF2-40B4-BE49-F238E27FC236}">
                <a16:creationId xmlns:a16="http://schemas.microsoft.com/office/drawing/2014/main" id="{10588633-5CB4-B821-D183-C8A18E9B853C}"/>
              </a:ext>
            </a:extLst>
          </p:cNvPr>
          <p:cNvSpPr txBox="1"/>
          <p:nvPr/>
        </p:nvSpPr>
        <p:spPr>
          <a:xfrm>
            <a:off x="1874165" y="2153690"/>
            <a:ext cx="8793838"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rPr>
              <a:t>2- Internal  context:</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rPr>
              <a:t>Internal context </a:t>
            </a:r>
            <a:r>
              <a:rPr kumimoji="0" lang="en-US" sz="2000" b="0" i="0" u="none" strike="noStrike" kern="0" cap="none" spc="0" normalizeH="0" baseline="0" noProof="0" dirty="0">
                <a:ln>
                  <a:noFill/>
                </a:ln>
                <a:solidFill>
                  <a:prstClr val="black"/>
                </a:solidFill>
                <a:effectLst/>
                <a:uLnTx/>
                <a:uFillTx/>
              </a:rPr>
              <a:t>refers to </a:t>
            </a:r>
            <a:r>
              <a:rPr kumimoji="0" lang="en-US" sz="2000" b="1" i="0" u="none" strike="noStrike" kern="0" cap="none" spc="0" normalizeH="0" baseline="0" noProof="0" dirty="0">
                <a:ln>
                  <a:noFill/>
                </a:ln>
                <a:solidFill>
                  <a:prstClr val="black"/>
                </a:solidFill>
                <a:effectLst/>
                <a:uLnTx/>
                <a:uFillTx/>
              </a:rPr>
              <a:t>the organization itself</a:t>
            </a:r>
            <a:r>
              <a:rPr kumimoji="0" lang="en-US" sz="2000" b="0" i="0" u="none" strike="noStrike" kern="0" cap="none" spc="0" normalizeH="0" baseline="0" noProof="0" dirty="0">
                <a:ln>
                  <a:noFill/>
                </a:ln>
                <a:solidFill>
                  <a:prstClr val="black"/>
                </a:solidFill>
                <a:effectLst/>
                <a:uLnTx/>
                <a:uFillTx/>
              </a:rPr>
              <a:t>, the activities it undertakes, the range of skills and capabilities available within the organization, and how it is structured.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rPr>
              <a:t>Internal stakeholders </a:t>
            </a:r>
            <a:r>
              <a:rPr kumimoji="0" lang="en-US" sz="2000" b="0" i="0" u="none" strike="noStrike" kern="0" cap="none" spc="0" normalizeH="0" baseline="0" noProof="0" dirty="0">
                <a:ln>
                  <a:noFill/>
                </a:ln>
                <a:solidFill>
                  <a:prstClr val="black"/>
                </a:solidFill>
                <a:effectLst/>
                <a:uLnTx/>
                <a:uFillTx/>
              </a:rPr>
              <a:t>and their expectations are part of the internal context.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rPr>
              <a:t>Internal context  may be considered to be </a:t>
            </a:r>
            <a:r>
              <a:rPr kumimoji="0" lang="en-US" sz="2000" b="1" i="0" u="sng" strike="noStrike" kern="0" cap="none" spc="0" normalizeH="0" baseline="0" noProof="0" dirty="0">
                <a:ln>
                  <a:noFill/>
                </a:ln>
                <a:solidFill>
                  <a:prstClr val="black"/>
                </a:solidFill>
                <a:effectLst/>
                <a:uLnTx/>
                <a:uFillTx/>
              </a:rPr>
              <a:t>the strengths and weaknesses </a:t>
            </a:r>
            <a:r>
              <a:rPr kumimoji="0" lang="en-US" sz="2000" b="0" i="0" u="none" strike="noStrike" kern="0" cap="none" spc="0" normalizeH="0" baseline="0" noProof="0" dirty="0">
                <a:ln>
                  <a:noFill/>
                </a:ln>
                <a:solidFill>
                  <a:prstClr val="black"/>
                </a:solidFill>
                <a:effectLst/>
                <a:uLnTx/>
                <a:uFillTx/>
              </a:rPr>
              <a:t>within the organization.</a:t>
            </a:r>
          </a:p>
        </p:txBody>
      </p:sp>
    </p:spTree>
    <p:extLst>
      <p:ext uri="{BB962C8B-B14F-4D97-AF65-F5344CB8AC3E}">
        <p14:creationId xmlns:p14="http://schemas.microsoft.com/office/powerpoint/2010/main" val="2704174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4234" y="1674193"/>
            <a:ext cx="893377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ea typeface="Roboto Light" panose="02000000000000000000" pitchFamily="2" charset="0"/>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2" y="498147"/>
            <a:ext cx="5295312"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Establishing the Context</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F062B71-4757-1352-B598-74574AF3B611}"/>
              </a:ext>
            </a:extLst>
          </p:cNvPr>
          <p:cNvSpPr txBox="1"/>
          <p:nvPr/>
        </p:nvSpPr>
        <p:spPr>
          <a:xfrm>
            <a:off x="1997758" y="1750707"/>
            <a:ext cx="7673471"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rPr>
              <a:t>The three components of context may be considered as follows:</a:t>
            </a:r>
          </a:p>
        </p:txBody>
      </p:sp>
      <p:sp>
        <p:nvSpPr>
          <p:cNvPr id="4" name="TextBox 3">
            <a:extLst>
              <a:ext uri="{FF2B5EF4-FFF2-40B4-BE49-F238E27FC236}">
                <a16:creationId xmlns:a16="http://schemas.microsoft.com/office/drawing/2014/main" id="{81A445F0-9DCD-D5CA-18E4-419DA2A689D6}"/>
              </a:ext>
            </a:extLst>
          </p:cNvPr>
          <p:cNvSpPr txBox="1"/>
          <p:nvPr/>
        </p:nvSpPr>
        <p:spPr>
          <a:xfrm>
            <a:off x="1874165" y="2169011"/>
            <a:ext cx="8518237"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rPr>
              <a:t>2- Internal  context:</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rPr>
              <a:t>The FIRM risk scorecard offers one mechanism </a:t>
            </a:r>
            <a:r>
              <a:rPr kumimoji="0" lang="en-US" sz="2000" b="0" i="0" u="none" strike="noStrike" kern="0" cap="none" spc="0" normalizeH="0" baseline="0" noProof="0" dirty="0">
                <a:ln>
                  <a:noFill/>
                </a:ln>
                <a:solidFill>
                  <a:prstClr val="black"/>
                </a:solidFill>
                <a:effectLst/>
                <a:uLnTx/>
                <a:uFillTx/>
              </a:rPr>
              <a:t>for evaluating the internal context of an organization, but other approaches may be employed, </a:t>
            </a:r>
            <a:r>
              <a:rPr kumimoji="0" lang="en-US" sz="2000" b="1" i="0" u="sng" strike="noStrike" kern="0" cap="none" spc="0" normalizeH="0" baseline="0" noProof="0" dirty="0">
                <a:ln>
                  <a:noFill/>
                </a:ln>
                <a:solidFill>
                  <a:prstClr val="black"/>
                </a:solidFill>
                <a:effectLst/>
                <a:uLnTx/>
                <a:uFillTx/>
              </a:rPr>
              <a:t>including a SWOT analysis</a:t>
            </a:r>
            <a:r>
              <a:rPr kumimoji="0" lang="en-US" sz="2000" b="0" i="0" u="none" strike="noStrike" kern="0" cap="none" spc="0" normalizeH="0" baseline="0" noProof="0" dirty="0">
                <a:ln>
                  <a:noFill/>
                </a:ln>
                <a:solidFill>
                  <a:prstClr val="black"/>
                </a:solidFill>
                <a:effectLst/>
                <a:uLnTx/>
                <a:uFillTx/>
              </a:rPr>
              <a: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rPr>
              <a:t> Many organizations use the </a:t>
            </a:r>
            <a:r>
              <a:rPr kumimoji="0" lang="en-US" sz="2000" b="1" i="0" u="none" strike="noStrike" kern="0" cap="none" spc="0" normalizeH="0" baseline="0" noProof="0" dirty="0">
                <a:ln>
                  <a:noFill/>
                </a:ln>
                <a:solidFill>
                  <a:prstClr val="black"/>
                </a:solidFill>
                <a:effectLst/>
                <a:uLnTx/>
                <a:uFillTx/>
              </a:rPr>
              <a:t>political, economic, social, technological, legal and environmental/ethical (PESTLE)</a:t>
            </a:r>
            <a:r>
              <a:rPr kumimoji="0" lang="en-US" sz="2000" b="0" i="0" u="none" strike="noStrike" kern="0" cap="none" spc="0" normalizeH="0" baseline="0" noProof="0" dirty="0">
                <a:ln>
                  <a:noFill/>
                </a:ln>
                <a:solidFill>
                  <a:prstClr val="black"/>
                </a:solidFill>
                <a:effectLst/>
                <a:uLnTx/>
                <a:uFillTx/>
              </a:rPr>
              <a:t> risk classification system. The </a:t>
            </a:r>
            <a:r>
              <a:rPr kumimoji="0" lang="en-US" sz="2000" b="1" i="0" u="sng" strike="noStrike" kern="0" cap="none" spc="0" normalizeH="0" baseline="0" noProof="0" dirty="0">
                <a:ln>
                  <a:noFill/>
                </a:ln>
                <a:solidFill>
                  <a:prstClr val="black"/>
                </a:solidFill>
                <a:effectLst/>
                <a:uLnTx/>
                <a:uFillTx/>
              </a:rPr>
              <a:t>PESTLE</a:t>
            </a:r>
            <a:r>
              <a:rPr kumimoji="0" lang="en-US" sz="2000" b="0" i="0" u="none" strike="noStrike" kern="0" cap="none" spc="0" normalizeH="0" baseline="0" noProof="0" dirty="0">
                <a:ln>
                  <a:noFill/>
                </a:ln>
                <a:solidFill>
                  <a:prstClr val="black"/>
                </a:solidFill>
                <a:effectLst/>
                <a:uLnTx/>
                <a:uFillTx/>
              </a:rPr>
              <a:t> risk</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723115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4234" y="1674193"/>
            <a:ext cx="893377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ea typeface="Roboto Light" panose="02000000000000000000" pitchFamily="2" charset="0"/>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2" y="498147"/>
            <a:ext cx="5295312"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Establishing the Context</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F062B71-4757-1352-B598-74574AF3B611}"/>
              </a:ext>
            </a:extLst>
          </p:cNvPr>
          <p:cNvSpPr txBox="1"/>
          <p:nvPr/>
        </p:nvSpPr>
        <p:spPr>
          <a:xfrm>
            <a:off x="1997758" y="1750707"/>
            <a:ext cx="7673471"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rPr>
              <a:t>The three components of context may be considered as follows:</a:t>
            </a:r>
          </a:p>
        </p:txBody>
      </p:sp>
      <p:sp>
        <p:nvSpPr>
          <p:cNvPr id="7" name="TextBox 6">
            <a:extLst>
              <a:ext uri="{FF2B5EF4-FFF2-40B4-BE49-F238E27FC236}">
                <a16:creationId xmlns:a16="http://schemas.microsoft.com/office/drawing/2014/main" id="{8605974A-9809-9DEC-C81E-C5E5886E77CE}"/>
              </a:ext>
            </a:extLst>
          </p:cNvPr>
          <p:cNvSpPr txBox="1"/>
          <p:nvPr/>
        </p:nvSpPr>
        <p:spPr>
          <a:xfrm>
            <a:off x="1752600" y="2203205"/>
            <a:ext cx="8915403" cy="317009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rPr>
              <a:t>3- External context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rPr>
              <a:t>External</a:t>
            </a:r>
            <a:r>
              <a:rPr kumimoji="0" lang="en-US" sz="2000" b="0" i="0" u="none" strike="noStrike" kern="0" cap="none" spc="0" normalizeH="0" baseline="0" noProof="0" dirty="0">
                <a:ln>
                  <a:noFill/>
                </a:ln>
                <a:solidFill>
                  <a:prstClr val="black"/>
                </a:solidFill>
                <a:effectLst/>
                <a:uLnTx/>
                <a:uFillTx/>
              </a:rPr>
              <a:t> context is </a:t>
            </a:r>
            <a:r>
              <a:rPr kumimoji="0" lang="en-US" sz="2000" b="1" i="0" u="sng" strike="noStrike" kern="0" cap="none" spc="0" normalizeH="0" baseline="0" noProof="0" dirty="0">
                <a:ln>
                  <a:noFill/>
                </a:ln>
                <a:solidFill>
                  <a:prstClr val="black"/>
                </a:solidFill>
                <a:effectLst/>
                <a:uLnTx/>
                <a:uFillTx/>
              </a:rPr>
              <a:t>the environment within </a:t>
            </a:r>
            <a:r>
              <a:rPr kumimoji="0" lang="en-US" sz="2000" b="0" i="0" u="none" strike="noStrike" kern="0" cap="none" spc="0" normalizeH="0" baseline="0" noProof="0" dirty="0">
                <a:ln>
                  <a:noFill/>
                </a:ln>
                <a:solidFill>
                  <a:prstClr val="black"/>
                </a:solidFill>
                <a:effectLst/>
                <a:uLnTx/>
                <a:uFillTx/>
              </a:rPr>
              <a:t>which the organization exists.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rPr>
              <a:t>This environment will include </a:t>
            </a:r>
            <a:r>
              <a:rPr kumimoji="0" lang="en-US" sz="2000" b="1" i="0" u="none" strike="noStrike" kern="0" cap="none" spc="0" normalizeH="0" baseline="0" noProof="0" dirty="0">
                <a:ln>
                  <a:noFill/>
                </a:ln>
                <a:solidFill>
                  <a:prstClr val="black"/>
                </a:solidFill>
                <a:effectLst/>
                <a:uLnTx/>
                <a:uFillTx/>
              </a:rPr>
              <a:t>consideration of the business sector </a:t>
            </a:r>
            <a:r>
              <a:rPr kumimoji="0" lang="en-US" sz="2000" b="0" i="0" u="none" strike="noStrike" kern="0" cap="none" spc="0" normalizeH="0" baseline="0" noProof="0" dirty="0">
                <a:ln>
                  <a:noFill/>
                </a:ln>
                <a:solidFill>
                  <a:prstClr val="black"/>
                </a:solidFill>
                <a:effectLst/>
                <a:uLnTx/>
                <a:uFillTx/>
              </a:rPr>
              <a:t>within which the </a:t>
            </a:r>
            <a:r>
              <a:rPr kumimoji="0" lang="en-US" sz="2000" b="1" i="0" u="none" strike="noStrike" kern="0" cap="none" spc="0" normalizeH="0" baseline="0" noProof="0" dirty="0">
                <a:ln>
                  <a:noFill/>
                </a:ln>
                <a:solidFill>
                  <a:prstClr val="black"/>
                </a:solidFill>
                <a:effectLst/>
                <a:uLnTx/>
                <a:uFillTx/>
              </a:rPr>
              <a:t>organization operates, external stakeholders </a:t>
            </a:r>
            <a:r>
              <a:rPr kumimoji="0" lang="en-US" sz="2000" b="0" i="0" u="none" strike="noStrike" kern="0" cap="none" spc="0" normalizeH="0" baseline="0" noProof="0" dirty="0">
                <a:ln>
                  <a:noFill/>
                </a:ln>
                <a:solidFill>
                  <a:prstClr val="black"/>
                </a:solidFill>
                <a:effectLst/>
                <a:uLnTx/>
                <a:uFillTx/>
              </a:rPr>
              <a:t>and their expectations and the external financial environment.</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rPr>
              <a:t> This may be considered to be </a:t>
            </a:r>
            <a:r>
              <a:rPr kumimoji="0" lang="en-US" sz="2000" b="1" i="0" u="none" strike="noStrike" kern="0" cap="none" spc="0" normalizeH="0" baseline="0" noProof="0" dirty="0">
                <a:ln>
                  <a:noFill/>
                </a:ln>
                <a:solidFill>
                  <a:prstClr val="black"/>
                </a:solidFill>
                <a:effectLst/>
                <a:uLnTx/>
                <a:uFillTx/>
              </a:rPr>
              <a:t>the opportunities and threats </a:t>
            </a:r>
            <a:r>
              <a:rPr kumimoji="0" lang="en-US" sz="2000" b="0" i="0" u="none" strike="noStrike" kern="0" cap="none" spc="0" normalizeH="0" baseline="0" noProof="0" dirty="0">
                <a:ln>
                  <a:noFill/>
                </a:ln>
                <a:solidFill>
                  <a:prstClr val="black"/>
                </a:solidFill>
                <a:effectLst/>
                <a:uLnTx/>
                <a:uFillTx/>
              </a:rPr>
              <a:t>facing the organization.</a:t>
            </a:r>
          </a:p>
        </p:txBody>
      </p:sp>
    </p:spTree>
    <p:extLst>
      <p:ext uri="{BB962C8B-B14F-4D97-AF65-F5344CB8AC3E}">
        <p14:creationId xmlns:p14="http://schemas.microsoft.com/office/powerpoint/2010/main" val="1423067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4234" y="1674193"/>
            <a:ext cx="893377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ea typeface="Roboto Light" panose="02000000000000000000" pitchFamily="2" charset="0"/>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2" y="498147"/>
            <a:ext cx="5295312"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Establishing the Context</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F062B71-4757-1352-B598-74574AF3B611}"/>
              </a:ext>
            </a:extLst>
          </p:cNvPr>
          <p:cNvSpPr txBox="1"/>
          <p:nvPr/>
        </p:nvSpPr>
        <p:spPr>
          <a:xfrm>
            <a:off x="1997758" y="1750707"/>
            <a:ext cx="7673471"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rPr>
              <a:t>Designing a risk register:</a:t>
            </a:r>
          </a:p>
        </p:txBody>
      </p:sp>
      <p:sp>
        <p:nvSpPr>
          <p:cNvPr id="4" name="TextBox 3">
            <a:extLst>
              <a:ext uri="{FF2B5EF4-FFF2-40B4-BE49-F238E27FC236}">
                <a16:creationId xmlns:a16="http://schemas.microsoft.com/office/drawing/2014/main" id="{CEA43C46-761E-CB69-3E7C-E81382947F45}"/>
              </a:ext>
            </a:extLst>
          </p:cNvPr>
          <p:cNvSpPr txBox="1"/>
          <p:nvPr/>
        </p:nvSpPr>
        <p:spPr>
          <a:xfrm>
            <a:off x="1997758" y="2382012"/>
            <a:ext cx="8793839" cy="2862322"/>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rPr>
              <a:t>A risk register </a:t>
            </a:r>
            <a:r>
              <a:rPr kumimoji="0" lang="en-US" sz="2000" b="0" i="0" u="none" strike="noStrike" kern="0" cap="none" spc="0" normalizeH="0" baseline="0" noProof="0" dirty="0">
                <a:ln>
                  <a:noFill/>
                </a:ln>
                <a:solidFill>
                  <a:prstClr val="black"/>
                </a:solidFill>
                <a:effectLst/>
                <a:uLnTx/>
                <a:uFillTx/>
              </a:rPr>
              <a:t>is defined as the ‘</a:t>
            </a:r>
            <a:r>
              <a:rPr kumimoji="0" lang="en-US" sz="2000" b="1" i="0" u="none" strike="noStrike" kern="0" cap="none" spc="0" normalizeH="0" baseline="0" noProof="0" dirty="0">
                <a:ln>
                  <a:noFill/>
                </a:ln>
                <a:solidFill>
                  <a:prstClr val="black"/>
                </a:solidFill>
                <a:effectLst/>
                <a:uLnTx/>
                <a:uFillTx/>
              </a:rPr>
              <a:t>document used for recording risk Management process for identified risks’.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none" strike="noStrike" kern="0" cap="none" spc="0" normalizeH="0" baseline="0" noProof="0" dirty="0">
              <a:ln>
                <a:noFill/>
              </a:ln>
              <a:solidFill>
                <a:prstClr val="black"/>
              </a:solidFill>
              <a:effectLst/>
              <a:uLnTx/>
              <a:uFillTx/>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rPr>
              <a:t> The guide </a:t>
            </a:r>
            <a:r>
              <a:rPr kumimoji="0" lang="en-US" sz="2000" b="0" i="0" u="none" strike="noStrike" kern="0" cap="none" spc="0" normalizeH="0" baseline="0" noProof="0" dirty="0">
                <a:ln>
                  <a:noFill/>
                </a:ln>
                <a:solidFill>
                  <a:prstClr val="black"/>
                </a:solidFill>
                <a:effectLst/>
                <a:uLnTx/>
                <a:uFillTx/>
              </a:rPr>
              <a:t>adds that the purpose of </a:t>
            </a:r>
            <a:r>
              <a:rPr kumimoji="0" lang="en-US" sz="2000" b="1" i="0" u="none" strike="noStrike" kern="0" cap="none" spc="0" normalizeH="0" baseline="0" noProof="0" dirty="0">
                <a:ln>
                  <a:noFill/>
                </a:ln>
                <a:solidFill>
                  <a:prstClr val="black"/>
                </a:solidFill>
                <a:effectLst/>
                <a:uLnTx/>
                <a:uFillTx/>
              </a:rPr>
              <a:t>the risk register </a:t>
            </a:r>
            <a:r>
              <a:rPr kumimoji="0" lang="en-US" sz="2000" b="0" i="0" u="none" strike="noStrike" kern="0" cap="none" spc="0" normalizeH="0" baseline="0" noProof="0" dirty="0">
                <a:ln>
                  <a:noFill/>
                </a:ln>
                <a:solidFill>
                  <a:prstClr val="black"/>
                </a:solidFill>
                <a:effectLst/>
                <a:uLnTx/>
                <a:uFillTx/>
              </a:rPr>
              <a:t>is to </a:t>
            </a:r>
            <a:r>
              <a:rPr kumimoji="0" lang="en-US" sz="2000" b="1" i="0" u="none" strike="noStrike" kern="0" cap="none" spc="0" normalizeH="0" baseline="0" noProof="0" dirty="0">
                <a:ln>
                  <a:noFill/>
                </a:ln>
                <a:solidFill>
                  <a:prstClr val="black"/>
                </a:solidFill>
                <a:effectLst/>
                <a:uLnTx/>
                <a:uFillTx/>
              </a:rPr>
              <a:t>facilitate ownership and management of each risk. </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rPr>
              <a:t>The risk register will cover </a:t>
            </a:r>
            <a:r>
              <a:rPr kumimoji="0" lang="en-US" sz="2000" b="1" i="0" u="none" strike="noStrike" kern="0" cap="none" spc="0" normalizeH="0" baseline="0" noProof="0" dirty="0">
                <a:ln>
                  <a:noFill/>
                </a:ln>
                <a:solidFill>
                  <a:prstClr val="black"/>
                </a:solidFill>
                <a:effectLst/>
                <a:uLnTx/>
                <a:uFillTx/>
              </a:rPr>
              <a:t>the significant risks facing </a:t>
            </a:r>
            <a:r>
              <a:rPr kumimoji="0" lang="en-US" sz="2000" b="0" i="0" u="none" strike="noStrike" kern="0" cap="none" spc="0" normalizeH="0" baseline="0" noProof="0" dirty="0">
                <a:ln>
                  <a:noFill/>
                </a:ln>
                <a:solidFill>
                  <a:prstClr val="black"/>
                </a:solidFill>
                <a:effectLst/>
                <a:uLnTx/>
                <a:uFillTx/>
              </a:rPr>
              <a:t>the organization or the project.</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206912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4234" y="1674193"/>
            <a:ext cx="893377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ea typeface="Roboto Light" panose="02000000000000000000" pitchFamily="2" charset="0"/>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2" y="498147"/>
            <a:ext cx="5295312"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Establishing the Context</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F062B71-4757-1352-B598-74574AF3B611}"/>
              </a:ext>
            </a:extLst>
          </p:cNvPr>
          <p:cNvSpPr txBox="1"/>
          <p:nvPr/>
        </p:nvSpPr>
        <p:spPr>
          <a:xfrm>
            <a:off x="1997758" y="1750707"/>
            <a:ext cx="7673471"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rPr>
              <a:t>Designing a risk register:</a:t>
            </a:r>
          </a:p>
        </p:txBody>
      </p:sp>
      <p:sp>
        <p:nvSpPr>
          <p:cNvPr id="7" name="TextBox 6">
            <a:extLst>
              <a:ext uri="{FF2B5EF4-FFF2-40B4-BE49-F238E27FC236}">
                <a16:creationId xmlns:a16="http://schemas.microsoft.com/office/drawing/2014/main" id="{C9C9A8BB-7538-F725-F8B7-B184251FE34A}"/>
              </a:ext>
            </a:extLst>
          </p:cNvPr>
          <p:cNvSpPr txBox="1"/>
          <p:nvPr/>
        </p:nvSpPr>
        <p:spPr>
          <a:xfrm>
            <a:off x="1874165" y="2290630"/>
            <a:ext cx="8793838" cy="3170099"/>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srgbClr val="C00000"/>
                </a:solidFill>
                <a:effectLst/>
                <a:uLnTx/>
                <a:uFillTx/>
              </a:rPr>
              <a:t>The purpose of the risk register:</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1" i="0" u="sng" strike="noStrike" kern="0" cap="none" spc="0" normalizeH="0" baseline="0" noProof="0" dirty="0">
                <a:ln>
                  <a:noFill/>
                </a:ln>
                <a:solidFill>
                  <a:prstClr val="black"/>
                </a:solidFill>
                <a:effectLst/>
                <a:uLnTx/>
                <a:uFillTx/>
              </a:rPr>
              <a:t>i</a:t>
            </a:r>
            <a:r>
              <a:rPr kumimoji="0" lang="en-US" sz="2000" b="0" i="0" u="none" strike="noStrike" kern="0" cap="none" spc="0" normalizeH="0" baseline="0" noProof="0" dirty="0">
                <a:ln>
                  <a:noFill/>
                </a:ln>
                <a:solidFill>
                  <a:prstClr val="black"/>
                </a:solidFill>
                <a:effectLst/>
                <a:uLnTx/>
                <a:uFillTx/>
              </a:rPr>
              <a:t>s to form an </a:t>
            </a:r>
            <a:r>
              <a:rPr kumimoji="0" lang="en-US" sz="2000" b="1" i="0" u="none" strike="noStrike" kern="0" cap="none" spc="0" normalizeH="0" baseline="0" noProof="0" dirty="0">
                <a:ln>
                  <a:noFill/>
                </a:ln>
                <a:solidFill>
                  <a:prstClr val="black"/>
                </a:solidFill>
                <a:effectLst/>
                <a:uLnTx/>
                <a:uFillTx/>
              </a:rPr>
              <a:t>agreed record (documentation) of the significant risks </a:t>
            </a:r>
            <a:r>
              <a:rPr kumimoji="0" lang="en-US" sz="2000" b="0" i="0" u="none" strike="noStrike" kern="0" cap="none" spc="0" normalizeH="0" baseline="0" noProof="0" dirty="0">
                <a:ln>
                  <a:noFill/>
                </a:ln>
                <a:solidFill>
                  <a:prstClr val="black"/>
                </a:solidFill>
                <a:effectLst/>
                <a:uLnTx/>
                <a:uFillTx/>
              </a:rPr>
              <a:t>that have been identified.</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prstClr val="black"/>
              </a:solidFill>
              <a:effectLst/>
              <a:uLnTx/>
              <a:uFillTx/>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rPr>
              <a:t>Also, the risk register will serve </a:t>
            </a:r>
            <a:r>
              <a:rPr kumimoji="0" lang="en-US" sz="2000" b="1" i="0" u="none" strike="noStrike" kern="0" cap="none" spc="0" normalizeH="0" baseline="0" noProof="0" dirty="0">
                <a:ln>
                  <a:noFill/>
                </a:ln>
                <a:solidFill>
                  <a:prstClr val="black"/>
                </a:solidFill>
                <a:effectLst/>
                <a:uLnTx/>
                <a:uFillTx/>
              </a:rPr>
              <a:t>as a record of the control activities </a:t>
            </a:r>
            <a:r>
              <a:rPr kumimoji="0" lang="en-US" sz="2000" b="0" i="0" u="none" strike="noStrike" kern="0" cap="none" spc="0" normalizeH="0" baseline="0" noProof="0" dirty="0">
                <a:ln>
                  <a:noFill/>
                </a:ln>
                <a:solidFill>
                  <a:prstClr val="black"/>
                </a:solidFill>
                <a:effectLst/>
                <a:uLnTx/>
                <a:uFillTx/>
              </a:rPr>
              <a:t>that are currently undertaken.</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prstClr val="black"/>
              </a:solidFill>
              <a:effectLst/>
              <a:uLnTx/>
              <a:uFillTx/>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rPr>
              <a:t> It will also be a record of </a:t>
            </a:r>
            <a:r>
              <a:rPr kumimoji="0" lang="en-US" sz="2000" b="1" i="0" u="none" strike="noStrike" kern="0" cap="none" spc="0" normalizeH="0" baseline="0" noProof="0" dirty="0">
                <a:ln>
                  <a:noFill/>
                </a:ln>
                <a:solidFill>
                  <a:prstClr val="black"/>
                </a:solidFill>
                <a:effectLst/>
                <a:uLnTx/>
                <a:uFillTx/>
              </a:rPr>
              <a:t>the additional actions</a:t>
            </a:r>
            <a:r>
              <a:rPr kumimoji="0" lang="en-US" sz="2000" b="0" i="0" u="none" strike="noStrike" kern="0" cap="none" spc="0" normalizeH="0" baseline="0" noProof="0" dirty="0">
                <a:ln>
                  <a:noFill/>
                </a:ln>
                <a:solidFill>
                  <a:prstClr val="black"/>
                </a:solidFill>
                <a:effectLst/>
                <a:uLnTx/>
                <a:uFillTx/>
              </a:rPr>
              <a:t> that are proposed </a:t>
            </a:r>
            <a:r>
              <a:rPr kumimoji="0" lang="en-US" sz="2000" b="1" i="0" u="none" strike="noStrike" kern="0" cap="none" spc="0" normalizeH="0" baseline="0" noProof="0" dirty="0">
                <a:ln>
                  <a:noFill/>
                </a:ln>
                <a:solidFill>
                  <a:prstClr val="black"/>
                </a:solidFill>
                <a:effectLst/>
                <a:uLnTx/>
                <a:uFillTx/>
              </a:rPr>
              <a:t>to improve the control </a:t>
            </a:r>
            <a:r>
              <a:rPr kumimoji="0" lang="en-US" sz="2000" b="0" i="0" u="none" strike="noStrike" kern="0" cap="none" spc="0" normalizeH="0" baseline="0" noProof="0" dirty="0">
                <a:ln>
                  <a:noFill/>
                </a:ln>
                <a:solidFill>
                  <a:prstClr val="black"/>
                </a:solidFill>
                <a:effectLst/>
                <a:uLnTx/>
                <a:uFillTx/>
              </a:rPr>
              <a:t>of the particular risk.</a:t>
            </a:r>
          </a:p>
        </p:txBody>
      </p:sp>
    </p:spTree>
    <p:extLst>
      <p:ext uri="{BB962C8B-B14F-4D97-AF65-F5344CB8AC3E}">
        <p14:creationId xmlns:p14="http://schemas.microsoft.com/office/powerpoint/2010/main" val="856012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4234" y="1674193"/>
            <a:ext cx="893377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ea typeface="Roboto Light" panose="02000000000000000000" pitchFamily="2" charset="0"/>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2" y="498147"/>
            <a:ext cx="5295312"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Establishing the Context</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F062B71-4757-1352-B598-74574AF3B611}"/>
              </a:ext>
            </a:extLst>
          </p:cNvPr>
          <p:cNvSpPr txBox="1"/>
          <p:nvPr/>
        </p:nvSpPr>
        <p:spPr>
          <a:xfrm>
            <a:off x="1997758" y="1750707"/>
            <a:ext cx="7673471"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rPr>
              <a:t>Designing a risk register:</a:t>
            </a:r>
          </a:p>
        </p:txBody>
      </p:sp>
      <p:pic>
        <p:nvPicPr>
          <p:cNvPr id="4" name="Picture 3">
            <a:extLst>
              <a:ext uri="{FF2B5EF4-FFF2-40B4-BE49-F238E27FC236}">
                <a16:creationId xmlns:a16="http://schemas.microsoft.com/office/drawing/2014/main" id="{5CF1C0FB-3E74-BB09-EC23-BF21CAAA042D}"/>
              </a:ext>
            </a:extLst>
          </p:cNvPr>
          <p:cNvPicPr>
            <a:picLocks noChangeAspect="1"/>
          </p:cNvPicPr>
          <p:nvPr/>
        </p:nvPicPr>
        <p:blipFill>
          <a:blip r:embed="rId8"/>
          <a:stretch>
            <a:fillRect/>
          </a:stretch>
        </p:blipFill>
        <p:spPr>
          <a:xfrm>
            <a:off x="1874165" y="2153690"/>
            <a:ext cx="8501934" cy="3561310"/>
          </a:xfrm>
          <a:prstGeom prst="rect">
            <a:avLst/>
          </a:prstGeom>
        </p:spPr>
      </p:pic>
    </p:spTree>
    <p:extLst>
      <p:ext uri="{BB962C8B-B14F-4D97-AF65-F5344CB8AC3E}">
        <p14:creationId xmlns:p14="http://schemas.microsoft.com/office/powerpoint/2010/main" val="910769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4234" y="1674193"/>
            <a:ext cx="893377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ea typeface="Roboto Light" panose="02000000000000000000" pitchFamily="2" charset="0"/>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2" y="498147"/>
            <a:ext cx="5295312"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Establishing the Context</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F062B71-4757-1352-B598-74574AF3B611}"/>
              </a:ext>
            </a:extLst>
          </p:cNvPr>
          <p:cNvSpPr txBox="1"/>
          <p:nvPr/>
        </p:nvSpPr>
        <p:spPr>
          <a:xfrm>
            <a:off x="1997758" y="1750707"/>
            <a:ext cx="7673471"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rPr>
              <a:t>Designing a risk register:</a:t>
            </a:r>
          </a:p>
        </p:txBody>
      </p:sp>
      <p:pic>
        <p:nvPicPr>
          <p:cNvPr id="7" name="Picture 6">
            <a:extLst>
              <a:ext uri="{FF2B5EF4-FFF2-40B4-BE49-F238E27FC236}">
                <a16:creationId xmlns:a16="http://schemas.microsoft.com/office/drawing/2014/main" id="{82237741-E900-1200-FFE8-6426728EE024}"/>
              </a:ext>
            </a:extLst>
          </p:cNvPr>
          <p:cNvPicPr>
            <a:picLocks noChangeAspect="1"/>
          </p:cNvPicPr>
          <p:nvPr/>
        </p:nvPicPr>
        <p:blipFill>
          <a:blip r:embed="rId8"/>
          <a:stretch>
            <a:fillRect/>
          </a:stretch>
        </p:blipFill>
        <p:spPr>
          <a:xfrm>
            <a:off x="1949147" y="2150817"/>
            <a:ext cx="8293705" cy="3566935"/>
          </a:xfrm>
          <a:prstGeom prst="rect">
            <a:avLst/>
          </a:prstGeom>
        </p:spPr>
      </p:pic>
    </p:spTree>
    <p:extLst>
      <p:ext uri="{BB962C8B-B14F-4D97-AF65-F5344CB8AC3E}">
        <p14:creationId xmlns:p14="http://schemas.microsoft.com/office/powerpoint/2010/main" val="4070154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4234" y="1674193"/>
            <a:ext cx="893377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ea typeface="Roboto Light" panose="02000000000000000000" pitchFamily="2" charset="0"/>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2" y="498147"/>
            <a:ext cx="5295312"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Project Risk Management Guide</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F062B71-4757-1352-B598-74574AF3B611}"/>
              </a:ext>
            </a:extLst>
          </p:cNvPr>
          <p:cNvSpPr txBox="1"/>
          <p:nvPr/>
        </p:nvSpPr>
        <p:spPr>
          <a:xfrm>
            <a:off x="1997758" y="1750707"/>
            <a:ext cx="7673471"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rPr>
              <a:t>Designing a risk register:</a:t>
            </a:r>
          </a:p>
        </p:txBody>
      </p:sp>
      <p:pic>
        <p:nvPicPr>
          <p:cNvPr id="9" name="Picture 8">
            <a:extLst>
              <a:ext uri="{FF2B5EF4-FFF2-40B4-BE49-F238E27FC236}">
                <a16:creationId xmlns:a16="http://schemas.microsoft.com/office/drawing/2014/main" id="{12312C36-5A48-DA8C-B458-A850E66CCF1C}"/>
              </a:ext>
            </a:extLst>
          </p:cNvPr>
          <p:cNvPicPr>
            <a:picLocks noChangeAspect="1"/>
          </p:cNvPicPr>
          <p:nvPr/>
        </p:nvPicPr>
        <p:blipFill>
          <a:blip r:embed="rId8"/>
          <a:stretch>
            <a:fillRect/>
          </a:stretch>
        </p:blipFill>
        <p:spPr>
          <a:xfrm>
            <a:off x="3022606" y="2088220"/>
            <a:ext cx="6066046" cy="3913971"/>
          </a:xfrm>
          <a:prstGeom prst="rect">
            <a:avLst/>
          </a:prstGeom>
        </p:spPr>
      </p:pic>
    </p:spTree>
    <p:extLst>
      <p:ext uri="{BB962C8B-B14F-4D97-AF65-F5344CB8AC3E}">
        <p14:creationId xmlns:p14="http://schemas.microsoft.com/office/powerpoint/2010/main" val="3942756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4234" y="1674193"/>
            <a:ext cx="893377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Wingdings" panose="05000000000000000000" pitchFamily="2" charset="2"/>
              <a:buChar char="§"/>
            </a:pPr>
            <a:endParaRPr lang="en-US"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ea typeface="Roboto Light" panose="02000000000000000000" pitchFamily="2" charset="0"/>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2" y="498147"/>
            <a:ext cx="5295312" cy="523220"/>
          </a:xfrm>
          <a:prstGeom prst="rect">
            <a:avLst/>
          </a:prstGeom>
          <a:noFill/>
        </p:spPr>
        <p:txBody>
          <a:bodyPr wrap="square" rtlCol="0">
            <a:spAutoFit/>
          </a:bodyPr>
          <a:lstStyle/>
          <a:p>
            <a:pPr algn="ct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Project Risk Management Guide</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F062B71-4757-1352-B598-74574AF3B611}"/>
              </a:ext>
            </a:extLst>
          </p:cNvPr>
          <p:cNvSpPr txBox="1"/>
          <p:nvPr/>
        </p:nvSpPr>
        <p:spPr>
          <a:xfrm>
            <a:off x="1997758" y="1750707"/>
            <a:ext cx="8460008"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rPr>
              <a:t>Project risk management delivers a number of values to the project, including:</a:t>
            </a:r>
          </a:p>
        </p:txBody>
      </p:sp>
      <p:sp>
        <p:nvSpPr>
          <p:cNvPr id="7" name="TextBox 6">
            <a:extLst>
              <a:ext uri="{FF2B5EF4-FFF2-40B4-BE49-F238E27FC236}">
                <a16:creationId xmlns:a16="http://schemas.microsoft.com/office/drawing/2014/main" id="{BE2D59F9-8D36-D709-12D2-598D093513E1}"/>
              </a:ext>
            </a:extLst>
          </p:cNvPr>
          <p:cNvSpPr txBox="1"/>
          <p:nvPr/>
        </p:nvSpPr>
        <p:spPr>
          <a:xfrm>
            <a:off x="1945214" y="2266486"/>
            <a:ext cx="8512552" cy="347787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prstClr val="black"/>
                </a:solidFill>
                <a:effectLst/>
                <a:uLnTx/>
                <a:uFillTx/>
              </a:rPr>
              <a:t>Recognizes uncertainty </a:t>
            </a:r>
            <a:r>
              <a:rPr kumimoji="0" lang="en-US" sz="2000" b="0" i="0" u="none" strike="noStrike" kern="0" cap="none" spc="0" normalizeH="0" baseline="0" noProof="0" dirty="0">
                <a:ln>
                  <a:noFill/>
                </a:ln>
                <a:solidFill>
                  <a:prstClr val="black"/>
                </a:solidFill>
                <a:effectLst/>
                <a:uLnTx/>
                <a:uFillTx/>
              </a:rPr>
              <a:t>and provides </a:t>
            </a:r>
            <a:r>
              <a:rPr kumimoji="0" lang="en-US" sz="2000" b="1" i="0" u="none" strike="noStrike" kern="0" cap="none" spc="0" normalizeH="0" baseline="0" noProof="0" dirty="0">
                <a:ln>
                  <a:noFill/>
                </a:ln>
                <a:solidFill>
                  <a:prstClr val="black"/>
                </a:solidFill>
                <a:effectLst/>
                <a:uLnTx/>
                <a:uFillTx/>
              </a:rPr>
              <a:t>forecasts of possible outcomes</a:t>
            </a:r>
            <a:r>
              <a:rPr kumimoji="0" lang="en-US" sz="2000" b="0" i="0" u="none" strike="noStrike" kern="0" cap="none" spc="0" normalizeH="0" baseline="0" noProof="0" dirty="0">
                <a:ln>
                  <a:noFill/>
                </a:ln>
                <a:solidFill>
                  <a:prstClr val="black"/>
                </a:solidFill>
                <a:effectLst/>
                <a:uLnTx/>
                <a:uFillTx/>
              </a:rPr>
              <a:t>.</a:t>
            </a:r>
          </a:p>
          <a:p>
            <a:pPr marL="342900" marR="0" lvl="0" indent="-342900" algn="just" defTabSz="91440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rPr>
              <a:t>Produces better </a:t>
            </a:r>
            <a:r>
              <a:rPr kumimoji="0" lang="en-US" sz="2000" b="1" i="0" u="none" strike="noStrike" kern="0" cap="none" spc="0" normalizeH="0" baseline="0" noProof="0" dirty="0">
                <a:ln>
                  <a:noFill/>
                </a:ln>
                <a:solidFill>
                  <a:prstClr val="black"/>
                </a:solidFill>
                <a:effectLst/>
                <a:uLnTx/>
                <a:uFillTx/>
              </a:rPr>
              <a:t>business outcomes </a:t>
            </a:r>
            <a:r>
              <a:rPr kumimoji="0" lang="en-US" sz="2000" b="0" i="0" u="none" strike="noStrike" kern="0" cap="none" spc="0" normalizeH="0" baseline="0" noProof="0" dirty="0">
                <a:ln>
                  <a:noFill/>
                </a:ln>
                <a:solidFill>
                  <a:prstClr val="black"/>
                </a:solidFill>
                <a:effectLst/>
                <a:uLnTx/>
                <a:uFillTx/>
              </a:rPr>
              <a:t>through more </a:t>
            </a:r>
            <a:r>
              <a:rPr kumimoji="0" lang="en-US" sz="2000" b="1" i="0" u="none" strike="noStrike" kern="0" cap="none" spc="0" normalizeH="0" baseline="0" noProof="0" dirty="0">
                <a:ln>
                  <a:noFill/>
                </a:ln>
                <a:solidFill>
                  <a:prstClr val="black"/>
                </a:solidFill>
                <a:effectLst/>
                <a:uLnTx/>
                <a:uFillTx/>
              </a:rPr>
              <a:t>informed decision making</a:t>
            </a:r>
            <a:r>
              <a:rPr kumimoji="0" lang="en-US" sz="2000" b="0" i="0" u="none" strike="noStrike" kern="0" cap="none" spc="0" normalizeH="0" baseline="0" noProof="0" dirty="0">
                <a:ln>
                  <a:noFill/>
                </a:ln>
                <a:solidFill>
                  <a:prstClr val="black"/>
                </a:solidFill>
                <a:effectLst/>
                <a:uLnTx/>
                <a:uFillTx/>
              </a:rPr>
              <a:t>.</a:t>
            </a:r>
          </a:p>
          <a:p>
            <a:pPr marL="342900" marR="0" lvl="0" indent="-342900" algn="just" defTabSz="91440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rPr>
              <a:t>Has </a:t>
            </a:r>
            <a:r>
              <a:rPr kumimoji="0" lang="en-US" sz="2000" b="1" i="0" u="none" strike="noStrike" kern="0" cap="none" spc="0" normalizeH="0" baseline="0" noProof="0" dirty="0">
                <a:ln>
                  <a:noFill/>
                </a:ln>
                <a:solidFill>
                  <a:prstClr val="black"/>
                </a:solidFill>
                <a:effectLst/>
                <a:uLnTx/>
                <a:uFillTx/>
              </a:rPr>
              <a:t>a positive influence on creative </a:t>
            </a:r>
            <a:r>
              <a:rPr kumimoji="0" lang="en-US" sz="2000" b="0" i="0" u="none" strike="noStrike" kern="0" cap="none" spc="0" normalizeH="0" baseline="0" noProof="0" dirty="0">
                <a:ln>
                  <a:noFill/>
                </a:ln>
                <a:solidFill>
                  <a:prstClr val="black"/>
                </a:solidFill>
                <a:effectLst/>
                <a:uLnTx/>
                <a:uFillTx/>
              </a:rPr>
              <a:t>thinking and innovation.</a:t>
            </a:r>
          </a:p>
          <a:p>
            <a:pPr marL="342900" marR="0" lvl="0" indent="-342900" algn="just" defTabSz="91440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rPr>
              <a:t>Creates </a:t>
            </a:r>
            <a:r>
              <a:rPr kumimoji="0" lang="en-US" sz="2000" b="1" i="0" u="none" strike="noStrike" kern="0" cap="none" spc="0" normalizeH="0" baseline="0" noProof="0" dirty="0">
                <a:ln>
                  <a:noFill/>
                </a:ln>
                <a:solidFill>
                  <a:prstClr val="black"/>
                </a:solidFill>
                <a:effectLst/>
                <a:uLnTx/>
                <a:uFillTx/>
              </a:rPr>
              <a:t>opportunities for improved </a:t>
            </a:r>
            <a:r>
              <a:rPr kumimoji="0" lang="en-US" sz="2000" b="0" i="0" u="none" strike="noStrike" kern="0" cap="none" spc="0" normalizeH="0" baseline="0" noProof="0" dirty="0">
                <a:ln>
                  <a:noFill/>
                </a:ln>
                <a:solidFill>
                  <a:prstClr val="black"/>
                </a:solidFill>
                <a:effectLst/>
                <a:uLnTx/>
                <a:uFillTx/>
              </a:rPr>
              <a:t>project monitoring and control.</a:t>
            </a:r>
          </a:p>
          <a:p>
            <a:pPr marL="342900" marR="0" lvl="0" indent="-342900" algn="just" defTabSz="91440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rPr>
              <a:t>Can aide in </a:t>
            </a:r>
            <a:r>
              <a:rPr kumimoji="0" lang="en-US" sz="2000" b="1" i="0" u="none" strike="noStrike" kern="0" cap="none" spc="0" normalizeH="0" baseline="0" noProof="0" dirty="0">
                <a:ln>
                  <a:noFill/>
                </a:ln>
                <a:solidFill>
                  <a:prstClr val="black"/>
                </a:solidFill>
                <a:effectLst/>
                <a:uLnTx/>
                <a:uFillTx/>
              </a:rPr>
              <a:t>addressing concerns </a:t>
            </a:r>
            <a:r>
              <a:rPr kumimoji="0" lang="en-US" sz="2000" b="0" i="0" u="none" strike="noStrike" kern="0" cap="none" spc="0" normalizeH="0" baseline="0" noProof="0" dirty="0">
                <a:ln>
                  <a:noFill/>
                </a:ln>
                <a:solidFill>
                  <a:prstClr val="black"/>
                </a:solidFill>
                <a:effectLst/>
                <a:uLnTx/>
                <a:uFillTx/>
              </a:rPr>
              <a:t>with respect to </a:t>
            </a:r>
            <a:r>
              <a:rPr kumimoji="0" lang="en-US" sz="2000" b="1" i="0" u="none" strike="noStrike" kern="0" cap="none" spc="0" normalizeH="0" baseline="0" noProof="0" dirty="0">
                <a:ln>
                  <a:noFill/>
                </a:ln>
                <a:solidFill>
                  <a:prstClr val="black"/>
                </a:solidFill>
                <a:effectLst/>
                <a:uLnTx/>
                <a:uFillTx/>
              </a:rPr>
              <a:t>overhead and time</a:t>
            </a:r>
            <a:r>
              <a:rPr kumimoji="0" lang="en-US" sz="2000" b="0" i="0" u="none" strike="noStrike" kern="0" cap="none" spc="0" normalizeH="0" baseline="0" noProof="0" dirty="0">
                <a:ln>
                  <a:noFill/>
                </a:ln>
                <a:solidFill>
                  <a:prstClr val="black"/>
                </a:solidFill>
                <a:effectLst/>
                <a:uLnTx/>
                <a:uFillTx/>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861073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667000" y="1684490"/>
            <a:ext cx="802506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US" sz="2000" b="1" u="sng" dirty="0">
                <a:solidFill>
                  <a:srgbClr val="000000"/>
                </a:solidFill>
                <a:latin typeface="Times New Roman" panose="02020603050405020304" pitchFamily="18" charset="0"/>
                <a:cs typeface="Times New Roman" panose="02020603050405020304" pitchFamily="18" charset="0"/>
              </a:rPr>
              <a:t>Project Risk Management Process</a:t>
            </a:r>
          </a:p>
          <a:p>
            <a:pPr algn="just">
              <a:lnSpc>
                <a:spcPct val="200000"/>
              </a:lnSpc>
            </a:pPr>
            <a:r>
              <a:rPr lang="en-US" sz="2000" dirty="0">
                <a:solidFill>
                  <a:srgbClr val="000000"/>
                </a:solidFill>
                <a:latin typeface="Times New Roman" panose="02020603050405020304" pitchFamily="18" charset="0"/>
                <a:cs typeface="Times New Roman" panose="02020603050405020304" pitchFamily="18" charset="0"/>
              </a:rPr>
              <a:t>Risk management, as an integral part of project management, occurs on a daily basis. With proactive risk management, we look at projects in a comprehensive manner and assess an document risks and uncertainty. The steps for risk management are provided below.</a:t>
            </a:r>
            <a:r>
              <a:rPr lang="en-US" sz="2000" dirty="0">
                <a:solidFill>
                  <a:prstClr val="white"/>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Tree>
    <p:extLst>
      <p:ext uri="{BB962C8B-B14F-4D97-AF65-F5344CB8AC3E}">
        <p14:creationId xmlns:p14="http://schemas.microsoft.com/office/powerpoint/2010/main" val="3687569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547034" y="1674193"/>
            <a:ext cx="812096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
        <p:nvSpPr>
          <p:cNvPr id="13" name="TextBox 12"/>
          <p:cNvSpPr txBox="1"/>
          <p:nvPr/>
        </p:nvSpPr>
        <p:spPr>
          <a:xfrm>
            <a:off x="2852111" y="1750703"/>
            <a:ext cx="7540291" cy="3699474"/>
          </a:xfrm>
          <a:prstGeom prst="rect">
            <a:avLst/>
          </a:prstGeom>
          <a:noFill/>
        </p:spPr>
        <p:txBody>
          <a:bodyPr wrap="square">
            <a:spAutoFit/>
          </a:bodyPr>
          <a:lstStyle/>
          <a:p>
            <a:pPr marL="342900" indent="-342900" algn="just">
              <a:lnSpc>
                <a:spcPct val="200000"/>
              </a:lnSpc>
              <a:buFontTx/>
              <a:buAutoNum type="arabicPeriod"/>
            </a:pPr>
            <a:r>
              <a:rPr lang="en-US" sz="2000" b="1" u="sng" dirty="0">
                <a:solidFill>
                  <a:srgbClr val="000000"/>
                </a:solidFill>
                <a:latin typeface="Calibri-Bold"/>
              </a:rPr>
              <a:t>Risk Management Planning</a:t>
            </a:r>
            <a:endParaRPr lang="en-US" sz="2000" dirty="0">
              <a:solidFill>
                <a:srgbClr val="000000"/>
              </a:solidFill>
            </a:endParaRPr>
          </a:p>
          <a:p>
            <a:pPr marL="342900" indent="-342900" algn="just">
              <a:lnSpc>
                <a:spcPct val="200000"/>
              </a:lnSpc>
              <a:buFontTx/>
              <a:buAutoNum type="arabicPeriod"/>
            </a:pPr>
            <a:r>
              <a:rPr lang="en-US" sz="2000" b="1" u="sng" dirty="0">
                <a:solidFill>
                  <a:srgbClr val="000000"/>
                </a:solidFill>
                <a:latin typeface="Calibri-Bold"/>
              </a:rPr>
              <a:t> Identify Risk Events</a:t>
            </a:r>
          </a:p>
          <a:p>
            <a:pPr marL="342900" indent="-342900" algn="just">
              <a:lnSpc>
                <a:spcPct val="200000"/>
              </a:lnSpc>
              <a:buFontTx/>
              <a:buAutoNum type="arabicPeriod"/>
            </a:pPr>
            <a:r>
              <a:rPr lang="en-US" sz="2000" b="1" u="sng" dirty="0">
                <a:solidFill>
                  <a:srgbClr val="000000"/>
                </a:solidFill>
              </a:rPr>
              <a:t>Qualitative Risk Analysis</a:t>
            </a:r>
          </a:p>
          <a:p>
            <a:pPr marL="342900" indent="-342900" algn="just">
              <a:lnSpc>
                <a:spcPct val="200000"/>
              </a:lnSpc>
              <a:buFontTx/>
              <a:buAutoNum type="arabicPeriod"/>
            </a:pPr>
            <a:r>
              <a:rPr lang="en-US" sz="2000" b="1" u="sng" dirty="0">
                <a:solidFill>
                  <a:srgbClr val="000000"/>
                </a:solidFill>
              </a:rPr>
              <a:t>Quantitative Risk Analysis</a:t>
            </a:r>
          </a:p>
          <a:p>
            <a:pPr marL="342900" indent="-342900" algn="just">
              <a:lnSpc>
                <a:spcPct val="200000"/>
              </a:lnSpc>
              <a:buFontTx/>
              <a:buAutoNum type="arabicPeriod"/>
            </a:pPr>
            <a:r>
              <a:rPr lang="en-US" sz="2000" b="1" u="sng">
                <a:solidFill>
                  <a:srgbClr val="000000"/>
                </a:solidFill>
              </a:rPr>
              <a:t>Risk Response</a:t>
            </a:r>
            <a:endParaRPr lang="en-US" sz="2000" b="1" u="sng" dirty="0">
              <a:solidFill>
                <a:srgbClr val="000000"/>
              </a:solidFill>
            </a:endParaRPr>
          </a:p>
          <a:p>
            <a:pPr marL="342900" indent="-342900" algn="just">
              <a:lnSpc>
                <a:spcPct val="200000"/>
              </a:lnSpc>
              <a:buFontTx/>
              <a:buAutoNum type="arabicPeriod"/>
            </a:pPr>
            <a:r>
              <a:rPr lang="en-US" sz="2000" b="1" dirty="0">
                <a:solidFill>
                  <a:prstClr val="black"/>
                </a:solidFill>
              </a:rPr>
              <a:t>Risk Monitoring &amp; Control</a:t>
            </a:r>
            <a:endParaRPr lang="en-US" sz="2000" b="1" u="sng" dirty="0">
              <a:solidFill>
                <a:srgbClr val="000000"/>
              </a:solidFill>
            </a:endParaRPr>
          </a:p>
        </p:txBody>
      </p:sp>
    </p:spTree>
    <p:extLst>
      <p:ext uri="{BB962C8B-B14F-4D97-AF65-F5344CB8AC3E}">
        <p14:creationId xmlns:p14="http://schemas.microsoft.com/office/powerpoint/2010/main" val="3088455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547034" y="1674193"/>
            <a:ext cx="812096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
        <p:nvSpPr>
          <p:cNvPr id="13" name="TextBox 12"/>
          <p:cNvSpPr txBox="1"/>
          <p:nvPr/>
        </p:nvSpPr>
        <p:spPr>
          <a:xfrm>
            <a:off x="2743883" y="2025507"/>
            <a:ext cx="6704234" cy="2806987"/>
          </a:xfrm>
          <a:prstGeom prst="rect">
            <a:avLst/>
          </a:prstGeom>
          <a:noFill/>
        </p:spPr>
        <p:txBody>
          <a:bodyPr wrap="square">
            <a:spAutoFit/>
          </a:bodyPr>
          <a:lstStyle/>
          <a:p>
            <a:pPr marL="342900" indent="-342900" algn="just">
              <a:lnSpc>
                <a:spcPct val="150000"/>
              </a:lnSpc>
              <a:buFontTx/>
              <a:buAutoNum type="arabicPeriod"/>
            </a:pPr>
            <a:r>
              <a:rPr lang="en-US" sz="2000" b="1" u="sng" dirty="0">
                <a:solidFill>
                  <a:srgbClr val="000000"/>
                </a:solidFill>
                <a:latin typeface="Times New Roman" panose="02020603050405020304" pitchFamily="18" charset="0"/>
                <a:cs typeface="Times New Roman" panose="02020603050405020304" pitchFamily="18" charset="0"/>
              </a:rPr>
              <a:t>Risk Management Planning: </a:t>
            </a:r>
            <a:r>
              <a:rPr lang="en-US" sz="2000" dirty="0">
                <a:solidFill>
                  <a:srgbClr val="000000"/>
                </a:solidFill>
                <a:latin typeface="Times New Roman" panose="02020603050405020304" pitchFamily="18" charset="0"/>
                <a:cs typeface="Times New Roman" panose="02020603050405020304" pitchFamily="18" charset="0"/>
              </a:rPr>
              <a:t>Risk management planning is the systematic process of deciding how to approach, plan, and execute risk management activities throughout the life of a project. It is intended to maximize the beneficial outcome of the opportunities and minimize or eliminate the consequences of adverse risk events.</a:t>
            </a:r>
          </a:p>
        </p:txBody>
      </p:sp>
    </p:spTree>
    <p:extLst>
      <p:ext uri="{BB962C8B-B14F-4D97-AF65-F5344CB8AC3E}">
        <p14:creationId xmlns:p14="http://schemas.microsoft.com/office/powerpoint/2010/main" val="815992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547034" y="1674193"/>
            <a:ext cx="812096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
        <p:nvSpPr>
          <p:cNvPr id="13" name="TextBox 12"/>
          <p:cNvSpPr txBox="1"/>
          <p:nvPr/>
        </p:nvSpPr>
        <p:spPr>
          <a:xfrm>
            <a:off x="2694614" y="2133600"/>
            <a:ext cx="6704234" cy="2345322"/>
          </a:xfrm>
          <a:prstGeom prst="rect">
            <a:avLst/>
          </a:prstGeom>
          <a:noFill/>
        </p:spPr>
        <p:txBody>
          <a:bodyPr wrap="square">
            <a:spAutoFit/>
          </a:bodyPr>
          <a:lstStyle/>
          <a:p>
            <a:pPr marL="342900" indent="-342900" algn="just">
              <a:lnSpc>
                <a:spcPct val="150000"/>
              </a:lnSpc>
              <a:buFontTx/>
              <a:buAutoNum type="arabicPeriod"/>
            </a:pPr>
            <a:r>
              <a:rPr lang="en-US" sz="2000" b="1" u="sng" dirty="0">
                <a:solidFill>
                  <a:srgbClr val="000000"/>
                </a:solidFill>
                <a:latin typeface="Times New Roman" panose="02020603050405020304" pitchFamily="18" charset="0"/>
                <a:cs typeface="Times New Roman" panose="02020603050405020304" pitchFamily="18" charset="0"/>
              </a:rPr>
              <a:t>Identify Risk Events: </a:t>
            </a:r>
            <a:r>
              <a:rPr lang="en-US" sz="2000" dirty="0">
                <a:solidFill>
                  <a:srgbClr val="000000"/>
                </a:solidFill>
                <a:latin typeface="Times New Roman" panose="02020603050405020304" pitchFamily="18" charset="0"/>
                <a:cs typeface="Times New Roman" panose="02020603050405020304" pitchFamily="18" charset="0"/>
              </a:rPr>
              <a:t>Risk identification involves determining and documenting which risks can affect the project. It may be a simple risk assessment organized by the project team, or an outcome of a formal risk assessment process such as the Cost Estimate Validation Process, CEVP.</a:t>
            </a: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1012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547034" y="1674193"/>
            <a:ext cx="812096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
        <p:nvSpPr>
          <p:cNvPr id="15" name="TextBox 14"/>
          <p:cNvSpPr txBox="1"/>
          <p:nvPr/>
        </p:nvSpPr>
        <p:spPr>
          <a:xfrm>
            <a:off x="2753974" y="1647470"/>
            <a:ext cx="6688874" cy="2806987"/>
          </a:xfrm>
          <a:prstGeom prst="rect">
            <a:avLst/>
          </a:prstGeom>
          <a:noFill/>
        </p:spPr>
        <p:txBody>
          <a:bodyPr wrap="square">
            <a:spAutoFit/>
          </a:bodyPr>
          <a:lstStyle/>
          <a:p>
            <a:pPr algn="just">
              <a:lnSpc>
                <a:spcPct val="150000"/>
              </a:lnSpc>
            </a:pPr>
            <a:r>
              <a:rPr lang="en-US" sz="2000" b="1" u="sng" dirty="0">
                <a:solidFill>
                  <a:srgbClr val="000000"/>
                </a:solidFill>
                <a:latin typeface="Times New Roman" panose="02020603050405020304" pitchFamily="18" charset="0"/>
                <a:cs typeface="Times New Roman" panose="02020603050405020304" pitchFamily="18" charset="0"/>
              </a:rPr>
              <a:t>3. Qualitative Risk Analysis: </a:t>
            </a:r>
            <a:r>
              <a:rPr lang="en-US" sz="2000" dirty="0">
                <a:solidFill>
                  <a:srgbClr val="000000"/>
                </a:solidFill>
                <a:latin typeface="Times New Roman" panose="02020603050405020304" pitchFamily="18" charset="0"/>
                <a:cs typeface="Times New Roman" panose="02020603050405020304" pitchFamily="18" charset="0"/>
              </a:rPr>
              <a:t>Qualitative risk analysis involves Project teams assessing identified risks for probability of occurrence and impact on project objectives. Teams may elicit assistance from subject matter experts or functional units to assess the risks in their respective fields. Risks are measured by their “quality” in words rather than quantified in numbers.</a:t>
            </a:r>
          </a:p>
        </p:txBody>
      </p:sp>
    </p:spTree>
    <p:extLst>
      <p:ext uri="{BB962C8B-B14F-4D97-AF65-F5344CB8AC3E}">
        <p14:creationId xmlns:p14="http://schemas.microsoft.com/office/powerpoint/2010/main" val="625506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547034" y="1674193"/>
            <a:ext cx="812096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
        <p:nvSpPr>
          <p:cNvPr id="15" name="TextBox 14"/>
          <p:cNvSpPr txBox="1"/>
          <p:nvPr/>
        </p:nvSpPr>
        <p:spPr>
          <a:xfrm>
            <a:off x="2751562" y="2276604"/>
            <a:ext cx="7640839" cy="1883657"/>
          </a:xfrm>
          <a:prstGeom prst="rect">
            <a:avLst/>
          </a:prstGeom>
          <a:noFill/>
        </p:spPr>
        <p:txBody>
          <a:bodyPr wrap="square">
            <a:spAutoFit/>
          </a:bodyPr>
          <a:lstStyle/>
          <a:p>
            <a:pPr algn="just">
              <a:lnSpc>
                <a:spcPct val="150000"/>
              </a:lnSpc>
            </a:pPr>
            <a:r>
              <a:rPr lang="en-US" sz="2000" b="1" u="sng" dirty="0">
                <a:solidFill>
                  <a:srgbClr val="000000"/>
                </a:solidFill>
                <a:latin typeface="Times New Roman" panose="02020603050405020304" pitchFamily="18" charset="0"/>
                <a:cs typeface="Times New Roman" panose="02020603050405020304" pitchFamily="18" charset="0"/>
              </a:rPr>
              <a:t>4. Quantitative Risk Analysis: </a:t>
            </a:r>
            <a:r>
              <a:rPr lang="en-US" sz="2000" dirty="0">
                <a:solidFill>
                  <a:srgbClr val="000000"/>
                </a:solidFill>
                <a:latin typeface="Times New Roman" panose="02020603050405020304" pitchFamily="18" charset="0"/>
                <a:cs typeface="Times New Roman" panose="02020603050405020304" pitchFamily="18" charset="0"/>
              </a:rPr>
              <a:t>Quantitative risk analysis is a way of numerically estimating the probability that a project will meet its cost and time objectives. Quantitative analysis is based on a simultaneous evaluation of the impacts of all identified and quantified risks.</a:t>
            </a:r>
          </a:p>
        </p:txBody>
      </p:sp>
    </p:spTree>
    <p:extLst>
      <p:ext uri="{BB962C8B-B14F-4D97-AF65-F5344CB8AC3E}">
        <p14:creationId xmlns:p14="http://schemas.microsoft.com/office/powerpoint/2010/main" val="115485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547034" y="1674193"/>
            <a:ext cx="812096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
        <p:nvSpPr>
          <p:cNvPr id="13" name="TextBox 12"/>
          <p:cNvSpPr txBox="1"/>
          <p:nvPr/>
        </p:nvSpPr>
        <p:spPr>
          <a:xfrm>
            <a:off x="2547034" y="1625461"/>
            <a:ext cx="7829064" cy="3274614"/>
          </a:xfrm>
          <a:prstGeom prst="rect">
            <a:avLst/>
          </a:prstGeom>
          <a:noFill/>
        </p:spPr>
        <p:txBody>
          <a:bodyPr wrap="square">
            <a:spAutoFit/>
          </a:bodyPr>
          <a:lstStyle/>
          <a:p>
            <a:pPr algn="just">
              <a:lnSpc>
                <a:spcPct val="150000"/>
              </a:lnSpc>
            </a:pPr>
            <a:r>
              <a:rPr lang="en-US" sz="2000" b="1" u="sng" dirty="0">
                <a:solidFill>
                  <a:srgbClr val="000000"/>
                </a:solidFill>
                <a:latin typeface="Times New Roman" panose="02020603050405020304" pitchFamily="18" charset="0"/>
                <a:cs typeface="Times New Roman" panose="02020603050405020304" pitchFamily="18" charset="0"/>
              </a:rPr>
              <a:t>5. Risk Response Risk response: </a:t>
            </a:r>
            <a:r>
              <a:rPr lang="en-US" sz="2000" dirty="0">
                <a:solidFill>
                  <a:srgbClr val="000000"/>
                </a:solidFill>
                <a:latin typeface="Times New Roman" panose="02020603050405020304" pitchFamily="18" charset="0"/>
                <a:cs typeface="Times New Roman" panose="02020603050405020304" pitchFamily="18" charset="0"/>
              </a:rPr>
              <a:t>involves developing options and determining actions to reduce threats or enhance opportunities to project objectives. Actions are identified and assigned to parties that take responsibility for the risk response. This process ensures each risk requiring a response has an “owner.” The Project Manager and the project team identify a strategy that is best for each risk, and then select specific actions to implement that strategy.</a:t>
            </a:r>
            <a:endParaRPr lang="en-US" dirty="0">
              <a:solidFill>
                <a:prstClr val="black"/>
              </a:solidFill>
            </a:endParaRPr>
          </a:p>
        </p:txBody>
      </p:sp>
    </p:spTree>
    <p:extLst>
      <p:ext uri="{BB962C8B-B14F-4D97-AF65-F5344CB8AC3E}">
        <p14:creationId xmlns:p14="http://schemas.microsoft.com/office/powerpoint/2010/main" val="3478735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4232" y="1674193"/>
            <a:ext cx="8723536"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
        <p:nvSpPr>
          <p:cNvPr id="15" name="TextBox 14"/>
          <p:cNvSpPr txBox="1"/>
          <p:nvPr/>
        </p:nvSpPr>
        <p:spPr>
          <a:xfrm>
            <a:off x="1734232" y="1768022"/>
            <a:ext cx="8658169" cy="3754874"/>
          </a:xfrm>
          <a:prstGeom prst="rect">
            <a:avLst/>
          </a:prstGeom>
          <a:noFill/>
        </p:spPr>
        <p:txBody>
          <a:bodyPr wrap="square">
            <a:spAutoFit/>
          </a:bodyPr>
          <a:lstStyle/>
          <a:p>
            <a:pPr algn="just"/>
            <a:r>
              <a:rPr lang="en-US" sz="2000" b="1" dirty="0">
                <a:solidFill>
                  <a:prstClr val="black"/>
                </a:solidFill>
                <a:latin typeface="Times New Roman" panose="02020603050405020304" pitchFamily="18" charset="0"/>
                <a:cs typeface="Times New Roman" panose="02020603050405020304" pitchFamily="18" charset="0"/>
              </a:rPr>
              <a:t>6. Risk Monitoring &amp; Control: </a:t>
            </a:r>
            <a:r>
              <a:rPr lang="en-US" sz="2000" dirty="0">
                <a:solidFill>
                  <a:prstClr val="black"/>
                </a:solidFill>
                <a:latin typeface="Times New Roman" panose="02020603050405020304" pitchFamily="18" charset="0"/>
                <a:cs typeface="Times New Roman" panose="02020603050405020304" pitchFamily="18" charset="0"/>
              </a:rPr>
              <a:t>Risk monitoring and control tracks identified risks, monitors residual risks, and identifies new risks—ensuring the execution of risk plans and evaluating their effectiveness in reducing risk. Risk monitoring and control is an ongoing process for the life of the project.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Much of project risk management relies on sound engineering judgment and knowing where to focus energy and resources. Knowing when to engage appropriate expertise is vital to good project risk management.</a:t>
            </a: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provides a helpful comparison between risk and objectives for various types of risk management. For this document we are interested in project risk management.</a:t>
            </a:r>
          </a:p>
          <a:p>
            <a:pPr algn="just"/>
            <a:endParaRPr lang="en-US" dirty="0">
              <a:solidFill>
                <a:prstClr val="black"/>
              </a:solidFill>
            </a:endParaRPr>
          </a:p>
        </p:txBody>
      </p:sp>
    </p:spTree>
    <p:extLst>
      <p:ext uri="{BB962C8B-B14F-4D97-AF65-F5344CB8AC3E}">
        <p14:creationId xmlns:p14="http://schemas.microsoft.com/office/powerpoint/2010/main" val="2002448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52652" y="1674193"/>
            <a:ext cx="8515351"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2" name="TextBox 11"/>
          <p:cNvSpPr txBox="1"/>
          <p:nvPr/>
        </p:nvSpPr>
        <p:spPr>
          <a:xfrm>
            <a:off x="2902597" y="1602700"/>
            <a:ext cx="6298187" cy="461665"/>
          </a:xfrm>
          <a:prstGeom prst="rect">
            <a:avLst/>
          </a:prstGeom>
          <a:noFill/>
        </p:spPr>
        <p:txBody>
          <a:bodyPr wrap="square">
            <a:spAutoFit/>
          </a:bodyPr>
          <a:lstStyle/>
          <a:p>
            <a:pPr algn="ju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pic>
        <p:nvPicPr>
          <p:cNvPr id="13" name="Picture 12"/>
          <p:cNvPicPr>
            <a:picLocks noChangeAspect="1"/>
          </p:cNvPicPr>
          <p:nvPr/>
        </p:nvPicPr>
        <p:blipFill>
          <a:blip r:embed="rId8"/>
          <a:stretch>
            <a:fillRect/>
          </a:stretch>
        </p:blipFill>
        <p:spPr>
          <a:xfrm>
            <a:off x="2547033" y="2064361"/>
            <a:ext cx="7235944" cy="3548888"/>
          </a:xfrm>
          <a:prstGeom prst="rect">
            <a:avLst/>
          </a:prstGeom>
          <a:solidFill>
            <a:schemeClr val="bg1">
              <a:lumMod val="75000"/>
            </a:schemeClr>
          </a:solidFill>
          <a:ln>
            <a:solidFill>
              <a:schemeClr val="tx1">
                <a:lumMod val="85000"/>
                <a:lumOff val="15000"/>
              </a:schemeClr>
            </a:solidFill>
          </a:ln>
        </p:spPr>
      </p:pic>
    </p:spTree>
    <p:extLst>
      <p:ext uri="{BB962C8B-B14F-4D97-AF65-F5344CB8AC3E}">
        <p14:creationId xmlns:p14="http://schemas.microsoft.com/office/powerpoint/2010/main" val="4231629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9602" y="1674193"/>
            <a:ext cx="8944598"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
        <p:nvSpPr>
          <p:cNvPr id="4" name="TextBox 3">
            <a:extLst>
              <a:ext uri="{FF2B5EF4-FFF2-40B4-BE49-F238E27FC236}">
                <a16:creationId xmlns:a16="http://schemas.microsoft.com/office/drawing/2014/main" id="{F179860F-C1FC-B2FB-D9B7-D80770CEE866}"/>
              </a:ext>
            </a:extLst>
          </p:cNvPr>
          <p:cNvSpPr txBox="1"/>
          <p:nvPr/>
        </p:nvSpPr>
        <p:spPr>
          <a:xfrm>
            <a:off x="1984277" y="1816299"/>
            <a:ext cx="8223446" cy="646331"/>
          </a:xfrm>
          <a:prstGeom prst="rect">
            <a:avLst/>
          </a:prstGeom>
          <a:noFill/>
        </p:spPr>
        <p:txBody>
          <a:bodyPr wrap="square">
            <a:spAutoFit/>
          </a:bodyPr>
          <a:lstStyle/>
          <a:p>
            <a:pPr marL="285750" indent="-285750" algn="ctr">
              <a:buFont typeface="Wingdings" panose="05000000000000000000" pitchFamily="2" charset="2"/>
              <a:buChar char="§"/>
            </a:pPr>
            <a:r>
              <a:rPr lang="en-US" kern="0" dirty="0">
                <a:solidFill>
                  <a:prstClr val="black"/>
                </a:solidFill>
              </a:rPr>
              <a:t>The following table provides a helpful comparison between risk and objectives for various types of risk management. we are interested in project risk management</a:t>
            </a:r>
          </a:p>
        </p:txBody>
      </p:sp>
      <p:pic>
        <p:nvPicPr>
          <p:cNvPr id="7" name="Picture 6">
            <a:extLst>
              <a:ext uri="{FF2B5EF4-FFF2-40B4-BE49-F238E27FC236}">
                <a16:creationId xmlns:a16="http://schemas.microsoft.com/office/drawing/2014/main" id="{A6204550-0BF9-1301-FD6E-F8B1845404E1}"/>
              </a:ext>
            </a:extLst>
          </p:cNvPr>
          <p:cNvPicPr>
            <a:picLocks noChangeAspect="1"/>
          </p:cNvPicPr>
          <p:nvPr/>
        </p:nvPicPr>
        <p:blipFill>
          <a:blip r:embed="rId8"/>
          <a:stretch>
            <a:fillRect/>
          </a:stretch>
        </p:blipFill>
        <p:spPr>
          <a:xfrm>
            <a:off x="2052775" y="2693825"/>
            <a:ext cx="8438251" cy="2719049"/>
          </a:xfrm>
          <a:prstGeom prst="rect">
            <a:avLst/>
          </a:prstGeom>
        </p:spPr>
      </p:pic>
    </p:spTree>
    <p:extLst>
      <p:ext uri="{BB962C8B-B14F-4D97-AF65-F5344CB8AC3E}">
        <p14:creationId xmlns:p14="http://schemas.microsoft.com/office/powerpoint/2010/main" val="2883777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9602" y="1674193"/>
            <a:ext cx="8944598"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pic>
        <p:nvPicPr>
          <p:cNvPr id="3" name="Picture 2">
            <a:extLst>
              <a:ext uri="{FF2B5EF4-FFF2-40B4-BE49-F238E27FC236}">
                <a16:creationId xmlns:a16="http://schemas.microsoft.com/office/drawing/2014/main" id="{26DAF4F1-0B0E-720C-2FC5-4E3F49DA81A9}"/>
              </a:ext>
            </a:extLst>
          </p:cNvPr>
          <p:cNvPicPr>
            <a:picLocks noChangeAspect="1"/>
          </p:cNvPicPr>
          <p:nvPr/>
        </p:nvPicPr>
        <p:blipFill>
          <a:blip r:embed="rId8"/>
          <a:stretch>
            <a:fillRect/>
          </a:stretch>
        </p:blipFill>
        <p:spPr>
          <a:xfrm>
            <a:off x="2201978" y="2017862"/>
            <a:ext cx="8217047" cy="3008912"/>
          </a:xfrm>
          <a:prstGeom prst="rect">
            <a:avLst/>
          </a:prstGeom>
        </p:spPr>
      </p:pic>
    </p:spTree>
    <p:extLst>
      <p:ext uri="{BB962C8B-B14F-4D97-AF65-F5344CB8AC3E}">
        <p14:creationId xmlns:p14="http://schemas.microsoft.com/office/powerpoint/2010/main" val="3963585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9602" y="1674193"/>
            <a:ext cx="8944598"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
        <p:nvSpPr>
          <p:cNvPr id="4" name="TextBox 3">
            <a:extLst>
              <a:ext uri="{FF2B5EF4-FFF2-40B4-BE49-F238E27FC236}">
                <a16:creationId xmlns:a16="http://schemas.microsoft.com/office/drawing/2014/main" id="{B1DA8C0E-A47E-127E-F872-D988CB065FDD}"/>
              </a:ext>
            </a:extLst>
          </p:cNvPr>
          <p:cNvSpPr txBox="1"/>
          <p:nvPr/>
        </p:nvSpPr>
        <p:spPr>
          <a:xfrm>
            <a:off x="1897209" y="1663365"/>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0" name="TextBox 9">
            <a:extLst>
              <a:ext uri="{FF2B5EF4-FFF2-40B4-BE49-F238E27FC236}">
                <a16:creationId xmlns:a16="http://schemas.microsoft.com/office/drawing/2014/main" id="{79639DDD-BAC5-7614-420E-CBCDECE228D8}"/>
              </a:ext>
            </a:extLst>
          </p:cNvPr>
          <p:cNvSpPr txBox="1"/>
          <p:nvPr/>
        </p:nvSpPr>
        <p:spPr>
          <a:xfrm>
            <a:off x="1827072" y="2470601"/>
            <a:ext cx="8840931" cy="2215991"/>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rPr>
              <a:t>Great project risk management requires good planning.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rPr>
              <a:t> Risk management must commence early in project development and proceed as the project evolves and project information increases in quantity and quality.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692346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9602" y="1674193"/>
            <a:ext cx="8944598"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
        <p:nvSpPr>
          <p:cNvPr id="4" name="TextBox 3">
            <a:extLst>
              <a:ext uri="{FF2B5EF4-FFF2-40B4-BE49-F238E27FC236}">
                <a16:creationId xmlns:a16="http://schemas.microsoft.com/office/drawing/2014/main" id="{B1DA8C0E-A47E-127E-F872-D988CB065FDD}"/>
              </a:ext>
            </a:extLst>
          </p:cNvPr>
          <p:cNvSpPr txBox="1"/>
          <p:nvPr/>
        </p:nvSpPr>
        <p:spPr>
          <a:xfrm>
            <a:off x="1897209" y="1663365"/>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7" name="TextBox 6">
            <a:extLst>
              <a:ext uri="{FF2B5EF4-FFF2-40B4-BE49-F238E27FC236}">
                <a16:creationId xmlns:a16="http://schemas.microsoft.com/office/drawing/2014/main" id="{302060C3-4362-0736-3E09-A993C54977D2}"/>
              </a:ext>
            </a:extLst>
          </p:cNvPr>
          <p:cNvSpPr txBox="1"/>
          <p:nvPr/>
        </p:nvSpPr>
        <p:spPr>
          <a:xfrm>
            <a:off x="1827073" y="2110129"/>
            <a:ext cx="8397582" cy="369331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FF0000"/>
                </a:solidFill>
                <a:effectLst/>
                <a:uLnTx/>
                <a:uFillTx/>
              </a:rPr>
              <a:t>Aim of the project risk Plan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1" i="0" u="sng" strike="noStrike" kern="0" cap="none" spc="0" normalizeH="0" baseline="0" noProof="0" dirty="0">
              <a:ln>
                <a:noFill/>
              </a:ln>
              <a:solidFill>
                <a:srgbClr val="000000"/>
              </a:solidFill>
              <a:effectLst/>
              <a:uLnTx/>
              <a:uFillTx/>
            </a:endParaRPr>
          </a:p>
          <a:p>
            <a:pPr marL="457200" marR="0" lvl="0" indent="-4572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uLnTx/>
                <a:uFillTx/>
              </a:rPr>
              <a:t>Identify, assess/analyze, and respond to major risks </a:t>
            </a:r>
          </a:p>
          <a:p>
            <a:pPr marL="457200" marR="0" lvl="0" indent="-457200" algn="just" defTabSz="914400" eaLnBrk="1" fontAlgn="auto" latinLnBrk="0" hangingPunct="1">
              <a:lnSpc>
                <a:spcPct val="100000"/>
              </a:lnSpc>
              <a:spcBef>
                <a:spcPts val="0"/>
              </a:spcBef>
              <a:spcAft>
                <a:spcPts val="0"/>
              </a:spcAft>
              <a:buClrTx/>
              <a:buSzTx/>
              <a:buFont typeface="+mj-lt"/>
              <a:buAutoNum type="arabicPeriod"/>
              <a:tabLst/>
              <a:defRPr/>
            </a:pPr>
            <a:endParaRPr kumimoji="0" lang="en-US" sz="2400" b="0" i="0" u="none" strike="noStrike" kern="0" cap="none" spc="0" normalizeH="0" baseline="0" noProof="0" dirty="0">
              <a:ln>
                <a:noFill/>
              </a:ln>
              <a:solidFill>
                <a:srgbClr val="000000"/>
              </a:solidFill>
              <a:effectLst/>
              <a:uLnTx/>
              <a:uFillTx/>
            </a:endParaRPr>
          </a:p>
          <a:p>
            <a:pPr marL="457200" marR="0" lvl="0" indent="-4572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uLnTx/>
                <a:uFillTx/>
              </a:rPr>
              <a:t>Continually monitor project risks and response actions. </a:t>
            </a:r>
          </a:p>
          <a:p>
            <a:pPr marL="457200" marR="0" lvl="0" indent="-457200" algn="just" defTabSz="914400" eaLnBrk="1" fontAlgn="auto" latinLnBrk="0" hangingPunct="1">
              <a:lnSpc>
                <a:spcPct val="100000"/>
              </a:lnSpc>
              <a:spcBef>
                <a:spcPts val="0"/>
              </a:spcBef>
              <a:spcAft>
                <a:spcPts val="0"/>
              </a:spcAft>
              <a:buClrTx/>
              <a:buSzTx/>
              <a:buFont typeface="+mj-lt"/>
              <a:buAutoNum type="arabicPeriod"/>
              <a:tabLst/>
              <a:defRPr/>
            </a:pPr>
            <a:endParaRPr kumimoji="0" lang="en-US" sz="2400" b="0" i="0" u="none" strike="noStrike" kern="0" cap="none" spc="0" normalizeH="0" baseline="0" noProof="0" dirty="0">
              <a:ln>
                <a:noFill/>
              </a:ln>
              <a:solidFill>
                <a:srgbClr val="000000"/>
              </a:solidFill>
              <a:effectLst/>
              <a:uLnTx/>
              <a:uFillTx/>
            </a:endParaRPr>
          </a:p>
          <a:p>
            <a:pPr marL="457200" marR="0" lvl="0" indent="-4572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uLnTx/>
                <a:uFillTx/>
              </a:rPr>
              <a:t>Conduct an appropriate number and level of risk assessments to update the Risk Management Plan and evolving risk profile for the project.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992227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9602" y="1674193"/>
            <a:ext cx="8944598"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
        <p:nvSpPr>
          <p:cNvPr id="4" name="TextBox 3">
            <a:extLst>
              <a:ext uri="{FF2B5EF4-FFF2-40B4-BE49-F238E27FC236}">
                <a16:creationId xmlns:a16="http://schemas.microsoft.com/office/drawing/2014/main" id="{B1DA8C0E-A47E-127E-F872-D988CB065FDD}"/>
              </a:ext>
            </a:extLst>
          </p:cNvPr>
          <p:cNvSpPr txBox="1"/>
          <p:nvPr/>
        </p:nvSpPr>
        <p:spPr>
          <a:xfrm>
            <a:off x="1897209" y="1663365"/>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pic>
        <p:nvPicPr>
          <p:cNvPr id="3" name="Picture 2">
            <a:extLst>
              <a:ext uri="{FF2B5EF4-FFF2-40B4-BE49-F238E27FC236}">
                <a16:creationId xmlns:a16="http://schemas.microsoft.com/office/drawing/2014/main" id="{8FA57812-26E7-C813-3719-00BA27E72AE1}"/>
              </a:ext>
            </a:extLst>
          </p:cNvPr>
          <p:cNvPicPr>
            <a:picLocks noChangeAspect="1"/>
          </p:cNvPicPr>
          <p:nvPr/>
        </p:nvPicPr>
        <p:blipFill>
          <a:blip r:embed="rId8"/>
          <a:stretch>
            <a:fillRect/>
          </a:stretch>
        </p:blipFill>
        <p:spPr>
          <a:xfrm>
            <a:off x="4038600" y="2066214"/>
            <a:ext cx="6676356" cy="3746509"/>
          </a:xfrm>
          <a:prstGeom prst="rect">
            <a:avLst/>
          </a:prstGeom>
        </p:spPr>
      </p:pic>
      <p:sp>
        <p:nvSpPr>
          <p:cNvPr id="9" name="TextBox 8">
            <a:extLst>
              <a:ext uri="{FF2B5EF4-FFF2-40B4-BE49-F238E27FC236}">
                <a16:creationId xmlns:a16="http://schemas.microsoft.com/office/drawing/2014/main" id="{879A15EE-E911-5E29-34AD-055260C7C223}"/>
              </a:ext>
            </a:extLst>
          </p:cNvPr>
          <p:cNvSpPr txBox="1"/>
          <p:nvPr/>
        </p:nvSpPr>
        <p:spPr>
          <a:xfrm>
            <a:off x="1840885" y="3096127"/>
            <a:ext cx="1518951" cy="132343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rPr>
              <a:t>Evolution of Project Knowledge Through Project Development</a:t>
            </a:r>
          </a:p>
        </p:txBody>
      </p:sp>
    </p:spTree>
    <p:extLst>
      <p:ext uri="{BB962C8B-B14F-4D97-AF65-F5344CB8AC3E}">
        <p14:creationId xmlns:p14="http://schemas.microsoft.com/office/powerpoint/2010/main" val="1874841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9602" y="1674193"/>
            <a:ext cx="8944598"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
        <p:nvSpPr>
          <p:cNvPr id="4" name="TextBox 3">
            <a:extLst>
              <a:ext uri="{FF2B5EF4-FFF2-40B4-BE49-F238E27FC236}">
                <a16:creationId xmlns:a16="http://schemas.microsoft.com/office/drawing/2014/main" id="{B1DA8C0E-A47E-127E-F872-D988CB065FDD}"/>
              </a:ext>
            </a:extLst>
          </p:cNvPr>
          <p:cNvSpPr txBox="1"/>
          <p:nvPr/>
        </p:nvSpPr>
        <p:spPr>
          <a:xfrm>
            <a:off x="1897209" y="1663365"/>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7" name="TextBox 6">
            <a:extLst>
              <a:ext uri="{FF2B5EF4-FFF2-40B4-BE49-F238E27FC236}">
                <a16:creationId xmlns:a16="http://schemas.microsoft.com/office/drawing/2014/main" id="{A49C827C-0A29-4244-FB7C-C9CAB521A02A}"/>
              </a:ext>
            </a:extLst>
          </p:cNvPr>
          <p:cNvSpPr txBox="1"/>
          <p:nvPr/>
        </p:nvSpPr>
        <p:spPr>
          <a:xfrm>
            <a:off x="1897209" y="2237465"/>
            <a:ext cx="8665269" cy="347787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rPr>
              <a:t>The above figure illustrates how project information develops and evolves over time.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rPr>
              <a:t>With rising project knowledge comes an understanding that contending with </a:t>
            </a:r>
            <a:r>
              <a:rPr kumimoji="0" lang="en-US" sz="2000" b="1" i="0" u="none" strike="noStrike" kern="0" cap="none" spc="0" normalizeH="0" baseline="0" noProof="0" dirty="0">
                <a:ln>
                  <a:noFill/>
                </a:ln>
                <a:solidFill>
                  <a:prstClr val="black"/>
                </a:solidFill>
                <a:effectLst/>
                <a:uLnTx/>
                <a:uFillTx/>
              </a:rPr>
              <a:t>some elements </a:t>
            </a:r>
            <a:r>
              <a:rPr kumimoji="0" lang="en-US" sz="2000" b="0" i="0" u="none" strike="noStrike" kern="0" cap="none" spc="0" normalizeH="0" baseline="0" noProof="0" dirty="0">
                <a:ln>
                  <a:noFill/>
                </a:ln>
                <a:solidFill>
                  <a:prstClr val="black"/>
                </a:solidFill>
                <a:effectLst/>
                <a:uLnTx/>
                <a:uFillTx/>
              </a:rPr>
              <a:t>of the project will require </a:t>
            </a:r>
            <a:r>
              <a:rPr kumimoji="0" lang="en-US" sz="2000" b="1" i="0" u="none" strike="noStrike" kern="0" cap="none" spc="0" normalizeH="0" baseline="0" noProof="0" dirty="0">
                <a:ln>
                  <a:noFill/>
                </a:ln>
                <a:solidFill>
                  <a:prstClr val="black"/>
                </a:solidFill>
                <a:effectLst/>
                <a:uLnTx/>
                <a:uFillTx/>
              </a:rPr>
              <a:t>significant additional resources.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rPr>
              <a:t>These elements could involve:  </a:t>
            </a:r>
            <a:r>
              <a:rPr kumimoji="0" lang="en-US" sz="2000" b="0" i="0" u="none" strike="noStrike" kern="0" cap="none" spc="0" normalizeH="0" baseline="0" noProof="0" dirty="0">
                <a:ln>
                  <a:noFill/>
                </a:ln>
                <a:solidFill>
                  <a:prstClr val="black"/>
                </a:solidFill>
                <a:effectLst/>
                <a:uLnTx/>
                <a:uFillTx/>
              </a:rPr>
              <a:t>scope; environmental mitigation and permitting; rising cost of right of way as corridors develop in advance of the project; utilities; seismic issues; and other elements.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502478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9602" y="1674193"/>
            <a:ext cx="8944598"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
        <p:nvSpPr>
          <p:cNvPr id="4" name="TextBox 3">
            <a:extLst>
              <a:ext uri="{FF2B5EF4-FFF2-40B4-BE49-F238E27FC236}">
                <a16:creationId xmlns:a16="http://schemas.microsoft.com/office/drawing/2014/main" id="{B1DA8C0E-A47E-127E-F872-D988CB065FDD}"/>
              </a:ext>
            </a:extLst>
          </p:cNvPr>
          <p:cNvSpPr txBox="1"/>
          <p:nvPr/>
        </p:nvSpPr>
        <p:spPr>
          <a:xfrm>
            <a:off x="1897209" y="1663365"/>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7" name="TextBox 6">
            <a:extLst>
              <a:ext uri="{FF2B5EF4-FFF2-40B4-BE49-F238E27FC236}">
                <a16:creationId xmlns:a16="http://schemas.microsoft.com/office/drawing/2014/main" id="{C9484977-BFFD-40FC-6D40-A4B2EEE8C760}"/>
              </a:ext>
            </a:extLst>
          </p:cNvPr>
          <p:cNvSpPr txBox="1"/>
          <p:nvPr/>
        </p:nvSpPr>
        <p:spPr>
          <a:xfrm>
            <a:off x="1874166" y="2074303"/>
            <a:ext cx="8870034" cy="3477875"/>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rPr>
              <a:t>How to Plan for Project Risk Management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srgbClr val="FF000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Tx/>
              <a:buAutoNum type="arabicPeriod"/>
              <a:tabLst/>
              <a:defRPr/>
            </a:pPr>
            <a:r>
              <a:rPr kumimoji="0" lang="en-US" sz="2000" b="0" i="0" u="none" strike="noStrike" kern="0" cap="none" spc="0" normalizeH="0" baseline="0" noProof="0" dirty="0">
                <a:ln>
                  <a:noFill/>
                </a:ln>
                <a:solidFill>
                  <a:prstClr val="black"/>
                </a:solidFill>
                <a:effectLst/>
                <a:uLnTx/>
                <a:uFillTx/>
              </a:rPr>
              <a:t>Determine the level of risk assessment for your project .</a:t>
            </a:r>
          </a:p>
          <a:p>
            <a:pPr marL="342900" marR="0" lvl="0" indent="-342900" algn="just" defTabSz="914400" eaLnBrk="1" fontAlgn="auto" latinLnBrk="0" hangingPunct="1">
              <a:lnSpc>
                <a:spcPct val="100000"/>
              </a:lnSpc>
              <a:spcBef>
                <a:spcPts val="0"/>
              </a:spcBef>
              <a:spcAft>
                <a:spcPts val="0"/>
              </a:spcAft>
              <a:buClrTx/>
              <a:buSzTx/>
              <a:buFontTx/>
              <a:buAutoNum type="arabicPeriod"/>
              <a:tabLst/>
              <a:defRPr/>
            </a:pPr>
            <a:endParaRPr kumimoji="0" lang="en-US" sz="2000" b="0" i="0" u="none" strike="noStrike" kern="0" cap="none" spc="0" normalizeH="0" baseline="0" noProof="0" dirty="0">
              <a:ln>
                <a:noFill/>
              </a:ln>
              <a:solidFill>
                <a:prstClr val="black"/>
              </a:solidFill>
              <a:effectLst/>
              <a:uLnTx/>
              <a:uFillTx/>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2. Incorporate risk management activities into the project schedule.</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3. Make risk management an agenda item for scheduled project meetings.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4. Communicate the importance of risk management to the entire project team.</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5. Establish the expectation that risk will be managed, documented, and reported.</a:t>
            </a:r>
          </a:p>
        </p:txBody>
      </p:sp>
    </p:spTree>
    <p:extLst>
      <p:ext uri="{BB962C8B-B14F-4D97-AF65-F5344CB8AC3E}">
        <p14:creationId xmlns:p14="http://schemas.microsoft.com/office/powerpoint/2010/main" val="144512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9602" y="1674193"/>
            <a:ext cx="8944598"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
        <p:nvSpPr>
          <p:cNvPr id="4" name="TextBox 3">
            <a:extLst>
              <a:ext uri="{FF2B5EF4-FFF2-40B4-BE49-F238E27FC236}">
                <a16:creationId xmlns:a16="http://schemas.microsoft.com/office/drawing/2014/main" id="{B1DA8C0E-A47E-127E-F872-D988CB065FDD}"/>
              </a:ext>
            </a:extLst>
          </p:cNvPr>
          <p:cNvSpPr txBox="1"/>
          <p:nvPr/>
        </p:nvSpPr>
        <p:spPr>
          <a:xfrm>
            <a:off x="1897209" y="1663365"/>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3" name="TextBox 2">
            <a:extLst>
              <a:ext uri="{FF2B5EF4-FFF2-40B4-BE49-F238E27FC236}">
                <a16:creationId xmlns:a16="http://schemas.microsoft.com/office/drawing/2014/main" id="{A2496838-7892-8C54-9B27-9180F2E2CB87}"/>
              </a:ext>
            </a:extLst>
          </p:cNvPr>
          <p:cNvSpPr txBox="1"/>
          <p:nvPr/>
        </p:nvSpPr>
        <p:spPr>
          <a:xfrm>
            <a:off x="1897209" y="2204195"/>
            <a:ext cx="8700658" cy="3416320"/>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FF0000"/>
                </a:solidFill>
                <a:effectLst/>
                <a:uLnTx/>
                <a:uFillTx/>
              </a:rPr>
              <a:t>Tips for Risk Management Planning</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1" i="0" u="sng" strike="noStrike" kern="0" cap="none" spc="0" normalizeH="0" baseline="0" noProof="0" dirty="0">
              <a:ln>
                <a:noFill/>
              </a:ln>
              <a:solidFill>
                <a:srgbClr val="FF0000"/>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Risk assessment planning should begin early. There is a minimum level of project knowledge needed to understand what is being assessed.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This varies depending on the point in project development at which the risk assessment is conducted (planning, scoping, design); hence, schedule risk assessments at appropriate times. </a:t>
            </a:r>
          </a:p>
        </p:txBody>
      </p:sp>
    </p:spTree>
    <p:extLst>
      <p:ext uri="{BB962C8B-B14F-4D97-AF65-F5344CB8AC3E}">
        <p14:creationId xmlns:p14="http://schemas.microsoft.com/office/powerpoint/2010/main" val="4212967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9602" y="1674193"/>
            <a:ext cx="8944598"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
        <p:nvSpPr>
          <p:cNvPr id="4" name="TextBox 3">
            <a:extLst>
              <a:ext uri="{FF2B5EF4-FFF2-40B4-BE49-F238E27FC236}">
                <a16:creationId xmlns:a16="http://schemas.microsoft.com/office/drawing/2014/main" id="{B1DA8C0E-A47E-127E-F872-D988CB065FDD}"/>
              </a:ext>
            </a:extLst>
          </p:cNvPr>
          <p:cNvSpPr txBox="1"/>
          <p:nvPr/>
        </p:nvSpPr>
        <p:spPr>
          <a:xfrm>
            <a:off x="1897209" y="1663365"/>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7" name="TextBox 6">
            <a:extLst>
              <a:ext uri="{FF2B5EF4-FFF2-40B4-BE49-F238E27FC236}">
                <a16:creationId xmlns:a16="http://schemas.microsoft.com/office/drawing/2014/main" id="{499CCD68-9E69-D22F-9CC8-A190A5972A52}"/>
              </a:ext>
            </a:extLst>
          </p:cNvPr>
          <p:cNvSpPr txBox="1"/>
          <p:nvPr/>
        </p:nvSpPr>
        <p:spPr>
          <a:xfrm>
            <a:off x="1799602" y="2207327"/>
            <a:ext cx="9081655" cy="3416320"/>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FF0000"/>
                </a:solidFill>
                <a:effectLst/>
                <a:uLnTx/>
                <a:uFillTx/>
              </a:rPr>
              <a:t>Tips for Risk Management Planning</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1" i="0" u="sng" strike="noStrike" kern="0" cap="none" spc="0" normalizeH="0" baseline="0" noProof="0" dirty="0">
              <a:ln>
                <a:noFill/>
              </a:ln>
              <a:solidFill>
                <a:srgbClr val="FF0000"/>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At a minimum there must be an understood project scope of work, associated project cost estimate – with a basis of estimate complete, and an estimated project schedule.</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Allow a budget and time in the schedule for risk assessment, risk management, and risk response activities.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 Report on the status of project risk at regularly scheduled project meetings. </a:t>
            </a:r>
          </a:p>
        </p:txBody>
      </p:sp>
    </p:spTree>
    <p:extLst>
      <p:ext uri="{BB962C8B-B14F-4D97-AF65-F5344CB8AC3E}">
        <p14:creationId xmlns:p14="http://schemas.microsoft.com/office/powerpoint/2010/main" val="711663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9602" y="1674193"/>
            <a:ext cx="8944598"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
        <p:nvSpPr>
          <p:cNvPr id="4" name="TextBox 3">
            <a:extLst>
              <a:ext uri="{FF2B5EF4-FFF2-40B4-BE49-F238E27FC236}">
                <a16:creationId xmlns:a16="http://schemas.microsoft.com/office/drawing/2014/main" id="{B1DA8C0E-A47E-127E-F872-D988CB065FDD}"/>
              </a:ext>
            </a:extLst>
          </p:cNvPr>
          <p:cNvSpPr txBox="1"/>
          <p:nvPr/>
        </p:nvSpPr>
        <p:spPr>
          <a:xfrm>
            <a:off x="1897209" y="1663365"/>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3" name="TextBox 2">
            <a:extLst>
              <a:ext uri="{FF2B5EF4-FFF2-40B4-BE49-F238E27FC236}">
                <a16:creationId xmlns:a16="http://schemas.microsoft.com/office/drawing/2014/main" id="{60F6D0D6-8E0D-BC3A-7F27-C0030CBC61A2}"/>
              </a:ext>
            </a:extLst>
          </p:cNvPr>
          <p:cNvSpPr txBox="1"/>
          <p:nvPr/>
        </p:nvSpPr>
        <p:spPr>
          <a:xfrm>
            <a:off x="1967344" y="2074303"/>
            <a:ext cx="8776856" cy="3477875"/>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rPr>
              <a:t>Tips for Risk Management Planning</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rPr>
              <a:t>Know the organization’s tolerance for risk. Are Project Managers (and upper management) risk averse or risk seeking? How much risk is the organization willing to accept? Knowing the answers to these questions will help with risk management and contribute to the decision-making process when determining risk response actions.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rPr>
              <a:t>Contact the Strategic Analysis and Estimating Office (SAEO) and discuss the possibility of coordinating or integrating project risk assessment with value engineering</a:t>
            </a:r>
          </a:p>
        </p:txBody>
      </p:sp>
    </p:spTree>
    <p:extLst>
      <p:ext uri="{BB962C8B-B14F-4D97-AF65-F5344CB8AC3E}">
        <p14:creationId xmlns:p14="http://schemas.microsoft.com/office/powerpoint/2010/main" val="2268428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994532" y="2"/>
            <a:ext cx="7673471"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9602" y="1674193"/>
            <a:ext cx="8944598"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99602" y="3"/>
            <a:ext cx="105334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34233" y="6043918"/>
            <a:ext cx="1625603"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6361" y="6311384"/>
            <a:ext cx="1409737"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05294" y="248512"/>
            <a:ext cx="1987108" cy="1166001"/>
          </a:xfrm>
          <a:prstGeom prst="rect">
            <a:avLst/>
          </a:prstGeom>
        </p:spPr>
      </p:pic>
      <p:sp>
        <p:nvSpPr>
          <p:cNvPr id="6" name="Rectangle 1"/>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8" name="Rectangle 2"/>
          <p:cNvSpPr>
            <a:spLocks noChangeArrowheads="1"/>
          </p:cNvSpPr>
          <p:nvPr/>
        </p:nvSpPr>
        <p:spPr bwMode="auto">
          <a:xfrm>
            <a:off x="2152652" y="3107424"/>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br>
              <a:rPr lang="en-US" altLang="en-US">
                <a:solidFill>
                  <a:prstClr val="black"/>
                </a:solidFill>
                <a:latin typeface="Arial" charset="0"/>
                <a:cs typeface="Arial" charset="0"/>
              </a:rPr>
            </a:br>
            <a:endParaRPr lang="en-US" altLang="en-US">
              <a:solidFill>
                <a:prstClr val="black"/>
              </a:solidFill>
              <a:latin typeface="Arial" charset="0"/>
              <a:cs typeface="Arial" charset="0"/>
            </a:endParaRPr>
          </a:p>
        </p:txBody>
      </p:sp>
      <p:sp>
        <p:nvSpPr>
          <p:cNvPr id="14" name="TextBox 13"/>
          <p:cNvSpPr txBox="1"/>
          <p:nvPr/>
        </p:nvSpPr>
        <p:spPr>
          <a:xfrm>
            <a:off x="3109981" y="354458"/>
            <a:ext cx="5295312"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Planning     </a:t>
            </a:r>
          </a:p>
          <a:p>
            <a:pPr algn="ctr"/>
            <a:r>
              <a:rPr lang="en-US" sz="2800" dirty="0">
                <a:solidFill>
                  <a:prstClr val="white"/>
                </a:solidFill>
                <a:latin typeface="Times New Roman" panose="02020603050405020304" pitchFamily="18" charset="0"/>
                <a:cs typeface="Times New Roman" panose="02020603050405020304" pitchFamily="18" charset="0"/>
              </a:rPr>
              <a:t>   Project Risk Management Guide</a:t>
            </a:r>
          </a:p>
        </p:txBody>
      </p:sp>
      <p:sp>
        <p:nvSpPr>
          <p:cNvPr id="4" name="TextBox 3">
            <a:extLst>
              <a:ext uri="{FF2B5EF4-FFF2-40B4-BE49-F238E27FC236}">
                <a16:creationId xmlns:a16="http://schemas.microsoft.com/office/drawing/2014/main" id="{B1DA8C0E-A47E-127E-F872-D988CB065FDD}"/>
              </a:ext>
            </a:extLst>
          </p:cNvPr>
          <p:cNvSpPr txBox="1"/>
          <p:nvPr/>
        </p:nvSpPr>
        <p:spPr>
          <a:xfrm>
            <a:off x="1897209" y="1663365"/>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pic>
        <p:nvPicPr>
          <p:cNvPr id="7" name="Picture 6">
            <a:extLst>
              <a:ext uri="{FF2B5EF4-FFF2-40B4-BE49-F238E27FC236}">
                <a16:creationId xmlns:a16="http://schemas.microsoft.com/office/drawing/2014/main" id="{FCFB44D1-6354-1FBA-5F73-C89D35E4168B}"/>
              </a:ext>
            </a:extLst>
          </p:cNvPr>
          <p:cNvPicPr>
            <a:picLocks noChangeAspect="1"/>
          </p:cNvPicPr>
          <p:nvPr/>
        </p:nvPicPr>
        <p:blipFill>
          <a:blip r:embed="rId8"/>
          <a:stretch>
            <a:fillRect/>
          </a:stretch>
        </p:blipFill>
        <p:spPr>
          <a:xfrm>
            <a:off x="2690433" y="2110129"/>
            <a:ext cx="6758367" cy="3300071"/>
          </a:xfrm>
          <a:prstGeom prst="rect">
            <a:avLst/>
          </a:prstGeom>
        </p:spPr>
      </p:pic>
    </p:spTree>
    <p:extLst>
      <p:ext uri="{BB962C8B-B14F-4D97-AF65-F5344CB8AC3E}">
        <p14:creationId xmlns:p14="http://schemas.microsoft.com/office/powerpoint/2010/main" val="4136774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nvGraphicFramePr>
        <p:xfrm>
          <a:off x="1549779" y="1768018"/>
          <a:ext cx="9219096" cy="7483732"/>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val="20000"/>
                    </a:ext>
                  </a:extLst>
                </a:gridCol>
                <a:gridCol w="592488">
                  <a:extLst>
                    <a:ext uri="{9D8B030D-6E8A-4147-A177-3AD203B41FA5}">
                      <a16:colId xmlns:a16="http://schemas.microsoft.com/office/drawing/2014/main" val="20001"/>
                    </a:ext>
                  </a:extLst>
                </a:gridCol>
              </a:tblGrid>
              <a:tr h="4998516">
                <a:tc>
                  <a:txBody>
                    <a:bodyPr/>
                    <a:lstStyle/>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mn-lt"/>
                        <a:ea typeface="+mn-ea"/>
                        <a:cs typeface="+mn-cs"/>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Verdana"/>
                        <a:ea typeface="+mn-ea"/>
                        <a:cs typeface="+mn-cs"/>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Verdana"/>
                        <a:ea typeface="+mn-ea"/>
                        <a:cs typeface="+mn-cs"/>
                      </a:endParaRPr>
                    </a:p>
                  </a:txBody>
                  <a:tcPr>
                    <a:noFill/>
                  </a:tcPr>
                </a:tc>
                <a:tc>
                  <a:txBody>
                    <a:bodyPr/>
                    <a:lstStyle/>
                    <a:p>
                      <a:pPr>
                        <a:lnSpc>
                          <a:spcPct val="150000"/>
                        </a:lnSpc>
                      </a:pPr>
                      <a:endParaRPr lang="ar-JO" sz="2400" dirty="0"/>
                    </a:p>
                  </a:txBody>
                  <a:tcPr>
                    <a:noFill/>
                  </a:tcPr>
                </a:tc>
                <a:extLst>
                  <a:ext uri="{0D108BD9-81ED-4DB2-BD59-A6C34878D82A}">
                    <a16:rowId xmlns:a16="http://schemas.microsoft.com/office/drawing/2014/main" val="10000"/>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val="10001"/>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val="10002"/>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val="10003"/>
                  </a:ext>
                </a:extLst>
              </a:tr>
              <a:tr h="621304">
                <a:tc>
                  <a:txBody>
                    <a:bodyPr/>
                    <a:lstStyle/>
                    <a:p>
                      <a:pPr>
                        <a:lnSpc>
                          <a:spcPct val="150000"/>
                        </a:lnSpc>
                      </a:pPr>
                      <a:endParaRPr lang="ar-JO" sz="2400" dirty="0"/>
                    </a:p>
                  </a:txBody>
                  <a:tcPr>
                    <a:noFill/>
                  </a:tcPr>
                </a:tc>
                <a:tc>
                  <a:txBody>
                    <a:bodyPr/>
                    <a:lstStyle/>
                    <a:p>
                      <a:pPr>
                        <a:lnSpc>
                          <a:spcPct val="150000"/>
                        </a:lnSpc>
                      </a:pPr>
                      <a:endParaRPr lang="ar-JO" sz="2400" dirty="0"/>
                    </a:p>
                  </a:txBody>
                  <a:tcP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73130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302</TotalTime>
  <Words>2014</Words>
  <Application>Microsoft Office PowerPoint</Application>
  <PresentationFormat>Widescreen</PresentationFormat>
  <Paragraphs>322</Paragraphs>
  <Slides>38</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Arial</vt:lpstr>
      <vt:lpstr>Calibri</vt:lpstr>
      <vt:lpstr>Calibri Light</vt:lpstr>
      <vt:lpstr>Calibri-Bold</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Student</dc:creator>
  <cp:lastModifiedBy>Osama</cp:lastModifiedBy>
  <cp:revision>27</cp:revision>
  <dcterms:created xsi:type="dcterms:W3CDTF">2006-08-16T00:00:00Z</dcterms:created>
  <dcterms:modified xsi:type="dcterms:W3CDTF">2023-06-30T01:34:37Z</dcterms:modified>
</cp:coreProperties>
</file>