
<file path=[Content_Types].xml><?xml version="1.0" encoding="utf-8"?>
<Types xmlns="http://schemas.openxmlformats.org/package/2006/content-types">
  <Default Extension="glb" ContentType="model/gltf.binary"/>
  <Default Extension="jpeg" ContentType="image/jpeg"/>
  <Default Extension="JPG" ContentType="image/jpeg"/>
  <Default Extension="png" ContentType="image/png"/>
  <Default Extension="rels" ContentType="application/vnd.openxmlformats-package.relationships+xml"/>
  <Default Extension="svg" ContentType="image/svg+xml"/>
  <Default Extension="wav" ContentType="audio/x-wav"/>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heme/themeOverride2.xml" ContentType="application/vnd.openxmlformats-officedocument.themeOverr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7" r:id="rId5"/>
  </p:sldMasterIdLst>
  <p:notesMasterIdLst>
    <p:notesMasterId r:id="rId47"/>
  </p:notesMasterIdLst>
  <p:sldIdLst>
    <p:sldId id="480" r:id="rId6"/>
    <p:sldId id="498" r:id="rId7"/>
    <p:sldId id="769" r:id="rId8"/>
    <p:sldId id="624" r:id="rId9"/>
    <p:sldId id="870" r:id="rId10"/>
    <p:sldId id="825" r:id="rId11"/>
    <p:sldId id="847" r:id="rId12"/>
    <p:sldId id="838" r:id="rId13"/>
    <p:sldId id="839" r:id="rId14"/>
    <p:sldId id="840" r:id="rId15"/>
    <p:sldId id="841" r:id="rId16"/>
    <p:sldId id="848" r:id="rId17"/>
    <p:sldId id="842" r:id="rId18"/>
    <p:sldId id="850" r:id="rId19"/>
    <p:sldId id="851" r:id="rId20"/>
    <p:sldId id="852" r:id="rId21"/>
    <p:sldId id="843" r:id="rId22"/>
    <p:sldId id="853" r:id="rId23"/>
    <p:sldId id="854" r:id="rId24"/>
    <p:sldId id="844" r:id="rId25"/>
    <p:sldId id="862" r:id="rId26"/>
    <p:sldId id="861" r:id="rId27"/>
    <p:sldId id="876" r:id="rId28"/>
    <p:sldId id="846" r:id="rId29"/>
    <p:sldId id="863" r:id="rId30"/>
    <p:sldId id="864" r:id="rId31"/>
    <p:sldId id="865" r:id="rId32"/>
    <p:sldId id="866" r:id="rId33"/>
    <p:sldId id="867" r:id="rId34"/>
    <p:sldId id="868" r:id="rId35"/>
    <p:sldId id="869" r:id="rId36"/>
    <p:sldId id="761" r:id="rId37"/>
    <p:sldId id="871" r:id="rId38"/>
    <p:sldId id="872" r:id="rId39"/>
    <p:sldId id="873" r:id="rId40"/>
    <p:sldId id="874" r:id="rId41"/>
    <p:sldId id="666" r:id="rId42"/>
    <p:sldId id="875" r:id="rId43"/>
    <p:sldId id="513" r:id="rId44"/>
    <p:sldId id="598"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8"/>
            <p14:sldId id="769"/>
            <p14:sldId id="624"/>
            <p14:sldId id="870"/>
            <p14:sldId id="825"/>
            <p14:sldId id="847"/>
            <p14:sldId id="838"/>
            <p14:sldId id="839"/>
            <p14:sldId id="840"/>
            <p14:sldId id="841"/>
            <p14:sldId id="848"/>
            <p14:sldId id="842"/>
            <p14:sldId id="850"/>
            <p14:sldId id="851"/>
            <p14:sldId id="852"/>
            <p14:sldId id="843"/>
            <p14:sldId id="853"/>
            <p14:sldId id="854"/>
            <p14:sldId id="844"/>
            <p14:sldId id="862"/>
            <p14:sldId id="861"/>
            <p14:sldId id="876"/>
            <p14:sldId id="846"/>
            <p14:sldId id="863"/>
            <p14:sldId id="864"/>
            <p14:sldId id="865"/>
            <p14:sldId id="866"/>
            <p14:sldId id="867"/>
            <p14:sldId id="868"/>
            <p14:sldId id="869"/>
            <p14:sldId id="761"/>
            <p14:sldId id="871"/>
            <p14:sldId id="872"/>
            <p14:sldId id="873"/>
            <p14:sldId id="874"/>
            <p14:sldId id="666"/>
            <p14:sldId id="875"/>
            <p14:sldId id="513"/>
            <p14:sldId id="59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006C92"/>
    <a:srgbClr val="FFD200"/>
    <a:srgbClr val="203E5F"/>
    <a:srgbClr val="F58221"/>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93" autoAdjust="0"/>
    <p:restoredTop sz="94660"/>
  </p:normalViewPr>
  <p:slideViewPr>
    <p:cSldViewPr snapToGrid="0">
      <p:cViewPr varScale="1">
        <p:scale>
          <a:sx n="107" d="100"/>
          <a:sy n="107" d="100"/>
        </p:scale>
        <p:origin x="84" y="84"/>
      </p:cViewPr>
      <p:guideLst/>
    </p:cSldViewPr>
  </p:slideViewPr>
  <p:notesTextViewPr>
    <p:cViewPr>
      <p:scale>
        <a:sx n="1" d="1"/>
        <a:sy n="1" d="1"/>
      </p:scale>
      <p:origin x="0" y="0"/>
    </p:cViewPr>
  </p:notesTextViewPr>
  <p:sorterViewPr>
    <p:cViewPr>
      <p:scale>
        <a:sx n="100" d="100"/>
        <a:sy n="100" d="100"/>
      </p:scale>
      <p:origin x="0" y="-648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presProps" Target="presProps.xml"/><Relationship Id="rId8" Type="http://schemas.openxmlformats.org/officeDocument/2006/relationships/slide" Target="slides/slide3.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 Target="slides/slid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D92A2DB-F33E-419F-9DC1-C3EA2ECC91C3}" type="doc">
      <dgm:prSet loTypeId="urn:microsoft.com/office/officeart/2009/3/layout/StepUpProcess" loCatId="process" qsTypeId="urn:microsoft.com/office/officeart/2005/8/quickstyle/3d2" qsCatId="3D" csTypeId="urn:microsoft.com/office/officeart/2005/8/colors/accent1_2" csCatId="accent1" phldr="1"/>
      <dgm:spPr/>
      <dgm:t>
        <a:bodyPr/>
        <a:lstStyle/>
        <a:p>
          <a:endParaRPr lang="en-US"/>
        </a:p>
      </dgm:t>
    </dgm:pt>
    <dgm:pt modelId="{129B8E36-E691-47C2-B500-0DA97FA14804}">
      <dgm:prSet phldrT="[Text]" custT="1"/>
      <dgm:spPr/>
      <dgm:t>
        <a:bodyPr/>
        <a:lstStyle/>
        <a:p>
          <a:pPr algn="ctr">
            <a:buNone/>
          </a:pPr>
          <a:r>
            <a:rPr lang="ar-EG" sz="1800" b="1" dirty="0"/>
            <a:t>صياغة</a:t>
          </a:r>
          <a:r>
            <a:rPr lang="ar-SA" sz="1800" b="1" dirty="0"/>
            <a:t> </a:t>
          </a:r>
          <a:r>
            <a:rPr lang="ar-EG" sz="1800" b="1" dirty="0"/>
            <a:t>ال</a:t>
          </a:r>
          <a:r>
            <a:rPr lang="ar-SA" sz="1800" b="1" dirty="0"/>
            <a:t>م</a:t>
          </a:r>
          <a:r>
            <a:rPr lang="ar-EG" sz="1800" b="1" dirty="0"/>
            <a:t>ُ</a:t>
          </a:r>
          <a:r>
            <a:rPr lang="ar-SA" sz="1800" b="1" dirty="0"/>
            <a:t>شكل</a:t>
          </a:r>
          <a:r>
            <a:rPr lang="ar-EG" sz="1800" b="1" dirty="0"/>
            <a:t>ة</a:t>
          </a:r>
        </a:p>
        <a:p>
          <a:pPr algn="ctr">
            <a:buNone/>
          </a:pPr>
          <a:r>
            <a:rPr lang="en-US" sz="1800" b="1" dirty="0"/>
            <a:t>Formulating </a:t>
          </a:r>
          <a:br>
            <a:rPr lang="en-US" sz="1800" b="1" dirty="0"/>
          </a:br>
          <a:r>
            <a:rPr lang="en-US" sz="1800" b="1" dirty="0"/>
            <a:t>the Problem</a:t>
          </a:r>
          <a:endParaRPr lang="en-US" sz="1800" dirty="0"/>
        </a:p>
      </dgm:t>
    </dgm:pt>
    <dgm:pt modelId="{82EC2853-34AE-49E5-A617-889AE1FD6034}" type="parTrans" cxnId="{BDBA64EE-AEAC-4948-8D2F-17927E77BF23}">
      <dgm:prSet/>
      <dgm:spPr/>
      <dgm:t>
        <a:bodyPr/>
        <a:lstStyle/>
        <a:p>
          <a:endParaRPr lang="en-US"/>
        </a:p>
      </dgm:t>
    </dgm:pt>
    <dgm:pt modelId="{03DA0312-F7B1-4E97-88F7-0C9A5BDA0B6D}" type="sibTrans" cxnId="{BDBA64EE-AEAC-4948-8D2F-17927E77BF23}">
      <dgm:prSet/>
      <dgm:spPr/>
      <dgm:t>
        <a:bodyPr/>
        <a:lstStyle/>
        <a:p>
          <a:endParaRPr lang="en-US"/>
        </a:p>
      </dgm:t>
    </dgm:pt>
    <dgm:pt modelId="{BD295C4E-621A-4480-BA61-5A6A13C231EA}">
      <dgm:prSet phldrT="[Text]" custT="1"/>
      <dgm:spPr/>
      <dgm:t>
        <a:bodyPr/>
        <a:lstStyle/>
        <a:p>
          <a:pPr algn="ctr">
            <a:buNone/>
          </a:pPr>
          <a:r>
            <a:rPr lang="ar-EG" sz="1800" b="1" dirty="0"/>
            <a:t>تصميم البحث</a:t>
          </a:r>
          <a:endParaRPr lang="en-US" sz="1800" b="1" dirty="0"/>
        </a:p>
        <a:p>
          <a:pPr algn="ctr">
            <a:buNone/>
          </a:pPr>
          <a:r>
            <a:rPr lang="en-US" sz="1800" b="1" dirty="0"/>
            <a:t>Research Design</a:t>
          </a:r>
          <a:endParaRPr lang="en-US" sz="1800" dirty="0"/>
        </a:p>
      </dgm:t>
    </dgm:pt>
    <dgm:pt modelId="{A754EC70-9ED7-49A2-A98D-0E8B39101F03}" type="parTrans" cxnId="{54CCF5A8-F228-46F1-BEBF-77999EE60A1A}">
      <dgm:prSet/>
      <dgm:spPr/>
      <dgm:t>
        <a:bodyPr/>
        <a:lstStyle/>
        <a:p>
          <a:endParaRPr lang="en-US"/>
        </a:p>
      </dgm:t>
    </dgm:pt>
    <dgm:pt modelId="{1076F64E-AE11-451D-8736-A0506CD09F62}" type="sibTrans" cxnId="{54CCF5A8-F228-46F1-BEBF-77999EE60A1A}">
      <dgm:prSet/>
      <dgm:spPr/>
      <dgm:t>
        <a:bodyPr/>
        <a:lstStyle/>
        <a:p>
          <a:endParaRPr lang="en-US"/>
        </a:p>
      </dgm:t>
    </dgm:pt>
    <dgm:pt modelId="{5889CD49-A4F7-4292-9355-FD017DDCE980}">
      <dgm:prSet phldrT="[Text]" custT="1"/>
      <dgm:spPr/>
      <dgm:t>
        <a:bodyPr/>
        <a:lstStyle/>
        <a:p>
          <a:pPr algn="ctr">
            <a:buNone/>
          </a:pPr>
          <a:r>
            <a:rPr lang="ar-SA" sz="1800" b="1" dirty="0"/>
            <a:t>جمع البيانات</a:t>
          </a:r>
          <a:endParaRPr lang="en-US" sz="1800" b="1" dirty="0"/>
        </a:p>
        <a:p>
          <a:pPr algn="ctr">
            <a:buNone/>
          </a:pPr>
          <a:r>
            <a:rPr lang="en-US" sz="1800" b="1" dirty="0"/>
            <a:t>Data Collection</a:t>
          </a:r>
          <a:endParaRPr lang="en-US" sz="1800" dirty="0"/>
        </a:p>
      </dgm:t>
    </dgm:pt>
    <dgm:pt modelId="{E8FB1E03-F10B-475D-A51E-EE1842530B68}" type="parTrans" cxnId="{E2999E01-D8A4-4965-9054-C9AE63957EC5}">
      <dgm:prSet/>
      <dgm:spPr/>
      <dgm:t>
        <a:bodyPr/>
        <a:lstStyle/>
        <a:p>
          <a:endParaRPr lang="en-US"/>
        </a:p>
      </dgm:t>
    </dgm:pt>
    <dgm:pt modelId="{1B7E2C7C-70F3-4E5A-952C-D0460AE46041}" type="sibTrans" cxnId="{E2999E01-D8A4-4965-9054-C9AE63957EC5}">
      <dgm:prSet/>
      <dgm:spPr/>
      <dgm:t>
        <a:bodyPr/>
        <a:lstStyle/>
        <a:p>
          <a:endParaRPr lang="en-US"/>
        </a:p>
      </dgm:t>
    </dgm:pt>
    <dgm:pt modelId="{AE7A82FD-8BDC-4255-B9C0-CCD3C9FD03BD}">
      <dgm:prSet phldrT="[Text]" custT="1"/>
      <dgm:spPr/>
      <dgm:t>
        <a:bodyPr/>
        <a:lstStyle/>
        <a:p>
          <a:pPr algn="ctr">
            <a:buNone/>
          </a:pPr>
          <a:r>
            <a:rPr lang="ar-EG" sz="1800" b="1" dirty="0"/>
            <a:t>مُعالجة البيانات</a:t>
          </a:r>
        </a:p>
        <a:p>
          <a:pPr algn="ctr">
            <a:buNone/>
          </a:pPr>
          <a:r>
            <a:rPr lang="en-US" sz="1800" b="1" dirty="0"/>
            <a:t>Data Processing</a:t>
          </a:r>
          <a:endParaRPr lang="en-US" sz="1800" dirty="0"/>
        </a:p>
      </dgm:t>
    </dgm:pt>
    <dgm:pt modelId="{2B96DA37-D78B-405D-8757-243744177BA2}" type="parTrans" cxnId="{0FC361A6-A3B7-41B4-8DEF-431FC1D4CB7D}">
      <dgm:prSet/>
      <dgm:spPr/>
      <dgm:t>
        <a:bodyPr/>
        <a:lstStyle/>
        <a:p>
          <a:endParaRPr lang="en-US"/>
        </a:p>
      </dgm:t>
    </dgm:pt>
    <dgm:pt modelId="{104A6B09-93DF-4E8E-A45E-3A467D9813FD}" type="sibTrans" cxnId="{0FC361A6-A3B7-41B4-8DEF-431FC1D4CB7D}">
      <dgm:prSet/>
      <dgm:spPr/>
      <dgm:t>
        <a:bodyPr/>
        <a:lstStyle/>
        <a:p>
          <a:endParaRPr lang="en-US"/>
        </a:p>
      </dgm:t>
    </dgm:pt>
    <dgm:pt modelId="{5FFE2E33-1168-4105-BA43-94C63F776695}">
      <dgm:prSet phldrT="[Text]" custT="1"/>
      <dgm:spPr/>
      <dgm:t>
        <a:bodyPr/>
        <a:lstStyle/>
        <a:p>
          <a:pPr algn="ctr">
            <a:buNone/>
          </a:pPr>
          <a:r>
            <a:rPr lang="ar-EG" sz="1800" b="1" dirty="0"/>
            <a:t>إتمام المُسودة النهائية للبحث</a:t>
          </a:r>
        </a:p>
        <a:p>
          <a:pPr algn="ctr">
            <a:buNone/>
          </a:pPr>
          <a:r>
            <a:rPr lang="en-US" sz="1800" b="1" dirty="0"/>
            <a:t>Finalizing Research Draft</a:t>
          </a:r>
          <a:endParaRPr lang="en-US" sz="1800" dirty="0"/>
        </a:p>
      </dgm:t>
    </dgm:pt>
    <dgm:pt modelId="{0007D193-6E20-467E-9DBA-058EF949F360}" type="parTrans" cxnId="{C5A2824C-1AF2-4903-A70E-91A3432D5E82}">
      <dgm:prSet/>
      <dgm:spPr/>
      <dgm:t>
        <a:bodyPr/>
        <a:lstStyle/>
        <a:p>
          <a:endParaRPr lang="en-US"/>
        </a:p>
      </dgm:t>
    </dgm:pt>
    <dgm:pt modelId="{D121E7AB-9D91-4152-9D78-CE16B8866F59}" type="sibTrans" cxnId="{C5A2824C-1AF2-4903-A70E-91A3432D5E82}">
      <dgm:prSet/>
      <dgm:spPr/>
      <dgm:t>
        <a:bodyPr/>
        <a:lstStyle/>
        <a:p>
          <a:endParaRPr lang="en-US"/>
        </a:p>
      </dgm:t>
    </dgm:pt>
    <dgm:pt modelId="{30E5D7CF-813C-4067-88ED-CD52A965582D}" type="pres">
      <dgm:prSet presAssocID="{1D92A2DB-F33E-419F-9DC1-C3EA2ECC91C3}" presName="rootnode" presStyleCnt="0">
        <dgm:presLayoutVars>
          <dgm:chMax/>
          <dgm:chPref/>
          <dgm:dir val="rev"/>
          <dgm:animLvl val="lvl"/>
        </dgm:presLayoutVars>
      </dgm:prSet>
      <dgm:spPr/>
    </dgm:pt>
    <dgm:pt modelId="{6529F772-3FDD-4CA7-B33C-BE4373FF5ADA}" type="pres">
      <dgm:prSet presAssocID="{129B8E36-E691-47C2-B500-0DA97FA14804}" presName="composite" presStyleCnt="0"/>
      <dgm:spPr/>
    </dgm:pt>
    <dgm:pt modelId="{094C9BBE-CE96-41DE-B5A4-91FA2DF9F7DA}" type="pres">
      <dgm:prSet presAssocID="{129B8E36-E691-47C2-B500-0DA97FA14804}" presName="LShape" presStyleLbl="alignNode1" presStyleIdx="0" presStyleCnt="9" custScaleX="177610" custScaleY="135717" custLinFactNeighborX="-11695"/>
      <dgm:spPr/>
    </dgm:pt>
    <dgm:pt modelId="{20C40A5B-E72D-479C-A38A-EA81780CA601}" type="pres">
      <dgm:prSet presAssocID="{129B8E36-E691-47C2-B500-0DA97FA14804}" presName="ParentText" presStyleLbl="revTx" presStyleIdx="0" presStyleCnt="5" custScaleX="188304" custLinFactNeighborX="-3419" custLinFactNeighborY="-12110">
        <dgm:presLayoutVars>
          <dgm:chMax val="0"/>
          <dgm:chPref val="0"/>
          <dgm:bulletEnabled val="1"/>
        </dgm:presLayoutVars>
      </dgm:prSet>
      <dgm:spPr/>
    </dgm:pt>
    <dgm:pt modelId="{03232D23-6A62-409A-9C26-FB3392C76B0B}" type="pres">
      <dgm:prSet presAssocID="{129B8E36-E691-47C2-B500-0DA97FA14804}" presName="Triangle" presStyleLbl="alignNode1" presStyleIdx="1" presStyleCnt="9" custLinFactX="-100000" custLinFactNeighborX="-127234" custLinFactNeighborY="-33811"/>
      <dgm:spPr/>
    </dgm:pt>
    <dgm:pt modelId="{EDE76911-7A4C-4B01-AD63-27AFF524D42C}" type="pres">
      <dgm:prSet presAssocID="{03DA0312-F7B1-4E97-88F7-0C9A5BDA0B6D}" presName="sibTrans" presStyleCnt="0"/>
      <dgm:spPr/>
    </dgm:pt>
    <dgm:pt modelId="{80592BB3-0795-4425-8537-6D80DF8F93C3}" type="pres">
      <dgm:prSet presAssocID="{03DA0312-F7B1-4E97-88F7-0C9A5BDA0B6D}" presName="space" presStyleCnt="0"/>
      <dgm:spPr/>
    </dgm:pt>
    <dgm:pt modelId="{1D47F95E-B441-4B94-9E49-FE4F07740D08}" type="pres">
      <dgm:prSet presAssocID="{BD295C4E-621A-4480-BA61-5A6A13C231EA}" presName="composite" presStyleCnt="0"/>
      <dgm:spPr/>
    </dgm:pt>
    <dgm:pt modelId="{2FDD663A-4663-44A5-969A-F8A203CB197A}" type="pres">
      <dgm:prSet presAssocID="{BD295C4E-621A-4480-BA61-5A6A13C231EA}" presName="LShape" presStyleLbl="alignNode1" presStyleIdx="2" presStyleCnt="9" custScaleX="164181" custScaleY="144326" custLinFactNeighborX="-20384"/>
      <dgm:spPr/>
    </dgm:pt>
    <dgm:pt modelId="{CFFFA731-AC7A-426A-9880-CA346418478B}" type="pres">
      <dgm:prSet presAssocID="{BD295C4E-621A-4480-BA61-5A6A13C231EA}" presName="ParentText" presStyleLbl="revTx" presStyleIdx="1" presStyleCnt="5" custScaleX="184100" custLinFactNeighborX="-24137" custLinFactNeighborY="-12111">
        <dgm:presLayoutVars>
          <dgm:chMax val="0"/>
          <dgm:chPref val="0"/>
          <dgm:bulletEnabled val="1"/>
        </dgm:presLayoutVars>
      </dgm:prSet>
      <dgm:spPr/>
    </dgm:pt>
    <dgm:pt modelId="{BB2398D5-B530-48A7-8674-3EA5464BA421}" type="pres">
      <dgm:prSet presAssocID="{BD295C4E-621A-4480-BA61-5A6A13C231EA}" presName="Triangle" presStyleLbl="alignNode1" presStyleIdx="3" presStyleCnt="9" custLinFactX="-100000" custLinFactNeighborX="-129119" custLinFactNeighborY="-52567"/>
      <dgm:spPr/>
    </dgm:pt>
    <dgm:pt modelId="{CEEA1BD5-82A7-47F3-A504-A08506B30531}" type="pres">
      <dgm:prSet presAssocID="{1076F64E-AE11-451D-8736-A0506CD09F62}" presName="sibTrans" presStyleCnt="0"/>
      <dgm:spPr/>
    </dgm:pt>
    <dgm:pt modelId="{BA6246C1-5CBC-486C-97D8-1BFDBEC9AC4D}" type="pres">
      <dgm:prSet presAssocID="{1076F64E-AE11-451D-8736-A0506CD09F62}" presName="space" presStyleCnt="0"/>
      <dgm:spPr/>
    </dgm:pt>
    <dgm:pt modelId="{AE9EB135-826E-441A-8A08-49C19B6627BD}" type="pres">
      <dgm:prSet presAssocID="{5889CD49-A4F7-4292-9355-FD017DDCE980}" presName="composite" presStyleCnt="0"/>
      <dgm:spPr/>
    </dgm:pt>
    <dgm:pt modelId="{655A70C9-B516-424C-A087-3E35F5C34E79}" type="pres">
      <dgm:prSet presAssocID="{5889CD49-A4F7-4292-9355-FD017DDCE980}" presName="LShape" presStyleLbl="alignNode1" presStyleIdx="4" presStyleCnt="9" custScaleX="155970" custScaleY="136984" custLinFactNeighborX="-16534"/>
      <dgm:spPr/>
    </dgm:pt>
    <dgm:pt modelId="{8EA1C632-6D1E-4779-BCFA-762F683C3B97}" type="pres">
      <dgm:prSet presAssocID="{5889CD49-A4F7-4292-9355-FD017DDCE980}" presName="ParentText" presStyleLbl="revTx" presStyleIdx="2" presStyleCnt="5" custScaleX="190614" custLinFactNeighborX="-16436" custLinFactNeighborY="-9084">
        <dgm:presLayoutVars>
          <dgm:chMax val="0"/>
          <dgm:chPref val="0"/>
          <dgm:bulletEnabled val="1"/>
        </dgm:presLayoutVars>
      </dgm:prSet>
      <dgm:spPr/>
    </dgm:pt>
    <dgm:pt modelId="{18F3BF48-BCA0-4A59-A4DE-0536A2525102}" type="pres">
      <dgm:prSet presAssocID="{5889CD49-A4F7-4292-9355-FD017DDCE980}" presName="Triangle" presStyleLbl="alignNode1" presStyleIdx="5" presStyleCnt="9" custLinFactX="-96127" custLinFactNeighborX="-100000" custLinFactNeighborY="-33811"/>
      <dgm:spPr/>
    </dgm:pt>
    <dgm:pt modelId="{DA409C3E-E7F9-470C-B46C-1C4C2009C527}" type="pres">
      <dgm:prSet presAssocID="{1B7E2C7C-70F3-4E5A-952C-D0460AE46041}" presName="sibTrans" presStyleCnt="0"/>
      <dgm:spPr/>
    </dgm:pt>
    <dgm:pt modelId="{A42F1D22-B205-4BEE-9E16-F3652F4683DF}" type="pres">
      <dgm:prSet presAssocID="{1B7E2C7C-70F3-4E5A-952C-D0460AE46041}" presName="space" presStyleCnt="0"/>
      <dgm:spPr/>
    </dgm:pt>
    <dgm:pt modelId="{C9AC7F53-C1CF-449F-89FB-240C7CF0C4B8}" type="pres">
      <dgm:prSet presAssocID="{AE7A82FD-8BDC-4255-B9C0-CCD3C9FD03BD}" presName="composite" presStyleCnt="0"/>
      <dgm:spPr/>
    </dgm:pt>
    <dgm:pt modelId="{216D8ED1-0673-4D09-B133-2CE33B8EA940}" type="pres">
      <dgm:prSet presAssocID="{AE7A82FD-8BDC-4255-B9C0-CCD3C9FD03BD}" presName="LShape" presStyleLbl="alignNode1" presStyleIdx="6" presStyleCnt="9" custScaleX="164281" custScaleY="127309" custLinFactNeighborX="-9185" custLinFactNeighborY="2496"/>
      <dgm:spPr/>
    </dgm:pt>
    <dgm:pt modelId="{850A040D-4AB5-4B03-85B0-76604752F91E}" type="pres">
      <dgm:prSet presAssocID="{AE7A82FD-8BDC-4255-B9C0-CCD3C9FD03BD}" presName="ParentText" presStyleLbl="revTx" presStyleIdx="3" presStyleCnt="5" custScaleX="169017" custLinFactNeighborX="-7954">
        <dgm:presLayoutVars>
          <dgm:chMax val="0"/>
          <dgm:chPref val="0"/>
          <dgm:bulletEnabled val="1"/>
        </dgm:presLayoutVars>
      </dgm:prSet>
      <dgm:spPr/>
    </dgm:pt>
    <dgm:pt modelId="{09AE6D69-45BB-4F36-B2CF-CF1A51081F46}" type="pres">
      <dgm:prSet presAssocID="{AE7A82FD-8BDC-4255-B9C0-CCD3C9FD03BD}" presName="Triangle" presStyleLbl="alignNode1" presStyleIdx="7" presStyleCnt="9" custLinFactX="-64684" custLinFactNeighborX="-100000" custLinFactNeighborY="-10366"/>
      <dgm:spPr/>
    </dgm:pt>
    <dgm:pt modelId="{8151E325-8977-40DE-A70D-96A99380D05A}" type="pres">
      <dgm:prSet presAssocID="{104A6B09-93DF-4E8E-A45E-3A467D9813FD}" presName="sibTrans" presStyleCnt="0"/>
      <dgm:spPr/>
    </dgm:pt>
    <dgm:pt modelId="{96CF910C-48EF-4C96-87EC-425C0BA03CFD}" type="pres">
      <dgm:prSet presAssocID="{104A6B09-93DF-4E8E-A45E-3A467D9813FD}" presName="space" presStyleCnt="0"/>
      <dgm:spPr/>
    </dgm:pt>
    <dgm:pt modelId="{266E1282-89A3-4C54-9551-813540DEF2EC}" type="pres">
      <dgm:prSet presAssocID="{5FFE2E33-1168-4105-BA43-94C63F776695}" presName="composite" presStyleCnt="0"/>
      <dgm:spPr/>
    </dgm:pt>
    <dgm:pt modelId="{DC37B521-EB73-4460-9CC5-CD575B6CFBFB}" type="pres">
      <dgm:prSet presAssocID="{5FFE2E33-1168-4105-BA43-94C63F776695}" presName="LShape" presStyleLbl="alignNode1" presStyleIdx="8" presStyleCnt="9" custAng="0" custScaleX="215003" custScaleY="138081" custLinFactNeighborX="-1041"/>
      <dgm:spPr/>
    </dgm:pt>
    <dgm:pt modelId="{07ED9EBE-1513-4941-95B7-CE954C074755}" type="pres">
      <dgm:prSet presAssocID="{5FFE2E33-1168-4105-BA43-94C63F776695}" presName="ParentText" presStyleLbl="revTx" presStyleIdx="4" presStyleCnt="5" custScaleX="238022" custLinFactNeighborX="-1462" custLinFactNeighborY="-8251">
        <dgm:presLayoutVars>
          <dgm:chMax val="0"/>
          <dgm:chPref val="0"/>
          <dgm:bulletEnabled val="1"/>
        </dgm:presLayoutVars>
      </dgm:prSet>
      <dgm:spPr/>
    </dgm:pt>
  </dgm:ptLst>
  <dgm:cxnLst>
    <dgm:cxn modelId="{E2999E01-D8A4-4965-9054-C9AE63957EC5}" srcId="{1D92A2DB-F33E-419F-9DC1-C3EA2ECC91C3}" destId="{5889CD49-A4F7-4292-9355-FD017DDCE980}" srcOrd="2" destOrd="0" parTransId="{E8FB1E03-F10B-475D-A51E-EE1842530B68}" sibTransId="{1B7E2C7C-70F3-4E5A-952C-D0460AE46041}"/>
    <dgm:cxn modelId="{623BE804-8764-4C29-8AC9-5991CD6BA48F}" type="presOf" srcId="{5FFE2E33-1168-4105-BA43-94C63F776695}" destId="{07ED9EBE-1513-4941-95B7-CE954C074755}" srcOrd="0" destOrd="0" presId="urn:microsoft.com/office/officeart/2009/3/layout/StepUpProcess"/>
    <dgm:cxn modelId="{5E4A4346-3047-46C1-AF6A-DD388B9E1A1A}" type="presOf" srcId="{1D92A2DB-F33E-419F-9DC1-C3EA2ECC91C3}" destId="{30E5D7CF-813C-4067-88ED-CD52A965582D}" srcOrd="0" destOrd="0" presId="urn:microsoft.com/office/officeart/2009/3/layout/StepUpProcess"/>
    <dgm:cxn modelId="{C5A2824C-1AF2-4903-A70E-91A3432D5E82}" srcId="{1D92A2DB-F33E-419F-9DC1-C3EA2ECC91C3}" destId="{5FFE2E33-1168-4105-BA43-94C63F776695}" srcOrd="4" destOrd="0" parTransId="{0007D193-6E20-467E-9DBA-058EF949F360}" sibTransId="{D121E7AB-9D91-4152-9D78-CE16B8866F59}"/>
    <dgm:cxn modelId="{85AF377E-D566-49E4-857D-71A857612FBC}" type="presOf" srcId="{BD295C4E-621A-4480-BA61-5A6A13C231EA}" destId="{CFFFA731-AC7A-426A-9880-CA346418478B}" srcOrd="0" destOrd="0" presId="urn:microsoft.com/office/officeart/2009/3/layout/StepUpProcess"/>
    <dgm:cxn modelId="{0FC361A6-A3B7-41B4-8DEF-431FC1D4CB7D}" srcId="{1D92A2DB-F33E-419F-9DC1-C3EA2ECC91C3}" destId="{AE7A82FD-8BDC-4255-B9C0-CCD3C9FD03BD}" srcOrd="3" destOrd="0" parTransId="{2B96DA37-D78B-405D-8757-243744177BA2}" sibTransId="{104A6B09-93DF-4E8E-A45E-3A467D9813FD}"/>
    <dgm:cxn modelId="{95BFFEA6-171D-402A-8059-6F4CD97DD92B}" type="presOf" srcId="{129B8E36-E691-47C2-B500-0DA97FA14804}" destId="{20C40A5B-E72D-479C-A38A-EA81780CA601}" srcOrd="0" destOrd="0" presId="urn:microsoft.com/office/officeart/2009/3/layout/StepUpProcess"/>
    <dgm:cxn modelId="{54CCF5A8-F228-46F1-BEBF-77999EE60A1A}" srcId="{1D92A2DB-F33E-419F-9DC1-C3EA2ECC91C3}" destId="{BD295C4E-621A-4480-BA61-5A6A13C231EA}" srcOrd="1" destOrd="0" parTransId="{A754EC70-9ED7-49A2-A98D-0E8B39101F03}" sibTransId="{1076F64E-AE11-451D-8736-A0506CD09F62}"/>
    <dgm:cxn modelId="{7BC876C2-8ACA-451C-93EA-B673CCC670A1}" type="presOf" srcId="{5889CD49-A4F7-4292-9355-FD017DDCE980}" destId="{8EA1C632-6D1E-4779-BCFA-762F683C3B97}" srcOrd="0" destOrd="0" presId="urn:microsoft.com/office/officeart/2009/3/layout/StepUpProcess"/>
    <dgm:cxn modelId="{E9E898ED-780B-4386-8699-46B8F4CC2C84}" type="presOf" srcId="{AE7A82FD-8BDC-4255-B9C0-CCD3C9FD03BD}" destId="{850A040D-4AB5-4B03-85B0-76604752F91E}" srcOrd="0" destOrd="0" presId="urn:microsoft.com/office/officeart/2009/3/layout/StepUpProcess"/>
    <dgm:cxn modelId="{BDBA64EE-AEAC-4948-8D2F-17927E77BF23}" srcId="{1D92A2DB-F33E-419F-9DC1-C3EA2ECC91C3}" destId="{129B8E36-E691-47C2-B500-0DA97FA14804}" srcOrd="0" destOrd="0" parTransId="{82EC2853-34AE-49E5-A617-889AE1FD6034}" sibTransId="{03DA0312-F7B1-4E97-88F7-0C9A5BDA0B6D}"/>
    <dgm:cxn modelId="{233E91C5-66F6-4DD6-AEA9-3CE0023F9209}" type="presParOf" srcId="{30E5D7CF-813C-4067-88ED-CD52A965582D}" destId="{6529F772-3FDD-4CA7-B33C-BE4373FF5ADA}" srcOrd="0" destOrd="0" presId="urn:microsoft.com/office/officeart/2009/3/layout/StepUpProcess"/>
    <dgm:cxn modelId="{DDAE522F-EF10-42B1-9DBE-241A567C171F}" type="presParOf" srcId="{6529F772-3FDD-4CA7-B33C-BE4373FF5ADA}" destId="{094C9BBE-CE96-41DE-B5A4-91FA2DF9F7DA}" srcOrd="0" destOrd="0" presId="urn:microsoft.com/office/officeart/2009/3/layout/StepUpProcess"/>
    <dgm:cxn modelId="{837A68DA-2833-4818-9FA5-348B8F0AED3A}" type="presParOf" srcId="{6529F772-3FDD-4CA7-B33C-BE4373FF5ADA}" destId="{20C40A5B-E72D-479C-A38A-EA81780CA601}" srcOrd="1" destOrd="0" presId="urn:microsoft.com/office/officeart/2009/3/layout/StepUpProcess"/>
    <dgm:cxn modelId="{0B9E1DC0-C564-46A3-957B-C7A0648F2E68}" type="presParOf" srcId="{6529F772-3FDD-4CA7-B33C-BE4373FF5ADA}" destId="{03232D23-6A62-409A-9C26-FB3392C76B0B}" srcOrd="2" destOrd="0" presId="urn:microsoft.com/office/officeart/2009/3/layout/StepUpProcess"/>
    <dgm:cxn modelId="{477FA503-E1B6-4EC7-AE97-C365335C97CA}" type="presParOf" srcId="{30E5D7CF-813C-4067-88ED-CD52A965582D}" destId="{EDE76911-7A4C-4B01-AD63-27AFF524D42C}" srcOrd="1" destOrd="0" presId="urn:microsoft.com/office/officeart/2009/3/layout/StepUpProcess"/>
    <dgm:cxn modelId="{6584493F-52D1-46A1-AFB2-553D5E9E5312}" type="presParOf" srcId="{EDE76911-7A4C-4B01-AD63-27AFF524D42C}" destId="{80592BB3-0795-4425-8537-6D80DF8F93C3}" srcOrd="0" destOrd="0" presId="urn:microsoft.com/office/officeart/2009/3/layout/StepUpProcess"/>
    <dgm:cxn modelId="{8A999FF8-D534-41A3-971D-9CDC9DB1A69E}" type="presParOf" srcId="{30E5D7CF-813C-4067-88ED-CD52A965582D}" destId="{1D47F95E-B441-4B94-9E49-FE4F07740D08}" srcOrd="2" destOrd="0" presId="urn:microsoft.com/office/officeart/2009/3/layout/StepUpProcess"/>
    <dgm:cxn modelId="{BF3B0640-8CA3-42AE-B40E-F16517087981}" type="presParOf" srcId="{1D47F95E-B441-4B94-9E49-FE4F07740D08}" destId="{2FDD663A-4663-44A5-969A-F8A203CB197A}" srcOrd="0" destOrd="0" presId="urn:microsoft.com/office/officeart/2009/3/layout/StepUpProcess"/>
    <dgm:cxn modelId="{07E7AA0D-B244-4EF7-B4C0-CBF19A1B5CA8}" type="presParOf" srcId="{1D47F95E-B441-4B94-9E49-FE4F07740D08}" destId="{CFFFA731-AC7A-426A-9880-CA346418478B}" srcOrd="1" destOrd="0" presId="urn:microsoft.com/office/officeart/2009/3/layout/StepUpProcess"/>
    <dgm:cxn modelId="{BC99B7C7-1FDF-4FE5-B38C-AFDADE8DF7F1}" type="presParOf" srcId="{1D47F95E-B441-4B94-9E49-FE4F07740D08}" destId="{BB2398D5-B530-48A7-8674-3EA5464BA421}" srcOrd="2" destOrd="0" presId="urn:microsoft.com/office/officeart/2009/3/layout/StepUpProcess"/>
    <dgm:cxn modelId="{5E4A446A-FB0D-4BBA-B862-E1FA54DBD02E}" type="presParOf" srcId="{30E5D7CF-813C-4067-88ED-CD52A965582D}" destId="{CEEA1BD5-82A7-47F3-A504-A08506B30531}" srcOrd="3" destOrd="0" presId="urn:microsoft.com/office/officeart/2009/3/layout/StepUpProcess"/>
    <dgm:cxn modelId="{CD01C230-6351-4B60-8C03-FD94BCD9563A}" type="presParOf" srcId="{CEEA1BD5-82A7-47F3-A504-A08506B30531}" destId="{BA6246C1-5CBC-486C-97D8-1BFDBEC9AC4D}" srcOrd="0" destOrd="0" presId="urn:microsoft.com/office/officeart/2009/3/layout/StepUpProcess"/>
    <dgm:cxn modelId="{C42B74CD-3E43-4AF8-9389-65D24830B636}" type="presParOf" srcId="{30E5D7CF-813C-4067-88ED-CD52A965582D}" destId="{AE9EB135-826E-441A-8A08-49C19B6627BD}" srcOrd="4" destOrd="0" presId="urn:microsoft.com/office/officeart/2009/3/layout/StepUpProcess"/>
    <dgm:cxn modelId="{A254E129-A447-4854-AB3D-969C729C4E88}" type="presParOf" srcId="{AE9EB135-826E-441A-8A08-49C19B6627BD}" destId="{655A70C9-B516-424C-A087-3E35F5C34E79}" srcOrd="0" destOrd="0" presId="urn:microsoft.com/office/officeart/2009/3/layout/StepUpProcess"/>
    <dgm:cxn modelId="{8A60A48D-0229-4B16-BC6D-5A447BE16582}" type="presParOf" srcId="{AE9EB135-826E-441A-8A08-49C19B6627BD}" destId="{8EA1C632-6D1E-4779-BCFA-762F683C3B97}" srcOrd="1" destOrd="0" presId="urn:microsoft.com/office/officeart/2009/3/layout/StepUpProcess"/>
    <dgm:cxn modelId="{23AFDEAC-94A5-4B0C-8431-F0DD6AB4AEBD}" type="presParOf" srcId="{AE9EB135-826E-441A-8A08-49C19B6627BD}" destId="{18F3BF48-BCA0-4A59-A4DE-0536A2525102}" srcOrd="2" destOrd="0" presId="urn:microsoft.com/office/officeart/2009/3/layout/StepUpProcess"/>
    <dgm:cxn modelId="{8E1754DB-90DA-4AC5-82CF-04F406F06CD4}" type="presParOf" srcId="{30E5D7CF-813C-4067-88ED-CD52A965582D}" destId="{DA409C3E-E7F9-470C-B46C-1C4C2009C527}" srcOrd="5" destOrd="0" presId="urn:microsoft.com/office/officeart/2009/3/layout/StepUpProcess"/>
    <dgm:cxn modelId="{39667A42-8619-40E6-8864-01A116B362CB}" type="presParOf" srcId="{DA409C3E-E7F9-470C-B46C-1C4C2009C527}" destId="{A42F1D22-B205-4BEE-9E16-F3652F4683DF}" srcOrd="0" destOrd="0" presId="urn:microsoft.com/office/officeart/2009/3/layout/StepUpProcess"/>
    <dgm:cxn modelId="{386DF83D-2806-42F4-B20D-9CE0808CD1BB}" type="presParOf" srcId="{30E5D7CF-813C-4067-88ED-CD52A965582D}" destId="{C9AC7F53-C1CF-449F-89FB-240C7CF0C4B8}" srcOrd="6" destOrd="0" presId="urn:microsoft.com/office/officeart/2009/3/layout/StepUpProcess"/>
    <dgm:cxn modelId="{A5C2F535-3505-4B98-8410-A1F7CC2604A6}" type="presParOf" srcId="{C9AC7F53-C1CF-449F-89FB-240C7CF0C4B8}" destId="{216D8ED1-0673-4D09-B133-2CE33B8EA940}" srcOrd="0" destOrd="0" presId="urn:microsoft.com/office/officeart/2009/3/layout/StepUpProcess"/>
    <dgm:cxn modelId="{C67D5A24-5D40-47C1-BBB0-9CD1EC593471}" type="presParOf" srcId="{C9AC7F53-C1CF-449F-89FB-240C7CF0C4B8}" destId="{850A040D-4AB5-4B03-85B0-76604752F91E}" srcOrd="1" destOrd="0" presId="urn:microsoft.com/office/officeart/2009/3/layout/StepUpProcess"/>
    <dgm:cxn modelId="{BA99332C-4E20-4327-957F-0FA8C9D9C6E2}" type="presParOf" srcId="{C9AC7F53-C1CF-449F-89FB-240C7CF0C4B8}" destId="{09AE6D69-45BB-4F36-B2CF-CF1A51081F46}" srcOrd="2" destOrd="0" presId="urn:microsoft.com/office/officeart/2009/3/layout/StepUpProcess"/>
    <dgm:cxn modelId="{8AFBE415-0D0C-45B1-A24D-B0B014FA07FE}" type="presParOf" srcId="{30E5D7CF-813C-4067-88ED-CD52A965582D}" destId="{8151E325-8977-40DE-A70D-96A99380D05A}" srcOrd="7" destOrd="0" presId="urn:microsoft.com/office/officeart/2009/3/layout/StepUpProcess"/>
    <dgm:cxn modelId="{68DFA2E5-1714-486D-AFDE-5E3DF839D5ED}" type="presParOf" srcId="{8151E325-8977-40DE-A70D-96A99380D05A}" destId="{96CF910C-48EF-4C96-87EC-425C0BA03CFD}" srcOrd="0" destOrd="0" presId="urn:microsoft.com/office/officeart/2009/3/layout/StepUpProcess"/>
    <dgm:cxn modelId="{565BB143-8320-4BC0-9602-0BCF291BF89C}" type="presParOf" srcId="{30E5D7CF-813C-4067-88ED-CD52A965582D}" destId="{266E1282-89A3-4C54-9551-813540DEF2EC}" srcOrd="8" destOrd="0" presId="urn:microsoft.com/office/officeart/2009/3/layout/StepUpProcess"/>
    <dgm:cxn modelId="{D62A4C90-2D2F-4520-A5D6-BCD64F5A87C7}" type="presParOf" srcId="{266E1282-89A3-4C54-9551-813540DEF2EC}" destId="{DC37B521-EB73-4460-9CC5-CD575B6CFBFB}" srcOrd="0" destOrd="0" presId="urn:microsoft.com/office/officeart/2009/3/layout/StepUpProcess"/>
    <dgm:cxn modelId="{B6A39EBC-12DC-4878-A2E0-1F59ED635BFB}" type="presParOf" srcId="{266E1282-89A3-4C54-9551-813540DEF2EC}" destId="{07ED9EBE-1513-4941-95B7-CE954C074755}" srcOrd="1" destOrd="0" presId="urn:microsoft.com/office/officeart/2009/3/layout/StepUp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D92A2DB-F33E-419F-9DC1-C3EA2ECC91C3}" type="doc">
      <dgm:prSet loTypeId="urn:microsoft.com/office/officeart/2009/3/layout/StepUpProcess" loCatId="process" qsTypeId="urn:microsoft.com/office/officeart/2005/8/quickstyle/3d2" qsCatId="3D" csTypeId="urn:microsoft.com/office/officeart/2005/8/colors/accent1_2" csCatId="accent1" phldr="1"/>
      <dgm:spPr/>
      <dgm:t>
        <a:bodyPr/>
        <a:lstStyle/>
        <a:p>
          <a:endParaRPr lang="en-US"/>
        </a:p>
      </dgm:t>
    </dgm:pt>
    <dgm:pt modelId="{129B8E36-E691-47C2-B500-0DA97FA14804}">
      <dgm:prSet phldrT="[Text]" custT="1"/>
      <dgm:spPr/>
      <dgm:t>
        <a:bodyPr/>
        <a:lstStyle/>
        <a:p>
          <a:pPr algn="ctr">
            <a:buNone/>
          </a:pPr>
          <a:r>
            <a:rPr lang="ar-EG" sz="1800" b="1" dirty="0"/>
            <a:t>صياغة</a:t>
          </a:r>
          <a:r>
            <a:rPr lang="ar-SA" sz="1800" b="1" dirty="0"/>
            <a:t> </a:t>
          </a:r>
          <a:r>
            <a:rPr lang="ar-EG" sz="1800" b="1" dirty="0"/>
            <a:t>ال</a:t>
          </a:r>
          <a:r>
            <a:rPr lang="ar-SA" sz="1800" b="1" dirty="0"/>
            <a:t>م</a:t>
          </a:r>
          <a:r>
            <a:rPr lang="ar-EG" sz="1800" b="1" dirty="0"/>
            <a:t>ُ</a:t>
          </a:r>
          <a:r>
            <a:rPr lang="ar-SA" sz="1800" b="1" dirty="0"/>
            <a:t>شكل</a:t>
          </a:r>
          <a:r>
            <a:rPr lang="ar-EG" sz="1800" b="1" dirty="0"/>
            <a:t>ة</a:t>
          </a:r>
        </a:p>
        <a:p>
          <a:pPr algn="ctr">
            <a:buNone/>
          </a:pPr>
          <a:r>
            <a:rPr lang="en-US" sz="1800" b="1" dirty="0"/>
            <a:t>Formulating </a:t>
          </a:r>
          <a:br>
            <a:rPr lang="en-US" sz="1800" b="1" dirty="0"/>
          </a:br>
          <a:r>
            <a:rPr lang="en-US" sz="1800" b="1" dirty="0"/>
            <a:t>the Problem</a:t>
          </a:r>
          <a:endParaRPr lang="en-US" sz="1800" dirty="0"/>
        </a:p>
      </dgm:t>
    </dgm:pt>
    <dgm:pt modelId="{82EC2853-34AE-49E5-A617-889AE1FD6034}" type="parTrans" cxnId="{BDBA64EE-AEAC-4948-8D2F-17927E77BF23}">
      <dgm:prSet/>
      <dgm:spPr/>
      <dgm:t>
        <a:bodyPr/>
        <a:lstStyle/>
        <a:p>
          <a:endParaRPr lang="en-US"/>
        </a:p>
      </dgm:t>
    </dgm:pt>
    <dgm:pt modelId="{03DA0312-F7B1-4E97-88F7-0C9A5BDA0B6D}" type="sibTrans" cxnId="{BDBA64EE-AEAC-4948-8D2F-17927E77BF23}">
      <dgm:prSet/>
      <dgm:spPr/>
      <dgm:t>
        <a:bodyPr/>
        <a:lstStyle/>
        <a:p>
          <a:endParaRPr lang="en-US"/>
        </a:p>
      </dgm:t>
    </dgm:pt>
    <dgm:pt modelId="{BD295C4E-621A-4480-BA61-5A6A13C231EA}">
      <dgm:prSet phldrT="[Text]" custT="1"/>
      <dgm:spPr/>
      <dgm:t>
        <a:bodyPr/>
        <a:lstStyle/>
        <a:p>
          <a:pPr algn="ctr">
            <a:buNone/>
          </a:pPr>
          <a:r>
            <a:rPr lang="ar-EG" sz="1800" b="1" dirty="0"/>
            <a:t>تصميم البحث</a:t>
          </a:r>
          <a:endParaRPr lang="en-US" sz="1800" b="1" dirty="0"/>
        </a:p>
        <a:p>
          <a:pPr algn="ctr">
            <a:buNone/>
          </a:pPr>
          <a:r>
            <a:rPr lang="en-US" sz="1800" b="1" dirty="0"/>
            <a:t>Research Design</a:t>
          </a:r>
          <a:endParaRPr lang="en-US" sz="1800" dirty="0"/>
        </a:p>
      </dgm:t>
    </dgm:pt>
    <dgm:pt modelId="{A754EC70-9ED7-49A2-A98D-0E8B39101F03}" type="parTrans" cxnId="{54CCF5A8-F228-46F1-BEBF-77999EE60A1A}">
      <dgm:prSet/>
      <dgm:spPr/>
      <dgm:t>
        <a:bodyPr/>
        <a:lstStyle/>
        <a:p>
          <a:endParaRPr lang="en-US"/>
        </a:p>
      </dgm:t>
    </dgm:pt>
    <dgm:pt modelId="{1076F64E-AE11-451D-8736-A0506CD09F62}" type="sibTrans" cxnId="{54CCF5A8-F228-46F1-BEBF-77999EE60A1A}">
      <dgm:prSet/>
      <dgm:spPr/>
      <dgm:t>
        <a:bodyPr/>
        <a:lstStyle/>
        <a:p>
          <a:endParaRPr lang="en-US"/>
        </a:p>
      </dgm:t>
    </dgm:pt>
    <dgm:pt modelId="{5889CD49-A4F7-4292-9355-FD017DDCE980}">
      <dgm:prSet phldrT="[Text]" custT="1"/>
      <dgm:spPr/>
      <dgm:t>
        <a:bodyPr/>
        <a:lstStyle/>
        <a:p>
          <a:pPr algn="ctr">
            <a:buNone/>
          </a:pPr>
          <a:r>
            <a:rPr lang="ar-SA" sz="1800" b="1" dirty="0"/>
            <a:t>جمع البيانات</a:t>
          </a:r>
          <a:endParaRPr lang="en-US" sz="1800" b="1" dirty="0"/>
        </a:p>
        <a:p>
          <a:pPr algn="ctr">
            <a:buNone/>
          </a:pPr>
          <a:r>
            <a:rPr lang="en-US" sz="1800" b="1" dirty="0"/>
            <a:t>Data Collection</a:t>
          </a:r>
          <a:endParaRPr lang="en-US" sz="1800" dirty="0"/>
        </a:p>
      </dgm:t>
    </dgm:pt>
    <dgm:pt modelId="{E8FB1E03-F10B-475D-A51E-EE1842530B68}" type="parTrans" cxnId="{E2999E01-D8A4-4965-9054-C9AE63957EC5}">
      <dgm:prSet/>
      <dgm:spPr/>
      <dgm:t>
        <a:bodyPr/>
        <a:lstStyle/>
        <a:p>
          <a:endParaRPr lang="en-US"/>
        </a:p>
      </dgm:t>
    </dgm:pt>
    <dgm:pt modelId="{1B7E2C7C-70F3-4E5A-952C-D0460AE46041}" type="sibTrans" cxnId="{E2999E01-D8A4-4965-9054-C9AE63957EC5}">
      <dgm:prSet/>
      <dgm:spPr/>
      <dgm:t>
        <a:bodyPr/>
        <a:lstStyle/>
        <a:p>
          <a:endParaRPr lang="en-US"/>
        </a:p>
      </dgm:t>
    </dgm:pt>
    <dgm:pt modelId="{AE7A82FD-8BDC-4255-B9C0-CCD3C9FD03BD}">
      <dgm:prSet phldrT="[Text]" custT="1"/>
      <dgm:spPr/>
      <dgm:t>
        <a:bodyPr/>
        <a:lstStyle/>
        <a:p>
          <a:pPr algn="ctr">
            <a:buNone/>
          </a:pPr>
          <a:r>
            <a:rPr lang="ar-EG" sz="1800" b="1" dirty="0"/>
            <a:t>مُعالجة البيانات</a:t>
          </a:r>
        </a:p>
        <a:p>
          <a:pPr algn="ctr">
            <a:buNone/>
          </a:pPr>
          <a:r>
            <a:rPr lang="en-US" sz="1800" b="1" dirty="0"/>
            <a:t>Data Processing</a:t>
          </a:r>
          <a:endParaRPr lang="en-US" sz="1800" dirty="0"/>
        </a:p>
      </dgm:t>
    </dgm:pt>
    <dgm:pt modelId="{2B96DA37-D78B-405D-8757-243744177BA2}" type="parTrans" cxnId="{0FC361A6-A3B7-41B4-8DEF-431FC1D4CB7D}">
      <dgm:prSet/>
      <dgm:spPr/>
      <dgm:t>
        <a:bodyPr/>
        <a:lstStyle/>
        <a:p>
          <a:endParaRPr lang="en-US"/>
        </a:p>
      </dgm:t>
    </dgm:pt>
    <dgm:pt modelId="{104A6B09-93DF-4E8E-A45E-3A467D9813FD}" type="sibTrans" cxnId="{0FC361A6-A3B7-41B4-8DEF-431FC1D4CB7D}">
      <dgm:prSet/>
      <dgm:spPr/>
      <dgm:t>
        <a:bodyPr/>
        <a:lstStyle/>
        <a:p>
          <a:endParaRPr lang="en-US"/>
        </a:p>
      </dgm:t>
    </dgm:pt>
    <dgm:pt modelId="{5FFE2E33-1168-4105-BA43-94C63F776695}">
      <dgm:prSet phldrT="[Text]" custT="1"/>
      <dgm:spPr/>
      <dgm:t>
        <a:bodyPr/>
        <a:lstStyle/>
        <a:p>
          <a:pPr algn="ctr">
            <a:buNone/>
          </a:pPr>
          <a:r>
            <a:rPr lang="ar-EG" sz="1800" b="1" dirty="0"/>
            <a:t>إتمام المُسودة النهائية للبحث</a:t>
          </a:r>
        </a:p>
        <a:p>
          <a:pPr algn="ctr">
            <a:buNone/>
          </a:pPr>
          <a:r>
            <a:rPr lang="en-US" sz="1800" b="1" dirty="0"/>
            <a:t>Finalizing Research Draft</a:t>
          </a:r>
          <a:endParaRPr lang="en-US" sz="1800" dirty="0"/>
        </a:p>
      </dgm:t>
    </dgm:pt>
    <dgm:pt modelId="{0007D193-6E20-467E-9DBA-058EF949F360}" type="parTrans" cxnId="{C5A2824C-1AF2-4903-A70E-91A3432D5E82}">
      <dgm:prSet/>
      <dgm:spPr/>
      <dgm:t>
        <a:bodyPr/>
        <a:lstStyle/>
        <a:p>
          <a:endParaRPr lang="en-US"/>
        </a:p>
      </dgm:t>
    </dgm:pt>
    <dgm:pt modelId="{D121E7AB-9D91-4152-9D78-CE16B8866F59}" type="sibTrans" cxnId="{C5A2824C-1AF2-4903-A70E-91A3432D5E82}">
      <dgm:prSet/>
      <dgm:spPr/>
      <dgm:t>
        <a:bodyPr/>
        <a:lstStyle/>
        <a:p>
          <a:endParaRPr lang="en-US"/>
        </a:p>
      </dgm:t>
    </dgm:pt>
    <dgm:pt modelId="{30E5D7CF-813C-4067-88ED-CD52A965582D}" type="pres">
      <dgm:prSet presAssocID="{1D92A2DB-F33E-419F-9DC1-C3EA2ECC91C3}" presName="rootnode" presStyleCnt="0">
        <dgm:presLayoutVars>
          <dgm:chMax/>
          <dgm:chPref/>
          <dgm:dir val="rev"/>
          <dgm:animLvl val="lvl"/>
        </dgm:presLayoutVars>
      </dgm:prSet>
      <dgm:spPr/>
    </dgm:pt>
    <dgm:pt modelId="{6529F772-3FDD-4CA7-B33C-BE4373FF5ADA}" type="pres">
      <dgm:prSet presAssocID="{129B8E36-E691-47C2-B500-0DA97FA14804}" presName="composite" presStyleCnt="0"/>
      <dgm:spPr/>
    </dgm:pt>
    <dgm:pt modelId="{094C9BBE-CE96-41DE-B5A4-91FA2DF9F7DA}" type="pres">
      <dgm:prSet presAssocID="{129B8E36-E691-47C2-B500-0DA97FA14804}" presName="LShape" presStyleLbl="alignNode1" presStyleIdx="0" presStyleCnt="9" custScaleX="177610" custScaleY="135717" custLinFactNeighborX="-11695"/>
      <dgm:spPr/>
    </dgm:pt>
    <dgm:pt modelId="{20C40A5B-E72D-479C-A38A-EA81780CA601}" type="pres">
      <dgm:prSet presAssocID="{129B8E36-E691-47C2-B500-0DA97FA14804}" presName="ParentText" presStyleLbl="revTx" presStyleIdx="0" presStyleCnt="5" custScaleX="188304" custLinFactNeighborX="-3419" custLinFactNeighborY="-12110">
        <dgm:presLayoutVars>
          <dgm:chMax val="0"/>
          <dgm:chPref val="0"/>
          <dgm:bulletEnabled val="1"/>
        </dgm:presLayoutVars>
      </dgm:prSet>
      <dgm:spPr/>
    </dgm:pt>
    <dgm:pt modelId="{03232D23-6A62-409A-9C26-FB3392C76B0B}" type="pres">
      <dgm:prSet presAssocID="{129B8E36-E691-47C2-B500-0DA97FA14804}" presName="Triangle" presStyleLbl="alignNode1" presStyleIdx="1" presStyleCnt="9" custLinFactX="-100000" custLinFactNeighborX="-127234" custLinFactNeighborY="-33811"/>
      <dgm:spPr/>
    </dgm:pt>
    <dgm:pt modelId="{EDE76911-7A4C-4B01-AD63-27AFF524D42C}" type="pres">
      <dgm:prSet presAssocID="{03DA0312-F7B1-4E97-88F7-0C9A5BDA0B6D}" presName="sibTrans" presStyleCnt="0"/>
      <dgm:spPr/>
    </dgm:pt>
    <dgm:pt modelId="{80592BB3-0795-4425-8537-6D80DF8F93C3}" type="pres">
      <dgm:prSet presAssocID="{03DA0312-F7B1-4E97-88F7-0C9A5BDA0B6D}" presName="space" presStyleCnt="0"/>
      <dgm:spPr/>
    </dgm:pt>
    <dgm:pt modelId="{1D47F95E-B441-4B94-9E49-FE4F07740D08}" type="pres">
      <dgm:prSet presAssocID="{BD295C4E-621A-4480-BA61-5A6A13C231EA}" presName="composite" presStyleCnt="0"/>
      <dgm:spPr/>
    </dgm:pt>
    <dgm:pt modelId="{2FDD663A-4663-44A5-969A-F8A203CB197A}" type="pres">
      <dgm:prSet presAssocID="{BD295C4E-621A-4480-BA61-5A6A13C231EA}" presName="LShape" presStyleLbl="alignNode1" presStyleIdx="2" presStyleCnt="9" custScaleX="164181" custScaleY="144326" custLinFactNeighborX="-20384"/>
      <dgm:spPr/>
    </dgm:pt>
    <dgm:pt modelId="{CFFFA731-AC7A-426A-9880-CA346418478B}" type="pres">
      <dgm:prSet presAssocID="{BD295C4E-621A-4480-BA61-5A6A13C231EA}" presName="ParentText" presStyleLbl="revTx" presStyleIdx="1" presStyleCnt="5" custScaleX="184100" custLinFactNeighborX="-24137" custLinFactNeighborY="-12111">
        <dgm:presLayoutVars>
          <dgm:chMax val="0"/>
          <dgm:chPref val="0"/>
          <dgm:bulletEnabled val="1"/>
        </dgm:presLayoutVars>
      </dgm:prSet>
      <dgm:spPr/>
    </dgm:pt>
    <dgm:pt modelId="{BB2398D5-B530-48A7-8674-3EA5464BA421}" type="pres">
      <dgm:prSet presAssocID="{BD295C4E-621A-4480-BA61-5A6A13C231EA}" presName="Triangle" presStyleLbl="alignNode1" presStyleIdx="3" presStyleCnt="9" custLinFactX="-100000" custLinFactNeighborX="-129119" custLinFactNeighborY="-52567"/>
      <dgm:spPr/>
    </dgm:pt>
    <dgm:pt modelId="{CEEA1BD5-82A7-47F3-A504-A08506B30531}" type="pres">
      <dgm:prSet presAssocID="{1076F64E-AE11-451D-8736-A0506CD09F62}" presName="sibTrans" presStyleCnt="0"/>
      <dgm:spPr/>
    </dgm:pt>
    <dgm:pt modelId="{BA6246C1-5CBC-486C-97D8-1BFDBEC9AC4D}" type="pres">
      <dgm:prSet presAssocID="{1076F64E-AE11-451D-8736-A0506CD09F62}" presName="space" presStyleCnt="0"/>
      <dgm:spPr/>
    </dgm:pt>
    <dgm:pt modelId="{AE9EB135-826E-441A-8A08-49C19B6627BD}" type="pres">
      <dgm:prSet presAssocID="{5889CD49-A4F7-4292-9355-FD017DDCE980}" presName="composite" presStyleCnt="0"/>
      <dgm:spPr/>
    </dgm:pt>
    <dgm:pt modelId="{655A70C9-B516-424C-A087-3E35F5C34E79}" type="pres">
      <dgm:prSet presAssocID="{5889CD49-A4F7-4292-9355-FD017DDCE980}" presName="LShape" presStyleLbl="alignNode1" presStyleIdx="4" presStyleCnt="9" custScaleX="155970" custScaleY="136984" custLinFactNeighborX="-16534"/>
      <dgm:spPr/>
    </dgm:pt>
    <dgm:pt modelId="{8EA1C632-6D1E-4779-BCFA-762F683C3B97}" type="pres">
      <dgm:prSet presAssocID="{5889CD49-A4F7-4292-9355-FD017DDCE980}" presName="ParentText" presStyleLbl="revTx" presStyleIdx="2" presStyleCnt="5" custScaleX="190614" custLinFactNeighborX="-16436" custLinFactNeighborY="-9084">
        <dgm:presLayoutVars>
          <dgm:chMax val="0"/>
          <dgm:chPref val="0"/>
          <dgm:bulletEnabled val="1"/>
        </dgm:presLayoutVars>
      </dgm:prSet>
      <dgm:spPr/>
    </dgm:pt>
    <dgm:pt modelId="{18F3BF48-BCA0-4A59-A4DE-0536A2525102}" type="pres">
      <dgm:prSet presAssocID="{5889CD49-A4F7-4292-9355-FD017DDCE980}" presName="Triangle" presStyleLbl="alignNode1" presStyleIdx="5" presStyleCnt="9" custLinFactX="-96127" custLinFactNeighborX="-100000" custLinFactNeighborY="-33811"/>
      <dgm:spPr/>
    </dgm:pt>
    <dgm:pt modelId="{DA409C3E-E7F9-470C-B46C-1C4C2009C527}" type="pres">
      <dgm:prSet presAssocID="{1B7E2C7C-70F3-4E5A-952C-D0460AE46041}" presName="sibTrans" presStyleCnt="0"/>
      <dgm:spPr/>
    </dgm:pt>
    <dgm:pt modelId="{A42F1D22-B205-4BEE-9E16-F3652F4683DF}" type="pres">
      <dgm:prSet presAssocID="{1B7E2C7C-70F3-4E5A-952C-D0460AE46041}" presName="space" presStyleCnt="0"/>
      <dgm:spPr/>
    </dgm:pt>
    <dgm:pt modelId="{C9AC7F53-C1CF-449F-89FB-240C7CF0C4B8}" type="pres">
      <dgm:prSet presAssocID="{AE7A82FD-8BDC-4255-B9C0-CCD3C9FD03BD}" presName="composite" presStyleCnt="0"/>
      <dgm:spPr/>
    </dgm:pt>
    <dgm:pt modelId="{216D8ED1-0673-4D09-B133-2CE33B8EA940}" type="pres">
      <dgm:prSet presAssocID="{AE7A82FD-8BDC-4255-B9C0-CCD3C9FD03BD}" presName="LShape" presStyleLbl="alignNode1" presStyleIdx="6" presStyleCnt="9" custScaleX="164281" custScaleY="127309" custLinFactNeighborX="-9185" custLinFactNeighborY="2496"/>
      <dgm:spPr/>
    </dgm:pt>
    <dgm:pt modelId="{850A040D-4AB5-4B03-85B0-76604752F91E}" type="pres">
      <dgm:prSet presAssocID="{AE7A82FD-8BDC-4255-B9C0-CCD3C9FD03BD}" presName="ParentText" presStyleLbl="revTx" presStyleIdx="3" presStyleCnt="5" custScaleX="169017" custLinFactNeighborX="-7954">
        <dgm:presLayoutVars>
          <dgm:chMax val="0"/>
          <dgm:chPref val="0"/>
          <dgm:bulletEnabled val="1"/>
        </dgm:presLayoutVars>
      </dgm:prSet>
      <dgm:spPr/>
    </dgm:pt>
    <dgm:pt modelId="{09AE6D69-45BB-4F36-B2CF-CF1A51081F46}" type="pres">
      <dgm:prSet presAssocID="{AE7A82FD-8BDC-4255-B9C0-CCD3C9FD03BD}" presName="Triangle" presStyleLbl="alignNode1" presStyleIdx="7" presStyleCnt="9" custLinFactX="-64684" custLinFactNeighborX="-100000" custLinFactNeighborY="-10366"/>
      <dgm:spPr/>
    </dgm:pt>
    <dgm:pt modelId="{8151E325-8977-40DE-A70D-96A99380D05A}" type="pres">
      <dgm:prSet presAssocID="{104A6B09-93DF-4E8E-A45E-3A467D9813FD}" presName="sibTrans" presStyleCnt="0"/>
      <dgm:spPr/>
    </dgm:pt>
    <dgm:pt modelId="{96CF910C-48EF-4C96-87EC-425C0BA03CFD}" type="pres">
      <dgm:prSet presAssocID="{104A6B09-93DF-4E8E-A45E-3A467D9813FD}" presName="space" presStyleCnt="0"/>
      <dgm:spPr/>
    </dgm:pt>
    <dgm:pt modelId="{266E1282-89A3-4C54-9551-813540DEF2EC}" type="pres">
      <dgm:prSet presAssocID="{5FFE2E33-1168-4105-BA43-94C63F776695}" presName="composite" presStyleCnt="0"/>
      <dgm:spPr/>
    </dgm:pt>
    <dgm:pt modelId="{DC37B521-EB73-4460-9CC5-CD575B6CFBFB}" type="pres">
      <dgm:prSet presAssocID="{5FFE2E33-1168-4105-BA43-94C63F776695}" presName="LShape" presStyleLbl="alignNode1" presStyleIdx="8" presStyleCnt="9" custAng="0" custScaleX="215003" custScaleY="138081" custLinFactNeighborX="-1041"/>
      <dgm:spPr/>
    </dgm:pt>
    <dgm:pt modelId="{07ED9EBE-1513-4941-95B7-CE954C074755}" type="pres">
      <dgm:prSet presAssocID="{5FFE2E33-1168-4105-BA43-94C63F776695}" presName="ParentText" presStyleLbl="revTx" presStyleIdx="4" presStyleCnt="5" custScaleX="238022" custLinFactNeighborX="-1462" custLinFactNeighborY="-8251">
        <dgm:presLayoutVars>
          <dgm:chMax val="0"/>
          <dgm:chPref val="0"/>
          <dgm:bulletEnabled val="1"/>
        </dgm:presLayoutVars>
      </dgm:prSet>
      <dgm:spPr/>
    </dgm:pt>
  </dgm:ptLst>
  <dgm:cxnLst>
    <dgm:cxn modelId="{E2999E01-D8A4-4965-9054-C9AE63957EC5}" srcId="{1D92A2DB-F33E-419F-9DC1-C3EA2ECC91C3}" destId="{5889CD49-A4F7-4292-9355-FD017DDCE980}" srcOrd="2" destOrd="0" parTransId="{E8FB1E03-F10B-475D-A51E-EE1842530B68}" sibTransId="{1B7E2C7C-70F3-4E5A-952C-D0460AE46041}"/>
    <dgm:cxn modelId="{623BE804-8764-4C29-8AC9-5991CD6BA48F}" type="presOf" srcId="{5FFE2E33-1168-4105-BA43-94C63F776695}" destId="{07ED9EBE-1513-4941-95B7-CE954C074755}" srcOrd="0" destOrd="0" presId="urn:microsoft.com/office/officeart/2009/3/layout/StepUpProcess"/>
    <dgm:cxn modelId="{5E4A4346-3047-46C1-AF6A-DD388B9E1A1A}" type="presOf" srcId="{1D92A2DB-F33E-419F-9DC1-C3EA2ECC91C3}" destId="{30E5D7CF-813C-4067-88ED-CD52A965582D}" srcOrd="0" destOrd="0" presId="urn:microsoft.com/office/officeart/2009/3/layout/StepUpProcess"/>
    <dgm:cxn modelId="{C5A2824C-1AF2-4903-A70E-91A3432D5E82}" srcId="{1D92A2DB-F33E-419F-9DC1-C3EA2ECC91C3}" destId="{5FFE2E33-1168-4105-BA43-94C63F776695}" srcOrd="4" destOrd="0" parTransId="{0007D193-6E20-467E-9DBA-058EF949F360}" sibTransId="{D121E7AB-9D91-4152-9D78-CE16B8866F59}"/>
    <dgm:cxn modelId="{85AF377E-D566-49E4-857D-71A857612FBC}" type="presOf" srcId="{BD295C4E-621A-4480-BA61-5A6A13C231EA}" destId="{CFFFA731-AC7A-426A-9880-CA346418478B}" srcOrd="0" destOrd="0" presId="urn:microsoft.com/office/officeart/2009/3/layout/StepUpProcess"/>
    <dgm:cxn modelId="{0FC361A6-A3B7-41B4-8DEF-431FC1D4CB7D}" srcId="{1D92A2DB-F33E-419F-9DC1-C3EA2ECC91C3}" destId="{AE7A82FD-8BDC-4255-B9C0-CCD3C9FD03BD}" srcOrd="3" destOrd="0" parTransId="{2B96DA37-D78B-405D-8757-243744177BA2}" sibTransId="{104A6B09-93DF-4E8E-A45E-3A467D9813FD}"/>
    <dgm:cxn modelId="{95BFFEA6-171D-402A-8059-6F4CD97DD92B}" type="presOf" srcId="{129B8E36-E691-47C2-B500-0DA97FA14804}" destId="{20C40A5B-E72D-479C-A38A-EA81780CA601}" srcOrd="0" destOrd="0" presId="urn:microsoft.com/office/officeart/2009/3/layout/StepUpProcess"/>
    <dgm:cxn modelId="{54CCF5A8-F228-46F1-BEBF-77999EE60A1A}" srcId="{1D92A2DB-F33E-419F-9DC1-C3EA2ECC91C3}" destId="{BD295C4E-621A-4480-BA61-5A6A13C231EA}" srcOrd="1" destOrd="0" parTransId="{A754EC70-9ED7-49A2-A98D-0E8B39101F03}" sibTransId="{1076F64E-AE11-451D-8736-A0506CD09F62}"/>
    <dgm:cxn modelId="{7BC876C2-8ACA-451C-93EA-B673CCC670A1}" type="presOf" srcId="{5889CD49-A4F7-4292-9355-FD017DDCE980}" destId="{8EA1C632-6D1E-4779-BCFA-762F683C3B97}" srcOrd="0" destOrd="0" presId="urn:microsoft.com/office/officeart/2009/3/layout/StepUpProcess"/>
    <dgm:cxn modelId="{E9E898ED-780B-4386-8699-46B8F4CC2C84}" type="presOf" srcId="{AE7A82FD-8BDC-4255-B9C0-CCD3C9FD03BD}" destId="{850A040D-4AB5-4B03-85B0-76604752F91E}" srcOrd="0" destOrd="0" presId="urn:microsoft.com/office/officeart/2009/3/layout/StepUpProcess"/>
    <dgm:cxn modelId="{BDBA64EE-AEAC-4948-8D2F-17927E77BF23}" srcId="{1D92A2DB-F33E-419F-9DC1-C3EA2ECC91C3}" destId="{129B8E36-E691-47C2-B500-0DA97FA14804}" srcOrd="0" destOrd="0" parTransId="{82EC2853-34AE-49E5-A617-889AE1FD6034}" sibTransId="{03DA0312-F7B1-4E97-88F7-0C9A5BDA0B6D}"/>
    <dgm:cxn modelId="{233E91C5-66F6-4DD6-AEA9-3CE0023F9209}" type="presParOf" srcId="{30E5D7CF-813C-4067-88ED-CD52A965582D}" destId="{6529F772-3FDD-4CA7-B33C-BE4373FF5ADA}" srcOrd="0" destOrd="0" presId="urn:microsoft.com/office/officeart/2009/3/layout/StepUpProcess"/>
    <dgm:cxn modelId="{DDAE522F-EF10-42B1-9DBE-241A567C171F}" type="presParOf" srcId="{6529F772-3FDD-4CA7-B33C-BE4373FF5ADA}" destId="{094C9BBE-CE96-41DE-B5A4-91FA2DF9F7DA}" srcOrd="0" destOrd="0" presId="urn:microsoft.com/office/officeart/2009/3/layout/StepUpProcess"/>
    <dgm:cxn modelId="{837A68DA-2833-4818-9FA5-348B8F0AED3A}" type="presParOf" srcId="{6529F772-3FDD-4CA7-B33C-BE4373FF5ADA}" destId="{20C40A5B-E72D-479C-A38A-EA81780CA601}" srcOrd="1" destOrd="0" presId="urn:microsoft.com/office/officeart/2009/3/layout/StepUpProcess"/>
    <dgm:cxn modelId="{0B9E1DC0-C564-46A3-957B-C7A0648F2E68}" type="presParOf" srcId="{6529F772-3FDD-4CA7-B33C-BE4373FF5ADA}" destId="{03232D23-6A62-409A-9C26-FB3392C76B0B}" srcOrd="2" destOrd="0" presId="urn:microsoft.com/office/officeart/2009/3/layout/StepUpProcess"/>
    <dgm:cxn modelId="{477FA503-E1B6-4EC7-AE97-C365335C97CA}" type="presParOf" srcId="{30E5D7CF-813C-4067-88ED-CD52A965582D}" destId="{EDE76911-7A4C-4B01-AD63-27AFF524D42C}" srcOrd="1" destOrd="0" presId="urn:microsoft.com/office/officeart/2009/3/layout/StepUpProcess"/>
    <dgm:cxn modelId="{6584493F-52D1-46A1-AFB2-553D5E9E5312}" type="presParOf" srcId="{EDE76911-7A4C-4B01-AD63-27AFF524D42C}" destId="{80592BB3-0795-4425-8537-6D80DF8F93C3}" srcOrd="0" destOrd="0" presId="urn:microsoft.com/office/officeart/2009/3/layout/StepUpProcess"/>
    <dgm:cxn modelId="{8A999FF8-D534-41A3-971D-9CDC9DB1A69E}" type="presParOf" srcId="{30E5D7CF-813C-4067-88ED-CD52A965582D}" destId="{1D47F95E-B441-4B94-9E49-FE4F07740D08}" srcOrd="2" destOrd="0" presId="urn:microsoft.com/office/officeart/2009/3/layout/StepUpProcess"/>
    <dgm:cxn modelId="{BF3B0640-8CA3-42AE-B40E-F16517087981}" type="presParOf" srcId="{1D47F95E-B441-4B94-9E49-FE4F07740D08}" destId="{2FDD663A-4663-44A5-969A-F8A203CB197A}" srcOrd="0" destOrd="0" presId="urn:microsoft.com/office/officeart/2009/3/layout/StepUpProcess"/>
    <dgm:cxn modelId="{07E7AA0D-B244-4EF7-B4C0-CBF19A1B5CA8}" type="presParOf" srcId="{1D47F95E-B441-4B94-9E49-FE4F07740D08}" destId="{CFFFA731-AC7A-426A-9880-CA346418478B}" srcOrd="1" destOrd="0" presId="urn:microsoft.com/office/officeart/2009/3/layout/StepUpProcess"/>
    <dgm:cxn modelId="{BC99B7C7-1FDF-4FE5-B38C-AFDADE8DF7F1}" type="presParOf" srcId="{1D47F95E-B441-4B94-9E49-FE4F07740D08}" destId="{BB2398D5-B530-48A7-8674-3EA5464BA421}" srcOrd="2" destOrd="0" presId="urn:microsoft.com/office/officeart/2009/3/layout/StepUpProcess"/>
    <dgm:cxn modelId="{5E4A446A-FB0D-4BBA-B862-E1FA54DBD02E}" type="presParOf" srcId="{30E5D7CF-813C-4067-88ED-CD52A965582D}" destId="{CEEA1BD5-82A7-47F3-A504-A08506B30531}" srcOrd="3" destOrd="0" presId="urn:microsoft.com/office/officeart/2009/3/layout/StepUpProcess"/>
    <dgm:cxn modelId="{CD01C230-6351-4B60-8C03-FD94BCD9563A}" type="presParOf" srcId="{CEEA1BD5-82A7-47F3-A504-A08506B30531}" destId="{BA6246C1-5CBC-486C-97D8-1BFDBEC9AC4D}" srcOrd="0" destOrd="0" presId="urn:microsoft.com/office/officeart/2009/3/layout/StepUpProcess"/>
    <dgm:cxn modelId="{C42B74CD-3E43-4AF8-9389-65D24830B636}" type="presParOf" srcId="{30E5D7CF-813C-4067-88ED-CD52A965582D}" destId="{AE9EB135-826E-441A-8A08-49C19B6627BD}" srcOrd="4" destOrd="0" presId="urn:microsoft.com/office/officeart/2009/3/layout/StepUpProcess"/>
    <dgm:cxn modelId="{A254E129-A447-4854-AB3D-969C729C4E88}" type="presParOf" srcId="{AE9EB135-826E-441A-8A08-49C19B6627BD}" destId="{655A70C9-B516-424C-A087-3E35F5C34E79}" srcOrd="0" destOrd="0" presId="urn:microsoft.com/office/officeart/2009/3/layout/StepUpProcess"/>
    <dgm:cxn modelId="{8A60A48D-0229-4B16-BC6D-5A447BE16582}" type="presParOf" srcId="{AE9EB135-826E-441A-8A08-49C19B6627BD}" destId="{8EA1C632-6D1E-4779-BCFA-762F683C3B97}" srcOrd="1" destOrd="0" presId="urn:microsoft.com/office/officeart/2009/3/layout/StepUpProcess"/>
    <dgm:cxn modelId="{23AFDEAC-94A5-4B0C-8431-F0DD6AB4AEBD}" type="presParOf" srcId="{AE9EB135-826E-441A-8A08-49C19B6627BD}" destId="{18F3BF48-BCA0-4A59-A4DE-0536A2525102}" srcOrd="2" destOrd="0" presId="urn:microsoft.com/office/officeart/2009/3/layout/StepUpProcess"/>
    <dgm:cxn modelId="{8E1754DB-90DA-4AC5-82CF-04F406F06CD4}" type="presParOf" srcId="{30E5D7CF-813C-4067-88ED-CD52A965582D}" destId="{DA409C3E-E7F9-470C-B46C-1C4C2009C527}" srcOrd="5" destOrd="0" presId="urn:microsoft.com/office/officeart/2009/3/layout/StepUpProcess"/>
    <dgm:cxn modelId="{39667A42-8619-40E6-8864-01A116B362CB}" type="presParOf" srcId="{DA409C3E-E7F9-470C-B46C-1C4C2009C527}" destId="{A42F1D22-B205-4BEE-9E16-F3652F4683DF}" srcOrd="0" destOrd="0" presId="urn:microsoft.com/office/officeart/2009/3/layout/StepUpProcess"/>
    <dgm:cxn modelId="{386DF83D-2806-42F4-B20D-9CE0808CD1BB}" type="presParOf" srcId="{30E5D7CF-813C-4067-88ED-CD52A965582D}" destId="{C9AC7F53-C1CF-449F-89FB-240C7CF0C4B8}" srcOrd="6" destOrd="0" presId="urn:microsoft.com/office/officeart/2009/3/layout/StepUpProcess"/>
    <dgm:cxn modelId="{A5C2F535-3505-4B98-8410-A1F7CC2604A6}" type="presParOf" srcId="{C9AC7F53-C1CF-449F-89FB-240C7CF0C4B8}" destId="{216D8ED1-0673-4D09-B133-2CE33B8EA940}" srcOrd="0" destOrd="0" presId="urn:microsoft.com/office/officeart/2009/3/layout/StepUpProcess"/>
    <dgm:cxn modelId="{C67D5A24-5D40-47C1-BBB0-9CD1EC593471}" type="presParOf" srcId="{C9AC7F53-C1CF-449F-89FB-240C7CF0C4B8}" destId="{850A040D-4AB5-4B03-85B0-76604752F91E}" srcOrd="1" destOrd="0" presId="urn:microsoft.com/office/officeart/2009/3/layout/StepUpProcess"/>
    <dgm:cxn modelId="{BA99332C-4E20-4327-957F-0FA8C9D9C6E2}" type="presParOf" srcId="{C9AC7F53-C1CF-449F-89FB-240C7CF0C4B8}" destId="{09AE6D69-45BB-4F36-B2CF-CF1A51081F46}" srcOrd="2" destOrd="0" presId="urn:microsoft.com/office/officeart/2009/3/layout/StepUpProcess"/>
    <dgm:cxn modelId="{8AFBE415-0D0C-45B1-A24D-B0B014FA07FE}" type="presParOf" srcId="{30E5D7CF-813C-4067-88ED-CD52A965582D}" destId="{8151E325-8977-40DE-A70D-96A99380D05A}" srcOrd="7" destOrd="0" presId="urn:microsoft.com/office/officeart/2009/3/layout/StepUpProcess"/>
    <dgm:cxn modelId="{68DFA2E5-1714-486D-AFDE-5E3DF839D5ED}" type="presParOf" srcId="{8151E325-8977-40DE-A70D-96A99380D05A}" destId="{96CF910C-48EF-4C96-87EC-425C0BA03CFD}" srcOrd="0" destOrd="0" presId="urn:microsoft.com/office/officeart/2009/3/layout/StepUpProcess"/>
    <dgm:cxn modelId="{565BB143-8320-4BC0-9602-0BCF291BF89C}" type="presParOf" srcId="{30E5D7CF-813C-4067-88ED-CD52A965582D}" destId="{266E1282-89A3-4C54-9551-813540DEF2EC}" srcOrd="8" destOrd="0" presId="urn:microsoft.com/office/officeart/2009/3/layout/StepUpProcess"/>
    <dgm:cxn modelId="{D62A4C90-2D2F-4520-A5D6-BCD64F5A87C7}" type="presParOf" srcId="{266E1282-89A3-4C54-9551-813540DEF2EC}" destId="{DC37B521-EB73-4460-9CC5-CD575B6CFBFB}" srcOrd="0" destOrd="0" presId="urn:microsoft.com/office/officeart/2009/3/layout/StepUpProcess"/>
    <dgm:cxn modelId="{B6A39EBC-12DC-4878-A2E0-1F59ED635BFB}" type="presParOf" srcId="{266E1282-89A3-4C54-9551-813540DEF2EC}" destId="{07ED9EBE-1513-4941-95B7-CE954C074755}" srcOrd="1" destOrd="0" presId="urn:microsoft.com/office/officeart/2009/3/layout/StepUp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4C9BBE-CE96-41DE-B5A4-91FA2DF9F7DA}">
      <dsp:nvSpPr>
        <dsp:cNvPr id="0" name=""/>
        <dsp:cNvSpPr/>
      </dsp:nvSpPr>
      <dsp:spPr>
        <a:xfrm rot="10800000">
          <a:off x="8518816" y="1308742"/>
          <a:ext cx="1920059" cy="879963"/>
        </a:xfrm>
        <a:prstGeom prst="corner">
          <a:avLst>
            <a:gd name="adj1" fmla="val 16120"/>
            <a:gd name="adj2" fmla="val 1611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20C40A5B-E72D-479C-A38A-EA81780CA601}">
      <dsp:nvSpPr>
        <dsp:cNvPr id="0" name=""/>
        <dsp:cNvSpPr/>
      </dsp:nvSpPr>
      <dsp:spPr>
        <a:xfrm>
          <a:off x="8598716" y="1428240"/>
          <a:ext cx="1836171" cy="8537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ctr" defTabSz="800100">
            <a:lnSpc>
              <a:spcPct val="90000"/>
            </a:lnSpc>
            <a:spcBef>
              <a:spcPct val="0"/>
            </a:spcBef>
            <a:spcAft>
              <a:spcPct val="35000"/>
            </a:spcAft>
            <a:buNone/>
          </a:pPr>
          <a:r>
            <a:rPr lang="ar-EG" sz="1800" b="1" kern="1200" dirty="0"/>
            <a:t>صياغة</a:t>
          </a:r>
          <a:r>
            <a:rPr lang="ar-SA" sz="1800" b="1" kern="1200" dirty="0"/>
            <a:t> </a:t>
          </a:r>
          <a:r>
            <a:rPr lang="ar-EG" sz="1800" b="1" kern="1200" dirty="0"/>
            <a:t>ال</a:t>
          </a:r>
          <a:r>
            <a:rPr lang="ar-SA" sz="1800" b="1" kern="1200" dirty="0"/>
            <a:t>م</a:t>
          </a:r>
          <a:r>
            <a:rPr lang="ar-EG" sz="1800" b="1" kern="1200" dirty="0"/>
            <a:t>ُ</a:t>
          </a:r>
          <a:r>
            <a:rPr lang="ar-SA" sz="1800" b="1" kern="1200" dirty="0"/>
            <a:t>شكل</a:t>
          </a:r>
          <a:r>
            <a:rPr lang="ar-EG" sz="1800" b="1" kern="1200" dirty="0"/>
            <a:t>ة</a:t>
          </a:r>
        </a:p>
        <a:p>
          <a:pPr marL="0" lvl="0" indent="0" algn="ctr" defTabSz="800100">
            <a:lnSpc>
              <a:spcPct val="90000"/>
            </a:lnSpc>
            <a:spcBef>
              <a:spcPct val="0"/>
            </a:spcBef>
            <a:spcAft>
              <a:spcPct val="35000"/>
            </a:spcAft>
            <a:buNone/>
          </a:pPr>
          <a:r>
            <a:rPr lang="en-US" sz="1800" b="1" kern="1200" dirty="0"/>
            <a:t>Formulating </a:t>
          </a:r>
          <a:br>
            <a:rPr lang="en-US" sz="1800" b="1" kern="1200" dirty="0"/>
          </a:br>
          <a:r>
            <a:rPr lang="en-US" sz="1800" b="1" kern="1200" dirty="0"/>
            <a:t>the Problem</a:t>
          </a:r>
          <a:endParaRPr lang="en-US" sz="1800" kern="1200" dirty="0"/>
        </a:p>
      </dsp:txBody>
      <dsp:txXfrm>
        <a:off x="8598716" y="1428240"/>
        <a:ext cx="1836171" cy="853793"/>
      </dsp:txXfrm>
    </dsp:sp>
    <dsp:sp modelId="{03232D23-6A62-409A-9C26-FB3392C76B0B}">
      <dsp:nvSpPr>
        <dsp:cNvPr id="0" name=""/>
        <dsp:cNvSpPr/>
      </dsp:nvSpPr>
      <dsp:spPr>
        <a:xfrm rot="5400000">
          <a:off x="8644977" y="1067711"/>
          <a:ext cx="183779" cy="183779"/>
        </a:xfrm>
        <a:prstGeom prst="triangle">
          <a:avLst>
            <a:gd name="adj" fmla="val 1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2FDD663A-4663-44A5-969A-F8A203CB197A}">
      <dsp:nvSpPr>
        <dsp:cNvPr id="0" name=""/>
        <dsp:cNvSpPr/>
      </dsp:nvSpPr>
      <dsp:spPr>
        <a:xfrm rot="10800000">
          <a:off x="6525460" y="985772"/>
          <a:ext cx="1774884" cy="935782"/>
        </a:xfrm>
        <a:prstGeom prst="corner">
          <a:avLst>
            <a:gd name="adj1" fmla="val 16120"/>
            <a:gd name="adj2" fmla="val 1611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CFFFA731-AC7A-426A-9880-CA346418478B}">
      <dsp:nvSpPr>
        <dsp:cNvPr id="0" name=""/>
        <dsp:cNvSpPr/>
      </dsp:nvSpPr>
      <dsp:spPr>
        <a:xfrm>
          <a:off x="6445179" y="1133170"/>
          <a:ext cx="1795178" cy="8537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ctr" defTabSz="800100">
            <a:lnSpc>
              <a:spcPct val="90000"/>
            </a:lnSpc>
            <a:spcBef>
              <a:spcPct val="0"/>
            </a:spcBef>
            <a:spcAft>
              <a:spcPct val="35000"/>
            </a:spcAft>
            <a:buNone/>
          </a:pPr>
          <a:r>
            <a:rPr lang="ar-EG" sz="1800" b="1" kern="1200" dirty="0"/>
            <a:t>تصميم البحث</a:t>
          </a:r>
          <a:endParaRPr lang="en-US" sz="1800" b="1" kern="1200" dirty="0"/>
        </a:p>
        <a:p>
          <a:pPr marL="0" lvl="0" indent="0" algn="ctr" defTabSz="800100">
            <a:lnSpc>
              <a:spcPct val="90000"/>
            </a:lnSpc>
            <a:spcBef>
              <a:spcPct val="0"/>
            </a:spcBef>
            <a:spcAft>
              <a:spcPct val="35000"/>
            </a:spcAft>
            <a:buNone/>
          </a:pPr>
          <a:r>
            <a:rPr lang="en-US" sz="1800" b="1" kern="1200" dirty="0"/>
            <a:t>Research Design</a:t>
          </a:r>
          <a:endParaRPr lang="en-US" sz="1800" kern="1200" dirty="0"/>
        </a:p>
      </dsp:txBody>
      <dsp:txXfrm>
        <a:off x="6445179" y="1133170"/>
        <a:ext cx="1795178" cy="853793"/>
      </dsp:txXfrm>
    </dsp:sp>
    <dsp:sp modelId="{BB2398D5-B530-48A7-8674-3EA5464BA421}">
      <dsp:nvSpPr>
        <dsp:cNvPr id="0" name=""/>
        <dsp:cNvSpPr/>
      </dsp:nvSpPr>
      <dsp:spPr>
        <a:xfrm rot="5400000">
          <a:off x="6669503" y="738181"/>
          <a:ext cx="183779" cy="183779"/>
        </a:xfrm>
        <a:prstGeom prst="triangle">
          <a:avLst>
            <a:gd name="adj" fmla="val 1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655A70C9-B516-424C-A087-3E35F5C34E79}">
      <dsp:nvSpPr>
        <dsp:cNvPr id="0" name=""/>
        <dsp:cNvSpPr/>
      </dsp:nvSpPr>
      <dsp:spPr>
        <a:xfrm rot="10800000">
          <a:off x="4580093" y="714513"/>
          <a:ext cx="1686119" cy="888178"/>
        </a:xfrm>
        <a:prstGeom prst="corner">
          <a:avLst>
            <a:gd name="adj1" fmla="val 16120"/>
            <a:gd name="adj2" fmla="val 1611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8EA1C632-6D1E-4779-BCFA-762F683C3B97}">
      <dsp:nvSpPr>
        <dsp:cNvPr id="0" name=""/>
        <dsp:cNvSpPr/>
      </dsp:nvSpPr>
      <dsp:spPr>
        <a:xfrm>
          <a:off x="4457143" y="863953"/>
          <a:ext cx="1858696" cy="8537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ctr" defTabSz="800100">
            <a:lnSpc>
              <a:spcPct val="90000"/>
            </a:lnSpc>
            <a:spcBef>
              <a:spcPct val="0"/>
            </a:spcBef>
            <a:spcAft>
              <a:spcPct val="35000"/>
            </a:spcAft>
            <a:buNone/>
          </a:pPr>
          <a:r>
            <a:rPr lang="ar-SA" sz="1800" b="1" kern="1200" dirty="0"/>
            <a:t>جمع البيانات</a:t>
          </a:r>
          <a:endParaRPr lang="en-US" sz="1800" b="1" kern="1200" dirty="0"/>
        </a:p>
        <a:p>
          <a:pPr marL="0" lvl="0" indent="0" algn="ctr" defTabSz="800100">
            <a:lnSpc>
              <a:spcPct val="90000"/>
            </a:lnSpc>
            <a:spcBef>
              <a:spcPct val="0"/>
            </a:spcBef>
            <a:spcAft>
              <a:spcPct val="35000"/>
            </a:spcAft>
            <a:buNone/>
          </a:pPr>
          <a:r>
            <a:rPr lang="en-US" sz="1800" b="1" kern="1200" dirty="0"/>
            <a:t>Data Collection</a:t>
          </a:r>
          <a:endParaRPr lang="en-US" sz="1800" kern="1200" dirty="0"/>
        </a:p>
      </dsp:txBody>
      <dsp:txXfrm>
        <a:off x="4457143" y="863953"/>
        <a:ext cx="1858696" cy="853793"/>
      </dsp:txXfrm>
    </dsp:sp>
    <dsp:sp modelId="{18F3BF48-BCA0-4A59-A4DE-0536A2525102}">
      <dsp:nvSpPr>
        <dsp:cNvPr id="0" name=""/>
        <dsp:cNvSpPr/>
      </dsp:nvSpPr>
      <dsp:spPr>
        <a:xfrm rot="5400000">
          <a:off x="4698765" y="477589"/>
          <a:ext cx="183779" cy="183779"/>
        </a:xfrm>
        <a:prstGeom prst="triangle">
          <a:avLst>
            <a:gd name="adj" fmla="val 1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216D8ED1-0673-4D09-B133-2CE33B8EA940}">
      <dsp:nvSpPr>
        <dsp:cNvPr id="0" name=""/>
        <dsp:cNvSpPr/>
      </dsp:nvSpPr>
      <dsp:spPr>
        <a:xfrm rot="10800000">
          <a:off x="2556251" y="467001"/>
          <a:ext cx="1775965" cy="825447"/>
        </a:xfrm>
        <a:prstGeom prst="corner">
          <a:avLst>
            <a:gd name="adj1" fmla="val 16120"/>
            <a:gd name="adj2" fmla="val 1611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850A040D-4AB5-4B03-85B0-76604752F91E}">
      <dsp:nvSpPr>
        <dsp:cNvPr id="0" name=""/>
        <dsp:cNvSpPr/>
      </dsp:nvSpPr>
      <dsp:spPr>
        <a:xfrm>
          <a:off x="2586783" y="646451"/>
          <a:ext cx="1648102" cy="8537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ctr" defTabSz="800100">
            <a:lnSpc>
              <a:spcPct val="90000"/>
            </a:lnSpc>
            <a:spcBef>
              <a:spcPct val="0"/>
            </a:spcBef>
            <a:spcAft>
              <a:spcPct val="35000"/>
            </a:spcAft>
            <a:buNone/>
          </a:pPr>
          <a:r>
            <a:rPr lang="ar-EG" sz="1800" b="1" kern="1200" dirty="0"/>
            <a:t>مُعالجة البيانات</a:t>
          </a:r>
        </a:p>
        <a:p>
          <a:pPr marL="0" lvl="0" indent="0" algn="ctr" defTabSz="800100">
            <a:lnSpc>
              <a:spcPct val="90000"/>
            </a:lnSpc>
            <a:spcBef>
              <a:spcPct val="0"/>
            </a:spcBef>
            <a:spcAft>
              <a:spcPct val="35000"/>
            </a:spcAft>
            <a:buNone/>
          </a:pPr>
          <a:r>
            <a:rPr lang="en-US" sz="1800" b="1" kern="1200" dirty="0"/>
            <a:t>Data Processing</a:t>
          </a:r>
          <a:endParaRPr lang="en-US" sz="1800" kern="1200" dirty="0"/>
        </a:p>
      </dsp:txBody>
      <dsp:txXfrm>
        <a:off x="2586783" y="646451"/>
        <a:ext cx="1648102" cy="853793"/>
      </dsp:txXfrm>
    </dsp:sp>
    <dsp:sp modelId="{09AE6D69-45BB-4F36-B2CF-CF1A51081F46}">
      <dsp:nvSpPr>
        <dsp:cNvPr id="0" name=""/>
        <dsp:cNvSpPr/>
      </dsp:nvSpPr>
      <dsp:spPr>
        <a:xfrm rot="5400000">
          <a:off x="2698185" y="225615"/>
          <a:ext cx="183779" cy="183779"/>
        </a:xfrm>
        <a:prstGeom prst="triangle">
          <a:avLst>
            <a:gd name="adj" fmla="val 1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DC37B521-EB73-4460-9CC5-CD575B6CFBFB}">
      <dsp:nvSpPr>
        <dsp:cNvPr id="0" name=""/>
        <dsp:cNvSpPr/>
      </dsp:nvSpPr>
      <dsp:spPr>
        <a:xfrm rot="10800000">
          <a:off x="51362" y="120834"/>
          <a:ext cx="2324297" cy="895290"/>
        </a:xfrm>
        <a:prstGeom prst="corner">
          <a:avLst>
            <a:gd name="adj1" fmla="val 16120"/>
            <a:gd name="adj2" fmla="val 1611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07ED9EBE-1513-4941-95B7-CE954C074755}">
      <dsp:nvSpPr>
        <dsp:cNvPr id="0" name=""/>
        <dsp:cNvSpPr/>
      </dsp:nvSpPr>
      <dsp:spPr>
        <a:xfrm>
          <a:off x="0" y="280943"/>
          <a:ext cx="2320977" cy="8537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ctr" defTabSz="800100">
            <a:lnSpc>
              <a:spcPct val="90000"/>
            </a:lnSpc>
            <a:spcBef>
              <a:spcPct val="0"/>
            </a:spcBef>
            <a:spcAft>
              <a:spcPct val="35000"/>
            </a:spcAft>
            <a:buNone/>
          </a:pPr>
          <a:r>
            <a:rPr lang="ar-EG" sz="1800" b="1" kern="1200" dirty="0"/>
            <a:t>إتمام المُسودة النهائية للبحث</a:t>
          </a:r>
        </a:p>
        <a:p>
          <a:pPr marL="0" lvl="0" indent="0" algn="ctr" defTabSz="800100">
            <a:lnSpc>
              <a:spcPct val="90000"/>
            </a:lnSpc>
            <a:spcBef>
              <a:spcPct val="0"/>
            </a:spcBef>
            <a:spcAft>
              <a:spcPct val="35000"/>
            </a:spcAft>
            <a:buNone/>
          </a:pPr>
          <a:r>
            <a:rPr lang="en-US" sz="1800" b="1" kern="1200" dirty="0"/>
            <a:t>Finalizing Research Draft</a:t>
          </a:r>
          <a:endParaRPr lang="en-US" sz="1800" kern="1200" dirty="0"/>
        </a:p>
      </dsp:txBody>
      <dsp:txXfrm>
        <a:off x="0" y="280943"/>
        <a:ext cx="2320977" cy="85379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4C9BBE-CE96-41DE-B5A4-91FA2DF9F7DA}">
      <dsp:nvSpPr>
        <dsp:cNvPr id="0" name=""/>
        <dsp:cNvSpPr/>
      </dsp:nvSpPr>
      <dsp:spPr>
        <a:xfrm rot="10800000">
          <a:off x="8518816" y="1308742"/>
          <a:ext cx="1920059" cy="879963"/>
        </a:xfrm>
        <a:prstGeom prst="corner">
          <a:avLst>
            <a:gd name="adj1" fmla="val 16120"/>
            <a:gd name="adj2" fmla="val 1611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20C40A5B-E72D-479C-A38A-EA81780CA601}">
      <dsp:nvSpPr>
        <dsp:cNvPr id="0" name=""/>
        <dsp:cNvSpPr/>
      </dsp:nvSpPr>
      <dsp:spPr>
        <a:xfrm>
          <a:off x="8598716" y="1428240"/>
          <a:ext cx="1836171" cy="8537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ctr" defTabSz="800100">
            <a:lnSpc>
              <a:spcPct val="90000"/>
            </a:lnSpc>
            <a:spcBef>
              <a:spcPct val="0"/>
            </a:spcBef>
            <a:spcAft>
              <a:spcPct val="35000"/>
            </a:spcAft>
            <a:buNone/>
          </a:pPr>
          <a:r>
            <a:rPr lang="ar-EG" sz="1800" b="1" kern="1200" dirty="0"/>
            <a:t>صياغة</a:t>
          </a:r>
          <a:r>
            <a:rPr lang="ar-SA" sz="1800" b="1" kern="1200" dirty="0"/>
            <a:t> </a:t>
          </a:r>
          <a:r>
            <a:rPr lang="ar-EG" sz="1800" b="1" kern="1200" dirty="0"/>
            <a:t>ال</a:t>
          </a:r>
          <a:r>
            <a:rPr lang="ar-SA" sz="1800" b="1" kern="1200" dirty="0"/>
            <a:t>م</a:t>
          </a:r>
          <a:r>
            <a:rPr lang="ar-EG" sz="1800" b="1" kern="1200" dirty="0"/>
            <a:t>ُ</a:t>
          </a:r>
          <a:r>
            <a:rPr lang="ar-SA" sz="1800" b="1" kern="1200" dirty="0"/>
            <a:t>شكل</a:t>
          </a:r>
          <a:r>
            <a:rPr lang="ar-EG" sz="1800" b="1" kern="1200" dirty="0"/>
            <a:t>ة</a:t>
          </a:r>
        </a:p>
        <a:p>
          <a:pPr marL="0" lvl="0" indent="0" algn="ctr" defTabSz="800100">
            <a:lnSpc>
              <a:spcPct val="90000"/>
            </a:lnSpc>
            <a:spcBef>
              <a:spcPct val="0"/>
            </a:spcBef>
            <a:spcAft>
              <a:spcPct val="35000"/>
            </a:spcAft>
            <a:buNone/>
          </a:pPr>
          <a:r>
            <a:rPr lang="en-US" sz="1800" b="1" kern="1200" dirty="0"/>
            <a:t>Formulating </a:t>
          </a:r>
          <a:br>
            <a:rPr lang="en-US" sz="1800" b="1" kern="1200" dirty="0"/>
          </a:br>
          <a:r>
            <a:rPr lang="en-US" sz="1800" b="1" kern="1200" dirty="0"/>
            <a:t>the Problem</a:t>
          </a:r>
          <a:endParaRPr lang="en-US" sz="1800" kern="1200" dirty="0"/>
        </a:p>
      </dsp:txBody>
      <dsp:txXfrm>
        <a:off x="8598716" y="1428240"/>
        <a:ext cx="1836171" cy="853793"/>
      </dsp:txXfrm>
    </dsp:sp>
    <dsp:sp modelId="{03232D23-6A62-409A-9C26-FB3392C76B0B}">
      <dsp:nvSpPr>
        <dsp:cNvPr id="0" name=""/>
        <dsp:cNvSpPr/>
      </dsp:nvSpPr>
      <dsp:spPr>
        <a:xfrm rot="5400000">
          <a:off x="8644977" y="1067711"/>
          <a:ext cx="183779" cy="183779"/>
        </a:xfrm>
        <a:prstGeom prst="triangle">
          <a:avLst>
            <a:gd name="adj" fmla="val 1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2FDD663A-4663-44A5-969A-F8A203CB197A}">
      <dsp:nvSpPr>
        <dsp:cNvPr id="0" name=""/>
        <dsp:cNvSpPr/>
      </dsp:nvSpPr>
      <dsp:spPr>
        <a:xfrm rot="10800000">
          <a:off x="6525460" y="985772"/>
          <a:ext cx="1774884" cy="935782"/>
        </a:xfrm>
        <a:prstGeom prst="corner">
          <a:avLst>
            <a:gd name="adj1" fmla="val 16120"/>
            <a:gd name="adj2" fmla="val 1611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CFFFA731-AC7A-426A-9880-CA346418478B}">
      <dsp:nvSpPr>
        <dsp:cNvPr id="0" name=""/>
        <dsp:cNvSpPr/>
      </dsp:nvSpPr>
      <dsp:spPr>
        <a:xfrm>
          <a:off x="6445179" y="1133170"/>
          <a:ext cx="1795178" cy="8537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ctr" defTabSz="800100">
            <a:lnSpc>
              <a:spcPct val="90000"/>
            </a:lnSpc>
            <a:spcBef>
              <a:spcPct val="0"/>
            </a:spcBef>
            <a:spcAft>
              <a:spcPct val="35000"/>
            </a:spcAft>
            <a:buNone/>
          </a:pPr>
          <a:r>
            <a:rPr lang="ar-EG" sz="1800" b="1" kern="1200" dirty="0"/>
            <a:t>تصميم البحث</a:t>
          </a:r>
          <a:endParaRPr lang="en-US" sz="1800" b="1" kern="1200" dirty="0"/>
        </a:p>
        <a:p>
          <a:pPr marL="0" lvl="0" indent="0" algn="ctr" defTabSz="800100">
            <a:lnSpc>
              <a:spcPct val="90000"/>
            </a:lnSpc>
            <a:spcBef>
              <a:spcPct val="0"/>
            </a:spcBef>
            <a:spcAft>
              <a:spcPct val="35000"/>
            </a:spcAft>
            <a:buNone/>
          </a:pPr>
          <a:r>
            <a:rPr lang="en-US" sz="1800" b="1" kern="1200" dirty="0"/>
            <a:t>Research Design</a:t>
          </a:r>
          <a:endParaRPr lang="en-US" sz="1800" kern="1200" dirty="0"/>
        </a:p>
      </dsp:txBody>
      <dsp:txXfrm>
        <a:off x="6445179" y="1133170"/>
        <a:ext cx="1795178" cy="853793"/>
      </dsp:txXfrm>
    </dsp:sp>
    <dsp:sp modelId="{BB2398D5-B530-48A7-8674-3EA5464BA421}">
      <dsp:nvSpPr>
        <dsp:cNvPr id="0" name=""/>
        <dsp:cNvSpPr/>
      </dsp:nvSpPr>
      <dsp:spPr>
        <a:xfrm rot="5400000">
          <a:off x="6669503" y="738181"/>
          <a:ext cx="183779" cy="183779"/>
        </a:xfrm>
        <a:prstGeom prst="triangle">
          <a:avLst>
            <a:gd name="adj" fmla="val 1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655A70C9-B516-424C-A087-3E35F5C34E79}">
      <dsp:nvSpPr>
        <dsp:cNvPr id="0" name=""/>
        <dsp:cNvSpPr/>
      </dsp:nvSpPr>
      <dsp:spPr>
        <a:xfrm rot="10800000">
          <a:off x="4580093" y="714513"/>
          <a:ext cx="1686119" cy="888178"/>
        </a:xfrm>
        <a:prstGeom prst="corner">
          <a:avLst>
            <a:gd name="adj1" fmla="val 16120"/>
            <a:gd name="adj2" fmla="val 1611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8EA1C632-6D1E-4779-BCFA-762F683C3B97}">
      <dsp:nvSpPr>
        <dsp:cNvPr id="0" name=""/>
        <dsp:cNvSpPr/>
      </dsp:nvSpPr>
      <dsp:spPr>
        <a:xfrm>
          <a:off x="4457143" y="863953"/>
          <a:ext cx="1858696" cy="8537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ctr" defTabSz="800100">
            <a:lnSpc>
              <a:spcPct val="90000"/>
            </a:lnSpc>
            <a:spcBef>
              <a:spcPct val="0"/>
            </a:spcBef>
            <a:spcAft>
              <a:spcPct val="35000"/>
            </a:spcAft>
            <a:buNone/>
          </a:pPr>
          <a:r>
            <a:rPr lang="ar-SA" sz="1800" b="1" kern="1200" dirty="0"/>
            <a:t>جمع البيانات</a:t>
          </a:r>
          <a:endParaRPr lang="en-US" sz="1800" b="1" kern="1200" dirty="0"/>
        </a:p>
        <a:p>
          <a:pPr marL="0" lvl="0" indent="0" algn="ctr" defTabSz="800100">
            <a:lnSpc>
              <a:spcPct val="90000"/>
            </a:lnSpc>
            <a:spcBef>
              <a:spcPct val="0"/>
            </a:spcBef>
            <a:spcAft>
              <a:spcPct val="35000"/>
            </a:spcAft>
            <a:buNone/>
          </a:pPr>
          <a:r>
            <a:rPr lang="en-US" sz="1800" b="1" kern="1200" dirty="0"/>
            <a:t>Data Collection</a:t>
          </a:r>
          <a:endParaRPr lang="en-US" sz="1800" kern="1200" dirty="0"/>
        </a:p>
      </dsp:txBody>
      <dsp:txXfrm>
        <a:off x="4457143" y="863953"/>
        <a:ext cx="1858696" cy="853793"/>
      </dsp:txXfrm>
    </dsp:sp>
    <dsp:sp modelId="{18F3BF48-BCA0-4A59-A4DE-0536A2525102}">
      <dsp:nvSpPr>
        <dsp:cNvPr id="0" name=""/>
        <dsp:cNvSpPr/>
      </dsp:nvSpPr>
      <dsp:spPr>
        <a:xfrm rot="5400000">
          <a:off x="4698765" y="477589"/>
          <a:ext cx="183779" cy="183779"/>
        </a:xfrm>
        <a:prstGeom prst="triangle">
          <a:avLst>
            <a:gd name="adj" fmla="val 1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216D8ED1-0673-4D09-B133-2CE33B8EA940}">
      <dsp:nvSpPr>
        <dsp:cNvPr id="0" name=""/>
        <dsp:cNvSpPr/>
      </dsp:nvSpPr>
      <dsp:spPr>
        <a:xfrm rot="10800000">
          <a:off x="2556251" y="467001"/>
          <a:ext cx="1775965" cy="825447"/>
        </a:xfrm>
        <a:prstGeom prst="corner">
          <a:avLst>
            <a:gd name="adj1" fmla="val 16120"/>
            <a:gd name="adj2" fmla="val 1611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850A040D-4AB5-4B03-85B0-76604752F91E}">
      <dsp:nvSpPr>
        <dsp:cNvPr id="0" name=""/>
        <dsp:cNvSpPr/>
      </dsp:nvSpPr>
      <dsp:spPr>
        <a:xfrm>
          <a:off x="2586783" y="646451"/>
          <a:ext cx="1648102" cy="8537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ctr" defTabSz="800100">
            <a:lnSpc>
              <a:spcPct val="90000"/>
            </a:lnSpc>
            <a:spcBef>
              <a:spcPct val="0"/>
            </a:spcBef>
            <a:spcAft>
              <a:spcPct val="35000"/>
            </a:spcAft>
            <a:buNone/>
          </a:pPr>
          <a:r>
            <a:rPr lang="ar-EG" sz="1800" b="1" kern="1200" dirty="0"/>
            <a:t>مُعالجة البيانات</a:t>
          </a:r>
        </a:p>
        <a:p>
          <a:pPr marL="0" lvl="0" indent="0" algn="ctr" defTabSz="800100">
            <a:lnSpc>
              <a:spcPct val="90000"/>
            </a:lnSpc>
            <a:spcBef>
              <a:spcPct val="0"/>
            </a:spcBef>
            <a:spcAft>
              <a:spcPct val="35000"/>
            </a:spcAft>
            <a:buNone/>
          </a:pPr>
          <a:r>
            <a:rPr lang="en-US" sz="1800" b="1" kern="1200" dirty="0"/>
            <a:t>Data Processing</a:t>
          </a:r>
          <a:endParaRPr lang="en-US" sz="1800" kern="1200" dirty="0"/>
        </a:p>
      </dsp:txBody>
      <dsp:txXfrm>
        <a:off x="2586783" y="646451"/>
        <a:ext cx="1648102" cy="853793"/>
      </dsp:txXfrm>
    </dsp:sp>
    <dsp:sp modelId="{09AE6D69-45BB-4F36-B2CF-CF1A51081F46}">
      <dsp:nvSpPr>
        <dsp:cNvPr id="0" name=""/>
        <dsp:cNvSpPr/>
      </dsp:nvSpPr>
      <dsp:spPr>
        <a:xfrm rot="5400000">
          <a:off x="2698185" y="225615"/>
          <a:ext cx="183779" cy="183779"/>
        </a:xfrm>
        <a:prstGeom prst="triangle">
          <a:avLst>
            <a:gd name="adj" fmla="val 10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DC37B521-EB73-4460-9CC5-CD575B6CFBFB}">
      <dsp:nvSpPr>
        <dsp:cNvPr id="0" name=""/>
        <dsp:cNvSpPr/>
      </dsp:nvSpPr>
      <dsp:spPr>
        <a:xfrm rot="10800000">
          <a:off x="51362" y="120834"/>
          <a:ext cx="2324297" cy="895290"/>
        </a:xfrm>
        <a:prstGeom prst="corner">
          <a:avLst>
            <a:gd name="adj1" fmla="val 16120"/>
            <a:gd name="adj2" fmla="val 1611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07ED9EBE-1513-4941-95B7-CE954C074755}">
      <dsp:nvSpPr>
        <dsp:cNvPr id="0" name=""/>
        <dsp:cNvSpPr/>
      </dsp:nvSpPr>
      <dsp:spPr>
        <a:xfrm>
          <a:off x="0" y="280943"/>
          <a:ext cx="2320977" cy="8537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ctr" defTabSz="800100">
            <a:lnSpc>
              <a:spcPct val="90000"/>
            </a:lnSpc>
            <a:spcBef>
              <a:spcPct val="0"/>
            </a:spcBef>
            <a:spcAft>
              <a:spcPct val="35000"/>
            </a:spcAft>
            <a:buNone/>
          </a:pPr>
          <a:r>
            <a:rPr lang="ar-EG" sz="1800" b="1" kern="1200" dirty="0"/>
            <a:t>إتمام المُسودة النهائية للبحث</a:t>
          </a:r>
        </a:p>
        <a:p>
          <a:pPr marL="0" lvl="0" indent="0" algn="ctr" defTabSz="800100">
            <a:lnSpc>
              <a:spcPct val="90000"/>
            </a:lnSpc>
            <a:spcBef>
              <a:spcPct val="0"/>
            </a:spcBef>
            <a:spcAft>
              <a:spcPct val="35000"/>
            </a:spcAft>
            <a:buNone/>
          </a:pPr>
          <a:r>
            <a:rPr lang="en-US" sz="1800" b="1" kern="1200" dirty="0"/>
            <a:t>Finalizing Research Draft</a:t>
          </a:r>
          <a:endParaRPr lang="en-US" sz="1800" kern="1200" dirty="0"/>
        </a:p>
      </dsp:txBody>
      <dsp:txXfrm>
        <a:off x="0" y="280943"/>
        <a:ext cx="2320977" cy="853793"/>
      </dsp:txXfrm>
    </dsp:sp>
  </dsp:spTree>
</dsp:drawing>
</file>

<file path=ppt/diagrams/layout1.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0C5C94-0B21-2129-E6EC-0FDC506ADE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09447C5-4484-E332-83D6-DE9723062F6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BF35F4F-4295-1235-C79F-21112E83786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B46251F-E557-985B-A9DF-752D62D9BC9A}"/>
              </a:ext>
            </a:extLst>
          </p:cNvPr>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1476654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028167-F935-AB0B-729A-BF5EC4160FA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35BD306-4E96-E1BE-D0DD-348BD5DCDF7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8157CA3-DF4D-7DA0-3F34-0DC0C95F68A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69B91C0-8DB5-EDA3-C6D3-F23D9C4F1134}"/>
              </a:ext>
            </a:extLst>
          </p:cNvPr>
          <p:cNvSpPr>
            <a:spLocks noGrp="1"/>
          </p:cNvSpPr>
          <p:nvPr>
            <p:ph type="sldNum" sz="quarter" idx="10"/>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575950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0538375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11/23/2025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749931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11/23/2025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3459498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11/23/2025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0101979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11/23/2025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3805223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11/23/2025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186762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11/23/2025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1294305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11/23/2025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5052296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11/23/2025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4848761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11/23/2025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4565380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11/23/2025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9073154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11/23/2025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92826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635429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23"/>
        <p:cNvGrpSpPr/>
        <p:nvPr/>
      </p:nvGrpSpPr>
      <p:grpSpPr>
        <a:xfrm>
          <a:off x="0" y="0"/>
          <a:ext cx="0" cy="0"/>
          <a:chOff x="0" y="0"/>
          <a:chExt cx="0" cy="0"/>
        </a:xfrm>
      </p:grpSpPr>
      <p:sp>
        <p:nvSpPr>
          <p:cNvPr id="24" name="Google Shape;24;p31"/>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3734333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789401"/>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dirty="0"/>
          </a:p>
        </p:txBody>
      </p:sp>
    </p:spTree>
    <p:extLst>
      <p:ext uri="{BB962C8B-B14F-4D97-AF65-F5344CB8AC3E}">
        <p14:creationId xmlns:p14="http://schemas.microsoft.com/office/powerpoint/2010/main" val="3565935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image" Target="../media/image2.JPG"/><Relationship Id="rId2" Type="http://schemas.openxmlformats.org/officeDocument/2006/relationships/slideLayout" Target="../slideLayouts/slideLayout15.xml"/><Relationship Id="rId16" Type="http://schemas.openxmlformats.org/officeDocument/2006/relationships/theme" Target="../theme/theme2.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5" r:id="rId12"/>
    <p:sldLayoutId id="2147483684"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11/23/2025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783010397"/>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80" r:id="rId12"/>
    <p:sldLayoutId id="2147483681" r:id="rId13"/>
    <p:sldLayoutId id="2147483682" r:id="rId14"/>
    <p:sldLayoutId id="2147483683"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1.xml"/><Relationship Id="rId5" Type="http://schemas.openxmlformats.org/officeDocument/2006/relationships/image" Target="../media/image5.png"/><Relationship Id="rId4" Type="http://schemas.microsoft.com/office/2017/06/relationships/model3d" Target="../media/model3d1.glb"/></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28.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diagramLayout" Target="../diagrams/layout1.xml"/><Relationship Id="rId7" Type="http://schemas.microsoft.com/office/2017/06/relationships/model3d" Target="../media/model3d2.glb"/><Relationship Id="rId2" Type="http://schemas.openxmlformats.org/officeDocument/2006/relationships/diagramData" Target="../diagrams/data1.xml"/><Relationship Id="rId1" Type="http://schemas.openxmlformats.org/officeDocument/2006/relationships/slideLayout" Target="../slideLayouts/slideLayout1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28.xml"/><Relationship Id="rId4" Type="http://schemas.openxmlformats.org/officeDocument/2006/relationships/image" Target="../media/image8.png"/></Relationships>
</file>

<file path=ppt/slides/_rels/slide3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diagramLayout" Target="../diagrams/layout2.xml"/><Relationship Id="rId7" Type="http://schemas.microsoft.com/office/2017/06/relationships/model3d" Target="../media/model3d2.glb"/><Relationship Id="rId2" Type="http://schemas.openxmlformats.org/officeDocument/2006/relationships/diagramData" Target="../diagrams/data2.xml"/><Relationship Id="rId1" Type="http://schemas.openxmlformats.org/officeDocument/2006/relationships/slideLayout" Target="../slideLayouts/slideLayout1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5.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3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slideLayout" Target="../slideLayouts/slideLayout28.xml"/><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37.png"/><Relationship Id="rId5" Type="http://schemas.openxmlformats.org/officeDocument/2006/relationships/image" Target="../media/image8.png"/><Relationship Id="rId4" Type="http://schemas.openxmlformats.org/officeDocument/2006/relationships/image" Target="../media/image7.jpeg"/></Relationships>
</file>

<file path=ppt/slides/_rels/slide3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8.xml"/></Relationships>
</file>

<file path=ppt/slides/_rels/slide4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Layout" Target="../slideLayouts/slideLayout14.xml"/><Relationship Id="rId1" Type="http://schemas.openxmlformats.org/officeDocument/2006/relationships/themeOverride" Target="../theme/themeOverride2.xml"/><Relationship Id="rId5" Type="http://schemas.openxmlformats.org/officeDocument/2006/relationships/hyperlink" Target="https://sjam.journals.ekb.eg/article_386834.html" TargetMode="External"/><Relationship Id="rId4" Type="http://schemas.openxmlformats.org/officeDocument/2006/relationships/hyperlink" Target="https://www.noor-book.com/book/review/492425" TargetMode="External"/></Relationships>
</file>

<file path=ppt/slides/_rels/slide4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12.xml"/><Relationship Id="rId5" Type="http://schemas.openxmlformats.org/officeDocument/2006/relationships/image" Target="../media/image41.png"/><Relationship Id="rId4" Type="http://schemas.openxmlformats.org/officeDocument/2006/relationships/image" Target="../media/image4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24139" y="3740305"/>
            <a:ext cx="5216525" cy="398780"/>
          </a:xfrm>
          <a:prstGeom prst="rect">
            <a:avLst/>
          </a:prstGeom>
          <a:noFill/>
        </p:spPr>
        <p:txBody>
          <a:bodyPr wrap="square" rtlCol="0">
            <a:spAutoFit/>
          </a:bodyPr>
          <a:lstStyle/>
          <a:p>
            <a:pPr algn="ctr" rtl="1"/>
            <a:r>
              <a:rPr lang="ar-EG" sz="2000" b="1" dirty="0">
                <a:latin typeface="Alexandria" charset="0"/>
                <a:cs typeface="Alexandria" charset="0"/>
              </a:rPr>
              <a:t>إعداد: </a:t>
            </a:r>
            <a:r>
              <a:rPr lang="ar-EG" sz="2000" b="1" dirty="0">
                <a:solidFill>
                  <a:srgbClr val="00AEEF"/>
                </a:solidFill>
                <a:effectLst>
                  <a:outerShdw blurRad="38100" dist="38100" dir="2700000" algn="tl">
                    <a:srgbClr val="000000">
                      <a:alpha val="43137"/>
                    </a:srgbClr>
                  </a:outerShdw>
                </a:effectLst>
                <a:latin typeface="Alexandria" charset="0"/>
                <a:cs typeface="Alexandria" charset="0"/>
              </a:rPr>
              <a:t>د. علياء قمر</a:t>
            </a:r>
            <a:r>
              <a:rPr lang="ar-EG" sz="2000" b="1" dirty="0">
                <a:latin typeface="Alexandria" charset="0"/>
                <a:cs typeface="Alexandria" charset="0"/>
              </a:rPr>
              <a:t> </a:t>
            </a:r>
            <a:endParaRPr lang="en-US" sz="2000" b="1"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0" y="5727282"/>
            <a:ext cx="3149272" cy="648583"/>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200" b="1" dirty="0"/>
              <a:t>جمع البيانات ومُعالجتها</a:t>
            </a:r>
            <a:endParaRPr lang="en-US" sz="2200" b="1" dirty="0">
              <a:solidFill>
                <a:schemeClr val="bg1"/>
              </a:solidFill>
              <a:latin typeface="Alexandria" charset="0"/>
              <a:cs typeface="Alexandria" charset="0"/>
            </a:endParaRPr>
          </a:p>
        </p:txBody>
      </p:sp>
      <p:sp>
        <p:nvSpPr>
          <p:cNvPr id="46" name="TextBox 45"/>
          <p:cNvSpPr txBox="1"/>
          <p:nvPr/>
        </p:nvSpPr>
        <p:spPr>
          <a:xfrm>
            <a:off x="999170" y="4989627"/>
            <a:ext cx="1170513" cy="400110"/>
          </a:xfrm>
          <a:prstGeom prst="rect">
            <a:avLst/>
          </a:prstGeom>
          <a:noFill/>
        </p:spPr>
        <p:txBody>
          <a:bodyPr wrap="none" rtlCol="0">
            <a:spAutoFit/>
          </a:bodyPr>
          <a:lstStyle/>
          <a:p>
            <a:r>
              <a:rPr lang="en-US" sz="2000" b="1" dirty="0">
                <a:latin typeface="Alexandria" charset="0"/>
                <a:cs typeface="Alexandria" charset="0"/>
              </a:rPr>
              <a:t>DGM 336</a:t>
            </a:r>
          </a:p>
        </p:txBody>
      </p:sp>
      <p:sp>
        <p:nvSpPr>
          <p:cNvPr id="14" name="Oval 13"/>
          <p:cNvSpPr/>
          <p:nvPr/>
        </p:nvSpPr>
        <p:spPr>
          <a:xfrm>
            <a:off x="6200343" y="-320675"/>
            <a:ext cx="7410450" cy="7410450"/>
          </a:xfrm>
          <a:prstGeom prst="ellipse">
            <a:avLst/>
          </a:prstGeom>
          <a:blipFill>
            <a:blip r:embed="rId3" cstate="email">
              <a:extLst>
                <a:ext uri="{28A0092B-C50C-407E-A947-70E740481C1C}">
                  <a14:useLocalDpi xmlns:a14="http://schemas.microsoft.com/office/drawing/2010/main"/>
                </a:ext>
              </a:extLst>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94617" y="269653"/>
            <a:ext cx="2954655" cy="1379622"/>
          </a:xfrm>
          <a:prstGeom prst="rect">
            <a:avLst/>
          </a:prstGeom>
        </p:spPr>
      </p:pic>
      <p:sp>
        <p:nvSpPr>
          <p:cNvPr id="9" name="TextBox 8"/>
          <p:cNvSpPr txBox="1"/>
          <p:nvPr/>
        </p:nvSpPr>
        <p:spPr>
          <a:xfrm>
            <a:off x="287774" y="2869303"/>
            <a:ext cx="4523739" cy="584775"/>
          </a:xfrm>
          <a:prstGeom prst="rect">
            <a:avLst/>
          </a:prstGeom>
          <a:noFill/>
        </p:spPr>
        <p:txBody>
          <a:bodyPr wrap="none" rtlCol="0">
            <a:spAutoFit/>
          </a:bodyPr>
          <a:lstStyle/>
          <a:p>
            <a:r>
              <a:rPr lang="en-US" sz="3200" b="1" dirty="0"/>
              <a:t>Media Research Methods</a:t>
            </a:r>
            <a:endParaRPr lang="en-US" sz="3200" b="1" dirty="0">
              <a:latin typeface="Alexandria" charset="0"/>
              <a:cs typeface="Alexandria" charset="0"/>
            </a:endParaRPr>
          </a:p>
        </p:txBody>
      </p:sp>
      <p:sp>
        <p:nvSpPr>
          <p:cNvPr id="2" name="TextBox 1">
            <a:extLst>
              <a:ext uri="{FF2B5EF4-FFF2-40B4-BE49-F238E27FC236}">
                <a16:creationId xmlns:a16="http://schemas.microsoft.com/office/drawing/2014/main" id="{F3709298-8B98-8FAF-83F5-E566848C865E}"/>
              </a:ext>
            </a:extLst>
          </p:cNvPr>
          <p:cNvSpPr txBox="1"/>
          <p:nvPr/>
        </p:nvSpPr>
        <p:spPr>
          <a:xfrm>
            <a:off x="278232" y="2184296"/>
            <a:ext cx="4411785" cy="769441"/>
          </a:xfrm>
          <a:prstGeom prst="rect">
            <a:avLst/>
          </a:prstGeom>
          <a:noFill/>
        </p:spPr>
        <p:txBody>
          <a:bodyPr wrap="none" rtlCol="0">
            <a:spAutoFit/>
          </a:bodyPr>
          <a:lstStyle/>
          <a:p>
            <a:pPr algn="ctr"/>
            <a:r>
              <a:rPr lang="ar-EG" sz="4400" b="1" dirty="0">
                <a:solidFill>
                  <a:srgbClr val="00B0F0"/>
                </a:solidFill>
                <a:effectLst>
                  <a:outerShdw blurRad="38100" dist="38100" dir="2700000" algn="tl">
                    <a:srgbClr val="000000">
                      <a:alpha val="43137"/>
                    </a:srgbClr>
                  </a:outerShdw>
                </a:effectLst>
                <a:latin typeface="Alexandria" charset="0"/>
                <a:cs typeface="Alexandria" charset="0"/>
              </a:rPr>
              <a:t>مناهج البحث الإعلامي</a:t>
            </a:r>
            <a:endParaRPr lang="en-US" sz="4400" b="1" dirty="0">
              <a:solidFill>
                <a:srgbClr val="00B0F0"/>
              </a:solidFill>
              <a:effectLst>
                <a:outerShdw blurRad="38100" dist="38100" dir="2700000" algn="tl">
                  <a:srgbClr val="000000">
                    <a:alpha val="43137"/>
                  </a:srgbClr>
                </a:outerShdw>
              </a:effectLst>
              <a:latin typeface="Alexandria" charset="0"/>
              <a:cs typeface="Alexandria" charset="0"/>
            </a:endParaRPr>
          </a:p>
        </p:txBody>
      </p:sp>
      <p:sp>
        <p:nvSpPr>
          <p:cNvPr id="11" name="TextBox 10"/>
          <p:cNvSpPr txBox="1"/>
          <p:nvPr/>
        </p:nvSpPr>
        <p:spPr>
          <a:xfrm>
            <a:off x="923965" y="5367347"/>
            <a:ext cx="1361271" cy="338554"/>
          </a:xfrm>
          <a:prstGeom prst="rect">
            <a:avLst/>
          </a:prstGeom>
          <a:noFill/>
        </p:spPr>
        <p:txBody>
          <a:bodyPr wrap="none" rtlCol="0">
            <a:spAutoFit/>
          </a:bodyPr>
          <a:lstStyle/>
          <a:p>
            <a:pPr algn="ctr"/>
            <a:r>
              <a:rPr lang="ar-EG" sz="1600" dirty="0">
                <a:effectLst>
                  <a:outerShdw blurRad="38100" dist="38100" dir="2700000" algn="tl">
                    <a:srgbClr val="000000">
                      <a:alpha val="43137"/>
                    </a:srgbClr>
                  </a:outerShdw>
                </a:effectLst>
                <a:latin typeface="Alexandria" charset="0"/>
                <a:cs typeface="Alexandria" charset="0"/>
              </a:rPr>
              <a:t>المُحاضرة التاسعة</a:t>
            </a:r>
            <a:endParaRPr lang="en-US" sz="1600" dirty="0">
              <a:effectLst>
                <a:outerShdw blurRad="38100" dist="38100" dir="2700000" algn="tl">
                  <a:srgbClr val="000000">
                    <a:alpha val="43137"/>
                  </a:srgbClr>
                </a:outerShdw>
              </a:effectLst>
              <a:latin typeface="Alexandria" charset="0"/>
              <a:cs typeface="Alexandria" charset="0"/>
            </a:endParaRPr>
          </a:p>
        </p:txBody>
      </p:sp>
      <p:sp>
        <p:nvSpPr>
          <p:cNvPr id="12" name="TextBox 11">
            <a:extLst>
              <a:ext uri="{FF2B5EF4-FFF2-40B4-BE49-F238E27FC236}">
                <a16:creationId xmlns:a16="http://schemas.microsoft.com/office/drawing/2014/main" id="{9634894A-0D87-0DA5-5CE1-AF0ACCEF65D8}"/>
              </a:ext>
            </a:extLst>
          </p:cNvPr>
          <p:cNvSpPr txBox="1"/>
          <p:nvPr/>
        </p:nvSpPr>
        <p:spPr>
          <a:xfrm>
            <a:off x="-295069" y="6375865"/>
            <a:ext cx="3758990" cy="369332"/>
          </a:xfrm>
          <a:prstGeom prst="rect">
            <a:avLst/>
          </a:prstGeom>
          <a:noFill/>
        </p:spPr>
        <p:txBody>
          <a:bodyPr wrap="square" rtlCol="0">
            <a:spAutoFit/>
          </a:bodyPr>
          <a:lstStyle/>
          <a:p>
            <a:pPr algn="ctr"/>
            <a:r>
              <a:rPr lang="ar-EG" dirty="0">
                <a:solidFill>
                  <a:srgbClr val="2E3957"/>
                </a:solidFill>
                <a:latin typeface="Alexandria"/>
                <a:cs typeface="+mj-cs"/>
              </a:rPr>
              <a:t>ل</a:t>
            </a:r>
            <a:r>
              <a:rPr lang="ar-SA" dirty="0">
                <a:solidFill>
                  <a:srgbClr val="2E3957"/>
                </a:solidFill>
                <a:latin typeface="Alexandria"/>
                <a:cs typeface="+mj-cs"/>
              </a:rPr>
              <a:t>ط</a:t>
            </a:r>
            <a:r>
              <a:rPr lang="ar-EG" dirty="0">
                <a:solidFill>
                  <a:srgbClr val="2E3957"/>
                </a:solidFill>
                <a:latin typeface="Alexandria"/>
                <a:cs typeface="+mj-cs"/>
              </a:rPr>
              <a:t>ُ</a:t>
            </a:r>
            <a:r>
              <a:rPr lang="ar-SA" dirty="0">
                <a:solidFill>
                  <a:srgbClr val="2E3957"/>
                </a:solidFill>
                <a:latin typeface="Alexandria"/>
                <a:cs typeface="+mj-cs"/>
              </a:rPr>
              <a:t>لاب الإعلام</a:t>
            </a:r>
            <a:r>
              <a:rPr lang="ar-EG" dirty="0">
                <a:solidFill>
                  <a:srgbClr val="2E3957"/>
                </a:solidFill>
                <a:latin typeface="Alexandria"/>
                <a:cs typeface="+mj-cs"/>
              </a:rPr>
              <a:t> والتسويق</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6"/>
                                        </p:tgtEl>
                                        <p:attrNameLst>
                                          <p:attrName>style.visibility</p:attrName>
                                        </p:attrNameLst>
                                      </p:cBhvr>
                                      <p:to>
                                        <p:strVal val="visible"/>
                                      </p:to>
                                    </p:set>
                                    <p:animEffect transition="in" filter="fade">
                                      <p:cBhvr>
                                        <p:cTn id="17" dur="1000"/>
                                        <p:tgtEl>
                                          <p:spTgt spid="46"/>
                                        </p:tgtEl>
                                      </p:cBhvr>
                                    </p:animEffect>
                                    <p:anim calcmode="lin" valueType="num">
                                      <p:cBhvr>
                                        <p:cTn id="18" dur="1000" fill="hold"/>
                                        <p:tgtEl>
                                          <p:spTgt spid="46"/>
                                        </p:tgtEl>
                                        <p:attrNameLst>
                                          <p:attrName>ppt_x</p:attrName>
                                        </p:attrNameLst>
                                      </p:cBhvr>
                                      <p:tavLst>
                                        <p:tav tm="0">
                                          <p:val>
                                            <p:strVal val="#ppt_x"/>
                                          </p:val>
                                        </p:tav>
                                        <p:tav tm="100000">
                                          <p:val>
                                            <p:strVal val="#ppt_x"/>
                                          </p:val>
                                        </p:tav>
                                      </p:tavLst>
                                    </p:anim>
                                    <p:anim calcmode="lin" valueType="num">
                                      <p:cBhvr>
                                        <p:cTn id="19" dur="1000" fill="hold"/>
                                        <p:tgtEl>
                                          <p:spTgt spid="46"/>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grpId="0" nodeType="afterEffect">
                                  <p:stCondLst>
                                    <p:cond delay="1000"/>
                                  </p:stCondLst>
                                  <p:childTnLst>
                                    <p:set>
                                      <p:cBhvr>
                                        <p:cTn id="22" dur="1" fill="hold">
                                          <p:stCondLst>
                                            <p:cond delay="0"/>
                                          </p:stCondLst>
                                        </p:cTn>
                                        <p:tgtEl>
                                          <p:spTgt spid="30"/>
                                        </p:tgtEl>
                                        <p:attrNameLst>
                                          <p:attrName>style.visibility</p:attrName>
                                        </p:attrNameLst>
                                      </p:cBhvr>
                                      <p:to>
                                        <p:strVal val="visible"/>
                                      </p:to>
                                    </p:set>
                                    <p:animEffect transition="in" filter="fade">
                                      <p:cBhvr>
                                        <p:cTn id="23" dur="1000"/>
                                        <p:tgtEl>
                                          <p:spTgt spid="30"/>
                                        </p:tgtEl>
                                      </p:cBhvr>
                                    </p:animEffect>
                                    <p:anim calcmode="lin" valueType="num">
                                      <p:cBhvr>
                                        <p:cTn id="24" dur="1000" fill="hold"/>
                                        <p:tgtEl>
                                          <p:spTgt spid="30"/>
                                        </p:tgtEl>
                                        <p:attrNameLst>
                                          <p:attrName>ppt_x</p:attrName>
                                        </p:attrNameLst>
                                      </p:cBhvr>
                                      <p:tavLst>
                                        <p:tav tm="0">
                                          <p:val>
                                            <p:strVal val="#ppt_x"/>
                                          </p:val>
                                        </p:tav>
                                        <p:tav tm="100000">
                                          <p:val>
                                            <p:strVal val="#ppt_x"/>
                                          </p:val>
                                        </p:tav>
                                      </p:tavLst>
                                    </p:anim>
                                    <p:anim calcmode="lin" valueType="num">
                                      <p:cBhvr>
                                        <p:cTn id="25" dur="1000" fill="hold"/>
                                        <p:tgtEl>
                                          <p:spTgt spid="30"/>
                                        </p:tgtEl>
                                        <p:attrNameLst>
                                          <p:attrName>ppt_y</p:attrName>
                                        </p:attrNameLst>
                                      </p:cBhvr>
                                      <p:tavLst>
                                        <p:tav tm="0">
                                          <p:val>
                                            <p:strVal val="#ppt_y+.1"/>
                                          </p:val>
                                        </p:tav>
                                        <p:tav tm="100000">
                                          <p:val>
                                            <p:strVal val="#ppt_y"/>
                                          </p:val>
                                        </p:tav>
                                      </p:tavLst>
                                    </p:anim>
                                  </p:childTnLst>
                                </p:cTn>
                              </p:par>
                              <p:par>
                                <p:cTn id="26" presetID="30" presetClass="emph" presetSubtype="0" fill="hold" nodeType="withEffect">
                                  <p:stCondLst>
                                    <p:cond delay="0"/>
                                  </p:stCondLst>
                                  <p:childTnLst>
                                    <p:animClr clrSpc="hsl" dir="cw">
                                      <p:cBhvr override="childStyle">
                                        <p:cTn id="27" dur="500" fill="hold"/>
                                        <p:tgtEl>
                                          <p:spTgt spid="34">
                                            <p:txEl>
                                              <p:pRg st="0" end="0"/>
                                            </p:txEl>
                                          </p:spTgt>
                                        </p:tgtEl>
                                        <p:attrNameLst>
                                          <p:attrName>style.color</p:attrName>
                                        </p:attrNameLst>
                                      </p:cBhvr>
                                      <p:by>
                                        <p:hsl h="0" s="12549" l="25098"/>
                                      </p:by>
                                    </p:animClr>
                                    <p:animClr clrSpc="hsl" dir="cw">
                                      <p:cBhvr>
                                        <p:cTn id="28" dur="500" fill="hold"/>
                                        <p:tgtEl>
                                          <p:spTgt spid="34">
                                            <p:txEl>
                                              <p:pRg st="0" end="0"/>
                                            </p:txEl>
                                          </p:spTgt>
                                        </p:tgtEl>
                                        <p:attrNameLst>
                                          <p:attrName>fillcolor</p:attrName>
                                        </p:attrNameLst>
                                      </p:cBhvr>
                                      <p:by>
                                        <p:hsl h="0" s="12549" l="25098"/>
                                      </p:by>
                                    </p:animClr>
                                    <p:animClr clrSpc="hsl" dir="cw">
                                      <p:cBhvr>
                                        <p:cTn id="29" dur="500" fill="hold"/>
                                        <p:tgtEl>
                                          <p:spTgt spid="34">
                                            <p:txEl>
                                              <p:pRg st="0" end="0"/>
                                            </p:txEl>
                                          </p:spTgt>
                                        </p:tgtEl>
                                        <p:attrNameLst>
                                          <p:attrName>stroke.color</p:attrName>
                                        </p:attrNameLst>
                                      </p:cBhvr>
                                      <p:by>
                                        <p:hsl h="0" s="12549" l="25098"/>
                                      </p:by>
                                    </p:animClr>
                                    <p:set>
                                      <p:cBhvr>
                                        <p:cTn id="30" dur="500" fill="hold"/>
                                        <p:tgtEl>
                                          <p:spTgt spid="34">
                                            <p:txEl>
                                              <p:pRg st="0" end="0"/>
                                            </p:txEl>
                                          </p:spTgt>
                                        </p:tgtEl>
                                        <p:attrNameLst>
                                          <p:attrName>fill.type</p:attrName>
                                        </p:attrNameLst>
                                      </p:cBhvr>
                                      <p:to>
                                        <p:strVal val="solid"/>
                                      </p:to>
                                    </p:set>
                                  </p:childTnLst>
                                </p:cTn>
                              </p:par>
                              <p:par>
                                <p:cTn id="31" presetID="42" presetClass="entr" presetSubtype="0"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1000"/>
                                        <p:tgtEl>
                                          <p:spTgt spid="11"/>
                                        </p:tgtEl>
                                      </p:cBhvr>
                                    </p:animEffect>
                                    <p:anim calcmode="lin" valueType="num">
                                      <p:cBhvr>
                                        <p:cTn id="34" dur="1000" fill="hold"/>
                                        <p:tgtEl>
                                          <p:spTgt spid="11"/>
                                        </p:tgtEl>
                                        <p:attrNameLst>
                                          <p:attrName>ppt_x</p:attrName>
                                        </p:attrNameLst>
                                      </p:cBhvr>
                                      <p:tavLst>
                                        <p:tav tm="0">
                                          <p:val>
                                            <p:strVal val="#ppt_x"/>
                                          </p:val>
                                        </p:tav>
                                        <p:tav tm="100000">
                                          <p:val>
                                            <p:strVal val="#ppt_x"/>
                                          </p:val>
                                        </p:tav>
                                      </p:tavLst>
                                    </p:anim>
                                    <p:anim calcmode="lin" valueType="num">
                                      <p:cBhvr>
                                        <p:cTn id="35" dur="1000" fill="hold"/>
                                        <p:tgtEl>
                                          <p:spTgt spid="11"/>
                                        </p:tgtEl>
                                        <p:attrNameLst>
                                          <p:attrName>ppt_y</p:attrName>
                                        </p:attrNameLst>
                                      </p:cBhvr>
                                      <p:tavLst>
                                        <p:tav tm="0">
                                          <p:val>
                                            <p:strVal val="#ppt_y+.1"/>
                                          </p:val>
                                        </p:tav>
                                        <p:tav tm="100000">
                                          <p:val>
                                            <p:strVal val="#ppt_y"/>
                                          </p:val>
                                        </p:tav>
                                      </p:tavLst>
                                    </p:anim>
                                  </p:childTnLst>
                                </p:cTn>
                              </p:par>
                            </p:childTnLst>
                          </p:cTn>
                        </p:par>
                        <p:par>
                          <p:cTn id="36" fill="hold">
                            <p:stCondLst>
                              <p:cond delay="3000"/>
                            </p:stCondLst>
                            <p:childTnLst>
                              <p:par>
                                <p:cTn id="37" presetID="42" presetClass="entr" presetSubtype="0" fill="hold" grpId="0" nodeType="after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1000"/>
                                        <p:tgtEl>
                                          <p:spTgt spid="12"/>
                                        </p:tgtEl>
                                      </p:cBhvr>
                                    </p:animEffect>
                                    <p:anim calcmode="lin" valueType="num">
                                      <p:cBhvr>
                                        <p:cTn id="40" dur="1000" fill="hold"/>
                                        <p:tgtEl>
                                          <p:spTgt spid="12"/>
                                        </p:tgtEl>
                                        <p:attrNameLst>
                                          <p:attrName>ppt_x</p:attrName>
                                        </p:attrNameLst>
                                      </p:cBhvr>
                                      <p:tavLst>
                                        <p:tav tm="0">
                                          <p:val>
                                            <p:strVal val="#ppt_x"/>
                                          </p:val>
                                        </p:tav>
                                        <p:tav tm="100000">
                                          <p:val>
                                            <p:strVal val="#ppt_x"/>
                                          </p:val>
                                        </p:tav>
                                      </p:tavLst>
                                    </p:anim>
                                    <p:anim calcmode="lin" valueType="num">
                                      <p:cBhvr>
                                        <p:cTn id="41"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46" grpId="0"/>
      <p:bldP spid="9" grpId="0"/>
      <p:bldP spid="2" grpId="0"/>
      <p:bldP spid="11" grpId="0"/>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083F8E2-699C-9C01-0329-7C9299434C08}"/>
              </a:ext>
            </a:extLst>
          </p:cNvPr>
          <p:cNvSpPr txBox="1"/>
          <p:nvPr/>
        </p:nvSpPr>
        <p:spPr>
          <a:xfrm>
            <a:off x="3668917" y="2134581"/>
            <a:ext cx="7135255" cy="523220"/>
          </a:xfrm>
          <a:prstGeom prst="rect">
            <a:avLst/>
          </a:prstGeom>
          <a:noFill/>
        </p:spPr>
        <p:txBody>
          <a:bodyPr wrap="square" rtlCol="0">
            <a:spAutoFit/>
          </a:bodyPr>
          <a:lstStyle/>
          <a:p>
            <a:pPr algn="just" rtl="1"/>
            <a:r>
              <a:rPr lang="ar-EG" sz="2800" b="1" u="sng" dirty="0">
                <a:solidFill>
                  <a:schemeClr val="accent5">
                    <a:lumMod val="75000"/>
                  </a:schemeClr>
                </a:solidFill>
                <a:latin typeface="Alexandria"/>
                <a:cs typeface="+mj-cs"/>
              </a:rPr>
              <a:t>تناولنا في المُحاضرة السابقة:</a:t>
            </a:r>
          </a:p>
        </p:txBody>
      </p:sp>
      <p:sp>
        <p:nvSpPr>
          <p:cNvPr id="5" name="TextBox 4">
            <a:extLst>
              <a:ext uri="{FF2B5EF4-FFF2-40B4-BE49-F238E27FC236}">
                <a16:creationId xmlns:a16="http://schemas.microsoft.com/office/drawing/2014/main" id="{99361CA9-1019-59A6-A0D1-6DBEF492FA58}"/>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التاسعة</a:t>
            </a:r>
            <a:endParaRPr lang="en-US" sz="2400" b="1" dirty="0">
              <a:solidFill>
                <a:schemeClr val="bg1"/>
              </a:solidFill>
              <a:latin typeface="Alexandria" charset="0"/>
              <a:cs typeface="Alexandria" charset="0"/>
            </a:endParaRPr>
          </a:p>
        </p:txBody>
      </p:sp>
      <mc:AlternateContent xmlns:mc="http://schemas.openxmlformats.org/markup-compatibility/2006">
        <mc:Choice xmlns:am3d="http://schemas.microsoft.com/office/drawing/2017/model3d" Requires="am3d">
          <p:graphicFrame>
            <p:nvGraphicFramePr>
              <p:cNvPr id="2" name="3D Model 1" descr="Checklist">
                <a:extLst>
                  <a:ext uri="{FF2B5EF4-FFF2-40B4-BE49-F238E27FC236}">
                    <a16:creationId xmlns:a16="http://schemas.microsoft.com/office/drawing/2014/main" id="{75F74A20-C1FB-09F8-A8C8-EAC4B06FE62D}"/>
                  </a:ext>
                </a:extLst>
              </p:cNvPr>
              <p:cNvGraphicFramePr>
                <a:graphicFrameLocks noChangeAspect="1"/>
              </p:cNvGraphicFramePr>
              <p:nvPr>
                <p:extLst>
                  <p:ext uri="{D42A27DB-BD31-4B8C-83A1-F6EECF244321}">
                    <p14:modId xmlns:p14="http://schemas.microsoft.com/office/powerpoint/2010/main" val="2889092822"/>
                  </p:ext>
                </p:extLst>
              </p:nvPr>
            </p:nvGraphicFramePr>
            <p:xfrm>
              <a:off x="1077384" y="764011"/>
              <a:ext cx="3673433" cy="4510900"/>
            </p:xfrm>
            <a:graphic>
              <a:graphicData uri="http://schemas.microsoft.com/office/drawing/2017/model3d">
                <am3d:model3d r:embed="rId4">
                  <am3d:spPr>
                    <a:xfrm>
                      <a:off x="0" y="0"/>
                      <a:ext cx="3673433" cy="4510900"/>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m3d:spPr>
                  <am3d:camera>
                    <am3d:pos x="0" y="0" z="61616842"/>
                    <am3d:up dx="0" dy="36000000" dz="0"/>
                    <am3d:lookAt x="0" y="0" z="0"/>
                    <am3d:perspective fov="2700000"/>
                  </am3d:camera>
                  <am3d:trans>
                    <am3d:meterPerModelUnit n="83313" d="1000000"/>
                    <am3d:preTrans dx="-2" dy="-8018320" dz="-1001795"/>
                    <am3d:scale>
                      <am3d:sx n="1000000" d="1000000"/>
                      <am3d:sy n="1000000" d="1000000"/>
                      <am3d:sz n="1000000" d="1000000"/>
                    </am3d:scale>
                    <am3d:rot ax="3810879" ay="1128212" az="1973900"/>
                    <am3d:postTrans dx="0" dy="0" dz="0"/>
                  </am3d:trans>
                  <am3d:raster rName="Office3DRenderer" rVer="16.0.8326">
                    <am3d:blip r:embed="rId5"/>
                  </am3d:raster>
                  <am3d:objViewport viewportSz="5005766"/>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2" name="3D Model 1" descr="Checklist">
                <a:extLst>
                  <a:ext uri="{FF2B5EF4-FFF2-40B4-BE49-F238E27FC236}">
                    <a16:creationId xmlns:a16="http://schemas.microsoft.com/office/drawing/2014/main" id="{75F74A20-C1FB-09F8-A8C8-EAC4B06FE62D}"/>
                  </a:ext>
                </a:extLst>
              </p:cNvPr>
              <p:cNvPicPr>
                <a:picLocks noGrp="1" noRot="1" noChangeAspect="1" noMove="1" noResize="1" noEditPoints="1" noAdjustHandles="1" noChangeArrowheads="1" noChangeShapeType="1" noCrop="1"/>
              </p:cNvPicPr>
              <p:nvPr/>
            </p:nvPicPr>
            <p:blipFill>
              <a:blip r:embed="rId5"/>
              <a:stretch>
                <a:fillRect/>
              </a:stretch>
            </p:blipFill>
            <p:spPr>
              <a:xfrm>
                <a:off x="1077384" y="764011"/>
                <a:ext cx="3673433" cy="4510900"/>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mc:Fallback>
      </mc:AlternateContent>
      <p:sp>
        <p:nvSpPr>
          <p:cNvPr id="8" name="TextBox 7">
            <a:extLst>
              <a:ext uri="{FF2B5EF4-FFF2-40B4-BE49-F238E27FC236}">
                <a16:creationId xmlns:a16="http://schemas.microsoft.com/office/drawing/2014/main" id="{8A6F2BE6-3841-88A7-9CF0-2669F63526E8}"/>
              </a:ext>
            </a:extLst>
          </p:cNvPr>
          <p:cNvSpPr txBox="1"/>
          <p:nvPr/>
        </p:nvSpPr>
        <p:spPr>
          <a:xfrm>
            <a:off x="4699000" y="2786591"/>
            <a:ext cx="6527799" cy="707886"/>
          </a:xfrm>
          <a:prstGeom prst="rect">
            <a:avLst/>
          </a:prstGeom>
          <a:noFill/>
        </p:spPr>
        <p:txBody>
          <a:bodyPr wrap="square" rtlCol="0">
            <a:spAutoFit/>
          </a:bodyPr>
          <a:lstStyle/>
          <a:p>
            <a:pPr marL="457200" indent="-457200" algn="just" rtl="1">
              <a:buFont typeface="+mj-lt"/>
              <a:buAutoNum type="arabicPeriod"/>
            </a:pPr>
            <a:r>
              <a:rPr lang="ar-EG" sz="2000" b="1" dirty="0">
                <a:solidFill>
                  <a:srgbClr val="2E3957"/>
                </a:solidFill>
                <a:latin typeface="Alexandria"/>
              </a:rPr>
              <a:t>مُقدمة.</a:t>
            </a:r>
          </a:p>
          <a:p>
            <a:pPr marL="457200" indent="-457200" algn="just" rtl="1">
              <a:buFont typeface="+mj-lt"/>
              <a:buAutoNum type="arabicPeriod"/>
            </a:pPr>
            <a:r>
              <a:rPr lang="ar-EG" sz="2000" b="1" dirty="0">
                <a:solidFill>
                  <a:srgbClr val="2E3957"/>
                </a:solidFill>
                <a:latin typeface="Alexandria"/>
              </a:rPr>
              <a:t>استكمال الخطوة الثانية: تصميم البحث:</a:t>
            </a:r>
          </a:p>
        </p:txBody>
      </p:sp>
      <p:sp>
        <p:nvSpPr>
          <p:cNvPr id="9" name="TextBox 8">
            <a:extLst>
              <a:ext uri="{FF2B5EF4-FFF2-40B4-BE49-F238E27FC236}">
                <a16:creationId xmlns:a16="http://schemas.microsoft.com/office/drawing/2014/main" id="{7E8AA0E3-5A15-3B27-6BC2-48014379506E}"/>
              </a:ext>
            </a:extLst>
          </p:cNvPr>
          <p:cNvSpPr txBox="1"/>
          <p:nvPr/>
        </p:nvSpPr>
        <p:spPr>
          <a:xfrm>
            <a:off x="4292600" y="3467562"/>
            <a:ext cx="6527799" cy="400110"/>
          </a:xfrm>
          <a:prstGeom prst="rect">
            <a:avLst/>
          </a:prstGeom>
          <a:noFill/>
        </p:spPr>
        <p:txBody>
          <a:bodyPr wrap="square" rtlCol="0">
            <a:spAutoFit/>
          </a:bodyPr>
          <a:lstStyle/>
          <a:p>
            <a:pPr marL="285750" indent="-285750" algn="just" rtl="1">
              <a:buFont typeface="Arial" panose="020B0604020202020204" pitchFamily="34" charset="0"/>
              <a:buChar char="•"/>
            </a:pPr>
            <a:r>
              <a:rPr lang="ar-EG" sz="2000" b="1" dirty="0">
                <a:solidFill>
                  <a:schemeClr val="accent5">
                    <a:lumMod val="50000"/>
                  </a:schemeClr>
                </a:solidFill>
                <a:latin typeface="Alexandria"/>
              </a:rPr>
              <a:t>اختيار </a:t>
            </a:r>
            <a:r>
              <a:rPr lang="ar-SA" sz="2000" b="1" dirty="0">
                <a:solidFill>
                  <a:schemeClr val="accent5">
                    <a:lumMod val="50000"/>
                  </a:schemeClr>
                </a:solidFill>
                <a:latin typeface="Alexandria"/>
              </a:rPr>
              <a:t>أدوات البحث</a:t>
            </a:r>
            <a:r>
              <a:rPr lang="ar-EG" sz="2000" b="1" dirty="0">
                <a:solidFill>
                  <a:schemeClr val="accent5">
                    <a:lumMod val="50000"/>
                  </a:schemeClr>
                </a:solidFill>
                <a:latin typeface="Alexandria"/>
              </a:rPr>
              <a:t>:</a:t>
            </a:r>
          </a:p>
        </p:txBody>
      </p:sp>
      <p:sp>
        <p:nvSpPr>
          <p:cNvPr id="12" name="TextBox 11">
            <a:extLst>
              <a:ext uri="{FF2B5EF4-FFF2-40B4-BE49-F238E27FC236}">
                <a16:creationId xmlns:a16="http://schemas.microsoft.com/office/drawing/2014/main" id="{B846B194-34F8-4EBB-5305-B7C272F7CA64}"/>
              </a:ext>
            </a:extLst>
          </p:cNvPr>
          <p:cNvSpPr txBox="1"/>
          <p:nvPr/>
        </p:nvSpPr>
        <p:spPr>
          <a:xfrm>
            <a:off x="7938655" y="3799506"/>
            <a:ext cx="2576944" cy="400110"/>
          </a:xfrm>
          <a:prstGeom prst="rect">
            <a:avLst/>
          </a:prstGeom>
          <a:noFill/>
        </p:spPr>
        <p:txBody>
          <a:bodyPr wrap="square" rtlCol="0">
            <a:spAutoFit/>
          </a:bodyPr>
          <a:lstStyle/>
          <a:p>
            <a:pPr marL="457200" indent="-457200" algn="just" rtl="1">
              <a:buFont typeface="Wingdings" panose="05000000000000000000" pitchFamily="2" charset="2"/>
              <a:buChar char="q"/>
            </a:pPr>
            <a:r>
              <a:rPr lang="ar-EG" sz="2000" b="1" dirty="0">
                <a:solidFill>
                  <a:schemeClr val="accent5">
                    <a:lumMod val="50000"/>
                  </a:schemeClr>
                </a:solidFill>
                <a:latin typeface="Alexandria"/>
              </a:rPr>
              <a:t>تحليل المُحتوى:</a:t>
            </a:r>
          </a:p>
        </p:txBody>
      </p:sp>
      <p:sp>
        <p:nvSpPr>
          <p:cNvPr id="13" name="TextBox 12">
            <a:extLst>
              <a:ext uri="{FF2B5EF4-FFF2-40B4-BE49-F238E27FC236}">
                <a16:creationId xmlns:a16="http://schemas.microsoft.com/office/drawing/2014/main" id="{67E3206D-577F-E351-D3BF-16127397D210}"/>
              </a:ext>
            </a:extLst>
          </p:cNvPr>
          <p:cNvSpPr txBox="1"/>
          <p:nvPr/>
        </p:nvSpPr>
        <p:spPr>
          <a:xfrm>
            <a:off x="5862629" y="4150144"/>
            <a:ext cx="4152052" cy="1631216"/>
          </a:xfrm>
          <a:prstGeom prst="rect">
            <a:avLst/>
          </a:prstGeom>
          <a:noFill/>
        </p:spPr>
        <p:txBody>
          <a:bodyPr wrap="square" rtlCol="0">
            <a:spAutoFit/>
          </a:bodyPr>
          <a:lstStyle/>
          <a:p>
            <a:pPr marL="342900" indent="-342900" algn="just" rtl="1">
              <a:buFont typeface="Arial" panose="020B0604020202020204" pitchFamily="34" charset="0"/>
              <a:buChar char="•"/>
            </a:pPr>
            <a:r>
              <a:rPr lang="ar-EG" sz="2000" b="1" dirty="0">
                <a:solidFill>
                  <a:schemeClr val="accent5">
                    <a:lumMod val="50000"/>
                  </a:schemeClr>
                </a:solidFill>
                <a:latin typeface="Alexandria"/>
              </a:rPr>
              <a:t>خصائص تحليل المُحتوى.</a:t>
            </a:r>
            <a:endParaRPr lang="en-US" sz="2000" b="1" dirty="0">
              <a:solidFill>
                <a:schemeClr val="accent5">
                  <a:lumMod val="50000"/>
                </a:schemeClr>
              </a:solidFill>
              <a:latin typeface="Alexandria"/>
            </a:endParaRPr>
          </a:p>
          <a:p>
            <a:pPr marL="342900" indent="-342900" algn="just" rtl="1">
              <a:buFont typeface="Arial" panose="020B0604020202020204" pitchFamily="34" charset="0"/>
              <a:buChar char="•"/>
            </a:pPr>
            <a:r>
              <a:rPr lang="ar-EG" sz="2000" b="1" dirty="0">
                <a:solidFill>
                  <a:schemeClr val="accent5">
                    <a:lumMod val="50000"/>
                  </a:schemeClr>
                </a:solidFill>
                <a:latin typeface="Alexandria"/>
              </a:rPr>
              <a:t>استخدامات تحليل المُحتوى.</a:t>
            </a:r>
            <a:endParaRPr lang="en-US" sz="2000" b="1" dirty="0">
              <a:solidFill>
                <a:schemeClr val="accent5">
                  <a:lumMod val="50000"/>
                </a:schemeClr>
              </a:solidFill>
              <a:latin typeface="Alexandria"/>
            </a:endParaRPr>
          </a:p>
          <a:p>
            <a:pPr marL="342900" indent="-342900" algn="just" rtl="1">
              <a:buFont typeface="Arial" panose="020B0604020202020204" pitchFamily="34" charset="0"/>
              <a:buChar char="•"/>
            </a:pPr>
            <a:r>
              <a:rPr lang="ar-EG" sz="2000" b="1" dirty="0">
                <a:solidFill>
                  <a:schemeClr val="accent5">
                    <a:lumMod val="50000"/>
                  </a:schemeClr>
                </a:solidFill>
                <a:latin typeface="Alexandria"/>
              </a:rPr>
              <a:t>خطوات تحليل المُحتوى.</a:t>
            </a:r>
            <a:endParaRPr lang="en-US" sz="2000" b="1" dirty="0">
              <a:solidFill>
                <a:schemeClr val="accent5">
                  <a:lumMod val="50000"/>
                </a:schemeClr>
              </a:solidFill>
              <a:latin typeface="Alexandria"/>
            </a:endParaRPr>
          </a:p>
          <a:p>
            <a:pPr marL="342900" indent="-342900" algn="just" rtl="1">
              <a:buFont typeface="Arial" panose="020B0604020202020204" pitchFamily="34" charset="0"/>
              <a:buChar char="•"/>
            </a:pPr>
            <a:r>
              <a:rPr lang="ar-EG" sz="2000" b="1" dirty="0">
                <a:solidFill>
                  <a:schemeClr val="accent5">
                    <a:lumMod val="50000"/>
                  </a:schemeClr>
                </a:solidFill>
                <a:latin typeface="Alexandria"/>
              </a:rPr>
              <a:t>وحدات وفئات تحليل المُحتوى.</a:t>
            </a:r>
            <a:endParaRPr lang="en-US" sz="2000" b="1" dirty="0">
              <a:solidFill>
                <a:schemeClr val="accent5">
                  <a:lumMod val="50000"/>
                </a:schemeClr>
              </a:solidFill>
              <a:latin typeface="Alexandria"/>
            </a:endParaRPr>
          </a:p>
          <a:p>
            <a:pPr marL="342900" indent="-342900" algn="just" rtl="1">
              <a:buFont typeface="Arial" panose="020B0604020202020204" pitchFamily="34" charset="0"/>
              <a:buChar char="•"/>
            </a:pPr>
            <a:r>
              <a:rPr lang="ar-EG" sz="2000" b="1" dirty="0">
                <a:solidFill>
                  <a:schemeClr val="accent5">
                    <a:lumMod val="50000"/>
                  </a:schemeClr>
                </a:solidFill>
                <a:latin typeface="Alexandria"/>
              </a:rPr>
              <a:t>اختبارات الصدق والثبات لتحليل المُحتوى.</a:t>
            </a:r>
            <a:endParaRPr lang="en-US" sz="2000" b="1" dirty="0">
              <a:solidFill>
                <a:schemeClr val="accent5">
                  <a:lumMod val="50000"/>
                </a:schemeClr>
              </a:solidFill>
              <a:latin typeface="Alexandria"/>
            </a:endParaRPr>
          </a:p>
        </p:txBody>
      </p:sp>
    </p:spTree>
    <p:extLst>
      <p:ext uri="{BB962C8B-B14F-4D97-AF65-F5344CB8AC3E}">
        <p14:creationId xmlns:p14="http://schemas.microsoft.com/office/powerpoint/2010/main" val="43631041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450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450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1000" fill="hold"/>
                                        <p:tgtEl>
                                          <p:spTgt spid="9"/>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450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1000"/>
                                        <p:tgtEl>
                                          <p:spTgt spid="12"/>
                                        </p:tgtEl>
                                      </p:cBhvr>
                                    </p:animEffect>
                                    <p:anim calcmode="lin" valueType="num">
                                      <p:cBhvr>
                                        <p:cTn id="28" dur="1000" fill="hold"/>
                                        <p:tgtEl>
                                          <p:spTgt spid="12"/>
                                        </p:tgtEl>
                                        <p:attrNameLst>
                                          <p:attrName>ppt_x</p:attrName>
                                        </p:attrNameLst>
                                      </p:cBhvr>
                                      <p:tavLst>
                                        <p:tav tm="0">
                                          <p:val>
                                            <p:strVal val="#ppt_x"/>
                                          </p:val>
                                        </p:tav>
                                        <p:tav tm="100000">
                                          <p:val>
                                            <p:strVal val="#ppt_x"/>
                                          </p:val>
                                        </p:tav>
                                      </p:tavLst>
                                    </p:anim>
                                    <p:anim calcmode="lin" valueType="num">
                                      <p:cBhvr>
                                        <p:cTn id="29" dur="1000" fill="hold"/>
                                        <p:tgtEl>
                                          <p:spTgt spid="12"/>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450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1000"/>
                                        <p:tgtEl>
                                          <p:spTgt spid="13"/>
                                        </p:tgtEl>
                                      </p:cBhvr>
                                    </p:animEffect>
                                    <p:anim calcmode="lin" valueType="num">
                                      <p:cBhvr>
                                        <p:cTn id="33" dur="1000" fill="hold"/>
                                        <p:tgtEl>
                                          <p:spTgt spid="13"/>
                                        </p:tgtEl>
                                        <p:attrNameLst>
                                          <p:attrName>ppt_x</p:attrName>
                                        </p:attrNameLst>
                                      </p:cBhvr>
                                      <p:tavLst>
                                        <p:tav tm="0">
                                          <p:val>
                                            <p:strVal val="#ppt_x"/>
                                          </p:val>
                                        </p:tav>
                                        <p:tav tm="100000">
                                          <p:val>
                                            <p:strVal val="#ppt_x"/>
                                          </p:val>
                                        </p:tav>
                                      </p:tavLst>
                                    </p:anim>
                                    <p:anim calcmode="lin" valueType="num">
                                      <p:cBhvr>
                                        <p:cTn id="34"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9" grpId="0"/>
      <p:bldP spid="12" grpId="0"/>
      <p:bldP spid="1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3368B5-E627-4D89-F5DA-D2308B5D1453}"/>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6A13174F-874F-0E95-952B-1BB24926B5BE}"/>
              </a:ext>
            </a:extLst>
          </p:cNvPr>
          <p:cNvSpPr txBox="1"/>
          <p:nvPr/>
        </p:nvSpPr>
        <p:spPr>
          <a:xfrm>
            <a:off x="3486200" y="1853879"/>
            <a:ext cx="7653343" cy="523220"/>
          </a:xfrm>
          <a:prstGeom prst="rect">
            <a:avLst/>
          </a:prstGeom>
          <a:noFill/>
        </p:spPr>
        <p:txBody>
          <a:bodyPr wrap="square" rtlCol="0">
            <a:spAutoFit/>
          </a:bodyPr>
          <a:lstStyle/>
          <a:p>
            <a:pPr algn="just" rtl="1"/>
            <a:r>
              <a:rPr lang="ar-EG" sz="2800" b="1" u="sng" dirty="0">
                <a:solidFill>
                  <a:schemeClr val="accent5">
                    <a:lumMod val="75000"/>
                  </a:schemeClr>
                </a:solidFill>
                <a:latin typeface="Alexandria"/>
                <a:cs typeface="+mj-cs"/>
              </a:rPr>
              <a:t>جمع البيانات ومُعالجتها:</a:t>
            </a:r>
          </a:p>
        </p:txBody>
      </p:sp>
      <p:sp>
        <p:nvSpPr>
          <p:cNvPr id="5" name="TextBox 4">
            <a:extLst>
              <a:ext uri="{FF2B5EF4-FFF2-40B4-BE49-F238E27FC236}">
                <a16:creationId xmlns:a16="http://schemas.microsoft.com/office/drawing/2014/main" id="{ADEA3064-D768-E884-F736-08F6C277A455}"/>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التاسعة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79D750F7-1B47-DEC3-465A-BD182A50AE6A}"/>
              </a:ext>
            </a:extLst>
          </p:cNvPr>
          <p:cNvSpPr txBox="1"/>
          <p:nvPr/>
        </p:nvSpPr>
        <p:spPr>
          <a:xfrm>
            <a:off x="6329597" y="1128103"/>
            <a:ext cx="3902032" cy="584775"/>
          </a:xfrm>
          <a:prstGeom prst="rect">
            <a:avLst/>
          </a:prstGeom>
          <a:noFill/>
        </p:spPr>
        <p:txBody>
          <a:bodyPr wrap="square" rtlCol="0">
            <a:spAutoFit/>
          </a:bodyPr>
          <a:lstStyle/>
          <a:p>
            <a:pPr algn="ctr"/>
            <a:r>
              <a:rPr lang="ar-SA" sz="3200" b="1" dirty="0">
                <a:effectLst>
                  <a:outerShdw blurRad="38100" dist="38100" dir="2700000" algn="tl">
                    <a:srgbClr val="000000">
                      <a:alpha val="43137"/>
                    </a:srgbClr>
                  </a:outerShdw>
                </a:effectLst>
                <a:latin typeface="Alexandria" charset="0"/>
                <a:cs typeface="Alexandria" charset="0"/>
              </a:rPr>
              <a:t>محاور الم</a:t>
            </a:r>
            <a:r>
              <a:rPr lang="ar-EG" sz="3200" b="1" dirty="0">
                <a:effectLst>
                  <a:outerShdw blurRad="38100" dist="38100" dir="2700000" algn="tl">
                    <a:srgbClr val="000000">
                      <a:alpha val="43137"/>
                    </a:srgbClr>
                  </a:outerShdw>
                </a:effectLst>
                <a:latin typeface="Alexandria" charset="0"/>
                <a:cs typeface="Alexandria" charset="0"/>
              </a:rPr>
              <a:t>ُ</a:t>
            </a:r>
            <a:r>
              <a:rPr lang="ar-SA" sz="3200" b="1" dirty="0">
                <a:effectLst>
                  <a:outerShdw blurRad="38100" dist="38100" dir="2700000" algn="tl">
                    <a:srgbClr val="000000">
                      <a:alpha val="43137"/>
                    </a:srgbClr>
                  </a:outerShdw>
                </a:effectLst>
                <a:latin typeface="Alexandria" charset="0"/>
                <a:cs typeface="Alexandria" charset="0"/>
              </a:rPr>
              <a:t>حاضرة</a:t>
            </a:r>
            <a:endParaRPr lang="en-US" sz="3200" b="1" dirty="0">
              <a:effectLst>
                <a:outerShdw blurRad="38100" dist="38100" dir="2700000" algn="tl">
                  <a:srgbClr val="000000">
                    <a:alpha val="43137"/>
                  </a:srgbClr>
                </a:outerShdw>
              </a:effectLst>
              <a:latin typeface="Alexandria" charset="0"/>
              <a:cs typeface="Alexandria" charset="0"/>
            </a:endParaRPr>
          </a:p>
        </p:txBody>
      </p:sp>
      <p:sp>
        <p:nvSpPr>
          <p:cNvPr id="3" name="TextBox 2">
            <a:extLst>
              <a:ext uri="{FF2B5EF4-FFF2-40B4-BE49-F238E27FC236}">
                <a16:creationId xmlns:a16="http://schemas.microsoft.com/office/drawing/2014/main" id="{EAF023DE-B720-43CE-0FF8-D0717111CC63}"/>
              </a:ext>
            </a:extLst>
          </p:cNvPr>
          <p:cNvSpPr txBox="1"/>
          <p:nvPr/>
        </p:nvSpPr>
        <p:spPr>
          <a:xfrm>
            <a:off x="4699000" y="2531412"/>
            <a:ext cx="6527799" cy="400110"/>
          </a:xfrm>
          <a:prstGeom prst="rect">
            <a:avLst/>
          </a:prstGeom>
          <a:noFill/>
        </p:spPr>
        <p:txBody>
          <a:bodyPr wrap="square" rtlCol="0">
            <a:spAutoFit/>
          </a:bodyPr>
          <a:lstStyle/>
          <a:p>
            <a:pPr marL="457200" indent="-457200" algn="just" rtl="1">
              <a:buFont typeface="+mj-lt"/>
              <a:buAutoNum type="arabicPeriod"/>
            </a:pPr>
            <a:r>
              <a:rPr lang="ar-EG" sz="2000" b="1" dirty="0">
                <a:solidFill>
                  <a:srgbClr val="2E3957"/>
                </a:solidFill>
                <a:latin typeface="Alexandria"/>
              </a:rPr>
              <a:t>الخطوة الثالثة: جمع البيانات:</a:t>
            </a:r>
          </a:p>
        </p:txBody>
      </p:sp>
      <p:sp>
        <p:nvSpPr>
          <p:cNvPr id="8" name="TextBox 7">
            <a:extLst>
              <a:ext uri="{FF2B5EF4-FFF2-40B4-BE49-F238E27FC236}">
                <a16:creationId xmlns:a16="http://schemas.microsoft.com/office/drawing/2014/main" id="{F9BB41D8-138B-D020-7B9D-B538409063BB}"/>
              </a:ext>
            </a:extLst>
          </p:cNvPr>
          <p:cNvSpPr txBox="1"/>
          <p:nvPr/>
        </p:nvSpPr>
        <p:spPr>
          <a:xfrm>
            <a:off x="3065697" y="2854964"/>
            <a:ext cx="6527799" cy="400110"/>
          </a:xfrm>
          <a:prstGeom prst="rect">
            <a:avLst/>
          </a:prstGeom>
          <a:noFill/>
        </p:spPr>
        <p:txBody>
          <a:bodyPr wrap="square" rtlCol="0">
            <a:spAutoFit/>
          </a:bodyPr>
          <a:lstStyle/>
          <a:p>
            <a:pPr marL="285750" indent="-285750" algn="just" rtl="1">
              <a:buFont typeface="Arial" panose="020B0604020202020204" pitchFamily="34" charset="0"/>
              <a:buChar char="•"/>
            </a:pPr>
            <a:r>
              <a:rPr lang="ar-EG" sz="2000" b="1" dirty="0">
                <a:solidFill>
                  <a:schemeClr val="accent5">
                    <a:lumMod val="50000"/>
                  </a:schemeClr>
                </a:solidFill>
                <a:latin typeface="Alexandria"/>
              </a:rPr>
              <a:t>أساليب المُعاينة:</a:t>
            </a:r>
          </a:p>
        </p:txBody>
      </p:sp>
      <p:sp>
        <p:nvSpPr>
          <p:cNvPr id="9" name="TextBox 8">
            <a:extLst>
              <a:ext uri="{FF2B5EF4-FFF2-40B4-BE49-F238E27FC236}">
                <a16:creationId xmlns:a16="http://schemas.microsoft.com/office/drawing/2014/main" id="{0CFDE8BA-7F88-F042-A9D9-2D102EB2D343}"/>
              </a:ext>
            </a:extLst>
          </p:cNvPr>
          <p:cNvSpPr txBox="1"/>
          <p:nvPr/>
        </p:nvSpPr>
        <p:spPr>
          <a:xfrm>
            <a:off x="8286750" y="5250953"/>
            <a:ext cx="2921851" cy="400110"/>
          </a:xfrm>
          <a:prstGeom prst="rect">
            <a:avLst/>
          </a:prstGeom>
          <a:noFill/>
        </p:spPr>
        <p:txBody>
          <a:bodyPr wrap="square" rtlCol="0">
            <a:spAutoFit/>
          </a:bodyPr>
          <a:lstStyle/>
          <a:p>
            <a:pPr marL="457200" indent="-457200" algn="just" rtl="1">
              <a:buAutoNum type="arabicPeriod" startAt="3"/>
            </a:pPr>
            <a:r>
              <a:rPr lang="ar-EG" sz="2000" b="1" dirty="0">
                <a:solidFill>
                  <a:srgbClr val="2E3957"/>
                </a:solidFill>
                <a:latin typeface="Alexandria"/>
              </a:rPr>
              <a:t>المَراجِع.</a:t>
            </a:r>
          </a:p>
        </p:txBody>
      </p:sp>
      <p:sp>
        <p:nvSpPr>
          <p:cNvPr id="14" name="TextBox 13">
            <a:extLst>
              <a:ext uri="{FF2B5EF4-FFF2-40B4-BE49-F238E27FC236}">
                <a16:creationId xmlns:a16="http://schemas.microsoft.com/office/drawing/2014/main" id="{F194374F-14DD-1556-AF47-49621651736F}"/>
              </a:ext>
            </a:extLst>
          </p:cNvPr>
          <p:cNvSpPr txBox="1"/>
          <p:nvPr/>
        </p:nvSpPr>
        <p:spPr>
          <a:xfrm>
            <a:off x="5124028" y="3185552"/>
            <a:ext cx="4152052" cy="646331"/>
          </a:xfrm>
          <a:prstGeom prst="rect">
            <a:avLst/>
          </a:prstGeom>
          <a:noFill/>
        </p:spPr>
        <p:txBody>
          <a:bodyPr wrap="square" rtlCol="0">
            <a:spAutoFit/>
          </a:bodyPr>
          <a:lstStyle/>
          <a:p>
            <a:pPr marL="285750" lvl="0" indent="-285750" algn="r" rtl="1">
              <a:buFont typeface="Courier New" panose="02070309020205020404" pitchFamily="49" charset="0"/>
              <a:buChar char="o"/>
            </a:pPr>
            <a:r>
              <a:rPr lang="ar-EG" b="1" dirty="0">
                <a:solidFill>
                  <a:schemeClr val="accent5">
                    <a:lumMod val="50000"/>
                  </a:schemeClr>
                </a:solidFill>
                <a:latin typeface="Alexandria"/>
              </a:rPr>
              <a:t>أساليب احتمالية.</a:t>
            </a:r>
            <a:endParaRPr lang="en-US" b="1" dirty="0">
              <a:solidFill>
                <a:schemeClr val="accent5">
                  <a:lumMod val="50000"/>
                </a:schemeClr>
              </a:solidFill>
              <a:latin typeface="Alexandria"/>
            </a:endParaRPr>
          </a:p>
          <a:p>
            <a:pPr marL="285750" indent="-285750" algn="r" rtl="1">
              <a:buFont typeface="Courier New" panose="02070309020205020404" pitchFamily="49" charset="0"/>
              <a:buChar char="o"/>
            </a:pPr>
            <a:r>
              <a:rPr lang="ar-EG" b="1" dirty="0">
                <a:solidFill>
                  <a:schemeClr val="accent5">
                    <a:lumMod val="50000"/>
                  </a:schemeClr>
                </a:solidFill>
                <a:latin typeface="Alexandria"/>
              </a:rPr>
              <a:t>أساليب</a:t>
            </a:r>
            <a:r>
              <a:rPr lang="ar-SA" b="1" dirty="0">
                <a:solidFill>
                  <a:schemeClr val="accent5">
                    <a:lumMod val="50000"/>
                  </a:schemeClr>
                </a:solidFill>
                <a:latin typeface="Alexandria"/>
              </a:rPr>
              <a:t> غير</a:t>
            </a:r>
            <a:r>
              <a:rPr lang="ar-EG" b="1" dirty="0">
                <a:solidFill>
                  <a:schemeClr val="accent5">
                    <a:lumMod val="50000"/>
                  </a:schemeClr>
                </a:solidFill>
                <a:latin typeface="Alexandria"/>
              </a:rPr>
              <a:t> احتمالية.</a:t>
            </a:r>
            <a:endParaRPr lang="en-US" b="1" dirty="0">
              <a:solidFill>
                <a:schemeClr val="accent5">
                  <a:lumMod val="50000"/>
                </a:schemeClr>
              </a:solidFill>
              <a:latin typeface="Alexandria"/>
            </a:endParaRPr>
          </a:p>
        </p:txBody>
      </p:sp>
      <p:sp>
        <p:nvSpPr>
          <p:cNvPr id="2" name="TextBox 1">
            <a:extLst>
              <a:ext uri="{FF2B5EF4-FFF2-40B4-BE49-F238E27FC236}">
                <a16:creationId xmlns:a16="http://schemas.microsoft.com/office/drawing/2014/main" id="{48181A54-B119-63A0-371B-E2D1C3B42A61}"/>
              </a:ext>
            </a:extLst>
          </p:cNvPr>
          <p:cNvSpPr txBox="1"/>
          <p:nvPr/>
        </p:nvSpPr>
        <p:spPr>
          <a:xfrm>
            <a:off x="3063716" y="3808950"/>
            <a:ext cx="6527799" cy="400110"/>
          </a:xfrm>
          <a:prstGeom prst="rect">
            <a:avLst/>
          </a:prstGeom>
          <a:noFill/>
        </p:spPr>
        <p:txBody>
          <a:bodyPr wrap="square" rtlCol="0">
            <a:spAutoFit/>
          </a:bodyPr>
          <a:lstStyle/>
          <a:p>
            <a:pPr marL="285750" indent="-285750" algn="just" rtl="1">
              <a:buFont typeface="Arial" panose="020B0604020202020204" pitchFamily="34" charset="0"/>
              <a:buChar char="•"/>
            </a:pPr>
            <a:r>
              <a:rPr lang="ar-EG" sz="2000" b="1" dirty="0">
                <a:solidFill>
                  <a:schemeClr val="accent5">
                    <a:lumMod val="50000"/>
                  </a:schemeClr>
                </a:solidFill>
                <a:latin typeface="Alexandria"/>
              </a:rPr>
              <a:t>أساليب تحديد حجم العينة.</a:t>
            </a:r>
          </a:p>
        </p:txBody>
      </p:sp>
      <p:sp>
        <p:nvSpPr>
          <p:cNvPr id="10" name="TextBox 9">
            <a:extLst>
              <a:ext uri="{FF2B5EF4-FFF2-40B4-BE49-F238E27FC236}">
                <a16:creationId xmlns:a16="http://schemas.microsoft.com/office/drawing/2014/main" id="{21E40740-34F1-14F7-2102-970DE1B60A6F}"/>
              </a:ext>
            </a:extLst>
          </p:cNvPr>
          <p:cNvSpPr txBox="1"/>
          <p:nvPr/>
        </p:nvSpPr>
        <p:spPr>
          <a:xfrm>
            <a:off x="4708893" y="4387928"/>
            <a:ext cx="6527799" cy="400110"/>
          </a:xfrm>
          <a:prstGeom prst="rect">
            <a:avLst/>
          </a:prstGeom>
          <a:noFill/>
        </p:spPr>
        <p:txBody>
          <a:bodyPr wrap="square" rtlCol="0">
            <a:spAutoFit/>
          </a:bodyPr>
          <a:lstStyle/>
          <a:p>
            <a:pPr marL="457200" indent="-457200" algn="just" rtl="1">
              <a:buFont typeface="+mj-lt"/>
              <a:buAutoNum type="arabicPeriod" startAt="2"/>
            </a:pPr>
            <a:r>
              <a:rPr lang="ar-EG" sz="2000" b="1" dirty="0">
                <a:solidFill>
                  <a:srgbClr val="2E3957"/>
                </a:solidFill>
                <a:latin typeface="Alexandria"/>
              </a:rPr>
              <a:t>الخطوة الرابعة: مُعالَجة البيانات:</a:t>
            </a:r>
          </a:p>
        </p:txBody>
      </p:sp>
      <p:pic>
        <p:nvPicPr>
          <p:cNvPr id="12" name="Picture 11" descr="A computer with various icons&#10;&#10;AI-generated content may be incorrect.">
            <a:extLst>
              <a:ext uri="{FF2B5EF4-FFF2-40B4-BE49-F238E27FC236}">
                <a16:creationId xmlns:a16="http://schemas.microsoft.com/office/drawing/2014/main" id="{6295967F-6840-0BBE-1BB9-92280DB59B0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58995" y="2217887"/>
            <a:ext cx="3322997" cy="3322997"/>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13" name="TextBox 12">
            <a:extLst>
              <a:ext uri="{FF2B5EF4-FFF2-40B4-BE49-F238E27FC236}">
                <a16:creationId xmlns:a16="http://schemas.microsoft.com/office/drawing/2014/main" id="{8E7438FF-3C9E-C1E8-2A20-0D8D6879BBBB}"/>
              </a:ext>
            </a:extLst>
          </p:cNvPr>
          <p:cNvSpPr txBox="1"/>
          <p:nvPr/>
        </p:nvSpPr>
        <p:spPr>
          <a:xfrm>
            <a:off x="3063716" y="4753038"/>
            <a:ext cx="6527799" cy="400110"/>
          </a:xfrm>
          <a:prstGeom prst="rect">
            <a:avLst/>
          </a:prstGeom>
          <a:noFill/>
        </p:spPr>
        <p:txBody>
          <a:bodyPr wrap="square" rtlCol="0">
            <a:spAutoFit/>
          </a:bodyPr>
          <a:lstStyle/>
          <a:p>
            <a:pPr marL="285750" indent="-285750" algn="just" rtl="1">
              <a:buFont typeface="Arial" panose="020B0604020202020204" pitchFamily="34" charset="0"/>
              <a:buChar char="•"/>
            </a:pPr>
            <a:r>
              <a:rPr lang="ar-EG" sz="2000" b="1" dirty="0">
                <a:solidFill>
                  <a:schemeClr val="accent5">
                    <a:lumMod val="50000"/>
                  </a:schemeClr>
                </a:solidFill>
                <a:latin typeface="Alexandria"/>
              </a:rPr>
              <a:t>التحليل الإحصائي للبيانات.</a:t>
            </a:r>
          </a:p>
        </p:txBody>
      </p:sp>
    </p:spTree>
    <p:extLst>
      <p:ext uri="{BB962C8B-B14F-4D97-AF65-F5344CB8AC3E}">
        <p14:creationId xmlns:p14="http://schemas.microsoft.com/office/powerpoint/2010/main" val="1713366985"/>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450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
                                          </p:val>
                                        </p:tav>
                                        <p:tav tm="100000">
                                          <p:val>
                                            <p:strVal val="#ppt_x"/>
                                          </p:val>
                                        </p:tav>
                                      </p:tavLst>
                                    </p:anim>
                                    <p:anim calcmode="lin" valueType="num">
                                      <p:cBhvr>
                                        <p:cTn id="19" dur="1000" fill="hold"/>
                                        <p:tgtEl>
                                          <p:spTgt spid="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450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
                                          </p:val>
                                        </p:tav>
                                        <p:tav tm="100000">
                                          <p:val>
                                            <p:strVal val="#ppt_x"/>
                                          </p:val>
                                        </p:tav>
                                      </p:tavLst>
                                    </p:anim>
                                    <p:anim calcmode="lin" valueType="num">
                                      <p:cBhvr>
                                        <p:cTn id="24" dur="1000" fill="hold"/>
                                        <p:tgtEl>
                                          <p:spTgt spid="8"/>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450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
                                          </p:val>
                                        </p:tav>
                                        <p:tav tm="100000">
                                          <p:val>
                                            <p:strVal val="#ppt_x"/>
                                          </p:val>
                                        </p:tav>
                                      </p:tavLst>
                                    </p:anim>
                                    <p:anim calcmode="lin" valueType="num">
                                      <p:cBhvr>
                                        <p:cTn id="29" dur="1000" fill="hold"/>
                                        <p:tgtEl>
                                          <p:spTgt spid="9"/>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450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1000"/>
                                        <p:tgtEl>
                                          <p:spTgt spid="14"/>
                                        </p:tgtEl>
                                      </p:cBhvr>
                                    </p:animEffect>
                                    <p:anim calcmode="lin" valueType="num">
                                      <p:cBhvr>
                                        <p:cTn id="33" dur="1000" fill="hold"/>
                                        <p:tgtEl>
                                          <p:spTgt spid="14"/>
                                        </p:tgtEl>
                                        <p:attrNameLst>
                                          <p:attrName>ppt_x</p:attrName>
                                        </p:attrNameLst>
                                      </p:cBhvr>
                                      <p:tavLst>
                                        <p:tav tm="0">
                                          <p:val>
                                            <p:strVal val="#ppt_x"/>
                                          </p:val>
                                        </p:tav>
                                        <p:tav tm="100000">
                                          <p:val>
                                            <p:strVal val="#ppt_x"/>
                                          </p:val>
                                        </p:tav>
                                      </p:tavLst>
                                    </p:anim>
                                    <p:anim calcmode="lin" valueType="num">
                                      <p:cBhvr>
                                        <p:cTn id="34" dur="1000" fill="hold"/>
                                        <p:tgtEl>
                                          <p:spTgt spid="14"/>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4500"/>
                                  </p:stCondLst>
                                  <p:childTnLst>
                                    <p:set>
                                      <p:cBhvr>
                                        <p:cTn id="36" dur="1" fill="hold">
                                          <p:stCondLst>
                                            <p:cond delay="0"/>
                                          </p:stCondLst>
                                        </p:cTn>
                                        <p:tgtEl>
                                          <p:spTgt spid="2"/>
                                        </p:tgtEl>
                                        <p:attrNameLst>
                                          <p:attrName>style.visibility</p:attrName>
                                        </p:attrNameLst>
                                      </p:cBhvr>
                                      <p:to>
                                        <p:strVal val="visible"/>
                                      </p:to>
                                    </p:set>
                                    <p:animEffect transition="in" filter="fade">
                                      <p:cBhvr>
                                        <p:cTn id="37" dur="1000"/>
                                        <p:tgtEl>
                                          <p:spTgt spid="2"/>
                                        </p:tgtEl>
                                      </p:cBhvr>
                                    </p:animEffect>
                                    <p:anim calcmode="lin" valueType="num">
                                      <p:cBhvr>
                                        <p:cTn id="38" dur="1000" fill="hold"/>
                                        <p:tgtEl>
                                          <p:spTgt spid="2"/>
                                        </p:tgtEl>
                                        <p:attrNameLst>
                                          <p:attrName>ppt_x</p:attrName>
                                        </p:attrNameLst>
                                      </p:cBhvr>
                                      <p:tavLst>
                                        <p:tav tm="0">
                                          <p:val>
                                            <p:strVal val="#ppt_x"/>
                                          </p:val>
                                        </p:tav>
                                        <p:tav tm="100000">
                                          <p:val>
                                            <p:strVal val="#ppt_x"/>
                                          </p:val>
                                        </p:tav>
                                      </p:tavLst>
                                    </p:anim>
                                    <p:anim calcmode="lin" valueType="num">
                                      <p:cBhvr>
                                        <p:cTn id="39" dur="1000" fill="hold"/>
                                        <p:tgtEl>
                                          <p:spTgt spid="2"/>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450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1000"/>
                                        <p:tgtEl>
                                          <p:spTgt spid="10"/>
                                        </p:tgtEl>
                                      </p:cBhvr>
                                    </p:animEffect>
                                    <p:anim calcmode="lin" valueType="num">
                                      <p:cBhvr>
                                        <p:cTn id="43" dur="1000" fill="hold"/>
                                        <p:tgtEl>
                                          <p:spTgt spid="10"/>
                                        </p:tgtEl>
                                        <p:attrNameLst>
                                          <p:attrName>ppt_x</p:attrName>
                                        </p:attrNameLst>
                                      </p:cBhvr>
                                      <p:tavLst>
                                        <p:tav tm="0">
                                          <p:val>
                                            <p:strVal val="#ppt_x"/>
                                          </p:val>
                                        </p:tav>
                                        <p:tav tm="100000">
                                          <p:val>
                                            <p:strVal val="#ppt_x"/>
                                          </p:val>
                                        </p:tav>
                                      </p:tavLst>
                                    </p:anim>
                                    <p:anim calcmode="lin" valueType="num">
                                      <p:cBhvr>
                                        <p:cTn id="44" dur="1000" fill="hold"/>
                                        <p:tgtEl>
                                          <p:spTgt spid="10"/>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4500"/>
                                  </p:stCondLst>
                                  <p:childTnLst>
                                    <p:set>
                                      <p:cBhvr>
                                        <p:cTn id="46" dur="1" fill="hold">
                                          <p:stCondLst>
                                            <p:cond delay="0"/>
                                          </p:stCondLst>
                                        </p:cTn>
                                        <p:tgtEl>
                                          <p:spTgt spid="13"/>
                                        </p:tgtEl>
                                        <p:attrNameLst>
                                          <p:attrName>style.visibility</p:attrName>
                                        </p:attrNameLst>
                                      </p:cBhvr>
                                      <p:to>
                                        <p:strVal val="visible"/>
                                      </p:to>
                                    </p:set>
                                    <p:animEffect transition="in" filter="fade">
                                      <p:cBhvr>
                                        <p:cTn id="47" dur="1000"/>
                                        <p:tgtEl>
                                          <p:spTgt spid="13"/>
                                        </p:tgtEl>
                                      </p:cBhvr>
                                    </p:animEffect>
                                    <p:anim calcmode="lin" valueType="num">
                                      <p:cBhvr>
                                        <p:cTn id="48" dur="1000" fill="hold"/>
                                        <p:tgtEl>
                                          <p:spTgt spid="13"/>
                                        </p:tgtEl>
                                        <p:attrNameLst>
                                          <p:attrName>ppt_x</p:attrName>
                                        </p:attrNameLst>
                                      </p:cBhvr>
                                      <p:tavLst>
                                        <p:tav tm="0">
                                          <p:val>
                                            <p:strVal val="#ppt_x"/>
                                          </p:val>
                                        </p:tav>
                                        <p:tav tm="100000">
                                          <p:val>
                                            <p:strVal val="#ppt_x"/>
                                          </p:val>
                                        </p:tav>
                                      </p:tavLst>
                                    </p:anim>
                                    <p:anim calcmode="lin" valueType="num">
                                      <p:cBhvr>
                                        <p:cTn id="4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3" grpId="0"/>
      <p:bldP spid="8" grpId="0"/>
      <p:bldP spid="9" grpId="0"/>
      <p:bldP spid="14" grpId="0"/>
      <p:bldP spid="2" grpId="0"/>
      <p:bldP spid="10" grpId="0"/>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886DE0-F8C1-C278-7E4F-8DF63636085C}"/>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B90AED7E-D23D-8512-5069-4330BBA37FD3}"/>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D2009859-0C7B-CD21-9EF3-7C03BF0E130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3DD972F4-FB3B-060A-F456-94FB816A46C1}"/>
              </a:ext>
            </a:extLst>
          </p:cNvPr>
          <p:cNvPicPr>
            <a:picLocks noGrp="1" noChangeAspect="1"/>
          </p:cNvPicPr>
          <p:nvPr>
            <p:ph type="pic" sz="quarter" idx="10"/>
          </p:nvPr>
        </p:nvPicPr>
        <p:blipFill>
          <a:blip r:embed="rId3" cstate="email">
            <a:extLst>
              <a:ext uri="{28A0092B-C50C-407E-A947-70E740481C1C}">
                <a14:useLocalDpi xmlns:a14="http://schemas.microsoft.com/office/drawing/2010/main"/>
              </a:ext>
            </a:extLst>
          </a:blip>
          <a:srcRect/>
          <a:stretch>
            <a:fillRect/>
          </a:stretch>
        </p:blipFill>
        <p:spPr/>
      </p:pic>
      <p:sp>
        <p:nvSpPr>
          <p:cNvPr id="11" name="Rectangle 10">
            <a:extLst>
              <a:ext uri="{FF2B5EF4-FFF2-40B4-BE49-F238E27FC236}">
                <a16:creationId xmlns:a16="http://schemas.microsoft.com/office/drawing/2014/main" id="{1F01608F-C0DA-8B59-7595-81B1311C2CB7}"/>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2B767F44-8F73-35BD-15DB-722FE0D140F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TextBox 42">
            <a:extLst>
              <a:ext uri="{FF2B5EF4-FFF2-40B4-BE49-F238E27FC236}">
                <a16:creationId xmlns:a16="http://schemas.microsoft.com/office/drawing/2014/main" id="{5032449D-734B-BFD6-337C-DD5DE7EB8D6A}"/>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6236C23A-84D2-B7E9-AC2B-D75F3579D241}"/>
              </a:ext>
            </a:extLst>
          </p:cNvPr>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7D955131-FA76-07F6-E301-2943EE794514}"/>
              </a:ext>
            </a:extLst>
          </p:cNvPr>
          <p:cNvSpPr txBox="1"/>
          <p:nvPr/>
        </p:nvSpPr>
        <p:spPr>
          <a:xfrm>
            <a:off x="1378073" y="4931053"/>
            <a:ext cx="4180953" cy="1077218"/>
          </a:xfrm>
          <a:prstGeom prst="rect">
            <a:avLst/>
          </a:prstGeom>
          <a:noFill/>
        </p:spPr>
        <p:txBody>
          <a:bodyPr wrap="none" rtlCol="0">
            <a:spAutoFit/>
          </a:bodyPr>
          <a:lstStyle/>
          <a:p>
            <a:pPr algn="ctr" rtl="1"/>
            <a:r>
              <a:rPr lang="ar-EG" sz="3200" b="1"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الخطوة الثالثة: جمع البيانات</a:t>
            </a:r>
          </a:p>
          <a:p>
            <a:pPr algn="ctr" rtl="1"/>
            <a:r>
              <a:rPr lang="ar-EG" sz="3200" b="1"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a:t>
            </a:r>
            <a:r>
              <a:rPr lang="en-US" sz="3200" b="1"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Data Collection</a:t>
            </a:r>
            <a:r>
              <a:rPr lang="ar-EG" sz="3200" b="1"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a:t>
            </a:r>
          </a:p>
        </p:txBody>
      </p:sp>
    </p:spTree>
    <p:extLst>
      <p:ext uri="{BB962C8B-B14F-4D97-AF65-F5344CB8AC3E}">
        <p14:creationId xmlns:p14="http://schemas.microsoft.com/office/powerpoint/2010/main" val="3868915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par>
                                <p:cTn id="15" presetID="42" presetClass="entr" presetSubtype="0" fill="hold" grpId="0" nodeType="withEffect">
                                  <p:stCondLst>
                                    <p:cond delay="25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3" grpId="0"/>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9BB788-A224-006D-1653-AFD80FF93D61}"/>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7C95D38C-B785-02DB-FBEC-63A2697BAF9C}"/>
              </a:ext>
            </a:extLst>
          </p:cNvPr>
          <p:cNvSpPr txBox="1"/>
          <p:nvPr/>
        </p:nvSpPr>
        <p:spPr>
          <a:xfrm>
            <a:off x="819397" y="2482091"/>
            <a:ext cx="10450377" cy="646331"/>
          </a:xfrm>
          <a:prstGeom prst="rect">
            <a:avLst/>
          </a:prstGeom>
          <a:noFill/>
        </p:spPr>
        <p:txBody>
          <a:bodyPr wrap="square" rtlCol="0">
            <a:spAutoFit/>
          </a:bodyPr>
          <a:lstStyle/>
          <a:p>
            <a:pPr algn="just" rtl="1"/>
            <a:r>
              <a:rPr lang="ar-EG" dirty="0"/>
              <a:t>بعد أن ينتهي الباحث من خطوة صياغة المُشكلة وخطوة تصميم البحث، ينتقل إلى مرحلة بالغة الأهمية وهي </a:t>
            </a:r>
            <a:r>
              <a:rPr lang="ar-EG" b="1" dirty="0"/>
              <a:t>جمع البيانات</a:t>
            </a:r>
            <a:r>
              <a:rPr lang="ar-EG" dirty="0"/>
              <a:t>. فهذه المرحلة تمثل الجسر الذي يربط بين الإطار النظري للبحث والنتائج النهائية للبحث.</a:t>
            </a:r>
          </a:p>
        </p:txBody>
      </p:sp>
      <p:sp>
        <p:nvSpPr>
          <p:cNvPr id="2" name="TextBox 1">
            <a:extLst>
              <a:ext uri="{FF2B5EF4-FFF2-40B4-BE49-F238E27FC236}">
                <a16:creationId xmlns:a16="http://schemas.microsoft.com/office/drawing/2014/main" id="{9DFF27F7-87F1-A0BE-D2C3-1FFEE4D234DA}"/>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effectLst>
                  <a:outerShdw blurRad="38100" dist="38100" dir="2700000" algn="tl">
                    <a:srgbClr val="000000">
                      <a:alpha val="43137"/>
                    </a:srgbClr>
                  </a:outerShdw>
                </a:effectLst>
                <a:latin typeface="Alexandria" charset="0"/>
                <a:cs typeface="Alexandria" charset="0"/>
              </a:rPr>
              <a:t>1. جمع البيانات</a:t>
            </a:r>
            <a:r>
              <a:rPr lang="ar-EG" sz="2800" b="1" dirty="0">
                <a:solidFill>
                  <a:srgbClr val="2E3957"/>
                </a:solidFill>
                <a:effectLst>
                  <a:outerShdw blurRad="38100" dist="38100" dir="2700000" algn="tl">
                    <a:srgbClr val="000000">
                      <a:alpha val="43137"/>
                    </a:srgbClr>
                  </a:outerShdw>
                </a:effectLst>
                <a:latin typeface="Alexandria"/>
              </a:rPr>
              <a:t>:</a:t>
            </a:r>
            <a:endParaRPr lang="en-US" sz="2800" b="1" dirty="0">
              <a:solidFill>
                <a:srgbClr val="2E3957"/>
              </a:solidFill>
              <a:effectLst>
                <a:outerShdw blurRad="38100" dist="38100" dir="2700000" algn="tl">
                  <a:srgbClr val="000000">
                    <a:alpha val="43137"/>
                  </a:srgbClr>
                </a:outerShdw>
              </a:effectLst>
              <a:latin typeface="Alexandria"/>
            </a:endParaRPr>
          </a:p>
        </p:txBody>
      </p:sp>
      <p:sp>
        <p:nvSpPr>
          <p:cNvPr id="6" name="TextBox 5">
            <a:extLst>
              <a:ext uri="{FF2B5EF4-FFF2-40B4-BE49-F238E27FC236}">
                <a16:creationId xmlns:a16="http://schemas.microsoft.com/office/drawing/2014/main" id="{8A485ED8-4F44-8311-50D7-D85BFF5B3329}"/>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التاسعة</a:t>
            </a:r>
            <a:endParaRPr lang="en-US" sz="2400" b="1" dirty="0">
              <a:solidFill>
                <a:schemeClr val="bg1"/>
              </a:solidFill>
              <a:latin typeface="Alexandria" charset="0"/>
              <a:cs typeface="Alexandria" charset="0"/>
            </a:endParaRPr>
          </a:p>
        </p:txBody>
      </p:sp>
      <p:graphicFrame>
        <p:nvGraphicFramePr>
          <p:cNvPr id="4" name="Diagram 3">
            <a:extLst>
              <a:ext uri="{FF2B5EF4-FFF2-40B4-BE49-F238E27FC236}">
                <a16:creationId xmlns:a16="http://schemas.microsoft.com/office/drawing/2014/main" id="{1920CB22-077C-C566-C857-7104B21089C9}"/>
              </a:ext>
            </a:extLst>
          </p:cNvPr>
          <p:cNvGraphicFramePr/>
          <p:nvPr/>
        </p:nvGraphicFramePr>
        <p:xfrm>
          <a:off x="745168" y="3675462"/>
          <a:ext cx="10574448" cy="25062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id="{0B076679-98FC-C56D-BAEB-07E2EEFB8B38}"/>
              </a:ext>
            </a:extLst>
          </p:cNvPr>
          <p:cNvSpPr txBox="1"/>
          <p:nvPr/>
        </p:nvSpPr>
        <p:spPr>
          <a:xfrm>
            <a:off x="678406" y="6157000"/>
            <a:ext cx="7847344" cy="369332"/>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4472C4"/>
                </a:solidFill>
                <a:effectLst>
                  <a:outerShdw blurRad="38100" dist="38100" dir="2700000" algn="tl">
                    <a:srgbClr val="000000">
                      <a:alpha val="43137"/>
                    </a:srgbClr>
                  </a:outerShdw>
                </a:effectLst>
                <a:uLnTx/>
                <a:uFillTx/>
                <a:latin typeface="Calibri" panose="020F0502020204030204"/>
                <a:ea typeface="+mn-ea"/>
                <a:cs typeface="+mn-cs"/>
              </a:rPr>
              <a:t>(Habib, 2014)</a:t>
            </a:r>
            <a:r>
              <a:rPr kumimoji="0" lang="ar-EG" sz="1800" b="1" i="0" u="none" strike="noStrike" kern="1200" cap="none" spc="0" normalizeH="0" baseline="0" noProof="0" dirty="0">
                <a:ln>
                  <a:noFill/>
                </a:ln>
                <a:solidFill>
                  <a:srgbClr val="4472C4"/>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rPr>
              <a:t>المصدر: </a:t>
            </a:r>
            <a:endParaRPr kumimoji="0" lang="ar-EG" sz="1800" b="0" i="0" u="none" strike="noStrike" kern="1200" cap="none" spc="0" normalizeH="0" baseline="0" noProof="0" dirty="0">
              <a:ln>
                <a:noFill/>
              </a:ln>
              <a:solidFill>
                <a:srgbClr val="4472C4"/>
              </a:solidFill>
              <a:effectLst>
                <a:outerShdw blurRad="38100" dist="38100" dir="2700000" algn="tl">
                  <a:srgbClr val="000000">
                    <a:alpha val="43137"/>
                  </a:srgbClr>
                </a:outerShdw>
              </a:effectLst>
              <a:uLnTx/>
              <a:uFillTx/>
              <a:latin typeface="Calibri" panose="020F0502020204030204"/>
              <a:ea typeface="+mn-ea"/>
              <a:cs typeface="Times New Roman" panose="02020603050405020304" pitchFamily="18" charset="0"/>
            </a:endParaRPr>
          </a:p>
        </p:txBody>
      </p:sp>
      <mc:AlternateContent xmlns:mc="http://schemas.openxmlformats.org/markup-compatibility/2006">
        <mc:Choice xmlns:am3d="http://schemas.microsoft.com/office/drawing/2017/model3d" Requires="am3d">
          <p:graphicFrame>
            <p:nvGraphicFramePr>
              <p:cNvPr id="7" name="3D Model 6" descr="Slim Arrow">
                <a:extLst>
                  <a:ext uri="{FF2B5EF4-FFF2-40B4-BE49-F238E27FC236}">
                    <a16:creationId xmlns:a16="http://schemas.microsoft.com/office/drawing/2014/main" id="{92576CE4-1081-9254-7905-00231A6E4C28}"/>
                  </a:ext>
                </a:extLst>
              </p:cNvPr>
              <p:cNvGraphicFramePr>
                <a:graphicFrameLocks noChangeAspect="1"/>
              </p:cNvGraphicFramePr>
              <p:nvPr/>
            </p:nvGraphicFramePr>
            <p:xfrm rot="16612095">
              <a:off x="5753460" y="3679600"/>
              <a:ext cx="917663" cy="516669"/>
            </p:xfrm>
            <a:graphic>
              <a:graphicData uri="http://schemas.microsoft.com/office/drawing/2017/model3d">
                <am3d:model3d r:embed="rId7">
                  <am3d:spPr>
                    <a:xfrm rot="16612095">
                      <a:off x="0" y="0"/>
                      <a:ext cx="917663" cy="516669"/>
                    </a:xfrm>
                    <a:prstGeom prst="rect">
                      <a:avLst/>
                    </a:prstGeom>
                    <a:noFill/>
                  </am3d:spPr>
                  <am3d:camera>
                    <am3d:pos x="0" y="0" z="51627064"/>
                    <am3d:up dx="0" dy="36000000" dz="0"/>
                    <am3d:lookAt x="0" y="0" z="0"/>
                    <am3d:perspective fov="2700000"/>
                  </am3d:camera>
                  <am3d:trans>
                    <am3d:meterPerModelUnit n="6815004" d="1000000"/>
                    <am3d:preTrans dx="0" dy="-7167462" dz="0"/>
                    <am3d:scale>
                      <am3d:sx n="1000000" d="1000000"/>
                      <am3d:sy n="1000000" d="1000000"/>
                      <am3d:sz n="1000000" d="1000000"/>
                    </am3d:scale>
                    <am3d:rot ax="9605331" ay="-1385016" az="-10276396"/>
                    <am3d:postTrans dx="0" dy="0" dz="0"/>
                  </am3d:trans>
                  <am3d:raster rName="Office3DRenderer" rVer="16.0.8326">
                    <am3d:blip r:embed="rId8"/>
                  </am3d:raster>
                  <am3d:objViewport viewportSz="963932"/>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7" name="3D Model 6" descr="Slim Arrow">
                <a:extLst>
                  <a:ext uri="{FF2B5EF4-FFF2-40B4-BE49-F238E27FC236}">
                    <a16:creationId xmlns:a16="http://schemas.microsoft.com/office/drawing/2014/main" id="{92576CE4-1081-9254-7905-00231A6E4C28}"/>
                  </a:ext>
                </a:extLst>
              </p:cNvPr>
              <p:cNvPicPr>
                <a:picLocks noGrp="1" noRot="1" noChangeAspect="1" noMove="1" noResize="1" noEditPoints="1" noAdjustHandles="1" noChangeArrowheads="1" noChangeShapeType="1" noCrop="1"/>
              </p:cNvPicPr>
              <p:nvPr/>
            </p:nvPicPr>
            <p:blipFill>
              <a:blip r:embed="rId8"/>
              <a:stretch>
                <a:fillRect/>
              </a:stretch>
            </p:blipFill>
            <p:spPr>
              <a:xfrm rot="16612095">
                <a:off x="5753460" y="3679600"/>
                <a:ext cx="917663" cy="516669"/>
              </a:xfrm>
              <a:prstGeom prst="rect">
                <a:avLst/>
              </a:prstGeom>
              <a:noFill/>
            </p:spPr>
          </p:pic>
        </mc:Fallback>
      </mc:AlternateContent>
      <p:sp>
        <p:nvSpPr>
          <p:cNvPr id="8" name="TextBox 7">
            <a:extLst>
              <a:ext uri="{FF2B5EF4-FFF2-40B4-BE49-F238E27FC236}">
                <a16:creationId xmlns:a16="http://schemas.microsoft.com/office/drawing/2014/main" id="{136852CC-EDF0-1BB6-7BC7-2A3A9B6C7391}"/>
              </a:ext>
            </a:extLst>
          </p:cNvPr>
          <p:cNvSpPr txBox="1"/>
          <p:nvPr/>
        </p:nvSpPr>
        <p:spPr>
          <a:xfrm>
            <a:off x="1943690" y="1863889"/>
            <a:ext cx="9307033" cy="461665"/>
          </a:xfrm>
          <a:prstGeom prst="rect">
            <a:avLst/>
          </a:prstGeom>
          <a:noFill/>
        </p:spPr>
        <p:txBody>
          <a:bodyPr wrap="square" rtlCol="0">
            <a:spAutoFit/>
          </a:bodyPr>
          <a:lstStyle/>
          <a:p>
            <a:pPr lvl="0" algn="just" rtl="1">
              <a:defRPr/>
            </a:pPr>
            <a:r>
              <a:rPr kumimoji="0" lang="ar-EG" sz="2400" b="1" i="0" u="none" strike="noStrike" kern="1200" cap="none" spc="0" normalizeH="0" baseline="0" noProof="0" dirty="0">
                <a:ln>
                  <a:noFill/>
                </a:ln>
                <a:solidFill>
                  <a:srgbClr val="0070C0"/>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rPr>
              <a:t>من </a:t>
            </a:r>
            <a:r>
              <a:rPr lang="ar-EG" sz="2400" b="1" dirty="0">
                <a:solidFill>
                  <a:srgbClr val="0070C0"/>
                </a:solidFill>
                <a:effectLst>
                  <a:outerShdw blurRad="38100" dist="38100" dir="2700000" algn="tl">
                    <a:srgbClr val="000000">
                      <a:alpha val="43137"/>
                    </a:srgbClr>
                  </a:outerShdw>
                </a:effectLst>
              </a:rPr>
              <a:t>تصميم البحث </a:t>
            </a:r>
            <a:r>
              <a:rPr kumimoji="0" lang="ar-EG" sz="2400" b="1" i="0" u="none" strike="noStrike" kern="1200" cap="none" spc="0" normalizeH="0" baseline="0" noProof="0" dirty="0">
                <a:ln>
                  <a:noFill/>
                </a:ln>
                <a:solidFill>
                  <a:srgbClr val="0070C0"/>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rPr>
              <a:t>إلى جمع البيانات: الانتقال إلى الخُطوة الثالثة من البحث العِلمي:</a:t>
            </a:r>
            <a:endParaRPr kumimoji="0" lang="en-US" sz="2000" b="0" i="0" u="none" strike="noStrike" kern="1200" cap="none" spc="0" normalizeH="0" baseline="0" noProof="0" dirty="0">
              <a:ln>
                <a:noFill/>
              </a:ln>
              <a:solidFill>
                <a:srgbClr val="0070C0"/>
              </a:solidFill>
              <a:effectLst>
                <a:outerShdw blurRad="38100" dist="38100" dir="2700000" algn="tl">
                  <a:srgbClr val="000000">
                    <a:alpha val="43137"/>
                  </a:srgbClr>
                </a:outerShdw>
              </a:effectLst>
              <a:uLnTx/>
              <a:uFillTx/>
              <a:latin typeface="Calibri" panose="020F0502020204030204"/>
              <a:ea typeface="+mn-ea"/>
              <a:cs typeface="+mn-cs"/>
            </a:endParaRPr>
          </a:p>
        </p:txBody>
      </p:sp>
    </p:spTree>
    <p:extLst>
      <p:ext uri="{BB962C8B-B14F-4D97-AF65-F5344CB8AC3E}">
        <p14:creationId xmlns:p14="http://schemas.microsoft.com/office/powerpoint/2010/main" val="2350433799"/>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
                                          </p:val>
                                        </p:tav>
                                        <p:tav tm="100000">
                                          <p:val>
                                            <p:strVal val="#ppt_x"/>
                                          </p:val>
                                        </p:tav>
                                      </p:tavLst>
                                    </p:anim>
                                    <p:anim calcmode="lin" valueType="num">
                                      <p:cBhvr>
                                        <p:cTn id="2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p:bldP spid="5" grpId="0"/>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9C42C0-E724-C7A1-9906-553A21147EE3}"/>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2DC9C095-450D-93CC-FF07-4C6EB0027779}"/>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التاسعة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D0D60882-C13E-7C8B-C281-B7044D23D7DD}"/>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1. جمع البيانات:</a:t>
            </a:r>
          </a:p>
        </p:txBody>
      </p:sp>
      <p:sp>
        <p:nvSpPr>
          <p:cNvPr id="7" name="TextBox 6">
            <a:extLst>
              <a:ext uri="{FF2B5EF4-FFF2-40B4-BE49-F238E27FC236}">
                <a16:creationId xmlns:a16="http://schemas.microsoft.com/office/drawing/2014/main" id="{29517DD3-EE33-66BB-3AFE-BB94A390DBC4}"/>
              </a:ext>
            </a:extLst>
          </p:cNvPr>
          <p:cNvSpPr txBox="1"/>
          <p:nvPr/>
        </p:nvSpPr>
        <p:spPr>
          <a:xfrm>
            <a:off x="3583296" y="2588307"/>
            <a:ext cx="7761128" cy="3200876"/>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وتُعد </a:t>
            </a:r>
            <a:r>
              <a:rPr lang="ar-SA" dirty="0"/>
              <a:t>مرحلة حاسمة في البحث الع</a:t>
            </a:r>
            <a:r>
              <a:rPr lang="ar-EG" dirty="0"/>
              <a:t>ِ</a:t>
            </a:r>
            <a:r>
              <a:rPr lang="ar-SA" dirty="0"/>
              <a:t>لمي، وتختلف طرقها باختلاف نوع المنهج</a:t>
            </a:r>
            <a:r>
              <a:rPr lang="ar-EG" dirty="0"/>
              <a:t> المُستخدم </a:t>
            </a:r>
            <a:r>
              <a:rPr lang="ar-SA" dirty="0"/>
              <a:t>(كمي أو </a:t>
            </a:r>
            <a:r>
              <a:rPr lang="ar-EG" dirty="0"/>
              <a:t>كيفي</a:t>
            </a:r>
            <a:r>
              <a:rPr lang="ar-SA" dirty="0"/>
              <a:t>).</a:t>
            </a:r>
            <a:endParaRPr lang="ar-EG" dirty="0"/>
          </a:p>
          <a:p>
            <a:pPr marL="285750" indent="-285750" algn="just" rtl="1">
              <a:buFont typeface="Arial" panose="020B0604020202020204" pitchFamily="34" charset="0"/>
              <a:buChar char="•"/>
            </a:pPr>
            <a:r>
              <a:rPr lang="ar-EG" dirty="0">
                <a:effectLst>
                  <a:outerShdw blurRad="38100" dist="38100" dir="2700000" algn="tl">
                    <a:srgbClr val="000000">
                      <a:alpha val="43137"/>
                    </a:srgbClr>
                  </a:outerShdw>
                </a:effectLst>
              </a:rPr>
              <a:t>ففي البحث الكمي: </a:t>
            </a:r>
            <a:r>
              <a:rPr lang="ar-EG" dirty="0"/>
              <a:t>تُستخدم أدوات مثل الاستبيانات أو استمارات تحليل المُحتوى أو غيرهما من أدوات جمع البيانات التي تمكن الباحث من </a:t>
            </a:r>
            <a:r>
              <a:rPr lang="ar-SA" dirty="0"/>
              <a:t>قياس متغيرات أو حساب تكرار</a:t>
            </a:r>
            <a:r>
              <a:rPr lang="ar-EG" dirty="0"/>
              <a:t>ات</a:t>
            </a:r>
            <a:r>
              <a:rPr lang="ar-SA" dirty="0"/>
              <a:t> ظاهرة معينة</a:t>
            </a:r>
            <a:r>
              <a:rPr lang="ar-EG" dirty="0"/>
              <a:t>.</a:t>
            </a:r>
            <a:endParaRPr lang="en-US" dirty="0"/>
          </a:p>
          <a:p>
            <a:pPr marL="285750" indent="-285750" algn="just" rtl="1">
              <a:buFont typeface="Wingdings" panose="05000000000000000000" pitchFamily="2" charset="2"/>
              <a:buChar char="ü"/>
            </a:pPr>
            <a:r>
              <a:rPr lang="ar-SA" u="sng" dirty="0">
                <a:solidFill>
                  <a:srgbClr val="0070C0"/>
                </a:solidFill>
              </a:rPr>
              <a:t>مثال</a:t>
            </a:r>
            <a:r>
              <a:rPr lang="en-US" sz="2000" dirty="0">
                <a:solidFill>
                  <a:srgbClr val="0070C0"/>
                </a:solidFill>
              </a:rPr>
              <a:t>:</a:t>
            </a:r>
            <a:r>
              <a:rPr lang="ar-EG" sz="2000" dirty="0">
                <a:solidFill>
                  <a:srgbClr val="0070C0"/>
                </a:solidFill>
              </a:rPr>
              <a:t> </a:t>
            </a:r>
            <a:r>
              <a:rPr lang="ar-EG" dirty="0">
                <a:effectLst>
                  <a:outerShdw blurRad="38100" dist="38100" dir="2700000" algn="tl">
                    <a:srgbClr val="000000">
                      <a:alpha val="43137"/>
                    </a:srgbClr>
                  </a:outerShdw>
                </a:effectLst>
              </a:rPr>
              <a:t>توزيع استبيان على 400 طالب جامعي لقياس مدى تأثير المؤثرات البصرية في الحملات التسويقية على تفضيلاتهم للمنتجات المُعلَن عنها بهذه الحملات</a:t>
            </a:r>
            <a:r>
              <a:rPr lang="ar-EG" dirty="0"/>
              <a:t>.</a:t>
            </a:r>
          </a:p>
          <a:p>
            <a:pPr marL="285750" indent="-285750" algn="just" rtl="1">
              <a:buFont typeface="Wingdings" panose="05000000000000000000" pitchFamily="2" charset="2"/>
              <a:buChar char="ü"/>
            </a:pPr>
            <a:endParaRPr lang="ar-EG" dirty="0"/>
          </a:p>
          <a:p>
            <a:pPr marL="285750" indent="-285750" algn="just" rtl="1">
              <a:buFont typeface="Arial" panose="020B0604020202020204" pitchFamily="34" charset="0"/>
              <a:buChar char="•"/>
            </a:pPr>
            <a:r>
              <a:rPr lang="ar-EG" dirty="0"/>
              <a:t>أما </a:t>
            </a:r>
            <a:r>
              <a:rPr lang="ar-EG" dirty="0">
                <a:effectLst>
                  <a:outerShdw blurRad="38100" dist="38100" dir="2700000" algn="tl">
                    <a:srgbClr val="000000">
                      <a:alpha val="43137"/>
                    </a:srgbClr>
                  </a:outerShdw>
                </a:effectLst>
              </a:rPr>
              <a:t>في البحث الكيفي: </a:t>
            </a:r>
            <a:r>
              <a:rPr lang="ar-EG" dirty="0"/>
              <a:t>تُستخدم أدوات مثل المُقابلات المُتعمقة أو تحليل الخطاب أو المُلاحظة أو غيرهم من أدوات جمع البيانات التي تمكن الباحث من </a:t>
            </a:r>
            <a:r>
              <a:rPr lang="ar-SA" dirty="0"/>
              <a:t>استكشاف أنماط المعاني والتجارب والسلوكيات المتعلقة بالظاهرة المدروسة</a:t>
            </a:r>
            <a:r>
              <a:rPr lang="ar-EG" dirty="0"/>
              <a:t>.</a:t>
            </a:r>
            <a:endParaRPr lang="en-US" dirty="0"/>
          </a:p>
          <a:p>
            <a:pPr marL="285750" indent="-285750" algn="just" rtl="1">
              <a:buFont typeface="Wingdings" panose="05000000000000000000" pitchFamily="2" charset="2"/>
              <a:buChar char="ü"/>
            </a:pPr>
            <a:r>
              <a:rPr lang="ar-SA" u="sng" dirty="0">
                <a:solidFill>
                  <a:srgbClr val="0070C0"/>
                </a:solidFill>
              </a:rPr>
              <a:t>مثال</a:t>
            </a:r>
            <a:r>
              <a:rPr lang="en-US" sz="2000" dirty="0">
                <a:solidFill>
                  <a:srgbClr val="0070C0"/>
                </a:solidFill>
              </a:rPr>
              <a:t>:</a:t>
            </a:r>
            <a:r>
              <a:rPr lang="ar-EG" sz="2000" dirty="0">
                <a:solidFill>
                  <a:srgbClr val="0070C0"/>
                </a:solidFill>
              </a:rPr>
              <a:t> </a:t>
            </a:r>
            <a:r>
              <a:rPr lang="ar-EG" dirty="0">
                <a:effectLst>
                  <a:outerShdw blurRad="38100" dist="38100" dir="2700000" algn="tl">
                    <a:srgbClr val="000000">
                      <a:alpha val="43137"/>
                    </a:srgbClr>
                  </a:outerShdw>
                </a:effectLst>
              </a:rPr>
              <a:t>إجراء مُقابلات مع </a:t>
            </a:r>
            <a:r>
              <a:rPr lang="en-US" dirty="0">
                <a:effectLst>
                  <a:outerShdw blurRad="38100" dist="38100" dir="2700000" algn="tl">
                    <a:srgbClr val="000000">
                      <a:alpha val="43137"/>
                    </a:srgbClr>
                  </a:outerShdw>
                </a:effectLst>
              </a:rPr>
              <a:t>20</a:t>
            </a:r>
            <a:r>
              <a:rPr lang="ar-EG" dirty="0">
                <a:effectLst>
                  <a:outerShdw blurRad="38100" dist="38100" dir="2700000" algn="tl">
                    <a:srgbClr val="000000">
                      <a:alpha val="43137"/>
                    </a:srgbClr>
                  </a:outerShdw>
                </a:effectLst>
              </a:rPr>
              <a:t> طالب جامعي حول أسباب تفضيلهم للبرامج الترفيهية على الإخبارية.</a:t>
            </a:r>
          </a:p>
        </p:txBody>
      </p:sp>
      <p:sp>
        <p:nvSpPr>
          <p:cNvPr id="2" name="TextBox 1">
            <a:extLst>
              <a:ext uri="{FF2B5EF4-FFF2-40B4-BE49-F238E27FC236}">
                <a16:creationId xmlns:a16="http://schemas.microsoft.com/office/drawing/2014/main" id="{D3E3184B-0041-801D-FFD2-4DE09E5A1A61}"/>
              </a:ext>
            </a:extLst>
          </p:cNvPr>
          <p:cNvSpPr txBox="1"/>
          <p:nvPr/>
        </p:nvSpPr>
        <p:spPr>
          <a:xfrm>
            <a:off x="5047013" y="1827844"/>
            <a:ext cx="6222760" cy="523220"/>
          </a:xfrm>
          <a:prstGeom prst="rect">
            <a:avLst/>
          </a:prstGeom>
          <a:noFill/>
        </p:spPr>
        <p:txBody>
          <a:bodyPr wrap="square" rtlCol="0">
            <a:spAutoFit/>
          </a:bodyPr>
          <a:lstStyle/>
          <a:p>
            <a:pPr algn="just" rtl="1"/>
            <a:r>
              <a:rPr lang="ar-SA" sz="2800" b="1" dirty="0">
                <a:solidFill>
                  <a:srgbClr val="0070C0"/>
                </a:solidFill>
                <a:effectLst>
                  <a:outerShdw blurRad="38100" dist="38100" dir="2700000" algn="tl">
                    <a:srgbClr val="000000">
                      <a:alpha val="43137"/>
                    </a:srgbClr>
                  </a:outerShdw>
                </a:effectLst>
              </a:rPr>
              <a:t>الخطوة الثالثة: جمع البيانات</a:t>
            </a:r>
            <a:r>
              <a:rPr lang="ar-EG" sz="2800" b="1" dirty="0">
                <a:solidFill>
                  <a:srgbClr val="0070C0"/>
                </a:solidFill>
                <a:effectLst>
                  <a:outerShdw blurRad="38100" dist="38100" dir="2700000" algn="tl">
                    <a:srgbClr val="000000">
                      <a:alpha val="43137"/>
                    </a:srgbClr>
                  </a:outerShdw>
                </a:effectLst>
              </a:rPr>
              <a:t> (</a:t>
            </a:r>
            <a:r>
              <a:rPr lang="en-US" sz="2800" b="1" dirty="0">
                <a:solidFill>
                  <a:srgbClr val="0070C0"/>
                </a:solidFill>
                <a:effectLst>
                  <a:outerShdw blurRad="38100" dist="38100" dir="2700000" algn="tl">
                    <a:srgbClr val="000000">
                      <a:alpha val="43137"/>
                    </a:srgbClr>
                  </a:outerShdw>
                </a:effectLst>
              </a:rPr>
              <a:t>Data Collection</a:t>
            </a:r>
            <a:r>
              <a:rPr lang="ar-EG" sz="2800" b="1" dirty="0">
                <a:solidFill>
                  <a:srgbClr val="0070C0"/>
                </a:solidFill>
                <a:effectLst>
                  <a:outerShdw blurRad="38100" dist="38100" dir="2700000" algn="tl">
                    <a:srgbClr val="000000">
                      <a:alpha val="43137"/>
                    </a:srgbClr>
                  </a:outerShdw>
                </a:effectLst>
              </a:rPr>
              <a:t>):</a:t>
            </a:r>
            <a:endParaRPr lang="en-US" sz="2800" b="1" dirty="0">
              <a:solidFill>
                <a:srgbClr val="0070C0"/>
              </a:solidFill>
              <a:effectLst>
                <a:outerShdw blurRad="38100" dist="38100" dir="2700000" algn="tl">
                  <a:srgbClr val="000000">
                    <a:alpha val="43137"/>
                  </a:srgbClr>
                </a:outerShdw>
              </a:effectLst>
            </a:endParaRPr>
          </a:p>
        </p:txBody>
      </p:sp>
      <p:pic>
        <p:nvPicPr>
          <p:cNvPr id="4" name="Picture 3" descr="A person sitting at a desk using a calculator&#10;&#10;AI-generated content may be incorrect.">
            <a:extLst>
              <a:ext uri="{FF2B5EF4-FFF2-40B4-BE49-F238E27FC236}">
                <a16:creationId xmlns:a16="http://schemas.microsoft.com/office/drawing/2014/main" id="{06940A2D-A382-CE35-BF33-37676AA414B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61993" y="2706680"/>
            <a:ext cx="2696593" cy="269659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706839361"/>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300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59B3F2-E9F2-1CA9-B867-D7624047FF2D}"/>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CFE4BC66-8CE0-9142-00BA-49807A604D28}"/>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التاسعة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DFE275A8-25C3-9397-D594-D6AF16A2DD4A}"/>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1. جمع البيانات:</a:t>
            </a:r>
          </a:p>
        </p:txBody>
      </p:sp>
      <p:sp>
        <p:nvSpPr>
          <p:cNvPr id="7" name="TextBox 6">
            <a:extLst>
              <a:ext uri="{FF2B5EF4-FFF2-40B4-BE49-F238E27FC236}">
                <a16:creationId xmlns:a16="http://schemas.microsoft.com/office/drawing/2014/main" id="{2E7472F1-371F-610D-B657-7A818429B81A}"/>
              </a:ext>
            </a:extLst>
          </p:cNvPr>
          <p:cNvSpPr txBox="1"/>
          <p:nvPr/>
        </p:nvSpPr>
        <p:spPr>
          <a:xfrm>
            <a:off x="3218213" y="2540805"/>
            <a:ext cx="8126211" cy="3416320"/>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و</a:t>
            </a:r>
            <a:r>
              <a:rPr lang="ar-SA" dirty="0"/>
              <a:t>عند الوصول إلى مرحلة جمع البيانات من المبحوثين، يجب أول</a:t>
            </a:r>
            <a:r>
              <a:rPr lang="ar-EG" dirty="0"/>
              <a:t>ًا</a:t>
            </a:r>
            <a:r>
              <a:rPr lang="ar-SA" dirty="0"/>
              <a:t> فهم الم</a:t>
            </a:r>
            <a:r>
              <a:rPr lang="ar-EG" dirty="0"/>
              <a:t>ُ</a:t>
            </a:r>
            <a:r>
              <a:rPr lang="ar-SA" dirty="0" err="1"/>
              <a:t>جتمع</a:t>
            </a:r>
            <a:r>
              <a:rPr lang="ar-SA" dirty="0"/>
              <a:t> الم</a:t>
            </a:r>
            <a:r>
              <a:rPr lang="ar-EG" dirty="0"/>
              <a:t>ُ</a:t>
            </a:r>
            <a:r>
              <a:rPr lang="ar-SA" dirty="0"/>
              <a:t>ستهد</a:t>
            </a:r>
            <a:r>
              <a:rPr lang="ar-EG" dirty="0"/>
              <a:t>َ</a:t>
            </a:r>
            <a:r>
              <a:rPr lang="ar-SA" dirty="0"/>
              <a:t>ف</a:t>
            </a:r>
            <a:r>
              <a:rPr lang="en-US" dirty="0"/>
              <a:t> </a:t>
            </a:r>
            <a:r>
              <a:rPr lang="ar-SA" dirty="0"/>
              <a:t>الذي سيتم اختيار العينة منه. ويجب أن نتذكر أن </a:t>
            </a:r>
            <a:r>
              <a:rPr lang="ar-SA" b="1" dirty="0"/>
              <a:t>طريقة اختيار العينة</a:t>
            </a:r>
            <a:r>
              <a:rPr lang="ar-SA" dirty="0"/>
              <a:t> تعتمد على خصائص المجتمع الذي تم تحديده في الخطوات السابقة</a:t>
            </a:r>
            <a:r>
              <a:rPr lang="ar-EG" dirty="0"/>
              <a:t> من خطوات البحث</a:t>
            </a:r>
            <a:r>
              <a:rPr lang="en-US" dirty="0"/>
              <a:t>.</a:t>
            </a:r>
            <a:endParaRPr lang="ar-EG" dirty="0"/>
          </a:p>
          <a:p>
            <a:pPr marL="285750" indent="-285750" algn="just" rtl="1">
              <a:buFont typeface="Wingdings" panose="05000000000000000000" pitchFamily="2" charset="2"/>
              <a:buChar char="ü"/>
            </a:pPr>
            <a:r>
              <a:rPr lang="ar-EG" u="sng" dirty="0">
                <a:solidFill>
                  <a:schemeClr val="accent1"/>
                </a:solidFill>
              </a:rPr>
              <a:t>على سبيل المثال</a:t>
            </a:r>
            <a:r>
              <a:rPr lang="ar-EG" dirty="0"/>
              <a:t>، إذا كان البحث يتم تطبيقه على جمهور المنصات الرقمية للبث (مثل شاهد أو </a:t>
            </a:r>
            <a:r>
              <a:rPr lang="ar-EG" dirty="0" err="1"/>
              <a:t>نتفلكس</a:t>
            </a:r>
            <a:r>
              <a:rPr lang="ar-EG" dirty="0"/>
              <a:t>) في المملكة العربية السعودية، فإن المجتمع البحثي يشمل كل من لديه اشتراك فعّال في هذه المنصات ويقوم بمشاهدتها في المملكة العربية السعودية.</a:t>
            </a:r>
          </a:p>
          <a:p>
            <a:pPr marL="342900" indent="-342900" algn="just" rtl="1">
              <a:buFont typeface="Arial" panose="020B0604020202020204" pitchFamily="34" charset="0"/>
              <a:buChar char="•"/>
            </a:pPr>
            <a:r>
              <a:rPr lang="ar-EG" dirty="0"/>
              <a:t>وبناءً على ذلك، فإنه يصعب على الباحث دراسة كل أفراد المجتمع بسبب ضيق الوقت والموارد. وهنا، يأتي دور </a:t>
            </a:r>
            <a:r>
              <a:rPr lang="ar-EG" b="1" dirty="0"/>
              <a:t>المُعاينة</a:t>
            </a:r>
            <a:r>
              <a:rPr lang="ar-EG" dirty="0"/>
              <a:t> بوصفها </a:t>
            </a:r>
            <a:r>
              <a:rPr lang="ar-EG" dirty="0">
                <a:effectLst>
                  <a:outerShdw blurRad="38100" dist="38100" dir="2700000" algn="tl">
                    <a:srgbClr val="000000">
                      <a:alpha val="43137"/>
                    </a:srgbClr>
                  </a:outerShdw>
                </a:effectLst>
              </a:rPr>
              <a:t>أسلوبًا عِلميًا لاختيار جزء من المجتمع يمثل الكل بدقة</a:t>
            </a:r>
            <a:r>
              <a:rPr lang="ar-EG" dirty="0"/>
              <a:t>.</a:t>
            </a:r>
          </a:p>
          <a:p>
            <a:pPr marL="342900" indent="-342900" algn="just" rtl="1">
              <a:buFont typeface="Arial" panose="020B0604020202020204" pitchFamily="34" charset="0"/>
              <a:buChar char="•"/>
            </a:pPr>
            <a:r>
              <a:rPr lang="ar-EG" dirty="0"/>
              <a:t>لذا، فأساليب المُعاينة أو إجراءات اختيار العينة ليست مجرد عملية اختيار عشوائية، بل هي منهج منظم له قواعده وضوابطه، يهدف إلى ضمان أن العينة المختارة تعكس الواقع الحقيقي للمجتمع محل الدراسة. فإذا كانت العينة مختارة بطريقة صحيحة، فإن النتائج التي يحصل عليها الباحث من خلالها يمكن تعميمها بدرجة عالية من الثقة على المجتمع بأكمله.</a:t>
            </a:r>
          </a:p>
        </p:txBody>
      </p:sp>
      <p:sp>
        <p:nvSpPr>
          <p:cNvPr id="2" name="TextBox 1">
            <a:extLst>
              <a:ext uri="{FF2B5EF4-FFF2-40B4-BE49-F238E27FC236}">
                <a16:creationId xmlns:a16="http://schemas.microsoft.com/office/drawing/2014/main" id="{039B3987-7017-8B0F-9EFB-33EB98086570}"/>
              </a:ext>
            </a:extLst>
          </p:cNvPr>
          <p:cNvSpPr txBox="1"/>
          <p:nvPr/>
        </p:nvSpPr>
        <p:spPr>
          <a:xfrm>
            <a:off x="6958939" y="1827844"/>
            <a:ext cx="4310833" cy="523220"/>
          </a:xfrm>
          <a:prstGeom prst="rect">
            <a:avLst/>
          </a:prstGeom>
          <a:noFill/>
        </p:spPr>
        <p:txBody>
          <a:bodyPr wrap="square" rtlCol="0">
            <a:spAutoFit/>
          </a:bodyPr>
          <a:lstStyle/>
          <a:p>
            <a:pPr algn="just" rtl="1"/>
            <a:r>
              <a:rPr lang="ar-SA" sz="2800" b="1" dirty="0">
                <a:solidFill>
                  <a:srgbClr val="0070C0"/>
                </a:solidFill>
                <a:effectLst>
                  <a:outerShdw blurRad="38100" dist="38100" dir="2700000" algn="tl">
                    <a:srgbClr val="000000">
                      <a:alpha val="43137"/>
                    </a:srgbClr>
                  </a:outerShdw>
                </a:effectLst>
              </a:rPr>
              <a:t>الخطوة الثالثة: جمع البيانات</a:t>
            </a:r>
            <a:r>
              <a:rPr lang="ar-EG" sz="2800" b="1" dirty="0">
                <a:solidFill>
                  <a:srgbClr val="0070C0"/>
                </a:solidFill>
                <a:effectLst>
                  <a:outerShdw blurRad="38100" dist="38100" dir="2700000" algn="tl">
                    <a:srgbClr val="000000">
                      <a:alpha val="43137"/>
                    </a:srgbClr>
                  </a:outerShdw>
                </a:effectLst>
              </a:rPr>
              <a:t>:</a:t>
            </a:r>
            <a:endParaRPr lang="en-US" sz="2800" b="1" dirty="0">
              <a:solidFill>
                <a:srgbClr val="0070C0"/>
              </a:solidFill>
              <a:effectLst>
                <a:outerShdw blurRad="38100" dist="38100" dir="2700000" algn="tl">
                  <a:srgbClr val="000000">
                    <a:alpha val="43137"/>
                  </a:srgbClr>
                </a:outerShdw>
              </a:effectLst>
            </a:endParaRPr>
          </a:p>
        </p:txBody>
      </p:sp>
      <p:pic>
        <p:nvPicPr>
          <p:cNvPr id="3" name="Picture 2" descr="A clipboard with a graph and a pen&#10;&#10;AI-generated content may be incorrect.">
            <a:extLst>
              <a:ext uri="{FF2B5EF4-FFF2-40B4-BE49-F238E27FC236}">
                <a16:creationId xmlns:a16="http://schemas.microsoft.com/office/drawing/2014/main" id="{308B478B-C463-5A14-60AA-5530216A2EA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47576" y="2588307"/>
            <a:ext cx="2084505" cy="312675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111130841"/>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300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7A1034-F3D8-23F1-DB39-4187BFE2D44C}"/>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812A8DD9-2AE2-4C9A-180C-B523A1CCE2C0}"/>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التاسعة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3F6F1626-2A78-35A5-F071-FA6F7E8C2701}"/>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1. جمع البيانات:</a:t>
            </a:r>
          </a:p>
        </p:txBody>
      </p:sp>
      <p:sp>
        <p:nvSpPr>
          <p:cNvPr id="2" name="TextBox 1">
            <a:extLst>
              <a:ext uri="{FF2B5EF4-FFF2-40B4-BE49-F238E27FC236}">
                <a16:creationId xmlns:a16="http://schemas.microsoft.com/office/drawing/2014/main" id="{D52BAA7F-2D24-3456-C945-94CB80BBBDA6}"/>
              </a:ext>
            </a:extLst>
          </p:cNvPr>
          <p:cNvSpPr txBox="1"/>
          <p:nvPr/>
        </p:nvSpPr>
        <p:spPr>
          <a:xfrm>
            <a:off x="8864929" y="1839718"/>
            <a:ext cx="2404843" cy="461665"/>
          </a:xfrm>
          <a:prstGeom prst="rect">
            <a:avLst/>
          </a:prstGeom>
          <a:noFill/>
        </p:spPr>
        <p:txBody>
          <a:bodyPr wrap="square" rtlCol="0">
            <a:spAutoFit/>
          </a:bodyPr>
          <a:lstStyle/>
          <a:p>
            <a:pPr algn="just" rtl="1"/>
            <a:r>
              <a:rPr lang="ar-EG" sz="2400" b="1" dirty="0">
                <a:solidFill>
                  <a:srgbClr val="0070C0"/>
                </a:solidFill>
                <a:effectLst>
                  <a:outerShdw blurRad="38100" dist="38100" dir="2700000" algn="tl">
                    <a:srgbClr val="000000">
                      <a:alpha val="43137"/>
                    </a:srgbClr>
                  </a:outerShdw>
                </a:effectLst>
              </a:rPr>
              <a:t>أساليب المُعاينة:</a:t>
            </a:r>
            <a:endParaRPr lang="en-US" sz="2400" b="1" dirty="0">
              <a:solidFill>
                <a:srgbClr val="0070C0"/>
              </a:solidFill>
              <a:effectLst>
                <a:outerShdw blurRad="38100" dist="38100" dir="2700000" algn="tl">
                  <a:srgbClr val="000000">
                    <a:alpha val="43137"/>
                  </a:srgbClr>
                </a:outerShdw>
              </a:effectLst>
            </a:endParaRPr>
          </a:p>
        </p:txBody>
      </p:sp>
      <p:pic>
        <p:nvPicPr>
          <p:cNvPr id="4" name="Picture 3" descr="A group of people next to a diagram&#10;&#10;AI-generated content may be incorrect.">
            <a:extLst>
              <a:ext uri="{FF2B5EF4-FFF2-40B4-BE49-F238E27FC236}">
                <a16:creationId xmlns:a16="http://schemas.microsoft.com/office/drawing/2014/main" id="{EA647600-303A-3A55-9DAD-C2A8415B8C6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52575" y="2588307"/>
            <a:ext cx="2713512" cy="2713512"/>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3" name="TextBox 2">
            <a:extLst>
              <a:ext uri="{FF2B5EF4-FFF2-40B4-BE49-F238E27FC236}">
                <a16:creationId xmlns:a16="http://schemas.microsoft.com/office/drawing/2014/main" id="{90839409-6C0F-442E-36D6-A00CECCDA6DA}"/>
              </a:ext>
            </a:extLst>
          </p:cNvPr>
          <p:cNvSpPr txBox="1"/>
          <p:nvPr/>
        </p:nvSpPr>
        <p:spPr>
          <a:xfrm>
            <a:off x="3583296" y="2327048"/>
            <a:ext cx="7761128" cy="3416320"/>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 بعد تحديد المجتمع العام أو الإطار العام للجمهور، يمكن اختيار طريقة السحب المناسبة لأهداف البحث. والهدف من العينة هو جمع بيانات تمثل المجتمع تمثيلًا دقيقًا، بحيث يمكن تعميم النتائج عليه بدرجة عالية من الثقة.</a:t>
            </a:r>
          </a:p>
          <a:p>
            <a:pPr marL="285750" indent="-285750" algn="just" rtl="1">
              <a:buFont typeface="Arial" panose="020B0604020202020204" pitchFamily="34" charset="0"/>
              <a:buChar char="•"/>
            </a:pPr>
            <a:r>
              <a:rPr lang="ar-EG" dirty="0"/>
              <a:t>إحدى التحديات التي قد تواجه الباحث هي </a:t>
            </a:r>
            <a:r>
              <a:rPr lang="ar-EG" b="1" dirty="0"/>
              <a:t>انحراف العينة</a:t>
            </a:r>
            <a:r>
              <a:rPr lang="ar-EG" dirty="0"/>
              <a:t>، والذي يحدث عند الاقتصار على فئات معينة أو عند شمول أفراد ذوي ميول أو اهتمامات خاصة لا تعكس الاتجاهات العامة للمجتمع. هذا الانحراف قد يؤدي إلى نتائج غير دقيقة.</a:t>
            </a:r>
          </a:p>
          <a:p>
            <a:pPr marL="285750" indent="-285750" algn="just" rtl="1">
              <a:buFont typeface="Arial" panose="020B0604020202020204" pitchFamily="34" charset="0"/>
              <a:buChar char="•"/>
            </a:pPr>
            <a:r>
              <a:rPr lang="ar-EG" dirty="0"/>
              <a:t>وتاريخ الرأي العام مليء بأمثلة على تأثير انحراف العينة، ومنها المثال الشهير لانتخابات الرئاسة الأمريكية عام 1948، حيث توقعت معظم مراكز قياس الرأي العام فوز المرشح الجمهوري، لكن النتيجة جاءت بفوز المرشح الديمقراطي بفارق واضح. كان السبب الرئيس في هذا الخطأ هو اعتماد تلك المراكز على عينات لا تمثل المجتمع الأمريكي تمثيلًا حقيقيًا.</a:t>
            </a:r>
          </a:p>
          <a:p>
            <a:pPr marL="285750" indent="-285750" algn="just" rtl="1">
              <a:buFont typeface="Arial" panose="020B0604020202020204" pitchFamily="34" charset="0"/>
              <a:buChar char="•"/>
            </a:pPr>
            <a:r>
              <a:rPr lang="ar-EG" dirty="0"/>
              <a:t>لذلك، يجب على الباحث أن يحدد بدقة الأبعاد والمعايير التي تضمن اختيار عينة تعكس الواقع الفعلي للمجتمع، بحيث تمثل احتياجاته وخصائصه ومستوى تطوره، وتجنب الانحياز أو القصور في التمثيل.</a:t>
            </a:r>
          </a:p>
        </p:txBody>
      </p:sp>
    </p:spTree>
    <p:extLst>
      <p:ext uri="{BB962C8B-B14F-4D97-AF65-F5344CB8AC3E}">
        <p14:creationId xmlns:p14="http://schemas.microsoft.com/office/powerpoint/2010/main" val="919368225"/>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300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
                                          </p:val>
                                        </p:tav>
                                        <p:tav tm="100000">
                                          <p:val>
                                            <p:strVal val="#ppt_x"/>
                                          </p:val>
                                        </p:tav>
                                      </p:tavLst>
                                    </p:anim>
                                    <p:anim calcmode="lin" valueType="num">
                                      <p:cBhvr>
                                        <p:cTn id="1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AD9894-EA68-B78F-F6F9-7836DA7F9BF9}"/>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F8094961-974E-DFEF-577A-12DF850EEAAC}"/>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التاسعة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06D13462-448C-5881-398B-ED1F03B754BD}"/>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1. جمع البيانات:</a:t>
            </a:r>
          </a:p>
        </p:txBody>
      </p:sp>
      <p:sp>
        <p:nvSpPr>
          <p:cNvPr id="2" name="TextBox 1">
            <a:extLst>
              <a:ext uri="{FF2B5EF4-FFF2-40B4-BE49-F238E27FC236}">
                <a16:creationId xmlns:a16="http://schemas.microsoft.com/office/drawing/2014/main" id="{40BCECE8-6052-CEEF-7256-0A976D8E2BBA}"/>
              </a:ext>
            </a:extLst>
          </p:cNvPr>
          <p:cNvSpPr txBox="1"/>
          <p:nvPr/>
        </p:nvSpPr>
        <p:spPr>
          <a:xfrm>
            <a:off x="8312727" y="1839718"/>
            <a:ext cx="2957045" cy="461665"/>
          </a:xfrm>
          <a:prstGeom prst="rect">
            <a:avLst/>
          </a:prstGeom>
          <a:noFill/>
        </p:spPr>
        <p:txBody>
          <a:bodyPr wrap="square" rtlCol="0">
            <a:spAutoFit/>
          </a:bodyPr>
          <a:lstStyle/>
          <a:p>
            <a:pPr algn="just" rtl="1"/>
            <a:r>
              <a:rPr lang="ar-SA" sz="2400" b="1" dirty="0">
                <a:solidFill>
                  <a:srgbClr val="0070C0"/>
                </a:solidFill>
                <a:effectLst>
                  <a:outerShdw blurRad="38100" dist="38100" dir="2700000" algn="tl">
                    <a:srgbClr val="000000">
                      <a:alpha val="43137"/>
                    </a:srgbClr>
                  </a:outerShdw>
                </a:effectLst>
              </a:rPr>
              <a:t>إجراءات اختيار العينة</a:t>
            </a:r>
            <a:r>
              <a:rPr lang="ar-EG" sz="2400" b="1" dirty="0">
                <a:solidFill>
                  <a:srgbClr val="0070C0"/>
                </a:solidFill>
                <a:effectLst>
                  <a:outerShdw blurRad="38100" dist="38100" dir="2700000" algn="tl">
                    <a:srgbClr val="000000">
                      <a:alpha val="43137"/>
                    </a:srgbClr>
                  </a:outerShdw>
                </a:effectLst>
              </a:rPr>
              <a:t>:</a:t>
            </a:r>
            <a:endParaRPr lang="en-US" sz="2400" b="1" dirty="0">
              <a:solidFill>
                <a:srgbClr val="0070C0"/>
              </a:solidFill>
              <a:effectLst>
                <a:outerShdw blurRad="38100" dist="38100" dir="2700000" algn="tl">
                  <a:srgbClr val="000000">
                    <a:alpha val="43137"/>
                  </a:srgbClr>
                </a:outerShdw>
              </a:effectLst>
            </a:endParaRPr>
          </a:p>
        </p:txBody>
      </p:sp>
      <p:sp>
        <p:nvSpPr>
          <p:cNvPr id="3" name="TextBox 2">
            <a:extLst>
              <a:ext uri="{FF2B5EF4-FFF2-40B4-BE49-F238E27FC236}">
                <a16:creationId xmlns:a16="http://schemas.microsoft.com/office/drawing/2014/main" id="{4DF23F4D-2A0E-97B2-D882-D8A0438BD4B6}"/>
              </a:ext>
            </a:extLst>
          </p:cNvPr>
          <p:cNvSpPr txBox="1"/>
          <p:nvPr/>
        </p:nvSpPr>
        <p:spPr>
          <a:xfrm>
            <a:off x="4133850" y="2327048"/>
            <a:ext cx="7210574" cy="3416320"/>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العينة في البحث العِلمي تعني </a:t>
            </a:r>
            <a:r>
              <a:rPr lang="ar-EG" dirty="0">
                <a:effectLst>
                  <a:outerShdw blurRad="38100" dist="38100" dir="2700000" algn="tl">
                    <a:srgbClr val="000000">
                      <a:alpha val="43137"/>
                    </a:srgbClr>
                  </a:outerShdw>
                </a:effectLst>
              </a:rPr>
              <a:t>عملية اختيار جزء محدد من المجتمع محل الدراسة ليمثل الكل</a:t>
            </a:r>
            <a:r>
              <a:rPr lang="ar-EG" dirty="0"/>
              <a:t>، سواء كان هذا المجتمع عبارة عن </a:t>
            </a:r>
            <a:r>
              <a:rPr lang="ar-EG" b="1" dirty="0"/>
              <a:t>أشخاص</a:t>
            </a:r>
            <a:r>
              <a:rPr lang="ar-EG" dirty="0"/>
              <a:t> يتم جمع بياناتهم من خلال الاستبيانات أو المقابلات، أو كان عبارة عن </a:t>
            </a:r>
            <a:r>
              <a:rPr lang="ar-EG" b="1" dirty="0"/>
              <a:t>مواد إعلامية</a:t>
            </a:r>
            <a:r>
              <a:rPr lang="ar-EG" dirty="0"/>
              <a:t> يتم تحليلها في دراسة تحليل المُحتوى مثل المقالات، الفيديوهات، أو المنشورات على شبكات التواصل الاجتماعي.</a:t>
            </a:r>
          </a:p>
          <a:p>
            <a:pPr marL="285750" indent="-285750" algn="just" rtl="1">
              <a:buFont typeface="Arial" panose="020B0604020202020204" pitchFamily="34" charset="0"/>
              <a:buChar char="•"/>
            </a:pPr>
            <a:r>
              <a:rPr lang="ar-EG" dirty="0"/>
              <a:t>الهدف من المُعاينة هو </a:t>
            </a:r>
            <a:r>
              <a:rPr lang="ar-EG" dirty="0">
                <a:effectLst>
                  <a:outerShdw blurRad="38100" dist="38100" dir="2700000" algn="tl">
                    <a:srgbClr val="000000">
                      <a:alpha val="43137"/>
                    </a:srgbClr>
                  </a:outerShdw>
                </a:effectLst>
              </a:rPr>
              <a:t>الحصول على بيانات تعكس خصائص المجتمع بدقة، مع توفير الوقت والجهد مقارنة بدراسة المجتمع بأكمله</a:t>
            </a:r>
            <a:r>
              <a:rPr lang="ar-EG" dirty="0"/>
              <a:t>.</a:t>
            </a:r>
          </a:p>
          <a:p>
            <a:pPr marL="285750" indent="-285750" algn="just" rtl="1">
              <a:buFont typeface="Arial" panose="020B0604020202020204" pitchFamily="34" charset="0"/>
              <a:buChar char="•"/>
            </a:pPr>
            <a:r>
              <a:rPr lang="ar-EG" dirty="0"/>
              <a:t>فبعد تحديد المجتمع العام أو الإطار العام للدراسة، يمكن اختيار طريقة السحب المناسبة لأهداف البحث.</a:t>
            </a:r>
          </a:p>
          <a:p>
            <a:pPr algn="just" rtl="1"/>
            <a:endParaRPr lang="ar-EG" u="sng" dirty="0"/>
          </a:p>
          <a:p>
            <a:pPr algn="just" rtl="1"/>
            <a:r>
              <a:rPr lang="ar-EG" u="sng" dirty="0"/>
              <a:t>وتنقسم أساليب المُعاينة بشكل رئيس إلى نوعين من الأساليب:</a:t>
            </a:r>
          </a:p>
          <a:p>
            <a:pPr marL="342900" indent="-342900" algn="just" rtl="1">
              <a:buFont typeface="+mj-lt"/>
              <a:buAutoNum type="arabicParenR"/>
            </a:pPr>
            <a:r>
              <a:rPr lang="ar-EG" b="1" dirty="0"/>
              <a:t>أساليب احتمالية </a:t>
            </a:r>
            <a:r>
              <a:rPr lang="ar-EG" dirty="0"/>
              <a:t>أو </a:t>
            </a:r>
            <a:r>
              <a:rPr lang="ar-SA" dirty="0"/>
              <a:t>عشوائية تضمن تمثيلًا جيدًا لجميع فئات</a:t>
            </a:r>
            <a:r>
              <a:rPr lang="ar-EG" dirty="0"/>
              <a:t> مُجتمع الدراسة.</a:t>
            </a:r>
            <a:endParaRPr lang="ar-EG" b="1" dirty="0"/>
          </a:p>
          <a:p>
            <a:pPr marL="342900" indent="-342900" algn="just" rtl="1">
              <a:buFont typeface="+mj-lt"/>
              <a:buAutoNum type="arabicParenR"/>
            </a:pPr>
            <a:r>
              <a:rPr lang="ar-EG" b="1" dirty="0"/>
              <a:t>أساليب</a:t>
            </a:r>
            <a:r>
              <a:rPr lang="ar-SA" b="1" dirty="0"/>
              <a:t> غير</a:t>
            </a:r>
            <a:r>
              <a:rPr lang="ar-EG" b="1" dirty="0"/>
              <a:t> احتمالية </a:t>
            </a:r>
            <a:r>
              <a:rPr lang="ar-EG" dirty="0"/>
              <a:t>أو غير</a:t>
            </a:r>
            <a:r>
              <a:rPr lang="ar-SA" dirty="0"/>
              <a:t> عشوائية قد تركز على فئات محددة بعينها</a:t>
            </a:r>
            <a:r>
              <a:rPr lang="ar-EG" dirty="0"/>
              <a:t>.</a:t>
            </a:r>
          </a:p>
        </p:txBody>
      </p:sp>
      <p:pic>
        <p:nvPicPr>
          <p:cNvPr id="7" name="Picture 6" descr="A group of people working on laptops&#10;&#10;AI-generated content may be incorrect.">
            <a:extLst>
              <a:ext uri="{FF2B5EF4-FFF2-40B4-BE49-F238E27FC236}">
                <a16:creationId xmlns:a16="http://schemas.microsoft.com/office/drawing/2014/main" id="{B53D0402-0640-86BC-410A-3EBF25D8B1C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28996" y="2393950"/>
            <a:ext cx="3008004" cy="3008004"/>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727362668"/>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300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
                                          </p:val>
                                        </p:tav>
                                        <p:tav tm="100000">
                                          <p:val>
                                            <p:strVal val="#ppt_x"/>
                                          </p:val>
                                        </p:tav>
                                      </p:tavLst>
                                    </p:anim>
                                    <p:anim calcmode="lin" valueType="num">
                                      <p:cBhvr>
                                        <p:cTn id="1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7EC4A8-D260-C8C9-9B32-BD7A881749BE}"/>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BC1A692C-AE9C-F459-246B-070A42DC8BF9}"/>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التاسعة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6369F4FF-DEBE-11EF-2886-FE03105A81B9}"/>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1. جمع البيانات:</a:t>
            </a:r>
          </a:p>
        </p:txBody>
      </p:sp>
      <p:sp>
        <p:nvSpPr>
          <p:cNvPr id="2" name="TextBox 1">
            <a:extLst>
              <a:ext uri="{FF2B5EF4-FFF2-40B4-BE49-F238E27FC236}">
                <a16:creationId xmlns:a16="http://schemas.microsoft.com/office/drawing/2014/main" id="{2DDE0F78-8FC6-F7DD-C42C-91D1CB6C08B2}"/>
              </a:ext>
            </a:extLst>
          </p:cNvPr>
          <p:cNvSpPr txBox="1"/>
          <p:nvPr/>
        </p:nvSpPr>
        <p:spPr>
          <a:xfrm>
            <a:off x="6454239" y="1875345"/>
            <a:ext cx="4815533" cy="400110"/>
          </a:xfrm>
          <a:prstGeom prst="rect">
            <a:avLst/>
          </a:prstGeom>
          <a:noFill/>
        </p:spPr>
        <p:txBody>
          <a:bodyPr wrap="square" rtlCol="0">
            <a:spAutoFit/>
          </a:bodyPr>
          <a:lstStyle/>
          <a:p>
            <a:pPr algn="just" rtl="1"/>
            <a:r>
              <a:rPr lang="ar-EG" sz="2000" b="1" dirty="0">
                <a:solidFill>
                  <a:srgbClr val="0070C0"/>
                </a:solidFill>
                <a:effectLst>
                  <a:outerShdw blurRad="38100" dist="38100" dir="2700000" algn="tl">
                    <a:srgbClr val="000000">
                      <a:alpha val="43137"/>
                    </a:srgbClr>
                  </a:outerShdw>
                </a:effectLst>
              </a:rPr>
              <a:t>أولًا: العينات الاحتمالية (</a:t>
            </a:r>
            <a:r>
              <a:rPr lang="en-US" sz="2000" b="1" dirty="0">
                <a:solidFill>
                  <a:srgbClr val="0070C0"/>
                </a:solidFill>
                <a:effectLst>
                  <a:outerShdw blurRad="38100" dist="38100" dir="2700000" algn="tl">
                    <a:srgbClr val="000000">
                      <a:alpha val="43137"/>
                    </a:srgbClr>
                  </a:outerShdw>
                </a:effectLst>
              </a:rPr>
              <a:t>Probability Sampling</a:t>
            </a:r>
            <a:r>
              <a:rPr lang="ar-EG" sz="2000" b="1" dirty="0">
                <a:solidFill>
                  <a:srgbClr val="0070C0"/>
                </a:solidFill>
                <a:effectLst>
                  <a:outerShdw blurRad="38100" dist="38100" dir="2700000" algn="tl">
                    <a:srgbClr val="000000">
                      <a:alpha val="43137"/>
                    </a:srgbClr>
                  </a:outerShdw>
                </a:effectLst>
              </a:rPr>
              <a:t>):</a:t>
            </a:r>
            <a:endParaRPr lang="en-US" sz="2000" b="1" dirty="0">
              <a:solidFill>
                <a:srgbClr val="0070C0"/>
              </a:solidFill>
              <a:effectLst>
                <a:outerShdw blurRad="38100" dist="38100" dir="2700000" algn="tl">
                  <a:srgbClr val="000000">
                    <a:alpha val="43137"/>
                  </a:srgbClr>
                </a:outerShdw>
              </a:effectLst>
            </a:endParaRPr>
          </a:p>
        </p:txBody>
      </p:sp>
      <p:sp>
        <p:nvSpPr>
          <p:cNvPr id="3" name="TextBox 2">
            <a:extLst>
              <a:ext uri="{FF2B5EF4-FFF2-40B4-BE49-F238E27FC236}">
                <a16:creationId xmlns:a16="http://schemas.microsoft.com/office/drawing/2014/main" id="{ABDAE38F-A524-9D8E-83E3-884967B4D6D8}"/>
              </a:ext>
            </a:extLst>
          </p:cNvPr>
          <p:cNvSpPr txBox="1"/>
          <p:nvPr/>
        </p:nvSpPr>
        <p:spPr>
          <a:xfrm>
            <a:off x="3583296" y="2463615"/>
            <a:ext cx="7761128" cy="3139321"/>
          </a:xfrm>
          <a:prstGeom prst="rect">
            <a:avLst/>
          </a:prstGeom>
          <a:noFill/>
        </p:spPr>
        <p:txBody>
          <a:bodyPr wrap="square" rtlCol="0">
            <a:spAutoFit/>
          </a:bodyPr>
          <a:lstStyle/>
          <a:p>
            <a:pPr marL="285750" indent="-285750" algn="just" rtl="1">
              <a:buFont typeface="Arial" panose="020B0604020202020204" pitchFamily="34" charset="0"/>
              <a:buChar char="•"/>
            </a:pPr>
            <a:r>
              <a:rPr lang="ar-SA" dirty="0"/>
              <a:t>العينات الاحتمالية هي العينات التي يتم اختيار أفرادها أو وحداتها بحيث يكون </a:t>
            </a:r>
            <a:r>
              <a:rPr lang="ar-SA" b="1" dirty="0"/>
              <a:t>لكل فرد أو وحدة في مجتمع البحث فرصة معروفة ومحددة مسبقًا </a:t>
            </a:r>
            <a:r>
              <a:rPr lang="ar-SA" b="1" dirty="0" err="1"/>
              <a:t>للاختيا</a:t>
            </a:r>
            <a:r>
              <a:rPr lang="ar-EG" b="1" dirty="0"/>
              <a:t>ر في العينة</a:t>
            </a:r>
            <a:r>
              <a:rPr lang="ar-EG" dirty="0"/>
              <a:t>.</a:t>
            </a:r>
            <a:r>
              <a:rPr lang="en-US" dirty="0"/>
              <a:t> </a:t>
            </a:r>
            <a:endParaRPr lang="ar-EG" dirty="0"/>
          </a:p>
          <a:p>
            <a:pPr marL="285750" indent="-285750" algn="just" rtl="1">
              <a:buFont typeface="Arial" panose="020B0604020202020204" pitchFamily="34" charset="0"/>
              <a:buChar char="•"/>
            </a:pPr>
            <a:r>
              <a:rPr lang="ar-SA" dirty="0"/>
              <a:t>هذا </a:t>
            </a:r>
            <a:r>
              <a:rPr lang="ar-EG" dirty="0"/>
              <a:t>الأمر </a:t>
            </a:r>
            <a:r>
              <a:rPr lang="ar-SA" dirty="0"/>
              <a:t>يساعد على تقليل الانحياز</a:t>
            </a:r>
            <a:r>
              <a:rPr lang="ar-EG" dirty="0"/>
              <a:t> </a:t>
            </a:r>
            <a:r>
              <a:rPr lang="en-US" dirty="0"/>
              <a:t> (Bias)</a:t>
            </a:r>
            <a:r>
              <a:rPr lang="ar-SA" dirty="0"/>
              <a:t>وزيادة إمكانية تعميم النتائج على المجتمع ككل</a:t>
            </a:r>
            <a:r>
              <a:rPr lang="ar-EG" dirty="0"/>
              <a:t>، لأن </a:t>
            </a:r>
            <a:r>
              <a:rPr lang="ar-SA" dirty="0"/>
              <a:t>الباحث</a:t>
            </a:r>
            <a:r>
              <a:rPr lang="ar-EG" dirty="0"/>
              <a:t> في هذه الحالة</a:t>
            </a:r>
            <a:r>
              <a:rPr lang="ar-SA" dirty="0"/>
              <a:t> يمكنه حساب احتمال اختيار أي فرد من المجتمع، مما يجعل النتائج قابلة للتعميم بدرجة عالية </a:t>
            </a:r>
            <a:r>
              <a:rPr lang="ar-EG" dirty="0"/>
              <a:t>من الثقة </a:t>
            </a:r>
            <a:r>
              <a:rPr lang="ar-SA" dirty="0"/>
              <a:t>على المجتمع ككل</a:t>
            </a:r>
            <a:r>
              <a:rPr lang="en-US" dirty="0"/>
              <a:t>.</a:t>
            </a:r>
          </a:p>
          <a:p>
            <a:pPr marL="285750" indent="-285750" algn="just" rtl="1">
              <a:buFont typeface="Arial" panose="020B0604020202020204" pitchFamily="34" charset="0"/>
              <a:buChar char="•"/>
            </a:pPr>
            <a:r>
              <a:rPr lang="ar-EG" dirty="0"/>
              <a:t>لذا، </a:t>
            </a:r>
            <a:r>
              <a:rPr lang="ar-SA" dirty="0"/>
              <a:t>يتم اللجوء إلى هذا النوع من العينات عندما يكون الهدف هو </a:t>
            </a:r>
            <a:r>
              <a:rPr lang="ar-SA" b="1" dirty="0"/>
              <a:t>الحصول على تمثيل دقيق للمجتمع</a:t>
            </a:r>
            <a:r>
              <a:rPr lang="ar-SA" dirty="0"/>
              <a:t> وتقليل الانحياز.</a:t>
            </a:r>
            <a:endParaRPr lang="ar-EG" dirty="0"/>
          </a:p>
          <a:p>
            <a:pPr marL="285750" indent="-285750" algn="just" rtl="1">
              <a:buFont typeface="Arial" panose="020B0604020202020204" pitchFamily="34" charset="0"/>
              <a:buChar char="•"/>
            </a:pPr>
            <a:r>
              <a:rPr lang="ar-SA" dirty="0"/>
              <a:t>ولكي يحدث ذلك، يجب أن يكون لدينا </a:t>
            </a:r>
            <a:r>
              <a:rPr lang="ar-SA" b="1" dirty="0"/>
              <a:t>قائمة شاملة أو إطار عام</a:t>
            </a:r>
            <a:r>
              <a:rPr lang="en-US" b="1" dirty="0"/>
              <a:t> (Sampling Frame)</a:t>
            </a:r>
            <a:r>
              <a:rPr lang="en-US" dirty="0"/>
              <a:t> </a:t>
            </a:r>
            <a:r>
              <a:rPr lang="ar-SA" dirty="0"/>
              <a:t>يتضمن جميع عناصر المجتمع المستهدف</a:t>
            </a:r>
            <a:r>
              <a:rPr lang="en-US" dirty="0"/>
              <a:t>.</a:t>
            </a:r>
            <a:r>
              <a:rPr lang="ar-EG" dirty="0"/>
              <a:t> وهو الأمر الذي قد لا يتوفر بشكل كبير في كثير من الأحيان.</a:t>
            </a:r>
            <a:endParaRPr lang="en-US" dirty="0"/>
          </a:p>
          <a:p>
            <a:pPr marL="285750" indent="-285750" algn="just" rtl="1">
              <a:buFont typeface="Arial" panose="020B0604020202020204" pitchFamily="34" charset="0"/>
              <a:buChar char="•"/>
            </a:pPr>
            <a:endParaRPr lang="ar-EG" dirty="0"/>
          </a:p>
          <a:p>
            <a:pPr marL="285750" indent="-285750" algn="just" rtl="1">
              <a:buFont typeface="Arial" panose="020B0604020202020204" pitchFamily="34" charset="0"/>
              <a:buChar char="•"/>
            </a:pPr>
            <a:r>
              <a:rPr lang="ar-EG" dirty="0"/>
              <a:t>وتتعدد أنواع العينات الاحتمالية التي يمكن الاعتماد عليها، وسنعرض فيما يلي أبرز هذه الأنواع.</a:t>
            </a:r>
          </a:p>
        </p:txBody>
      </p:sp>
      <p:pic>
        <p:nvPicPr>
          <p:cNvPr id="7" name="Picture 6" descr="A group of people next to a phone&#10;&#10;AI-generated content may be incorrect.">
            <a:extLst>
              <a:ext uri="{FF2B5EF4-FFF2-40B4-BE49-F238E27FC236}">
                <a16:creationId xmlns:a16="http://schemas.microsoft.com/office/drawing/2014/main" id="{2676934F-53F4-4044-1E72-01822899DA2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12065" y="2590800"/>
            <a:ext cx="2631710" cy="263171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401797154"/>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300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
                                          </p:val>
                                        </p:tav>
                                        <p:tav tm="100000">
                                          <p:val>
                                            <p:strVal val="#ppt_x"/>
                                          </p:val>
                                        </p:tav>
                                      </p:tavLst>
                                    </p:anim>
                                    <p:anim calcmode="lin" valueType="num">
                                      <p:cBhvr>
                                        <p:cTn id="1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711F0E-09F2-F2AA-29DA-E2195E4D24D4}"/>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91662030-C164-F9E6-77CC-730A4DE12572}"/>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التاسعة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83BCF2CD-E251-3128-4C94-3C1754C5934B}"/>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1. جمع البيانات:</a:t>
            </a:r>
          </a:p>
        </p:txBody>
      </p:sp>
      <p:sp>
        <p:nvSpPr>
          <p:cNvPr id="2" name="TextBox 1">
            <a:extLst>
              <a:ext uri="{FF2B5EF4-FFF2-40B4-BE49-F238E27FC236}">
                <a16:creationId xmlns:a16="http://schemas.microsoft.com/office/drawing/2014/main" id="{46A4C48A-EF36-66D3-F32D-27734E9D338F}"/>
              </a:ext>
            </a:extLst>
          </p:cNvPr>
          <p:cNvSpPr txBox="1"/>
          <p:nvPr/>
        </p:nvSpPr>
        <p:spPr>
          <a:xfrm>
            <a:off x="6282047" y="1839718"/>
            <a:ext cx="4987725" cy="369332"/>
          </a:xfrm>
          <a:prstGeom prst="rect">
            <a:avLst/>
          </a:prstGeom>
          <a:noFill/>
        </p:spPr>
        <p:txBody>
          <a:bodyPr wrap="square" rtlCol="0">
            <a:spAutoFit/>
          </a:bodyPr>
          <a:lstStyle/>
          <a:p>
            <a:pPr algn="just" rtl="1"/>
            <a:r>
              <a:rPr lang="ar-EG" b="1" dirty="0">
                <a:effectLst>
                  <a:outerShdw blurRad="38100" dist="38100" dir="2700000" algn="tl">
                    <a:srgbClr val="000000">
                      <a:alpha val="43137"/>
                    </a:srgbClr>
                  </a:outerShdw>
                </a:effectLst>
              </a:rPr>
              <a:t>(1) </a:t>
            </a:r>
            <a:r>
              <a:rPr lang="ar-SA" b="1" dirty="0">
                <a:effectLst>
                  <a:outerShdw blurRad="38100" dist="38100" dir="2700000" algn="tl">
                    <a:srgbClr val="000000">
                      <a:alpha val="43137"/>
                    </a:srgbClr>
                  </a:outerShdw>
                </a:effectLst>
              </a:rPr>
              <a:t>العينة العشوائية البسيطة</a:t>
            </a:r>
            <a:r>
              <a:rPr lang="ar-EG" b="1" dirty="0">
                <a:effectLst>
                  <a:outerShdw blurRad="38100" dist="38100" dir="2700000" algn="tl">
                    <a:srgbClr val="000000">
                      <a:alpha val="43137"/>
                    </a:srgbClr>
                  </a:outerShdw>
                </a:effectLst>
              </a:rPr>
              <a:t> </a:t>
            </a:r>
            <a:r>
              <a:rPr lang="en-US" b="1" dirty="0">
                <a:effectLst>
                  <a:outerShdw blurRad="38100" dist="38100" dir="2700000" algn="tl">
                    <a:srgbClr val="000000">
                      <a:alpha val="43137"/>
                    </a:srgbClr>
                  </a:outerShdw>
                </a:effectLst>
              </a:rPr>
              <a:t>(Simple Random Sample)</a:t>
            </a:r>
            <a:r>
              <a:rPr lang="ar-EG" b="1" dirty="0">
                <a:effectLst>
                  <a:outerShdw blurRad="38100" dist="38100" dir="2700000" algn="tl">
                    <a:srgbClr val="000000">
                      <a:alpha val="43137"/>
                    </a:srgbClr>
                  </a:outerShdw>
                </a:effectLst>
              </a:rPr>
              <a:t>:</a:t>
            </a:r>
            <a:endParaRPr lang="en-US" dirty="0">
              <a:effectLst>
                <a:outerShdw blurRad="38100" dist="38100" dir="2700000" algn="tl">
                  <a:srgbClr val="000000">
                    <a:alpha val="43137"/>
                  </a:srgbClr>
                </a:outerShdw>
              </a:effectLst>
            </a:endParaRPr>
          </a:p>
        </p:txBody>
      </p:sp>
      <p:sp>
        <p:nvSpPr>
          <p:cNvPr id="3" name="TextBox 2">
            <a:extLst>
              <a:ext uri="{FF2B5EF4-FFF2-40B4-BE49-F238E27FC236}">
                <a16:creationId xmlns:a16="http://schemas.microsoft.com/office/drawing/2014/main" id="{A555368B-B91B-238D-1276-7778FE407898}"/>
              </a:ext>
            </a:extLst>
          </p:cNvPr>
          <p:cNvSpPr txBox="1"/>
          <p:nvPr/>
        </p:nvSpPr>
        <p:spPr>
          <a:xfrm>
            <a:off x="3455719" y="2273608"/>
            <a:ext cx="7888705" cy="3785652"/>
          </a:xfrm>
          <a:prstGeom prst="rect">
            <a:avLst/>
          </a:prstGeom>
          <a:noFill/>
        </p:spPr>
        <p:txBody>
          <a:bodyPr wrap="square" rtlCol="0">
            <a:spAutoFit/>
          </a:bodyPr>
          <a:lstStyle/>
          <a:p>
            <a:pPr algn="just" rtl="1"/>
            <a:r>
              <a:rPr lang="ar-EG" dirty="0"/>
              <a:t>تُعد من أكثر أساليب اختيار العينات وضوحًا وبساطة. </a:t>
            </a:r>
            <a:r>
              <a:rPr lang="ar-EG" u="sng" dirty="0"/>
              <a:t>وتتم عملية اختيارها عبر ثلاث مراحل أساسية، هي:</a:t>
            </a:r>
          </a:p>
          <a:p>
            <a:pPr marL="342900" indent="-342900" algn="just" rtl="1">
              <a:buFont typeface="+mj-lt"/>
              <a:buAutoNum type="arabicPeriod"/>
            </a:pPr>
            <a:r>
              <a:rPr lang="ar-EG" b="1" dirty="0"/>
              <a:t>ترقيم أفراد أو وحدات مجتمع الدراسة:</a:t>
            </a:r>
            <a:r>
              <a:rPr lang="ar-EG" dirty="0"/>
              <a:t> إعطاء كل فرد أو وحدة في المجتمع رقمًا مميزًا.</a:t>
            </a:r>
          </a:p>
          <a:p>
            <a:pPr marL="342900" indent="-342900" algn="just" rtl="1">
              <a:buFont typeface="+mj-lt"/>
              <a:buAutoNum type="arabicPeriod"/>
            </a:pPr>
            <a:r>
              <a:rPr lang="ar-EG" b="1" dirty="0"/>
              <a:t>تحديد حجم العينة:</a:t>
            </a:r>
            <a:r>
              <a:rPr lang="ar-EG" dirty="0"/>
              <a:t> تحديد العدد المطلوب من المبحوثين أو الوحدات ليُشكّل العينة.</a:t>
            </a:r>
          </a:p>
          <a:p>
            <a:pPr marL="342900" indent="-342900" algn="just" rtl="1">
              <a:buFont typeface="+mj-lt"/>
              <a:buAutoNum type="arabicPeriod"/>
            </a:pPr>
            <a:r>
              <a:rPr lang="ar-EG" b="1" dirty="0"/>
              <a:t>الاختيار العشوائي:</a:t>
            </a:r>
            <a:r>
              <a:rPr lang="ar-EG" dirty="0"/>
              <a:t> يتم اختيار أفراد أو وحدات العينة بطريقة عشوائية مطلقة، إما بالطرق التقليدية (مثل سحب أوراق أو كرات مُرقمة)، أو باستخدام برامج مثل</a:t>
            </a:r>
            <a:r>
              <a:rPr lang="en-US" dirty="0"/>
              <a:t>Excel </a:t>
            </a:r>
            <a:r>
              <a:rPr lang="ar-EG" dirty="0"/>
              <a:t> لتسهيل عملية الاختيار العشوائي.</a:t>
            </a:r>
          </a:p>
          <a:p>
            <a:pPr algn="just" rtl="1"/>
            <a:endParaRPr lang="ar-EG" sz="1200" b="1" dirty="0"/>
          </a:p>
          <a:p>
            <a:pPr algn="just" rtl="1"/>
            <a:r>
              <a:rPr lang="ar-EG" u="sng" dirty="0"/>
              <a:t>يتميز هذا الأسلوب بعدد من المميزات، منها:</a:t>
            </a:r>
          </a:p>
          <a:p>
            <a:pPr marL="285750" indent="-285750" algn="just" rtl="1">
              <a:buFont typeface="Arial" panose="020B0604020202020204" pitchFamily="34" charset="0"/>
              <a:buChar char="•"/>
            </a:pPr>
            <a:r>
              <a:rPr lang="ar-EG" dirty="0"/>
              <a:t>سهولة الفهم والتطبيق.</a:t>
            </a:r>
          </a:p>
          <a:p>
            <a:pPr marL="285750" indent="-285750" algn="just" rtl="1">
              <a:buFont typeface="Arial" panose="020B0604020202020204" pitchFamily="34" charset="0"/>
              <a:buChar char="•"/>
            </a:pPr>
            <a:r>
              <a:rPr lang="ar-EG" dirty="0"/>
              <a:t>يمنح فرصًا متكافئة لكل عناصر مجتمع الدراسة للظهور في العينة.</a:t>
            </a:r>
          </a:p>
          <a:p>
            <a:pPr marL="285750" indent="-285750" algn="just" rtl="1">
              <a:buFont typeface="Arial" panose="020B0604020202020204" pitchFamily="34" charset="0"/>
              <a:buChar char="•"/>
            </a:pPr>
            <a:r>
              <a:rPr lang="ar-EG" dirty="0"/>
              <a:t>يقلّل من احتمالية التحيّز في الاختيار.</a:t>
            </a:r>
          </a:p>
          <a:p>
            <a:pPr marL="285750" indent="-285750" algn="just" rtl="1">
              <a:buFont typeface="Arial" panose="020B0604020202020204" pitchFamily="34" charset="0"/>
              <a:buChar char="•"/>
            </a:pPr>
            <a:endParaRPr lang="ar-EG" sz="1200" dirty="0"/>
          </a:p>
          <a:p>
            <a:pPr algn="just" rtl="1"/>
            <a:r>
              <a:rPr lang="ar-EG" u="sng" dirty="0"/>
              <a:t>ومن عيوب هذا الأسلوب:</a:t>
            </a:r>
          </a:p>
          <a:p>
            <a:pPr marL="285750" indent="-285750" algn="just" rtl="1">
              <a:buFont typeface="Arial" panose="020B0604020202020204" pitchFamily="34" charset="0"/>
              <a:buChar char="•"/>
            </a:pPr>
            <a:r>
              <a:rPr lang="ar-EG" dirty="0"/>
              <a:t>قد يكون </a:t>
            </a:r>
            <a:r>
              <a:rPr lang="ar-EG" b="1" dirty="0"/>
              <a:t>مُكلفًا</a:t>
            </a:r>
            <a:r>
              <a:rPr lang="ar-EG" dirty="0"/>
              <a:t> إذا كان المجتمع كبيرًا أو موزعًا جغرافيًا على نطاق واسع.</a:t>
            </a:r>
          </a:p>
          <a:p>
            <a:pPr marL="285750" indent="-285750" algn="just" rtl="1">
              <a:buFont typeface="Arial" panose="020B0604020202020204" pitchFamily="34" charset="0"/>
              <a:buChar char="•"/>
            </a:pPr>
            <a:r>
              <a:rPr lang="ar-EG" dirty="0"/>
              <a:t>قد لا يُمثّل بعض الشرائح تمثيلًا دقيقًا يعكس حجمها الفعلي في المجتمع.</a:t>
            </a:r>
          </a:p>
        </p:txBody>
      </p:sp>
      <p:pic>
        <p:nvPicPr>
          <p:cNvPr id="7" name="Picture 6" descr="A screenshot of a cell phone&#10;&#10;AI-generated content may be incorrect.">
            <a:extLst>
              <a:ext uri="{FF2B5EF4-FFF2-40B4-BE49-F238E27FC236}">
                <a16:creationId xmlns:a16="http://schemas.microsoft.com/office/drawing/2014/main" id="{598D17D7-D276-7151-1C68-D314E0FCDB8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83312" y="2256465"/>
            <a:ext cx="2271823" cy="3407735"/>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439219914"/>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300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
                                          </p:val>
                                        </p:tav>
                                        <p:tav tm="100000">
                                          <p:val>
                                            <p:strVal val="#ppt_x"/>
                                          </p:val>
                                        </p:tav>
                                      </p:tavLst>
                                    </p:anim>
                                    <p:anim calcmode="lin" valueType="num">
                                      <p:cBhvr>
                                        <p:cTn id="1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662D97-DFC5-0956-5F3C-01585F7A1B78}"/>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06422BFB-32A9-8573-7002-84EB89FBB1E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التاسعة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53285E79-689D-9BBD-EF19-B87091571100}"/>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1. جمع البيانات:</a:t>
            </a:r>
          </a:p>
        </p:txBody>
      </p:sp>
      <p:sp>
        <p:nvSpPr>
          <p:cNvPr id="2" name="TextBox 1">
            <a:extLst>
              <a:ext uri="{FF2B5EF4-FFF2-40B4-BE49-F238E27FC236}">
                <a16:creationId xmlns:a16="http://schemas.microsoft.com/office/drawing/2014/main" id="{C7ECE559-5E7B-3247-24E8-99281845D72C}"/>
              </a:ext>
            </a:extLst>
          </p:cNvPr>
          <p:cNvSpPr txBox="1"/>
          <p:nvPr/>
        </p:nvSpPr>
        <p:spPr>
          <a:xfrm>
            <a:off x="6282047" y="1839718"/>
            <a:ext cx="4987725" cy="369332"/>
          </a:xfrm>
          <a:prstGeom prst="rect">
            <a:avLst/>
          </a:prstGeom>
          <a:noFill/>
        </p:spPr>
        <p:txBody>
          <a:bodyPr wrap="square" rtlCol="0">
            <a:spAutoFit/>
          </a:bodyPr>
          <a:lstStyle/>
          <a:p>
            <a:pPr algn="just" rtl="1"/>
            <a:r>
              <a:rPr lang="ar-EG" b="1" dirty="0">
                <a:effectLst>
                  <a:outerShdw blurRad="38100" dist="38100" dir="2700000" algn="tl">
                    <a:srgbClr val="000000">
                      <a:alpha val="43137"/>
                    </a:srgbClr>
                  </a:outerShdw>
                </a:effectLst>
              </a:rPr>
              <a:t>(1) </a:t>
            </a:r>
            <a:r>
              <a:rPr lang="ar-SA" b="1" dirty="0">
                <a:effectLst>
                  <a:outerShdw blurRad="38100" dist="38100" dir="2700000" algn="tl">
                    <a:srgbClr val="000000">
                      <a:alpha val="43137"/>
                    </a:srgbClr>
                  </a:outerShdw>
                </a:effectLst>
              </a:rPr>
              <a:t>العينة العشوائية البسيطة</a:t>
            </a:r>
            <a:r>
              <a:rPr lang="ar-EG" b="1" dirty="0">
                <a:effectLst>
                  <a:outerShdw blurRad="38100" dist="38100" dir="2700000" algn="tl">
                    <a:srgbClr val="000000">
                      <a:alpha val="43137"/>
                    </a:srgbClr>
                  </a:outerShdw>
                </a:effectLst>
              </a:rPr>
              <a:t> </a:t>
            </a:r>
            <a:r>
              <a:rPr lang="en-US" b="1" dirty="0">
                <a:effectLst>
                  <a:outerShdw blurRad="38100" dist="38100" dir="2700000" algn="tl">
                    <a:srgbClr val="000000">
                      <a:alpha val="43137"/>
                    </a:srgbClr>
                  </a:outerShdw>
                </a:effectLst>
              </a:rPr>
              <a:t>(Simple Random Sample)</a:t>
            </a:r>
            <a:r>
              <a:rPr lang="ar-EG" b="1" dirty="0">
                <a:effectLst>
                  <a:outerShdw blurRad="38100" dist="38100" dir="2700000" algn="tl">
                    <a:srgbClr val="000000">
                      <a:alpha val="43137"/>
                    </a:srgbClr>
                  </a:outerShdw>
                </a:effectLst>
              </a:rPr>
              <a:t>:</a:t>
            </a:r>
            <a:endParaRPr lang="en-US" dirty="0">
              <a:effectLst>
                <a:outerShdw blurRad="38100" dist="38100" dir="2700000" algn="tl">
                  <a:srgbClr val="000000">
                    <a:alpha val="43137"/>
                  </a:srgbClr>
                </a:outerShdw>
              </a:effectLst>
            </a:endParaRPr>
          </a:p>
        </p:txBody>
      </p:sp>
      <p:sp>
        <p:nvSpPr>
          <p:cNvPr id="3" name="TextBox 2">
            <a:extLst>
              <a:ext uri="{FF2B5EF4-FFF2-40B4-BE49-F238E27FC236}">
                <a16:creationId xmlns:a16="http://schemas.microsoft.com/office/drawing/2014/main" id="{6BDD0BF7-1E26-CA11-BCC0-952B772575E8}"/>
              </a:ext>
            </a:extLst>
          </p:cNvPr>
          <p:cNvSpPr txBox="1"/>
          <p:nvPr/>
        </p:nvSpPr>
        <p:spPr>
          <a:xfrm>
            <a:off x="3583296" y="2327048"/>
            <a:ext cx="7761128" cy="3693319"/>
          </a:xfrm>
          <a:prstGeom prst="rect">
            <a:avLst/>
          </a:prstGeom>
          <a:noFill/>
        </p:spPr>
        <p:txBody>
          <a:bodyPr wrap="square" rtlCol="0">
            <a:spAutoFit/>
          </a:bodyPr>
          <a:lstStyle/>
          <a:p>
            <a:pPr marL="285750" indent="-285750" algn="just" rtl="1">
              <a:buFont typeface="Wingdings" panose="05000000000000000000" pitchFamily="2" charset="2"/>
              <a:buChar char="ü"/>
            </a:pPr>
            <a:r>
              <a:rPr lang="ar-EG" u="sng" dirty="0">
                <a:solidFill>
                  <a:schemeClr val="accent1"/>
                </a:solidFill>
              </a:rPr>
              <a:t>مثال تطبيقي:</a:t>
            </a:r>
            <a:r>
              <a:rPr lang="ar-EG" dirty="0">
                <a:solidFill>
                  <a:schemeClr val="accent1"/>
                </a:solidFill>
              </a:rPr>
              <a:t> </a:t>
            </a:r>
            <a:r>
              <a:rPr lang="ar-EG" dirty="0"/>
              <a:t>عند دراسة </a:t>
            </a:r>
            <a:r>
              <a:rPr lang="ar-SA" b="1" dirty="0"/>
              <a:t>اتجاهات م</a:t>
            </a:r>
            <a:r>
              <a:rPr lang="ar-EG" b="1" dirty="0"/>
              <a:t>ُ</a:t>
            </a:r>
            <a:r>
              <a:rPr lang="ar-SA" b="1" dirty="0" err="1"/>
              <a:t>ستخدمي</a:t>
            </a:r>
            <a:r>
              <a:rPr lang="ar-SA" b="1" dirty="0"/>
              <a:t> منصة "شاهد" في </a:t>
            </a:r>
            <a:r>
              <a:rPr lang="ar-EG" b="1" dirty="0"/>
              <a:t>المملكة العربية </a:t>
            </a:r>
            <a:r>
              <a:rPr lang="ar-SA" b="1" dirty="0"/>
              <a:t>السعودية</a:t>
            </a:r>
            <a:r>
              <a:rPr lang="ar-EG" dirty="0"/>
              <a:t>، يمكننا </a:t>
            </a:r>
            <a:r>
              <a:rPr lang="ar-EG" u="sng" dirty="0"/>
              <a:t>اتباع الخطوات التالية لاختيار العينة وفقًا لأسلوب </a:t>
            </a:r>
            <a:r>
              <a:rPr lang="ar-EG" u="sng" dirty="0">
                <a:effectLst>
                  <a:outerShdw blurRad="38100" dist="38100" dir="2700000" algn="tl">
                    <a:srgbClr val="000000">
                      <a:alpha val="43137"/>
                    </a:srgbClr>
                  </a:outerShdw>
                </a:effectLst>
              </a:rPr>
              <a:t>العينة العشوائية البسيطة</a:t>
            </a:r>
            <a:r>
              <a:rPr lang="ar-EG" u="sng" dirty="0"/>
              <a:t>:</a:t>
            </a:r>
            <a:endParaRPr lang="en-US" u="sng" dirty="0"/>
          </a:p>
          <a:p>
            <a:pPr lvl="0" algn="just" rtl="1"/>
            <a:endParaRPr lang="ar-EG" dirty="0"/>
          </a:p>
          <a:p>
            <a:pPr marL="285750" lvl="0" indent="-285750" algn="just" rtl="1">
              <a:buFont typeface="Arial" panose="020B0604020202020204" pitchFamily="34" charset="0"/>
              <a:buChar char="•"/>
            </a:pPr>
            <a:r>
              <a:rPr lang="ar-EG" dirty="0"/>
              <a:t>تحضير قائمة تشمل كافة المُشتركين في المنصة في المملكة العربية السعودية، مع إعطاء</a:t>
            </a:r>
            <a:r>
              <a:rPr lang="ar-SA" dirty="0"/>
              <a:t> كل مشترك فعّال في المنصة رقمًا متسلسلًا</a:t>
            </a:r>
            <a:r>
              <a:rPr lang="en-US" dirty="0"/>
              <a:t>.</a:t>
            </a:r>
          </a:p>
          <a:p>
            <a:pPr marL="285750" lvl="0" indent="-285750" algn="just" rtl="1">
              <a:buFont typeface="Arial" panose="020B0604020202020204" pitchFamily="34" charset="0"/>
              <a:buChar char="•"/>
            </a:pPr>
            <a:r>
              <a:rPr lang="ar-EG" dirty="0"/>
              <a:t>ت</a:t>
            </a:r>
            <a:r>
              <a:rPr lang="ar-SA" dirty="0"/>
              <a:t>حد</a:t>
            </a:r>
            <a:r>
              <a:rPr lang="ar-EG" dirty="0"/>
              <a:t>ي</a:t>
            </a:r>
            <a:r>
              <a:rPr lang="ar-SA" dirty="0"/>
              <a:t>د حجم العينة (على سبيل المثال</a:t>
            </a:r>
            <a:r>
              <a:rPr lang="ar-EG" dirty="0"/>
              <a:t>:</a:t>
            </a:r>
            <a:r>
              <a:rPr lang="ar-SA" dirty="0"/>
              <a:t> 1,000 م</a:t>
            </a:r>
            <a:r>
              <a:rPr lang="ar-EG" dirty="0"/>
              <a:t>ُ</a:t>
            </a:r>
            <a:r>
              <a:rPr lang="ar-SA" dirty="0"/>
              <a:t>ستخدم)</a:t>
            </a:r>
            <a:r>
              <a:rPr lang="en-US" dirty="0"/>
              <a:t>.</a:t>
            </a:r>
          </a:p>
          <a:p>
            <a:pPr marL="285750" lvl="0" indent="-285750" algn="just" rtl="1">
              <a:buFont typeface="Arial" panose="020B0604020202020204" pitchFamily="34" charset="0"/>
              <a:buChar char="•"/>
            </a:pPr>
            <a:r>
              <a:rPr lang="ar-SA" dirty="0"/>
              <a:t>باستخدام </a:t>
            </a:r>
            <a:r>
              <a:rPr lang="ar-EG" dirty="0"/>
              <a:t>أي </a:t>
            </a:r>
            <a:r>
              <a:rPr lang="ar-SA" dirty="0"/>
              <a:t>برنامج أو</a:t>
            </a:r>
            <a:r>
              <a:rPr lang="ar-EG" dirty="0"/>
              <a:t> </a:t>
            </a:r>
            <a:r>
              <a:rPr lang="ar-SA" dirty="0"/>
              <a:t>أداة إحصائية، يتم اختيار </a:t>
            </a:r>
            <a:r>
              <a:rPr lang="ar-EG" dirty="0"/>
              <a:t>استخدام أي دالة إحصائية لاختيار </a:t>
            </a:r>
            <a:r>
              <a:rPr lang="ar-SA" dirty="0"/>
              <a:t>الأرقام عشوائيًا، لي</a:t>
            </a:r>
            <a:r>
              <a:rPr lang="ar-EG" dirty="0"/>
              <a:t>صبح</a:t>
            </a:r>
            <a:r>
              <a:rPr lang="ar-SA" dirty="0"/>
              <a:t> الم</a:t>
            </a:r>
            <a:r>
              <a:rPr lang="ar-EG" dirty="0"/>
              <a:t>ُ</a:t>
            </a:r>
            <a:r>
              <a:rPr lang="ar-SA" dirty="0" err="1"/>
              <a:t>شتركون</a:t>
            </a:r>
            <a:r>
              <a:rPr lang="ar-SA" dirty="0"/>
              <a:t> المطابقون لهذه الأرقام</a:t>
            </a:r>
            <a:r>
              <a:rPr lang="ar-EG" dirty="0"/>
              <a:t> هم</a:t>
            </a:r>
            <a:r>
              <a:rPr lang="ar-SA" dirty="0"/>
              <a:t> </a:t>
            </a:r>
            <a:r>
              <a:rPr lang="ar-SA" b="1" dirty="0"/>
              <a:t>العينة العشوائية البسيطة</a:t>
            </a:r>
            <a:r>
              <a:rPr lang="en-US" dirty="0"/>
              <a:t>.</a:t>
            </a:r>
            <a:endParaRPr lang="ar-EG" dirty="0"/>
          </a:p>
          <a:p>
            <a:pPr marL="285750" lvl="0" indent="-285750" algn="just" rtl="1">
              <a:buFont typeface="Arial" panose="020B0604020202020204" pitchFamily="34" charset="0"/>
              <a:buChar char="•"/>
            </a:pPr>
            <a:endParaRPr lang="en-US" dirty="0"/>
          </a:p>
          <a:p>
            <a:pPr algn="just" rtl="1"/>
            <a:r>
              <a:rPr lang="ar-SA" u="sng" dirty="0"/>
              <a:t>المزايا في هذا السياق</a:t>
            </a:r>
            <a:r>
              <a:rPr lang="en-US" u="sng" dirty="0"/>
              <a:t>:</a:t>
            </a:r>
          </a:p>
          <a:p>
            <a:pPr marL="285750" lvl="0" indent="-285750" algn="just" rtl="1">
              <a:buFont typeface="Courier New" panose="02070309020205020404" pitchFamily="49" charset="0"/>
              <a:buChar char="o"/>
            </a:pPr>
            <a:r>
              <a:rPr lang="ar-SA" dirty="0"/>
              <a:t>منح كل مشترك فرصة متساوية للاختيار</a:t>
            </a:r>
            <a:r>
              <a:rPr lang="en-US" dirty="0"/>
              <a:t>.</a:t>
            </a:r>
          </a:p>
          <a:p>
            <a:pPr marL="285750" lvl="0" indent="-285750" algn="just" rtl="1">
              <a:buFont typeface="Courier New" panose="02070309020205020404" pitchFamily="49" charset="0"/>
              <a:buChar char="o"/>
            </a:pPr>
            <a:r>
              <a:rPr lang="ar-SA" dirty="0"/>
              <a:t>الحصول على عينة تمثل اتجاهات الم</a:t>
            </a:r>
            <a:r>
              <a:rPr lang="ar-EG" dirty="0"/>
              <a:t>ُ</a:t>
            </a:r>
            <a:r>
              <a:rPr lang="ar-SA" dirty="0"/>
              <a:t>ستخدمين بشكل أفضل</a:t>
            </a:r>
            <a:r>
              <a:rPr lang="en-US" dirty="0"/>
              <a:t>.</a:t>
            </a:r>
          </a:p>
          <a:p>
            <a:pPr marL="285750" lvl="0" indent="-285750" algn="just" rtl="1">
              <a:buFont typeface="Courier New" panose="02070309020205020404" pitchFamily="49" charset="0"/>
              <a:buChar char="o"/>
            </a:pPr>
            <a:r>
              <a:rPr lang="ar-EG" dirty="0"/>
              <a:t>تقليل </a:t>
            </a:r>
            <a:r>
              <a:rPr lang="ar-SA" dirty="0"/>
              <a:t>احتمالية التحيّز في اختيار العينة</a:t>
            </a:r>
            <a:r>
              <a:rPr lang="en-US" dirty="0"/>
              <a:t>.</a:t>
            </a:r>
          </a:p>
        </p:txBody>
      </p:sp>
      <p:pic>
        <p:nvPicPr>
          <p:cNvPr id="13" name="Picture 12" descr="A screenshot of a phone&#10;&#10;AI-generated content may be incorrect.">
            <a:extLst>
              <a:ext uri="{FF2B5EF4-FFF2-40B4-BE49-F238E27FC236}">
                <a16:creationId xmlns:a16="http://schemas.microsoft.com/office/drawing/2014/main" id="{6A99EAA8-B9FD-2A58-5CD3-EEE1EA91051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60451" y="2433033"/>
            <a:ext cx="2146300" cy="321945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397098230"/>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300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
                                          </p:val>
                                        </p:tav>
                                        <p:tav tm="100000">
                                          <p:val>
                                            <p:strVal val="#ppt_x"/>
                                          </p:val>
                                        </p:tav>
                                      </p:tavLst>
                                    </p:anim>
                                    <p:anim calcmode="lin" valueType="num">
                                      <p:cBhvr>
                                        <p:cTn id="1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5B7373-BA40-78FF-74C6-8FE092E29BFD}"/>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6DE1021C-67D8-44C2-ABE2-48FB92717D32}"/>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التاسعة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21422BE3-1028-AFF6-9DE4-9DBC2C8B2FA0}"/>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1. جمع البيانات:</a:t>
            </a:r>
          </a:p>
        </p:txBody>
      </p:sp>
      <p:sp>
        <p:nvSpPr>
          <p:cNvPr id="2" name="TextBox 1">
            <a:extLst>
              <a:ext uri="{FF2B5EF4-FFF2-40B4-BE49-F238E27FC236}">
                <a16:creationId xmlns:a16="http://schemas.microsoft.com/office/drawing/2014/main" id="{7459D735-9E20-35B8-913B-AE357A3397B2}"/>
              </a:ext>
            </a:extLst>
          </p:cNvPr>
          <p:cNvSpPr txBox="1"/>
          <p:nvPr/>
        </p:nvSpPr>
        <p:spPr>
          <a:xfrm>
            <a:off x="6032665" y="1839718"/>
            <a:ext cx="5237107" cy="369332"/>
          </a:xfrm>
          <a:prstGeom prst="rect">
            <a:avLst/>
          </a:prstGeom>
          <a:noFill/>
        </p:spPr>
        <p:txBody>
          <a:bodyPr wrap="square" rtlCol="0">
            <a:spAutoFit/>
          </a:bodyPr>
          <a:lstStyle>
            <a:defPPr>
              <a:defRPr lang="en-US"/>
            </a:defPPr>
            <a:lvl1pPr rtl="1">
              <a:defRPr b="1">
                <a:effectLst>
                  <a:outerShdw blurRad="38100" dist="38100" dir="2700000" algn="tl">
                    <a:srgbClr val="000000">
                      <a:alpha val="43137"/>
                    </a:srgbClr>
                  </a:outerShdw>
                </a:effectLst>
              </a:defRPr>
            </a:lvl1pPr>
          </a:lstStyle>
          <a:p>
            <a:pPr algn="just"/>
            <a:r>
              <a:rPr lang="ar-EG" dirty="0"/>
              <a:t>(2) </a:t>
            </a:r>
            <a:r>
              <a:rPr lang="ar-SA" dirty="0"/>
              <a:t>العينة </a:t>
            </a:r>
            <a:r>
              <a:rPr lang="ar-EG" dirty="0"/>
              <a:t>العشوائية </a:t>
            </a:r>
            <a:r>
              <a:rPr lang="ar-SA" dirty="0"/>
              <a:t>الطبقية</a:t>
            </a:r>
            <a:r>
              <a:rPr lang="ar-EG" dirty="0"/>
              <a:t> </a:t>
            </a:r>
            <a:r>
              <a:rPr lang="en-US" dirty="0"/>
              <a:t>(Stratified Random Sample)</a:t>
            </a:r>
            <a:r>
              <a:rPr lang="ar-EG" dirty="0"/>
              <a:t>:</a:t>
            </a:r>
            <a:endParaRPr lang="en-US" dirty="0"/>
          </a:p>
        </p:txBody>
      </p:sp>
      <p:sp>
        <p:nvSpPr>
          <p:cNvPr id="3" name="TextBox 2">
            <a:extLst>
              <a:ext uri="{FF2B5EF4-FFF2-40B4-BE49-F238E27FC236}">
                <a16:creationId xmlns:a16="http://schemas.microsoft.com/office/drawing/2014/main" id="{8C0DA49C-FB60-4FB7-9CBA-FD7FE1A26360}"/>
              </a:ext>
            </a:extLst>
          </p:cNvPr>
          <p:cNvSpPr txBox="1"/>
          <p:nvPr/>
        </p:nvSpPr>
        <p:spPr>
          <a:xfrm>
            <a:off x="3770416" y="2285483"/>
            <a:ext cx="7574008" cy="3816429"/>
          </a:xfrm>
          <a:prstGeom prst="rect">
            <a:avLst/>
          </a:prstGeom>
          <a:noFill/>
        </p:spPr>
        <p:txBody>
          <a:bodyPr wrap="square" rtlCol="0">
            <a:spAutoFit/>
          </a:bodyPr>
          <a:lstStyle/>
          <a:p>
            <a:pPr algn="just" rtl="1"/>
            <a:r>
              <a:rPr lang="ar-EG" u="sng" dirty="0"/>
              <a:t>يعتمد هذا الأسلوب على:</a:t>
            </a:r>
          </a:p>
          <a:p>
            <a:pPr marL="342900" indent="-342900" algn="just" rtl="1">
              <a:buFont typeface="+mj-lt"/>
              <a:buAutoNum type="arabicPeriod"/>
            </a:pPr>
            <a:r>
              <a:rPr lang="ar-EG" b="1" dirty="0"/>
              <a:t>تقسيم مجتمع الدراسة أولًا إلى عدد من الطبقات أو المجموعات الفرعية (</a:t>
            </a:r>
            <a:r>
              <a:rPr lang="en-US" b="1" dirty="0"/>
              <a:t>Strata</a:t>
            </a:r>
            <a:r>
              <a:rPr lang="ar-EG" b="1" dirty="0"/>
              <a:t>)</a:t>
            </a:r>
            <a:r>
              <a:rPr lang="ar-SA" dirty="0"/>
              <a:t> على أساس خصائص معينة</a:t>
            </a:r>
            <a:r>
              <a:rPr lang="ar-EG" dirty="0"/>
              <a:t> (مثل النوع أو السن أو غيرهما).</a:t>
            </a:r>
          </a:p>
          <a:p>
            <a:pPr marL="342900" indent="-342900" algn="just" rtl="1">
              <a:buFont typeface="+mj-lt"/>
              <a:buAutoNum type="arabicPeriod"/>
            </a:pPr>
            <a:r>
              <a:rPr lang="ar-EG" b="1" dirty="0"/>
              <a:t>ثم يتم اختيار عينة فرعية من كل طبقة</a:t>
            </a:r>
            <a:r>
              <a:rPr lang="ar-EG" dirty="0"/>
              <a:t>. وذلك بحيث تكون نسبة كل عينة فرعية إلى إجمالي العينة متساوية تقريبًا مع نسبة الطبقة نفسها إلى إجمالي المجتمع.</a:t>
            </a:r>
          </a:p>
          <a:p>
            <a:pPr marL="342900" indent="-342900" algn="just" rtl="1">
              <a:buFont typeface="+mj-lt"/>
              <a:buAutoNum type="arabicPeriod"/>
            </a:pPr>
            <a:endParaRPr lang="ar-EG" sz="1200" dirty="0"/>
          </a:p>
          <a:p>
            <a:pPr marL="285750" indent="-285750" algn="just" rtl="1">
              <a:buFont typeface="Wingdings" panose="05000000000000000000" pitchFamily="2" charset="2"/>
              <a:buChar char="ü"/>
            </a:pPr>
            <a:r>
              <a:rPr lang="ar-EG" u="sng" dirty="0">
                <a:solidFill>
                  <a:schemeClr val="accent1"/>
                </a:solidFill>
              </a:rPr>
              <a:t>فعلى سبيل المثال</a:t>
            </a:r>
            <a:r>
              <a:rPr lang="ar-EG" dirty="0"/>
              <a:t>، إذا كان الباحث يدرس </a:t>
            </a:r>
            <a:r>
              <a:rPr lang="ar-EG" b="1" dirty="0"/>
              <a:t>أنماط استخدام منصات التواصل الاجتماعي في التسويق الرقمي </a:t>
            </a:r>
            <a:r>
              <a:rPr lang="ar-EG" dirty="0"/>
              <a:t>بدولة ما، يمكنه تقسيم المجتمع إلى طبقات وفقًا لمتغيرات مثل: الفئة العمرية (18–24، 25–34، 35 فأكثر) أو المنطقة الجغرافية (الغرب، الوسط، الشرق)، بحيث يضمن أن كل طبقة ممثلة في العينة بنفس نسبتها الحقيقية داخل المجتمع.</a:t>
            </a:r>
          </a:p>
          <a:p>
            <a:pPr marL="285750" indent="-285750" algn="just" rtl="1">
              <a:buFont typeface="Wingdings" panose="05000000000000000000" pitchFamily="2" charset="2"/>
              <a:buChar char="ü"/>
            </a:pPr>
            <a:endParaRPr lang="ar-EG" sz="1200" dirty="0"/>
          </a:p>
          <a:p>
            <a:pPr algn="just" rtl="1"/>
            <a:r>
              <a:rPr lang="ar-EG" dirty="0"/>
              <a:t>ويختلف هذا النوع من العينات عن العينة العشوائية البسيطة في وجود خطوة إضافية قبل الخطوات الثلاث المعروفة (ترقيم الأفراد – تحديد حجم العينة – الاختيار العشوائي). هذه الخطوة الإضافية هي </a:t>
            </a:r>
            <a:r>
              <a:rPr lang="ar-EG" b="1" dirty="0"/>
              <a:t>تقسيم المجتمع إلى طبقات مستقلة</a:t>
            </a:r>
            <a:r>
              <a:rPr lang="ar-EG" dirty="0"/>
              <a:t>، وبعد ذلك تُطبق خطوات اختيار العينة العشوائية داخل كل طبقة.</a:t>
            </a:r>
          </a:p>
        </p:txBody>
      </p:sp>
      <p:pic>
        <p:nvPicPr>
          <p:cNvPr id="7" name="Picture 6" descr="A screenshot of a cell phone&#10;&#10;AI-generated content may be incorrect.">
            <a:extLst>
              <a:ext uri="{FF2B5EF4-FFF2-40B4-BE49-F238E27FC236}">
                <a16:creationId xmlns:a16="http://schemas.microsoft.com/office/drawing/2014/main" id="{25C9C9E3-1FE4-9FB1-5E60-59C9E972891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35297" y="2331440"/>
            <a:ext cx="2202268" cy="3303402"/>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1330253215"/>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300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
                                          </p:val>
                                        </p:tav>
                                        <p:tav tm="100000">
                                          <p:val>
                                            <p:strVal val="#ppt_x"/>
                                          </p:val>
                                        </p:tav>
                                      </p:tavLst>
                                    </p:anim>
                                    <p:anim calcmode="lin" valueType="num">
                                      <p:cBhvr>
                                        <p:cTn id="1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7C9CCB-8A8B-C0D5-30B5-D6908D448BE6}"/>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E0083961-6F18-8C32-3811-88191279284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التاسعة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019505EF-FF0C-3323-90F9-3D07F5ECEBE1}"/>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1. جمع البيانات:</a:t>
            </a:r>
          </a:p>
        </p:txBody>
      </p:sp>
      <p:sp>
        <p:nvSpPr>
          <p:cNvPr id="3" name="TextBox 2">
            <a:extLst>
              <a:ext uri="{FF2B5EF4-FFF2-40B4-BE49-F238E27FC236}">
                <a16:creationId xmlns:a16="http://schemas.microsoft.com/office/drawing/2014/main" id="{84A1DCBA-976D-8425-A71D-C94AA80D8EC9}"/>
              </a:ext>
            </a:extLst>
          </p:cNvPr>
          <p:cNvSpPr txBox="1"/>
          <p:nvPr/>
        </p:nvSpPr>
        <p:spPr>
          <a:xfrm>
            <a:off x="3765550" y="2327048"/>
            <a:ext cx="7578874" cy="3139321"/>
          </a:xfrm>
          <a:prstGeom prst="rect">
            <a:avLst/>
          </a:prstGeom>
          <a:noFill/>
        </p:spPr>
        <p:txBody>
          <a:bodyPr wrap="square" rtlCol="0">
            <a:spAutoFit/>
          </a:bodyPr>
          <a:lstStyle/>
          <a:p>
            <a:pPr algn="just" rtl="1"/>
            <a:r>
              <a:rPr lang="ar-EG" u="sng" dirty="0"/>
              <a:t>يتميز هذا الأسلوب بعدد من المميزات، منها:</a:t>
            </a:r>
          </a:p>
          <a:p>
            <a:pPr marL="285750" indent="-285750" algn="just" rtl="1">
              <a:buFont typeface="Arial" panose="020B0604020202020204" pitchFamily="34" charset="0"/>
              <a:buChar char="•"/>
            </a:pPr>
            <a:r>
              <a:rPr lang="ar-EG" dirty="0"/>
              <a:t>ضمان تمثيل جميع الشرائح المهمة في المجتمع بما يتناسب مع حجمها الحقيقي (مثل مختلف الفئات العمرية أو المناطق الجغرافية في دراسة تسويقية رقمية).</a:t>
            </a:r>
          </a:p>
          <a:p>
            <a:pPr marL="285750" indent="-285750" algn="just" rtl="1">
              <a:buFont typeface="Arial" panose="020B0604020202020204" pitchFamily="34" charset="0"/>
              <a:buChar char="•"/>
            </a:pPr>
            <a:r>
              <a:rPr lang="ar-EG" dirty="0"/>
              <a:t>إذا كانت إحدى الطبقات صغيرة العدد ولكنها مهمة للبحث (مثل فئة صغار السن المهتمين بالإعلانات التفاعلية)، يمكن للباحث أن يزيد من حجم عيّنتها لضمان وجود عدد كافٍ لإجراء التحليلات الإحصائية.</a:t>
            </a:r>
          </a:p>
          <a:p>
            <a:pPr algn="just" rtl="1"/>
            <a:endParaRPr lang="ar-EG" dirty="0"/>
          </a:p>
          <a:p>
            <a:pPr algn="just" rtl="1"/>
            <a:r>
              <a:rPr lang="ar-EG" u="sng" dirty="0"/>
              <a:t>وبذلك يمكن أن تكون العينة الطبقية على نوعين:</a:t>
            </a:r>
          </a:p>
          <a:p>
            <a:pPr marL="285750" indent="-285750" algn="just" rtl="1">
              <a:buFont typeface="Arial" panose="020B0604020202020204" pitchFamily="34" charset="0"/>
              <a:buChar char="•"/>
            </a:pPr>
            <a:r>
              <a:rPr lang="ar-EG" b="1" dirty="0"/>
              <a:t>عينة طبقية متناسبة:</a:t>
            </a:r>
            <a:r>
              <a:rPr lang="ar-EG" dirty="0"/>
              <a:t> تمثل كل طبقة بنسبة تتفق مع حجمها في المجتمع.</a:t>
            </a:r>
          </a:p>
          <a:p>
            <a:pPr marL="285750" indent="-285750" algn="just" rtl="1">
              <a:buFont typeface="Arial" panose="020B0604020202020204" pitchFamily="34" charset="0"/>
              <a:buChar char="•"/>
            </a:pPr>
            <a:r>
              <a:rPr lang="ar-EG" b="1" dirty="0"/>
              <a:t>عينة طبقية غير متناسبة:</a:t>
            </a:r>
            <a:r>
              <a:rPr lang="ar-EG" dirty="0"/>
              <a:t> يتم فيها زيادة تمثيل بعض الطبقات الصغيرة لأغراض البحث، مثل إعطاء وزن أكبر للمؤثرين الرقميين مقارنة بالمُستخدمين العاديين.</a:t>
            </a:r>
          </a:p>
        </p:txBody>
      </p:sp>
      <p:pic>
        <p:nvPicPr>
          <p:cNvPr id="4" name="Picture 3" descr="A screenshot of a cell phone&#10;&#10;AI-generated content may be incorrect.">
            <a:extLst>
              <a:ext uri="{FF2B5EF4-FFF2-40B4-BE49-F238E27FC236}">
                <a16:creationId xmlns:a16="http://schemas.microsoft.com/office/drawing/2014/main" id="{8C2A8C9F-7096-546B-00DE-81764166ABE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30300" y="2254250"/>
            <a:ext cx="2286000" cy="342900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7" name="TextBox 6">
            <a:extLst>
              <a:ext uri="{FF2B5EF4-FFF2-40B4-BE49-F238E27FC236}">
                <a16:creationId xmlns:a16="http://schemas.microsoft.com/office/drawing/2014/main" id="{79A82AAD-D5E1-B267-9828-B06867691A0F}"/>
              </a:ext>
            </a:extLst>
          </p:cNvPr>
          <p:cNvSpPr txBox="1"/>
          <p:nvPr/>
        </p:nvSpPr>
        <p:spPr>
          <a:xfrm>
            <a:off x="6032665" y="1839718"/>
            <a:ext cx="5237107" cy="369332"/>
          </a:xfrm>
          <a:prstGeom prst="rect">
            <a:avLst/>
          </a:prstGeom>
          <a:noFill/>
        </p:spPr>
        <p:txBody>
          <a:bodyPr wrap="square" rtlCol="0">
            <a:spAutoFit/>
          </a:bodyPr>
          <a:lstStyle>
            <a:defPPr>
              <a:defRPr lang="en-US"/>
            </a:defPPr>
            <a:lvl1pPr rtl="1">
              <a:defRPr b="1">
                <a:effectLst>
                  <a:outerShdw blurRad="38100" dist="38100" dir="2700000" algn="tl">
                    <a:srgbClr val="000000">
                      <a:alpha val="43137"/>
                    </a:srgbClr>
                  </a:outerShdw>
                </a:effectLst>
              </a:defRPr>
            </a:lvl1pPr>
          </a:lstStyle>
          <a:p>
            <a:pPr algn="just"/>
            <a:r>
              <a:rPr lang="ar-EG" dirty="0"/>
              <a:t>(2) </a:t>
            </a:r>
            <a:r>
              <a:rPr lang="ar-SA" dirty="0"/>
              <a:t>العينة </a:t>
            </a:r>
            <a:r>
              <a:rPr lang="ar-EG" dirty="0"/>
              <a:t>العشوائية </a:t>
            </a:r>
            <a:r>
              <a:rPr lang="ar-SA" dirty="0"/>
              <a:t>الطبقية</a:t>
            </a:r>
            <a:r>
              <a:rPr lang="ar-EG" dirty="0"/>
              <a:t> </a:t>
            </a:r>
            <a:r>
              <a:rPr lang="en-US" dirty="0"/>
              <a:t>(Stratified Random Sample)</a:t>
            </a:r>
            <a:r>
              <a:rPr lang="ar-EG" dirty="0"/>
              <a:t>:</a:t>
            </a:r>
            <a:endParaRPr lang="en-US" dirty="0"/>
          </a:p>
        </p:txBody>
      </p:sp>
    </p:spTree>
    <p:extLst>
      <p:ext uri="{BB962C8B-B14F-4D97-AF65-F5344CB8AC3E}">
        <p14:creationId xmlns:p14="http://schemas.microsoft.com/office/powerpoint/2010/main" val="2063975188"/>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300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FB3FB6-DF96-1047-A258-F8FA990F4340}"/>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F519F6CF-53AE-72C7-35B6-DA074D9DB8E4}"/>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التاسعة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6141C5FF-77D0-8ECD-CB8F-D8A4B5541B6F}"/>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1. جمع البيانات:</a:t>
            </a:r>
          </a:p>
        </p:txBody>
      </p:sp>
      <p:sp>
        <p:nvSpPr>
          <p:cNvPr id="3" name="TextBox 2">
            <a:extLst>
              <a:ext uri="{FF2B5EF4-FFF2-40B4-BE49-F238E27FC236}">
                <a16:creationId xmlns:a16="http://schemas.microsoft.com/office/drawing/2014/main" id="{A6AC9FC1-B913-BFBF-6B25-09C78838551C}"/>
              </a:ext>
            </a:extLst>
          </p:cNvPr>
          <p:cNvSpPr txBox="1"/>
          <p:nvPr/>
        </p:nvSpPr>
        <p:spPr>
          <a:xfrm>
            <a:off x="3583296" y="2327048"/>
            <a:ext cx="7761128" cy="3693319"/>
          </a:xfrm>
          <a:prstGeom prst="rect">
            <a:avLst/>
          </a:prstGeom>
          <a:noFill/>
        </p:spPr>
        <p:txBody>
          <a:bodyPr wrap="square" rtlCol="0">
            <a:spAutoFit/>
          </a:bodyPr>
          <a:lstStyle/>
          <a:p>
            <a:pPr marL="285750" indent="-285750" algn="just" rtl="1">
              <a:buFont typeface="Wingdings" panose="05000000000000000000" pitchFamily="2" charset="2"/>
              <a:buChar char="ü"/>
            </a:pPr>
            <a:r>
              <a:rPr lang="ar-EG" u="sng" dirty="0">
                <a:solidFill>
                  <a:schemeClr val="accent1"/>
                </a:solidFill>
              </a:rPr>
              <a:t>مثال تطبيقي:</a:t>
            </a:r>
            <a:r>
              <a:rPr lang="ar-EG" dirty="0">
                <a:solidFill>
                  <a:schemeClr val="accent1"/>
                </a:solidFill>
              </a:rPr>
              <a:t> </a:t>
            </a:r>
            <a:r>
              <a:rPr lang="ar-EG" dirty="0"/>
              <a:t>عند دراسة </a:t>
            </a:r>
            <a:r>
              <a:rPr lang="ar-EG" b="1" dirty="0"/>
              <a:t>أنماط استخدام منصات التواصل الاجتماعي في التسويق الرقمي داخل دولة الإمارات</a:t>
            </a:r>
            <a:r>
              <a:rPr lang="ar-EG" dirty="0"/>
              <a:t>، يمكننا </a:t>
            </a:r>
            <a:r>
              <a:rPr lang="ar-EG" u="sng" dirty="0"/>
              <a:t>اتباع الخطوات التالية لاختيار العينة وفقًا لأسلوب </a:t>
            </a:r>
            <a:r>
              <a:rPr lang="ar-EG" u="sng" dirty="0">
                <a:effectLst>
                  <a:outerShdw blurRad="38100" dist="38100" dir="2700000" algn="tl">
                    <a:srgbClr val="000000">
                      <a:alpha val="43137"/>
                    </a:srgbClr>
                  </a:outerShdw>
                </a:effectLst>
              </a:rPr>
              <a:t>العينة الطبقية</a:t>
            </a:r>
            <a:r>
              <a:rPr lang="ar-EG" u="sng" dirty="0"/>
              <a:t>:</a:t>
            </a:r>
            <a:endParaRPr lang="en-US" u="sng" dirty="0"/>
          </a:p>
          <a:p>
            <a:pPr algn="just" rtl="1"/>
            <a:endParaRPr lang="ar-EG" b="1" dirty="0"/>
          </a:p>
          <a:p>
            <a:pPr marL="342900" indent="-342900" algn="just" rtl="1">
              <a:buFont typeface="+mj-lt"/>
              <a:buAutoNum type="arabicPeriod"/>
            </a:pPr>
            <a:r>
              <a:rPr lang="ar-EG" dirty="0"/>
              <a:t>تقسيم مجتمع الدراسة (جميع مُستخدمي منصات التواصل الاجتماعي) إلى </a:t>
            </a:r>
            <a:r>
              <a:rPr lang="ar-EG" b="1" dirty="0"/>
              <a:t>طبقات فرعية</a:t>
            </a:r>
            <a:r>
              <a:rPr lang="ar-EG" dirty="0"/>
              <a:t>، مثلًا:</a:t>
            </a:r>
          </a:p>
          <a:p>
            <a:pPr marL="742950" lvl="1" indent="-285750" algn="just" rtl="1">
              <a:buFont typeface="Arial" panose="020B0604020202020204" pitchFamily="34" charset="0"/>
              <a:buChar char="•"/>
            </a:pPr>
            <a:r>
              <a:rPr lang="ar-EG" dirty="0"/>
              <a:t>الفئة العمرية 18–24 سنة.</a:t>
            </a:r>
          </a:p>
          <a:p>
            <a:pPr marL="742950" lvl="1" indent="-285750" algn="just" rtl="1">
              <a:buFont typeface="Arial" panose="020B0604020202020204" pitchFamily="34" charset="0"/>
              <a:buChar char="•"/>
            </a:pPr>
            <a:r>
              <a:rPr lang="ar-EG" dirty="0"/>
              <a:t>الفئة العمرية 25–34 سنة.</a:t>
            </a:r>
          </a:p>
          <a:p>
            <a:pPr marL="742950" lvl="1" indent="-285750" algn="just" rtl="1">
              <a:buFont typeface="Arial" panose="020B0604020202020204" pitchFamily="34" charset="0"/>
              <a:buChar char="•"/>
            </a:pPr>
            <a:r>
              <a:rPr lang="ar-EG" dirty="0"/>
              <a:t>الفئة العمرية 35 سنة فأكثر.</a:t>
            </a:r>
          </a:p>
          <a:p>
            <a:pPr marL="742950" lvl="1" indent="-285750" algn="just" rtl="1">
              <a:buFont typeface="Arial" panose="020B0604020202020204" pitchFamily="34" charset="0"/>
              <a:buChar char="•"/>
            </a:pPr>
            <a:endParaRPr lang="ar-EG" dirty="0"/>
          </a:p>
          <a:p>
            <a:pPr marL="342900" indent="-342900" algn="just" rtl="1">
              <a:buFont typeface="+mj-lt"/>
              <a:buAutoNum type="arabicPeriod"/>
            </a:pPr>
            <a:r>
              <a:rPr lang="ar-EG" dirty="0"/>
              <a:t>إعطاء كل فرد داخل كل طبقة رقمًا متسلسلًا خاصًا به.</a:t>
            </a:r>
          </a:p>
          <a:p>
            <a:pPr marL="342900" indent="-342900" algn="just" rtl="1">
              <a:buFont typeface="+mj-lt"/>
              <a:buAutoNum type="arabicPeriod"/>
            </a:pPr>
            <a:r>
              <a:rPr lang="ar-EG" dirty="0"/>
              <a:t>تحديد حجم العينة ليكون على سبيل المثال 600 مبحوث، يتم تحديدهم بشكل متناسب مع حجم كل طبقة في المجتمع (مثلًا 250 من الفئة العمرية الأولى، و200 من الثانية، و150 من الثالثة).</a:t>
            </a:r>
          </a:p>
          <a:p>
            <a:pPr marL="342900" indent="-342900" algn="just" rtl="1">
              <a:buFont typeface="+mj-lt"/>
              <a:buAutoNum type="arabicPeriod"/>
            </a:pPr>
            <a:r>
              <a:rPr lang="ar-EG" dirty="0"/>
              <a:t>باستخدام أحد البرامج الإحصائية، يختار الباحث هذه العينات الفرعية داخل كل طبقة وفقًا لأسلوب اختيار الأرقام العشوائية.</a:t>
            </a:r>
          </a:p>
        </p:txBody>
      </p:sp>
      <p:pic>
        <p:nvPicPr>
          <p:cNvPr id="7" name="Picture 6" descr="A screenshot of a phone&#10;&#10;AI-generated content may be incorrect.">
            <a:extLst>
              <a:ext uri="{FF2B5EF4-FFF2-40B4-BE49-F238E27FC236}">
                <a16:creationId xmlns:a16="http://schemas.microsoft.com/office/drawing/2014/main" id="{6EB9F51B-8323-3F62-28DC-95E96DEE4E0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15858" y="2209050"/>
            <a:ext cx="2463799" cy="3695699"/>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TextBox 3">
            <a:extLst>
              <a:ext uri="{FF2B5EF4-FFF2-40B4-BE49-F238E27FC236}">
                <a16:creationId xmlns:a16="http://schemas.microsoft.com/office/drawing/2014/main" id="{6E7003AC-B2D4-B4E7-766F-AB7F099C88C5}"/>
              </a:ext>
            </a:extLst>
          </p:cNvPr>
          <p:cNvSpPr txBox="1"/>
          <p:nvPr/>
        </p:nvSpPr>
        <p:spPr>
          <a:xfrm>
            <a:off x="6032665" y="1839718"/>
            <a:ext cx="5237107" cy="369332"/>
          </a:xfrm>
          <a:prstGeom prst="rect">
            <a:avLst/>
          </a:prstGeom>
          <a:noFill/>
        </p:spPr>
        <p:txBody>
          <a:bodyPr wrap="square" rtlCol="0">
            <a:spAutoFit/>
          </a:bodyPr>
          <a:lstStyle>
            <a:defPPr>
              <a:defRPr lang="en-US"/>
            </a:defPPr>
            <a:lvl1pPr rtl="1">
              <a:defRPr b="1">
                <a:effectLst>
                  <a:outerShdw blurRad="38100" dist="38100" dir="2700000" algn="tl">
                    <a:srgbClr val="000000">
                      <a:alpha val="43137"/>
                    </a:srgbClr>
                  </a:outerShdw>
                </a:effectLst>
              </a:defRPr>
            </a:lvl1pPr>
          </a:lstStyle>
          <a:p>
            <a:pPr algn="just"/>
            <a:r>
              <a:rPr lang="ar-EG" dirty="0"/>
              <a:t>(2) </a:t>
            </a:r>
            <a:r>
              <a:rPr lang="ar-SA" dirty="0"/>
              <a:t>العينة </a:t>
            </a:r>
            <a:r>
              <a:rPr lang="ar-EG" dirty="0"/>
              <a:t>العشوائية </a:t>
            </a:r>
            <a:r>
              <a:rPr lang="ar-SA" dirty="0"/>
              <a:t>الطبقية</a:t>
            </a:r>
            <a:r>
              <a:rPr lang="ar-EG" dirty="0"/>
              <a:t> </a:t>
            </a:r>
            <a:r>
              <a:rPr lang="en-US" dirty="0"/>
              <a:t>(Stratified Random Sample)</a:t>
            </a:r>
            <a:r>
              <a:rPr lang="ar-EG" dirty="0"/>
              <a:t>:</a:t>
            </a:r>
            <a:endParaRPr lang="en-US" dirty="0"/>
          </a:p>
        </p:txBody>
      </p:sp>
    </p:spTree>
    <p:extLst>
      <p:ext uri="{BB962C8B-B14F-4D97-AF65-F5344CB8AC3E}">
        <p14:creationId xmlns:p14="http://schemas.microsoft.com/office/powerpoint/2010/main" val="391842040"/>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30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61751F-E0A3-688F-0FB0-AEA5A1F99AAB}"/>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1A05F0B1-38A4-55F7-50A8-83EB0FB9C887}"/>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التاسعة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DCD1A74A-9ECF-A5C1-8AF1-CD6AC0C1EBF8}"/>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1. جمع البيانات:</a:t>
            </a:r>
          </a:p>
        </p:txBody>
      </p:sp>
      <p:sp>
        <p:nvSpPr>
          <p:cNvPr id="3" name="TextBox 2">
            <a:extLst>
              <a:ext uri="{FF2B5EF4-FFF2-40B4-BE49-F238E27FC236}">
                <a16:creationId xmlns:a16="http://schemas.microsoft.com/office/drawing/2014/main" id="{2FDFD368-5767-F8A1-47B9-2D9A5C41ECB3}"/>
              </a:ext>
            </a:extLst>
          </p:cNvPr>
          <p:cNvSpPr txBox="1"/>
          <p:nvPr/>
        </p:nvSpPr>
        <p:spPr>
          <a:xfrm>
            <a:off x="4057650" y="2707061"/>
            <a:ext cx="7286774" cy="2585323"/>
          </a:xfrm>
          <a:prstGeom prst="rect">
            <a:avLst/>
          </a:prstGeom>
          <a:noFill/>
        </p:spPr>
        <p:txBody>
          <a:bodyPr wrap="square" rtlCol="0">
            <a:spAutoFit/>
          </a:bodyPr>
          <a:lstStyle/>
          <a:p>
            <a:pPr algn="just" rtl="1"/>
            <a:r>
              <a:rPr lang="ar-EG" u="sng" dirty="0"/>
              <a:t>المزايا في هذا السياق:</a:t>
            </a:r>
          </a:p>
          <a:p>
            <a:pPr algn="just" rtl="1"/>
            <a:endParaRPr lang="ar-EG" u="sng" dirty="0"/>
          </a:p>
          <a:p>
            <a:pPr marL="285750" indent="-285750" algn="just" rtl="1">
              <a:buFont typeface="Arial" panose="020B0604020202020204" pitchFamily="34" charset="0"/>
              <a:buChar char="•"/>
            </a:pPr>
            <a:r>
              <a:rPr lang="ar-EG" dirty="0"/>
              <a:t>ضمان تمثيل كافة الفئات العمرية من مُستخدمي منصات التواصل الاجتماعي بما يتناسب مع حجمها الفعلي.</a:t>
            </a:r>
          </a:p>
          <a:p>
            <a:pPr marL="285750" indent="-285750" algn="just" rtl="1">
              <a:buFont typeface="Arial" panose="020B0604020202020204" pitchFamily="34" charset="0"/>
              <a:buChar char="•"/>
            </a:pPr>
            <a:r>
              <a:rPr lang="ar-EG" dirty="0"/>
              <a:t>تقليل احتمالية إغفال فئات معينة قد تكون مهمة للتحليل التسويقي (مثل صغار السن الأكثر تفاعلًا مع المُحتوى المرئي القصير).</a:t>
            </a:r>
          </a:p>
          <a:p>
            <a:pPr marL="285750" indent="-285750" algn="just" rtl="1">
              <a:buFont typeface="Arial" panose="020B0604020202020204" pitchFamily="34" charset="0"/>
              <a:buChar char="•"/>
            </a:pPr>
            <a:r>
              <a:rPr lang="ar-EG" dirty="0"/>
              <a:t>توفير بيانات أكثر دقة يمكن تعميمها على المجتمع الرقمي ككل.</a:t>
            </a:r>
          </a:p>
          <a:p>
            <a:pPr marL="285750" indent="-285750" algn="just" rtl="1">
              <a:buFont typeface="Arial" panose="020B0604020202020204" pitchFamily="34" charset="0"/>
              <a:buChar char="•"/>
            </a:pPr>
            <a:r>
              <a:rPr lang="ar-EG" dirty="0"/>
              <a:t>إمكانية التركيز على طبقة معينة إذا كانت ذات أهمية خاصة (مثل المؤثرين أو أصحاب الأعمال الصغيرة).</a:t>
            </a:r>
          </a:p>
        </p:txBody>
      </p:sp>
      <p:pic>
        <p:nvPicPr>
          <p:cNvPr id="4" name="Picture 3" descr="A screenshot of a phone&#10;&#10;AI-generated content may be incorrect.">
            <a:extLst>
              <a:ext uri="{FF2B5EF4-FFF2-40B4-BE49-F238E27FC236}">
                <a16:creationId xmlns:a16="http://schemas.microsoft.com/office/drawing/2014/main" id="{F5528792-F86E-EB1E-1782-8410F19B8C3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77776" y="2209050"/>
            <a:ext cx="2463799" cy="3695699"/>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8" name="TextBox 7">
            <a:extLst>
              <a:ext uri="{FF2B5EF4-FFF2-40B4-BE49-F238E27FC236}">
                <a16:creationId xmlns:a16="http://schemas.microsoft.com/office/drawing/2014/main" id="{8C6305BF-74AC-4E27-969A-4C405255A7C5}"/>
              </a:ext>
            </a:extLst>
          </p:cNvPr>
          <p:cNvSpPr txBox="1"/>
          <p:nvPr/>
        </p:nvSpPr>
        <p:spPr>
          <a:xfrm>
            <a:off x="6032665" y="1976285"/>
            <a:ext cx="5237107" cy="369332"/>
          </a:xfrm>
          <a:prstGeom prst="rect">
            <a:avLst/>
          </a:prstGeom>
          <a:noFill/>
        </p:spPr>
        <p:txBody>
          <a:bodyPr wrap="square" rtlCol="0">
            <a:spAutoFit/>
          </a:bodyPr>
          <a:lstStyle>
            <a:defPPr>
              <a:defRPr lang="en-US"/>
            </a:defPPr>
            <a:lvl1pPr rtl="1">
              <a:defRPr b="1">
                <a:effectLst>
                  <a:outerShdw blurRad="38100" dist="38100" dir="2700000" algn="tl">
                    <a:srgbClr val="000000">
                      <a:alpha val="43137"/>
                    </a:srgbClr>
                  </a:outerShdw>
                </a:effectLst>
              </a:defRPr>
            </a:lvl1pPr>
          </a:lstStyle>
          <a:p>
            <a:pPr algn="just"/>
            <a:r>
              <a:rPr lang="ar-EG" dirty="0"/>
              <a:t>(2) </a:t>
            </a:r>
            <a:r>
              <a:rPr lang="ar-SA" dirty="0"/>
              <a:t>العينة </a:t>
            </a:r>
            <a:r>
              <a:rPr lang="ar-EG" dirty="0"/>
              <a:t>العشوائية </a:t>
            </a:r>
            <a:r>
              <a:rPr lang="ar-SA" dirty="0"/>
              <a:t>الطبقية</a:t>
            </a:r>
            <a:r>
              <a:rPr lang="ar-EG" dirty="0"/>
              <a:t> </a:t>
            </a:r>
            <a:r>
              <a:rPr lang="en-US" dirty="0"/>
              <a:t>(Stratified Random Sample)</a:t>
            </a:r>
            <a:r>
              <a:rPr lang="ar-EG" dirty="0"/>
              <a:t>:</a:t>
            </a:r>
            <a:endParaRPr lang="en-US" dirty="0"/>
          </a:p>
        </p:txBody>
      </p:sp>
    </p:spTree>
    <p:extLst>
      <p:ext uri="{BB962C8B-B14F-4D97-AF65-F5344CB8AC3E}">
        <p14:creationId xmlns:p14="http://schemas.microsoft.com/office/powerpoint/2010/main" val="3405168548"/>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300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49E2D5-0E5C-6FDF-7449-38DD6E885E77}"/>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4846E23B-10C0-AAA2-9345-3FC3C796FD24}"/>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التاسعة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CEC94C1C-7679-CE5F-2702-EB4A127641CA}"/>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1. جمع البيانات:</a:t>
            </a:r>
          </a:p>
        </p:txBody>
      </p:sp>
      <p:sp>
        <p:nvSpPr>
          <p:cNvPr id="3" name="TextBox 2">
            <a:extLst>
              <a:ext uri="{FF2B5EF4-FFF2-40B4-BE49-F238E27FC236}">
                <a16:creationId xmlns:a16="http://schemas.microsoft.com/office/drawing/2014/main" id="{A4CD2B2B-B1AE-98A4-F2CA-19FD4D45F1B9}"/>
              </a:ext>
            </a:extLst>
          </p:cNvPr>
          <p:cNvSpPr txBox="1"/>
          <p:nvPr/>
        </p:nvSpPr>
        <p:spPr>
          <a:xfrm>
            <a:off x="3583296" y="2469553"/>
            <a:ext cx="7761128" cy="2862322"/>
          </a:xfrm>
          <a:prstGeom prst="rect">
            <a:avLst/>
          </a:prstGeom>
          <a:noFill/>
        </p:spPr>
        <p:txBody>
          <a:bodyPr wrap="square" rtlCol="0">
            <a:spAutoFit/>
          </a:bodyPr>
          <a:lstStyle/>
          <a:p>
            <a:pPr algn="just" rtl="1"/>
            <a:r>
              <a:rPr lang="ar-EG" dirty="0"/>
              <a:t>الاختلاف الأساسي بين العينة العشوائية المنتظمة وبين الأنواع السابقة (مثل العشوائية البسيطة أو الطبقية) هو أن </a:t>
            </a:r>
            <a:r>
              <a:rPr lang="ar-EG" b="1" dirty="0"/>
              <a:t>العشوائية تُستخدم فقط في اختيار الفرد أو الوحدة الأولى</a:t>
            </a:r>
            <a:r>
              <a:rPr lang="ar-EG" dirty="0"/>
              <a:t>، بينما يتم اختيار بقية الأفراد أو الوحدات بطريقة منتظمة، وذلك من خلال إضافة رقم ثابت يُسمى </a:t>
            </a:r>
            <a:r>
              <a:rPr lang="ar-EG" b="1" dirty="0"/>
              <a:t>معامل الاختيار (</a:t>
            </a:r>
            <a:r>
              <a:rPr lang="en-US" b="1" dirty="0"/>
              <a:t>K</a:t>
            </a:r>
            <a:r>
              <a:rPr lang="ar-EG" b="1" dirty="0"/>
              <a:t>)</a:t>
            </a:r>
            <a:r>
              <a:rPr lang="ar-EG" dirty="0"/>
              <a:t>.</a:t>
            </a:r>
            <a:endParaRPr lang="en-US" dirty="0"/>
          </a:p>
          <a:p>
            <a:pPr algn="just" rtl="1"/>
            <a:endParaRPr lang="en-US" dirty="0"/>
          </a:p>
          <a:p>
            <a:pPr marL="285750" indent="-285750" algn="just" rtl="1">
              <a:buFont typeface="Wingdings" panose="05000000000000000000" pitchFamily="2" charset="2"/>
              <a:buChar char="ü"/>
            </a:pPr>
            <a:r>
              <a:rPr lang="ar-EG" u="sng" dirty="0">
                <a:solidFill>
                  <a:schemeClr val="accent1"/>
                </a:solidFill>
              </a:rPr>
              <a:t>مثال تطبيقي:</a:t>
            </a:r>
            <a:r>
              <a:rPr lang="ar-EG" dirty="0">
                <a:solidFill>
                  <a:schemeClr val="accent1"/>
                </a:solidFill>
              </a:rPr>
              <a:t> </a:t>
            </a:r>
            <a:r>
              <a:rPr lang="ar-EG" dirty="0"/>
              <a:t>بعد اختيار الرقم الأول عشوائيًا، يتم إضافة (</a:t>
            </a:r>
            <a:r>
              <a:rPr lang="en-US" dirty="0"/>
              <a:t>K</a:t>
            </a:r>
            <a:r>
              <a:rPr lang="ar-EG" dirty="0"/>
              <a:t>)</a:t>
            </a:r>
            <a:r>
              <a:rPr lang="en-US" dirty="0"/>
              <a:t> </a:t>
            </a:r>
            <a:r>
              <a:rPr lang="ar-EG" dirty="0"/>
              <a:t>إليه لتحديد الرقم الثاني، ثم إضافة (</a:t>
            </a:r>
            <a:r>
              <a:rPr lang="en-US" dirty="0"/>
              <a:t>K</a:t>
            </a:r>
            <a:r>
              <a:rPr lang="ar-EG" dirty="0"/>
              <a:t>) مرة أخرى لتحديد الرقم الثالث، وهكذا حتى يكتمل حجم العينة المطلوب.</a:t>
            </a:r>
          </a:p>
          <a:p>
            <a:pPr marL="285750" indent="-285750" algn="just" rtl="1">
              <a:buFont typeface="Wingdings" panose="05000000000000000000" pitchFamily="2" charset="2"/>
              <a:buChar char="ü"/>
            </a:pPr>
            <a:endParaRPr lang="ar-EG" dirty="0"/>
          </a:p>
          <a:p>
            <a:pPr algn="just" rtl="1"/>
            <a:r>
              <a:rPr lang="ar-EG" dirty="0"/>
              <a:t>ويُستخدم هذا الأسلوب من أساليب اختيار العينات بكثرة في الأبحاث التي تحتاج إلى اختيار فترة زمنية ممتدة أو تكوين "أسبوع صناعي" أو "شهر صناعي" أو "سنة صناعية" من بين عدد كبير من الأسابيع أو الشهور أو السنوات، بحيث يمكن الباحث من اختيار عينة زمنية يمكن تحليلها بسهولة.</a:t>
            </a:r>
          </a:p>
        </p:txBody>
      </p:sp>
      <p:pic>
        <p:nvPicPr>
          <p:cNvPr id="7" name="Picture 6" descr="A screenshot of a computer&#10;&#10;AI-generated content may be incorrect.">
            <a:extLst>
              <a:ext uri="{FF2B5EF4-FFF2-40B4-BE49-F238E27FC236}">
                <a16:creationId xmlns:a16="http://schemas.microsoft.com/office/drawing/2014/main" id="{A897E369-9298-973C-6DDB-C289C740D3D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98551" y="2327048"/>
            <a:ext cx="2273126" cy="3409688"/>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4" name="TextBox 3">
            <a:extLst>
              <a:ext uri="{FF2B5EF4-FFF2-40B4-BE49-F238E27FC236}">
                <a16:creationId xmlns:a16="http://schemas.microsoft.com/office/drawing/2014/main" id="{32A5B058-1F09-578D-0933-4F0C197974B2}"/>
              </a:ext>
            </a:extLst>
          </p:cNvPr>
          <p:cNvSpPr txBox="1"/>
          <p:nvPr/>
        </p:nvSpPr>
        <p:spPr>
          <a:xfrm>
            <a:off x="6032666" y="1952261"/>
            <a:ext cx="5237107" cy="369332"/>
          </a:xfrm>
          <a:prstGeom prst="rect">
            <a:avLst/>
          </a:prstGeom>
          <a:noFill/>
        </p:spPr>
        <p:txBody>
          <a:bodyPr wrap="square" rtlCol="0">
            <a:spAutoFit/>
          </a:bodyPr>
          <a:lstStyle>
            <a:defPPr>
              <a:defRPr lang="en-US"/>
            </a:defPPr>
            <a:lvl1pPr rtl="1">
              <a:defRPr b="1">
                <a:effectLst>
                  <a:outerShdw blurRad="38100" dist="38100" dir="2700000" algn="tl">
                    <a:srgbClr val="000000">
                      <a:alpha val="43137"/>
                    </a:srgbClr>
                  </a:outerShdw>
                </a:effectLst>
              </a:defRPr>
            </a:lvl1pPr>
          </a:lstStyle>
          <a:p>
            <a:pPr algn="just"/>
            <a:r>
              <a:rPr lang="ar-EG" dirty="0"/>
              <a:t>(3) </a:t>
            </a:r>
            <a:r>
              <a:rPr lang="ar-SA" dirty="0"/>
              <a:t>العينة </a:t>
            </a:r>
            <a:r>
              <a:rPr lang="ar-EG" dirty="0"/>
              <a:t>العشوائية المنتظمة </a:t>
            </a:r>
            <a:r>
              <a:rPr lang="en-US" dirty="0"/>
              <a:t>(Systematic Sample)</a:t>
            </a:r>
            <a:r>
              <a:rPr lang="ar-EG" dirty="0"/>
              <a:t>:</a:t>
            </a:r>
            <a:endParaRPr lang="en-US" dirty="0"/>
          </a:p>
        </p:txBody>
      </p:sp>
    </p:spTree>
    <p:extLst>
      <p:ext uri="{BB962C8B-B14F-4D97-AF65-F5344CB8AC3E}">
        <p14:creationId xmlns:p14="http://schemas.microsoft.com/office/powerpoint/2010/main" val="3034136982"/>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30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0C6953-C003-409B-D545-C790E5663148}"/>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93FD0279-6075-DE5B-140D-FF0704B3425C}"/>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التاسعة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06560A5E-DE44-1ED4-5FE7-DF352BE82F3A}"/>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1. جمع البيانات:</a:t>
            </a:r>
          </a:p>
        </p:txBody>
      </p:sp>
      <p:sp>
        <p:nvSpPr>
          <p:cNvPr id="3" name="TextBox 2">
            <a:extLst>
              <a:ext uri="{FF2B5EF4-FFF2-40B4-BE49-F238E27FC236}">
                <a16:creationId xmlns:a16="http://schemas.microsoft.com/office/drawing/2014/main" id="{D68DD687-5101-8CDE-95E5-C875B598C074}"/>
              </a:ext>
            </a:extLst>
          </p:cNvPr>
          <p:cNvSpPr txBox="1"/>
          <p:nvPr/>
        </p:nvSpPr>
        <p:spPr>
          <a:xfrm>
            <a:off x="3583296" y="2327048"/>
            <a:ext cx="7761128" cy="3631763"/>
          </a:xfrm>
          <a:prstGeom prst="rect">
            <a:avLst/>
          </a:prstGeom>
          <a:noFill/>
        </p:spPr>
        <p:txBody>
          <a:bodyPr wrap="square" rtlCol="0">
            <a:spAutoFit/>
          </a:bodyPr>
          <a:lstStyle/>
          <a:p>
            <a:pPr algn="just" rtl="1"/>
            <a:r>
              <a:rPr lang="ar-EG" u="sng" dirty="0"/>
              <a:t>ولاختيار العينة وفقًا لأسلوب </a:t>
            </a:r>
            <a:r>
              <a:rPr lang="ar-EG" u="sng" dirty="0">
                <a:effectLst>
                  <a:outerShdw blurRad="38100" dist="38100" dir="2700000" algn="tl">
                    <a:srgbClr val="000000">
                      <a:alpha val="43137"/>
                    </a:srgbClr>
                  </a:outerShdw>
                </a:effectLst>
              </a:rPr>
              <a:t>العينة العشوائية المنتظمة</a:t>
            </a:r>
            <a:r>
              <a:rPr lang="ar-EG" u="sng" dirty="0"/>
              <a:t>، يمكن اتباع الخطوات التالية:</a:t>
            </a:r>
            <a:endParaRPr lang="en-US" u="sng" dirty="0"/>
          </a:p>
          <a:p>
            <a:pPr marL="342900" indent="-342900" algn="just" rtl="1">
              <a:buFont typeface="+mj-lt"/>
              <a:buAutoNum type="arabicPeriod"/>
            </a:pPr>
            <a:endParaRPr lang="ar-EG" sz="1400" dirty="0"/>
          </a:p>
          <a:p>
            <a:pPr marL="342900" indent="-342900" algn="just" rtl="1">
              <a:buFont typeface="+mj-lt"/>
              <a:buAutoNum type="arabicPeriod"/>
            </a:pPr>
            <a:r>
              <a:rPr lang="ar-EG" dirty="0"/>
              <a:t>تحديد حجم المجتمع</a:t>
            </a:r>
            <a:r>
              <a:rPr lang="en-US" dirty="0"/>
              <a:t>N) </a:t>
            </a:r>
            <a:r>
              <a:rPr lang="ar-EG" dirty="0"/>
              <a:t>) وترقيم جميع أفراده.</a:t>
            </a:r>
          </a:p>
          <a:p>
            <a:pPr marL="342900" indent="-342900" algn="just" rtl="1">
              <a:buFont typeface="+mj-lt"/>
              <a:buAutoNum type="arabicPeriod"/>
            </a:pPr>
            <a:r>
              <a:rPr lang="ar-EG" dirty="0"/>
              <a:t>تحديد حجم العينة المطلوبة </a:t>
            </a:r>
            <a:r>
              <a:rPr lang="en-US" dirty="0"/>
              <a:t>n)</a:t>
            </a:r>
            <a:r>
              <a:rPr lang="ar-EG" dirty="0"/>
              <a:t>).</a:t>
            </a:r>
            <a:endParaRPr lang="en-US" dirty="0"/>
          </a:p>
          <a:p>
            <a:pPr marL="342900" indent="-342900" algn="just" rtl="1">
              <a:buFont typeface="+mj-lt"/>
              <a:buAutoNum type="arabicPeriod"/>
            </a:pPr>
            <a:r>
              <a:rPr lang="ar-EG" dirty="0"/>
              <a:t>حساب </a:t>
            </a:r>
            <a:r>
              <a:rPr lang="ar-EG" b="1" dirty="0"/>
              <a:t>معامل اختيار العينة</a:t>
            </a:r>
            <a:r>
              <a:rPr lang="en-US" b="1" dirty="0"/>
              <a:t>K)</a:t>
            </a:r>
            <a:r>
              <a:rPr lang="en-US" dirty="0"/>
              <a:t> </a:t>
            </a:r>
            <a:r>
              <a:rPr lang="ar-EG" b="1" dirty="0"/>
              <a:t>)</a:t>
            </a:r>
            <a:r>
              <a:rPr lang="ar-EG" dirty="0"/>
              <a:t> من خلال قسمة عدد أفراد المجتمع</a:t>
            </a:r>
            <a:r>
              <a:rPr lang="en-US" dirty="0"/>
              <a:t>N) </a:t>
            </a:r>
            <a:r>
              <a:rPr lang="ar-EG" dirty="0"/>
              <a:t>) على حجم العينة </a:t>
            </a:r>
            <a:r>
              <a:rPr lang="en-US" dirty="0"/>
              <a:t>n)</a:t>
            </a:r>
            <a:r>
              <a:rPr lang="ar-EG" dirty="0"/>
              <a:t>).</a:t>
            </a:r>
            <a:endParaRPr lang="en-US" dirty="0"/>
          </a:p>
          <a:p>
            <a:pPr marL="342900" indent="-342900" algn="just" rtl="1">
              <a:buFont typeface="+mj-lt"/>
              <a:buAutoNum type="arabicPeriod"/>
            </a:pPr>
            <a:r>
              <a:rPr lang="ar-EG" dirty="0"/>
              <a:t>اختيار رقم عشوائي يقع بين (1) و(</a:t>
            </a:r>
            <a:r>
              <a:rPr lang="en-US" dirty="0"/>
              <a:t>K</a:t>
            </a:r>
            <a:r>
              <a:rPr lang="ar-EG" dirty="0"/>
              <a:t>).</a:t>
            </a:r>
            <a:endParaRPr lang="en-US" dirty="0"/>
          </a:p>
          <a:p>
            <a:pPr marL="342900" indent="-342900" algn="just" rtl="1">
              <a:buFont typeface="+mj-lt"/>
              <a:buAutoNum type="arabicPeriod"/>
            </a:pPr>
            <a:r>
              <a:rPr lang="ar-EG" dirty="0"/>
              <a:t>البدء بالفرد أو الوحدة التي يشير إليها الرقم العشوائي، ثم إضافة معامل الاختيار</a:t>
            </a:r>
            <a:r>
              <a:rPr lang="en-US" dirty="0"/>
              <a:t>K) </a:t>
            </a:r>
            <a:r>
              <a:rPr lang="ar-EG" dirty="0"/>
              <a:t>) للحصول على الفرد أو الوحدة الثانية.</a:t>
            </a:r>
          </a:p>
          <a:p>
            <a:pPr marL="342900" indent="-342900" algn="just" rtl="1">
              <a:buFont typeface="+mj-lt"/>
              <a:buAutoNum type="arabicPeriod"/>
            </a:pPr>
            <a:r>
              <a:rPr lang="ar-EG" dirty="0"/>
              <a:t>تكرار عملية إضافة معامل اختيار العينة</a:t>
            </a:r>
            <a:r>
              <a:rPr lang="en-US" dirty="0"/>
              <a:t>K) </a:t>
            </a:r>
            <a:r>
              <a:rPr lang="ar-EG" dirty="0"/>
              <a:t>) إلى أن يتم اختيار جميع أفراد أو وحدات العينة.</a:t>
            </a:r>
          </a:p>
          <a:p>
            <a:pPr marL="342900" indent="-342900" algn="just" rtl="1">
              <a:buFont typeface="+mj-lt"/>
              <a:buAutoNum type="arabicPeriod"/>
            </a:pPr>
            <a:endParaRPr lang="ar-EG" dirty="0"/>
          </a:p>
          <a:p>
            <a:pPr algn="just" rtl="1"/>
            <a:r>
              <a:rPr lang="ar-EG" dirty="0"/>
              <a:t>ولضمان صحة اختيار العينة وفقًا لهذا الأُسلوب يُشترط </a:t>
            </a:r>
            <a:r>
              <a:rPr lang="ar-EG" b="1" dirty="0"/>
              <a:t>أن تكون جميع أفراد أو وحدات المُجتمع مرتبة مُسبقًا بشكل عشوائي</a:t>
            </a:r>
            <a:r>
              <a:rPr lang="ar-EG" dirty="0"/>
              <a:t>، خصوصًا فيما يتعلق بالمتغيرات الأساسية للبحث، حتى لا تتسم عملية الاختيار بالتحيز.</a:t>
            </a:r>
          </a:p>
        </p:txBody>
      </p:sp>
      <p:pic>
        <p:nvPicPr>
          <p:cNvPr id="4" name="Picture 3" descr="A screenshot of a computer&#10;&#10;AI-generated content may be incorrect.">
            <a:extLst>
              <a:ext uri="{FF2B5EF4-FFF2-40B4-BE49-F238E27FC236}">
                <a16:creationId xmlns:a16="http://schemas.microsoft.com/office/drawing/2014/main" id="{41004B39-20E8-2291-0198-988AF7AD8AC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74799" y="2327048"/>
            <a:ext cx="2149778" cy="322466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7" name="TextBox 6">
            <a:extLst>
              <a:ext uri="{FF2B5EF4-FFF2-40B4-BE49-F238E27FC236}">
                <a16:creationId xmlns:a16="http://schemas.microsoft.com/office/drawing/2014/main" id="{30950AF6-AB2B-F277-8277-4B10DD89A6FF}"/>
              </a:ext>
            </a:extLst>
          </p:cNvPr>
          <p:cNvSpPr txBox="1"/>
          <p:nvPr/>
        </p:nvSpPr>
        <p:spPr>
          <a:xfrm>
            <a:off x="6032666" y="1952261"/>
            <a:ext cx="5237107" cy="369332"/>
          </a:xfrm>
          <a:prstGeom prst="rect">
            <a:avLst/>
          </a:prstGeom>
          <a:noFill/>
        </p:spPr>
        <p:txBody>
          <a:bodyPr wrap="square" rtlCol="0">
            <a:spAutoFit/>
          </a:bodyPr>
          <a:lstStyle>
            <a:defPPr>
              <a:defRPr lang="en-US"/>
            </a:defPPr>
            <a:lvl1pPr rtl="1">
              <a:defRPr b="1">
                <a:effectLst>
                  <a:outerShdw blurRad="38100" dist="38100" dir="2700000" algn="tl">
                    <a:srgbClr val="000000">
                      <a:alpha val="43137"/>
                    </a:srgbClr>
                  </a:outerShdw>
                </a:effectLst>
              </a:defRPr>
            </a:lvl1pPr>
          </a:lstStyle>
          <a:p>
            <a:pPr algn="just"/>
            <a:r>
              <a:rPr lang="ar-EG" dirty="0"/>
              <a:t>(3) </a:t>
            </a:r>
            <a:r>
              <a:rPr lang="ar-SA" dirty="0"/>
              <a:t>العينة </a:t>
            </a:r>
            <a:r>
              <a:rPr lang="ar-EG" dirty="0"/>
              <a:t>العشوائية المنتظمة </a:t>
            </a:r>
            <a:r>
              <a:rPr lang="en-US" dirty="0"/>
              <a:t>(Systematic Sample)</a:t>
            </a:r>
            <a:r>
              <a:rPr lang="ar-EG" dirty="0"/>
              <a:t>:</a:t>
            </a:r>
            <a:endParaRPr lang="en-US" dirty="0"/>
          </a:p>
        </p:txBody>
      </p:sp>
    </p:spTree>
    <p:extLst>
      <p:ext uri="{BB962C8B-B14F-4D97-AF65-F5344CB8AC3E}">
        <p14:creationId xmlns:p14="http://schemas.microsoft.com/office/powerpoint/2010/main" val="1444909569"/>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300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8C0F72-0F7F-3DAB-349D-80C456B3C23C}"/>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C70BE5EE-DF13-ED82-2C48-F257861F8841}"/>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التاسعة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DC208BB6-CF6E-6316-0ABC-26AEA6C46492}"/>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1. جمع البيانات:</a:t>
            </a:r>
          </a:p>
        </p:txBody>
      </p:sp>
      <p:sp>
        <p:nvSpPr>
          <p:cNvPr id="3" name="TextBox 2">
            <a:extLst>
              <a:ext uri="{FF2B5EF4-FFF2-40B4-BE49-F238E27FC236}">
                <a16:creationId xmlns:a16="http://schemas.microsoft.com/office/drawing/2014/main" id="{52B1AE1C-6C16-AECE-F8C0-9190618F5B9F}"/>
              </a:ext>
            </a:extLst>
          </p:cNvPr>
          <p:cNvSpPr txBox="1"/>
          <p:nvPr/>
        </p:nvSpPr>
        <p:spPr>
          <a:xfrm>
            <a:off x="3583296" y="2410175"/>
            <a:ext cx="7761128" cy="3693319"/>
          </a:xfrm>
          <a:prstGeom prst="rect">
            <a:avLst/>
          </a:prstGeom>
          <a:noFill/>
        </p:spPr>
        <p:txBody>
          <a:bodyPr wrap="square" rtlCol="0">
            <a:spAutoFit/>
          </a:bodyPr>
          <a:lstStyle/>
          <a:p>
            <a:pPr marL="285750" indent="-285750" algn="just" rtl="1">
              <a:buFont typeface="Wingdings" panose="05000000000000000000" pitchFamily="2" charset="2"/>
              <a:buChar char="ü"/>
            </a:pPr>
            <a:r>
              <a:rPr lang="ar-EG" u="sng" dirty="0">
                <a:solidFill>
                  <a:schemeClr val="accent1"/>
                </a:solidFill>
                <a:cs typeface="+mj-cs"/>
              </a:rPr>
              <a:t>مثال تطبيقي:</a:t>
            </a:r>
            <a:r>
              <a:rPr lang="ar-EG" dirty="0">
                <a:solidFill>
                  <a:schemeClr val="accent1"/>
                </a:solidFill>
                <a:cs typeface="+mj-cs"/>
              </a:rPr>
              <a:t> </a:t>
            </a:r>
            <a:r>
              <a:rPr lang="ar-EG" dirty="0">
                <a:cs typeface="+mj-cs"/>
              </a:rPr>
              <a:t>إذا كان حجم المجتمع هو 100 فرد (أي أن:</a:t>
            </a:r>
            <a:r>
              <a:rPr lang="en-US" dirty="0">
                <a:cs typeface="+mj-cs"/>
              </a:rPr>
              <a:t>N = 100 </a:t>
            </a:r>
            <a:r>
              <a:rPr lang="ar-EG" dirty="0">
                <a:cs typeface="+mj-cs"/>
              </a:rPr>
              <a:t>)، وحجم العينة المطلوب هو 20 مبحوث (أي أن:</a:t>
            </a:r>
            <a:r>
              <a:rPr lang="en-US" dirty="0">
                <a:cs typeface="+mj-cs"/>
              </a:rPr>
              <a:t>n = 20 </a:t>
            </a:r>
            <a:r>
              <a:rPr lang="ar-EG" dirty="0">
                <a:cs typeface="+mj-cs"/>
              </a:rPr>
              <a:t>)، فإن:</a:t>
            </a:r>
          </a:p>
          <a:p>
            <a:pPr marL="285750" indent="-285750" algn="just" rtl="1">
              <a:buFont typeface="Arial" panose="020B0604020202020204" pitchFamily="34" charset="0"/>
              <a:buChar char="•"/>
            </a:pPr>
            <a:r>
              <a:rPr lang="en-US" b="1" dirty="0">
                <a:cs typeface="+mj-cs"/>
              </a:rPr>
              <a:t>K = N ÷ n = 100 ÷ 20 = 5</a:t>
            </a:r>
            <a:endParaRPr lang="ar-EG" b="1" dirty="0">
              <a:cs typeface="+mj-cs"/>
            </a:endParaRPr>
          </a:p>
          <a:p>
            <a:pPr marL="285750" indent="-285750" algn="just" rtl="1">
              <a:buFont typeface="Arial" panose="020B0604020202020204" pitchFamily="34" charset="0"/>
              <a:buChar char="•"/>
            </a:pPr>
            <a:endParaRPr lang="en-US" sz="1000" dirty="0">
              <a:cs typeface="+mj-cs"/>
            </a:endParaRPr>
          </a:p>
          <a:p>
            <a:pPr marL="285750" indent="-285750" algn="just" rtl="1">
              <a:buFont typeface="Wingdings" panose="05000000000000000000" pitchFamily="2" charset="2"/>
              <a:buChar char="ü"/>
            </a:pPr>
            <a:r>
              <a:rPr lang="ar-EG" dirty="0">
                <a:cs typeface="+mj-cs"/>
              </a:rPr>
              <a:t>هنا، سوف نقوم أولًا بترتيب جميع أفراد المُجتمع بشكل عشوائي.</a:t>
            </a:r>
          </a:p>
          <a:p>
            <a:pPr marL="285750" indent="-285750" algn="just" rtl="1">
              <a:buFont typeface="Wingdings" panose="05000000000000000000" pitchFamily="2" charset="2"/>
              <a:buChar char="ü"/>
            </a:pPr>
            <a:r>
              <a:rPr lang="ar-EG" dirty="0">
                <a:cs typeface="+mj-cs"/>
              </a:rPr>
              <a:t> في الخطوة التالية، سوف نختار رقمًا عشوائيًا بين (1) و(5)، وليكن مثلًا (4). بهذا، يصبح المبحوث الأول الذي تم اختياره هو المبحوث رقم </a:t>
            </a:r>
            <a:r>
              <a:rPr lang="ar-EG" b="1" u="sng" dirty="0">
                <a:cs typeface="+mj-cs"/>
              </a:rPr>
              <a:t>(4)</a:t>
            </a:r>
            <a:r>
              <a:rPr lang="ar-EG" dirty="0">
                <a:cs typeface="+mj-cs"/>
              </a:rPr>
              <a:t>.</a:t>
            </a:r>
          </a:p>
          <a:p>
            <a:pPr marL="285750" indent="-285750" algn="just" rtl="1">
              <a:buFont typeface="Wingdings" panose="05000000000000000000" pitchFamily="2" charset="2"/>
              <a:buChar char="ü"/>
            </a:pPr>
            <a:r>
              <a:rPr lang="ar-EG" dirty="0">
                <a:cs typeface="+mj-cs"/>
              </a:rPr>
              <a:t>بعد ذلك، يتم حساب رقم المبحوث الثاني، وهو المبحوث رقم (4 + 5 = </a:t>
            </a:r>
            <a:r>
              <a:rPr lang="ar-EG" b="1" u="sng" dirty="0">
                <a:cs typeface="+mj-cs"/>
              </a:rPr>
              <a:t>9</a:t>
            </a:r>
            <a:r>
              <a:rPr lang="ar-EG" dirty="0">
                <a:cs typeface="+mj-cs"/>
              </a:rPr>
              <a:t>).</a:t>
            </a:r>
          </a:p>
          <a:p>
            <a:pPr marL="285750" indent="-285750" algn="just" rtl="1">
              <a:buFont typeface="Wingdings" panose="05000000000000000000" pitchFamily="2" charset="2"/>
              <a:buChar char="ü"/>
            </a:pPr>
            <a:r>
              <a:rPr lang="ar-EG" dirty="0">
                <a:cs typeface="+mj-cs"/>
              </a:rPr>
              <a:t>ثم المبحوث الثالث، وهو المبحوث رقم (9 + 5 = </a:t>
            </a:r>
            <a:r>
              <a:rPr lang="ar-EG" b="1" u="sng" dirty="0">
                <a:cs typeface="+mj-cs"/>
              </a:rPr>
              <a:t>14</a:t>
            </a:r>
            <a:r>
              <a:rPr lang="ar-EG" dirty="0">
                <a:cs typeface="+mj-cs"/>
              </a:rPr>
              <a:t>).</a:t>
            </a:r>
          </a:p>
          <a:p>
            <a:pPr marL="285750" indent="-285750" algn="just" rtl="1">
              <a:buFont typeface="Wingdings" panose="05000000000000000000" pitchFamily="2" charset="2"/>
              <a:buChar char="ü"/>
            </a:pPr>
            <a:r>
              <a:rPr lang="ar-EG" dirty="0">
                <a:cs typeface="+mj-cs"/>
              </a:rPr>
              <a:t>وهكذا حتى يكتمل اختيار 20 مبحوث.</a:t>
            </a:r>
          </a:p>
          <a:p>
            <a:pPr marL="285750" indent="-285750" algn="just" rtl="1">
              <a:buFont typeface="Wingdings" panose="05000000000000000000" pitchFamily="2" charset="2"/>
              <a:buChar char="ü"/>
            </a:pPr>
            <a:endParaRPr lang="ar-EG" dirty="0">
              <a:cs typeface="+mj-cs"/>
            </a:endParaRPr>
          </a:p>
          <a:p>
            <a:pPr marL="285750" indent="-285750" algn="just" rtl="1">
              <a:buFont typeface="Wingdings" panose="05000000000000000000" pitchFamily="2" charset="2"/>
              <a:buChar char="q"/>
            </a:pPr>
            <a:r>
              <a:rPr lang="ar-EG" dirty="0">
                <a:cs typeface="+mj-cs"/>
              </a:rPr>
              <a:t>ويمكن اتباع نفس الخطوات لاختيار عينة تحليلية مثل </a:t>
            </a:r>
            <a:r>
              <a:rPr lang="ar-EG" b="1" dirty="0"/>
              <a:t>عينة من الإعلانات المدفوعة على </a:t>
            </a:r>
            <a:r>
              <a:rPr lang="ar-EG" b="1" dirty="0" err="1"/>
              <a:t>إنستجرام</a:t>
            </a:r>
            <a:r>
              <a:rPr lang="ar-EG" b="1" dirty="0"/>
              <a:t> </a:t>
            </a:r>
            <a:r>
              <a:rPr lang="ar-EG" dirty="0"/>
              <a:t>خلال فترة زمنية محددة (مثلًا 3 أشهر).</a:t>
            </a:r>
            <a:endParaRPr lang="ar-EG" dirty="0">
              <a:cs typeface="+mj-cs"/>
            </a:endParaRPr>
          </a:p>
        </p:txBody>
      </p:sp>
      <p:pic>
        <p:nvPicPr>
          <p:cNvPr id="8" name="Picture 7" descr="A screenshot of a computer&#10;&#10;AI-generated content may be incorrect.">
            <a:extLst>
              <a:ext uri="{FF2B5EF4-FFF2-40B4-BE49-F238E27FC236}">
                <a16:creationId xmlns:a16="http://schemas.microsoft.com/office/drawing/2014/main" id="{98DB1FFE-D02B-BD50-E9BC-DCCE8B8801B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83312" y="2243091"/>
            <a:ext cx="2299638" cy="3449457"/>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TextBox 3">
            <a:extLst>
              <a:ext uri="{FF2B5EF4-FFF2-40B4-BE49-F238E27FC236}">
                <a16:creationId xmlns:a16="http://schemas.microsoft.com/office/drawing/2014/main" id="{501F0A85-0F78-236D-D636-C7D7A97536DF}"/>
              </a:ext>
            </a:extLst>
          </p:cNvPr>
          <p:cNvSpPr txBox="1"/>
          <p:nvPr/>
        </p:nvSpPr>
        <p:spPr>
          <a:xfrm>
            <a:off x="6032666" y="1857258"/>
            <a:ext cx="5237107" cy="369332"/>
          </a:xfrm>
          <a:prstGeom prst="rect">
            <a:avLst/>
          </a:prstGeom>
          <a:noFill/>
        </p:spPr>
        <p:txBody>
          <a:bodyPr wrap="square" rtlCol="0">
            <a:spAutoFit/>
          </a:bodyPr>
          <a:lstStyle>
            <a:defPPr>
              <a:defRPr lang="en-US"/>
            </a:defPPr>
            <a:lvl1pPr rtl="1">
              <a:defRPr b="1">
                <a:effectLst>
                  <a:outerShdw blurRad="38100" dist="38100" dir="2700000" algn="tl">
                    <a:srgbClr val="000000">
                      <a:alpha val="43137"/>
                    </a:srgbClr>
                  </a:outerShdw>
                </a:effectLst>
              </a:defRPr>
            </a:lvl1pPr>
          </a:lstStyle>
          <a:p>
            <a:pPr algn="just"/>
            <a:r>
              <a:rPr lang="ar-EG" dirty="0"/>
              <a:t>(3) </a:t>
            </a:r>
            <a:r>
              <a:rPr lang="ar-SA" dirty="0"/>
              <a:t>العينة </a:t>
            </a:r>
            <a:r>
              <a:rPr lang="ar-EG" dirty="0"/>
              <a:t>العشوائية المنتظمة </a:t>
            </a:r>
            <a:r>
              <a:rPr lang="en-US" dirty="0"/>
              <a:t>(Systematic Sample)</a:t>
            </a:r>
            <a:r>
              <a:rPr lang="ar-EG" dirty="0"/>
              <a:t>:</a:t>
            </a:r>
            <a:endParaRPr lang="en-US" dirty="0"/>
          </a:p>
        </p:txBody>
      </p:sp>
    </p:spTree>
    <p:extLst>
      <p:ext uri="{BB962C8B-B14F-4D97-AF65-F5344CB8AC3E}">
        <p14:creationId xmlns:p14="http://schemas.microsoft.com/office/powerpoint/2010/main" val="3055263684"/>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30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77C981-61CD-1B2B-A72C-D8181C871FCB}"/>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C00B39B9-C2A1-98DA-E708-C72688983261}"/>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التاسعة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9440F618-A449-8D8F-EA8F-413FA75DDD31}"/>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1. جمع البيانات:</a:t>
            </a:r>
          </a:p>
        </p:txBody>
      </p:sp>
      <p:sp>
        <p:nvSpPr>
          <p:cNvPr id="3" name="TextBox 2">
            <a:extLst>
              <a:ext uri="{FF2B5EF4-FFF2-40B4-BE49-F238E27FC236}">
                <a16:creationId xmlns:a16="http://schemas.microsoft.com/office/drawing/2014/main" id="{6482F5A7-7086-E081-45AA-73F93ECDB9BE}"/>
              </a:ext>
            </a:extLst>
          </p:cNvPr>
          <p:cNvSpPr txBox="1"/>
          <p:nvPr/>
        </p:nvSpPr>
        <p:spPr>
          <a:xfrm>
            <a:off x="3538847" y="2309235"/>
            <a:ext cx="7805576" cy="3816429"/>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يقوم الباحث في هذا الأسلوب </a:t>
            </a:r>
            <a:r>
              <a:rPr lang="ar-EG" b="1" dirty="0"/>
              <a:t>بتقسيم المجتمع المستهدف إلى تجمعات أو "عناقيد" </a:t>
            </a:r>
            <a:r>
              <a:rPr lang="en-US" b="1" dirty="0"/>
              <a:t>Clusters)</a:t>
            </a:r>
            <a:r>
              <a:rPr lang="ar-EG" b="1" dirty="0"/>
              <a:t>)</a:t>
            </a:r>
            <a:r>
              <a:rPr lang="en-US" dirty="0"/>
              <a:t>، </a:t>
            </a:r>
            <a:r>
              <a:rPr lang="ar-EG" dirty="0"/>
              <a:t>ثم يختار بعض هذه التجمعات بطريقة عشوائية ليجمع منها البيانات.</a:t>
            </a:r>
          </a:p>
          <a:p>
            <a:pPr marL="285750" indent="-285750" algn="just" rtl="1">
              <a:buFont typeface="Arial" panose="020B0604020202020204" pitchFamily="34" charset="0"/>
              <a:buChar char="•"/>
            </a:pPr>
            <a:r>
              <a:rPr lang="ar-EG" dirty="0"/>
              <a:t>هنا لا يتم اختيار الأفراد بشكل مباشر، وإنما يتم اختيار "العنقود" كوحدة أساسية للمُعاينة. أي أن </a:t>
            </a:r>
            <a:r>
              <a:rPr lang="ar-EG" b="1" dirty="0"/>
              <a:t>الوحدة الأساسية للاختيار</a:t>
            </a:r>
            <a:r>
              <a:rPr lang="ar-EG" dirty="0"/>
              <a:t> لا تكون الفرد، بل مجموعة من الأفراد المتقاربين مكانيًا أو تنظيميًا أو وظيفيًا، ويُسمى هذا التجمع الوحدة الأساسية للمُعاينة.</a:t>
            </a:r>
          </a:p>
          <a:p>
            <a:pPr marL="285750" indent="-285750" algn="just" rtl="1">
              <a:buFont typeface="Arial" panose="020B0604020202020204" pitchFamily="34" charset="0"/>
              <a:buChar char="•"/>
            </a:pPr>
            <a:endParaRPr lang="ar-EG" sz="1200" dirty="0"/>
          </a:p>
          <a:p>
            <a:pPr algn="just" rtl="1"/>
            <a:r>
              <a:rPr lang="ar-EG" u="sng" dirty="0"/>
              <a:t>يتميز هذا الأسلوب بعدد من المميزات، منها:</a:t>
            </a:r>
          </a:p>
          <a:p>
            <a:pPr marL="285750" lvl="0" indent="-285750" algn="just" rtl="1">
              <a:buFont typeface="Arial" panose="020B0604020202020204" pitchFamily="34" charset="0"/>
              <a:buChar char="•"/>
            </a:pPr>
            <a:r>
              <a:rPr lang="ar-SA" b="1" dirty="0"/>
              <a:t>توفير الوقت والتكلفة</a:t>
            </a:r>
            <a:r>
              <a:rPr lang="ar-SA" dirty="0"/>
              <a:t>، خاصة عند التعامل مع مجتمعات كبيرة موزعة على نطاق واسع</a:t>
            </a:r>
            <a:r>
              <a:rPr lang="en-US" dirty="0"/>
              <a:t>.</a:t>
            </a:r>
          </a:p>
          <a:p>
            <a:pPr marL="285750" lvl="0" indent="-285750" algn="just" rtl="1">
              <a:buFont typeface="Arial" panose="020B0604020202020204" pitchFamily="34" charset="0"/>
              <a:buChar char="•"/>
            </a:pPr>
            <a:r>
              <a:rPr lang="ar-EG" b="1" dirty="0"/>
              <a:t>اختيار</a:t>
            </a:r>
            <a:r>
              <a:rPr lang="ar-SA" b="1" dirty="0"/>
              <a:t> عينة </a:t>
            </a:r>
            <a:r>
              <a:rPr lang="ar-EG" b="1" dirty="0"/>
              <a:t>احتمالية أو </a:t>
            </a:r>
            <a:r>
              <a:rPr lang="ar-EG" b="1" dirty="0" err="1"/>
              <a:t>عشوائ</a:t>
            </a:r>
            <a:r>
              <a:rPr lang="ar-SA" b="1" dirty="0" err="1"/>
              <a:t>ية</a:t>
            </a:r>
            <a:r>
              <a:rPr lang="ar-SA" dirty="0"/>
              <a:t> طالما أن اختيار العناقيد يتم بطريقة عشوائية</a:t>
            </a:r>
            <a:r>
              <a:rPr lang="en-US" dirty="0"/>
              <a:t>.</a:t>
            </a:r>
          </a:p>
          <a:p>
            <a:pPr marL="285750" lvl="0" indent="-285750" algn="just" rtl="1">
              <a:buFont typeface="Arial" panose="020B0604020202020204" pitchFamily="34" charset="0"/>
              <a:buChar char="•"/>
            </a:pPr>
            <a:r>
              <a:rPr lang="ar-SA" b="1" dirty="0"/>
              <a:t>دراسة مجموعات يصعب الوصول إلى</a:t>
            </a:r>
            <a:r>
              <a:rPr lang="ar-EG" b="1" dirty="0"/>
              <a:t> جميع</a:t>
            </a:r>
            <a:r>
              <a:rPr lang="ar-SA" b="1" dirty="0"/>
              <a:t> أفرادها </a:t>
            </a:r>
            <a:r>
              <a:rPr lang="ar-SA" dirty="0"/>
              <a:t>بشكل فردي</a:t>
            </a:r>
            <a:r>
              <a:rPr lang="en-US" dirty="0"/>
              <a:t>.</a:t>
            </a:r>
          </a:p>
          <a:p>
            <a:pPr algn="just" rtl="1"/>
            <a:endParaRPr lang="en-US" sz="1200" dirty="0"/>
          </a:p>
          <a:p>
            <a:pPr algn="just" rtl="1"/>
            <a:r>
              <a:rPr lang="ar-EG" u="sng" dirty="0"/>
              <a:t>ومن عيوب هذا الأسلوب:</a:t>
            </a:r>
          </a:p>
          <a:p>
            <a:pPr lvl="0" algn="just" rtl="1"/>
            <a:r>
              <a:rPr lang="ar-SA" dirty="0"/>
              <a:t>قد تقلل من </a:t>
            </a:r>
            <a:r>
              <a:rPr lang="ar-SA" b="1" dirty="0"/>
              <a:t>الدقة</a:t>
            </a:r>
            <a:r>
              <a:rPr lang="ar-SA" dirty="0"/>
              <a:t> إذا كان العنقود المختار لا يمثل المجتمع الكلي بشكل كامل</a:t>
            </a:r>
            <a:r>
              <a:rPr lang="en-US" dirty="0"/>
              <a:t>.</a:t>
            </a:r>
          </a:p>
          <a:p>
            <a:pPr lvl="0" algn="just" rtl="1"/>
            <a:r>
              <a:rPr lang="ar-SA" dirty="0"/>
              <a:t>احتمال حدوث </a:t>
            </a:r>
            <a:r>
              <a:rPr lang="ar-SA" b="1" dirty="0"/>
              <a:t>انحياز</a:t>
            </a:r>
            <a:r>
              <a:rPr lang="ar-SA" dirty="0"/>
              <a:t> إذا كانت العناقيد ال</a:t>
            </a:r>
            <a:r>
              <a:rPr lang="ar-EG" dirty="0"/>
              <a:t>تي تم ا</a:t>
            </a:r>
            <a:r>
              <a:rPr lang="ar-SA" dirty="0"/>
              <a:t>خت</a:t>
            </a:r>
            <a:r>
              <a:rPr lang="ar-EG" dirty="0"/>
              <a:t>ي</a:t>
            </a:r>
            <a:r>
              <a:rPr lang="ar-SA" dirty="0"/>
              <a:t>ار</a:t>
            </a:r>
            <a:r>
              <a:rPr lang="ar-EG" dirty="0"/>
              <a:t>ها</a:t>
            </a:r>
            <a:r>
              <a:rPr lang="ar-SA" dirty="0"/>
              <a:t> مختلفة جذريًا عن بقية المجتمع</a:t>
            </a:r>
            <a:r>
              <a:rPr lang="en-US" dirty="0"/>
              <a:t>.</a:t>
            </a:r>
          </a:p>
        </p:txBody>
      </p:sp>
      <p:sp>
        <p:nvSpPr>
          <p:cNvPr id="4" name="TextBox 3">
            <a:extLst>
              <a:ext uri="{FF2B5EF4-FFF2-40B4-BE49-F238E27FC236}">
                <a16:creationId xmlns:a16="http://schemas.microsoft.com/office/drawing/2014/main" id="{03093551-4C6F-4ACB-02F9-1645178F6FBC}"/>
              </a:ext>
            </a:extLst>
          </p:cNvPr>
          <p:cNvSpPr txBox="1"/>
          <p:nvPr/>
        </p:nvSpPr>
        <p:spPr>
          <a:xfrm>
            <a:off x="6096000" y="1873436"/>
            <a:ext cx="5237107" cy="369332"/>
          </a:xfrm>
          <a:prstGeom prst="rect">
            <a:avLst/>
          </a:prstGeom>
          <a:noFill/>
        </p:spPr>
        <p:txBody>
          <a:bodyPr wrap="square" rtlCol="0">
            <a:spAutoFit/>
          </a:bodyPr>
          <a:lstStyle>
            <a:defPPr>
              <a:defRPr lang="en-US"/>
            </a:defPPr>
            <a:lvl1pPr rtl="1">
              <a:defRPr b="1">
                <a:effectLst>
                  <a:outerShdw blurRad="38100" dist="38100" dir="2700000" algn="tl">
                    <a:srgbClr val="000000">
                      <a:alpha val="43137"/>
                    </a:srgbClr>
                  </a:outerShdw>
                </a:effectLst>
              </a:defRPr>
            </a:lvl1pPr>
          </a:lstStyle>
          <a:p>
            <a:pPr algn="just"/>
            <a:r>
              <a:rPr lang="ar-EG" dirty="0"/>
              <a:t>(4) </a:t>
            </a:r>
            <a:r>
              <a:rPr lang="ar-SA" dirty="0"/>
              <a:t>العينة </a:t>
            </a:r>
            <a:r>
              <a:rPr lang="ar-EG" dirty="0"/>
              <a:t>العشوائية العنقودية </a:t>
            </a:r>
            <a:r>
              <a:rPr lang="en-US" dirty="0"/>
              <a:t>(Cluster Sample)</a:t>
            </a:r>
            <a:r>
              <a:rPr lang="ar-EG" dirty="0"/>
              <a:t>:</a:t>
            </a:r>
            <a:endParaRPr lang="en-US" dirty="0"/>
          </a:p>
        </p:txBody>
      </p:sp>
      <p:pic>
        <p:nvPicPr>
          <p:cNvPr id="10" name="Picture 9" descr="A diagram of a sampling process&#10;&#10;AI-generated content may be incorrect.">
            <a:extLst>
              <a:ext uri="{FF2B5EF4-FFF2-40B4-BE49-F238E27FC236}">
                <a16:creationId xmlns:a16="http://schemas.microsoft.com/office/drawing/2014/main" id="{334410EE-8498-5E8C-1B09-754BF0D98F2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83312" y="2327048"/>
            <a:ext cx="2242823" cy="3364234"/>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1519315291"/>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30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479A80-E34C-978C-CD10-8FF083D3E99D}"/>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B25C5D59-7F64-BB10-DB30-1A601CA8E442}"/>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التاسعة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77140EC3-BD42-2A1C-F69A-2C310B07975A}"/>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1. جمع البيانات:</a:t>
            </a:r>
          </a:p>
        </p:txBody>
      </p:sp>
      <p:sp>
        <p:nvSpPr>
          <p:cNvPr id="3" name="TextBox 2">
            <a:extLst>
              <a:ext uri="{FF2B5EF4-FFF2-40B4-BE49-F238E27FC236}">
                <a16:creationId xmlns:a16="http://schemas.microsoft.com/office/drawing/2014/main" id="{DD4EE9BD-746C-38FF-8309-3CEDCA095D2B}"/>
              </a:ext>
            </a:extLst>
          </p:cNvPr>
          <p:cNvSpPr txBox="1"/>
          <p:nvPr/>
        </p:nvSpPr>
        <p:spPr>
          <a:xfrm>
            <a:off x="4589813" y="2404238"/>
            <a:ext cx="6754610" cy="3139321"/>
          </a:xfrm>
          <a:prstGeom prst="rect">
            <a:avLst/>
          </a:prstGeom>
          <a:noFill/>
        </p:spPr>
        <p:txBody>
          <a:bodyPr wrap="square" rtlCol="0">
            <a:spAutoFit/>
          </a:bodyPr>
          <a:lstStyle/>
          <a:p>
            <a:pPr algn="just" rtl="1"/>
            <a:r>
              <a:rPr lang="ar-EG" u="sng" dirty="0"/>
              <a:t>ولاختيار العينة وفقًا لأسلوب </a:t>
            </a:r>
            <a:r>
              <a:rPr lang="ar-EG" u="sng" dirty="0">
                <a:effectLst>
                  <a:outerShdw blurRad="38100" dist="38100" dir="2700000" algn="tl">
                    <a:srgbClr val="000000">
                      <a:alpha val="43137"/>
                    </a:srgbClr>
                  </a:outerShdw>
                </a:effectLst>
              </a:rPr>
              <a:t>العينة العنقودية</a:t>
            </a:r>
            <a:r>
              <a:rPr lang="ar-EG" u="sng" dirty="0"/>
              <a:t>، يمكن اتباع الخطوات التالية:</a:t>
            </a:r>
            <a:endParaRPr lang="en-US" u="sng" dirty="0"/>
          </a:p>
          <a:p>
            <a:pPr marL="342900" indent="-342900" algn="just" rtl="1">
              <a:buFont typeface="+mj-lt"/>
              <a:buAutoNum type="arabicPeriod"/>
            </a:pPr>
            <a:r>
              <a:rPr lang="ar-EG" b="1" dirty="0"/>
              <a:t>تحديد المجتمع المستهدف:</a:t>
            </a:r>
            <a:r>
              <a:rPr lang="ar-EG" dirty="0"/>
              <a:t> مثلًا مستخدمو وسائل التواصل الاجتماعي في بلد معين.</a:t>
            </a:r>
          </a:p>
          <a:p>
            <a:pPr marL="342900" indent="-342900" algn="just" rtl="1">
              <a:buFont typeface="+mj-lt"/>
              <a:buAutoNum type="arabicPeriod"/>
            </a:pPr>
            <a:r>
              <a:rPr lang="ar-EG" b="1" dirty="0"/>
              <a:t>تقسيم المجتمع إلى عناقيد: </a:t>
            </a:r>
            <a:r>
              <a:rPr lang="ar-EG" dirty="0"/>
              <a:t>على سبيل المثال تقسيم المستخدمين حسب المنصة (فيسبوك، </a:t>
            </a:r>
            <a:r>
              <a:rPr lang="ar-EG" dirty="0" err="1"/>
              <a:t>إنستجرام</a:t>
            </a:r>
            <a:r>
              <a:rPr lang="ar-EG" dirty="0"/>
              <a:t>، تيك توك، يوتيوب).</a:t>
            </a:r>
          </a:p>
          <a:p>
            <a:pPr marL="342900" indent="-342900" algn="just" rtl="1">
              <a:buFont typeface="+mj-lt"/>
              <a:buAutoNum type="arabicPeriod"/>
            </a:pPr>
            <a:r>
              <a:rPr lang="ar-EG" b="1" dirty="0"/>
              <a:t>اختيار عينة من هذه العناقيد</a:t>
            </a:r>
            <a:r>
              <a:rPr lang="ar-EG" dirty="0"/>
              <a:t> عشوائيًا.</a:t>
            </a:r>
          </a:p>
          <a:p>
            <a:pPr marL="342900" indent="-342900" algn="just" rtl="1">
              <a:buFont typeface="+mj-lt"/>
              <a:buAutoNum type="arabicPeriod"/>
            </a:pPr>
            <a:r>
              <a:rPr lang="ar-EG" b="1" dirty="0"/>
              <a:t>جمع البيانات من جميع أفراد العنقود الذي تم اختياره</a:t>
            </a:r>
            <a:r>
              <a:rPr lang="ar-EG" dirty="0"/>
              <a:t> أو من عينة فرعية داخله.</a:t>
            </a:r>
          </a:p>
          <a:p>
            <a:pPr marL="342900" indent="-342900" algn="just" rtl="1">
              <a:buFont typeface="+mj-lt"/>
              <a:buAutoNum type="arabicPeriod"/>
            </a:pPr>
            <a:endParaRPr lang="ar-EG" dirty="0"/>
          </a:p>
          <a:p>
            <a:pPr marL="342900" indent="-342900" algn="just" rtl="1">
              <a:buFont typeface="Wingdings" panose="05000000000000000000" pitchFamily="2" charset="2"/>
              <a:buChar char="ü"/>
            </a:pPr>
            <a:r>
              <a:rPr lang="ar-EG" u="sng" dirty="0">
                <a:solidFill>
                  <a:schemeClr val="accent1"/>
                </a:solidFill>
              </a:rPr>
              <a:t>مثال تطبيقي:</a:t>
            </a:r>
            <a:r>
              <a:rPr lang="ar-EG" dirty="0"/>
              <a:t> يمكن اختيار عينة عنقودية من طلاب إحدى الجامعات العربية لدراسة </a:t>
            </a:r>
            <a:r>
              <a:rPr lang="ar-EG" dirty="0">
                <a:effectLst>
                  <a:outerShdw blurRad="38100" dist="38100" dir="2700000" algn="tl">
                    <a:srgbClr val="000000">
                      <a:alpha val="43137"/>
                    </a:srgbClr>
                  </a:outerShdw>
                </a:effectLst>
              </a:rPr>
              <a:t>اتجاهات طلاب الجامعة نحو </a:t>
            </a:r>
            <a:r>
              <a:rPr lang="ar-EG" dirty="0" err="1">
                <a:effectLst>
                  <a:outerShdw blurRad="38100" dist="38100" dir="2700000" algn="tl">
                    <a:srgbClr val="000000">
                      <a:alpha val="43137"/>
                    </a:srgbClr>
                  </a:outerShdw>
                </a:effectLst>
              </a:rPr>
              <a:t>البودكاست</a:t>
            </a:r>
            <a:r>
              <a:rPr lang="ar-EG" dirty="0">
                <a:effectLst>
                  <a:outerShdw blurRad="38100" dist="38100" dir="2700000" algn="tl">
                    <a:srgbClr val="000000">
                      <a:alpha val="43137"/>
                    </a:srgbClr>
                  </a:outerShdw>
                </a:effectLst>
              </a:rPr>
              <a:t> التعليمي</a:t>
            </a:r>
            <a:r>
              <a:rPr lang="ar-EG" dirty="0"/>
              <a:t>. في هذه الحالة، يصعب جمع البيانات من كافة طلاب هذه الجامعة، ولاسيّما إن كانت جامعة كبيرة بها العديد من الطلاب والكليات والبرامج والأقسام والتخصصات.</a:t>
            </a:r>
            <a:endParaRPr lang="ar-EG" u="sng" dirty="0"/>
          </a:p>
        </p:txBody>
      </p:sp>
      <p:sp>
        <p:nvSpPr>
          <p:cNvPr id="4" name="TextBox 3">
            <a:extLst>
              <a:ext uri="{FF2B5EF4-FFF2-40B4-BE49-F238E27FC236}">
                <a16:creationId xmlns:a16="http://schemas.microsoft.com/office/drawing/2014/main" id="{2E2CA42F-9EBD-1BA0-384A-F489EF192B35}"/>
              </a:ext>
            </a:extLst>
          </p:cNvPr>
          <p:cNvSpPr txBox="1"/>
          <p:nvPr/>
        </p:nvSpPr>
        <p:spPr>
          <a:xfrm>
            <a:off x="6096000" y="1873436"/>
            <a:ext cx="5237107" cy="369332"/>
          </a:xfrm>
          <a:prstGeom prst="rect">
            <a:avLst/>
          </a:prstGeom>
          <a:noFill/>
        </p:spPr>
        <p:txBody>
          <a:bodyPr wrap="square" rtlCol="0">
            <a:spAutoFit/>
          </a:bodyPr>
          <a:lstStyle>
            <a:defPPr>
              <a:defRPr lang="en-US"/>
            </a:defPPr>
            <a:lvl1pPr rtl="1">
              <a:defRPr b="1">
                <a:effectLst>
                  <a:outerShdw blurRad="38100" dist="38100" dir="2700000" algn="tl">
                    <a:srgbClr val="000000">
                      <a:alpha val="43137"/>
                    </a:srgbClr>
                  </a:outerShdw>
                </a:effectLst>
              </a:defRPr>
            </a:lvl1pPr>
          </a:lstStyle>
          <a:p>
            <a:pPr algn="just"/>
            <a:r>
              <a:rPr lang="ar-EG" dirty="0"/>
              <a:t>(4) </a:t>
            </a:r>
            <a:r>
              <a:rPr lang="ar-SA" dirty="0"/>
              <a:t>العينة </a:t>
            </a:r>
            <a:r>
              <a:rPr lang="ar-EG" dirty="0"/>
              <a:t>العشوائية العنقودية </a:t>
            </a:r>
            <a:r>
              <a:rPr lang="en-US" dirty="0"/>
              <a:t>(Cluster Sample)</a:t>
            </a:r>
            <a:r>
              <a:rPr lang="ar-EG" dirty="0"/>
              <a:t>:</a:t>
            </a:r>
            <a:endParaRPr lang="en-US" dirty="0"/>
          </a:p>
        </p:txBody>
      </p:sp>
      <p:pic>
        <p:nvPicPr>
          <p:cNvPr id="9" name="Picture 8" descr="A diagram of a digital marketing&#10;&#10;AI-generated content may be incorrect.">
            <a:extLst>
              <a:ext uri="{FF2B5EF4-FFF2-40B4-BE49-F238E27FC236}">
                <a16:creationId xmlns:a16="http://schemas.microsoft.com/office/drawing/2014/main" id="{FBEF0CC2-32FA-93DF-4071-38A84086A13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97693" y="2784766"/>
            <a:ext cx="3695979" cy="246398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32675668"/>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30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0EDD0C-62F5-3A2D-8A49-FC35B715B6A7}"/>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90112517-FC12-1C25-D4D5-9CD3C92E82CD}"/>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التاسعة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892B7F83-5B96-FFD6-8723-33E1504CA27B}"/>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1. جمع البيانات:</a:t>
            </a:r>
          </a:p>
        </p:txBody>
      </p:sp>
      <p:pic>
        <p:nvPicPr>
          <p:cNvPr id="10" name="Picture 9">
            <a:extLst>
              <a:ext uri="{FF2B5EF4-FFF2-40B4-BE49-F238E27FC236}">
                <a16:creationId xmlns:a16="http://schemas.microsoft.com/office/drawing/2014/main" id="{D3F51CE9-0744-002F-D5A5-FB18F2416189}"/>
              </a:ext>
            </a:extLst>
          </p:cNvPr>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a:xfrm>
            <a:off x="3182587" y="2056281"/>
            <a:ext cx="5694219" cy="393954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3" name="TextBox 12">
            <a:extLst>
              <a:ext uri="{FF2B5EF4-FFF2-40B4-BE49-F238E27FC236}">
                <a16:creationId xmlns:a16="http://schemas.microsoft.com/office/drawing/2014/main" id="{FB6EF775-4147-8F2E-9584-3E59C1C93371}"/>
              </a:ext>
            </a:extLst>
          </p:cNvPr>
          <p:cNvSpPr txBox="1"/>
          <p:nvPr/>
        </p:nvSpPr>
        <p:spPr>
          <a:xfrm>
            <a:off x="2297871" y="1651323"/>
            <a:ext cx="7016698" cy="369332"/>
          </a:xfrm>
          <a:prstGeom prst="rect">
            <a:avLst/>
          </a:prstGeom>
          <a:noFill/>
        </p:spPr>
        <p:txBody>
          <a:bodyPr wrap="square">
            <a:spAutoFit/>
          </a:bodyPr>
          <a:lstStyle/>
          <a:p>
            <a:pPr algn="r" rtl="1"/>
            <a:r>
              <a:rPr lang="ar-EG" dirty="0"/>
              <a:t> </a:t>
            </a:r>
            <a:r>
              <a:rPr lang="ar-EG" u="sng" dirty="0"/>
              <a:t>لذا، يمكن تقسيم كافة هذه العناصر إلى عناقيد يسهل سحب عينة منها، على النحو التالي:</a:t>
            </a:r>
            <a:endParaRPr lang="en-US" dirty="0"/>
          </a:p>
        </p:txBody>
      </p:sp>
      <p:sp>
        <p:nvSpPr>
          <p:cNvPr id="14" name="TextBox 13">
            <a:extLst>
              <a:ext uri="{FF2B5EF4-FFF2-40B4-BE49-F238E27FC236}">
                <a16:creationId xmlns:a16="http://schemas.microsoft.com/office/drawing/2014/main" id="{ED3A6A8A-96D6-8CC5-898C-D8C20EE8A5F2}"/>
              </a:ext>
            </a:extLst>
          </p:cNvPr>
          <p:cNvSpPr txBox="1"/>
          <p:nvPr/>
        </p:nvSpPr>
        <p:spPr>
          <a:xfrm>
            <a:off x="2497595" y="6173841"/>
            <a:ext cx="7016698" cy="369332"/>
          </a:xfrm>
          <a:prstGeom prst="rect">
            <a:avLst/>
          </a:prstGeom>
          <a:noFill/>
        </p:spPr>
        <p:txBody>
          <a:bodyPr wrap="square">
            <a:spAutoFit/>
          </a:bodyPr>
          <a:lstStyle/>
          <a:p>
            <a:pPr algn="ctr" rtl="1"/>
            <a:r>
              <a:rPr lang="ar-EG" b="1" dirty="0"/>
              <a:t> وهنا، يمكن أن تتمثل العينة في كافة طلاب المادة (1) أو المادة (2) أو كليهما.</a:t>
            </a:r>
            <a:endParaRPr lang="en-US" b="1" dirty="0"/>
          </a:p>
        </p:txBody>
      </p:sp>
    </p:spTree>
    <p:extLst>
      <p:ext uri="{BB962C8B-B14F-4D97-AF65-F5344CB8AC3E}">
        <p14:creationId xmlns:p14="http://schemas.microsoft.com/office/powerpoint/2010/main" val="3080693713"/>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2F8C39-BA85-205E-DBB5-7570D12D51D1}"/>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5A1D015C-5D97-8E92-C1A7-C9A994586C62}"/>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التاسعة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00E97652-AB22-3A20-EBF4-2CC73A17EA6B}"/>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1. جمع البيانات:</a:t>
            </a:r>
          </a:p>
        </p:txBody>
      </p:sp>
      <p:pic>
        <p:nvPicPr>
          <p:cNvPr id="3" name="Picture 2">
            <a:extLst>
              <a:ext uri="{FF2B5EF4-FFF2-40B4-BE49-F238E27FC236}">
                <a16:creationId xmlns:a16="http://schemas.microsoft.com/office/drawing/2014/main" id="{3A528789-342D-D517-0AEB-D1B23B09F05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76649" y="1788193"/>
            <a:ext cx="4999512" cy="4173836"/>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4" name="TextBox 3">
            <a:extLst>
              <a:ext uri="{FF2B5EF4-FFF2-40B4-BE49-F238E27FC236}">
                <a16:creationId xmlns:a16="http://schemas.microsoft.com/office/drawing/2014/main" id="{AE01A5F9-2444-A30D-577F-EE5B61B80301}"/>
              </a:ext>
            </a:extLst>
          </p:cNvPr>
          <p:cNvSpPr txBox="1"/>
          <p:nvPr/>
        </p:nvSpPr>
        <p:spPr>
          <a:xfrm>
            <a:off x="3426464" y="1767595"/>
            <a:ext cx="7564744" cy="369332"/>
          </a:xfrm>
          <a:prstGeom prst="rect">
            <a:avLst/>
          </a:prstGeom>
          <a:noFill/>
        </p:spPr>
        <p:txBody>
          <a:bodyPr wrap="square" rtlCol="0">
            <a:spAutoFit/>
          </a:bodyPr>
          <a:lstStyle/>
          <a:p>
            <a:pPr algn="just" rtl="1"/>
            <a:r>
              <a:rPr lang="ar-EG" b="1" dirty="0"/>
              <a:t>مثال تطبيقي على اختيار العينة:</a:t>
            </a:r>
            <a:endParaRPr lang="en-US" dirty="0"/>
          </a:p>
        </p:txBody>
      </p:sp>
      <p:sp>
        <p:nvSpPr>
          <p:cNvPr id="7" name="TextBox 6">
            <a:extLst>
              <a:ext uri="{FF2B5EF4-FFF2-40B4-BE49-F238E27FC236}">
                <a16:creationId xmlns:a16="http://schemas.microsoft.com/office/drawing/2014/main" id="{E7D30234-4EFB-18B1-4C2D-67C2B22EF042}"/>
              </a:ext>
            </a:extLst>
          </p:cNvPr>
          <p:cNvSpPr txBox="1"/>
          <p:nvPr/>
        </p:nvSpPr>
        <p:spPr>
          <a:xfrm>
            <a:off x="678406" y="6157000"/>
            <a:ext cx="7847344" cy="307777"/>
          </a:xfrm>
          <a:prstGeom prst="rect">
            <a:avLst/>
          </a:prstGeom>
          <a:noFill/>
        </p:spPr>
        <p:txBody>
          <a:bodyPr wrap="square" rtlCol="0">
            <a:spAutoFit/>
          </a:bodyPr>
          <a:lstStyle/>
          <a:p>
            <a:pPr rtl="1"/>
            <a:r>
              <a:rPr lang="ar-EG" sz="1400" b="1" dirty="0">
                <a:solidFill>
                  <a:schemeClr val="accent1"/>
                </a:solidFill>
                <a:effectLst>
                  <a:outerShdw blurRad="38100" dist="38100" dir="2700000" algn="tl">
                    <a:srgbClr val="000000">
                      <a:alpha val="43137"/>
                    </a:srgbClr>
                  </a:outerShdw>
                </a:effectLst>
              </a:rPr>
              <a:t>المصدر: (</a:t>
            </a:r>
            <a:r>
              <a:rPr lang="en-US" sz="1100" dirty="0">
                <a:solidFill>
                  <a:schemeClr val="accent1"/>
                </a:solidFill>
                <a:effectLst>
                  <a:outerShdw blurRad="38100" dist="38100" dir="2700000" algn="tl">
                    <a:srgbClr val="000000">
                      <a:alpha val="43137"/>
                    </a:srgbClr>
                  </a:outerShdw>
                </a:effectLst>
              </a:rPr>
              <a:t>https://sjam.journals.ekb.eg/article_386834.html</a:t>
            </a:r>
            <a:r>
              <a:rPr lang="ar-EG" sz="1400" b="1" dirty="0">
                <a:solidFill>
                  <a:schemeClr val="accent1"/>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val="4253656244"/>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
                                          </p:val>
                                        </p:tav>
                                        <p:tav tm="100000">
                                          <p:val>
                                            <p:strVal val="#ppt_x"/>
                                          </p:val>
                                        </p:tav>
                                      </p:tavLst>
                                    </p:anim>
                                    <p:anim calcmode="lin" valueType="num">
                                      <p:cBhvr>
                                        <p:cTn id="2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4" grpId="0"/>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31972-A82B-6ADF-99F8-D0846D531267}"/>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E43B5469-366D-E32B-6A08-B9E93C598510}"/>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التاسعة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3908EE6C-1BE4-10BA-6051-932CA5B9C86E}"/>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1. جمع البيانات:</a:t>
            </a:r>
          </a:p>
        </p:txBody>
      </p:sp>
      <p:sp>
        <p:nvSpPr>
          <p:cNvPr id="2" name="TextBox 1">
            <a:extLst>
              <a:ext uri="{FF2B5EF4-FFF2-40B4-BE49-F238E27FC236}">
                <a16:creationId xmlns:a16="http://schemas.microsoft.com/office/drawing/2014/main" id="{F130B879-1057-7DAB-0198-124C9420A99B}"/>
              </a:ext>
            </a:extLst>
          </p:cNvPr>
          <p:cNvSpPr txBox="1"/>
          <p:nvPr/>
        </p:nvSpPr>
        <p:spPr>
          <a:xfrm>
            <a:off x="5606903" y="2086606"/>
            <a:ext cx="5662870" cy="400110"/>
          </a:xfrm>
          <a:prstGeom prst="rect">
            <a:avLst/>
          </a:prstGeom>
          <a:noFill/>
        </p:spPr>
        <p:txBody>
          <a:bodyPr wrap="square" rtlCol="0">
            <a:spAutoFit/>
          </a:bodyPr>
          <a:lstStyle/>
          <a:p>
            <a:pPr algn="just" rtl="1"/>
            <a:r>
              <a:rPr lang="ar-EG" sz="2000" b="1" dirty="0">
                <a:solidFill>
                  <a:srgbClr val="0070C0"/>
                </a:solidFill>
                <a:effectLst>
                  <a:outerShdw blurRad="38100" dist="38100" dir="2700000" algn="tl">
                    <a:srgbClr val="000000">
                      <a:alpha val="43137"/>
                    </a:srgbClr>
                  </a:outerShdw>
                </a:effectLst>
              </a:rPr>
              <a:t>ثانيًا: العينات غير الاحتمالية (</a:t>
            </a:r>
            <a:r>
              <a:rPr lang="en-US" sz="2000" b="1" dirty="0">
                <a:solidFill>
                  <a:srgbClr val="0070C0"/>
                </a:solidFill>
                <a:effectLst>
                  <a:outerShdw blurRad="38100" dist="38100" dir="2700000" algn="tl">
                    <a:srgbClr val="000000">
                      <a:alpha val="43137"/>
                    </a:srgbClr>
                  </a:outerShdw>
                </a:effectLst>
              </a:rPr>
              <a:t>Non-Probability Sampling</a:t>
            </a:r>
            <a:r>
              <a:rPr lang="ar-EG" sz="2000" b="1" dirty="0">
                <a:solidFill>
                  <a:srgbClr val="0070C0"/>
                </a:solidFill>
                <a:effectLst>
                  <a:outerShdw blurRad="38100" dist="38100" dir="2700000" algn="tl">
                    <a:srgbClr val="000000">
                      <a:alpha val="43137"/>
                    </a:srgbClr>
                  </a:outerShdw>
                </a:effectLst>
              </a:rPr>
              <a:t>):</a:t>
            </a:r>
            <a:endParaRPr lang="en-US" sz="2000" b="1" dirty="0">
              <a:solidFill>
                <a:srgbClr val="0070C0"/>
              </a:solidFill>
              <a:effectLst>
                <a:outerShdw blurRad="38100" dist="38100" dir="2700000" algn="tl">
                  <a:srgbClr val="000000">
                    <a:alpha val="43137"/>
                  </a:srgbClr>
                </a:outerShdw>
              </a:effectLst>
            </a:endParaRPr>
          </a:p>
        </p:txBody>
      </p:sp>
      <p:sp>
        <p:nvSpPr>
          <p:cNvPr id="3" name="TextBox 2">
            <a:extLst>
              <a:ext uri="{FF2B5EF4-FFF2-40B4-BE49-F238E27FC236}">
                <a16:creationId xmlns:a16="http://schemas.microsoft.com/office/drawing/2014/main" id="{CC6DF19D-511E-94B7-02ED-A9AD090262B8}"/>
              </a:ext>
            </a:extLst>
          </p:cNvPr>
          <p:cNvSpPr txBox="1"/>
          <p:nvPr/>
        </p:nvSpPr>
        <p:spPr>
          <a:xfrm>
            <a:off x="4227616" y="2765960"/>
            <a:ext cx="7116808" cy="2585323"/>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في الوقت الذي تُعَدّ فيه العينات الاحتمالية أو العشوائية أفضل أنواع العينات وأكثرها قدرة على اختبار فروض البحث العلمي، فإن بعض الظروف قد تحول دون استخدامها.</a:t>
            </a:r>
          </a:p>
          <a:p>
            <a:pPr marL="285750" indent="-285750" algn="just" rtl="1">
              <a:buFont typeface="Arial" panose="020B0604020202020204" pitchFamily="34" charset="0"/>
              <a:buChar char="•"/>
            </a:pPr>
            <a:endParaRPr lang="ar-EG" dirty="0"/>
          </a:p>
          <a:p>
            <a:pPr marL="285750" indent="-285750" algn="just" rtl="1">
              <a:buFont typeface="Arial" panose="020B0604020202020204" pitchFamily="34" charset="0"/>
              <a:buChar char="•"/>
            </a:pPr>
            <a:r>
              <a:rPr lang="ar-EG" dirty="0"/>
              <a:t>فإذا أراد الباحث مثلًا أن يدرس استخدامات وإشباعات الجمهور من خلال منصات التواصل الاجتماعي أو منصات البث الرقمي في العالم العربي، فقد يجد صعوبة في تطبيق الطرق العشوائية السابقة. في هذه الحالة، قد يلجأ إلى العينات غير الاحتمالية أو غير العشوائية.</a:t>
            </a:r>
          </a:p>
          <a:p>
            <a:pPr marL="285750" indent="-285750" algn="just" rtl="1">
              <a:buFont typeface="Arial" panose="020B0604020202020204" pitchFamily="34" charset="0"/>
              <a:buChar char="•"/>
            </a:pPr>
            <a:endParaRPr lang="en-US" dirty="0"/>
          </a:p>
          <a:p>
            <a:pPr marL="285750" indent="-285750" algn="just" rtl="1">
              <a:buFont typeface="Arial" panose="020B0604020202020204" pitchFamily="34" charset="0"/>
              <a:buChar char="•"/>
            </a:pPr>
            <a:r>
              <a:rPr lang="ar-SA" dirty="0"/>
              <a:t>العينات </a:t>
            </a:r>
            <a:r>
              <a:rPr lang="ar-EG" dirty="0"/>
              <a:t>غير </a:t>
            </a:r>
            <a:r>
              <a:rPr lang="ar-SA" dirty="0"/>
              <a:t>الاحتمالية هي العينات التي يتم اختيار أفرادها </a:t>
            </a:r>
            <a:r>
              <a:rPr lang="ar-EG" dirty="0"/>
              <a:t>بناءً على </a:t>
            </a:r>
            <a:r>
              <a:rPr lang="ar-EG" b="1" dirty="0"/>
              <a:t>الحكم الشخصي وتقدير الباحث</a:t>
            </a:r>
            <a:r>
              <a:rPr lang="ar-EG" dirty="0"/>
              <a:t>. وفي هذه التقنية تكون </a:t>
            </a:r>
            <a:r>
              <a:rPr lang="ar-EG" b="1" dirty="0"/>
              <a:t>احتمالية اختيار أي فرد محدد غير معروفة</a:t>
            </a:r>
            <a:r>
              <a:rPr lang="ar-EG" dirty="0"/>
              <a:t>. </a:t>
            </a:r>
          </a:p>
        </p:txBody>
      </p:sp>
      <p:pic>
        <p:nvPicPr>
          <p:cNvPr id="7" name="Picture 6" descr="A group of people next to a phone&#10;&#10;AI-generated content may be incorrect.">
            <a:extLst>
              <a:ext uri="{FF2B5EF4-FFF2-40B4-BE49-F238E27FC236}">
                <a16:creationId xmlns:a16="http://schemas.microsoft.com/office/drawing/2014/main" id="{86E96DE4-76DB-1C30-4920-D0C2A1110E8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83312" y="2356081"/>
            <a:ext cx="2896590" cy="28965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94967284"/>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300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
                                          </p:val>
                                        </p:tav>
                                        <p:tav tm="100000">
                                          <p:val>
                                            <p:strVal val="#ppt_x"/>
                                          </p:val>
                                        </p:tav>
                                      </p:tavLst>
                                    </p:anim>
                                    <p:anim calcmode="lin" valueType="num">
                                      <p:cBhvr>
                                        <p:cTn id="1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AA633B-60DE-6E52-36BB-40BEAC6E0274}"/>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47444F4C-80A1-8D8C-00CF-5B7AB76E1A2B}"/>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التاسعة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4EB0748A-6785-C28F-DD27-4CA0E726ABE7}"/>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1. جمع البيانات:</a:t>
            </a:r>
          </a:p>
        </p:txBody>
      </p:sp>
      <p:sp>
        <p:nvSpPr>
          <p:cNvPr id="2" name="TextBox 1">
            <a:extLst>
              <a:ext uri="{FF2B5EF4-FFF2-40B4-BE49-F238E27FC236}">
                <a16:creationId xmlns:a16="http://schemas.microsoft.com/office/drawing/2014/main" id="{5689F7E8-A367-FF1B-C2C0-A719EB6D88E3}"/>
              </a:ext>
            </a:extLst>
          </p:cNvPr>
          <p:cNvSpPr txBox="1"/>
          <p:nvPr/>
        </p:nvSpPr>
        <p:spPr>
          <a:xfrm>
            <a:off x="6282047" y="2411516"/>
            <a:ext cx="4987725" cy="369332"/>
          </a:xfrm>
          <a:prstGeom prst="rect">
            <a:avLst/>
          </a:prstGeom>
          <a:noFill/>
        </p:spPr>
        <p:txBody>
          <a:bodyPr wrap="square" rtlCol="0">
            <a:spAutoFit/>
          </a:bodyPr>
          <a:lstStyle/>
          <a:p>
            <a:pPr algn="just" rtl="1"/>
            <a:r>
              <a:rPr lang="ar-EG" b="1" dirty="0">
                <a:effectLst>
                  <a:outerShdw blurRad="38100" dist="38100" dir="2700000" algn="tl">
                    <a:srgbClr val="000000">
                      <a:alpha val="43137"/>
                    </a:srgbClr>
                  </a:outerShdw>
                </a:effectLst>
              </a:rPr>
              <a:t>(1) </a:t>
            </a:r>
            <a:r>
              <a:rPr lang="ar-SA" b="1" dirty="0">
                <a:effectLst>
                  <a:outerShdw blurRad="38100" dist="38100" dir="2700000" algn="tl">
                    <a:srgbClr val="000000">
                      <a:alpha val="43137"/>
                    </a:srgbClr>
                  </a:outerShdw>
                </a:effectLst>
              </a:rPr>
              <a:t>عينة ال</a:t>
            </a:r>
            <a:r>
              <a:rPr lang="ar-EG" b="1" dirty="0">
                <a:effectLst>
                  <a:outerShdw blurRad="38100" dist="38100" dir="2700000" algn="tl">
                    <a:srgbClr val="000000">
                      <a:alpha val="43137"/>
                    </a:srgbClr>
                  </a:outerShdw>
                </a:effectLst>
              </a:rPr>
              <a:t>صدف</a:t>
            </a:r>
            <a:r>
              <a:rPr lang="ar-SA" b="1" dirty="0">
                <a:effectLst>
                  <a:outerShdw blurRad="38100" dist="38100" dir="2700000" algn="tl">
                    <a:srgbClr val="000000">
                      <a:alpha val="43137"/>
                    </a:srgbClr>
                  </a:outerShdw>
                </a:effectLst>
              </a:rPr>
              <a:t>ة</a:t>
            </a:r>
            <a:r>
              <a:rPr lang="ar-EG" b="1" dirty="0">
                <a:effectLst>
                  <a:outerShdw blurRad="38100" dist="38100" dir="2700000" algn="tl">
                    <a:srgbClr val="000000">
                      <a:alpha val="43137"/>
                    </a:srgbClr>
                  </a:outerShdw>
                </a:effectLst>
              </a:rPr>
              <a:t> </a:t>
            </a:r>
            <a:r>
              <a:rPr lang="en-US" b="1" dirty="0">
                <a:effectLst>
                  <a:outerShdw blurRad="38100" dist="38100" dir="2700000" algn="tl">
                    <a:srgbClr val="000000">
                      <a:alpha val="43137"/>
                    </a:srgbClr>
                  </a:outerShdw>
                </a:effectLst>
              </a:rPr>
              <a:t>(Accidental Sample)</a:t>
            </a:r>
            <a:r>
              <a:rPr lang="ar-EG" b="1" dirty="0">
                <a:effectLst>
                  <a:outerShdw blurRad="38100" dist="38100" dir="2700000" algn="tl">
                    <a:srgbClr val="000000">
                      <a:alpha val="43137"/>
                    </a:srgbClr>
                  </a:outerShdw>
                </a:effectLst>
              </a:rPr>
              <a:t>:</a:t>
            </a:r>
            <a:endParaRPr lang="en-US" dirty="0">
              <a:effectLst>
                <a:outerShdw blurRad="38100" dist="38100" dir="2700000" algn="tl">
                  <a:srgbClr val="000000">
                    <a:alpha val="43137"/>
                  </a:srgbClr>
                </a:outerShdw>
              </a:effectLst>
            </a:endParaRPr>
          </a:p>
        </p:txBody>
      </p:sp>
      <p:sp>
        <p:nvSpPr>
          <p:cNvPr id="3" name="TextBox 2">
            <a:extLst>
              <a:ext uri="{FF2B5EF4-FFF2-40B4-BE49-F238E27FC236}">
                <a16:creationId xmlns:a16="http://schemas.microsoft.com/office/drawing/2014/main" id="{D365DE2A-DE43-074C-0F6D-7859D963DA50}"/>
              </a:ext>
            </a:extLst>
          </p:cNvPr>
          <p:cNvSpPr txBox="1"/>
          <p:nvPr/>
        </p:nvSpPr>
        <p:spPr>
          <a:xfrm>
            <a:off x="4215740" y="2906923"/>
            <a:ext cx="6992118" cy="2862322"/>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وهي أبسط أنواع العينات، حيث </a:t>
            </a:r>
            <a:r>
              <a:rPr lang="ar-EG" dirty="0">
                <a:effectLst>
                  <a:outerShdw blurRad="38100" dist="38100" dir="2700000" algn="tl">
                    <a:srgbClr val="000000">
                      <a:alpha val="43137"/>
                    </a:srgbClr>
                  </a:outerShdw>
                </a:effectLst>
              </a:rPr>
              <a:t>يختار الباحث عددًا محدودًا من المبحوثين دون مراعاة أن يكونوا ممثِلين بشكل كافٍ للمجتمع</a:t>
            </a:r>
            <a:r>
              <a:rPr lang="ar-EG" dirty="0"/>
              <a:t>.</a:t>
            </a:r>
          </a:p>
          <a:p>
            <a:pPr marL="285750" indent="-285750" algn="just" rtl="1">
              <a:buFont typeface="Arial" panose="020B0604020202020204" pitchFamily="34" charset="0"/>
              <a:buChar char="•"/>
            </a:pPr>
            <a:endParaRPr lang="en-US" dirty="0"/>
          </a:p>
          <a:p>
            <a:pPr marL="285750" indent="-285750" algn="just" rtl="1">
              <a:buFont typeface="Arial" panose="020B0604020202020204" pitchFamily="34" charset="0"/>
              <a:buChar char="•"/>
            </a:pPr>
            <a:r>
              <a:rPr lang="ar-EG" dirty="0"/>
              <a:t>أي أنها </a:t>
            </a:r>
            <a:r>
              <a:rPr lang="ar-SA" dirty="0"/>
              <a:t>تعتمد على ما هو متاح وسهل للباحث</a:t>
            </a:r>
            <a:r>
              <a:rPr lang="en-US" dirty="0"/>
              <a:t>.</a:t>
            </a:r>
            <a:endParaRPr lang="ar-EG" dirty="0"/>
          </a:p>
          <a:p>
            <a:pPr marL="285750" indent="-285750" algn="just" rtl="1">
              <a:buFont typeface="Arial" panose="020B0604020202020204" pitchFamily="34" charset="0"/>
              <a:buChar char="•"/>
            </a:pPr>
            <a:endParaRPr lang="en-US" dirty="0"/>
          </a:p>
          <a:p>
            <a:pPr marL="285750" indent="-285750" algn="just" rtl="1">
              <a:buFont typeface="Wingdings" panose="05000000000000000000" pitchFamily="2" charset="2"/>
              <a:buChar char="ü"/>
            </a:pPr>
            <a:r>
              <a:rPr lang="ar-EG" u="sng" dirty="0">
                <a:solidFill>
                  <a:schemeClr val="accent1"/>
                </a:solidFill>
              </a:rPr>
              <a:t>فمثلًا:</a:t>
            </a:r>
            <a:r>
              <a:rPr lang="ar-EG" dirty="0"/>
              <a:t> إذا</a:t>
            </a:r>
            <a:r>
              <a:rPr lang="ar-SA" dirty="0"/>
              <a:t> أراد باحث </a:t>
            </a:r>
            <a:r>
              <a:rPr lang="ar-EG" dirty="0"/>
              <a:t>"</a:t>
            </a:r>
            <a:r>
              <a:rPr lang="ar-SA" dirty="0"/>
              <a:t>قياس رضا العملاء </a:t>
            </a:r>
            <a:r>
              <a:rPr lang="ar-EG" dirty="0"/>
              <a:t>بشأن</a:t>
            </a:r>
            <a:r>
              <a:rPr lang="ar-SA" dirty="0"/>
              <a:t> متجر تجاري</a:t>
            </a:r>
            <a:r>
              <a:rPr lang="ar-EG" dirty="0"/>
              <a:t>"</a:t>
            </a:r>
            <a:r>
              <a:rPr lang="ar-SA" dirty="0"/>
              <a:t>، فإنه يسأل أي </a:t>
            </a:r>
            <a:r>
              <a:rPr lang="ar-EG" dirty="0"/>
              <a:t>عميل</a:t>
            </a:r>
            <a:r>
              <a:rPr lang="ar-SA" dirty="0"/>
              <a:t> </a:t>
            </a:r>
            <a:r>
              <a:rPr lang="ar-EG" dirty="0"/>
              <a:t>تصادف </a:t>
            </a:r>
            <a:r>
              <a:rPr lang="ar-SA" dirty="0"/>
              <a:t>وجود</a:t>
            </a:r>
            <a:r>
              <a:rPr lang="ar-EG" dirty="0"/>
              <a:t>ه</a:t>
            </a:r>
            <a:r>
              <a:rPr lang="ar-SA" dirty="0"/>
              <a:t> في المتجر وقت الدراسة</a:t>
            </a:r>
            <a:r>
              <a:rPr lang="en-US" dirty="0"/>
              <a:t>.</a:t>
            </a:r>
            <a:endParaRPr lang="ar-EG" dirty="0"/>
          </a:p>
          <a:p>
            <a:pPr marL="285750" indent="-285750" algn="just" rtl="1">
              <a:buFont typeface="Wingdings" panose="05000000000000000000" pitchFamily="2" charset="2"/>
              <a:buChar char="ü"/>
            </a:pPr>
            <a:endParaRPr lang="ar-EG" dirty="0"/>
          </a:p>
          <a:p>
            <a:pPr marL="285750" indent="-285750" algn="just" rtl="1">
              <a:buFont typeface="Wingdings" panose="05000000000000000000" pitchFamily="2" charset="2"/>
              <a:buChar char="ü"/>
            </a:pPr>
            <a:r>
              <a:rPr lang="ar-EG" dirty="0"/>
              <a:t>أو أن يقوم باحث بدراسة سريعة حول "رأي الجمهور في حملة توعوية" من خلال سؤال أول 50 شخصًا يلتقي بهم في مركز تجاري.</a:t>
            </a:r>
            <a:endParaRPr lang="en-US" dirty="0"/>
          </a:p>
        </p:txBody>
      </p:sp>
      <p:pic>
        <p:nvPicPr>
          <p:cNvPr id="9" name="Picture 8" descr="A poster of a person pointing at a group of people&#10;&#10;AI-generated content may be incorrect.">
            <a:extLst>
              <a:ext uri="{FF2B5EF4-FFF2-40B4-BE49-F238E27FC236}">
                <a16:creationId xmlns:a16="http://schemas.microsoft.com/office/drawing/2014/main" id="{9B3F9FC9-47C1-FE13-147E-ED83D837EC8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4366" y="2369368"/>
            <a:ext cx="2135702" cy="3203553"/>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4" name="Rectangle 3"/>
          <p:cNvSpPr/>
          <p:nvPr/>
        </p:nvSpPr>
        <p:spPr>
          <a:xfrm>
            <a:off x="3669792" y="1835599"/>
            <a:ext cx="7691420" cy="369332"/>
          </a:xfrm>
          <a:prstGeom prst="rect">
            <a:avLst/>
          </a:prstGeom>
        </p:spPr>
        <p:txBody>
          <a:bodyPr wrap="square">
            <a:spAutoFit/>
          </a:bodyPr>
          <a:lstStyle/>
          <a:p>
            <a:pPr algn="just" rtl="1"/>
            <a:r>
              <a:rPr lang="ar-EG" u="sng" dirty="0"/>
              <a:t>وتتعدد أنواع العينات غير الاحتمالية التي يمكن الاعتماد عليها، ومن أبرزها:</a:t>
            </a:r>
          </a:p>
        </p:txBody>
      </p:sp>
    </p:spTree>
    <p:extLst>
      <p:ext uri="{BB962C8B-B14F-4D97-AF65-F5344CB8AC3E}">
        <p14:creationId xmlns:p14="http://schemas.microsoft.com/office/powerpoint/2010/main" val="2078622169"/>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300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
                                          </p:val>
                                        </p:tav>
                                        <p:tav tm="100000">
                                          <p:val>
                                            <p:strVal val="#ppt_x"/>
                                          </p:val>
                                        </p:tav>
                                      </p:tavLst>
                                    </p:anim>
                                    <p:anim calcmode="lin" valueType="num">
                                      <p:cBhvr>
                                        <p:cTn id="1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E1991D-701E-5612-36FA-D4776CE93B95}"/>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4EB789B0-4C32-FD57-274E-E2E40DCD9DC0}"/>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التاسعة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5955923E-1AFA-039E-E602-9C223D2EF2C4}"/>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1. جمع البيانات:</a:t>
            </a:r>
          </a:p>
        </p:txBody>
      </p:sp>
      <p:sp>
        <p:nvSpPr>
          <p:cNvPr id="2" name="TextBox 1">
            <a:extLst>
              <a:ext uri="{FF2B5EF4-FFF2-40B4-BE49-F238E27FC236}">
                <a16:creationId xmlns:a16="http://schemas.microsoft.com/office/drawing/2014/main" id="{8A2808D9-B0B0-52E0-9900-AFA84A7E9C18}"/>
              </a:ext>
            </a:extLst>
          </p:cNvPr>
          <p:cNvSpPr txBox="1"/>
          <p:nvPr/>
        </p:nvSpPr>
        <p:spPr>
          <a:xfrm>
            <a:off x="6282047" y="1994099"/>
            <a:ext cx="4987725" cy="369332"/>
          </a:xfrm>
          <a:prstGeom prst="rect">
            <a:avLst/>
          </a:prstGeom>
          <a:noFill/>
        </p:spPr>
        <p:txBody>
          <a:bodyPr wrap="square" rtlCol="0">
            <a:spAutoFit/>
          </a:bodyPr>
          <a:lstStyle/>
          <a:p>
            <a:pPr algn="just" rtl="1"/>
            <a:r>
              <a:rPr lang="ar-EG" b="1" dirty="0">
                <a:effectLst>
                  <a:outerShdw blurRad="38100" dist="38100" dir="2700000" algn="tl">
                    <a:srgbClr val="000000">
                      <a:alpha val="43137"/>
                    </a:srgbClr>
                  </a:outerShdw>
                </a:effectLst>
              </a:rPr>
              <a:t>(2) العينة العمدي</a:t>
            </a:r>
            <a:r>
              <a:rPr lang="ar-SA" b="1" dirty="0">
                <a:effectLst>
                  <a:outerShdw blurRad="38100" dist="38100" dir="2700000" algn="tl">
                    <a:srgbClr val="000000">
                      <a:alpha val="43137"/>
                    </a:srgbClr>
                  </a:outerShdw>
                </a:effectLst>
              </a:rPr>
              <a:t>ة</a:t>
            </a:r>
            <a:r>
              <a:rPr lang="ar-EG" b="1" dirty="0">
                <a:effectLst>
                  <a:outerShdw blurRad="38100" dist="38100" dir="2700000" algn="tl">
                    <a:srgbClr val="000000">
                      <a:alpha val="43137"/>
                    </a:srgbClr>
                  </a:outerShdw>
                </a:effectLst>
              </a:rPr>
              <a:t> </a:t>
            </a:r>
            <a:r>
              <a:rPr lang="en-US" b="1" dirty="0">
                <a:effectLst>
                  <a:outerShdw blurRad="38100" dist="38100" dir="2700000" algn="tl">
                    <a:srgbClr val="000000">
                      <a:alpha val="43137"/>
                    </a:srgbClr>
                  </a:outerShdw>
                </a:effectLst>
              </a:rPr>
              <a:t>(Purposive Sample)</a:t>
            </a:r>
            <a:r>
              <a:rPr lang="ar-EG" b="1" dirty="0">
                <a:effectLst>
                  <a:outerShdw blurRad="38100" dist="38100" dir="2700000" algn="tl">
                    <a:srgbClr val="000000">
                      <a:alpha val="43137"/>
                    </a:srgbClr>
                  </a:outerShdw>
                </a:effectLst>
              </a:rPr>
              <a:t>:</a:t>
            </a:r>
            <a:endParaRPr lang="en-US" dirty="0">
              <a:effectLst>
                <a:outerShdw blurRad="38100" dist="38100" dir="2700000" algn="tl">
                  <a:srgbClr val="000000">
                    <a:alpha val="43137"/>
                  </a:srgbClr>
                </a:outerShdw>
              </a:effectLst>
            </a:endParaRPr>
          </a:p>
        </p:txBody>
      </p:sp>
      <p:sp>
        <p:nvSpPr>
          <p:cNvPr id="3" name="TextBox 2">
            <a:extLst>
              <a:ext uri="{FF2B5EF4-FFF2-40B4-BE49-F238E27FC236}">
                <a16:creationId xmlns:a16="http://schemas.microsoft.com/office/drawing/2014/main" id="{CC67C3C1-4219-E66C-BFFF-E974B872B947}"/>
              </a:ext>
            </a:extLst>
          </p:cNvPr>
          <p:cNvSpPr txBox="1"/>
          <p:nvPr/>
        </p:nvSpPr>
        <p:spPr>
          <a:xfrm>
            <a:off x="4999512" y="2682938"/>
            <a:ext cx="6196471" cy="2862322"/>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هي العينة التي يحدد الباحث خصائصها مسبقًا بناءً على أهداف الدراسة.</a:t>
            </a:r>
          </a:p>
          <a:p>
            <a:pPr marL="285750" indent="-285750" algn="just" rtl="1">
              <a:buFont typeface="Arial" panose="020B0604020202020204" pitchFamily="34" charset="0"/>
              <a:buChar char="•"/>
            </a:pPr>
            <a:endParaRPr lang="ar-EG" dirty="0"/>
          </a:p>
          <a:p>
            <a:pPr marL="285750" indent="-285750" algn="just" rtl="1">
              <a:buFont typeface="Arial" panose="020B0604020202020204" pitchFamily="34" charset="0"/>
              <a:buChar char="•"/>
            </a:pPr>
            <a:r>
              <a:rPr lang="ar-EG" dirty="0"/>
              <a:t>بمعنى أن </a:t>
            </a:r>
            <a:r>
              <a:rPr lang="ar-SA" dirty="0"/>
              <a:t>يختار الباحث عينة يرى أنها تمثل المجتمع باستخدام المنطق والخبرة</a:t>
            </a:r>
            <a:r>
              <a:rPr lang="ar-EG" dirty="0"/>
              <a:t>.</a:t>
            </a:r>
          </a:p>
          <a:p>
            <a:pPr marL="285750" indent="-285750" algn="just" rtl="1">
              <a:buFont typeface="Arial" panose="020B0604020202020204" pitchFamily="34" charset="0"/>
              <a:buChar char="•"/>
            </a:pPr>
            <a:endParaRPr lang="ar-EG" dirty="0"/>
          </a:p>
          <a:p>
            <a:pPr marL="285750" indent="-285750" algn="just" rtl="1">
              <a:buFont typeface="Wingdings" panose="05000000000000000000" pitchFamily="2" charset="2"/>
              <a:buChar char="ü"/>
            </a:pPr>
            <a:r>
              <a:rPr lang="ar-EG" u="sng" dirty="0">
                <a:solidFill>
                  <a:schemeClr val="accent1"/>
                </a:solidFill>
              </a:rPr>
              <a:t>فمثلًا:</a:t>
            </a:r>
            <a:r>
              <a:rPr lang="ar-EG" dirty="0"/>
              <a:t> إذا</a:t>
            </a:r>
            <a:r>
              <a:rPr lang="ar-SA" dirty="0"/>
              <a:t> أراد باحث دراسة </a:t>
            </a:r>
            <a:r>
              <a:rPr lang="ar-EG" dirty="0"/>
              <a:t>"</a:t>
            </a:r>
            <a:r>
              <a:rPr lang="ar-SA" dirty="0"/>
              <a:t>اتجاهات العملاء نحو بنك له 200 فرع</a:t>
            </a:r>
            <a:r>
              <a:rPr lang="ar-EG" dirty="0"/>
              <a:t>"</a:t>
            </a:r>
            <a:r>
              <a:rPr lang="ar-SA" dirty="0"/>
              <a:t>، يمكن للباحث أن يختار فرعًا واحدًا أو أكثر يراه معبرًا عن باقي الفروع</a:t>
            </a:r>
            <a:r>
              <a:rPr lang="en-US" dirty="0"/>
              <a:t>.</a:t>
            </a:r>
            <a:endParaRPr lang="ar-EG" dirty="0"/>
          </a:p>
          <a:p>
            <a:pPr marL="285750" indent="-285750" algn="just" rtl="1">
              <a:buFont typeface="Wingdings" panose="05000000000000000000" pitchFamily="2" charset="2"/>
              <a:buChar char="ü"/>
            </a:pPr>
            <a:endParaRPr lang="ar-EG" dirty="0"/>
          </a:p>
          <a:p>
            <a:pPr marL="285750" indent="-285750" algn="just" rtl="1">
              <a:buFont typeface="Wingdings" panose="05000000000000000000" pitchFamily="2" charset="2"/>
              <a:buChar char="ü"/>
            </a:pPr>
            <a:r>
              <a:rPr lang="ar-EG" dirty="0"/>
              <a:t>أو أن يقرر الباحث استهداف المؤثرين الرقميين </a:t>
            </a:r>
            <a:r>
              <a:rPr lang="en-US" dirty="0"/>
              <a:t>Influencers)</a:t>
            </a:r>
            <a:r>
              <a:rPr lang="ar-EG" dirty="0"/>
              <a:t>) فقط عند دراسة "دور التسويق عبر المؤثرين في الترويج للعلامات التجارية".</a:t>
            </a:r>
            <a:endParaRPr lang="en-US" dirty="0"/>
          </a:p>
          <a:p>
            <a:pPr marL="285750" indent="-285750" algn="just" rtl="1">
              <a:buFont typeface="Wingdings" panose="05000000000000000000" pitchFamily="2" charset="2"/>
              <a:buChar char="ü"/>
            </a:pPr>
            <a:endParaRPr lang="en-US" dirty="0"/>
          </a:p>
        </p:txBody>
      </p:sp>
      <p:pic>
        <p:nvPicPr>
          <p:cNvPr id="8" name="Picture 7" descr="A poster of a group of people sitting on a chair&#10;&#10;AI-generated content may be incorrect.">
            <a:extLst>
              <a:ext uri="{FF2B5EF4-FFF2-40B4-BE49-F238E27FC236}">
                <a16:creationId xmlns:a16="http://schemas.microsoft.com/office/drawing/2014/main" id="{C1F4E863-A2E5-2B87-6EC9-215B2CC2488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20883" y="2273608"/>
            <a:ext cx="2181101" cy="3271652"/>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3801301035"/>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300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
                                          </p:val>
                                        </p:tav>
                                        <p:tav tm="100000">
                                          <p:val>
                                            <p:strVal val="#ppt_x"/>
                                          </p:val>
                                        </p:tav>
                                      </p:tavLst>
                                    </p:anim>
                                    <p:anim calcmode="lin" valueType="num">
                                      <p:cBhvr>
                                        <p:cTn id="1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P spid="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133B4E-3830-601C-84BA-910AC02971EC}"/>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A104E7CA-CC5E-EFEB-B6F4-5E06296BEB85}"/>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التاسعة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6C5B4777-5AF3-E775-223E-CAEB48035867}"/>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1. جمع البيانات:</a:t>
            </a:r>
          </a:p>
        </p:txBody>
      </p:sp>
      <p:sp>
        <p:nvSpPr>
          <p:cNvPr id="2" name="TextBox 1">
            <a:extLst>
              <a:ext uri="{FF2B5EF4-FFF2-40B4-BE49-F238E27FC236}">
                <a16:creationId xmlns:a16="http://schemas.microsoft.com/office/drawing/2014/main" id="{F5733F26-8E52-7F99-1EFE-703343E42F2F}"/>
              </a:ext>
            </a:extLst>
          </p:cNvPr>
          <p:cNvSpPr txBox="1"/>
          <p:nvPr/>
        </p:nvSpPr>
        <p:spPr>
          <a:xfrm>
            <a:off x="6282047" y="1821905"/>
            <a:ext cx="4987725" cy="369332"/>
          </a:xfrm>
          <a:prstGeom prst="rect">
            <a:avLst/>
          </a:prstGeom>
          <a:noFill/>
        </p:spPr>
        <p:txBody>
          <a:bodyPr wrap="square" rtlCol="0">
            <a:spAutoFit/>
          </a:bodyPr>
          <a:lstStyle/>
          <a:p>
            <a:pPr algn="just" rtl="1"/>
            <a:r>
              <a:rPr lang="ar-EG" b="1" dirty="0">
                <a:effectLst>
                  <a:outerShdw blurRad="38100" dist="38100" dir="2700000" algn="tl">
                    <a:srgbClr val="000000">
                      <a:alpha val="43137"/>
                    </a:srgbClr>
                  </a:outerShdw>
                </a:effectLst>
              </a:rPr>
              <a:t>(3) العينة </a:t>
            </a:r>
            <a:r>
              <a:rPr lang="ar-EG" b="1" dirty="0" err="1">
                <a:effectLst>
                  <a:outerShdw blurRad="38100" dist="38100" dir="2700000" algn="tl">
                    <a:srgbClr val="000000">
                      <a:alpha val="43137"/>
                    </a:srgbClr>
                  </a:outerShdw>
                </a:effectLst>
              </a:rPr>
              <a:t>الحصصية</a:t>
            </a:r>
            <a:r>
              <a:rPr lang="ar-EG" b="1" dirty="0">
                <a:effectLst>
                  <a:outerShdw blurRad="38100" dist="38100" dir="2700000" algn="tl">
                    <a:srgbClr val="000000">
                      <a:alpha val="43137"/>
                    </a:srgbClr>
                  </a:outerShdw>
                </a:effectLst>
              </a:rPr>
              <a:t> </a:t>
            </a:r>
            <a:r>
              <a:rPr lang="en-US" b="1" dirty="0">
                <a:effectLst>
                  <a:outerShdw blurRad="38100" dist="38100" dir="2700000" algn="tl">
                    <a:srgbClr val="000000">
                      <a:alpha val="43137"/>
                    </a:srgbClr>
                  </a:outerShdw>
                </a:effectLst>
              </a:rPr>
              <a:t>(Quota Sample)</a:t>
            </a:r>
            <a:r>
              <a:rPr lang="ar-EG" b="1" dirty="0">
                <a:effectLst>
                  <a:outerShdw blurRad="38100" dist="38100" dir="2700000" algn="tl">
                    <a:srgbClr val="000000">
                      <a:alpha val="43137"/>
                    </a:srgbClr>
                  </a:outerShdw>
                </a:effectLst>
              </a:rPr>
              <a:t>:</a:t>
            </a:r>
            <a:endParaRPr lang="en-US" b="1" dirty="0">
              <a:effectLst>
                <a:outerShdw blurRad="38100" dist="38100" dir="2700000" algn="tl">
                  <a:srgbClr val="000000">
                    <a:alpha val="43137"/>
                  </a:srgbClr>
                </a:outerShdw>
              </a:effectLst>
            </a:endParaRPr>
          </a:p>
        </p:txBody>
      </p:sp>
      <p:sp>
        <p:nvSpPr>
          <p:cNvPr id="3" name="TextBox 2">
            <a:extLst>
              <a:ext uri="{FF2B5EF4-FFF2-40B4-BE49-F238E27FC236}">
                <a16:creationId xmlns:a16="http://schemas.microsoft.com/office/drawing/2014/main" id="{CFEDFB2E-88A2-4DC5-3C83-83F8BBFE2427}"/>
              </a:ext>
            </a:extLst>
          </p:cNvPr>
          <p:cNvSpPr txBox="1"/>
          <p:nvPr/>
        </p:nvSpPr>
        <p:spPr>
          <a:xfrm>
            <a:off x="4197928" y="2261359"/>
            <a:ext cx="6998056" cy="3693319"/>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هي العينة التي يقوم فيها الباحث بتحديد </a:t>
            </a:r>
            <a:r>
              <a:rPr lang="ar-EG" b="1" dirty="0"/>
              <a:t>"حصص" </a:t>
            </a:r>
            <a:r>
              <a:rPr lang="ar-EG" dirty="0"/>
              <a:t>مسبقة من كل فئة. أي أن </a:t>
            </a:r>
            <a:r>
              <a:rPr lang="ar-SA" dirty="0"/>
              <a:t>الباحث</a:t>
            </a:r>
            <a:r>
              <a:rPr lang="ar-EG" dirty="0"/>
              <a:t> في هذا النوع من أنواع العينات، يقوم مُسبقًا بتحديد خصائص المبحوثين الذين يريد جمع البيانات منهم، ويحدد </a:t>
            </a:r>
            <a:r>
              <a:rPr lang="ar-SA" dirty="0"/>
              <a:t>نسب</a:t>
            </a:r>
            <a:r>
              <a:rPr lang="ar-EG" dirty="0"/>
              <a:t>ًا</a:t>
            </a:r>
            <a:r>
              <a:rPr lang="ar-SA" dirty="0"/>
              <a:t> معينة لكل فئة، </a:t>
            </a:r>
            <a:r>
              <a:rPr lang="ar-EG" dirty="0"/>
              <a:t>ثم </a:t>
            </a:r>
            <a:r>
              <a:rPr lang="ar-SA" dirty="0"/>
              <a:t>يجمع </a:t>
            </a:r>
            <a:r>
              <a:rPr lang="ar-EG" dirty="0"/>
              <a:t>ال</a:t>
            </a:r>
            <a:r>
              <a:rPr lang="ar-SA" dirty="0"/>
              <a:t>بيانات حتى </a:t>
            </a:r>
            <a:r>
              <a:rPr lang="ar-EG" dirty="0"/>
              <a:t>ت</a:t>
            </a:r>
            <a:r>
              <a:rPr lang="ar-SA" dirty="0" err="1"/>
              <a:t>كتمل</a:t>
            </a:r>
            <a:r>
              <a:rPr lang="ar-SA" dirty="0"/>
              <a:t> </a:t>
            </a:r>
            <a:r>
              <a:rPr lang="ar-EG" dirty="0"/>
              <a:t>النسبة</a:t>
            </a:r>
            <a:r>
              <a:rPr lang="ar-SA" dirty="0"/>
              <a:t> (الحصة) المطلوب</a:t>
            </a:r>
            <a:r>
              <a:rPr lang="ar-EG" dirty="0"/>
              <a:t>ة من كل فئة</a:t>
            </a:r>
            <a:r>
              <a:rPr lang="en-US" dirty="0"/>
              <a:t>.</a:t>
            </a:r>
            <a:endParaRPr lang="ar-EG" dirty="0"/>
          </a:p>
          <a:p>
            <a:pPr marL="285750" indent="-285750" algn="just" rtl="1">
              <a:buFont typeface="Arial" panose="020B0604020202020204" pitchFamily="34" charset="0"/>
              <a:buChar char="•"/>
            </a:pPr>
            <a:endParaRPr lang="ar-EG" dirty="0"/>
          </a:p>
          <a:p>
            <a:pPr marL="285750" indent="-285750" algn="just" rtl="1">
              <a:buFont typeface="Wingdings" panose="05000000000000000000" pitchFamily="2" charset="2"/>
              <a:buChar char="ü"/>
            </a:pPr>
            <a:r>
              <a:rPr lang="ar-EG" u="sng" dirty="0">
                <a:solidFill>
                  <a:schemeClr val="accent1"/>
                </a:solidFill>
              </a:rPr>
              <a:t>فمثلًا:</a:t>
            </a:r>
            <a:r>
              <a:rPr lang="ar-EG" dirty="0"/>
              <a:t> إذا أراد باحث تطبيق استبيان مع</a:t>
            </a:r>
            <a:r>
              <a:rPr lang="ar-SA" dirty="0"/>
              <a:t> 100 </a:t>
            </a:r>
            <a:r>
              <a:rPr lang="ar-EG" dirty="0"/>
              <a:t>مبحوث</a:t>
            </a:r>
            <a:r>
              <a:rPr lang="ar-SA" dirty="0"/>
              <a:t> حول </a:t>
            </a:r>
            <a:r>
              <a:rPr lang="ar-EG" dirty="0"/>
              <a:t>"</a:t>
            </a:r>
            <a:r>
              <a:rPr lang="ar-SA" dirty="0"/>
              <a:t>مصادر الدخل</a:t>
            </a:r>
            <a:r>
              <a:rPr lang="ar-EG" dirty="0"/>
              <a:t>"، يمكنه هنا تحديد أنه يريد: </a:t>
            </a:r>
            <a:r>
              <a:rPr lang="ar-SA" dirty="0"/>
              <a:t>25 رائد أعمال</a:t>
            </a:r>
            <a:r>
              <a:rPr lang="ar-EG" dirty="0"/>
              <a:t>،</a:t>
            </a:r>
            <a:r>
              <a:rPr lang="ar-SA" dirty="0"/>
              <a:t> </a:t>
            </a:r>
            <a:r>
              <a:rPr lang="ar-EG" dirty="0"/>
              <a:t>و</a:t>
            </a:r>
            <a:r>
              <a:rPr lang="ar-SA" dirty="0"/>
              <a:t>25 موظف حكومي</a:t>
            </a:r>
            <a:r>
              <a:rPr lang="ar-EG" dirty="0"/>
              <a:t>، و</a:t>
            </a:r>
            <a:r>
              <a:rPr lang="ar-SA" dirty="0"/>
              <a:t>25 موظف قطاع خاص</a:t>
            </a:r>
            <a:r>
              <a:rPr lang="ar-EG" dirty="0"/>
              <a:t>، و</a:t>
            </a:r>
            <a:r>
              <a:rPr lang="ar-SA" dirty="0"/>
              <a:t>25 من </a:t>
            </a:r>
            <a:r>
              <a:rPr lang="ar-EG" dirty="0"/>
              <a:t>ممن يمتهنون </a:t>
            </a:r>
            <a:r>
              <a:rPr lang="ar-SA" dirty="0"/>
              <a:t>مهن</a:t>
            </a:r>
            <a:r>
              <a:rPr lang="ar-EG" dirty="0"/>
              <a:t>ًا</a:t>
            </a:r>
            <a:r>
              <a:rPr lang="ar-SA" dirty="0"/>
              <a:t> أ</a:t>
            </a:r>
            <a:r>
              <a:rPr lang="ar-EG" dirty="0"/>
              <a:t>ُ</a:t>
            </a:r>
            <a:r>
              <a:rPr lang="ar-SA" dirty="0"/>
              <a:t>خرى</a:t>
            </a:r>
            <a:r>
              <a:rPr lang="en-US" dirty="0"/>
              <a:t>.</a:t>
            </a:r>
            <a:endParaRPr lang="ar-EG" dirty="0"/>
          </a:p>
          <a:p>
            <a:pPr marL="285750" indent="-285750" algn="just" rtl="1">
              <a:buFont typeface="Wingdings" panose="05000000000000000000" pitchFamily="2" charset="2"/>
              <a:buChar char="ü"/>
            </a:pPr>
            <a:endParaRPr lang="ar-EG" dirty="0"/>
          </a:p>
          <a:p>
            <a:pPr marL="285750" indent="-285750" algn="just" rtl="1">
              <a:buFont typeface="Wingdings" panose="05000000000000000000" pitchFamily="2" charset="2"/>
              <a:buChar char="ü"/>
            </a:pPr>
            <a:r>
              <a:rPr lang="ar-EG" dirty="0"/>
              <a:t>أيضًا إذا أراد الباحث دراسة "تأثير الإعلانات على تيك توك"، فقد يحدد مسبقًا أن تشمل العينة: 40% من </a:t>
            </a:r>
            <a:r>
              <a:rPr lang="ar-EG" b="1" dirty="0"/>
              <a:t>الذكور</a:t>
            </a:r>
            <a:r>
              <a:rPr lang="ar-EG" dirty="0"/>
              <a:t>، و60% من </a:t>
            </a:r>
            <a:r>
              <a:rPr lang="ar-EG" b="1" dirty="0"/>
              <a:t>الإناث</a:t>
            </a:r>
            <a:r>
              <a:rPr lang="ar-EG" dirty="0"/>
              <a:t>، بالإضافة إلى تمثيل الفئات العمرية (15–24، 25–34).</a:t>
            </a:r>
          </a:p>
          <a:p>
            <a:pPr marL="285750" indent="-285750" algn="just" rtl="1">
              <a:buFont typeface="Arial" panose="020B0604020202020204" pitchFamily="34" charset="0"/>
              <a:buChar char="•"/>
            </a:pPr>
            <a:r>
              <a:rPr lang="ar-EG" dirty="0"/>
              <a:t>وبهذا يضمن الباحث وجود تمثيل نسبي للفئات التي تستهدفها دراسته.</a:t>
            </a:r>
          </a:p>
        </p:txBody>
      </p:sp>
      <p:pic>
        <p:nvPicPr>
          <p:cNvPr id="9" name="Picture 8" descr="A person pointing at a person standing in front of a group of people&#10;&#10;AI-generated content may be incorrect.">
            <a:extLst>
              <a:ext uri="{FF2B5EF4-FFF2-40B4-BE49-F238E27FC236}">
                <a16:creationId xmlns:a16="http://schemas.microsoft.com/office/drawing/2014/main" id="{34F06F1C-8D84-8E40-8317-2A5F0F5B940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42850" y="2244079"/>
            <a:ext cx="2268425" cy="3402638"/>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1108075885"/>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300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
                                          </p:val>
                                        </p:tav>
                                        <p:tav tm="100000">
                                          <p:val>
                                            <p:strVal val="#ppt_x"/>
                                          </p:val>
                                        </p:tav>
                                      </p:tavLst>
                                    </p:anim>
                                    <p:anim calcmode="lin" valueType="num">
                                      <p:cBhvr>
                                        <p:cTn id="1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229D8F-E64B-FC41-3ED9-8C182A7018B9}"/>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D965F430-B315-5ADE-AE27-BE8A7EC13B54}"/>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التاسعة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41C90B31-4B9D-3EFC-C0E5-BEF9951CD225}"/>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1. جمع البيانات:</a:t>
            </a:r>
          </a:p>
        </p:txBody>
      </p:sp>
      <p:sp>
        <p:nvSpPr>
          <p:cNvPr id="2" name="TextBox 1">
            <a:extLst>
              <a:ext uri="{FF2B5EF4-FFF2-40B4-BE49-F238E27FC236}">
                <a16:creationId xmlns:a16="http://schemas.microsoft.com/office/drawing/2014/main" id="{6BA73DBC-79EE-5354-8308-75FA18D83281}"/>
              </a:ext>
            </a:extLst>
          </p:cNvPr>
          <p:cNvSpPr txBox="1"/>
          <p:nvPr/>
        </p:nvSpPr>
        <p:spPr>
          <a:xfrm>
            <a:off x="6282047" y="1821905"/>
            <a:ext cx="4987725" cy="369332"/>
          </a:xfrm>
          <a:prstGeom prst="rect">
            <a:avLst/>
          </a:prstGeom>
          <a:noFill/>
        </p:spPr>
        <p:txBody>
          <a:bodyPr wrap="square" rtlCol="0">
            <a:spAutoFit/>
          </a:bodyPr>
          <a:lstStyle/>
          <a:p>
            <a:pPr algn="just" rtl="1"/>
            <a:r>
              <a:rPr lang="ar-EG" b="1" dirty="0">
                <a:effectLst>
                  <a:outerShdw blurRad="38100" dist="38100" dir="2700000" algn="tl">
                    <a:srgbClr val="000000">
                      <a:alpha val="43137"/>
                    </a:srgbClr>
                  </a:outerShdw>
                </a:effectLst>
              </a:rPr>
              <a:t>(4) عينة كرة الثلج </a:t>
            </a:r>
            <a:r>
              <a:rPr lang="en-US" b="1" dirty="0">
                <a:effectLst>
                  <a:outerShdw blurRad="38100" dist="38100" dir="2700000" algn="tl">
                    <a:srgbClr val="000000">
                      <a:alpha val="43137"/>
                    </a:srgbClr>
                  </a:outerShdw>
                </a:effectLst>
              </a:rPr>
              <a:t>(Snowball Sample)</a:t>
            </a:r>
            <a:r>
              <a:rPr lang="ar-EG" b="1" dirty="0">
                <a:effectLst>
                  <a:outerShdw blurRad="38100" dist="38100" dir="2700000" algn="tl">
                    <a:srgbClr val="000000">
                      <a:alpha val="43137"/>
                    </a:srgbClr>
                  </a:outerShdw>
                </a:effectLst>
              </a:rPr>
              <a:t>:</a:t>
            </a:r>
            <a:endParaRPr lang="en-US" b="1" dirty="0">
              <a:effectLst>
                <a:outerShdw blurRad="38100" dist="38100" dir="2700000" algn="tl">
                  <a:srgbClr val="000000">
                    <a:alpha val="43137"/>
                  </a:srgbClr>
                </a:outerShdw>
              </a:effectLst>
            </a:endParaRPr>
          </a:p>
        </p:txBody>
      </p:sp>
      <p:sp>
        <p:nvSpPr>
          <p:cNvPr id="3" name="TextBox 2">
            <a:extLst>
              <a:ext uri="{FF2B5EF4-FFF2-40B4-BE49-F238E27FC236}">
                <a16:creationId xmlns:a16="http://schemas.microsoft.com/office/drawing/2014/main" id="{F2AC5595-51BD-D70C-1144-D61ECA0B0236}"/>
              </a:ext>
            </a:extLst>
          </p:cNvPr>
          <p:cNvSpPr txBox="1"/>
          <p:nvPr/>
        </p:nvSpPr>
        <p:spPr>
          <a:xfrm>
            <a:off x="4197928" y="2261359"/>
            <a:ext cx="6998056" cy="3693319"/>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هي العينة التي </a:t>
            </a:r>
            <a:r>
              <a:rPr lang="ar-EG" dirty="0">
                <a:effectLst>
                  <a:outerShdw blurRad="38100" dist="38100" dir="2700000" algn="tl">
                    <a:srgbClr val="000000">
                      <a:alpha val="43137"/>
                    </a:srgbClr>
                  </a:outerShdw>
                </a:effectLst>
              </a:rPr>
              <a:t>يبدأها الباحث بمبحوث واحد</a:t>
            </a:r>
            <a:r>
              <a:rPr lang="ar-SA" dirty="0">
                <a:effectLst>
                  <a:outerShdw blurRad="38100" dist="38100" dir="2700000" algn="tl">
                    <a:srgbClr val="000000">
                      <a:alpha val="43137"/>
                    </a:srgbClr>
                  </a:outerShdw>
                </a:effectLst>
              </a:rPr>
              <a:t> </a:t>
            </a:r>
            <a:r>
              <a:rPr lang="ar-EG" dirty="0">
                <a:effectLst>
                  <a:outerShdw blurRad="38100" dist="38100" dir="2700000" algn="tl">
                    <a:srgbClr val="000000">
                      <a:alpha val="43137"/>
                    </a:srgbClr>
                  </a:outerShdw>
                </a:effectLst>
              </a:rPr>
              <a:t>أو </a:t>
            </a:r>
            <a:r>
              <a:rPr lang="ar-SA" dirty="0">
                <a:effectLst>
                  <a:outerShdw blurRad="38100" dist="38100" dir="2700000" algn="tl">
                    <a:srgbClr val="000000">
                      <a:alpha val="43137"/>
                    </a:srgbClr>
                  </a:outerShdw>
                </a:effectLst>
              </a:rPr>
              <a:t>بعدد قليل من ال</a:t>
            </a:r>
            <a:r>
              <a:rPr lang="ar-EG" dirty="0">
                <a:effectLst>
                  <a:outerShdw blurRad="38100" dist="38100" dir="2700000" algn="tl">
                    <a:srgbClr val="000000">
                      <a:alpha val="43137"/>
                    </a:srgbClr>
                  </a:outerShdw>
                </a:effectLst>
              </a:rPr>
              <a:t>مبحوثين</a:t>
            </a:r>
            <a:r>
              <a:rPr lang="ar-SA" dirty="0">
                <a:effectLst>
                  <a:outerShdw blurRad="38100" dist="38100" dir="2700000" algn="tl">
                    <a:srgbClr val="000000">
                      <a:alpha val="43137"/>
                    </a:srgbClr>
                  </a:outerShdw>
                </a:effectLst>
              </a:rPr>
              <a:t> </a:t>
            </a:r>
            <a:r>
              <a:rPr lang="ar-SA" dirty="0"/>
              <a:t>(</a:t>
            </a:r>
            <a:r>
              <a:rPr lang="ar-EG" dirty="0"/>
              <a:t>مثل القائمين بالاتصال أو ال</a:t>
            </a:r>
            <a:r>
              <a:rPr lang="ar-SA" dirty="0"/>
              <a:t>خبراء</a:t>
            </a:r>
            <a:r>
              <a:rPr lang="ar-EG" dirty="0"/>
              <a:t>).</a:t>
            </a:r>
          </a:p>
          <a:p>
            <a:pPr marL="285750" indent="-285750" algn="just" rtl="1">
              <a:buFont typeface="Arial" panose="020B0604020202020204" pitchFamily="34" charset="0"/>
              <a:buChar char="•"/>
            </a:pPr>
            <a:r>
              <a:rPr lang="ar-EG" dirty="0">
                <a:effectLst>
                  <a:outerShdw blurRad="38100" dist="38100" dir="2700000" algn="tl">
                    <a:srgbClr val="000000">
                      <a:alpha val="43137"/>
                    </a:srgbClr>
                  </a:outerShdw>
                </a:effectLst>
              </a:rPr>
              <a:t>بعد ذلك يطلب الباحث من كل مبحوث أن يرشّح له أشخاصًا آخرين تتوافر فيهم نفس الخصائص محل الدراسة</a:t>
            </a:r>
            <a:r>
              <a:rPr lang="ar-EG" dirty="0"/>
              <a:t>، </a:t>
            </a:r>
            <a:r>
              <a:rPr lang="ar-EG" dirty="0">
                <a:effectLst>
                  <a:outerShdw blurRad="38100" dist="38100" dir="2700000" algn="tl">
                    <a:srgbClr val="000000">
                      <a:alpha val="43137"/>
                    </a:srgbClr>
                  </a:outerShdw>
                </a:effectLst>
              </a:rPr>
              <a:t>ثم يقوم هؤلاء الأشخاص بدورهم بترشيح آخرين، وهكذا تتسع العينة تدريجيًا</a:t>
            </a:r>
            <a:r>
              <a:rPr lang="ar-EG" dirty="0"/>
              <a:t>.</a:t>
            </a:r>
            <a:endParaRPr lang="en-US" dirty="0"/>
          </a:p>
          <a:p>
            <a:pPr marL="285750" indent="-285750" algn="just" rtl="1">
              <a:buFont typeface="Arial" panose="020B0604020202020204" pitchFamily="34" charset="0"/>
              <a:buChar char="•"/>
            </a:pPr>
            <a:endParaRPr lang="ar-EG" dirty="0"/>
          </a:p>
          <a:p>
            <a:pPr marL="285750" indent="-285750" algn="just" rtl="1">
              <a:buFont typeface="Arial" panose="020B0604020202020204" pitchFamily="34" charset="0"/>
              <a:buChar char="•"/>
            </a:pPr>
            <a:r>
              <a:rPr lang="ar-EG" dirty="0"/>
              <a:t>يشبه هذا الأسلوب عملية تكوين </a:t>
            </a:r>
            <a:r>
              <a:rPr lang="ar-EG" b="1" dirty="0"/>
              <a:t>كرة الثلج</a:t>
            </a:r>
            <a:r>
              <a:rPr lang="ar-EG" dirty="0"/>
              <a:t>: حيث تبدأ صغيرة ثم تزداد حجمًا كلما تدحرجت، لأنها تجمع المزيد من الثلج في طريقها. وبالمثل، تبدأ العينة صغيرة جدًا ثم تتضخم تدريجيًا بترشيحات المبحوثين أنفسهم.</a:t>
            </a:r>
          </a:p>
          <a:p>
            <a:pPr marL="285750" indent="-285750" algn="just" rtl="1">
              <a:buFont typeface="Arial" panose="020B0604020202020204" pitchFamily="34" charset="0"/>
              <a:buChar char="•"/>
            </a:pPr>
            <a:endParaRPr lang="ar-EG" dirty="0"/>
          </a:p>
          <a:p>
            <a:pPr marL="285750" indent="-285750" algn="just" rtl="1">
              <a:buFont typeface="Wingdings" panose="05000000000000000000" pitchFamily="2" charset="2"/>
              <a:buChar char="ü"/>
            </a:pPr>
            <a:r>
              <a:rPr lang="ar-EG" u="sng" dirty="0">
                <a:solidFill>
                  <a:schemeClr val="accent1"/>
                </a:solidFill>
              </a:rPr>
              <a:t>فمثلًا:</a:t>
            </a:r>
            <a:r>
              <a:rPr lang="ar-EG" dirty="0"/>
              <a:t> إذا أراد باحث دراسة "مجموعات مُغلقة على </a:t>
            </a:r>
            <a:r>
              <a:rPr lang="ar-EG" dirty="0" err="1"/>
              <a:t>تليجرام</a:t>
            </a:r>
            <a:r>
              <a:rPr lang="ar-EG" dirty="0"/>
              <a:t> تُستخدم لتبادل استراتيجيات التسويق الرقمي"، يبدأ الباحث بعضو واحد في المجموعة، ثم يطلب منه ترشيح مبحوثين آخرين داخل نفس المجموعات، وهكذا.</a:t>
            </a:r>
          </a:p>
        </p:txBody>
      </p:sp>
      <p:pic>
        <p:nvPicPr>
          <p:cNvPr id="7" name="Picture 6" descr="A poster of a person pointing at a group of people sitting on a chair&#10;&#10;AI-generated content may be incorrect.">
            <a:extLst>
              <a:ext uri="{FF2B5EF4-FFF2-40B4-BE49-F238E27FC236}">
                <a16:creationId xmlns:a16="http://schemas.microsoft.com/office/drawing/2014/main" id="{B5BD21FF-72C1-B78F-781A-8FB2DA4E764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02326" y="2386419"/>
            <a:ext cx="2157698" cy="3236548"/>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1392231952"/>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300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
                                          </p:val>
                                        </p:tav>
                                        <p:tav tm="100000">
                                          <p:val>
                                            <p:strVal val="#ppt_x"/>
                                          </p:val>
                                        </p:tav>
                                      </p:tavLst>
                                    </p:anim>
                                    <p:anim calcmode="lin" valueType="num">
                                      <p:cBhvr>
                                        <p:cTn id="1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D709AF-902C-EE2E-50B2-299644039809}"/>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E79BD48E-6C46-FD13-098A-6186A0ACD93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التاسعة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8047FFA0-5F05-3B7E-E38C-327AA6FCB2EF}"/>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1. جمع البيانات:</a:t>
            </a:r>
          </a:p>
        </p:txBody>
      </p:sp>
      <p:sp>
        <p:nvSpPr>
          <p:cNvPr id="2" name="TextBox 1">
            <a:extLst>
              <a:ext uri="{FF2B5EF4-FFF2-40B4-BE49-F238E27FC236}">
                <a16:creationId xmlns:a16="http://schemas.microsoft.com/office/drawing/2014/main" id="{42573ED0-696C-306A-7196-2AC46B035DF1}"/>
              </a:ext>
            </a:extLst>
          </p:cNvPr>
          <p:cNvSpPr txBox="1"/>
          <p:nvPr/>
        </p:nvSpPr>
        <p:spPr>
          <a:xfrm>
            <a:off x="8140535" y="1839718"/>
            <a:ext cx="3129237" cy="461665"/>
          </a:xfrm>
          <a:prstGeom prst="rect">
            <a:avLst/>
          </a:prstGeom>
          <a:noFill/>
        </p:spPr>
        <p:txBody>
          <a:bodyPr wrap="square" rtlCol="0">
            <a:spAutoFit/>
          </a:bodyPr>
          <a:lstStyle/>
          <a:p>
            <a:pPr algn="just" rtl="1"/>
            <a:r>
              <a:rPr lang="ar-EG" sz="2400" b="1" dirty="0">
                <a:solidFill>
                  <a:srgbClr val="0070C0"/>
                </a:solidFill>
                <a:effectLst>
                  <a:outerShdw blurRad="38100" dist="38100" dir="2700000" algn="tl">
                    <a:srgbClr val="000000">
                      <a:alpha val="43137"/>
                    </a:srgbClr>
                  </a:outerShdw>
                </a:effectLst>
              </a:rPr>
              <a:t>أساليب تحديد حجم العينة:</a:t>
            </a:r>
            <a:endParaRPr lang="en-US" sz="2400" b="1" dirty="0">
              <a:solidFill>
                <a:srgbClr val="0070C0"/>
              </a:solidFill>
              <a:effectLst>
                <a:outerShdw blurRad="38100" dist="38100" dir="2700000" algn="tl">
                  <a:srgbClr val="000000">
                    <a:alpha val="43137"/>
                  </a:srgbClr>
                </a:outerShdw>
              </a:effectLst>
            </a:endParaRPr>
          </a:p>
        </p:txBody>
      </p:sp>
      <p:sp>
        <p:nvSpPr>
          <p:cNvPr id="3" name="TextBox 2">
            <a:extLst>
              <a:ext uri="{FF2B5EF4-FFF2-40B4-BE49-F238E27FC236}">
                <a16:creationId xmlns:a16="http://schemas.microsoft.com/office/drawing/2014/main" id="{C4C2E1B1-591C-6073-111D-9B5BC282BC0D}"/>
              </a:ext>
            </a:extLst>
          </p:cNvPr>
          <p:cNvSpPr txBox="1"/>
          <p:nvPr/>
        </p:nvSpPr>
        <p:spPr>
          <a:xfrm>
            <a:off x="3583296" y="2511117"/>
            <a:ext cx="7761128" cy="3293209"/>
          </a:xfrm>
          <a:prstGeom prst="rect">
            <a:avLst/>
          </a:prstGeom>
          <a:noFill/>
        </p:spPr>
        <p:txBody>
          <a:bodyPr wrap="square" rtlCol="0">
            <a:spAutoFit/>
          </a:bodyPr>
          <a:lstStyle/>
          <a:p>
            <a:pPr algn="just" rtl="1"/>
            <a:r>
              <a:rPr lang="ar-EG" u="sng" dirty="0"/>
              <a:t>يمكن للباحث أن يحدد حجم العينة بطريقتين أساسيتين:</a:t>
            </a:r>
          </a:p>
          <a:p>
            <a:pPr marL="285750" indent="-285750" algn="just" rtl="1">
              <a:buFont typeface="Arial" panose="020B0604020202020204" pitchFamily="34" charset="0"/>
              <a:buChar char="•"/>
            </a:pPr>
            <a:endParaRPr lang="ar-EG" sz="1000" u="sng" dirty="0"/>
          </a:p>
          <a:p>
            <a:pPr marL="342900" indent="-342900" algn="just" rtl="1">
              <a:buAutoNum type="arabicParenR"/>
            </a:pPr>
            <a:r>
              <a:rPr lang="ar-EG" b="1" dirty="0"/>
              <a:t>باستخدام المُعادلات الإحصائية: </a:t>
            </a:r>
            <a:r>
              <a:rPr lang="ar-EG" dirty="0"/>
              <a:t>يُعتمد على معادلات رياضية خاصة لتقدير حجم العينة، وتختلف هذه المعادلات باختلاف ما إذا كان المجتمع الإحصائي معلوم الحجم أو غير معلوم الحجم:</a:t>
            </a:r>
          </a:p>
          <a:p>
            <a:pPr marL="342900" indent="-342900" algn="just" rtl="1">
              <a:buAutoNum type="arabicParenR"/>
            </a:pPr>
            <a:endParaRPr lang="ar-EG" dirty="0"/>
          </a:p>
          <a:p>
            <a:pPr marL="285750" indent="-285750" algn="just" rtl="1">
              <a:buFont typeface="Arial" panose="020B0604020202020204" pitchFamily="34" charset="0"/>
              <a:buChar char="•"/>
            </a:pPr>
            <a:r>
              <a:rPr lang="ar-SA" dirty="0">
                <a:effectLst>
                  <a:outerShdw blurRad="38100" dist="38100" dir="2700000" algn="tl">
                    <a:srgbClr val="000000">
                      <a:alpha val="43137"/>
                    </a:srgbClr>
                  </a:outerShdw>
                </a:effectLst>
              </a:rPr>
              <a:t>في حالة المجتمع معلوم الحجم </a:t>
            </a:r>
            <a:r>
              <a:rPr lang="ar-SA" dirty="0"/>
              <a:t>(مثل عدد طلاب كلية معينة أو عدد متابعي صفحة تسويقية على موقع تواصل اجتماعي)، يمكن استخدام نسب واقعية من المجتمع نفسه، كأن يُقارن الباحث بين نسبة المستخدمين الذين تفاعلوا مع إعلان رقمي مقابل الذين لم يتفاعلوا</a:t>
            </a:r>
            <a:r>
              <a:rPr lang="en-US" dirty="0"/>
              <a:t>.</a:t>
            </a:r>
            <a:endParaRPr lang="ar-EG" dirty="0"/>
          </a:p>
          <a:p>
            <a:pPr marL="285750" indent="-285750" algn="just" rtl="1">
              <a:buFont typeface="Arial" panose="020B0604020202020204" pitchFamily="34" charset="0"/>
              <a:buChar char="•"/>
            </a:pPr>
            <a:endParaRPr lang="en-US" dirty="0"/>
          </a:p>
          <a:p>
            <a:pPr marL="285750" indent="-285750" algn="just" rtl="1">
              <a:buFont typeface="Arial" panose="020B0604020202020204" pitchFamily="34" charset="0"/>
              <a:buChar char="•"/>
            </a:pPr>
            <a:r>
              <a:rPr lang="ar-EG" dirty="0">
                <a:effectLst>
                  <a:outerShdw blurRad="38100" dist="38100" dir="2700000" algn="tl">
                    <a:srgbClr val="000000">
                      <a:alpha val="43137"/>
                    </a:srgbClr>
                  </a:outerShdw>
                </a:effectLst>
              </a:rPr>
              <a:t>أ</a:t>
            </a:r>
            <a:r>
              <a:rPr lang="ar-SA" dirty="0">
                <a:effectLst>
                  <a:outerShdw blurRad="38100" dist="38100" dir="2700000" algn="tl">
                    <a:srgbClr val="000000">
                      <a:alpha val="43137"/>
                    </a:srgbClr>
                  </a:outerShdw>
                </a:effectLst>
              </a:rPr>
              <a:t>ما في حالة المجتمع غير معلوم الحجم </a:t>
            </a:r>
            <a:r>
              <a:rPr lang="ar-SA" dirty="0"/>
              <a:t>(مثل عدد الأشخاص المهتمين بالتسويق الرقمي عبر الإنترنت بشكل عام)، فيتم الاعتماد على معادلات تقديرية عامة، تأخذ في الاعتبار مستوى الثقة الذي يرغب الباحث في تحقيقه عند استخلاص النتائج</a:t>
            </a:r>
            <a:r>
              <a:rPr lang="en-US" dirty="0"/>
              <a:t>.</a:t>
            </a:r>
          </a:p>
        </p:txBody>
      </p:sp>
      <p:pic>
        <p:nvPicPr>
          <p:cNvPr id="9" name="Picture 8" descr="A blue sign with white text and yellow calculator and a book&#10;&#10;AI-generated content may be incorrect.">
            <a:extLst>
              <a:ext uri="{FF2B5EF4-FFF2-40B4-BE49-F238E27FC236}">
                <a16:creationId xmlns:a16="http://schemas.microsoft.com/office/drawing/2014/main" id="{D5338979-C93D-6D14-E201-A07062B6BF2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83312" y="2301383"/>
            <a:ext cx="2161309" cy="3241964"/>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713938431"/>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300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
                                          </p:val>
                                        </p:tav>
                                        <p:tav tm="100000">
                                          <p:val>
                                            <p:strVal val="#ppt_x"/>
                                          </p:val>
                                        </p:tav>
                                      </p:tavLst>
                                    </p:anim>
                                    <p:anim calcmode="lin" valueType="num">
                                      <p:cBhvr>
                                        <p:cTn id="1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P spid="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66655C-C146-3CC0-E16E-5B6A38EAE974}"/>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E27DA9A7-5C70-FB0B-84AF-12EF1BA40BBB}"/>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التاسعة</a:t>
            </a:r>
            <a:endParaRPr lang="en-US" sz="2400" b="1" dirty="0">
              <a:solidFill>
                <a:schemeClr val="bg1"/>
              </a:solidFill>
              <a:latin typeface="Alexandria" charset="0"/>
              <a:cs typeface="Alexandria" charset="0"/>
            </a:endParaRPr>
          </a:p>
        </p:txBody>
      </p:sp>
      <p:sp>
        <p:nvSpPr>
          <p:cNvPr id="5" name="TextBox 4">
            <a:extLst>
              <a:ext uri="{FF2B5EF4-FFF2-40B4-BE49-F238E27FC236}">
                <a16:creationId xmlns:a16="http://schemas.microsoft.com/office/drawing/2014/main" id="{A52D28DC-0FE4-E552-7778-BAD0D359F4B2}"/>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1. جمع البيانات:</a:t>
            </a:r>
          </a:p>
        </p:txBody>
      </p:sp>
      <p:sp>
        <p:nvSpPr>
          <p:cNvPr id="2" name="TextBox 1">
            <a:extLst>
              <a:ext uri="{FF2B5EF4-FFF2-40B4-BE49-F238E27FC236}">
                <a16:creationId xmlns:a16="http://schemas.microsoft.com/office/drawing/2014/main" id="{2711A62A-1D1A-68BD-79CB-DEEBD7F3B305}"/>
              </a:ext>
            </a:extLst>
          </p:cNvPr>
          <p:cNvSpPr txBox="1"/>
          <p:nvPr/>
        </p:nvSpPr>
        <p:spPr>
          <a:xfrm>
            <a:off x="8140535" y="1839718"/>
            <a:ext cx="3129237" cy="461665"/>
          </a:xfrm>
          <a:prstGeom prst="rect">
            <a:avLst/>
          </a:prstGeom>
          <a:noFill/>
        </p:spPr>
        <p:txBody>
          <a:bodyPr wrap="square" rtlCol="0">
            <a:spAutoFit/>
          </a:bodyPr>
          <a:lstStyle/>
          <a:p>
            <a:pPr algn="just" rtl="1"/>
            <a:r>
              <a:rPr lang="ar-EG" sz="2400" b="1" dirty="0">
                <a:solidFill>
                  <a:srgbClr val="0070C0"/>
                </a:solidFill>
                <a:effectLst>
                  <a:outerShdw blurRad="38100" dist="38100" dir="2700000" algn="tl">
                    <a:srgbClr val="000000">
                      <a:alpha val="43137"/>
                    </a:srgbClr>
                  </a:outerShdw>
                </a:effectLst>
              </a:rPr>
              <a:t>أساليب تحديد حجم العينة:</a:t>
            </a:r>
            <a:endParaRPr lang="en-US" sz="2400" b="1" dirty="0">
              <a:solidFill>
                <a:srgbClr val="0070C0"/>
              </a:solidFill>
              <a:effectLst>
                <a:outerShdw blurRad="38100" dist="38100" dir="2700000" algn="tl">
                  <a:srgbClr val="000000">
                    <a:alpha val="43137"/>
                  </a:srgbClr>
                </a:outerShdw>
              </a:effectLst>
            </a:endParaRPr>
          </a:p>
        </p:txBody>
      </p:sp>
      <p:sp>
        <p:nvSpPr>
          <p:cNvPr id="3" name="TextBox 2">
            <a:extLst>
              <a:ext uri="{FF2B5EF4-FFF2-40B4-BE49-F238E27FC236}">
                <a16:creationId xmlns:a16="http://schemas.microsoft.com/office/drawing/2014/main" id="{3EEA5EE8-FB88-79E4-62D5-98CD78229201}"/>
              </a:ext>
            </a:extLst>
          </p:cNvPr>
          <p:cNvSpPr txBox="1"/>
          <p:nvPr/>
        </p:nvSpPr>
        <p:spPr>
          <a:xfrm>
            <a:off x="3583296" y="2617995"/>
            <a:ext cx="7761128" cy="2462213"/>
          </a:xfrm>
          <a:prstGeom prst="rect">
            <a:avLst/>
          </a:prstGeom>
          <a:noFill/>
        </p:spPr>
        <p:txBody>
          <a:bodyPr wrap="square" rtlCol="0">
            <a:spAutoFit/>
          </a:bodyPr>
          <a:lstStyle/>
          <a:p>
            <a:pPr algn="just" rtl="1"/>
            <a:r>
              <a:rPr lang="ar-EG" u="sng" dirty="0"/>
              <a:t>يمكن للباحث أن يحدد حجم العينة بطريقتين أساسيتين:</a:t>
            </a:r>
          </a:p>
          <a:p>
            <a:pPr marL="285750" indent="-285750" algn="just" rtl="1">
              <a:buFont typeface="Arial" panose="020B0604020202020204" pitchFamily="34" charset="0"/>
              <a:buChar char="•"/>
            </a:pPr>
            <a:endParaRPr lang="ar-EG" sz="1000" u="sng" dirty="0"/>
          </a:p>
          <a:p>
            <a:pPr algn="just" rtl="1"/>
            <a:r>
              <a:rPr lang="ar-EG" b="1" dirty="0"/>
              <a:t>2) بالرجوع إلى الدراسات السابقة: </a:t>
            </a:r>
            <a:r>
              <a:rPr lang="ar-EG" dirty="0"/>
              <a:t>إلى جانب استخدام المعادلات الإحصائية، يمكن للباحث أن يُحدد حجم العينة بالرجوع إلى دراسات سابقة تناولت موضوعًا مُشابهًا. هذا الأسلوب يُعتبر عمليًّا بشكل خاص عندما يكون من الصعب تطبيق المعادلات أو عندما لا تتوافر بيانات دقيقة عن حجم المجتمع. </a:t>
            </a:r>
          </a:p>
          <a:p>
            <a:pPr algn="just" rtl="1"/>
            <a:endParaRPr lang="ar-EG" dirty="0"/>
          </a:p>
          <a:p>
            <a:pPr marL="285750" indent="-285750" algn="just" rtl="1">
              <a:buFont typeface="Wingdings" panose="05000000000000000000" pitchFamily="2" charset="2"/>
              <a:buChar char="ü"/>
            </a:pPr>
            <a:r>
              <a:rPr lang="ar-EG" u="sng" dirty="0">
                <a:solidFill>
                  <a:schemeClr val="accent1"/>
                </a:solidFill>
              </a:rPr>
              <a:t>فمثلًا:</a:t>
            </a:r>
            <a:r>
              <a:rPr lang="ar-EG" dirty="0"/>
              <a:t> إذا كان الباحث يدرس "تأثير الحملات التسويقية عبر وسائل التواصل الاجتماعي"، فيمكنه الرجوع إلى أبحاث سابقة درست حملات رقمية مُشابهة لتلك التي يقوم بدراستها، والنظر إلى حجم العينات التي استخدمها الباحثون هناك، ثم الاسترشاد بها لتحديد حجم عينة بحثه الحالي.</a:t>
            </a:r>
          </a:p>
        </p:txBody>
      </p:sp>
      <p:pic>
        <p:nvPicPr>
          <p:cNvPr id="9" name="Picture 8" descr="A blue sign with white text and yellow calculator and a book&#10;&#10;AI-generated content may be incorrect.">
            <a:extLst>
              <a:ext uri="{FF2B5EF4-FFF2-40B4-BE49-F238E27FC236}">
                <a16:creationId xmlns:a16="http://schemas.microsoft.com/office/drawing/2014/main" id="{B83A8C7B-D351-6AFF-8DB7-299F3AA4627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84252" y="2327048"/>
            <a:ext cx="2161309" cy="3241964"/>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2112247523"/>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300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
                                          </p:val>
                                        </p:tav>
                                        <p:tav tm="100000">
                                          <p:val>
                                            <p:strVal val="#ppt_x"/>
                                          </p:val>
                                        </p:tav>
                                      </p:tavLst>
                                    </p:anim>
                                    <p:anim calcmode="lin" valueType="num">
                                      <p:cBhvr>
                                        <p:cTn id="1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13D5CF-6F41-AA51-473A-28BF2BC1E22D}"/>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71A9485C-AAA1-98CB-9385-DDCA762E2A87}"/>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C84AE012-A582-DFC9-6BD8-0203CA82A31B}"/>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4C1450B9-9861-5F86-C4ED-667613B93DBD}"/>
              </a:ext>
            </a:extLst>
          </p:cNvPr>
          <p:cNvPicPr>
            <a:picLocks noGrp="1" noChangeAspect="1"/>
          </p:cNvPicPr>
          <p:nvPr>
            <p:ph type="pic" sz="quarter" idx="10"/>
          </p:nvPr>
        </p:nvPicPr>
        <p:blipFill>
          <a:blip r:embed="rId3" cstate="email">
            <a:extLst>
              <a:ext uri="{28A0092B-C50C-407E-A947-70E740481C1C}">
                <a14:useLocalDpi xmlns:a14="http://schemas.microsoft.com/office/drawing/2010/main"/>
              </a:ext>
            </a:extLst>
          </a:blip>
          <a:srcRect/>
          <a:stretch>
            <a:fillRect/>
          </a:stretch>
        </p:blipFill>
        <p:spPr/>
      </p:pic>
      <p:sp>
        <p:nvSpPr>
          <p:cNvPr id="11" name="Rectangle 10">
            <a:extLst>
              <a:ext uri="{FF2B5EF4-FFF2-40B4-BE49-F238E27FC236}">
                <a16:creationId xmlns:a16="http://schemas.microsoft.com/office/drawing/2014/main" id="{E55A9AB2-B507-D313-8024-A49F638448C1}"/>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306F9278-E520-3CE3-6F0F-6BCAB325DB6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TextBox 42">
            <a:extLst>
              <a:ext uri="{FF2B5EF4-FFF2-40B4-BE49-F238E27FC236}">
                <a16:creationId xmlns:a16="http://schemas.microsoft.com/office/drawing/2014/main" id="{0173E0B2-D50F-B1F5-64D5-877B74B45556}"/>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621A5006-B01F-F5D9-3D64-563B6C5B85B7}"/>
              </a:ext>
            </a:extLst>
          </p:cNvPr>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20F36BFC-6C9B-BBA3-C8FC-59667E65B5AF}"/>
              </a:ext>
            </a:extLst>
          </p:cNvPr>
          <p:cNvSpPr txBox="1"/>
          <p:nvPr/>
        </p:nvSpPr>
        <p:spPr>
          <a:xfrm>
            <a:off x="1127760" y="4931202"/>
            <a:ext cx="4604145" cy="1077218"/>
          </a:xfrm>
          <a:prstGeom prst="rect">
            <a:avLst/>
          </a:prstGeom>
          <a:noFill/>
        </p:spPr>
        <p:txBody>
          <a:bodyPr wrap="none" rtlCol="0">
            <a:spAutoFit/>
          </a:bodyPr>
          <a:lstStyle/>
          <a:p>
            <a:pPr algn="ctr" rtl="1"/>
            <a:r>
              <a:rPr lang="ar-EG" sz="3200" b="1"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الخطوة الرابعة: مُعالجة البيانات</a:t>
            </a:r>
          </a:p>
          <a:p>
            <a:pPr algn="ctr" rtl="1"/>
            <a:r>
              <a:rPr lang="ar-EG" sz="3200" b="1"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a:t>
            </a:r>
            <a:r>
              <a:rPr lang="en-US" sz="3200" b="1"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Data Processing</a:t>
            </a:r>
            <a:r>
              <a:rPr lang="ar-EG" sz="3200" b="1" dirty="0">
                <a:solidFill>
                  <a:schemeClr val="accent5">
                    <a:lumMod val="75000"/>
                  </a:schemeClr>
                </a:solidFill>
                <a:effectLst>
                  <a:outerShdw blurRad="38100" dist="38100" dir="2700000" algn="tl">
                    <a:srgbClr val="000000">
                      <a:alpha val="43137"/>
                    </a:srgbClr>
                  </a:outerShdw>
                </a:effectLst>
                <a:latin typeface="Alexandria" charset="0"/>
                <a:cs typeface="Alexandria" charset="0"/>
              </a:rPr>
              <a:t>)</a:t>
            </a:r>
          </a:p>
        </p:txBody>
      </p:sp>
    </p:spTree>
    <p:extLst>
      <p:ext uri="{BB962C8B-B14F-4D97-AF65-F5344CB8AC3E}">
        <p14:creationId xmlns:p14="http://schemas.microsoft.com/office/powerpoint/2010/main" val="3211870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par>
                                <p:cTn id="15" presetID="42" presetClass="entr" presetSubtype="0" fill="hold" grpId="0" nodeType="withEffect">
                                  <p:stCondLst>
                                    <p:cond delay="25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3" grpId="0"/>
      <p:bldP spid="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5447B0-1EB6-53D2-1885-B6E37E0342B6}"/>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9DE879D9-CB44-655A-EE8F-5123B3470429}"/>
              </a:ext>
            </a:extLst>
          </p:cNvPr>
          <p:cNvSpPr txBox="1"/>
          <p:nvPr/>
        </p:nvSpPr>
        <p:spPr>
          <a:xfrm>
            <a:off x="819397" y="2347413"/>
            <a:ext cx="10450377" cy="923330"/>
          </a:xfrm>
          <a:prstGeom prst="rect">
            <a:avLst/>
          </a:prstGeom>
          <a:noFill/>
        </p:spPr>
        <p:txBody>
          <a:bodyPr wrap="square" rtlCol="0">
            <a:spAutoFit/>
          </a:bodyPr>
          <a:lstStyle/>
          <a:p>
            <a:pPr algn="just" rtl="1"/>
            <a:r>
              <a:rPr lang="ar-EG" dirty="0"/>
              <a:t>بعد أن يُنهي الباحث كافة الخطوات السابقة، ينتقل إلى مرحلة لا تقل أهمية وهي </a:t>
            </a:r>
            <a:r>
              <a:rPr lang="ar-EG" b="1" dirty="0"/>
              <a:t>معالجة البيانات</a:t>
            </a:r>
            <a:r>
              <a:rPr lang="ar-EG" dirty="0"/>
              <a:t>. وتُعد هذه المرحلة حلقة أساسية في مسار البحث العلمي، إذ تمثل الحلقة التي تربط بين عملية </a:t>
            </a:r>
            <a:r>
              <a:rPr lang="ar-EG" b="1" dirty="0"/>
              <a:t>جمع البيانات الأولية</a:t>
            </a:r>
            <a:r>
              <a:rPr lang="ar-EG" dirty="0"/>
              <a:t> وتحويلها إلى </a:t>
            </a:r>
            <a:r>
              <a:rPr lang="ar-EG" b="1" dirty="0"/>
              <a:t>معلومات منظمة قابلة للتحليل</a:t>
            </a:r>
            <a:r>
              <a:rPr lang="ar-EG" dirty="0"/>
              <a:t>. فالبيانات الخام لا تُعطي قيمة عِلمية ما لم تُعالج وتُنقح </a:t>
            </a:r>
            <a:r>
              <a:rPr lang="ar-EG" dirty="0" err="1"/>
              <a:t>وتُهيكل</a:t>
            </a:r>
            <a:r>
              <a:rPr lang="ar-EG" dirty="0"/>
              <a:t> بطريقة تسمح باستخدامها في الاختبارات الإحصائية واستخلاص النتائج.</a:t>
            </a:r>
          </a:p>
        </p:txBody>
      </p:sp>
      <p:sp>
        <p:nvSpPr>
          <p:cNvPr id="6" name="TextBox 5">
            <a:extLst>
              <a:ext uri="{FF2B5EF4-FFF2-40B4-BE49-F238E27FC236}">
                <a16:creationId xmlns:a16="http://schemas.microsoft.com/office/drawing/2014/main" id="{8585E0F4-02F7-7136-0DE2-17BF81AEA645}"/>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التاسعة</a:t>
            </a:r>
            <a:endParaRPr lang="en-US" sz="2400" b="1" dirty="0">
              <a:solidFill>
                <a:schemeClr val="bg1"/>
              </a:solidFill>
              <a:latin typeface="Alexandria" charset="0"/>
              <a:cs typeface="Alexandria" charset="0"/>
            </a:endParaRPr>
          </a:p>
        </p:txBody>
      </p:sp>
      <p:graphicFrame>
        <p:nvGraphicFramePr>
          <p:cNvPr id="4" name="Diagram 3">
            <a:extLst>
              <a:ext uri="{FF2B5EF4-FFF2-40B4-BE49-F238E27FC236}">
                <a16:creationId xmlns:a16="http://schemas.microsoft.com/office/drawing/2014/main" id="{C089E6CE-58AA-30D0-6381-92C044884638}"/>
              </a:ext>
            </a:extLst>
          </p:cNvPr>
          <p:cNvGraphicFramePr/>
          <p:nvPr/>
        </p:nvGraphicFramePr>
        <p:xfrm>
          <a:off x="745168" y="3675462"/>
          <a:ext cx="10574448" cy="25062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id="{B6FC1155-3AFB-E58E-D208-50A9AB02B1BB}"/>
              </a:ext>
            </a:extLst>
          </p:cNvPr>
          <p:cNvSpPr txBox="1"/>
          <p:nvPr/>
        </p:nvSpPr>
        <p:spPr>
          <a:xfrm>
            <a:off x="678406" y="6157000"/>
            <a:ext cx="7847344" cy="369332"/>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4472C4"/>
                </a:solidFill>
                <a:effectLst>
                  <a:outerShdw blurRad="38100" dist="38100" dir="2700000" algn="tl">
                    <a:srgbClr val="000000">
                      <a:alpha val="43137"/>
                    </a:srgbClr>
                  </a:outerShdw>
                </a:effectLst>
                <a:uLnTx/>
                <a:uFillTx/>
                <a:latin typeface="Calibri" panose="020F0502020204030204"/>
                <a:ea typeface="+mn-ea"/>
                <a:cs typeface="+mn-cs"/>
              </a:rPr>
              <a:t>(Habib, 2014)</a:t>
            </a:r>
            <a:r>
              <a:rPr kumimoji="0" lang="ar-EG" sz="1800" b="1" i="0" u="none" strike="noStrike" kern="1200" cap="none" spc="0" normalizeH="0" baseline="0" noProof="0" dirty="0">
                <a:ln>
                  <a:noFill/>
                </a:ln>
                <a:solidFill>
                  <a:srgbClr val="4472C4"/>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rPr>
              <a:t>المصدر: </a:t>
            </a:r>
            <a:endParaRPr kumimoji="0" lang="ar-EG" sz="1800" b="0" i="0" u="none" strike="noStrike" kern="1200" cap="none" spc="0" normalizeH="0" baseline="0" noProof="0" dirty="0">
              <a:ln>
                <a:noFill/>
              </a:ln>
              <a:solidFill>
                <a:srgbClr val="4472C4"/>
              </a:solidFill>
              <a:effectLst>
                <a:outerShdw blurRad="38100" dist="38100" dir="2700000" algn="tl">
                  <a:srgbClr val="000000">
                    <a:alpha val="43137"/>
                  </a:srgbClr>
                </a:outerShdw>
              </a:effectLst>
              <a:uLnTx/>
              <a:uFillTx/>
              <a:latin typeface="Calibri" panose="020F0502020204030204"/>
              <a:ea typeface="+mn-ea"/>
              <a:cs typeface="Times New Roman" panose="02020603050405020304" pitchFamily="18" charset="0"/>
            </a:endParaRPr>
          </a:p>
        </p:txBody>
      </p:sp>
      <mc:AlternateContent xmlns:mc="http://schemas.openxmlformats.org/markup-compatibility/2006">
        <mc:Choice xmlns:am3d="http://schemas.microsoft.com/office/drawing/2017/model3d" Requires="am3d">
          <p:graphicFrame>
            <p:nvGraphicFramePr>
              <p:cNvPr id="7" name="3D Model 6" descr="Slim Arrow">
                <a:extLst>
                  <a:ext uri="{FF2B5EF4-FFF2-40B4-BE49-F238E27FC236}">
                    <a16:creationId xmlns:a16="http://schemas.microsoft.com/office/drawing/2014/main" id="{6612E993-8EC0-03B3-C0B5-46A5CCAAC6E0}"/>
                  </a:ext>
                </a:extLst>
              </p:cNvPr>
              <p:cNvGraphicFramePr>
                <a:graphicFrameLocks noChangeAspect="1"/>
              </p:cNvGraphicFramePr>
              <p:nvPr>
                <p:extLst>
                  <p:ext uri="{D42A27DB-BD31-4B8C-83A1-F6EECF244321}">
                    <p14:modId xmlns:p14="http://schemas.microsoft.com/office/powerpoint/2010/main" val="1504943024"/>
                  </p:ext>
                </p:extLst>
              </p:nvPr>
            </p:nvGraphicFramePr>
            <p:xfrm rot="16612095">
              <a:off x="3592139" y="3376779"/>
              <a:ext cx="917663" cy="516669"/>
            </p:xfrm>
            <a:graphic>
              <a:graphicData uri="http://schemas.microsoft.com/office/drawing/2017/model3d">
                <am3d:model3d r:embed="rId7">
                  <am3d:spPr>
                    <a:xfrm rot="16612095">
                      <a:off x="0" y="0"/>
                      <a:ext cx="917663" cy="516669"/>
                    </a:xfrm>
                    <a:prstGeom prst="rect">
                      <a:avLst/>
                    </a:prstGeom>
                    <a:noFill/>
                  </am3d:spPr>
                  <am3d:camera>
                    <am3d:pos x="0" y="0" z="51627064"/>
                    <am3d:up dx="0" dy="36000000" dz="0"/>
                    <am3d:lookAt x="0" y="0" z="0"/>
                    <am3d:perspective fov="2700000"/>
                  </am3d:camera>
                  <am3d:trans>
                    <am3d:meterPerModelUnit n="6815004" d="1000000"/>
                    <am3d:preTrans dx="0" dy="-7167462" dz="0"/>
                    <am3d:scale>
                      <am3d:sx n="1000000" d="1000000"/>
                      <am3d:sy n="1000000" d="1000000"/>
                      <am3d:sz n="1000000" d="1000000"/>
                    </am3d:scale>
                    <am3d:rot ax="9605331" ay="-1385016" az="-10276396"/>
                    <am3d:postTrans dx="0" dy="0" dz="0"/>
                  </am3d:trans>
                  <am3d:raster rName="Office3DRenderer" rVer="16.0.8326">
                    <am3d:blip r:embed="rId8"/>
                  </am3d:raster>
                  <am3d:objViewport viewportSz="963932"/>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7" name="3D Model 6" descr="Slim Arrow">
                <a:extLst>
                  <a:ext uri="{FF2B5EF4-FFF2-40B4-BE49-F238E27FC236}">
                    <a16:creationId xmlns:a16="http://schemas.microsoft.com/office/drawing/2014/main" id="{6612E993-8EC0-03B3-C0B5-46A5CCAAC6E0}"/>
                  </a:ext>
                </a:extLst>
              </p:cNvPr>
              <p:cNvPicPr>
                <a:picLocks noGrp="1" noRot="1" noChangeAspect="1" noMove="1" noResize="1" noEditPoints="1" noAdjustHandles="1" noChangeArrowheads="1" noChangeShapeType="1" noCrop="1"/>
              </p:cNvPicPr>
              <p:nvPr/>
            </p:nvPicPr>
            <p:blipFill>
              <a:blip r:embed="rId8"/>
              <a:stretch>
                <a:fillRect/>
              </a:stretch>
            </p:blipFill>
            <p:spPr>
              <a:xfrm rot="16612095">
                <a:off x="3592139" y="3376779"/>
                <a:ext cx="917663" cy="516669"/>
              </a:xfrm>
              <a:prstGeom prst="rect">
                <a:avLst/>
              </a:prstGeom>
              <a:noFill/>
            </p:spPr>
          </p:pic>
        </mc:Fallback>
      </mc:AlternateContent>
      <p:sp>
        <p:nvSpPr>
          <p:cNvPr id="8" name="TextBox 7">
            <a:extLst>
              <a:ext uri="{FF2B5EF4-FFF2-40B4-BE49-F238E27FC236}">
                <a16:creationId xmlns:a16="http://schemas.microsoft.com/office/drawing/2014/main" id="{6297776F-EC46-1E61-6865-48FB9ACBC781}"/>
              </a:ext>
            </a:extLst>
          </p:cNvPr>
          <p:cNvSpPr txBox="1"/>
          <p:nvPr/>
        </p:nvSpPr>
        <p:spPr>
          <a:xfrm>
            <a:off x="1943690" y="1863889"/>
            <a:ext cx="9307033" cy="461665"/>
          </a:xfrm>
          <a:prstGeom prst="rect">
            <a:avLst/>
          </a:prstGeom>
          <a:noFill/>
        </p:spPr>
        <p:txBody>
          <a:bodyPr wrap="square" rtlCol="0">
            <a:spAutoFit/>
          </a:bodyPr>
          <a:lstStyle/>
          <a:p>
            <a:pPr lvl="0" algn="just" rtl="1">
              <a:defRPr/>
            </a:pPr>
            <a:r>
              <a:rPr kumimoji="0" lang="ar-EG" sz="2400" b="1" i="0" u="none" strike="noStrike" kern="1200" cap="none" spc="0" normalizeH="0" baseline="0" noProof="0" dirty="0">
                <a:ln>
                  <a:noFill/>
                </a:ln>
                <a:solidFill>
                  <a:srgbClr val="0070C0"/>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rPr>
              <a:t>من </a:t>
            </a:r>
            <a:r>
              <a:rPr lang="ar-EG" sz="2400" b="1" dirty="0">
                <a:solidFill>
                  <a:srgbClr val="0070C0"/>
                </a:solidFill>
                <a:effectLst>
                  <a:outerShdw blurRad="38100" dist="38100" dir="2700000" algn="tl">
                    <a:srgbClr val="000000">
                      <a:alpha val="43137"/>
                    </a:srgbClr>
                  </a:outerShdw>
                </a:effectLst>
              </a:rPr>
              <a:t>جمع البيانات </a:t>
            </a:r>
            <a:r>
              <a:rPr kumimoji="0" lang="ar-EG" sz="2400" b="1" i="0" u="none" strike="noStrike" kern="1200" cap="none" spc="0" normalizeH="0" baseline="0" noProof="0" dirty="0">
                <a:ln>
                  <a:noFill/>
                </a:ln>
                <a:solidFill>
                  <a:srgbClr val="0070C0"/>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rPr>
              <a:t>إلى مُعالجة البيانات: الانتقال إلى الخُطوة الرابعة من البحث العِلمي:</a:t>
            </a:r>
            <a:endParaRPr kumimoji="0" lang="en-US" sz="2000" b="0" i="0" u="none" strike="noStrike" kern="1200" cap="none" spc="0" normalizeH="0" baseline="0" noProof="0" dirty="0">
              <a:ln>
                <a:noFill/>
              </a:ln>
              <a:solidFill>
                <a:srgbClr val="0070C0"/>
              </a:solidFill>
              <a:effectLst>
                <a:outerShdw blurRad="38100" dist="38100" dir="2700000" algn="tl">
                  <a:srgbClr val="000000">
                    <a:alpha val="43137"/>
                  </a:srgbClr>
                </a:outerShdw>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93912D67-494E-BFD2-393E-B70FD5D83C06}"/>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2. مُعالَجة البيانات:</a:t>
            </a:r>
          </a:p>
        </p:txBody>
      </p:sp>
    </p:spTree>
    <p:extLst>
      <p:ext uri="{BB962C8B-B14F-4D97-AF65-F5344CB8AC3E}">
        <p14:creationId xmlns:p14="http://schemas.microsoft.com/office/powerpoint/2010/main" val="2612875503"/>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1000"/>
                                        <p:tgtEl>
                                          <p:spTgt spid="9"/>
                                        </p:tgtEl>
                                      </p:cBhvr>
                                    </p:animEffect>
                                    <p:anim calcmode="lin" valueType="num">
                                      <p:cBhvr>
                                        <p:cTn id="25" dur="1000" fill="hold"/>
                                        <p:tgtEl>
                                          <p:spTgt spid="9"/>
                                        </p:tgtEl>
                                        <p:attrNameLst>
                                          <p:attrName>ppt_x</p:attrName>
                                        </p:attrNameLst>
                                      </p:cBhvr>
                                      <p:tavLst>
                                        <p:tav tm="0">
                                          <p:val>
                                            <p:strVal val="#ppt_x"/>
                                          </p:val>
                                        </p:tav>
                                        <p:tav tm="100000">
                                          <p:val>
                                            <p:strVal val="#ppt_x"/>
                                          </p:val>
                                        </p:tav>
                                      </p:tavLst>
                                    </p:anim>
                                    <p:anim calcmode="lin" valueType="num">
                                      <p:cBhvr>
                                        <p:cTn id="2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8" grpId="0"/>
      <p:bldP spid="9"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5E2458-55DC-8C9F-FCB6-397FD83DD807}"/>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6A97C71B-495F-B363-9DC8-C42C05D96B61}"/>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التاسعة</a:t>
            </a:r>
            <a:endParaRPr lang="en-US" sz="2400" b="1"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886821BC-2D96-A418-48F6-F8FF92C8EE90}"/>
              </a:ext>
            </a:extLst>
          </p:cNvPr>
          <p:cNvSpPr txBox="1"/>
          <p:nvPr/>
        </p:nvSpPr>
        <p:spPr>
          <a:xfrm>
            <a:off x="4061636" y="2510337"/>
            <a:ext cx="7282787" cy="3416320"/>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بعد الانتهاء من جمع الاستبيانات أو تحليل المُحتوى أو استخدام أدوات البحث المُختلفة، يبدأ الباحث في مرحلة </a:t>
            </a:r>
            <a:r>
              <a:rPr lang="ar-EG" b="1" dirty="0"/>
              <a:t>معالجة البيانات</a:t>
            </a:r>
            <a:r>
              <a:rPr lang="ar-EG" dirty="0"/>
              <a:t>.</a:t>
            </a:r>
          </a:p>
          <a:p>
            <a:pPr marL="285750" indent="-285750" algn="just" rtl="1">
              <a:buFont typeface="Arial" panose="020B0604020202020204" pitchFamily="34" charset="0"/>
              <a:buChar char="•"/>
            </a:pPr>
            <a:endParaRPr lang="ar-EG" dirty="0"/>
          </a:p>
          <a:p>
            <a:pPr marL="285750" indent="-285750" algn="just" rtl="1">
              <a:buFont typeface="Arial" panose="020B0604020202020204" pitchFamily="34" charset="0"/>
              <a:buChar char="•"/>
            </a:pPr>
            <a:r>
              <a:rPr lang="ar-EG" dirty="0"/>
              <a:t>في هذه المرحلة يقوم الباحث أولًا </a:t>
            </a:r>
            <a:r>
              <a:rPr lang="ar-EG" b="1" dirty="0"/>
              <a:t>بمراجعة البيانات التي جُمعت</a:t>
            </a:r>
            <a:r>
              <a:rPr lang="ar-EG" dirty="0"/>
              <a:t> للتأكد من خلوها من الأخطاء قدر الإمكان، وحذف الاستجابات غير الضرورية، واستكمال النقاط الناقصة إذا أمكن.</a:t>
            </a:r>
          </a:p>
          <a:p>
            <a:pPr marL="285750" indent="-285750" algn="just" rtl="1">
              <a:buFont typeface="Arial" panose="020B0604020202020204" pitchFamily="34" charset="0"/>
              <a:buChar char="•"/>
            </a:pPr>
            <a:endParaRPr lang="ar-EG" dirty="0"/>
          </a:p>
          <a:p>
            <a:pPr marL="285750" indent="-285750" algn="just" rtl="1">
              <a:buFont typeface="Arial" panose="020B0604020202020204" pitchFamily="34" charset="0"/>
              <a:buChar char="•"/>
            </a:pPr>
            <a:r>
              <a:rPr lang="ar-EG" dirty="0"/>
              <a:t>ويُطلق على هذه العملية عادةً اسم </a:t>
            </a:r>
            <a:r>
              <a:rPr lang="ar-EG" b="1" dirty="0"/>
              <a:t>تحرير البيانات</a:t>
            </a:r>
            <a:r>
              <a:rPr lang="ar-EG" dirty="0"/>
              <a:t>، والتي تشمل التحقق من اكتمال كافة البيانات المطلوبة، والتأكد من وضوحها وسهولة قراءتها، وكذلك من اتساقها الداخلي.</a:t>
            </a:r>
          </a:p>
          <a:p>
            <a:pPr marL="285750" indent="-285750" algn="just" rtl="1">
              <a:buFont typeface="Arial" panose="020B0604020202020204" pitchFamily="34" charset="0"/>
              <a:buChar char="•"/>
            </a:pPr>
            <a:endParaRPr lang="ar-EG" dirty="0"/>
          </a:p>
          <a:p>
            <a:pPr marL="285750" indent="-285750" algn="just" rtl="1">
              <a:buFont typeface="Arial" panose="020B0604020202020204" pitchFamily="34" charset="0"/>
              <a:buChar char="•"/>
            </a:pPr>
            <a:r>
              <a:rPr lang="ar-EG" dirty="0"/>
              <a:t>بعد ذلك، يتم </a:t>
            </a:r>
            <a:r>
              <a:rPr lang="ar-EG" b="1" dirty="0"/>
              <a:t>تصنيف البيانات وتنظيمها</a:t>
            </a:r>
            <a:r>
              <a:rPr lang="ar-EG" dirty="0"/>
              <a:t> في جداول أو فئات مُناسبة بما يخدم أهداف الدراسة، لتصبح جاهزة لمرحلة التحليل والتفسير، وهو ما يفتح المجال لاستخلاص النتائج العِلمية وفق متطلبات البحث.</a:t>
            </a:r>
            <a:endParaRPr lang="en-US" dirty="0"/>
          </a:p>
        </p:txBody>
      </p:sp>
      <p:sp>
        <p:nvSpPr>
          <p:cNvPr id="2" name="TextBox 1">
            <a:extLst>
              <a:ext uri="{FF2B5EF4-FFF2-40B4-BE49-F238E27FC236}">
                <a16:creationId xmlns:a16="http://schemas.microsoft.com/office/drawing/2014/main" id="{CEB2AA5E-752C-1B7B-2980-D2C792043275}"/>
              </a:ext>
            </a:extLst>
          </p:cNvPr>
          <p:cNvSpPr txBox="1"/>
          <p:nvPr/>
        </p:nvSpPr>
        <p:spPr>
          <a:xfrm>
            <a:off x="4465674" y="1827844"/>
            <a:ext cx="6804099" cy="523220"/>
          </a:xfrm>
          <a:prstGeom prst="rect">
            <a:avLst/>
          </a:prstGeom>
          <a:noFill/>
        </p:spPr>
        <p:txBody>
          <a:bodyPr wrap="square" rtlCol="0">
            <a:spAutoFit/>
          </a:bodyPr>
          <a:lstStyle/>
          <a:p>
            <a:pPr algn="just" rtl="1"/>
            <a:r>
              <a:rPr lang="ar-SA" sz="2800" b="1" dirty="0">
                <a:solidFill>
                  <a:srgbClr val="0070C0"/>
                </a:solidFill>
                <a:effectLst>
                  <a:outerShdw blurRad="38100" dist="38100" dir="2700000" algn="tl">
                    <a:srgbClr val="000000">
                      <a:alpha val="43137"/>
                    </a:srgbClr>
                  </a:outerShdw>
                </a:effectLst>
              </a:rPr>
              <a:t>الخطوة الثالثة: </a:t>
            </a:r>
            <a:r>
              <a:rPr lang="ar-EG" sz="2800" b="1" dirty="0">
                <a:solidFill>
                  <a:srgbClr val="0070C0"/>
                </a:solidFill>
                <a:effectLst>
                  <a:outerShdw blurRad="38100" dist="38100" dir="2700000" algn="tl">
                    <a:srgbClr val="000000">
                      <a:alpha val="43137"/>
                    </a:srgbClr>
                  </a:outerShdw>
                </a:effectLst>
              </a:rPr>
              <a:t>مُعالَجة</a:t>
            </a:r>
            <a:r>
              <a:rPr lang="ar-SA" sz="2800" b="1" dirty="0">
                <a:solidFill>
                  <a:srgbClr val="0070C0"/>
                </a:solidFill>
                <a:effectLst>
                  <a:outerShdw blurRad="38100" dist="38100" dir="2700000" algn="tl">
                    <a:srgbClr val="000000">
                      <a:alpha val="43137"/>
                    </a:srgbClr>
                  </a:outerShdw>
                </a:effectLst>
              </a:rPr>
              <a:t> البيانات</a:t>
            </a:r>
            <a:r>
              <a:rPr lang="ar-EG" sz="2800" b="1" dirty="0">
                <a:solidFill>
                  <a:srgbClr val="0070C0"/>
                </a:solidFill>
                <a:effectLst>
                  <a:outerShdw blurRad="38100" dist="38100" dir="2700000" algn="tl">
                    <a:srgbClr val="000000">
                      <a:alpha val="43137"/>
                    </a:srgbClr>
                  </a:outerShdw>
                </a:effectLst>
              </a:rPr>
              <a:t> (</a:t>
            </a:r>
            <a:r>
              <a:rPr lang="en-US" sz="2800" b="1" dirty="0">
                <a:solidFill>
                  <a:srgbClr val="0070C0"/>
                </a:solidFill>
                <a:effectLst>
                  <a:outerShdw blurRad="38100" dist="38100" dir="2700000" algn="tl">
                    <a:srgbClr val="000000">
                      <a:alpha val="43137"/>
                    </a:srgbClr>
                  </a:outerShdw>
                </a:effectLst>
              </a:rPr>
              <a:t>Data Processing</a:t>
            </a:r>
            <a:r>
              <a:rPr lang="ar-EG" sz="2800" b="1" dirty="0">
                <a:solidFill>
                  <a:srgbClr val="0070C0"/>
                </a:solidFill>
                <a:effectLst>
                  <a:outerShdw blurRad="38100" dist="38100" dir="2700000" algn="tl">
                    <a:srgbClr val="000000">
                      <a:alpha val="43137"/>
                    </a:srgbClr>
                  </a:outerShdw>
                </a:effectLst>
              </a:rPr>
              <a:t>):</a:t>
            </a:r>
            <a:endParaRPr lang="en-US" sz="2800" b="1" dirty="0">
              <a:solidFill>
                <a:srgbClr val="0070C0"/>
              </a:solidFill>
              <a:effectLst>
                <a:outerShdw blurRad="38100" dist="38100" dir="2700000" algn="tl">
                  <a:srgbClr val="000000">
                    <a:alpha val="43137"/>
                  </a:srgbClr>
                </a:outerShdw>
              </a:effectLst>
            </a:endParaRPr>
          </a:p>
        </p:txBody>
      </p:sp>
      <p:sp>
        <p:nvSpPr>
          <p:cNvPr id="3" name="TextBox 2">
            <a:extLst>
              <a:ext uri="{FF2B5EF4-FFF2-40B4-BE49-F238E27FC236}">
                <a16:creationId xmlns:a16="http://schemas.microsoft.com/office/drawing/2014/main" id="{D8CEECAC-6367-3F1A-402D-E41691778E26}"/>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2. مُعالَجة البيانات:</a:t>
            </a:r>
          </a:p>
        </p:txBody>
      </p:sp>
      <p:pic>
        <p:nvPicPr>
          <p:cNvPr id="9" name="Picture 8" descr="A person sitting at a desk using a computer&#10;&#10;AI-generated content may be incorrect.">
            <a:extLst>
              <a:ext uri="{FF2B5EF4-FFF2-40B4-BE49-F238E27FC236}">
                <a16:creationId xmlns:a16="http://schemas.microsoft.com/office/drawing/2014/main" id="{B60711C1-640F-C8F8-E6BE-8A43EEDD39B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41567" y="2637926"/>
            <a:ext cx="2987749" cy="298774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224712227"/>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300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
                                          </p:val>
                                        </p:tav>
                                        <p:tav tm="100000">
                                          <p:val>
                                            <p:strVal val="#ppt_x"/>
                                          </p:val>
                                        </p:tav>
                                      </p:tavLst>
                                    </p:anim>
                                    <p:anim calcmode="lin" valueType="num">
                                      <p:cBhvr>
                                        <p:cTn id="1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 grpId="0"/>
      <p:bldP spid="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9110F6-DDC4-48D7-BC63-31F19FA6FCC7}"/>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A9211A85-FF93-1780-1761-CB15D1C6D5BD}"/>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التاسعة</a:t>
            </a:r>
            <a:endParaRPr lang="en-US" sz="2400" b="1"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22418B60-2201-BDD2-7CA1-7CCFF08A360F}"/>
              </a:ext>
            </a:extLst>
          </p:cNvPr>
          <p:cNvSpPr txBox="1"/>
          <p:nvPr/>
        </p:nvSpPr>
        <p:spPr>
          <a:xfrm>
            <a:off x="3728852" y="2355953"/>
            <a:ext cx="7615571" cy="3847207"/>
          </a:xfrm>
          <a:prstGeom prst="rect">
            <a:avLst/>
          </a:prstGeom>
          <a:noFill/>
        </p:spPr>
        <p:txBody>
          <a:bodyPr wrap="square" rtlCol="0">
            <a:spAutoFit/>
          </a:bodyPr>
          <a:lstStyle/>
          <a:p>
            <a:pPr marL="285750" indent="-285750" algn="just" rtl="1">
              <a:buFont typeface="Wingdings" panose="05000000000000000000" pitchFamily="2" charset="2"/>
              <a:buChar char="ü"/>
            </a:pPr>
            <a:r>
              <a:rPr lang="ar-EG" u="sng" dirty="0">
                <a:solidFill>
                  <a:schemeClr val="accent1"/>
                </a:solidFill>
              </a:rPr>
              <a:t>فعلى سبيل المثال:</a:t>
            </a:r>
            <a:r>
              <a:rPr lang="ar-EG" dirty="0"/>
              <a:t> إذا قام باحث في مجال التسويق الرقمي بجمع استبيانات حول "تفاعل الجمهور مع الإعلانات على </a:t>
            </a:r>
            <a:r>
              <a:rPr lang="ar-EG" dirty="0" err="1"/>
              <a:t>إنستجرام</a:t>
            </a:r>
            <a:r>
              <a:rPr lang="ar-EG" dirty="0"/>
              <a:t>"، فسيبدأ في هذه المرحلة بمراجعة الاستبيانات التي تم جمعها. قد يكتشف أن بعض المبحوثين لم يجيبوا على أسئلة معينة، أو أن بعض الإجابات غير واضحة أو متناقضة (مثلًا: المبحوث يكتب أنه يقضي "أقل من ساعة" يوميًا على إنستجرام، ثم يذكر في سؤال آخر أنه يشاهد 20 إعلانًا يوميًا على منصة إنستجرام).</a:t>
            </a:r>
          </a:p>
          <a:p>
            <a:pPr marL="285750" indent="-285750" algn="just" rtl="1">
              <a:buFont typeface="Wingdings" panose="05000000000000000000" pitchFamily="2" charset="2"/>
              <a:buChar char="ü"/>
            </a:pPr>
            <a:endParaRPr lang="ar-EG" sz="1000" dirty="0"/>
          </a:p>
          <a:p>
            <a:pPr algn="just" rtl="1"/>
            <a:r>
              <a:rPr lang="ar-EG" u="sng" dirty="0"/>
              <a:t>في هذه الحالة يمكن أن يقوم الباحث بـ:</a:t>
            </a:r>
          </a:p>
          <a:p>
            <a:pPr marL="285750" indent="-285750" algn="just" rtl="1">
              <a:buFont typeface="Arial" panose="020B0604020202020204" pitchFamily="34" charset="0"/>
              <a:buChar char="•"/>
            </a:pPr>
            <a:r>
              <a:rPr lang="ar-EG" b="1" dirty="0"/>
              <a:t>تحرير البيانات:</a:t>
            </a:r>
            <a:r>
              <a:rPr lang="ar-EG" dirty="0"/>
              <a:t> حذف الاستجابات غير المكتملة، أو محاولة استكمالها إن أمكن.</a:t>
            </a:r>
          </a:p>
          <a:p>
            <a:pPr marL="285750" indent="-285750" algn="just" rtl="1">
              <a:buFont typeface="Arial" panose="020B0604020202020204" pitchFamily="34" charset="0"/>
              <a:buChar char="•"/>
            </a:pPr>
            <a:r>
              <a:rPr lang="ar-EG" b="1" dirty="0"/>
              <a:t>تصنيف البيانات:</a:t>
            </a:r>
            <a:r>
              <a:rPr lang="ar-EG" dirty="0"/>
              <a:t> وضع الإجابات في فئات، مثل "يتفاعل دائمًا – أحيانًا – نادرًا – لا يتفاعل أبدًا".</a:t>
            </a:r>
          </a:p>
          <a:p>
            <a:pPr marL="285750" indent="-285750" algn="just" rtl="1">
              <a:buFont typeface="Arial" panose="020B0604020202020204" pitchFamily="34" charset="0"/>
              <a:buChar char="•"/>
            </a:pPr>
            <a:r>
              <a:rPr lang="ar-EG" b="1" dirty="0"/>
              <a:t>ترميز البيانات:</a:t>
            </a:r>
            <a:r>
              <a:rPr lang="ar-EG" dirty="0"/>
              <a:t> إعطاء كل فئة رقمًا (مثلًا: دائمًا = 4، أحيانًا = 3، نادرًا = 2، لا يتفاعل = 1) لتسهيل إدخالها في برامج التحليل الإحصائي.</a:t>
            </a:r>
          </a:p>
          <a:p>
            <a:pPr marL="285750" indent="-285750" algn="just" rtl="1">
              <a:buFont typeface="Arial" panose="020B0604020202020204" pitchFamily="34" charset="0"/>
              <a:buChar char="•"/>
            </a:pPr>
            <a:endParaRPr lang="ar-EG" sz="1000" dirty="0"/>
          </a:p>
          <a:p>
            <a:pPr algn="just" rtl="1"/>
            <a:r>
              <a:rPr lang="ar-EG" dirty="0"/>
              <a:t>وبهذا الشكل، تكون البيانات قد تحولت من </a:t>
            </a:r>
            <a:r>
              <a:rPr lang="ar-EG" b="1" dirty="0"/>
              <a:t>بيانات خام مبعثرة</a:t>
            </a:r>
            <a:r>
              <a:rPr lang="ar-EG" dirty="0"/>
              <a:t> إلى </a:t>
            </a:r>
            <a:r>
              <a:rPr lang="ar-EG" b="1" dirty="0"/>
              <a:t>بيانات منظمة وقابلة للتحليل</a:t>
            </a:r>
            <a:r>
              <a:rPr lang="ar-EG" dirty="0"/>
              <a:t>، وهو ما يضمن أن النتائج التي سيصل إليها الباحث لاحقًا ستكون دقيقة ومعبرة عن الواقع.</a:t>
            </a:r>
          </a:p>
        </p:txBody>
      </p:sp>
      <p:sp>
        <p:nvSpPr>
          <p:cNvPr id="2" name="TextBox 1">
            <a:extLst>
              <a:ext uri="{FF2B5EF4-FFF2-40B4-BE49-F238E27FC236}">
                <a16:creationId xmlns:a16="http://schemas.microsoft.com/office/drawing/2014/main" id="{E18F995D-53DC-501F-53CC-FD8134D16CDA}"/>
              </a:ext>
            </a:extLst>
          </p:cNvPr>
          <p:cNvSpPr txBox="1"/>
          <p:nvPr/>
        </p:nvSpPr>
        <p:spPr>
          <a:xfrm>
            <a:off x="4465674" y="1827844"/>
            <a:ext cx="6804099" cy="523220"/>
          </a:xfrm>
          <a:prstGeom prst="rect">
            <a:avLst/>
          </a:prstGeom>
          <a:noFill/>
        </p:spPr>
        <p:txBody>
          <a:bodyPr wrap="square" rtlCol="0">
            <a:spAutoFit/>
          </a:bodyPr>
          <a:lstStyle/>
          <a:p>
            <a:pPr algn="just" rtl="1"/>
            <a:r>
              <a:rPr lang="ar-SA" sz="2800" b="1" dirty="0">
                <a:solidFill>
                  <a:srgbClr val="0070C0"/>
                </a:solidFill>
                <a:effectLst>
                  <a:outerShdw blurRad="38100" dist="38100" dir="2700000" algn="tl">
                    <a:srgbClr val="000000">
                      <a:alpha val="43137"/>
                    </a:srgbClr>
                  </a:outerShdw>
                </a:effectLst>
              </a:rPr>
              <a:t>الخطوة الثالثة: </a:t>
            </a:r>
            <a:r>
              <a:rPr lang="ar-EG" sz="2800" b="1" dirty="0">
                <a:solidFill>
                  <a:srgbClr val="0070C0"/>
                </a:solidFill>
                <a:effectLst>
                  <a:outerShdw blurRad="38100" dist="38100" dir="2700000" algn="tl">
                    <a:srgbClr val="000000">
                      <a:alpha val="43137"/>
                    </a:srgbClr>
                  </a:outerShdw>
                </a:effectLst>
              </a:rPr>
              <a:t>مُعالَجة</a:t>
            </a:r>
            <a:r>
              <a:rPr lang="ar-SA" sz="2800" b="1" dirty="0">
                <a:solidFill>
                  <a:srgbClr val="0070C0"/>
                </a:solidFill>
                <a:effectLst>
                  <a:outerShdw blurRad="38100" dist="38100" dir="2700000" algn="tl">
                    <a:srgbClr val="000000">
                      <a:alpha val="43137"/>
                    </a:srgbClr>
                  </a:outerShdw>
                </a:effectLst>
              </a:rPr>
              <a:t> البيانات</a:t>
            </a:r>
            <a:r>
              <a:rPr lang="ar-EG" sz="2800" b="1" dirty="0">
                <a:solidFill>
                  <a:srgbClr val="0070C0"/>
                </a:solidFill>
                <a:effectLst>
                  <a:outerShdw blurRad="38100" dist="38100" dir="2700000" algn="tl">
                    <a:srgbClr val="000000">
                      <a:alpha val="43137"/>
                    </a:srgbClr>
                  </a:outerShdw>
                </a:effectLst>
              </a:rPr>
              <a:t>:</a:t>
            </a:r>
            <a:endParaRPr lang="en-US" sz="2800" b="1" dirty="0">
              <a:solidFill>
                <a:srgbClr val="0070C0"/>
              </a:solidFill>
              <a:effectLst>
                <a:outerShdw blurRad="38100" dist="38100" dir="2700000" algn="tl">
                  <a:srgbClr val="000000">
                    <a:alpha val="43137"/>
                  </a:srgbClr>
                </a:outerShdw>
              </a:effectLst>
            </a:endParaRPr>
          </a:p>
        </p:txBody>
      </p:sp>
      <p:sp>
        <p:nvSpPr>
          <p:cNvPr id="3" name="TextBox 2">
            <a:extLst>
              <a:ext uri="{FF2B5EF4-FFF2-40B4-BE49-F238E27FC236}">
                <a16:creationId xmlns:a16="http://schemas.microsoft.com/office/drawing/2014/main" id="{44E5D682-83EA-E004-9E82-8DBD1FF73091}"/>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2. مُعالَجة البيانات:</a:t>
            </a:r>
          </a:p>
        </p:txBody>
      </p:sp>
      <p:pic>
        <p:nvPicPr>
          <p:cNvPr id="5" name="Picture 4" descr="A person writing on a paper&#10;&#10;AI-generated content may be incorrect.">
            <a:extLst>
              <a:ext uri="{FF2B5EF4-FFF2-40B4-BE49-F238E27FC236}">
                <a16:creationId xmlns:a16="http://schemas.microsoft.com/office/drawing/2014/main" id="{E0E499B1-3815-5056-7F3A-AFC81B7F2488}"/>
              </a:ext>
            </a:extLst>
          </p:cNvPr>
          <p:cNvPicPr>
            <a:picLocks noChangeAspect="1"/>
          </p:cNvPicPr>
          <p:nvPr/>
        </p:nvPicPr>
        <p:blipFill>
          <a:blip r:embed="rId2" cstate="email">
            <a:alphaModFix amt="85000"/>
            <a:extLst>
              <a:ext uri="{BEBA8EAE-BF5A-486C-A8C5-ECC9F3942E4B}">
                <a14:imgProps xmlns:a14="http://schemas.microsoft.com/office/drawing/2010/main">
                  <a14:imgLayer r:embed="rId3">
                    <a14:imgEffect>
                      <a14:artisticTexturizer/>
                    </a14:imgEffect>
                  </a14:imgLayer>
                </a14:imgProps>
              </a:ext>
              <a:ext uri="{28A0092B-C50C-407E-A947-70E740481C1C}">
                <a14:useLocalDpi xmlns:a14="http://schemas.microsoft.com/office/drawing/2010/main"/>
              </a:ext>
            </a:extLst>
          </a:blip>
          <a:stretch>
            <a:fillRect/>
          </a:stretch>
        </p:blipFill>
        <p:spPr>
          <a:xfrm>
            <a:off x="997953" y="2119745"/>
            <a:ext cx="2452716" cy="367907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80455657"/>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300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
                                          </p:val>
                                        </p:tav>
                                        <p:tav tm="100000">
                                          <p:val>
                                            <p:strVal val="#ppt_x"/>
                                          </p:val>
                                        </p:tav>
                                      </p:tavLst>
                                    </p:anim>
                                    <p:anim calcmode="lin" valueType="num">
                                      <p:cBhvr>
                                        <p:cTn id="1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 grpId="0"/>
      <p:bldP spid="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B0461-87E8-E96A-50D7-4BC66EC0AB82}"/>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D7943CA9-2939-C8EF-8F2F-9B9C0ADCB21B}"/>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التاسعة</a:t>
            </a:r>
            <a:endParaRPr lang="en-US" sz="2400" b="1" dirty="0">
              <a:solidFill>
                <a:schemeClr val="bg1"/>
              </a:solidFill>
              <a:latin typeface="Alexandria" charset="0"/>
              <a:cs typeface="Alexandria" charset="0"/>
            </a:endParaRPr>
          </a:p>
        </p:txBody>
      </p:sp>
      <p:sp>
        <p:nvSpPr>
          <p:cNvPr id="7" name="TextBox 6">
            <a:extLst>
              <a:ext uri="{FF2B5EF4-FFF2-40B4-BE49-F238E27FC236}">
                <a16:creationId xmlns:a16="http://schemas.microsoft.com/office/drawing/2014/main" id="{06D85BE0-28C9-0264-3643-00099CDBE395}"/>
              </a:ext>
            </a:extLst>
          </p:cNvPr>
          <p:cNvSpPr txBox="1"/>
          <p:nvPr/>
        </p:nvSpPr>
        <p:spPr>
          <a:xfrm>
            <a:off x="4643249" y="2634629"/>
            <a:ext cx="6558665" cy="2800767"/>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بعد الانتهاء من تنقية البيانات وتنظيمها، ينتقل الباحث إلى مرحلة أكثر عمقًا وهي مرحلة </a:t>
            </a:r>
            <a:r>
              <a:rPr lang="ar-EG" b="1" dirty="0"/>
              <a:t>تحليل البيانات</a:t>
            </a:r>
            <a:r>
              <a:rPr lang="ar-EG" dirty="0"/>
              <a:t>.</a:t>
            </a:r>
            <a:endParaRPr lang="en-US" dirty="0"/>
          </a:p>
          <a:p>
            <a:pPr marL="285750" indent="-285750" algn="just" rtl="1">
              <a:buFont typeface="Arial" panose="020B0604020202020204" pitchFamily="34" charset="0"/>
              <a:buChar char="•"/>
            </a:pPr>
            <a:endParaRPr lang="en-US" sz="1600" dirty="0"/>
          </a:p>
          <a:p>
            <a:pPr marL="285750" indent="-285750" algn="just" rtl="1">
              <a:buFont typeface="Arial" panose="020B0604020202020204" pitchFamily="34" charset="0"/>
              <a:buChar char="•"/>
            </a:pPr>
            <a:r>
              <a:rPr lang="ar-EG" dirty="0"/>
              <a:t>في هذه المرحلة تُستخدم مجموعة من الأدوات والبرامج الإحصائية التي تساعد في تفسير الأرقام وتحويلها إلى نتائج علمية مفهومة.</a:t>
            </a:r>
            <a:endParaRPr lang="en-US" dirty="0"/>
          </a:p>
          <a:p>
            <a:pPr marL="285750" indent="-285750" algn="just" rtl="1">
              <a:buFont typeface="Arial" panose="020B0604020202020204" pitchFamily="34" charset="0"/>
              <a:buChar char="•"/>
            </a:pPr>
            <a:endParaRPr lang="ar-EG" sz="1600" dirty="0"/>
          </a:p>
          <a:p>
            <a:pPr marL="285750" indent="-285750" algn="just" rtl="1">
              <a:buFont typeface="Arial" panose="020B0604020202020204" pitchFamily="34" charset="0"/>
              <a:buChar char="•"/>
            </a:pPr>
            <a:r>
              <a:rPr lang="ar-EG" dirty="0"/>
              <a:t>يمكن للباحث أن يستعين ببرامج تحليل شائعة مثل</a:t>
            </a:r>
            <a:r>
              <a:rPr lang="en-US" b="1" dirty="0"/>
              <a:t>SPSS</a:t>
            </a:r>
            <a:r>
              <a:rPr lang="en-US" dirty="0"/>
              <a:t> </a:t>
            </a:r>
            <a:r>
              <a:rPr lang="ar-EG" dirty="0"/>
              <a:t> و</a:t>
            </a:r>
            <a:r>
              <a:rPr lang="en-US" b="1" dirty="0"/>
              <a:t>Excel</a:t>
            </a:r>
            <a:r>
              <a:rPr lang="ar-EG" b="1" dirty="0"/>
              <a:t> </a:t>
            </a:r>
            <a:r>
              <a:rPr lang="ar-EG" dirty="0"/>
              <a:t>للقيام بالاختبارات الإحصائية الأساسية وتنظيم الجداول والرسوم البيانية، أو يلجأ إلى برامج أكثر تقدّمًا مثل</a:t>
            </a:r>
            <a:r>
              <a:rPr lang="en-US" b="1" dirty="0"/>
              <a:t>AMOS</a:t>
            </a:r>
            <a:r>
              <a:rPr lang="en-US" dirty="0"/>
              <a:t> </a:t>
            </a:r>
            <a:r>
              <a:rPr lang="ar-EG" dirty="0"/>
              <a:t> و</a:t>
            </a:r>
            <a:r>
              <a:rPr lang="en-US" b="1" dirty="0" err="1"/>
              <a:t>MPlus</a:t>
            </a:r>
            <a:r>
              <a:rPr lang="ar-EG" b="1" dirty="0"/>
              <a:t> </a:t>
            </a:r>
            <a:r>
              <a:rPr lang="ar-EG" dirty="0"/>
              <a:t>عندما يحتاج إلى بناء نماذج إحصائية أكثر دقة، مثل تحليل المسار.</a:t>
            </a:r>
            <a:endParaRPr lang="en-US" dirty="0"/>
          </a:p>
        </p:txBody>
      </p:sp>
      <p:sp>
        <p:nvSpPr>
          <p:cNvPr id="2" name="TextBox 1">
            <a:extLst>
              <a:ext uri="{FF2B5EF4-FFF2-40B4-BE49-F238E27FC236}">
                <a16:creationId xmlns:a16="http://schemas.microsoft.com/office/drawing/2014/main" id="{352567CE-7356-3E35-3983-7541A0C4AD87}"/>
              </a:ext>
            </a:extLst>
          </p:cNvPr>
          <p:cNvSpPr txBox="1"/>
          <p:nvPr/>
        </p:nvSpPr>
        <p:spPr>
          <a:xfrm>
            <a:off x="4465674" y="1934723"/>
            <a:ext cx="6804099" cy="461665"/>
          </a:xfrm>
          <a:prstGeom prst="rect">
            <a:avLst/>
          </a:prstGeom>
          <a:noFill/>
        </p:spPr>
        <p:txBody>
          <a:bodyPr wrap="square" rtlCol="0">
            <a:spAutoFit/>
          </a:bodyPr>
          <a:lstStyle/>
          <a:p>
            <a:pPr algn="just" rtl="1"/>
            <a:r>
              <a:rPr lang="ar-EG" sz="2400" b="1" dirty="0">
                <a:solidFill>
                  <a:srgbClr val="0070C0"/>
                </a:solidFill>
                <a:effectLst>
                  <a:outerShdw blurRad="38100" dist="38100" dir="2700000" algn="tl">
                    <a:srgbClr val="000000">
                      <a:alpha val="43137"/>
                    </a:srgbClr>
                  </a:outerShdw>
                </a:effectLst>
              </a:rPr>
              <a:t>التحليل الإحصائي للبيانات:</a:t>
            </a:r>
            <a:endParaRPr lang="en-US" sz="2400" b="1" dirty="0">
              <a:solidFill>
                <a:srgbClr val="0070C0"/>
              </a:solidFill>
              <a:effectLst>
                <a:outerShdw blurRad="38100" dist="38100" dir="2700000" algn="tl">
                  <a:srgbClr val="000000">
                    <a:alpha val="43137"/>
                  </a:srgbClr>
                </a:outerShdw>
              </a:effectLst>
            </a:endParaRPr>
          </a:p>
        </p:txBody>
      </p:sp>
      <p:sp>
        <p:nvSpPr>
          <p:cNvPr id="3" name="TextBox 2">
            <a:extLst>
              <a:ext uri="{FF2B5EF4-FFF2-40B4-BE49-F238E27FC236}">
                <a16:creationId xmlns:a16="http://schemas.microsoft.com/office/drawing/2014/main" id="{DC62DC85-7A86-FDC3-65C5-6EF6126F513B}"/>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2. مُعالَجة البيانات:</a:t>
            </a:r>
          </a:p>
        </p:txBody>
      </p:sp>
      <p:pic>
        <p:nvPicPr>
          <p:cNvPr id="12" name="Picture 11" descr="A blue background with white text&#10;&#10;AI-generated content may be incorrect.">
            <a:extLst>
              <a:ext uri="{FF2B5EF4-FFF2-40B4-BE49-F238E27FC236}">
                <a16:creationId xmlns:a16="http://schemas.microsoft.com/office/drawing/2014/main" id="{F10F04DF-9000-141E-B836-A4517AC7DD31}"/>
              </a:ext>
            </a:extLst>
          </p:cNvPr>
          <p:cNvPicPr>
            <a:picLocks noChangeAspect="1"/>
          </p:cNvPicPr>
          <p:nvPr/>
        </p:nvPicPr>
        <p:blipFill>
          <a:blip r:embed="rId2" cstate="email">
            <a:extLst>
              <a:ext uri="{BEBA8EAE-BF5A-486C-A8C5-ECC9F3942E4B}">
                <a14:imgProps xmlns:a14="http://schemas.microsoft.com/office/drawing/2010/main">
                  <a14:imgLayer r:embed="rId3">
                    <a14:imgEffect>
                      <a14:colorTemperature colorTemp="4700"/>
                    </a14:imgEffect>
                  </a14:imgLayer>
                </a14:imgProps>
              </a:ext>
              <a:ext uri="{28A0092B-C50C-407E-A947-70E740481C1C}">
                <a14:useLocalDpi xmlns:a14="http://schemas.microsoft.com/office/drawing/2010/main"/>
              </a:ext>
            </a:extLst>
          </a:blip>
          <a:srcRect/>
          <a:stretch>
            <a:fillRect/>
          </a:stretch>
        </p:blipFill>
        <p:spPr>
          <a:xfrm>
            <a:off x="984919" y="2677885"/>
            <a:ext cx="3079532" cy="2491622"/>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3519912322"/>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300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
                                          </p:val>
                                        </p:tav>
                                        <p:tav tm="100000">
                                          <p:val>
                                            <p:strVal val="#ppt_x"/>
                                          </p:val>
                                        </p:tav>
                                      </p:tavLst>
                                    </p:anim>
                                    <p:anim calcmode="lin" valueType="num">
                                      <p:cBhvr>
                                        <p:cTn id="1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 grpId="0"/>
      <p:bldP spid="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A79050-4E5A-6C21-BA52-DDABE9910BD8}"/>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C6A92DF7-42FD-93BD-E0CF-987C7EFE59FF}"/>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التاسعة</a:t>
            </a:r>
            <a:endParaRPr lang="en-US" sz="2400" b="1" dirty="0">
              <a:solidFill>
                <a:schemeClr val="bg1"/>
              </a:solidFill>
              <a:latin typeface="Alexandria" charset="0"/>
              <a:cs typeface="Alexandria" charset="0"/>
            </a:endParaRPr>
          </a:p>
        </p:txBody>
      </p:sp>
      <p:sp>
        <p:nvSpPr>
          <p:cNvPr id="2" name="TextBox 1">
            <a:extLst>
              <a:ext uri="{FF2B5EF4-FFF2-40B4-BE49-F238E27FC236}">
                <a16:creationId xmlns:a16="http://schemas.microsoft.com/office/drawing/2014/main" id="{FC0D495E-B050-F7E4-83E3-CB0A756A659D}"/>
              </a:ext>
            </a:extLst>
          </p:cNvPr>
          <p:cNvSpPr txBox="1"/>
          <p:nvPr/>
        </p:nvSpPr>
        <p:spPr>
          <a:xfrm>
            <a:off x="4465674" y="1964411"/>
            <a:ext cx="6804099" cy="461665"/>
          </a:xfrm>
          <a:prstGeom prst="rect">
            <a:avLst/>
          </a:prstGeom>
          <a:noFill/>
        </p:spPr>
        <p:txBody>
          <a:bodyPr wrap="square" rtlCol="0">
            <a:spAutoFit/>
          </a:bodyPr>
          <a:lstStyle/>
          <a:p>
            <a:pPr algn="just" rtl="1"/>
            <a:r>
              <a:rPr lang="ar-EG" sz="2400" b="1" dirty="0">
                <a:solidFill>
                  <a:srgbClr val="0070C0"/>
                </a:solidFill>
                <a:effectLst>
                  <a:outerShdw blurRad="38100" dist="38100" dir="2700000" algn="tl">
                    <a:srgbClr val="000000">
                      <a:alpha val="43137"/>
                    </a:srgbClr>
                  </a:outerShdw>
                </a:effectLst>
              </a:rPr>
              <a:t>التحليل الإحصائي للبيانات:</a:t>
            </a:r>
            <a:endParaRPr lang="en-US" sz="2400" b="1" dirty="0">
              <a:solidFill>
                <a:srgbClr val="0070C0"/>
              </a:solidFill>
              <a:effectLst>
                <a:outerShdw blurRad="38100" dist="38100" dir="2700000" algn="tl">
                  <a:srgbClr val="000000">
                    <a:alpha val="43137"/>
                  </a:srgbClr>
                </a:outerShdw>
              </a:effectLst>
            </a:endParaRPr>
          </a:p>
        </p:txBody>
      </p:sp>
      <p:sp>
        <p:nvSpPr>
          <p:cNvPr id="3" name="TextBox 2">
            <a:extLst>
              <a:ext uri="{FF2B5EF4-FFF2-40B4-BE49-F238E27FC236}">
                <a16:creationId xmlns:a16="http://schemas.microsoft.com/office/drawing/2014/main" id="{8BE3FC2B-79F8-E1A8-D6D5-5065C19C1460}"/>
              </a:ext>
            </a:extLst>
          </p:cNvPr>
          <p:cNvSpPr txBox="1"/>
          <p:nvPr/>
        </p:nvSpPr>
        <p:spPr>
          <a:xfrm>
            <a:off x="3025036" y="1128103"/>
            <a:ext cx="8244737" cy="523220"/>
          </a:xfrm>
          <a:prstGeom prst="rect">
            <a:avLst/>
          </a:prstGeom>
          <a:noFill/>
        </p:spPr>
        <p:txBody>
          <a:bodyPr wrap="square" rtlCol="0">
            <a:spAutoFit/>
          </a:bodyPr>
          <a:lstStyle/>
          <a:p>
            <a:pPr algn="ctr" rtl="1"/>
            <a:r>
              <a:rPr lang="ar-EG" sz="2800" b="1" dirty="0">
                <a:solidFill>
                  <a:srgbClr val="2E3957"/>
                </a:solidFill>
                <a:effectLst>
                  <a:outerShdw blurRad="38100" dist="38100" dir="2700000" algn="tl">
                    <a:srgbClr val="000000">
                      <a:alpha val="43137"/>
                    </a:srgbClr>
                  </a:outerShdw>
                </a:effectLst>
                <a:latin typeface="Alexandria"/>
              </a:rPr>
              <a:t>2. مُعالَجة البيانات:</a:t>
            </a:r>
          </a:p>
        </p:txBody>
      </p:sp>
      <p:sp>
        <p:nvSpPr>
          <p:cNvPr id="4" name="TextBox 3">
            <a:extLst>
              <a:ext uri="{FF2B5EF4-FFF2-40B4-BE49-F238E27FC236}">
                <a16:creationId xmlns:a16="http://schemas.microsoft.com/office/drawing/2014/main" id="{DCBD789B-A218-35F8-EA67-F887E59EA6F4}"/>
              </a:ext>
            </a:extLst>
          </p:cNvPr>
          <p:cNvSpPr txBox="1"/>
          <p:nvPr/>
        </p:nvSpPr>
        <p:spPr>
          <a:xfrm>
            <a:off x="4417621" y="2685897"/>
            <a:ext cx="6722754" cy="2893100"/>
          </a:xfrm>
          <a:prstGeom prst="rect">
            <a:avLst/>
          </a:prstGeom>
          <a:noFill/>
        </p:spPr>
        <p:txBody>
          <a:bodyPr wrap="square" rtlCol="0">
            <a:spAutoFit/>
          </a:bodyPr>
          <a:lstStyle/>
          <a:p>
            <a:pPr marL="285750" indent="-285750" algn="just" rtl="1">
              <a:buFont typeface="Arial" panose="020B0604020202020204" pitchFamily="34" charset="0"/>
              <a:buChar char="•"/>
            </a:pPr>
            <a:r>
              <a:rPr lang="ar-EG" dirty="0"/>
              <a:t>ويُعد الهدف الرئيس من هذه المرحلة هو </a:t>
            </a:r>
            <a:r>
              <a:rPr lang="ar-EG" b="1" dirty="0"/>
              <a:t>اكتشاف العلاقات بين المتغيرات</a:t>
            </a:r>
            <a:r>
              <a:rPr lang="ar-EG" dirty="0"/>
              <a:t> (مثل العلاقة بين استخدام وسائل التواصل الاجتماعي ومستوى الثقة بالعلامات التجارية)، إلى جانب </a:t>
            </a:r>
            <a:r>
              <a:rPr lang="ar-EG" b="1" dirty="0"/>
              <a:t>اختبار الفروض البحثية</a:t>
            </a:r>
            <a:r>
              <a:rPr lang="ar-EG" dirty="0"/>
              <a:t> التي تم صياغتها في بداية الدراسة، للتأكد من صحتها أو رفضها وفقًا للأدلة الإحصائية التي توفرها البيانات.</a:t>
            </a:r>
          </a:p>
          <a:p>
            <a:pPr marL="285750" indent="-285750" algn="just" rtl="1">
              <a:buFont typeface="Wingdings" panose="05000000000000000000" pitchFamily="2" charset="2"/>
              <a:buChar char="ü"/>
            </a:pPr>
            <a:endParaRPr lang="en-US" u="sng" dirty="0">
              <a:solidFill>
                <a:srgbClr val="0070C0"/>
              </a:solidFill>
            </a:endParaRPr>
          </a:p>
          <a:p>
            <a:pPr marL="285750" indent="-285750" algn="just" rtl="1">
              <a:buFont typeface="Wingdings" panose="05000000000000000000" pitchFamily="2" charset="2"/>
              <a:buChar char="ü"/>
            </a:pPr>
            <a:r>
              <a:rPr lang="ar-EG" u="sng" dirty="0">
                <a:solidFill>
                  <a:srgbClr val="0070C0"/>
                </a:solidFill>
              </a:rPr>
              <a:t>ف</a:t>
            </a:r>
            <a:r>
              <a:rPr lang="ar-SA" u="sng" dirty="0">
                <a:solidFill>
                  <a:srgbClr val="0070C0"/>
                </a:solidFill>
              </a:rPr>
              <a:t>مثل</a:t>
            </a:r>
            <a:r>
              <a:rPr lang="ar-EG" u="sng" dirty="0">
                <a:solidFill>
                  <a:srgbClr val="0070C0"/>
                </a:solidFill>
              </a:rPr>
              <a:t>ًا</a:t>
            </a:r>
            <a:r>
              <a:rPr lang="en-US" sz="2000" dirty="0">
                <a:solidFill>
                  <a:srgbClr val="0070C0"/>
                </a:solidFill>
              </a:rPr>
              <a:t>:</a:t>
            </a:r>
            <a:r>
              <a:rPr lang="ar-EG" sz="2000" dirty="0">
                <a:solidFill>
                  <a:srgbClr val="0070C0"/>
                </a:solidFill>
              </a:rPr>
              <a:t> </a:t>
            </a:r>
            <a:r>
              <a:rPr lang="ar-EG" dirty="0"/>
              <a:t>إذا أظهر التحليل الإحصائي أن نسبة معتبرة من مستخدمي وسائل التواصل الاجتماعي – وبمستوى دلالة إحصائية واضح – يبدون </a:t>
            </a:r>
            <a:r>
              <a:rPr lang="ar-EG" b="1" dirty="0"/>
              <a:t>ثقة أكبر في الأخبار</a:t>
            </a:r>
            <a:r>
              <a:rPr lang="ar-EG" dirty="0"/>
              <a:t> التي تُنشر عبر مقاطع فيديو قصيرة على المنصات الرقمية، مقارنة بالأخبار نفسها عندما تُعرض في شكل مقالات نصية طويلة، فإن ذلك يؤدي إلى </a:t>
            </a:r>
            <a:r>
              <a:rPr lang="ar-EG" b="1" dirty="0"/>
              <a:t>قبول الفرضية</a:t>
            </a:r>
            <a:r>
              <a:rPr lang="ar-EG" dirty="0"/>
              <a:t> التي تفترض أن الشكل البصري للخبر يزيد من مستوى الثقة لدى الجمهور.</a:t>
            </a:r>
            <a:endParaRPr lang="ar-EG" dirty="0">
              <a:effectLst>
                <a:outerShdw blurRad="38100" dist="38100" dir="2700000" algn="tl">
                  <a:srgbClr val="000000">
                    <a:alpha val="43137"/>
                  </a:srgbClr>
                </a:outerShdw>
              </a:effectLst>
            </a:endParaRPr>
          </a:p>
        </p:txBody>
      </p:sp>
      <p:pic>
        <p:nvPicPr>
          <p:cNvPr id="10" name="Picture 9" descr="A notebook with a calculator and a pen&#10;&#10;AI-generated content may be incorrect.">
            <a:extLst>
              <a:ext uri="{FF2B5EF4-FFF2-40B4-BE49-F238E27FC236}">
                <a16:creationId xmlns:a16="http://schemas.microsoft.com/office/drawing/2014/main" id="{22E7435D-0593-C299-3FBF-89050DC72BE0}"/>
              </a:ext>
            </a:extLst>
          </p:cNvPr>
          <p:cNvPicPr>
            <a:picLocks noChangeAspect="1"/>
          </p:cNvPicPr>
          <p:nvPr/>
        </p:nvPicPr>
        <p:blipFill>
          <a:blip r:embed="rId2" cstate="email">
            <a:alphaModFix amt="85000"/>
            <a:extLst>
              <a:ext uri="{BEBA8EAE-BF5A-486C-A8C5-ECC9F3942E4B}">
                <a14:imgProps xmlns:a14="http://schemas.microsoft.com/office/drawing/2010/main">
                  <a14:imgLayer r:embed="rId3">
                    <a14:imgEffect>
                      <a14:artisticTexturizer/>
                    </a14:imgEffect>
                  </a14:imgLayer>
                </a14:imgProps>
              </a:ext>
              <a:ext uri="{28A0092B-C50C-407E-A947-70E740481C1C}">
                <a14:useLocalDpi xmlns:a14="http://schemas.microsoft.com/office/drawing/2010/main"/>
              </a:ext>
            </a:extLst>
          </a:blip>
          <a:srcRect/>
          <a:stretch>
            <a:fillRect/>
          </a:stretch>
        </p:blipFill>
        <p:spPr>
          <a:xfrm>
            <a:off x="983312" y="2558421"/>
            <a:ext cx="2717560" cy="286528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693229546"/>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30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4000"/>
                            </p:stCondLst>
                            <p:childTnLst>
                              <p:par>
                                <p:cTn id="16" presetID="42" presetClass="entr" presetSubtype="0" fill="hold" grpId="0" nodeType="after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
                                          </p:val>
                                        </p:tav>
                                        <p:tav tm="100000">
                                          <p:val>
                                            <p:strVal val="#ppt_x"/>
                                          </p:val>
                                        </p:tav>
                                      </p:tavLst>
                                    </p:anim>
                                    <p:anim calcmode="lin" valueType="num">
                                      <p:cBhvr>
                                        <p:cTn id="20"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2BB7DD-AF9B-4FB5-C516-4A31153E100D}"/>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874B253B-6C2F-84C2-79E9-4F5B5F615C3E}"/>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4DFDCC51-B5A6-9393-7011-187CA4E0F547}"/>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840BA46D-849F-F351-1462-2FF7DF121091}"/>
              </a:ext>
            </a:extLst>
          </p:cNvPr>
          <p:cNvPicPr>
            <a:picLocks noGrp="1" noChangeAspect="1"/>
          </p:cNvPicPr>
          <p:nvPr>
            <p:ph type="pic" sz="quarter" idx="10"/>
          </p:nvPr>
        </p:nvPicPr>
        <p:blipFill>
          <a:blip r:embed="rId4" cstate="email">
            <a:extLst>
              <a:ext uri="{28A0092B-C50C-407E-A947-70E740481C1C}">
                <a14:useLocalDpi xmlns:a14="http://schemas.microsoft.com/office/drawing/2010/main"/>
              </a:ext>
            </a:extLst>
          </a:blip>
          <a:srcRect/>
          <a:stretch>
            <a:fillRect/>
          </a:stretch>
        </p:blipFill>
        <p:spPr/>
      </p:pic>
      <p:sp>
        <p:nvSpPr>
          <p:cNvPr id="6" name="Rectangle 5">
            <a:extLst>
              <a:ext uri="{FF2B5EF4-FFF2-40B4-BE49-F238E27FC236}">
                <a16:creationId xmlns:a16="http://schemas.microsoft.com/office/drawing/2014/main" id="{C04B36A8-C53A-01AF-31E9-A1A8BA89566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F5F960C7-3AAD-4C75-E4B2-7C6C446449E1}"/>
              </a:ext>
            </a:extLst>
          </p:cNvPr>
          <p:cNvSpPr txBox="1"/>
          <p:nvPr/>
        </p:nvSpPr>
        <p:spPr>
          <a:xfrm>
            <a:off x="2467306" y="5027146"/>
            <a:ext cx="1888659" cy="954107"/>
          </a:xfrm>
          <a:prstGeom prst="rect">
            <a:avLst/>
          </a:prstGeom>
          <a:noFill/>
        </p:spPr>
        <p:txBody>
          <a:bodyPr wrap="none" rtlCol="0">
            <a:spAutoFit/>
          </a:bodyPr>
          <a:lstStyle/>
          <a:p>
            <a:pPr algn="ctr" rtl="1"/>
            <a:r>
              <a:rPr lang="ar-EG" sz="2800" b="1" dirty="0">
                <a:solidFill>
                  <a:schemeClr val="accent5">
                    <a:lumMod val="75000"/>
                  </a:schemeClr>
                </a:solidFill>
                <a:effectLst>
                  <a:outerShdw blurRad="38100" dist="38100" dir="2700000" algn="tl">
                    <a:srgbClr val="000000">
                      <a:alpha val="43137"/>
                    </a:srgbClr>
                  </a:outerShdw>
                </a:effectLst>
                <a:latin typeface="Alexandria" charset="0"/>
              </a:rPr>
              <a:t>الخُلاصة</a:t>
            </a:r>
          </a:p>
          <a:p>
            <a:pPr algn="ctr" rtl="1"/>
            <a:r>
              <a:rPr lang="en-US" sz="2800" b="1" dirty="0">
                <a:solidFill>
                  <a:schemeClr val="accent5">
                    <a:lumMod val="75000"/>
                  </a:schemeClr>
                </a:solidFill>
                <a:effectLst>
                  <a:outerShdw blurRad="38100" dist="38100" dir="2700000" algn="tl">
                    <a:srgbClr val="000000">
                      <a:alpha val="43137"/>
                    </a:srgbClr>
                  </a:outerShdw>
                </a:effectLst>
                <a:latin typeface="Alexandria" charset="0"/>
              </a:rPr>
              <a:t>Conclusion </a:t>
            </a:r>
            <a:endParaRPr lang="ar-EG" sz="2800" b="1" dirty="0">
              <a:solidFill>
                <a:schemeClr val="accent5">
                  <a:lumMod val="75000"/>
                </a:schemeClr>
              </a:solidFill>
              <a:effectLst>
                <a:outerShdw blurRad="38100" dist="38100" dir="2700000" algn="tl">
                  <a:srgbClr val="000000">
                    <a:alpha val="43137"/>
                  </a:srgbClr>
                </a:outerShdw>
              </a:effectLst>
              <a:latin typeface="Alexandria" charset="0"/>
            </a:endParaRPr>
          </a:p>
        </p:txBody>
      </p:sp>
      <p:pic>
        <p:nvPicPr>
          <p:cNvPr id="5" name="Graphic 21">
            <a:extLst>
              <a:ext uri="{FF2B5EF4-FFF2-40B4-BE49-F238E27FC236}">
                <a16:creationId xmlns:a16="http://schemas.microsoft.com/office/drawing/2014/main" id="{79EC08AD-4F80-E683-4E91-06EB8DCD12EC}"/>
              </a:ext>
            </a:extLst>
          </p:cNvPr>
          <p:cNvPicPr>
            <a:picLocks noChangeAspect="1"/>
          </p:cNvPicPr>
          <p:nvPr/>
        </p:nvPicPr>
        <p:blipFill rotWithShape="1">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2" name="39">
            <a:hlinkClick r:id="" action="ppaction://media"/>
            <a:extLst>
              <a:ext uri="{FF2B5EF4-FFF2-40B4-BE49-F238E27FC236}">
                <a16:creationId xmlns:a16="http://schemas.microsoft.com/office/drawing/2014/main" id="{C8863A75-85AA-B3C6-F64F-7F66D7769E59}"/>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512550" y="6280150"/>
            <a:ext cx="406400" cy="406400"/>
          </a:xfrm>
          <a:prstGeom prst="rect">
            <a:avLst/>
          </a:prstGeom>
        </p:spPr>
      </p:pic>
    </p:spTree>
    <p:extLst>
      <p:ext uri="{BB962C8B-B14F-4D97-AF65-F5344CB8AC3E}">
        <p14:creationId xmlns:p14="http://schemas.microsoft.com/office/powerpoint/2010/main" val="3127739783"/>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837" fill="hold"/>
                                        <p:tgtEl>
                                          <p:spTgt spid="2"/>
                                        </p:tgtEl>
                                      </p:cBhvr>
                                    </p:cmd>
                                  </p:childTnLst>
                                </p:cTn>
                              </p:par>
                              <p:par>
                                <p:cTn id="7" presetID="10" presetClass="entr" presetSubtype="0" fill="hold" grpId="0" nodeType="withEffect">
                                  <p:stCondLst>
                                    <p:cond delay="250"/>
                                  </p:stCondLst>
                                  <p:childTnLst>
                                    <p:set>
                                      <p:cBhvr>
                                        <p:cTn id="8" dur="1" fill="hold">
                                          <p:stCondLst>
                                            <p:cond delay="0"/>
                                          </p:stCondLst>
                                        </p:cTn>
                                        <p:tgtEl>
                                          <p:spTgt spid="26"/>
                                        </p:tgtEl>
                                        <p:attrNameLst>
                                          <p:attrName>style.visibility</p:attrName>
                                        </p:attrNameLst>
                                      </p:cBhvr>
                                      <p:to>
                                        <p:strVal val="visible"/>
                                      </p:to>
                                    </p:set>
                                    <p:animEffect transition="in" filter="fade">
                                      <p:cBhvr>
                                        <p:cTn id="9" dur="500"/>
                                        <p:tgtEl>
                                          <p:spTgt spid="26"/>
                                        </p:tgtEl>
                                      </p:cBhvr>
                                    </p:animEffect>
                                  </p:childTnLst>
                                </p:cTn>
                              </p:par>
                              <p:par>
                                <p:cTn id="10" presetID="10" presetClass="entr" presetSubtype="0" fill="hold" grpId="0" nodeType="withEffect">
                                  <p:stCondLst>
                                    <p:cond delay="25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par>
                                <p:cTn id="13" presetID="42" presetClass="entr" presetSubtype="0" fill="hold" grpId="0" nodeType="withEffect">
                                  <p:stCondLst>
                                    <p:cond delay="250"/>
                                  </p:stCondLst>
                                  <p:childTnLst>
                                    <p:set>
                                      <p:cBhvr>
                                        <p:cTn id="14" dur="1" fill="hold">
                                          <p:stCondLst>
                                            <p:cond delay="0"/>
                                          </p:stCondLst>
                                        </p:cTn>
                                        <p:tgtEl>
                                          <p:spTgt spid="41"/>
                                        </p:tgtEl>
                                        <p:attrNameLst>
                                          <p:attrName>style.visibility</p:attrName>
                                        </p:attrNameLst>
                                      </p:cBhvr>
                                      <p:to>
                                        <p:strVal val="visible"/>
                                      </p:to>
                                    </p:set>
                                    <p:animEffect transition="in" filter="fade">
                                      <p:cBhvr>
                                        <p:cTn id="15" dur="1000"/>
                                        <p:tgtEl>
                                          <p:spTgt spid="41"/>
                                        </p:tgtEl>
                                      </p:cBhvr>
                                    </p:animEffect>
                                    <p:anim calcmode="lin" valueType="num">
                                      <p:cBhvr>
                                        <p:cTn id="16" dur="1000" fill="hold"/>
                                        <p:tgtEl>
                                          <p:spTgt spid="41"/>
                                        </p:tgtEl>
                                        <p:attrNameLst>
                                          <p:attrName>ppt_x</p:attrName>
                                        </p:attrNameLst>
                                      </p:cBhvr>
                                      <p:tavLst>
                                        <p:tav tm="0">
                                          <p:val>
                                            <p:strVal val="#ppt_x"/>
                                          </p:val>
                                        </p:tav>
                                        <p:tav tm="100000">
                                          <p:val>
                                            <p:strVal val="#ppt_x"/>
                                          </p:val>
                                        </p:tav>
                                      </p:tavLst>
                                    </p:anim>
                                    <p:anim calcmode="lin" valueType="num">
                                      <p:cBhvr>
                                        <p:cTn id="17" dur="1000" fill="hold"/>
                                        <p:tgtEl>
                                          <p:spTgt spid="4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18" fill="hold" display="0">
                  <p:stCondLst>
                    <p:cond delay="indefinite"/>
                  </p:stCondLst>
                  <p:endCondLst>
                    <p:cond evt="onStopAudio" delay="0">
                      <p:tgtEl>
                        <p:sldTgt/>
                      </p:tgtEl>
                    </p:cond>
                  </p:endCondLst>
                </p:cTn>
                <p:tgtEl>
                  <p:spTgt spid="2"/>
                </p:tgtEl>
              </p:cMediaNode>
            </p:audio>
          </p:childTnLst>
        </p:cTn>
      </p:par>
    </p:tnLst>
    <p:bldLst>
      <p:bldP spid="9" grpId="0" animBg="1"/>
      <p:bldP spid="26" grpId="0" animBg="1"/>
      <p:bldP spid="41"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F891A2-A613-9C5A-C41C-E935AEC72524}"/>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BE22004C-8D46-B492-3261-50A74E60C9E4}"/>
              </a:ext>
            </a:extLst>
          </p:cNvPr>
          <p:cNvSpPr txBox="1"/>
          <p:nvPr/>
        </p:nvSpPr>
        <p:spPr>
          <a:xfrm>
            <a:off x="3486200" y="1853879"/>
            <a:ext cx="7653343" cy="523220"/>
          </a:xfrm>
          <a:prstGeom prst="rect">
            <a:avLst/>
          </a:prstGeom>
          <a:noFill/>
        </p:spPr>
        <p:txBody>
          <a:bodyPr wrap="square" rtlCol="0">
            <a:spAutoFit/>
          </a:bodyPr>
          <a:lstStyle/>
          <a:p>
            <a:pPr algn="just" rtl="1"/>
            <a:r>
              <a:rPr lang="ar-EG" sz="2800" b="1" u="sng" dirty="0">
                <a:solidFill>
                  <a:schemeClr val="accent5">
                    <a:lumMod val="75000"/>
                  </a:schemeClr>
                </a:solidFill>
                <a:latin typeface="Alexandria"/>
                <a:cs typeface="+mj-cs"/>
              </a:rPr>
              <a:t>جمع البيانات ومُعالجتها:</a:t>
            </a:r>
          </a:p>
        </p:txBody>
      </p:sp>
      <p:sp>
        <p:nvSpPr>
          <p:cNvPr id="5" name="TextBox 4">
            <a:extLst>
              <a:ext uri="{FF2B5EF4-FFF2-40B4-BE49-F238E27FC236}">
                <a16:creationId xmlns:a16="http://schemas.microsoft.com/office/drawing/2014/main" id="{91823620-2DF2-DED7-203E-EE07C15652F2}"/>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التاسعة</a:t>
            </a:r>
            <a:endParaRPr lang="en-US" sz="24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2B81106A-9C47-3C59-77C8-33940516763A}"/>
              </a:ext>
            </a:extLst>
          </p:cNvPr>
          <p:cNvSpPr txBox="1"/>
          <p:nvPr/>
        </p:nvSpPr>
        <p:spPr>
          <a:xfrm>
            <a:off x="4699000" y="2531412"/>
            <a:ext cx="6527799" cy="400110"/>
          </a:xfrm>
          <a:prstGeom prst="rect">
            <a:avLst/>
          </a:prstGeom>
          <a:noFill/>
        </p:spPr>
        <p:txBody>
          <a:bodyPr wrap="square" rtlCol="0">
            <a:spAutoFit/>
          </a:bodyPr>
          <a:lstStyle/>
          <a:p>
            <a:pPr marL="457200" indent="-457200" algn="just" rtl="1">
              <a:buFont typeface="+mj-lt"/>
              <a:buAutoNum type="arabicPeriod"/>
            </a:pPr>
            <a:r>
              <a:rPr lang="ar-EG" sz="2000" b="1" dirty="0">
                <a:solidFill>
                  <a:srgbClr val="2E3957"/>
                </a:solidFill>
                <a:latin typeface="Alexandria"/>
              </a:rPr>
              <a:t>الخطوة الثالثة: جمع البيانات:</a:t>
            </a:r>
          </a:p>
        </p:txBody>
      </p:sp>
      <p:sp>
        <p:nvSpPr>
          <p:cNvPr id="8" name="TextBox 7">
            <a:extLst>
              <a:ext uri="{FF2B5EF4-FFF2-40B4-BE49-F238E27FC236}">
                <a16:creationId xmlns:a16="http://schemas.microsoft.com/office/drawing/2014/main" id="{FD39A449-7868-E8F8-F6E1-F951E336D304}"/>
              </a:ext>
            </a:extLst>
          </p:cNvPr>
          <p:cNvSpPr txBox="1"/>
          <p:nvPr/>
        </p:nvSpPr>
        <p:spPr>
          <a:xfrm>
            <a:off x="3065697" y="2854964"/>
            <a:ext cx="6527799" cy="400110"/>
          </a:xfrm>
          <a:prstGeom prst="rect">
            <a:avLst/>
          </a:prstGeom>
          <a:noFill/>
        </p:spPr>
        <p:txBody>
          <a:bodyPr wrap="square" rtlCol="0">
            <a:spAutoFit/>
          </a:bodyPr>
          <a:lstStyle/>
          <a:p>
            <a:pPr marL="285750" indent="-285750" algn="just" rtl="1">
              <a:buFont typeface="Arial" panose="020B0604020202020204" pitchFamily="34" charset="0"/>
              <a:buChar char="•"/>
            </a:pPr>
            <a:r>
              <a:rPr lang="ar-EG" sz="2000" b="1" dirty="0">
                <a:solidFill>
                  <a:schemeClr val="accent5">
                    <a:lumMod val="50000"/>
                  </a:schemeClr>
                </a:solidFill>
                <a:latin typeface="Alexandria"/>
              </a:rPr>
              <a:t>أساليب المُعاينة:</a:t>
            </a:r>
          </a:p>
        </p:txBody>
      </p:sp>
      <p:sp>
        <p:nvSpPr>
          <p:cNvPr id="9" name="TextBox 8">
            <a:extLst>
              <a:ext uri="{FF2B5EF4-FFF2-40B4-BE49-F238E27FC236}">
                <a16:creationId xmlns:a16="http://schemas.microsoft.com/office/drawing/2014/main" id="{46E07747-8F09-A6E1-731D-27E0203DD678}"/>
              </a:ext>
            </a:extLst>
          </p:cNvPr>
          <p:cNvSpPr txBox="1"/>
          <p:nvPr/>
        </p:nvSpPr>
        <p:spPr>
          <a:xfrm>
            <a:off x="8286750" y="5250953"/>
            <a:ext cx="2921851" cy="400110"/>
          </a:xfrm>
          <a:prstGeom prst="rect">
            <a:avLst/>
          </a:prstGeom>
          <a:noFill/>
        </p:spPr>
        <p:txBody>
          <a:bodyPr wrap="square" rtlCol="0">
            <a:spAutoFit/>
          </a:bodyPr>
          <a:lstStyle/>
          <a:p>
            <a:pPr marL="457200" indent="-457200" algn="just" rtl="1">
              <a:buAutoNum type="arabicPeriod" startAt="3"/>
            </a:pPr>
            <a:r>
              <a:rPr lang="ar-EG" sz="2000" b="1" dirty="0">
                <a:solidFill>
                  <a:srgbClr val="2E3957"/>
                </a:solidFill>
                <a:latin typeface="Alexandria"/>
              </a:rPr>
              <a:t>المَراجِع.</a:t>
            </a:r>
          </a:p>
        </p:txBody>
      </p:sp>
      <p:sp>
        <p:nvSpPr>
          <p:cNvPr id="14" name="TextBox 13">
            <a:extLst>
              <a:ext uri="{FF2B5EF4-FFF2-40B4-BE49-F238E27FC236}">
                <a16:creationId xmlns:a16="http://schemas.microsoft.com/office/drawing/2014/main" id="{9627D39B-9592-444B-DC78-0F01CF730816}"/>
              </a:ext>
            </a:extLst>
          </p:cNvPr>
          <p:cNvSpPr txBox="1"/>
          <p:nvPr/>
        </p:nvSpPr>
        <p:spPr>
          <a:xfrm>
            <a:off x="5124028" y="3185552"/>
            <a:ext cx="4152052" cy="646331"/>
          </a:xfrm>
          <a:prstGeom prst="rect">
            <a:avLst/>
          </a:prstGeom>
          <a:noFill/>
        </p:spPr>
        <p:txBody>
          <a:bodyPr wrap="square" rtlCol="0">
            <a:spAutoFit/>
          </a:bodyPr>
          <a:lstStyle/>
          <a:p>
            <a:pPr marL="285750" lvl="0" indent="-285750" algn="r" rtl="1">
              <a:buFont typeface="Courier New" panose="02070309020205020404" pitchFamily="49" charset="0"/>
              <a:buChar char="o"/>
            </a:pPr>
            <a:r>
              <a:rPr lang="ar-EG" b="1" dirty="0">
                <a:solidFill>
                  <a:schemeClr val="accent5">
                    <a:lumMod val="50000"/>
                  </a:schemeClr>
                </a:solidFill>
                <a:latin typeface="Alexandria"/>
              </a:rPr>
              <a:t>أساليب احتمالية.</a:t>
            </a:r>
            <a:endParaRPr lang="en-US" b="1" dirty="0">
              <a:solidFill>
                <a:schemeClr val="accent5">
                  <a:lumMod val="50000"/>
                </a:schemeClr>
              </a:solidFill>
              <a:latin typeface="Alexandria"/>
            </a:endParaRPr>
          </a:p>
          <a:p>
            <a:pPr marL="285750" indent="-285750" algn="r" rtl="1">
              <a:buFont typeface="Courier New" panose="02070309020205020404" pitchFamily="49" charset="0"/>
              <a:buChar char="o"/>
            </a:pPr>
            <a:r>
              <a:rPr lang="ar-EG" b="1" dirty="0">
                <a:solidFill>
                  <a:schemeClr val="accent5">
                    <a:lumMod val="50000"/>
                  </a:schemeClr>
                </a:solidFill>
                <a:latin typeface="Alexandria"/>
              </a:rPr>
              <a:t>أساليب</a:t>
            </a:r>
            <a:r>
              <a:rPr lang="ar-SA" b="1" dirty="0">
                <a:solidFill>
                  <a:schemeClr val="accent5">
                    <a:lumMod val="50000"/>
                  </a:schemeClr>
                </a:solidFill>
                <a:latin typeface="Alexandria"/>
              </a:rPr>
              <a:t> غير</a:t>
            </a:r>
            <a:r>
              <a:rPr lang="ar-EG" b="1" dirty="0">
                <a:solidFill>
                  <a:schemeClr val="accent5">
                    <a:lumMod val="50000"/>
                  </a:schemeClr>
                </a:solidFill>
                <a:latin typeface="Alexandria"/>
              </a:rPr>
              <a:t> احتمالية.</a:t>
            </a:r>
            <a:endParaRPr lang="en-US" b="1" dirty="0">
              <a:solidFill>
                <a:schemeClr val="accent5">
                  <a:lumMod val="50000"/>
                </a:schemeClr>
              </a:solidFill>
              <a:latin typeface="Alexandria"/>
            </a:endParaRPr>
          </a:p>
        </p:txBody>
      </p:sp>
      <p:sp>
        <p:nvSpPr>
          <p:cNvPr id="2" name="TextBox 1">
            <a:extLst>
              <a:ext uri="{FF2B5EF4-FFF2-40B4-BE49-F238E27FC236}">
                <a16:creationId xmlns:a16="http://schemas.microsoft.com/office/drawing/2014/main" id="{5BA88587-B9F2-AC72-2C22-884455870432}"/>
              </a:ext>
            </a:extLst>
          </p:cNvPr>
          <p:cNvSpPr txBox="1"/>
          <p:nvPr/>
        </p:nvSpPr>
        <p:spPr>
          <a:xfrm>
            <a:off x="3063716" y="3808950"/>
            <a:ext cx="6527799" cy="400110"/>
          </a:xfrm>
          <a:prstGeom prst="rect">
            <a:avLst/>
          </a:prstGeom>
          <a:noFill/>
        </p:spPr>
        <p:txBody>
          <a:bodyPr wrap="square" rtlCol="0">
            <a:spAutoFit/>
          </a:bodyPr>
          <a:lstStyle/>
          <a:p>
            <a:pPr marL="285750" indent="-285750" algn="just" rtl="1">
              <a:buFont typeface="Arial" panose="020B0604020202020204" pitchFamily="34" charset="0"/>
              <a:buChar char="•"/>
            </a:pPr>
            <a:r>
              <a:rPr lang="ar-EG" sz="2000" b="1" dirty="0">
                <a:solidFill>
                  <a:schemeClr val="accent5">
                    <a:lumMod val="50000"/>
                  </a:schemeClr>
                </a:solidFill>
                <a:latin typeface="Alexandria"/>
              </a:rPr>
              <a:t>أساليب تحديد حجم العينة.</a:t>
            </a:r>
          </a:p>
        </p:txBody>
      </p:sp>
      <p:sp>
        <p:nvSpPr>
          <p:cNvPr id="10" name="TextBox 9">
            <a:extLst>
              <a:ext uri="{FF2B5EF4-FFF2-40B4-BE49-F238E27FC236}">
                <a16:creationId xmlns:a16="http://schemas.microsoft.com/office/drawing/2014/main" id="{C49D2C9D-3506-6AAE-5A16-E64AFE234F92}"/>
              </a:ext>
            </a:extLst>
          </p:cNvPr>
          <p:cNvSpPr txBox="1"/>
          <p:nvPr/>
        </p:nvSpPr>
        <p:spPr>
          <a:xfrm>
            <a:off x="4708893" y="4387928"/>
            <a:ext cx="6527799" cy="400110"/>
          </a:xfrm>
          <a:prstGeom prst="rect">
            <a:avLst/>
          </a:prstGeom>
          <a:noFill/>
        </p:spPr>
        <p:txBody>
          <a:bodyPr wrap="square" rtlCol="0">
            <a:spAutoFit/>
          </a:bodyPr>
          <a:lstStyle/>
          <a:p>
            <a:pPr marL="457200" indent="-457200" algn="just" rtl="1">
              <a:buFont typeface="+mj-lt"/>
              <a:buAutoNum type="arabicPeriod" startAt="2"/>
            </a:pPr>
            <a:r>
              <a:rPr lang="ar-EG" sz="2000" b="1" dirty="0">
                <a:solidFill>
                  <a:srgbClr val="2E3957"/>
                </a:solidFill>
                <a:latin typeface="Alexandria"/>
              </a:rPr>
              <a:t>الخطوة الرابعة: مُعالَجة البيانات:</a:t>
            </a:r>
          </a:p>
        </p:txBody>
      </p:sp>
      <p:pic>
        <p:nvPicPr>
          <p:cNvPr id="12" name="Picture 11" descr="A computer with various icons&#10;&#10;AI-generated content may be incorrect.">
            <a:extLst>
              <a:ext uri="{FF2B5EF4-FFF2-40B4-BE49-F238E27FC236}">
                <a16:creationId xmlns:a16="http://schemas.microsoft.com/office/drawing/2014/main" id="{B4B25244-4DBE-D61D-8BCB-8354600630C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58995" y="2217887"/>
            <a:ext cx="3322997" cy="3322997"/>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13" name="TextBox 12">
            <a:extLst>
              <a:ext uri="{FF2B5EF4-FFF2-40B4-BE49-F238E27FC236}">
                <a16:creationId xmlns:a16="http://schemas.microsoft.com/office/drawing/2014/main" id="{63CD879E-18B3-770B-49D7-537E9AB7AF9B}"/>
              </a:ext>
            </a:extLst>
          </p:cNvPr>
          <p:cNvSpPr txBox="1"/>
          <p:nvPr/>
        </p:nvSpPr>
        <p:spPr>
          <a:xfrm>
            <a:off x="3063716" y="4753038"/>
            <a:ext cx="6527799" cy="400110"/>
          </a:xfrm>
          <a:prstGeom prst="rect">
            <a:avLst/>
          </a:prstGeom>
          <a:noFill/>
        </p:spPr>
        <p:txBody>
          <a:bodyPr wrap="square" rtlCol="0">
            <a:spAutoFit/>
          </a:bodyPr>
          <a:lstStyle/>
          <a:p>
            <a:pPr marL="285750" indent="-285750" algn="just" rtl="1">
              <a:buFont typeface="Arial" panose="020B0604020202020204" pitchFamily="34" charset="0"/>
              <a:buChar char="•"/>
            </a:pPr>
            <a:r>
              <a:rPr lang="ar-EG" sz="2000" b="1" dirty="0">
                <a:solidFill>
                  <a:schemeClr val="accent5">
                    <a:lumMod val="50000"/>
                  </a:schemeClr>
                </a:solidFill>
                <a:latin typeface="Alexandria"/>
              </a:rPr>
              <a:t>التحليل الإحصائي للبيانات.</a:t>
            </a:r>
          </a:p>
        </p:txBody>
      </p:sp>
      <p:sp>
        <p:nvSpPr>
          <p:cNvPr id="7" name="TextBox 6">
            <a:extLst>
              <a:ext uri="{FF2B5EF4-FFF2-40B4-BE49-F238E27FC236}">
                <a16:creationId xmlns:a16="http://schemas.microsoft.com/office/drawing/2014/main" id="{3B3069B5-AD0A-8F1B-6FFF-18B28A464D67}"/>
              </a:ext>
            </a:extLst>
          </p:cNvPr>
          <p:cNvSpPr txBox="1"/>
          <p:nvPr/>
        </p:nvSpPr>
        <p:spPr>
          <a:xfrm>
            <a:off x="6329597" y="1128103"/>
            <a:ext cx="3902032" cy="584775"/>
          </a:xfrm>
          <a:prstGeom prst="rect">
            <a:avLst/>
          </a:prstGeom>
          <a:noFill/>
        </p:spPr>
        <p:txBody>
          <a:bodyPr wrap="square" rtlCol="0">
            <a:spAutoFit/>
          </a:bodyPr>
          <a:lstStyle/>
          <a:p>
            <a:pPr algn="ctr"/>
            <a:r>
              <a:rPr lang="ar-SA" sz="3200" b="1" dirty="0">
                <a:effectLst>
                  <a:outerShdw blurRad="38100" dist="38100" dir="2700000" algn="tl">
                    <a:srgbClr val="000000">
                      <a:alpha val="43137"/>
                    </a:srgbClr>
                  </a:outerShdw>
                </a:effectLst>
                <a:latin typeface="Alexandria" charset="0"/>
                <a:cs typeface="Alexandria" charset="0"/>
              </a:rPr>
              <a:t>ال</a:t>
            </a:r>
            <a:r>
              <a:rPr lang="ar-EG" sz="3200" b="1" dirty="0">
                <a:effectLst>
                  <a:outerShdw blurRad="38100" dist="38100" dir="2700000" algn="tl">
                    <a:srgbClr val="000000">
                      <a:alpha val="43137"/>
                    </a:srgbClr>
                  </a:outerShdw>
                </a:effectLst>
                <a:latin typeface="Alexandria" charset="0"/>
                <a:cs typeface="Alexandria" charset="0"/>
              </a:rPr>
              <a:t>خُلاص</a:t>
            </a:r>
            <a:r>
              <a:rPr lang="ar-SA" sz="3200" b="1" dirty="0">
                <a:effectLst>
                  <a:outerShdw blurRad="38100" dist="38100" dir="2700000" algn="tl">
                    <a:srgbClr val="000000">
                      <a:alpha val="43137"/>
                    </a:srgbClr>
                  </a:outerShdw>
                </a:effectLst>
                <a:latin typeface="Alexandria" charset="0"/>
                <a:cs typeface="Alexandria" charset="0"/>
              </a:rPr>
              <a:t>ة</a:t>
            </a:r>
            <a:endParaRPr lang="en-US" sz="3200" b="1" dirty="0">
              <a:effectLst>
                <a:outerShdw blurRad="38100" dist="38100" dir="2700000" algn="tl">
                  <a:srgbClr val="000000">
                    <a:alpha val="43137"/>
                  </a:srgbClr>
                </a:outerShdw>
              </a:effectLst>
              <a:latin typeface="Alexandria" charset="0"/>
              <a:cs typeface="Alexandria" charset="0"/>
            </a:endParaRPr>
          </a:p>
        </p:txBody>
      </p:sp>
    </p:spTree>
    <p:extLst>
      <p:ext uri="{BB962C8B-B14F-4D97-AF65-F5344CB8AC3E}">
        <p14:creationId xmlns:p14="http://schemas.microsoft.com/office/powerpoint/2010/main" val="941504987"/>
      </p:ext>
    </p:extLst>
  </p:cSld>
  <p:clrMapOvr>
    <a:masterClrMapping/>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450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450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450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1000" fill="hold"/>
                                        <p:tgtEl>
                                          <p:spTgt spid="9"/>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450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1000"/>
                                        <p:tgtEl>
                                          <p:spTgt spid="14"/>
                                        </p:tgtEl>
                                      </p:cBhvr>
                                    </p:animEffect>
                                    <p:anim calcmode="lin" valueType="num">
                                      <p:cBhvr>
                                        <p:cTn id="28" dur="1000" fill="hold"/>
                                        <p:tgtEl>
                                          <p:spTgt spid="14"/>
                                        </p:tgtEl>
                                        <p:attrNameLst>
                                          <p:attrName>ppt_x</p:attrName>
                                        </p:attrNameLst>
                                      </p:cBhvr>
                                      <p:tavLst>
                                        <p:tav tm="0">
                                          <p:val>
                                            <p:strVal val="#ppt_x"/>
                                          </p:val>
                                        </p:tav>
                                        <p:tav tm="100000">
                                          <p:val>
                                            <p:strVal val="#ppt_x"/>
                                          </p:val>
                                        </p:tav>
                                      </p:tavLst>
                                    </p:anim>
                                    <p:anim calcmode="lin" valueType="num">
                                      <p:cBhvr>
                                        <p:cTn id="29" dur="1000" fill="hold"/>
                                        <p:tgtEl>
                                          <p:spTgt spid="14"/>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450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1000"/>
                                        <p:tgtEl>
                                          <p:spTgt spid="2"/>
                                        </p:tgtEl>
                                      </p:cBhvr>
                                    </p:animEffect>
                                    <p:anim calcmode="lin" valueType="num">
                                      <p:cBhvr>
                                        <p:cTn id="33" dur="1000" fill="hold"/>
                                        <p:tgtEl>
                                          <p:spTgt spid="2"/>
                                        </p:tgtEl>
                                        <p:attrNameLst>
                                          <p:attrName>ppt_x</p:attrName>
                                        </p:attrNameLst>
                                      </p:cBhvr>
                                      <p:tavLst>
                                        <p:tav tm="0">
                                          <p:val>
                                            <p:strVal val="#ppt_x"/>
                                          </p:val>
                                        </p:tav>
                                        <p:tav tm="100000">
                                          <p:val>
                                            <p:strVal val="#ppt_x"/>
                                          </p:val>
                                        </p:tav>
                                      </p:tavLst>
                                    </p:anim>
                                    <p:anim calcmode="lin" valueType="num">
                                      <p:cBhvr>
                                        <p:cTn id="34" dur="1000" fill="hold"/>
                                        <p:tgtEl>
                                          <p:spTgt spid="2"/>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450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1000"/>
                                        <p:tgtEl>
                                          <p:spTgt spid="10"/>
                                        </p:tgtEl>
                                      </p:cBhvr>
                                    </p:animEffect>
                                    <p:anim calcmode="lin" valueType="num">
                                      <p:cBhvr>
                                        <p:cTn id="38" dur="1000" fill="hold"/>
                                        <p:tgtEl>
                                          <p:spTgt spid="10"/>
                                        </p:tgtEl>
                                        <p:attrNameLst>
                                          <p:attrName>ppt_x</p:attrName>
                                        </p:attrNameLst>
                                      </p:cBhvr>
                                      <p:tavLst>
                                        <p:tav tm="0">
                                          <p:val>
                                            <p:strVal val="#ppt_x"/>
                                          </p:val>
                                        </p:tav>
                                        <p:tav tm="100000">
                                          <p:val>
                                            <p:strVal val="#ppt_x"/>
                                          </p:val>
                                        </p:tav>
                                      </p:tavLst>
                                    </p:anim>
                                    <p:anim calcmode="lin" valueType="num">
                                      <p:cBhvr>
                                        <p:cTn id="39" dur="1000" fill="hold"/>
                                        <p:tgtEl>
                                          <p:spTgt spid="10"/>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450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1000"/>
                                        <p:tgtEl>
                                          <p:spTgt spid="13"/>
                                        </p:tgtEl>
                                      </p:cBhvr>
                                    </p:animEffect>
                                    <p:anim calcmode="lin" valueType="num">
                                      <p:cBhvr>
                                        <p:cTn id="43" dur="1000" fill="hold"/>
                                        <p:tgtEl>
                                          <p:spTgt spid="13"/>
                                        </p:tgtEl>
                                        <p:attrNameLst>
                                          <p:attrName>ppt_x</p:attrName>
                                        </p:attrNameLst>
                                      </p:cBhvr>
                                      <p:tavLst>
                                        <p:tav tm="0">
                                          <p:val>
                                            <p:strVal val="#ppt_x"/>
                                          </p:val>
                                        </p:tav>
                                        <p:tav tm="100000">
                                          <p:val>
                                            <p:strVal val="#ppt_x"/>
                                          </p:val>
                                        </p:tav>
                                      </p:tavLst>
                                    </p:anim>
                                    <p:anim calcmode="lin" valueType="num">
                                      <p:cBhvr>
                                        <p:cTn id="44" dur="1000" fill="hold"/>
                                        <p:tgtEl>
                                          <p:spTgt spid="13"/>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fade">
                                      <p:cBhvr>
                                        <p:cTn id="47" dur="1000"/>
                                        <p:tgtEl>
                                          <p:spTgt spid="7"/>
                                        </p:tgtEl>
                                      </p:cBhvr>
                                    </p:animEffect>
                                    <p:anim calcmode="lin" valueType="num">
                                      <p:cBhvr>
                                        <p:cTn id="48" dur="1000" fill="hold"/>
                                        <p:tgtEl>
                                          <p:spTgt spid="7"/>
                                        </p:tgtEl>
                                        <p:attrNameLst>
                                          <p:attrName>ppt_x</p:attrName>
                                        </p:attrNameLst>
                                      </p:cBhvr>
                                      <p:tavLst>
                                        <p:tav tm="0">
                                          <p:val>
                                            <p:strVal val="#ppt_x"/>
                                          </p:val>
                                        </p:tav>
                                        <p:tav tm="100000">
                                          <p:val>
                                            <p:strVal val="#ppt_x"/>
                                          </p:val>
                                        </p:tav>
                                      </p:tavLst>
                                    </p:anim>
                                    <p:anim calcmode="lin" valueType="num">
                                      <p:cBhvr>
                                        <p:cTn id="4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P spid="8" grpId="0"/>
      <p:bldP spid="9" grpId="0"/>
      <p:bldP spid="14" grpId="0"/>
      <p:bldP spid="2" grpId="0"/>
      <p:bldP spid="10" grpId="0"/>
      <p:bldP spid="13" grpId="0"/>
      <p:bldP spid="7"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8A5357-7AFB-4E31-619F-FE2D06CCDC4C}"/>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96683A1F-DF9B-4AF8-1CC3-C9D66A7CEA2E}"/>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21474ED7-6C49-E61E-2778-7625BD27221F}"/>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BE502080-5282-D847-B5E8-A19D4378EE22}"/>
              </a:ext>
            </a:extLst>
          </p:cNvPr>
          <p:cNvPicPr>
            <a:picLocks noGrp="1" noChangeAspect="1"/>
          </p:cNvPicPr>
          <p:nvPr>
            <p:ph type="pic" sz="quarter" idx="10"/>
          </p:nvPr>
        </p:nvPicPr>
        <p:blipFill>
          <a:blip r:embed="rId2" cstate="email">
            <a:extLst>
              <a:ext uri="{28A0092B-C50C-407E-A947-70E740481C1C}">
                <a14:useLocalDpi xmlns:a14="http://schemas.microsoft.com/office/drawing/2010/main"/>
              </a:ext>
            </a:extLst>
          </a:blip>
          <a:srcRect/>
          <a:stretch>
            <a:fillRect/>
          </a:stretch>
        </p:blipFill>
        <p:spPr/>
      </p:pic>
      <p:sp>
        <p:nvSpPr>
          <p:cNvPr id="11" name="Rectangle 10">
            <a:extLst>
              <a:ext uri="{FF2B5EF4-FFF2-40B4-BE49-F238E27FC236}">
                <a16:creationId xmlns:a16="http://schemas.microsoft.com/office/drawing/2014/main" id="{19349279-F1AC-633B-C7B8-58335E245909}"/>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FB763918-655F-B6E5-8982-072DD6332F0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EDBB785D-DF5B-012A-7E6A-3D0376B60A5B}"/>
              </a:ext>
            </a:extLst>
          </p:cNvPr>
          <p:cNvSpPr txBox="1"/>
          <p:nvPr/>
        </p:nvSpPr>
        <p:spPr>
          <a:xfrm>
            <a:off x="2479189" y="5027146"/>
            <a:ext cx="1820756" cy="954107"/>
          </a:xfrm>
          <a:prstGeom prst="rect">
            <a:avLst/>
          </a:prstGeom>
          <a:noFill/>
        </p:spPr>
        <p:txBody>
          <a:bodyPr wrap="none" rtlCol="0">
            <a:spAutoFit/>
          </a:bodyPr>
          <a:lstStyle/>
          <a:p>
            <a:pPr algn="ctr"/>
            <a:r>
              <a:rPr lang="ar-EG" sz="2800" b="1" dirty="0">
                <a:solidFill>
                  <a:schemeClr val="accent5">
                    <a:lumMod val="75000"/>
                  </a:schemeClr>
                </a:solidFill>
                <a:effectLst>
                  <a:outerShdw blurRad="38100" dist="38100" dir="2700000" algn="tl">
                    <a:srgbClr val="000000">
                      <a:alpha val="43137"/>
                    </a:srgbClr>
                  </a:outerShdw>
                </a:effectLst>
                <a:latin typeface="Alexandria" charset="0"/>
              </a:rPr>
              <a:t>المَراجِع</a:t>
            </a:r>
            <a:endParaRPr lang="en-US" sz="2800" b="1" dirty="0">
              <a:solidFill>
                <a:schemeClr val="accent5">
                  <a:lumMod val="75000"/>
                </a:schemeClr>
              </a:solidFill>
              <a:effectLst>
                <a:outerShdw blurRad="38100" dist="38100" dir="2700000" algn="tl">
                  <a:srgbClr val="000000">
                    <a:alpha val="43137"/>
                  </a:srgbClr>
                </a:outerShdw>
              </a:effectLst>
              <a:latin typeface="Alexandria" charset="0"/>
            </a:endParaRPr>
          </a:p>
          <a:p>
            <a:pPr algn="ctr"/>
            <a:r>
              <a:rPr lang="en-US" sz="2800" b="1" dirty="0">
                <a:solidFill>
                  <a:schemeClr val="accent5">
                    <a:lumMod val="75000"/>
                  </a:schemeClr>
                </a:solidFill>
                <a:effectLst>
                  <a:outerShdw blurRad="38100" dist="38100" dir="2700000" algn="tl">
                    <a:srgbClr val="000000">
                      <a:alpha val="43137"/>
                    </a:srgbClr>
                  </a:outerShdw>
                </a:effectLst>
                <a:latin typeface="Alexandria" charset="0"/>
              </a:rPr>
              <a:t>References</a:t>
            </a:r>
            <a:endParaRPr lang="ar-EG" sz="2400" b="1" dirty="0">
              <a:solidFill>
                <a:schemeClr val="accent5">
                  <a:lumMod val="75000"/>
                </a:schemeClr>
              </a:solidFill>
              <a:effectLst>
                <a:outerShdw blurRad="38100" dist="38100" dir="2700000" algn="tl">
                  <a:srgbClr val="000000">
                    <a:alpha val="43137"/>
                  </a:srgbClr>
                </a:outerShdw>
              </a:effectLst>
              <a:latin typeface="Alexandria" charset="0"/>
            </a:endParaRPr>
          </a:p>
        </p:txBody>
      </p:sp>
      <p:sp>
        <p:nvSpPr>
          <p:cNvPr id="43" name="TextBox 42">
            <a:extLst>
              <a:ext uri="{FF2B5EF4-FFF2-40B4-BE49-F238E27FC236}">
                <a16:creationId xmlns:a16="http://schemas.microsoft.com/office/drawing/2014/main" id="{25505965-86C9-E9E8-7F75-27F4582C3E48}"/>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EG"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5" name="Graphic 21">
            <a:extLst>
              <a:ext uri="{FF2B5EF4-FFF2-40B4-BE49-F238E27FC236}">
                <a16:creationId xmlns:a16="http://schemas.microsoft.com/office/drawing/2014/main" id="{8316BE84-A0C0-C6D1-F9CA-71C9B35982CA}"/>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61919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750"/>
                            </p:stCondLst>
                            <p:childTnLst>
                              <p:par>
                                <p:cTn id="12" presetID="22" presetClass="entr" presetSubtype="4" fill="hold" grpId="0" nodeType="afterEffect">
                                  <p:stCondLst>
                                    <p:cond delay="0"/>
                                  </p:stCondLst>
                                  <p:childTnLst>
                                    <p:set>
                                      <p:cBhvr>
                                        <p:cTn id="13" dur="1" fill="hold">
                                          <p:stCondLst>
                                            <p:cond delay="0"/>
                                          </p:stCondLst>
                                        </p:cTn>
                                        <p:tgtEl>
                                          <p:spTgt spid="43"/>
                                        </p:tgtEl>
                                        <p:attrNameLst>
                                          <p:attrName>style.visibility</p:attrName>
                                        </p:attrNameLst>
                                      </p:cBhvr>
                                      <p:to>
                                        <p:strVal val="visible"/>
                                      </p:to>
                                    </p:set>
                                    <p:animEffect transition="in" filter="wipe(down)">
                                      <p:cBhvr>
                                        <p:cTn id="14" dur="500"/>
                                        <p:tgtEl>
                                          <p:spTgt spid="43"/>
                                        </p:tgtEl>
                                      </p:cBhvr>
                                    </p:animEffect>
                                  </p:childTnLst>
                                </p:cTn>
                              </p:par>
                              <p:par>
                                <p:cTn id="15" presetID="42" presetClass="entr" presetSubtype="0" fill="hold" grpId="0" nodeType="withEffect">
                                  <p:stCondLst>
                                    <p:cond delay="0"/>
                                  </p:stCondLst>
                                  <p:childTnLst>
                                    <p:set>
                                      <p:cBhvr>
                                        <p:cTn id="16" dur="1" fill="hold">
                                          <p:stCondLst>
                                            <p:cond delay="0"/>
                                          </p:stCondLst>
                                        </p:cTn>
                                        <p:tgtEl>
                                          <p:spTgt spid="41"/>
                                        </p:tgtEl>
                                        <p:attrNameLst>
                                          <p:attrName>style.visibility</p:attrName>
                                        </p:attrNameLst>
                                      </p:cBhvr>
                                      <p:to>
                                        <p:strVal val="visible"/>
                                      </p:to>
                                    </p:set>
                                    <p:animEffect transition="in" filter="fade">
                                      <p:cBhvr>
                                        <p:cTn id="17" dur="1000"/>
                                        <p:tgtEl>
                                          <p:spTgt spid="41"/>
                                        </p:tgtEl>
                                      </p:cBhvr>
                                    </p:animEffect>
                                    <p:anim calcmode="lin" valueType="num">
                                      <p:cBhvr>
                                        <p:cTn id="18" dur="1000" fill="hold"/>
                                        <p:tgtEl>
                                          <p:spTgt spid="41"/>
                                        </p:tgtEl>
                                        <p:attrNameLst>
                                          <p:attrName>ppt_x</p:attrName>
                                        </p:attrNameLst>
                                      </p:cBhvr>
                                      <p:tavLst>
                                        <p:tav tm="0">
                                          <p:val>
                                            <p:strVal val="#ppt_x"/>
                                          </p:val>
                                        </p:tav>
                                        <p:tav tm="100000">
                                          <p:val>
                                            <p:strVal val="#ppt_x"/>
                                          </p:val>
                                        </p:tav>
                                      </p:tavLst>
                                    </p:anim>
                                    <p:anim calcmode="lin" valueType="num">
                                      <p:cBhvr>
                                        <p:cTn id="19" dur="1000" fill="hold"/>
                                        <p:tgtEl>
                                          <p:spTgt spid="4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41" grpId="0"/>
      <p:bldP spid="43" grpId="0"/>
    </p:bld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a:extLst>
            <a:ext uri="{FF2B5EF4-FFF2-40B4-BE49-F238E27FC236}">
              <a16:creationId xmlns:a16="http://schemas.microsoft.com/office/drawing/2014/main" id="{DF5ECFB1-40BC-D3CD-2090-64765D9AB36D}"/>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3510A22C-A068-B138-4732-E7602297FE3E}"/>
              </a:ext>
            </a:extLst>
          </p:cNvPr>
          <p:cNvSpPr txBox="1"/>
          <p:nvPr/>
        </p:nvSpPr>
        <p:spPr>
          <a:xfrm>
            <a:off x="983312" y="1121264"/>
            <a:ext cx="1351367" cy="830997"/>
          </a:xfrm>
          <a:prstGeom prst="rect">
            <a:avLst/>
          </a:prstGeom>
          <a:noFill/>
        </p:spPr>
        <p:txBody>
          <a:bodyPr wrap="square" rtlCol="0">
            <a:spAutoFit/>
          </a:bodyPr>
          <a:lstStyle/>
          <a:p>
            <a:pPr algn="ctr"/>
            <a:r>
              <a:rPr lang="ar-EG" sz="2400" b="1" dirty="0">
                <a:solidFill>
                  <a:schemeClr val="bg1"/>
                </a:solidFill>
                <a:latin typeface="Alexandria" charset="0"/>
                <a:cs typeface="Alexandria" charset="0"/>
              </a:rPr>
              <a:t>المُحاضرة التاسعة</a:t>
            </a:r>
            <a:endParaRPr lang="en-US" sz="2400" b="1"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FF045617-8576-1810-91F6-A6A003C8C187}"/>
              </a:ext>
            </a:extLst>
          </p:cNvPr>
          <p:cNvSpPr txBox="1"/>
          <p:nvPr/>
        </p:nvSpPr>
        <p:spPr>
          <a:xfrm>
            <a:off x="4817477" y="1128103"/>
            <a:ext cx="5414152" cy="523220"/>
          </a:xfrm>
          <a:prstGeom prst="rect">
            <a:avLst/>
          </a:prstGeom>
          <a:noFill/>
        </p:spPr>
        <p:txBody>
          <a:bodyPr wrap="square" rtlCol="0">
            <a:spAutoFit/>
          </a:bodyPr>
          <a:lstStyle/>
          <a:p>
            <a:pPr algn="ctr"/>
            <a:r>
              <a:rPr lang="ar-EG" sz="2800" b="1" dirty="0">
                <a:solidFill>
                  <a:srgbClr val="2E3957"/>
                </a:solidFill>
                <a:effectLst>
                  <a:outerShdw blurRad="38100" dist="38100" dir="2700000" algn="tl">
                    <a:srgbClr val="000000">
                      <a:alpha val="43137"/>
                    </a:srgbClr>
                  </a:outerShdw>
                </a:effectLst>
                <a:latin typeface="Alexandria"/>
              </a:rPr>
              <a:t>3. ال</a:t>
            </a:r>
            <a:r>
              <a:rPr lang="ar-SA" sz="2800" b="1" dirty="0">
                <a:solidFill>
                  <a:srgbClr val="2E3957"/>
                </a:solidFill>
                <a:effectLst>
                  <a:outerShdw blurRad="38100" dist="38100" dir="2700000" algn="tl">
                    <a:srgbClr val="000000">
                      <a:alpha val="43137"/>
                    </a:srgbClr>
                  </a:outerShdw>
                </a:effectLst>
                <a:latin typeface="Alexandria"/>
              </a:rPr>
              <a:t>م</a:t>
            </a:r>
            <a:r>
              <a:rPr lang="ar-EG" sz="2800" b="1" dirty="0">
                <a:solidFill>
                  <a:srgbClr val="2E3957"/>
                </a:solidFill>
                <a:effectLst>
                  <a:outerShdw blurRad="38100" dist="38100" dir="2700000" algn="tl">
                    <a:srgbClr val="000000">
                      <a:alpha val="43137"/>
                    </a:srgbClr>
                  </a:outerShdw>
                </a:effectLst>
                <a:latin typeface="Alexandria"/>
              </a:rPr>
              <a:t>َ</a:t>
            </a:r>
            <a:r>
              <a:rPr lang="ar-SA" sz="2800" b="1" dirty="0">
                <a:solidFill>
                  <a:srgbClr val="2E3957"/>
                </a:solidFill>
                <a:effectLst>
                  <a:outerShdw blurRad="38100" dist="38100" dir="2700000" algn="tl">
                    <a:srgbClr val="000000">
                      <a:alpha val="43137"/>
                    </a:srgbClr>
                  </a:outerShdw>
                </a:effectLst>
                <a:latin typeface="Alexandria"/>
              </a:rPr>
              <a:t>راج</a:t>
            </a:r>
            <a:r>
              <a:rPr lang="ar-EG" sz="2800" b="1" dirty="0">
                <a:solidFill>
                  <a:srgbClr val="2E3957"/>
                </a:solidFill>
                <a:effectLst>
                  <a:outerShdw blurRad="38100" dist="38100" dir="2700000" algn="tl">
                    <a:srgbClr val="000000">
                      <a:alpha val="43137"/>
                    </a:srgbClr>
                  </a:outerShdw>
                </a:effectLst>
                <a:latin typeface="Alexandria"/>
              </a:rPr>
              <a:t>ِ</a:t>
            </a:r>
            <a:r>
              <a:rPr lang="ar-SA" sz="2800" b="1" dirty="0">
                <a:solidFill>
                  <a:srgbClr val="2E3957"/>
                </a:solidFill>
                <a:effectLst>
                  <a:outerShdw blurRad="38100" dist="38100" dir="2700000" algn="tl">
                    <a:srgbClr val="000000">
                      <a:alpha val="43137"/>
                    </a:srgbClr>
                  </a:outerShdw>
                </a:effectLst>
                <a:latin typeface="Alexandria"/>
              </a:rPr>
              <a:t>ع</a:t>
            </a:r>
            <a:r>
              <a:rPr lang="ar-EG" sz="2800" b="1" dirty="0">
                <a:effectLst>
                  <a:outerShdw blurRad="38100" dist="38100" dir="2700000" algn="tl">
                    <a:srgbClr val="000000">
                      <a:alpha val="43137"/>
                    </a:srgbClr>
                  </a:outerShdw>
                </a:effectLst>
                <a:latin typeface="Alexandria" charset="0"/>
                <a:cs typeface="Alexandria" charset="0"/>
              </a:rPr>
              <a:t>:</a:t>
            </a:r>
            <a:endParaRPr lang="en-US" sz="2800" b="1" dirty="0">
              <a:effectLst>
                <a:outerShdw blurRad="38100" dist="38100" dir="2700000" algn="tl">
                  <a:srgbClr val="000000">
                    <a:alpha val="43137"/>
                  </a:srgbClr>
                </a:outerShdw>
              </a:effectLst>
              <a:latin typeface="Alexandria" charset="0"/>
              <a:cs typeface="Alexandria" charset="0"/>
            </a:endParaRPr>
          </a:p>
        </p:txBody>
      </p:sp>
      <p:sp>
        <p:nvSpPr>
          <p:cNvPr id="2" name="TextBox 1">
            <a:extLst>
              <a:ext uri="{FF2B5EF4-FFF2-40B4-BE49-F238E27FC236}">
                <a16:creationId xmlns:a16="http://schemas.microsoft.com/office/drawing/2014/main" id="{F153C5A4-DF81-E067-C874-7A0CBB753AB5}"/>
              </a:ext>
            </a:extLst>
          </p:cNvPr>
          <p:cNvSpPr txBox="1"/>
          <p:nvPr/>
        </p:nvSpPr>
        <p:spPr>
          <a:xfrm>
            <a:off x="912354" y="1933598"/>
            <a:ext cx="10296334" cy="461665"/>
          </a:xfrm>
          <a:prstGeom prst="rect">
            <a:avLst/>
          </a:prstGeom>
          <a:noFill/>
        </p:spPr>
        <p:txBody>
          <a:bodyPr wrap="square" rtlCol="0">
            <a:spAutoFit/>
          </a:bodyPr>
          <a:lstStyle/>
          <a:p>
            <a:pPr lvl="0" algn="r"/>
            <a:r>
              <a:rPr lang="ar-EG" sz="2400" b="1" dirty="0">
                <a:solidFill>
                  <a:srgbClr val="0070C0"/>
                </a:solidFill>
                <a:effectLst>
                  <a:outerShdw blurRad="38100" dist="38100" dir="2700000" algn="tl">
                    <a:srgbClr val="000000">
                      <a:alpha val="43137"/>
                    </a:srgbClr>
                  </a:outerShdw>
                </a:effectLst>
              </a:rPr>
              <a:t>1) </a:t>
            </a:r>
            <a:r>
              <a:rPr lang="ar-SA" sz="2400" b="1" dirty="0">
                <a:solidFill>
                  <a:srgbClr val="0070C0"/>
                </a:solidFill>
                <a:effectLst>
                  <a:outerShdw blurRad="38100" dist="38100" dir="2700000" algn="tl">
                    <a:srgbClr val="000000">
                      <a:alpha val="43137"/>
                    </a:srgbClr>
                  </a:outerShdw>
                </a:effectLst>
              </a:rPr>
              <a:t>م</a:t>
            </a:r>
            <a:r>
              <a:rPr lang="ar-EG" sz="2400" b="1" dirty="0">
                <a:solidFill>
                  <a:srgbClr val="0070C0"/>
                </a:solidFill>
                <a:effectLst>
                  <a:outerShdw blurRad="38100" dist="38100" dir="2700000" algn="tl">
                    <a:srgbClr val="000000">
                      <a:alpha val="43137"/>
                    </a:srgbClr>
                  </a:outerShdw>
                </a:effectLst>
              </a:rPr>
              <a:t>َ</a:t>
            </a:r>
            <a:r>
              <a:rPr lang="ar-SA" sz="2400" b="1" dirty="0">
                <a:solidFill>
                  <a:srgbClr val="0070C0"/>
                </a:solidFill>
                <a:effectLst>
                  <a:outerShdw blurRad="38100" dist="38100" dir="2700000" algn="tl">
                    <a:srgbClr val="000000">
                      <a:alpha val="43137"/>
                    </a:srgbClr>
                  </a:outerShdw>
                </a:effectLst>
              </a:rPr>
              <a:t>راج</a:t>
            </a:r>
            <a:r>
              <a:rPr lang="ar-EG" sz="2400" b="1" dirty="0">
                <a:solidFill>
                  <a:srgbClr val="0070C0"/>
                </a:solidFill>
                <a:effectLst>
                  <a:outerShdw blurRad="38100" dist="38100" dir="2700000" algn="tl">
                    <a:srgbClr val="000000">
                      <a:alpha val="43137"/>
                    </a:srgbClr>
                  </a:outerShdw>
                </a:effectLst>
              </a:rPr>
              <a:t>ِ</a:t>
            </a:r>
            <a:r>
              <a:rPr lang="ar-SA" sz="2400" b="1" dirty="0">
                <a:solidFill>
                  <a:srgbClr val="0070C0"/>
                </a:solidFill>
                <a:effectLst>
                  <a:outerShdw blurRad="38100" dist="38100" dir="2700000" algn="tl">
                    <a:srgbClr val="000000">
                      <a:alpha val="43137"/>
                    </a:srgbClr>
                  </a:outerShdw>
                </a:effectLst>
              </a:rPr>
              <a:t>ع أجنبية:</a:t>
            </a:r>
            <a:endParaRPr lang="en-US" sz="2400" dirty="0">
              <a:solidFill>
                <a:srgbClr val="0070C0"/>
              </a:solidFill>
              <a:effectLst>
                <a:outerShdw blurRad="38100" dist="38100" dir="2700000" algn="tl">
                  <a:srgbClr val="000000">
                    <a:alpha val="43137"/>
                  </a:srgbClr>
                </a:outerShdw>
              </a:effectLst>
            </a:endParaRPr>
          </a:p>
        </p:txBody>
      </p:sp>
      <p:sp>
        <p:nvSpPr>
          <p:cNvPr id="8" name="TextBox 7">
            <a:extLst>
              <a:ext uri="{FF2B5EF4-FFF2-40B4-BE49-F238E27FC236}">
                <a16:creationId xmlns:a16="http://schemas.microsoft.com/office/drawing/2014/main" id="{832147B8-6305-6030-3A27-CF8123DDEBC7}"/>
              </a:ext>
            </a:extLst>
          </p:cNvPr>
          <p:cNvSpPr txBox="1"/>
          <p:nvPr/>
        </p:nvSpPr>
        <p:spPr>
          <a:xfrm>
            <a:off x="840153" y="2485730"/>
            <a:ext cx="10446972" cy="700000"/>
          </a:xfrm>
          <a:prstGeom prst="rect">
            <a:avLst/>
          </a:prstGeom>
          <a:noFill/>
        </p:spPr>
        <p:txBody>
          <a:bodyPr wrap="square" rtlCol="0">
            <a:spAutoFit/>
          </a:bodyPr>
          <a:lstStyle/>
          <a:p>
            <a:pPr marL="285750" lvl="0" indent="-285750" algn="just">
              <a:lnSpc>
                <a:spcPct val="150000"/>
              </a:lnSpc>
              <a:buFont typeface="Arial" panose="020B0604020202020204" pitchFamily="34" charset="0"/>
              <a:buChar char="•"/>
            </a:pPr>
            <a:r>
              <a:rPr lang="en-US" sz="1400" dirty="0">
                <a:latin typeface="Times New Roman" panose="02020603050405020304" pitchFamily="18" charset="0"/>
                <a:cs typeface="+mj-cs"/>
              </a:rPr>
              <a:t>Habib, M., Maryam, H., &amp; Pathik, B. B. (2014). </a:t>
            </a:r>
            <a:r>
              <a:rPr lang="en-US" sz="1400" i="1" dirty="0">
                <a:latin typeface="Times New Roman" panose="02020603050405020304" pitchFamily="18" charset="0"/>
                <a:cs typeface="+mj-cs"/>
              </a:rPr>
              <a:t>Research Methodology-Contemporary Practices: Guidelines for Academic Researchers.</a:t>
            </a:r>
            <a:r>
              <a:rPr lang="en-US" sz="1400" dirty="0">
                <a:latin typeface="Times New Roman" panose="02020603050405020304" pitchFamily="18" charset="0"/>
                <a:cs typeface="+mj-cs"/>
              </a:rPr>
              <a:t> Cambridge Scholars Publishing.</a:t>
            </a:r>
            <a:endParaRPr lang="ar-EG" sz="1400" dirty="0">
              <a:latin typeface="Times New Roman" panose="02020603050405020304" pitchFamily="18" charset="0"/>
              <a:cs typeface="+mj-cs"/>
            </a:endParaRPr>
          </a:p>
        </p:txBody>
      </p:sp>
      <p:sp>
        <p:nvSpPr>
          <p:cNvPr id="3" name="TextBox 2">
            <a:extLst>
              <a:ext uri="{FF2B5EF4-FFF2-40B4-BE49-F238E27FC236}">
                <a16:creationId xmlns:a16="http://schemas.microsoft.com/office/drawing/2014/main" id="{EE843A85-67B7-34DB-0F4A-65BBD1339140}"/>
              </a:ext>
            </a:extLst>
          </p:cNvPr>
          <p:cNvSpPr txBox="1"/>
          <p:nvPr/>
        </p:nvSpPr>
        <p:spPr>
          <a:xfrm>
            <a:off x="912354" y="3133860"/>
            <a:ext cx="10296334" cy="461665"/>
          </a:xfrm>
          <a:prstGeom prst="rect">
            <a:avLst/>
          </a:prstGeom>
          <a:noFill/>
        </p:spPr>
        <p:txBody>
          <a:bodyPr wrap="square" rtlCol="0">
            <a:spAutoFit/>
          </a:bodyPr>
          <a:lstStyle/>
          <a:p>
            <a:pPr lvl="0" algn="r"/>
            <a:r>
              <a:rPr lang="ar-EG" sz="2400" b="1" dirty="0">
                <a:solidFill>
                  <a:srgbClr val="0070C0"/>
                </a:solidFill>
                <a:effectLst>
                  <a:outerShdw blurRad="38100" dist="38100" dir="2700000" algn="tl">
                    <a:srgbClr val="000000">
                      <a:alpha val="43137"/>
                    </a:srgbClr>
                  </a:outerShdw>
                </a:effectLst>
              </a:rPr>
              <a:t>2) </a:t>
            </a:r>
            <a:r>
              <a:rPr lang="ar-SA" sz="2400" b="1" dirty="0">
                <a:solidFill>
                  <a:srgbClr val="0070C0"/>
                </a:solidFill>
                <a:effectLst>
                  <a:outerShdw blurRad="38100" dist="38100" dir="2700000" algn="tl">
                    <a:srgbClr val="000000">
                      <a:alpha val="43137"/>
                    </a:srgbClr>
                  </a:outerShdw>
                </a:effectLst>
              </a:rPr>
              <a:t>م</a:t>
            </a:r>
            <a:r>
              <a:rPr lang="ar-EG" sz="2400" b="1" dirty="0">
                <a:solidFill>
                  <a:srgbClr val="0070C0"/>
                </a:solidFill>
                <a:effectLst>
                  <a:outerShdw blurRad="38100" dist="38100" dir="2700000" algn="tl">
                    <a:srgbClr val="000000">
                      <a:alpha val="43137"/>
                    </a:srgbClr>
                  </a:outerShdw>
                </a:effectLst>
              </a:rPr>
              <a:t>َ</a:t>
            </a:r>
            <a:r>
              <a:rPr lang="ar-SA" sz="2400" b="1" dirty="0">
                <a:solidFill>
                  <a:srgbClr val="0070C0"/>
                </a:solidFill>
                <a:effectLst>
                  <a:outerShdw blurRad="38100" dist="38100" dir="2700000" algn="tl">
                    <a:srgbClr val="000000">
                      <a:alpha val="43137"/>
                    </a:srgbClr>
                  </a:outerShdw>
                </a:effectLst>
              </a:rPr>
              <a:t>راج</a:t>
            </a:r>
            <a:r>
              <a:rPr lang="ar-EG" sz="2400" b="1" dirty="0">
                <a:solidFill>
                  <a:srgbClr val="0070C0"/>
                </a:solidFill>
                <a:effectLst>
                  <a:outerShdw blurRad="38100" dist="38100" dir="2700000" algn="tl">
                    <a:srgbClr val="000000">
                      <a:alpha val="43137"/>
                    </a:srgbClr>
                  </a:outerShdw>
                </a:effectLst>
              </a:rPr>
              <a:t>ِ</a:t>
            </a:r>
            <a:r>
              <a:rPr lang="ar-SA" sz="2400" b="1" dirty="0">
                <a:solidFill>
                  <a:srgbClr val="0070C0"/>
                </a:solidFill>
                <a:effectLst>
                  <a:outerShdw blurRad="38100" dist="38100" dir="2700000" algn="tl">
                    <a:srgbClr val="000000">
                      <a:alpha val="43137"/>
                    </a:srgbClr>
                  </a:outerShdw>
                </a:effectLst>
              </a:rPr>
              <a:t>ع عربية:</a:t>
            </a:r>
            <a:endParaRPr lang="en-US" sz="2400" b="1" dirty="0">
              <a:solidFill>
                <a:srgbClr val="0070C0"/>
              </a:solidFill>
              <a:effectLst>
                <a:outerShdw blurRad="38100" dist="38100" dir="2700000" algn="tl">
                  <a:srgbClr val="000000">
                    <a:alpha val="43137"/>
                  </a:srgbClr>
                </a:outerShdw>
              </a:effectLst>
            </a:endParaRPr>
          </a:p>
        </p:txBody>
      </p:sp>
      <p:sp>
        <p:nvSpPr>
          <p:cNvPr id="4" name="TextBox 3">
            <a:extLst>
              <a:ext uri="{FF2B5EF4-FFF2-40B4-BE49-F238E27FC236}">
                <a16:creationId xmlns:a16="http://schemas.microsoft.com/office/drawing/2014/main" id="{8C82D453-D012-81F0-C8F9-083D4BC84CD5}"/>
              </a:ext>
            </a:extLst>
          </p:cNvPr>
          <p:cNvSpPr txBox="1"/>
          <p:nvPr/>
        </p:nvSpPr>
        <p:spPr>
          <a:xfrm>
            <a:off x="859014" y="3636321"/>
            <a:ext cx="10296334" cy="2169825"/>
          </a:xfrm>
          <a:prstGeom prst="rect">
            <a:avLst/>
          </a:prstGeom>
          <a:noFill/>
        </p:spPr>
        <p:txBody>
          <a:bodyPr wrap="square" rtlCol="0">
            <a:spAutoFit/>
          </a:bodyPr>
          <a:lstStyle/>
          <a:p>
            <a:pPr marL="285750" indent="-285750" algn="r" rtl="1">
              <a:buFont typeface="Arial" panose="020B0604020202020204" pitchFamily="34" charset="0"/>
              <a:buChar char="•"/>
            </a:pPr>
            <a:r>
              <a:rPr lang="ar-EG" sz="1400" dirty="0"/>
              <a:t>الكامل، ف. (2001). </a:t>
            </a:r>
            <a:r>
              <a:rPr lang="ar-EG" sz="1400" i="1" dirty="0"/>
              <a:t>بحوث الإعلام والرأي العام</a:t>
            </a:r>
            <a:r>
              <a:rPr lang="ar-EG" sz="1400" dirty="0"/>
              <a:t>. دار النشر للجامعات. ط 1. القاهرة.</a:t>
            </a:r>
          </a:p>
          <a:p>
            <a:pPr marL="285750" indent="-285750" algn="r" rtl="1">
              <a:buFont typeface="Arial" panose="020B0604020202020204" pitchFamily="34" charset="0"/>
              <a:buChar char="•"/>
            </a:pPr>
            <a:endParaRPr lang="ar-EG" sz="400" dirty="0">
              <a:highlight>
                <a:srgbClr val="FFFF00"/>
              </a:highlight>
            </a:endParaRPr>
          </a:p>
          <a:p>
            <a:pPr marL="285750" indent="-285750" algn="r" rtl="1">
              <a:buFont typeface="Arial" panose="020B0604020202020204" pitchFamily="34" charset="0"/>
              <a:buChar char="•"/>
            </a:pPr>
            <a:r>
              <a:rPr lang="ar-EG" sz="1400" dirty="0"/>
              <a:t>الشربيني</a:t>
            </a:r>
            <a:r>
              <a:rPr lang="ar-SA" sz="1400" dirty="0"/>
              <a:t>، </a:t>
            </a:r>
            <a:r>
              <a:rPr lang="ar-EG" sz="1400" dirty="0"/>
              <a:t>ز. وصادق، ي. (2012). </a:t>
            </a:r>
            <a:r>
              <a:rPr lang="en-US" sz="1400" dirty="0"/>
              <a:t> </a:t>
            </a:r>
            <a:r>
              <a:rPr lang="ar-EG" sz="1400" i="1" dirty="0"/>
              <a:t>مناهج البحث العلمي</a:t>
            </a:r>
            <a:r>
              <a:rPr lang="ar-EG" sz="1400" dirty="0"/>
              <a:t>. ط 1، دار الفكر العربي</a:t>
            </a:r>
            <a:r>
              <a:rPr lang="en-US" sz="1400" dirty="0"/>
              <a:t>.</a:t>
            </a:r>
            <a:r>
              <a:rPr lang="ar-EG" sz="1400" dirty="0"/>
              <a:t> القاهرة.</a:t>
            </a:r>
          </a:p>
          <a:p>
            <a:pPr algn="r" rtl="1"/>
            <a:endParaRPr lang="ar-EG" sz="600" dirty="0"/>
          </a:p>
          <a:p>
            <a:pPr marL="285750" indent="-285750" algn="r" rtl="1">
              <a:buFont typeface="Arial" panose="020B0604020202020204" pitchFamily="34" charset="0"/>
              <a:buChar char="•"/>
            </a:pPr>
            <a:r>
              <a:rPr lang="ar-EG" sz="1400" dirty="0"/>
              <a:t>العبد، ع. (2002). </a:t>
            </a:r>
            <a:r>
              <a:rPr lang="ar-EG" sz="1400" i="1" dirty="0"/>
              <a:t>تصميم وتنفيذ استطلاعات وبحوث الرأي العام والإعلام</a:t>
            </a:r>
            <a:r>
              <a:rPr lang="ar-EG" sz="1400" dirty="0"/>
              <a:t>. دار الفكر العربي. القاهرة.</a:t>
            </a:r>
            <a:endParaRPr lang="en-US" sz="1400" dirty="0"/>
          </a:p>
          <a:p>
            <a:pPr marL="285750" indent="-285750" algn="r" rtl="1">
              <a:buFont typeface="Arial" panose="020B0604020202020204" pitchFamily="34" charset="0"/>
              <a:buChar char="•"/>
            </a:pPr>
            <a:endParaRPr lang="ar-EG" sz="800" dirty="0"/>
          </a:p>
          <a:p>
            <a:pPr marL="285750" indent="-285750" algn="r" rtl="1">
              <a:buFont typeface="Arial" panose="020B0604020202020204" pitchFamily="34" charset="0"/>
              <a:buChar char="•"/>
            </a:pPr>
            <a:r>
              <a:rPr lang="ar-SA" sz="1400" dirty="0"/>
              <a:t>عبد الحميد، </a:t>
            </a:r>
            <a:r>
              <a:rPr lang="ar-EG" sz="1400" dirty="0"/>
              <a:t>م. (2010). تحليل المحتوى في بحوث الإعلام. عالم الكتب. </a:t>
            </a:r>
            <a:r>
              <a:rPr lang="en-US" sz="1400" dirty="0">
                <a:hlinkClick r:id="rId4"/>
              </a:rPr>
              <a:t>https://www.noor-book.com/book/review/492425</a:t>
            </a:r>
            <a:endParaRPr lang="ar-EG" sz="1400" dirty="0"/>
          </a:p>
          <a:p>
            <a:pPr algn="justLow" rtl="1"/>
            <a:endParaRPr lang="ar-EG" sz="800" dirty="0">
              <a:highlight>
                <a:srgbClr val="FFFF00"/>
              </a:highlight>
            </a:endParaRPr>
          </a:p>
          <a:p>
            <a:pPr marL="285750" indent="-285750" algn="just" rtl="1">
              <a:buFont typeface="Arial" panose="020B0604020202020204" pitchFamily="34" charset="0"/>
              <a:buChar char="•"/>
            </a:pPr>
            <a:r>
              <a:rPr lang="ar-EG" sz="1400" dirty="0"/>
              <a:t>محنشي، ع. (2025</a:t>
            </a:r>
            <a:r>
              <a:rPr lang="ar-EG" sz="1400" i="1" dirty="0"/>
              <a:t>). دور التسويق الرقمي في تشكيل الصورة الذهنية للعلامة التجارية لدى المجتمع السعودي شركة أبل نموذجً. </a:t>
            </a:r>
            <a:r>
              <a:rPr lang="ar-EG" sz="1400" dirty="0"/>
              <a:t>مج. 36. ع. 4. 9- 24. </a:t>
            </a:r>
          </a:p>
          <a:p>
            <a:pPr algn="just" rtl="1"/>
            <a:r>
              <a:rPr lang="en-US" sz="1400" dirty="0">
                <a:hlinkClick r:id="rId5"/>
              </a:rPr>
              <a:t>https://sjam.journals.ekb.eg/article_386834.html</a:t>
            </a:r>
            <a:r>
              <a:rPr lang="en-US" sz="1400" dirty="0"/>
              <a:t>       </a:t>
            </a:r>
            <a:endParaRPr lang="ar-EG" sz="1400" dirty="0"/>
          </a:p>
          <a:p>
            <a:pPr marL="285750" indent="-285750" algn="just" rtl="1">
              <a:buFont typeface="Arial" panose="020B0604020202020204" pitchFamily="34" charset="0"/>
              <a:buChar char="•"/>
            </a:pPr>
            <a:endParaRPr lang="ar-EG" sz="800" dirty="0"/>
          </a:p>
          <a:p>
            <a:pPr marL="285750" indent="-285750" algn="just" rtl="1">
              <a:buFont typeface="Arial" panose="020B0604020202020204" pitchFamily="34" charset="0"/>
              <a:buChar char="•"/>
            </a:pPr>
            <a:r>
              <a:rPr lang="ar-SA" sz="1400" dirty="0"/>
              <a:t>ندا، أ. م</a:t>
            </a:r>
            <a:r>
              <a:rPr lang="ar-EG" sz="1400" dirty="0"/>
              <a:t>. (2020).</a:t>
            </a:r>
            <a:r>
              <a:rPr lang="ar-SA" sz="1400" dirty="0"/>
              <a:t> </a:t>
            </a:r>
            <a:r>
              <a:rPr lang="ar-SA" sz="1400" i="1" dirty="0"/>
              <a:t>الرأي العام وقياساته</a:t>
            </a:r>
            <a:r>
              <a:rPr lang="en-US" sz="1400" dirty="0"/>
              <a:t>.</a:t>
            </a:r>
            <a:r>
              <a:rPr lang="ar-EG" sz="1400" dirty="0"/>
              <a:t> </a:t>
            </a:r>
            <a:r>
              <a:rPr lang="ar-SA" sz="1400" dirty="0"/>
              <a:t>ط 2. الدار المصرية اللبنانية، القاهرة</a:t>
            </a:r>
            <a:r>
              <a:rPr lang="en-US" sz="1400" dirty="0"/>
              <a:t>.</a:t>
            </a:r>
            <a:endParaRPr lang="ar-EG" sz="1400" dirty="0"/>
          </a:p>
        </p:txBody>
      </p:sp>
    </p:spTree>
    <p:extLst>
      <p:ext uri="{BB962C8B-B14F-4D97-AF65-F5344CB8AC3E}">
        <p14:creationId xmlns:p14="http://schemas.microsoft.com/office/powerpoint/2010/main" val="301189862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47000"/>
    </mc:Choice>
    <mc:Fallback xmlns="">
      <p:transition spd="slow" advTm="4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100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1000"/>
                                        <p:tgtEl>
                                          <p:spTgt spid="3"/>
                                        </p:tgtEl>
                                      </p:cBhvr>
                                    </p:animEffect>
                                    <p:anim calcmode="lin" valueType="num">
                                      <p:cBhvr>
                                        <p:cTn id="23" dur="1000" fill="hold"/>
                                        <p:tgtEl>
                                          <p:spTgt spid="3"/>
                                        </p:tgtEl>
                                        <p:attrNameLst>
                                          <p:attrName>ppt_x</p:attrName>
                                        </p:attrNameLst>
                                      </p:cBhvr>
                                      <p:tavLst>
                                        <p:tav tm="0">
                                          <p:val>
                                            <p:strVal val="#ppt_x"/>
                                          </p:val>
                                        </p:tav>
                                        <p:tav tm="100000">
                                          <p:val>
                                            <p:strVal val="#ppt_x"/>
                                          </p:val>
                                        </p:tav>
                                      </p:tavLst>
                                    </p:anim>
                                    <p:anim calcmode="lin" valueType="num">
                                      <p:cBhvr>
                                        <p:cTn id="24" dur="1000" fill="hold"/>
                                        <p:tgtEl>
                                          <p:spTgt spid="3"/>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1000"/>
                                        <p:tgtEl>
                                          <p:spTgt spid="4"/>
                                        </p:tgtEl>
                                      </p:cBhvr>
                                    </p:animEffect>
                                    <p:anim calcmode="lin" valueType="num">
                                      <p:cBhvr>
                                        <p:cTn id="28" dur="1000" fill="hold"/>
                                        <p:tgtEl>
                                          <p:spTgt spid="4"/>
                                        </p:tgtEl>
                                        <p:attrNameLst>
                                          <p:attrName>ppt_x</p:attrName>
                                        </p:attrNameLst>
                                      </p:cBhvr>
                                      <p:tavLst>
                                        <p:tav tm="0">
                                          <p:val>
                                            <p:strVal val="#ppt_x"/>
                                          </p:val>
                                        </p:tav>
                                        <p:tav tm="100000">
                                          <p:val>
                                            <p:strVal val="#ppt_x"/>
                                          </p:val>
                                        </p:tav>
                                      </p:tavLst>
                                    </p:anim>
                                    <p:anim calcmode="lin" valueType="num">
                                      <p:cBhvr>
                                        <p:cTn id="2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P spid="8" grpId="0"/>
      <p:bldP spid="3" grpId="0"/>
      <p:bldP spid="4"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email">
            <a:grayscl/>
            <a:extLst>
              <a:ext uri="{28A0092B-C50C-407E-A947-70E740481C1C}">
                <a14:useLocalDpi xmlns:a14="http://schemas.microsoft.com/office/drawing/2010/main"/>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425810" y="203200"/>
            <a:ext cx="2580006" cy="120468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iterate type="lt">
                                    <p:tmPct val="0"/>
                                  </p:iterate>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34" presetClass="emph" presetSubtype="0" fill="hold" grpId="1" nodeType="afterEffect">
                                  <p:stCondLst>
                                    <p:cond delay="250"/>
                                  </p:stCondLst>
                                  <p:iterate type="lt">
                                    <p:tmPct val="10000"/>
                                  </p:iterate>
                                  <p:childTnLst>
                                    <p:animMotion origin="layout" path="M 0.0 0.0 L 0.0 -0.07213" pathEditMode="relative" ptsTypes="">
                                      <p:cBhvr>
                                        <p:cTn id="11" dur="4500" accel="50000" decel="50000" autoRev="1" fill="hold">
                                          <p:stCondLst>
                                            <p:cond delay="0"/>
                                          </p:stCondLst>
                                        </p:cTn>
                                        <p:tgtEl>
                                          <p:spTgt spid="10"/>
                                        </p:tgtEl>
                                        <p:attrNameLst>
                                          <p:attrName>ppt_x</p:attrName>
                                          <p:attrName>ppt_y</p:attrName>
                                        </p:attrNameLst>
                                      </p:cBhvr>
                                    </p:animMotion>
                                    <p:animRot by="1500000">
                                      <p:cBhvr>
                                        <p:cTn id="12" dur="2250" fill="hold">
                                          <p:stCondLst>
                                            <p:cond delay="0"/>
                                          </p:stCondLst>
                                        </p:cTn>
                                        <p:tgtEl>
                                          <p:spTgt spid="10"/>
                                        </p:tgtEl>
                                        <p:attrNameLst>
                                          <p:attrName>r</p:attrName>
                                        </p:attrNameLst>
                                      </p:cBhvr>
                                    </p:animRot>
                                    <p:animRot by="-1500000">
                                      <p:cBhvr>
                                        <p:cTn id="13" dur="2250" fill="hold">
                                          <p:stCondLst>
                                            <p:cond delay="2250"/>
                                          </p:stCondLst>
                                        </p:cTn>
                                        <p:tgtEl>
                                          <p:spTgt spid="10"/>
                                        </p:tgtEl>
                                        <p:attrNameLst>
                                          <p:attrName>r</p:attrName>
                                        </p:attrNameLst>
                                      </p:cBhvr>
                                    </p:animRot>
                                    <p:animRot by="-1500000">
                                      <p:cBhvr>
                                        <p:cTn id="14" dur="2250" fill="hold">
                                          <p:stCondLst>
                                            <p:cond delay="4500"/>
                                          </p:stCondLst>
                                        </p:cTn>
                                        <p:tgtEl>
                                          <p:spTgt spid="10"/>
                                        </p:tgtEl>
                                        <p:attrNameLst>
                                          <p:attrName>r</p:attrName>
                                        </p:attrNameLst>
                                      </p:cBhvr>
                                    </p:animRot>
                                    <p:animRot by="1500000">
                                      <p:cBhvr>
                                        <p:cTn id="15" dur="2250" fill="hold">
                                          <p:stCondLst>
                                            <p:cond delay="6750"/>
                                          </p:stCondLst>
                                        </p:cTn>
                                        <p:tgtEl>
                                          <p:spTgt spid="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0" grpId="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purl.org/dc/elements/1.1/"/>
    <ds:schemaRef ds:uri="http://schemas.microsoft.com/office/infopath/2007/PartnerControls"/>
    <ds:schemaRef ds:uri="http://schemas.microsoft.com/office/2006/metadata/properties"/>
    <ds:schemaRef ds:uri="http://purl.org/dc/terms/"/>
    <ds:schemaRef ds:uri="688354b5-287c-4cda-825e-1d7935aea40e"/>
    <ds:schemaRef ds:uri="http://schemas.microsoft.com/office/2006/documentManagement/types"/>
    <ds:schemaRef ds:uri="http://schemas.openxmlformats.org/package/2006/metadata/core-properties"/>
    <ds:schemaRef ds:uri="aca13214-df29-4e3c-a050-857c0bf7bd8e"/>
    <ds:schemaRef ds:uri="http://www.w3.org/XML/1998/namespace"/>
    <ds:schemaRef ds:uri="http://purl.org/dc/dcmityp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20595</TotalTime>
  <Words>4665</Words>
  <Application>Microsoft Office PowerPoint</Application>
  <PresentationFormat>Widescreen</PresentationFormat>
  <Paragraphs>381</Paragraphs>
  <Slides>41</Slides>
  <Notes>3</Notes>
  <HiddenSlides>0</HiddenSlides>
  <MMClips>1</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41</vt:i4>
      </vt:variant>
    </vt:vector>
  </HeadingPairs>
  <TitlesOfParts>
    <vt:vector size="51" baseType="lpstr">
      <vt:lpstr>Alexandria</vt:lpstr>
      <vt:lpstr>Arial</vt:lpstr>
      <vt:lpstr>Calibri</vt:lpstr>
      <vt:lpstr>Calibri Light</vt:lpstr>
      <vt:lpstr>Courier New</vt:lpstr>
      <vt:lpstr>Roboto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Aliaa Qamer</cp:lastModifiedBy>
  <cp:revision>329</cp:revision>
  <dcterms:created xsi:type="dcterms:W3CDTF">2023-04-29T09:08:00Z</dcterms:created>
  <dcterms:modified xsi:type="dcterms:W3CDTF">2025-11-23T12:22:54Z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