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9.jpg" ContentType="image/jpg"/>
  <Override PartName="/ppt/media/image11.jpg" ContentType="image/jpg"/>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media/image18.jpg" ContentType="image/jpg"/>
  <Override PartName="/ppt/media/image19.jpg" ContentType="image/jpg"/>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1" r:id="rId2"/>
    <p:sldId id="303" r:id="rId3"/>
    <p:sldId id="313" r:id="rId4"/>
    <p:sldId id="454" r:id="rId5"/>
    <p:sldId id="280" r:id="rId6"/>
    <p:sldId id="281" r:id="rId7"/>
    <p:sldId id="282" r:id="rId8"/>
    <p:sldId id="458" r:id="rId9"/>
    <p:sldId id="283" r:id="rId10"/>
    <p:sldId id="456" r:id="rId11"/>
    <p:sldId id="457" r:id="rId12"/>
    <p:sldId id="460" r:id="rId13"/>
    <p:sldId id="284" r:id="rId14"/>
    <p:sldId id="285" r:id="rId15"/>
    <p:sldId id="286" r:id="rId16"/>
    <p:sldId id="287" r:id="rId17"/>
    <p:sldId id="330" r:id="rId18"/>
    <p:sldId id="288" r:id="rId19"/>
    <p:sldId id="506" r:id="rId20"/>
    <p:sldId id="507" r:id="rId21"/>
    <p:sldId id="508" r:id="rId22"/>
    <p:sldId id="509" r:id="rId23"/>
    <p:sldId id="492" r:id="rId24"/>
    <p:sldId id="493" r:id="rId25"/>
    <p:sldId id="494" r:id="rId26"/>
    <p:sldId id="495" r:id="rId27"/>
    <p:sldId id="472" r:id="rId28"/>
    <p:sldId id="473" r:id="rId29"/>
    <p:sldId id="510" r:id="rId30"/>
    <p:sldId id="474" r:id="rId31"/>
    <p:sldId id="475" r:id="rId32"/>
    <p:sldId id="461" r:id="rId33"/>
    <p:sldId id="462" r:id="rId34"/>
    <p:sldId id="463" r:id="rId35"/>
    <p:sldId id="465" r:id="rId36"/>
    <p:sldId id="464" r:id="rId37"/>
    <p:sldId id="466" r:id="rId38"/>
    <p:sldId id="467" r:id="rId39"/>
    <p:sldId id="468" r:id="rId40"/>
    <p:sldId id="469" r:id="rId41"/>
    <p:sldId id="476" r:id="rId42"/>
    <p:sldId id="477" r:id="rId43"/>
    <p:sldId id="478" r:id="rId44"/>
    <p:sldId id="479" r:id="rId45"/>
    <p:sldId id="51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454"/>
            <p14:sldId id="280"/>
            <p14:sldId id="281"/>
            <p14:sldId id="282"/>
            <p14:sldId id="458"/>
            <p14:sldId id="283"/>
            <p14:sldId id="456"/>
            <p14:sldId id="457"/>
            <p14:sldId id="460"/>
            <p14:sldId id="284"/>
            <p14:sldId id="285"/>
            <p14:sldId id="286"/>
            <p14:sldId id="287"/>
            <p14:sldId id="330"/>
            <p14:sldId id="288"/>
            <p14:sldId id="506"/>
            <p14:sldId id="507"/>
            <p14:sldId id="508"/>
            <p14:sldId id="509"/>
            <p14:sldId id="492"/>
            <p14:sldId id="493"/>
            <p14:sldId id="494"/>
            <p14:sldId id="495"/>
            <p14:sldId id="472"/>
            <p14:sldId id="473"/>
            <p14:sldId id="510"/>
            <p14:sldId id="474"/>
            <p14:sldId id="475"/>
            <p14:sldId id="461"/>
            <p14:sldId id="462"/>
            <p14:sldId id="463"/>
            <p14:sldId id="465"/>
            <p14:sldId id="464"/>
            <p14:sldId id="466"/>
            <p14:sldId id="467"/>
            <p14:sldId id="468"/>
            <p14:sldId id="469"/>
            <p14:sldId id="476"/>
            <p14:sldId id="477"/>
            <p14:sldId id="478"/>
            <p14:sldId id="479"/>
            <p14:sldId id="5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2"/>
    <p:restoredTop sz="93741" autoAdjust="0"/>
  </p:normalViewPr>
  <p:slideViewPr>
    <p:cSldViewPr snapToGrid="0">
      <p:cViewPr varScale="1">
        <p:scale>
          <a:sx n="120" d="100"/>
          <a:sy n="120"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ata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33.svg"/></Relationships>
</file>

<file path=ppt/diagrams/_rels/data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37.svg"/></Relationships>
</file>

<file path=ppt/diagrams/_rels/data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4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33.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37.svg"/></Relationships>
</file>

<file path=ppt/diagrams/_rels/drawing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41.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7F4607-3306-481D-894B-230CE275EB1E}"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DB793A0B-75F2-48B9-8AF5-05A8B4ACCDE4}">
      <dgm:prSet/>
      <dgm:spPr/>
      <dgm:t>
        <a:bodyPr/>
        <a:lstStyle/>
        <a:p>
          <a:r>
            <a:rPr lang="en-US" dirty="0"/>
            <a:t>The profitability index (PI), or benefit–cost ratio, is the ratio of the  present value of the future free cash flows to the initial outlay.  </a:t>
          </a:r>
        </a:p>
      </dgm:t>
    </dgm:pt>
    <dgm:pt modelId="{25AA08ED-42B0-40B4-AF35-2F024054AD83}" type="parTrans" cxnId="{A83AA839-4393-42FC-8F6B-6684A640AC7F}">
      <dgm:prSet/>
      <dgm:spPr/>
      <dgm:t>
        <a:bodyPr/>
        <a:lstStyle/>
        <a:p>
          <a:endParaRPr lang="en-US"/>
        </a:p>
      </dgm:t>
    </dgm:pt>
    <dgm:pt modelId="{9A724562-DB58-402D-B1A5-880216F04457}" type="sibTrans" cxnId="{A83AA839-4393-42FC-8F6B-6684A640AC7F}">
      <dgm:prSet/>
      <dgm:spPr/>
      <dgm:t>
        <a:bodyPr/>
        <a:lstStyle/>
        <a:p>
          <a:endParaRPr lang="en-US"/>
        </a:p>
      </dgm:t>
    </dgm:pt>
    <dgm:pt modelId="{E935F86A-DBA0-49E3-A937-FDEAB3B0B641}">
      <dgm:prSet/>
      <dgm:spPr/>
      <dgm:t>
        <a:bodyPr/>
        <a:lstStyle/>
        <a:p>
          <a:r>
            <a:rPr lang="en-US" dirty="0"/>
            <a:t>Although the NPV investment criterion gives a measure of the  absolute dollar desirability of a project, the profitability index  provides a relative measure of an investment proposal’s desirability—  that is, the ratio of the present value of its future net benefits to its  initial cost.</a:t>
          </a:r>
        </a:p>
      </dgm:t>
    </dgm:pt>
    <dgm:pt modelId="{15A64360-F861-448B-9E26-308386893F3E}" type="parTrans" cxnId="{FAE21EA7-D48A-4987-8FA0-A3835031C04F}">
      <dgm:prSet/>
      <dgm:spPr/>
      <dgm:t>
        <a:bodyPr/>
        <a:lstStyle/>
        <a:p>
          <a:endParaRPr lang="en-US"/>
        </a:p>
      </dgm:t>
    </dgm:pt>
    <dgm:pt modelId="{00CAC285-CF5A-4816-B98A-B1A9F52F6D9C}" type="sibTrans" cxnId="{FAE21EA7-D48A-4987-8FA0-A3835031C04F}">
      <dgm:prSet/>
      <dgm:spPr/>
      <dgm:t>
        <a:bodyPr/>
        <a:lstStyle/>
        <a:p>
          <a:endParaRPr lang="en-US"/>
        </a:p>
      </dgm:t>
    </dgm:pt>
    <dgm:pt modelId="{E66E1E0C-9FD4-4A49-A75B-1E6FC0966D91}" type="pres">
      <dgm:prSet presAssocID="{BA7F4607-3306-481D-894B-230CE275EB1E}" presName="linear" presStyleCnt="0">
        <dgm:presLayoutVars>
          <dgm:animLvl val="lvl"/>
          <dgm:resizeHandles val="exact"/>
        </dgm:presLayoutVars>
      </dgm:prSet>
      <dgm:spPr/>
    </dgm:pt>
    <dgm:pt modelId="{7CC519D4-F6D6-5544-B4C8-B0EAA54C2C08}" type="pres">
      <dgm:prSet presAssocID="{DB793A0B-75F2-48B9-8AF5-05A8B4ACCDE4}" presName="parentText" presStyleLbl="node1" presStyleIdx="0" presStyleCnt="2">
        <dgm:presLayoutVars>
          <dgm:chMax val="0"/>
          <dgm:bulletEnabled val="1"/>
        </dgm:presLayoutVars>
      </dgm:prSet>
      <dgm:spPr/>
    </dgm:pt>
    <dgm:pt modelId="{2BA99989-787A-754C-A622-23C52C74C86E}" type="pres">
      <dgm:prSet presAssocID="{9A724562-DB58-402D-B1A5-880216F04457}" presName="spacer" presStyleCnt="0"/>
      <dgm:spPr/>
    </dgm:pt>
    <dgm:pt modelId="{9DA3E664-050A-B04F-81D7-A784ED7ED322}" type="pres">
      <dgm:prSet presAssocID="{E935F86A-DBA0-49E3-A937-FDEAB3B0B641}" presName="parentText" presStyleLbl="node1" presStyleIdx="1" presStyleCnt="2">
        <dgm:presLayoutVars>
          <dgm:chMax val="0"/>
          <dgm:bulletEnabled val="1"/>
        </dgm:presLayoutVars>
      </dgm:prSet>
      <dgm:spPr/>
    </dgm:pt>
  </dgm:ptLst>
  <dgm:cxnLst>
    <dgm:cxn modelId="{36CD4C11-98AB-604D-9E8E-835E573BC8A1}" type="presOf" srcId="{E935F86A-DBA0-49E3-A937-FDEAB3B0B641}" destId="{9DA3E664-050A-B04F-81D7-A784ED7ED322}" srcOrd="0" destOrd="0" presId="urn:microsoft.com/office/officeart/2005/8/layout/vList2"/>
    <dgm:cxn modelId="{A83AA839-4393-42FC-8F6B-6684A640AC7F}" srcId="{BA7F4607-3306-481D-894B-230CE275EB1E}" destId="{DB793A0B-75F2-48B9-8AF5-05A8B4ACCDE4}" srcOrd="0" destOrd="0" parTransId="{25AA08ED-42B0-40B4-AF35-2F024054AD83}" sibTransId="{9A724562-DB58-402D-B1A5-880216F04457}"/>
    <dgm:cxn modelId="{C827FF4D-FBC2-5949-BF5C-03775D00A703}" type="presOf" srcId="{BA7F4607-3306-481D-894B-230CE275EB1E}" destId="{E66E1E0C-9FD4-4A49-A75B-1E6FC0966D91}" srcOrd="0" destOrd="0" presId="urn:microsoft.com/office/officeart/2005/8/layout/vList2"/>
    <dgm:cxn modelId="{FAE21EA7-D48A-4987-8FA0-A3835031C04F}" srcId="{BA7F4607-3306-481D-894B-230CE275EB1E}" destId="{E935F86A-DBA0-49E3-A937-FDEAB3B0B641}" srcOrd="1" destOrd="0" parTransId="{15A64360-F861-448B-9E26-308386893F3E}" sibTransId="{00CAC285-CF5A-4816-B98A-B1A9F52F6D9C}"/>
    <dgm:cxn modelId="{5B49C6B8-DEA7-4647-AB44-B9ADE44F57C5}" type="presOf" srcId="{DB793A0B-75F2-48B9-8AF5-05A8B4ACCDE4}" destId="{7CC519D4-F6D6-5544-B4C8-B0EAA54C2C08}" srcOrd="0" destOrd="0" presId="urn:microsoft.com/office/officeart/2005/8/layout/vList2"/>
    <dgm:cxn modelId="{2324D2B8-C076-1E4E-8CC6-1265E463C24E}" type="presParOf" srcId="{E66E1E0C-9FD4-4A49-A75B-1E6FC0966D91}" destId="{7CC519D4-F6D6-5544-B4C8-B0EAA54C2C08}" srcOrd="0" destOrd="0" presId="urn:microsoft.com/office/officeart/2005/8/layout/vList2"/>
    <dgm:cxn modelId="{DC7103DF-C6E9-544A-AA85-2B69CC42E4D7}" type="presParOf" srcId="{E66E1E0C-9FD4-4A49-A75B-1E6FC0966D91}" destId="{2BA99989-787A-754C-A622-23C52C74C86E}" srcOrd="1" destOrd="0" presId="urn:microsoft.com/office/officeart/2005/8/layout/vList2"/>
    <dgm:cxn modelId="{56581C72-0777-EF48-BE49-B8CFF63000C0}" type="presParOf" srcId="{E66E1E0C-9FD4-4A49-A75B-1E6FC0966D91}" destId="{9DA3E664-050A-B04F-81D7-A784ED7ED32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458425-39C2-4327-B6D3-A34EE41957D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7FA8909-2FF7-42D8-8B44-051B52A2873B}">
      <dgm:prSet custT="1"/>
      <dgm:spPr/>
      <dgm:t>
        <a:bodyPr/>
        <a:lstStyle/>
        <a:p>
          <a:pPr>
            <a:lnSpc>
              <a:spcPct val="100000"/>
            </a:lnSpc>
          </a:pPr>
          <a:r>
            <a:rPr lang="en-US" sz="1800" dirty="0">
              <a:latin typeface="Times New Roman" panose="02020603050405020304" pitchFamily="18" charset="0"/>
              <a:cs typeface="Times New Roman" panose="02020603050405020304" pitchFamily="18" charset="0"/>
            </a:rPr>
            <a:t>The internal rate of return (IRR) attempts to answer the question,  what rate of return does this project earn? </a:t>
          </a:r>
        </a:p>
      </dgm:t>
    </dgm:pt>
    <dgm:pt modelId="{887E245A-BFD1-4973-9E5D-DA948D5B4D80}" type="parTrans" cxnId="{4940D986-B046-4B42-BF04-16C0020CA01C}">
      <dgm:prSet/>
      <dgm:spPr/>
      <dgm:t>
        <a:bodyPr/>
        <a:lstStyle/>
        <a:p>
          <a:endParaRPr lang="en-US" sz="2000">
            <a:latin typeface="Times New Roman" panose="02020603050405020304" pitchFamily="18" charset="0"/>
            <a:cs typeface="Times New Roman" panose="02020603050405020304" pitchFamily="18" charset="0"/>
          </a:endParaRPr>
        </a:p>
      </dgm:t>
    </dgm:pt>
    <dgm:pt modelId="{FB435160-659A-46B6-B8D3-3291F97AD9C5}" type="sibTrans" cxnId="{4940D986-B046-4B42-BF04-16C0020CA01C}">
      <dgm:prSet/>
      <dgm:spPr/>
      <dgm:t>
        <a:bodyPr/>
        <a:lstStyle/>
        <a:p>
          <a:endParaRPr lang="en-US" sz="2000">
            <a:latin typeface="Times New Roman" panose="02020603050405020304" pitchFamily="18" charset="0"/>
            <a:cs typeface="Times New Roman" panose="02020603050405020304" pitchFamily="18" charset="0"/>
          </a:endParaRPr>
        </a:p>
      </dgm:t>
    </dgm:pt>
    <dgm:pt modelId="{D1D29AD4-FAFD-48A9-AA09-A63A62ECC5E4}">
      <dgm:prSet custT="1"/>
      <dgm:spPr/>
      <dgm:t>
        <a:bodyPr/>
        <a:lstStyle/>
        <a:p>
          <a:pPr>
            <a:lnSpc>
              <a:spcPct val="100000"/>
            </a:lnSpc>
          </a:pPr>
          <a:r>
            <a:rPr lang="en-US" sz="1800">
              <a:latin typeface="Times New Roman" panose="02020603050405020304" pitchFamily="18" charset="0"/>
              <a:cs typeface="Times New Roman" panose="02020603050405020304" pitchFamily="18" charset="0"/>
            </a:rPr>
            <a:t>For computational  purposes, the internal rate of return is defined as the discount rate  that equates the present value of the project’s free cash flows with  the project’s initial cash outlay. </a:t>
          </a:r>
        </a:p>
      </dgm:t>
    </dgm:pt>
    <dgm:pt modelId="{323E4827-7776-4017-BE7E-9DE6C741735E}" type="parTrans" cxnId="{228B4B42-3EC0-4363-888B-9C42EAD546C3}">
      <dgm:prSet/>
      <dgm:spPr/>
      <dgm:t>
        <a:bodyPr/>
        <a:lstStyle/>
        <a:p>
          <a:endParaRPr lang="en-US" sz="2000">
            <a:latin typeface="Times New Roman" panose="02020603050405020304" pitchFamily="18" charset="0"/>
            <a:cs typeface="Times New Roman" panose="02020603050405020304" pitchFamily="18" charset="0"/>
          </a:endParaRPr>
        </a:p>
      </dgm:t>
    </dgm:pt>
    <dgm:pt modelId="{95E8B7EA-0E60-4322-8FC1-D64E33B8F8D5}" type="sibTrans" cxnId="{228B4B42-3EC0-4363-888B-9C42EAD546C3}">
      <dgm:prSet/>
      <dgm:spPr/>
      <dgm:t>
        <a:bodyPr/>
        <a:lstStyle/>
        <a:p>
          <a:endParaRPr lang="en-US" sz="2000">
            <a:latin typeface="Times New Roman" panose="02020603050405020304" pitchFamily="18" charset="0"/>
            <a:cs typeface="Times New Roman" panose="02020603050405020304" pitchFamily="18" charset="0"/>
          </a:endParaRPr>
        </a:p>
      </dgm:t>
    </dgm:pt>
    <dgm:pt modelId="{70739F28-50CB-49B3-8401-61B9DB69042D}">
      <dgm:prSet custT="1"/>
      <dgm:spPr/>
      <dgm:t>
        <a:bodyPr/>
        <a:lstStyle/>
        <a:p>
          <a:pPr>
            <a:lnSpc>
              <a:spcPct val="100000"/>
            </a:lnSpc>
          </a:pPr>
          <a:r>
            <a:rPr lang="en-US" sz="1800" dirty="0">
              <a:latin typeface="Times New Roman" panose="02020603050405020304" pitchFamily="18" charset="0"/>
              <a:cs typeface="Times New Roman" panose="02020603050405020304" pitchFamily="18" charset="0"/>
            </a:rPr>
            <a:t>Mathematically, the internal rate of  return is defined as the value IRR in the following equation: IRR = the  rate of return that equates the present value of the project’s free cash  flows with the initial outlay</a:t>
          </a:r>
        </a:p>
      </dgm:t>
    </dgm:pt>
    <dgm:pt modelId="{54559EA2-5618-4DDB-9511-CAF8E2E3422F}" type="parTrans" cxnId="{93DA51B3-F2CC-4102-AAF0-089849268AAC}">
      <dgm:prSet/>
      <dgm:spPr/>
      <dgm:t>
        <a:bodyPr/>
        <a:lstStyle/>
        <a:p>
          <a:endParaRPr lang="en-US" sz="2000">
            <a:latin typeface="Times New Roman" panose="02020603050405020304" pitchFamily="18" charset="0"/>
            <a:cs typeface="Times New Roman" panose="02020603050405020304" pitchFamily="18" charset="0"/>
          </a:endParaRPr>
        </a:p>
      </dgm:t>
    </dgm:pt>
    <dgm:pt modelId="{5A391104-A005-4663-995A-4AA7F9A2685B}" type="sibTrans" cxnId="{93DA51B3-F2CC-4102-AAF0-089849268AAC}">
      <dgm:prSet/>
      <dgm:spPr/>
      <dgm:t>
        <a:bodyPr/>
        <a:lstStyle/>
        <a:p>
          <a:endParaRPr lang="en-US" sz="2000">
            <a:latin typeface="Times New Roman" panose="02020603050405020304" pitchFamily="18" charset="0"/>
            <a:cs typeface="Times New Roman" panose="02020603050405020304" pitchFamily="18" charset="0"/>
          </a:endParaRPr>
        </a:p>
      </dgm:t>
    </dgm:pt>
    <dgm:pt modelId="{7664FB85-ED8D-4759-A95B-17975944C6E0}" type="pres">
      <dgm:prSet presAssocID="{22458425-39C2-4327-B6D3-A34EE41957D3}" presName="root" presStyleCnt="0">
        <dgm:presLayoutVars>
          <dgm:dir/>
          <dgm:resizeHandles val="exact"/>
        </dgm:presLayoutVars>
      </dgm:prSet>
      <dgm:spPr/>
    </dgm:pt>
    <dgm:pt modelId="{FB5654FC-177F-4D43-9DA3-D4A6AF972DB9}" type="pres">
      <dgm:prSet presAssocID="{07FA8909-2FF7-42D8-8B44-051B52A2873B}" presName="compNode" presStyleCnt="0"/>
      <dgm:spPr/>
    </dgm:pt>
    <dgm:pt modelId="{EF667ACB-A798-4BA5-889D-DA9A6794CB1F}" type="pres">
      <dgm:prSet presAssocID="{07FA8909-2FF7-42D8-8B44-051B52A2873B}" presName="bgRect" presStyleLbl="bgShp" presStyleIdx="0" presStyleCnt="3"/>
      <dgm:spPr/>
    </dgm:pt>
    <dgm:pt modelId="{16D812B0-FF7D-4D21-80E1-E871320F8D3F}" type="pres">
      <dgm:prSet presAssocID="{07FA8909-2FF7-42D8-8B44-051B52A2873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lp"/>
        </a:ext>
      </dgm:extLst>
    </dgm:pt>
    <dgm:pt modelId="{9EE4583E-4713-4122-9982-05AB6741B693}" type="pres">
      <dgm:prSet presAssocID="{07FA8909-2FF7-42D8-8B44-051B52A2873B}" presName="spaceRect" presStyleCnt="0"/>
      <dgm:spPr/>
    </dgm:pt>
    <dgm:pt modelId="{8331F218-D096-4099-91E7-14F5139278DA}" type="pres">
      <dgm:prSet presAssocID="{07FA8909-2FF7-42D8-8B44-051B52A2873B}" presName="parTx" presStyleLbl="revTx" presStyleIdx="0" presStyleCnt="3">
        <dgm:presLayoutVars>
          <dgm:chMax val="0"/>
          <dgm:chPref val="0"/>
        </dgm:presLayoutVars>
      </dgm:prSet>
      <dgm:spPr/>
    </dgm:pt>
    <dgm:pt modelId="{DDD85885-1579-4003-96D1-4257F4F9FDE3}" type="pres">
      <dgm:prSet presAssocID="{FB435160-659A-46B6-B8D3-3291F97AD9C5}" presName="sibTrans" presStyleCnt="0"/>
      <dgm:spPr/>
    </dgm:pt>
    <dgm:pt modelId="{EFFBEDF7-E89A-44F1-A1E0-05BC495231E8}" type="pres">
      <dgm:prSet presAssocID="{D1D29AD4-FAFD-48A9-AA09-A63A62ECC5E4}" presName="compNode" presStyleCnt="0"/>
      <dgm:spPr/>
    </dgm:pt>
    <dgm:pt modelId="{C12126C5-3020-41D4-BABE-442118F91FC6}" type="pres">
      <dgm:prSet presAssocID="{D1D29AD4-FAFD-48A9-AA09-A63A62ECC5E4}" presName="bgRect" presStyleLbl="bgShp" presStyleIdx="1" presStyleCnt="3"/>
      <dgm:spPr/>
    </dgm:pt>
    <dgm:pt modelId="{46991444-8E39-477C-87D1-26DF2CD4C0EF}" type="pres">
      <dgm:prSet presAssocID="{D1D29AD4-FAFD-48A9-AA09-A63A62ECC5E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llar"/>
        </a:ext>
      </dgm:extLst>
    </dgm:pt>
    <dgm:pt modelId="{271FE3DB-ECBD-48C7-89C5-7876F4D3BB94}" type="pres">
      <dgm:prSet presAssocID="{D1D29AD4-FAFD-48A9-AA09-A63A62ECC5E4}" presName="spaceRect" presStyleCnt="0"/>
      <dgm:spPr/>
    </dgm:pt>
    <dgm:pt modelId="{75E61C39-E175-4BF4-9BC1-B09DC9DCCEC4}" type="pres">
      <dgm:prSet presAssocID="{D1D29AD4-FAFD-48A9-AA09-A63A62ECC5E4}" presName="parTx" presStyleLbl="revTx" presStyleIdx="1" presStyleCnt="3">
        <dgm:presLayoutVars>
          <dgm:chMax val="0"/>
          <dgm:chPref val="0"/>
        </dgm:presLayoutVars>
      </dgm:prSet>
      <dgm:spPr/>
    </dgm:pt>
    <dgm:pt modelId="{74AB9569-2950-43D5-A51F-112279EF8F1C}" type="pres">
      <dgm:prSet presAssocID="{95E8B7EA-0E60-4322-8FC1-D64E33B8F8D5}" presName="sibTrans" presStyleCnt="0"/>
      <dgm:spPr/>
    </dgm:pt>
    <dgm:pt modelId="{876E3B19-BF03-424D-A903-748E70B3F889}" type="pres">
      <dgm:prSet presAssocID="{70739F28-50CB-49B3-8401-61B9DB69042D}" presName="compNode" presStyleCnt="0"/>
      <dgm:spPr/>
    </dgm:pt>
    <dgm:pt modelId="{84E0FF03-4669-421D-94CB-5B1FDDCADF6D}" type="pres">
      <dgm:prSet presAssocID="{70739F28-50CB-49B3-8401-61B9DB69042D}" presName="bgRect" presStyleLbl="bgShp" presStyleIdx="2" presStyleCnt="3"/>
      <dgm:spPr/>
    </dgm:pt>
    <dgm:pt modelId="{6A788DE2-83BB-441D-8951-9E67002248C9}" type="pres">
      <dgm:prSet presAssocID="{70739F28-50CB-49B3-8401-61B9DB69042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alculator"/>
        </a:ext>
      </dgm:extLst>
    </dgm:pt>
    <dgm:pt modelId="{A8DB7524-E695-4BC4-A4D2-287F8FEFBF64}" type="pres">
      <dgm:prSet presAssocID="{70739F28-50CB-49B3-8401-61B9DB69042D}" presName="spaceRect" presStyleCnt="0"/>
      <dgm:spPr/>
    </dgm:pt>
    <dgm:pt modelId="{0858DA78-68A1-4B38-A55B-B2CE9DB07E91}" type="pres">
      <dgm:prSet presAssocID="{70739F28-50CB-49B3-8401-61B9DB69042D}" presName="parTx" presStyleLbl="revTx" presStyleIdx="2" presStyleCnt="3">
        <dgm:presLayoutVars>
          <dgm:chMax val="0"/>
          <dgm:chPref val="0"/>
        </dgm:presLayoutVars>
      </dgm:prSet>
      <dgm:spPr/>
    </dgm:pt>
  </dgm:ptLst>
  <dgm:cxnLst>
    <dgm:cxn modelId="{60276F1C-E765-4A0D-A835-F86F9222E2D7}" type="presOf" srcId="{22458425-39C2-4327-B6D3-A34EE41957D3}" destId="{7664FB85-ED8D-4759-A95B-17975944C6E0}" srcOrd="0" destOrd="0" presId="urn:microsoft.com/office/officeart/2018/2/layout/IconVerticalSolidList"/>
    <dgm:cxn modelId="{C6322138-88B6-4E30-B66B-08E6DF4D7EC4}" type="presOf" srcId="{D1D29AD4-FAFD-48A9-AA09-A63A62ECC5E4}" destId="{75E61C39-E175-4BF4-9BC1-B09DC9DCCEC4}" srcOrd="0" destOrd="0" presId="urn:microsoft.com/office/officeart/2018/2/layout/IconVerticalSolidList"/>
    <dgm:cxn modelId="{228B4B42-3EC0-4363-888B-9C42EAD546C3}" srcId="{22458425-39C2-4327-B6D3-A34EE41957D3}" destId="{D1D29AD4-FAFD-48A9-AA09-A63A62ECC5E4}" srcOrd="1" destOrd="0" parTransId="{323E4827-7776-4017-BE7E-9DE6C741735E}" sibTransId="{95E8B7EA-0E60-4322-8FC1-D64E33B8F8D5}"/>
    <dgm:cxn modelId="{300A9A66-3C64-40E3-BCDE-2C2B0F51956D}" type="presOf" srcId="{07FA8909-2FF7-42D8-8B44-051B52A2873B}" destId="{8331F218-D096-4099-91E7-14F5139278DA}" srcOrd="0" destOrd="0" presId="urn:microsoft.com/office/officeart/2018/2/layout/IconVerticalSolidList"/>
    <dgm:cxn modelId="{4940D986-B046-4B42-BF04-16C0020CA01C}" srcId="{22458425-39C2-4327-B6D3-A34EE41957D3}" destId="{07FA8909-2FF7-42D8-8B44-051B52A2873B}" srcOrd="0" destOrd="0" parTransId="{887E245A-BFD1-4973-9E5D-DA948D5B4D80}" sibTransId="{FB435160-659A-46B6-B8D3-3291F97AD9C5}"/>
    <dgm:cxn modelId="{ECC37388-F0B1-44D4-8BC0-D2B75AA9BA8F}" type="presOf" srcId="{70739F28-50CB-49B3-8401-61B9DB69042D}" destId="{0858DA78-68A1-4B38-A55B-B2CE9DB07E91}" srcOrd="0" destOrd="0" presId="urn:microsoft.com/office/officeart/2018/2/layout/IconVerticalSolidList"/>
    <dgm:cxn modelId="{93DA51B3-F2CC-4102-AAF0-089849268AAC}" srcId="{22458425-39C2-4327-B6D3-A34EE41957D3}" destId="{70739F28-50CB-49B3-8401-61B9DB69042D}" srcOrd="2" destOrd="0" parTransId="{54559EA2-5618-4DDB-9511-CAF8E2E3422F}" sibTransId="{5A391104-A005-4663-995A-4AA7F9A2685B}"/>
    <dgm:cxn modelId="{82F4AFC5-5561-4624-8E32-717572EA3EDC}" type="presParOf" srcId="{7664FB85-ED8D-4759-A95B-17975944C6E0}" destId="{FB5654FC-177F-4D43-9DA3-D4A6AF972DB9}" srcOrd="0" destOrd="0" presId="urn:microsoft.com/office/officeart/2018/2/layout/IconVerticalSolidList"/>
    <dgm:cxn modelId="{00EE4BC9-C458-4AAD-9ECE-D88FAE3C4008}" type="presParOf" srcId="{FB5654FC-177F-4D43-9DA3-D4A6AF972DB9}" destId="{EF667ACB-A798-4BA5-889D-DA9A6794CB1F}" srcOrd="0" destOrd="0" presId="urn:microsoft.com/office/officeart/2018/2/layout/IconVerticalSolidList"/>
    <dgm:cxn modelId="{F6C18454-831D-4B2F-8111-2AFC4FC2B1A9}" type="presParOf" srcId="{FB5654FC-177F-4D43-9DA3-D4A6AF972DB9}" destId="{16D812B0-FF7D-4D21-80E1-E871320F8D3F}" srcOrd="1" destOrd="0" presId="urn:microsoft.com/office/officeart/2018/2/layout/IconVerticalSolidList"/>
    <dgm:cxn modelId="{3E57F785-1CAD-4037-95C0-9B19240E0794}" type="presParOf" srcId="{FB5654FC-177F-4D43-9DA3-D4A6AF972DB9}" destId="{9EE4583E-4713-4122-9982-05AB6741B693}" srcOrd="2" destOrd="0" presId="urn:microsoft.com/office/officeart/2018/2/layout/IconVerticalSolidList"/>
    <dgm:cxn modelId="{6C148E96-5A81-496B-AAE2-E3D1831E808C}" type="presParOf" srcId="{FB5654FC-177F-4D43-9DA3-D4A6AF972DB9}" destId="{8331F218-D096-4099-91E7-14F5139278DA}" srcOrd="3" destOrd="0" presId="urn:microsoft.com/office/officeart/2018/2/layout/IconVerticalSolidList"/>
    <dgm:cxn modelId="{094105E4-4DBB-4BEF-93E9-D58275C0E718}" type="presParOf" srcId="{7664FB85-ED8D-4759-A95B-17975944C6E0}" destId="{DDD85885-1579-4003-96D1-4257F4F9FDE3}" srcOrd="1" destOrd="0" presId="urn:microsoft.com/office/officeart/2018/2/layout/IconVerticalSolidList"/>
    <dgm:cxn modelId="{F5FA4508-C256-4E5A-8171-FFBB5A6D5A29}" type="presParOf" srcId="{7664FB85-ED8D-4759-A95B-17975944C6E0}" destId="{EFFBEDF7-E89A-44F1-A1E0-05BC495231E8}" srcOrd="2" destOrd="0" presId="urn:microsoft.com/office/officeart/2018/2/layout/IconVerticalSolidList"/>
    <dgm:cxn modelId="{927BF1EE-6B4A-4881-BCD5-22B6729F8C68}" type="presParOf" srcId="{EFFBEDF7-E89A-44F1-A1E0-05BC495231E8}" destId="{C12126C5-3020-41D4-BABE-442118F91FC6}" srcOrd="0" destOrd="0" presId="urn:microsoft.com/office/officeart/2018/2/layout/IconVerticalSolidList"/>
    <dgm:cxn modelId="{EC3328C9-F307-4799-9FC0-BB77B64A012D}" type="presParOf" srcId="{EFFBEDF7-E89A-44F1-A1E0-05BC495231E8}" destId="{46991444-8E39-477C-87D1-26DF2CD4C0EF}" srcOrd="1" destOrd="0" presId="urn:microsoft.com/office/officeart/2018/2/layout/IconVerticalSolidList"/>
    <dgm:cxn modelId="{41E24D35-6CC6-44BF-A60E-9348B4D91D3F}" type="presParOf" srcId="{EFFBEDF7-E89A-44F1-A1E0-05BC495231E8}" destId="{271FE3DB-ECBD-48C7-89C5-7876F4D3BB94}" srcOrd="2" destOrd="0" presId="urn:microsoft.com/office/officeart/2018/2/layout/IconVerticalSolidList"/>
    <dgm:cxn modelId="{0F800E85-101A-493E-8FDC-99FA91556ECD}" type="presParOf" srcId="{EFFBEDF7-E89A-44F1-A1E0-05BC495231E8}" destId="{75E61C39-E175-4BF4-9BC1-B09DC9DCCEC4}" srcOrd="3" destOrd="0" presId="urn:microsoft.com/office/officeart/2018/2/layout/IconVerticalSolidList"/>
    <dgm:cxn modelId="{EA7BF959-B0E7-4D17-8A78-CF428C595FA3}" type="presParOf" srcId="{7664FB85-ED8D-4759-A95B-17975944C6E0}" destId="{74AB9569-2950-43D5-A51F-112279EF8F1C}" srcOrd="3" destOrd="0" presId="urn:microsoft.com/office/officeart/2018/2/layout/IconVerticalSolidList"/>
    <dgm:cxn modelId="{1B960B6D-19E7-4000-A16B-0F0636976FEA}" type="presParOf" srcId="{7664FB85-ED8D-4759-A95B-17975944C6E0}" destId="{876E3B19-BF03-424D-A903-748E70B3F889}" srcOrd="4" destOrd="0" presId="urn:microsoft.com/office/officeart/2018/2/layout/IconVerticalSolidList"/>
    <dgm:cxn modelId="{6CD03A97-8C99-4465-896E-C487A8097E4A}" type="presParOf" srcId="{876E3B19-BF03-424D-A903-748E70B3F889}" destId="{84E0FF03-4669-421D-94CB-5B1FDDCADF6D}" srcOrd="0" destOrd="0" presId="urn:microsoft.com/office/officeart/2018/2/layout/IconVerticalSolidList"/>
    <dgm:cxn modelId="{BFEBDDF7-6972-4441-ABBA-301257AE9F65}" type="presParOf" srcId="{876E3B19-BF03-424D-A903-748E70B3F889}" destId="{6A788DE2-83BB-441D-8951-9E67002248C9}" srcOrd="1" destOrd="0" presId="urn:microsoft.com/office/officeart/2018/2/layout/IconVerticalSolidList"/>
    <dgm:cxn modelId="{AD3E706A-FB41-477D-9F6F-05C19FC5A548}" type="presParOf" srcId="{876E3B19-BF03-424D-A903-748E70B3F889}" destId="{A8DB7524-E695-4BC4-A4D2-287F8FEFBF64}" srcOrd="2" destOrd="0" presId="urn:microsoft.com/office/officeart/2018/2/layout/IconVerticalSolidList"/>
    <dgm:cxn modelId="{31E4586F-DE6D-4415-AA53-FE412CEA9548}" type="presParOf" srcId="{876E3B19-BF03-424D-A903-748E70B3F889}" destId="{0858DA78-68A1-4B38-A55B-B2CE9DB07E9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5E23F8-D29B-4768-916D-CF910F7FCB8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90B8BE8-A837-4E18-804B-A4AABEEAF4BD}">
      <dgm:prSet/>
      <dgm:spPr/>
      <dgm:t>
        <a:bodyPr/>
        <a:lstStyle/>
        <a:p>
          <a:r>
            <a:rPr lang="en-US"/>
            <a:t>The Accounting book is clearly preferable on the payback method of investment appraisal, although the Economics book pays back only two months later. </a:t>
          </a:r>
        </a:p>
      </dgm:t>
    </dgm:pt>
    <dgm:pt modelId="{FD454161-1BB3-4F55-A653-9CFDABD0E145}" type="parTrans" cxnId="{AA74E367-9D61-4EF5-A13C-621214F86F15}">
      <dgm:prSet/>
      <dgm:spPr/>
      <dgm:t>
        <a:bodyPr/>
        <a:lstStyle/>
        <a:p>
          <a:endParaRPr lang="en-US"/>
        </a:p>
      </dgm:t>
    </dgm:pt>
    <dgm:pt modelId="{B3C1D8C3-BCE6-4F26-B046-EF40D0CA66A2}" type="sibTrans" cxnId="{AA74E367-9D61-4EF5-A13C-621214F86F15}">
      <dgm:prSet/>
      <dgm:spPr/>
      <dgm:t>
        <a:bodyPr/>
        <a:lstStyle/>
        <a:p>
          <a:endParaRPr lang="en-US"/>
        </a:p>
      </dgm:t>
    </dgm:pt>
    <dgm:pt modelId="{1A54C0CF-AAD1-4E70-B7D0-732C41E077E4}">
      <dgm:prSet/>
      <dgm:spPr/>
      <dgm:t>
        <a:bodyPr/>
        <a:lstStyle/>
        <a:p>
          <a:r>
            <a:rPr lang="en-US"/>
            <a:t>The Economics book does have net cash inflows of £30,000 more than the Accounting book, although these net cash inflows do rely heavily on the sale of the assets for £100,000 at the end of year 5. </a:t>
          </a:r>
        </a:p>
      </dgm:t>
    </dgm:pt>
    <dgm:pt modelId="{1C20E513-F1F6-48A9-9F20-AF84E085061E}" type="parTrans" cxnId="{9FC70ED2-F395-4BCE-A9AD-C4AC2E31DF58}">
      <dgm:prSet/>
      <dgm:spPr/>
      <dgm:t>
        <a:bodyPr/>
        <a:lstStyle/>
        <a:p>
          <a:endParaRPr lang="en-US"/>
        </a:p>
      </dgm:t>
    </dgm:pt>
    <dgm:pt modelId="{825BF6D9-4BB7-40BA-B91D-C2BEC130B550}" type="sibTrans" cxnId="{9FC70ED2-F395-4BCE-A9AD-C4AC2E31DF58}">
      <dgm:prSet/>
      <dgm:spPr/>
      <dgm:t>
        <a:bodyPr/>
        <a:lstStyle/>
        <a:p>
          <a:endParaRPr lang="en-US"/>
        </a:p>
      </dgm:t>
    </dgm:pt>
    <dgm:pt modelId="{94A07414-143C-4C45-A6C5-50B0E9D258FC}">
      <dgm:prSet/>
      <dgm:spPr/>
      <dgm:t>
        <a:bodyPr/>
        <a:lstStyle/>
        <a:p>
          <a:r>
            <a:rPr lang="en-US"/>
            <a:t>Without this final inflow of cash from the sale of the assets, the net cash inflows of the Accounting book would be £230,000 (£280,000 − £50,000 cash from sale of the assets) compared with £210,000 (£310,000 − £100,000 cash from sale of the assets) for the Economics book. </a:t>
          </a:r>
        </a:p>
      </dgm:t>
    </dgm:pt>
    <dgm:pt modelId="{EB1FCBAA-8F35-4A36-A676-0E651E0A86A8}" type="parTrans" cxnId="{4B244CF3-8739-474E-91AC-BDD1FFC43178}">
      <dgm:prSet/>
      <dgm:spPr/>
      <dgm:t>
        <a:bodyPr/>
        <a:lstStyle/>
        <a:p>
          <a:endParaRPr lang="en-US"/>
        </a:p>
      </dgm:t>
    </dgm:pt>
    <dgm:pt modelId="{284F962A-6E2B-4C99-886E-CB965E00AA49}" type="sibTrans" cxnId="{4B244CF3-8739-474E-91AC-BDD1FFC43178}">
      <dgm:prSet/>
      <dgm:spPr/>
      <dgm:t>
        <a:bodyPr/>
        <a:lstStyle/>
        <a:p>
          <a:endParaRPr lang="en-US"/>
        </a:p>
      </dgm:t>
    </dgm:pt>
    <dgm:pt modelId="{3E616DD8-7717-434E-AA93-A3B839B9836E}" type="pres">
      <dgm:prSet presAssocID="{785E23F8-D29B-4768-916D-CF910F7FCB8C}" presName="root" presStyleCnt="0">
        <dgm:presLayoutVars>
          <dgm:dir/>
          <dgm:resizeHandles val="exact"/>
        </dgm:presLayoutVars>
      </dgm:prSet>
      <dgm:spPr/>
    </dgm:pt>
    <dgm:pt modelId="{E6CBA92C-0250-40B5-B209-F3EE1570F61C}" type="pres">
      <dgm:prSet presAssocID="{090B8BE8-A837-4E18-804B-A4AABEEAF4BD}" presName="compNode" presStyleCnt="0"/>
      <dgm:spPr/>
    </dgm:pt>
    <dgm:pt modelId="{01CAB88C-1979-4E9A-9322-4A8925848B06}" type="pres">
      <dgm:prSet presAssocID="{090B8BE8-A837-4E18-804B-A4AABEEAF4BD}" presName="bgRect" presStyleLbl="bgShp" presStyleIdx="0" presStyleCnt="3"/>
      <dgm:spPr/>
    </dgm:pt>
    <dgm:pt modelId="{B3C31C13-37FD-4F3C-ADC7-40B8D1879D7F}" type="pres">
      <dgm:prSet presAssocID="{090B8BE8-A837-4E18-804B-A4AABEEAF4B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E793BB68-7F30-4ABF-BBB6-634A9D52E850}" type="pres">
      <dgm:prSet presAssocID="{090B8BE8-A837-4E18-804B-A4AABEEAF4BD}" presName="spaceRect" presStyleCnt="0"/>
      <dgm:spPr/>
    </dgm:pt>
    <dgm:pt modelId="{96961792-DB64-46A4-A667-9C01E56995E4}" type="pres">
      <dgm:prSet presAssocID="{090B8BE8-A837-4E18-804B-A4AABEEAF4BD}" presName="parTx" presStyleLbl="revTx" presStyleIdx="0" presStyleCnt="3">
        <dgm:presLayoutVars>
          <dgm:chMax val="0"/>
          <dgm:chPref val="0"/>
        </dgm:presLayoutVars>
      </dgm:prSet>
      <dgm:spPr/>
    </dgm:pt>
    <dgm:pt modelId="{D803C5A8-07C6-4799-9459-01805FF166CD}" type="pres">
      <dgm:prSet presAssocID="{B3C1D8C3-BCE6-4F26-B046-EF40D0CA66A2}" presName="sibTrans" presStyleCnt="0"/>
      <dgm:spPr/>
    </dgm:pt>
    <dgm:pt modelId="{81935BA8-D296-447A-B015-BACFCF04380B}" type="pres">
      <dgm:prSet presAssocID="{1A54C0CF-AAD1-4E70-B7D0-732C41E077E4}" presName="compNode" presStyleCnt="0"/>
      <dgm:spPr/>
    </dgm:pt>
    <dgm:pt modelId="{0948FF20-625F-4CA6-B8EB-431A78B32867}" type="pres">
      <dgm:prSet presAssocID="{1A54C0CF-AAD1-4E70-B7D0-732C41E077E4}" presName="bgRect" presStyleLbl="bgShp" presStyleIdx="1" presStyleCnt="3"/>
      <dgm:spPr/>
    </dgm:pt>
    <dgm:pt modelId="{39CEB824-F301-4516-B35F-DD4FDDDFC4A6}" type="pres">
      <dgm:prSet presAssocID="{1A54C0CF-AAD1-4E70-B7D0-732C41E077E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6AD6AF0D-74A2-4C53-8103-E73B54DD8419}" type="pres">
      <dgm:prSet presAssocID="{1A54C0CF-AAD1-4E70-B7D0-732C41E077E4}" presName="spaceRect" presStyleCnt="0"/>
      <dgm:spPr/>
    </dgm:pt>
    <dgm:pt modelId="{929129E8-F38E-4013-917C-B2D009A61BF2}" type="pres">
      <dgm:prSet presAssocID="{1A54C0CF-AAD1-4E70-B7D0-732C41E077E4}" presName="parTx" presStyleLbl="revTx" presStyleIdx="1" presStyleCnt="3">
        <dgm:presLayoutVars>
          <dgm:chMax val="0"/>
          <dgm:chPref val="0"/>
        </dgm:presLayoutVars>
      </dgm:prSet>
      <dgm:spPr/>
    </dgm:pt>
    <dgm:pt modelId="{F27CF2A3-0B19-46E9-A49C-26ACAB4B8E49}" type="pres">
      <dgm:prSet presAssocID="{825BF6D9-4BB7-40BA-B91D-C2BEC130B550}" presName="sibTrans" presStyleCnt="0"/>
      <dgm:spPr/>
    </dgm:pt>
    <dgm:pt modelId="{F5A7C20E-9E46-46E4-A999-207EBD8BC111}" type="pres">
      <dgm:prSet presAssocID="{94A07414-143C-4C45-A6C5-50B0E9D258FC}" presName="compNode" presStyleCnt="0"/>
      <dgm:spPr/>
    </dgm:pt>
    <dgm:pt modelId="{A70B275A-0EEC-44EA-A22E-0B06D3489C2C}" type="pres">
      <dgm:prSet presAssocID="{94A07414-143C-4C45-A6C5-50B0E9D258FC}" presName="bgRect" presStyleLbl="bgShp" presStyleIdx="2" presStyleCnt="3"/>
      <dgm:spPr/>
    </dgm:pt>
    <dgm:pt modelId="{C0CBE711-B2FE-457F-8D58-0EA53BA0ADE9}" type="pres">
      <dgm:prSet presAssocID="{94A07414-143C-4C45-A6C5-50B0E9D258F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ins"/>
        </a:ext>
      </dgm:extLst>
    </dgm:pt>
    <dgm:pt modelId="{81163A69-BFC9-41F2-A8AC-49E0D497FAEF}" type="pres">
      <dgm:prSet presAssocID="{94A07414-143C-4C45-A6C5-50B0E9D258FC}" presName="spaceRect" presStyleCnt="0"/>
      <dgm:spPr/>
    </dgm:pt>
    <dgm:pt modelId="{9F8F0BBC-CE9C-48EB-9F1C-2A940430A7C1}" type="pres">
      <dgm:prSet presAssocID="{94A07414-143C-4C45-A6C5-50B0E9D258FC}" presName="parTx" presStyleLbl="revTx" presStyleIdx="2" presStyleCnt="3">
        <dgm:presLayoutVars>
          <dgm:chMax val="0"/>
          <dgm:chPref val="0"/>
        </dgm:presLayoutVars>
      </dgm:prSet>
      <dgm:spPr/>
    </dgm:pt>
  </dgm:ptLst>
  <dgm:cxnLst>
    <dgm:cxn modelId="{F299701E-ACA0-4441-8FD0-705C95AE9EC2}" type="presOf" srcId="{090B8BE8-A837-4E18-804B-A4AABEEAF4BD}" destId="{96961792-DB64-46A4-A667-9C01E56995E4}" srcOrd="0" destOrd="0" presId="urn:microsoft.com/office/officeart/2018/2/layout/IconVerticalSolidList"/>
    <dgm:cxn modelId="{390CAA63-829A-40E5-A3BB-A14E31A2C150}" type="presOf" srcId="{785E23F8-D29B-4768-916D-CF910F7FCB8C}" destId="{3E616DD8-7717-434E-AA93-A3B839B9836E}" srcOrd="0" destOrd="0" presId="urn:microsoft.com/office/officeart/2018/2/layout/IconVerticalSolidList"/>
    <dgm:cxn modelId="{AA74E367-9D61-4EF5-A13C-621214F86F15}" srcId="{785E23F8-D29B-4768-916D-CF910F7FCB8C}" destId="{090B8BE8-A837-4E18-804B-A4AABEEAF4BD}" srcOrd="0" destOrd="0" parTransId="{FD454161-1BB3-4F55-A653-9CFDABD0E145}" sibTransId="{B3C1D8C3-BCE6-4F26-B046-EF40D0CA66A2}"/>
    <dgm:cxn modelId="{7F01F394-0208-493C-ABD6-66D5357C2593}" type="presOf" srcId="{1A54C0CF-AAD1-4E70-B7D0-732C41E077E4}" destId="{929129E8-F38E-4013-917C-B2D009A61BF2}" srcOrd="0" destOrd="0" presId="urn:microsoft.com/office/officeart/2018/2/layout/IconVerticalSolidList"/>
    <dgm:cxn modelId="{655245D0-3F00-47BC-8CDB-2D3EA263529F}" type="presOf" srcId="{94A07414-143C-4C45-A6C5-50B0E9D258FC}" destId="{9F8F0BBC-CE9C-48EB-9F1C-2A940430A7C1}" srcOrd="0" destOrd="0" presId="urn:microsoft.com/office/officeart/2018/2/layout/IconVerticalSolidList"/>
    <dgm:cxn modelId="{9FC70ED2-F395-4BCE-A9AD-C4AC2E31DF58}" srcId="{785E23F8-D29B-4768-916D-CF910F7FCB8C}" destId="{1A54C0CF-AAD1-4E70-B7D0-732C41E077E4}" srcOrd="1" destOrd="0" parTransId="{1C20E513-F1F6-48A9-9F20-AF84E085061E}" sibTransId="{825BF6D9-4BB7-40BA-B91D-C2BEC130B550}"/>
    <dgm:cxn modelId="{4B244CF3-8739-474E-91AC-BDD1FFC43178}" srcId="{785E23F8-D29B-4768-916D-CF910F7FCB8C}" destId="{94A07414-143C-4C45-A6C5-50B0E9D258FC}" srcOrd="2" destOrd="0" parTransId="{EB1FCBAA-8F35-4A36-A676-0E651E0A86A8}" sibTransId="{284F962A-6E2B-4C99-886E-CB965E00AA49}"/>
    <dgm:cxn modelId="{F8746D93-5F19-41A1-9FE3-AFD9479D4FBC}" type="presParOf" srcId="{3E616DD8-7717-434E-AA93-A3B839B9836E}" destId="{E6CBA92C-0250-40B5-B209-F3EE1570F61C}" srcOrd="0" destOrd="0" presId="urn:microsoft.com/office/officeart/2018/2/layout/IconVerticalSolidList"/>
    <dgm:cxn modelId="{0B6B2CC2-9A4B-49FE-ACF0-0278B3CF3AF8}" type="presParOf" srcId="{E6CBA92C-0250-40B5-B209-F3EE1570F61C}" destId="{01CAB88C-1979-4E9A-9322-4A8925848B06}" srcOrd="0" destOrd="0" presId="urn:microsoft.com/office/officeart/2018/2/layout/IconVerticalSolidList"/>
    <dgm:cxn modelId="{99F59E08-490E-4017-8847-B5DED2034C4A}" type="presParOf" srcId="{E6CBA92C-0250-40B5-B209-F3EE1570F61C}" destId="{B3C31C13-37FD-4F3C-ADC7-40B8D1879D7F}" srcOrd="1" destOrd="0" presId="urn:microsoft.com/office/officeart/2018/2/layout/IconVerticalSolidList"/>
    <dgm:cxn modelId="{5131D843-8CF7-4636-A8D1-564D539E92B3}" type="presParOf" srcId="{E6CBA92C-0250-40B5-B209-F3EE1570F61C}" destId="{E793BB68-7F30-4ABF-BBB6-634A9D52E850}" srcOrd="2" destOrd="0" presId="urn:microsoft.com/office/officeart/2018/2/layout/IconVerticalSolidList"/>
    <dgm:cxn modelId="{5A7F509A-AA2B-4AA8-9CD6-F41939169F8D}" type="presParOf" srcId="{E6CBA92C-0250-40B5-B209-F3EE1570F61C}" destId="{96961792-DB64-46A4-A667-9C01E56995E4}" srcOrd="3" destOrd="0" presId="urn:microsoft.com/office/officeart/2018/2/layout/IconVerticalSolidList"/>
    <dgm:cxn modelId="{439CEEFC-633D-4376-BF5B-C968B99FC347}" type="presParOf" srcId="{3E616DD8-7717-434E-AA93-A3B839B9836E}" destId="{D803C5A8-07C6-4799-9459-01805FF166CD}" srcOrd="1" destOrd="0" presId="urn:microsoft.com/office/officeart/2018/2/layout/IconVerticalSolidList"/>
    <dgm:cxn modelId="{4041ECB9-644D-45FD-A8CF-3B157FE19FE7}" type="presParOf" srcId="{3E616DD8-7717-434E-AA93-A3B839B9836E}" destId="{81935BA8-D296-447A-B015-BACFCF04380B}" srcOrd="2" destOrd="0" presId="urn:microsoft.com/office/officeart/2018/2/layout/IconVerticalSolidList"/>
    <dgm:cxn modelId="{2B7DD6BD-2047-4E99-90E2-60F885B23637}" type="presParOf" srcId="{81935BA8-D296-447A-B015-BACFCF04380B}" destId="{0948FF20-625F-4CA6-B8EB-431A78B32867}" srcOrd="0" destOrd="0" presId="urn:microsoft.com/office/officeart/2018/2/layout/IconVerticalSolidList"/>
    <dgm:cxn modelId="{087A9A0C-0F6E-47DB-84D1-A9BCC68242CF}" type="presParOf" srcId="{81935BA8-D296-447A-B015-BACFCF04380B}" destId="{39CEB824-F301-4516-B35F-DD4FDDDFC4A6}" srcOrd="1" destOrd="0" presId="urn:microsoft.com/office/officeart/2018/2/layout/IconVerticalSolidList"/>
    <dgm:cxn modelId="{F5A435FB-1798-4EFF-B97F-5115CC55039B}" type="presParOf" srcId="{81935BA8-D296-447A-B015-BACFCF04380B}" destId="{6AD6AF0D-74A2-4C53-8103-E73B54DD8419}" srcOrd="2" destOrd="0" presId="urn:microsoft.com/office/officeart/2018/2/layout/IconVerticalSolidList"/>
    <dgm:cxn modelId="{64B082B6-FC50-44BE-9286-924C37B52336}" type="presParOf" srcId="{81935BA8-D296-447A-B015-BACFCF04380B}" destId="{929129E8-F38E-4013-917C-B2D009A61BF2}" srcOrd="3" destOrd="0" presId="urn:microsoft.com/office/officeart/2018/2/layout/IconVerticalSolidList"/>
    <dgm:cxn modelId="{4C23D174-5383-4914-B47C-106575041D03}" type="presParOf" srcId="{3E616DD8-7717-434E-AA93-A3B839B9836E}" destId="{F27CF2A3-0B19-46E9-A49C-26ACAB4B8E49}" srcOrd="3" destOrd="0" presId="urn:microsoft.com/office/officeart/2018/2/layout/IconVerticalSolidList"/>
    <dgm:cxn modelId="{1FE94536-AD67-4C09-AC7E-A25C2EEA110F}" type="presParOf" srcId="{3E616DD8-7717-434E-AA93-A3B839B9836E}" destId="{F5A7C20E-9E46-46E4-A999-207EBD8BC111}" srcOrd="4" destOrd="0" presId="urn:microsoft.com/office/officeart/2018/2/layout/IconVerticalSolidList"/>
    <dgm:cxn modelId="{24B212D2-0A90-472D-84F9-2AF6D071374D}" type="presParOf" srcId="{F5A7C20E-9E46-46E4-A999-207EBD8BC111}" destId="{A70B275A-0EEC-44EA-A22E-0B06D3489C2C}" srcOrd="0" destOrd="0" presId="urn:microsoft.com/office/officeart/2018/2/layout/IconVerticalSolidList"/>
    <dgm:cxn modelId="{58D1B9E2-9261-4EA2-811A-A06A523EB525}" type="presParOf" srcId="{F5A7C20E-9E46-46E4-A999-207EBD8BC111}" destId="{C0CBE711-B2FE-457F-8D58-0EA53BA0ADE9}" srcOrd="1" destOrd="0" presId="urn:microsoft.com/office/officeart/2018/2/layout/IconVerticalSolidList"/>
    <dgm:cxn modelId="{0CC645A5-5A92-4EDC-9F2B-5659334A5586}" type="presParOf" srcId="{F5A7C20E-9E46-46E4-A999-207EBD8BC111}" destId="{81163A69-BFC9-41F2-A8AC-49E0D497FAEF}" srcOrd="2" destOrd="0" presId="urn:microsoft.com/office/officeart/2018/2/layout/IconVerticalSolidList"/>
    <dgm:cxn modelId="{F3B5EB74-E64F-4D4B-A212-D75FA5CC26ED}" type="presParOf" srcId="{F5A7C20E-9E46-46E4-A999-207EBD8BC111}" destId="{9F8F0BBC-CE9C-48EB-9F1C-2A940430A7C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C36CF48-6217-46C8-A75E-39BCC9A400C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9AEE2C5-333E-4ACB-96A4-5E5953720D52}">
      <dgm:prSet/>
      <dgm:spPr/>
      <dgm:t>
        <a:bodyPr/>
        <a:lstStyle/>
        <a:p>
          <a:r>
            <a:rPr lang="en-US"/>
            <a:t>The Accounting book has the higher net present value, so this book should be accepted instead of the Economics book. </a:t>
          </a:r>
        </a:p>
      </dgm:t>
    </dgm:pt>
    <dgm:pt modelId="{9E5B6826-F92B-4702-8D80-296850181F2A}" type="parTrans" cxnId="{B1BE512B-63BC-4D95-BE7F-4C662A10F80F}">
      <dgm:prSet/>
      <dgm:spPr/>
      <dgm:t>
        <a:bodyPr/>
        <a:lstStyle/>
        <a:p>
          <a:endParaRPr lang="en-US"/>
        </a:p>
      </dgm:t>
    </dgm:pt>
    <dgm:pt modelId="{8F825E21-B5B8-4245-812A-2F1FDDD09357}" type="sibTrans" cxnId="{B1BE512B-63BC-4D95-BE7F-4C662A10F80F}">
      <dgm:prSet/>
      <dgm:spPr/>
      <dgm:t>
        <a:bodyPr/>
        <a:lstStyle/>
        <a:p>
          <a:endParaRPr lang="en-US"/>
        </a:p>
      </dgm:t>
    </dgm:pt>
    <dgm:pt modelId="{03A419AB-5683-462B-9275-A8E59E46FE78}">
      <dgm:prSet/>
      <dgm:spPr/>
      <dgm:t>
        <a:bodyPr/>
        <a:lstStyle/>
        <a:p>
          <a:r>
            <a:rPr lang="en-US"/>
            <a:t>The Accounting book breaks even on a net present value basis towards the end of year 4. </a:t>
          </a:r>
        </a:p>
      </dgm:t>
    </dgm:pt>
    <dgm:pt modelId="{E442F43B-E05B-468E-8E5A-4DC9F112A479}" type="parTrans" cxnId="{9301E308-FA11-4197-999A-22965589BB42}">
      <dgm:prSet/>
      <dgm:spPr/>
      <dgm:t>
        <a:bodyPr/>
        <a:lstStyle/>
        <a:p>
          <a:endParaRPr lang="en-US"/>
        </a:p>
      </dgm:t>
    </dgm:pt>
    <dgm:pt modelId="{BE38BD69-BC16-457C-A5EA-024DC7B33590}" type="sibTrans" cxnId="{9301E308-FA11-4197-999A-22965589BB42}">
      <dgm:prSet/>
      <dgm:spPr/>
      <dgm:t>
        <a:bodyPr/>
        <a:lstStyle/>
        <a:p>
          <a:endParaRPr lang="en-US"/>
        </a:p>
      </dgm:t>
    </dgm:pt>
    <dgm:pt modelId="{A8BF4833-D9D6-4141-A5F5-B4A4360EFDC9}">
      <dgm:prSet/>
      <dgm:spPr/>
      <dgm:t>
        <a:bodyPr/>
        <a:lstStyle/>
        <a:p>
          <a:r>
            <a:rPr lang="en-US"/>
            <a:t>The Economics book breaks even on a net present value basis only at the end of year 5. </a:t>
          </a:r>
        </a:p>
      </dgm:t>
    </dgm:pt>
    <dgm:pt modelId="{5C4B4463-C291-453D-AEF9-D68BC25CF86F}" type="parTrans" cxnId="{BFF94482-2C47-4E8E-A937-2EB40241FFB8}">
      <dgm:prSet/>
      <dgm:spPr/>
      <dgm:t>
        <a:bodyPr/>
        <a:lstStyle/>
        <a:p>
          <a:endParaRPr lang="en-US"/>
        </a:p>
      </dgm:t>
    </dgm:pt>
    <dgm:pt modelId="{0AEB2270-73FD-441B-97E6-410AD48CA626}" type="sibTrans" cxnId="{BFF94482-2C47-4E8E-A937-2EB40241FFB8}">
      <dgm:prSet/>
      <dgm:spPr/>
      <dgm:t>
        <a:bodyPr/>
        <a:lstStyle/>
        <a:p>
          <a:endParaRPr lang="en-US"/>
        </a:p>
      </dgm:t>
    </dgm:pt>
    <dgm:pt modelId="{A5E9A550-71F1-4D92-A945-DA221E2F0855}" type="pres">
      <dgm:prSet presAssocID="{EC36CF48-6217-46C8-A75E-39BCC9A400CA}" presName="root" presStyleCnt="0">
        <dgm:presLayoutVars>
          <dgm:dir/>
          <dgm:resizeHandles val="exact"/>
        </dgm:presLayoutVars>
      </dgm:prSet>
      <dgm:spPr/>
    </dgm:pt>
    <dgm:pt modelId="{B877727A-7587-44BA-977C-3C462933A42A}" type="pres">
      <dgm:prSet presAssocID="{29AEE2C5-333E-4ACB-96A4-5E5953720D52}" presName="compNode" presStyleCnt="0"/>
      <dgm:spPr/>
    </dgm:pt>
    <dgm:pt modelId="{256984A7-1561-4A28-8F51-52A6E9074F07}" type="pres">
      <dgm:prSet presAssocID="{29AEE2C5-333E-4ACB-96A4-5E5953720D52}" presName="bgRect" presStyleLbl="bgShp" presStyleIdx="0" presStyleCnt="3"/>
      <dgm:spPr/>
    </dgm:pt>
    <dgm:pt modelId="{6E4F53CD-16B7-4118-B7BC-20F635EBB62D}" type="pres">
      <dgm:prSet presAssocID="{29AEE2C5-333E-4ACB-96A4-5E5953720D5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1BD118D4-2A58-4109-AA11-2DCC96E21744}" type="pres">
      <dgm:prSet presAssocID="{29AEE2C5-333E-4ACB-96A4-5E5953720D52}" presName="spaceRect" presStyleCnt="0"/>
      <dgm:spPr/>
    </dgm:pt>
    <dgm:pt modelId="{F32FB4B4-8FBE-417C-B450-676356E9D0AD}" type="pres">
      <dgm:prSet presAssocID="{29AEE2C5-333E-4ACB-96A4-5E5953720D52}" presName="parTx" presStyleLbl="revTx" presStyleIdx="0" presStyleCnt="3">
        <dgm:presLayoutVars>
          <dgm:chMax val="0"/>
          <dgm:chPref val="0"/>
        </dgm:presLayoutVars>
      </dgm:prSet>
      <dgm:spPr/>
    </dgm:pt>
    <dgm:pt modelId="{09880D88-986D-48B6-B874-676E88A7ACF2}" type="pres">
      <dgm:prSet presAssocID="{8F825E21-B5B8-4245-812A-2F1FDDD09357}" presName="sibTrans" presStyleCnt="0"/>
      <dgm:spPr/>
    </dgm:pt>
    <dgm:pt modelId="{B61CCECE-01D1-4711-88C4-670A28A156D0}" type="pres">
      <dgm:prSet presAssocID="{03A419AB-5683-462B-9275-A8E59E46FE78}" presName="compNode" presStyleCnt="0"/>
      <dgm:spPr/>
    </dgm:pt>
    <dgm:pt modelId="{91D75B6A-0689-4BB9-AFA2-512CDFC8E770}" type="pres">
      <dgm:prSet presAssocID="{03A419AB-5683-462B-9275-A8E59E46FE78}" presName="bgRect" presStyleLbl="bgShp" presStyleIdx="1" presStyleCnt="3"/>
      <dgm:spPr/>
    </dgm:pt>
    <dgm:pt modelId="{586E9B3C-9B4F-445C-B9BA-7145BD4093A7}" type="pres">
      <dgm:prSet presAssocID="{03A419AB-5683-462B-9275-A8E59E46FE7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lculator"/>
        </a:ext>
      </dgm:extLst>
    </dgm:pt>
    <dgm:pt modelId="{01E69681-C786-413C-AE03-B2C13CFE7939}" type="pres">
      <dgm:prSet presAssocID="{03A419AB-5683-462B-9275-A8E59E46FE78}" presName="spaceRect" presStyleCnt="0"/>
      <dgm:spPr/>
    </dgm:pt>
    <dgm:pt modelId="{09D73E5E-776C-4B21-89F9-C3F3D87C8571}" type="pres">
      <dgm:prSet presAssocID="{03A419AB-5683-462B-9275-A8E59E46FE78}" presName="parTx" presStyleLbl="revTx" presStyleIdx="1" presStyleCnt="3">
        <dgm:presLayoutVars>
          <dgm:chMax val="0"/>
          <dgm:chPref val="0"/>
        </dgm:presLayoutVars>
      </dgm:prSet>
      <dgm:spPr/>
    </dgm:pt>
    <dgm:pt modelId="{6B665FA6-DBCA-4295-9892-7B9BC7A022A4}" type="pres">
      <dgm:prSet presAssocID="{BE38BD69-BC16-457C-A5EA-024DC7B33590}" presName="sibTrans" presStyleCnt="0"/>
      <dgm:spPr/>
    </dgm:pt>
    <dgm:pt modelId="{F80478EC-7A7D-4531-A3F8-A4EFA3822790}" type="pres">
      <dgm:prSet presAssocID="{A8BF4833-D9D6-4141-A5F5-B4A4360EFDC9}" presName="compNode" presStyleCnt="0"/>
      <dgm:spPr/>
    </dgm:pt>
    <dgm:pt modelId="{AEC27C2A-BD5A-435D-B966-1F71B1999C45}" type="pres">
      <dgm:prSet presAssocID="{A8BF4833-D9D6-4141-A5F5-B4A4360EFDC9}" presName="bgRect" presStyleLbl="bgShp" presStyleIdx="2" presStyleCnt="3"/>
      <dgm:spPr/>
    </dgm:pt>
    <dgm:pt modelId="{9D19E348-9164-4AF9-B275-6FAF65258DFA}" type="pres">
      <dgm:prSet presAssocID="{A8BF4833-D9D6-4141-A5F5-B4A4360EFDC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8948CE4F-A389-41B4-AA6D-F4F38464C382}" type="pres">
      <dgm:prSet presAssocID="{A8BF4833-D9D6-4141-A5F5-B4A4360EFDC9}" presName="spaceRect" presStyleCnt="0"/>
      <dgm:spPr/>
    </dgm:pt>
    <dgm:pt modelId="{247D112F-26EB-4B3B-9BEB-B3FB3DD15511}" type="pres">
      <dgm:prSet presAssocID="{A8BF4833-D9D6-4141-A5F5-B4A4360EFDC9}" presName="parTx" presStyleLbl="revTx" presStyleIdx="2" presStyleCnt="3">
        <dgm:presLayoutVars>
          <dgm:chMax val="0"/>
          <dgm:chPref val="0"/>
        </dgm:presLayoutVars>
      </dgm:prSet>
      <dgm:spPr/>
    </dgm:pt>
  </dgm:ptLst>
  <dgm:cxnLst>
    <dgm:cxn modelId="{350ACD01-6C36-4FDB-809A-CD48B9248AEA}" type="presOf" srcId="{EC36CF48-6217-46C8-A75E-39BCC9A400CA}" destId="{A5E9A550-71F1-4D92-A945-DA221E2F0855}" srcOrd="0" destOrd="0" presId="urn:microsoft.com/office/officeart/2018/2/layout/IconVerticalSolidList"/>
    <dgm:cxn modelId="{9301E308-FA11-4197-999A-22965589BB42}" srcId="{EC36CF48-6217-46C8-A75E-39BCC9A400CA}" destId="{03A419AB-5683-462B-9275-A8E59E46FE78}" srcOrd="1" destOrd="0" parTransId="{E442F43B-E05B-468E-8E5A-4DC9F112A479}" sibTransId="{BE38BD69-BC16-457C-A5EA-024DC7B33590}"/>
    <dgm:cxn modelId="{B1BE512B-63BC-4D95-BE7F-4C662A10F80F}" srcId="{EC36CF48-6217-46C8-A75E-39BCC9A400CA}" destId="{29AEE2C5-333E-4ACB-96A4-5E5953720D52}" srcOrd="0" destOrd="0" parTransId="{9E5B6826-F92B-4702-8D80-296850181F2A}" sibTransId="{8F825E21-B5B8-4245-812A-2F1FDDD09357}"/>
    <dgm:cxn modelId="{BFF94482-2C47-4E8E-A937-2EB40241FFB8}" srcId="{EC36CF48-6217-46C8-A75E-39BCC9A400CA}" destId="{A8BF4833-D9D6-4141-A5F5-B4A4360EFDC9}" srcOrd="2" destOrd="0" parTransId="{5C4B4463-C291-453D-AEF9-D68BC25CF86F}" sibTransId="{0AEB2270-73FD-441B-97E6-410AD48CA626}"/>
    <dgm:cxn modelId="{32C5189D-2A9E-49EA-8838-0280B3CD7E11}" type="presOf" srcId="{03A419AB-5683-462B-9275-A8E59E46FE78}" destId="{09D73E5E-776C-4B21-89F9-C3F3D87C8571}" srcOrd="0" destOrd="0" presId="urn:microsoft.com/office/officeart/2018/2/layout/IconVerticalSolidList"/>
    <dgm:cxn modelId="{5AFBB2B4-13D2-4E1C-86F4-F134FB294336}" type="presOf" srcId="{A8BF4833-D9D6-4141-A5F5-B4A4360EFDC9}" destId="{247D112F-26EB-4B3B-9BEB-B3FB3DD15511}" srcOrd="0" destOrd="0" presId="urn:microsoft.com/office/officeart/2018/2/layout/IconVerticalSolidList"/>
    <dgm:cxn modelId="{A6970CCA-CED3-4DDE-A05B-E3BE649DD142}" type="presOf" srcId="{29AEE2C5-333E-4ACB-96A4-5E5953720D52}" destId="{F32FB4B4-8FBE-417C-B450-676356E9D0AD}" srcOrd="0" destOrd="0" presId="urn:microsoft.com/office/officeart/2018/2/layout/IconVerticalSolidList"/>
    <dgm:cxn modelId="{930DB382-0041-4394-9A84-70FFD475A956}" type="presParOf" srcId="{A5E9A550-71F1-4D92-A945-DA221E2F0855}" destId="{B877727A-7587-44BA-977C-3C462933A42A}" srcOrd="0" destOrd="0" presId="urn:microsoft.com/office/officeart/2018/2/layout/IconVerticalSolidList"/>
    <dgm:cxn modelId="{911E1E7D-B581-4094-9B3F-45F18DE1DBF8}" type="presParOf" srcId="{B877727A-7587-44BA-977C-3C462933A42A}" destId="{256984A7-1561-4A28-8F51-52A6E9074F07}" srcOrd="0" destOrd="0" presId="urn:microsoft.com/office/officeart/2018/2/layout/IconVerticalSolidList"/>
    <dgm:cxn modelId="{7C6AA5D7-0668-4AD9-8832-76CD8827F5AD}" type="presParOf" srcId="{B877727A-7587-44BA-977C-3C462933A42A}" destId="{6E4F53CD-16B7-4118-B7BC-20F635EBB62D}" srcOrd="1" destOrd="0" presId="urn:microsoft.com/office/officeart/2018/2/layout/IconVerticalSolidList"/>
    <dgm:cxn modelId="{A5288361-3794-485C-ACC0-227551C1BCEE}" type="presParOf" srcId="{B877727A-7587-44BA-977C-3C462933A42A}" destId="{1BD118D4-2A58-4109-AA11-2DCC96E21744}" srcOrd="2" destOrd="0" presId="urn:microsoft.com/office/officeart/2018/2/layout/IconVerticalSolidList"/>
    <dgm:cxn modelId="{1E1FA3A1-7781-4680-90D7-37044ECB6CCA}" type="presParOf" srcId="{B877727A-7587-44BA-977C-3C462933A42A}" destId="{F32FB4B4-8FBE-417C-B450-676356E9D0AD}" srcOrd="3" destOrd="0" presId="urn:microsoft.com/office/officeart/2018/2/layout/IconVerticalSolidList"/>
    <dgm:cxn modelId="{03A56EA4-A411-4845-A387-63C745D83C30}" type="presParOf" srcId="{A5E9A550-71F1-4D92-A945-DA221E2F0855}" destId="{09880D88-986D-48B6-B874-676E88A7ACF2}" srcOrd="1" destOrd="0" presId="urn:microsoft.com/office/officeart/2018/2/layout/IconVerticalSolidList"/>
    <dgm:cxn modelId="{74EA6751-0669-410F-800C-B6F291D74BE3}" type="presParOf" srcId="{A5E9A550-71F1-4D92-A945-DA221E2F0855}" destId="{B61CCECE-01D1-4711-88C4-670A28A156D0}" srcOrd="2" destOrd="0" presId="urn:microsoft.com/office/officeart/2018/2/layout/IconVerticalSolidList"/>
    <dgm:cxn modelId="{E69D95CC-122F-4096-92B5-9AC0757914F7}" type="presParOf" srcId="{B61CCECE-01D1-4711-88C4-670A28A156D0}" destId="{91D75B6A-0689-4BB9-AFA2-512CDFC8E770}" srcOrd="0" destOrd="0" presId="urn:microsoft.com/office/officeart/2018/2/layout/IconVerticalSolidList"/>
    <dgm:cxn modelId="{DB3DE8F7-E18E-4DBE-8704-A5E832C638F6}" type="presParOf" srcId="{B61CCECE-01D1-4711-88C4-670A28A156D0}" destId="{586E9B3C-9B4F-445C-B9BA-7145BD4093A7}" srcOrd="1" destOrd="0" presId="urn:microsoft.com/office/officeart/2018/2/layout/IconVerticalSolidList"/>
    <dgm:cxn modelId="{223D3706-F08A-49FF-8670-A2A5C502590D}" type="presParOf" srcId="{B61CCECE-01D1-4711-88C4-670A28A156D0}" destId="{01E69681-C786-413C-AE03-B2C13CFE7939}" srcOrd="2" destOrd="0" presId="urn:microsoft.com/office/officeart/2018/2/layout/IconVerticalSolidList"/>
    <dgm:cxn modelId="{F4CD52FA-3376-42CC-AB8B-3D3602F70D49}" type="presParOf" srcId="{B61CCECE-01D1-4711-88C4-670A28A156D0}" destId="{09D73E5E-776C-4B21-89F9-C3F3D87C8571}" srcOrd="3" destOrd="0" presId="urn:microsoft.com/office/officeart/2018/2/layout/IconVerticalSolidList"/>
    <dgm:cxn modelId="{AC545B5A-8271-40D1-95A4-FA62B5F5831A}" type="presParOf" srcId="{A5E9A550-71F1-4D92-A945-DA221E2F0855}" destId="{6B665FA6-DBCA-4295-9892-7B9BC7A022A4}" srcOrd="3" destOrd="0" presId="urn:microsoft.com/office/officeart/2018/2/layout/IconVerticalSolidList"/>
    <dgm:cxn modelId="{D814D620-C7CF-4D74-B3A3-6BCF5BB090C5}" type="presParOf" srcId="{A5E9A550-71F1-4D92-A945-DA221E2F0855}" destId="{F80478EC-7A7D-4531-A3F8-A4EFA3822790}" srcOrd="4" destOrd="0" presId="urn:microsoft.com/office/officeart/2018/2/layout/IconVerticalSolidList"/>
    <dgm:cxn modelId="{2935131E-B000-46FF-8A63-38D2A69C1FA3}" type="presParOf" srcId="{F80478EC-7A7D-4531-A3F8-A4EFA3822790}" destId="{AEC27C2A-BD5A-435D-B966-1F71B1999C45}" srcOrd="0" destOrd="0" presId="urn:microsoft.com/office/officeart/2018/2/layout/IconVerticalSolidList"/>
    <dgm:cxn modelId="{3F464325-6ED7-4651-AB51-48C7D6CD04D7}" type="presParOf" srcId="{F80478EC-7A7D-4531-A3F8-A4EFA3822790}" destId="{9D19E348-9164-4AF9-B275-6FAF65258DFA}" srcOrd="1" destOrd="0" presId="urn:microsoft.com/office/officeart/2018/2/layout/IconVerticalSolidList"/>
    <dgm:cxn modelId="{EC3AD118-E120-4BC8-9D32-4507F6BA6A9A}" type="presParOf" srcId="{F80478EC-7A7D-4531-A3F8-A4EFA3822790}" destId="{8948CE4F-A389-41B4-AA6D-F4F38464C382}" srcOrd="2" destOrd="0" presId="urn:microsoft.com/office/officeart/2018/2/layout/IconVerticalSolidList"/>
    <dgm:cxn modelId="{39B15A11-CBD3-473A-B012-8D33C717778F}" type="presParOf" srcId="{F80478EC-7A7D-4531-A3F8-A4EFA3822790}" destId="{247D112F-26EB-4B3B-9BEB-B3FB3DD1551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221D4AD-0860-48E2-B2A1-40A567BEEC1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C4AF538-9A7F-4B9E-BEDA-85FC0161CF8E}">
      <dgm:prSet/>
      <dgm:spPr/>
      <dgm:t>
        <a:bodyPr/>
        <a:lstStyle/>
        <a:p>
          <a:r>
            <a:rPr lang="en-US"/>
            <a:t>The Accounting book has the higher internal rate of return. </a:t>
          </a:r>
        </a:p>
      </dgm:t>
    </dgm:pt>
    <dgm:pt modelId="{5892B2DA-97DD-4B19-BD13-A9D1F4DA2A00}" type="parTrans" cxnId="{6615C7EC-D36C-46BB-A1EA-D99A8EBF5057}">
      <dgm:prSet/>
      <dgm:spPr/>
      <dgm:t>
        <a:bodyPr/>
        <a:lstStyle/>
        <a:p>
          <a:endParaRPr lang="en-US"/>
        </a:p>
      </dgm:t>
    </dgm:pt>
    <dgm:pt modelId="{A48FC459-A6E2-4B3A-92C7-F22480B40CDA}" type="sibTrans" cxnId="{6615C7EC-D36C-46BB-A1EA-D99A8EBF5057}">
      <dgm:prSet/>
      <dgm:spPr/>
      <dgm:t>
        <a:bodyPr/>
        <a:lstStyle/>
        <a:p>
          <a:endParaRPr lang="en-US"/>
        </a:p>
      </dgm:t>
    </dgm:pt>
    <dgm:pt modelId="{B1534E66-C2FC-4FAE-AB7F-D713A2072E19}">
      <dgm:prSet/>
      <dgm:spPr/>
      <dgm:t>
        <a:bodyPr/>
        <a:lstStyle/>
        <a:p>
          <a:r>
            <a:rPr lang="en-US"/>
            <a:t>This internal rate of return is higher than publisher’s cost of capital (10 per cent), so the project should be accepted. </a:t>
          </a:r>
        </a:p>
      </dgm:t>
    </dgm:pt>
    <dgm:pt modelId="{8AE6EFA9-4C94-41F7-B8F9-FC1DFA19354F}" type="parTrans" cxnId="{931E1314-B1B8-4C82-A15E-5E81B6E3D491}">
      <dgm:prSet/>
      <dgm:spPr/>
      <dgm:t>
        <a:bodyPr/>
        <a:lstStyle/>
        <a:p>
          <a:endParaRPr lang="en-US"/>
        </a:p>
      </dgm:t>
    </dgm:pt>
    <dgm:pt modelId="{09A1B5AC-D70E-4E7A-9519-2C5892F25AAD}" type="sibTrans" cxnId="{931E1314-B1B8-4C82-A15E-5E81B6E3D491}">
      <dgm:prSet/>
      <dgm:spPr/>
      <dgm:t>
        <a:bodyPr/>
        <a:lstStyle/>
        <a:p>
          <a:endParaRPr lang="en-US"/>
        </a:p>
      </dgm:t>
    </dgm:pt>
    <dgm:pt modelId="{6656397D-8AEF-4AF1-A123-293E60738D79}">
      <dgm:prSet/>
      <dgm:spPr/>
      <dgm:t>
        <a:bodyPr/>
        <a:lstStyle/>
        <a:p>
          <a:r>
            <a:rPr lang="en-US"/>
            <a:t>The decision under IRR is consistent with the decision under the net present value appraisal method, which is to choose the Accounting book as this project has the higher net present value of the two books. </a:t>
          </a:r>
        </a:p>
      </dgm:t>
    </dgm:pt>
    <dgm:pt modelId="{BE4C08C4-681E-491B-9C69-2A8C11BD1E3C}" type="parTrans" cxnId="{8DC22936-F987-4668-BD0D-4E51114D4D52}">
      <dgm:prSet/>
      <dgm:spPr/>
      <dgm:t>
        <a:bodyPr/>
        <a:lstStyle/>
        <a:p>
          <a:endParaRPr lang="en-US"/>
        </a:p>
      </dgm:t>
    </dgm:pt>
    <dgm:pt modelId="{0389AF98-F43B-4C7A-BE00-4B7B96F43062}" type="sibTrans" cxnId="{8DC22936-F987-4668-BD0D-4E51114D4D52}">
      <dgm:prSet/>
      <dgm:spPr/>
      <dgm:t>
        <a:bodyPr/>
        <a:lstStyle/>
        <a:p>
          <a:endParaRPr lang="en-US"/>
        </a:p>
      </dgm:t>
    </dgm:pt>
    <dgm:pt modelId="{E38A3286-3EE9-4AC5-86E4-2D5A66B14AF0}" type="pres">
      <dgm:prSet presAssocID="{B221D4AD-0860-48E2-B2A1-40A567BEEC16}" presName="root" presStyleCnt="0">
        <dgm:presLayoutVars>
          <dgm:dir/>
          <dgm:resizeHandles val="exact"/>
        </dgm:presLayoutVars>
      </dgm:prSet>
      <dgm:spPr/>
    </dgm:pt>
    <dgm:pt modelId="{8F7D56F0-5E85-4EA4-A2C7-EC07FAC173B1}" type="pres">
      <dgm:prSet presAssocID="{1C4AF538-9A7F-4B9E-BEDA-85FC0161CF8E}" presName="compNode" presStyleCnt="0"/>
      <dgm:spPr/>
    </dgm:pt>
    <dgm:pt modelId="{4EB6CDCC-96FB-456E-BB8F-501183010857}" type="pres">
      <dgm:prSet presAssocID="{1C4AF538-9A7F-4B9E-BEDA-85FC0161CF8E}" presName="bgRect" presStyleLbl="bgShp" presStyleIdx="0" presStyleCnt="3"/>
      <dgm:spPr/>
    </dgm:pt>
    <dgm:pt modelId="{387BED75-60E7-4D6A-94A6-8B0D5F1603F7}" type="pres">
      <dgm:prSet presAssocID="{1C4AF538-9A7F-4B9E-BEDA-85FC0161CF8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703B3996-7876-42F8-A960-C9BED3FEC915}" type="pres">
      <dgm:prSet presAssocID="{1C4AF538-9A7F-4B9E-BEDA-85FC0161CF8E}" presName="spaceRect" presStyleCnt="0"/>
      <dgm:spPr/>
    </dgm:pt>
    <dgm:pt modelId="{E84B912B-A903-4D81-AF53-25E36D109A0B}" type="pres">
      <dgm:prSet presAssocID="{1C4AF538-9A7F-4B9E-BEDA-85FC0161CF8E}" presName="parTx" presStyleLbl="revTx" presStyleIdx="0" presStyleCnt="3">
        <dgm:presLayoutVars>
          <dgm:chMax val="0"/>
          <dgm:chPref val="0"/>
        </dgm:presLayoutVars>
      </dgm:prSet>
      <dgm:spPr/>
    </dgm:pt>
    <dgm:pt modelId="{FB85DD24-337D-46B9-B576-468B020A38DE}" type="pres">
      <dgm:prSet presAssocID="{A48FC459-A6E2-4B3A-92C7-F22480B40CDA}" presName="sibTrans" presStyleCnt="0"/>
      <dgm:spPr/>
    </dgm:pt>
    <dgm:pt modelId="{E7F60510-6EA3-4F46-B3C9-4CE4E344B87C}" type="pres">
      <dgm:prSet presAssocID="{B1534E66-C2FC-4FAE-AB7F-D713A2072E19}" presName="compNode" presStyleCnt="0"/>
      <dgm:spPr/>
    </dgm:pt>
    <dgm:pt modelId="{83A55F40-501D-4F8D-8056-D83B8E48D941}" type="pres">
      <dgm:prSet presAssocID="{B1534E66-C2FC-4FAE-AB7F-D713A2072E19}" presName="bgRect" presStyleLbl="bgShp" presStyleIdx="1" presStyleCnt="3"/>
      <dgm:spPr/>
    </dgm:pt>
    <dgm:pt modelId="{55620451-4D1F-4D3F-9E01-402DA4A63D6E}" type="pres">
      <dgm:prSet presAssocID="{B1534E66-C2FC-4FAE-AB7F-D713A2072E1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Yuan"/>
        </a:ext>
      </dgm:extLst>
    </dgm:pt>
    <dgm:pt modelId="{F49D848A-1FD7-4771-B65E-01A27563CB74}" type="pres">
      <dgm:prSet presAssocID="{B1534E66-C2FC-4FAE-AB7F-D713A2072E19}" presName="spaceRect" presStyleCnt="0"/>
      <dgm:spPr/>
    </dgm:pt>
    <dgm:pt modelId="{7B533E80-F9A6-4EEA-8AA7-267657986A75}" type="pres">
      <dgm:prSet presAssocID="{B1534E66-C2FC-4FAE-AB7F-D713A2072E19}" presName="parTx" presStyleLbl="revTx" presStyleIdx="1" presStyleCnt="3">
        <dgm:presLayoutVars>
          <dgm:chMax val="0"/>
          <dgm:chPref val="0"/>
        </dgm:presLayoutVars>
      </dgm:prSet>
      <dgm:spPr/>
    </dgm:pt>
    <dgm:pt modelId="{75B0C6EA-0C21-4541-BCB0-81F489BB45FA}" type="pres">
      <dgm:prSet presAssocID="{09A1B5AC-D70E-4E7A-9519-2C5892F25AAD}" presName="sibTrans" presStyleCnt="0"/>
      <dgm:spPr/>
    </dgm:pt>
    <dgm:pt modelId="{F5745628-C04D-40CB-A966-B0057DCF3FF4}" type="pres">
      <dgm:prSet presAssocID="{6656397D-8AEF-4AF1-A123-293E60738D79}" presName="compNode" presStyleCnt="0"/>
      <dgm:spPr/>
    </dgm:pt>
    <dgm:pt modelId="{F8A277ED-4B3D-40CE-A0BE-3D056AE69EB2}" type="pres">
      <dgm:prSet presAssocID="{6656397D-8AEF-4AF1-A123-293E60738D79}" presName="bgRect" presStyleLbl="bgShp" presStyleIdx="2" presStyleCnt="3"/>
      <dgm:spPr/>
    </dgm:pt>
    <dgm:pt modelId="{62E97CF2-33F1-432E-851F-77609C82A71A}" type="pres">
      <dgm:prSet presAssocID="{6656397D-8AEF-4AF1-A123-293E60738D7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09A5EE53-2CF3-4F7B-B25C-77F3F55DC931}" type="pres">
      <dgm:prSet presAssocID="{6656397D-8AEF-4AF1-A123-293E60738D79}" presName="spaceRect" presStyleCnt="0"/>
      <dgm:spPr/>
    </dgm:pt>
    <dgm:pt modelId="{550916C5-E6FB-4569-8962-6CB031A6F000}" type="pres">
      <dgm:prSet presAssocID="{6656397D-8AEF-4AF1-A123-293E60738D79}" presName="parTx" presStyleLbl="revTx" presStyleIdx="2" presStyleCnt="3">
        <dgm:presLayoutVars>
          <dgm:chMax val="0"/>
          <dgm:chPref val="0"/>
        </dgm:presLayoutVars>
      </dgm:prSet>
      <dgm:spPr/>
    </dgm:pt>
  </dgm:ptLst>
  <dgm:cxnLst>
    <dgm:cxn modelId="{36460D01-E845-4329-8635-6982BB5EC593}" type="presOf" srcId="{B221D4AD-0860-48E2-B2A1-40A567BEEC16}" destId="{E38A3286-3EE9-4AC5-86E4-2D5A66B14AF0}" srcOrd="0" destOrd="0" presId="urn:microsoft.com/office/officeart/2018/2/layout/IconVerticalSolidList"/>
    <dgm:cxn modelId="{931E1314-B1B8-4C82-A15E-5E81B6E3D491}" srcId="{B221D4AD-0860-48E2-B2A1-40A567BEEC16}" destId="{B1534E66-C2FC-4FAE-AB7F-D713A2072E19}" srcOrd="1" destOrd="0" parTransId="{8AE6EFA9-4C94-41F7-B8F9-FC1DFA19354F}" sibTransId="{09A1B5AC-D70E-4E7A-9519-2C5892F25AAD}"/>
    <dgm:cxn modelId="{8DC22936-F987-4668-BD0D-4E51114D4D52}" srcId="{B221D4AD-0860-48E2-B2A1-40A567BEEC16}" destId="{6656397D-8AEF-4AF1-A123-293E60738D79}" srcOrd="2" destOrd="0" parTransId="{BE4C08C4-681E-491B-9C69-2A8C11BD1E3C}" sibTransId="{0389AF98-F43B-4C7A-BE00-4B7B96F43062}"/>
    <dgm:cxn modelId="{0A869046-354F-4768-B64A-443B17A9C53B}" type="presOf" srcId="{6656397D-8AEF-4AF1-A123-293E60738D79}" destId="{550916C5-E6FB-4569-8962-6CB031A6F000}" srcOrd="0" destOrd="0" presId="urn:microsoft.com/office/officeart/2018/2/layout/IconVerticalSolidList"/>
    <dgm:cxn modelId="{0B17375F-AB7F-498B-BD23-EE402EE53100}" type="presOf" srcId="{1C4AF538-9A7F-4B9E-BEDA-85FC0161CF8E}" destId="{E84B912B-A903-4D81-AF53-25E36D109A0B}" srcOrd="0" destOrd="0" presId="urn:microsoft.com/office/officeart/2018/2/layout/IconVerticalSolidList"/>
    <dgm:cxn modelId="{1CD121D6-443A-4358-A164-C441FA46B4DC}" type="presOf" srcId="{B1534E66-C2FC-4FAE-AB7F-D713A2072E19}" destId="{7B533E80-F9A6-4EEA-8AA7-267657986A75}" srcOrd="0" destOrd="0" presId="urn:microsoft.com/office/officeart/2018/2/layout/IconVerticalSolidList"/>
    <dgm:cxn modelId="{6615C7EC-D36C-46BB-A1EA-D99A8EBF5057}" srcId="{B221D4AD-0860-48E2-B2A1-40A567BEEC16}" destId="{1C4AF538-9A7F-4B9E-BEDA-85FC0161CF8E}" srcOrd="0" destOrd="0" parTransId="{5892B2DA-97DD-4B19-BD13-A9D1F4DA2A00}" sibTransId="{A48FC459-A6E2-4B3A-92C7-F22480B40CDA}"/>
    <dgm:cxn modelId="{5EDF3624-D802-4A2A-A585-34B26A8118EF}" type="presParOf" srcId="{E38A3286-3EE9-4AC5-86E4-2D5A66B14AF0}" destId="{8F7D56F0-5E85-4EA4-A2C7-EC07FAC173B1}" srcOrd="0" destOrd="0" presId="urn:microsoft.com/office/officeart/2018/2/layout/IconVerticalSolidList"/>
    <dgm:cxn modelId="{514481D3-463D-4353-9EFD-683B862DC274}" type="presParOf" srcId="{8F7D56F0-5E85-4EA4-A2C7-EC07FAC173B1}" destId="{4EB6CDCC-96FB-456E-BB8F-501183010857}" srcOrd="0" destOrd="0" presId="urn:microsoft.com/office/officeart/2018/2/layout/IconVerticalSolidList"/>
    <dgm:cxn modelId="{6C8AE27B-4041-4B95-9AB9-4916CC7BB135}" type="presParOf" srcId="{8F7D56F0-5E85-4EA4-A2C7-EC07FAC173B1}" destId="{387BED75-60E7-4D6A-94A6-8B0D5F1603F7}" srcOrd="1" destOrd="0" presId="urn:microsoft.com/office/officeart/2018/2/layout/IconVerticalSolidList"/>
    <dgm:cxn modelId="{E1CAF1B6-0283-4471-8F01-F33BF6107DC9}" type="presParOf" srcId="{8F7D56F0-5E85-4EA4-A2C7-EC07FAC173B1}" destId="{703B3996-7876-42F8-A960-C9BED3FEC915}" srcOrd="2" destOrd="0" presId="urn:microsoft.com/office/officeart/2018/2/layout/IconVerticalSolidList"/>
    <dgm:cxn modelId="{CFBAA79C-8E03-4E18-ACB0-29A0660110DE}" type="presParOf" srcId="{8F7D56F0-5E85-4EA4-A2C7-EC07FAC173B1}" destId="{E84B912B-A903-4D81-AF53-25E36D109A0B}" srcOrd="3" destOrd="0" presId="urn:microsoft.com/office/officeart/2018/2/layout/IconVerticalSolidList"/>
    <dgm:cxn modelId="{AB49585C-3CAC-46C5-AB59-FD3AD56AFE01}" type="presParOf" srcId="{E38A3286-3EE9-4AC5-86E4-2D5A66B14AF0}" destId="{FB85DD24-337D-46B9-B576-468B020A38DE}" srcOrd="1" destOrd="0" presId="urn:microsoft.com/office/officeart/2018/2/layout/IconVerticalSolidList"/>
    <dgm:cxn modelId="{6B581FDF-7111-40AB-A60F-8DE1CA29EC72}" type="presParOf" srcId="{E38A3286-3EE9-4AC5-86E4-2D5A66B14AF0}" destId="{E7F60510-6EA3-4F46-B3C9-4CE4E344B87C}" srcOrd="2" destOrd="0" presId="urn:microsoft.com/office/officeart/2018/2/layout/IconVerticalSolidList"/>
    <dgm:cxn modelId="{DC5CDC81-B174-4AA6-B737-3823D9385120}" type="presParOf" srcId="{E7F60510-6EA3-4F46-B3C9-4CE4E344B87C}" destId="{83A55F40-501D-4F8D-8056-D83B8E48D941}" srcOrd="0" destOrd="0" presId="urn:microsoft.com/office/officeart/2018/2/layout/IconVerticalSolidList"/>
    <dgm:cxn modelId="{563B0AD3-5BC4-4C45-8AEE-2BC021483B18}" type="presParOf" srcId="{E7F60510-6EA3-4F46-B3C9-4CE4E344B87C}" destId="{55620451-4D1F-4D3F-9E01-402DA4A63D6E}" srcOrd="1" destOrd="0" presId="urn:microsoft.com/office/officeart/2018/2/layout/IconVerticalSolidList"/>
    <dgm:cxn modelId="{079CDF68-60C8-4639-ACC3-2E2DD238D2E7}" type="presParOf" srcId="{E7F60510-6EA3-4F46-B3C9-4CE4E344B87C}" destId="{F49D848A-1FD7-4771-B65E-01A27563CB74}" srcOrd="2" destOrd="0" presId="urn:microsoft.com/office/officeart/2018/2/layout/IconVerticalSolidList"/>
    <dgm:cxn modelId="{35A16CF6-FF5B-409C-9CEB-6B34CA6EC7EE}" type="presParOf" srcId="{E7F60510-6EA3-4F46-B3C9-4CE4E344B87C}" destId="{7B533E80-F9A6-4EEA-8AA7-267657986A75}" srcOrd="3" destOrd="0" presId="urn:microsoft.com/office/officeart/2018/2/layout/IconVerticalSolidList"/>
    <dgm:cxn modelId="{5DD0A607-862E-4F90-9C36-FAE5B1A37356}" type="presParOf" srcId="{E38A3286-3EE9-4AC5-86E4-2D5A66B14AF0}" destId="{75B0C6EA-0C21-4541-BCB0-81F489BB45FA}" srcOrd="3" destOrd="0" presId="urn:microsoft.com/office/officeart/2018/2/layout/IconVerticalSolidList"/>
    <dgm:cxn modelId="{3A7405E9-C329-4B69-9447-D54A5D3CA8C8}" type="presParOf" srcId="{E38A3286-3EE9-4AC5-86E4-2D5A66B14AF0}" destId="{F5745628-C04D-40CB-A966-B0057DCF3FF4}" srcOrd="4" destOrd="0" presId="urn:microsoft.com/office/officeart/2018/2/layout/IconVerticalSolidList"/>
    <dgm:cxn modelId="{AF67BAF6-BBA9-4319-BA0B-FE7110D84ED8}" type="presParOf" srcId="{F5745628-C04D-40CB-A966-B0057DCF3FF4}" destId="{F8A277ED-4B3D-40CE-A0BE-3D056AE69EB2}" srcOrd="0" destOrd="0" presId="urn:microsoft.com/office/officeart/2018/2/layout/IconVerticalSolidList"/>
    <dgm:cxn modelId="{34550DA5-1FB5-4B8E-90D5-4D076AA85F9D}" type="presParOf" srcId="{F5745628-C04D-40CB-A966-B0057DCF3FF4}" destId="{62E97CF2-33F1-432E-851F-77609C82A71A}" srcOrd="1" destOrd="0" presId="urn:microsoft.com/office/officeart/2018/2/layout/IconVerticalSolidList"/>
    <dgm:cxn modelId="{4400890E-02FC-44B3-9C1D-5576F30C87F2}" type="presParOf" srcId="{F5745628-C04D-40CB-A966-B0057DCF3FF4}" destId="{09A5EE53-2CF3-4F7B-B25C-77F3F55DC931}" srcOrd="2" destOrd="0" presId="urn:microsoft.com/office/officeart/2018/2/layout/IconVerticalSolidList"/>
    <dgm:cxn modelId="{3FD7CEDA-1B0D-4300-A063-C096D522D6BA}" type="presParOf" srcId="{F5745628-C04D-40CB-A966-B0057DCF3FF4}" destId="{550916C5-E6FB-4569-8962-6CB031A6F00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3AE70E-68EF-44EB-A0C6-F360837FF48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5B601C9-4B83-4EE5-9058-FC72A7833DF7}">
      <dgm:prSet/>
      <dgm:spPr/>
      <dgm:t>
        <a:bodyPr/>
        <a:lstStyle/>
        <a:p>
          <a:r>
            <a:rPr lang="en-US">
              <a:latin typeface="Times New Roman" panose="02020603050405020304" pitchFamily="18" charset="0"/>
              <a:cs typeface="Times New Roman" panose="02020603050405020304" pitchFamily="18" charset="0"/>
            </a:rPr>
            <a:t>Swanson Industries has a project with an initial cost of $52,125.   As a result of this project, cash flow will generate $12,000/year for the next 8 years.  </a:t>
          </a:r>
        </a:p>
      </dgm:t>
    </dgm:pt>
    <dgm:pt modelId="{602CE351-E6B4-451F-BA41-FC312B89EC4F}" type="parTrans" cxnId="{CD80E400-4DA4-44DB-B554-3B0B72637C46}">
      <dgm:prSet/>
      <dgm:spPr/>
      <dgm:t>
        <a:bodyPr/>
        <a:lstStyle/>
        <a:p>
          <a:endParaRPr lang="en-US">
            <a:latin typeface="Times New Roman" panose="02020603050405020304" pitchFamily="18" charset="0"/>
            <a:cs typeface="Times New Roman" panose="02020603050405020304" pitchFamily="18" charset="0"/>
          </a:endParaRPr>
        </a:p>
      </dgm:t>
    </dgm:pt>
    <dgm:pt modelId="{0B8DAB98-8BAE-4E77-9CED-D4FEA9ADE6FF}" type="sibTrans" cxnId="{CD80E400-4DA4-44DB-B554-3B0B72637C46}">
      <dgm:prSet/>
      <dgm:spPr/>
      <dgm:t>
        <a:bodyPr/>
        <a:lstStyle/>
        <a:p>
          <a:endParaRPr lang="en-US">
            <a:latin typeface="Times New Roman" panose="02020603050405020304" pitchFamily="18" charset="0"/>
            <a:cs typeface="Times New Roman" panose="02020603050405020304" pitchFamily="18" charset="0"/>
          </a:endParaRPr>
        </a:p>
      </dgm:t>
    </dgm:pt>
    <dgm:pt modelId="{14A4452A-9796-426E-97BC-F1A06FAE70B8}">
      <dgm:prSet/>
      <dgm:spPr/>
      <dgm:t>
        <a:bodyPr/>
        <a:lstStyle/>
        <a:p>
          <a:r>
            <a:rPr lang="en-US">
              <a:latin typeface="Times New Roman" panose="02020603050405020304" pitchFamily="18" charset="0"/>
              <a:cs typeface="Times New Roman" panose="02020603050405020304" pitchFamily="18" charset="0"/>
            </a:rPr>
            <a:t>The company has a cost of capital of 12%.</a:t>
          </a:r>
        </a:p>
      </dgm:t>
    </dgm:pt>
    <dgm:pt modelId="{3961F3AC-1BB3-4E94-859A-58D6DA8ED3DC}" type="parTrans" cxnId="{FBDB1E1E-7D26-4E20-9B8F-FBBC21204D82}">
      <dgm:prSet/>
      <dgm:spPr/>
      <dgm:t>
        <a:bodyPr/>
        <a:lstStyle/>
        <a:p>
          <a:endParaRPr lang="en-US">
            <a:latin typeface="Times New Roman" panose="02020603050405020304" pitchFamily="18" charset="0"/>
            <a:cs typeface="Times New Roman" panose="02020603050405020304" pitchFamily="18" charset="0"/>
          </a:endParaRPr>
        </a:p>
      </dgm:t>
    </dgm:pt>
    <dgm:pt modelId="{A072A504-2995-4855-93D1-C5C5D41C7B6F}" type="sibTrans" cxnId="{FBDB1E1E-7D26-4E20-9B8F-FBBC21204D82}">
      <dgm:prSet/>
      <dgm:spPr/>
      <dgm:t>
        <a:bodyPr/>
        <a:lstStyle/>
        <a:p>
          <a:endParaRPr lang="en-US">
            <a:latin typeface="Times New Roman" panose="02020603050405020304" pitchFamily="18" charset="0"/>
            <a:cs typeface="Times New Roman" panose="02020603050405020304" pitchFamily="18" charset="0"/>
          </a:endParaRPr>
        </a:p>
      </dgm:t>
    </dgm:pt>
    <dgm:pt modelId="{251191DD-3978-4D41-8950-A0EE2DC8973D}">
      <dgm:prSet/>
      <dgm:spPr/>
      <dgm:t>
        <a:bodyPr/>
        <a:lstStyle/>
        <a:p>
          <a:r>
            <a:rPr lang="en-US">
              <a:latin typeface="Times New Roman" panose="02020603050405020304" pitchFamily="18" charset="0"/>
              <a:cs typeface="Times New Roman" panose="02020603050405020304" pitchFamily="18" charset="0"/>
            </a:rPr>
            <a:t>Given the discount rates and the future cash flows of this project, should the company accept the project?</a:t>
          </a:r>
        </a:p>
      </dgm:t>
    </dgm:pt>
    <dgm:pt modelId="{FB29B7AD-CA95-4E7A-940B-7CC41A2275AB}" type="parTrans" cxnId="{6F241966-AB27-4811-A064-8AD4D7C27AC8}">
      <dgm:prSet/>
      <dgm:spPr/>
      <dgm:t>
        <a:bodyPr/>
        <a:lstStyle/>
        <a:p>
          <a:endParaRPr lang="en-US">
            <a:latin typeface="Times New Roman" panose="02020603050405020304" pitchFamily="18" charset="0"/>
            <a:cs typeface="Times New Roman" panose="02020603050405020304" pitchFamily="18" charset="0"/>
          </a:endParaRPr>
        </a:p>
      </dgm:t>
    </dgm:pt>
    <dgm:pt modelId="{66402877-2597-4546-87AF-E8E4443A2D25}" type="sibTrans" cxnId="{6F241966-AB27-4811-A064-8AD4D7C27AC8}">
      <dgm:prSet/>
      <dgm:spPr/>
      <dgm:t>
        <a:bodyPr/>
        <a:lstStyle/>
        <a:p>
          <a:endParaRPr lang="en-US">
            <a:latin typeface="Times New Roman" panose="02020603050405020304" pitchFamily="18" charset="0"/>
            <a:cs typeface="Times New Roman" panose="02020603050405020304" pitchFamily="18" charset="0"/>
          </a:endParaRPr>
        </a:p>
      </dgm:t>
    </dgm:pt>
    <dgm:pt modelId="{30F9FA95-CCD7-4672-8C78-8BC9D044E819}" type="pres">
      <dgm:prSet presAssocID="{5E3AE70E-68EF-44EB-A0C6-F360837FF483}" presName="root" presStyleCnt="0">
        <dgm:presLayoutVars>
          <dgm:dir/>
          <dgm:resizeHandles val="exact"/>
        </dgm:presLayoutVars>
      </dgm:prSet>
      <dgm:spPr/>
    </dgm:pt>
    <dgm:pt modelId="{20EB4495-31D4-4392-95D6-721B0157338B}" type="pres">
      <dgm:prSet presAssocID="{45B601C9-4B83-4EE5-9058-FC72A7833DF7}" presName="compNode" presStyleCnt="0"/>
      <dgm:spPr/>
    </dgm:pt>
    <dgm:pt modelId="{AEE2325F-E202-4A88-95F8-16B315E5AAE2}" type="pres">
      <dgm:prSet presAssocID="{45B601C9-4B83-4EE5-9058-FC72A7833DF7}" presName="bgRect" presStyleLbl="bgShp" presStyleIdx="0" presStyleCnt="3"/>
      <dgm:spPr/>
    </dgm:pt>
    <dgm:pt modelId="{8C117AE2-BD09-4B77-9CAD-C47E9883B674}" type="pres">
      <dgm:prSet presAssocID="{45B601C9-4B83-4EE5-9058-FC72A7833DF7}" presName="iconRect" presStyleLbl="node1" presStyleIdx="0" presStyleCnt="3"/>
      <dgm:spPr>
        <a:ln>
          <a:noFill/>
        </a:ln>
      </dgm:spPr>
    </dgm:pt>
    <dgm:pt modelId="{2EB343C9-42AD-42EB-869F-36923618C5D2}" type="pres">
      <dgm:prSet presAssocID="{45B601C9-4B83-4EE5-9058-FC72A7833DF7}" presName="spaceRect" presStyleCnt="0"/>
      <dgm:spPr/>
    </dgm:pt>
    <dgm:pt modelId="{0EFCED8D-3839-4943-B2BB-06B207227B1D}" type="pres">
      <dgm:prSet presAssocID="{45B601C9-4B83-4EE5-9058-FC72A7833DF7}" presName="parTx" presStyleLbl="revTx" presStyleIdx="0" presStyleCnt="3">
        <dgm:presLayoutVars>
          <dgm:chMax val="0"/>
          <dgm:chPref val="0"/>
        </dgm:presLayoutVars>
      </dgm:prSet>
      <dgm:spPr/>
    </dgm:pt>
    <dgm:pt modelId="{9CBF6E7C-753A-4DA7-B350-B020B92EB27B}" type="pres">
      <dgm:prSet presAssocID="{0B8DAB98-8BAE-4E77-9CED-D4FEA9ADE6FF}" presName="sibTrans" presStyleCnt="0"/>
      <dgm:spPr/>
    </dgm:pt>
    <dgm:pt modelId="{155398A0-A97F-4EFF-95C9-E06D1634B438}" type="pres">
      <dgm:prSet presAssocID="{14A4452A-9796-426E-97BC-F1A06FAE70B8}" presName="compNode" presStyleCnt="0"/>
      <dgm:spPr/>
    </dgm:pt>
    <dgm:pt modelId="{40668F73-B28E-4D2E-9734-F2226DB04135}" type="pres">
      <dgm:prSet presAssocID="{14A4452A-9796-426E-97BC-F1A06FAE70B8}" presName="bgRect" presStyleLbl="bgShp" presStyleIdx="1" presStyleCnt="3"/>
      <dgm:spPr/>
    </dgm:pt>
    <dgm:pt modelId="{3BFB5EE3-9877-4521-B929-8DAB0D7F99BC}" type="pres">
      <dgm:prSet presAssocID="{14A4452A-9796-426E-97BC-F1A06FAE70B8}" presName="iconRect" presStyleLbl="node1" presStyleIdx="1"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4CCBCBBC-C534-4E0D-BD7D-5A7E4D9350F3}" type="pres">
      <dgm:prSet presAssocID="{14A4452A-9796-426E-97BC-F1A06FAE70B8}" presName="spaceRect" presStyleCnt="0"/>
      <dgm:spPr/>
    </dgm:pt>
    <dgm:pt modelId="{E60B069F-5C96-4B72-B939-D6198311E1B0}" type="pres">
      <dgm:prSet presAssocID="{14A4452A-9796-426E-97BC-F1A06FAE70B8}" presName="parTx" presStyleLbl="revTx" presStyleIdx="1" presStyleCnt="3">
        <dgm:presLayoutVars>
          <dgm:chMax val="0"/>
          <dgm:chPref val="0"/>
        </dgm:presLayoutVars>
      </dgm:prSet>
      <dgm:spPr/>
    </dgm:pt>
    <dgm:pt modelId="{A9270C37-6203-4EE1-8679-83FFD99A7751}" type="pres">
      <dgm:prSet presAssocID="{A072A504-2995-4855-93D1-C5C5D41C7B6F}" presName="sibTrans" presStyleCnt="0"/>
      <dgm:spPr/>
    </dgm:pt>
    <dgm:pt modelId="{293BA5CC-1FA2-4910-B1ED-45AD9A2711DC}" type="pres">
      <dgm:prSet presAssocID="{251191DD-3978-4D41-8950-A0EE2DC8973D}" presName="compNode" presStyleCnt="0"/>
      <dgm:spPr/>
    </dgm:pt>
    <dgm:pt modelId="{0D513486-0B47-46CE-A188-E890E0F15E8D}" type="pres">
      <dgm:prSet presAssocID="{251191DD-3978-4D41-8950-A0EE2DC8973D}" presName="bgRect" presStyleLbl="bgShp" presStyleIdx="2" presStyleCnt="3"/>
      <dgm:spPr/>
    </dgm:pt>
    <dgm:pt modelId="{10CA2F3E-2940-4418-8956-BD2AC5555ED3}" type="pres">
      <dgm:prSet presAssocID="{251191DD-3978-4D41-8950-A0EE2DC8973D}"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6E3ACBCE-B0FB-430F-9720-12AA28706F86}" type="pres">
      <dgm:prSet presAssocID="{251191DD-3978-4D41-8950-A0EE2DC8973D}" presName="spaceRect" presStyleCnt="0"/>
      <dgm:spPr/>
    </dgm:pt>
    <dgm:pt modelId="{FACFECF6-4C64-4C51-A50F-FD181B2AEBCC}" type="pres">
      <dgm:prSet presAssocID="{251191DD-3978-4D41-8950-A0EE2DC8973D}" presName="parTx" presStyleLbl="revTx" presStyleIdx="2" presStyleCnt="3">
        <dgm:presLayoutVars>
          <dgm:chMax val="0"/>
          <dgm:chPref val="0"/>
        </dgm:presLayoutVars>
      </dgm:prSet>
      <dgm:spPr/>
    </dgm:pt>
  </dgm:ptLst>
  <dgm:cxnLst>
    <dgm:cxn modelId="{CD80E400-4DA4-44DB-B554-3B0B72637C46}" srcId="{5E3AE70E-68EF-44EB-A0C6-F360837FF483}" destId="{45B601C9-4B83-4EE5-9058-FC72A7833DF7}" srcOrd="0" destOrd="0" parTransId="{602CE351-E6B4-451F-BA41-FC312B89EC4F}" sibTransId="{0B8DAB98-8BAE-4E77-9CED-D4FEA9ADE6FF}"/>
    <dgm:cxn modelId="{9A314B10-C8F6-4B8F-82BE-B8C51423D465}" type="presOf" srcId="{5E3AE70E-68EF-44EB-A0C6-F360837FF483}" destId="{30F9FA95-CCD7-4672-8C78-8BC9D044E819}" srcOrd="0" destOrd="0" presId="urn:microsoft.com/office/officeart/2018/2/layout/IconVerticalSolidList"/>
    <dgm:cxn modelId="{FBDB1E1E-7D26-4E20-9B8F-FBBC21204D82}" srcId="{5E3AE70E-68EF-44EB-A0C6-F360837FF483}" destId="{14A4452A-9796-426E-97BC-F1A06FAE70B8}" srcOrd="1" destOrd="0" parTransId="{3961F3AC-1BB3-4E94-859A-58D6DA8ED3DC}" sibTransId="{A072A504-2995-4855-93D1-C5C5D41C7B6F}"/>
    <dgm:cxn modelId="{3DDA1027-A70A-495E-8372-A28D6A03D85E}" type="presOf" srcId="{14A4452A-9796-426E-97BC-F1A06FAE70B8}" destId="{E60B069F-5C96-4B72-B939-D6198311E1B0}" srcOrd="0" destOrd="0" presId="urn:microsoft.com/office/officeart/2018/2/layout/IconVerticalSolidList"/>
    <dgm:cxn modelId="{6D20DE27-D9F9-4221-91B8-734E0E66A4B2}" type="presOf" srcId="{251191DD-3978-4D41-8950-A0EE2DC8973D}" destId="{FACFECF6-4C64-4C51-A50F-FD181B2AEBCC}" srcOrd="0" destOrd="0" presId="urn:microsoft.com/office/officeart/2018/2/layout/IconVerticalSolidList"/>
    <dgm:cxn modelId="{6AA2AC37-117E-4510-AB7B-D99E6A485ECA}" type="presOf" srcId="{45B601C9-4B83-4EE5-9058-FC72A7833DF7}" destId="{0EFCED8D-3839-4943-B2BB-06B207227B1D}" srcOrd="0" destOrd="0" presId="urn:microsoft.com/office/officeart/2018/2/layout/IconVerticalSolidList"/>
    <dgm:cxn modelId="{6F241966-AB27-4811-A064-8AD4D7C27AC8}" srcId="{5E3AE70E-68EF-44EB-A0C6-F360837FF483}" destId="{251191DD-3978-4D41-8950-A0EE2DC8973D}" srcOrd="2" destOrd="0" parTransId="{FB29B7AD-CA95-4E7A-940B-7CC41A2275AB}" sibTransId="{66402877-2597-4546-87AF-E8E4443A2D25}"/>
    <dgm:cxn modelId="{8341EA5D-2657-4558-B46A-583EB631645E}" type="presParOf" srcId="{30F9FA95-CCD7-4672-8C78-8BC9D044E819}" destId="{20EB4495-31D4-4392-95D6-721B0157338B}" srcOrd="0" destOrd="0" presId="urn:microsoft.com/office/officeart/2018/2/layout/IconVerticalSolidList"/>
    <dgm:cxn modelId="{76054032-ED51-4105-934E-0461AD387467}" type="presParOf" srcId="{20EB4495-31D4-4392-95D6-721B0157338B}" destId="{AEE2325F-E202-4A88-95F8-16B315E5AAE2}" srcOrd="0" destOrd="0" presId="urn:microsoft.com/office/officeart/2018/2/layout/IconVerticalSolidList"/>
    <dgm:cxn modelId="{90E91AFF-4B9F-4AF8-A9AD-78349A85B708}" type="presParOf" srcId="{20EB4495-31D4-4392-95D6-721B0157338B}" destId="{8C117AE2-BD09-4B77-9CAD-C47E9883B674}" srcOrd="1" destOrd="0" presId="urn:microsoft.com/office/officeart/2018/2/layout/IconVerticalSolidList"/>
    <dgm:cxn modelId="{73482A0D-7777-4672-837E-40AF6052A673}" type="presParOf" srcId="{20EB4495-31D4-4392-95D6-721B0157338B}" destId="{2EB343C9-42AD-42EB-869F-36923618C5D2}" srcOrd="2" destOrd="0" presId="urn:microsoft.com/office/officeart/2018/2/layout/IconVerticalSolidList"/>
    <dgm:cxn modelId="{B70CFD84-28BB-43E5-A2A7-92C52A2A2ECC}" type="presParOf" srcId="{20EB4495-31D4-4392-95D6-721B0157338B}" destId="{0EFCED8D-3839-4943-B2BB-06B207227B1D}" srcOrd="3" destOrd="0" presId="urn:microsoft.com/office/officeart/2018/2/layout/IconVerticalSolidList"/>
    <dgm:cxn modelId="{2605AD59-8CB3-493E-8E0E-A27555ED1CAB}" type="presParOf" srcId="{30F9FA95-CCD7-4672-8C78-8BC9D044E819}" destId="{9CBF6E7C-753A-4DA7-B350-B020B92EB27B}" srcOrd="1" destOrd="0" presId="urn:microsoft.com/office/officeart/2018/2/layout/IconVerticalSolidList"/>
    <dgm:cxn modelId="{C5B97A3B-D162-4C91-BBD5-21980603E59D}" type="presParOf" srcId="{30F9FA95-CCD7-4672-8C78-8BC9D044E819}" destId="{155398A0-A97F-4EFF-95C9-E06D1634B438}" srcOrd="2" destOrd="0" presId="urn:microsoft.com/office/officeart/2018/2/layout/IconVerticalSolidList"/>
    <dgm:cxn modelId="{2FFCDF61-8079-4B0B-9460-66AF109F07A1}" type="presParOf" srcId="{155398A0-A97F-4EFF-95C9-E06D1634B438}" destId="{40668F73-B28E-4D2E-9734-F2226DB04135}" srcOrd="0" destOrd="0" presId="urn:microsoft.com/office/officeart/2018/2/layout/IconVerticalSolidList"/>
    <dgm:cxn modelId="{9F759CFD-BE22-4865-934F-EE30EAA4D415}" type="presParOf" srcId="{155398A0-A97F-4EFF-95C9-E06D1634B438}" destId="{3BFB5EE3-9877-4521-B929-8DAB0D7F99BC}" srcOrd="1" destOrd="0" presId="urn:microsoft.com/office/officeart/2018/2/layout/IconVerticalSolidList"/>
    <dgm:cxn modelId="{5E9EF6C9-84A5-41A0-9FC2-7244F93284B8}" type="presParOf" srcId="{155398A0-A97F-4EFF-95C9-E06D1634B438}" destId="{4CCBCBBC-C534-4E0D-BD7D-5A7E4D9350F3}" srcOrd="2" destOrd="0" presId="urn:microsoft.com/office/officeart/2018/2/layout/IconVerticalSolidList"/>
    <dgm:cxn modelId="{A5DCF6B4-CD10-4DEA-B543-F2266643B7C2}" type="presParOf" srcId="{155398A0-A97F-4EFF-95C9-E06D1634B438}" destId="{E60B069F-5C96-4B72-B939-D6198311E1B0}" srcOrd="3" destOrd="0" presId="urn:microsoft.com/office/officeart/2018/2/layout/IconVerticalSolidList"/>
    <dgm:cxn modelId="{296B72E0-A251-42A8-BBBC-03C2E768B2AA}" type="presParOf" srcId="{30F9FA95-CCD7-4672-8C78-8BC9D044E819}" destId="{A9270C37-6203-4EE1-8679-83FFD99A7751}" srcOrd="3" destOrd="0" presId="urn:microsoft.com/office/officeart/2018/2/layout/IconVerticalSolidList"/>
    <dgm:cxn modelId="{FC669E39-E9E1-4298-A061-9930B01E94D2}" type="presParOf" srcId="{30F9FA95-CCD7-4672-8C78-8BC9D044E819}" destId="{293BA5CC-1FA2-4910-B1ED-45AD9A2711DC}" srcOrd="4" destOrd="0" presId="urn:microsoft.com/office/officeart/2018/2/layout/IconVerticalSolidList"/>
    <dgm:cxn modelId="{41237FD2-687D-4B48-BF4C-826C6E7D494C}" type="presParOf" srcId="{293BA5CC-1FA2-4910-B1ED-45AD9A2711DC}" destId="{0D513486-0B47-46CE-A188-E890E0F15E8D}" srcOrd="0" destOrd="0" presId="urn:microsoft.com/office/officeart/2018/2/layout/IconVerticalSolidList"/>
    <dgm:cxn modelId="{5C59CBB1-3CA9-4F99-AF68-F8E7169A43AE}" type="presParOf" srcId="{293BA5CC-1FA2-4910-B1ED-45AD9A2711DC}" destId="{10CA2F3E-2940-4418-8956-BD2AC5555ED3}" srcOrd="1" destOrd="0" presId="urn:microsoft.com/office/officeart/2018/2/layout/IconVerticalSolidList"/>
    <dgm:cxn modelId="{8CB77DA3-2810-4BD4-B6BD-006CFA428568}" type="presParOf" srcId="{293BA5CC-1FA2-4910-B1ED-45AD9A2711DC}" destId="{6E3ACBCE-B0FB-430F-9720-12AA28706F86}" srcOrd="2" destOrd="0" presId="urn:microsoft.com/office/officeart/2018/2/layout/IconVerticalSolidList"/>
    <dgm:cxn modelId="{0F99AF84-B517-4566-ACCC-A05FEABEB41A}" type="presParOf" srcId="{293BA5CC-1FA2-4910-B1ED-45AD9A2711DC}" destId="{FACFECF6-4C64-4C51-A50F-FD181B2AEBC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519D4-F6D6-5544-B4C8-B0EAA54C2C08}">
      <dsp:nvSpPr>
        <dsp:cNvPr id="0" name=""/>
        <dsp:cNvSpPr/>
      </dsp:nvSpPr>
      <dsp:spPr>
        <a:xfrm>
          <a:off x="0" y="429633"/>
          <a:ext cx="6245265" cy="23319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The profitability index (PI), or benefit–cost ratio, is the ratio of the  present value of the future free cash flows to the initial outlay.  </a:t>
          </a:r>
        </a:p>
      </dsp:txBody>
      <dsp:txXfrm>
        <a:off x="113835" y="543468"/>
        <a:ext cx="6017595" cy="2104249"/>
      </dsp:txXfrm>
    </dsp:sp>
    <dsp:sp modelId="{9DA3E664-050A-B04F-81D7-A784ED7ED322}">
      <dsp:nvSpPr>
        <dsp:cNvPr id="0" name=""/>
        <dsp:cNvSpPr/>
      </dsp:nvSpPr>
      <dsp:spPr>
        <a:xfrm>
          <a:off x="0" y="2827793"/>
          <a:ext cx="6245265" cy="233191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Although the NPV investment criterion gives a measure of the  absolute dollar desirability of a project, the profitability index  provides a relative measure of an investment proposal’s desirability—  that is, the ratio of the present value of its future net benefits to its  initial cost.</a:t>
          </a:r>
        </a:p>
      </dsp:txBody>
      <dsp:txXfrm>
        <a:off x="113835" y="2941628"/>
        <a:ext cx="6017595" cy="21042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667ACB-A798-4BA5-889D-DA9A6794CB1F}">
      <dsp:nvSpPr>
        <dsp:cNvPr id="0" name=""/>
        <dsp:cNvSpPr/>
      </dsp:nvSpPr>
      <dsp:spPr>
        <a:xfrm>
          <a:off x="0" y="1989"/>
          <a:ext cx="10372089" cy="8756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812B0-FF7D-4D21-80E1-E871320F8D3F}">
      <dsp:nvSpPr>
        <dsp:cNvPr id="0" name=""/>
        <dsp:cNvSpPr/>
      </dsp:nvSpPr>
      <dsp:spPr>
        <a:xfrm>
          <a:off x="264869" y="198999"/>
          <a:ext cx="482051" cy="4815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31F218-D096-4099-91E7-14F5139278DA}">
      <dsp:nvSpPr>
        <dsp:cNvPr id="0" name=""/>
        <dsp:cNvSpPr/>
      </dsp:nvSpPr>
      <dsp:spPr>
        <a:xfrm>
          <a:off x="1011790" y="1989"/>
          <a:ext cx="9329653" cy="93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60" tIns="98460" rIns="98460" bIns="98460" numCol="1" spcCol="1270" anchor="ctr" anchorCtr="0">
          <a:noAutofit/>
        </a:bodyPr>
        <a:lstStyle/>
        <a:p>
          <a:pPr marL="0" lvl="0" indent="0" algn="l" defTabSz="800100">
            <a:lnSpc>
              <a:spcPct val="10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internal rate of return (IRR) attempts to answer the question,  what rate of return does this project earn? </a:t>
          </a:r>
        </a:p>
      </dsp:txBody>
      <dsp:txXfrm>
        <a:off x="1011790" y="1989"/>
        <a:ext cx="9329653" cy="930326"/>
      </dsp:txXfrm>
    </dsp:sp>
    <dsp:sp modelId="{C12126C5-3020-41D4-BABE-442118F91FC6}">
      <dsp:nvSpPr>
        <dsp:cNvPr id="0" name=""/>
        <dsp:cNvSpPr/>
      </dsp:nvSpPr>
      <dsp:spPr>
        <a:xfrm>
          <a:off x="0" y="1164898"/>
          <a:ext cx="10372089" cy="8756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991444-8E39-477C-87D1-26DF2CD4C0EF}">
      <dsp:nvSpPr>
        <dsp:cNvPr id="0" name=""/>
        <dsp:cNvSpPr/>
      </dsp:nvSpPr>
      <dsp:spPr>
        <a:xfrm>
          <a:off x="264869" y="1361908"/>
          <a:ext cx="482051" cy="4815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E61C39-E175-4BF4-9BC1-B09DC9DCCEC4}">
      <dsp:nvSpPr>
        <dsp:cNvPr id="0" name=""/>
        <dsp:cNvSpPr/>
      </dsp:nvSpPr>
      <dsp:spPr>
        <a:xfrm>
          <a:off x="1011790" y="1164898"/>
          <a:ext cx="9329653" cy="93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60" tIns="98460" rIns="98460" bIns="98460" numCol="1" spcCol="1270" anchor="ctr" anchorCtr="0">
          <a:noAutofit/>
        </a:bodyPr>
        <a:lstStyle/>
        <a:p>
          <a:pPr marL="0" lvl="0" indent="0" algn="l" defTabSz="800100">
            <a:lnSpc>
              <a:spcPct val="10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For computational  purposes, the internal rate of return is defined as the discount rate  that equates the present value of the project’s free cash flows with  the project’s initial cash outlay. </a:t>
          </a:r>
        </a:p>
      </dsp:txBody>
      <dsp:txXfrm>
        <a:off x="1011790" y="1164898"/>
        <a:ext cx="9329653" cy="930326"/>
      </dsp:txXfrm>
    </dsp:sp>
    <dsp:sp modelId="{84E0FF03-4669-421D-94CB-5B1FDDCADF6D}">
      <dsp:nvSpPr>
        <dsp:cNvPr id="0" name=""/>
        <dsp:cNvSpPr/>
      </dsp:nvSpPr>
      <dsp:spPr>
        <a:xfrm>
          <a:off x="0" y="2327806"/>
          <a:ext cx="10372089" cy="8756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788DE2-83BB-441D-8951-9E67002248C9}">
      <dsp:nvSpPr>
        <dsp:cNvPr id="0" name=""/>
        <dsp:cNvSpPr/>
      </dsp:nvSpPr>
      <dsp:spPr>
        <a:xfrm>
          <a:off x="265128" y="2524817"/>
          <a:ext cx="482051" cy="4815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58DA78-68A1-4B38-A55B-B2CE9DB07E91}">
      <dsp:nvSpPr>
        <dsp:cNvPr id="0" name=""/>
        <dsp:cNvSpPr/>
      </dsp:nvSpPr>
      <dsp:spPr>
        <a:xfrm>
          <a:off x="1012308" y="2327806"/>
          <a:ext cx="9296512" cy="93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60" tIns="98460" rIns="98460" bIns="98460" numCol="1" spcCol="1270" anchor="ctr" anchorCtr="0">
          <a:noAutofit/>
        </a:bodyPr>
        <a:lstStyle/>
        <a:p>
          <a:pPr marL="0" lvl="0" indent="0" algn="l" defTabSz="800100">
            <a:lnSpc>
              <a:spcPct val="10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Mathematically, the internal rate of  return is defined as the value IRR in the following equation: IRR = the  rate of return that equates the present value of the project’s free cash  flows with the initial outlay</a:t>
          </a:r>
        </a:p>
      </dsp:txBody>
      <dsp:txXfrm>
        <a:off x="1012308" y="2327806"/>
        <a:ext cx="9296512" cy="9303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CAB88C-1979-4E9A-9322-4A8925848B06}">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C31C13-37FD-4F3C-ADC7-40B8D1879D7F}">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961792-DB64-46A4-A667-9C01E56995E4}">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US" sz="1700" kern="1200"/>
            <a:t>The Accounting book is clearly preferable on the payback method of investment appraisal, although the Economics book pays back only two months later. </a:t>
          </a:r>
        </a:p>
      </dsp:txBody>
      <dsp:txXfrm>
        <a:off x="1437631" y="531"/>
        <a:ext cx="9077968" cy="1244702"/>
      </dsp:txXfrm>
    </dsp:sp>
    <dsp:sp modelId="{0948FF20-625F-4CA6-B8EB-431A78B32867}">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EB824-F301-4516-B35F-DD4FDDDFC4A6}">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9129E8-F38E-4013-917C-B2D009A61BF2}">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US" sz="1700" kern="1200"/>
            <a:t>The Economics book does have net cash inflows of £30,000 more than the Accounting book, although these net cash inflows do rely heavily on the sale of the assets for £100,000 at the end of year 5. </a:t>
          </a:r>
        </a:p>
      </dsp:txBody>
      <dsp:txXfrm>
        <a:off x="1437631" y="1556410"/>
        <a:ext cx="9077968" cy="1244702"/>
      </dsp:txXfrm>
    </dsp:sp>
    <dsp:sp modelId="{A70B275A-0EEC-44EA-A22E-0B06D3489C2C}">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CBE711-B2FE-457F-8D58-0EA53BA0ADE9}">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F8F0BBC-CE9C-48EB-9F1C-2A940430A7C1}">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US" sz="1700" kern="1200"/>
            <a:t>Without this final inflow of cash from the sale of the assets, the net cash inflows of the Accounting book would be £230,000 (£280,000 − £50,000 cash from sale of the assets) compared with £210,000 (£310,000 − £100,000 cash from sale of the assets) for the Economics book. </a:t>
          </a:r>
        </a:p>
      </dsp:txBody>
      <dsp:txXfrm>
        <a:off x="1437631" y="3112289"/>
        <a:ext cx="9077968" cy="12447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6984A7-1561-4A28-8F51-52A6E9074F07}">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4F53CD-16B7-4118-B7BC-20F635EBB62D}">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2FB4B4-8FBE-417C-B450-676356E9D0AD}">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kern="1200"/>
            <a:t>The Accounting book has the higher net present value, so this book should be accepted instead of the Economics book. </a:t>
          </a:r>
        </a:p>
      </dsp:txBody>
      <dsp:txXfrm>
        <a:off x="1437631" y="531"/>
        <a:ext cx="9077968" cy="1244702"/>
      </dsp:txXfrm>
    </dsp:sp>
    <dsp:sp modelId="{91D75B6A-0689-4BB9-AFA2-512CDFC8E770}">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6E9B3C-9B4F-445C-B9BA-7145BD4093A7}">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D73E5E-776C-4B21-89F9-C3F3D87C8571}">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kern="1200"/>
            <a:t>The Accounting book breaks even on a net present value basis towards the end of year 4. </a:t>
          </a:r>
        </a:p>
      </dsp:txBody>
      <dsp:txXfrm>
        <a:off x="1437631" y="1556410"/>
        <a:ext cx="9077968" cy="1244702"/>
      </dsp:txXfrm>
    </dsp:sp>
    <dsp:sp modelId="{AEC27C2A-BD5A-435D-B966-1F71B1999C45}">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19E348-9164-4AF9-B275-6FAF65258DFA}">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7D112F-26EB-4B3B-9BEB-B3FB3DD15511}">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kern="1200"/>
            <a:t>The Economics book breaks even on a net present value basis only at the end of year 5. </a:t>
          </a:r>
        </a:p>
      </dsp:txBody>
      <dsp:txXfrm>
        <a:off x="1437631" y="3112289"/>
        <a:ext cx="9077968" cy="12447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B6CDCC-96FB-456E-BB8F-501183010857}">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7BED75-60E7-4D6A-94A6-8B0D5F1603F7}">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84B912B-A903-4D81-AF53-25E36D109A0B}">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US" sz="2300" kern="1200"/>
            <a:t>The Accounting book has the higher internal rate of return. </a:t>
          </a:r>
        </a:p>
      </dsp:txBody>
      <dsp:txXfrm>
        <a:off x="1437631" y="531"/>
        <a:ext cx="9077968" cy="1244702"/>
      </dsp:txXfrm>
    </dsp:sp>
    <dsp:sp modelId="{83A55F40-501D-4F8D-8056-D83B8E48D941}">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620451-4D1F-4D3F-9E01-402DA4A63D6E}">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533E80-F9A6-4EEA-8AA7-267657986A75}">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US" sz="2300" kern="1200"/>
            <a:t>This internal rate of return is higher than publisher’s cost of capital (10 per cent), so the project should be accepted. </a:t>
          </a:r>
        </a:p>
      </dsp:txBody>
      <dsp:txXfrm>
        <a:off x="1437631" y="1556410"/>
        <a:ext cx="9077968" cy="1244702"/>
      </dsp:txXfrm>
    </dsp:sp>
    <dsp:sp modelId="{F8A277ED-4B3D-40CE-A0BE-3D056AE69EB2}">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E97CF2-33F1-432E-851F-77609C82A71A}">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0916C5-E6FB-4569-8962-6CB031A6F000}">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US" sz="2300" kern="1200"/>
            <a:t>The decision under IRR is consistent with the decision under the net present value appraisal method, which is to choose the Accounting book as this project has the higher net present value of the two books. </a:t>
          </a:r>
        </a:p>
      </dsp:txBody>
      <dsp:txXfrm>
        <a:off x="1437631" y="3112289"/>
        <a:ext cx="9077968" cy="12447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2325F-E202-4A88-95F8-16B315E5AAE2}">
      <dsp:nvSpPr>
        <dsp:cNvPr id="0" name=""/>
        <dsp:cNvSpPr/>
      </dsp:nvSpPr>
      <dsp:spPr>
        <a:xfrm>
          <a:off x="0" y="53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117AE2-BD09-4B77-9CAD-C47E9883B674}">
      <dsp:nvSpPr>
        <dsp:cNvPr id="0" name=""/>
        <dsp:cNvSpPr/>
      </dsp:nvSpPr>
      <dsp:spPr>
        <a:xfrm>
          <a:off x="375988" y="280191"/>
          <a:ext cx="683614" cy="683614"/>
        </a:xfrm>
        <a:prstGeom prst="rect">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FCED8D-3839-4943-B2BB-06B207227B1D}">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Swanson Industries has a project with an initial cost of $52,125.   As a result of this project, cash flow will generate $12,000/year for the next 8 years.  </a:t>
          </a:r>
        </a:p>
      </dsp:txBody>
      <dsp:txXfrm>
        <a:off x="1435590" y="531"/>
        <a:ext cx="9080009" cy="1242935"/>
      </dsp:txXfrm>
    </dsp:sp>
    <dsp:sp modelId="{40668F73-B28E-4D2E-9734-F2226DB04135}">
      <dsp:nvSpPr>
        <dsp:cNvPr id="0" name=""/>
        <dsp:cNvSpPr/>
      </dsp:nvSpPr>
      <dsp:spPr>
        <a:xfrm>
          <a:off x="0" y="155420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FB5EE3-9877-4521-B929-8DAB0D7F99BC}">
      <dsp:nvSpPr>
        <dsp:cNvPr id="0" name=""/>
        <dsp:cNvSpPr/>
      </dsp:nvSpPr>
      <dsp:spPr>
        <a:xfrm>
          <a:off x="375988" y="183386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0B069F-5C96-4B72-B939-D6198311E1B0}">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The company has a cost of capital of 12%.</a:t>
          </a:r>
        </a:p>
      </dsp:txBody>
      <dsp:txXfrm>
        <a:off x="1435590" y="1554201"/>
        <a:ext cx="9080009" cy="1242935"/>
      </dsp:txXfrm>
    </dsp:sp>
    <dsp:sp modelId="{0D513486-0B47-46CE-A188-E890E0F15E8D}">
      <dsp:nvSpPr>
        <dsp:cNvPr id="0" name=""/>
        <dsp:cNvSpPr/>
      </dsp:nvSpPr>
      <dsp:spPr>
        <a:xfrm>
          <a:off x="0" y="3107870"/>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CA2F3E-2940-4418-8956-BD2AC5555ED3}">
      <dsp:nvSpPr>
        <dsp:cNvPr id="0" name=""/>
        <dsp:cNvSpPr/>
      </dsp:nvSpPr>
      <dsp:spPr>
        <a:xfrm>
          <a:off x="375988" y="338753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CFECF6-4C64-4C51-A50F-FD181B2AEBCC}">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Given the discount rates and the future cash flows of this project, should the company accept the project?</a:t>
          </a: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06386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118A1A8-FAC9-AF4E-A2C9-D2F0D047FC20}"/>
              </a:ext>
            </a:extLst>
          </p:cNvPr>
          <p:cNvSpPr>
            <a:spLocks noGrp="1" noChangeArrowheads="1"/>
          </p:cNvSpPr>
          <p:nvPr>
            <p:ph type="sldNum" sz="quarter" idx="5"/>
          </p:nvPr>
        </p:nvSpPr>
        <p:spPr>
          <a:ln/>
        </p:spPr>
        <p:txBody>
          <a:bodyPr/>
          <a:lstStyle/>
          <a:p>
            <a:r>
              <a:rPr lang="en-US" altLang="en-EG"/>
              <a:t>8.</a:t>
            </a:r>
            <a:fld id="{FB214FE3-E7F6-784B-AF5C-D13B7A2826FA}" type="slidenum">
              <a:rPr lang="en-US" altLang="en-EG"/>
              <a:pPr/>
              <a:t>28</a:t>
            </a:fld>
            <a:endParaRPr lang="en-US" altLang="en-EG"/>
          </a:p>
        </p:txBody>
      </p:sp>
      <p:sp>
        <p:nvSpPr>
          <p:cNvPr id="65538" name="Rectangle 2">
            <a:extLst>
              <a:ext uri="{FF2B5EF4-FFF2-40B4-BE49-F238E27FC236}">
                <a16:creationId xmlns:a16="http://schemas.microsoft.com/office/drawing/2014/main" id="{BD69B4DF-0654-B34F-AAEE-8EBDD7DCB7AE}"/>
              </a:ext>
            </a:extLst>
          </p:cNvPr>
          <p:cNvSpPr>
            <a:spLocks noGrp="1" noRot="1" noChangeAspect="1" noChangeArrowheads="1" noTextEdit="1"/>
          </p:cNvSpPr>
          <p:nvPr>
            <p:ph type="sldImg"/>
          </p:nvPr>
        </p:nvSpPr>
        <p:spPr>
          <a:ln/>
        </p:spPr>
      </p:sp>
      <p:sp>
        <p:nvSpPr>
          <p:cNvPr id="65539" name="Rectangle 3">
            <a:extLst>
              <a:ext uri="{FF2B5EF4-FFF2-40B4-BE49-F238E27FC236}">
                <a16:creationId xmlns:a16="http://schemas.microsoft.com/office/drawing/2014/main" id="{56B8C9E8-2353-8347-9095-9E8D7055BEE9}"/>
              </a:ext>
            </a:extLst>
          </p:cNvPr>
          <p:cNvSpPr>
            <a:spLocks noGrp="1" noChangeArrowheads="1"/>
          </p:cNvSpPr>
          <p:nvPr>
            <p:ph type="body" idx="1"/>
          </p:nvPr>
        </p:nvSpPr>
        <p:spPr/>
        <p:txBody>
          <a:bodyPr/>
          <a:lstStyle/>
          <a:p>
            <a:pPr marL="228600" indent="-228600"/>
            <a:r>
              <a:rPr lang="en-US" altLang="en-EG"/>
              <a:t>Even though payback and AAR should not be used to make the final decision, we should consider the project very carefully if they suggest rejection. There may be more risk than we have considered or we may want to pay additional attention to our cash flow estimations.  Sensitivity and scenario analysis can be used to help us evaluate our cash flows.</a:t>
            </a:r>
          </a:p>
          <a:p>
            <a:pPr marL="228600" indent="-228600"/>
            <a:endParaRPr lang="en-US" altLang="en-EG"/>
          </a:p>
          <a:p>
            <a:pPr marL="228600" indent="-228600"/>
            <a:r>
              <a:rPr lang="en-US" altLang="en-EG"/>
              <a:t>The fact that payback is commonly used as a secondary criterion may be because short paybacks allow firms to have funds sooner to invest in other projects without going to the capital markets.</a:t>
            </a:r>
          </a:p>
          <a:p>
            <a:pPr marL="228600" indent="-228600"/>
            <a:endParaRPr lang="en-US" altLang="en-EG"/>
          </a:p>
          <a:p>
            <a:pPr marL="228600" indent="-228600"/>
            <a:r>
              <a:rPr lang="en-US" altLang="en-EG"/>
              <a:t>Why are smaller firms more likely to use payback as a primary decision criterion?</a:t>
            </a:r>
          </a:p>
          <a:p>
            <a:pPr marL="228600" indent="-228600">
              <a:buFontTx/>
              <a:buAutoNum type="arabicParenBoth"/>
            </a:pPr>
            <a:r>
              <a:rPr lang="en-US" altLang="en-EG"/>
              <a:t>small firms don’t have direct access to the capital markets and therefore find it more difficult to estimate discount rates based on funds cost;</a:t>
            </a:r>
          </a:p>
          <a:p>
            <a:pPr marL="228600" indent="-228600">
              <a:buFontTx/>
              <a:buAutoNum type="arabicParenBoth"/>
            </a:pPr>
            <a:r>
              <a:rPr lang="en-US" altLang="en-EG"/>
              <a:t> the AAR is the project-level equivalent to the ROA measure used for analyzing firm profitability; and </a:t>
            </a:r>
          </a:p>
          <a:p>
            <a:pPr marL="228600" indent="-228600"/>
            <a:r>
              <a:rPr lang="en-US" altLang="en-EG"/>
              <a:t>(3) some small firm decision-makers may be less aware of DCF approaches than their large firm counterparts.</a:t>
            </a:r>
            <a:br>
              <a:rPr lang="en-US" altLang="en-EG"/>
            </a:br>
            <a:br>
              <a:rPr lang="en-US" altLang="en-EG" i="1"/>
            </a:br>
            <a:r>
              <a:rPr lang="en-US" altLang="en-EG"/>
              <a:t>When managers are judged and rewarded primarily on the basis of periodic accounting figures, there is an incentive to evaluate projects with methods such as payback or average accounting return. On the other hand, when compensation is tied to firm value, it makes more sense to use NPV as the primary decision tool.</a:t>
            </a:r>
            <a:br>
              <a:rPr lang="en-US" altLang="en-EG"/>
            </a:br>
            <a:br>
              <a:rPr lang="en-US" altLang="en-EG" i="1"/>
            </a:br>
            <a:endParaRPr lang="en-US" altLang="en-EG" i="1"/>
          </a:p>
        </p:txBody>
      </p:sp>
    </p:spTree>
    <p:extLst>
      <p:ext uri="{BB962C8B-B14F-4D97-AF65-F5344CB8AC3E}">
        <p14:creationId xmlns:p14="http://schemas.microsoft.com/office/powerpoint/2010/main" val="644536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0E93C8B-CAD3-D448-B17D-E8B976899A67}"/>
              </a:ext>
            </a:extLst>
          </p:cNvPr>
          <p:cNvSpPr>
            <a:spLocks noGrp="1" noChangeArrowheads="1"/>
          </p:cNvSpPr>
          <p:nvPr>
            <p:ph type="sldNum" sz="quarter" idx="5"/>
          </p:nvPr>
        </p:nvSpPr>
        <p:spPr>
          <a:ln/>
        </p:spPr>
        <p:txBody>
          <a:bodyPr/>
          <a:lstStyle/>
          <a:p>
            <a:r>
              <a:rPr lang="en-US" altLang="en-EG"/>
              <a:t>8.</a:t>
            </a:r>
            <a:fld id="{B5D0EB84-1920-484C-B810-F236FD703453}" type="slidenum">
              <a:rPr lang="en-US" altLang="en-EG"/>
              <a:pPr/>
              <a:t>29</a:t>
            </a:fld>
            <a:endParaRPr lang="en-US" altLang="en-EG"/>
          </a:p>
        </p:txBody>
      </p:sp>
      <p:sp>
        <p:nvSpPr>
          <p:cNvPr id="116738" name="Rectangle 2">
            <a:extLst>
              <a:ext uri="{FF2B5EF4-FFF2-40B4-BE49-F238E27FC236}">
                <a16:creationId xmlns:a16="http://schemas.microsoft.com/office/drawing/2014/main" id="{93D3D2E7-7FDB-3B43-AD89-F84E0F680F6D}"/>
              </a:ext>
            </a:extLst>
          </p:cNvPr>
          <p:cNvSpPr>
            <a:spLocks noGrp="1" noRot="1" noChangeAspect="1" noChangeArrowheads="1" noTextEdit="1"/>
          </p:cNvSpPr>
          <p:nvPr>
            <p:ph type="sldImg"/>
          </p:nvPr>
        </p:nvSpPr>
        <p:spPr>
          <a:ln/>
        </p:spPr>
      </p:sp>
      <p:sp>
        <p:nvSpPr>
          <p:cNvPr id="116739" name="Rectangle 3">
            <a:extLst>
              <a:ext uri="{FF2B5EF4-FFF2-40B4-BE49-F238E27FC236}">
                <a16:creationId xmlns:a16="http://schemas.microsoft.com/office/drawing/2014/main" id="{8A390BF4-5E7E-7A42-8704-193D051CE37E}"/>
              </a:ext>
            </a:extLst>
          </p:cNvPr>
          <p:cNvSpPr>
            <a:spLocks noGrp="1" noChangeArrowheads="1"/>
          </p:cNvSpPr>
          <p:nvPr>
            <p:ph type="body" idx="1"/>
          </p:nvPr>
        </p:nvSpPr>
        <p:spPr/>
        <p:txBody>
          <a:bodyPr/>
          <a:lstStyle/>
          <a:p>
            <a:r>
              <a:rPr lang="en-US" altLang="en-EG"/>
              <a:t>For IRR, we assume a conventional investment project. For a financing project, we accept if the IRR is less than the “required” rate.</a:t>
            </a:r>
          </a:p>
        </p:txBody>
      </p:sp>
    </p:spTree>
    <p:extLst>
      <p:ext uri="{BB962C8B-B14F-4D97-AF65-F5344CB8AC3E}">
        <p14:creationId xmlns:p14="http://schemas.microsoft.com/office/powerpoint/2010/main" val="175057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solidFill>
                  <a:srgbClr val="0070C0"/>
                </a:solidFill>
              </a:defRPr>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lvl1pPr>
              <a:defRPr>
                <a:solidFill>
                  <a:srgbClr val="00B0F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lvl1pPr algn="just">
              <a:defRPr>
                <a:solidFill>
                  <a:schemeClr val="bg1"/>
                </a:solidFill>
              </a:defRPr>
            </a:lvl1pPr>
            <a:lvl2pPr algn="just">
              <a:defRPr>
                <a:solidFill>
                  <a:schemeClr val="bg1"/>
                </a:solidFill>
              </a:defRPr>
            </a:lvl2pPr>
            <a:lvl3pPr algn="just">
              <a:defRPr>
                <a:solidFill>
                  <a:schemeClr val="bg1"/>
                </a:solidFill>
              </a:defRPr>
            </a:lvl3pPr>
            <a:lvl4pPr algn="just">
              <a:defRPr>
                <a:solidFill>
                  <a:schemeClr val="bg1"/>
                </a:solidFill>
              </a:defRPr>
            </a:lvl4pPr>
            <a:lvl5pPr algn="just">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47151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1926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76107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88293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2.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45.jpg"/><Relationship Id="rId3" Type="http://schemas.openxmlformats.org/officeDocument/2006/relationships/image" Target="../media/image43.pn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06560" y="5088073"/>
            <a:ext cx="3516608" cy="135779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FNT 615</a:t>
            </a:r>
          </a:p>
          <a:p>
            <a:pPr algn="ctr"/>
            <a:r>
              <a:rPr lang="en-US" sz="2800" b="1">
                <a:solidFill>
                  <a:srgbClr val="000000"/>
                </a:solidFill>
                <a:latin typeface="Times New Roman" panose="02020603050405020304" pitchFamily="18" charset="0"/>
                <a:cs typeface="Times New Roman" panose="02020603050405020304" pitchFamily="18" charset="0"/>
              </a:rPr>
              <a:t>Finance </a:t>
            </a:r>
            <a:r>
              <a:rPr lang="en-US" sz="2800" b="1" dirty="0">
                <a:solidFill>
                  <a:srgbClr val="000000"/>
                </a:solidFill>
                <a:latin typeface="Times New Roman" panose="02020603050405020304" pitchFamily="18" charset="0"/>
                <a:cs typeface="Times New Roman" panose="02020603050405020304" pitchFamily="18" charset="0"/>
              </a:rPr>
              <a:t>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094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Capital Budgeting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6</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solidFill>
                  <a:srgbClr val="FEFFFF"/>
                </a:solidFill>
              </a:rPr>
              <a:t>After reading this chapter, you should be able to:</a:t>
            </a:r>
          </a:p>
          <a:p>
            <a:pPr marL="914400" lvl="1" indent="-457200" algn="just">
              <a:lnSpc>
                <a:spcPct val="100000"/>
              </a:lnSpc>
              <a:buFont typeface="+mj-lt"/>
              <a:buAutoNum type="arabicPeriod"/>
            </a:pPr>
            <a:r>
              <a:rPr lang="en-US" dirty="0">
                <a:solidFill>
                  <a:srgbClr val="FEFFFF"/>
                </a:solidFill>
              </a:rPr>
              <a:t>Discuss the difficulty encountered in finding profitable projects in competitive markets and the importance of the search.</a:t>
            </a:r>
          </a:p>
          <a:p>
            <a:pPr marL="914400" lvl="1" indent="-457200" algn="just">
              <a:lnSpc>
                <a:spcPct val="100000"/>
              </a:lnSpc>
              <a:buFont typeface="+mj-lt"/>
              <a:buAutoNum type="arabicPeriod"/>
            </a:pPr>
            <a:r>
              <a:rPr lang="en-US" dirty="0">
                <a:solidFill>
                  <a:srgbClr val="FEFFFF"/>
                </a:solidFill>
              </a:rPr>
              <a:t>Determine whether a new project should be accepted or rejected using the payback period, the net present value, the profitability index, and the internal rate of return.</a:t>
            </a:r>
          </a:p>
          <a:p>
            <a:pPr marL="914400" lvl="1" indent="-457200" algn="just">
              <a:buFont typeface="+mj-lt"/>
              <a:buAutoNum type="arabicPeriod"/>
            </a:pPr>
            <a:r>
              <a:rPr lang="en-US" dirty="0">
                <a:solidFill>
                  <a:srgbClr val="FEFFFF"/>
                </a:solidFill>
              </a:rPr>
              <a:t>Explain how the capital-budgeting decision process changes when a dollar limit is placed on the capital budget.</a:t>
            </a:r>
          </a:p>
          <a:p>
            <a:pPr algn="just"/>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5AB8C9E-CB5D-0737-B9EB-0943145C07DC}"/>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Profitability Index - PI</a:t>
            </a:r>
          </a:p>
        </p:txBody>
      </p:sp>
      <p:sp>
        <p:nvSpPr>
          <p:cNvPr id="4" name="Slide Number Placeholder 3">
            <a:extLst>
              <a:ext uri="{FF2B5EF4-FFF2-40B4-BE49-F238E27FC236}">
                <a16:creationId xmlns:a16="http://schemas.microsoft.com/office/drawing/2014/main" id="{D6C47CD1-BCC0-8B9B-E630-E2B788581D64}"/>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4</a:t>
            </a:fld>
            <a:endParaRPr lang="en-US"/>
          </a:p>
        </p:txBody>
      </p:sp>
    </p:spTree>
    <p:extLst>
      <p:ext uri="{BB962C8B-B14F-4D97-AF65-F5344CB8AC3E}">
        <p14:creationId xmlns:p14="http://schemas.microsoft.com/office/powerpoint/2010/main" val="3761241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9394" y="1070800"/>
            <a:ext cx="3939688" cy="5583126"/>
          </a:xfrm>
          <a:prstGeom prst="rect">
            <a:avLst/>
          </a:prstGeom>
        </p:spPr>
        <p:txBody>
          <a:bodyPr vert="horz" lIns="91440" tIns="45720" rIns="91440" bIns="45720" rtlCol="0" anchor="ctr">
            <a:normAutofit/>
          </a:bodyPr>
          <a:lstStyle/>
          <a:p>
            <a:pPr marL="12700" algn="ctr"/>
            <a:r>
              <a:rPr lang="en-US" sz="6200" kern="1200" spc="-15" dirty="0">
                <a:latin typeface="+mj-lt"/>
                <a:ea typeface="+mj-ea"/>
                <a:cs typeface="+mj-cs"/>
              </a:rPr>
              <a:t>Profitability</a:t>
            </a:r>
            <a:r>
              <a:rPr lang="en-US" sz="6200" kern="1200" spc="-85" dirty="0">
                <a:latin typeface="+mj-lt"/>
                <a:ea typeface="+mj-ea"/>
                <a:cs typeface="+mj-cs"/>
              </a:rPr>
              <a:t> </a:t>
            </a:r>
            <a:r>
              <a:rPr lang="en-US" sz="6200" kern="1200" spc="-15" dirty="0">
                <a:latin typeface="+mj-lt"/>
                <a:ea typeface="+mj-ea"/>
                <a:cs typeface="+mj-cs"/>
              </a:rPr>
              <a:t>Index</a:t>
            </a:r>
            <a:endParaRPr lang="en-US" sz="6200" kern="1200" dirty="0">
              <a:latin typeface="+mj-lt"/>
              <a:ea typeface="+mj-ea"/>
              <a:cs typeface="+mj-cs"/>
            </a:endParaRPr>
          </a:p>
        </p:txBody>
      </p:sp>
      <p:sp>
        <p:nvSpPr>
          <p:cNvPr id="4" name="object 4"/>
          <p:cNvSpPr txBox="1">
            <a:spLocks noGrp="1"/>
          </p:cNvSpPr>
          <p:nvPr>
            <p:ph type="sldNum" sz="quarter" idx="7"/>
          </p:nvPr>
        </p:nvSpPr>
        <p:spPr>
          <a:xfrm>
            <a:off x="8610600" y="320400"/>
            <a:ext cx="2743200" cy="365125"/>
          </a:xfrm>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a:solidFill>
                  <a:schemeClr val="tx1">
                    <a:alpha val="60000"/>
                  </a:schemeClr>
                </a:solidFill>
                <a:latin typeface="+mn-lt"/>
                <a:cs typeface="+mn-cs"/>
              </a:rPr>
              <a:pPr algn="r">
                <a:spcAft>
                  <a:spcPts val="600"/>
                </a:spcAft>
              </a:pPr>
              <a:t>5</a:t>
            </a:fld>
            <a:endParaRPr lang="en-US">
              <a:solidFill>
                <a:schemeClr val="tx1">
                  <a:alpha val="60000"/>
                </a:schemeClr>
              </a:solidFill>
              <a:latin typeface="+mn-lt"/>
              <a:cs typeface="+mn-cs"/>
            </a:endParaRPr>
          </a:p>
        </p:txBody>
      </p:sp>
      <p:graphicFrame>
        <p:nvGraphicFramePr>
          <p:cNvPr id="23" name="object 3">
            <a:extLst>
              <a:ext uri="{FF2B5EF4-FFF2-40B4-BE49-F238E27FC236}">
                <a16:creationId xmlns:a16="http://schemas.microsoft.com/office/drawing/2014/main" id="{A12902B9-229B-EDF4-2485-CC18028B6018}"/>
              </a:ext>
            </a:extLst>
          </p:cNvPr>
          <p:cNvGraphicFramePr/>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77637" y="25"/>
            <a:ext cx="12114359" cy="5917691"/>
          </a:xfrm>
          <a:prstGeom prst="rect">
            <a:avLst/>
          </a:prstGeom>
        </p:spPr>
      </p:pic>
      <p:sp>
        <p:nvSpPr>
          <p:cNvPr id="3" name="object 3"/>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rotWithShape="1">
          <a:blip r:embed="rId2" cstate="print"/>
          <a:srcRect b="58942"/>
          <a:stretch/>
        </p:blipFill>
        <p:spPr>
          <a:xfrm>
            <a:off x="0" y="0"/>
            <a:ext cx="12191999" cy="6691086"/>
          </a:xfrm>
          <a:prstGeom prst="rect">
            <a:avLst/>
          </a:prstGeom>
        </p:spPr>
      </p:pic>
      <p:sp>
        <p:nvSpPr>
          <p:cNvPr id="3" name="object 3"/>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rotWithShape="1">
          <a:blip r:embed="rId2" cstate="print"/>
          <a:srcRect t="40000"/>
          <a:stretch/>
        </p:blipFill>
        <p:spPr>
          <a:xfrm>
            <a:off x="0" y="0"/>
            <a:ext cx="12191999" cy="6857996"/>
          </a:xfrm>
          <a:prstGeom prst="rect">
            <a:avLst/>
          </a:prstGeom>
        </p:spPr>
      </p:pic>
      <p:sp>
        <p:nvSpPr>
          <p:cNvPr id="3" name="object 3"/>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8</a:t>
            </a:fld>
            <a:endParaRPr dirty="0"/>
          </a:p>
        </p:txBody>
      </p:sp>
    </p:spTree>
    <p:extLst>
      <p:ext uri="{BB962C8B-B14F-4D97-AF65-F5344CB8AC3E}">
        <p14:creationId xmlns:p14="http://schemas.microsoft.com/office/powerpoint/2010/main" val="2174988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51739"/>
            <a:ext cx="12191997" cy="5848730"/>
          </a:xfrm>
          <a:prstGeom prst="rect">
            <a:avLst/>
          </a:prstGeom>
        </p:spPr>
      </p:pic>
      <p:sp>
        <p:nvSpPr>
          <p:cNvPr id="3" name="object 3"/>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94B2F-96AA-D4F5-0F9D-5FCCE1DC901B}"/>
              </a:ext>
            </a:extLst>
          </p:cNvPr>
          <p:cNvSpPr>
            <a:spLocks noGrp="1"/>
          </p:cNvSpPr>
          <p:nvPr>
            <p:ph type="title"/>
          </p:nvPr>
        </p:nvSpPr>
        <p:spPr>
          <a:xfrm>
            <a:off x="643468" y="643467"/>
            <a:ext cx="4620584" cy="4567137"/>
          </a:xfrm>
        </p:spPr>
        <p:txBody>
          <a:bodyPr vert="horz" lIns="91440" tIns="45720" rIns="91440" bIns="45720" rtlCol="0" anchor="b">
            <a:normAutofit/>
          </a:bodyPr>
          <a:lstStyle/>
          <a:p>
            <a:pPr algn="ctr"/>
            <a:r>
              <a:rPr lang="en-US" u="sng" kern="1200" dirty="0">
                <a:solidFill>
                  <a:schemeClr val="bg1"/>
                </a:solidFill>
                <a:latin typeface="+mj-lt"/>
                <a:ea typeface="+mj-ea"/>
                <a:cs typeface="+mj-cs"/>
              </a:rPr>
              <a:t>Concept Check</a:t>
            </a:r>
            <a:br>
              <a:rPr lang="en-US" u="sng" kern="1200" dirty="0">
                <a:solidFill>
                  <a:schemeClr val="bg1"/>
                </a:solidFill>
                <a:latin typeface="+mj-lt"/>
                <a:ea typeface="+mj-ea"/>
                <a:cs typeface="+mj-cs"/>
              </a:rPr>
            </a:br>
            <a:r>
              <a:rPr lang="en-US" u="sng" kern="1200" dirty="0">
                <a:solidFill>
                  <a:schemeClr val="bg1"/>
                </a:solidFill>
                <a:latin typeface="+mj-lt"/>
                <a:ea typeface="+mj-ea"/>
                <a:cs typeface="+mj-cs"/>
              </a:rPr>
              <a:t>Calculate </a:t>
            </a:r>
            <a:br>
              <a:rPr lang="en-US" kern="1200" dirty="0">
                <a:solidFill>
                  <a:schemeClr val="bg1"/>
                </a:solidFill>
                <a:latin typeface="+mj-lt"/>
                <a:ea typeface="+mj-ea"/>
                <a:cs typeface="+mj-cs"/>
              </a:rPr>
            </a:br>
            <a:br>
              <a:rPr lang="en-US" kern="1200" dirty="0">
                <a:solidFill>
                  <a:schemeClr val="bg1"/>
                </a:solidFill>
                <a:latin typeface="+mj-lt"/>
                <a:ea typeface="+mj-ea"/>
                <a:cs typeface="+mj-cs"/>
              </a:rPr>
            </a:br>
            <a:r>
              <a:rPr lang="en-US" kern="1200" dirty="0">
                <a:solidFill>
                  <a:schemeClr val="bg1"/>
                </a:solidFill>
                <a:latin typeface="+mj-lt"/>
                <a:ea typeface="+mj-ea"/>
                <a:cs typeface="+mj-cs"/>
              </a:rPr>
              <a:t>1- Profitability index if the discount rate is 7 %</a:t>
            </a:r>
          </a:p>
        </p:txBody>
      </p:sp>
      <p:sp>
        <p:nvSpPr>
          <p:cNvPr id="2" name="Slide Number Placeholder 1">
            <a:extLst>
              <a:ext uri="{FF2B5EF4-FFF2-40B4-BE49-F238E27FC236}">
                <a16:creationId xmlns:a16="http://schemas.microsoft.com/office/drawing/2014/main" id="{41AC83E7-FE75-7E41-EE6B-5AA49689C5E2}"/>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10</a:t>
            </a:fld>
            <a:endParaRPr lang="en-US"/>
          </a:p>
        </p:txBody>
      </p:sp>
      <p:graphicFrame>
        <p:nvGraphicFramePr>
          <p:cNvPr id="5" name="Content Placeholder 4">
            <a:extLst>
              <a:ext uri="{FF2B5EF4-FFF2-40B4-BE49-F238E27FC236}">
                <a16:creationId xmlns:a16="http://schemas.microsoft.com/office/drawing/2014/main" id="{6A3B7110-CDBE-BC2B-CB04-076C7DFF9239}"/>
              </a:ext>
            </a:extLst>
          </p:cNvPr>
          <p:cNvGraphicFramePr>
            <a:graphicFrameLocks noGrp="1"/>
          </p:cNvGraphicFramePr>
          <p:nvPr>
            <p:ph idx="1"/>
            <p:extLst>
              <p:ext uri="{D42A27DB-BD31-4B8C-83A1-F6EECF244321}">
                <p14:modId xmlns:p14="http://schemas.microsoft.com/office/powerpoint/2010/main" val="3183738652"/>
              </p:ext>
            </p:extLst>
          </p:nvPr>
        </p:nvGraphicFramePr>
        <p:xfrm>
          <a:off x="6720602" y="643467"/>
          <a:ext cx="4713582" cy="5571066"/>
        </p:xfrm>
        <a:graphic>
          <a:graphicData uri="http://schemas.openxmlformats.org/drawingml/2006/table">
            <a:tbl>
              <a:tblPr firstRow="1" bandRow="1">
                <a:noFill/>
                <a:tableStyleId>{5C22544A-7EE6-4342-B048-85BDC9FD1C3A}</a:tableStyleId>
              </a:tblPr>
              <a:tblGrid>
                <a:gridCol w="1579480">
                  <a:extLst>
                    <a:ext uri="{9D8B030D-6E8A-4147-A177-3AD203B41FA5}">
                      <a16:colId xmlns:a16="http://schemas.microsoft.com/office/drawing/2014/main" val="3015334414"/>
                    </a:ext>
                  </a:extLst>
                </a:gridCol>
                <a:gridCol w="3134102">
                  <a:extLst>
                    <a:ext uri="{9D8B030D-6E8A-4147-A177-3AD203B41FA5}">
                      <a16:colId xmlns:a16="http://schemas.microsoft.com/office/drawing/2014/main" val="3353021832"/>
                    </a:ext>
                  </a:extLst>
                </a:gridCol>
              </a:tblGrid>
              <a:tr h="787952">
                <a:tc>
                  <a:txBody>
                    <a:bodyPr/>
                    <a:lstStyle/>
                    <a:p>
                      <a:pPr algn="l" fontAlgn="b"/>
                      <a:r>
                        <a:rPr lang="en-US" sz="3200" b="0" u="none" strike="noStrike" cap="none" spc="0" dirty="0">
                          <a:solidFill>
                            <a:schemeClr val="bg1"/>
                          </a:solidFill>
                          <a:effectLst/>
                        </a:rPr>
                        <a:t>Year</a:t>
                      </a:r>
                      <a:endParaRPr lang="en-US" sz="3200" b="0" i="0" u="none" strike="noStrike" cap="none" spc="0" dirty="0">
                        <a:solidFill>
                          <a:schemeClr val="bg1"/>
                        </a:solidFill>
                        <a:effectLst/>
                        <a:latin typeface="Calibri" panose="020F0502020204030204" pitchFamily="34" charset="0"/>
                      </a:endParaRPr>
                    </a:p>
                  </a:txBody>
                  <a:tcPr marL="0" marR="30367" marT="36935" marB="184676" anchor="b">
                    <a:lnL w="12700" cmpd="sng">
                      <a:noFill/>
                    </a:lnL>
                    <a:lnR w="12700" cmpd="sng">
                      <a:noFill/>
                      <a:prstDash val="solid"/>
                    </a:lnR>
                    <a:lnT w="9525" cap="flat" cmpd="sng" algn="ctr">
                      <a:noFill/>
                      <a:prstDash val="solid"/>
                    </a:lnT>
                    <a:lnB w="12700" cmpd="sng">
                      <a:noFill/>
                      <a:prstDash val="solid"/>
                    </a:lnB>
                    <a:noFill/>
                  </a:tcPr>
                </a:tc>
                <a:tc>
                  <a:txBody>
                    <a:bodyPr/>
                    <a:lstStyle/>
                    <a:p>
                      <a:pPr algn="l" fontAlgn="b"/>
                      <a:r>
                        <a:rPr lang="en-US" sz="3200" b="0" u="none" strike="noStrike" cap="none" spc="0">
                          <a:solidFill>
                            <a:schemeClr val="bg1"/>
                          </a:solidFill>
                          <a:effectLst/>
                        </a:rPr>
                        <a:t>Cash Flow</a:t>
                      </a:r>
                      <a:endParaRPr lang="en-US" sz="3200" b="0" i="0" u="none" strike="noStrike" cap="none" spc="0">
                        <a:solidFill>
                          <a:schemeClr val="bg1"/>
                        </a:solidFill>
                        <a:effectLst/>
                        <a:latin typeface="Calibri" panose="020F0502020204030204" pitchFamily="34" charset="0"/>
                      </a:endParaRPr>
                    </a:p>
                  </a:txBody>
                  <a:tcPr marL="0" marR="30367" marT="36935" marB="184676" anchor="b">
                    <a:lnL w="12700" cmpd="sng">
                      <a:noFill/>
                      <a:prstDash val="solid"/>
                    </a:lnL>
                    <a:lnR w="12700" cmpd="sng">
                      <a:noFill/>
                      <a:prstDash val="solid"/>
                    </a:lnR>
                    <a:lnT w="9525" cap="flat" cmpd="sng" algn="ctr">
                      <a:noFill/>
                      <a:prstDash val="solid"/>
                    </a:lnT>
                    <a:lnB w="12700" cmpd="sng">
                      <a:noFill/>
                      <a:prstDash val="solid"/>
                    </a:lnB>
                    <a:noFill/>
                  </a:tcPr>
                </a:tc>
                <a:extLst>
                  <a:ext uri="{0D108BD9-81ED-4DB2-BD59-A6C34878D82A}">
                    <a16:rowId xmlns:a16="http://schemas.microsoft.com/office/drawing/2014/main" val="635326381"/>
                  </a:ext>
                </a:extLst>
              </a:tr>
              <a:tr h="683302">
                <a:tc>
                  <a:txBody>
                    <a:bodyPr/>
                    <a:lstStyle/>
                    <a:p>
                      <a:pPr algn="ctr" fontAlgn="b"/>
                      <a:r>
                        <a:rPr lang="en-EG" sz="2400" u="none" strike="noStrike" cap="none" spc="0">
                          <a:solidFill>
                            <a:schemeClr val="bg1"/>
                          </a:solidFill>
                          <a:effectLst/>
                        </a:rPr>
                        <a:t>0</a:t>
                      </a:r>
                      <a:endParaRPr lang="en-EG" sz="2400" b="0" i="0" u="none" strike="noStrike" cap="none" spc="0">
                        <a:solidFill>
                          <a:schemeClr val="bg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tc>
                  <a:txBody>
                    <a:bodyPr/>
                    <a:lstStyle/>
                    <a:p>
                      <a:pPr algn="ctr" fontAlgn="b"/>
                      <a:r>
                        <a:rPr lang="en-EG" sz="2400" u="none" strike="noStrike" cap="none" spc="0">
                          <a:solidFill>
                            <a:schemeClr val="bg1"/>
                          </a:solidFill>
                          <a:effectLst/>
                        </a:rPr>
                        <a:t>80,000</a:t>
                      </a:r>
                      <a:endParaRPr lang="en-EG" sz="2400" b="0" i="0" u="none" strike="noStrike" cap="none" spc="0">
                        <a:solidFill>
                          <a:schemeClr val="bg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extLst>
                  <a:ext uri="{0D108BD9-81ED-4DB2-BD59-A6C34878D82A}">
                    <a16:rowId xmlns:a16="http://schemas.microsoft.com/office/drawing/2014/main" val="530380760"/>
                  </a:ext>
                </a:extLst>
              </a:tr>
              <a:tr h="683302">
                <a:tc>
                  <a:txBody>
                    <a:bodyPr/>
                    <a:lstStyle/>
                    <a:p>
                      <a:pPr algn="ctr" fontAlgn="b"/>
                      <a:r>
                        <a:rPr lang="en-EG" sz="2400" u="none" strike="noStrike" cap="none" spc="0" dirty="0">
                          <a:solidFill>
                            <a:schemeClr val="tx1"/>
                          </a:solidFill>
                          <a:effectLst/>
                        </a:rPr>
                        <a:t>1</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tc>
                  <a:txBody>
                    <a:bodyPr/>
                    <a:lstStyle/>
                    <a:p>
                      <a:pPr algn="ctr" fontAlgn="b"/>
                      <a:r>
                        <a:rPr lang="en-EG" sz="2400" u="none" strike="noStrike" cap="none" spc="0" dirty="0">
                          <a:solidFill>
                            <a:schemeClr val="tx1"/>
                          </a:solidFill>
                          <a:effectLst/>
                        </a:rPr>
                        <a:t>30,000</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807627212"/>
                  </a:ext>
                </a:extLst>
              </a:tr>
              <a:tr h="683302">
                <a:tc>
                  <a:txBody>
                    <a:bodyPr/>
                    <a:lstStyle/>
                    <a:p>
                      <a:pPr algn="ctr" fontAlgn="b"/>
                      <a:r>
                        <a:rPr lang="en-EG" sz="2400" u="none" strike="noStrike" cap="none" spc="0">
                          <a:solidFill>
                            <a:schemeClr val="bg1"/>
                          </a:solidFill>
                          <a:effectLst/>
                        </a:rPr>
                        <a:t>2</a:t>
                      </a:r>
                      <a:endParaRPr lang="en-EG" sz="2400" b="0" i="0" u="none" strike="noStrike" cap="none" spc="0">
                        <a:solidFill>
                          <a:schemeClr val="bg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tc>
                  <a:txBody>
                    <a:bodyPr/>
                    <a:lstStyle/>
                    <a:p>
                      <a:pPr algn="ctr" fontAlgn="b"/>
                      <a:r>
                        <a:rPr lang="en-EG" sz="2400" u="none" strike="noStrike" cap="none" spc="0">
                          <a:solidFill>
                            <a:schemeClr val="bg1"/>
                          </a:solidFill>
                          <a:effectLst/>
                        </a:rPr>
                        <a:t>20,000</a:t>
                      </a:r>
                      <a:endParaRPr lang="en-EG" sz="2400" b="0" i="0" u="none" strike="noStrike" cap="none" spc="0">
                        <a:solidFill>
                          <a:schemeClr val="bg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extLst>
                  <a:ext uri="{0D108BD9-81ED-4DB2-BD59-A6C34878D82A}">
                    <a16:rowId xmlns:a16="http://schemas.microsoft.com/office/drawing/2014/main" val="1195557096"/>
                  </a:ext>
                </a:extLst>
              </a:tr>
              <a:tr h="683302">
                <a:tc>
                  <a:txBody>
                    <a:bodyPr/>
                    <a:lstStyle/>
                    <a:p>
                      <a:pPr algn="ctr" fontAlgn="b"/>
                      <a:r>
                        <a:rPr lang="en-EG" sz="2400" u="none" strike="noStrike" cap="none" spc="0" dirty="0">
                          <a:solidFill>
                            <a:schemeClr val="tx1"/>
                          </a:solidFill>
                          <a:effectLst/>
                        </a:rPr>
                        <a:t>3</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tc>
                  <a:txBody>
                    <a:bodyPr/>
                    <a:lstStyle/>
                    <a:p>
                      <a:pPr algn="ctr" fontAlgn="b"/>
                      <a:r>
                        <a:rPr lang="en-EG" sz="2400" u="none" strike="noStrike" cap="none" spc="0" dirty="0">
                          <a:solidFill>
                            <a:schemeClr val="tx1"/>
                          </a:solidFill>
                          <a:effectLst/>
                        </a:rPr>
                        <a:t>25,000</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60840288"/>
                  </a:ext>
                </a:extLst>
              </a:tr>
              <a:tr h="683302">
                <a:tc>
                  <a:txBody>
                    <a:bodyPr/>
                    <a:lstStyle/>
                    <a:p>
                      <a:pPr algn="ctr" fontAlgn="b"/>
                      <a:r>
                        <a:rPr lang="en-EG" sz="2400" u="none" strike="noStrike" cap="none" spc="0">
                          <a:solidFill>
                            <a:schemeClr val="bg1"/>
                          </a:solidFill>
                          <a:effectLst/>
                        </a:rPr>
                        <a:t>4</a:t>
                      </a:r>
                      <a:endParaRPr lang="en-EG" sz="2400" b="0" i="0" u="none" strike="noStrike" cap="none" spc="0">
                        <a:solidFill>
                          <a:schemeClr val="bg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tc>
                  <a:txBody>
                    <a:bodyPr/>
                    <a:lstStyle/>
                    <a:p>
                      <a:pPr algn="ctr" fontAlgn="b"/>
                      <a:r>
                        <a:rPr lang="en-EG" sz="2400" u="none" strike="noStrike" cap="none" spc="0">
                          <a:solidFill>
                            <a:schemeClr val="bg1"/>
                          </a:solidFill>
                          <a:effectLst/>
                        </a:rPr>
                        <a:t>20,000</a:t>
                      </a:r>
                      <a:endParaRPr lang="en-EG" sz="2400" b="0" i="0" u="none" strike="noStrike" cap="none" spc="0">
                        <a:solidFill>
                          <a:schemeClr val="bg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extLst>
                  <a:ext uri="{0D108BD9-81ED-4DB2-BD59-A6C34878D82A}">
                    <a16:rowId xmlns:a16="http://schemas.microsoft.com/office/drawing/2014/main" val="2907074174"/>
                  </a:ext>
                </a:extLst>
              </a:tr>
              <a:tr h="683302">
                <a:tc>
                  <a:txBody>
                    <a:bodyPr/>
                    <a:lstStyle/>
                    <a:p>
                      <a:pPr algn="ctr" fontAlgn="b"/>
                      <a:r>
                        <a:rPr lang="en-EG" sz="2400" u="none" strike="noStrike" cap="none" spc="0" dirty="0">
                          <a:solidFill>
                            <a:schemeClr val="tx1"/>
                          </a:solidFill>
                          <a:effectLst/>
                        </a:rPr>
                        <a:t>5</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tc>
                  <a:txBody>
                    <a:bodyPr/>
                    <a:lstStyle/>
                    <a:p>
                      <a:pPr algn="ctr" fontAlgn="b"/>
                      <a:r>
                        <a:rPr lang="en-EG" sz="2400" u="none" strike="noStrike" cap="none" spc="0" dirty="0">
                          <a:solidFill>
                            <a:schemeClr val="tx1"/>
                          </a:solidFill>
                          <a:effectLst/>
                        </a:rPr>
                        <a:t>15,000</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75351064"/>
                  </a:ext>
                </a:extLst>
              </a:tr>
              <a:tr h="683302">
                <a:tc>
                  <a:txBody>
                    <a:bodyPr/>
                    <a:lstStyle/>
                    <a:p>
                      <a:pPr algn="ctr" fontAlgn="b"/>
                      <a:r>
                        <a:rPr lang="en-EG" sz="2400" u="none" strike="noStrike" cap="none" spc="0">
                          <a:solidFill>
                            <a:schemeClr val="bg1"/>
                          </a:solidFill>
                          <a:effectLst/>
                        </a:rPr>
                        <a:t>6</a:t>
                      </a:r>
                      <a:endParaRPr lang="en-EG" sz="2400" b="0" i="0" u="none" strike="noStrike" cap="none" spc="0">
                        <a:solidFill>
                          <a:schemeClr val="bg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12700" cmpd="sng">
                      <a:noFill/>
                      <a:prstDash val="solid"/>
                    </a:lnB>
                    <a:noFill/>
                  </a:tcPr>
                </a:tc>
                <a:tc>
                  <a:txBody>
                    <a:bodyPr/>
                    <a:lstStyle/>
                    <a:p>
                      <a:pPr algn="ctr" fontAlgn="b"/>
                      <a:r>
                        <a:rPr lang="en-EG" sz="2400" u="none" strike="noStrike" cap="none" spc="0" dirty="0">
                          <a:solidFill>
                            <a:schemeClr val="bg1"/>
                          </a:solidFill>
                          <a:effectLst/>
                        </a:rPr>
                        <a:t>15,000</a:t>
                      </a:r>
                      <a:endParaRPr lang="en-EG" sz="2400" b="0" i="0" u="none" strike="noStrike" cap="none" spc="0" dirty="0">
                        <a:solidFill>
                          <a:schemeClr val="bg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983354312"/>
                  </a:ext>
                </a:extLst>
              </a:tr>
            </a:tbl>
          </a:graphicData>
        </a:graphic>
      </p:graphicFrame>
    </p:spTree>
    <p:extLst>
      <p:ext uri="{BB962C8B-B14F-4D97-AF65-F5344CB8AC3E}">
        <p14:creationId xmlns:p14="http://schemas.microsoft.com/office/powerpoint/2010/main" val="3889173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CAF9C-A9BE-98A6-A3D2-8632847FF957}"/>
              </a:ext>
            </a:extLst>
          </p:cNvPr>
          <p:cNvSpPr>
            <a:spLocks noGrp="1"/>
          </p:cNvSpPr>
          <p:nvPr>
            <p:ph type="title"/>
          </p:nvPr>
        </p:nvSpPr>
        <p:spPr/>
        <p:txBody>
          <a:bodyPr/>
          <a:lstStyle/>
          <a:p>
            <a:r>
              <a:rPr lang="en-EG"/>
              <a:t>Concept Check</a:t>
            </a:r>
            <a:endParaRPr lang="en-EG" dirty="0"/>
          </a:p>
        </p:txBody>
      </p:sp>
      <p:graphicFrame>
        <p:nvGraphicFramePr>
          <p:cNvPr id="5" name="Content Placeholder 4">
            <a:extLst>
              <a:ext uri="{FF2B5EF4-FFF2-40B4-BE49-F238E27FC236}">
                <a16:creationId xmlns:a16="http://schemas.microsoft.com/office/drawing/2014/main" id="{B59747AD-F36D-7D42-F9F7-B1F5B80C3FEE}"/>
              </a:ext>
            </a:extLst>
          </p:cNvPr>
          <p:cNvGraphicFramePr>
            <a:graphicFrameLocks noGrp="1"/>
          </p:cNvGraphicFramePr>
          <p:nvPr>
            <p:ph idx="1"/>
          </p:nvPr>
        </p:nvGraphicFramePr>
        <p:xfrm>
          <a:off x="1714499" y="1690688"/>
          <a:ext cx="8806480" cy="2389040"/>
        </p:xfrm>
        <a:graphic>
          <a:graphicData uri="http://schemas.openxmlformats.org/drawingml/2006/table">
            <a:tbl>
              <a:tblPr>
                <a:tableStyleId>{5C22544A-7EE6-4342-B048-85BDC9FD1C3A}</a:tableStyleId>
              </a:tblPr>
              <a:tblGrid>
                <a:gridCol w="746096">
                  <a:extLst>
                    <a:ext uri="{9D8B030D-6E8A-4147-A177-3AD203B41FA5}">
                      <a16:colId xmlns:a16="http://schemas.microsoft.com/office/drawing/2014/main" val="2650539314"/>
                    </a:ext>
                  </a:extLst>
                </a:gridCol>
                <a:gridCol w="1453930">
                  <a:extLst>
                    <a:ext uri="{9D8B030D-6E8A-4147-A177-3AD203B41FA5}">
                      <a16:colId xmlns:a16="http://schemas.microsoft.com/office/drawing/2014/main" val="3566839233"/>
                    </a:ext>
                  </a:extLst>
                </a:gridCol>
                <a:gridCol w="3673087">
                  <a:extLst>
                    <a:ext uri="{9D8B030D-6E8A-4147-A177-3AD203B41FA5}">
                      <a16:colId xmlns:a16="http://schemas.microsoft.com/office/drawing/2014/main" val="316830744"/>
                    </a:ext>
                  </a:extLst>
                </a:gridCol>
                <a:gridCol w="2933367">
                  <a:extLst>
                    <a:ext uri="{9D8B030D-6E8A-4147-A177-3AD203B41FA5}">
                      <a16:colId xmlns:a16="http://schemas.microsoft.com/office/drawing/2014/main" val="4113952979"/>
                    </a:ext>
                  </a:extLst>
                </a:gridCol>
              </a:tblGrid>
              <a:tr h="298630">
                <a:tc>
                  <a:txBody>
                    <a:bodyPr/>
                    <a:lstStyle/>
                    <a:p>
                      <a:pPr algn="ctr" fontAlgn="ctr"/>
                      <a:r>
                        <a:rPr lang="en-US" sz="1200" u="none" strike="noStrike">
                          <a:effectLst/>
                        </a:rPr>
                        <a:t>Year</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Cash Flow</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 Factor (1/ (1+r)^t)</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Discounted Cash Flow</a:t>
                      </a:r>
                      <a:endParaRPr lang="en-US"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07330222"/>
                  </a:ext>
                </a:extLst>
              </a:tr>
              <a:tr h="298630">
                <a:tc>
                  <a:txBody>
                    <a:bodyPr/>
                    <a:lstStyle/>
                    <a:p>
                      <a:pPr algn="ctr" fontAlgn="ctr"/>
                      <a:r>
                        <a:rPr lang="en-EG" sz="1200" u="none" strike="noStrike">
                          <a:effectLst/>
                        </a:rPr>
                        <a:t>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96020330"/>
                  </a:ext>
                </a:extLst>
              </a:tr>
              <a:tr h="298630">
                <a:tc>
                  <a:txBody>
                    <a:bodyPr/>
                    <a:lstStyle/>
                    <a:p>
                      <a:pPr algn="ctr" fontAlgn="ctr"/>
                      <a:r>
                        <a:rPr lang="en-EG" sz="1200" u="none" strike="noStrike">
                          <a:effectLst/>
                        </a:rPr>
                        <a:t>1</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30,000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0.9346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28037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88374698"/>
                  </a:ext>
                </a:extLst>
              </a:tr>
              <a:tr h="298630">
                <a:tc>
                  <a:txBody>
                    <a:bodyPr/>
                    <a:lstStyle/>
                    <a:p>
                      <a:pPr algn="ctr" fontAlgn="ctr"/>
                      <a:r>
                        <a:rPr lang="en-EG" sz="1200" u="none" strike="noStrike">
                          <a:effectLst/>
                        </a:rPr>
                        <a:t>2</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0.8734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17469</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91328098"/>
                  </a:ext>
                </a:extLst>
              </a:tr>
              <a:tr h="298630">
                <a:tc>
                  <a:txBody>
                    <a:bodyPr/>
                    <a:lstStyle/>
                    <a:p>
                      <a:pPr algn="ctr" fontAlgn="ctr"/>
                      <a:r>
                        <a:rPr lang="en-EG" sz="1200" u="none" strike="noStrike">
                          <a:effectLst/>
                        </a:rPr>
                        <a:t>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0.8163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20407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88629198"/>
                  </a:ext>
                </a:extLst>
              </a:tr>
              <a:tr h="298630">
                <a:tc>
                  <a:txBody>
                    <a:bodyPr/>
                    <a:lstStyle/>
                    <a:p>
                      <a:pPr algn="ctr" fontAlgn="ctr"/>
                      <a:r>
                        <a:rPr lang="en-EG" sz="1200" u="none" strike="noStrike">
                          <a:effectLst/>
                        </a:rPr>
                        <a:t>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0.7629</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15258</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030190651"/>
                  </a:ext>
                </a:extLst>
              </a:tr>
              <a:tr h="298630">
                <a:tc>
                  <a:txBody>
                    <a:bodyPr/>
                    <a:lstStyle/>
                    <a:p>
                      <a:pPr algn="ctr" fontAlgn="ctr"/>
                      <a:r>
                        <a:rPr lang="en-EG" sz="1200" u="none" strike="noStrike">
                          <a:effectLst/>
                        </a:rPr>
                        <a:t>5</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0.7130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10695</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47855306"/>
                  </a:ext>
                </a:extLst>
              </a:tr>
              <a:tr h="298630">
                <a:tc>
                  <a:txBody>
                    <a:bodyPr/>
                    <a:lstStyle/>
                    <a:p>
                      <a:pPr algn="ctr" fontAlgn="ctr"/>
                      <a:r>
                        <a:rPr lang="en-EG" sz="1200" u="none" strike="noStrike">
                          <a:effectLst/>
                        </a:rPr>
                        <a:t>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0.6663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dirty="0">
                          <a:effectLst/>
                        </a:rPr>
                        <a:t>9995</a:t>
                      </a:r>
                      <a:endParaRPr lang="en-EG"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65243684"/>
                  </a:ext>
                </a:extLst>
              </a:tr>
            </a:tbl>
          </a:graphicData>
        </a:graphic>
      </p:graphicFrame>
      <p:sp>
        <p:nvSpPr>
          <p:cNvPr id="4" name="Slide Number Placeholder 3">
            <a:extLst>
              <a:ext uri="{FF2B5EF4-FFF2-40B4-BE49-F238E27FC236}">
                <a16:creationId xmlns:a16="http://schemas.microsoft.com/office/drawing/2014/main" id="{8FE526FD-231C-7790-E762-4E08D5D4DB21}"/>
              </a:ext>
            </a:extLst>
          </p:cNvPr>
          <p:cNvSpPr>
            <a:spLocks noGrp="1"/>
          </p:cNvSpPr>
          <p:nvPr>
            <p:ph type="sldNum" sz="quarter" idx="12"/>
          </p:nvPr>
        </p:nvSpPr>
        <p:spPr/>
        <p:txBody>
          <a:bodyPr/>
          <a:lstStyle/>
          <a:p>
            <a:fld id="{53D902E5-DA95-3648-96C4-3B61E2C1363D}" type="slidenum">
              <a:rPr lang="en-EG" smtClean="0"/>
              <a:t>11</a:t>
            </a:fld>
            <a:endParaRPr lang="en-EG"/>
          </a:p>
        </p:txBody>
      </p:sp>
      <p:sp>
        <p:nvSpPr>
          <p:cNvPr id="6" name="Right Brace 5">
            <a:extLst>
              <a:ext uri="{FF2B5EF4-FFF2-40B4-BE49-F238E27FC236}">
                <a16:creationId xmlns:a16="http://schemas.microsoft.com/office/drawing/2014/main" id="{B75CC88A-9E6A-9048-A166-EB693B65A8E2}"/>
              </a:ext>
            </a:extLst>
          </p:cNvPr>
          <p:cNvSpPr/>
          <p:nvPr/>
        </p:nvSpPr>
        <p:spPr>
          <a:xfrm>
            <a:off x="10639313" y="2366682"/>
            <a:ext cx="64546" cy="1775012"/>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EG"/>
          </a:p>
        </p:txBody>
      </p:sp>
      <p:sp>
        <p:nvSpPr>
          <p:cNvPr id="7" name="TextBox 6">
            <a:extLst>
              <a:ext uri="{FF2B5EF4-FFF2-40B4-BE49-F238E27FC236}">
                <a16:creationId xmlns:a16="http://schemas.microsoft.com/office/drawing/2014/main" id="{EFDE2889-19BC-B6E8-BE29-C96CFC23B71A}"/>
              </a:ext>
            </a:extLst>
          </p:cNvPr>
          <p:cNvSpPr txBox="1"/>
          <p:nvPr/>
        </p:nvSpPr>
        <p:spPr>
          <a:xfrm>
            <a:off x="11048104" y="2528047"/>
            <a:ext cx="1000461" cy="646331"/>
          </a:xfrm>
          <a:prstGeom prst="rect">
            <a:avLst/>
          </a:prstGeom>
          <a:noFill/>
        </p:spPr>
        <p:txBody>
          <a:bodyPr wrap="square" rtlCol="0">
            <a:spAutoFit/>
          </a:bodyPr>
          <a:lstStyle/>
          <a:p>
            <a:r>
              <a:rPr lang="en-EG" dirty="0">
                <a:solidFill>
                  <a:schemeClr val="bg1"/>
                </a:solidFill>
              </a:rPr>
              <a:t>Cash Inflows</a:t>
            </a:r>
          </a:p>
        </p:txBody>
      </p:sp>
      <p:sp>
        <p:nvSpPr>
          <p:cNvPr id="8" name="TextBox 7">
            <a:extLst>
              <a:ext uri="{FF2B5EF4-FFF2-40B4-BE49-F238E27FC236}">
                <a16:creationId xmlns:a16="http://schemas.microsoft.com/office/drawing/2014/main" id="{3D37CA0C-56FB-9664-E6B3-AC43D85A609C}"/>
              </a:ext>
            </a:extLst>
          </p:cNvPr>
          <p:cNvSpPr txBox="1"/>
          <p:nvPr/>
        </p:nvSpPr>
        <p:spPr>
          <a:xfrm>
            <a:off x="10547873" y="1905024"/>
            <a:ext cx="1500692" cy="369332"/>
          </a:xfrm>
          <a:prstGeom prst="rect">
            <a:avLst/>
          </a:prstGeom>
          <a:noFill/>
        </p:spPr>
        <p:txBody>
          <a:bodyPr wrap="square" rtlCol="0">
            <a:spAutoFit/>
          </a:bodyPr>
          <a:lstStyle/>
          <a:p>
            <a:r>
              <a:rPr lang="en-EG" dirty="0">
                <a:solidFill>
                  <a:schemeClr val="bg1"/>
                </a:solidFill>
              </a:rPr>
              <a:t>Cash outflows</a:t>
            </a:r>
          </a:p>
        </p:txBody>
      </p:sp>
      <p:cxnSp>
        <p:nvCxnSpPr>
          <p:cNvPr id="10" name="Straight Arrow Connector 9">
            <a:extLst>
              <a:ext uri="{FF2B5EF4-FFF2-40B4-BE49-F238E27FC236}">
                <a16:creationId xmlns:a16="http://schemas.microsoft.com/office/drawing/2014/main" id="{22C4CD59-8E0A-A338-AB03-F68015E6BEC1}"/>
              </a:ext>
            </a:extLst>
          </p:cNvPr>
          <p:cNvCxnSpPr/>
          <p:nvPr/>
        </p:nvCxnSpPr>
        <p:spPr>
          <a:xfrm flipH="1">
            <a:off x="9423699" y="2097741"/>
            <a:ext cx="1097280" cy="9681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1" name="TextBox 10">
            <a:extLst>
              <a:ext uri="{FF2B5EF4-FFF2-40B4-BE49-F238E27FC236}">
                <a16:creationId xmlns:a16="http://schemas.microsoft.com/office/drawing/2014/main" id="{A2F825F5-B0B6-17A2-B41D-EE588C851086}"/>
              </a:ext>
            </a:extLst>
          </p:cNvPr>
          <p:cNvSpPr txBox="1"/>
          <p:nvPr/>
        </p:nvSpPr>
        <p:spPr>
          <a:xfrm>
            <a:off x="1897380" y="4797911"/>
            <a:ext cx="8806480" cy="923330"/>
          </a:xfrm>
          <a:prstGeom prst="rect">
            <a:avLst/>
          </a:prstGeom>
          <a:noFill/>
        </p:spPr>
        <p:txBody>
          <a:bodyPr wrap="square" rtlCol="0">
            <a:spAutoFit/>
          </a:bodyPr>
          <a:lstStyle/>
          <a:p>
            <a:r>
              <a:rPr lang="en-EG" dirty="0">
                <a:solidFill>
                  <a:schemeClr val="bg1"/>
                </a:solidFill>
              </a:rPr>
              <a:t>PI = Sum of all discount CASHINFLOWS /  intial cash outflows</a:t>
            </a:r>
          </a:p>
          <a:p>
            <a:r>
              <a:rPr lang="en-EG" dirty="0">
                <a:solidFill>
                  <a:schemeClr val="bg1"/>
                </a:solidFill>
              </a:rPr>
              <a:t>         = 101,861  / 80,000</a:t>
            </a:r>
          </a:p>
          <a:p>
            <a:r>
              <a:rPr lang="en-EG" dirty="0">
                <a:solidFill>
                  <a:schemeClr val="bg1"/>
                </a:solidFill>
              </a:rPr>
              <a:t>         = 1.273</a:t>
            </a:r>
          </a:p>
        </p:txBody>
      </p:sp>
    </p:spTree>
    <p:extLst>
      <p:ext uri="{BB962C8B-B14F-4D97-AF65-F5344CB8AC3E}">
        <p14:creationId xmlns:p14="http://schemas.microsoft.com/office/powerpoint/2010/main" val="695562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5AB8C9E-CB5D-0737-B9EB-0943145C07DC}"/>
              </a:ext>
            </a:extLst>
          </p:cNvPr>
          <p:cNvSpPr>
            <a:spLocks noGrp="1"/>
          </p:cNvSpPr>
          <p:nvPr>
            <p:ph type="title"/>
          </p:nvPr>
        </p:nvSpPr>
        <p:spPr>
          <a:xfrm>
            <a:off x="1524000" y="1612314"/>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Internal Rate of Return- IRR</a:t>
            </a:r>
          </a:p>
        </p:txBody>
      </p:sp>
      <p:sp>
        <p:nvSpPr>
          <p:cNvPr id="4" name="Slide Number Placeholder 3">
            <a:extLst>
              <a:ext uri="{FF2B5EF4-FFF2-40B4-BE49-F238E27FC236}">
                <a16:creationId xmlns:a16="http://schemas.microsoft.com/office/drawing/2014/main" id="{D6C47CD1-BCC0-8B9B-E630-E2B788581D64}"/>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3D902E5-DA95-3648-96C4-3B61E2C1363D}"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6393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062470" cy="696595"/>
          </a:xfrm>
          <a:prstGeom prst="rect">
            <a:avLst/>
          </a:prstGeom>
        </p:spPr>
        <p:txBody>
          <a:bodyPr vert="horz" wrap="square" lIns="0" tIns="13335" rIns="0" bIns="0" rtlCol="0">
            <a:spAutoFit/>
          </a:bodyPr>
          <a:lstStyle/>
          <a:p>
            <a:pPr marL="12700">
              <a:lnSpc>
                <a:spcPct val="100000"/>
              </a:lnSpc>
              <a:spcBef>
                <a:spcPts val="105"/>
              </a:spcBef>
            </a:pPr>
            <a:r>
              <a:rPr sz="4400" spc="-5" dirty="0">
                <a:latin typeface="Calibri Light"/>
                <a:cs typeface="Calibri Light"/>
              </a:rPr>
              <a:t>The</a:t>
            </a:r>
            <a:r>
              <a:rPr sz="4400" spc="-10" dirty="0">
                <a:latin typeface="Calibri Light"/>
                <a:cs typeface="Calibri Light"/>
              </a:rPr>
              <a:t> </a:t>
            </a:r>
            <a:r>
              <a:rPr sz="4400" spc="-15" dirty="0">
                <a:latin typeface="Calibri Light"/>
                <a:cs typeface="Calibri Light"/>
              </a:rPr>
              <a:t>internal</a:t>
            </a:r>
            <a:r>
              <a:rPr sz="4400" spc="-10" dirty="0">
                <a:latin typeface="Calibri Light"/>
                <a:cs typeface="Calibri Light"/>
              </a:rPr>
              <a:t> </a:t>
            </a:r>
            <a:r>
              <a:rPr sz="4400" spc="-45" dirty="0">
                <a:latin typeface="Calibri Light"/>
                <a:cs typeface="Calibri Light"/>
              </a:rPr>
              <a:t>rate</a:t>
            </a:r>
            <a:r>
              <a:rPr sz="4400" spc="-10" dirty="0">
                <a:latin typeface="Calibri Light"/>
                <a:cs typeface="Calibri Light"/>
              </a:rPr>
              <a:t> </a:t>
            </a:r>
            <a:r>
              <a:rPr sz="4400" spc="-5" dirty="0">
                <a:latin typeface="Calibri Light"/>
                <a:cs typeface="Calibri Light"/>
              </a:rPr>
              <a:t>of </a:t>
            </a:r>
            <a:r>
              <a:rPr sz="4400" spc="-15" dirty="0">
                <a:latin typeface="Calibri Light"/>
                <a:cs typeface="Calibri Light"/>
              </a:rPr>
              <a:t>return</a:t>
            </a:r>
            <a:r>
              <a:rPr sz="4400" spc="-25" dirty="0">
                <a:latin typeface="Calibri Light"/>
                <a:cs typeface="Calibri Light"/>
              </a:rPr>
              <a:t> </a:t>
            </a:r>
            <a:r>
              <a:rPr sz="4400" dirty="0">
                <a:latin typeface="Calibri Light"/>
                <a:cs typeface="Calibri Light"/>
              </a:rPr>
              <a:t>(IRR)</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13</a:t>
            </a:fld>
            <a:endParaRPr dirty="0"/>
          </a:p>
        </p:txBody>
      </p:sp>
      <p:graphicFrame>
        <p:nvGraphicFramePr>
          <p:cNvPr id="6" name="object 3">
            <a:extLst>
              <a:ext uri="{FF2B5EF4-FFF2-40B4-BE49-F238E27FC236}">
                <a16:creationId xmlns:a16="http://schemas.microsoft.com/office/drawing/2014/main" id="{7944B046-5882-9FC8-F41A-C0E0DAED7924}"/>
              </a:ext>
            </a:extLst>
          </p:cNvPr>
          <p:cNvGraphicFramePr/>
          <p:nvPr/>
        </p:nvGraphicFramePr>
        <p:xfrm>
          <a:off x="833729" y="1938273"/>
          <a:ext cx="10372090" cy="32601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407413" y="609981"/>
            <a:ext cx="757555" cy="696595"/>
          </a:xfrm>
          <a:prstGeom prst="rect">
            <a:avLst/>
          </a:prstGeom>
        </p:spPr>
        <p:txBody>
          <a:bodyPr vert="horz" wrap="square" lIns="0" tIns="13335" rIns="0" bIns="0" rtlCol="0">
            <a:spAutoFit/>
          </a:bodyPr>
          <a:lstStyle/>
          <a:p>
            <a:pPr marL="12700">
              <a:lnSpc>
                <a:spcPct val="100000"/>
              </a:lnSpc>
              <a:spcBef>
                <a:spcPts val="105"/>
              </a:spcBef>
            </a:pPr>
            <a:r>
              <a:rPr sz="4400" spc="-5" dirty="0">
                <a:solidFill>
                  <a:srgbClr val="00B0F0"/>
                </a:solidFill>
                <a:latin typeface="Calibri Light"/>
                <a:cs typeface="Calibri Light"/>
              </a:rPr>
              <a:t>IRR</a:t>
            </a:r>
            <a:endParaRPr sz="4400" dirty="0">
              <a:solidFill>
                <a:srgbClr val="00B0F0"/>
              </a:solidFill>
              <a:latin typeface="Calibri Light"/>
              <a:cs typeface="Calibri Light"/>
            </a:endParaRPr>
          </a:p>
        </p:txBody>
      </p:sp>
      <p:pic>
        <p:nvPicPr>
          <p:cNvPr id="3" name="object 3"/>
          <p:cNvPicPr/>
          <p:nvPr/>
        </p:nvPicPr>
        <p:blipFill>
          <a:blip r:embed="rId2" cstate="print"/>
          <a:stretch>
            <a:fillRect/>
          </a:stretch>
        </p:blipFill>
        <p:spPr>
          <a:xfrm>
            <a:off x="897140" y="1966836"/>
            <a:ext cx="10386187" cy="3761104"/>
          </a:xfrm>
          <a:prstGeom prst="rect">
            <a:avLst/>
          </a:prstGeom>
        </p:spPr>
      </p:pic>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789545" cy="696595"/>
          </a:xfrm>
          <a:prstGeom prst="rect">
            <a:avLst/>
          </a:prstGeom>
        </p:spPr>
        <p:txBody>
          <a:bodyPr vert="horz" wrap="square" lIns="0" tIns="13335" rIns="0" bIns="0" rtlCol="0">
            <a:spAutoFit/>
          </a:bodyPr>
          <a:lstStyle/>
          <a:p>
            <a:pPr marL="12700">
              <a:lnSpc>
                <a:spcPct val="100000"/>
              </a:lnSpc>
              <a:spcBef>
                <a:spcPts val="105"/>
              </a:spcBef>
            </a:pPr>
            <a:r>
              <a:rPr sz="4400" spc="-5" dirty="0">
                <a:latin typeface="Calibri Light"/>
                <a:cs typeface="Calibri Light"/>
              </a:rPr>
              <a:t>Viewing </a:t>
            </a:r>
            <a:r>
              <a:rPr sz="4400" dirty="0">
                <a:latin typeface="Calibri Light"/>
                <a:cs typeface="Calibri Light"/>
              </a:rPr>
              <a:t>the </a:t>
            </a:r>
            <a:r>
              <a:rPr sz="4400" spc="-10" dirty="0">
                <a:latin typeface="Calibri Light"/>
                <a:cs typeface="Calibri Light"/>
              </a:rPr>
              <a:t>NPV–IRR</a:t>
            </a:r>
            <a:r>
              <a:rPr sz="4400" spc="-5" dirty="0">
                <a:latin typeface="Calibri Light"/>
                <a:cs typeface="Calibri Light"/>
              </a:rPr>
              <a:t> </a:t>
            </a:r>
            <a:r>
              <a:rPr sz="4400" spc="-15" dirty="0">
                <a:latin typeface="Calibri Light"/>
                <a:cs typeface="Calibri Light"/>
              </a:rPr>
              <a:t>Relationship:</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15</a:t>
            </a:fld>
            <a:endParaRPr dirty="0"/>
          </a:p>
        </p:txBody>
      </p:sp>
      <p:sp>
        <p:nvSpPr>
          <p:cNvPr id="3" name="object 3"/>
          <p:cNvSpPr txBox="1"/>
          <p:nvPr/>
        </p:nvSpPr>
        <p:spPr>
          <a:xfrm>
            <a:off x="833729" y="1891029"/>
            <a:ext cx="10372725" cy="3883307"/>
          </a:xfrm>
          <a:prstGeom prst="rect">
            <a:avLst/>
          </a:prstGeom>
        </p:spPr>
        <p:txBody>
          <a:bodyPr vert="horz" wrap="square" lIns="0" tIns="121920" rIns="0" bIns="0" rtlCol="0">
            <a:spAutoFit/>
          </a:bodyPr>
          <a:lstStyle/>
          <a:p>
            <a:pPr marL="241300" marR="5080" indent="-228600" algn="just">
              <a:lnSpc>
                <a:spcPct val="70000"/>
              </a:lnSpc>
              <a:spcBef>
                <a:spcPts val="960"/>
              </a:spcBef>
              <a:buFont typeface="Arial MT"/>
              <a:buChar char="•"/>
              <a:tabLst>
                <a:tab pos="241300" algn="l"/>
              </a:tabLst>
            </a:pPr>
            <a:r>
              <a:rPr sz="2400" spc="-5" dirty="0">
                <a:solidFill>
                  <a:schemeClr val="bg1"/>
                </a:solidFill>
                <a:latin typeface="Calibri"/>
                <a:cs typeface="Calibri"/>
              </a:rPr>
              <a:t>The</a:t>
            </a:r>
            <a:r>
              <a:rPr sz="2400" dirty="0">
                <a:solidFill>
                  <a:schemeClr val="bg1"/>
                </a:solidFill>
                <a:latin typeface="Calibri"/>
                <a:cs typeface="Calibri"/>
              </a:rPr>
              <a:t> </a:t>
            </a:r>
            <a:r>
              <a:rPr sz="2400" spc="-5" dirty="0">
                <a:solidFill>
                  <a:schemeClr val="bg1"/>
                </a:solidFill>
                <a:latin typeface="Calibri"/>
                <a:cs typeface="Calibri"/>
              </a:rPr>
              <a:t>Net</a:t>
            </a:r>
            <a:r>
              <a:rPr sz="2400" dirty="0">
                <a:solidFill>
                  <a:schemeClr val="bg1"/>
                </a:solidFill>
                <a:latin typeface="Calibri"/>
                <a:cs typeface="Calibri"/>
              </a:rPr>
              <a:t> </a:t>
            </a:r>
            <a:r>
              <a:rPr sz="2400" spc="-10" dirty="0">
                <a:solidFill>
                  <a:schemeClr val="bg1"/>
                </a:solidFill>
                <a:latin typeface="Calibri"/>
                <a:cs typeface="Calibri"/>
              </a:rPr>
              <a:t>Present</a:t>
            </a:r>
            <a:r>
              <a:rPr sz="2400" spc="-5" dirty="0">
                <a:solidFill>
                  <a:schemeClr val="bg1"/>
                </a:solidFill>
                <a:latin typeface="Calibri"/>
                <a:cs typeface="Calibri"/>
              </a:rPr>
              <a:t> </a:t>
            </a:r>
            <a:r>
              <a:rPr sz="2400" spc="-30" dirty="0">
                <a:solidFill>
                  <a:schemeClr val="bg1"/>
                </a:solidFill>
                <a:latin typeface="Calibri"/>
                <a:cs typeface="Calibri"/>
              </a:rPr>
              <a:t>Value</a:t>
            </a:r>
            <a:r>
              <a:rPr sz="2400" spc="-25" dirty="0">
                <a:solidFill>
                  <a:schemeClr val="bg1"/>
                </a:solidFill>
                <a:latin typeface="Calibri"/>
                <a:cs typeface="Calibri"/>
              </a:rPr>
              <a:t> </a:t>
            </a:r>
            <a:r>
              <a:rPr sz="2400" spc="-10" dirty="0">
                <a:solidFill>
                  <a:schemeClr val="bg1"/>
                </a:solidFill>
                <a:latin typeface="Calibri"/>
                <a:cs typeface="Calibri"/>
              </a:rPr>
              <a:t>Profile</a:t>
            </a:r>
            <a:r>
              <a:rPr sz="2400" spc="-5" dirty="0">
                <a:solidFill>
                  <a:schemeClr val="bg1"/>
                </a:solidFill>
                <a:latin typeface="Calibri"/>
                <a:cs typeface="Calibri"/>
              </a:rPr>
              <a:t> </a:t>
            </a:r>
            <a:r>
              <a:rPr sz="2400" spc="-10" dirty="0">
                <a:solidFill>
                  <a:schemeClr val="bg1"/>
                </a:solidFill>
                <a:latin typeface="Calibri"/>
                <a:cs typeface="Calibri"/>
              </a:rPr>
              <a:t>Perhaps</a:t>
            </a:r>
            <a:r>
              <a:rPr sz="2400" spc="-5" dirty="0">
                <a:solidFill>
                  <a:schemeClr val="bg1"/>
                </a:solidFill>
                <a:latin typeface="Calibri"/>
                <a:cs typeface="Calibri"/>
              </a:rPr>
              <a:t> </a:t>
            </a:r>
            <a:r>
              <a:rPr sz="2400" dirty="0">
                <a:solidFill>
                  <a:schemeClr val="bg1"/>
                </a:solidFill>
                <a:latin typeface="Calibri"/>
                <a:cs typeface="Calibri"/>
              </a:rPr>
              <a:t>the</a:t>
            </a:r>
            <a:r>
              <a:rPr sz="2400" spc="5" dirty="0">
                <a:solidFill>
                  <a:schemeClr val="bg1"/>
                </a:solidFill>
                <a:latin typeface="Calibri"/>
                <a:cs typeface="Calibri"/>
              </a:rPr>
              <a:t> </a:t>
            </a:r>
            <a:r>
              <a:rPr sz="2400" spc="-5" dirty="0">
                <a:solidFill>
                  <a:schemeClr val="bg1"/>
                </a:solidFill>
                <a:latin typeface="Calibri"/>
                <a:cs typeface="Calibri"/>
              </a:rPr>
              <a:t>easiest</a:t>
            </a:r>
            <a:r>
              <a:rPr sz="2400" dirty="0">
                <a:solidFill>
                  <a:schemeClr val="bg1"/>
                </a:solidFill>
                <a:latin typeface="Calibri"/>
                <a:cs typeface="Calibri"/>
              </a:rPr>
              <a:t> </a:t>
            </a:r>
            <a:r>
              <a:rPr sz="2400" spc="-30" dirty="0">
                <a:solidFill>
                  <a:schemeClr val="bg1"/>
                </a:solidFill>
                <a:latin typeface="Calibri"/>
                <a:cs typeface="Calibri"/>
              </a:rPr>
              <a:t>way</a:t>
            </a:r>
            <a:r>
              <a:rPr sz="2400" spc="-25" dirty="0">
                <a:solidFill>
                  <a:schemeClr val="bg1"/>
                </a:solidFill>
                <a:latin typeface="Calibri"/>
                <a:cs typeface="Calibri"/>
              </a:rPr>
              <a:t> </a:t>
            </a:r>
            <a:r>
              <a:rPr sz="2400" spc="-15" dirty="0">
                <a:solidFill>
                  <a:schemeClr val="bg1"/>
                </a:solidFill>
                <a:latin typeface="Calibri"/>
                <a:cs typeface="Calibri"/>
              </a:rPr>
              <a:t>to</a:t>
            </a:r>
            <a:r>
              <a:rPr sz="2400" spc="-10" dirty="0">
                <a:solidFill>
                  <a:schemeClr val="bg1"/>
                </a:solidFill>
                <a:latin typeface="Calibri"/>
                <a:cs typeface="Calibri"/>
              </a:rPr>
              <a:t> </a:t>
            </a:r>
            <a:r>
              <a:rPr sz="2400" spc="-15" dirty="0">
                <a:solidFill>
                  <a:schemeClr val="bg1"/>
                </a:solidFill>
                <a:latin typeface="Calibri"/>
                <a:cs typeface="Calibri"/>
              </a:rPr>
              <a:t>understand</a:t>
            </a:r>
            <a:r>
              <a:rPr sz="2400" spc="-10" dirty="0">
                <a:solidFill>
                  <a:schemeClr val="bg1"/>
                </a:solidFill>
                <a:latin typeface="Calibri"/>
                <a:cs typeface="Calibri"/>
              </a:rPr>
              <a:t> </a:t>
            </a:r>
            <a:r>
              <a:rPr sz="2400" dirty="0">
                <a:solidFill>
                  <a:schemeClr val="bg1"/>
                </a:solidFill>
                <a:latin typeface="Calibri"/>
                <a:cs typeface="Calibri"/>
              </a:rPr>
              <a:t>the </a:t>
            </a:r>
            <a:r>
              <a:rPr sz="2400" spc="5" dirty="0">
                <a:solidFill>
                  <a:schemeClr val="bg1"/>
                </a:solidFill>
                <a:latin typeface="Calibri"/>
                <a:cs typeface="Calibri"/>
              </a:rPr>
              <a:t> </a:t>
            </a:r>
            <a:r>
              <a:rPr sz="2400" spc="-5" dirty="0">
                <a:solidFill>
                  <a:schemeClr val="bg1"/>
                </a:solidFill>
                <a:latin typeface="Calibri"/>
                <a:cs typeface="Calibri"/>
              </a:rPr>
              <a:t>relationship between </a:t>
            </a:r>
            <a:r>
              <a:rPr sz="2400" dirty="0">
                <a:solidFill>
                  <a:schemeClr val="bg1"/>
                </a:solidFill>
                <a:latin typeface="Calibri"/>
                <a:cs typeface="Calibri"/>
              </a:rPr>
              <a:t>the IRR and </a:t>
            </a:r>
            <a:r>
              <a:rPr sz="2400" spc="-5" dirty="0">
                <a:solidFill>
                  <a:schemeClr val="bg1"/>
                </a:solidFill>
                <a:latin typeface="Calibri"/>
                <a:cs typeface="Calibri"/>
              </a:rPr>
              <a:t>the </a:t>
            </a:r>
            <a:r>
              <a:rPr sz="2400" spc="-10" dirty="0">
                <a:solidFill>
                  <a:schemeClr val="bg1"/>
                </a:solidFill>
                <a:latin typeface="Calibri"/>
                <a:cs typeface="Calibri"/>
              </a:rPr>
              <a:t>NPV value </a:t>
            </a:r>
            <a:r>
              <a:rPr sz="2400" dirty="0">
                <a:solidFill>
                  <a:schemeClr val="bg1"/>
                </a:solidFill>
                <a:latin typeface="Calibri"/>
                <a:cs typeface="Calibri"/>
              </a:rPr>
              <a:t>is </a:t>
            </a:r>
            <a:r>
              <a:rPr sz="2400" spc="-15" dirty="0">
                <a:solidFill>
                  <a:schemeClr val="bg1"/>
                </a:solidFill>
                <a:latin typeface="Calibri"/>
                <a:cs typeface="Calibri"/>
              </a:rPr>
              <a:t>to </a:t>
            </a:r>
            <a:r>
              <a:rPr sz="2400" spc="-5" dirty="0">
                <a:solidFill>
                  <a:schemeClr val="bg1"/>
                </a:solidFill>
                <a:latin typeface="Calibri"/>
                <a:cs typeface="Calibri"/>
              </a:rPr>
              <a:t>view </a:t>
            </a:r>
            <a:r>
              <a:rPr sz="2400" dirty="0">
                <a:solidFill>
                  <a:schemeClr val="bg1"/>
                </a:solidFill>
                <a:latin typeface="Calibri"/>
                <a:cs typeface="Calibri"/>
              </a:rPr>
              <a:t>it </a:t>
            </a:r>
            <a:r>
              <a:rPr sz="2400" spc="-10" dirty="0">
                <a:solidFill>
                  <a:schemeClr val="bg1"/>
                </a:solidFill>
                <a:latin typeface="Calibri"/>
                <a:cs typeface="Calibri"/>
              </a:rPr>
              <a:t>graphically through </a:t>
            </a:r>
            <a:r>
              <a:rPr sz="2400" spc="-5" dirty="0">
                <a:solidFill>
                  <a:schemeClr val="bg1"/>
                </a:solidFill>
                <a:latin typeface="Calibri"/>
                <a:cs typeface="Calibri"/>
              </a:rPr>
              <a:t> </a:t>
            </a:r>
            <a:r>
              <a:rPr sz="2400" dirty="0">
                <a:solidFill>
                  <a:schemeClr val="bg1"/>
                </a:solidFill>
                <a:latin typeface="Calibri"/>
                <a:cs typeface="Calibri"/>
              </a:rPr>
              <a:t>the </a:t>
            </a:r>
            <a:r>
              <a:rPr sz="2400" spc="-5" dirty="0">
                <a:solidFill>
                  <a:schemeClr val="bg1"/>
                </a:solidFill>
                <a:latin typeface="Calibri"/>
                <a:cs typeface="Calibri"/>
              </a:rPr>
              <a:t>use of </a:t>
            </a:r>
            <a:r>
              <a:rPr sz="2400" dirty="0">
                <a:solidFill>
                  <a:schemeClr val="bg1"/>
                </a:solidFill>
                <a:latin typeface="Calibri"/>
                <a:cs typeface="Calibri"/>
              </a:rPr>
              <a:t>a </a:t>
            </a:r>
            <a:r>
              <a:rPr sz="2400" spc="-5" dirty="0">
                <a:solidFill>
                  <a:schemeClr val="bg1"/>
                </a:solidFill>
                <a:latin typeface="Calibri"/>
                <a:cs typeface="Calibri"/>
              </a:rPr>
              <a:t>net </a:t>
            </a:r>
            <a:r>
              <a:rPr sz="2400" spc="-10" dirty="0">
                <a:solidFill>
                  <a:schemeClr val="bg1"/>
                </a:solidFill>
                <a:latin typeface="Calibri"/>
                <a:cs typeface="Calibri"/>
              </a:rPr>
              <a:t>present value profile. </a:t>
            </a:r>
            <a:endParaRPr lang="en-US" sz="2400" spc="-10" dirty="0">
              <a:solidFill>
                <a:schemeClr val="bg1"/>
              </a:solidFill>
              <a:latin typeface="Calibri"/>
              <a:cs typeface="Calibri"/>
            </a:endParaRPr>
          </a:p>
          <a:p>
            <a:pPr marL="241300" marR="5080" indent="-228600" algn="just">
              <a:lnSpc>
                <a:spcPct val="70000"/>
              </a:lnSpc>
              <a:spcBef>
                <a:spcPts val="960"/>
              </a:spcBef>
              <a:buFont typeface="Arial MT"/>
              <a:buChar char="•"/>
              <a:tabLst>
                <a:tab pos="241300" algn="l"/>
              </a:tabLst>
            </a:pPr>
            <a:r>
              <a:rPr sz="2400" dirty="0">
                <a:solidFill>
                  <a:schemeClr val="bg1"/>
                </a:solidFill>
                <a:latin typeface="Calibri"/>
                <a:cs typeface="Calibri"/>
              </a:rPr>
              <a:t>A </a:t>
            </a:r>
            <a:r>
              <a:rPr sz="2400" spc="-5" dirty="0">
                <a:solidFill>
                  <a:schemeClr val="bg1"/>
                </a:solidFill>
                <a:latin typeface="Calibri"/>
                <a:cs typeface="Calibri"/>
              </a:rPr>
              <a:t>net </a:t>
            </a:r>
            <a:r>
              <a:rPr sz="2400" spc="-10" dirty="0">
                <a:solidFill>
                  <a:schemeClr val="bg1"/>
                </a:solidFill>
                <a:latin typeface="Calibri"/>
                <a:cs typeface="Calibri"/>
              </a:rPr>
              <a:t>present value profile </a:t>
            </a:r>
            <a:r>
              <a:rPr sz="2400" dirty="0">
                <a:solidFill>
                  <a:schemeClr val="bg1"/>
                </a:solidFill>
                <a:latin typeface="Calibri"/>
                <a:cs typeface="Calibri"/>
              </a:rPr>
              <a:t>is </a:t>
            </a:r>
            <a:r>
              <a:rPr sz="2400" spc="-10" dirty="0">
                <a:solidFill>
                  <a:schemeClr val="bg1"/>
                </a:solidFill>
                <a:latin typeface="Calibri"/>
                <a:cs typeface="Calibri"/>
              </a:rPr>
              <a:t>simply </a:t>
            </a:r>
            <a:r>
              <a:rPr sz="2400" dirty="0">
                <a:solidFill>
                  <a:schemeClr val="bg1"/>
                </a:solidFill>
                <a:latin typeface="Calibri"/>
                <a:cs typeface="Calibri"/>
              </a:rPr>
              <a:t>a </a:t>
            </a:r>
            <a:r>
              <a:rPr sz="2400" spc="-15" dirty="0">
                <a:solidFill>
                  <a:schemeClr val="bg1"/>
                </a:solidFill>
                <a:latin typeface="Calibri"/>
                <a:cs typeface="Calibri"/>
              </a:rPr>
              <a:t>graph </a:t>
            </a:r>
            <a:r>
              <a:rPr sz="2400" spc="-530" dirty="0">
                <a:solidFill>
                  <a:schemeClr val="bg1"/>
                </a:solidFill>
                <a:latin typeface="Calibri"/>
                <a:cs typeface="Calibri"/>
              </a:rPr>
              <a:t> </a:t>
            </a:r>
            <a:r>
              <a:rPr sz="2400" spc="-5" dirty="0">
                <a:solidFill>
                  <a:schemeClr val="bg1"/>
                </a:solidFill>
                <a:latin typeface="Calibri"/>
                <a:cs typeface="Calibri"/>
              </a:rPr>
              <a:t>showing</a:t>
            </a:r>
            <a:r>
              <a:rPr sz="2400" spc="-15" dirty="0">
                <a:solidFill>
                  <a:schemeClr val="bg1"/>
                </a:solidFill>
                <a:latin typeface="Calibri"/>
                <a:cs typeface="Calibri"/>
              </a:rPr>
              <a:t> </a:t>
            </a:r>
            <a:r>
              <a:rPr sz="2400" spc="-10" dirty="0">
                <a:solidFill>
                  <a:schemeClr val="bg1"/>
                </a:solidFill>
                <a:latin typeface="Calibri"/>
                <a:cs typeface="Calibri"/>
              </a:rPr>
              <a:t>how</a:t>
            </a:r>
            <a:r>
              <a:rPr sz="2400" spc="-5" dirty="0">
                <a:solidFill>
                  <a:schemeClr val="bg1"/>
                </a:solidFill>
                <a:latin typeface="Calibri"/>
                <a:cs typeface="Calibri"/>
              </a:rPr>
              <a:t> </a:t>
            </a:r>
            <a:r>
              <a:rPr sz="2400" dirty="0">
                <a:solidFill>
                  <a:schemeClr val="bg1"/>
                </a:solidFill>
                <a:latin typeface="Calibri"/>
                <a:cs typeface="Calibri"/>
              </a:rPr>
              <a:t>a </a:t>
            </a:r>
            <a:r>
              <a:rPr sz="2400" spc="-15" dirty="0">
                <a:solidFill>
                  <a:schemeClr val="bg1"/>
                </a:solidFill>
                <a:latin typeface="Calibri"/>
                <a:cs typeface="Calibri"/>
              </a:rPr>
              <a:t>project’s</a:t>
            </a:r>
            <a:r>
              <a:rPr sz="2400" spc="-20" dirty="0">
                <a:solidFill>
                  <a:schemeClr val="bg1"/>
                </a:solidFill>
                <a:latin typeface="Calibri"/>
                <a:cs typeface="Calibri"/>
              </a:rPr>
              <a:t> </a:t>
            </a:r>
            <a:r>
              <a:rPr sz="2400" spc="-10" dirty="0">
                <a:solidFill>
                  <a:schemeClr val="bg1"/>
                </a:solidFill>
                <a:latin typeface="Calibri"/>
                <a:cs typeface="Calibri"/>
              </a:rPr>
              <a:t>NPV</a:t>
            </a:r>
            <a:r>
              <a:rPr sz="2400" spc="-5" dirty="0">
                <a:solidFill>
                  <a:schemeClr val="bg1"/>
                </a:solidFill>
                <a:latin typeface="Calibri"/>
                <a:cs typeface="Calibri"/>
              </a:rPr>
              <a:t> changes</a:t>
            </a:r>
            <a:r>
              <a:rPr sz="2400" dirty="0">
                <a:solidFill>
                  <a:schemeClr val="bg1"/>
                </a:solidFill>
                <a:latin typeface="Calibri"/>
                <a:cs typeface="Calibri"/>
              </a:rPr>
              <a:t> as</a:t>
            </a:r>
            <a:r>
              <a:rPr sz="2400" spc="-20" dirty="0">
                <a:solidFill>
                  <a:schemeClr val="bg1"/>
                </a:solidFill>
                <a:latin typeface="Calibri"/>
                <a:cs typeface="Calibri"/>
              </a:rPr>
              <a:t> </a:t>
            </a:r>
            <a:r>
              <a:rPr sz="2400" dirty="0">
                <a:solidFill>
                  <a:schemeClr val="bg1"/>
                </a:solidFill>
                <a:latin typeface="Calibri"/>
                <a:cs typeface="Calibri"/>
              </a:rPr>
              <a:t>the </a:t>
            </a:r>
            <a:r>
              <a:rPr sz="2400" spc="-10" dirty="0">
                <a:solidFill>
                  <a:schemeClr val="bg1"/>
                </a:solidFill>
                <a:latin typeface="Calibri"/>
                <a:cs typeface="Calibri"/>
              </a:rPr>
              <a:t>discount</a:t>
            </a:r>
            <a:r>
              <a:rPr sz="2400" spc="-5" dirty="0">
                <a:solidFill>
                  <a:schemeClr val="bg1"/>
                </a:solidFill>
                <a:latin typeface="Calibri"/>
                <a:cs typeface="Calibri"/>
              </a:rPr>
              <a:t> </a:t>
            </a:r>
            <a:r>
              <a:rPr sz="2400" spc="-25" dirty="0">
                <a:solidFill>
                  <a:schemeClr val="bg1"/>
                </a:solidFill>
                <a:latin typeface="Calibri"/>
                <a:cs typeface="Calibri"/>
              </a:rPr>
              <a:t>rate</a:t>
            </a:r>
            <a:r>
              <a:rPr sz="2400" spc="-10" dirty="0">
                <a:solidFill>
                  <a:schemeClr val="bg1"/>
                </a:solidFill>
                <a:latin typeface="Calibri"/>
                <a:cs typeface="Calibri"/>
              </a:rPr>
              <a:t> </a:t>
            </a:r>
            <a:r>
              <a:rPr sz="2400" spc="-5" dirty="0">
                <a:solidFill>
                  <a:schemeClr val="bg1"/>
                </a:solidFill>
                <a:latin typeface="Calibri"/>
                <a:cs typeface="Calibri"/>
              </a:rPr>
              <a:t>changes.</a:t>
            </a:r>
            <a:endParaRPr sz="2400" dirty="0">
              <a:solidFill>
                <a:schemeClr val="bg1"/>
              </a:solidFill>
              <a:latin typeface="Calibri"/>
              <a:cs typeface="Calibri"/>
            </a:endParaRPr>
          </a:p>
          <a:p>
            <a:pPr marL="241300" marR="5080" indent="-228600" algn="just">
              <a:lnSpc>
                <a:spcPct val="70000"/>
              </a:lnSpc>
              <a:spcBef>
                <a:spcPts val="1000"/>
              </a:spcBef>
              <a:buFont typeface="Arial MT"/>
              <a:buChar char="•"/>
              <a:tabLst>
                <a:tab pos="241300" algn="l"/>
              </a:tabLst>
            </a:pPr>
            <a:r>
              <a:rPr sz="2400" spc="-114" dirty="0">
                <a:solidFill>
                  <a:schemeClr val="bg1"/>
                </a:solidFill>
                <a:latin typeface="Calibri"/>
                <a:cs typeface="Calibri"/>
              </a:rPr>
              <a:t>To </a:t>
            </a:r>
            <a:r>
              <a:rPr sz="2400" spc="-10" dirty="0">
                <a:solidFill>
                  <a:schemeClr val="bg1"/>
                </a:solidFill>
                <a:latin typeface="Calibri"/>
                <a:cs typeface="Calibri"/>
              </a:rPr>
              <a:t>graph </a:t>
            </a:r>
            <a:r>
              <a:rPr sz="2400" dirty="0">
                <a:solidFill>
                  <a:schemeClr val="bg1"/>
                </a:solidFill>
                <a:latin typeface="Calibri"/>
                <a:cs typeface="Calibri"/>
              </a:rPr>
              <a:t>a </a:t>
            </a:r>
            <a:r>
              <a:rPr sz="2400" spc="-15" dirty="0">
                <a:solidFill>
                  <a:schemeClr val="bg1"/>
                </a:solidFill>
                <a:latin typeface="Calibri"/>
                <a:cs typeface="Calibri"/>
              </a:rPr>
              <a:t>project’s </a:t>
            </a:r>
            <a:r>
              <a:rPr sz="2400" spc="-10" dirty="0">
                <a:solidFill>
                  <a:schemeClr val="bg1"/>
                </a:solidFill>
                <a:latin typeface="Calibri"/>
                <a:cs typeface="Calibri"/>
              </a:rPr>
              <a:t>net present value profile, you simply </a:t>
            </a:r>
            <a:r>
              <a:rPr sz="2400" spc="-5" dirty="0">
                <a:solidFill>
                  <a:schemeClr val="bg1"/>
                </a:solidFill>
                <a:latin typeface="Calibri"/>
                <a:cs typeface="Calibri"/>
              </a:rPr>
              <a:t>need </a:t>
            </a:r>
            <a:r>
              <a:rPr sz="2400" spc="-15" dirty="0">
                <a:solidFill>
                  <a:schemeClr val="bg1"/>
                </a:solidFill>
                <a:latin typeface="Calibri"/>
                <a:cs typeface="Calibri"/>
              </a:rPr>
              <a:t>to </a:t>
            </a:r>
            <a:r>
              <a:rPr sz="2400" spc="-10" dirty="0">
                <a:solidFill>
                  <a:schemeClr val="bg1"/>
                </a:solidFill>
                <a:latin typeface="Calibri"/>
                <a:cs typeface="Calibri"/>
              </a:rPr>
              <a:t>determine </a:t>
            </a:r>
            <a:r>
              <a:rPr sz="2400" dirty="0">
                <a:solidFill>
                  <a:schemeClr val="bg1"/>
                </a:solidFill>
                <a:latin typeface="Calibri"/>
                <a:cs typeface="Calibri"/>
              </a:rPr>
              <a:t>the </a:t>
            </a:r>
            <a:r>
              <a:rPr sz="2400" spc="5" dirty="0">
                <a:solidFill>
                  <a:schemeClr val="bg1"/>
                </a:solidFill>
                <a:latin typeface="Calibri"/>
                <a:cs typeface="Calibri"/>
              </a:rPr>
              <a:t> </a:t>
            </a:r>
            <a:r>
              <a:rPr sz="2400" spc="-15" dirty="0">
                <a:solidFill>
                  <a:schemeClr val="bg1"/>
                </a:solidFill>
                <a:latin typeface="Calibri"/>
                <a:cs typeface="Calibri"/>
              </a:rPr>
              <a:t>project’s </a:t>
            </a:r>
            <a:r>
              <a:rPr sz="2400" spc="-60" dirty="0">
                <a:solidFill>
                  <a:schemeClr val="bg1"/>
                </a:solidFill>
                <a:latin typeface="Calibri"/>
                <a:cs typeface="Calibri"/>
              </a:rPr>
              <a:t>NPV,</a:t>
            </a:r>
            <a:r>
              <a:rPr sz="2400" spc="-55" dirty="0">
                <a:solidFill>
                  <a:schemeClr val="bg1"/>
                </a:solidFill>
                <a:latin typeface="Calibri"/>
                <a:cs typeface="Calibri"/>
              </a:rPr>
              <a:t> </a:t>
            </a:r>
            <a:r>
              <a:rPr sz="2400" spc="-15" dirty="0">
                <a:solidFill>
                  <a:schemeClr val="bg1"/>
                </a:solidFill>
                <a:latin typeface="Calibri"/>
                <a:cs typeface="Calibri"/>
              </a:rPr>
              <a:t>first </a:t>
            </a:r>
            <a:r>
              <a:rPr sz="2400" spc="-5" dirty="0">
                <a:solidFill>
                  <a:schemeClr val="bg1"/>
                </a:solidFill>
                <a:latin typeface="Calibri"/>
                <a:cs typeface="Calibri"/>
              </a:rPr>
              <a:t>using </a:t>
            </a:r>
            <a:r>
              <a:rPr sz="2400" dirty="0">
                <a:solidFill>
                  <a:schemeClr val="bg1"/>
                </a:solidFill>
                <a:latin typeface="Calibri"/>
                <a:cs typeface="Calibri"/>
              </a:rPr>
              <a:t>a 0 </a:t>
            </a:r>
            <a:r>
              <a:rPr sz="2400" spc="-10" dirty="0">
                <a:solidFill>
                  <a:schemeClr val="bg1"/>
                </a:solidFill>
                <a:latin typeface="Calibri"/>
                <a:cs typeface="Calibri"/>
              </a:rPr>
              <a:t>percent discount </a:t>
            </a:r>
            <a:r>
              <a:rPr sz="2400" spc="-20" dirty="0">
                <a:solidFill>
                  <a:schemeClr val="bg1"/>
                </a:solidFill>
                <a:latin typeface="Calibri"/>
                <a:cs typeface="Calibri"/>
              </a:rPr>
              <a:t>rate, </a:t>
            </a:r>
            <a:r>
              <a:rPr sz="2400" dirty="0">
                <a:solidFill>
                  <a:schemeClr val="bg1"/>
                </a:solidFill>
                <a:latin typeface="Calibri"/>
                <a:cs typeface="Calibri"/>
              </a:rPr>
              <a:t>then </a:t>
            </a:r>
            <a:r>
              <a:rPr sz="2400" spc="-10" dirty="0">
                <a:solidFill>
                  <a:schemeClr val="bg1"/>
                </a:solidFill>
                <a:latin typeface="Calibri"/>
                <a:cs typeface="Calibri"/>
              </a:rPr>
              <a:t>slowly </a:t>
            </a:r>
            <a:r>
              <a:rPr sz="2400" spc="-5" dirty="0">
                <a:solidFill>
                  <a:schemeClr val="bg1"/>
                </a:solidFill>
                <a:latin typeface="Calibri"/>
                <a:cs typeface="Calibri"/>
              </a:rPr>
              <a:t>increasing </a:t>
            </a:r>
            <a:r>
              <a:rPr sz="2400" dirty="0">
                <a:solidFill>
                  <a:schemeClr val="bg1"/>
                </a:solidFill>
                <a:latin typeface="Calibri"/>
                <a:cs typeface="Calibri"/>
              </a:rPr>
              <a:t>the </a:t>
            </a:r>
            <a:r>
              <a:rPr sz="2400" spc="5" dirty="0">
                <a:solidFill>
                  <a:schemeClr val="bg1"/>
                </a:solidFill>
                <a:latin typeface="Calibri"/>
                <a:cs typeface="Calibri"/>
              </a:rPr>
              <a:t> </a:t>
            </a:r>
            <a:r>
              <a:rPr sz="2400" spc="-10" dirty="0">
                <a:solidFill>
                  <a:schemeClr val="bg1"/>
                </a:solidFill>
                <a:latin typeface="Calibri"/>
                <a:cs typeface="Calibri"/>
              </a:rPr>
              <a:t>discount </a:t>
            </a:r>
            <a:r>
              <a:rPr sz="2400" spc="-30" dirty="0">
                <a:solidFill>
                  <a:schemeClr val="bg1"/>
                </a:solidFill>
                <a:latin typeface="Calibri"/>
                <a:cs typeface="Calibri"/>
              </a:rPr>
              <a:t>rate </a:t>
            </a:r>
            <a:r>
              <a:rPr sz="2400" spc="-10" dirty="0">
                <a:solidFill>
                  <a:schemeClr val="bg1"/>
                </a:solidFill>
                <a:latin typeface="Calibri"/>
                <a:cs typeface="Calibri"/>
              </a:rPr>
              <a:t>until </a:t>
            </a:r>
            <a:r>
              <a:rPr sz="2400" dirty="0">
                <a:solidFill>
                  <a:schemeClr val="bg1"/>
                </a:solidFill>
                <a:latin typeface="Calibri"/>
                <a:cs typeface="Calibri"/>
              </a:rPr>
              <a:t>a </a:t>
            </a:r>
            <a:r>
              <a:rPr sz="2400" spc="-15" dirty="0">
                <a:solidFill>
                  <a:schemeClr val="bg1"/>
                </a:solidFill>
                <a:latin typeface="Calibri"/>
                <a:cs typeface="Calibri"/>
              </a:rPr>
              <a:t>representative </a:t>
            </a:r>
            <a:r>
              <a:rPr sz="2400" spc="-5" dirty="0">
                <a:solidFill>
                  <a:schemeClr val="bg1"/>
                </a:solidFill>
                <a:latin typeface="Calibri"/>
                <a:cs typeface="Calibri"/>
              </a:rPr>
              <a:t>curve has been </a:t>
            </a:r>
            <a:r>
              <a:rPr sz="2400" spc="-10" dirty="0">
                <a:solidFill>
                  <a:schemeClr val="bg1"/>
                </a:solidFill>
                <a:latin typeface="Calibri"/>
                <a:cs typeface="Calibri"/>
              </a:rPr>
              <a:t>plotted. How </a:t>
            </a:r>
            <a:r>
              <a:rPr sz="2400" spc="-5" dirty="0">
                <a:solidFill>
                  <a:schemeClr val="bg1"/>
                </a:solidFill>
                <a:latin typeface="Calibri"/>
                <a:cs typeface="Calibri"/>
              </a:rPr>
              <a:t>does </a:t>
            </a:r>
            <a:r>
              <a:rPr sz="2400" dirty="0">
                <a:solidFill>
                  <a:schemeClr val="bg1"/>
                </a:solidFill>
                <a:latin typeface="Calibri"/>
                <a:cs typeface="Calibri"/>
              </a:rPr>
              <a:t>the IRR </a:t>
            </a:r>
            <a:r>
              <a:rPr sz="2400" spc="5" dirty="0">
                <a:solidFill>
                  <a:schemeClr val="bg1"/>
                </a:solidFill>
                <a:latin typeface="Calibri"/>
                <a:cs typeface="Calibri"/>
              </a:rPr>
              <a:t> </a:t>
            </a:r>
            <a:r>
              <a:rPr sz="2400" spc="-10" dirty="0">
                <a:solidFill>
                  <a:schemeClr val="bg1"/>
                </a:solidFill>
                <a:latin typeface="Calibri"/>
                <a:cs typeface="Calibri"/>
              </a:rPr>
              <a:t>enter </a:t>
            </a:r>
            <a:r>
              <a:rPr sz="2400" spc="-15" dirty="0">
                <a:solidFill>
                  <a:schemeClr val="bg1"/>
                </a:solidFill>
                <a:latin typeface="Calibri"/>
                <a:cs typeface="Calibri"/>
              </a:rPr>
              <a:t>into </a:t>
            </a:r>
            <a:r>
              <a:rPr sz="2400" spc="-10" dirty="0">
                <a:solidFill>
                  <a:schemeClr val="bg1"/>
                </a:solidFill>
                <a:latin typeface="Calibri"/>
                <a:cs typeface="Calibri"/>
              </a:rPr>
              <a:t>the </a:t>
            </a:r>
            <a:r>
              <a:rPr sz="2400" spc="-5" dirty="0">
                <a:solidFill>
                  <a:schemeClr val="bg1"/>
                </a:solidFill>
                <a:latin typeface="Calibri"/>
                <a:cs typeface="Calibri"/>
              </a:rPr>
              <a:t>net </a:t>
            </a:r>
            <a:r>
              <a:rPr sz="2400" spc="-10" dirty="0">
                <a:solidFill>
                  <a:schemeClr val="bg1"/>
                </a:solidFill>
                <a:latin typeface="Calibri"/>
                <a:cs typeface="Calibri"/>
              </a:rPr>
              <a:t>present value profile? </a:t>
            </a:r>
            <a:r>
              <a:rPr sz="2400" spc="-5" dirty="0">
                <a:solidFill>
                  <a:schemeClr val="bg1"/>
                </a:solidFill>
                <a:latin typeface="Calibri"/>
                <a:cs typeface="Calibri"/>
              </a:rPr>
              <a:t>The </a:t>
            </a:r>
            <a:r>
              <a:rPr sz="2400" dirty="0">
                <a:solidFill>
                  <a:schemeClr val="bg1"/>
                </a:solidFill>
                <a:latin typeface="Calibri"/>
                <a:cs typeface="Calibri"/>
              </a:rPr>
              <a:t>IRR is the </a:t>
            </a:r>
            <a:r>
              <a:rPr sz="2400" spc="-15" dirty="0">
                <a:solidFill>
                  <a:schemeClr val="bg1"/>
                </a:solidFill>
                <a:latin typeface="Calibri"/>
                <a:cs typeface="Calibri"/>
              </a:rPr>
              <a:t>discount </a:t>
            </a:r>
            <a:r>
              <a:rPr sz="2400" spc="-25" dirty="0">
                <a:solidFill>
                  <a:schemeClr val="bg1"/>
                </a:solidFill>
                <a:latin typeface="Calibri"/>
                <a:cs typeface="Calibri"/>
              </a:rPr>
              <a:t>rate </a:t>
            </a:r>
            <a:r>
              <a:rPr sz="2400" spc="-15" dirty="0">
                <a:solidFill>
                  <a:schemeClr val="bg1"/>
                </a:solidFill>
                <a:latin typeface="Calibri"/>
                <a:cs typeface="Calibri"/>
              </a:rPr>
              <a:t>at </a:t>
            </a:r>
            <a:r>
              <a:rPr sz="2400" dirty="0">
                <a:solidFill>
                  <a:schemeClr val="bg1"/>
                </a:solidFill>
                <a:latin typeface="Calibri"/>
                <a:cs typeface="Calibri"/>
              </a:rPr>
              <a:t>which the </a:t>
            </a:r>
            <a:r>
              <a:rPr sz="2400" spc="5" dirty="0">
                <a:solidFill>
                  <a:schemeClr val="bg1"/>
                </a:solidFill>
                <a:latin typeface="Calibri"/>
                <a:cs typeface="Calibri"/>
              </a:rPr>
              <a:t> </a:t>
            </a:r>
            <a:r>
              <a:rPr sz="2400" spc="-10" dirty="0">
                <a:solidFill>
                  <a:schemeClr val="bg1"/>
                </a:solidFill>
                <a:latin typeface="Calibri"/>
                <a:cs typeface="Calibri"/>
              </a:rPr>
              <a:t>NPV</a:t>
            </a:r>
            <a:r>
              <a:rPr sz="2400" spc="-5" dirty="0">
                <a:solidFill>
                  <a:schemeClr val="bg1"/>
                </a:solidFill>
                <a:latin typeface="Calibri"/>
                <a:cs typeface="Calibri"/>
              </a:rPr>
              <a:t> </a:t>
            </a:r>
            <a:r>
              <a:rPr sz="2400" dirty="0">
                <a:solidFill>
                  <a:schemeClr val="bg1"/>
                </a:solidFill>
                <a:latin typeface="Calibri"/>
                <a:cs typeface="Calibri"/>
              </a:rPr>
              <a:t>is</a:t>
            </a:r>
            <a:r>
              <a:rPr sz="2400" spc="-20" dirty="0">
                <a:solidFill>
                  <a:schemeClr val="bg1"/>
                </a:solidFill>
                <a:latin typeface="Calibri"/>
                <a:cs typeface="Calibri"/>
              </a:rPr>
              <a:t> zero.</a:t>
            </a:r>
            <a:endParaRPr sz="2400" dirty="0">
              <a:solidFill>
                <a:schemeClr val="bg1"/>
              </a:solidFill>
              <a:latin typeface="Calibri"/>
              <a:cs typeface="Calibri"/>
            </a:endParaRPr>
          </a:p>
          <a:p>
            <a:pPr marL="309880" indent="-297180" algn="just">
              <a:lnSpc>
                <a:spcPts val="2450"/>
              </a:lnSpc>
              <a:spcBef>
                <a:spcPts val="145"/>
              </a:spcBef>
              <a:buFont typeface="Arial MT"/>
              <a:buChar char="•"/>
              <a:tabLst>
                <a:tab pos="309880" algn="l"/>
              </a:tabLst>
            </a:pPr>
            <a:r>
              <a:rPr sz="2400" spc="-20" dirty="0">
                <a:solidFill>
                  <a:schemeClr val="bg1"/>
                </a:solidFill>
                <a:latin typeface="Calibri"/>
                <a:cs typeface="Calibri"/>
              </a:rPr>
              <a:t>Let’s</a:t>
            </a:r>
            <a:r>
              <a:rPr sz="2400" spc="295" dirty="0">
                <a:solidFill>
                  <a:schemeClr val="bg1"/>
                </a:solidFill>
                <a:latin typeface="Calibri"/>
                <a:cs typeface="Calibri"/>
              </a:rPr>
              <a:t> </a:t>
            </a:r>
            <a:r>
              <a:rPr sz="2400" spc="-5" dirty="0">
                <a:solidFill>
                  <a:schemeClr val="bg1"/>
                </a:solidFill>
                <a:latin typeface="Calibri"/>
                <a:cs typeface="Calibri"/>
              </a:rPr>
              <a:t>look</a:t>
            </a:r>
            <a:r>
              <a:rPr sz="2400" spc="295" dirty="0">
                <a:solidFill>
                  <a:schemeClr val="bg1"/>
                </a:solidFill>
                <a:latin typeface="Calibri"/>
                <a:cs typeface="Calibri"/>
              </a:rPr>
              <a:t> </a:t>
            </a:r>
            <a:r>
              <a:rPr sz="2400" spc="-20" dirty="0">
                <a:solidFill>
                  <a:schemeClr val="bg1"/>
                </a:solidFill>
                <a:latin typeface="Calibri"/>
                <a:cs typeface="Calibri"/>
              </a:rPr>
              <a:t>at</a:t>
            </a:r>
            <a:r>
              <a:rPr sz="2400" spc="290" dirty="0">
                <a:solidFill>
                  <a:schemeClr val="bg1"/>
                </a:solidFill>
                <a:latin typeface="Calibri"/>
                <a:cs typeface="Calibri"/>
              </a:rPr>
              <a:t> </a:t>
            </a:r>
            <a:r>
              <a:rPr sz="2400" dirty="0">
                <a:solidFill>
                  <a:schemeClr val="bg1"/>
                </a:solidFill>
                <a:latin typeface="Calibri"/>
                <a:cs typeface="Calibri"/>
              </a:rPr>
              <a:t>an</a:t>
            </a:r>
            <a:r>
              <a:rPr sz="2400" spc="300" dirty="0">
                <a:solidFill>
                  <a:schemeClr val="bg1"/>
                </a:solidFill>
                <a:latin typeface="Calibri"/>
                <a:cs typeface="Calibri"/>
              </a:rPr>
              <a:t> </a:t>
            </a:r>
            <a:r>
              <a:rPr sz="2400" spc="-15" dirty="0">
                <a:solidFill>
                  <a:schemeClr val="bg1"/>
                </a:solidFill>
                <a:latin typeface="Calibri"/>
                <a:cs typeface="Calibri"/>
              </a:rPr>
              <a:t>example</a:t>
            </a:r>
            <a:r>
              <a:rPr sz="2400" spc="300" dirty="0">
                <a:solidFill>
                  <a:schemeClr val="bg1"/>
                </a:solidFill>
                <a:latin typeface="Calibri"/>
                <a:cs typeface="Calibri"/>
              </a:rPr>
              <a:t> </a:t>
            </a:r>
            <a:r>
              <a:rPr sz="2400" spc="-5" dirty="0">
                <a:solidFill>
                  <a:schemeClr val="bg1"/>
                </a:solidFill>
                <a:latin typeface="Calibri"/>
                <a:cs typeface="Calibri"/>
              </a:rPr>
              <a:t>of</a:t>
            </a:r>
            <a:r>
              <a:rPr sz="2400" spc="295" dirty="0">
                <a:solidFill>
                  <a:schemeClr val="bg1"/>
                </a:solidFill>
                <a:latin typeface="Calibri"/>
                <a:cs typeface="Calibri"/>
              </a:rPr>
              <a:t> </a:t>
            </a:r>
            <a:r>
              <a:rPr sz="2400" dirty="0">
                <a:solidFill>
                  <a:schemeClr val="bg1"/>
                </a:solidFill>
                <a:latin typeface="Calibri"/>
                <a:cs typeface="Calibri"/>
              </a:rPr>
              <a:t>a</a:t>
            </a:r>
            <a:r>
              <a:rPr sz="2400" spc="300" dirty="0">
                <a:solidFill>
                  <a:schemeClr val="bg1"/>
                </a:solidFill>
                <a:latin typeface="Calibri"/>
                <a:cs typeface="Calibri"/>
              </a:rPr>
              <a:t> </a:t>
            </a:r>
            <a:r>
              <a:rPr sz="2400" spc="-10" dirty="0">
                <a:solidFill>
                  <a:schemeClr val="bg1"/>
                </a:solidFill>
                <a:latin typeface="Calibri"/>
                <a:cs typeface="Calibri"/>
              </a:rPr>
              <a:t>project</a:t>
            </a:r>
            <a:r>
              <a:rPr sz="2400" spc="305" dirty="0">
                <a:solidFill>
                  <a:schemeClr val="bg1"/>
                </a:solidFill>
                <a:latin typeface="Calibri"/>
                <a:cs typeface="Calibri"/>
              </a:rPr>
              <a:t> </a:t>
            </a:r>
            <a:r>
              <a:rPr sz="2400" spc="-10" dirty="0">
                <a:solidFill>
                  <a:schemeClr val="bg1"/>
                </a:solidFill>
                <a:latin typeface="Calibri"/>
                <a:cs typeface="Calibri"/>
              </a:rPr>
              <a:t>that</a:t>
            </a:r>
            <a:r>
              <a:rPr sz="2400" spc="295" dirty="0">
                <a:solidFill>
                  <a:schemeClr val="bg1"/>
                </a:solidFill>
                <a:latin typeface="Calibri"/>
                <a:cs typeface="Calibri"/>
              </a:rPr>
              <a:t> </a:t>
            </a:r>
            <a:r>
              <a:rPr sz="2400" spc="-15" dirty="0">
                <a:solidFill>
                  <a:schemeClr val="bg1"/>
                </a:solidFill>
                <a:latin typeface="Calibri"/>
                <a:cs typeface="Calibri"/>
              </a:rPr>
              <a:t>involves</a:t>
            </a:r>
            <a:r>
              <a:rPr sz="2400" spc="295" dirty="0">
                <a:solidFill>
                  <a:schemeClr val="bg1"/>
                </a:solidFill>
                <a:latin typeface="Calibri"/>
                <a:cs typeface="Calibri"/>
              </a:rPr>
              <a:t> </a:t>
            </a:r>
            <a:r>
              <a:rPr sz="2400" dirty="0">
                <a:solidFill>
                  <a:schemeClr val="bg1"/>
                </a:solidFill>
                <a:latin typeface="Calibri"/>
                <a:cs typeface="Calibri"/>
              </a:rPr>
              <a:t>an</a:t>
            </a:r>
            <a:r>
              <a:rPr sz="2400" spc="300" dirty="0">
                <a:solidFill>
                  <a:schemeClr val="bg1"/>
                </a:solidFill>
                <a:latin typeface="Calibri"/>
                <a:cs typeface="Calibri"/>
              </a:rPr>
              <a:t> </a:t>
            </a:r>
            <a:r>
              <a:rPr sz="2400" spc="-10" dirty="0">
                <a:solidFill>
                  <a:schemeClr val="bg1"/>
                </a:solidFill>
                <a:latin typeface="Calibri"/>
                <a:cs typeface="Calibri"/>
              </a:rPr>
              <a:t>after-tax</a:t>
            </a:r>
            <a:r>
              <a:rPr sz="2400" spc="300" dirty="0">
                <a:solidFill>
                  <a:schemeClr val="bg1"/>
                </a:solidFill>
                <a:latin typeface="Calibri"/>
                <a:cs typeface="Calibri"/>
              </a:rPr>
              <a:t> </a:t>
            </a:r>
            <a:r>
              <a:rPr sz="2400" spc="-5" dirty="0">
                <a:solidFill>
                  <a:schemeClr val="bg1"/>
                </a:solidFill>
                <a:latin typeface="Calibri"/>
                <a:cs typeface="Calibri"/>
              </a:rPr>
              <a:t>initial</a:t>
            </a:r>
            <a:r>
              <a:rPr sz="2400" spc="290" dirty="0">
                <a:solidFill>
                  <a:schemeClr val="bg1"/>
                </a:solidFill>
                <a:latin typeface="Calibri"/>
                <a:cs typeface="Calibri"/>
              </a:rPr>
              <a:t> </a:t>
            </a:r>
            <a:r>
              <a:rPr sz="2400" spc="-15" dirty="0">
                <a:solidFill>
                  <a:schemeClr val="bg1"/>
                </a:solidFill>
                <a:latin typeface="Calibri"/>
                <a:cs typeface="Calibri"/>
              </a:rPr>
              <a:t>outlay</a:t>
            </a:r>
            <a:r>
              <a:rPr sz="2400" spc="310" dirty="0">
                <a:solidFill>
                  <a:schemeClr val="bg1"/>
                </a:solidFill>
                <a:latin typeface="Calibri"/>
                <a:cs typeface="Calibri"/>
              </a:rPr>
              <a:t> </a:t>
            </a:r>
            <a:r>
              <a:rPr sz="2400" spc="-10" dirty="0">
                <a:solidFill>
                  <a:schemeClr val="bg1"/>
                </a:solidFill>
                <a:latin typeface="Calibri"/>
                <a:cs typeface="Calibri"/>
              </a:rPr>
              <a:t>of</a:t>
            </a:r>
            <a:endParaRPr sz="2400" dirty="0">
              <a:solidFill>
                <a:schemeClr val="bg1"/>
              </a:solidFill>
              <a:latin typeface="Calibri"/>
              <a:cs typeface="Calibri"/>
            </a:endParaRPr>
          </a:p>
          <a:p>
            <a:pPr marL="241300" marR="6985" algn="just">
              <a:lnSpc>
                <a:spcPct val="70000"/>
              </a:lnSpc>
              <a:spcBef>
                <a:spcPts val="430"/>
              </a:spcBef>
            </a:pPr>
            <a:r>
              <a:rPr sz="2400" spc="-5" dirty="0">
                <a:solidFill>
                  <a:schemeClr val="bg1"/>
                </a:solidFill>
                <a:latin typeface="Calibri"/>
                <a:cs typeface="Calibri"/>
              </a:rPr>
              <a:t>$105,517 </a:t>
            </a:r>
            <a:r>
              <a:rPr sz="2400" dirty="0">
                <a:solidFill>
                  <a:schemeClr val="bg1"/>
                </a:solidFill>
                <a:latin typeface="Calibri"/>
                <a:cs typeface="Calibri"/>
              </a:rPr>
              <a:t>with </a:t>
            </a:r>
            <a:r>
              <a:rPr sz="2400" spc="-10" dirty="0">
                <a:solidFill>
                  <a:schemeClr val="bg1"/>
                </a:solidFill>
                <a:latin typeface="Calibri"/>
                <a:cs typeface="Calibri"/>
              </a:rPr>
              <a:t>free </a:t>
            </a:r>
            <a:r>
              <a:rPr sz="2400" spc="-5" dirty="0">
                <a:solidFill>
                  <a:schemeClr val="bg1"/>
                </a:solidFill>
                <a:latin typeface="Calibri"/>
                <a:cs typeface="Calibri"/>
              </a:rPr>
              <a:t>cash </a:t>
            </a:r>
            <a:r>
              <a:rPr sz="2400" spc="-15" dirty="0">
                <a:solidFill>
                  <a:schemeClr val="bg1"/>
                </a:solidFill>
                <a:latin typeface="Calibri"/>
                <a:cs typeface="Calibri"/>
              </a:rPr>
              <a:t>flows </a:t>
            </a:r>
            <a:r>
              <a:rPr sz="2400" spc="-10" dirty="0">
                <a:solidFill>
                  <a:schemeClr val="bg1"/>
                </a:solidFill>
                <a:latin typeface="Calibri"/>
                <a:cs typeface="Calibri"/>
              </a:rPr>
              <a:t>expected </a:t>
            </a:r>
            <a:r>
              <a:rPr sz="2400" spc="-15" dirty="0">
                <a:solidFill>
                  <a:schemeClr val="bg1"/>
                </a:solidFill>
                <a:latin typeface="Calibri"/>
                <a:cs typeface="Calibri"/>
              </a:rPr>
              <a:t>to </a:t>
            </a:r>
            <a:r>
              <a:rPr sz="2400" spc="-5" dirty="0">
                <a:solidFill>
                  <a:schemeClr val="bg1"/>
                </a:solidFill>
                <a:latin typeface="Calibri"/>
                <a:cs typeface="Calibri"/>
              </a:rPr>
              <a:t>be $30,000 per year </a:t>
            </a:r>
            <a:r>
              <a:rPr sz="2400" spc="-15" dirty="0">
                <a:solidFill>
                  <a:schemeClr val="bg1"/>
                </a:solidFill>
                <a:latin typeface="Calibri"/>
                <a:cs typeface="Calibri"/>
              </a:rPr>
              <a:t>over </a:t>
            </a:r>
            <a:r>
              <a:rPr sz="2400" dirty="0">
                <a:solidFill>
                  <a:schemeClr val="bg1"/>
                </a:solidFill>
                <a:latin typeface="Calibri"/>
                <a:cs typeface="Calibri"/>
              </a:rPr>
              <a:t>the </a:t>
            </a:r>
            <a:r>
              <a:rPr sz="2400" spc="-15" dirty="0">
                <a:solidFill>
                  <a:schemeClr val="bg1"/>
                </a:solidFill>
                <a:latin typeface="Calibri"/>
                <a:cs typeface="Calibri"/>
              </a:rPr>
              <a:t>project’s </a:t>
            </a:r>
            <a:r>
              <a:rPr sz="2400" spc="-10" dirty="0">
                <a:solidFill>
                  <a:schemeClr val="bg1"/>
                </a:solidFill>
                <a:latin typeface="Calibri"/>
                <a:cs typeface="Calibri"/>
              </a:rPr>
              <a:t> </a:t>
            </a:r>
            <a:r>
              <a:rPr sz="2400" spc="-5" dirty="0">
                <a:solidFill>
                  <a:schemeClr val="bg1"/>
                </a:solidFill>
                <a:latin typeface="Calibri"/>
                <a:cs typeface="Calibri"/>
              </a:rPr>
              <a:t>5-year</a:t>
            </a:r>
            <a:r>
              <a:rPr sz="2400" spc="-15" dirty="0">
                <a:solidFill>
                  <a:schemeClr val="bg1"/>
                </a:solidFill>
                <a:latin typeface="Calibri"/>
                <a:cs typeface="Calibri"/>
              </a:rPr>
              <a:t> life.</a:t>
            </a:r>
            <a:endParaRPr sz="2400" dirty="0">
              <a:solidFill>
                <a:schemeClr val="bg1"/>
              </a:solidFill>
              <a:latin typeface="Calibri"/>
              <a:cs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50"/>
            <a:ext cx="12191998" cy="5779643"/>
          </a:xfrm>
          <a:prstGeom prst="rect">
            <a:avLst/>
          </a:prstGeom>
        </p:spPr>
      </p:pic>
      <p:sp>
        <p:nvSpPr>
          <p:cNvPr id="3" name="object 3"/>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BCB8A7-663F-C84B-C519-9E22B9B681C5}"/>
              </a:ext>
            </a:extLst>
          </p:cNvPr>
          <p:cNvPicPr>
            <a:picLocks noChangeAspect="1"/>
          </p:cNvPicPr>
          <p:nvPr/>
        </p:nvPicPr>
        <p:blipFill rotWithShape="1">
          <a:blip r:embed="rId2"/>
          <a:srcRect l="4902" t="35555" r="24837" b="22876"/>
          <a:stretch/>
        </p:blipFill>
        <p:spPr>
          <a:xfrm>
            <a:off x="914400" y="1219200"/>
            <a:ext cx="9982200" cy="4343400"/>
          </a:xfrm>
          <a:prstGeom prst="rect">
            <a:avLst/>
          </a:prstGeom>
        </p:spPr>
      </p:pic>
    </p:spTree>
    <p:extLst>
      <p:ext uri="{BB962C8B-B14F-4D97-AF65-F5344CB8AC3E}">
        <p14:creationId xmlns:p14="http://schemas.microsoft.com/office/powerpoint/2010/main" val="1883509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789545" cy="696595"/>
          </a:xfrm>
          <a:prstGeom prst="rect">
            <a:avLst/>
          </a:prstGeom>
        </p:spPr>
        <p:txBody>
          <a:bodyPr vert="horz" wrap="square" lIns="0" tIns="13335" rIns="0" bIns="0" rtlCol="0">
            <a:spAutoFit/>
          </a:bodyPr>
          <a:lstStyle/>
          <a:p>
            <a:pPr marL="12700">
              <a:lnSpc>
                <a:spcPct val="100000"/>
              </a:lnSpc>
              <a:spcBef>
                <a:spcPts val="105"/>
              </a:spcBef>
            </a:pPr>
            <a:r>
              <a:rPr sz="4400" spc="-5" dirty="0">
                <a:latin typeface="Calibri Light"/>
                <a:cs typeface="Calibri Light"/>
              </a:rPr>
              <a:t>Viewing </a:t>
            </a:r>
            <a:r>
              <a:rPr sz="4400" dirty="0">
                <a:latin typeface="Calibri Light"/>
                <a:cs typeface="Calibri Light"/>
              </a:rPr>
              <a:t>the </a:t>
            </a:r>
            <a:r>
              <a:rPr sz="4400" spc="-10" dirty="0">
                <a:latin typeface="Calibri Light"/>
                <a:cs typeface="Calibri Light"/>
              </a:rPr>
              <a:t>NPV–IRR</a:t>
            </a:r>
            <a:r>
              <a:rPr sz="4400" spc="-5" dirty="0">
                <a:latin typeface="Calibri Light"/>
                <a:cs typeface="Calibri Light"/>
              </a:rPr>
              <a:t> </a:t>
            </a:r>
            <a:r>
              <a:rPr sz="4400" spc="-15" dirty="0">
                <a:latin typeface="Calibri Light"/>
                <a:cs typeface="Calibri Light"/>
              </a:rPr>
              <a:t>Relationship:</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18</a:t>
            </a:fld>
            <a:endParaRPr dirty="0"/>
          </a:p>
        </p:txBody>
      </p:sp>
      <p:sp>
        <p:nvSpPr>
          <p:cNvPr id="3" name="object 3"/>
          <p:cNvSpPr txBox="1"/>
          <p:nvPr/>
        </p:nvSpPr>
        <p:spPr>
          <a:xfrm>
            <a:off x="833729" y="1901698"/>
            <a:ext cx="10370820" cy="3357266"/>
          </a:xfrm>
          <a:prstGeom prst="rect">
            <a:avLst/>
          </a:prstGeom>
        </p:spPr>
        <p:txBody>
          <a:bodyPr vert="horz" wrap="square" lIns="0" tIns="112395" rIns="0" bIns="0" rtlCol="0">
            <a:spAutoFit/>
          </a:bodyPr>
          <a:lstStyle/>
          <a:p>
            <a:pPr marL="241300" marR="5715" indent="-228600" algn="just">
              <a:lnSpc>
                <a:spcPct val="70000"/>
              </a:lnSpc>
              <a:spcBef>
                <a:spcPts val="885"/>
              </a:spcBef>
              <a:buFont typeface="Arial MT"/>
              <a:buChar char="•"/>
              <a:tabLst>
                <a:tab pos="241300" algn="l"/>
              </a:tabLst>
            </a:pPr>
            <a:r>
              <a:rPr sz="2200" spc="-10" dirty="0">
                <a:solidFill>
                  <a:schemeClr val="bg1"/>
                </a:solidFill>
                <a:latin typeface="Calibri"/>
                <a:cs typeface="Calibri"/>
              </a:rPr>
              <a:t>Where </a:t>
            </a:r>
            <a:r>
              <a:rPr sz="2200" spc="-5" dirty="0">
                <a:solidFill>
                  <a:schemeClr val="bg1"/>
                </a:solidFill>
                <a:latin typeface="Calibri"/>
                <a:cs typeface="Calibri"/>
              </a:rPr>
              <a:t>is the IRR in this </a:t>
            </a:r>
            <a:r>
              <a:rPr sz="2200" spc="-10" dirty="0">
                <a:solidFill>
                  <a:schemeClr val="bg1"/>
                </a:solidFill>
                <a:latin typeface="Calibri"/>
                <a:cs typeface="Calibri"/>
              </a:rPr>
              <a:t>figure? </a:t>
            </a:r>
            <a:r>
              <a:rPr sz="2200" spc="-15" dirty="0">
                <a:solidFill>
                  <a:schemeClr val="bg1"/>
                </a:solidFill>
                <a:latin typeface="Calibri"/>
                <a:cs typeface="Calibri"/>
              </a:rPr>
              <a:t>Recall </a:t>
            </a:r>
            <a:r>
              <a:rPr sz="2200" spc="-10" dirty="0">
                <a:solidFill>
                  <a:schemeClr val="bg1"/>
                </a:solidFill>
                <a:latin typeface="Calibri"/>
                <a:cs typeface="Calibri"/>
              </a:rPr>
              <a:t>that </a:t>
            </a:r>
            <a:r>
              <a:rPr sz="2200" spc="-5" dirty="0">
                <a:solidFill>
                  <a:schemeClr val="bg1"/>
                </a:solidFill>
                <a:latin typeface="Calibri"/>
                <a:cs typeface="Calibri"/>
              </a:rPr>
              <a:t>the IRR is the </a:t>
            </a:r>
            <a:r>
              <a:rPr sz="2200" spc="-10" dirty="0">
                <a:solidFill>
                  <a:schemeClr val="bg1"/>
                </a:solidFill>
                <a:latin typeface="Calibri"/>
                <a:cs typeface="Calibri"/>
              </a:rPr>
              <a:t>discount </a:t>
            </a:r>
            <a:r>
              <a:rPr sz="2200" spc="-25" dirty="0">
                <a:solidFill>
                  <a:schemeClr val="bg1"/>
                </a:solidFill>
                <a:latin typeface="Calibri"/>
                <a:cs typeface="Calibri"/>
              </a:rPr>
              <a:t>rate </a:t>
            </a:r>
            <a:r>
              <a:rPr sz="2200" spc="-10" dirty="0">
                <a:solidFill>
                  <a:schemeClr val="bg1"/>
                </a:solidFill>
                <a:latin typeface="Calibri"/>
                <a:cs typeface="Calibri"/>
              </a:rPr>
              <a:t>that equates </a:t>
            </a:r>
            <a:r>
              <a:rPr sz="2200" spc="-5" dirty="0">
                <a:solidFill>
                  <a:schemeClr val="bg1"/>
                </a:solidFill>
                <a:latin typeface="Calibri"/>
                <a:cs typeface="Calibri"/>
              </a:rPr>
              <a:t>the </a:t>
            </a:r>
            <a:r>
              <a:rPr sz="2200" dirty="0">
                <a:solidFill>
                  <a:schemeClr val="bg1"/>
                </a:solidFill>
                <a:latin typeface="Calibri"/>
                <a:cs typeface="Calibri"/>
              </a:rPr>
              <a:t> </a:t>
            </a:r>
            <a:r>
              <a:rPr sz="2200" spc="-10" dirty="0">
                <a:solidFill>
                  <a:schemeClr val="bg1"/>
                </a:solidFill>
                <a:latin typeface="Calibri"/>
                <a:cs typeface="Calibri"/>
              </a:rPr>
              <a:t>present value </a:t>
            </a:r>
            <a:r>
              <a:rPr sz="2200" dirty="0">
                <a:solidFill>
                  <a:schemeClr val="bg1"/>
                </a:solidFill>
                <a:latin typeface="Calibri"/>
                <a:cs typeface="Calibri"/>
              </a:rPr>
              <a:t>of </a:t>
            </a:r>
            <a:r>
              <a:rPr sz="2200" spc="-5" dirty="0">
                <a:solidFill>
                  <a:schemeClr val="bg1"/>
                </a:solidFill>
                <a:latin typeface="Calibri"/>
                <a:cs typeface="Calibri"/>
              </a:rPr>
              <a:t>the </a:t>
            </a:r>
            <a:r>
              <a:rPr sz="2200" spc="-15" dirty="0">
                <a:solidFill>
                  <a:schemeClr val="bg1"/>
                </a:solidFill>
                <a:latin typeface="Calibri"/>
                <a:cs typeface="Calibri"/>
              </a:rPr>
              <a:t>inflows </a:t>
            </a:r>
            <a:r>
              <a:rPr sz="2200" spc="-5" dirty="0">
                <a:solidFill>
                  <a:schemeClr val="bg1"/>
                </a:solidFill>
                <a:latin typeface="Calibri"/>
                <a:cs typeface="Calibri"/>
              </a:rPr>
              <a:t>with the </a:t>
            </a:r>
            <a:r>
              <a:rPr sz="2200" spc="-10" dirty="0">
                <a:solidFill>
                  <a:schemeClr val="bg1"/>
                </a:solidFill>
                <a:latin typeface="Calibri"/>
                <a:cs typeface="Calibri"/>
              </a:rPr>
              <a:t>present value </a:t>
            </a:r>
            <a:r>
              <a:rPr sz="2200" dirty="0">
                <a:solidFill>
                  <a:schemeClr val="bg1"/>
                </a:solidFill>
                <a:latin typeface="Calibri"/>
                <a:cs typeface="Calibri"/>
              </a:rPr>
              <a:t>of </a:t>
            </a:r>
            <a:r>
              <a:rPr sz="2200" spc="-5" dirty="0">
                <a:solidFill>
                  <a:schemeClr val="bg1"/>
                </a:solidFill>
                <a:latin typeface="Calibri"/>
                <a:cs typeface="Calibri"/>
              </a:rPr>
              <a:t>the </a:t>
            </a:r>
            <a:r>
              <a:rPr sz="2200" spc="-10" dirty="0">
                <a:solidFill>
                  <a:schemeClr val="bg1"/>
                </a:solidFill>
                <a:latin typeface="Calibri"/>
                <a:cs typeface="Calibri"/>
              </a:rPr>
              <a:t>outflows; </a:t>
            </a:r>
            <a:r>
              <a:rPr sz="2200" spc="-5" dirty="0">
                <a:solidFill>
                  <a:schemeClr val="bg1"/>
                </a:solidFill>
                <a:latin typeface="Calibri"/>
                <a:cs typeface="Calibri"/>
              </a:rPr>
              <a:t>thus, the IRR is the </a:t>
            </a:r>
            <a:r>
              <a:rPr sz="2200" dirty="0">
                <a:solidFill>
                  <a:schemeClr val="bg1"/>
                </a:solidFill>
                <a:latin typeface="Calibri"/>
                <a:cs typeface="Calibri"/>
              </a:rPr>
              <a:t> </a:t>
            </a:r>
            <a:r>
              <a:rPr sz="2200" spc="-10" dirty="0">
                <a:solidFill>
                  <a:schemeClr val="bg1"/>
                </a:solidFill>
                <a:latin typeface="Calibri"/>
                <a:cs typeface="Calibri"/>
              </a:rPr>
              <a:t>point</a:t>
            </a:r>
            <a:r>
              <a:rPr sz="2200" dirty="0">
                <a:solidFill>
                  <a:schemeClr val="bg1"/>
                </a:solidFill>
                <a:latin typeface="Calibri"/>
                <a:cs typeface="Calibri"/>
              </a:rPr>
              <a:t> </a:t>
            </a:r>
            <a:r>
              <a:rPr sz="2200" spc="-15" dirty="0">
                <a:solidFill>
                  <a:schemeClr val="bg1"/>
                </a:solidFill>
                <a:latin typeface="Calibri"/>
                <a:cs typeface="Calibri"/>
              </a:rPr>
              <a:t>at</a:t>
            </a:r>
            <a:r>
              <a:rPr sz="2200" dirty="0">
                <a:solidFill>
                  <a:schemeClr val="bg1"/>
                </a:solidFill>
                <a:latin typeface="Calibri"/>
                <a:cs typeface="Calibri"/>
              </a:rPr>
              <a:t> </a:t>
            </a:r>
            <a:r>
              <a:rPr sz="2200" spc="-5" dirty="0">
                <a:solidFill>
                  <a:schemeClr val="bg1"/>
                </a:solidFill>
                <a:latin typeface="Calibri"/>
                <a:cs typeface="Calibri"/>
              </a:rPr>
              <a:t>which</a:t>
            </a:r>
            <a:r>
              <a:rPr sz="2200" spc="-15" dirty="0">
                <a:solidFill>
                  <a:schemeClr val="bg1"/>
                </a:solidFill>
                <a:latin typeface="Calibri"/>
                <a:cs typeface="Calibri"/>
              </a:rPr>
              <a:t> </a:t>
            </a:r>
            <a:r>
              <a:rPr sz="2200" spc="-5" dirty="0">
                <a:solidFill>
                  <a:schemeClr val="bg1"/>
                </a:solidFill>
                <a:latin typeface="Calibri"/>
                <a:cs typeface="Calibri"/>
              </a:rPr>
              <a:t>the</a:t>
            </a:r>
            <a:r>
              <a:rPr sz="2200" spc="10" dirty="0">
                <a:solidFill>
                  <a:schemeClr val="bg1"/>
                </a:solidFill>
                <a:latin typeface="Calibri"/>
                <a:cs typeface="Calibri"/>
              </a:rPr>
              <a:t> </a:t>
            </a:r>
            <a:r>
              <a:rPr sz="2200" spc="-10" dirty="0">
                <a:solidFill>
                  <a:schemeClr val="bg1"/>
                </a:solidFill>
                <a:latin typeface="Calibri"/>
                <a:cs typeface="Calibri"/>
              </a:rPr>
              <a:t>NPV</a:t>
            </a:r>
            <a:r>
              <a:rPr sz="2200" spc="5" dirty="0">
                <a:solidFill>
                  <a:schemeClr val="bg1"/>
                </a:solidFill>
                <a:latin typeface="Calibri"/>
                <a:cs typeface="Calibri"/>
              </a:rPr>
              <a:t> </a:t>
            </a:r>
            <a:r>
              <a:rPr sz="2200" spc="-5" dirty="0">
                <a:solidFill>
                  <a:schemeClr val="bg1"/>
                </a:solidFill>
                <a:latin typeface="Calibri"/>
                <a:cs typeface="Calibri"/>
              </a:rPr>
              <a:t>is equal </a:t>
            </a:r>
            <a:r>
              <a:rPr sz="2200" spc="-20" dirty="0">
                <a:solidFill>
                  <a:schemeClr val="bg1"/>
                </a:solidFill>
                <a:latin typeface="Calibri"/>
                <a:cs typeface="Calibri"/>
              </a:rPr>
              <a:t>to</a:t>
            </a:r>
            <a:r>
              <a:rPr sz="2200" spc="20" dirty="0">
                <a:solidFill>
                  <a:schemeClr val="bg1"/>
                </a:solidFill>
                <a:latin typeface="Calibri"/>
                <a:cs typeface="Calibri"/>
              </a:rPr>
              <a:t> </a:t>
            </a:r>
            <a:r>
              <a:rPr sz="2200" spc="-15" dirty="0">
                <a:solidFill>
                  <a:schemeClr val="bg1"/>
                </a:solidFill>
                <a:latin typeface="Calibri"/>
                <a:cs typeface="Calibri"/>
              </a:rPr>
              <a:t>zero—in</a:t>
            </a:r>
            <a:r>
              <a:rPr sz="2200" spc="-10" dirty="0">
                <a:solidFill>
                  <a:schemeClr val="bg1"/>
                </a:solidFill>
                <a:latin typeface="Calibri"/>
                <a:cs typeface="Calibri"/>
              </a:rPr>
              <a:t> </a:t>
            </a:r>
            <a:r>
              <a:rPr sz="2200" spc="-5" dirty="0">
                <a:solidFill>
                  <a:schemeClr val="bg1"/>
                </a:solidFill>
                <a:latin typeface="Calibri"/>
                <a:cs typeface="Calibri"/>
              </a:rPr>
              <a:t>this</a:t>
            </a:r>
            <a:r>
              <a:rPr sz="2200" spc="5" dirty="0">
                <a:solidFill>
                  <a:schemeClr val="bg1"/>
                </a:solidFill>
                <a:latin typeface="Calibri"/>
                <a:cs typeface="Calibri"/>
              </a:rPr>
              <a:t> </a:t>
            </a:r>
            <a:r>
              <a:rPr sz="2200" spc="-10" dirty="0">
                <a:solidFill>
                  <a:schemeClr val="bg1"/>
                </a:solidFill>
                <a:latin typeface="Calibri"/>
                <a:cs typeface="Calibri"/>
              </a:rPr>
              <a:t>case,</a:t>
            </a:r>
            <a:r>
              <a:rPr sz="2200" spc="10" dirty="0">
                <a:solidFill>
                  <a:schemeClr val="bg1"/>
                </a:solidFill>
                <a:latin typeface="Calibri"/>
                <a:cs typeface="Calibri"/>
              </a:rPr>
              <a:t> </a:t>
            </a:r>
            <a:r>
              <a:rPr sz="2200" spc="-5" dirty="0">
                <a:solidFill>
                  <a:schemeClr val="bg1"/>
                </a:solidFill>
                <a:latin typeface="Calibri"/>
                <a:cs typeface="Calibri"/>
              </a:rPr>
              <a:t>13 </a:t>
            </a:r>
            <a:r>
              <a:rPr sz="2200" spc="-15" dirty="0">
                <a:solidFill>
                  <a:schemeClr val="bg1"/>
                </a:solidFill>
                <a:latin typeface="Calibri"/>
                <a:cs typeface="Calibri"/>
              </a:rPr>
              <a:t>percent.</a:t>
            </a:r>
            <a:endParaRPr sz="2200" dirty="0">
              <a:solidFill>
                <a:schemeClr val="bg1"/>
              </a:solidFill>
              <a:latin typeface="Calibri"/>
              <a:cs typeface="Calibri"/>
            </a:endParaRPr>
          </a:p>
          <a:p>
            <a:pPr marL="241300" marR="5080" indent="-228600" algn="just">
              <a:lnSpc>
                <a:spcPct val="70000"/>
              </a:lnSpc>
              <a:spcBef>
                <a:spcPts val="1000"/>
              </a:spcBef>
              <a:buFont typeface="Arial MT"/>
              <a:buChar char="•"/>
              <a:tabLst>
                <a:tab pos="241300" algn="l"/>
              </a:tabLst>
            </a:pPr>
            <a:r>
              <a:rPr sz="2200" spc="-10" dirty="0">
                <a:solidFill>
                  <a:schemeClr val="bg1"/>
                </a:solidFill>
                <a:latin typeface="Calibri"/>
                <a:cs typeface="Calibri"/>
              </a:rPr>
              <a:t>This </a:t>
            </a:r>
            <a:r>
              <a:rPr sz="2200" spc="-5" dirty="0">
                <a:solidFill>
                  <a:schemeClr val="bg1"/>
                </a:solidFill>
                <a:latin typeface="Calibri"/>
                <a:cs typeface="Calibri"/>
              </a:rPr>
              <a:t>is </a:t>
            </a:r>
            <a:r>
              <a:rPr sz="2200" spc="-15" dirty="0">
                <a:solidFill>
                  <a:schemeClr val="bg1"/>
                </a:solidFill>
                <a:latin typeface="Calibri"/>
                <a:cs typeface="Calibri"/>
              </a:rPr>
              <a:t>exactly </a:t>
            </a:r>
            <a:r>
              <a:rPr sz="2200" spc="-5" dirty="0">
                <a:solidFill>
                  <a:schemeClr val="bg1"/>
                </a:solidFill>
                <a:latin typeface="Calibri"/>
                <a:cs typeface="Calibri"/>
              </a:rPr>
              <a:t>the </a:t>
            </a:r>
            <a:r>
              <a:rPr sz="2200" spc="-10" dirty="0">
                <a:solidFill>
                  <a:schemeClr val="bg1"/>
                </a:solidFill>
                <a:latin typeface="Calibri"/>
                <a:cs typeface="Calibri"/>
              </a:rPr>
              <a:t>process that </a:t>
            </a:r>
            <a:r>
              <a:rPr sz="2200" spc="-15" dirty="0">
                <a:solidFill>
                  <a:schemeClr val="bg1"/>
                </a:solidFill>
                <a:latin typeface="Calibri"/>
                <a:cs typeface="Calibri"/>
              </a:rPr>
              <a:t>we </a:t>
            </a:r>
            <a:r>
              <a:rPr sz="2200" spc="-10" dirty="0">
                <a:solidFill>
                  <a:schemeClr val="bg1"/>
                </a:solidFill>
                <a:latin typeface="Calibri"/>
                <a:cs typeface="Calibri"/>
              </a:rPr>
              <a:t>use </a:t>
            </a:r>
            <a:r>
              <a:rPr sz="2200" spc="-5" dirty="0">
                <a:solidFill>
                  <a:schemeClr val="bg1"/>
                </a:solidFill>
                <a:latin typeface="Calibri"/>
                <a:cs typeface="Calibri"/>
              </a:rPr>
              <a:t>in computing the IRR </a:t>
            </a:r>
            <a:r>
              <a:rPr sz="2200" spc="-20" dirty="0">
                <a:solidFill>
                  <a:schemeClr val="bg1"/>
                </a:solidFill>
                <a:latin typeface="Calibri"/>
                <a:cs typeface="Calibri"/>
              </a:rPr>
              <a:t>for </a:t>
            </a:r>
            <a:r>
              <a:rPr sz="2200" spc="-5" dirty="0">
                <a:solidFill>
                  <a:schemeClr val="bg1"/>
                </a:solidFill>
                <a:latin typeface="Calibri"/>
                <a:cs typeface="Calibri"/>
              </a:rPr>
              <a:t>a </a:t>
            </a:r>
            <a:r>
              <a:rPr sz="2200" spc="-10" dirty="0">
                <a:solidFill>
                  <a:schemeClr val="bg1"/>
                </a:solidFill>
                <a:latin typeface="Calibri"/>
                <a:cs typeface="Calibri"/>
              </a:rPr>
              <a:t>series </a:t>
            </a:r>
            <a:r>
              <a:rPr sz="2200" dirty="0">
                <a:solidFill>
                  <a:schemeClr val="bg1"/>
                </a:solidFill>
                <a:latin typeface="Calibri"/>
                <a:cs typeface="Calibri"/>
              </a:rPr>
              <a:t>of </a:t>
            </a:r>
            <a:r>
              <a:rPr sz="2200" spc="-15" dirty="0">
                <a:solidFill>
                  <a:schemeClr val="bg1"/>
                </a:solidFill>
                <a:latin typeface="Calibri"/>
                <a:cs typeface="Calibri"/>
              </a:rPr>
              <a:t>uneven </a:t>
            </a:r>
            <a:r>
              <a:rPr sz="2200" spc="-10" dirty="0">
                <a:solidFill>
                  <a:schemeClr val="bg1"/>
                </a:solidFill>
                <a:latin typeface="Calibri"/>
                <a:cs typeface="Calibri"/>
              </a:rPr>
              <a:t>cash </a:t>
            </a:r>
            <a:r>
              <a:rPr sz="2200" spc="-5" dirty="0">
                <a:solidFill>
                  <a:schemeClr val="bg1"/>
                </a:solidFill>
                <a:latin typeface="Calibri"/>
                <a:cs typeface="Calibri"/>
              </a:rPr>
              <a:t> </a:t>
            </a:r>
            <a:r>
              <a:rPr sz="2200" spc="-15" dirty="0">
                <a:solidFill>
                  <a:schemeClr val="bg1"/>
                </a:solidFill>
                <a:latin typeface="Calibri"/>
                <a:cs typeface="Calibri"/>
              </a:rPr>
              <a:t>flows—we</a:t>
            </a:r>
            <a:r>
              <a:rPr sz="2200" spc="-10" dirty="0">
                <a:solidFill>
                  <a:schemeClr val="bg1"/>
                </a:solidFill>
                <a:latin typeface="Calibri"/>
                <a:cs typeface="Calibri"/>
              </a:rPr>
              <a:t> </a:t>
            </a:r>
            <a:r>
              <a:rPr sz="2200" spc="-5" dirty="0">
                <a:solidFill>
                  <a:schemeClr val="bg1"/>
                </a:solidFill>
                <a:latin typeface="Calibri"/>
                <a:cs typeface="Calibri"/>
              </a:rPr>
              <a:t>simply</a:t>
            </a:r>
            <a:r>
              <a:rPr sz="2200" dirty="0">
                <a:solidFill>
                  <a:schemeClr val="bg1"/>
                </a:solidFill>
                <a:latin typeface="Calibri"/>
                <a:cs typeface="Calibri"/>
              </a:rPr>
              <a:t> </a:t>
            </a:r>
            <a:r>
              <a:rPr sz="2200" spc="-15" dirty="0">
                <a:solidFill>
                  <a:schemeClr val="bg1"/>
                </a:solidFill>
                <a:latin typeface="Calibri"/>
                <a:cs typeface="Calibri"/>
              </a:rPr>
              <a:t>calculate</a:t>
            </a:r>
            <a:r>
              <a:rPr sz="2200" spc="-10" dirty="0">
                <a:solidFill>
                  <a:schemeClr val="bg1"/>
                </a:solidFill>
                <a:latin typeface="Calibri"/>
                <a:cs typeface="Calibri"/>
              </a:rPr>
              <a:t> </a:t>
            </a:r>
            <a:r>
              <a:rPr sz="2200" spc="-5" dirty="0">
                <a:solidFill>
                  <a:schemeClr val="bg1"/>
                </a:solidFill>
                <a:latin typeface="Calibri"/>
                <a:cs typeface="Calibri"/>
              </a:rPr>
              <a:t>the</a:t>
            </a:r>
            <a:r>
              <a:rPr sz="2200" dirty="0">
                <a:solidFill>
                  <a:schemeClr val="bg1"/>
                </a:solidFill>
                <a:latin typeface="Calibri"/>
                <a:cs typeface="Calibri"/>
              </a:rPr>
              <a:t> </a:t>
            </a:r>
            <a:r>
              <a:rPr sz="2200" spc="-20" dirty="0">
                <a:solidFill>
                  <a:schemeClr val="bg1"/>
                </a:solidFill>
                <a:latin typeface="Calibri"/>
                <a:cs typeface="Calibri"/>
              </a:rPr>
              <a:t>project’s</a:t>
            </a:r>
            <a:r>
              <a:rPr sz="2200" spc="-15" dirty="0">
                <a:solidFill>
                  <a:schemeClr val="bg1"/>
                </a:solidFill>
                <a:latin typeface="Calibri"/>
                <a:cs typeface="Calibri"/>
              </a:rPr>
              <a:t> </a:t>
            </a:r>
            <a:r>
              <a:rPr sz="2200" spc="-10" dirty="0">
                <a:solidFill>
                  <a:schemeClr val="bg1"/>
                </a:solidFill>
                <a:latin typeface="Calibri"/>
                <a:cs typeface="Calibri"/>
              </a:rPr>
              <a:t>NPV</a:t>
            </a:r>
            <a:r>
              <a:rPr sz="2200" spc="-5" dirty="0">
                <a:solidFill>
                  <a:schemeClr val="bg1"/>
                </a:solidFill>
                <a:latin typeface="Calibri"/>
                <a:cs typeface="Calibri"/>
              </a:rPr>
              <a:t> </a:t>
            </a:r>
            <a:r>
              <a:rPr sz="2200" spc="-10" dirty="0">
                <a:solidFill>
                  <a:schemeClr val="bg1"/>
                </a:solidFill>
                <a:latin typeface="Calibri"/>
                <a:cs typeface="Calibri"/>
              </a:rPr>
              <a:t>using</a:t>
            </a:r>
            <a:r>
              <a:rPr sz="2200" spc="-5" dirty="0">
                <a:solidFill>
                  <a:schemeClr val="bg1"/>
                </a:solidFill>
                <a:latin typeface="Calibri"/>
                <a:cs typeface="Calibri"/>
              </a:rPr>
              <a:t> </a:t>
            </a:r>
            <a:r>
              <a:rPr sz="2200" spc="-20" dirty="0">
                <a:solidFill>
                  <a:schemeClr val="bg1"/>
                </a:solidFill>
                <a:latin typeface="Calibri"/>
                <a:cs typeface="Calibri"/>
              </a:rPr>
              <a:t>different</a:t>
            </a:r>
            <a:r>
              <a:rPr sz="2200" spc="-15" dirty="0">
                <a:solidFill>
                  <a:schemeClr val="bg1"/>
                </a:solidFill>
                <a:latin typeface="Calibri"/>
                <a:cs typeface="Calibri"/>
              </a:rPr>
              <a:t> </a:t>
            </a:r>
            <a:r>
              <a:rPr sz="2200" spc="-10" dirty="0">
                <a:solidFill>
                  <a:schemeClr val="bg1"/>
                </a:solidFill>
                <a:latin typeface="Calibri"/>
                <a:cs typeface="Calibri"/>
              </a:rPr>
              <a:t>discount</a:t>
            </a:r>
            <a:r>
              <a:rPr sz="2200" spc="-5" dirty="0">
                <a:solidFill>
                  <a:schemeClr val="bg1"/>
                </a:solidFill>
                <a:latin typeface="Calibri"/>
                <a:cs typeface="Calibri"/>
              </a:rPr>
              <a:t> </a:t>
            </a:r>
            <a:r>
              <a:rPr sz="2200" spc="-20" dirty="0">
                <a:solidFill>
                  <a:schemeClr val="bg1"/>
                </a:solidFill>
                <a:latin typeface="Calibri"/>
                <a:cs typeface="Calibri"/>
              </a:rPr>
              <a:t>rates</a:t>
            </a:r>
            <a:r>
              <a:rPr sz="2200" spc="-15" dirty="0">
                <a:solidFill>
                  <a:schemeClr val="bg1"/>
                </a:solidFill>
                <a:latin typeface="Calibri"/>
                <a:cs typeface="Calibri"/>
              </a:rPr>
              <a:t> </a:t>
            </a:r>
            <a:r>
              <a:rPr sz="2200" spc="-5" dirty="0">
                <a:solidFill>
                  <a:schemeClr val="bg1"/>
                </a:solidFill>
                <a:latin typeface="Calibri"/>
                <a:cs typeface="Calibri"/>
              </a:rPr>
              <a:t>and</a:t>
            </a:r>
            <a:r>
              <a:rPr sz="2200" dirty="0">
                <a:solidFill>
                  <a:schemeClr val="bg1"/>
                </a:solidFill>
                <a:latin typeface="Calibri"/>
                <a:cs typeface="Calibri"/>
              </a:rPr>
              <a:t> </a:t>
            </a:r>
            <a:r>
              <a:rPr sz="2200" spc="-5" dirty="0">
                <a:solidFill>
                  <a:schemeClr val="bg1"/>
                </a:solidFill>
                <a:latin typeface="Calibri"/>
                <a:cs typeface="Calibri"/>
              </a:rPr>
              <a:t>the </a:t>
            </a:r>
            <a:r>
              <a:rPr sz="2200" dirty="0">
                <a:solidFill>
                  <a:schemeClr val="bg1"/>
                </a:solidFill>
                <a:latin typeface="Calibri"/>
                <a:cs typeface="Calibri"/>
              </a:rPr>
              <a:t> </a:t>
            </a:r>
            <a:r>
              <a:rPr sz="2200" spc="-15" dirty="0">
                <a:solidFill>
                  <a:schemeClr val="bg1"/>
                </a:solidFill>
                <a:latin typeface="Calibri"/>
                <a:cs typeface="Calibri"/>
              </a:rPr>
              <a:t>discount </a:t>
            </a:r>
            <a:r>
              <a:rPr sz="2200" spc="-30" dirty="0">
                <a:solidFill>
                  <a:schemeClr val="bg1"/>
                </a:solidFill>
                <a:latin typeface="Calibri"/>
                <a:cs typeface="Calibri"/>
              </a:rPr>
              <a:t>rate </a:t>
            </a:r>
            <a:r>
              <a:rPr sz="2200" spc="-10" dirty="0">
                <a:solidFill>
                  <a:schemeClr val="bg1"/>
                </a:solidFill>
                <a:latin typeface="Calibri"/>
                <a:cs typeface="Calibri"/>
              </a:rPr>
              <a:t>that </a:t>
            </a:r>
            <a:r>
              <a:rPr sz="2200" spc="-20" dirty="0">
                <a:solidFill>
                  <a:schemeClr val="bg1"/>
                </a:solidFill>
                <a:latin typeface="Calibri"/>
                <a:cs typeface="Calibri"/>
              </a:rPr>
              <a:t>makes </a:t>
            </a:r>
            <a:r>
              <a:rPr sz="2200" spc="-5" dirty="0">
                <a:solidFill>
                  <a:schemeClr val="bg1"/>
                </a:solidFill>
                <a:latin typeface="Calibri"/>
                <a:cs typeface="Calibri"/>
              </a:rPr>
              <a:t>the </a:t>
            </a:r>
            <a:r>
              <a:rPr sz="2200" spc="-10" dirty="0">
                <a:solidFill>
                  <a:schemeClr val="bg1"/>
                </a:solidFill>
                <a:latin typeface="Calibri"/>
                <a:cs typeface="Calibri"/>
              </a:rPr>
              <a:t>NPV </a:t>
            </a:r>
            <a:r>
              <a:rPr sz="2200" spc="-5" dirty="0">
                <a:solidFill>
                  <a:schemeClr val="bg1"/>
                </a:solidFill>
                <a:latin typeface="Calibri"/>
                <a:cs typeface="Calibri"/>
              </a:rPr>
              <a:t>equal </a:t>
            </a:r>
            <a:r>
              <a:rPr sz="2200" spc="-20" dirty="0">
                <a:solidFill>
                  <a:schemeClr val="bg1"/>
                </a:solidFill>
                <a:latin typeface="Calibri"/>
                <a:cs typeface="Calibri"/>
              </a:rPr>
              <a:t>to </a:t>
            </a:r>
            <a:r>
              <a:rPr sz="2200" spc="-25" dirty="0">
                <a:solidFill>
                  <a:schemeClr val="bg1"/>
                </a:solidFill>
                <a:latin typeface="Calibri"/>
                <a:cs typeface="Calibri"/>
              </a:rPr>
              <a:t>zero </a:t>
            </a:r>
            <a:r>
              <a:rPr sz="2200" spc="-5" dirty="0">
                <a:solidFill>
                  <a:schemeClr val="bg1"/>
                </a:solidFill>
                <a:latin typeface="Calibri"/>
                <a:cs typeface="Calibri"/>
              </a:rPr>
              <a:t>is the </a:t>
            </a:r>
            <a:r>
              <a:rPr sz="2200" spc="-20" dirty="0">
                <a:solidFill>
                  <a:schemeClr val="bg1"/>
                </a:solidFill>
                <a:latin typeface="Calibri"/>
                <a:cs typeface="Calibri"/>
              </a:rPr>
              <a:t>project’s </a:t>
            </a:r>
            <a:r>
              <a:rPr sz="2200" dirty="0">
                <a:solidFill>
                  <a:schemeClr val="bg1"/>
                </a:solidFill>
                <a:latin typeface="Calibri"/>
                <a:cs typeface="Calibri"/>
              </a:rPr>
              <a:t>IRR. </a:t>
            </a:r>
            <a:r>
              <a:rPr sz="2200" spc="-15" dirty="0">
                <a:solidFill>
                  <a:schemeClr val="bg1"/>
                </a:solidFill>
                <a:latin typeface="Calibri"/>
                <a:cs typeface="Calibri"/>
              </a:rPr>
              <a:t>From </a:t>
            </a:r>
            <a:r>
              <a:rPr sz="2200" spc="-5" dirty="0">
                <a:solidFill>
                  <a:schemeClr val="bg1"/>
                </a:solidFill>
                <a:latin typeface="Calibri"/>
                <a:cs typeface="Calibri"/>
              </a:rPr>
              <a:t>the </a:t>
            </a:r>
            <a:r>
              <a:rPr sz="2200" spc="-10" dirty="0">
                <a:solidFill>
                  <a:schemeClr val="bg1"/>
                </a:solidFill>
                <a:latin typeface="Calibri"/>
                <a:cs typeface="Calibri"/>
              </a:rPr>
              <a:t>net present </a:t>
            </a:r>
            <a:r>
              <a:rPr sz="2200" spc="-5" dirty="0">
                <a:solidFill>
                  <a:schemeClr val="bg1"/>
                </a:solidFill>
                <a:latin typeface="Calibri"/>
                <a:cs typeface="Calibri"/>
              </a:rPr>
              <a:t> </a:t>
            </a:r>
            <a:r>
              <a:rPr sz="2200" spc="-10" dirty="0">
                <a:solidFill>
                  <a:schemeClr val="bg1"/>
                </a:solidFill>
                <a:latin typeface="Calibri"/>
                <a:cs typeface="Calibri"/>
              </a:rPr>
              <a:t>value </a:t>
            </a:r>
            <a:r>
              <a:rPr sz="2200" spc="-15" dirty="0">
                <a:solidFill>
                  <a:schemeClr val="bg1"/>
                </a:solidFill>
                <a:latin typeface="Calibri"/>
                <a:cs typeface="Calibri"/>
              </a:rPr>
              <a:t>profile you can </a:t>
            </a:r>
            <a:r>
              <a:rPr sz="2200" spc="-5" dirty="0">
                <a:solidFill>
                  <a:schemeClr val="bg1"/>
                </a:solidFill>
                <a:latin typeface="Calibri"/>
                <a:cs typeface="Calibri"/>
              </a:rPr>
              <a:t>easily </a:t>
            </a:r>
            <a:r>
              <a:rPr sz="2200" dirty="0">
                <a:solidFill>
                  <a:schemeClr val="bg1"/>
                </a:solidFill>
                <a:latin typeface="Calibri"/>
                <a:cs typeface="Calibri"/>
              </a:rPr>
              <a:t>see </a:t>
            </a:r>
            <a:r>
              <a:rPr sz="2200" spc="-10" dirty="0">
                <a:solidFill>
                  <a:schemeClr val="bg1"/>
                </a:solidFill>
                <a:latin typeface="Calibri"/>
                <a:cs typeface="Calibri"/>
              </a:rPr>
              <a:t>how </a:t>
            </a:r>
            <a:r>
              <a:rPr sz="2200" spc="-5" dirty="0">
                <a:solidFill>
                  <a:schemeClr val="bg1"/>
                </a:solidFill>
                <a:latin typeface="Calibri"/>
                <a:cs typeface="Calibri"/>
              </a:rPr>
              <a:t>a </a:t>
            </a:r>
            <a:r>
              <a:rPr sz="2200" spc="-20" dirty="0">
                <a:solidFill>
                  <a:schemeClr val="bg1"/>
                </a:solidFill>
                <a:latin typeface="Calibri"/>
                <a:cs typeface="Calibri"/>
              </a:rPr>
              <a:t>project’s </a:t>
            </a:r>
            <a:r>
              <a:rPr sz="2200" spc="-10" dirty="0">
                <a:solidFill>
                  <a:schemeClr val="bg1"/>
                </a:solidFill>
                <a:latin typeface="Calibri"/>
                <a:cs typeface="Calibri"/>
              </a:rPr>
              <a:t>NPV varies </a:t>
            </a:r>
            <a:r>
              <a:rPr sz="2200" spc="-5" dirty="0">
                <a:solidFill>
                  <a:schemeClr val="bg1"/>
                </a:solidFill>
                <a:latin typeface="Calibri"/>
                <a:cs typeface="Calibri"/>
              </a:rPr>
              <a:t>in</a:t>
            </a:r>
            <a:r>
              <a:rPr sz="2200" dirty="0">
                <a:solidFill>
                  <a:schemeClr val="bg1"/>
                </a:solidFill>
                <a:latin typeface="Calibri"/>
                <a:cs typeface="Calibri"/>
              </a:rPr>
              <a:t> </a:t>
            </a:r>
            <a:r>
              <a:rPr sz="2200" spc="-15" dirty="0">
                <a:solidFill>
                  <a:schemeClr val="bg1"/>
                </a:solidFill>
                <a:latin typeface="Calibri"/>
                <a:cs typeface="Calibri"/>
              </a:rPr>
              <a:t>versely </a:t>
            </a:r>
            <a:r>
              <a:rPr sz="2200" spc="-5" dirty="0">
                <a:solidFill>
                  <a:schemeClr val="bg1"/>
                </a:solidFill>
                <a:latin typeface="Calibri"/>
                <a:cs typeface="Calibri"/>
              </a:rPr>
              <a:t>with the </a:t>
            </a:r>
            <a:r>
              <a:rPr sz="2200" spc="-15" dirty="0">
                <a:solidFill>
                  <a:schemeClr val="bg1"/>
                </a:solidFill>
                <a:latin typeface="Calibri"/>
                <a:cs typeface="Calibri"/>
              </a:rPr>
              <a:t>discount </a:t>
            </a:r>
            <a:r>
              <a:rPr sz="2200" spc="-10" dirty="0">
                <a:solidFill>
                  <a:schemeClr val="bg1"/>
                </a:solidFill>
                <a:latin typeface="Calibri"/>
                <a:cs typeface="Calibri"/>
              </a:rPr>
              <a:t> </a:t>
            </a:r>
            <a:r>
              <a:rPr sz="2200" spc="-20" dirty="0">
                <a:solidFill>
                  <a:schemeClr val="bg1"/>
                </a:solidFill>
                <a:latin typeface="Calibri"/>
                <a:cs typeface="Calibri"/>
              </a:rPr>
              <a:t>rate—as</a:t>
            </a:r>
            <a:r>
              <a:rPr sz="2200" spc="-5" dirty="0">
                <a:solidFill>
                  <a:schemeClr val="bg1"/>
                </a:solidFill>
                <a:latin typeface="Calibri"/>
                <a:cs typeface="Calibri"/>
              </a:rPr>
              <a:t> the</a:t>
            </a:r>
            <a:r>
              <a:rPr sz="2200" spc="10" dirty="0">
                <a:solidFill>
                  <a:schemeClr val="bg1"/>
                </a:solidFill>
                <a:latin typeface="Calibri"/>
                <a:cs typeface="Calibri"/>
              </a:rPr>
              <a:t> </a:t>
            </a:r>
            <a:r>
              <a:rPr sz="2200" spc="-15" dirty="0">
                <a:solidFill>
                  <a:schemeClr val="bg1"/>
                </a:solidFill>
                <a:latin typeface="Calibri"/>
                <a:cs typeface="Calibri"/>
              </a:rPr>
              <a:t>discount</a:t>
            </a:r>
            <a:r>
              <a:rPr sz="2200" spc="10" dirty="0">
                <a:solidFill>
                  <a:schemeClr val="bg1"/>
                </a:solidFill>
                <a:latin typeface="Calibri"/>
                <a:cs typeface="Calibri"/>
              </a:rPr>
              <a:t> </a:t>
            </a:r>
            <a:r>
              <a:rPr sz="2200" spc="-30" dirty="0">
                <a:solidFill>
                  <a:schemeClr val="bg1"/>
                </a:solidFill>
                <a:latin typeface="Calibri"/>
                <a:cs typeface="Calibri"/>
              </a:rPr>
              <a:t>rate</a:t>
            </a:r>
            <a:r>
              <a:rPr sz="2200" spc="5" dirty="0">
                <a:solidFill>
                  <a:schemeClr val="bg1"/>
                </a:solidFill>
                <a:latin typeface="Calibri"/>
                <a:cs typeface="Calibri"/>
              </a:rPr>
              <a:t> </a:t>
            </a:r>
            <a:r>
              <a:rPr sz="2200" spc="-5" dirty="0">
                <a:solidFill>
                  <a:schemeClr val="bg1"/>
                </a:solidFill>
                <a:latin typeface="Calibri"/>
                <a:cs typeface="Calibri"/>
              </a:rPr>
              <a:t>is</a:t>
            </a:r>
            <a:r>
              <a:rPr sz="2200" spc="10" dirty="0">
                <a:solidFill>
                  <a:schemeClr val="bg1"/>
                </a:solidFill>
                <a:latin typeface="Calibri"/>
                <a:cs typeface="Calibri"/>
              </a:rPr>
              <a:t> </a:t>
            </a:r>
            <a:r>
              <a:rPr sz="2200" spc="-10" dirty="0">
                <a:solidFill>
                  <a:schemeClr val="bg1"/>
                </a:solidFill>
                <a:latin typeface="Calibri"/>
                <a:cs typeface="Calibri"/>
              </a:rPr>
              <a:t>raised,</a:t>
            </a:r>
            <a:r>
              <a:rPr sz="2200" spc="-20" dirty="0">
                <a:solidFill>
                  <a:schemeClr val="bg1"/>
                </a:solidFill>
                <a:latin typeface="Calibri"/>
                <a:cs typeface="Calibri"/>
              </a:rPr>
              <a:t> </a:t>
            </a:r>
            <a:r>
              <a:rPr sz="2200" spc="-5" dirty="0">
                <a:solidFill>
                  <a:schemeClr val="bg1"/>
                </a:solidFill>
                <a:latin typeface="Calibri"/>
                <a:cs typeface="Calibri"/>
              </a:rPr>
              <a:t>the</a:t>
            </a:r>
            <a:r>
              <a:rPr sz="2200" spc="15" dirty="0">
                <a:solidFill>
                  <a:schemeClr val="bg1"/>
                </a:solidFill>
                <a:latin typeface="Calibri"/>
                <a:cs typeface="Calibri"/>
              </a:rPr>
              <a:t> </a:t>
            </a:r>
            <a:r>
              <a:rPr sz="2200" spc="-10" dirty="0">
                <a:solidFill>
                  <a:schemeClr val="bg1"/>
                </a:solidFill>
                <a:latin typeface="Calibri"/>
                <a:cs typeface="Calibri"/>
              </a:rPr>
              <a:t>NPV</a:t>
            </a:r>
            <a:r>
              <a:rPr sz="2200" spc="20" dirty="0">
                <a:solidFill>
                  <a:schemeClr val="bg1"/>
                </a:solidFill>
                <a:latin typeface="Calibri"/>
                <a:cs typeface="Calibri"/>
              </a:rPr>
              <a:t> </a:t>
            </a:r>
            <a:r>
              <a:rPr sz="2200" spc="-15" dirty="0">
                <a:solidFill>
                  <a:schemeClr val="bg1"/>
                </a:solidFill>
                <a:latin typeface="Calibri"/>
                <a:cs typeface="Calibri"/>
              </a:rPr>
              <a:t>drops.</a:t>
            </a:r>
            <a:endParaRPr sz="2200" dirty="0">
              <a:solidFill>
                <a:schemeClr val="bg1"/>
              </a:solidFill>
              <a:latin typeface="Calibri"/>
              <a:cs typeface="Calibri"/>
            </a:endParaRPr>
          </a:p>
          <a:p>
            <a:pPr marL="241300" marR="6985" indent="-228600" algn="just">
              <a:lnSpc>
                <a:spcPct val="70100"/>
              </a:lnSpc>
              <a:spcBef>
                <a:spcPts val="990"/>
              </a:spcBef>
              <a:buFont typeface="Arial MT"/>
              <a:buChar char="•"/>
              <a:tabLst>
                <a:tab pos="304165" algn="l"/>
              </a:tabLst>
            </a:pPr>
            <a:r>
              <a:rPr dirty="0">
                <a:solidFill>
                  <a:schemeClr val="bg1"/>
                </a:solidFill>
              </a:rPr>
              <a:t>	</a:t>
            </a:r>
            <a:r>
              <a:rPr sz="2200" spc="-15" dirty="0">
                <a:solidFill>
                  <a:schemeClr val="bg1"/>
                </a:solidFill>
                <a:latin typeface="Calibri"/>
                <a:cs typeface="Calibri"/>
              </a:rPr>
              <a:t>By </a:t>
            </a:r>
            <a:r>
              <a:rPr sz="2200" spc="-5" dirty="0">
                <a:solidFill>
                  <a:schemeClr val="bg1"/>
                </a:solidFill>
                <a:latin typeface="Calibri"/>
                <a:cs typeface="Calibri"/>
              </a:rPr>
              <a:t>analyzing a </a:t>
            </a:r>
            <a:r>
              <a:rPr sz="2200" spc="-20" dirty="0">
                <a:solidFill>
                  <a:schemeClr val="bg1"/>
                </a:solidFill>
                <a:latin typeface="Calibri"/>
                <a:cs typeface="Calibri"/>
              </a:rPr>
              <a:t>project’s </a:t>
            </a:r>
            <a:r>
              <a:rPr sz="2200" spc="-15" dirty="0">
                <a:solidFill>
                  <a:schemeClr val="bg1"/>
                </a:solidFill>
                <a:latin typeface="Calibri"/>
                <a:cs typeface="Calibri"/>
              </a:rPr>
              <a:t>net </a:t>
            </a:r>
            <a:r>
              <a:rPr sz="2200" spc="-10" dirty="0">
                <a:solidFill>
                  <a:schemeClr val="bg1"/>
                </a:solidFill>
                <a:latin typeface="Calibri"/>
                <a:cs typeface="Calibri"/>
              </a:rPr>
              <a:t>present value profile, </a:t>
            </a:r>
            <a:r>
              <a:rPr sz="2200" spc="-15" dirty="0">
                <a:solidFill>
                  <a:schemeClr val="bg1"/>
                </a:solidFill>
                <a:latin typeface="Calibri"/>
                <a:cs typeface="Calibri"/>
              </a:rPr>
              <a:t>you can </a:t>
            </a:r>
            <a:r>
              <a:rPr sz="2200" spc="-5" dirty="0">
                <a:solidFill>
                  <a:schemeClr val="bg1"/>
                </a:solidFill>
                <a:latin typeface="Calibri"/>
                <a:cs typeface="Calibri"/>
              </a:rPr>
              <a:t>also see </a:t>
            </a:r>
            <a:r>
              <a:rPr sz="2200" spc="-10" dirty="0">
                <a:solidFill>
                  <a:schemeClr val="bg1"/>
                </a:solidFill>
                <a:latin typeface="Calibri"/>
                <a:cs typeface="Calibri"/>
              </a:rPr>
              <a:t>how </a:t>
            </a:r>
            <a:r>
              <a:rPr sz="2200" spc="-5" dirty="0">
                <a:solidFill>
                  <a:schemeClr val="bg1"/>
                </a:solidFill>
                <a:latin typeface="Calibri"/>
                <a:cs typeface="Calibri"/>
              </a:rPr>
              <a:t>sensitive the </a:t>
            </a:r>
            <a:r>
              <a:rPr sz="2200" dirty="0">
                <a:solidFill>
                  <a:schemeClr val="bg1"/>
                </a:solidFill>
                <a:latin typeface="Calibri"/>
                <a:cs typeface="Calibri"/>
              </a:rPr>
              <a:t> </a:t>
            </a:r>
            <a:r>
              <a:rPr sz="2200" spc="-15" dirty="0">
                <a:solidFill>
                  <a:schemeClr val="bg1"/>
                </a:solidFill>
                <a:latin typeface="Calibri"/>
                <a:cs typeface="Calibri"/>
              </a:rPr>
              <a:t>project</a:t>
            </a:r>
            <a:r>
              <a:rPr sz="2200" spc="5" dirty="0">
                <a:solidFill>
                  <a:schemeClr val="bg1"/>
                </a:solidFill>
                <a:latin typeface="Calibri"/>
                <a:cs typeface="Calibri"/>
              </a:rPr>
              <a:t> </a:t>
            </a:r>
            <a:r>
              <a:rPr sz="2200" spc="-5" dirty="0">
                <a:solidFill>
                  <a:schemeClr val="bg1"/>
                </a:solidFill>
                <a:latin typeface="Calibri"/>
                <a:cs typeface="Calibri"/>
              </a:rPr>
              <a:t>is </a:t>
            </a:r>
            <a:r>
              <a:rPr sz="2200" spc="-20" dirty="0">
                <a:solidFill>
                  <a:schemeClr val="bg1"/>
                </a:solidFill>
                <a:latin typeface="Calibri"/>
                <a:cs typeface="Calibri"/>
              </a:rPr>
              <a:t>to</a:t>
            </a:r>
            <a:r>
              <a:rPr sz="2200" spc="10" dirty="0">
                <a:solidFill>
                  <a:schemeClr val="bg1"/>
                </a:solidFill>
                <a:latin typeface="Calibri"/>
                <a:cs typeface="Calibri"/>
              </a:rPr>
              <a:t> </a:t>
            </a:r>
            <a:r>
              <a:rPr sz="2200" spc="-10" dirty="0">
                <a:solidFill>
                  <a:schemeClr val="bg1"/>
                </a:solidFill>
                <a:latin typeface="Calibri"/>
                <a:cs typeface="Calibri"/>
              </a:rPr>
              <a:t>your</a:t>
            </a:r>
            <a:r>
              <a:rPr sz="2200" spc="-5" dirty="0">
                <a:solidFill>
                  <a:schemeClr val="bg1"/>
                </a:solidFill>
                <a:latin typeface="Calibri"/>
                <a:cs typeface="Calibri"/>
              </a:rPr>
              <a:t> </a:t>
            </a:r>
            <a:r>
              <a:rPr sz="2200" spc="-10" dirty="0">
                <a:solidFill>
                  <a:schemeClr val="bg1"/>
                </a:solidFill>
                <a:latin typeface="Calibri"/>
                <a:cs typeface="Calibri"/>
              </a:rPr>
              <a:t>selection</a:t>
            </a:r>
            <a:r>
              <a:rPr sz="2200" spc="20" dirty="0">
                <a:solidFill>
                  <a:schemeClr val="bg1"/>
                </a:solidFill>
                <a:latin typeface="Calibri"/>
                <a:cs typeface="Calibri"/>
              </a:rPr>
              <a:t> </a:t>
            </a:r>
            <a:r>
              <a:rPr sz="2200" dirty="0">
                <a:solidFill>
                  <a:schemeClr val="bg1"/>
                </a:solidFill>
                <a:latin typeface="Calibri"/>
                <a:cs typeface="Calibri"/>
              </a:rPr>
              <a:t>of</a:t>
            </a:r>
            <a:r>
              <a:rPr sz="2200" spc="5" dirty="0">
                <a:solidFill>
                  <a:schemeClr val="bg1"/>
                </a:solidFill>
                <a:latin typeface="Calibri"/>
                <a:cs typeface="Calibri"/>
              </a:rPr>
              <a:t> </a:t>
            </a:r>
            <a:r>
              <a:rPr sz="2200" spc="-5" dirty="0">
                <a:solidFill>
                  <a:schemeClr val="bg1"/>
                </a:solidFill>
                <a:latin typeface="Calibri"/>
                <a:cs typeface="Calibri"/>
              </a:rPr>
              <a:t>the</a:t>
            </a:r>
            <a:r>
              <a:rPr sz="2200" dirty="0">
                <a:solidFill>
                  <a:schemeClr val="bg1"/>
                </a:solidFill>
                <a:latin typeface="Calibri"/>
                <a:cs typeface="Calibri"/>
              </a:rPr>
              <a:t> </a:t>
            </a:r>
            <a:r>
              <a:rPr sz="2200" spc="-15" dirty="0">
                <a:solidFill>
                  <a:schemeClr val="bg1"/>
                </a:solidFill>
                <a:latin typeface="Calibri"/>
                <a:cs typeface="Calibri"/>
              </a:rPr>
              <a:t>discount</a:t>
            </a:r>
            <a:r>
              <a:rPr sz="2200" spc="10" dirty="0">
                <a:solidFill>
                  <a:schemeClr val="bg1"/>
                </a:solidFill>
                <a:latin typeface="Calibri"/>
                <a:cs typeface="Calibri"/>
              </a:rPr>
              <a:t> </a:t>
            </a:r>
            <a:r>
              <a:rPr sz="2200" spc="-25" dirty="0">
                <a:solidFill>
                  <a:schemeClr val="bg1"/>
                </a:solidFill>
                <a:latin typeface="Calibri"/>
                <a:cs typeface="Calibri"/>
              </a:rPr>
              <a:t>rate.</a:t>
            </a:r>
            <a:endParaRPr sz="2200" dirty="0">
              <a:solidFill>
                <a:schemeClr val="bg1"/>
              </a:solidFill>
              <a:latin typeface="Calibri"/>
              <a:cs typeface="Calibri"/>
            </a:endParaRPr>
          </a:p>
          <a:p>
            <a:pPr marL="241300" marR="6985" indent="-228600" algn="just">
              <a:lnSpc>
                <a:spcPct val="70000"/>
              </a:lnSpc>
              <a:spcBef>
                <a:spcPts val="1010"/>
              </a:spcBef>
              <a:buFont typeface="Arial MT"/>
              <a:buChar char="•"/>
              <a:tabLst>
                <a:tab pos="241300" algn="l"/>
              </a:tabLst>
            </a:pPr>
            <a:r>
              <a:rPr sz="2200" spc="-10" dirty="0">
                <a:solidFill>
                  <a:schemeClr val="bg1"/>
                </a:solidFill>
                <a:latin typeface="Calibri"/>
                <a:cs typeface="Calibri"/>
              </a:rPr>
              <a:t>The more sensitive </a:t>
            </a:r>
            <a:r>
              <a:rPr sz="2200" spc="-5" dirty="0">
                <a:solidFill>
                  <a:schemeClr val="bg1"/>
                </a:solidFill>
                <a:latin typeface="Calibri"/>
                <a:cs typeface="Calibri"/>
              </a:rPr>
              <a:t>the NPV is </a:t>
            </a:r>
            <a:r>
              <a:rPr sz="2200" spc="-20" dirty="0">
                <a:solidFill>
                  <a:schemeClr val="bg1"/>
                </a:solidFill>
                <a:latin typeface="Calibri"/>
                <a:cs typeface="Calibri"/>
              </a:rPr>
              <a:t>to </a:t>
            </a:r>
            <a:r>
              <a:rPr sz="2200" spc="-5" dirty="0">
                <a:solidFill>
                  <a:schemeClr val="bg1"/>
                </a:solidFill>
                <a:latin typeface="Calibri"/>
                <a:cs typeface="Calibri"/>
              </a:rPr>
              <a:t>the </a:t>
            </a:r>
            <a:r>
              <a:rPr sz="2200" spc="-10" dirty="0">
                <a:solidFill>
                  <a:schemeClr val="bg1"/>
                </a:solidFill>
                <a:latin typeface="Calibri"/>
                <a:cs typeface="Calibri"/>
              </a:rPr>
              <a:t>discount </a:t>
            </a:r>
            <a:r>
              <a:rPr sz="2200" spc="-20" dirty="0">
                <a:solidFill>
                  <a:schemeClr val="bg1"/>
                </a:solidFill>
                <a:latin typeface="Calibri"/>
                <a:cs typeface="Calibri"/>
              </a:rPr>
              <a:t>rate, </a:t>
            </a:r>
            <a:r>
              <a:rPr sz="2200" spc="-5" dirty="0">
                <a:solidFill>
                  <a:schemeClr val="bg1"/>
                </a:solidFill>
                <a:latin typeface="Calibri"/>
                <a:cs typeface="Calibri"/>
              </a:rPr>
              <a:t>the </a:t>
            </a:r>
            <a:r>
              <a:rPr sz="2200" spc="-10" dirty="0">
                <a:solidFill>
                  <a:schemeClr val="bg1"/>
                </a:solidFill>
                <a:latin typeface="Calibri"/>
                <a:cs typeface="Calibri"/>
              </a:rPr>
              <a:t>more important </a:t>
            </a:r>
            <a:r>
              <a:rPr sz="2200" spc="-5" dirty="0">
                <a:solidFill>
                  <a:schemeClr val="bg1"/>
                </a:solidFill>
                <a:latin typeface="Calibri"/>
                <a:cs typeface="Calibri"/>
              </a:rPr>
              <a:t>it is </a:t>
            </a:r>
            <a:r>
              <a:rPr sz="2200" spc="-10" dirty="0">
                <a:solidFill>
                  <a:schemeClr val="bg1"/>
                </a:solidFill>
                <a:latin typeface="Calibri"/>
                <a:cs typeface="Calibri"/>
              </a:rPr>
              <a:t>that </a:t>
            </a:r>
            <a:r>
              <a:rPr sz="2200" spc="-15" dirty="0">
                <a:solidFill>
                  <a:schemeClr val="bg1"/>
                </a:solidFill>
                <a:latin typeface="Calibri"/>
                <a:cs typeface="Calibri"/>
              </a:rPr>
              <a:t>you </a:t>
            </a:r>
            <a:r>
              <a:rPr sz="2200" spc="-5" dirty="0">
                <a:solidFill>
                  <a:schemeClr val="bg1"/>
                </a:solidFill>
                <a:latin typeface="Calibri"/>
                <a:cs typeface="Calibri"/>
              </a:rPr>
              <a:t>use </a:t>
            </a:r>
            <a:r>
              <a:rPr sz="2200" dirty="0">
                <a:solidFill>
                  <a:schemeClr val="bg1"/>
                </a:solidFill>
                <a:latin typeface="Calibri"/>
                <a:cs typeface="Calibri"/>
              </a:rPr>
              <a:t> </a:t>
            </a:r>
            <a:r>
              <a:rPr sz="2200" spc="-5" dirty="0">
                <a:solidFill>
                  <a:schemeClr val="bg1"/>
                </a:solidFill>
                <a:latin typeface="Calibri"/>
                <a:cs typeface="Calibri"/>
              </a:rPr>
              <a:t>the</a:t>
            </a:r>
            <a:r>
              <a:rPr sz="2200" spc="5" dirty="0">
                <a:solidFill>
                  <a:schemeClr val="bg1"/>
                </a:solidFill>
                <a:latin typeface="Calibri"/>
                <a:cs typeface="Calibri"/>
              </a:rPr>
              <a:t> </a:t>
            </a:r>
            <a:r>
              <a:rPr sz="2200" spc="-10" dirty="0">
                <a:solidFill>
                  <a:schemeClr val="bg1"/>
                </a:solidFill>
                <a:latin typeface="Calibri"/>
                <a:cs typeface="Calibri"/>
              </a:rPr>
              <a:t>correct</a:t>
            </a:r>
            <a:r>
              <a:rPr sz="2200" spc="-5" dirty="0">
                <a:solidFill>
                  <a:schemeClr val="bg1"/>
                </a:solidFill>
                <a:latin typeface="Calibri"/>
                <a:cs typeface="Calibri"/>
              </a:rPr>
              <a:t> one</a:t>
            </a:r>
            <a:r>
              <a:rPr sz="2200" spc="5" dirty="0">
                <a:solidFill>
                  <a:schemeClr val="bg1"/>
                </a:solidFill>
                <a:latin typeface="Calibri"/>
                <a:cs typeface="Calibri"/>
              </a:rPr>
              <a:t> </a:t>
            </a:r>
            <a:r>
              <a:rPr sz="2200" spc="-5" dirty="0">
                <a:solidFill>
                  <a:schemeClr val="bg1"/>
                </a:solidFill>
                <a:latin typeface="Calibri"/>
                <a:cs typeface="Calibri"/>
              </a:rPr>
              <a:t>in</a:t>
            </a:r>
            <a:r>
              <a:rPr sz="2200" spc="-10" dirty="0">
                <a:solidFill>
                  <a:schemeClr val="bg1"/>
                </a:solidFill>
                <a:latin typeface="Calibri"/>
                <a:cs typeface="Calibri"/>
              </a:rPr>
              <a:t> your</a:t>
            </a:r>
            <a:r>
              <a:rPr sz="2200" spc="-5" dirty="0">
                <a:solidFill>
                  <a:schemeClr val="bg1"/>
                </a:solidFill>
                <a:latin typeface="Calibri"/>
                <a:cs typeface="Calibri"/>
              </a:rPr>
              <a:t> </a:t>
            </a:r>
            <a:r>
              <a:rPr sz="2200" spc="-10" dirty="0">
                <a:solidFill>
                  <a:schemeClr val="bg1"/>
                </a:solidFill>
                <a:latin typeface="Calibri"/>
                <a:cs typeface="Calibri"/>
              </a:rPr>
              <a:t>calculations</a:t>
            </a:r>
            <a:endParaRPr sz="2200" dirty="0">
              <a:solidFill>
                <a:schemeClr val="bg1"/>
              </a:solidFill>
              <a:latin typeface="Calibri"/>
              <a:cs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23633-41CD-5833-97F9-84353BFE5270}"/>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dirty="0">
                <a:solidFill>
                  <a:srgbClr val="FFFFFF"/>
                </a:solidFill>
                <a:latin typeface="+mj-lt"/>
                <a:ea typeface="+mj-ea"/>
                <a:cs typeface="+mj-cs"/>
              </a:rPr>
              <a:t>Example</a:t>
            </a:r>
          </a:p>
        </p:txBody>
      </p:sp>
      <p:sp>
        <p:nvSpPr>
          <p:cNvPr id="4" name="Slide Number Placeholder 3">
            <a:extLst>
              <a:ext uri="{FF2B5EF4-FFF2-40B4-BE49-F238E27FC236}">
                <a16:creationId xmlns:a16="http://schemas.microsoft.com/office/drawing/2014/main" id="{E67786DB-12E2-C1A8-616F-3795DA4DA6E4}"/>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pPr algn="l">
                <a:spcAft>
                  <a:spcPts val="600"/>
                </a:spcAft>
              </a:pPr>
              <a:t>19</a:t>
            </a:fld>
            <a:endParaRPr lang="en-US"/>
          </a:p>
        </p:txBody>
      </p:sp>
      <p:graphicFrame>
        <p:nvGraphicFramePr>
          <p:cNvPr id="5" name="Content Placeholder 4">
            <a:extLst>
              <a:ext uri="{FF2B5EF4-FFF2-40B4-BE49-F238E27FC236}">
                <a16:creationId xmlns:a16="http://schemas.microsoft.com/office/drawing/2014/main" id="{640EBC66-CF55-9CD9-5A99-8520E83C17BE}"/>
              </a:ext>
            </a:extLst>
          </p:cNvPr>
          <p:cNvGraphicFramePr>
            <a:graphicFrameLocks noGrp="1"/>
          </p:cNvGraphicFramePr>
          <p:nvPr>
            <p:ph idx="1"/>
            <p:extLst>
              <p:ext uri="{D42A27DB-BD31-4B8C-83A1-F6EECF244321}">
                <p14:modId xmlns:p14="http://schemas.microsoft.com/office/powerpoint/2010/main" val="323927981"/>
              </p:ext>
            </p:extLst>
          </p:nvPr>
        </p:nvGraphicFramePr>
        <p:xfrm>
          <a:off x="4837556" y="640080"/>
          <a:ext cx="6088292" cy="5578822"/>
        </p:xfrm>
        <a:graphic>
          <a:graphicData uri="http://schemas.openxmlformats.org/drawingml/2006/table">
            <a:tbl>
              <a:tblPr firstRow="1" bandRow="1">
                <a:noFill/>
                <a:tableStyleId>{5C22544A-7EE6-4342-B048-85BDC9FD1C3A}</a:tableStyleId>
              </a:tblPr>
              <a:tblGrid>
                <a:gridCol w="2089094">
                  <a:extLst>
                    <a:ext uri="{9D8B030D-6E8A-4147-A177-3AD203B41FA5}">
                      <a16:colId xmlns:a16="http://schemas.microsoft.com/office/drawing/2014/main" val="1315335551"/>
                    </a:ext>
                  </a:extLst>
                </a:gridCol>
                <a:gridCol w="3999198">
                  <a:extLst>
                    <a:ext uri="{9D8B030D-6E8A-4147-A177-3AD203B41FA5}">
                      <a16:colId xmlns:a16="http://schemas.microsoft.com/office/drawing/2014/main" val="1431737851"/>
                    </a:ext>
                  </a:extLst>
                </a:gridCol>
              </a:tblGrid>
              <a:tr h="730650">
                <a:tc>
                  <a:txBody>
                    <a:bodyPr/>
                    <a:lstStyle/>
                    <a:p>
                      <a:pPr algn="ctr" fontAlgn="ctr"/>
                      <a:r>
                        <a:rPr lang="en-US" sz="2200" b="1" u="none" strike="noStrike" cap="all" spc="60" dirty="0">
                          <a:solidFill>
                            <a:schemeClr val="bg1"/>
                          </a:solidFill>
                          <a:effectLst/>
                        </a:rPr>
                        <a:t>Year</a:t>
                      </a:r>
                      <a:endParaRPr lang="en-US" sz="2200" b="1" i="0" u="none" strike="noStrike" cap="all" spc="60" dirty="0">
                        <a:solidFill>
                          <a:schemeClr val="bg1"/>
                        </a:solidFill>
                        <a:effectLst/>
                        <a:latin typeface="Calibri" panose="020F0502020204030204" pitchFamily="34" charset="0"/>
                      </a:endParaRPr>
                    </a:p>
                  </a:txBody>
                  <a:tcPr marL="17298" marR="17298" marT="166057" marB="166057" anchor="b">
                    <a:lnL w="12700" cmpd="sng">
                      <a:noFill/>
                    </a:lnL>
                    <a:lnR w="12700" cmpd="sng">
                      <a:noFill/>
                    </a:lnR>
                    <a:lnT w="12700" cmpd="sng">
                      <a:noFill/>
                    </a:lnT>
                    <a:lnB w="38100" cmpd="sng">
                      <a:noFill/>
                    </a:lnB>
                    <a:noFill/>
                  </a:tcPr>
                </a:tc>
                <a:tc>
                  <a:txBody>
                    <a:bodyPr/>
                    <a:lstStyle/>
                    <a:p>
                      <a:pPr algn="ctr" fontAlgn="ctr"/>
                      <a:r>
                        <a:rPr lang="en-US" sz="2200" b="1" u="none" strike="noStrike" cap="all" spc="60">
                          <a:solidFill>
                            <a:schemeClr val="bg1"/>
                          </a:solidFill>
                          <a:effectLst/>
                        </a:rPr>
                        <a:t>Cash Flow</a:t>
                      </a:r>
                      <a:endParaRPr lang="en-US" sz="2200" b="1" i="0" u="none" strike="noStrike" cap="all" spc="60">
                        <a:solidFill>
                          <a:schemeClr val="bg1"/>
                        </a:solidFill>
                        <a:effectLst/>
                        <a:latin typeface="Calibri" panose="020F0502020204030204" pitchFamily="34" charset="0"/>
                      </a:endParaRPr>
                    </a:p>
                  </a:txBody>
                  <a:tcPr marL="17298" marR="17298" marT="166057" marB="166057" anchor="b">
                    <a:lnL w="12700" cmpd="sng">
                      <a:noFill/>
                    </a:lnL>
                    <a:lnR w="12700" cmpd="sng">
                      <a:noFill/>
                    </a:lnR>
                    <a:lnT w="12700" cmpd="sng">
                      <a:noFill/>
                    </a:lnT>
                    <a:lnB w="38100" cmpd="sng">
                      <a:noFill/>
                    </a:lnB>
                    <a:noFill/>
                  </a:tcPr>
                </a:tc>
                <a:extLst>
                  <a:ext uri="{0D108BD9-81ED-4DB2-BD59-A6C34878D82A}">
                    <a16:rowId xmlns:a16="http://schemas.microsoft.com/office/drawing/2014/main" val="4102402358"/>
                  </a:ext>
                </a:extLst>
              </a:tr>
              <a:tr h="692596">
                <a:tc>
                  <a:txBody>
                    <a:bodyPr/>
                    <a:lstStyle/>
                    <a:p>
                      <a:pPr algn="ctr" fontAlgn="ctr"/>
                      <a:r>
                        <a:rPr lang="en-EG" sz="2900" u="none" strike="noStrike" cap="none" spc="0">
                          <a:solidFill>
                            <a:schemeClr val="bg1"/>
                          </a:solidFill>
                          <a:effectLst/>
                        </a:rPr>
                        <a:t>0</a:t>
                      </a:r>
                      <a:endParaRPr lang="en-EG" sz="2900" b="0" i="0" u="none" strike="noStrike" cap="none" spc="0">
                        <a:solidFill>
                          <a:schemeClr val="bg1"/>
                        </a:solidFill>
                        <a:effectLst/>
                        <a:latin typeface="Calibri" panose="020F0502020204030204" pitchFamily="34" charset="0"/>
                      </a:endParaRPr>
                    </a:p>
                  </a:txBody>
                  <a:tcPr marL="17298" marR="17298" marT="17298" marB="166057" anchor="ctr">
                    <a:lnL w="12700" cap="flat" cmpd="sng" algn="ctr">
                      <a:solidFill>
                        <a:schemeClr val="tx1"/>
                      </a:solidFill>
                      <a:prstDash val="solid"/>
                    </a:lnL>
                    <a:lnR w="12700" cmpd="sng">
                      <a:noFill/>
                      <a:prstDash val="solid"/>
                    </a:lnR>
                    <a:lnT w="38100" cmpd="sng">
                      <a:noFill/>
                    </a:lnT>
                    <a:lnB w="12700" cmpd="sng">
                      <a:noFill/>
                      <a:prstDash val="solid"/>
                    </a:lnB>
                    <a:noFill/>
                  </a:tcPr>
                </a:tc>
                <a:tc>
                  <a:txBody>
                    <a:bodyPr/>
                    <a:lstStyle/>
                    <a:p>
                      <a:pPr algn="ctr" fontAlgn="ctr"/>
                      <a:r>
                        <a:rPr lang="en-EG" sz="2900" u="none" strike="noStrike" cap="none" spc="0">
                          <a:solidFill>
                            <a:schemeClr val="bg1"/>
                          </a:solidFill>
                          <a:effectLst/>
                        </a:rPr>
                        <a:t>-50,000</a:t>
                      </a:r>
                      <a:endParaRPr lang="en-EG" sz="2900" b="0" i="0" u="none" strike="noStrike" cap="none" spc="0">
                        <a:solidFill>
                          <a:schemeClr val="bg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592747999"/>
                  </a:ext>
                </a:extLst>
              </a:tr>
              <a:tr h="692596">
                <a:tc>
                  <a:txBody>
                    <a:bodyPr/>
                    <a:lstStyle/>
                    <a:p>
                      <a:pPr algn="ctr" fontAlgn="ctr"/>
                      <a:r>
                        <a:rPr lang="en-EG" sz="2900" u="none" strike="noStrike" cap="none" spc="0" dirty="0">
                          <a:solidFill>
                            <a:schemeClr val="tx1"/>
                          </a:solidFill>
                          <a:effectLst/>
                        </a:rPr>
                        <a:t>1</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ctr" fontAlgn="ctr"/>
                      <a:r>
                        <a:rPr lang="en-EG" sz="2900" u="none" strike="noStrike" cap="none" spc="0" dirty="0">
                          <a:solidFill>
                            <a:schemeClr val="tx1"/>
                          </a:solidFill>
                          <a:effectLst/>
                        </a:rPr>
                        <a:t>15,000</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2547111369"/>
                  </a:ext>
                </a:extLst>
              </a:tr>
              <a:tr h="692596">
                <a:tc>
                  <a:txBody>
                    <a:bodyPr/>
                    <a:lstStyle/>
                    <a:p>
                      <a:pPr algn="ctr" fontAlgn="ctr"/>
                      <a:r>
                        <a:rPr lang="en-EG" sz="2900" u="none" strike="noStrike" cap="none" spc="0">
                          <a:solidFill>
                            <a:schemeClr val="bg1"/>
                          </a:solidFill>
                          <a:effectLst/>
                        </a:rPr>
                        <a:t>2</a:t>
                      </a:r>
                      <a:endParaRPr lang="en-EG" sz="2900" b="0" i="0" u="none" strike="noStrike" cap="none" spc="0">
                        <a:solidFill>
                          <a:schemeClr val="bg1"/>
                        </a:solidFill>
                        <a:effectLst/>
                        <a:latin typeface="Calibri" panose="020F0502020204030204" pitchFamily="34" charset="0"/>
                      </a:endParaRPr>
                    </a:p>
                  </a:txBody>
                  <a:tcPr marL="17298" marR="17298" marT="17298" marB="166057" anchor="ctr">
                    <a:lnL w="12700"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ctr" fontAlgn="ctr"/>
                      <a:r>
                        <a:rPr lang="en-EG" sz="2900" u="none" strike="noStrike" cap="none" spc="0">
                          <a:solidFill>
                            <a:schemeClr val="bg1"/>
                          </a:solidFill>
                          <a:effectLst/>
                        </a:rPr>
                        <a:t>8,000</a:t>
                      </a:r>
                      <a:endParaRPr lang="en-EG" sz="2900" b="0" i="0" u="none" strike="noStrike" cap="none" spc="0">
                        <a:solidFill>
                          <a:schemeClr val="bg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966470758"/>
                  </a:ext>
                </a:extLst>
              </a:tr>
              <a:tr h="692596">
                <a:tc>
                  <a:txBody>
                    <a:bodyPr/>
                    <a:lstStyle/>
                    <a:p>
                      <a:pPr algn="ctr" fontAlgn="ctr"/>
                      <a:r>
                        <a:rPr lang="en-EG" sz="2900" u="none" strike="noStrike" cap="none" spc="0" dirty="0">
                          <a:solidFill>
                            <a:schemeClr val="tx1"/>
                          </a:solidFill>
                          <a:effectLst/>
                        </a:rPr>
                        <a:t>3</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ctr" fontAlgn="ctr"/>
                      <a:r>
                        <a:rPr lang="en-EG" sz="2900" u="none" strike="noStrike" cap="none" spc="0" dirty="0">
                          <a:solidFill>
                            <a:schemeClr val="tx1"/>
                          </a:solidFill>
                          <a:effectLst/>
                        </a:rPr>
                        <a:t>10,000</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322792706"/>
                  </a:ext>
                </a:extLst>
              </a:tr>
              <a:tr h="692596">
                <a:tc>
                  <a:txBody>
                    <a:bodyPr/>
                    <a:lstStyle/>
                    <a:p>
                      <a:pPr algn="ctr" fontAlgn="ctr"/>
                      <a:r>
                        <a:rPr lang="en-EG" sz="2900" u="none" strike="noStrike" cap="none" spc="0">
                          <a:solidFill>
                            <a:schemeClr val="bg1"/>
                          </a:solidFill>
                          <a:effectLst/>
                        </a:rPr>
                        <a:t>4</a:t>
                      </a:r>
                      <a:endParaRPr lang="en-EG" sz="2900" b="0" i="0" u="none" strike="noStrike" cap="none" spc="0">
                        <a:solidFill>
                          <a:schemeClr val="bg1"/>
                        </a:solidFill>
                        <a:effectLst/>
                        <a:latin typeface="Calibri" panose="020F0502020204030204" pitchFamily="34" charset="0"/>
                      </a:endParaRPr>
                    </a:p>
                  </a:txBody>
                  <a:tcPr marL="17298" marR="17298" marT="17298" marB="166057" anchor="ctr">
                    <a:lnL w="12700"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ctr" fontAlgn="ctr"/>
                      <a:r>
                        <a:rPr lang="en-EG" sz="2900" u="none" strike="noStrike" cap="none" spc="0">
                          <a:solidFill>
                            <a:schemeClr val="bg1"/>
                          </a:solidFill>
                          <a:effectLst/>
                        </a:rPr>
                        <a:t>12,000</a:t>
                      </a:r>
                      <a:endParaRPr lang="en-EG" sz="2900" b="0" i="0" u="none" strike="noStrike" cap="none" spc="0">
                        <a:solidFill>
                          <a:schemeClr val="bg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421337745"/>
                  </a:ext>
                </a:extLst>
              </a:tr>
              <a:tr h="692596">
                <a:tc>
                  <a:txBody>
                    <a:bodyPr/>
                    <a:lstStyle/>
                    <a:p>
                      <a:pPr algn="ctr" fontAlgn="ctr"/>
                      <a:r>
                        <a:rPr lang="en-EG" sz="2900" u="none" strike="noStrike" cap="none" spc="0" dirty="0">
                          <a:solidFill>
                            <a:schemeClr val="tx1"/>
                          </a:solidFill>
                          <a:effectLst/>
                        </a:rPr>
                        <a:t>5</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ctr" fontAlgn="ctr"/>
                      <a:r>
                        <a:rPr lang="en-EG" sz="2900" u="none" strike="noStrike" cap="none" spc="0" dirty="0">
                          <a:solidFill>
                            <a:schemeClr val="tx1"/>
                          </a:solidFill>
                          <a:effectLst/>
                        </a:rPr>
                        <a:t>14,000</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35352984"/>
                  </a:ext>
                </a:extLst>
              </a:tr>
              <a:tr h="692596">
                <a:tc>
                  <a:txBody>
                    <a:bodyPr/>
                    <a:lstStyle/>
                    <a:p>
                      <a:pPr algn="ctr" fontAlgn="ctr"/>
                      <a:r>
                        <a:rPr lang="en-EG" sz="2900" u="none" strike="noStrike" cap="none" spc="0">
                          <a:solidFill>
                            <a:schemeClr val="bg1"/>
                          </a:solidFill>
                          <a:effectLst/>
                        </a:rPr>
                        <a:t>6</a:t>
                      </a:r>
                      <a:endParaRPr lang="en-EG" sz="2900" b="0" i="0" u="none" strike="noStrike" cap="none" spc="0">
                        <a:solidFill>
                          <a:schemeClr val="bg1"/>
                        </a:solidFill>
                        <a:effectLst/>
                        <a:latin typeface="Calibri" panose="020F0502020204030204" pitchFamily="34" charset="0"/>
                      </a:endParaRPr>
                    </a:p>
                  </a:txBody>
                  <a:tcPr marL="17298" marR="17298" marT="17298" marB="166057" anchor="ctr">
                    <a:lnL w="12700" cap="flat" cmpd="sng" algn="ctr">
                      <a:solidFill>
                        <a:schemeClr val="tx1"/>
                      </a:solid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900" u="none" strike="noStrike" cap="none" spc="0" dirty="0">
                          <a:solidFill>
                            <a:schemeClr val="bg1"/>
                          </a:solidFill>
                          <a:effectLst/>
                        </a:rPr>
                        <a:t>16,000</a:t>
                      </a:r>
                      <a:endParaRPr lang="en-EG" sz="2900" b="0" i="0" u="none" strike="noStrike" cap="none" spc="0" dirty="0">
                        <a:solidFill>
                          <a:schemeClr val="bg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878521539"/>
                  </a:ext>
                </a:extLst>
              </a:tr>
            </a:tbl>
          </a:graphicData>
        </a:graphic>
      </p:graphicFrame>
    </p:spTree>
    <p:extLst>
      <p:ext uri="{BB962C8B-B14F-4D97-AF65-F5344CB8AC3E}">
        <p14:creationId xmlns:p14="http://schemas.microsoft.com/office/powerpoint/2010/main" val="2465618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8E3ED-5636-7759-DE17-5E4ACFC57F44}"/>
              </a:ext>
            </a:extLst>
          </p:cNvPr>
          <p:cNvSpPr>
            <a:spLocks noGrp="1"/>
          </p:cNvSpPr>
          <p:nvPr>
            <p:ph type="title"/>
          </p:nvPr>
        </p:nvSpPr>
        <p:spPr>
          <a:xfrm>
            <a:off x="841248" y="334644"/>
            <a:ext cx="10509504" cy="1076914"/>
          </a:xfrm>
        </p:spPr>
        <p:txBody>
          <a:bodyPr anchor="ctr">
            <a:normAutofit/>
          </a:bodyPr>
          <a:lstStyle/>
          <a:p>
            <a:r>
              <a:rPr lang="en-EG" sz="4000"/>
              <a:t>R1= 5 %, NPV1 ( Positive NPV)</a:t>
            </a:r>
          </a:p>
        </p:txBody>
      </p:sp>
      <p:sp>
        <p:nvSpPr>
          <p:cNvPr id="4" name="Slide Number Placeholder 3">
            <a:extLst>
              <a:ext uri="{FF2B5EF4-FFF2-40B4-BE49-F238E27FC236}">
                <a16:creationId xmlns:a16="http://schemas.microsoft.com/office/drawing/2014/main" id="{87D9C189-E576-7A51-66ED-9BEFD798994A}"/>
              </a:ext>
            </a:extLst>
          </p:cNvPr>
          <p:cNvSpPr>
            <a:spLocks noGrp="1"/>
          </p:cNvSpPr>
          <p:nvPr>
            <p:ph type="sldNum" sz="quarter" idx="12"/>
          </p:nvPr>
        </p:nvSpPr>
        <p:spPr>
          <a:xfrm>
            <a:off x="8717280" y="6356350"/>
            <a:ext cx="2633472"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20</a:t>
            </a:fld>
            <a:endParaRPr lang="en-EG">
              <a:solidFill>
                <a:schemeClr val="tx1">
                  <a:lumMod val="50000"/>
                  <a:lumOff val="50000"/>
                </a:schemeClr>
              </a:solidFill>
            </a:endParaRPr>
          </a:p>
        </p:txBody>
      </p:sp>
      <p:graphicFrame>
        <p:nvGraphicFramePr>
          <p:cNvPr id="5" name="Content Placeholder 4">
            <a:extLst>
              <a:ext uri="{FF2B5EF4-FFF2-40B4-BE49-F238E27FC236}">
                <a16:creationId xmlns:a16="http://schemas.microsoft.com/office/drawing/2014/main" id="{81BC17B5-29B0-78B0-4D6F-7375505B679E}"/>
              </a:ext>
            </a:extLst>
          </p:cNvPr>
          <p:cNvGraphicFramePr>
            <a:graphicFrameLocks noGrp="1"/>
          </p:cNvGraphicFramePr>
          <p:nvPr>
            <p:ph idx="1"/>
          </p:nvPr>
        </p:nvGraphicFramePr>
        <p:xfrm>
          <a:off x="1415105" y="1737360"/>
          <a:ext cx="9352648" cy="4535431"/>
        </p:xfrm>
        <a:graphic>
          <a:graphicData uri="http://schemas.openxmlformats.org/drawingml/2006/table">
            <a:tbl>
              <a:tblPr firstRow="1" bandRow="1">
                <a:tableStyleId>{5C22544A-7EE6-4342-B048-85BDC9FD1C3A}</a:tableStyleId>
              </a:tblPr>
              <a:tblGrid>
                <a:gridCol w="1268536">
                  <a:extLst>
                    <a:ext uri="{9D8B030D-6E8A-4147-A177-3AD203B41FA5}">
                      <a16:colId xmlns:a16="http://schemas.microsoft.com/office/drawing/2014/main" val="2744866312"/>
                    </a:ext>
                  </a:extLst>
                </a:gridCol>
                <a:gridCol w="3130322">
                  <a:extLst>
                    <a:ext uri="{9D8B030D-6E8A-4147-A177-3AD203B41FA5}">
                      <a16:colId xmlns:a16="http://schemas.microsoft.com/office/drawing/2014/main" val="696923444"/>
                    </a:ext>
                  </a:extLst>
                </a:gridCol>
                <a:gridCol w="3130322">
                  <a:extLst>
                    <a:ext uri="{9D8B030D-6E8A-4147-A177-3AD203B41FA5}">
                      <a16:colId xmlns:a16="http://schemas.microsoft.com/office/drawing/2014/main" val="1563826290"/>
                    </a:ext>
                  </a:extLst>
                </a:gridCol>
                <a:gridCol w="1823468">
                  <a:extLst>
                    <a:ext uri="{9D8B030D-6E8A-4147-A177-3AD203B41FA5}">
                      <a16:colId xmlns:a16="http://schemas.microsoft.com/office/drawing/2014/main" val="3764062322"/>
                    </a:ext>
                  </a:extLst>
                </a:gridCol>
              </a:tblGrid>
              <a:tr h="462862">
                <a:tc>
                  <a:txBody>
                    <a:bodyPr/>
                    <a:lstStyle/>
                    <a:p>
                      <a:pPr algn="ctr" fontAlgn="ctr"/>
                      <a:r>
                        <a:rPr lang="en-US" sz="2400" u="none" strike="noStrike">
                          <a:effectLst/>
                        </a:rPr>
                        <a:t>Year</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US" sz="2400" u="none" strike="noStrike">
                          <a:effectLst/>
                        </a:rPr>
                        <a:t>Cash Flow</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US" sz="2400" u="none" strike="noStrike">
                          <a:effectLst/>
                        </a:rPr>
                        <a:t>Discount Factor @ 5%</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US" sz="2400" u="none" strike="noStrike">
                          <a:effectLst/>
                        </a:rPr>
                        <a:t>DCF</a:t>
                      </a:r>
                      <a:endParaRPr lang="en-US"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884814965"/>
                  </a:ext>
                </a:extLst>
              </a:tr>
              <a:tr h="462862">
                <a:tc>
                  <a:txBody>
                    <a:bodyPr/>
                    <a:lstStyle/>
                    <a:p>
                      <a:pPr algn="ctr" fontAlgn="ctr"/>
                      <a:r>
                        <a:rPr lang="en-EG" sz="2400" u="none" strike="noStrike">
                          <a:effectLst/>
                        </a:rPr>
                        <a:t>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-50,000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-50000</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3781737092"/>
                  </a:ext>
                </a:extLst>
              </a:tr>
              <a:tr h="462862">
                <a:tc>
                  <a:txBody>
                    <a:bodyPr/>
                    <a:lstStyle/>
                    <a:p>
                      <a:pPr algn="ctr" fontAlgn="ctr"/>
                      <a:r>
                        <a:rPr lang="en-EG" sz="2400" u="none" strike="noStrike">
                          <a:effectLst/>
                        </a:rPr>
                        <a:t>1</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15,000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0.952380952</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14286</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492552128"/>
                  </a:ext>
                </a:extLst>
              </a:tr>
              <a:tr h="462862">
                <a:tc>
                  <a:txBody>
                    <a:bodyPr/>
                    <a:lstStyle/>
                    <a:p>
                      <a:pPr algn="ctr" fontAlgn="ctr"/>
                      <a:r>
                        <a:rPr lang="en-EG" sz="2400" u="none" strike="noStrike">
                          <a:effectLst/>
                        </a:rPr>
                        <a:t>2</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8,000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0.907029478</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7256</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3587612632"/>
                  </a:ext>
                </a:extLst>
              </a:tr>
              <a:tr h="462862">
                <a:tc>
                  <a:txBody>
                    <a:bodyPr/>
                    <a:lstStyle/>
                    <a:p>
                      <a:pPr algn="ctr" fontAlgn="ctr"/>
                      <a:r>
                        <a:rPr lang="en-EG" sz="2400" u="none" strike="noStrike">
                          <a:effectLst/>
                        </a:rPr>
                        <a:t>3</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10,000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0.863837599</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8638</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555606604"/>
                  </a:ext>
                </a:extLst>
              </a:tr>
              <a:tr h="462862">
                <a:tc>
                  <a:txBody>
                    <a:bodyPr/>
                    <a:lstStyle/>
                    <a:p>
                      <a:pPr algn="ctr" fontAlgn="ctr"/>
                      <a:r>
                        <a:rPr lang="en-EG" sz="2400" u="none" strike="noStrike">
                          <a:effectLst/>
                        </a:rPr>
                        <a:t>4</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12,000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0.822702475</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9872</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224512708"/>
                  </a:ext>
                </a:extLst>
              </a:tr>
              <a:tr h="462862">
                <a:tc>
                  <a:txBody>
                    <a:bodyPr/>
                    <a:lstStyle/>
                    <a:p>
                      <a:pPr algn="ctr" fontAlgn="ctr"/>
                      <a:r>
                        <a:rPr lang="en-EG" sz="2400" u="none" strike="noStrike">
                          <a:effectLst/>
                        </a:rPr>
                        <a:t>5</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14,000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0.783526166</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10969</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482054195"/>
                  </a:ext>
                </a:extLst>
              </a:tr>
              <a:tr h="462862">
                <a:tc>
                  <a:txBody>
                    <a:bodyPr/>
                    <a:lstStyle/>
                    <a:p>
                      <a:pPr algn="ctr" fontAlgn="ctr"/>
                      <a:r>
                        <a:rPr lang="en-EG" sz="2400" u="none" strike="noStrike">
                          <a:effectLst/>
                        </a:rPr>
                        <a:t>6</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16,000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0.746215397</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11939</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521700668"/>
                  </a:ext>
                </a:extLst>
              </a:tr>
              <a:tr h="832535">
                <a:tc>
                  <a:txBody>
                    <a:bodyPr/>
                    <a:lstStyle/>
                    <a:p>
                      <a:pPr algn="ctr" fontAlgn="ctr"/>
                      <a:r>
                        <a:rPr lang="en-US" sz="2400" u="none" strike="noStrike">
                          <a:effectLst/>
                        </a:rPr>
                        <a:t>R1</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                               0.05 </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US" sz="2400" u="none" strike="noStrike">
                          <a:effectLst/>
                        </a:rPr>
                        <a:t>NPV 1</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12962</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2553840463"/>
                  </a:ext>
                </a:extLst>
              </a:tr>
            </a:tbl>
          </a:graphicData>
        </a:graphic>
      </p:graphicFrame>
    </p:spTree>
    <p:extLst>
      <p:ext uri="{BB962C8B-B14F-4D97-AF65-F5344CB8AC3E}">
        <p14:creationId xmlns:p14="http://schemas.microsoft.com/office/powerpoint/2010/main" val="36168013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A5A19-E16C-5CEB-A1BA-498A6DFD3545}"/>
              </a:ext>
            </a:extLst>
          </p:cNvPr>
          <p:cNvSpPr>
            <a:spLocks noGrp="1"/>
          </p:cNvSpPr>
          <p:nvPr>
            <p:ph type="title"/>
          </p:nvPr>
        </p:nvSpPr>
        <p:spPr>
          <a:xfrm>
            <a:off x="841248" y="334644"/>
            <a:ext cx="10509504" cy="1076914"/>
          </a:xfrm>
        </p:spPr>
        <p:txBody>
          <a:bodyPr anchor="ctr">
            <a:normAutofit/>
          </a:bodyPr>
          <a:lstStyle/>
          <a:p>
            <a:r>
              <a:rPr lang="en-EG" sz="4000"/>
              <a:t>R 2 = 20 % , NPV 2 ( Negative NPV)</a:t>
            </a:r>
          </a:p>
        </p:txBody>
      </p:sp>
      <p:sp>
        <p:nvSpPr>
          <p:cNvPr id="4" name="Slide Number Placeholder 3">
            <a:extLst>
              <a:ext uri="{FF2B5EF4-FFF2-40B4-BE49-F238E27FC236}">
                <a16:creationId xmlns:a16="http://schemas.microsoft.com/office/drawing/2014/main" id="{B696D563-3592-23E5-74DC-E767918F5A81}"/>
              </a:ext>
            </a:extLst>
          </p:cNvPr>
          <p:cNvSpPr>
            <a:spLocks noGrp="1"/>
          </p:cNvSpPr>
          <p:nvPr>
            <p:ph type="sldNum" sz="quarter" idx="12"/>
          </p:nvPr>
        </p:nvSpPr>
        <p:spPr>
          <a:xfrm>
            <a:off x="8717280" y="6356350"/>
            <a:ext cx="2633472"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21</a:t>
            </a:fld>
            <a:endParaRPr lang="en-EG">
              <a:solidFill>
                <a:schemeClr val="tx1">
                  <a:lumMod val="50000"/>
                  <a:lumOff val="50000"/>
                </a:schemeClr>
              </a:solidFill>
            </a:endParaRPr>
          </a:p>
        </p:txBody>
      </p:sp>
      <p:graphicFrame>
        <p:nvGraphicFramePr>
          <p:cNvPr id="5" name="Content Placeholder 4">
            <a:extLst>
              <a:ext uri="{FF2B5EF4-FFF2-40B4-BE49-F238E27FC236}">
                <a16:creationId xmlns:a16="http://schemas.microsoft.com/office/drawing/2014/main" id="{9AA8EFCE-3293-6B71-C05B-105EB057FFC8}"/>
              </a:ext>
            </a:extLst>
          </p:cNvPr>
          <p:cNvGraphicFramePr>
            <a:graphicFrameLocks noGrp="1"/>
          </p:cNvGraphicFramePr>
          <p:nvPr>
            <p:ph idx="1"/>
          </p:nvPr>
        </p:nvGraphicFramePr>
        <p:xfrm>
          <a:off x="1759306" y="1737360"/>
          <a:ext cx="8664247" cy="4535428"/>
        </p:xfrm>
        <a:graphic>
          <a:graphicData uri="http://schemas.openxmlformats.org/drawingml/2006/table">
            <a:tbl>
              <a:tblPr firstRow="1" bandRow="1">
                <a:tableStyleId>{5C22544A-7EE6-4342-B048-85BDC9FD1C3A}</a:tableStyleId>
              </a:tblPr>
              <a:tblGrid>
                <a:gridCol w="1172933">
                  <a:extLst>
                    <a:ext uri="{9D8B030D-6E8A-4147-A177-3AD203B41FA5}">
                      <a16:colId xmlns:a16="http://schemas.microsoft.com/office/drawing/2014/main" val="3919152897"/>
                    </a:ext>
                  </a:extLst>
                </a:gridCol>
                <a:gridCol w="2894405">
                  <a:extLst>
                    <a:ext uri="{9D8B030D-6E8A-4147-A177-3AD203B41FA5}">
                      <a16:colId xmlns:a16="http://schemas.microsoft.com/office/drawing/2014/main" val="1809088177"/>
                    </a:ext>
                  </a:extLst>
                </a:gridCol>
                <a:gridCol w="2910866">
                  <a:extLst>
                    <a:ext uri="{9D8B030D-6E8A-4147-A177-3AD203B41FA5}">
                      <a16:colId xmlns:a16="http://schemas.microsoft.com/office/drawing/2014/main" val="2620509372"/>
                    </a:ext>
                  </a:extLst>
                </a:gridCol>
                <a:gridCol w="1686043">
                  <a:extLst>
                    <a:ext uri="{9D8B030D-6E8A-4147-A177-3AD203B41FA5}">
                      <a16:colId xmlns:a16="http://schemas.microsoft.com/office/drawing/2014/main" val="3183016011"/>
                    </a:ext>
                  </a:extLst>
                </a:gridCol>
              </a:tblGrid>
              <a:tr h="769791">
                <a:tc>
                  <a:txBody>
                    <a:bodyPr/>
                    <a:lstStyle/>
                    <a:p>
                      <a:pPr algn="ctr" fontAlgn="ctr"/>
                      <a:r>
                        <a:rPr lang="en-US" sz="2200" u="none" strike="noStrike">
                          <a:effectLst/>
                        </a:rPr>
                        <a:t>Year</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US" sz="2200" u="none" strike="noStrike">
                          <a:effectLst/>
                        </a:rPr>
                        <a:t>Cash Flow</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US" sz="2200" u="none" strike="noStrike">
                          <a:effectLst/>
                        </a:rPr>
                        <a:t>Discount Factor @ 20%</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US" sz="2200" u="none" strike="noStrike">
                          <a:effectLst/>
                        </a:rPr>
                        <a:t>DCF</a:t>
                      </a:r>
                      <a:endParaRPr lang="en-US"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2109630119"/>
                  </a:ext>
                </a:extLst>
              </a:tr>
              <a:tr h="427978">
                <a:tc>
                  <a:txBody>
                    <a:bodyPr/>
                    <a:lstStyle/>
                    <a:p>
                      <a:pPr algn="ctr" fontAlgn="ctr"/>
                      <a:r>
                        <a:rPr lang="en-EG" sz="2200" u="none" strike="noStrike">
                          <a:effectLst/>
                        </a:rPr>
                        <a:t>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-50,000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-50000</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894919057"/>
                  </a:ext>
                </a:extLst>
              </a:tr>
              <a:tr h="427978">
                <a:tc>
                  <a:txBody>
                    <a:bodyPr/>
                    <a:lstStyle/>
                    <a:p>
                      <a:pPr algn="ctr" fontAlgn="ctr"/>
                      <a:r>
                        <a:rPr lang="en-EG" sz="2200" u="none" strike="noStrike">
                          <a:effectLst/>
                        </a:rPr>
                        <a:t>1</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15,000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0.833333333</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12500</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4270384704"/>
                  </a:ext>
                </a:extLst>
              </a:tr>
              <a:tr h="427978">
                <a:tc>
                  <a:txBody>
                    <a:bodyPr/>
                    <a:lstStyle/>
                    <a:p>
                      <a:pPr algn="ctr" fontAlgn="ctr"/>
                      <a:r>
                        <a:rPr lang="en-EG" sz="2200" u="none" strike="noStrike">
                          <a:effectLst/>
                        </a:rPr>
                        <a:t>2</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8,000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0.694444444</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5556</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3619419590"/>
                  </a:ext>
                </a:extLst>
              </a:tr>
              <a:tr h="427978">
                <a:tc>
                  <a:txBody>
                    <a:bodyPr/>
                    <a:lstStyle/>
                    <a:p>
                      <a:pPr algn="ctr" fontAlgn="ctr"/>
                      <a:r>
                        <a:rPr lang="en-EG" sz="2200" u="none" strike="noStrike">
                          <a:effectLst/>
                        </a:rPr>
                        <a:t>3</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10,000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0.578703704</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5787</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2577282016"/>
                  </a:ext>
                </a:extLst>
              </a:tr>
              <a:tr h="427978">
                <a:tc>
                  <a:txBody>
                    <a:bodyPr/>
                    <a:lstStyle/>
                    <a:p>
                      <a:pPr algn="ctr" fontAlgn="ctr"/>
                      <a:r>
                        <a:rPr lang="en-EG" sz="2200" u="none" strike="noStrike">
                          <a:effectLst/>
                        </a:rPr>
                        <a:t>4</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12,000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0.482253086</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5787</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2093789412"/>
                  </a:ext>
                </a:extLst>
              </a:tr>
              <a:tr h="427978">
                <a:tc>
                  <a:txBody>
                    <a:bodyPr/>
                    <a:lstStyle/>
                    <a:p>
                      <a:pPr algn="ctr" fontAlgn="ctr"/>
                      <a:r>
                        <a:rPr lang="en-EG" sz="2200" u="none" strike="noStrike">
                          <a:effectLst/>
                        </a:rPr>
                        <a:t>5</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14,000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0.401877572</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5626</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545028596"/>
                  </a:ext>
                </a:extLst>
              </a:tr>
              <a:tr h="427978">
                <a:tc>
                  <a:txBody>
                    <a:bodyPr/>
                    <a:lstStyle/>
                    <a:p>
                      <a:pPr algn="ctr" fontAlgn="ctr"/>
                      <a:r>
                        <a:rPr lang="en-EG" sz="2200" u="none" strike="noStrike">
                          <a:effectLst/>
                        </a:rPr>
                        <a:t>6</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16,000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0.334897977</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5358</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3050950420"/>
                  </a:ext>
                </a:extLst>
              </a:tr>
              <a:tr h="769791">
                <a:tc>
                  <a:txBody>
                    <a:bodyPr/>
                    <a:lstStyle/>
                    <a:p>
                      <a:pPr algn="ctr" fontAlgn="ctr"/>
                      <a:r>
                        <a:rPr lang="en-US" sz="2200" u="none" strike="noStrike">
                          <a:effectLst/>
                        </a:rPr>
                        <a:t>R2</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                               0.20 </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US" sz="2200" u="none" strike="noStrike">
                          <a:effectLst/>
                        </a:rPr>
                        <a:t>NPV 2</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-9386</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3423603912"/>
                  </a:ext>
                </a:extLst>
              </a:tr>
            </a:tbl>
          </a:graphicData>
        </a:graphic>
      </p:graphicFrame>
    </p:spTree>
    <p:extLst>
      <p:ext uri="{BB962C8B-B14F-4D97-AF65-F5344CB8AC3E}">
        <p14:creationId xmlns:p14="http://schemas.microsoft.com/office/powerpoint/2010/main" val="1531972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A7C08CAD-0921-C4D6-C70A-6DACB18C9424}"/>
              </a:ext>
            </a:extLst>
          </p:cNvPr>
          <p:cNvGraphicFramePr>
            <a:graphicFrameLocks noGrp="1"/>
          </p:cNvGraphicFramePr>
          <p:nvPr>
            <p:ph idx="1"/>
          </p:nvPr>
        </p:nvGraphicFramePr>
        <p:xfrm>
          <a:off x="3853027" y="5007428"/>
          <a:ext cx="3924301" cy="619125"/>
        </p:xfrm>
        <a:graphic>
          <a:graphicData uri="http://schemas.openxmlformats.org/drawingml/2006/table">
            <a:tbl>
              <a:tblPr>
                <a:tableStyleId>{E929F9F4-4A8F-4326-A1B4-22849713DDAB}</a:tableStyleId>
              </a:tblPr>
              <a:tblGrid>
                <a:gridCol w="826669">
                  <a:extLst>
                    <a:ext uri="{9D8B030D-6E8A-4147-A177-3AD203B41FA5}">
                      <a16:colId xmlns:a16="http://schemas.microsoft.com/office/drawing/2014/main" val="4173939370"/>
                    </a:ext>
                  </a:extLst>
                </a:gridCol>
                <a:gridCol w="1548816">
                  <a:extLst>
                    <a:ext uri="{9D8B030D-6E8A-4147-A177-3AD203B41FA5}">
                      <a16:colId xmlns:a16="http://schemas.microsoft.com/office/drawing/2014/main" val="4162806749"/>
                    </a:ext>
                  </a:extLst>
                </a:gridCol>
                <a:gridCol w="1548816">
                  <a:extLst>
                    <a:ext uri="{9D8B030D-6E8A-4147-A177-3AD203B41FA5}">
                      <a16:colId xmlns:a16="http://schemas.microsoft.com/office/drawing/2014/main" val="3005088456"/>
                    </a:ext>
                  </a:extLst>
                </a:gridCol>
              </a:tblGrid>
              <a:tr h="440102">
                <a:tc>
                  <a:txBody>
                    <a:bodyPr/>
                    <a:lstStyle/>
                    <a:p>
                      <a:pPr algn="ctr" fontAlgn="b"/>
                      <a:r>
                        <a:rPr lang="en-US" sz="2000" b="1" u="none" strike="noStrike" dirty="0">
                          <a:effectLst/>
                        </a:rPr>
                        <a:t>IRR</a:t>
                      </a:r>
                      <a:endParaRPr lang="en-US"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EG" sz="2000" b="1" u="none" strike="noStrike" dirty="0">
                          <a:effectLst/>
                        </a:rPr>
                        <a:t>                             0.137 </a:t>
                      </a:r>
                      <a:endParaRPr lang="en-EG"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EG" sz="2000" b="1" u="none" strike="noStrike" dirty="0">
                          <a:effectLst/>
                        </a:rPr>
                        <a:t>13.7%</a:t>
                      </a:r>
                      <a:endParaRPr lang="en-EG" sz="20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43944043"/>
                  </a:ext>
                </a:extLst>
              </a:tr>
            </a:tbl>
          </a:graphicData>
        </a:graphic>
      </p:graphicFrame>
      <p:sp>
        <p:nvSpPr>
          <p:cNvPr id="4" name="Slide Number Placeholder 3">
            <a:extLst>
              <a:ext uri="{FF2B5EF4-FFF2-40B4-BE49-F238E27FC236}">
                <a16:creationId xmlns:a16="http://schemas.microsoft.com/office/drawing/2014/main" id="{B8D3CD7C-F6BB-3E3E-0EDA-F5DADF4FD638}"/>
              </a:ext>
            </a:extLst>
          </p:cNvPr>
          <p:cNvSpPr>
            <a:spLocks noGrp="1"/>
          </p:cNvSpPr>
          <p:nvPr>
            <p:ph type="sldNum" sz="quarter" idx="12"/>
          </p:nvPr>
        </p:nvSpPr>
        <p:spPr>
          <a:xfrm>
            <a:off x="8603462" y="5844843"/>
            <a:ext cx="2777496" cy="369690"/>
          </a:xfrm>
        </p:spPr>
        <p:txBody>
          <a:bodyPr/>
          <a:lstStyle/>
          <a:p>
            <a:pPr defTabSz="923544">
              <a:spcAft>
                <a:spcPts val="600"/>
              </a:spcAft>
            </a:pPr>
            <a:fld id="{53D902E5-DA95-3648-96C4-3B61E2C1363D}" type="slidenum">
              <a:rPr lang="en-EG" sz="1212" kern="1200">
                <a:solidFill>
                  <a:schemeClr val="tx1">
                    <a:tint val="75000"/>
                  </a:schemeClr>
                </a:solidFill>
                <a:latin typeface="+mn-lt"/>
                <a:ea typeface="+mn-ea"/>
                <a:cs typeface="+mn-cs"/>
              </a:rPr>
              <a:pPr defTabSz="923544">
                <a:spcAft>
                  <a:spcPts val="600"/>
                </a:spcAft>
              </a:pPr>
              <a:t>22</a:t>
            </a:fld>
            <a:endParaRPr lang="en-EG"/>
          </a:p>
        </p:txBody>
      </p:sp>
      <p:pic>
        <p:nvPicPr>
          <p:cNvPr id="5" name="Picture 4">
            <a:extLst>
              <a:ext uri="{FF2B5EF4-FFF2-40B4-BE49-F238E27FC236}">
                <a16:creationId xmlns:a16="http://schemas.microsoft.com/office/drawing/2014/main" id="{EA710AD1-BCC3-AD4D-F9F1-CC0ABABA893D}"/>
              </a:ext>
            </a:extLst>
          </p:cNvPr>
          <p:cNvPicPr>
            <a:picLocks noChangeAspect="1"/>
          </p:cNvPicPr>
          <p:nvPr/>
        </p:nvPicPr>
        <p:blipFill rotWithShape="1">
          <a:blip r:embed="rId2"/>
          <a:srcRect l="4902" t="35555" r="24837" b="22876"/>
          <a:stretch/>
        </p:blipFill>
        <p:spPr>
          <a:xfrm>
            <a:off x="861057" y="501477"/>
            <a:ext cx="10107000" cy="4397702"/>
          </a:xfrm>
          <a:prstGeom prst="rect">
            <a:avLst/>
          </a:prstGeom>
        </p:spPr>
      </p:pic>
    </p:spTree>
    <p:extLst>
      <p:ext uri="{BB962C8B-B14F-4D97-AF65-F5344CB8AC3E}">
        <p14:creationId xmlns:p14="http://schemas.microsoft.com/office/powerpoint/2010/main" val="404321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1B113-A5B1-A37D-16B8-23F94AFD6F7D}"/>
              </a:ext>
            </a:extLst>
          </p:cNvPr>
          <p:cNvSpPr>
            <a:spLocks noGrp="1"/>
          </p:cNvSpPr>
          <p:nvPr>
            <p:ph type="title"/>
          </p:nvPr>
        </p:nvSpPr>
        <p:spPr>
          <a:xfrm>
            <a:off x="640080" y="325369"/>
            <a:ext cx="4368602" cy="1956841"/>
          </a:xfrm>
        </p:spPr>
        <p:txBody>
          <a:bodyPr anchor="b">
            <a:normAutofit/>
          </a:bodyPr>
          <a:lstStyle/>
          <a:p>
            <a:r>
              <a:rPr lang="en-EG" sz="5400"/>
              <a:t>Note</a:t>
            </a:r>
          </a:p>
        </p:txBody>
      </p:sp>
      <p:sp>
        <p:nvSpPr>
          <p:cNvPr id="3" name="Content Placeholder 2">
            <a:extLst>
              <a:ext uri="{FF2B5EF4-FFF2-40B4-BE49-F238E27FC236}">
                <a16:creationId xmlns:a16="http://schemas.microsoft.com/office/drawing/2014/main" id="{CAC19F9A-52F0-E293-B3DA-BE32CCFB66AD}"/>
              </a:ext>
            </a:extLst>
          </p:cNvPr>
          <p:cNvSpPr>
            <a:spLocks noGrp="1"/>
          </p:cNvSpPr>
          <p:nvPr>
            <p:ph idx="1"/>
          </p:nvPr>
        </p:nvSpPr>
        <p:spPr>
          <a:xfrm>
            <a:off x="640080" y="2872899"/>
            <a:ext cx="4243589" cy="3320668"/>
          </a:xfrm>
        </p:spPr>
        <p:txBody>
          <a:bodyPr>
            <a:normAutofit/>
          </a:bodyPr>
          <a:lstStyle/>
          <a:p>
            <a:r>
              <a:rPr lang="en-EG" dirty="0"/>
              <a:t>IRR manual calculation is an estimate not an accurate number.</a:t>
            </a:r>
          </a:p>
          <a:p>
            <a:r>
              <a:rPr lang="en-US" dirty="0"/>
              <a:t>T</a:t>
            </a:r>
            <a:r>
              <a:rPr lang="en-EG" dirty="0"/>
              <a:t>o obtain an exact IRR, you should use excel.</a:t>
            </a:r>
          </a:p>
        </p:txBody>
      </p:sp>
      <p:pic>
        <p:nvPicPr>
          <p:cNvPr id="6" name="Picture 5" descr="Graph on document with pen">
            <a:extLst>
              <a:ext uri="{FF2B5EF4-FFF2-40B4-BE49-F238E27FC236}">
                <a16:creationId xmlns:a16="http://schemas.microsoft.com/office/drawing/2014/main" id="{7FAC9122-9CEE-3505-F36E-26C5CB25619A}"/>
              </a:ext>
            </a:extLst>
          </p:cNvPr>
          <p:cNvPicPr>
            <a:picLocks noChangeAspect="1"/>
          </p:cNvPicPr>
          <p:nvPr/>
        </p:nvPicPr>
        <p:blipFill rotWithShape="1">
          <a:blip r:embed="rId2"/>
          <a:srcRect l="23385" r="966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Slide Number Placeholder 3">
            <a:extLst>
              <a:ext uri="{FF2B5EF4-FFF2-40B4-BE49-F238E27FC236}">
                <a16:creationId xmlns:a16="http://schemas.microsoft.com/office/drawing/2014/main" id="{6DFC2033-692A-C035-1EE4-B2E1A756DF29}"/>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23</a:t>
            </a:fld>
            <a:endParaRPr lang="en-EG">
              <a:solidFill>
                <a:srgbClr val="FFFFFF"/>
              </a:solidFill>
            </a:endParaRPr>
          </a:p>
        </p:txBody>
      </p:sp>
    </p:spTree>
    <p:extLst>
      <p:ext uri="{BB962C8B-B14F-4D97-AF65-F5344CB8AC3E}">
        <p14:creationId xmlns:p14="http://schemas.microsoft.com/office/powerpoint/2010/main" val="639872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38E89-F85C-12C3-6486-F7D29D737C6F}"/>
              </a:ext>
            </a:extLst>
          </p:cNvPr>
          <p:cNvSpPr>
            <a:spLocks noGrp="1"/>
          </p:cNvSpPr>
          <p:nvPr>
            <p:ph type="title"/>
          </p:nvPr>
        </p:nvSpPr>
        <p:spPr>
          <a:xfrm>
            <a:off x="1115568" y="548640"/>
            <a:ext cx="10168128" cy="1179576"/>
          </a:xfrm>
        </p:spPr>
        <p:txBody>
          <a:bodyPr>
            <a:normAutofit/>
          </a:bodyPr>
          <a:lstStyle/>
          <a:p>
            <a:r>
              <a:rPr lang="en-EG" sz="4000"/>
              <a:t>NPV @ IRR</a:t>
            </a:r>
          </a:p>
        </p:txBody>
      </p:sp>
      <p:sp>
        <p:nvSpPr>
          <p:cNvPr id="4" name="Slide Number Placeholder 3">
            <a:extLst>
              <a:ext uri="{FF2B5EF4-FFF2-40B4-BE49-F238E27FC236}">
                <a16:creationId xmlns:a16="http://schemas.microsoft.com/office/drawing/2014/main" id="{B66192C5-701A-9CE0-9026-9F4BDEBFF189}"/>
              </a:ext>
            </a:extLst>
          </p:cNvPr>
          <p:cNvSpPr>
            <a:spLocks noGrp="1"/>
          </p:cNvSpPr>
          <p:nvPr>
            <p:ph type="sldNum" sz="quarter" idx="12"/>
          </p:nvPr>
        </p:nvSpPr>
        <p:spPr>
          <a:xfrm>
            <a:off x="8540496" y="6356350"/>
            <a:ext cx="2743200"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24</a:t>
            </a:fld>
            <a:endParaRPr lang="en-EG">
              <a:solidFill>
                <a:schemeClr val="tx1">
                  <a:lumMod val="50000"/>
                  <a:lumOff val="50000"/>
                </a:schemeClr>
              </a:solidFill>
            </a:endParaRPr>
          </a:p>
        </p:txBody>
      </p:sp>
      <p:graphicFrame>
        <p:nvGraphicFramePr>
          <p:cNvPr id="5" name="Content Placeholder 4">
            <a:extLst>
              <a:ext uri="{FF2B5EF4-FFF2-40B4-BE49-F238E27FC236}">
                <a16:creationId xmlns:a16="http://schemas.microsoft.com/office/drawing/2014/main" id="{740A6D12-1ACC-FACB-825B-2BB4F52B9500}"/>
              </a:ext>
            </a:extLst>
          </p:cNvPr>
          <p:cNvGraphicFramePr>
            <a:graphicFrameLocks noGrp="1"/>
          </p:cNvGraphicFramePr>
          <p:nvPr>
            <p:ph idx="1"/>
          </p:nvPr>
        </p:nvGraphicFramePr>
        <p:xfrm>
          <a:off x="1115568" y="2386222"/>
          <a:ext cx="10168129" cy="3760929"/>
        </p:xfrm>
        <a:graphic>
          <a:graphicData uri="http://schemas.openxmlformats.org/drawingml/2006/table">
            <a:tbl>
              <a:tblPr firstRow="1" bandRow="1">
                <a:tableStyleId>{5C22544A-7EE6-4342-B048-85BDC9FD1C3A}</a:tableStyleId>
              </a:tblPr>
              <a:tblGrid>
                <a:gridCol w="1445241">
                  <a:extLst>
                    <a:ext uri="{9D8B030D-6E8A-4147-A177-3AD203B41FA5}">
                      <a16:colId xmlns:a16="http://schemas.microsoft.com/office/drawing/2014/main" val="4167161407"/>
                    </a:ext>
                  </a:extLst>
                </a:gridCol>
                <a:gridCol w="2855107">
                  <a:extLst>
                    <a:ext uri="{9D8B030D-6E8A-4147-A177-3AD203B41FA5}">
                      <a16:colId xmlns:a16="http://schemas.microsoft.com/office/drawing/2014/main" val="1381066382"/>
                    </a:ext>
                  </a:extLst>
                </a:gridCol>
                <a:gridCol w="3806155">
                  <a:extLst>
                    <a:ext uri="{9D8B030D-6E8A-4147-A177-3AD203B41FA5}">
                      <a16:colId xmlns:a16="http://schemas.microsoft.com/office/drawing/2014/main" val="1056902916"/>
                    </a:ext>
                  </a:extLst>
                </a:gridCol>
                <a:gridCol w="2061626">
                  <a:extLst>
                    <a:ext uri="{9D8B030D-6E8A-4147-A177-3AD203B41FA5}">
                      <a16:colId xmlns:a16="http://schemas.microsoft.com/office/drawing/2014/main" val="1484630920"/>
                    </a:ext>
                  </a:extLst>
                </a:gridCol>
              </a:tblGrid>
              <a:tr h="417881">
                <a:tc>
                  <a:txBody>
                    <a:bodyPr/>
                    <a:lstStyle/>
                    <a:p>
                      <a:pPr algn="ctr" fontAlgn="ctr"/>
                      <a:r>
                        <a:rPr lang="en-US" sz="2400" u="none" strike="noStrike">
                          <a:effectLst/>
                        </a:rPr>
                        <a:t>Year</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US" sz="2400" u="none" strike="noStrike">
                          <a:effectLst/>
                        </a:rPr>
                        <a:t>Cash Flow</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US" sz="2400" u="none" strike="noStrike">
                          <a:effectLst/>
                        </a:rPr>
                        <a:t>Discount Factor @ 13.7%</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US" sz="2400" u="none" strike="noStrike">
                          <a:effectLst/>
                        </a:rPr>
                        <a:t>DCF</a:t>
                      </a:r>
                      <a:endParaRPr lang="en-US"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952764343"/>
                  </a:ext>
                </a:extLst>
              </a:tr>
              <a:tr h="417881">
                <a:tc>
                  <a:txBody>
                    <a:bodyPr/>
                    <a:lstStyle/>
                    <a:p>
                      <a:pPr algn="ctr" fontAlgn="ctr"/>
                      <a:r>
                        <a:rPr lang="en-EG" sz="2400" u="none" strike="noStrike">
                          <a:effectLst/>
                        </a:rPr>
                        <a:t>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-50,000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-50000</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3789628828"/>
                  </a:ext>
                </a:extLst>
              </a:tr>
              <a:tr h="417881">
                <a:tc>
                  <a:txBody>
                    <a:bodyPr/>
                    <a:lstStyle/>
                    <a:p>
                      <a:pPr algn="ctr" fontAlgn="ctr"/>
                      <a:r>
                        <a:rPr lang="en-EG" sz="2400" u="none" strike="noStrike">
                          <a:effectLst/>
                        </a:rPr>
                        <a:t>1</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15,000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0.879507476</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13193</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1644929754"/>
                  </a:ext>
                </a:extLst>
              </a:tr>
              <a:tr h="417881">
                <a:tc>
                  <a:txBody>
                    <a:bodyPr/>
                    <a:lstStyle/>
                    <a:p>
                      <a:pPr algn="ctr" fontAlgn="ctr"/>
                      <a:r>
                        <a:rPr lang="en-EG" sz="2400" u="none" strike="noStrike">
                          <a:effectLst/>
                        </a:rPr>
                        <a:t>2</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8,000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0.7735334</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6188</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1122520990"/>
                  </a:ext>
                </a:extLst>
              </a:tr>
              <a:tr h="417881">
                <a:tc>
                  <a:txBody>
                    <a:bodyPr/>
                    <a:lstStyle/>
                    <a:p>
                      <a:pPr algn="ctr" fontAlgn="ctr"/>
                      <a:r>
                        <a:rPr lang="en-EG" sz="2400" u="none" strike="noStrike">
                          <a:effectLst/>
                        </a:rPr>
                        <a:t>3</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10,000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0.680328408</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6803</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3087436961"/>
                  </a:ext>
                </a:extLst>
              </a:tr>
              <a:tr h="417881">
                <a:tc>
                  <a:txBody>
                    <a:bodyPr/>
                    <a:lstStyle/>
                    <a:p>
                      <a:pPr algn="ctr" fontAlgn="ctr"/>
                      <a:r>
                        <a:rPr lang="en-EG" sz="2400" u="none" strike="noStrike">
                          <a:effectLst/>
                        </a:rPr>
                        <a:t>4</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12,000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0.598353921</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7180</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2363534465"/>
                  </a:ext>
                </a:extLst>
              </a:tr>
              <a:tr h="417881">
                <a:tc>
                  <a:txBody>
                    <a:bodyPr/>
                    <a:lstStyle/>
                    <a:p>
                      <a:pPr algn="ctr" fontAlgn="ctr"/>
                      <a:r>
                        <a:rPr lang="en-EG" sz="2400" u="none" strike="noStrike">
                          <a:effectLst/>
                        </a:rPr>
                        <a:t>5</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14,000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0.526256747</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7368</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86838999"/>
                  </a:ext>
                </a:extLst>
              </a:tr>
              <a:tr h="417881">
                <a:tc>
                  <a:txBody>
                    <a:bodyPr/>
                    <a:lstStyle/>
                    <a:p>
                      <a:pPr algn="ctr" fontAlgn="ctr"/>
                      <a:r>
                        <a:rPr lang="en-EG" sz="2400" u="none" strike="noStrike">
                          <a:effectLst/>
                        </a:rPr>
                        <a:t>6</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16,000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0.462846743</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7406</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569021622"/>
                  </a:ext>
                </a:extLst>
              </a:tr>
              <a:tr h="417881">
                <a:tc>
                  <a:txBody>
                    <a:bodyPr/>
                    <a:lstStyle/>
                    <a:p>
                      <a:pPr algn="ctr" fontAlgn="ctr"/>
                      <a:r>
                        <a:rPr lang="en-US" sz="2400" u="none" strike="noStrike">
                          <a:effectLst/>
                        </a:rPr>
                        <a:t>R</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13.70%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US" sz="2400" u="none" strike="noStrike">
                          <a:effectLst/>
                        </a:rPr>
                        <a:t>NPV </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-1862</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79932045"/>
                  </a:ext>
                </a:extLst>
              </a:tr>
            </a:tbl>
          </a:graphicData>
        </a:graphic>
      </p:graphicFrame>
      <p:sp>
        <p:nvSpPr>
          <p:cNvPr id="3" name="Rectangle 2">
            <a:extLst>
              <a:ext uri="{FF2B5EF4-FFF2-40B4-BE49-F238E27FC236}">
                <a16:creationId xmlns:a16="http://schemas.microsoft.com/office/drawing/2014/main" id="{056547E4-F2F7-4FF9-B293-DA2ECD0DF821}"/>
              </a:ext>
            </a:extLst>
          </p:cNvPr>
          <p:cNvSpPr/>
          <p:nvPr/>
        </p:nvSpPr>
        <p:spPr>
          <a:xfrm>
            <a:off x="9506857" y="5704114"/>
            <a:ext cx="1596572" cy="65223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6" name="TextBox 5">
            <a:extLst>
              <a:ext uri="{FF2B5EF4-FFF2-40B4-BE49-F238E27FC236}">
                <a16:creationId xmlns:a16="http://schemas.microsoft.com/office/drawing/2014/main" id="{C0917B39-D7AA-28EC-5FF7-3CE215FDC83F}"/>
              </a:ext>
            </a:extLst>
          </p:cNvPr>
          <p:cNvSpPr txBox="1"/>
          <p:nvPr/>
        </p:nvSpPr>
        <p:spPr>
          <a:xfrm>
            <a:off x="8143539" y="6356350"/>
            <a:ext cx="1258645" cy="369332"/>
          </a:xfrm>
          <a:prstGeom prst="rect">
            <a:avLst/>
          </a:prstGeom>
          <a:noFill/>
        </p:spPr>
        <p:txBody>
          <a:bodyPr wrap="square" rtlCol="0">
            <a:spAutoFit/>
          </a:bodyPr>
          <a:lstStyle/>
          <a:p>
            <a:r>
              <a:rPr lang="en-EG" dirty="0"/>
              <a:t>Not zero</a:t>
            </a:r>
          </a:p>
        </p:txBody>
      </p:sp>
    </p:spTree>
    <p:extLst>
      <p:ext uri="{BB962C8B-B14F-4D97-AF65-F5344CB8AC3E}">
        <p14:creationId xmlns:p14="http://schemas.microsoft.com/office/powerpoint/2010/main" val="42373989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760BE-18B6-4F1C-BEEE-A945D56C946F}"/>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IRR Excel Funtion</a:t>
            </a:r>
          </a:p>
        </p:txBody>
      </p:sp>
      <p:pic>
        <p:nvPicPr>
          <p:cNvPr id="6146" name="Picture 2" descr="IRR function in Excel to calculate internal rate of return">
            <a:extLst>
              <a:ext uri="{FF2B5EF4-FFF2-40B4-BE49-F238E27FC236}">
                <a16:creationId xmlns:a16="http://schemas.microsoft.com/office/drawing/2014/main" id="{2F2F9BD4-981A-27F9-858B-11403C0231B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077016" y="643466"/>
            <a:ext cx="6181300" cy="556873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772EDA9F-1EFB-F15B-9888-9ADCCAC3B545}"/>
              </a:ext>
            </a:extLst>
          </p:cNvPr>
          <p:cNvSpPr>
            <a:spLocks noGrp="1"/>
          </p:cNvSpPr>
          <p:nvPr>
            <p:ph type="sldNum" sz="quarter" idx="12"/>
          </p:nvPr>
        </p:nvSpPr>
        <p:spPr>
          <a:xfrm>
            <a:off x="11034184" y="6356350"/>
            <a:ext cx="514349" cy="365125"/>
          </a:xfrm>
        </p:spPr>
        <p:txBody>
          <a:bodyPr vert="horz" lIns="91440" tIns="45720" rIns="91440" bIns="45720" rtlCol="0" anchor="ctr">
            <a:normAutofit/>
          </a:bodyPr>
          <a:lstStyle/>
          <a:p>
            <a:pPr>
              <a:spcAft>
                <a:spcPts val="600"/>
              </a:spcAft>
            </a:pPr>
            <a:fld id="{53D902E5-DA95-3648-96C4-3B61E2C1363D}" type="slidenum">
              <a:rPr lang="en-US">
                <a:solidFill>
                  <a:schemeClr val="tx1">
                    <a:alpha val="80000"/>
                  </a:schemeClr>
                </a:solidFill>
              </a:rPr>
              <a:pPr>
                <a:spcAft>
                  <a:spcPts val="600"/>
                </a:spcAft>
              </a:pPr>
              <a:t>25</a:t>
            </a:fld>
            <a:endParaRPr lang="en-US">
              <a:solidFill>
                <a:schemeClr val="tx1">
                  <a:alpha val="80000"/>
                </a:schemeClr>
              </a:solidFill>
            </a:endParaRPr>
          </a:p>
        </p:txBody>
      </p:sp>
    </p:spTree>
    <p:extLst>
      <p:ext uri="{BB962C8B-B14F-4D97-AF65-F5344CB8AC3E}">
        <p14:creationId xmlns:p14="http://schemas.microsoft.com/office/powerpoint/2010/main" val="23197005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AFFC7-86A4-125D-5C79-6445FD1BC4D0}"/>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IRR using Excel is 12.383%</a:t>
            </a:r>
          </a:p>
        </p:txBody>
      </p:sp>
      <p:sp>
        <p:nvSpPr>
          <p:cNvPr id="4" name="Slide Number Placeholder 3">
            <a:extLst>
              <a:ext uri="{FF2B5EF4-FFF2-40B4-BE49-F238E27FC236}">
                <a16:creationId xmlns:a16="http://schemas.microsoft.com/office/drawing/2014/main" id="{093FEE68-F41D-52CF-68D6-BE24CB28ABDC}"/>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pPr algn="l">
                <a:spcAft>
                  <a:spcPts val="600"/>
                </a:spcAft>
              </a:pPr>
              <a:t>26</a:t>
            </a:fld>
            <a:endParaRPr lang="en-US"/>
          </a:p>
        </p:txBody>
      </p:sp>
      <p:graphicFrame>
        <p:nvGraphicFramePr>
          <p:cNvPr id="5" name="Content Placeholder 4">
            <a:extLst>
              <a:ext uri="{FF2B5EF4-FFF2-40B4-BE49-F238E27FC236}">
                <a16:creationId xmlns:a16="http://schemas.microsoft.com/office/drawing/2014/main" id="{9CDD6985-78B0-0D82-CEEB-DC4012E77D20}"/>
              </a:ext>
            </a:extLst>
          </p:cNvPr>
          <p:cNvGraphicFramePr>
            <a:graphicFrameLocks noGrp="1"/>
          </p:cNvGraphicFramePr>
          <p:nvPr>
            <p:ph idx="1"/>
            <p:extLst>
              <p:ext uri="{D42A27DB-BD31-4B8C-83A1-F6EECF244321}">
                <p14:modId xmlns:p14="http://schemas.microsoft.com/office/powerpoint/2010/main" val="1879004813"/>
              </p:ext>
            </p:extLst>
          </p:nvPr>
        </p:nvGraphicFramePr>
        <p:xfrm>
          <a:off x="4207933" y="892195"/>
          <a:ext cx="7347540" cy="5074589"/>
        </p:xfrm>
        <a:graphic>
          <a:graphicData uri="http://schemas.openxmlformats.org/drawingml/2006/table">
            <a:tbl>
              <a:tblPr firstRow="1" bandRow="1">
                <a:noFill/>
                <a:tableStyleId>{5C22544A-7EE6-4342-B048-85BDC9FD1C3A}</a:tableStyleId>
              </a:tblPr>
              <a:tblGrid>
                <a:gridCol w="1270113">
                  <a:extLst>
                    <a:ext uri="{9D8B030D-6E8A-4147-A177-3AD203B41FA5}">
                      <a16:colId xmlns:a16="http://schemas.microsoft.com/office/drawing/2014/main" val="3266041031"/>
                    </a:ext>
                  </a:extLst>
                </a:gridCol>
                <a:gridCol w="1943551">
                  <a:extLst>
                    <a:ext uri="{9D8B030D-6E8A-4147-A177-3AD203B41FA5}">
                      <a16:colId xmlns:a16="http://schemas.microsoft.com/office/drawing/2014/main" val="2455376592"/>
                    </a:ext>
                  </a:extLst>
                </a:gridCol>
                <a:gridCol w="2877601">
                  <a:extLst>
                    <a:ext uri="{9D8B030D-6E8A-4147-A177-3AD203B41FA5}">
                      <a16:colId xmlns:a16="http://schemas.microsoft.com/office/drawing/2014/main" val="54758593"/>
                    </a:ext>
                  </a:extLst>
                </a:gridCol>
                <a:gridCol w="1256275">
                  <a:extLst>
                    <a:ext uri="{9D8B030D-6E8A-4147-A177-3AD203B41FA5}">
                      <a16:colId xmlns:a16="http://schemas.microsoft.com/office/drawing/2014/main" val="516225234"/>
                    </a:ext>
                  </a:extLst>
                </a:gridCol>
              </a:tblGrid>
              <a:tr h="859049">
                <a:tc>
                  <a:txBody>
                    <a:bodyPr/>
                    <a:lstStyle/>
                    <a:p>
                      <a:pPr algn="ctr" fontAlgn="ctr"/>
                      <a:r>
                        <a:rPr lang="en-US" sz="2000" b="0" u="none" strike="noStrike" cap="none" spc="0" dirty="0">
                          <a:solidFill>
                            <a:schemeClr val="bg1"/>
                          </a:solidFill>
                          <a:effectLst/>
                        </a:rPr>
                        <a:t>Year</a:t>
                      </a:r>
                      <a:endParaRPr lang="en-US" sz="2000" b="0" i="0" u="none" strike="noStrike" cap="none" spc="0" dirty="0">
                        <a:solidFill>
                          <a:schemeClr val="bg1"/>
                        </a:solidFill>
                        <a:effectLst/>
                        <a:latin typeface="Calibri" panose="020F0502020204030204" pitchFamily="34" charset="0"/>
                      </a:endParaRPr>
                    </a:p>
                  </a:txBody>
                  <a:tcPr marL="284269" marR="284269" marT="92990" marB="92990" anchor="ctr">
                    <a:lnL w="28575" cap="flat" cmpd="sng" algn="ctr">
                      <a:noFill/>
                      <a:prstDash val="solid"/>
                    </a:lnL>
                    <a:lnR w="12700" cmpd="sng">
                      <a:noFill/>
                      <a:prstDash val="solid"/>
                    </a:lnR>
                    <a:lnT w="28575" cap="flat" cmpd="sng" algn="ctr">
                      <a:solidFill>
                        <a:schemeClr val="tx1"/>
                      </a:solidFill>
                      <a:prstDash val="solid"/>
                    </a:lnT>
                    <a:lnB w="12700" cmpd="sng">
                      <a:noFill/>
                      <a:prstDash val="solid"/>
                    </a:lnB>
                    <a:noFill/>
                  </a:tcPr>
                </a:tc>
                <a:tc>
                  <a:txBody>
                    <a:bodyPr/>
                    <a:lstStyle/>
                    <a:p>
                      <a:pPr algn="ctr" fontAlgn="ctr"/>
                      <a:r>
                        <a:rPr lang="en-US" sz="2000" b="0" u="none" strike="noStrike" cap="none" spc="0">
                          <a:solidFill>
                            <a:schemeClr val="bg1"/>
                          </a:solidFill>
                          <a:effectLst/>
                        </a:rPr>
                        <a:t>Cash Flow</a:t>
                      </a:r>
                      <a:endParaRPr lang="en-US" sz="2000" b="0" i="0" u="none" strike="noStrike" cap="none" spc="0">
                        <a:solidFill>
                          <a:schemeClr val="bg1"/>
                        </a:solidFill>
                        <a:effectLst/>
                        <a:latin typeface="Calibri" panose="020F0502020204030204" pitchFamily="34" charset="0"/>
                      </a:endParaRPr>
                    </a:p>
                  </a:txBody>
                  <a:tcPr marL="284269" marR="284269" marT="92990" marB="92990" anchor="ctr">
                    <a:lnL w="12700" cmpd="sng">
                      <a:noFill/>
                      <a:prstDash val="solid"/>
                    </a:lnL>
                    <a:lnR w="12700" cmpd="sng">
                      <a:noFill/>
                      <a:prstDash val="solid"/>
                    </a:lnR>
                    <a:lnT w="28575" cap="flat" cmpd="sng" algn="ctr">
                      <a:solidFill>
                        <a:schemeClr val="tx1"/>
                      </a:solidFill>
                      <a:prstDash val="solid"/>
                    </a:lnT>
                    <a:lnB w="12700" cmpd="sng">
                      <a:noFill/>
                      <a:prstDash val="solid"/>
                    </a:lnB>
                    <a:noFill/>
                  </a:tcPr>
                </a:tc>
                <a:tc>
                  <a:txBody>
                    <a:bodyPr/>
                    <a:lstStyle/>
                    <a:p>
                      <a:pPr algn="ctr" fontAlgn="ctr"/>
                      <a:r>
                        <a:rPr lang="en-US" sz="2000" b="0" u="none" strike="noStrike" cap="none" spc="0">
                          <a:solidFill>
                            <a:schemeClr val="bg1"/>
                          </a:solidFill>
                          <a:effectLst/>
                        </a:rPr>
                        <a:t>Discount Factor @ 12.383%</a:t>
                      </a:r>
                      <a:endParaRPr lang="en-US" sz="2000" b="0" i="0" u="none" strike="noStrike" cap="none" spc="0">
                        <a:solidFill>
                          <a:schemeClr val="bg1"/>
                        </a:solidFill>
                        <a:effectLst/>
                        <a:latin typeface="Calibri" panose="020F0502020204030204" pitchFamily="34" charset="0"/>
                      </a:endParaRPr>
                    </a:p>
                  </a:txBody>
                  <a:tcPr marL="284269" marR="284269" marT="92990" marB="92990" anchor="ctr">
                    <a:lnL w="12700" cmpd="sng">
                      <a:noFill/>
                      <a:prstDash val="solid"/>
                    </a:lnL>
                    <a:lnR w="12700" cmpd="sng">
                      <a:noFill/>
                      <a:prstDash val="solid"/>
                    </a:lnR>
                    <a:lnT w="28575" cap="flat" cmpd="sng" algn="ctr">
                      <a:solidFill>
                        <a:schemeClr val="tx1"/>
                      </a:solidFill>
                      <a:prstDash val="solid"/>
                    </a:lnT>
                    <a:lnB w="12700" cmpd="sng">
                      <a:noFill/>
                      <a:prstDash val="solid"/>
                    </a:lnB>
                    <a:noFill/>
                  </a:tcPr>
                </a:tc>
                <a:tc>
                  <a:txBody>
                    <a:bodyPr/>
                    <a:lstStyle/>
                    <a:p>
                      <a:pPr algn="ctr" fontAlgn="ctr"/>
                      <a:r>
                        <a:rPr lang="en-US" sz="2000" b="0" u="none" strike="noStrike" cap="none" spc="0">
                          <a:solidFill>
                            <a:schemeClr val="bg1"/>
                          </a:solidFill>
                          <a:effectLst/>
                        </a:rPr>
                        <a:t>DCF</a:t>
                      </a:r>
                      <a:endParaRPr lang="en-US" sz="2000" b="0" i="0" u="none" strike="noStrike" cap="none" spc="0">
                        <a:solidFill>
                          <a:schemeClr val="bg1"/>
                        </a:solidFill>
                        <a:effectLst/>
                        <a:latin typeface="Calibri" panose="020F0502020204030204" pitchFamily="34" charset="0"/>
                      </a:endParaRPr>
                    </a:p>
                  </a:txBody>
                  <a:tcPr marL="284269" marR="284269" marT="92990" marB="92990" anchor="ctr">
                    <a:lnL w="12700" cmpd="sng">
                      <a:noFill/>
                      <a:prstDash val="solid"/>
                    </a:lnL>
                    <a:lnR w="28575" cap="flat" cmpd="sng" algn="ctr">
                      <a:noFill/>
                      <a:prstDash val="solid"/>
                    </a:lnR>
                    <a:lnT w="28575" cap="flat" cmpd="sng" algn="ctr">
                      <a:solidFill>
                        <a:schemeClr val="tx1"/>
                      </a:solidFill>
                      <a:prstDash val="solid"/>
                    </a:lnT>
                    <a:lnB w="12700" cmpd="sng">
                      <a:noFill/>
                      <a:prstDash val="solid"/>
                    </a:lnB>
                    <a:noFill/>
                  </a:tcPr>
                </a:tc>
                <a:extLst>
                  <a:ext uri="{0D108BD9-81ED-4DB2-BD59-A6C34878D82A}">
                    <a16:rowId xmlns:a16="http://schemas.microsoft.com/office/drawing/2014/main" val="47252629"/>
                  </a:ext>
                </a:extLst>
              </a:tr>
              <a:tr h="549083">
                <a:tc>
                  <a:txBody>
                    <a:bodyPr/>
                    <a:lstStyle/>
                    <a:p>
                      <a:pPr algn="ctr" fontAlgn="ctr"/>
                      <a:r>
                        <a:rPr lang="en-EG" sz="2000" u="none" strike="noStrike" cap="none" spc="0">
                          <a:solidFill>
                            <a:schemeClr val="bg1"/>
                          </a:solidFill>
                          <a:effectLst/>
                        </a:rPr>
                        <a:t>0</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-50,000</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1</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-50000</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744934238"/>
                  </a:ext>
                </a:extLst>
              </a:tr>
              <a:tr h="504802">
                <a:tc>
                  <a:txBody>
                    <a:bodyPr/>
                    <a:lstStyle/>
                    <a:p>
                      <a:pPr algn="ctr" fontAlgn="ctr"/>
                      <a:r>
                        <a:rPr lang="en-EG" sz="1700" u="none" strike="noStrike" cap="none" spc="0" dirty="0">
                          <a:solidFill>
                            <a:schemeClr val="tx1"/>
                          </a:solidFill>
                          <a:effectLst/>
                        </a:rPr>
                        <a:t>1</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15,000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0.889810406</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13347</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091324272"/>
                  </a:ext>
                </a:extLst>
              </a:tr>
              <a:tr h="549083">
                <a:tc>
                  <a:txBody>
                    <a:bodyPr/>
                    <a:lstStyle/>
                    <a:p>
                      <a:pPr algn="ctr" fontAlgn="ctr"/>
                      <a:r>
                        <a:rPr lang="en-EG" sz="2000" u="none" strike="noStrike" cap="none" spc="0">
                          <a:solidFill>
                            <a:schemeClr val="bg1"/>
                          </a:solidFill>
                          <a:effectLst/>
                        </a:rPr>
                        <a:t>2</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8,000</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0.791762559</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6334</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453591650"/>
                  </a:ext>
                </a:extLst>
              </a:tr>
              <a:tr h="504802">
                <a:tc>
                  <a:txBody>
                    <a:bodyPr/>
                    <a:lstStyle/>
                    <a:p>
                      <a:pPr algn="ctr" fontAlgn="ctr"/>
                      <a:r>
                        <a:rPr lang="en-EG" sz="1700" u="none" strike="noStrike" cap="none" spc="0" dirty="0">
                          <a:solidFill>
                            <a:schemeClr val="tx1"/>
                          </a:solidFill>
                          <a:effectLst/>
                        </a:rPr>
                        <a:t>3</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10,000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0.704518564</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7045</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85983749"/>
                  </a:ext>
                </a:extLst>
              </a:tr>
              <a:tr h="549083">
                <a:tc>
                  <a:txBody>
                    <a:bodyPr/>
                    <a:lstStyle/>
                    <a:p>
                      <a:pPr algn="ctr" fontAlgn="ctr"/>
                      <a:r>
                        <a:rPr lang="en-EG" sz="2000" u="none" strike="noStrike" cap="none" spc="0">
                          <a:solidFill>
                            <a:schemeClr val="bg1"/>
                          </a:solidFill>
                          <a:effectLst/>
                        </a:rPr>
                        <a:t>4</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12,000</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0.62688795</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7523</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3076430908"/>
                  </a:ext>
                </a:extLst>
              </a:tr>
              <a:tr h="504802">
                <a:tc>
                  <a:txBody>
                    <a:bodyPr/>
                    <a:lstStyle/>
                    <a:p>
                      <a:pPr algn="ctr" fontAlgn="ctr"/>
                      <a:r>
                        <a:rPr lang="en-EG" sz="1700" u="none" strike="noStrike" cap="none" spc="0" dirty="0">
                          <a:solidFill>
                            <a:schemeClr val="tx1"/>
                          </a:solidFill>
                          <a:effectLst/>
                        </a:rPr>
                        <a:t>5</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14,000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0.557811421</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7809</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243386608"/>
                  </a:ext>
                </a:extLst>
              </a:tr>
              <a:tr h="549083">
                <a:tc>
                  <a:txBody>
                    <a:bodyPr/>
                    <a:lstStyle/>
                    <a:p>
                      <a:pPr algn="ctr" fontAlgn="ctr"/>
                      <a:r>
                        <a:rPr lang="en-EG" sz="2000" u="none" strike="noStrike" cap="none" spc="0">
                          <a:solidFill>
                            <a:schemeClr val="bg1"/>
                          </a:solidFill>
                          <a:effectLst/>
                        </a:rPr>
                        <a:t>6</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16,000</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0.496346407</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bg1"/>
                          </a:solidFill>
                          <a:effectLst/>
                        </a:rPr>
                        <a:t>7942</a:t>
                      </a:r>
                      <a:endParaRPr lang="en-EG" sz="2000" b="0" i="0" u="none" strike="noStrike" cap="none" spc="0">
                        <a:solidFill>
                          <a:schemeClr val="bg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3963958107"/>
                  </a:ext>
                </a:extLst>
              </a:tr>
              <a:tr h="504802">
                <a:tc>
                  <a:txBody>
                    <a:bodyPr/>
                    <a:lstStyle/>
                    <a:p>
                      <a:pPr algn="ctr" fontAlgn="ctr"/>
                      <a:r>
                        <a:rPr lang="en-US" sz="1700" u="none" strike="noStrike" cap="none" spc="0" dirty="0">
                          <a:solidFill>
                            <a:schemeClr val="tx1"/>
                          </a:solidFill>
                          <a:effectLst/>
                        </a:rPr>
                        <a:t>R</a:t>
                      </a:r>
                      <a:endParaRPr lang="en-US" sz="17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ap="flat" cmpd="sng" algn="ctr">
                      <a:noFill/>
                      <a:prstDash val="solid"/>
                    </a:lnT>
                    <a:lnB w="28575" cap="flat" cmpd="sng" algn="ctr">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13.70%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28575" cap="flat" cmpd="sng" algn="ctr">
                      <a:noFill/>
                      <a:prstDash val="solid"/>
                    </a:lnB>
                    <a:solidFill>
                      <a:schemeClr val="bg1">
                        <a:lumMod val="95000"/>
                      </a:schemeClr>
                    </a:solidFill>
                  </a:tcPr>
                </a:tc>
                <a:tc>
                  <a:txBody>
                    <a:bodyPr/>
                    <a:lstStyle/>
                    <a:p>
                      <a:pPr algn="ctr" fontAlgn="ctr"/>
                      <a:r>
                        <a:rPr lang="en-US" sz="1700" u="none" strike="noStrike" cap="none" spc="0" dirty="0">
                          <a:solidFill>
                            <a:schemeClr val="tx1"/>
                          </a:solidFill>
                          <a:effectLst/>
                        </a:rPr>
                        <a:t>NPV </a:t>
                      </a:r>
                      <a:endParaRPr lang="en-US"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28575" cap="flat" cmpd="sng" algn="ctr">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ap="flat" cmpd="sng" algn="ctr">
                      <a:noFill/>
                      <a:prstDash val="solid"/>
                    </a:lnT>
                    <a:lnB w="28575" cap="flat" cmpd="sng" algn="ctr">
                      <a:noFill/>
                      <a:prstDash val="solid"/>
                    </a:lnB>
                    <a:solidFill>
                      <a:schemeClr val="bg1">
                        <a:lumMod val="95000"/>
                      </a:schemeClr>
                    </a:solidFill>
                  </a:tcPr>
                </a:tc>
                <a:extLst>
                  <a:ext uri="{0D108BD9-81ED-4DB2-BD59-A6C34878D82A}">
                    <a16:rowId xmlns:a16="http://schemas.microsoft.com/office/drawing/2014/main" val="1391193863"/>
                  </a:ext>
                </a:extLst>
              </a:tr>
            </a:tbl>
          </a:graphicData>
        </a:graphic>
      </p:graphicFrame>
    </p:spTree>
    <p:extLst>
      <p:ext uri="{BB962C8B-B14F-4D97-AF65-F5344CB8AC3E}">
        <p14:creationId xmlns:p14="http://schemas.microsoft.com/office/powerpoint/2010/main" val="30094195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A9DBD4-09F6-B325-750D-AF0A52DF769E}"/>
              </a:ext>
            </a:extLst>
          </p:cNvPr>
          <p:cNvSpPr>
            <a:spLocks noGrp="1"/>
          </p:cNvSpPr>
          <p:nvPr>
            <p:ph type="ctrTitle"/>
          </p:nvPr>
        </p:nvSpPr>
        <p:spPr>
          <a:xfrm>
            <a:off x="1524000" y="1293338"/>
            <a:ext cx="9144000" cy="3274592"/>
          </a:xfrm>
        </p:spPr>
        <p:txBody>
          <a:bodyPr anchor="ctr">
            <a:normAutofit/>
          </a:bodyPr>
          <a:lstStyle/>
          <a:p>
            <a:r>
              <a:rPr lang="en-EG" sz="7200"/>
              <a:t>Summary</a:t>
            </a:r>
            <a:br>
              <a:rPr lang="en-EG" sz="7200"/>
            </a:br>
            <a:endParaRPr lang="en-EG" sz="7200"/>
          </a:p>
        </p:txBody>
      </p:sp>
    </p:spTree>
    <p:extLst>
      <p:ext uri="{BB962C8B-B14F-4D97-AF65-F5344CB8AC3E}">
        <p14:creationId xmlns:p14="http://schemas.microsoft.com/office/powerpoint/2010/main" val="289749194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60A4F2D6-A45C-0440-91A8-6DCEE5113582}"/>
              </a:ext>
            </a:extLst>
          </p:cNvPr>
          <p:cNvSpPr>
            <a:spLocks noGrp="1" noChangeArrowheads="1"/>
          </p:cNvSpPr>
          <p:nvPr>
            <p:ph type="title"/>
          </p:nvPr>
        </p:nvSpPr>
        <p:spPr/>
        <p:txBody>
          <a:bodyPr/>
          <a:lstStyle/>
          <a:p>
            <a:r>
              <a:rPr lang="en-US" altLang="en-EG"/>
              <a:t>Capital Budgeting In Practice</a:t>
            </a:r>
          </a:p>
        </p:txBody>
      </p:sp>
      <p:sp>
        <p:nvSpPr>
          <p:cNvPr id="64515" name="Rectangle 3">
            <a:extLst>
              <a:ext uri="{FF2B5EF4-FFF2-40B4-BE49-F238E27FC236}">
                <a16:creationId xmlns:a16="http://schemas.microsoft.com/office/drawing/2014/main" id="{2710A6B4-63A9-BF44-BF73-BD06CD47E7AE}"/>
              </a:ext>
            </a:extLst>
          </p:cNvPr>
          <p:cNvSpPr>
            <a:spLocks noGrp="1" noChangeArrowheads="1"/>
          </p:cNvSpPr>
          <p:nvPr>
            <p:ph idx="1"/>
          </p:nvPr>
        </p:nvSpPr>
        <p:spPr/>
        <p:txBody>
          <a:bodyPr/>
          <a:lstStyle/>
          <a:p>
            <a:r>
              <a:rPr lang="en-US" altLang="en-EG"/>
              <a:t>We should consider several investment criteria when making decisions</a:t>
            </a:r>
          </a:p>
          <a:p>
            <a:r>
              <a:rPr lang="en-US" altLang="en-EG"/>
              <a:t>NPV and IRR are the most commonly used primary investment criteria</a:t>
            </a:r>
          </a:p>
          <a:p>
            <a:r>
              <a:rPr lang="en-US" altLang="en-EG"/>
              <a:t>Payback is a commonly used secondary investment criteria</a:t>
            </a:r>
          </a:p>
        </p:txBody>
      </p:sp>
      <p:sp>
        <p:nvSpPr>
          <p:cNvPr id="64516" name="Rectangle 4">
            <a:extLst>
              <a:ext uri="{FF2B5EF4-FFF2-40B4-BE49-F238E27FC236}">
                <a16:creationId xmlns:a16="http://schemas.microsoft.com/office/drawing/2014/main" id="{354507D8-CC76-A44B-BD85-106B590589F8}"/>
              </a:ext>
            </a:extLst>
          </p:cNvPr>
          <p:cNvSpPr>
            <a:spLocks noChangeArrowheads="1"/>
          </p:cNvSpPr>
          <p:nvPr/>
        </p:nvSpPr>
        <p:spPr bwMode="auto">
          <a:xfrm>
            <a:off x="10100544" y="6445250"/>
            <a:ext cx="444353" cy="261610"/>
          </a:xfrm>
          <a:prstGeom prst="rect">
            <a:avLst/>
          </a:prstGeom>
          <a:noFill/>
          <a:ln>
            <a:noFill/>
          </a:ln>
          <a:effectLst/>
          <a:extLst>
            <a:ext uri="{909E8E84-426E-40DD-AFC4-6F175D3DCCD1}">
              <a14:hiddenFill xmlns:a14="http://schemas.microsoft.com/office/drawing/2010/main">
                <a:solidFill>
                  <a:srgbClr val="FFF05B"/>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1" hangingPunct="1"/>
            <a:r>
              <a:rPr lang="en-US" altLang="en-EG" sz="1100"/>
              <a:t>9-</a:t>
            </a:r>
            <a:fld id="{4AD1933A-C4A3-CB44-BFBD-113A695E27E5}" type="slidenum">
              <a:rPr lang="en-US" altLang="en-EG" sz="1100"/>
              <a:pPr algn="ctr" eaLnBrk="1" hangingPunct="1"/>
              <a:t>28</a:t>
            </a:fld>
            <a:endParaRPr lang="en-US" altLang="en-EG" sz="1100"/>
          </a:p>
        </p:txBody>
      </p:sp>
    </p:spTree>
    <p:extLst>
      <p:ext uri="{BB962C8B-B14F-4D97-AF65-F5344CB8AC3E}">
        <p14:creationId xmlns:p14="http://schemas.microsoft.com/office/powerpoint/2010/main" val="1275322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9406C96E-3A7E-1C42-8A44-2EE8AD9D6CA8}"/>
              </a:ext>
            </a:extLst>
          </p:cNvPr>
          <p:cNvSpPr>
            <a:spLocks noGrp="1" noChangeArrowheads="1"/>
          </p:cNvSpPr>
          <p:nvPr>
            <p:ph type="title"/>
          </p:nvPr>
        </p:nvSpPr>
        <p:spPr/>
        <p:txBody>
          <a:bodyPr/>
          <a:lstStyle/>
          <a:p>
            <a:r>
              <a:rPr lang="en-US" altLang="en-EG" sz="3600"/>
              <a:t>Summary – DCF Criteria</a:t>
            </a:r>
          </a:p>
        </p:txBody>
      </p:sp>
      <p:sp>
        <p:nvSpPr>
          <p:cNvPr id="79875" name="Rectangle 3">
            <a:extLst>
              <a:ext uri="{FF2B5EF4-FFF2-40B4-BE49-F238E27FC236}">
                <a16:creationId xmlns:a16="http://schemas.microsoft.com/office/drawing/2014/main" id="{BE0D4E65-2CAD-CD4F-B4F1-70251E8FFC89}"/>
              </a:ext>
            </a:extLst>
          </p:cNvPr>
          <p:cNvSpPr>
            <a:spLocks noGrp="1" noChangeArrowheads="1"/>
          </p:cNvSpPr>
          <p:nvPr>
            <p:ph idx="1"/>
          </p:nvPr>
        </p:nvSpPr>
        <p:spPr>
          <a:xfrm>
            <a:off x="3048000" y="1295400"/>
            <a:ext cx="7315200" cy="5181600"/>
          </a:xfrm>
        </p:spPr>
        <p:txBody>
          <a:bodyPr>
            <a:normAutofit/>
          </a:bodyPr>
          <a:lstStyle/>
          <a:p>
            <a:pPr>
              <a:lnSpc>
                <a:spcPct val="80000"/>
              </a:lnSpc>
            </a:pPr>
            <a:r>
              <a:rPr lang="en-US" altLang="en-EG" sz="2400"/>
              <a:t>Net present value</a:t>
            </a:r>
          </a:p>
          <a:p>
            <a:pPr lvl="1">
              <a:lnSpc>
                <a:spcPct val="80000"/>
              </a:lnSpc>
            </a:pPr>
            <a:r>
              <a:rPr lang="en-US" altLang="en-EG" sz="1800"/>
              <a:t>Difference between market value and cost</a:t>
            </a:r>
          </a:p>
          <a:p>
            <a:pPr lvl="1">
              <a:lnSpc>
                <a:spcPct val="80000"/>
              </a:lnSpc>
            </a:pPr>
            <a:r>
              <a:rPr lang="en-US" altLang="en-EG" sz="1800"/>
              <a:t>Take the project if the NPV is positive</a:t>
            </a:r>
          </a:p>
          <a:p>
            <a:pPr lvl="1">
              <a:lnSpc>
                <a:spcPct val="80000"/>
              </a:lnSpc>
            </a:pPr>
            <a:r>
              <a:rPr lang="en-US" altLang="en-EG" sz="1800"/>
              <a:t>Has no serious problems</a:t>
            </a:r>
          </a:p>
          <a:p>
            <a:pPr lvl="1">
              <a:lnSpc>
                <a:spcPct val="80000"/>
              </a:lnSpc>
            </a:pPr>
            <a:r>
              <a:rPr lang="en-US" altLang="en-EG" sz="1800"/>
              <a:t>Preferred decision criterion</a:t>
            </a:r>
          </a:p>
          <a:p>
            <a:pPr>
              <a:lnSpc>
                <a:spcPct val="80000"/>
              </a:lnSpc>
            </a:pPr>
            <a:r>
              <a:rPr lang="en-US" altLang="en-EG" sz="2400"/>
              <a:t>Internal rate of return</a:t>
            </a:r>
          </a:p>
          <a:p>
            <a:pPr lvl="1">
              <a:lnSpc>
                <a:spcPct val="80000"/>
              </a:lnSpc>
            </a:pPr>
            <a:r>
              <a:rPr lang="en-US" altLang="en-EG" sz="1800"/>
              <a:t>Discount rate that makes NPV = 0</a:t>
            </a:r>
          </a:p>
          <a:p>
            <a:pPr lvl="1">
              <a:lnSpc>
                <a:spcPct val="80000"/>
              </a:lnSpc>
            </a:pPr>
            <a:r>
              <a:rPr lang="en-US" altLang="en-EG" sz="1800"/>
              <a:t>Take the project if the IRR is greater than the required return</a:t>
            </a:r>
          </a:p>
          <a:p>
            <a:pPr lvl="1">
              <a:lnSpc>
                <a:spcPct val="80000"/>
              </a:lnSpc>
            </a:pPr>
            <a:r>
              <a:rPr lang="en-US" altLang="en-EG" sz="1800"/>
              <a:t>Same decision as NPV with conventional cash flows</a:t>
            </a:r>
          </a:p>
          <a:p>
            <a:pPr lvl="1">
              <a:lnSpc>
                <a:spcPct val="80000"/>
              </a:lnSpc>
            </a:pPr>
            <a:r>
              <a:rPr lang="en-US" altLang="en-EG" sz="1800"/>
              <a:t>IRR is unreliable with nonconventional cash flows or mutually exclusive projects</a:t>
            </a:r>
          </a:p>
          <a:p>
            <a:pPr>
              <a:lnSpc>
                <a:spcPct val="80000"/>
              </a:lnSpc>
            </a:pPr>
            <a:r>
              <a:rPr lang="en-US" altLang="en-EG" sz="2400"/>
              <a:t>Profitability Index</a:t>
            </a:r>
          </a:p>
          <a:p>
            <a:pPr lvl="1">
              <a:lnSpc>
                <a:spcPct val="80000"/>
              </a:lnSpc>
            </a:pPr>
            <a:r>
              <a:rPr lang="en-US" altLang="en-EG" sz="1800"/>
              <a:t>Benefit-cost ratio</a:t>
            </a:r>
          </a:p>
          <a:p>
            <a:pPr lvl="1">
              <a:lnSpc>
                <a:spcPct val="80000"/>
              </a:lnSpc>
            </a:pPr>
            <a:r>
              <a:rPr lang="en-US" altLang="en-EG" sz="1800"/>
              <a:t>Take investment if PI &gt; 1</a:t>
            </a:r>
          </a:p>
          <a:p>
            <a:pPr lvl="1">
              <a:lnSpc>
                <a:spcPct val="80000"/>
              </a:lnSpc>
            </a:pPr>
            <a:r>
              <a:rPr lang="en-US" altLang="en-EG" sz="1800"/>
              <a:t>Cannot be used to rank mutually exclusive projects</a:t>
            </a:r>
          </a:p>
          <a:p>
            <a:pPr lvl="1">
              <a:lnSpc>
                <a:spcPct val="80000"/>
              </a:lnSpc>
            </a:pPr>
            <a:r>
              <a:rPr lang="en-US" altLang="en-EG" sz="1800"/>
              <a:t>May be used to rank projects in the presence of capital rationing</a:t>
            </a:r>
          </a:p>
        </p:txBody>
      </p:sp>
      <p:sp>
        <p:nvSpPr>
          <p:cNvPr id="79876" name="Rectangle 4">
            <a:extLst>
              <a:ext uri="{FF2B5EF4-FFF2-40B4-BE49-F238E27FC236}">
                <a16:creationId xmlns:a16="http://schemas.microsoft.com/office/drawing/2014/main" id="{AB5F5618-6585-724C-8038-D576EA94C8A7}"/>
              </a:ext>
            </a:extLst>
          </p:cNvPr>
          <p:cNvSpPr>
            <a:spLocks noChangeArrowheads="1"/>
          </p:cNvSpPr>
          <p:nvPr/>
        </p:nvSpPr>
        <p:spPr bwMode="auto">
          <a:xfrm>
            <a:off x="10100544" y="6445250"/>
            <a:ext cx="444353" cy="261610"/>
          </a:xfrm>
          <a:prstGeom prst="rect">
            <a:avLst/>
          </a:prstGeom>
          <a:noFill/>
          <a:ln>
            <a:noFill/>
          </a:ln>
          <a:effectLst/>
          <a:extLst>
            <a:ext uri="{909E8E84-426E-40DD-AFC4-6F175D3DCCD1}">
              <a14:hiddenFill xmlns:a14="http://schemas.microsoft.com/office/drawing/2010/main">
                <a:solidFill>
                  <a:srgbClr val="FFF05B"/>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1" hangingPunct="1"/>
            <a:r>
              <a:rPr lang="en-US" altLang="en-EG" sz="1100"/>
              <a:t>9-</a:t>
            </a:r>
            <a:fld id="{E1D945C7-264A-C041-AD8F-DEB6269D1696}" type="slidenum">
              <a:rPr lang="en-US" altLang="en-EG" sz="1100"/>
              <a:pPr algn="ctr" eaLnBrk="1" hangingPunct="1"/>
              <a:t>29</a:t>
            </a:fld>
            <a:endParaRPr lang="en-US" altLang="en-EG" sz="1100"/>
          </a:p>
        </p:txBody>
      </p:sp>
    </p:spTree>
    <p:extLst>
      <p:ext uri="{BB962C8B-B14F-4D97-AF65-F5344CB8AC3E}">
        <p14:creationId xmlns:p14="http://schemas.microsoft.com/office/powerpoint/2010/main" val="16393972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DF4835DF-4548-694D-A904-7B6FCA1E8B91}"/>
              </a:ext>
            </a:extLst>
          </p:cNvPr>
          <p:cNvSpPr>
            <a:spLocks noGrp="1" noChangeArrowheads="1"/>
          </p:cNvSpPr>
          <p:nvPr>
            <p:ph type="title"/>
          </p:nvPr>
        </p:nvSpPr>
        <p:spPr/>
        <p:txBody>
          <a:bodyPr/>
          <a:lstStyle/>
          <a:p>
            <a:r>
              <a:rPr lang="en-US" altLang="en-EG"/>
              <a:t>Summary – Payback Criteria</a:t>
            </a:r>
          </a:p>
        </p:txBody>
      </p:sp>
      <p:sp>
        <p:nvSpPr>
          <p:cNvPr id="80899" name="Rectangle 3">
            <a:extLst>
              <a:ext uri="{FF2B5EF4-FFF2-40B4-BE49-F238E27FC236}">
                <a16:creationId xmlns:a16="http://schemas.microsoft.com/office/drawing/2014/main" id="{AAF3E64C-39AD-8246-A2F8-C0C24EF214BE}"/>
              </a:ext>
            </a:extLst>
          </p:cNvPr>
          <p:cNvSpPr>
            <a:spLocks noGrp="1" noChangeArrowheads="1"/>
          </p:cNvSpPr>
          <p:nvPr>
            <p:ph idx="1"/>
          </p:nvPr>
        </p:nvSpPr>
        <p:spPr>
          <a:xfrm>
            <a:off x="3048000" y="1676401"/>
            <a:ext cx="7334250" cy="4530725"/>
          </a:xfrm>
        </p:spPr>
        <p:txBody>
          <a:bodyPr/>
          <a:lstStyle/>
          <a:p>
            <a:r>
              <a:rPr lang="en-US" altLang="en-EG" sz="2400"/>
              <a:t>Payback period</a:t>
            </a:r>
          </a:p>
          <a:p>
            <a:pPr lvl="1"/>
            <a:r>
              <a:rPr lang="en-US" altLang="en-EG" sz="2000"/>
              <a:t>Length of time until initial investment is recovered</a:t>
            </a:r>
          </a:p>
          <a:p>
            <a:pPr lvl="1"/>
            <a:r>
              <a:rPr lang="en-US" altLang="en-EG" sz="2000"/>
              <a:t>Take the project if it pays back within some specified period</a:t>
            </a:r>
          </a:p>
          <a:p>
            <a:pPr lvl="1"/>
            <a:r>
              <a:rPr lang="en-US" altLang="en-EG" sz="2000"/>
              <a:t>Doesn’t account for time value of money, and there is an arbitrary cutoff period</a:t>
            </a:r>
          </a:p>
          <a:p>
            <a:r>
              <a:rPr lang="en-US" altLang="en-EG" sz="2400"/>
              <a:t>Discounted payback period</a:t>
            </a:r>
          </a:p>
          <a:p>
            <a:pPr lvl="1"/>
            <a:r>
              <a:rPr lang="en-US" altLang="en-EG" sz="2000"/>
              <a:t>Length of time until initial investment is recovered on a discounted basis</a:t>
            </a:r>
          </a:p>
          <a:p>
            <a:pPr lvl="1"/>
            <a:r>
              <a:rPr lang="en-US" altLang="en-EG" sz="2000"/>
              <a:t>Take the project if it pays back in some specified period</a:t>
            </a:r>
          </a:p>
          <a:p>
            <a:pPr lvl="1"/>
            <a:r>
              <a:rPr lang="en-US" altLang="en-EG" sz="2000"/>
              <a:t>There is an arbitrary cutoff period</a:t>
            </a:r>
          </a:p>
        </p:txBody>
      </p:sp>
      <p:sp>
        <p:nvSpPr>
          <p:cNvPr id="80900" name="Rectangle 4">
            <a:extLst>
              <a:ext uri="{FF2B5EF4-FFF2-40B4-BE49-F238E27FC236}">
                <a16:creationId xmlns:a16="http://schemas.microsoft.com/office/drawing/2014/main" id="{1799CBF0-16F4-5347-B326-4C8EB6EEF1A8}"/>
              </a:ext>
            </a:extLst>
          </p:cNvPr>
          <p:cNvSpPr>
            <a:spLocks noChangeArrowheads="1"/>
          </p:cNvSpPr>
          <p:nvPr/>
        </p:nvSpPr>
        <p:spPr bwMode="auto">
          <a:xfrm>
            <a:off x="10100544" y="6445250"/>
            <a:ext cx="444353" cy="261610"/>
          </a:xfrm>
          <a:prstGeom prst="rect">
            <a:avLst/>
          </a:prstGeom>
          <a:noFill/>
          <a:ln>
            <a:noFill/>
          </a:ln>
          <a:effectLst/>
          <a:extLst>
            <a:ext uri="{909E8E84-426E-40DD-AFC4-6F175D3DCCD1}">
              <a14:hiddenFill xmlns:a14="http://schemas.microsoft.com/office/drawing/2010/main">
                <a:solidFill>
                  <a:srgbClr val="FFF05B"/>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1" hangingPunct="1"/>
            <a:r>
              <a:rPr lang="en-US" altLang="en-EG" sz="1100"/>
              <a:t>9-</a:t>
            </a:r>
            <a:fld id="{597B92BF-D2FB-2547-9E21-B3288406B1EF}" type="slidenum">
              <a:rPr lang="en-US" altLang="en-EG" sz="1100"/>
              <a:pPr algn="ctr" eaLnBrk="1" hangingPunct="1"/>
              <a:t>30</a:t>
            </a:fld>
            <a:endParaRPr lang="en-US" altLang="en-EG" sz="1100"/>
          </a:p>
        </p:txBody>
      </p:sp>
    </p:spTree>
    <p:extLst>
      <p:ext uri="{BB962C8B-B14F-4D97-AF65-F5344CB8AC3E}">
        <p14:creationId xmlns:p14="http://schemas.microsoft.com/office/powerpoint/2010/main" val="866514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B1058-215D-7622-CE9B-5E2F2BF1190E}"/>
              </a:ext>
            </a:extLst>
          </p:cNvPr>
          <p:cNvSpPr>
            <a:spLocks noGrp="1"/>
          </p:cNvSpPr>
          <p:nvPr>
            <p:ph type="ctrTitle"/>
          </p:nvPr>
        </p:nvSpPr>
        <p:spPr>
          <a:xfrm>
            <a:off x="1524000" y="1293338"/>
            <a:ext cx="9144000" cy="3274592"/>
          </a:xfrm>
        </p:spPr>
        <p:txBody>
          <a:bodyPr anchor="ctr">
            <a:normAutofit/>
          </a:bodyPr>
          <a:lstStyle/>
          <a:p>
            <a:r>
              <a:rPr lang="en-EG" sz="7200"/>
              <a:t>Concept Check</a:t>
            </a:r>
          </a:p>
        </p:txBody>
      </p:sp>
      <p:sp>
        <p:nvSpPr>
          <p:cNvPr id="4" name="Slide Number Placeholder 3">
            <a:extLst>
              <a:ext uri="{FF2B5EF4-FFF2-40B4-BE49-F238E27FC236}">
                <a16:creationId xmlns:a16="http://schemas.microsoft.com/office/drawing/2014/main" id="{7F62420C-F628-19AA-6FD9-AFEE138EC054}"/>
              </a:ext>
            </a:extLst>
          </p:cNvPr>
          <p:cNvSpPr>
            <a:spLocks noGrp="1"/>
          </p:cNvSpPr>
          <p:nvPr>
            <p:ph type="sldNum" sz="quarter" idx="12"/>
          </p:nvPr>
        </p:nvSpPr>
        <p:spPr>
          <a:xfrm>
            <a:off x="8610600" y="6492240"/>
            <a:ext cx="2743200" cy="365125"/>
          </a:xfrm>
        </p:spPr>
        <p:txBody>
          <a:bodyPr>
            <a:normAutofit/>
          </a:bodyPr>
          <a:lstStyle/>
          <a:p>
            <a:pPr>
              <a:spcAft>
                <a:spcPts val="600"/>
              </a:spcAft>
            </a:pPr>
            <a:fld id="{53D902E5-DA95-3648-96C4-3B61E2C1363D}" type="slidenum">
              <a:rPr lang="en-EG" smtClean="0"/>
              <a:pPr>
                <a:spcAft>
                  <a:spcPts val="600"/>
                </a:spcAft>
              </a:pPr>
              <a:t>31</a:t>
            </a:fld>
            <a:endParaRPr lang="en-EG"/>
          </a:p>
        </p:txBody>
      </p:sp>
    </p:spTree>
    <p:extLst>
      <p:ext uri="{BB962C8B-B14F-4D97-AF65-F5344CB8AC3E}">
        <p14:creationId xmlns:p14="http://schemas.microsoft.com/office/powerpoint/2010/main" val="10993753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A1A7C-D29D-6AF8-60E4-4CAE75886DEB}"/>
              </a:ext>
            </a:extLst>
          </p:cNvPr>
          <p:cNvSpPr>
            <a:spLocks noGrp="1"/>
          </p:cNvSpPr>
          <p:nvPr>
            <p:ph type="title"/>
          </p:nvPr>
        </p:nvSpPr>
        <p:spPr>
          <a:xfrm>
            <a:off x="630936" y="502920"/>
            <a:ext cx="3419856" cy="1463040"/>
          </a:xfrm>
        </p:spPr>
        <p:txBody>
          <a:bodyPr vert="horz" lIns="91440" tIns="45720" rIns="91440" bIns="45720" rtlCol="0" anchor="ctr">
            <a:normAutofit/>
          </a:bodyPr>
          <a:lstStyle/>
          <a:p>
            <a:r>
              <a:rPr lang="en-US" sz="4800" b="1" kern="1200" dirty="0">
                <a:latin typeface="+mj-lt"/>
                <a:ea typeface="+mj-ea"/>
                <a:cs typeface="+mj-cs"/>
              </a:rPr>
              <a:t>Case Study</a:t>
            </a:r>
          </a:p>
        </p:txBody>
      </p:sp>
      <p:sp>
        <p:nvSpPr>
          <p:cNvPr id="6" name="TextBox 5">
            <a:extLst>
              <a:ext uri="{FF2B5EF4-FFF2-40B4-BE49-F238E27FC236}">
                <a16:creationId xmlns:a16="http://schemas.microsoft.com/office/drawing/2014/main" id="{B6996132-7480-1E36-2E6E-CB92B154A71B}"/>
              </a:ext>
            </a:extLst>
          </p:cNvPr>
          <p:cNvSpPr txBox="1"/>
          <p:nvPr/>
        </p:nvSpPr>
        <p:spPr>
          <a:xfrm>
            <a:off x="4303421" y="227469"/>
            <a:ext cx="6894576" cy="1463040"/>
          </a:xfrm>
          <a:prstGeom prst="rect">
            <a:avLst/>
          </a:prstGeom>
        </p:spPr>
        <p:txBody>
          <a:bodyPr vert="horz" lIns="91440" tIns="45720" rIns="91440" bIns="45720" rtlCol="0" anchor="ctr">
            <a:normAutofit fontScale="92500"/>
          </a:bodyPr>
          <a:lstStyle/>
          <a:p>
            <a:pPr indent="-228600" algn="just">
              <a:lnSpc>
                <a:spcPct val="90000"/>
              </a:lnSpc>
              <a:spcAft>
                <a:spcPts val="600"/>
              </a:spcAft>
              <a:buFont typeface="Arial" panose="020B0604020202020204" pitchFamily="34" charset="0"/>
              <a:buChar char="•"/>
            </a:pPr>
            <a:r>
              <a:rPr lang="en-US" sz="2200" dirty="0">
                <a:solidFill>
                  <a:schemeClr val="bg1"/>
                </a:solidFill>
              </a:rPr>
              <a:t>Consider that a publisher is planning to publish one book this year; either an accounting book or an economics book. Using the Capital Budgeting Techniques help the publisher to make the best decision. Discount rate is 10%. Assuming that the payback period accepted for the publisher is 3.5 years.</a:t>
            </a:r>
          </a:p>
        </p:txBody>
      </p:sp>
      <p:sp>
        <p:nvSpPr>
          <p:cNvPr id="4" name="Slide Number Placeholder 3">
            <a:extLst>
              <a:ext uri="{FF2B5EF4-FFF2-40B4-BE49-F238E27FC236}">
                <a16:creationId xmlns:a16="http://schemas.microsoft.com/office/drawing/2014/main" id="{2D5C1598-4D0E-1BFA-866B-24244984323A}"/>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53D902E5-DA95-3648-96C4-3B61E2C1363D}" type="slidenum">
              <a:rPr lang="en-US"/>
              <a:pPr>
                <a:spcAft>
                  <a:spcPts val="600"/>
                </a:spcAft>
              </a:pPr>
              <a:t>32</a:t>
            </a:fld>
            <a:endParaRPr lang="en-US"/>
          </a:p>
        </p:txBody>
      </p:sp>
      <p:graphicFrame>
        <p:nvGraphicFramePr>
          <p:cNvPr id="5" name="Content Placeholder 4">
            <a:extLst>
              <a:ext uri="{FF2B5EF4-FFF2-40B4-BE49-F238E27FC236}">
                <a16:creationId xmlns:a16="http://schemas.microsoft.com/office/drawing/2014/main" id="{0451B66B-E467-BAAD-6837-6E0CEDC72220}"/>
              </a:ext>
            </a:extLst>
          </p:cNvPr>
          <p:cNvGraphicFramePr>
            <a:graphicFrameLocks noGrp="1"/>
          </p:cNvGraphicFramePr>
          <p:nvPr>
            <p:ph idx="1"/>
          </p:nvPr>
        </p:nvGraphicFramePr>
        <p:xfrm>
          <a:off x="630936" y="2554357"/>
          <a:ext cx="10917936" cy="3537336"/>
        </p:xfrm>
        <a:graphic>
          <a:graphicData uri="http://schemas.openxmlformats.org/drawingml/2006/table">
            <a:tbl>
              <a:tblPr>
                <a:tableStyleId>{5C22544A-7EE6-4342-B048-85BDC9FD1C3A}</a:tableStyleId>
              </a:tblPr>
              <a:tblGrid>
                <a:gridCol w="4211220">
                  <a:extLst>
                    <a:ext uri="{9D8B030D-6E8A-4147-A177-3AD203B41FA5}">
                      <a16:colId xmlns:a16="http://schemas.microsoft.com/office/drawing/2014/main" val="3562606889"/>
                    </a:ext>
                  </a:extLst>
                </a:gridCol>
                <a:gridCol w="3353358">
                  <a:extLst>
                    <a:ext uri="{9D8B030D-6E8A-4147-A177-3AD203B41FA5}">
                      <a16:colId xmlns:a16="http://schemas.microsoft.com/office/drawing/2014/main" val="823348906"/>
                    </a:ext>
                  </a:extLst>
                </a:gridCol>
                <a:gridCol w="3353358">
                  <a:extLst>
                    <a:ext uri="{9D8B030D-6E8A-4147-A177-3AD203B41FA5}">
                      <a16:colId xmlns:a16="http://schemas.microsoft.com/office/drawing/2014/main" val="3783691382"/>
                    </a:ext>
                  </a:extLst>
                </a:gridCol>
              </a:tblGrid>
              <a:tr h="285574">
                <a:tc>
                  <a:txBody>
                    <a:bodyPr/>
                    <a:lstStyle/>
                    <a:p>
                      <a:pPr algn="ctr" fontAlgn="b"/>
                      <a:r>
                        <a:rPr lang="en-EG" sz="2000" u="none" strike="noStrike" dirty="0">
                          <a:effectLst/>
                        </a:rPr>
                        <a:t>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US" sz="2000" u="none" strike="noStrike" dirty="0">
                          <a:effectLst/>
                        </a:rPr>
                        <a:t>Accounting book </a:t>
                      </a:r>
                      <a:endParaRPr lang="en-US" sz="2000" b="1"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US" sz="2000" u="none" strike="noStrike">
                          <a:effectLst/>
                        </a:rPr>
                        <a:t>Economics book </a:t>
                      </a:r>
                      <a:endParaRPr lang="en-US" sz="2000" b="1"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4205159832"/>
                  </a:ext>
                </a:extLst>
              </a:tr>
              <a:tr h="357671">
                <a:tc>
                  <a:txBody>
                    <a:bodyPr/>
                    <a:lstStyle/>
                    <a:p>
                      <a:pPr algn="ctr" fontAlgn="b"/>
                      <a:r>
                        <a:rPr lang="en-EG" sz="2000" u="none" strike="noStrike" dirty="0">
                          <a:effectLst/>
                        </a:rPr>
                        <a:t>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US" sz="2000" u="none" strike="noStrike">
                          <a:effectLst/>
                        </a:rPr>
                        <a:t>Annual cash flows </a:t>
                      </a:r>
                      <a:endParaRPr lang="en-US" sz="2000" b="1"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US" sz="2000" u="none" strike="noStrike">
                          <a:effectLst/>
                        </a:rPr>
                        <a:t>Annual cash flows </a:t>
                      </a:r>
                      <a:endParaRPr lang="en-US" sz="2000" b="1"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1737212495"/>
                  </a:ext>
                </a:extLst>
              </a:tr>
              <a:tr h="357671">
                <a:tc>
                  <a:txBody>
                    <a:bodyPr/>
                    <a:lstStyle/>
                    <a:p>
                      <a:pPr algn="ctr" fontAlgn="b"/>
                      <a:r>
                        <a:rPr lang="en-EG" sz="2000" u="none" strike="noStrike">
                          <a:effectLst/>
                        </a:rPr>
                        <a:t> </a:t>
                      </a:r>
                      <a:endParaRPr lang="en-EG" sz="2000" b="1"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endParaRPr lang="en-EG" sz="2000" b="1"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endParaRPr lang="en-EG" sz="2000" b="1"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1337940064"/>
                  </a:ext>
                </a:extLst>
              </a:tr>
              <a:tr h="357671">
                <a:tc>
                  <a:txBody>
                    <a:bodyPr/>
                    <a:lstStyle/>
                    <a:p>
                      <a:pPr algn="ctr" fontAlgn="b"/>
                      <a:r>
                        <a:rPr lang="en-US" sz="2000" u="none" strike="noStrike">
                          <a:effectLst/>
                        </a:rPr>
                        <a:t>Investment at time 0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(450)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(600) </a:t>
                      </a:r>
                      <a:endParaRPr lang="en-EG" sz="2000" b="0"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4000806028"/>
                  </a:ext>
                </a:extLst>
              </a:tr>
              <a:tr h="357671">
                <a:tc>
                  <a:txBody>
                    <a:bodyPr/>
                    <a:lstStyle/>
                    <a:p>
                      <a:pPr algn="ctr" fontAlgn="b"/>
                      <a:r>
                        <a:rPr lang="en-US" sz="2000" u="none" strike="noStrike">
                          <a:effectLst/>
                        </a:rPr>
                        <a:t>Net cash inflows year 1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160 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240 </a:t>
                      </a:r>
                      <a:endParaRPr lang="en-EG" sz="2000" b="0"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380048053"/>
                  </a:ext>
                </a:extLst>
              </a:tr>
              <a:tr h="357671">
                <a:tc>
                  <a:txBody>
                    <a:bodyPr/>
                    <a:lstStyle/>
                    <a:p>
                      <a:pPr algn="ctr" fontAlgn="b"/>
                      <a:r>
                        <a:rPr lang="en-US" sz="2000" u="none" strike="noStrike">
                          <a:effectLst/>
                        </a:rPr>
                        <a:t>Net cash inflows year 2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160 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200 </a:t>
                      </a:r>
                      <a:endParaRPr lang="en-EG" sz="2000" b="0"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415938581"/>
                  </a:ext>
                </a:extLst>
              </a:tr>
              <a:tr h="357671">
                <a:tc>
                  <a:txBody>
                    <a:bodyPr/>
                    <a:lstStyle/>
                    <a:p>
                      <a:pPr algn="ctr" fontAlgn="b"/>
                      <a:r>
                        <a:rPr lang="en-US" sz="2000" u="none" strike="noStrike">
                          <a:effectLst/>
                        </a:rPr>
                        <a:t>Net cash inflows year 3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160 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160 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217805258"/>
                  </a:ext>
                </a:extLst>
              </a:tr>
              <a:tr h="357671">
                <a:tc>
                  <a:txBody>
                    <a:bodyPr/>
                    <a:lstStyle/>
                    <a:p>
                      <a:pPr algn="ctr" fontAlgn="b"/>
                      <a:r>
                        <a:rPr lang="en-US" sz="2000" u="none" strike="noStrike">
                          <a:effectLst/>
                        </a:rPr>
                        <a:t>Net cash inflows year 4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100 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105 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2387653857"/>
                  </a:ext>
                </a:extLst>
              </a:tr>
              <a:tr h="357671">
                <a:tc>
                  <a:txBody>
                    <a:bodyPr/>
                    <a:lstStyle/>
                    <a:p>
                      <a:pPr algn="ctr" fontAlgn="b"/>
                      <a:r>
                        <a:rPr lang="en-US" sz="2000" u="none" strike="noStrike">
                          <a:effectLst/>
                        </a:rPr>
                        <a:t>Net cash inflows year 5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100 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105 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1216005575"/>
                  </a:ext>
                </a:extLst>
              </a:tr>
              <a:tr h="357671">
                <a:tc>
                  <a:txBody>
                    <a:bodyPr/>
                    <a:lstStyle/>
                    <a:p>
                      <a:pPr algn="ctr" fontAlgn="b"/>
                      <a:r>
                        <a:rPr lang="en-US" sz="2000" u="none" strike="noStrike" dirty="0">
                          <a:effectLst/>
                        </a:rPr>
                        <a:t>Net cash inflows year 6 </a:t>
                      </a:r>
                      <a:endParaRPr lang="en-US" sz="2000" b="0"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50 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100 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3972178451"/>
                  </a:ext>
                </a:extLst>
              </a:tr>
            </a:tbl>
          </a:graphicData>
        </a:graphic>
      </p:graphicFrame>
    </p:spTree>
    <p:extLst>
      <p:ext uri="{BB962C8B-B14F-4D97-AF65-F5344CB8AC3E}">
        <p14:creationId xmlns:p14="http://schemas.microsoft.com/office/powerpoint/2010/main" val="9617901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B75647C-431D-91E7-8882-04000FEEF44C}"/>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33</a:t>
            </a:fld>
            <a:endParaRPr lang="en-US"/>
          </a:p>
        </p:txBody>
      </p:sp>
      <p:pic>
        <p:nvPicPr>
          <p:cNvPr id="6" name="Content Placeholder 5">
            <a:extLst>
              <a:ext uri="{FF2B5EF4-FFF2-40B4-BE49-F238E27FC236}">
                <a16:creationId xmlns:a16="http://schemas.microsoft.com/office/drawing/2014/main" id="{98CB1CDC-202D-8C16-A04E-662288B260CE}"/>
              </a:ext>
            </a:extLst>
          </p:cNvPr>
          <p:cNvPicPr>
            <a:picLocks noGrp="1" noChangeAspect="1"/>
          </p:cNvPicPr>
          <p:nvPr>
            <p:ph idx="1"/>
          </p:nvPr>
        </p:nvPicPr>
        <p:blipFill rotWithShape="1">
          <a:blip r:embed="rId2"/>
          <a:srcRect l="8930" t="31761" r="25608" b="18538"/>
          <a:stretch/>
        </p:blipFill>
        <p:spPr>
          <a:xfrm>
            <a:off x="232229" y="841653"/>
            <a:ext cx="11829142" cy="5174692"/>
          </a:xfrm>
          <a:prstGeom prst="rect">
            <a:avLst/>
          </a:prstGeom>
          <a:ln>
            <a:noFill/>
          </a:ln>
        </p:spPr>
      </p:pic>
    </p:spTree>
    <p:extLst>
      <p:ext uri="{BB962C8B-B14F-4D97-AF65-F5344CB8AC3E}">
        <p14:creationId xmlns:p14="http://schemas.microsoft.com/office/powerpoint/2010/main" val="2733770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7E869-8E95-DC34-9712-F74B3C7C7C35}"/>
              </a:ext>
            </a:extLst>
          </p:cNvPr>
          <p:cNvSpPr>
            <a:spLocks noGrp="1"/>
          </p:cNvSpPr>
          <p:nvPr>
            <p:ph type="title"/>
          </p:nvPr>
        </p:nvSpPr>
        <p:spPr>
          <a:xfrm>
            <a:off x="841248" y="256032"/>
            <a:ext cx="10506456" cy="1014984"/>
          </a:xfrm>
        </p:spPr>
        <p:txBody>
          <a:bodyPr anchor="b">
            <a:normAutofit/>
          </a:bodyPr>
          <a:lstStyle/>
          <a:p>
            <a:r>
              <a:rPr lang="en-US" dirty="0">
                <a:effectLst/>
                <a:latin typeface="Helvetica" pitchFamily="2" charset="0"/>
              </a:rPr>
              <a:t>Payback: considerations </a:t>
            </a:r>
            <a:endParaRPr lang="en-EG" dirty="0"/>
          </a:p>
        </p:txBody>
      </p:sp>
      <p:sp>
        <p:nvSpPr>
          <p:cNvPr id="4" name="Slide Number Placeholder 3">
            <a:extLst>
              <a:ext uri="{FF2B5EF4-FFF2-40B4-BE49-F238E27FC236}">
                <a16:creationId xmlns:a16="http://schemas.microsoft.com/office/drawing/2014/main" id="{A0FFD96B-5FE5-CC9E-19AB-9BA3A986B5D3}"/>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34</a:t>
            </a:fld>
            <a:endParaRPr lang="en-EG">
              <a:solidFill>
                <a:schemeClr val="tx1">
                  <a:lumMod val="50000"/>
                  <a:lumOff val="50000"/>
                </a:schemeClr>
              </a:solidFill>
            </a:endParaRPr>
          </a:p>
        </p:txBody>
      </p:sp>
      <p:graphicFrame>
        <p:nvGraphicFramePr>
          <p:cNvPr id="6" name="Content Placeholder 2">
            <a:extLst>
              <a:ext uri="{FF2B5EF4-FFF2-40B4-BE49-F238E27FC236}">
                <a16:creationId xmlns:a16="http://schemas.microsoft.com/office/drawing/2014/main" id="{F14D9FC5-70DA-F9A5-6115-492A7F91E4A2}"/>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78154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CA8F10C-2A3A-C468-F35F-4EA6A6BBB706}"/>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35</a:t>
            </a:fld>
            <a:endParaRPr lang="en-US"/>
          </a:p>
        </p:txBody>
      </p:sp>
      <p:pic>
        <p:nvPicPr>
          <p:cNvPr id="6" name="Content Placeholder 5">
            <a:extLst>
              <a:ext uri="{FF2B5EF4-FFF2-40B4-BE49-F238E27FC236}">
                <a16:creationId xmlns:a16="http://schemas.microsoft.com/office/drawing/2014/main" id="{5582DBED-7023-9C32-D27E-086DDC929D63}"/>
              </a:ext>
            </a:extLst>
          </p:cNvPr>
          <p:cNvPicPr>
            <a:picLocks noGrp="1" noChangeAspect="1"/>
          </p:cNvPicPr>
          <p:nvPr>
            <p:ph idx="1"/>
          </p:nvPr>
        </p:nvPicPr>
        <p:blipFill rotWithShape="1">
          <a:blip r:embed="rId2"/>
          <a:srcRect l="12057" t="21754" r="21856" b="26210"/>
          <a:stretch/>
        </p:blipFill>
        <p:spPr>
          <a:xfrm>
            <a:off x="643467" y="745718"/>
            <a:ext cx="10905066" cy="5366562"/>
          </a:xfrm>
          <a:prstGeom prst="rect">
            <a:avLst/>
          </a:prstGeom>
          <a:ln>
            <a:noFill/>
          </a:ln>
        </p:spPr>
      </p:pic>
    </p:spTree>
    <p:extLst>
      <p:ext uri="{BB962C8B-B14F-4D97-AF65-F5344CB8AC3E}">
        <p14:creationId xmlns:p14="http://schemas.microsoft.com/office/powerpoint/2010/main" val="7978374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61A8290-A7F8-E913-A180-3A16D4E50C8D}"/>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36</a:t>
            </a:fld>
            <a:endParaRPr lang="en-US"/>
          </a:p>
        </p:txBody>
      </p:sp>
      <p:pic>
        <p:nvPicPr>
          <p:cNvPr id="5" name="Content Placeholder 4">
            <a:extLst>
              <a:ext uri="{FF2B5EF4-FFF2-40B4-BE49-F238E27FC236}">
                <a16:creationId xmlns:a16="http://schemas.microsoft.com/office/drawing/2014/main" id="{63D23507-4F1B-2F25-7A18-EBBDF22CDE86}"/>
              </a:ext>
            </a:extLst>
          </p:cNvPr>
          <p:cNvPicPr>
            <a:picLocks noGrp="1" noChangeAspect="1"/>
          </p:cNvPicPr>
          <p:nvPr>
            <p:ph idx="1"/>
          </p:nvPr>
        </p:nvPicPr>
        <p:blipFill rotWithShape="1">
          <a:blip r:embed="rId2"/>
          <a:srcRect l="10582" t="29243" r="28105" b="26200"/>
          <a:stretch/>
        </p:blipFill>
        <p:spPr>
          <a:xfrm>
            <a:off x="986971" y="1306286"/>
            <a:ext cx="10561562" cy="4646454"/>
          </a:xfrm>
          <a:prstGeom prst="rect">
            <a:avLst/>
          </a:prstGeom>
          <a:ln>
            <a:noFill/>
          </a:ln>
        </p:spPr>
      </p:pic>
    </p:spTree>
    <p:extLst>
      <p:ext uri="{BB962C8B-B14F-4D97-AF65-F5344CB8AC3E}">
        <p14:creationId xmlns:p14="http://schemas.microsoft.com/office/powerpoint/2010/main" val="21881431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0FE59-E9B3-8A90-9369-20799A0739D3}"/>
              </a:ext>
            </a:extLst>
          </p:cNvPr>
          <p:cNvSpPr>
            <a:spLocks noGrp="1"/>
          </p:cNvSpPr>
          <p:nvPr>
            <p:ph type="title"/>
          </p:nvPr>
        </p:nvSpPr>
        <p:spPr>
          <a:xfrm>
            <a:off x="841248" y="256032"/>
            <a:ext cx="10506456" cy="1014984"/>
          </a:xfrm>
        </p:spPr>
        <p:txBody>
          <a:bodyPr anchor="b">
            <a:normAutofit/>
          </a:bodyPr>
          <a:lstStyle/>
          <a:p>
            <a:r>
              <a:rPr lang="en-US" dirty="0">
                <a:effectLst/>
                <a:latin typeface="Helvetica" pitchFamily="2" charset="0"/>
              </a:rPr>
              <a:t>Net present value: considerations </a:t>
            </a:r>
            <a:endParaRPr lang="en-EG" dirty="0"/>
          </a:p>
        </p:txBody>
      </p:sp>
      <p:sp>
        <p:nvSpPr>
          <p:cNvPr id="4" name="Slide Number Placeholder 3">
            <a:extLst>
              <a:ext uri="{FF2B5EF4-FFF2-40B4-BE49-F238E27FC236}">
                <a16:creationId xmlns:a16="http://schemas.microsoft.com/office/drawing/2014/main" id="{02B4321B-34C4-AF07-EC47-657C14E5CD14}"/>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37</a:t>
            </a:fld>
            <a:endParaRPr lang="en-EG">
              <a:solidFill>
                <a:schemeClr val="tx1">
                  <a:lumMod val="50000"/>
                  <a:lumOff val="50000"/>
                </a:schemeClr>
              </a:solidFill>
            </a:endParaRPr>
          </a:p>
        </p:txBody>
      </p:sp>
      <p:graphicFrame>
        <p:nvGraphicFramePr>
          <p:cNvPr id="6" name="Content Placeholder 2">
            <a:extLst>
              <a:ext uri="{FF2B5EF4-FFF2-40B4-BE49-F238E27FC236}">
                <a16:creationId xmlns:a16="http://schemas.microsoft.com/office/drawing/2014/main" id="{14DFE37D-8E76-6906-3947-5FF9E728C266}"/>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5035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0418EE0-3F6B-6997-2C79-6DA7F8499FFF}"/>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38</a:t>
            </a:fld>
            <a:endParaRPr lang="en-US"/>
          </a:p>
        </p:txBody>
      </p:sp>
      <p:pic>
        <p:nvPicPr>
          <p:cNvPr id="6" name="Content Placeholder 5">
            <a:extLst>
              <a:ext uri="{FF2B5EF4-FFF2-40B4-BE49-F238E27FC236}">
                <a16:creationId xmlns:a16="http://schemas.microsoft.com/office/drawing/2014/main" id="{109F8276-0B2A-B7B2-0602-6208B881D025}"/>
              </a:ext>
            </a:extLst>
          </p:cNvPr>
          <p:cNvPicPr>
            <a:picLocks noGrp="1" noChangeAspect="1"/>
          </p:cNvPicPr>
          <p:nvPr>
            <p:ph idx="1"/>
          </p:nvPr>
        </p:nvPicPr>
        <p:blipFill rotWithShape="1">
          <a:blip r:embed="rId2"/>
          <a:srcRect l="7887" t="27759" r="26442" b="10200"/>
          <a:stretch/>
        </p:blipFill>
        <p:spPr>
          <a:xfrm>
            <a:off x="1378382" y="643467"/>
            <a:ext cx="9435236" cy="5571065"/>
          </a:xfrm>
          <a:prstGeom prst="rect">
            <a:avLst/>
          </a:prstGeom>
          <a:ln>
            <a:noFill/>
          </a:ln>
        </p:spPr>
      </p:pic>
    </p:spTree>
    <p:extLst>
      <p:ext uri="{BB962C8B-B14F-4D97-AF65-F5344CB8AC3E}">
        <p14:creationId xmlns:p14="http://schemas.microsoft.com/office/powerpoint/2010/main" val="41116050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3C3B20A-9852-05C8-5EB5-D95FD6334593}"/>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39</a:t>
            </a:fld>
            <a:endParaRPr lang="en-US"/>
          </a:p>
        </p:txBody>
      </p:sp>
      <p:pic>
        <p:nvPicPr>
          <p:cNvPr id="6" name="Content Placeholder 5">
            <a:extLst>
              <a:ext uri="{FF2B5EF4-FFF2-40B4-BE49-F238E27FC236}">
                <a16:creationId xmlns:a16="http://schemas.microsoft.com/office/drawing/2014/main" id="{1547FF01-3B46-1D3E-843C-C450AE7E14EF}"/>
              </a:ext>
            </a:extLst>
          </p:cNvPr>
          <p:cNvPicPr>
            <a:picLocks noGrp="1" noChangeAspect="1"/>
          </p:cNvPicPr>
          <p:nvPr>
            <p:ph idx="1"/>
          </p:nvPr>
        </p:nvPicPr>
        <p:blipFill rotWithShape="1">
          <a:blip r:embed="rId2"/>
          <a:srcRect l="13087" t="18085" r="23941" b="23411"/>
          <a:stretch/>
        </p:blipFill>
        <p:spPr>
          <a:xfrm>
            <a:off x="643467" y="883788"/>
            <a:ext cx="10905066" cy="5090422"/>
          </a:xfrm>
          <a:prstGeom prst="rect">
            <a:avLst/>
          </a:prstGeom>
          <a:ln>
            <a:noFill/>
          </a:ln>
        </p:spPr>
      </p:pic>
    </p:spTree>
    <p:extLst>
      <p:ext uri="{BB962C8B-B14F-4D97-AF65-F5344CB8AC3E}">
        <p14:creationId xmlns:p14="http://schemas.microsoft.com/office/powerpoint/2010/main" val="35332782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EA2D4-77EA-4AD1-CA66-71707FDCB87B}"/>
              </a:ext>
            </a:extLst>
          </p:cNvPr>
          <p:cNvSpPr>
            <a:spLocks noGrp="1"/>
          </p:cNvSpPr>
          <p:nvPr>
            <p:ph type="title"/>
          </p:nvPr>
        </p:nvSpPr>
        <p:spPr>
          <a:xfrm>
            <a:off x="841248" y="256032"/>
            <a:ext cx="10506456" cy="1014984"/>
          </a:xfrm>
        </p:spPr>
        <p:txBody>
          <a:bodyPr anchor="b">
            <a:normAutofit/>
          </a:bodyPr>
          <a:lstStyle/>
          <a:p>
            <a:r>
              <a:rPr lang="en-US" dirty="0">
                <a:effectLst/>
                <a:latin typeface="Helvetica" pitchFamily="2" charset="0"/>
              </a:rPr>
              <a:t>Internal rate of return: considerations </a:t>
            </a:r>
            <a:endParaRPr lang="en-EG" dirty="0"/>
          </a:p>
        </p:txBody>
      </p:sp>
      <p:sp>
        <p:nvSpPr>
          <p:cNvPr id="4" name="Slide Number Placeholder 3">
            <a:extLst>
              <a:ext uri="{FF2B5EF4-FFF2-40B4-BE49-F238E27FC236}">
                <a16:creationId xmlns:a16="http://schemas.microsoft.com/office/drawing/2014/main" id="{0EB4F89C-E856-A087-4341-04DCFB8840FE}"/>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40</a:t>
            </a:fld>
            <a:endParaRPr lang="en-EG">
              <a:solidFill>
                <a:schemeClr val="tx1">
                  <a:lumMod val="50000"/>
                  <a:lumOff val="50000"/>
                </a:schemeClr>
              </a:solidFill>
            </a:endParaRPr>
          </a:p>
        </p:txBody>
      </p:sp>
      <p:graphicFrame>
        <p:nvGraphicFramePr>
          <p:cNvPr id="6" name="Content Placeholder 2">
            <a:extLst>
              <a:ext uri="{FF2B5EF4-FFF2-40B4-BE49-F238E27FC236}">
                <a16:creationId xmlns:a16="http://schemas.microsoft.com/office/drawing/2014/main" id="{D747854A-A082-4987-F578-86B8B3D76E9B}"/>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52004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FA193-086F-42BF-9612-87AEC23F881C}"/>
              </a:ext>
            </a:extLst>
          </p:cNvPr>
          <p:cNvSpPr>
            <a:spLocks noGrp="1"/>
          </p:cNvSpPr>
          <p:nvPr>
            <p:ph type="title"/>
          </p:nvPr>
        </p:nvSpPr>
        <p:spPr>
          <a:xfrm>
            <a:off x="838200" y="556995"/>
            <a:ext cx="10515600" cy="1133693"/>
          </a:xfrm>
        </p:spPr>
        <p:txBody>
          <a:bodyPr>
            <a:normAutofit/>
          </a:bodyPr>
          <a:lstStyle/>
          <a:p>
            <a:r>
              <a:rPr lang="en-EG" sz="5200"/>
              <a:t>Case Study 2</a:t>
            </a:r>
          </a:p>
        </p:txBody>
      </p:sp>
      <p:sp>
        <p:nvSpPr>
          <p:cNvPr id="4" name="Slide Number Placeholder 3">
            <a:extLst>
              <a:ext uri="{FF2B5EF4-FFF2-40B4-BE49-F238E27FC236}">
                <a16:creationId xmlns:a16="http://schemas.microsoft.com/office/drawing/2014/main" id="{0ADB73FD-BF4D-ACE5-DBA9-702C09D85670}"/>
              </a:ext>
            </a:extLst>
          </p:cNvPr>
          <p:cNvSpPr>
            <a:spLocks noGrp="1"/>
          </p:cNvSpPr>
          <p:nvPr>
            <p:ph type="sldNum" sz="quarter" idx="12"/>
          </p:nvPr>
        </p:nvSpPr>
        <p:spPr>
          <a:xfrm>
            <a:off x="8610600" y="6356350"/>
            <a:ext cx="2743200" cy="365125"/>
          </a:xfrm>
        </p:spPr>
        <p:txBody>
          <a:bodyPr>
            <a:normAutofit/>
          </a:bodyPr>
          <a:lstStyle/>
          <a:p>
            <a:pPr>
              <a:spcAft>
                <a:spcPts val="600"/>
              </a:spcAft>
            </a:pPr>
            <a:fld id="{53D902E5-DA95-3648-96C4-3B61E2C1363D}" type="slidenum">
              <a:rPr lang="en-EG" smtClean="0"/>
              <a:pPr>
                <a:spcAft>
                  <a:spcPts val="600"/>
                </a:spcAft>
              </a:pPr>
              <a:t>41</a:t>
            </a:fld>
            <a:endParaRPr lang="en-EG"/>
          </a:p>
        </p:txBody>
      </p:sp>
      <p:graphicFrame>
        <p:nvGraphicFramePr>
          <p:cNvPr id="6" name="Content Placeholder 2">
            <a:extLst>
              <a:ext uri="{FF2B5EF4-FFF2-40B4-BE49-F238E27FC236}">
                <a16:creationId xmlns:a16="http://schemas.microsoft.com/office/drawing/2014/main" id="{916BB5E1-355A-647E-C215-70680FD4809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30263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F3CDB9A-6111-72D6-9AF3-301E93910182}"/>
              </a:ext>
            </a:extLst>
          </p:cNvPr>
          <p:cNvSpPr>
            <a:spLocks noGrp="1"/>
          </p:cNvSpPr>
          <p:nvPr>
            <p:ph type="sldNum" sz="quarter" idx="12"/>
          </p:nvPr>
        </p:nvSpPr>
        <p:spPr/>
        <p:txBody>
          <a:bodyPr/>
          <a:lstStyle/>
          <a:p>
            <a:fld id="{53D902E5-DA95-3648-96C4-3B61E2C1363D}" type="slidenum">
              <a:rPr lang="en-EG" smtClean="0"/>
              <a:t>42</a:t>
            </a:fld>
            <a:endParaRPr lang="en-EG"/>
          </a:p>
        </p:txBody>
      </p:sp>
      <p:sp>
        <p:nvSpPr>
          <p:cNvPr id="5" name="Rectangle 2">
            <a:extLst>
              <a:ext uri="{FF2B5EF4-FFF2-40B4-BE49-F238E27FC236}">
                <a16:creationId xmlns:a16="http://schemas.microsoft.com/office/drawing/2014/main" id="{A6F324D1-9302-C0E0-37C3-9B508C62DCD9}"/>
              </a:ext>
            </a:extLst>
          </p:cNvPr>
          <p:cNvSpPr>
            <a:spLocks noChangeArrowheads="1"/>
          </p:cNvSpPr>
          <p:nvPr/>
        </p:nvSpPr>
        <p:spPr bwMode="auto">
          <a:xfrm>
            <a:off x="634747" y="1643161"/>
            <a:ext cx="4681533"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eaLnBrk="0" fontAlgn="base" latinLnBrk="0" hangingPunct="0">
              <a:lnSpc>
                <a:spcPct val="100000"/>
              </a:lnSpc>
              <a:spcBef>
                <a:spcPct val="0"/>
              </a:spcBef>
              <a:spcAft>
                <a:spcPct val="0"/>
              </a:spcAft>
              <a:buClrTx/>
              <a:buSzTx/>
              <a:buFontTx/>
              <a:buNone/>
              <a:tabLst/>
            </a:pPr>
            <a:r>
              <a:rPr kumimoji="0" lang="en-US" altLang="en-EG" sz="2800" b="1" i="0" u="sng" strike="noStrike" cap="none" normalizeH="0" baseline="0" dirty="0">
                <a:ln>
                  <a:noFill/>
                </a:ln>
                <a:solidFill>
                  <a:srgbClr val="00B0F0"/>
                </a:solidFill>
                <a:effectLst/>
                <a:latin typeface="Times New Roman" panose="02020603050405020304" pitchFamily="18" charset="0"/>
                <a:ea typeface="Calibri" panose="020F0502020204030204" pitchFamily="34" charset="0"/>
                <a:cs typeface="Arial" panose="020B0604020202020204" pitchFamily="34" charset="0"/>
              </a:rPr>
              <a:t>Payback Method (PB)</a:t>
            </a:r>
            <a:endParaRPr kumimoji="0" lang="en-US" altLang="en-EG" sz="1400" b="0" i="0" u="none" strike="noStrike" cap="none" normalizeH="0" baseline="0" dirty="0">
              <a:ln>
                <a:noFill/>
              </a:ln>
              <a:solidFill>
                <a:srgbClr val="00B0F0"/>
              </a:solidFill>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4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kumimoji="0" lang="en-US" altLang="en-EG" sz="2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r>
              <a:rPr kumimoji="0" lang="en-US" altLang="en-EG" sz="20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computes the amount of time required to recoup the initial investment</a:t>
            </a:r>
            <a:endParaRPr kumimoji="0" lang="en-US" altLang="en-EG" sz="1200" b="0" i="0" u="none" strike="noStrike" cap="none" normalizeH="0" baseline="0" dirty="0">
              <a:ln>
                <a:noFill/>
              </a:ln>
              <a:solidFill>
                <a:schemeClr val="bg1"/>
              </a:solidFill>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 cutoff period is established</a:t>
            </a:r>
            <a:endParaRPr kumimoji="0" lang="en-US" altLang="en-EG" sz="1200" b="0" i="0" u="none" strike="noStrike" cap="none" normalizeH="0" baseline="0" dirty="0">
              <a:ln>
                <a:noFill/>
              </a:ln>
              <a:solidFill>
                <a:schemeClr val="bg1"/>
              </a:solidFill>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sng"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Advantages:</a:t>
            </a:r>
            <a:endParaRPr kumimoji="0" lang="en-US" altLang="en-EG" sz="1200" b="0" i="0" u="none" strike="noStrike" cap="none" normalizeH="0" baseline="0" dirty="0">
              <a:ln>
                <a:noFill/>
              </a:ln>
              <a:solidFill>
                <a:schemeClr val="bg1"/>
              </a:solidFill>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 easy to use (</a:t>
            </a:r>
            <a:r>
              <a:rPr kumimoji="0" lang="en-US" altLang="en-EG" sz="20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quick and dirty</a:t>
            </a:r>
            <a:r>
              <a:rPr kumimoji="0" lang="en-US" altLang="en-EG" sz="20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approach)</a:t>
            </a:r>
            <a:endParaRPr kumimoji="0" lang="en-US" altLang="en-EG" sz="1200" b="0" i="0" u="none" strike="noStrike" cap="none" normalizeH="0" baseline="0" dirty="0">
              <a:ln>
                <a:noFill/>
              </a:ln>
              <a:solidFill>
                <a:schemeClr val="bg1"/>
              </a:solidFill>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 emphasizes liquidity</a:t>
            </a:r>
            <a:endParaRPr kumimoji="0" lang="en-US" altLang="en-EG" sz="1200" b="0" i="0" u="none" strike="noStrike" cap="none" normalizeH="0" baseline="0" dirty="0">
              <a:ln>
                <a:noFill/>
              </a:ln>
              <a:solidFill>
                <a:schemeClr val="bg1"/>
              </a:solidFill>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sng"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Disadvantages:</a:t>
            </a:r>
            <a:endParaRPr kumimoji="0" lang="en-US" altLang="en-EG" sz="1200" b="0" i="0" u="none" strike="noStrike" cap="none" normalizeH="0" baseline="0" dirty="0">
              <a:ln>
                <a:noFill/>
              </a:ln>
              <a:solidFill>
                <a:schemeClr val="bg1"/>
              </a:solidFill>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 ignores inflows after the cutoff period and fails to consider the time value of money</a:t>
            </a:r>
            <a:endParaRPr kumimoji="0" lang="en-US" altLang="en-EG" sz="1200" b="0" i="0" u="none" strike="noStrike" cap="none" normalizeH="0" baseline="0" dirty="0">
              <a:ln>
                <a:noFill/>
              </a:ln>
              <a:solidFill>
                <a:schemeClr val="bg1"/>
              </a:solidFill>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 is inferior to the </a:t>
            </a:r>
            <a:r>
              <a:rPr kumimoji="0" lang="en-US" altLang="en-EG" sz="2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Arial" panose="020B0604020202020204" pitchFamily="34" charset="0"/>
              </a:rPr>
              <a:t>other 2 methods</a:t>
            </a:r>
            <a:endParaRPr kumimoji="0" lang="en-US" altLang="en-EG" sz="1400" b="0" i="0" u="none" strike="noStrike" cap="none" normalizeH="0" baseline="0" dirty="0">
              <a:ln>
                <a:noFill/>
              </a:ln>
              <a:solidFill>
                <a:schemeClr val="bg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EG" sz="3600" b="0" i="0" u="none" strike="noStrike" cap="none" normalizeH="0" baseline="0" dirty="0">
              <a:ln>
                <a:noFill/>
              </a:ln>
              <a:solidFill>
                <a:schemeClr val="bg1"/>
              </a:solidFill>
              <a:effectLst/>
              <a:latin typeface="Arial" panose="020B0604020202020204" pitchFamily="34" charset="0"/>
            </a:endParaRPr>
          </a:p>
        </p:txBody>
      </p:sp>
      <p:graphicFrame>
        <p:nvGraphicFramePr>
          <p:cNvPr id="6" name="Object 5">
            <a:extLst>
              <a:ext uri="{FF2B5EF4-FFF2-40B4-BE49-F238E27FC236}">
                <a16:creationId xmlns:a16="http://schemas.microsoft.com/office/drawing/2014/main" id="{9BF965F4-7F24-AECD-A612-0F5C2CB96EE6}"/>
              </a:ext>
            </a:extLst>
          </p:cNvPr>
          <p:cNvGraphicFramePr>
            <a:graphicFrameLocks noChangeAspect="1"/>
          </p:cNvGraphicFramePr>
          <p:nvPr>
            <p:extLst>
              <p:ext uri="{D42A27DB-BD31-4B8C-83A1-F6EECF244321}">
                <p14:modId xmlns:p14="http://schemas.microsoft.com/office/powerpoint/2010/main" val="1607714358"/>
              </p:ext>
            </p:extLst>
          </p:nvPr>
        </p:nvGraphicFramePr>
        <p:xfrm>
          <a:off x="5645887" y="705768"/>
          <a:ext cx="6137613" cy="4610510"/>
        </p:xfrm>
        <a:graphic>
          <a:graphicData uri="http://schemas.openxmlformats.org/presentationml/2006/ole">
            <mc:AlternateContent xmlns:mc="http://schemas.openxmlformats.org/markup-compatibility/2006">
              <mc:Choice xmlns:v="urn:schemas-microsoft-com:vml" Requires="v">
                <p:oleObj name="Worksheet" r:id="rId2" imgW="3352800" imgH="2451100" progId="Excel.Sheet.8">
                  <p:embed/>
                </p:oleObj>
              </mc:Choice>
              <mc:Fallback>
                <p:oleObj name="Worksheet" r:id="rId2" imgW="3352800" imgH="2451100" progId="Excel.Sheet.8">
                  <p:embed/>
                  <p:pic>
                    <p:nvPicPr>
                      <p:cNvPr id="6" name="Object 5">
                        <a:extLst>
                          <a:ext uri="{FF2B5EF4-FFF2-40B4-BE49-F238E27FC236}">
                            <a16:creationId xmlns:a16="http://schemas.microsoft.com/office/drawing/2014/main" id="{9BF965F4-7F24-AECD-A612-0F5C2CB96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5887" y="705768"/>
                        <a:ext cx="6137613" cy="4610510"/>
                      </a:xfrm>
                      <a:prstGeom prst="rect">
                        <a:avLst/>
                      </a:prstGeom>
                      <a:solidFill>
                        <a:srgbClr val="FFFFFF"/>
                      </a:solidFill>
                    </p:spPr>
                  </p:pic>
                </p:oleObj>
              </mc:Fallback>
            </mc:AlternateContent>
          </a:graphicData>
        </a:graphic>
      </p:graphicFrame>
      <p:sp>
        <p:nvSpPr>
          <p:cNvPr id="7" name="Rectangle 3">
            <a:extLst>
              <a:ext uri="{FF2B5EF4-FFF2-40B4-BE49-F238E27FC236}">
                <a16:creationId xmlns:a16="http://schemas.microsoft.com/office/drawing/2014/main" id="{C4F0FE2A-F499-38A7-5E20-4421A5D40B70}"/>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EG"/>
          </a:p>
        </p:txBody>
      </p:sp>
    </p:spTree>
    <p:extLst>
      <p:ext uri="{BB962C8B-B14F-4D97-AF65-F5344CB8AC3E}">
        <p14:creationId xmlns:p14="http://schemas.microsoft.com/office/powerpoint/2010/main" val="40338193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a:extLst>
              <a:ext uri="{FF2B5EF4-FFF2-40B4-BE49-F238E27FC236}">
                <a16:creationId xmlns:a16="http://schemas.microsoft.com/office/drawing/2014/main" id="{D886D412-AD55-85EC-7071-02EE44460819}"/>
              </a:ext>
            </a:extLst>
          </p:cNvPr>
          <p:cNvSpPr>
            <a:spLocks noChangeArrowheads="1"/>
          </p:cNvSpPr>
          <p:nvPr/>
        </p:nvSpPr>
        <p:spPr bwMode="auto">
          <a:xfrm>
            <a:off x="862366" y="2194102"/>
            <a:ext cx="3427001" cy="390858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0" marR="0" lvl="0" indent="-228600" algn="just" fontAlgn="base">
              <a:lnSpc>
                <a:spcPct val="90000"/>
              </a:lnSpc>
              <a:spcBef>
                <a:spcPct val="0"/>
              </a:spcBef>
              <a:spcAft>
                <a:spcPts val="600"/>
              </a:spcAft>
              <a:buClrTx/>
              <a:buSzTx/>
              <a:buFont typeface="Arial" panose="020B0604020202020204" pitchFamily="34" charset="0"/>
              <a:buChar char="•"/>
              <a:tabLst/>
            </a:pPr>
            <a:r>
              <a:rPr kumimoji="0" lang="en-US" altLang="en-EG" sz="2000" b="0" i="0" u="none" strike="noStrike" cap="none" normalizeH="0" baseline="0" dirty="0">
                <a:ln>
                  <a:noFill/>
                </a:ln>
                <a:solidFill>
                  <a:schemeClr val="bg1"/>
                </a:solidFill>
                <a:effectLst/>
              </a:rPr>
              <a:t> the present value of the cash inflows minus the present value of the cash outflows</a:t>
            </a:r>
          </a:p>
          <a:p>
            <a:pPr marL="0" marR="0" lvl="0" indent="-228600" algn="just" fontAlgn="base">
              <a:lnSpc>
                <a:spcPct val="90000"/>
              </a:lnSpc>
              <a:spcBef>
                <a:spcPct val="0"/>
              </a:spcBef>
              <a:spcAft>
                <a:spcPts val="600"/>
              </a:spcAft>
              <a:buClrTx/>
              <a:buSzTx/>
              <a:buFont typeface="Arial" panose="020B0604020202020204" pitchFamily="34" charset="0"/>
              <a:buChar char="•"/>
              <a:tabLst/>
            </a:pPr>
            <a:r>
              <a:rPr kumimoji="0" lang="en-US" altLang="en-EG" sz="2000" b="0" i="0" u="none" strike="noStrike" cap="none" normalizeH="0" baseline="0" dirty="0">
                <a:ln>
                  <a:noFill/>
                </a:ln>
                <a:solidFill>
                  <a:schemeClr val="bg1"/>
                </a:solidFill>
                <a:effectLst/>
              </a:rPr>
              <a:t> the cash inflows are discounted back over the life of the investment</a:t>
            </a:r>
          </a:p>
          <a:p>
            <a:pPr marL="0" marR="0" lvl="0" indent="-228600" algn="just" fontAlgn="base">
              <a:lnSpc>
                <a:spcPct val="90000"/>
              </a:lnSpc>
              <a:spcBef>
                <a:spcPct val="0"/>
              </a:spcBef>
              <a:spcAft>
                <a:spcPts val="600"/>
              </a:spcAft>
              <a:buClrTx/>
              <a:buSzTx/>
              <a:buFont typeface="Arial" panose="020B0604020202020204" pitchFamily="34" charset="0"/>
              <a:buChar char="•"/>
              <a:tabLst/>
            </a:pPr>
            <a:r>
              <a:rPr kumimoji="0" lang="en-US" altLang="en-EG" sz="2000" b="0" i="0" u="none" strike="noStrike" cap="none" normalizeH="0" baseline="0" dirty="0">
                <a:ln>
                  <a:noFill/>
                </a:ln>
                <a:solidFill>
                  <a:schemeClr val="bg1"/>
                </a:solidFill>
                <a:effectLst/>
              </a:rPr>
              <a:t> the basic discount rate is usually the firm’s cost of capital (WACC)</a:t>
            </a:r>
          </a:p>
          <a:p>
            <a:pPr marL="0" marR="0" lvl="0" indent="-228600" algn="just" fontAlgn="base">
              <a:lnSpc>
                <a:spcPct val="90000"/>
              </a:lnSpc>
              <a:spcBef>
                <a:spcPct val="0"/>
              </a:spcBef>
              <a:spcAft>
                <a:spcPts val="600"/>
              </a:spcAft>
              <a:buClrTx/>
              <a:buSzTx/>
              <a:buFont typeface="Arial" panose="020B0604020202020204" pitchFamily="34" charset="0"/>
              <a:buChar char="•"/>
              <a:tabLst/>
            </a:pPr>
            <a:endParaRPr kumimoji="0" lang="en-US" altLang="en-EG" sz="2000" b="0" i="0" u="none" strike="noStrike" cap="none" normalizeH="0" baseline="0" dirty="0">
              <a:ln>
                <a:noFill/>
              </a:ln>
              <a:solidFill>
                <a:schemeClr val="bg1"/>
              </a:solidFill>
              <a:effectLst/>
            </a:endParaRPr>
          </a:p>
        </p:txBody>
      </p:sp>
      <p:sp>
        <p:nvSpPr>
          <p:cNvPr id="4" name="Slide Number Placeholder 3">
            <a:extLst>
              <a:ext uri="{FF2B5EF4-FFF2-40B4-BE49-F238E27FC236}">
                <a16:creationId xmlns:a16="http://schemas.microsoft.com/office/drawing/2014/main" id="{D3230C1E-1AA4-734F-D4E8-5376009F7795}"/>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53D902E5-DA95-3648-96C4-3B61E2C1363D}" type="slidenum">
              <a:rPr lang="en-US" sz="1000">
                <a:solidFill>
                  <a:schemeClr val="tx1">
                    <a:lumMod val="50000"/>
                    <a:lumOff val="50000"/>
                  </a:schemeClr>
                </a:solidFill>
              </a:rPr>
              <a:pPr>
                <a:spcAft>
                  <a:spcPts val="600"/>
                </a:spcAft>
              </a:pPr>
              <a:t>43</a:t>
            </a:fld>
            <a:endParaRPr lang="en-US" sz="1000">
              <a:solidFill>
                <a:schemeClr val="tx1">
                  <a:lumMod val="50000"/>
                  <a:lumOff val="50000"/>
                </a:schemeClr>
              </a:solidFill>
            </a:endParaRPr>
          </a:p>
        </p:txBody>
      </p:sp>
      <p:graphicFrame>
        <p:nvGraphicFramePr>
          <p:cNvPr id="5" name="Table 4">
            <a:extLst>
              <a:ext uri="{FF2B5EF4-FFF2-40B4-BE49-F238E27FC236}">
                <a16:creationId xmlns:a16="http://schemas.microsoft.com/office/drawing/2014/main" id="{B8F2A775-41C1-FDC9-5FD7-DB53E1B32263}"/>
              </a:ext>
            </a:extLst>
          </p:cNvPr>
          <p:cNvGraphicFramePr>
            <a:graphicFrameLocks noGrp="1"/>
          </p:cNvGraphicFramePr>
          <p:nvPr/>
        </p:nvGraphicFramePr>
        <p:xfrm>
          <a:off x="5445457" y="1032927"/>
          <a:ext cx="6155143" cy="4815895"/>
        </p:xfrm>
        <a:graphic>
          <a:graphicData uri="http://schemas.openxmlformats.org/drawingml/2006/table">
            <a:tbl>
              <a:tblPr firstRow="1" firstCol="1" bandRow="1">
                <a:solidFill>
                  <a:schemeClr val="bg1">
                    <a:lumMod val="95000"/>
                  </a:schemeClr>
                </a:solidFill>
                <a:tableStyleId>{5C22544A-7EE6-4342-B048-85BDC9FD1C3A}</a:tableStyleId>
              </a:tblPr>
              <a:tblGrid>
                <a:gridCol w="901289">
                  <a:extLst>
                    <a:ext uri="{9D8B030D-6E8A-4147-A177-3AD203B41FA5}">
                      <a16:colId xmlns:a16="http://schemas.microsoft.com/office/drawing/2014/main" val="3784403696"/>
                    </a:ext>
                  </a:extLst>
                </a:gridCol>
                <a:gridCol w="1506761">
                  <a:extLst>
                    <a:ext uri="{9D8B030D-6E8A-4147-A177-3AD203B41FA5}">
                      <a16:colId xmlns:a16="http://schemas.microsoft.com/office/drawing/2014/main" val="3232099009"/>
                    </a:ext>
                  </a:extLst>
                </a:gridCol>
                <a:gridCol w="1838772">
                  <a:extLst>
                    <a:ext uri="{9D8B030D-6E8A-4147-A177-3AD203B41FA5}">
                      <a16:colId xmlns:a16="http://schemas.microsoft.com/office/drawing/2014/main" val="1742073809"/>
                    </a:ext>
                  </a:extLst>
                </a:gridCol>
                <a:gridCol w="1908321">
                  <a:extLst>
                    <a:ext uri="{9D8B030D-6E8A-4147-A177-3AD203B41FA5}">
                      <a16:colId xmlns:a16="http://schemas.microsoft.com/office/drawing/2014/main" val="3774046346"/>
                    </a:ext>
                  </a:extLst>
                </a:gridCol>
              </a:tblGrid>
              <a:tr h="1090855">
                <a:tc>
                  <a:txBody>
                    <a:bodyPr/>
                    <a:lstStyle/>
                    <a:p>
                      <a:pPr algn="ctr" rtl="0">
                        <a:lnSpc>
                          <a:spcPct val="115000"/>
                        </a:lnSpc>
                        <a:spcAft>
                          <a:spcPts val="1000"/>
                        </a:spcAft>
                      </a:pPr>
                      <a:r>
                        <a:rPr lang="en-EG" sz="1800" b="0" u="sng" cap="none" spc="0">
                          <a:solidFill>
                            <a:schemeClr val="bg1"/>
                          </a:solidFill>
                          <a:effectLst/>
                        </a:rPr>
                        <a:t>Period</a:t>
                      </a:r>
                      <a:endParaRPr lang="en-EG" sz="1800" b="0" cap="none" spc="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ctr">
                    <a:lnL w="12700" cmpd="sng">
                      <a:noFill/>
                    </a:lnL>
                    <a:lnR w="12700" cmpd="sng">
                      <a:noFill/>
                    </a:lnR>
                    <a:lnT w="19050" cap="flat" cmpd="sng" algn="ctr">
                      <a:noFill/>
                      <a:prstDash val="solid"/>
                    </a:lnT>
                    <a:lnB w="38100" cmpd="sng">
                      <a:noFill/>
                    </a:lnB>
                    <a:solidFill>
                      <a:schemeClr val="accent2"/>
                    </a:solidFill>
                  </a:tcPr>
                </a:tc>
                <a:tc>
                  <a:txBody>
                    <a:bodyPr/>
                    <a:lstStyle/>
                    <a:p>
                      <a:pPr algn="ctr" rtl="0">
                        <a:lnSpc>
                          <a:spcPct val="115000"/>
                        </a:lnSpc>
                        <a:spcAft>
                          <a:spcPts val="1000"/>
                        </a:spcAft>
                      </a:pPr>
                      <a:r>
                        <a:rPr lang="en-EG" sz="1800" b="0" u="sng" cap="none" spc="0">
                          <a:solidFill>
                            <a:schemeClr val="bg1"/>
                          </a:solidFill>
                          <a:effectLst/>
                        </a:rPr>
                        <a:t> Annual Cash Flows </a:t>
                      </a:r>
                      <a:endParaRPr lang="en-EG" sz="1800" b="0" cap="none" spc="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ctr">
                    <a:lnL w="12700" cmpd="sng">
                      <a:noFill/>
                    </a:lnL>
                    <a:lnR w="12700" cmpd="sng">
                      <a:noFill/>
                    </a:lnR>
                    <a:lnT w="19050" cap="flat" cmpd="sng" algn="ctr">
                      <a:noFill/>
                      <a:prstDash val="solid"/>
                    </a:lnT>
                    <a:lnB w="38100" cmpd="sng">
                      <a:noFill/>
                    </a:lnB>
                    <a:solidFill>
                      <a:schemeClr val="accent2"/>
                    </a:solidFill>
                  </a:tcPr>
                </a:tc>
                <a:tc>
                  <a:txBody>
                    <a:bodyPr/>
                    <a:lstStyle/>
                    <a:p>
                      <a:pPr algn="ctr" rtl="0">
                        <a:lnSpc>
                          <a:spcPct val="115000"/>
                        </a:lnSpc>
                        <a:spcAft>
                          <a:spcPts val="1000"/>
                        </a:spcAft>
                      </a:pPr>
                      <a:r>
                        <a:rPr lang="en-EG" sz="1800" b="0" u="sng" cap="none" spc="0">
                          <a:solidFill>
                            <a:schemeClr val="bg1"/>
                          </a:solidFill>
                          <a:effectLst/>
                        </a:rPr>
                        <a:t> Discounted @ 12% Cash Flows </a:t>
                      </a:r>
                      <a:endParaRPr lang="en-EG" sz="1800" b="0" cap="none" spc="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ctr">
                    <a:lnL w="12700" cmpd="sng">
                      <a:noFill/>
                    </a:lnL>
                    <a:lnR w="12700" cmpd="sng">
                      <a:noFill/>
                    </a:lnR>
                    <a:lnT w="19050" cap="flat" cmpd="sng" algn="ctr">
                      <a:noFill/>
                      <a:prstDash val="solid"/>
                    </a:lnT>
                    <a:lnB w="38100" cmpd="sng">
                      <a:noFill/>
                    </a:lnB>
                    <a:solidFill>
                      <a:schemeClr val="accent2"/>
                    </a:solidFill>
                  </a:tcPr>
                </a:tc>
                <a:tc>
                  <a:txBody>
                    <a:bodyPr/>
                    <a:lstStyle/>
                    <a:p>
                      <a:pPr algn="ctr" rtl="0">
                        <a:lnSpc>
                          <a:spcPct val="115000"/>
                        </a:lnSpc>
                        <a:spcAft>
                          <a:spcPts val="1000"/>
                        </a:spcAft>
                      </a:pPr>
                      <a:r>
                        <a:rPr lang="en-EG" sz="1800" b="0" u="sng" cap="none" spc="0">
                          <a:solidFill>
                            <a:schemeClr val="bg1"/>
                          </a:solidFill>
                          <a:effectLst/>
                        </a:rPr>
                        <a:t> Cumulative Cash Flows </a:t>
                      </a:r>
                      <a:endParaRPr lang="en-EG" sz="1800" b="0" cap="none" spc="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ctr">
                    <a:lnL w="12700" cmpd="sng">
                      <a:noFill/>
                    </a:lnL>
                    <a:lnR w="12700" cmpd="sng">
                      <a:noFill/>
                    </a:lnR>
                    <a:lnT w="19050" cap="flat" cmpd="sng" algn="ctr">
                      <a:noFill/>
                      <a:prstDash val="solid"/>
                    </a:lnT>
                    <a:lnB w="38100" cmpd="sng">
                      <a:noFill/>
                    </a:lnB>
                    <a:solidFill>
                      <a:schemeClr val="accent2"/>
                    </a:solidFill>
                  </a:tcPr>
                </a:tc>
                <a:extLst>
                  <a:ext uri="{0D108BD9-81ED-4DB2-BD59-A6C34878D82A}">
                    <a16:rowId xmlns:a16="http://schemas.microsoft.com/office/drawing/2014/main" val="1180614933"/>
                  </a:ext>
                </a:extLst>
              </a:tr>
              <a:tr h="372504">
                <a:tc>
                  <a:txBody>
                    <a:bodyPr/>
                    <a:lstStyle/>
                    <a:p>
                      <a:pPr algn="ctr" rtl="0">
                        <a:lnSpc>
                          <a:spcPct val="115000"/>
                        </a:lnSpc>
                        <a:spcAft>
                          <a:spcPts val="1000"/>
                        </a:spcAft>
                      </a:pPr>
                      <a:r>
                        <a:rPr lang="en-EG" sz="1400" b="1" cap="none" spc="0">
                          <a:solidFill>
                            <a:schemeClr val="tx1"/>
                          </a:solidFill>
                          <a:effectLst/>
                        </a:rPr>
                        <a:t>0</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(52,125)</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(52,125.00)</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(52,125.00)</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521200553"/>
                  </a:ext>
                </a:extLst>
              </a:tr>
              <a:tr h="372504">
                <a:tc>
                  <a:txBody>
                    <a:bodyPr/>
                    <a:lstStyle/>
                    <a:p>
                      <a:pPr algn="ctr" rtl="0">
                        <a:lnSpc>
                          <a:spcPct val="115000"/>
                        </a:lnSpc>
                        <a:spcAft>
                          <a:spcPts val="1000"/>
                        </a:spcAft>
                      </a:pPr>
                      <a:r>
                        <a:rPr lang="en-EG" sz="1400" b="1" cap="none" spc="0">
                          <a:solidFill>
                            <a:schemeClr val="tx1"/>
                          </a:solidFill>
                          <a:effectLst/>
                        </a:rPr>
                        <a:t>1</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10,714.29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(41,410.71)</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188455515"/>
                  </a:ext>
                </a:extLst>
              </a:tr>
              <a:tr h="372504">
                <a:tc>
                  <a:txBody>
                    <a:bodyPr/>
                    <a:lstStyle/>
                    <a:p>
                      <a:pPr algn="ctr" rtl="0">
                        <a:lnSpc>
                          <a:spcPct val="115000"/>
                        </a:lnSpc>
                        <a:spcAft>
                          <a:spcPts val="1000"/>
                        </a:spcAft>
                      </a:pPr>
                      <a:r>
                        <a:rPr lang="en-EG" sz="1400" b="1" cap="none" spc="0">
                          <a:solidFill>
                            <a:schemeClr val="tx1"/>
                          </a:solidFill>
                          <a:effectLst/>
                        </a:rPr>
                        <a:t>2</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9,566.33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(31,844.38)</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866253325"/>
                  </a:ext>
                </a:extLst>
              </a:tr>
              <a:tr h="372504">
                <a:tc>
                  <a:txBody>
                    <a:bodyPr/>
                    <a:lstStyle/>
                    <a:p>
                      <a:pPr algn="ctr" rtl="0">
                        <a:lnSpc>
                          <a:spcPct val="115000"/>
                        </a:lnSpc>
                        <a:spcAft>
                          <a:spcPts val="1000"/>
                        </a:spcAft>
                      </a:pPr>
                      <a:r>
                        <a:rPr lang="en-EG" sz="1400" b="1" cap="none" spc="0">
                          <a:solidFill>
                            <a:schemeClr val="tx1"/>
                          </a:solidFill>
                          <a:effectLst/>
                        </a:rPr>
                        <a:t>3</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8,541.36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(23,303.02)</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158663606"/>
                  </a:ext>
                </a:extLst>
              </a:tr>
              <a:tr h="372504">
                <a:tc>
                  <a:txBody>
                    <a:bodyPr/>
                    <a:lstStyle/>
                    <a:p>
                      <a:pPr algn="ctr" rtl="0">
                        <a:lnSpc>
                          <a:spcPct val="115000"/>
                        </a:lnSpc>
                        <a:spcAft>
                          <a:spcPts val="1000"/>
                        </a:spcAft>
                      </a:pPr>
                      <a:r>
                        <a:rPr lang="en-EG" sz="1400" b="1" cap="none" spc="0">
                          <a:solidFill>
                            <a:schemeClr val="tx1"/>
                          </a:solidFill>
                          <a:effectLst/>
                        </a:rPr>
                        <a:t>4</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7,626.22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(15,676.80)</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877498655"/>
                  </a:ext>
                </a:extLst>
              </a:tr>
              <a:tr h="372504">
                <a:tc>
                  <a:txBody>
                    <a:bodyPr/>
                    <a:lstStyle/>
                    <a:p>
                      <a:pPr algn="ctr" rtl="0">
                        <a:lnSpc>
                          <a:spcPct val="115000"/>
                        </a:lnSpc>
                        <a:spcAft>
                          <a:spcPts val="1000"/>
                        </a:spcAft>
                      </a:pPr>
                      <a:r>
                        <a:rPr lang="en-EG" sz="1400" b="1" cap="none" spc="0">
                          <a:solidFill>
                            <a:schemeClr val="tx1"/>
                          </a:solidFill>
                          <a:effectLst/>
                        </a:rPr>
                        <a:t>5</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6,809.12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(8,867.68)</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561559135"/>
                  </a:ext>
                </a:extLst>
              </a:tr>
              <a:tr h="372504">
                <a:tc>
                  <a:txBody>
                    <a:bodyPr/>
                    <a:lstStyle/>
                    <a:p>
                      <a:pPr algn="ctr" rtl="0">
                        <a:lnSpc>
                          <a:spcPct val="115000"/>
                        </a:lnSpc>
                        <a:spcAft>
                          <a:spcPts val="1000"/>
                        </a:spcAft>
                      </a:pPr>
                      <a:r>
                        <a:rPr lang="en-EG" sz="1400" b="1" cap="none" spc="0">
                          <a:solidFill>
                            <a:schemeClr val="tx1"/>
                          </a:solidFill>
                          <a:effectLst/>
                        </a:rPr>
                        <a:t>6</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6,079.57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(2,788.11)</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662745461"/>
                  </a:ext>
                </a:extLst>
              </a:tr>
              <a:tr h="372504">
                <a:tc>
                  <a:txBody>
                    <a:bodyPr/>
                    <a:lstStyle/>
                    <a:p>
                      <a:pPr algn="ctr" rtl="0">
                        <a:lnSpc>
                          <a:spcPct val="115000"/>
                        </a:lnSpc>
                        <a:spcAft>
                          <a:spcPts val="1000"/>
                        </a:spcAft>
                      </a:pPr>
                      <a:r>
                        <a:rPr lang="en-EG" sz="1400" b="1" cap="none" spc="0">
                          <a:solidFill>
                            <a:schemeClr val="tx1"/>
                          </a:solidFill>
                          <a:effectLst/>
                        </a:rPr>
                        <a:t>7</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5,428.19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2,640.08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403180464"/>
                  </a:ext>
                </a:extLst>
              </a:tr>
              <a:tr h="372504">
                <a:tc>
                  <a:txBody>
                    <a:bodyPr/>
                    <a:lstStyle/>
                    <a:p>
                      <a:pPr algn="ctr" rtl="0">
                        <a:lnSpc>
                          <a:spcPct val="115000"/>
                        </a:lnSpc>
                        <a:spcAft>
                          <a:spcPts val="1000"/>
                        </a:spcAft>
                      </a:pPr>
                      <a:r>
                        <a:rPr lang="en-EG" sz="1400" b="1" cap="none" spc="0">
                          <a:solidFill>
                            <a:schemeClr val="tx1"/>
                          </a:solidFill>
                          <a:effectLst/>
                        </a:rPr>
                        <a:t>8</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4,846.60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7,486.68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856303886"/>
                  </a:ext>
                </a:extLst>
              </a:tr>
              <a:tr h="372504">
                <a:tc>
                  <a:txBody>
                    <a:bodyPr/>
                    <a:lstStyle/>
                    <a:p>
                      <a:pPr>
                        <a:lnSpc>
                          <a:spcPct val="115000"/>
                        </a:lnSpc>
                      </a:pPr>
                      <a:endParaRPr lang="en-EG" sz="1400" b="1" cap="none" spc="0">
                        <a:solidFill>
                          <a:schemeClr val="tx1"/>
                        </a:solidFill>
                        <a:effectLst/>
                        <a:latin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NPV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7,486.68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a:lnSpc>
                          <a:spcPct val="115000"/>
                        </a:lnSpc>
                      </a:pPr>
                      <a:endParaRPr lang="en-EG" sz="1400" cap="none" spc="0">
                        <a:solidFill>
                          <a:schemeClr val="tx1"/>
                        </a:solidFill>
                        <a:effectLst/>
                        <a:latin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609664096"/>
                  </a:ext>
                </a:extLst>
              </a:tr>
            </a:tbl>
          </a:graphicData>
        </a:graphic>
      </p:graphicFrame>
      <p:sp>
        <p:nvSpPr>
          <p:cNvPr id="7" name="TextBox 6">
            <a:extLst>
              <a:ext uri="{FF2B5EF4-FFF2-40B4-BE49-F238E27FC236}">
                <a16:creationId xmlns:a16="http://schemas.microsoft.com/office/drawing/2014/main" id="{905E3D79-90FE-EB38-7B98-5E4EFCA4FB96}"/>
              </a:ext>
            </a:extLst>
          </p:cNvPr>
          <p:cNvSpPr txBox="1"/>
          <p:nvPr/>
        </p:nvSpPr>
        <p:spPr>
          <a:xfrm>
            <a:off x="862366" y="653143"/>
            <a:ext cx="3143577" cy="707886"/>
          </a:xfrm>
          <a:prstGeom prst="rect">
            <a:avLst/>
          </a:prstGeom>
          <a:noFill/>
        </p:spPr>
        <p:txBody>
          <a:bodyPr wrap="square" rtlCol="0">
            <a:spAutoFit/>
          </a:bodyPr>
          <a:lstStyle/>
          <a:p>
            <a:r>
              <a:rPr lang="en-EG" sz="4000" b="1" dirty="0">
                <a:solidFill>
                  <a:srgbClr val="00B0F0"/>
                </a:solidFill>
              </a:rPr>
              <a:t>NPV</a:t>
            </a:r>
          </a:p>
        </p:txBody>
      </p:sp>
    </p:spTree>
    <p:extLst>
      <p:ext uri="{BB962C8B-B14F-4D97-AF65-F5344CB8AC3E}">
        <p14:creationId xmlns:p14="http://schemas.microsoft.com/office/powerpoint/2010/main" val="9298890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a:extLst>
              <a:ext uri="{FF2B5EF4-FFF2-40B4-BE49-F238E27FC236}">
                <a16:creationId xmlns:a16="http://schemas.microsoft.com/office/drawing/2014/main" id="{4D9CA2C2-08D2-A790-2E33-87CC3308955F}"/>
              </a:ext>
            </a:extLst>
          </p:cNvPr>
          <p:cNvSpPr>
            <a:spLocks noChangeArrowheads="1"/>
          </p:cNvSpPr>
          <p:nvPr/>
        </p:nvSpPr>
        <p:spPr bwMode="auto">
          <a:xfrm>
            <a:off x="862366" y="2194102"/>
            <a:ext cx="3427001" cy="390858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R="0" lvl="0" eaLnBrk="1" fontAlgn="base" hangingPunct="1">
              <a:lnSpc>
                <a:spcPct val="90000"/>
              </a:lnSpc>
              <a:spcBef>
                <a:spcPct val="0"/>
              </a:spcBef>
              <a:spcAft>
                <a:spcPts val="600"/>
              </a:spcAft>
              <a:buClrTx/>
              <a:buSzTx/>
              <a:tabLst>
                <a:tab pos="457200" algn="l"/>
              </a:tabLst>
            </a:pPr>
            <a:r>
              <a:rPr kumimoji="0" lang="en-US" altLang="en-EG" sz="2800" b="1" i="0" u="sng" strike="noStrike" cap="none" normalizeH="0" baseline="0" dirty="0">
                <a:ln>
                  <a:noFill/>
                </a:ln>
                <a:solidFill>
                  <a:srgbClr val="00B0F0"/>
                </a:solidFill>
                <a:effectLst/>
                <a:latin typeface="+mn-lt"/>
              </a:rPr>
              <a:t>Profitability Index</a:t>
            </a:r>
            <a:endParaRPr kumimoji="0" lang="en-US" altLang="en-EG" sz="2800" b="0" i="0" u="none" strike="noStrike" cap="none" normalizeH="0" baseline="0" dirty="0">
              <a:ln>
                <a:noFill/>
              </a:ln>
              <a:solidFill>
                <a:srgbClr val="00B0F0"/>
              </a:solidFill>
              <a:effectLst/>
              <a:latin typeface="+mn-lt"/>
            </a:endParaRPr>
          </a:p>
          <a:p>
            <a:pPr marL="0" marR="0" lvl="0" indent="-228600" eaLnBrk="1" fontAlgn="base" hangingPunct="1">
              <a:lnSpc>
                <a:spcPct val="90000"/>
              </a:lnSpc>
              <a:spcBef>
                <a:spcPct val="0"/>
              </a:spcBef>
              <a:spcAft>
                <a:spcPts val="600"/>
              </a:spcAft>
              <a:buClrTx/>
              <a:buSzTx/>
              <a:buFont typeface="Arial" panose="020B0604020202020204" pitchFamily="34" charset="0"/>
              <a:buChar char="•"/>
              <a:tabLst>
                <a:tab pos="457200" algn="l"/>
              </a:tabLst>
            </a:pPr>
            <a:r>
              <a:rPr kumimoji="0" lang="en-US" altLang="en-EG" sz="2800" b="0" i="0" u="none" strike="noStrike" cap="none" normalizeH="0" baseline="0" dirty="0">
                <a:ln>
                  <a:noFill/>
                </a:ln>
                <a:solidFill>
                  <a:schemeClr val="bg1"/>
                </a:solidFill>
                <a:effectLst/>
                <a:latin typeface="+mn-lt"/>
              </a:rPr>
              <a:t>The profitability index (PI), or benefit–cost ratio, is the ratio of the  present value of the future free cash flows to the initial outlay.  </a:t>
            </a:r>
          </a:p>
          <a:p>
            <a:pPr marL="0" marR="0" lvl="0" indent="-228600" eaLnBrk="1" fontAlgn="base" hangingPunct="1">
              <a:lnSpc>
                <a:spcPct val="90000"/>
              </a:lnSpc>
              <a:spcBef>
                <a:spcPct val="0"/>
              </a:spcBef>
              <a:spcAft>
                <a:spcPts val="600"/>
              </a:spcAft>
              <a:buClrTx/>
              <a:buSzTx/>
              <a:buFont typeface="Arial" panose="020B0604020202020204" pitchFamily="34" charset="0"/>
              <a:buChar char="•"/>
              <a:tabLst>
                <a:tab pos="457200" algn="l"/>
              </a:tabLst>
            </a:pPr>
            <a:endParaRPr kumimoji="0" lang="en-US" altLang="en-EG" sz="2800" b="0" i="0" u="none" strike="noStrike" cap="none" normalizeH="0" baseline="0" dirty="0">
              <a:ln>
                <a:noFill/>
              </a:ln>
              <a:solidFill>
                <a:schemeClr val="bg1"/>
              </a:solidFill>
              <a:effectLst/>
              <a:latin typeface="+mn-lt"/>
            </a:endParaRPr>
          </a:p>
        </p:txBody>
      </p:sp>
      <p:sp>
        <p:nvSpPr>
          <p:cNvPr id="4" name="Slide Number Placeholder 3">
            <a:extLst>
              <a:ext uri="{FF2B5EF4-FFF2-40B4-BE49-F238E27FC236}">
                <a16:creationId xmlns:a16="http://schemas.microsoft.com/office/drawing/2014/main" id="{BC1262E5-C657-319B-07B6-957E29694209}"/>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53D902E5-DA95-3648-96C4-3B61E2C1363D}" type="slidenum">
              <a:rPr lang="en-US" sz="1000">
                <a:solidFill>
                  <a:schemeClr val="tx1">
                    <a:lumMod val="50000"/>
                    <a:lumOff val="50000"/>
                  </a:schemeClr>
                </a:solidFill>
              </a:rPr>
              <a:pPr>
                <a:spcAft>
                  <a:spcPts val="600"/>
                </a:spcAft>
              </a:pPr>
              <a:t>44</a:t>
            </a:fld>
            <a:endParaRPr lang="en-US" sz="1000">
              <a:solidFill>
                <a:schemeClr val="tx1">
                  <a:lumMod val="50000"/>
                  <a:lumOff val="50000"/>
                </a:schemeClr>
              </a:solidFill>
            </a:endParaRPr>
          </a:p>
        </p:txBody>
      </p:sp>
      <p:graphicFrame>
        <p:nvGraphicFramePr>
          <p:cNvPr id="5" name="Table 4">
            <a:extLst>
              <a:ext uri="{FF2B5EF4-FFF2-40B4-BE49-F238E27FC236}">
                <a16:creationId xmlns:a16="http://schemas.microsoft.com/office/drawing/2014/main" id="{D6E630B3-3958-F26F-B5C7-D5881A354C08}"/>
              </a:ext>
            </a:extLst>
          </p:cNvPr>
          <p:cNvGraphicFramePr>
            <a:graphicFrameLocks noGrp="1"/>
          </p:cNvGraphicFramePr>
          <p:nvPr/>
        </p:nvGraphicFramePr>
        <p:xfrm>
          <a:off x="5952735" y="661916"/>
          <a:ext cx="5140587" cy="5557915"/>
        </p:xfrm>
        <a:graphic>
          <a:graphicData uri="http://schemas.openxmlformats.org/drawingml/2006/table">
            <a:tbl>
              <a:tblPr firstRow="1" firstCol="1" bandRow="1">
                <a:tableStyleId>{5C22544A-7EE6-4342-B048-85BDC9FD1C3A}</a:tableStyleId>
              </a:tblPr>
              <a:tblGrid>
                <a:gridCol w="805965">
                  <a:extLst>
                    <a:ext uri="{9D8B030D-6E8A-4147-A177-3AD203B41FA5}">
                      <a16:colId xmlns:a16="http://schemas.microsoft.com/office/drawing/2014/main" val="579955668"/>
                    </a:ext>
                  </a:extLst>
                </a:gridCol>
                <a:gridCol w="1341710">
                  <a:extLst>
                    <a:ext uri="{9D8B030D-6E8A-4147-A177-3AD203B41FA5}">
                      <a16:colId xmlns:a16="http://schemas.microsoft.com/office/drawing/2014/main" val="3907703601"/>
                    </a:ext>
                  </a:extLst>
                </a:gridCol>
                <a:gridCol w="1326768">
                  <a:extLst>
                    <a:ext uri="{9D8B030D-6E8A-4147-A177-3AD203B41FA5}">
                      <a16:colId xmlns:a16="http://schemas.microsoft.com/office/drawing/2014/main" val="2727558867"/>
                    </a:ext>
                  </a:extLst>
                </a:gridCol>
                <a:gridCol w="1666144">
                  <a:extLst>
                    <a:ext uri="{9D8B030D-6E8A-4147-A177-3AD203B41FA5}">
                      <a16:colId xmlns:a16="http://schemas.microsoft.com/office/drawing/2014/main" val="2742018445"/>
                    </a:ext>
                  </a:extLst>
                </a:gridCol>
              </a:tblGrid>
              <a:tr h="740907">
                <a:tc>
                  <a:txBody>
                    <a:bodyPr/>
                    <a:lstStyle/>
                    <a:p>
                      <a:pPr algn="ctr" rtl="0">
                        <a:lnSpc>
                          <a:spcPct val="115000"/>
                        </a:lnSpc>
                        <a:spcAft>
                          <a:spcPts val="1000"/>
                        </a:spcAft>
                      </a:pPr>
                      <a:r>
                        <a:rPr lang="en-EG" sz="1300" u="sng">
                          <a:effectLst/>
                        </a:rPr>
                        <a:t>Period</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ctr"/>
                </a:tc>
                <a:tc>
                  <a:txBody>
                    <a:bodyPr/>
                    <a:lstStyle/>
                    <a:p>
                      <a:pPr algn="ctr" rtl="0">
                        <a:lnSpc>
                          <a:spcPct val="115000"/>
                        </a:lnSpc>
                        <a:spcAft>
                          <a:spcPts val="1000"/>
                        </a:spcAft>
                      </a:pPr>
                      <a:r>
                        <a:rPr lang="en-EG" sz="1300" u="sng">
                          <a:effectLst/>
                        </a:rPr>
                        <a:t> Annual Cash Flows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ctr"/>
                </a:tc>
                <a:tc>
                  <a:txBody>
                    <a:bodyPr/>
                    <a:lstStyle/>
                    <a:p>
                      <a:pPr algn="ctr" rtl="0">
                        <a:lnSpc>
                          <a:spcPct val="115000"/>
                        </a:lnSpc>
                        <a:spcAft>
                          <a:spcPts val="1000"/>
                        </a:spcAft>
                      </a:pPr>
                      <a:r>
                        <a:rPr lang="en-EG" sz="1300" u="sng">
                          <a:effectLst/>
                        </a:rPr>
                        <a:t> Discounted @ 12% Cash Flows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ctr"/>
                </a:tc>
                <a:tc>
                  <a:txBody>
                    <a:bodyPr/>
                    <a:lstStyle/>
                    <a:p>
                      <a:pPr algn="ctr" rtl="0">
                        <a:lnSpc>
                          <a:spcPct val="115000"/>
                        </a:lnSpc>
                        <a:spcAft>
                          <a:spcPts val="1000"/>
                        </a:spcAft>
                      </a:pPr>
                      <a:r>
                        <a:rPr lang="en-EG" sz="1300" u="sng">
                          <a:effectLst/>
                        </a:rPr>
                        <a:t> Cumulative Cash Flows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ctr"/>
                </a:tc>
                <a:extLst>
                  <a:ext uri="{0D108BD9-81ED-4DB2-BD59-A6C34878D82A}">
                    <a16:rowId xmlns:a16="http://schemas.microsoft.com/office/drawing/2014/main" val="1945042573"/>
                  </a:ext>
                </a:extLst>
              </a:tr>
              <a:tr h="505265">
                <a:tc>
                  <a:txBody>
                    <a:bodyPr/>
                    <a:lstStyle/>
                    <a:p>
                      <a:pPr algn="ctr" rtl="0">
                        <a:lnSpc>
                          <a:spcPct val="115000"/>
                        </a:lnSpc>
                        <a:spcAft>
                          <a:spcPts val="1000"/>
                        </a:spcAft>
                      </a:pPr>
                      <a:r>
                        <a:rPr lang="en-EG" sz="1300">
                          <a:effectLst/>
                        </a:rPr>
                        <a:t>0</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(52,125)</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(52,125.00)</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(52,125.00)</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1629065322"/>
                  </a:ext>
                </a:extLst>
              </a:tr>
              <a:tr h="505265">
                <a:tc>
                  <a:txBody>
                    <a:bodyPr/>
                    <a:lstStyle/>
                    <a:p>
                      <a:pPr algn="ctr" rtl="0">
                        <a:lnSpc>
                          <a:spcPct val="115000"/>
                        </a:lnSpc>
                        <a:spcAft>
                          <a:spcPts val="1000"/>
                        </a:spcAft>
                      </a:pPr>
                      <a:r>
                        <a:rPr lang="en-EG" sz="1300">
                          <a:effectLst/>
                        </a:rPr>
                        <a:t>1</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10,714.29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(41,410.71)</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2530598069"/>
                  </a:ext>
                </a:extLst>
              </a:tr>
              <a:tr h="505265">
                <a:tc>
                  <a:txBody>
                    <a:bodyPr/>
                    <a:lstStyle/>
                    <a:p>
                      <a:pPr algn="ctr" rtl="0">
                        <a:lnSpc>
                          <a:spcPct val="115000"/>
                        </a:lnSpc>
                        <a:spcAft>
                          <a:spcPts val="1000"/>
                        </a:spcAft>
                      </a:pPr>
                      <a:r>
                        <a:rPr lang="en-EG" sz="1300">
                          <a:effectLst/>
                        </a:rPr>
                        <a:t>2</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9,566.33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(31,844.38)</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2925342058"/>
                  </a:ext>
                </a:extLst>
              </a:tr>
              <a:tr h="505265">
                <a:tc>
                  <a:txBody>
                    <a:bodyPr/>
                    <a:lstStyle/>
                    <a:p>
                      <a:pPr algn="ctr" rtl="0">
                        <a:lnSpc>
                          <a:spcPct val="115000"/>
                        </a:lnSpc>
                        <a:spcAft>
                          <a:spcPts val="1000"/>
                        </a:spcAft>
                      </a:pPr>
                      <a:r>
                        <a:rPr lang="en-EG" sz="1300">
                          <a:effectLst/>
                        </a:rPr>
                        <a:t>3</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8,541.36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(23,303.02)</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67434421"/>
                  </a:ext>
                </a:extLst>
              </a:tr>
              <a:tr h="505265">
                <a:tc>
                  <a:txBody>
                    <a:bodyPr/>
                    <a:lstStyle/>
                    <a:p>
                      <a:pPr algn="ctr" rtl="0">
                        <a:lnSpc>
                          <a:spcPct val="115000"/>
                        </a:lnSpc>
                        <a:spcAft>
                          <a:spcPts val="1000"/>
                        </a:spcAft>
                      </a:pPr>
                      <a:r>
                        <a:rPr lang="en-EG" sz="1300">
                          <a:effectLst/>
                        </a:rPr>
                        <a:t>4</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7,626.22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(15,676.80)</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2714066075"/>
                  </a:ext>
                </a:extLst>
              </a:tr>
              <a:tr h="505265">
                <a:tc>
                  <a:txBody>
                    <a:bodyPr/>
                    <a:lstStyle/>
                    <a:p>
                      <a:pPr algn="ctr" rtl="0">
                        <a:lnSpc>
                          <a:spcPct val="115000"/>
                        </a:lnSpc>
                        <a:spcAft>
                          <a:spcPts val="1000"/>
                        </a:spcAft>
                      </a:pPr>
                      <a:r>
                        <a:rPr lang="en-EG" sz="1300">
                          <a:effectLst/>
                        </a:rPr>
                        <a:t>5</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6,809.12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(8,867.68)</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1540261751"/>
                  </a:ext>
                </a:extLst>
              </a:tr>
              <a:tr h="505265">
                <a:tc>
                  <a:txBody>
                    <a:bodyPr/>
                    <a:lstStyle/>
                    <a:p>
                      <a:pPr algn="ctr" rtl="0">
                        <a:lnSpc>
                          <a:spcPct val="115000"/>
                        </a:lnSpc>
                        <a:spcAft>
                          <a:spcPts val="1000"/>
                        </a:spcAft>
                      </a:pPr>
                      <a:r>
                        <a:rPr lang="en-EG" sz="1300">
                          <a:effectLst/>
                        </a:rPr>
                        <a:t>6</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6,079.57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(2,788.11)</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1358951109"/>
                  </a:ext>
                </a:extLst>
              </a:tr>
              <a:tr h="505265">
                <a:tc>
                  <a:txBody>
                    <a:bodyPr/>
                    <a:lstStyle/>
                    <a:p>
                      <a:pPr algn="ctr" rtl="0">
                        <a:lnSpc>
                          <a:spcPct val="115000"/>
                        </a:lnSpc>
                        <a:spcAft>
                          <a:spcPts val="1000"/>
                        </a:spcAft>
                      </a:pPr>
                      <a:r>
                        <a:rPr lang="en-EG" sz="1300">
                          <a:effectLst/>
                        </a:rPr>
                        <a:t>7</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5,428.19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2,640.08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138724278"/>
                  </a:ext>
                </a:extLst>
              </a:tr>
              <a:tr h="505265">
                <a:tc>
                  <a:txBody>
                    <a:bodyPr/>
                    <a:lstStyle/>
                    <a:p>
                      <a:pPr algn="ctr" rtl="0">
                        <a:lnSpc>
                          <a:spcPct val="115000"/>
                        </a:lnSpc>
                        <a:spcAft>
                          <a:spcPts val="1000"/>
                        </a:spcAft>
                      </a:pPr>
                      <a:r>
                        <a:rPr lang="en-EG" sz="1300">
                          <a:effectLst/>
                        </a:rPr>
                        <a:t>8</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4,846.60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7,486.68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3863260648"/>
                  </a:ext>
                </a:extLst>
              </a:tr>
              <a:tr h="269623">
                <a:tc>
                  <a:txBody>
                    <a:bodyPr/>
                    <a:lstStyle/>
                    <a:p>
                      <a:pPr>
                        <a:lnSpc>
                          <a:spcPct val="115000"/>
                        </a:lnSpc>
                      </a:pPr>
                      <a:endParaRPr lang="en-EG" sz="1500">
                        <a:effectLst/>
                        <a:latin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PI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1.05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nSpc>
                          <a:spcPct val="115000"/>
                        </a:lnSpc>
                      </a:pPr>
                      <a:endParaRPr lang="en-EG" sz="1500">
                        <a:effectLst/>
                        <a:latin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3703275931"/>
                  </a:ext>
                </a:extLst>
              </a:tr>
            </a:tbl>
          </a:graphicData>
        </a:graphic>
      </p:graphicFrame>
    </p:spTree>
    <p:extLst>
      <p:ext uri="{BB962C8B-B14F-4D97-AF65-F5344CB8AC3E}">
        <p14:creationId xmlns:p14="http://schemas.microsoft.com/office/powerpoint/2010/main" val="30901846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3BC43CA-E8EA-AF1A-91EC-9786BE32AACF}"/>
              </a:ext>
            </a:extLst>
          </p:cNvPr>
          <p:cNvSpPr>
            <a:spLocks noGrp="1"/>
          </p:cNvSpPr>
          <p:nvPr>
            <p:ph type="sldNum" sz="quarter" idx="12"/>
          </p:nvPr>
        </p:nvSpPr>
        <p:spPr/>
        <p:txBody>
          <a:bodyPr/>
          <a:lstStyle/>
          <a:p>
            <a:fld id="{53D902E5-DA95-3648-96C4-3B61E2C1363D}" type="slidenum">
              <a:rPr lang="en-EG" smtClean="0"/>
              <a:t>45</a:t>
            </a:fld>
            <a:endParaRPr lang="en-EG"/>
          </a:p>
        </p:txBody>
      </p:sp>
      <p:graphicFrame>
        <p:nvGraphicFramePr>
          <p:cNvPr id="5" name="Table 4">
            <a:extLst>
              <a:ext uri="{FF2B5EF4-FFF2-40B4-BE49-F238E27FC236}">
                <a16:creationId xmlns:a16="http://schemas.microsoft.com/office/drawing/2014/main" id="{4250D3A9-4EE2-D8FA-27C0-43BB7AAD8F8E}"/>
              </a:ext>
            </a:extLst>
          </p:cNvPr>
          <p:cNvGraphicFramePr>
            <a:graphicFrameLocks noGrp="1"/>
          </p:cNvGraphicFramePr>
          <p:nvPr/>
        </p:nvGraphicFramePr>
        <p:xfrm>
          <a:off x="5798820" y="1239339"/>
          <a:ext cx="5554980" cy="4155821"/>
        </p:xfrm>
        <a:graphic>
          <a:graphicData uri="http://schemas.openxmlformats.org/drawingml/2006/table">
            <a:tbl>
              <a:tblPr firstRow="1" firstCol="1" bandRow="1">
                <a:tableStyleId>{5C22544A-7EE6-4342-B048-85BDC9FD1C3A}</a:tableStyleId>
              </a:tblPr>
              <a:tblGrid>
                <a:gridCol w="668020">
                  <a:extLst>
                    <a:ext uri="{9D8B030D-6E8A-4147-A177-3AD203B41FA5}">
                      <a16:colId xmlns:a16="http://schemas.microsoft.com/office/drawing/2014/main" val="2316706099"/>
                    </a:ext>
                  </a:extLst>
                </a:gridCol>
                <a:gridCol w="1229360">
                  <a:extLst>
                    <a:ext uri="{9D8B030D-6E8A-4147-A177-3AD203B41FA5}">
                      <a16:colId xmlns:a16="http://schemas.microsoft.com/office/drawing/2014/main" val="3137143941"/>
                    </a:ext>
                  </a:extLst>
                </a:gridCol>
                <a:gridCol w="1771650">
                  <a:extLst>
                    <a:ext uri="{9D8B030D-6E8A-4147-A177-3AD203B41FA5}">
                      <a16:colId xmlns:a16="http://schemas.microsoft.com/office/drawing/2014/main" val="39860167"/>
                    </a:ext>
                  </a:extLst>
                </a:gridCol>
                <a:gridCol w="1885950">
                  <a:extLst>
                    <a:ext uri="{9D8B030D-6E8A-4147-A177-3AD203B41FA5}">
                      <a16:colId xmlns:a16="http://schemas.microsoft.com/office/drawing/2014/main" val="2971028991"/>
                    </a:ext>
                  </a:extLst>
                </a:gridCol>
              </a:tblGrid>
              <a:tr h="393700">
                <a:tc>
                  <a:txBody>
                    <a:bodyPr/>
                    <a:lstStyle/>
                    <a:p>
                      <a:pPr algn="ctr" rtl="0">
                        <a:lnSpc>
                          <a:spcPct val="115000"/>
                        </a:lnSpc>
                        <a:spcAft>
                          <a:spcPts val="1000"/>
                        </a:spcAft>
                      </a:pPr>
                      <a:r>
                        <a:rPr lang="en-US" sz="1000" u="sng">
                          <a:effectLst/>
                        </a:rPr>
                        <a:t>Period</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000" u="sng">
                          <a:effectLst/>
                        </a:rPr>
                        <a:t> Annual Cash Flows </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000" u="sng">
                          <a:effectLst/>
                        </a:rPr>
                        <a:t> Discounted @ 12% Cash Flows </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000" u="sng">
                          <a:effectLst/>
                        </a:rPr>
                        <a:t> Discounted @ 20% Cash Flows </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47846641"/>
                  </a:ext>
                </a:extLst>
              </a:tr>
              <a:tr h="180975">
                <a:tc>
                  <a:txBody>
                    <a:bodyPr/>
                    <a:lstStyle/>
                    <a:p>
                      <a:pPr algn="ctr" rtl="0">
                        <a:lnSpc>
                          <a:spcPct val="115000"/>
                        </a:lnSpc>
                        <a:spcAft>
                          <a:spcPts val="1000"/>
                        </a:spcAft>
                      </a:pPr>
                      <a:r>
                        <a:rPr lang="en-US" sz="1100">
                          <a:effectLst/>
                        </a:rPr>
                        <a:t>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(52,125)</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(52,125)</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dirty="0">
                          <a:effectLst/>
                        </a:rPr>
                        <a:t>$ (52,125)</a:t>
                      </a:r>
                      <a:endParaRPr lang="en-EG"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25290941"/>
                  </a:ext>
                </a:extLst>
              </a:tr>
              <a:tr h="180975">
                <a:tc>
                  <a:txBody>
                    <a:bodyPr/>
                    <a:lstStyle/>
                    <a:p>
                      <a:pPr algn="ctr" rtl="0">
                        <a:lnSpc>
                          <a:spcPct val="115000"/>
                        </a:lnSpc>
                        <a:spcAft>
                          <a:spcPts val="1000"/>
                        </a:spcAft>
                      </a:pPr>
                      <a:r>
                        <a:rPr lang="en-US" sz="1100">
                          <a:effectLst/>
                        </a:rPr>
                        <a:t>1</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10,714</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10000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23671926"/>
                  </a:ext>
                </a:extLst>
              </a:tr>
              <a:tr h="180975">
                <a:tc>
                  <a:txBody>
                    <a:bodyPr/>
                    <a:lstStyle/>
                    <a:p>
                      <a:pPr algn="ctr" rtl="0">
                        <a:lnSpc>
                          <a:spcPct val="115000"/>
                        </a:lnSpc>
                        <a:spcAft>
                          <a:spcPts val="1000"/>
                        </a:spcAft>
                      </a:pPr>
                      <a:r>
                        <a:rPr lang="en-US" sz="1100">
                          <a:effectLst/>
                        </a:rPr>
                        <a:t>2</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9,566</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8333.3333</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45522499"/>
                  </a:ext>
                </a:extLst>
              </a:tr>
              <a:tr h="180975">
                <a:tc>
                  <a:txBody>
                    <a:bodyPr/>
                    <a:lstStyle/>
                    <a:p>
                      <a:pPr algn="ctr" rtl="0">
                        <a:lnSpc>
                          <a:spcPct val="115000"/>
                        </a:lnSpc>
                        <a:spcAft>
                          <a:spcPts val="1000"/>
                        </a:spcAft>
                      </a:pPr>
                      <a:r>
                        <a:rPr lang="en-US" sz="1100" dirty="0">
                          <a:effectLst/>
                        </a:rPr>
                        <a:t>3</a:t>
                      </a:r>
                      <a:endParaRPr lang="en-EG"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8,541</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6944.4444</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36143618"/>
                  </a:ext>
                </a:extLst>
              </a:tr>
              <a:tr h="180975">
                <a:tc>
                  <a:txBody>
                    <a:bodyPr/>
                    <a:lstStyle/>
                    <a:p>
                      <a:pPr algn="ctr" rtl="0">
                        <a:lnSpc>
                          <a:spcPct val="115000"/>
                        </a:lnSpc>
                        <a:spcAft>
                          <a:spcPts val="1000"/>
                        </a:spcAft>
                      </a:pPr>
                      <a:r>
                        <a:rPr lang="en-US" sz="1100">
                          <a:effectLst/>
                        </a:rPr>
                        <a:t>4</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7,626</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dirty="0">
                          <a:effectLst/>
                        </a:rPr>
                        <a:t>5787.037</a:t>
                      </a:r>
                      <a:endParaRPr lang="en-EG"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11247832"/>
                  </a:ext>
                </a:extLst>
              </a:tr>
              <a:tr h="295275">
                <a:tc>
                  <a:txBody>
                    <a:bodyPr/>
                    <a:lstStyle/>
                    <a:p>
                      <a:pPr algn="ctr" rtl="0">
                        <a:lnSpc>
                          <a:spcPct val="115000"/>
                        </a:lnSpc>
                        <a:spcAft>
                          <a:spcPts val="1000"/>
                        </a:spcAft>
                      </a:pPr>
                      <a:r>
                        <a:rPr lang="en-US" sz="1100">
                          <a:effectLst/>
                        </a:rPr>
                        <a:t>5</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6,809</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4822.5309</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99224158"/>
                  </a:ext>
                </a:extLst>
              </a:tr>
              <a:tr h="180975">
                <a:tc>
                  <a:txBody>
                    <a:bodyPr/>
                    <a:lstStyle/>
                    <a:p>
                      <a:pPr algn="ctr" rtl="0">
                        <a:lnSpc>
                          <a:spcPct val="115000"/>
                        </a:lnSpc>
                        <a:spcAft>
                          <a:spcPts val="1000"/>
                        </a:spcAft>
                      </a:pPr>
                      <a:r>
                        <a:rPr lang="en-US" sz="1100">
                          <a:effectLst/>
                        </a:rPr>
                        <a:t>6</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6,080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4018.7757</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78627422"/>
                  </a:ext>
                </a:extLst>
              </a:tr>
              <a:tr h="393700">
                <a:tc>
                  <a:txBody>
                    <a:bodyPr/>
                    <a:lstStyle/>
                    <a:p>
                      <a:pPr algn="ctr" rtl="0">
                        <a:lnSpc>
                          <a:spcPct val="115000"/>
                        </a:lnSpc>
                        <a:spcAft>
                          <a:spcPts val="1000"/>
                        </a:spcAft>
                      </a:pPr>
                      <a:r>
                        <a:rPr lang="en-US" sz="1100">
                          <a:effectLst/>
                        </a:rPr>
                        <a:t>7</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5,428</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3348.9798</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839775535"/>
                  </a:ext>
                </a:extLst>
              </a:tr>
              <a:tr h="371475">
                <a:tc>
                  <a:txBody>
                    <a:bodyPr/>
                    <a:lstStyle/>
                    <a:p>
                      <a:pPr algn="ctr" rtl="0">
                        <a:lnSpc>
                          <a:spcPct val="115000"/>
                        </a:lnSpc>
                        <a:spcAft>
                          <a:spcPts val="1000"/>
                        </a:spcAft>
                      </a:pPr>
                      <a:r>
                        <a:rPr lang="en-US" sz="1100">
                          <a:effectLst/>
                        </a:rPr>
                        <a:t>8</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4,847</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2790.8165</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15073150"/>
                  </a:ext>
                </a:extLst>
              </a:tr>
              <a:tr h="190500">
                <a:tc gridSpan="2">
                  <a:txBody>
                    <a:bodyPr/>
                    <a:lstStyle/>
                    <a:p>
                      <a:pPr algn="ctr" rtl="0">
                        <a:lnSpc>
                          <a:spcPct val="115000"/>
                        </a:lnSpc>
                        <a:spcAft>
                          <a:spcPts val="1000"/>
                        </a:spcAft>
                      </a:pPr>
                      <a:r>
                        <a:rPr lang="en-US" sz="1100">
                          <a:effectLst/>
                        </a:rPr>
                        <a:t>Net Present Value=</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EG"/>
                    </a:p>
                  </a:txBody>
                  <a:tcPr/>
                </a:tc>
                <a:tc>
                  <a:txBody>
                    <a:bodyPr/>
                    <a:lstStyle/>
                    <a:p>
                      <a:pPr algn="ctr" rtl="0">
                        <a:lnSpc>
                          <a:spcPct val="115000"/>
                        </a:lnSpc>
                        <a:spcAft>
                          <a:spcPts val="1000"/>
                        </a:spcAft>
                      </a:pPr>
                      <a:r>
                        <a:rPr lang="en-US" sz="1100">
                          <a:effectLst/>
                        </a:rPr>
                        <a:t>$                                                          7,487</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dirty="0">
                          <a:effectLst/>
                        </a:rPr>
                        <a:t>$   (6,079)</a:t>
                      </a:r>
                      <a:endParaRPr lang="en-EG"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50188340"/>
                  </a:ext>
                </a:extLst>
              </a:tr>
            </a:tbl>
          </a:graphicData>
        </a:graphic>
      </p:graphicFrame>
      <p:graphicFrame>
        <p:nvGraphicFramePr>
          <p:cNvPr id="6" name="Table 5">
            <a:extLst>
              <a:ext uri="{FF2B5EF4-FFF2-40B4-BE49-F238E27FC236}">
                <a16:creationId xmlns:a16="http://schemas.microsoft.com/office/drawing/2014/main" id="{64BD17C5-D575-BD76-61D6-D821A9E5BE29}"/>
              </a:ext>
            </a:extLst>
          </p:cNvPr>
          <p:cNvGraphicFramePr>
            <a:graphicFrameLocks noGrp="1"/>
          </p:cNvGraphicFramePr>
          <p:nvPr/>
        </p:nvGraphicFramePr>
        <p:xfrm>
          <a:off x="722086" y="3204695"/>
          <a:ext cx="4401458" cy="1609326"/>
        </p:xfrm>
        <a:graphic>
          <a:graphicData uri="http://schemas.openxmlformats.org/drawingml/2006/table">
            <a:tbl>
              <a:tblPr firstRow="1" firstCol="1" bandRow="1">
                <a:tableStyleId>{5C22544A-7EE6-4342-B048-85BDC9FD1C3A}</a:tableStyleId>
              </a:tblPr>
              <a:tblGrid>
                <a:gridCol w="2200729">
                  <a:extLst>
                    <a:ext uri="{9D8B030D-6E8A-4147-A177-3AD203B41FA5}">
                      <a16:colId xmlns:a16="http://schemas.microsoft.com/office/drawing/2014/main" val="1320746468"/>
                    </a:ext>
                  </a:extLst>
                </a:gridCol>
                <a:gridCol w="2200729">
                  <a:extLst>
                    <a:ext uri="{9D8B030D-6E8A-4147-A177-3AD203B41FA5}">
                      <a16:colId xmlns:a16="http://schemas.microsoft.com/office/drawing/2014/main" val="2927509897"/>
                    </a:ext>
                  </a:extLst>
                </a:gridCol>
              </a:tblGrid>
              <a:tr h="804663">
                <a:tc rowSpan="2">
                  <a:txBody>
                    <a:bodyPr/>
                    <a:lstStyle/>
                    <a:p>
                      <a:pPr algn="l" rtl="0">
                        <a:lnSpc>
                          <a:spcPct val="115000"/>
                        </a:lnSpc>
                        <a:spcAft>
                          <a:spcPts val="1000"/>
                        </a:spcAft>
                      </a:pPr>
                      <a:r>
                        <a:rPr lang="en-US" sz="1050" dirty="0">
                          <a:effectLst/>
                        </a:rPr>
                        <a:t>Internal Rate of Return  =  R1  +  </a:t>
                      </a:r>
                      <a:endParaRPr lang="en-EG" sz="10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rtl="0">
                        <a:lnSpc>
                          <a:spcPct val="115000"/>
                        </a:lnSpc>
                        <a:spcAft>
                          <a:spcPts val="1000"/>
                        </a:spcAft>
                      </a:pPr>
                      <a:r>
                        <a:rPr lang="en-US" sz="1050">
                          <a:effectLst/>
                        </a:rPr>
                        <a:t>NPV1 x (R2 - R1)</a:t>
                      </a:r>
                      <a:endParaRPr lang="en-EG" sz="10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127637631"/>
                  </a:ext>
                </a:extLst>
              </a:tr>
              <a:tr h="804663">
                <a:tc vMerge="1">
                  <a:txBody>
                    <a:bodyPr/>
                    <a:lstStyle/>
                    <a:p>
                      <a:endParaRPr lang="en-EG"/>
                    </a:p>
                  </a:txBody>
                  <a:tcPr/>
                </a:tc>
                <a:tc>
                  <a:txBody>
                    <a:bodyPr/>
                    <a:lstStyle/>
                    <a:p>
                      <a:pPr algn="ctr" rtl="0">
                        <a:lnSpc>
                          <a:spcPct val="115000"/>
                        </a:lnSpc>
                        <a:spcAft>
                          <a:spcPts val="1000"/>
                        </a:spcAft>
                      </a:pPr>
                      <a:r>
                        <a:rPr lang="en-US" sz="1050" dirty="0">
                          <a:effectLst/>
                        </a:rPr>
                        <a:t>(NPV1 - NPV2)</a:t>
                      </a:r>
                      <a:endParaRPr lang="en-EG" sz="10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38775107"/>
                  </a:ext>
                </a:extLst>
              </a:tr>
            </a:tbl>
          </a:graphicData>
        </a:graphic>
      </p:graphicFrame>
      <p:sp>
        <p:nvSpPr>
          <p:cNvPr id="7" name="Rectangle 1">
            <a:extLst>
              <a:ext uri="{FF2B5EF4-FFF2-40B4-BE49-F238E27FC236}">
                <a16:creationId xmlns:a16="http://schemas.microsoft.com/office/drawing/2014/main" id="{99934496-0ED4-460F-FA7F-A383A8C6131C}"/>
              </a:ext>
            </a:extLst>
          </p:cNvPr>
          <p:cNvSpPr>
            <a:spLocks noChangeArrowheads="1"/>
          </p:cNvSpPr>
          <p:nvPr/>
        </p:nvSpPr>
        <p:spPr bwMode="auto">
          <a:xfrm>
            <a:off x="722086" y="175280"/>
            <a:ext cx="7207422"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730750" algn="l"/>
              </a:tabLst>
              <a:defRPr>
                <a:solidFill>
                  <a:schemeClr val="tx1"/>
                </a:solidFill>
                <a:latin typeface="Arial" panose="020B0604020202020204" pitchFamily="34" charset="0"/>
              </a:defRPr>
            </a:lvl1pPr>
            <a:lvl2pPr eaLnBrk="0" fontAlgn="base" hangingPunct="0">
              <a:spcBef>
                <a:spcPct val="0"/>
              </a:spcBef>
              <a:spcAft>
                <a:spcPct val="0"/>
              </a:spcAft>
              <a:tabLst>
                <a:tab pos="4730750" algn="l"/>
              </a:tabLst>
              <a:defRPr>
                <a:solidFill>
                  <a:schemeClr val="tx1"/>
                </a:solidFill>
                <a:latin typeface="Arial" panose="020B0604020202020204" pitchFamily="34" charset="0"/>
              </a:defRPr>
            </a:lvl2pPr>
            <a:lvl3pPr eaLnBrk="0" fontAlgn="base" hangingPunct="0">
              <a:spcBef>
                <a:spcPct val="0"/>
              </a:spcBef>
              <a:spcAft>
                <a:spcPct val="0"/>
              </a:spcAft>
              <a:tabLst>
                <a:tab pos="4730750" algn="l"/>
              </a:tabLst>
              <a:defRPr>
                <a:solidFill>
                  <a:schemeClr val="tx1"/>
                </a:solidFill>
                <a:latin typeface="Arial" panose="020B0604020202020204" pitchFamily="34" charset="0"/>
              </a:defRPr>
            </a:lvl3pPr>
            <a:lvl4pPr eaLnBrk="0" fontAlgn="base" hangingPunct="0">
              <a:spcBef>
                <a:spcPct val="0"/>
              </a:spcBef>
              <a:spcAft>
                <a:spcPct val="0"/>
              </a:spcAft>
              <a:tabLst>
                <a:tab pos="4730750" algn="l"/>
              </a:tabLst>
              <a:defRPr>
                <a:solidFill>
                  <a:schemeClr val="tx1"/>
                </a:solidFill>
                <a:latin typeface="Arial" panose="020B0604020202020204" pitchFamily="34" charset="0"/>
              </a:defRPr>
            </a:lvl4pPr>
            <a:lvl5pPr eaLnBrk="0" fontAlgn="base" hangingPunct="0">
              <a:spcBef>
                <a:spcPct val="0"/>
              </a:spcBef>
              <a:spcAft>
                <a:spcPct val="0"/>
              </a:spcAft>
              <a:tabLst>
                <a:tab pos="4730750" algn="l"/>
              </a:tabLst>
              <a:defRPr>
                <a:solidFill>
                  <a:schemeClr val="tx1"/>
                </a:solidFill>
                <a:latin typeface="Arial" panose="020B0604020202020204" pitchFamily="34" charset="0"/>
              </a:defRPr>
            </a:lvl5pPr>
            <a:lvl6pPr eaLnBrk="0" fontAlgn="base" hangingPunct="0">
              <a:spcBef>
                <a:spcPct val="0"/>
              </a:spcBef>
              <a:spcAft>
                <a:spcPct val="0"/>
              </a:spcAft>
              <a:tabLst>
                <a:tab pos="4730750" algn="l"/>
              </a:tabLst>
              <a:defRPr>
                <a:solidFill>
                  <a:schemeClr val="tx1"/>
                </a:solidFill>
                <a:latin typeface="Arial" panose="020B0604020202020204" pitchFamily="34" charset="0"/>
              </a:defRPr>
            </a:lvl6pPr>
            <a:lvl7pPr eaLnBrk="0" fontAlgn="base" hangingPunct="0">
              <a:spcBef>
                <a:spcPct val="0"/>
              </a:spcBef>
              <a:spcAft>
                <a:spcPct val="0"/>
              </a:spcAft>
              <a:tabLst>
                <a:tab pos="4730750" algn="l"/>
              </a:tabLst>
              <a:defRPr>
                <a:solidFill>
                  <a:schemeClr val="tx1"/>
                </a:solidFill>
                <a:latin typeface="Arial" panose="020B0604020202020204" pitchFamily="34" charset="0"/>
              </a:defRPr>
            </a:lvl7pPr>
            <a:lvl8pPr eaLnBrk="0" fontAlgn="base" hangingPunct="0">
              <a:spcBef>
                <a:spcPct val="0"/>
              </a:spcBef>
              <a:spcAft>
                <a:spcPct val="0"/>
              </a:spcAft>
              <a:tabLst>
                <a:tab pos="4730750" algn="l"/>
              </a:tabLst>
              <a:defRPr>
                <a:solidFill>
                  <a:schemeClr val="tx1"/>
                </a:solidFill>
                <a:latin typeface="Arial" panose="020B0604020202020204" pitchFamily="34" charset="0"/>
              </a:defRPr>
            </a:lvl8pPr>
            <a:lvl9pPr eaLnBrk="0" fontAlgn="base" hangingPunct="0">
              <a:spcBef>
                <a:spcPct val="0"/>
              </a:spcBef>
              <a:spcAft>
                <a:spcPct val="0"/>
              </a:spcAft>
              <a:tabLst>
                <a:tab pos="4730750" algn="l"/>
              </a:tabLst>
              <a:defRPr>
                <a:solidFill>
                  <a:schemeClr val="tx1"/>
                </a:solidFill>
                <a:latin typeface="Arial" panose="020B0604020202020204" pitchFamily="34" charset="0"/>
              </a:defRPr>
            </a:lvl9pPr>
          </a:lstStyle>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 represents a yield on an investment or an interest rate</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 requires calculating the interest rate that equates the cash outflows (cost) with the cash inflows</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 is the interest rate where the cash outflows equal the cash inflows (or NPV = 0</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4730750" algn="l"/>
              </a:tabLst>
            </a:pPr>
            <a:r>
              <a:rPr kumimoji="0" lang="en-US" altLang="en-EG" sz="1600" b="1" i="0" u="none" strike="noStrike" cap="none" normalizeH="0" baseline="0" dirty="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Where:</a:t>
            </a:r>
            <a:endParaRPr kumimoji="0" lang="en-US" altLang="en-EG" sz="105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R1      =   Lower discount rate</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R2      =   Higher discount rate</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NPV1   =   Higher Net Present Value (derived from R1)</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NPV2   =   Lower Net Present Value (derived from R2)</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IRR = 12% + ( (7487)*( 20%-12%)  /    ( 7487-(-6079))</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16%</a:t>
            </a:r>
            <a:endParaRPr kumimoji="0" lang="en-US" altLang="en-EG" sz="1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730750" algn="l"/>
              </a:tabLst>
            </a:pPr>
            <a:endParaRPr kumimoji="0" lang="en-US" altLang="en-EG"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52922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2619</Words>
  <Application>Microsoft Macintosh PowerPoint</Application>
  <PresentationFormat>Widescreen</PresentationFormat>
  <Paragraphs>551</Paragraphs>
  <Slides>46</Slides>
  <Notes>6</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54" baseType="lpstr">
      <vt:lpstr>Arial</vt:lpstr>
      <vt:lpstr>Arial MT</vt:lpstr>
      <vt:lpstr>Calibri</vt:lpstr>
      <vt:lpstr>Calibri Light</vt:lpstr>
      <vt:lpstr>Helvetica</vt:lpstr>
      <vt:lpstr>Times New Roman</vt:lpstr>
      <vt:lpstr>Office Theme</vt:lpstr>
      <vt:lpstr>Worksheet</vt:lpstr>
      <vt:lpstr>PowerPoint Presentation</vt:lpstr>
      <vt:lpstr>PowerPoint Presentation</vt:lpstr>
      <vt:lpstr>PowerPoint Presentation</vt:lpstr>
      <vt:lpstr>Profitability Index - PI</vt:lpstr>
      <vt:lpstr>Profitability Index</vt:lpstr>
      <vt:lpstr>PowerPoint Presentation</vt:lpstr>
      <vt:lpstr>PowerPoint Presentation</vt:lpstr>
      <vt:lpstr>PowerPoint Presentation</vt:lpstr>
      <vt:lpstr>PowerPoint Presentation</vt:lpstr>
      <vt:lpstr>Concept Check Calculate   1- Profitability index if the discount rate is 7 %</vt:lpstr>
      <vt:lpstr>Concept Check</vt:lpstr>
      <vt:lpstr>Internal Rate of Return- IRR</vt:lpstr>
      <vt:lpstr>The internal rate of return (IRR)</vt:lpstr>
      <vt:lpstr>PowerPoint Presentation</vt:lpstr>
      <vt:lpstr>Viewing the NPV–IRR Relationship:</vt:lpstr>
      <vt:lpstr>PowerPoint Presentation</vt:lpstr>
      <vt:lpstr>PowerPoint Presentation</vt:lpstr>
      <vt:lpstr>Viewing the NPV–IRR Relationship:</vt:lpstr>
      <vt:lpstr>Example</vt:lpstr>
      <vt:lpstr>R1= 5 %, NPV1 ( Positive NPV)</vt:lpstr>
      <vt:lpstr>R 2 = 20 % , NPV 2 ( Negative NPV)</vt:lpstr>
      <vt:lpstr>PowerPoint Presentation</vt:lpstr>
      <vt:lpstr>Note</vt:lpstr>
      <vt:lpstr>NPV @ IRR</vt:lpstr>
      <vt:lpstr>IRR Excel Funtion</vt:lpstr>
      <vt:lpstr>IRR using Excel is 12.383%</vt:lpstr>
      <vt:lpstr>Summary </vt:lpstr>
      <vt:lpstr>Capital Budgeting In Practice</vt:lpstr>
      <vt:lpstr>Summary – DCF Criteria</vt:lpstr>
      <vt:lpstr>Summary – Payback Criteria</vt:lpstr>
      <vt:lpstr>Concept Check</vt:lpstr>
      <vt:lpstr>Case Study</vt:lpstr>
      <vt:lpstr>PowerPoint Presentation</vt:lpstr>
      <vt:lpstr>Payback: considerations </vt:lpstr>
      <vt:lpstr>PowerPoint Presentation</vt:lpstr>
      <vt:lpstr>PowerPoint Presentation</vt:lpstr>
      <vt:lpstr>Net present value: considerations </vt:lpstr>
      <vt:lpstr>PowerPoint Presentation</vt:lpstr>
      <vt:lpstr>PowerPoint Presentation</vt:lpstr>
      <vt:lpstr>Internal rate of return: considerations </vt:lpstr>
      <vt:lpstr>Case Study 2</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20</cp:revision>
  <dcterms:created xsi:type="dcterms:W3CDTF">2023-04-29T09:08:23Z</dcterms:created>
  <dcterms:modified xsi:type="dcterms:W3CDTF">2023-11-21T10:42:11Z</dcterms:modified>
</cp:coreProperties>
</file>