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480" r:id="rId2"/>
    <p:sldId id="303" r:id="rId3"/>
    <p:sldId id="362" r:id="rId4"/>
    <p:sldId id="512" r:id="rId5"/>
    <p:sldId id="259" r:id="rId6"/>
    <p:sldId id="271" r:id="rId7"/>
    <p:sldId id="494" r:id="rId8"/>
    <p:sldId id="313" r:id="rId9"/>
    <p:sldId id="513" r:id="rId10"/>
    <p:sldId id="511" r:id="rId11"/>
    <p:sldId id="496" r:id="rId12"/>
    <p:sldId id="497" r:id="rId13"/>
    <p:sldId id="502" r:id="rId14"/>
    <p:sldId id="503" r:id="rId15"/>
    <p:sldId id="504" r:id="rId16"/>
    <p:sldId id="505" r:id="rId17"/>
    <p:sldId id="507" r:id="rId18"/>
    <p:sldId id="508" r:id="rId19"/>
    <p:sldId id="509" r:id="rId20"/>
    <p:sldId id="510" r:id="rId21"/>
    <p:sldId id="495" r:id="rId22"/>
    <p:sldId id="295"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62"/>
            <p14:sldId id="512"/>
            <p14:sldId id="259"/>
            <p14:sldId id="271"/>
            <p14:sldId id="494"/>
            <p14:sldId id="313"/>
            <p14:sldId id="513"/>
            <p14:sldId id="511"/>
            <p14:sldId id="496"/>
            <p14:sldId id="497"/>
            <p14:sldId id="502"/>
            <p14:sldId id="503"/>
            <p14:sldId id="504"/>
            <p14:sldId id="505"/>
            <p14:sldId id="507"/>
            <p14:sldId id="508"/>
            <p14:sldId id="509"/>
            <p14:sldId id="510"/>
            <p14:sldId id="495"/>
            <p14:sldId id="295"/>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567614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22698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9802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2807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24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0.wmf"/></Relationships>
</file>

<file path=ppt/slides/_rels/slide5.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1.png"/><Relationship Id="rId7" Type="http://schemas.openxmlformats.org/officeDocument/2006/relationships/image" Target="../media/image22.png"/><Relationship Id="rId2" Type="http://schemas.openxmlformats.org/officeDocument/2006/relationships/image" Target="../media/image20.jpeg"/><Relationship Id="rId1" Type="http://schemas.openxmlformats.org/officeDocument/2006/relationships/slideLayout" Target="../slideLayouts/slideLayout17.xml"/><Relationship Id="rId6" Type="http://schemas.openxmlformats.org/officeDocument/2006/relationships/image" Target="../media/image24.svg"/><Relationship Id="rId9"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Samah </a:t>
            </a:r>
            <a:r>
              <a:rPr lang="en-US" sz="2400" dirty="0" err="1">
                <a:latin typeface="Times New Roman" panose="02020603050405020304" pitchFamily="18" charset="0"/>
                <a:cs typeface="Times New Roman" panose="02020603050405020304" pitchFamily="18" charset="0"/>
              </a:rPr>
              <a:t>Abdelfatah</a:t>
            </a:r>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1852888"/>
            <a:ext cx="5491808"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Analytics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00038" y="5289984"/>
            <a:ext cx="1771650"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718984" cy="1446550"/>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t>
            </a:r>
          </a:p>
          <a:p>
            <a:pPr algn="ctr"/>
            <a:r>
              <a:rPr lang="en-US" sz="4400" b="1" dirty="0">
                <a:solidFill>
                  <a:srgbClr val="00B0F0"/>
                </a:solidFill>
                <a:latin typeface="Times New Roman" panose="02020603050405020304" pitchFamily="18" charset="0"/>
                <a:cs typeface="Times New Roman" panose="02020603050405020304" pitchFamily="18" charset="0"/>
              </a:rPr>
              <a:t>Analytics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370224" y="4802552"/>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623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225;p70">
            <a:extLst>
              <a:ext uri="{FF2B5EF4-FFF2-40B4-BE49-F238E27FC236}">
                <a16:creationId xmlns:a16="http://schemas.microsoft.com/office/drawing/2014/main" id="{B6D93A80-5603-4DD5-86DB-A9EC7A608EFC}"/>
              </a:ext>
            </a:extLst>
          </p:cNvPr>
          <p:cNvSpPr txBox="1">
            <a:spLocks/>
          </p:cNvSpPr>
          <p:nvPr/>
        </p:nvSpPr>
        <p:spPr>
          <a:xfrm>
            <a:off x="109537" y="2435702"/>
            <a:ext cx="11972925" cy="4236561"/>
          </a:xfrm>
          <a:prstGeom prst="rect">
            <a:avLst/>
          </a:prstGeom>
        </p:spPr>
        <p:txBody>
          <a:bodyPr spcFirstLastPara="1" wrap="square" lIns="121900" tIns="121900" rIns="121900" bIns="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Doctor of Business Administration</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University of Khartoum </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The Head of Business Administration Department (PIUSAD)</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Executive MBA Professor Cardiff School Of Business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International Trainer From The American Canadian Board for Professional Training (ACBPT)</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Trainer From Stanford University (USA).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Member Of The Arab Training League(ATL)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Reviewer For International Scientific Journals. </a:t>
            </a:r>
          </a:p>
        </p:txBody>
      </p:sp>
      <p:pic>
        <p:nvPicPr>
          <p:cNvPr id="6" name="Picture 5">
            <a:extLst>
              <a:ext uri="{FF2B5EF4-FFF2-40B4-BE49-F238E27FC236}">
                <a16:creationId xmlns:a16="http://schemas.microsoft.com/office/drawing/2014/main" id="{F7361CDA-50F3-4D5E-A41C-8054E476DCFE}"/>
              </a:ext>
            </a:extLst>
          </p:cNvPr>
          <p:cNvPicPr>
            <a:picLocks noChangeAspect="1"/>
          </p:cNvPicPr>
          <p:nvPr/>
        </p:nvPicPr>
        <p:blipFill>
          <a:blip r:embed="rId3"/>
          <a:stretch>
            <a:fillRect/>
          </a:stretch>
        </p:blipFill>
        <p:spPr>
          <a:xfrm>
            <a:off x="9349441" y="82490"/>
            <a:ext cx="2094848" cy="24493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TextBox 15">
            <a:extLst>
              <a:ext uri="{FF2B5EF4-FFF2-40B4-BE49-F238E27FC236}">
                <a16:creationId xmlns:a16="http://schemas.microsoft.com/office/drawing/2014/main" id="{35850A21-3EA9-454C-BE34-6302DE19916D}"/>
              </a:ext>
            </a:extLst>
          </p:cNvPr>
          <p:cNvSpPr txBox="1"/>
          <p:nvPr/>
        </p:nvSpPr>
        <p:spPr>
          <a:xfrm>
            <a:off x="3414714" y="1754337"/>
            <a:ext cx="4814886" cy="523220"/>
          </a:xfrm>
          <a:prstGeom prst="rect">
            <a:avLst/>
          </a:prstGeom>
          <a:noFill/>
        </p:spPr>
        <p:txBody>
          <a:bodyPr wrap="square">
            <a:spAutoFit/>
          </a:bodyPr>
          <a:lstStyle>
            <a:defPPr>
              <a:defRPr lang="en-US"/>
            </a:defPPr>
            <a:lvl1pPr defTabSz="1219170">
              <a:buClr>
                <a:srgbClr val="000000"/>
              </a:buClr>
              <a:defRPr sz="2800" b="1" kern="0">
                <a:solidFill>
                  <a:srgbClr val="000000"/>
                </a:solidFill>
                <a:latin typeface="Arial"/>
                <a:cs typeface="Arial"/>
              </a:defRPr>
            </a:lvl1pPr>
          </a:lstStyle>
          <a:p>
            <a:r>
              <a:rPr lang="en-CA" dirty="0">
                <a:latin typeface="Times New Roman" panose="02020603050405020304" pitchFamily="18" charset="0"/>
                <a:cs typeface="Times New Roman" panose="02020603050405020304" pitchFamily="18" charset="0"/>
                <a:sym typeface="Arial"/>
              </a:rPr>
              <a:t>Dr. Samah </a:t>
            </a:r>
            <a:r>
              <a:rPr lang="en-CA" dirty="0" err="1">
                <a:latin typeface="Times New Roman" panose="02020603050405020304" pitchFamily="18" charset="0"/>
                <a:cs typeface="Times New Roman" panose="02020603050405020304" pitchFamily="18" charset="0"/>
                <a:sym typeface="Arial"/>
              </a:rPr>
              <a:t>Abdelfatah</a:t>
            </a:r>
            <a:endParaRPr lang="en-CA" dirty="0">
              <a:latin typeface="Times New Roman" panose="02020603050405020304" pitchFamily="18" charset="0"/>
              <a:cs typeface="Times New Roman" panose="02020603050405020304" pitchFamily="18" charset="0"/>
              <a:sym typeface="Arial"/>
            </a:endParaRPr>
          </a:p>
        </p:txBody>
      </p:sp>
      <p:sp>
        <p:nvSpPr>
          <p:cNvPr id="11" name="TextBox 10">
            <a:extLst>
              <a:ext uri="{FF2B5EF4-FFF2-40B4-BE49-F238E27FC236}">
                <a16:creationId xmlns:a16="http://schemas.microsoft.com/office/drawing/2014/main" id="{65520BD1-1045-4F0F-A189-43FF6484C662}"/>
              </a:ext>
            </a:extLst>
          </p:cNvPr>
          <p:cNvSpPr txBox="1"/>
          <p:nvPr/>
        </p:nvSpPr>
        <p:spPr>
          <a:xfrm>
            <a:off x="4210375" y="1022648"/>
            <a:ext cx="2938464" cy="523220"/>
          </a:xfrm>
          <a:prstGeom prst="rect">
            <a:avLst/>
          </a:prstGeom>
          <a:noFill/>
        </p:spPr>
        <p:txBody>
          <a:bodyPr wrap="square">
            <a:spAutoFit/>
          </a:bodyPr>
          <a:lstStyle/>
          <a:p>
            <a:pPr defTabSz="1219170">
              <a:buClr>
                <a:srgbClr val="000000"/>
              </a:buClr>
            </a:pPr>
            <a:r>
              <a:rPr lang="en-CA" sz="2800" b="1" kern="0" dirty="0">
                <a:solidFill>
                  <a:srgbClr val="000000"/>
                </a:solidFill>
                <a:latin typeface="Times New Roman" panose="02020603050405020304" pitchFamily="18" charset="0"/>
                <a:cs typeface="Times New Roman" panose="02020603050405020304" pitchFamily="18" charset="0"/>
                <a:sym typeface="Arial"/>
              </a:rPr>
              <a:t>CV Summary</a:t>
            </a:r>
          </a:p>
        </p:txBody>
      </p:sp>
    </p:spTree>
    <p:extLst>
      <p:ext uri="{BB962C8B-B14F-4D97-AF65-F5344CB8AC3E}">
        <p14:creationId xmlns:p14="http://schemas.microsoft.com/office/powerpoint/2010/main" val="14525420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400" b="1" dirty="0">
                <a:solidFill>
                  <a:schemeClr val="tx2"/>
                </a:solidFill>
                <a:latin typeface="Times New Roman" panose="02020603050405020304" pitchFamily="18" charset="0"/>
                <a:cs typeface="Times New Roman" panose="02020603050405020304" pitchFamily="18" charset="0"/>
              </a:rPr>
              <a:t>When you say analytics, people immediately think of statistics. That is incorrect. Analytics is a mental framework, a logical progression first and a set of statistical tools second.</a:t>
            </a:r>
          </a:p>
          <a:p>
            <a:pPr marL="342900" indent="-342900">
              <a:buFont typeface="Arial" panose="020B0604020202020204" pitchFamily="34" charset="0"/>
              <a:buChar char="•"/>
            </a:pPr>
            <a:r>
              <a:rPr lang="en-US" sz="2400" b="1" dirty="0">
                <a:solidFill>
                  <a:schemeClr val="tx2"/>
                </a:solidFill>
                <a:latin typeface="Times New Roman" panose="02020603050405020304" pitchFamily="18" charset="0"/>
                <a:cs typeface="Times New Roman" panose="02020603050405020304" pitchFamily="18" charset="0"/>
              </a:rPr>
              <a:t>HRA concerns with collecting data and analyze it to come up with results that help in decision making and improve the organizational performance.</a:t>
            </a:r>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BEFORE WE START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214179" y="2155119"/>
            <a:ext cx="8315585" cy="1056700"/>
          </a:xfrm>
          <a:prstGeom prst="rect">
            <a:avLst/>
          </a:prstGeom>
          <a:noFill/>
        </p:spPr>
        <p:txBody>
          <a:bodyPr wrap="square">
            <a:spAutoFit/>
          </a:bodyPr>
          <a:lstStyle/>
          <a:p>
            <a:pPr algn="just"/>
            <a:r>
              <a:rPr lang="en-US" sz="3200" b="1" dirty="0">
                <a:solidFill>
                  <a:srgbClr val="FF0000"/>
                </a:solidFill>
                <a:latin typeface="Times New Roman" panose="02020603050405020304" pitchFamily="18" charset="0"/>
                <a:cs typeface="Times New Roman" panose="02020603050405020304" pitchFamily="18" charset="0"/>
              </a:rPr>
              <a:t>    WHAT DO YOU KNOW  ABOUT HRA? </a:t>
            </a:r>
          </a:p>
          <a:p>
            <a:pPr algn="just">
              <a:lnSpc>
                <a:spcPct val="120000"/>
              </a:lnSpc>
            </a:pP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16" name="Picture 7">
            <a:extLst>
              <a:ext uri="{FF2B5EF4-FFF2-40B4-BE49-F238E27FC236}">
                <a16:creationId xmlns:a16="http://schemas.microsoft.com/office/drawing/2014/main" id="{EBA50523-2B8E-4C13-86D6-F875264F6134}"/>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01288" y="4637663"/>
            <a:ext cx="952944" cy="1356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7" name="Picture 8" descr="BD00028_">
            <a:extLst>
              <a:ext uri="{FF2B5EF4-FFF2-40B4-BE49-F238E27FC236}">
                <a16:creationId xmlns:a16="http://schemas.microsoft.com/office/drawing/2014/main" id="{616AD392-DD83-4F48-BE83-10DD861E3218}"/>
              </a:ext>
            </a:extLst>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9628817" y="1863830"/>
            <a:ext cx="1404457" cy="1070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4412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80">
                                          <p:stCondLst>
                                            <p:cond delay="0"/>
                                          </p:stCondLst>
                                        </p:cTn>
                                        <p:tgtEl>
                                          <p:spTgt spid="17"/>
                                        </p:tgtEl>
                                      </p:cBhvr>
                                    </p:animEffect>
                                    <p:anim calcmode="lin" valueType="num">
                                      <p:cBhvr>
                                        <p:cTn id="1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9" dur="26">
                                          <p:stCondLst>
                                            <p:cond delay="650"/>
                                          </p:stCondLst>
                                        </p:cTn>
                                        <p:tgtEl>
                                          <p:spTgt spid="17"/>
                                        </p:tgtEl>
                                      </p:cBhvr>
                                      <p:to x="100000" y="60000"/>
                                    </p:animScale>
                                    <p:animScale>
                                      <p:cBhvr>
                                        <p:cTn id="20" dur="166" decel="50000">
                                          <p:stCondLst>
                                            <p:cond delay="676"/>
                                          </p:stCondLst>
                                        </p:cTn>
                                        <p:tgtEl>
                                          <p:spTgt spid="17"/>
                                        </p:tgtEl>
                                      </p:cBhvr>
                                      <p:to x="100000" y="100000"/>
                                    </p:animScale>
                                    <p:animScale>
                                      <p:cBhvr>
                                        <p:cTn id="21" dur="26">
                                          <p:stCondLst>
                                            <p:cond delay="1312"/>
                                          </p:stCondLst>
                                        </p:cTn>
                                        <p:tgtEl>
                                          <p:spTgt spid="17"/>
                                        </p:tgtEl>
                                      </p:cBhvr>
                                      <p:to x="100000" y="80000"/>
                                    </p:animScale>
                                    <p:animScale>
                                      <p:cBhvr>
                                        <p:cTn id="22" dur="166" decel="50000">
                                          <p:stCondLst>
                                            <p:cond delay="1338"/>
                                          </p:stCondLst>
                                        </p:cTn>
                                        <p:tgtEl>
                                          <p:spTgt spid="17"/>
                                        </p:tgtEl>
                                      </p:cBhvr>
                                      <p:to x="100000" y="100000"/>
                                    </p:animScale>
                                    <p:animScale>
                                      <p:cBhvr>
                                        <p:cTn id="23" dur="26">
                                          <p:stCondLst>
                                            <p:cond delay="1642"/>
                                          </p:stCondLst>
                                        </p:cTn>
                                        <p:tgtEl>
                                          <p:spTgt spid="17"/>
                                        </p:tgtEl>
                                      </p:cBhvr>
                                      <p:to x="100000" y="90000"/>
                                    </p:animScale>
                                    <p:animScale>
                                      <p:cBhvr>
                                        <p:cTn id="24" dur="166" decel="50000">
                                          <p:stCondLst>
                                            <p:cond delay="1668"/>
                                          </p:stCondLst>
                                        </p:cTn>
                                        <p:tgtEl>
                                          <p:spTgt spid="17"/>
                                        </p:tgtEl>
                                      </p:cBhvr>
                                      <p:to x="100000" y="100000"/>
                                    </p:animScale>
                                    <p:animScale>
                                      <p:cBhvr>
                                        <p:cTn id="25" dur="26">
                                          <p:stCondLst>
                                            <p:cond delay="1808"/>
                                          </p:stCondLst>
                                        </p:cTn>
                                        <p:tgtEl>
                                          <p:spTgt spid="17"/>
                                        </p:tgtEl>
                                      </p:cBhvr>
                                      <p:to x="100000" y="95000"/>
                                    </p:animScale>
                                    <p:animScale>
                                      <p:cBhvr>
                                        <p:cTn id="26"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4B8998C0-3CBC-4512-A222-10ADCA8E24C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CE441EC-7CEA-4192-B2C7-BA8001ED5B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HR Analytics By Panorama">
            <a:hlinkClick r:id="" action="ppaction://media"/>
            <a:extLst>
              <a:ext uri="{FF2B5EF4-FFF2-40B4-BE49-F238E27FC236}">
                <a16:creationId xmlns:a16="http://schemas.microsoft.com/office/drawing/2014/main" id="{7C900BDD-0E33-423C-B7CC-64EAD2FB5ED8}"/>
              </a:ext>
            </a:extLst>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0" y="0"/>
            <a:ext cx="12191999" cy="6738409"/>
          </a:xfrm>
          <a:prstGeom prst="rect">
            <a:avLst/>
          </a:prstGeom>
        </p:spPr>
      </p:pic>
    </p:spTree>
    <p:custDataLst>
      <p:tags r:id="rId1"/>
    </p:custDataLst>
    <p:extLst>
      <p:ext uri="{BB962C8B-B14F-4D97-AF65-F5344CB8AC3E}">
        <p14:creationId xmlns:p14="http://schemas.microsoft.com/office/powerpoint/2010/main" val="20319464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1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extLst mod="1"/>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FA7FF034-65B2-489D-AFC2-3D7D28F016AB}"/>
              </a:ext>
            </a:extLst>
          </p:cNvPr>
          <p:cNvSpPr txBox="1"/>
          <p:nvPr/>
        </p:nvSpPr>
        <p:spPr>
          <a:xfrm>
            <a:off x="175730" y="5795169"/>
            <a:ext cx="9211157" cy="707886"/>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Textbook</a:t>
            </a:r>
            <a:r>
              <a:rPr lang="en-US" sz="2000" dirty="0">
                <a:latin typeface="Times New Roman" panose="02020603050405020304" pitchFamily="18" charset="0"/>
                <a:cs typeface="Times New Roman" panose="02020603050405020304" pitchFamily="18" charset="0"/>
              </a:rPr>
              <a:t>:</a:t>
            </a:r>
          </a:p>
          <a:p>
            <a:r>
              <a:rPr lang="en-US" sz="2000" b="1" dirty="0">
                <a:latin typeface="Times New Roman" panose="02020603050405020304" pitchFamily="18" charset="0"/>
                <a:cs typeface="Times New Roman" panose="02020603050405020304" pitchFamily="18" charset="0"/>
              </a:rPr>
              <a:t>Human Resource Analytics </a:t>
            </a:r>
            <a:r>
              <a:rPr lang="en-US" sz="2000" dirty="0">
                <a:latin typeface="Times New Roman" panose="02020603050405020304" pitchFamily="18" charset="0"/>
                <a:cs typeface="Times New Roman" panose="02020603050405020304" pitchFamily="18" charset="0"/>
              </a:rPr>
              <a:t>by ‘‘Dr. JAC FITZ-ENZ” </a:t>
            </a:r>
          </a:p>
        </p:txBody>
      </p:sp>
      <p:pic>
        <p:nvPicPr>
          <p:cNvPr id="7" name="Picture 6">
            <a:extLst>
              <a:ext uri="{FF2B5EF4-FFF2-40B4-BE49-F238E27FC236}">
                <a16:creationId xmlns:a16="http://schemas.microsoft.com/office/drawing/2014/main" id="{F5354027-22B6-4A00-B405-6970BD9D920C}"/>
              </a:ext>
            </a:extLst>
          </p:cNvPr>
          <p:cNvPicPr>
            <a:picLocks noChangeAspect="1"/>
          </p:cNvPicPr>
          <p:nvPr/>
        </p:nvPicPr>
        <p:blipFill rotWithShape="1">
          <a:blip r:embed="rId3"/>
          <a:srcRect l="6658" r="16099" b="1715"/>
          <a:stretch/>
        </p:blipFill>
        <p:spPr>
          <a:xfrm>
            <a:off x="4171950" y="733049"/>
            <a:ext cx="3429000" cy="529945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075147" y="2155119"/>
            <a:ext cx="9958646" cy="3753400"/>
          </a:xfrm>
          <a:prstGeom prst="rect">
            <a:avLst/>
          </a:prstGeom>
          <a:noFill/>
        </p:spPr>
        <p:txBody>
          <a:bodyPr wrap="square">
            <a:spAutoFit/>
          </a:bodyPr>
          <a:lstStyle/>
          <a:p>
            <a:pPr marL="342900" indent="-342900" algn="just">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course examines and emphasizes strategies and techniques to enable improved organizational and human capital decisions by directing the organizational analytics for more actionable insights.</a:t>
            </a:r>
          </a:p>
          <a:p>
            <a:pPr marL="342900" indent="-342900" algn="just">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lgn="just">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Credit Hours:</a:t>
            </a:r>
            <a:r>
              <a:rPr lang="en-US" sz="2400" dirty="0">
                <a:latin typeface="Times New Roman" panose="02020603050405020304" pitchFamily="18" charset="0"/>
                <a:cs typeface="Times New Roman" panose="02020603050405020304" pitchFamily="18" charset="0"/>
              </a:rPr>
              <a:t> 3 credit hours </a:t>
            </a:r>
          </a:p>
          <a:p>
            <a:pPr algn="just"/>
            <a:r>
              <a:rPr lang="en-US" sz="2400" dirty="0">
                <a:latin typeface="Times New Roman" panose="02020603050405020304" pitchFamily="18" charset="0"/>
                <a:cs typeface="Times New Roman" panose="02020603050405020304" pitchFamily="18" charset="0"/>
              </a:rPr>
              <a:t> The main material and reference for the course will be the textbook mentioned in the syllabus and other related materials. Lecture notes and slides are additional resources that are prepared by the professor.</a:t>
            </a:r>
          </a:p>
          <a:p>
            <a:pPr algn="just"/>
            <a:endParaRPr lang="en-US" sz="2400" dirty="0">
              <a:latin typeface="Times New Roman" panose="02020603050405020304" pitchFamily="18" charset="0"/>
              <a:cs typeface="Times New Roman" panose="02020603050405020304" pitchFamily="18" charset="0"/>
            </a:endParaRPr>
          </a:p>
          <a:p>
            <a:pPr algn="just">
              <a:lnSpc>
                <a:spcPct val="12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19904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010240"/>
            <a:ext cx="8417320"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Recommend effective ways to measure and improve employee engagement to support the organization.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Change the paradigm from perfecting HR processes to improving results.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Distinguish the right way to measure HR from the usual turnover and safety metrics.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Avoid the dangers of HR data mining.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Improve organizational effectiveness by asking the right questions, selecting the appropriate data and analyses needed to answer these questions, and using the results to drive change.</a:t>
            </a: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8" y="1153419"/>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774685" y="1420741"/>
            <a:ext cx="5078553" cy="2276072"/>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PREDICTIVE ANALYTICS</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HCM:21 MODEL</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THE MODEL IN PRACTICE</a:t>
            </a:r>
          </a:p>
        </p:txBody>
      </p:sp>
      <p:sp>
        <p:nvSpPr>
          <p:cNvPr id="17" name="TextBox 16"/>
          <p:cNvSpPr txBox="1"/>
          <p:nvPr/>
        </p:nvSpPr>
        <p:spPr>
          <a:xfrm>
            <a:off x="1356021" y="1433591"/>
            <a:ext cx="452861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PARTS OF THE BOOK</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646331"/>
          </a:xfrm>
          <a:prstGeom prst="rect">
            <a:avLst/>
          </a:prstGeom>
          <a:noFill/>
        </p:spPr>
        <p:txBody>
          <a:bodyPr wrap="square" rtlCol="0">
            <a:spAutoFit/>
          </a:bodyPr>
          <a:lstStyle/>
          <a:p>
            <a:pPr algn="ctr"/>
            <a:r>
              <a:rPr lang="en-US" sz="3600" dirty="0" err="1">
                <a:solidFill>
                  <a:schemeClr val="bg1"/>
                </a:solidFill>
                <a:latin typeface="Times New Roman" panose="02020603050405020304" pitchFamily="18" charset="0"/>
                <a:cs typeface="Times New Roman" panose="02020603050405020304" pitchFamily="18" charset="0"/>
              </a:rPr>
              <a:t>Lec</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59804807"/>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9" y="1387659"/>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774686" y="1420741"/>
            <a:ext cx="5372210" cy="1906740"/>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a:lnSpc>
                <a:spcPct val="120000"/>
              </a:lnSpc>
            </a:pP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1:</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Disruptive Technology:</a:t>
            </a:r>
          </a:p>
          <a:p>
            <a:pPr>
              <a:lnSpc>
                <a:spcPct val="120000"/>
              </a:lnSpc>
            </a:pPr>
            <a:r>
              <a:rPr lang="en-US" sz="2000" dirty="0">
                <a:latin typeface="Times New Roman" panose="02020603050405020304" pitchFamily="18" charset="0"/>
                <a:cs typeface="Times New Roman" panose="02020603050405020304" pitchFamily="18" charset="0"/>
              </a:rPr>
              <a:t>The Power to Predict</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2</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Toward Analytics and Prediction </a:t>
            </a:r>
          </a:p>
        </p:txBody>
      </p:sp>
      <p:sp>
        <p:nvSpPr>
          <p:cNvPr id="17" name="TextBox 16"/>
          <p:cNvSpPr txBox="1"/>
          <p:nvPr/>
        </p:nvSpPr>
        <p:spPr>
          <a:xfrm>
            <a:off x="719139" y="1433591"/>
            <a:ext cx="5165498" cy="830997"/>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INTRODUCTION TO PREDICTIVE ANALYTICS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678228"/>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4" y="1537557"/>
            <a:ext cx="5061257" cy="3384068"/>
          </a:xfrm>
          <a:prstGeom prst="rect">
            <a:avLst/>
          </a:prstGeom>
        </p:spPr>
        <p:txBody>
          <a:bodyPr wrap="square">
            <a:spAutoFit/>
          </a:bodyPr>
          <a:lstStyle/>
          <a:p>
            <a:pPr>
              <a:lnSpc>
                <a:spcPct val="120000"/>
              </a:lnSpc>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Scan the Market,</a:t>
            </a:r>
          </a:p>
          <a:p>
            <a:pPr>
              <a:lnSpc>
                <a:spcPct val="120000"/>
              </a:lnSpc>
            </a:pPr>
            <a:r>
              <a:rPr lang="en-US" sz="2000" dirty="0">
                <a:latin typeface="Times New Roman" panose="02020603050405020304" pitchFamily="18" charset="0"/>
                <a:cs typeface="Times New Roman" panose="02020603050405020304" pitchFamily="18" charset="0"/>
              </a:rPr>
              <a:t>Manage the Risk</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a:t>
            </a:r>
            <a:r>
              <a:rPr lang="en-US" sz="2000" dirty="0">
                <a:latin typeface="Times New Roman" panose="02020603050405020304" pitchFamily="18" charset="0"/>
                <a:cs typeface="Times New Roman" panose="02020603050405020304" pitchFamily="18" charset="0"/>
              </a:rPr>
              <a:t>The New Face of Workforce Planning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Collapsing the Silos</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a:t>
            </a:r>
            <a:r>
              <a:rPr lang="en-US" sz="2000" dirty="0">
                <a:latin typeface="Times New Roman" panose="02020603050405020304" pitchFamily="18" charset="0"/>
                <a:cs typeface="Times New Roman" panose="02020603050405020304" pitchFamily="18" charset="0"/>
              </a:rPr>
              <a:t>Turning Data into Business Intelligence</a:t>
            </a:r>
          </a:p>
          <a:p>
            <a:pPr marL="285750" indent="-285750">
              <a:lnSpc>
                <a:spcPct val="12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HCM:21 MODEL</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8089624"/>
      </p:ext>
    </p:extLst>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961480" cy="3384068"/>
          </a:xfrm>
          <a:prstGeom prst="rect">
            <a:avLst/>
          </a:prstGeom>
        </p:spPr>
        <p:txBody>
          <a:bodyPr wrap="square">
            <a:spAutoFit/>
          </a:bodyPr>
          <a:lstStyle/>
          <a:p>
            <a:pPr>
              <a:lnSpc>
                <a:spcPct val="120000"/>
              </a:lnSpc>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Impacting Productivity and the Bottom Line</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Leveraging Human Capital</a:t>
            </a:r>
          </a:p>
          <a:p>
            <a:pPr>
              <a:lnSpc>
                <a:spcPct val="120000"/>
              </a:lnSpc>
            </a:pPr>
            <a:r>
              <a:rPr lang="en-US" sz="2000" dirty="0">
                <a:latin typeface="Times New Roman" panose="02020603050405020304" pitchFamily="18" charset="0"/>
                <a:cs typeface="Times New Roman" panose="02020603050405020304" pitchFamily="18" charset="0"/>
              </a:rPr>
              <a:t>Analytics for Site Selection</a:t>
            </a:r>
          </a:p>
          <a:p>
            <a:pPr marL="285750" indent="-285750">
              <a:lnSpc>
                <a:spcPct val="120000"/>
              </a:lnSpc>
              <a:buFont typeface="Wingdings" panose="05000000000000000000" pitchFamily="2" charset="2"/>
              <a:buChar char="Ø"/>
            </a:pPr>
            <a:r>
              <a:rPr lang="en-CA" sz="2000" b="1" dirty="0">
                <a:latin typeface="Times New Roman" panose="02020603050405020304" pitchFamily="18" charset="0"/>
                <a:cs typeface="Times New Roman" panose="02020603050405020304" pitchFamily="18" charset="0"/>
              </a:rPr>
              <a:t>Chapter 9:</a:t>
            </a:r>
            <a:r>
              <a:rPr lang="en-CA"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Predictive Management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10:</a:t>
            </a:r>
            <a:r>
              <a:rPr lang="en-US" sz="2000" dirty="0">
                <a:latin typeface="Times New Roman" panose="02020603050405020304" pitchFamily="18" charset="0"/>
                <a:cs typeface="Times New Roman" panose="02020603050405020304" pitchFamily="18" charset="0"/>
              </a:rPr>
              <a:t>Working a Mission-Critical Problem</a:t>
            </a:r>
          </a:p>
          <a:p>
            <a:pPr marL="285750" indent="-285750">
              <a:lnSpc>
                <a:spcPct val="12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MODEL IN PRACTICE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40383580"/>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1" name="Table 10">
            <a:extLst>
              <a:ext uri="{FF2B5EF4-FFF2-40B4-BE49-F238E27FC236}">
                <a16:creationId xmlns:a16="http://schemas.microsoft.com/office/drawing/2014/main" id="{5B8B5FAD-880D-439A-9E7F-1DADCB0A01F6}"/>
              </a:ext>
            </a:extLst>
          </p:cNvPr>
          <p:cNvGraphicFramePr>
            <a:graphicFrameLocks noGrp="1"/>
          </p:cNvGraphicFramePr>
          <p:nvPr>
            <p:extLst>
              <p:ext uri="{D42A27DB-BD31-4B8C-83A1-F6EECF244321}">
                <p14:modId xmlns:p14="http://schemas.microsoft.com/office/powerpoint/2010/main" val="568062572"/>
              </p:ext>
            </p:extLst>
          </p:nvPr>
        </p:nvGraphicFramePr>
        <p:xfrm>
          <a:off x="4174071" y="1212613"/>
          <a:ext cx="4498072" cy="5080019"/>
        </p:xfrm>
        <a:graphic>
          <a:graphicData uri="http://schemas.openxmlformats.org/drawingml/2006/table">
            <a:tbl>
              <a:tblPr rtl="1" firstRow="1" firstCol="1" bandRow="1">
                <a:tableStyleId>{5C22544A-7EE6-4342-B048-85BDC9FD1C3A}</a:tableStyleId>
              </a:tblPr>
              <a:tblGrid>
                <a:gridCol w="1305824">
                  <a:extLst>
                    <a:ext uri="{9D8B030D-6E8A-4147-A177-3AD203B41FA5}">
                      <a16:colId xmlns:a16="http://schemas.microsoft.com/office/drawing/2014/main" val="20000"/>
                    </a:ext>
                  </a:extLst>
                </a:gridCol>
                <a:gridCol w="1692715">
                  <a:extLst>
                    <a:ext uri="{9D8B030D-6E8A-4147-A177-3AD203B41FA5}">
                      <a16:colId xmlns:a16="http://schemas.microsoft.com/office/drawing/2014/main" val="20001"/>
                    </a:ext>
                  </a:extLst>
                </a:gridCol>
                <a:gridCol w="1499533">
                  <a:extLst>
                    <a:ext uri="{9D8B030D-6E8A-4147-A177-3AD203B41FA5}">
                      <a16:colId xmlns:a16="http://schemas.microsoft.com/office/drawing/2014/main" val="20002"/>
                    </a:ext>
                  </a:extLst>
                </a:gridCol>
              </a:tblGrid>
              <a:tr h="361817">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الموضوع</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التاريخ</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0"/>
                  </a:ext>
                </a:extLst>
              </a:tr>
              <a:tr h="296882">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1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محاضرة توجيهية</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defTabSz="914400" rtl="1" eaLnBrk="1" fontAlgn="t" latinLnBrk="0" hangingPunct="1">
                        <a:lnSpc>
                          <a:spcPct val="150000"/>
                        </a:lnSpc>
                        <a:spcBef>
                          <a:spcPts val="0"/>
                        </a:spcBef>
                        <a:spcAft>
                          <a:spcPts val="0"/>
                        </a:spcAft>
                      </a:pPr>
                      <a:r>
                        <a:rPr lang="en-US" sz="800" kern="1200" dirty="0">
                          <a:solidFill>
                            <a:schemeClr val="dk1"/>
                          </a:solidFill>
                          <a:effectLst/>
                          <a:latin typeface="Alexandria" pitchFamily="2" charset="-78"/>
                          <a:ea typeface="+mn-ea"/>
                          <a:cs typeface="Alexandria" pitchFamily="2" charset="-78"/>
                        </a:rPr>
                        <a:t>27/1/2024</a:t>
                      </a:r>
                    </a:p>
                  </a:txBody>
                  <a:tcPr/>
                </a:tc>
                <a:extLst>
                  <a:ext uri="{0D108BD9-81ED-4DB2-BD59-A6C34878D82A}">
                    <a16:rowId xmlns:a16="http://schemas.microsoft.com/office/drawing/2014/main" val="10001"/>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2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3/2/2024</a:t>
                      </a:r>
                    </a:p>
                  </a:txBody>
                  <a:tcPr/>
                </a:tc>
                <a:extLst>
                  <a:ext uri="{0D108BD9-81ED-4DB2-BD59-A6C34878D82A}">
                    <a16:rowId xmlns:a16="http://schemas.microsoft.com/office/drawing/2014/main" val="10002"/>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a:t>
                      </a:r>
                      <a:r>
                        <a:rPr lang="en-US" sz="1050">
                          <a:effectLst/>
                          <a:latin typeface="Alexandria" pitchFamily="2" charset="-78"/>
                          <a:cs typeface="Alexandria" pitchFamily="2" charset="-78"/>
                        </a:rPr>
                        <a:t> 3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10/2/2024</a:t>
                      </a:r>
                    </a:p>
                  </a:txBody>
                  <a:tcPr/>
                </a:tc>
                <a:extLst>
                  <a:ext uri="{0D108BD9-81ED-4DB2-BD59-A6C34878D82A}">
                    <a16:rowId xmlns:a16="http://schemas.microsoft.com/office/drawing/2014/main" val="10003"/>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4</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17/2/2024</a:t>
                      </a:r>
                    </a:p>
                  </a:txBody>
                  <a:tcPr/>
                </a:tc>
                <a:extLst>
                  <a:ext uri="{0D108BD9-81ED-4DB2-BD59-A6C34878D82A}">
                    <a16:rowId xmlns:a16="http://schemas.microsoft.com/office/drawing/2014/main" val="10004"/>
                  </a:ext>
                </a:extLst>
              </a:tr>
              <a:tr h="472978">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5</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cs typeface="Alexandria" pitchFamily="2" charset="-78"/>
                      </a:endParaRPr>
                    </a:p>
                    <a:p>
                      <a:pPr marL="0" marR="0" algn="ctr" rtl="1">
                        <a:lnSpc>
                          <a:spcPct val="150000"/>
                        </a:lnSpc>
                        <a:spcBef>
                          <a:spcPts val="0"/>
                        </a:spcBef>
                        <a:spcAft>
                          <a:spcPts val="0"/>
                        </a:spcAft>
                      </a:pPr>
                      <a:r>
                        <a:rPr lang="ar-EG" sz="700" dirty="0">
                          <a:effectLst/>
                          <a:latin typeface="Alexandria" pitchFamily="2" charset="-78"/>
                          <a:cs typeface="Alexandria" pitchFamily="2" charset="-78"/>
                        </a:rPr>
                        <a:t>آخر موعد للاعتذار عن الفصل أو عن مقرر</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24/2/2024</a:t>
                      </a:r>
                    </a:p>
                  </a:txBody>
                  <a:tcPr/>
                </a:tc>
                <a:extLst>
                  <a:ext uri="{0D108BD9-81ED-4DB2-BD59-A6C34878D82A}">
                    <a16:rowId xmlns:a16="http://schemas.microsoft.com/office/drawing/2014/main" val="10005"/>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6</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2/3/2024</a:t>
                      </a:r>
                    </a:p>
                  </a:txBody>
                  <a:tcPr/>
                </a:tc>
                <a:extLst>
                  <a:ext uri="{0D108BD9-81ED-4DB2-BD59-A6C34878D82A}">
                    <a16:rowId xmlns:a16="http://schemas.microsoft.com/office/drawing/2014/main" val="10006"/>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7</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9/3/2024</a:t>
                      </a:r>
                    </a:p>
                  </a:txBody>
                  <a:tcPr/>
                </a:tc>
                <a:extLst>
                  <a:ext uri="{0D108BD9-81ED-4DB2-BD59-A6C34878D82A}">
                    <a16:rowId xmlns:a16="http://schemas.microsoft.com/office/drawing/2014/main" val="10007"/>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8</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16/3/2024</a:t>
                      </a:r>
                    </a:p>
                  </a:txBody>
                  <a:tcPr/>
                </a:tc>
                <a:extLst>
                  <a:ext uri="{0D108BD9-81ED-4DB2-BD59-A6C34878D82A}">
                    <a16:rowId xmlns:a16="http://schemas.microsoft.com/office/drawing/2014/main" val="10008"/>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9</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23/3/2024</a:t>
                      </a:r>
                    </a:p>
                  </a:txBody>
                  <a:tcPr/>
                </a:tc>
                <a:extLst>
                  <a:ext uri="{0D108BD9-81ED-4DB2-BD59-A6C34878D82A}">
                    <a16:rowId xmlns:a16="http://schemas.microsoft.com/office/drawing/2014/main" val="10009"/>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10</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30/3/2024</a:t>
                      </a:r>
                    </a:p>
                  </a:txBody>
                  <a:tcPr/>
                </a:tc>
                <a:extLst>
                  <a:ext uri="{0D108BD9-81ED-4DB2-BD59-A6C34878D82A}">
                    <a16:rowId xmlns:a16="http://schemas.microsoft.com/office/drawing/2014/main" val="10010"/>
                  </a:ext>
                </a:extLst>
              </a:tr>
              <a:tr h="287900">
                <a:tc gridSpan="3">
                  <a:txBody>
                    <a:bodyPr/>
                    <a:lstStyle/>
                    <a:p>
                      <a:pPr marL="0" marR="0" algn="ctr" rtl="1">
                        <a:lnSpc>
                          <a:spcPct val="150000"/>
                        </a:lnSpc>
                        <a:spcBef>
                          <a:spcPts val="0"/>
                        </a:spcBef>
                        <a:spcAft>
                          <a:spcPts val="0"/>
                        </a:spcAft>
                      </a:pPr>
                      <a:r>
                        <a:rPr lang="ar-EG" sz="800" kern="1200" dirty="0">
                          <a:solidFill>
                            <a:schemeClr val="dk1"/>
                          </a:solidFill>
                          <a:effectLst/>
                          <a:latin typeface="Alexandria" pitchFamily="2" charset="-78"/>
                          <a:ea typeface="+mn-ea"/>
                          <a:cs typeface="Alexandria" pitchFamily="2" charset="-78"/>
                        </a:rPr>
                        <a:t>إجازة عيد الفطر المبارك من 6/4/2024 إلى 13/4/2024</a:t>
                      </a:r>
                      <a:endParaRPr lang="en-US" sz="800" kern="1200" dirty="0">
                        <a:solidFill>
                          <a:schemeClr val="dk1"/>
                        </a:solidFill>
                        <a:effectLst/>
                        <a:latin typeface="Alexandria" pitchFamily="2" charset="-78"/>
                        <a:ea typeface="+mn-ea"/>
                        <a:cs typeface="Alexandria" pitchFamily="2" charset="-78"/>
                      </a:endParaRPr>
                    </a:p>
                  </a:txBody>
                  <a:tcPr marL="57004" marR="57004" marT="0" marB="0"/>
                </a:tc>
                <a:tc hMerge="1">
                  <a:txBody>
                    <a:bodyPr/>
                    <a:lstStyle/>
                    <a:p>
                      <a:pPr marL="0" marR="0" algn="ctr" rtl="1">
                        <a:lnSpc>
                          <a:spcPct val="150000"/>
                        </a:lnSpc>
                        <a:spcBef>
                          <a:spcPts val="0"/>
                        </a:spcBef>
                        <a:spcAft>
                          <a:spcPts val="0"/>
                        </a:spcAft>
                      </a:pPr>
                      <a:endParaRPr lang="en-US" sz="900" dirty="0">
                        <a:effectLst/>
                        <a:latin typeface="Calibri"/>
                        <a:ea typeface="Calibri"/>
                        <a:cs typeface="Arial"/>
                      </a:endParaRPr>
                    </a:p>
                  </a:txBody>
                  <a:tcPr marL="57004" marR="57004" marT="0" marB="0"/>
                </a:tc>
                <a:tc hMerge="1">
                  <a:txBody>
                    <a:bodyPr/>
                    <a:lstStyle/>
                    <a:p>
                      <a:pPr algn="ctr" fontAlgn="t"/>
                      <a:endParaRPr lang="en-US" dirty="0">
                        <a:effectLst/>
                      </a:endParaRPr>
                    </a:p>
                  </a:txBody>
                  <a:tcPr/>
                </a:tc>
                <a:extLst>
                  <a:ext uri="{0D108BD9-81ED-4DB2-BD59-A6C34878D82A}">
                    <a16:rowId xmlns:a16="http://schemas.microsoft.com/office/drawing/2014/main" val="10011"/>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11</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13/4/2024</a:t>
                      </a:r>
                    </a:p>
                  </a:txBody>
                  <a:tcPr/>
                </a:tc>
                <a:extLst>
                  <a:ext uri="{0D108BD9-81ED-4DB2-BD59-A6C34878D82A}">
                    <a16:rowId xmlns:a16="http://schemas.microsoft.com/office/drawing/2014/main" val="10012"/>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12</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حلقة نقاش</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20/4/2024</a:t>
                      </a:r>
                    </a:p>
                  </a:txBody>
                  <a:tcPr/>
                </a:tc>
                <a:extLst>
                  <a:ext uri="{0D108BD9-81ED-4DB2-BD59-A6C34878D82A}">
                    <a16:rowId xmlns:a16="http://schemas.microsoft.com/office/drawing/2014/main" val="10013"/>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13</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الإختبارات النهائية</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27/4/2024</a:t>
                      </a:r>
                    </a:p>
                  </a:txBody>
                  <a:tcPr/>
                </a:tc>
                <a:extLst>
                  <a:ext uri="{0D108BD9-81ED-4DB2-BD59-A6C34878D82A}">
                    <a16:rowId xmlns:a16="http://schemas.microsoft.com/office/drawing/2014/main" val="10014"/>
                  </a:ext>
                </a:extLst>
              </a:tr>
              <a:tr h="493542">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نهاية الدراسة </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نهاية الإختبارات النهائية</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4/5/2024</a:t>
                      </a:r>
                    </a:p>
                  </a:txBody>
                  <a:tcPr/>
                </a:tc>
                <a:extLst>
                  <a:ext uri="{0D108BD9-81ED-4DB2-BD59-A6C34878D82A}">
                    <a16:rowId xmlns:a16="http://schemas.microsoft.com/office/drawing/2014/main" val="10015"/>
                  </a:ext>
                </a:extLst>
              </a:tr>
            </a:tbl>
          </a:graphicData>
        </a:graphic>
      </p:graphicFrame>
      <p:sp>
        <p:nvSpPr>
          <p:cNvPr id="12" name="TextBox 11">
            <a:extLst>
              <a:ext uri="{FF2B5EF4-FFF2-40B4-BE49-F238E27FC236}">
                <a16:creationId xmlns:a16="http://schemas.microsoft.com/office/drawing/2014/main" id="{B7305D66-D9C6-4CF7-BFBE-05A94E0066CC}"/>
              </a:ext>
            </a:extLst>
          </p:cNvPr>
          <p:cNvSpPr txBox="1"/>
          <p:nvPr/>
        </p:nvSpPr>
        <p:spPr>
          <a:xfrm>
            <a:off x="9194799" y="2753410"/>
            <a:ext cx="2686025" cy="707886"/>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مخطط الأسابيع الدراسية للفصل الدراسي الأول 2024</a:t>
            </a:r>
            <a:endParaRPr lang="en-US"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0734780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1ED94849-14B2-415E-A494-A15791067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135" y="1882478"/>
            <a:ext cx="9482169" cy="4001847"/>
          </a:xfrm>
          <a:prstGeom prst="rect">
            <a:avLst/>
          </a:prstGeom>
        </p:spPr>
      </p:pic>
    </p:spTree>
    <p:extLst>
      <p:ext uri="{BB962C8B-B14F-4D97-AF65-F5344CB8AC3E}">
        <p14:creationId xmlns:p14="http://schemas.microsoft.com/office/powerpoint/2010/main" val="14088542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00986"/>
          </a:xfrm>
          <a:prstGeom prst="rect">
            <a:avLst/>
          </a:prstGeom>
          <a:noFill/>
        </p:spPr>
        <p:txBody>
          <a:bodyPr wrap="square" rtlCol="0">
            <a:spAutoFit/>
          </a:bodyPr>
          <a:lstStyle/>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timings of lectures and discussions depend on the timing of Makkah for all programs. </a:t>
            </a:r>
          </a:p>
          <a:p>
            <a:endPar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endParaRPr>
          </a:p>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duration of the recorded lecture is 80-90 minutes uploaded to the Moodle platform</a:t>
            </a:r>
            <a:b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r>
              <a:rPr kumimoji="0" lang="en-US" sz="2800" b="1"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
            </a:r>
            <a:br>
              <a:rPr kumimoji="0" lang="en-US" sz="2800" b="1"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r>
              <a:rPr kumimoji="0" lang="ar-SA" sz="2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rPr>
              <a:t/>
            </a:r>
            <a:br>
              <a:rPr kumimoji="0" lang="ar-SA" sz="2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rPr>
            </a:b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07164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weekly lecture will be uploaded on the educational platform Moodle on Saturday of each week at 12 noon Riyadh time 
Discussions, which are optional weekly seminars for the student to discuss what was presented in the recorded lecture for the week.</a:t>
            </a:r>
          </a:p>
          <a:p>
            <a:r>
              <a:rPr lang="en-US" sz="2400" b="1" dirty="0">
                <a:latin typeface="Times New Roman" panose="02020603050405020304" pitchFamily="18" charset="0"/>
                <a:ea typeface="Tahoma" panose="020B0604030504040204" pitchFamily="34" charset="0"/>
                <a:cs typeface="Times New Roman" panose="02020603050405020304" pitchFamily="18" charset="0"/>
              </a:rPr>
              <a:t> (Please review the date and duration of each course according to the schedule)</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a:p>
            <a:r>
              <a:rPr lang="ar-SA" sz="2400" b="1" dirty="0">
                <a:latin typeface="Times New Roman" panose="02020603050405020304" pitchFamily="18" charset="0"/>
                <a:ea typeface="Tahoma" panose="020B0604030504040204" pitchFamily="34" charset="0"/>
                <a:cs typeface="Times New Roman" panose="02020603050405020304" pitchFamily="18" charset="0"/>
              </a:rPr>
              <a:t/>
            </a:r>
            <a:br>
              <a:rPr lang="ar-SA" sz="2400" b="1" dirty="0">
                <a:latin typeface="Times New Roman" panose="02020603050405020304" pitchFamily="18" charset="0"/>
                <a:ea typeface="Tahoma" panose="020B0604030504040204" pitchFamily="34" charset="0"/>
                <a:cs typeface="Times New Roman" panose="02020603050405020304" pitchFamily="18" charset="0"/>
              </a:rPr>
            </a:br>
            <a:endParaRPr lang="en-US" sz="2400" b="1" dirty="0">
              <a:latin typeface="Times New Roman" panose="02020603050405020304" pitchFamily="18" charset="0"/>
              <a:ea typeface="Tahoma" panose="020B0604030504040204" pitchFamily="34"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7757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24A9E1"/>
                </a:solidFill>
                <a:latin typeface="Times New Roman" panose="02020603050405020304" pitchFamily="18" charset="0"/>
                <a:ea typeface="Tahoma" panose="020B0604030504040204" pitchFamily="34" charset="0"/>
                <a:cs typeface="Times New Roman" panose="02020603050405020304" pitchFamily="18" charset="0"/>
              </a:rPr>
              <a:t>This week is the first Orientation Lecture
 All the educational material will be uploaded to the Moodle App.</a:t>
            </a:r>
            <a:endParaRPr lang="ar-SA" sz="2400" b="1" dirty="0">
              <a:solidFill>
                <a:srgbClr val="F27A1C"/>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1CAE24-B469-437F-8C46-B20682775C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17"/>
          <a:stretch/>
        </p:blipFill>
        <p:spPr>
          <a:xfrm>
            <a:off x="6023640" y="3563030"/>
            <a:ext cx="4356899" cy="2244440"/>
          </a:xfrm>
          <a:prstGeom prst="rect">
            <a:avLst/>
          </a:prstGeom>
        </p:spPr>
      </p:pic>
      <p:pic>
        <p:nvPicPr>
          <p:cNvPr id="2" name="Picture 1">
            <a:extLst>
              <a:ext uri="{FF2B5EF4-FFF2-40B4-BE49-F238E27FC236}">
                <a16:creationId xmlns:a16="http://schemas.microsoft.com/office/drawing/2014/main" id="{409BB101-77F6-4963-B4BE-72E0CEDA036B}"/>
              </a:ext>
            </a:extLst>
          </p:cNvPr>
          <p:cNvPicPr>
            <a:picLocks noChangeAspect="1"/>
          </p:cNvPicPr>
          <p:nvPr/>
        </p:nvPicPr>
        <p:blipFill>
          <a:blip r:embed="rId4"/>
          <a:stretch>
            <a:fillRect/>
          </a:stretch>
        </p:blipFill>
        <p:spPr>
          <a:xfrm>
            <a:off x="1153149" y="4112176"/>
            <a:ext cx="4529721" cy="1146147"/>
          </a:xfrm>
          <a:prstGeom prst="rect">
            <a:avLst/>
          </a:prstGeom>
        </p:spPr>
      </p:pic>
    </p:spTree>
    <p:extLst>
      <p:ext uri="{BB962C8B-B14F-4D97-AF65-F5344CB8AC3E}">
        <p14:creationId xmlns:p14="http://schemas.microsoft.com/office/powerpoint/2010/main" val="3630681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BE953A-DFDC-40E9-90CD-555F11F50A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
        <p:nvSpPr>
          <p:cNvPr id="4" name="TextBox 3">
            <a:extLst>
              <a:ext uri="{FF2B5EF4-FFF2-40B4-BE49-F238E27FC236}">
                <a16:creationId xmlns:a16="http://schemas.microsoft.com/office/drawing/2014/main" id="{6BF94AEF-3C74-4B0C-BBE1-A983E50DC5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8C17597-5DBC-416C-B67C-1D0AC862BD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87907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43820"/>
            <a:ext cx="10541000" cy="3970318"/>
          </a:xfrm>
          <a:prstGeom prst="rect">
            <a:avLst/>
          </a:prstGeom>
          <a:noFill/>
        </p:spPr>
        <p:txBody>
          <a:bodyPr wrap="square" rtlCol="0">
            <a:spAutoFit/>
          </a:bodyPr>
          <a:lstStyle/>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short test is uploaded weekly at the same time of the lecture on Saturday of each week at ten o'clock in the evening and left open for a week, then closed on the following Saturday at nine o'clock in the evening.</a:t>
            </a:r>
          </a:p>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test structure :MCQ/Matching/true &amp; false/voice quiz questions
Answering the quiz:</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 Short test of 8 marks / 8 questions. (with a total of 80 marks)</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The period for the short test is 24 minutes.</a:t>
            </a:r>
            <a:endParaRPr lang="ar-SA" sz="28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02021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159" y="16465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1103;p33">
            <a:extLst>
              <a:ext uri="{FF2B5EF4-FFF2-40B4-BE49-F238E27FC236}">
                <a16:creationId xmlns:a16="http://schemas.microsoft.com/office/drawing/2014/main" id="{60BE850D-6594-4DC1-8182-7E6BA5F76EF8}"/>
              </a:ext>
            </a:extLst>
          </p:cNvPr>
          <p:cNvSpPr txBox="1">
            <a:spLocks/>
          </p:cNvSpPr>
          <p:nvPr/>
        </p:nvSpPr>
        <p:spPr>
          <a:xfrm>
            <a:off x="878490" y="2231519"/>
            <a:ext cx="10380059"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The final exam will be conducted through Moodle.</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Questions :/Matching/true &amp; false MCQ/Audio Questions</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of 20 marks.</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7462869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D3A454B-1C87-1496-FB3F-A84B0715B7EE}"/>
              </a:ext>
            </a:extLst>
          </p:cNvPr>
          <p:cNvSpPr txBox="1"/>
          <p:nvPr/>
        </p:nvSpPr>
        <p:spPr>
          <a:xfrm>
            <a:off x="4080933" y="692163"/>
            <a:ext cx="3191405" cy="584775"/>
          </a:xfrm>
          <a:prstGeom prst="rect">
            <a:avLst/>
          </a:prstGeom>
          <a:noFill/>
        </p:spPr>
        <p:txBody>
          <a:bodyPr wrap="square">
            <a:spAutoFit/>
          </a:bodyPr>
          <a:lstStyle/>
          <a:p>
            <a:pPr algn="r" rtl="1"/>
            <a:r>
              <a:rPr kumimoji="0" lang="en-CA" sz="32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The Evaluation</a:t>
            </a:r>
            <a:endParaRPr lang="en-US" sz="32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601C0F6-2DC8-0688-EBEB-F466097931BE}"/>
              </a:ext>
            </a:extLst>
          </p:cNvPr>
          <p:cNvSpPr txBox="1"/>
          <p:nvPr/>
        </p:nvSpPr>
        <p:spPr>
          <a:xfrm>
            <a:off x="8676861" y="3166004"/>
            <a:ext cx="284921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rtl="1"/>
            <a:r>
              <a:rPr lang="en-CA" sz="2000" b="1" dirty="0">
                <a:solidFill>
                  <a:schemeClr val="bg1"/>
                </a:solidFill>
                <a:latin typeface="Alexandria" pitchFamily="2" charset="-78"/>
                <a:cs typeface="Alexandria" pitchFamily="2" charset="-78"/>
              </a:rPr>
              <a:t>Types of exams</a:t>
            </a:r>
            <a:endParaRPr lang="ar-SA" sz="2000" b="1" dirty="0">
              <a:solidFill>
                <a:schemeClr val="bg1"/>
              </a:solidFill>
              <a:latin typeface="Alexandria" pitchFamily="2" charset="-78"/>
              <a:cs typeface="Alexandria" pitchFamily="2" charset="-78"/>
            </a:endParaRPr>
          </a:p>
        </p:txBody>
      </p:sp>
      <p:sp>
        <p:nvSpPr>
          <p:cNvPr id="2" name="Rounded Rectangle 1"/>
          <p:cNvSpPr/>
          <p:nvPr/>
        </p:nvSpPr>
        <p:spPr>
          <a:xfrm>
            <a:off x="4673600" y="2057929"/>
            <a:ext cx="3369734" cy="99906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Short Quizzes</a:t>
            </a:r>
            <a:endParaRPr lang="en-US" sz="2000" dirty="0">
              <a:latin typeface="Alexandria" pitchFamily="2" charset="-78"/>
              <a:cs typeface="Alexandria" pitchFamily="2" charset="-78"/>
            </a:endParaRPr>
          </a:p>
        </p:txBody>
      </p:sp>
      <p:sp>
        <p:nvSpPr>
          <p:cNvPr id="9" name="Rounded Rectangle 8"/>
          <p:cNvSpPr/>
          <p:nvPr/>
        </p:nvSpPr>
        <p:spPr>
          <a:xfrm>
            <a:off x="4673600" y="3911599"/>
            <a:ext cx="3369734" cy="999067"/>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Final Exam</a:t>
            </a:r>
            <a:endParaRPr lang="en-US" sz="2000" dirty="0">
              <a:latin typeface="Alexandria" pitchFamily="2" charset="-78"/>
              <a:cs typeface="Alexandria" pitchFamily="2" charset="-78"/>
            </a:endParaRPr>
          </a:p>
        </p:txBody>
      </p:sp>
      <p:pic>
        <p:nvPicPr>
          <p:cNvPr id="8194" name="Picture 2" descr="D:\الفصل الأول 2024\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2557463"/>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1044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613522" y="769896"/>
            <a:ext cx="9224681" cy="655264"/>
          </a:xfrm>
        </p:spPr>
        <p:txBody>
          <a:bodyPr>
            <a:normAutofit/>
          </a:bodyPr>
          <a:lstStyle/>
          <a:p>
            <a:pPr algn="ctr"/>
            <a:r>
              <a:rPr lang="en-US" sz="3200" b="1" dirty="0">
                <a:latin typeface="Times New Roman" panose="02020603050405020304" pitchFamily="18" charset="0"/>
                <a:cs typeface="Times New Roman" panose="02020603050405020304" pitchFamily="18" charset="0"/>
              </a:rPr>
              <a:t>The Language</a:t>
            </a:r>
          </a:p>
        </p:txBody>
      </p:sp>
      <p:sp>
        <p:nvSpPr>
          <p:cNvPr id="7" name="Google Shape;1103;p33">
            <a:extLst>
              <a:ext uri="{FF2B5EF4-FFF2-40B4-BE49-F238E27FC236}">
                <a16:creationId xmlns:a16="http://schemas.microsoft.com/office/drawing/2014/main" id="{A8AFFF94-2549-554A-A261-8AC7C77F1D82}"/>
              </a:ext>
            </a:extLst>
          </p:cNvPr>
          <p:cNvSpPr txBox="1">
            <a:spLocks/>
          </p:cNvSpPr>
          <p:nvPr/>
        </p:nvSpPr>
        <p:spPr>
          <a:xfrm>
            <a:off x="1378571" y="25216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main language used in Slides is</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  (English)</a:t>
            </a:r>
          </a:p>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Explanation will be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Arabic </a:t>
            </a: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but if there are scientific terms will be mentioned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English</a:t>
            </a:r>
            <a:endParaRPr lang="ar-S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5913093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1161</TotalTime>
  <Words>773</Words>
  <Application>Microsoft Office PowerPoint</Application>
  <PresentationFormat>Widescreen</PresentationFormat>
  <Paragraphs>174</Paragraphs>
  <Slides>23</Slides>
  <Notes>6</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23</vt:i4>
      </vt:variant>
    </vt:vector>
  </HeadingPairs>
  <TitlesOfParts>
    <vt:vector size="34" baseType="lpstr">
      <vt:lpstr>Alexandria</vt:lpstr>
      <vt:lpstr>Arial</vt:lpstr>
      <vt:lpstr>Calibri</vt:lpstr>
      <vt:lpstr>Calibri Light</vt:lpstr>
      <vt:lpstr>Courier New</vt:lpstr>
      <vt:lpstr>Jost</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Language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49</cp:revision>
  <dcterms:created xsi:type="dcterms:W3CDTF">2023-04-29T09:08:00Z</dcterms:created>
  <dcterms:modified xsi:type="dcterms:W3CDTF">2024-01-24T16:14:21Z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