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media/image2.jpeg" ContentType="image/jpeg"/>
  <Override PartName="/ppt/media/image3.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30" name="Shape 430"/>
          <p:cNvSpPr/>
          <p:nvPr>
            <p:ph type="sldImg"/>
          </p:nvPr>
        </p:nvSpPr>
        <p:spPr>
          <a:xfrm>
            <a:off x="1143000" y="685800"/>
            <a:ext cx="4572000" cy="3429000"/>
          </a:xfrm>
          <a:prstGeom prst="rect">
            <a:avLst/>
          </a:prstGeom>
        </p:spPr>
        <p:txBody>
          <a:bodyPr/>
          <a:lstStyle/>
          <a:p>
            <a:pPr/>
          </a:p>
        </p:txBody>
      </p:sp>
      <p:sp>
        <p:nvSpPr>
          <p:cNvPr id="431" name="Shape 431"/>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6.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8.png"/><Relationship Id="rId6" Type="http://schemas.openxmlformats.org/officeDocument/2006/relationships/image" Target="../media/image9.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0.png"/><Relationship Id="rId6" Type="http://schemas.openxmlformats.org/officeDocument/2006/relationships/image" Target="../media/image11.png"/><Relationship Id="rId7" Type="http://schemas.openxmlformats.org/officeDocument/2006/relationships/image" Target="../media/image12.png"/><Relationship Id="rId8" Type="http://schemas.openxmlformats.org/officeDocument/2006/relationships/image" Target="../media/image13.png"/><Relationship Id="rId9" Type="http://schemas.openxmlformats.org/officeDocument/2006/relationships/image" Target="../media/image14.png"/><Relationship Id="rId10" Type="http://schemas.openxmlformats.org/officeDocument/2006/relationships/image" Target="../media/image15.png"/><Relationship Id="rId11" Type="http://schemas.openxmlformats.org/officeDocument/2006/relationships/image" Target="../media/image16.png"/><Relationship Id="rId12" Type="http://schemas.openxmlformats.org/officeDocument/2006/relationships/image" Target="../media/image17.png"/><Relationship Id="rId13" Type="http://schemas.openxmlformats.org/officeDocument/2006/relationships/image" Target="../media/image18.png"/><Relationship Id="rId14" Type="http://schemas.openxmlformats.org/officeDocument/2006/relationships/image" Target="../media/image19.png"/><Relationship Id="rId15" Type="http://schemas.openxmlformats.org/officeDocument/2006/relationships/image" Target="../media/image20.png"/><Relationship Id="rId16" Type="http://schemas.openxmlformats.org/officeDocument/2006/relationships/image" Target="../media/image21.png"/><Relationship Id="rId17" Type="http://schemas.openxmlformats.org/officeDocument/2006/relationships/image" Target="../media/image22.png"/><Relationship Id="rId18" Type="http://schemas.openxmlformats.org/officeDocument/2006/relationships/image" Target="../media/image23.png"/><Relationship Id="rId19" Type="http://schemas.openxmlformats.org/officeDocument/2006/relationships/image" Target="../media/image24.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25.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8.png"/><Relationship Id="rId6" Type="http://schemas.openxmlformats.org/officeDocument/2006/relationships/image" Target="../media/image26.png"/><Relationship Id="rId7" Type="http://schemas.openxmlformats.org/officeDocument/2006/relationships/image" Target="../media/image27.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8.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29.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8.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6.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25.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3.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8.png"/><Relationship Id="rId7" Type="http://schemas.openxmlformats.org/officeDocument/2006/relationships/image" Target="../media/image34.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2">
    <p:spTree>
      <p:nvGrpSpPr>
        <p:cNvPr id="1" name=""/>
        <p:cNvGrpSpPr/>
        <p:nvPr/>
      </p:nvGrpSpPr>
      <p:grpSpPr>
        <a:xfrm>
          <a:off x="0" y="0"/>
          <a:ext cx="0" cy="0"/>
          <a:chOff x="0" y="0"/>
          <a:chExt cx="0" cy="0"/>
        </a:xfrm>
      </p:grpSpPr>
      <p:sp>
        <p:nvSpPr>
          <p:cNvPr id="2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25"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2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29" name="Group 16"/>
          <p:cNvGrpSpPr/>
          <p:nvPr/>
        </p:nvGrpSpPr>
        <p:grpSpPr>
          <a:xfrm>
            <a:off x="321732" y="-1"/>
            <a:ext cx="2024827" cy="1879601"/>
            <a:chOff x="0" y="0"/>
            <a:chExt cx="2024825" cy="1879600"/>
          </a:xfrm>
        </p:grpSpPr>
        <p:sp>
          <p:nvSpPr>
            <p:cNvPr id="27"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28"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0"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1"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3"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sp>
        <p:nvSpPr>
          <p:cNvPr id="34" name="Rectangle: Rounded Corners 33"/>
          <p:cNvSpPr/>
          <p:nvPr/>
        </p:nvSpPr>
        <p:spPr>
          <a:xfrm>
            <a:off x="5541888" y="4626265"/>
            <a:ext cx="6569206" cy="1436545"/>
          </a:xfrm>
          <a:prstGeom prst="roundRect">
            <a:avLst>
              <a:gd name="adj" fmla="val 11535"/>
            </a:avLst>
          </a:prstGeom>
          <a:solidFill>
            <a:srgbClr val="FFFFFF"/>
          </a:solidFill>
          <a:ln w="12700">
            <a:solidFill>
              <a:srgbClr val="8E5A6D"/>
            </a:solidFill>
            <a:miter/>
          </a:ln>
          <a:extLst>
            <a:ext uri="{C572A759-6A51-4108-AA02-DFA0A04FC94B}">
              <ma14:wrappingTextBoxFlag xmlns:ma14="http://schemas.microsoft.com/office/mac/drawingml/2011/main" val="1"/>
            </a:ext>
          </a:extLst>
        </p:spPr>
        <p:txBody>
          <a:bodyPr lIns="45719" rIns="45719" anchor="ctr"/>
          <a:lstStyle/>
          <a:p>
            <a:pPr algn="ctr">
              <a:defRPr sz="2800">
                <a:solidFill>
                  <a:srgbClr val="2D3956"/>
                </a:solidFill>
                <a:latin typeface="Bodoni SvtyTwo ITC TT-Bold"/>
                <a:ea typeface="Bodoni SvtyTwo ITC TT-Bold"/>
                <a:cs typeface="Bodoni SvtyTwo ITC TT-Bold"/>
                <a:sym typeface="Bodoni SvtyTwo ITC TT-Bold"/>
              </a:defRPr>
            </a:pPr>
            <a:r>
              <a:t> Lecture 4: </a:t>
            </a:r>
          </a:p>
          <a:p>
            <a:pPr algn="ctr">
              <a:defRPr sz="2800">
                <a:solidFill>
                  <a:srgbClr val="2D3956"/>
                </a:solidFill>
                <a:latin typeface="Bodoni SvtyTwo ITC TT-Bold"/>
                <a:ea typeface="Bodoni SvtyTwo ITC TT-Bold"/>
                <a:cs typeface="Bodoni SvtyTwo ITC TT-Bold"/>
                <a:sym typeface="Bodoni SvtyTwo ITC TT-Bold"/>
              </a:defRPr>
            </a:pPr>
            <a:r>
              <a:t>Standards performance  of the DFT  for initiating Project-Fit </a:t>
            </a:r>
          </a:p>
        </p:txBody>
      </p:sp>
      <p:pic>
        <p:nvPicPr>
          <p:cNvPr id="35"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6"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7" name="Right Triangle 28"/>
          <p:cNvSpPr/>
          <p:nvPr/>
        </p:nvSpPr>
        <p:spPr>
          <a:xfrm>
            <a:off x="221597" y="1634834"/>
            <a:ext cx="2084785"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8" name="TextBox 45"/>
          <p:cNvSpPr txBox="1"/>
          <p:nvPr/>
        </p:nvSpPr>
        <p:spPr>
          <a:xfrm>
            <a:off x="6480161" y="1830076"/>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9"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
        <p:nvSpPr>
          <p:cNvPr id="40" name="TextBox 45"/>
          <p:cNvSpPr txBox="1"/>
          <p:nvPr/>
        </p:nvSpPr>
        <p:spPr>
          <a:xfrm>
            <a:off x="6614930" y="4288107"/>
            <a:ext cx="1106498"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7"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5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5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7"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58"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59"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60" name="Text"/>
          <p:cNvSpPr txBox="1"/>
          <p:nvPr/>
        </p:nvSpPr>
        <p:spPr>
          <a:xfrm>
            <a:off x="11580445" y="6237316"/>
            <a:ext cx="670563" cy="434862"/>
          </a:xfrm>
          <a:prstGeom prst="rect">
            <a:avLst/>
          </a:prstGeom>
          <a:ln w="12700">
            <a:miter lim="400000"/>
          </a:ln>
        </p:spPr>
        <p:txBody>
          <a:bodyPr wrap="none" lIns="45719" rIns="45719" anchor="ctr">
            <a:spAutoFit/>
          </a:bodyPr>
          <a:lstStyle/>
          <a:p>
            <a:pPr>
              <a:defRPr b="1" sz="2700">
                <a:solidFill>
                  <a:srgbClr val="941100"/>
                </a:solidFill>
              </a:defRPr>
            </a:pP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spTree>
      <p:nvGrpSpPr>
        <p:cNvPr id="1" name=""/>
        <p:cNvGrpSpPr/>
        <p:nvPr/>
      </p:nvGrpSpPr>
      <p:grpSpPr>
        <a:xfrm>
          <a:off x="0" y="0"/>
          <a:ext cx="0" cy="0"/>
          <a:chOff x="0" y="0"/>
          <a:chExt cx="0" cy="0"/>
        </a:xfrm>
      </p:grpSpPr>
      <p:sp>
        <p:nvSpPr>
          <p:cNvPr id="6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8"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6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pic>
        <p:nvPicPr>
          <p:cNvPr id="70"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71"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72"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pic>
        <p:nvPicPr>
          <p:cNvPr id="73" name="Section Section " descr="Section Section "/>
          <p:cNvPicPr>
            <a:picLocks noChangeAspect="0"/>
          </p:cNvPicPr>
          <p:nvPr/>
        </p:nvPicPr>
        <p:blipFill>
          <a:blip r:embed="rId6">
            <a:extLst/>
          </a:blip>
          <a:stretch>
            <a:fillRect/>
          </a:stretch>
        </p:blipFill>
        <p:spPr>
          <a:xfrm>
            <a:off x="3519450" y="3364145"/>
            <a:ext cx="5421242" cy="1824704"/>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74"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7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sp>
        <p:nvSpPr>
          <p:cNvPr id="8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sp>
        <p:nvSpPr>
          <p:cNvPr id="89" name="Rectangle 17"/>
          <p:cNvSpPr/>
          <p:nvPr/>
        </p:nvSpPr>
        <p:spPr>
          <a:xfrm>
            <a:off x="2578083" y="488876"/>
            <a:ext cx="992220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90" name="Picture 18" descr="Picture 18"/>
          <p:cNvPicPr>
            <a:picLocks noChangeAspect="1"/>
          </p:cNvPicPr>
          <p:nvPr/>
        </p:nvPicPr>
        <p:blipFill>
          <a:blip r:embed="rId2">
            <a:extLst/>
          </a:blip>
          <a:stretch>
            <a:fillRect/>
          </a:stretch>
        </p:blipFill>
        <p:spPr>
          <a:xfrm>
            <a:off x="197765" y="-384952"/>
            <a:ext cx="2036259" cy="1800994"/>
          </a:xfrm>
          <a:prstGeom prst="rect">
            <a:avLst/>
          </a:prstGeom>
          <a:ln w="12700">
            <a:miter lim="400000"/>
          </a:ln>
        </p:spPr>
      </p:pic>
      <p:sp>
        <p:nvSpPr>
          <p:cNvPr id="91"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92" name="Rectangle: Rounded Corners 24"/>
          <p:cNvSpPr/>
          <p:nvPr/>
        </p:nvSpPr>
        <p:spPr>
          <a:xfrm>
            <a:off x="909925" y="806854"/>
            <a:ext cx="10137188" cy="5323624"/>
          </a:xfrm>
          <a:prstGeom prst="roundRect">
            <a:avLst>
              <a:gd name="adj" fmla="val 5358"/>
            </a:avLst>
          </a:prstGeom>
          <a:solidFill>
            <a:schemeClr val="accent5">
              <a:lumOff val="24117"/>
            </a:schemeClr>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93" name="Graphic 26" descr="Graphic 26"/>
          <p:cNvPicPr>
            <a:picLocks noChangeAspect="1"/>
          </p:cNvPicPr>
          <p:nvPr/>
        </p:nvPicPr>
        <p:blipFill>
          <a:blip r:embed="rId3">
            <a:extLst/>
          </a:blip>
          <a:stretch>
            <a:fillRect/>
          </a:stretch>
        </p:blipFill>
        <p:spPr>
          <a:xfrm>
            <a:off x="232213" y="6146190"/>
            <a:ext cx="2167471" cy="591662"/>
          </a:xfrm>
          <a:prstGeom prst="rect">
            <a:avLst/>
          </a:prstGeom>
          <a:ln w="12700">
            <a:miter lim="400000"/>
          </a:ln>
        </p:spPr>
      </p:pic>
      <p:pic>
        <p:nvPicPr>
          <p:cNvPr id="94" name="Graphic 28" descr="Graphic 28"/>
          <p:cNvPicPr>
            <a:picLocks noChangeAspect="1"/>
          </p:cNvPicPr>
          <p:nvPr/>
        </p:nvPicPr>
        <p:blipFill>
          <a:blip r:embed="rId4">
            <a:extLst/>
          </a:blip>
          <a:stretch>
            <a:fillRect/>
          </a:stretch>
        </p:blipFill>
        <p:spPr>
          <a:xfrm>
            <a:off x="9875049" y="6299356"/>
            <a:ext cx="1879650" cy="309234"/>
          </a:xfrm>
          <a:prstGeom prst="rect">
            <a:avLst/>
          </a:prstGeom>
          <a:ln w="12700">
            <a:miter lim="400000"/>
          </a:ln>
        </p:spPr>
      </p:pic>
      <p:sp>
        <p:nvSpPr>
          <p:cNvPr id="95"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96" name="1-validated  Business Pain points 1-validated  Business Pain points" descr="1-validated  Business Pain points 1-validated  Business Pain points"/>
          <p:cNvPicPr>
            <a:picLocks noChangeAspect="0"/>
          </p:cNvPicPr>
          <p:nvPr/>
        </p:nvPicPr>
        <p:blipFill>
          <a:blip r:embed="rId5">
            <a:extLst/>
          </a:blip>
          <a:stretch>
            <a:fillRect/>
          </a:stretch>
        </p:blipFill>
        <p:spPr>
          <a:xfrm>
            <a:off x="3854758" y="928121"/>
            <a:ext cx="3393612" cy="937257"/>
          </a:xfrm>
          <a:prstGeom prst="rect">
            <a:avLst/>
          </a:prstGeom>
          <a:effectLst>
            <a:outerShdw sx="100000" sy="100000" kx="0" ky="0" algn="b" rotWithShape="0" blurRad="190500" dist="12700" dir="5400000">
              <a:srgbClr val="000000"/>
            </a:outerShdw>
          </a:effectLst>
        </p:spPr>
      </p:pic>
      <p:pic>
        <p:nvPicPr>
          <p:cNvPr id="97" name="3—Validated product-Fit planning  3—Validated product-Fit planning " descr="3—Validated product-Fit planning  3—Validated product-Fit planning "/>
          <p:cNvPicPr>
            <a:picLocks noChangeAspect="0"/>
          </p:cNvPicPr>
          <p:nvPr/>
        </p:nvPicPr>
        <p:blipFill>
          <a:blip r:embed="rId6">
            <a:extLst/>
          </a:blip>
          <a:stretch>
            <a:fillRect/>
          </a:stretch>
        </p:blipFill>
        <p:spPr>
          <a:xfrm>
            <a:off x="898594" y="3029588"/>
            <a:ext cx="3047208" cy="1379903"/>
          </a:xfrm>
          <a:prstGeom prst="rect">
            <a:avLst/>
          </a:prstGeom>
          <a:effectLst>
            <a:outerShdw sx="100000" sy="100000" kx="0" ky="0" algn="b" rotWithShape="0" blurRad="190500" dist="12700" dir="5400000">
              <a:srgbClr val="000000"/>
            </a:outerShdw>
          </a:effectLst>
        </p:spPr>
      </p:pic>
      <p:pic>
        <p:nvPicPr>
          <p:cNvPr id="98" name="2—preparation Business -fit solutions 2—preparation Business -fit solutions" descr="2—preparation Business -fit solutions 2—preparation Business -fit solutions"/>
          <p:cNvPicPr>
            <a:picLocks noChangeAspect="0"/>
          </p:cNvPicPr>
          <p:nvPr/>
        </p:nvPicPr>
        <p:blipFill>
          <a:blip r:embed="rId7">
            <a:extLst/>
          </a:blip>
          <a:stretch>
            <a:fillRect/>
          </a:stretch>
        </p:blipFill>
        <p:spPr>
          <a:xfrm>
            <a:off x="1009498" y="1835568"/>
            <a:ext cx="3132138" cy="1208228"/>
          </a:xfrm>
          <a:prstGeom prst="rect">
            <a:avLst/>
          </a:prstGeom>
          <a:effectLst>
            <a:outerShdw sx="100000" sy="100000" kx="0" ky="0" algn="b" rotWithShape="0" blurRad="190500" dist="12700" dir="5400000">
              <a:srgbClr val="000000"/>
            </a:outerShdw>
          </a:effectLst>
        </p:spPr>
      </p:pic>
      <p:pic>
        <p:nvPicPr>
          <p:cNvPr id="99" name="Line Line" descr="Line Line"/>
          <p:cNvPicPr>
            <a:picLocks noChangeAspect="0"/>
          </p:cNvPicPr>
          <p:nvPr/>
        </p:nvPicPr>
        <p:blipFill>
          <a:blip r:embed="rId8">
            <a:extLst/>
          </a:blip>
          <a:stretch>
            <a:fillRect/>
          </a:stretch>
        </p:blipFill>
        <p:spPr>
          <a:xfrm rot="1318500">
            <a:off x="3937771" y="4692233"/>
            <a:ext cx="593416" cy="358334"/>
          </a:xfrm>
          <a:prstGeom prst="rect">
            <a:avLst/>
          </a:prstGeom>
          <a:effectLst>
            <a:reflection blurRad="0" stA="50000" stPos="0" endA="0" endPos="40000" dist="0" dir="5400000" fadeDir="5400000" sx="100000" sy="-100000" kx="0" ky="0" algn="bl" rotWithShape="0"/>
          </a:effectLst>
        </p:spPr>
      </p:pic>
      <p:pic>
        <p:nvPicPr>
          <p:cNvPr id="100" name="Monitoring&amp;Controlling (IV&amp;V) Monitoring&amp;Controlling (IV&amp;V) " descr="Monitoring&amp;Controlling (IV&amp;V) Monitoring&amp;Controlling (IV&amp;V) "/>
          <p:cNvPicPr>
            <a:picLocks noChangeAspect="0"/>
          </p:cNvPicPr>
          <p:nvPr/>
        </p:nvPicPr>
        <p:blipFill>
          <a:blip r:embed="rId9">
            <a:extLst/>
          </a:blip>
          <a:stretch>
            <a:fillRect/>
          </a:stretch>
        </p:blipFill>
        <p:spPr>
          <a:xfrm>
            <a:off x="3236258" y="5323450"/>
            <a:ext cx="6259117"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101" name="Line Line" descr="Line Line"/>
          <p:cNvPicPr>
            <a:picLocks noChangeAspect="0"/>
          </p:cNvPicPr>
          <p:nvPr/>
        </p:nvPicPr>
        <p:blipFill>
          <a:blip r:embed="rId10">
            <a:extLst/>
          </a:blip>
          <a:stretch>
            <a:fillRect/>
          </a:stretch>
        </p:blipFill>
        <p:spPr>
          <a:xfrm>
            <a:off x="7541100" y="4635958"/>
            <a:ext cx="558777" cy="358334"/>
          </a:xfrm>
          <a:prstGeom prst="rect">
            <a:avLst/>
          </a:prstGeom>
          <a:effectLst>
            <a:reflection blurRad="0" stA="50000" stPos="0" endA="0" endPos="40000" dist="0" dir="5400000" fadeDir="5400000" sx="100000" sy="-100000" kx="0" ky="0" algn="bl" rotWithShape="0"/>
          </a:effectLst>
        </p:spPr>
      </p:pic>
      <p:pic>
        <p:nvPicPr>
          <p:cNvPr id="102" name="8.Resultant… 8.Resultant deliverables " descr="8.Resultant… 8.Resultant deliverables "/>
          <p:cNvPicPr>
            <a:picLocks noChangeAspect="0"/>
          </p:cNvPicPr>
          <p:nvPr/>
        </p:nvPicPr>
        <p:blipFill>
          <a:blip r:embed="rId11">
            <a:extLst/>
          </a:blip>
          <a:stretch>
            <a:fillRect/>
          </a:stretch>
        </p:blipFill>
        <p:spPr>
          <a:xfrm>
            <a:off x="8052907" y="3621678"/>
            <a:ext cx="1714700" cy="1454807"/>
          </a:xfrm>
          <a:prstGeom prst="rect">
            <a:avLst/>
          </a:prstGeom>
          <a:effectLst>
            <a:outerShdw sx="100000" sy="100000" kx="0" ky="0" algn="b" rotWithShape="0" blurRad="190500" dist="12700" dir="5400000">
              <a:srgbClr val="000000"/>
            </a:outerShdw>
          </a:effectLst>
        </p:spPr>
      </p:pic>
      <p:pic>
        <p:nvPicPr>
          <p:cNvPr id="103" name="7.producing deliverables 7.producing deliverables  " descr="7.producing deliverables 7.producing deliverables  "/>
          <p:cNvPicPr>
            <a:picLocks noChangeAspect="0"/>
          </p:cNvPicPr>
          <p:nvPr/>
        </p:nvPicPr>
        <p:blipFill>
          <a:blip r:embed="rId12">
            <a:extLst/>
          </a:blip>
          <a:stretch>
            <a:fillRect/>
          </a:stretch>
        </p:blipFill>
        <p:spPr>
          <a:xfrm>
            <a:off x="6272164" y="4464099"/>
            <a:ext cx="1333501" cy="845512"/>
          </a:xfrm>
          <a:prstGeom prst="rect">
            <a:avLst/>
          </a:prstGeom>
          <a:effectLst>
            <a:outerShdw sx="100000" sy="100000" kx="0" ky="0" algn="b" rotWithShape="0" blurRad="190500" dist="12700" dir="5400000">
              <a:srgbClr val="000000"/>
            </a:outerShdw>
          </a:effectLst>
        </p:spPr>
      </p:pic>
      <p:pic>
        <p:nvPicPr>
          <p:cNvPr id="104" name="6-Executing  deliverables 6-Executing  deliverables  " descr="6-Executing  deliverables 6-Executing  deliverables  "/>
          <p:cNvPicPr>
            <a:picLocks noChangeAspect="0"/>
          </p:cNvPicPr>
          <p:nvPr/>
        </p:nvPicPr>
        <p:blipFill>
          <a:blip r:embed="rId13">
            <a:extLst/>
          </a:blip>
          <a:stretch>
            <a:fillRect/>
          </a:stretch>
        </p:blipFill>
        <p:spPr>
          <a:xfrm>
            <a:off x="4491421" y="4465460"/>
            <a:ext cx="1333501" cy="842338"/>
          </a:xfrm>
          <a:prstGeom prst="rect">
            <a:avLst/>
          </a:prstGeom>
          <a:effectLst>
            <a:outerShdw sx="100000" sy="100000" kx="0" ky="0" algn="b" rotWithShape="0" blurRad="190500" dist="12700" dir="5400000">
              <a:srgbClr val="000000"/>
            </a:outerShdw>
          </a:effectLst>
        </p:spPr>
      </p:pic>
      <p:pic>
        <p:nvPicPr>
          <p:cNvPr id="105" name="5-Planning  deliverables 5-Planning  deliverables  " descr="5-Planning  deliverables 5-Planning  deliverables  "/>
          <p:cNvPicPr>
            <a:picLocks noChangeAspect="0"/>
          </p:cNvPicPr>
          <p:nvPr/>
        </p:nvPicPr>
        <p:blipFill>
          <a:blip r:embed="rId14">
            <a:extLst/>
          </a:blip>
          <a:stretch>
            <a:fillRect/>
          </a:stretch>
        </p:blipFill>
        <p:spPr>
          <a:xfrm>
            <a:off x="3193535" y="3890129"/>
            <a:ext cx="1207692" cy="845499"/>
          </a:xfrm>
          <a:prstGeom prst="rect">
            <a:avLst/>
          </a:prstGeom>
          <a:effectLst>
            <a:outerShdw sx="100000" sy="100000" kx="0" ky="0" algn="b" rotWithShape="0" blurRad="190500" dist="12700" dir="5400000">
              <a:srgbClr val="000000"/>
            </a:outerShdw>
          </a:effectLst>
        </p:spPr>
      </p:pic>
      <p:pic>
        <p:nvPicPr>
          <p:cNvPr id="106" name="9. Accepted test and Hand over the  Validated Deliverables-fit 9. Accepted test and Hand over the  Validated Deliverables-fit" descr="9. Accepted test and Hand over the  Validated Deliverables-fit 9. Accepted test and Hand over the  Validated Deliverables-fit"/>
          <p:cNvPicPr>
            <a:picLocks noChangeAspect="0"/>
          </p:cNvPicPr>
          <p:nvPr/>
        </p:nvPicPr>
        <p:blipFill>
          <a:blip r:embed="rId15">
            <a:extLst/>
          </a:blip>
          <a:stretch>
            <a:fillRect/>
          </a:stretch>
        </p:blipFill>
        <p:spPr>
          <a:xfrm>
            <a:off x="8078241" y="2490121"/>
            <a:ext cx="2566592" cy="1166652"/>
          </a:xfrm>
          <a:prstGeom prst="rect">
            <a:avLst/>
          </a:prstGeom>
          <a:effectLst>
            <a:outerShdw sx="100000" sy="100000" kx="0" ky="0" algn="b" rotWithShape="0" blurRad="190500" dist="12700" dir="5400000">
              <a:srgbClr val="000000"/>
            </a:outerShdw>
          </a:effectLst>
        </p:spPr>
      </p:pic>
      <p:pic>
        <p:nvPicPr>
          <p:cNvPr id="107" name="10.Post -implemented Review (PIR)  the Business-Fit solution 10.Post -implemented Review (PIR)  the Business-Fit solution " descr="10.Post -implemented Review (PIR)  the Business-Fit solution 10.Post -implemented Review (PIR)  the Business-Fit solution "/>
          <p:cNvPicPr>
            <a:picLocks noChangeAspect="0"/>
          </p:cNvPicPr>
          <p:nvPr/>
        </p:nvPicPr>
        <p:blipFill>
          <a:blip r:embed="rId16">
            <a:extLst/>
          </a:blip>
          <a:stretch>
            <a:fillRect/>
          </a:stretch>
        </p:blipFill>
        <p:spPr>
          <a:xfrm>
            <a:off x="7176262" y="1297577"/>
            <a:ext cx="3674965" cy="1264450"/>
          </a:xfrm>
          <a:prstGeom prst="rect">
            <a:avLst/>
          </a:prstGeom>
          <a:effectLst>
            <a:outerShdw sx="100000" sy="100000" kx="0" ky="0" algn="b" rotWithShape="0" blurRad="190500" dist="12700" dir="5400000">
              <a:srgbClr val="000000"/>
            </a:outerShdw>
          </a:effectLst>
        </p:spPr>
      </p:pic>
      <p:sp>
        <p:nvSpPr>
          <p:cNvPr id="108" name="source: designed and developed by Dr.Mahmoud Ibrahim @2021"/>
          <p:cNvSpPr txBox="1"/>
          <p:nvPr/>
        </p:nvSpPr>
        <p:spPr>
          <a:xfrm>
            <a:off x="486344" y="5840497"/>
            <a:ext cx="5696683"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502920">
              <a:lnSpc>
                <a:spcPct val="90000"/>
              </a:lnSpc>
              <a:defRPr sz="1100">
                <a:latin typeface="Bookman Old Style"/>
                <a:ea typeface="Bookman Old Style"/>
                <a:cs typeface="Bookman Old Style"/>
                <a:sym typeface="Bookman Old Style"/>
              </a:defRPr>
            </a:lvl1pPr>
          </a:lstStyle>
          <a:p>
            <a:pPr/>
            <a:r>
              <a:t>source: designed and developed by Dr.Mahmoud Ibrahim @2021  </a:t>
            </a:r>
          </a:p>
        </p:txBody>
      </p:sp>
      <p:pic>
        <p:nvPicPr>
          <p:cNvPr id="109" name="4-Initiating… 4-Initiating project-fit  " descr="4-Initiating… 4-Initiating project-fit  "/>
          <p:cNvPicPr>
            <a:picLocks noChangeAspect="0"/>
          </p:cNvPicPr>
          <p:nvPr/>
        </p:nvPicPr>
        <p:blipFill>
          <a:blip r:embed="rId17">
            <a:extLst/>
          </a:blip>
          <a:stretch>
            <a:fillRect/>
          </a:stretch>
        </p:blipFill>
        <p:spPr>
          <a:xfrm>
            <a:off x="876646" y="4332068"/>
            <a:ext cx="2362593" cy="1208089"/>
          </a:xfrm>
          <a:prstGeom prst="rect">
            <a:avLst/>
          </a:prstGeom>
          <a:effectLst>
            <a:outerShdw sx="100000" sy="100000" kx="0" ky="0" algn="b" rotWithShape="0" blurRad="190500" dist="12700" dir="5400000">
              <a:srgbClr val="000000"/>
            </a:outerShdw>
          </a:effectLst>
        </p:spPr>
      </p:pic>
      <p:pic>
        <p:nvPicPr>
          <p:cNvPr id="110" name="4-HPMQS… 4-HPMQS life cycle " descr="4-HPMQS… 4-HPMQS life cycle "/>
          <p:cNvPicPr>
            <a:picLocks noChangeAspect="0"/>
          </p:cNvPicPr>
          <p:nvPr/>
        </p:nvPicPr>
        <p:blipFill>
          <a:blip r:embed="rId18">
            <a:extLst/>
          </a:blip>
          <a:stretch>
            <a:fillRect/>
          </a:stretch>
        </p:blipFill>
        <p:spPr>
          <a:xfrm>
            <a:off x="4586335" y="2097529"/>
            <a:ext cx="3047207" cy="1192599"/>
          </a:xfrm>
          <a:prstGeom prst="rect">
            <a:avLst/>
          </a:prstGeom>
          <a:effectLst>
            <a:outerShdw sx="100000" sy="100000" kx="0" ky="0" algn="b" rotWithShape="0" blurRad="571500" dist="521211" dir="0">
              <a:srgbClr val="000000">
                <a:alpha val="47071"/>
              </a:srgbClr>
            </a:outerShdw>
          </a:effectLst>
        </p:spPr>
      </p:pic>
      <p:sp>
        <p:nvSpPr>
          <p:cNvPr id="111" name="Text"/>
          <p:cNvSpPr txBox="1"/>
          <p:nvPr/>
        </p:nvSpPr>
        <p:spPr>
          <a:xfrm>
            <a:off x="11122463" y="6402736"/>
            <a:ext cx="183243" cy="248306"/>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2" name="Deliverables -Fit producing Processes     Deliverables -Fit producing Processes " descr="Deliverables -Fit producing Processes     Deliverables -Fit producing Processes "/>
          <p:cNvPicPr>
            <a:picLocks noChangeAspect="0"/>
          </p:cNvPicPr>
          <p:nvPr/>
        </p:nvPicPr>
        <p:blipFill>
          <a:blip r:embed="rId19">
            <a:extLst/>
          </a:blip>
          <a:stretch>
            <a:fillRect/>
          </a:stretch>
        </p:blipFill>
        <p:spPr>
          <a:xfrm>
            <a:off x="2749602" y="3436068"/>
            <a:ext cx="7232429" cy="2758115"/>
          </a:xfrm>
          <a:prstGeom prst="rect">
            <a:avLst/>
          </a:prstGeom>
        </p:spPr>
      </p:pic>
      <p:sp>
        <p:nvSpPr>
          <p:cNvPr id="11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sp>
        <p:nvSpPr>
          <p:cNvPr id="12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21"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12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23" name="Rectangle: Rounded Corners 24"/>
          <p:cNvSpPr/>
          <p:nvPr/>
        </p:nvSpPr>
        <p:spPr>
          <a:xfrm>
            <a:off x="556275" y="851285"/>
            <a:ext cx="10137188" cy="5155430"/>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124"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25"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26"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127"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2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135"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138" name="Picture Placeholder 4"/>
          <p:cNvGrpSpPr/>
          <p:nvPr/>
        </p:nvGrpSpPr>
        <p:grpSpPr>
          <a:xfrm>
            <a:off x="444875" y="1024946"/>
            <a:ext cx="4962147" cy="2495551"/>
            <a:chOff x="0" y="0"/>
            <a:chExt cx="4962145" cy="2495550"/>
          </a:xfrm>
        </p:grpSpPr>
        <p:sp>
          <p:nvSpPr>
            <p:cNvPr id="136"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137"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139"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40"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141"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142"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143"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14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15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53"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5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55"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56"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57"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58"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59"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160"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161"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62" name="Title Text Title Text" descr="Title Text Title Text"/>
          <p:cNvPicPr>
            <a:picLocks noChangeAspect="0"/>
          </p:cNvPicPr>
          <p:nvPr/>
        </p:nvPicPr>
        <p:blipFill>
          <a:blip r:embed="rId6">
            <a:extLst/>
          </a:blip>
          <a:stretch>
            <a:fillRect/>
          </a:stretch>
        </p:blipFill>
        <p:spPr>
          <a:xfrm>
            <a:off x="3050404" y="1031288"/>
            <a:ext cx="7830834" cy="2255627"/>
          </a:xfrm>
          <a:prstGeom prst="rect">
            <a:avLst/>
          </a:prstGeom>
          <a:effectLst>
            <a:outerShdw sx="100000" sy="100000" kx="0" ky="0" algn="b" rotWithShape="0" blurRad="190500" dist="12700" dir="5400000">
              <a:schemeClr val="accent5">
                <a:satOff val="-3547"/>
                <a:lumOff val="-10352"/>
              </a:schemeClr>
            </a:outerShdw>
          </a:effectLst>
        </p:spPr>
      </p:pic>
      <p:grpSp>
        <p:nvGrpSpPr>
          <p:cNvPr id="165" name="Body Level One…"/>
          <p:cNvGrpSpPr/>
          <p:nvPr/>
        </p:nvGrpSpPr>
        <p:grpSpPr>
          <a:xfrm>
            <a:off x="1376559" y="3384390"/>
            <a:ext cx="10617201" cy="1601788"/>
            <a:chOff x="0" y="0"/>
            <a:chExt cx="10617200" cy="1601787"/>
          </a:xfrm>
        </p:grpSpPr>
        <p:sp>
          <p:nvSpPr>
            <p:cNvPr id="164" name="Body Level One…"/>
            <p:cNvSpPr txBox="1"/>
            <p:nvPr/>
          </p:nvSpPr>
          <p:spPr>
            <a:xfrm>
              <a:off x="50800" y="50800"/>
              <a:ext cx="10515600" cy="1500188"/>
            </a:xfrm>
            <a:prstGeom prst="rect">
              <a:avLst/>
            </a:prstGeom>
            <a:noFill/>
            <a:ln>
              <a:noFill/>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defTabSz="484631">
                <a:lnSpc>
                  <a:spcPct val="90000"/>
                </a:lnSpc>
                <a:spcBef>
                  <a:spcPts val="500"/>
                </a:spcBef>
                <a:defRPr b="1" i="1" sz="1431">
                  <a:solidFill>
                    <a:srgbClr val="941100"/>
                  </a:solidFill>
                </a:defRPr>
              </a:pPr>
              <a:r>
                <a:t>Body Level One</a:t>
              </a:r>
            </a:p>
            <a:p>
              <a:pPr lvl="1" indent="242315" defTabSz="484631">
                <a:lnSpc>
                  <a:spcPct val="90000"/>
                </a:lnSpc>
                <a:spcBef>
                  <a:spcPts val="500"/>
                </a:spcBef>
                <a:defRPr b="1" i="1" sz="1431">
                  <a:solidFill>
                    <a:srgbClr val="941100"/>
                  </a:solidFill>
                </a:defRPr>
              </a:pPr>
              <a:r>
                <a:t>Body Level Two</a:t>
              </a:r>
            </a:p>
            <a:p>
              <a:pPr lvl="2" indent="484631" defTabSz="484631">
                <a:lnSpc>
                  <a:spcPct val="90000"/>
                </a:lnSpc>
                <a:spcBef>
                  <a:spcPts val="500"/>
                </a:spcBef>
                <a:defRPr b="1" i="1" sz="1431">
                  <a:solidFill>
                    <a:srgbClr val="941100"/>
                  </a:solidFill>
                </a:defRPr>
              </a:pPr>
              <a:r>
                <a:t>Body Level Three</a:t>
              </a:r>
            </a:p>
            <a:p>
              <a:pPr lvl="3" indent="726947" defTabSz="484631">
                <a:lnSpc>
                  <a:spcPct val="90000"/>
                </a:lnSpc>
                <a:spcBef>
                  <a:spcPts val="500"/>
                </a:spcBef>
                <a:defRPr b="1" i="1" sz="1431">
                  <a:solidFill>
                    <a:srgbClr val="941100"/>
                  </a:solidFill>
                </a:defRPr>
              </a:pPr>
              <a:r>
                <a:t>Body </a:t>
              </a:r>
              <a:r>
                <a:rPr>
                  <a:latin typeface="Bookman Old Style"/>
                  <a:ea typeface="Bookman Old Style"/>
                  <a:cs typeface="Bookman Old Style"/>
                  <a:sym typeface="Bookman Old Style"/>
                </a:rPr>
                <a:t>Level</a:t>
              </a:r>
              <a:r>
                <a:t> Four</a:t>
              </a:r>
            </a:p>
            <a:p>
              <a:pPr lvl="4" indent="969263" defTabSz="484631">
                <a:lnSpc>
                  <a:spcPct val="90000"/>
                </a:lnSpc>
                <a:spcBef>
                  <a:spcPts val="500"/>
                </a:spcBef>
                <a:defRPr b="1" i="1" sz="1431">
                  <a:solidFill>
                    <a:srgbClr val="941100"/>
                  </a:solidFill>
                </a:defRPr>
              </a:pPr>
              <a:r>
                <a:t>Body Level Five</a:t>
              </a:r>
            </a:p>
          </p:txBody>
        </p:sp>
        <p:pic>
          <p:nvPicPr>
            <p:cNvPr id="163" name="Body Level One… Body Level OneBody Level TwoBody Level ThreeBody Level FourBody Level Five" descr="Body Level One… Body Level OneBody Level TwoBody Level ThreeBody Level FourBody Level Five"/>
            <p:cNvPicPr>
              <a:picLocks noChangeAspect="0"/>
            </p:cNvPicPr>
            <p:nvPr/>
          </p:nvPicPr>
          <p:blipFill>
            <a:blip r:embed="rId7">
              <a:extLst/>
            </a:blip>
            <a:stretch>
              <a:fillRect/>
            </a:stretch>
          </p:blipFill>
          <p:spPr>
            <a:xfrm>
              <a:off x="0" y="0"/>
              <a:ext cx="10617200" cy="1601788"/>
            </a:xfrm>
            <a:prstGeom prst="rect">
              <a:avLst/>
            </a:prstGeom>
            <a:effectLst/>
          </p:spPr>
        </p:pic>
      </p:gr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sp>
        <p:nvSpPr>
          <p:cNvPr id="17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17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175"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7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7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8"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7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pic>
        <p:nvPicPr>
          <p:cNvPr id="180"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81"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88" name="Title Text"/>
          <p:cNvSpPr txBox="1"/>
          <p:nvPr>
            <p:ph type="title"/>
          </p:nvPr>
        </p:nvSpPr>
        <p:spPr>
          <a:xfrm>
            <a:off x="1745995" y="1904154"/>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189" name="Body Level One…"/>
          <p:cNvSpPr txBox="1"/>
          <p:nvPr>
            <p:ph type="body" sz="half" idx="1"/>
          </p:nvPr>
        </p:nvSpPr>
        <p:spPr>
          <a:xfrm>
            <a:off x="914042" y="4384133"/>
            <a:ext cx="10363916" cy="1922429"/>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90"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191"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98"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9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0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08"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09"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10"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11"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12"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13"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14"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copy">
    <p:spTree>
      <p:nvGrpSpPr>
        <p:cNvPr id="1" name=""/>
        <p:cNvGrpSpPr/>
        <p:nvPr/>
      </p:nvGrpSpPr>
      <p:grpSpPr>
        <a:xfrm>
          <a:off x="0" y="0"/>
          <a:ext cx="0" cy="0"/>
          <a:chOff x="0" y="0"/>
          <a:chExt cx="0" cy="0"/>
        </a:xfrm>
      </p:grpSpPr>
      <p:sp>
        <p:nvSpPr>
          <p:cNvPr id="221" name="Picture Placeholder 3"/>
          <p:cNvSpPr/>
          <p:nvPr>
            <p:ph type="pic" idx="21"/>
          </p:nvPr>
        </p:nvSpPr>
        <p:spPr>
          <a:xfrm>
            <a:off x="3452648" y="-3"/>
            <a:ext cx="8739352" cy="6858001"/>
          </a:xfrm>
          <a:prstGeom prst="rect">
            <a:avLst/>
          </a:prstGeom>
        </p:spPr>
        <p:txBody>
          <a:bodyPr lIns="91439" rIns="91439">
            <a:noAutofit/>
          </a:bodyPr>
          <a:lstStyle/>
          <a:p>
            <a:pPr/>
          </a:p>
        </p:txBody>
      </p:sp>
      <p:pic>
        <p:nvPicPr>
          <p:cNvPr id="222"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223"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224"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225"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26"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227"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28"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22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36"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37"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3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4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4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7"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48"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49"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50"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51"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52"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53"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60"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61"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6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26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1"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7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73"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74"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75"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276"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277"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27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8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8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8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88"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289"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290"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97"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98"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9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spTree>
      <p:nvGrpSpPr>
        <p:cNvPr id="1" name=""/>
        <p:cNvGrpSpPr/>
        <p:nvPr/>
      </p:nvGrpSpPr>
      <p:grpSpPr>
        <a:xfrm>
          <a:off x="0" y="0"/>
          <a:ext cx="0" cy="0"/>
          <a:chOff x="0" y="0"/>
          <a:chExt cx="0" cy="0"/>
        </a:xfrm>
      </p:grpSpPr>
      <p:sp>
        <p:nvSpPr>
          <p:cNvPr id="30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0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30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0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310"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311"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314" name="Group 16"/>
          <p:cNvGrpSpPr/>
          <p:nvPr/>
        </p:nvGrpSpPr>
        <p:grpSpPr>
          <a:xfrm>
            <a:off x="321732" y="-1"/>
            <a:ext cx="2024827" cy="1879601"/>
            <a:chOff x="0" y="0"/>
            <a:chExt cx="2024825" cy="1879600"/>
          </a:xfrm>
        </p:grpSpPr>
        <p:sp>
          <p:nvSpPr>
            <p:cNvPr id="312"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13"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15"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16"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17"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18"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grpSp>
        <p:nvGrpSpPr>
          <p:cNvPr id="321" name="Rectangle: Rounded Corners 33"/>
          <p:cNvGrpSpPr/>
          <p:nvPr/>
        </p:nvGrpSpPr>
        <p:grpSpPr>
          <a:xfrm>
            <a:off x="6078409" y="5903747"/>
            <a:ext cx="3516609" cy="599441"/>
            <a:chOff x="0" y="-35136"/>
            <a:chExt cx="3516607" cy="599440"/>
          </a:xfrm>
        </p:grpSpPr>
        <p:sp>
          <p:nvSpPr>
            <p:cNvPr id="319"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320" name="2nd Lec.…"/>
            <p:cNvSpPr txBox="1"/>
            <p:nvPr/>
          </p:nvSpPr>
          <p:spPr>
            <a:xfrm>
              <a:off x="77901" y="-35137"/>
              <a:ext cx="3360804" cy="599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p>
              <a:pPr algn="ctr">
                <a:defRPr b="1" sz="1700">
                  <a:solidFill>
                    <a:srgbClr val="2D3956"/>
                  </a:solidFill>
                  <a:latin typeface="Tajawal Medium"/>
                  <a:ea typeface="Tajawal Medium"/>
                  <a:cs typeface="Tajawal Medium"/>
                  <a:sym typeface="Tajawal Medium"/>
                </a:defRPr>
              </a:pPr>
              <a:r>
                <a:t>2nd Lec.</a:t>
              </a:r>
            </a:p>
            <a:p>
              <a:pPr algn="ctr">
                <a:defRPr b="1" sz="1700">
                  <a:solidFill>
                    <a:srgbClr val="2D3956"/>
                  </a:solidFill>
                  <a:latin typeface="Tajawal Medium"/>
                  <a:ea typeface="Tajawal Medium"/>
                  <a:cs typeface="Tajawal Medium"/>
                  <a:sym typeface="Tajawal Medium"/>
                </a:defRPr>
              </a:pPr>
              <a:r>
                <a:t>HPMQS Preparation stage</a:t>
              </a:r>
            </a:p>
          </p:txBody>
        </p:sp>
      </p:grpSp>
      <p:pic>
        <p:nvPicPr>
          <p:cNvPr id="322"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23"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24"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25"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26"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333"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36" name="Picture Placeholder 4"/>
          <p:cNvGrpSpPr/>
          <p:nvPr/>
        </p:nvGrpSpPr>
        <p:grpSpPr>
          <a:xfrm>
            <a:off x="444875" y="1024946"/>
            <a:ext cx="4962147" cy="2495551"/>
            <a:chOff x="0" y="0"/>
            <a:chExt cx="4962145" cy="2495550"/>
          </a:xfrm>
        </p:grpSpPr>
        <p:sp>
          <p:nvSpPr>
            <p:cNvPr id="334"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35"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337"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38"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39"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340"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341"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342"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45" name="Picture Placeholder 4"/>
          <p:cNvGrpSpPr/>
          <p:nvPr/>
        </p:nvGrpSpPr>
        <p:grpSpPr>
          <a:xfrm>
            <a:off x="444875" y="1024946"/>
            <a:ext cx="4962147" cy="2495551"/>
            <a:chOff x="0" y="0"/>
            <a:chExt cx="4962145" cy="2495550"/>
          </a:xfrm>
        </p:grpSpPr>
        <p:sp>
          <p:nvSpPr>
            <p:cNvPr id="343"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44"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346"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47"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48"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349"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350"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351"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35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5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p:spTree>
      <p:nvGrpSpPr>
        <p:cNvPr id="1" name=""/>
        <p:cNvGrpSpPr/>
        <p:nvPr/>
      </p:nvGrpSpPr>
      <p:grpSpPr>
        <a:xfrm>
          <a:off x="0" y="0"/>
          <a:ext cx="0" cy="0"/>
          <a:chOff x="0" y="0"/>
          <a:chExt cx="0" cy="0"/>
        </a:xfrm>
      </p:grpSpPr>
      <p:sp>
        <p:nvSpPr>
          <p:cNvPr id="360"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3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68"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sz="2500">
                <a:solidFill>
                  <a:srgbClr val="FFFFFF"/>
                </a:solidFill>
              </a:defRPr>
            </a:pPr>
          </a:p>
        </p:txBody>
      </p:sp>
      <p:sp>
        <p:nvSpPr>
          <p:cNvPr id="369"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3200">
                <a:latin typeface="Bodoni SvtyTwo ITC TT-Book"/>
                <a:ea typeface="Bodoni SvtyTwo ITC TT-Book"/>
                <a:cs typeface="Bodoni SvtyTwo ITC TT-Book"/>
                <a:sym typeface="Bodoni SvtyTwo ITC TT-Book"/>
              </a:defRPr>
            </a:lvl1pPr>
            <a:lvl2pPr marL="0" indent="457200" algn="just">
              <a:buSzTx/>
              <a:buNone/>
              <a:defRPr sz="3200">
                <a:latin typeface="Bodoni SvtyTwo ITC TT-Book"/>
                <a:ea typeface="Bodoni SvtyTwo ITC TT-Book"/>
                <a:cs typeface="Bodoni SvtyTwo ITC TT-Book"/>
                <a:sym typeface="Bodoni SvtyTwo ITC TT-Book"/>
              </a:defRPr>
            </a:lvl2pPr>
            <a:lvl3pPr marL="0" indent="914400" algn="just">
              <a:buSzTx/>
              <a:buNone/>
              <a:defRPr sz="3200">
                <a:latin typeface="Bodoni SvtyTwo ITC TT-Book"/>
                <a:ea typeface="Bodoni SvtyTwo ITC TT-Book"/>
                <a:cs typeface="Bodoni SvtyTwo ITC TT-Book"/>
                <a:sym typeface="Bodoni SvtyTwo ITC TT-Book"/>
              </a:defRPr>
            </a:lvl3pPr>
            <a:lvl4pPr marL="0" indent="1371600" algn="just">
              <a:buSzTx/>
              <a:buNone/>
              <a:defRPr sz="3200">
                <a:latin typeface="Bodoni SvtyTwo ITC TT-Book"/>
                <a:ea typeface="Bodoni SvtyTwo ITC TT-Book"/>
                <a:cs typeface="Bodoni SvtyTwo ITC TT-Book"/>
                <a:sym typeface="Bodoni SvtyTwo ITC TT-Book"/>
              </a:defRPr>
            </a:lvl4pPr>
            <a:lvl5pPr marL="0" indent="1828800" algn="just">
              <a:buSz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370"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71"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
        <p:nvSpPr>
          <p:cNvPr id="37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7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74"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75"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376"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77"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84"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85"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AppleMyungjo 일반체"/>
                <a:ea typeface="AppleMyungjo 일반체"/>
                <a:cs typeface="AppleMyungjo 일반체"/>
                <a:sym typeface="AppleMyungjo 일반체"/>
              </a:defRPr>
            </a:lvl1pPr>
            <a:lvl2pPr marL="0" indent="457200" algn="just">
              <a:buSzTx/>
              <a:buNone/>
              <a:defRPr sz="2300">
                <a:latin typeface="AppleMyungjo 일반체"/>
                <a:ea typeface="AppleMyungjo 일반체"/>
                <a:cs typeface="AppleMyungjo 일반체"/>
                <a:sym typeface="AppleMyungjo 일반체"/>
              </a:defRPr>
            </a:lvl2pPr>
            <a:lvl3pPr marL="0" indent="914400" algn="just">
              <a:buSzTx/>
              <a:buNone/>
              <a:defRPr sz="2300">
                <a:latin typeface="AppleMyungjo 일반체"/>
                <a:ea typeface="AppleMyungjo 일반체"/>
                <a:cs typeface="AppleMyungjo 일반체"/>
                <a:sym typeface="AppleMyungjo 일반체"/>
              </a:defRPr>
            </a:lvl3pPr>
            <a:lvl4pPr marL="0" indent="1371600" algn="just">
              <a:buSzTx/>
              <a:buNone/>
              <a:defRPr sz="2300">
                <a:latin typeface="AppleMyungjo 일반체"/>
                <a:ea typeface="AppleMyungjo 일반체"/>
                <a:cs typeface="AppleMyungjo 일반체"/>
                <a:sym typeface="AppleMyungjo 일반체"/>
              </a:defRPr>
            </a:lvl4pPr>
            <a:lvl5pPr marL="0" indent="1828800" algn="just">
              <a:buSzTx/>
              <a:buNone/>
              <a:defRPr sz="2300">
                <a:latin typeface="AppleMyungjo 일반체"/>
                <a:ea typeface="AppleMyungjo 일반체"/>
                <a:cs typeface="AppleMyungjo 일반체"/>
                <a:sym typeface="AppleMyungjo 일반체"/>
              </a:defRPr>
            </a:lvl5pPr>
          </a:lstStyle>
          <a:p>
            <a:pPr/>
            <a:r>
              <a:t>Body Level One</a:t>
            </a:r>
          </a:p>
          <a:p>
            <a:pPr lvl="1"/>
            <a:r>
              <a:t>Body Level Two</a:t>
            </a:r>
          </a:p>
          <a:p>
            <a:pPr lvl="2"/>
            <a:r>
              <a:t>Body Level Three</a:t>
            </a:r>
          </a:p>
          <a:p>
            <a:pPr lvl="3"/>
            <a:r>
              <a:t>Body Level Four</a:t>
            </a:r>
          </a:p>
          <a:p>
            <a:pPr lvl="4"/>
            <a:r>
              <a:t>Body Level Five</a:t>
            </a:r>
          </a:p>
        </p:txBody>
      </p:sp>
      <p:sp>
        <p:nvSpPr>
          <p:cNvPr id="386"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87"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
        <p:nvSpPr>
          <p:cNvPr id="38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89"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90"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91"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392"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93"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spTree>
      <p:nvGrpSpPr>
        <p:cNvPr id="1" name=""/>
        <p:cNvGrpSpPr/>
        <p:nvPr/>
      </p:nvGrpSpPr>
      <p:grpSpPr>
        <a:xfrm>
          <a:off x="0" y="0"/>
          <a:ext cx="0" cy="0"/>
          <a:chOff x="0" y="0"/>
          <a:chExt cx="0" cy="0"/>
        </a:xfrm>
      </p:grpSpPr>
      <p:sp>
        <p:nvSpPr>
          <p:cNvPr id="40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401" name="TextBox 24" descr="TextBox 24"/>
          <p:cNvPicPr>
            <a:picLocks noChangeAspect="0"/>
          </p:cNvPicPr>
          <p:nvPr/>
        </p:nvPicPr>
        <p:blipFill>
          <a:blip r:embed="rId2">
            <a:extLst/>
          </a:blip>
          <a:stretch>
            <a:fillRect/>
          </a:stretch>
        </p:blipFill>
        <p:spPr>
          <a:xfrm>
            <a:off x="3325952" y="12961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402"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03"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pic>
        <p:nvPicPr>
          <p:cNvPr id="404"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405"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406"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pic>
        <p:nvPicPr>
          <p:cNvPr id="407" name="Oval Callout" descr="Oval Callout"/>
          <p:cNvPicPr>
            <a:picLocks noChangeAspect="0"/>
          </p:cNvPicPr>
          <p:nvPr/>
        </p:nvPicPr>
        <p:blipFill>
          <a:blip r:embed="rId7">
            <a:extLst/>
          </a:blip>
          <a:stretch>
            <a:fillRect/>
          </a:stretch>
        </p:blipFill>
        <p:spPr>
          <a:xfrm>
            <a:off x="3519450" y="2757163"/>
            <a:ext cx="5421242" cy="1824705"/>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40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40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1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1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18"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419"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20"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421"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422"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423"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424"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slideLayout" Target="../slideLayouts/slideLayout1.xml"/><Relationship Id="rId9" Type="http://schemas.openxmlformats.org/officeDocument/2006/relationships/slideLayout" Target="../slideLayouts/slideLayout2.xml"/><Relationship Id="rId10" Type="http://schemas.openxmlformats.org/officeDocument/2006/relationships/slideLayout" Target="../slideLayouts/slideLayout3.xml"/><Relationship Id="rId11" Type="http://schemas.openxmlformats.org/officeDocument/2006/relationships/slideLayout" Target="../slideLayouts/slideLayout4.xml"/><Relationship Id="rId12" Type="http://schemas.openxmlformats.org/officeDocument/2006/relationships/slideLayout" Target="../slideLayouts/slideLayout5.xml"/><Relationship Id="rId13" Type="http://schemas.openxmlformats.org/officeDocument/2006/relationships/slideLayout" Target="../slideLayouts/slideLayout6.xml"/><Relationship Id="rId14" Type="http://schemas.openxmlformats.org/officeDocument/2006/relationships/slideLayout" Target="../slideLayouts/slideLayout7.xml"/><Relationship Id="rId15" Type="http://schemas.openxmlformats.org/officeDocument/2006/relationships/slideLayout" Target="../slideLayouts/slideLayout8.xml"/><Relationship Id="rId16" Type="http://schemas.openxmlformats.org/officeDocument/2006/relationships/slideLayout" Target="../slideLayouts/slideLayout9.xml"/><Relationship Id="rId17" Type="http://schemas.openxmlformats.org/officeDocument/2006/relationships/slideLayout" Target="../slideLayouts/slideLayout10.xml"/><Relationship Id="rId18" Type="http://schemas.openxmlformats.org/officeDocument/2006/relationships/slideLayout" Target="../slideLayouts/slideLayout11.xml"/><Relationship Id="rId19" Type="http://schemas.openxmlformats.org/officeDocument/2006/relationships/slideLayout" Target="../slideLayouts/slideLayout12.xml"/><Relationship Id="rId20" Type="http://schemas.openxmlformats.org/officeDocument/2006/relationships/slideLayout" Target="../slideLayouts/slideLayout13.xml"/><Relationship Id="rId21" Type="http://schemas.openxmlformats.org/officeDocument/2006/relationships/slideLayout" Target="../slideLayouts/slideLayout14.xml"/><Relationship Id="rId22" Type="http://schemas.openxmlformats.org/officeDocument/2006/relationships/slideLayout" Target="../slideLayouts/slideLayout15.xml"/><Relationship Id="rId23" Type="http://schemas.openxmlformats.org/officeDocument/2006/relationships/slideLayout" Target="../slideLayouts/slideLayout16.xml"/><Relationship Id="rId24" Type="http://schemas.openxmlformats.org/officeDocument/2006/relationships/slideLayout" Target="../slideLayouts/slideLayout17.xml"/><Relationship Id="rId25" Type="http://schemas.openxmlformats.org/officeDocument/2006/relationships/slideLayout" Target="../slideLayouts/slideLayout18.xml"/><Relationship Id="rId26" Type="http://schemas.openxmlformats.org/officeDocument/2006/relationships/slideLayout" Target="../slideLayouts/slideLayout19.xml"/><Relationship Id="rId27" Type="http://schemas.openxmlformats.org/officeDocument/2006/relationships/slideLayout" Target="../slideLayouts/slideLayout20.xml"/><Relationship Id="rId28" Type="http://schemas.openxmlformats.org/officeDocument/2006/relationships/slideLayout" Target="../slideLayouts/slideLayout21.xml"/><Relationship Id="rId29" Type="http://schemas.openxmlformats.org/officeDocument/2006/relationships/slideLayout" Target="../slideLayouts/slideLayout22.xml"/><Relationship Id="rId30" Type="http://schemas.openxmlformats.org/officeDocument/2006/relationships/slideLayout" Target="../slideLayouts/slideLayout23.xml"/><Relationship Id="rId31" Type="http://schemas.openxmlformats.org/officeDocument/2006/relationships/slideLayout" Target="../slideLayouts/slideLayout24.xml"/><Relationship Id="rId32" Type="http://schemas.openxmlformats.org/officeDocument/2006/relationships/slideLayout" Target="../slideLayouts/slideLayout25.xml"/><Relationship Id="rId33" Type="http://schemas.openxmlformats.org/officeDocument/2006/relationships/slideLayout" Target="../slideLayouts/slideLayout26.xml"/><Relationship Id="rId3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7" name="Graphic 28" descr="Graphic 28"/>
          <p:cNvPicPr>
            <a:picLocks noChangeAspect="1"/>
          </p:cNvPicPr>
          <p:nvPr/>
        </p:nvPicPr>
        <p:blipFill>
          <a:blip r:embed="rId5">
            <a:extLst/>
          </a:blip>
          <a:stretch>
            <a:fillRect/>
          </a:stretch>
        </p:blipFill>
        <p:spPr>
          <a:xfrm>
            <a:off x="9583639" y="6299427"/>
            <a:ext cx="1879650" cy="309234"/>
          </a:xfrm>
          <a:prstGeom prst="rect">
            <a:avLst/>
          </a:prstGeom>
          <a:ln w="12700">
            <a:miter lim="400000"/>
          </a:ln>
        </p:spPr>
      </p:pic>
      <p:sp>
        <p:nvSpPr>
          <p:cNvPr id="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9" name="Ineffective PQM :… Ineffective PQM : not proactive and do not anticipate problems to manage risks. Inability to manage time properly( documentation oriented " descr="Ineffective PQM :… Ineffective PQM : not proactive and do not anticipate problems to manage risks. Inability to manage time properly( documentation oriented "/>
          <p:cNvPicPr>
            <a:picLocks noChangeAspect="0"/>
          </p:cNvPicPr>
          <p:nvPr/>
        </p:nvPicPr>
        <p:blipFill>
          <a:blip r:embed="rId6">
            <a:extLst/>
          </a:blip>
          <a:stretch>
            <a:fillRect/>
          </a:stretch>
        </p:blipFill>
        <p:spPr>
          <a:xfrm>
            <a:off x="801509" y="3678535"/>
            <a:ext cx="9728201" cy="1829372"/>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 name="Effective PQM : is consistent and focused on achieving the strategic and commercial business objectives of a project… Effective PQM : is consistent and focused on achieving the strategic and commercial business objectives of a project(Task-oriented )." descr="Effective PQM : is consistent and focused on achieving the strategic and commercial business objectives of a project… Effective PQM : is consistent and focused on achieving the strategic and commercial business objectives of a project(Task-oriented )."/>
          <p:cNvPicPr>
            <a:picLocks noChangeAspect="0"/>
          </p:cNvPicPr>
          <p:nvPr/>
        </p:nvPicPr>
        <p:blipFill>
          <a:blip r:embed="rId7">
            <a:extLst/>
          </a:blip>
          <a:stretch>
            <a:fillRect/>
          </a:stretch>
        </p:blipFill>
        <p:spPr>
          <a:xfrm>
            <a:off x="921603" y="1878747"/>
            <a:ext cx="9728201" cy="182937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1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8"/>
    <p:sldLayoutId id="2147483650" r:id="rId9"/>
    <p:sldLayoutId id="2147483651" r:id="rId10"/>
    <p:sldLayoutId id="2147483652" r:id="rId11"/>
    <p:sldLayoutId id="2147483653" r:id="rId12"/>
    <p:sldLayoutId id="2147483654" r:id="rId13"/>
    <p:sldLayoutId id="2147483655" r:id="rId14"/>
    <p:sldLayoutId id="2147483656" r:id="rId15"/>
    <p:sldLayoutId id="2147483657" r:id="rId16"/>
    <p:sldLayoutId id="2147483658" r:id="rId17"/>
    <p:sldLayoutId id="2147483659" r:id="rId18"/>
    <p:sldLayoutId id="2147483660" r:id="rId19"/>
    <p:sldLayoutId id="2147483661" r:id="rId20"/>
    <p:sldLayoutId id="2147483662" r:id="rId21"/>
    <p:sldLayoutId id="2147483663" r:id="rId22"/>
    <p:sldLayoutId id="2147483664" r:id="rId23"/>
    <p:sldLayoutId id="2147483665" r:id="rId24"/>
    <p:sldLayoutId id="2147483666" r:id="rId25"/>
    <p:sldLayoutId id="2147483667" r:id="rId26"/>
    <p:sldLayoutId id="2147483668" r:id="rId27"/>
    <p:sldLayoutId id="2147483669" r:id="rId28"/>
    <p:sldLayoutId id="2147483670" r:id="rId29"/>
    <p:sldLayoutId id="2147483671" r:id="rId30"/>
    <p:sldLayoutId id="2147483672" r:id="rId31"/>
    <p:sldLayoutId id="2147483673" r:id="rId32"/>
    <p:sldLayoutId id="2147483674" r:id="rId33"/>
    <p:sldLayoutId id="2147483675" r:id="rId34"/>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5.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6.png"/><Relationship Id="rId3" Type="http://schemas.openxmlformats.org/officeDocument/2006/relationships/image" Target="../media/image37.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38.png"/><Relationship Id="rId3" Type="http://schemas.openxmlformats.org/officeDocument/2006/relationships/image" Target="../media/image39.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0.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41.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42.png"/><Relationship Id="rId3" Type="http://schemas.openxmlformats.org/officeDocument/2006/relationships/image" Target="../media/image43.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45.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46.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47.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gif"/></Relationships>

</file>

<file path=ppt/slides/_rels/slide38.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48.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49.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50.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0.png"/><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3"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3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437"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438"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39"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40" name="Welcome  on board  of the professional quality  track"/>
          <p:cNvSpPr txBox="1"/>
          <p:nvPr>
            <p:ph type="title"/>
          </p:nvPr>
        </p:nvSpPr>
        <p:spPr>
          <a:xfrm>
            <a:off x="2804595" y="668886"/>
            <a:ext cx="9144001" cy="938987"/>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lstStyle>
            <a:lvl1pPr>
              <a:lnSpc>
                <a:spcPct val="100000"/>
              </a:lnSpc>
              <a:defRPr b="1" sz="2800">
                <a:solidFill>
                  <a:srgbClr val="2D3956"/>
                </a:solidFill>
                <a:latin typeface="Tajawal Medium"/>
                <a:ea typeface="Tajawal Medium"/>
                <a:cs typeface="Tajawal Medium"/>
                <a:sym typeface="Tajawal Medium"/>
              </a:defRPr>
            </a:lvl1pPr>
          </a:lstStyle>
          <a:p>
            <a:pPr/>
            <a:r>
              <a:t>Welcome  on board  of the professional quality  track</a:t>
            </a:r>
          </a:p>
        </p:txBody>
      </p:sp>
      <p:sp>
        <p:nvSpPr>
          <p:cNvPr id="44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2" name="Rectangle: Rounded Corners 22"/>
          <p:cNvSpPr/>
          <p:nvPr/>
        </p:nvSpPr>
        <p:spPr>
          <a:xfrm>
            <a:off x="6155085" y="1626170"/>
            <a:ext cx="3732790" cy="404919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lstStyle/>
          <a:p>
            <a:pPr algn="ctr">
              <a:defRPr b="1">
                <a:solidFill>
                  <a:srgbClr val="FFFFFF"/>
                </a:solidFill>
              </a:defRPr>
            </a:pPr>
            <a:r>
              <a:t>Having the project -fit to the PFS-QP  ,</a:t>
            </a:r>
          </a:p>
          <a:p>
            <a:pPr algn="ctr">
              <a:defRPr b="1">
                <a:solidFill>
                  <a:srgbClr val="FFFFFF"/>
                </a:solidFill>
              </a:defRPr>
            </a:pPr>
            <a:r>
              <a:t>And its integration success factors between the DFT and Project technical </a:t>
            </a:r>
          </a:p>
        </p:txBody>
      </p:sp>
      <p:pic>
        <p:nvPicPr>
          <p:cNvPr id="443" name="Rectangle: Rounded Corners 24" descr="Rectangle: Rounded Corners 24"/>
          <p:cNvPicPr>
            <a:picLocks noChangeAspect="0"/>
          </p:cNvPicPr>
          <p:nvPr/>
        </p:nvPicPr>
        <p:blipFill>
          <a:blip r:embed="rId5">
            <a:extLst/>
          </a:blip>
          <a:stretch>
            <a:fillRect/>
          </a:stretch>
        </p:blipFill>
        <p:spPr>
          <a:xfrm>
            <a:off x="2156671" y="1540459"/>
            <a:ext cx="4308596" cy="325872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444" name="Rectangle: Rounded Corners 24"/>
          <p:cNvSpPr/>
          <p:nvPr/>
        </p:nvSpPr>
        <p:spPr>
          <a:xfrm>
            <a:off x="5103381" y="5325360"/>
            <a:ext cx="4206996" cy="1300468"/>
          </a:xfrm>
          <a:prstGeom prst="roundRect">
            <a:avLst>
              <a:gd name="adj" fmla="val 19485"/>
            </a:avLst>
          </a:prstGeom>
          <a:solidFill>
            <a:srgbClr val="FFFFFF"/>
          </a:solidFill>
          <a:ln w="38100">
            <a:solidFill>
              <a:srgbClr val="941100"/>
            </a:solidFill>
            <a:miter/>
          </a:ln>
          <a:effectLst>
            <a:outerShdw sx="100000" sy="100000" kx="0" ky="0" algn="b" rotWithShape="0" blurRad="965200" dist="198275" dir="5400000">
              <a:srgbClr val="FFFC79">
                <a:alpha val="50000"/>
              </a:srgbClr>
            </a:outerShdw>
          </a:effectLst>
          <a:extLst>
            <a:ext uri="{C572A759-6A51-4108-AA02-DFA0A04FC94B}">
              <ma14:wrappingTextBoxFlag xmlns:ma14="http://schemas.microsoft.com/office/mac/drawingml/2011/main" val="1"/>
            </a:ext>
          </a:extLst>
        </p:spPr>
        <p:txBody>
          <a:bodyPr lIns="45719" rIns="45719" anchor="ctr"/>
          <a:lstStyle>
            <a:lvl1pPr algn="ctr">
              <a:defRPr>
                <a:latin typeface="Bodoni SvtyTwo ITC TT-Book"/>
                <a:ea typeface="Bodoni SvtyTwo ITC TT-Book"/>
                <a:cs typeface="Bodoni SvtyTwo ITC TT-Book"/>
                <a:sym typeface="Bodoni SvtyTwo ITC TT-Book"/>
              </a:defRPr>
            </a:lvl1pPr>
          </a:lstStyle>
          <a:p>
            <a:pPr/>
            <a:r>
              <a:t>Transformation SC and SF  of  the PFS-QP to  the Project fit quality standard ….</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6" name="Now where are we"/>
          <p:cNvSpPr txBox="1"/>
          <p:nvPr>
            <p:ph type="title"/>
          </p:nvPr>
        </p:nvSpPr>
        <p:spPr>
          <a:prstGeom prst="rect">
            <a:avLst/>
          </a:prstGeom>
        </p:spPr>
        <p:txBody>
          <a:bodyPr/>
          <a:lstStyle/>
          <a:p>
            <a:pPr/>
            <a:r>
              <a:t>Now where are we </a:t>
            </a:r>
          </a:p>
        </p:txBody>
      </p:sp>
      <p:sp>
        <p:nvSpPr>
          <p:cNvPr id="447" name="We are at the beginning   of the  project initiation stage  with input of having the  HPMQS which is having the required standard performance…"/>
          <p:cNvSpPr txBox="1"/>
          <p:nvPr>
            <p:ph type="body" sz="half" idx="1"/>
          </p:nvPr>
        </p:nvSpPr>
        <p:spPr>
          <a:prstGeom prst="rect">
            <a:avLst/>
          </a:prstGeom>
        </p:spPr>
        <p:txBody>
          <a:bodyPr/>
          <a:lstStyle/>
          <a:p>
            <a:pPr/>
            <a:r>
              <a:t>We are at the beginning   of the  project initiation stage  with input of having the  HPMQS which is having the required standard performance </a:t>
            </a:r>
          </a:p>
          <a:p>
            <a:pPr/>
            <a:r>
              <a:rPr u="sng">
                <a:latin typeface="Bodoni SvtyTwo OS ITC TT-Bold"/>
                <a:ea typeface="Bodoni SvtyTwo OS ITC TT-Bold"/>
                <a:cs typeface="Bodoni SvtyTwo OS ITC TT-Bold"/>
                <a:sym typeface="Bodoni SvtyTwo OS ITC TT-Bold"/>
              </a:rPr>
              <a:t>And why we need it :</a:t>
            </a:r>
            <a:br/>
            <a:r>
              <a:t>simple to bypass  the dark side of the Project technicality and the PLC dead points and satisfying the customers  </a:t>
            </a:r>
          </a:p>
        </p:txBody>
      </p:sp>
      <p:sp>
        <p:nvSpPr>
          <p:cNvPr id="448"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1" name="What is fittest  project system agreeable with the  designed DFT of the PFS-QP for having the  BSA"/>
          <p:cNvSpPr txBox="1"/>
          <p:nvPr>
            <p:ph type="title" idx="4294967295"/>
          </p:nvPr>
        </p:nvSpPr>
        <p:spPr>
          <a:xfrm>
            <a:off x="1524000" y="1122362"/>
            <a:ext cx="9144000" cy="2387601"/>
          </a:xfrm>
          <a:prstGeom prst="rect">
            <a:avLst/>
          </a:prstGeom>
        </p:spPr>
        <p:txBody>
          <a:bodyPr anchor="b"/>
          <a:lstStyle>
            <a:lvl1pPr algn="ctr" defTabSz="795527">
              <a:defRPr sz="5220"/>
            </a:lvl1pPr>
          </a:lstStyle>
          <a:p>
            <a:pPr/>
            <a:r>
              <a:t>What is fittest  project system agreeable with the  designed DFT of the PFS-QP for having the  BSA   </a:t>
            </a:r>
          </a:p>
        </p:txBody>
      </p:sp>
      <p:sp>
        <p:nvSpPr>
          <p:cNvPr id="452" name="Fit to theBPP…"/>
          <p:cNvSpPr txBox="1"/>
          <p:nvPr>
            <p:ph type="body" sz="quarter" idx="4294967295"/>
          </p:nvPr>
        </p:nvSpPr>
        <p:spPr>
          <a:xfrm>
            <a:off x="718414" y="3865729"/>
            <a:ext cx="3199743" cy="1682262"/>
          </a:xfrm>
          <a:prstGeom prst="rect">
            <a:avLst/>
          </a:prstGeom>
        </p:spPr>
        <p:txBody>
          <a:bodyPr/>
          <a:lstStyle/>
          <a:p>
            <a:pPr marL="0" indent="0" algn="ctr" defTabSz="832104">
              <a:spcBef>
                <a:spcPts val="900"/>
              </a:spcBef>
              <a:buSzTx/>
              <a:buFontTx/>
              <a:buNone/>
              <a:defRPr sz="2184"/>
            </a:pPr>
            <a:r>
              <a:t>Fit to theBPP </a:t>
            </a:r>
          </a:p>
          <a:p>
            <a:pPr marL="0" indent="0" algn="ctr" defTabSz="832104">
              <a:spcBef>
                <a:spcPts val="900"/>
              </a:spcBef>
              <a:buSzTx/>
              <a:buFontTx/>
              <a:buNone/>
              <a:defRPr sz="2184"/>
            </a:pPr>
            <a:r>
              <a:t>Fit to the customers </a:t>
            </a:r>
          </a:p>
          <a:p>
            <a:pPr marL="0" indent="0" algn="ctr" defTabSz="832104">
              <a:spcBef>
                <a:spcPts val="900"/>
              </a:spcBef>
              <a:buSzTx/>
              <a:buFontTx/>
              <a:buNone/>
              <a:defRPr sz="2184"/>
            </a:pPr>
            <a:r>
              <a:t>Fit to HPMQS</a:t>
            </a:r>
          </a:p>
          <a:p>
            <a:pPr marL="0" indent="0" algn="ctr" defTabSz="832104">
              <a:spcBef>
                <a:spcPts val="900"/>
              </a:spcBef>
              <a:buSzTx/>
              <a:buFontTx/>
              <a:buNone/>
              <a:defRPr sz="2184"/>
            </a:pPr>
            <a:r>
              <a:t>Fit to PM </a:t>
            </a:r>
          </a:p>
        </p:txBody>
      </p:sp>
      <p:pic>
        <p:nvPicPr>
          <p:cNvPr id="453" name="Image" descr="Image"/>
          <p:cNvPicPr>
            <a:picLocks noChangeAspect="0"/>
          </p:cNvPicPr>
          <p:nvPr/>
        </p:nvPicPr>
        <p:blipFill>
          <a:blip r:embed="rId2">
            <a:extLst/>
          </a:blip>
          <a:stretch>
            <a:fillRect/>
          </a:stretch>
        </p:blipFill>
        <p:spPr>
          <a:xfrm>
            <a:off x="5328735" y="3719021"/>
            <a:ext cx="5562601" cy="221615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grpSp>
        <p:nvGrpSpPr>
          <p:cNvPr id="456" name="Arrow"/>
          <p:cNvGrpSpPr/>
          <p:nvPr/>
        </p:nvGrpSpPr>
        <p:grpSpPr>
          <a:xfrm>
            <a:off x="3402247" y="4366600"/>
            <a:ext cx="1754272" cy="920992"/>
            <a:chOff x="0" y="0"/>
            <a:chExt cx="1754270" cy="920991"/>
          </a:xfrm>
        </p:grpSpPr>
        <p:sp>
          <p:nvSpPr>
            <p:cNvPr id="455" name="Arrow"/>
            <p:cNvSpPr/>
            <p:nvPr/>
          </p:nvSpPr>
          <p:spPr>
            <a:xfrm>
              <a:off x="50800" y="79882"/>
              <a:ext cx="1583683" cy="761228"/>
            </a:xfrm>
            <a:prstGeom prst="rightArrow">
              <a:avLst>
                <a:gd name="adj1" fmla="val 32000"/>
                <a:gd name="adj2" fmla="val 106775"/>
              </a:avLst>
            </a:prstGeom>
            <a:solidFill>
              <a:srgbClr val="FFFFFF"/>
            </a:solidFill>
            <a:ln>
              <a:noFill/>
            </a:ln>
            <a:effectLst/>
          </p:spPr>
          <p:txBody>
            <a:bodyPr wrap="square" lIns="45719" tIns="45719" rIns="45719" bIns="45719" numCol="1" anchor="ctr">
              <a:noAutofit/>
            </a:bodyPr>
            <a:lstStyle/>
            <a:p>
              <a:pPr/>
            </a:p>
          </p:txBody>
        </p:sp>
        <p:pic>
          <p:nvPicPr>
            <p:cNvPr id="454" name="Arrow Arrow" descr="Arrow Arrow"/>
            <p:cNvPicPr>
              <a:picLocks noChangeAspect="0"/>
            </p:cNvPicPr>
            <p:nvPr/>
          </p:nvPicPr>
          <p:blipFill>
            <a:blip r:embed="rId3">
              <a:extLst/>
            </a:blip>
            <a:stretch>
              <a:fillRect/>
            </a:stretch>
          </p:blipFill>
          <p:spPr>
            <a:xfrm>
              <a:off x="0" y="-1"/>
              <a:ext cx="1754271" cy="920993"/>
            </a:xfrm>
            <a:prstGeom prst="rect">
              <a:avLst/>
            </a:prstGeom>
            <a:effectLst/>
          </p:spPr>
        </p:pic>
      </p:grpSp>
      <p:sp>
        <p:nvSpPr>
          <p:cNvPr id="457" name="S"/>
          <p:cNvSpPr txBox="1"/>
          <p:nvPr/>
        </p:nvSpPr>
        <p:spPr>
          <a:xfrm>
            <a:off x="3859193" y="6287500"/>
            <a:ext cx="209177"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S</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9" name="It is the fittest project structure  that will balance between the VOC,VOP and  VOB  by fulfilling   the DFT success criteria  with the most effective  project technicality success factors to compliance with PFS-QP for ensuring the benefits delivery by h"/>
          <p:cNvSpPr txBox="1"/>
          <p:nvPr>
            <p:ph type="body" sz="quarter" idx="1"/>
          </p:nvPr>
        </p:nvSpPr>
        <p:spPr>
          <a:xfrm>
            <a:off x="1068281" y="4046063"/>
            <a:ext cx="10055438" cy="1312651"/>
          </a:xfrm>
          <a:prstGeom prst="rect">
            <a:avLst/>
          </a:prstGeom>
        </p:spPr>
        <p:txBody>
          <a:bodyPr/>
          <a:lstStyle>
            <a:lvl1pPr defTabSz="594359">
              <a:spcBef>
                <a:spcPts val="600"/>
              </a:spcBef>
              <a:defRPr sz="2080"/>
            </a:lvl1pPr>
          </a:lstStyle>
          <a:p>
            <a:pPr/>
            <a:r>
              <a:t>It is the fittest project structure  that will balance between the VOC,VOP and  VOB  by fulfilling   the DFT success criteria  with the most effective  project technicality success factors to compliance with PFS-QP for ensuring the benefits delivery by having the efficient business value added (BVA)</a:t>
            </a:r>
          </a:p>
        </p:txBody>
      </p:sp>
      <p:sp>
        <p:nvSpPr>
          <p:cNvPr id="460" name="The project fit"/>
          <p:cNvSpPr txBox="1"/>
          <p:nvPr>
            <p:ph type="title"/>
          </p:nvPr>
        </p:nvSpPr>
        <p:spPr>
          <a:xfrm>
            <a:off x="1868378" y="2677582"/>
            <a:ext cx="9820604" cy="871285"/>
          </a:xfrm>
          <a:prstGeom prst="rect">
            <a:avLst/>
          </a:prstGeom>
        </p:spPr>
        <p:txBody>
          <a:bodyPr/>
          <a:lstStyle/>
          <a:p>
            <a:pPr/>
            <a:r>
              <a:t>The project fit </a:t>
            </a:r>
          </a:p>
        </p:txBody>
      </p:sp>
      <p:sp>
        <p:nvSpPr>
          <p:cNvPr id="461"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62" name="The fitting Question :… The fitting Question :what is more important the project success or the deliverables success ?hat is the really target of the project ?hat is the best technicality should be followed by the project manager?" descr="The fitting Question :… The fitting Question :what is more important the project success or the deliverables success ?hat is the really target of the project ?hat is the best technicality should be followed by the project manager?"/>
          <p:cNvPicPr>
            <a:picLocks noChangeAspect="0"/>
          </p:cNvPicPr>
          <p:nvPr/>
        </p:nvPicPr>
        <p:blipFill>
          <a:blip r:embed="rId2">
            <a:extLst/>
          </a:blip>
          <a:stretch>
            <a:fillRect/>
          </a:stretch>
        </p:blipFill>
        <p:spPr>
          <a:xfrm>
            <a:off x="1326665" y="831855"/>
            <a:ext cx="8489261" cy="1522391"/>
          </a:xfrm>
          <a:prstGeom prst="rect">
            <a:avLst/>
          </a:prstGeom>
          <a:effectLst>
            <a:outerShdw sx="100000" sy="100000" kx="0" ky="0" algn="b" rotWithShape="0" blurRad="190500" dist="101600" dir="5400000">
              <a:schemeClr val="accent5">
                <a:alpha val="49461"/>
              </a:schemeClr>
            </a:outerShdw>
          </a:effectLst>
        </p:spPr>
      </p:pic>
      <p:pic>
        <p:nvPicPr>
          <p:cNvPr id="463" name="Line Line" descr="Line Line"/>
          <p:cNvPicPr>
            <a:picLocks noChangeAspect="0"/>
          </p:cNvPicPr>
          <p:nvPr/>
        </p:nvPicPr>
        <p:blipFill>
          <a:blip r:embed="rId3">
            <a:extLst/>
          </a:blip>
          <a:stretch>
            <a:fillRect/>
          </a:stretch>
        </p:blipFill>
        <p:spPr>
          <a:xfrm rot="5400000">
            <a:off x="3768379" y="2390332"/>
            <a:ext cx="548641" cy="457905"/>
          </a:xfrm>
          <a:prstGeom prst="rect">
            <a:avLst/>
          </a:prstGeom>
        </p:spPr>
      </p:pic>
      <p:pic>
        <p:nvPicPr>
          <p:cNvPr id="465" name="Line Line" descr="Line Line"/>
          <p:cNvPicPr>
            <a:picLocks noChangeAspect="0"/>
          </p:cNvPicPr>
          <p:nvPr/>
        </p:nvPicPr>
        <p:blipFill>
          <a:blip r:embed="rId3">
            <a:extLst/>
          </a:blip>
          <a:stretch>
            <a:fillRect/>
          </a:stretch>
        </p:blipFill>
        <p:spPr>
          <a:xfrm rot="5400000">
            <a:off x="8466134" y="3593345"/>
            <a:ext cx="548641" cy="457905"/>
          </a:xfrm>
          <a:prstGeom prst="rect">
            <a:avLst/>
          </a:prstGeom>
        </p:spPr>
      </p:pic>
      <p:sp>
        <p:nvSpPr>
          <p:cNvPr id="467" name="Developed by Dr.Mahmoud Ibrahim @2023"/>
          <p:cNvSpPr txBox="1"/>
          <p:nvPr/>
        </p:nvSpPr>
        <p:spPr>
          <a:xfrm>
            <a:off x="1172771" y="5437130"/>
            <a:ext cx="2964949" cy="281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1300">
                <a:latin typeface="Bodoni SvtyTwo ITC TT-Book"/>
                <a:ea typeface="Bodoni SvtyTwo ITC TT-Book"/>
                <a:cs typeface="Bodoni SvtyTwo ITC TT-Book"/>
                <a:sym typeface="Bodoni SvtyTwo ITC TT-Book"/>
              </a:defRPr>
            </a:lvl1pPr>
          </a:lstStyle>
          <a:p>
            <a:pPr/>
            <a:r>
              <a:t>Developed by Dr.Mahmoud Ibrahim @2023</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9" name="Limited scope creeping problem…"/>
          <p:cNvSpPr txBox="1"/>
          <p:nvPr>
            <p:ph type="body" idx="1"/>
          </p:nvPr>
        </p:nvSpPr>
        <p:spPr>
          <a:prstGeom prst="rect">
            <a:avLst/>
          </a:prstGeom>
        </p:spPr>
        <p:txBody>
          <a:bodyPr/>
          <a:lstStyle/>
          <a:p>
            <a:pPr marL="457200" indent="-228600">
              <a:buSzPct val="100000"/>
              <a:buAutoNum type="arabicPeriod" startAt="1"/>
            </a:pPr>
            <a:r>
              <a:t>Limited scope creeping problem</a:t>
            </a:r>
          </a:p>
          <a:p>
            <a:pPr marL="457200" indent="-228600">
              <a:buSzPct val="100000"/>
              <a:buAutoNum type="arabicPeriod" startAt="1"/>
            </a:pPr>
            <a:r>
              <a:t>Delivering PVA(project value added) during the interdependencies and dependencies project operations </a:t>
            </a:r>
          </a:p>
          <a:p>
            <a:pPr marL="457200" indent="-228600">
              <a:buSzPct val="100000"/>
              <a:buAutoNum type="arabicPeriod" startAt="1"/>
            </a:pPr>
            <a:r>
              <a:t>Efficient efforts and well managing the project work packages </a:t>
            </a:r>
          </a:p>
          <a:p>
            <a:pPr marL="457200" indent="-228600">
              <a:buSzPct val="100000"/>
              <a:buAutoNum type="arabicPeriod" startAt="1"/>
            </a:pPr>
            <a:r>
              <a:t>Integrate effectively  the DFT with the project technicality </a:t>
            </a:r>
          </a:p>
          <a:p>
            <a:pPr marL="457200" indent="-228600">
              <a:buSzPct val="100000"/>
              <a:buAutoNum type="arabicPeriod" startAt="1"/>
            </a:pPr>
            <a:r>
              <a:t>Guarantee the project success </a:t>
            </a:r>
          </a:p>
        </p:txBody>
      </p:sp>
      <p:sp>
        <p:nvSpPr>
          <p:cNvPr id="470" name="The benefits of the Project fit"/>
          <p:cNvSpPr txBox="1"/>
          <p:nvPr>
            <p:ph type="title"/>
          </p:nvPr>
        </p:nvSpPr>
        <p:spPr>
          <a:prstGeom prst="rect">
            <a:avLst/>
          </a:prstGeom>
        </p:spPr>
        <p:txBody>
          <a:bodyPr/>
          <a:lstStyle/>
          <a:p>
            <a:pPr/>
            <a:r>
              <a:t>The benefits of the Project fit </a:t>
            </a:r>
          </a:p>
        </p:txBody>
      </p:sp>
      <p:sp>
        <p:nvSpPr>
          <p:cNvPr id="471"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3" name="1-Developing  the project fit dimensions by identifying…"/>
          <p:cNvSpPr txBox="1"/>
          <p:nvPr>
            <p:ph type="body" idx="1"/>
          </p:nvPr>
        </p:nvSpPr>
        <p:spPr>
          <a:prstGeom prst="rect">
            <a:avLst/>
          </a:prstGeom>
        </p:spPr>
        <p:txBody>
          <a:bodyPr/>
          <a:lstStyle/>
          <a:p>
            <a:pPr defTabSz="777240">
              <a:spcBef>
                <a:spcPts val="800"/>
              </a:spcBef>
              <a:defRPr sz="2720"/>
            </a:pPr>
            <a:r>
              <a:t>1-Developing  the project fit dimensions by identifying </a:t>
            </a:r>
          </a:p>
          <a:p>
            <a:pPr lvl="1" indent="388620" defTabSz="777240">
              <a:spcBef>
                <a:spcPts val="800"/>
              </a:spcBef>
              <a:defRPr sz="2720"/>
            </a:pPr>
            <a:r>
              <a:t>1- project goal statement </a:t>
            </a:r>
          </a:p>
          <a:p>
            <a:pPr lvl="1" indent="388620" defTabSz="777240">
              <a:spcBef>
                <a:spcPts val="800"/>
              </a:spcBef>
              <a:defRPr sz="2720"/>
            </a:pPr>
            <a:r>
              <a:t>2- project clear scope </a:t>
            </a:r>
          </a:p>
          <a:p>
            <a:pPr lvl="1" indent="388620" defTabSz="777240">
              <a:spcBef>
                <a:spcPts val="800"/>
              </a:spcBef>
              <a:defRPr sz="2720"/>
            </a:pPr>
            <a:r>
              <a:t>3- project fit success criteria </a:t>
            </a:r>
          </a:p>
          <a:p>
            <a:pPr lvl="1" indent="388620" defTabSz="777240">
              <a:spcBef>
                <a:spcPts val="800"/>
              </a:spcBef>
              <a:defRPr sz="2720"/>
            </a:pPr>
            <a:r>
              <a:t>4- project fit C&amp;C success factors </a:t>
            </a:r>
          </a:p>
          <a:p>
            <a:pPr lvl="1" indent="388620" defTabSz="777240">
              <a:spcBef>
                <a:spcPts val="800"/>
              </a:spcBef>
              <a:defRPr sz="2720"/>
            </a:pPr>
            <a:r>
              <a:t>5-acceptance criteria</a:t>
            </a:r>
          </a:p>
          <a:p>
            <a:pPr lvl="2" indent="777240" algn="l" defTabSz="777240" rtl="1">
              <a:spcBef>
                <a:spcPts val="800"/>
              </a:spcBef>
              <a:defRPr sz="2720"/>
            </a:pPr>
            <a:r>
              <a:t>2- selecting the fittest project to have project fit quality plan  </a:t>
            </a:r>
          </a:p>
        </p:txBody>
      </p:sp>
      <p:sp>
        <p:nvSpPr>
          <p:cNvPr id="474" name="The target of this stage"/>
          <p:cNvSpPr txBox="1"/>
          <p:nvPr>
            <p:ph type="title"/>
          </p:nvPr>
        </p:nvSpPr>
        <p:spPr>
          <a:prstGeom prst="rect">
            <a:avLst/>
          </a:prstGeom>
        </p:spPr>
        <p:txBody>
          <a:bodyPr/>
          <a:lstStyle/>
          <a:p>
            <a:pPr/>
            <a:r>
              <a:t>The target of this stage</a:t>
            </a:r>
          </a:p>
        </p:txBody>
      </p:sp>
      <p:sp>
        <p:nvSpPr>
          <p:cNvPr id="475"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defRPr>
                <a:solidFill>
                  <a:srgbClr val="FFFFFF"/>
                </a:solidFill>
              </a:defRPr>
            </a:pPr>
          </a:p>
        </p:txBody>
      </p:sp>
      <p:pic>
        <p:nvPicPr>
          <p:cNvPr id="47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80"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pic>
        <p:nvPicPr>
          <p:cNvPr id="481" name="Graphic 26" descr="Graphic 26"/>
          <p:cNvPicPr>
            <a:picLocks noChangeAspect="1"/>
          </p:cNvPicPr>
          <p:nvPr/>
        </p:nvPicPr>
        <p:blipFill>
          <a:blip r:embed="rId3">
            <a:extLst/>
          </a:blip>
          <a:stretch>
            <a:fillRect/>
          </a:stretch>
        </p:blipFill>
        <p:spPr>
          <a:xfrm>
            <a:off x="280308" y="6170914"/>
            <a:ext cx="2167471" cy="591662"/>
          </a:xfrm>
          <a:prstGeom prst="rect">
            <a:avLst/>
          </a:prstGeom>
          <a:ln w="12700">
            <a:miter lim="400000"/>
          </a:ln>
        </p:spPr>
      </p:pic>
      <p:pic>
        <p:nvPicPr>
          <p:cNvPr id="48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83"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84" name="3rd section content :…"/>
          <p:cNvSpPr/>
          <p:nvPr/>
        </p:nvSpPr>
        <p:spPr>
          <a:xfrm>
            <a:off x="717935" y="4661108"/>
            <a:ext cx="9583434" cy="749430"/>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defTabSz="713231">
              <a:defRPr b="1" sz="1403" u="sng">
                <a:solidFill>
                  <a:schemeClr val="accent5">
                    <a:satOff val="-3547"/>
                    <a:lumOff val="-10352"/>
                  </a:schemeClr>
                </a:solidFill>
                <a:latin typeface="Bookman Old Style"/>
                <a:ea typeface="Bookman Old Style"/>
                <a:cs typeface="Bookman Old Style"/>
                <a:sym typeface="Bookman Old Style"/>
              </a:defRPr>
            </a:pPr>
            <a:r>
              <a:t>3rd section content :</a:t>
            </a:r>
          </a:p>
          <a:p>
            <a:pPr defTabSz="713231">
              <a:defRPr sz="1403">
                <a:solidFill>
                  <a:schemeClr val="accent5">
                    <a:satOff val="-3547"/>
                    <a:lumOff val="-10352"/>
                  </a:schemeClr>
                </a:solidFill>
                <a:latin typeface="AppleMyungjo 일반체"/>
                <a:ea typeface="AppleMyungjo 일반체"/>
                <a:cs typeface="AppleMyungjo 일반체"/>
                <a:sym typeface="AppleMyungjo 일반체"/>
              </a:defRPr>
            </a:pPr>
          </a:p>
          <a:p>
            <a:pPr defTabSz="713231">
              <a:defRPr sz="1403">
                <a:solidFill>
                  <a:schemeClr val="accent5">
                    <a:satOff val="-3547"/>
                    <a:lumOff val="-10352"/>
                  </a:schemeClr>
                </a:solidFill>
                <a:latin typeface="AppleMyungjo 일반체"/>
                <a:ea typeface="AppleMyungjo 일반체"/>
                <a:cs typeface="AppleMyungjo 일반체"/>
                <a:sym typeface="AppleMyungjo 일반체"/>
              </a:defRPr>
            </a:pPr>
            <a:r>
              <a:t>“The project fit selective  process  </a:t>
            </a:r>
          </a:p>
        </p:txBody>
      </p:sp>
      <p:sp>
        <p:nvSpPr>
          <p:cNvPr id="485" name="1st section content :…"/>
          <p:cNvSpPr/>
          <p:nvPr/>
        </p:nvSpPr>
        <p:spPr>
          <a:xfrm>
            <a:off x="716610" y="2187471"/>
            <a:ext cx="9586084" cy="89888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defRPr b="1">
                <a:solidFill>
                  <a:schemeClr val="accent5">
                    <a:satOff val="-3547"/>
                    <a:lumOff val="-10352"/>
                  </a:schemeClr>
                </a:solidFill>
                <a:latin typeface="Bookman Old Style"/>
                <a:ea typeface="Bookman Old Style"/>
                <a:cs typeface="Bookman Old Style"/>
                <a:sym typeface="Bookman Old Style"/>
              </a:defRPr>
            </a:pPr>
            <a:r>
              <a:t>1st section content :</a:t>
            </a:r>
          </a:p>
          <a:p>
            <a:pPr marL="180473" indent="-180473">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The baseline of the stage </a:t>
            </a:r>
          </a:p>
        </p:txBody>
      </p:sp>
      <p:sp>
        <p:nvSpPr>
          <p:cNvPr id="486" name="Text"/>
          <p:cNvSpPr txBox="1"/>
          <p:nvPr/>
        </p:nvSpPr>
        <p:spPr>
          <a:xfrm>
            <a:off x="11353800" y="6414760"/>
            <a:ext cx="181382"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1200">
                <a:solidFill>
                  <a:srgbClr val="888888"/>
                </a:solidFill>
              </a:defRPr>
            </a:lvl1pPr>
          </a:lstStyle>
          <a:p>
            <a:pPr/>
            <a:fld id="{86CB4B4D-7CA3-9044-876B-883B54F8677D}" type="slidenum"/>
          </a:p>
        </p:txBody>
      </p:sp>
      <p:sp>
        <p:nvSpPr>
          <p:cNvPr id="487" name="Lecture outline"/>
          <p:cNvSpPr/>
          <p:nvPr/>
        </p:nvSpPr>
        <p:spPr>
          <a:xfrm>
            <a:off x="3712791" y="728698"/>
            <a:ext cx="4766418" cy="1257645"/>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defTabSz="832104">
              <a:defRPr b="1" i="1" sz="4186">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
        <p:nvSpPr>
          <p:cNvPr id="488" name="2nd section contents :…"/>
          <p:cNvSpPr/>
          <p:nvPr/>
        </p:nvSpPr>
        <p:spPr>
          <a:xfrm>
            <a:off x="716610" y="3156593"/>
            <a:ext cx="9586084" cy="1434277"/>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defTabSz="612648">
              <a:defRPr b="1" sz="1206">
                <a:solidFill>
                  <a:schemeClr val="accent5">
                    <a:satOff val="-3547"/>
                    <a:lumOff val="-10352"/>
                  </a:schemeClr>
                </a:solidFill>
                <a:latin typeface="Bookman Old Style"/>
                <a:ea typeface="Bookman Old Style"/>
                <a:cs typeface="Bookman Old Style"/>
                <a:sym typeface="Bookman Old Style"/>
              </a:defRPr>
            </a:pPr>
            <a:r>
              <a:t>2nd section contents :</a:t>
            </a:r>
          </a:p>
          <a:p>
            <a:pPr defTabSz="612648">
              <a:defRPr sz="1206">
                <a:solidFill>
                  <a:schemeClr val="accent5">
                    <a:satOff val="-3547"/>
                    <a:lumOff val="-10352"/>
                  </a:schemeClr>
                </a:solidFill>
                <a:latin typeface="AppleMyungjo 일반체"/>
                <a:ea typeface="AppleMyungjo 일반체"/>
                <a:cs typeface="AppleMyungjo 일반체"/>
                <a:sym typeface="AppleMyungjo 일반체"/>
              </a:defRPr>
            </a:pPr>
            <a:r>
              <a:t>-Identifying the project goal statement </a:t>
            </a:r>
          </a:p>
          <a:p>
            <a:pPr defTabSz="612648">
              <a:defRPr sz="1206">
                <a:solidFill>
                  <a:schemeClr val="accent5">
                    <a:satOff val="-3547"/>
                    <a:lumOff val="-10352"/>
                  </a:schemeClr>
                </a:solidFill>
                <a:latin typeface="AppleMyungjo 일반체"/>
                <a:ea typeface="AppleMyungjo 일반체"/>
                <a:cs typeface="AppleMyungjo 일반체"/>
                <a:sym typeface="AppleMyungjo 일반체"/>
              </a:defRPr>
            </a:pPr>
            <a:r>
              <a:t>-Identifying the boundaries Scope of the  Project-fit</a:t>
            </a:r>
          </a:p>
          <a:p>
            <a:pPr defTabSz="612648">
              <a:defRPr sz="1206">
                <a:solidFill>
                  <a:schemeClr val="accent5">
                    <a:satOff val="-3547"/>
                    <a:lumOff val="-10352"/>
                  </a:schemeClr>
                </a:solidFill>
                <a:latin typeface="AppleMyungjo 일반체"/>
                <a:ea typeface="AppleMyungjo 일반체"/>
                <a:cs typeface="AppleMyungjo 일반체"/>
                <a:sym typeface="AppleMyungjo 일반체"/>
              </a:defRPr>
            </a:pPr>
            <a:r>
              <a:t>-Identifying the Project -fit success criteria</a:t>
            </a:r>
          </a:p>
          <a:p>
            <a:pPr defTabSz="612648">
              <a:defRPr sz="1206">
                <a:solidFill>
                  <a:schemeClr val="accent5">
                    <a:satOff val="-3547"/>
                    <a:lumOff val="-10352"/>
                  </a:schemeClr>
                </a:solidFill>
                <a:latin typeface="AppleMyungjo 일반체"/>
                <a:ea typeface="AppleMyungjo 일반체"/>
                <a:cs typeface="AppleMyungjo 일반체"/>
                <a:sym typeface="AppleMyungjo 일반체"/>
              </a:defRPr>
            </a:pPr>
            <a:r>
              <a:t>Identifying the complication  and complexity  project fit </a:t>
            </a:r>
          </a:p>
          <a:p>
            <a:pPr defTabSz="612648">
              <a:defRPr sz="1206">
                <a:solidFill>
                  <a:schemeClr val="accent5">
                    <a:satOff val="-3547"/>
                    <a:lumOff val="-10352"/>
                  </a:schemeClr>
                </a:solidFill>
                <a:latin typeface="AppleMyungjo 일반체"/>
                <a:ea typeface="AppleMyungjo 일반체"/>
                <a:cs typeface="AppleMyungjo 일반체"/>
                <a:sym typeface="AppleMyungjo 일반체"/>
              </a:defRPr>
            </a:pPr>
            <a:r>
              <a:t>success factors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1" name="1-Identifying clear  the project goal statement"/>
          <p:cNvSpPr txBox="1"/>
          <p:nvPr>
            <p:ph type="title" idx="4294967295"/>
          </p:nvPr>
        </p:nvSpPr>
        <p:spPr>
          <a:xfrm>
            <a:off x="4623856" y="1691053"/>
            <a:ext cx="6228361" cy="1431248"/>
          </a:xfrm>
          <a:prstGeom prst="rect">
            <a:avLst/>
          </a:prstGeom>
          <a:solidFill>
            <a:srgbClr val="000000"/>
          </a:solidFill>
          <a:ln w="9525">
            <a:round/>
          </a:ln>
          <a:effectLst>
            <a:outerShdw sx="100000" sy="100000" kx="0" ky="0" algn="b" rotWithShape="0" blurRad="965200" dist="198275" dir="5400000">
              <a:srgbClr val="FFFC79">
                <a:alpha val="50000"/>
              </a:srgbClr>
            </a:outerShdw>
            <a:reflection blurRad="0" stA="22628" stPos="0" endA="0" endPos="40000" dist="0" dir="5400000" fadeDir="5400000" sx="100000" sy="-100000" kx="0" ky="0" algn="bl" rotWithShape="0"/>
          </a:effectLst>
        </p:spPr>
        <p:txBody>
          <a:bodyPr anchor="b"/>
          <a:lstStyle>
            <a:lvl1pPr algn="ctr" defTabSz="658368">
              <a:defRPr sz="4320">
                <a:solidFill>
                  <a:srgbClr val="FFFFFF"/>
                </a:solidFill>
                <a:latin typeface="Bodoni SvtyTwo ITC TT-Book"/>
                <a:ea typeface="Bodoni SvtyTwo ITC TT-Book"/>
                <a:cs typeface="Bodoni SvtyTwo ITC TT-Book"/>
                <a:sym typeface="Bodoni SvtyTwo ITC TT-Book"/>
              </a:defRPr>
            </a:lvl1pPr>
          </a:lstStyle>
          <a:p>
            <a:pPr/>
            <a:r>
              <a:t>1-Identifying clear  the project goal statement </a:t>
            </a:r>
          </a:p>
        </p:txBody>
      </p:sp>
      <p:pic>
        <p:nvPicPr>
          <p:cNvPr id="492" name="Q1-Is the intended selected project fit to achieve the project goal Q1-Is the intended selected project fit to achieve the project goal " descr="Q1-Is the intended selected project fit to achieve the project goal Q1-Is the intended selected project fit to achieve the project goal "/>
          <p:cNvPicPr>
            <a:picLocks noChangeAspect="0"/>
          </p:cNvPicPr>
          <p:nvPr/>
        </p:nvPicPr>
        <p:blipFill>
          <a:blip r:embed="rId2">
            <a:extLst/>
          </a:blip>
          <a:stretch>
            <a:fillRect/>
          </a:stretch>
        </p:blipFill>
        <p:spPr>
          <a:xfrm>
            <a:off x="1155023" y="3123367"/>
            <a:ext cx="2507651" cy="1915294"/>
          </a:xfrm>
          <a:prstGeom prst="rect">
            <a:avLst/>
          </a:prstGeom>
          <a:effectLst>
            <a:outerShdw sx="100000" sy="100000" kx="0" ky="0" algn="b" rotWithShape="0" blurRad="190500" dist="101600" dir="5400000">
              <a:schemeClr val="accent5">
                <a:alpha val="49461"/>
              </a:schemeClr>
            </a:outerShdw>
            <a:reflection blurRad="0" stA="50000"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4" name="The purpose of the  project is to provide an answer to the first fundamental question of the HPMQS:…"/>
          <p:cNvSpPr txBox="1"/>
          <p:nvPr>
            <p:ph type="body" sz="half" idx="1"/>
          </p:nvPr>
        </p:nvSpPr>
        <p:spPr>
          <a:xfrm>
            <a:off x="1068281" y="2510289"/>
            <a:ext cx="10055438" cy="1910337"/>
          </a:xfrm>
          <a:prstGeom prst="rect">
            <a:avLst/>
          </a:prstGeom>
        </p:spPr>
        <p:txBody>
          <a:bodyPr anchor="ctr"/>
          <a:lstStyle/>
          <a:p>
            <a:pPr defTabSz="594359">
              <a:spcBef>
                <a:spcPts val="600"/>
              </a:spcBef>
              <a:defRPr sz="2080"/>
            </a:pPr>
            <a:r>
              <a:t>The purpose of the  project is to provide an answer to the </a:t>
            </a:r>
            <a:r>
              <a:rPr u="sng">
                <a:solidFill>
                  <a:srgbClr val="941100"/>
                </a:solidFill>
                <a:latin typeface="Bodoni SvtyTwo ITC TT-Bold"/>
                <a:ea typeface="Bodoni SvtyTwo ITC TT-Bold"/>
                <a:cs typeface="Bodoni SvtyTwo ITC TT-Bold"/>
                <a:sym typeface="Bodoni SvtyTwo ITC TT-Bold"/>
              </a:rPr>
              <a:t>first fundamental question </a:t>
            </a:r>
            <a:r>
              <a:t>of the HPMQS: </a:t>
            </a:r>
          </a:p>
          <a:p>
            <a:pPr defTabSz="594359">
              <a:spcBef>
                <a:spcPts val="600"/>
              </a:spcBef>
              <a:defRPr sz="2080"/>
            </a:pPr>
            <a:r>
              <a:t>-“What is intended to be realized or accomplished by the project?”</a:t>
            </a:r>
          </a:p>
          <a:p>
            <a:pPr defTabSz="594359">
              <a:spcBef>
                <a:spcPts val="600"/>
              </a:spcBef>
              <a:defRPr sz="2080"/>
            </a:pPr>
            <a:r>
              <a:t>-What the project intends to do to address the problem or improvement opportunity identified. </a:t>
            </a:r>
          </a:p>
          <a:p>
            <a:pPr defTabSz="594359">
              <a:spcBef>
                <a:spcPts val="600"/>
              </a:spcBef>
              <a:defRPr sz="2080"/>
            </a:pPr>
            <a:r>
              <a:rPr u="sng">
                <a:latin typeface="Bodoni SvtyTwo ITC TT-Bold"/>
                <a:ea typeface="Bodoni SvtyTwo ITC TT-Bold"/>
                <a:cs typeface="Bodoni SvtyTwo ITC TT-Bold"/>
                <a:sym typeface="Bodoni SvtyTwo ITC TT-Bold"/>
              </a:rPr>
              <a:t>A project</a:t>
            </a:r>
            <a:r>
              <a:t> has one goal. The goal gives purpose and direction to the project. </a:t>
            </a:r>
          </a:p>
        </p:txBody>
      </p:sp>
      <p:sp>
        <p:nvSpPr>
          <p:cNvPr id="495" name="Project Purpose or Justification"/>
          <p:cNvSpPr txBox="1"/>
          <p:nvPr>
            <p:ph type="title"/>
          </p:nvPr>
        </p:nvSpPr>
        <p:spPr>
          <a:prstGeom prst="rect">
            <a:avLst/>
          </a:prstGeom>
        </p:spPr>
        <p:txBody>
          <a:bodyPr/>
          <a:lstStyle/>
          <a:p>
            <a:pPr/>
            <a:r>
              <a:t>Project Purpose or Justification </a:t>
            </a:r>
          </a:p>
        </p:txBody>
      </p:sp>
      <p:sp>
        <p:nvSpPr>
          <p:cNvPr id="49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8" name="It defines the final deliverable or outcome of the project so that everyone understands what is to be accomplished in clear terms.…"/>
          <p:cNvSpPr txBox="1"/>
          <p:nvPr>
            <p:ph type="body" idx="1"/>
          </p:nvPr>
        </p:nvSpPr>
        <p:spPr>
          <a:xfrm>
            <a:off x="1068281" y="2510289"/>
            <a:ext cx="10055438" cy="3488410"/>
          </a:xfrm>
          <a:prstGeom prst="rect">
            <a:avLst/>
          </a:prstGeom>
        </p:spPr>
        <p:txBody>
          <a:bodyPr anchor="ctr"/>
          <a:lstStyle/>
          <a:p>
            <a:pPr defTabSz="859536">
              <a:spcBef>
                <a:spcPts val="900"/>
              </a:spcBef>
              <a:defRPr sz="3008"/>
            </a:pPr>
          </a:p>
          <a:p>
            <a:pPr marL="429768" indent="-214884" defTabSz="859536">
              <a:spcBef>
                <a:spcPts val="900"/>
              </a:spcBef>
              <a:buSzPct val="100000"/>
              <a:buAutoNum type="arabicPeriod" startAt="1"/>
              <a:defRPr sz="3008"/>
            </a:pPr>
            <a:r>
              <a:t>I</a:t>
            </a:r>
            <a:r>
              <a:rPr u="sng">
                <a:latin typeface="Bodoni SvtyTwo ITC TT-Bold"/>
                <a:ea typeface="Bodoni SvtyTwo ITC TT-Bold"/>
                <a:cs typeface="Bodoni SvtyTwo ITC TT-Bold"/>
                <a:sym typeface="Bodoni SvtyTwo ITC TT-Bold"/>
              </a:rPr>
              <a:t>t defines the final deliver</a:t>
            </a:r>
            <a:r>
              <a:rPr>
                <a:latin typeface="Bodoni SvtyTwo ITC TT-Bold"/>
                <a:ea typeface="Bodoni SvtyTwo ITC TT-Bold"/>
                <a:cs typeface="Bodoni SvtyTwo ITC TT-Bold"/>
                <a:sym typeface="Bodoni SvtyTwo ITC TT-Bold"/>
              </a:rPr>
              <a:t>able or outcome</a:t>
            </a:r>
            <a:r>
              <a:t> of the project so that everyone understands what is to be accomplished in clear terms. </a:t>
            </a:r>
          </a:p>
          <a:p>
            <a:pPr marL="429768" indent="-214884" defTabSz="859536">
              <a:spcBef>
                <a:spcPts val="900"/>
              </a:spcBef>
              <a:buSzPct val="100000"/>
              <a:buAutoNum type="arabicPeriod" startAt="1"/>
              <a:defRPr sz="3008"/>
            </a:pPr>
            <a:r>
              <a:rPr u="sng"/>
              <a:t>it </a:t>
            </a:r>
            <a:r>
              <a:t>will be used as a continual point of </a:t>
            </a:r>
            <a:r>
              <a:rPr>
                <a:latin typeface="Bodoni SvtyTwo ITC TT-Bold"/>
                <a:ea typeface="Bodoni SvtyTwo ITC TT-Bold"/>
                <a:cs typeface="Bodoni SvtyTwo ITC TT-Bold"/>
                <a:sym typeface="Bodoni SvtyTwo ITC TT-Bold"/>
              </a:rPr>
              <a:t>reference</a:t>
            </a:r>
            <a:r>
              <a:t> for any questions that arise regarding scope or purpose.</a:t>
            </a:r>
          </a:p>
          <a:p>
            <a:pPr marL="429768" indent="-214884" defTabSz="859536">
              <a:spcBef>
                <a:spcPts val="900"/>
              </a:spcBef>
              <a:buSzPct val="100000"/>
              <a:buAutoNum type="arabicPeriod" startAt="1"/>
              <a:defRPr sz="3008"/>
            </a:pPr>
            <a:r>
              <a:rPr u="sng">
                <a:latin typeface="Bodoni SvtyTwo ITC TT-Bold"/>
                <a:ea typeface="Bodoni SvtyTwo ITC TT-Bold"/>
                <a:cs typeface="Bodoni SvtyTwo ITC TT-Bold"/>
                <a:sym typeface="Bodoni SvtyTwo ITC TT-Bold"/>
              </a:rPr>
              <a:t>It </a:t>
            </a:r>
            <a:r>
              <a:t>must not contain any language or terminology that might not be understandable to anyone </a:t>
            </a:r>
          </a:p>
        </p:txBody>
      </p:sp>
      <p:sp>
        <p:nvSpPr>
          <p:cNvPr id="499" name="The  Project-Fit goal statement"/>
          <p:cNvSpPr txBox="1"/>
          <p:nvPr>
            <p:ph type="title"/>
          </p:nvPr>
        </p:nvSpPr>
        <p:spPr>
          <a:prstGeom prst="rect">
            <a:avLst/>
          </a:prstGeom>
        </p:spPr>
        <p:txBody>
          <a:bodyPr/>
          <a:lstStyle/>
          <a:p>
            <a:pPr/>
            <a:r>
              <a:t>The  Project-Fit goal statement</a:t>
            </a:r>
          </a:p>
        </p:txBody>
      </p:sp>
      <p:sp>
        <p:nvSpPr>
          <p:cNvPr id="50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3" name="2-identifying clear scope statements"/>
          <p:cNvSpPr txBox="1"/>
          <p:nvPr>
            <p:ph type="title" idx="4294967295"/>
          </p:nvPr>
        </p:nvSpPr>
        <p:spPr>
          <a:xfrm>
            <a:off x="5395145" y="962792"/>
            <a:ext cx="6055059" cy="1194439"/>
          </a:xfrm>
          <a:prstGeom prst="rect">
            <a:avLst/>
          </a:prstGeom>
          <a:solidFill>
            <a:srgbClr val="000000"/>
          </a:solidFill>
          <a:ln w="9525">
            <a:round/>
          </a:ln>
          <a:effectLst>
            <a:outerShdw sx="100000" sy="100000" kx="0" ky="0" algn="b" rotWithShape="0" blurRad="381000" dist="114300" dir="0">
              <a:srgbClr val="000000">
                <a:alpha val="75000"/>
              </a:srgbClr>
            </a:outerShdw>
            <a:reflection blurRad="0" stA="22628" stPos="0" endA="0" endPos="40000" dist="0" dir="5400000" fadeDir="5400000" sx="100000" sy="-100000" kx="0" ky="0" algn="bl" rotWithShape="0"/>
          </a:effectLst>
        </p:spPr>
        <p:txBody>
          <a:bodyPr anchor="b"/>
          <a:lstStyle>
            <a:lvl1pPr algn="ctr" defTabSz="521208">
              <a:defRPr sz="3420">
                <a:solidFill>
                  <a:srgbClr val="FFFFFF"/>
                </a:solidFill>
                <a:latin typeface="Bodoni SvtyTwo ITC TT-Book"/>
                <a:ea typeface="Bodoni SvtyTwo ITC TT-Book"/>
                <a:cs typeface="Bodoni SvtyTwo ITC TT-Book"/>
                <a:sym typeface="Bodoni SvtyTwo ITC TT-Book"/>
              </a:defRPr>
            </a:lvl1pPr>
          </a:lstStyle>
          <a:p>
            <a:pPr/>
            <a:r>
              <a:t>2-identifying clear scope statements  </a:t>
            </a:r>
          </a:p>
        </p:txBody>
      </p:sp>
      <p:sp>
        <p:nvSpPr>
          <p:cNvPr id="504" name="Inside  the scope"/>
          <p:cNvSpPr/>
          <p:nvPr/>
        </p:nvSpPr>
        <p:spPr>
          <a:xfrm>
            <a:off x="5380216" y="4471426"/>
            <a:ext cx="1103324" cy="573154"/>
          </a:xfrm>
          <a:prstGeom prst="rightArrow">
            <a:avLst>
              <a:gd name="adj1" fmla="val 32000"/>
              <a:gd name="adj2" fmla="val 141884"/>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sz="700">
                <a:latin typeface="Bodoni SvtyTwo ITC TT-Book"/>
                <a:ea typeface="Bodoni SvtyTwo ITC TT-Book"/>
                <a:cs typeface="Bodoni SvtyTwo ITC TT-Book"/>
                <a:sym typeface="Bodoni SvtyTwo ITC TT-Book"/>
              </a:defRPr>
            </a:lvl1pPr>
          </a:lstStyle>
          <a:p>
            <a:pPr/>
            <a:r>
              <a:t>Inside  the scope </a:t>
            </a:r>
          </a:p>
        </p:txBody>
      </p:sp>
      <p:pic>
        <p:nvPicPr>
          <p:cNvPr id="505" name="Q2-Is the intended selected project fit to manage the scope statement  ? Q2-Is the intended selected project fit to manage the scope statement  ?" descr="Q2-Is the intended selected project fit to manage the scope statement  ? Q2-Is the intended selected project fit to manage the scope statement  ?"/>
          <p:cNvPicPr>
            <a:picLocks noChangeAspect="0"/>
          </p:cNvPicPr>
          <p:nvPr/>
        </p:nvPicPr>
        <p:blipFill>
          <a:blip r:embed="rId2">
            <a:extLst/>
          </a:blip>
          <a:stretch>
            <a:fillRect/>
          </a:stretch>
        </p:blipFill>
        <p:spPr>
          <a:xfrm>
            <a:off x="1155023" y="3123367"/>
            <a:ext cx="2507651" cy="1915294"/>
          </a:xfrm>
          <a:prstGeom prst="rect">
            <a:avLst/>
          </a:prstGeom>
          <a:effectLst>
            <a:outerShdw sx="100000" sy="100000" kx="0" ky="0" algn="b" rotWithShape="0" blurRad="190500" dist="101600" dir="5400000">
              <a:schemeClr val="accent5">
                <a:alpha val="49461"/>
              </a:schemeClr>
            </a:outerShdw>
            <a:reflection blurRad="0" stA="50000" stPos="0" endA="0" endPos="40000" dist="0" dir="5400000" fadeDir="5400000" sx="100000" sy="-100000" kx="0" ky="0" algn="bl" rotWithShape="0"/>
          </a:effectLst>
        </p:spPr>
      </p:pic>
      <p:pic>
        <p:nvPicPr>
          <p:cNvPr id="506" name="Screen Shot 2023-06-28 at 22.51.47.png" descr="Screen Shot 2023-06-28 at 22.51.47.png"/>
          <p:cNvPicPr>
            <a:picLocks noChangeAspect="1"/>
          </p:cNvPicPr>
          <p:nvPr/>
        </p:nvPicPr>
        <p:blipFill>
          <a:blip r:embed="rId3">
            <a:extLst/>
          </a:blip>
          <a:srcRect l="1871" t="2485" r="1821" b="710"/>
          <a:stretch>
            <a:fillRect/>
          </a:stretch>
        </p:blipFill>
        <p:spPr>
          <a:xfrm>
            <a:off x="5057021" y="2461808"/>
            <a:ext cx="3917173" cy="4368515"/>
          </a:xfrm>
          <a:prstGeom prst="rect">
            <a:avLst/>
          </a:prstGeom>
          <a:ln w="12700">
            <a:solidFill>
              <a:srgbClr val="000000"/>
            </a:solidFill>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8" name="-If you don’t know what you are delivering and what the boundaries of the project are, you have no chance for success.…"/>
          <p:cNvSpPr txBox="1"/>
          <p:nvPr>
            <p:ph type="body" sz="half" idx="1"/>
          </p:nvPr>
        </p:nvSpPr>
        <p:spPr>
          <a:xfrm>
            <a:off x="1380897" y="2270027"/>
            <a:ext cx="10055437" cy="2317946"/>
          </a:xfrm>
          <a:prstGeom prst="rect">
            <a:avLst/>
          </a:prstGeom>
        </p:spPr>
        <p:txBody>
          <a:bodyPr/>
          <a:lstStyle/>
          <a:p>
            <a:pPr defTabSz="649223">
              <a:spcBef>
                <a:spcPts val="700"/>
              </a:spcBef>
              <a:defRPr sz="2272"/>
            </a:pPr>
            <a:r>
              <a:t>-If you don’t know what you are </a:t>
            </a:r>
            <a:r>
              <a:rPr>
                <a:latin typeface="Bodoni SvtyTwo ITC TT-Bold"/>
                <a:ea typeface="Bodoni SvtyTwo ITC TT-Bold"/>
                <a:cs typeface="Bodoni SvtyTwo ITC TT-Bold"/>
                <a:sym typeface="Bodoni SvtyTwo ITC TT-Bold"/>
              </a:rPr>
              <a:t>delivering</a:t>
            </a:r>
            <a:r>
              <a:t> and what the </a:t>
            </a:r>
            <a:r>
              <a:rPr>
                <a:latin typeface="Bodoni SvtyTwo ITC TT-Bold"/>
                <a:ea typeface="Bodoni SvtyTwo ITC TT-Bold"/>
                <a:cs typeface="Bodoni SvtyTwo ITC TT-Bold"/>
                <a:sym typeface="Bodoni SvtyTwo ITC TT-Bold"/>
              </a:rPr>
              <a:t>boundaries</a:t>
            </a:r>
            <a:r>
              <a:t> of the project are, you have no chance for success. </a:t>
            </a:r>
          </a:p>
          <a:p>
            <a:pPr defTabSz="649223">
              <a:spcBef>
                <a:spcPts val="700"/>
              </a:spcBef>
              <a:defRPr sz="2272"/>
            </a:pPr>
            <a:r>
              <a:t>-If you have not done a good job of defining </a:t>
            </a:r>
            <a:r>
              <a:rPr>
                <a:latin typeface="Bodoni SvtyTwo ITC TT-Bold"/>
                <a:ea typeface="Bodoni SvtyTwo ITC TT-Bold"/>
                <a:cs typeface="Bodoni SvtyTwo ITC TT-Bold"/>
                <a:sym typeface="Bodoni SvtyTwo ITC TT-Bold"/>
              </a:rPr>
              <a:t>scope</a:t>
            </a:r>
            <a:r>
              <a:t>, managing scope will be almost impossible.</a:t>
            </a:r>
          </a:p>
          <a:p>
            <a:pPr defTabSz="649223">
              <a:spcBef>
                <a:spcPts val="700"/>
              </a:spcBef>
              <a:defRPr sz="2272"/>
            </a:pPr>
            <a:r>
              <a:t>-There are two levels of defining scope - high-level and low-level.and two dimension inside the scope and out side the scope </a:t>
            </a:r>
          </a:p>
        </p:txBody>
      </p:sp>
      <p:sp>
        <p:nvSpPr>
          <p:cNvPr id="509" name="1- Defining The project scope   boundaries"/>
          <p:cNvSpPr txBox="1"/>
          <p:nvPr>
            <p:ph type="title"/>
          </p:nvPr>
        </p:nvSpPr>
        <p:spPr>
          <a:prstGeom prst="rect">
            <a:avLst/>
          </a:prstGeom>
        </p:spPr>
        <p:txBody>
          <a:bodyPr/>
          <a:lstStyle>
            <a:lvl1pPr defTabSz="905255">
              <a:defRPr sz="4356"/>
            </a:lvl1pPr>
          </a:lstStyle>
          <a:p>
            <a:pPr/>
            <a:r>
              <a:t>1- Defining The project scope   boundaries </a:t>
            </a:r>
          </a:p>
        </p:txBody>
      </p:sp>
      <p:sp>
        <p:nvSpPr>
          <p:cNvPr id="51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2" name="1-The organizations that are in scope and out of scope. In some cases, the organizations involved in the project help to define the boundaries. For instance, your project may be applicable to the Human Resources and Accounting Departments, but the Manufa"/>
          <p:cNvSpPr txBox="1"/>
          <p:nvPr>
            <p:ph type="body" sz="half" idx="1"/>
          </p:nvPr>
        </p:nvSpPr>
        <p:spPr>
          <a:xfrm>
            <a:off x="268181" y="1721253"/>
            <a:ext cx="10934568" cy="2312356"/>
          </a:xfrm>
          <a:prstGeom prst="rect">
            <a:avLst/>
          </a:prstGeom>
        </p:spPr>
        <p:txBody>
          <a:bodyPr/>
          <a:lstStyle/>
          <a:p>
            <a:pPr>
              <a:defRPr sz="2100"/>
            </a:pPr>
            <a:r>
              <a:rPr>
                <a:latin typeface="Bodoni SvtyTwo ITC TT-Bold"/>
                <a:ea typeface="Bodoni SvtyTwo ITC TT-Bold"/>
                <a:cs typeface="Bodoni SvtyTwo ITC TT-Bold"/>
                <a:sym typeface="Bodoni SvtyTwo ITC TT-Bold"/>
              </a:rPr>
              <a:t>1-The organizations</a:t>
            </a:r>
            <a:r>
              <a:t> that are in scope and out of scope. In some cases, the </a:t>
            </a:r>
            <a:r>
              <a:rPr>
                <a:latin typeface="Bodoni SvtyTwo ITC TT-Bold"/>
                <a:ea typeface="Bodoni SvtyTwo ITC TT-Bold"/>
                <a:cs typeface="Bodoni SvtyTwo ITC TT-Bold"/>
                <a:sym typeface="Bodoni SvtyTwo ITC TT-Bold"/>
              </a:rPr>
              <a:t>organizations</a:t>
            </a:r>
            <a:r>
              <a:t> involved in the project help to define the boundaries. For instance, your project may be applicable to the Human Resources and Accounting Departments, but the Manufacturing Division might be out of scope.</a:t>
            </a:r>
            <a:r>
              <a:rPr>
                <a:latin typeface="Times Roman"/>
                <a:ea typeface="Times Roman"/>
                <a:cs typeface="Times Roman"/>
                <a:sym typeface="Times Roman"/>
              </a:rPr>
              <a:t> </a:t>
            </a:r>
            <a:endParaRPr>
              <a:latin typeface="Times Roman"/>
              <a:ea typeface="Times Roman"/>
              <a:cs typeface="Times Roman"/>
              <a:sym typeface="Times Roman"/>
            </a:endParaRPr>
          </a:p>
          <a:p>
            <a:pPr>
              <a:defRPr sz="2100"/>
            </a:pPr>
            <a:r>
              <a:rPr>
                <a:latin typeface="Bodoni SvtyTwo ITC TT-Bold"/>
                <a:ea typeface="Bodoni SvtyTwo ITC TT-Bold"/>
                <a:cs typeface="Bodoni SvtyTwo ITC TT-Bold"/>
                <a:sym typeface="Bodoni SvtyTwo ITC TT-Bold"/>
              </a:rPr>
              <a:t>2- The major functionalit</a:t>
            </a:r>
            <a:r>
              <a:t>y that is </a:t>
            </a:r>
            <a:r>
              <a:rPr>
                <a:latin typeface="Bodoni SvtyTwo ITC TT-Bold"/>
                <a:ea typeface="Bodoni SvtyTwo ITC TT-Bold"/>
                <a:cs typeface="Bodoni SvtyTwo ITC TT-Bold"/>
                <a:sym typeface="Bodoni SvtyTwo ITC TT-Bold"/>
              </a:rPr>
              <a:t>in scope and out of scope</a:t>
            </a:r>
            <a:r>
              <a:t>. For instance, decision support and management reporting might be in scope, while overnight batch processing might be out of scope.</a:t>
            </a:r>
          </a:p>
          <a:p>
            <a:pPr>
              <a:defRPr sz="2100"/>
            </a:pPr>
            <a:r>
              <a:rPr>
                <a:latin typeface="Bodoni SvtyTwo ITC TT-Bold"/>
                <a:ea typeface="Bodoni SvtyTwo ITC TT-Bold"/>
                <a:cs typeface="Bodoni SvtyTwo ITC TT-Bold"/>
                <a:sym typeface="Bodoni SvtyTwo ITC TT-Bold"/>
              </a:rPr>
              <a:t>3—The major life-cycle processes </a:t>
            </a:r>
            <a:r>
              <a:t>that are in scope and out of scope.  </a:t>
            </a:r>
          </a:p>
        </p:txBody>
      </p:sp>
      <p:sp>
        <p:nvSpPr>
          <p:cNvPr id="513" name="The project boundaries success factors  :"/>
          <p:cNvSpPr txBox="1"/>
          <p:nvPr>
            <p:ph type="title"/>
          </p:nvPr>
        </p:nvSpPr>
        <p:spPr>
          <a:xfrm>
            <a:off x="2231854" y="656508"/>
            <a:ext cx="9820603" cy="871285"/>
          </a:xfrm>
          <a:prstGeom prst="rect">
            <a:avLst/>
          </a:prstGeom>
        </p:spPr>
        <p:txBody>
          <a:bodyPr/>
          <a:lstStyle/>
          <a:p>
            <a:pPr/>
            <a:r>
              <a:t>The project boundaries success factors  :</a:t>
            </a:r>
          </a:p>
        </p:txBody>
      </p:sp>
      <p:sp>
        <p:nvSpPr>
          <p:cNvPr id="51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15" name="4-“Data types” refer to business category of deliverables as The types of data that are in scope and out of scope such as financial data, sales data, employee data, etc. It is possible that your project works with some types of data and does not work wit" descr="4-“Data types” refer to business category of deliverables as The types of data that are in scope and out of scope such as financial data, sales data, employee data, etc. It is possible that your project works with some types of data and does not work with others.… 4-“Data types” refer to business category of deliverables as The types of data that are in scope and out of scope such as financial data, sales data, employee data, etc. It is possible that your project works with some types of data and does not work with others.5-The data sources (or databases) that are in scope and out of scope.  This is similar to the data types, except now you are referring to aggregated data, such as Customer Database, General Ledger, Billing / Invoicing System, etc. (These data sources may have more than one data type)"/>
          <p:cNvPicPr>
            <a:picLocks noChangeAspect="0"/>
          </p:cNvPicPr>
          <p:nvPr/>
        </p:nvPicPr>
        <p:blipFill>
          <a:blip r:embed="rId2">
            <a:extLst/>
          </a:blip>
          <a:stretch>
            <a:fillRect/>
          </a:stretch>
        </p:blipFill>
        <p:spPr>
          <a:xfrm>
            <a:off x="1576281" y="4102054"/>
            <a:ext cx="10182438" cy="2264597"/>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7" name="1-  project objectives and the key - deliverables are a part of the high-level scope,…"/>
          <p:cNvSpPr txBox="1"/>
          <p:nvPr>
            <p:ph type="body" sz="half" idx="1"/>
          </p:nvPr>
        </p:nvSpPr>
        <p:spPr>
          <a:xfrm>
            <a:off x="1705536" y="2328412"/>
            <a:ext cx="10055437" cy="2929455"/>
          </a:xfrm>
          <a:prstGeom prst="rect">
            <a:avLst/>
          </a:prstGeom>
        </p:spPr>
        <p:txBody>
          <a:bodyPr/>
          <a:lstStyle/>
          <a:p>
            <a:pPr defTabSz="740663">
              <a:spcBef>
                <a:spcPts val="800"/>
              </a:spcBef>
              <a:defRPr sz="2592"/>
            </a:pPr>
            <a:r>
              <a:t>1-  project objectives and the key - deliverables are a part of the high-level scope, </a:t>
            </a:r>
          </a:p>
          <a:p>
            <a:pPr defTabSz="740663">
              <a:spcBef>
                <a:spcPts val="800"/>
              </a:spcBef>
              <a:defRPr sz="2592"/>
            </a:pPr>
            <a:r>
              <a:t>2-The product requirements describe the functional and non-functional characteristics of the deliverables then define scope at a low-level including description  of the deliverables in more detail.</a:t>
            </a:r>
          </a:p>
          <a:p>
            <a:pPr defTabSz="740663">
              <a:spcBef>
                <a:spcPts val="800"/>
              </a:spcBef>
              <a:defRPr sz="2592"/>
            </a:pPr>
            <a:r>
              <a:t>Once the project starts, most scope changes effect the requirements of the both the product and the project.</a:t>
            </a:r>
          </a:p>
        </p:txBody>
      </p:sp>
      <p:sp>
        <p:nvSpPr>
          <p:cNvPr id="518" name="2-Defining the scope level"/>
          <p:cNvSpPr txBox="1"/>
          <p:nvPr>
            <p:ph type="title"/>
          </p:nvPr>
        </p:nvSpPr>
        <p:spPr>
          <a:xfrm>
            <a:off x="2378918" y="710314"/>
            <a:ext cx="9820604" cy="871285"/>
          </a:xfrm>
          <a:prstGeom prst="rect">
            <a:avLst/>
          </a:prstGeom>
        </p:spPr>
        <p:txBody>
          <a:bodyPr/>
          <a:lstStyle/>
          <a:p>
            <a:pPr/>
            <a:r>
              <a:t>2-Defining the scope level</a:t>
            </a:r>
          </a:p>
        </p:txBody>
      </p:sp>
      <p:sp>
        <p:nvSpPr>
          <p:cNvPr id="51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1" name="1-When you have completed creating your objectives and scope, go back and make sure that they are all in alignment.…"/>
          <p:cNvSpPr txBox="1"/>
          <p:nvPr>
            <p:ph type="body" idx="1"/>
          </p:nvPr>
        </p:nvSpPr>
        <p:spPr>
          <a:prstGeom prst="rect">
            <a:avLst/>
          </a:prstGeom>
        </p:spPr>
        <p:txBody>
          <a:bodyPr/>
          <a:lstStyle/>
          <a:p>
            <a:pPr defTabSz="557784">
              <a:spcBef>
                <a:spcPts val="600"/>
              </a:spcBef>
              <a:defRPr sz="1952"/>
            </a:pPr>
            <a:r>
              <a:t>1-When you have completed creating your objectives and scope, go back and make sure that they are all in alignment. </a:t>
            </a:r>
          </a:p>
          <a:p>
            <a:pPr defTabSz="557784">
              <a:spcBef>
                <a:spcPts val="600"/>
              </a:spcBef>
              <a:defRPr sz="1952"/>
            </a:pPr>
            <a:r>
              <a:t>2-You should ensure the whole objectives that make references to deliverables that are well  defined in your scope</a:t>
            </a:r>
          </a:p>
          <a:p>
            <a:pPr defTabSz="557784">
              <a:spcBef>
                <a:spcPts val="600"/>
              </a:spcBef>
              <a:defRPr sz="1952"/>
            </a:pPr>
            <a:r>
              <a:t>3-you don’t want to include deliverables in your project scope that do not help to achieve the project objectives. </a:t>
            </a:r>
          </a:p>
          <a:p>
            <a:pPr defTabSz="557784">
              <a:spcBef>
                <a:spcPts val="600"/>
              </a:spcBef>
              <a:defRPr sz="1952"/>
            </a:pPr>
            <a:r>
              <a:t>If you are proposing to build deliverables that do not help you achieve your project objectives, you would need to ask yourself why. Since the objectives describe the purpose of the project and are used to validate project success, why would you want to build deliverables that do not help you achieve your objectives?</a:t>
            </a:r>
          </a:p>
          <a:p>
            <a:pPr defTabSz="557784">
              <a:spcBef>
                <a:spcPts val="600"/>
              </a:spcBef>
              <a:defRPr sz="1952"/>
            </a:pPr>
            <a:r>
              <a:t>5-If the objectives and the deliverables in your scope section are not aligned, you need to determine how to bring them into alignment. </a:t>
            </a:r>
          </a:p>
        </p:txBody>
      </p:sp>
      <p:sp>
        <p:nvSpPr>
          <p:cNvPr id="522" name="3-Validated the Aligning Objectives and Scope"/>
          <p:cNvSpPr txBox="1"/>
          <p:nvPr>
            <p:ph type="title"/>
          </p:nvPr>
        </p:nvSpPr>
        <p:spPr>
          <a:prstGeom prst="rect">
            <a:avLst/>
          </a:prstGeom>
        </p:spPr>
        <p:txBody>
          <a:bodyPr/>
          <a:lstStyle>
            <a:lvl1pPr defTabSz="832104">
              <a:defRPr sz="4004"/>
            </a:lvl1pPr>
          </a:lstStyle>
          <a:p>
            <a:pPr/>
            <a:r>
              <a:t>3-Validated the Aligning Objectives and Scope </a:t>
            </a:r>
          </a:p>
        </p:txBody>
      </p:sp>
      <p:sp>
        <p:nvSpPr>
          <p:cNvPr id="5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5" name="The purpose of defining scope is to clearly describe and gain agreement on the logical boundaries of your project.…"/>
          <p:cNvSpPr txBox="1"/>
          <p:nvPr>
            <p:ph type="body" idx="1"/>
          </p:nvPr>
        </p:nvSpPr>
        <p:spPr>
          <a:xfrm>
            <a:off x="877781" y="2510289"/>
            <a:ext cx="10055438" cy="3488410"/>
          </a:xfrm>
          <a:prstGeom prst="rect">
            <a:avLst/>
          </a:prstGeom>
        </p:spPr>
        <p:txBody>
          <a:bodyPr/>
          <a:lstStyle/>
          <a:p>
            <a:pPr/>
            <a:r>
              <a:t>The purpose of defining scope is to clearly describe and gain agreement on the logical boundaries of your project.</a:t>
            </a:r>
          </a:p>
          <a:p>
            <a:pPr/>
            <a:r>
              <a:t>- </a:t>
            </a:r>
            <a:r>
              <a:rPr>
                <a:latin typeface="Bodoni SvtyTwo ITC TT-Bold"/>
                <a:ea typeface="Bodoni SvtyTwo ITC TT-Bold"/>
                <a:cs typeface="Bodoni SvtyTwo ITC TT-Bold"/>
                <a:sym typeface="Bodoni SvtyTwo ITC TT-Bold"/>
              </a:rPr>
              <a:t>Scope statements</a:t>
            </a:r>
            <a:r>
              <a:t> are used to define what is within the boundaries of the project and what is outside those boundaries. </a:t>
            </a:r>
          </a:p>
          <a:p>
            <a:pPr/>
            <a:r>
              <a:t>The more aspects of scope you can identify, the better off your project will be.</a:t>
            </a:r>
          </a:p>
        </p:txBody>
      </p:sp>
      <p:sp>
        <p:nvSpPr>
          <p:cNvPr id="526" name="4- getting approval on the  Scope statements"/>
          <p:cNvSpPr txBox="1"/>
          <p:nvPr>
            <p:ph type="title"/>
          </p:nvPr>
        </p:nvSpPr>
        <p:spPr>
          <a:prstGeom prst="rect">
            <a:avLst/>
          </a:prstGeom>
        </p:spPr>
        <p:txBody>
          <a:bodyPr/>
          <a:lstStyle>
            <a:lvl1pPr defTabSz="850391">
              <a:defRPr sz="4092"/>
            </a:lvl1pPr>
          </a:lstStyle>
          <a:p>
            <a:pPr/>
            <a:r>
              <a:t>4- getting approval on the  Scope statements</a:t>
            </a:r>
          </a:p>
        </p:txBody>
      </p:sp>
      <p:sp>
        <p:nvSpPr>
          <p:cNvPr id="52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0" name="3-Identifying the achievement success criteria for having BVA"/>
          <p:cNvSpPr txBox="1"/>
          <p:nvPr>
            <p:ph type="title" idx="4294967295"/>
          </p:nvPr>
        </p:nvSpPr>
        <p:spPr>
          <a:xfrm>
            <a:off x="2029658" y="1567238"/>
            <a:ext cx="9144001" cy="2387601"/>
          </a:xfrm>
          <a:prstGeom prst="rect">
            <a:avLst/>
          </a:prstGeom>
          <a:solidFill>
            <a:srgbClr val="000000"/>
          </a:solidFill>
          <a:ln w="9525">
            <a:round/>
          </a:ln>
          <a:effectLst>
            <a:outerShdw sx="100000" sy="100000" kx="0" ky="0" algn="b" rotWithShape="0" blurRad="381000" dist="114300" dir="0">
              <a:srgbClr val="000000">
                <a:alpha val="75000"/>
              </a:srgbClr>
            </a:outerShdw>
            <a:reflection blurRad="0" stA="22628" stPos="0" endA="0" endPos="40000" dist="0" dir="5400000" fadeDir="5400000" sx="100000" sy="-100000" kx="0" ky="0" algn="bl" rotWithShape="0"/>
          </a:effectLst>
        </p:spPr>
        <p:txBody>
          <a:bodyPr anchor="b"/>
          <a:lstStyle>
            <a:lvl1pPr algn="ctr">
              <a:defRPr sz="6000">
                <a:solidFill>
                  <a:srgbClr val="FFFFFF"/>
                </a:solidFill>
                <a:latin typeface="Bodoni SvtyTwo ITC TT-Book"/>
                <a:ea typeface="Bodoni SvtyTwo ITC TT-Book"/>
                <a:cs typeface="Bodoni SvtyTwo ITC TT-Book"/>
                <a:sym typeface="Bodoni SvtyTwo ITC TT-Book"/>
              </a:defRPr>
            </a:lvl1pPr>
          </a:lstStyle>
          <a:p>
            <a:pPr/>
            <a:r>
              <a:t>3-Identifying the achievement success criteria for having BVA</a:t>
            </a:r>
          </a:p>
        </p:txBody>
      </p:sp>
      <p:pic>
        <p:nvPicPr>
          <p:cNvPr id="531" name="Q3-Is the intended selected project fit to meet the achievement success criteria Q3-Is the intended selected project fit to meet the achievement success criteria " descr="Q3-Is the intended selected project fit to meet the achievement success criteria Q3-Is the intended selected project fit to meet the achievement success criteria "/>
          <p:cNvPicPr>
            <a:picLocks noChangeAspect="0"/>
          </p:cNvPicPr>
          <p:nvPr/>
        </p:nvPicPr>
        <p:blipFill>
          <a:blip r:embed="rId2">
            <a:extLst/>
          </a:blip>
          <a:stretch>
            <a:fillRect/>
          </a:stretch>
        </p:blipFill>
        <p:spPr>
          <a:xfrm>
            <a:off x="579037" y="3972189"/>
            <a:ext cx="2669564" cy="1956415"/>
          </a:xfrm>
          <a:prstGeom prst="rect">
            <a:avLst/>
          </a:prstGeom>
          <a:effectLst>
            <a:outerShdw sx="100000" sy="100000" kx="0" ky="0" algn="b" rotWithShape="0" blurRad="190500" dist="101600" dir="5400000">
              <a:schemeClr val="accent5">
                <a:alpha val="49461"/>
              </a:schemeClr>
            </a:outerShdw>
            <a:reflection blurRad="0" stA="50000"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3" name="Identifying the  project success criteria relates to   the HPMQS :…"/>
          <p:cNvSpPr txBox="1"/>
          <p:nvPr>
            <p:ph type="body" sz="half" idx="1"/>
          </p:nvPr>
        </p:nvSpPr>
        <p:spPr>
          <a:xfrm>
            <a:off x="1068281" y="2454523"/>
            <a:ext cx="10055438" cy="3042430"/>
          </a:xfrm>
          <a:prstGeom prst="rect">
            <a:avLst/>
          </a:prstGeom>
        </p:spPr>
        <p:txBody>
          <a:bodyPr/>
          <a:lstStyle/>
          <a:p>
            <a:pPr/>
            <a:r>
              <a:t>Identifying the  project success criteria relates to   the HPMQS : </a:t>
            </a:r>
          </a:p>
          <a:p>
            <a:pPr marL="457200" indent="-228600">
              <a:buSzPct val="100000"/>
              <a:buAutoNum type="arabicPeriod" startAt="1"/>
            </a:pPr>
            <a:r>
              <a:t>“How will the realized or accomplished outcome of the project be recognized as intends to do to address?”, </a:t>
            </a:r>
          </a:p>
          <a:p>
            <a:pPr marL="457200" indent="-228600">
              <a:buSzPct val="100000"/>
              <a:buAutoNum type="arabicPeriod" startAt="1"/>
            </a:pPr>
            <a:r>
              <a:t>“Why do we want to undertake this project?” </a:t>
            </a:r>
          </a:p>
          <a:p>
            <a:pPr marL="457200" indent="-228600">
              <a:buSzPct val="100000"/>
              <a:buAutoNum type="arabicPeriod" startAt="1"/>
            </a:pPr>
            <a:r>
              <a:t>What type of authorization is given ?</a:t>
            </a:r>
          </a:p>
        </p:txBody>
      </p:sp>
      <p:sp>
        <p:nvSpPr>
          <p:cNvPr id="534" name="1-Identifying the “achievement success criteria”"/>
          <p:cNvSpPr txBox="1"/>
          <p:nvPr>
            <p:ph type="title"/>
          </p:nvPr>
        </p:nvSpPr>
        <p:spPr>
          <a:xfrm>
            <a:off x="1405001" y="1039529"/>
            <a:ext cx="9820604" cy="871285"/>
          </a:xfrm>
          <a:prstGeom prst="rect">
            <a:avLst/>
          </a:prstGeom>
        </p:spPr>
        <p:txBody>
          <a:bodyPr/>
          <a:lstStyle>
            <a:lvl1pPr defTabSz="795527">
              <a:defRPr sz="3828"/>
            </a:lvl1pPr>
          </a:lstStyle>
          <a:p>
            <a:pPr/>
            <a:r>
              <a:t>1-Identifying the “achievement success criteria”</a:t>
            </a:r>
          </a:p>
        </p:txBody>
      </p:sp>
      <p:sp>
        <p:nvSpPr>
          <p:cNvPr id="5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7" name="1. Increased revenue—As a part of the success criteria, that increase should be measured as a percentage of a specific revenue number.…"/>
          <p:cNvSpPr txBox="1"/>
          <p:nvPr>
            <p:ph type="body" idx="1"/>
          </p:nvPr>
        </p:nvSpPr>
        <p:spPr>
          <a:xfrm>
            <a:off x="204089" y="1281398"/>
            <a:ext cx="11866606" cy="4727733"/>
          </a:xfrm>
          <a:prstGeom prst="rect">
            <a:avLst/>
          </a:prstGeom>
        </p:spPr>
        <p:txBody>
          <a:bodyPr/>
          <a:lstStyle/>
          <a:p>
            <a:pPr marL="395401" indent="-296140" defTabSz="685800">
              <a:spcBef>
                <a:spcPts val="700"/>
              </a:spcBef>
              <a:buSzPct val="100000"/>
              <a:buAutoNum type="arabicPeriod" startAt="1"/>
              <a:defRPr sz="1425"/>
            </a:pPr>
            <a:r>
              <a:rPr u="sng">
                <a:latin typeface="Bodoni SvtyTwo ITC TT-Bold"/>
                <a:ea typeface="Bodoni SvtyTwo ITC TT-Bold"/>
                <a:cs typeface="Bodoni SvtyTwo ITC TT-Bold"/>
                <a:sym typeface="Bodoni SvtyTwo ITC TT-Bold"/>
              </a:rPr>
              <a:t>1. Increased revenue—</a:t>
            </a:r>
            <a:r>
              <a:t>As a part of the success criteria, that increase should be measured as a percentage of a specific revenue number. </a:t>
            </a:r>
          </a:p>
          <a:p>
            <a:pPr marL="395401" indent="-296140" defTabSz="685800">
              <a:spcBef>
                <a:spcPts val="700"/>
              </a:spcBef>
              <a:buSzPct val="100000"/>
              <a:buAutoNum type="arabicPeriod" startAt="1"/>
              <a:defRPr sz="1425"/>
            </a:pPr>
            <a:r>
              <a:rPr u="sng">
                <a:latin typeface="Bodoni SvtyTwo ITC TT-Bold"/>
                <a:ea typeface="Bodoni SvtyTwo ITC TT-Bold"/>
                <a:cs typeface="Bodoni SvtyTwo ITC TT-Bold"/>
                <a:sym typeface="Bodoni SvtyTwo ITC TT-Bold"/>
              </a:rPr>
              <a:t>2. Reduced costs—</a:t>
            </a:r>
            <a:r>
              <a:t>Again, this criterion can be stated as a money currency amount or a percentage of some specific cost. Be careful here because quite often a cost reduction means staff reductions. Staff reductions do not mean the shifting of resources to other places in the enterprise business. Moving staff from one area to another is not a cost reduction. </a:t>
            </a:r>
          </a:p>
          <a:p>
            <a:pPr marL="395401" indent="-296140" defTabSz="685800">
              <a:spcBef>
                <a:spcPts val="700"/>
              </a:spcBef>
              <a:buSzPct val="100000"/>
              <a:buAutoNum type="arabicPeriod" startAt="1"/>
              <a:defRPr sz="1425"/>
            </a:pPr>
            <a:r>
              <a:rPr u="sng">
                <a:latin typeface="Bodoni SvtyTwo ITC TT-Bold"/>
                <a:ea typeface="Bodoni SvtyTwo ITC TT-Bold"/>
                <a:cs typeface="Bodoni SvtyTwo ITC TT-Bold"/>
                <a:sym typeface="Bodoni SvtyTwo ITC TT-Bold"/>
              </a:rPr>
              <a:t>3. Improved product or service—</a:t>
            </a:r>
            <a:r>
              <a:t>Here ,It is usually expressed as percentage improvement in customer satisfaction or a reduction in the product defects or a reduction in the frequency or type of customer complaints. </a:t>
            </a:r>
          </a:p>
          <a:p>
            <a:pPr marL="442160" indent="-342900" defTabSz="685800">
              <a:spcBef>
                <a:spcPts val="700"/>
              </a:spcBef>
              <a:buSzPct val="100000"/>
              <a:buAutoNum type="arabicPeriod" startAt="1"/>
              <a:defRPr sz="1650"/>
            </a:pPr>
            <a:r>
              <a:rPr u="sng">
                <a:latin typeface="Bodoni SvtyTwo ITC TT-Bold"/>
                <a:ea typeface="Bodoni SvtyTwo ITC TT-Bold"/>
                <a:cs typeface="Bodoni SvtyTwo ITC TT-Bold"/>
                <a:sym typeface="Bodoni SvtyTwo ITC TT-Bold"/>
              </a:rPr>
              <a:t>strategic role of the project technicality .</a:t>
            </a:r>
            <a:r>
              <a:t>All projects should support the company  intended strategic goals. </a:t>
            </a:r>
          </a:p>
          <a:p>
            <a:pPr marL="442160" indent="-342900" defTabSz="685800">
              <a:spcBef>
                <a:spcPts val="700"/>
              </a:spcBef>
              <a:buSzPct val="100000"/>
              <a:buAutoNum type="arabicPeriod" startAt="1"/>
              <a:defRPr sz="1650"/>
            </a:pPr>
            <a:r>
              <a:t>As illustrated in the previous lectures , the intended strategic plan of the performing the project work should be considered as a factor when making project selection decisions and prioritization. </a:t>
            </a:r>
          </a:p>
          <a:p>
            <a:pPr marL="442160" indent="-342900" defTabSz="685800">
              <a:spcBef>
                <a:spcPts val="700"/>
              </a:spcBef>
              <a:buSzPct val="100000"/>
              <a:buAutoNum type="arabicPeriod" startAt="1"/>
              <a:defRPr sz="1650"/>
            </a:pPr>
            <a:r>
              <a:rPr u="sng">
                <a:latin typeface="Bodoni SvtyTwo ITC TT-Bold"/>
                <a:ea typeface="Bodoni SvtyTwo ITC TT-Bold"/>
                <a:cs typeface="Bodoni SvtyTwo ITC TT-Bold"/>
                <a:sym typeface="Bodoni SvtyTwo ITC TT-Bold"/>
              </a:rPr>
              <a:t>Project closure guidelines or requirements</a:t>
            </a:r>
            <a:r>
              <a:t>: e.g., final project audits, project evaluations, product validations, and acceptance criteria. </a:t>
            </a:r>
          </a:p>
          <a:p>
            <a:pPr marL="442160" indent="-342900" defTabSz="685800">
              <a:spcBef>
                <a:spcPts val="700"/>
              </a:spcBef>
              <a:buSzPct val="100000"/>
              <a:buAutoNum type="arabicPeriod" startAt="1"/>
              <a:defRPr sz="1650"/>
            </a:pPr>
            <a:r>
              <a:rPr u="sng">
                <a:latin typeface="Bodoni SvtyTwo ITC TT-Bold"/>
                <a:ea typeface="Bodoni SvtyTwo ITC TT-Bold"/>
                <a:cs typeface="Bodoni SvtyTwo ITC TT-Bold"/>
                <a:sym typeface="Bodoni SvtyTwo ITC TT-Bold"/>
              </a:rPr>
              <a:t>Financial controls procedures</a:t>
            </a:r>
            <a:r>
              <a:t>: e.g., time reporting, required expenditure and disbursement reviews, accounting codes, and standard contract provisions. </a:t>
            </a:r>
          </a:p>
          <a:p>
            <a:pPr marL="442160" indent="-342900" defTabSz="685800">
              <a:spcBef>
                <a:spcPts val="700"/>
              </a:spcBef>
              <a:buSzPct val="100000"/>
              <a:buAutoNum type="arabicPeriod" startAt="1"/>
              <a:defRPr sz="1650"/>
            </a:pPr>
            <a:r>
              <a:rPr u="sng">
                <a:latin typeface="Bodoni SvtyTwo ITC TT-Bold"/>
                <a:ea typeface="Bodoni SvtyTwo ITC TT-Bold"/>
                <a:cs typeface="Bodoni SvtyTwo ITC TT-Bold"/>
                <a:sym typeface="Bodoni SvtyTwo ITC TT-Bold"/>
              </a:rPr>
              <a:t>Issue and defect management procedures </a:t>
            </a:r>
            <a:r>
              <a:t>defining issue and defect controls, issue and defect identification and resolution, and action item tracking.  Change control procedures, including the steps by which official company standards, policies, plans, and procedures—or any project documents—will be modified, and how any changes will be approved and validated. </a:t>
            </a:r>
          </a:p>
          <a:p>
            <a:pPr marL="442160" indent="-342900" defTabSz="685800">
              <a:spcBef>
                <a:spcPts val="700"/>
              </a:spcBef>
              <a:buSzPct val="100000"/>
              <a:buAutoNum type="arabicPeriod" startAt="1"/>
              <a:defRPr sz="1650"/>
            </a:pPr>
            <a:r>
              <a:rPr u="sng">
                <a:latin typeface="Bodoni SvtyTwo ITC TT-Bold"/>
                <a:ea typeface="Bodoni SvtyTwo ITC TT-Bold"/>
                <a:cs typeface="Bodoni SvtyTwo ITC TT-Bold"/>
                <a:sym typeface="Bodoni SvtyTwo ITC TT-Bold"/>
              </a:rPr>
              <a:t>Risk control procedures,</a:t>
            </a:r>
            <a:r>
              <a:t> including risk categories, probability definition and impact, and probability and impact matrix. </a:t>
            </a:r>
          </a:p>
          <a:p>
            <a:pPr marL="442160" indent="-342900" defTabSz="685800">
              <a:spcBef>
                <a:spcPts val="700"/>
              </a:spcBef>
              <a:buSzPct val="100000"/>
              <a:buAutoNum type="arabicPeriod" startAt="1"/>
              <a:defRPr sz="1650"/>
            </a:pPr>
            <a:r>
              <a:rPr u="sng"/>
              <a:t> </a:t>
            </a:r>
            <a:r>
              <a:rPr u="sng">
                <a:latin typeface="Bodoni SvtyTwo ITC TT-Bold"/>
                <a:ea typeface="Bodoni SvtyTwo ITC TT-Bold"/>
                <a:cs typeface="Bodoni SvtyTwo ITC TT-Bold"/>
                <a:sym typeface="Bodoni SvtyTwo ITC TT-Bold"/>
              </a:rPr>
              <a:t>Procedure</a:t>
            </a:r>
            <a:r>
              <a:rPr>
                <a:latin typeface="Bodoni SvtyTwo ITC TT-Bold"/>
                <a:ea typeface="Bodoni SvtyTwo ITC TT-Bold"/>
                <a:cs typeface="Bodoni SvtyTwo ITC TT-Bold"/>
                <a:sym typeface="Bodoni SvtyTwo ITC TT-Bold"/>
              </a:rPr>
              <a:t>s</a:t>
            </a:r>
            <a:r>
              <a:t> for approving and issuing work authorizations.</a:t>
            </a:r>
          </a:p>
        </p:txBody>
      </p:sp>
      <p:sp>
        <p:nvSpPr>
          <p:cNvPr id="538" name="2-determine The types of “achievement success criteria"/>
          <p:cNvSpPr txBox="1"/>
          <p:nvPr>
            <p:ph type="title"/>
          </p:nvPr>
        </p:nvSpPr>
        <p:spPr>
          <a:xfrm>
            <a:off x="2283330" y="578754"/>
            <a:ext cx="9820604" cy="515461"/>
          </a:xfrm>
          <a:prstGeom prst="rect">
            <a:avLst/>
          </a:prstGeom>
        </p:spPr>
        <p:txBody>
          <a:bodyPr/>
          <a:lstStyle>
            <a:lvl1pPr defTabSz="594359">
              <a:defRPr sz="2859"/>
            </a:lvl1pPr>
          </a:lstStyle>
          <a:p>
            <a:pPr/>
            <a:r>
              <a:t>2-determine The types of “achievement success criteria</a:t>
            </a:r>
          </a:p>
        </p:txBody>
      </p:sp>
      <p:sp>
        <p:nvSpPr>
          <p:cNvPr id="53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1" name="It is a statement of the business addedvalue to be achieved, and therefore, it provides a basis for Project management to authorize the project.…"/>
          <p:cNvSpPr txBox="1"/>
          <p:nvPr>
            <p:ph type="body" idx="1"/>
          </p:nvPr>
        </p:nvSpPr>
        <p:spPr>
          <a:prstGeom prst="rect">
            <a:avLst/>
          </a:prstGeom>
        </p:spPr>
        <p:txBody>
          <a:bodyPr/>
          <a:lstStyle/>
          <a:p>
            <a:pPr defTabSz="896111">
              <a:spcBef>
                <a:spcPts val="900"/>
              </a:spcBef>
              <a:defRPr sz="3136"/>
            </a:pPr>
            <a:r>
              <a:t>It is a statement of the business addedvalue to be achieved, and therefore, it provides a basis for Project management to </a:t>
            </a:r>
            <a:r>
              <a:rPr u="sng">
                <a:latin typeface="Bodoni SvtyTwo ITC TT-Bold"/>
                <a:ea typeface="Bodoni SvtyTwo ITC TT-Bold"/>
                <a:cs typeface="Bodoni SvtyTwo ITC TT-Bold"/>
                <a:sym typeface="Bodoni SvtyTwo ITC TT-Bold"/>
              </a:rPr>
              <a:t>authorize</a:t>
            </a:r>
            <a:r>
              <a:t> the project. </a:t>
            </a:r>
          </a:p>
          <a:p>
            <a:pPr defTabSz="896111">
              <a:spcBef>
                <a:spcPts val="900"/>
              </a:spcBef>
              <a:defRPr sz="3136"/>
            </a:pPr>
            <a:r>
              <a:t>It is essential that the success criteria be quantifiable and measurable, and if possible, expressed in terms of business value. </a:t>
            </a:r>
          </a:p>
        </p:txBody>
      </p:sp>
      <p:sp>
        <p:nvSpPr>
          <p:cNvPr id="542" name="3-Developing the “achievement success criteria statement”"/>
          <p:cNvSpPr txBox="1"/>
          <p:nvPr>
            <p:ph type="title"/>
          </p:nvPr>
        </p:nvSpPr>
        <p:spPr>
          <a:prstGeom prst="rect">
            <a:avLst/>
          </a:prstGeom>
        </p:spPr>
        <p:txBody>
          <a:bodyPr/>
          <a:lstStyle>
            <a:lvl1pPr defTabSz="640079">
              <a:defRPr sz="3080"/>
            </a:lvl1pPr>
          </a:lstStyle>
          <a:p>
            <a:pPr/>
            <a:r>
              <a:t>3-Developing the “achievement success criteria statement”</a:t>
            </a:r>
          </a:p>
        </p:txBody>
      </p:sp>
      <p:sp>
        <p:nvSpPr>
          <p:cNvPr id="5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6" name="4-Identifying the project description (complication  and complexity )…"/>
          <p:cNvSpPr txBox="1"/>
          <p:nvPr>
            <p:ph type="title" idx="4294967295"/>
          </p:nvPr>
        </p:nvSpPr>
        <p:spPr>
          <a:xfrm>
            <a:off x="3772271" y="1671722"/>
            <a:ext cx="5473248" cy="1598531"/>
          </a:xfrm>
          <a:prstGeom prst="rect">
            <a:avLst/>
          </a:prstGeom>
          <a:solidFill>
            <a:srgbClr val="000000"/>
          </a:solidFill>
          <a:ln w="9525">
            <a:round/>
          </a:ln>
          <a:effectLst>
            <a:outerShdw sx="100000" sy="100000" kx="0" ky="0" algn="b" rotWithShape="0" blurRad="381000" dist="114300" dir="0">
              <a:srgbClr val="000000">
                <a:alpha val="75000"/>
              </a:srgbClr>
            </a:outerShdw>
            <a:reflection blurRad="0" stA="22628" stPos="0" endA="0" endPos="40000" dist="0" dir="5400000" fadeDir="5400000" sx="100000" sy="-100000" kx="0" ky="0" algn="bl" rotWithShape="0"/>
          </a:effectLst>
        </p:spPr>
        <p:txBody>
          <a:bodyPr anchor="b"/>
          <a:lstStyle/>
          <a:p>
            <a:pPr algn="ctr" defTabSz="374904">
              <a:defRPr sz="2460">
                <a:solidFill>
                  <a:srgbClr val="FFFFFF"/>
                </a:solidFill>
                <a:latin typeface="Bodoni SvtyTwo ITC TT-Book"/>
                <a:ea typeface="Bodoni SvtyTwo ITC TT-Book"/>
                <a:cs typeface="Bodoni SvtyTwo ITC TT-Book"/>
                <a:sym typeface="Bodoni SvtyTwo ITC TT-Book"/>
              </a:defRPr>
            </a:pPr>
            <a:r>
              <a:t>4-Identifying the project description (complication  and complexity ) </a:t>
            </a:r>
          </a:p>
          <a:p>
            <a:pPr algn="ctr" defTabSz="374904">
              <a:defRPr sz="2460">
                <a:solidFill>
                  <a:srgbClr val="FFFFFF"/>
                </a:solidFill>
                <a:latin typeface="Bodoni SvtyTwo ITC TT-Book"/>
                <a:ea typeface="Bodoni SvtyTwo ITC TT-Book"/>
                <a:cs typeface="Bodoni SvtyTwo ITC TT-Book"/>
                <a:sym typeface="Bodoni SvtyTwo ITC TT-Book"/>
              </a:defRPr>
            </a:pPr>
            <a:r>
              <a:t>project-fit </a:t>
            </a:r>
          </a:p>
          <a:p>
            <a:pPr algn="ctr" defTabSz="374904">
              <a:defRPr sz="2460">
                <a:solidFill>
                  <a:srgbClr val="FFFFFF"/>
                </a:solidFill>
                <a:latin typeface="Bodoni SvtyTwo ITC TT-Book"/>
                <a:ea typeface="Bodoni SvtyTwo ITC TT-Book"/>
                <a:cs typeface="Bodoni SvtyTwo ITC TT-Book"/>
                <a:sym typeface="Bodoni SvtyTwo ITC TT-Book"/>
              </a:defRPr>
            </a:pPr>
            <a:r>
              <a:t>success factors  </a:t>
            </a:r>
          </a:p>
        </p:txBody>
      </p:sp>
      <p:pic>
        <p:nvPicPr>
          <p:cNvPr id="547" name="Q4-Is the intended selected project fit to fulfill description  success factors  ? Q4-Is the intended selected project fit to fulfill description  success factors  ?" descr="Q4-Is the intended selected project fit to fulfill description  success factors  ? Q4-Is the intended selected project fit to fulfill description  success factors  ?"/>
          <p:cNvPicPr>
            <a:picLocks noChangeAspect="0"/>
          </p:cNvPicPr>
          <p:nvPr/>
        </p:nvPicPr>
        <p:blipFill>
          <a:blip r:embed="rId2">
            <a:extLst/>
          </a:blip>
          <a:stretch>
            <a:fillRect/>
          </a:stretch>
        </p:blipFill>
        <p:spPr>
          <a:xfrm>
            <a:off x="1528909" y="3791421"/>
            <a:ext cx="2845556" cy="1956415"/>
          </a:xfrm>
          <a:prstGeom prst="rect">
            <a:avLst/>
          </a:prstGeom>
          <a:effectLst>
            <a:outerShdw sx="100000" sy="100000" kx="0" ky="0" algn="b" rotWithShape="0" blurRad="190500" dist="101600" dir="5400000">
              <a:schemeClr val="accent5">
                <a:alpha val="49461"/>
              </a:schemeClr>
            </a:outerShdw>
            <a:reflection blurRad="0" stA="50000"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9" name="Complicated is related to projects that have a large amount of parts that are interconnected and interdependent.…"/>
          <p:cNvSpPr txBox="1"/>
          <p:nvPr>
            <p:ph type="body" idx="1"/>
          </p:nvPr>
        </p:nvSpPr>
        <p:spPr>
          <a:prstGeom prst="rect">
            <a:avLst/>
          </a:prstGeom>
        </p:spPr>
        <p:txBody>
          <a:bodyPr/>
          <a:lstStyle/>
          <a:p>
            <a:pPr/>
            <a:r>
              <a:rPr u="sng">
                <a:latin typeface="Bodoni SvtyTwo ITC TT-Bold"/>
                <a:ea typeface="Bodoni SvtyTwo ITC TT-Bold"/>
                <a:cs typeface="Bodoni SvtyTwo ITC TT-Bold"/>
                <a:sym typeface="Bodoni SvtyTwo ITC TT-Bold"/>
              </a:rPr>
              <a:t>Complicated</a:t>
            </a:r>
            <a:r>
              <a:t> is related to projects that have a </a:t>
            </a:r>
            <a:r>
              <a:rPr u="sng">
                <a:solidFill>
                  <a:srgbClr val="FFFB00"/>
                </a:solidFill>
                <a:latin typeface="Bodoni SvtyTwo ITC TT-BookIta"/>
                <a:ea typeface="Bodoni SvtyTwo ITC TT-BookIta"/>
                <a:cs typeface="Bodoni SvtyTwo ITC TT-BookIta"/>
                <a:sym typeface="Bodoni SvtyTwo ITC TT-BookIta"/>
              </a:rPr>
              <a:t>large amount of parts</a:t>
            </a:r>
            <a:r>
              <a:t> that are interconnected and interdependent.</a:t>
            </a:r>
          </a:p>
          <a:p>
            <a:pPr/>
            <a:r>
              <a:rPr u="sng">
                <a:latin typeface="Bodoni SvtyTwo ITC TT-Bold"/>
                <a:ea typeface="Bodoni SvtyTwo ITC TT-Bold"/>
                <a:cs typeface="Bodoni SvtyTwo ITC TT-Bold"/>
                <a:sym typeface="Bodoni SvtyTwo ITC TT-Bold"/>
              </a:rPr>
              <a:t>Complex </a:t>
            </a:r>
            <a:r>
              <a:t>on the other hand, is related to projects where </a:t>
            </a:r>
            <a:r>
              <a:rPr>
                <a:solidFill>
                  <a:srgbClr val="FFFB00"/>
                </a:solidFill>
              </a:rPr>
              <a:t>each individual part </a:t>
            </a:r>
            <a:r>
              <a:t>can change and where each change might or not affect the other parts</a:t>
            </a:r>
          </a:p>
        </p:txBody>
      </p:sp>
      <p:sp>
        <p:nvSpPr>
          <p:cNvPr id="55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1" name="Is your project complicated and complex."/>
          <p:cNvSpPr txBox="1"/>
          <p:nvPr>
            <p:ph type="title"/>
          </p:nvPr>
        </p:nvSpPr>
        <p:spPr>
          <a:xfrm>
            <a:off x="2201403" y="1329857"/>
            <a:ext cx="7789194" cy="871286"/>
          </a:xfrm>
          <a:prstGeom prst="rect">
            <a:avLst/>
          </a:prstGeom>
        </p:spPr>
        <p:txBody>
          <a:bodyPr/>
          <a:lstStyle/>
          <a:p>
            <a:pPr defTabSz="713231">
              <a:defRPr sz="3432"/>
            </a:pPr>
            <a:r>
              <a:t>Is your project complicated</a:t>
            </a:r>
            <a:r>
              <a:rPr>
                <a:latin typeface="+mn-lt"/>
                <a:ea typeface="+mn-ea"/>
                <a:cs typeface="+mn-cs"/>
                <a:sym typeface="Helvetica"/>
              </a:rPr>
              <a:t> and </a:t>
            </a:r>
            <a:r>
              <a:t>complex.</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3" name="project description"/>
          <p:cNvSpPr txBox="1"/>
          <p:nvPr>
            <p:ph type="title"/>
          </p:nvPr>
        </p:nvSpPr>
        <p:spPr>
          <a:prstGeom prst="rect">
            <a:avLst/>
          </a:prstGeom>
        </p:spPr>
        <p:txBody>
          <a:bodyPr/>
          <a:lstStyle/>
          <a:p>
            <a:pPr/>
            <a:r>
              <a:t>project description</a:t>
            </a:r>
          </a:p>
        </p:txBody>
      </p:sp>
      <p:sp>
        <p:nvSpPr>
          <p:cNvPr id="554" name="-A poor project description will create incomplete or faulty understanding, which will directly affect the success to deal with that system.…"/>
          <p:cNvSpPr txBox="1"/>
          <p:nvPr>
            <p:ph type="body" sz="half" idx="1"/>
          </p:nvPr>
        </p:nvSpPr>
        <p:spPr>
          <a:prstGeom prst="rect">
            <a:avLst/>
          </a:prstGeom>
        </p:spPr>
        <p:txBody>
          <a:bodyPr/>
          <a:lstStyle/>
          <a:p>
            <a:pPr defTabSz="813816">
              <a:spcBef>
                <a:spcPts val="800"/>
              </a:spcBef>
              <a:defRPr sz="2492"/>
            </a:pPr>
            <a:r>
              <a:t>-A poor project description will create incomplete or faulty understanding, which will directly affect the success to deal with that system. </a:t>
            </a:r>
          </a:p>
          <a:p>
            <a:pPr defTabSz="813816">
              <a:spcBef>
                <a:spcPts val="800"/>
              </a:spcBef>
              <a:defRPr sz="2492"/>
            </a:pPr>
            <a:r>
              <a:t>The Project Management Institute (PMI), which is dedicated to share best practices on project management, states that “complexity is a characteristic of a </a:t>
            </a:r>
            <a:r>
              <a:t>program </a:t>
            </a:r>
            <a:r>
              <a:t>or </a:t>
            </a:r>
            <a:r>
              <a:t>project</a:t>
            </a:r>
            <a:r>
              <a:t> or </a:t>
            </a:r>
            <a:r>
              <a:t>its environment </a:t>
            </a:r>
            <a:r>
              <a:t>that is </a:t>
            </a:r>
            <a:r>
              <a:rPr u="sng">
                <a:latin typeface="Bodoni SvtyTwo OS ITC TT-Bold"/>
                <a:ea typeface="Bodoni SvtyTwo OS ITC TT-Bold"/>
                <a:cs typeface="Bodoni SvtyTwo OS ITC TT-Bold"/>
                <a:sym typeface="Bodoni SvtyTwo OS ITC TT-Bold"/>
              </a:rPr>
              <a:t>difficult to manage </a:t>
            </a:r>
            <a:r>
              <a:t>due to human behavior, system behavior, and ambiguity” (PMI, 2014, p. 12)</a:t>
            </a:r>
          </a:p>
        </p:txBody>
      </p:sp>
      <p:sp>
        <p:nvSpPr>
          <p:cNvPr id="55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7" name="problems that complexity can bring to projects, like…"/>
          <p:cNvSpPr txBox="1"/>
          <p:nvPr>
            <p:ph type="body" idx="1"/>
          </p:nvPr>
        </p:nvSpPr>
        <p:spPr>
          <a:prstGeom prst="rect">
            <a:avLst/>
          </a:prstGeom>
        </p:spPr>
        <p:txBody>
          <a:bodyPr/>
          <a:lstStyle/>
          <a:p>
            <a:pPr defTabSz="777240">
              <a:spcBef>
                <a:spcPts val="800"/>
              </a:spcBef>
              <a:defRPr sz="2720"/>
            </a:pPr>
            <a:r>
              <a:t>problems that complexity can bring to projects, like</a:t>
            </a:r>
          </a:p>
          <a:p>
            <a:pPr defTabSz="777240">
              <a:spcBef>
                <a:spcPts val="800"/>
              </a:spcBef>
              <a:defRPr sz="2720"/>
            </a:pPr>
            <a:r>
              <a:t>1- overestimation of benefits,</a:t>
            </a:r>
          </a:p>
          <a:p>
            <a:pPr defTabSz="777240">
              <a:spcBef>
                <a:spcPts val="800"/>
              </a:spcBef>
              <a:defRPr sz="2720"/>
            </a:pPr>
            <a:r>
              <a:t>2- underestimation of costs, </a:t>
            </a:r>
          </a:p>
          <a:p>
            <a:pPr defTabSz="777240">
              <a:spcBef>
                <a:spcPts val="800"/>
              </a:spcBef>
              <a:defRPr sz="2720"/>
            </a:pPr>
            <a:r>
              <a:t>5-the lack of right resources to manage the project, and</a:t>
            </a:r>
          </a:p>
          <a:p>
            <a:pPr defTabSz="777240">
              <a:spcBef>
                <a:spcPts val="800"/>
              </a:spcBef>
              <a:defRPr sz="2720"/>
            </a:pPr>
            <a:r>
              <a:t>6- the lack of proper tools to manage complex projects, </a:t>
            </a:r>
          </a:p>
          <a:p>
            <a:pPr defTabSz="777240">
              <a:spcBef>
                <a:spcPts val="800"/>
              </a:spcBef>
              <a:defRPr sz="2720"/>
            </a:pPr>
            <a:r>
              <a:t>7-leading to overwork and </a:t>
            </a:r>
          </a:p>
          <a:p>
            <a:pPr defTabSz="777240">
              <a:spcBef>
                <a:spcPts val="800"/>
              </a:spcBef>
              <a:defRPr sz="2720"/>
            </a:pPr>
            <a:r>
              <a:t>8-low performance</a:t>
            </a:r>
          </a:p>
        </p:txBody>
      </p:sp>
      <p:sp>
        <p:nvSpPr>
          <p:cNvPr id="558" name="complexity problems"/>
          <p:cNvSpPr txBox="1"/>
          <p:nvPr>
            <p:ph type="title"/>
          </p:nvPr>
        </p:nvSpPr>
        <p:spPr>
          <a:prstGeom prst="rect">
            <a:avLst/>
          </a:prstGeom>
        </p:spPr>
        <p:txBody>
          <a:bodyPr/>
          <a:lstStyle>
            <a:lvl1pPr>
              <a:spcBef>
                <a:spcPts val="1000"/>
              </a:spcBef>
              <a:buFont typeface="Arial"/>
              <a:defRPr b="0" sz="3200">
                <a:solidFill>
                  <a:srgbClr val="000000"/>
                </a:solidFill>
                <a:latin typeface="Bodoni SvtyTwo ITC TT-Bold"/>
                <a:ea typeface="Bodoni SvtyTwo ITC TT-Bold"/>
                <a:cs typeface="Bodoni SvtyTwo ITC TT-Bold"/>
                <a:sym typeface="Bodoni SvtyTwo ITC TT-Bold"/>
              </a:defRPr>
            </a:lvl1pPr>
          </a:lstStyle>
          <a:p>
            <a:pPr/>
            <a:r>
              <a:t>complexity problems</a:t>
            </a:r>
          </a:p>
        </p:txBody>
      </p:sp>
      <p:sp>
        <p:nvSpPr>
          <p:cNvPr id="55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1" name="1-Being in the loopholes of the scope ,time and cost…"/>
          <p:cNvSpPr txBox="1"/>
          <p:nvPr>
            <p:ph type="body" sz="half" idx="1"/>
          </p:nvPr>
        </p:nvSpPr>
        <p:spPr>
          <a:xfrm>
            <a:off x="1068281" y="2454523"/>
            <a:ext cx="10055438" cy="2928817"/>
          </a:xfrm>
          <a:prstGeom prst="rect">
            <a:avLst/>
          </a:prstGeom>
        </p:spPr>
        <p:txBody>
          <a:bodyPr/>
          <a:lstStyle/>
          <a:p>
            <a:pPr/>
            <a:r>
              <a:t>1-Being in the loopholes of the scope ,time and cost </a:t>
            </a:r>
          </a:p>
          <a:p>
            <a:pPr/>
            <a:r>
              <a:t>2-failure to meet client requirements, </a:t>
            </a:r>
          </a:p>
          <a:p>
            <a:pPr/>
            <a:r>
              <a:t>3-misalignment between stakeholders with different and competing views and goals,</a:t>
            </a:r>
          </a:p>
          <a:p>
            <a:pPr/>
            <a:r>
              <a:t>4-Maximizing  the  project complexity</a:t>
            </a:r>
          </a:p>
        </p:txBody>
      </p:sp>
      <p:sp>
        <p:nvSpPr>
          <p:cNvPr id="562" name="complicating problems"/>
          <p:cNvSpPr txBox="1"/>
          <p:nvPr>
            <p:ph type="title"/>
          </p:nvPr>
        </p:nvSpPr>
        <p:spPr>
          <a:prstGeom prst="rect">
            <a:avLst/>
          </a:prstGeom>
        </p:spPr>
        <p:txBody>
          <a:bodyPr/>
          <a:lstStyle/>
          <a:p>
            <a:pPr/>
            <a:r>
              <a:t>complicating problems </a:t>
            </a:r>
          </a:p>
        </p:txBody>
      </p:sp>
      <p:sp>
        <p:nvSpPr>
          <p:cNvPr id="56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566" name="Table 1"/>
          <p:cNvGraphicFramePr/>
          <p:nvPr/>
        </p:nvGraphicFramePr>
        <p:xfrm>
          <a:off x="905128" y="1164486"/>
          <a:ext cx="10980535" cy="4622801"/>
        </p:xfrm>
        <a:graphic xmlns:a="http://schemas.openxmlformats.org/drawingml/2006/main">
          <a:graphicData uri="http://schemas.openxmlformats.org/drawingml/2006/table">
            <a:tbl>
              <a:tblPr firstCol="1" firstRow="1" lastCol="0" lastRow="0" bandCol="0" bandRow="1" rtl="0">
                <a:tableStyleId>{4C3C2611-4C71-4FC5-86AE-919BDF0F9419}</a:tableStyleId>
              </a:tblPr>
              <a:tblGrid>
                <a:gridCol w="1931564"/>
                <a:gridCol w="9036270"/>
              </a:tblGrid>
              <a:tr h="250056">
                <a:tc>
                  <a:txBody>
                    <a:bodyPr/>
                    <a:lstStyle/>
                    <a:p>
                      <a:pPr algn="l">
                        <a:defRPr b="0" sz="1600">
                          <a:latin typeface="Bodoni SvtyTwo ITC TT-Bold"/>
                          <a:ea typeface="Bodoni SvtyTwo ITC TT-Bold"/>
                          <a:cs typeface="Bodoni SvtyTwo ITC TT-Bold"/>
                          <a:sym typeface="Bodoni SvtyTwo ITC TT-Bold"/>
                        </a:defRPr>
                      </a:pPr>
                    </a:p>
                  </a:txBody>
                  <a:tcPr marL="0" marR="0" marT="0" marB="0" anchor="ctr" anchorCtr="0" horzOverflow="overflow">
                    <a:lnL w="38100">
                      <a:solidFill>
                        <a:srgbClr val="4F8F00"/>
                      </a:solidFill>
                    </a:lnL>
                    <a:lnR w="38100">
                      <a:solidFill>
                        <a:srgbClr val="4F8F00"/>
                      </a:solidFill>
                    </a:lnR>
                    <a:lnT w="38100">
                      <a:solidFill>
                        <a:srgbClr val="4F8F00"/>
                      </a:solidFill>
                    </a:lnT>
                    <a:lnB w="38100">
                      <a:solidFill>
                        <a:srgbClr val="4F8F00"/>
                      </a:solidFill>
                    </a:lnB>
                  </a:tcPr>
                </a:tc>
                <a:tc>
                  <a:txBody>
                    <a:bodyPr/>
                    <a:lstStyle/>
                    <a:p>
                      <a:pPr algn="ctr">
                        <a:defRPr b="0" sz="1800">
                          <a:solidFill>
                            <a:srgbClr val="000000"/>
                          </a:solidFill>
                        </a:defRPr>
                      </a:pPr>
                      <a:r>
                        <a:rPr sz="1600">
                          <a:solidFill>
                            <a:srgbClr val="8EFA00"/>
                          </a:solidFill>
                          <a:latin typeface="Bodoni SvtyTwo ITC TT-Bold"/>
                          <a:ea typeface="Bodoni SvtyTwo ITC TT-Bold"/>
                          <a:cs typeface="Bodoni SvtyTwo ITC TT-Bold"/>
                          <a:sym typeface="Bodoni SvtyTwo ITC TT-Bold"/>
                        </a:rPr>
                        <a:t>DFT success factors for initiating the project </a:t>
                      </a:r>
                    </a:p>
                  </a:txBody>
                  <a:tcPr marL="0" marR="0" marT="0" marB="0" anchor="t" anchorCtr="0" horzOverflow="overflow">
                    <a:lnL w="38100">
                      <a:solidFill>
                        <a:srgbClr val="4F8F00"/>
                      </a:solidFill>
                    </a:lnL>
                    <a:lnR w="38100">
                      <a:solidFill>
                        <a:srgbClr val="4F8F00"/>
                      </a:solidFill>
                    </a:lnR>
                    <a:lnT w="38100">
                      <a:solidFill>
                        <a:srgbClr val="4F8F00"/>
                      </a:solidFill>
                    </a:lnT>
                    <a:lnB w="38100">
                      <a:solidFill>
                        <a:srgbClr val="4F8F00"/>
                      </a:solidFill>
                    </a:lnB>
                  </a:tcPr>
                </a:tc>
              </a:tr>
              <a:tr h="419489">
                <a:tc>
                  <a:txBody>
                    <a:bodyPr/>
                    <a:lstStyle/>
                    <a:p>
                      <a:pPr algn="l">
                        <a:defRPr b="0" sz="1800">
                          <a:solidFill>
                            <a:srgbClr val="000000"/>
                          </a:solidFill>
                        </a:defRPr>
                      </a:pPr>
                      <a:r>
                        <a:rPr sz="1600">
                          <a:solidFill>
                            <a:srgbClr val="FFFFFF"/>
                          </a:solidFill>
                          <a:latin typeface="Bodoni SvtyTwo ITC TT-Bold"/>
                          <a:ea typeface="Bodoni SvtyTwo ITC TT-Bold"/>
                          <a:cs typeface="Bodoni SvtyTwo ITC TT-Bold"/>
                          <a:sym typeface="Bodoni SvtyTwo ITC TT-Bold"/>
                        </a:rPr>
                        <a:t>Organizational Capability</a:t>
                      </a:r>
                    </a:p>
                  </a:txBody>
                  <a:tcPr marL="0" marR="0" marT="0" marB="0" anchor="ctr" anchorCtr="0" horzOverflow="overflow">
                    <a:lnL w="38100">
                      <a:solidFill>
                        <a:srgbClr val="4F8F00"/>
                      </a:solidFill>
                    </a:lnL>
                    <a:lnR w="38100">
                      <a:solidFill>
                        <a:srgbClr val="4F8F00"/>
                      </a:solidFill>
                    </a:lnR>
                    <a:lnT w="38100">
                      <a:solidFill>
                        <a:srgbClr val="4F8F00"/>
                      </a:solidFill>
                    </a:lnT>
                    <a:lnB w="38100">
                      <a:solidFill>
                        <a:srgbClr val="4F8F00"/>
                      </a:solidFill>
                    </a:lnB>
                  </a:tcPr>
                </a:tc>
                <a:tc>
                  <a:txBody>
                    <a:bodyPr/>
                    <a:lstStyle/>
                    <a:p>
                      <a:pPr algn="l">
                        <a:defRPr sz="1600">
                          <a:latin typeface="Bodoni SvtyTwo ITC TT-Book"/>
                          <a:ea typeface="Bodoni SvtyTwo ITC TT-Book"/>
                          <a:cs typeface="Bodoni SvtyTwo ITC TT-Book"/>
                          <a:sym typeface="Bodoni SvtyTwo ITC TT-Book"/>
                        </a:defRPr>
                      </a:pPr>
                      <a:r>
                        <a:t>It is related to how capable (structurally, </a:t>
                      </a:r>
                      <a:r>
                        <a:rPr>
                          <a:latin typeface="Bodoni SvtyTwo ITC TT-Bold"/>
                          <a:ea typeface="Bodoni SvtyTwo ITC TT-Bold"/>
                          <a:cs typeface="Bodoni SvtyTwo ITC TT-Bold"/>
                          <a:sym typeface="Bodoni SvtyTwo ITC TT-Bold"/>
                        </a:rPr>
                        <a:t>technically</a:t>
                      </a:r>
                      <a:r>
                        <a:t>) an organization is of managing the project and delivering the required product and selection of project personnel</a:t>
                      </a:r>
                    </a:p>
                  </a:txBody>
                  <a:tcPr marL="0" marR="0" marT="0" marB="0" anchor="t" anchorCtr="0" horzOverflow="overflow">
                    <a:lnL w="38100">
                      <a:solidFill>
                        <a:srgbClr val="4F8F00"/>
                      </a:solidFill>
                    </a:lnL>
                    <a:lnR w="38100">
                      <a:solidFill>
                        <a:srgbClr val="4F8F00"/>
                      </a:solidFill>
                    </a:lnR>
                    <a:lnT w="38100">
                      <a:solidFill>
                        <a:srgbClr val="4F8F00"/>
                      </a:solidFill>
                    </a:lnT>
                    <a:lnB w="38100">
                      <a:solidFill>
                        <a:srgbClr val="4F8F00"/>
                      </a:solidFill>
                    </a:lnB>
                  </a:tcPr>
                </a:tc>
              </a:tr>
              <a:tr h="394066">
                <a:tc>
                  <a:txBody>
                    <a:bodyPr/>
                    <a:lstStyle/>
                    <a:p>
                      <a:pPr algn="l">
                        <a:defRPr b="0" sz="1800">
                          <a:solidFill>
                            <a:srgbClr val="000000"/>
                          </a:solidFill>
                        </a:defRPr>
                      </a:pPr>
                      <a:r>
                        <a:rPr sz="1600">
                          <a:solidFill>
                            <a:srgbClr val="FFFFFF"/>
                          </a:solidFill>
                          <a:latin typeface="Bodoni SvtyTwo ITC TT-Bold"/>
                          <a:ea typeface="Bodoni SvtyTwo ITC TT-Bold"/>
                          <a:cs typeface="Bodoni SvtyTwo ITC TT-Bold"/>
                          <a:sym typeface="Bodoni SvtyTwo ITC TT-Bold"/>
                        </a:rPr>
                        <a:t> Speed to Market: </a:t>
                      </a:r>
                    </a:p>
                  </a:txBody>
                  <a:tcPr marL="0" marR="0" marT="0" marB="0" anchor="ctr" anchorCtr="0" horzOverflow="overflow">
                    <a:lnL w="38100">
                      <a:solidFill>
                        <a:srgbClr val="4F8F00"/>
                      </a:solidFill>
                    </a:lnL>
                    <a:lnR w="38100">
                      <a:solidFill>
                        <a:srgbClr val="4F8F00"/>
                      </a:solidFill>
                    </a:lnR>
                    <a:lnT w="38100">
                      <a:solidFill>
                        <a:srgbClr val="4F8F00"/>
                      </a:solidFill>
                    </a:lnT>
                    <a:lnB w="38100">
                      <a:solidFill>
                        <a:srgbClr val="4F8F00"/>
                      </a:solidFill>
                    </a:lnB>
                  </a:tcPr>
                </a:tc>
                <a:tc>
                  <a:txBody>
                    <a:bodyPr/>
                    <a:lstStyle/>
                    <a:p>
                      <a:pPr algn="l">
                        <a:defRPr sz="1600">
                          <a:latin typeface="Bodoni SvtyTwo ITC TT-Book"/>
                          <a:ea typeface="Bodoni SvtyTwo ITC TT-Book"/>
                          <a:cs typeface="Bodoni SvtyTwo ITC TT-Book"/>
                          <a:sym typeface="Bodoni SvtyTwo ITC TT-Book"/>
                        </a:defRPr>
                      </a:pPr>
                      <a:r>
                        <a:t> how fast the product can and should enter the market.  </a:t>
                      </a:r>
                    </a:p>
                    <a:p>
                      <a:pPr algn="l">
                        <a:defRPr sz="1600">
                          <a:latin typeface="Bodoni SvtyTwo ITC TT-Book"/>
                          <a:ea typeface="Bodoni SvtyTwo ITC TT-Book"/>
                          <a:cs typeface="Bodoni SvtyTwo ITC TT-Book"/>
                          <a:sym typeface="Bodoni SvtyTwo ITC TT-Book"/>
                        </a:defRPr>
                      </a:pPr>
                      <a:r>
                        <a:t>The </a:t>
                      </a:r>
                      <a:r>
                        <a:rPr>
                          <a:latin typeface="Bodoni SvtyTwo ITC TT-Bold"/>
                          <a:ea typeface="Bodoni SvtyTwo ITC TT-Bold"/>
                          <a:cs typeface="Bodoni SvtyTwo ITC TT-Bold"/>
                          <a:sym typeface="Bodoni SvtyTwo ITC TT-Bold"/>
                        </a:rPr>
                        <a:t>less time</a:t>
                      </a:r>
                      <a:r>
                        <a:t> there is to manage and deliver a product, the </a:t>
                      </a:r>
                      <a:r>
                        <a:rPr>
                          <a:latin typeface="Bodoni SvtyTwo ITC TT-Bold"/>
                          <a:ea typeface="Bodoni SvtyTwo ITC TT-Bold"/>
                          <a:cs typeface="Bodoni SvtyTwo ITC TT-Bold"/>
                          <a:sym typeface="Bodoni SvtyTwo ITC TT-Bold"/>
                        </a:rPr>
                        <a:t>more layers </a:t>
                      </a:r>
                      <a:r>
                        <a:t>of complexity and complicate the project </a:t>
                      </a:r>
                    </a:p>
                  </a:txBody>
                  <a:tcPr marL="0" marR="0" marT="0" marB="0" anchor="t" anchorCtr="0" horzOverflow="overflow">
                    <a:lnL w="38100">
                      <a:solidFill>
                        <a:srgbClr val="4F8F00"/>
                      </a:solidFill>
                    </a:lnL>
                    <a:lnR w="38100">
                      <a:solidFill>
                        <a:srgbClr val="4F8F00"/>
                      </a:solidFill>
                    </a:lnR>
                    <a:lnT w="38100">
                      <a:solidFill>
                        <a:srgbClr val="4F8F00"/>
                      </a:solidFill>
                    </a:lnT>
                    <a:lnB w="38100">
                      <a:solidFill>
                        <a:srgbClr val="4F8F00"/>
                      </a:solidFill>
                    </a:lnB>
                  </a:tcPr>
                </a:tc>
              </a:tr>
              <a:tr h="584743">
                <a:tc>
                  <a:txBody>
                    <a:bodyPr/>
                    <a:lstStyle/>
                    <a:p>
                      <a:pPr algn="l">
                        <a:defRPr b="0" sz="1800">
                          <a:solidFill>
                            <a:srgbClr val="000000"/>
                          </a:solidFill>
                        </a:defRPr>
                      </a:pPr>
                      <a:r>
                        <a:rPr sz="1600">
                          <a:solidFill>
                            <a:srgbClr val="FFFFFF"/>
                          </a:solidFill>
                          <a:latin typeface="Bodoni SvtyTwo ITC TT-Bold"/>
                          <a:ea typeface="Bodoni SvtyTwo ITC TT-Bold"/>
                          <a:cs typeface="Bodoni SvtyTwo ITC TT-Bold"/>
                          <a:sym typeface="Bodoni SvtyTwo ITC TT-Bold"/>
                        </a:rPr>
                        <a:t>Innovation to Market: </a:t>
                      </a:r>
                    </a:p>
                  </a:txBody>
                  <a:tcPr marL="0" marR="0" marT="0" marB="0" anchor="ctr" anchorCtr="0" horzOverflow="overflow">
                    <a:lnL w="38100">
                      <a:solidFill>
                        <a:srgbClr val="4F8F00"/>
                      </a:solidFill>
                    </a:lnL>
                    <a:lnR w="38100">
                      <a:solidFill>
                        <a:srgbClr val="4F8F00"/>
                      </a:solidFill>
                    </a:lnR>
                    <a:lnT w="38100">
                      <a:solidFill>
                        <a:srgbClr val="4F8F00"/>
                      </a:solidFill>
                    </a:lnT>
                    <a:lnB w="38100">
                      <a:solidFill>
                        <a:srgbClr val="4F8F00"/>
                      </a:solidFill>
                    </a:lnB>
                  </a:tcPr>
                </a:tc>
                <a:tc>
                  <a:txBody>
                    <a:bodyPr/>
                    <a:lstStyle/>
                    <a:p>
                      <a:pPr algn="l">
                        <a:defRPr sz="1600">
                          <a:latin typeface="Bodoni SvtyTwo ITC TT-Book"/>
                          <a:ea typeface="Bodoni SvtyTwo ITC TT-Book"/>
                          <a:cs typeface="Bodoni SvtyTwo ITC TT-Book"/>
                          <a:sym typeface="Bodoni SvtyTwo ITC TT-Book"/>
                        </a:defRPr>
                      </a:pPr>
                      <a:r>
                        <a:t>It s related to the level of </a:t>
                      </a:r>
                      <a:r>
                        <a:rPr>
                          <a:latin typeface="Bodoni SvtyTwo ITC TT-Bold"/>
                          <a:ea typeface="Bodoni SvtyTwo ITC TT-Bold"/>
                          <a:cs typeface="Bodoni SvtyTwo ITC TT-Bold"/>
                          <a:sym typeface="Bodoni SvtyTwo ITC TT-Bold"/>
                        </a:rPr>
                        <a:t>innovation</a:t>
                      </a:r>
                      <a:r>
                        <a:t> or uniqueness of the product generated by the project during the </a:t>
                      </a:r>
                      <a:r>
                        <a:rPr>
                          <a:latin typeface="Bodoni SvtyTwo ITC TT-Bold"/>
                          <a:ea typeface="Bodoni SvtyTwo ITC TT-Bold"/>
                          <a:cs typeface="Bodoni SvtyTwo ITC TT-Bold"/>
                          <a:sym typeface="Bodoni SvtyTwo ITC TT-Bold"/>
                        </a:rPr>
                        <a:t>timeframe</a:t>
                      </a:r>
                      <a:r>
                        <a:t> from when its creation to its release.</a:t>
                      </a:r>
                      <a:r>
                        <a:rPr>
                          <a:latin typeface="Bodoni SvtyTwo ITC TT-Bold"/>
                          <a:ea typeface="Bodoni SvtyTwo ITC TT-Bold"/>
                          <a:cs typeface="Bodoni SvtyTwo ITC TT-Bold"/>
                          <a:sym typeface="Bodoni SvtyTwo ITC TT-Bold"/>
                        </a:rPr>
                        <a:t> Innovation level i</a:t>
                      </a:r>
                      <a:r>
                        <a:t>mpacts market-related activities, time, and effort to define and “freeze” requirements. </a:t>
                      </a:r>
                    </a:p>
                    <a:p>
                      <a:pPr algn="l">
                        <a:defRPr sz="1600">
                          <a:latin typeface="Bodoni SvtyTwo ITC TT-Book"/>
                          <a:ea typeface="Bodoni SvtyTwo ITC TT-Book"/>
                          <a:cs typeface="Bodoni SvtyTwo ITC TT-Book"/>
                          <a:sym typeface="Bodoni SvtyTwo ITC TT-Book"/>
                        </a:defRPr>
                      </a:pPr>
                      <a:r>
                        <a:t></a:t>
                      </a:r>
                      <a:r>
                        <a:rPr>
                          <a:latin typeface="Bodoni SvtyTwo ITC TT-Bold"/>
                          <a:ea typeface="Bodoni SvtyTwo ITC TT-Bold"/>
                          <a:cs typeface="Bodoni SvtyTwo ITC TT-Bold"/>
                          <a:sym typeface="Bodoni SvtyTwo ITC TT-Bold"/>
                        </a:rPr>
                        <a:t>The higher the innovation level, </a:t>
                      </a:r>
                      <a:r>
                        <a:t>the </a:t>
                      </a:r>
                      <a:r>
                        <a:rPr>
                          <a:latin typeface="Bodoni SvtyTwo ITC TT-Bold"/>
                          <a:ea typeface="Bodoni SvtyTwo ITC TT-Bold"/>
                          <a:cs typeface="Bodoni SvtyTwo ITC TT-Bold"/>
                          <a:sym typeface="Bodoni SvtyTwo ITC TT-Bold"/>
                        </a:rPr>
                        <a:t>more difficult</a:t>
                      </a:r>
                      <a:r>
                        <a:t> it is to establish and keep the requirements as originally defined.</a:t>
                      </a:r>
                    </a:p>
                  </a:txBody>
                  <a:tcPr marL="0" marR="0" marT="0" marB="0" anchor="t" anchorCtr="0" horzOverflow="overflow">
                    <a:lnL w="38100">
                      <a:solidFill>
                        <a:srgbClr val="4F8F00"/>
                      </a:solidFill>
                    </a:lnL>
                    <a:lnR w="38100">
                      <a:solidFill>
                        <a:srgbClr val="4F8F00"/>
                      </a:solidFill>
                    </a:lnR>
                    <a:lnT w="38100">
                      <a:solidFill>
                        <a:srgbClr val="4F8F00"/>
                      </a:solidFill>
                    </a:lnT>
                    <a:lnB w="38100">
                      <a:solidFill>
                        <a:srgbClr val="4F8F00"/>
                      </a:solidFill>
                    </a:lnB>
                  </a:tcPr>
                </a:tc>
              </a:tr>
              <a:tr h="584743">
                <a:tc>
                  <a:txBody>
                    <a:bodyPr/>
                    <a:lstStyle/>
                    <a:p>
                      <a:pPr algn="l">
                        <a:defRPr b="0" sz="1800">
                          <a:solidFill>
                            <a:srgbClr val="000000"/>
                          </a:solidFill>
                        </a:defRPr>
                      </a:pPr>
                      <a:r>
                        <a:rPr sz="1600">
                          <a:solidFill>
                            <a:srgbClr val="FFFFFF"/>
                          </a:solidFill>
                          <a:latin typeface="Bodoni SvtyTwo ITC TT-Bold"/>
                          <a:ea typeface="Bodoni SvtyTwo ITC TT-Bold"/>
                          <a:cs typeface="Bodoni SvtyTwo ITC TT-Bold"/>
                          <a:sym typeface="Bodoni SvtyTwo ITC TT-Bold"/>
                        </a:rPr>
                        <a:t>Dependency and InterdependencY</a:t>
                      </a:r>
                    </a:p>
                  </a:txBody>
                  <a:tcPr marL="0" marR="0" marT="0" marB="0" anchor="ctr" anchorCtr="0" horzOverflow="overflow">
                    <a:lnL w="38100">
                      <a:solidFill>
                        <a:srgbClr val="4F8F00"/>
                      </a:solidFill>
                    </a:lnL>
                    <a:lnR w="38100">
                      <a:solidFill>
                        <a:srgbClr val="4F8F00"/>
                      </a:solidFill>
                    </a:lnR>
                    <a:lnT w="38100">
                      <a:solidFill>
                        <a:srgbClr val="4F8F00"/>
                      </a:solidFill>
                    </a:lnT>
                    <a:lnB w="38100">
                      <a:solidFill>
                        <a:srgbClr val="4F8F00"/>
                      </a:solidFill>
                    </a:lnB>
                  </a:tcPr>
                </a:tc>
                <a:tc>
                  <a:txBody>
                    <a:bodyPr/>
                    <a:lstStyle/>
                    <a:p>
                      <a:pPr algn="l">
                        <a:defRPr sz="1800"/>
                      </a:pPr>
                      <a:r>
                        <a:rPr sz="1600">
                          <a:latin typeface="Bodoni SvtyTwo ITC TT-Book"/>
                          <a:ea typeface="Bodoni SvtyTwo ITC TT-Book"/>
                          <a:cs typeface="Bodoni SvtyTwo ITC TT-Book"/>
                          <a:sym typeface="Bodoni SvtyTwo ITC TT-Book"/>
                        </a:rPr>
                        <a:t>It deals with the relationship between the elements that make up the project. This relationship can be one of dependency (in which project plans  are dependent on one another) and/or interdependency (in which project stages is mutually dependent on others). 
In complex projects, you might not know what the result of an interaction between the elements of that project will be</a:t>
                      </a:r>
                    </a:p>
                  </a:txBody>
                  <a:tcPr marL="0" marR="0" marT="0" marB="0" anchor="t" anchorCtr="0" horzOverflow="overflow">
                    <a:lnL w="38100">
                      <a:solidFill>
                        <a:srgbClr val="4F8F00"/>
                      </a:solidFill>
                    </a:lnL>
                    <a:lnR w="38100">
                      <a:solidFill>
                        <a:srgbClr val="4F8F00"/>
                      </a:solidFill>
                    </a:lnR>
                    <a:lnT w="38100">
                      <a:solidFill>
                        <a:srgbClr val="4F8F00"/>
                      </a:solidFill>
                    </a:lnT>
                    <a:lnB w="38100">
                      <a:solidFill>
                        <a:srgbClr val="4F8F00"/>
                      </a:solidFill>
                    </a:lnB>
                  </a:tcPr>
                </a:tc>
              </a:tr>
              <a:tr h="699149">
                <a:tc>
                  <a:txBody>
                    <a:bodyPr/>
                    <a:lstStyle/>
                    <a:p>
                      <a:pPr algn="l">
                        <a:defRPr b="0" sz="1800">
                          <a:solidFill>
                            <a:srgbClr val="000000"/>
                          </a:solidFill>
                        </a:defRPr>
                      </a:pPr>
                      <a:r>
                        <a:rPr sz="1600">
                          <a:solidFill>
                            <a:srgbClr val="FFFFFF"/>
                          </a:solidFill>
                          <a:latin typeface="Bodoni SvtyTwo ITC TT-Bold"/>
                          <a:ea typeface="Bodoni SvtyTwo ITC TT-Bold"/>
                          <a:cs typeface="Bodoni SvtyTwo ITC TT-Bold"/>
                          <a:sym typeface="Bodoni SvtyTwo ITC TT-Bold"/>
                        </a:rPr>
                        <a:t>	Stakeholder Interaction: </a:t>
                      </a:r>
                    </a:p>
                  </a:txBody>
                  <a:tcPr marL="0" marR="0" marT="0" marB="0" anchor="ctr" anchorCtr="0" horzOverflow="overflow">
                    <a:lnL w="38100">
                      <a:solidFill>
                        <a:srgbClr val="4F8F00"/>
                      </a:solidFill>
                    </a:lnL>
                    <a:lnR w="38100">
                      <a:solidFill>
                        <a:srgbClr val="4F8F00"/>
                      </a:solidFill>
                    </a:lnR>
                    <a:lnT w="38100">
                      <a:solidFill>
                        <a:srgbClr val="4F8F00"/>
                      </a:solidFill>
                    </a:lnT>
                    <a:lnB w="38100">
                      <a:solidFill>
                        <a:srgbClr val="4F8F00"/>
                      </a:solidFill>
                    </a:lnB>
                  </a:tcPr>
                </a:tc>
                <a:tc>
                  <a:txBody>
                    <a:bodyPr/>
                    <a:lstStyle/>
                    <a:p>
                      <a:pPr algn="l">
                        <a:defRPr sz="1600">
                          <a:latin typeface="Bodoni SvtyTwo ITC TT-Book"/>
                          <a:ea typeface="Bodoni SvtyTwo ITC TT-Book"/>
                          <a:cs typeface="Bodoni SvtyTwo ITC TT-Book"/>
                          <a:sym typeface="Bodoni SvtyTwo ITC TT-Book"/>
                        </a:defRPr>
                      </a:pPr>
                      <a:r>
                        <a:t>It  deals with the interaction between stakeholders and how this might impact the project. Stakeholders have different </a:t>
                      </a:r>
                      <a:r>
                        <a:rPr>
                          <a:latin typeface="Bodoni SvtyTwo ITC TT-Bold"/>
                          <a:ea typeface="Bodoni SvtyTwo ITC TT-Bold"/>
                          <a:cs typeface="Bodoni SvtyTwo ITC TT-Bold"/>
                          <a:sym typeface="Bodoni SvtyTwo ITC TT-Bold"/>
                        </a:rPr>
                        <a:t>interests</a:t>
                      </a:r>
                      <a:r>
                        <a:t> in the project and </a:t>
                      </a:r>
                      <a:r>
                        <a:rPr>
                          <a:latin typeface="Bodoni SvtyTwo ITC TT-Bold"/>
                          <a:ea typeface="Bodoni SvtyTwo ITC TT-Bold"/>
                          <a:cs typeface="Bodoni SvtyTwo ITC TT-Bold"/>
                          <a:sym typeface="Bodoni SvtyTwo ITC TT-Bold"/>
                        </a:rPr>
                        <a:t>interaction</a:t>
                      </a:r>
                      <a:r>
                        <a:t> among them could be a challenge.</a:t>
                      </a:r>
                    </a:p>
                    <a:p>
                      <a:pPr algn="l">
                        <a:defRPr sz="1600">
                          <a:latin typeface="Bodoni SvtyTwo ITC TT-Book"/>
                          <a:ea typeface="Bodoni SvtyTwo ITC TT-Book"/>
                          <a:cs typeface="Bodoni SvtyTwo ITC TT-Book"/>
                          <a:sym typeface="Bodoni SvtyTwo ITC TT-Book"/>
                        </a:defRPr>
                      </a:pPr>
                      <a:r>
                        <a:t> They might have different (and some times conflicting) interests, motivations, and power levels.</a:t>
                      </a:r>
                    </a:p>
                  </a:txBody>
                  <a:tcPr marL="0" marR="0" marT="0" marB="0" anchor="t" anchorCtr="0" horzOverflow="overflow">
                    <a:lnL w="38100">
                      <a:solidFill>
                        <a:srgbClr val="4F8F00"/>
                      </a:solidFill>
                    </a:lnL>
                    <a:lnR w="38100">
                      <a:solidFill>
                        <a:srgbClr val="4F8F00"/>
                      </a:solidFill>
                    </a:lnR>
                    <a:lnT w="38100">
                      <a:solidFill>
                        <a:srgbClr val="4F8F00"/>
                      </a:solidFill>
                    </a:lnT>
                    <a:lnB w="38100">
                      <a:solidFill>
                        <a:srgbClr val="4F8F00"/>
                      </a:solidFill>
                    </a:lnB>
                  </a:tcPr>
                </a:tc>
              </a:tr>
              <a:tr h="699149">
                <a:tc>
                  <a:txBody>
                    <a:bodyPr/>
                    <a:lstStyle/>
                    <a:p>
                      <a:pPr algn="l">
                        <a:defRPr b="0" sz="1800">
                          <a:solidFill>
                            <a:srgbClr val="000000"/>
                          </a:solidFill>
                        </a:defRPr>
                      </a:pPr>
                      <a:r>
                        <a:rPr sz="1600">
                          <a:solidFill>
                            <a:srgbClr val="FFFFFF"/>
                          </a:solidFill>
                          <a:latin typeface="Bodoni SvtyTwo ITC TT-Bold"/>
                          <a:ea typeface="Bodoni SvtyTwo ITC TT-Bold"/>
                          <a:cs typeface="Bodoni SvtyTwo ITC TT-Bold"/>
                          <a:sym typeface="Bodoni SvtyTwo ITC TT-Bold"/>
                        </a:rPr>
                        <a:t>Cultural Differences and Resistance</a:t>
                      </a:r>
                    </a:p>
                  </a:txBody>
                  <a:tcPr marL="0" marR="0" marT="0" marB="0" anchor="ctr" anchorCtr="0" horzOverflow="overflow">
                    <a:lnL w="38100">
                      <a:solidFill>
                        <a:srgbClr val="4F8F00"/>
                      </a:solidFill>
                    </a:lnL>
                    <a:lnR w="38100">
                      <a:solidFill>
                        <a:srgbClr val="4F8F00"/>
                      </a:solidFill>
                    </a:lnR>
                    <a:lnT w="38100">
                      <a:solidFill>
                        <a:srgbClr val="4F8F00"/>
                      </a:solidFill>
                    </a:lnT>
                    <a:lnB w="38100">
                      <a:solidFill>
                        <a:srgbClr val="4F8F00"/>
                      </a:solidFill>
                    </a:lnB>
                  </a:tcPr>
                </a:tc>
                <a:tc>
                  <a:txBody>
                    <a:bodyPr/>
                    <a:lstStyle/>
                    <a:p>
                      <a:pPr algn="l">
                        <a:defRPr sz="1600">
                          <a:latin typeface="Bodoni SvtyTwo ITC TT-Book"/>
                          <a:ea typeface="Bodoni SvtyTwo ITC TT-Book"/>
                          <a:cs typeface="Bodoni SvtyTwo ITC TT-Book"/>
                          <a:sym typeface="Bodoni SvtyTwo ITC TT-Book"/>
                        </a:defRPr>
                      </a:pPr>
                      <a:r>
                        <a:t> Project Team and stakeholders might have different cultural backgrounds. The possible cultural </a:t>
                      </a:r>
                      <a:r>
                        <a:rPr>
                          <a:latin typeface="Bodoni SvtyTwo ITC TT-Bold"/>
                          <a:ea typeface="Bodoni SvtyTwo ITC TT-Bold"/>
                          <a:cs typeface="Bodoni SvtyTwo ITC TT-Bold"/>
                          <a:sym typeface="Bodoni SvtyTwo ITC TT-Bold"/>
                        </a:rPr>
                        <a:t>differences</a:t>
                      </a:r>
                      <a:r>
                        <a:t> can impact the project and create </a:t>
                      </a:r>
                      <a:r>
                        <a:rPr>
                          <a:latin typeface="Bodoni SvtyTwo ITC TT-Bold"/>
                          <a:ea typeface="Bodoni SvtyTwo ITC TT-Bold"/>
                          <a:cs typeface="Bodoni SvtyTwo ITC TT-Bold"/>
                          <a:sym typeface="Bodoni SvtyTwo ITC TT-Bold"/>
                        </a:rPr>
                        <a:t>resistance</a:t>
                      </a:r>
                      <a:r>
                        <a:t> around tasks that need to be performed. </a:t>
                      </a:r>
                    </a:p>
                    <a:p>
                      <a:pPr algn="l">
                        <a:defRPr sz="1600">
                          <a:latin typeface="Bodoni SvtyTwo ITC TT-Book"/>
                          <a:ea typeface="Bodoni SvtyTwo ITC TT-Book"/>
                          <a:cs typeface="Bodoni SvtyTwo ITC TT-Book"/>
                          <a:sym typeface="Bodoni SvtyTwo ITC TT-Book"/>
                        </a:defRPr>
                      </a:pPr>
                      <a:r>
                        <a:t>The more cultural clashes exist, the more complexity is added to interactions between stakeholders.</a:t>
                      </a:r>
                    </a:p>
                  </a:txBody>
                  <a:tcPr marL="0" marR="0" marT="0" marB="0" anchor="t" anchorCtr="0" horzOverflow="overflow">
                    <a:lnL w="38100">
                      <a:solidFill>
                        <a:srgbClr val="4F8F00"/>
                      </a:solidFill>
                    </a:lnL>
                    <a:lnR w="38100">
                      <a:solidFill>
                        <a:srgbClr val="4F8F00"/>
                      </a:solidFill>
                    </a:lnR>
                    <a:lnT w="38100">
                      <a:solidFill>
                        <a:srgbClr val="4F8F00"/>
                      </a:solidFill>
                    </a:lnT>
                    <a:lnB w="38100">
                      <a:solidFill>
                        <a:srgbClr val="4F8F00"/>
                      </a:solidFill>
                    </a:lnB>
                  </a:tcPr>
                </a:tc>
              </a:tr>
            </a:tbl>
          </a:graphicData>
        </a:graphic>
      </p:graphicFrame>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8" name="Project technicality success factors"/>
          <p:cNvSpPr txBox="1"/>
          <p:nvPr>
            <p:ph type="title"/>
          </p:nvPr>
        </p:nvSpPr>
        <p:spPr>
          <a:xfrm>
            <a:off x="2244504" y="712694"/>
            <a:ext cx="9820604" cy="871286"/>
          </a:xfrm>
          <a:prstGeom prst="rect">
            <a:avLst/>
          </a:prstGeom>
        </p:spPr>
        <p:txBody>
          <a:bodyPr/>
          <a:lstStyle/>
          <a:p>
            <a:pPr/>
            <a:r>
              <a:t>Project technicality success factors</a:t>
            </a:r>
          </a:p>
        </p:txBody>
      </p:sp>
      <p:sp>
        <p:nvSpPr>
          <p:cNvPr id="5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570" name="Table 1"/>
          <p:cNvGraphicFramePr/>
          <p:nvPr/>
        </p:nvGraphicFramePr>
        <p:xfrm>
          <a:off x="198161" y="1834668"/>
          <a:ext cx="12417823" cy="4051301"/>
        </p:xfrm>
        <a:graphic xmlns:a="http://schemas.openxmlformats.org/drawingml/2006/main">
          <a:graphicData uri="http://schemas.openxmlformats.org/drawingml/2006/table">
            <a:tbl>
              <a:tblPr firstCol="1" firstRow="1" lastCol="0" lastRow="0" bandCol="0" bandRow="1" rtl="0">
                <a:tableStyleId>{4C3C2611-4C71-4FC5-86AE-919BDF0F9419}</a:tableStyleId>
              </a:tblPr>
              <a:tblGrid>
                <a:gridCol w="2184687"/>
                <a:gridCol w="9610990"/>
              </a:tblGrid>
              <a:tr h="315053">
                <a:tc>
                  <a:txBody>
                    <a:bodyPr/>
                    <a:lstStyle/>
                    <a:p>
                      <a:pPr algn="l" rtl="1">
                        <a:defRPr b="0" sz="1800">
                          <a:latin typeface="Bodoni SvtyTwo ITC TT-Bold"/>
                          <a:ea typeface="Bodoni SvtyTwo ITC TT-Bold"/>
                          <a:cs typeface="Bodoni SvtyTwo ITC TT-Bold"/>
                          <a:sym typeface="Bodoni SvtyTwo ITC TT-Bold"/>
                        </a:defRPr>
                      </a:pPr>
                    </a:p>
                  </a:txBody>
                  <a:tcPr marL="0" marR="0" marT="0" marB="0" anchor="ctr" anchorCtr="0" horzOverflow="overflow">
                    <a:lnL w="12700">
                      <a:solidFill>
                        <a:srgbClr val="941100"/>
                      </a:solidFill>
                    </a:lnL>
                    <a:lnR w="12700">
                      <a:solidFill>
                        <a:srgbClr val="941100"/>
                      </a:solidFill>
                    </a:lnR>
                    <a:lnT w="12700">
                      <a:solidFill>
                        <a:srgbClr val="941100"/>
                      </a:solidFill>
                    </a:lnT>
                    <a:lnB w="12700">
                      <a:solidFill>
                        <a:srgbClr val="4F8F00"/>
                      </a:solidFill>
                    </a:lnB>
                  </a:tcPr>
                </a:tc>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PjT success factors for initiating the project</a:t>
                      </a:r>
                    </a:p>
                  </a:txBody>
                  <a:tcPr marL="0" marR="0" marT="0" marB="0" anchor="ctr" anchorCtr="0" horzOverflow="overflow">
                    <a:lnL w="12700">
                      <a:solidFill>
                        <a:srgbClr val="941100"/>
                      </a:solidFill>
                    </a:lnL>
                    <a:lnR w="12700">
                      <a:solidFill>
                        <a:srgbClr val="941100"/>
                      </a:solidFill>
                    </a:lnR>
                    <a:lnT w="12700">
                      <a:solidFill>
                        <a:srgbClr val="941100"/>
                      </a:solidFill>
                    </a:lnT>
                    <a:lnB w="12700">
                      <a:solidFill>
                        <a:srgbClr val="4F8F00"/>
                      </a:solidFill>
                    </a:lnB>
                  </a:tcPr>
                </a:tc>
              </a:tr>
              <a:tr h="850900">
                <a:tc>
                  <a:txBody>
                    <a:bodyPr/>
                    <a:lstStyle/>
                    <a:p>
                      <a:pPr algn="l" rtl="1">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 Project Timeframe </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c>
                  <a:txBody>
                    <a:bodyPr/>
                    <a:lstStyle/>
                    <a:p>
                      <a:pPr algn="l">
                        <a:defRPr sz="1800"/>
                      </a:pPr>
                      <a:r>
                        <a:rPr>
                          <a:latin typeface="Bodoni SvtyTwo ITC TT-Book"/>
                          <a:ea typeface="Bodoni SvtyTwo ITC TT-Book"/>
                          <a:cs typeface="Bodoni SvtyTwo ITC TT-Book"/>
                          <a:sym typeface="Bodoni SvtyTwo ITC TT-Book"/>
                        </a:rPr>
                        <a:t> Project Timeframe is related to the duration of the project, specifically when durations are extended due to the complexity of the project itself. Have a direct effect on how complexity, was identified as a dimension by both project team members and stakeholders. </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r>
              <a:tr h="571500">
                <a:tc>
                  <a:txBody>
                    <a:bodyPr/>
                    <a:lstStyle/>
                    <a:p>
                      <a:pPr algn="l" rtl="1">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Knowledge and Experience </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c>
                  <a:txBody>
                    <a:bodyPr/>
                    <a:lstStyle/>
                    <a:p>
                      <a:pPr algn="l">
                        <a:defRPr sz="1800"/>
                      </a:pPr>
                      <a:r>
                        <a:rPr>
                          <a:latin typeface="Bodoni SvtyTwo ITC TT-Book"/>
                          <a:ea typeface="Bodoni SvtyTwo ITC TT-Book"/>
                          <a:cs typeface="Bodoni SvtyTwo ITC TT-Book"/>
                          <a:sym typeface="Bodoni SvtyTwo ITC TT-Book"/>
                        </a:rPr>
                        <a:t>It is related to how much knowledge and/or experience a key decision maker or project manager has regarding all elements  of the product and work that needs to be done on that project.  </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r>
              <a:tr h="718783">
                <a:tc>
                  <a:txBody>
                    <a:bodyPr/>
                    <a:lstStyle/>
                    <a:p>
                      <a:pPr algn="l" rtl="1">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Product and Project Size </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c>
                  <a:txBody>
                    <a:bodyPr/>
                    <a:lstStyle/>
                    <a:p>
                      <a:pPr algn="l">
                        <a:defRPr sz="1800"/>
                      </a:pPr>
                      <a:r>
                        <a:rPr>
                          <a:latin typeface="Bodoni SvtyTwo ITC TT-Book"/>
                          <a:ea typeface="Bodoni SvtyTwo ITC TT-Book"/>
                          <a:cs typeface="Bodoni SvtyTwo ITC TT-Book"/>
                          <a:sym typeface="Bodoni SvtyTwo ITC TT-Book"/>
                        </a:rPr>
                        <a:t>It  is related to both the size of the product, service, or result produced by the project, or to the work that needs to be done to deliver the product, service, or result, as well as to the size of the project itself.</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r>
              <a:tr h="1017201">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Technology </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c>
                  <a:txBody>
                    <a:bodyPr/>
                    <a:lstStyle/>
                    <a:p>
                      <a:pPr algn="l">
                        <a:defRPr sz="1800"/>
                      </a:pPr>
                      <a:r>
                        <a:rPr>
                          <a:latin typeface="Bodoni SvtyTwo ITC TT-Book"/>
                          <a:ea typeface="Bodoni SvtyTwo ITC TT-Book"/>
                          <a:cs typeface="Bodoni SvtyTwo ITC TT-Book"/>
                          <a:sym typeface="Bodoni SvtyTwo ITC TT-Book"/>
                        </a:rPr>
                        <a:t>It is not limited to information technology but refers to any technology that needs to be used on a specific project. Normally technology complexity is found on projects that use a new or untried technology. 
The less the team or performing organization knows or has used that technology, the more complex the project will become.</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r>
            </a:tbl>
          </a:graphicData>
        </a:graphic>
      </p:graphicFrame>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573" name="Table 1"/>
          <p:cNvGraphicFramePr/>
          <p:nvPr/>
        </p:nvGraphicFramePr>
        <p:xfrm>
          <a:off x="877617" y="2322974"/>
          <a:ext cx="10810579" cy="5080001"/>
        </p:xfrm>
        <a:graphic xmlns:a="http://schemas.openxmlformats.org/drawingml/2006/main">
          <a:graphicData uri="http://schemas.openxmlformats.org/drawingml/2006/table">
            <a:tbl>
              <a:tblPr firstCol="1" firstRow="1" lastCol="0" lastRow="0" bandCol="0" bandRow="1" rtl="0">
                <a:tableStyleId>{4C3C2611-4C71-4FC5-86AE-919BDF0F9419}</a:tableStyleId>
              </a:tblPr>
              <a:tblGrid>
                <a:gridCol w="1892300"/>
                <a:gridCol w="8852582"/>
              </a:tblGrid>
              <a:tr h="474995">
                <a:tc>
                  <a:txBody>
                    <a:bodyPr/>
                    <a:lstStyle/>
                    <a:p>
                      <a:pPr algn="l">
                        <a:defRPr b="0" sz="1800">
                          <a:latin typeface="Bodoni SvtyTwo ITC TT-Bold"/>
                          <a:ea typeface="Bodoni SvtyTwo ITC TT-Bold"/>
                          <a:cs typeface="Bodoni SvtyTwo ITC TT-Bold"/>
                          <a:sym typeface="Bodoni SvtyTwo ITC TT-Bold"/>
                        </a:defRPr>
                      </a:pPr>
                    </a:p>
                  </a:txBody>
                  <a:tcPr marL="0" marR="0" marT="0" marB="0" anchor="ctr" anchorCtr="0" horzOverflow="overflow">
                    <a:lnR w="12700">
                      <a:solidFill>
                        <a:srgbClr val="4F8F00"/>
                      </a:solidFill>
                    </a:lnR>
                  </a:tcPr>
                </a:tc>
                <a:tc>
                  <a:txBody>
                    <a:bodyPr/>
                    <a:lstStyle/>
                    <a:p>
                      <a:pPr algn="ctr">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Complicated  PLC  success factors  </a:t>
                      </a:r>
                    </a:p>
                  </a:txBody>
                  <a:tcPr marL="0" marR="0" marT="0" marB="0" anchor="ctr" anchorCtr="0" horzOverflow="overflow">
                    <a:lnL w="12700">
                      <a:solidFill>
                        <a:srgbClr val="4F8F00"/>
                      </a:solidFill>
                    </a:lnL>
                    <a:lnR w="12700">
                      <a:solidFill>
                        <a:srgbClr val="4F8F00"/>
                      </a:solidFill>
                    </a:lnR>
                    <a:lnT w="12700">
                      <a:solidFill>
                        <a:srgbClr val="4F8F00"/>
                      </a:solidFill>
                    </a:lnT>
                    <a:lnB w="38100">
                      <a:solidFill>
                        <a:srgbClr val="4F8F00"/>
                      </a:solidFill>
                    </a:lnB>
                  </a:tcPr>
                </a:tc>
              </a:tr>
              <a:tr h="1143347">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Clarity of Goals: </a:t>
                      </a:r>
                    </a:p>
                  </a:txBody>
                  <a:tcPr marL="0" marR="0" marT="0" marB="0" anchor="ctr" anchorCtr="0" horzOverflow="overflow">
                    <a:lnR w="12700">
                      <a:solidFill>
                        <a:srgbClr val="4F8F00"/>
                      </a:solidFill>
                    </a:lnR>
                  </a:tcPr>
                </a:tc>
                <a:tc>
                  <a:txBody>
                    <a:bodyPr/>
                    <a:lstStyle/>
                    <a:p>
                      <a:pPr algn="l">
                        <a:defRPr sz="1800"/>
                      </a:pPr>
                      <a:r>
                        <a:rPr>
                          <a:latin typeface="Bodoni SvtyTwo ITC TT-Book"/>
                          <a:ea typeface="Bodoni SvtyTwo ITC TT-Book"/>
                          <a:cs typeface="Bodoni SvtyTwo ITC TT-Book"/>
                          <a:sym typeface="Bodoni SvtyTwo ITC TT-Book"/>
                        </a:rPr>
                        <a:t>It  defines how well defined the goals of the project are and the impact it  has on how the project will be managed and how decisions will be made. 
The lack of clear goals results in a diverse set off assumptions by various  . So that different stakeholders may interpret it very differently.</a:t>
                      </a:r>
                    </a:p>
                  </a:txBody>
                  <a:tcPr marL="0" marR="0" marT="0" marB="0" anchor="ctr" anchorCtr="0" horzOverflow="overflow">
                    <a:lnL w="12700">
                      <a:solidFill>
                        <a:srgbClr val="4F8F00"/>
                      </a:solidFill>
                    </a:lnL>
                    <a:lnR w="12700">
                      <a:solidFill>
                        <a:srgbClr val="4F8F00"/>
                      </a:solidFill>
                    </a:lnR>
                    <a:lnT w="38100">
                      <a:solidFill>
                        <a:srgbClr val="4F8F00"/>
                      </a:solidFill>
                    </a:lnT>
                    <a:lnB w="12700">
                      <a:solidFill>
                        <a:srgbClr val="4F8F00"/>
                      </a:solidFill>
                    </a:lnB>
                  </a:tcPr>
                </a:tc>
              </a:tr>
              <a:tr h="1013460">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Project Management Maturity Level: </a:t>
                      </a:r>
                    </a:p>
                  </a:txBody>
                  <a:tcPr marL="0" marR="0" marT="0" marB="0" anchor="ctr" anchorCtr="0" horzOverflow="overflow">
                    <a:lnR w="12700">
                      <a:solidFill>
                        <a:srgbClr val="4F8F00"/>
                      </a:solidFill>
                    </a:lnR>
                  </a:tcPr>
                </a:tc>
                <a:tc>
                  <a:txBody>
                    <a:bodyPr/>
                    <a:lstStyle/>
                    <a:p>
                      <a:pPr algn="l">
                        <a:defRPr sz="1800"/>
                      </a:pPr>
                      <a:r>
                        <a:rPr>
                          <a:latin typeface="Bodoni SvtyTwo ITC TT-Book"/>
                          <a:ea typeface="Bodoni SvtyTwo ITC TT-Book"/>
                          <a:cs typeface="Bodoni SvtyTwo ITC TT-Book"/>
                          <a:sym typeface="Bodoni SvtyTwo ITC TT-Book"/>
                        </a:rPr>
                        <a:t>It addresses the degree of the maturity that the organization has achieved in project management. 
The assumption is that more mature organizations will be better able to manage complicated  projects and deliver the right  product with the right BVA</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r>
              <a:tr h="642985">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Project Description: </a:t>
                      </a:r>
                    </a:p>
                  </a:txBody>
                  <a:tcPr marL="0" marR="0" marT="0" marB="0" anchor="ctr" anchorCtr="0" horzOverflow="overflow">
                    <a:lnR w="12700">
                      <a:solidFill>
                        <a:srgbClr val="4F8F00"/>
                      </a:solidFill>
                    </a:lnR>
                  </a:tcPr>
                </a:tc>
                <a:tc>
                  <a:txBody>
                    <a:bodyPr/>
                    <a:lstStyle/>
                    <a:p>
                      <a:pPr algn="l">
                        <a:defRPr sz="1800"/>
                      </a:pPr>
                      <a:r>
                        <a:rPr>
                          <a:latin typeface="Bodoni SvtyTwo ITC TT-Book"/>
                          <a:ea typeface="Bodoni SvtyTwo ITC TT-Book"/>
                          <a:cs typeface="Bodoni SvtyTwo ITC TT-Book"/>
                          <a:sym typeface="Bodoni SvtyTwo ITC TT-Book"/>
                        </a:rPr>
                        <a:t>It  focuses on the level of difficulty and  challenged when describing the project scope boundaries and levels , interactions, and components. </a:t>
                      </a:r>
                    </a:p>
                  </a:txBody>
                  <a:tcPr marL="0" marR="0" marT="0" marB="0" anchor="ctr" anchorCtr="0" horzOverflow="overflow">
                    <a:lnL w="12700">
                      <a:solidFill>
                        <a:srgbClr val="4F8F00"/>
                      </a:solidFill>
                    </a:lnL>
                    <a:lnR w="12700">
                      <a:solidFill>
                        <a:srgbClr val="4F8F00"/>
                      </a:solidFill>
                    </a:lnR>
                    <a:lnT w="12700">
                      <a:solidFill>
                        <a:srgbClr val="4F8F00"/>
                      </a:solidFill>
                    </a:lnT>
                    <a:lnB w="12700">
                      <a:solidFill>
                        <a:srgbClr val="4F8F00"/>
                      </a:solidFill>
                    </a:lnB>
                  </a:tcPr>
                </a:tc>
              </a:tr>
            </a:tbl>
          </a:graphicData>
        </a:graphic>
      </p:graphicFrame>
      <p:sp>
        <p:nvSpPr>
          <p:cNvPr id="574" name="PLC  success factors"/>
          <p:cNvSpPr txBox="1"/>
          <p:nvPr>
            <p:ph type="title"/>
          </p:nvPr>
        </p:nvSpPr>
        <p:spPr>
          <a:xfrm>
            <a:off x="4217847" y="627056"/>
            <a:ext cx="5412419" cy="871285"/>
          </a:xfrm>
          <a:prstGeom prst="rect">
            <a:avLst/>
          </a:prstGeom>
        </p:spPr>
        <p:txBody>
          <a:bodyPr/>
          <a:lstStyle/>
          <a:p>
            <a:pPr/>
            <a:r>
              <a:t>PLC  success factors </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577" name="Table 1"/>
          <p:cNvGraphicFramePr/>
          <p:nvPr/>
        </p:nvGraphicFramePr>
        <p:xfrm>
          <a:off x="863808" y="1437628"/>
          <a:ext cx="10810579" cy="5080001"/>
        </p:xfrm>
        <a:graphic xmlns:a="http://schemas.openxmlformats.org/drawingml/2006/main">
          <a:graphicData uri="http://schemas.openxmlformats.org/drawingml/2006/table">
            <a:tbl>
              <a:tblPr firstCol="1" firstRow="1" lastCol="0" lastRow="0" bandCol="0" bandRow="1" rtl="0">
                <a:tableStyleId>{4C3C2611-4C71-4FC5-86AE-919BDF0F9419}</a:tableStyleId>
              </a:tblPr>
              <a:tblGrid>
                <a:gridCol w="1892300"/>
                <a:gridCol w="8852582"/>
              </a:tblGrid>
              <a:tr h="267047">
                <a:tc>
                  <a:txBody>
                    <a:bodyPr/>
                    <a:lstStyle/>
                    <a:p>
                      <a:pPr algn="l">
                        <a:defRPr b="0" sz="1500">
                          <a:latin typeface="Bodoni SvtyTwo ITC TT-Bold"/>
                          <a:ea typeface="Bodoni SvtyTwo ITC TT-Bold"/>
                          <a:cs typeface="Bodoni SvtyTwo ITC TT-Bold"/>
                          <a:sym typeface="Bodoni SvtyTwo ITC TT-Bold"/>
                        </a:defRPr>
                      </a:pPr>
                    </a:p>
                  </a:txBody>
                  <a:tcPr marL="0" marR="0" marT="0" marB="0" anchor="t" anchorCtr="0" horzOverflow="overflow"/>
                </a:tc>
                <a:tc>
                  <a:txBody>
                    <a:bodyPr/>
                    <a:lstStyle/>
                    <a:p>
                      <a:pPr algn="l">
                        <a:defRPr b="0" sz="1800">
                          <a:solidFill>
                            <a:srgbClr val="000000"/>
                          </a:solidFill>
                        </a:defRPr>
                      </a:pPr>
                      <a:r>
                        <a:rPr sz="1500">
                          <a:solidFill>
                            <a:srgbClr val="FFFFFF"/>
                          </a:solidFill>
                          <a:latin typeface="Bodoni SvtyTwo ITC TT-Bold"/>
                          <a:ea typeface="Bodoni SvtyTwo ITC TT-Bold"/>
                          <a:cs typeface="Bodoni SvtyTwo ITC TT-Bold"/>
                          <a:sym typeface="Bodoni SvtyTwo ITC TT-Bold"/>
                        </a:rPr>
                        <a:t>Complex  PMPs  success factorsdimensions </a:t>
                      </a:r>
                    </a:p>
                  </a:txBody>
                  <a:tcPr marL="0" marR="0" marT="0" marB="0" anchor="t" anchorCtr="0" horzOverflow="overflow"/>
                </a:tc>
              </a:tr>
              <a:tr h="1143347">
                <a:tc>
                  <a:txBody>
                    <a:bodyPr/>
                    <a:lstStyle/>
                    <a:p>
                      <a:pPr algn="l">
                        <a:defRPr b="0" sz="1800">
                          <a:solidFill>
                            <a:srgbClr val="000000"/>
                          </a:solidFill>
                        </a:defRPr>
                      </a:pPr>
                      <a:r>
                        <a:rPr sz="1500">
                          <a:solidFill>
                            <a:srgbClr val="FFFFFF"/>
                          </a:solidFill>
                          <a:latin typeface="Bodoni SvtyTwo ITC TT-Bold"/>
                          <a:ea typeface="Bodoni SvtyTwo ITC TT-Bold"/>
                          <a:cs typeface="Bodoni SvtyTwo ITC TT-Bold"/>
                          <a:sym typeface="Bodoni SvtyTwo ITC TT-Bold"/>
                        </a:rPr>
                        <a:t>Degree of Trust: </a:t>
                      </a:r>
                    </a:p>
                  </a:txBody>
                  <a:tcPr marL="0" marR="0" marT="0" marB="0" anchor="t" anchorCtr="0" horzOverflow="overflow"/>
                </a:tc>
                <a:tc>
                  <a:txBody>
                    <a:bodyPr/>
                    <a:lstStyle/>
                    <a:p>
                      <a:pPr algn="l">
                        <a:defRPr sz="1800"/>
                      </a:pPr>
                      <a:r>
                        <a:rPr sz="1500">
                          <a:latin typeface="Bodoni SvtyTwo ITC TT-Book"/>
                          <a:ea typeface="Bodoni SvtyTwo ITC TT-Book"/>
                          <a:cs typeface="Bodoni SvtyTwo ITC TT-Book"/>
                          <a:sym typeface="Bodoni SvtyTwo ITC TT-Book"/>
                        </a:rPr>
                        <a:t>It examines the degree to which existing stakeholders have a trusting relationship with one another (i.e., supplier and project team; senior management and project team). On a project in which the project manager does not trust the team—and for that reason does not share sensitive but important information—there is an additional level of complexity due to the lack of transparency and clear communication.
The more trust is existed  among the stakeholders, the less complex their interactions.</a:t>
                      </a:r>
                    </a:p>
                  </a:txBody>
                  <a:tcPr marL="0" marR="0" marT="0" marB="0" anchor="t" anchorCtr="0" horzOverflow="overflow"/>
                </a:tc>
              </a:tr>
              <a:tr h="469900">
                <a:tc>
                  <a:txBody>
                    <a:bodyPr/>
                    <a:lstStyle/>
                    <a:p>
                      <a:pPr algn="l">
                        <a:defRPr b="0" sz="1800">
                          <a:solidFill>
                            <a:srgbClr val="000000"/>
                          </a:solidFill>
                        </a:defRPr>
                      </a:pPr>
                      <a:r>
                        <a:rPr sz="1500">
                          <a:solidFill>
                            <a:srgbClr val="FFFFFF"/>
                          </a:solidFill>
                          <a:latin typeface="Bodoni SvtyTwo ITC TT-Bold"/>
                          <a:ea typeface="Bodoni SvtyTwo ITC TT-Bold"/>
                          <a:cs typeface="Bodoni SvtyTwo ITC TT-Bold"/>
                          <a:sym typeface="Bodoni SvtyTwo ITC TT-Bold"/>
                        </a:rPr>
                        <a:t>Risk: </a:t>
                      </a:r>
                    </a:p>
                  </a:txBody>
                  <a:tcPr marL="0" marR="0" marT="0" marB="0" anchor="t" anchorCtr="0" horzOverflow="overflow"/>
                </a:tc>
                <a:tc>
                  <a:txBody>
                    <a:bodyPr/>
                    <a:lstStyle/>
                    <a:p>
                      <a:pPr algn="l">
                        <a:defRPr sz="1800"/>
                      </a:pPr>
                      <a:r>
                        <a:rPr sz="1500">
                          <a:latin typeface="Bodoni SvtyTwo ITC TT-Book"/>
                          <a:ea typeface="Bodoni SvtyTwo ITC TT-Book"/>
                          <a:cs typeface="Bodoni SvtyTwo ITC TT-Book"/>
                          <a:sym typeface="Bodoni SvtyTwo ITC TT-Book"/>
                        </a:rPr>
                        <a:t>  A proper risk assessment can allow an organization to set up the proper structure to manage a complex project. 
the more risks—specially the unknown ones—the more complex a project might be.</a:t>
                      </a:r>
                    </a:p>
                  </a:txBody>
                  <a:tcPr marL="0" marR="0" marT="0" marB="0" anchor="t" anchorCtr="0" horzOverflow="overflow"/>
                </a:tc>
              </a:tr>
              <a:tr h="469900">
                <a:tc>
                  <a:txBody>
                    <a:bodyPr/>
                    <a:lstStyle/>
                    <a:p>
                      <a:pPr algn="l">
                        <a:defRPr b="0" sz="1800">
                          <a:solidFill>
                            <a:srgbClr val="000000"/>
                          </a:solidFill>
                        </a:defRPr>
                      </a:pPr>
                      <a:r>
                        <a:rPr sz="1500">
                          <a:solidFill>
                            <a:srgbClr val="FFFFFF"/>
                          </a:solidFill>
                          <a:latin typeface="Bodoni SvtyTwo ITC TT-Bold"/>
                          <a:ea typeface="Bodoni SvtyTwo ITC TT-Bold"/>
                          <a:cs typeface="Bodoni SvtyTwo ITC TT-Bold"/>
                          <a:sym typeface="Bodoni SvtyTwo ITC TT-Bold"/>
                        </a:rPr>
                        <a:t>Uncertainty</a:t>
                      </a:r>
                    </a:p>
                  </a:txBody>
                  <a:tcPr marL="0" marR="0" marT="0" marB="0" anchor="t" anchorCtr="0" horzOverflow="overflow"/>
                </a:tc>
                <a:tc>
                  <a:txBody>
                    <a:bodyPr/>
                    <a:lstStyle/>
                    <a:p>
                      <a:pPr algn="l">
                        <a:defRPr sz="1500">
                          <a:latin typeface="Bodoni SvtyTwo ITC TT-Book"/>
                          <a:ea typeface="Bodoni SvtyTwo ITC TT-Book"/>
                          <a:cs typeface="Bodoni SvtyTwo ITC TT-Book"/>
                          <a:sym typeface="Bodoni SvtyTwo ITC TT-Book"/>
                        </a:defRPr>
                      </a:pPr>
                      <a:r>
                        <a:t>the level of uncertainty existing, not just in a project but also in the product, or in the development process. It cannot  be forecast the outcome of the </a:t>
                      </a:r>
                      <a:r>
                        <a:rPr>
                          <a:latin typeface="Bodoni SvtyTwo ITC TT-Bold"/>
                          <a:ea typeface="Bodoni SvtyTwo ITC TT-Bold"/>
                          <a:cs typeface="Bodoni SvtyTwo ITC TT-Bold"/>
                          <a:sym typeface="Bodoni SvtyTwo ITC TT-Bold"/>
                        </a:rPr>
                        <a:t>interactions</a:t>
                      </a:r>
                      <a:r>
                        <a:t> between elements, which makes managing such project very challenging.</a:t>
                      </a:r>
                    </a:p>
                  </a:txBody>
                  <a:tcPr marL="0" marR="0" marT="0" marB="0" anchor="t" anchorCtr="0" horzOverflow="overflow"/>
                </a:tc>
              </a:tr>
              <a:tr h="698500">
                <a:tc>
                  <a:txBody>
                    <a:bodyPr/>
                    <a:lstStyle/>
                    <a:p>
                      <a:pPr algn="l">
                        <a:defRPr b="0" sz="1800">
                          <a:solidFill>
                            <a:srgbClr val="000000"/>
                          </a:solidFill>
                        </a:defRPr>
                      </a:pPr>
                      <a:r>
                        <a:rPr sz="1500">
                          <a:solidFill>
                            <a:srgbClr val="FFFFFF"/>
                          </a:solidFill>
                          <a:latin typeface="Bodoni SvtyTwo ITC TT-Bold"/>
                          <a:ea typeface="Bodoni SvtyTwo ITC TT-Bold"/>
                          <a:cs typeface="Bodoni SvtyTwo ITC TT-Bold"/>
                          <a:sym typeface="Bodoni SvtyTwo ITC TT-Bold"/>
                        </a:rPr>
                        <a:t>Communication Quality </a:t>
                      </a:r>
                    </a:p>
                  </a:txBody>
                  <a:tcPr marL="0" marR="0" marT="0" marB="0" anchor="t" anchorCtr="0" horzOverflow="overflow"/>
                </a:tc>
                <a:tc>
                  <a:txBody>
                    <a:bodyPr/>
                    <a:lstStyle/>
                    <a:p>
                      <a:pPr algn="l">
                        <a:defRPr sz="1800"/>
                      </a:pPr>
                      <a:r>
                        <a:rPr sz="1500">
                          <a:latin typeface="Bodoni SvtyTwo ITC TT-Book"/>
                          <a:ea typeface="Bodoni SvtyTwo ITC TT-Book"/>
                          <a:cs typeface="Bodoni SvtyTwo ITC TT-Book"/>
                          <a:sym typeface="Bodoni SvtyTwo ITC TT-Book"/>
                        </a:rPr>
                        <a:t> the quality of the communication on the project, factoring in both direct and indirect elements. “
Direct” communication refers to written or spoken words . “Indirect” communication refers to the understanding  of  the    meaning  of  the delivered message </a:t>
                      </a:r>
                    </a:p>
                  </a:txBody>
                  <a:tcPr marL="0" marR="0" marT="0" marB="0" anchor="t" anchorCtr="0" horzOverflow="overflow"/>
                </a:tc>
              </a:tr>
              <a:tr h="698500">
                <a:tc>
                  <a:txBody>
                    <a:bodyPr/>
                    <a:lstStyle/>
                    <a:p>
                      <a:pPr algn="l">
                        <a:defRPr b="0" sz="1800">
                          <a:solidFill>
                            <a:srgbClr val="000000"/>
                          </a:solidFill>
                        </a:defRPr>
                      </a:pPr>
                      <a:r>
                        <a:rPr sz="1500">
                          <a:solidFill>
                            <a:srgbClr val="FFFFFF"/>
                          </a:solidFill>
                          <a:latin typeface="Bodoni SvtyTwo ITC TT-Bold"/>
                          <a:ea typeface="Bodoni SvtyTwo ITC TT-Bold"/>
                          <a:cs typeface="Bodoni SvtyTwo ITC TT-Bold"/>
                          <a:sym typeface="Bodoni SvtyTwo ITC TT-Bold"/>
                        </a:rPr>
                        <a:t>Budgetary Constraints:</a:t>
                      </a:r>
                    </a:p>
                  </a:txBody>
                  <a:tcPr marL="0" marR="0" marT="0" marB="0" anchor="t" anchorCtr="0" horzOverflow="overflow"/>
                </a:tc>
                <a:tc>
                  <a:txBody>
                    <a:bodyPr/>
                    <a:lstStyle/>
                    <a:p>
                      <a:pPr algn="l">
                        <a:defRPr sz="1800"/>
                      </a:pPr>
                      <a:r>
                        <a:rPr sz="1500">
                          <a:latin typeface="Bodoni SvtyTwo ITC TT-Book"/>
                          <a:ea typeface="Bodoni SvtyTwo ITC TT-Book"/>
                          <a:cs typeface="Bodoni SvtyTwo ITC TT-Book"/>
                          <a:sym typeface="Bodoni SvtyTwo ITC TT-Book"/>
                        </a:rPr>
                        <a:t> Normally all projects are limited with regard to budget. This dimension is related to how it constrains the ability to manage the project and what level of experience the project manager needs to have with projects of this size (budget-wise).</a:t>
                      </a:r>
                    </a:p>
                  </a:txBody>
                  <a:tcPr marL="0" marR="0" marT="0" marB="0" anchor="t" anchorCtr="0" horzOverflow="overflow"/>
                </a:tc>
              </a:tr>
            </a:tbl>
          </a:graphicData>
        </a:graphic>
      </p:graphicFrame>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0" name="5—Identifying the  customer acceptance criteria"/>
          <p:cNvSpPr txBox="1"/>
          <p:nvPr>
            <p:ph type="title" idx="4294967295"/>
          </p:nvPr>
        </p:nvSpPr>
        <p:spPr>
          <a:xfrm>
            <a:off x="4959393" y="1304132"/>
            <a:ext cx="5013688" cy="1541710"/>
          </a:xfrm>
          <a:prstGeom prst="rect">
            <a:avLst/>
          </a:prstGeom>
          <a:solidFill>
            <a:srgbClr val="000000"/>
          </a:solidFill>
          <a:ln w="9525">
            <a:round/>
          </a:ln>
          <a:effectLst>
            <a:outerShdw sx="100000" sy="100000" kx="0" ky="0" algn="b" rotWithShape="0" blurRad="381000" dist="114300" dir="0">
              <a:srgbClr val="000000">
                <a:alpha val="75000"/>
              </a:srgbClr>
            </a:outerShdw>
            <a:reflection blurRad="0" stA="22628" stPos="0" endA="0" endPos="40000" dist="0" dir="5400000" fadeDir="5400000" sx="100000" sy="-100000" kx="0" ky="0" algn="bl" rotWithShape="0"/>
          </a:effectLst>
        </p:spPr>
        <p:txBody>
          <a:bodyPr anchor="b"/>
          <a:lstStyle>
            <a:lvl1pPr algn="ctr" defTabSz="548640">
              <a:defRPr sz="3600">
                <a:solidFill>
                  <a:srgbClr val="FFFFFF"/>
                </a:solidFill>
                <a:latin typeface="Bodoni SvtyTwo ITC TT-Book"/>
                <a:ea typeface="Bodoni SvtyTwo ITC TT-Book"/>
                <a:cs typeface="Bodoni SvtyTwo ITC TT-Book"/>
                <a:sym typeface="Bodoni SvtyTwo ITC TT-Book"/>
              </a:defRPr>
            </a:lvl1pPr>
          </a:lstStyle>
          <a:p>
            <a:pPr/>
            <a:r>
              <a:t>5—Identifying the  customer acceptance criteria</a:t>
            </a:r>
          </a:p>
        </p:txBody>
      </p:sp>
      <p:pic>
        <p:nvPicPr>
          <p:cNvPr id="581" name="Q5-Is the intended selected project fit to meet  the  customer acceptance criteria? Q5-Is the intended selected project fit to meet  the  customer acceptance criteria?" descr="Q5-Is the intended selected project fit to meet  the  customer acceptance criteria? Q5-Is the intended selected project fit to meet  the  customer acceptance criteria?"/>
          <p:cNvPicPr>
            <a:picLocks noChangeAspect="0"/>
          </p:cNvPicPr>
          <p:nvPr/>
        </p:nvPicPr>
        <p:blipFill>
          <a:blip r:embed="rId2">
            <a:extLst/>
          </a:blip>
          <a:stretch>
            <a:fillRect/>
          </a:stretch>
        </p:blipFill>
        <p:spPr>
          <a:xfrm>
            <a:off x="2125105" y="3346800"/>
            <a:ext cx="2845557" cy="1956415"/>
          </a:xfrm>
          <a:prstGeom prst="rect">
            <a:avLst/>
          </a:prstGeom>
          <a:effectLst>
            <a:outerShdw sx="100000" sy="100000" kx="0" ky="0" algn="b" rotWithShape="0" blurRad="190500" dist="101600" dir="5400000">
              <a:schemeClr val="accent5">
                <a:alpha val="49461"/>
              </a:schemeClr>
            </a:outerShdw>
            <a:reflection blurRad="0" stA="50000"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1-identify the acceptance criteria"/>
          <p:cNvSpPr txBox="1"/>
          <p:nvPr>
            <p:ph type="title"/>
          </p:nvPr>
        </p:nvSpPr>
        <p:spPr>
          <a:prstGeom prst="rect">
            <a:avLst/>
          </a:prstGeom>
        </p:spPr>
        <p:txBody>
          <a:bodyPr/>
          <a:lstStyle/>
          <a:p>
            <a:pPr/>
            <a:r>
              <a:t>1-identify the acceptance criteria </a:t>
            </a:r>
          </a:p>
        </p:txBody>
      </p:sp>
      <p:sp>
        <p:nvSpPr>
          <p:cNvPr id="584" name="First, you need to identify the acceptance criteria which provide the basis for measuring the completion of project deliverables, prior to final sign off by the customer."/>
          <p:cNvSpPr txBox="1"/>
          <p:nvPr>
            <p:ph type="body" sz="quarter" idx="1"/>
          </p:nvPr>
        </p:nvSpPr>
        <p:spPr>
          <a:xfrm>
            <a:off x="1635462" y="2628677"/>
            <a:ext cx="8465998" cy="1600646"/>
          </a:xfrm>
          <a:prstGeom prst="rect">
            <a:avLst/>
          </a:prstGeom>
        </p:spPr>
        <p:txBody>
          <a:bodyPr/>
          <a:lstStyle/>
          <a:p>
            <a:pPr defTabSz="749808">
              <a:spcBef>
                <a:spcPts val="800"/>
              </a:spcBef>
              <a:defRPr sz="2296"/>
            </a:pPr>
            <a:r>
              <a:rPr>
                <a:solidFill>
                  <a:srgbClr val="941100"/>
                </a:solidFill>
                <a:latin typeface="Bodoni SvtyTwo OS ITC TT-Bold"/>
                <a:ea typeface="Bodoni SvtyTwo OS ITC TT-Bold"/>
                <a:cs typeface="Bodoni SvtyTwo OS ITC TT-Bold"/>
                <a:sym typeface="Bodoni SvtyTwo OS ITC TT-Bold"/>
              </a:rPr>
              <a:t>First</a:t>
            </a:r>
            <a:r>
              <a:t>, you need to identify the acceptance criteria which provide the basis for measuring the completion of project deliverables, prior to final sign off by the customer.</a:t>
            </a:r>
          </a:p>
        </p:txBody>
      </p:sp>
      <p:sp>
        <p:nvSpPr>
          <p:cNvPr id="58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7" name="3-Creating  an Acceptance Plan"/>
          <p:cNvSpPr txBox="1"/>
          <p:nvPr>
            <p:ph type="title"/>
          </p:nvPr>
        </p:nvSpPr>
        <p:spPr>
          <a:prstGeom prst="rect">
            <a:avLst/>
          </a:prstGeom>
        </p:spPr>
        <p:txBody>
          <a:bodyPr/>
          <a:lstStyle/>
          <a:p>
            <a:pPr/>
            <a:r>
              <a:t>3-Creating  an Acceptance Plan</a:t>
            </a:r>
          </a:p>
        </p:txBody>
      </p:sp>
      <p:sp>
        <p:nvSpPr>
          <p:cNvPr id="588" name="A core problem of Project Management is that a deliverable is not 100% complete until the customer has accepted it…"/>
          <p:cNvSpPr txBox="1"/>
          <p:nvPr>
            <p:ph type="body" sz="half" idx="1"/>
          </p:nvPr>
        </p:nvSpPr>
        <p:spPr>
          <a:prstGeom prst="rect">
            <a:avLst/>
          </a:prstGeom>
        </p:spPr>
        <p:txBody>
          <a:bodyPr/>
          <a:lstStyle/>
          <a:p>
            <a:pPr/>
            <a:r>
              <a:t>A core problem of Project Management is that a deliverable is not 100% complete until the customer has accepted it </a:t>
            </a:r>
          </a:p>
          <a:p>
            <a:pPr/>
            <a:r>
              <a:t>To ensure that all project deliverables are accepted (i.e. "signed-off on") as complete for your project, you need to document an Acceptance Plan. </a:t>
            </a:r>
          </a:p>
        </p:txBody>
      </p:sp>
      <p:sp>
        <p:nvSpPr>
          <p:cNvPr id="58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1" name="the Acceptance Management Process will comprise the following steps:"/>
          <p:cNvSpPr txBox="1"/>
          <p:nvPr>
            <p:ph type="title"/>
          </p:nvPr>
        </p:nvSpPr>
        <p:spPr>
          <a:prstGeom prst="rect">
            <a:avLst/>
          </a:prstGeom>
        </p:spPr>
        <p:txBody>
          <a:bodyPr/>
          <a:lstStyle>
            <a:lvl1pPr defTabSz="484631">
              <a:defRPr sz="2332"/>
            </a:lvl1pPr>
          </a:lstStyle>
          <a:p>
            <a:pPr/>
            <a:r>
              <a:t>the Acceptance Management Process will comprise the following steps: </a:t>
            </a:r>
          </a:p>
        </p:txBody>
      </p:sp>
      <p:sp>
        <p:nvSpPr>
          <p:cNvPr id="592" name="Complete Deliverable…"/>
          <p:cNvSpPr txBox="1"/>
          <p:nvPr>
            <p:ph type="body" sz="half" idx="1"/>
          </p:nvPr>
        </p:nvSpPr>
        <p:spPr>
          <a:prstGeom prst="rect">
            <a:avLst/>
          </a:prstGeom>
        </p:spPr>
        <p:txBody>
          <a:bodyPr/>
          <a:lstStyle/>
          <a:p>
            <a:pPr defTabSz="603504">
              <a:spcBef>
                <a:spcPts val="600"/>
              </a:spcBef>
              <a:defRPr sz="1848"/>
            </a:pPr>
          </a:p>
          <a:p>
            <a:pPr marL="301752" indent="-150876" defTabSz="603504">
              <a:spcBef>
                <a:spcPts val="600"/>
              </a:spcBef>
              <a:buSzPct val="100000"/>
              <a:buAutoNum type="arabicPeriod" startAt="1"/>
              <a:defRPr sz="1848"/>
            </a:pPr>
            <a:r>
              <a:t>Complete Deliverable</a:t>
            </a:r>
          </a:p>
          <a:p>
            <a:pPr marL="301752" indent="-150876" defTabSz="603504">
              <a:spcBef>
                <a:spcPts val="600"/>
              </a:spcBef>
              <a:buSzPct val="100000"/>
              <a:buAutoNum type="arabicPeriod" startAt="1"/>
              <a:defRPr sz="1848"/>
            </a:pPr>
            <a:r>
              <a:t>Request Acceptance Test</a:t>
            </a:r>
          </a:p>
          <a:p>
            <a:pPr marL="301752" indent="-150876" defTabSz="603504">
              <a:spcBef>
                <a:spcPts val="600"/>
              </a:spcBef>
              <a:buSzPct val="100000"/>
              <a:buAutoNum type="arabicPeriod" startAt="1"/>
              <a:defRPr sz="1848"/>
            </a:pPr>
            <a:r>
              <a:t>Schedule Acceptance Test</a:t>
            </a:r>
          </a:p>
          <a:p>
            <a:pPr marL="301752" indent="-150876" defTabSz="603504">
              <a:spcBef>
                <a:spcPts val="600"/>
              </a:spcBef>
              <a:buSzPct val="100000"/>
              <a:buAutoNum type="arabicPeriod" startAt="1"/>
              <a:defRPr sz="1848"/>
            </a:pPr>
            <a:r>
              <a:t>Complete Acceptance Test</a:t>
            </a:r>
          </a:p>
          <a:p>
            <a:pPr marL="301752" indent="-150876" defTabSz="603504">
              <a:spcBef>
                <a:spcPts val="600"/>
              </a:spcBef>
              <a:buSzPct val="100000"/>
              <a:buAutoNum type="arabicPeriod" startAt="1"/>
              <a:defRPr sz="1848"/>
            </a:pPr>
            <a:r>
              <a:t>Complete Acceptance Form</a:t>
            </a:r>
          </a:p>
          <a:p>
            <a:pPr marL="301752" indent="-150876" defTabSz="603504">
              <a:spcBef>
                <a:spcPts val="600"/>
              </a:spcBef>
              <a:buSzPct val="100000"/>
              <a:buAutoNum type="arabicPeriod" startAt="1"/>
              <a:defRPr sz="1848"/>
            </a:pPr>
            <a:r>
              <a:t>Request Acceptance Form Approval</a:t>
            </a:r>
          </a:p>
          <a:p>
            <a:pPr marL="301752" indent="-150876" defTabSz="603504">
              <a:spcBef>
                <a:spcPts val="600"/>
              </a:spcBef>
              <a:buSzPct val="100000"/>
              <a:buAutoNum type="arabicPeriod" startAt="1"/>
              <a:defRPr sz="1848"/>
            </a:pPr>
            <a:r>
              <a:t>Review Acceptance Form</a:t>
            </a:r>
          </a:p>
          <a:p>
            <a:pPr marL="301752" indent="-150876" defTabSz="603504">
              <a:spcBef>
                <a:spcPts val="600"/>
              </a:spcBef>
              <a:buSzPct val="100000"/>
              <a:buAutoNum type="arabicPeriod" startAt="1"/>
              <a:defRPr sz="1848"/>
            </a:pPr>
            <a:r>
              <a:t>Approved Acceptance Form</a:t>
            </a:r>
          </a:p>
        </p:txBody>
      </p:sp>
      <p:sp>
        <p:nvSpPr>
          <p:cNvPr id="59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5" name="3- scheduling  the acceptance tests,"/>
          <p:cNvSpPr txBox="1"/>
          <p:nvPr>
            <p:ph type="title"/>
          </p:nvPr>
        </p:nvSpPr>
        <p:spPr>
          <a:prstGeom prst="rect">
            <a:avLst/>
          </a:prstGeom>
        </p:spPr>
        <p:txBody>
          <a:bodyPr/>
          <a:lstStyle/>
          <a:p>
            <a:pPr/>
            <a:r>
              <a:t>3- scheduling  the acceptance tests,</a:t>
            </a:r>
          </a:p>
        </p:txBody>
      </p:sp>
      <p:sp>
        <p:nvSpPr>
          <p:cNvPr id="596" name="which are undertaken to measure the percentage completion of each deliverable against the criteria specified."/>
          <p:cNvSpPr txBox="1"/>
          <p:nvPr>
            <p:ph type="body" sz="quarter" idx="1"/>
          </p:nvPr>
        </p:nvSpPr>
        <p:spPr>
          <a:xfrm>
            <a:off x="1635462" y="2628677"/>
            <a:ext cx="8465998" cy="1323326"/>
          </a:xfrm>
          <a:prstGeom prst="rect">
            <a:avLst/>
          </a:prstGeom>
        </p:spPr>
        <p:txBody>
          <a:bodyPr/>
          <a:lstStyle>
            <a:lvl1pPr defTabSz="777240">
              <a:spcBef>
                <a:spcPts val="800"/>
              </a:spcBef>
              <a:defRPr sz="2380"/>
            </a:lvl1pPr>
          </a:lstStyle>
          <a:p>
            <a:pPr/>
            <a:r>
              <a:t>which are undertaken to measure the percentage completion of each deliverable against the criteria specified. </a:t>
            </a:r>
          </a:p>
        </p:txBody>
      </p:sp>
      <p:sp>
        <p:nvSpPr>
          <p:cNvPr id="59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9" name="4-document the process"/>
          <p:cNvSpPr txBox="1"/>
          <p:nvPr>
            <p:ph type="title"/>
          </p:nvPr>
        </p:nvSpPr>
        <p:spPr>
          <a:prstGeom prst="rect">
            <a:avLst/>
          </a:prstGeom>
        </p:spPr>
        <p:txBody>
          <a:bodyPr/>
          <a:lstStyle/>
          <a:p>
            <a:pPr/>
            <a:r>
              <a:t>4-document the process</a:t>
            </a:r>
          </a:p>
        </p:txBody>
      </p:sp>
      <p:sp>
        <p:nvSpPr>
          <p:cNvPr id="600" name="document the process for gaining final signoff by the customer, to confirm that the deliverables produced fully meet the acceptance criteria agreed. The following sections describe in more detail how to create an Acceptance Plan for your project."/>
          <p:cNvSpPr txBox="1"/>
          <p:nvPr>
            <p:ph type="body" sz="half" idx="1"/>
          </p:nvPr>
        </p:nvSpPr>
        <p:spPr>
          <a:prstGeom prst="rect">
            <a:avLst/>
          </a:prstGeom>
        </p:spPr>
        <p:txBody>
          <a:bodyPr/>
          <a:lstStyle/>
          <a:p>
            <a:pPr/>
            <a:r>
              <a:t> document the process for gaining final signoff by the customer, to confirm that the deliverables produced fully meet the acceptance criteria agreed. The following sections describe in more detail how to create an Acceptance Plan for your project. </a:t>
            </a:r>
          </a:p>
        </p:txBody>
      </p:sp>
      <p:sp>
        <p:nvSpPr>
          <p:cNvPr id="60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604" name="Table 1"/>
          <p:cNvGraphicFramePr/>
          <p:nvPr/>
        </p:nvGraphicFramePr>
        <p:xfrm>
          <a:off x="710073" y="1328277"/>
          <a:ext cx="6350001" cy="1674317"/>
        </p:xfrm>
        <a:graphic xmlns:a="http://schemas.openxmlformats.org/drawingml/2006/main">
          <a:graphicData uri="http://schemas.openxmlformats.org/drawingml/2006/table">
            <a:tbl>
              <a:tblPr firstCol="0" firstRow="0" lastCol="0" lastRow="0" bandCol="0" bandRow="1" rtl="0">
                <a:tableStyleId>{CF821DB8-F4EB-4A41-A1BA-3FCAFE7338EE}</a:tableStyleId>
              </a:tblPr>
              <a:tblGrid>
                <a:gridCol w="1675732"/>
                <a:gridCol w="3664617"/>
                <a:gridCol w="4552315"/>
              </a:tblGrid>
              <a:tr h="279052">
                <a:tc>
                  <a:txBody>
                    <a:bodyPr/>
                    <a:lstStyle/>
                    <a:p>
                      <a:pPr algn="ctr" defTabSz="457200">
                        <a:defRPr sz="1800"/>
                      </a:pPr>
                      <a:r>
                        <a:rPr b="1" sz="1400">
                          <a:solidFill>
                            <a:srgbClr val="941100"/>
                          </a:solidFill>
                          <a:latin typeface="Verdana"/>
                          <a:ea typeface="Verdana"/>
                          <a:cs typeface="Verdana"/>
                          <a:sym typeface="Verdana"/>
                        </a:rPr>
                        <a:t>Deliverables</a:t>
                      </a:r>
                    </a:p>
                  </a:txBody>
                  <a:tcPr marL="63500" marR="63500" marT="63500" marB="63500" anchor="ctr" anchorCtr="0" horzOverflow="overflow">
                    <a:lnT w="25400">
                      <a:solidFill>
                        <a:srgbClr val="000000"/>
                      </a:solidFill>
                    </a:lnT>
                  </a:tcPr>
                </a:tc>
                <a:tc>
                  <a:txBody>
                    <a:bodyPr/>
                    <a:lstStyle/>
                    <a:p>
                      <a:pPr algn="ctr" defTabSz="457200">
                        <a:defRPr sz="1800"/>
                      </a:pPr>
                      <a:r>
                        <a:rPr b="1" sz="1400">
                          <a:solidFill>
                            <a:srgbClr val="941100"/>
                          </a:solidFill>
                          <a:latin typeface="Verdana"/>
                          <a:ea typeface="Verdana"/>
                          <a:cs typeface="Verdana"/>
                          <a:sym typeface="Verdana"/>
                        </a:rPr>
                        <a:t>Acceptance Criteria</a:t>
                      </a:r>
                    </a:p>
                  </a:txBody>
                  <a:tcPr marL="63500" marR="63500" marT="63500" marB="63500" anchor="ctr" anchorCtr="0" horzOverflow="overflow">
                    <a:lnT w="25400">
                      <a:solidFill>
                        <a:srgbClr val="000000"/>
                      </a:solidFill>
                    </a:lnT>
                  </a:tcPr>
                </a:tc>
                <a:tc>
                  <a:txBody>
                    <a:bodyPr/>
                    <a:lstStyle/>
                    <a:p>
                      <a:pPr algn="ctr" defTabSz="457200">
                        <a:defRPr sz="1800"/>
                      </a:pPr>
                      <a:r>
                        <a:rPr b="1" sz="1400">
                          <a:solidFill>
                            <a:srgbClr val="941100"/>
                          </a:solidFill>
                          <a:latin typeface="Verdana"/>
                          <a:ea typeface="Verdana"/>
                          <a:cs typeface="Verdana"/>
                          <a:sym typeface="Verdana"/>
                        </a:rPr>
                        <a:t>Acceptance Standards</a:t>
                      </a:r>
                    </a:p>
                  </a:txBody>
                  <a:tcPr marL="63500" marR="63500" marT="63500" marB="63500" anchor="ctr" anchorCtr="0" horzOverflow="overflow">
                    <a:lnT w="25400">
                      <a:solidFill>
                        <a:srgbClr val="000000"/>
                      </a:solidFill>
                    </a:lnT>
                  </a:tcPr>
                </a:tc>
              </a:tr>
              <a:tr h="279052">
                <a:tc gridSpan="3">
                  <a:txBody>
                    <a:bodyPr/>
                    <a:lstStyle/>
                    <a:p>
                      <a:pPr algn="l">
                        <a:defRPr sz="1800"/>
                      </a:pPr>
                    </a:p>
                  </a:txBody>
                  <a:tcPr marL="63500" marR="63500" marT="63500" marB="63500" anchor="ctr" anchorCtr="0" horzOverflow="overflow">
                    <a:blipFill rotWithShape="1">
                      <a:blip r:embed="rId2"/>
                      <a:srcRect l="0" t="0" r="0" b="0"/>
                      <a:stretch>
                        <a:fillRect/>
                      </a:stretch>
                    </a:blipFill>
                  </a:tcPr>
                </a:tc>
                <a:tc hMerge="1">
                  <a:tcPr/>
                </a:tc>
                <a:tc hMerge="1">
                  <a:tcPr/>
                </a:tc>
              </a:tr>
              <a:tr h="279052">
                <a:tc>
                  <a:txBody>
                    <a:bodyPr/>
                    <a:lstStyle/>
                    <a:p>
                      <a:pPr algn="l" defTabSz="457200">
                        <a:defRPr sz="1800"/>
                      </a:pPr>
                      <a:r>
                        <a:rPr sz="1200">
                          <a:latin typeface="Verdana"/>
                          <a:ea typeface="Verdana"/>
                          <a:cs typeface="Verdana"/>
                          <a:sym typeface="Verdana"/>
                        </a:rPr>
                        <a:t>List each project deliverable here</a:t>
                      </a:r>
                    </a:p>
                  </a:txBody>
                  <a:tcPr marL="63500" marR="63500" marT="63500" marB="63500" anchor="t" anchorCtr="0" horzOverflow="overflow">
                    <a:solidFill>
                      <a:srgbClr val="E7F2FF"/>
                    </a:solidFill>
                  </a:tcPr>
                </a:tc>
                <a:tc>
                  <a:txBody>
                    <a:bodyPr/>
                    <a:lstStyle/>
                    <a:p>
                      <a:pPr algn="l" defTabSz="457200">
                        <a:defRPr>
                          <a:latin typeface="Verdana"/>
                          <a:ea typeface="Verdana"/>
                          <a:cs typeface="Verdana"/>
                          <a:sym typeface="Verdana"/>
                        </a:defRPr>
                      </a:pPr>
                      <a:r>
                        <a:t>For each deliverable, list the </a:t>
                      </a:r>
                      <a:r>
                        <a:rPr b="1"/>
                        <a:t>criteria</a:t>
                      </a:r>
                      <a:r>
                        <a:t> which must meet to ensure that the customer signs off on it as 100% complete.</a:t>
                      </a:r>
                    </a:p>
                  </a:txBody>
                  <a:tcPr marL="63500" marR="63500" marT="63500" marB="63500" anchor="t" anchorCtr="0" horzOverflow="overflow">
                    <a:solidFill>
                      <a:srgbClr val="E7F2FF"/>
                    </a:solidFill>
                  </a:tcPr>
                </a:tc>
                <a:tc>
                  <a:txBody>
                    <a:bodyPr/>
                    <a:lstStyle/>
                    <a:p>
                      <a:pPr algn="l" defTabSz="457200">
                        <a:defRPr>
                          <a:latin typeface="Verdana"/>
                          <a:ea typeface="Verdana"/>
                          <a:cs typeface="Verdana"/>
                          <a:sym typeface="Verdana"/>
                        </a:defRPr>
                      </a:pPr>
                      <a:r>
                        <a:t>For each deliverable, list the </a:t>
                      </a:r>
                      <a:r>
                        <a:rPr b="1"/>
                        <a:t>standards</a:t>
                      </a:r>
                      <a:r>
                        <a:t> that</a:t>
                      </a:r>
                      <a:r>
                        <a:rPr b="1"/>
                        <a:t> must be</a:t>
                      </a:r>
                      <a:r>
                        <a:t> met to ensure that the customer signs off on the deliverables as 100% complete.</a:t>
                      </a:r>
                    </a:p>
                  </a:txBody>
                  <a:tcPr marL="63500" marR="63500" marT="63500" marB="63500" anchor="t" anchorCtr="0" horzOverflow="overflow">
                    <a:solidFill>
                      <a:srgbClr val="E7F2FF"/>
                    </a:solidFill>
                  </a:tcPr>
                </a:tc>
              </a:tr>
              <a:tr h="279052">
                <a:tc>
                  <a:txBody>
                    <a:bodyPr/>
                    <a:lstStyle/>
                    <a:p>
                      <a:pPr algn="l" defTabSz="457200">
                        <a:defRPr sz="1800"/>
                      </a:pPr>
                      <a:r>
                        <a:rPr sz="1200">
                          <a:latin typeface="Verdana"/>
                          <a:ea typeface="Verdana"/>
                          <a:cs typeface="Verdana"/>
                          <a:sym typeface="Verdana"/>
                        </a:rPr>
                        <a:t>Implement a common set of processes</a:t>
                      </a:r>
                    </a:p>
                  </a:txBody>
                  <a:tcPr marL="63500" marR="63500" marT="63500" marB="63500" anchor="t" anchorCtr="0" horzOverflow="overflow">
                    <a:solidFill>
                      <a:srgbClr val="D7E9FE"/>
                    </a:solidFill>
                  </a:tcPr>
                </a:tc>
                <a:tc>
                  <a:txBody>
                    <a:bodyPr/>
                    <a:lstStyle/>
                    <a:p>
                      <a:pPr algn="l" defTabSz="457200">
                        <a:defRPr sz="1800"/>
                      </a:pPr>
                      <a:r>
                        <a:rPr sz="1200">
                          <a:latin typeface="Verdana"/>
                          <a:ea typeface="Verdana"/>
                          <a:cs typeface="Verdana"/>
                          <a:sym typeface="Verdana"/>
                        </a:rPr>
                        <a:t>The new processes provide common:</a:t>
                      </a:r>
                    </a:p>
                  </a:txBody>
                  <a:tcPr marL="63500" marR="63500" marT="63500" marB="63500" anchor="t" anchorCtr="0" horzOverflow="overflow">
                    <a:solidFill>
                      <a:srgbClr val="D7E9FE"/>
                    </a:solidFill>
                  </a:tcPr>
                </a:tc>
                <a:tc>
                  <a:txBody>
                    <a:bodyPr/>
                    <a:lstStyle/>
                    <a:p>
                      <a:pPr algn="l" defTabSz="457200">
                        <a:defRPr sz="1800"/>
                      </a:pPr>
                      <a:r>
                        <a:rPr sz="1200">
                          <a:latin typeface="Verdana"/>
                          <a:ea typeface="Verdana"/>
                          <a:cs typeface="Verdana"/>
                          <a:sym typeface="Verdana"/>
                        </a:rPr>
                        <a:t>The new processes enable branch officers to:</a:t>
                      </a:r>
                    </a:p>
                  </a:txBody>
                  <a:tcPr marL="63500" marR="63500" marT="63500" marB="63500" anchor="t" anchorCtr="0" horzOverflow="overflow">
                    <a:solidFill>
                      <a:srgbClr val="D7E9FE"/>
                    </a:solidFill>
                  </a:tcPr>
                </a:tc>
              </a:tr>
              <a:tr h="279052">
                <a:tc>
                  <a:txBody>
                    <a:bodyPr/>
                    <a:lstStyle/>
                    <a:p>
                      <a:pPr algn="l" defTabSz="457200">
                        <a:defRPr>
                          <a:latin typeface="Verdana"/>
                          <a:ea typeface="Verdana"/>
                          <a:cs typeface="Verdana"/>
                          <a:sym typeface="Verdana"/>
                        </a:defRPr>
                      </a:pPr>
                    </a:p>
                  </a:txBody>
                  <a:tcPr marL="38100" marR="38100" marT="38100" marB="38100" anchor="t" anchorCtr="0" horzOverflow="overflow">
                    <a:lnB w="25400">
                      <a:solidFill>
                        <a:srgbClr val="000000"/>
                      </a:solidFill>
                    </a:lnB>
                  </a:tcPr>
                </a:tc>
                <a:tc>
                  <a:txBody>
                    <a:bodyPr/>
                    <a:lstStyle/>
                    <a:p>
                      <a:pPr algn="l" defTabSz="457200">
                        <a:defRPr>
                          <a:latin typeface="Verdana"/>
                          <a:ea typeface="Verdana"/>
                          <a:cs typeface="Verdana"/>
                          <a:sym typeface="Verdana"/>
                        </a:defRPr>
                      </a:pPr>
                      <a:r>
                        <a:t>1.Guidelines and standards for customer services</a:t>
                      </a:r>
                      <a:endParaRPr sz="1466">
                        <a:latin typeface="+mn-lt"/>
                        <a:ea typeface="+mn-ea"/>
                        <a:cs typeface="+mn-cs"/>
                        <a:sym typeface="Helvetica"/>
                      </a:endParaRPr>
                    </a:p>
                    <a:p>
                      <a:pPr algn="l" defTabSz="457200">
                        <a:defRPr>
                          <a:latin typeface="Verdana"/>
                          <a:ea typeface="Verdana"/>
                          <a:cs typeface="Verdana"/>
                          <a:sym typeface="Verdana"/>
                        </a:defRPr>
                      </a:pPr>
                      <a:r>
                        <a:t>2.Processes and procedures for resolution of client issues</a:t>
                      </a:r>
                      <a:endParaRPr sz="1466">
                        <a:latin typeface="+mn-lt"/>
                        <a:ea typeface="+mn-ea"/>
                        <a:cs typeface="+mn-cs"/>
                        <a:sym typeface="Helvetica"/>
                      </a:endParaRPr>
                    </a:p>
                    <a:p>
                      <a:pPr algn="l" defTabSz="457200">
                        <a:defRPr>
                          <a:latin typeface="Verdana"/>
                          <a:ea typeface="Verdana"/>
                          <a:cs typeface="Verdana"/>
                          <a:sym typeface="Verdana"/>
                        </a:defRPr>
                      </a:pPr>
                      <a:r>
                        <a:t>3.Rules and criteria for budget  approval</a:t>
                      </a:r>
                      <a:endParaRPr sz="1466">
                        <a:latin typeface="+mn-lt"/>
                        <a:ea typeface="+mn-ea"/>
                        <a:cs typeface="+mn-cs"/>
                        <a:sym typeface="Helvetica"/>
                      </a:endParaRPr>
                    </a:p>
                  </a:txBody>
                  <a:tcPr marL="38100" marR="38100" marT="38100" marB="38100" anchor="ctr" anchorCtr="0" horzOverflow="overflow">
                    <a:lnB w="25400">
                      <a:solidFill>
                        <a:srgbClr val="000000"/>
                      </a:solidFill>
                    </a:lnB>
                  </a:tcPr>
                </a:tc>
                <a:tc>
                  <a:txBody>
                    <a:bodyPr/>
                    <a:lstStyle/>
                    <a:p>
                      <a:pPr algn="l" defTabSz="457200">
                        <a:defRPr>
                          <a:latin typeface="Verdana"/>
                          <a:ea typeface="Verdana"/>
                          <a:cs typeface="Verdana"/>
                          <a:sym typeface="Verdana"/>
                        </a:defRPr>
                      </a:pPr>
                      <a:r>
                        <a:t> </a:t>
                      </a:r>
                      <a:endParaRPr sz="1466">
                        <a:latin typeface="+mn-lt"/>
                        <a:ea typeface="+mn-ea"/>
                        <a:cs typeface="+mn-cs"/>
                        <a:sym typeface="Helvetica"/>
                      </a:endParaRPr>
                    </a:p>
                    <a:p>
                      <a:pPr marL="249381" indent="-249381" algn="l" defTabSz="457200">
                        <a:buSzPct val="100000"/>
                        <a:buAutoNum type="arabicPeriod" startAt="1"/>
                        <a:defRPr>
                          <a:latin typeface="Verdana"/>
                          <a:ea typeface="Verdana"/>
                          <a:cs typeface="Verdana"/>
                          <a:sym typeface="Verdana"/>
                        </a:defRPr>
                      </a:pPr>
                      <a:r>
                        <a:t>Improve levels of customer service</a:t>
                      </a:r>
                      <a:endParaRPr sz="1466">
                        <a:latin typeface="+mn-lt"/>
                        <a:ea typeface="+mn-ea"/>
                        <a:cs typeface="+mn-cs"/>
                        <a:sym typeface="Helvetica"/>
                      </a:endParaRPr>
                    </a:p>
                    <a:p>
                      <a:pPr marL="249381" indent="-249381" algn="l" defTabSz="457200">
                        <a:buSzPct val="100000"/>
                        <a:buAutoNum type="arabicPeriod" startAt="1"/>
                        <a:defRPr>
                          <a:latin typeface="Verdana"/>
                          <a:ea typeface="Verdana"/>
                          <a:cs typeface="Verdana"/>
                          <a:sym typeface="Verdana"/>
                        </a:defRPr>
                      </a:pPr>
                      <a:r>
                        <a:t>More efficiently monitor and resolve client problems and issues</a:t>
                      </a:r>
                      <a:endParaRPr sz="1466">
                        <a:latin typeface="+mn-lt"/>
                        <a:ea typeface="+mn-ea"/>
                        <a:cs typeface="+mn-cs"/>
                        <a:sym typeface="Helvetica"/>
                      </a:endParaRPr>
                    </a:p>
                    <a:p>
                      <a:pPr marL="249381" indent="-249381" algn="l" defTabSz="457200">
                        <a:buSzPct val="100000"/>
                        <a:buAutoNum type="arabicPeriod" startAt="1"/>
                        <a:defRPr>
                          <a:latin typeface="Verdana"/>
                          <a:ea typeface="Verdana"/>
                          <a:cs typeface="Verdana"/>
                          <a:sym typeface="Verdana"/>
                        </a:defRPr>
                      </a:pPr>
                      <a:r>
                        <a:t>Clearly communicate to customers the fundamental rules and criteria for approving service </a:t>
                      </a:r>
                      <a:endParaRPr sz="1466">
                        <a:latin typeface="+mn-lt"/>
                        <a:ea typeface="+mn-ea"/>
                        <a:cs typeface="+mn-cs"/>
                        <a:sym typeface="Helvetica"/>
                      </a:endParaRPr>
                    </a:p>
                  </a:txBody>
                  <a:tcPr marL="0" marR="0" marT="0" marB="0" anchor="t" anchorCtr="0" horzOverflow="overflow">
                    <a:lnB w="25400">
                      <a:solidFill>
                        <a:srgbClr val="000000"/>
                      </a:solidFill>
                    </a:lnB>
                  </a:tcPr>
                </a:tc>
              </a:tr>
            </a:tbl>
          </a:graphicData>
        </a:graphic>
      </p:graphicFrame>
      <p:sp>
        <p:nvSpPr>
          <p:cNvPr id="605" name="Note: You may wish to use criteria and standards which relate to the:…"/>
          <p:cNvSpPr txBox="1"/>
          <p:nvPr>
            <p:ph type="body" sz="quarter" idx="1"/>
          </p:nvPr>
        </p:nvSpPr>
        <p:spPr>
          <a:xfrm>
            <a:off x="3037278" y="5026662"/>
            <a:ext cx="6417734" cy="1578671"/>
          </a:xfrm>
          <a:prstGeom prst="rect">
            <a:avLst/>
          </a:prstGeom>
        </p:spPr>
        <p:txBody>
          <a:bodyPr/>
          <a:lstStyle/>
          <a:p>
            <a:pPr defTabSz="539495">
              <a:spcBef>
                <a:spcPts val="500"/>
              </a:spcBef>
              <a:defRPr sz="1651"/>
            </a:pPr>
            <a:r>
              <a:t>Note: You may wish to use criteria and standards which relate to the: </a:t>
            </a:r>
            <a:br/>
          </a:p>
          <a:p>
            <a:pPr defTabSz="539495">
              <a:spcBef>
                <a:spcPts val="500"/>
              </a:spcBef>
              <a:defRPr sz="1651"/>
            </a:pPr>
            <a:r>
              <a:t>-Time to build the deliverables (see your Project Plan)</a:t>
            </a:r>
          </a:p>
          <a:p>
            <a:pPr defTabSz="539495">
              <a:spcBef>
                <a:spcPts val="500"/>
              </a:spcBef>
              <a:defRPr sz="1651"/>
            </a:pPr>
            <a:r>
              <a:t>-Cost of building the deliverables (see your Financial Plan)</a:t>
            </a:r>
          </a:p>
          <a:p>
            <a:pPr defTabSz="539495">
              <a:spcBef>
                <a:spcPts val="500"/>
              </a:spcBef>
              <a:defRPr sz="1651"/>
            </a:pPr>
            <a:r>
              <a:t>-Quality of the deliverables to be built (see your Quality Plan)</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8" name="the project fit selective    process  ”"/>
          <p:cNvSpPr txBox="1"/>
          <p:nvPr>
            <p:ph type="title" idx="4294967295"/>
          </p:nvPr>
        </p:nvSpPr>
        <p:spPr>
          <a:xfrm>
            <a:off x="2948832" y="3628407"/>
            <a:ext cx="5800736" cy="845886"/>
          </a:xfrm>
          <a:prstGeom prst="rect">
            <a:avLst/>
          </a:prstGeom>
          <a:solidFill>
            <a:srgbClr val="005493"/>
          </a:solidFill>
          <a:ln w="9525">
            <a:round/>
          </a:ln>
          <a:effectLst>
            <a:outerShdw sx="100000" sy="100000" kx="0" ky="0" algn="b" rotWithShape="0" blurRad="190500" dist="101600" dir="5400000">
              <a:srgbClr val="941751"/>
            </a:outerShdw>
          </a:effectLst>
        </p:spPr>
        <p:txBody>
          <a:bodyPr anchor="b"/>
          <a:lstStyle>
            <a:lvl1pPr defTabSz="512063">
              <a:defRPr b="1" sz="2464">
                <a:solidFill>
                  <a:srgbClr val="FFFB00"/>
                </a:solidFill>
                <a:latin typeface="Carlito"/>
                <a:ea typeface="Carlito"/>
                <a:cs typeface="Carlito"/>
                <a:sym typeface="Carlito"/>
              </a:defRPr>
            </a:lvl1pPr>
          </a:lstStyle>
          <a:p>
            <a:pPr/>
            <a:r>
              <a:t>  the project fit selective    process  ” </a:t>
            </a:r>
          </a:p>
        </p:txBody>
      </p:sp>
      <p:pic>
        <p:nvPicPr>
          <p:cNvPr id="609" name="Validate the project fit  selective  process… Validate the project fit  selective  process based on the critical 5 questions " descr="Validate the project fit  selective  process… Validate the project fit  selective  process based on the critical 5 questions "/>
          <p:cNvPicPr>
            <a:picLocks noChangeAspect="0"/>
          </p:cNvPicPr>
          <p:nvPr/>
        </p:nvPicPr>
        <p:blipFill>
          <a:blip r:embed="rId2">
            <a:extLst/>
          </a:blip>
          <a:stretch>
            <a:fillRect/>
          </a:stretch>
        </p:blipFill>
        <p:spPr>
          <a:xfrm>
            <a:off x="1134898" y="4567783"/>
            <a:ext cx="9922204" cy="972886"/>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1" name="1-Project identification.…"/>
          <p:cNvSpPr txBox="1"/>
          <p:nvPr>
            <p:ph type="body" idx="1"/>
          </p:nvPr>
        </p:nvSpPr>
        <p:spPr>
          <a:prstGeom prst="rect">
            <a:avLst/>
          </a:prstGeom>
        </p:spPr>
        <p:txBody>
          <a:bodyPr/>
          <a:lstStyle/>
          <a:p>
            <a:pPr defTabSz="676655">
              <a:spcBef>
                <a:spcPts val="700"/>
              </a:spcBef>
              <a:defRPr sz="2368" u="sng">
                <a:latin typeface="Bodoni SvtyTwo ITC TT-Bold"/>
                <a:ea typeface="Bodoni SvtyTwo ITC TT-Bold"/>
                <a:cs typeface="Bodoni SvtyTwo ITC TT-Bold"/>
                <a:sym typeface="Bodoni SvtyTwo ITC TT-Bold"/>
              </a:defRPr>
            </a:pPr>
            <a:r>
              <a:t>1-Project identification.</a:t>
            </a:r>
          </a:p>
          <a:p>
            <a:pPr defTabSz="676655">
              <a:spcBef>
                <a:spcPts val="700"/>
              </a:spcBef>
              <a:defRPr sz="2368"/>
            </a:pPr>
            <a:r>
              <a:t>Project identification means the planning of clear and specific project ,  but potential improvement opportunities vital to the organization. </a:t>
            </a:r>
          </a:p>
          <a:p>
            <a:pPr defTabSz="676655">
              <a:spcBef>
                <a:spcPts val="700"/>
              </a:spcBef>
              <a:defRPr sz="2368" u="sng">
                <a:latin typeface="Bodoni SvtyTwo ITC TT-Bold"/>
                <a:ea typeface="Bodoni SvtyTwo ITC TT-Bold"/>
                <a:cs typeface="Bodoni SvtyTwo ITC TT-Bold"/>
                <a:sym typeface="Bodoni SvtyTwo ITC TT-Bold"/>
              </a:defRPr>
            </a:pPr>
            <a:r>
              <a:t>2- Project qualification . </a:t>
            </a:r>
          </a:p>
          <a:p>
            <a:pPr defTabSz="676655">
              <a:spcBef>
                <a:spcPts val="700"/>
              </a:spcBef>
              <a:defRPr sz="2368"/>
            </a:pPr>
            <a:r>
              <a:t>Project qualification means the translation of an identified improvement opportunity into project charter format for recognizing its completeness and the ability to assess its potential as a viable project. </a:t>
            </a:r>
          </a:p>
          <a:p>
            <a:pPr defTabSz="676655">
              <a:spcBef>
                <a:spcPts val="700"/>
              </a:spcBef>
              <a:defRPr sz="2368"/>
            </a:pPr>
            <a:r>
              <a:t>(Note: Some organizations tend to combine the qualification and identification processes.) </a:t>
            </a:r>
          </a:p>
        </p:txBody>
      </p:sp>
      <p:sp>
        <p:nvSpPr>
          <p:cNvPr id="612" name="The project selection process"/>
          <p:cNvSpPr txBox="1"/>
          <p:nvPr>
            <p:ph type="title"/>
          </p:nvPr>
        </p:nvSpPr>
        <p:spPr>
          <a:prstGeom prst="rect">
            <a:avLst/>
          </a:prstGeom>
        </p:spPr>
        <p:txBody>
          <a:bodyPr/>
          <a:lstStyle/>
          <a:p>
            <a:pPr/>
            <a:r>
              <a:t>The project selection process </a:t>
            </a:r>
          </a:p>
        </p:txBody>
      </p:sp>
      <p:sp>
        <p:nvSpPr>
          <p:cNvPr id="61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5" name="3-Project  Selection.…"/>
          <p:cNvSpPr txBox="1"/>
          <p:nvPr>
            <p:ph type="body" idx="1"/>
          </p:nvPr>
        </p:nvSpPr>
        <p:spPr>
          <a:prstGeom prst="rect">
            <a:avLst/>
          </a:prstGeom>
        </p:spPr>
        <p:txBody>
          <a:bodyPr/>
          <a:lstStyle/>
          <a:p>
            <a:pPr defTabSz="649223">
              <a:spcBef>
                <a:spcPts val="700"/>
              </a:spcBef>
              <a:defRPr sz="2272"/>
            </a:pPr>
            <a:r>
              <a:t>3-</a:t>
            </a:r>
            <a:r>
              <a:rPr u="sng">
                <a:latin typeface="Bodoni SvtyTwo ITC TT-Bold"/>
                <a:ea typeface="Bodoni SvtyTwo ITC TT-Bold"/>
                <a:cs typeface="Bodoni SvtyTwo ITC TT-Bold"/>
                <a:sym typeface="Bodoni SvtyTwo ITC TT-Bold"/>
              </a:rPr>
              <a:t>Project  Selection</a:t>
            </a:r>
            <a:r>
              <a:t>. </a:t>
            </a:r>
          </a:p>
          <a:p>
            <a:pPr defTabSz="649223">
              <a:spcBef>
                <a:spcPts val="700"/>
              </a:spcBef>
              <a:defRPr sz="2272"/>
            </a:pPr>
            <a:r>
              <a:t>Project selection means a </a:t>
            </a:r>
            <a:r>
              <a:rPr u="sng">
                <a:latin typeface="Bodoni SvtyTwo ITC TT-Bold"/>
                <a:ea typeface="Bodoni SvtyTwo ITC TT-Bold"/>
                <a:cs typeface="Bodoni SvtyTwo ITC TT-Bold"/>
                <a:sym typeface="Bodoni SvtyTwo ITC TT-Bold"/>
              </a:rPr>
              <a:t>qualified project </a:t>
            </a:r>
            <a:r>
              <a:t>has met BPP and is considered suitable for execution later. </a:t>
            </a:r>
          </a:p>
          <a:p>
            <a:pPr defTabSz="649223">
              <a:spcBef>
                <a:spcPts val="700"/>
              </a:spcBef>
              <a:defRPr sz="2272"/>
            </a:pPr>
            <a:r>
              <a:rPr u="sng">
                <a:latin typeface="Bodoni SvtyTwo ITC TT-Bold"/>
                <a:ea typeface="Bodoni SvtyTwo ITC TT-Bold"/>
                <a:cs typeface="Bodoni SvtyTwo ITC TT-Bold"/>
                <a:sym typeface="Bodoni SvtyTwo ITC TT-Bold"/>
              </a:rPr>
              <a:t>4-Project   Prioritization.</a:t>
            </a:r>
            <a:endParaRPr u="sng">
              <a:latin typeface="Bodoni SvtyTwo ITC TT-Bold"/>
              <a:ea typeface="Bodoni SvtyTwo ITC TT-Bold"/>
              <a:cs typeface="Bodoni SvtyTwo ITC TT-Bold"/>
              <a:sym typeface="Bodoni SvtyTwo ITC TT-Bold"/>
            </a:endParaRPr>
          </a:p>
          <a:p>
            <a:pPr defTabSz="649223">
              <a:spcBef>
                <a:spcPts val="700"/>
              </a:spcBef>
              <a:defRPr sz="2272"/>
            </a:pPr>
            <a:r>
              <a:t> Project prioritization means that </a:t>
            </a:r>
            <a:r>
              <a:rPr u="sng">
                <a:latin typeface="Bodoni SvtyTwo ITC TT-Bold"/>
                <a:ea typeface="Bodoni SvtyTwo ITC TT-Bold"/>
                <a:cs typeface="Bodoni SvtyTwo ITC TT-Bold"/>
                <a:sym typeface="Bodoni SvtyTwo ITC TT-Bold"/>
              </a:rPr>
              <a:t>a selected project</a:t>
            </a:r>
            <a:r>
              <a:t> will be independently </a:t>
            </a:r>
            <a:r>
              <a:rPr>
                <a:latin typeface="Bodoni SvtyTwo ITC TT-Bold"/>
                <a:ea typeface="Bodoni SvtyTwo ITC TT-Bold"/>
                <a:cs typeface="Bodoni SvtyTwo ITC TT-Bold"/>
                <a:sym typeface="Bodoni SvtyTwo ITC TT-Bold"/>
              </a:rPr>
              <a:t>assessed</a:t>
            </a:r>
            <a:r>
              <a:t> against specific criteria in order to establish a rank score. </a:t>
            </a:r>
          </a:p>
          <a:p>
            <a:pPr defTabSz="649223">
              <a:spcBef>
                <a:spcPts val="700"/>
              </a:spcBef>
              <a:defRPr sz="2272"/>
            </a:pPr>
            <a:r>
              <a:t>Rank scores of other projects will be compared and a final ranking of projects will be established as the most potential project </a:t>
            </a:r>
            <a:r>
              <a:rPr u="sng">
                <a:latin typeface="Bodoni SvtyTwo ITC TT-Bold"/>
                <a:ea typeface="Bodoni SvtyTwo ITC TT-Bold"/>
                <a:cs typeface="Bodoni SvtyTwo ITC TT-Bold"/>
                <a:sym typeface="Bodoni SvtyTwo ITC TT-Bold"/>
              </a:rPr>
              <a:t>.</a:t>
            </a:r>
          </a:p>
          <a:p>
            <a:pPr defTabSz="649223">
              <a:spcBef>
                <a:spcPts val="700"/>
              </a:spcBef>
              <a:defRPr sz="2272"/>
            </a:pPr>
            <a:r>
              <a:t>(Note: Some organizations tend to combine the selection and prioritization processes.) </a:t>
            </a:r>
          </a:p>
        </p:txBody>
      </p:sp>
      <p:sp>
        <p:nvSpPr>
          <p:cNvPr id="616" name="Double-click to edit"/>
          <p:cNvSpPr txBox="1"/>
          <p:nvPr>
            <p:ph type="title"/>
          </p:nvPr>
        </p:nvSpPr>
        <p:spPr>
          <a:prstGeom prst="rect">
            <a:avLst/>
          </a:prstGeom>
        </p:spPr>
        <p:txBody>
          <a:bodyPr/>
          <a:lstStyle/>
          <a:p>
            <a:pPr/>
          </a:p>
        </p:txBody>
      </p:sp>
      <p:sp>
        <p:nvSpPr>
          <p:cNvPr id="6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9" name="5-Project Assignment ( the most fit project to product the right fit deliverable )  .…"/>
          <p:cNvSpPr txBox="1"/>
          <p:nvPr>
            <p:ph type="body" idx="1"/>
          </p:nvPr>
        </p:nvSpPr>
        <p:spPr>
          <a:prstGeom prst="rect">
            <a:avLst/>
          </a:prstGeom>
        </p:spPr>
        <p:txBody>
          <a:bodyPr/>
          <a:lstStyle/>
          <a:p>
            <a:pPr defTabSz="676655">
              <a:spcBef>
                <a:spcPts val="700"/>
              </a:spcBef>
              <a:defRPr sz="2368"/>
            </a:pPr>
            <a:r>
              <a:rPr u="sng">
                <a:latin typeface="Bodoni SvtyTwo ITC TT-Bold"/>
                <a:ea typeface="Bodoni SvtyTwo ITC TT-Bold"/>
                <a:cs typeface="Bodoni SvtyTwo ITC TT-Bold"/>
                <a:sym typeface="Bodoni SvtyTwo ITC TT-Bold"/>
              </a:rPr>
              <a:t>5-Project Assignment ( the most fit project to product the right fit deliverable )  . </a:t>
            </a:r>
            <a:endParaRPr u="sng">
              <a:latin typeface="Bodoni SvtyTwo ITC TT-Bold"/>
              <a:ea typeface="Bodoni SvtyTwo ITC TT-Bold"/>
              <a:cs typeface="Bodoni SvtyTwo ITC TT-Bold"/>
              <a:sym typeface="Bodoni SvtyTwo ITC TT-Bold"/>
            </a:endParaRPr>
          </a:p>
          <a:p>
            <a:pPr defTabSz="676655">
              <a:spcBef>
                <a:spcPts val="700"/>
              </a:spcBef>
              <a:defRPr sz="2368"/>
            </a:pPr>
            <a:r>
              <a:t>Project assignment means that </a:t>
            </a:r>
            <a:r>
              <a:rPr u="sng">
                <a:latin typeface="Bodoni SvtyTwo ITC TT-Bold"/>
                <a:ea typeface="Bodoni SvtyTwo ITC TT-Bold"/>
                <a:cs typeface="Bodoni SvtyTwo ITC TT-Bold"/>
                <a:sym typeface="Bodoni SvtyTwo ITC TT-Bold"/>
              </a:rPr>
              <a:t>a prioritized project and a resource a</a:t>
            </a:r>
            <a:r>
              <a:t>re available to be matched with the product quality plan . </a:t>
            </a:r>
          </a:p>
          <a:p>
            <a:pPr defTabSz="676655">
              <a:spcBef>
                <a:spcPts val="700"/>
              </a:spcBef>
              <a:defRPr sz="2368"/>
            </a:pPr>
            <a:r>
              <a:rPr u="sng">
                <a:latin typeface="Bodoni SvtyTwo ITC TT-Bold"/>
                <a:ea typeface="Bodoni SvtyTwo ITC TT-Bold"/>
                <a:cs typeface="Bodoni SvtyTwo ITC TT-Bold"/>
                <a:sym typeface="Bodoni SvtyTwo ITC TT-Bold"/>
              </a:rPr>
              <a:t>a-If the matching is successful, </a:t>
            </a:r>
            <a:r>
              <a:t>the resource is assigned to the project and the project gets under way.  </a:t>
            </a:r>
          </a:p>
          <a:p>
            <a:pPr defTabSz="676655">
              <a:spcBef>
                <a:spcPts val="700"/>
              </a:spcBef>
              <a:defRPr sz="2368"/>
            </a:pPr>
            <a:r>
              <a:rPr u="sng">
                <a:latin typeface="Bodoni SvtyTwo ITC TT-Bold"/>
                <a:ea typeface="Bodoni SvtyTwo ITC TT-Bold"/>
                <a:cs typeface="Bodoni SvtyTwo ITC TT-Bold"/>
                <a:sym typeface="Bodoni SvtyTwo ITC TT-Bold"/>
              </a:rPr>
              <a:t>b-   ( if no project is fitting )</a:t>
            </a:r>
            <a:r>
              <a:t>. Project closure means that a project has been terminated for one of two reasons: </a:t>
            </a:r>
          </a:p>
          <a:p>
            <a:pPr defTabSz="676655">
              <a:spcBef>
                <a:spcPts val="700"/>
              </a:spcBef>
              <a:defRPr sz="2368"/>
            </a:pPr>
            <a:r>
              <a:t>No successful completion or no longer viable .</a:t>
            </a:r>
            <a:br/>
          </a:p>
        </p:txBody>
      </p:sp>
      <p:sp>
        <p:nvSpPr>
          <p:cNvPr id="620" name="Double-click to edit"/>
          <p:cNvSpPr txBox="1"/>
          <p:nvPr>
            <p:ph type="title"/>
          </p:nvPr>
        </p:nvSpPr>
        <p:spPr>
          <a:prstGeom prst="rect">
            <a:avLst/>
          </a:prstGeom>
        </p:spPr>
        <p:txBody>
          <a:bodyPr/>
          <a:lstStyle/>
          <a:p>
            <a:pPr/>
          </a:p>
        </p:txBody>
      </p:sp>
      <p:sp>
        <p:nvSpPr>
          <p:cNvPr id="62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3" name="Rectangle: Rounded Corners 24" descr="Rectangle: Rounded Corners 24"/>
          <p:cNvPicPr>
            <a:picLocks noChangeAspect="0"/>
          </p:cNvPicPr>
          <p:nvPr/>
        </p:nvPicPr>
        <p:blipFill>
          <a:blip r:embed="rId2">
            <a:extLst/>
          </a:blip>
          <a:stretch>
            <a:fillRect/>
          </a:stretch>
        </p:blipFill>
        <p:spPr>
          <a:xfrm>
            <a:off x="2026720" y="1712221"/>
            <a:ext cx="4308595" cy="416183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62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defRPr>
                <a:solidFill>
                  <a:srgbClr val="FFFFFF"/>
                </a:solidFill>
              </a:defRPr>
            </a:pPr>
          </a:p>
        </p:txBody>
      </p:sp>
      <p:pic>
        <p:nvPicPr>
          <p:cNvPr id="625"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62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627"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62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629" name="Thanks for paying attention"/>
          <p:cNvSpPr txBox="1"/>
          <p:nvPr>
            <p:ph type="title"/>
          </p:nvPr>
        </p:nvSpPr>
        <p:spPr>
          <a:xfrm>
            <a:off x="2885110" y="644135"/>
            <a:ext cx="9144001" cy="648586"/>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nchor="ctr"/>
          <a:lstStyle>
            <a:lvl1pPr algn="l">
              <a:lnSpc>
                <a:spcPct val="100000"/>
              </a:lnSpc>
              <a:defRPr b="1" sz="2800">
                <a:solidFill>
                  <a:srgbClr val="2D3956"/>
                </a:solidFill>
                <a:latin typeface="Tajawal Medium"/>
                <a:ea typeface="Tajawal Medium"/>
                <a:cs typeface="Tajawal Medium"/>
                <a:sym typeface="Tajawal Medium"/>
              </a:defRPr>
            </a:lvl1pPr>
          </a:lstStyle>
          <a:p>
            <a:pPr/>
            <a:r>
              <a:t>Thanks for paying attention </a:t>
            </a:r>
          </a:p>
        </p:txBody>
      </p:sp>
      <p:sp>
        <p:nvSpPr>
          <p:cNvPr id="63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31" name="Rectangle: Rounded Corners 22" descr="Rectangle: Rounded Corners 22"/>
          <p:cNvPicPr>
            <a:picLocks noChangeAspect="0"/>
          </p:cNvPicPr>
          <p:nvPr/>
        </p:nvPicPr>
        <p:blipFill>
          <a:blip r:embed="rId6">
            <a:extLst/>
          </a:blip>
          <a:stretch>
            <a:fillRect/>
          </a:stretch>
        </p:blipFill>
        <p:spPr>
          <a:xfrm>
            <a:off x="5648864" y="1791796"/>
            <a:ext cx="4230023" cy="3660031"/>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33"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634"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defRPr>
                <a:solidFill>
                  <a:srgbClr val="FFFFFF"/>
                </a:solidFill>
              </a:defRPr>
            </a:pPr>
          </a:p>
        </p:txBody>
      </p:sp>
      <p:sp>
        <p:nvSpPr>
          <p:cNvPr id="635"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636"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637"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defRPr>
                <a:solidFill>
                  <a:srgbClr val="669BBC"/>
                </a:solidFill>
              </a:defRPr>
            </a:pPr>
          </a:p>
        </p:txBody>
      </p:sp>
      <p:pic>
        <p:nvPicPr>
          <p:cNvPr id="638"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639"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640" name="Slide Number"/>
          <p:cNvSpPr txBox="1"/>
          <p:nvPr>
            <p:ph type="sldNum" sz="quarter" idx="2"/>
          </p:nvPr>
        </p:nvSpPr>
        <p:spPr>
          <a:xfrm>
            <a:off x="8737600" y="6172200"/>
            <a:ext cx="2844800" cy="368301"/>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