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494" r:id="rId6"/>
    <p:sldId id="276" r:id="rId7"/>
    <p:sldId id="535" r:id="rId8"/>
    <p:sldId id="536" r:id="rId9"/>
    <p:sldId id="537" r:id="rId10"/>
    <p:sldId id="538" r:id="rId11"/>
    <p:sldId id="539" r:id="rId12"/>
    <p:sldId id="540" r:id="rId13"/>
    <p:sldId id="541" r:id="rId14"/>
    <p:sldId id="542" r:id="rId15"/>
    <p:sldId id="543" r:id="rId16"/>
    <p:sldId id="544" r:id="rId17"/>
    <p:sldId id="545" r:id="rId18"/>
    <p:sldId id="546" r:id="rId19"/>
    <p:sldId id="547" r:id="rId20"/>
    <p:sldId id="548" r:id="rId21"/>
    <p:sldId id="549" r:id="rId22"/>
    <p:sldId id="550" r:id="rId23"/>
    <p:sldId id="551" r:id="rId24"/>
    <p:sldId id="552" r:id="rId25"/>
    <p:sldId id="553" r:id="rId26"/>
    <p:sldId id="554" r:id="rId27"/>
    <p:sldId id="555" r:id="rId28"/>
    <p:sldId id="556" r:id="rId29"/>
    <p:sldId id="557" r:id="rId30"/>
    <p:sldId id="558" r:id="rId31"/>
    <p:sldId id="559" r:id="rId32"/>
    <p:sldId id="560" r:id="rId33"/>
    <p:sldId id="561" r:id="rId34"/>
    <p:sldId id="562" r:id="rId35"/>
    <p:sldId id="563" r:id="rId36"/>
    <p:sldId id="564" r:id="rId37"/>
    <p:sldId id="565" r:id="rId38"/>
    <p:sldId id="566" r:id="rId39"/>
    <p:sldId id="567" r:id="rId40"/>
    <p:sldId id="568" r:id="rId41"/>
    <p:sldId id="570" r:id="rId42"/>
    <p:sldId id="569" r:id="rId43"/>
    <p:sldId id="533" r:id="rId44"/>
    <p:sldId id="534"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276"/>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62"/>
            <p14:sldId id="563"/>
            <p14:sldId id="564"/>
            <p14:sldId id="565"/>
            <p14:sldId id="566"/>
            <p14:sldId id="567"/>
            <p14:sldId id="568"/>
            <p14:sldId id="570"/>
            <p14:sldId id="569"/>
            <p14:sldId id="533"/>
            <p14:sldId id="53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A133"/>
    <a:srgbClr val="FFD8AA"/>
    <a:srgbClr val="00B0F0"/>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69" autoAdjust="0"/>
    <p:restoredTop sz="93738" autoAdjust="0"/>
  </p:normalViewPr>
  <p:slideViewPr>
    <p:cSldViewPr snapToGrid="0">
      <p:cViewPr varScale="1">
        <p:scale>
          <a:sx n="81" d="100"/>
          <a:sy n="81" d="100"/>
        </p:scale>
        <p:origin x="725"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23318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hyperlink" Target="#_bookmark4"/><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hyperlink" Target="#_bookmark7"/></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7.svg"/><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830997"/>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Prepared by</a:t>
            </a:r>
          </a:p>
          <a:p>
            <a:r>
              <a:rPr lang="en-US" sz="2400" b="1" dirty="0" smtClean="0">
                <a:solidFill>
                  <a:srgbClr val="FF0000"/>
                </a:solidFill>
                <a:latin typeface="Times New Roman" panose="02020603050405020304" pitchFamily="18" charset="0"/>
                <a:cs typeface="Times New Roman" panose="02020603050405020304" pitchFamily="18" charset="0"/>
              </a:rPr>
              <a:t>Dr. Mohamed Barakat</a:t>
            </a:r>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521374" y="1998560"/>
            <a:ext cx="4495141" cy="1446550"/>
          </a:xfrm>
          <a:prstGeom prst="rect">
            <a:avLst/>
          </a:prstGeom>
          <a:noFill/>
        </p:spPr>
        <p:txBody>
          <a:bodyPr wrap="none" rtlCol="0">
            <a:spAutoFit/>
          </a:bodyPr>
          <a:lstStyle/>
          <a:p>
            <a:pPr lvl="0"/>
            <a:r>
              <a:rPr lang="fr-FR" sz="4400" dirty="0">
                <a:latin typeface="Times New Roman" panose="02020603050405020304" pitchFamily="18" charset="0"/>
                <a:ea typeface="Tajawal Medium"/>
                <a:cs typeface="Times New Roman" panose="02020603050405020304" pitchFamily="18" charset="0"/>
                <a:sym typeface="Tajawal Medium"/>
              </a:rPr>
              <a:t>Project </a:t>
            </a:r>
            <a:r>
              <a:rPr lang="fr-FR" sz="4400" dirty="0" smtClean="0">
                <a:latin typeface="Times New Roman" panose="02020603050405020304" pitchFamily="18" charset="0"/>
                <a:ea typeface="Tajawal Medium"/>
                <a:cs typeface="Times New Roman" panose="02020603050405020304" pitchFamily="18" charset="0"/>
                <a:sym typeface="Tajawal Medium"/>
              </a:rPr>
              <a:t>Monitoring</a:t>
            </a:r>
          </a:p>
          <a:p>
            <a:pPr lvl="0" algn="ctr"/>
            <a:r>
              <a:rPr lang="fr-FR" sz="4400" dirty="0" smtClean="0">
                <a:latin typeface="Times New Roman" panose="02020603050405020304" pitchFamily="18" charset="0"/>
                <a:ea typeface="Tajawal Medium"/>
                <a:cs typeface="Times New Roman" panose="02020603050405020304" pitchFamily="18" charset="0"/>
                <a:sym typeface="Tajawal Medium"/>
              </a:rPr>
              <a:t>PMG333</a:t>
            </a:r>
            <a:endParaRPr lang="fr-FR" sz="4400" dirty="0">
              <a:latin typeface="Times New Roman" panose="02020603050405020304" pitchFamily="18" charset="0"/>
              <a:ea typeface="Tajawal Medium"/>
              <a:cs typeface="Times New Roman" panose="02020603050405020304" pitchFamily="18" charset="0"/>
              <a:sym typeface="Tajawal Medium"/>
            </a:endParaRPr>
          </a:p>
        </p:txBody>
      </p:sp>
      <p:sp>
        <p:nvSpPr>
          <p:cNvPr id="34" name="Rectangle: Rounded Corners 33"/>
          <p:cNvSpPr/>
          <p:nvPr/>
        </p:nvSpPr>
        <p:spPr>
          <a:xfrm>
            <a:off x="194617" y="5062194"/>
            <a:ext cx="3792921" cy="63159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9770" y="-31124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p:cNvSpPr txBox="1"/>
          <p:nvPr/>
        </p:nvSpPr>
        <p:spPr>
          <a:xfrm>
            <a:off x="-838387" y="5212394"/>
            <a:ext cx="5440238" cy="584775"/>
          </a:xfrm>
          <a:prstGeom prst="rect">
            <a:avLst/>
          </a:prstGeom>
          <a:noFill/>
        </p:spPr>
        <p:txBody>
          <a:bodyPr wrap="square" rtlCol="0">
            <a:spAutoFit/>
          </a:bodyPr>
          <a:lstStyle/>
          <a:p>
            <a:pPr lvl="0" algn="ctr"/>
            <a:r>
              <a:rPr lang="en-US" sz="1600" b="1" dirty="0">
                <a:solidFill>
                  <a:schemeClr val="lt1"/>
                </a:solidFill>
                <a:latin typeface="Times New Roman" panose="02020603050405020304" pitchFamily="18" charset="0"/>
                <a:ea typeface="Tajawal Medium"/>
                <a:cs typeface="Times New Roman" panose="02020603050405020304" pitchFamily="18" charset="0"/>
                <a:sym typeface="Tajawal Medium"/>
              </a:rPr>
              <a:t>Lecture </a:t>
            </a:r>
            <a:r>
              <a:rPr lang="en-US" sz="1600" b="1" dirty="0" smtClean="0">
                <a:solidFill>
                  <a:schemeClr val="lt1"/>
                </a:solidFill>
                <a:latin typeface="Times New Roman" panose="02020603050405020304" pitchFamily="18" charset="0"/>
                <a:ea typeface="Tajawal Medium"/>
                <a:cs typeface="Times New Roman" panose="02020603050405020304" pitchFamily="18" charset="0"/>
                <a:sym typeface="Tajawal Medium"/>
              </a:rPr>
              <a:t>08</a:t>
            </a:r>
            <a:r>
              <a:rPr lang="en-US" sz="1600" dirty="0" smtClean="0">
                <a:solidFill>
                  <a:schemeClr val="lt1"/>
                </a:solidFill>
                <a:latin typeface="Times New Roman" panose="02020603050405020304" pitchFamily="18" charset="0"/>
                <a:ea typeface="Tajawal Medium"/>
                <a:cs typeface="Times New Roman" panose="02020603050405020304" pitchFamily="18" charset="0"/>
                <a:sym typeface="Tajawal Medium"/>
              </a:rPr>
              <a:t>: </a:t>
            </a:r>
            <a:r>
              <a:rPr lang="en-US" sz="1600" b="1" dirty="0" smtClean="0">
                <a:solidFill>
                  <a:schemeClr val="dk1"/>
                </a:solidFill>
                <a:latin typeface="Times New Roman" panose="02020603050405020304" pitchFamily="18" charset="0"/>
                <a:ea typeface="Calibri"/>
                <a:cs typeface="Times New Roman" panose="02020603050405020304" pitchFamily="18" charset="0"/>
                <a:sym typeface="Calibri"/>
              </a:rPr>
              <a:t>Evaluation</a:t>
            </a:r>
            <a:endParaRPr lang="en-US" sz="1600" b="1" dirty="0">
              <a:solidFill>
                <a:schemeClr val="dk1"/>
              </a:solidFill>
              <a:latin typeface="Times New Roman" panose="02020603050405020304" pitchFamily="18" charset="0"/>
              <a:ea typeface="Calibri"/>
              <a:cs typeface="Times New Roman" panose="02020603050405020304" pitchFamily="18" charset="0"/>
              <a:sym typeface="Calibri"/>
            </a:endParaRPr>
          </a:p>
          <a:p>
            <a:pPr algn="ctr"/>
            <a:endParaRPr lang="en-US" sz="16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0817433" cy="24811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General Introduction</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ounded Rectangle 1"/>
          <p:cNvSpPr/>
          <p:nvPr/>
        </p:nvSpPr>
        <p:spPr>
          <a:xfrm>
            <a:off x="4204596" y="1777101"/>
            <a:ext cx="4628561" cy="227548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4275296" y="1920307"/>
            <a:ext cx="4279769" cy="2400657"/>
          </a:xfrm>
          <a:prstGeom prst="rect">
            <a:avLst/>
          </a:prstGeom>
          <a:noFill/>
        </p:spPr>
        <p:txBody>
          <a:bodyPr wrap="square" rtlCol="0">
            <a:spAutoFit/>
          </a:bodyPr>
          <a:lstStyle/>
          <a:p>
            <a:pPr lvl="0" algn="ctr"/>
            <a:r>
              <a:rPr lang="en-US" sz="2800" b="1" dirty="0">
                <a:solidFill>
                  <a:schemeClr val="dk1"/>
                </a:solidFill>
                <a:ea typeface="Calibri"/>
                <a:cs typeface="Calibri"/>
                <a:sym typeface="Calibri"/>
              </a:rPr>
              <a:t>« It is the desire that creates the desirable, and the project that sets the end</a:t>
            </a:r>
            <a:r>
              <a:rPr lang="en-US" sz="3200" b="1" dirty="0">
                <a:solidFill>
                  <a:schemeClr val="dk1"/>
                </a:solidFill>
                <a:ea typeface="Calibri"/>
                <a:cs typeface="Calibri"/>
                <a:sym typeface="Calibri"/>
              </a:rPr>
              <a:t>. </a:t>
            </a:r>
            <a:r>
              <a:rPr lang="en-US" sz="2800" b="1" dirty="0">
                <a:solidFill>
                  <a:schemeClr val="dk1"/>
                </a:solidFill>
                <a:ea typeface="Calibri"/>
                <a:cs typeface="Calibri"/>
                <a:sym typeface="Calibri"/>
              </a:rPr>
              <a:t>»</a:t>
            </a:r>
            <a:endParaRPr lang="en-US" sz="2800" dirty="0"/>
          </a:p>
          <a:p>
            <a:pPr lvl="0" algn="r"/>
            <a:r>
              <a:rPr lang="en-US" sz="1600" b="1" i="1" dirty="0">
                <a:solidFill>
                  <a:schemeClr val="dk1"/>
                </a:solidFill>
                <a:latin typeface="Arial"/>
                <a:ea typeface="Arial"/>
                <a:cs typeface="Arial"/>
                <a:sym typeface="Arial"/>
              </a:rPr>
              <a:t>Simone de Beauvoir</a:t>
            </a:r>
            <a:endParaRPr lang="en-US" sz="1600" b="1" i="1" dirty="0">
              <a:solidFill>
                <a:schemeClr val="dk1"/>
              </a:solidFill>
              <a:ea typeface="Calibri"/>
              <a:cs typeface="Calibri"/>
              <a:sym typeface="Calibri"/>
            </a:endParaRPr>
          </a:p>
          <a:p>
            <a:endParaRPr lang="en-US" dirty="0"/>
          </a:p>
        </p:txBody>
      </p:sp>
    </p:spTree>
    <p:extLst>
      <p:ext uri="{BB962C8B-B14F-4D97-AF65-F5344CB8AC3E}">
        <p14:creationId xmlns:p14="http://schemas.microsoft.com/office/powerpoint/2010/main" val="3070125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06417" y="3825154"/>
            <a:ext cx="2591670" cy="2667532"/>
          </a:xfrm>
          <a:prstGeom prst="rect">
            <a:avLst/>
          </a:prstGeom>
          <a:noFill/>
          <a:ln>
            <a:noFill/>
          </a:ln>
        </p:spPr>
      </p:pic>
      <p:grpSp>
        <p:nvGrpSpPr>
          <p:cNvPr id="56" name="Group 55"/>
          <p:cNvGrpSpPr/>
          <p:nvPr/>
        </p:nvGrpSpPr>
        <p:grpSpPr>
          <a:xfrm>
            <a:off x="3105564" y="1762173"/>
            <a:ext cx="9520518" cy="3823610"/>
            <a:chOff x="566926" y="1253529"/>
            <a:chExt cx="9520518" cy="3823610"/>
          </a:xfrm>
        </p:grpSpPr>
        <p:sp>
          <p:nvSpPr>
            <p:cNvPr id="58" name="Google Shape;131;p3"/>
            <p:cNvSpPr/>
            <p:nvPr/>
          </p:nvSpPr>
          <p:spPr>
            <a:xfrm>
              <a:off x="2597562" y="1253529"/>
              <a:ext cx="4100649" cy="954067"/>
            </a:xfrm>
            <a:prstGeom prst="rect">
              <a:avLst/>
            </a:prstGeom>
            <a:noFill/>
            <a:ln>
              <a:noFill/>
            </a:ln>
          </p:spPr>
          <p:txBody>
            <a:bodyPr spcFirstLastPara="1" wrap="square" lIns="91425" tIns="45700" rIns="91425" bIns="45700" anchor="t" anchorCtr="0">
              <a:spAutoFit/>
            </a:bodyPr>
            <a:lstStyle/>
            <a:p>
              <a:pPr marL="285750" marR="0" lvl="0" indent="-158750" algn="l" rtl="0">
                <a:spcBef>
                  <a:spcPts val="0"/>
                </a:spcBef>
                <a:spcAft>
                  <a:spcPts val="0"/>
                </a:spcAft>
                <a:buClr>
                  <a:schemeClr val="dk1"/>
                </a:buClr>
                <a:buSzPts val="2000"/>
                <a:buFont typeface="Noto Sans Symbols"/>
                <a:buNone/>
              </a:pPr>
              <a:endParaRPr sz="2000" b="1" dirty="0">
                <a:solidFill>
                  <a:schemeClr val="dk1"/>
                </a:solidFill>
                <a:latin typeface="Times New Roman"/>
                <a:ea typeface="Times New Roman"/>
                <a:cs typeface="Times New Roman"/>
                <a:sym typeface="Times New Roman"/>
              </a:endParaRPr>
            </a:p>
            <a:p>
              <a:pPr marL="285750" marR="0" lvl="0" indent="-285750" algn="ctr" rtl="0">
                <a:lnSpc>
                  <a:spcPct val="150000"/>
                </a:lnSpc>
                <a:spcBef>
                  <a:spcPts val="0"/>
                </a:spcBef>
                <a:spcAft>
                  <a:spcPts val="0"/>
                </a:spcAft>
                <a:buClr>
                  <a:srgbClr val="FF0000"/>
                </a:buClr>
                <a:buSzPts val="2400"/>
                <a:buFont typeface="Noto Sans Symbols"/>
                <a:buChar char="✔"/>
              </a:pPr>
              <a:r>
                <a:rPr lang="en-US" sz="2400" b="1" dirty="0">
                  <a:solidFill>
                    <a:srgbClr val="FF0000"/>
                  </a:solidFill>
                  <a:latin typeface="Calibri"/>
                  <a:ea typeface="Calibri"/>
                  <a:cs typeface="Calibri"/>
                  <a:sym typeface="Calibri"/>
                </a:rPr>
                <a:t>An overview of chapter </a:t>
              </a:r>
              <a:r>
                <a:rPr lang="en-US" sz="2400" b="1" dirty="0" smtClean="0">
                  <a:solidFill>
                    <a:srgbClr val="FF0000"/>
                  </a:solidFill>
                  <a:latin typeface="Calibri"/>
                  <a:ea typeface="Calibri"/>
                  <a:cs typeface="Calibri"/>
                  <a:sym typeface="Calibri"/>
                </a:rPr>
                <a:t>5</a:t>
              </a:r>
              <a:endParaRPr sz="2400" b="1" dirty="0">
                <a:solidFill>
                  <a:srgbClr val="FF0000"/>
                </a:solidFill>
                <a:latin typeface="Calibri"/>
                <a:ea typeface="Calibri"/>
                <a:cs typeface="Calibri"/>
                <a:sym typeface="Calibri"/>
              </a:endParaRPr>
            </a:p>
          </p:txBody>
        </p:sp>
        <p:grpSp>
          <p:nvGrpSpPr>
            <p:cNvPr id="59" name="Google Shape;143;p3"/>
            <p:cNvGrpSpPr/>
            <p:nvPr/>
          </p:nvGrpSpPr>
          <p:grpSpPr>
            <a:xfrm>
              <a:off x="566926" y="2588383"/>
              <a:ext cx="9520518" cy="2488756"/>
              <a:chOff x="1417" y="274"/>
              <a:chExt cx="8948" cy="1643"/>
            </a:xfrm>
          </p:grpSpPr>
          <p:sp>
            <p:nvSpPr>
              <p:cNvPr id="64" name="Google Shape;144;p3"/>
              <p:cNvSpPr/>
              <p:nvPr/>
            </p:nvSpPr>
            <p:spPr>
              <a:xfrm>
                <a:off x="1417" y="278"/>
                <a:ext cx="1316" cy="1622"/>
              </a:xfrm>
              <a:custGeom>
                <a:avLst/>
                <a:gdLst/>
                <a:ahLst/>
                <a:cxnLst/>
                <a:rect l="l" t="t" r="r" b="b"/>
                <a:pathLst>
                  <a:path w="1316" h="1622" extrusionOk="0">
                    <a:moveTo>
                      <a:pt x="1202" y="0"/>
                    </a:moveTo>
                    <a:lnTo>
                      <a:pt x="114" y="0"/>
                    </a:lnTo>
                    <a:lnTo>
                      <a:pt x="70" y="9"/>
                    </a:lnTo>
                    <a:lnTo>
                      <a:pt x="34" y="33"/>
                    </a:lnTo>
                    <a:lnTo>
                      <a:pt x="9" y="69"/>
                    </a:lnTo>
                    <a:lnTo>
                      <a:pt x="0" y="113"/>
                    </a:lnTo>
                    <a:lnTo>
                      <a:pt x="0" y="1508"/>
                    </a:lnTo>
                    <a:lnTo>
                      <a:pt x="9" y="1552"/>
                    </a:lnTo>
                    <a:lnTo>
                      <a:pt x="34" y="1588"/>
                    </a:lnTo>
                    <a:lnTo>
                      <a:pt x="70" y="1612"/>
                    </a:lnTo>
                    <a:lnTo>
                      <a:pt x="114" y="1621"/>
                    </a:lnTo>
                    <a:lnTo>
                      <a:pt x="1202" y="1621"/>
                    </a:lnTo>
                    <a:lnTo>
                      <a:pt x="1246" y="1612"/>
                    </a:lnTo>
                    <a:lnTo>
                      <a:pt x="1282" y="1588"/>
                    </a:lnTo>
                    <a:lnTo>
                      <a:pt x="1307" y="1552"/>
                    </a:lnTo>
                    <a:lnTo>
                      <a:pt x="1316" y="1508"/>
                    </a:lnTo>
                    <a:lnTo>
                      <a:pt x="1316" y="113"/>
                    </a:lnTo>
                    <a:lnTo>
                      <a:pt x="1307" y="69"/>
                    </a:lnTo>
                    <a:lnTo>
                      <a:pt x="1282" y="33"/>
                    </a:lnTo>
                    <a:lnTo>
                      <a:pt x="1246" y="9"/>
                    </a:lnTo>
                    <a:lnTo>
                      <a:pt x="1202" y="0"/>
                    </a:lnTo>
                    <a:close/>
                  </a:path>
                </a:pathLst>
              </a:custGeom>
              <a:solidFill>
                <a:srgbClr val="55B6B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5" name="Google Shape;145;p3"/>
              <p:cNvSpPr/>
              <p:nvPr/>
            </p:nvSpPr>
            <p:spPr>
              <a:xfrm>
                <a:off x="2947" y="278"/>
                <a:ext cx="1316" cy="1622"/>
              </a:xfrm>
              <a:custGeom>
                <a:avLst/>
                <a:gdLst/>
                <a:ahLst/>
                <a:cxnLst/>
                <a:rect l="l" t="t" r="r" b="b"/>
                <a:pathLst>
                  <a:path w="1316" h="1622" extrusionOk="0">
                    <a:moveTo>
                      <a:pt x="1202" y="0"/>
                    </a:moveTo>
                    <a:lnTo>
                      <a:pt x="113" y="0"/>
                    </a:lnTo>
                    <a:lnTo>
                      <a:pt x="69" y="9"/>
                    </a:lnTo>
                    <a:lnTo>
                      <a:pt x="33" y="33"/>
                    </a:lnTo>
                    <a:lnTo>
                      <a:pt x="9" y="69"/>
                    </a:lnTo>
                    <a:lnTo>
                      <a:pt x="0" y="113"/>
                    </a:lnTo>
                    <a:lnTo>
                      <a:pt x="0" y="1508"/>
                    </a:lnTo>
                    <a:lnTo>
                      <a:pt x="9" y="1552"/>
                    </a:lnTo>
                    <a:lnTo>
                      <a:pt x="33" y="1588"/>
                    </a:lnTo>
                    <a:lnTo>
                      <a:pt x="69" y="1612"/>
                    </a:lnTo>
                    <a:lnTo>
                      <a:pt x="113" y="1621"/>
                    </a:lnTo>
                    <a:lnTo>
                      <a:pt x="1202" y="1621"/>
                    </a:lnTo>
                    <a:lnTo>
                      <a:pt x="1246" y="1612"/>
                    </a:lnTo>
                    <a:lnTo>
                      <a:pt x="1282" y="1588"/>
                    </a:lnTo>
                    <a:lnTo>
                      <a:pt x="1306" y="1552"/>
                    </a:lnTo>
                    <a:lnTo>
                      <a:pt x="1315" y="1508"/>
                    </a:lnTo>
                    <a:lnTo>
                      <a:pt x="1315" y="113"/>
                    </a:lnTo>
                    <a:lnTo>
                      <a:pt x="1306" y="69"/>
                    </a:lnTo>
                    <a:lnTo>
                      <a:pt x="1282" y="33"/>
                    </a:lnTo>
                    <a:lnTo>
                      <a:pt x="1246" y="9"/>
                    </a:lnTo>
                    <a:lnTo>
                      <a:pt x="1202" y="0"/>
                    </a:lnTo>
                    <a:close/>
                  </a:path>
                </a:pathLst>
              </a:custGeom>
              <a:solidFill>
                <a:srgbClr val="F4B22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66" name="Google Shape;146;p3"/>
              <p:cNvCxnSpPr/>
              <p:nvPr/>
            </p:nvCxnSpPr>
            <p:spPr>
              <a:xfrm>
                <a:off x="2714" y="1017"/>
                <a:ext cx="196" cy="0"/>
              </a:xfrm>
              <a:prstGeom prst="straightConnector1">
                <a:avLst/>
              </a:prstGeom>
              <a:noFill/>
              <a:ln w="63500" cap="flat" cmpd="sng">
                <a:solidFill>
                  <a:srgbClr val="55B6B2"/>
                </a:solidFill>
                <a:prstDash val="solid"/>
                <a:round/>
                <a:headEnd type="none" w="med" len="med"/>
                <a:tailEnd type="none" w="med" len="med"/>
              </a:ln>
            </p:spPr>
          </p:cxnSp>
          <p:sp>
            <p:nvSpPr>
              <p:cNvPr id="67" name="Google Shape;147;p3"/>
              <p:cNvSpPr/>
              <p:nvPr/>
            </p:nvSpPr>
            <p:spPr>
              <a:xfrm>
                <a:off x="2825" y="814"/>
                <a:ext cx="218" cy="405"/>
              </a:xfrm>
              <a:custGeom>
                <a:avLst/>
                <a:gdLst/>
                <a:ahLst/>
                <a:cxnLst/>
                <a:rect l="l" t="t" r="r" b="b"/>
                <a:pathLst>
                  <a:path w="218" h="405" extrusionOk="0">
                    <a:moveTo>
                      <a:pt x="0" y="0"/>
                    </a:moveTo>
                    <a:lnTo>
                      <a:pt x="0" y="404"/>
                    </a:lnTo>
                    <a:lnTo>
                      <a:pt x="217" y="202"/>
                    </a:lnTo>
                    <a:lnTo>
                      <a:pt x="0" y="0"/>
                    </a:lnTo>
                    <a:close/>
                  </a:path>
                </a:pathLst>
              </a:custGeom>
              <a:solidFill>
                <a:srgbClr val="55B6B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68" name="Google Shape;148;p3"/>
              <p:cNvCxnSpPr/>
              <p:nvPr/>
            </p:nvCxnSpPr>
            <p:spPr>
              <a:xfrm>
                <a:off x="4263" y="1017"/>
                <a:ext cx="195" cy="0"/>
              </a:xfrm>
              <a:prstGeom prst="straightConnector1">
                <a:avLst/>
              </a:prstGeom>
              <a:noFill/>
              <a:ln w="63500" cap="flat" cmpd="sng">
                <a:solidFill>
                  <a:srgbClr val="F4B228"/>
                </a:solidFill>
                <a:prstDash val="solid"/>
                <a:round/>
                <a:headEnd type="none" w="med" len="med"/>
                <a:tailEnd type="none" w="med" len="med"/>
              </a:ln>
            </p:spPr>
          </p:cxnSp>
          <p:sp>
            <p:nvSpPr>
              <p:cNvPr id="69" name="Google Shape;149;p3"/>
              <p:cNvSpPr/>
              <p:nvPr/>
            </p:nvSpPr>
            <p:spPr>
              <a:xfrm>
                <a:off x="4542" y="295"/>
                <a:ext cx="1265" cy="1622"/>
              </a:xfrm>
              <a:custGeom>
                <a:avLst/>
                <a:gdLst/>
                <a:ahLst/>
                <a:cxnLst/>
                <a:rect l="l" t="t" r="r" b="b"/>
                <a:pathLst>
                  <a:path w="1265" h="1622" extrusionOk="0">
                    <a:moveTo>
                      <a:pt x="1151" y="0"/>
                    </a:moveTo>
                    <a:lnTo>
                      <a:pt x="113" y="0"/>
                    </a:lnTo>
                    <a:lnTo>
                      <a:pt x="69" y="9"/>
                    </a:lnTo>
                    <a:lnTo>
                      <a:pt x="33" y="33"/>
                    </a:lnTo>
                    <a:lnTo>
                      <a:pt x="9" y="69"/>
                    </a:lnTo>
                    <a:lnTo>
                      <a:pt x="0" y="113"/>
                    </a:lnTo>
                    <a:lnTo>
                      <a:pt x="0" y="1508"/>
                    </a:lnTo>
                    <a:lnTo>
                      <a:pt x="9" y="1552"/>
                    </a:lnTo>
                    <a:lnTo>
                      <a:pt x="33" y="1588"/>
                    </a:lnTo>
                    <a:lnTo>
                      <a:pt x="69" y="1612"/>
                    </a:lnTo>
                    <a:lnTo>
                      <a:pt x="113" y="1621"/>
                    </a:lnTo>
                    <a:lnTo>
                      <a:pt x="1151" y="1621"/>
                    </a:lnTo>
                    <a:lnTo>
                      <a:pt x="1195" y="1612"/>
                    </a:lnTo>
                    <a:lnTo>
                      <a:pt x="1231" y="1588"/>
                    </a:lnTo>
                    <a:lnTo>
                      <a:pt x="1255" y="1552"/>
                    </a:lnTo>
                    <a:lnTo>
                      <a:pt x="1264" y="1508"/>
                    </a:lnTo>
                    <a:lnTo>
                      <a:pt x="1264" y="113"/>
                    </a:lnTo>
                    <a:lnTo>
                      <a:pt x="1255" y="69"/>
                    </a:lnTo>
                    <a:lnTo>
                      <a:pt x="1231" y="33"/>
                    </a:lnTo>
                    <a:lnTo>
                      <a:pt x="1195" y="9"/>
                    </a:lnTo>
                    <a:lnTo>
                      <a:pt x="1151" y="0"/>
                    </a:lnTo>
                    <a:close/>
                  </a:path>
                </a:pathLst>
              </a:custGeom>
              <a:solidFill>
                <a:srgbClr val="FF681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0" name="Google Shape;150;p3"/>
              <p:cNvSpPr/>
              <p:nvPr/>
            </p:nvSpPr>
            <p:spPr>
              <a:xfrm>
                <a:off x="4374" y="814"/>
                <a:ext cx="218" cy="405"/>
              </a:xfrm>
              <a:custGeom>
                <a:avLst/>
                <a:gdLst/>
                <a:ahLst/>
                <a:cxnLst/>
                <a:rect l="l" t="t" r="r" b="b"/>
                <a:pathLst>
                  <a:path w="218" h="405" extrusionOk="0">
                    <a:moveTo>
                      <a:pt x="0" y="0"/>
                    </a:moveTo>
                    <a:lnTo>
                      <a:pt x="0" y="404"/>
                    </a:lnTo>
                    <a:lnTo>
                      <a:pt x="218" y="202"/>
                    </a:lnTo>
                    <a:lnTo>
                      <a:pt x="0" y="0"/>
                    </a:lnTo>
                    <a:close/>
                  </a:path>
                </a:pathLst>
              </a:custGeom>
              <a:solidFill>
                <a:srgbClr val="F4B22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71" name="Google Shape;151;p3"/>
              <p:cNvCxnSpPr/>
              <p:nvPr/>
            </p:nvCxnSpPr>
            <p:spPr>
              <a:xfrm>
                <a:off x="5799" y="1017"/>
                <a:ext cx="195" cy="0"/>
              </a:xfrm>
              <a:prstGeom prst="straightConnector1">
                <a:avLst/>
              </a:prstGeom>
              <a:noFill/>
              <a:ln w="63500" cap="flat" cmpd="sng">
                <a:solidFill>
                  <a:srgbClr val="FF681E"/>
                </a:solidFill>
                <a:prstDash val="solid"/>
                <a:round/>
                <a:headEnd type="none" w="med" len="med"/>
                <a:tailEnd type="none" w="med" len="med"/>
              </a:ln>
            </p:spPr>
          </p:cxnSp>
          <p:sp>
            <p:nvSpPr>
              <p:cNvPr id="72" name="Google Shape;152;p3"/>
              <p:cNvSpPr/>
              <p:nvPr/>
            </p:nvSpPr>
            <p:spPr>
              <a:xfrm>
                <a:off x="6083" y="278"/>
                <a:ext cx="1265" cy="1622"/>
              </a:xfrm>
              <a:custGeom>
                <a:avLst/>
                <a:gdLst/>
                <a:ahLst/>
                <a:cxnLst/>
                <a:rect l="l" t="t" r="r" b="b"/>
                <a:pathLst>
                  <a:path w="1265" h="1622" extrusionOk="0">
                    <a:moveTo>
                      <a:pt x="1151" y="0"/>
                    </a:moveTo>
                    <a:lnTo>
                      <a:pt x="114" y="0"/>
                    </a:lnTo>
                    <a:lnTo>
                      <a:pt x="70" y="9"/>
                    </a:lnTo>
                    <a:lnTo>
                      <a:pt x="34" y="33"/>
                    </a:lnTo>
                    <a:lnTo>
                      <a:pt x="9" y="69"/>
                    </a:lnTo>
                    <a:lnTo>
                      <a:pt x="0" y="113"/>
                    </a:lnTo>
                    <a:lnTo>
                      <a:pt x="0" y="1508"/>
                    </a:lnTo>
                    <a:lnTo>
                      <a:pt x="9" y="1552"/>
                    </a:lnTo>
                    <a:lnTo>
                      <a:pt x="34" y="1588"/>
                    </a:lnTo>
                    <a:lnTo>
                      <a:pt x="70" y="1612"/>
                    </a:lnTo>
                    <a:lnTo>
                      <a:pt x="114" y="1621"/>
                    </a:lnTo>
                    <a:lnTo>
                      <a:pt x="1151" y="1621"/>
                    </a:lnTo>
                    <a:lnTo>
                      <a:pt x="1195" y="1612"/>
                    </a:lnTo>
                    <a:lnTo>
                      <a:pt x="1232" y="1588"/>
                    </a:lnTo>
                    <a:lnTo>
                      <a:pt x="1256" y="1552"/>
                    </a:lnTo>
                    <a:lnTo>
                      <a:pt x="1265" y="1508"/>
                    </a:lnTo>
                    <a:lnTo>
                      <a:pt x="1265" y="113"/>
                    </a:lnTo>
                    <a:lnTo>
                      <a:pt x="1256" y="69"/>
                    </a:lnTo>
                    <a:lnTo>
                      <a:pt x="1232" y="33"/>
                    </a:lnTo>
                    <a:lnTo>
                      <a:pt x="1195" y="9"/>
                    </a:lnTo>
                    <a:lnTo>
                      <a:pt x="1151" y="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3" name="Google Shape;153;p3"/>
              <p:cNvSpPr/>
              <p:nvPr/>
            </p:nvSpPr>
            <p:spPr>
              <a:xfrm>
                <a:off x="5910" y="814"/>
                <a:ext cx="218" cy="405"/>
              </a:xfrm>
              <a:custGeom>
                <a:avLst/>
                <a:gdLst/>
                <a:ahLst/>
                <a:cxnLst/>
                <a:rect l="l" t="t" r="r" b="b"/>
                <a:pathLst>
                  <a:path w="218" h="405" extrusionOk="0">
                    <a:moveTo>
                      <a:pt x="0" y="0"/>
                    </a:moveTo>
                    <a:lnTo>
                      <a:pt x="0" y="404"/>
                    </a:lnTo>
                    <a:lnTo>
                      <a:pt x="218" y="202"/>
                    </a:lnTo>
                    <a:lnTo>
                      <a:pt x="0" y="0"/>
                    </a:lnTo>
                    <a:close/>
                  </a:path>
                </a:pathLst>
              </a:custGeom>
              <a:solidFill>
                <a:srgbClr val="FF681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4" name="Google Shape;154;p3"/>
              <p:cNvSpPr/>
              <p:nvPr/>
            </p:nvSpPr>
            <p:spPr>
              <a:xfrm>
                <a:off x="7582" y="274"/>
                <a:ext cx="1523" cy="1627"/>
              </a:xfrm>
              <a:custGeom>
                <a:avLst/>
                <a:gdLst/>
                <a:ahLst/>
                <a:cxnLst/>
                <a:rect l="l" t="t" r="r" b="b"/>
                <a:pathLst>
                  <a:path w="1265" h="1627" extrusionOk="0">
                    <a:moveTo>
                      <a:pt x="1151" y="0"/>
                    </a:moveTo>
                    <a:lnTo>
                      <a:pt x="113" y="0"/>
                    </a:lnTo>
                    <a:lnTo>
                      <a:pt x="69" y="9"/>
                    </a:lnTo>
                    <a:lnTo>
                      <a:pt x="33" y="33"/>
                    </a:lnTo>
                    <a:lnTo>
                      <a:pt x="9" y="69"/>
                    </a:lnTo>
                    <a:lnTo>
                      <a:pt x="0" y="113"/>
                    </a:lnTo>
                    <a:lnTo>
                      <a:pt x="0" y="1513"/>
                    </a:lnTo>
                    <a:lnTo>
                      <a:pt x="9" y="1557"/>
                    </a:lnTo>
                    <a:lnTo>
                      <a:pt x="33" y="1593"/>
                    </a:lnTo>
                    <a:lnTo>
                      <a:pt x="69" y="1617"/>
                    </a:lnTo>
                    <a:lnTo>
                      <a:pt x="113" y="1626"/>
                    </a:lnTo>
                    <a:lnTo>
                      <a:pt x="1151" y="1626"/>
                    </a:lnTo>
                    <a:lnTo>
                      <a:pt x="1195" y="1617"/>
                    </a:lnTo>
                    <a:lnTo>
                      <a:pt x="1231" y="1593"/>
                    </a:lnTo>
                    <a:lnTo>
                      <a:pt x="1255" y="1557"/>
                    </a:lnTo>
                    <a:lnTo>
                      <a:pt x="1264" y="1513"/>
                    </a:lnTo>
                    <a:lnTo>
                      <a:pt x="1264" y="113"/>
                    </a:lnTo>
                    <a:lnTo>
                      <a:pt x="1255" y="69"/>
                    </a:lnTo>
                    <a:lnTo>
                      <a:pt x="1231" y="33"/>
                    </a:lnTo>
                    <a:lnTo>
                      <a:pt x="1195" y="9"/>
                    </a:lnTo>
                    <a:lnTo>
                      <a:pt x="1151" y="0"/>
                    </a:lnTo>
                    <a:close/>
                  </a:path>
                </a:pathLst>
              </a:custGeom>
              <a:solidFill>
                <a:srgbClr val="368DD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75" name="Google Shape;155;p3"/>
              <p:cNvCxnSpPr/>
              <p:nvPr/>
            </p:nvCxnSpPr>
            <p:spPr>
              <a:xfrm>
                <a:off x="7353" y="1017"/>
                <a:ext cx="196" cy="0"/>
              </a:xfrm>
              <a:prstGeom prst="straightConnector1">
                <a:avLst/>
              </a:prstGeom>
              <a:noFill/>
              <a:ln w="63500" cap="flat" cmpd="sng">
                <a:solidFill>
                  <a:srgbClr val="D52A2F"/>
                </a:solidFill>
                <a:prstDash val="solid"/>
                <a:round/>
                <a:headEnd type="none" w="med" len="med"/>
                <a:tailEnd type="none" w="med" len="med"/>
              </a:ln>
            </p:spPr>
          </p:cxnSp>
          <p:sp>
            <p:nvSpPr>
              <p:cNvPr id="76" name="Google Shape;156;p3"/>
              <p:cNvSpPr/>
              <p:nvPr/>
            </p:nvSpPr>
            <p:spPr>
              <a:xfrm>
                <a:off x="7464" y="814"/>
                <a:ext cx="218" cy="405"/>
              </a:xfrm>
              <a:custGeom>
                <a:avLst/>
                <a:gdLst/>
                <a:ahLst/>
                <a:cxnLst/>
                <a:rect l="l" t="t" r="r" b="b"/>
                <a:pathLst>
                  <a:path w="218" h="405" extrusionOk="0">
                    <a:moveTo>
                      <a:pt x="0" y="0"/>
                    </a:moveTo>
                    <a:lnTo>
                      <a:pt x="0" y="404"/>
                    </a:lnTo>
                    <a:lnTo>
                      <a:pt x="217" y="202"/>
                    </a:lnTo>
                    <a:lnTo>
                      <a:pt x="0" y="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77" name="Google Shape;157;p3"/>
              <p:cNvCxnSpPr/>
              <p:nvPr/>
            </p:nvCxnSpPr>
            <p:spPr>
              <a:xfrm>
                <a:off x="8989" y="1043"/>
                <a:ext cx="195" cy="0"/>
              </a:xfrm>
              <a:prstGeom prst="straightConnector1">
                <a:avLst/>
              </a:prstGeom>
              <a:noFill/>
              <a:ln w="63500" cap="flat" cmpd="sng">
                <a:solidFill>
                  <a:srgbClr val="368DDD"/>
                </a:solidFill>
                <a:prstDash val="solid"/>
                <a:round/>
                <a:headEnd type="none" w="med" len="med"/>
                <a:tailEnd type="none" w="med" len="med"/>
              </a:ln>
            </p:spPr>
          </p:cxnSp>
          <p:sp>
            <p:nvSpPr>
              <p:cNvPr id="78" name="Google Shape;158;p3"/>
              <p:cNvSpPr txBox="1"/>
              <p:nvPr/>
            </p:nvSpPr>
            <p:spPr>
              <a:xfrm>
                <a:off x="1515" y="493"/>
                <a:ext cx="1045" cy="1418"/>
              </a:xfrm>
              <a:prstGeom prst="rect">
                <a:avLst/>
              </a:prstGeom>
              <a:noFill/>
              <a:ln>
                <a:noFill/>
              </a:ln>
            </p:spPr>
            <p:txBody>
              <a:bodyPr spcFirstLastPara="1" wrap="square" lIns="0" tIns="0" rIns="0" bIns="0" anchor="t" anchorCtr="0">
                <a:noAutofit/>
              </a:bodyPr>
              <a:lstStyle/>
              <a:p>
                <a:pPr marL="0" marR="11430" lvl="0" indent="0" algn="ctr" rtl="0">
                  <a:lnSpc>
                    <a:spcPct val="98000"/>
                  </a:lnSpc>
                  <a:spcBef>
                    <a:spcPts val="0"/>
                  </a:spcBef>
                  <a:spcAft>
                    <a:spcPts val="0"/>
                  </a:spcAft>
                  <a:buNone/>
                </a:pPr>
                <a:endParaRPr sz="1100" b="1">
                  <a:solidFill>
                    <a:srgbClr val="FFFFFF"/>
                  </a:solidFill>
                  <a:latin typeface="Tahoma"/>
                  <a:ea typeface="Tahoma"/>
                  <a:cs typeface="Tahoma"/>
                  <a:sym typeface="Tahoma"/>
                </a:endParaRPr>
              </a:p>
              <a:p>
                <a:pPr marL="0" marR="11430" lvl="0" indent="0" algn="ctr" rtl="0">
                  <a:lnSpc>
                    <a:spcPct val="98000"/>
                  </a:lnSpc>
                  <a:spcBef>
                    <a:spcPts val="0"/>
                  </a:spcBef>
                  <a:spcAft>
                    <a:spcPts val="0"/>
                  </a:spcAft>
                  <a:buNone/>
                </a:pPr>
                <a:endParaRPr sz="1100" b="1">
                  <a:solidFill>
                    <a:srgbClr val="FFFFFF"/>
                  </a:solidFill>
                  <a:latin typeface="Tahoma"/>
                  <a:ea typeface="Tahoma"/>
                  <a:cs typeface="Tahoma"/>
                  <a:sym typeface="Tahoma"/>
                </a:endParaRPr>
              </a:p>
              <a:p>
                <a:pPr marL="0" marR="11430" lvl="0" indent="0" algn="ctr" rtl="0">
                  <a:lnSpc>
                    <a:spcPct val="98000"/>
                  </a:lnSpc>
                  <a:spcBef>
                    <a:spcPts val="0"/>
                  </a:spcBef>
                  <a:spcAft>
                    <a:spcPts val="0"/>
                  </a:spcAft>
                  <a:buNone/>
                </a:pPr>
                <a:endParaRPr sz="1100" b="1">
                  <a:solidFill>
                    <a:srgbClr val="FFFFFF"/>
                  </a:solidFill>
                  <a:latin typeface="Tahoma"/>
                  <a:ea typeface="Tahoma"/>
                  <a:cs typeface="Tahoma"/>
                  <a:sym typeface="Tahoma"/>
                </a:endParaRPr>
              </a:p>
              <a:p>
                <a:pPr marL="0" marR="11430" lvl="0" indent="0" algn="ctr" rtl="0">
                  <a:lnSpc>
                    <a:spcPct val="98000"/>
                  </a:lnSpc>
                  <a:spcBef>
                    <a:spcPts val="0"/>
                  </a:spcBef>
                  <a:spcAft>
                    <a:spcPts val="0"/>
                  </a:spcAft>
                  <a:buNone/>
                </a:pPr>
                <a:r>
                  <a:rPr lang="en-US" sz="1600" b="1">
                    <a:solidFill>
                      <a:srgbClr val="FFFFFF"/>
                    </a:solidFill>
                    <a:latin typeface="Tahoma"/>
                    <a:ea typeface="Tahoma"/>
                    <a:cs typeface="Tahoma"/>
                    <a:sym typeface="Tahoma"/>
                  </a:rPr>
                  <a:t>Evaluation overview</a:t>
                </a:r>
                <a:endParaRPr sz="1600" b="1">
                  <a:solidFill>
                    <a:srgbClr val="FFFFFF"/>
                  </a:solidFill>
                  <a:latin typeface="Tahoma"/>
                  <a:ea typeface="Tahoma"/>
                  <a:cs typeface="Tahoma"/>
                  <a:sym typeface="Tahoma"/>
                </a:endParaRPr>
              </a:p>
            </p:txBody>
          </p:sp>
          <p:sp>
            <p:nvSpPr>
              <p:cNvPr id="79" name="Google Shape;159;p3"/>
              <p:cNvSpPr txBox="1"/>
              <p:nvPr/>
            </p:nvSpPr>
            <p:spPr>
              <a:xfrm>
                <a:off x="3075" y="459"/>
                <a:ext cx="1065" cy="865"/>
              </a:xfrm>
              <a:prstGeom prst="rect">
                <a:avLst/>
              </a:prstGeom>
              <a:noFill/>
              <a:ln>
                <a:noFill/>
              </a:ln>
            </p:spPr>
            <p:txBody>
              <a:bodyPr spcFirstLastPara="1" wrap="square" lIns="0" tIns="0" rIns="0" bIns="0" anchor="t" anchorCtr="0">
                <a:noAutofit/>
              </a:bodyPr>
              <a:lstStyle/>
              <a:p>
                <a:pPr marL="0" marR="11430" lvl="0" indent="146050" algn="ctr" rtl="0">
                  <a:lnSpc>
                    <a:spcPct val="98000"/>
                  </a:lnSpc>
                  <a:spcBef>
                    <a:spcPts val="0"/>
                  </a:spcBef>
                  <a:spcAft>
                    <a:spcPts val="0"/>
                  </a:spcAft>
                  <a:buNone/>
                </a:pPr>
                <a:endParaRPr sz="1100" b="1" dirty="0">
                  <a:solidFill>
                    <a:srgbClr val="FFFFFF"/>
                  </a:solidFill>
                  <a:latin typeface="Tahoma"/>
                  <a:ea typeface="Tahoma"/>
                  <a:cs typeface="Tahoma"/>
                  <a:sym typeface="Tahoma"/>
                </a:endParaRPr>
              </a:p>
            </p:txBody>
          </p:sp>
          <p:sp>
            <p:nvSpPr>
              <p:cNvPr id="80" name="Google Shape;160;p3"/>
              <p:cNvSpPr txBox="1"/>
              <p:nvPr/>
            </p:nvSpPr>
            <p:spPr>
              <a:xfrm>
                <a:off x="4606" y="463"/>
                <a:ext cx="1045" cy="1081"/>
              </a:xfrm>
              <a:prstGeom prst="rect">
                <a:avLst/>
              </a:prstGeom>
              <a:noFill/>
              <a:ln>
                <a:noFill/>
              </a:ln>
            </p:spPr>
            <p:txBody>
              <a:bodyPr spcFirstLastPara="1" wrap="square" lIns="0" tIns="0" rIns="0" bIns="0" anchor="t" anchorCtr="0">
                <a:noAutofit/>
              </a:bodyPr>
              <a:lstStyle/>
              <a:p>
                <a:pPr marL="0" marR="11430" lvl="0" indent="0" algn="ctr" rtl="0">
                  <a:lnSpc>
                    <a:spcPct val="98000"/>
                  </a:lnSpc>
                  <a:spcBef>
                    <a:spcPts val="0"/>
                  </a:spcBef>
                  <a:spcAft>
                    <a:spcPts val="0"/>
                  </a:spcAft>
                  <a:buNone/>
                </a:pPr>
                <a:endParaRPr sz="1200" b="1">
                  <a:solidFill>
                    <a:schemeClr val="dk1"/>
                  </a:solidFill>
                  <a:latin typeface="Tahoma"/>
                  <a:ea typeface="Tahoma"/>
                  <a:cs typeface="Tahoma"/>
                  <a:sym typeface="Tahoma"/>
                </a:endParaRPr>
              </a:p>
            </p:txBody>
          </p:sp>
          <p:sp>
            <p:nvSpPr>
              <p:cNvPr id="81" name="Google Shape;161;p3"/>
              <p:cNvSpPr txBox="1"/>
              <p:nvPr/>
            </p:nvSpPr>
            <p:spPr>
              <a:xfrm>
                <a:off x="6257" y="678"/>
                <a:ext cx="983" cy="649"/>
              </a:xfrm>
              <a:prstGeom prst="rect">
                <a:avLst/>
              </a:prstGeom>
              <a:noFill/>
              <a:ln>
                <a:noFill/>
              </a:ln>
            </p:spPr>
            <p:txBody>
              <a:bodyPr spcFirstLastPara="1" wrap="square" lIns="0" tIns="0" rIns="0" bIns="0" anchor="t" anchorCtr="0">
                <a:noAutofit/>
              </a:bodyPr>
              <a:lstStyle/>
              <a:p>
                <a:pPr marL="0" marR="10160" lvl="0" indent="55880" algn="ctr" rtl="0">
                  <a:lnSpc>
                    <a:spcPct val="98000"/>
                  </a:lnSpc>
                  <a:spcBef>
                    <a:spcPts val="0"/>
                  </a:spcBef>
                  <a:spcAft>
                    <a:spcPts val="0"/>
                  </a:spcAft>
                  <a:buNone/>
                </a:pPr>
                <a:endParaRPr sz="1200" b="1">
                  <a:solidFill>
                    <a:schemeClr val="dk1"/>
                  </a:solidFill>
                  <a:latin typeface="Tahoma"/>
                  <a:ea typeface="Tahoma"/>
                  <a:cs typeface="Tahoma"/>
                  <a:sym typeface="Tahoma"/>
                </a:endParaRPr>
              </a:p>
            </p:txBody>
          </p:sp>
          <p:sp>
            <p:nvSpPr>
              <p:cNvPr id="82" name="Google Shape;162;p3"/>
              <p:cNvSpPr txBox="1"/>
              <p:nvPr/>
            </p:nvSpPr>
            <p:spPr>
              <a:xfrm>
                <a:off x="7870" y="683"/>
                <a:ext cx="684" cy="416"/>
              </a:xfrm>
              <a:prstGeom prst="rect">
                <a:avLst/>
              </a:prstGeom>
              <a:noFill/>
              <a:ln>
                <a:noFill/>
              </a:ln>
            </p:spPr>
            <p:txBody>
              <a:bodyPr spcFirstLastPara="1" wrap="square" lIns="0" tIns="0" rIns="0" bIns="0" anchor="t" anchorCtr="0">
                <a:noAutofit/>
              </a:bodyPr>
              <a:lstStyle/>
              <a:p>
                <a:pPr marL="120650" marR="0" lvl="0" indent="-120650" algn="l" rtl="0">
                  <a:lnSpc>
                    <a:spcPct val="98000"/>
                  </a:lnSpc>
                  <a:spcBef>
                    <a:spcPts val="0"/>
                  </a:spcBef>
                  <a:spcAft>
                    <a:spcPts val="0"/>
                  </a:spcAft>
                  <a:buNone/>
                </a:pPr>
                <a:endParaRPr sz="1400" b="1">
                  <a:solidFill>
                    <a:schemeClr val="dk1"/>
                  </a:solidFill>
                  <a:latin typeface="Tahoma"/>
                  <a:ea typeface="Tahoma"/>
                  <a:cs typeface="Tahoma"/>
                  <a:sym typeface="Tahoma"/>
                </a:endParaRPr>
              </a:p>
            </p:txBody>
          </p:sp>
          <p:sp>
            <p:nvSpPr>
              <p:cNvPr id="83" name="Google Shape;163;p3"/>
              <p:cNvSpPr txBox="1"/>
              <p:nvPr/>
            </p:nvSpPr>
            <p:spPr>
              <a:xfrm>
                <a:off x="9184" y="567"/>
                <a:ext cx="1181" cy="977"/>
              </a:xfrm>
              <a:prstGeom prst="rect">
                <a:avLst/>
              </a:prstGeom>
              <a:noFill/>
              <a:ln>
                <a:noFill/>
              </a:ln>
            </p:spPr>
            <p:txBody>
              <a:bodyPr spcFirstLastPara="1" wrap="square" lIns="0" tIns="0" rIns="0" bIns="0" anchor="t" anchorCtr="0">
                <a:noAutofit/>
              </a:bodyPr>
              <a:lstStyle/>
              <a:p>
                <a:pPr marL="71755" marR="0" lvl="0" indent="-71755" algn="l" rtl="0">
                  <a:lnSpc>
                    <a:spcPct val="98000"/>
                  </a:lnSpc>
                  <a:spcBef>
                    <a:spcPts val="0"/>
                  </a:spcBef>
                  <a:spcAft>
                    <a:spcPts val="0"/>
                  </a:spcAft>
                  <a:buNone/>
                </a:pPr>
                <a:endParaRPr sz="1200" b="1">
                  <a:solidFill>
                    <a:srgbClr val="FFFFFF"/>
                  </a:solidFill>
                  <a:latin typeface="Tahoma"/>
                  <a:ea typeface="Tahoma"/>
                  <a:cs typeface="Tahoma"/>
                  <a:sym typeface="Tahoma"/>
                </a:endParaRPr>
              </a:p>
              <a:p>
                <a:pPr marL="71755" marR="0" lvl="0" indent="-71755" algn="l" rtl="0">
                  <a:lnSpc>
                    <a:spcPct val="98000"/>
                  </a:lnSpc>
                  <a:spcBef>
                    <a:spcPts val="0"/>
                  </a:spcBef>
                  <a:spcAft>
                    <a:spcPts val="0"/>
                  </a:spcAft>
                  <a:buNone/>
                </a:pPr>
                <a:endParaRPr sz="1200" b="1">
                  <a:solidFill>
                    <a:srgbClr val="FFFFFF"/>
                  </a:solidFill>
                  <a:latin typeface="Tahoma"/>
                  <a:ea typeface="Tahoma"/>
                  <a:cs typeface="Tahoma"/>
                  <a:sym typeface="Tahoma"/>
                </a:endParaRPr>
              </a:p>
            </p:txBody>
          </p:sp>
        </p:grpSp>
        <p:sp>
          <p:nvSpPr>
            <p:cNvPr id="60" name="Google Shape;164;p3"/>
            <p:cNvSpPr/>
            <p:nvPr/>
          </p:nvSpPr>
          <p:spPr>
            <a:xfrm>
              <a:off x="2197074" y="3250824"/>
              <a:ext cx="1354836" cy="816145"/>
            </a:xfrm>
            <a:prstGeom prst="rect">
              <a:avLst/>
            </a:prstGeom>
            <a:noFill/>
            <a:ln>
              <a:noFill/>
            </a:ln>
          </p:spPr>
          <p:txBody>
            <a:bodyPr spcFirstLastPara="1" wrap="square" lIns="91425" tIns="45700" rIns="91425" bIns="45700" anchor="t" anchorCtr="0">
              <a:spAutoFit/>
            </a:bodyPr>
            <a:lstStyle/>
            <a:p>
              <a:pPr marL="0" marR="11430" lvl="0" indent="0" algn="ctr" rtl="0">
                <a:lnSpc>
                  <a:spcPct val="98000"/>
                </a:lnSpc>
                <a:spcBef>
                  <a:spcPts val="0"/>
                </a:spcBef>
                <a:spcAft>
                  <a:spcPts val="0"/>
                </a:spcAft>
                <a:buNone/>
              </a:pPr>
              <a:r>
                <a:rPr lang="en-US" sz="1600" b="1" dirty="0">
                  <a:solidFill>
                    <a:srgbClr val="FFFFFF"/>
                  </a:solidFill>
                  <a:latin typeface="Tahoma"/>
                  <a:ea typeface="Tahoma"/>
                  <a:cs typeface="Tahoma"/>
                  <a:sym typeface="Tahoma"/>
                </a:rPr>
                <a:t>Planning for evaluation</a:t>
              </a:r>
              <a:endParaRPr sz="1600" b="1" dirty="0">
                <a:solidFill>
                  <a:srgbClr val="FFFFFF"/>
                </a:solidFill>
                <a:latin typeface="Tahoma"/>
                <a:ea typeface="Tahoma"/>
                <a:cs typeface="Tahoma"/>
                <a:sym typeface="Tahoma"/>
              </a:endParaRPr>
            </a:p>
          </p:txBody>
        </p:sp>
        <p:sp>
          <p:nvSpPr>
            <p:cNvPr id="61" name="Google Shape;165;p3"/>
            <p:cNvSpPr txBox="1"/>
            <p:nvPr/>
          </p:nvSpPr>
          <p:spPr>
            <a:xfrm>
              <a:off x="3760976" y="3232551"/>
              <a:ext cx="1639597" cy="64629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a:solidFill>
                    <a:srgbClr val="FFFFFF"/>
                  </a:solidFill>
                  <a:latin typeface="Tahoma"/>
                  <a:ea typeface="Tahoma"/>
                  <a:cs typeface="Tahoma"/>
                  <a:sym typeface="Tahoma"/>
                </a:rPr>
                <a:t>Undertaking evaluation</a:t>
              </a:r>
              <a:endParaRPr sz="1800" b="1" dirty="0">
                <a:solidFill>
                  <a:srgbClr val="FFFFFF"/>
                </a:solidFill>
                <a:latin typeface="Tahoma"/>
                <a:ea typeface="Tahoma"/>
                <a:cs typeface="Tahoma"/>
                <a:sym typeface="Tahoma"/>
              </a:endParaRPr>
            </a:p>
          </p:txBody>
        </p:sp>
        <p:sp>
          <p:nvSpPr>
            <p:cNvPr id="62" name="Google Shape;166;p3"/>
            <p:cNvSpPr txBox="1"/>
            <p:nvPr/>
          </p:nvSpPr>
          <p:spPr>
            <a:xfrm>
              <a:off x="5518675" y="3090730"/>
              <a:ext cx="1442621" cy="92328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a:solidFill>
                    <a:srgbClr val="FFFFFF"/>
                  </a:solidFill>
                  <a:latin typeface="Tahoma"/>
                  <a:ea typeface="Tahoma"/>
                  <a:cs typeface="Tahoma"/>
                  <a:sym typeface="Tahoma"/>
                </a:rPr>
                <a:t>Follow-up and using evaluation</a:t>
              </a:r>
              <a:endParaRPr sz="1800" b="1" dirty="0">
                <a:solidFill>
                  <a:srgbClr val="FFFFFF"/>
                </a:solidFill>
                <a:latin typeface="Tahoma"/>
                <a:ea typeface="Tahoma"/>
                <a:cs typeface="Tahoma"/>
                <a:sym typeface="Tahoma"/>
              </a:endParaRPr>
            </a:p>
          </p:txBody>
        </p:sp>
        <p:sp>
          <p:nvSpPr>
            <p:cNvPr id="63" name="Google Shape;167;p3"/>
            <p:cNvSpPr txBox="1"/>
            <p:nvPr/>
          </p:nvSpPr>
          <p:spPr>
            <a:xfrm>
              <a:off x="6977422" y="2784348"/>
              <a:ext cx="1930963" cy="147728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endParaRPr sz="1800" b="1" dirty="0">
                <a:solidFill>
                  <a:srgbClr val="FFFFFF"/>
                </a:solidFill>
                <a:latin typeface="Tahoma"/>
                <a:ea typeface="Tahoma"/>
                <a:cs typeface="Tahoma"/>
                <a:sym typeface="Tahoma"/>
              </a:endParaRPr>
            </a:p>
            <a:p>
              <a:pPr marL="0" marR="0" lvl="0" indent="0" algn="ctr" rtl="0">
                <a:spcBef>
                  <a:spcPts val="0"/>
                </a:spcBef>
                <a:spcAft>
                  <a:spcPts val="0"/>
                </a:spcAft>
                <a:buNone/>
              </a:pPr>
              <a:r>
                <a:rPr lang="en-US" sz="1800" b="1" dirty="0">
                  <a:solidFill>
                    <a:srgbClr val="FFFFFF"/>
                  </a:solidFill>
                  <a:latin typeface="Tahoma"/>
                  <a:ea typeface="Tahoma"/>
                  <a:cs typeface="Tahoma"/>
                  <a:sym typeface="Tahoma"/>
                </a:rPr>
                <a:t>Accountability and learning from evaluation</a:t>
              </a:r>
              <a:endParaRPr sz="1800" b="1" dirty="0">
                <a:solidFill>
                  <a:srgbClr val="FFFFFF"/>
                </a:solidFill>
                <a:latin typeface="Tahoma"/>
                <a:ea typeface="Tahoma"/>
                <a:cs typeface="Tahoma"/>
                <a:sym typeface="Tahoma"/>
              </a:endParaRPr>
            </a:p>
          </p:txBody>
        </p:sp>
      </p:gr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2634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85080" y="2857854"/>
            <a:ext cx="2591670" cy="2667532"/>
          </a:xfrm>
          <a:prstGeom prst="rect">
            <a:avLst/>
          </a:prstGeom>
          <a:noFill/>
          <a:ln>
            <a:noFill/>
          </a:ln>
        </p:spPr>
      </p:pic>
      <p:sp>
        <p:nvSpPr>
          <p:cNvPr id="2" name="Rectangle 1"/>
          <p:cNvSpPr/>
          <p:nvPr/>
        </p:nvSpPr>
        <p:spPr>
          <a:xfrm>
            <a:off x="3540961" y="2053297"/>
            <a:ext cx="7191987" cy="3170099"/>
          </a:xfrm>
          <a:prstGeom prst="rect">
            <a:avLst/>
          </a:prstGeom>
        </p:spPr>
        <p:txBody>
          <a:bodyPr wrap="square">
            <a:spAutoFit/>
          </a:bodyPr>
          <a:lstStyle/>
          <a:p>
            <a:pPr lvl="0" algn="ctr"/>
            <a:r>
              <a:rPr lang="en-US" sz="1600" b="1" dirty="0">
                <a:solidFill>
                  <a:srgbClr val="0070C0"/>
                </a:solidFill>
                <a:latin typeface="Times New Roman"/>
                <a:ea typeface="Times New Roman"/>
                <a:cs typeface="Times New Roman"/>
                <a:sym typeface="Times New Roman"/>
              </a:rPr>
              <a:t>1. Evaluation overview</a:t>
            </a:r>
          </a:p>
          <a:p>
            <a:pPr lvl="0" algn="ctr"/>
            <a:endParaRPr lang="en-US" sz="1600" b="1" dirty="0">
              <a:solidFill>
                <a:srgbClr val="0070C0"/>
              </a:solidFill>
              <a:latin typeface="Times New Roman"/>
              <a:ea typeface="Times New Roman"/>
              <a:cs typeface="Times New Roman"/>
              <a:sym typeface="Times New Roman"/>
            </a:endParaRPr>
          </a:p>
          <a:p>
            <a:pPr marL="342900" lvl="0" indent="-342900" algn="just">
              <a:lnSpc>
                <a:spcPct val="150000"/>
              </a:lnSpc>
              <a:buClr>
                <a:schemeClr val="dk1"/>
              </a:buClr>
              <a:buSzPts val="2000"/>
              <a:buFont typeface="Noto Sans Symbols"/>
              <a:buChar char="⮚"/>
            </a:pPr>
            <a:r>
              <a:rPr lang="en-US" sz="1600" b="1" dirty="0">
                <a:solidFill>
                  <a:schemeClr val="dk1"/>
                </a:solidFill>
                <a:latin typeface="Times New Roman"/>
                <a:ea typeface="Times New Roman"/>
                <a:cs typeface="Times New Roman"/>
                <a:sym typeface="Times New Roman"/>
              </a:rPr>
              <a:t>Evaluation is defined as the systematic and objective assessment of an ongoing or completed intervention, including a project, program, strategy or policy, its design, implementation and results. </a:t>
            </a:r>
            <a:endParaRPr lang="en-US" sz="1600" dirty="0"/>
          </a:p>
          <a:p>
            <a:pPr marL="342900" lvl="0" indent="-342900" algn="just">
              <a:lnSpc>
                <a:spcPct val="150000"/>
              </a:lnSpc>
              <a:buClr>
                <a:schemeClr val="dk1"/>
              </a:buClr>
              <a:buSzPts val="2000"/>
              <a:buFont typeface="Noto Sans Symbols"/>
              <a:buChar char="⮚"/>
            </a:pPr>
            <a:r>
              <a:rPr lang="en-US" sz="1600" b="1" dirty="0">
                <a:solidFill>
                  <a:schemeClr val="dk1"/>
                </a:solidFill>
                <a:latin typeface="Times New Roman"/>
                <a:ea typeface="Times New Roman"/>
                <a:cs typeface="Times New Roman"/>
                <a:sym typeface="Times New Roman"/>
              </a:rPr>
              <a:t>Evaluation is about accountability and learning by informing stakeholders on the extent to which resources have been used efficiently and effectively to achieve results, and providing empirical knowledge about which elements of an intervention worked or did not work and</a:t>
            </a:r>
            <a:endParaRPr lang="en-US" sz="1600"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546822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7400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66226" y="3334444"/>
            <a:ext cx="2591670" cy="2667532"/>
          </a:xfrm>
          <a:prstGeom prst="rect">
            <a:avLst/>
          </a:prstGeom>
          <a:noFill/>
          <a:ln>
            <a:noFill/>
          </a:ln>
        </p:spPr>
      </p:pic>
      <p:sp>
        <p:nvSpPr>
          <p:cNvPr id="2" name="Rectangle 1"/>
          <p:cNvSpPr/>
          <p:nvPr/>
        </p:nvSpPr>
        <p:spPr>
          <a:xfrm>
            <a:off x="3837839" y="1868439"/>
            <a:ext cx="6096000" cy="738664"/>
          </a:xfrm>
          <a:prstGeom prst="rect">
            <a:avLst/>
          </a:prstGeom>
        </p:spPr>
        <p:txBody>
          <a:bodyPr>
            <a:spAutoFit/>
          </a:bodyPr>
          <a:lstStyle/>
          <a:p>
            <a:pPr lvl="0"/>
            <a:endParaRPr lang="en-US" dirty="0">
              <a:solidFill>
                <a:schemeClr val="dk1"/>
              </a:solidFill>
              <a:ea typeface="Calibri"/>
              <a:cs typeface="Calibri"/>
              <a:sym typeface="Calibri"/>
            </a:endParaRPr>
          </a:p>
          <a:p>
            <a:pPr lvl="2" algn="ctr"/>
            <a:r>
              <a:rPr lang="en-US" sz="2400" b="1" dirty="0">
                <a:solidFill>
                  <a:schemeClr val="accent2"/>
                </a:solidFill>
                <a:latin typeface="Times New Roman"/>
                <a:ea typeface="Times New Roman"/>
                <a:cs typeface="Times New Roman"/>
                <a:sym typeface="Times New Roman"/>
              </a:rPr>
              <a:t>Roles in Evaluation </a:t>
            </a:r>
            <a:endParaRPr lang="en-US" dirty="0">
              <a:solidFill>
                <a:schemeClr val="dk1"/>
              </a:solidFill>
              <a:ea typeface="Calibri"/>
              <a:cs typeface="Calibri"/>
              <a:sym typeface="Calibri"/>
            </a:endParaRPr>
          </a:p>
        </p:txBody>
      </p:sp>
      <p:sp>
        <p:nvSpPr>
          <p:cNvPr id="11" name="Google Shape;216;p5"/>
          <p:cNvSpPr/>
          <p:nvPr/>
        </p:nvSpPr>
        <p:spPr>
          <a:xfrm>
            <a:off x="3824810" y="2672573"/>
            <a:ext cx="6747915" cy="3000781"/>
          </a:xfrm>
          <a:prstGeom prst="rect">
            <a:avLst/>
          </a:prstGeom>
          <a:solidFill>
            <a:schemeClr val="lt1"/>
          </a:solidFill>
          <a:ln w="12700" cap="flat" cmpd="sng">
            <a:solidFill>
              <a:schemeClr val="accent1"/>
            </a:solidFill>
            <a:prstDash val="solid"/>
            <a:miter lim="800000"/>
            <a:headEnd type="none" w="sm" len="sm"/>
            <a:tailEnd type="none" w="sm" len="sm"/>
          </a:ln>
        </p:spPr>
        <p:txBody>
          <a:bodyPr spcFirstLastPara="1" wrap="square" lIns="91425" tIns="45700" rIns="91425" bIns="45700" anchor="t" anchorCtr="0">
            <a:spAutoFit/>
          </a:bodyPr>
          <a:lstStyle/>
          <a:p>
            <a:pPr marL="342900" marR="0" lvl="0" indent="-342900" algn="just" rtl="0">
              <a:lnSpc>
                <a:spcPct val="150000"/>
              </a:lnSpc>
              <a:spcBef>
                <a:spcPts val="0"/>
              </a:spcBef>
              <a:spcAft>
                <a:spcPts val="0"/>
              </a:spcAft>
              <a:buClr>
                <a:schemeClr val="dk1"/>
              </a:buClr>
              <a:buSzPts val="2000"/>
              <a:buFont typeface="Noto Sans Symbols"/>
              <a:buChar char="⮚"/>
            </a:pPr>
            <a:r>
              <a:rPr lang="en-US" b="1">
                <a:solidFill>
                  <a:schemeClr val="dk1"/>
                </a:solidFill>
                <a:latin typeface="Times New Roman"/>
                <a:ea typeface="Times New Roman"/>
                <a:cs typeface="Times New Roman"/>
                <a:sym typeface="Times New Roman"/>
              </a:rPr>
              <a:t>There are four important roles to distinguish within the evaluation process: </a:t>
            </a:r>
            <a:endParaRPr b="1">
              <a:solidFill>
                <a:schemeClr val="dk1"/>
              </a:solidFill>
              <a:latin typeface="Times New Roman"/>
              <a:ea typeface="Times New Roman"/>
              <a:cs typeface="Times New Roman"/>
              <a:sym typeface="Times New Roman"/>
            </a:endParaRPr>
          </a:p>
          <a:p>
            <a:pPr marL="342900" marR="0" lvl="0" indent="-342900" algn="ctr" rtl="0">
              <a:lnSpc>
                <a:spcPct val="150000"/>
              </a:lnSpc>
              <a:spcBef>
                <a:spcPts val="0"/>
              </a:spcBef>
              <a:spcAft>
                <a:spcPts val="0"/>
              </a:spcAft>
              <a:buClr>
                <a:schemeClr val="dk1"/>
              </a:buClr>
              <a:buSzPts val="2000"/>
              <a:buFont typeface="Noto Sans Symbols"/>
              <a:buChar char="⮚"/>
            </a:pPr>
            <a:r>
              <a:rPr lang="en-US" b="1">
                <a:solidFill>
                  <a:schemeClr val="dk1"/>
                </a:solidFill>
                <a:latin typeface="Times New Roman"/>
                <a:ea typeface="Times New Roman"/>
                <a:cs typeface="Times New Roman"/>
                <a:sym typeface="Times New Roman"/>
              </a:rPr>
              <a:t>(a) the evaluation commissioner;</a:t>
            </a:r>
            <a:endParaRPr b="1">
              <a:solidFill>
                <a:schemeClr val="dk1"/>
              </a:solidFill>
              <a:latin typeface="Times New Roman"/>
              <a:ea typeface="Times New Roman"/>
              <a:cs typeface="Times New Roman"/>
              <a:sym typeface="Times New Roman"/>
            </a:endParaRPr>
          </a:p>
          <a:p>
            <a:pPr marL="342900" marR="0" lvl="0" indent="-342900" algn="ctr" rtl="0">
              <a:lnSpc>
                <a:spcPct val="150000"/>
              </a:lnSpc>
              <a:spcBef>
                <a:spcPts val="0"/>
              </a:spcBef>
              <a:spcAft>
                <a:spcPts val="0"/>
              </a:spcAft>
              <a:buClr>
                <a:schemeClr val="dk1"/>
              </a:buClr>
              <a:buSzPts val="2000"/>
              <a:buFont typeface="Noto Sans Symbols"/>
              <a:buChar char="⮚"/>
            </a:pPr>
            <a:r>
              <a:rPr lang="en-US" b="1">
                <a:solidFill>
                  <a:schemeClr val="dk1"/>
                </a:solidFill>
                <a:latin typeface="Times New Roman"/>
                <a:ea typeface="Times New Roman"/>
                <a:cs typeface="Times New Roman"/>
                <a:sym typeface="Times New Roman"/>
              </a:rPr>
              <a:t>(b) the evaluation manager;</a:t>
            </a:r>
            <a:endParaRPr sz="1600"/>
          </a:p>
          <a:p>
            <a:pPr marL="342900" marR="0" lvl="0" indent="-342900" algn="ctr" rtl="0">
              <a:lnSpc>
                <a:spcPct val="150000"/>
              </a:lnSpc>
              <a:spcBef>
                <a:spcPts val="0"/>
              </a:spcBef>
              <a:spcAft>
                <a:spcPts val="0"/>
              </a:spcAft>
              <a:buClr>
                <a:schemeClr val="dk1"/>
              </a:buClr>
              <a:buSzPts val="2000"/>
              <a:buFont typeface="Noto Sans Symbols"/>
              <a:buChar char="⮚"/>
            </a:pPr>
            <a:r>
              <a:rPr lang="en-US" b="1">
                <a:solidFill>
                  <a:schemeClr val="dk1"/>
                </a:solidFill>
                <a:latin typeface="Times New Roman"/>
                <a:ea typeface="Times New Roman"/>
                <a:cs typeface="Times New Roman"/>
                <a:sym typeface="Times New Roman"/>
              </a:rPr>
              <a:t> (c) the evaluator; </a:t>
            </a:r>
            <a:endParaRPr b="1">
              <a:solidFill>
                <a:schemeClr val="dk1"/>
              </a:solidFill>
              <a:latin typeface="Times New Roman"/>
              <a:ea typeface="Times New Roman"/>
              <a:cs typeface="Times New Roman"/>
              <a:sym typeface="Times New Roman"/>
            </a:endParaRPr>
          </a:p>
          <a:p>
            <a:pPr marL="342900" marR="0" lvl="0" indent="-342900" algn="ctr" rtl="0">
              <a:lnSpc>
                <a:spcPct val="150000"/>
              </a:lnSpc>
              <a:spcBef>
                <a:spcPts val="0"/>
              </a:spcBef>
              <a:spcAft>
                <a:spcPts val="0"/>
              </a:spcAft>
              <a:buClr>
                <a:schemeClr val="dk1"/>
              </a:buClr>
              <a:buSzPts val="2000"/>
              <a:buFont typeface="Noto Sans Symbols"/>
              <a:buChar char="⮚"/>
            </a:pPr>
            <a:r>
              <a:rPr lang="en-US" b="1">
                <a:solidFill>
                  <a:schemeClr val="dk1"/>
                </a:solidFill>
                <a:latin typeface="Times New Roman"/>
                <a:ea typeface="Times New Roman"/>
                <a:cs typeface="Times New Roman"/>
                <a:sym typeface="Times New Roman"/>
              </a:rPr>
              <a:t>and (d) the evaluation user.</a:t>
            </a:r>
            <a:endParaRPr b="1">
              <a:solidFill>
                <a:schemeClr val="dk1"/>
              </a:solidFill>
              <a:latin typeface="Times New Roman"/>
              <a:ea typeface="Times New Roman"/>
              <a:cs typeface="Times New Roman"/>
              <a:sym typeface="Times New Roman"/>
            </a:endParaRPr>
          </a:p>
          <a:p>
            <a:pPr marL="342900" marR="0" lvl="0" indent="-215900" algn="just" rtl="0">
              <a:lnSpc>
                <a:spcPct val="150000"/>
              </a:lnSpc>
              <a:spcBef>
                <a:spcPts val="0"/>
              </a:spcBef>
              <a:spcAft>
                <a:spcPts val="0"/>
              </a:spcAft>
              <a:buClr>
                <a:schemeClr val="dk1"/>
              </a:buClr>
              <a:buSzPts val="2000"/>
              <a:buFont typeface="Noto Sans Symbols"/>
              <a:buNone/>
            </a:pPr>
            <a:endParaRPr b="1">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984568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0364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51955" y="3625099"/>
            <a:ext cx="2591670" cy="2667532"/>
          </a:xfrm>
          <a:prstGeom prst="rect">
            <a:avLst/>
          </a:prstGeom>
          <a:noFill/>
          <a:ln>
            <a:noFill/>
          </a:ln>
        </p:spPr>
      </p:pic>
      <p:grpSp>
        <p:nvGrpSpPr>
          <p:cNvPr id="2" name="Group 1"/>
          <p:cNvGrpSpPr/>
          <p:nvPr/>
        </p:nvGrpSpPr>
        <p:grpSpPr>
          <a:xfrm>
            <a:off x="5213085" y="2309567"/>
            <a:ext cx="5703780" cy="3631683"/>
            <a:chOff x="4449514" y="2141679"/>
            <a:chExt cx="5703780" cy="3631683"/>
          </a:xfrm>
        </p:grpSpPr>
        <p:sp>
          <p:nvSpPr>
            <p:cNvPr id="11" name="Google Shape;242;p6"/>
            <p:cNvSpPr/>
            <p:nvPr/>
          </p:nvSpPr>
          <p:spPr>
            <a:xfrm>
              <a:off x="4449514" y="2141679"/>
              <a:ext cx="5703780" cy="1569620"/>
            </a:xfrm>
            <a:prstGeom prst="rect">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342900" marR="0" lvl="0" indent="-342900" algn="just" rtl="0">
                <a:spcBef>
                  <a:spcPts val="0"/>
                </a:spcBef>
                <a:spcAft>
                  <a:spcPts val="0"/>
                </a:spcAft>
                <a:buClr>
                  <a:schemeClr val="dk1"/>
                </a:buClr>
                <a:buSzPts val="2000"/>
                <a:buFont typeface="Noto Sans Symbols"/>
                <a:buChar char="⮚"/>
              </a:pPr>
              <a:r>
                <a:rPr lang="en-US" sz="1600" b="1">
                  <a:solidFill>
                    <a:schemeClr val="dk1"/>
                  </a:solidFill>
                  <a:latin typeface="Times New Roman"/>
                  <a:ea typeface="Times New Roman"/>
                  <a:cs typeface="Times New Roman"/>
                  <a:sym typeface="Times New Roman"/>
                </a:rPr>
                <a:t>The </a:t>
              </a:r>
              <a:r>
                <a:rPr lang="en-US" sz="1600" b="1">
                  <a:solidFill>
                    <a:srgbClr val="C00000"/>
                  </a:solidFill>
                  <a:latin typeface="Times New Roman"/>
                  <a:ea typeface="Times New Roman"/>
                  <a:cs typeface="Times New Roman"/>
                  <a:sym typeface="Times New Roman"/>
                </a:rPr>
                <a:t>evaluation commissioner </a:t>
              </a:r>
              <a:r>
                <a:rPr lang="en-US" sz="1600" b="1">
                  <a:solidFill>
                    <a:schemeClr val="dk1"/>
                  </a:solidFill>
                  <a:latin typeface="Times New Roman"/>
                  <a:ea typeface="Times New Roman"/>
                  <a:cs typeface="Times New Roman"/>
                  <a:sym typeface="Times New Roman"/>
                </a:rPr>
                <a:t>is the party or stakeholder who decides that an evaluation should take place. This could be the program manager, relevant chief of mission (CoM), a thematic specialist or unit(s) from Headquarters and/or from a regional/country office, the donor or any combination of these stakeholders.</a:t>
              </a:r>
              <a:endParaRPr sz="1600" b="1">
                <a:solidFill>
                  <a:schemeClr val="dk1"/>
                </a:solidFill>
                <a:latin typeface="Times New Roman"/>
                <a:ea typeface="Times New Roman"/>
                <a:cs typeface="Times New Roman"/>
                <a:sym typeface="Times New Roman"/>
              </a:endParaRPr>
            </a:p>
          </p:txBody>
        </p:sp>
        <p:sp>
          <p:nvSpPr>
            <p:cNvPr id="12" name="Google Shape;250;p6"/>
            <p:cNvSpPr/>
            <p:nvPr/>
          </p:nvSpPr>
          <p:spPr>
            <a:xfrm>
              <a:off x="4449514" y="3711299"/>
              <a:ext cx="5703780" cy="2062063"/>
            </a:xfrm>
            <a:prstGeom prst="rect">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444500" marR="112395" lvl="0" indent="-342900" algn="just" rtl="0">
                <a:spcBef>
                  <a:spcPts val="0"/>
                </a:spcBef>
                <a:spcAft>
                  <a:spcPts val="0"/>
                </a:spcAft>
                <a:buClr>
                  <a:srgbClr val="C00000"/>
                </a:buClr>
                <a:buSzPts val="2000"/>
                <a:buFont typeface="Noto Sans Symbols"/>
                <a:buChar char="⮚"/>
              </a:pPr>
              <a:r>
                <a:rPr lang="en-US" sz="1600" b="1" dirty="0">
                  <a:solidFill>
                    <a:srgbClr val="C00000"/>
                  </a:solidFill>
                  <a:latin typeface="Times New Roman"/>
                  <a:ea typeface="Times New Roman"/>
                  <a:cs typeface="Times New Roman"/>
                  <a:sym typeface="Times New Roman"/>
                </a:rPr>
                <a:t>The evaluation manager </a:t>
              </a:r>
              <a:r>
                <a:rPr lang="en-US" sz="1600" b="1" dirty="0">
                  <a:solidFill>
                    <a:schemeClr val="dk1"/>
                  </a:solidFill>
                  <a:latin typeface="Times New Roman"/>
                  <a:ea typeface="Times New Roman"/>
                  <a:cs typeface="Times New Roman"/>
                  <a:sym typeface="Times New Roman"/>
                </a:rPr>
                <a:t>is the person who is in charge of managing the evaluation. It is possible that the evaluation manager is from the same entity or office that commissioned  the  evaluation.  Most  often,  the  evaluation  manager  is  the program or project manager.</a:t>
              </a:r>
              <a:endParaRPr sz="1600" b="1" dirty="0">
                <a:solidFill>
                  <a:schemeClr val="dk1"/>
                </a:solidFill>
                <a:latin typeface="Times New Roman"/>
                <a:ea typeface="Times New Roman"/>
                <a:cs typeface="Times New Roman"/>
                <a:sym typeface="Times New Roman"/>
              </a:endParaRPr>
            </a:p>
            <a:p>
              <a:pPr marL="342900" marR="0" lvl="0" indent="-342900" algn="just" rtl="0">
                <a:spcBef>
                  <a:spcPts val="0"/>
                </a:spcBef>
                <a:spcAft>
                  <a:spcPts val="0"/>
                </a:spcAft>
                <a:buClr>
                  <a:schemeClr val="dk1"/>
                </a:buClr>
                <a:buSzPts val="2000"/>
                <a:buFont typeface="Noto Sans Symbols"/>
                <a:buChar char="⮚"/>
              </a:pPr>
              <a:r>
                <a:rPr lang="en-US" sz="1600" b="1" dirty="0">
                  <a:solidFill>
                    <a:schemeClr val="dk1"/>
                  </a:solidFill>
                  <a:latin typeface="Times New Roman"/>
                  <a:ea typeface="Times New Roman"/>
                  <a:cs typeface="Times New Roman"/>
                  <a:sym typeface="Times New Roman"/>
                </a:rPr>
                <a:t> It is important to note that, at times, several stakeholders may be part of an evaluation management committee, overseeing the evaluation process together.</a:t>
              </a:r>
              <a:endParaRPr sz="1600" b="1" dirty="0">
                <a:solidFill>
                  <a:schemeClr val="dk1"/>
                </a:solidFill>
                <a:latin typeface="Times New Roman"/>
                <a:ea typeface="Times New Roman"/>
                <a:cs typeface="Times New Roman"/>
                <a:sym typeface="Times New Roman"/>
              </a:endParaRPr>
            </a:p>
          </p:txBody>
        </p:sp>
      </p:grpSp>
      <p:grpSp>
        <p:nvGrpSpPr>
          <p:cNvPr id="13" name="Google Shape;237;p6"/>
          <p:cNvGrpSpPr/>
          <p:nvPr/>
        </p:nvGrpSpPr>
        <p:grpSpPr>
          <a:xfrm>
            <a:off x="4186385" y="2878162"/>
            <a:ext cx="711426" cy="697230"/>
            <a:chOff x="0" y="0"/>
            <a:chExt cx="979" cy="1098"/>
          </a:xfrm>
        </p:grpSpPr>
        <p:sp>
          <p:nvSpPr>
            <p:cNvPr id="14" name="Google Shape;238;p6"/>
            <p:cNvSpPr/>
            <p:nvPr/>
          </p:nvSpPr>
          <p:spPr>
            <a:xfrm>
              <a:off x="0" y="0"/>
              <a:ext cx="979" cy="1098"/>
            </a:xfrm>
            <a:custGeom>
              <a:avLst/>
              <a:gdLst/>
              <a:ahLst/>
              <a:cxnLst/>
              <a:rect l="l" t="t" r="r" b="b"/>
              <a:pathLst>
                <a:path w="979" h="1098" extrusionOk="0">
                  <a:moveTo>
                    <a:pt x="466" y="816"/>
                  </a:moveTo>
                  <a:lnTo>
                    <a:pt x="441" y="787"/>
                  </a:lnTo>
                  <a:lnTo>
                    <a:pt x="429" y="764"/>
                  </a:lnTo>
                  <a:lnTo>
                    <a:pt x="429" y="808"/>
                  </a:lnTo>
                  <a:lnTo>
                    <a:pt x="394" y="823"/>
                  </a:lnTo>
                  <a:lnTo>
                    <a:pt x="360" y="840"/>
                  </a:lnTo>
                  <a:lnTo>
                    <a:pt x="327" y="861"/>
                  </a:lnTo>
                  <a:lnTo>
                    <a:pt x="297" y="886"/>
                  </a:lnTo>
                  <a:lnTo>
                    <a:pt x="21" y="886"/>
                  </a:lnTo>
                  <a:lnTo>
                    <a:pt x="21" y="881"/>
                  </a:lnTo>
                  <a:lnTo>
                    <a:pt x="20" y="876"/>
                  </a:lnTo>
                  <a:lnTo>
                    <a:pt x="20" y="779"/>
                  </a:lnTo>
                  <a:lnTo>
                    <a:pt x="22" y="765"/>
                  </a:lnTo>
                  <a:lnTo>
                    <a:pt x="26" y="754"/>
                  </a:lnTo>
                  <a:lnTo>
                    <a:pt x="34" y="744"/>
                  </a:lnTo>
                  <a:lnTo>
                    <a:pt x="44" y="735"/>
                  </a:lnTo>
                  <a:lnTo>
                    <a:pt x="81" y="713"/>
                  </a:lnTo>
                  <a:lnTo>
                    <a:pt x="119" y="696"/>
                  </a:lnTo>
                  <a:lnTo>
                    <a:pt x="158" y="682"/>
                  </a:lnTo>
                  <a:lnTo>
                    <a:pt x="200" y="672"/>
                  </a:lnTo>
                  <a:lnTo>
                    <a:pt x="229" y="668"/>
                  </a:lnTo>
                  <a:lnTo>
                    <a:pt x="259" y="668"/>
                  </a:lnTo>
                  <a:lnTo>
                    <a:pt x="288" y="670"/>
                  </a:lnTo>
                  <a:lnTo>
                    <a:pt x="317" y="675"/>
                  </a:lnTo>
                  <a:lnTo>
                    <a:pt x="335" y="679"/>
                  </a:lnTo>
                  <a:lnTo>
                    <a:pt x="387" y="693"/>
                  </a:lnTo>
                  <a:lnTo>
                    <a:pt x="390" y="709"/>
                  </a:lnTo>
                  <a:lnTo>
                    <a:pt x="394" y="725"/>
                  </a:lnTo>
                  <a:lnTo>
                    <a:pt x="397" y="740"/>
                  </a:lnTo>
                  <a:lnTo>
                    <a:pt x="402" y="754"/>
                  </a:lnTo>
                  <a:lnTo>
                    <a:pt x="407" y="768"/>
                  </a:lnTo>
                  <a:lnTo>
                    <a:pt x="414" y="782"/>
                  </a:lnTo>
                  <a:lnTo>
                    <a:pt x="422" y="795"/>
                  </a:lnTo>
                  <a:lnTo>
                    <a:pt x="429" y="808"/>
                  </a:lnTo>
                  <a:lnTo>
                    <a:pt x="429" y="764"/>
                  </a:lnTo>
                  <a:lnTo>
                    <a:pt x="424" y="755"/>
                  </a:lnTo>
                  <a:lnTo>
                    <a:pt x="413" y="720"/>
                  </a:lnTo>
                  <a:lnTo>
                    <a:pt x="409" y="682"/>
                  </a:lnTo>
                  <a:lnTo>
                    <a:pt x="404" y="680"/>
                  </a:lnTo>
                  <a:lnTo>
                    <a:pt x="401" y="678"/>
                  </a:lnTo>
                  <a:lnTo>
                    <a:pt x="397" y="677"/>
                  </a:lnTo>
                  <a:lnTo>
                    <a:pt x="373" y="669"/>
                  </a:lnTo>
                  <a:lnTo>
                    <a:pt x="368" y="668"/>
                  </a:lnTo>
                  <a:lnTo>
                    <a:pt x="349" y="662"/>
                  </a:lnTo>
                  <a:lnTo>
                    <a:pt x="325" y="656"/>
                  </a:lnTo>
                  <a:lnTo>
                    <a:pt x="300" y="651"/>
                  </a:lnTo>
                  <a:lnTo>
                    <a:pt x="271" y="648"/>
                  </a:lnTo>
                  <a:lnTo>
                    <a:pt x="242" y="647"/>
                  </a:lnTo>
                  <a:lnTo>
                    <a:pt x="213" y="649"/>
                  </a:lnTo>
                  <a:lnTo>
                    <a:pt x="184" y="654"/>
                  </a:lnTo>
                  <a:lnTo>
                    <a:pt x="144" y="665"/>
                  </a:lnTo>
                  <a:lnTo>
                    <a:pt x="106" y="679"/>
                  </a:lnTo>
                  <a:lnTo>
                    <a:pt x="69" y="697"/>
                  </a:lnTo>
                  <a:lnTo>
                    <a:pt x="33" y="718"/>
                  </a:lnTo>
                  <a:lnTo>
                    <a:pt x="18" y="731"/>
                  </a:lnTo>
                  <a:lnTo>
                    <a:pt x="8" y="745"/>
                  </a:lnTo>
                  <a:lnTo>
                    <a:pt x="2" y="762"/>
                  </a:lnTo>
                  <a:lnTo>
                    <a:pt x="0" y="779"/>
                  </a:lnTo>
                  <a:lnTo>
                    <a:pt x="0" y="895"/>
                  </a:lnTo>
                  <a:lnTo>
                    <a:pt x="1" y="901"/>
                  </a:lnTo>
                  <a:lnTo>
                    <a:pt x="1" y="907"/>
                  </a:lnTo>
                  <a:lnTo>
                    <a:pt x="305" y="907"/>
                  </a:lnTo>
                  <a:lnTo>
                    <a:pt x="315" y="898"/>
                  </a:lnTo>
                  <a:lnTo>
                    <a:pt x="323" y="888"/>
                  </a:lnTo>
                  <a:lnTo>
                    <a:pt x="326" y="886"/>
                  </a:lnTo>
                  <a:lnTo>
                    <a:pt x="333" y="881"/>
                  </a:lnTo>
                  <a:lnTo>
                    <a:pt x="354" y="867"/>
                  </a:lnTo>
                  <a:lnTo>
                    <a:pt x="375" y="855"/>
                  </a:lnTo>
                  <a:lnTo>
                    <a:pt x="397" y="844"/>
                  </a:lnTo>
                  <a:lnTo>
                    <a:pt x="420" y="834"/>
                  </a:lnTo>
                  <a:lnTo>
                    <a:pt x="466" y="816"/>
                  </a:lnTo>
                  <a:close/>
                  <a:moveTo>
                    <a:pt x="829" y="1076"/>
                  </a:moveTo>
                  <a:lnTo>
                    <a:pt x="829" y="957"/>
                  </a:lnTo>
                  <a:lnTo>
                    <a:pt x="829" y="939"/>
                  </a:lnTo>
                  <a:lnTo>
                    <a:pt x="822" y="926"/>
                  </a:lnTo>
                  <a:lnTo>
                    <a:pt x="812" y="918"/>
                  </a:lnTo>
                  <a:lnTo>
                    <a:pt x="809" y="915"/>
                  </a:lnTo>
                  <a:lnTo>
                    <a:pt x="809" y="1076"/>
                  </a:lnTo>
                  <a:lnTo>
                    <a:pt x="345" y="1076"/>
                  </a:lnTo>
                  <a:lnTo>
                    <a:pt x="345" y="1071"/>
                  </a:lnTo>
                  <a:lnTo>
                    <a:pt x="344" y="1065"/>
                  </a:lnTo>
                  <a:lnTo>
                    <a:pt x="344" y="986"/>
                  </a:lnTo>
                  <a:lnTo>
                    <a:pt x="344" y="971"/>
                  </a:lnTo>
                  <a:lnTo>
                    <a:pt x="345" y="956"/>
                  </a:lnTo>
                  <a:lnTo>
                    <a:pt x="349" y="943"/>
                  </a:lnTo>
                  <a:lnTo>
                    <a:pt x="357" y="931"/>
                  </a:lnTo>
                  <a:lnTo>
                    <a:pt x="369" y="922"/>
                  </a:lnTo>
                  <a:lnTo>
                    <a:pt x="392" y="907"/>
                  </a:lnTo>
                  <a:lnTo>
                    <a:pt x="416" y="894"/>
                  </a:lnTo>
                  <a:lnTo>
                    <a:pt x="441" y="883"/>
                  </a:lnTo>
                  <a:lnTo>
                    <a:pt x="468" y="874"/>
                  </a:lnTo>
                  <a:lnTo>
                    <a:pt x="488" y="868"/>
                  </a:lnTo>
                  <a:lnTo>
                    <a:pt x="508" y="863"/>
                  </a:lnTo>
                  <a:lnTo>
                    <a:pt x="529" y="859"/>
                  </a:lnTo>
                  <a:lnTo>
                    <a:pt x="550" y="856"/>
                  </a:lnTo>
                  <a:lnTo>
                    <a:pt x="563" y="855"/>
                  </a:lnTo>
                  <a:lnTo>
                    <a:pt x="576" y="855"/>
                  </a:lnTo>
                  <a:lnTo>
                    <a:pt x="604" y="857"/>
                  </a:lnTo>
                  <a:lnTo>
                    <a:pt x="622" y="859"/>
                  </a:lnTo>
                  <a:lnTo>
                    <a:pt x="640" y="862"/>
                  </a:lnTo>
                  <a:lnTo>
                    <a:pt x="658" y="866"/>
                  </a:lnTo>
                  <a:lnTo>
                    <a:pt x="676" y="871"/>
                  </a:lnTo>
                  <a:lnTo>
                    <a:pt x="707" y="880"/>
                  </a:lnTo>
                  <a:lnTo>
                    <a:pt x="737" y="892"/>
                  </a:lnTo>
                  <a:lnTo>
                    <a:pt x="765" y="908"/>
                  </a:lnTo>
                  <a:lnTo>
                    <a:pt x="791" y="927"/>
                  </a:lnTo>
                  <a:lnTo>
                    <a:pt x="800" y="935"/>
                  </a:lnTo>
                  <a:lnTo>
                    <a:pt x="809" y="944"/>
                  </a:lnTo>
                  <a:lnTo>
                    <a:pt x="809" y="951"/>
                  </a:lnTo>
                  <a:lnTo>
                    <a:pt x="809" y="1076"/>
                  </a:lnTo>
                  <a:lnTo>
                    <a:pt x="809" y="915"/>
                  </a:lnTo>
                  <a:lnTo>
                    <a:pt x="794" y="904"/>
                  </a:lnTo>
                  <a:lnTo>
                    <a:pt x="776" y="891"/>
                  </a:lnTo>
                  <a:lnTo>
                    <a:pt x="757" y="879"/>
                  </a:lnTo>
                  <a:lnTo>
                    <a:pt x="736" y="870"/>
                  </a:lnTo>
                  <a:lnTo>
                    <a:pt x="719" y="864"/>
                  </a:lnTo>
                  <a:lnTo>
                    <a:pt x="703" y="858"/>
                  </a:lnTo>
                  <a:lnTo>
                    <a:pt x="693" y="855"/>
                  </a:lnTo>
                  <a:lnTo>
                    <a:pt x="686" y="853"/>
                  </a:lnTo>
                  <a:lnTo>
                    <a:pt x="669" y="848"/>
                  </a:lnTo>
                  <a:lnTo>
                    <a:pt x="645" y="842"/>
                  </a:lnTo>
                  <a:lnTo>
                    <a:pt x="621" y="838"/>
                  </a:lnTo>
                  <a:lnTo>
                    <a:pt x="597" y="835"/>
                  </a:lnTo>
                  <a:lnTo>
                    <a:pt x="572" y="835"/>
                  </a:lnTo>
                  <a:lnTo>
                    <a:pt x="556" y="835"/>
                  </a:lnTo>
                  <a:lnTo>
                    <a:pt x="539" y="837"/>
                  </a:lnTo>
                  <a:lnTo>
                    <a:pt x="523" y="839"/>
                  </a:lnTo>
                  <a:lnTo>
                    <a:pt x="507" y="843"/>
                  </a:lnTo>
                  <a:lnTo>
                    <a:pt x="467" y="853"/>
                  </a:lnTo>
                  <a:lnTo>
                    <a:pt x="429" y="866"/>
                  </a:lnTo>
                  <a:lnTo>
                    <a:pt x="392" y="883"/>
                  </a:lnTo>
                  <a:lnTo>
                    <a:pt x="357" y="905"/>
                  </a:lnTo>
                  <a:lnTo>
                    <a:pt x="342" y="918"/>
                  </a:lnTo>
                  <a:lnTo>
                    <a:pt x="331" y="933"/>
                  </a:lnTo>
                  <a:lnTo>
                    <a:pt x="325" y="951"/>
                  </a:lnTo>
                  <a:lnTo>
                    <a:pt x="323" y="972"/>
                  </a:lnTo>
                  <a:lnTo>
                    <a:pt x="323" y="986"/>
                  </a:lnTo>
                  <a:lnTo>
                    <a:pt x="324" y="1016"/>
                  </a:lnTo>
                  <a:lnTo>
                    <a:pt x="323" y="1031"/>
                  </a:lnTo>
                  <a:lnTo>
                    <a:pt x="323" y="1096"/>
                  </a:lnTo>
                  <a:lnTo>
                    <a:pt x="329" y="1097"/>
                  </a:lnTo>
                  <a:lnTo>
                    <a:pt x="333" y="1097"/>
                  </a:lnTo>
                  <a:lnTo>
                    <a:pt x="826" y="1097"/>
                  </a:lnTo>
                  <a:lnTo>
                    <a:pt x="826" y="1096"/>
                  </a:lnTo>
                  <a:lnTo>
                    <a:pt x="827" y="1095"/>
                  </a:lnTo>
                  <a:lnTo>
                    <a:pt x="828" y="1095"/>
                  </a:lnTo>
                  <a:lnTo>
                    <a:pt x="829" y="1093"/>
                  </a:lnTo>
                  <a:lnTo>
                    <a:pt x="829" y="1076"/>
                  </a:lnTo>
                  <a:close/>
                  <a:moveTo>
                    <a:pt x="979" y="47"/>
                  </a:moveTo>
                  <a:lnTo>
                    <a:pt x="979" y="43"/>
                  </a:lnTo>
                  <a:lnTo>
                    <a:pt x="975" y="27"/>
                  </a:lnTo>
                  <a:lnTo>
                    <a:pt x="971" y="21"/>
                  </a:lnTo>
                  <a:lnTo>
                    <a:pt x="966" y="13"/>
                  </a:lnTo>
                  <a:lnTo>
                    <a:pt x="958" y="8"/>
                  </a:lnTo>
                  <a:lnTo>
                    <a:pt x="958" y="34"/>
                  </a:lnTo>
                  <a:lnTo>
                    <a:pt x="958" y="391"/>
                  </a:lnTo>
                  <a:lnTo>
                    <a:pt x="945" y="405"/>
                  </a:lnTo>
                  <a:lnTo>
                    <a:pt x="615" y="405"/>
                  </a:lnTo>
                  <a:lnTo>
                    <a:pt x="518" y="501"/>
                  </a:lnTo>
                  <a:lnTo>
                    <a:pt x="518" y="426"/>
                  </a:lnTo>
                  <a:lnTo>
                    <a:pt x="518" y="405"/>
                  </a:lnTo>
                  <a:lnTo>
                    <a:pt x="474" y="405"/>
                  </a:lnTo>
                  <a:lnTo>
                    <a:pt x="454" y="405"/>
                  </a:lnTo>
                  <a:lnTo>
                    <a:pt x="444" y="405"/>
                  </a:lnTo>
                  <a:lnTo>
                    <a:pt x="419" y="405"/>
                  </a:lnTo>
                  <a:lnTo>
                    <a:pt x="411" y="397"/>
                  </a:lnTo>
                  <a:lnTo>
                    <a:pt x="409" y="379"/>
                  </a:lnTo>
                  <a:lnTo>
                    <a:pt x="409" y="375"/>
                  </a:lnTo>
                  <a:lnTo>
                    <a:pt x="409" y="51"/>
                  </a:lnTo>
                  <a:lnTo>
                    <a:pt x="409" y="48"/>
                  </a:lnTo>
                  <a:lnTo>
                    <a:pt x="411" y="29"/>
                  </a:lnTo>
                  <a:lnTo>
                    <a:pt x="419" y="22"/>
                  </a:lnTo>
                  <a:lnTo>
                    <a:pt x="436" y="21"/>
                  </a:lnTo>
                  <a:lnTo>
                    <a:pt x="438" y="21"/>
                  </a:lnTo>
                  <a:lnTo>
                    <a:pt x="942" y="21"/>
                  </a:lnTo>
                  <a:lnTo>
                    <a:pt x="952" y="27"/>
                  </a:lnTo>
                  <a:lnTo>
                    <a:pt x="958" y="34"/>
                  </a:lnTo>
                  <a:lnTo>
                    <a:pt x="958" y="8"/>
                  </a:lnTo>
                  <a:lnTo>
                    <a:pt x="953" y="5"/>
                  </a:lnTo>
                  <a:lnTo>
                    <a:pt x="936" y="1"/>
                  </a:lnTo>
                  <a:lnTo>
                    <a:pt x="935" y="1"/>
                  </a:lnTo>
                  <a:lnTo>
                    <a:pt x="933" y="0"/>
                  </a:lnTo>
                  <a:lnTo>
                    <a:pt x="930" y="1"/>
                  </a:lnTo>
                  <a:lnTo>
                    <a:pt x="436" y="1"/>
                  </a:lnTo>
                  <a:lnTo>
                    <a:pt x="432" y="0"/>
                  </a:lnTo>
                  <a:lnTo>
                    <a:pt x="427" y="1"/>
                  </a:lnTo>
                  <a:lnTo>
                    <a:pt x="416" y="4"/>
                  </a:lnTo>
                  <a:lnTo>
                    <a:pt x="406" y="9"/>
                  </a:lnTo>
                  <a:lnTo>
                    <a:pt x="398" y="17"/>
                  </a:lnTo>
                  <a:lnTo>
                    <a:pt x="393" y="28"/>
                  </a:lnTo>
                  <a:lnTo>
                    <a:pt x="390" y="39"/>
                  </a:lnTo>
                  <a:lnTo>
                    <a:pt x="389" y="51"/>
                  </a:lnTo>
                  <a:lnTo>
                    <a:pt x="388" y="371"/>
                  </a:lnTo>
                  <a:lnTo>
                    <a:pt x="388" y="374"/>
                  </a:lnTo>
                  <a:lnTo>
                    <a:pt x="388" y="375"/>
                  </a:lnTo>
                  <a:lnTo>
                    <a:pt x="389" y="379"/>
                  </a:lnTo>
                  <a:lnTo>
                    <a:pt x="393" y="400"/>
                  </a:lnTo>
                  <a:lnTo>
                    <a:pt x="402" y="413"/>
                  </a:lnTo>
                  <a:lnTo>
                    <a:pt x="415" y="422"/>
                  </a:lnTo>
                  <a:lnTo>
                    <a:pt x="436" y="425"/>
                  </a:lnTo>
                  <a:lnTo>
                    <a:pt x="447" y="426"/>
                  </a:lnTo>
                  <a:lnTo>
                    <a:pt x="458" y="426"/>
                  </a:lnTo>
                  <a:lnTo>
                    <a:pt x="469" y="426"/>
                  </a:lnTo>
                  <a:lnTo>
                    <a:pt x="484" y="426"/>
                  </a:lnTo>
                  <a:lnTo>
                    <a:pt x="486" y="426"/>
                  </a:lnTo>
                  <a:lnTo>
                    <a:pt x="490" y="426"/>
                  </a:lnTo>
                  <a:lnTo>
                    <a:pt x="497" y="427"/>
                  </a:lnTo>
                  <a:lnTo>
                    <a:pt x="497" y="548"/>
                  </a:lnTo>
                  <a:lnTo>
                    <a:pt x="502" y="550"/>
                  </a:lnTo>
                  <a:lnTo>
                    <a:pt x="507" y="545"/>
                  </a:lnTo>
                  <a:lnTo>
                    <a:pt x="511" y="540"/>
                  </a:lnTo>
                  <a:lnTo>
                    <a:pt x="549" y="501"/>
                  </a:lnTo>
                  <a:lnTo>
                    <a:pt x="561" y="490"/>
                  </a:lnTo>
                  <a:lnTo>
                    <a:pt x="584" y="467"/>
                  </a:lnTo>
                  <a:lnTo>
                    <a:pt x="606" y="443"/>
                  </a:lnTo>
                  <a:lnTo>
                    <a:pt x="616" y="435"/>
                  </a:lnTo>
                  <a:lnTo>
                    <a:pt x="627" y="429"/>
                  </a:lnTo>
                  <a:lnTo>
                    <a:pt x="638" y="426"/>
                  </a:lnTo>
                  <a:lnTo>
                    <a:pt x="651" y="425"/>
                  </a:lnTo>
                  <a:lnTo>
                    <a:pt x="786" y="426"/>
                  </a:lnTo>
                  <a:lnTo>
                    <a:pt x="927" y="426"/>
                  </a:lnTo>
                  <a:lnTo>
                    <a:pt x="933" y="426"/>
                  </a:lnTo>
                  <a:lnTo>
                    <a:pt x="937" y="426"/>
                  </a:lnTo>
                  <a:lnTo>
                    <a:pt x="938" y="425"/>
                  </a:lnTo>
                  <a:lnTo>
                    <a:pt x="939" y="425"/>
                  </a:lnTo>
                  <a:lnTo>
                    <a:pt x="952" y="422"/>
                  </a:lnTo>
                  <a:lnTo>
                    <a:pt x="963" y="416"/>
                  </a:lnTo>
                  <a:lnTo>
                    <a:pt x="971" y="406"/>
                  </a:lnTo>
                  <a:lnTo>
                    <a:pt x="976" y="393"/>
                  </a:lnTo>
                  <a:lnTo>
                    <a:pt x="977" y="384"/>
                  </a:lnTo>
                  <a:lnTo>
                    <a:pt x="979" y="375"/>
                  </a:lnTo>
                  <a:lnTo>
                    <a:pt x="979" y="51"/>
                  </a:lnTo>
                  <a:lnTo>
                    <a:pt x="979" y="47"/>
                  </a:lnTo>
                  <a:close/>
                </a:path>
              </a:pathLst>
            </a:custGeom>
            <a:solidFill>
              <a:srgbClr val="6950A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5" name="Google Shape;239;p6"/>
            <p:cNvPicPr preferRelativeResize="0"/>
            <p:nvPr/>
          </p:nvPicPr>
          <p:blipFill rotWithShape="1">
            <a:blip r:embed="rId4">
              <a:alphaModFix/>
            </a:blip>
            <a:srcRect/>
            <a:stretch/>
          </p:blipFill>
          <p:spPr>
            <a:xfrm>
              <a:off x="444" y="560"/>
              <a:ext cx="264" cy="262"/>
            </a:xfrm>
            <a:prstGeom prst="rect">
              <a:avLst/>
            </a:prstGeom>
            <a:noFill/>
            <a:ln>
              <a:noFill/>
            </a:ln>
          </p:spPr>
        </p:pic>
        <p:pic>
          <p:nvPicPr>
            <p:cNvPr id="16" name="Google Shape;240;p6"/>
            <p:cNvPicPr preferRelativeResize="0"/>
            <p:nvPr/>
          </p:nvPicPr>
          <p:blipFill rotWithShape="1">
            <a:blip r:embed="rId5">
              <a:alphaModFix/>
            </a:blip>
            <a:srcRect/>
            <a:stretch/>
          </p:blipFill>
          <p:spPr>
            <a:xfrm>
              <a:off x="121" y="373"/>
              <a:ext cx="262" cy="259"/>
            </a:xfrm>
            <a:prstGeom prst="rect">
              <a:avLst/>
            </a:prstGeom>
            <a:noFill/>
            <a:ln>
              <a:noFill/>
            </a:ln>
          </p:spPr>
        </p:pic>
        <p:pic>
          <p:nvPicPr>
            <p:cNvPr id="17" name="Google Shape;241;p6"/>
            <p:cNvPicPr preferRelativeResize="0"/>
            <p:nvPr/>
          </p:nvPicPr>
          <p:blipFill rotWithShape="1">
            <a:blip r:embed="rId6">
              <a:alphaModFix/>
            </a:blip>
            <a:srcRect/>
            <a:stretch/>
          </p:blipFill>
          <p:spPr>
            <a:xfrm>
              <a:off x="577" y="52"/>
              <a:ext cx="208" cy="321"/>
            </a:xfrm>
            <a:prstGeom prst="rect">
              <a:avLst/>
            </a:prstGeom>
            <a:noFill/>
            <a:ln>
              <a:noFill/>
            </a:ln>
          </p:spPr>
        </p:pic>
      </p:grpSp>
      <p:grpSp>
        <p:nvGrpSpPr>
          <p:cNvPr id="18" name="Google Shape;243;p6"/>
          <p:cNvGrpSpPr/>
          <p:nvPr/>
        </p:nvGrpSpPr>
        <p:grpSpPr>
          <a:xfrm>
            <a:off x="4187015" y="4835749"/>
            <a:ext cx="775970" cy="532130"/>
            <a:chOff x="0" y="0"/>
            <a:chExt cx="1222" cy="838"/>
          </a:xfrm>
        </p:grpSpPr>
        <p:sp>
          <p:nvSpPr>
            <p:cNvPr id="19" name="Google Shape;244;p6"/>
            <p:cNvSpPr/>
            <p:nvPr/>
          </p:nvSpPr>
          <p:spPr>
            <a:xfrm>
              <a:off x="82" y="184"/>
              <a:ext cx="376" cy="641"/>
            </a:xfrm>
            <a:custGeom>
              <a:avLst/>
              <a:gdLst/>
              <a:ahLst/>
              <a:cxnLst/>
              <a:rect l="l" t="t" r="r" b="b"/>
              <a:pathLst>
                <a:path w="376" h="641" extrusionOk="0">
                  <a:moveTo>
                    <a:pt x="102" y="0"/>
                  </a:moveTo>
                  <a:lnTo>
                    <a:pt x="82" y="0"/>
                  </a:lnTo>
                  <a:lnTo>
                    <a:pt x="49" y="10"/>
                  </a:lnTo>
                  <a:lnTo>
                    <a:pt x="23" y="31"/>
                  </a:lnTo>
                  <a:lnTo>
                    <a:pt x="6" y="61"/>
                  </a:lnTo>
                  <a:lnTo>
                    <a:pt x="0" y="95"/>
                  </a:lnTo>
                  <a:lnTo>
                    <a:pt x="0" y="314"/>
                  </a:lnTo>
                  <a:lnTo>
                    <a:pt x="7" y="350"/>
                  </a:lnTo>
                  <a:lnTo>
                    <a:pt x="27" y="380"/>
                  </a:lnTo>
                  <a:lnTo>
                    <a:pt x="56" y="400"/>
                  </a:lnTo>
                  <a:lnTo>
                    <a:pt x="93" y="407"/>
                  </a:lnTo>
                  <a:lnTo>
                    <a:pt x="243" y="407"/>
                  </a:lnTo>
                  <a:lnTo>
                    <a:pt x="243" y="583"/>
                  </a:lnTo>
                  <a:lnTo>
                    <a:pt x="247" y="603"/>
                  </a:lnTo>
                  <a:lnTo>
                    <a:pt x="257" y="621"/>
                  </a:lnTo>
                  <a:lnTo>
                    <a:pt x="273" y="633"/>
                  </a:lnTo>
                  <a:lnTo>
                    <a:pt x="293" y="639"/>
                  </a:lnTo>
                  <a:lnTo>
                    <a:pt x="294" y="640"/>
                  </a:lnTo>
                  <a:lnTo>
                    <a:pt x="296" y="640"/>
                  </a:lnTo>
                  <a:lnTo>
                    <a:pt x="298" y="640"/>
                  </a:lnTo>
                  <a:lnTo>
                    <a:pt x="319" y="636"/>
                  </a:lnTo>
                  <a:lnTo>
                    <a:pt x="337" y="624"/>
                  </a:lnTo>
                  <a:lnTo>
                    <a:pt x="348" y="607"/>
                  </a:lnTo>
                  <a:lnTo>
                    <a:pt x="297" y="607"/>
                  </a:lnTo>
                  <a:lnTo>
                    <a:pt x="296" y="607"/>
                  </a:lnTo>
                  <a:lnTo>
                    <a:pt x="284" y="605"/>
                  </a:lnTo>
                  <a:lnTo>
                    <a:pt x="276" y="595"/>
                  </a:lnTo>
                  <a:lnTo>
                    <a:pt x="276" y="585"/>
                  </a:lnTo>
                  <a:lnTo>
                    <a:pt x="276" y="374"/>
                  </a:lnTo>
                  <a:lnTo>
                    <a:pt x="93" y="374"/>
                  </a:lnTo>
                  <a:lnTo>
                    <a:pt x="69" y="369"/>
                  </a:lnTo>
                  <a:lnTo>
                    <a:pt x="50" y="356"/>
                  </a:lnTo>
                  <a:lnTo>
                    <a:pt x="37" y="337"/>
                  </a:lnTo>
                  <a:lnTo>
                    <a:pt x="33" y="314"/>
                  </a:lnTo>
                  <a:lnTo>
                    <a:pt x="33" y="95"/>
                  </a:lnTo>
                  <a:lnTo>
                    <a:pt x="36" y="72"/>
                  </a:lnTo>
                  <a:lnTo>
                    <a:pt x="48" y="53"/>
                  </a:lnTo>
                  <a:lnTo>
                    <a:pt x="65" y="39"/>
                  </a:lnTo>
                  <a:lnTo>
                    <a:pt x="86" y="32"/>
                  </a:lnTo>
                  <a:lnTo>
                    <a:pt x="165" y="32"/>
                  </a:lnTo>
                  <a:lnTo>
                    <a:pt x="160" y="28"/>
                  </a:lnTo>
                  <a:lnTo>
                    <a:pt x="154" y="23"/>
                  </a:lnTo>
                  <a:lnTo>
                    <a:pt x="138" y="11"/>
                  </a:lnTo>
                  <a:lnTo>
                    <a:pt x="121" y="4"/>
                  </a:lnTo>
                  <a:lnTo>
                    <a:pt x="102" y="0"/>
                  </a:lnTo>
                  <a:close/>
                  <a:moveTo>
                    <a:pt x="139" y="110"/>
                  </a:moveTo>
                  <a:lnTo>
                    <a:pt x="129" y="112"/>
                  </a:lnTo>
                  <a:lnTo>
                    <a:pt x="118" y="126"/>
                  </a:lnTo>
                  <a:lnTo>
                    <a:pt x="120" y="137"/>
                  </a:lnTo>
                  <a:lnTo>
                    <a:pt x="152" y="160"/>
                  </a:lnTo>
                  <a:lnTo>
                    <a:pt x="152" y="330"/>
                  </a:lnTo>
                  <a:lnTo>
                    <a:pt x="310" y="330"/>
                  </a:lnTo>
                  <a:lnTo>
                    <a:pt x="320" y="340"/>
                  </a:lnTo>
                  <a:lnTo>
                    <a:pt x="320" y="597"/>
                  </a:lnTo>
                  <a:lnTo>
                    <a:pt x="310" y="607"/>
                  </a:lnTo>
                  <a:lnTo>
                    <a:pt x="348" y="607"/>
                  </a:lnTo>
                  <a:lnTo>
                    <a:pt x="349" y="607"/>
                  </a:lnTo>
                  <a:lnTo>
                    <a:pt x="353" y="585"/>
                  </a:lnTo>
                  <a:lnTo>
                    <a:pt x="353" y="352"/>
                  </a:lnTo>
                  <a:lnTo>
                    <a:pt x="349" y="331"/>
                  </a:lnTo>
                  <a:lnTo>
                    <a:pt x="337" y="313"/>
                  </a:lnTo>
                  <a:lnTo>
                    <a:pt x="319" y="301"/>
                  </a:lnTo>
                  <a:lnTo>
                    <a:pt x="298" y="297"/>
                  </a:lnTo>
                  <a:lnTo>
                    <a:pt x="185" y="297"/>
                  </a:lnTo>
                  <a:lnTo>
                    <a:pt x="185" y="185"/>
                  </a:lnTo>
                  <a:lnTo>
                    <a:pt x="348" y="185"/>
                  </a:lnTo>
                  <a:lnTo>
                    <a:pt x="357" y="179"/>
                  </a:lnTo>
                  <a:lnTo>
                    <a:pt x="369" y="164"/>
                  </a:lnTo>
                  <a:lnTo>
                    <a:pt x="370" y="160"/>
                  </a:lnTo>
                  <a:lnTo>
                    <a:pt x="331" y="160"/>
                  </a:lnTo>
                  <a:lnTo>
                    <a:pt x="319" y="160"/>
                  </a:lnTo>
                  <a:lnTo>
                    <a:pt x="209" y="160"/>
                  </a:lnTo>
                  <a:lnTo>
                    <a:pt x="205" y="159"/>
                  </a:lnTo>
                  <a:lnTo>
                    <a:pt x="201" y="156"/>
                  </a:lnTo>
                  <a:lnTo>
                    <a:pt x="139" y="110"/>
                  </a:lnTo>
                  <a:close/>
                  <a:moveTo>
                    <a:pt x="348" y="185"/>
                  </a:moveTo>
                  <a:lnTo>
                    <a:pt x="185" y="185"/>
                  </a:lnTo>
                  <a:lnTo>
                    <a:pt x="193" y="190"/>
                  </a:lnTo>
                  <a:lnTo>
                    <a:pt x="204" y="193"/>
                  </a:lnTo>
                  <a:lnTo>
                    <a:pt x="319" y="193"/>
                  </a:lnTo>
                  <a:lnTo>
                    <a:pt x="339" y="189"/>
                  </a:lnTo>
                  <a:lnTo>
                    <a:pt x="348" y="185"/>
                  </a:lnTo>
                  <a:close/>
                  <a:moveTo>
                    <a:pt x="165" y="32"/>
                  </a:moveTo>
                  <a:lnTo>
                    <a:pt x="99" y="32"/>
                  </a:lnTo>
                  <a:lnTo>
                    <a:pt x="111" y="35"/>
                  </a:lnTo>
                  <a:lnTo>
                    <a:pt x="122" y="40"/>
                  </a:lnTo>
                  <a:lnTo>
                    <a:pt x="132" y="47"/>
                  </a:lnTo>
                  <a:lnTo>
                    <a:pt x="138" y="53"/>
                  </a:lnTo>
                  <a:lnTo>
                    <a:pt x="147" y="61"/>
                  </a:lnTo>
                  <a:lnTo>
                    <a:pt x="156" y="69"/>
                  </a:lnTo>
                  <a:lnTo>
                    <a:pt x="166" y="76"/>
                  </a:lnTo>
                  <a:lnTo>
                    <a:pt x="221" y="117"/>
                  </a:lnTo>
                  <a:lnTo>
                    <a:pt x="333" y="117"/>
                  </a:lnTo>
                  <a:lnTo>
                    <a:pt x="343" y="126"/>
                  </a:lnTo>
                  <a:lnTo>
                    <a:pt x="343" y="141"/>
                  </a:lnTo>
                  <a:lnTo>
                    <a:pt x="341" y="152"/>
                  </a:lnTo>
                  <a:lnTo>
                    <a:pt x="331" y="160"/>
                  </a:lnTo>
                  <a:lnTo>
                    <a:pt x="370" y="160"/>
                  </a:lnTo>
                  <a:lnTo>
                    <a:pt x="376" y="144"/>
                  </a:lnTo>
                  <a:lnTo>
                    <a:pt x="373" y="122"/>
                  </a:lnTo>
                  <a:lnTo>
                    <a:pt x="364" y="104"/>
                  </a:lnTo>
                  <a:lnTo>
                    <a:pt x="347" y="90"/>
                  </a:lnTo>
                  <a:lnTo>
                    <a:pt x="327" y="84"/>
                  </a:lnTo>
                  <a:lnTo>
                    <a:pt x="325" y="84"/>
                  </a:lnTo>
                  <a:lnTo>
                    <a:pt x="323" y="84"/>
                  </a:lnTo>
                  <a:lnTo>
                    <a:pt x="232" y="84"/>
                  </a:lnTo>
                  <a:lnTo>
                    <a:pt x="185" y="50"/>
                  </a:lnTo>
                  <a:lnTo>
                    <a:pt x="177" y="43"/>
                  </a:lnTo>
                  <a:lnTo>
                    <a:pt x="168" y="36"/>
                  </a:lnTo>
                  <a:lnTo>
                    <a:pt x="165" y="32"/>
                  </a:lnTo>
                  <a:close/>
                </a:path>
              </a:pathLst>
            </a:custGeom>
            <a:solidFill>
              <a:srgbClr val="6950A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0" name="Google Shape;245;p6"/>
            <p:cNvPicPr preferRelativeResize="0"/>
            <p:nvPr/>
          </p:nvPicPr>
          <p:blipFill rotWithShape="1">
            <a:blip r:embed="rId7">
              <a:alphaModFix/>
            </a:blip>
            <a:srcRect/>
            <a:stretch/>
          </p:blipFill>
          <p:spPr>
            <a:xfrm>
              <a:off x="82" y="0"/>
              <a:ext cx="166" cy="165"/>
            </a:xfrm>
            <a:prstGeom prst="rect">
              <a:avLst/>
            </a:prstGeom>
            <a:noFill/>
            <a:ln>
              <a:noFill/>
            </a:ln>
          </p:spPr>
        </p:pic>
        <p:sp>
          <p:nvSpPr>
            <p:cNvPr id="21" name="Google Shape;246;p6"/>
            <p:cNvSpPr/>
            <p:nvPr/>
          </p:nvSpPr>
          <p:spPr>
            <a:xfrm>
              <a:off x="0" y="184"/>
              <a:ext cx="1140" cy="654"/>
            </a:xfrm>
            <a:custGeom>
              <a:avLst/>
              <a:gdLst/>
              <a:ahLst/>
              <a:cxnLst/>
              <a:rect l="l" t="t" r="r" b="b"/>
              <a:pathLst>
                <a:path w="1140" h="654" extrusionOk="0">
                  <a:moveTo>
                    <a:pt x="297" y="463"/>
                  </a:moveTo>
                  <a:lnTo>
                    <a:pt x="290" y="455"/>
                  </a:lnTo>
                  <a:lnTo>
                    <a:pt x="281" y="455"/>
                  </a:lnTo>
                  <a:lnTo>
                    <a:pt x="165" y="455"/>
                  </a:lnTo>
                  <a:lnTo>
                    <a:pt x="114" y="445"/>
                  </a:lnTo>
                  <a:lnTo>
                    <a:pt x="72" y="416"/>
                  </a:lnTo>
                  <a:lnTo>
                    <a:pt x="43" y="375"/>
                  </a:lnTo>
                  <a:lnTo>
                    <a:pt x="33" y="323"/>
                  </a:lnTo>
                  <a:lnTo>
                    <a:pt x="33" y="100"/>
                  </a:lnTo>
                  <a:lnTo>
                    <a:pt x="26" y="92"/>
                  </a:lnTo>
                  <a:lnTo>
                    <a:pt x="7" y="92"/>
                  </a:lnTo>
                  <a:lnTo>
                    <a:pt x="0" y="100"/>
                  </a:lnTo>
                  <a:lnTo>
                    <a:pt x="0" y="323"/>
                  </a:lnTo>
                  <a:lnTo>
                    <a:pt x="10" y="379"/>
                  </a:lnTo>
                  <a:lnTo>
                    <a:pt x="37" y="427"/>
                  </a:lnTo>
                  <a:lnTo>
                    <a:pt x="79" y="464"/>
                  </a:lnTo>
                  <a:lnTo>
                    <a:pt x="132" y="485"/>
                  </a:lnTo>
                  <a:lnTo>
                    <a:pt x="132" y="620"/>
                  </a:lnTo>
                  <a:lnTo>
                    <a:pt x="50" y="620"/>
                  </a:lnTo>
                  <a:lnTo>
                    <a:pt x="50" y="653"/>
                  </a:lnTo>
                  <a:lnTo>
                    <a:pt x="248" y="653"/>
                  </a:lnTo>
                  <a:lnTo>
                    <a:pt x="248" y="620"/>
                  </a:lnTo>
                  <a:lnTo>
                    <a:pt x="165" y="620"/>
                  </a:lnTo>
                  <a:lnTo>
                    <a:pt x="165" y="488"/>
                  </a:lnTo>
                  <a:lnTo>
                    <a:pt x="290" y="488"/>
                  </a:lnTo>
                  <a:lnTo>
                    <a:pt x="297" y="481"/>
                  </a:lnTo>
                  <a:lnTo>
                    <a:pt x="297" y="463"/>
                  </a:lnTo>
                  <a:close/>
                  <a:moveTo>
                    <a:pt x="908" y="232"/>
                  </a:moveTo>
                  <a:lnTo>
                    <a:pt x="901" y="224"/>
                  </a:lnTo>
                  <a:lnTo>
                    <a:pt x="321" y="224"/>
                  </a:lnTo>
                  <a:lnTo>
                    <a:pt x="314" y="232"/>
                  </a:lnTo>
                  <a:lnTo>
                    <a:pt x="314" y="250"/>
                  </a:lnTo>
                  <a:lnTo>
                    <a:pt x="321" y="257"/>
                  </a:lnTo>
                  <a:lnTo>
                    <a:pt x="594" y="257"/>
                  </a:lnTo>
                  <a:lnTo>
                    <a:pt x="594" y="620"/>
                  </a:lnTo>
                  <a:lnTo>
                    <a:pt x="479" y="620"/>
                  </a:lnTo>
                  <a:lnTo>
                    <a:pt x="479" y="653"/>
                  </a:lnTo>
                  <a:lnTo>
                    <a:pt x="743" y="653"/>
                  </a:lnTo>
                  <a:lnTo>
                    <a:pt x="743" y="620"/>
                  </a:lnTo>
                  <a:lnTo>
                    <a:pt x="627" y="620"/>
                  </a:lnTo>
                  <a:lnTo>
                    <a:pt x="627" y="257"/>
                  </a:lnTo>
                  <a:lnTo>
                    <a:pt x="901" y="257"/>
                  </a:lnTo>
                  <a:lnTo>
                    <a:pt x="908" y="250"/>
                  </a:lnTo>
                  <a:lnTo>
                    <a:pt x="908" y="232"/>
                  </a:lnTo>
                  <a:close/>
                  <a:moveTo>
                    <a:pt x="1139" y="314"/>
                  </a:moveTo>
                  <a:lnTo>
                    <a:pt x="1139" y="95"/>
                  </a:lnTo>
                  <a:lnTo>
                    <a:pt x="1133" y="61"/>
                  </a:lnTo>
                  <a:lnTo>
                    <a:pt x="1117" y="32"/>
                  </a:lnTo>
                  <a:lnTo>
                    <a:pt x="1116" y="31"/>
                  </a:lnTo>
                  <a:lnTo>
                    <a:pt x="1106" y="24"/>
                  </a:lnTo>
                  <a:lnTo>
                    <a:pt x="1106" y="95"/>
                  </a:lnTo>
                  <a:lnTo>
                    <a:pt x="1106" y="314"/>
                  </a:lnTo>
                  <a:lnTo>
                    <a:pt x="1102" y="337"/>
                  </a:lnTo>
                  <a:lnTo>
                    <a:pt x="1089" y="356"/>
                  </a:lnTo>
                  <a:lnTo>
                    <a:pt x="1070" y="369"/>
                  </a:lnTo>
                  <a:lnTo>
                    <a:pt x="1046" y="374"/>
                  </a:lnTo>
                  <a:lnTo>
                    <a:pt x="863" y="374"/>
                  </a:lnTo>
                  <a:lnTo>
                    <a:pt x="863" y="585"/>
                  </a:lnTo>
                  <a:lnTo>
                    <a:pt x="863" y="595"/>
                  </a:lnTo>
                  <a:lnTo>
                    <a:pt x="855" y="605"/>
                  </a:lnTo>
                  <a:lnTo>
                    <a:pt x="843" y="607"/>
                  </a:lnTo>
                  <a:lnTo>
                    <a:pt x="837" y="607"/>
                  </a:lnTo>
                  <a:lnTo>
                    <a:pt x="831" y="605"/>
                  </a:lnTo>
                  <a:lnTo>
                    <a:pt x="826" y="601"/>
                  </a:lnTo>
                  <a:lnTo>
                    <a:pt x="822" y="597"/>
                  </a:lnTo>
                  <a:lnTo>
                    <a:pt x="819" y="591"/>
                  </a:lnTo>
                  <a:lnTo>
                    <a:pt x="819" y="340"/>
                  </a:lnTo>
                  <a:lnTo>
                    <a:pt x="829" y="330"/>
                  </a:lnTo>
                  <a:lnTo>
                    <a:pt x="987" y="330"/>
                  </a:lnTo>
                  <a:lnTo>
                    <a:pt x="987" y="185"/>
                  </a:lnTo>
                  <a:lnTo>
                    <a:pt x="987" y="160"/>
                  </a:lnTo>
                  <a:lnTo>
                    <a:pt x="1012" y="142"/>
                  </a:lnTo>
                  <a:lnTo>
                    <a:pt x="1019" y="137"/>
                  </a:lnTo>
                  <a:lnTo>
                    <a:pt x="1021" y="126"/>
                  </a:lnTo>
                  <a:lnTo>
                    <a:pt x="1010" y="112"/>
                  </a:lnTo>
                  <a:lnTo>
                    <a:pt x="1000" y="110"/>
                  </a:lnTo>
                  <a:lnTo>
                    <a:pt x="938" y="156"/>
                  </a:lnTo>
                  <a:lnTo>
                    <a:pt x="934" y="158"/>
                  </a:lnTo>
                  <a:lnTo>
                    <a:pt x="930" y="160"/>
                  </a:lnTo>
                  <a:lnTo>
                    <a:pt x="925" y="160"/>
                  </a:lnTo>
                  <a:lnTo>
                    <a:pt x="820" y="160"/>
                  </a:lnTo>
                  <a:lnTo>
                    <a:pt x="808" y="160"/>
                  </a:lnTo>
                  <a:lnTo>
                    <a:pt x="798" y="152"/>
                  </a:lnTo>
                  <a:lnTo>
                    <a:pt x="796" y="141"/>
                  </a:lnTo>
                  <a:lnTo>
                    <a:pt x="795" y="129"/>
                  </a:lnTo>
                  <a:lnTo>
                    <a:pt x="804" y="118"/>
                  </a:lnTo>
                  <a:lnTo>
                    <a:pt x="816" y="117"/>
                  </a:lnTo>
                  <a:lnTo>
                    <a:pt x="817" y="117"/>
                  </a:lnTo>
                  <a:lnTo>
                    <a:pt x="918" y="117"/>
                  </a:lnTo>
                  <a:lnTo>
                    <a:pt x="973" y="76"/>
                  </a:lnTo>
                  <a:lnTo>
                    <a:pt x="983" y="69"/>
                  </a:lnTo>
                  <a:lnTo>
                    <a:pt x="992" y="61"/>
                  </a:lnTo>
                  <a:lnTo>
                    <a:pt x="1001" y="53"/>
                  </a:lnTo>
                  <a:lnTo>
                    <a:pt x="1007" y="47"/>
                  </a:lnTo>
                  <a:lnTo>
                    <a:pt x="1017" y="40"/>
                  </a:lnTo>
                  <a:lnTo>
                    <a:pt x="1028" y="35"/>
                  </a:lnTo>
                  <a:lnTo>
                    <a:pt x="1040" y="32"/>
                  </a:lnTo>
                  <a:lnTo>
                    <a:pt x="1052" y="32"/>
                  </a:lnTo>
                  <a:lnTo>
                    <a:pt x="1074" y="39"/>
                  </a:lnTo>
                  <a:lnTo>
                    <a:pt x="1091" y="53"/>
                  </a:lnTo>
                  <a:lnTo>
                    <a:pt x="1103" y="72"/>
                  </a:lnTo>
                  <a:lnTo>
                    <a:pt x="1106" y="95"/>
                  </a:lnTo>
                  <a:lnTo>
                    <a:pt x="1106" y="24"/>
                  </a:lnTo>
                  <a:lnTo>
                    <a:pt x="1090" y="10"/>
                  </a:lnTo>
                  <a:lnTo>
                    <a:pt x="1056" y="0"/>
                  </a:lnTo>
                  <a:lnTo>
                    <a:pt x="1037" y="0"/>
                  </a:lnTo>
                  <a:lnTo>
                    <a:pt x="1018" y="4"/>
                  </a:lnTo>
                  <a:lnTo>
                    <a:pt x="1001" y="11"/>
                  </a:lnTo>
                  <a:lnTo>
                    <a:pt x="985" y="22"/>
                  </a:lnTo>
                  <a:lnTo>
                    <a:pt x="978" y="28"/>
                  </a:lnTo>
                  <a:lnTo>
                    <a:pt x="971" y="36"/>
                  </a:lnTo>
                  <a:lnTo>
                    <a:pt x="962" y="43"/>
                  </a:lnTo>
                  <a:lnTo>
                    <a:pt x="953" y="49"/>
                  </a:lnTo>
                  <a:lnTo>
                    <a:pt x="907" y="84"/>
                  </a:lnTo>
                  <a:lnTo>
                    <a:pt x="818" y="84"/>
                  </a:lnTo>
                  <a:lnTo>
                    <a:pt x="797" y="88"/>
                  </a:lnTo>
                  <a:lnTo>
                    <a:pt x="779" y="100"/>
                  </a:lnTo>
                  <a:lnTo>
                    <a:pt x="767" y="117"/>
                  </a:lnTo>
                  <a:lnTo>
                    <a:pt x="763" y="138"/>
                  </a:lnTo>
                  <a:lnTo>
                    <a:pt x="763" y="142"/>
                  </a:lnTo>
                  <a:lnTo>
                    <a:pt x="763" y="144"/>
                  </a:lnTo>
                  <a:lnTo>
                    <a:pt x="770" y="164"/>
                  </a:lnTo>
                  <a:lnTo>
                    <a:pt x="782" y="179"/>
                  </a:lnTo>
                  <a:lnTo>
                    <a:pt x="800" y="189"/>
                  </a:lnTo>
                  <a:lnTo>
                    <a:pt x="820" y="193"/>
                  </a:lnTo>
                  <a:lnTo>
                    <a:pt x="935" y="193"/>
                  </a:lnTo>
                  <a:lnTo>
                    <a:pt x="946" y="190"/>
                  </a:lnTo>
                  <a:lnTo>
                    <a:pt x="954" y="185"/>
                  </a:lnTo>
                  <a:lnTo>
                    <a:pt x="954" y="297"/>
                  </a:lnTo>
                  <a:lnTo>
                    <a:pt x="841" y="297"/>
                  </a:lnTo>
                  <a:lnTo>
                    <a:pt x="820" y="302"/>
                  </a:lnTo>
                  <a:lnTo>
                    <a:pt x="802" y="313"/>
                  </a:lnTo>
                  <a:lnTo>
                    <a:pt x="790" y="331"/>
                  </a:lnTo>
                  <a:lnTo>
                    <a:pt x="786" y="352"/>
                  </a:lnTo>
                  <a:lnTo>
                    <a:pt x="786" y="585"/>
                  </a:lnTo>
                  <a:lnTo>
                    <a:pt x="790" y="606"/>
                  </a:lnTo>
                  <a:lnTo>
                    <a:pt x="802" y="624"/>
                  </a:lnTo>
                  <a:lnTo>
                    <a:pt x="819" y="635"/>
                  </a:lnTo>
                  <a:lnTo>
                    <a:pt x="841" y="640"/>
                  </a:lnTo>
                  <a:lnTo>
                    <a:pt x="845" y="640"/>
                  </a:lnTo>
                  <a:lnTo>
                    <a:pt x="846" y="639"/>
                  </a:lnTo>
                  <a:lnTo>
                    <a:pt x="866" y="633"/>
                  </a:lnTo>
                  <a:lnTo>
                    <a:pt x="882" y="621"/>
                  </a:lnTo>
                  <a:lnTo>
                    <a:pt x="890" y="607"/>
                  </a:lnTo>
                  <a:lnTo>
                    <a:pt x="892" y="603"/>
                  </a:lnTo>
                  <a:lnTo>
                    <a:pt x="896" y="583"/>
                  </a:lnTo>
                  <a:lnTo>
                    <a:pt x="896" y="407"/>
                  </a:lnTo>
                  <a:lnTo>
                    <a:pt x="1046" y="407"/>
                  </a:lnTo>
                  <a:lnTo>
                    <a:pt x="1082" y="400"/>
                  </a:lnTo>
                  <a:lnTo>
                    <a:pt x="1112" y="380"/>
                  </a:lnTo>
                  <a:lnTo>
                    <a:pt x="1132" y="350"/>
                  </a:lnTo>
                  <a:lnTo>
                    <a:pt x="1139" y="314"/>
                  </a:lnTo>
                  <a:close/>
                </a:path>
              </a:pathLst>
            </a:custGeom>
            <a:solidFill>
              <a:srgbClr val="6950A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2" name="Google Shape;247;p6"/>
            <p:cNvPicPr preferRelativeResize="0"/>
            <p:nvPr/>
          </p:nvPicPr>
          <p:blipFill rotWithShape="1">
            <a:blip r:embed="rId7">
              <a:alphaModFix/>
            </a:blip>
            <a:srcRect/>
            <a:stretch/>
          </p:blipFill>
          <p:spPr>
            <a:xfrm>
              <a:off x="974" y="0"/>
              <a:ext cx="166" cy="165"/>
            </a:xfrm>
            <a:prstGeom prst="rect">
              <a:avLst/>
            </a:prstGeom>
            <a:noFill/>
            <a:ln>
              <a:noFill/>
            </a:ln>
          </p:spPr>
        </p:pic>
        <p:sp>
          <p:nvSpPr>
            <p:cNvPr id="23" name="Google Shape;248;p6"/>
            <p:cNvSpPr/>
            <p:nvPr/>
          </p:nvSpPr>
          <p:spPr>
            <a:xfrm>
              <a:off x="924" y="277"/>
              <a:ext cx="298" cy="561"/>
            </a:xfrm>
            <a:custGeom>
              <a:avLst/>
              <a:gdLst/>
              <a:ahLst/>
              <a:cxnLst/>
              <a:rect l="l" t="t" r="r" b="b"/>
              <a:pathLst>
                <a:path w="298" h="561" extrusionOk="0">
                  <a:moveTo>
                    <a:pt x="289" y="0"/>
                  </a:moveTo>
                  <a:lnTo>
                    <a:pt x="280" y="0"/>
                  </a:lnTo>
                  <a:lnTo>
                    <a:pt x="271" y="0"/>
                  </a:lnTo>
                  <a:lnTo>
                    <a:pt x="264" y="8"/>
                  </a:lnTo>
                  <a:lnTo>
                    <a:pt x="264" y="231"/>
                  </a:lnTo>
                  <a:lnTo>
                    <a:pt x="253" y="283"/>
                  </a:lnTo>
                  <a:lnTo>
                    <a:pt x="225" y="324"/>
                  </a:lnTo>
                  <a:lnTo>
                    <a:pt x="183" y="353"/>
                  </a:lnTo>
                  <a:lnTo>
                    <a:pt x="132" y="363"/>
                  </a:lnTo>
                  <a:lnTo>
                    <a:pt x="7" y="363"/>
                  </a:lnTo>
                  <a:lnTo>
                    <a:pt x="0" y="371"/>
                  </a:lnTo>
                  <a:lnTo>
                    <a:pt x="0" y="389"/>
                  </a:lnTo>
                  <a:lnTo>
                    <a:pt x="7" y="396"/>
                  </a:lnTo>
                  <a:lnTo>
                    <a:pt x="132" y="396"/>
                  </a:lnTo>
                  <a:lnTo>
                    <a:pt x="132" y="528"/>
                  </a:lnTo>
                  <a:lnTo>
                    <a:pt x="49" y="528"/>
                  </a:lnTo>
                  <a:lnTo>
                    <a:pt x="49" y="561"/>
                  </a:lnTo>
                  <a:lnTo>
                    <a:pt x="247" y="561"/>
                  </a:lnTo>
                  <a:lnTo>
                    <a:pt x="247" y="528"/>
                  </a:lnTo>
                  <a:lnTo>
                    <a:pt x="165" y="528"/>
                  </a:lnTo>
                  <a:lnTo>
                    <a:pt x="165" y="393"/>
                  </a:lnTo>
                  <a:lnTo>
                    <a:pt x="218" y="372"/>
                  </a:lnTo>
                  <a:lnTo>
                    <a:pt x="260" y="335"/>
                  </a:lnTo>
                  <a:lnTo>
                    <a:pt x="287" y="287"/>
                  </a:lnTo>
                  <a:lnTo>
                    <a:pt x="297" y="231"/>
                  </a:lnTo>
                  <a:lnTo>
                    <a:pt x="297" y="8"/>
                  </a:lnTo>
                  <a:lnTo>
                    <a:pt x="289" y="0"/>
                  </a:lnTo>
                  <a:close/>
                </a:path>
              </a:pathLst>
            </a:custGeom>
            <a:solidFill>
              <a:srgbClr val="6950A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Tree>
    <p:extLst>
      <p:ext uri="{BB962C8B-B14F-4D97-AF65-F5344CB8AC3E}">
        <p14:creationId xmlns:p14="http://schemas.microsoft.com/office/powerpoint/2010/main" val="27607361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12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28949" y="3715693"/>
            <a:ext cx="2591670" cy="2667532"/>
          </a:xfrm>
          <a:prstGeom prst="rect">
            <a:avLst/>
          </a:prstGeom>
          <a:noFill/>
          <a:ln>
            <a:noFill/>
          </a:ln>
        </p:spPr>
      </p:pic>
      <p:grpSp>
        <p:nvGrpSpPr>
          <p:cNvPr id="2" name="Group 1"/>
          <p:cNvGrpSpPr/>
          <p:nvPr/>
        </p:nvGrpSpPr>
        <p:grpSpPr>
          <a:xfrm>
            <a:off x="4476724" y="2190064"/>
            <a:ext cx="6096001" cy="2408242"/>
            <a:chOff x="3837839" y="2107780"/>
            <a:chExt cx="6096001" cy="2408242"/>
          </a:xfrm>
        </p:grpSpPr>
        <p:sp>
          <p:nvSpPr>
            <p:cNvPr id="11" name="Google Shape;270;p7"/>
            <p:cNvSpPr/>
            <p:nvPr/>
          </p:nvSpPr>
          <p:spPr>
            <a:xfrm>
              <a:off x="3837839" y="2107780"/>
              <a:ext cx="6096000" cy="830956"/>
            </a:xfrm>
            <a:prstGeom prst="rect">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342900" marR="0" lvl="0" indent="-342900" algn="just" rtl="0">
                <a:spcBef>
                  <a:spcPts val="0"/>
                </a:spcBef>
                <a:spcAft>
                  <a:spcPts val="0"/>
                </a:spcAft>
                <a:buClr>
                  <a:srgbClr val="C00000"/>
                </a:buClr>
                <a:buSzPts val="2000"/>
                <a:buFont typeface="Noto Sans Symbols"/>
                <a:buChar char="⮚"/>
              </a:pPr>
              <a:r>
                <a:rPr lang="en-US" sz="1600" b="1">
                  <a:solidFill>
                    <a:srgbClr val="C00000"/>
                  </a:solidFill>
                  <a:latin typeface="Times New Roman"/>
                  <a:ea typeface="Times New Roman"/>
                  <a:cs typeface="Times New Roman"/>
                  <a:sym typeface="Times New Roman"/>
                </a:rPr>
                <a:t>An evaluator </a:t>
              </a:r>
              <a:r>
                <a:rPr lang="en-US" sz="1600" b="1">
                  <a:solidFill>
                    <a:schemeClr val="dk1"/>
                  </a:solidFill>
                  <a:latin typeface="Times New Roman"/>
                  <a:ea typeface="Times New Roman"/>
                  <a:cs typeface="Times New Roman"/>
                  <a:sym typeface="Times New Roman"/>
                </a:rPr>
                <a:t>is charged with conducting the evaluation. Evaluators can be external consultants, donors, partner organizations and governments.</a:t>
              </a:r>
              <a:endParaRPr sz="1600" b="1">
                <a:solidFill>
                  <a:schemeClr val="dk1"/>
                </a:solidFill>
                <a:latin typeface="Times New Roman"/>
                <a:ea typeface="Times New Roman"/>
                <a:cs typeface="Times New Roman"/>
                <a:sym typeface="Times New Roman"/>
              </a:endParaRPr>
            </a:p>
          </p:txBody>
        </p:sp>
        <p:sp>
          <p:nvSpPr>
            <p:cNvPr id="12" name="Google Shape;272;p7"/>
            <p:cNvSpPr/>
            <p:nvPr/>
          </p:nvSpPr>
          <p:spPr>
            <a:xfrm>
              <a:off x="3837840" y="2946402"/>
              <a:ext cx="6096000" cy="1569620"/>
            </a:xfrm>
            <a:prstGeom prst="rect">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444500" marR="112395" lvl="0" indent="-342900" algn="just" rtl="0">
                <a:spcBef>
                  <a:spcPts val="0"/>
                </a:spcBef>
                <a:spcAft>
                  <a:spcPts val="0"/>
                </a:spcAft>
                <a:buClr>
                  <a:srgbClr val="C00000"/>
                </a:buClr>
                <a:buSzPts val="2000"/>
                <a:buFont typeface="Noto Sans Symbols"/>
                <a:buChar char="⮚"/>
              </a:pPr>
              <a:r>
                <a:rPr lang="en-US" sz="1600" b="1">
                  <a:solidFill>
                    <a:srgbClr val="C00000"/>
                  </a:solidFill>
                  <a:latin typeface="Times New Roman"/>
                  <a:ea typeface="Times New Roman"/>
                  <a:cs typeface="Times New Roman"/>
                  <a:sym typeface="Times New Roman"/>
                </a:rPr>
                <a:t>The evaluation users </a:t>
              </a:r>
              <a:r>
                <a:rPr lang="en-US" sz="1600" b="1">
                  <a:solidFill>
                    <a:schemeClr val="dk1"/>
                  </a:solidFill>
                  <a:latin typeface="Times New Roman"/>
                  <a:ea typeface="Times New Roman"/>
                  <a:cs typeface="Times New Roman"/>
                  <a:sym typeface="Times New Roman"/>
                </a:rPr>
                <a:t>are key players for guaranteeing the full utilization and benefits of evaluation. They can be direct users, who are, for instance, directly concerned with the implementation of the recommendations and accountability purposes, as well as indirect users that can be more interested with the learning dimension of the evaluation.</a:t>
              </a:r>
              <a:endParaRPr sz="1600" b="1">
                <a:solidFill>
                  <a:schemeClr val="dk1"/>
                </a:solidFill>
                <a:latin typeface="Times New Roman"/>
                <a:ea typeface="Times New Roman"/>
                <a:cs typeface="Times New Roman"/>
                <a:sym typeface="Times New Roman"/>
              </a:endParaRPr>
            </a:p>
          </p:txBody>
        </p:sp>
      </p:grpSp>
      <p:pic>
        <p:nvPicPr>
          <p:cNvPr id="14" name="Google Shape;274;p7"/>
          <p:cNvPicPr preferRelativeResize="0"/>
          <p:nvPr/>
        </p:nvPicPr>
        <p:blipFill rotWithShape="1">
          <a:blip r:embed="rId4">
            <a:alphaModFix/>
          </a:blip>
          <a:srcRect/>
          <a:stretch/>
        </p:blipFill>
        <p:spPr>
          <a:xfrm>
            <a:off x="3407698" y="2309567"/>
            <a:ext cx="650875" cy="781050"/>
          </a:xfrm>
          <a:prstGeom prst="rect">
            <a:avLst/>
          </a:prstGeom>
          <a:noFill/>
          <a:ln>
            <a:noFill/>
          </a:ln>
        </p:spPr>
      </p:pic>
      <p:sp>
        <p:nvSpPr>
          <p:cNvPr id="18" name="Google Shape;275;p7"/>
          <p:cNvSpPr/>
          <p:nvPr/>
        </p:nvSpPr>
        <p:spPr>
          <a:xfrm>
            <a:off x="3407698" y="3573395"/>
            <a:ext cx="958850" cy="734695"/>
          </a:xfrm>
          <a:custGeom>
            <a:avLst/>
            <a:gdLst/>
            <a:ahLst/>
            <a:cxnLst/>
            <a:rect l="l" t="t" r="r" b="b"/>
            <a:pathLst>
              <a:path w="1510" h="1157" extrusionOk="0">
                <a:moveTo>
                  <a:pt x="1098" y="741"/>
                </a:moveTo>
                <a:lnTo>
                  <a:pt x="1042" y="741"/>
                </a:lnTo>
                <a:lnTo>
                  <a:pt x="1042" y="772"/>
                </a:lnTo>
                <a:lnTo>
                  <a:pt x="744" y="1122"/>
                </a:lnTo>
                <a:lnTo>
                  <a:pt x="445" y="772"/>
                </a:lnTo>
                <a:lnTo>
                  <a:pt x="449" y="763"/>
                </a:lnTo>
                <a:lnTo>
                  <a:pt x="577" y="763"/>
                </a:lnTo>
                <a:lnTo>
                  <a:pt x="606" y="763"/>
                </a:lnTo>
                <a:lnTo>
                  <a:pt x="621" y="757"/>
                </a:lnTo>
                <a:lnTo>
                  <a:pt x="626" y="743"/>
                </a:lnTo>
                <a:lnTo>
                  <a:pt x="626" y="742"/>
                </a:lnTo>
                <a:lnTo>
                  <a:pt x="627" y="721"/>
                </a:lnTo>
                <a:lnTo>
                  <a:pt x="627" y="699"/>
                </a:lnTo>
                <a:lnTo>
                  <a:pt x="627" y="625"/>
                </a:lnTo>
                <a:lnTo>
                  <a:pt x="627" y="488"/>
                </a:lnTo>
                <a:lnTo>
                  <a:pt x="626" y="417"/>
                </a:lnTo>
                <a:lnTo>
                  <a:pt x="628" y="398"/>
                </a:lnTo>
                <a:lnTo>
                  <a:pt x="634" y="385"/>
                </a:lnTo>
                <a:lnTo>
                  <a:pt x="646" y="378"/>
                </a:lnTo>
                <a:lnTo>
                  <a:pt x="665" y="376"/>
                </a:lnTo>
                <a:lnTo>
                  <a:pt x="706" y="378"/>
                </a:lnTo>
                <a:lnTo>
                  <a:pt x="748" y="378"/>
                </a:lnTo>
                <a:lnTo>
                  <a:pt x="789" y="378"/>
                </a:lnTo>
                <a:lnTo>
                  <a:pt x="830" y="377"/>
                </a:lnTo>
                <a:lnTo>
                  <a:pt x="846" y="378"/>
                </a:lnTo>
                <a:lnTo>
                  <a:pt x="857" y="384"/>
                </a:lnTo>
                <a:lnTo>
                  <a:pt x="862" y="395"/>
                </a:lnTo>
                <a:lnTo>
                  <a:pt x="864" y="410"/>
                </a:lnTo>
                <a:lnTo>
                  <a:pt x="863" y="467"/>
                </a:lnTo>
                <a:lnTo>
                  <a:pt x="863" y="592"/>
                </a:lnTo>
                <a:lnTo>
                  <a:pt x="864" y="723"/>
                </a:lnTo>
                <a:lnTo>
                  <a:pt x="864" y="745"/>
                </a:lnTo>
                <a:lnTo>
                  <a:pt x="869" y="758"/>
                </a:lnTo>
                <a:lnTo>
                  <a:pt x="882" y="763"/>
                </a:lnTo>
                <a:lnTo>
                  <a:pt x="907" y="763"/>
                </a:lnTo>
                <a:lnTo>
                  <a:pt x="940" y="763"/>
                </a:lnTo>
                <a:lnTo>
                  <a:pt x="1036" y="763"/>
                </a:lnTo>
                <a:lnTo>
                  <a:pt x="1042" y="772"/>
                </a:lnTo>
                <a:lnTo>
                  <a:pt x="1042" y="741"/>
                </a:lnTo>
                <a:lnTo>
                  <a:pt x="1007" y="741"/>
                </a:lnTo>
                <a:lnTo>
                  <a:pt x="965" y="741"/>
                </a:lnTo>
                <a:lnTo>
                  <a:pt x="923" y="742"/>
                </a:lnTo>
                <a:lnTo>
                  <a:pt x="905" y="740"/>
                </a:lnTo>
                <a:lnTo>
                  <a:pt x="893" y="734"/>
                </a:lnTo>
                <a:lnTo>
                  <a:pt x="887" y="723"/>
                </a:lnTo>
                <a:lnTo>
                  <a:pt x="885" y="704"/>
                </a:lnTo>
                <a:lnTo>
                  <a:pt x="886" y="627"/>
                </a:lnTo>
                <a:lnTo>
                  <a:pt x="886" y="442"/>
                </a:lnTo>
                <a:lnTo>
                  <a:pt x="886" y="388"/>
                </a:lnTo>
                <a:lnTo>
                  <a:pt x="885" y="377"/>
                </a:lnTo>
                <a:lnTo>
                  <a:pt x="885" y="376"/>
                </a:lnTo>
                <a:lnTo>
                  <a:pt x="884" y="372"/>
                </a:lnTo>
                <a:lnTo>
                  <a:pt x="879" y="362"/>
                </a:lnTo>
                <a:lnTo>
                  <a:pt x="869" y="356"/>
                </a:lnTo>
                <a:lnTo>
                  <a:pt x="863" y="356"/>
                </a:lnTo>
                <a:lnTo>
                  <a:pt x="853" y="355"/>
                </a:lnTo>
                <a:lnTo>
                  <a:pt x="748" y="356"/>
                </a:lnTo>
                <a:lnTo>
                  <a:pt x="695" y="355"/>
                </a:lnTo>
                <a:lnTo>
                  <a:pt x="642" y="355"/>
                </a:lnTo>
                <a:lnTo>
                  <a:pt x="624" y="356"/>
                </a:lnTo>
                <a:lnTo>
                  <a:pt x="612" y="363"/>
                </a:lnTo>
                <a:lnTo>
                  <a:pt x="606" y="375"/>
                </a:lnTo>
                <a:lnTo>
                  <a:pt x="604" y="393"/>
                </a:lnTo>
                <a:lnTo>
                  <a:pt x="605" y="442"/>
                </a:lnTo>
                <a:lnTo>
                  <a:pt x="606" y="492"/>
                </a:lnTo>
                <a:lnTo>
                  <a:pt x="605" y="542"/>
                </a:lnTo>
                <a:lnTo>
                  <a:pt x="605" y="592"/>
                </a:lnTo>
                <a:lnTo>
                  <a:pt x="604" y="627"/>
                </a:lnTo>
                <a:lnTo>
                  <a:pt x="602" y="663"/>
                </a:lnTo>
                <a:lnTo>
                  <a:pt x="601" y="699"/>
                </a:lnTo>
                <a:lnTo>
                  <a:pt x="599" y="735"/>
                </a:lnTo>
                <a:lnTo>
                  <a:pt x="457" y="741"/>
                </a:lnTo>
                <a:lnTo>
                  <a:pt x="442" y="742"/>
                </a:lnTo>
                <a:lnTo>
                  <a:pt x="426" y="742"/>
                </a:lnTo>
                <a:lnTo>
                  <a:pt x="389" y="741"/>
                </a:lnTo>
                <a:lnTo>
                  <a:pt x="744" y="1156"/>
                </a:lnTo>
                <a:lnTo>
                  <a:pt x="773" y="1122"/>
                </a:lnTo>
                <a:lnTo>
                  <a:pt x="1079" y="763"/>
                </a:lnTo>
                <a:lnTo>
                  <a:pt x="1097" y="742"/>
                </a:lnTo>
                <a:lnTo>
                  <a:pt x="1098" y="741"/>
                </a:lnTo>
                <a:close/>
                <a:moveTo>
                  <a:pt x="1510" y="677"/>
                </a:moveTo>
                <a:lnTo>
                  <a:pt x="1506" y="610"/>
                </a:lnTo>
                <a:lnTo>
                  <a:pt x="1488" y="556"/>
                </a:lnTo>
                <a:lnTo>
                  <a:pt x="1488" y="640"/>
                </a:lnTo>
                <a:lnTo>
                  <a:pt x="1485" y="710"/>
                </a:lnTo>
                <a:lnTo>
                  <a:pt x="1457" y="779"/>
                </a:lnTo>
                <a:lnTo>
                  <a:pt x="1409" y="839"/>
                </a:lnTo>
                <a:lnTo>
                  <a:pt x="1346" y="881"/>
                </a:lnTo>
                <a:lnTo>
                  <a:pt x="1288" y="899"/>
                </a:lnTo>
                <a:lnTo>
                  <a:pt x="1230" y="904"/>
                </a:lnTo>
                <a:lnTo>
                  <a:pt x="1111" y="903"/>
                </a:lnTo>
                <a:lnTo>
                  <a:pt x="1128" y="872"/>
                </a:lnTo>
                <a:lnTo>
                  <a:pt x="1153" y="846"/>
                </a:lnTo>
                <a:lnTo>
                  <a:pt x="1183" y="830"/>
                </a:lnTo>
                <a:lnTo>
                  <a:pt x="1214" y="823"/>
                </a:lnTo>
                <a:lnTo>
                  <a:pt x="1234" y="822"/>
                </a:lnTo>
                <a:lnTo>
                  <a:pt x="1253" y="821"/>
                </a:lnTo>
                <a:lnTo>
                  <a:pt x="1273" y="819"/>
                </a:lnTo>
                <a:lnTo>
                  <a:pt x="1292" y="816"/>
                </a:lnTo>
                <a:lnTo>
                  <a:pt x="1322" y="803"/>
                </a:lnTo>
                <a:lnTo>
                  <a:pt x="1345" y="793"/>
                </a:lnTo>
                <a:lnTo>
                  <a:pt x="1384" y="753"/>
                </a:lnTo>
                <a:lnTo>
                  <a:pt x="1406" y="700"/>
                </a:lnTo>
                <a:lnTo>
                  <a:pt x="1410" y="637"/>
                </a:lnTo>
                <a:lnTo>
                  <a:pt x="1395" y="586"/>
                </a:lnTo>
                <a:lnTo>
                  <a:pt x="1361" y="543"/>
                </a:lnTo>
                <a:lnTo>
                  <a:pt x="1328" y="522"/>
                </a:lnTo>
                <a:lnTo>
                  <a:pt x="1315" y="513"/>
                </a:lnTo>
                <a:lnTo>
                  <a:pt x="1261" y="500"/>
                </a:lnTo>
                <a:lnTo>
                  <a:pt x="1228" y="498"/>
                </a:lnTo>
                <a:lnTo>
                  <a:pt x="1210" y="491"/>
                </a:lnTo>
                <a:lnTo>
                  <a:pt x="1203" y="473"/>
                </a:lnTo>
                <a:lnTo>
                  <a:pt x="1199" y="440"/>
                </a:lnTo>
                <a:lnTo>
                  <a:pt x="1181" y="373"/>
                </a:lnTo>
                <a:lnTo>
                  <a:pt x="1138" y="315"/>
                </a:lnTo>
                <a:lnTo>
                  <a:pt x="1078" y="272"/>
                </a:lnTo>
                <a:lnTo>
                  <a:pt x="1056" y="266"/>
                </a:lnTo>
                <a:lnTo>
                  <a:pt x="1008" y="251"/>
                </a:lnTo>
                <a:lnTo>
                  <a:pt x="932" y="257"/>
                </a:lnTo>
                <a:lnTo>
                  <a:pt x="927" y="258"/>
                </a:lnTo>
                <a:lnTo>
                  <a:pt x="922" y="258"/>
                </a:lnTo>
                <a:lnTo>
                  <a:pt x="918" y="261"/>
                </a:lnTo>
                <a:lnTo>
                  <a:pt x="902" y="266"/>
                </a:lnTo>
                <a:lnTo>
                  <a:pt x="889" y="264"/>
                </a:lnTo>
                <a:lnTo>
                  <a:pt x="878" y="256"/>
                </a:lnTo>
                <a:lnTo>
                  <a:pt x="868" y="242"/>
                </a:lnTo>
                <a:lnTo>
                  <a:pt x="822" y="179"/>
                </a:lnTo>
                <a:lnTo>
                  <a:pt x="765" y="134"/>
                </a:lnTo>
                <a:lnTo>
                  <a:pt x="740" y="123"/>
                </a:lnTo>
                <a:lnTo>
                  <a:pt x="700" y="107"/>
                </a:lnTo>
                <a:lnTo>
                  <a:pt x="630" y="101"/>
                </a:lnTo>
                <a:lnTo>
                  <a:pt x="557" y="115"/>
                </a:lnTo>
                <a:lnTo>
                  <a:pt x="488" y="151"/>
                </a:lnTo>
                <a:lnTo>
                  <a:pt x="434" y="206"/>
                </a:lnTo>
                <a:lnTo>
                  <a:pt x="398" y="274"/>
                </a:lnTo>
                <a:lnTo>
                  <a:pt x="383" y="353"/>
                </a:lnTo>
                <a:lnTo>
                  <a:pt x="383" y="363"/>
                </a:lnTo>
                <a:lnTo>
                  <a:pt x="383" y="377"/>
                </a:lnTo>
                <a:lnTo>
                  <a:pt x="383" y="402"/>
                </a:lnTo>
                <a:lnTo>
                  <a:pt x="376" y="406"/>
                </a:lnTo>
                <a:lnTo>
                  <a:pt x="330" y="405"/>
                </a:lnTo>
                <a:lnTo>
                  <a:pt x="303" y="404"/>
                </a:lnTo>
                <a:lnTo>
                  <a:pt x="276" y="405"/>
                </a:lnTo>
                <a:lnTo>
                  <a:pt x="250" y="409"/>
                </a:lnTo>
                <a:lnTo>
                  <a:pt x="183" y="440"/>
                </a:lnTo>
                <a:lnTo>
                  <a:pt x="134" y="490"/>
                </a:lnTo>
                <a:lnTo>
                  <a:pt x="105" y="557"/>
                </a:lnTo>
                <a:lnTo>
                  <a:pt x="100" y="636"/>
                </a:lnTo>
                <a:lnTo>
                  <a:pt x="117" y="704"/>
                </a:lnTo>
                <a:lnTo>
                  <a:pt x="157" y="761"/>
                </a:lnTo>
                <a:lnTo>
                  <a:pt x="215" y="801"/>
                </a:lnTo>
                <a:lnTo>
                  <a:pt x="288" y="821"/>
                </a:lnTo>
                <a:lnTo>
                  <a:pt x="318" y="830"/>
                </a:lnTo>
                <a:lnTo>
                  <a:pt x="340" y="847"/>
                </a:lnTo>
                <a:lnTo>
                  <a:pt x="358" y="869"/>
                </a:lnTo>
                <a:lnTo>
                  <a:pt x="375" y="891"/>
                </a:lnTo>
                <a:lnTo>
                  <a:pt x="372" y="902"/>
                </a:lnTo>
                <a:lnTo>
                  <a:pt x="344" y="902"/>
                </a:lnTo>
                <a:lnTo>
                  <a:pt x="316" y="901"/>
                </a:lnTo>
                <a:lnTo>
                  <a:pt x="288" y="900"/>
                </a:lnTo>
                <a:lnTo>
                  <a:pt x="260" y="896"/>
                </a:lnTo>
                <a:lnTo>
                  <a:pt x="193" y="876"/>
                </a:lnTo>
                <a:lnTo>
                  <a:pt x="134" y="843"/>
                </a:lnTo>
                <a:lnTo>
                  <a:pt x="87" y="798"/>
                </a:lnTo>
                <a:lnTo>
                  <a:pt x="51" y="742"/>
                </a:lnTo>
                <a:lnTo>
                  <a:pt x="29" y="678"/>
                </a:lnTo>
                <a:lnTo>
                  <a:pt x="22" y="606"/>
                </a:lnTo>
                <a:lnTo>
                  <a:pt x="32" y="533"/>
                </a:lnTo>
                <a:lnTo>
                  <a:pt x="57" y="468"/>
                </a:lnTo>
                <a:lnTo>
                  <a:pt x="97" y="412"/>
                </a:lnTo>
                <a:lnTo>
                  <a:pt x="148" y="368"/>
                </a:lnTo>
                <a:lnTo>
                  <a:pt x="209" y="338"/>
                </a:lnTo>
                <a:lnTo>
                  <a:pt x="278" y="324"/>
                </a:lnTo>
                <a:lnTo>
                  <a:pt x="293" y="321"/>
                </a:lnTo>
                <a:lnTo>
                  <a:pt x="304" y="315"/>
                </a:lnTo>
                <a:lnTo>
                  <a:pt x="311" y="305"/>
                </a:lnTo>
                <a:lnTo>
                  <a:pt x="315" y="290"/>
                </a:lnTo>
                <a:lnTo>
                  <a:pt x="341" y="214"/>
                </a:lnTo>
                <a:lnTo>
                  <a:pt x="382" y="148"/>
                </a:lnTo>
                <a:lnTo>
                  <a:pt x="435" y="94"/>
                </a:lnTo>
                <a:lnTo>
                  <a:pt x="499" y="54"/>
                </a:lnTo>
                <a:lnTo>
                  <a:pt x="572" y="29"/>
                </a:lnTo>
                <a:lnTo>
                  <a:pt x="651" y="23"/>
                </a:lnTo>
                <a:lnTo>
                  <a:pt x="722" y="32"/>
                </a:lnTo>
                <a:lnTo>
                  <a:pt x="787" y="56"/>
                </a:lnTo>
                <a:lnTo>
                  <a:pt x="845" y="94"/>
                </a:lnTo>
                <a:lnTo>
                  <a:pt x="895" y="146"/>
                </a:lnTo>
                <a:lnTo>
                  <a:pt x="907" y="159"/>
                </a:lnTo>
                <a:lnTo>
                  <a:pt x="921" y="169"/>
                </a:lnTo>
                <a:lnTo>
                  <a:pt x="937" y="174"/>
                </a:lnTo>
                <a:lnTo>
                  <a:pt x="1029" y="175"/>
                </a:lnTo>
                <a:lnTo>
                  <a:pt x="1096" y="192"/>
                </a:lnTo>
                <a:lnTo>
                  <a:pt x="1154" y="224"/>
                </a:lnTo>
                <a:lnTo>
                  <a:pt x="1203" y="268"/>
                </a:lnTo>
                <a:lnTo>
                  <a:pt x="1242" y="325"/>
                </a:lnTo>
                <a:lnTo>
                  <a:pt x="1268" y="393"/>
                </a:lnTo>
                <a:lnTo>
                  <a:pt x="1273" y="406"/>
                </a:lnTo>
                <a:lnTo>
                  <a:pt x="1280" y="416"/>
                </a:lnTo>
                <a:lnTo>
                  <a:pt x="1289" y="423"/>
                </a:lnTo>
                <a:lnTo>
                  <a:pt x="1303" y="428"/>
                </a:lnTo>
                <a:lnTo>
                  <a:pt x="1375" y="458"/>
                </a:lnTo>
                <a:lnTo>
                  <a:pt x="1430" y="504"/>
                </a:lnTo>
                <a:lnTo>
                  <a:pt x="1468" y="565"/>
                </a:lnTo>
                <a:lnTo>
                  <a:pt x="1488" y="640"/>
                </a:lnTo>
                <a:lnTo>
                  <a:pt x="1488" y="556"/>
                </a:lnTo>
                <a:lnTo>
                  <a:pt x="1485" y="545"/>
                </a:lnTo>
                <a:lnTo>
                  <a:pt x="1445" y="488"/>
                </a:lnTo>
                <a:lnTo>
                  <a:pt x="1390" y="441"/>
                </a:lnTo>
                <a:lnTo>
                  <a:pt x="1319" y="410"/>
                </a:lnTo>
                <a:lnTo>
                  <a:pt x="1307" y="405"/>
                </a:lnTo>
                <a:lnTo>
                  <a:pt x="1298" y="398"/>
                </a:lnTo>
                <a:lnTo>
                  <a:pt x="1291" y="388"/>
                </a:lnTo>
                <a:lnTo>
                  <a:pt x="1285" y="373"/>
                </a:lnTo>
                <a:lnTo>
                  <a:pt x="1258" y="308"/>
                </a:lnTo>
                <a:lnTo>
                  <a:pt x="1219" y="252"/>
                </a:lnTo>
                <a:lnTo>
                  <a:pt x="1171" y="207"/>
                </a:lnTo>
                <a:lnTo>
                  <a:pt x="1114" y="175"/>
                </a:lnTo>
                <a:lnTo>
                  <a:pt x="1049" y="157"/>
                </a:lnTo>
                <a:lnTo>
                  <a:pt x="953" y="150"/>
                </a:lnTo>
                <a:lnTo>
                  <a:pt x="934" y="144"/>
                </a:lnTo>
                <a:lnTo>
                  <a:pt x="917" y="134"/>
                </a:lnTo>
                <a:lnTo>
                  <a:pt x="901" y="119"/>
                </a:lnTo>
                <a:lnTo>
                  <a:pt x="845" y="68"/>
                </a:lnTo>
                <a:lnTo>
                  <a:pt x="784" y="32"/>
                </a:lnTo>
                <a:lnTo>
                  <a:pt x="758" y="23"/>
                </a:lnTo>
                <a:lnTo>
                  <a:pt x="721" y="9"/>
                </a:lnTo>
                <a:lnTo>
                  <a:pt x="656" y="0"/>
                </a:lnTo>
                <a:lnTo>
                  <a:pt x="591" y="3"/>
                </a:lnTo>
                <a:lnTo>
                  <a:pt x="528" y="18"/>
                </a:lnTo>
                <a:lnTo>
                  <a:pt x="469" y="45"/>
                </a:lnTo>
                <a:lnTo>
                  <a:pt x="415" y="83"/>
                </a:lnTo>
                <a:lnTo>
                  <a:pt x="368" y="131"/>
                </a:lnTo>
                <a:lnTo>
                  <a:pt x="330" y="188"/>
                </a:lnTo>
                <a:lnTo>
                  <a:pt x="301" y="255"/>
                </a:lnTo>
                <a:lnTo>
                  <a:pt x="294" y="275"/>
                </a:lnTo>
                <a:lnTo>
                  <a:pt x="283" y="290"/>
                </a:lnTo>
                <a:lnTo>
                  <a:pt x="269" y="300"/>
                </a:lnTo>
                <a:lnTo>
                  <a:pt x="176" y="329"/>
                </a:lnTo>
                <a:lnTo>
                  <a:pt x="115" y="365"/>
                </a:lnTo>
                <a:lnTo>
                  <a:pt x="67" y="412"/>
                </a:lnTo>
                <a:lnTo>
                  <a:pt x="31" y="472"/>
                </a:lnTo>
                <a:lnTo>
                  <a:pt x="8" y="543"/>
                </a:lnTo>
                <a:lnTo>
                  <a:pt x="0" y="617"/>
                </a:lnTo>
                <a:lnTo>
                  <a:pt x="7" y="686"/>
                </a:lnTo>
                <a:lnTo>
                  <a:pt x="30" y="749"/>
                </a:lnTo>
                <a:lnTo>
                  <a:pt x="68" y="807"/>
                </a:lnTo>
                <a:lnTo>
                  <a:pt x="122" y="860"/>
                </a:lnTo>
                <a:lnTo>
                  <a:pt x="191" y="900"/>
                </a:lnTo>
                <a:lnTo>
                  <a:pt x="264" y="918"/>
                </a:lnTo>
                <a:lnTo>
                  <a:pt x="340" y="922"/>
                </a:lnTo>
                <a:lnTo>
                  <a:pt x="419" y="919"/>
                </a:lnTo>
                <a:lnTo>
                  <a:pt x="420" y="916"/>
                </a:lnTo>
                <a:lnTo>
                  <a:pt x="423" y="912"/>
                </a:lnTo>
                <a:lnTo>
                  <a:pt x="415" y="902"/>
                </a:lnTo>
                <a:lnTo>
                  <a:pt x="392" y="875"/>
                </a:lnTo>
                <a:lnTo>
                  <a:pt x="376" y="856"/>
                </a:lnTo>
                <a:lnTo>
                  <a:pt x="361" y="837"/>
                </a:lnTo>
                <a:lnTo>
                  <a:pt x="347" y="821"/>
                </a:lnTo>
                <a:lnTo>
                  <a:pt x="332" y="810"/>
                </a:lnTo>
                <a:lnTo>
                  <a:pt x="315" y="803"/>
                </a:lnTo>
                <a:lnTo>
                  <a:pt x="294" y="800"/>
                </a:lnTo>
                <a:lnTo>
                  <a:pt x="218" y="777"/>
                </a:lnTo>
                <a:lnTo>
                  <a:pt x="161" y="730"/>
                </a:lnTo>
                <a:lnTo>
                  <a:pt x="127" y="663"/>
                </a:lnTo>
                <a:lnTo>
                  <a:pt x="122" y="583"/>
                </a:lnTo>
                <a:lnTo>
                  <a:pt x="144" y="519"/>
                </a:lnTo>
                <a:lnTo>
                  <a:pt x="189" y="464"/>
                </a:lnTo>
                <a:lnTo>
                  <a:pt x="253" y="430"/>
                </a:lnTo>
                <a:lnTo>
                  <a:pt x="334" y="425"/>
                </a:lnTo>
                <a:lnTo>
                  <a:pt x="351" y="427"/>
                </a:lnTo>
                <a:lnTo>
                  <a:pt x="405" y="434"/>
                </a:lnTo>
                <a:lnTo>
                  <a:pt x="405" y="425"/>
                </a:lnTo>
                <a:lnTo>
                  <a:pt x="405" y="406"/>
                </a:lnTo>
                <a:lnTo>
                  <a:pt x="405" y="360"/>
                </a:lnTo>
                <a:lnTo>
                  <a:pt x="419" y="282"/>
                </a:lnTo>
                <a:lnTo>
                  <a:pt x="455" y="214"/>
                </a:lnTo>
                <a:lnTo>
                  <a:pt x="510" y="162"/>
                </a:lnTo>
                <a:lnTo>
                  <a:pt x="580" y="131"/>
                </a:lnTo>
                <a:lnTo>
                  <a:pt x="658" y="123"/>
                </a:lnTo>
                <a:lnTo>
                  <a:pt x="731" y="141"/>
                </a:lnTo>
                <a:lnTo>
                  <a:pt x="794" y="182"/>
                </a:lnTo>
                <a:lnTo>
                  <a:pt x="845" y="244"/>
                </a:lnTo>
                <a:lnTo>
                  <a:pt x="863" y="274"/>
                </a:lnTo>
                <a:lnTo>
                  <a:pt x="879" y="288"/>
                </a:lnTo>
                <a:lnTo>
                  <a:pt x="899" y="289"/>
                </a:lnTo>
                <a:lnTo>
                  <a:pt x="933" y="279"/>
                </a:lnTo>
                <a:lnTo>
                  <a:pt x="1003" y="272"/>
                </a:lnTo>
                <a:lnTo>
                  <a:pt x="1068" y="292"/>
                </a:lnTo>
                <a:lnTo>
                  <a:pt x="1123" y="332"/>
                </a:lnTo>
                <a:lnTo>
                  <a:pt x="1161" y="386"/>
                </a:lnTo>
                <a:lnTo>
                  <a:pt x="1178" y="446"/>
                </a:lnTo>
                <a:lnTo>
                  <a:pt x="1178" y="472"/>
                </a:lnTo>
                <a:lnTo>
                  <a:pt x="1177" y="485"/>
                </a:lnTo>
                <a:lnTo>
                  <a:pt x="1179" y="502"/>
                </a:lnTo>
                <a:lnTo>
                  <a:pt x="1186" y="515"/>
                </a:lnTo>
                <a:lnTo>
                  <a:pt x="1199" y="521"/>
                </a:lnTo>
                <a:lnTo>
                  <a:pt x="1216" y="523"/>
                </a:lnTo>
                <a:lnTo>
                  <a:pt x="1236" y="522"/>
                </a:lnTo>
                <a:lnTo>
                  <a:pt x="1255" y="522"/>
                </a:lnTo>
                <a:lnTo>
                  <a:pt x="1303" y="533"/>
                </a:lnTo>
                <a:lnTo>
                  <a:pt x="1344" y="558"/>
                </a:lnTo>
                <a:lnTo>
                  <a:pt x="1374" y="596"/>
                </a:lnTo>
                <a:lnTo>
                  <a:pt x="1388" y="643"/>
                </a:lnTo>
                <a:lnTo>
                  <a:pt x="1385" y="695"/>
                </a:lnTo>
                <a:lnTo>
                  <a:pt x="1366" y="740"/>
                </a:lnTo>
                <a:lnTo>
                  <a:pt x="1332" y="775"/>
                </a:lnTo>
                <a:lnTo>
                  <a:pt x="1285" y="795"/>
                </a:lnTo>
                <a:lnTo>
                  <a:pt x="1263" y="798"/>
                </a:lnTo>
                <a:lnTo>
                  <a:pt x="1241" y="800"/>
                </a:lnTo>
                <a:lnTo>
                  <a:pt x="1218" y="800"/>
                </a:lnTo>
                <a:lnTo>
                  <a:pt x="1196" y="802"/>
                </a:lnTo>
                <a:lnTo>
                  <a:pt x="1184" y="803"/>
                </a:lnTo>
                <a:lnTo>
                  <a:pt x="1169" y="802"/>
                </a:lnTo>
                <a:lnTo>
                  <a:pt x="1162" y="809"/>
                </a:lnTo>
                <a:lnTo>
                  <a:pt x="1135" y="835"/>
                </a:lnTo>
                <a:lnTo>
                  <a:pt x="1109" y="862"/>
                </a:lnTo>
                <a:lnTo>
                  <a:pt x="1057" y="915"/>
                </a:lnTo>
                <a:lnTo>
                  <a:pt x="1064" y="925"/>
                </a:lnTo>
                <a:lnTo>
                  <a:pt x="1159" y="926"/>
                </a:lnTo>
                <a:lnTo>
                  <a:pt x="1206" y="926"/>
                </a:lnTo>
                <a:lnTo>
                  <a:pt x="1253" y="925"/>
                </a:lnTo>
                <a:lnTo>
                  <a:pt x="1332" y="911"/>
                </a:lnTo>
                <a:lnTo>
                  <a:pt x="1346" y="904"/>
                </a:lnTo>
                <a:lnTo>
                  <a:pt x="1399" y="877"/>
                </a:lnTo>
                <a:lnTo>
                  <a:pt x="1453" y="826"/>
                </a:lnTo>
                <a:lnTo>
                  <a:pt x="1491" y="758"/>
                </a:lnTo>
                <a:lnTo>
                  <a:pt x="1510" y="677"/>
                </a:lnTo>
                <a:close/>
              </a:path>
            </a:pathLst>
          </a:custGeom>
          <a:solidFill>
            <a:srgbClr val="6950A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 name="Google Shape;273;p7"/>
          <p:cNvSpPr/>
          <p:nvPr/>
        </p:nvSpPr>
        <p:spPr>
          <a:xfrm>
            <a:off x="3554506" y="4762982"/>
            <a:ext cx="7419216" cy="1323439"/>
          </a:xfrm>
          <a:prstGeom prst="rect">
            <a:avLst/>
          </a:prstGeom>
          <a:gradFill>
            <a:gsLst>
              <a:gs pos="0">
                <a:srgbClr val="F7BCA2"/>
              </a:gs>
              <a:gs pos="50000">
                <a:srgbClr val="F4B093"/>
              </a:gs>
              <a:gs pos="100000">
                <a:srgbClr val="F7A47F"/>
              </a:gs>
            </a:gsLst>
            <a:lin ang="5400000" scaled="0"/>
          </a:gradFill>
          <a:ln w="9525"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chemeClr val="dk1"/>
                </a:solidFill>
                <a:latin typeface="Times New Roman"/>
                <a:ea typeface="Times New Roman"/>
                <a:cs typeface="Times New Roman"/>
                <a:sym typeface="Times New Roman"/>
              </a:rPr>
              <a:t>In addition to these roles, there are other stakeholder engagement and reference groups that play an important </a:t>
            </a:r>
            <a:r>
              <a:rPr lang="en-US" sz="2000" b="1" u="sng" dirty="0">
                <a:solidFill>
                  <a:schemeClr val="dk1"/>
                </a:solidFill>
                <a:latin typeface="Times New Roman"/>
                <a:ea typeface="Times New Roman"/>
                <a:cs typeface="Times New Roman"/>
                <a:sym typeface="Times New Roman"/>
                <a:hlinkClick r:id="rId5">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role, for instance in terms of quality assurance. For further information on reference groups, see Information box.</a:t>
            </a:r>
            <a:endParaRPr sz="2000"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946783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86673" y="3825154"/>
            <a:ext cx="2591670" cy="2667532"/>
          </a:xfrm>
          <a:prstGeom prst="rect">
            <a:avLst/>
          </a:prstGeom>
          <a:noFill/>
          <a:ln>
            <a:noFill/>
          </a:ln>
        </p:spPr>
      </p:pic>
      <p:grpSp>
        <p:nvGrpSpPr>
          <p:cNvPr id="11" name="Group 10"/>
          <p:cNvGrpSpPr/>
          <p:nvPr/>
        </p:nvGrpSpPr>
        <p:grpSpPr>
          <a:xfrm>
            <a:off x="3588125" y="2190064"/>
            <a:ext cx="7778028" cy="4073068"/>
            <a:chOff x="757642" y="1831343"/>
            <a:chExt cx="7778028" cy="4073068"/>
          </a:xfrm>
        </p:grpSpPr>
        <p:grpSp>
          <p:nvGrpSpPr>
            <p:cNvPr id="16" name="Google Shape;291;p8"/>
            <p:cNvGrpSpPr/>
            <p:nvPr/>
          </p:nvGrpSpPr>
          <p:grpSpPr>
            <a:xfrm>
              <a:off x="757642" y="1831343"/>
              <a:ext cx="7778028" cy="2558412"/>
              <a:chOff x="1786" y="252"/>
              <a:chExt cx="8323" cy="3028"/>
            </a:xfrm>
          </p:grpSpPr>
          <p:sp>
            <p:nvSpPr>
              <p:cNvPr id="22" name="Google Shape;292;p8"/>
              <p:cNvSpPr/>
              <p:nvPr/>
            </p:nvSpPr>
            <p:spPr>
              <a:xfrm>
                <a:off x="3015" y="262"/>
                <a:ext cx="7094" cy="1135"/>
              </a:xfrm>
              <a:custGeom>
                <a:avLst/>
                <a:gdLst/>
                <a:ahLst/>
                <a:cxnLst/>
                <a:rect l="l" t="t" r="r" b="b"/>
                <a:pathLst>
                  <a:path w="7094" h="1135" extrusionOk="0">
                    <a:moveTo>
                      <a:pt x="0" y="0"/>
                    </a:moveTo>
                    <a:lnTo>
                      <a:pt x="0" y="1135"/>
                    </a:lnTo>
                    <a:lnTo>
                      <a:pt x="6854" y="1135"/>
                    </a:lnTo>
                    <a:lnTo>
                      <a:pt x="6930" y="1122"/>
                    </a:lnTo>
                    <a:lnTo>
                      <a:pt x="6996" y="1088"/>
                    </a:lnTo>
                    <a:lnTo>
                      <a:pt x="7048" y="1036"/>
                    </a:lnTo>
                    <a:lnTo>
                      <a:pt x="7082" y="970"/>
                    </a:lnTo>
                    <a:lnTo>
                      <a:pt x="7094" y="895"/>
                    </a:lnTo>
                    <a:lnTo>
                      <a:pt x="7094" y="240"/>
                    </a:lnTo>
                    <a:lnTo>
                      <a:pt x="7082" y="164"/>
                    </a:lnTo>
                    <a:lnTo>
                      <a:pt x="7048" y="98"/>
                    </a:lnTo>
                    <a:lnTo>
                      <a:pt x="6996" y="46"/>
                    </a:lnTo>
                    <a:lnTo>
                      <a:pt x="6930" y="12"/>
                    </a:lnTo>
                    <a:lnTo>
                      <a:pt x="6854" y="0"/>
                    </a:lnTo>
                    <a:lnTo>
                      <a:pt x="0" y="0"/>
                    </a:lnTo>
                    <a:close/>
                  </a:path>
                </a:pathLst>
              </a:custGeom>
              <a:noFill/>
              <a:ln w="12700" cap="flat" cmpd="sng">
                <a:solidFill>
                  <a:srgbClr val="6950A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23" name="Google Shape;293;p8"/>
              <p:cNvSpPr/>
              <p:nvPr/>
            </p:nvSpPr>
            <p:spPr>
              <a:xfrm>
                <a:off x="3015" y="1764"/>
                <a:ext cx="7094" cy="1135"/>
              </a:xfrm>
              <a:custGeom>
                <a:avLst/>
                <a:gdLst/>
                <a:ahLst/>
                <a:cxnLst/>
                <a:rect l="l" t="t" r="r" b="b"/>
                <a:pathLst>
                  <a:path w="7094" h="1135" extrusionOk="0">
                    <a:moveTo>
                      <a:pt x="0" y="0"/>
                    </a:moveTo>
                    <a:lnTo>
                      <a:pt x="0" y="1135"/>
                    </a:lnTo>
                    <a:lnTo>
                      <a:pt x="6854" y="1135"/>
                    </a:lnTo>
                    <a:lnTo>
                      <a:pt x="6930" y="1123"/>
                    </a:lnTo>
                    <a:lnTo>
                      <a:pt x="6996" y="1089"/>
                    </a:lnTo>
                    <a:lnTo>
                      <a:pt x="7048" y="1037"/>
                    </a:lnTo>
                    <a:lnTo>
                      <a:pt x="7082" y="971"/>
                    </a:lnTo>
                    <a:lnTo>
                      <a:pt x="7094" y="895"/>
                    </a:lnTo>
                    <a:lnTo>
                      <a:pt x="7094" y="240"/>
                    </a:lnTo>
                    <a:lnTo>
                      <a:pt x="7082" y="164"/>
                    </a:lnTo>
                    <a:lnTo>
                      <a:pt x="7048" y="98"/>
                    </a:lnTo>
                    <a:lnTo>
                      <a:pt x="6996" y="46"/>
                    </a:lnTo>
                    <a:lnTo>
                      <a:pt x="6930" y="12"/>
                    </a:lnTo>
                    <a:lnTo>
                      <a:pt x="6854" y="0"/>
                    </a:lnTo>
                    <a:lnTo>
                      <a:pt x="0" y="0"/>
                    </a:lnTo>
                    <a:close/>
                  </a:path>
                </a:pathLst>
              </a:custGeom>
              <a:noFill/>
              <a:ln w="12700" cap="flat" cmpd="sng">
                <a:solidFill>
                  <a:srgbClr val="8B79B8"/>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24" name="Google Shape;294;p8"/>
              <p:cNvSpPr/>
              <p:nvPr/>
            </p:nvSpPr>
            <p:spPr>
              <a:xfrm>
                <a:off x="1786" y="252"/>
                <a:ext cx="1239" cy="1525"/>
              </a:xfrm>
              <a:custGeom>
                <a:avLst/>
                <a:gdLst/>
                <a:ahLst/>
                <a:cxnLst/>
                <a:rect l="l" t="t" r="r" b="b"/>
                <a:pathLst>
                  <a:path w="1239" h="1525" extrusionOk="0">
                    <a:moveTo>
                      <a:pt x="1238" y="0"/>
                    </a:moveTo>
                    <a:lnTo>
                      <a:pt x="633" y="398"/>
                    </a:lnTo>
                    <a:lnTo>
                      <a:pt x="0" y="0"/>
                    </a:lnTo>
                    <a:lnTo>
                      <a:pt x="0" y="1158"/>
                    </a:lnTo>
                    <a:lnTo>
                      <a:pt x="647" y="1524"/>
                    </a:lnTo>
                    <a:lnTo>
                      <a:pt x="1238" y="1158"/>
                    </a:lnTo>
                    <a:lnTo>
                      <a:pt x="1238" y="0"/>
                    </a:lnTo>
                    <a:close/>
                  </a:path>
                </a:pathLst>
              </a:custGeom>
              <a:solidFill>
                <a:srgbClr val="6950A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26" name="Google Shape;295;p8"/>
              <p:cNvSpPr/>
              <p:nvPr/>
            </p:nvSpPr>
            <p:spPr>
              <a:xfrm>
                <a:off x="1786" y="1755"/>
                <a:ext cx="1239" cy="1525"/>
              </a:xfrm>
              <a:custGeom>
                <a:avLst/>
                <a:gdLst/>
                <a:ahLst/>
                <a:cxnLst/>
                <a:rect l="l" t="t" r="r" b="b"/>
                <a:pathLst>
                  <a:path w="1239" h="1525" extrusionOk="0">
                    <a:moveTo>
                      <a:pt x="1238" y="0"/>
                    </a:moveTo>
                    <a:lnTo>
                      <a:pt x="633" y="398"/>
                    </a:lnTo>
                    <a:lnTo>
                      <a:pt x="0" y="0"/>
                    </a:lnTo>
                    <a:lnTo>
                      <a:pt x="0" y="1159"/>
                    </a:lnTo>
                    <a:lnTo>
                      <a:pt x="647" y="1525"/>
                    </a:lnTo>
                    <a:lnTo>
                      <a:pt x="1238" y="1159"/>
                    </a:lnTo>
                    <a:lnTo>
                      <a:pt x="1238" y="0"/>
                    </a:lnTo>
                    <a:close/>
                  </a:path>
                </a:pathLst>
              </a:custGeom>
              <a:solidFill>
                <a:srgbClr val="8B79B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27" name="Google Shape;296;p8"/>
              <p:cNvSpPr txBox="1"/>
              <p:nvPr/>
            </p:nvSpPr>
            <p:spPr>
              <a:xfrm>
                <a:off x="1881" y="670"/>
                <a:ext cx="1051" cy="523"/>
              </a:xfrm>
              <a:prstGeom prst="rect">
                <a:avLst/>
              </a:prstGeom>
              <a:noFill/>
              <a:ln>
                <a:noFill/>
              </a:ln>
            </p:spPr>
            <p:txBody>
              <a:bodyPr spcFirstLastPara="1" wrap="square" lIns="0" tIns="0" rIns="0" bIns="0" anchor="t" anchorCtr="0">
                <a:noAutofit/>
              </a:bodyPr>
              <a:lstStyle/>
              <a:p>
                <a:pPr marL="48260" marR="0" lvl="0" indent="-48260" algn="ctr" rtl="0">
                  <a:lnSpc>
                    <a:spcPct val="102000"/>
                  </a:lnSpc>
                  <a:spcBef>
                    <a:spcPts val="0"/>
                  </a:spcBef>
                  <a:spcAft>
                    <a:spcPts val="0"/>
                  </a:spcAft>
                  <a:buNone/>
                </a:pPr>
                <a:r>
                  <a:rPr lang="en-US" sz="1400" b="1" dirty="0">
                    <a:solidFill>
                      <a:srgbClr val="FFFFFF"/>
                    </a:solidFill>
                    <a:latin typeface="Times New Roman"/>
                    <a:ea typeface="Times New Roman"/>
                    <a:cs typeface="Times New Roman"/>
                    <a:sym typeface="Times New Roman"/>
                  </a:rPr>
                  <a:t>Planning for evaluation</a:t>
                </a:r>
                <a:endParaRPr sz="1400" b="1" dirty="0">
                  <a:solidFill>
                    <a:schemeClr val="dk1"/>
                  </a:solidFill>
                  <a:latin typeface="Times New Roman"/>
                  <a:ea typeface="Times New Roman"/>
                  <a:cs typeface="Times New Roman"/>
                  <a:sym typeface="Times New Roman"/>
                </a:endParaRPr>
              </a:p>
            </p:txBody>
          </p:sp>
          <p:sp>
            <p:nvSpPr>
              <p:cNvPr id="28" name="Google Shape;297;p8"/>
              <p:cNvSpPr txBox="1"/>
              <p:nvPr/>
            </p:nvSpPr>
            <p:spPr>
              <a:xfrm>
                <a:off x="3015" y="310"/>
                <a:ext cx="6918" cy="733"/>
              </a:xfrm>
              <a:prstGeom prst="rect">
                <a:avLst/>
              </a:prstGeom>
              <a:noFill/>
              <a:ln>
                <a:noFill/>
              </a:ln>
            </p:spPr>
            <p:txBody>
              <a:bodyPr spcFirstLastPara="1" wrap="square" lIns="0" tIns="0" rIns="0" bIns="0" anchor="t" anchorCtr="0">
                <a:noAutofit/>
              </a:bodyPr>
              <a:lstStyle/>
              <a:p>
                <a:pPr marL="190500" marR="0" lvl="0" indent="-190500" algn="ctr" rtl="0">
                  <a:spcBef>
                    <a:spcPts val="0"/>
                  </a:spcBef>
                  <a:spcAft>
                    <a:spcPts val="0"/>
                  </a:spcAft>
                  <a:buNone/>
                </a:pPr>
                <a:r>
                  <a:rPr lang="en-US" b="1">
                    <a:solidFill>
                      <a:schemeClr val="dk1"/>
                    </a:solidFill>
                    <a:latin typeface="Times New Roman"/>
                    <a:ea typeface="Times New Roman"/>
                    <a:cs typeface="Times New Roman"/>
                    <a:sym typeface="Times New Roman"/>
                  </a:rPr>
                  <a:t>Define the purpose and evaluability of evaluation</a:t>
                </a:r>
                <a:endParaRPr b="1">
                  <a:solidFill>
                    <a:schemeClr val="dk1"/>
                  </a:solidFill>
                  <a:latin typeface="Times New Roman"/>
                  <a:ea typeface="Times New Roman"/>
                  <a:cs typeface="Times New Roman"/>
                  <a:sym typeface="Times New Roman"/>
                </a:endParaRPr>
              </a:p>
              <a:p>
                <a:pPr marL="190500" marR="0" lvl="0" indent="-190500" algn="ctr" rtl="0">
                  <a:spcBef>
                    <a:spcPts val="40"/>
                  </a:spcBef>
                  <a:spcAft>
                    <a:spcPts val="0"/>
                  </a:spcAft>
                  <a:buNone/>
                </a:pPr>
                <a:r>
                  <a:rPr lang="en-US" b="1">
                    <a:solidFill>
                      <a:schemeClr val="dk1"/>
                    </a:solidFill>
                    <a:latin typeface="Times New Roman"/>
                    <a:ea typeface="Times New Roman"/>
                    <a:cs typeface="Times New Roman"/>
                    <a:sym typeface="Times New Roman"/>
                  </a:rPr>
                  <a:t>Prepare evaluation terms of reference &amp; Select evaluator(s)</a:t>
                </a:r>
                <a:endParaRPr b="1">
                  <a:solidFill>
                    <a:schemeClr val="dk1"/>
                  </a:solidFill>
                  <a:latin typeface="Times New Roman"/>
                  <a:ea typeface="Times New Roman"/>
                  <a:cs typeface="Times New Roman"/>
                  <a:sym typeface="Times New Roman"/>
                </a:endParaRPr>
              </a:p>
            </p:txBody>
          </p:sp>
          <p:sp>
            <p:nvSpPr>
              <p:cNvPr id="29" name="Google Shape;298;p8"/>
              <p:cNvSpPr txBox="1"/>
              <p:nvPr/>
            </p:nvSpPr>
            <p:spPr>
              <a:xfrm>
                <a:off x="1855" y="2147"/>
                <a:ext cx="1103" cy="578"/>
              </a:xfrm>
              <a:prstGeom prst="rect">
                <a:avLst/>
              </a:prstGeom>
              <a:noFill/>
              <a:ln>
                <a:noFill/>
              </a:ln>
            </p:spPr>
            <p:txBody>
              <a:bodyPr spcFirstLastPara="1" wrap="square" lIns="0" tIns="0" rIns="0" bIns="0" anchor="t" anchorCtr="0">
                <a:noAutofit/>
              </a:bodyPr>
              <a:lstStyle/>
              <a:p>
                <a:pPr marL="64770" marR="0" lvl="0" indent="-64770" algn="ctr" rtl="0">
                  <a:lnSpc>
                    <a:spcPct val="102000"/>
                  </a:lnSpc>
                  <a:spcBef>
                    <a:spcPts val="0"/>
                  </a:spcBef>
                  <a:spcAft>
                    <a:spcPts val="0"/>
                  </a:spcAft>
                  <a:buNone/>
                </a:pPr>
                <a:r>
                  <a:rPr lang="en-US" sz="1400" b="1">
                    <a:solidFill>
                      <a:srgbClr val="FFFFFF"/>
                    </a:solidFill>
                    <a:latin typeface="Times New Roman"/>
                    <a:ea typeface="Times New Roman"/>
                    <a:cs typeface="Times New Roman"/>
                    <a:sym typeface="Times New Roman"/>
                  </a:rPr>
                  <a:t>Undertaking evaluation</a:t>
                </a:r>
                <a:endParaRPr sz="1400" b="1">
                  <a:solidFill>
                    <a:srgbClr val="FFFFFF"/>
                  </a:solidFill>
                  <a:latin typeface="Times New Roman"/>
                  <a:ea typeface="Times New Roman"/>
                  <a:cs typeface="Times New Roman"/>
                  <a:sym typeface="Times New Roman"/>
                </a:endParaRPr>
              </a:p>
            </p:txBody>
          </p:sp>
          <p:sp>
            <p:nvSpPr>
              <p:cNvPr id="31" name="Google Shape;299;p8"/>
              <p:cNvSpPr txBox="1"/>
              <p:nvPr/>
            </p:nvSpPr>
            <p:spPr>
              <a:xfrm>
                <a:off x="3052" y="1693"/>
                <a:ext cx="7057" cy="1199"/>
              </a:xfrm>
              <a:prstGeom prst="rect">
                <a:avLst/>
              </a:prstGeom>
              <a:noFill/>
              <a:ln>
                <a:noFill/>
              </a:ln>
            </p:spPr>
            <p:txBody>
              <a:bodyPr spcFirstLastPara="1" wrap="square" lIns="0" tIns="0" rIns="0" bIns="0" anchor="t" anchorCtr="0">
                <a:noAutofit/>
              </a:bodyPr>
              <a:lstStyle/>
              <a:p>
                <a:pPr marL="190500" marR="0" lvl="0" indent="-190500" algn="ctr" rtl="0">
                  <a:spcBef>
                    <a:spcPts val="0"/>
                  </a:spcBef>
                  <a:spcAft>
                    <a:spcPts val="0"/>
                  </a:spcAft>
                  <a:buNone/>
                </a:pPr>
                <a:endParaRPr sz="1400" b="1" dirty="0">
                  <a:solidFill>
                    <a:schemeClr val="dk1"/>
                  </a:solidFill>
                  <a:latin typeface="Times New Roman"/>
                  <a:ea typeface="Times New Roman"/>
                  <a:cs typeface="Times New Roman"/>
                  <a:sym typeface="Times New Roman"/>
                </a:endParaRPr>
              </a:p>
              <a:p>
                <a:pPr marL="190500" marR="0" lvl="0" indent="-190500" algn="ctr" rtl="0">
                  <a:spcBef>
                    <a:spcPts val="10"/>
                  </a:spcBef>
                  <a:spcAft>
                    <a:spcPts val="0"/>
                  </a:spcAft>
                  <a:buNone/>
                </a:pPr>
                <a:r>
                  <a:rPr lang="en-US" sz="1400" b="1" dirty="0">
                    <a:solidFill>
                      <a:schemeClr val="dk1"/>
                    </a:solidFill>
                    <a:latin typeface="Times New Roman"/>
                    <a:ea typeface="Times New Roman"/>
                    <a:cs typeface="Times New Roman"/>
                    <a:sym typeface="Times New Roman"/>
                  </a:rPr>
                  <a:t>Supervise evaluation implementation and </a:t>
                </a:r>
                <a:r>
                  <a:rPr lang="en-US" sz="1400" b="1" dirty="0" err="1">
                    <a:solidFill>
                      <a:schemeClr val="dk1"/>
                    </a:solidFill>
                    <a:latin typeface="Times New Roman"/>
                    <a:ea typeface="Times New Roman"/>
                    <a:cs typeface="Times New Roman"/>
                    <a:sym typeface="Times New Roman"/>
                  </a:rPr>
                  <a:t>workplan</a:t>
                </a:r>
                <a:r>
                  <a:rPr lang="en-US" sz="1400" b="1" dirty="0">
                    <a:solidFill>
                      <a:schemeClr val="dk1"/>
                    </a:solidFill>
                    <a:latin typeface="Times New Roman"/>
                    <a:ea typeface="Times New Roman"/>
                    <a:cs typeface="Times New Roman"/>
                    <a:sym typeface="Times New Roman"/>
                  </a:rPr>
                  <a:t> Evaluation deliverables</a:t>
                </a:r>
                <a:endParaRPr sz="1400" b="1" dirty="0">
                  <a:solidFill>
                    <a:schemeClr val="dk1"/>
                  </a:solidFill>
                  <a:latin typeface="Times New Roman"/>
                  <a:ea typeface="Times New Roman"/>
                  <a:cs typeface="Times New Roman"/>
                  <a:sym typeface="Times New Roman"/>
                </a:endParaRPr>
              </a:p>
              <a:p>
                <a:pPr marL="190500" marR="0" lvl="0" indent="-190500" algn="ctr" rtl="0">
                  <a:spcBef>
                    <a:spcPts val="35"/>
                  </a:spcBef>
                  <a:spcAft>
                    <a:spcPts val="0"/>
                  </a:spcAft>
                  <a:buNone/>
                </a:pPr>
                <a:r>
                  <a:rPr lang="en-US" sz="1400" b="1" dirty="0">
                    <a:solidFill>
                      <a:schemeClr val="dk1"/>
                    </a:solidFill>
                    <a:latin typeface="Times New Roman"/>
                    <a:ea typeface="Times New Roman"/>
                    <a:cs typeface="Times New Roman"/>
                    <a:sym typeface="Times New Roman"/>
                  </a:rPr>
                  <a:t>Provide feedback on all phases of the evaluation&amp; Ensure evaluation quality</a:t>
                </a:r>
                <a:endParaRPr sz="1400" b="1" dirty="0">
                  <a:solidFill>
                    <a:schemeClr val="dk1"/>
                  </a:solidFill>
                  <a:latin typeface="Times New Roman"/>
                  <a:ea typeface="Times New Roman"/>
                  <a:cs typeface="Times New Roman"/>
                  <a:sym typeface="Times New Roman"/>
                </a:endParaRPr>
              </a:p>
            </p:txBody>
          </p:sp>
        </p:grpSp>
        <p:grpSp>
          <p:nvGrpSpPr>
            <p:cNvPr id="17" name="Google Shape;300;p8"/>
            <p:cNvGrpSpPr/>
            <p:nvPr/>
          </p:nvGrpSpPr>
          <p:grpSpPr>
            <a:xfrm>
              <a:off x="757642" y="4442690"/>
              <a:ext cx="7778028" cy="1461721"/>
              <a:chOff x="0" y="0"/>
              <a:chExt cx="8322" cy="1525"/>
            </a:xfrm>
          </p:grpSpPr>
          <p:sp>
            <p:nvSpPr>
              <p:cNvPr id="18" name="Google Shape;301;p8"/>
              <p:cNvSpPr/>
              <p:nvPr/>
            </p:nvSpPr>
            <p:spPr>
              <a:xfrm>
                <a:off x="1228" y="10"/>
                <a:ext cx="7094" cy="1135"/>
              </a:xfrm>
              <a:custGeom>
                <a:avLst/>
                <a:gdLst/>
                <a:ahLst/>
                <a:cxnLst/>
                <a:rect l="l" t="t" r="r" b="b"/>
                <a:pathLst>
                  <a:path w="7094" h="1135" extrusionOk="0">
                    <a:moveTo>
                      <a:pt x="0" y="0"/>
                    </a:moveTo>
                    <a:lnTo>
                      <a:pt x="0" y="1135"/>
                    </a:lnTo>
                    <a:lnTo>
                      <a:pt x="6853" y="1135"/>
                    </a:lnTo>
                    <a:lnTo>
                      <a:pt x="6929" y="1123"/>
                    </a:lnTo>
                    <a:lnTo>
                      <a:pt x="6995" y="1089"/>
                    </a:lnTo>
                    <a:lnTo>
                      <a:pt x="7047" y="1037"/>
                    </a:lnTo>
                    <a:lnTo>
                      <a:pt x="7081" y="971"/>
                    </a:lnTo>
                    <a:lnTo>
                      <a:pt x="7093" y="895"/>
                    </a:lnTo>
                    <a:lnTo>
                      <a:pt x="7093" y="240"/>
                    </a:lnTo>
                    <a:lnTo>
                      <a:pt x="7081" y="164"/>
                    </a:lnTo>
                    <a:lnTo>
                      <a:pt x="7047" y="98"/>
                    </a:lnTo>
                    <a:lnTo>
                      <a:pt x="6995" y="46"/>
                    </a:lnTo>
                    <a:lnTo>
                      <a:pt x="6929" y="12"/>
                    </a:lnTo>
                    <a:lnTo>
                      <a:pt x="6853" y="0"/>
                    </a:lnTo>
                    <a:lnTo>
                      <a:pt x="0" y="0"/>
                    </a:lnTo>
                    <a:close/>
                  </a:path>
                </a:pathLst>
              </a:custGeom>
              <a:noFill/>
              <a:ln w="12700" cap="flat" cmpd="sng">
                <a:solidFill>
                  <a:srgbClr val="C5BCD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19" name="Google Shape;302;p8"/>
              <p:cNvSpPr/>
              <p:nvPr/>
            </p:nvSpPr>
            <p:spPr>
              <a:xfrm>
                <a:off x="0" y="0"/>
                <a:ext cx="1239" cy="1525"/>
              </a:xfrm>
              <a:custGeom>
                <a:avLst/>
                <a:gdLst/>
                <a:ahLst/>
                <a:cxnLst/>
                <a:rect l="l" t="t" r="r" b="b"/>
                <a:pathLst>
                  <a:path w="1239" h="1525" extrusionOk="0">
                    <a:moveTo>
                      <a:pt x="1239" y="0"/>
                    </a:moveTo>
                    <a:lnTo>
                      <a:pt x="634" y="398"/>
                    </a:lnTo>
                    <a:lnTo>
                      <a:pt x="0" y="0"/>
                    </a:lnTo>
                    <a:lnTo>
                      <a:pt x="0" y="1159"/>
                    </a:lnTo>
                    <a:lnTo>
                      <a:pt x="648" y="1525"/>
                    </a:lnTo>
                    <a:lnTo>
                      <a:pt x="1239" y="1159"/>
                    </a:lnTo>
                    <a:lnTo>
                      <a:pt x="1239" y="0"/>
                    </a:lnTo>
                    <a:close/>
                  </a:path>
                </a:pathLst>
              </a:custGeom>
              <a:solidFill>
                <a:srgbClr val="C5BCD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20" name="Google Shape;303;p8"/>
              <p:cNvSpPr txBox="1"/>
              <p:nvPr/>
            </p:nvSpPr>
            <p:spPr>
              <a:xfrm>
                <a:off x="0" y="431"/>
                <a:ext cx="1266" cy="793"/>
              </a:xfrm>
              <a:prstGeom prst="rect">
                <a:avLst/>
              </a:prstGeom>
              <a:noFill/>
              <a:ln>
                <a:noFill/>
              </a:ln>
            </p:spPr>
            <p:txBody>
              <a:bodyPr spcFirstLastPara="1" wrap="square" lIns="0" tIns="0" rIns="0" bIns="0" anchor="t" anchorCtr="0">
                <a:noAutofit/>
              </a:bodyPr>
              <a:lstStyle/>
              <a:p>
                <a:pPr marL="64770" marR="11430" lvl="0" indent="-64770" algn="ctr" rtl="0">
                  <a:lnSpc>
                    <a:spcPct val="102000"/>
                  </a:lnSpc>
                  <a:spcBef>
                    <a:spcPts val="0"/>
                  </a:spcBef>
                  <a:spcAft>
                    <a:spcPts val="0"/>
                  </a:spcAft>
                  <a:buNone/>
                </a:pPr>
                <a:r>
                  <a:rPr lang="en-US" sz="1400" b="1">
                    <a:solidFill>
                      <a:srgbClr val="FFFFFF"/>
                    </a:solidFill>
                    <a:latin typeface="Times New Roman"/>
                    <a:ea typeface="Times New Roman"/>
                    <a:cs typeface="Times New Roman"/>
                    <a:sym typeface="Times New Roman"/>
                  </a:rPr>
                  <a:t>Follow-up and using evaluation</a:t>
                </a:r>
                <a:endParaRPr sz="1400" b="1">
                  <a:solidFill>
                    <a:srgbClr val="FFFFFF"/>
                  </a:solidFill>
                  <a:latin typeface="Times New Roman"/>
                  <a:ea typeface="Times New Roman"/>
                  <a:cs typeface="Times New Roman"/>
                  <a:sym typeface="Times New Roman"/>
                </a:endParaRPr>
              </a:p>
            </p:txBody>
          </p:sp>
          <p:sp>
            <p:nvSpPr>
              <p:cNvPr id="21" name="Google Shape;304;p8"/>
              <p:cNvSpPr txBox="1"/>
              <p:nvPr/>
            </p:nvSpPr>
            <p:spPr>
              <a:xfrm>
                <a:off x="1578" y="195"/>
                <a:ext cx="6227" cy="749"/>
              </a:xfrm>
              <a:prstGeom prst="rect">
                <a:avLst/>
              </a:prstGeom>
              <a:noFill/>
              <a:ln>
                <a:noFill/>
              </a:ln>
            </p:spPr>
            <p:txBody>
              <a:bodyPr spcFirstLastPara="1" wrap="square" lIns="0" tIns="0" rIns="0" bIns="0" anchor="t" anchorCtr="0">
                <a:noAutofit/>
              </a:bodyPr>
              <a:lstStyle/>
              <a:p>
                <a:pPr marL="190500" marR="11430" lvl="0" indent="-190500" algn="ctr" rtl="0">
                  <a:lnSpc>
                    <a:spcPct val="102000"/>
                  </a:lnSpc>
                  <a:spcBef>
                    <a:spcPts val="0"/>
                  </a:spcBef>
                  <a:spcAft>
                    <a:spcPts val="0"/>
                  </a:spcAft>
                  <a:buNone/>
                </a:pPr>
                <a:r>
                  <a:rPr lang="en-US" sz="1400" b="1">
                    <a:solidFill>
                      <a:schemeClr val="dk1"/>
                    </a:solidFill>
                    <a:latin typeface="Times New Roman"/>
                    <a:ea typeface="Times New Roman"/>
                    <a:cs typeface="Times New Roman"/>
                    <a:sym typeface="Times New Roman"/>
                  </a:rPr>
                  <a:t>Follow-up on the implementation of recommendations and use of the report</a:t>
                </a:r>
                <a:endParaRPr sz="1400" b="1">
                  <a:solidFill>
                    <a:schemeClr val="dk1"/>
                  </a:solidFill>
                  <a:latin typeface="Times New Roman"/>
                  <a:ea typeface="Times New Roman"/>
                  <a:cs typeface="Times New Roman"/>
                  <a:sym typeface="Times New Roman"/>
                </a:endParaRPr>
              </a:p>
              <a:p>
                <a:pPr marL="190500" marR="0" lvl="0" indent="-190500" algn="ctr" rtl="0">
                  <a:spcBef>
                    <a:spcPts val="150"/>
                  </a:spcBef>
                  <a:spcAft>
                    <a:spcPts val="0"/>
                  </a:spcAft>
                  <a:buNone/>
                </a:pPr>
                <a:r>
                  <a:rPr lang="en-US" sz="1400" b="1">
                    <a:solidFill>
                      <a:schemeClr val="dk1"/>
                    </a:solidFill>
                    <a:latin typeface="Times New Roman"/>
                    <a:ea typeface="Times New Roman"/>
                    <a:cs typeface="Times New Roman"/>
                    <a:sym typeface="Times New Roman"/>
                  </a:rPr>
                  <a:t>Using and disseminating the evaluation</a:t>
                </a:r>
                <a:endParaRPr sz="1400" b="1">
                  <a:solidFill>
                    <a:schemeClr val="dk1"/>
                  </a:solidFill>
                  <a:latin typeface="Times New Roman"/>
                  <a:ea typeface="Times New Roman"/>
                  <a:cs typeface="Times New Roman"/>
                  <a:sym typeface="Times New Roman"/>
                </a:endParaRPr>
              </a:p>
            </p:txBody>
          </p:sp>
        </p:grpSp>
      </p:grpSp>
      <p:sp>
        <p:nvSpPr>
          <p:cNvPr id="2" name="Rectangle 1"/>
          <p:cNvSpPr/>
          <p:nvPr/>
        </p:nvSpPr>
        <p:spPr>
          <a:xfrm>
            <a:off x="-395070" y="2996602"/>
            <a:ext cx="3929281" cy="830997"/>
          </a:xfrm>
          <a:prstGeom prst="rect">
            <a:avLst/>
          </a:prstGeom>
        </p:spPr>
        <p:txBody>
          <a:bodyPr wrap="none">
            <a:spAutoFit/>
          </a:bodyPr>
          <a:lstStyle/>
          <a:p>
            <a:pPr lvl="2" algn="ctr"/>
            <a:r>
              <a:rPr lang="en-US" sz="2400" b="1" dirty="0">
                <a:solidFill>
                  <a:schemeClr val="accent2"/>
                </a:solidFill>
                <a:latin typeface="Times New Roman"/>
                <a:ea typeface="Times New Roman"/>
                <a:cs typeface="Times New Roman"/>
                <a:sym typeface="Times New Roman"/>
              </a:rPr>
              <a:t>The evaluation </a:t>
            </a:r>
            <a:r>
              <a:rPr lang="en-US" sz="2400" b="1" dirty="0" smtClean="0">
                <a:solidFill>
                  <a:schemeClr val="accent2"/>
                </a:solidFill>
                <a:latin typeface="Times New Roman"/>
                <a:ea typeface="Times New Roman"/>
                <a:cs typeface="Times New Roman"/>
                <a:sym typeface="Times New Roman"/>
              </a:rPr>
              <a:t>stages</a:t>
            </a:r>
          </a:p>
          <a:p>
            <a:pPr lvl="2" algn="ctr"/>
            <a:r>
              <a:rPr lang="en-US" sz="2400" b="1" dirty="0" smtClean="0">
                <a:solidFill>
                  <a:schemeClr val="accent2"/>
                </a:solidFill>
                <a:latin typeface="Times New Roman"/>
                <a:ea typeface="Times New Roman"/>
                <a:cs typeface="Times New Roman"/>
                <a:sym typeface="Times New Roman"/>
              </a:rPr>
              <a:t>&gt;&gt;&gt;&gt;&gt;&gt;</a:t>
            </a:r>
            <a:endParaRPr lang="en-US" sz="2400" b="1" dirty="0">
              <a:solidFill>
                <a:schemeClr val="accent2"/>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752519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0533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66227" y="3625099"/>
            <a:ext cx="2591670" cy="2667532"/>
          </a:xfrm>
          <a:prstGeom prst="rect">
            <a:avLst/>
          </a:prstGeom>
          <a:noFill/>
          <a:ln>
            <a:noFill/>
          </a:ln>
        </p:spPr>
      </p:pic>
      <p:sp>
        <p:nvSpPr>
          <p:cNvPr id="2" name="Rectangle 1"/>
          <p:cNvSpPr/>
          <p:nvPr/>
        </p:nvSpPr>
        <p:spPr>
          <a:xfrm>
            <a:off x="6372452" y="2100899"/>
            <a:ext cx="2685351" cy="369332"/>
          </a:xfrm>
          <a:prstGeom prst="rect">
            <a:avLst/>
          </a:prstGeom>
        </p:spPr>
        <p:txBody>
          <a:bodyPr wrap="none">
            <a:spAutoFit/>
          </a:bodyPr>
          <a:lstStyle/>
          <a:p>
            <a:pPr lvl="0" algn="ctr"/>
            <a:r>
              <a:rPr lang="en-US" b="1" dirty="0">
                <a:solidFill>
                  <a:srgbClr val="0070C0"/>
                </a:solidFill>
                <a:latin typeface="Times New Roman"/>
                <a:ea typeface="Times New Roman"/>
                <a:cs typeface="Times New Roman"/>
                <a:sym typeface="Times New Roman"/>
              </a:rPr>
              <a:t>2. Planning of Evaluation</a:t>
            </a:r>
            <a:endParaRPr lang="en-US" b="1" dirty="0">
              <a:solidFill>
                <a:srgbClr val="0070C0"/>
              </a:solidFill>
              <a:latin typeface="Times New Roman"/>
              <a:ea typeface="Times New Roman"/>
              <a:cs typeface="Times New Roman"/>
              <a:sym typeface="Times New Roman"/>
            </a:endParaRPr>
          </a:p>
        </p:txBody>
      </p:sp>
      <p:sp>
        <p:nvSpPr>
          <p:cNvPr id="11" name="Google Shape;323;p9"/>
          <p:cNvSpPr/>
          <p:nvPr/>
        </p:nvSpPr>
        <p:spPr>
          <a:xfrm>
            <a:off x="4188543" y="2494233"/>
            <a:ext cx="7053170" cy="3539390"/>
          </a:xfrm>
          <a:prstGeom prst="rect">
            <a:avLst/>
          </a:prstGeom>
          <a:solidFill>
            <a:schemeClr val="lt1"/>
          </a:solidFill>
          <a:ln w="12700" cap="flat" cmpd="sng">
            <a:solidFill>
              <a:schemeClr val="accent1"/>
            </a:solidFill>
            <a:prstDash val="solid"/>
            <a:miter lim="800000"/>
            <a:headEnd type="none" w="sm" len="sm"/>
            <a:tailEnd type="none" w="sm" len="sm"/>
          </a:ln>
        </p:spPr>
        <p:txBody>
          <a:bodyPr spcFirstLastPara="1" wrap="square" lIns="91425" tIns="45700" rIns="91425" bIns="45700" anchor="t" anchorCtr="0">
            <a:spAutoFit/>
          </a:bodyPr>
          <a:lstStyle/>
          <a:p>
            <a:pPr marL="342900" marR="0" lvl="0" indent="-342900" algn="just" rtl="0">
              <a:spcBef>
                <a:spcPts val="0"/>
              </a:spcBef>
              <a:spcAft>
                <a:spcPts val="0"/>
              </a:spcAft>
              <a:buClr>
                <a:schemeClr val="dk1"/>
              </a:buClr>
              <a:buSzPts val="2000"/>
              <a:buFont typeface="Noto Sans Symbols"/>
              <a:buChar char="⮚"/>
            </a:pPr>
            <a:r>
              <a:rPr lang="en-US" sz="1600" b="1">
                <a:solidFill>
                  <a:schemeClr val="dk1"/>
                </a:solidFill>
                <a:latin typeface="Times New Roman"/>
                <a:ea typeface="Times New Roman"/>
                <a:cs typeface="Times New Roman"/>
                <a:sym typeface="Times New Roman"/>
              </a:rPr>
              <a:t>The first step of planning happens during project development. Project developers provide a brief description of the evaluation, including its purpose, timing, intended use and methodology. The cost of evaluation must also be included in the budget at the planning stage.</a:t>
            </a:r>
            <a:endParaRPr sz="1600" b="1">
              <a:solidFill>
                <a:schemeClr val="dk1"/>
              </a:solidFill>
              <a:latin typeface="Times New Roman"/>
              <a:ea typeface="Times New Roman"/>
              <a:cs typeface="Times New Roman"/>
              <a:sym typeface="Times New Roman"/>
            </a:endParaRPr>
          </a:p>
          <a:p>
            <a:pPr marL="342900" marR="0" lvl="0" indent="-342900" algn="just" rtl="0">
              <a:spcBef>
                <a:spcPts val="0"/>
              </a:spcBef>
              <a:spcAft>
                <a:spcPts val="0"/>
              </a:spcAft>
              <a:buClr>
                <a:schemeClr val="dk1"/>
              </a:buClr>
              <a:buSzPts val="2000"/>
              <a:buFont typeface="Noto Sans Symbols"/>
              <a:buChar char="⮚"/>
            </a:pPr>
            <a:r>
              <a:rPr lang="en-US" sz="1600" b="1">
                <a:solidFill>
                  <a:schemeClr val="dk1"/>
                </a:solidFill>
                <a:latin typeface="Times New Roman"/>
                <a:ea typeface="Times New Roman"/>
                <a:cs typeface="Times New Roman"/>
                <a:sym typeface="Times New Roman"/>
              </a:rPr>
              <a:t>If no evaluation of the project is foreseen at the project development stage, an appropriate justification must be provided. Reasons for this may include the following:</a:t>
            </a:r>
            <a:endParaRPr sz="1600" b="1">
              <a:solidFill>
                <a:schemeClr val="dk1"/>
              </a:solidFill>
              <a:latin typeface="Times New Roman"/>
              <a:ea typeface="Times New Roman"/>
              <a:cs typeface="Times New Roman"/>
              <a:sym typeface="Times New Roman"/>
            </a:endParaRPr>
          </a:p>
          <a:p>
            <a:pPr marL="342900" marR="0" lvl="0" indent="-342900" algn="ctr" rtl="0">
              <a:spcBef>
                <a:spcPts val="0"/>
              </a:spcBef>
              <a:spcAft>
                <a:spcPts val="0"/>
              </a:spcAft>
              <a:buClr>
                <a:srgbClr val="660066"/>
              </a:buClr>
              <a:buSzPts val="2000"/>
              <a:buFont typeface="Noto Sans Symbols"/>
              <a:buChar char="✔"/>
            </a:pPr>
            <a:r>
              <a:rPr lang="en-US" sz="1600" b="1">
                <a:solidFill>
                  <a:srgbClr val="660066"/>
                </a:solidFill>
                <a:latin typeface="Times New Roman"/>
                <a:ea typeface="Times New Roman"/>
                <a:cs typeface="Times New Roman"/>
                <a:sym typeface="Times New Roman"/>
              </a:rPr>
              <a:t>The expected donor has indicated, prior to the submission of the proposal, that it will not fund an evaluation;</a:t>
            </a:r>
            <a:endParaRPr sz="1600" b="1">
              <a:solidFill>
                <a:srgbClr val="660066"/>
              </a:solidFill>
              <a:latin typeface="Times New Roman"/>
              <a:ea typeface="Times New Roman"/>
              <a:cs typeface="Times New Roman"/>
              <a:sym typeface="Times New Roman"/>
            </a:endParaRPr>
          </a:p>
          <a:p>
            <a:pPr marL="342900" marR="0" lvl="0" indent="-342900" algn="ctr" rtl="0">
              <a:spcBef>
                <a:spcPts val="0"/>
              </a:spcBef>
              <a:spcAft>
                <a:spcPts val="0"/>
              </a:spcAft>
              <a:buClr>
                <a:srgbClr val="660066"/>
              </a:buClr>
              <a:buSzPts val="2000"/>
              <a:buFont typeface="Noto Sans Symbols"/>
              <a:buChar char="✔"/>
            </a:pPr>
            <a:r>
              <a:rPr lang="en-US" sz="1600" b="1">
                <a:solidFill>
                  <a:srgbClr val="660066"/>
                </a:solidFill>
                <a:latin typeface="Times New Roman"/>
                <a:ea typeface="Times New Roman"/>
                <a:cs typeface="Times New Roman"/>
                <a:sym typeface="Times New Roman"/>
              </a:rPr>
              <a:t>The donor plans to conduct its own evaluation, outside of the implementation cycle;</a:t>
            </a:r>
            <a:endParaRPr sz="1600" b="1">
              <a:solidFill>
                <a:srgbClr val="660066"/>
              </a:solidFill>
              <a:latin typeface="Times New Roman"/>
              <a:ea typeface="Times New Roman"/>
              <a:cs typeface="Times New Roman"/>
              <a:sym typeface="Times New Roman"/>
            </a:endParaRPr>
          </a:p>
          <a:p>
            <a:pPr marL="342900" marR="0" lvl="0" indent="-342900" algn="ctr" rtl="0">
              <a:spcBef>
                <a:spcPts val="0"/>
              </a:spcBef>
              <a:spcAft>
                <a:spcPts val="0"/>
              </a:spcAft>
              <a:buClr>
                <a:srgbClr val="660066"/>
              </a:buClr>
              <a:buSzPts val="2000"/>
              <a:buFont typeface="Noto Sans Symbols"/>
              <a:buChar char="✔"/>
            </a:pPr>
            <a:r>
              <a:rPr lang="en-US" sz="1600" b="1">
                <a:solidFill>
                  <a:srgbClr val="660066"/>
                </a:solidFill>
                <a:latin typeface="Times New Roman"/>
                <a:ea typeface="Times New Roman"/>
                <a:cs typeface="Times New Roman"/>
                <a:sym typeface="Times New Roman"/>
              </a:rPr>
              <a:t>Other evaluative approaches have been agreed upon with the donor, such as project performance reviews or after-action reviews.</a:t>
            </a:r>
            <a:endParaRPr sz="1600" b="1">
              <a:solidFill>
                <a:srgbClr val="660066"/>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400">
                <a:solidFill>
                  <a:srgbClr val="660066"/>
                </a:solidFill>
                <a:latin typeface="Calibri"/>
                <a:ea typeface="Calibri"/>
                <a:cs typeface="Calibri"/>
                <a:sym typeface="Calibri"/>
              </a:rPr>
              <a:t> </a:t>
            </a:r>
            <a:endParaRPr sz="1400">
              <a:solidFill>
                <a:srgbClr val="660066"/>
              </a:solidFill>
              <a:latin typeface="Calibri"/>
              <a:ea typeface="Calibri"/>
              <a:cs typeface="Calibri"/>
              <a:sym typeface="Calibri"/>
            </a:endParaRPr>
          </a:p>
        </p:txBody>
      </p:sp>
    </p:spTree>
    <p:extLst>
      <p:ext uri="{BB962C8B-B14F-4D97-AF65-F5344CB8AC3E}">
        <p14:creationId xmlns:p14="http://schemas.microsoft.com/office/powerpoint/2010/main" val="2941241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23275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74725" y="2011442"/>
            <a:ext cx="2591670" cy="2667532"/>
          </a:xfrm>
          <a:prstGeom prst="rect">
            <a:avLst/>
          </a:prstGeom>
          <a:noFill/>
          <a:ln>
            <a:noFill/>
          </a:ln>
        </p:spPr>
      </p:pic>
      <p:sp>
        <p:nvSpPr>
          <p:cNvPr id="11" name="Google Shape;347;p10"/>
          <p:cNvSpPr/>
          <p:nvPr/>
        </p:nvSpPr>
        <p:spPr>
          <a:xfrm>
            <a:off x="3540961" y="2190064"/>
            <a:ext cx="7520912" cy="2031285"/>
          </a:xfrm>
          <a:prstGeom prst="rect">
            <a:avLst/>
          </a:prstGeom>
          <a:solidFill>
            <a:schemeClr val="lt1"/>
          </a:solidFill>
          <a:ln w="12700" cap="flat" cmpd="sng">
            <a:solidFill>
              <a:schemeClr val="accent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r>
              <a:rPr lang="en-US" b="1" u="sng">
                <a:solidFill>
                  <a:srgbClr val="C00000"/>
                </a:solidFill>
                <a:latin typeface="Times New Roman"/>
                <a:ea typeface="Times New Roman"/>
                <a:cs typeface="Times New Roman"/>
                <a:sym typeface="Times New Roman"/>
              </a:rPr>
              <a:t>Define the purpose and evaluability of evaluation</a:t>
            </a:r>
            <a:endParaRPr b="1" u="sng">
              <a:solidFill>
                <a:srgbClr val="C00000"/>
              </a:solidFill>
              <a:latin typeface="Times New Roman"/>
              <a:ea typeface="Times New Roman"/>
              <a:cs typeface="Times New Roman"/>
              <a:sym typeface="Times New Roman"/>
            </a:endParaRPr>
          </a:p>
          <a:p>
            <a:pPr marL="0" marR="0" lvl="0" indent="0" algn="just" rtl="0">
              <a:spcBef>
                <a:spcPts val="0"/>
              </a:spcBef>
              <a:spcAft>
                <a:spcPts val="0"/>
              </a:spcAft>
              <a:buNone/>
            </a:pPr>
            <a:endParaRPr b="1">
              <a:solidFill>
                <a:srgbClr val="C00000"/>
              </a:solidFill>
              <a:latin typeface="Times New Roman"/>
              <a:ea typeface="Times New Roman"/>
              <a:cs typeface="Times New Roman"/>
              <a:sym typeface="Times New Roman"/>
            </a:endParaRPr>
          </a:p>
          <a:p>
            <a:pPr marL="342900" marR="0" lvl="0" indent="-342900" algn="just" rtl="0">
              <a:spcBef>
                <a:spcPts val="0"/>
              </a:spcBef>
              <a:spcAft>
                <a:spcPts val="0"/>
              </a:spcAft>
              <a:buClr>
                <a:schemeClr val="dk1"/>
              </a:buClr>
              <a:buSzPts val="2000"/>
              <a:buFont typeface="Noto Sans Symbols"/>
              <a:buChar char="⮚"/>
            </a:pPr>
            <a:r>
              <a:rPr lang="en-US" b="1">
                <a:solidFill>
                  <a:schemeClr val="dk1"/>
                </a:solidFill>
                <a:latin typeface="Times New Roman"/>
                <a:ea typeface="Times New Roman"/>
                <a:cs typeface="Times New Roman"/>
                <a:sym typeface="Times New Roman"/>
              </a:rPr>
              <a:t>The first step in planning for an evaluation is defining the purpose and evaluability of an evaluation. The evaluation purpose describes the overall reason why the evaluation is being conducted and its expected results. Agencies and organizations may use different terminology, and it is open to accept such terminology when preparing the evaluation .</a:t>
            </a:r>
            <a:endParaRPr b="1">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156350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47373" y="3825154"/>
            <a:ext cx="2591670" cy="2667532"/>
          </a:xfrm>
          <a:prstGeom prst="rect">
            <a:avLst/>
          </a:prstGeom>
          <a:noFill/>
          <a:ln>
            <a:noFill/>
          </a:ln>
        </p:spPr>
      </p:pic>
      <p:graphicFrame>
        <p:nvGraphicFramePr>
          <p:cNvPr id="11" name="Google Shape;365;p11"/>
          <p:cNvGraphicFramePr/>
          <p:nvPr>
            <p:extLst>
              <p:ext uri="{D42A27DB-BD31-4B8C-83A1-F6EECF244321}">
                <p14:modId xmlns:p14="http://schemas.microsoft.com/office/powerpoint/2010/main" val="1139656717"/>
              </p:ext>
            </p:extLst>
          </p:nvPr>
        </p:nvGraphicFramePr>
        <p:xfrm>
          <a:off x="3280528" y="2190064"/>
          <a:ext cx="7956583" cy="3978940"/>
        </p:xfrm>
        <a:graphic>
          <a:graphicData uri="http://schemas.openxmlformats.org/drawingml/2006/table">
            <a:tbl>
              <a:tblPr firstRow="1" firstCol="1" bandRow="1">
                <a:noFill/>
              </a:tblPr>
              <a:tblGrid>
                <a:gridCol w="7956583">
                  <a:extLst>
                    <a:ext uri="{9D8B030D-6E8A-4147-A177-3AD203B41FA5}">
                      <a16:colId xmlns:a16="http://schemas.microsoft.com/office/drawing/2014/main" val="20000"/>
                    </a:ext>
                  </a:extLst>
                </a:gridCol>
              </a:tblGrid>
              <a:tr h="463037">
                <a:tc>
                  <a:txBody>
                    <a:bodyPr/>
                    <a:lstStyle/>
                    <a:p>
                      <a:pPr marL="124460" marR="135890" lvl="0" indent="0" algn="ctr" rtl="0">
                        <a:spcBef>
                          <a:spcPts val="0"/>
                        </a:spcBef>
                        <a:spcAft>
                          <a:spcPts val="0"/>
                        </a:spcAft>
                        <a:buNone/>
                      </a:pPr>
                      <a:r>
                        <a:rPr lang="en-US" sz="2000" u="none" strike="noStrike" cap="none" dirty="0">
                          <a:solidFill>
                            <a:srgbClr val="000099"/>
                          </a:solidFill>
                          <a:latin typeface="Times New Roman"/>
                          <a:ea typeface="Times New Roman"/>
                          <a:cs typeface="Times New Roman"/>
                          <a:sym typeface="Times New Roman"/>
                        </a:rPr>
                        <a:t>Guiding questions to define evaluation purpose</a:t>
                      </a:r>
                      <a:endParaRPr sz="2000" u="none" strike="noStrike" cap="none" dirty="0">
                        <a:solidFill>
                          <a:srgbClr val="000099"/>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0"/>
                  </a:ext>
                </a:extLst>
              </a:tr>
              <a:tr h="3515903">
                <a:tc>
                  <a:txBody>
                    <a:bodyPr/>
                    <a:lstStyle/>
                    <a:p>
                      <a:pPr marL="0" marR="0" lvl="0" indent="0" algn="l" rtl="0">
                        <a:spcBef>
                          <a:spcPts val="0"/>
                        </a:spcBef>
                        <a:spcAft>
                          <a:spcPts val="0"/>
                        </a:spcAft>
                        <a:buNone/>
                      </a:pPr>
                      <a:r>
                        <a:rPr lang="en-US" sz="1100" u="none" strike="noStrike" cap="none" dirty="0"/>
                        <a:t> </a:t>
                      </a:r>
                      <a:endParaRPr sz="1050" u="none" strike="noStrike" cap="none" dirty="0"/>
                    </a:p>
                    <a:p>
                      <a:pPr marL="342900" marR="0" lvl="0" indent="-342900" algn="ctr" rtl="0">
                        <a:spcBef>
                          <a:spcPts val="0"/>
                        </a:spcBef>
                        <a:spcAft>
                          <a:spcPts val="0"/>
                        </a:spcAft>
                        <a:buClr>
                          <a:srgbClr val="FFFF00"/>
                        </a:buClr>
                        <a:buSzPts val="1000"/>
                        <a:buFont typeface="Trebuchet MS"/>
                        <a:buChar char="•"/>
                      </a:pPr>
                      <a:r>
                        <a:rPr lang="en-US" sz="2000" u="none" strike="noStrike" cap="none" dirty="0">
                          <a:solidFill>
                            <a:srgbClr val="7030A0"/>
                          </a:solidFill>
                          <a:latin typeface="Times New Roman"/>
                          <a:ea typeface="Times New Roman"/>
                          <a:cs typeface="Times New Roman"/>
                          <a:sym typeface="Times New Roman"/>
                        </a:rPr>
                        <a:t>Who are the intended users of the evaluation?</a:t>
                      </a:r>
                      <a:endParaRPr sz="2000" u="none" strike="noStrike" cap="none" dirty="0">
                        <a:solidFill>
                          <a:srgbClr val="7030A0"/>
                        </a:solidFill>
                        <a:latin typeface="Times New Roman"/>
                        <a:ea typeface="Times New Roman"/>
                        <a:cs typeface="Times New Roman"/>
                        <a:sym typeface="Times New Roman"/>
                      </a:endParaRPr>
                    </a:p>
                    <a:p>
                      <a:pPr marL="342900" marR="224155" lvl="0" indent="-342900" algn="ctr" rtl="0">
                        <a:lnSpc>
                          <a:spcPct val="102000"/>
                        </a:lnSpc>
                        <a:spcBef>
                          <a:spcPts val="180"/>
                        </a:spcBef>
                        <a:spcAft>
                          <a:spcPts val="0"/>
                        </a:spcAft>
                        <a:buClr>
                          <a:srgbClr val="FFFF00"/>
                        </a:buClr>
                        <a:buSzPts val="1000"/>
                        <a:buFont typeface="Trebuchet MS"/>
                        <a:buChar char="•"/>
                      </a:pPr>
                      <a:r>
                        <a:rPr lang="en-US" sz="2000" u="none" strike="noStrike" cap="none" dirty="0">
                          <a:solidFill>
                            <a:srgbClr val="7030A0"/>
                          </a:solidFill>
                          <a:latin typeface="Times New Roman"/>
                          <a:ea typeface="Times New Roman"/>
                          <a:cs typeface="Times New Roman"/>
                          <a:sym typeface="Times New Roman"/>
                        </a:rPr>
                        <a:t>What does the evaluation strive to assess (the intervention, specific thematic components, a strategy, collaboration)?</a:t>
                      </a:r>
                      <a:endParaRPr sz="2000" u="none" strike="noStrike" cap="none" dirty="0">
                        <a:solidFill>
                          <a:srgbClr val="7030A0"/>
                        </a:solidFill>
                        <a:latin typeface="Times New Roman"/>
                        <a:ea typeface="Times New Roman"/>
                        <a:cs typeface="Times New Roman"/>
                        <a:sym typeface="Times New Roman"/>
                      </a:endParaRPr>
                    </a:p>
                    <a:p>
                      <a:pPr marL="342900" marR="222884" lvl="0" indent="-342900" algn="ctr" rtl="0">
                        <a:lnSpc>
                          <a:spcPct val="102000"/>
                        </a:lnSpc>
                        <a:spcBef>
                          <a:spcPts val="150"/>
                        </a:spcBef>
                        <a:spcAft>
                          <a:spcPts val="0"/>
                        </a:spcAft>
                        <a:buClr>
                          <a:srgbClr val="FFFF00"/>
                        </a:buClr>
                        <a:buSzPts val="1000"/>
                        <a:buFont typeface="Trebuchet MS"/>
                        <a:buChar char="•"/>
                      </a:pPr>
                      <a:r>
                        <a:rPr lang="en-US" sz="2000" u="none" strike="noStrike" cap="none" dirty="0">
                          <a:solidFill>
                            <a:srgbClr val="7030A0"/>
                          </a:solidFill>
                          <a:latin typeface="Times New Roman"/>
                          <a:ea typeface="Times New Roman"/>
                          <a:cs typeface="Times New Roman"/>
                          <a:sym typeface="Times New Roman"/>
                        </a:rPr>
                        <a:t>What are the priority evaluation aspects to </a:t>
                      </a:r>
                      <a:r>
                        <a:rPr lang="en-US" sz="2000" u="none" strike="noStrike" cap="none" dirty="0" err="1">
                          <a:solidFill>
                            <a:srgbClr val="7030A0"/>
                          </a:solidFill>
                          <a:latin typeface="Times New Roman"/>
                          <a:ea typeface="Times New Roman"/>
                          <a:cs typeface="Times New Roman"/>
                          <a:sym typeface="Times New Roman"/>
                        </a:rPr>
                        <a:t>analyse</a:t>
                      </a:r>
                      <a:r>
                        <a:rPr lang="en-US" sz="2000" u="none" strike="noStrike" cap="none" dirty="0">
                          <a:solidFill>
                            <a:srgbClr val="7030A0"/>
                          </a:solidFill>
                          <a:latin typeface="Times New Roman"/>
                          <a:ea typeface="Times New Roman"/>
                          <a:cs typeface="Times New Roman"/>
                          <a:sym typeface="Times New Roman"/>
                        </a:rPr>
                        <a:t>, considering that not necessarily all evaluation criteria need to be covered (such as relevance, performance and implementation processes, impact, coherence and sustainability)?</a:t>
                      </a:r>
                      <a:endParaRPr sz="2000" u="none" strike="noStrike" cap="none" dirty="0">
                        <a:solidFill>
                          <a:srgbClr val="7030A0"/>
                        </a:solidFill>
                        <a:latin typeface="Times New Roman"/>
                        <a:ea typeface="Times New Roman"/>
                        <a:cs typeface="Times New Roman"/>
                        <a:sym typeface="Times New Roman"/>
                      </a:endParaRPr>
                    </a:p>
                    <a:p>
                      <a:pPr marL="342900" marR="223520" lvl="0" indent="-342900" algn="ctr" rtl="0">
                        <a:lnSpc>
                          <a:spcPct val="102000"/>
                        </a:lnSpc>
                        <a:spcBef>
                          <a:spcPts val="155"/>
                        </a:spcBef>
                        <a:spcAft>
                          <a:spcPts val="0"/>
                        </a:spcAft>
                        <a:buClr>
                          <a:srgbClr val="FFFF00"/>
                        </a:buClr>
                        <a:buSzPts val="1000"/>
                        <a:buFont typeface="Trebuchet MS"/>
                        <a:buChar char="•"/>
                      </a:pPr>
                      <a:r>
                        <a:rPr lang="en-US" sz="2000" u="none" strike="noStrike" cap="none" dirty="0">
                          <a:solidFill>
                            <a:srgbClr val="7030A0"/>
                          </a:solidFill>
                          <a:latin typeface="Times New Roman"/>
                          <a:ea typeface="Times New Roman"/>
                          <a:cs typeface="Times New Roman"/>
                          <a:sym typeface="Times New Roman"/>
                        </a:rPr>
                        <a:t>What is the expected result (such as to draw any specific recommendations, identify challenges and lessons learned, gather good practices and inform next phases of implementation)?</a:t>
                      </a:r>
                      <a:endParaRPr sz="2000" u="none" strike="noStrike" cap="none" dirty="0">
                        <a:solidFill>
                          <a:srgbClr val="7030A0"/>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229526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470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75654" y="3065236"/>
            <a:ext cx="2591670" cy="2667532"/>
          </a:xfrm>
          <a:prstGeom prst="rect">
            <a:avLst/>
          </a:prstGeom>
          <a:noFill/>
          <a:ln>
            <a:noFill/>
          </a:ln>
        </p:spPr>
      </p:pic>
      <p:sp>
        <p:nvSpPr>
          <p:cNvPr id="2" name="Rectangle 1"/>
          <p:cNvSpPr/>
          <p:nvPr/>
        </p:nvSpPr>
        <p:spPr>
          <a:xfrm>
            <a:off x="3149617" y="2107780"/>
            <a:ext cx="7868239" cy="3416320"/>
          </a:xfrm>
          <a:prstGeom prst="rect">
            <a:avLst/>
          </a:prstGeom>
        </p:spPr>
        <p:txBody>
          <a:bodyPr wrap="square">
            <a:spAutoFit/>
          </a:bodyPr>
          <a:lstStyle/>
          <a:p>
            <a:pPr marL="800100" lvl="1" indent="-342900" algn="just">
              <a:lnSpc>
                <a:spcPct val="150000"/>
              </a:lnSpc>
              <a:buClr>
                <a:schemeClr val="dk1"/>
              </a:buClr>
              <a:buSzPts val="2000"/>
              <a:buFont typeface="Noto Sans Symbols"/>
              <a:buChar char="✔"/>
            </a:pPr>
            <a:r>
              <a:rPr lang="en-US" b="1" dirty="0">
                <a:solidFill>
                  <a:schemeClr val="dk1"/>
                </a:solidFill>
                <a:latin typeface="Times New Roman"/>
                <a:ea typeface="Times New Roman"/>
                <a:cs typeface="Times New Roman"/>
                <a:sym typeface="Times New Roman"/>
              </a:rPr>
              <a:t>Assessing the </a:t>
            </a:r>
            <a:r>
              <a:rPr lang="en-US" b="1" dirty="0">
                <a:solidFill>
                  <a:srgbClr val="C00000"/>
                </a:solidFill>
                <a:latin typeface="Times New Roman"/>
                <a:ea typeface="Times New Roman"/>
                <a:cs typeface="Times New Roman"/>
                <a:sym typeface="Times New Roman"/>
              </a:rPr>
              <a:t>evaluability</a:t>
            </a:r>
            <a:r>
              <a:rPr lang="en-US" b="1" dirty="0">
                <a:solidFill>
                  <a:schemeClr val="dk1"/>
                </a:solidFill>
                <a:latin typeface="Times New Roman"/>
                <a:ea typeface="Times New Roman"/>
                <a:cs typeface="Times New Roman"/>
                <a:sym typeface="Times New Roman"/>
              </a:rPr>
              <a:t> – in other words feasibility – of an evaluation is an essential part of the evaluation planning process, increasing the likelihood that the evaluation will be able to produce credible information in a timely manner or by limiting its scope.</a:t>
            </a:r>
            <a:endParaRPr lang="en-US" sz="1600" dirty="0"/>
          </a:p>
          <a:p>
            <a:pPr marL="800100" lvl="1" indent="-342900" algn="just">
              <a:lnSpc>
                <a:spcPct val="150000"/>
              </a:lnSpc>
              <a:buClr>
                <a:schemeClr val="dk1"/>
              </a:buClr>
              <a:buSzPts val="2000"/>
              <a:buFont typeface="Noto Sans Symbols"/>
              <a:buChar char="✔"/>
            </a:pPr>
            <a:r>
              <a:rPr lang="en-US" b="1" dirty="0">
                <a:solidFill>
                  <a:schemeClr val="dk1"/>
                </a:solidFill>
                <a:latin typeface="Times New Roman"/>
                <a:ea typeface="Times New Roman"/>
                <a:cs typeface="Times New Roman"/>
                <a:sym typeface="Times New Roman"/>
              </a:rPr>
              <a:t> It encourages evaluation managers to set realistic expectations of an evaluation on the basis of the contextual realities on the ground, including financial realities and timing, as well as on the monitoring and data collection mechanisms already in place.</a:t>
            </a:r>
            <a:endParaRPr lang="en-US"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1770137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74725" y="3821863"/>
            <a:ext cx="2591670" cy="2667532"/>
          </a:xfrm>
          <a:prstGeom prst="rect">
            <a:avLst/>
          </a:prstGeom>
          <a:noFill/>
          <a:ln>
            <a:noFill/>
          </a:ln>
        </p:spPr>
      </p:pic>
      <p:sp>
        <p:nvSpPr>
          <p:cNvPr id="2" name="Rectangle 1"/>
          <p:cNvSpPr/>
          <p:nvPr/>
        </p:nvSpPr>
        <p:spPr>
          <a:xfrm>
            <a:off x="3321847" y="2089507"/>
            <a:ext cx="6096000" cy="1569660"/>
          </a:xfrm>
          <a:prstGeom prst="rect">
            <a:avLst/>
          </a:prstGeom>
        </p:spPr>
        <p:txBody>
          <a:bodyPr>
            <a:spAutoFit/>
          </a:bodyPr>
          <a:lstStyle/>
          <a:p>
            <a:pPr lvl="0" algn="ctr"/>
            <a:r>
              <a:rPr lang="en-US" b="1" dirty="0">
                <a:solidFill>
                  <a:srgbClr val="C00000"/>
                </a:solidFill>
                <a:latin typeface="Times New Roman"/>
                <a:ea typeface="Times New Roman"/>
                <a:cs typeface="Times New Roman"/>
                <a:sym typeface="Times New Roman"/>
              </a:rPr>
              <a:t>Types of Evaluation</a:t>
            </a:r>
            <a:endParaRPr lang="en-US" dirty="0"/>
          </a:p>
          <a:p>
            <a:pPr lvl="0" algn="ctr"/>
            <a:endParaRPr lang="en-US" b="1" dirty="0">
              <a:solidFill>
                <a:srgbClr val="C00000"/>
              </a:solidFill>
              <a:latin typeface="Times New Roman"/>
              <a:ea typeface="Times New Roman"/>
              <a:cs typeface="Times New Roman"/>
              <a:sym typeface="Times New Roman"/>
            </a:endParaRPr>
          </a:p>
          <a:p>
            <a:pPr marL="800100" lvl="1" indent="-342900" algn="just">
              <a:buClr>
                <a:schemeClr val="dk1"/>
              </a:buClr>
              <a:buSzPts val="2000"/>
              <a:buFont typeface="Noto Sans Symbols"/>
              <a:buChar char="✔"/>
            </a:pPr>
            <a:r>
              <a:rPr lang="en-US" sz="2000" b="1" dirty="0">
                <a:solidFill>
                  <a:schemeClr val="dk1"/>
                </a:solidFill>
                <a:latin typeface="Times New Roman"/>
                <a:ea typeface="Times New Roman"/>
                <a:cs typeface="Times New Roman"/>
                <a:sym typeface="Times New Roman"/>
              </a:rPr>
              <a:t>Evaluation types can be defined according to the following elements, and evaluations can be a combination of the different categories:</a:t>
            </a:r>
            <a:endParaRPr lang="en-US" sz="2000" b="1" dirty="0">
              <a:solidFill>
                <a:schemeClr val="dk1"/>
              </a:solidFill>
              <a:latin typeface="Times New Roman"/>
              <a:ea typeface="Times New Roman"/>
              <a:cs typeface="Times New Roman"/>
              <a:sym typeface="Times New Roman"/>
            </a:endParaRPr>
          </a:p>
        </p:txBody>
      </p:sp>
      <p:grpSp>
        <p:nvGrpSpPr>
          <p:cNvPr id="11" name="Google Shape;396;p13"/>
          <p:cNvGrpSpPr/>
          <p:nvPr/>
        </p:nvGrpSpPr>
        <p:grpSpPr>
          <a:xfrm>
            <a:off x="5168109" y="3718576"/>
            <a:ext cx="2403475" cy="2514645"/>
            <a:chOff x="4060" y="407"/>
            <a:chExt cx="3785" cy="3799"/>
          </a:xfrm>
        </p:grpSpPr>
        <p:sp>
          <p:nvSpPr>
            <p:cNvPr id="12" name="Google Shape;397;p13"/>
            <p:cNvSpPr/>
            <p:nvPr/>
          </p:nvSpPr>
          <p:spPr>
            <a:xfrm>
              <a:off x="5989" y="407"/>
              <a:ext cx="1854" cy="1854"/>
            </a:xfrm>
            <a:custGeom>
              <a:avLst/>
              <a:gdLst/>
              <a:ahLst/>
              <a:cxnLst/>
              <a:rect l="l" t="t" r="r" b="b"/>
              <a:pathLst>
                <a:path w="1854" h="1854" extrusionOk="0">
                  <a:moveTo>
                    <a:pt x="0" y="1854"/>
                  </a:moveTo>
                  <a:lnTo>
                    <a:pt x="1854" y="1854"/>
                  </a:lnTo>
                  <a:lnTo>
                    <a:pt x="1852" y="1777"/>
                  </a:lnTo>
                  <a:lnTo>
                    <a:pt x="1848" y="1702"/>
                  </a:lnTo>
                  <a:lnTo>
                    <a:pt x="1840" y="1627"/>
                  </a:lnTo>
                  <a:lnTo>
                    <a:pt x="1830" y="1553"/>
                  </a:lnTo>
                  <a:lnTo>
                    <a:pt x="1816" y="1480"/>
                  </a:lnTo>
                  <a:lnTo>
                    <a:pt x="1800" y="1408"/>
                  </a:lnTo>
                  <a:lnTo>
                    <a:pt x="1781" y="1338"/>
                  </a:lnTo>
                  <a:lnTo>
                    <a:pt x="1759" y="1268"/>
                  </a:lnTo>
                  <a:lnTo>
                    <a:pt x="1735" y="1200"/>
                  </a:lnTo>
                  <a:lnTo>
                    <a:pt x="1708" y="1132"/>
                  </a:lnTo>
                  <a:lnTo>
                    <a:pt x="1679" y="1067"/>
                  </a:lnTo>
                  <a:lnTo>
                    <a:pt x="1647" y="1002"/>
                  </a:lnTo>
                  <a:lnTo>
                    <a:pt x="1613" y="939"/>
                  </a:lnTo>
                  <a:lnTo>
                    <a:pt x="1576" y="877"/>
                  </a:lnTo>
                  <a:lnTo>
                    <a:pt x="1537" y="818"/>
                  </a:lnTo>
                  <a:lnTo>
                    <a:pt x="1496" y="759"/>
                  </a:lnTo>
                  <a:lnTo>
                    <a:pt x="1453" y="702"/>
                  </a:lnTo>
                  <a:lnTo>
                    <a:pt x="1408" y="648"/>
                  </a:lnTo>
                  <a:lnTo>
                    <a:pt x="1360" y="594"/>
                  </a:lnTo>
                  <a:lnTo>
                    <a:pt x="1311" y="543"/>
                  </a:lnTo>
                  <a:lnTo>
                    <a:pt x="1260" y="494"/>
                  </a:lnTo>
                  <a:lnTo>
                    <a:pt x="1206" y="446"/>
                  </a:lnTo>
                  <a:lnTo>
                    <a:pt x="1152" y="401"/>
                  </a:lnTo>
                  <a:lnTo>
                    <a:pt x="1095" y="358"/>
                  </a:lnTo>
                  <a:lnTo>
                    <a:pt x="1037" y="317"/>
                  </a:lnTo>
                  <a:lnTo>
                    <a:pt x="977" y="278"/>
                  </a:lnTo>
                  <a:lnTo>
                    <a:pt x="915" y="241"/>
                  </a:lnTo>
                  <a:lnTo>
                    <a:pt x="852" y="207"/>
                  </a:lnTo>
                  <a:lnTo>
                    <a:pt x="788" y="175"/>
                  </a:lnTo>
                  <a:lnTo>
                    <a:pt x="722" y="146"/>
                  </a:lnTo>
                  <a:lnTo>
                    <a:pt x="654" y="119"/>
                  </a:lnTo>
                  <a:lnTo>
                    <a:pt x="586" y="95"/>
                  </a:lnTo>
                  <a:lnTo>
                    <a:pt x="516" y="73"/>
                  </a:lnTo>
                  <a:lnTo>
                    <a:pt x="446" y="54"/>
                  </a:lnTo>
                  <a:lnTo>
                    <a:pt x="374" y="38"/>
                  </a:lnTo>
                  <a:lnTo>
                    <a:pt x="301" y="25"/>
                  </a:lnTo>
                  <a:lnTo>
                    <a:pt x="227" y="14"/>
                  </a:lnTo>
                  <a:lnTo>
                    <a:pt x="152" y="6"/>
                  </a:lnTo>
                  <a:lnTo>
                    <a:pt x="77" y="2"/>
                  </a:lnTo>
                  <a:lnTo>
                    <a:pt x="0" y="0"/>
                  </a:lnTo>
                  <a:lnTo>
                    <a:pt x="0" y="1854"/>
                  </a:lnTo>
                  <a:close/>
                </a:path>
              </a:pathLst>
            </a:custGeom>
            <a:noFill/>
            <a:ln w="38100" cap="flat" cmpd="sng">
              <a:solidFill>
                <a:srgbClr val="368DD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 name="Google Shape;398;p13"/>
            <p:cNvSpPr/>
            <p:nvPr/>
          </p:nvSpPr>
          <p:spPr>
            <a:xfrm>
              <a:off x="4062" y="2352"/>
              <a:ext cx="1854" cy="1854"/>
            </a:xfrm>
            <a:custGeom>
              <a:avLst/>
              <a:gdLst/>
              <a:ahLst/>
              <a:cxnLst/>
              <a:rect l="l" t="t" r="r" b="b"/>
              <a:pathLst>
                <a:path w="1854" h="1854" extrusionOk="0">
                  <a:moveTo>
                    <a:pt x="1853" y="0"/>
                  </a:moveTo>
                  <a:lnTo>
                    <a:pt x="0" y="0"/>
                  </a:lnTo>
                  <a:lnTo>
                    <a:pt x="1" y="77"/>
                  </a:lnTo>
                  <a:lnTo>
                    <a:pt x="6" y="152"/>
                  </a:lnTo>
                  <a:lnTo>
                    <a:pt x="13" y="227"/>
                  </a:lnTo>
                  <a:lnTo>
                    <a:pt x="24" y="301"/>
                  </a:lnTo>
                  <a:lnTo>
                    <a:pt x="37" y="374"/>
                  </a:lnTo>
                  <a:lnTo>
                    <a:pt x="54" y="446"/>
                  </a:lnTo>
                  <a:lnTo>
                    <a:pt x="72" y="516"/>
                  </a:lnTo>
                  <a:lnTo>
                    <a:pt x="94" y="586"/>
                  </a:lnTo>
                  <a:lnTo>
                    <a:pt x="118" y="655"/>
                  </a:lnTo>
                  <a:lnTo>
                    <a:pt x="145" y="722"/>
                  </a:lnTo>
                  <a:lnTo>
                    <a:pt x="175" y="788"/>
                  </a:lnTo>
                  <a:lnTo>
                    <a:pt x="207" y="852"/>
                  </a:lnTo>
                  <a:lnTo>
                    <a:pt x="241" y="915"/>
                  </a:lnTo>
                  <a:lnTo>
                    <a:pt x="277" y="977"/>
                  </a:lnTo>
                  <a:lnTo>
                    <a:pt x="316" y="1037"/>
                  </a:lnTo>
                  <a:lnTo>
                    <a:pt x="357" y="1095"/>
                  </a:lnTo>
                  <a:lnTo>
                    <a:pt x="401" y="1152"/>
                  </a:lnTo>
                  <a:lnTo>
                    <a:pt x="446" y="1207"/>
                  </a:lnTo>
                  <a:lnTo>
                    <a:pt x="493" y="1260"/>
                  </a:lnTo>
                  <a:lnTo>
                    <a:pt x="543" y="1311"/>
                  </a:lnTo>
                  <a:lnTo>
                    <a:pt x="594" y="1360"/>
                  </a:lnTo>
                  <a:lnTo>
                    <a:pt x="647" y="1408"/>
                  </a:lnTo>
                  <a:lnTo>
                    <a:pt x="702" y="1453"/>
                  </a:lnTo>
                  <a:lnTo>
                    <a:pt x="759" y="1496"/>
                  </a:lnTo>
                  <a:lnTo>
                    <a:pt x="817" y="1537"/>
                  </a:lnTo>
                  <a:lnTo>
                    <a:pt x="877" y="1576"/>
                  </a:lnTo>
                  <a:lnTo>
                    <a:pt x="938" y="1613"/>
                  </a:lnTo>
                  <a:lnTo>
                    <a:pt x="1001" y="1647"/>
                  </a:lnTo>
                  <a:lnTo>
                    <a:pt x="1066" y="1679"/>
                  </a:lnTo>
                  <a:lnTo>
                    <a:pt x="1132" y="1708"/>
                  </a:lnTo>
                  <a:lnTo>
                    <a:pt x="1199" y="1735"/>
                  </a:lnTo>
                  <a:lnTo>
                    <a:pt x="1267" y="1759"/>
                  </a:lnTo>
                  <a:lnTo>
                    <a:pt x="1337" y="1781"/>
                  </a:lnTo>
                  <a:lnTo>
                    <a:pt x="1408" y="1800"/>
                  </a:lnTo>
                  <a:lnTo>
                    <a:pt x="1480" y="1816"/>
                  </a:lnTo>
                  <a:lnTo>
                    <a:pt x="1553" y="1830"/>
                  </a:lnTo>
                  <a:lnTo>
                    <a:pt x="1626" y="1840"/>
                  </a:lnTo>
                  <a:lnTo>
                    <a:pt x="1701" y="1848"/>
                  </a:lnTo>
                  <a:lnTo>
                    <a:pt x="1777" y="1852"/>
                  </a:lnTo>
                  <a:lnTo>
                    <a:pt x="1853" y="1854"/>
                  </a:lnTo>
                  <a:lnTo>
                    <a:pt x="1853" y="0"/>
                  </a:lnTo>
                  <a:close/>
                </a:path>
              </a:pathLst>
            </a:custGeom>
            <a:noFill/>
            <a:ln w="38100" cap="flat" cmpd="sng">
              <a:solidFill>
                <a:srgbClr val="FF681E"/>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 name="Google Shape;399;p13"/>
            <p:cNvSpPr/>
            <p:nvPr/>
          </p:nvSpPr>
          <p:spPr>
            <a:xfrm>
              <a:off x="5991" y="2343"/>
              <a:ext cx="1854" cy="1854"/>
            </a:xfrm>
            <a:custGeom>
              <a:avLst/>
              <a:gdLst/>
              <a:ahLst/>
              <a:cxnLst/>
              <a:rect l="l" t="t" r="r" b="b"/>
              <a:pathLst>
                <a:path w="1854" h="1854" extrusionOk="0">
                  <a:moveTo>
                    <a:pt x="0" y="0"/>
                  </a:moveTo>
                  <a:lnTo>
                    <a:pt x="0" y="1854"/>
                  </a:lnTo>
                  <a:lnTo>
                    <a:pt x="76" y="1852"/>
                  </a:lnTo>
                  <a:lnTo>
                    <a:pt x="152" y="1847"/>
                  </a:lnTo>
                  <a:lnTo>
                    <a:pt x="227" y="1840"/>
                  </a:lnTo>
                  <a:lnTo>
                    <a:pt x="301" y="1829"/>
                  </a:lnTo>
                  <a:lnTo>
                    <a:pt x="374" y="1816"/>
                  </a:lnTo>
                  <a:lnTo>
                    <a:pt x="445" y="1800"/>
                  </a:lnTo>
                  <a:lnTo>
                    <a:pt x="516" y="1781"/>
                  </a:lnTo>
                  <a:lnTo>
                    <a:pt x="586" y="1759"/>
                  </a:lnTo>
                  <a:lnTo>
                    <a:pt x="654" y="1735"/>
                  </a:lnTo>
                  <a:lnTo>
                    <a:pt x="722" y="1708"/>
                  </a:lnTo>
                  <a:lnTo>
                    <a:pt x="787" y="1679"/>
                  </a:lnTo>
                  <a:lnTo>
                    <a:pt x="852" y="1647"/>
                  </a:lnTo>
                  <a:lnTo>
                    <a:pt x="915" y="1612"/>
                  </a:lnTo>
                  <a:lnTo>
                    <a:pt x="976" y="1576"/>
                  </a:lnTo>
                  <a:lnTo>
                    <a:pt x="1036" y="1537"/>
                  </a:lnTo>
                  <a:lnTo>
                    <a:pt x="1095" y="1496"/>
                  </a:lnTo>
                  <a:lnTo>
                    <a:pt x="1151" y="1453"/>
                  </a:lnTo>
                  <a:lnTo>
                    <a:pt x="1206" y="1407"/>
                  </a:lnTo>
                  <a:lnTo>
                    <a:pt x="1259" y="1360"/>
                  </a:lnTo>
                  <a:lnTo>
                    <a:pt x="1311" y="1311"/>
                  </a:lnTo>
                  <a:lnTo>
                    <a:pt x="1360" y="1259"/>
                  </a:lnTo>
                  <a:lnTo>
                    <a:pt x="1407" y="1206"/>
                  </a:lnTo>
                  <a:lnTo>
                    <a:pt x="1453" y="1151"/>
                  </a:lnTo>
                  <a:lnTo>
                    <a:pt x="1496" y="1095"/>
                  </a:lnTo>
                  <a:lnTo>
                    <a:pt x="1537" y="1036"/>
                  </a:lnTo>
                  <a:lnTo>
                    <a:pt x="1576" y="976"/>
                  </a:lnTo>
                  <a:lnTo>
                    <a:pt x="1612" y="915"/>
                  </a:lnTo>
                  <a:lnTo>
                    <a:pt x="1647" y="852"/>
                  </a:lnTo>
                  <a:lnTo>
                    <a:pt x="1679" y="787"/>
                  </a:lnTo>
                  <a:lnTo>
                    <a:pt x="1708" y="721"/>
                  </a:lnTo>
                  <a:lnTo>
                    <a:pt x="1735" y="654"/>
                  </a:lnTo>
                  <a:lnTo>
                    <a:pt x="1759" y="586"/>
                  </a:lnTo>
                  <a:lnTo>
                    <a:pt x="1781" y="516"/>
                  </a:lnTo>
                  <a:lnTo>
                    <a:pt x="1800" y="445"/>
                  </a:lnTo>
                  <a:lnTo>
                    <a:pt x="1816" y="374"/>
                  </a:lnTo>
                  <a:lnTo>
                    <a:pt x="1829" y="301"/>
                  </a:lnTo>
                  <a:lnTo>
                    <a:pt x="1840" y="227"/>
                  </a:lnTo>
                  <a:lnTo>
                    <a:pt x="1847" y="152"/>
                  </a:lnTo>
                  <a:lnTo>
                    <a:pt x="1852" y="76"/>
                  </a:lnTo>
                  <a:lnTo>
                    <a:pt x="1854" y="0"/>
                  </a:lnTo>
                  <a:lnTo>
                    <a:pt x="0" y="0"/>
                  </a:lnTo>
                  <a:close/>
                </a:path>
              </a:pathLst>
            </a:custGeom>
            <a:noFill/>
            <a:ln w="38100" cap="flat" cmpd="sng">
              <a:solidFill>
                <a:srgbClr val="F4B228"/>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 name="Google Shape;400;p13"/>
            <p:cNvSpPr/>
            <p:nvPr/>
          </p:nvSpPr>
          <p:spPr>
            <a:xfrm>
              <a:off x="4060" y="415"/>
              <a:ext cx="1854" cy="1854"/>
            </a:xfrm>
            <a:custGeom>
              <a:avLst/>
              <a:gdLst/>
              <a:ahLst/>
              <a:cxnLst/>
              <a:rect l="l" t="t" r="r" b="b"/>
              <a:pathLst>
                <a:path w="1854" h="1854" extrusionOk="0">
                  <a:moveTo>
                    <a:pt x="1854" y="1854"/>
                  </a:moveTo>
                  <a:lnTo>
                    <a:pt x="1854" y="0"/>
                  </a:lnTo>
                  <a:lnTo>
                    <a:pt x="1777" y="2"/>
                  </a:lnTo>
                  <a:lnTo>
                    <a:pt x="1701" y="7"/>
                  </a:lnTo>
                  <a:lnTo>
                    <a:pt x="1627" y="14"/>
                  </a:lnTo>
                  <a:lnTo>
                    <a:pt x="1553" y="25"/>
                  </a:lnTo>
                  <a:lnTo>
                    <a:pt x="1480" y="38"/>
                  </a:lnTo>
                  <a:lnTo>
                    <a:pt x="1408" y="54"/>
                  </a:lnTo>
                  <a:lnTo>
                    <a:pt x="1337" y="73"/>
                  </a:lnTo>
                  <a:lnTo>
                    <a:pt x="1268" y="95"/>
                  </a:lnTo>
                  <a:lnTo>
                    <a:pt x="1199" y="119"/>
                  </a:lnTo>
                  <a:lnTo>
                    <a:pt x="1132" y="146"/>
                  </a:lnTo>
                  <a:lnTo>
                    <a:pt x="1066" y="175"/>
                  </a:lnTo>
                  <a:lnTo>
                    <a:pt x="1002" y="207"/>
                  </a:lnTo>
                  <a:lnTo>
                    <a:pt x="939" y="242"/>
                  </a:lnTo>
                  <a:lnTo>
                    <a:pt x="877" y="278"/>
                  </a:lnTo>
                  <a:lnTo>
                    <a:pt x="817" y="317"/>
                  </a:lnTo>
                  <a:lnTo>
                    <a:pt x="759" y="358"/>
                  </a:lnTo>
                  <a:lnTo>
                    <a:pt x="702" y="401"/>
                  </a:lnTo>
                  <a:lnTo>
                    <a:pt x="647" y="447"/>
                  </a:lnTo>
                  <a:lnTo>
                    <a:pt x="594" y="494"/>
                  </a:lnTo>
                  <a:lnTo>
                    <a:pt x="543" y="543"/>
                  </a:lnTo>
                  <a:lnTo>
                    <a:pt x="493" y="595"/>
                  </a:lnTo>
                  <a:lnTo>
                    <a:pt x="446" y="648"/>
                  </a:lnTo>
                  <a:lnTo>
                    <a:pt x="401" y="703"/>
                  </a:lnTo>
                  <a:lnTo>
                    <a:pt x="358" y="759"/>
                  </a:lnTo>
                  <a:lnTo>
                    <a:pt x="316" y="818"/>
                  </a:lnTo>
                  <a:lnTo>
                    <a:pt x="278" y="878"/>
                  </a:lnTo>
                  <a:lnTo>
                    <a:pt x="241" y="939"/>
                  </a:lnTo>
                  <a:lnTo>
                    <a:pt x="207" y="1002"/>
                  </a:lnTo>
                  <a:lnTo>
                    <a:pt x="175" y="1067"/>
                  </a:lnTo>
                  <a:lnTo>
                    <a:pt x="146" y="1133"/>
                  </a:lnTo>
                  <a:lnTo>
                    <a:pt x="119" y="1200"/>
                  </a:lnTo>
                  <a:lnTo>
                    <a:pt x="94" y="1268"/>
                  </a:lnTo>
                  <a:lnTo>
                    <a:pt x="73" y="1338"/>
                  </a:lnTo>
                  <a:lnTo>
                    <a:pt x="54" y="1409"/>
                  </a:lnTo>
                  <a:lnTo>
                    <a:pt x="38" y="1480"/>
                  </a:lnTo>
                  <a:lnTo>
                    <a:pt x="24" y="1553"/>
                  </a:lnTo>
                  <a:lnTo>
                    <a:pt x="14" y="1627"/>
                  </a:lnTo>
                  <a:lnTo>
                    <a:pt x="6" y="1702"/>
                  </a:lnTo>
                  <a:lnTo>
                    <a:pt x="1" y="1778"/>
                  </a:lnTo>
                  <a:lnTo>
                    <a:pt x="0" y="1854"/>
                  </a:lnTo>
                  <a:lnTo>
                    <a:pt x="1854" y="1854"/>
                  </a:lnTo>
                  <a:close/>
                </a:path>
              </a:pathLst>
            </a:custGeom>
            <a:noFill/>
            <a:ln w="38100" cap="flat" cmpd="sng">
              <a:solidFill>
                <a:srgbClr val="55B6B2"/>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 name="Google Shape;401;p13"/>
            <p:cNvSpPr txBox="1"/>
            <p:nvPr/>
          </p:nvSpPr>
          <p:spPr>
            <a:xfrm>
              <a:off x="4526" y="1411"/>
              <a:ext cx="1180" cy="335"/>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1800" b="1">
                  <a:solidFill>
                    <a:srgbClr val="C00000"/>
                  </a:solidFill>
                  <a:latin typeface="Trebuchet MS"/>
                  <a:ea typeface="Trebuchet MS"/>
                  <a:cs typeface="Trebuchet MS"/>
                  <a:sym typeface="Trebuchet MS"/>
                </a:rPr>
                <a:t>Timing</a:t>
              </a:r>
              <a:endParaRPr sz="2400" b="1">
                <a:solidFill>
                  <a:srgbClr val="C00000"/>
                </a:solidFill>
                <a:latin typeface="Trebuchet MS"/>
                <a:ea typeface="Trebuchet MS"/>
                <a:cs typeface="Trebuchet MS"/>
                <a:sym typeface="Trebuchet MS"/>
              </a:endParaRPr>
            </a:p>
          </p:txBody>
        </p:sp>
        <p:sp>
          <p:nvSpPr>
            <p:cNvPr id="17" name="Google Shape;402;p13"/>
            <p:cNvSpPr txBox="1"/>
            <p:nvPr/>
          </p:nvSpPr>
          <p:spPr>
            <a:xfrm>
              <a:off x="6269" y="1360"/>
              <a:ext cx="1302" cy="609"/>
            </a:xfrm>
            <a:prstGeom prst="rect">
              <a:avLst/>
            </a:prstGeom>
            <a:noFill/>
            <a:ln>
              <a:noFill/>
            </a:ln>
          </p:spPr>
          <p:txBody>
            <a:bodyPr spcFirstLastPara="1" wrap="square" lIns="0" tIns="0" rIns="0" bIns="0" anchor="t" anchorCtr="0">
              <a:noAutofit/>
            </a:bodyPr>
            <a:lstStyle/>
            <a:p>
              <a:pPr marL="0" marR="0" lvl="0" indent="0" algn="ctr" rtl="0">
                <a:spcBef>
                  <a:spcPts val="0"/>
                </a:spcBef>
                <a:spcAft>
                  <a:spcPts val="0"/>
                </a:spcAft>
                <a:buNone/>
              </a:pPr>
              <a:r>
                <a:rPr lang="en-US" sz="1600" b="1">
                  <a:solidFill>
                    <a:srgbClr val="55B6B2"/>
                  </a:solidFill>
                  <a:latin typeface="Trebuchet MS"/>
                  <a:ea typeface="Trebuchet MS"/>
                  <a:cs typeface="Trebuchet MS"/>
                  <a:sym typeface="Trebuchet MS"/>
                </a:rPr>
                <a:t>Purpos</a:t>
              </a:r>
              <a:r>
                <a:rPr lang="en-US" sz="1600">
                  <a:solidFill>
                    <a:srgbClr val="55B6B2"/>
                  </a:solidFill>
                  <a:latin typeface="Trebuchet MS"/>
                  <a:ea typeface="Trebuchet MS"/>
                  <a:cs typeface="Trebuchet MS"/>
                  <a:sym typeface="Trebuchet MS"/>
                </a:rPr>
                <a:t>e</a:t>
              </a:r>
              <a:endParaRPr sz="2000">
                <a:solidFill>
                  <a:schemeClr val="dk1"/>
                </a:solidFill>
                <a:latin typeface="Trebuchet MS"/>
                <a:ea typeface="Trebuchet MS"/>
                <a:cs typeface="Trebuchet MS"/>
                <a:sym typeface="Trebuchet MS"/>
              </a:endParaRPr>
            </a:p>
          </p:txBody>
        </p:sp>
        <p:sp>
          <p:nvSpPr>
            <p:cNvPr id="18" name="Google Shape;403;p13"/>
            <p:cNvSpPr txBox="1"/>
            <p:nvPr/>
          </p:nvSpPr>
          <p:spPr>
            <a:xfrm>
              <a:off x="4060" y="2381"/>
              <a:ext cx="1929" cy="1238"/>
            </a:xfrm>
            <a:prstGeom prst="rect">
              <a:avLst/>
            </a:prstGeom>
            <a:noFill/>
            <a:ln>
              <a:noFill/>
            </a:ln>
          </p:spPr>
          <p:txBody>
            <a:bodyPr spcFirstLastPara="1" wrap="square" lIns="0" tIns="0" rIns="0" bIns="0" anchor="t" anchorCtr="0">
              <a:noAutofit/>
            </a:bodyPr>
            <a:lstStyle/>
            <a:p>
              <a:pPr marL="0" marR="11430" lvl="0" indent="0" algn="ctr" rtl="0">
                <a:lnSpc>
                  <a:spcPct val="102000"/>
                </a:lnSpc>
                <a:spcBef>
                  <a:spcPts val="0"/>
                </a:spcBef>
                <a:spcAft>
                  <a:spcPts val="0"/>
                </a:spcAft>
                <a:buNone/>
              </a:pPr>
              <a:r>
                <a:rPr lang="en-US" sz="1200" b="1">
                  <a:solidFill>
                    <a:srgbClr val="FF681E"/>
                  </a:solidFill>
                  <a:latin typeface="Trebuchet MS"/>
                  <a:ea typeface="Trebuchet MS"/>
                  <a:cs typeface="Trebuchet MS"/>
                  <a:sym typeface="Trebuchet MS"/>
                </a:rPr>
                <a:t>Scope and technical specificities of evaluation</a:t>
              </a:r>
              <a:endParaRPr sz="1600" b="1">
                <a:solidFill>
                  <a:schemeClr val="dk1"/>
                </a:solidFill>
                <a:latin typeface="Trebuchet MS"/>
                <a:ea typeface="Trebuchet MS"/>
                <a:cs typeface="Trebuchet MS"/>
                <a:sym typeface="Trebuchet MS"/>
              </a:endParaRPr>
            </a:p>
          </p:txBody>
        </p:sp>
        <p:sp>
          <p:nvSpPr>
            <p:cNvPr id="19" name="Google Shape;404;p13"/>
            <p:cNvSpPr txBox="1"/>
            <p:nvPr/>
          </p:nvSpPr>
          <p:spPr>
            <a:xfrm>
              <a:off x="6198" y="2684"/>
              <a:ext cx="1373" cy="845"/>
            </a:xfrm>
            <a:prstGeom prst="rect">
              <a:avLst/>
            </a:prstGeom>
            <a:noFill/>
            <a:ln>
              <a:noFill/>
            </a:ln>
          </p:spPr>
          <p:txBody>
            <a:bodyPr spcFirstLastPara="1" wrap="square" lIns="0" tIns="0" rIns="0" bIns="0" anchor="t" anchorCtr="0">
              <a:noAutofit/>
            </a:bodyPr>
            <a:lstStyle/>
            <a:p>
              <a:pPr marL="0" marR="0" lvl="0" indent="0" algn="ctr" rtl="0">
                <a:spcBef>
                  <a:spcPts val="0"/>
                </a:spcBef>
                <a:spcAft>
                  <a:spcPts val="0"/>
                </a:spcAft>
                <a:buNone/>
              </a:pPr>
              <a:r>
                <a:rPr lang="en-US" sz="1400" b="1" dirty="0">
                  <a:solidFill>
                    <a:srgbClr val="F4B228"/>
                  </a:solidFill>
                  <a:latin typeface="Trebuchet MS"/>
                  <a:ea typeface="Trebuchet MS"/>
                  <a:cs typeface="Trebuchet MS"/>
                  <a:sym typeface="Trebuchet MS"/>
                </a:rPr>
                <a:t>Who conducts it</a:t>
              </a:r>
              <a:endParaRPr sz="1400" b="1" dirty="0">
                <a:solidFill>
                  <a:schemeClr val="dk1"/>
                </a:solidFill>
                <a:latin typeface="Trebuchet MS"/>
                <a:ea typeface="Trebuchet MS"/>
                <a:cs typeface="Trebuchet MS"/>
                <a:sym typeface="Trebuchet MS"/>
              </a:endParaRPr>
            </a:p>
          </p:txBody>
        </p:sp>
      </p:grpSp>
    </p:spTree>
    <p:extLst>
      <p:ext uri="{BB962C8B-B14F-4D97-AF65-F5344CB8AC3E}">
        <p14:creationId xmlns:p14="http://schemas.microsoft.com/office/powerpoint/2010/main" val="322211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30338" y="3825154"/>
            <a:ext cx="2591670" cy="2667532"/>
          </a:xfrm>
          <a:prstGeom prst="rect">
            <a:avLst/>
          </a:prstGeom>
          <a:noFill/>
          <a:ln>
            <a:noFill/>
          </a:ln>
        </p:spPr>
      </p:pic>
      <p:sp>
        <p:nvSpPr>
          <p:cNvPr id="2" name="Rectangle 1"/>
          <p:cNvSpPr/>
          <p:nvPr/>
        </p:nvSpPr>
        <p:spPr>
          <a:xfrm>
            <a:off x="5221688" y="2199895"/>
            <a:ext cx="3724096" cy="369332"/>
          </a:xfrm>
          <a:prstGeom prst="rect">
            <a:avLst/>
          </a:prstGeom>
        </p:spPr>
        <p:txBody>
          <a:bodyPr wrap="none">
            <a:spAutoFit/>
          </a:bodyPr>
          <a:lstStyle/>
          <a:p>
            <a:pPr lvl="0" algn="ctr"/>
            <a:r>
              <a:rPr lang="en-US" b="1" dirty="0">
                <a:solidFill>
                  <a:srgbClr val="C00000"/>
                </a:solidFill>
                <a:latin typeface="Times New Roman"/>
                <a:ea typeface="Times New Roman"/>
                <a:cs typeface="Times New Roman"/>
                <a:sym typeface="Times New Roman"/>
              </a:rPr>
              <a:t>Evaluation type according to timing</a:t>
            </a:r>
            <a:endParaRPr lang="en-US" b="1" dirty="0">
              <a:solidFill>
                <a:srgbClr val="C00000"/>
              </a:solidFill>
              <a:latin typeface="Times New Roman"/>
              <a:ea typeface="Times New Roman"/>
              <a:cs typeface="Times New Roman"/>
              <a:sym typeface="Times New Roman"/>
            </a:endParaRPr>
          </a:p>
        </p:txBody>
      </p:sp>
      <p:grpSp>
        <p:nvGrpSpPr>
          <p:cNvPr id="20" name="Group 19"/>
          <p:cNvGrpSpPr/>
          <p:nvPr/>
        </p:nvGrpSpPr>
        <p:grpSpPr>
          <a:xfrm>
            <a:off x="5710254" y="2680944"/>
            <a:ext cx="2746964" cy="2638970"/>
            <a:chOff x="2987037" y="2603863"/>
            <a:chExt cx="2746964" cy="2638970"/>
          </a:xfrm>
        </p:grpSpPr>
        <p:grpSp>
          <p:nvGrpSpPr>
            <p:cNvPr id="21" name="Google Shape;420;p14"/>
            <p:cNvGrpSpPr/>
            <p:nvPr/>
          </p:nvGrpSpPr>
          <p:grpSpPr>
            <a:xfrm>
              <a:off x="2987037" y="2603863"/>
              <a:ext cx="2746964" cy="2638970"/>
              <a:chOff x="3862" y="407"/>
              <a:chExt cx="4181" cy="4122"/>
            </a:xfrm>
          </p:grpSpPr>
          <p:sp>
            <p:nvSpPr>
              <p:cNvPr id="26" name="Google Shape;421;p14"/>
              <p:cNvSpPr/>
              <p:nvPr/>
            </p:nvSpPr>
            <p:spPr>
              <a:xfrm>
                <a:off x="6187" y="730"/>
                <a:ext cx="1854" cy="1854"/>
              </a:xfrm>
              <a:custGeom>
                <a:avLst/>
                <a:gdLst/>
                <a:ahLst/>
                <a:cxnLst/>
                <a:rect l="l" t="t" r="r" b="b"/>
                <a:pathLst>
                  <a:path w="1854" h="1854" extrusionOk="0">
                    <a:moveTo>
                      <a:pt x="0" y="1854"/>
                    </a:moveTo>
                    <a:lnTo>
                      <a:pt x="1853" y="1854"/>
                    </a:lnTo>
                    <a:lnTo>
                      <a:pt x="1852" y="1778"/>
                    </a:lnTo>
                    <a:lnTo>
                      <a:pt x="1847" y="1702"/>
                    </a:lnTo>
                    <a:lnTo>
                      <a:pt x="1840" y="1627"/>
                    </a:lnTo>
                    <a:lnTo>
                      <a:pt x="1829" y="1553"/>
                    </a:lnTo>
                    <a:lnTo>
                      <a:pt x="1816" y="1480"/>
                    </a:lnTo>
                    <a:lnTo>
                      <a:pt x="1799" y="1408"/>
                    </a:lnTo>
                    <a:lnTo>
                      <a:pt x="1780" y="1338"/>
                    </a:lnTo>
                    <a:lnTo>
                      <a:pt x="1759" y="1268"/>
                    </a:lnTo>
                    <a:lnTo>
                      <a:pt x="1734" y="1200"/>
                    </a:lnTo>
                    <a:lnTo>
                      <a:pt x="1708" y="1132"/>
                    </a:lnTo>
                    <a:lnTo>
                      <a:pt x="1678" y="1067"/>
                    </a:lnTo>
                    <a:lnTo>
                      <a:pt x="1646" y="1002"/>
                    </a:lnTo>
                    <a:lnTo>
                      <a:pt x="1612" y="939"/>
                    </a:lnTo>
                    <a:lnTo>
                      <a:pt x="1576" y="877"/>
                    </a:lnTo>
                    <a:lnTo>
                      <a:pt x="1537" y="818"/>
                    </a:lnTo>
                    <a:lnTo>
                      <a:pt x="1496" y="759"/>
                    </a:lnTo>
                    <a:lnTo>
                      <a:pt x="1452" y="703"/>
                    </a:lnTo>
                    <a:lnTo>
                      <a:pt x="1407" y="648"/>
                    </a:lnTo>
                    <a:lnTo>
                      <a:pt x="1360" y="594"/>
                    </a:lnTo>
                    <a:lnTo>
                      <a:pt x="1310" y="543"/>
                    </a:lnTo>
                    <a:lnTo>
                      <a:pt x="1259" y="494"/>
                    </a:lnTo>
                    <a:lnTo>
                      <a:pt x="1206" y="446"/>
                    </a:lnTo>
                    <a:lnTo>
                      <a:pt x="1151" y="401"/>
                    </a:lnTo>
                    <a:lnTo>
                      <a:pt x="1094" y="358"/>
                    </a:lnTo>
                    <a:lnTo>
                      <a:pt x="1036" y="317"/>
                    </a:lnTo>
                    <a:lnTo>
                      <a:pt x="976" y="278"/>
                    </a:lnTo>
                    <a:lnTo>
                      <a:pt x="914" y="241"/>
                    </a:lnTo>
                    <a:lnTo>
                      <a:pt x="851" y="207"/>
                    </a:lnTo>
                    <a:lnTo>
                      <a:pt x="787" y="175"/>
                    </a:lnTo>
                    <a:lnTo>
                      <a:pt x="721" y="146"/>
                    </a:lnTo>
                    <a:lnTo>
                      <a:pt x="654" y="119"/>
                    </a:lnTo>
                    <a:lnTo>
                      <a:pt x="585" y="95"/>
                    </a:lnTo>
                    <a:lnTo>
                      <a:pt x="516" y="73"/>
                    </a:lnTo>
                    <a:lnTo>
                      <a:pt x="445" y="54"/>
                    </a:lnTo>
                    <a:lnTo>
                      <a:pt x="373" y="38"/>
                    </a:lnTo>
                    <a:lnTo>
                      <a:pt x="300" y="25"/>
                    </a:lnTo>
                    <a:lnTo>
                      <a:pt x="226" y="14"/>
                    </a:lnTo>
                    <a:lnTo>
                      <a:pt x="152" y="6"/>
                    </a:lnTo>
                    <a:lnTo>
                      <a:pt x="76" y="2"/>
                    </a:lnTo>
                    <a:lnTo>
                      <a:pt x="0" y="0"/>
                    </a:lnTo>
                    <a:lnTo>
                      <a:pt x="0" y="1854"/>
                    </a:lnTo>
                    <a:close/>
                  </a:path>
                </a:pathLst>
              </a:custGeom>
              <a:noFill/>
              <a:ln w="38100" cap="flat" cmpd="sng">
                <a:solidFill>
                  <a:srgbClr val="368DD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7" name="Google Shape;422;p14"/>
              <p:cNvSpPr/>
              <p:nvPr/>
            </p:nvSpPr>
            <p:spPr>
              <a:xfrm>
                <a:off x="4261" y="2675"/>
                <a:ext cx="1854" cy="1854"/>
              </a:xfrm>
              <a:custGeom>
                <a:avLst/>
                <a:gdLst/>
                <a:ahLst/>
                <a:cxnLst/>
                <a:rect l="l" t="t" r="r" b="b"/>
                <a:pathLst>
                  <a:path w="1854" h="1854" extrusionOk="0">
                    <a:moveTo>
                      <a:pt x="1854" y="0"/>
                    </a:moveTo>
                    <a:lnTo>
                      <a:pt x="0" y="0"/>
                    </a:lnTo>
                    <a:lnTo>
                      <a:pt x="2" y="77"/>
                    </a:lnTo>
                    <a:lnTo>
                      <a:pt x="6" y="152"/>
                    </a:lnTo>
                    <a:lnTo>
                      <a:pt x="14" y="227"/>
                    </a:lnTo>
                    <a:lnTo>
                      <a:pt x="24" y="301"/>
                    </a:lnTo>
                    <a:lnTo>
                      <a:pt x="38" y="374"/>
                    </a:lnTo>
                    <a:lnTo>
                      <a:pt x="54" y="446"/>
                    </a:lnTo>
                    <a:lnTo>
                      <a:pt x="73" y="516"/>
                    </a:lnTo>
                    <a:lnTo>
                      <a:pt x="95" y="586"/>
                    </a:lnTo>
                    <a:lnTo>
                      <a:pt x="119" y="655"/>
                    </a:lnTo>
                    <a:lnTo>
                      <a:pt x="146" y="722"/>
                    </a:lnTo>
                    <a:lnTo>
                      <a:pt x="175" y="788"/>
                    </a:lnTo>
                    <a:lnTo>
                      <a:pt x="207" y="852"/>
                    </a:lnTo>
                    <a:lnTo>
                      <a:pt x="241" y="915"/>
                    </a:lnTo>
                    <a:lnTo>
                      <a:pt x="278" y="977"/>
                    </a:lnTo>
                    <a:lnTo>
                      <a:pt x="317" y="1037"/>
                    </a:lnTo>
                    <a:lnTo>
                      <a:pt x="358" y="1095"/>
                    </a:lnTo>
                    <a:lnTo>
                      <a:pt x="401" y="1152"/>
                    </a:lnTo>
                    <a:lnTo>
                      <a:pt x="446" y="1207"/>
                    </a:lnTo>
                    <a:lnTo>
                      <a:pt x="494" y="1260"/>
                    </a:lnTo>
                    <a:lnTo>
                      <a:pt x="543" y="1311"/>
                    </a:lnTo>
                    <a:lnTo>
                      <a:pt x="594" y="1360"/>
                    </a:lnTo>
                    <a:lnTo>
                      <a:pt x="647" y="1408"/>
                    </a:lnTo>
                    <a:lnTo>
                      <a:pt x="702" y="1453"/>
                    </a:lnTo>
                    <a:lnTo>
                      <a:pt x="759" y="1496"/>
                    </a:lnTo>
                    <a:lnTo>
                      <a:pt x="817" y="1537"/>
                    </a:lnTo>
                    <a:lnTo>
                      <a:pt x="877" y="1576"/>
                    </a:lnTo>
                    <a:lnTo>
                      <a:pt x="939" y="1613"/>
                    </a:lnTo>
                    <a:lnTo>
                      <a:pt x="1002" y="1647"/>
                    </a:lnTo>
                    <a:lnTo>
                      <a:pt x="1066" y="1679"/>
                    </a:lnTo>
                    <a:lnTo>
                      <a:pt x="1132" y="1708"/>
                    </a:lnTo>
                    <a:lnTo>
                      <a:pt x="1199" y="1735"/>
                    </a:lnTo>
                    <a:lnTo>
                      <a:pt x="1268" y="1759"/>
                    </a:lnTo>
                    <a:lnTo>
                      <a:pt x="1337" y="1781"/>
                    </a:lnTo>
                    <a:lnTo>
                      <a:pt x="1408" y="1800"/>
                    </a:lnTo>
                    <a:lnTo>
                      <a:pt x="1480" y="1816"/>
                    </a:lnTo>
                    <a:lnTo>
                      <a:pt x="1553" y="1830"/>
                    </a:lnTo>
                    <a:lnTo>
                      <a:pt x="1627" y="1840"/>
                    </a:lnTo>
                    <a:lnTo>
                      <a:pt x="1702" y="1848"/>
                    </a:lnTo>
                    <a:lnTo>
                      <a:pt x="1777" y="1852"/>
                    </a:lnTo>
                    <a:lnTo>
                      <a:pt x="1854" y="1854"/>
                    </a:lnTo>
                    <a:lnTo>
                      <a:pt x="1854" y="0"/>
                    </a:lnTo>
                    <a:close/>
                  </a:path>
                </a:pathLst>
              </a:custGeom>
              <a:noFill/>
              <a:ln w="38100" cap="flat" cmpd="sng">
                <a:solidFill>
                  <a:srgbClr val="FF681E"/>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8" name="Google Shape;423;p14"/>
              <p:cNvSpPr/>
              <p:nvPr/>
            </p:nvSpPr>
            <p:spPr>
              <a:xfrm>
                <a:off x="6189" y="2667"/>
                <a:ext cx="1854" cy="1854"/>
              </a:xfrm>
              <a:custGeom>
                <a:avLst/>
                <a:gdLst/>
                <a:ahLst/>
                <a:cxnLst/>
                <a:rect l="l" t="t" r="r" b="b"/>
                <a:pathLst>
                  <a:path w="1854" h="1854" extrusionOk="0">
                    <a:moveTo>
                      <a:pt x="0" y="0"/>
                    </a:moveTo>
                    <a:lnTo>
                      <a:pt x="0" y="1854"/>
                    </a:lnTo>
                    <a:lnTo>
                      <a:pt x="77" y="1852"/>
                    </a:lnTo>
                    <a:lnTo>
                      <a:pt x="152" y="1848"/>
                    </a:lnTo>
                    <a:lnTo>
                      <a:pt x="227" y="1840"/>
                    </a:lnTo>
                    <a:lnTo>
                      <a:pt x="301" y="1829"/>
                    </a:lnTo>
                    <a:lnTo>
                      <a:pt x="374" y="1816"/>
                    </a:lnTo>
                    <a:lnTo>
                      <a:pt x="446" y="1800"/>
                    </a:lnTo>
                    <a:lnTo>
                      <a:pt x="517" y="1781"/>
                    </a:lnTo>
                    <a:lnTo>
                      <a:pt x="586" y="1759"/>
                    </a:lnTo>
                    <a:lnTo>
                      <a:pt x="655" y="1735"/>
                    </a:lnTo>
                    <a:lnTo>
                      <a:pt x="722" y="1708"/>
                    </a:lnTo>
                    <a:lnTo>
                      <a:pt x="788" y="1679"/>
                    </a:lnTo>
                    <a:lnTo>
                      <a:pt x="852" y="1647"/>
                    </a:lnTo>
                    <a:lnTo>
                      <a:pt x="915" y="1613"/>
                    </a:lnTo>
                    <a:lnTo>
                      <a:pt x="977" y="1576"/>
                    </a:lnTo>
                    <a:lnTo>
                      <a:pt x="1037" y="1537"/>
                    </a:lnTo>
                    <a:lnTo>
                      <a:pt x="1095" y="1496"/>
                    </a:lnTo>
                    <a:lnTo>
                      <a:pt x="1152" y="1453"/>
                    </a:lnTo>
                    <a:lnTo>
                      <a:pt x="1207" y="1408"/>
                    </a:lnTo>
                    <a:lnTo>
                      <a:pt x="1260" y="1360"/>
                    </a:lnTo>
                    <a:lnTo>
                      <a:pt x="1311" y="1311"/>
                    </a:lnTo>
                    <a:lnTo>
                      <a:pt x="1360" y="1260"/>
                    </a:lnTo>
                    <a:lnTo>
                      <a:pt x="1408" y="1206"/>
                    </a:lnTo>
                    <a:lnTo>
                      <a:pt x="1453" y="1151"/>
                    </a:lnTo>
                    <a:lnTo>
                      <a:pt x="1496" y="1095"/>
                    </a:lnTo>
                    <a:lnTo>
                      <a:pt x="1537" y="1036"/>
                    </a:lnTo>
                    <a:lnTo>
                      <a:pt x="1576" y="976"/>
                    </a:lnTo>
                    <a:lnTo>
                      <a:pt x="1613" y="915"/>
                    </a:lnTo>
                    <a:lnTo>
                      <a:pt x="1647" y="852"/>
                    </a:lnTo>
                    <a:lnTo>
                      <a:pt x="1679" y="787"/>
                    </a:lnTo>
                    <a:lnTo>
                      <a:pt x="1708" y="722"/>
                    </a:lnTo>
                    <a:lnTo>
                      <a:pt x="1735" y="654"/>
                    </a:lnTo>
                    <a:lnTo>
                      <a:pt x="1760" y="586"/>
                    </a:lnTo>
                    <a:lnTo>
                      <a:pt x="1781" y="516"/>
                    </a:lnTo>
                    <a:lnTo>
                      <a:pt x="1800" y="446"/>
                    </a:lnTo>
                    <a:lnTo>
                      <a:pt x="1816" y="374"/>
                    </a:lnTo>
                    <a:lnTo>
                      <a:pt x="1830" y="301"/>
                    </a:lnTo>
                    <a:lnTo>
                      <a:pt x="1840" y="227"/>
                    </a:lnTo>
                    <a:lnTo>
                      <a:pt x="1848" y="152"/>
                    </a:lnTo>
                    <a:lnTo>
                      <a:pt x="1853" y="77"/>
                    </a:lnTo>
                    <a:lnTo>
                      <a:pt x="1854" y="0"/>
                    </a:lnTo>
                    <a:lnTo>
                      <a:pt x="0" y="0"/>
                    </a:lnTo>
                    <a:close/>
                  </a:path>
                </a:pathLst>
              </a:custGeom>
              <a:noFill/>
              <a:ln w="38100" cap="flat" cmpd="sng">
                <a:solidFill>
                  <a:srgbClr val="F4B228"/>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9" name="Google Shape;424;p14"/>
              <p:cNvSpPr/>
              <p:nvPr/>
            </p:nvSpPr>
            <p:spPr>
              <a:xfrm>
                <a:off x="3862" y="407"/>
                <a:ext cx="1854" cy="1854"/>
              </a:xfrm>
              <a:custGeom>
                <a:avLst/>
                <a:gdLst/>
                <a:ahLst/>
                <a:cxnLst/>
                <a:rect l="l" t="t" r="r" b="b"/>
                <a:pathLst>
                  <a:path w="1854" h="1854" extrusionOk="0">
                    <a:moveTo>
                      <a:pt x="1854" y="1854"/>
                    </a:moveTo>
                    <a:lnTo>
                      <a:pt x="1854" y="0"/>
                    </a:lnTo>
                    <a:lnTo>
                      <a:pt x="1778" y="2"/>
                    </a:lnTo>
                    <a:lnTo>
                      <a:pt x="1702" y="6"/>
                    </a:lnTo>
                    <a:lnTo>
                      <a:pt x="1627" y="14"/>
                    </a:lnTo>
                    <a:lnTo>
                      <a:pt x="1553" y="24"/>
                    </a:lnTo>
                    <a:lnTo>
                      <a:pt x="1481" y="38"/>
                    </a:lnTo>
                    <a:lnTo>
                      <a:pt x="1409" y="54"/>
                    </a:lnTo>
                    <a:lnTo>
                      <a:pt x="1338" y="73"/>
                    </a:lnTo>
                    <a:lnTo>
                      <a:pt x="1268" y="95"/>
                    </a:lnTo>
                    <a:lnTo>
                      <a:pt x="1200" y="119"/>
                    </a:lnTo>
                    <a:lnTo>
                      <a:pt x="1133" y="146"/>
                    </a:lnTo>
                    <a:lnTo>
                      <a:pt x="1067" y="175"/>
                    </a:lnTo>
                    <a:lnTo>
                      <a:pt x="1002" y="207"/>
                    </a:lnTo>
                    <a:lnTo>
                      <a:pt x="939" y="241"/>
                    </a:lnTo>
                    <a:lnTo>
                      <a:pt x="878" y="278"/>
                    </a:lnTo>
                    <a:lnTo>
                      <a:pt x="818" y="317"/>
                    </a:lnTo>
                    <a:lnTo>
                      <a:pt x="759" y="358"/>
                    </a:lnTo>
                    <a:lnTo>
                      <a:pt x="703" y="401"/>
                    </a:lnTo>
                    <a:lnTo>
                      <a:pt x="648" y="446"/>
                    </a:lnTo>
                    <a:lnTo>
                      <a:pt x="595" y="494"/>
                    </a:lnTo>
                    <a:lnTo>
                      <a:pt x="543" y="543"/>
                    </a:lnTo>
                    <a:lnTo>
                      <a:pt x="494" y="594"/>
                    </a:lnTo>
                    <a:lnTo>
                      <a:pt x="447" y="647"/>
                    </a:lnTo>
                    <a:lnTo>
                      <a:pt x="401" y="702"/>
                    </a:lnTo>
                    <a:lnTo>
                      <a:pt x="358" y="759"/>
                    </a:lnTo>
                    <a:lnTo>
                      <a:pt x="317" y="817"/>
                    </a:lnTo>
                    <a:lnTo>
                      <a:pt x="278" y="877"/>
                    </a:lnTo>
                    <a:lnTo>
                      <a:pt x="242" y="939"/>
                    </a:lnTo>
                    <a:lnTo>
                      <a:pt x="207" y="1002"/>
                    </a:lnTo>
                    <a:lnTo>
                      <a:pt x="176" y="1066"/>
                    </a:lnTo>
                    <a:lnTo>
                      <a:pt x="146" y="1132"/>
                    </a:lnTo>
                    <a:lnTo>
                      <a:pt x="119" y="1199"/>
                    </a:lnTo>
                    <a:lnTo>
                      <a:pt x="95" y="1268"/>
                    </a:lnTo>
                    <a:lnTo>
                      <a:pt x="73" y="1338"/>
                    </a:lnTo>
                    <a:lnTo>
                      <a:pt x="54" y="1408"/>
                    </a:lnTo>
                    <a:lnTo>
                      <a:pt x="38" y="1480"/>
                    </a:lnTo>
                    <a:lnTo>
                      <a:pt x="25" y="1553"/>
                    </a:lnTo>
                    <a:lnTo>
                      <a:pt x="14" y="1627"/>
                    </a:lnTo>
                    <a:lnTo>
                      <a:pt x="7" y="1702"/>
                    </a:lnTo>
                    <a:lnTo>
                      <a:pt x="2" y="1777"/>
                    </a:lnTo>
                    <a:lnTo>
                      <a:pt x="0" y="1854"/>
                    </a:lnTo>
                    <a:lnTo>
                      <a:pt x="1854" y="1854"/>
                    </a:lnTo>
                    <a:close/>
                  </a:path>
                </a:pathLst>
              </a:custGeom>
              <a:noFill/>
              <a:ln w="38100" cap="flat" cmpd="sng">
                <a:solidFill>
                  <a:srgbClr val="55B6B2"/>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1" name="Google Shape;425;p14"/>
              <p:cNvSpPr txBox="1"/>
              <p:nvPr/>
            </p:nvSpPr>
            <p:spPr>
              <a:xfrm>
                <a:off x="4616" y="1402"/>
                <a:ext cx="545" cy="241"/>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endParaRPr sz="1100">
                  <a:solidFill>
                    <a:schemeClr val="dk1"/>
                  </a:solidFill>
                  <a:latin typeface="Trebuchet MS"/>
                  <a:ea typeface="Trebuchet MS"/>
                  <a:cs typeface="Trebuchet MS"/>
                  <a:sym typeface="Trebuchet MS"/>
                </a:endParaRPr>
              </a:p>
            </p:txBody>
          </p:sp>
          <p:sp>
            <p:nvSpPr>
              <p:cNvPr id="32" name="Google Shape;426;p14"/>
              <p:cNvSpPr txBox="1"/>
              <p:nvPr/>
            </p:nvSpPr>
            <p:spPr>
              <a:xfrm>
                <a:off x="6708" y="1734"/>
                <a:ext cx="671" cy="241"/>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endParaRPr sz="1100">
                  <a:solidFill>
                    <a:schemeClr val="dk1"/>
                  </a:solidFill>
                  <a:latin typeface="Trebuchet MS"/>
                  <a:ea typeface="Trebuchet MS"/>
                  <a:cs typeface="Trebuchet MS"/>
                  <a:sym typeface="Trebuchet MS"/>
                </a:endParaRPr>
              </a:p>
            </p:txBody>
          </p:sp>
          <p:sp>
            <p:nvSpPr>
              <p:cNvPr id="33" name="Google Shape;427;p14"/>
              <p:cNvSpPr txBox="1"/>
              <p:nvPr/>
            </p:nvSpPr>
            <p:spPr>
              <a:xfrm>
                <a:off x="4765" y="2899"/>
                <a:ext cx="1350" cy="961"/>
              </a:xfrm>
              <a:prstGeom prst="rect">
                <a:avLst/>
              </a:prstGeom>
              <a:noFill/>
              <a:ln>
                <a:noFill/>
              </a:ln>
            </p:spPr>
            <p:txBody>
              <a:bodyPr spcFirstLastPara="1" wrap="square" lIns="0" tIns="0" rIns="0" bIns="0" anchor="t" anchorCtr="0">
                <a:noAutofit/>
              </a:bodyPr>
              <a:lstStyle/>
              <a:p>
                <a:pPr marL="0" marR="11430" lvl="0" indent="0" algn="ctr" rtl="0">
                  <a:lnSpc>
                    <a:spcPct val="102000"/>
                  </a:lnSpc>
                  <a:spcBef>
                    <a:spcPts val="0"/>
                  </a:spcBef>
                  <a:spcAft>
                    <a:spcPts val="0"/>
                  </a:spcAft>
                  <a:buNone/>
                </a:pPr>
                <a:r>
                  <a:rPr lang="en-US" sz="1100" b="1" dirty="0">
                    <a:solidFill>
                      <a:srgbClr val="FF681E"/>
                    </a:solidFill>
                    <a:latin typeface="Trebuchet MS"/>
                    <a:ea typeface="Trebuchet MS"/>
                    <a:cs typeface="Trebuchet MS"/>
                    <a:sym typeface="Trebuchet MS"/>
                  </a:rPr>
                  <a:t>Scope and technical specificities of evaluation</a:t>
                </a:r>
                <a:endParaRPr sz="1400" b="1" dirty="0">
                  <a:solidFill>
                    <a:schemeClr val="dk1"/>
                  </a:solidFill>
                  <a:latin typeface="Trebuchet MS"/>
                  <a:ea typeface="Trebuchet MS"/>
                  <a:cs typeface="Trebuchet MS"/>
                  <a:sym typeface="Trebuchet MS"/>
                </a:endParaRPr>
              </a:p>
            </p:txBody>
          </p:sp>
          <p:sp>
            <p:nvSpPr>
              <p:cNvPr id="34" name="Google Shape;428;p14"/>
              <p:cNvSpPr txBox="1"/>
              <p:nvPr/>
            </p:nvSpPr>
            <p:spPr>
              <a:xfrm>
                <a:off x="6397" y="3138"/>
                <a:ext cx="1373" cy="241"/>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endParaRPr sz="1100">
                  <a:solidFill>
                    <a:schemeClr val="dk1"/>
                  </a:solidFill>
                  <a:latin typeface="Trebuchet MS"/>
                  <a:ea typeface="Trebuchet MS"/>
                  <a:cs typeface="Trebuchet MS"/>
                  <a:sym typeface="Trebuchet MS"/>
                </a:endParaRPr>
              </a:p>
            </p:txBody>
          </p:sp>
        </p:grpSp>
        <p:sp>
          <p:nvSpPr>
            <p:cNvPr id="22" name="Google Shape;429;p14"/>
            <p:cNvSpPr txBox="1"/>
            <p:nvPr/>
          </p:nvSpPr>
          <p:spPr>
            <a:xfrm>
              <a:off x="3239134" y="3279274"/>
              <a:ext cx="749300" cy="221744"/>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1800" b="1" dirty="0">
                  <a:solidFill>
                    <a:srgbClr val="C00000"/>
                  </a:solidFill>
                  <a:latin typeface="Trebuchet MS"/>
                  <a:ea typeface="Trebuchet MS"/>
                  <a:cs typeface="Trebuchet MS"/>
                  <a:sym typeface="Trebuchet MS"/>
                </a:rPr>
                <a:t>Timing</a:t>
              </a:r>
              <a:endParaRPr sz="2400" b="1" dirty="0">
                <a:solidFill>
                  <a:srgbClr val="C00000"/>
                </a:solidFill>
                <a:latin typeface="Trebuchet MS"/>
                <a:ea typeface="Trebuchet MS"/>
                <a:cs typeface="Trebuchet MS"/>
                <a:sym typeface="Trebuchet MS"/>
              </a:endParaRPr>
            </a:p>
          </p:txBody>
        </p:sp>
        <p:sp>
          <p:nvSpPr>
            <p:cNvPr id="23" name="Google Shape;430;p14"/>
            <p:cNvSpPr txBox="1"/>
            <p:nvPr/>
          </p:nvSpPr>
          <p:spPr>
            <a:xfrm>
              <a:off x="4598486" y="3619986"/>
              <a:ext cx="826770" cy="403111"/>
            </a:xfrm>
            <a:prstGeom prst="rect">
              <a:avLst/>
            </a:prstGeom>
            <a:noFill/>
            <a:ln>
              <a:noFill/>
            </a:ln>
          </p:spPr>
          <p:txBody>
            <a:bodyPr spcFirstLastPara="1" wrap="square" lIns="0" tIns="0" rIns="0" bIns="0" anchor="t" anchorCtr="0">
              <a:noAutofit/>
            </a:bodyPr>
            <a:lstStyle/>
            <a:p>
              <a:pPr marL="0" marR="0" lvl="0" indent="0" algn="ctr" rtl="0">
                <a:spcBef>
                  <a:spcPts val="0"/>
                </a:spcBef>
                <a:spcAft>
                  <a:spcPts val="0"/>
                </a:spcAft>
                <a:buNone/>
              </a:pPr>
              <a:r>
                <a:rPr lang="en-US" sz="1600" b="1">
                  <a:solidFill>
                    <a:srgbClr val="55B6B2"/>
                  </a:solidFill>
                  <a:latin typeface="Trebuchet MS"/>
                  <a:ea typeface="Trebuchet MS"/>
                  <a:cs typeface="Trebuchet MS"/>
                  <a:sym typeface="Trebuchet MS"/>
                </a:rPr>
                <a:t>Purpos</a:t>
              </a:r>
              <a:r>
                <a:rPr lang="en-US" sz="1600">
                  <a:solidFill>
                    <a:srgbClr val="55B6B2"/>
                  </a:solidFill>
                  <a:latin typeface="Trebuchet MS"/>
                  <a:ea typeface="Trebuchet MS"/>
                  <a:cs typeface="Trebuchet MS"/>
                  <a:sym typeface="Trebuchet MS"/>
                </a:rPr>
                <a:t>e</a:t>
              </a:r>
              <a:endParaRPr sz="2000">
                <a:solidFill>
                  <a:schemeClr val="dk1"/>
                </a:solidFill>
                <a:latin typeface="Trebuchet MS"/>
                <a:ea typeface="Trebuchet MS"/>
                <a:cs typeface="Trebuchet MS"/>
                <a:sym typeface="Trebuchet MS"/>
              </a:endParaRPr>
            </a:p>
          </p:txBody>
        </p:sp>
        <p:sp>
          <p:nvSpPr>
            <p:cNvPr id="24" name="Google Shape;431;p14"/>
            <p:cNvSpPr txBox="1"/>
            <p:nvPr/>
          </p:nvSpPr>
          <p:spPr>
            <a:xfrm>
              <a:off x="4562110" y="4374452"/>
              <a:ext cx="871855" cy="559325"/>
            </a:xfrm>
            <a:prstGeom prst="rect">
              <a:avLst/>
            </a:prstGeom>
            <a:noFill/>
            <a:ln>
              <a:noFill/>
            </a:ln>
          </p:spPr>
          <p:txBody>
            <a:bodyPr spcFirstLastPara="1" wrap="square" lIns="0" tIns="0" rIns="0" bIns="0" anchor="t" anchorCtr="0">
              <a:noAutofit/>
            </a:bodyPr>
            <a:lstStyle/>
            <a:p>
              <a:pPr marL="0" marR="0" lvl="0" indent="0" algn="ctr" rtl="0">
                <a:spcBef>
                  <a:spcPts val="0"/>
                </a:spcBef>
                <a:spcAft>
                  <a:spcPts val="0"/>
                </a:spcAft>
                <a:buNone/>
              </a:pPr>
              <a:r>
                <a:rPr lang="en-US" sz="1400" b="1">
                  <a:solidFill>
                    <a:srgbClr val="F4B228"/>
                  </a:solidFill>
                  <a:latin typeface="Trebuchet MS"/>
                  <a:ea typeface="Trebuchet MS"/>
                  <a:cs typeface="Trebuchet MS"/>
                  <a:sym typeface="Trebuchet MS"/>
                </a:rPr>
                <a:t>Who conducts it</a:t>
              </a:r>
              <a:endParaRPr sz="1400" b="1">
                <a:solidFill>
                  <a:schemeClr val="dk1"/>
                </a:solidFill>
                <a:latin typeface="Trebuchet MS"/>
                <a:ea typeface="Trebuchet MS"/>
                <a:cs typeface="Trebuchet MS"/>
                <a:sym typeface="Trebuchet MS"/>
              </a:endParaRPr>
            </a:p>
          </p:txBody>
        </p:sp>
      </p:grpSp>
      <p:sp>
        <p:nvSpPr>
          <p:cNvPr id="35" name="Google Shape;432;p14"/>
          <p:cNvSpPr/>
          <p:nvPr/>
        </p:nvSpPr>
        <p:spPr>
          <a:xfrm>
            <a:off x="3882942" y="5557092"/>
            <a:ext cx="7121197" cy="584735"/>
          </a:xfrm>
          <a:prstGeom prst="rect">
            <a:avLst/>
          </a:prstGeom>
          <a:gradFill>
            <a:gsLst>
              <a:gs pos="0">
                <a:srgbClr val="B4D4A5"/>
              </a:gs>
              <a:gs pos="50000">
                <a:srgbClr val="A8CD97"/>
              </a:gs>
              <a:gs pos="100000">
                <a:srgbClr val="9BC985"/>
              </a:gs>
            </a:gsLst>
            <a:lin ang="5400000"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100" b="1">
                <a:solidFill>
                  <a:schemeClr val="dk1"/>
                </a:solidFill>
                <a:latin typeface="Trebuchet MS"/>
                <a:ea typeface="Trebuchet MS"/>
                <a:cs typeface="Trebuchet MS"/>
                <a:sym typeface="Trebuchet MS"/>
              </a:rPr>
              <a:t> </a:t>
            </a:r>
            <a:r>
              <a:rPr lang="en-US" sz="1600" b="1">
                <a:solidFill>
                  <a:schemeClr val="dk1"/>
                </a:solidFill>
                <a:latin typeface="Times New Roman"/>
                <a:ea typeface="Times New Roman"/>
                <a:cs typeface="Times New Roman"/>
                <a:sym typeface="Times New Roman"/>
              </a:rPr>
              <a:t>One distinction is made on the basis of </a:t>
            </a:r>
            <a:r>
              <a:rPr lang="en-US" sz="1600" b="1" u="sng">
                <a:solidFill>
                  <a:srgbClr val="C00000"/>
                </a:solidFill>
                <a:latin typeface="Times New Roman"/>
                <a:ea typeface="Times New Roman"/>
                <a:cs typeface="Times New Roman"/>
                <a:sym typeface="Times New Roman"/>
              </a:rPr>
              <a:t>the timing </a:t>
            </a:r>
            <a:r>
              <a:rPr lang="en-US" sz="1600" b="1">
                <a:solidFill>
                  <a:schemeClr val="dk1"/>
                </a:solidFill>
                <a:latin typeface="Times New Roman"/>
                <a:ea typeface="Times New Roman"/>
                <a:cs typeface="Times New Roman"/>
                <a:sym typeface="Times New Roman"/>
              </a:rPr>
              <a:t>of the evaluation exercise; in other words, when in the intervention life cycle, the evaluation is conducted.</a:t>
            </a:r>
            <a:endParaRPr sz="1600" b="1">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764193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24273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43337" y="2128517"/>
            <a:ext cx="2591670" cy="2667532"/>
          </a:xfrm>
          <a:prstGeom prst="rect">
            <a:avLst/>
          </a:prstGeom>
          <a:noFill/>
          <a:ln>
            <a:noFill/>
          </a:ln>
        </p:spPr>
      </p:pic>
      <p:grpSp>
        <p:nvGrpSpPr>
          <p:cNvPr id="11" name="Google Shape;447;p15"/>
          <p:cNvGrpSpPr/>
          <p:nvPr/>
        </p:nvGrpSpPr>
        <p:grpSpPr>
          <a:xfrm>
            <a:off x="2942294" y="2365638"/>
            <a:ext cx="8129185" cy="2146935"/>
            <a:chOff x="1490" y="229"/>
            <a:chExt cx="8925" cy="3381"/>
          </a:xfrm>
        </p:grpSpPr>
        <p:sp>
          <p:nvSpPr>
            <p:cNvPr id="12" name="Google Shape;448;p15"/>
            <p:cNvSpPr/>
            <p:nvPr/>
          </p:nvSpPr>
          <p:spPr>
            <a:xfrm>
              <a:off x="1490" y="1191"/>
              <a:ext cx="8919" cy="2419"/>
            </a:xfrm>
            <a:custGeom>
              <a:avLst/>
              <a:gdLst/>
              <a:ahLst/>
              <a:cxnLst/>
              <a:rect l="l" t="t" r="r" b="b"/>
              <a:pathLst>
                <a:path w="8919" h="2419" extrusionOk="0">
                  <a:moveTo>
                    <a:pt x="8919" y="1209"/>
                  </a:moveTo>
                  <a:lnTo>
                    <a:pt x="7766" y="0"/>
                  </a:lnTo>
                  <a:lnTo>
                    <a:pt x="7766" y="509"/>
                  </a:lnTo>
                  <a:lnTo>
                    <a:pt x="0" y="509"/>
                  </a:lnTo>
                  <a:lnTo>
                    <a:pt x="0" y="1905"/>
                  </a:lnTo>
                  <a:lnTo>
                    <a:pt x="7766" y="1905"/>
                  </a:lnTo>
                  <a:lnTo>
                    <a:pt x="7766" y="2419"/>
                  </a:lnTo>
                  <a:lnTo>
                    <a:pt x="8919" y="1209"/>
                  </a:lnTo>
                  <a:close/>
                </a:path>
              </a:pathLst>
            </a:custGeom>
            <a:solidFill>
              <a:srgbClr val="E8E5F3"/>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13" name="Google Shape;449;p15"/>
            <p:cNvSpPr/>
            <p:nvPr/>
          </p:nvSpPr>
          <p:spPr>
            <a:xfrm>
              <a:off x="1858" y="1956"/>
              <a:ext cx="1322" cy="888"/>
            </a:xfrm>
            <a:custGeom>
              <a:avLst/>
              <a:gdLst/>
              <a:ahLst/>
              <a:cxnLst/>
              <a:rect l="l" t="t" r="r" b="b"/>
              <a:pathLst>
                <a:path w="1322" h="888" extrusionOk="0">
                  <a:moveTo>
                    <a:pt x="1106" y="0"/>
                  </a:moveTo>
                  <a:lnTo>
                    <a:pt x="216" y="0"/>
                  </a:lnTo>
                  <a:lnTo>
                    <a:pt x="148" y="11"/>
                  </a:lnTo>
                  <a:lnTo>
                    <a:pt x="89" y="41"/>
                  </a:lnTo>
                  <a:lnTo>
                    <a:pt x="42" y="88"/>
                  </a:lnTo>
                  <a:lnTo>
                    <a:pt x="11" y="147"/>
                  </a:lnTo>
                  <a:lnTo>
                    <a:pt x="0" y="215"/>
                  </a:lnTo>
                  <a:lnTo>
                    <a:pt x="0" y="671"/>
                  </a:lnTo>
                  <a:lnTo>
                    <a:pt x="11" y="739"/>
                  </a:lnTo>
                  <a:lnTo>
                    <a:pt x="42" y="799"/>
                  </a:lnTo>
                  <a:lnTo>
                    <a:pt x="89" y="845"/>
                  </a:lnTo>
                  <a:lnTo>
                    <a:pt x="148" y="876"/>
                  </a:lnTo>
                  <a:lnTo>
                    <a:pt x="216" y="887"/>
                  </a:lnTo>
                  <a:lnTo>
                    <a:pt x="1106" y="887"/>
                  </a:lnTo>
                  <a:lnTo>
                    <a:pt x="1174" y="876"/>
                  </a:lnTo>
                  <a:lnTo>
                    <a:pt x="1233" y="845"/>
                  </a:lnTo>
                  <a:lnTo>
                    <a:pt x="1280" y="799"/>
                  </a:lnTo>
                  <a:lnTo>
                    <a:pt x="1311" y="739"/>
                  </a:lnTo>
                  <a:lnTo>
                    <a:pt x="1322" y="671"/>
                  </a:lnTo>
                  <a:lnTo>
                    <a:pt x="1322" y="215"/>
                  </a:lnTo>
                  <a:lnTo>
                    <a:pt x="1311" y="147"/>
                  </a:lnTo>
                  <a:lnTo>
                    <a:pt x="1280" y="88"/>
                  </a:lnTo>
                  <a:lnTo>
                    <a:pt x="1233" y="41"/>
                  </a:lnTo>
                  <a:lnTo>
                    <a:pt x="1174" y="11"/>
                  </a:lnTo>
                  <a:lnTo>
                    <a:pt x="1106" y="0"/>
                  </a:lnTo>
                  <a:close/>
                </a:path>
              </a:pathLst>
            </a:custGeom>
            <a:solidFill>
              <a:srgbClr val="FF681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14" name="Google Shape;450;p15"/>
            <p:cNvSpPr/>
            <p:nvPr/>
          </p:nvSpPr>
          <p:spPr>
            <a:xfrm>
              <a:off x="3694" y="1956"/>
              <a:ext cx="1322" cy="888"/>
            </a:xfrm>
            <a:custGeom>
              <a:avLst/>
              <a:gdLst/>
              <a:ahLst/>
              <a:cxnLst/>
              <a:rect l="l" t="t" r="r" b="b"/>
              <a:pathLst>
                <a:path w="1322" h="888" extrusionOk="0">
                  <a:moveTo>
                    <a:pt x="1105" y="0"/>
                  </a:moveTo>
                  <a:lnTo>
                    <a:pt x="216" y="0"/>
                  </a:lnTo>
                  <a:lnTo>
                    <a:pt x="148" y="11"/>
                  </a:lnTo>
                  <a:lnTo>
                    <a:pt x="88" y="41"/>
                  </a:lnTo>
                  <a:lnTo>
                    <a:pt x="42" y="88"/>
                  </a:lnTo>
                  <a:lnTo>
                    <a:pt x="11" y="147"/>
                  </a:lnTo>
                  <a:lnTo>
                    <a:pt x="0" y="215"/>
                  </a:lnTo>
                  <a:lnTo>
                    <a:pt x="0" y="671"/>
                  </a:lnTo>
                  <a:lnTo>
                    <a:pt x="11" y="739"/>
                  </a:lnTo>
                  <a:lnTo>
                    <a:pt x="42" y="799"/>
                  </a:lnTo>
                  <a:lnTo>
                    <a:pt x="88" y="845"/>
                  </a:lnTo>
                  <a:lnTo>
                    <a:pt x="148" y="876"/>
                  </a:lnTo>
                  <a:lnTo>
                    <a:pt x="216" y="887"/>
                  </a:lnTo>
                  <a:lnTo>
                    <a:pt x="1105" y="887"/>
                  </a:lnTo>
                  <a:lnTo>
                    <a:pt x="1174" y="876"/>
                  </a:lnTo>
                  <a:lnTo>
                    <a:pt x="1233" y="845"/>
                  </a:lnTo>
                  <a:lnTo>
                    <a:pt x="1280" y="799"/>
                  </a:lnTo>
                  <a:lnTo>
                    <a:pt x="1310" y="739"/>
                  </a:lnTo>
                  <a:lnTo>
                    <a:pt x="1321" y="671"/>
                  </a:lnTo>
                  <a:lnTo>
                    <a:pt x="1321" y="215"/>
                  </a:lnTo>
                  <a:lnTo>
                    <a:pt x="1310" y="147"/>
                  </a:lnTo>
                  <a:lnTo>
                    <a:pt x="1280" y="88"/>
                  </a:lnTo>
                  <a:lnTo>
                    <a:pt x="1233" y="41"/>
                  </a:lnTo>
                  <a:lnTo>
                    <a:pt x="1174" y="11"/>
                  </a:lnTo>
                  <a:lnTo>
                    <a:pt x="1105" y="0"/>
                  </a:lnTo>
                  <a:close/>
                </a:path>
              </a:pathLst>
            </a:custGeom>
            <a:solidFill>
              <a:srgbClr val="55B6B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15" name="Google Shape;451;p15"/>
            <p:cNvSpPr/>
            <p:nvPr/>
          </p:nvSpPr>
          <p:spPr>
            <a:xfrm>
              <a:off x="5557" y="1956"/>
              <a:ext cx="1322" cy="888"/>
            </a:xfrm>
            <a:custGeom>
              <a:avLst/>
              <a:gdLst/>
              <a:ahLst/>
              <a:cxnLst/>
              <a:rect l="l" t="t" r="r" b="b"/>
              <a:pathLst>
                <a:path w="1322" h="888" extrusionOk="0">
                  <a:moveTo>
                    <a:pt x="1106" y="0"/>
                  </a:moveTo>
                  <a:lnTo>
                    <a:pt x="216" y="0"/>
                  </a:lnTo>
                  <a:lnTo>
                    <a:pt x="148" y="11"/>
                  </a:lnTo>
                  <a:lnTo>
                    <a:pt x="89" y="41"/>
                  </a:lnTo>
                  <a:lnTo>
                    <a:pt x="42" y="88"/>
                  </a:lnTo>
                  <a:lnTo>
                    <a:pt x="11" y="147"/>
                  </a:lnTo>
                  <a:lnTo>
                    <a:pt x="0" y="215"/>
                  </a:lnTo>
                  <a:lnTo>
                    <a:pt x="0" y="671"/>
                  </a:lnTo>
                  <a:lnTo>
                    <a:pt x="11" y="739"/>
                  </a:lnTo>
                  <a:lnTo>
                    <a:pt x="42" y="799"/>
                  </a:lnTo>
                  <a:lnTo>
                    <a:pt x="89" y="845"/>
                  </a:lnTo>
                  <a:lnTo>
                    <a:pt x="148" y="876"/>
                  </a:lnTo>
                  <a:lnTo>
                    <a:pt x="216" y="887"/>
                  </a:lnTo>
                  <a:lnTo>
                    <a:pt x="1106" y="887"/>
                  </a:lnTo>
                  <a:lnTo>
                    <a:pt x="1174" y="876"/>
                  </a:lnTo>
                  <a:lnTo>
                    <a:pt x="1233" y="845"/>
                  </a:lnTo>
                  <a:lnTo>
                    <a:pt x="1280" y="799"/>
                  </a:lnTo>
                  <a:lnTo>
                    <a:pt x="1311" y="739"/>
                  </a:lnTo>
                  <a:lnTo>
                    <a:pt x="1322" y="671"/>
                  </a:lnTo>
                  <a:lnTo>
                    <a:pt x="1322" y="215"/>
                  </a:lnTo>
                  <a:lnTo>
                    <a:pt x="1311" y="147"/>
                  </a:lnTo>
                  <a:lnTo>
                    <a:pt x="1280" y="88"/>
                  </a:lnTo>
                  <a:lnTo>
                    <a:pt x="1233" y="41"/>
                  </a:lnTo>
                  <a:lnTo>
                    <a:pt x="1174" y="11"/>
                  </a:lnTo>
                  <a:lnTo>
                    <a:pt x="1106" y="0"/>
                  </a:lnTo>
                  <a:close/>
                </a:path>
              </a:pathLst>
            </a:custGeom>
            <a:solidFill>
              <a:srgbClr val="F4B22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16" name="Google Shape;452;p15"/>
            <p:cNvSpPr/>
            <p:nvPr/>
          </p:nvSpPr>
          <p:spPr>
            <a:xfrm>
              <a:off x="7368" y="1956"/>
              <a:ext cx="1322" cy="888"/>
            </a:xfrm>
            <a:custGeom>
              <a:avLst/>
              <a:gdLst/>
              <a:ahLst/>
              <a:cxnLst/>
              <a:rect l="l" t="t" r="r" b="b"/>
              <a:pathLst>
                <a:path w="1322" h="888" extrusionOk="0">
                  <a:moveTo>
                    <a:pt x="1105" y="0"/>
                  </a:moveTo>
                  <a:lnTo>
                    <a:pt x="216" y="0"/>
                  </a:lnTo>
                  <a:lnTo>
                    <a:pt x="147" y="11"/>
                  </a:lnTo>
                  <a:lnTo>
                    <a:pt x="88" y="41"/>
                  </a:lnTo>
                  <a:lnTo>
                    <a:pt x="41" y="88"/>
                  </a:lnTo>
                  <a:lnTo>
                    <a:pt x="11" y="147"/>
                  </a:lnTo>
                  <a:lnTo>
                    <a:pt x="0" y="215"/>
                  </a:lnTo>
                  <a:lnTo>
                    <a:pt x="0" y="671"/>
                  </a:lnTo>
                  <a:lnTo>
                    <a:pt x="11" y="739"/>
                  </a:lnTo>
                  <a:lnTo>
                    <a:pt x="41" y="799"/>
                  </a:lnTo>
                  <a:lnTo>
                    <a:pt x="88" y="845"/>
                  </a:lnTo>
                  <a:lnTo>
                    <a:pt x="147" y="876"/>
                  </a:lnTo>
                  <a:lnTo>
                    <a:pt x="216" y="887"/>
                  </a:lnTo>
                  <a:lnTo>
                    <a:pt x="1105" y="887"/>
                  </a:lnTo>
                  <a:lnTo>
                    <a:pt x="1173" y="876"/>
                  </a:lnTo>
                  <a:lnTo>
                    <a:pt x="1233" y="845"/>
                  </a:lnTo>
                  <a:lnTo>
                    <a:pt x="1280" y="799"/>
                  </a:lnTo>
                  <a:lnTo>
                    <a:pt x="1310" y="739"/>
                  </a:lnTo>
                  <a:lnTo>
                    <a:pt x="1321" y="671"/>
                  </a:lnTo>
                  <a:lnTo>
                    <a:pt x="1321" y="215"/>
                  </a:lnTo>
                  <a:lnTo>
                    <a:pt x="1310" y="147"/>
                  </a:lnTo>
                  <a:lnTo>
                    <a:pt x="1280" y="88"/>
                  </a:lnTo>
                  <a:lnTo>
                    <a:pt x="1233" y="41"/>
                  </a:lnTo>
                  <a:lnTo>
                    <a:pt x="1173" y="11"/>
                  </a:lnTo>
                  <a:lnTo>
                    <a:pt x="1105" y="0"/>
                  </a:lnTo>
                  <a:close/>
                </a:path>
              </a:pathLst>
            </a:custGeom>
            <a:solidFill>
              <a:srgbClr val="368DD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17" name="Google Shape;453;p15"/>
            <p:cNvSpPr/>
            <p:nvPr/>
          </p:nvSpPr>
          <p:spPr>
            <a:xfrm>
              <a:off x="9093" y="1956"/>
              <a:ext cx="1322" cy="888"/>
            </a:xfrm>
            <a:custGeom>
              <a:avLst/>
              <a:gdLst/>
              <a:ahLst/>
              <a:cxnLst/>
              <a:rect l="l" t="t" r="r" b="b"/>
              <a:pathLst>
                <a:path w="1322" h="888" extrusionOk="0">
                  <a:moveTo>
                    <a:pt x="1106" y="0"/>
                  </a:moveTo>
                  <a:lnTo>
                    <a:pt x="216" y="0"/>
                  </a:lnTo>
                  <a:lnTo>
                    <a:pt x="148" y="11"/>
                  </a:lnTo>
                  <a:lnTo>
                    <a:pt x="89" y="41"/>
                  </a:lnTo>
                  <a:lnTo>
                    <a:pt x="42" y="88"/>
                  </a:lnTo>
                  <a:lnTo>
                    <a:pt x="11" y="147"/>
                  </a:lnTo>
                  <a:lnTo>
                    <a:pt x="0" y="215"/>
                  </a:lnTo>
                  <a:lnTo>
                    <a:pt x="0" y="671"/>
                  </a:lnTo>
                  <a:lnTo>
                    <a:pt x="11" y="739"/>
                  </a:lnTo>
                  <a:lnTo>
                    <a:pt x="42" y="799"/>
                  </a:lnTo>
                  <a:lnTo>
                    <a:pt x="89" y="845"/>
                  </a:lnTo>
                  <a:lnTo>
                    <a:pt x="148" y="876"/>
                  </a:lnTo>
                  <a:lnTo>
                    <a:pt x="216" y="887"/>
                  </a:lnTo>
                  <a:lnTo>
                    <a:pt x="1106" y="887"/>
                  </a:lnTo>
                  <a:lnTo>
                    <a:pt x="1174" y="876"/>
                  </a:lnTo>
                  <a:lnTo>
                    <a:pt x="1233" y="845"/>
                  </a:lnTo>
                  <a:lnTo>
                    <a:pt x="1280" y="799"/>
                  </a:lnTo>
                  <a:lnTo>
                    <a:pt x="1311" y="739"/>
                  </a:lnTo>
                  <a:lnTo>
                    <a:pt x="1322" y="671"/>
                  </a:lnTo>
                  <a:lnTo>
                    <a:pt x="1322" y="215"/>
                  </a:lnTo>
                  <a:lnTo>
                    <a:pt x="1311" y="147"/>
                  </a:lnTo>
                  <a:lnTo>
                    <a:pt x="1280" y="88"/>
                  </a:lnTo>
                  <a:lnTo>
                    <a:pt x="1233" y="41"/>
                  </a:lnTo>
                  <a:lnTo>
                    <a:pt x="1174" y="11"/>
                  </a:lnTo>
                  <a:lnTo>
                    <a:pt x="1106" y="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18" name="Google Shape;454;p15"/>
            <p:cNvSpPr/>
            <p:nvPr/>
          </p:nvSpPr>
          <p:spPr>
            <a:xfrm>
              <a:off x="4275" y="1298"/>
              <a:ext cx="160" cy="222"/>
            </a:xfrm>
            <a:prstGeom prst="rect">
              <a:avLst/>
            </a:prstGeom>
            <a:solidFill>
              <a:srgbClr val="6950A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19" name="Google Shape;455;p15"/>
            <p:cNvSpPr/>
            <p:nvPr/>
          </p:nvSpPr>
          <p:spPr>
            <a:xfrm>
              <a:off x="4083" y="1404"/>
              <a:ext cx="546" cy="294"/>
            </a:xfrm>
            <a:custGeom>
              <a:avLst/>
              <a:gdLst/>
              <a:ahLst/>
              <a:cxnLst/>
              <a:rect l="l" t="t" r="r" b="b"/>
              <a:pathLst>
                <a:path w="546" h="294" extrusionOk="0">
                  <a:moveTo>
                    <a:pt x="545" y="0"/>
                  </a:moveTo>
                  <a:lnTo>
                    <a:pt x="0" y="0"/>
                  </a:lnTo>
                  <a:lnTo>
                    <a:pt x="273" y="293"/>
                  </a:lnTo>
                  <a:lnTo>
                    <a:pt x="545" y="0"/>
                  </a:lnTo>
                  <a:close/>
                </a:path>
              </a:pathLst>
            </a:custGeom>
            <a:solidFill>
              <a:srgbClr val="6950A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20" name="Google Shape;456;p15"/>
            <p:cNvSpPr txBox="1"/>
            <p:nvPr/>
          </p:nvSpPr>
          <p:spPr>
            <a:xfrm>
              <a:off x="1971" y="2231"/>
              <a:ext cx="1052" cy="460"/>
            </a:xfrm>
            <a:prstGeom prst="rect">
              <a:avLst/>
            </a:prstGeom>
            <a:noFill/>
            <a:ln>
              <a:noFill/>
            </a:ln>
          </p:spPr>
          <p:txBody>
            <a:bodyPr spcFirstLastPara="1" wrap="square" lIns="0" tIns="0" rIns="0" bIns="0" anchor="t" anchorCtr="0">
              <a:noAutofit/>
            </a:bodyPr>
            <a:lstStyle/>
            <a:p>
              <a:pPr marL="0" marR="0" lvl="0" indent="0" algn="ctr" rtl="0">
                <a:spcBef>
                  <a:spcPts val="0"/>
                </a:spcBef>
                <a:spcAft>
                  <a:spcPts val="0"/>
                </a:spcAft>
                <a:buNone/>
              </a:pPr>
              <a:r>
                <a:rPr lang="en-US" sz="1200" b="1">
                  <a:solidFill>
                    <a:srgbClr val="FFFFFF"/>
                  </a:solidFill>
                  <a:latin typeface="Trebuchet MS"/>
                  <a:ea typeface="Trebuchet MS"/>
                  <a:cs typeface="Trebuchet MS"/>
                  <a:sym typeface="Trebuchet MS"/>
                </a:rPr>
                <a:t>Ex-ante</a:t>
              </a:r>
              <a:endParaRPr sz="1200" b="1">
                <a:solidFill>
                  <a:schemeClr val="dk1"/>
                </a:solidFill>
                <a:latin typeface="Trebuchet MS"/>
                <a:ea typeface="Trebuchet MS"/>
                <a:cs typeface="Trebuchet MS"/>
                <a:sym typeface="Trebuchet MS"/>
              </a:endParaRPr>
            </a:p>
          </p:txBody>
        </p:sp>
        <p:sp>
          <p:nvSpPr>
            <p:cNvPr id="21" name="Google Shape;457;p15"/>
            <p:cNvSpPr txBox="1"/>
            <p:nvPr/>
          </p:nvSpPr>
          <p:spPr>
            <a:xfrm>
              <a:off x="3845" y="2231"/>
              <a:ext cx="1038" cy="251"/>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1200" b="1">
                  <a:solidFill>
                    <a:srgbClr val="FFFFFF"/>
                  </a:solidFill>
                  <a:latin typeface="Trebuchet MS"/>
                  <a:ea typeface="Trebuchet MS"/>
                  <a:cs typeface="Trebuchet MS"/>
                  <a:sym typeface="Trebuchet MS"/>
                </a:rPr>
                <a:t>Real-time</a:t>
              </a:r>
              <a:endParaRPr sz="1200" b="1">
                <a:solidFill>
                  <a:schemeClr val="dk1"/>
                </a:solidFill>
                <a:latin typeface="Trebuchet MS"/>
                <a:ea typeface="Trebuchet MS"/>
                <a:cs typeface="Trebuchet MS"/>
                <a:sym typeface="Trebuchet MS"/>
              </a:endParaRPr>
            </a:p>
          </p:txBody>
        </p:sp>
        <p:sp>
          <p:nvSpPr>
            <p:cNvPr id="22" name="Google Shape;458;p15"/>
            <p:cNvSpPr txBox="1"/>
            <p:nvPr/>
          </p:nvSpPr>
          <p:spPr>
            <a:xfrm>
              <a:off x="5816" y="2231"/>
              <a:ext cx="820" cy="282"/>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1200" b="1">
                  <a:solidFill>
                    <a:srgbClr val="FFFFFF"/>
                  </a:solidFill>
                  <a:latin typeface="Trebuchet MS"/>
                  <a:ea typeface="Trebuchet MS"/>
                  <a:cs typeface="Trebuchet MS"/>
                  <a:sym typeface="Trebuchet MS"/>
                </a:rPr>
                <a:t>Midterm</a:t>
              </a:r>
              <a:endParaRPr sz="1200" b="1">
                <a:solidFill>
                  <a:srgbClr val="FFFFFF"/>
                </a:solidFill>
                <a:latin typeface="Trebuchet MS"/>
                <a:ea typeface="Trebuchet MS"/>
                <a:cs typeface="Trebuchet MS"/>
                <a:sym typeface="Trebuchet MS"/>
              </a:endParaRPr>
            </a:p>
          </p:txBody>
        </p:sp>
        <p:sp>
          <p:nvSpPr>
            <p:cNvPr id="23" name="Google Shape;459;p15"/>
            <p:cNvSpPr txBox="1"/>
            <p:nvPr/>
          </p:nvSpPr>
          <p:spPr>
            <a:xfrm>
              <a:off x="7804" y="2231"/>
              <a:ext cx="678" cy="251"/>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1200" b="1">
                  <a:solidFill>
                    <a:srgbClr val="FFFFFF"/>
                  </a:solidFill>
                  <a:latin typeface="Trebuchet MS"/>
                  <a:ea typeface="Trebuchet MS"/>
                  <a:cs typeface="Trebuchet MS"/>
                  <a:sym typeface="Trebuchet MS"/>
                </a:rPr>
                <a:t>Final</a:t>
              </a:r>
              <a:endParaRPr sz="1200" b="1">
                <a:solidFill>
                  <a:srgbClr val="FFFFFF"/>
                </a:solidFill>
                <a:latin typeface="Trebuchet MS"/>
                <a:ea typeface="Trebuchet MS"/>
                <a:cs typeface="Trebuchet MS"/>
                <a:sym typeface="Trebuchet MS"/>
              </a:endParaRPr>
            </a:p>
          </p:txBody>
        </p:sp>
        <p:sp>
          <p:nvSpPr>
            <p:cNvPr id="24" name="Google Shape;460;p15"/>
            <p:cNvSpPr txBox="1"/>
            <p:nvPr/>
          </p:nvSpPr>
          <p:spPr>
            <a:xfrm>
              <a:off x="9379" y="2231"/>
              <a:ext cx="734" cy="282"/>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1200" b="1">
                  <a:solidFill>
                    <a:srgbClr val="FFFFFF"/>
                  </a:solidFill>
                  <a:latin typeface="Trebuchet MS"/>
                  <a:ea typeface="Trebuchet MS"/>
                  <a:cs typeface="Trebuchet MS"/>
                  <a:sym typeface="Trebuchet MS"/>
                </a:rPr>
                <a:t>Ex-post</a:t>
              </a:r>
              <a:endParaRPr sz="1200" b="1">
                <a:solidFill>
                  <a:srgbClr val="FFFFFF"/>
                </a:solidFill>
                <a:latin typeface="Trebuchet MS"/>
                <a:ea typeface="Trebuchet MS"/>
                <a:cs typeface="Trebuchet MS"/>
                <a:sym typeface="Trebuchet MS"/>
              </a:endParaRPr>
            </a:p>
          </p:txBody>
        </p:sp>
        <p:sp>
          <p:nvSpPr>
            <p:cNvPr id="26" name="Google Shape;461;p15"/>
            <p:cNvSpPr txBox="1"/>
            <p:nvPr/>
          </p:nvSpPr>
          <p:spPr>
            <a:xfrm>
              <a:off x="3694" y="229"/>
              <a:ext cx="1322" cy="1087"/>
            </a:xfrm>
            <a:prstGeom prst="rect">
              <a:avLst/>
            </a:prstGeom>
            <a:solidFill>
              <a:srgbClr val="6950A1"/>
            </a:solidFill>
            <a:ln>
              <a:noFill/>
            </a:ln>
          </p:spPr>
          <p:txBody>
            <a:bodyPr spcFirstLastPara="1" wrap="square" lIns="0" tIns="0" rIns="0" bIns="0" anchor="t" anchorCtr="0">
              <a:noAutofit/>
            </a:bodyPr>
            <a:lstStyle/>
            <a:p>
              <a:pPr marL="0" marR="209550" lvl="0" indent="0" algn="ctr" rtl="0">
                <a:lnSpc>
                  <a:spcPct val="90000"/>
                </a:lnSpc>
                <a:spcBef>
                  <a:spcPts val="0"/>
                </a:spcBef>
                <a:spcAft>
                  <a:spcPts val="0"/>
                </a:spcAft>
                <a:buNone/>
              </a:pPr>
              <a:r>
                <a:rPr lang="en-US" sz="1200" b="1">
                  <a:solidFill>
                    <a:schemeClr val="lt1"/>
                  </a:solidFill>
                  <a:latin typeface="Trebuchet MS"/>
                  <a:ea typeface="Trebuchet MS"/>
                  <a:cs typeface="Trebuchet MS"/>
                  <a:sym typeface="Trebuchet MS"/>
                </a:rPr>
                <a:t>Mostly used in</a:t>
              </a:r>
              <a:endParaRPr sz="1200" b="1">
                <a:solidFill>
                  <a:schemeClr val="lt1"/>
                </a:solidFill>
                <a:latin typeface="Trebuchet MS"/>
                <a:ea typeface="Trebuchet MS"/>
                <a:cs typeface="Trebuchet MS"/>
                <a:sym typeface="Trebuchet MS"/>
              </a:endParaRPr>
            </a:p>
            <a:p>
              <a:pPr marL="0" marR="15875" lvl="0" indent="0" algn="ctr" rtl="0">
                <a:lnSpc>
                  <a:spcPct val="87500"/>
                </a:lnSpc>
                <a:spcBef>
                  <a:spcPts val="30"/>
                </a:spcBef>
                <a:spcAft>
                  <a:spcPts val="0"/>
                </a:spcAft>
                <a:buNone/>
              </a:pPr>
              <a:r>
                <a:rPr lang="en-US" sz="1200" b="1">
                  <a:solidFill>
                    <a:schemeClr val="lt1"/>
                  </a:solidFill>
                  <a:latin typeface="Trebuchet MS"/>
                  <a:ea typeface="Trebuchet MS"/>
                  <a:cs typeface="Trebuchet MS"/>
                  <a:sym typeface="Trebuchet MS"/>
                </a:rPr>
                <a:t>emergencies</a:t>
              </a:r>
              <a:endParaRPr sz="1200" b="1">
                <a:solidFill>
                  <a:schemeClr val="lt1"/>
                </a:solidFill>
                <a:latin typeface="Trebuchet MS"/>
                <a:ea typeface="Trebuchet MS"/>
                <a:cs typeface="Trebuchet MS"/>
                <a:sym typeface="Trebuchet MS"/>
              </a:endParaRPr>
            </a:p>
          </p:txBody>
        </p:sp>
      </p:grpSp>
    </p:spTree>
    <p:extLst>
      <p:ext uri="{BB962C8B-B14F-4D97-AF65-F5344CB8AC3E}">
        <p14:creationId xmlns:p14="http://schemas.microsoft.com/office/powerpoint/2010/main" val="17631759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503933" y="3841102"/>
            <a:ext cx="2591670" cy="2667532"/>
          </a:xfrm>
          <a:prstGeom prst="rect">
            <a:avLst/>
          </a:prstGeom>
          <a:noFill/>
          <a:ln>
            <a:noFill/>
          </a:ln>
        </p:spPr>
      </p:pic>
      <p:grpSp>
        <p:nvGrpSpPr>
          <p:cNvPr id="11" name="Group 10"/>
          <p:cNvGrpSpPr/>
          <p:nvPr/>
        </p:nvGrpSpPr>
        <p:grpSpPr>
          <a:xfrm>
            <a:off x="3321847" y="2105478"/>
            <a:ext cx="8054340" cy="4134972"/>
            <a:chOff x="487680" y="1615722"/>
            <a:chExt cx="8054340" cy="4134972"/>
          </a:xfrm>
        </p:grpSpPr>
        <p:sp>
          <p:nvSpPr>
            <p:cNvPr id="13" name="Google Shape;475;p16"/>
            <p:cNvSpPr/>
            <p:nvPr/>
          </p:nvSpPr>
          <p:spPr>
            <a:xfrm>
              <a:off x="487680" y="1615722"/>
              <a:ext cx="8054340" cy="1077178"/>
            </a:xfrm>
            <a:prstGeom prst="rect">
              <a:avLst/>
            </a:prstGeom>
            <a:gradFill>
              <a:gsLst>
                <a:gs pos="0">
                  <a:srgbClr val="F08B54"/>
                </a:gs>
                <a:gs pos="50000">
                  <a:srgbClr val="F67A26"/>
                </a:gs>
                <a:gs pos="100000">
                  <a:srgbClr val="E36A18"/>
                </a:gs>
              </a:gsLst>
              <a:lin ang="5400000" scaled="0"/>
            </a:gradFill>
            <a:ln>
              <a:noFill/>
            </a:ln>
            <a:effectLst>
              <a:outerShdw blurRad="57150" dist="19050" dir="5400000" algn="ctr" rotWithShape="0">
                <a:srgbClr val="000000">
                  <a:alpha val="62745"/>
                </a:srgbClr>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a:solidFill>
                    <a:schemeClr val="lt1"/>
                  </a:solidFill>
                  <a:latin typeface="Times New Roman"/>
                  <a:ea typeface="Times New Roman"/>
                  <a:cs typeface="Times New Roman"/>
                  <a:sym typeface="Times New Roman"/>
                </a:rPr>
                <a:t>An </a:t>
              </a:r>
              <a:r>
                <a:rPr lang="en-US" sz="1600" b="1" u="sng">
                  <a:solidFill>
                    <a:srgbClr val="66FF33"/>
                  </a:solidFill>
                  <a:latin typeface="Times New Roman"/>
                  <a:ea typeface="Times New Roman"/>
                  <a:cs typeface="Times New Roman"/>
                  <a:sym typeface="Times New Roman"/>
                </a:rPr>
                <a:t>ex-ante evaluati</a:t>
              </a:r>
              <a:r>
                <a:rPr lang="en-US" sz="1600" b="1">
                  <a:solidFill>
                    <a:schemeClr val="lt1"/>
                  </a:solidFill>
                  <a:latin typeface="Times New Roman"/>
                  <a:ea typeface="Times New Roman"/>
                  <a:cs typeface="Times New Roman"/>
                  <a:sym typeface="Times New Roman"/>
                </a:rPr>
                <a:t>on is performed before the implementation of an intervention to assess the validity of the design, target populations and objectives. An ex-ante evaluation includes criteria and analysis that are not covered by needs assessments, appraisals or feasibility studies.</a:t>
              </a:r>
              <a:endParaRPr b="1">
                <a:solidFill>
                  <a:schemeClr val="lt1"/>
                </a:solidFill>
                <a:latin typeface="Times New Roman"/>
                <a:ea typeface="Times New Roman"/>
                <a:cs typeface="Times New Roman"/>
                <a:sym typeface="Times New Roman"/>
              </a:endParaRPr>
            </a:p>
          </p:txBody>
        </p:sp>
        <p:sp>
          <p:nvSpPr>
            <p:cNvPr id="14" name="Google Shape;476;p16"/>
            <p:cNvSpPr/>
            <p:nvPr/>
          </p:nvSpPr>
          <p:spPr>
            <a:xfrm>
              <a:off x="496380" y="3351346"/>
              <a:ext cx="8039290" cy="830956"/>
            </a:xfrm>
            <a:prstGeom prst="rect">
              <a:avLst/>
            </a:prstGeom>
            <a:gradFill>
              <a:gsLst>
                <a:gs pos="0">
                  <a:srgbClr val="B4D4A5"/>
                </a:gs>
                <a:gs pos="50000">
                  <a:srgbClr val="A8CD97"/>
                </a:gs>
                <a:gs pos="100000">
                  <a:srgbClr val="9BC985"/>
                </a:gs>
              </a:gsLst>
              <a:lin ang="5400000"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b="1">
                  <a:solidFill>
                    <a:srgbClr val="C00000"/>
                  </a:solidFill>
                  <a:latin typeface="Times New Roman"/>
                  <a:ea typeface="Times New Roman"/>
                  <a:cs typeface="Times New Roman"/>
                  <a:sym typeface="Times New Roman"/>
                </a:rPr>
                <a:t>Real-time evaluations </a:t>
              </a:r>
              <a:r>
                <a:rPr lang="en-US" sz="1600" b="1">
                  <a:solidFill>
                    <a:schemeClr val="dk1"/>
                  </a:solidFill>
                  <a:latin typeface="Times New Roman"/>
                  <a:ea typeface="Times New Roman"/>
                  <a:cs typeface="Times New Roman"/>
                  <a:sym typeface="Times New Roman"/>
                </a:rPr>
                <a:t>are mostly used in emergencies, at the early stages of implementation, to provide instant feedback to intervention managers about an ongoing operation.</a:t>
              </a:r>
              <a:endParaRPr sz="1600" b="1">
                <a:solidFill>
                  <a:schemeClr val="dk1"/>
                </a:solidFill>
                <a:latin typeface="Times New Roman"/>
                <a:ea typeface="Times New Roman"/>
                <a:cs typeface="Times New Roman"/>
                <a:sym typeface="Times New Roman"/>
              </a:endParaRPr>
            </a:p>
          </p:txBody>
        </p:sp>
        <p:sp>
          <p:nvSpPr>
            <p:cNvPr id="15" name="Google Shape;477;p16"/>
            <p:cNvSpPr/>
            <p:nvPr/>
          </p:nvSpPr>
          <p:spPr>
            <a:xfrm>
              <a:off x="522506" y="4919738"/>
              <a:ext cx="8013163" cy="830956"/>
            </a:xfrm>
            <a:prstGeom prst="rect">
              <a:avLst/>
            </a:prstGeom>
            <a:gradFill>
              <a:gsLst>
                <a:gs pos="0">
                  <a:srgbClr val="FFDC9B"/>
                </a:gs>
                <a:gs pos="50000">
                  <a:srgbClr val="FFD68D"/>
                </a:gs>
                <a:gs pos="100000">
                  <a:srgbClr val="FFD478"/>
                </a:gs>
              </a:gsLst>
              <a:lin ang="5400000" scaled="0"/>
            </a:gradFill>
            <a:ln w="9525" cap="flat" cmpd="sng">
              <a:solidFill>
                <a:schemeClr val="accent4"/>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b="1">
                  <a:solidFill>
                    <a:srgbClr val="C00000"/>
                  </a:solidFill>
                  <a:latin typeface="Times New Roman"/>
                  <a:ea typeface="Times New Roman"/>
                  <a:cs typeface="Times New Roman"/>
                  <a:sym typeface="Times New Roman"/>
                </a:rPr>
                <a:t>A midterm evaluation </a:t>
              </a:r>
              <a:r>
                <a:rPr lang="en-US" sz="1600" b="1">
                  <a:solidFill>
                    <a:schemeClr val="dk1"/>
                  </a:solidFill>
                  <a:latin typeface="Times New Roman"/>
                  <a:ea typeface="Times New Roman"/>
                  <a:cs typeface="Times New Roman"/>
                  <a:sym typeface="Times New Roman"/>
                </a:rPr>
                <a:t>is carried out during an intervention’s implementation and for the purpose of improving its performance or, in some cases, to amend its objective, if it has become unrealistic due to unexpected factors or implementation challenges.</a:t>
              </a:r>
              <a:endParaRPr sz="1600" b="1">
                <a:solidFill>
                  <a:schemeClr val="dk1"/>
                </a:solidFill>
                <a:latin typeface="Times New Roman"/>
                <a:ea typeface="Times New Roman"/>
                <a:cs typeface="Times New Roman"/>
                <a:sym typeface="Times New Roman"/>
              </a:endParaRPr>
            </a:p>
          </p:txBody>
        </p:sp>
      </p:grpSp>
    </p:spTree>
    <p:extLst>
      <p:ext uri="{BB962C8B-B14F-4D97-AF65-F5344CB8AC3E}">
        <p14:creationId xmlns:p14="http://schemas.microsoft.com/office/powerpoint/2010/main" val="2048014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5273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56800" y="3104388"/>
            <a:ext cx="2591670" cy="2667532"/>
          </a:xfrm>
          <a:prstGeom prst="rect">
            <a:avLst/>
          </a:prstGeom>
          <a:noFill/>
          <a:ln>
            <a:noFill/>
          </a:ln>
        </p:spPr>
      </p:pic>
      <p:grpSp>
        <p:nvGrpSpPr>
          <p:cNvPr id="11" name="Group 10"/>
          <p:cNvGrpSpPr/>
          <p:nvPr/>
        </p:nvGrpSpPr>
        <p:grpSpPr>
          <a:xfrm>
            <a:off x="3458095" y="2172211"/>
            <a:ext cx="7835656" cy="3293514"/>
            <a:chOff x="548640" y="1689683"/>
            <a:chExt cx="7835656" cy="3293514"/>
          </a:xfrm>
        </p:grpSpPr>
        <p:sp>
          <p:nvSpPr>
            <p:cNvPr id="13" name="Google Shape;491;p17"/>
            <p:cNvSpPr/>
            <p:nvPr/>
          </p:nvSpPr>
          <p:spPr>
            <a:xfrm>
              <a:off x="548640" y="1689683"/>
              <a:ext cx="7822596" cy="1077178"/>
            </a:xfrm>
            <a:prstGeom prst="rect">
              <a:avLst/>
            </a:prstGeom>
            <a:solidFill>
              <a:schemeClr val="accent1"/>
            </a:solidFill>
            <a:ln w="12700" cap="flat" cmpd="sng">
              <a:solidFill>
                <a:srgbClr val="42719B"/>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b="1">
                  <a:solidFill>
                    <a:srgbClr val="C00000"/>
                  </a:solidFill>
                  <a:latin typeface="Times New Roman"/>
                  <a:ea typeface="Times New Roman"/>
                  <a:cs typeface="Times New Roman"/>
                  <a:sym typeface="Times New Roman"/>
                </a:rPr>
                <a:t>A final, or terminal, evaluation </a:t>
              </a:r>
              <a:r>
                <a:rPr lang="en-US" sz="1600" b="1">
                  <a:solidFill>
                    <a:schemeClr val="dk1"/>
                  </a:solidFill>
                  <a:latin typeface="Times New Roman"/>
                  <a:ea typeface="Times New Roman"/>
                  <a:cs typeface="Times New Roman"/>
                  <a:sym typeface="Times New Roman"/>
                </a:rPr>
                <a:t>is undertaken at the end, or close to the end, of an intervention to examine the overall performance and achievement of results, also for the benefit of stakeholders not directly involved in the management and implementation of the intervention (such as donors and governmental entities).</a:t>
              </a:r>
              <a:endParaRPr sz="1600" b="1">
                <a:solidFill>
                  <a:schemeClr val="dk1"/>
                </a:solidFill>
                <a:latin typeface="Times New Roman"/>
                <a:ea typeface="Times New Roman"/>
                <a:cs typeface="Times New Roman"/>
                <a:sym typeface="Times New Roman"/>
              </a:endParaRPr>
            </a:p>
          </p:txBody>
        </p:sp>
        <p:sp>
          <p:nvSpPr>
            <p:cNvPr id="14" name="Google Shape;492;p17"/>
            <p:cNvSpPr/>
            <p:nvPr/>
          </p:nvSpPr>
          <p:spPr>
            <a:xfrm>
              <a:off x="561700" y="3906019"/>
              <a:ext cx="7822596" cy="1077178"/>
            </a:xfrm>
            <a:prstGeom prst="rect">
              <a:avLst/>
            </a:prstGeom>
            <a:solidFill>
              <a:srgbClr val="F7CAAC"/>
            </a:solidFill>
            <a:ln w="12700" cap="flat" cmpd="sng">
              <a:solidFill>
                <a:srgbClr val="42719B"/>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b="1" dirty="0">
                  <a:solidFill>
                    <a:schemeClr val="dk1"/>
                  </a:solidFill>
                  <a:latin typeface="Times New Roman"/>
                  <a:ea typeface="Times New Roman"/>
                  <a:cs typeface="Times New Roman"/>
                  <a:sym typeface="Times New Roman"/>
                </a:rPr>
                <a:t>The </a:t>
              </a:r>
              <a:r>
                <a:rPr lang="en-US" sz="1600" b="1" dirty="0">
                  <a:solidFill>
                    <a:srgbClr val="C00000"/>
                  </a:solidFill>
                  <a:latin typeface="Times New Roman"/>
                  <a:ea typeface="Times New Roman"/>
                  <a:cs typeface="Times New Roman"/>
                  <a:sym typeface="Times New Roman"/>
                </a:rPr>
                <a:t>ex-post evaluation </a:t>
              </a:r>
              <a:r>
                <a:rPr lang="en-US" sz="1600" b="1" dirty="0">
                  <a:solidFill>
                    <a:schemeClr val="dk1"/>
                  </a:solidFill>
                  <a:latin typeface="Times New Roman"/>
                  <a:ea typeface="Times New Roman"/>
                  <a:cs typeface="Times New Roman"/>
                  <a:sym typeface="Times New Roman"/>
                </a:rPr>
                <a:t>is implemented some months after the end of an intervention to assess the immediate and medium-term outcomes and sustainability of results. It includes the extent to which the intervention has contributed to direct or indirect changes; however, it is not as robust as an impact evaluation.</a:t>
              </a:r>
              <a:endParaRPr sz="1600" b="1" dirty="0">
                <a:solidFill>
                  <a:schemeClr val="dk1"/>
                </a:solidFill>
                <a:latin typeface="Times New Roman"/>
                <a:ea typeface="Times New Roman"/>
                <a:cs typeface="Times New Roman"/>
                <a:sym typeface="Times New Roman"/>
              </a:endParaRPr>
            </a:p>
          </p:txBody>
        </p:sp>
      </p:grpSp>
    </p:spTree>
    <p:extLst>
      <p:ext uri="{BB962C8B-B14F-4D97-AF65-F5344CB8AC3E}">
        <p14:creationId xmlns:p14="http://schemas.microsoft.com/office/powerpoint/2010/main" val="2523440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0835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04808" y="3660896"/>
            <a:ext cx="2591670" cy="2667532"/>
          </a:xfrm>
          <a:prstGeom prst="rect">
            <a:avLst/>
          </a:prstGeom>
          <a:noFill/>
          <a:ln>
            <a:noFill/>
          </a:ln>
        </p:spPr>
      </p:pic>
      <p:sp>
        <p:nvSpPr>
          <p:cNvPr id="2" name="Rectangle 1"/>
          <p:cNvSpPr/>
          <p:nvPr/>
        </p:nvSpPr>
        <p:spPr>
          <a:xfrm>
            <a:off x="4238849" y="2085489"/>
            <a:ext cx="3459601" cy="369332"/>
          </a:xfrm>
          <a:prstGeom prst="rect">
            <a:avLst/>
          </a:prstGeom>
        </p:spPr>
        <p:txBody>
          <a:bodyPr wrap="none">
            <a:spAutoFit/>
          </a:bodyPr>
          <a:lstStyle/>
          <a:p>
            <a:pPr lvl="0" algn="ctr"/>
            <a:r>
              <a:rPr lang="en-US" sz="1600" dirty="0">
                <a:solidFill>
                  <a:schemeClr val="dk1"/>
                </a:solidFill>
                <a:latin typeface="Trebuchet MS"/>
                <a:ea typeface="Trebuchet MS"/>
                <a:cs typeface="Trebuchet MS"/>
                <a:sym typeface="Trebuchet MS"/>
              </a:rPr>
              <a:t> </a:t>
            </a:r>
            <a:r>
              <a:rPr lang="en-US" b="1" dirty="0">
                <a:solidFill>
                  <a:srgbClr val="C00000"/>
                </a:solidFill>
                <a:latin typeface="Times New Roman"/>
                <a:ea typeface="Times New Roman"/>
                <a:cs typeface="Times New Roman"/>
                <a:sym typeface="Times New Roman"/>
              </a:rPr>
              <a:t>Evaluation according to purpose</a:t>
            </a:r>
            <a:endParaRPr lang="en-US" b="1" dirty="0">
              <a:solidFill>
                <a:srgbClr val="C00000"/>
              </a:solidFill>
              <a:latin typeface="Times New Roman"/>
              <a:ea typeface="Times New Roman"/>
              <a:cs typeface="Times New Roman"/>
              <a:sym typeface="Times New Roman"/>
            </a:endParaRPr>
          </a:p>
        </p:txBody>
      </p:sp>
      <p:grpSp>
        <p:nvGrpSpPr>
          <p:cNvPr id="18" name="Group 17"/>
          <p:cNvGrpSpPr/>
          <p:nvPr/>
        </p:nvGrpSpPr>
        <p:grpSpPr>
          <a:xfrm>
            <a:off x="8427992" y="2821236"/>
            <a:ext cx="2501716" cy="2494787"/>
            <a:chOff x="3244034" y="1689461"/>
            <a:chExt cx="2501716" cy="2494787"/>
          </a:xfrm>
        </p:grpSpPr>
        <p:grpSp>
          <p:nvGrpSpPr>
            <p:cNvPr id="19" name="Google Shape;508;p18"/>
            <p:cNvGrpSpPr/>
            <p:nvPr/>
          </p:nvGrpSpPr>
          <p:grpSpPr>
            <a:xfrm>
              <a:off x="3244034" y="1740566"/>
              <a:ext cx="2402840" cy="2443682"/>
              <a:chOff x="3943" y="237"/>
              <a:chExt cx="3784" cy="3790"/>
            </a:xfrm>
          </p:grpSpPr>
          <p:sp>
            <p:nvSpPr>
              <p:cNvPr id="21" name="Google Shape;509;p18"/>
              <p:cNvSpPr/>
              <p:nvPr/>
            </p:nvSpPr>
            <p:spPr>
              <a:xfrm>
                <a:off x="3944" y="2173"/>
                <a:ext cx="1854" cy="1854"/>
              </a:xfrm>
              <a:custGeom>
                <a:avLst/>
                <a:gdLst/>
                <a:ahLst/>
                <a:cxnLst/>
                <a:rect l="l" t="t" r="r" b="b"/>
                <a:pathLst>
                  <a:path w="1854" h="1854" extrusionOk="0">
                    <a:moveTo>
                      <a:pt x="1853" y="0"/>
                    </a:moveTo>
                    <a:lnTo>
                      <a:pt x="0" y="0"/>
                    </a:lnTo>
                    <a:lnTo>
                      <a:pt x="1" y="76"/>
                    </a:lnTo>
                    <a:lnTo>
                      <a:pt x="6" y="152"/>
                    </a:lnTo>
                    <a:lnTo>
                      <a:pt x="14" y="227"/>
                    </a:lnTo>
                    <a:lnTo>
                      <a:pt x="24" y="301"/>
                    </a:lnTo>
                    <a:lnTo>
                      <a:pt x="38" y="373"/>
                    </a:lnTo>
                    <a:lnTo>
                      <a:pt x="54" y="445"/>
                    </a:lnTo>
                    <a:lnTo>
                      <a:pt x="73" y="516"/>
                    </a:lnTo>
                    <a:lnTo>
                      <a:pt x="94" y="586"/>
                    </a:lnTo>
                    <a:lnTo>
                      <a:pt x="119" y="654"/>
                    </a:lnTo>
                    <a:lnTo>
                      <a:pt x="146" y="721"/>
                    </a:lnTo>
                    <a:lnTo>
                      <a:pt x="175" y="787"/>
                    </a:lnTo>
                    <a:lnTo>
                      <a:pt x="207" y="852"/>
                    </a:lnTo>
                    <a:lnTo>
                      <a:pt x="241" y="915"/>
                    </a:lnTo>
                    <a:lnTo>
                      <a:pt x="278" y="976"/>
                    </a:lnTo>
                    <a:lnTo>
                      <a:pt x="316" y="1036"/>
                    </a:lnTo>
                    <a:lnTo>
                      <a:pt x="358" y="1095"/>
                    </a:lnTo>
                    <a:lnTo>
                      <a:pt x="401" y="1151"/>
                    </a:lnTo>
                    <a:lnTo>
                      <a:pt x="446" y="1206"/>
                    </a:lnTo>
                    <a:lnTo>
                      <a:pt x="493" y="1259"/>
                    </a:lnTo>
                    <a:lnTo>
                      <a:pt x="543" y="1311"/>
                    </a:lnTo>
                    <a:lnTo>
                      <a:pt x="594" y="1360"/>
                    </a:lnTo>
                    <a:lnTo>
                      <a:pt x="647" y="1407"/>
                    </a:lnTo>
                    <a:lnTo>
                      <a:pt x="702" y="1453"/>
                    </a:lnTo>
                    <a:lnTo>
                      <a:pt x="759" y="1496"/>
                    </a:lnTo>
                    <a:lnTo>
                      <a:pt x="817" y="1537"/>
                    </a:lnTo>
                    <a:lnTo>
                      <a:pt x="877" y="1576"/>
                    </a:lnTo>
                    <a:lnTo>
                      <a:pt x="939" y="1612"/>
                    </a:lnTo>
                    <a:lnTo>
                      <a:pt x="1002" y="1647"/>
                    </a:lnTo>
                    <a:lnTo>
                      <a:pt x="1066" y="1678"/>
                    </a:lnTo>
                    <a:lnTo>
                      <a:pt x="1132" y="1708"/>
                    </a:lnTo>
                    <a:lnTo>
                      <a:pt x="1199" y="1735"/>
                    </a:lnTo>
                    <a:lnTo>
                      <a:pt x="1268" y="1759"/>
                    </a:lnTo>
                    <a:lnTo>
                      <a:pt x="1337" y="1781"/>
                    </a:lnTo>
                    <a:lnTo>
                      <a:pt x="1408" y="1800"/>
                    </a:lnTo>
                    <a:lnTo>
                      <a:pt x="1480" y="1816"/>
                    </a:lnTo>
                    <a:lnTo>
                      <a:pt x="1553" y="1829"/>
                    </a:lnTo>
                    <a:lnTo>
                      <a:pt x="1627" y="1840"/>
                    </a:lnTo>
                    <a:lnTo>
                      <a:pt x="1701" y="1847"/>
                    </a:lnTo>
                    <a:lnTo>
                      <a:pt x="1777" y="1852"/>
                    </a:lnTo>
                    <a:lnTo>
                      <a:pt x="1853" y="1854"/>
                    </a:lnTo>
                    <a:lnTo>
                      <a:pt x="1853" y="0"/>
                    </a:lnTo>
                    <a:close/>
                  </a:path>
                </a:pathLst>
              </a:custGeom>
              <a:noFill/>
              <a:ln w="38100" cap="flat" cmpd="sng">
                <a:solidFill>
                  <a:srgbClr val="FF681E"/>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2" name="Google Shape;510;p18"/>
              <p:cNvSpPr/>
              <p:nvPr/>
            </p:nvSpPr>
            <p:spPr>
              <a:xfrm>
                <a:off x="5873" y="2165"/>
                <a:ext cx="1854" cy="1854"/>
              </a:xfrm>
              <a:custGeom>
                <a:avLst/>
                <a:gdLst/>
                <a:ahLst/>
                <a:cxnLst/>
                <a:rect l="l" t="t" r="r" b="b"/>
                <a:pathLst>
                  <a:path w="1854" h="1854" extrusionOk="0">
                    <a:moveTo>
                      <a:pt x="0" y="0"/>
                    </a:moveTo>
                    <a:lnTo>
                      <a:pt x="0" y="1853"/>
                    </a:lnTo>
                    <a:lnTo>
                      <a:pt x="77" y="1852"/>
                    </a:lnTo>
                    <a:lnTo>
                      <a:pt x="152" y="1847"/>
                    </a:lnTo>
                    <a:lnTo>
                      <a:pt x="227" y="1840"/>
                    </a:lnTo>
                    <a:lnTo>
                      <a:pt x="301" y="1829"/>
                    </a:lnTo>
                    <a:lnTo>
                      <a:pt x="374" y="1816"/>
                    </a:lnTo>
                    <a:lnTo>
                      <a:pt x="446" y="1799"/>
                    </a:lnTo>
                    <a:lnTo>
                      <a:pt x="516" y="1780"/>
                    </a:lnTo>
                    <a:lnTo>
                      <a:pt x="586" y="1759"/>
                    </a:lnTo>
                    <a:lnTo>
                      <a:pt x="655" y="1734"/>
                    </a:lnTo>
                    <a:lnTo>
                      <a:pt x="722" y="1708"/>
                    </a:lnTo>
                    <a:lnTo>
                      <a:pt x="788" y="1678"/>
                    </a:lnTo>
                    <a:lnTo>
                      <a:pt x="852" y="1646"/>
                    </a:lnTo>
                    <a:lnTo>
                      <a:pt x="915" y="1612"/>
                    </a:lnTo>
                    <a:lnTo>
                      <a:pt x="977" y="1576"/>
                    </a:lnTo>
                    <a:lnTo>
                      <a:pt x="1037" y="1537"/>
                    </a:lnTo>
                    <a:lnTo>
                      <a:pt x="1095" y="1496"/>
                    </a:lnTo>
                    <a:lnTo>
                      <a:pt x="1152" y="1452"/>
                    </a:lnTo>
                    <a:lnTo>
                      <a:pt x="1207" y="1407"/>
                    </a:lnTo>
                    <a:lnTo>
                      <a:pt x="1260" y="1360"/>
                    </a:lnTo>
                    <a:lnTo>
                      <a:pt x="1311" y="1310"/>
                    </a:lnTo>
                    <a:lnTo>
                      <a:pt x="1360" y="1259"/>
                    </a:lnTo>
                    <a:lnTo>
                      <a:pt x="1408" y="1206"/>
                    </a:lnTo>
                    <a:lnTo>
                      <a:pt x="1453" y="1151"/>
                    </a:lnTo>
                    <a:lnTo>
                      <a:pt x="1496" y="1094"/>
                    </a:lnTo>
                    <a:lnTo>
                      <a:pt x="1537" y="1036"/>
                    </a:lnTo>
                    <a:lnTo>
                      <a:pt x="1576" y="976"/>
                    </a:lnTo>
                    <a:lnTo>
                      <a:pt x="1613" y="914"/>
                    </a:lnTo>
                    <a:lnTo>
                      <a:pt x="1647" y="851"/>
                    </a:lnTo>
                    <a:lnTo>
                      <a:pt x="1679" y="787"/>
                    </a:lnTo>
                    <a:lnTo>
                      <a:pt x="1708" y="721"/>
                    </a:lnTo>
                    <a:lnTo>
                      <a:pt x="1735" y="654"/>
                    </a:lnTo>
                    <a:lnTo>
                      <a:pt x="1759" y="586"/>
                    </a:lnTo>
                    <a:lnTo>
                      <a:pt x="1781" y="516"/>
                    </a:lnTo>
                    <a:lnTo>
                      <a:pt x="1800" y="445"/>
                    </a:lnTo>
                    <a:lnTo>
                      <a:pt x="1816" y="373"/>
                    </a:lnTo>
                    <a:lnTo>
                      <a:pt x="1830" y="300"/>
                    </a:lnTo>
                    <a:lnTo>
                      <a:pt x="1840" y="226"/>
                    </a:lnTo>
                    <a:lnTo>
                      <a:pt x="1848" y="152"/>
                    </a:lnTo>
                    <a:lnTo>
                      <a:pt x="1852" y="76"/>
                    </a:lnTo>
                    <a:lnTo>
                      <a:pt x="1854" y="0"/>
                    </a:lnTo>
                    <a:lnTo>
                      <a:pt x="0" y="0"/>
                    </a:lnTo>
                    <a:close/>
                  </a:path>
                </a:pathLst>
              </a:custGeom>
              <a:noFill/>
              <a:ln w="38100" cap="flat" cmpd="sng">
                <a:solidFill>
                  <a:srgbClr val="F4B228"/>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3" name="Google Shape;511;p18"/>
              <p:cNvSpPr/>
              <p:nvPr/>
            </p:nvSpPr>
            <p:spPr>
              <a:xfrm>
                <a:off x="3943" y="237"/>
                <a:ext cx="1854" cy="1854"/>
              </a:xfrm>
              <a:custGeom>
                <a:avLst/>
                <a:gdLst/>
                <a:ahLst/>
                <a:cxnLst/>
                <a:rect l="l" t="t" r="r" b="b"/>
                <a:pathLst>
                  <a:path w="1854" h="1854" extrusionOk="0">
                    <a:moveTo>
                      <a:pt x="1854" y="1854"/>
                    </a:moveTo>
                    <a:lnTo>
                      <a:pt x="1854" y="0"/>
                    </a:lnTo>
                    <a:lnTo>
                      <a:pt x="1777" y="2"/>
                    </a:lnTo>
                    <a:lnTo>
                      <a:pt x="1702" y="6"/>
                    </a:lnTo>
                    <a:lnTo>
                      <a:pt x="1627" y="14"/>
                    </a:lnTo>
                    <a:lnTo>
                      <a:pt x="1553" y="24"/>
                    </a:lnTo>
                    <a:lnTo>
                      <a:pt x="1480" y="38"/>
                    </a:lnTo>
                    <a:lnTo>
                      <a:pt x="1408" y="54"/>
                    </a:lnTo>
                    <a:lnTo>
                      <a:pt x="1337" y="73"/>
                    </a:lnTo>
                    <a:lnTo>
                      <a:pt x="1268" y="95"/>
                    </a:lnTo>
                    <a:lnTo>
                      <a:pt x="1199" y="119"/>
                    </a:lnTo>
                    <a:lnTo>
                      <a:pt x="1132" y="146"/>
                    </a:lnTo>
                    <a:lnTo>
                      <a:pt x="1066" y="175"/>
                    </a:lnTo>
                    <a:lnTo>
                      <a:pt x="1002" y="207"/>
                    </a:lnTo>
                    <a:lnTo>
                      <a:pt x="939" y="241"/>
                    </a:lnTo>
                    <a:lnTo>
                      <a:pt x="877" y="278"/>
                    </a:lnTo>
                    <a:lnTo>
                      <a:pt x="817" y="317"/>
                    </a:lnTo>
                    <a:lnTo>
                      <a:pt x="759" y="358"/>
                    </a:lnTo>
                    <a:lnTo>
                      <a:pt x="702" y="401"/>
                    </a:lnTo>
                    <a:lnTo>
                      <a:pt x="647" y="446"/>
                    </a:lnTo>
                    <a:lnTo>
                      <a:pt x="594" y="494"/>
                    </a:lnTo>
                    <a:lnTo>
                      <a:pt x="543" y="543"/>
                    </a:lnTo>
                    <a:lnTo>
                      <a:pt x="494" y="594"/>
                    </a:lnTo>
                    <a:lnTo>
                      <a:pt x="446" y="648"/>
                    </a:lnTo>
                    <a:lnTo>
                      <a:pt x="401" y="703"/>
                    </a:lnTo>
                    <a:lnTo>
                      <a:pt x="358" y="759"/>
                    </a:lnTo>
                    <a:lnTo>
                      <a:pt x="317" y="818"/>
                    </a:lnTo>
                    <a:lnTo>
                      <a:pt x="278" y="877"/>
                    </a:lnTo>
                    <a:lnTo>
                      <a:pt x="241" y="939"/>
                    </a:lnTo>
                    <a:lnTo>
                      <a:pt x="207" y="1002"/>
                    </a:lnTo>
                    <a:lnTo>
                      <a:pt x="175" y="1067"/>
                    </a:lnTo>
                    <a:lnTo>
                      <a:pt x="146" y="1132"/>
                    </a:lnTo>
                    <a:lnTo>
                      <a:pt x="119" y="1200"/>
                    </a:lnTo>
                    <a:lnTo>
                      <a:pt x="95" y="1268"/>
                    </a:lnTo>
                    <a:lnTo>
                      <a:pt x="73" y="1338"/>
                    </a:lnTo>
                    <a:lnTo>
                      <a:pt x="54" y="1408"/>
                    </a:lnTo>
                    <a:lnTo>
                      <a:pt x="38" y="1480"/>
                    </a:lnTo>
                    <a:lnTo>
                      <a:pt x="24" y="1553"/>
                    </a:lnTo>
                    <a:lnTo>
                      <a:pt x="14" y="1627"/>
                    </a:lnTo>
                    <a:lnTo>
                      <a:pt x="6" y="1702"/>
                    </a:lnTo>
                    <a:lnTo>
                      <a:pt x="2" y="1777"/>
                    </a:lnTo>
                    <a:lnTo>
                      <a:pt x="0" y="1854"/>
                    </a:lnTo>
                    <a:lnTo>
                      <a:pt x="1854" y="1854"/>
                    </a:lnTo>
                    <a:close/>
                  </a:path>
                </a:pathLst>
              </a:custGeom>
              <a:noFill/>
              <a:ln w="38100" cap="flat" cmpd="sng">
                <a:solidFill>
                  <a:srgbClr val="55B6B2"/>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 name="Google Shape;512;p18"/>
              <p:cNvSpPr txBox="1"/>
              <p:nvPr/>
            </p:nvSpPr>
            <p:spPr>
              <a:xfrm>
                <a:off x="4553" y="1234"/>
                <a:ext cx="1084" cy="452"/>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1400" b="1">
                    <a:solidFill>
                      <a:srgbClr val="55B6B2"/>
                    </a:solidFill>
                    <a:latin typeface="Trebuchet MS"/>
                    <a:ea typeface="Trebuchet MS"/>
                    <a:cs typeface="Trebuchet MS"/>
                    <a:sym typeface="Trebuchet MS"/>
                  </a:rPr>
                  <a:t>Timing</a:t>
                </a:r>
                <a:endParaRPr sz="1400" b="1">
                  <a:solidFill>
                    <a:schemeClr val="dk1"/>
                  </a:solidFill>
                  <a:latin typeface="Trebuchet MS"/>
                  <a:ea typeface="Trebuchet MS"/>
                  <a:cs typeface="Trebuchet MS"/>
                  <a:sym typeface="Trebuchet MS"/>
                </a:endParaRPr>
              </a:p>
            </p:txBody>
          </p:sp>
          <p:sp>
            <p:nvSpPr>
              <p:cNvPr id="26" name="Google Shape;513;p18"/>
              <p:cNvSpPr txBox="1"/>
              <p:nvPr/>
            </p:nvSpPr>
            <p:spPr>
              <a:xfrm>
                <a:off x="4320" y="2260"/>
                <a:ext cx="1431" cy="961"/>
              </a:xfrm>
              <a:prstGeom prst="rect">
                <a:avLst/>
              </a:prstGeom>
              <a:noFill/>
              <a:ln>
                <a:noFill/>
              </a:ln>
            </p:spPr>
            <p:txBody>
              <a:bodyPr spcFirstLastPara="1" wrap="square" lIns="0" tIns="0" rIns="0" bIns="0" anchor="t" anchorCtr="0">
                <a:noAutofit/>
              </a:bodyPr>
              <a:lstStyle/>
              <a:p>
                <a:pPr marL="0" marR="11430" lvl="0" indent="0" algn="ctr" rtl="0">
                  <a:lnSpc>
                    <a:spcPct val="102000"/>
                  </a:lnSpc>
                  <a:spcBef>
                    <a:spcPts val="0"/>
                  </a:spcBef>
                  <a:spcAft>
                    <a:spcPts val="0"/>
                  </a:spcAft>
                  <a:buNone/>
                </a:pPr>
                <a:r>
                  <a:rPr lang="en-US" sz="1100" b="1">
                    <a:solidFill>
                      <a:srgbClr val="FF681E"/>
                    </a:solidFill>
                    <a:latin typeface="Trebuchet MS"/>
                    <a:ea typeface="Trebuchet MS"/>
                    <a:cs typeface="Trebuchet MS"/>
                    <a:sym typeface="Trebuchet MS"/>
                  </a:rPr>
                  <a:t>Scope and technical specificities of evaluation</a:t>
                </a:r>
                <a:endParaRPr sz="1400" b="1">
                  <a:solidFill>
                    <a:schemeClr val="dk1"/>
                  </a:solidFill>
                  <a:latin typeface="Trebuchet MS"/>
                  <a:ea typeface="Trebuchet MS"/>
                  <a:cs typeface="Trebuchet MS"/>
                  <a:sym typeface="Trebuchet MS"/>
                </a:endParaRPr>
              </a:p>
            </p:txBody>
          </p:sp>
          <p:sp>
            <p:nvSpPr>
              <p:cNvPr id="27" name="Google Shape;514;p18"/>
              <p:cNvSpPr txBox="1"/>
              <p:nvPr/>
            </p:nvSpPr>
            <p:spPr>
              <a:xfrm>
                <a:off x="6081" y="2637"/>
                <a:ext cx="1373" cy="241"/>
              </a:xfrm>
              <a:prstGeom prst="rect">
                <a:avLst/>
              </a:prstGeom>
              <a:noFill/>
              <a:ln>
                <a:noFill/>
              </a:ln>
            </p:spPr>
            <p:txBody>
              <a:bodyPr spcFirstLastPara="1" wrap="square" lIns="0" tIns="0" rIns="0" bIns="0" anchor="t" anchorCtr="0">
                <a:noAutofit/>
              </a:bodyPr>
              <a:lstStyle/>
              <a:p>
                <a:pPr marL="0" marR="0" lvl="0" indent="0" algn="ctr" rtl="0">
                  <a:spcBef>
                    <a:spcPts val="0"/>
                  </a:spcBef>
                  <a:spcAft>
                    <a:spcPts val="0"/>
                  </a:spcAft>
                  <a:buNone/>
                </a:pPr>
                <a:r>
                  <a:rPr lang="en-US" sz="1100" b="1" dirty="0">
                    <a:solidFill>
                      <a:srgbClr val="F4B228"/>
                    </a:solidFill>
                    <a:latin typeface="Trebuchet MS"/>
                    <a:ea typeface="Trebuchet MS"/>
                    <a:cs typeface="Trebuchet MS"/>
                    <a:sym typeface="Trebuchet MS"/>
                  </a:rPr>
                  <a:t>Who conducts it</a:t>
                </a:r>
                <a:endParaRPr sz="1400" b="1" dirty="0">
                  <a:solidFill>
                    <a:schemeClr val="dk1"/>
                  </a:solidFill>
                  <a:latin typeface="Trebuchet MS"/>
                  <a:ea typeface="Trebuchet MS"/>
                  <a:cs typeface="Trebuchet MS"/>
                  <a:sym typeface="Trebuchet MS"/>
                </a:endParaRPr>
              </a:p>
            </p:txBody>
          </p:sp>
        </p:grpSp>
        <p:sp>
          <p:nvSpPr>
            <p:cNvPr id="20" name="Google Shape;516;p18"/>
            <p:cNvSpPr txBox="1"/>
            <p:nvPr/>
          </p:nvSpPr>
          <p:spPr>
            <a:xfrm>
              <a:off x="4530360" y="1689461"/>
              <a:ext cx="1215390" cy="1258661"/>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1200" dirty="0">
                  <a:solidFill>
                    <a:schemeClr val="dk1"/>
                  </a:solidFill>
                  <a:latin typeface="Trebuchet MS"/>
                  <a:ea typeface="Trebuchet MS"/>
                  <a:cs typeface="Trebuchet MS"/>
                  <a:sym typeface="Trebuchet MS"/>
                </a:rPr>
                <a:t> </a:t>
              </a:r>
              <a:endParaRPr sz="1100" dirty="0">
                <a:solidFill>
                  <a:schemeClr val="dk1"/>
                </a:solidFill>
                <a:latin typeface="Trebuchet MS"/>
                <a:ea typeface="Trebuchet MS"/>
                <a:cs typeface="Trebuchet MS"/>
                <a:sym typeface="Trebuchet MS"/>
              </a:endParaRPr>
            </a:p>
            <a:p>
              <a:pPr marL="0" marR="0" lvl="0" indent="0" algn="l" rtl="0">
                <a:spcBef>
                  <a:spcPts val="0"/>
                </a:spcBef>
                <a:spcAft>
                  <a:spcPts val="0"/>
                </a:spcAft>
                <a:buNone/>
              </a:pPr>
              <a:r>
                <a:rPr lang="en-US" sz="1200" dirty="0">
                  <a:solidFill>
                    <a:schemeClr val="dk1"/>
                  </a:solidFill>
                  <a:latin typeface="Trebuchet MS"/>
                  <a:ea typeface="Trebuchet MS"/>
                  <a:cs typeface="Trebuchet MS"/>
                  <a:sym typeface="Trebuchet MS"/>
                </a:rPr>
                <a:t> </a:t>
              </a:r>
              <a:endParaRPr sz="1100" dirty="0">
                <a:solidFill>
                  <a:schemeClr val="dk1"/>
                </a:solidFill>
                <a:latin typeface="Trebuchet MS"/>
                <a:ea typeface="Trebuchet MS"/>
                <a:cs typeface="Trebuchet MS"/>
                <a:sym typeface="Trebuchet MS"/>
              </a:endParaRPr>
            </a:p>
            <a:p>
              <a:pPr marL="0" marR="0" lvl="0" indent="0" algn="l" rtl="0">
                <a:spcBef>
                  <a:spcPts val="0"/>
                </a:spcBef>
                <a:spcAft>
                  <a:spcPts val="0"/>
                </a:spcAft>
                <a:buNone/>
              </a:pPr>
              <a:r>
                <a:rPr lang="en-US" sz="1200" dirty="0">
                  <a:solidFill>
                    <a:schemeClr val="dk1"/>
                  </a:solidFill>
                  <a:latin typeface="Trebuchet MS"/>
                  <a:ea typeface="Trebuchet MS"/>
                  <a:cs typeface="Trebuchet MS"/>
                  <a:sym typeface="Trebuchet MS"/>
                </a:rPr>
                <a:t> </a:t>
              </a:r>
              <a:endParaRPr sz="1100" dirty="0">
                <a:solidFill>
                  <a:schemeClr val="dk1"/>
                </a:solidFill>
                <a:latin typeface="Trebuchet MS"/>
                <a:ea typeface="Trebuchet MS"/>
                <a:cs typeface="Trebuchet MS"/>
                <a:sym typeface="Trebuchet MS"/>
              </a:endParaRPr>
            </a:p>
            <a:p>
              <a:pPr marL="349885" marR="0" lvl="0" indent="0" algn="l" rtl="0">
                <a:spcBef>
                  <a:spcPts val="1000"/>
                </a:spcBef>
                <a:spcAft>
                  <a:spcPts val="0"/>
                </a:spcAft>
                <a:buNone/>
              </a:pPr>
              <a:r>
                <a:rPr lang="en-US" sz="1800" dirty="0">
                  <a:solidFill>
                    <a:srgbClr val="368DDD"/>
                  </a:solidFill>
                  <a:latin typeface="Trebuchet MS"/>
                  <a:ea typeface="Trebuchet MS"/>
                  <a:cs typeface="Trebuchet MS"/>
                  <a:sym typeface="Trebuchet MS"/>
                </a:rPr>
                <a:t>Purpose</a:t>
              </a:r>
              <a:endParaRPr sz="2400" dirty="0">
                <a:solidFill>
                  <a:schemeClr val="dk1"/>
                </a:solidFill>
                <a:latin typeface="Trebuchet MS"/>
                <a:ea typeface="Trebuchet MS"/>
                <a:cs typeface="Trebuchet MS"/>
                <a:sym typeface="Trebuchet MS"/>
              </a:endParaRPr>
            </a:p>
          </p:txBody>
        </p:sp>
      </p:grpSp>
      <p:sp>
        <p:nvSpPr>
          <p:cNvPr id="28" name="Google Shape;518;p18"/>
          <p:cNvSpPr/>
          <p:nvPr/>
        </p:nvSpPr>
        <p:spPr>
          <a:xfrm>
            <a:off x="3709197" y="2607103"/>
            <a:ext cx="4518907" cy="3415382"/>
          </a:xfrm>
          <a:prstGeom prst="rect">
            <a:avLst/>
          </a:prstGeom>
          <a:gradFill>
            <a:gsLst>
              <a:gs pos="0">
                <a:srgbClr val="B0CAE9"/>
              </a:gs>
              <a:gs pos="50000">
                <a:srgbClr val="A1C1E4"/>
              </a:gs>
              <a:gs pos="100000">
                <a:srgbClr val="90B8E4"/>
              </a:gs>
            </a:gsLst>
            <a:lin ang="5400000" scaled="0"/>
          </a:gradFill>
          <a:ln w="9525" cap="flat" cmpd="sng">
            <a:solidFill>
              <a:schemeClr val="accent1"/>
            </a:solidFill>
            <a:prstDash val="solid"/>
            <a:miter lim="800000"/>
            <a:headEnd type="none" w="sm" len="sm"/>
            <a:tailEnd type="none" w="sm" len="sm"/>
          </a:ln>
        </p:spPr>
        <p:txBody>
          <a:bodyPr spcFirstLastPara="1" wrap="square" lIns="91425" tIns="45700" rIns="91425" bIns="45700" anchor="t" anchorCtr="0">
            <a:spAutoFit/>
          </a:bodyPr>
          <a:lstStyle/>
          <a:p>
            <a:pPr marL="899795" marR="97790" lvl="0" indent="0" algn="just" rtl="0">
              <a:lnSpc>
                <a:spcPct val="102000"/>
              </a:lnSpc>
              <a:spcBef>
                <a:spcPts val="0"/>
              </a:spcBef>
              <a:spcAft>
                <a:spcPts val="0"/>
              </a:spcAft>
              <a:buNone/>
            </a:pPr>
            <a:r>
              <a:rPr lang="en-US" sz="1800" b="1" dirty="0">
                <a:solidFill>
                  <a:schemeClr val="dk1"/>
                </a:solidFill>
                <a:latin typeface="Times New Roman"/>
                <a:ea typeface="Times New Roman"/>
                <a:cs typeface="Times New Roman"/>
                <a:sym typeface="Times New Roman"/>
              </a:rPr>
              <a:t>Evaluations defined by their purpose can be formative or summative. </a:t>
            </a:r>
            <a:r>
              <a:rPr lang="en-US" sz="1800" b="1" dirty="0">
                <a:solidFill>
                  <a:srgbClr val="C00000"/>
                </a:solidFill>
                <a:latin typeface="Times New Roman"/>
                <a:ea typeface="Times New Roman"/>
                <a:cs typeface="Times New Roman"/>
                <a:sym typeface="Times New Roman"/>
              </a:rPr>
              <a:t>Formative evaluation </a:t>
            </a:r>
            <a:r>
              <a:rPr lang="en-US" sz="1800" b="1" dirty="0">
                <a:solidFill>
                  <a:schemeClr val="dk1"/>
                </a:solidFill>
                <a:latin typeface="Times New Roman"/>
                <a:ea typeface="Times New Roman"/>
                <a:cs typeface="Times New Roman"/>
                <a:sym typeface="Times New Roman"/>
              </a:rPr>
              <a:t>is conducted during implementation for the purposes of improving performance. It is intended to assist managers adjust and improve project, </a:t>
            </a:r>
            <a:r>
              <a:rPr lang="en-US" sz="1800" b="1" dirty="0" err="1">
                <a:solidFill>
                  <a:schemeClr val="dk1"/>
                </a:solidFill>
                <a:latin typeface="Times New Roman"/>
                <a:ea typeface="Times New Roman"/>
                <a:cs typeface="Times New Roman"/>
                <a:sym typeface="Times New Roman"/>
              </a:rPr>
              <a:t>programme</a:t>
            </a:r>
            <a:r>
              <a:rPr lang="en-US" sz="1800" b="1" dirty="0">
                <a:solidFill>
                  <a:schemeClr val="dk1"/>
                </a:solidFill>
                <a:latin typeface="Times New Roman"/>
                <a:ea typeface="Times New Roman"/>
                <a:cs typeface="Times New Roman"/>
                <a:sym typeface="Times New Roman"/>
              </a:rPr>
              <a:t> and strategy implementation based on findings, as well as stakeholders’</a:t>
            </a:r>
            <a:endParaRPr sz="1800" b="1"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r>
              <a:rPr lang="en-US" sz="1400" dirty="0">
                <a:solidFill>
                  <a:schemeClr val="dk1"/>
                </a:solidFill>
                <a:latin typeface="Trebuchet MS"/>
                <a:ea typeface="Trebuchet MS"/>
                <a:cs typeface="Trebuchet MS"/>
                <a:sym typeface="Trebuchet MS"/>
              </a:rPr>
              <a:t> </a:t>
            </a:r>
            <a:endParaRPr sz="1800" dirty="0">
              <a:solidFill>
                <a:schemeClr val="dk1"/>
              </a:solidFill>
              <a:latin typeface="Trebuchet MS"/>
              <a:ea typeface="Trebuchet MS"/>
              <a:cs typeface="Trebuchet MS"/>
              <a:sym typeface="Trebuchet MS"/>
            </a:endParaRPr>
          </a:p>
        </p:txBody>
      </p:sp>
    </p:spTree>
    <p:extLst>
      <p:ext uri="{BB962C8B-B14F-4D97-AF65-F5344CB8AC3E}">
        <p14:creationId xmlns:p14="http://schemas.microsoft.com/office/powerpoint/2010/main" val="144673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74725" y="3833767"/>
            <a:ext cx="2591670" cy="2667532"/>
          </a:xfrm>
          <a:prstGeom prst="rect">
            <a:avLst/>
          </a:prstGeom>
          <a:noFill/>
          <a:ln>
            <a:noFill/>
          </a:ln>
        </p:spPr>
      </p:pic>
      <p:grpSp>
        <p:nvGrpSpPr>
          <p:cNvPr id="11" name="Google Shape;533;p19"/>
          <p:cNvGrpSpPr/>
          <p:nvPr/>
        </p:nvGrpSpPr>
        <p:grpSpPr>
          <a:xfrm>
            <a:off x="5539261" y="3643415"/>
            <a:ext cx="2835266" cy="2601595"/>
            <a:chOff x="3968" y="407"/>
            <a:chExt cx="3969" cy="4097"/>
          </a:xfrm>
        </p:grpSpPr>
        <p:sp>
          <p:nvSpPr>
            <p:cNvPr id="12" name="Google Shape;534;p19"/>
            <p:cNvSpPr/>
            <p:nvPr/>
          </p:nvSpPr>
          <p:spPr>
            <a:xfrm>
              <a:off x="5897" y="407"/>
              <a:ext cx="1854" cy="1854"/>
            </a:xfrm>
            <a:custGeom>
              <a:avLst/>
              <a:gdLst/>
              <a:ahLst/>
              <a:cxnLst/>
              <a:rect l="l" t="t" r="r" b="b"/>
              <a:pathLst>
                <a:path w="1854" h="1854" extrusionOk="0">
                  <a:moveTo>
                    <a:pt x="0" y="1854"/>
                  </a:moveTo>
                  <a:lnTo>
                    <a:pt x="1854" y="1854"/>
                  </a:lnTo>
                  <a:lnTo>
                    <a:pt x="1852" y="1778"/>
                  </a:lnTo>
                  <a:lnTo>
                    <a:pt x="1847" y="1702"/>
                  </a:lnTo>
                  <a:lnTo>
                    <a:pt x="1840" y="1627"/>
                  </a:lnTo>
                  <a:lnTo>
                    <a:pt x="1829" y="1553"/>
                  </a:lnTo>
                  <a:lnTo>
                    <a:pt x="1816" y="1481"/>
                  </a:lnTo>
                  <a:lnTo>
                    <a:pt x="1800" y="1409"/>
                  </a:lnTo>
                  <a:lnTo>
                    <a:pt x="1781" y="1338"/>
                  </a:lnTo>
                  <a:lnTo>
                    <a:pt x="1759" y="1268"/>
                  </a:lnTo>
                  <a:lnTo>
                    <a:pt x="1735" y="1200"/>
                  </a:lnTo>
                  <a:lnTo>
                    <a:pt x="1708" y="1133"/>
                  </a:lnTo>
                  <a:lnTo>
                    <a:pt x="1679" y="1067"/>
                  </a:lnTo>
                  <a:lnTo>
                    <a:pt x="1647" y="1002"/>
                  </a:lnTo>
                  <a:lnTo>
                    <a:pt x="1612" y="939"/>
                  </a:lnTo>
                  <a:lnTo>
                    <a:pt x="1576" y="878"/>
                  </a:lnTo>
                  <a:lnTo>
                    <a:pt x="1537" y="818"/>
                  </a:lnTo>
                  <a:lnTo>
                    <a:pt x="1496" y="759"/>
                  </a:lnTo>
                  <a:lnTo>
                    <a:pt x="1453" y="703"/>
                  </a:lnTo>
                  <a:lnTo>
                    <a:pt x="1407" y="648"/>
                  </a:lnTo>
                  <a:lnTo>
                    <a:pt x="1360" y="595"/>
                  </a:lnTo>
                  <a:lnTo>
                    <a:pt x="1311" y="543"/>
                  </a:lnTo>
                  <a:lnTo>
                    <a:pt x="1259" y="494"/>
                  </a:lnTo>
                  <a:lnTo>
                    <a:pt x="1206" y="447"/>
                  </a:lnTo>
                  <a:lnTo>
                    <a:pt x="1151" y="401"/>
                  </a:lnTo>
                  <a:lnTo>
                    <a:pt x="1095" y="358"/>
                  </a:lnTo>
                  <a:lnTo>
                    <a:pt x="1036" y="317"/>
                  </a:lnTo>
                  <a:lnTo>
                    <a:pt x="976" y="278"/>
                  </a:lnTo>
                  <a:lnTo>
                    <a:pt x="915" y="242"/>
                  </a:lnTo>
                  <a:lnTo>
                    <a:pt x="852" y="207"/>
                  </a:lnTo>
                  <a:lnTo>
                    <a:pt x="787" y="176"/>
                  </a:lnTo>
                  <a:lnTo>
                    <a:pt x="721" y="146"/>
                  </a:lnTo>
                  <a:lnTo>
                    <a:pt x="654" y="119"/>
                  </a:lnTo>
                  <a:lnTo>
                    <a:pt x="586" y="95"/>
                  </a:lnTo>
                  <a:lnTo>
                    <a:pt x="516" y="73"/>
                  </a:lnTo>
                  <a:lnTo>
                    <a:pt x="445" y="54"/>
                  </a:lnTo>
                  <a:lnTo>
                    <a:pt x="374" y="38"/>
                  </a:lnTo>
                  <a:lnTo>
                    <a:pt x="301" y="25"/>
                  </a:lnTo>
                  <a:lnTo>
                    <a:pt x="227" y="14"/>
                  </a:lnTo>
                  <a:lnTo>
                    <a:pt x="152" y="7"/>
                  </a:lnTo>
                  <a:lnTo>
                    <a:pt x="76" y="2"/>
                  </a:lnTo>
                  <a:lnTo>
                    <a:pt x="0" y="0"/>
                  </a:lnTo>
                  <a:lnTo>
                    <a:pt x="0" y="1854"/>
                  </a:lnTo>
                  <a:close/>
                </a:path>
              </a:pathLst>
            </a:custGeom>
            <a:noFill/>
            <a:ln w="38100" cap="flat" cmpd="sng">
              <a:solidFill>
                <a:srgbClr val="368DD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 name="Google Shape;535;p19"/>
            <p:cNvSpPr/>
            <p:nvPr/>
          </p:nvSpPr>
          <p:spPr>
            <a:xfrm>
              <a:off x="3968" y="2459"/>
              <a:ext cx="1854" cy="1830"/>
            </a:xfrm>
            <a:custGeom>
              <a:avLst/>
              <a:gdLst/>
              <a:ahLst/>
              <a:cxnLst/>
              <a:rect l="l" t="t" r="r" b="b"/>
              <a:pathLst>
                <a:path w="1854" h="1854" extrusionOk="0">
                  <a:moveTo>
                    <a:pt x="1854" y="0"/>
                  </a:moveTo>
                  <a:lnTo>
                    <a:pt x="0" y="0"/>
                  </a:lnTo>
                  <a:lnTo>
                    <a:pt x="2" y="77"/>
                  </a:lnTo>
                  <a:lnTo>
                    <a:pt x="7" y="152"/>
                  </a:lnTo>
                  <a:lnTo>
                    <a:pt x="14" y="227"/>
                  </a:lnTo>
                  <a:lnTo>
                    <a:pt x="25" y="301"/>
                  </a:lnTo>
                  <a:lnTo>
                    <a:pt x="38" y="374"/>
                  </a:lnTo>
                  <a:lnTo>
                    <a:pt x="54" y="446"/>
                  </a:lnTo>
                  <a:lnTo>
                    <a:pt x="73" y="517"/>
                  </a:lnTo>
                  <a:lnTo>
                    <a:pt x="95" y="586"/>
                  </a:lnTo>
                  <a:lnTo>
                    <a:pt x="119" y="655"/>
                  </a:lnTo>
                  <a:lnTo>
                    <a:pt x="146" y="722"/>
                  </a:lnTo>
                  <a:lnTo>
                    <a:pt x="176" y="788"/>
                  </a:lnTo>
                  <a:lnTo>
                    <a:pt x="207" y="852"/>
                  </a:lnTo>
                  <a:lnTo>
                    <a:pt x="242" y="915"/>
                  </a:lnTo>
                  <a:lnTo>
                    <a:pt x="278" y="977"/>
                  </a:lnTo>
                  <a:lnTo>
                    <a:pt x="317" y="1037"/>
                  </a:lnTo>
                  <a:lnTo>
                    <a:pt x="358" y="1095"/>
                  </a:lnTo>
                  <a:lnTo>
                    <a:pt x="401" y="1152"/>
                  </a:lnTo>
                  <a:lnTo>
                    <a:pt x="447" y="1207"/>
                  </a:lnTo>
                  <a:lnTo>
                    <a:pt x="494" y="1260"/>
                  </a:lnTo>
                  <a:lnTo>
                    <a:pt x="543" y="1311"/>
                  </a:lnTo>
                  <a:lnTo>
                    <a:pt x="595" y="1360"/>
                  </a:lnTo>
                  <a:lnTo>
                    <a:pt x="648" y="1408"/>
                  </a:lnTo>
                  <a:lnTo>
                    <a:pt x="703" y="1453"/>
                  </a:lnTo>
                  <a:lnTo>
                    <a:pt x="759" y="1496"/>
                  </a:lnTo>
                  <a:lnTo>
                    <a:pt x="818" y="1537"/>
                  </a:lnTo>
                  <a:lnTo>
                    <a:pt x="878" y="1576"/>
                  </a:lnTo>
                  <a:lnTo>
                    <a:pt x="939" y="1613"/>
                  </a:lnTo>
                  <a:lnTo>
                    <a:pt x="1002" y="1647"/>
                  </a:lnTo>
                  <a:lnTo>
                    <a:pt x="1067" y="1679"/>
                  </a:lnTo>
                  <a:lnTo>
                    <a:pt x="1133" y="1708"/>
                  </a:lnTo>
                  <a:lnTo>
                    <a:pt x="1200" y="1735"/>
                  </a:lnTo>
                  <a:lnTo>
                    <a:pt x="1268" y="1760"/>
                  </a:lnTo>
                  <a:lnTo>
                    <a:pt x="1338" y="1781"/>
                  </a:lnTo>
                  <a:lnTo>
                    <a:pt x="1409" y="1800"/>
                  </a:lnTo>
                  <a:lnTo>
                    <a:pt x="1481" y="1816"/>
                  </a:lnTo>
                  <a:lnTo>
                    <a:pt x="1553" y="1830"/>
                  </a:lnTo>
                  <a:lnTo>
                    <a:pt x="1627" y="1840"/>
                  </a:lnTo>
                  <a:lnTo>
                    <a:pt x="1702" y="1848"/>
                  </a:lnTo>
                  <a:lnTo>
                    <a:pt x="1778" y="1853"/>
                  </a:lnTo>
                  <a:lnTo>
                    <a:pt x="1854" y="1854"/>
                  </a:lnTo>
                  <a:lnTo>
                    <a:pt x="1854" y="0"/>
                  </a:lnTo>
                  <a:close/>
                </a:path>
              </a:pathLst>
            </a:custGeom>
            <a:noFill/>
            <a:ln w="38100" cap="flat" cmpd="sng">
              <a:solidFill>
                <a:srgbClr val="FF681E"/>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 name="Google Shape;536;p19"/>
            <p:cNvSpPr/>
            <p:nvPr/>
          </p:nvSpPr>
          <p:spPr>
            <a:xfrm>
              <a:off x="6083" y="2650"/>
              <a:ext cx="1854" cy="1854"/>
            </a:xfrm>
            <a:custGeom>
              <a:avLst/>
              <a:gdLst/>
              <a:ahLst/>
              <a:cxnLst/>
              <a:rect l="l" t="t" r="r" b="b"/>
              <a:pathLst>
                <a:path w="1854" h="1854" extrusionOk="0">
                  <a:moveTo>
                    <a:pt x="0" y="0"/>
                  </a:moveTo>
                  <a:lnTo>
                    <a:pt x="0" y="1854"/>
                  </a:lnTo>
                  <a:lnTo>
                    <a:pt x="76" y="1852"/>
                  </a:lnTo>
                  <a:lnTo>
                    <a:pt x="152" y="1848"/>
                  </a:lnTo>
                  <a:lnTo>
                    <a:pt x="227" y="1840"/>
                  </a:lnTo>
                  <a:lnTo>
                    <a:pt x="301" y="1829"/>
                  </a:lnTo>
                  <a:lnTo>
                    <a:pt x="374" y="1816"/>
                  </a:lnTo>
                  <a:lnTo>
                    <a:pt x="446" y="1800"/>
                  </a:lnTo>
                  <a:lnTo>
                    <a:pt x="516" y="1781"/>
                  </a:lnTo>
                  <a:lnTo>
                    <a:pt x="586" y="1759"/>
                  </a:lnTo>
                  <a:lnTo>
                    <a:pt x="654" y="1735"/>
                  </a:lnTo>
                  <a:lnTo>
                    <a:pt x="722" y="1708"/>
                  </a:lnTo>
                  <a:lnTo>
                    <a:pt x="787" y="1679"/>
                  </a:lnTo>
                  <a:lnTo>
                    <a:pt x="852" y="1647"/>
                  </a:lnTo>
                  <a:lnTo>
                    <a:pt x="915" y="1613"/>
                  </a:lnTo>
                  <a:lnTo>
                    <a:pt x="977" y="1576"/>
                  </a:lnTo>
                  <a:lnTo>
                    <a:pt x="1036" y="1537"/>
                  </a:lnTo>
                  <a:lnTo>
                    <a:pt x="1095" y="1496"/>
                  </a:lnTo>
                  <a:lnTo>
                    <a:pt x="1151" y="1453"/>
                  </a:lnTo>
                  <a:lnTo>
                    <a:pt x="1206" y="1407"/>
                  </a:lnTo>
                  <a:lnTo>
                    <a:pt x="1260" y="1360"/>
                  </a:lnTo>
                  <a:lnTo>
                    <a:pt x="1311" y="1311"/>
                  </a:lnTo>
                  <a:lnTo>
                    <a:pt x="1360" y="1260"/>
                  </a:lnTo>
                  <a:lnTo>
                    <a:pt x="1408" y="1206"/>
                  </a:lnTo>
                  <a:lnTo>
                    <a:pt x="1453" y="1151"/>
                  </a:lnTo>
                  <a:lnTo>
                    <a:pt x="1496" y="1095"/>
                  </a:lnTo>
                  <a:lnTo>
                    <a:pt x="1537" y="1036"/>
                  </a:lnTo>
                  <a:lnTo>
                    <a:pt x="1576" y="976"/>
                  </a:lnTo>
                  <a:lnTo>
                    <a:pt x="1613" y="915"/>
                  </a:lnTo>
                  <a:lnTo>
                    <a:pt x="1647" y="852"/>
                  </a:lnTo>
                  <a:lnTo>
                    <a:pt x="1679" y="787"/>
                  </a:lnTo>
                  <a:lnTo>
                    <a:pt x="1708" y="722"/>
                  </a:lnTo>
                  <a:lnTo>
                    <a:pt x="1735" y="654"/>
                  </a:lnTo>
                  <a:lnTo>
                    <a:pt x="1759" y="586"/>
                  </a:lnTo>
                  <a:lnTo>
                    <a:pt x="1781" y="516"/>
                  </a:lnTo>
                  <a:lnTo>
                    <a:pt x="1800" y="446"/>
                  </a:lnTo>
                  <a:lnTo>
                    <a:pt x="1816" y="374"/>
                  </a:lnTo>
                  <a:lnTo>
                    <a:pt x="1829" y="301"/>
                  </a:lnTo>
                  <a:lnTo>
                    <a:pt x="1840" y="227"/>
                  </a:lnTo>
                  <a:lnTo>
                    <a:pt x="1848" y="152"/>
                  </a:lnTo>
                  <a:lnTo>
                    <a:pt x="1852" y="77"/>
                  </a:lnTo>
                  <a:lnTo>
                    <a:pt x="1854" y="0"/>
                  </a:lnTo>
                  <a:lnTo>
                    <a:pt x="0" y="0"/>
                  </a:lnTo>
                  <a:close/>
                </a:path>
              </a:pathLst>
            </a:custGeom>
            <a:noFill/>
            <a:ln w="38100" cap="flat" cmpd="sng">
              <a:solidFill>
                <a:srgbClr val="F4B228"/>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 name="Google Shape;537;p19"/>
            <p:cNvSpPr/>
            <p:nvPr/>
          </p:nvSpPr>
          <p:spPr>
            <a:xfrm>
              <a:off x="3968" y="415"/>
              <a:ext cx="1854" cy="1854"/>
            </a:xfrm>
            <a:custGeom>
              <a:avLst/>
              <a:gdLst/>
              <a:ahLst/>
              <a:cxnLst/>
              <a:rect l="l" t="t" r="r" b="b"/>
              <a:pathLst>
                <a:path w="1854" h="1854" extrusionOk="0">
                  <a:moveTo>
                    <a:pt x="1853" y="1853"/>
                  </a:moveTo>
                  <a:lnTo>
                    <a:pt x="1853" y="0"/>
                  </a:lnTo>
                  <a:lnTo>
                    <a:pt x="1777" y="1"/>
                  </a:lnTo>
                  <a:lnTo>
                    <a:pt x="1701" y="6"/>
                  </a:lnTo>
                  <a:lnTo>
                    <a:pt x="1627" y="13"/>
                  </a:lnTo>
                  <a:lnTo>
                    <a:pt x="1553" y="24"/>
                  </a:lnTo>
                  <a:lnTo>
                    <a:pt x="1480" y="37"/>
                  </a:lnTo>
                  <a:lnTo>
                    <a:pt x="1408" y="54"/>
                  </a:lnTo>
                  <a:lnTo>
                    <a:pt x="1337" y="73"/>
                  </a:lnTo>
                  <a:lnTo>
                    <a:pt x="1268" y="94"/>
                  </a:lnTo>
                  <a:lnTo>
                    <a:pt x="1199" y="119"/>
                  </a:lnTo>
                  <a:lnTo>
                    <a:pt x="1132" y="145"/>
                  </a:lnTo>
                  <a:lnTo>
                    <a:pt x="1066" y="175"/>
                  </a:lnTo>
                  <a:lnTo>
                    <a:pt x="1002" y="207"/>
                  </a:lnTo>
                  <a:lnTo>
                    <a:pt x="939" y="241"/>
                  </a:lnTo>
                  <a:lnTo>
                    <a:pt x="877" y="277"/>
                  </a:lnTo>
                  <a:lnTo>
                    <a:pt x="817" y="316"/>
                  </a:lnTo>
                  <a:lnTo>
                    <a:pt x="759" y="357"/>
                  </a:lnTo>
                  <a:lnTo>
                    <a:pt x="702" y="401"/>
                  </a:lnTo>
                  <a:lnTo>
                    <a:pt x="647" y="446"/>
                  </a:lnTo>
                  <a:lnTo>
                    <a:pt x="594" y="493"/>
                  </a:lnTo>
                  <a:lnTo>
                    <a:pt x="543" y="543"/>
                  </a:lnTo>
                  <a:lnTo>
                    <a:pt x="493" y="594"/>
                  </a:lnTo>
                  <a:lnTo>
                    <a:pt x="446" y="647"/>
                  </a:lnTo>
                  <a:lnTo>
                    <a:pt x="401" y="702"/>
                  </a:lnTo>
                  <a:lnTo>
                    <a:pt x="357" y="759"/>
                  </a:lnTo>
                  <a:lnTo>
                    <a:pt x="316" y="817"/>
                  </a:lnTo>
                  <a:lnTo>
                    <a:pt x="278" y="877"/>
                  </a:lnTo>
                  <a:lnTo>
                    <a:pt x="241" y="939"/>
                  </a:lnTo>
                  <a:lnTo>
                    <a:pt x="207" y="1002"/>
                  </a:lnTo>
                  <a:lnTo>
                    <a:pt x="175" y="1066"/>
                  </a:lnTo>
                  <a:lnTo>
                    <a:pt x="145" y="1132"/>
                  </a:lnTo>
                  <a:lnTo>
                    <a:pt x="119" y="1199"/>
                  </a:lnTo>
                  <a:lnTo>
                    <a:pt x="94" y="1268"/>
                  </a:lnTo>
                  <a:lnTo>
                    <a:pt x="73" y="1337"/>
                  </a:lnTo>
                  <a:lnTo>
                    <a:pt x="54" y="1408"/>
                  </a:lnTo>
                  <a:lnTo>
                    <a:pt x="37" y="1480"/>
                  </a:lnTo>
                  <a:lnTo>
                    <a:pt x="24" y="1553"/>
                  </a:lnTo>
                  <a:lnTo>
                    <a:pt x="14" y="1627"/>
                  </a:lnTo>
                  <a:lnTo>
                    <a:pt x="6" y="1701"/>
                  </a:lnTo>
                  <a:lnTo>
                    <a:pt x="1" y="1777"/>
                  </a:lnTo>
                  <a:lnTo>
                    <a:pt x="0" y="1853"/>
                  </a:lnTo>
                  <a:lnTo>
                    <a:pt x="1853" y="1853"/>
                  </a:lnTo>
                  <a:close/>
                </a:path>
              </a:pathLst>
            </a:custGeom>
            <a:noFill/>
            <a:ln w="38100" cap="flat" cmpd="sng">
              <a:solidFill>
                <a:srgbClr val="55B6B2"/>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 name="Google Shape;538;p19"/>
            <p:cNvSpPr txBox="1"/>
            <p:nvPr/>
          </p:nvSpPr>
          <p:spPr>
            <a:xfrm>
              <a:off x="4723" y="1411"/>
              <a:ext cx="545" cy="241"/>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1000">
                  <a:solidFill>
                    <a:srgbClr val="55B6B2"/>
                  </a:solidFill>
                  <a:latin typeface="Trebuchet MS"/>
                  <a:ea typeface="Trebuchet MS"/>
                  <a:cs typeface="Trebuchet MS"/>
                  <a:sym typeface="Trebuchet MS"/>
                </a:rPr>
                <a:t>Timing</a:t>
              </a:r>
              <a:endParaRPr sz="1100">
                <a:solidFill>
                  <a:schemeClr val="dk1"/>
                </a:solidFill>
                <a:latin typeface="Trebuchet MS"/>
                <a:ea typeface="Trebuchet MS"/>
                <a:cs typeface="Trebuchet MS"/>
                <a:sym typeface="Trebuchet MS"/>
              </a:endParaRPr>
            </a:p>
          </p:txBody>
        </p:sp>
        <p:sp>
          <p:nvSpPr>
            <p:cNvPr id="17" name="Google Shape;539;p19"/>
            <p:cNvSpPr txBox="1"/>
            <p:nvPr/>
          </p:nvSpPr>
          <p:spPr>
            <a:xfrm>
              <a:off x="6418" y="1411"/>
              <a:ext cx="671" cy="241"/>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1000">
                  <a:solidFill>
                    <a:srgbClr val="368DDD"/>
                  </a:solidFill>
                  <a:latin typeface="Trebuchet MS"/>
                  <a:ea typeface="Trebuchet MS"/>
                  <a:cs typeface="Trebuchet MS"/>
                  <a:sym typeface="Trebuchet MS"/>
                </a:rPr>
                <a:t>Purpose</a:t>
              </a:r>
              <a:endParaRPr sz="1100">
                <a:solidFill>
                  <a:schemeClr val="dk1"/>
                </a:solidFill>
                <a:latin typeface="Trebuchet MS"/>
                <a:ea typeface="Trebuchet MS"/>
                <a:cs typeface="Trebuchet MS"/>
                <a:sym typeface="Trebuchet MS"/>
              </a:endParaRPr>
            </a:p>
          </p:txBody>
        </p:sp>
        <p:sp>
          <p:nvSpPr>
            <p:cNvPr id="18" name="Google Shape;540;p19"/>
            <p:cNvSpPr txBox="1"/>
            <p:nvPr/>
          </p:nvSpPr>
          <p:spPr>
            <a:xfrm>
              <a:off x="4434" y="2658"/>
              <a:ext cx="1123" cy="961"/>
            </a:xfrm>
            <a:prstGeom prst="rect">
              <a:avLst/>
            </a:prstGeom>
            <a:noFill/>
            <a:ln>
              <a:noFill/>
            </a:ln>
          </p:spPr>
          <p:txBody>
            <a:bodyPr spcFirstLastPara="1" wrap="square" lIns="0" tIns="0" rIns="0" bIns="0" anchor="t" anchorCtr="0">
              <a:noAutofit/>
            </a:bodyPr>
            <a:lstStyle/>
            <a:p>
              <a:pPr marL="0" marR="11430" lvl="0" indent="0" algn="ctr" rtl="0">
                <a:lnSpc>
                  <a:spcPct val="102000"/>
                </a:lnSpc>
                <a:spcBef>
                  <a:spcPts val="0"/>
                </a:spcBef>
                <a:spcAft>
                  <a:spcPts val="0"/>
                </a:spcAft>
                <a:buNone/>
              </a:pPr>
              <a:r>
                <a:rPr lang="en-US" sz="1000">
                  <a:solidFill>
                    <a:srgbClr val="FF681E"/>
                  </a:solidFill>
                  <a:latin typeface="Trebuchet MS"/>
                  <a:ea typeface="Trebuchet MS"/>
                  <a:cs typeface="Trebuchet MS"/>
                  <a:sym typeface="Trebuchet MS"/>
                </a:rPr>
                <a:t>Scope and technical specificities of evaluation</a:t>
              </a:r>
              <a:endParaRPr sz="1100">
                <a:solidFill>
                  <a:schemeClr val="dk1"/>
                </a:solidFill>
                <a:latin typeface="Trebuchet MS"/>
                <a:ea typeface="Trebuchet MS"/>
                <a:cs typeface="Trebuchet MS"/>
                <a:sym typeface="Trebuchet MS"/>
              </a:endParaRPr>
            </a:p>
          </p:txBody>
        </p:sp>
        <p:sp>
          <p:nvSpPr>
            <p:cNvPr id="19" name="Google Shape;541;p19"/>
            <p:cNvSpPr txBox="1"/>
            <p:nvPr/>
          </p:nvSpPr>
          <p:spPr>
            <a:xfrm>
              <a:off x="6290" y="3121"/>
              <a:ext cx="1373" cy="241"/>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1000">
                  <a:solidFill>
                    <a:srgbClr val="F4B228"/>
                  </a:solidFill>
                  <a:latin typeface="Trebuchet MS"/>
                  <a:ea typeface="Trebuchet MS"/>
                  <a:cs typeface="Trebuchet MS"/>
                  <a:sym typeface="Trebuchet MS"/>
                </a:rPr>
                <a:t>Who conducts it</a:t>
              </a:r>
              <a:endParaRPr sz="1100">
                <a:solidFill>
                  <a:schemeClr val="dk1"/>
                </a:solidFill>
                <a:latin typeface="Trebuchet MS"/>
                <a:ea typeface="Trebuchet MS"/>
                <a:cs typeface="Trebuchet MS"/>
                <a:sym typeface="Trebuchet MS"/>
              </a:endParaRPr>
            </a:p>
          </p:txBody>
        </p:sp>
      </p:grpSp>
      <p:sp>
        <p:nvSpPr>
          <p:cNvPr id="20" name="Google Shape;542;p19"/>
          <p:cNvSpPr/>
          <p:nvPr/>
        </p:nvSpPr>
        <p:spPr>
          <a:xfrm>
            <a:off x="3123943" y="2373449"/>
            <a:ext cx="7310425" cy="1222346"/>
          </a:xfrm>
          <a:prstGeom prst="rect">
            <a:avLst/>
          </a:prstGeom>
          <a:gradFill>
            <a:gsLst>
              <a:gs pos="0">
                <a:srgbClr val="FFDC9B"/>
              </a:gs>
              <a:gs pos="50000">
                <a:srgbClr val="FFD68D"/>
              </a:gs>
              <a:gs pos="100000">
                <a:srgbClr val="FFD478"/>
              </a:gs>
            </a:gsLst>
            <a:lin ang="5400000" scaled="0"/>
          </a:gradFill>
          <a:ln w="9525" cap="flat" cmpd="sng">
            <a:solidFill>
              <a:schemeClr val="accent4"/>
            </a:solidFill>
            <a:prstDash val="solid"/>
            <a:miter lim="800000"/>
            <a:headEnd type="none" w="sm" len="sm"/>
            <a:tailEnd type="none" w="sm" len="sm"/>
          </a:ln>
        </p:spPr>
        <p:txBody>
          <a:bodyPr spcFirstLastPara="1" wrap="square" lIns="91425" tIns="45700" rIns="91425" bIns="45700" anchor="t" anchorCtr="0">
            <a:spAutoFit/>
          </a:bodyPr>
          <a:lstStyle/>
          <a:p>
            <a:pPr marL="899795" marR="0" lvl="0" indent="0" algn="l" rtl="0">
              <a:lnSpc>
                <a:spcPct val="102000"/>
              </a:lnSpc>
              <a:spcBef>
                <a:spcPts val="0"/>
              </a:spcBef>
              <a:spcAft>
                <a:spcPts val="0"/>
              </a:spcAft>
              <a:buNone/>
            </a:pPr>
            <a:r>
              <a:rPr lang="en-US" sz="1800" b="1" dirty="0">
                <a:solidFill>
                  <a:schemeClr val="dk1"/>
                </a:solidFill>
                <a:latin typeface="Times New Roman"/>
                <a:ea typeface="Times New Roman"/>
                <a:cs typeface="Times New Roman"/>
                <a:sym typeface="Times New Roman"/>
              </a:rPr>
              <a:t>A third distinction is made according to the person(s) who conduct(s) the evaluation exercise. There are three types of evaluation based on who conducts the evaluation: (a) internal; (b) external; and (c) mixed.</a:t>
            </a:r>
            <a:endParaRPr sz="1800" b="1" dirty="0">
              <a:solidFill>
                <a:schemeClr val="dk1"/>
              </a:solidFill>
              <a:latin typeface="Times New Roman"/>
              <a:ea typeface="Times New Roman"/>
              <a:cs typeface="Times New Roman"/>
              <a:sym typeface="Times New Roman"/>
            </a:endParaRPr>
          </a:p>
        </p:txBody>
      </p:sp>
      <p:sp>
        <p:nvSpPr>
          <p:cNvPr id="2" name="Rectangle 1"/>
          <p:cNvSpPr/>
          <p:nvPr/>
        </p:nvSpPr>
        <p:spPr>
          <a:xfrm>
            <a:off x="3760294" y="1958844"/>
            <a:ext cx="7069993" cy="458074"/>
          </a:xfrm>
          <a:prstGeom prst="rect">
            <a:avLst/>
          </a:prstGeom>
        </p:spPr>
        <p:txBody>
          <a:bodyPr wrap="square">
            <a:spAutoFit/>
          </a:bodyPr>
          <a:lstStyle/>
          <a:p>
            <a:pPr marL="742950" lvl="1" indent="-285750" algn="just">
              <a:lnSpc>
                <a:spcPct val="150000"/>
              </a:lnSpc>
              <a:buClr>
                <a:srgbClr val="C00000"/>
              </a:buClr>
              <a:buSzPts val="2000"/>
              <a:buFont typeface="Arial"/>
              <a:buChar char="•"/>
            </a:pPr>
            <a:r>
              <a:rPr lang="en-US" b="1" dirty="0">
                <a:solidFill>
                  <a:srgbClr val="C00000"/>
                </a:solidFill>
                <a:latin typeface="Times New Roman"/>
                <a:ea typeface="Times New Roman"/>
                <a:cs typeface="Times New Roman"/>
                <a:sym typeface="Times New Roman"/>
              </a:rPr>
              <a:t>Evaluation types according to </a:t>
            </a:r>
            <a:r>
              <a:rPr lang="en-US" b="1" dirty="0" smtClean="0">
                <a:solidFill>
                  <a:srgbClr val="C00000"/>
                </a:solidFill>
                <a:latin typeface="Times New Roman"/>
                <a:ea typeface="Times New Roman"/>
                <a:cs typeface="Times New Roman"/>
                <a:sym typeface="Times New Roman"/>
              </a:rPr>
              <a:t>who conducts it</a:t>
            </a:r>
            <a:endParaRPr lang="en-US" sz="1600"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291717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810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65547" y="3427744"/>
            <a:ext cx="2591670" cy="2667532"/>
          </a:xfrm>
          <a:prstGeom prst="rect">
            <a:avLst/>
          </a:prstGeom>
          <a:noFill/>
          <a:ln>
            <a:noFill/>
          </a:ln>
        </p:spPr>
      </p:pic>
      <p:sp>
        <p:nvSpPr>
          <p:cNvPr id="2" name="Rectangle 1"/>
          <p:cNvSpPr/>
          <p:nvPr/>
        </p:nvSpPr>
        <p:spPr>
          <a:xfrm>
            <a:off x="2905484" y="2107780"/>
            <a:ext cx="8169897" cy="3662541"/>
          </a:xfrm>
          <a:prstGeom prst="rect">
            <a:avLst/>
          </a:prstGeom>
        </p:spPr>
        <p:txBody>
          <a:bodyPr wrap="square">
            <a:spAutoFit/>
          </a:bodyPr>
          <a:lstStyle/>
          <a:p>
            <a:pPr lvl="2" algn="ctr"/>
            <a:r>
              <a:rPr lang="en-US" sz="2000" b="1" dirty="0">
                <a:solidFill>
                  <a:schemeClr val="accent2"/>
                </a:solidFill>
                <a:latin typeface="Times New Roman"/>
                <a:ea typeface="Times New Roman"/>
                <a:cs typeface="Times New Roman"/>
                <a:sym typeface="Times New Roman"/>
              </a:rPr>
              <a:t>Internal Evaluation</a:t>
            </a:r>
            <a:endParaRPr lang="en-US" sz="1600" dirty="0"/>
          </a:p>
          <a:p>
            <a:pPr lvl="2" algn="ctr"/>
            <a:endParaRPr lang="en-US" sz="2000" b="1" dirty="0">
              <a:solidFill>
                <a:schemeClr val="accent2"/>
              </a:solidFill>
              <a:latin typeface="Times New Roman"/>
              <a:ea typeface="Times New Roman"/>
              <a:cs typeface="Times New Roman"/>
              <a:sym typeface="Times New Roman"/>
            </a:endParaRPr>
          </a:p>
          <a:p>
            <a:pPr marL="742950" lvl="1" indent="-285750" algn="just">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An</a:t>
            </a:r>
            <a:r>
              <a:rPr lang="en-US" sz="1600" dirty="0">
                <a:solidFill>
                  <a:schemeClr val="dk1"/>
                </a:solidFill>
                <a:latin typeface="Times New Roman"/>
                <a:ea typeface="Times New Roman"/>
                <a:cs typeface="Times New Roman"/>
                <a:sym typeface="Times New Roman"/>
              </a:rPr>
              <a:t> </a:t>
            </a:r>
            <a:r>
              <a:rPr lang="en-US" sz="1600" b="1" dirty="0">
                <a:solidFill>
                  <a:srgbClr val="C00000"/>
                </a:solidFill>
                <a:latin typeface="Times New Roman"/>
                <a:ea typeface="Times New Roman"/>
                <a:cs typeface="Times New Roman"/>
                <a:sym typeface="Times New Roman"/>
              </a:rPr>
              <a:t>internal evaluation </a:t>
            </a:r>
            <a:r>
              <a:rPr lang="en-US" sz="1600" b="1" dirty="0">
                <a:solidFill>
                  <a:schemeClr val="dk1"/>
                </a:solidFill>
                <a:latin typeface="Times New Roman"/>
                <a:ea typeface="Times New Roman"/>
                <a:cs typeface="Times New Roman"/>
                <a:sym typeface="Times New Roman"/>
              </a:rPr>
              <a:t>is conducted by an individual staff member or a team composed of IOM staff.</a:t>
            </a:r>
          </a:p>
          <a:p>
            <a:pPr marL="742950" lvl="1" indent="-285750" algn="just">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An </a:t>
            </a:r>
            <a:r>
              <a:rPr lang="en-US" sz="1600" b="1" dirty="0">
                <a:solidFill>
                  <a:srgbClr val="C00000"/>
                </a:solidFill>
                <a:latin typeface="Times New Roman"/>
                <a:ea typeface="Times New Roman"/>
                <a:cs typeface="Times New Roman"/>
                <a:sym typeface="Times New Roman"/>
              </a:rPr>
              <a:t>independent internal evaluation </a:t>
            </a:r>
            <a:r>
              <a:rPr lang="en-US" sz="1600" b="1" dirty="0">
                <a:solidFill>
                  <a:schemeClr val="dk1"/>
                </a:solidFill>
                <a:latin typeface="Times New Roman"/>
                <a:ea typeface="Times New Roman"/>
                <a:cs typeface="Times New Roman"/>
                <a:sym typeface="Times New Roman"/>
              </a:rPr>
              <a:t>is conducted by someone who did not directly participate in the conceptualization, development and/or implementation of the intervention to be evaluated. Within IOM, internal independent evaluations are conducted by OIG/Evaluation, regional M&amp;E officers and trained staff on the IOM Internal Evaluation roster. Evaluations of interventions conducted by staff members from the implementing office are also considered independent internal evaluations, as long as the evaluators were not involved in its development and implementation.</a:t>
            </a:r>
          </a:p>
          <a:p>
            <a:pPr lvl="1" algn="ctr"/>
            <a:r>
              <a:rPr lang="en-US" sz="1600" b="1" dirty="0">
                <a:solidFill>
                  <a:srgbClr val="24A9E1"/>
                </a:solidFill>
                <a:latin typeface="Times New Roman"/>
                <a:ea typeface="Times New Roman"/>
                <a:cs typeface="Times New Roman"/>
                <a:sym typeface="Times New Roman"/>
              </a:rPr>
              <a:t>A self-evaluation is an internal evaluation done by those who are or were entrusted with the development and/or delivery of the project or program. </a:t>
            </a:r>
            <a:endParaRPr lang="en-US" sz="1600" b="1" dirty="0">
              <a:solidFill>
                <a:srgbClr val="24A9E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654670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29312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74725" y="2518235"/>
            <a:ext cx="2591670" cy="2667532"/>
          </a:xfrm>
          <a:prstGeom prst="rect">
            <a:avLst/>
          </a:prstGeom>
          <a:noFill/>
          <a:ln>
            <a:noFill/>
          </a:ln>
        </p:spPr>
      </p:pic>
      <p:sp>
        <p:nvSpPr>
          <p:cNvPr id="2" name="Rectangle 1"/>
          <p:cNvSpPr/>
          <p:nvPr/>
        </p:nvSpPr>
        <p:spPr>
          <a:xfrm>
            <a:off x="2956433" y="1968371"/>
            <a:ext cx="7858812" cy="3016210"/>
          </a:xfrm>
          <a:prstGeom prst="rect">
            <a:avLst/>
          </a:prstGeom>
        </p:spPr>
        <p:txBody>
          <a:bodyPr wrap="square">
            <a:spAutoFit/>
          </a:bodyPr>
          <a:lstStyle/>
          <a:p>
            <a:pPr lvl="2" indent="-285750" algn="ctr">
              <a:lnSpc>
                <a:spcPct val="150000"/>
              </a:lnSpc>
              <a:buClr>
                <a:schemeClr val="accent2"/>
              </a:buClr>
              <a:buSzPts val="2400"/>
              <a:buFont typeface="Arial"/>
              <a:buChar char="•"/>
            </a:pPr>
            <a:r>
              <a:rPr lang="en-US" sz="2000" b="1" dirty="0">
                <a:solidFill>
                  <a:schemeClr val="accent2"/>
                </a:solidFill>
                <a:latin typeface="Times New Roman"/>
                <a:ea typeface="Times New Roman"/>
                <a:cs typeface="Times New Roman"/>
                <a:sym typeface="Times New Roman"/>
              </a:rPr>
              <a:t>External Evaluation</a:t>
            </a:r>
          </a:p>
          <a:p>
            <a:pPr marL="742950" lvl="1" indent="-171450" algn="just">
              <a:lnSpc>
                <a:spcPct val="150000"/>
              </a:lnSpc>
              <a:buClr>
                <a:schemeClr val="dk1"/>
              </a:buClr>
              <a:buSzPts val="1800"/>
            </a:pPr>
            <a:endParaRPr lang="en-US" sz="1600" b="1" dirty="0">
              <a:solidFill>
                <a:schemeClr val="dk1"/>
              </a:solidFill>
              <a:latin typeface="Times New Roman"/>
              <a:ea typeface="Times New Roman"/>
              <a:cs typeface="Times New Roman"/>
              <a:sym typeface="Times New Roman"/>
            </a:endParaRPr>
          </a:p>
          <a:p>
            <a:pPr lvl="0" algn="ctr"/>
            <a:endParaRPr lang="en-US" sz="1600" b="1" dirty="0">
              <a:solidFill>
                <a:schemeClr val="dk1"/>
              </a:solidFill>
              <a:ea typeface="Calibri"/>
              <a:cs typeface="Calibri"/>
              <a:sym typeface="Calibri"/>
            </a:endParaRPr>
          </a:p>
          <a:p>
            <a:pPr marL="742950" lvl="1" indent="-285750" algn="just">
              <a:lnSpc>
                <a:spcPct val="150000"/>
              </a:lnSpc>
              <a:buClr>
                <a:srgbClr val="00B050"/>
              </a:buClr>
              <a:buSzPts val="1800"/>
              <a:buFont typeface="Noto Sans Symbols"/>
              <a:buChar char="⮚"/>
            </a:pPr>
            <a:r>
              <a:rPr lang="en-US" sz="1600" b="1" dirty="0">
                <a:solidFill>
                  <a:srgbClr val="00B050"/>
                </a:solidFill>
                <a:latin typeface="Times New Roman"/>
                <a:ea typeface="Times New Roman"/>
                <a:cs typeface="Times New Roman"/>
                <a:sym typeface="Times New Roman"/>
              </a:rPr>
              <a:t>An external evaluation </a:t>
            </a:r>
            <a:r>
              <a:rPr lang="en-US" sz="1600" b="1" dirty="0">
                <a:solidFill>
                  <a:schemeClr val="dk1"/>
                </a:solidFill>
                <a:latin typeface="Times New Roman"/>
                <a:ea typeface="Times New Roman"/>
                <a:cs typeface="Times New Roman"/>
                <a:sym typeface="Times New Roman"/>
              </a:rPr>
              <a:t>is conducted by someone recruited externally, mainly by the implementing organization and/or the donor.</a:t>
            </a:r>
          </a:p>
          <a:p>
            <a:pPr marL="742950" lvl="1" indent="-285750" algn="just">
              <a:lnSpc>
                <a:spcPct val="150000"/>
              </a:lnSpc>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These are often considered independent evaluations, with reservations expressed by some organizations given the interference of management in the recruitment.</a:t>
            </a:r>
            <a:endParaRPr lang="en-US" sz="1600"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1777262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24621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43615" y="2056575"/>
            <a:ext cx="2591670" cy="2667532"/>
          </a:xfrm>
          <a:prstGeom prst="rect">
            <a:avLst/>
          </a:prstGeom>
          <a:noFill/>
          <a:ln>
            <a:noFill/>
          </a:ln>
        </p:spPr>
      </p:pic>
      <p:sp>
        <p:nvSpPr>
          <p:cNvPr id="2" name="Rectangle 1"/>
          <p:cNvSpPr/>
          <p:nvPr/>
        </p:nvSpPr>
        <p:spPr>
          <a:xfrm>
            <a:off x="3047999" y="1928590"/>
            <a:ext cx="7368619" cy="2277547"/>
          </a:xfrm>
          <a:prstGeom prst="rect">
            <a:avLst/>
          </a:prstGeom>
        </p:spPr>
        <p:txBody>
          <a:bodyPr wrap="square">
            <a:spAutoFit/>
          </a:bodyPr>
          <a:lstStyle/>
          <a:p>
            <a:pPr lvl="2" indent="-285750" algn="ctr">
              <a:lnSpc>
                <a:spcPct val="150000"/>
              </a:lnSpc>
              <a:buClr>
                <a:schemeClr val="accent2"/>
              </a:buClr>
              <a:buSzPts val="2400"/>
              <a:buFont typeface="Arial"/>
              <a:buChar char="•"/>
            </a:pPr>
            <a:r>
              <a:rPr lang="en-US" sz="2000" b="1" dirty="0">
                <a:solidFill>
                  <a:schemeClr val="accent2"/>
                </a:solidFill>
                <a:latin typeface="Times New Roman"/>
                <a:ea typeface="Times New Roman"/>
                <a:cs typeface="Times New Roman"/>
                <a:sym typeface="Times New Roman"/>
              </a:rPr>
              <a:t>Mixed Evaluation</a:t>
            </a:r>
          </a:p>
          <a:p>
            <a:pPr marL="742950" lvl="1" indent="-171450" algn="just">
              <a:lnSpc>
                <a:spcPct val="150000"/>
              </a:lnSpc>
              <a:buClr>
                <a:schemeClr val="dk1"/>
              </a:buClr>
              <a:buSzPts val="1800"/>
            </a:pPr>
            <a:endParaRPr lang="en-US" sz="1600" b="1" dirty="0">
              <a:solidFill>
                <a:schemeClr val="dk1"/>
              </a:solidFill>
              <a:latin typeface="Times New Roman"/>
              <a:ea typeface="Times New Roman"/>
              <a:cs typeface="Times New Roman"/>
              <a:sym typeface="Times New Roman"/>
            </a:endParaRPr>
          </a:p>
          <a:p>
            <a:pPr lvl="0" algn="ctr"/>
            <a:endParaRPr lang="en-US" sz="1600" b="1" dirty="0">
              <a:solidFill>
                <a:schemeClr val="dk1"/>
              </a:solidFill>
              <a:ea typeface="Calibri"/>
              <a:cs typeface="Calibri"/>
              <a:sym typeface="Calibri"/>
            </a:endParaRPr>
          </a:p>
          <a:p>
            <a:pPr marL="742950" lvl="1" indent="-285750" algn="just">
              <a:lnSpc>
                <a:spcPct val="150000"/>
              </a:lnSpc>
              <a:buClr>
                <a:srgbClr val="FF66CC"/>
              </a:buClr>
              <a:buSzPts val="1800"/>
              <a:buFont typeface="Noto Sans Symbols"/>
              <a:buChar char="⮚"/>
            </a:pPr>
            <a:r>
              <a:rPr lang="en-US" sz="1600" b="1" dirty="0">
                <a:solidFill>
                  <a:srgbClr val="FF66CC"/>
                </a:solidFill>
                <a:latin typeface="Times New Roman"/>
                <a:ea typeface="Times New Roman"/>
                <a:cs typeface="Times New Roman"/>
                <a:sym typeface="Times New Roman"/>
              </a:rPr>
              <a:t>Mixed evaluations </a:t>
            </a:r>
            <a:r>
              <a:rPr lang="en-US" sz="1600" b="1" dirty="0">
                <a:solidFill>
                  <a:schemeClr val="dk1"/>
                </a:solidFill>
                <a:latin typeface="Times New Roman"/>
                <a:ea typeface="Times New Roman"/>
                <a:cs typeface="Times New Roman"/>
                <a:sym typeface="Times New Roman"/>
              </a:rPr>
              <a:t>include both internal and external evaluators who conduct the evaluation together. Each evaluator may have her/his own specific role within the team.</a:t>
            </a:r>
            <a:endParaRPr lang="en-US" sz="1600"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298759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06417" y="3833767"/>
            <a:ext cx="2591670" cy="2667532"/>
          </a:xfrm>
          <a:prstGeom prst="rect">
            <a:avLst/>
          </a:prstGeom>
          <a:noFill/>
          <a:ln>
            <a:noFill/>
          </a:ln>
        </p:spPr>
      </p:pic>
      <p:sp>
        <p:nvSpPr>
          <p:cNvPr id="2" name="Rectangle 1"/>
          <p:cNvSpPr/>
          <p:nvPr/>
        </p:nvSpPr>
        <p:spPr>
          <a:xfrm>
            <a:off x="5954591" y="2068399"/>
            <a:ext cx="1915909" cy="369332"/>
          </a:xfrm>
          <a:prstGeom prst="rect">
            <a:avLst/>
          </a:prstGeom>
        </p:spPr>
        <p:txBody>
          <a:bodyPr wrap="none">
            <a:spAutoFit/>
          </a:bodyPr>
          <a:lstStyle/>
          <a:p>
            <a:pPr lvl="0" algn="ctr"/>
            <a:r>
              <a:rPr lang="en-US" b="1" dirty="0">
                <a:solidFill>
                  <a:srgbClr val="000099"/>
                </a:solidFill>
                <a:latin typeface="Times New Roman"/>
                <a:ea typeface="Times New Roman"/>
                <a:cs typeface="Times New Roman"/>
                <a:sym typeface="Times New Roman"/>
              </a:rPr>
              <a:t>Joint evaluations </a:t>
            </a:r>
            <a:endParaRPr lang="en-US" b="1" dirty="0">
              <a:solidFill>
                <a:srgbClr val="000099"/>
              </a:solidFill>
              <a:latin typeface="Times New Roman"/>
              <a:ea typeface="Times New Roman"/>
              <a:cs typeface="Times New Roman"/>
              <a:sym typeface="Times New Roman"/>
            </a:endParaRPr>
          </a:p>
        </p:txBody>
      </p:sp>
      <p:sp>
        <p:nvSpPr>
          <p:cNvPr id="11" name="Google Shape;602;p23"/>
          <p:cNvSpPr txBox="1"/>
          <p:nvPr/>
        </p:nvSpPr>
        <p:spPr>
          <a:xfrm>
            <a:off x="2898087" y="2398412"/>
            <a:ext cx="8390660" cy="3709710"/>
          </a:xfrm>
          <a:prstGeom prst="rect">
            <a:avLst/>
          </a:prstGeom>
          <a:gradFill>
            <a:gsLst>
              <a:gs pos="0">
                <a:srgbClr val="B0CAE9"/>
              </a:gs>
              <a:gs pos="50000">
                <a:srgbClr val="A1C1E4"/>
              </a:gs>
              <a:gs pos="100000">
                <a:srgbClr val="90B8E4"/>
              </a:gs>
            </a:gsLst>
            <a:lin ang="5400000" scaled="0"/>
          </a:gradFill>
          <a:ln w="9525" cap="flat" cmpd="sng">
            <a:solidFill>
              <a:schemeClr val="accent1"/>
            </a:solidFill>
            <a:prstDash val="solid"/>
            <a:miter lim="800000"/>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r>
              <a:rPr lang="en-US" sz="1200" dirty="0">
                <a:solidFill>
                  <a:schemeClr val="dk1"/>
                </a:solidFill>
                <a:latin typeface="Trebuchet MS"/>
                <a:ea typeface="Trebuchet MS"/>
                <a:cs typeface="Trebuchet MS"/>
                <a:sym typeface="Trebuchet MS"/>
              </a:rPr>
              <a:t> </a:t>
            </a:r>
            <a:endParaRPr sz="1100" dirty="0">
              <a:solidFill>
                <a:schemeClr val="dk1"/>
              </a:solidFill>
              <a:latin typeface="Trebuchet MS"/>
              <a:ea typeface="Trebuchet MS"/>
              <a:cs typeface="Trebuchet MS"/>
              <a:sym typeface="Trebuchet MS"/>
            </a:endParaRPr>
          </a:p>
          <a:p>
            <a:pPr marL="0" marR="0" lvl="0" indent="0" algn="just" rtl="0">
              <a:spcBef>
                <a:spcPts val="20"/>
              </a:spcBef>
              <a:spcAft>
                <a:spcPts val="0"/>
              </a:spcAft>
              <a:buNone/>
            </a:pPr>
            <a:r>
              <a:rPr lang="en-US" sz="1500" dirty="0">
                <a:solidFill>
                  <a:schemeClr val="dk1"/>
                </a:solidFill>
                <a:latin typeface="Trebuchet MS"/>
                <a:ea typeface="Trebuchet MS"/>
                <a:cs typeface="Trebuchet MS"/>
                <a:sym typeface="Trebuchet MS"/>
              </a:rPr>
              <a:t> </a:t>
            </a:r>
            <a:endParaRPr sz="1400" b="1" dirty="0">
              <a:solidFill>
                <a:schemeClr val="dk1"/>
              </a:solidFill>
              <a:latin typeface="Times New Roman"/>
              <a:ea typeface="Times New Roman"/>
              <a:cs typeface="Times New Roman"/>
              <a:sym typeface="Times New Roman"/>
            </a:endParaRPr>
          </a:p>
          <a:p>
            <a:pPr marL="542925" marR="244475" lvl="0" indent="-285750" algn="just" rtl="0">
              <a:lnSpc>
                <a:spcPct val="102000"/>
              </a:lnSpc>
              <a:spcBef>
                <a:spcPts val="5"/>
              </a:spcBef>
              <a:spcAft>
                <a:spcPts val="0"/>
              </a:spcAft>
              <a:buClr>
                <a:schemeClr val="dk1"/>
              </a:buClr>
              <a:buSzPts val="1600"/>
              <a:buFont typeface="Noto Sans Symbols"/>
              <a:buChar char="⮚"/>
            </a:pPr>
            <a:r>
              <a:rPr lang="en-US" sz="1600" b="1" dirty="0">
                <a:solidFill>
                  <a:schemeClr val="dk1"/>
                </a:solidFill>
                <a:latin typeface="Times New Roman"/>
                <a:ea typeface="Times New Roman"/>
                <a:cs typeface="Times New Roman"/>
                <a:sym typeface="Times New Roman"/>
              </a:rPr>
              <a:t>Joint evaluations are conducted by a group of agencies, including perhaps with the participation of donors. There are “various degrees of ‘</a:t>
            </a:r>
            <a:r>
              <a:rPr lang="en-US" sz="1600" b="1" dirty="0" err="1">
                <a:solidFill>
                  <a:schemeClr val="dk1"/>
                </a:solidFill>
                <a:latin typeface="Times New Roman"/>
                <a:ea typeface="Times New Roman"/>
                <a:cs typeface="Times New Roman"/>
                <a:sym typeface="Times New Roman"/>
              </a:rPr>
              <a:t>jointness</a:t>
            </a:r>
            <a:r>
              <a:rPr lang="en-US" sz="1600" b="1" dirty="0">
                <a:solidFill>
                  <a:schemeClr val="dk1"/>
                </a:solidFill>
                <a:latin typeface="Times New Roman"/>
                <a:ea typeface="Times New Roman"/>
                <a:cs typeface="Times New Roman"/>
                <a:sym typeface="Times New Roman"/>
              </a:rPr>
              <a:t>’ depending on the extent to which individual partners cooperate in the evaluation process, merge their evaluation resources and combine their evaluation reporting.”</a:t>
            </a:r>
            <a:endParaRPr dirty="0"/>
          </a:p>
          <a:p>
            <a:pPr marL="542925" marR="244475" lvl="0" indent="-285750" algn="just" rtl="0">
              <a:lnSpc>
                <a:spcPct val="102000"/>
              </a:lnSpc>
              <a:spcBef>
                <a:spcPts val="5"/>
              </a:spcBef>
              <a:spcAft>
                <a:spcPts val="0"/>
              </a:spcAft>
              <a:buClr>
                <a:schemeClr val="dk1"/>
              </a:buClr>
              <a:buSzPts val="1600"/>
              <a:buFont typeface="Noto Sans Symbols"/>
              <a:buChar char="⮚"/>
            </a:pPr>
            <a:r>
              <a:rPr lang="en-US" sz="1600" b="1" dirty="0">
                <a:solidFill>
                  <a:schemeClr val="dk1"/>
                </a:solidFill>
                <a:latin typeface="Times New Roman"/>
                <a:ea typeface="Times New Roman"/>
                <a:cs typeface="Times New Roman"/>
                <a:sym typeface="Times New Roman"/>
              </a:rPr>
              <a:t> An agency can participate as a lead agency for conducting the joint evaluation or it can act simply as a participant in the joint exercise. A group of agencies can also lead the process, and the various roles and responsibilities can be defined during the planning stage.</a:t>
            </a:r>
            <a:endParaRPr sz="1600" b="1" dirty="0">
              <a:solidFill>
                <a:schemeClr val="dk1"/>
              </a:solidFill>
              <a:latin typeface="Times New Roman"/>
              <a:ea typeface="Times New Roman"/>
              <a:cs typeface="Times New Roman"/>
              <a:sym typeface="Times New Roman"/>
            </a:endParaRPr>
          </a:p>
          <a:p>
            <a:pPr marL="542925" marR="154940" lvl="0" indent="-285750" algn="just" rtl="0">
              <a:lnSpc>
                <a:spcPct val="102000"/>
              </a:lnSpc>
              <a:spcBef>
                <a:spcPts val="5"/>
              </a:spcBef>
              <a:spcAft>
                <a:spcPts val="0"/>
              </a:spcAft>
              <a:buClr>
                <a:schemeClr val="dk1"/>
              </a:buClr>
              <a:buSzPts val="1600"/>
              <a:buFont typeface="Noto Sans Symbols"/>
              <a:buChar char="⮚"/>
            </a:pPr>
            <a:r>
              <a:rPr lang="en-US" sz="1600" b="1" dirty="0">
                <a:solidFill>
                  <a:schemeClr val="dk1"/>
                </a:solidFill>
                <a:latin typeface="Times New Roman"/>
                <a:ea typeface="Times New Roman"/>
                <a:cs typeface="Times New Roman"/>
                <a:sym typeface="Times New Roman"/>
              </a:rPr>
              <a:t>While joint evaluations are very useful and encouraged, the organization of joint evaluations is more demanding than a single external or internal evaluation due to the coordination required between participating parties for the planning, establishment of </a:t>
            </a:r>
            <a:r>
              <a:rPr lang="en-US" sz="1600" b="1" dirty="0" err="1">
                <a:solidFill>
                  <a:schemeClr val="dk1"/>
                </a:solidFill>
                <a:latin typeface="Times New Roman"/>
                <a:ea typeface="Times New Roman"/>
                <a:cs typeface="Times New Roman"/>
                <a:sym typeface="Times New Roman"/>
              </a:rPr>
              <a:t>ToR</a:t>
            </a:r>
            <a:r>
              <a:rPr lang="en-US" sz="1600" b="1" dirty="0">
                <a:solidFill>
                  <a:schemeClr val="dk1"/>
                </a:solidFill>
                <a:latin typeface="Times New Roman"/>
                <a:ea typeface="Times New Roman"/>
                <a:cs typeface="Times New Roman"/>
                <a:sym typeface="Times New Roman"/>
              </a:rPr>
              <a:t> and financing of the exercise</a:t>
            </a:r>
            <a:r>
              <a:rPr lang="en-US" sz="1400" b="1" dirty="0">
                <a:solidFill>
                  <a:schemeClr val="dk1"/>
                </a:solidFill>
                <a:latin typeface="Times New Roman"/>
                <a:ea typeface="Times New Roman"/>
                <a:cs typeface="Times New Roman"/>
                <a:sym typeface="Times New Roman"/>
              </a:rPr>
              <a:t>.</a:t>
            </a:r>
            <a:endParaRPr sz="1400"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6086550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30177" y="3439106"/>
            <a:ext cx="2591670" cy="2667532"/>
          </a:xfrm>
          <a:prstGeom prst="rect">
            <a:avLst/>
          </a:prstGeom>
          <a:noFill/>
          <a:ln>
            <a:noFill/>
          </a:ln>
        </p:spPr>
      </p:pic>
      <p:sp>
        <p:nvSpPr>
          <p:cNvPr id="2" name="Rectangle 1"/>
          <p:cNvSpPr/>
          <p:nvPr/>
        </p:nvSpPr>
        <p:spPr>
          <a:xfrm>
            <a:off x="3001853" y="2328709"/>
            <a:ext cx="8541044" cy="3688510"/>
          </a:xfrm>
          <a:prstGeom prst="rect">
            <a:avLst/>
          </a:prstGeom>
        </p:spPr>
        <p:txBody>
          <a:bodyPr wrap="square">
            <a:spAutoFit/>
          </a:bodyPr>
          <a:lstStyle/>
          <a:p>
            <a:pPr lvl="0"/>
            <a:endParaRPr lang="en-US" sz="1050" dirty="0">
              <a:solidFill>
                <a:schemeClr val="dk1"/>
              </a:solidFill>
              <a:latin typeface="Trebuchet MS"/>
              <a:ea typeface="Trebuchet MS"/>
              <a:cs typeface="Trebuchet MS"/>
              <a:sym typeface="Trebuchet MS"/>
            </a:endParaRPr>
          </a:p>
          <a:p>
            <a:pPr lvl="0">
              <a:spcBef>
                <a:spcPts val="35"/>
              </a:spcBef>
            </a:pPr>
            <a:r>
              <a:rPr lang="en-US" sz="900" dirty="0">
                <a:solidFill>
                  <a:schemeClr val="dk1"/>
                </a:solidFill>
                <a:latin typeface="Trebuchet MS"/>
                <a:ea typeface="Trebuchet MS"/>
                <a:cs typeface="Trebuchet MS"/>
                <a:sym typeface="Trebuchet MS"/>
              </a:rPr>
              <a:t> </a:t>
            </a:r>
            <a:endParaRPr lang="en-US" sz="1050" dirty="0">
              <a:solidFill>
                <a:schemeClr val="dk1"/>
              </a:solidFill>
              <a:latin typeface="Trebuchet MS"/>
              <a:ea typeface="Trebuchet MS"/>
              <a:cs typeface="Trebuchet MS"/>
              <a:sym typeface="Trebuchet MS"/>
            </a:endParaRPr>
          </a:p>
          <a:p>
            <a:pPr marL="542925" marR="244475" lvl="0" indent="-285750" algn="just">
              <a:lnSpc>
                <a:spcPct val="102000"/>
              </a:lnSpc>
              <a:spcBef>
                <a:spcPts val="5"/>
              </a:spcBef>
              <a:buClr>
                <a:schemeClr val="dk1"/>
              </a:buClr>
              <a:buSzPts val="1600"/>
              <a:buFont typeface="Noto Sans Symbols"/>
              <a:buChar char="⮚"/>
            </a:pPr>
            <a:r>
              <a:rPr lang="en-US" sz="1400" b="1" dirty="0">
                <a:solidFill>
                  <a:schemeClr val="dk1"/>
                </a:solidFill>
                <a:latin typeface="Times New Roman"/>
                <a:ea typeface="Times New Roman"/>
                <a:cs typeface="Times New Roman"/>
                <a:sym typeface="Times New Roman"/>
              </a:rPr>
              <a:t>When in the development phase of the project cycle, project developers should consult with procurement and human resource officers to estimate the standard market rates for each projected evaluation team member and, if necessary, seek advice from OIG/Evaluation.</a:t>
            </a:r>
          </a:p>
          <a:p>
            <a:pPr marL="542925" marR="244475" lvl="0" indent="-285750" algn="just">
              <a:lnSpc>
                <a:spcPct val="102000"/>
              </a:lnSpc>
              <a:spcBef>
                <a:spcPts val="5"/>
              </a:spcBef>
              <a:buClr>
                <a:schemeClr val="dk1"/>
              </a:buClr>
              <a:buSzPts val="1600"/>
              <a:buFont typeface="Noto Sans Symbols"/>
              <a:buChar char="⮚"/>
            </a:pPr>
            <a:r>
              <a:rPr lang="en-US" sz="1400" b="1" dirty="0">
                <a:solidFill>
                  <a:schemeClr val="dk1"/>
                </a:solidFill>
                <a:latin typeface="Times New Roman"/>
                <a:ea typeface="Times New Roman"/>
                <a:cs typeface="Times New Roman"/>
                <a:sym typeface="Times New Roman"/>
              </a:rPr>
              <a:t>Project developers will also need to estimate the duration of the evaluation based on its objective and scope to anticipate the potential cost of the evaluation. The evaluator fees are often calculated using a daily rate, and project developers should estimate how many days are required for each of the following: </a:t>
            </a:r>
          </a:p>
          <a:p>
            <a:pPr marL="542925" marR="244475" lvl="0" indent="-184150" algn="just">
              <a:lnSpc>
                <a:spcPct val="102000"/>
              </a:lnSpc>
              <a:spcBef>
                <a:spcPts val="5"/>
              </a:spcBef>
              <a:buClr>
                <a:schemeClr val="dk1"/>
              </a:buClr>
              <a:buSzPts val="1600"/>
            </a:pPr>
            <a:endParaRPr lang="en-US" sz="1400" b="1" dirty="0">
              <a:solidFill>
                <a:schemeClr val="dk1"/>
              </a:solidFill>
              <a:latin typeface="Times New Roman"/>
              <a:ea typeface="Times New Roman"/>
              <a:cs typeface="Times New Roman"/>
              <a:sym typeface="Times New Roman"/>
            </a:endParaRPr>
          </a:p>
          <a:p>
            <a:pPr marL="542925" marR="244475" lvl="0" indent="-285750" algn="ctr">
              <a:lnSpc>
                <a:spcPct val="102000"/>
              </a:lnSpc>
              <a:spcBef>
                <a:spcPts val="5"/>
              </a:spcBef>
              <a:buClr>
                <a:srgbClr val="00B050"/>
              </a:buClr>
              <a:buSzPts val="1600"/>
              <a:buFont typeface="Noto Sans Symbols"/>
              <a:buChar char="▪"/>
            </a:pPr>
            <a:r>
              <a:rPr lang="en-US" sz="1400" b="1" dirty="0">
                <a:solidFill>
                  <a:srgbClr val="00B050"/>
                </a:solidFill>
                <a:latin typeface="Times New Roman"/>
                <a:ea typeface="Times New Roman"/>
                <a:cs typeface="Times New Roman"/>
                <a:sym typeface="Times New Roman"/>
              </a:rPr>
              <a:t>Initial document and literature review;</a:t>
            </a:r>
          </a:p>
          <a:p>
            <a:pPr marL="542925" marR="244475" lvl="0" indent="-285750" algn="ctr">
              <a:lnSpc>
                <a:spcPct val="102000"/>
              </a:lnSpc>
              <a:spcBef>
                <a:spcPts val="5"/>
              </a:spcBef>
              <a:buClr>
                <a:srgbClr val="00B050"/>
              </a:buClr>
              <a:buSzPts val="1600"/>
              <a:buFont typeface="Noto Sans Symbols"/>
              <a:buChar char="▪"/>
            </a:pPr>
            <a:r>
              <a:rPr lang="en-US" sz="1400" b="1" dirty="0">
                <a:solidFill>
                  <a:srgbClr val="00B050"/>
                </a:solidFill>
                <a:latin typeface="Times New Roman"/>
                <a:ea typeface="Times New Roman"/>
                <a:cs typeface="Times New Roman"/>
                <a:sym typeface="Times New Roman"/>
              </a:rPr>
              <a:t>Travel (if relevant);</a:t>
            </a:r>
          </a:p>
          <a:p>
            <a:pPr marL="542925" marR="244475" lvl="0" indent="-285750" algn="ctr">
              <a:lnSpc>
                <a:spcPct val="102000"/>
              </a:lnSpc>
              <a:spcBef>
                <a:spcPts val="5"/>
              </a:spcBef>
              <a:buClr>
                <a:srgbClr val="00B050"/>
              </a:buClr>
              <a:buSzPts val="1600"/>
              <a:buFont typeface="Noto Sans Symbols"/>
              <a:buChar char="▪"/>
            </a:pPr>
            <a:r>
              <a:rPr lang="en-US" sz="1400" b="1" dirty="0">
                <a:solidFill>
                  <a:srgbClr val="00B050"/>
                </a:solidFill>
                <a:latin typeface="Times New Roman"/>
                <a:ea typeface="Times New Roman"/>
                <a:cs typeface="Times New Roman"/>
                <a:sym typeface="Times New Roman"/>
              </a:rPr>
              <a:t>Preparation of the inception report;</a:t>
            </a:r>
          </a:p>
          <a:p>
            <a:pPr marL="542925" marR="244475" lvl="0" indent="-285750" algn="ctr">
              <a:lnSpc>
                <a:spcPct val="102000"/>
              </a:lnSpc>
              <a:spcBef>
                <a:spcPts val="5"/>
              </a:spcBef>
              <a:buClr>
                <a:srgbClr val="00B050"/>
              </a:buClr>
              <a:buSzPts val="1600"/>
              <a:buFont typeface="Noto Sans Symbols"/>
              <a:buChar char="▪"/>
            </a:pPr>
            <a:r>
              <a:rPr lang="en-US" sz="1400" b="1" dirty="0">
                <a:solidFill>
                  <a:srgbClr val="00B050"/>
                </a:solidFill>
                <a:latin typeface="Times New Roman"/>
                <a:ea typeface="Times New Roman"/>
                <a:cs typeface="Times New Roman"/>
                <a:sym typeface="Times New Roman"/>
              </a:rPr>
              <a:t>Data collection and analysis;</a:t>
            </a:r>
          </a:p>
          <a:p>
            <a:pPr marL="542925" marR="244475" lvl="0" indent="-285750" algn="ctr">
              <a:lnSpc>
                <a:spcPct val="102000"/>
              </a:lnSpc>
              <a:spcBef>
                <a:spcPts val="5"/>
              </a:spcBef>
              <a:buClr>
                <a:srgbClr val="00B050"/>
              </a:buClr>
              <a:buSzPts val="1600"/>
              <a:buFont typeface="Noto Sans Symbols"/>
              <a:buChar char="▪"/>
            </a:pPr>
            <a:r>
              <a:rPr lang="en-US" sz="1400" b="1" dirty="0">
                <a:solidFill>
                  <a:srgbClr val="00B050"/>
                </a:solidFill>
                <a:latin typeface="Times New Roman"/>
                <a:ea typeface="Times New Roman"/>
                <a:cs typeface="Times New Roman"/>
                <a:sym typeface="Times New Roman"/>
              </a:rPr>
              <a:t>Presentation of initial findings;</a:t>
            </a:r>
          </a:p>
          <a:p>
            <a:pPr marL="542925" marR="244475" lvl="0" indent="-285750" algn="ctr">
              <a:lnSpc>
                <a:spcPct val="102000"/>
              </a:lnSpc>
              <a:spcBef>
                <a:spcPts val="5"/>
              </a:spcBef>
              <a:buClr>
                <a:srgbClr val="00B050"/>
              </a:buClr>
              <a:buSzPts val="1600"/>
              <a:buFont typeface="Noto Sans Symbols"/>
              <a:buChar char="▪"/>
            </a:pPr>
            <a:r>
              <a:rPr lang="en-US" sz="1400" b="1" dirty="0">
                <a:solidFill>
                  <a:srgbClr val="00B050"/>
                </a:solidFill>
                <a:latin typeface="Times New Roman"/>
                <a:ea typeface="Times New Roman"/>
                <a:cs typeface="Times New Roman"/>
                <a:sym typeface="Times New Roman"/>
              </a:rPr>
              <a:t>Preparation of the draft report;</a:t>
            </a:r>
          </a:p>
          <a:p>
            <a:pPr marL="542925" marR="244475" lvl="0" indent="-285750" algn="ctr">
              <a:lnSpc>
                <a:spcPct val="102000"/>
              </a:lnSpc>
              <a:spcBef>
                <a:spcPts val="5"/>
              </a:spcBef>
              <a:buClr>
                <a:srgbClr val="00B050"/>
              </a:buClr>
              <a:buSzPts val="1600"/>
              <a:buFont typeface="Noto Sans Symbols"/>
              <a:buChar char="▪"/>
            </a:pPr>
            <a:r>
              <a:rPr lang="en-US" sz="1400" b="1" dirty="0">
                <a:solidFill>
                  <a:srgbClr val="00B050"/>
                </a:solidFill>
                <a:latin typeface="Times New Roman"/>
                <a:ea typeface="Times New Roman"/>
                <a:cs typeface="Times New Roman"/>
                <a:sym typeface="Times New Roman"/>
              </a:rPr>
              <a:t> Revisions and finalization of the evaluation repor</a:t>
            </a:r>
            <a:r>
              <a:rPr lang="en-US" sz="1400" b="1" dirty="0">
                <a:solidFill>
                  <a:schemeClr val="dk1"/>
                </a:solidFill>
                <a:latin typeface="Times New Roman"/>
                <a:ea typeface="Times New Roman"/>
                <a:cs typeface="Times New Roman"/>
                <a:sym typeface="Times New Roman"/>
              </a:rPr>
              <a:t>t</a:t>
            </a:r>
            <a:r>
              <a:rPr lang="en-US" sz="1400" b="1" dirty="0" smtClean="0">
                <a:solidFill>
                  <a:schemeClr val="dk1"/>
                </a:solidFill>
                <a:latin typeface="Times New Roman"/>
                <a:ea typeface="Times New Roman"/>
                <a:cs typeface="Times New Roman"/>
                <a:sym typeface="Times New Roman"/>
              </a:rPr>
              <a:t>. </a:t>
            </a:r>
            <a:endParaRPr lang="en-US" sz="1400" b="1" dirty="0">
              <a:solidFill>
                <a:schemeClr val="dk1"/>
              </a:solidFill>
              <a:latin typeface="Times New Roman"/>
              <a:ea typeface="Times New Roman"/>
              <a:cs typeface="Times New Roman"/>
              <a:sym typeface="Times New Roman"/>
            </a:endParaRPr>
          </a:p>
        </p:txBody>
      </p:sp>
      <p:sp>
        <p:nvSpPr>
          <p:cNvPr id="8" name="Rectangle 7"/>
          <p:cNvSpPr/>
          <p:nvPr/>
        </p:nvSpPr>
        <p:spPr>
          <a:xfrm>
            <a:off x="4035736" y="1437744"/>
            <a:ext cx="6096000" cy="1231106"/>
          </a:xfrm>
          <a:prstGeom prst="rect">
            <a:avLst/>
          </a:prstGeom>
        </p:spPr>
        <p:txBody>
          <a:bodyPr>
            <a:spAutoFit/>
          </a:bodyPr>
          <a:lstStyle/>
          <a:p>
            <a:pPr marL="285750" lvl="0" indent="-158750">
              <a:buClr>
                <a:schemeClr val="dk1"/>
              </a:buClr>
              <a:buSzPts val="2000"/>
            </a:pPr>
            <a:endParaRPr lang="en-US" b="1" dirty="0">
              <a:solidFill>
                <a:schemeClr val="dk1"/>
              </a:solidFill>
              <a:latin typeface="Times New Roman"/>
              <a:ea typeface="Times New Roman"/>
              <a:cs typeface="Times New Roman"/>
              <a:sym typeface="Times New Roman"/>
            </a:endParaRPr>
          </a:p>
          <a:p>
            <a:pPr lvl="2" algn="ctr"/>
            <a:endParaRPr lang="en-US" sz="2000" b="1" dirty="0">
              <a:solidFill>
                <a:schemeClr val="accent2"/>
              </a:solidFill>
              <a:latin typeface="Times New Roman"/>
              <a:ea typeface="Times New Roman"/>
              <a:cs typeface="Times New Roman"/>
              <a:sym typeface="Times New Roman"/>
            </a:endParaRPr>
          </a:p>
          <a:p>
            <a:pPr lvl="2" algn="ctr"/>
            <a:r>
              <a:rPr lang="en-US" b="1" dirty="0">
                <a:solidFill>
                  <a:srgbClr val="C55A11"/>
                </a:solidFill>
                <a:latin typeface="Times New Roman"/>
                <a:ea typeface="Times New Roman"/>
                <a:cs typeface="Times New Roman"/>
                <a:sym typeface="Times New Roman"/>
              </a:rPr>
              <a:t>Considering the cost of an external evaluation when developing </a:t>
            </a:r>
            <a:r>
              <a:rPr lang="en-US" b="1" dirty="0" smtClean="0">
                <a:solidFill>
                  <a:srgbClr val="C55A11"/>
                </a:solidFill>
                <a:latin typeface="Times New Roman"/>
                <a:ea typeface="Times New Roman"/>
                <a:cs typeface="Times New Roman"/>
                <a:sym typeface="Times New Roman"/>
              </a:rPr>
              <a:t>projects</a:t>
            </a:r>
            <a:endParaRPr lang="en-US" b="1" dirty="0">
              <a:solidFill>
                <a:srgbClr val="C55A1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54151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4139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60200" y="2976627"/>
            <a:ext cx="2591670" cy="2667532"/>
          </a:xfrm>
          <a:prstGeom prst="rect">
            <a:avLst/>
          </a:prstGeom>
          <a:noFill/>
          <a:ln>
            <a:noFill/>
          </a:ln>
        </p:spPr>
      </p:pic>
      <p:sp>
        <p:nvSpPr>
          <p:cNvPr id="2" name="Rectangle 1"/>
          <p:cNvSpPr/>
          <p:nvPr/>
        </p:nvSpPr>
        <p:spPr>
          <a:xfrm>
            <a:off x="2170200" y="1991679"/>
            <a:ext cx="8094482" cy="553998"/>
          </a:xfrm>
          <a:prstGeom prst="rect">
            <a:avLst/>
          </a:prstGeom>
        </p:spPr>
        <p:txBody>
          <a:bodyPr wrap="square">
            <a:spAutoFit/>
          </a:bodyPr>
          <a:lstStyle/>
          <a:p>
            <a:pPr marL="742950" lvl="1" indent="-285750" algn="just">
              <a:lnSpc>
                <a:spcPct val="150000"/>
              </a:lnSpc>
              <a:buClr>
                <a:srgbClr val="C00000"/>
              </a:buClr>
              <a:buSzPts val="2000"/>
              <a:buFont typeface="Arial"/>
              <a:buChar char="•"/>
            </a:pPr>
            <a:r>
              <a:rPr lang="en-US" sz="2000" b="1" dirty="0">
                <a:solidFill>
                  <a:srgbClr val="C00000"/>
                </a:solidFill>
                <a:latin typeface="Times New Roman"/>
                <a:ea typeface="Times New Roman"/>
                <a:cs typeface="Times New Roman"/>
                <a:sym typeface="Times New Roman"/>
              </a:rPr>
              <a:t>Evaluation types according to technical specificities and scope</a:t>
            </a:r>
            <a:endParaRPr lang="en-US" b="1" dirty="0">
              <a:solidFill>
                <a:schemeClr val="dk1"/>
              </a:solidFill>
              <a:latin typeface="Times New Roman"/>
              <a:ea typeface="Times New Roman"/>
              <a:cs typeface="Times New Roman"/>
              <a:sym typeface="Times New Roman"/>
            </a:endParaRPr>
          </a:p>
        </p:txBody>
      </p:sp>
      <p:grpSp>
        <p:nvGrpSpPr>
          <p:cNvPr id="18" name="Group 17"/>
          <p:cNvGrpSpPr/>
          <p:nvPr/>
        </p:nvGrpSpPr>
        <p:grpSpPr>
          <a:xfrm>
            <a:off x="8583693" y="2528189"/>
            <a:ext cx="2613118" cy="2610621"/>
            <a:chOff x="2952207" y="2157743"/>
            <a:chExt cx="2613118" cy="2610621"/>
          </a:xfrm>
        </p:grpSpPr>
        <p:grpSp>
          <p:nvGrpSpPr>
            <p:cNvPr id="19" name="Google Shape;637;p25"/>
            <p:cNvGrpSpPr/>
            <p:nvPr/>
          </p:nvGrpSpPr>
          <p:grpSpPr>
            <a:xfrm>
              <a:off x="3129464" y="2157743"/>
              <a:ext cx="2435861" cy="2610621"/>
              <a:chOff x="4174" y="406"/>
              <a:chExt cx="3784" cy="3791"/>
            </a:xfrm>
          </p:grpSpPr>
          <p:sp>
            <p:nvSpPr>
              <p:cNvPr id="22" name="Google Shape;638;p25"/>
              <p:cNvSpPr/>
              <p:nvPr/>
            </p:nvSpPr>
            <p:spPr>
              <a:xfrm>
                <a:off x="6102" y="406"/>
                <a:ext cx="1854" cy="1854"/>
              </a:xfrm>
              <a:custGeom>
                <a:avLst/>
                <a:gdLst/>
                <a:ahLst/>
                <a:cxnLst/>
                <a:rect l="l" t="t" r="r" b="b"/>
                <a:pathLst>
                  <a:path w="1854" h="1854" extrusionOk="0">
                    <a:moveTo>
                      <a:pt x="0" y="1853"/>
                    </a:moveTo>
                    <a:lnTo>
                      <a:pt x="1853" y="1853"/>
                    </a:lnTo>
                    <a:lnTo>
                      <a:pt x="1852" y="1777"/>
                    </a:lnTo>
                    <a:lnTo>
                      <a:pt x="1847" y="1701"/>
                    </a:lnTo>
                    <a:lnTo>
                      <a:pt x="1840" y="1627"/>
                    </a:lnTo>
                    <a:lnTo>
                      <a:pt x="1829" y="1553"/>
                    </a:lnTo>
                    <a:lnTo>
                      <a:pt x="1816" y="1480"/>
                    </a:lnTo>
                    <a:lnTo>
                      <a:pt x="1799" y="1408"/>
                    </a:lnTo>
                    <a:lnTo>
                      <a:pt x="1780" y="1337"/>
                    </a:lnTo>
                    <a:lnTo>
                      <a:pt x="1759" y="1268"/>
                    </a:lnTo>
                    <a:lnTo>
                      <a:pt x="1734" y="1199"/>
                    </a:lnTo>
                    <a:lnTo>
                      <a:pt x="1708" y="1132"/>
                    </a:lnTo>
                    <a:lnTo>
                      <a:pt x="1678" y="1066"/>
                    </a:lnTo>
                    <a:lnTo>
                      <a:pt x="1646" y="1002"/>
                    </a:lnTo>
                    <a:lnTo>
                      <a:pt x="1612" y="939"/>
                    </a:lnTo>
                    <a:lnTo>
                      <a:pt x="1576" y="877"/>
                    </a:lnTo>
                    <a:lnTo>
                      <a:pt x="1537" y="817"/>
                    </a:lnTo>
                    <a:lnTo>
                      <a:pt x="1496" y="759"/>
                    </a:lnTo>
                    <a:lnTo>
                      <a:pt x="1452" y="702"/>
                    </a:lnTo>
                    <a:lnTo>
                      <a:pt x="1407" y="647"/>
                    </a:lnTo>
                    <a:lnTo>
                      <a:pt x="1360" y="594"/>
                    </a:lnTo>
                    <a:lnTo>
                      <a:pt x="1310" y="543"/>
                    </a:lnTo>
                    <a:lnTo>
                      <a:pt x="1259" y="493"/>
                    </a:lnTo>
                    <a:lnTo>
                      <a:pt x="1206" y="446"/>
                    </a:lnTo>
                    <a:lnTo>
                      <a:pt x="1151" y="401"/>
                    </a:lnTo>
                    <a:lnTo>
                      <a:pt x="1094" y="357"/>
                    </a:lnTo>
                    <a:lnTo>
                      <a:pt x="1036" y="316"/>
                    </a:lnTo>
                    <a:lnTo>
                      <a:pt x="976" y="278"/>
                    </a:lnTo>
                    <a:lnTo>
                      <a:pt x="914" y="241"/>
                    </a:lnTo>
                    <a:lnTo>
                      <a:pt x="851" y="207"/>
                    </a:lnTo>
                    <a:lnTo>
                      <a:pt x="787" y="175"/>
                    </a:lnTo>
                    <a:lnTo>
                      <a:pt x="721" y="146"/>
                    </a:lnTo>
                    <a:lnTo>
                      <a:pt x="654" y="119"/>
                    </a:lnTo>
                    <a:lnTo>
                      <a:pt x="585" y="94"/>
                    </a:lnTo>
                    <a:lnTo>
                      <a:pt x="516" y="73"/>
                    </a:lnTo>
                    <a:lnTo>
                      <a:pt x="445" y="54"/>
                    </a:lnTo>
                    <a:lnTo>
                      <a:pt x="373" y="38"/>
                    </a:lnTo>
                    <a:lnTo>
                      <a:pt x="300" y="24"/>
                    </a:lnTo>
                    <a:lnTo>
                      <a:pt x="226" y="14"/>
                    </a:lnTo>
                    <a:lnTo>
                      <a:pt x="152" y="6"/>
                    </a:lnTo>
                    <a:lnTo>
                      <a:pt x="76" y="1"/>
                    </a:lnTo>
                    <a:lnTo>
                      <a:pt x="0" y="0"/>
                    </a:lnTo>
                    <a:lnTo>
                      <a:pt x="0" y="1853"/>
                    </a:lnTo>
                    <a:close/>
                  </a:path>
                </a:pathLst>
              </a:custGeom>
              <a:noFill/>
              <a:ln w="38100" cap="flat" cmpd="sng">
                <a:solidFill>
                  <a:srgbClr val="368DD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3" name="Google Shape;639;p25"/>
              <p:cNvSpPr/>
              <p:nvPr/>
            </p:nvSpPr>
            <p:spPr>
              <a:xfrm>
                <a:off x="6104" y="2343"/>
                <a:ext cx="1854" cy="1854"/>
              </a:xfrm>
              <a:custGeom>
                <a:avLst/>
                <a:gdLst/>
                <a:ahLst/>
                <a:cxnLst/>
                <a:rect l="l" t="t" r="r" b="b"/>
                <a:pathLst>
                  <a:path w="1854" h="1854" extrusionOk="0">
                    <a:moveTo>
                      <a:pt x="0" y="0"/>
                    </a:moveTo>
                    <a:lnTo>
                      <a:pt x="0" y="1853"/>
                    </a:lnTo>
                    <a:lnTo>
                      <a:pt x="77" y="1852"/>
                    </a:lnTo>
                    <a:lnTo>
                      <a:pt x="152" y="1847"/>
                    </a:lnTo>
                    <a:lnTo>
                      <a:pt x="227" y="1839"/>
                    </a:lnTo>
                    <a:lnTo>
                      <a:pt x="301" y="1829"/>
                    </a:lnTo>
                    <a:lnTo>
                      <a:pt x="374" y="1816"/>
                    </a:lnTo>
                    <a:lnTo>
                      <a:pt x="446" y="1799"/>
                    </a:lnTo>
                    <a:lnTo>
                      <a:pt x="517" y="1780"/>
                    </a:lnTo>
                    <a:lnTo>
                      <a:pt x="586" y="1759"/>
                    </a:lnTo>
                    <a:lnTo>
                      <a:pt x="655" y="1734"/>
                    </a:lnTo>
                    <a:lnTo>
                      <a:pt x="722" y="1708"/>
                    </a:lnTo>
                    <a:lnTo>
                      <a:pt x="788" y="1678"/>
                    </a:lnTo>
                    <a:lnTo>
                      <a:pt x="852" y="1646"/>
                    </a:lnTo>
                    <a:lnTo>
                      <a:pt x="915" y="1612"/>
                    </a:lnTo>
                    <a:lnTo>
                      <a:pt x="977" y="1575"/>
                    </a:lnTo>
                    <a:lnTo>
                      <a:pt x="1037" y="1537"/>
                    </a:lnTo>
                    <a:lnTo>
                      <a:pt x="1095" y="1496"/>
                    </a:lnTo>
                    <a:lnTo>
                      <a:pt x="1152" y="1452"/>
                    </a:lnTo>
                    <a:lnTo>
                      <a:pt x="1207" y="1407"/>
                    </a:lnTo>
                    <a:lnTo>
                      <a:pt x="1260" y="1360"/>
                    </a:lnTo>
                    <a:lnTo>
                      <a:pt x="1311" y="1310"/>
                    </a:lnTo>
                    <a:lnTo>
                      <a:pt x="1360" y="1259"/>
                    </a:lnTo>
                    <a:lnTo>
                      <a:pt x="1408" y="1206"/>
                    </a:lnTo>
                    <a:lnTo>
                      <a:pt x="1453" y="1151"/>
                    </a:lnTo>
                    <a:lnTo>
                      <a:pt x="1496" y="1094"/>
                    </a:lnTo>
                    <a:lnTo>
                      <a:pt x="1537" y="1036"/>
                    </a:lnTo>
                    <a:lnTo>
                      <a:pt x="1576" y="976"/>
                    </a:lnTo>
                    <a:lnTo>
                      <a:pt x="1613" y="914"/>
                    </a:lnTo>
                    <a:lnTo>
                      <a:pt x="1647" y="851"/>
                    </a:lnTo>
                    <a:lnTo>
                      <a:pt x="1679" y="787"/>
                    </a:lnTo>
                    <a:lnTo>
                      <a:pt x="1708" y="721"/>
                    </a:lnTo>
                    <a:lnTo>
                      <a:pt x="1735" y="654"/>
                    </a:lnTo>
                    <a:lnTo>
                      <a:pt x="1760" y="585"/>
                    </a:lnTo>
                    <a:lnTo>
                      <a:pt x="1781" y="516"/>
                    </a:lnTo>
                    <a:lnTo>
                      <a:pt x="1800" y="445"/>
                    </a:lnTo>
                    <a:lnTo>
                      <a:pt x="1816" y="373"/>
                    </a:lnTo>
                    <a:lnTo>
                      <a:pt x="1830" y="300"/>
                    </a:lnTo>
                    <a:lnTo>
                      <a:pt x="1840" y="226"/>
                    </a:lnTo>
                    <a:lnTo>
                      <a:pt x="1848" y="152"/>
                    </a:lnTo>
                    <a:lnTo>
                      <a:pt x="1852" y="76"/>
                    </a:lnTo>
                    <a:lnTo>
                      <a:pt x="1854" y="0"/>
                    </a:lnTo>
                    <a:lnTo>
                      <a:pt x="0" y="0"/>
                    </a:lnTo>
                    <a:close/>
                  </a:path>
                </a:pathLst>
              </a:custGeom>
              <a:noFill/>
              <a:ln w="38100" cap="flat" cmpd="sng">
                <a:solidFill>
                  <a:srgbClr val="F4B228"/>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 name="Google Shape;640;p25"/>
              <p:cNvSpPr/>
              <p:nvPr/>
            </p:nvSpPr>
            <p:spPr>
              <a:xfrm>
                <a:off x="4174" y="414"/>
                <a:ext cx="1854" cy="1854"/>
              </a:xfrm>
              <a:custGeom>
                <a:avLst/>
                <a:gdLst/>
                <a:ahLst/>
                <a:cxnLst/>
                <a:rect l="l" t="t" r="r" b="b"/>
                <a:pathLst>
                  <a:path w="1854" h="1854" extrusionOk="0">
                    <a:moveTo>
                      <a:pt x="1854" y="1854"/>
                    </a:moveTo>
                    <a:lnTo>
                      <a:pt x="1854" y="0"/>
                    </a:lnTo>
                    <a:lnTo>
                      <a:pt x="1777" y="2"/>
                    </a:lnTo>
                    <a:lnTo>
                      <a:pt x="1702" y="6"/>
                    </a:lnTo>
                    <a:lnTo>
                      <a:pt x="1627" y="14"/>
                    </a:lnTo>
                    <a:lnTo>
                      <a:pt x="1553" y="24"/>
                    </a:lnTo>
                    <a:lnTo>
                      <a:pt x="1480" y="38"/>
                    </a:lnTo>
                    <a:lnTo>
                      <a:pt x="1408" y="54"/>
                    </a:lnTo>
                    <a:lnTo>
                      <a:pt x="1338" y="73"/>
                    </a:lnTo>
                    <a:lnTo>
                      <a:pt x="1268" y="94"/>
                    </a:lnTo>
                    <a:lnTo>
                      <a:pt x="1200" y="119"/>
                    </a:lnTo>
                    <a:lnTo>
                      <a:pt x="1132" y="146"/>
                    </a:lnTo>
                    <a:lnTo>
                      <a:pt x="1067" y="175"/>
                    </a:lnTo>
                    <a:lnTo>
                      <a:pt x="1002" y="207"/>
                    </a:lnTo>
                    <a:lnTo>
                      <a:pt x="939" y="241"/>
                    </a:lnTo>
                    <a:lnTo>
                      <a:pt x="877" y="278"/>
                    </a:lnTo>
                    <a:lnTo>
                      <a:pt x="818" y="317"/>
                    </a:lnTo>
                    <a:lnTo>
                      <a:pt x="759" y="358"/>
                    </a:lnTo>
                    <a:lnTo>
                      <a:pt x="702" y="401"/>
                    </a:lnTo>
                    <a:lnTo>
                      <a:pt x="648" y="446"/>
                    </a:lnTo>
                    <a:lnTo>
                      <a:pt x="594" y="494"/>
                    </a:lnTo>
                    <a:lnTo>
                      <a:pt x="543" y="543"/>
                    </a:lnTo>
                    <a:lnTo>
                      <a:pt x="494" y="594"/>
                    </a:lnTo>
                    <a:lnTo>
                      <a:pt x="446" y="647"/>
                    </a:lnTo>
                    <a:lnTo>
                      <a:pt x="401" y="702"/>
                    </a:lnTo>
                    <a:lnTo>
                      <a:pt x="358" y="759"/>
                    </a:lnTo>
                    <a:lnTo>
                      <a:pt x="317" y="817"/>
                    </a:lnTo>
                    <a:lnTo>
                      <a:pt x="278" y="877"/>
                    </a:lnTo>
                    <a:lnTo>
                      <a:pt x="241" y="939"/>
                    </a:lnTo>
                    <a:lnTo>
                      <a:pt x="207" y="1002"/>
                    </a:lnTo>
                    <a:lnTo>
                      <a:pt x="175" y="1066"/>
                    </a:lnTo>
                    <a:lnTo>
                      <a:pt x="146" y="1132"/>
                    </a:lnTo>
                    <a:lnTo>
                      <a:pt x="119" y="1199"/>
                    </a:lnTo>
                    <a:lnTo>
                      <a:pt x="95" y="1268"/>
                    </a:lnTo>
                    <a:lnTo>
                      <a:pt x="73" y="1337"/>
                    </a:lnTo>
                    <a:lnTo>
                      <a:pt x="54" y="1408"/>
                    </a:lnTo>
                    <a:lnTo>
                      <a:pt x="38" y="1480"/>
                    </a:lnTo>
                    <a:lnTo>
                      <a:pt x="25" y="1553"/>
                    </a:lnTo>
                    <a:lnTo>
                      <a:pt x="14" y="1627"/>
                    </a:lnTo>
                    <a:lnTo>
                      <a:pt x="6" y="1702"/>
                    </a:lnTo>
                    <a:lnTo>
                      <a:pt x="2" y="1777"/>
                    </a:lnTo>
                    <a:lnTo>
                      <a:pt x="0" y="1854"/>
                    </a:lnTo>
                    <a:lnTo>
                      <a:pt x="1854" y="1854"/>
                    </a:lnTo>
                    <a:close/>
                  </a:path>
                </a:pathLst>
              </a:custGeom>
              <a:noFill/>
              <a:ln w="38100" cap="flat" cmpd="sng">
                <a:solidFill>
                  <a:srgbClr val="55B6B2"/>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6" name="Google Shape;641;p25"/>
              <p:cNvSpPr txBox="1"/>
              <p:nvPr/>
            </p:nvSpPr>
            <p:spPr>
              <a:xfrm>
                <a:off x="4948" y="1301"/>
                <a:ext cx="1587" cy="329"/>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1100" b="1">
                    <a:solidFill>
                      <a:srgbClr val="55B6B2"/>
                    </a:solidFill>
                    <a:latin typeface="Trebuchet MS"/>
                    <a:ea typeface="Trebuchet MS"/>
                    <a:cs typeface="Trebuchet MS"/>
                    <a:sym typeface="Trebuchet MS"/>
                  </a:rPr>
                  <a:t>Timing</a:t>
                </a:r>
                <a:endParaRPr sz="1400" b="1">
                  <a:solidFill>
                    <a:schemeClr val="dk1"/>
                  </a:solidFill>
                  <a:latin typeface="Trebuchet MS"/>
                  <a:ea typeface="Trebuchet MS"/>
                  <a:cs typeface="Trebuchet MS"/>
                  <a:sym typeface="Trebuchet MS"/>
                </a:endParaRPr>
              </a:p>
            </p:txBody>
          </p:sp>
          <p:sp>
            <p:nvSpPr>
              <p:cNvPr id="27" name="Google Shape;642;p25"/>
              <p:cNvSpPr txBox="1"/>
              <p:nvPr/>
            </p:nvSpPr>
            <p:spPr>
              <a:xfrm>
                <a:off x="6623" y="1410"/>
                <a:ext cx="1062" cy="189"/>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1100" b="1">
                    <a:solidFill>
                      <a:srgbClr val="368DDD"/>
                    </a:solidFill>
                    <a:latin typeface="Trebuchet MS"/>
                    <a:ea typeface="Trebuchet MS"/>
                    <a:cs typeface="Trebuchet MS"/>
                    <a:sym typeface="Trebuchet MS"/>
                  </a:rPr>
                  <a:t>Purpose</a:t>
                </a:r>
                <a:endParaRPr sz="1400" b="1">
                  <a:solidFill>
                    <a:schemeClr val="dk1"/>
                  </a:solidFill>
                  <a:latin typeface="Trebuchet MS"/>
                  <a:ea typeface="Trebuchet MS"/>
                  <a:cs typeface="Trebuchet MS"/>
                  <a:sym typeface="Trebuchet MS"/>
                </a:endParaRPr>
              </a:p>
            </p:txBody>
          </p:sp>
          <p:sp>
            <p:nvSpPr>
              <p:cNvPr id="28" name="Google Shape;643;p25"/>
              <p:cNvSpPr txBox="1"/>
              <p:nvPr/>
            </p:nvSpPr>
            <p:spPr>
              <a:xfrm>
                <a:off x="6312" y="2815"/>
                <a:ext cx="1373" cy="241"/>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1100" b="1">
                    <a:solidFill>
                      <a:srgbClr val="F4B228"/>
                    </a:solidFill>
                    <a:latin typeface="Trebuchet MS"/>
                    <a:ea typeface="Trebuchet MS"/>
                    <a:cs typeface="Trebuchet MS"/>
                    <a:sym typeface="Trebuchet MS"/>
                  </a:rPr>
                  <a:t>Who conducts it</a:t>
                </a:r>
                <a:endParaRPr sz="1400" b="1">
                  <a:solidFill>
                    <a:schemeClr val="dk1"/>
                  </a:solidFill>
                  <a:latin typeface="Trebuchet MS"/>
                  <a:ea typeface="Trebuchet MS"/>
                  <a:cs typeface="Trebuchet MS"/>
                  <a:sym typeface="Trebuchet MS"/>
                </a:endParaRPr>
              </a:p>
            </p:txBody>
          </p:sp>
        </p:grpSp>
        <p:sp>
          <p:nvSpPr>
            <p:cNvPr id="20" name="Google Shape;645;p25"/>
            <p:cNvSpPr/>
            <p:nvPr/>
          </p:nvSpPr>
          <p:spPr>
            <a:xfrm>
              <a:off x="2952207" y="3492178"/>
              <a:ext cx="1219029" cy="1162050"/>
            </a:xfrm>
            <a:custGeom>
              <a:avLst/>
              <a:gdLst/>
              <a:ahLst/>
              <a:cxnLst/>
              <a:rect l="l" t="t" r="r" b="b"/>
              <a:pathLst>
                <a:path w="1854" h="1854" extrusionOk="0">
                  <a:moveTo>
                    <a:pt x="1854" y="0"/>
                  </a:moveTo>
                  <a:lnTo>
                    <a:pt x="0" y="0"/>
                  </a:lnTo>
                  <a:lnTo>
                    <a:pt x="2" y="77"/>
                  </a:lnTo>
                  <a:lnTo>
                    <a:pt x="7" y="152"/>
                  </a:lnTo>
                  <a:lnTo>
                    <a:pt x="14" y="227"/>
                  </a:lnTo>
                  <a:lnTo>
                    <a:pt x="25" y="301"/>
                  </a:lnTo>
                  <a:lnTo>
                    <a:pt x="38" y="374"/>
                  </a:lnTo>
                  <a:lnTo>
                    <a:pt x="54" y="446"/>
                  </a:lnTo>
                  <a:lnTo>
                    <a:pt x="73" y="517"/>
                  </a:lnTo>
                  <a:lnTo>
                    <a:pt x="95" y="586"/>
                  </a:lnTo>
                  <a:lnTo>
                    <a:pt x="119" y="655"/>
                  </a:lnTo>
                  <a:lnTo>
                    <a:pt x="146" y="722"/>
                  </a:lnTo>
                  <a:lnTo>
                    <a:pt x="176" y="788"/>
                  </a:lnTo>
                  <a:lnTo>
                    <a:pt x="207" y="852"/>
                  </a:lnTo>
                  <a:lnTo>
                    <a:pt x="242" y="915"/>
                  </a:lnTo>
                  <a:lnTo>
                    <a:pt x="278" y="977"/>
                  </a:lnTo>
                  <a:lnTo>
                    <a:pt x="317" y="1037"/>
                  </a:lnTo>
                  <a:lnTo>
                    <a:pt x="358" y="1095"/>
                  </a:lnTo>
                  <a:lnTo>
                    <a:pt x="401" y="1152"/>
                  </a:lnTo>
                  <a:lnTo>
                    <a:pt x="447" y="1207"/>
                  </a:lnTo>
                  <a:lnTo>
                    <a:pt x="494" y="1260"/>
                  </a:lnTo>
                  <a:lnTo>
                    <a:pt x="543" y="1311"/>
                  </a:lnTo>
                  <a:lnTo>
                    <a:pt x="595" y="1360"/>
                  </a:lnTo>
                  <a:lnTo>
                    <a:pt x="648" y="1408"/>
                  </a:lnTo>
                  <a:lnTo>
                    <a:pt x="703" y="1453"/>
                  </a:lnTo>
                  <a:lnTo>
                    <a:pt x="759" y="1496"/>
                  </a:lnTo>
                  <a:lnTo>
                    <a:pt x="818" y="1537"/>
                  </a:lnTo>
                  <a:lnTo>
                    <a:pt x="878" y="1576"/>
                  </a:lnTo>
                  <a:lnTo>
                    <a:pt x="939" y="1613"/>
                  </a:lnTo>
                  <a:lnTo>
                    <a:pt x="1002" y="1647"/>
                  </a:lnTo>
                  <a:lnTo>
                    <a:pt x="1067" y="1679"/>
                  </a:lnTo>
                  <a:lnTo>
                    <a:pt x="1133" y="1708"/>
                  </a:lnTo>
                  <a:lnTo>
                    <a:pt x="1200" y="1735"/>
                  </a:lnTo>
                  <a:lnTo>
                    <a:pt x="1268" y="1760"/>
                  </a:lnTo>
                  <a:lnTo>
                    <a:pt x="1338" y="1781"/>
                  </a:lnTo>
                  <a:lnTo>
                    <a:pt x="1409" y="1800"/>
                  </a:lnTo>
                  <a:lnTo>
                    <a:pt x="1481" y="1816"/>
                  </a:lnTo>
                  <a:lnTo>
                    <a:pt x="1553" y="1830"/>
                  </a:lnTo>
                  <a:lnTo>
                    <a:pt x="1627" y="1840"/>
                  </a:lnTo>
                  <a:lnTo>
                    <a:pt x="1702" y="1848"/>
                  </a:lnTo>
                  <a:lnTo>
                    <a:pt x="1778" y="1853"/>
                  </a:lnTo>
                  <a:lnTo>
                    <a:pt x="1854" y="1854"/>
                  </a:lnTo>
                  <a:lnTo>
                    <a:pt x="1854" y="0"/>
                  </a:lnTo>
                  <a:close/>
                </a:path>
              </a:pathLst>
            </a:custGeom>
            <a:noFill/>
            <a:ln w="38100" cap="flat" cmpd="sng">
              <a:solidFill>
                <a:srgbClr val="FF681E"/>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 name="Google Shape;646;p25"/>
            <p:cNvSpPr txBox="1"/>
            <p:nvPr/>
          </p:nvSpPr>
          <p:spPr>
            <a:xfrm>
              <a:off x="3059977" y="3190147"/>
              <a:ext cx="1158067" cy="121571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endParaRPr sz="1800" b="1" dirty="0">
                <a:solidFill>
                  <a:schemeClr val="dk1"/>
                </a:solidFill>
                <a:latin typeface="Calibri"/>
                <a:ea typeface="Calibri"/>
                <a:cs typeface="Calibri"/>
                <a:sym typeface="Calibri"/>
              </a:endParaRPr>
            </a:p>
            <a:p>
              <a:pPr marL="0" marR="0" lvl="0" indent="0" algn="ctr" rtl="0">
                <a:spcBef>
                  <a:spcPts val="0"/>
                </a:spcBef>
                <a:spcAft>
                  <a:spcPts val="0"/>
                </a:spcAft>
                <a:buNone/>
              </a:pPr>
              <a:r>
                <a:rPr lang="en-US" sz="1100" b="1" dirty="0">
                  <a:solidFill>
                    <a:srgbClr val="C55A11"/>
                  </a:solidFill>
                  <a:latin typeface="Trebuchet MS"/>
                  <a:ea typeface="Trebuchet MS"/>
                  <a:cs typeface="Trebuchet MS"/>
                  <a:sym typeface="Trebuchet MS"/>
                </a:rPr>
                <a:t>Scope and technical specificities of evaluation</a:t>
              </a:r>
              <a:endParaRPr sz="1100" b="1" dirty="0">
                <a:solidFill>
                  <a:srgbClr val="C55A11"/>
                </a:solidFill>
                <a:latin typeface="Trebuchet MS"/>
                <a:ea typeface="Trebuchet MS"/>
                <a:cs typeface="Trebuchet MS"/>
                <a:sym typeface="Trebuchet MS"/>
              </a:endParaRPr>
            </a:p>
            <a:p>
              <a:pPr marL="0" marR="0" lvl="0" indent="0" algn="l" rtl="0">
                <a:spcBef>
                  <a:spcPts val="0"/>
                </a:spcBef>
                <a:spcAft>
                  <a:spcPts val="0"/>
                </a:spcAft>
                <a:buNone/>
              </a:pPr>
              <a:endParaRPr sz="1100" b="1" dirty="0">
                <a:solidFill>
                  <a:srgbClr val="C55A11"/>
                </a:solidFill>
                <a:latin typeface="Trebuchet MS"/>
                <a:ea typeface="Trebuchet MS"/>
                <a:cs typeface="Trebuchet MS"/>
                <a:sym typeface="Trebuchet MS"/>
              </a:endParaRPr>
            </a:p>
          </p:txBody>
        </p:sp>
      </p:grpSp>
      <p:sp>
        <p:nvSpPr>
          <p:cNvPr id="29" name="Google Shape;647;p25"/>
          <p:cNvSpPr txBox="1"/>
          <p:nvPr/>
        </p:nvSpPr>
        <p:spPr>
          <a:xfrm>
            <a:off x="3156759" y="2709101"/>
            <a:ext cx="5350028" cy="2569894"/>
          </a:xfrm>
          <a:prstGeom prst="rect">
            <a:avLst/>
          </a:prstGeom>
          <a:gradFill>
            <a:gsLst>
              <a:gs pos="0">
                <a:srgbClr val="F7BCA2"/>
              </a:gs>
              <a:gs pos="50000">
                <a:srgbClr val="F4B093"/>
              </a:gs>
              <a:gs pos="100000">
                <a:srgbClr val="F7A47F"/>
              </a:gs>
            </a:gsLst>
            <a:lin ang="5400000" scaled="0"/>
          </a:gradFill>
          <a:ln w="9525"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400" b="1" dirty="0">
                <a:solidFill>
                  <a:schemeClr val="dk1"/>
                </a:solidFill>
                <a:latin typeface="Times New Roman"/>
                <a:ea typeface="Times New Roman"/>
                <a:cs typeface="Times New Roman"/>
                <a:sym typeface="Times New Roman"/>
              </a:rPr>
              <a:t>The fourth group of evaluation types is defined according to technical specificities and scope. This group is the most diversified, and the most common types of evaluation are presented here, with additional references provided in the</a:t>
            </a:r>
            <a:endParaRPr sz="1400" dirty="0"/>
          </a:p>
          <a:p>
            <a:pPr marL="0" marR="0" lvl="0" indent="0" algn="just" rtl="0">
              <a:lnSpc>
                <a:spcPct val="150000"/>
              </a:lnSpc>
              <a:spcBef>
                <a:spcPts val="0"/>
              </a:spcBef>
              <a:spcAft>
                <a:spcPts val="0"/>
              </a:spcAft>
              <a:buNone/>
            </a:pPr>
            <a:r>
              <a:rPr lang="en-US" sz="1400" b="1" dirty="0">
                <a:solidFill>
                  <a:schemeClr val="dk1"/>
                </a:solidFill>
                <a:latin typeface="Times New Roman"/>
                <a:ea typeface="Times New Roman"/>
                <a:cs typeface="Times New Roman"/>
                <a:sym typeface="Times New Roman"/>
              </a:rPr>
              <a:t> </a:t>
            </a:r>
            <a:r>
              <a:rPr lang="en-US" sz="1400" b="1" u="sng" dirty="0">
                <a:solidFill>
                  <a:schemeClr val="dk1"/>
                </a:solidFill>
                <a:latin typeface="Times New Roman"/>
                <a:ea typeface="Times New Roman"/>
                <a:cs typeface="Times New Roman"/>
                <a:sym typeface="Times New Roman"/>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Resources box </a:t>
            </a:r>
            <a:r>
              <a:rPr lang="en-US" sz="1400" b="1" dirty="0">
                <a:solidFill>
                  <a:schemeClr val="dk1"/>
                </a:solidFill>
                <a:latin typeface="Times New Roman"/>
                <a:ea typeface="Times New Roman"/>
                <a:cs typeface="Times New Roman"/>
                <a:sym typeface="Times New Roman"/>
              </a:rPr>
              <a:t>and within the annexes. The scope of an evaluation allows the understanding of what will be covered and what type of evaluation may be conducted.</a:t>
            </a:r>
            <a:endParaRPr sz="1400" b="1"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4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1681308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63217" y="3813469"/>
            <a:ext cx="2591670" cy="2667532"/>
          </a:xfrm>
          <a:prstGeom prst="rect">
            <a:avLst/>
          </a:prstGeom>
          <a:noFill/>
          <a:ln>
            <a:noFill/>
          </a:ln>
        </p:spPr>
      </p:pic>
      <p:sp>
        <p:nvSpPr>
          <p:cNvPr id="2" name="Rectangle 1"/>
          <p:cNvSpPr/>
          <p:nvPr/>
        </p:nvSpPr>
        <p:spPr>
          <a:xfrm>
            <a:off x="3003476" y="2053297"/>
            <a:ext cx="7764726" cy="4262705"/>
          </a:xfrm>
          <a:prstGeom prst="rect">
            <a:avLst/>
          </a:prstGeom>
        </p:spPr>
        <p:txBody>
          <a:bodyPr wrap="square">
            <a:spAutoFit/>
          </a:bodyPr>
          <a:lstStyle/>
          <a:p>
            <a:pPr lvl="0" algn="ctr"/>
            <a:r>
              <a:rPr lang="en-US" sz="2000" b="1" dirty="0">
                <a:solidFill>
                  <a:schemeClr val="accent2"/>
                </a:solidFill>
                <a:latin typeface="Times New Roman"/>
                <a:ea typeface="Times New Roman"/>
                <a:cs typeface="Times New Roman"/>
                <a:sym typeface="Times New Roman"/>
              </a:rPr>
              <a:t>Evaluation criteria</a:t>
            </a:r>
            <a:endParaRPr lang="en-US" sz="1400" dirty="0"/>
          </a:p>
          <a:p>
            <a:pPr lvl="0" algn="ctr"/>
            <a:endParaRPr lang="en-US" sz="2000" b="1" dirty="0">
              <a:solidFill>
                <a:schemeClr val="accent2"/>
              </a:solidFill>
              <a:latin typeface="Times New Roman"/>
              <a:ea typeface="Times New Roman"/>
              <a:cs typeface="Times New Roman"/>
              <a:sym typeface="Times New Roman"/>
            </a:endParaRPr>
          </a:p>
          <a:p>
            <a:pPr marL="542925" marR="244475" lvl="0" indent="-285750" algn="just">
              <a:lnSpc>
                <a:spcPct val="150000"/>
              </a:lnSpc>
              <a:spcBef>
                <a:spcPts val="5"/>
              </a:spcBef>
              <a:buClr>
                <a:schemeClr val="dk1"/>
              </a:buClr>
              <a:buSzPts val="1600"/>
              <a:buFont typeface="Noto Sans Symbols"/>
              <a:buChar char="⮚"/>
            </a:pPr>
            <a:r>
              <a:rPr lang="en-US" sz="1400" b="1" dirty="0">
                <a:solidFill>
                  <a:schemeClr val="dk1"/>
                </a:solidFill>
                <a:latin typeface="Times New Roman"/>
                <a:ea typeface="Times New Roman"/>
                <a:cs typeface="Times New Roman"/>
                <a:sym typeface="Times New Roman"/>
              </a:rPr>
              <a:t>Evaluation uses a set of criteria for the assessment of an intervention. </a:t>
            </a:r>
          </a:p>
          <a:p>
            <a:pPr marL="542925" marR="244475" lvl="0" indent="-285750" algn="just">
              <a:lnSpc>
                <a:spcPct val="150000"/>
              </a:lnSpc>
              <a:spcBef>
                <a:spcPts val="5"/>
              </a:spcBef>
              <a:buClr>
                <a:schemeClr val="dk1"/>
              </a:buClr>
              <a:buSzPts val="1600"/>
              <a:buFont typeface="Noto Sans Symbols"/>
              <a:buChar char="⮚"/>
            </a:pPr>
            <a:r>
              <a:rPr lang="en-US" sz="1400" b="1" dirty="0">
                <a:solidFill>
                  <a:schemeClr val="dk1"/>
                </a:solidFill>
                <a:latin typeface="Times New Roman"/>
                <a:ea typeface="Times New Roman"/>
                <a:cs typeface="Times New Roman"/>
                <a:sym typeface="Times New Roman"/>
              </a:rPr>
              <a:t>Evaluation criteria are standards by which an intervention can be addressed. While several criteria exist, IOM primarily uses two established references for evaluation criteria: </a:t>
            </a:r>
          </a:p>
          <a:p>
            <a:pPr marL="542925" marR="244475" lvl="0" indent="-285750" algn="ctr">
              <a:lnSpc>
                <a:spcPct val="150000"/>
              </a:lnSpc>
              <a:spcBef>
                <a:spcPts val="5"/>
              </a:spcBef>
              <a:buClr>
                <a:srgbClr val="7030A0"/>
              </a:buClr>
              <a:buSzPts val="1600"/>
              <a:buFont typeface="Noto Sans Symbols"/>
              <a:buChar char="⮚"/>
            </a:pPr>
            <a:r>
              <a:rPr lang="en-US" sz="1400" b="1" dirty="0">
                <a:solidFill>
                  <a:srgbClr val="7030A0"/>
                </a:solidFill>
                <a:latin typeface="Times New Roman"/>
                <a:ea typeface="Times New Roman"/>
                <a:cs typeface="Times New Roman"/>
                <a:sym typeface="Times New Roman"/>
              </a:rPr>
              <a:t>(a) </a:t>
            </a:r>
            <a:r>
              <a:rPr lang="en-US" sz="1400" b="1" u="sng" dirty="0">
                <a:solidFill>
                  <a:srgbClr val="C00000"/>
                </a:solidFill>
                <a:latin typeface="Times New Roman"/>
                <a:ea typeface="Times New Roman"/>
                <a:cs typeface="Times New Roman"/>
                <a:sym typeface="Times New Roman"/>
              </a:rPr>
              <a:t>the OECD/DAC criteria</a:t>
            </a:r>
            <a:r>
              <a:rPr lang="en-US" sz="1400" b="1" dirty="0">
                <a:solidFill>
                  <a:srgbClr val="7030A0"/>
                </a:solidFill>
                <a:latin typeface="Times New Roman"/>
                <a:ea typeface="Times New Roman"/>
                <a:cs typeface="Times New Roman"/>
                <a:sym typeface="Times New Roman"/>
              </a:rPr>
              <a:t>, which had originally been developed for development-orientated interventions and were adjusted in December 2019 to also be relevant for humanitarian interventions;</a:t>
            </a:r>
            <a:endParaRPr lang="en-US" sz="1400" dirty="0"/>
          </a:p>
          <a:p>
            <a:pPr marL="542925" marR="244475" lvl="0" indent="-285750" algn="ctr">
              <a:lnSpc>
                <a:spcPct val="150000"/>
              </a:lnSpc>
              <a:spcBef>
                <a:spcPts val="5"/>
              </a:spcBef>
              <a:buClr>
                <a:srgbClr val="7030A0"/>
              </a:buClr>
              <a:buSzPts val="1600"/>
              <a:buFont typeface="Noto Sans Symbols"/>
              <a:buChar char="⮚"/>
            </a:pPr>
            <a:r>
              <a:rPr lang="en-US" sz="1400" b="1" dirty="0">
                <a:solidFill>
                  <a:srgbClr val="7030A0"/>
                </a:solidFill>
                <a:latin typeface="Times New Roman"/>
                <a:ea typeface="Times New Roman"/>
                <a:cs typeface="Times New Roman"/>
                <a:sym typeface="Times New Roman"/>
              </a:rPr>
              <a:t> (b) </a:t>
            </a:r>
            <a:r>
              <a:rPr lang="en-US" sz="1400" b="1" u="sng" dirty="0">
                <a:solidFill>
                  <a:srgbClr val="C00000"/>
                </a:solidFill>
                <a:latin typeface="Times New Roman"/>
                <a:ea typeface="Times New Roman"/>
                <a:cs typeface="Times New Roman"/>
                <a:sym typeface="Times New Roman"/>
              </a:rPr>
              <a:t>the Active Learning Network for Accountability and Performance </a:t>
            </a:r>
            <a:r>
              <a:rPr lang="en-US" sz="1400" b="1" dirty="0">
                <a:solidFill>
                  <a:srgbClr val="7030A0"/>
                </a:solidFill>
                <a:latin typeface="Times New Roman"/>
                <a:ea typeface="Times New Roman"/>
                <a:cs typeface="Times New Roman"/>
                <a:sym typeface="Times New Roman"/>
              </a:rPr>
              <a:t>(ALNAP) criteria, which were developed for humanitarian While at times it may be feasible to include the entire population in the data collection process, at other times, this may not be necessary nor feasible due to time, resource and context-specific constraints, so a sample is selected.</a:t>
            </a:r>
            <a:endParaRPr lang="en-US" sz="1400" dirty="0"/>
          </a:p>
        </p:txBody>
      </p:sp>
    </p:spTree>
    <p:extLst>
      <p:ext uri="{BB962C8B-B14F-4D97-AF65-F5344CB8AC3E}">
        <p14:creationId xmlns:p14="http://schemas.microsoft.com/office/powerpoint/2010/main" val="3688342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74725" y="3825154"/>
            <a:ext cx="2591670" cy="2667532"/>
          </a:xfrm>
          <a:prstGeom prst="rect">
            <a:avLst/>
          </a:prstGeom>
          <a:noFill/>
          <a:ln>
            <a:noFill/>
          </a:ln>
        </p:spPr>
      </p:pic>
      <p:sp>
        <p:nvSpPr>
          <p:cNvPr id="2" name="Rectangle 1"/>
          <p:cNvSpPr/>
          <p:nvPr/>
        </p:nvSpPr>
        <p:spPr>
          <a:xfrm>
            <a:off x="5143558" y="2183288"/>
            <a:ext cx="2941831" cy="369332"/>
          </a:xfrm>
          <a:prstGeom prst="rect">
            <a:avLst/>
          </a:prstGeom>
        </p:spPr>
        <p:txBody>
          <a:bodyPr wrap="none">
            <a:spAutoFit/>
          </a:bodyPr>
          <a:lstStyle/>
          <a:p>
            <a:pPr lvl="0" algn="ctr"/>
            <a:r>
              <a:rPr lang="en-US" b="1" dirty="0">
                <a:solidFill>
                  <a:srgbClr val="C00000"/>
                </a:solidFill>
                <a:latin typeface="Times New Roman"/>
                <a:ea typeface="Times New Roman"/>
                <a:cs typeface="Times New Roman"/>
                <a:sym typeface="Times New Roman"/>
              </a:rPr>
              <a:t>Selecting evaluation criteria</a:t>
            </a:r>
            <a:endParaRPr lang="en-US" dirty="0"/>
          </a:p>
        </p:txBody>
      </p:sp>
      <p:graphicFrame>
        <p:nvGraphicFramePr>
          <p:cNvPr id="11" name="Google Shape;678;p27"/>
          <p:cNvGraphicFramePr/>
          <p:nvPr>
            <p:extLst>
              <p:ext uri="{D42A27DB-BD31-4B8C-83A1-F6EECF244321}">
                <p14:modId xmlns:p14="http://schemas.microsoft.com/office/powerpoint/2010/main" val="2719346648"/>
              </p:ext>
            </p:extLst>
          </p:nvPr>
        </p:nvGraphicFramePr>
        <p:xfrm>
          <a:off x="3321847" y="2552620"/>
          <a:ext cx="7694198" cy="3648719"/>
        </p:xfrm>
        <a:graphic>
          <a:graphicData uri="http://schemas.openxmlformats.org/drawingml/2006/table">
            <a:tbl>
              <a:tblPr firstRow="1" firstCol="1" bandRow="1">
                <a:noFill/>
              </a:tblPr>
              <a:tblGrid>
                <a:gridCol w="1396475">
                  <a:extLst>
                    <a:ext uri="{9D8B030D-6E8A-4147-A177-3AD203B41FA5}">
                      <a16:colId xmlns:a16="http://schemas.microsoft.com/office/drawing/2014/main" val="20000"/>
                    </a:ext>
                  </a:extLst>
                </a:gridCol>
                <a:gridCol w="3141192">
                  <a:extLst>
                    <a:ext uri="{9D8B030D-6E8A-4147-A177-3AD203B41FA5}">
                      <a16:colId xmlns:a16="http://schemas.microsoft.com/office/drawing/2014/main" val="20001"/>
                    </a:ext>
                  </a:extLst>
                </a:gridCol>
                <a:gridCol w="3156531">
                  <a:extLst>
                    <a:ext uri="{9D8B030D-6E8A-4147-A177-3AD203B41FA5}">
                      <a16:colId xmlns:a16="http://schemas.microsoft.com/office/drawing/2014/main" val="20002"/>
                    </a:ext>
                  </a:extLst>
                </a:gridCol>
              </a:tblGrid>
              <a:tr h="497528">
                <a:tc>
                  <a:txBody>
                    <a:bodyPr/>
                    <a:lstStyle/>
                    <a:p>
                      <a:pPr marL="170180" marR="0" lvl="0" indent="138430" algn="ctr" rtl="0">
                        <a:spcBef>
                          <a:spcPts val="0"/>
                        </a:spcBef>
                        <a:spcAft>
                          <a:spcPts val="0"/>
                        </a:spcAft>
                        <a:buNone/>
                      </a:pPr>
                      <a:r>
                        <a:rPr lang="en-US" sz="1200" u="none" strike="noStrike" cap="none">
                          <a:solidFill>
                            <a:srgbClr val="7030A0"/>
                          </a:solidFill>
                        </a:rPr>
                        <a:t>Type of intervention</a:t>
                      </a:r>
                      <a:endParaRPr sz="1600" u="none" strike="noStrike" cap="none">
                        <a:solidFill>
                          <a:srgbClr val="7030A0"/>
                        </a:solidFill>
                        <a:latin typeface="Trebuchet MS"/>
                        <a:ea typeface="Trebuchet MS"/>
                        <a:cs typeface="Trebuchet MS"/>
                        <a:sym typeface="Trebuchet MS"/>
                      </a:endParaRPr>
                    </a:p>
                  </a:txBody>
                  <a:tcPr marL="0" marR="0" marT="0" marB="0"/>
                </a:tc>
                <a:tc>
                  <a:txBody>
                    <a:bodyPr/>
                    <a:lstStyle/>
                    <a:p>
                      <a:pPr marL="0" marR="0" lvl="0" indent="0" algn="ctr" rtl="0">
                        <a:spcBef>
                          <a:spcPts val="0"/>
                        </a:spcBef>
                        <a:spcAft>
                          <a:spcPts val="0"/>
                        </a:spcAft>
                        <a:buNone/>
                      </a:pPr>
                      <a:r>
                        <a:rPr lang="en-US" sz="1200" u="none" strike="noStrike" cap="none">
                          <a:solidFill>
                            <a:srgbClr val="7030A0"/>
                          </a:solidFill>
                        </a:rPr>
                        <a:t> </a:t>
                      </a:r>
                      <a:endParaRPr sz="1600" u="none" strike="noStrike" cap="none">
                        <a:solidFill>
                          <a:srgbClr val="7030A0"/>
                        </a:solidFill>
                      </a:endParaRPr>
                    </a:p>
                    <a:p>
                      <a:pPr marL="420369" marR="0" lvl="0" indent="0" algn="ctr" rtl="0">
                        <a:spcBef>
                          <a:spcPts val="0"/>
                        </a:spcBef>
                        <a:spcAft>
                          <a:spcPts val="0"/>
                        </a:spcAft>
                        <a:buNone/>
                      </a:pPr>
                      <a:r>
                        <a:rPr lang="en-US" sz="1200" u="none" strike="noStrike" cap="none">
                          <a:solidFill>
                            <a:srgbClr val="7030A0"/>
                          </a:solidFill>
                        </a:rPr>
                        <a:t>Development intervention</a:t>
                      </a:r>
                      <a:endParaRPr sz="1600" u="none" strike="noStrike" cap="none">
                        <a:solidFill>
                          <a:srgbClr val="7030A0"/>
                        </a:solidFill>
                        <a:latin typeface="Trebuchet MS"/>
                        <a:ea typeface="Trebuchet MS"/>
                        <a:cs typeface="Trebuchet MS"/>
                        <a:sym typeface="Trebuchet MS"/>
                      </a:endParaRPr>
                    </a:p>
                  </a:txBody>
                  <a:tcPr marL="0" marR="0" marT="0" marB="0"/>
                </a:tc>
                <a:tc>
                  <a:txBody>
                    <a:bodyPr/>
                    <a:lstStyle/>
                    <a:p>
                      <a:pPr marL="0" marR="0" lvl="0" indent="0" algn="ctr" rtl="0">
                        <a:spcBef>
                          <a:spcPts val="0"/>
                        </a:spcBef>
                        <a:spcAft>
                          <a:spcPts val="0"/>
                        </a:spcAft>
                        <a:buNone/>
                      </a:pPr>
                      <a:r>
                        <a:rPr lang="en-US" sz="1200" u="none" strike="noStrike" cap="none" dirty="0">
                          <a:solidFill>
                            <a:srgbClr val="7030A0"/>
                          </a:solidFill>
                        </a:rPr>
                        <a:t> </a:t>
                      </a:r>
                      <a:endParaRPr sz="1600" u="none" strike="noStrike" cap="none" dirty="0">
                        <a:solidFill>
                          <a:srgbClr val="7030A0"/>
                        </a:solidFill>
                      </a:endParaRPr>
                    </a:p>
                    <a:p>
                      <a:pPr marL="422275" marR="0" lvl="0" indent="0" algn="ctr" rtl="0">
                        <a:spcBef>
                          <a:spcPts val="0"/>
                        </a:spcBef>
                        <a:spcAft>
                          <a:spcPts val="0"/>
                        </a:spcAft>
                        <a:buNone/>
                      </a:pPr>
                      <a:r>
                        <a:rPr lang="en-US" sz="1200" u="none" strike="noStrike" cap="none" dirty="0">
                          <a:solidFill>
                            <a:srgbClr val="7030A0"/>
                          </a:solidFill>
                        </a:rPr>
                        <a:t>Humanitarian intervention</a:t>
                      </a:r>
                      <a:endParaRPr sz="1600" u="none" strike="noStrike" cap="none" dirty="0">
                        <a:solidFill>
                          <a:srgbClr val="7030A0"/>
                        </a:solidFill>
                        <a:latin typeface="Trebuchet MS"/>
                        <a:ea typeface="Trebuchet MS"/>
                        <a:cs typeface="Trebuchet MS"/>
                        <a:sym typeface="Trebuchet MS"/>
                      </a:endParaRPr>
                    </a:p>
                  </a:txBody>
                  <a:tcPr marL="0" marR="0" marT="0" marB="0"/>
                </a:tc>
                <a:extLst>
                  <a:ext uri="{0D108BD9-81ED-4DB2-BD59-A6C34878D82A}">
                    <a16:rowId xmlns:a16="http://schemas.microsoft.com/office/drawing/2014/main" val="10000"/>
                  </a:ext>
                </a:extLst>
              </a:tr>
              <a:tr h="247846">
                <a:tc>
                  <a:txBody>
                    <a:bodyPr/>
                    <a:lstStyle/>
                    <a:p>
                      <a:pPr marL="0" marR="0" lvl="0" indent="0" algn="l" rtl="0">
                        <a:spcBef>
                          <a:spcPts val="0"/>
                        </a:spcBef>
                        <a:spcAft>
                          <a:spcPts val="0"/>
                        </a:spcAft>
                        <a:buNone/>
                      </a:pPr>
                      <a:r>
                        <a:rPr lang="en-US" sz="700" u="none" strike="noStrike" cap="none"/>
                        <a:t> </a:t>
                      </a:r>
                      <a:endParaRPr sz="1000" u="none" strike="noStrike" cap="none">
                        <a:latin typeface="Trebuchet MS"/>
                        <a:ea typeface="Trebuchet MS"/>
                        <a:cs typeface="Trebuchet MS"/>
                        <a:sym typeface="Trebuchet MS"/>
                      </a:endParaRPr>
                    </a:p>
                  </a:txBody>
                  <a:tcPr marL="0" marR="0" marT="0" marB="0"/>
                </a:tc>
                <a:tc>
                  <a:txBody>
                    <a:bodyPr/>
                    <a:lstStyle/>
                    <a:p>
                      <a:pPr marL="100965" marR="0" lvl="0" indent="0" algn="ctr" rtl="0">
                        <a:lnSpc>
                          <a:spcPct val="92083"/>
                        </a:lnSpc>
                        <a:spcBef>
                          <a:spcPts val="0"/>
                        </a:spcBef>
                        <a:spcAft>
                          <a:spcPts val="0"/>
                        </a:spcAft>
                        <a:buNone/>
                      </a:pPr>
                      <a:r>
                        <a:rPr lang="en-US" sz="1050" b="1" u="none" strike="noStrike" cap="none"/>
                        <a:t>Development interventions focus on</a:t>
                      </a:r>
                      <a:endParaRPr sz="1200" b="1" u="none" strike="noStrike" cap="none">
                        <a:latin typeface="Trebuchet MS"/>
                        <a:ea typeface="Trebuchet MS"/>
                        <a:cs typeface="Trebuchet MS"/>
                        <a:sym typeface="Trebuchet MS"/>
                      </a:endParaRPr>
                    </a:p>
                  </a:txBody>
                  <a:tcPr marL="0" marR="0" marT="0" marB="0"/>
                </a:tc>
                <a:tc rowSpan="5">
                  <a:txBody>
                    <a:bodyPr/>
                    <a:lstStyle/>
                    <a:p>
                      <a:pPr marL="100965" marR="109854" lvl="0" indent="0" algn="just" rtl="0">
                        <a:lnSpc>
                          <a:spcPct val="102000"/>
                        </a:lnSpc>
                        <a:spcBef>
                          <a:spcPts val="0"/>
                        </a:spcBef>
                        <a:spcAft>
                          <a:spcPts val="0"/>
                        </a:spcAft>
                        <a:buNone/>
                      </a:pPr>
                      <a:r>
                        <a:rPr lang="en-US" sz="1050" b="1" u="none" strike="noStrike" cap="none" dirty="0"/>
                        <a:t>Humanitarian interventions focus on saving lives, alleviating suffering and maintaining human dignity during and after human-induced crises and natural disasters, as well as preventing and </a:t>
                      </a:r>
                      <a:r>
                        <a:rPr lang="en-US" sz="1400" b="1" u="none" strike="noStrike" cap="none" dirty="0">
                          <a:solidFill>
                            <a:schemeClr val="dk1"/>
                          </a:solidFill>
                          <a:latin typeface="Calibri"/>
                          <a:ea typeface="Calibri"/>
                          <a:cs typeface="Calibri"/>
                          <a:sym typeface="Calibri"/>
                        </a:rPr>
                        <a:t>preparing</a:t>
                      </a:r>
                      <a:r>
                        <a:rPr lang="en-US" sz="1050" b="1" u="none" strike="noStrike" cap="none" dirty="0"/>
                        <a:t> for them.</a:t>
                      </a:r>
                      <a:endParaRPr sz="1200" b="1" u="none" strike="noStrike" cap="none" dirty="0">
                        <a:latin typeface="Trebuchet MS"/>
                        <a:ea typeface="Trebuchet MS"/>
                        <a:cs typeface="Trebuchet MS"/>
                        <a:sym typeface="Trebuchet MS"/>
                      </a:endParaRPr>
                    </a:p>
                  </a:txBody>
                  <a:tcPr marL="0" marR="0" marT="0" marB="0"/>
                </a:tc>
                <a:extLst>
                  <a:ext uri="{0D108BD9-81ED-4DB2-BD59-A6C34878D82A}">
                    <a16:rowId xmlns:a16="http://schemas.microsoft.com/office/drawing/2014/main" val="10001"/>
                  </a:ext>
                </a:extLst>
              </a:tr>
              <a:tr h="135811">
                <a:tc>
                  <a:txBody>
                    <a:bodyPr/>
                    <a:lstStyle/>
                    <a:p>
                      <a:pPr marL="0" marR="0" lvl="0" indent="0" algn="l" rtl="0">
                        <a:spcBef>
                          <a:spcPts val="0"/>
                        </a:spcBef>
                        <a:spcAft>
                          <a:spcPts val="0"/>
                        </a:spcAft>
                        <a:buNone/>
                      </a:pPr>
                      <a:r>
                        <a:rPr lang="en-US" sz="500" u="none" strike="noStrike" cap="none"/>
                        <a:t> </a:t>
                      </a:r>
                      <a:endParaRPr sz="1000" u="none" strike="noStrike" cap="none">
                        <a:latin typeface="Trebuchet MS"/>
                        <a:ea typeface="Trebuchet MS"/>
                        <a:cs typeface="Trebuchet MS"/>
                        <a:sym typeface="Trebuchet MS"/>
                      </a:endParaRPr>
                    </a:p>
                  </a:txBody>
                  <a:tcPr marL="0" marR="0" marT="0" marB="0"/>
                </a:tc>
                <a:tc>
                  <a:txBody>
                    <a:bodyPr/>
                    <a:lstStyle/>
                    <a:p>
                      <a:pPr marL="100965" marR="0" lvl="0" indent="0" algn="ctr" rtl="0">
                        <a:lnSpc>
                          <a:spcPct val="82500"/>
                        </a:lnSpc>
                        <a:spcBef>
                          <a:spcPts val="0"/>
                        </a:spcBef>
                        <a:spcAft>
                          <a:spcPts val="0"/>
                        </a:spcAft>
                        <a:buNone/>
                      </a:pPr>
                      <a:r>
                        <a:rPr lang="en-US" sz="1050" b="1" u="none" strike="noStrike" cap="none" dirty="0"/>
                        <a:t>responding to ongoing structural issues,</a:t>
                      </a:r>
                      <a:endParaRPr sz="1200" b="1" u="none" strike="noStrike" cap="none" dirty="0">
                        <a:latin typeface="Trebuchet MS"/>
                        <a:ea typeface="Trebuchet MS"/>
                        <a:cs typeface="Trebuchet MS"/>
                        <a:sym typeface="Trebuchet MS"/>
                      </a:endParaRPr>
                    </a:p>
                  </a:txBody>
                  <a:tcPr marL="0" marR="0" marT="0" marB="0"/>
                </a:tc>
                <a:tc vMerge="1">
                  <a:txBody>
                    <a:bodyPr/>
                    <a:lstStyle/>
                    <a:p>
                      <a:endParaRPr lang="en-US"/>
                    </a:p>
                  </a:txBody>
                  <a:tcPr/>
                </a:tc>
                <a:extLst>
                  <a:ext uri="{0D108BD9-81ED-4DB2-BD59-A6C34878D82A}">
                    <a16:rowId xmlns:a16="http://schemas.microsoft.com/office/drawing/2014/main" val="10002"/>
                  </a:ext>
                </a:extLst>
              </a:tr>
              <a:tr h="138939">
                <a:tc>
                  <a:txBody>
                    <a:bodyPr/>
                    <a:lstStyle/>
                    <a:p>
                      <a:pPr marL="181610" marR="0" lvl="0" indent="0" algn="l" rtl="0">
                        <a:lnSpc>
                          <a:spcPct val="63125"/>
                        </a:lnSpc>
                        <a:spcBef>
                          <a:spcPts val="0"/>
                        </a:spcBef>
                        <a:spcAft>
                          <a:spcPts val="0"/>
                        </a:spcAft>
                        <a:buNone/>
                      </a:pPr>
                      <a:r>
                        <a:rPr lang="en-US" sz="1200" u="none" strike="noStrike" cap="none"/>
                        <a:t>Description</a:t>
                      </a:r>
                      <a:endParaRPr sz="1600" u="none" strike="noStrike" cap="none">
                        <a:latin typeface="Trebuchet MS"/>
                        <a:ea typeface="Trebuchet MS"/>
                        <a:cs typeface="Trebuchet MS"/>
                        <a:sym typeface="Trebuchet MS"/>
                      </a:endParaRPr>
                    </a:p>
                  </a:txBody>
                  <a:tcPr marL="0" marR="0" marT="0" marB="0"/>
                </a:tc>
                <a:tc>
                  <a:txBody>
                    <a:bodyPr/>
                    <a:lstStyle/>
                    <a:p>
                      <a:pPr marL="100965" marR="0" lvl="0" indent="0" algn="ctr" rtl="0">
                        <a:lnSpc>
                          <a:spcPct val="84166"/>
                        </a:lnSpc>
                        <a:spcBef>
                          <a:spcPts val="0"/>
                        </a:spcBef>
                        <a:spcAft>
                          <a:spcPts val="0"/>
                        </a:spcAft>
                        <a:buNone/>
                      </a:pPr>
                      <a:r>
                        <a:rPr lang="en-US" sz="1050" b="1" u="none" strike="noStrike" cap="none"/>
                        <a:t>particularly systemic poverty, that may</a:t>
                      </a:r>
                      <a:endParaRPr sz="1200" b="1" u="none" strike="noStrike" cap="none">
                        <a:latin typeface="Trebuchet MS"/>
                        <a:ea typeface="Trebuchet MS"/>
                        <a:cs typeface="Trebuchet MS"/>
                        <a:sym typeface="Trebuchet MS"/>
                      </a:endParaRPr>
                    </a:p>
                  </a:txBody>
                  <a:tcPr marL="0" marR="0" marT="0" marB="0"/>
                </a:tc>
                <a:tc vMerge="1">
                  <a:txBody>
                    <a:bodyPr/>
                    <a:lstStyle/>
                    <a:p>
                      <a:endParaRPr lang="en-US"/>
                    </a:p>
                  </a:txBody>
                  <a:tcPr/>
                </a:tc>
                <a:extLst>
                  <a:ext uri="{0D108BD9-81ED-4DB2-BD59-A6C34878D82A}">
                    <a16:rowId xmlns:a16="http://schemas.microsoft.com/office/drawing/2014/main" val="10003"/>
                  </a:ext>
                </a:extLst>
              </a:tr>
              <a:tr h="136436">
                <a:tc>
                  <a:txBody>
                    <a:bodyPr/>
                    <a:lstStyle/>
                    <a:p>
                      <a:pPr marL="0" marR="0" lvl="0" indent="0" algn="l" rtl="0">
                        <a:spcBef>
                          <a:spcPts val="0"/>
                        </a:spcBef>
                        <a:spcAft>
                          <a:spcPts val="0"/>
                        </a:spcAft>
                        <a:buNone/>
                      </a:pPr>
                      <a:r>
                        <a:rPr lang="en-US" sz="500" u="none" strike="noStrike" cap="none"/>
                        <a:t> </a:t>
                      </a:r>
                      <a:endParaRPr sz="1000" u="none" strike="noStrike" cap="none">
                        <a:latin typeface="Trebuchet MS"/>
                        <a:ea typeface="Trebuchet MS"/>
                        <a:cs typeface="Trebuchet MS"/>
                        <a:sym typeface="Trebuchet MS"/>
                      </a:endParaRPr>
                    </a:p>
                  </a:txBody>
                  <a:tcPr marL="0" marR="0" marT="0" marB="0"/>
                </a:tc>
                <a:tc>
                  <a:txBody>
                    <a:bodyPr/>
                    <a:lstStyle/>
                    <a:p>
                      <a:pPr marL="100965" marR="0" lvl="0" indent="0" algn="ctr" rtl="0">
                        <a:lnSpc>
                          <a:spcPct val="82916"/>
                        </a:lnSpc>
                        <a:spcBef>
                          <a:spcPts val="0"/>
                        </a:spcBef>
                        <a:spcAft>
                          <a:spcPts val="0"/>
                        </a:spcAft>
                        <a:buNone/>
                      </a:pPr>
                      <a:r>
                        <a:rPr lang="en-US" sz="1050" b="1" u="none" strike="noStrike" cap="none"/>
                        <a:t>hinder socioeconomic and institutional</a:t>
                      </a:r>
                      <a:endParaRPr sz="1200" b="1" u="none" strike="noStrike" cap="none">
                        <a:latin typeface="Trebuchet MS"/>
                        <a:ea typeface="Trebuchet MS"/>
                        <a:cs typeface="Trebuchet MS"/>
                        <a:sym typeface="Trebuchet MS"/>
                      </a:endParaRPr>
                    </a:p>
                  </a:txBody>
                  <a:tcPr marL="0" marR="0" marT="0" marB="0"/>
                </a:tc>
                <a:tc vMerge="1">
                  <a:txBody>
                    <a:bodyPr/>
                    <a:lstStyle/>
                    <a:p>
                      <a:endParaRPr lang="en-US"/>
                    </a:p>
                  </a:txBody>
                  <a:tcPr/>
                </a:tc>
                <a:extLst>
                  <a:ext uri="{0D108BD9-81ED-4DB2-BD59-A6C34878D82A}">
                    <a16:rowId xmlns:a16="http://schemas.microsoft.com/office/drawing/2014/main" val="10004"/>
                  </a:ext>
                </a:extLst>
              </a:tr>
              <a:tr h="230953">
                <a:tc>
                  <a:txBody>
                    <a:bodyPr/>
                    <a:lstStyle/>
                    <a:p>
                      <a:pPr marL="0" marR="0" lvl="0" indent="0" algn="l" rtl="0">
                        <a:spcBef>
                          <a:spcPts val="0"/>
                        </a:spcBef>
                        <a:spcAft>
                          <a:spcPts val="0"/>
                        </a:spcAft>
                        <a:buNone/>
                      </a:pPr>
                      <a:r>
                        <a:rPr lang="en-US" sz="700" u="none" strike="noStrike" cap="none"/>
                        <a:t> </a:t>
                      </a:r>
                      <a:endParaRPr sz="1000" u="none" strike="noStrike" cap="none">
                        <a:latin typeface="Trebuchet MS"/>
                        <a:ea typeface="Trebuchet MS"/>
                        <a:cs typeface="Trebuchet MS"/>
                        <a:sym typeface="Trebuchet MS"/>
                      </a:endParaRPr>
                    </a:p>
                  </a:txBody>
                  <a:tcPr marL="0" marR="0" marT="0" marB="0"/>
                </a:tc>
                <a:tc>
                  <a:txBody>
                    <a:bodyPr/>
                    <a:lstStyle/>
                    <a:p>
                      <a:pPr marL="100965" marR="0" lvl="0" indent="0" algn="ctr" rtl="0">
                        <a:lnSpc>
                          <a:spcPct val="93333"/>
                        </a:lnSpc>
                        <a:spcBef>
                          <a:spcPts val="0"/>
                        </a:spcBef>
                        <a:spcAft>
                          <a:spcPts val="0"/>
                        </a:spcAft>
                        <a:buNone/>
                      </a:pPr>
                      <a:r>
                        <a:rPr lang="en-US" sz="1050" b="1" u="none" strike="noStrike" cap="none"/>
                        <a:t>development in a given context.</a:t>
                      </a:r>
                      <a:endParaRPr sz="1200" b="1" u="none" strike="noStrike" cap="none">
                        <a:latin typeface="Trebuchet MS"/>
                        <a:ea typeface="Trebuchet MS"/>
                        <a:cs typeface="Trebuchet MS"/>
                        <a:sym typeface="Trebuchet MS"/>
                      </a:endParaRPr>
                    </a:p>
                  </a:txBody>
                  <a:tcPr marL="0" marR="0" marT="0" marB="0"/>
                </a:tc>
                <a:tc vMerge="1">
                  <a:txBody>
                    <a:bodyPr/>
                    <a:lstStyle/>
                    <a:p>
                      <a:endParaRPr lang="en-US"/>
                    </a:p>
                  </a:txBody>
                  <a:tcPr/>
                </a:tc>
                <a:extLst>
                  <a:ext uri="{0D108BD9-81ED-4DB2-BD59-A6C34878D82A}">
                    <a16:rowId xmlns:a16="http://schemas.microsoft.com/office/drawing/2014/main" val="10005"/>
                  </a:ext>
                </a:extLst>
              </a:tr>
              <a:tr h="856198">
                <a:tc>
                  <a:txBody>
                    <a:bodyPr/>
                    <a:lstStyle/>
                    <a:p>
                      <a:pPr marL="0" marR="0" lvl="0" indent="0" algn="l" rtl="0">
                        <a:spcBef>
                          <a:spcPts val="0"/>
                        </a:spcBef>
                        <a:spcAft>
                          <a:spcPts val="0"/>
                        </a:spcAft>
                        <a:buNone/>
                      </a:pPr>
                      <a:r>
                        <a:rPr lang="en-US" sz="700" u="none" strike="noStrike" cap="none"/>
                        <a:t> </a:t>
                      </a:r>
                      <a:endParaRPr sz="1000" u="none" strike="noStrike" cap="none">
                        <a:latin typeface="Trebuchet MS"/>
                        <a:ea typeface="Trebuchet MS"/>
                        <a:cs typeface="Trebuchet MS"/>
                        <a:sym typeface="Trebuchet MS"/>
                      </a:endParaRPr>
                    </a:p>
                  </a:txBody>
                  <a:tcPr marL="0" marR="0" marT="0" marB="0"/>
                </a:tc>
                <a:tc>
                  <a:txBody>
                    <a:bodyPr/>
                    <a:lstStyle/>
                    <a:p>
                      <a:pPr marL="100965" marR="0" lvl="0" indent="0" algn="ctr" rtl="0">
                        <a:spcBef>
                          <a:spcPts val="0"/>
                        </a:spcBef>
                        <a:spcAft>
                          <a:spcPts val="0"/>
                        </a:spcAft>
                        <a:buNone/>
                      </a:pPr>
                      <a:r>
                        <a:rPr lang="en-US" sz="1050" b="1" u="none" strike="noStrike" cap="none"/>
                        <a:t>OECD/DAC criteria</a:t>
                      </a:r>
                      <a:endParaRPr sz="1200" b="1" u="none" strike="noStrike" cap="none"/>
                    </a:p>
                    <a:p>
                      <a:pPr marL="0" marR="0" lvl="0" indent="0" algn="ctr" rtl="0">
                        <a:spcBef>
                          <a:spcPts val="30"/>
                        </a:spcBef>
                        <a:spcAft>
                          <a:spcPts val="0"/>
                        </a:spcAft>
                        <a:buNone/>
                      </a:pPr>
                      <a:r>
                        <a:rPr lang="en-US" sz="1050" b="1" u="none" strike="noStrike" cap="none"/>
                        <a:t> </a:t>
                      </a:r>
                      <a:endParaRPr sz="1200" b="1" u="none" strike="noStrike" cap="none"/>
                    </a:p>
                    <a:p>
                      <a:pPr marL="469265" marR="133985" lvl="0" indent="-266700" algn="ctr" rtl="0">
                        <a:lnSpc>
                          <a:spcPct val="102000"/>
                        </a:lnSpc>
                        <a:spcBef>
                          <a:spcPts val="0"/>
                        </a:spcBef>
                        <a:spcAft>
                          <a:spcPts val="0"/>
                        </a:spcAft>
                        <a:buNone/>
                      </a:pPr>
                      <a:r>
                        <a:rPr lang="en-US" sz="1050" b="1" u="none" strike="noStrike" cap="none"/>
                        <a:t>🢂 ALNAP criteria may also be applied to development interventions, where appropriate.</a:t>
                      </a:r>
                      <a:endParaRPr sz="1200" b="1" u="none" strike="noStrike" cap="none">
                        <a:latin typeface="Trebuchet MS"/>
                        <a:ea typeface="Trebuchet MS"/>
                        <a:cs typeface="Trebuchet MS"/>
                        <a:sym typeface="Trebuchet MS"/>
                      </a:endParaRPr>
                    </a:p>
                  </a:txBody>
                  <a:tcPr marL="0" marR="0" marT="0" marB="0"/>
                </a:tc>
                <a:tc>
                  <a:txBody>
                    <a:bodyPr/>
                    <a:lstStyle/>
                    <a:p>
                      <a:pPr marL="100965" marR="0" lvl="0" indent="0" algn="ctr" rtl="0">
                        <a:spcBef>
                          <a:spcPts val="0"/>
                        </a:spcBef>
                        <a:spcAft>
                          <a:spcPts val="0"/>
                        </a:spcAft>
                        <a:buNone/>
                      </a:pPr>
                      <a:r>
                        <a:rPr lang="en-US" sz="1050" b="1" u="none" strike="noStrike" cap="none"/>
                        <a:t>ALNAP criteria</a:t>
                      </a:r>
                      <a:endParaRPr sz="1200" b="1" u="none" strike="noStrike" cap="none"/>
                    </a:p>
                    <a:p>
                      <a:pPr marL="0" marR="0" lvl="0" indent="0" algn="ctr" rtl="0">
                        <a:spcBef>
                          <a:spcPts val="30"/>
                        </a:spcBef>
                        <a:spcAft>
                          <a:spcPts val="0"/>
                        </a:spcAft>
                        <a:buNone/>
                      </a:pPr>
                      <a:r>
                        <a:rPr lang="en-US" sz="1050" b="1" u="none" strike="noStrike" cap="none"/>
                        <a:t> </a:t>
                      </a:r>
                      <a:endParaRPr sz="1200" b="1" u="none" strike="noStrike" cap="none"/>
                    </a:p>
                    <a:p>
                      <a:pPr marL="469265" marR="130810" lvl="0" indent="-266700" algn="ctr" rtl="0">
                        <a:lnSpc>
                          <a:spcPct val="102000"/>
                        </a:lnSpc>
                        <a:spcBef>
                          <a:spcPts val="0"/>
                        </a:spcBef>
                        <a:spcAft>
                          <a:spcPts val="0"/>
                        </a:spcAft>
                        <a:buNone/>
                      </a:pPr>
                      <a:r>
                        <a:rPr lang="en-US" sz="1050" b="1" u="none" strike="noStrike" cap="none"/>
                        <a:t>The revised OECD/DAC criteria may also be applied to humanitarian interventions, where appropriate.</a:t>
                      </a:r>
                      <a:endParaRPr sz="1200" b="1" u="none" strike="noStrike" cap="none">
                        <a:latin typeface="Trebuchet MS"/>
                        <a:ea typeface="Trebuchet MS"/>
                        <a:cs typeface="Trebuchet MS"/>
                        <a:sym typeface="Trebuchet MS"/>
                      </a:endParaRPr>
                    </a:p>
                  </a:txBody>
                  <a:tcPr marL="0" marR="0" marT="0" marB="0"/>
                </a:tc>
                <a:extLst>
                  <a:ext uri="{0D108BD9-81ED-4DB2-BD59-A6C34878D82A}">
                    <a16:rowId xmlns:a16="http://schemas.microsoft.com/office/drawing/2014/main" val="10006"/>
                  </a:ext>
                </a:extLst>
              </a:tr>
              <a:tr h="515087">
                <a:tc>
                  <a:txBody>
                    <a:bodyPr/>
                    <a:lstStyle/>
                    <a:p>
                      <a:pPr marL="306705" marR="222250" lvl="0" indent="-86359" algn="ctr" rtl="0">
                        <a:spcBef>
                          <a:spcPts val="0"/>
                        </a:spcBef>
                        <a:spcAft>
                          <a:spcPts val="0"/>
                        </a:spcAft>
                        <a:buNone/>
                      </a:pPr>
                      <a:r>
                        <a:rPr lang="en-US" sz="1400" u="none" strike="noStrike" cap="none"/>
                        <a:t>Evaluation criteria</a:t>
                      </a:r>
                      <a:endParaRPr sz="1800" u="none" strike="noStrike" cap="none">
                        <a:latin typeface="Trebuchet MS"/>
                        <a:ea typeface="Trebuchet MS"/>
                        <a:cs typeface="Trebuchet MS"/>
                        <a:sym typeface="Trebuchet MS"/>
                      </a:endParaRPr>
                    </a:p>
                  </a:txBody>
                  <a:tcPr marL="0" marR="0" marT="0" marB="0"/>
                </a:tc>
                <a:tc>
                  <a:txBody>
                    <a:bodyPr/>
                    <a:lstStyle/>
                    <a:p>
                      <a:pPr marL="0" marR="0" lvl="0" indent="0" algn="ctr" rtl="0">
                        <a:spcBef>
                          <a:spcPts val="0"/>
                        </a:spcBef>
                        <a:spcAft>
                          <a:spcPts val="0"/>
                        </a:spcAft>
                        <a:buNone/>
                      </a:pPr>
                      <a:r>
                        <a:rPr lang="en-US" sz="1400" b="1" u="none" strike="noStrike" cap="none">
                          <a:solidFill>
                            <a:srgbClr val="FF66CC"/>
                          </a:solidFill>
                        </a:rPr>
                        <a:t> </a:t>
                      </a:r>
                      <a:endParaRPr sz="1200" b="1" u="none" strike="noStrike" cap="none">
                        <a:solidFill>
                          <a:srgbClr val="FF66CC"/>
                        </a:solidFill>
                      </a:endParaRPr>
                    </a:p>
                    <a:p>
                      <a:pPr marL="342900" marR="0" lvl="0" indent="-342900" algn="ctr" rtl="0">
                        <a:spcBef>
                          <a:spcPts val="0"/>
                        </a:spcBef>
                        <a:spcAft>
                          <a:spcPts val="0"/>
                        </a:spcAft>
                        <a:buClr>
                          <a:srgbClr val="FF66CC"/>
                        </a:buClr>
                        <a:buSzPts val="1000"/>
                        <a:buFont typeface="Trebuchet MS"/>
                        <a:buChar char="•"/>
                      </a:pPr>
                      <a:r>
                        <a:rPr lang="en-US" sz="1050" b="1" u="none" strike="noStrike" cap="none">
                          <a:solidFill>
                            <a:srgbClr val="FF66CC"/>
                          </a:solidFill>
                        </a:rPr>
                        <a:t>Relevance</a:t>
                      </a:r>
                      <a:endParaRPr sz="1200" b="1" u="none" strike="noStrike" cap="none">
                        <a:solidFill>
                          <a:srgbClr val="FF66CC"/>
                        </a:solidFill>
                      </a:endParaRPr>
                    </a:p>
                    <a:p>
                      <a:pPr marL="342900" marR="0" lvl="0" indent="-342900" algn="ctr" rtl="0">
                        <a:spcBef>
                          <a:spcPts val="180"/>
                        </a:spcBef>
                        <a:spcAft>
                          <a:spcPts val="0"/>
                        </a:spcAft>
                        <a:buClr>
                          <a:srgbClr val="FF66CC"/>
                        </a:buClr>
                        <a:buSzPts val="1000"/>
                        <a:buFont typeface="Trebuchet MS"/>
                        <a:buChar char="•"/>
                      </a:pPr>
                      <a:r>
                        <a:rPr lang="en-US" sz="1050" b="1" u="none" strike="noStrike" cap="none">
                          <a:solidFill>
                            <a:srgbClr val="FF66CC"/>
                          </a:solidFill>
                        </a:rPr>
                        <a:t>Coherence</a:t>
                      </a:r>
                      <a:endParaRPr sz="1200" b="1" u="none" strike="noStrike" cap="none">
                        <a:solidFill>
                          <a:srgbClr val="FF66CC"/>
                        </a:solidFill>
                        <a:latin typeface="Trebuchet MS"/>
                        <a:ea typeface="Trebuchet MS"/>
                        <a:cs typeface="Trebuchet MS"/>
                        <a:sym typeface="Trebuchet MS"/>
                      </a:endParaRPr>
                    </a:p>
                  </a:txBody>
                  <a:tcPr marL="0" marR="0" marT="0" marB="0"/>
                </a:tc>
                <a:tc>
                  <a:txBody>
                    <a:bodyPr/>
                    <a:lstStyle/>
                    <a:p>
                      <a:pPr marL="456565" marR="0" lvl="0" indent="-191135" algn="ctr" rtl="0">
                        <a:spcBef>
                          <a:spcPts val="0"/>
                        </a:spcBef>
                        <a:spcAft>
                          <a:spcPts val="0"/>
                        </a:spcAft>
                        <a:buNone/>
                      </a:pPr>
                      <a:r>
                        <a:rPr lang="en-US" sz="1050" b="1" u="none" strike="noStrike" cap="none">
                          <a:solidFill>
                            <a:srgbClr val="FF9518"/>
                          </a:solidFill>
                        </a:rPr>
                        <a:t>Appropriateness</a:t>
                      </a:r>
                      <a:endParaRPr sz="1200" b="1" u="none" strike="noStrike" cap="none">
                        <a:solidFill>
                          <a:srgbClr val="FF9518"/>
                        </a:solidFill>
                      </a:endParaRPr>
                    </a:p>
                    <a:p>
                      <a:pPr marL="456565" marR="0" lvl="0" indent="-191135" algn="ctr" rtl="0">
                        <a:spcBef>
                          <a:spcPts val="180"/>
                        </a:spcBef>
                        <a:spcAft>
                          <a:spcPts val="0"/>
                        </a:spcAft>
                        <a:buNone/>
                      </a:pPr>
                      <a:r>
                        <a:rPr lang="en-US" sz="1050" b="1" u="none" strike="noStrike" cap="none">
                          <a:solidFill>
                            <a:srgbClr val="FF9518"/>
                          </a:solidFill>
                        </a:rPr>
                        <a:t>Effectiveness</a:t>
                      </a:r>
                      <a:endParaRPr sz="1200" b="1" u="none" strike="noStrike" cap="none">
                        <a:solidFill>
                          <a:srgbClr val="FF9518"/>
                        </a:solidFill>
                      </a:endParaRPr>
                    </a:p>
                    <a:p>
                      <a:pPr marL="456565" marR="0" lvl="0" indent="-191135" algn="ctr" rtl="0">
                        <a:lnSpc>
                          <a:spcPct val="96666"/>
                        </a:lnSpc>
                        <a:spcBef>
                          <a:spcPts val="180"/>
                        </a:spcBef>
                        <a:spcAft>
                          <a:spcPts val="0"/>
                        </a:spcAft>
                        <a:buNone/>
                      </a:pPr>
                      <a:r>
                        <a:rPr lang="en-US" sz="1050" b="1" u="none" strike="noStrike" cap="none">
                          <a:solidFill>
                            <a:srgbClr val="FF9518"/>
                          </a:solidFill>
                        </a:rPr>
                        <a:t>Efficiency</a:t>
                      </a:r>
                      <a:endParaRPr sz="1200" b="1" u="none" strike="noStrike" cap="none">
                        <a:solidFill>
                          <a:srgbClr val="FF9518"/>
                        </a:solidFill>
                        <a:latin typeface="Trebuchet MS"/>
                        <a:ea typeface="Trebuchet MS"/>
                        <a:cs typeface="Trebuchet MS"/>
                        <a:sym typeface="Trebuchet MS"/>
                      </a:endParaRPr>
                    </a:p>
                  </a:txBody>
                  <a:tcPr marL="0" marR="0" marT="0" marB="0"/>
                </a:tc>
                <a:extLst>
                  <a:ext uri="{0D108BD9-81ED-4DB2-BD59-A6C34878D82A}">
                    <a16:rowId xmlns:a16="http://schemas.microsoft.com/office/drawing/2014/main" val="10007"/>
                  </a:ext>
                </a:extLst>
              </a:tr>
              <a:tr h="167740">
                <a:tc>
                  <a:txBody>
                    <a:bodyPr/>
                    <a:lstStyle/>
                    <a:p>
                      <a:pPr marL="0" marR="0" lvl="0" indent="0" algn="l" rtl="0">
                        <a:spcBef>
                          <a:spcPts val="0"/>
                        </a:spcBef>
                        <a:spcAft>
                          <a:spcPts val="0"/>
                        </a:spcAft>
                        <a:buNone/>
                      </a:pPr>
                      <a:r>
                        <a:rPr lang="en-US" sz="700" u="none" strike="noStrike" cap="none"/>
                        <a:t> </a:t>
                      </a:r>
                      <a:endParaRPr sz="1000" u="none" strike="noStrike" cap="none">
                        <a:latin typeface="Trebuchet MS"/>
                        <a:ea typeface="Trebuchet MS"/>
                        <a:cs typeface="Trebuchet MS"/>
                        <a:sym typeface="Trebuchet MS"/>
                      </a:endParaRPr>
                    </a:p>
                  </a:txBody>
                  <a:tcPr marL="0" marR="0" marT="0" marB="0"/>
                </a:tc>
                <a:tc>
                  <a:txBody>
                    <a:bodyPr/>
                    <a:lstStyle/>
                    <a:p>
                      <a:pPr marL="342900" marR="0" lvl="0" indent="-342900" algn="ctr" rtl="0">
                        <a:spcBef>
                          <a:spcPts val="0"/>
                        </a:spcBef>
                        <a:spcAft>
                          <a:spcPts val="0"/>
                        </a:spcAft>
                        <a:buClr>
                          <a:srgbClr val="FF66CC"/>
                        </a:buClr>
                        <a:buSzPts val="1000"/>
                        <a:buFont typeface="Trebuchet MS"/>
                        <a:buChar char="•"/>
                      </a:pPr>
                      <a:r>
                        <a:rPr lang="en-US" sz="1050" b="1" u="none" strike="noStrike" cap="none">
                          <a:solidFill>
                            <a:srgbClr val="FF66CC"/>
                          </a:solidFill>
                        </a:rPr>
                        <a:t>Efficiency</a:t>
                      </a:r>
                      <a:endParaRPr sz="1200" b="1" u="none" strike="noStrike" cap="none">
                        <a:solidFill>
                          <a:srgbClr val="FF66CC"/>
                        </a:solidFill>
                        <a:latin typeface="Trebuchet MS"/>
                        <a:ea typeface="Trebuchet MS"/>
                        <a:cs typeface="Trebuchet MS"/>
                        <a:sym typeface="Trebuchet MS"/>
                      </a:endParaRPr>
                    </a:p>
                  </a:txBody>
                  <a:tcPr marL="0" marR="0" marT="0" marB="0"/>
                </a:tc>
                <a:tc>
                  <a:txBody>
                    <a:bodyPr/>
                    <a:lstStyle/>
                    <a:p>
                      <a:pPr marL="342900" marR="0" lvl="0" indent="-342900" algn="ctr" rtl="0">
                        <a:lnSpc>
                          <a:spcPct val="96666"/>
                        </a:lnSpc>
                        <a:spcBef>
                          <a:spcPts val="0"/>
                        </a:spcBef>
                        <a:spcAft>
                          <a:spcPts val="0"/>
                        </a:spcAft>
                        <a:buClr>
                          <a:srgbClr val="FF9518"/>
                        </a:buClr>
                        <a:buSzPts val="1000"/>
                        <a:buFont typeface="Trebuchet MS"/>
                        <a:buChar char="•"/>
                      </a:pPr>
                      <a:r>
                        <a:rPr lang="en-US" sz="1050" b="1" u="none" strike="noStrike" cap="none" dirty="0">
                          <a:solidFill>
                            <a:srgbClr val="FF9518"/>
                          </a:solidFill>
                        </a:rPr>
                        <a:t>Impact</a:t>
                      </a:r>
                      <a:endParaRPr sz="1200" b="1" u="none" strike="noStrike" cap="none" dirty="0">
                        <a:solidFill>
                          <a:srgbClr val="FF9518"/>
                        </a:solidFill>
                        <a:latin typeface="Trebuchet MS"/>
                        <a:ea typeface="Trebuchet MS"/>
                        <a:cs typeface="Trebuchet MS"/>
                        <a:sym typeface="Trebuchet MS"/>
                      </a:endParaRPr>
                    </a:p>
                  </a:txBody>
                  <a:tcPr marL="0" marR="0" marT="0" marB="0"/>
                </a:tc>
                <a:extLst>
                  <a:ext uri="{0D108BD9-81ED-4DB2-BD59-A6C34878D82A}">
                    <a16:rowId xmlns:a16="http://schemas.microsoft.com/office/drawing/2014/main" val="10008"/>
                  </a:ext>
                </a:extLst>
              </a:tr>
              <a:tr h="167740">
                <a:tc>
                  <a:txBody>
                    <a:bodyPr/>
                    <a:lstStyle/>
                    <a:p>
                      <a:pPr marL="0" marR="0" lvl="0" indent="0" algn="l" rtl="0">
                        <a:spcBef>
                          <a:spcPts val="0"/>
                        </a:spcBef>
                        <a:spcAft>
                          <a:spcPts val="0"/>
                        </a:spcAft>
                        <a:buNone/>
                      </a:pPr>
                      <a:r>
                        <a:rPr lang="en-US" sz="700" u="none" strike="noStrike" cap="none"/>
                        <a:t> </a:t>
                      </a:r>
                      <a:endParaRPr sz="1000" u="none" strike="noStrike" cap="none">
                        <a:latin typeface="Trebuchet MS"/>
                        <a:ea typeface="Trebuchet MS"/>
                        <a:cs typeface="Trebuchet MS"/>
                        <a:sym typeface="Trebuchet MS"/>
                      </a:endParaRPr>
                    </a:p>
                  </a:txBody>
                  <a:tcPr marL="0" marR="0" marT="0" marB="0"/>
                </a:tc>
                <a:tc>
                  <a:txBody>
                    <a:bodyPr/>
                    <a:lstStyle/>
                    <a:p>
                      <a:pPr marL="342900" marR="0" lvl="0" indent="-342900" algn="ctr" rtl="0">
                        <a:spcBef>
                          <a:spcPts val="0"/>
                        </a:spcBef>
                        <a:spcAft>
                          <a:spcPts val="0"/>
                        </a:spcAft>
                        <a:buClr>
                          <a:srgbClr val="FF66CC"/>
                        </a:buClr>
                        <a:buSzPts val="1000"/>
                        <a:buFont typeface="Trebuchet MS"/>
                        <a:buChar char="•"/>
                      </a:pPr>
                      <a:r>
                        <a:rPr lang="en-US" sz="1050" b="1" u="none" strike="noStrike" cap="none">
                          <a:solidFill>
                            <a:srgbClr val="FF66CC"/>
                          </a:solidFill>
                        </a:rPr>
                        <a:t>Effectiveness</a:t>
                      </a:r>
                      <a:endParaRPr sz="1200" b="1" u="none" strike="noStrike" cap="none">
                        <a:solidFill>
                          <a:srgbClr val="FF66CC"/>
                        </a:solidFill>
                        <a:latin typeface="Trebuchet MS"/>
                        <a:ea typeface="Trebuchet MS"/>
                        <a:cs typeface="Trebuchet MS"/>
                        <a:sym typeface="Trebuchet MS"/>
                      </a:endParaRPr>
                    </a:p>
                  </a:txBody>
                  <a:tcPr marL="0" marR="0" marT="0" marB="0"/>
                </a:tc>
                <a:tc>
                  <a:txBody>
                    <a:bodyPr/>
                    <a:lstStyle/>
                    <a:p>
                      <a:pPr marL="342900" marR="0" lvl="0" indent="-342900" algn="ctr" rtl="0">
                        <a:lnSpc>
                          <a:spcPct val="96666"/>
                        </a:lnSpc>
                        <a:spcBef>
                          <a:spcPts val="0"/>
                        </a:spcBef>
                        <a:spcAft>
                          <a:spcPts val="0"/>
                        </a:spcAft>
                        <a:buClr>
                          <a:srgbClr val="FF9518"/>
                        </a:buClr>
                        <a:buSzPts val="1000"/>
                        <a:buFont typeface="Trebuchet MS"/>
                        <a:buChar char="•"/>
                      </a:pPr>
                      <a:r>
                        <a:rPr lang="en-US" sz="1050" b="1" u="none" strike="noStrike" cap="none">
                          <a:solidFill>
                            <a:srgbClr val="FF9518"/>
                          </a:solidFill>
                        </a:rPr>
                        <a:t>Coherence</a:t>
                      </a:r>
                      <a:endParaRPr sz="1200" b="1" u="none" strike="noStrike" cap="none">
                        <a:solidFill>
                          <a:srgbClr val="FF9518"/>
                        </a:solidFill>
                        <a:latin typeface="Trebuchet MS"/>
                        <a:ea typeface="Trebuchet MS"/>
                        <a:cs typeface="Trebuchet MS"/>
                        <a:sym typeface="Trebuchet MS"/>
                      </a:endParaRPr>
                    </a:p>
                  </a:txBody>
                  <a:tcPr marL="0" marR="0" marT="0" marB="0"/>
                </a:tc>
                <a:extLst>
                  <a:ext uri="{0D108BD9-81ED-4DB2-BD59-A6C34878D82A}">
                    <a16:rowId xmlns:a16="http://schemas.microsoft.com/office/drawing/2014/main" val="10009"/>
                  </a:ext>
                </a:extLst>
              </a:tr>
              <a:tr h="167740">
                <a:tc>
                  <a:txBody>
                    <a:bodyPr/>
                    <a:lstStyle/>
                    <a:p>
                      <a:pPr marL="0" marR="0" lvl="0" indent="0" algn="l" rtl="0">
                        <a:spcBef>
                          <a:spcPts val="0"/>
                        </a:spcBef>
                        <a:spcAft>
                          <a:spcPts val="0"/>
                        </a:spcAft>
                        <a:buNone/>
                      </a:pPr>
                      <a:r>
                        <a:rPr lang="en-US" sz="700" u="none" strike="noStrike" cap="none"/>
                        <a:t> </a:t>
                      </a:r>
                      <a:endParaRPr sz="1000" u="none" strike="noStrike" cap="none">
                        <a:latin typeface="Trebuchet MS"/>
                        <a:ea typeface="Trebuchet MS"/>
                        <a:cs typeface="Trebuchet MS"/>
                        <a:sym typeface="Trebuchet MS"/>
                      </a:endParaRPr>
                    </a:p>
                  </a:txBody>
                  <a:tcPr marL="0" marR="0" marT="0" marB="0"/>
                </a:tc>
                <a:tc>
                  <a:txBody>
                    <a:bodyPr/>
                    <a:lstStyle/>
                    <a:p>
                      <a:pPr marL="342900" marR="0" lvl="0" indent="-342900" algn="ctr" rtl="0">
                        <a:spcBef>
                          <a:spcPts val="0"/>
                        </a:spcBef>
                        <a:spcAft>
                          <a:spcPts val="0"/>
                        </a:spcAft>
                        <a:buClr>
                          <a:srgbClr val="FF66CC"/>
                        </a:buClr>
                        <a:buSzPts val="1000"/>
                        <a:buFont typeface="Trebuchet MS"/>
                        <a:buChar char="•"/>
                      </a:pPr>
                      <a:r>
                        <a:rPr lang="en-US" sz="1050" b="1" u="none" strike="noStrike" cap="none">
                          <a:solidFill>
                            <a:srgbClr val="FF66CC"/>
                          </a:solidFill>
                        </a:rPr>
                        <a:t>Impact</a:t>
                      </a:r>
                      <a:endParaRPr sz="1200" b="1" u="none" strike="noStrike" cap="none">
                        <a:solidFill>
                          <a:srgbClr val="FF66CC"/>
                        </a:solidFill>
                        <a:latin typeface="Trebuchet MS"/>
                        <a:ea typeface="Trebuchet MS"/>
                        <a:cs typeface="Trebuchet MS"/>
                        <a:sym typeface="Trebuchet MS"/>
                      </a:endParaRPr>
                    </a:p>
                  </a:txBody>
                  <a:tcPr marL="0" marR="0" marT="0" marB="0"/>
                </a:tc>
                <a:tc>
                  <a:txBody>
                    <a:bodyPr/>
                    <a:lstStyle/>
                    <a:p>
                      <a:pPr marL="342900" marR="0" lvl="0" indent="-342900" algn="ctr" rtl="0">
                        <a:lnSpc>
                          <a:spcPct val="96666"/>
                        </a:lnSpc>
                        <a:spcBef>
                          <a:spcPts val="0"/>
                        </a:spcBef>
                        <a:spcAft>
                          <a:spcPts val="0"/>
                        </a:spcAft>
                        <a:buClr>
                          <a:srgbClr val="FF9518"/>
                        </a:buClr>
                        <a:buSzPts val="1000"/>
                        <a:buFont typeface="Trebuchet MS"/>
                        <a:buChar char="•"/>
                      </a:pPr>
                      <a:r>
                        <a:rPr lang="en-US" sz="1050" b="1" u="none" strike="noStrike" cap="none">
                          <a:solidFill>
                            <a:srgbClr val="FF9518"/>
                          </a:solidFill>
                        </a:rPr>
                        <a:t>Coverage</a:t>
                      </a:r>
                      <a:endParaRPr sz="1200" b="1" u="none" strike="noStrike" cap="none">
                        <a:solidFill>
                          <a:srgbClr val="FF9518"/>
                        </a:solidFill>
                        <a:latin typeface="Trebuchet MS"/>
                        <a:ea typeface="Trebuchet MS"/>
                        <a:cs typeface="Trebuchet MS"/>
                        <a:sym typeface="Trebuchet MS"/>
                      </a:endParaRPr>
                    </a:p>
                  </a:txBody>
                  <a:tcPr marL="0" marR="0" marT="0" marB="0"/>
                </a:tc>
                <a:extLst>
                  <a:ext uri="{0D108BD9-81ED-4DB2-BD59-A6C34878D82A}">
                    <a16:rowId xmlns:a16="http://schemas.microsoft.com/office/drawing/2014/main" val="10010"/>
                  </a:ext>
                </a:extLst>
              </a:tr>
              <a:tr h="167740">
                <a:tc>
                  <a:txBody>
                    <a:bodyPr/>
                    <a:lstStyle/>
                    <a:p>
                      <a:pPr marL="0" marR="0" lvl="0" indent="0" algn="l" rtl="0">
                        <a:spcBef>
                          <a:spcPts val="0"/>
                        </a:spcBef>
                        <a:spcAft>
                          <a:spcPts val="0"/>
                        </a:spcAft>
                        <a:buNone/>
                      </a:pPr>
                      <a:r>
                        <a:rPr lang="en-US" sz="700" u="none" strike="noStrike" cap="none"/>
                        <a:t> </a:t>
                      </a:r>
                      <a:endParaRPr sz="1000" u="none" strike="noStrike" cap="none">
                        <a:latin typeface="Trebuchet MS"/>
                        <a:ea typeface="Trebuchet MS"/>
                        <a:cs typeface="Trebuchet MS"/>
                        <a:sym typeface="Trebuchet MS"/>
                      </a:endParaRPr>
                    </a:p>
                  </a:txBody>
                  <a:tcPr marL="0" marR="0" marT="0" marB="0"/>
                </a:tc>
                <a:tc>
                  <a:txBody>
                    <a:bodyPr/>
                    <a:lstStyle/>
                    <a:p>
                      <a:pPr marL="342900" marR="0" lvl="0" indent="-342900" algn="ctr" rtl="0">
                        <a:spcBef>
                          <a:spcPts val="0"/>
                        </a:spcBef>
                        <a:spcAft>
                          <a:spcPts val="0"/>
                        </a:spcAft>
                        <a:buClr>
                          <a:srgbClr val="FF66CC"/>
                        </a:buClr>
                        <a:buSzPts val="1000"/>
                        <a:buFont typeface="Trebuchet MS"/>
                        <a:buChar char="•"/>
                      </a:pPr>
                      <a:r>
                        <a:rPr lang="en-US" sz="1050" b="1" u="none" strike="noStrike" cap="none">
                          <a:solidFill>
                            <a:srgbClr val="FF66CC"/>
                          </a:solidFill>
                        </a:rPr>
                        <a:t>Sustainability</a:t>
                      </a:r>
                      <a:endParaRPr sz="1200" b="1" u="none" strike="noStrike" cap="none">
                        <a:solidFill>
                          <a:srgbClr val="FF66CC"/>
                        </a:solidFill>
                        <a:latin typeface="Trebuchet MS"/>
                        <a:ea typeface="Trebuchet MS"/>
                        <a:cs typeface="Trebuchet MS"/>
                        <a:sym typeface="Trebuchet MS"/>
                      </a:endParaRPr>
                    </a:p>
                  </a:txBody>
                  <a:tcPr marL="0" marR="0" marT="0" marB="0"/>
                </a:tc>
                <a:tc>
                  <a:txBody>
                    <a:bodyPr/>
                    <a:lstStyle/>
                    <a:p>
                      <a:pPr marL="342900" marR="0" lvl="0" indent="-342900" algn="ctr" rtl="0">
                        <a:spcBef>
                          <a:spcPts val="0"/>
                        </a:spcBef>
                        <a:spcAft>
                          <a:spcPts val="0"/>
                        </a:spcAft>
                        <a:buClr>
                          <a:srgbClr val="FF9518"/>
                        </a:buClr>
                        <a:buSzPts val="1000"/>
                        <a:buFont typeface="Trebuchet MS"/>
                        <a:buChar char="•"/>
                      </a:pPr>
                      <a:r>
                        <a:rPr lang="en-US" sz="1050" b="1" u="none" strike="noStrike" cap="none">
                          <a:solidFill>
                            <a:srgbClr val="FF9518"/>
                          </a:solidFill>
                        </a:rPr>
                        <a:t>Coordination</a:t>
                      </a:r>
                      <a:endParaRPr sz="1200" b="1" u="none" strike="noStrike" cap="none">
                        <a:solidFill>
                          <a:srgbClr val="FF9518"/>
                        </a:solidFill>
                        <a:latin typeface="Trebuchet MS"/>
                        <a:ea typeface="Trebuchet MS"/>
                        <a:cs typeface="Trebuchet MS"/>
                        <a:sym typeface="Trebuchet MS"/>
                      </a:endParaRPr>
                    </a:p>
                  </a:txBody>
                  <a:tcPr marL="0" marR="0" marT="0" marB="0"/>
                </a:tc>
                <a:extLst>
                  <a:ext uri="{0D108BD9-81ED-4DB2-BD59-A6C34878D82A}">
                    <a16:rowId xmlns:a16="http://schemas.microsoft.com/office/drawing/2014/main" val="10011"/>
                  </a:ext>
                </a:extLst>
              </a:tr>
              <a:tr h="175248">
                <a:tc>
                  <a:txBody>
                    <a:bodyPr/>
                    <a:lstStyle/>
                    <a:p>
                      <a:pPr marL="0" marR="0" lvl="0" indent="0" algn="l" rtl="0">
                        <a:spcBef>
                          <a:spcPts val="0"/>
                        </a:spcBef>
                        <a:spcAft>
                          <a:spcPts val="0"/>
                        </a:spcAft>
                        <a:buNone/>
                      </a:pPr>
                      <a:r>
                        <a:rPr lang="en-US" sz="700" u="none" strike="noStrike" cap="none"/>
                        <a:t> </a:t>
                      </a:r>
                      <a:endParaRPr sz="1000" u="none" strike="noStrike" cap="none">
                        <a:latin typeface="Trebuchet MS"/>
                        <a:ea typeface="Trebuchet MS"/>
                        <a:cs typeface="Trebuchet MS"/>
                        <a:sym typeface="Trebuchet MS"/>
                      </a:endParaRPr>
                    </a:p>
                  </a:txBody>
                  <a:tcPr marL="0" marR="0" marT="0" marB="0"/>
                </a:tc>
                <a:tc>
                  <a:txBody>
                    <a:bodyPr/>
                    <a:lstStyle/>
                    <a:p>
                      <a:pPr marL="0" marR="0" lvl="0" indent="0" algn="ctr" rtl="0">
                        <a:spcBef>
                          <a:spcPts val="0"/>
                        </a:spcBef>
                        <a:spcAft>
                          <a:spcPts val="0"/>
                        </a:spcAft>
                        <a:buNone/>
                      </a:pPr>
                      <a:r>
                        <a:rPr lang="en-US" sz="1000" b="1" u="none" strike="noStrike" cap="none"/>
                        <a:t> </a:t>
                      </a:r>
                      <a:endParaRPr sz="1200" b="1" u="none" strike="noStrike" cap="none">
                        <a:latin typeface="Trebuchet MS"/>
                        <a:ea typeface="Trebuchet MS"/>
                        <a:cs typeface="Trebuchet MS"/>
                        <a:sym typeface="Trebuchet MS"/>
                      </a:endParaRPr>
                    </a:p>
                  </a:txBody>
                  <a:tcPr marL="0" marR="0" marT="0" marB="0"/>
                </a:tc>
                <a:tc>
                  <a:txBody>
                    <a:bodyPr/>
                    <a:lstStyle/>
                    <a:p>
                      <a:pPr marL="342900" marR="0" lvl="0" indent="-342900" algn="ctr" rtl="0">
                        <a:spcBef>
                          <a:spcPts val="0"/>
                        </a:spcBef>
                        <a:spcAft>
                          <a:spcPts val="0"/>
                        </a:spcAft>
                        <a:buClr>
                          <a:srgbClr val="FF9518"/>
                        </a:buClr>
                        <a:buSzPts val="1000"/>
                        <a:buFont typeface="Trebuchet MS"/>
                        <a:buChar char="•"/>
                      </a:pPr>
                      <a:r>
                        <a:rPr lang="en-US" sz="1050" b="1" u="none" strike="noStrike" cap="none" dirty="0">
                          <a:solidFill>
                            <a:srgbClr val="FF9518"/>
                          </a:solidFill>
                        </a:rPr>
                        <a:t>Connectedness</a:t>
                      </a:r>
                      <a:endParaRPr sz="1200" b="1" u="none" strike="noStrike" cap="none" dirty="0">
                        <a:solidFill>
                          <a:srgbClr val="FF9518"/>
                        </a:solidFill>
                        <a:latin typeface="Trebuchet MS"/>
                        <a:ea typeface="Trebuchet MS"/>
                        <a:cs typeface="Trebuchet MS"/>
                        <a:sym typeface="Trebuchet MS"/>
                      </a:endParaRPr>
                    </a:p>
                  </a:txBody>
                  <a:tcPr marL="0" marR="0" marT="0" marB="0"/>
                </a:tc>
                <a:extLst>
                  <a:ext uri="{0D108BD9-81ED-4DB2-BD59-A6C34878D82A}">
                    <a16:rowId xmlns:a16="http://schemas.microsoft.com/office/drawing/2014/main" val="10012"/>
                  </a:ext>
                </a:extLst>
              </a:tr>
            </a:tbl>
          </a:graphicData>
        </a:graphic>
      </p:graphicFrame>
    </p:spTree>
    <p:extLst>
      <p:ext uri="{BB962C8B-B14F-4D97-AF65-F5344CB8AC3E}">
        <p14:creationId xmlns:p14="http://schemas.microsoft.com/office/powerpoint/2010/main" val="3197239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8"/>
            <a:ext cx="10812720" cy="36593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74725" y="3266599"/>
            <a:ext cx="2591670" cy="2667532"/>
          </a:xfrm>
          <a:prstGeom prst="rect">
            <a:avLst/>
          </a:prstGeom>
          <a:noFill/>
          <a:ln>
            <a:noFill/>
          </a:ln>
        </p:spPr>
      </p:pic>
      <p:sp>
        <p:nvSpPr>
          <p:cNvPr id="11" name="Google Shape;693;p28"/>
          <p:cNvSpPr/>
          <p:nvPr/>
        </p:nvSpPr>
        <p:spPr>
          <a:xfrm>
            <a:off x="3087672" y="2146546"/>
            <a:ext cx="8221050" cy="3447057"/>
          </a:xfrm>
          <a:prstGeom prst="rect">
            <a:avLst/>
          </a:prstGeom>
          <a:solidFill>
            <a:schemeClr val="lt1"/>
          </a:solidFill>
          <a:ln w="12700" cap="flat" cmpd="sng">
            <a:solidFill>
              <a:schemeClr val="accent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endParaRPr sz="1600" b="1">
              <a:solidFill>
                <a:schemeClr val="dk1"/>
              </a:solidFill>
              <a:latin typeface="Calibri"/>
              <a:ea typeface="Calibri"/>
              <a:cs typeface="Calibri"/>
              <a:sym typeface="Calibri"/>
            </a:endParaRPr>
          </a:p>
          <a:p>
            <a:pPr marL="0" marR="0" lvl="0" indent="0" algn="ctr" rtl="0">
              <a:spcBef>
                <a:spcPts val="0"/>
              </a:spcBef>
              <a:spcAft>
                <a:spcPts val="0"/>
              </a:spcAft>
              <a:buNone/>
            </a:pPr>
            <a:r>
              <a:rPr lang="en-US" sz="1600" b="1">
                <a:solidFill>
                  <a:srgbClr val="C00000"/>
                </a:solidFill>
                <a:latin typeface="Times New Roman"/>
                <a:ea typeface="Times New Roman"/>
                <a:cs typeface="Times New Roman"/>
                <a:sym typeface="Times New Roman"/>
              </a:rPr>
              <a:t>OECD/DAC and ALNAP evaluation principles</a:t>
            </a:r>
            <a:endParaRPr sz="2000" b="1">
              <a:solidFill>
                <a:srgbClr val="00B0F0"/>
              </a:solidFill>
              <a:latin typeface="Times New Roman"/>
              <a:ea typeface="Times New Roman"/>
              <a:cs typeface="Times New Roman"/>
              <a:sym typeface="Times New Roman"/>
            </a:endParaRPr>
          </a:p>
          <a:p>
            <a:pPr marL="285750" marR="0" lvl="0" indent="-285750" algn="just" rtl="0">
              <a:spcBef>
                <a:spcPts val="0"/>
              </a:spcBef>
              <a:spcAft>
                <a:spcPts val="0"/>
              </a:spcAft>
              <a:buClr>
                <a:srgbClr val="0070C0"/>
              </a:buClr>
              <a:buSzPts val="1600"/>
              <a:buFont typeface="Noto Sans Symbols"/>
              <a:buChar char="⮚"/>
            </a:pPr>
            <a:r>
              <a:rPr lang="en-US" sz="1400" b="1">
                <a:solidFill>
                  <a:srgbClr val="0070C0"/>
                </a:solidFill>
                <a:latin typeface="Times New Roman"/>
                <a:ea typeface="Times New Roman"/>
                <a:cs typeface="Times New Roman"/>
                <a:sym typeface="Times New Roman"/>
              </a:rPr>
              <a:t>Principle one</a:t>
            </a:r>
            <a:endParaRPr sz="1400" b="1">
              <a:solidFill>
                <a:srgbClr val="0070C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400" b="1">
                <a:solidFill>
                  <a:schemeClr val="dk1"/>
                </a:solidFill>
                <a:latin typeface="Times New Roman"/>
                <a:ea typeface="Times New Roman"/>
                <a:cs typeface="Times New Roman"/>
                <a:sym typeface="Times New Roman"/>
              </a:rPr>
              <a:t>The criteria should be applied thoughtfully to support high-quality, useful evaluation. They should be contextualized – understood in the context of the individual evaluation, the intervention being evaluated and the stakeholders involved. The evaluation questions (what you are trying to find out) and what you intend to do with the answers should inform how the criteria are specifically interpreted and analysed.</a:t>
            </a:r>
            <a:endParaRPr sz="1400" b="1">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400" b="1">
                <a:solidFill>
                  <a:schemeClr val="dk1"/>
                </a:solidFill>
                <a:latin typeface="Times New Roman"/>
                <a:ea typeface="Times New Roman"/>
                <a:cs typeface="Times New Roman"/>
                <a:sym typeface="Times New Roman"/>
              </a:rPr>
              <a:t> </a:t>
            </a:r>
            <a:endParaRPr sz="1400" b="1">
              <a:solidFill>
                <a:schemeClr val="dk1"/>
              </a:solidFill>
              <a:latin typeface="Times New Roman"/>
              <a:ea typeface="Times New Roman"/>
              <a:cs typeface="Times New Roman"/>
              <a:sym typeface="Times New Roman"/>
            </a:endParaRPr>
          </a:p>
          <a:p>
            <a:pPr marL="285750" marR="0" lvl="0" indent="-285750" algn="just" rtl="0">
              <a:spcBef>
                <a:spcPts val="0"/>
              </a:spcBef>
              <a:spcAft>
                <a:spcPts val="0"/>
              </a:spcAft>
              <a:buClr>
                <a:srgbClr val="0070C0"/>
              </a:buClr>
              <a:buSzPts val="1600"/>
              <a:buFont typeface="Noto Sans Symbols"/>
              <a:buChar char="⮚"/>
            </a:pPr>
            <a:r>
              <a:rPr lang="en-US" sz="1400" b="1">
                <a:solidFill>
                  <a:srgbClr val="0070C0"/>
                </a:solidFill>
                <a:latin typeface="Times New Roman"/>
                <a:ea typeface="Times New Roman"/>
                <a:cs typeface="Times New Roman"/>
                <a:sym typeface="Times New Roman"/>
              </a:rPr>
              <a:t>Principle two</a:t>
            </a:r>
            <a:endParaRPr sz="1400" b="1">
              <a:solidFill>
                <a:srgbClr val="0070C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400" b="1">
                <a:solidFill>
                  <a:schemeClr val="dk1"/>
                </a:solidFill>
                <a:latin typeface="Times New Roman"/>
                <a:ea typeface="Times New Roman"/>
                <a:cs typeface="Times New Roman"/>
                <a:sym typeface="Times New Roman"/>
              </a:rPr>
              <a:t>Use of the criteria depends on the purpose of the evaluation. The criteria should not be applied mechanistically. Instead, they should be covered according to the needs of the relevant stakeholders and the context of the evaluation. More or less time and resources may be devoted to the evaluative analysis for each criterion depending on the evaluation purpose. Data availability, resource constraints, timing and methodological considerations may also influence how (and whether) a particular criterion is covered.</a:t>
            </a:r>
            <a:endParaRPr sz="1400" b="1">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endParaRPr sz="1600" b="1">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663141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49887" y="4308049"/>
            <a:ext cx="2204839" cy="2184637"/>
          </a:xfrm>
          <a:prstGeom prst="rect">
            <a:avLst/>
          </a:prstGeom>
          <a:noFill/>
          <a:ln>
            <a:noFill/>
          </a:ln>
        </p:spPr>
      </p:pic>
      <p:graphicFrame>
        <p:nvGraphicFramePr>
          <p:cNvPr id="11" name="Google Shape;709;p29"/>
          <p:cNvGraphicFramePr/>
          <p:nvPr>
            <p:extLst>
              <p:ext uri="{D42A27DB-BD31-4B8C-83A1-F6EECF244321}">
                <p14:modId xmlns:p14="http://schemas.microsoft.com/office/powerpoint/2010/main" val="1183506569"/>
              </p:ext>
            </p:extLst>
          </p:nvPr>
        </p:nvGraphicFramePr>
        <p:xfrm>
          <a:off x="2554726" y="2107780"/>
          <a:ext cx="8836117" cy="4020373"/>
        </p:xfrm>
        <a:graphic>
          <a:graphicData uri="http://schemas.openxmlformats.org/drawingml/2006/table">
            <a:tbl>
              <a:tblPr firstRow="1" bandRow="1">
                <a:noFill/>
              </a:tblPr>
              <a:tblGrid>
                <a:gridCol w="1936276">
                  <a:extLst>
                    <a:ext uri="{9D8B030D-6E8A-4147-A177-3AD203B41FA5}">
                      <a16:colId xmlns:a16="http://schemas.microsoft.com/office/drawing/2014/main" val="20000"/>
                    </a:ext>
                  </a:extLst>
                </a:gridCol>
                <a:gridCol w="3954469">
                  <a:extLst>
                    <a:ext uri="{9D8B030D-6E8A-4147-A177-3AD203B41FA5}">
                      <a16:colId xmlns:a16="http://schemas.microsoft.com/office/drawing/2014/main" val="20001"/>
                    </a:ext>
                  </a:extLst>
                </a:gridCol>
                <a:gridCol w="2945372">
                  <a:extLst>
                    <a:ext uri="{9D8B030D-6E8A-4147-A177-3AD203B41FA5}">
                      <a16:colId xmlns:a16="http://schemas.microsoft.com/office/drawing/2014/main" val="20002"/>
                    </a:ext>
                  </a:extLst>
                </a:gridCol>
              </a:tblGrid>
              <a:tr h="313028">
                <a:tc>
                  <a:txBody>
                    <a:bodyPr/>
                    <a:lstStyle/>
                    <a:p>
                      <a:pPr marL="0" marR="0" lvl="0" indent="0" algn="ctr" rtl="0">
                        <a:spcBef>
                          <a:spcPts val="0"/>
                        </a:spcBef>
                        <a:spcAft>
                          <a:spcPts val="0"/>
                        </a:spcAft>
                        <a:buNone/>
                      </a:pPr>
                      <a:r>
                        <a:rPr lang="en-US" sz="1600" u="none" strike="noStrike" cap="none"/>
                        <a:t>Criteria</a:t>
                      </a:r>
                      <a:endParaRPr sz="1600" u="none" strike="noStrike" cap="none"/>
                    </a:p>
                  </a:txBody>
                  <a:tcPr marL="91450" marR="91450" marT="45725" marB="45725"/>
                </a:tc>
                <a:tc>
                  <a:txBody>
                    <a:bodyPr/>
                    <a:lstStyle/>
                    <a:p>
                      <a:pPr marL="0" marR="0" lvl="0" indent="0" algn="ctr" rtl="0">
                        <a:spcBef>
                          <a:spcPts val="0"/>
                        </a:spcBef>
                        <a:spcAft>
                          <a:spcPts val="0"/>
                        </a:spcAft>
                        <a:buNone/>
                      </a:pPr>
                      <a:r>
                        <a:rPr lang="en-US" sz="1600" u="none" strike="noStrike" cap="none"/>
                        <a:t>Definition</a:t>
                      </a:r>
                      <a:endParaRPr sz="1600" u="none" strike="noStrike" cap="none"/>
                    </a:p>
                  </a:txBody>
                  <a:tcPr marL="91450" marR="91450" marT="45725" marB="45725"/>
                </a:tc>
                <a:tc>
                  <a:txBody>
                    <a:bodyPr/>
                    <a:lstStyle/>
                    <a:p>
                      <a:pPr marL="0" marR="0" lvl="0" indent="0" algn="ctr" rtl="0">
                        <a:spcBef>
                          <a:spcPts val="0"/>
                        </a:spcBef>
                        <a:spcAft>
                          <a:spcPts val="0"/>
                        </a:spcAft>
                        <a:buNone/>
                      </a:pPr>
                      <a:r>
                        <a:rPr lang="en-US" sz="1600" b="0" u="none" strike="noStrike" cap="none" dirty="0">
                          <a:solidFill>
                            <a:schemeClr val="tx1"/>
                          </a:solidFill>
                          <a:latin typeface="Calibri"/>
                          <a:ea typeface="Calibri"/>
                          <a:cs typeface="Calibri"/>
                          <a:sym typeface="Calibri"/>
                        </a:rPr>
                        <a:t>Sample evaluation </a:t>
                      </a:r>
                      <a:r>
                        <a:rPr lang="en-US" sz="1600" b="0" u="none" strike="noStrike" cap="none" dirty="0">
                          <a:solidFill>
                            <a:schemeClr val="tx1"/>
                          </a:solidFill>
                        </a:rPr>
                        <a:t>Questions</a:t>
                      </a:r>
                      <a:endParaRPr sz="1600" b="0" u="none" strike="noStrike" cap="none" dirty="0">
                        <a:solidFill>
                          <a:schemeClr val="tx1"/>
                        </a:solidFill>
                      </a:endParaRPr>
                    </a:p>
                  </a:txBody>
                  <a:tcPr marL="91450" marR="91450" marT="45725" marB="45725"/>
                </a:tc>
                <a:extLst>
                  <a:ext uri="{0D108BD9-81ED-4DB2-BD59-A6C34878D82A}">
                    <a16:rowId xmlns:a16="http://schemas.microsoft.com/office/drawing/2014/main" val="10000"/>
                  </a:ext>
                </a:extLst>
              </a:tr>
              <a:tr h="3685083">
                <a:tc>
                  <a:txBody>
                    <a:bodyPr/>
                    <a:lstStyle/>
                    <a:p>
                      <a:pPr marL="0" marR="0" lvl="0" indent="0" algn="l" rtl="0">
                        <a:spcBef>
                          <a:spcPts val="0"/>
                        </a:spcBef>
                        <a:spcAft>
                          <a:spcPts val="0"/>
                        </a:spcAft>
                        <a:buNone/>
                      </a:pPr>
                      <a:endParaRPr sz="16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6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6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6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6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6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6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6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600" b="1"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1600" b="1" dirty="0">
                          <a:solidFill>
                            <a:srgbClr val="FF0000"/>
                          </a:solidFill>
                          <a:latin typeface="Calibri"/>
                          <a:ea typeface="Calibri"/>
                          <a:cs typeface="Calibri"/>
                          <a:sym typeface="Calibri"/>
                        </a:rPr>
                        <a:t>             Relevance</a:t>
                      </a:r>
                      <a:endParaRPr sz="1600" dirty="0">
                        <a:solidFill>
                          <a:srgbClr val="FF0000"/>
                        </a:solidFill>
                      </a:endParaRPr>
                    </a:p>
                  </a:txBody>
                  <a:tcPr marL="91450" marR="91450" marT="45725" marB="45725"/>
                </a:tc>
                <a:tc>
                  <a:txBody>
                    <a:bodyPr/>
                    <a:lstStyle/>
                    <a:p>
                      <a:pPr marL="0" marR="0" lvl="0" indent="0" algn="just" rtl="0">
                        <a:spcBef>
                          <a:spcPts val="0"/>
                        </a:spcBef>
                        <a:spcAft>
                          <a:spcPts val="0"/>
                        </a:spcAft>
                        <a:buNone/>
                      </a:pPr>
                      <a:r>
                        <a:rPr lang="en-US" sz="1600" b="1">
                          <a:solidFill>
                            <a:schemeClr val="dk1"/>
                          </a:solidFill>
                          <a:latin typeface="Calibri"/>
                          <a:ea typeface="Calibri"/>
                          <a:cs typeface="Calibri"/>
                          <a:sym typeface="Calibri"/>
                        </a:rPr>
                        <a:t>Relevance</a:t>
                      </a:r>
                      <a:r>
                        <a:rPr lang="en-US" sz="1100" b="1">
                          <a:solidFill>
                            <a:schemeClr val="dk1"/>
                          </a:solidFill>
                          <a:latin typeface="Calibri"/>
                          <a:ea typeface="Calibri"/>
                          <a:cs typeface="Calibri"/>
                          <a:sym typeface="Calibri"/>
                        </a:rPr>
                        <a:t> is the extent to which the intervention objectives and design respond to beneficiaries, global, country, and partner/ institution needs, policies, and priorities; and continue to do so if circumstances change.</a:t>
                      </a:r>
                      <a:endParaRPr sz="1600">
                        <a:solidFill>
                          <a:schemeClr val="dk1"/>
                        </a:solidFill>
                        <a:latin typeface="Calibri"/>
                        <a:ea typeface="Calibri"/>
                        <a:cs typeface="Calibri"/>
                        <a:sym typeface="Calibri"/>
                      </a:endParaRPr>
                    </a:p>
                    <a:p>
                      <a:pPr marL="0" marR="0" lvl="0" indent="0" algn="just" rtl="0">
                        <a:spcBef>
                          <a:spcPts val="0"/>
                        </a:spcBef>
                        <a:spcAft>
                          <a:spcPts val="0"/>
                        </a:spcAft>
                        <a:buNone/>
                      </a:pPr>
                      <a:r>
                        <a:rPr lang="en-US" sz="1100" b="1">
                          <a:solidFill>
                            <a:schemeClr val="dk1"/>
                          </a:solidFill>
                          <a:latin typeface="Calibri"/>
                          <a:ea typeface="Calibri"/>
                          <a:cs typeface="Calibri"/>
                          <a:sym typeface="Calibri"/>
                        </a:rPr>
                        <a:t>Relevance</a:t>
                      </a:r>
                      <a:endParaRPr sz="1100">
                        <a:solidFill>
                          <a:schemeClr val="dk1"/>
                        </a:solidFill>
                        <a:latin typeface="Calibri"/>
                        <a:ea typeface="Calibri"/>
                        <a:cs typeface="Calibri"/>
                        <a:sym typeface="Calibri"/>
                      </a:endParaRPr>
                    </a:p>
                    <a:p>
                      <a:pPr marL="0" marR="0" lvl="0" indent="0" algn="just" rtl="0">
                        <a:spcBef>
                          <a:spcPts val="0"/>
                        </a:spcBef>
                        <a:spcAft>
                          <a:spcPts val="0"/>
                        </a:spcAft>
                        <a:buNone/>
                      </a:pPr>
                      <a:r>
                        <a:rPr lang="en-US" sz="1100" b="1" i="1">
                          <a:solidFill>
                            <a:schemeClr val="dk1"/>
                          </a:solidFill>
                          <a:latin typeface="Calibri"/>
                          <a:ea typeface="Calibri"/>
                          <a:cs typeface="Calibri"/>
                          <a:sym typeface="Calibri"/>
                        </a:rPr>
                        <a:t>Note</a:t>
                      </a:r>
                      <a:r>
                        <a:rPr lang="en-US" sz="1100" b="1">
                          <a:solidFill>
                            <a:schemeClr val="dk1"/>
                          </a:solidFill>
                          <a:latin typeface="Calibri"/>
                          <a:ea typeface="Calibri"/>
                          <a:cs typeface="Calibri"/>
                          <a:sym typeface="Calibri"/>
                        </a:rPr>
                        <a:t>: “</a:t>
                      </a:r>
                      <a:r>
                        <a:rPr lang="en-US" sz="1100" b="1">
                          <a:solidFill>
                            <a:srgbClr val="0070C0"/>
                          </a:solidFill>
                          <a:latin typeface="Calibri"/>
                          <a:ea typeface="Calibri"/>
                          <a:cs typeface="Calibri"/>
                          <a:sym typeface="Calibri"/>
                        </a:rPr>
                        <a:t>Respond to</a:t>
                      </a:r>
                      <a:r>
                        <a:rPr lang="en-US" sz="1100" b="1">
                          <a:solidFill>
                            <a:schemeClr val="dk1"/>
                          </a:solidFill>
                          <a:latin typeface="Calibri"/>
                          <a:ea typeface="Calibri"/>
                          <a:cs typeface="Calibri"/>
                          <a:sym typeface="Calibri"/>
                        </a:rPr>
                        <a:t>” means that the objectives and design of the intervention are sensitive to the economic, environmental, equity, social, political economy and capacity conditions in which it takes place.</a:t>
                      </a:r>
                      <a:r>
                        <a:rPr lang="en-US" sz="1600" b="1">
                          <a:solidFill>
                            <a:schemeClr val="dk1"/>
                          </a:solidFill>
                          <a:latin typeface="Calibri"/>
                          <a:ea typeface="Calibri"/>
                          <a:cs typeface="Calibri"/>
                          <a:sym typeface="Calibri"/>
                        </a:rPr>
                        <a:t> </a:t>
                      </a:r>
                      <a:r>
                        <a:rPr lang="en-US" sz="1200" b="1">
                          <a:solidFill>
                            <a:srgbClr val="0070C0"/>
                          </a:solidFill>
                          <a:latin typeface="Calibri"/>
                          <a:ea typeface="Calibri"/>
                          <a:cs typeface="Calibri"/>
                          <a:sym typeface="Calibri"/>
                        </a:rPr>
                        <a:t>“Partner/institution” </a:t>
                      </a:r>
                      <a:r>
                        <a:rPr lang="en-US" sz="1050" b="1">
                          <a:solidFill>
                            <a:schemeClr val="dk1"/>
                          </a:solidFill>
                          <a:latin typeface="Calibri"/>
                          <a:ea typeface="Calibri"/>
                          <a:cs typeface="Calibri"/>
                          <a:sym typeface="Calibri"/>
                        </a:rPr>
                        <a:t>includes government (national, regional, local), civil society organizations, private entities and international bodies involved in funding, implementing and/or overseeing the intervention. Relevance assessment involves looking at differences and trade-offs between different priorities or needs. It requires analysing any changes in the context to assess the extent to which the intervention can be (or has been) adapted to remain relevant</a:t>
                      </a:r>
                      <a:endParaRPr sz="1600" b="1"/>
                    </a:p>
                  </a:txBody>
                  <a:tcPr marL="91450" marR="91450" marT="45725" marB="45725"/>
                </a:tc>
                <a:tc>
                  <a:txBody>
                    <a:bodyPr/>
                    <a:lstStyle/>
                    <a:p>
                      <a:pPr marL="171450" marR="0" lvl="0" indent="-171450" algn="ctr" rtl="0">
                        <a:spcBef>
                          <a:spcPts val="0"/>
                        </a:spcBef>
                        <a:spcAft>
                          <a:spcPts val="0"/>
                        </a:spcAft>
                        <a:buClr>
                          <a:schemeClr val="dk1"/>
                        </a:buClr>
                        <a:buSzPts val="1200"/>
                        <a:buFont typeface="Noto Sans Symbols"/>
                        <a:buChar char="✔"/>
                      </a:pPr>
                      <a:r>
                        <a:rPr lang="en-US" sz="1100" b="1" dirty="0">
                          <a:solidFill>
                            <a:schemeClr val="dk1"/>
                          </a:solidFill>
                          <a:latin typeface="Calibri"/>
                          <a:ea typeface="Calibri"/>
                          <a:cs typeface="Calibri"/>
                          <a:sym typeface="Calibri"/>
                        </a:rPr>
                        <a:t>Do the intervention’s expected outcomes and outputs remain valid and pertinent either as originally planned or as subsequently modified?</a:t>
                      </a:r>
                      <a:endParaRPr sz="1100" b="1" dirty="0">
                        <a:solidFill>
                          <a:schemeClr val="dk1"/>
                        </a:solidFill>
                        <a:latin typeface="Calibri"/>
                        <a:ea typeface="Calibri"/>
                        <a:cs typeface="Calibri"/>
                        <a:sym typeface="Calibri"/>
                      </a:endParaRPr>
                    </a:p>
                    <a:p>
                      <a:pPr marL="171450" marR="0" lvl="0" indent="-171450" algn="ctr" rtl="0">
                        <a:spcBef>
                          <a:spcPts val="0"/>
                        </a:spcBef>
                        <a:spcAft>
                          <a:spcPts val="0"/>
                        </a:spcAft>
                        <a:buClr>
                          <a:schemeClr val="dk1"/>
                        </a:buClr>
                        <a:buSzPts val="1200"/>
                        <a:buFont typeface="Noto Sans Symbols"/>
                        <a:buChar char="✔"/>
                      </a:pPr>
                      <a:r>
                        <a:rPr lang="en-US" sz="1100" b="1" dirty="0">
                          <a:solidFill>
                            <a:schemeClr val="dk1"/>
                          </a:solidFill>
                          <a:latin typeface="Calibri"/>
                          <a:ea typeface="Calibri"/>
                          <a:cs typeface="Calibri"/>
                          <a:sym typeface="Calibri"/>
                        </a:rPr>
                        <a:t>Are the project activities and outputs consistent with the intended outcomes and objective?</a:t>
                      </a:r>
                      <a:endParaRPr sz="1100" b="1" dirty="0">
                        <a:solidFill>
                          <a:schemeClr val="dk1"/>
                        </a:solidFill>
                        <a:latin typeface="Calibri"/>
                        <a:ea typeface="Calibri"/>
                        <a:cs typeface="Calibri"/>
                        <a:sym typeface="Calibri"/>
                      </a:endParaRPr>
                    </a:p>
                    <a:p>
                      <a:pPr marL="171450" marR="0" lvl="0" indent="-171450" algn="ctr" rtl="0">
                        <a:spcBef>
                          <a:spcPts val="0"/>
                        </a:spcBef>
                        <a:spcAft>
                          <a:spcPts val="0"/>
                        </a:spcAft>
                        <a:buClr>
                          <a:schemeClr val="dk1"/>
                        </a:buClr>
                        <a:buSzPts val="1200"/>
                        <a:buFont typeface="Noto Sans Symbols"/>
                        <a:buChar char="✔"/>
                      </a:pPr>
                      <a:r>
                        <a:rPr lang="en-US" sz="1100" b="1" dirty="0">
                          <a:solidFill>
                            <a:schemeClr val="dk1"/>
                          </a:solidFill>
                          <a:latin typeface="Calibri"/>
                          <a:ea typeface="Calibri"/>
                          <a:cs typeface="Calibri"/>
                          <a:sym typeface="Calibri"/>
                        </a:rPr>
                        <a:t>Do the project activities and outputs take into account relevant policies, guidelines and beneficiary needs?</a:t>
                      </a:r>
                      <a:endParaRPr sz="1100" b="1" dirty="0">
                        <a:solidFill>
                          <a:schemeClr val="dk1"/>
                        </a:solidFill>
                        <a:latin typeface="Calibri"/>
                        <a:ea typeface="Calibri"/>
                        <a:cs typeface="Calibri"/>
                        <a:sym typeface="Calibri"/>
                      </a:endParaRPr>
                    </a:p>
                    <a:p>
                      <a:pPr marL="171450" marR="0" lvl="0" indent="-171450" algn="ctr" rtl="0">
                        <a:spcBef>
                          <a:spcPts val="0"/>
                        </a:spcBef>
                        <a:spcAft>
                          <a:spcPts val="0"/>
                        </a:spcAft>
                        <a:buClr>
                          <a:schemeClr val="dk1"/>
                        </a:buClr>
                        <a:buSzPts val="1200"/>
                        <a:buFont typeface="Noto Sans Symbols"/>
                        <a:buChar char="✔"/>
                      </a:pPr>
                      <a:r>
                        <a:rPr lang="en-US" sz="1100" b="1" dirty="0">
                          <a:solidFill>
                            <a:schemeClr val="dk1"/>
                          </a:solidFill>
                          <a:latin typeface="Calibri"/>
                          <a:ea typeface="Calibri"/>
                          <a:cs typeface="Calibri"/>
                          <a:sym typeface="Calibri"/>
                        </a:rPr>
                        <a:t>Does the project still respond to the needs of the other target groups/stakeholders?</a:t>
                      </a:r>
                      <a:endParaRPr sz="1100" b="1" dirty="0">
                        <a:solidFill>
                          <a:schemeClr val="dk1"/>
                        </a:solidFill>
                        <a:latin typeface="Calibri"/>
                        <a:ea typeface="Calibri"/>
                        <a:cs typeface="Calibri"/>
                        <a:sym typeface="Calibri"/>
                      </a:endParaRPr>
                    </a:p>
                    <a:p>
                      <a:pPr marL="171450" marR="0" lvl="0" indent="-171450" algn="ctr" rtl="0">
                        <a:spcBef>
                          <a:spcPts val="0"/>
                        </a:spcBef>
                        <a:spcAft>
                          <a:spcPts val="0"/>
                        </a:spcAft>
                        <a:buClr>
                          <a:schemeClr val="dk1"/>
                        </a:buClr>
                        <a:buSzPts val="1200"/>
                        <a:buFont typeface="Noto Sans Symbols"/>
                        <a:buChar char="✔"/>
                      </a:pPr>
                      <a:r>
                        <a:rPr lang="en-US" sz="1100" b="1" dirty="0">
                          <a:solidFill>
                            <a:schemeClr val="dk1"/>
                          </a:solidFill>
                          <a:latin typeface="Calibri"/>
                          <a:ea typeface="Calibri"/>
                          <a:cs typeface="Calibri"/>
                          <a:sym typeface="Calibri"/>
                        </a:rPr>
                        <a:t>Is the intervention well-designed (results matrix, Theory of Change and risk analysis in particular) to address needs and priorities?</a:t>
                      </a:r>
                      <a:endParaRPr sz="1100" b="1" dirty="0">
                        <a:solidFill>
                          <a:schemeClr val="dk1"/>
                        </a:solidFill>
                        <a:latin typeface="Calibri"/>
                        <a:ea typeface="Calibri"/>
                        <a:cs typeface="Calibri"/>
                        <a:sym typeface="Calibri"/>
                      </a:endParaRPr>
                    </a:p>
                    <a:p>
                      <a:pPr marL="171450" marR="0" lvl="0" indent="-171450" algn="ctr" rtl="0">
                        <a:spcBef>
                          <a:spcPts val="0"/>
                        </a:spcBef>
                        <a:spcAft>
                          <a:spcPts val="0"/>
                        </a:spcAft>
                        <a:buClr>
                          <a:schemeClr val="dk1"/>
                        </a:buClr>
                        <a:buSzPts val="1200"/>
                        <a:buFont typeface="Noto Sans Symbols"/>
                        <a:buChar char="✔"/>
                      </a:pPr>
                      <a:r>
                        <a:rPr lang="en-US" sz="1100" b="1" dirty="0">
                          <a:solidFill>
                            <a:schemeClr val="dk1"/>
                          </a:solidFill>
                          <a:latin typeface="Calibri"/>
                          <a:ea typeface="Calibri"/>
                          <a:cs typeface="Calibri"/>
                          <a:sym typeface="Calibri"/>
                        </a:rPr>
                        <a:t>Is the project aligned with and supportive of IOM national, regional and/or global strategies?</a:t>
                      </a:r>
                      <a:endParaRPr sz="1100" b="1" dirty="0">
                        <a:solidFill>
                          <a:schemeClr val="dk1"/>
                        </a:solidFill>
                        <a:latin typeface="Calibri"/>
                        <a:ea typeface="Calibri"/>
                        <a:cs typeface="Calibri"/>
                        <a:sym typeface="Calibri"/>
                      </a:endParaRPr>
                    </a:p>
                    <a:p>
                      <a:pPr marL="171450" marR="0" lvl="0" indent="-171450" algn="ctr" rtl="0">
                        <a:spcBef>
                          <a:spcPts val="0"/>
                        </a:spcBef>
                        <a:spcAft>
                          <a:spcPts val="0"/>
                        </a:spcAft>
                        <a:buClr>
                          <a:schemeClr val="dk1"/>
                        </a:buClr>
                        <a:buSzPts val="1200"/>
                        <a:buFont typeface="Noto Sans Symbols"/>
                        <a:buChar char="✔"/>
                      </a:pPr>
                      <a:r>
                        <a:rPr lang="en-US" sz="1100" b="1" dirty="0">
                          <a:solidFill>
                            <a:schemeClr val="dk1"/>
                          </a:solidFill>
                          <a:latin typeface="Calibri"/>
                          <a:ea typeface="Calibri"/>
                          <a:cs typeface="Calibri"/>
                          <a:sym typeface="Calibri"/>
                        </a:rPr>
                        <a:t>Is the project aligned with and supportive of national strategies?</a:t>
                      </a:r>
                      <a:endParaRPr sz="1100" b="1" dirty="0">
                        <a:solidFill>
                          <a:schemeClr val="dk1"/>
                        </a:solidFill>
                        <a:latin typeface="Calibri"/>
                        <a:ea typeface="Calibri"/>
                        <a:cs typeface="Calibri"/>
                        <a:sym typeface="Calibri"/>
                      </a:endParaRPr>
                    </a:p>
                    <a:p>
                      <a:pPr marL="0" marR="0" lvl="0" indent="0" algn="ctr" rtl="0">
                        <a:spcBef>
                          <a:spcPts val="0"/>
                        </a:spcBef>
                        <a:spcAft>
                          <a:spcPts val="0"/>
                        </a:spcAft>
                        <a:buNone/>
                      </a:pPr>
                      <a:r>
                        <a:rPr lang="en-US" sz="1100" b="1" dirty="0">
                          <a:solidFill>
                            <a:schemeClr val="dk1"/>
                          </a:solidFill>
                          <a:latin typeface="Calibri"/>
                          <a:ea typeface="Calibri"/>
                          <a:cs typeface="Calibri"/>
                          <a:sym typeface="Calibri"/>
                        </a:rPr>
                        <a:t>Is the project in line with donor priorities?</a:t>
                      </a:r>
                      <a:endParaRPr sz="1100" b="1" dirty="0">
                        <a:solidFill>
                          <a:schemeClr val="dk1"/>
                        </a:solidFill>
                        <a:latin typeface="Calibri"/>
                        <a:ea typeface="Calibri"/>
                        <a:cs typeface="Calibri"/>
                        <a:sym typeface="Calibri"/>
                      </a:endParaRPr>
                    </a:p>
                  </a:txBody>
                  <a:tcPr marL="91450" marR="91450" marT="45725" marB="45725"/>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416419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8855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74725" y="3480023"/>
            <a:ext cx="2591670" cy="2667532"/>
          </a:xfrm>
          <a:prstGeom prst="rect">
            <a:avLst/>
          </a:prstGeom>
          <a:noFill/>
          <a:ln>
            <a:noFill/>
          </a:ln>
        </p:spPr>
      </p:pic>
      <p:graphicFrame>
        <p:nvGraphicFramePr>
          <p:cNvPr id="11" name="Google Shape;725;p30"/>
          <p:cNvGraphicFramePr/>
          <p:nvPr>
            <p:extLst>
              <p:ext uri="{D42A27DB-BD31-4B8C-83A1-F6EECF244321}">
                <p14:modId xmlns:p14="http://schemas.microsoft.com/office/powerpoint/2010/main" val="3049637514"/>
              </p:ext>
            </p:extLst>
          </p:nvPr>
        </p:nvGraphicFramePr>
        <p:xfrm>
          <a:off x="3216992" y="2214153"/>
          <a:ext cx="8127975" cy="3621195"/>
        </p:xfrm>
        <a:graphic>
          <a:graphicData uri="http://schemas.openxmlformats.org/drawingml/2006/table">
            <a:tbl>
              <a:tblPr firstRow="1" bandRow="1">
                <a:noFill/>
              </a:tblPr>
              <a:tblGrid>
                <a:gridCol w="2709325">
                  <a:extLst>
                    <a:ext uri="{9D8B030D-6E8A-4147-A177-3AD203B41FA5}">
                      <a16:colId xmlns:a16="http://schemas.microsoft.com/office/drawing/2014/main" val="20000"/>
                    </a:ext>
                  </a:extLst>
                </a:gridCol>
                <a:gridCol w="2709325">
                  <a:extLst>
                    <a:ext uri="{9D8B030D-6E8A-4147-A177-3AD203B41FA5}">
                      <a16:colId xmlns:a16="http://schemas.microsoft.com/office/drawing/2014/main" val="20001"/>
                    </a:ext>
                  </a:extLst>
                </a:gridCol>
                <a:gridCol w="2709325">
                  <a:extLst>
                    <a:ext uri="{9D8B030D-6E8A-4147-A177-3AD203B41FA5}">
                      <a16:colId xmlns:a16="http://schemas.microsoft.com/office/drawing/2014/main" val="20002"/>
                    </a:ext>
                  </a:extLst>
                </a:gridCol>
              </a:tblGrid>
              <a:tr h="359825">
                <a:tc>
                  <a:txBody>
                    <a:bodyPr/>
                    <a:lstStyle/>
                    <a:p>
                      <a:pPr marL="0" marR="0" lvl="0" indent="0" algn="ctr" rtl="0">
                        <a:spcBef>
                          <a:spcPts val="0"/>
                        </a:spcBef>
                        <a:spcAft>
                          <a:spcPts val="0"/>
                        </a:spcAft>
                        <a:buNone/>
                      </a:pPr>
                      <a:r>
                        <a:rPr lang="en-US" sz="1600"/>
                        <a:t>Criteria</a:t>
                      </a:r>
                      <a:endParaRPr sz="1600"/>
                    </a:p>
                  </a:txBody>
                  <a:tcPr marL="91450" marR="91450" marT="45725" marB="45725"/>
                </a:tc>
                <a:tc>
                  <a:txBody>
                    <a:bodyPr/>
                    <a:lstStyle/>
                    <a:p>
                      <a:pPr marL="0" marR="0" lvl="0" indent="0" algn="ctr" rtl="0">
                        <a:spcBef>
                          <a:spcPts val="0"/>
                        </a:spcBef>
                        <a:spcAft>
                          <a:spcPts val="0"/>
                        </a:spcAft>
                        <a:buNone/>
                      </a:pPr>
                      <a:r>
                        <a:rPr lang="en-US" sz="1600"/>
                        <a:t>Definition</a:t>
                      </a:r>
                      <a:endParaRPr sz="1600"/>
                    </a:p>
                  </a:txBody>
                  <a:tcPr marL="91450" marR="91450" marT="45725" marB="45725"/>
                </a:tc>
                <a:tc>
                  <a:txBody>
                    <a:bodyPr/>
                    <a:lstStyle/>
                    <a:p>
                      <a:pPr marL="0" marR="0" lvl="0" indent="0" algn="ctr" rtl="0">
                        <a:spcBef>
                          <a:spcPts val="0"/>
                        </a:spcBef>
                        <a:spcAft>
                          <a:spcPts val="0"/>
                        </a:spcAft>
                        <a:buNone/>
                      </a:pPr>
                      <a:r>
                        <a:rPr lang="en-US" sz="1600" b="0" dirty="0">
                          <a:solidFill>
                            <a:schemeClr val="tx1"/>
                          </a:solidFill>
                          <a:latin typeface="Calibri"/>
                          <a:ea typeface="Calibri"/>
                          <a:cs typeface="Calibri"/>
                          <a:sym typeface="Calibri"/>
                        </a:rPr>
                        <a:t>Sample evaluation </a:t>
                      </a:r>
                      <a:r>
                        <a:rPr lang="en-US" sz="1600" b="0" dirty="0">
                          <a:solidFill>
                            <a:schemeClr val="tx1"/>
                          </a:solidFill>
                        </a:rPr>
                        <a:t>Questions</a:t>
                      </a:r>
                      <a:endParaRPr sz="1600" b="0" dirty="0">
                        <a:solidFill>
                          <a:schemeClr val="tx1"/>
                        </a:solidFill>
                      </a:endParaRPr>
                    </a:p>
                  </a:txBody>
                  <a:tcPr marL="91450" marR="91450" marT="45725" marB="45725"/>
                </a:tc>
                <a:extLst>
                  <a:ext uri="{0D108BD9-81ED-4DB2-BD59-A6C34878D82A}">
                    <a16:rowId xmlns:a16="http://schemas.microsoft.com/office/drawing/2014/main" val="10000"/>
                  </a:ext>
                </a:extLst>
              </a:tr>
              <a:tr h="359825">
                <a:tc>
                  <a:txBody>
                    <a:bodyPr/>
                    <a:lstStyle/>
                    <a:p>
                      <a:pPr marL="0" marR="0" lvl="0" indent="0" algn="l" rtl="0">
                        <a:spcBef>
                          <a:spcPts val="0"/>
                        </a:spcBef>
                        <a:spcAft>
                          <a:spcPts val="0"/>
                        </a:spcAft>
                        <a:buNone/>
                      </a:pPr>
                      <a:endParaRPr sz="16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6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6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6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600" b="1" dirty="0">
                        <a:solidFill>
                          <a:schemeClr val="dk1"/>
                        </a:solidFill>
                        <a:latin typeface="Calibri"/>
                        <a:ea typeface="Calibri"/>
                        <a:cs typeface="Calibri"/>
                        <a:sym typeface="Calibri"/>
                      </a:endParaRPr>
                    </a:p>
                    <a:p>
                      <a:pPr marL="0" marR="0" lvl="0" indent="0" algn="ctr" rtl="0">
                        <a:spcBef>
                          <a:spcPts val="0"/>
                        </a:spcBef>
                        <a:spcAft>
                          <a:spcPts val="0"/>
                        </a:spcAft>
                        <a:buNone/>
                      </a:pPr>
                      <a:r>
                        <a:rPr lang="en-US" sz="1600" b="1" dirty="0">
                          <a:solidFill>
                            <a:srgbClr val="00B050"/>
                          </a:solidFill>
                          <a:latin typeface="Calibri"/>
                          <a:ea typeface="Calibri"/>
                          <a:cs typeface="Calibri"/>
                          <a:sym typeface="Calibri"/>
                        </a:rPr>
                        <a:t>Appropriateness</a:t>
                      </a:r>
                      <a:endParaRPr sz="1600" dirty="0">
                        <a:solidFill>
                          <a:srgbClr val="00B050"/>
                        </a:solidFill>
                        <a:latin typeface="Calibri"/>
                        <a:ea typeface="Calibri"/>
                        <a:cs typeface="Calibri"/>
                        <a:sym typeface="Calibri"/>
                      </a:endParaRPr>
                    </a:p>
                  </a:txBody>
                  <a:tcPr marL="91450" marR="91450" marT="45725" marB="45725"/>
                </a:tc>
                <a:tc>
                  <a:txBody>
                    <a:bodyPr/>
                    <a:lstStyle/>
                    <a:p>
                      <a:pPr marL="171450" marR="0" lvl="0" indent="-95250" algn="ctr" rtl="0">
                        <a:spcBef>
                          <a:spcPts val="0"/>
                        </a:spcBef>
                        <a:spcAft>
                          <a:spcPts val="0"/>
                        </a:spcAft>
                        <a:buClr>
                          <a:schemeClr val="dk1"/>
                        </a:buClr>
                        <a:buSzPts val="1200"/>
                        <a:buFont typeface="Noto Sans Symbols"/>
                        <a:buNone/>
                      </a:pPr>
                      <a:endParaRPr sz="1100" b="1">
                        <a:solidFill>
                          <a:schemeClr val="dk1"/>
                        </a:solidFill>
                        <a:latin typeface="Calibri"/>
                        <a:ea typeface="Calibri"/>
                        <a:cs typeface="Calibri"/>
                        <a:sym typeface="Calibri"/>
                      </a:endParaRPr>
                    </a:p>
                    <a:p>
                      <a:pPr marL="171450" marR="0" lvl="0" indent="-95250" algn="ctr" rtl="0">
                        <a:spcBef>
                          <a:spcPts val="0"/>
                        </a:spcBef>
                        <a:spcAft>
                          <a:spcPts val="0"/>
                        </a:spcAft>
                        <a:buClr>
                          <a:schemeClr val="dk1"/>
                        </a:buClr>
                        <a:buSzPts val="1200"/>
                        <a:buFont typeface="Noto Sans Symbols"/>
                        <a:buNone/>
                      </a:pPr>
                      <a:endParaRPr sz="1100" b="1">
                        <a:solidFill>
                          <a:schemeClr val="dk1"/>
                        </a:solidFill>
                        <a:latin typeface="Calibri"/>
                        <a:ea typeface="Calibri"/>
                        <a:cs typeface="Calibri"/>
                        <a:sym typeface="Calibri"/>
                      </a:endParaRPr>
                    </a:p>
                    <a:p>
                      <a:pPr marL="171450" marR="0" lvl="0" indent="-95250" algn="ctr" rtl="0">
                        <a:spcBef>
                          <a:spcPts val="0"/>
                        </a:spcBef>
                        <a:spcAft>
                          <a:spcPts val="0"/>
                        </a:spcAft>
                        <a:buClr>
                          <a:schemeClr val="dk1"/>
                        </a:buClr>
                        <a:buSzPts val="1200"/>
                        <a:buFont typeface="Noto Sans Symbols"/>
                        <a:buNone/>
                      </a:pPr>
                      <a:endParaRPr sz="1100" b="1">
                        <a:solidFill>
                          <a:schemeClr val="dk1"/>
                        </a:solidFill>
                        <a:latin typeface="Calibri"/>
                        <a:ea typeface="Calibri"/>
                        <a:cs typeface="Calibri"/>
                        <a:sym typeface="Calibri"/>
                      </a:endParaRPr>
                    </a:p>
                    <a:p>
                      <a:pPr marL="171450" marR="0" lvl="0" indent="-57150" algn="ctr" rtl="0">
                        <a:spcBef>
                          <a:spcPts val="0"/>
                        </a:spcBef>
                        <a:spcAft>
                          <a:spcPts val="0"/>
                        </a:spcAft>
                        <a:buClr>
                          <a:schemeClr val="dk1"/>
                        </a:buClr>
                        <a:buSzPts val="1800"/>
                        <a:buFont typeface="Noto Sans Symbols"/>
                        <a:buNone/>
                      </a:pPr>
                      <a:endParaRPr sz="1600" b="1">
                        <a:solidFill>
                          <a:schemeClr val="dk1"/>
                        </a:solidFill>
                        <a:latin typeface="Calibri"/>
                        <a:ea typeface="Calibri"/>
                        <a:cs typeface="Calibri"/>
                        <a:sym typeface="Calibri"/>
                      </a:endParaRPr>
                    </a:p>
                    <a:p>
                      <a:pPr marL="171450" marR="0" lvl="0" indent="-171450" algn="ctr" rtl="0">
                        <a:spcBef>
                          <a:spcPts val="0"/>
                        </a:spcBef>
                        <a:spcAft>
                          <a:spcPts val="0"/>
                        </a:spcAft>
                        <a:buClr>
                          <a:schemeClr val="dk1"/>
                        </a:buClr>
                        <a:buSzPts val="1800"/>
                        <a:buFont typeface="Noto Sans Symbols"/>
                        <a:buChar char="✔"/>
                      </a:pPr>
                      <a:r>
                        <a:rPr lang="en-US" sz="1600" b="1">
                          <a:solidFill>
                            <a:schemeClr val="dk1"/>
                          </a:solidFill>
                          <a:latin typeface="Calibri"/>
                          <a:ea typeface="Calibri"/>
                          <a:cs typeface="Calibri"/>
                          <a:sym typeface="Calibri"/>
                        </a:rPr>
                        <a:t>The analysis of appropriateness examines “the extent to which humanitarian activities are tailored to local needs, increasing ownership, accountability and cost-effectiveness accordingly.”</a:t>
                      </a:r>
                      <a:endParaRPr sz="1600" b="1">
                        <a:solidFill>
                          <a:schemeClr val="dk1"/>
                        </a:solidFill>
                        <a:latin typeface="Calibri"/>
                        <a:ea typeface="Calibri"/>
                        <a:cs typeface="Calibri"/>
                        <a:sym typeface="Calibri"/>
                      </a:endParaRPr>
                    </a:p>
                  </a:txBody>
                  <a:tcPr marL="91450" marR="91450" marT="45725" marB="45725"/>
                </a:tc>
                <a:tc>
                  <a:txBody>
                    <a:bodyPr/>
                    <a:lstStyle/>
                    <a:p>
                      <a:pPr marL="285750" marR="0" lvl="0" indent="-285750" algn="ctr" rtl="0">
                        <a:spcBef>
                          <a:spcPts val="0"/>
                        </a:spcBef>
                        <a:spcAft>
                          <a:spcPts val="0"/>
                        </a:spcAft>
                        <a:buClr>
                          <a:schemeClr val="dk1"/>
                        </a:buClr>
                        <a:buSzPts val="1800"/>
                        <a:buFont typeface="Noto Sans Symbols"/>
                        <a:buChar char="✔"/>
                      </a:pPr>
                      <a:r>
                        <a:rPr lang="en-US" sz="1600" b="1" dirty="0">
                          <a:solidFill>
                            <a:schemeClr val="dk1"/>
                          </a:solidFill>
                          <a:latin typeface="Calibri"/>
                          <a:ea typeface="Calibri"/>
                          <a:cs typeface="Calibri"/>
                          <a:sym typeface="Calibri"/>
                        </a:rPr>
                        <a:t>To what extent were tools and technologies used adapted to the local context?</a:t>
                      </a:r>
                      <a:endParaRPr sz="1600" b="1" dirty="0">
                        <a:solidFill>
                          <a:schemeClr val="dk1"/>
                        </a:solidFill>
                        <a:latin typeface="Calibri"/>
                        <a:ea typeface="Calibri"/>
                        <a:cs typeface="Calibri"/>
                        <a:sym typeface="Calibri"/>
                      </a:endParaRPr>
                    </a:p>
                    <a:p>
                      <a:pPr marL="285750" marR="0" lvl="0" indent="-285750" algn="ctr" rtl="0">
                        <a:spcBef>
                          <a:spcPts val="0"/>
                        </a:spcBef>
                        <a:spcAft>
                          <a:spcPts val="0"/>
                        </a:spcAft>
                        <a:buClr>
                          <a:schemeClr val="dk1"/>
                        </a:buClr>
                        <a:buSzPts val="1800"/>
                        <a:buFont typeface="Noto Sans Symbols"/>
                        <a:buChar char="✔"/>
                      </a:pPr>
                      <a:r>
                        <a:rPr lang="en-US" sz="1600" b="1" dirty="0">
                          <a:solidFill>
                            <a:schemeClr val="dk1"/>
                          </a:solidFill>
                          <a:latin typeface="Calibri"/>
                          <a:ea typeface="Calibri"/>
                          <a:cs typeface="Calibri"/>
                          <a:sym typeface="Calibri"/>
                        </a:rPr>
                        <a:t>To what extent were local stakeholders and beneficiaries consulted and involved in the implementation of activities?</a:t>
                      </a:r>
                      <a:endParaRPr sz="1600" b="1" dirty="0">
                        <a:solidFill>
                          <a:schemeClr val="dk1"/>
                        </a:solidFill>
                        <a:latin typeface="Calibri"/>
                        <a:ea typeface="Calibri"/>
                        <a:cs typeface="Calibri"/>
                        <a:sym typeface="Calibri"/>
                      </a:endParaRPr>
                    </a:p>
                    <a:p>
                      <a:pPr marL="285750" marR="0" lvl="0" indent="-285750" algn="ctr" rtl="0">
                        <a:spcBef>
                          <a:spcPts val="0"/>
                        </a:spcBef>
                        <a:spcAft>
                          <a:spcPts val="0"/>
                        </a:spcAft>
                        <a:buClr>
                          <a:schemeClr val="dk1"/>
                        </a:buClr>
                        <a:buSzPts val="1800"/>
                        <a:buFont typeface="Noto Sans Symbols"/>
                        <a:buChar char="✔"/>
                      </a:pPr>
                      <a:r>
                        <a:rPr lang="en-US" sz="1600" b="1" dirty="0">
                          <a:solidFill>
                            <a:schemeClr val="dk1"/>
                          </a:solidFill>
                          <a:latin typeface="Calibri"/>
                          <a:ea typeface="Calibri"/>
                          <a:cs typeface="Calibri"/>
                          <a:sym typeface="Calibri"/>
                        </a:rPr>
                        <a:t>To what extent were the delivered supplies adapted to local needs?</a:t>
                      </a:r>
                      <a:endParaRPr sz="1600" b="1" dirty="0">
                        <a:solidFill>
                          <a:schemeClr val="dk1"/>
                        </a:solidFill>
                        <a:latin typeface="Calibri"/>
                        <a:ea typeface="Calibri"/>
                        <a:cs typeface="Calibri"/>
                        <a:sym typeface="Calibri"/>
                      </a:endParaRPr>
                    </a:p>
                  </a:txBody>
                  <a:tcPr marL="91450" marR="91450" marT="45725" marB="45725"/>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233902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9798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74725" y="3574291"/>
            <a:ext cx="2591670" cy="2667532"/>
          </a:xfrm>
          <a:prstGeom prst="rect">
            <a:avLst/>
          </a:prstGeom>
          <a:noFill/>
          <a:ln>
            <a:noFill/>
          </a:ln>
        </p:spPr>
      </p:pic>
      <p:graphicFrame>
        <p:nvGraphicFramePr>
          <p:cNvPr id="11" name="Google Shape;740;p31"/>
          <p:cNvGraphicFramePr/>
          <p:nvPr>
            <p:extLst>
              <p:ext uri="{D42A27DB-BD31-4B8C-83A1-F6EECF244321}">
                <p14:modId xmlns:p14="http://schemas.microsoft.com/office/powerpoint/2010/main" val="1817332090"/>
              </p:ext>
            </p:extLst>
          </p:nvPr>
        </p:nvGraphicFramePr>
        <p:xfrm>
          <a:off x="3207565" y="2214153"/>
          <a:ext cx="8127975" cy="3747599"/>
        </p:xfrm>
        <a:graphic>
          <a:graphicData uri="http://schemas.openxmlformats.org/drawingml/2006/table">
            <a:tbl>
              <a:tblPr firstRow="1" bandRow="1">
                <a:noFill/>
              </a:tblPr>
              <a:tblGrid>
                <a:gridCol w="1468130">
                  <a:extLst>
                    <a:ext uri="{9D8B030D-6E8A-4147-A177-3AD203B41FA5}">
                      <a16:colId xmlns:a16="http://schemas.microsoft.com/office/drawing/2014/main" val="20000"/>
                    </a:ext>
                  </a:extLst>
                </a:gridCol>
                <a:gridCol w="3176833">
                  <a:extLst>
                    <a:ext uri="{9D8B030D-6E8A-4147-A177-3AD203B41FA5}">
                      <a16:colId xmlns:a16="http://schemas.microsoft.com/office/drawing/2014/main" val="20001"/>
                    </a:ext>
                  </a:extLst>
                </a:gridCol>
                <a:gridCol w="3483012">
                  <a:extLst>
                    <a:ext uri="{9D8B030D-6E8A-4147-A177-3AD203B41FA5}">
                      <a16:colId xmlns:a16="http://schemas.microsoft.com/office/drawing/2014/main" val="20002"/>
                    </a:ext>
                  </a:extLst>
                </a:gridCol>
              </a:tblGrid>
              <a:tr h="479767">
                <a:tc>
                  <a:txBody>
                    <a:bodyPr/>
                    <a:lstStyle/>
                    <a:p>
                      <a:pPr marL="0" marR="0" lvl="0" indent="0" algn="ctr" rtl="0">
                        <a:spcBef>
                          <a:spcPts val="0"/>
                        </a:spcBef>
                        <a:spcAft>
                          <a:spcPts val="0"/>
                        </a:spcAft>
                        <a:buNone/>
                      </a:pPr>
                      <a:r>
                        <a:rPr lang="en-US" sz="1600" dirty="0"/>
                        <a:t>Criteria</a:t>
                      </a:r>
                      <a:endParaRPr sz="1600" dirty="0"/>
                    </a:p>
                  </a:txBody>
                  <a:tcPr marL="91450" marR="91450" marT="45725" marB="45725"/>
                </a:tc>
                <a:tc>
                  <a:txBody>
                    <a:bodyPr/>
                    <a:lstStyle/>
                    <a:p>
                      <a:pPr marL="0" marR="0" lvl="0" indent="0" algn="ctr" rtl="0">
                        <a:spcBef>
                          <a:spcPts val="0"/>
                        </a:spcBef>
                        <a:spcAft>
                          <a:spcPts val="0"/>
                        </a:spcAft>
                        <a:buNone/>
                      </a:pPr>
                      <a:r>
                        <a:rPr lang="en-US" sz="1600"/>
                        <a:t>Definition</a:t>
                      </a:r>
                      <a:endParaRPr sz="1600"/>
                    </a:p>
                  </a:txBody>
                  <a:tcPr marL="91450" marR="91450" marT="45725" marB="45725"/>
                </a:tc>
                <a:tc>
                  <a:txBody>
                    <a:bodyPr/>
                    <a:lstStyle/>
                    <a:p>
                      <a:pPr marL="0" marR="0" lvl="0" indent="0" algn="ctr" rtl="0">
                        <a:spcBef>
                          <a:spcPts val="0"/>
                        </a:spcBef>
                        <a:spcAft>
                          <a:spcPts val="0"/>
                        </a:spcAft>
                        <a:buNone/>
                      </a:pPr>
                      <a:r>
                        <a:rPr lang="en-US" sz="1600" b="0" dirty="0">
                          <a:solidFill>
                            <a:schemeClr val="tx1"/>
                          </a:solidFill>
                          <a:latin typeface="Calibri"/>
                          <a:ea typeface="Calibri"/>
                          <a:cs typeface="Calibri"/>
                          <a:sym typeface="Calibri"/>
                        </a:rPr>
                        <a:t>Sample evaluation </a:t>
                      </a:r>
                      <a:r>
                        <a:rPr lang="en-US" sz="1600" b="0" dirty="0">
                          <a:solidFill>
                            <a:schemeClr val="tx1"/>
                          </a:solidFill>
                        </a:rPr>
                        <a:t>Questions</a:t>
                      </a:r>
                      <a:endParaRPr sz="1600" b="0" dirty="0">
                        <a:solidFill>
                          <a:schemeClr val="tx1"/>
                        </a:solidFill>
                      </a:endParaRPr>
                    </a:p>
                  </a:txBody>
                  <a:tcPr marL="91450" marR="91450" marT="45725" marB="45725"/>
                </a:tc>
                <a:extLst>
                  <a:ext uri="{0D108BD9-81ED-4DB2-BD59-A6C34878D82A}">
                    <a16:rowId xmlns:a16="http://schemas.microsoft.com/office/drawing/2014/main" val="10000"/>
                  </a:ext>
                </a:extLst>
              </a:tr>
              <a:tr h="3267832">
                <a:tc>
                  <a:txBody>
                    <a:bodyPr/>
                    <a:lstStyle/>
                    <a:p>
                      <a:pPr marL="0" marR="0" lvl="0" indent="0" algn="l" rtl="0">
                        <a:spcBef>
                          <a:spcPts val="0"/>
                        </a:spcBef>
                        <a:spcAft>
                          <a:spcPts val="0"/>
                        </a:spcAft>
                        <a:buNone/>
                      </a:pPr>
                      <a:endParaRPr sz="1600" b="1">
                        <a:solidFill>
                          <a:schemeClr val="dk1"/>
                        </a:solidFill>
                        <a:latin typeface="Calibri"/>
                        <a:ea typeface="Calibri"/>
                        <a:cs typeface="Calibri"/>
                        <a:sym typeface="Calibri"/>
                      </a:endParaRPr>
                    </a:p>
                    <a:p>
                      <a:pPr marL="0" marR="0" lvl="0" indent="0" algn="l" rtl="0">
                        <a:spcBef>
                          <a:spcPts val="0"/>
                        </a:spcBef>
                        <a:spcAft>
                          <a:spcPts val="0"/>
                        </a:spcAft>
                        <a:buNone/>
                      </a:pPr>
                      <a:endParaRPr sz="1600" b="1">
                        <a:solidFill>
                          <a:schemeClr val="dk1"/>
                        </a:solidFill>
                        <a:latin typeface="Calibri"/>
                        <a:ea typeface="Calibri"/>
                        <a:cs typeface="Calibri"/>
                        <a:sym typeface="Calibri"/>
                      </a:endParaRPr>
                    </a:p>
                    <a:p>
                      <a:pPr marL="0" marR="0" lvl="0" indent="0" algn="l" rtl="0">
                        <a:spcBef>
                          <a:spcPts val="0"/>
                        </a:spcBef>
                        <a:spcAft>
                          <a:spcPts val="0"/>
                        </a:spcAft>
                        <a:buNone/>
                      </a:pPr>
                      <a:endParaRPr sz="1600" b="1">
                        <a:solidFill>
                          <a:schemeClr val="dk1"/>
                        </a:solidFill>
                        <a:latin typeface="Calibri"/>
                        <a:ea typeface="Calibri"/>
                        <a:cs typeface="Calibri"/>
                        <a:sym typeface="Calibri"/>
                      </a:endParaRPr>
                    </a:p>
                    <a:p>
                      <a:pPr marL="0" marR="0" lvl="0" indent="0" algn="l" rtl="0">
                        <a:spcBef>
                          <a:spcPts val="0"/>
                        </a:spcBef>
                        <a:spcAft>
                          <a:spcPts val="0"/>
                        </a:spcAft>
                        <a:buNone/>
                      </a:pPr>
                      <a:endParaRPr sz="1600" b="1">
                        <a:solidFill>
                          <a:schemeClr val="dk1"/>
                        </a:solidFill>
                        <a:latin typeface="Calibri"/>
                        <a:ea typeface="Calibri"/>
                        <a:cs typeface="Calibri"/>
                        <a:sym typeface="Calibri"/>
                      </a:endParaRPr>
                    </a:p>
                    <a:p>
                      <a:pPr marL="0" marR="0" lvl="0" indent="0" algn="l" rtl="0">
                        <a:spcBef>
                          <a:spcPts val="0"/>
                        </a:spcBef>
                        <a:spcAft>
                          <a:spcPts val="0"/>
                        </a:spcAft>
                        <a:buNone/>
                      </a:pPr>
                      <a:endParaRPr sz="1600" b="1">
                        <a:solidFill>
                          <a:schemeClr val="dk1"/>
                        </a:solidFill>
                        <a:latin typeface="Calibri"/>
                        <a:ea typeface="Calibri"/>
                        <a:cs typeface="Calibri"/>
                        <a:sym typeface="Calibri"/>
                      </a:endParaRPr>
                    </a:p>
                    <a:p>
                      <a:pPr marL="0" marR="0" lvl="0" indent="0" algn="l" rtl="0">
                        <a:spcBef>
                          <a:spcPts val="0"/>
                        </a:spcBef>
                        <a:spcAft>
                          <a:spcPts val="0"/>
                        </a:spcAft>
                        <a:buNone/>
                      </a:pPr>
                      <a:endParaRPr sz="1600" b="1">
                        <a:solidFill>
                          <a:schemeClr val="dk1"/>
                        </a:solidFill>
                        <a:latin typeface="Calibri"/>
                        <a:ea typeface="Calibri"/>
                        <a:cs typeface="Calibri"/>
                        <a:sym typeface="Calibri"/>
                      </a:endParaRPr>
                    </a:p>
                    <a:p>
                      <a:pPr marL="0" marR="0" lvl="0" indent="0" algn="ctr" rtl="0">
                        <a:spcBef>
                          <a:spcPts val="0"/>
                        </a:spcBef>
                        <a:spcAft>
                          <a:spcPts val="0"/>
                        </a:spcAft>
                        <a:buNone/>
                      </a:pPr>
                      <a:r>
                        <a:rPr lang="en-US" sz="1600" b="1">
                          <a:solidFill>
                            <a:srgbClr val="FF9518"/>
                          </a:solidFill>
                          <a:latin typeface="Calibri"/>
                          <a:ea typeface="Calibri"/>
                          <a:cs typeface="Calibri"/>
                          <a:sym typeface="Calibri"/>
                        </a:rPr>
                        <a:t>Coherence</a:t>
                      </a:r>
                      <a:endParaRPr sz="1600">
                        <a:solidFill>
                          <a:srgbClr val="FF9518"/>
                        </a:solidFill>
                        <a:latin typeface="Calibri"/>
                        <a:ea typeface="Calibri"/>
                        <a:cs typeface="Calibri"/>
                        <a:sym typeface="Calibri"/>
                      </a:endParaRPr>
                    </a:p>
                  </a:txBody>
                  <a:tcPr marL="91450" marR="91450" marT="45725" marB="45725"/>
                </a:tc>
                <a:tc>
                  <a:txBody>
                    <a:bodyPr/>
                    <a:lstStyle/>
                    <a:p>
                      <a:pPr marL="0" marR="0" lvl="0" indent="0" algn="l" rtl="0">
                        <a:spcBef>
                          <a:spcPts val="0"/>
                        </a:spcBef>
                        <a:spcAft>
                          <a:spcPts val="0"/>
                        </a:spcAft>
                        <a:buNone/>
                      </a:pPr>
                      <a:r>
                        <a:rPr lang="en-US" sz="1050" b="1">
                          <a:solidFill>
                            <a:schemeClr val="dk1"/>
                          </a:solidFill>
                          <a:latin typeface="Trebuchet MS"/>
                          <a:ea typeface="Trebuchet MS"/>
                          <a:cs typeface="Trebuchet MS"/>
                          <a:sym typeface="Trebuchet MS"/>
                        </a:rPr>
                        <a:t> </a:t>
                      </a:r>
                      <a:endParaRPr sz="1050" b="1">
                        <a:solidFill>
                          <a:schemeClr val="dk1"/>
                        </a:solidFill>
                        <a:latin typeface="Trebuchet MS"/>
                        <a:ea typeface="Trebuchet MS"/>
                        <a:cs typeface="Trebuchet MS"/>
                        <a:sym typeface="Trebuchet MS"/>
                      </a:endParaRPr>
                    </a:p>
                    <a:p>
                      <a:pPr marL="86360" marR="71755" lvl="0" indent="0" algn="just" rtl="0">
                        <a:lnSpc>
                          <a:spcPct val="102000"/>
                        </a:lnSpc>
                        <a:spcBef>
                          <a:spcPts val="0"/>
                        </a:spcBef>
                        <a:spcAft>
                          <a:spcPts val="0"/>
                        </a:spcAft>
                        <a:buNone/>
                      </a:pPr>
                      <a:r>
                        <a:rPr lang="en-US" sz="1050" b="1">
                          <a:solidFill>
                            <a:schemeClr val="dk1"/>
                          </a:solidFill>
                          <a:latin typeface="Trebuchet MS"/>
                          <a:ea typeface="Trebuchet MS"/>
                          <a:cs typeface="Trebuchet MS"/>
                          <a:sym typeface="Trebuchet MS"/>
                        </a:rPr>
                        <a:t>The extent to which other interventions (particularly policies) support or undermine the intervention, and vice versa. Includes internal coherence and external coherence: Internal coherence addresses the synergies and interlinkages between the intervention and other interventions carried out by the same institution/government, as well as the consistency of the intervention with the relevant international norms and standards to which that institution/government adheres. External coherence considers the consistency of the intervention with other actors’ interventions in the same context. This includes complementarity, harmonization and coordination with others, and the extent to which the intervention is adding value while avoiding duplication of effort.”</a:t>
                      </a:r>
                      <a:endParaRPr sz="1050" b="1">
                        <a:solidFill>
                          <a:schemeClr val="dk1"/>
                        </a:solidFill>
                        <a:latin typeface="Trebuchet MS"/>
                        <a:ea typeface="Trebuchet MS"/>
                        <a:cs typeface="Trebuchet MS"/>
                        <a:sym typeface="Trebuchet MS"/>
                      </a:endParaRPr>
                    </a:p>
                  </a:txBody>
                  <a:tcPr marL="0" marR="0" marT="0" marB="0"/>
                </a:tc>
                <a:tc>
                  <a:txBody>
                    <a:bodyPr/>
                    <a:lstStyle/>
                    <a:p>
                      <a:pPr marL="171450" marR="0" lvl="0" indent="-171450" algn="ctr" rtl="0">
                        <a:spcBef>
                          <a:spcPts val="0"/>
                        </a:spcBef>
                        <a:spcAft>
                          <a:spcPts val="0"/>
                        </a:spcAft>
                        <a:buClr>
                          <a:schemeClr val="dk1"/>
                        </a:buClr>
                        <a:buSzPts val="1100"/>
                        <a:buFont typeface="Noto Sans Symbols"/>
                        <a:buChar char="✔"/>
                      </a:pPr>
                      <a:r>
                        <a:rPr lang="en-US" sz="1050" b="1" dirty="0">
                          <a:solidFill>
                            <a:schemeClr val="dk1"/>
                          </a:solidFill>
                          <a:latin typeface="Trebuchet MS"/>
                          <a:ea typeface="Trebuchet MS"/>
                          <a:cs typeface="Trebuchet MS"/>
                          <a:sym typeface="Trebuchet MS"/>
                        </a:rPr>
                        <a:t>Do synergies exist with other interventions carried out by IOM as well as intervention partners?</a:t>
                      </a:r>
                      <a:endParaRPr sz="1050" b="1" dirty="0">
                        <a:solidFill>
                          <a:schemeClr val="dk1"/>
                        </a:solidFill>
                        <a:latin typeface="Trebuchet MS"/>
                        <a:ea typeface="Trebuchet MS"/>
                        <a:cs typeface="Trebuchet MS"/>
                        <a:sym typeface="Trebuchet MS"/>
                      </a:endParaRPr>
                    </a:p>
                    <a:p>
                      <a:pPr marL="171450" marR="0" lvl="0" indent="-171450" algn="ctr" rtl="0">
                        <a:spcBef>
                          <a:spcPts val="0"/>
                        </a:spcBef>
                        <a:spcAft>
                          <a:spcPts val="0"/>
                        </a:spcAft>
                        <a:buClr>
                          <a:schemeClr val="dk1"/>
                        </a:buClr>
                        <a:buSzPts val="1100"/>
                        <a:buFont typeface="Noto Sans Symbols"/>
                        <a:buChar char="✔"/>
                      </a:pPr>
                      <a:r>
                        <a:rPr lang="en-US" sz="1050" b="1" dirty="0">
                          <a:solidFill>
                            <a:schemeClr val="dk1"/>
                          </a:solidFill>
                          <a:latin typeface="Trebuchet MS"/>
                          <a:ea typeface="Trebuchet MS"/>
                          <a:cs typeface="Trebuchet MS"/>
                          <a:sym typeface="Trebuchet MS"/>
                        </a:rPr>
                        <a:t>To what extent do the other implemented interventions support or undermine the intervention?</a:t>
                      </a:r>
                      <a:endParaRPr sz="1050" b="1" dirty="0">
                        <a:solidFill>
                          <a:schemeClr val="dk1"/>
                        </a:solidFill>
                        <a:latin typeface="Trebuchet MS"/>
                        <a:ea typeface="Trebuchet MS"/>
                        <a:cs typeface="Trebuchet MS"/>
                        <a:sym typeface="Trebuchet MS"/>
                      </a:endParaRPr>
                    </a:p>
                    <a:p>
                      <a:pPr marL="171450" marR="0" lvl="0" indent="-171450" algn="ctr" rtl="0">
                        <a:spcBef>
                          <a:spcPts val="0"/>
                        </a:spcBef>
                        <a:spcAft>
                          <a:spcPts val="0"/>
                        </a:spcAft>
                        <a:buClr>
                          <a:schemeClr val="dk1"/>
                        </a:buClr>
                        <a:buSzPts val="1100"/>
                        <a:buFont typeface="Noto Sans Symbols"/>
                        <a:buChar char="✔"/>
                      </a:pPr>
                      <a:r>
                        <a:rPr lang="en-US" sz="1050" b="1" dirty="0">
                          <a:solidFill>
                            <a:schemeClr val="dk1"/>
                          </a:solidFill>
                          <a:latin typeface="Trebuchet MS"/>
                          <a:ea typeface="Trebuchet MS"/>
                          <a:cs typeface="Trebuchet MS"/>
                          <a:sym typeface="Trebuchet MS"/>
                        </a:rPr>
                        <a:t>To what extent is the intervention consistent with international norms and standards to be applied to the existing context?</a:t>
                      </a:r>
                      <a:endParaRPr sz="1050" b="1" dirty="0">
                        <a:solidFill>
                          <a:schemeClr val="dk1"/>
                        </a:solidFill>
                        <a:latin typeface="Trebuchet MS"/>
                        <a:ea typeface="Trebuchet MS"/>
                        <a:cs typeface="Trebuchet MS"/>
                        <a:sym typeface="Trebuchet MS"/>
                      </a:endParaRPr>
                    </a:p>
                    <a:p>
                      <a:pPr marL="171450" marR="0" lvl="0" indent="-171450" algn="ctr" rtl="0">
                        <a:spcBef>
                          <a:spcPts val="0"/>
                        </a:spcBef>
                        <a:spcAft>
                          <a:spcPts val="0"/>
                        </a:spcAft>
                        <a:buClr>
                          <a:schemeClr val="dk1"/>
                        </a:buClr>
                        <a:buSzPts val="1100"/>
                        <a:buFont typeface="Noto Sans Symbols"/>
                        <a:buChar char="✔"/>
                      </a:pPr>
                      <a:r>
                        <a:rPr lang="en-US" sz="1050" b="1" dirty="0">
                          <a:solidFill>
                            <a:schemeClr val="dk1"/>
                          </a:solidFill>
                          <a:latin typeface="Trebuchet MS"/>
                          <a:ea typeface="Trebuchet MS"/>
                          <a:cs typeface="Trebuchet MS"/>
                          <a:sym typeface="Trebuchet MS"/>
                        </a:rPr>
                        <a:t>To what extent is the intervention consistent with other actors’ interventions in the same context?</a:t>
                      </a:r>
                      <a:endParaRPr sz="1050" b="1" dirty="0">
                        <a:solidFill>
                          <a:schemeClr val="dk1"/>
                        </a:solidFill>
                        <a:latin typeface="Trebuchet MS"/>
                        <a:ea typeface="Trebuchet MS"/>
                        <a:cs typeface="Trebuchet MS"/>
                        <a:sym typeface="Trebuchet MS"/>
                      </a:endParaRPr>
                    </a:p>
                    <a:p>
                      <a:pPr marL="171450" marR="0" lvl="0" indent="-171450" algn="ctr" rtl="0">
                        <a:spcBef>
                          <a:spcPts val="0"/>
                        </a:spcBef>
                        <a:spcAft>
                          <a:spcPts val="0"/>
                        </a:spcAft>
                        <a:buClr>
                          <a:schemeClr val="dk1"/>
                        </a:buClr>
                        <a:buSzPts val="1100"/>
                        <a:buFont typeface="Noto Sans Symbols"/>
                        <a:buChar char="✔"/>
                      </a:pPr>
                      <a:r>
                        <a:rPr lang="en-US" sz="1050" b="1" dirty="0">
                          <a:solidFill>
                            <a:schemeClr val="dk1"/>
                          </a:solidFill>
                          <a:latin typeface="Trebuchet MS"/>
                          <a:ea typeface="Trebuchet MS"/>
                          <a:cs typeface="Trebuchet MS"/>
                          <a:sym typeface="Trebuchet MS"/>
                        </a:rPr>
                        <a:t>To what extent does the intervention add value/avoid duplication in the given context?</a:t>
                      </a:r>
                      <a:endParaRPr sz="1600" dirty="0"/>
                    </a:p>
                    <a:p>
                      <a:pPr marL="171450" marR="144145" lvl="0" indent="-171450" algn="ctr" rtl="0">
                        <a:lnSpc>
                          <a:spcPct val="102000"/>
                        </a:lnSpc>
                        <a:spcBef>
                          <a:spcPts val="775"/>
                        </a:spcBef>
                        <a:spcAft>
                          <a:spcPts val="0"/>
                        </a:spcAft>
                        <a:buClr>
                          <a:schemeClr val="dk1"/>
                        </a:buClr>
                        <a:buSzPts val="1000"/>
                        <a:buFont typeface="Noto Sans Symbols"/>
                        <a:buChar char="✔"/>
                      </a:pPr>
                      <a:r>
                        <a:rPr lang="en-US" sz="1050" b="1" dirty="0">
                          <a:solidFill>
                            <a:schemeClr val="dk1"/>
                          </a:solidFill>
                          <a:latin typeface="Trebuchet MS"/>
                          <a:ea typeface="Trebuchet MS"/>
                          <a:cs typeface="Trebuchet MS"/>
                          <a:sym typeface="Trebuchet MS"/>
                        </a:rPr>
                        <a:t>Are security, developmental, trade and military policies including humanitarian components consistent?</a:t>
                      </a:r>
                      <a:endParaRPr sz="1050" b="1" dirty="0">
                        <a:solidFill>
                          <a:schemeClr val="dk1"/>
                        </a:solidFill>
                        <a:latin typeface="Trebuchet MS"/>
                        <a:ea typeface="Trebuchet MS"/>
                        <a:cs typeface="Trebuchet MS"/>
                        <a:sym typeface="Trebuchet MS"/>
                      </a:endParaRPr>
                    </a:p>
                    <a:p>
                      <a:pPr marL="171450" marR="144145" lvl="0" indent="-171450" algn="ctr" rtl="0">
                        <a:lnSpc>
                          <a:spcPct val="102000"/>
                        </a:lnSpc>
                        <a:spcBef>
                          <a:spcPts val="295"/>
                        </a:spcBef>
                        <a:spcAft>
                          <a:spcPts val="0"/>
                        </a:spcAft>
                        <a:buClr>
                          <a:schemeClr val="dk1"/>
                        </a:buClr>
                        <a:buSzPts val="1000"/>
                        <a:buFont typeface="Noto Sans Symbols"/>
                        <a:buChar char="✔"/>
                      </a:pPr>
                      <a:r>
                        <a:rPr lang="en-US" sz="1050" b="1" dirty="0">
                          <a:solidFill>
                            <a:schemeClr val="dk1"/>
                          </a:solidFill>
                          <a:latin typeface="Trebuchet MS"/>
                          <a:ea typeface="Trebuchet MS"/>
                          <a:cs typeface="Trebuchet MS"/>
                          <a:sym typeface="Trebuchet MS"/>
                        </a:rPr>
                        <a:t>To what extent are these policies concretely applied during interventions, taking into account humanitarian and human rights considerations?</a:t>
                      </a:r>
                      <a:endParaRPr sz="1050" b="1" dirty="0">
                        <a:solidFill>
                          <a:schemeClr val="dk1"/>
                        </a:solidFill>
                        <a:latin typeface="Trebuchet MS"/>
                        <a:ea typeface="Trebuchet MS"/>
                        <a:cs typeface="Trebuchet MS"/>
                        <a:sym typeface="Trebuchet MS"/>
                      </a:endParaRPr>
                    </a:p>
                    <a:p>
                      <a:pPr marL="0" marR="0" lvl="0" indent="0" algn="l" rtl="0">
                        <a:spcBef>
                          <a:spcPts val="0"/>
                        </a:spcBef>
                        <a:spcAft>
                          <a:spcPts val="0"/>
                        </a:spcAft>
                        <a:buNone/>
                      </a:pPr>
                      <a:endParaRPr sz="1050" b="1" dirty="0">
                        <a:solidFill>
                          <a:schemeClr val="dk1"/>
                        </a:solidFill>
                        <a:latin typeface="Trebuchet MS"/>
                        <a:ea typeface="Trebuchet MS"/>
                        <a:cs typeface="Trebuchet MS"/>
                        <a:sym typeface="Trebuchet MS"/>
                      </a:endParaRPr>
                    </a:p>
                  </a:txBody>
                  <a:tcPr marL="0" marR="0" marT="0" marB="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984144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5839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74725" y="3151522"/>
            <a:ext cx="2591670" cy="2667532"/>
          </a:xfrm>
          <a:prstGeom prst="rect">
            <a:avLst/>
          </a:prstGeom>
          <a:noFill/>
          <a:ln>
            <a:noFill/>
          </a:ln>
        </p:spPr>
      </p:pic>
      <p:graphicFrame>
        <p:nvGraphicFramePr>
          <p:cNvPr id="11" name="Google Shape;757;p32"/>
          <p:cNvGraphicFramePr/>
          <p:nvPr>
            <p:extLst>
              <p:ext uri="{D42A27DB-BD31-4B8C-83A1-F6EECF244321}">
                <p14:modId xmlns:p14="http://schemas.microsoft.com/office/powerpoint/2010/main" val="837412335"/>
              </p:ext>
            </p:extLst>
          </p:nvPr>
        </p:nvGraphicFramePr>
        <p:xfrm>
          <a:off x="3132151" y="2190064"/>
          <a:ext cx="8127975" cy="3305763"/>
        </p:xfrm>
        <a:graphic>
          <a:graphicData uri="http://schemas.openxmlformats.org/drawingml/2006/table">
            <a:tbl>
              <a:tblPr firstRow="1" bandRow="1">
                <a:noFill/>
              </a:tblPr>
              <a:tblGrid>
                <a:gridCol w="1430422">
                  <a:extLst>
                    <a:ext uri="{9D8B030D-6E8A-4147-A177-3AD203B41FA5}">
                      <a16:colId xmlns:a16="http://schemas.microsoft.com/office/drawing/2014/main" val="20000"/>
                    </a:ext>
                  </a:extLst>
                </a:gridCol>
                <a:gridCol w="3063711">
                  <a:extLst>
                    <a:ext uri="{9D8B030D-6E8A-4147-A177-3AD203B41FA5}">
                      <a16:colId xmlns:a16="http://schemas.microsoft.com/office/drawing/2014/main" val="20001"/>
                    </a:ext>
                  </a:extLst>
                </a:gridCol>
                <a:gridCol w="3633842">
                  <a:extLst>
                    <a:ext uri="{9D8B030D-6E8A-4147-A177-3AD203B41FA5}">
                      <a16:colId xmlns:a16="http://schemas.microsoft.com/office/drawing/2014/main" val="20002"/>
                    </a:ext>
                  </a:extLst>
                </a:gridCol>
              </a:tblGrid>
              <a:tr h="375244">
                <a:tc>
                  <a:txBody>
                    <a:bodyPr/>
                    <a:lstStyle/>
                    <a:p>
                      <a:pPr marL="0" marR="0" lvl="0" indent="0" algn="ctr" rtl="0">
                        <a:spcBef>
                          <a:spcPts val="0"/>
                        </a:spcBef>
                        <a:spcAft>
                          <a:spcPts val="0"/>
                        </a:spcAft>
                        <a:buNone/>
                      </a:pPr>
                      <a:r>
                        <a:rPr lang="en-US" sz="1600" dirty="0"/>
                        <a:t>Criteria</a:t>
                      </a:r>
                      <a:endParaRPr sz="1600" dirty="0"/>
                    </a:p>
                  </a:txBody>
                  <a:tcPr marL="91450" marR="91450" marT="45725" marB="45725"/>
                </a:tc>
                <a:tc>
                  <a:txBody>
                    <a:bodyPr/>
                    <a:lstStyle/>
                    <a:p>
                      <a:pPr marL="0" marR="0" lvl="0" indent="0" algn="ctr" rtl="0">
                        <a:spcBef>
                          <a:spcPts val="0"/>
                        </a:spcBef>
                        <a:spcAft>
                          <a:spcPts val="0"/>
                        </a:spcAft>
                        <a:buNone/>
                      </a:pPr>
                      <a:r>
                        <a:rPr lang="en-US" sz="1600"/>
                        <a:t>Definition</a:t>
                      </a:r>
                      <a:endParaRPr sz="1600"/>
                    </a:p>
                  </a:txBody>
                  <a:tcPr marL="91450" marR="91450" marT="45725" marB="45725"/>
                </a:tc>
                <a:tc>
                  <a:txBody>
                    <a:bodyPr/>
                    <a:lstStyle/>
                    <a:p>
                      <a:pPr marL="0" marR="0" lvl="0" indent="0" algn="ctr" rtl="0">
                        <a:spcBef>
                          <a:spcPts val="0"/>
                        </a:spcBef>
                        <a:spcAft>
                          <a:spcPts val="0"/>
                        </a:spcAft>
                        <a:buNone/>
                      </a:pPr>
                      <a:r>
                        <a:rPr lang="en-US" sz="1600" b="0" dirty="0">
                          <a:solidFill>
                            <a:schemeClr val="tx1"/>
                          </a:solidFill>
                          <a:latin typeface="Calibri"/>
                          <a:ea typeface="Calibri"/>
                          <a:cs typeface="Calibri"/>
                          <a:sym typeface="Calibri"/>
                        </a:rPr>
                        <a:t>Sample evaluation </a:t>
                      </a:r>
                      <a:r>
                        <a:rPr lang="en-US" sz="1600" b="0" dirty="0">
                          <a:solidFill>
                            <a:schemeClr val="tx1"/>
                          </a:solidFill>
                        </a:rPr>
                        <a:t>Questions</a:t>
                      </a:r>
                      <a:endParaRPr sz="1600" b="0" dirty="0">
                        <a:solidFill>
                          <a:schemeClr val="tx1"/>
                        </a:solidFill>
                      </a:endParaRPr>
                    </a:p>
                  </a:txBody>
                  <a:tcPr marL="91450" marR="91450" marT="45725" marB="45725"/>
                </a:tc>
                <a:extLst>
                  <a:ext uri="{0D108BD9-81ED-4DB2-BD59-A6C34878D82A}">
                    <a16:rowId xmlns:a16="http://schemas.microsoft.com/office/drawing/2014/main" val="10000"/>
                  </a:ext>
                </a:extLst>
              </a:tr>
              <a:tr h="2930519">
                <a:tc>
                  <a:txBody>
                    <a:bodyPr/>
                    <a:lstStyle/>
                    <a:p>
                      <a:pPr marL="0" marR="0" lvl="0" indent="0" algn="l" rtl="0">
                        <a:spcBef>
                          <a:spcPts val="0"/>
                        </a:spcBef>
                        <a:spcAft>
                          <a:spcPts val="0"/>
                        </a:spcAft>
                        <a:buNone/>
                      </a:pPr>
                      <a:endParaRPr sz="1600" b="1">
                        <a:solidFill>
                          <a:schemeClr val="dk1"/>
                        </a:solidFill>
                        <a:latin typeface="Calibri"/>
                        <a:ea typeface="Calibri"/>
                        <a:cs typeface="Calibri"/>
                        <a:sym typeface="Calibri"/>
                      </a:endParaRPr>
                    </a:p>
                    <a:p>
                      <a:pPr marL="0" marR="0" lvl="0" indent="0" algn="l" rtl="0">
                        <a:spcBef>
                          <a:spcPts val="0"/>
                        </a:spcBef>
                        <a:spcAft>
                          <a:spcPts val="0"/>
                        </a:spcAft>
                        <a:buNone/>
                      </a:pPr>
                      <a:endParaRPr sz="1600" b="1">
                        <a:solidFill>
                          <a:schemeClr val="dk1"/>
                        </a:solidFill>
                        <a:latin typeface="Calibri"/>
                        <a:ea typeface="Calibri"/>
                        <a:cs typeface="Calibri"/>
                        <a:sym typeface="Calibri"/>
                      </a:endParaRPr>
                    </a:p>
                    <a:p>
                      <a:pPr marL="0" marR="0" lvl="0" indent="0" algn="l" rtl="0">
                        <a:spcBef>
                          <a:spcPts val="0"/>
                        </a:spcBef>
                        <a:spcAft>
                          <a:spcPts val="0"/>
                        </a:spcAft>
                        <a:buNone/>
                      </a:pPr>
                      <a:endParaRPr sz="1600" b="1">
                        <a:solidFill>
                          <a:schemeClr val="dk1"/>
                        </a:solidFill>
                        <a:latin typeface="Calibri"/>
                        <a:ea typeface="Calibri"/>
                        <a:cs typeface="Calibri"/>
                        <a:sym typeface="Calibri"/>
                      </a:endParaRPr>
                    </a:p>
                    <a:p>
                      <a:pPr marL="0" marR="0" lvl="0" indent="0" algn="l" rtl="0">
                        <a:spcBef>
                          <a:spcPts val="0"/>
                        </a:spcBef>
                        <a:spcAft>
                          <a:spcPts val="0"/>
                        </a:spcAft>
                        <a:buNone/>
                      </a:pPr>
                      <a:endParaRPr sz="1600" b="1">
                        <a:solidFill>
                          <a:schemeClr val="dk1"/>
                        </a:solidFill>
                        <a:latin typeface="Calibri"/>
                        <a:ea typeface="Calibri"/>
                        <a:cs typeface="Calibri"/>
                        <a:sym typeface="Calibri"/>
                      </a:endParaRPr>
                    </a:p>
                    <a:p>
                      <a:pPr marL="0" marR="0" lvl="0" indent="0" algn="l" rtl="0">
                        <a:spcBef>
                          <a:spcPts val="0"/>
                        </a:spcBef>
                        <a:spcAft>
                          <a:spcPts val="0"/>
                        </a:spcAft>
                        <a:buNone/>
                      </a:pPr>
                      <a:endParaRPr sz="1600" b="1">
                        <a:solidFill>
                          <a:schemeClr val="dk1"/>
                        </a:solidFill>
                        <a:latin typeface="Calibri"/>
                        <a:ea typeface="Calibri"/>
                        <a:cs typeface="Calibri"/>
                        <a:sym typeface="Calibri"/>
                      </a:endParaRPr>
                    </a:p>
                    <a:p>
                      <a:pPr marL="0" marR="0" lvl="0" indent="0" algn="l" rtl="0">
                        <a:spcBef>
                          <a:spcPts val="0"/>
                        </a:spcBef>
                        <a:spcAft>
                          <a:spcPts val="0"/>
                        </a:spcAft>
                        <a:buNone/>
                      </a:pPr>
                      <a:endParaRPr sz="1600" b="1">
                        <a:solidFill>
                          <a:schemeClr val="dk1"/>
                        </a:solidFill>
                        <a:latin typeface="Calibri"/>
                        <a:ea typeface="Calibri"/>
                        <a:cs typeface="Calibri"/>
                        <a:sym typeface="Calibri"/>
                      </a:endParaRPr>
                    </a:p>
                    <a:p>
                      <a:pPr marL="0" marR="0" lvl="0" indent="0" algn="ctr" rtl="0">
                        <a:spcBef>
                          <a:spcPts val="0"/>
                        </a:spcBef>
                        <a:spcAft>
                          <a:spcPts val="0"/>
                        </a:spcAft>
                        <a:buNone/>
                      </a:pPr>
                      <a:r>
                        <a:rPr lang="en-US" sz="1600" b="1">
                          <a:solidFill>
                            <a:srgbClr val="C00000"/>
                          </a:solidFill>
                          <a:latin typeface="Calibri"/>
                          <a:ea typeface="Calibri"/>
                          <a:cs typeface="Calibri"/>
                          <a:sym typeface="Calibri"/>
                        </a:rPr>
                        <a:t>Effectiveness</a:t>
                      </a:r>
                      <a:endParaRPr sz="1600">
                        <a:solidFill>
                          <a:srgbClr val="C00000"/>
                        </a:solidFill>
                        <a:latin typeface="Calibri"/>
                        <a:ea typeface="Calibri"/>
                        <a:cs typeface="Calibri"/>
                        <a:sym typeface="Calibri"/>
                      </a:endParaRPr>
                    </a:p>
                  </a:txBody>
                  <a:tcPr marL="91450" marR="91450" marT="45725" marB="45725"/>
                </a:tc>
                <a:tc>
                  <a:txBody>
                    <a:bodyPr/>
                    <a:lstStyle/>
                    <a:p>
                      <a:pPr marL="0" marR="0" lvl="0" indent="0" algn="just" rtl="0">
                        <a:spcBef>
                          <a:spcPts val="0"/>
                        </a:spcBef>
                        <a:spcAft>
                          <a:spcPts val="0"/>
                        </a:spcAft>
                        <a:buClr>
                          <a:schemeClr val="dk1"/>
                        </a:buClr>
                        <a:buSzPts val="1400"/>
                        <a:buFont typeface="Noto Sans Symbols"/>
                        <a:buNone/>
                      </a:pPr>
                      <a:r>
                        <a:rPr lang="en-US" sz="1200" b="1">
                          <a:solidFill>
                            <a:schemeClr val="dk1"/>
                          </a:solidFill>
                          <a:latin typeface="Calibri"/>
                          <a:ea typeface="Calibri"/>
                          <a:cs typeface="Calibri"/>
                          <a:sym typeface="Calibri"/>
                        </a:rPr>
                        <a:t> </a:t>
                      </a:r>
                      <a:r>
                        <a:rPr lang="en-US" sz="1200" b="1">
                          <a:solidFill>
                            <a:srgbClr val="000099"/>
                          </a:solidFill>
                          <a:latin typeface="Calibri"/>
                          <a:ea typeface="Calibri"/>
                          <a:cs typeface="Calibri"/>
                          <a:sym typeface="Calibri"/>
                        </a:rPr>
                        <a:t>Effectiveness </a:t>
                      </a:r>
                      <a:r>
                        <a:rPr lang="en-US" sz="1200" b="1">
                          <a:solidFill>
                            <a:schemeClr val="dk1"/>
                          </a:solidFill>
                          <a:latin typeface="Calibri"/>
                          <a:ea typeface="Calibri"/>
                          <a:cs typeface="Calibri"/>
                          <a:sym typeface="Calibri"/>
                        </a:rPr>
                        <a:t> considers “The extent to which the intervention achieved, or is expected to achieve, its objectives, and its results, including any differential results across groups.</a:t>
                      </a:r>
                      <a:endParaRPr sz="1200" b="1">
                        <a:solidFill>
                          <a:schemeClr val="dk1"/>
                        </a:solidFill>
                        <a:latin typeface="Calibri"/>
                        <a:ea typeface="Calibri"/>
                        <a:cs typeface="Calibri"/>
                        <a:sym typeface="Calibri"/>
                      </a:endParaRPr>
                    </a:p>
                    <a:p>
                      <a:pPr marL="0" marR="0" lvl="0" indent="0" algn="just" rtl="0">
                        <a:spcBef>
                          <a:spcPts val="0"/>
                        </a:spcBef>
                        <a:spcAft>
                          <a:spcPts val="0"/>
                        </a:spcAft>
                        <a:buClr>
                          <a:schemeClr val="dk1"/>
                        </a:buClr>
                        <a:buSzPts val="1400"/>
                        <a:buFont typeface="Noto Sans Symbols"/>
                        <a:buNone/>
                      </a:pPr>
                      <a:r>
                        <a:rPr lang="en-US" sz="1200" b="1">
                          <a:solidFill>
                            <a:schemeClr val="dk1"/>
                          </a:solidFill>
                          <a:latin typeface="Calibri"/>
                          <a:ea typeface="Calibri"/>
                          <a:cs typeface="Calibri"/>
                          <a:sym typeface="Calibri"/>
                        </a:rPr>
                        <a:t> </a:t>
                      </a:r>
                      <a:endParaRPr sz="1200" b="1">
                        <a:solidFill>
                          <a:schemeClr val="dk1"/>
                        </a:solidFill>
                        <a:latin typeface="Calibri"/>
                        <a:ea typeface="Calibri"/>
                        <a:cs typeface="Calibri"/>
                        <a:sym typeface="Calibri"/>
                      </a:endParaRPr>
                    </a:p>
                    <a:p>
                      <a:pPr marL="0" marR="0" lvl="0" indent="0" algn="just" rtl="0">
                        <a:spcBef>
                          <a:spcPts val="0"/>
                        </a:spcBef>
                        <a:spcAft>
                          <a:spcPts val="0"/>
                        </a:spcAft>
                        <a:buClr>
                          <a:schemeClr val="dk1"/>
                        </a:buClr>
                        <a:buSzPts val="1400"/>
                        <a:buFont typeface="Noto Sans Symbols"/>
                        <a:buNone/>
                      </a:pPr>
                      <a:r>
                        <a:rPr lang="en-US" sz="1200" b="1">
                          <a:solidFill>
                            <a:schemeClr val="dk1"/>
                          </a:solidFill>
                          <a:latin typeface="Calibri"/>
                          <a:ea typeface="Calibri"/>
                          <a:cs typeface="Calibri"/>
                          <a:sym typeface="Calibri"/>
                        </a:rPr>
                        <a:t> Analysis of effectiveness involves taking account of the relative importance of the objectives or results.”</a:t>
                      </a:r>
                      <a:endParaRPr sz="1200" b="1">
                        <a:solidFill>
                          <a:schemeClr val="dk1"/>
                        </a:solidFill>
                        <a:latin typeface="Calibri"/>
                        <a:ea typeface="Calibri"/>
                        <a:cs typeface="Calibri"/>
                        <a:sym typeface="Calibri"/>
                      </a:endParaRPr>
                    </a:p>
                    <a:p>
                      <a:pPr marL="0" marR="0" lvl="0" indent="0" algn="just" rtl="0">
                        <a:spcBef>
                          <a:spcPts val="0"/>
                        </a:spcBef>
                        <a:spcAft>
                          <a:spcPts val="0"/>
                        </a:spcAft>
                        <a:buClr>
                          <a:schemeClr val="dk1"/>
                        </a:buClr>
                        <a:buSzPts val="1400"/>
                        <a:buFont typeface="Noto Sans Symbols"/>
                        <a:buNone/>
                      </a:pPr>
                      <a:r>
                        <a:rPr lang="en-US" sz="1200" b="1">
                          <a:solidFill>
                            <a:schemeClr val="dk1"/>
                          </a:solidFill>
                          <a:latin typeface="Calibri"/>
                          <a:ea typeface="Calibri"/>
                          <a:cs typeface="Calibri"/>
                          <a:sym typeface="Calibri"/>
                        </a:rPr>
                        <a:t>effectiveness is defined as “The extent to which an activity achieves its purpose, or whether this can be expected to happen on the basis of the outputs.”</a:t>
                      </a:r>
                      <a:endParaRPr sz="1200" b="1">
                        <a:solidFill>
                          <a:schemeClr val="dk1"/>
                        </a:solidFill>
                        <a:latin typeface="Calibri"/>
                        <a:ea typeface="Calibri"/>
                        <a:cs typeface="Calibri"/>
                        <a:sym typeface="Calibri"/>
                      </a:endParaRPr>
                    </a:p>
                  </a:txBody>
                  <a:tcPr marL="91450" marR="91450" marT="45725" marB="45725"/>
                </a:tc>
                <a:tc>
                  <a:txBody>
                    <a:bodyPr/>
                    <a:lstStyle/>
                    <a:p>
                      <a:pPr marL="285750" marR="0" lvl="0" indent="-285750" algn="ctr" rtl="0">
                        <a:spcBef>
                          <a:spcPts val="0"/>
                        </a:spcBef>
                        <a:spcAft>
                          <a:spcPts val="0"/>
                        </a:spcAft>
                        <a:buClr>
                          <a:schemeClr val="dk1"/>
                        </a:buClr>
                        <a:buSzPts val="1400"/>
                        <a:buFont typeface="Noto Sans Symbols"/>
                        <a:buChar char="✔"/>
                      </a:pPr>
                      <a:r>
                        <a:rPr lang="en-US" sz="1200" b="1" dirty="0">
                          <a:solidFill>
                            <a:schemeClr val="dk1"/>
                          </a:solidFill>
                          <a:latin typeface="Calibri"/>
                          <a:ea typeface="Calibri"/>
                          <a:cs typeface="Calibri"/>
                          <a:sym typeface="Calibri"/>
                        </a:rPr>
                        <a:t>To what extent did the intervention achieve its objectives, including the timely delivery of relief assistance?</a:t>
                      </a:r>
                      <a:endParaRPr sz="1200" b="1" dirty="0">
                        <a:solidFill>
                          <a:schemeClr val="dk1"/>
                        </a:solidFill>
                        <a:latin typeface="Calibri"/>
                        <a:ea typeface="Calibri"/>
                        <a:cs typeface="Calibri"/>
                        <a:sym typeface="Calibri"/>
                      </a:endParaRPr>
                    </a:p>
                    <a:p>
                      <a:pPr marL="285750" marR="0" lvl="0" indent="-285750" algn="ctr" rtl="0">
                        <a:spcBef>
                          <a:spcPts val="0"/>
                        </a:spcBef>
                        <a:spcAft>
                          <a:spcPts val="0"/>
                        </a:spcAft>
                        <a:buClr>
                          <a:schemeClr val="dk1"/>
                        </a:buClr>
                        <a:buSzPts val="1400"/>
                        <a:buFont typeface="Noto Sans Symbols"/>
                        <a:buChar char="✔"/>
                      </a:pPr>
                      <a:r>
                        <a:rPr lang="en-US" sz="1200" b="1" dirty="0">
                          <a:solidFill>
                            <a:schemeClr val="dk1"/>
                          </a:solidFill>
                          <a:latin typeface="Calibri"/>
                          <a:ea typeface="Calibri"/>
                          <a:cs typeface="Calibri"/>
                          <a:sym typeface="Calibri"/>
                        </a:rPr>
                        <a:t>Have the outputs and outcomes been achieved in accordance with the stated plans?</a:t>
                      </a:r>
                      <a:endParaRPr sz="1200" b="1" dirty="0">
                        <a:solidFill>
                          <a:schemeClr val="dk1"/>
                        </a:solidFill>
                        <a:latin typeface="Calibri"/>
                        <a:ea typeface="Calibri"/>
                        <a:cs typeface="Calibri"/>
                        <a:sym typeface="Calibri"/>
                      </a:endParaRPr>
                    </a:p>
                    <a:p>
                      <a:pPr marL="285750" marR="0" lvl="0" indent="-285750" algn="ctr" rtl="0">
                        <a:spcBef>
                          <a:spcPts val="0"/>
                        </a:spcBef>
                        <a:spcAft>
                          <a:spcPts val="0"/>
                        </a:spcAft>
                        <a:buClr>
                          <a:schemeClr val="dk1"/>
                        </a:buClr>
                        <a:buSzPts val="1400"/>
                        <a:buFont typeface="Noto Sans Symbols"/>
                        <a:buChar char="✔"/>
                      </a:pPr>
                      <a:r>
                        <a:rPr lang="en-US" sz="1200" b="1" dirty="0">
                          <a:solidFill>
                            <a:schemeClr val="dk1"/>
                          </a:solidFill>
                          <a:latin typeface="Calibri"/>
                          <a:ea typeface="Calibri"/>
                          <a:cs typeface="Calibri"/>
                          <a:sym typeface="Calibri"/>
                        </a:rPr>
                        <a:t>Are the target beneficiaries being reached as expected?</a:t>
                      </a:r>
                      <a:endParaRPr sz="1200" b="1" dirty="0">
                        <a:solidFill>
                          <a:schemeClr val="dk1"/>
                        </a:solidFill>
                        <a:latin typeface="Calibri"/>
                        <a:ea typeface="Calibri"/>
                        <a:cs typeface="Calibri"/>
                        <a:sym typeface="Calibri"/>
                      </a:endParaRPr>
                    </a:p>
                    <a:p>
                      <a:pPr marL="285750" marR="0" lvl="0" indent="-285750" algn="ctr" rtl="0">
                        <a:spcBef>
                          <a:spcPts val="0"/>
                        </a:spcBef>
                        <a:spcAft>
                          <a:spcPts val="0"/>
                        </a:spcAft>
                        <a:buClr>
                          <a:schemeClr val="dk1"/>
                        </a:buClr>
                        <a:buSzPts val="1400"/>
                        <a:buFont typeface="Noto Sans Symbols"/>
                        <a:buChar char="✔"/>
                      </a:pPr>
                      <a:r>
                        <a:rPr lang="en-US" sz="1200" b="1" dirty="0">
                          <a:solidFill>
                            <a:schemeClr val="dk1"/>
                          </a:solidFill>
                          <a:latin typeface="Calibri"/>
                          <a:ea typeface="Calibri"/>
                          <a:cs typeface="Calibri"/>
                          <a:sym typeface="Calibri"/>
                        </a:rPr>
                        <a:t>Are the target beneficiaries satisfied with the services provided?</a:t>
                      </a:r>
                      <a:endParaRPr sz="1200" b="1" dirty="0">
                        <a:solidFill>
                          <a:schemeClr val="dk1"/>
                        </a:solidFill>
                        <a:latin typeface="Calibri"/>
                        <a:ea typeface="Calibri"/>
                        <a:cs typeface="Calibri"/>
                        <a:sym typeface="Calibri"/>
                      </a:endParaRPr>
                    </a:p>
                    <a:p>
                      <a:pPr marL="285750" marR="0" lvl="0" indent="-285750" algn="ctr" rtl="0">
                        <a:spcBef>
                          <a:spcPts val="0"/>
                        </a:spcBef>
                        <a:spcAft>
                          <a:spcPts val="0"/>
                        </a:spcAft>
                        <a:buClr>
                          <a:schemeClr val="dk1"/>
                        </a:buClr>
                        <a:buSzPts val="1400"/>
                        <a:buFont typeface="Noto Sans Symbols"/>
                        <a:buChar char="✔"/>
                      </a:pPr>
                      <a:r>
                        <a:rPr lang="en-US" sz="1200" b="1" dirty="0">
                          <a:solidFill>
                            <a:schemeClr val="dk1"/>
                          </a:solidFill>
                          <a:latin typeface="Calibri"/>
                          <a:ea typeface="Calibri"/>
                          <a:cs typeface="Calibri"/>
                          <a:sym typeface="Calibri"/>
                        </a:rPr>
                        <a:t>What are the major factors influencing the achievement of the intervention’s desired outcomes?</a:t>
                      </a:r>
                      <a:endParaRPr sz="1200" b="1" dirty="0">
                        <a:solidFill>
                          <a:schemeClr val="dk1"/>
                        </a:solidFill>
                        <a:latin typeface="Calibri"/>
                        <a:ea typeface="Calibri"/>
                        <a:cs typeface="Calibri"/>
                        <a:sym typeface="Calibri"/>
                      </a:endParaRPr>
                    </a:p>
                    <a:p>
                      <a:pPr marL="285750" marR="0" lvl="0" indent="-285750" algn="ctr" rtl="0">
                        <a:spcBef>
                          <a:spcPts val="0"/>
                        </a:spcBef>
                        <a:spcAft>
                          <a:spcPts val="0"/>
                        </a:spcAft>
                        <a:buClr>
                          <a:schemeClr val="dk1"/>
                        </a:buClr>
                        <a:buSzPts val="1400"/>
                        <a:buFont typeface="Noto Sans Symbols"/>
                        <a:buChar char="✔"/>
                      </a:pPr>
                      <a:r>
                        <a:rPr lang="en-US" sz="1200" b="1" dirty="0">
                          <a:solidFill>
                            <a:schemeClr val="dk1"/>
                          </a:solidFill>
                          <a:latin typeface="Calibri"/>
                          <a:ea typeface="Calibri"/>
                          <a:cs typeface="Calibri"/>
                          <a:sym typeface="Calibri"/>
                        </a:rPr>
                        <a:t>To what extent has the project adapted or is able to adapt to changing external conditions in order to ensure project outcomes?</a:t>
                      </a:r>
                      <a:endParaRPr sz="1200" b="1" dirty="0">
                        <a:solidFill>
                          <a:schemeClr val="dk1"/>
                        </a:solidFill>
                        <a:latin typeface="Calibri"/>
                        <a:ea typeface="Calibri"/>
                        <a:cs typeface="Calibri"/>
                        <a:sym typeface="Calibri"/>
                      </a:endParaRPr>
                    </a:p>
                  </a:txBody>
                  <a:tcPr marL="91450" marR="91450" marT="45725" marB="45725"/>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063329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28863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28078" y="2480781"/>
            <a:ext cx="2591670" cy="2667532"/>
          </a:xfrm>
          <a:prstGeom prst="rect">
            <a:avLst/>
          </a:prstGeom>
          <a:noFill/>
          <a:ln>
            <a:noFill/>
          </a:ln>
        </p:spPr>
      </p:pic>
      <p:graphicFrame>
        <p:nvGraphicFramePr>
          <p:cNvPr id="11" name="Google Shape;773;p33"/>
          <p:cNvGraphicFramePr/>
          <p:nvPr>
            <p:extLst>
              <p:ext uri="{D42A27DB-BD31-4B8C-83A1-F6EECF244321}">
                <p14:modId xmlns:p14="http://schemas.microsoft.com/office/powerpoint/2010/main" val="2202849837"/>
              </p:ext>
            </p:extLst>
          </p:nvPr>
        </p:nvGraphicFramePr>
        <p:xfrm>
          <a:off x="3019748" y="2214153"/>
          <a:ext cx="8127975" cy="2584875"/>
        </p:xfrm>
        <a:graphic>
          <a:graphicData uri="http://schemas.openxmlformats.org/drawingml/2006/table">
            <a:tbl>
              <a:tblPr firstRow="1" bandRow="1">
                <a:noFill/>
              </a:tblPr>
              <a:tblGrid>
                <a:gridCol w="2709325">
                  <a:extLst>
                    <a:ext uri="{9D8B030D-6E8A-4147-A177-3AD203B41FA5}">
                      <a16:colId xmlns:a16="http://schemas.microsoft.com/office/drawing/2014/main" val="20000"/>
                    </a:ext>
                  </a:extLst>
                </a:gridCol>
                <a:gridCol w="2709325">
                  <a:extLst>
                    <a:ext uri="{9D8B030D-6E8A-4147-A177-3AD203B41FA5}">
                      <a16:colId xmlns:a16="http://schemas.microsoft.com/office/drawing/2014/main" val="20001"/>
                    </a:ext>
                  </a:extLst>
                </a:gridCol>
                <a:gridCol w="2709325">
                  <a:extLst>
                    <a:ext uri="{9D8B030D-6E8A-4147-A177-3AD203B41FA5}">
                      <a16:colId xmlns:a16="http://schemas.microsoft.com/office/drawing/2014/main" val="20002"/>
                    </a:ext>
                  </a:extLst>
                </a:gridCol>
              </a:tblGrid>
              <a:tr h="359825">
                <a:tc>
                  <a:txBody>
                    <a:bodyPr/>
                    <a:lstStyle/>
                    <a:p>
                      <a:pPr marL="0" marR="0" lvl="0" indent="0" algn="ctr" rtl="0">
                        <a:spcBef>
                          <a:spcPts val="0"/>
                        </a:spcBef>
                        <a:spcAft>
                          <a:spcPts val="0"/>
                        </a:spcAft>
                        <a:buNone/>
                      </a:pPr>
                      <a:r>
                        <a:rPr lang="en-US" sz="1600"/>
                        <a:t>Criteria</a:t>
                      </a:r>
                      <a:endParaRPr sz="1600"/>
                    </a:p>
                  </a:txBody>
                  <a:tcPr marL="91450" marR="91450" marT="45725" marB="45725"/>
                </a:tc>
                <a:tc>
                  <a:txBody>
                    <a:bodyPr/>
                    <a:lstStyle/>
                    <a:p>
                      <a:pPr marL="0" marR="0" lvl="0" indent="0" algn="ctr" rtl="0">
                        <a:spcBef>
                          <a:spcPts val="0"/>
                        </a:spcBef>
                        <a:spcAft>
                          <a:spcPts val="0"/>
                        </a:spcAft>
                        <a:buNone/>
                      </a:pPr>
                      <a:r>
                        <a:rPr lang="en-US" sz="1600"/>
                        <a:t>Definition</a:t>
                      </a:r>
                      <a:endParaRPr sz="1600"/>
                    </a:p>
                  </a:txBody>
                  <a:tcPr marL="91450" marR="91450" marT="45725" marB="45725"/>
                </a:tc>
                <a:tc>
                  <a:txBody>
                    <a:bodyPr/>
                    <a:lstStyle/>
                    <a:p>
                      <a:pPr marL="0" marR="0" lvl="0" indent="0" algn="ctr" rtl="0">
                        <a:spcBef>
                          <a:spcPts val="0"/>
                        </a:spcBef>
                        <a:spcAft>
                          <a:spcPts val="0"/>
                        </a:spcAft>
                        <a:buNone/>
                      </a:pPr>
                      <a:r>
                        <a:rPr lang="en-US" sz="1600" b="0" dirty="0">
                          <a:solidFill>
                            <a:schemeClr val="tx1"/>
                          </a:solidFill>
                          <a:latin typeface="Calibri"/>
                          <a:ea typeface="Calibri"/>
                          <a:cs typeface="Calibri"/>
                          <a:sym typeface="Calibri"/>
                        </a:rPr>
                        <a:t>Sample evaluation </a:t>
                      </a:r>
                      <a:r>
                        <a:rPr lang="en-US" sz="1600" b="0" dirty="0">
                          <a:solidFill>
                            <a:schemeClr val="tx1"/>
                          </a:solidFill>
                        </a:rPr>
                        <a:t>Questions</a:t>
                      </a:r>
                      <a:endParaRPr sz="1600" b="0" dirty="0">
                        <a:solidFill>
                          <a:schemeClr val="tx1"/>
                        </a:solidFill>
                      </a:endParaRPr>
                    </a:p>
                  </a:txBody>
                  <a:tcPr marL="91450" marR="91450" marT="45725" marB="45725"/>
                </a:tc>
                <a:extLst>
                  <a:ext uri="{0D108BD9-81ED-4DB2-BD59-A6C34878D82A}">
                    <a16:rowId xmlns:a16="http://schemas.microsoft.com/office/drawing/2014/main" val="10000"/>
                  </a:ext>
                </a:extLst>
              </a:tr>
              <a:tr h="359825">
                <a:tc>
                  <a:txBody>
                    <a:bodyPr/>
                    <a:lstStyle/>
                    <a:p>
                      <a:pPr marL="0" marR="0" lvl="0" indent="0" algn="l" rtl="0">
                        <a:spcBef>
                          <a:spcPts val="0"/>
                        </a:spcBef>
                        <a:spcAft>
                          <a:spcPts val="0"/>
                        </a:spcAft>
                        <a:buNone/>
                      </a:pPr>
                      <a:endParaRPr sz="16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6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6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600" b="1"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1600" b="1" dirty="0">
                          <a:solidFill>
                            <a:srgbClr val="BF9000"/>
                          </a:solidFill>
                          <a:latin typeface="Calibri"/>
                          <a:ea typeface="Calibri"/>
                          <a:cs typeface="Calibri"/>
                          <a:sym typeface="Calibri"/>
                        </a:rPr>
                        <a:t>             Coverage</a:t>
                      </a:r>
                      <a:endParaRPr sz="1600" b="1" dirty="0">
                        <a:solidFill>
                          <a:srgbClr val="BF9000"/>
                        </a:solidFill>
                        <a:latin typeface="Calibri"/>
                        <a:ea typeface="Calibri"/>
                        <a:cs typeface="Calibri"/>
                        <a:sym typeface="Calibri"/>
                      </a:endParaRPr>
                    </a:p>
                  </a:txBody>
                  <a:tcPr marL="91450" marR="91450" marT="45725" marB="45725"/>
                </a:tc>
                <a:tc>
                  <a:txBody>
                    <a:bodyPr/>
                    <a:lstStyle/>
                    <a:p>
                      <a:pPr marL="0" marR="0" lvl="0" indent="0" algn="just" rtl="0">
                        <a:spcBef>
                          <a:spcPts val="0"/>
                        </a:spcBef>
                        <a:spcAft>
                          <a:spcPts val="0"/>
                        </a:spcAft>
                        <a:buClr>
                          <a:schemeClr val="dk1"/>
                        </a:buClr>
                        <a:buSzPts val="1400"/>
                        <a:buFont typeface="Noto Sans Symbols"/>
                        <a:buNone/>
                      </a:pPr>
                      <a:endParaRPr sz="1200" b="1">
                        <a:solidFill>
                          <a:srgbClr val="000099"/>
                        </a:solidFill>
                        <a:latin typeface="Calibri"/>
                        <a:ea typeface="Calibri"/>
                        <a:cs typeface="Calibri"/>
                        <a:sym typeface="Calibri"/>
                      </a:endParaRPr>
                    </a:p>
                    <a:p>
                      <a:pPr marL="0" marR="0" lvl="0" indent="0" algn="just" rtl="0">
                        <a:spcBef>
                          <a:spcPts val="0"/>
                        </a:spcBef>
                        <a:spcAft>
                          <a:spcPts val="0"/>
                        </a:spcAft>
                        <a:buClr>
                          <a:schemeClr val="dk1"/>
                        </a:buClr>
                        <a:buSzPts val="1400"/>
                        <a:buFont typeface="Noto Sans Symbols"/>
                        <a:buNone/>
                      </a:pPr>
                      <a:endParaRPr sz="1200" b="1">
                        <a:solidFill>
                          <a:srgbClr val="000099"/>
                        </a:solidFill>
                        <a:latin typeface="Calibri"/>
                        <a:ea typeface="Calibri"/>
                        <a:cs typeface="Calibri"/>
                        <a:sym typeface="Calibri"/>
                      </a:endParaRPr>
                    </a:p>
                    <a:p>
                      <a:pPr marL="0" marR="0" lvl="0" indent="0" algn="just" rtl="0">
                        <a:spcBef>
                          <a:spcPts val="0"/>
                        </a:spcBef>
                        <a:spcAft>
                          <a:spcPts val="0"/>
                        </a:spcAft>
                        <a:buClr>
                          <a:schemeClr val="dk1"/>
                        </a:buClr>
                        <a:buSzPts val="1400"/>
                        <a:buFont typeface="Noto Sans Symbols"/>
                        <a:buNone/>
                      </a:pPr>
                      <a:endParaRPr sz="1200" b="1">
                        <a:solidFill>
                          <a:srgbClr val="000099"/>
                        </a:solidFill>
                        <a:latin typeface="Calibri"/>
                        <a:ea typeface="Calibri"/>
                        <a:cs typeface="Calibri"/>
                        <a:sym typeface="Calibri"/>
                      </a:endParaRPr>
                    </a:p>
                    <a:p>
                      <a:pPr marL="0" marR="0" lvl="0" indent="0" algn="just" rtl="0">
                        <a:spcBef>
                          <a:spcPts val="0"/>
                        </a:spcBef>
                        <a:spcAft>
                          <a:spcPts val="0"/>
                        </a:spcAft>
                        <a:buClr>
                          <a:schemeClr val="dk1"/>
                        </a:buClr>
                        <a:buSzPts val="1400"/>
                        <a:buFont typeface="Noto Sans Symbols"/>
                        <a:buNone/>
                      </a:pPr>
                      <a:endParaRPr sz="1200" b="1">
                        <a:solidFill>
                          <a:srgbClr val="000099"/>
                        </a:solidFill>
                        <a:latin typeface="Calibri"/>
                        <a:ea typeface="Calibri"/>
                        <a:cs typeface="Calibri"/>
                        <a:sym typeface="Calibri"/>
                      </a:endParaRPr>
                    </a:p>
                    <a:p>
                      <a:pPr marL="0" marR="0" lvl="0" indent="0" algn="just" rtl="0">
                        <a:spcBef>
                          <a:spcPts val="0"/>
                        </a:spcBef>
                        <a:spcAft>
                          <a:spcPts val="0"/>
                        </a:spcAft>
                        <a:buClr>
                          <a:srgbClr val="000099"/>
                        </a:buClr>
                        <a:buSzPts val="1400"/>
                        <a:buFont typeface="Noto Sans Symbols"/>
                        <a:buNone/>
                      </a:pPr>
                      <a:r>
                        <a:rPr lang="en-US" sz="1200" b="1">
                          <a:solidFill>
                            <a:srgbClr val="000099"/>
                          </a:solidFill>
                          <a:latin typeface="Calibri"/>
                          <a:ea typeface="Calibri"/>
                          <a:cs typeface="Calibri"/>
                          <a:sym typeface="Calibri"/>
                        </a:rPr>
                        <a:t>Coverage</a:t>
                      </a:r>
                      <a:r>
                        <a:rPr lang="en-US" sz="1200" b="1">
                          <a:solidFill>
                            <a:schemeClr val="dk1"/>
                          </a:solidFill>
                          <a:latin typeface="Calibri"/>
                          <a:ea typeface="Calibri"/>
                          <a:cs typeface="Calibri"/>
                          <a:sym typeface="Calibri"/>
                        </a:rPr>
                        <a:t> is defined as “The extent to which major population groups facing life-threatening suffering were reached by humanitarian action”.</a:t>
                      </a:r>
                      <a:endParaRPr sz="1200" b="1">
                        <a:solidFill>
                          <a:schemeClr val="dk1"/>
                        </a:solidFill>
                        <a:latin typeface="Calibri"/>
                        <a:ea typeface="Calibri"/>
                        <a:cs typeface="Calibri"/>
                        <a:sym typeface="Calibri"/>
                      </a:endParaRPr>
                    </a:p>
                    <a:p>
                      <a:pPr marL="0" marR="0" lvl="0" indent="0" algn="just" rtl="0">
                        <a:spcBef>
                          <a:spcPts val="0"/>
                        </a:spcBef>
                        <a:spcAft>
                          <a:spcPts val="0"/>
                        </a:spcAft>
                        <a:buClr>
                          <a:schemeClr val="dk1"/>
                        </a:buClr>
                        <a:buSzPts val="1400"/>
                        <a:buFont typeface="Noto Sans Symbols"/>
                        <a:buNone/>
                      </a:pPr>
                      <a:r>
                        <a:rPr lang="en-US" sz="1200" b="1">
                          <a:solidFill>
                            <a:schemeClr val="dk1"/>
                          </a:solidFill>
                          <a:latin typeface="Calibri"/>
                          <a:ea typeface="Calibri"/>
                          <a:cs typeface="Calibri"/>
                          <a:sym typeface="Calibri"/>
                        </a:rPr>
                        <a:t> Coverage can often be included in the analysis of effectiveness.</a:t>
                      </a:r>
                      <a:endParaRPr sz="1200" b="1">
                        <a:solidFill>
                          <a:schemeClr val="dk1"/>
                        </a:solidFill>
                        <a:latin typeface="Calibri"/>
                        <a:ea typeface="Calibri"/>
                        <a:cs typeface="Calibri"/>
                        <a:sym typeface="Calibri"/>
                      </a:endParaRPr>
                    </a:p>
                  </a:txBody>
                  <a:tcPr marL="91450" marR="91450" marT="45725" marB="45725"/>
                </a:tc>
                <a:tc>
                  <a:txBody>
                    <a:bodyPr/>
                    <a:lstStyle/>
                    <a:p>
                      <a:pPr marL="285750" marR="0" lvl="0" indent="-285750" algn="ctr" rtl="0">
                        <a:spcBef>
                          <a:spcPts val="0"/>
                        </a:spcBef>
                        <a:spcAft>
                          <a:spcPts val="0"/>
                        </a:spcAft>
                        <a:buClr>
                          <a:schemeClr val="dk1"/>
                        </a:buClr>
                        <a:buSzPts val="1600"/>
                        <a:buFont typeface="Noto Sans Symbols"/>
                        <a:buChar char="✔"/>
                      </a:pPr>
                      <a:r>
                        <a:rPr lang="en-US" sz="1400" b="1" dirty="0">
                          <a:solidFill>
                            <a:schemeClr val="dk1"/>
                          </a:solidFill>
                          <a:latin typeface="Calibri"/>
                          <a:ea typeface="Calibri"/>
                          <a:cs typeface="Calibri"/>
                          <a:sym typeface="Calibri"/>
                        </a:rPr>
                        <a:t>Who were the major groups in need of humanitarian assistance? Of these groups, who were provided with humanitarian assistance?</a:t>
                      </a:r>
                      <a:endParaRPr sz="1600" dirty="0"/>
                    </a:p>
                    <a:p>
                      <a:pPr marL="0" marR="0" lvl="0" indent="0" algn="ctr" rtl="0">
                        <a:spcBef>
                          <a:spcPts val="0"/>
                        </a:spcBef>
                        <a:spcAft>
                          <a:spcPts val="0"/>
                        </a:spcAft>
                        <a:buClr>
                          <a:schemeClr val="dk1"/>
                        </a:buClr>
                        <a:buSzPts val="1600"/>
                        <a:buFont typeface="Noto Sans Symbols"/>
                        <a:buNone/>
                      </a:pPr>
                      <a:endParaRPr sz="1400" b="1" dirty="0">
                        <a:solidFill>
                          <a:schemeClr val="dk1"/>
                        </a:solidFill>
                        <a:latin typeface="Calibri"/>
                        <a:ea typeface="Calibri"/>
                        <a:cs typeface="Calibri"/>
                        <a:sym typeface="Calibri"/>
                      </a:endParaRPr>
                    </a:p>
                    <a:p>
                      <a:pPr marL="285750" marR="0" lvl="0" indent="-285750" algn="ctr" rtl="0">
                        <a:spcBef>
                          <a:spcPts val="0"/>
                        </a:spcBef>
                        <a:spcAft>
                          <a:spcPts val="0"/>
                        </a:spcAft>
                        <a:buClr>
                          <a:schemeClr val="dk1"/>
                        </a:buClr>
                        <a:buSzPts val="1600"/>
                        <a:buFont typeface="Noto Sans Symbols"/>
                        <a:buChar char="✔"/>
                      </a:pPr>
                      <a:r>
                        <a:rPr lang="en-US" sz="1400" b="1" dirty="0">
                          <a:solidFill>
                            <a:schemeClr val="dk1"/>
                          </a:solidFill>
                          <a:latin typeface="Calibri"/>
                          <a:ea typeface="Calibri"/>
                          <a:cs typeface="Calibri"/>
                          <a:sym typeface="Calibri"/>
                        </a:rPr>
                        <a:t>Is the assistance and protection proportionate to their needs and devoid of extraneous political agendas?</a:t>
                      </a:r>
                      <a:endParaRPr sz="1400" b="1" dirty="0">
                        <a:solidFill>
                          <a:schemeClr val="dk1"/>
                        </a:solidFill>
                        <a:latin typeface="Calibri"/>
                        <a:ea typeface="Calibri"/>
                        <a:cs typeface="Calibri"/>
                        <a:sym typeface="Calibri"/>
                      </a:endParaRPr>
                    </a:p>
                  </a:txBody>
                  <a:tcPr marL="91450" marR="91450" marT="45725" marB="45725"/>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633467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4896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28078" y="3104388"/>
            <a:ext cx="2591670" cy="2667532"/>
          </a:xfrm>
          <a:prstGeom prst="rect">
            <a:avLst/>
          </a:prstGeom>
          <a:noFill/>
          <a:ln>
            <a:noFill/>
          </a:ln>
        </p:spPr>
      </p:pic>
      <p:graphicFrame>
        <p:nvGraphicFramePr>
          <p:cNvPr id="11" name="Google Shape;789;p34"/>
          <p:cNvGraphicFramePr/>
          <p:nvPr>
            <p:extLst>
              <p:ext uri="{D42A27DB-BD31-4B8C-83A1-F6EECF244321}">
                <p14:modId xmlns:p14="http://schemas.microsoft.com/office/powerpoint/2010/main" val="2498041040"/>
              </p:ext>
            </p:extLst>
          </p:nvPr>
        </p:nvGraphicFramePr>
        <p:xfrm>
          <a:off x="3019748" y="2190064"/>
          <a:ext cx="8127975" cy="3194475"/>
        </p:xfrm>
        <a:graphic>
          <a:graphicData uri="http://schemas.openxmlformats.org/drawingml/2006/table">
            <a:tbl>
              <a:tblPr firstRow="1" bandRow="1">
                <a:noFill/>
              </a:tblPr>
              <a:tblGrid>
                <a:gridCol w="2709325">
                  <a:extLst>
                    <a:ext uri="{9D8B030D-6E8A-4147-A177-3AD203B41FA5}">
                      <a16:colId xmlns:a16="http://schemas.microsoft.com/office/drawing/2014/main" val="20000"/>
                    </a:ext>
                  </a:extLst>
                </a:gridCol>
                <a:gridCol w="2709325">
                  <a:extLst>
                    <a:ext uri="{9D8B030D-6E8A-4147-A177-3AD203B41FA5}">
                      <a16:colId xmlns:a16="http://schemas.microsoft.com/office/drawing/2014/main" val="20001"/>
                    </a:ext>
                  </a:extLst>
                </a:gridCol>
                <a:gridCol w="2709325">
                  <a:extLst>
                    <a:ext uri="{9D8B030D-6E8A-4147-A177-3AD203B41FA5}">
                      <a16:colId xmlns:a16="http://schemas.microsoft.com/office/drawing/2014/main" val="20002"/>
                    </a:ext>
                  </a:extLst>
                </a:gridCol>
              </a:tblGrid>
              <a:tr h="359825">
                <a:tc>
                  <a:txBody>
                    <a:bodyPr/>
                    <a:lstStyle/>
                    <a:p>
                      <a:pPr marL="0" marR="0" lvl="0" indent="0" algn="ctr" rtl="0">
                        <a:spcBef>
                          <a:spcPts val="0"/>
                        </a:spcBef>
                        <a:spcAft>
                          <a:spcPts val="0"/>
                        </a:spcAft>
                        <a:buNone/>
                      </a:pPr>
                      <a:r>
                        <a:rPr lang="en-US" sz="1600"/>
                        <a:t>Criteria</a:t>
                      </a:r>
                      <a:endParaRPr sz="1600"/>
                    </a:p>
                  </a:txBody>
                  <a:tcPr marL="91450" marR="91450" marT="45725" marB="45725"/>
                </a:tc>
                <a:tc>
                  <a:txBody>
                    <a:bodyPr/>
                    <a:lstStyle/>
                    <a:p>
                      <a:pPr marL="0" marR="0" lvl="0" indent="0" algn="ctr" rtl="0">
                        <a:spcBef>
                          <a:spcPts val="0"/>
                        </a:spcBef>
                        <a:spcAft>
                          <a:spcPts val="0"/>
                        </a:spcAft>
                        <a:buNone/>
                      </a:pPr>
                      <a:r>
                        <a:rPr lang="en-US" sz="1600"/>
                        <a:t>Definition</a:t>
                      </a:r>
                      <a:endParaRPr sz="1600"/>
                    </a:p>
                  </a:txBody>
                  <a:tcPr marL="91450" marR="91450" marT="45725" marB="45725"/>
                </a:tc>
                <a:tc>
                  <a:txBody>
                    <a:bodyPr/>
                    <a:lstStyle/>
                    <a:p>
                      <a:pPr marL="0" marR="0" lvl="0" indent="0" algn="ctr" rtl="0">
                        <a:spcBef>
                          <a:spcPts val="0"/>
                        </a:spcBef>
                        <a:spcAft>
                          <a:spcPts val="0"/>
                        </a:spcAft>
                        <a:buNone/>
                      </a:pPr>
                      <a:r>
                        <a:rPr lang="en-US" sz="1600" b="0" dirty="0">
                          <a:solidFill>
                            <a:schemeClr val="tx1"/>
                          </a:solidFill>
                          <a:latin typeface="Calibri"/>
                          <a:ea typeface="Calibri"/>
                          <a:cs typeface="Calibri"/>
                          <a:sym typeface="Calibri"/>
                        </a:rPr>
                        <a:t>Sample evaluation </a:t>
                      </a:r>
                      <a:r>
                        <a:rPr lang="en-US" sz="1600" b="0" dirty="0">
                          <a:solidFill>
                            <a:schemeClr val="tx1"/>
                          </a:solidFill>
                        </a:rPr>
                        <a:t>Questions</a:t>
                      </a:r>
                      <a:endParaRPr sz="1600" b="0" dirty="0">
                        <a:solidFill>
                          <a:schemeClr val="tx1"/>
                        </a:solidFill>
                      </a:endParaRPr>
                    </a:p>
                  </a:txBody>
                  <a:tcPr marL="91450" marR="91450" marT="45725" marB="45725"/>
                </a:tc>
                <a:extLst>
                  <a:ext uri="{0D108BD9-81ED-4DB2-BD59-A6C34878D82A}">
                    <a16:rowId xmlns:a16="http://schemas.microsoft.com/office/drawing/2014/main" val="10000"/>
                  </a:ext>
                </a:extLst>
              </a:tr>
              <a:tr h="359825">
                <a:tc>
                  <a:txBody>
                    <a:bodyPr/>
                    <a:lstStyle/>
                    <a:p>
                      <a:pPr marL="0" marR="0" lvl="0" indent="0" algn="l" rtl="0">
                        <a:spcBef>
                          <a:spcPts val="0"/>
                        </a:spcBef>
                        <a:spcAft>
                          <a:spcPts val="0"/>
                        </a:spcAft>
                        <a:buNone/>
                      </a:pPr>
                      <a:endParaRPr sz="16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6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6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600" b="1" dirty="0">
                        <a:solidFill>
                          <a:schemeClr val="dk1"/>
                        </a:solidFill>
                        <a:latin typeface="Calibri"/>
                        <a:ea typeface="Calibri"/>
                        <a:cs typeface="Calibri"/>
                        <a:sym typeface="Calibri"/>
                      </a:endParaRPr>
                    </a:p>
                    <a:p>
                      <a:pPr marL="0" marR="0" lvl="0" indent="0" algn="ctr" rtl="0">
                        <a:spcBef>
                          <a:spcPts val="0"/>
                        </a:spcBef>
                        <a:spcAft>
                          <a:spcPts val="0"/>
                        </a:spcAft>
                        <a:buNone/>
                      </a:pPr>
                      <a:r>
                        <a:rPr lang="en-US" sz="1600" b="1" dirty="0">
                          <a:solidFill>
                            <a:srgbClr val="548135"/>
                          </a:solidFill>
                          <a:latin typeface="Calibri"/>
                          <a:ea typeface="Calibri"/>
                          <a:cs typeface="Calibri"/>
                          <a:sym typeface="Calibri"/>
                        </a:rPr>
                        <a:t>Coordination</a:t>
                      </a:r>
                      <a:endParaRPr sz="1600" dirty="0"/>
                    </a:p>
                  </a:txBody>
                  <a:tcPr marL="91450" marR="91450" marT="45725" marB="45725"/>
                </a:tc>
                <a:tc>
                  <a:txBody>
                    <a:bodyPr/>
                    <a:lstStyle/>
                    <a:p>
                      <a:pPr marL="0" marR="0" lvl="0" indent="0" algn="just" rtl="0">
                        <a:spcBef>
                          <a:spcPts val="0"/>
                        </a:spcBef>
                        <a:spcAft>
                          <a:spcPts val="0"/>
                        </a:spcAft>
                        <a:buNone/>
                      </a:pPr>
                      <a:r>
                        <a:rPr lang="en-US" sz="1600" b="1">
                          <a:solidFill>
                            <a:srgbClr val="548135"/>
                          </a:solidFill>
                          <a:latin typeface="Calibri"/>
                          <a:ea typeface="Calibri"/>
                          <a:cs typeface="Calibri"/>
                          <a:sym typeface="Calibri"/>
                        </a:rPr>
                        <a:t>Coordination</a:t>
                      </a:r>
                      <a:r>
                        <a:rPr lang="en-US" sz="1600" b="1">
                          <a:solidFill>
                            <a:schemeClr val="dk1"/>
                          </a:solidFill>
                          <a:latin typeface="Calibri"/>
                          <a:ea typeface="Calibri"/>
                          <a:cs typeface="Calibri"/>
                          <a:sym typeface="Calibri"/>
                        </a:rPr>
                        <a:t> is “The extent to which the interventions of different actors are harmonized with each other, promote synergy, avoid prevent gaps, duplication and resource conflicts”.</a:t>
                      </a:r>
                      <a:endParaRPr sz="1600" b="1">
                        <a:solidFill>
                          <a:schemeClr val="dk1"/>
                        </a:solidFill>
                        <a:latin typeface="Calibri"/>
                        <a:ea typeface="Calibri"/>
                        <a:cs typeface="Calibri"/>
                        <a:sym typeface="Calibri"/>
                      </a:endParaRPr>
                    </a:p>
                    <a:p>
                      <a:pPr marL="0" marR="0" lvl="0" indent="0" algn="just" rtl="0">
                        <a:spcBef>
                          <a:spcPts val="0"/>
                        </a:spcBef>
                        <a:spcAft>
                          <a:spcPts val="0"/>
                        </a:spcAft>
                        <a:buNone/>
                      </a:pPr>
                      <a:r>
                        <a:rPr lang="en-US" sz="1600" b="1">
                          <a:solidFill>
                            <a:schemeClr val="dk1"/>
                          </a:solidFill>
                          <a:latin typeface="Calibri"/>
                          <a:ea typeface="Calibri"/>
                          <a:cs typeface="Calibri"/>
                          <a:sym typeface="Calibri"/>
                        </a:rPr>
                        <a:t> </a:t>
                      </a:r>
                      <a:endParaRPr sz="1600" b="1">
                        <a:solidFill>
                          <a:schemeClr val="dk1"/>
                        </a:solidFill>
                        <a:latin typeface="Calibri"/>
                        <a:ea typeface="Calibri"/>
                        <a:cs typeface="Calibri"/>
                        <a:sym typeface="Calibri"/>
                      </a:endParaRPr>
                    </a:p>
                    <a:p>
                      <a:pPr marL="0" marR="0" lvl="0" indent="0" algn="just" rtl="0">
                        <a:spcBef>
                          <a:spcPts val="0"/>
                        </a:spcBef>
                        <a:spcAft>
                          <a:spcPts val="0"/>
                        </a:spcAft>
                        <a:buNone/>
                      </a:pPr>
                      <a:r>
                        <a:rPr lang="en-US" sz="1600" b="1">
                          <a:solidFill>
                            <a:schemeClr val="dk1"/>
                          </a:solidFill>
                          <a:latin typeface="Calibri"/>
                          <a:ea typeface="Calibri"/>
                          <a:cs typeface="Calibri"/>
                          <a:sym typeface="Calibri"/>
                        </a:rPr>
                        <a:t>Coordination can often be included in the analysis of effectiveness.</a:t>
                      </a:r>
                      <a:endParaRPr sz="1600" b="1"/>
                    </a:p>
                  </a:txBody>
                  <a:tcPr marL="91450" marR="91450" marT="45725" marB="45725"/>
                </a:tc>
                <a:tc>
                  <a:txBody>
                    <a:bodyPr/>
                    <a:lstStyle/>
                    <a:p>
                      <a:pPr marL="342900" marR="0" lvl="0" indent="-342900" algn="ctr" rtl="0">
                        <a:spcBef>
                          <a:spcPts val="0"/>
                        </a:spcBef>
                        <a:spcAft>
                          <a:spcPts val="0"/>
                        </a:spcAft>
                        <a:buClr>
                          <a:schemeClr val="dk1"/>
                        </a:buClr>
                        <a:buSzPts val="2000"/>
                        <a:buFont typeface="Noto Sans Symbols"/>
                        <a:buChar char="✔"/>
                      </a:pPr>
                      <a:r>
                        <a:rPr lang="en-US" sz="1800" b="1" dirty="0">
                          <a:solidFill>
                            <a:schemeClr val="dk1"/>
                          </a:solidFill>
                          <a:latin typeface="Calibri"/>
                          <a:ea typeface="Calibri"/>
                          <a:cs typeface="Calibri"/>
                          <a:sym typeface="Calibri"/>
                        </a:rPr>
                        <a:t>Are the different actors involved in an emergency response coordination?</a:t>
                      </a:r>
                      <a:endParaRPr sz="1800" b="1" dirty="0">
                        <a:solidFill>
                          <a:schemeClr val="dk1"/>
                        </a:solidFill>
                        <a:latin typeface="Calibri"/>
                        <a:ea typeface="Calibri"/>
                        <a:cs typeface="Calibri"/>
                        <a:sym typeface="Calibri"/>
                      </a:endParaRPr>
                    </a:p>
                    <a:p>
                      <a:pPr marL="342900" marR="0" lvl="0" indent="-342900" algn="ctr" rtl="0">
                        <a:spcBef>
                          <a:spcPts val="0"/>
                        </a:spcBef>
                        <a:spcAft>
                          <a:spcPts val="0"/>
                        </a:spcAft>
                        <a:buClr>
                          <a:schemeClr val="dk1"/>
                        </a:buClr>
                        <a:buSzPts val="2000"/>
                        <a:buFont typeface="Noto Sans Symbols"/>
                        <a:buChar char="✔"/>
                      </a:pPr>
                      <a:r>
                        <a:rPr lang="en-US" sz="1800" b="1" dirty="0">
                          <a:solidFill>
                            <a:schemeClr val="dk1"/>
                          </a:solidFill>
                          <a:latin typeface="Calibri"/>
                          <a:ea typeface="Calibri"/>
                          <a:cs typeface="Calibri"/>
                          <a:sym typeface="Calibri"/>
                        </a:rPr>
                        <a:t>Are the point of views from other actors of the overall system taken into account in the intervention strategy?</a:t>
                      </a:r>
                      <a:endParaRPr sz="1800" b="1" dirty="0">
                        <a:solidFill>
                          <a:schemeClr val="dk1"/>
                        </a:solidFill>
                        <a:latin typeface="Calibri"/>
                        <a:ea typeface="Calibri"/>
                        <a:cs typeface="Calibri"/>
                        <a:sym typeface="Calibri"/>
                      </a:endParaRPr>
                    </a:p>
                  </a:txBody>
                  <a:tcPr marL="91450" marR="91450" marT="45725" marB="45725"/>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2054596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74725" y="3825154"/>
            <a:ext cx="2591670" cy="2667532"/>
          </a:xfrm>
          <a:prstGeom prst="rect">
            <a:avLst/>
          </a:prstGeom>
          <a:noFill/>
          <a:ln>
            <a:noFill/>
          </a:ln>
        </p:spPr>
      </p:pic>
      <p:graphicFrame>
        <p:nvGraphicFramePr>
          <p:cNvPr id="11" name="Google Shape;805;p35"/>
          <p:cNvGraphicFramePr/>
          <p:nvPr>
            <p:extLst>
              <p:ext uri="{D42A27DB-BD31-4B8C-83A1-F6EECF244321}">
                <p14:modId xmlns:p14="http://schemas.microsoft.com/office/powerpoint/2010/main" val="2207515165"/>
              </p:ext>
            </p:extLst>
          </p:nvPr>
        </p:nvGraphicFramePr>
        <p:xfrm>
          <a:off x="3312923" y="2053297"/>
          <a:ext cx="7541625" cy="4190802"/>
        </p:xfrm>
        <a:graphic>
          <a:graphicData uri="http://schemas.openxmlformats.org/drawingml/2006/table">
            <a:tbl>
              <a:tblPr firstRow="1" bandRow="1">
                <a:noFill/>
              </a:tblPr>
              <a:tblGrid>
                <a:gridCol w="1738391">
                  <a:extLst>
                    <a:ext uri="{9D8B030D-6E8A-4147-A177-3AD203B41FA5}">
                      <a16:colId xmlns:a16="http://schemas.microsoft.com/office/drawing/2014/main" val="20000"/>
                    </a:ext>
                  </a:extLst>
                </a:gridCol>
                <a:gridCol w="2894029">
                  <a:extLst>
                    <a:ext uri="{9D8B030D-6E8A-4147-A177-3AD203B41FA5}">
                      <a16:colId xmlns:a16="http://schemas.microsoft.com/office/drawing/2014/main" val="20001"/>
                    </a:ext>
                  </a:extLst>
                </a:gridCol>
                <a:gridCol w="2909205">
                  <a:extLst>
                    <a:ext uri="{9D8B030D-6E8A-4147-A177-3AD203B41FA5}">
                      <a16:colId xmlns:a16="http://schemas.microsoft.com/office/drawing/2014/main" val="20002"/>
                    </a:ext>
                  </a:extLst>
                </a:gridCol>
              </a:tblGrid>
              <a:tr h="491706">
                <a:tc>
                  <a:txBody>
                    <a:bodyPr/>
                    <a:lstStyle/>
                    <a:p>
                      <a:pPr marL="0" marR="0" lvl="0" indent="0" algn="ctr" rtl="0">
                        <a:spcBef>
                          <a:spcPts val="0"/>
                        </a:spcBef>
                        <a:spcAft>
                          <a:spcPts val="0"/>
                        </a:spcAft>
                        <a:buNone/>
                      </a:pPr>
                      <a:r>
                        <a:rPr lang="en-US" sz="1800"/>
                        <a:t>Criteria</a:t>
                      </a:r>
                      <a:endParaRPr sz="1800"/>
                    </a:p>
                  </a:txBody>
                  <a:tcPr marL="91450" marR="91450" marT="45725" marB="45725"/>
                </a:tc>
                <a:tc>
                  <a:txBody>
                    <a:bodyPr/>
                    <a:lstStyle/>
                    <a:p>
                      <a:pPr marL="0" marR="0" lvl="0" indent="0" algn="ctr" rtl="0">
                        <a:spcBef>
                          <a:spcPts val="0"/>
                        </a:spcBef>
                        <a:spcAft>
                          <a:spcPts val="0"/>
                        </a:spcAft>
                        <a:buNone/>
                      </a:pPr>
                      <a:r>
                        <a:rPr lang="en-US" sz="1800"/>
                        <a:t>Definition</a:t>
                      </a:r>
                      <a:endParaRPr sz="1800"/>
                    </a:p>
                  </a:txBody>
                  <a:tcPr marL="91450" marR="91450" marT="45725" marB="45725"/>
                </a:tc>
                <a:tc>
                  <a:txBody>
                    <a:bodyPr/>
                    <a:lstStyle/>
                    <a:p>
                      <a:pPr marL="0" marR="0" lvl="0" indent="0" algn="ctr" rtl="0">
                        <a:spcBef>
                          <a:spcPts val="0"/>
                        </a:spcBef>
                        <a:spcAft>
                          <a:spcPts val="0"/>
                        </a:spcAft>
                        <a:buNone/>
                      </a:pPr>
                      <a:r>
                        <a:rPr lang="en-US" sz="1800" b="0" dirty="0">
                          <a:solidFill>
                            <a:schemeClr val="tx1"/>
                          </a:solidFill>
                          <a:latin typeface="Calibri"/>
                          <a:ea typeface="Calibri"/>
                          <a:cs typeface="Calibri"/>
                          <a:sym typeface="Calibri"/>
                        </a:rPr>
                        <a:t>Sample evaluation </a:t>
                      </a:r>
                      <a:r>
                        <a:rPr lang="en-US" sz="1800" b="0" dirty="0">
                          <a:solidFill>
                            <a:schemeClr val="tx1"/>
                          </a:solidFill>
                        </a:rPr>
                        <a:t>Questions</a:t>
                      </a:r>
                      <a:endParaRPr sz="1800" b="0" dirty="0">
                        <a:solidFill>
                          <a:schemeClr val="tx1"/>
                        </a:solidFill>
                      </a:endParaRPr>
                    </a:p>
                  </a:txBody>
                  <a:tcPr marL="91450" marR="91450" marT="45725" marB="45725"/>
                </a:tc>
                <a:extLst>
                  <a:ext uri="{0D108BD9-81ED-4DB2-BD59-A6C34878D82A}">
                    <a16:rowId xmlns:a16="http://schemas.microsoft.com/office/drawing/2014/main" val="10000"/>
                  </a:ext>
                </a:extLst>
              </a:tr>
              <a:tr h="3699096">
                <a:tc>
                  <a:txBody>
                    <a:bodyPr/>
                    <a:lstStyle/>
                    <a:p>
                      <a:pPr marL="0" marR="0" lvl="0" indent="0" algn="l" rtl="0">
                        <a:spcBef>
                          <a:spcPts val="0"/>
                        </a:spcBef>
                        <a:spcAft>
                          <a:spcPts val="0"/>
                        </a:spcAft>
                        <a:buNone/>
                      </a:pPr>
                      <a:endParaRPr sz="18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b="1" dirty="0">
                        <a:solidFill>
                          <a:schemeClr val="dk1"/>
                        </a:solidFill>
                        <a:latin typeface="Calibri"/>
                        <a:ea typeface="Calibri"/>
                        <a:cs typeface="Calibri"/>
                        <a:sym typeface="Calibri"/>
                      </a:endParaRPr>
                    </a:p>
                    <a:p>
                      <a:pPr marL="0" marR="0" lvl="0" indent="0" algn="ctr" rtl="0">
                        <a:spcBef>
                          <a:spcPts val="0"/>
                        </a:spcBef>
                        <a:spcAft>
                          <a:spcPts val="0"/>
                        </a:spcAft>
                        <a:buNone/>
                      </a:pPr>
                      <a:r>
                        <a:rPr lang="en-US" sz="1800" b="1" dirty="0">
                          <a:solidFill>
                            <a:srgbClr val="FF66CC"/>
                          </a:solidFill>
                          <a:latin typeface="Tahoma"/>
                          <a:ea typeface="Tahoma"/>
                          <a:cs typeface="Tahoma"/>
                          <a:sym typeface="Tahoma"/>
                        </a:rPr>
                        <a:t>Efficiency</a:t>
                      </a:r>
                      <a:endParaRPr sz="1800" b="1" dirty="0">
                        <a:solidFill>
                          <a:srgbClr val="FF66CC"/>
                        </a:solidFill>
                        <a:latin typeface="Calibri"/>
                        <a:ea typeface="Calibri"/>
                        <a:cs typeface="Calibri"/>
                        <a:sym typeface="Calibri"/>
                      </a:endParaRPr>
                    </a:p>
                  </a:txBody>
                  <a:tcPr marL="91450" marR="91450" marT="45725" marB="45725"/>
                </a:tc>
                <a:tc>
                  <a:txBody>
                    <a:bodyPr/>
                    <a:lstStyle/>
                    <a:p>
                      <a:pPr marL="86360" marR="71755" lvl="0" indent="0" algn="just" rtl="0">
                        <a:lnSpc>
                          <a:spcPct val="102000"/>
                        </a:lnSpc>
                        <a:spcBef>
                          <a:spcPts val="75"/>
                        </a:spcBef>
                        <a:spcAft>
                          <a:spcPts val="0"/>
                        </a:spcAft>
                        <a:buNone/>
                      </a:pPr>
                      <a:r>
                        <a:rPr lang="en-US" sz="1800" b="1" dirty="0" smtClean="0">
                          <a:solidFill>
                            <a:srgbClr val="FF66CC"/>
                          </a:solidFill>
                          <a:latin typeface="Tahoma"/>
                          <a:ea typeface="Tahoma"/>
                          <a:cs typeface="Tahoma"/>
                          <a:sym typeface="Tahoma"/>
                        </a:rPr>
                        <a:t>Efficiency </a:t>
                      </a:r>
                      <a:r>
                        <a:rPr lang="en-US" sz="1000" b="1" dirty="0">
                          <a:solidFill>
                            <a:schemeClr val="dk1"/>
                          </a:solidFill>
                          <a:latin typeface="Trebuchet MS"/>
                          <a:ea typeface="Trebuchet MS"/>
                          <a:cs typeface="Trebuchet MS"/>
                          <a:sym typeface="Trebuchet MS"/>
                        </a:rPr>
                        <a:t>Is</a:t>
                      </a:r>
                      <a:r>
                        <a:rPr lang="en-US" sz="1800" b="1" dirty="0">
                          <a:solidFill>
                            <a:srgbClr val="FF66CC"/>
                          </a:solidFill>
                          <a:latin typeface="Tahoma"/>
                          <a:ea typeface="Tahoma"/>
                          <a:cs typeface="Tahoma"/>
                          <a:sym typeface="Tahoma"/>
                        </a:rPr>
                        <a:t> </a:t>
                      </a:r>
                      <a:r>
                        <a:rPr lang="en-US" sz="1000" b="1" dirty="0" err="1">
                          <a:solidFill>
                            <a:srgbClr val="6950A1"/>
                          </a:solidFill>
                          <a:latin typeface="Trebuchet MS"/>
                          <a:ea typeface="Trebuchet MS"/>
                          <a:cs typeface="Trebuchet MS"/>
                          <a:sym typeface="Trebuchet MS"/>
                        </a:rPr>
                        <a:t>c</a:t>
                      </a:r>
                      <a:r>
                        <a:rPr lang="en-US" sz="1000" b="1" dirty="0" err="1">
                          <a:latin typeface="Trebuchet MS"/>
                          <a:ea typeface="Trebuchet MS"/>
                          <a:cs typeface="Trebuchet MS"/>
                          <a:sym typeface="Trebuchet MS"/>
                        </a:rPr>
                        <a:t>onsidereded</a:t>
                      </a:r>
                      <a:r>
                        <a:rPr lang="en-US" sz="1000" b="1" dirty="0">
                          <a:latin typeface="Trebuchet MS"/>
                          <a:ea typeface="Trebuchet MS"/>
                          <a:cs typeface="Trebuchet MS"/>
                          <a:sym typeface="Trebuchet MS"/>
                        </a:rPr>
                        <a:t> as an extent to which the intervention delivers, or is likely to deliver, results in an economic and timely way.</a:t>
                      </a:r>
                      <a:endParaRPr sz="1100" b="1" dirty="0">
                        <a:latin typeface="Trebuchet MS"/>
                        <a:ea typeface="Trebuchet MS"/>
                        <a:cs typeface="Trebuchet MS"/>
                        <a:sym typeface="Trebuchet MS"/>
                      </a:endParaRPr>
                    </a:p>
                    <a:p>
                      <a:pPr marL="0" marR="0" lvl="0" indent="0" algn="l" rtl="0">
                        <a:spcBef>
                          <a:spcPts val="55"/>
                        </a:spcBef>
                        <a:spcAft>
                          <a:spcPts val="0"/>
                        </a:spcAft>
                        <a:buNone/>
                      </a:pPr>
                      <a:r>
                        <a:rPr lang="en-US" sz="1000" b="1" dirty="0">
                          <a:latin typeface="Trebuchet MS"/>
                          <a:ea typeface="Trebuchet MS"/>
                          <a:cs typeface="Trebuchet MS"/>
                          <a:sym typeface="Trebuchet MS"/>
                        </a:rPr>
                        <a:t> </a:t>
                      </a:r>
                      <a:endParaRPr sz="1100" b="1" dirty="0">
                        <a:latin typeface="Trebuchet MS"/>
                        <a:ea typeface="Trebuchet MS"/>
                        <a:cs typeface="Trebuchet MS"/>
                        <a:sym typeface="Trebuchet MS"/>
                      </a:endParaRPr>
                    </a:p>
                    <a:p>
                      <a:pPr marL="86360" marR="71755" lvl="0" indent="0" algn="just" rtl="0">
                        <a:lnSpc>
                          <a:spcPct val="102000"/>
                        </a:lnSpc>
                        <a:spcBef>
                          <a:spcPts val="0"/>
                        </a:spcBef>
                        <a:spcAft>
                          <a:spcPts val="0"/>
                        </a:spcAft>
                        <a:buNone/>
                      </a:pPr>
                      <a:r>
                        <a:rPr lang="en-US" sz="1000" b="1" i="1" dirty="0">
                          <a:latin typeface="Trebuchet MS"/>
                          <a:ea typeface="Trebuchet MS"/>
                          <a:cs typeface="Trebuchet MS"/>
                          <a:sym typeface="Trebuchet MS"/>
                        </a:rPr>
                        <a:t>Note</a:t>
                      </a:r>
                      <a:r>
                        <a:rPr lang="en-US" sz="1000" b="1" dirty="0">
                          <a:latin typeface="Trebuchet MS"/>
                          <a:ea typeface="Trebuchet MS"/>
                          <a:cs typeface="Trebuchet MS"/>
                          <a:sym typeface="Trebuchet MS"/>
                        </a:rPr>
                        <a:t>: “Economic” is the conversion of inputs (funds, expertise, natural resources, time, etc.) into outputs, outcomes and impacts, in the most cost-effective way possible, as compared to feasible alternatives in the context. “Timely” delivery is within the intended time frame, or a time frame reasonably adjusted to the demands of the evolving context. This may include assessing operational efficiency (how well the intervention was managed</a:t>
                      </a:r>
                      <a:r>
                        <a:rPr lang="en-US" sz="1000" dirty="0">
                          <a:latin typeface="Trebuchet MS"/>
                          <a:ea typeface="Trebuchet MS"/>
                          <a:cs typeface="Trebuchet MS"/>
                          <a:sym typeface="Trebuchet MS"/>
                        </a:rPr>
                        <a:t>).”</a:t>
                      </a:r>
                      <a:endParaRPr dirty="0"/>
                    </a:p>
                    <a:p>
                      <a:pPr marL="86360" marR="0" lvl="0" indent="0" algn="l" rtl="0">
                        <a:spcBef>
                          <a:spcPts val="500"/>
                        </a:spcBef>
                        <a:spcAft>
                          <a:spcPts val="0"/>
                        </a:spcAft>
                        <a:buNone/>
                      </a:pPr>
                      <a:r>
                        <a:rPr lang="en-US" sz="1000" b="1" dirty="0">
                          <a:solidFill>
                            <a:schemeClr val="dk1"/>
                          </a:solidFill>
                          <a:latin typeface="Trebuchet MS"/>
                          <a:ea typeface="Trebuchet MS"/>
                          <a:cs typeface="Trebuchet MS"/>
                          <a:sym typeface="Trebuchet MS"/>
                        </a:rPr>
                        <a:t>ALNAP also includes the criterion of efficiency</a:t>
                      </a:r>
                      <a:endParaRPr sz="1000" b="1" dirty="0">
                        <a:solidFill>
                          <a:schemeClr val="dk1"/>
                        </a:solidFill>
                        <a:latin typeface="Trebuchet MS"/>
                        <a:ea typeface="Trebuchet MS"/>
                        <a:cs typeface="Trebuchet MS"/>
                        <a:sym typeface="Trebuchet MS"/>
                      </a:endParaRPr>
                    </a:p>
                    <a:p>
                      <a:pPr marL="86360" marR="0" lvl="0" indent="0" algn="l" rtl="0">
                        <a:spcBef>
                          <a:spcPts val="40"/>
                        </a:spcBef>
                        <a:spcAft>
                          <a:spcPts val="0"/>
                        </a:spcAft>
                        <a:buNone/>
                      </a:pPr>
                      <a:r>
                        <a:rPr lang="en-US" sz="1000" b="1" dirty="0">
                          <a:solidFill>
                            <a:schemeClr val="dk1"/>
                          </a:solidFill>
                          <a:latin typeface="Trebuchet MS"/>
                          <a:ea typeface="Trebuchet MS"/>
                          <a:cs typeface="Trebuchet MS"/>
                          <a:sym typeface="Trebuchet MS"/>
                        </a:rPr>
                        <a:t>and considers it to look at “[t]he outputs</a:t>
                      </a:r>
                      <a:endParaRPr sz="1000" b="1" dirty="0">
                        <a:solidFill>
                          <a:schemeClr val="dk1"/>
                        </a:solidFill>
                        <a:latin typeface="Trebuchet MS"/>
                        <a:ea typeface="Trebuchet MS"/>
                        <a:cs typeface="Trebuchet MS"/>
                        <a:sym typeface="Trebuchet MS"/>
                      </a:endParaRPr>
                    </a:p>
                    <a:p>
                      <a:pPr marL="86360" marR="69850" lvl="0" indent="0" algn="l" rtl="0">
                        <a:lnSpc>
                          <a:spcPct val="102000"/>
                        </a:lnSpc>
                        <a:spcBef>
                          <a:spcPts val="40"/>
                        </a:spcBef>
                        <a:spcAft>
                          <a:spcPts val="0"/>
                        </a:spcAft>
                        <a:buNone/>
                      </a:pPr>
                      <a:r>
                        <a:rPr lang="en-US" sz="1000" b="1" dirty="0">
                          <a:solidFill>
                            <a:schemeClr val="dk1"/>
                          </a:solidFill>
                          <a:latin typeface="Trebuchet MS"/>
                          <a:ea typeface="Trebuchet MS"/>
                          <a:cs typeface="Trebuchet MS"/>
                          <a:sym typeface="Trebuchet MS"/>
                        </a:rPr>
                        <a:t>– qualitative and quantitative – achieved as a result of inputs”.</a:t>
                      </a:r>
                      <a:endParaRPr sz="1000" b="1" dirty="0">
                        <a:solidFill>
                          <a:schemeClr val="dk1"/>
                        </a:solidFill>
                        <a:latin typeface="Trebuchet MS"/>
                        <a:ea typeface="Trebuchet MS"/>
                        <a:cs typeface="Trebuchet MS"/>
                        <a:sym typeface="Trebuchet MS"/>
                      </a:endParaRPr>
                    </a:p>
                    <a:p>
                      <a:pPr marL="86360" marR="71755" lvl="0" indent="0" algn="just" rtl="0">
                        <a:lnSpc>
                          <a:spcPct val="102000"/>
                        </a:lnSpc>
                        <a:spcBef>
                          <a:spcPts val="0"/>
                        </a:spcBef>
                        <a:spcAft>
                          <a:spcPts val="0"/>
                        </a:spcAft>
                        <a:buNone/>
                      </a:pPr>
                      <a:endParaRPr sz="1100" dirty="0">
                        <a:latin typeface="Trebuchet MS"/>
                        <a:ea typeface="Trebuchet MS"/>
                        <a:cs typeface="Trebuchet MS"/>
                        <a:sym typeface="Trebuchet MS"/>
                      </a:endParaRPr>
                    </a:p>
                  </a:txBody>
                  <a:tcPr marL="0" marR="0" marT="0" marB="0"/>
                </a:tc>
                <a:tc>
                  <a:txBody>
                    <a:bodyPr/>
                    <a:lstStyle/>
                    <a:p>
                      <a:pPr marL="342900" marR="0" lvl="0" indent="-342900" algn="ctr" rtl="0">
                        <a:spcBef>
                          <a:spcPts val="0"/>
                        </a:spcBef>
                        <a:spcAft>
                          <a:spcPts val="0"/>
                        </a:spcAft>
                        <a:buClr>
                          <a:schemeClr val="dk1"/>
                        </a:buClr>
                        <a:buSzPts val="1400"/>
                        <a:buFont typeface="Noto Sans Symbols"/>
                        <a:buChar char="✔"/>
                      </a:pPr>
                      <a:r>
                        <a:rPr lang="en-US" sz="1400" b="1" dirty="0">
                          <a:solidFill>
                            <a:schemeClr val="dk1"/>
                          </a:solidFill>
                          <a:latin typeface="Calibri"/>
                          <a:ea typeface="Calibri"/>
                          <a:cs typeface="Calibri"/>
                          <a:sym typeface="Calibri"/>
                        </a:rPr>
                        <a:t>Were the project activities undertaken and were the outputs delivered on time?</a:t>
                      </a:r>
                      <a:endParaRPr sz="1400" b="1" dirty="0">
                        <a:solidFill>
                          <a:schemeClr val="dk1"/>
                        </a:solidFill>
                        <a:latin typeface="Calibri"/>
                        <a:ea typeface="Calibri"/>
                        <a:cs typeface="Calibri"/>
                        <a:sym typeface="Calibri"/>
                      </a:endParaRPr>
                    </a:p>
                    <a:p>
                      <a:pPr marL="342900" marR="0" lvl="0" indent="-342900" algn="ctr" rtl="0">
                        <a:spcBef>
                          <a:spcPts val="0"/>
                        </a:spcBef>
                        <a:spcAft>
                          <a:spcPts val="0"/>
                        </a:spcAft>
                        <a:buClr>
                          <a:schemeClr val="dk1"/>
                        </a:buClr>
                        <a:buSzPts val="1400"/>
                        <a:buFont typeface="Noto Sans Symbols"/>
                        <a:buChar char="✔"/>
                      </a:pPr>
                      <a:r>
                        <a:rPr lang="en-US" sz="1400" b="1" dirty="0">
                          <a:solidFill>
                            <a:schemeClr val="dk1"/>
                          </a:solidFill>
                          <a:latin typeface="Calibri"/>
                          <a:ea typeface="Calibri"/>
                          <a:cs typeface="Calibri"/>
                          <a:sym typeface="Calibri"/>
                        </a:rPr>
                        <a:t>Was the project implemented in the most efficient way compared to alternative means of implementation?</a:t>
                      </a:r>
                      <a:endParaRPr sz="1400" b="1" dirty="0">
                        <a:solidFill>
                          <a:schemeClr val="dk1"/>
                        </a:solidFill>
                        <a:latin typeface="Calibri"/>
                        <a:ea typeface="Calibri"/>
                        <a:cs typeface="Calibri"/>
                        <a:sym typeface="Calibri"/>
                      </a:endParaRPr>
                    </a:p>
                    <a:p>
                      <a:pPr marL="342900" marR="0" lvl="0" indent="-342900" algn="ctr" rtl="0">
                        <a:spcBef>
                          <a:spcPts val="0"/>
                        </a:spcBef>
                        <a:spcAft>
                          <a:spcPts val="0"/>
                        </a:spcAft>
                        <a:buClr>
                          <a:schemeClr val="dk1"/>
                        </a:buClr>
                        <a:buSzPts val="1400"/>
                        <a:buFont typeface="Noto Sans Symbols"/>
                        <a:buChar char="✔"/>
                      </a:pPr>
                      <a:r>
                        <a:rPr lang="en-US" sz="1400" b="1" dirty="0">
                          <a:solidFill>
                            <a:schemeClr val="dk1"/>
                          </a:solidFill>
                          <a:latin typeface="Calibri"/>
                          <a:ea typeface="Calibri"/>
                          <a:cs typeface="Calibri"/>
                          <a:sym typeface="Calibri"/>
                        </a:rPr>
                        <a:t>How well are the resources (funds, expertise and time) being converted into results?</a:t>
                      </a:r>
                      <a:endParaRPr sz="1400" b="1" dirty="0">
                        <a:solidFill>
                          <a:schemeClr val="dk1"/>
                        </a:solidFill>
                        <a:latin typeface="Calibri"/>
                        <a:ea typeface="Calibri"/>
                        <a:cs typeface="Calibri"/>
                        <a:sym typeface="Calibri"/>
                      </a:endParaRPr>
                    </a:p>
                    <a:p>
                      <a:pPr marL="342900" marR="0" lvl="0" indent="-342900" algn="ctr" rtl="0">
                        <a:spcBef>
                          <a:spcPts val="0"/>
                        </a:spcBef>
                        <a:spcAft>
                          <a:spcPts val="0"/>
                        </a:spcAft>
                        <a:buClr>
                          <a:schemeClr val="dk1"/>
                        </a:buClr>
                        <a:buSzPts val="1400"/>
                        <a:buFont typeface="Noto Sans Symbols"/>
                        <a:buChar char="✔"/>
                      </a:pPr>
                      <a:r>
                        <a:rPr lang="en-US" sz="1400" b="1" dirty="0">
                          <a:solidFill>
                            <a:schemeClr val="dk1"/>
                          </a:solidFill>
                          <a:latin typeface="Calibri"/>
                          <a:ea typeface="Calibri"/>
                          <a:cs typeface="Calibri"/>
                          <a:sym typeface="Calibri"/>
                        </a:rPr>
                        <a:t>To what extent are disbursements/ provision of inputs for activities implemented as scheduled?</a:t>
                      </a:r>
                      <a:endParaRPr sz="1400" b="1" dirty="0">
                        <a:solidFill>
                          <a:schemeClr val="dk1"/>
                        </a:solidFill>
                        <a:latin typeface="Calibri"/>
                        <a:ea typeface="Calibri"/>
                        <a:cs typeface="Calibri"/>
                        <a:sym typeface="Calibri"/>
                      </a:endParaRPr>
                    </a:p>
                  </a:txBody>
                  <a:tcPr marL="91450" marR="91450" marT="45725" marB="45725"/>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5578360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08315" y="3825154"/>
            <a:ext cx="2591670" cy="2667532"/>
          </a:xfrm>
          <a:prstGeom prst="rect">
            <a:avLst/>
          </a:prstGeom>
          <a:noFill/>
          <a:ln>
            <a:noFill/>
          </a:ln>
        </p:spPr>
      </p:pic>
      <p:graphicFrame>
        <p:nvGraphicFramePr>
          <p:cNvPr id="11" name="Google Shape;821;p36"/>
          <p:cNvGraphicFramePr/>
          <p:nvPr>
            <p:extLst>
              <p:ext uri="{D42A27DB-BD31-4B8C-83A1-F6EECF244321}">
                <p14:modId xmlns:p14="http://schemas.microsoft.com/office/powerpoint/2010/main" val="3659841209"/>
              </p:ext>
            </p:extLst>
          </p:nvPr>
        </p:nvGraphicFramePr>
        <p:xfrm>
          <a:off x="3151005" y="2190064"/>
          <a:ext cx="8127975" cy="3954415"/>
        </p:xfrm>
        <a:graphic>
          <a:graphicData uri="http://schemas.openxmlformats.org/drawingml/2006/table">
            <a:tbl>
              <a:tblPr firstRow="1" bandRow="1">
                <a:noFill/>
              </a:tblPr>
              <a:tblGrid>
                <a:gridCol w="1600104">
                  <a:extLst>
                    <a:ext uri="{9D8B030D-6E8A-4147-A177-3AD203B41FA5}">
                      <a16:colId xmlns:a16="http://schemas.microsoft.com/office/drawing/2014/main" val="20000"/>
                    </a:ext>
                  </a:extLst>
                </a:gridCol>
                <a:gridCol w="3497345">
                  <a:extLst>
                    <a:ext uri="{9D8B030D-6E8A-4147-A177-3AD203B41FA5}">
                      <a16:colId xmlns:a16="http://schemas.microsoft.com/office/drawing/2014/main" val="20001"/>
                    </a:ext>
                  </a:extLst>
                </a:gridCol>
                <a:gridCol w="3030526">
                  <a:extLst>
                    <a:ext uri="{9D8B030D-6E8A-4147-A177-3AD203B41FA5}">
                      <a16:colId xmlns:a16="http://schemas.microsoft.com/office/drawing/2014/main" val="20002"/>
                    </a:ext>
                  </a:extLst>
                </a:gridCol>
              </a:tblGrid>
              <a:tr h="459720">
                <a:tc>
                  <a:txBody>
                    <a:bodyPr/>
                    <a:lstStyle/>
                    <a:p>
                      <a:pPr marL="0" marR="0" lvl="0" indent="0" algn="ctr" rtl="0">
                        <a:spcBef>
                          <a:spcPts val="0"/>
                        </a:spcBef>
                        <a:spcAft>
                          <a:spcPts val="0"/>
                        </a:spcAft>
                        <a:buNone/>
                      </a:pPr>
                      <a:r>
                        <a:rPr lang="en-US" sz="1600" dirty="0"/>
                        <a:t>Criteria</a:t>
                      </a:r>
                      <a:endParaRPr sz="1600" dirty="0"/>
                    </a:p>
                  </a:txBody>
                  <a:tcPr marL="91450" marR="91450" marT="45725" marB="45725"/>
                </a:tc>
                <a:tc>
                  <a:txBody>
                    <a:bodyPr/>
                    <a:lstStyle/>
                    <a:p>
                      <a:pPr marL="0" marR="0" lvl="0" indent="0" algn="ctr" rtl="0">
                        <a:spcBef>
                          <a:spcPts val="0"/>
                        </a:spcBef>
                        <a:spcAft>
                          <a:spcPts val="0"/>
                        </a:spcAft>
                        <a:buNone/>
                      </a:pPr>
                      <a:r>
                        <a:rPr lang="en-US" sz="1600"/>
                        <a:t>Definition</a:t>
                      </a:r>
                      <a:endParaRPr sz="1600"/>
                    </a:p>
                  </a:txBody>
                  <a:tcPr marL="91450" marR="91450" marT="45725" marB="45725"/>
                </a:tc>
                <a:tc>
                  <a:txBody>
                    <a:bodyPr/>
                    <a:lstStyle/>
                    <a:p>
                      <a:pPr marL="0" marR="0" lvl="0" indent="0" algn="ctr" rtl="0">
                        <a:spcBef>
                          <a:spcPts val="0"/>
                        </a:spcBef>
                        <a:spcAft>
                          <a:spcPts val="0"/>
                        </a:spcAft>
                        <a:buNone/>
                      </a:pPr>
                      <a:r>
                        <a:rPr lang="en-US" sz="1600" b="0" dirty="0">
                          <a:solidFill>
                            <a:schemeClr val="tx1"/>
                          </a:solidFill>
                          <a:latin typeface="Calibri"/>
                          <a:ea typeface="Calibri"/>
                          <a:cs typeface="Calibri"/>
                          <a:sym typeface="Calibri"/>
                        </a:rPr>
                        <a:t>Sample evaluation </a:t>
                      </a:r>
                      <a:r>
                        <a:rPr lang="en-US" sz="1600" b="0" dirty="0">
                          <a:solidFill>
                            <a:schemeClr val="tx1"/>
                          </a:solidFill>
                        </a:rPr>
                        <a:t>Questions</a:t>
                      </a:r>
                      <a:endParaRPr sz="1600" b="0" dirty="0">
                        <a:solidFill>
                          <a:schemeClr val="tx1"/>
                        </a:solidFill>
                      </a:endParaRPr>
                    </a:p>
                  </a:txBody>
                  <a:tcPr marL="91450" marR="91450" marT="45725" marB="45725"/>
                </a:tc>
                <a:extLst>
                  <a:ext uri="{0D108BD9-81ED-4DB2-BD59-A6C34878D82A}">
                    <a16:rowId xmlns:a16="http://schemas.microsoft.com/office/drawing/2014/main" val="10000"/>
                  </a:ext>
                </a:extLst>
              </a:tr>
              <a:tr h="3494695">
                <a:tc>
                  <a:txBody>
                    <a:bodyPr/>
                    <a:lstStyle/>
                    <a:p>
                      <a:pPr marL="0" marR="0" lvl="0" indent="0" algn="l" rtl="0">
                        <a:spcBef>
                          <a:spcPts val="0"/>
                        </a:spcBef>
                        <a:spcAft>
                          <a:spcPts val="0"/>
                        </a:spcAft>
                        <a:buNone/>
                      </a:pPr>
                      <a:endParaRPr sz="1600" b="1">
                        <a:solidFill>
                          <a:schemeClr val="dk1"/>
                        </a:solidFill>
                        <a:latin typeface="Calibri"/>
                        <a:ea typeface="Calibri"/>
                        <a:cs typeface="Calibri"/>
                        <a:sym typeface="Calibri"/>
                      </a:endParaRPr>
                    </a:p>
                    <a:p>
                      <a:pPr marL="0" marR="0" lvl="0" indent="0" algn="l" rtl="0">
                        <a:spcBef>
                          <a:spcPts val="0"/>
                        </a:spcBef>
                        <a:spcAft>
                          <a:spcPts val="0"/>
                        </a:spcAft>
                        <a:buNone/>
                      </a:pPr>
                      <a:endParaRPr sz="1600" b="1">
                        <a:solidFill>
                          <a:schemeClr val="dk1"/>
                        </a:solidFill>
                        <a:latin typeface="Calibri"/>
                        <a:ea typeface="Calibri"/>
                        <a:cs typeface="Calibri"/>
                        <a:sym typeface="Calibri"/>
                      </a:endParaRPr>
                    </a:p>
                    <a:p>
                      <a:pPr marL="0" marR="0" lvl="0" indent="0" algn="l" rtl="0">
                        <a:spcBef>
                          <a:spcPts val="0"/>
                        </a:spcBef>
                        <a:spcAft>
                          <a:spcPts val="0"/>
                        </a:spcAft>
                        <a:buNone/>
                      </a:pPr>
                      <a:endParaRPr sz="1600" b="1">
                        <a:solidFill>
                          <a:schemeClr val="dk1"/>
                        </a:solidFill>
                        <a:latin typeface="Calibri"/>
                        <a:ea typeface="Calibri"/>
                        <a:cs typeface="Calibri"/>
                        <a:sym typeface="Calibri"/>
                      </a:endParaRPr>
                    </a:p>
                    <a:p>
                      <a:pPr marL="0" marR="0" lvl="0" indent="0" algn="l" rtl="0">
                        <a:spcBef>
                          <a:spcPts val="0"/>
                        </a:spcBef>
                        <a:spcAft>
                          <a:spcPts val="0"/>
                        </a:spcAft>
                        <a:buNone/>
                      </a:pPr>
                      <a:endParaRPr sz="1600" b="1">
                        <a:solidFill>
                          <a:schemeClr val="dk1"/>
                        </a:solidFill>
                        <a:latin typeface="Calibri"/>
                        <a:ea typeface="Calibri"/>
                        <a:cs typeface="Calibri"/>
                        <a:sym typeface="Calibri"/>
                      </a:endParaRPr>
                    </a:p>
                    <a:p>
                      <a:pPr marL="0" marR="0" lvl="0" indent="0" algn="l" rtl="0">
                        <a:spcBef>
                          <a:spcPts val="0"/>
                        </a:spcBef>
                        <a:spcAft>
                          <a:spcPts val="0"/>
                        </a:spcAft>
                        <a:buNone/>
                      </a:pPr>
                      <a:endParaRPr sz="1600" b="1">
                        <a:solidFill>
                          <a:schemeClr val="dk1"/>
                        </a:solidFill>
                        <a:latin typeface="Calibri"/>
                        <a:ea typeface="Calibri"/>
                        <a:cs typeface="Calibri"/>
                        <a:sym typeface="Calibri"/>
                      </a:endParaRPr>
                    </a:p>
                    <a:p>
                      <a:pPr marL="0" marR="0" lvl="0" indent="0" algn="l" rtl="0">
                        <a:spcBef>
                          <a:spcPts val="0"/>
                        </a:spcBef>
                        <a:spcAft>
                          <a:spcPts val="0"/>
                        </a:spcAft>
                        <a:buNone/>
                      </a:pPr>
                      <a:endParaRPr sz="1600" b="1">
                        <a:solidFill>
                          <a:schemeClr val="dk1"/>
                        </a:solidFill>
                        <a:latin typeface="Calibri"/>
                        <a:ea typeface="Calibri"/>
                        <a:cs typeface="Calibri"/>
                        <a:sym typeface="Calibri"/>
                      </a:endParaRPr>
                    </a:p>
                    <a:p>
                      <a:pPr marL="0" marR="0" lvl="0" indent="0" algn="l" rtl="0">
                        <a:spcBef>
                          <a:spcPts val="0"/>
                        </a:spcBef>
                        <a:spcAft>
                          <a:spcPts val="0"/>
                        </a:spcAft>
                        <a:buNone/>
                      </a:pPr>
                      <a:r>
                        <a:rPr lang="en-US" sz="1600" b="1">
                          <a:solidFill>
                            <a:srgbClr val="FF0000"/>
                          </a:solidFill>
                          <a:latin typeface="Calibri"/>
                          <a:ea typeface="Calibri"/>
                          <a:cs typeface="Calibri"/>
                          <a:sym typeface="Calibri"/>
                        </a:rPr>
                        <a:t>             </a:t>
                      </a:r>
                      <a:r>
                        <a:rPr lang="en-US" sz="2000" b="1">
                          <a:solidFill>
                            <a:srgbClr val="002060"/>
                          </a:solidFill>
                          <a:latin typeface="Calibri"/>
                          <a:ea typeface="Calibri"/>
                          <a:cs typeface="Calibri"/>
                          <a:sym typeface="Calibri"/>
                        </a:rPr>
                        <a:t>Impact</a:t>
                      </a:r>
                      <a:endParaRPr sz="2000">
                        <a:solidFill>
                          <a:srgbClr val="002060"/>
                        </a:solidFill>
                      </a:endParaRPr>
                    </a:p>
                  </a:txBody>
                  <a:tcPr marL="91450" marR="91450" marT="45725" marB="45725"/>
                </a:tc>
                <a:tc>
                  <a:txBody>
                    <a:bodyPr/>
                    <a:lstStyle/>
                    <a:p>
                      <a:pPr marL="86360" marR="71755" lvl="0" indent="0" algn="just" rtl="0">
                        <a:lnSpc>
                          <a:spcPct val="102000"/>
                        </a:lnSpc>
                        <a:spcBef>
                          <a:spcPts val="0"/>
                        </a:spcBef>
                        <a:spcAft>
                          <a:spcPts val="0"/>
                        </a:spcAft>
                        <a:buNone/>
                      </a:pPr>
                      <a:r>
                        <a:rPr lang="en-US" sz="1100" b="1">
                          <a:latin typeface="Tahoma"/>
                          <a:ea typeface="Tahoma"/>
                          <a:cs typeface="Tahoma"/>
                          <a:sym typeface="Tahoma"/>
                        </a:rPr>
                        <a:t>Impact </a:t>
                      </a:r>
                      <a:r>
                        <a:rPr lang="en-US" sz="1100">
                          <a:latin typeface="Trebuchet MS"/>
                          <a:ea typeface="Trebuchet MS"/>
                          <a:cs typeface="Trebuchet MS"/>
                          <a:sym typeface="Trebuchet MS"/>
                        </a:rPr>
                        <a:t>within OECD/DAC looks at “the extent to which the intervention has generated or is expected to generate significant positive or negative, intended or unintended, higher-level effects.</a:t>
                      </a:r>
                      <a:endParaRPr sz="1400">
                        <a:latin typeface="Trebuchet MS"/>
                        <a:ea typeface="Trebuchet MS"/>
                        <a:cs typeface="Trebuchet MS"/>
                        <a:sym typeface="Trebuchet MS"/>
                      </a:endParaRPr>
                    </a:p>
                    <a:p>
                      <a:pPr marL="0" marR="0" lvl="0" indent="0" algn="l" rtl="0">
                        <a:spcBef>
                          <a:spcPts val="0"/>
                        </a:spcBef>
                        <a:spcAft>
                          <a:spcPts val="0"/>
                        </a:spcAft>
                        <a:buNone/>
                      </a:pPr>
                      <a:r>
                        <a:rPr lang="en-US" sz="1200">
                          <a:latin typeface="Trebuchet MS"/>
                          <a:ea typeface="Trebuchet MS"/>
                          <a:cs typeface="Trebuchet MS"/>
                          <a:sym typeface="Trebuchet MS"/>
                        </a:rPr>
                        <a:t> </a:t>
                      </a:r>
                      <a:endParaRPr sz="1400">
                        <a:latin typeface="Trebuchet MS"/>
                        <a:ea typeface="Trebuchet MS"/>
                        <a:cs typeface="Trebuchet MS"/>
                        <a:sym typeface="Trebuchet MS"/>
                      </a:endParaRPr>
                    </a:p>
                    <a:p>
                      <a:pPr marL="86360" marR="71755" lvl="0" indent="0" algn="just" rtl="0">
                        <a:lnSpc>
                          <a:spcPct val="102000"/>
                        </a:lnSpc>
                        <a:spcBef>
                          <a:spcPts val="0"/>
                        </a:spcBef>
                        <a:spcAft>
                          <a:spcPts val="0"/>
                        </a:spcAft>
                        <a:buNone/>
                      </a:pPr>
                      <a:r>
                        <a:rPr lang="en-US" sz="1100" i="1">
                          <a:latin typeface="Trebuchet MS"/>
                          <a:ea typeface="Trebuchet MS"/>
                          <a:cs typeface="Trebuchet MS"/>
                          <a:sym typeface="Trebuchet MS"/>
                        </a:rPr>
                        <a:t>Note</a:t>
                      </a:r>
                      <a:r>
                        <a:rPr lang="en-US" sz="1100">
                          <a:latin typeface="Trebuchet MS"/>
                          <a:ea typeface="Trebuchet MS"/>
                          <a:cs typeface="Trebuchet MS"/>
                          <a:sym typeface="Trebuchet MS"/>
                        </a:rPr>
                        <a:t>: Impact addresses the ultimate significance and potentially transformative effects of the intervention. It seeks to identify social, environmental and economic effects of the intervention that are longer term or broader in scope than those already captured under the effectiveness criterion. Beyond the immediate results, this criterion seeks to capture the indirect, secondary and potential consequences of the intervention. It does so by examining the holistic and enduring changes in systems or norms, and potential effects on people’s well- being, human rights, gender equality, and the environment.”</a:t>
                      </a:r>
                      <a:endParaRPr sz="1400">
                        <a:latin typeface="Trebuchet MS"/>
                        <a:ea typeface="Trebuchet MS"/>
                        <a:cs typeface="Trebuchet MS"/>
                        <a:sym typeface="Trebuchet MS"/>
                      </a:endParaRPr>
                    </a:p>
                  </a:txBody>
                  <a:tcPr marL="0" marR="0" marT="0" marB="0"/>
                </a:tc>
                <a:tc>
                  <a:txBody>
                    <a:bodyPr/>
                    <a:lstStyle/>
                    <a:p>
                      <a:pPr marL="342900" marR="0" lvl="0" indent="-342900" algn="ctr" rtl="0">
                        <a:spcBef>
                          <a:spcPts val="0"/>
                        </a:spcBef>
                        <a:spcAft>
                          <a:spcPts val="0"/>
                        </a:spcAft>
                        <a:buClr>
                          <a:schemeClr val="dk1"/>
                        </a:buClr>
                        <a:buSzPts val="1800"/>
                        <a:buFont typeface="Noto Sans Symbols"/>
                        <a:buChar char="✔"/>
                      </a:pPr>
                      <a:r>
                        <a:rPr lang="en-US" sz="1600" b="1" dirty="0">
                          <a:solidFill>
                            <a:schemeClr val="dk1"/>
                          </a:solidFill>
                          <a:latin typeface="Calibri"/>
                          <a:ea typeface="Calibri"/>
                          <a:cs typeface="Calibri"/>
                          <a:sym typeface="Calibri"/>
                        </a:rPr>
                        <a:t>What significant change(s) does the intervention bring or is expected to bring, whether positive or negative, intended or unintended?</a:t>
                      </a:r>
                      <a:endParaRPr sz="1600" b="1" dirty="0">
                        <a:solidFill>
                          <a:schemeClr val="dk1"/>
                        </a:solidFill>
                        <a:latin typeface="Calibri"/>
                        <a:ea typeface="Calibri"/>
                        <a:cs typeface="Calibri"/>
                        <a:sym typeface="Calibri"/>
                      </a:endParaRPr>
                    </a:p>
                    <a:p>
                      <a:pPr marL="342900" marR="0" lvl="0" indent="-342900" algn="ctr" rtl="0">
                        <a:spcBef>
                          <a:spcPts val="0"/>
                        </a:spcBef>
                        <a:spcAft>
                          <a:spcPts val="0"/>
                        </a:spcAft>
                        <a:buClr>
                          <a:schemeClr val="dk1"/>
                        </a:buClr>
                        <a:buSzPts val="1800"/>
                        <a:buFont typeface="Noto Sans Symbols"/>
                        <a:buChar char="✔"/>
                      </a:pPr>
                      <a:r>
                        <a:rPr lang="en-US" sz="1600" b="1" dirty="0">
                          <a:solidFill>
                            <a:schemeClr val="dk1"/>
                          </a:solidFill>
                          <a:latin typeface="Calibri"/>
                          <a:ea typeface="Calibri"/>
                          <a:cs typeface="Calibri"/>
                          <a:sym typeface="Calibri"/>
                        </a:rPr>
                        <a:t>Does the impact come from the intervention, from external factors or from both?</a:t>
                      </a:r>
                      <a:endParaRPr sz="1600" b="1" dirty="0">
                        <a:solidFill>
                          <a:schemeClr val="dk1"/>
                        </a:solidFill>
                        <a:latin typeface="Calibri"/>
                        <a:ea typeface="Calibri"/>
                        <a:cs typeface="Calibri"/>
                        <a:sym typeface="Calibri"/>
                      </a:endParaRPr>
                    </a:p>
                    <a:p>
                      <a:pPr marL="342900" marR="0" lvl="0" indent="-342900" algn="ctr" rtl="0">
                        <a:spcBef>
                          <a:spcPts val="0"/>
                        </a:spcBef>
                        <a:spcAft>
                          <a:spcPts val="0"/>
                        </a:spcAft>
                        <a:buClr>
                          <a:schemeClr val="dk1"/>
                        </a:buClr>
                        <a:buSzPts val="1800"/>
                        <a:buFont typeface="Noto Sans Symbols"/>
                        <a:buChar char="✔"/>
                      </a:pPr>
                      <a:r>
                        <a:rPr lang="en-US" sz="1600" b="1" dirty="0">
                          <a:solidFill>
                            <a:schemeClr val="dk1"/>
                          </a:solidFill>
                          <a:latin typeface="Calibri"/>
                          <a:ea typeface="Calibri"/>
                          <a:cs typeface="Calibri"/>
                          <a:sym typeface="Calibri"/>
                        </a:rPr>
                        <a:t>Did the intervention take timely measures for mitigating any unplanned negative impacts</a:t>
                      </a:r>
                      <a:r>
                        <a:rPr lang="en-US" sz="1200" b="1" dirty="0">
                          <a:solidFill>
                            <a:schemeClr val="dk1"/>
                          </a:solidFill>
                          <a:latin typeface="Calibri"/>
                          <a:ea typeface="Calibri"/>
                          <a:cs typeface="Calibri"/>
                          <a:sym typeface="Calibri"/>
                        </a:rPr>
                        <a:t>?</a:t>
                      </a:r>
                      <a:endParaRPr sz="1200" b="1" dirty="0">
                        <a:solidFill>
                          <a:schemeClr val="dk1"/>
                        </a:solidFill>
                        <a:latin typeface="Calibri"/>
                        <a:ea typeface="Calibri"/>
                        <a:cs typeface="Calibri"/>
                        <a:sym typeface="Calibri"/>
                      </a:endParaRPr>
                    </a:p>
                  </a:txBody>
                  <a:tcPr marL="91450" marR="91450" marT="45725" marB="45725"/>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840048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43615" y="3825154"/>
            <a:ext cx="2591670" cy="2667532"/>
          </a:xfrm>
          <a:prstGeom prst="rect">
            <a:avLst/>
          </a:prstGeom>
          <a:noFill/>
          <a:ln>
            <a:noFill/>
          </a:ln>
        </p:spPr>
      </p:pic>
      <p:graphicFrame>
        <p:nvGraphicFramePr>
          <p:cNvPr id="11" name="Google Shape;837;p37"/>
          <p:cNvGraphicFramePr/>
          <p:nvPr>
            <p:extLst>
              <p:ext uri="{D42A27DB-BD31-4B8C-83A1-F6EECF244321}">
                <p14:modId xmlns:p14="http://schemas.microsoft.com/office/powerpoint/2010/main" val="67323600"/>
              </p:ext>
            </p:extLst>
          </p:nvPr>
        </p:nvGraphicFramePr>
        <p:xfrm>
          <a:off x="3321847" y="2233701"/>
          <a:ext cx="7964775" cy="3850262"/>
        </p:xfrm>
        <a:graphic>
          <a:graphicData uri="http://schemas.openxmlformats.org/drawingml/2006/table">
            <a:tbl>
              <a:tblPr firstRow="1" bandRow="1">
                <a:noFill/>
              </a:tblPr>
              <a:tblGrid>
                <a:gridCol w="1855948">
                  <a:extLst>
                    <a:ext uri="{9D8B030D-6E8A-4147-A177-3AD203B41FA5}">
                      <a16:colId xmlns:a16="http://schemas.microsoft.com/office/drawing/2014/main" val="20000"/>
                    </a:ext>
                  </a:extLst>
                </a:gridCol>
                <a:gridCol w="3016577">
                  <a:extLst>
                    <a:ext uri="{9D8B030D-6E8A-4147-A177-3AD203B41FA5}">
                      <a16:colId xmlns:a16="http://schemas.microsoft.com/office/drawing/2014/main" val="20001"/>
                    </a:ext>
                  </a:extLst>
                </a:gridCol>
                <a:gridCol w="3092250">
                  <a:extLst>
                    <a:ext uri="{9D8B030D-6E8A-4147-A177-3AD203B41FA5}">
                      <a16:colId xmlns:a16="http://schemas.microsoft.com/office/drawing/2014/main" val="20002"/>
                    </a:ext>
                  </a:extLst>
                </a:gridCol>
              </a:tblGrid>
              <a:tr h="417642">
                <a:tc>
                  <a:txBody>
                    <a:bodyPr/>
                    <a:lstStyle/>
                    <a:p>
                      <a:pPr marL="0" marR="0" lvl="0" indent="0" algn="ctr" rtl="0">
                        <a:spcBef>
                          <a:spcPts val="0"/>
                        </a:spcBef>
                        <a:spcAft>
                          <a:spcPts val="0"/>
                        </a:spcAft>
                        <a:buNone/>
                      </a:pPr>
                      <a:r>
                        <a:rPr lang="en-US" sz="1600" dirty="0"/>
                        <a:t>Criteria</a:t>
                      </a:r>
                      <a:endParaRPr sz="1600" dirty="0"/>
                    </a:p>
                  </a:txBody>
                  <a:tcPr marL="91450" marR="91450" marT="45725" marB="45725"/>
                </a:tc>
                <a:tc>
                  <a:txBody>
                    <a:bodyPr/>
                    <a:lstStyle/>
                    <a:p>
                      <a:pPr marL="0" marR="0" lvl="0" indent="0" algn="ctr" rtl="0">
                        <a:spcBef>
                          <a:spcPts val="0"/>
                        </a:spcBef>
                        <a:spcAft>
                          <a:spcPts val="0"/>
                        </a:spcAft>
                        <a:buNone/>
                      </a:pPr>
                      <a:r>
                        <a:rPr lang="en-US" sz="1600"/>
                        <a:t>Definition</a:t>
                      </a:r>
                      <a:endParaRPr sz="1600"/>
                    </a:p>
                  </a:txBody>
                  <a:tcPr marL="91450" marR="91450" marT="45725" marB="45725"/>
                </a:tc>
                <a:tc>
                  <a:txBody>
                    <a:bodyPr/>
                    <a:lstStyle/>
                    <a:p>
                      <a:pPr marL="0" marR="0" lvl="0" indent="0" algn="ctr" rtl="0">
                        <a:spcBef>
                          <a:spcPts val="0"/>
                        </a:spcBef>
                        <a:spcAft>
                          <a:spcPts val="0"/>
                        </a:spcAft>
                        <a:buNone/>
                      </a:pPr>
                      <a:r>
                        <a:rPr lang="en-US" sz="1600" b="0" dirty="0">
                          <a:solidFill>
                            <a:schemeClr val="tx1"/>
                          </a:solidFill>
                          <a:latin typeface="Calibri"/>
                          <a:ea typeface="Calibri"/>
                          <a:cs typeface="Calibri"/>
                          <a:sym typeface="Calibri"/>
                        </a:rPr>
                        <a:t>Sample evaluation </a:t>
                      </a:r>
                      <a:r>
                        <a:rPr lang="en-US" sz="1600" b="0" dirty="0">
                          <a:solidFill>
                            <a:schemeClr val="tx1"/>
                          </a:solidFill>
                        </a:rPr>
                        <a:t>Questions</a:t>
                      </a:r>
                      <a:endParaRPr sz="1600" b="0" dirty="0">
                        <a:solidFill>
                          <a:schemeClr val="tx1"/>
                        </a:solidFill>
                      </a:endParaRPr>
                    </a:p>
                  </a:txBody>
                  <a:tcPr marL="91450" marR="91450" marT="45725" marB="45725"/>
                </a:tc>
                <a:extLst>
                  <a:ext uri="{0D108BD9-81ED-4DB2-BD59-A6C34878D82A}">
                    <a16:rowId xmlns:a16="http://schemas.microsoft.com/office/drawing/2014/main" val="10000"/>
                  </a:ext>
                </a:extLst>
              </a:tr>
              <a:tr h="3431456">
                <a:tc>
                  <a:txBody>
                    <a:bodyPr/>
                    <a:lstStyle/>
                    <a:p>
                      <a:pPr marL="0" marR="0" lvl="0" indent="0" algn="l" rtl="0">
                        <a:spcBef>
                          <a:spcPts val="0"/>
                        </a:spcBef>
                        <a:spcAft>
                          <a:spcPts val="0"/>
                        </a:spcAft>
                        <a:buNone/>
                      </a:pPr>
                      <a:endParaRPr sz="16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6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6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6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6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6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6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6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600" b="1"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1600" b="1" dirty="0">
                          <a:solidFill>
                            <a:srgbClr val="FF0000"/>
                          </a:solidFill>
                          <a:latin typeface="Calibri"/>
                          <a:ea typeface="Calibri"/>
                          <a:cs typeface="Calibri"/>
                          <a:sym typeface="Calibri"/>
                        </a:rPr>
                        <a:t>             </a:t>
                      </a:r>
                      <a:r>
                        <a:rPr lang="en-US" sz="1600" b="1" dirty="0">
                          <a:solidFill>
                            <a:srgbClr val="C55A11"/>
                          </a:solidFill>
                          <a:latin typeface="Tahoma"/>
                          <a:ea typeface="Tahoma"/>
                          <a:cs typeface="Tahoma"/>
                          <a:sym typeface="Tahoma"/>
                        </a:rPr>
                        <a:t>Sustainability</a:t>
                      </a:r>
                      <a:endParaRPr sz="1600" dirty="0">
                        <a:solidFill>
                          <a:srgbClr val="C55A11"/>
                        </a:solidFill>
                      </a:endParaRPr>
                    </a:p>
                  </a:txBody>
                  <a:tcPr marL="91450" marR="91450" marT="45725" marB="45725"/>
                </a:tc>
                <a:tc>
                  <a:txBody>
                    <a:bodyPr/>
                    <a:lstStyle/>
                    <a:p>
                      <a:pPr marL="86360" marR="71755" lvl="0" indent="0" algn="just" rtl="0">
                        <a:lnSpc>
                          <a:spcPct val="102000"/>
                        </a:lnSpc>
                        <a:spcBef>
                          <a:spcPts val="0"/>
                        </a:spcBef>
                        <a:spcAft>
                          <a:spcPts val="0"/>
                        </a:spcAft>
                        <a:buNone/>
                      </a:pPr>
                      <a:r>
                        <a:rPr lang="en-US" sz="1200" b="1">
                          <a:solidFill>
                            <a:srgbClr val="C55A11"/>
                          </a:solidFill>
                          <a:latin typeface="Trebuchet MS"/>
                          <a:ea typeface="Trebuchet MS"/>
                          <a:cs typeface="Trebuchet MS"/>
                          <a:sym typeface="Trebuchet MS"/>
                        </a:rPr>
                        <a:t>Sustainability</a:t>
                      </a:r>
                      <a:r>
                        <a:rPr lang="en-US" sz="1200">
                          <a:solidFill>
                            <a:schemeClr val="dk1"/>
                          </a:solidFill>
                          <a:latin typeface="Trebuchet MS"/>
                          <a:ea typeface="Trebuchet MS"/>
                          <a:cs typeface="Trebuchet MS"/>
                          <a:sym typeface="Trebuchet MS"/>
                        </a:rPr>
                        <a:t> </a:t>
                      </a:r>
                      <a:r>
                        <a:rPr lang="en-US" sz="1200" b="1">
                          <a:solidFill>
                            <a:schemeClr val="dk1"/>
                          </a:solidFill>
                          <a:latin typeface="Trebuchet MS"/>
                          <a:ea typeface="Trebuchet MS"/>
                          <a:cs typeface="Trebuchet MS"/>
                          <a:sym typeface="Trebuchet MS"/>
                        </a:rPr>
                        <a:t>refers to “the extent to which the net benefits of the intervention continue, or are likely to continue.</a:t>
                      </a:r>
                      <a:endParaRPr sz="1600"/>
                    </a:p>
                    <a:p>
                      <a:pPr marL="86360" marR="71755" lvl="0" indent="0" algn="just" rtl="0">
                        <a:lnSpc>
                          <a:spcPct val="102000"/>
                        </a:lnSpc>
                        <a:spcBef>
                          <a:spcPts val="75"/>
                        </a:spcBef>
                        <a:spcAft>
                          <a:spcPts val="0"/>
                        </a:spcAft>
                        <a:buClr>
                          <a:schemeClr val="dk1"/>
                        </a:buClr>
                        <a:buSzPts val="1400"/>
                        <a:buFont typeface="Trebuchet MS"/>
                        <a:buNone/>
                      </a:pPr>
                      <a:r>
                        <a:rPr lang="en-US" sz="1200" b="1">
                          <a:solidFill>
                            <a:schemeClr val="dk1"/>
                          </a:solidFill>
                          <a:latin typeface="Trebuchet MS"/>
                          <a:ea typeface="Trebuchet MS"/>
                          <a:cs typeface="Trebuchet MS"/>
                          <a:sym typeface="Trebuchet MS"/>
                        </a:rPr>
                        <a:t>Note: Includes an examination of the financial, economic, social, environmental, and institutional capacities of the systems needed to sustain net benefits over time. Involves analyses of resilience, risks and potential trade- offs. Depending on the timing of the evaluation, this may involve analysing the actual flow of net benefits or estimating the likelihood of net benefits continuing over the medium and long- term.”</a:t>
                      </a:r>
                      <a:endParaRPr sz="1200" b="1">
                        <a:solidFill>
                          <a:schemeClr val="dk1"/>
                        </a:solidFill>
                        <a:latin typeface="Trebuchet MS"/>
                        <a:ea typeface="Trebuchet MS"/>
                        <a:cs typeface="Trebuchet MS"/>
                        <a:sym typeface="Trebuchet MS"/>
                      </a:endParaRPr>
                    </a:p>
                    <a:p>
                      <a:pPr marL="86360" marR="71755" lvl="0" indent="0" algn="just" rtl="0">
                        <a:lnSpc>
                          <a:spcPct val="102000"/>
                        </a:lnSpc>
                        <a:spcBef>
                          <a:spcPts val="75"/>
                        </a:spcBef>
                        <a:spcAft>
                          <a:spcPts val="0"/>
                        </a:spcAft>
                        <a:buNone/>
                      </a:pPr>
                      <a:endParaRPr sz="1100" b="1">
                        <a:latin typeface="Trebuchet MS"/>
                        <a:ea typeface="Trebuchet MS"/>
                        <a:cs typeface="Trebuchet MS"/>
                        <a:sym typeface="Trebuchet MS"/>
                      </a:endParaRPr>
                    </a:p>
                  </a:txBody>
                  <a:tcPr marL="0" marR="0" marT="0" marB="0"/>
                </a:tc>
                <a:tc>
                  <a:txBody>
                    <a:bodyPr/>
                    <a:lstStyle/>
                    <a:p>
                      <a:pPr marL="342900" marR="144145" lvl="0" indent="-342900" algn="ctr" rtl="0">
                        <a:lnSpc>
                          <a:spcPct val="102000"/>
                        </a:lnSpc>
                        <a:spcBef>
                          <a:spcPts val="0"/>
                        </a:spcBef>
                        <a:spcAft>
                          <a:spcPts val="0"/>
                        </a:spcAft>
                        <a:buClr>
                          <a:schemeClr val="dk1"/>
                        </a:buClr>
                        <a:buSzPts val="1000"/>
                        <a:buFont typeface="Noto Sans Symbols"/>
                        <a:buChar char="✔"/>
                      </a:pPr>
                      <a:r>
                        <a:rPr lang="en-US" sz="1200" b="1" dirty="0">
                          <a:solidFill>
                            <a:schemeClr val="dk1"/>
                          </a:solidFill>
                          <a:latin typeface="Calibri"/>
                          <a:ea typeface="Calibri"/>
                          <a:cs typeface="Calibri"/>
                          <a:sym typeface="Calibri"/>
                        </a:rPr>
                        <a:t>Are structures, resources and processes in place to ensure the benefits generated by the project are continued after the external support ceases?</a:t>
                      </a:r>
                      <a:endParaRPr sz="1200" b="1" dirty="0">
                        <a:solidFill>
                          <a:schemeClr val="dk1"/>
                        </a:solidFill>
                        <a:latin typeface="Calibri"/>
                        <a:ea typeface="Calibri"/>
                        <a:cs typeface="Calibri"/>
                        <a:sym typeface="Calibri"/>
                      </a:endParaRPr>
                    </a:p>
                    <a:p>
                      <a:pPr marL="342900" marR="144145" lvl="0" indent="-342900" algn="ctr" rtl="0">
                        <a:lnSpc>
                          <a:spcPct val="102000"/>
                        </a:lnSpc>
                        <a:spcBef>
                          <a:spcPts val="240"/>
                        </a:spcBef>
                        <a:spcAft>
                          <a:spcPts val="0"/>
                        </a:spcAft>
                        <a:buClr>
                          <a:schemeClr val="dk1"/>
                        </a:buClr>
                        <a:buSzPts val="1000"/>
                        <a:buFont typeface="Noto Sans Symbols"/>
                        <a:buChar char="✔"/>
                      </a:pPr>
                      <a:r>
                        <a:rPr lang="en-US" sz="1200" b="1" dirty="0">
                          <a:solidFill>
                            <a:schemeClr val="dk1"/>
                          </a:solidFill>
                          <a:latin typeface="Calibri"/>
                          <a:ea typeface="Calibri"/>
                          <a:cs typeface="Calibri"/>
                          <a:sym typeface="Calibri"/>
                        </a:rPr>
                        <a:t>Is the project supported by local institutions and well-integrated into local social and cultural structures?</a:t>
                      </a:r>
                      <a:endParaRPr sz="1200" b="1" dirty="0">
                        <a:solidFill>
                          <a:schemeClr val="dk1"/>
                        </a:solidFill>
                        <a:latin typeface="Calibri"/>
                        <a:ea typeface="Calibri"/>
                        <a:cs typeface="Calibri"/>
                        <a:sym typeface="Calibri"/>
                      </a:endParaRPr>
                    </a:p>
                    <a:p>
                      <a:pPr marL="342900" marR="144145" lvl="0" indent="-342900" algn="ctr" rtl="0">
                        <a:lnSpc>
                          <a:spcPct val="102000"/>
                        </a:lnSpc>
                        <a:spcBef>
                          <a:spcPts val="295"/>
                        </a:spcBef>
                        <a:spcAft>
                          <a:spcPts val="0"/>
                        </a:spcAft>
                        <a:buClr>
                          <a:schemeClr val="dk1"/>
                        </a:buClr>
                        <a:buSzPts val="1000"/>
                        <a:buFont typeface="Noto Sans Symbols"/>
                        <a:buChar char="✔"/>
                      </a:pPr>
                      <a:r>
                        <a:rPr lang="en-US" sz="1200" b="1" dirty="0">
                          <a:solidFill>
                            <a:schemeClr val="dk1"/>
                          </a:solidFill>
                          <a:latin typeface="Calibri"/>
                          <a:ea typeface="Calibri"/>
                          <a:cs typeface="Calibri"/>
                          <a:sym typeface="Calibri"/>
                        </a:rPr>
                        <a:t>Do the partners benefiting from the intervention have adequate capacities (technical, financial, managerial) for ensuring that the benefits are retained in the long run, and are they committed to do so?</a:t>
                      </a:r>
                      <a:endParaRPr sz="1200" b="1" dirty="0">
                        <a:solidFill>
                          <a:schemeClr val="dk1"/>
                        </a:solidFill>
                        <a:latin typeface="Calibri"/>
                        <a:ea typeface="Calibri"/>
                        <a:cs typeface="Calibri"/>
                        <a:sym typeface="Calibri"/>
                      </a:endParaRPr>
                    </a:p>
                    <a:p>
                      <a:pPr marL="342900" marR="144145" lvl="0" indent="-342900" algn="ctr" rtl="0">
                        <a:lnSpc>
                          <a:spcPct val="102000"/>
                        </a:lnSpc>
                        <a:spcBef>
                          <a:spcPts val="270"/>
                        </a:spcBef>
                        <a:spcAft>
                          <a:spcPts val="0"/>
                        </a:spcAft>
                        <a:buClr>
                          <a:schemeClr val="dk1"/>
                        </a:buClr>
                        <a:buSzPts val="1000"/>
                        <a:buFont typeface="Noto Sans Symbols"/>
                        <a:buChar char="✔"/>
                      </a:pPr>
                      <a:r>
                        <a:rPr lang="en-US" sz="1200" b="1" dirty="0">
                          <a:solidFill>
                            <a:schemeClr val="dk1"/>
                          </a:solidFill>
                          <a:latin typeface="Calibri"/>
                          <a:ea typeface="Calibri"/>
                          <a:cs typeface="Calibri"/>
                          <a:sym typeface="Calibri"/>
                        </a:rPr>
                        <a:t>To what extent have target groups, and possibly other relevant interest groups and stakeholders, been involved in discussions about sustainability?</a:t>
                      </a:r>
                      <a:endParaRPr sz="1200" b="1" dirty="0">
                        <a:solidFill>
                          <a:schemeClr val="dk1"/>
                        </a:solidFill>
                        <a:latin typeface="Calibri"/>
                        <a:ea typeface="Calibri"/>
                        <a:cs typeface="Calibri"/>
                        <a:sym typeface="Calibri"/>
                      </a:endParaRPr>
                    </a:p>
                    <a:p>
                      <a:pPr marL="342900" marR="143510" lvl="0" indent="-279400" algn="just" rtl="0">
                        <a:lnSpc>
                          <a:spcPct val="114285"/>
                        </a:lnSpc>
                        <a:spcBef>
                          <a:spcPts val="0"/>
                        </a:spcBef>
                        <a:spcAft>
                          <a:spcPts val="0"/>
                        </a:spcAft>
                        <a:buClr>
                          <a:schemeClr val="dk1"/>
                        </a:buClr>
                        <a:buSzPts val="1000"/>
                        <a:buFont typeface="Trebuchet MS"/>
                        <a:buNone/>
                      </a:pPr>
                      <a:endParaRPr sz="1000" dirty="0">
                        <a:latin typeface="Trebuchet MS"/>
                        <a:ea typeface="Trebuchet MS"/>
                        <a:cs typeface="Trebuchet MS"/>
                        <a:sym typeface="Trebuchet MS"/>
                      </a:endParaRPr>
                    </a:p>
                  </a:txBody>
                  <a:tcPr marL="0" marR="0" marT="0" marB="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97182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0458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74725" y="3640278"/>
            <a:ext cx="2591670" cy="2667532"/>
          </a:xfrm>
          <a:prstGeom prst="rect">
            <a:avLst/>
          </a:prstGeom>
          <a:noFill/>
          <a:ln>
            <a:noFill/>
          </a:ln>
        </p:spPr>
      </p:pic>
      <p:graphicFrame>
        <p:nvGraphicFramePr>
          <p:cNvPr id="11" name="Google Shape;853;p38"/>
          <p:cNvGraphicFramePr/>
          <p:nvPr>
            <p:extLst>
              <p:ext uri="{D42A27DB-BD31-4B8C-83A1-F6EECF244321}">
                <p14:modId xmlns:p14="http://schemas.microsoft.com/office/powerpoint/2010/main" val="3371186328"/>
              </p:ext>
            </p:extLst>
          </p:nvPr>
        </p:nvGraphicFramePr>
        <p:xfrm>
          <a:off x="3019748" y="2214153"/>
          <a:ext cx="8127975" cy="3749060"/>
        </p:xfrm>
        <a:graphic>
          <a:graphicData uri="http://schemas.openxmlformats.org/drawingml/2006/table">
            <a:tbl>
              <a:tblPr firstRow="1" bandRow="1">
                <a:noFill/>
              </a:tblPr>
              <a:tblGrid>
                <a:gridCol w="2709325">
                  <a:extLst>
                    <a:ext uri="{9D8B030D-6E8A-4147-A177-3AD203B41FA5}">
                      <a16:colId xmlns:a16="http://schemas.microsoft.com/office/drawing/2014/main" val="20000"/>
                    </a:ext>
                  </a:extLst>
                </a:gridCol>
                <a:gridCol w="2709325">
                  <a:extLst>
                    <a:ext uri="{9D8B030D-6E8A-4147-A177-3AD203B41FA5}">
                      <a16:colId xmlns:a16="http://schemas.microsoft.com/office/drawing/2014/main" val="20001"/>
                    </a:ext>
                  </a:extLst>
                </a:gridCol>
                <a:gridCol w="2709325">
                  <a:extLst>
                    <a:ext uri="{9D8B030D-6E8A-4147-A177-3AD203B41FA5}">
                      <a16:colId xmlns:a16="http://schemas.microsoft.com/office/drawing/2014/main" val="20002"/>
                    </a:ext>
                  </a:extLst>
                </a:gridCol>
              </a:tblGrid>
              <a:tr h="359825">
                <a:tc>
                  <a:txBody>
                    <a:bodyPr/>
                    <a:lstStyle/>
                    <a:p>
                      <a:pPr marL="0" marR="0" lvl="0" indent="0" algn="ctr" rtl="0">
                        <a:spcBef>
                          <a:spcPts val="0"/>
                        </a:spcBef>
                        <a:spcAft>
                          <a:spcPts val="0"/>
                        </a:spcAft>
                        <a:buNone/>
                      </a:pPr>
                      <a:r>
                        <a:rPr lang="en-US" sz="1800"/>
                        <a:t>Criteria</a:t>
                      </a:r>
                      <a:endParaRPr sz="1800"/>
                    </a:p>
                  </a:txBody>
                  <a:tcPr marL="91450" marR="91450" marT="45725" marB="45725"/>
                </a:tc>
                <a:tc>
                  <a:txBody>
                    <a:bodyPr/>
                    <a:lstStyle/>
                    <a:p>
                      <a:pPr marL="0" marR="0" lvl="0" indent="0" algn="ctr" rtl="0">
                        <a:spcBef>
                          <a:spcPts val="0"/>
                        </a:spcBef>
                        <a:spcAft>
                          <a:spcPts val="0"/>
                        </a:spcAft>
                        <a:buNone/>
                      </a:pPr>
                      <a:r>
                        <a:rPr lang="en-US" sz="1800"/>
                        <a:t>Definition</a:t>
                      </a:r>
                      <a:endParaRPr sz="1800"/>
                    </a:p>
                  </a:txBody>
                  <a:tcPr marL="91450" marR="91450" marT="45725" marB="45725"/>
                </a:tc>
                <a:tc>
                  <a:txBody>
                    <a:bodyPr/>
                    <a:lstStyle/>
                    <a:p>
                      <a:pPr marL="0" marR="0" lvl="0" indent="0" algn="ctr" rtl="0">
                        <a:spcBef>
                          <a:spcPts val="0"/>
                        </a:spcBef>
                        <a:spcAft>
                          <a:spcPts val="0"/>
                        </a:spcAft>
                        <a:buNone/>
                      </a:pPr>
                      <a:r>
                        <a:rPr lang="en-US" sz="1800" b="0" dirty="0">
                          <a:solidFill>
                            <a:schemeClr val="tx1"/>
                          </a:solidFill>
                          <a:latin typeface="Calibri"/>
                          <a:ea typeface="Calibri"/>
                          <a:cs typeface="Calibri"/>
                          <a:sym typeface="Calibri"/>
                        </a:rPr>
                        <a:t>Sample evaluation </a:t>
                      </a:r>
                      <a:r>
                        <a:rPr lang="en-US" sz="1800" b="0" dirty="0">
                          <a:solidFill>
                            <a:schemeClr val="tx1"/>
                          </a:solidFill>
                        </a:rPr>
                        <a:t>Questions</a:t>
                      </a:r>
                      <a:endParaRPr sz="1800" b="0" dirty="0">
                        <a:solidFill>
                          <a:schemeClr val="tx1"/>
                        </a:solidFill>
                      </a:endParaRPr>
                    </a:p>
                  </a:txBody>
                  <a:tcPr marL="91450" marR="91450" marT="45725" marB="45725"/>
                </a:tc>
                <a:extLst>
                  <a:ext uri="{0D108BD9-81ED-4DB2-BD59-A6C34878D82A}">
                    <a16:rowId xmlns:a16="http://schemas.microsoft.com/office/drawing/2014/main" val="10000"/>
                  </a:ext>
                </a:extLst>
              </a:tr>
              <a:tr h="359825">
                <a:tc>
                  <a:txBody>
                    <a:bodyPr/>
                    <a:lstStyle/>
                    <a:p>
                      <a:pPr marL="0" marR="0" lvl="0" indent="0" algn="l" rtl="0">
                        <a:spcBef>
                          <a:spcPts val="0"/>
                        </a:spcBef>
                        <a:spcAft>
                          <a:spcPts val="0"/>
                        </a:spcAft>
                        <a:buNone/>
                      </a:pPr>
                      <a:endParaRPr sz="1800" b="1">
                        <a:solidFill>
                          <a:schemeClr val="dk1"/>
                        </a:solidFill>
                        <a:latin typeface="Calibri"/>
                        <a:ea typeface="Calibri"/>
                        <a:cs typeface="Calibri"/>
                        <a:sym typeface="Calibri"/>
                      </a:endParaRPr>
                    </a:p>
                    <a:p>
                      <a:pPr marL="0" marR="0" lvl="0" indent="0" algn="l" rtl="0">
                        <a:spcBef>
                          <a:spcPts val="0"/>
                        </a:spcBef>
                        <a:spcAft>
                          <a:spcPts val="0"/>
                        </a:spcAft>
                        <a:buNone/>
                      </a:pPr>
                      <a:endParaRPr sz="1800" b="1">
                        <a:solidFill>
                          <a:schemeClr val="dk1"/>
                        </a:solidFill>
                        <a:latin typeface="Calibri"/>
                        <a:ea typeface="Calibri"/>
                        <a:cs typeface="Calibri"/>
                        <a:sym typeface="Calibri"/>
                      </a:endParaRPr>
                    </a:p>
                    <a:p>
                      <a:pPr marL="0" marR="0" lvl="0" indent="0" algn="l" rtl="0">
                        <a:spcBef>
                          <a:spcPts val="0"/>
                        </a:spcBef>
                        <a:spcAft>
                          <a:spcPts val="0"/>
                        </a:spcAft>
                        <a:buNone/>
                      </a:pPr>
                      <a:endParaRPr sz="1800" b="1">
                        <a:solidFill>
                          <a:schemeClr val="dk1"/>
                        </a:solidFill>
                        <a:latin typeface="Calibri"/>
                        <a:ea typeface="Calibri"/>
                        <a:cs typeface="Calibri"/>
                        <a:sym typeface="Calibri"/>
                      </a:endParaRPr>
                    </a:p>
                    <a:p>
                      <a:pPr marL="0" marR="0" lvl="0" indent="0" algn="l" rtl="0">
                        <a:spcBef>
                          <a:spcPts val="0"/>
                        </a:spcBef>
                        <a:spcAft>
                          <a:spcPts val="0"/>
                        </a:spcAft>
                        <a:buNone/>
                      </a:pPr>
                      <a:endParaRPr sz="1800" b="1">
                        <a:solidFill>
                          <a:schemeClr val="dk1"/>
                        </a:solidFill>
                        <a:latin typeface="Calibri"/>
                        <a:ea typeface="Calibri"/>
                        <a:cs typeface="Calibri"/>
                        <a:sym typeface="Calibri"/>
                      </a:endParaRPr>
                    </a:p>
                    <a:p>
                      <a:pPr marL="0" marR="0" lvl="0" indent="0" algn="ctr" rtl="0">
                        <a:spcBef>
                          <a:spcPts val="0"/>
                        </a:spcBef>
                        <a:spcAft>
                          <a:spcPts val="0"/>
                        </a:spcAft>
                        <a:buNone/>
                      </a:pPr>
                      <a:r>
                        <a:rPr lang="en-US" sz="1800" b="1">
                          <a:solidFill>
                            <a:srgbClr val="7030A0"/>
                          </a:solidFill>
                          <a:latin typeface="Calibri"/>
                          <a:ea typeface="Calibri"/>
                          <a:cs typeface="Calibri"/>
                          <a:sym typeface="Calibri"/>
                        </a:rPr>
                        <a:t>Connectedness</a:t>
                      </a:r>
                      <a:endParaRPr sz="1800">
                        <a:solidFill>
                          <a:srgbClr val="7030A0"/>
                        </a:solidFill>
                      </a:endParaRPr>
                    </a:p>
                  </a:txBody>
                  <a:tcPr marL="91450" marR="91450" marT="45725" marB="45725"/>
                </a:tc>
                <a:tc>
                  <a:txBody>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C</a:t>
                      </a:r>
                      <a:r>
                        <a:rPr lang="en-US" sz="1800" b="1">
                          <a:solidFill>
                            <a:srgbClr val="7030A0"/>
                          </a:solidFill>
                          <a:latin typeface="Calibri"/>
                          <a:ea typeface="Calibri"/>
                          <a:cs typeface="Calibri"/>
                          <a:sym typeface="Calibri"/>
                        </a:rPr>
                        <a:t>onnectedness</a:t>
                      </a:r>
                      <a:r>
                        <a:rPr lang="en-US" sz="1800" b="1">
                          <a:solidFill>
                            <a:schemeClr val="dk1"/>
                          </a:solidFill>
                          <a:latin typeface="Calibri"/>
                          <a:ea typeface="Calibri"/>
                          <a:cs typeface="Calibri"/>
                          <a:sym typeface="Calibri"/>
                        </a:rPr>
                        <a:t> </a:t>
                      </a:r>
                      <a:r>
                        <a:rPr lang="en-US" sz="1800">
                          <a:solidFill>
                            <a:schemeClr val="dk1"/>
                          </a:solidFill>
                          <a:latin typeface="Calibri"/>
                          <a:ea typeface="Calibri"/>
                          <a:cs typeface="Calibri"/>
                          <a:sym typeface="Calibri"/>
                        </a:rPr>
                        <a:t>looks at “The extent to which activities of a short-term emergency nature are carried out in a context that takes longer-term and interconnected problems into account”.</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 </a:t>
                      </a:r>
                      <a:r>
                        <a:rPr lang="en-US" sz="1800" b="1">
                          <a:solidFill>
                            <a:schemeClr val="dk1"/>
                          </a:solidFill>
                          <a:latin typeface="Calibri"/>
                          <a:ea typeface="Calibri"/>
                          <a:cs typeface="Calibri"/>
                          <a:sym typeface="Calibri"/>
                        </a:rPr>
                        <a:t>Adds a humanitarian dimension to sustainability.</a:t>
                      </a:r>
                      <a:endParaRPr sz="1800" b="1"/>
                    </a:p>
                  </a:txBody>
                  <a:tcPr marL="91450" marR="91450" marT="45725" marB="45725"/>
                </a:tc>
                <a:tc>
                  <a:txBody>
                    <a:bodyPr/>
                    <a:lstStyle/>
                    <a:p>
                      <a:pPr marL="285750" marR="0" lvl="0" indent="-285750" algn="ctr" rtl="0">
                        <a:spcBef>
                          <a:spcPts val="0"/>
                        </a:spcBef>
                        <a:spcAft>
                          <a:spcPts val="0"/>
                        </a:spcAft>
                        <a:buClr>
                          <a:schemeClr val="dk1"/>
                        </a:buClr>
                        <a:buSzPts val="1800"/>
                        <a:buFont typeface="Noto Sans Symbols"/>
                        <a:buChar char="✔"/>
                      </a:pPr>
                      <a:r>
                        <a:rPr lang="en-US" sz="1800" dirty="0">
                          <a:solidFill>
                            <a:schemeClr val="dk1"/>
                          </a:solidFill>
                          <a:latin typeface="Calibri"/>
                          <a:ea typeface="Calibri"/>
                          <a:cs typeface="Calibri"/>
                          <a:sym typeface="Calibri"/>
                        </a:rPr>
                        <a:t>To what extent are the project activities connected to longer-term development concerns?</a:t>
                      </a:r>
                      <a:endParaRPr sz="1800" dirty="0">
                        <a:solidFill>
                          <a:schemeClr val="dk1"/>
                        </a:solidFill>
                        <a:latin typeface="Calibri"/>
                        <a:ea typeface="Calibri"/>
                        <a:cs typeface="Calibri"/>
                        <a:sym typeface="Calibri"/>
                      </a:endParaRPr>
                    </a:p>
                    <a:p>
                      <a:pPr marL="285750" marR="0" lvl="0" indent="-285750" algn="ctr" rtl="0">
                        <a:spcBef>
                          <a:spcPts val="0"/>
                        </a:spcBef>
                        <a:spcAft>
                          <a:spcPts val="0"/>
                        </a:spcAft>
                        <a:buClr>
                          <a:schemeClr val="dk1"/>
                        </a:buClr>
                        <a:buSzPts val="1800"/>
                        <a:buFont typeface="Noto Sans Symbols"/>
                        <a:buChar char="✔"/>
                      </a:pPr>
                      <a:r>
                        <a:rPr lang="en-US" sz="1800" dirty="0">
                          <a:solidFill>
                            <a:schemeClr val="dk1"/>
                          </a:solidFill>
                          <a:latin typeface="Calibri"/>
                          <a:ea typeface="Calibri"/>
                          <a:cs typeface="Calibri"/>
                          <a:sym typeface="Calibri"/>
                        </a:rPr>
                        <a:t>What steps have been taken to promote retention of gains from these interventions?</a:t>
                      </a:r>
                      <a:endParaRPr sz="1200" b="1" dirty="0">
                        <a:solidFill>
                          <a:schemeClr val="dk1"/>
                        </a:solidFill>
                        <a:latin typeface="Calibri"/>
                        <a:ea typeface="Calibri"/>
                        <a:cs typeface="Calibri"/>
                        <a:sym typeface="Calibri"/>
                      </a:endParaRPr>
                    </a:p>
                  </a:txBody>
                  <a:tcPr marL="91450" marR="91450" marT="45725" marB="45725"/>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11775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1549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(Part1</a:t>
            </a:r>
            <a:r>
              <a:rPr lang="en-US" sz="2800" b="1" dirty="0">
                <a:latin typeface="Times New Roman" panose="02020603050405020304" pitchFamily="18" charset="0"/>
                <a:ea typeface="Tajawal Medium"/>
                <a:cs typeface="Times New Roman" panose="02020603050405020304" pitchFamily="18" charset="0"/>
                <a:sym typeface="Tajawal Medium"/>
              </a:rPr>
              <a:t>)</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43615" y="3749417"/>
            <a:ext cx="2591670" cy="2667532"/>
          </a:xfrm>
          <a:prstGeom prst="rect">
            <a:avLst/>
          </a:prstGeom>
          <a:noFill/>
          <a:ln>
            <a:noFill/>
          </a:ln>
        </p:spPr>
      </p:pic>
      <p:sp>
        <p:nvSpPr>
          <p:cNvPr id="2" name="Rectangle 1"/>
          <p:cNvSpPr/>
          <p:nvPr/>
        </p:nvSpPr>
        <p:spPr>
          <a:xfrm>
            <a:off x="3225996" y="2053297"/>
            <a:ext cx="7528874" cy="4154984"/>
          </a:xfrm>
          <a:prstGeom prst="rect">
            <a:avLst/>
          </a:prstGeom>
        </p:spPr>
        <p:txBody>
          <a:bodyPr wrap="square">
            <a:spAutoFit/>
          </a:bodyPr>
          <a:lstStyle/>
          <a:p>
            <a:pPr marL="542925" marR="244475" lvl="0" indent="-285750" algn="just">
              <a:lnSpc>
                <a:spcPct val="150000"/>
              </a:lnSpc>
              <a:spcBef>
                <a:spcPts val="5"/>
              </a:spcBef>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The focus on given criteria may change </a:t>
            </a:r>
            <a:r>
              <a:rPr lang="en-US" sz="1600" b="1" dirty="0">
                <a:solidFill>
                  <a:srgbClr val="C00000"/>
                </a:solidFill>
                <a:latin typeface="Times New Roman"/>
                <a:ea typeface="Times New Roman"/>
                <a:cs typeface="Times New Roman"/>
                <a:sym typeface="Times New Roman"/>
              </a:rPr>
              <a:t>at different stages of the intervention life cycle.</a:t>
            </a:r>
            <a:endParaRPr lang="en-US" sz="1600" dirty="0"/>
          </a:p>
          <a:p>
            <a:pPr marL="542925" marR="244475" lvl="0" indent="-285750" algn="just">
              <a:lnSpc>
                <a:spcPct val="150000"/>
              </a:lnSpc>
              <a:spcBef>
                <a:spcPts val="5"/>
              </a:spcBef>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 </a:t>
            </a:r>
            <a:r>
              <a:rPr lang="en-US" sz="1600" b="1" dirty="0">
                <a:solidFill>
                  <a:srgbClr val="00B050"/>
                </a:solidFill>
                <a:latin typeface="Times New Roman"/>
                <a:ea typeface="Times New Roman"/>
                <a:cs typeface="Times New Roman"/>
                <a:sym typeface="Times New Roman"/>
              </a:rPr>
              <a:t>In an ex-ante evaluation</a:t>
            </a:r>
            <a:r>
              <a:rPr lang="en-US" sz="1600" b="1" dirty="0">
                <a:solidFill>
                  <a:schemeClr val="dk1"/>
                </a:solidFill>
                <a:latin typeface="Times New Roman"/>
                <a:ea typeface="Times New Roman"/>
                <a:cs typeface="Times New Roman"/>
                <a:sym typeface="Times New Roman"/>
              </a:rPr>
              <a:t>, the focus could be on relevance, while for a midterm evaluation, it could shift towards effectiveness and efficiency so that recommendations for improvement can be made during implementation.</a:t>
            </a:r>
            <a:endParaRPr lang="en-US" sz="1600" dirty="0"/>
          </a:p>
          <a:p>
            <a:pPr marL="542925" marR="244475" lvl="0" indent="-285750" algn="ctr">
              <a:lnSpc>
                <a:spcPct val="150000"/>
              </a:lnSpc>
              <a:spcBef>
                <a:spcPts val="5"/>
              </a:spcBef>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 By the end of the life cycle, </a:t>
            </a:r>
            <a:r>
              <a:rPr lang="en-US" sz="1600" b="1" dirty="0">
                <a:solidFill>
                  <a:srgbClr val="00B0F0"/>
                </a:solidFill>
                <a:latin typeface="Times New Roman"/>
                <a:ea typeface="Times New Roman"/>
                <a:cs typeface="Times New Roman"/>
                <a:sym typeface="Times New Roman"/>
              </a:rPr>
              <a:t>final and ex-post evaluations </a:t>
            </a:r>
            <a:r>
              <a:rPr lang="en-US" sz="1600" b="1" dirty="0">
                <a:solidFill>
                  <a:schemeClr val="dk1"/>
                </a:solidFill>
                <a:latin typeface="Times New Roman"/>
                <a:ea typeface="Times New Roman"/>
                <a:cs typeface="Times New Roman"/>
                <a:sym typeface="Times New Roman"/>
              </a:rPr>
              <a:t>are better able to assess the overall performance, sustainability and impact of the intervention. </a:t>
            </a:r>
            <a:r>
              <a:rPr lang="en-US" sz="1600" b="1" dirty="0">
                <a:solidFill>
                  <a:srgbClr val="C00000"/>
                </a:solidFill>
                <a:latin typeface="Times New Roman"/>
                <a:ea typeface="Times New Roman"/>
                <a:cs typeface="Times New Roman"/>
                <a:sym typeface="Times New Roman"/>
              </a:rPr>
              <a:t>However, the evaluation criteria must always take account of the specific requirements of the evaluation and the interest of end users of the evaluation and of other stakeholders.</a:t>
            </a:r>
            <a:endParaRPr lang="en-US" sz="1600" b="1" dirty="0">
              <a:solidFill>
                <a:srgbClr val="C0000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133491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301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Google Shape;651;p43"/>
          <p:cNvSpPr/>
          <p:nvPr/>
        </p:nvSpPr>
        <p:spPr>
          <a:xfrm>
            <a:off x="2560793" y="2053297"/>
            <a:ext cx="7454900" cy="4232910"/>
          </a:xfrm>
          <a:prstGeom prst="rect">
            <a:avLst/>
          </a:prstGeom>
          <a:blipFill rotWithShape="1">
            <a:blip r:embed="rId3">
              <a:alphaModFix/>
            </a:blip>
            <a:stretch>
              <a:fillRect/>
            </a:stretch>
          </a:blip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 name="TextBox 12"/>
          <p:cNvSpPr txBox="1"/>
          <p:nvPr/>
        </p:nvSpPr>
        <p:spPr>
          <a:xfrm>
            <a:off x="2341678" y="1345306"/>
            <a:ext cx="9484116" cy="461665"/>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Time for Questions</a:t>
            </a:r>
            <a:endParaRPr lang="en-US" sz="2400" b="1" dirty="0">
              <a:solidFill>
                <a:schemeClr val="dk1"/>
              </a:solidFill>
              <a:latin typeface="Times New Roman" panose="02020603050405020304" pitchFamily="18" charset="0"/>
              <a:ea typeface="Calibri"/>
              <a:cs typeface="Times New Roman" panose="02020603050405020304" pitchFamily="18" charset="0"/>
              <a:sym typeface="Calibri"/>
            </a:endParaRPr>
          </a:p>
        </p:txBody>
      </p:sp>
    </p:spTree>
    <p:extLst>
      <p:ext uri="{BB962C8B-B14F-4D97-AF65-F5344CB8AC3E}">
        <p14:creationId xmlns:p14="http://schemas.microsoft.com/office/powerpoint/2010/main" val="2460678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11162724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57B3926-F187-4C52-89AA-9D60A69A7753}">
  <ds:schemaRefs>
    <ds:schemaRef ds:uri="http://schemas.microsoft.com/sharepoint/v3/contenttype/forms"/>
  </ds:schemaRefs>
</ds:datastoreItem>
</file>

<file path=customXml/itemProps2.xml><?xml version="1.0" encoding="utf-8"?>
<ds:datastoreItem xmlns:ds="http://schemas.openxmlformats.org/officeDocument/2006/customXml" ds:itemID="{FDEC6176-97B6-49B1-A7DA-A710E7CEF538}">
  <ds:schemaRefs>
    <ds:schemaRef ds:uri="http://schemas.microsoft.com/office/2006/documentManagement/types"/>
    <ds:schemaRef ds:uri="http://schemas.microsoft.com/office/2006/metadata/properties"/>
    <ds:schemaRef ds:uri="http://schemas.openxmlformats.org/package/2006/metadata/core-properties"/>
    <ds:schemaRef ds:uri="http://www.w3.org/XML/1998/namespace"/>
    <ds:schemaRef ds:uri="http://purl.org/dc/terms/"/>
    <ds:schemaRef ds:uri="d13aca44-ef33-4cf4-9980-7f0b00e6eeb9"/>
    <ds:schemaRef ds:uri="49100919-8a76-4266-be0c-7dc583902cb4"/>
    <ds:schemaRef ds:uri="http://purl.org/dc/dcmitype/"/>
    <ds:schemaRef ds:uri="http://purl.org/dc/elements/1.1/"/>
    <ds:schemaRef ds:uri="http://schemas.microsoft.com/office/infopath/2007/PartnerControls"/>
  </ds:schemaRefs>
</ds:datastoreItem>
</file>

<file path=customXml/itemProps3.xml><?xml version="1.0" encoding="utf-8"?>
<ds:datastoreItem xmlns:ds="http://schemas.openxmlformats.org/officeDocument/2006/customXml" ds:itemID="{447A3BD0-ADCC-4692-A9A9-0A9ADFE0A64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245</TotalTime>
  <Words>3447</Words>
  <Application>Microsoft Office PowerPoint</Application>
  <PresentationFormat>Widescreen</PresentationFormat>
  <Paragraphs>547</Paragraphs>
  <Slides>41</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41</vt:i4>
      </vt:variant>
    </vt:vector>
  </HeadingPairs>
  <TitlesOfParts>
    <vt:vector size="51" baseType="lpstr">
      <vt:lpstr>Arial</vt:lpstr>
      <vt:lpstr>Calibri</vt:lpstr>
      <vt:lpstr>Calibri Light</vt:lpstr>
      <vt:lpstr>Noto Sans Symbols</vt:lpstr>
      <vt:lpstr>Roboto Light</vt:lpstr>
      <vt:lpstr>Tahoma</vt:lpstr>
      <vt:lpstr>Tajawal Medium</vt:lpstr>
      <vt:lpstr>Times New Roman</vt:lpstr>
      <vt:lpstr>Trebuchet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Eyad Mohamed Barakat</cp:lastModifiedBy>
  <cp:revision>50</cp:revision>
  <dcterms:created xsi:type="dcterms:W3CDTF">2023-04-29T09:08:00Z</dcterms:created>
  <dcterms:modified xsi:type="dcterms:W3CDTF">2024-03-23T07:19:58Z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