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730" r:id="rId6"/>
    <p:sldId id="553" r:id="rId7"/>
    <p:sldId id="731" r:id="rId8"/>
    <p:sldId id="703" r:id="rId9"/>
    <p:sldId id="665" r:id="rId10"/>
    <p:sldId id="704" r:id="rId11"/>
    <p:sldId id="732" r:id="rId12"/>
    <p:sldId id="733" r:id="rId13"/>
    <p:sldId id="734" r:id="rId14"/>
    <p:sldId id="735" r:id="rId15"/>
    <p:sldId id="668" r:id="rId16"/>
    <p:sldId id="705" r:id="rId17"/>
    <p:sldId id="706" r:id="rId18"/>
    <p:sldId id="707" r:id="rId19"/>
    <p:sldId id="708" r:id="rId20"/>
    <p:sldId id="736" r:id="rId21"/>
    <p:sldId id="737" r:id="rId22"/>
    <p:sldId id="721" r:id="rId23"/>
    <p:sldId id="722" r:id="rId24"/>
    <p:sldId id="738" r:id="rId25"/>
    <p:sldId id="742" r:id="rId26"/>
    <p:sldId id="740" r:id="rId27"/>
    <p:sldId id="739" r:id="rId28"/>
    <p:sldId id="744" r:id="rId29"/>
    <p:sldId id="745" r:id="rId30"/>
    <p:sldId id="746" r:id="rId31"/>
    <p:sldId id="741" r:id="rId32"/>
    <p:sldId id="747" r:id="rId33"/>
    <p:sldId id="743" r:id="rId34"/>
    <p:sldId id="748" r:id="rId35"/>
    <p:sldId id="749" r:id="rId36"/>
    <p:sldId id="750" r:id="rId37"/>
    <p:sldId id="720" r:id="rId38"/>
    <p:sldId id="751" r:id="rId39"/>
    <p:sldId id="754" r:id="rId40"/>
    <p:sldId id="755" r:id="rId41"/>
    <p:sldId id="729" r:id="rId42"/>
    <p:sldId id="756"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730"/>
            <p14:sldId id="553"/>
            <p14:sldId id="731"/>
            <p14:sldId id="703"/>
            <p14:sldId id="665"/>
            <p14:sldId id="704"/>
            <p14:sldId id="732"/>
            <p14:sldId id="733"/>
            <p14:sldId id="734"/>
            <p14:sldId id="735"/>
            <p14:sldId id="668"/>
            <p14:sldId id="705"/>
            <p14:sldId id="706"/>
            <p14:sldId id="707"/>
            <p14:sldId id="708"/>
            <p14:sldId id="736"/>
            <p14:sldId id="737"/>
            <p14:sldId id="721"/>
            <p14:sldId id="722"/>
            <p14:sldId id="738"/>
            <p14:sldId id="742"/>
            <p14:sldId id="740"/>
            <p14:sldId id="739"/>
            <p14:sldId id="744"/>
            <p14:sldId id="745"/>
            <p14:sldId id="746"/>
            <p14:sldId id="741"/>
            <p14:sldId id="747"/>
            <p14:sldId id="743"/>
            <p14:sldId id="748"/>
            <p14:sldId id="749"/>
            <p14:sldId id="750"/>
            <p14:sldId id="720"/>
            <p14:sldId id="751"/>
            <p14:sldId id="754"/>
            <p14:sldId id="755"/>
            <p14:sldId id="729"/>
            <p14:sldId id="75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8221"/>
    <a:srgbClr val="203E5F"/>
    <a:srgbClr val="FAC748"/>
    <a:srgbClr val="00AEEF"/>
    <a:srgbClr val="000000"/>
    <a:srgbClr val="FFD200"/>
    <a:srgbClr val="669BBC"/>
    <a:srgbClr val="2D3956"/>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4" d="100"/>
          <a:sy n="64" d="100"/>
        </p:scale>
        <p:origin x="90" y="18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104"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105" Type="http://schemas.microsoft.com/office/2015/10/relationships/revisionInfo" Target="revisionInfo.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3/15/2025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5"/>
        <p:cNvGrpSpPr/>
        <p:nvPr/>
      </p:nvGrpSpPr>
      <p:grpSpPr>
        <a:xfrm>
          <a:off x="0" y="0"/>
          <a:ext cx="0" cy="0"/>
          <a:chOff x="0" y="0"/>
          <a:chExt cx="0" cy="0"/>
        </a:xfrm>
      </p:grpSpPr>
      <p:sp>
        <p:nvSpPr>
          <p:cNvPr id="376" name="Google Shape;376;gbd924ddcd4_0_4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7" name="Google Shape;377;gbd924ddcd4_0_4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041048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40221389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9819883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3/15/2025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3/15/2025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3/15/2025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3/15/2025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3/15/2025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3.xml"/><Relationship Id="rId5" Type="http://schemas.microsoft.com/office/2007/relationships/hdphoto" Target="../media/hdphoto5.wdp"/><Relationship Id="rId4" Type="http://schemas.openxmlformats.org/officeDocument/2006/relationships/image" Target="../media/image12.png"/></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4.xml"/><Relationship Id="rId5" Type="http://schemas.openxmlformats.org/officeDocument/2006/relationships/image" Target="../media/image15.png"/><Relationship Id="rId4" Type="http://schemas.openxmlformats.org/officeDocument/2006/relationships/image" Target="../media/image2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340839" y="-720725"/>
            <a:ext cx="749594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930438" y="4302449"/>
            <a:ext cx="5216525" cy="398780"/>
          </a:xfrm>
          <a:prstGeom prst="rect">
            <a:avLst/>
          </a:prstGeom>
          <a:noFill/>
        </p:spPr>
        <p:txBody>
          <a:bodyPr wrap="square" rtlCol="0">
            <a:spAutoFit/>
          </a:bodyPr>
          <a:lstStyle/>
          <a:p>
            <a:r>
              <a:rPr lang="en-US" sz="2000" dirty="0">
                <a:latin typeface="Alexandria" charset="0"/>
                <a:cs typeface="Alexandria" charset="0"/>
              </a:rPr>
              <a:t>Prepared by Dr. </a:t>
            </a:r>
            <a:r>
              <a:rPr lang="en-US" sz="2000" dirty="0" err="1">
                <a:latin typeface="Alexandria" charset="0"/>
                <a:cs typeface="Alexandria" charset="0"/>
              </a:rPr>
              <a:t>Hesham</a:t>
            </a:r>
            <a:r>
              <a:rPr lang="en-US" sz="2000" dirty="0">
                <a:latin typeface="Alexandria" charset="0"/>
                <a:cs typeface="Alexandria" charset="0"/>
              </a:rPr>
              <a:t> </a:t>
            </a:r>
            <a:r>
              <a:rPr lang="en-US" sz="2000" dirty="0" err="1">
                <a:latin typeface="Alexandria" charset="0"/>
                <a:cs typeface="Alexandria" charset="0"/>
              </a:rPr>
              <a:t>Mousli</a:t>
            </a:r>
            <a:endParaRPr lang="en-US" sz="2000" dirty="0">
              <a:latin typeface="Alexandria" charset="0"/>
              <a:cs typeface="Alexandria" charset="0"/>
            </a:endParaRPr>
          </a:p>
        </p:txBody>
      </p:sp>
      <p:sp>
        <p:nvSpPr>
          <p:cNvPr id="31" name="TextBox 30"/>
          <p:cNvSpPr txBox="1"/>
          <p:nvPr/>
        </p:nvSpPr>
        <p:spPr>
          <a:xfrm>
            <a:off x="0" y="1898890"/>
            <a:ext cx="6409065" cy="2000548"/>
          </a:xfrm>
          <a:prstGeom prst="rect">
            <a:avLst/>
          </a:prstGeom>
          <a:noFill/>
        </p:spPr>
        <p:txBody>
          <a:bodyPr wrap="square" rtlCol="0">
            <a:spAutoFit/>
          </a:bodyPr>
          <a:lstStyle/>
          <a:p>
            <a:pPr algn="ctr"/>
            <a:r>
              <a:rPr lang="en-US" sz="4400" b="1" dirty="0" smtClean="0">
                <a:solidFill>
                  <a:srgbClr val="00B0F0"/>
                </a:solidFill>
                <a:latin typeface="Alexandria" charset="0"/>
                <a:cs typeface="Alexandria" charset="0"/>
              </a:rPr>
              <a:t>Six-Sigma</a:t>
            </a:r>
          </a:p>
          <a:p>
            <a:pPr algn="ctr"/>
            <a:r>
              <a:rPr lang="en-US" sz="4000" b="1" dirty="0" smtClean="0">
                <a:solidFill>
                  <a:srgbClr val="00B0F0"/>
                </a:solidFill>
                <a:latin typeface="Alexandria" charset="0"/>
                <a:cs typeface="Alexandria" charset="0"/>
              </a:rPr>
              <a:t>(DMAIC Methodology)</a:t>
            </a:r>
          </a:p>
          <a:p>
            <a:pPr algn="ctr"/>
            <a:r>
              <a:rPr lang="en-US" sz="4000" b="1" dirty="0" smtClean="0">
                <a:solidFill>
                  <a:srgbClr val="00B0F0"/>
                </a:solidFill>
                <a:latin typeface="Alexandria" charset="0"/>
                <a:cs typeface="Alexandria" charset="0"/>
              </a:rPr>
              <a:t>Part I</a:t>
            </a:r>
            <a:endParaRPr lang="en-US" sz="40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7</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1972912" cy="677108"/>
          </a:xfrm>
          <a:prstGeom prst="rect">
            <a:avLst/>
          </a:prstGeom>
          <a:noFill/>
        </p:spPr>
        <p:txBody>
          <a:bodyPr wrap="none" rtlCol="0">
            <a:spAutoFit/>
          </a:bodyPr>
          <a:lstStyle/>
          <a:p>
            <a:r>
              <a:rPr lang="en-US" sz="2000" dirty="0">
                <a:latin typeface="Alexandria" charset="0"/>
                <a:cs typeface="Alexandria" charset="0"/>
              </a:rPr>
              <a:t>MHA623</a:t>
            </a:r>
          </a:p>
          <a:p>
            <a:r>
              <a:rPr lang="en-US" b="1" dirty="0"/>
              <a:t>Healthcare Quality</a:t>
            </a:r>
            <a:endParaRPr lang="en-US" sz="2000" dirty="0">
              <a:latin typeface="Alexandria" charset="0"/>
              <a:cs typeface="Alexandria" charset="0"/>
            </a:endParaRPr>
          </a:p>
        </p:txBody>
      </p:sp>
      <p:sp>
        <p:nvSpPr>
          <p:cNvPr id="14" name="Oval 13"/>
          <p:cNvSpPr/>
          <p:nvPr/>
        </p:nvSpPr>
        <p:spPr>
          <a:xfrm>
            <a:off x="6728591" y="-320675"/>
            <a:ext cx="6882202"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378"/>
        <p:cNvGrpSpPr/>
        <p:nvPr/>
      </p:nvGrpSpPr>
      <p:grpSpPr>
        <a:xfrm>
          <a:off x="0" y="0"/>
          <a:ext cx="0" cy="0"/>
          <a:chOff x="0" y="0"/>
          <a:chExt cx="0" cy="0"/>
        </a:xfrm>
      </p:grpSpPr>
      <p:sp>
        <p:nvSpPr>
          <p:cNvPr id="379" name="Google Shape;379;p40"/>
          <p:cNvSpPr txBox="1">
            <a:spLocks noGrp="1"/>
          </p:cNvSpPr>
          <p:nvPr>
            <p:ph type="title"/>
          </p:nvPr>
        </p:nvSpPr>
        <p:spPr>
          <a:xfrm>
            <a:off x="212748" y="226771"/>
            <a:ext cx="7283600" cy="528400"/>
          </a:xfrm>
          <a:prstGeom prst="rect">
            <a:avLst/>
          </a:prstGeom>
        </p:spPr>
        <p:txBody>
          <a:bodyPr spcFirstLastPara="1" vert="horz" wrap="square" lIns="0" tIns="0" rIns="0" bIns="0" rtlCol="0" anchor="ctr" anchorCtr="0">
            <a:noAutofit/>
          </a:bodyPr>
          <a:lstStyle/>
          <a:p>
            <a:pPr>
              <a:spcBef>
                <a:spcPts val="0"/>
              </a:spcBef>
            </a:pPr>
            <a:r>
              <a:rPr lang="en-US" b="1" dirty="0">
                <a:solidFill>
                  <a:srgbClr val="CA0619"/>
                </a:solidFill>
                <a:latin typeface="Book Antiqua" panose="02040602050305030304" pitchFamily="18" charset="0"/>
              </a:rPr>
              <a:t>Our Roadmap</a:t>
            </a:r>
            <a:endParaRPr b="1" dirty="0">
              <a:solidFill>
                <a:srgbClr val="CA0619"/>
              </a:solidFill>
              <a:latin typeface="Book Antiqua" panose="02040602050305030304" pitchFamily="18" charset="0"/>
            </a:endParaRPr>
          </a:p>
        </p:txBody>
      </p:sp>
      <p:sp>
        <p:nvSpPr>
          <p:cNvPr id="380" name="Google Shape;380;p40"/>
          <p:cNvSpPr txBox="1">
            <a:spLocks noGrp="1"/>
          </p:cNvSpPr>
          <p:nvPr>
            <p:ph type="sldNum" idx="12"/>
          </p:nvPr>
        </p:nvSpPr>
        <p:spPr>
          <a:xfrm>
            <a:off x="11205845" y="6231535"/>
            <a:ext cx="731600" cy="524800"/>
          </a:xfrm>
          <a:prstGeom prst="rect">
            <a:avLst/>
          </a:prstGeom>
        </p:spPr>
        <p:txBody>
          <a:bodyPr spcFirstLastPara="1" vert="horz" wrap="square" lIns="0" tIns="0" rIns="0" bIns="0" rtlCol="0" anchor="ctr" anchorCtr="0">
            <a:noAutofit/>
          </a:bodyPr>
          <a:lstStyle/>
          <a:p>
            <a:pPr algn="r"/>
            <a:fld id="{00000000-1234-1234-1234-123412341234}" type="slidenum">
              <a:rPr lang="en">
                <a:solidFill>
                  <a:schemeClr val="accent5"/>
                </a:solidFill>
              </a:rPr>
              <a:pPr algn="r"/>
              <a:t>2</a:t>
            </a:fld>
            <a:endParaRPr>
              <a:solidFill>
                <a:schemeClr val="accent5"/>
              </a:solidFill>
            </a:endParaRPr>
          </a:p>
        </p:txBody>
      </p:sp>
      <p:sp>
        <p:nvSpPr>
          <p:cNvPr id="381" name="Google Shape;381;p40"/>
          <p:cNvSpPr/>
          <p:nvPr/>
        </p:nvSpPr>
        <p:spPr>
          <a:xfrm>
            <a:off x="0" y="3364572"/>
            <a:ext cx="12192000" cy="1348057"/>
          </a:xfrm>
          <a:custGeom>
            <a:avLst/>
            <a:gdLst/>
            <a:ahLst/>
            <a:cxnLst/>
            <a:rect l="l" t="t" r="r" b="b"/>
            <a:pathLst>
              <a:path w="12192000" h="1348058" extrusionOk="0">
                <a:moveTo>
                  <a:pt x="12192000" y="0"/>
                </a:moveTo>
                <a:lnTo>
                  <a:pt x="10837333" y="0"/>
                </a:lnTo>
                <a:cubicBezTo>
                  <a:pt x="10463295" y="0"/>
                  <a:pt x="10160000" y="301773"/>
                  <a:pt x="10160000" y="674029"/>
                </a:cubicBezTo>
                <a:lnTo>
                  <a:pt x="10160000" y="674029"/>
                </a:lnTo>
                <a:cubicBezTo>
                  <a:pt x="10160000" y="1046281"/>
                  <a:pt x="9856705" y="1348059"/>
                  <a:pt x="9482667" y="1348059"/>
                </a:cubicBezTo>
                <a:lnTo>
                  <a:pt x="9482667" y="1348059"/>
                </a:lnTo>
                <a:cubicBezTo>
                  <a:pt x="9108581" y="1348059"/>
                  <a:pt x="8805333" y="1046281"/>
                  <a:pt x="8805333" y="674029"/>
                </a:cubicBezTo>
                <a:lnTo>
                  <a:pt x="8805333" y="674029"/>
                </a:lnTo>
                <a:cubicBezTo>
                  <a:pt x="8805333" y="301773"/>
                  <a:pt x="8502086" y="0"/>
                  <a:pt x="8128000" y="0"/>
                </a:cubicBezTo>
                <a:lnTo>
                  <a:pt x="8128000" y="0"/>
                </a:lnTo>
                <a:cubicBezTo>
                  <a:pt x="7753915" y="0"/>
                  <a:pt x="7450667" y="301773"/>
                  <a:pt x="7450667" y="674029"/>
                </a:cubicBezTo>
                <a:lnTo>
                  <a:pt x="7450667" y="674029"/>
                </a:lnTo>
                <a:cubicBezTo>
                  <a:pt x="7450667" y="1046281"/>
                  <a:pt x="7147419" y="1348059"/>
                  <a:pt x="6773334" y="1348059"/>
                </a:cubicBezTo>
                <a:lnTo>
                  <a:pt x="6773334" y="1348059"/>
                </a:lnTo>
                <a:cubicBezTo>
                  <a:pt x="6399248" y="1348059"/>
                  <a:pt x="6096000" y="1046281"/>
                  <a:pt x="6096000" y="674029"/>
                </a:cubicBezTo>
                <a:lnTo>
                  <a:pt x="6096000" y="674029"/>
                </a:lnTo>
                <a:cubicBezTo>
                  <a:pt x="6096000" y="301773"/>
                  <a:pt x="5792753" y="0"/>
                  <a:pt x="5418667" y="0"/>
                </a:cubicBezTo>
                <a:lnTo>
                  <a:pt x="5418667" y="0"/>
                </a:lnTo>
                <a:cubicBezTo>
                  <a:pt x="5044581" y="0"/>
                  <a:pt x="4741334" y="301773"/>
                  <a:pt x="4741334" y="674029"/>
                </a:cubicBezTo>
                <a:lnTo>
                  <a:pt x="4741334" y="674029"/>
                </a:lnTo>
                <a:cubicBezTo>
                  <a:pt x="4741334" y="1046281"/>
                  <a:pt x="4438076" y="1348059"/>
                  <a:pt x="4064000" y="1348059"/>
                </a:cubicBezTo>
                <a:lnTo>
                  <a:pt x="4064000" y="1348059"/>
                </a:lnTo>
                <a:cubicBezTo>
                  <a:pt x="3689924" y="1348059"/>
                  <a:pt x="3386667" y="1046281"/>
                  <a:pt x="3386667" y="674029"/>
                </a:cubicBezTo>
                <a:lnTo>
                  <a:pt x="3386667" y="674029"/>
                </a:lnTo>
                <a:cubicBezTo>
                  <a:pt x="3386667" y="301773"/>
                  <a:pt x="3083410" y="0"/>
                  <a:pt x="2709333" y="0"/>
                </a:cubicBezTo>
                <a:lnTo>
                  <a:pt x="2709333" y="0"/>
                </a:lnTo>
                <a:cubicBezTo>
                  <a:pt x="2335257" y="0"/>
                  <a:pt x="2032000" y="301773"/>
                  <a:pt x="2032000" y="674029"/>
                </a:cubicBezTo>
                <a:lnTo>
                  <a:pt x="2032000" y="674029"/>
                </a:lnTo>
                <a:cubicBezTo>
                  <a:pt x="2032000" y="1046281"/>
                  <a:pt x="1728743" y="1348059"/>
                  <a:pt x="1354667" y="1348059"/>
                </a:cubicBezTo>
                <a:lnTo>
                  <a:pt x="0" y="1348059"/>
                </a:lnTo>
              </a:path>
            </a:pathLst>
          </a:custGeom>
          <a:noFill/>
          <a:ln w="228600" cap="flat" cmpd="sng">
            <a:solidFill>
              <a:schemeClr val="lt2"/>
            </a:solidFill>
            <a:prstDash val="solid"/>
            <a:miter lim="8000"/>
            <a:headEnd type="none" w="sm" len="sm"/>
            <a:tailEnd type="none" w="sm" len="sm"/>
          </a:ln>
        </p:spPr>
        <p:txBody>
          <a:bodyPr spcFirstLastPara="1" wrap="square" lIns="121900" tIns="60933" rIns="121900" bIns="60933" anchor="ctr" anchorCtr="0">
            <a:noAutofit/>
          </a:bodyPr>
          <a:lstStyle/>
          <a:p>
            <a:endParaRPr sz="2400">
              <a:ln>
                <a:solidFill>
                  <a:srgbClr val="FF0000"/>
                </a:solidFill>
              </a:ln>
              <a:solidFill>
                <a:srgbClr val="000000"/>
              </a:solidFill>
              <a:latin typeface="Calibri"/>
              <a:ea typeface="Calibri"/>
              <a:cs typeface="Calibri"/>
              <a:sym typeface="Calibri"/>
            </a:endParaRPr>
          </a:p>
        </p:txBody>
      </p:sp>
      <p:sp>
        <p:nvSpPr>
          <p:cNvPr id="382" name="Google Shape;382;p40"/>
          <p:cNvSpPr/>
          <p:nvPr/>
        </p:nvSpPr>
        <p:spPr>
          <a:xfrm>
            <a:off x="0" y="3364572"/>
            <a:ext cx="12192000" cy="1348057"/>
          </a:xfrm>
          <a:custGeom>
            <a:avLst/>
            <a:gdLst/>
            <a:ahLst/>
            <a:cxnLst/>
            <a:rect l="l" t="t" r="r" b="b"/>
            <a:pathLst>
              <a:path w="12192000" h="1348058" extrusionOk="0">
                <a:moveTo>
                  <a:pt x="12192000" y="0"/>
                </a:moveTo>
                <a:lnTo>
                  <a:pt x="10837333" y="0"/>
                </a:lnTo>
                <a:cubicBezTo>
                  <a:pt x="10463295" y="0"/>
                  <a:pt x="10160000" y="301773"/>
                  <a:pt x="10160000" y="674029"/>
                </a:cubicBezTo>
                <a:lnTo>
                  <a:pt x="10160000" y="674029"/>
                </a:lnTo>
                <a:cubicBezTo>
                  <a:pt x="10160000" y="1046281"/>
                  <a:pt x="9856705" y="1348059"/>
                  <a:pt x="9482667" y="1348059"/>
                </a:cubicBezTo>
                <a:lnTo>
                  <a:pt x="9482667" y="1348059"/>
                </a:lnTo>
                <a:cubicBezTo>
                  <a:pt x="9108581" y="1348059"/>
                  <a:pt x="8805333" y="1046281"/>
                  <a:pt x="8805333" y="674029"/>
                </a:cubicBezTo>
                <a:lnTo>
                  <a:pt x="8805333" y="674029"/>
                </a:lnTo>
                <a:cubicBezTo>
                  <a:pt x="8805333" y="301773"/>
                  <a:pt x="8502086" y="0"/>
                  <a:pt x="8128000" y="0"/>
                </a:cubicBezTo>
                <a:lnTo>
                  <a:pt x="8128000" y="0"/>
                </a:lnTo>
                <a:cubicBezTo>
                  <a:pt x="7753915" y="0"/>
                  <a:pt x="7450667" y="301773"/>
                  <a:pt x="7450667" y="674029"/>
                </a:cubicBezTo>
                <a:lnTo>
                  <a:pt x="7450667" y="674029"/>
                </a:lnTo>
                <a:cubicBezTo>
                  <a:pt x="7450667" y="1046281"/>
                  <a:pt x="7147419" y="1348059"/>
                  <a:pt x="6773334" y="1348059"/>
                </a:cubicBezTo>
                <a:lnTo>
                  <a:pt x="6773334" y="1348059"/>
                </a:lnTo>
                <a:cubicBezTo>
                  <a:pt x="6399248" y="1348059"/>
                  <a:pt x="6096000" y="1046281"/>
                  <a:pt x="6096000" y="674029"/>
                </a:cubicBezTo>
                <a:lnTo>
                  <a:pt x="6096000" y="674029"/>
                </a:lnTo>
                <a:cubicBezTo>
                  <a:pt x="6096000" y="301773"/>
                  <a:pt x="5792753" y="0"/>
                  <a:pt x="5418667" y="0"/>
                </a:cubicBezTo>
                <a:lnTo>
                  <a:pt x="5418667" y="0"/>
                </a:lnTo>
                <a:cubicBezTo>
                  <a:pt x="5044581" y="0"/>
                  <a:pt x="4741334" y="301773"/>
                  <a:pt x="4741334" y="674029"/>
                </a:cubicBezTo>
                <a:lnTo>
                  <a:pt x="4741334" y="674029"/>
                </a:lnTo>
                <a:cubicBezTo>
                  <a:pt x="4741334" y="1046281"/>
                  <a:pt x="4438076" y="1348059"/>
                  <a:pt x="4064000" y="1348059"/>
                </a:cubicBezTo>
                <a:lnTo>
                  <a:pt x="4064000" y="1348059"/>
                </a:lnTo>
                <a:cubicBezTo>
                  <a:pt x="3689924" y="1348059"/>
                  <a:pt x="3386667" y="1046281"/>
                  <a:pt x="3386667" y="674029"/>
                </a:cubicBezTo>
                <a:lnTo>
                  <a:pt x="3386667" y="674029"/>
                </a:lnTo>
                <a:cubicBezTo>
                  <a:pt x="3386667" y="301773"/>
                  <a:pt x="3083410" y="0"/>
                  <a:pt x="2709333" y="0"/>
                </a:cubicBezTo>
                <a:lnTo>
                  <a:pt x="2709333" y="0"/>
                </a:lnTo>
                <a:cubicBezTo>
                  <a:pt x="2335257" y="0"/>
                  <a:pt x="2032000" y="301773"/>
                  <a:pt x="2032000" y="674029"/>
                </a:cubicBezTo>
                <a:lnTo>
                  <a:pt x="2032000" y="674029"/>
                </a:lnTo>
                <a:cubicBezTo>
                  <a:pt x="2032000" y="1046281"/>
                  <a:pt x="1728743" y="1348059"/>
                  <a:pt x="1354667" y="1348059"/>
                </a:cubicBezTo>
                <a:lnTo>
                  <a:pt x="0" y="1348059"/>
                </a:lnTo>
              </a:path>
            </a:pathLst>
          </a:custGeom>
          <a:noFill/>
          <a:ln w="19050" cap="flat" cmpd="sng">
            <a:solidFill>
              <a:schemeClr val="dk1"/>
            </a:solidFill>
            <a:prstDash val="dash"/>
            <a:miter lim="8000"/>
            <a:headEnd type="none" w="sm" len="sm"/>
            <a:tailEnd type="none" w="sm" len="sm"/>
          </a:ln>
        </p:spPr>
        <p:txBody>
          <a:bodyPr spcFirstLastPara="1" wrap="square" lIns="121900" tIns="60933" rIns="121900" bIns="60933" anchor="ctr" anchorCtr="0">
            <a:noAutofit/>
          </a:bodyPr>
          <a:lstStyle/>
          <a:p>
            <a:endParaRPr sz="2400">
              <a:solidFill>
                <a:schemeClr val="lt1"/>
              </a:solidFill>
              <a:latin typeface="Calibri"/>
              <a:ea typeface="Calibri"/>
              <a:cs typeface="Calibri"/>
              <a:sym typeface="Calibri"/>
            </a:endParaRPr>
          </a:p>
        </p:txBody>
      </p:sp>
      <p:grpSp>
        <p:nvGrpSpPr>
          <p:cNvPr id="383" name="Google Shape;383;p40"/>
          <p:cNvGrpSpPr/>
          <p:nvPr/>
        </p:nvGrpSpPr>
        <p:grpSpPr>
          <a:xfrm>
            <a:off x="2381785" y="2474401"/>
            <a:ext cx="631200" cy="631200"/>
            <a:chOff x="1786339" y="1703401"/>
            <a:chExt cx="473400" cy="473400"/>
          </a:xfrm>
        </p:grpSpPr>
        <p:sp>
          <p:nvSpPr>
            <p:cNvPr id="384" name="Google Shape;384;p40"/>
            <p:cNvSpPr/>
            <p:nvPr/>
          </p:nvSpPr>
          <p:spPr>
            <a:xfrm rot="8100000">
              <a:off x="1855667" y="1772729"/>
              <a:ext cx="334744" cy="334744"/>
            </a:xfrm>
            <a:prstGeom prst="teardrop">
              <a:avLst>
                <a:gd name="adj" fmla="val 100000"/>
              </a:avLst>
            </a:prstGeom>
            <a:solidFill>
              <a:schemeClr val="accent1"/>
            </a:solidFill>
            <a:ln>
              <a:noFill/>
            </a:ln>
          </p:spPr>
          <p:txBody>
            <a:bodyPr spcFirstLastPara="1" wrap="square" lIns="121900" tIns="121900" rIns="121900" bIns="121900" anchor="ctr" anchorCtr="0">
              <a:noAutofit/>
            </a:bodyPr>
            <a:lstStyle/>
            <a:p>
              <a:endParaRPr sz="2400">
                <a:latin typeface="Lora"/>
                <a:ea typeface="Lora"/>
                <a:cs typeface="Lora"/>
                <a:sym typeface="Lora"/>
              </a:endParaRPr>
            </a:p>
          </p:txBody>
        </p:sp>
        <p:sp>
          <p:nvSpPr>
            <p:cNvPr id="385" name="Google Shape;385;p40"/>
            <p:cNvSpPr/>
            <p:nvPr/>
          </p:nvSpPr>
          <p:spPr>
            <a:xfrm>
              <a:off x="1955989" y="1866499"/>
              <a:ext cx="134100" cy="134100"/>
            </a:xfrm>
            <a:prstGeom prst="ellipse">
              <a:avLst/>
            </a:prstGeom>
            <a:solidFill>
              <a:schemeClr val="lt1"/>
            </a:solidFill>
            <a:ln>
              <a:noFill/>
            </a:ln>
          </p:spPr>
          <p:txBody>
            <a:bodyPr spcFirstLastPara="1" wrap="square" lIns="0" tIns="0" rIns="0" bIns="0" anchor="ctr" anchorCtr="0">
              <a:noAutofit/>
            </a:bodyPr>
            <a:lstStyle/>
            <a:p>
              <a:pPr algn="ctr"/>
              <a:r>
                <a:rPr lang="en" sz="1600" dirty="0">
                  <a:solidFill>
                    <a:schemeClr val="dk2"/>
                  </a:solidFill>
                  <a:latin typeface="Lora"/>
                  <a:ea typeface="Lora"/>
                  <a:cs typeface="Lora"/>
                  <a:sym typeface="Lora"/>
                </a:rPr>
                <a:t>1</a:t>
              </a:r>
              <a:endParaRPr sz="1600" dirty="0">
                <a:solidFill>
                  <a:schemeClr val="dk2"/>
                </a:solidFill>
                <a:latin typeface="Lora"/>
                <a:ea typeface="Lora"/>
                <a:cs typeface="Lora"/>
                <a:sym typeface="Lora"/>
              </a:endParaRPr>
            </a:p>
          </p:txBody>
        </p:sp>
      </p:grpSp>
      <p:grpSp>
        <p:nvGrpSpPr>
          <p:cNvPr id="386" name="Google Shape;386;p40"/>
          <p:cNvGrpSpPr/>
          <p:nvPr/>
        </p:nvGrpSpPr>
        <p:grpSpPr>
          <a:xfrm>
            <a:off x="5085885" y="2474401"/>
            <a:ext cx="631200" cy="631200"/>
            <a:chOff x="3814414" y="1703401"/>
            <a:chExt cx="473400" cy="473400"/>
          </a:xfrm>
        </p:grpSpPr>
        <p:sp>
          <p:nvSpPr>
            <p:cNvPr id="387" name="Google Shape;387;p40"/>
            <p:cNvSpPr/>
            <p:nvPr/>
          </p:nvSpPr>
          <p:spPr>
            <a:xfrm rot="8100000">
              <a:off x="3883742" y="1772729"/>
              <a:ext cx="334744" cy="334744"/>
            </a:xfrm>
            <a:prstGeom prst="teardrop">
              <a:avLst>
                <a:gd name="adj" fmla="val 100000"/>
              </a:avLst>
            </a:prstGeom>
            <a:solidFill>
              <a:schemeClr val="accent3"/>
            </a:solidFill>
            <a:ln>
              <a:noFill/>
            </a:ln>
          </p:spPr>
          <p:txBody>
            <a:bodyPr spcFirstLastPara="1" wrap="square" lIns="121900" tIns="121900" rIns="121900" bIns="121900" anchor="ctr" anchorCtr="0">
              <a:noAutofit/>
            </a:bodyPr>
            <a:lstStyle/>
            <a:p>
              <a:endParaRPr sz="2400">
                <a:latin typeface="Lora"/>
                <a:ea typeface="Lora"/>
                <a:cs typeface="Lora"/>
                <a:sym typeface="Lora"/>
              </a:endParaRPr>
            </a:p>
          </p:txBody>
        </p:sp>
        <p:sp>
          <p:nvSpPr>
            <p:cNvPr id="388" name="Google Shape;388;p40"/>
            <p:cNvSpPr/>
            <p:nvPr/>
          </p:nvSpPr>
          <p:spPr>
            <a:xfrm>
              <a:off x="3984064" y="1866499"/>
              <a:ext cx="134100" cy="134100"/>
            </a:xfrm>
            <a:prstGeom prst="ellipse">
              <a:avLst/>
            </a:prstGeom>
            <a:solidFill>
              <a:schemeClr val="lt1"/>
            </a:solidFill>
            <a:ln>
              <a:noFill/>
            </a:ln>
          </p:spPr>
          <p:txBody>
            <a:bodyPr spcFirstLastPara="1" wrap="square" lIns="0" tIns="0" rIns="0" bIns="0" anchor="ctr" anchorCtr="0">
              <a:noAutofit/>
            </a:bodyPr>
            <a:lstStyle/>
            <a:p>
              <a:pPr algn="ctr"/>
              <a:r>
                <a:rPr lang="en" sz="1600" dirty="0">
                  <a:solidFill>
                    <a:schemeClr val="dk2"/>
                  </a:solidFill>
                  <a:latin typeface="Lora"/>
                  <a:sym typeface="Lora"/>
                </a:rPr>
                <a:t>3</a:t>
              </a:r>
              <a:endParaRPr sz="1600" dirty="0">
                <a:solidFill>
                  <a:schemeClr val="dk2"/>
                </a:solidFill>
                <a:latin typeface="Lora"/>
                <a:sym typeface="Lora"/>
              </a:endParaRPr>
            </a:p>
          </p:txBody>
        </p:sp>
      </p:grpSp>
      <p:grpSp>
        <p:nvGrpSpPr>
          <p:cNvPr id="389" name="Google Shape;389;p40"/>
          <p:cNvGrpSpPr/>
          <p:nvPr/>
        </p:nvGrpSpPr>
        <p:grpSpPr>
          <a:xfrm>
            <a:off x="7789985" y="2474401"/>
            <a:ext cx="631200" cy="631200"/>
            <a:chOff x="5842489" y="1703401"/>
            <a:chExt cx="473400" cy="473400"/>
          </a:xfrm>
        </p:grpSpPr>
        <p:sp>
          <p:nvSpPr>
            <p:cNvPr id="390" name="Google Shape;390;p40"/>
            <p:cNvSpPr/>
            <p:nvPr/>
          </p:nvSpPr>
          <p:spPr>
            <a:xfrm rot="8100000">
              <a:off x="5911817" y="1772729"/>
              <a:ext cx="334744" cy="334744"/>
            </a:xfrm>
            <a:prstGeom prst="teardrop">
              <a:avLst>
                <a:gd name="adj" fmla="val 100000"/>
              </a:avLst>
            </a:prstGeom>
            <a:solidFill>
              <a:schemeClr val="accent5"/>
            </a:solidFill>
            <a:ln>
              <a:noFill/>
            </a:ln>
          </p:spPr>
          <p:txBody>
            <a:bodyPr spcFirstLastPara="1" wrap="square" lIns="121900" tIns="121900" rIns="121900" bIns="121900" anchor="ctr" anchorCtr="0">
              <a:noAutofit/>
            </a:bodyPr>
            <a:lstStyle/>
            <a:p>
              <a:endParaRPr sz="2400">
                <a:latin typeface="Lora"/>
                <a:ea typeface="Lora"/>
                <a:cs typeface="Lora"/>
                <a:sym typeface="Lora"/>
              </a:endParaRPr>
            </a:p>
          </p:txBody>
        </p:sp>
        <p:sp>
          <p:nvSpPr>
            <p:cNvPr id="391" name="Google Shape;391;p40"/>
            <p:cNvSpPr/>
            <p:nvPr/>
          </p:nvSpPr>
          <p:spPr>
            <a:xfrm>
              <a:off x="6012139" y="1866499"/>
              <a:ext cx="134100" cy="134100"/>
            </a:xfrm>
            <a:prstGeom prst="ellipse">
              <a:avLst/>
            </a:prstGeom>
            <a:solidFill>
              <a:schemeClr val="lt1"/>
            </a:solidFill>
            <a:ln>
              <a:noFill/>
            </a:ln>
          </p:spPr>
          <p:txBody>
            <a:bodyPr spcFirstLastPara="1" wrap="square" lIns="0" tIns="0" rIns="0" bIns="0" anchor="ctr" anchorCtr="0">
              <a:noAutofit/>
            </a:bodyPr>
            <a:lstStyle/>
            <a:p>
              <a:pPr algn="ctr"/>
              <a:r>
                <a:rPr lang="en" sz="1600" dirty="0">
                  <a:solidFill>
                    <a:schemeClr val="dk2"/>
                  </a:solidFill>
                  <a:latin typeface="Lora"/>
                  <a:sym typeface="Lora"/>
                </a:rPr>
                <a:t>5</a:t>
              </a:r>
              <a:endParaRPr sz="1600" dirty="0">
                <a:solidFill>
                  <a:schemeClr val="dk2"/>
                </a:solidFill>
                <a:latin typeface="Lora"/>
                <a:sym typeface="Lora"/>
              </a:endParaRPr>
            </a:p>
          </p:txBody>
        </p:sp>
      </p:grpSp>
      <p:grpSp>
        <p:nvGrpSpPr>
          <p:cNvPr id="392" name="Google Shape;392;p40"/>
          <p:cNvGrpSpPr/>
          <p:nvPr/>
        </p:nvGrpSpPr>
        <p:grpSpPr>
          <a:xfrm>
            <a:off x="9174419" y="4971600"/>
            <a:ext cx="631200" cy="631200"/>
            <a:chOff x="6880814" y="3576300"/>
            <a:chExt cx="473400" cy="473400"/>
          </a:xfrm>
        </p:grpSpPr>
        <p:sp>
          <p:nvSpPr>
            <p:cNvPr id="393" name="Google Shape;393;p40"/>
            <p:cNvSpPr/>
            <p:nvPr/>
          </p:nvSpPr>
          <p:spPr>
            <a:xfrm rot="-2700000">
              <a:off x="6950142" y="3645628"/>
              <a:ext cx="334744" cy="334744"/>
            </a:xfrm>
            <a:prstGeom prst="teardrop">
              <a:avLst>
                <a:gd name="adj" fmla="val 100000"/>
              </a:avLst>
            </a:prstGeom>
            <a:solidFill>
              <a:schemeClr val="accent6"/>
            </a:solidFill>
            <a:ln>
              <a:noFill/>
            </a:ln>
          </p:spPr>
          <p:txBody>
            <a:bodyPr spcFirstLastPara="1" wrap="square" lIns="121900" tIns="121900" rIns="121900" bIns="121900" anchor="ctr" anchorCtr="0">
              <a:noAutofit/>
            </a:bodyPr>
            <a:lstStyle/>
            <a:p>
              <a:endParaRPr sz="2400">
                <a:latin typeface="Lora"/>
                <a:ea typeface="Lora"/>
                <a:cs typeface="Lora"/>
                <a:sym typeface="Lora"/>
              </a:endParaRPr>
            </a:p>
          </p:txBody>
        </p:sp>
        <p:sp>
          <p:nvSpPr>
            <p:cNvPr id="394" name="Google Shape;394;p40"/>
            <p:cNvSpPr/>
            <p:nvPr/>
          </p:nvSpPr>
          <p:spPr>
            <a:xfrm flipH="1">
              <a:off x="7050464" y="3752502"/>
              <a:ext cx="134100" cy="134100"/>
            </a:xfrm>
            <a:prstGeom prst="ellipse">
              <a:avLst/>
            </a:prstGeom>
            <a:solidFill>
              <a:schemeClr val="lt1"/>
            </a:solidFill>
            <a:ln>
              <a:noFill/>
            </a:ln>
          </p:spPr>
          <p:txBody>
            <a:bodyPr spcFirstLastPara="1" wrap="square" lIns="0" tIns="0" rIns="0" bIns="0" anchor="ctr" anchorCtr="0">
              <a:noAutofit/>
            </a:bodyPr>
            <a:lstStyle/>
            <a:p>
              <a:pPr algn="ctr"/>
              <a:r>
                <a:rPr lang="en" sz="1600" dirty="0">
                  <a:solidFill>
                    <a:schemeClr val="dk2"/>
                  </a:solidFill>
                  <a:latin typeface="Lora"/>
                  <a:sym typeface="Lora"/>
                </a:rPr>
                <a:t>6</a:t>
              </a:r>
              <a:endParaRPr sz="1600" dirty="0">
                <a:solidFill>
                  <a:schemeClr val="dk2"/>
                </a:solidFill>
                <a:latin typeface="Lora"/>
                <a:sym typeface="Lora"/>
              </a:endParaRPr>
            </a:p>
          </p:txBody>
        </p:sp>
      </p:grpSp>
      <p:grpSp>
        <p:nvGrpSpPr>
          <p:cNvPr id="395" name="Google Shape;395;p40"/>
          <p:cNvGrpSpPr/>
          <p:nvPr/>
        </p:nvGrpSpPr>
        <p:grpSpPr>
          <a:xfrm>
            <a:off x="6562751" y="5064034"/>
            <a:ext cx="446325" cy="446325"/>
            <a:chOff x="4922067" y="3645628"/>
            <a:chExt cx="334744" cy="334744"/>
          </a:xfrm>
        </p:grpSpPr>
        <p:sp>
          <p:nvSpPr>
            <p:cNvPr id="396" name="Google Shape;396;p40"/>
            <p:cNvSpPr/>
            <p:nvPr/>
          </p:nvSpPr>
          <p:spPr>
            <a:xfrm rot="-2700000">
              <a:off x="4922067" y="3645628"/>
              <a:ext cx="334744" cy="334744"/>
            </a:xfrm>
            <a:prstGeom prst="teardrop">
              <a:avLst>
                <a:gd name="adj" fmla="val 100000"/>
              </a:avLst>
            </a:prstGeom>
            <a:solidFill>
              <a:schemeClr val="accent4"/>
            </a:solidFill>
            <a:ln>
              <a:noFill/>
            </a:ln>
          </p:spPr>
          <p:txBody>
            <a:bodyPr spcFirstLastPara="1" wrap="square" lIns="121900" tIns="121900" rIns="121900" bIns="121900" anchor="ctr" anchorCtr="0">
              <a:noAutofit/>
            </a:bodyPr>
            <a:lstStyle/>
            <a:p>
              <a:endParaRPr sz="2400">
                <a:latin typeface="Lora"/>
                <a:ea typeface="Lora"/>
                <a:cs typeface="Lora"/>
                <a:sym typeface="Lora"/>
              </a:endParaRPr>
            </a:p>
          </p:txBody>
        </p:sp>
        <p:sp>
          <p:nvSpPr>
            <p:cNvPr id="397" name="Google Shape;397;p40"/>
            <p:cNvSpPr/>
            <p:nvPr/>
          </p:nvSpPr>
          <p:spPr>
            <a:xfrm flipH="1">
              <a:off x="5022393" y="3752502"/>
              <a:ext cx="134100" cy="134100"/>
            </a:xfrm>
            <a:prstGeom prst="ellipse">
              <a:avLst/>
            </a:prstGeom>
            <a:solidFill>
              <a:schemeClr val="lt1"/>
            </a:solidFill>
            <a:ln>
              <a:noFill/>
            </a:ln>
          </p:spPr>
          <p:txBody>
            <a:bodyPr spcFirstLastPara="1" wrap="square" lIns="0" tIns="0" rIns="0" bIns="0" anchor="ctr" anchorCtr="0">
              <a:noAutofit/>
            </a:bodyPr>
            <a:lstStyle/>
            <a:p>
              <a:pPr algn="ctr"/>
              <a:r>
                <a:rPr lang="en" sz="1600" dirty="0">
                  <a:solidFill>
                    <a:schemeClr val="dk2"/>
                  </a:solidFill>
                  <a:latin typeface="Lora"/>
                  <a:sym typeface="Lora"/>
                </a:rPr>
                <a:t>4</a:t>
              </a:r>
              <a:endParaRPr sz="1600" dirty="0">
                <a:solidFill>
                  <a:schemeClr val="dk2"/>
                </a:solidFill>
                <a:latin typeface="Lora"/>
                <a:sym typeface="Lora"/>
              </a:endParaRPr>
            </a:p>
          </p:txBody>
        </p:sp>
      </p:grpSp>
      <p:grpSp>
        <p:nvGrpSpPr>
          <p:cNvPr id="398" name="Google Shape;398;p40"/>
          <p:cNvGrpSpPr/>
          <p:nvPr/>
        </p:nvGrpSpPr>
        <p:grpSpPr>
          <a:xfrm>
            <a:off x="3766219" y="4971600"/>
            <a:ext cx="631200" cy="631200"/>
            <a:chOff x="2824664" y="3576300"/>
            <a:chExt cx="473400" cy="473400"/>
          </a:xfrm>
        </p:grpSpPr>
        <p:sp>
          <p:nvSpPr>
            <p:cNvPr id="399" name="Google Shape;399;p40"/>
            <p:cNvSpPr/>
            <p:nvPr/>
          </p:nvSpPr>
          <p:spPr>
            <a:xfrm rot="-2700000">
              <a:off x="2893992" y="3645628"/>
              <a:ext cx="334744" cy="334744"/>
            </a:xfrm>
            <a:prstGeom prst="teardrop">
              <a:avLst>
                <a:gd name="adj" fmla="val 100000"/>
              </a:avLst>
            </a:prstGeom>
            <a:solidFill>
              <a:schemeClr val="accent2"/>
            </a:solidFill>
            <a:ln>
              <a:noFill/>
            </a:ln>
          </p:spPr>
          <p:txBody>
            <a:bodyPr spcFirstLastPara="1" wrap="square" lIns="121900" tIns="121900" rIns="121900" bIns="121900" anchor="ctr" anchorCtr="0">
              <a:noAutofit/>
            </a:bodyPr>
            <a:lstStyle/>
            <a:p>
              <a:endParaRPr sz="2400">
                <a:latin typeface="Lora"/>
                <a:ea typeface="Lora"/>
                <a:cs typeface="Lora"/>
                <a:sym typeface="Lora"/>
              </a:endParaRPr>
            </a:p>
          </p:txBody>
        </p:sp>
        <p:sp>
          <p:nvSpPr>
            <p:cNvPr id="400" name="Google Shape;400;p40"/>
            <p:cNvSpPr/>
            <p:nvPr/>
          </p:nvSpPr>
          <p:spPr>
            <a:xfrm flipH="1">
              <a:off x="2994314" y="3752502"/>
              <a:ext cx="134100" cy="134100"/>
            </a:xfrm>
            <a:prstGeom prst="ellipse">
              <a:avLst/>
            </a:prstGeom>
            <a:solidFill>
              <a:schemeClr val="lt1"/>
            </a:solidFill>
            <a:ln>
              <a:noFill/>
            </a:ln>
          </p:spPr>
          <p:txBody>
            <a:bodyPr spcFirstLastPara="1" wrap="square" lIns="0" tIns="0" rIns="0" bIns="0" anchor="ctr" anchorCtr="0">
              <a:noAutofit/>
            </a:bodyPr>
            <a:lstStyle/>
            <a:p>
              <a:pPr algn="ctr"/>
              <a:r>
                <a:rPr lang="en" sz="1600" dirty="0">
                  <a:solidFill>
                    <a:schemeClr val="dk2"/>
                  </a:solidFill>
                  <a:latin typeface="Lora"/>
                  <a:sym typeface="Lora"/>
                </a:rPr>
                <a:t>2</a:t>
              </a:r>
              <a:endParaRPr sz="1600" dirty="0">
                <a:solidFill>
                  <a:schemeClr val="dk2"/>
                </a:solidFill>
                <a:latin typeface="Lora"/>
                <a:sym typeface="Lora"/>
              </a:endParaRPr>
            </a:p>
          </p:txBody>
        </p:sp>
      </p:grpSp>
      <p:sp>
        <p:nvSpPr>
          <p:cNvPr id="401" name="Google Shape;401;p40"/>
          <p:cNvSpPr txBox="1"/>
          <p:nvPr/>
        </p:nvSpPr>
        <p:spPr>
          <a:xfrm>
            <a:off x="848140" y="1757919"/>
            <a:ext cx="3737112" cy="711200"/>
          </a:xfrm>
          <a:prstGeom prst="rect">
            <a:avLst/>
          </a:prstGeom>
          <a:noFill/>
          <a:ln>
            <a:noFill/>
          </a:ln>
        </p:spPr>
        <p:txBody>
          <a:bodyPr spcFirstLastPara="1" wrap="square" lIns="0" tIns="0" rIns="0" bIns="0" anchor="b" anchorCtr="0">
            <a:noAutofit/>
          </a:bodyPr>
          <a:lstStyle/>
          <a:p>
            <a:pPr algn="ctr"/>
            <a:r>
              <a:rPr lang="en-US" sz="2000" b="1" dirty="0">
                <a:solidFill>
                  <a:srgbClr val="7030A0"/>
                </a:solidFill>
                <a:latin typeface="Book Antiqua" panose="02040602050305030304" pitchFamily="18" charset="0"/>
                <a:ea typeface="Lora"/>
                <a:cs typeface="Lora"/>
                <a:sym typeface="Lora"/>
              </a:rPr>
              <a:t> Quality improvement methodologies Overview</a:t>
            </a:r>
            <a:endParaRPr sz="2000" b="1" dirty="0">
              <a:solidFill>
                <a:srgbClr val="7030A0"/>
              </a:solidFill>
              <a:latin typeface="Book Antiqua" panose="02040602050305030304" pitchFamily="18" charset="0"/>
              <a:ea typeface="Lora"/>
              <a:cs typeface="Lora"/>
              <a:sym typeface="Lora"/>
            </a:endParaRPr>
          </a:p>
        </p:txBody>
      </p:sp>
      <p:sp>
        <p:nvSpPr>
          <p:cNvPr id="402" name="Google Shape;402;p40"/>
          <p:cNvSpPr txBox="1"/>
          <p:nvPr/>
        </p:nvSpPr>
        <p:spPr>
          <a:xfrm>
            <a:off x="4714974" y="1731415"/>
            <a:ext cx="1715200" cy="711200"/>
          </a:xfrm>
          <a:prstGeom prst="rect">
            <a:avLst/>
          </a:prstGeom>
          <a:noFill/>
          <a:ln>
            <a:noFill/>
          </a:ln>
        </p:spPr>
        <p:txBody>
          <a:bodyPr spcFirstLastPara="1" wrap="square" lIns="0" tIns="0" rIns="0" bIns="0" anchor="b" anchorCtr="0">
            <a:noAutofit/>
          </a:bodyPr>
          <a:lstStyle/>
          <a:p>
            <a:pPr algn="ctr"/>
            <a:r>
              <a:rPr lang="en-US" sz="2000" b="1" dirty="0">
                <a:solidFill>
                  <a:srgbClr val="FF0000"/>
                </a:solidFill>
                <a:latin typeface="Book Antiqua" panose="02040602050305030304" pitchFamily="18" charset="0"/>
                <a:sym typeface="Lora"/>
              </a:rPr>
              <a:t>Common planning tools</a:t>
            </a:r>
            <a:endParaRPr sz="2000" b="1" dirty="0">
              <a:solidFill>
                <a:srgbClr val="FF0000"/>
              </a:solidFill>
              <a:latin typeface="Book Antiqua" panose="02040602050305030304" pitchFamily="18" charset="0"/>
              <a:sym typeface="Lora"/>
            </a:endParaRPr>
          </a:p>
        </p:txBody>
      </p:sp>
      <p:sp>
        <p:nvSpPr>
          <p:cNvPr id="403" name="Google Shape;403;p40"/>
          <p:cNvSpPr txBox="1"/>
          <p:nvPr/>
        </p:nvSpPr>
        <p:spPr>
          <a:xfrm>
            <a:off x="6956464" y="1744667"/>
            <a:ext cx="2333309" cy="711200"/>
          </a:xfrm>
          <a:prstGeom prst="rect">
            <a:avLst/>
          </a:prstGeom>
          <a:noFill/>
          <a:ln>
            <a:noFill/>
          </a:ln>
        </p:spPr>
        <p:txBody>
          <a:bodyPr spcFirstLastPara="1" wrap="square" lIns="0" tIns="0" rIns="0" bIns="0" anchor="b" anchorCtr="0">
            <a:noAutofit/>
          </a:bodyPr>
          <a:lstStyle/>
          <a:p>
            <a:pPr algn="ctr"/>
            <a:r>
              <a:rPr lang="en-US" sz="2000" b="1" dirty="0">
                <a:solidFill>
                  <a:schemeClr val="accent2">
                    <a:lumMod val="75000"/>
                  </a:schemeClr>
                </a:solidFill>
                <a:latin typeface="Book Antiqua" panose="02040602050305030304" pitchFamily="18" charset="0"/>
                <a:sym typeface="Lora"/>
              </a:rPr>
              <a:t>Six-Sigma methodology</a:t>
            </a:r>
            <a:endParaRPr sz="2000" b="1" dirty="0">
              <a:solidFill>
                <a:schemeClr val="accent2">
                  <a:lumMod val="75000"/>
                </a:schemeClr>
              </a:solidFill>
              <a:latin typeface="Book Antiqua" panose="02040602050305030304" pitchFamily="18" charset="0"/>
              <a:sym typeface="Lora"/>
            </a:endParaRPr>
          </a:p>
        </p:txBody>
      </p:sp>
      <p:sp>
        <p:nvSpPr>
          <p:cNvPr id="404" name="Google Shape;404;p40"/>
          <p:cNvSpPr txBox="1"/>
          <p:nvPr/>
        </p:nvSpPr>
        <p:spPr>
          <a:xfrm>
            <a:off x="3224233" y="5621333"/>
            <a:ext cx="1715200" cy="711200"/>
          </a:xfrm>
          <a:prstGeom prst="rect">
            <a:avLst/>
          </a:prstGeom>
          <a:noFill/>
          <a:ln>
            <a:noFill/>
          </a:ln>
        </p:spPr>
        <p:txBody>
          <a:bodyPr spcFirstLastPara="1" wrap="square" lIns="0" tIns="0" rIns="0" bIns="0" anchor="t" anchorCtr="0">
            <a:noAutofit/>
          </a:bodyPr>
          <a:lstStyle/>
          <a:p>
            <a:pPr algn="ctr"/>
            <a:r>
              <a:rPr lang="en-US" sz="2000" b="1" dirty="0">
                <a:solidFill>
                  <a:srgbClr val="C00000"/>
                </a:solidFill>
                <a:latin typeface="Book Antiqua" panose="02040602050305030304" pitchFamily="18" charset="0"/>
                <a:sym typeface="Lora"/>
              </a:rPr>
              <a:t>Planning phase orientation</a:t>
            </a:r>
            <a:endParaRPr sz="2000" b="1" dirty="0">
              <a:solidFill>
                <a:srgbClr val="C00000"/>
              </a:solidFill>
              <a:latin typeface="Book Antiqua" panose="02040602050305030304" pitchFamily="18" charset="0"/>
              <a:sym typeface="Lora"/>
            </a:endParaRPr>
          </a:p>
        </p:txBody>
      </p:sp>
      <p:sp>
        <p:nvSpPr>
          <p:cNvPr id="405" name="Google Shape;405;p40"/>
          <p:cNvSpPr txBox="1"/>
          <p:nvPr/>
        </p:nvSpPr>
        <p:spPr>
          <a:xfrm>
            <a:off x="5862078" y="5621333"/>
            <a:ext cx="1903695" cy="711200"/>
          </a:xfrm>
          <a:prstGeom prst="rect">
            <a:avLst/>
          </a:prstGeom>
          <a:noFill/>
          <a:ln>
            <a:noFill/>
          </a:ln>
        </p:spPr>
        <p:txBody>
          <a:bodyPr spcFirstLastPara="1" wrap="square" lIns="0" tIns="0" rIns="0" bIns="0" anchor="t" anchorCtr="0">
            <a:noAutofit/>
          </a:bodyPr>
          <a:lstStyle/>
          <a:p>
            <a:pPr algn="ctr"/>
            <a:r>
              <a:rPr lang="en-US" sz="2400" b="1" dirty="0">
                <a:solidFill>
                  <a:srgbClr val="00B050"/>
                </a:solidFill>
                <a:latin typeface="Book Antiqua" panose="02040602050305030304" pitchFamily="18" charset="0"/>
                <a:sym typeface="Lora"/>
              </a:rPr>
              <a:t>PDCA cycle</a:t>
            </a:r>
            <a:endParaRPr sz="2400" b="1" dirty="0">
              <a:solidFill>
                <a:srgbClr val="00B050"/>
              </a:solidFill>
              <a:latin typeface="Book Antiqua" panose="02040602050305030304" pitchFamily="18" charset="0"/>
              <a:sym typeface="Lora"/>
            </a:endParaRPr>
          </a:p>
        </p:txBody>
      </p:sp>
      <p:sp>
        <p:nvSpPr>
          <p:cNvPr id="406" name="Google Shape;406;p40"/>
          <p:cNvSpPr txBox="1"/>
          <p:nvPr/>
        </p:nvSpPr>
        <p:spPr>
          <a:xfrm>
            <a:off x="8155368" y="5515315"/>
            <a:ext cx="2777675" cy="711200"/>
          </a:xfrm>
          <a:prstGeom prst="rect">
            <a:avLst/>
          </a:prstGeom>
          <a:noFill/>
          <a:ln>
            <a:noFill/>
          </a:ln>
        </p:spPr>
        <p:txBody>
          <a:bodyPr spcFirstLastPara="1" wrap="square" lIns="0" tIns="0" rIns="0" bIns="0" anchor="t" anchorCtr="0">
            <a:noAutofit/>
          </a:bodyPr>
          <a:lstStyle/>
          <a:p>
            <a:pPr algn="ctr"/>
            <a:r>
              <a:rPr lang="en-US" sz="2400" b="1" dirty="0">
                <a:solidFill>
                  <a:srgbClr val="00B0F0"/>
                </a:solidFill>
                <a:latin typeface="Book Antiqua" panose="02040602050305030304" pitchFamily="18" charset="0"/>
                <a:sym typeface="Lora"/>
              </a:rPr>
              <a:t>Accreditation overview</a:t>
            </a:r>
            <a:endParaRPr sz="2400" b="1" dirty="0">
              <a:solidFill>
                <a:srgbClr val="00B0F0"/>
              </a:solidFill>
              <a:latin typeface="Book Antiqua" panose="02040602050305030304" pitchFamily="18" charset="0"/>
              <a:sym typeface="Lora"/>
            </a:endParaRPr>
          </a:p>
        </p:txBody>
      </p:sp>
      <p:pic>
        <p:nvPicPr>
          <p:cNvPr id="2" name="Picture 1">
            <a:extLst>
              <a:ext uri="{FF2B5EF4-FFF2-40B4-BE49-F238E27FC236}">
                <a16:creationId xmlns:a16="http://schemas.microsoft.com/office/drawing/2014/main" id="{65407DD0-7670-4520-9997-66B02F5F4757}"/>
              </a:ext>
            </a:extLst>
          </p:cNvPr>
          <p:cNvPicPr>
            <a:picLocks noChangeAspect="1"/>
          </p:cNvPicPr>
          <p:nvPr/>
        </p:nvPicPr>
        <p:blipFill>
          <a:blip r:embed="rId3"/>
          <a:stretch>
            <a:fillRect/>
          </a:stretch>
        </p:blipFill>
        <p:spPr>
          <a:xfrm>
            <a:off x="8448736" y="997444"/>
            <a:ext cx="1231499" cy="1072989"/>
          </a:xfrm>
          <a:prstGeom prst="rect">
            <a:avLst/>
          </a:prstGeom>
        </p:spPr>
      </p:pic>
    </p:spTree>
    <p:extLst>
      <p:ext uri="{BB962C8B-B14F-4D97-AF65-F5344CB8AC3E}">
        <p14:creationId xmlns:p14="http://schemas.microsoft.com/office/powerpoint/2010/main" val="25517020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9725" y="1685495"/>
            <a:ext cx="11362543" cy="47902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eaLnBrk="0" fontAlgn="base" hangingPunct="0">
              <a:spcBef>
                <a:spcPct val="0"/>
              </a:spcBef>
              <a:spcAft>
                <a:spcPct val="0"/>
              </a:spcAft>
            </a:pPr>
            <a:endParaRPr lang="en-US" altLang="en-US" dirty="0">
              <a:solidFill>
                <a:schemeClr val="tx1"/>
              </a:solidFill>
              <a:latin typeface="Arial" panose="020B0604020202020204" pitchFamily="34" charset="0"/>
            </a:endParaRPr>
          </a:p>
        </p:txBody>
      </p:sp>
      <p:sp>
        <p:nvSpPr>
          <p:cNvPr id="3" name="TextBox 2"/>
          <p:cNvSpPr txBox="1"/>
          <p:nvPr/>
        </p:nvSpPr>
        <p:spPr>
          <a:xfrm>
            <a:off x="3314693" y="837474"/>
            <a:ext cx="5689614" cy="646331"/>
          </a:xfrm>
          <a:prstGeom prst="rect">
            <a:avLst/>
          </a:prstGeom>
          <a:noFill/>
        </p:spPr>
        <p:txBody>
          <a:bodyPr wrap="square" rtlCol="0">
            <a:spAutoFit/>
          </a:bodyPr>
          <a:lstStyle/>
          <a:p>
            <a:pPr algn="ctr"/>
            <a:r>
              <a:rPr lang="en-US" sz="3600" b="1" dirty="0">
                <a:solidFill>
                  <a:srgbClr val="F58221"/>
                </a:solidFill>
                <a:latin typeface="Alexandria" charset="0"/>
                <a:cs typeface="Alexandria" charset="0"/>
              </a:rPr>
              <a:t>Intended Objectives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8" name="TextBox 47"/>
          <p:cNvSpPr txBox="1"/>
          <p:nvPr/>
        </p:nvSpPr>
        <p:spPr>
          <a:xfrm>
            <a:off x="614596" y="2019916"/>
            <a:ext cx="10972799" cy="4455835"/>
          </a:xfrm>
          <a:prstGeom prst="rect">
            <a:avLst/>
          </a:prstGeom>
          <a:noFill/>
        </p:spPr>
        <p:txBody>
          <a:bodyPr wrap="square" rtlCol="0">
            <a:spAutoFit/>
          </a:bodyPr>
          <a:lstStyle/>
          <a:p>
            <a:pPr marL="457200" lvl="0" indent="-457200" algn="just" eaLnBrk="0" fontAlgn="base" hangingPunct="0">
              <a:lnSpc>
                <a:spcPct val="150000"/>
              </a:lnSpc>
              <a:spcBef>
                <a:spcPct val="0"/>
              </a:spcBef>
              <a:spcAft>
                <a:spcPct val="0"/>
              </a:spcAft>
              <a:buFont typeface="+mj-lt"/>
              <a:buAutoNum type="arabicPeriod"/>
            </a:pPr>
            <a:r>
              <a:rPr lang="en-US" altLang="en-US" sz="2400" dirty="0">
                <a:latin typeface="Alexandria"/>
              </a:rPr>
              <a:t>Understand the principles of Six Sigma and the DMAIC methodology in healthcare quality improvement. </a:t>
            </a:r>
          </a:p>
          <a:p>
            <a:pPr marL="457200" lvl="0" indent="-457200" algn="just" eaLnBrk="0" fontAlgn="base" hangingPunct="0">
              <a:lnSpc>
                <a:spcPct val="150000"/>
              </a:lnSpc>
              <a:spcBef>
                <a:spcPct val="0"/>
              </a:spcBef>
              <a:spcAft>
                <a:spcPct val="0"/>
              </a:spcAft>
              <a:buFont typeface="+mj-lt"/>
              <a:buAutoNum type="arabicPeriod"/>
            </a:pPr>
            <a:r>
              <a:rPr lang="en-US" altLang="en-US" sz="2400" dirty="0">
                <a:latin typeface="Alexandria"/>
              </a:rPr>
              <a:t>Identify key components of the Define and Measure phases and their role in process optimization. </a:t>
            </a:r>
          </a:p>
          <a:p>
            <a:pPr marL="457200" lvl="0" indent="-457200" algn="just" eaLnBrk="0" fontAlgn="base" hangingPunct="0">
              <a:lnSpc>
                <a:spcPct val="150000"/>
              </a:lnSpc>
              <a:spcBef>
                <a:spcPct val="0"/>
              </a:spcBef>
              <a:spcAft>
                <a:spcPct val="0"/>
              </a:spcAft>
              <a:buFont typeface="+mj-lt"/>
              <a:buAutoNum type="arabicPeriod"/>
            </a:pPr>
            <a:r>
              <a:rPr lang="en-US" altLang="en-US" sz="2400" dirty="0">
                <a:latin typeface="Alexandria"/>
              </a:rPr>
              <a:t>Apply tools such as SIPOC, Pareto charts, and check sheets to assess and improve healthcare processes. </a:t>
            </a:r>
          </a:p>
          <a:p>
            <a:pPr marL="457200" lvl="0" indent="-457200" algn="just" eaLnBrk="0" fontAlgn="base" hangingPunct="0">
              <a:lnSpc>
                <a:spcPct val="150000"/>
              </a:lnSpc>
              <a:spcBef>
                <a:spcPct val="0"/>
              </a:spcBef>
              <a:spcAft>
                <a:spcPct val="0"/>
              </a:spcAft>
              <a:buFont typeface="+mj-lt"/>
              <a:buAutoNum type="arabicPeriod"/>
            </a:pPr>
            <a:r>
              <a:rPr lang="en-US" altLang="en-US" sz="2400" dirty="0">
                <a:latin typeface="Alexandria"/>
              </a:rPr>
              <a:t>Analyze real-world healthcare challenges and formulate structured problem-solving approaches.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548273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6A36A61B-5DD0-43B9-8AA7-D3949EA79266}"/>
              </a:ext>
            </a:extLst>
          </p:cNvPr>
          <p:cNvPicPr>
            <a:picLocks noChangeAspect="1"/>
          </p:cNvPicPr>
          <p:nvPr/>
        </p:nvPicPr>
        <p:blipFill>
          <a:blip r:embed="rId3"/>
          <a:stretch>
            <a:fillRect/>
          </a:stretch>
        </p:blipFill>
        <p:spPr>
          <a:xfrm>
            <a:off x="10146488" y="3822492"/>
            <a:ext cx="2045512" cy="3035508"/>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9" name="Thought Bubble: Cloud 6">
            <a:extLst>
              <a:ext uri="{FF2B5EF4-FFF2-40B4-BE49-F238E27FC236}">
                <a16:creationId xmlns:a16="http://schemas.microsoft.com/office/drawing/2014/main" id="{63F82DF9-CE65-4105-8F45-C5ABD30CE335}"/>
              </a:ext>
            </a:extLst>
          </p:cNvPr>
          <p:cNvSpPr/>
          <p:nvPr/>
        </p:nvSpPr>
        <p:spPr>
          <a:xfrm>
            <a:off x="176405" y="434715"/>
            <a:ext cx="9970083" cy="6217308"/>
          </a:xfrm>
          <a:prstGeom prst="cloudCallout">
            <a:avLst>
              <a:gd name="adj1" fmla="val 59013"/>
              <a:gd name="adj2" fmla="val -2419"/>
            </a:avLst>
          </a:prstGeom>
          <a:solidFill>
            <a:schemeClr val="accent5">
              <a:lumMod val="20000"/>
              <a:lumOff val="80000"/>
            </a:schemeClr>
          </a:solidFill>
        </p:spPr>
        <p:style>
          <a:lnRef idx="1">
            <a:schemeClr val="accent3"/>
          </a:lnRef>
          <a:fillRef idx="2">
            <a:schemeClr val="accent3"/>
          </a:fillRef>
          <a:effectRef idx="1">
            <a:schemeClr val="accent3"/>
          </a:effectRef>
          <a:fontRef idx="minor">
            <a:schemeClr val="dk1"/>
          </a:fontRef>
        </p:style>
        <p:txBody>
          <a:bodyPr rtlCol="1" anchor="ctr"/>
          <a:lstStyle/>
          <a:p>
            <a:pPr algn="ctr">
              <a:lnSpc>
                <a:spcPct val="150000"/>
              </a:lnSpc>
            </a:pPr>
            <a:r>
              <a:rPr lang="en-US" sz="5400" b="1" dirty="0">
                <a:ln w="22225">
                  <a:solidFill>
                    <a:schemeClr val="accent2"/>
                  </a:solidFill>
                  <a:prstDash val="solid"/>
                </a:ln>
                <a:solidFill>
                  <a:srgbClr val="F58221"/>
                </a:solidFill>
              </a:rPr>
              <a:t>DMAIC </a:t>
            </a:r>
            <a:r>
              <a:rPr lang="en-US" sz="5400" b="1" dirty="0" smtClean="0">
                <a:ln w="22225">
                  <a:solidFill>
                    <a:schemeClr val="accent2"/>
                  </a:solidFill>
                  <a:prstDash val="solid"/>
                </a:ln>
                <a:solidFill>
                  <a:srgbClr val="F58221"/>
                </a:solidFill>
              </a:rPr>
              <a:t>Methodology</a:t>
            </a:r>
          </a:p>
          <a:p>
            <a:pPr marL="914400" indent="-914400" algn="ctr">
              <a:lnSpc>
                <a:spcPct val="150000"/>
              </a:lnSpc>
              <a:buFont typeface="+mj-lt"/>
              <a:buAutoNum type="arabicPeriod"/>
            </a:pPr>
            <a:r>
              <a:rPr lang="en-US" sz="5400" b="1" dirty="0" smtClean="0">
                <a:ln w="22225">
                  <a:solidFill>
                    <a:schemeClr val="accent2"/>
                  </a:solidFill>
                  <a:prstDash val="solid"/>
                </a:ln>
                <a:solidFill>
                  <a:srgbClr val="203E5F"/>
                </a:solidFill>
                <a:latin typeface="Alexandria"/>
              </a:rPr>
              <a:t>Define (D)</a:t>
            </a:r>
            <a:endParaRPr lang="ar-EG" sz="5400" b="1" dirty="0">
              <a:solidFill>
                <a:srgbClr val="203E5F"/>
              </a:solidFill>
              <a:latin typeface="Alexandria"/>
            </a:endParaRPr>
          </a:p>
        </p:txBody>
      </p:sp>
    </p:spTree>
    <p:extLst>
      <p:ext uri="{BB962C8B-B14F-4D97-AF65-F5344CB8AC3E}">
        <p14:creationId xmlns:p14="http://schemas.microsoft.com/office/powerpoint/2010/main" val="21782996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9725" y="1685495"/>
            <a:ext cx="11362543" cy="47902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eaLnBrk="0" fontAlgn="base" hangingPunct="0">
              <a:spcBef>
                <a:spcPct val="0"/>
              </a:spcBef>
              <a:spcAft>
                <a:spcPct val="0"/>
              </a:spcAft>
            </a:pPr>
            <a:endParaRPr lang="en-US" altLang="en-US" dirty="0">
              <a:solidFill>
                <a:schemeClr val="tx1"/>
              </a:solidFill>
              <a:latin typeface="Arial" panose="020B0604020202020204" pitchFamily="34" charset="0"/>
            </a:endParaRPr>
          </a:p>
        </p:txBody>
      </p:sp>
      <p:sp>
        <p:nvSpPr>
          <p:cNvPr id="3" name="TextBox 2"/>
          <p:cNvSpPr txBox="1"/>
          <p:nvPr/>
        </p:nvSpPr>
        <p:spPr>
          <a:xfrm>
            <a:off x="3256188" y="693099"/>
            <a:ext cx="5689614" cy="646331"/>
          </a:xfrm>
          <a:prstGeom prst="rect">
            <a:avLst/>
          </a:prstGeom>
          <a:noFill/>
        </p:spPr>
        <p:txBody>
          <a:bodyPr wrap="square" rtlCol="0">
            <a:spAutoFit/>
          </a:bodyPr>
          <a:lstStyle/>
          <a:p>
            <a:pPr algn="ctr"/>
            <a:r>
              <a:rPr lang="en-US" sz="3600" b="1" dirty="0" smtClean="0">
                <a:solidFill>
                  <a:srgbClr val="F58221"/>
                </a:solidFill>
                <a:latin typeface="Alexandria" charset="0"/>
                <a:cs typeface="Alexandria" charset="0"/>
              </a:rPr>
              <a:t>DMAIC Methodology</a:t>
            </a:r>
            <a:endParaRPr lang="en-US" sz="3600" b="1" dirty="0">
              <a:solidFill>
                <a:srgbClr val="F58221"/>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8" name="TextBox 47"/>
          <p:cNvSpPr txBox="1"/>
          <p:nvPr/>
        </p:nvSpPr>
        <p:spPr>
          <a:xfrm>
            <a:off x="614596" y="2377624"/>
            <a:ext cx="10972799" cy="3405997"/>
          </a:xfrm>
          <a:prstGeom prst="rect">
            <a:avLst/>
          </a:prstGeom>
          <a:noFill/>
        </p:spPr>
        <p:txBody>
          <a:bodyPr wrap="square" rtlCol="0">
            <a:spAutoFit/>
          </a:bodyPr>
          <a:lstStyle/>
          <a:p>
            <a:pPr marL="571500" indent="-571500" algn="just">
              <a:lnSpc>
                <a:spcPct val="150000"/>
              </a:lnSpc>
              <a:buFont typeface="Wingdings" panose="05000000000000000000" pitchFamily="2" charset="2"/>
              <a:buChar char="Ø"/>
            </a:pPr>
            <a:r>
              <a:rPr lang="en-US" sz="4000" b="1" i="1" dirty="0">
                <a:solidFill>
                  <a:srgbClr val="203E5F"/>
                </a:solidFill>
                <a:latin typeface="Alexandria"/>
              </a:rPr>
              <a:t>Define Phase:</a:t>
            </a:r>
          </a:p>
          <a:p>
            <a:pPr marL="1028700" lvl="1" indent="-571500" algn="just">
              <a:lnSpc>
                <a:spcPct val="150000"/>
              </a:lnSpc>
              <a:buFont typeface="Wingdings" panose="05000000000000000000" pitchFamily="2" charset="2"/>
              <a:buChar char="§"/>
            </a:pPr>
            <a:r>
              <a:rPr lang="en-US" sz="3600" dirty="0">
                <a:latin typeface="Alexandria"/>
              </a:rPr>
              <a:t>The purpose of the Define phase is to delineate the business problem and scope the project and process to be improved</a:t>
            </a:r>
            <a:r>
              <a:rPr lang="en-US" sz="3600" dirty="0" smtClean="0">
                <a:latin typeface="Alexandria"/>
              </a:rPr>
              <a:t>.</a:t>
            </a:r>
            <a:endParaRPr lang="en-US" sz="36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6305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BEBA8EAE-BF5A-486C-A8C5-ECC9F3942E4B}">
                <a14:imgProps xmlns:a14="http://schemas.microsoft.com/office/drawing/2010/main">
                  <a14:imgLayer r:embed="rId3">
                    <a14:imgEffect>
                      <a14:sharpenSoften amount="50000"/>
                    </a14:imgEffect>
                  </a14:imgLayer>
                </a14:imgProps>
              </a:ext>
            </a:extLst>
          </a:blip>
          <a:stretch>
            <a:fillRect/>
          </a:stretch>
        </p:blipFill>
        <p:spPr>
          <a:xfrm>
            <a:off x="1" y="0"/>
            <a:ext cx="12192000" cy="685799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002396302"/>
      </p:ext>
    </p:extLst>
  </p:cSld>
  <p:clrMapOvr>
    <a:masterClrMapping/>
  </p:clrMapOvr>
  <p:transition spd="slow" advClick="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9725" y="1685495"/>
            <a:ext cx="11362543" cy="49312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eaLnBrk="0" fontAlgn="base" hangingPunct="0">
              <a:spcBef>
                <a:spcPct val="0"/>
              </a:spcBef>
              <a:spcAft>
                <a:spcPct val="0"/>
              </a:spcAft>
            </a:pPr>
            <a:endParaRPr lang="en-US" altLang="en-US" dirty="0">
              <a:solidFill>
                <a:schemeClr val="tx1"/>
              </a:solidFill>
              <a:latin typeface="Arial" panose="020B0604020202020204" pitchFamily="34" charset="0"/>
            </a:endParaRPr>
          </a:p>
        </p:txBody>
      </p:sp>
      <p:sp>
        <p:nvSpPr>
          <p:cNvPr id="3" name="TextBox 2"/>
          <p:cNvSpPr txBox="1"/>
          <p:nvPr/>
        </p:nvSpPr>
        <p:spPr>
          <a:xfrm>
            <a:off x="3314693" y="837474"/>
            <a:ext cx="5689614" cy="646331"/>
          </a:xfrm>
          <a:prstGeom prst="rect">
            <a:avLst/>
          </a:prstGeom>
          <a:noFill/>
        </p:spPr>
        <p:txBody>
          <a:bodyPr wrap="square" rtlCol="0">
            <a:spAutoFit/>
          </a:bodyPr>
          <a:lstStyle/>
          <a:p>
            <a:pPr algn="ctr"/>
            <a:r>
              <a:rPr lang="en-US" sz="3600" b="1" i="1" dirty="0">
                <a:solidFill>
                  <a:srgbClr val="203E5F"/>
                </a:solidFill>
                <a:latin typeface="Alexandria"/>
              </a:rPr>
              <a:t>Define Phase</a:t>
            </a:r>
            <a:endParaRPr lang="en-US" sz="3600" b="1" dirty="0">
              <a:solidFill>
                <a:srgbClr val="F58221"/>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8" name="TextBox 47"/>
          <p:cNvSpPr txBox="1"/>
          <p:nvPr/>
        </p:nvSpPr>
        <p:spPr>
          <a:xfrm>
            <a:off x="673100" y="1919241"/>
            <a:ext cx="10972799" cy="5447645"/>
          </a:xfrm>
          <a:prstGeom prst="rect">
            <a:avLst/>
          </a:prstGeom>
          <a:noFill/>
        </p:spPr>
        <p:txBody>
          <a:bodyPr wrap="square" rtlCol="0">
            <a:spAutoFit/>
          </a:bodyPr>
          <a:lstStyle/>
          <a:p>
            <a:pPr marL="457200" indent="-457200" algn="just">
              <a:lnSpc>
                <a:spcPct val="150000"/>
              </a:lnSpc>
              <a:buFont typeface="+mj-lt"/>
              <a:buAutoNum type="arabicPeriod"/>
            </a:pPr>
            <a:r>
              <a:rPr lang="en-US" sz="3200" b="1" dirty="0">
                <a:solidFill>
                  <a:srgbClr val="F58221"/>
                </a:solidFill>
                <a:latin typeface="Alexandria"/>
              </a:rPr>
              <a:t>Develop project charter</a:t>
            </a:r>
            <a:r>
              <a:rPr lang="en-US" sz="3200" b="1" dirty="0" smtClean="0">
                <a:solidFill>
                  <a:srgbClr val="F58221"/>
                </a:solidFill>
                <a:latin typeface="Alexandria"/>
              </a:rPr>
              <a:t>:</a:t>
            </a:r>
          </a:p>
          <a:p>
            <a:pPr marL="800100" lvl="1" indent="-342900" algn="just">
              <a:lnSpc>
                <a:spcPct val="150000"/>
              </a:lnSpc>
              <a:buFont typeface="Wingdings" panose="05000000000000000000" pitchFamily="2" charset="2"/>
              <a:buChar char="§"/>
            </a:pPr>
            <a:r>
              <a:rPr lang="en-US" sz="2400" b="1" dirty="0">
                <a:latin typeface="Alexandria"/>
              </a:rPr>
              <a:t>Project Charter </a:t>
            </a:r>
            <a:r>
              <a:rPr lang="en-US" sz="2400" b="1" dirty="0" smtClean="0">
                <a:latin typeface="Alexandria"/>
              </a:rPr>
              <a:t>Components:</a:t>
            </a:r>
            <a:endParaRPr lang="en-US" sz="2400" dirty="0" smtClean="0">
              <a:latin typeface="Alexandria"/>
            </a:endParaRPr>
          </a:p>
          <a:p>
            <a:pPr marL="1371600" lvl="2" indent="-457200" algn="just">
              <a:lnSpc>
                <a:spcPct val="150000"/>
              </a:lnSpc>
              <a:buFont typeface="+mj-lt"/>
              <a:buAutoNum type="alphaUcPeriod"/>
            </a:pPr>
            <a:r>
              <a:rPr lang="en-US" sz="2400" b="1" dirty="0" smtClean="0">
                <a:latin typeface="Alexandria"/>
              </a:rPr>
              <a:t>Problem </a:t>
            </a:r>
            <a:r>
              <a:rPr lang="en-US" sz="2400" b="1" dirty="0">
                <a:latin typeface="Alexandria"/>
              </a:rPr>
              <a:t>Statement:</a:t>
            </a:r>
            <a:endParaRPr lang="en-US" sz="2400" dirty="0">
              <a:latin typeface="Alexandria"/>
            </a:endParaRPr>
          </a:p>
          <a:p>
            <a:pPr marL="1714500" lvl="3" indent="-342900" algn="just">
              <a:lnSpc>
                <a:spcPct val="150000"/>
              </a:lnSpc>
              <a:buFont typeface="Arial" panose="020B0604020202020204" pitchFamily="34" charset="0"/>
              <a:buChar char="•"/>
            </a:pPr>
            <a:r>
              <a:rPr lang="en-US" sz="2400" dirty="0">
                <a:latin typeface="Alexandria"/>
              </a:rPr>
              <a:t>Clearly describe the business problem or </a:t>
            </a:r>
            <a:r>
              <a:rPr lang="en-US" sz="2400" dirty="0" smtClean="0">
                <a:latin typeface="Alexandria"/>
              </a:rPr>
              <a:t>challenge.</a:t>
            </a:r>
          </a:p>
          <a:p>
            <a:pPr marL="1714500" lvl="3" indent="-342900" algn="just">
              <a:lnSpc>
                <a:spcPct val="150000"/>
              </a:lnSpc>
              <a:buFont typeface="Arial" panose="020B0604020202020204" pitchFamily="34" charset="0"/>
              <a:buChar char="•"/>
            </a:pPr>
            <a:r>
              <a:rPr lang="en-US" sz="2400" dirty="0" smtClean="0">
                <a:latin typeface="Alexandria"/>
              </a:rPr>
              <a:t>Specify </a:t>
            </a:r>
            <a:r>
              <a:rPr lang="en-US" sz="2400" dirty="0">
                <a:latin typeface="Alexandria"/>
              </a:rPr>
              <a:t>the impacted process and its measurable effects.</a:t>
            </a:r>
          </a:p>
          <a:p>
            <a:pPr marL="1371600" lvl="2" indent="-457200" algn="just">
              <a:lnSpc>
                <a:spcPct val="150000"/>
              </a:lnSpc>
              <a:buFont typeface="+mj-lt"/>
              <a:buAutoNum type="alphaUcPeriod"/>
            </a:pPr>
            <a:r>
              <a:rPr lang="en-US" sz="2400" b="1" dirty="0">
                <a:latin typeface="Alexandria"/>
              </a:rPr>
              <a:t>Customers/Stakeholders:</a:t>
            </a:r>
          </a:p>
          <a:p>
            <a:pPr marL="1714500" lvl="3" indent="-342900" algn="just">
              <a:lnSpc>
                <a:spcPct val="150000"/>
              </a:lnSpc>
              <a:buFont typeface="Arial" panose="020B0604020202020204" pitchFamily="34" charset="0"/>
              <a:buChar char="•"/>
            </a:pPr>
            <a:r>
              <a:rPr lang="en-US" sz="2400" dirty="0">
                <a:latin typeface="Alexandria"/>
              </a:rPr>
              <a:t>Identify internal and external customers and stakeholders affected by the problem or process.</a:t>
            </a:r>
          </a:p>
          <a:p>
            <a:pPr marL="457200" indent="-457200" algn="just">
              <a:lnSpc>
                <a:spcPct val="150000"/>
              </a:lnSpc>
              <a:buFont typeface="+mj-lt"/>
              <a:buAutoNum type="arabicPeriod"/>
            </a:pPr>
            <a:endParaRPr lang="en-US" sz="3200" dirty="0">
              <a:latin typeface="Alexandria"/>
              <a:ea typeface="MS PGothic"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945567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9725" y="1685495"/>
            <a:ext cx="11362543" cy="49312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eaLnBrk="0" fontAlgn="base" hangingPunct="0">
              <a:spcBef>
                <a:spcPct val="0"/>
              </a:spcBef>
              <a:spcAft>
                <a:spcPct val="0"/>
              </a:spcAft>
            </a:pPr>
            <a:endParaRPr lang="en-US" altLang="en-US" dirty="0">
              <a:solidFill>
                <a:schemeClr val="tx1"/>
              </a:solidFill>
              <a:latin typeface="Arial" panose="020B0604020202020204" pitchFamily="34" charset="0"/>
            </a:endParaRPr>
          </a:p>
        </p:txBody>
      </p:sp>
      <p:sp>
        <p:nvSpPr>
          <p:cNvPr id="3" name="TextBox 2"/>
          <p:cNvSpPr txBox="1"/>
          <p:nvPr/>
        </p:nvSpPr>
        <p:spPr>
          <a:xfrm>
            <a:off x="3314693" y="837474"/>
            <a:ext cx="5689614" cy="646331"/>
          </a:xfrm>
          <a:prstGeom prst="rect">
            <a:avLst/>
          </a:prstGeom>
          <a:noFill/>
        </p:spPr>
        <p:txBody>
          <a:bodyPr wrap="square" rtlCol="0">
            <a:spAutoFit/>
          </a:bodyPr>
          <a:lstStyle/>
          <a:p>
            <a:pPr algn="ctr"/>
            <a:r>
              <a:rPr lang="en-US" sz="3600" b="1" i="1" dirty="0">
                <a:solidFill>
                  <a:srgbClr val="203E5F"/>
                </a:solidFill>
                <a:latin typeface="Alexandria"/>
              </a:rPr>
              <a:t>Define Phase</a:t>
            </a:r>
            <a:endParaRPr lang="en-US" sz="3600" b="1" dirty="0">
              <a:solidFill>
                <a:srgbClr val="F58221"/>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8" name="TextBox 47"/>
          <p:cNvSpPr txBox="1"/>
          <p:nvPr/>
        </p:nvSpPr>
        <p:spPr>
          <a:xfrm>
            <a:off x="194874" y="2303086"/>
            <a:ext cx="11347552" cy="3994170"/>
          </a:xfrm>
          <a:prstGeom prst="rect">
            <a:avLst/>
          </a:prstGeom>
          <a:noFill/>
        </p:spPr>
        <p:txBody>
          <a:bodyPr wrap="square" rtlCol="0">
            <a:spAutoFit/>
          </a:bodyPr>
          <a:lstStyle/>
          <a:p>
            <a:pPr marL="800100" lvl="1" indent="-342900" algn="just">
              <a:lnSpc>
                <a:spcPct val="150000"/>
              </a:lnSpc>
              <a:buFont typeface="Wingdings" panose="05000000000000000000" pitchFamily="2" charset="2"/>
              <a:buChar char="§"/>
            </a:pPr>
            <a:r>
              <a:rPr lang="en-US" sz="2800" b="1" dirty="0" smtClean="0">
                <a:latin typeface="Alexandria"/>
              </a:rPr>
              <a:t>Project </a:t>
            </a:r>
            <a:r>
              <a:rPr lang="en-US" sz="2800" b="1" dirty="0">
                <a:latin typeface="Alexandria"/>
              </a:rPr>
              <a:t>Charter </a:t>
            </a:r>
            <a:r>
              <a:rPr lang="en-US" sz="2800" b="1" dirty="0" smtClean="0">
                <a:latin typeface="Alexandria"/>
              </a:rPr>
              <a:t>Components:</a:t>
            </a:r>
            <a:endParaRPr lang="en-US" sz="2800" dirty="0" smtClean="0">
              <a:latin typeface="Alexandria"/>
            </a:endParaRPr>
          </a:p>
          <a:p>
            <a:pPr marL="1371600" lvl="2" indent="-457200" algn="just" fontAlgn="base">
              <a:lnSpc>
                <a:spcPct val="150000"/>
              </a:lnSpc>
              <a:spcBef>
                <a:spcPct val="0"/>
              </a:spcBef>
              <a:spcAft>
                <a:spcPct val="0"/>
              </a:spcAft>
              <a:buFont typeface="+mj-lt"/>
              <a:buAutoNum type="alphaUcPeriod" startAt="3"/>
            </a:pPr>
            <a:r>
              <a:rPr lang="en-US" altLang="en-US" sz="2400" b="1" dirty="0">
                <a:latin typeface="Alexandria"/>
              </a:rPr>
              <a:t>Critical to Satisfaction (CTS):</a:t>
            </a:r>
          </a:p>
          <a:p>
            <a:pPr marL="1714500" lvl="3" indent="-342900" algn="just" fontAlgn="base">
              <a:lnSpc>
                <a:spcPct val="150000"/>
              </a:lnSpc>
              <a:spcBef>
                <a:spcPct val="0"/>
              </a:spcBef>
              <a:spcAft>
                <a:spcPct val="0"/>
              </a:spcAft>
              <a:buFont typeface="Arial" panose="020B0604020202020204" pitchFamily="34" charset="0"/>
              <a:buChar char="•"/>
            </a:pPr>
            <a:r>
              <a:rPr lang="en-US" altLang="en-US" sz="2400" b="1" dirty="0">
                <a:latin typeface="Alexandria"/>
              </a:rPr>
              <a:t>Define what is important to each customer/stakeholder group, focusing on:</a:t>
            </a:r>
          </a:p>
          <a:p>
            <a:pPr marL="2114550" lvl="4" indent="-285750" algn="just" eaLnBrk="0" fontAlgn="base" hangingPunct="0">
              <a:lnSpc>
                <a:spcPct val="150000"/>
              </a:lnSpc>
              <a:spcBef>
                <a:spcPct val="0"/>
              </a:spcBef>
              <a:spcAft>
                <a:spcPct val="0"/>
              </a:spcAft>
              <a:buFont typeface="Arial" panose="020B0604020202020204" pitchFamily="34" charset="0"/>
              <a:buChar char="•"/>
            </a:pPr>
            <a:r>
              <a:rPr lang="en-US" altLang="en-US" sz="2400" b="1" dirty="0">
                <a:latin typeface="Arial" panose="020B0604020202020204" pitchFamily="34" charset="0"/>
              </a:rPr>
              <a:t>Quality (CTQ):</a:t>
            </a:r>
            <a:r>
              <a:rPr lang="en-US" altLang="en-US" sz="2400" dirty="0">
                <a:latin typeface="Arial" panose="020B0604020202020204" pitchFamily="34" charset="0"/>
              </a:rPr>
              <a:t> Defects or quality issues.</a:t>
            </a:r>
          </a:p>
          <a:p>
            <a:pPr marL="2114550" lvl="4" indent="-285750" algn="just" eaLnBrk="0" fontAlgn="base" hangingPunct="0">
              <a:lnSpc>
                <a:spcPct val="150000"/>
              </a:lnSpc>
              <a:spcBef>
                <a:spcPct val="0"/>
              </a:spcBef>
              <a:spcAft>
                <a:spcPct val="0"/>
              </a:spcAft>
              <a:buFont typeface="Arial" panose="020B0604020202020204" pitchFamily="34" charset="0"/>
              <a:buChar char="•"/>
            </a:pPr>
            <a:r>
              <a:rPr lang="en-US" altLang="en-US" sz="2400" b="1" dirty="0">
                <a:latin typeface="Arial" panose="020B0604020202020204" pitchFamily="34" charset="0"/>
              </a:rPr>
              <a:t>Delivery:</a:t>
            </a:r>
            <a:r>
              <a:rPr lang="en-US" altLang="en-US" sz="2400" dirty="0">
                <a:latin typeface="Arial" panose="020B0604020202020204" pitchFamily="34" charset="0"/>
              </a:rPr>
              <a:t> Timeliness.</a:t>
            </a:r>
          </a:p>
          <a:p>
            <a:pPr marL="2114550" lvl="4" indent="-285750" algn="just" eaLnBrk="0" fontAlgn="base" hangingPunct="0">
              <a:lnSpc>
                <a:spcPct val="150000"/>
              </a:lnSpc>
              <a:spcBef>
                <a:spcPct val="0"/>
              </a:spcBef>
              <a:spcAft>
                <a:spcPct val="0"/>
              </a:spcAft>
              <a:buFont typeface="Arial" panose="020B0604020202020204" pitchFamily="34" charset="0"/>
              <a:buChar char="•"/>
            </a:pPr>
            <a:r>
              <a:rPr lang="en-US" altLang="en-US" sz="2400" b="1" dirty="0">
                <a:latin typeface="Arial" panose="020B0604020202020204" pitchFamily="34" charset="0"/>
              </a:rPr>
              <a:t>Cost:</a:t>
            </a:r>
            <a:r>
              <a:rPr lang="en-US" altLang="en-US" sz="2400" dirty="0">
                <a:latin typeface="Arial" panose="020B0604020202020204" pitchFamily="34" charset="0"/>
              </a:rPr>
              <a:t> Financial impact</a:t>
            </a:r>
            <a:r>
              <a:rPr lang="en-US" altLang="en-US" sz="2400" dirty="0" smtClean="0">
                <a:latin typeface="Arial" panose="020B0604020202020204" pitchFamily="34" charset="0"/>
              </a:rPr>
              <a:t>.</a:t>
            </a:r>
            <a:endParaRPr lang="en-US" altLang="en-US" sz="2400" dirty="0">
              <a:latin typeface="Arial" panose="020B0604020202020204"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016007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9725" y="1685495"/>
            <a:ext cx="11362543" cy="49312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eaLnBrk="0" fontAlgn="base" hangingPunct="0">
              <a:spcBef>
                <a:spcPct val="0"/>
              </a:spcBef>
              <a:spcAft>
                <a:spcPct val="0"/>
              </a:spcAft>
            </a:pPr>
            <a:endParaRPr lang="en-US" altLang="en-US" dirty="0">
              <a:solidFill>
                <a:schemeClr val="tx1"/>
              </a:solidFill>
              <a:latin typeface="Arial" panose="020B0604020202020204" pitchFamily="34" charset="0"/>
            </a:endParaRPr>
          </a:p>
        </p:txBody>
      </p:sp>
      <p:sp>
        <p:nvSpPr>
          <p:cNvPr id="3" name="TextBox 2"/>
          <p:cNvSpPr txBox="1"/>
          <p:nvPr/>
        </p:nvSpPr>
        <p:spPr>
          <a:xfrm>
            <a:off x="3314693" y="837474"/>
            <a:ext cx="5689614" cy="646331"/>
          </a:xfrm>
          <a:prstGeom prst="rect">
            <a:avLst/>
          </a:prstGeom>
          <a:noFill/>
        </p:spPr>
        <p:txBody>
          <a:bodyPr wrap="square" rtlCol="0">
            <a:spAutoFit/>
          </a:bodyPr>
          <a:lstStyle/>
          <a:p>
            <a:pPr algn="ctr"/>
            <a:r>
              <a:rPr lang="en-US" sz="3600" b="1" i="1" dirty="0">
                <a:solidFill>
                  <a:srgbClr val="203E5F"/>
                </a:solidFill>
                <a:latin typeface="Alexandria"/>
              </a:rPr>
              <a:t>Define Phase</a:t>
            </a:r>
            <a:endParaRPr lang="en-US" sz="3600" b="1" dirty="0">
              <a:solidFill>
                <a:srgbClr val="F58221"/>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8" name="TextBox 47"/>
          <p:cNvSpPr txBox="1"/>
          <p:nvPr/>
        </p:nvSpPr>
        <p:spPr>
          <a:xfrm>
            <a:off x="598149" y="2036567"/>
            <a:ext cx="11122701" cy="4616648"/>
          </a:xfrm>
          <a:prstGeom prst="rect">
            <a:avLst/>
          </a:prstGeom>
          <a:noFill/>
        </p:spPr>
        <p:txBody>
          <a:bodyPr wrap="square" rtlCol="0">
            <a:spAutoFit/>
          </a:bodyPr>
          <a:lstStyle/>
          <a:p>
            <a:pPr marL="342900" indent="-342900" algn="just">
              <a:lnSpc>
                <a:spcPct val="150000"/>
              </a:lnSpc>
              <a:buFont typeface="Wingdings" panose="05000000000000000000" pitchFamily="2" charset="2"/>
              <a:buChar char="§"/>
            </a:pPr>
            <a:r>
              <a:rPr lang="en-US" sz="2800" b="1" dirty="0" smtClean="0">
                <a:latin typeface="Alexandria"/>
              </a:rPr>
              <a:t>Project </a:t>
            </a:r>
            <a:r>
              <a:rPr lang="en-US" sz="2800" b="1" dirty="0">
                <a:latin typeface="Alexandria"/>
              </a:rPr>
              <a:t>Charter </a:t>
            </a:r>
            <a:r>
              <a:rPr lang="en-US" sz="2800" b="1" dirty="0" smtClean="0">
                <a:latin typeface="Alexandria"/>
              </a:rPr>
              <a:t>Components:</a:t>
            </a:r>
            <a:endParaRPr lang="en-US" sz="2800" dirty="0" smtClean="0">
              <a:latin typeface="Alexandria"/>
            </a:endParaRPr>
          </a:p>
          <a:p>
            <a:pPr marL="914400" lvl="1" indent="-457200" algn="just" fontAlgn="base">
              <a:lnSpc>
                <a:spcPct val="150000"/>
              </a:lnSpc>
              <a:spcBef>
                <a:spcPct val="0"/>
              </a:spcBef>
              <a:spcAft>
                <a:spcPct val="0"/>
              </a:spcAft>
              <a:buFont typeface="+mj-lt"/>
              <a:buAutoNum type="alphaUcPeriod" startAt="4"/>
            </a:pPr>
            <a:r>
              <a:rPr lang="en-US" sz="2400" b="1" dirty="0">
                <a:latin typeface="Alexandria"/>
              </a:rPr>
              <a:t>Quantifiable Goal: </a:t>
            </a:r>
            <a:r>
              <a:rPr lang="en-US" sz="2400" dirty="0">
                <a:latin typeface="Alexandria"/>
              </a:rPr>
              <a:t>Define a measurable target for improvement, even if preliminary, specifying what will be measured and enhanced.</a:t>
            </a:r>
          </a:p>
          <a:p>
            <a:pPr marL="914400" lvl="1" indent="-457200" algn="just" fontAlgn="base">
              <a:lnSpc>
                <a:spcPct val="150000"/>
              </a:lnSpc>
              <a:spcBef>
                <a:spcPct val="0"/>
              </a:spcBef>
              <a:spcAft>
                <a:spcPct val="0"/>
              </a:spcAft>
              <a:buFont typeface="+mj-lt"/>
              <a:buAutoNum type="alphaUcPeriod" startAt="4"/>
            </a:pPr>
            <a:r>
              <a:rPr lang="en-US" sz="2400" b="1" dirty="0">
                <a:latin typeface="Alexandria"/>
              </a:rPr>
              <a:t>Scope Statement: </a:t>
            </a:r>
            <a:r>
              <a:rPr lang="en-US" sz="2400" dirty="0" smtClean="0">
                <a:latin typeface="Alexandria"/>
              </a:rPr>
              <a:t>Define </a:t>
            </a:r>
            <a:r>
              <a:rPr lang="en-US" sz="2400" dirty="0">
                <a:latin typeface="Alexandria"/>
              </a:rPr>
              <a:t>the process to be improved, specifying what is included/excluded and the timeframe for activities and data collection.</a:t>
            </a:r>
          </a:p>
          <a:p>
            <a:pPr marL="914400" lvl="1" indent="-457200" algn="just" fontAlgn="base">
              <a:lnSpc>
                <a:spcPct val="150000"/>
              </a:lnSpc>
              <a:spcBef>
                <a:spcPct val="0"/>
              </a:spcBef>
              <a:spcAft>
                <a:spcPct val="0"/>
              </a:spcAft>
              <a:buFont typeface="+mj-lt"/>
              <a:buAutoNum type="alphaUcPeriod" startAt="4"/>
            </a:pPr>
            <a:r>
              <a:rPr lang="en-US" sz="2400" b="1" dirty="0">
                <a:latin typeface="Alexandria"/>
              </a:rPr>
              <a:t>Projected Benefits: </a:t>
            </a:r>
            <a:r>
              <a:rPr lang="en-US" sz="2400" dirty="0">
                <a:latin typeface="Alexandria"/>
              </a:rPr>
              <a:t>Identify potential financial gains (savings, revenue growth, cost reduction, COPQ) and intangible benefits (e.g., morale improvement, waste elimination).</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11405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9725" y="1685495"/>
            <a:ext cx="11362543" cy="49312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eaLnBrk="0" fontAlgn="base" hangingPunct="0">
              <a:spcBef>
                <a:spcPct val="0"/>
              </a:spcBef>
              <a:spcAft>
                <a:spcPct val="0"/>
              </a:spcAft>
            </a:pPr>
            <a:endParaRPr lang="en-US" altLang="en-US" dirty="0">
              <a:solidFill>
                <a:schemeClr val="tx1"/>
              </a:solidFill>
              <a:latin typeface="Arial" panose="020B0604020202020204" pitchFamily="34" charset="0"/>
            </a:endParaRPr>
          </a:p>
        </p:txBody>
      </p:sp>
      <p:sp>
        <p:nvSpPr>
          <p:cNvPr id="3" name="TextBox 2"/>
          <p:cNvSpPr txBox="1"/>
          <p:nvPr/>
        </p:nvSpPr>
        <p:spPr>
          <a:xfrm>
            <a:off x="3314693" y="837474"/>
            <a:ext cx="5689614" cy="646331"/>
          </a:xfrm>
          <a:prstGeom prst="rect">
            <a:avLst/>
          </a:prstGeom>
          <a:noFill/>
        </p:spPr>
        <p:txBody>
          <a:bodyPr wrap="square" rtlCol="0">
            <a:spAutoFit/>
          </a:bodyPr>
          <a:lstStyle/>
          <a:p>
            <a:pPr algn="ctr"/>
            <a:r>
              <a:rPr lang="en-US" sz="3600" b="1" i="1" dirty="0">
                <a:solidFill>
                  <a:srgbClr val="203E5F"/>
                </a:solidFill>
                <a:latin typeface="Alexandria"/>
              </a:rPr>
              <a:t>Define Phase</a:t>
            </a:r>
            <a:endParaRPr lang="en-US" sz="3600" b="1" dirty="0">
              <a:solidFill>
                <a:srgbClr val="F58221"/>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8" name="TextBox 47"/>
          <p:cNvSpPr txBox="1"/>
          <p:nvPr/>
        </p:nvSpPr>
        <p:spPr>
          <a:xfrm>
            <a:off x="712032" y="2000139"/>
            <a:ext cx="10777927" cy="4708981"/>
          </a:xfrm>
          <a:prstGeom prst="rect">
            <a:avLst/>
          </a:prstGeom>
          <a:noFill/>
        </p:spPr>
        <p:txBody>
          <a:bodyPr wrap="square" rtlCol="0">
            <a:spAutoFit/>
          </a:bodyPr>
          <a:lstStyle/>
          <a:p>
            <a:pPr marL="342900" indent="-342900" algn="just">
              <a:lnSpc>
                <a:spcPct val="150000"/>
              </a:lnSpc>
              <a:buFont typeface="Wingdings" panose="05000000000000000000" pitchFamily="2" charset="2"/>
              <a:buChar char="§"/>
            </a:pPr>
            <a:r>
              <a:rPr lang="en-US" sz="2800" b="1" dirty="0" smtClean="0">
                <a:latin typeface="Alexandria"/>
              </a:rPr>
              <a:t>Project </a:t>
            </a:r>
            <a:r>
              <a:rPr lang="en-US" sz="2800" b="1" dirty="0">
                <a:latin typeface="Alexandria"/>
              </a:rPr>
              <a:t>Charter </a:t>
            </a:r>
            <a:r>
              <a:rPr lang="en-US" sz="2800" b="1" dirty="0" smtClean="0">
                <a:latin typeface="Alexandria"/>
              </a:rPr>
              <a:t>Components:</a:t>
            </a:r>
            <a:endParaRPr lang="en-US" sz="2800" dirty="0" smtClean="0">
              <a:latin typeface="Alexandria"/>
            </a:endParaRPr>
          </a:p>
          <a:p>
            <a:pPr marL="914400" lvl="1" indent="-457200" algn="just" fontAlgn="base">
              <a:lnSpc>
                <a:spcPct val="150000"/>
              </a:lnSpc>
              <a:spcBef>
                <a:spcPct val="0"/>
              </a:spcBef>
              <a:spcAft>
                <a:spcPct val="0"/>
              </a:spcAft>
              <a:buFont typeface="+mj-lt"/>
              <a:buAutoNum type="alphaUcPeriod" startAt="7"/>
            </a:pPr>
            <a:r>
              <a:rPr lang="en-US" sz="2400" b="1" dirty="0">
                <a:latin typeface="Alexandria"/>
              </a:rPr>
              <a:t>Potential Risks: </a:t>
            </a:r>
            <a:r>
              <a:rPr lang="en-US" sz="2400" dirty="0">
                <a:latin typeface="Alexandria"/>
              </a:rPr>
              <a:t>List possible risks impacting project success, assessing their likelihood (high, medium, low).</a:t>
            </a:r>
          </a:p>
          <a:p>
            <a:pPr marL="914400" lvl="1" indent="-457200" algn="just" fontAlgn="base">
              <a:lnSpc>
                <a:spcPct val="150000"/>
              </a:lnSpc>
              <a:spcBef>
                <a:spcPct val="0"/>
              </a:spcBef>
              <a:spcAft>
                <a:spcPct val="0"/>
              </a:spcAft>
              <a:buFont typeface="+mj-lt"/>
              <a:buAutoNum type="alphaUcPeriod" startAt="7"/>
            </a:pPr>
            <a:r>
              <a:rPr lang="en-US" sz="2400" b="1" dirty="0">
                <a:latin typeface="Alexandria"/>
              </a:rPr>
              <a:t>Project Resources:</a:t>
            </a:r>
          </a:p>
          <a:p>
            <a:pPr marL="1371600" lvl="2" indent="-457200" algn="just" fontAlgn="base">
              <a:lnSpc>
                <a:spcPct val="150000"/>
              </a:lnSpc>
              <a:spcBef>
                <a:spcPct val="0"/>
              </a:spcBef>
              <a:spcAft>
                <a:spcPct val="0"/>
              </a:spcAft>
              <a:buFont typeface="Arial" panose="020B0604020202020204" pitchFamily="34" charset="0"/>
              <a:buChar char="•"/>
            </a:pPr>
            <a:r>
              <a:rPr lang="en-US" sz="2400" b="1" dirty="0">
                <a:latin typeface="Alexandria"/>
              </a:rPr>
              <a:t>Champion: </a:t>
            </a:r>
            <a:r>
              <a:rPr lang="en-US" sz="2400" dirty="0">
                <a:latin typeface="Alexandria"/>
              </a:rPr>
              <a:t>Director-level or above to remove barriers.</a:t>
            </a:r>
          </a:p>
          <a:p>
            <a:pPr marL="1371600" lvl="2" indent="-457200" algn="just" fontAlgn="base">
              <a:lnSpc>
                <a:spcPct val="150000"/>
              </a:lnSpc>
              <a:spcBef>
                <a:spcPct val="0"/>
              </a:spcBef>
              <a:spcAft>
                <a:spcPct val="0"/>
              </a:spcAft>
              <a:buFont typeface="Arial" panose="020B0604020202020204" pitchFamily="34" charset="0"/>
              <a:buChar char="•"/>
            </a:pPr>
            <a:r>
              <a:rPr lang="en-US" sz="2400" b="1" dirty="0">
                <a:latin typeface="Alexandria"/>
              </a:rPr>
              <a:t>Finance: </a:t>
            </a:r>
            <a:r>
              <a:rPr lang="en-US" sz="2400" dirty="0">
                <a:latin typeface="Alexandria"/>
              </a:rPr>
              <a:t>Representative to validate financial benefits.</a:t>
            </a:r>
          </a:p>
          <a:p>
            <a:pPr marL="1371600" lvl="2" indent="-457200" algn="just" fontAlgn="base">
              <a:lnSpc>
                <a:spcPct val="150000"/>
              </a:lnSpc>
              <a:spcBef>
                <a:spcPct val="0"/>
              </a:spcBef>
              <a:spcAft>
                <a:spcPct val="0"/>
              </a:spcAft>
              <a:buFont typeface="Arial" panose="020B0604020202020204" pitchFamily="34" charset="0"/>
              <a:buChar char="•"/>
            </a:pPr>
            <a:r>
              <a:rPr lang="en-US" sz="2400" b="1" dirty="0">
                <a:latin typeface="Alexandria"/>
              </a:rPr>
              <a:t>Team/Support: </a:t>
            </a:r>
            <a:r>
              <a:rPr lang="en-US" sz="2400" dirty="0">
                <a:latin typeface="Alexandria"/>
              </a:rPr>
              <a:t>Members providing data, information, or direct project support</a:t>
            </a:r>
            <a:r>
              <a:rPr lang="en-US" sz="2400" dirty="0" smtClean="0">
                <a:latin typeface="Alexandria"/>
              </a:rPr>
              <a:t>.</a:t>
            </a:r>
            <a:endParaRPr lang="en-US" sz="24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39946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9725" y="1685495"/>
            <a:ext cx="11362543" cy="49312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eaLnBrk="0" fontAlgn="base" hangingPunct="0">
              <a:spcBef>
                <a:spcPct val="0"/>
              </a:spcBef>
              <a:spcAft>
                <a:spcPct val="0"/>
              </a:spcAft>
            </a:pPr>
            <a:endParaRPr lang="en-US" altLang="en-US" dirty="0">
              <a:solidFill>
                <a:schemeClr val="tx1"/>
              </a:solidFill>
              <a:latin typeface="Arial" panose="020B0604020202020204" pitchFamily="34" charset="0"/>
            </a:endParaRPr>
          </a:p>
        </p:txBody>
      </p:sp>
      <p:sp>
        <p:nvSpPr>
          <p:cNvPr id="3" name="TextBox 2"/>
          <p:cNvSpPr txBox="1"/>
          <p:nvPr/>
        </p:nvSpPr>
        <p:spPr>
          <a:xfrm>
            <a:off x="3314693" y="837474"/>
            <a:ext cx="5689614" cy="646331"/>
          </a:xfrm>
          <a:prstGeom prst="rect">
            <a:avLst/>
          </a:prstGeom>
          <a:noFill/>
        </p:spPr>
        <p:txBody>
          <a:bodyPr wrap="square" rtlCol="0">
            <a:spAutoFit/>
          </a:bodyPr>
          <a:lstStyle/>
          <a:p>
            <a:pPr algn="ctr"/>
            <a:r>
              <a:rPr lang="en-US" sz="3600" b="1" i="1" dirty="0">
                <a:solidFill>
                  <a:srgbClr val="203E5F"/>
                </a:solidFill>
                <a:latin typeface="Alexandria"/>
              </a:rPr>
              <a:t>Define Phase</a:t>
            </a:r>
            <a:endParaRPr lang="en-US" sz="3600" b="1" dirty="0">
              <a:solidFill>
                <a:srgbClr val="F58221"/>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8" name="TextBox 47"/>
          <p:cNvSpPr txBox="1"/>
          <p:nvPr/>
        </p:nvSpPr>
        <p:spPr>
          <a:xfrm>
            <a:off x="712032" y="1888983"/>
            <a:ext cx="10777927" cy="4744312"/>
          </a:xfrm>
          <a:prstGeom prst="rect">
            <a:avLst/>
          </a:prstGeom>
          <a:noFill/>
        </p:spPr>
        <p:txBody>
          <a:bodyPr wrap="square" rtlCol="0">
            <a:spAutoFit/>
          </a:bodyPr>
          <a:lstStyle/>
          <a:p>
            <a:pPr marL="514350" indent="-514350" algn="just">
              <a:lnSpc>
                <a:spcPct val="150000"/>
              </a:lnSpc>
              <a:buFont typeface="+mj-lt"/>
              <a:buAutoNum type="arabicPeriod" startAt="2"/>
            </a:pPr>
            <a:r>
              <a:rPr lang="en-US" sz="3200" b="1" dirty="0">
                <a:solidFill>
                  <a:srgbClr val="F58221"/>
                </a:solidFill>
                <a:latin typeface="Alexandria"/>
              </a:rPr>
              <a:t>SIPOC (Suppliers-Input-Process-Output-Customer):</a:t>
            </a:r>
          </a:p>
          <a:p>
            <a:pPr marL="800100" lvl="1" indent="-342900" algn="just">
              <a:buFont typeface="Wingdings" panose="05000000000000000000" pitchFamily="2" charset="2"/>
              <a:buChar char="§"/>
            </a:pPr>
            <a:r>
              <a:rPr lang="en-US" sz="2400" dirty="0">
                <a:latin typeface="Alexandria"/>
              </a:rPr>
              <a:t>SIPOC is a tool used in the Define phase to scope a project and understand a process. It maps the relationships between suppliers, inputs, process steps, outputs, and customers. </a:t>
            </a:r>
            <a:endParaRPr lang="en-US" sz="2400" dirty="0" smtClean="0">
              <a:latin typeface="Alexandria"/>
            </a:endParaRPr>
          </a:p>
          <a:p>
            <a:pPr marL="800100" lvl="1" indent="-342900" algn="just">
              <a:lnSpc>
                <a:spcPct val="150000"/>
              </a:lnSpc>
              <a:buFont typeface="Wingdings" panose="05000000000000000000" pitchFamily="2" charset="2"/>
              <a:buChar char="§"/>
            </a:pPr>
            <a:r>
              <a:rPr lang="en-US" sz="2400" b="1" dirty="0" smtClean="0">
                <a:latin typeface="Alexandria"/>
              </a:rPr>
              <a:t>Key </a:t>
            </a:r>
            <a:r>
              <a:rPr lang="en-US" sz="2400" b="1" dirty="0">
                <a:latin typeface="Alexandria"/>
              </a:rPr>
              <a:t>points:</a:t>
            </a:r>
          </a:p>
          <a:p>
            <a:pPr marL="1257300" lvl="2" indent="-342900" algn="just">
              <a:lnSpc>
                <a:spcPct val="150000"/>
              </a:lnSpc>
              <a:buFont typeface="Arial" panose="020B0604020202020204" pitchFamily="34" charset="0"/>
              <a:buChar char="•"/>
            </a:pPr>
            <a:r>
              <a:rPr lang="en-US" sz="2000" b="1" dirty="0">
                <a:latin typeface="Alexandria"/>
              </a:rPr>
              <a:t>Suppliers</a:t>
            </a:r>
            <a:r>
              <a:rPr lang="en-US" sz="2000" dirty="0">
                <a:latin typeface="Alexandria"/>
              </a:rPr>
              <a:t>: Provide inputs to the process.</a:t>
            </a:r>
          </a:p>
          <a:p>
            <a:pPr marL="1257300" lvl="2" indent="-342900" algn="just">
              <a:lnSpc>
                <a:spcPct val="150000"/>
              </a:lnSpc>
              <a:buFont typeface="Arial" panose="020B0604020202020204" pitchFamily="34" charset="0"/>
              <a:buChar char="•"/>
            </a:pPr>
            <a:r>
              <a:rPr lang="en-US" sz="2000" b="1" dirty="0">
                <a:latin typeface="Alexandria"/>
              </a:rPr>
              <a:t>Inputs</a:t>
            </a:r>
            <a:r>
              <a:rPr lang="en-US" sz="2000" dirty="0">
                <a:latin typeface="Alexandria"/>
              </a:rPr>
              <a:t>: Resources or materials used in the process.</a:t>
            </a:r>
          </a:p>
          <a:p>
            <a:pPr marL="1257300" lvl="2" indent="-342900" algn="just">
              <a:lnSpc>
                <a:spcPct val="150000"/>
              </a:lnSpc>
              <a:buFont typeface="Arial" panose="020B0604020202020204" pitchFamily="34" charset="0"/>
              <a:buChar char="•"/>
            </a:pPr>
            <a:r>
              <a:rPr lang="en-US" sz="2000" b="1" dirty="0">
                <a:latin typeface="Alexandria"/>
              </a:rPr>
              <a:t>Process</a:t>
            </a:r>
            <a:r>
              <a:rPr lang="en-US" sz="2000" dirty="0">
                <a:latin typeface="Alexandria"/>
              </a:rPr>
              <a:t>: 5-7 high-level steps that transform inputs into outputs.</a:t>
            </a:r>
          </a:p>
          <a:p>
            <a:pPr marL="1257300" lvl="2" indent="-342900" algn="just">
              <a:lnSpc>
                <a:spcPct val="150000"/>
              </a:lnSpc>
              <a:buFont typeface="Arial" panose="020B0604020202020204" pitchFamily="34" charset="0"/>
              <a:buChar char="•"/>
            </a:pPr>
            <a:r>
              <a:rPr lang="en-US" sz="2000" b="1" dirty="0">
                <a:latin typeface="Alexandria"/>
              </a:rPr>
              <a:t>Outputs</a:t>
            </a:r>
            <a:r>
              <a:rPr lang="en-US" sz="2000" dirty="0">
                <a:latin typeface="Alexandria"/>
              </a:rPr>
              <a:t>: Results or products of the process.</a:t>
            </a:r>
          </a:p>
          <a:p>
            <a:pPr marL="1257300" lvl="2" indent="-342900" algn="just">
              <a:lnSpc>
                <a:spcPct val="150000"/>
              </a:lnSpc>
              <a:buFont typeface="Arial" panose="020B0604020202020204" pitchFamily="34" charset="0"/>
              <a:buChar char="•"/>
            </a:pPr>
            <a:r>
              <a:rPr lang="en-US" sz="2000" b="1" dirty="0">
                <a:latin typeface="Alexandria"/>
              </a:rPr>
              <a:t>Customers</a:t>
            </a:r>
            <a:r>
              <a:rPr lang="en-US" sz="2000" dirty="0">
                <a:latin typeface="Alexandria"/>
              </a:rPr>
              <a:t>: Recipients of the outputs.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305158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Picture 28">
            <a:extLst>
              <a:ext uri="{FF2B5EF4-FFF2-40B4-BE49-F238E27FC236}">
                <a16:creationId xmlns:a16="http://schemas.microsoft.com/office/drawing/2014/main" id="{46F28D99-66D9-471E-85C5-30DAA33AF410}"/>
              </a:ext>
            </a:extLst>
          </p:cNvPr>
          <p:cNvPicPr>
            <a:picLocks noChangeAspect="1"/>
          </p:cNvPicPr>
          <p:nvPr/>
        </p:nvPicPr>
        <p:blipFill rotWithShape="1">
          <a:blip r:embed="rId2">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l="1229" t="5684" r="1147" b="32628"/>
          <a:stretch/>
        </p:blipFill>
        <p:spPr>
          <a:xfrm>
            <a:off x="134911" y="239842"/>
            <a:ext cx="11902190" cy="641579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519760237"/>
      </p:ext>
    </p:extLst>
  </p:cSld>
  <p:clrMapOvr>
    <a:masterClrMapping/>
  </p:clrMapOvr>
  <p:transition spd="slow" advClick="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92306" y="1615964"/>
            <a:ext cx="11617377" cy="49946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eaLnBrk="0" fontAlgn="base" hangingPunct="0">
              <a:spcBef>
                <a:spcPct val="0"/>
              </a:spcBef>
              <a:spcAft>
                <a:spcPct val="0"/>
              </a:spcAft>
            </a:pPr>
            <a:endParaRPr lang="en-US" altLang="en-US" dirty="0">
              <a:solidFill>
                <a:schemeClr val="tx1"/>
              </a:solidFill>
              <a:latin typeface="Arial" panose="020B0604020202020204" pitchFamily="34" charset="0"/>
            </a:endParaRPr>
          </a:p>
        </p:txBody>
      </p:sp>
      <p:sp>
        <p:nvSpPr>
          <p:cNvPr id="3" name="TextBox 2"/>
          <p:cNvSpPr txBox="1"/>
          <p:nvPr/>
        </p:nvSpPr>
        <p:spPr>
          <a:xfrm>
            <a:off x="3276174" y="698975"/>
            <a:ext cx="5689614" cy="646331"/>
          </a:xfrm>
          <a:prstGeom prst="rect">
            <a:avLst/>
          </a:prstGeom>
          <a:noFill/>
        </p:spPr>
        <p:txBody>
          <a:bodyPr wrap="square" rtlCol="0">
            <a:spAutoFit/>
          </a:bodyPr>
          <a:lstStyle/>
          <a:p>
            <a:pPr algn="ctr"/>
            <a:r>
              <a:rPr lang="en-US" sz="3600" b="1" i="1" dirty="0">
                <a:solidFill>
                  <a:srgbClr val="203E5F"/>
                </a:solidFill>
                <a:latin typeface="Alexandria"/>
              </a:rPr>
              <a:t>Define Phase</a:t>
            </a:r>
            <a:endParaRPr lang="en-US" sz="3600" b="1" dirty="0">
              <a:solidFill>
                <a:srgbClr val="F58221"/>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8" name="TextBox 47"/>
          <p:cNvSpPr txBox="1"/>
          <p:nvPr/>
        </p:nvSpPr>
        <p:spPr>
          <a:xfrm>
            <a:off x="672057" y="1881146"/>
            <a:ext cx="10915340" cy="5182957"/>
          </a:xfrm>
          <a:prstGeom prst="rect">
            <a:avLst/>
          </a:prstGeom>
          <a:noFill/>
        </p:spPr>
        <p:txBody>
          <a:bodyPr wrap="square" rtlCol="0">
            <a:spAutoFit/>
          </a:bodyPr>
          <a:lstStyle/>
          <a:p>
            <a:pPr marL="514350" indent="-514350" algn="just">
              <a:lnSpc>
                <a:spcPct val="150000"/>
              </a:lnSpc>
              <a:buFont typeface="+mj-lt"/>
              <a:buAutoNum type="arabicPeriod" startAt="3"/>
            </a:pPr>
            <a:r>
              <a:rPr lang="en-US" sz="3200" b="1" dirty="0" smtClean="0">
                <a:solidFill>
                  <a:srgbClr val="F58221"/>
                </a:solidFill>
                <a:latin typeface="Alexandria"/>
              </a:rPr>
              <a:t>Perform </a:t>
            </a:r>
            <a:r>
              <a:rPr lang="en-US" sz="3200" b="1" dirty="0">
                <a:solidFill>
                  <a:srgbClr val="F58221"/>
                </a:solidFill>
                <a:latin typeface="Alexandria"/>
              </a:rPr>
              <a:t>stakeholder analysis: </a:t>
            </a:r>
          </a:p>
          <a:p>
            <a:pPr marL="800100" lvl="1" indent="-342900">
              <a:lnSpc>
                <a:spcPct val="150000"/>
              </a:lnSpc>
              <a:buFont typeface="Wingdings" panose="05000000000000000000" pitchFamily="2" charset="2"/>
              <a:buChar char="§"/>
            </a:pPr>
            <a:r>
              <a:rPr lang="en-US" sz="2400" b="1" dirty="0">
                <a:latin typeface="Alexandria"/>
              </a:rPr>
              <a:t>Identify Customers and Stakeholders:</a:t>
            </a:r>
            <a:endParaRPr lang="en-US" sz="2400" dirty="0">
              <a:latin typeface="Alexandria"/>
            </a:endParaRPr>
          </a:p>
          <a:p>
            <a:pPr marL="1257300" lvl="2" indent="-342900">
              <a:lnSpc>
                <a:spcPct val="150000"/>
              </a:lnSpc>
              <a:buFont typeface="Arial" panose="020B0604020202020204" pitchFamily="34" charset="0"/>
              <a:buChar char="•"/>
            </a:pPr>
            <a:r>
              <a:rPr lang="en-US" sz="2000" dirty="0">
                <a:latin typeface="Alexandria"/>
              </a:rPr>
              <a:t>Key to defining process quality, as quality is determined by meeting and exceeding their expectations.</a:t>
            </a:r>
          </a:p>
          <a:p>
            <a:pPr lvl="2">
              <a:lnSpc>
                <a:spcPct val="150000"/>
              </a:lnSpc>
            </a:pPr>
            <a:r>
              <a:rPr lang="en-US" sz="2000" dirty="0">
                <a:latin typeface="Alexandria"/>
              </a:rPr>
              <a:t>Stakeholders include peers, subordinates, supervisors, internal groups, suppliers, and external customers.</a:t>
            </a:r>
          </a:p>
          <a:p>
            <a:pPr marL="800100" lvl="1" indent="-342900">
              <a:lnSpc>
                <a:spcPct val="150000"/>
              </a:lnSpc>
              <a:buFont typeface="Wingdings" panose="05000000000000000000" pitchFamily="2" charset="2"/>
              <a:buChar char="§"/>
            </a:pPr>
            <a:r>
              <a:rPr lang="en-US" sz="2400" b="1" dirty="0">
                <a:latin typeface="Alexandria"/>
              </a:rPr>
              <a:t>Understand Their Impact and Concerns:</a:t>
            </a:r>
            <a:endParaRPr lang="en-US" sz="2400" dirty="0">
              <a:latin typeface="Alexandria"/>
            </a:endParaRPr>
          </a:p>
          <a:p>
            <a:pPr marL="1257300" lvl="2" indent="-342900">
              <a:lnSpc>
                <a:spcPct val="150000"/>
              </a:lnSpc>
              <a:buFont typeface="Arial" panose="020B0604020202020204" pitchFamily="34" charset="0"/>
              <a:buChar char="•"/>
            </a:pPr>
            <a:r>
              <a:rPr lang="en-US" sz="2000" dirty="0">
                <a:latin typeface="Alexandria"/>
              </a:rPr>
              <a:t>Analyze stakeholder groups, their roles, how they are affected by the process, and their specific concerns.</a:t>
            </a:r>
          </a:p>
          <a:p>
            <a:pPr algn="just">
              <a:lnSpc>
                <a:spcPct val="110000"/>
              </a:lnSpc>
            </a:pPr>
            <a:endParaRPr lang="en-US" sz="2800" b="1" dirty="0">
              <a:solidFill>
                <a:srgbClr val="FF0000"/>
              </a:solidFill>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786153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4659" y="1615964"/>
            <a:ext cx="11212643" cy="50265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eaLnBrk="0" fontAlgn="base" hangingPunct="0">
              <a:spcBef>
                <a:spcPct val="0"/>
              </a:spcBef>
              <a:spcAft>
                <a:spcPct val="0"/>
              </a:spcAft>
            </a:pPr>
            <a:endParaRPr lang="en-US" altLang="en-US" dirty="0">
              <a:solidFill>
                <a:schemeClr val="tx1"/>
              </a:solidFill>
              <a:latin typeface="Arial" panose="020B0604020202020204" pitchFamily="34" charset="0"/>
            </a:endParaRPr>
          </a:p>
        </p:txBody>
      </p:sp>
      <p:sp>
        <p:nvSpPr>
          <p:cNvPr id="3" name="TextBox 2"/>
          <p:cNvSpPr txBox="1"/>
          <p:nvPr/>
        </p:nvSpPr>
        <p:spPr>
          <a:xfrm>
            <a:off x="3276172" y="698975"/>
            <a:ext cx="5689614" cy="646331"/>
          </a:xfrm>
          <a:prstGeom prst="rect">
            <a:avLst/>
          </a:prstGeom>
          <a:noFill/>
        </p:spPr>
        <p:txBody>
          <a:bodyPr wrap="square" rtlCol="0">
            <a:spAutoFit/>
          </a:bodyPr>
          <a:lstStyle/>
          <a:p>
            <a:pPr algn="ctr"/>
            <a:r>
              <a:rPr lang="en-US" sz="3600" b="1" i="1" dirty="0">
                <a:solidFill>
                  <a:srgbClr val="203E5F"/>
                </a:solidFill>
                <a:latin typeface="Alexandria"/>
              </a:rPr>
              <a:t>Define Phase</a:t>
            </a:r>
            <a:endParaRPr lang="en-US" sz="3600" b="1" dirty="0">
              <a:solidFill>
                <a:srgbClr val="F58221"/>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8" name="TextBox 47"/>
          <p:cNvSpPr txBox="1"/>
          <p:nvPr/>
        </p:nvSpPr>
        <p:spPr>
          <a:xfrm>
            <a:off x="717025" y="2267152"/>
            <a:ext cx="10807909" cy="4278094"/>
          </a:xfrm>
          <a:prstGeom prst="rect">
            <a:avLst/>
          </a:prstGeom>
          <a:noFill/>
        </p:spPr>
        <p:txBody>
          <a:bodyPr wrap="square" rtlCol="0">
            <a:spAutoFit/>
          </a:bodyPr>
          <a:lstStyle/>
          <a:p>
            <a:pPr marL="514350" indent="-514350" algn="just">
              <a:buFont typeface="+mj-lt"/>
              <a:buAutoNum type="arabicPeriod" startAt="4"/>
            </a:pPr>
            <a:r>
              <a:rPr lang="en-US" sz="2800" b="1" dirty="0">
                <a:solidFill>
                  <a:srgbClr val="F58221"/>
                </a:solidFill>
                <a:latin typeface="Alexandria"/>
              </a:rPr>
              <a:t>Perform Initial Voice of Customer (VOC) and Identify Critical to Satisfaction (CTS</a:t>
            </a:r>
            <a:r>
              <a:rPr lang="en-US" sz="2800" b="1" dirty="0" smtClean="0">
                <a:solidFill>
                  <a:srgbClr val="F58221"/>
                </a:solidFill>
                <a:latin typeface="Alexandria"/>
              </a:rPr>
              <a:t>):</a:t>
            </a:r>
          </a:p>
          <a:p>
            <a:pPr marL="914400" lvl="1" indent="-457200" algn="just">
              <a:lnSpc>
                <a:spcPct val="150000"/>
              </a:lnSpc>
              <a:buFont typeface="Wingdings" panose="05000000000000000000" pitchFamily="2" charset="2"/>
              <a:buChar char="§"/>
            </a:pPr>
            <a:r>
              <a:rPr lang="en-US" sz="2400" dirty="0">
                <a:latin typeface="Alexandria"/>
              </a:rPr>
              <a:t>Collect customer feedback through surveys, interviews, or research.</a:t>
            </a:r>
          </a:p>
          <a:p>
            <a:pPr marL="914400" lvl="1" indent="-457200" algn="just">
              <a:lnSpc>
                <a:spcPct val="150000"/>
              </a:lnSpc>
              <a:buFont typeface="Wingdings" panose="05000000000000000000" pitchFamily="2" charset="2"/>
              <a:buChar char="§"/>
            </a:pPr>
            <a:r>
              <a:rPr lang="en-US" sz="2400" dirty="0">
                <a:latin typeface="Alexandria"/>
              </a:rPr>
              <a:t>Pick key quotes explaining why customers choose you.</a:t>
            </a:r>
          </a:p>
          <a:p>
            <a:pPr marL="914400" lvl="1" indent="-457200" algn="just">
              <a:lnSpc>
                <a:spcPct val="150000"/>
              </a:lnSpc>
              <a:buFont typeface="Wingdings" panose="05000000000000000000" pitchFamily="2" charset="2"/>
              <a:buChar char="§"/>
            </a:pPr>
            <a:r>
              <a:rPr lang="en-US" sz="2400" dirty="0">
                <a:latin typeface="Alexandria"/>
              </a:rPr>
              <a:t>Group similar ideas and find common themes.</a:t>
            </a:r>
          </a:p>
          <a:p>
            <a:pPr marL="914400" lvl="1" indent="-457200" algn="just">
              <a:lnSpc>
                <a:spcPct val="150000"/>
              </a:lnSpc>
              <a:buFont typeface="Wingdings" panose="05000000000000000000" pitchFamily="2" charset="2"/>
              <a:buChar char="§"/>
            </a:pPr>
            <a:r>
              <a:rPr lang="en-US" sz="2400" dirty="0">
                <a:latin typeface="Alexandria"/>
              </a:rPr>
              <a:t>Clarify unclear points by following up with customers.</a:t>
            </a:r>
          </a:p>
          <a:p>
            <a:pPr marL="914400" lvl="1" indent="-457200" algn="just">
              <a:lnSpc>
                <a:spcPct val="150000"/>
              </a:lnSpc>
              <a:buFont typeface="Wingdings" panose="05000000000000000000" pitchFamily="2" charset="2"/>
              <a:buChar char="§"/>
            </a:pPr>
            <a:r>
              <a:rPr lang="en-US" sz="2400" dirty="0">
                <a:latin typeface="Alexandria"/>
              </a:rPr>
              <a:t>Identify what matters most to customers </a:t>
            </a:r>
            <a:r>
              <a:rPr lang="en-US" sz="2400" b="1" dirty="0">
                <a:latin typeface="Alexandria"/>
              </a:rPr>
              <a:t>(CTS) </a:t>
            </a:r>
            <a:r>
              <a:rPr lang="en-US" sz="2400" dirty="0">
                <a:latin typeface="Alexandria"/>
              </a:rPr>
              <a:t>from their feedback.</a:t>
            </a:r>
          </a:p>
          <a:p>
            <a:pPr marL="914400" lvl="1" indent="-457200" algn="just">
              <a:lnSpc>
                <a:spcPct val="150000"/>
              </a:lnSpc>
              <a:buFont typeface="Wingdings" panose="05000000000000000000" pitchFamily="2" charset="2"/>
              <a:buChar char="§"/>
            </a:pPr>
            <a:r>
              <a:rPr lang="en-US" sz="2400" dirty="0">
                <a:latin typeface="Alexandria"/>
              </a:rPr>
              <a:t>Fill any missing information gaps</a:t>
            </a:r>
            <a:r>
              <a:rPr lang="en-US" sz="2400" dirty="0" smtClean="0">
                <a:latin typeface="Alexandria"/>
              </a:rPr>
              <a:t>.</a:t>
            </a:r>
            <a:endParaRPr lang="en-US" sz="24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040670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4659" y="1615964"/>
            <a:ext cx="11212643" cy="47098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eaLnBrk="0" fontAlgn="base" hangingPunct="0">
              <a:spcBef>
                <a:spcPct val="0"/>
              </a:spcBef>
              <a:spcAft>
                <a:spcPct val="0"/>
              </a:spcAft>
            </a:pPr>
            <a:endParaRPr lang="en-US" altLang="en-US" dirty="0">
              <a:solidFill>
                <a:schemeClr val="tx1"/>
              </a:solidFill>
              <a:latin typeface="Arial" panose="020B0604020202020204" pitchFamily="34" charset="0"/>
            </a:endParaRPr>
          </a:p>
        </p:txBody>
      </p:sp>
      <p:sp>
        <p:nvSpPr>
          <p:cNvPr id="3" name="TextBox 2"/>
          <p:cNvSpPr txBox="1"/>
          <p:nvPr/>
        </p:nvSpPr>
        <p:spPr>
          <a:xfrm>
            <a:off x="3276171" y="696916"/>
            <a:ext cx="5689614" cy="646331"/>
          </a:xfrm>
          <a:prstGeom prst="rect">
            <a:avLst/>
          </a:prstGeom>
          <a:noFill/>
        </p:spPr>
        <p:txBody>
          <a:bodyPr wrap="square" rtlCol="0">
            <a:spAutoFit/>
          </a:bodyPr>
          <a:lstStyle/>
          <a:p>
            <a:pPr algn="ctr"/>
            <a:r>
              <a:rPr lang="en-US" sz="3600" b="1" i="1" dirty="0">
                <a:solidFill>
                  <a:srgbClr val="203E5F"/>
                </a:solidFill>
                <a:latin typeface="Alexandria"/>
              </a:rPr>
              <a:t>Define Phase</a:t>
            </a:r>
            <a:endParaRPr lang="en-US" sz="3600" b="1" dirty="0">
              <a:solidFill>
                <a:srgbClr val="F58221"/>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8" name="TextBox 47"/>
          <p:cNvSpPr txBox="1"/>
          <p:nvPr/>
        </p:nvSpPr>
        <p:spPr>
          <a:xfrm>
            <a:off x="717024" y="2274405"/>
            <a:ext cx="10807909" cy="3778727"/>
          </a:xfrm>
          <a:prstGeom prst="rect">
            <a:avLst/>
          </a:prstGeom>
          <a:noFill/>
        </p:spPr>
        <p:txBody>
          <a:bodyPr wrap="square" rtlCol="0">
            <a:spAutoFit/>
          </a:bodyPr>
          <a:lstStyle/>
          <a:p>
            <a:pPr marL="514350" indent="-514350" algn="just">
              <a:buFont typeface="+mj-lt"/>
              <a:buAutoNum type="arabicPeriod" startAt="5"/>
            </a:pPr>
            <a:r>
              <a:rPr lang="en-US" sz="2800" b="1" dirty="0" smtClean="0">
                <a:solidFill>
                  <a:srgbClr val="F58221"/>
                </a:solidFill>
                <a:latin typeface="Alexandria"/>
              </a:rPr>
              <a:t>Select </a:t>
            </a:r>
            <a:r>
              <a:rPr lang="en-US" sz="2800" b="1" dirty="0">
                <a:solidFill>
                  <a:srgbClr val="F58221"/>
                </a:solidFill>
                <a:latin typeface="Alexandria"/>
              </a:rPr>
              <a:t>Team and Launch the Project</a:t>
            </a:r>
            <a:r>
              <a:rPr lang="en-US" sz="2800" b="1" dirty="0" smtClean="0">
                <a:solidFill>
                  <a:srgbClr val="F58221"/>
                </a:solidFill>
                <a:latin typeface="Alexandria"/>
              </a:rPr>
              <a:t>:</a:t>
            </a:r>
          </a:p>
          <a:p>
            <a:pPr marL="800100" lvl="1" indent="-342900" algn="just">
              <a:lnSpc>
                <a:spcPct val="150000"/>
              </a:lnSpc>
              <a:buFont typeface="Wingdings" panose="05000000000000000000" pitchFamily="2" charset="2"/>
              <a:buChar char="§"/>
            </a:pPr>
            <a:r>
              <a:rPr lang="en-US" sz="2400" b="1" dirty="0">
                <a:latin typeface="Alexandria"/>
              </a:rPr>
              <a:t>Select Team</a:t>
            </a:r>
            <a:r>
              <a:rPr lang="en-US" sz="2400" dirty="0">
                <a:latin typeface="Alexandria"/>
              </a:rPr>
              <a:t>: Choose members with process knowledge and commitment to the project.</a:t>
            </a:r>
          </a:p>
          <a:p>
            <a:pPr marL="800100" lvl="1" indent="-342900" algn="just">
              <a:lnSpc>
                <a:spcPct val="150000"/>
              </a:lnSpc>
              <a:buFont typeface="Wingdings" panose="05000000000000000000" pitchFamily="2" charset="2"/>
              <a:buChar char="§"/>
            </a:pPr>
            <a:r>
              <a:rPr lang="en-US" sz="2400" b="1" dirty="0">
                <a:latin typeface="Alexandria"/>
              </a:rPr>
              <a:t>Define Roles</a:t>
            </a:r>
            <a:r>
              <a:rPr lang="en-US" sz="2400" dirty="0">
                <a:latin typeface="Alexandria"/>
              </a:rPr>
              <a:t>: Clearly outline each member's responsibilities.</a:t>
            </a:r>
          </a:p>
          <a:p>
            <a:pPr marL="800100" lvl="1" indent="-342900" algn="just">
              <a:lnSpc>
                <a:spcPct val="150000"/>
              </a:lnSpc>
              <a:buFont typeface="Wingdings" panose="05000000000000000000" pitchFamily="2" charset="2"/>
              <a:buChar char="§"/>
            </a:pPr>
            <a:r>
              <a:rPr lang="en-US" sz="2400" b="1" dirty="0">
                <a:latin typeface="Alexandria"/>
              </a:rPr>
              <a:t>Establish Ground Rules</a:t>
            </a:r>
            <a:r>
              <a:rPr lang="en-US" sz="2400" dirty="0">
                <a:latin typeface="Alexandria"/>
              </a:rPr>
              <a:t>: Brainstorm and set behavioral expectations for team interaction.</a:t>
            </a:r>
          </a:p>
          <a:p>
            <a:pPr marL="800100" lvl="1" indent="-342900" algn="just">
              <a:lnSpc>
                <a:spcPct val="150000"/>
              </a:lnSpc>
              <a:buFont typeface="Wingdings" panose="05000000000000000000" pitchFamily="2" charset="2"/>
              <a:buChar char="§"/>
            </a:pPr>
            <a:r>
              <a:rPr lang="en-US" sz="2400" b="1" dirty="0">
                <a:latin typeface="Alexandria"/>
              </a:rPr>
              <a:t>Launch Project</a:t>
            </a:r>
            <a:r>
              <a:rPr lang="en-US" sz="2400" dirty="0">
                <a:latin typeface="Alexandria"/>
              </a:rPr>
              <a:t>: Ensure clarity on roles and rules from the start</a:t>
            </a:r>
            <a:r>
              <a:rPr lang="en-US" sz="2400" dirty="0" smtClean="0">
                <a:latin typeface="Alexandria"/>
              </a:rPr>
              <a:t>.</a:t>
            </a:r>
            <a:endParaRPr lang="en-US" sz="24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76244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4659" y="1615964"/>
            <a:ext cx="11212643" cy="4949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eaLnBrk="0" fontAlgn="base" hangingPunct="0">
              <a:spcBef>
                <a:spcPct val="0"/>
              </a:spcBef>
              <a:spcAft>
                <a:spcPct val="0"/>
              </a:spcAft>
            </a:pPr>
            <a:endParaRPr lang="en-US" altLang="en-US" dirty="0">
              <a:solidFill>
                <a:schemeClr val="tx1"/>
              </a:solidFill>
              <a:latin typeface="Arial" panose="020B0604020202020204" pitchFamily="34" charset="0"/>
            </a:endParaRPr>
          </a:p>
        </p:txBody>
      </p:sp>
      <p:sp>
        <p:nvSpPr>
          <p:cNvPr id="3" name="TextBox 2"/>
          <p:cNvSpPr txBox="1"/>
          <p:nvPr/>
        </p:nvSpPr>
        <p:spPr>
          <a:xfrm>
            <a:off x="3276171" y="701571"/>
            <a:ext cx="5689614" cy="646331"/>
          </a:xfrm>
          <a:prstGeom prst="rect">
            <a:avLst/>
          </a:prstGeom>
          <a:noFill/>
        </p:spPr>
        <p:txBody>
          <a:bodyPr wrap="square" rtlCol="0">
            <a:spAutoFit/>
          </a:bodyPr>
          <a:lstStyle/>
          <a:p>
            <a:pPr algn="ctr"/>
            <a:r>
              <a:rPr lang="en-US" sz="3600" b="1" i="1" dirty="0">
                <a:solidFill>
                  <a:srgbClr val="203E5F"/>
                </a:solidFill>
                <a:latin typeface="Alexandria"/>
              </a:rPr>
              <a:t>Define Phase</a:t>
            </a:r>
            <a:endParaRPr lang="en-US" sz="3600" b="1" dirty="0">
              <a:solidFill>
                <a:srgbClr val="F58221"/>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8" name="TextBox 47"/>
          <p:cNvSpPr txBox="1"/>
          <p:nvPr/>
        </p:nvSpPr>
        <p:spPr>
          <a:xfrm>
            <a:off x="717024" y="2101396"/>
            <a:ext cx="10807909" cy="4955203"/>
          </a:xfrm>
          <a:prstGeom prst="rect">
            <a:avLst/>
          </a:prstGeom>
          <a:noFill/>
        </p:spPr>
        <p:txBody>
          <a:bodyPr wrap="square" rtlCol="0">
            <a:spAutoFit/>
          </a:bodyPr>
          <a:lstStyle/>
          <a:p>
            <a:pPr marL="514350" indent="-514350" algn="just">
              <a:buFont typeface="+mj-lt"/>
              <a:buAutoNum type="arabicPeriod" startAt="6"/>
            </a:pPr>
            <a:r>
              <a:rPr lang="en-US" sz="3200" b="1" dirty="0" smtClean="0">
                <a:solidFill>
                  <a:srgbClr val="F58221"/>
                </a:solidFill>
                <a:latin typeface="Alexandria"/>
              </a:rPr>
              <a:t>Generate </a:t>
            </a:r>
            <a:r>
              <a:rPr lang="en-US" sz="3200" b="1" dirty="0">
                <a:solidFill>
                  <a:srgbClr val="F58221"/>
                </a:solidFill>
                <a:latin typeface="Alexandria"/>
              </a:rPr>
              <a:t>the Project Plan:</a:t>
            </a:r>
          </a:p>
          <a:p>
            <a:pPr marL="800100" lvl="1" indent="-342900" algn="just">
              <a:lnSpc>
                <a:spcPct val="150000"/>
              </a:lnSpc>
              <a:buFont typeface="Wingdings" panose="05000000000000000000" pitchFamily="2" charset="2"/>
              <a:buChar char="§"/>
            </a:pPr>
            <a:r>
              <a:rPr lang="en-US" sz="2400" b="1" dirty="0">
                <a:latin typeface="Alexandria"/>
              </a:rPr>
              <a:t>Develop </a:t>
            </a:r>
            <a:r>
              <a:rPr lang="en-US" sz="2400" b="1" dirty="0" smtClean="0">
                <a:latin typeface="Alexandria"/>
              </a:rPr>
              <a:t>the Six-Sigma </a:t>
            </a:r>
            <a:r>
              <a:rPr lang="en-US" sz="2400" b="1" dirty="0">
                <a:latin typeface="Alexandria"/>
              </a:rPr>
              <a:t>Project Plan</a:t>
            </a:r>
            <a:r>
              <a:rPr lang="en-US" sz="2400" dirty="0">
                <a:latin typeface="Alexandria"/>
              </a:rPr>
              <a:t>: Final step in the Define phase.</a:t>
            </a:r>
          </a:p>
          <a:p>
            <a:pPr marL="800100" lvl="1" indent="-342900" algn="just">
              <a:lnSpc>
                <a:spcPct val="150000"/>
              </a:lnSpc>
              <a:buFont typeface="Wingdings" panose="05000000000000000000" pitchFamily="2" charset="2"/>
              <a:buChar char="§"/>
            </a:pPr>
            <a:r>
              <a:rPr lang="en-US" sz="2400" b="1" dirty="0">
                <a:latin typeface="Alexandria"/>
              </a:rPr>
              <a:t>Plan Resources, Time, and Effort</a:t>
            </a:r>
            <a:r>
              <a:rPr lang="en-US" sz="2400" dirty="0">
                <a:latin typeface="Alexandria"/>
              </a:rPr>
              <a:t>: Allocate necessary resources and timelines.</a:t>
            </a:r>
          </a:p>
          <a:p>
            <a:pPr marL="800100" lvl="1" indent="-342900" algn="just">
              <a:lnSpc>
                <a:spcPct val="150000"/>
              </a:lnSpc>
              <a:buFont typeface="Wingdings" panose="05000000000000000000" pitchFamily="2" charset="2"/>
              <a:buChar char="§"/>
            </a:pPr>
            <a:r>
              <a:rPr lang="en-US" sz="2400" b="1" dirty="0">
                <a:latin typeface="Alexandria"/>
              </a:rPr>
              <a:t>Track Progress</a:t>
            </a:r>
            <a:r>
              <a:rPr lang="en-US" sz="2400" dirty="0">
                <a:latin typeface="Alexandria"/>
              </a:rPr>
              <a:t>: Use tools like Excel or Microsoft Project to monitor task completion.</a:t>
            </a:r>
          </a:p>
          <a:p>
            <a:pPr marL="800100" lvl="1" indent="-342900" algn="just">
              <a:lnSpc>
                <a:spcPct val="150000"/>
              </a:lnSpc>
              <a:buFont typeface="Wingdings" panose="05000000000000000000" pitchFamily="2" charset="2"/>
              <a:buChar char="§"/>
            </a:pPr>
            <a:r>
              <a:rPr lang="en-US" sz="2400" b="1" dirty="0">
                <a:latin typeface="Alexandria"/>
              </a:rPr>
              <a:t>Conduct Risk Analysis</a:t>
            </a:r>
            <a:r>
              <a:rPr lang="en-US" sz="2400" dirty="0">
                <a:latin typeface="Alexandria"/>
              </a:rPr>
              <a:t>: Identify potential risks to ensure project success.</a:t>
            </a:r>
          </a:p>
          <a:p>
            <a:pPr algn="just"/>
            <a:endParaRPr lang="en-US" sz="3200" b="1" dirty="0">
              <a:solidFill>
                <a:srgbClr val="FF0000"/>
              </a:solidFill>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137955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6A36A61B-5DD0-43B9-8AA7-D3949EA79266}"/>
              </a:ext>
            </a:extLst>
          </p:cNvPr>
          <p:cNvPicPr>
            <a:picLocks noChangeAspect="1"/>
          </p:cNvPicPr>
          <p:nvPr/>
        </p:nvPicPr>
        <p:blipFill>
          <a:blip r:embed="rId3"/>
          <a:stretch>
            <a:fillRect/>
          </a:stretch>
        </p:blipFill>
        <p:spPr>
          <a:xfrm>
            <a:off x="10146488" y="3822492"/>
            <a:ext cx="2045512" cy="3035508"/>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9" name="Thought Bubble: Cloud 6">
            <a:extLst>
              <a:ext uri="{FF2B5EF4-FFF2-40B4-BE49-F238E27FC236}">
                <a16:creationId xmlns:a16="http://schemas.microsoft.com/office/drawing/2014/main" id="{63F82DF9-CE65-4105-8F45-C5ABD30CE335}"/>
              </a:ext>
            </a:extLst>
          </p:cNvPr>
          <p:cNvSpPr/>
          <p:nvPr/>
        </p:nvSpPr>
        <p:spPr>
          <a:xfrm>
            <a:off x="176405" y="434715"/>
            <a:ext cx="9970083" cy="6217308"/>
          </a:xfrm>
          <a:prstGeom prst="cloudCallout">
            <a:avLst>
              <a:gd name="adj1" fmla="val 59013"/>
              <a:gd name="adj2" fmla="val -2419"/>
            </a:avLst>
          </a:prstGeom>
          <a:solidFill>
            <a:schemeClr val="accent5">
              <a:lumMod val="20000"/>
              <a:lumOff val="80000"/>
            </a:schemeClr>
          </a:solidFill>
        </p:spPr>
        <p:style>
          <a:lnRef idx="1">
            <a:schemeClr val="accent3"/>
          </a:lnRef>
          <a:fillRef idx="2">
            <a:schemeClr val="accent3"/>
          </a:fillRef>
          <a:effectRef idx="1">
            <a:schemeClr val="accent3"/>
          </a:effectRef>
          <a:fontRef idx="minor">
            <a:schemeClr val="dk1"/>
          </a:fontRef>
        </p:style>
        <p:txBody>
          <a:bodyPr rtlCol="1" anchor="ctr"/>
          <a:lstStyle/>
          <a:p>
            <a:pPr algn="ctr">
              <a:lnSpc>
                <a:spcPct val="150000"/>
              </a:lnSpc>
            </a:pPr>
            <a:r>
              <a:rPr lang="en-US" sz="5400" b="1" dirty="0">
                <a:ln w="22225">
                  <a:solidFill>
                    <a:schemeClr val="accent2"/>
                  </a:solidFill>
                  <a:prstDash val="solid"/>
                </a:ln>
                <a:solidFill>
                  <a:srgbClr val="F58221"/>
                </a:solidFill>
              </a:rPr>
              <a:t>DMAIC </a:t>
            </a:r>
            <a:r>
              <a:rPr lang="en-US" sz="5400" b="1" dirty="0" smtClean="0">
                <a:ln w="22225">
                  <a:solidFill>
                    <a:schemeClr val="accent2"/>
                  </a:solidFill>
                  <a:prstDash val="solid"/>
                </a:ln>
                <a:solidFill>
                  <a:srgbClr val="F58221"/>
                </a:solidFill>
              </a:rPr>
              <a:t>Methodology</a:t>
            </a:r>
          </a:p>
          <a:p>
            <a:pPr marL="914400" indent="-914400" algn="ctr">
              <a:lnSpc>
                <a:spcPct val="150000"/>
              </a:lnSpc>
              <a:buFont typeface="+mj-lt"/>
              <a:buAutoNum type="arabicPeriod" startAt="2"/>
            </a:pPr>
            <a:r>
              <a:rPr lang="en-US" sz="5400" b="1" dirty="0" smtClean="0">
                <a:ln w="22225">
                  <a:solidFill>
                    <a:schemeClr val="accent2"/>
                  </a:solidFill>
                  <a:prstDash val="solid"/>
                </a:ln>
                <a:solidFill>
                  <a:srgbClr val="203E5F"/>
                </a:solidFill>
                <a:latin typeface="Alexandria"/>
              </a:rPr>
              <a:t>Measure (M)</a:t>
            </a:r>
            <a:endParaRPr lang="ar-EG" sz="5400" b="1" dirty="0">
              <a:solidFill>
                <a:srgbClr val="203E5F"/>
              </a:solidFill>
              <a:latin typeface="Alexandria"/>
            </a:endParaRPr>
          </a:p>
        </p:txBody>
      </p:sp>
    </p:spTree>
    <p:extLst>
      <p:ext uri="{BB962C8B-B14F-4D97-AF65-F5344CB8AC3E}">
        <p14:creationId xmlns:p14="http://schemas.microsoft.com/office/powerpoint/2010/main" val="2701416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4659" y="1615964"/>
            <a:ext cx="11212643" cy="48565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eaLnBrk="0" fontAlgn="base" hangingPunct="0">
              <a:spcBef>
                <a:spcPct val="0"/>
              </a:spcBef>
              <a:spcAft>
                <a:spcPct val="0"/>
              </a:spcAft>
            </a:pPr>
            <a:endParaRPr lang="en-US" altLang="en-US" dirty="0">
              <a:solidFill>
                <a:schemeClr val="tx1"/>
              </a:solidFill>
              <a:latin typeface="Arial" panose="020B0604020202020204" pitchFamily="34" charset="0"/>
            </a:endParaRPr>
          </a:p>
        </p:txBody>
      </p:sp>
      <p:sp>
        <p:nvSpPr>
          <p:cNvPr id="3" name="TextBox 2"/>
          <p:cNvSpPr txBox="1"/>
          <p:nvPr/>
        </p:nvSpPr>
        <p:spPr>
          <a:xfrm>
            <a:off x="3168000" y="567794"/>
            <a:ext cx="5689614" cy="707886"/>
          </a:xfrm>
          <a:prstGeom prst="rect">
            <a:avLst/>
          </a:prstGeom>
          <a:noFill/>
        </p:spPr>
        <p:txBody>
          <a:bodyPr wrap="square" rtlCol="0">
            <a:spAutoFit/>
          </a:bodyPr>
          <a:lstStyle/>
          <a:p>
            <a:pPr algn="ctr"/>
            <a:r>
              <a:rPr lang="en-US" sz="4000" b="1" i="1" dirty="0" smtClean="0">
                <a:solidFill>
                  <a:srgbClr val="203E5F"/>
                </a:solidFill>
                <a:latin typeface="Alexandria"/>
              </a:rPr>
              <a:t>Measure </a:t>
            </a:r>
            <a:r>
              <a:rPr lang="en-US" sz="4000" b="1" i="1" dirty="0">
                <a:solidFill>
                  <a:srgbClr val="203E5F"/>
                </a:solidFill>
                <a:latin typeface="Alexandria"/>
              </a:rPr>
              <a:t>Phase</a:t>
            </a:r>
            <a:endParaRPr lang="en-US" sz="4000" b="1" dirty="0">
              <a:solidFill>
                <a:srgbClr val="F58221"/>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8" name="TextBox 47"/>
          <p:cNvSpPr txBox="1"/>
          <p:nvPr/>
        </p:nvSpPr>
        <p:spPr>
          <a:xfrm>
            <a:off x="703288" y="2198104"/>
            <a:ext cx="10835384" cy="4075155"/>
          </a:xfrm>
          <a:prstGeom prst="rect">
            <a:avLst/>
          </a:prstGeom>
          <a:noFill/>
        </p:spPr>
        <p:txBody>
          <a:bodyPr wrap="square" rtlCol="0">
            <a:spAutoFit/>
          </a:bodyPr>
          <a:lstStyle/>
          <a:p>
            <a:pPr marL="571500" indent="-571500" algn="just">
              <a:lnSpc>
                <a:spcPct val="150000"/>
              </a:lnSpc>
              <a:buFont typeface="Wingdings" panose="05000000000000000000" pitchFamily="2" charset="2"/>
              <a:buChar char="Ø"/>
            </a:pPr>
            <a:r>
              <a:rPr lang="en-US" sz="3600" b="1" i="1" dirty="0">
                <a:solidFill>
                  <a:srgbClr val="203E5F"/>
                </a:solidFill>
                <a:latin typeface="Alexandria"/>
              </a:rPr>
              <a:t>Measure Phase:</a:t>
            </a:r>
          </a:p>
          <a:p>
            <a:pPr marL="1028700" lvl="1" indent="-571500" algn="just">
              <a:lnSpc>
                <a:spcPct val="150000"/>
              </a:lnSpc>
              <a:buFont typeface="Wingdings" panose="05000000000000000000" pitchFamily="2" charset="2"/>
              <a:buChar char="§"/>
            </a:pPr>
            <a:r>
              <a:rPr lang="en-US" sz="2800" dirty="0">
                <a:latin typeface="Alexandria"/>
              </a:rPr>
              <a:t>The purpose of the Measure phase is to understand and document the current state of the processes to be improved, collect the detailed voice of the Customer information, baseline the current state, and validate the measurement system.</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2808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54833" y="1615964"/>
            <a:ext cx="11729158" cy="48565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eaLnBrk="0" fontAlgn="base" hangingPunct="0">
              <a:spcBef>
                <a:spcPct val="0"/>
              </a:spcBef>
              <a:spcAft>
                <a:spcPct val="0"/>
              </a:spcAft>
            </a:pPr>
            <a:endParaRPr lang="en-US" altLang="en-US" dirty="0">
              <a:solidFill>
                <a:schemeClr val="tx1"/>
              </a:solidFill>
              <a:latin typeface="Arial" panose="020B0604020202020204" pitchFamily="34" charset="0"/>
            </a:endParaRPr>
          </a:p>
        </p:txBody>
      </p:sp>
      <p:sp>
        <p:nvSpPr>
          <p:cNvPr id="3" name="TextBox 2"/>
          <p:cNvSpPr txBox="1"/>
          <p:nvPr/>
        </p:nvSpPr>
        <p:spPr>
          <a:xfrm>
            <a:off x="3168000" y="587071"/>
            <a:ext cx="5689614" cy="646331"/>
          </a:xfrm>
          <a:prstGeom prst="rect">
            <a:avLst/>
          </a:prstGeom>
          <a:noFill/>
        </p:spPr>
        <p:txBody>
          <a:bodyPr wrap="square" rtlCol="0">
            <a:spAutoFit/>
          </a:bodyPr>
          <a:lstStyle/>
          <a:p>
            <a:pPr algn="ctr"/>
            <a:r>
              <a:rPr lang="en-US" sz="3600" b="1" i="1" dirty="0">
                <a:solidFill>
                  <a:srgbClr val="203E5F"/>
                </a:solidFill>
                <a:latin typeface="Alexandria"/>
              </a:rPr>
              <a:t>Measure Phase</a:t>
            </a:r>
            <a:endParaRPr lang="en-US" sz="3600" b="1" dirty="0">
              <a:solidFill>
                <a:srgbClr val="F58221"/>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8" name="TextBox 47"/>
          <p:cNvSpPr txBox="1"/>
          <p:nvPr/>
        </p:nvSpPr>
        <p:spPr>
          <a:xfrm>
            <a:off x="509093" y="2000139"/>
            <a:ext cx="11220637" cy="4462760"/>
          </a:xfrm>
          <a:prstGeom prst="rect">
            <a:avLst/>
          </a:prstGeom>
          <a:noFill/>
        </p:spPr>
        <p:txBody>
          <a:bodyPr wrap="square" rtlCol="0">
            <a:spAutoFit/>
          </a:bodyPr>
          <a:lstStyle/>
          <a:p>
            <a:pPr marL="514350" indent="-514350" algn="just">
              <a:buFont typeface="+mj-lt"/>
              <a:buAutoNum type="arabicPeriod"/>
            </a:pPr>
            <a:r>
              <a:rPr lang="en-US" sz="3200" b="1" dirty="0" smtClean="0">
                <a:solidFill>
                  <a:srgbClr val="F58221"/>
                </a:solidFill>
                <a:latin typeface="Alexandria"/>
              </a:rPr>
              <a:t>Measure </a:t>
            </a:r>
            <a:r>
              <a:rPr lang="en-US" sz="3200" b="1" dirty="0">
                <a:solidFill>
                  <a:srgbClr val="F58221"/>
                </a:solidFill>
                <a:latin typeface="Alexandria"/>
              </a:rPr>
              <a:t>Phase Activities &amp; Tools:</a:t>
            </a:r>
          </a:p>
          <a:p>
            <a:pPr marL="914400" lvl="1" indent="-457200" algn="just">
              <a:lnSpc>
                <a:spcPct val="150000"/>
              </a:lnSpc>
              <a:buFont typeface="+mj-lt"/>
              <a:buAutoNum type="arabicPeriod"/>
            </a:pPr>
            <a:r>
              <a:rPr lang="en-US" sz="2400" b="1" dirty="0">
                <a:latin typeface="Alexandria"/>
              </a:rPr>
              <a:t>Define Detailed VOC:</a:t>
            </a:r>
            <a:r>
              <a:rPr lang="en-US" sz="2400" dirty="0">
                <a:latin typeface="Alexandria"/>
              </a:rPr>
              <a:t> Capture and document customer requirements and feedback.</a:t>
            </a:r>
          </a:p>
          <a:p>
            <a:pPr marL="914400" lvl="1" indent="-457200" algn="just">
              <a:lnSpc>
                <a:spcPct val="150000"/>
              </a:lnSpc>
              <a:buFont typeface="+mj-lt"/>
              <a:buAutoNum type="arabicPeriod"/>
            </a:pPr>
            <a:r>
              <a:rPr lang="en-US" sz="2400" b="1" dirty="0">
                <a:latin typeface="Alexandria"/>
              </a:rPr>
              <a:t>Define VOP &amp; Current Performance:</a:t>
            </a:r>
            <a:r>
              <a:rPr lang="en-US" sz="2400" dirty="0">
                <a:latin typeface="Alexandria"/>
              </a:rPr>
              <a:t> Analyze and record current process metrics.</a:t>
            </a:r>
          </a:p>
          <a:p>
            <a:pPr marL="914400" lvl="1" indent="-457200" algn="just">
              <a:lnSpc>
                <a:spcPct val="150000"/>
              </a:lnSpc>
              <a:buFont typeface="+mj-lt"/>
              <a:buAutoNum type="arabicPeriod"/>
            </a:pPr>
            <a:r>
              <a:rPr lang="en-US" sz="2400" b="1" dirty="0">
                <a:latin typeface="Alexandria"/>
              </a:rPr>
              <a:t>Validate Measurement System:</a:t>
            </a:r>
            <a:r>
              <a:rPr lang="en-US" sz="2400" dirty="0">
                <a:latin typeface="Alexandria"/>
              </a:rPr>
              <a:t> Ensure data collection accuracy and reliability.</a:t>
            </a:r>
          </a:p>
          <a:p>
            <a:pPr marL="914400" lvl="1" indent="-457200" algn="just">
              <a:lnSpc>
                <a:spcPct val="150000"/>
              </a:lnSpc>
              <a:buFont typeface="+mj-lt"/>
              <a:buAutoNum type="arabicPeriod"/>
            </a:pPr>
            <a:r>
              <a:rPr lang="en-US" sz="2400" b="1" dirty="0">
                <a:latin typeface="Alexandria"/>
              </a:rPr>
              <a:t>Define COPQ:</a:t>
            </a:r>
            <a:r>
              <a:rPr lang="en-US" sz="2400" dirty="0">
                <a:latin typeface="Alexandria"/>
              </a:rPr>
              <a:t> Identify and quantify costs of poor quality or inefficiencies</a:t>
            </a:r>
            <a:r>
              <a:rPr lang="en-US" sz="2400" dirty="0" smtClean="0">
                <a:latin typeface="Alexandria"/>
              </a:rPr>
              <a:t>.</a:t>
            </a:r>
            <a:endParaRPr lang="en-US" sz="24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006498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4659" y="1615964"/>
            <a:ext cx="11212643" cy="48565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eaLnBrk="0" fontAlgn="base" hangingPunct="0">
              <a:spcBef>
                <a:spcPct val="0"/>
              </a:spcBef>
              <a:spcAft>
                <a:spcPct val="0"/>
              </a:spcAft>
            </a:pPr>
            <a:endParaRPr lang="en-US" altLang="en-US" dirty="0">
              <a:solidFill>
                <a:schemeClr val="tx1"/>
              </a:solidFill>
              <a:latin typeface="Arial" panose="020B0604020202020204" pitchFamily="34" charset="0"/>
            </a:endParaRPr>
          </a:p>
        </p:txBody>
      </p:sp>
      <p:sp>
        <p:nvSpPr>
          <p:cNvPr id="3" name="TextBox 2"/>
          <p:cNvSpPr txBox="1"/>
          <p:nvPr/>
        </p:nvSpPr>
        <p:spPr>
          <a:xfrm>
            <a:off x="3168000" y="585458"/>
            <a:ext cx="5689614" cy="646331"/>
          </a:xfrm>
          <a:prstGeom prst="rect">
            <a:avLst/>
          </a:prstGeom>
          <a:noFill/>
        </p:spPr>
        <p:txBody>
          <a:bodyPr wrap="square" rtlCol="0">
            <a:spAutoFit/>
          </a:bodyPr>
          <a:lstStyle/>
          <a:p>
            <a:pPr algn="ctr"/>
            <a:r>
              <a:rPr lang="en-US" sz="3600" b="1" i="1" dirty="0">
                <a:solidFill>
                  <a:srgbClr val="203E5F"/>
                </a:solidFill>
                <a:latin typeface="Alexandria"/>
              </a:rPr>
              <a:t>Measure Phase</a:t>
            </a:r>
            <a:endParaRPr lang="en-US" sz="3600" b="1" dirty="0">
              <a:solidFill>
                <a:srgbClr val="F58221"/>
              </a:solidFill>
              <a:latin typeface="Alexandria" charset="0"/>
              <a:cs typeface="Alexandria" charset="0"/>
            </a:endParaRPr>
          </a:p>
        </p:txBody>
      </p:sp>
      <p:sp>
        <p:nvSpPr>
          <p:cNvPr id="5" name="Rectangle 4"/>
          <p:cNvSpPr/>
          <p:nvPr/>
        </p:nvSpPr>
        <p:spPr>
          <a:xfrm>
            <a:off x="942308" y="935396"/>
            <a:ext cx="1404457" cy="103753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8" name="TextBox 47"/>
          <p:cNvSpPr txBox="1"/>
          <p:nvPr/>
        </p:nvSpPr>
        <p:spPr>
          <a:xfrm>
            <a:off x="703288" y="1900799"/>
            <a:ext cx="10835384" cy="4616648"/>
          </a:xfrm>
          <a:prstGeom prst="rect">
            <a:avLst/>
          </a:prstGeom>
          <a:noFill/>
        </p:spPr>
        <p:txBody>
          <a:bodyPr wrap="square" rtlCol="0">
            <a:spAutoFit/>
          </a:bodyPr>
          <a:lstStyle/>
          <a:p>
            <a:pPr marL="457200" indent="-457200" algn="just">
              <a:lnSpc>
                <a:spcPct val="150000"/>
              </a:lnSpc>
              <a:buFont typeface="+mj-lt"/>
              <a:buAutoNum type="arabicPeriod"/>
            </a:pPr>
            <a:r>
              <a:rPr lang="en-US" sz="2800" b="1" dirty="0" smtClean="0">
                <a:solidFill>
                  <a:srgbClr val="F58221"/>
                </a:solidFill>
                <a:latin typeface="Alexandria"/>
              </a:rPr>
              <a:t>Define </a:t>
            </a:r>
            <a:r>
              <a:rPr lang="en-US" sz="2800" b="1" dirty="0">
                <a:solidFill>
                  <a:srgbClr val="F58221"/>
                </a:solidFill>
                <a:latin typeface="Alexandria"/>
              </a:rPr>
              <a:t>Detailed </a:t>
            </a:r>
            <a:r>
              <a:rPr lang="en-US" sz="2800" b="1" dirty="0" smtClean="0">
                <a:solidFill>
                  <a:srgbClr val="F58221"/>
                </a:solidFill>
                <a:latin typeface="Alexandria"/>
              </a:rPr>
              <a:t>Voice of Customer (VOC):</a:t>
            </a:r>
          </a:p>
          <a:p>
            <a:pPr marL="800100" lvl="1" indent="-342900" algn="just">
              <a:lnSpc>
                <a:spcPct val="150000"/>
              </a:lnSpc>
              <a:buFont typeface="Wingdings" panose="05000000000000000000" pitchFamily="2" charset="2"/>
              <a:buChar char="§"/>
            </a:pPr>
            <a:r>
              <a:rPr lang="en-US" sz="2400" b="1" dirty="0" smtClean="0">
                <a:latin typeface="Alexandria"/>
              </a:rPr>
              <a:t>Definition: VOC</a:t>
            </a:r>
            <a:r>
              <a:rPr lang="en-US" sz="2400" dirty="0" smtClean="0">
                <a:latin typeface="Alexandria"/>
              </a:rPr>
              <a:t> </a:t>
            </a:r>
            <a:r>
              <a:rPr lang="en-US" sz="2400" dirty="0">
                <a:latin typeface="Alexandria"/>
              </a:rPr>
              <a:t>captures customer expectations and </a:t>
            </a:r>
            <a:r>
              <a:rPr lang="en-US" sz="2400" dirty="0" smtClean="0">
                <a:latin typeface="Alexandria"/>
              </a:rPr>
              <a:t>requirements.</a:t>
            </a:r>
          </a:p>
          <a:p>
            <a:pPr marL="800100" lvl="1" indent="-342900" algn="just">
              <a:lnSpc>
                <a:spcPct val="150000"/>
              </a:lnSpc>
              <a:buFont typeface="Wingdings" panose="05000000000000000000" pitchFamily="2" charset="2"/>
              <a:buChar char="§"/>
            </a:pPr>
            <a:r>
              <a:rPr lang="en-US" sz="2400" b="1" dirty="0" smtClean="0">
                <a:latin typeface="Alexandria"/>
              </a:rPr>
              <a:t>Examples:</a:t>
            </a:r>
            <a:endParaRPr lang="en-US" sz="2400" b="1" dirty="0">
              <a:latin typeface="Alexandria"/>
            </a:endParaRPr>
          </a:p>
          <a:p>
            <a:pPr marL="1257300" lvl="2" indent="-342900" algn="just">
              <a:lnSpc>
                <a:spcPct val="150000"/>
              </a:lnSpc>
              <a:buFont typeface="Arial" panose="020B0604020202020204" pitchFamily="34" charset="0"/>
              <a:buChar char="•"/>
            </a:pPr>
            <a:r>
              <a:rPr lang="en-US" sz="2400" b="1" dirty="0" smtClean="0">
                <a:latin typeface="Alexandria"/>
              </a:rPr>
              <a:t>Responsiveness</a:t>
            </a:r>
            <a:r>
              <a:rPr lang="en-US" sz="2400" dirty="0" smtClean="0">
                <a:latin typeface="Alexandria"/>
              </a:rPr>
              <a:t> </a:t>
            </a:r>
            <a:r>
              <a:rPr lang="en-US" sz="2400" dirty="0">
                <a:latin typeface="Alexandria"/>
              </a:rPr>
              <a:t>(e.g., turnaround time).  </a:t>
            </a:r>
          </a:p>
          <a:p>
            <a:pPr marL="1257300" lvl="2" indent="-342900" algn="just">
              <a:lnSpc>
                <a:spcPct val="150000"/>
              </a:lnSpc>
              <a:buFont typeface="Arial" panose="020B0604020202020204" pitchFamily="34" charset="0"/>
              <a:buChar char="•"/>
            </a:pPr>
            <a:r>
              <a:rPr lang="en-US" sz="2400" b="1" dirty="0" smtClean="0">
                <a:latin typeface="Alexandria"/>
              </a:rPr>
              <a:t>Error </a:t>
            </a:r>
            <a:r>
              <a:rPr lang="en-US" sz="2400" b="1" dirty="0">
                <a:latin typeface="Alexandria"/>
              </a:rPr>
              <a:t>rates </a:t>
            </a:r>
            <a:r>
              <a:rPr lang="en-US" sz="2400" dirty="0">
                <a:latin typeface="Alexandria"/>
              </a:rPr>
              <a:t>(e.g., no errors in paychecks).  </a:t>
            </a:r>
          </a:p>
          <a:p>
            <a:pPr marL="800100" lvl="1" indent="-342900" algn="just">
              <a:lnSpc>
                <a:spcPct val="150000"/>
              </a:lnSpc>
              <a:buFont typeface="Wingdings" panose="05000000000000000000" pitchFamily="2" charset="2"/>
              <a:buChar char="§"/>
            </a:pPr>
            <a:r>
              <a:rPr lang="en-US" sz="2400" b="1" dirty="0">
                <a:latin typeface="Alexandria"/>
              </a:rPr>
              <a:t>Data Collection Methods: </a:t>
            </a:r>
          </a:p>
          <a:p>
            <a:pPr marL="1257300" lvl="2" indent="-342900" algn="just">
              <a:lnSpc>
                <a:spcPct val="150000"/>
              </a:lnSpc>
              <a:buFont typeface="Arial" panose="020B0604020202020204" pitchFamily="34" charset="0"/>
              <a:buChar char="•"/>
            </a:pPr>
            <a:r>
              <a:rPr lang="en-US" sz="2400" dirty="0">
                <a:latin typeface="Alexandria"/>
              </a:rPr>
              <a:t>Interviews, surveys, focus groups, complaint cards, warranty data, competitive shopping.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661576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4659" y="1615964"/>
            <a:ext cx="11212643" cy="48565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eaLnBrk="0" fontAlgn="base" hangingPunct="0">
              <a:spcBef>
                <a:spcPct val="0"/>
              </a:spcBef>
              <a:spcAft>
                <a:spcPct val="0"/>
              </a:spcAft>
            </a:pPr>
            <a:endParaRPr lang="en-US" altLang="en-US" dirty="0">
              <a:solidFill>
                <a:schemeClr val="tx1"/>
              </a:solidFill>
              <a:latin typeface="Arial" panose="020B0604020202020204" pitchFamily="34" charset="0"/>
            </a:endParaRPr>
          </a:p>
        </p:txBody>
      </p:sp>
      <p:sp>
        <p:nvSpPr>
          <p:cNvPr id="3" name="TextBox 2"/>
          <p:cNvSpPr txBox="1"/>
          <p:nvPr/>
        </p:nvSpPr>
        <p:spPr>
          <a:xfrm>
            <a:off x="3168000" y="629349"/>
            <a:ext cx="5689614" cy="646331"/>
          </a:xfrm>
          <a:prstGeom prst="rect">
            <a:avLst/>
          </a:prstGeom>
          <a:noFill/>
        </p:spPr>
        <p:txBody>
          <a:bodyPr wrap="square" rtlCol="0">
            <a:spAutoFit/>
          </a:bodyPr>
          <a:lstStyle/>
          <a:p>
            <a:pPr algn="ctr"/>
            <a:r>
              <a:rPr lang="en-US" sz="3600" b="1" i="1" dirty="0">
                <a:solidFill>
                  <a:srgbClr val="203E5F"/>
                </a:solidFill>
                <a:latin typeface="Alexandria"/>
              </a:rPr>
              <a:t>Measure Phase</a:t>
            </a:r>
            <a:endParaRPr lang="en-US" sz="3600" b="1" dirty="0">
              <a:solidFill>
                <a:srgbClr val="F58221"/>
              </a:solidFill>
              <a:latin typeface="Alexandria" charset="0"/>
              <a:cs typeface="Alexandria" charset="0"/>
            </a:endParaRPr>
          </a:p>
        </p:txBody>
      </p:sp>
      <p:sp>
        <p:nvSpPr>
          <p:cNvPr id="5" name="Rectangle 4"/>
          <p:cNvSpPr/>
          <p:nvPr/>
        </p:nvSpPr>
        <p:spPr>
          <a:xfrm>
            <a:off x="942308" y="935396"/>
            <a:ext cx="1404457" cy="103753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8" name="TextBox 47"/>
          <p:cNvSpPr txBox="1"/>
          <p:nvPr/>
        </p:nvSpPr>
        <p:spPr>
          <a:xfrm>
            <a:off x="703288" y="1855873"/>
            <a:ext cx="10835384" cy="4616648"/>
          </a:xfrm>
          <a:prstGeom prst="rect">
            <a:avLst/>
          </a:prstGeom>
          <a:noFill/>
        </p:spPr>
        <p:txBody>
          <a:bodyPr wrap="square" rtlCol="0">
            <a:spAutoFit/>
          </a:bodyPr>
          <a:lstStyle/>
          <a:p>
            <a:pPr marL="457200" indent="-457200" algn="just">
              <a:lnSpc>
                <a:spcPct val="150000"/>
              </a:lnSpc>
              <a:buFont typeface="Wingdings" panose="05000000000000000000" pitchFamily="2" charset="2"/>
              <a:buChar char="Ø"/>
            </a:pPr>
            <a:r>
              <a:rPr lang="en-US" sz="2800" b="1" dirty="0">
                <a:solidFill>
                  <a:srgbClr val="203E5F"/>
                </a:solidFill>
                <a:latin typeface="Alexandria"/>
              </a:rPr>
              <a:t>Data Collection </a:t>
            </a:r>
            <a:r>
              <a:rPr lang="en-US" sz="2800" b="1" dirty="0" smtClean="0">
                <a:solidFill>
                  <a:srgbClr val="203E5F"/>
                </a:solidFill>
                <a:latin typeface="Alexandria"/>
              </a:rPr>
              <a:t>Plan:</a:t>
            </a:r>
          </a:p>
          <a:p>
            <a:pPr marL="800100" lvl="1" indent="-342900" algn="just">
              <a:lnSpc>
                <a:spcPct val="150000"/>
              </a:lnSpc>
              <a:buFont typeface="Wingdings" panose="05000000000000000000" pitchFamily="2" charset="2"/>
              <a:buChar char="§"/>
            </a:pPr>
            <a:r>
              <a:rPr lang="en-US" sz="2400" b="1" dirty="0" smtClean="0">
                <a:latin typeface="Alexandria"/>
              </a:rPr>
              <a:t>Purpose: </a:t>
            </a:r>
            <a:r>
              <a:rPr lang="en-US" sz="2400" dirty="0" smtClean="0">
                <a:latin typeface="Alexandria"/>
              </a:rPr>
              <a:t>Ensure </a:t>
            </a:r>
            <a:r>
              <a:rPr lang="en-US" sz="2400" dirty="0">
                <a:latin typeface="Alexandria"/>
              </a:rPr>
              <a:t>accurate measurement of Critical-to-Satisfaction (CTS) metrics.  </a:t>
            </a:r>
            <a:endParaRPr lang="en-US" sz="2400" dirty="0" smtClean="0">
              <a:latin typeface="Alexandria"/>
            </a:endParaRPr>
          </a:p>
          <a:p>
            <a:pPr marL="800100" lvl="1" indent="-342900" algn="just">
              <a:lnSpc>
                <a:spcPct val="150000"/>
              </a:lnSpc>
              <a:buFont typeface="Wingdings" panose="05000000000000000000" pitchFamily="2" charset="2"/>
              <a:buChar char="§"/>
            </a:pPr>
            <a:r>
              <a:rPr lang="en-US" sz="2400" b="1" dirty="0" smtClean="0">
                <a:latin typeface="Alexandria"/>
              </a:rPr>
              <a:t>Steps:  </a:t>
            </a:r>
            <a:endParaRPr lang="en-US" sz="2400" b="1" dirty="0">
              <a:latin typeface="Alexandria"/>
            </a:endParaRPr>
          </a:p>
          <a:p>
            <a:pPr marL="1371600" lvl="2" indent="-457200" algn="just">
              <a:lnSpc>
                <a:spcPct val="150000"/>
              </a:lnSpc>
              <a:buFont typeface="+mj-lt"/>
              <a:buAutoNum type="arabicPeriod"/>
            </a:pPr>
            <a:r>
              <a:rPr lang="en-US" sz="2400" dirty="0" smtClean="0">
                <a:latin typeface="Alexandria"/>
              </a:rPr>
              <a:t>Define the </a:t>
            </a:r>
            <a:r>
              <a:rPr lang="en-US" sz="2400" b="1" dirty="0" smtClean="0">
                <a:latin typeface="Alexandria"/>
              </a:rPr>
              <a:t>Critical to Satisfaction (CTS)</a:t>
            </a:r>
            <a:r>
              <a:rPr lang="en-US" sz="2400" dirty="0" smtClean="0">
                <a:latin typeface="Alexandria"/>
              </a:rPr>
              <a:t>.  </a:t>
            </a:r>
            <a:endParaRPr lang="en-US" sz="2400" dirty="0">
              <a:latin typeface="Alexandria"/>
            </a:endParaRPr>
          </a:p>
          <a:p>
            <a:pPr marL="1371600" lvl="2" indent="-457200" algn="just">
              <a:lnSpc>
                <a:spcPct val="150000"/>
              </a:lnSpc>
              <a:buFont typeface="+mj-lt"/>
              <a:buAutoNum type="arabicPeriod"/>
            </a:pPr>
            <a:r>
              <a:rPr lang="en-US" sz="2400" dirty="0" smtClean="0">
                <a:latin typeface="Alexandria"/>
              </a:rPr>
              <a:t>Develop </a:t>
            </a:r>
            <a:r>
              <a:rPr lang="en-US" sz="2400" dirty="0">
                <a:latin typeface="Alexandria"/>
              </a:rPr>
              <a:t>metrics.  </a:t>
            </a:r>
            <a:endParaRPr lang="en-US" sz="2400" dirty="0" smtClean="0">
              <a:latin typeface="Alexandria"/>
            </a:endParaRPr>
          </a:p>
          <a:p>
            <a:pPr marL="1371600" lvl="2" indent="-457200" algn="just">
              <a:lnSpc>
                <a:spcPct val="150000"/>
              </a:lnSpc>
              <a:buFont typeface="+mj-lt"/>
              <a:buAutoNum type="arabicPeriod"/>
            </a:pPr>
            <a:r>
              <a:rPr lang="en-US" sz="2400" dirty="0" smtClean="0">
                <a:latin typeface="Alexandria"/>
              </a:rPr>
              <a:t>Identify </a:t>
            </a:r>
            <a:r>
              <a:rPr lang="en-US" sz="2400" dirty="0">
                <a:latin typeface="Alexandria"/>
              </a:rPr>
              <a:t>data collection and analysis mechanisms.  </a:t>
            </a:r>
            <a:endParaRPr lang="en-US" sz="2400" dirty="0" smtClean="0">
              <a:latin typeface="Alexandria"/>
            </a:endParaRPr>
          </a:p>
          <a:p>
            <a:pPr marL="1371600" lvl="2" indent="-457200" algn="just">
              <a:lnSpc>
                <a:spcPct val="150000"/>
              </a:lnSpc>
              <a:buFont typeface="+mj-lt"/>
              <a:buAutoNum type="arabicPeriod"/>
            </a:pPr>
            <a:r>
              <a:rPr lang="en-US" sz="2400" dirty="0" smtClean="0">
                <a:latin typeface="Alexandria"/>
              </a:rPr>
              <a:t>Develop </a:t>
            </a:r>
            <a:r>
              <a:rPr lang="en-US" sz="2400" dirty="0">
                <a:latin typeface="Alexandria"/>
              </a:rPr>
              <a:t>sampling plans and instructions.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766770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sz="quarter" idx="11"/>
          </p:nvPr>
        </p:nvSpPr>
        <p:spPr/>
      </p:sp>
      <p:pic>
        <p:nvPicPr>
          <p:cNvPr id="3" name="Content Placeholder 1">
            <a:extLst>
              <a:ext uri="{FF2B5EF4-FFF2-40B4-BE49-F238E27FC236}">
                <a16:creationId xmlns:a16="http://schemas.microsoft.com/office/drawing/2014/main" id="{EDAD1B02-7998-4BF7-A5DB-08471392A699}"/>
              </a:ext>
            </a:extLst>
          </p:cNvPr>
          <p:cNvPicPr>
            <a:picLocks noChangeAspect="1"/>
          </p:cNvPicPr>
          <p:nvPr/>
        </p:nvPicPr>
        <p:blipFill rotWithShape="1">
          <a:blip r:embed="rId2"/>
          <a:srcRect l="14358" t="46592" r="29325" b="7381"/>
          <a:stretch/>
        </p:blipFill>
        <p:spPr>
          <a:xfrm>
            <a:off x="0" y="0"/>
            <a:ext cx="12192000" cy="68580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2985384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4659" y="1615964"/>
            <a:ext cx="11212643" cy="48565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eaLnBrk="0" fontAlgn="base" hangingPunct="0">
              <a:spcBef>
                <a:spcPct val="0"/>
              </a:spcBef>
              <a:spcAft>
                <a:spcPct val="0"/>
              </a:spcAft>
            </a:pPr>
            <a:endParaRPr lang="en-US" altLang="en-US" dirty="0">
              <a:solidFill>
                <a:schemeClr val="tx1"/>
              </a:solidFill>
              <a:latin typeface="Arial" panose="020B0604020202020204" pitchFamily="34" charset="0"/>
            </a:endParaRPr>
          </a:p>
        </p:txBody>
      </p:sp>
      <p:sp>
        <p:nvSpPr>
          <p:cNvPr id="3" name="TextBox 2"/>
          <p:cNvSpPr txBox="1"/>
          <p:nvPr/>
        </p:nvSpPr>
        <p:spPr>
          <a:xfrm>
            <a:off x="3168000" y="695725"/>
            <a:ext cx="5689614" cy="646331"/>
          </a:xfrm>
          <a:prstGeom prst="rect">
            <a:avLst/>
          </a:prstGeom>
          <a:noFill/>
        </p:spPr>
        <p:txBody>
          <a:bodyPr wrap="square" rtlCol="0">
            <a:spAutoFit/>
          </a:bodyPr>
          <a:lstStyle/>
          <a:p>
            <a:pPr algn="ctr"/>
            <a:r>
              <a:rPr lang="en-US" sz="3600" b="1" i="1" dirty="0">
                <a:solidFill>
                  <a:srgbClr val="203E5F"/>
                </a:solidFill>
                <a:latin typeface="Alexandria"/>
              </a:rPr>
              <a:t>Measure Phase</a:t>
            </a:r>
            <a:endParaRPr lang="en-US" sz="3600" b="1" dirty="0">
              <a:solidFill>
                <a:srgbClr val="F58221"/>
              </a:solidFill>
              <a:latin typeface="Alexandria" charset="0"/>
              <a:cs typeface="Alexandria" charset="0"/>
            </a:endParaRPr>
          </a:p>
        </p:txBody>
      </p:sp>
      <p:sp>
        <p:nvSpPr>
          <p:cNvPr id="5" name="Rectangle 4"/>
          <p:cNvSpPr/>
          <p:nvPr/>
        </p:nvSpPr>
        <p:spPr>
          <a:xfrm>
            <a:off x="942308" y="935396"/>
            <a:ext cx="1404457" cy="103753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8" name="TextBox 47"/>
          <p:cNvSpPr txBox="1"/>
          <p:nvPr/>
        </p:nvSpPr>
        <p:spPr>
          <a:xfrm>
            <a:off x="703288" y="2520748"/>
            <a:ext cx="10835384" cy="3046988"/>
          </a:xfrm>
          <a:prstGeom prst="rect">
            <a:avLst/>
          </a:prstGeom>
          <a:noFill/>
        </p:spPr>
        <p:txBody>
          <a:bodyPr wrap="square" rtlCol="0">
            <a:spAutoFit/>
          </a:bodyPr>
          <a:lstStyle/>
          <a:p>
            <a:pPr marL="514350" indent="-514350" algn="just">
              <a:lnSpc>
                <a:spcPct val="150000"/>
              </a:lnSpc>
              <a:buFont typeface="+mj-lt"/>
              <a:buAutoNum type="arabicPeriod" startAt="2"/>
            </a:pPr>
            <a:r>
              <a:rPr lang="en-US" sz="3200" b="1" dirty="0">
                <a:solidFill>
                  <a:srgbClr val="F58221"/>
                </a:solidFill>
                <a:latin typeface="Alexandria"/>
              </a:rPr>
              <a:t>Define VOP &amp; Current Performance:</a:t>
            </a:r>
          </a:p>
          <a:p>
            <a:pPr marL="800100" lvl="1" indent="-342900" algn="just">
              <a:lnSpc>
                <a:spcPct val="150000"/>
              </a:lnSpc>
              <a:buFont typeface="Wingdings" panose="05000000000000000000" pitchFamily="2" charset="2"/>
              <a:buChar char="§"/>
            </a:pPr>
            <a:r>
              <a:rPr lang="en-US" sz="3200" b="1" dirty="0" smtClean="0">
                <a:latin typeface="Alexandria"/>
              </a:rPr>
              <a:t>Purpose: </a:t>
            </a:r>
            <a:r>
              <a:rPr lang="en-US" sz="3200" dirty="0">
                <a:latin typeface="Alexandria"/>
              </a:rPr>
              <a:t>Assess current process performance.  </a:t>
            </a:r>
          </a:p>
          <a:p>
            <a:pPr marL="800100" lvl="1" indent="-342900" algn="just">
              <a:lnSpc>
                <a:spcPct val="150000"/>
              </a:lnSpc>
              <a:buFont typeface="Wingdings" panose="05000000000000000000" pitchFamily="2" charset="2"/>
              <a:buChar char="§"/>
            </a:pPr>
            <a:r>
              <a:rPr lang="en-US" sz="3200" b="1" dirty="0" smtClean="0">
                <a:latin typeface="Alexandria"/>
              </a:rPr>
              <a:t>Tools: </a:t>
            </a:r>
            <a:r>
              <a:rPr lang="en-US" sz="3200" dirty="0">
                <a:latin typeface="Alexandria"/>
              </a:rPr>
              <a:t>Pareto charts, benchmarking, check sheets, histograms, statistics.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866976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4659" y="1615964"/>
            <a:ext cx="11212643" cy="48565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eaLnBrk="0" fontAlgn="base" hangingPunct="0">
              <a:spcBef>
                <a:spcPct val="0"/>
              </a:spcBef>
              <a:spcAft>
                <a:spcPct val="0"/>
              </a:spcAft>
            </a:pPr>
            <a:endParaRPr lang="en-US" altLang="en-US" dirty="0">
              <a:solidFill>
                <a:schemeClr val="tx1"/>
              </a:solidFill>
              <a:latin typeface="Arial" panose="020B0604020202020204" pitchFamily="34" charset="0"/>
            </a:endParaRPr>
          </a:p>
        </p:txBody>
      </p:sp>
      <p:sp>
        <p:nvSpPr>
          <p:cNvPr id="3" name="TextBox 2"/>
          <p:cNvSpPr txBox="1"/>
          <p:nvPr/>
        </p:nvSpPr>
        <p:spPr>
          <a:xfrm>
            <a:off x="3168000" y="698975"/>
            <a:ext cx="5689614" cy="646331"/>
          </a:xfrm>
          <a:prstGeom prst="rect">
            <a:avLst/>
          </a:prstGeom>
          <a:noFill/>
        </p:spPr>
        <p:txBody>
          <a:bodyPr wrap="square" rtlCol="0">
            <a:spAutoFit/>
          </a:bodyPr>
          <a:lstStyle/>
          <a:p>
            <a:pPr algn="ctr"/>
            <a:r>
              <a:rPr lang="en-US" sz="3600" b="1" i="1" dirty="0">
                <a:solidFill>
                  <a:srgbClr val="203E5F"/>
                </a:solidFill>
                <a:latin typeface="Alexandria"/>
              </a:rPr>
              <a:t>Measure Phase</a:t>
            </a:r>
            <a:endParaRPr lang="en-US" sz="3600" b="1" dirty="0">
              <a:solidFill>
                <a:srgbClr val="F58221"/>
              </a:solidFill>
              <a:latin typeface="Alexandria" charset="0"/>
              <a:cs typeface="Alexandria" charset="0"/>
            </a:endParaRPr>
          </a:p>
        </p:txBody>
      </p:sp>
      <p:sp>
        <p:nvSpPr>
          <p:cNvPr id="5" name="Rectangle 4"/>
          <p:cNvSpPr/>
          <p:nvPr/>
        </p:nvSpPr>
        <p:spPr>
          <a:xfrm>
            <a:off x="942308" y="935396"/>
            <a:ext cx="1404457" cy="103753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8" name="TextBox 47"/>
          <p:cNvSpPr txBox="1"/>
          <p:nvPr/>
        </p:nvSpPr>
        <p:spPr>
          <a:xfrm>
            <a:off x="703288" y="1972932"/>
            <a:ext cx="10835384" cy="4524315"/>
          </a:xfrm>
          <a:prstGeom prst="rect">
            <a:avLst/>
          </a:prstGeom>
          <a:noFill/>
        </p:spPr>
        <p:txBody>
          <a:bodyPr wrap="square" rtlCol="0">
            <a:spAutoFit/>
          </a:bodyPr>
          <a:lstStyle/>
          <a:p>
            <a:pPr marL="457200" indent="-457200" algn="just">
              <a:lnSpc>
                <a:spcPct val="150000"/>
              </a:lnSpc>
              <a:buFont typeface="Wingdings" panose="05000000000000000000" pitchFamily="2" charset="2"/>
              <a:buChar char="Ø"/>
            </a:pPr>
            <a:r>
              <a:rPr lang="en-US" sz="3200" b="1" dirty="0" smtClean="0">
                <a:solidFill>
                  <a:srgbClr val="203E5F"/>
                </a:solidFill>
                <a:latin typeface="Alexandria"/>
              </a:rPr>
              <a:t>Operational </a:t>
            </a:r>
            <a:r>
              <a:rPr lang="en-US" sz="3200" b="1" dirty="0">
                <a:solidFill>
                  <a:srgbClr val="203E5F"/>
                </a:solidFill>
                <a:latin typeface="Alexandria"/>
              </a:rPr>
              <a:t>Definition of </a:t>
            </a:r>
            <a:r>
              <a:rPr lang="en-US" sz="3200" b="1" dirty="0" smtClean="0">
                <a:solidFill>
                  <a:srgbClr val="203E5F"/>
                </a:solidFill>
                <a:latin typeface="Alexandria"/>
              </a:rPr>
              <a:t>Metrics:</a:t>
            </a:r>
            <a:endParaRPr lang="en-US" sz="3200" b="1" dirty="0">
              <a:solidFill>
                <a:srgbClr val="203E5F"/>
              </a:solidFill>
              <a:latin typeface="Alexandria"/>
            </a:endParaRPr>
          </a:p>
          <a:p>
            <a:pPr marL="800100" lvl="1" indent="-342900" algn="just">
              <a:lnSpc>
                <a:spcPct val="150000"/>
              </a:lnSpc>
              <a:buFont typeface="Wingdings" panose="05000000000000000000" pitchFamily="2" charset="2"/>
              <a:buChar char="§"/>
            </a:pPr>
            <a:r>
              <a:rPr lang="en-US" sz="2800" b="1" dirty="0" smtClean="0">
                <a:latin typeface="Alexandria"/>
              </a:rPr>
              <a:t>Purpose: </a:t>
            </a:r>
            <a:r>
              <a:rPr lang="en-US" sz="2800" dirty="0" smtClean="0">
                <a:latin typeface="Alexandria"/>
              </a:rPr>
              <a:t>Ensure </a:t>
            </a:r>
            <a:r>
              <a:rPr lang="en-US" sz="2800" dirty="0">
                <a:latin typeface="Alexandria"/>
              </a:rPr>
              <a:t>accurate measurement of </a:t>
            </a:r>
            <a:r>
              <a:rPr lang="en-US" sz="2800" b="1" dirty="0">
                <a:latin typeface="Alexandria"/>
              </a:rPr>
              <a:t>Critical-to-Satisfaction (CTS) </a:t>
            </a:r>
            <a:r>
              <a:rPr lang="en-US" sz="2800" dirty="0">
                <a:latin typeface="Alexandria"/>
              </a:rPr>
              <a:t>metrics.  </a:t>
            </a:r>
            <a:endParaRPr lang="en-US" sz="2800" dirty="0" smtClean="0">
              <a:latin typeface="Alexandria"/>
            </a:endParaRPr>
          </a:p>
          <a:p>
            <a:pPr marL="800100" lvl="1" indent="-342900" algn="just">
              <a:lnSpc>
                <a:spcPct val="150000"/>
              </a:lnSpc>
              <a:buFont typeface="Wingdings" panose="05000000000000000000" pitchFamily="2" charset="2"/>
              <a:buChar char="§"/>
            </a:pPr>
            <a:r>
              <a:rPr lang="en-US" sz="2800" b="1" dirty="0" smtClean="0">
                <a:latin typeface="Alexandria"/>
              </a:rPr>
              <a:t>Definition: </a:t>
            </a:r>
            <a:r>
              <a:rPr lang="en-US" sz="2800" dirty="0">
                <a:latin typeface="Alexandria"/>
              </a:rPr>
              <a:t>Clear description of how metrics are measured.  </a:t>
            </a:r>
          </a:p>
          <a:p>
            <a:pPr marL="800100" lvl="1" indent="-342900" algn="just">
              <a:lnSpc>
                <a:spcPct val="150000"/>
              </a:lnSpc>
              <a:buFont typeface="Wingdings" panose="05000000000000000000" pitchFamily="2" charset="2"/>
              <a:buChar char="§"/>
            </a:pPr>
            <a:r>
              <a:rPr lang="en-US" sz="2800" b="1" dirty="0" smtClean="0">
                <a:latin typeface="Alexandria"/>
              </a:rPr>
              <a:t>Key </a:t>
            </a:r>
            <a:r>
              <a:rPr lang="en-US" sz="2800" b="1" dirty="0">
                <a:latin typeface="Alexandria"/>
              </a:rPr>
              <a:t>Points</a:t>
            </a:r>
            <a:r>
              <a:rPr lang="en-US" sz="2800" b="1" dirty="0" smtClean="0">
                <a:latin typeface="Alexandria"/>
              </a:rPr>
              <a:t>: </a:t>
            </a:r>
            <a:endParaRPr lang="en-US" sz="2800" b="1" dirty="0">
              <a:latin typeface="Alexandria"/>
            </a:endParaRPr>
          </a:p>
          <a:p>
            <a:pPr marL="1200150" lvl="2" indent="-285750">
              <a:lnSpc>
                <a:spcPct val="150000"/>
              </a:lnSpc>
              <a:buFont typeface="Arial" panose="020B0604020202020204" pitchFamily="34" charset="0"/>
              <a:buChar char="•"/>
            </a:pPr>
            <a:r>
              <a:rPr lang="en-US" sz="2400" dirty="0" smtClean="0">
                <a:latin typeface="Alexandria"/>
              </a:rPr>
              <a:t>Identifies </a:t>
            </a:r>
            <a:r>
              <a:rPr lang="en-US" sz="2400" dirty="0">
                <a:latin typeface="Alexandria"/>
              </a:rPr>
              <a:t>what and how to measure.  </a:t>
            </a:r>
          </a:p>
          <a:p>
            <a:pPr marL="1200150" lvl="2" indent="-285750">
              <a:lnSpc>
                <a:spcPct val="150000"/>
              </a:lnSpc>
              <a:buFont typeface="Arial" panose="020B0604020202020204" pitchFamily="34" charset="0"/>
              <a:buChar char="•"/>
            </a:pPr>
            <a:r>
              <a:rPr lang="en-US" sz="2400" dirty="0" smtClean="0">
                <a:latin typeface="Alexandria"/>
              </a:rPr>
              <a:t>Ensures </a:t>
            </a:r>
            <a:r>
              <a:rPr lang="en-US" sz="2400" dirty="0">
                <a:latin typeface="Alexandria"/>
              </a:rPr>
              <a:t>consistency in measurement.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740759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4659" y="1615964"/>
            <a:ext cx="11212643" cy="48565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eaLnBrk="0" fontAlgn="base" hangingPunct="0">
              <a:spcBef>
                <a:spcPct val="0"/>
              </a:spcBef>
              <a:spcAft>
                <a:spcPct val="0"/>
              </a:spcAft>
            </a:pPr>
            <a:endParaRPr lang="en-US" altLang="en-US" dirty="0">
              <a:solidFill>
                <a:schemeClr val="tx1"/>
              </a:solidFill>
              <a:latin typeface="Arial" panose="020B0604020202020204" pitchFamily="34" charset="0"/>
            </a:endParaRPr>
          </a:p>
        </p:txBody>
      </p:sp>
      <p:sp>
        <p:nvSpPr>
          <p:cNvPr id="3" name="TextBox 2"/>
          <p:cNvSpPr txBox="1"/>
          <p:nvPr/>
        </p:nvSpPr>
        <p:spPr>
          <a:xfrm>
            <a:off x="3168000" y="698975"/>
            <a:ext cx="5689614" cy="646331"/>
          </a:xfrm>
          <a:prstGeom prst="rect">
            <a:avLst/>
          </a:prstGeom>
          <a:noFill/>
        </p:spPr>
        <p:txBody>
          <a:bodyPr wrap="square" rtlCol="0">
            <a:spAutoFit/>
          </a:bodyPr>
          <a:lstStyle/>
          <a:p>
            <a:pPr algn="ctr"/>
            <a:r>
              <a:rPr lang="en-US" sz="3600" b="1" i="1" dirty="0">
                <a:solidFill>
                  <a:srgbClr val="203E5F"/>
                </a:solidFill>
                <a:latin typeface="Alexandria"/>
              </a:rPr>
              <a:t>Measure Phase</a:t>
            </a:r>
            <a:endParaRPr lang="en-US" sz="3600" b="1" dirty="0">
              <a:solidFill>
                <a:srgbClr val="F58221"/>
              </a:solidFill>
              <a:latin typeface="Alexandria" charset="0"/>
              <a:cs typeface="Alexandria" charset="0"/>
            </a:endParaRPr>
          </a:p>
        </p:txBody>
      </p:sp>
      <p:sp>
        <p:nvSpPr>
          <p:cNvPr id="5" name="Rectangle 4"/>
          <p:cNvSpPr/>
          <p:nvPr/>
        </p:nvSpPr>
        <p:spPr>
          <a:xfrm>
            <a:off x="942308" y="935396"/>
            <a:ext cx="1404457" cy="103753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8" name="TextBox 47"/>
          <p:cNvSpPr txBox="1"/>
          <p:nvPr/>
        </p:nvSpPr>
        <p:spPr>
          <a:xfrm>
            <a:off x="703288" y="2294632"/>
            <a:ext cx="10835384" cy="3970318"/>
          </a:xfrm>
          <a:prstGeom prst="rect">
            <a:avLst/>
          </a:prstGeom>
          <a:noFill/>
        </p:spPr>
        <p:txBody>
          <a:bodyPr wrap="square" rtlCol="0">
            <a:spAutoFit/>
          </a:bodyPr>
          <a:lstStyle/>
          <a:p>
            <a:pPr marL="514350" indent="-514350" algn="just">
              <a:lnSpc>
                <a:spcPct val="150000"/>
              </a:lnSpc>
              <a:buFont typeface="+mj-lt"/>
              <a:buAutoNum type="alphaUcPeriod"/>
            </a:pPr>
            <a:r>
              <a:rPr lang="en-US" sz="3200" b="1" dirty="0" smtClean="0">
                <a:solidFill>
                  <a:srgbClr val="F58221"/>
                </a:solidFill>
                <a:latin typeface="Alexandria"/>
              </a:rPr>
              <a:t>Benchmarking</a:t>
            </a:r>
            <a:r>
              <a:rPr lang="en-US" sz="3200" b="1" dirty="0">
                <a:solidFill>
                  <a:srgbClr val="F58221"/>
                </a:solidFill>
                <a:latin typeface="Alexandria"/>
              </a:rPr>
              <a:t>:</a:t>
            </a:r>
          </a:p>
          <a:p>
            <a:pPr marL="800100" lvl="1" indent="-342900" algn="just">
              <a:lnSpc>
                <a:spcPct val="150000"/>
              </a:lnSpc>
              <a:buFont typeface="Wingdings" panose="05000000000000000000" pitchFamily="2" charset="2"/>
              <a:buChar char="§"/>
            </a:pPr>
            <a:r>
              <a:rPr lang="en-US" sz="2800" b="1" dirty="0" smtClean="0">
                <a:latin typeface="Alexandria"/>
              </a:rPr>
              <a:t>Definition: </a:t>
            </a:r>
            <a:r>
              <a:rPr lang="en-US" sz="2800" dirty="0">
                <a:latin typeface="Alexandria"/>
              </a:rPr>
              <a:t>Review best practices to improve processes.  </a:t>
            </a:r>
          </a:p>
          <a:p>
            <a:pPr marL="800100" lvl="1" indent="-342900" algn="just">
              <a:lnSpc>
                <a:spcPct val="150000"/>
              </a:lnSpc>
              <a:buFont typeface="Wingdings" panose="05000000000000000000" pitchFamily="2" charset="2"/>
              <a:buChar char="§"/>
            </a:pPr>
            <a:r>
              <a:rPr lang="en-US" sz="2800" b="1" dirty="0" smtClean="0">
                <a:latin typeface="Alexandria"/>
              </a:rPr>
              <a:t>Key </a:t>
            </a:r>
            <a:r>
              <a:rPr lang="en-US" sz="2800" b="1" dirty="0">
                <a:latin typeface="Alexandria"/>
              </a:rPr>
              <a:t>Points</a:t>
            </a:r>
            <a:r>
              <a:rPr lang="en-US" sz="2800" b="1" dirty="0" smtClean="0">
                <a:latin typeface="Alexandria"/>
              </a:rPr>
              <a:t>: </a:t>
            </a:r>
            <a:endParaRPr lang="en-US" sz="2800" b="1" dirty="0">
              <a:latin typeface="Alexandria"/>
            </a:endParaRPr>
          </a:p>
          <a:p>
            <a:pPr marL="1257300" lvl="2" indent="-342900" algn="just">
              <a:lnSpc>
                <a:spcPct val="150000"/>
              </a:lnSpc>
              <a:buFont typeface="Arial" panose="020B0604020202020204" pitchFamily="34" charset="0"/>
              <a:buChar char="•"/>
            </a:pPr>
            <a:r>
              <a:rPr lang="en-US" sz="2800" dirty="0" smtClean="0">
                <a:latin typeface="Alexandria"/>
              </a:rPr>
              <a:t>Focus </a:t>
            </a:r>
            <a:r>
              <a:rPr lang="en-US" sz="2800" dirty="0">
                <a:latin typeface="Alexandria"/>
              </a:rPr>
              <a:t>on processes, not just industry.  </a:t>
            </a:r>
            <a:endParaRPr lang="en-US" sz="2800" dirty="0" smtClean="0">
              <a:latin typeface="Alexandria"/>
            </a:endParaRPr>
          </a:p>
          <a:p>
            <a:pPr marL="1257300" lvl="2" indent="-342900" algn="just">
              <a:lnSpc>
                <a:spcPct val="150000"/>
              </a:lnSpc>
              <a:buFont typeface="Arial" panose="020B0604020202020204" pitchFamily="34" charset="0"/>
              <a:buChar char="•"/>
            </a:pPr>
            <a:r>
              <a:rPr lang="en-US" sz="2800" dirty="0" smtClean="0">
                <a:latin typeface="Alexandria"/>
              </a:rPr>
              <a:t>Ensure </a:t>
            </a:r>
            <a:r>
              <a:rPr lang="en-US" sz="2800" dirty="0">
                <a:latin typeface="Alexandria"/>
              </a:rPr>
              <a:t>comparisons are </a:t>
            </a:r>
            <a:r>
              <a:rPr lang="en-US" sz="2800" b="1" dirty="0">
                <a:latin typeface="Alexandria"/>
              </a:rPr>
              <a:t>"apples to apples."  </a:t>
            </a:r>
          </a:p>
          <a:p>
            <a:pPr lvl="2" algn="just">
              <a:lnSpc>
                <a:spcPct val="150000"/>
              </a:lnSpc>
            </a:pPr>
            <a:endParaRPr lang="en-US" sz="24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676950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4659" y="1615964"/>
            <a:ext cx="11212643" cy="48565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eaLnBrk="0" fontAlgn="base" hangingPunct="0">
              <a:spcBef>
                <a:spcPct val="0"/>
              </a:spcBef>
              <a:spcAft>
                <a:spcPct val="0"/>
              </a:spcAft>
            </a:pPr>
            <a:endParaRPr lang="en-US" altLang="en-US" dirty="0">
              <a:solidFill>
                <a:schemeClr val="tx1"/>
              </a:solidFill>
              <a:latin typeface="Arial" panose="020B0604020202020204" pitchFamily="34" charset="0"/>
            </a:endParaRPr>
          </a:p>
        </p:txBody>
      </p:sp>
      <p:sp>
        <p:nvSpPr>
          <p:cNvPr id="3" name="TextBox 2"/>
          <p:cNvSpPr txBox="1"/>
          <p:nvPr/>
        </p:nvSpPr>
        <p:spPr>
          <a:xfrm>
            <a:off x="3168000" y="698975"/>
            <a:ext cx="5689614" cy="646331"/>
          </a:xfrm>
          <a:prstGeom prst="rect">
            <a:avLst/>
          </a:prstGeom>
          <a:noFill/>
        </p:spPr>
        <p:txBody>
          <a:bodyPr wrap="square" rtlCol="0">
            <a:spAutoFit/>
          </a:bodyPr>
          <a:lstStyle/>
          <a:p>
            <a:pPr algn="ctr"/>
            <a:r>
              <a:rPr lang="en-US" sz="3600" b="1" i="1" dirty="0">
                <a:solidFill>
                  <a:srgbClr val="203E5F"/>
                </a:solidFill>
                <a:latin typeface="Alexandria"/>
              </a:rPr>
              <a:t>Measure Phase</a:t>
            </a:r>
            <a:endParaRPr lang="en-US" sz="3600" b="1" dirty="0">
              <a:solidFill>
                <a:srgbClr val="F58221"/>
              </a:solidFill>
              <a:latin typeface="Alexandria" charset="0"/>
              <a:cs typeface="Alexandria" charset="0"/>
            </a:endParaRPr>
          </a:p>
        </p:txBody>
      </p:sp>
      <p:sp>
        <p:nvSpPr>
          <p:cNvPr id="5" name="Rectangle 4"/>
          <p:cNvSpPr/>
          <p:nvPr/>
        </p:nvSpPr>
        <p:spPr>
          <a:xfrm>
            <a:off x="942308" y="935396"/>
            <a:ext cx="1404457" cy="103753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8" name="TextBox 47"/>
          <p:cNvSpPr txBox="1"/>
          <p:nvPr/>
        </p:nvSpPr>
        <p:spPr>
          <a:xfrm>
            <a:off x="703288" y="2205004"/>
            <a:ext cx="10835384" cy="4062651"/>
          </a:xfrm>
          <a:prstGeom prst="rect">
            <a:avLst/>
          </a:prstGeom>
          <a:noFill/>
        </p:spPr>
        <p:txBody>
          <a:bodyPr wrap="square" rtlCol="0">
            <a:spAutoFit/>
          </a:bodyPr>
          <a:lstStyle/>
          <a:p>
            <a:pPr marL="514350" indent="-514350" algn="just">
              <a:lnSpc>
                <a:spcPct val="150000"/>
              </a:lnSpc>
              <a:buFont typeface="+mj-lt"/>
              <a:buAutoNum type="alphaUcPeriod" startAt="2"/>
            </a:pPr>
            <a:r>
              <a:rPr lang="en-US" sz="3200" b="1" dirty="0" smtClean="0">
                <a:solidFill>
                  <a:srgbClr val="F58221"/>
                </a:solidFill>
                <a:latin typeface="Alexandria"/>
              </a:rPr>
              <a:t>Check Sheet</a:t>
            </a:r>
            <a:r>
              <a:rPr lang="en-US" sz="3200" b="1" dirty="0">
                <a:solidFill>
                  <a:srgbClr val="F58221"/>
                </a:solidFill>
                <a:latin typeface="Alexandria"/>
              </a:rPr>
              <a:t>:</a:t>
            </a:r>
          </a:p>
          <a:p>
            <a:pPr marL="800100" lvl="1" indent="-342900" algn="just">
              <a:lnSpc>
                <a:spcPct val="150000"/>
              </a:lnSpc>
              <a:buFont typeface="Wingdings" panose="05000000000000000000" pitchFamily="2" charset="2"/>
              <a:buChar char="§"/>
            </a:pPr>
            <a:r>
              <a:rPr lang="en-US" sz="2800" b="1" dirty="0" smtClean="0">
                <a:latin typeface="Alexandria"/>
              </a:rPr>
              <a:t>Purpose: </a:t>
            </a:r>
            <a:r>
              <a:rPr lang="en-US" sz="2800" dirty="0">
                <a:latin typeface="Alexandria"/>
              </a:rPr>
              <a:t>Collect data on defects for root cause analysis.  </a:t>
            </a:r>
          </a:p>
          <a:p>
            <a:pPr marL="800100" lvl="1" indent="-342900" algn="just">
              <a:lnSpc>
                <a:spcPct val="150000"/>
              </a:lnSpc>
              <a:buFont typeface="Wingdings" panose="05000000000000000000" pitchFamily="2" charset="2"/>
              <a:buChar char="§"/>
            </a:pPr>
            <a:r>
              <a:rPr lang="en-US" sz="2800" b="1" dirty="0" smtClean="0">
                <a:latin typeface="Alexandria"/>
              </a:rPr>
              <a:t>Steps: </a:t>
            </a:r>
            <a:endParaRPr lang="en-US" sz="2800" b="1" dirty="0">
              <a:latin typeface="Alexandria"/>
            </a:endParaRPr>
          </a:p>
          <a:p>
            <a:pPr marL="1428750" lvl="2" indent="-514350" algn="just">
              <a:lnSpc>
                <a:spcPct val="150000"/>
              </a:lnSpc>
              <a:buFont typeface="+mj-lt"/>
              <a:buAutoNum type="arabicPeriod"/>
            </a:pPr>
            <a:r>
              <a:rPr lang="en-US" sz="2800" dirty="0" smtClean="0">
                <a:latin typeface="Alexandria"/>
              </a:rPr>
              <a:t>Choose </a:t>
            </a:r>
            <a:r>
              <a:rPr lang="en-US" sz="2800" dirty="0">
                <a:latin typeface="Alexandria"/>
              </a:rPr>
              <a:t>a characteristic to track (e.g., defect types).  </a:t>
            </a:r>
          </a:p>
          <a:p>
            <a:pPr marL="1428750" lvl="2" indent="-514350" algn="just">
              <a:lnSpc>
                <a:spcPct val="150000"/>
              </a:lnSpc>
              <a:buFont typeface="+mj-lt"/>
              <a:buAutoNum type="arabicPeriod"/>
            </a:pPr>
            <a:r>
              <a:rPr lang="en-US" sz="2800" dirty="0" smtClean="0">
                <a:latin typeface="Alexandria"/>
              </a:rPr>
              <a:t>Set </a:t>
            </a:r>
            <a:r>
              <a:rPr lang="en-US" sz="2800" dirty="0">
                <a:latin typeface="Alexandria"/>
              </a:rPr>
              <a:t>up the check sheet.  </a:t>
            </a:r>
          </a:p>
          <a:p>
            <a:pPr marL="1428750" lvl="2" indent="-514350" algn="just">
              <a:lnSpc>
                <a:spcPct val="150000"/>
              </a:lnSpc>
              <a:buFont typeface="+mj-lt"/>
              <a:buAutoNum type="arabicPeriod"/>
            </a:pPr>
            <a:r>
              <a:rPr lang="en-US" sz="2800" dirty="0" smtClean="0">
                <a:latin typeface="Alexandria"/>
              </a:rPr>
              <a:t>Collect </a:t>
            </a:r>
            <a:r>
              <a:rPr lang="en-US" sz="2800" dirty="0">
                <a:latin typeface="Alexandria"/>
              </a:rPr>
              <a:t>data.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883890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sz="quarter" idx="11"/>
          </p:nvPr>
        </p:nvSpPr>
        <p:spPr/>
      </p:sp>
      <p:pic>
        <p:nvPicPr>
          <p:cNvPr id="3" name="Content Placeholder 1">
            <a:extLst>
              <a:ext uri="{FF2B5EF4-FFF2-40B4-BE49-F238E27FC236}">
                <a16:creationId xmlns:a16="http://schemas.microsoft.com/office/drawing/2014/main" id="{4607492F-22D8-4ECE-B382-C7F90424DCDB}"/>
              </a:ext>
            </a:extLst>
          </p:cNvPr>
          <p:cNvPicPr>
            <a:picLocks noChangeAspect="1"/>
          </p:cNvPicPr>
          <p:nvPr/>
        </p:nvPicPr>
        <p:blipFill rotWithShape="1">
          <a:blip r:embed="rId2">
            <a:extLst>
              <a:ext uri="{BEBA8EAE-BF5A-486C-A8C5-ECC9F3942E4B}">
                <a14:imgProps xmlns:a14="http://schemas.microsoft.com/office/drawing/2010/main">
                  <a14:imgLayer r:embed="rId3">
                    <a14:imgEffect>
                      <a14:sharpenSoften amount="50000"/>
                    </a14:imgEffect>
                  </a14:imgLayer>
                </a14:imgProps>
              </a:ext>
            </a:extLst>
          </a:blip>
          <a:srcRect l="17565" t="36998" r="32426" b="6460"/>
          <a:stretch/>
        </p:blipFill>
        <p:spPr>
          <a:xfrm>
            <a:off x="1" y="0"/>
            <a:ext cx="12192000" cy="685799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74856343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4659" y="1615964"/>
            <a:ext cx="11212643" cy="48565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eaLnBrk="0" fontAlgn="base" hangingPunct="0">
              <a:spcBef>
                <a:spcPct val="0"/>
              </a:spcBef>
              <a:spcAft>
                <a:spcPct val="0"/>
              </a:spcAft>
            </a:pPr>
            <a:endParaRPr lang="en-US" altLang="en-US" dirty="0">
              <a:solidFill>
                <a:schemeClr val="tx1"/>
              </a:solidFill>
              <a:latin typeface="Arial" panose="020B0604020202020204" pitchFamily="34" charset="0"/>
            </a:endParaRPr>
          </a:p>
        </p:txBody>
      </p:sp>
      <p:sp>
        <p:nvSpPr>
          <p:cNvPr id="3" name="TextBox 2"/>
          <p:cNvSpPr txBox="1"/>
          <p:nvPr/>
        </p:nvSpPr>
        <p:spPr>
          <a:xfrm>
            <a:off x="3168000" y="698975"/>
            <a:ext cx="5689614" cy="646331"/>
          </a:xfrm>
          <a:prstGeom prst="rect">
            <a:avLst/>
          </a:prstGeom>
          <a:noFill/>
        </p:spPr>
        <p:txBody>
          <a:bodyPr wrap="square" rtlCol="0">
            <a:spAutoFit/>
          </a:bodyPr>
          <a:lstStyle/>
          <a:p>
            <a:pPr algn="ctr"/>
            <a:r>
              <a:rPr lang="en-US" sz="3600" b="1" i="1" dirty="0">
                <a:solidFill>
                  <a:srgbClr val="203E5F"/>
                </a:solidFill>
                <a:latin typeface="Alexandria"/>
              </a:rPr>
              <a:t>Measure Phase</a:t>
            </a:r>
            <a:endParaRPr lang="en-US" sz="3600" b="1" dirty="0">
              <a:solidFill>
                <a:srgbClr val="F58221"/>
              </a:solidFill>
              <a:latin typeface="Alexandria" charset="0"/>
              <a:cs typeface="Alexandria" charset="0"/>
            </a:endParaRPr>
          </a:p>
        </p:txBody>
      </p:sp>
      <p:sp>
        <p:nvSpPr>
          <p:cNvPr id="5" name="Rectangle 4"/>
          <p:cNvSpPr/>
          <p:nvPr/>
        </p:nvSpPr>
        <p:spPr>
          <a:xfrm>
            <a:off x="942308" y="935396"/>
            <a:ext cx="1404457" cy="103753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8" name="TextBox 47"/>
          <p:cNvSpPr txBox="1"/>
          <p:nvPr/>
        </p:nvSpPr>
        <p:spPr>
          <a:xfrm>
            <a:off x="703288" y="2000139"/>
            <a:ext cx="10835384" cy="4062651"/>
          </a:xfrm>
          <a:prstGeom prst="rect">
            <a:avLst/>
          </a:prstGeom>
          <a:noFill/>
        </p:spPr>
        <p:txBody>
          <a:bodyPr wrap="square" rtlCol="0">
            <a:spAutoFit/>
          </a:bodyPr>
          <a:lstStyle/>
          <a:p>
            <a:pPr marL="514350" indent="-514350" algn="just">
              <a:lnSpc>
                <a:spcPct val="150000"/>
              </a:lnSpc>
              <a:buFont typeface="+mj-lt"/>
              <a:buAutoNum type="alphaUcPeriod" startAt="3"/>
            </a:pPr>
            <a:r>
              <a:rPr lang="en-US" sz="3200" b="1" dirty="0">
                <a:solidFill>
                  <a:srgbClr val="F58221"/>
                </a:solidFill>
                <a:latin typeface="Alexandria"/>
              </a:rPr>
              <a:t>Pareto </a:t>
            </a:r>
            <a:r>
              <a:rPr lang="en-US" sz="3200" b="1" dirty="0" smtClean="0">
                <a:solidFill>
                  <a:srgbClr val="F58221"/>
                </a:solidFill>
                <a:latin typeface="Alexandria"/>
              </a:rPr>
              <a:t>Chart:</a:t>
            </a:r>
          </a:p>
          <a:p>
            <a:pPr marL="800100" lvl="1" indent="-342900" algn="just">
              <a:lnSpc>
                <a:spcPct val="150000"/>
              </a:lnSpc>
              <a:buFont typeface="Wingdings" panose="05000000000000000000" pitchFamily="2" charset="2"/>
              <a:buChar char="§"/>
            </a:pPr>
            <a:r>
              <a:rPr lang="en-US" sz="2400" b="1" dirty="0" smtClean="0">
                <a:latin typeface="Alexandria"/>
              </a:rPr>
              <a:t>Purpose: </a:t>
            </a:r>
            <a:r>
              <a:rPr lang="en-US" sz="2400" dirty="0">
                <a:latin typeface="Alexandria"/>
              </a:rPr>
              <a:t>Identify critical areas causing most problems (80/20 rule).  </a:t>
            </a:r>
            <a:endParaRPr lang="en-US" sz="2400" dirty="0" smtClean="0">
              <a:latin typeface="Alexandria"/>
            </a:endParaRPr>
          </a:p>
          <a:p>
            <a:pPr marL="800100" lvl="1" indent="-342900" algn="just">
              <a:lnSpc>
                <a:spcPct val="150000"/>
              </a:lnSpc>
              <a:buFont typeface="Wingdings" panose="05000000000000000000" pitchFamily="2" charset="2"/>
              <a:buChar char="§"/>
            </a:pPr>
            <a:r>
              <a:rPr lang="en-US" sz="2400" b="1" dirty="0" smtClean="0">
                <a:latin typeface="Alexandria"/>
              </a:rPr>
              <a:t>Steps:  </a:t>
            </a:r>
            <a:endParaRPr lang="en-US" sz="2400" b="1" dirty="0">
              <a:latin typeface="Alexandria"/>
            </a:endParaRPr>
          </a:p>
          <a:p>
            <a:pPr lvl="2" algn="just">
              <a:lnSpc>
                <a:spcPct val="150000"/>
              </a:lnSpc>
            </a:pPr>
            <a:r>
              <a:rPr lang="en-US" sz="2400" dirty="0">
                <a:latin typeface="Alexandria"/>
              </a:rPr>
              <a:t>  1. Define data categories.  </a:t>
            </a:r>
          </a:p>
          <a:p>
            <a:pPr lvl="2" algn="just">
              <a:lnSpc>
                <a:spcPct val="150000"/>
              </a:lnSpc>
            </a:pPr>
            <a:r>
              <a:rPr lang="en-US" sz="2400" dirty="0">
                <a:latin typeface="Alexandria"/>
              </a:rPr>
              <a:t>  2. Determine relative importance (e.g., dollars, occurrences).  </a:t>
            </a:r>
          </a:p>
          <a:p>
            <a:pPr lvl="2" algn="just">
              <a:lnSpc>
                <a:spcPct val="150000"/>
              </a:lnSpc>
            </a:pPr>
            <a:r>
              <a:rPr lang="en-US" sz="2400" dirty="0">
                <a:latin typeface="Alexandria"/>
              </a:rPr>
              <a:t>  3. Collect data and compute cumulative frequency.  </a:t>
            </a:r>
          </a:p>
          <a:p>
            <a:pPr lvl="2" algn="just">
              <a:lnSpc>
                <a:spcPct val="150000"/>
              </a:lnSpc>
            </a:pPr>
            <a:r>
              <a:rPr lang="en-US" sz="2400" dirty="0">
                <a:latin typeface="Alexandria"/>
              </a:rPr>
              <a:t>  4. Plot bar graph in descending order.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166513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3380325747"/>
              </p:ext>
            </p:extLst>
          </p:nvPr>
        </p:nvGraphicFramePr>
        <p:xfrm>
          <a:off x="524656" y="479686"/>
          <a:ext cx="11137692" cy="5951099"/>
        </p:xfrm>
        <a:graphic>
          <a:graphicData uri="http://schemas.openxmlformats.org/drawingml/2006/table">
            <a:tbl>
              <a:tblPr/>
              <a:tblGrid>
                <a:gridCol w="2784423">
                  <a:extLst>
                    <a:ext uri="{9D8B030D-6E8A-4147-A177-3AD203B41FA5}">
                      <a16:colId xmlns:a16="http://schemas.microsoft.com/office/drawing/2014/main" val="3727522990"/>
                    </a:ext>
                  </a:extLst>
                </a:gridCol>
                <a:gridCol w="2784423">
                  <a:extLst>
                    <a:ext uri="{9D8B030D-6E8A-4147-A177-3AD203B41FA5}">
                      <a16:colId xmlns:a16="http://schemas.microsoft.com/office/drawing/2014/main" val="3086659050"/>
                    </a:ext>
                  </a:extLst>
                </a:gridCol>
                <a:gridCol w="2784423">
                  <a:extLst>
                    <a:ext uri="{9D8B030D-6E8A-4147-A177-3AD203B41FA5}">
                      <a16:colId xmlns:a16="http://schemas.microsoft.com/office/drawing/2014/main" val="3444250259"/>
                    </a:ext>
                  </a:extLst>
                </a:gridCol>
                <a:gridCol w="2784423">
                  <a:extLst>
                    <a:ext uri="{9D8B030D-6E8A-4147-A177-3AD203B41FA5}">
                      <a16:colId xmlns:a16="http://schemas.microsoft.com/office/drawing/2014/main" val="1238765610"/>
                    </a:ext>
                  </a:extLst>
                </a:gridCol>
              </a:tblGrid>
              <a:tr h="759311">
                <a:tc>
                  <a:txBody>
                    <a:bodyPr/>
                    <a:lstStyle/>
                    <a:p>
                      <a:pPr algn="ctr"/>
                      <a:r>
                        <a:rPr lang="en-US" sz="1800" b="1" dirty="0">
                          <a:solidFill>
                            <a:srgbClr val="203E5F"/>
                          </a:solidFill>
                          <a:latin typeface="Alexandria"/>
                        </a:rPr>
                        <a:t>Medication Error Type</a:t>
                      </a:r>
                    </a:p>
                  </a:txBody>
                  <a:tcPr marL="79115" marR="79115" marT="39558" marB="3955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C748"/>
                    </a:solidFill>
                  </a:tcPr>
                </a:tc>
                <a:tc>
                  <a:txBody>
                    <a:bodyPr/>
                    <a:lstStyle/>
                    <a:p>
                      <a:pPr algn="ctr"/>
                      <a:r>
                        <a:rPr lang="en-US" sz="1800" b="1" dirty="0">
                          <a:solidFill>
                            <a:srgbClr val="203E5F"/>
                          </a:solidFill>
                          <a:latin typeface="Alexandria"/>
                        </a:rPr>
                        <a:t>Frequency</a:t>
                      </a:r>
                    </a:p>
                  </a:txBody>
                  <a:tcPr marL="79115" marR="79115" marT="39558" marB="3955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C748"/>
                    </a:solidFill>
                  </a:tcPr>
                </a:tc>
                <a:tc>
                  <a:txBody>
                    <a:bodyPr/>
                    <a:lstStyle/>
                    <a:p>
                      <a:pPr algn="ctr"/>
                      <a:r>
                        <a:rPr lang="en-US" sz="1800" b="1" dirty="0">
                          <a:solidFill>
                            <a:srgbClr val="203E5F"/>
                          </a:solidFill>
                          <a:latin typeface="Alexandria"/>
                        </a:rPr>
                        <a:t>Cumulative Frequency</a:t>
                      </a:r>
                    </a:p>
                  </a:txBody>
                  <a:tcPr marL="79115" marR="79115" marT="39558" marB="3955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C748"/>
                    </a:solidFill>
                  </a:tcPr>
                </a:tc>
                <a:tc>
                  <a:txBody>
                    <a:bodyPr/>
                    <a:lstStyle/>
                    <a:p>
                      <a:pPr algn="ctr"/>
                      <a:r>
                        <a:rPr lang="en-US" sz="1800" b="1" dirty="0">
                          <a:solidFill>
                            <a:srgbClr val="203E5F"/>
                          </a:solidFill>
                          <a:latin typeface="Alexandria"/>
                        </a:rPr>
                        <a:t>Cumulative Percentage (%)</a:t>
                      </a:r>
                    </a:p>
                  </a:txBody>
                  <a:tcPr marL="79115" marR="79115" marT="39558" marB="3955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C748"/>
                    </a:solidFill>
                  </a:tcPr>
                </a:tc>
                <a:extLst>
                  <a:ext uri="{0D108BD9-81ED-4DB2-BD59-A6C34878D82A}">
                    <a16:rowId xmlns:a16="http://schemas.microsoft.com/office/drawing/2014/main" val="3851725073"/>
                  </a:ext>
                </a:extLst>
              </a:tr>
              <a:tr h="432649">
                <a:tc>
                  <a:txBody>
                    <a:bodyPr/>
                    <a:lstStyle/>
                    <a:p>
                      <a:r>
                        <a:rPr lang="en-US" sz="1800" b="1" dirty="0">
                          <a:latin typeface="Alexandria"/>
                        </a:rPr>
                        <a:t>Dose missed</a:t>
                      </a:r>
                    </a:p>
                  </a:txBody>
                  <a:tcPr marL="79115" marR="79115" marT="39558" marB="3955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a:r>
                        <a:rPr lang="en-US" sz="1800" b="1" dirty="0">
                          <a:latin typeface="Alexandria"/>
                        </a:rPr>
                        <a:t>92</a:t>
                      </a:r>
                    </a:p>
                  </a:txBody>
                  <a:tcPr marL="79115" marR="79115" marT="39558" marB="3955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a:r>
                        <a:rPr lang="en-US" sz="1800" b="1">
                          <a:latin typeface="Alexandria"/>
                        </a:rPr>
                        <a:t>92</a:t>
                      </a:r>
                    </a:p>
                  </a:txBody>
                  <a:tcPr marL="79115" marR="79115" marT="39558" marB="3955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a:r>
                        <a:rPr lang="en-US" sz="1800" b="1">
                          <a:latin typeface="Alexandria"/>
                        </a:rPr>
                        <a:t>21.4%</a:t>
                      </a:r>
                    </a:p>
                  </a:txBody>
                  <a:tcPr marL="79115" marR="79115" marT="39558" marB="3955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59370962"/>
                  </a:ext>
                </a:extLst>
              </a:tr>
              <a:tr h="432649">
                <a:tc>
                  <a:txBody>
                    <a:bodyPr/>
                    <a:lstStyle/>
                    <a:p>
                      <a:r>
                        <a:rPr lang="en-US" sz="1800" b="1" dirty="0">
                          <a:latin typeface="Alexandria"/>
                        </a:rPr>
                        <a:t>Wrong time</a:t>
                      </a:r>
                    </a:p>
                  </a:txBody>
                  <a:tcPr marL="79115" marR="79115" marT="39558" marB="3955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a:r>
                        <a:rPr lang="en-US" sz="1800" b="1" dirty="0">
                          <a:latin typeface="Alexandria"/>
                        </a:rPr>
                        <a:t>83</a:t>
                      </a:r>
                    </a:p>
                  </a:txBody>
                  <a:tcPr marL="79115" marR="79115" marT="39558" marB="3955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a:r>
                        <a:rPr lang="en-US" sz="1800" b="1" dirty="0">
                          <a:latin typeface="Alexandria"/>
                        </a:rPr>
                        <a:t>175</a:t>
                      </a:r>
                    </a:p>
                  </a:txBody>
                  <a:tcPr marL="79115" marR="79115" marT="39558" marB="3955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a:r>
                        <a:rPr lang="en-US" sz="1800" b="1">
                          <a:latin typeface="Alexandria"/>
                        </a:rPr>
                        <a:t>40.7%</a:t>
                      </a:r>
                    </a:p>
                  </a:txBody>
                  <a:tcPr marL="79115" marR="79115" marT="39558" marB="3955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52997462"/>
                  </a:ext>
                </a:extLst>
              </a:tr>
              <a:tr h="432649">
                <a:tc>
                  <a:txBody>
                    <a:bodyPr/>
                    <a:lstStyle/>
                    <a:p>
                      <a:r>
                        <a:rPr lang="en-US" sz="1800" b="1" dirty="0">
                          <a:latin typeface="Alexandria"/>
                        </a:rPr>
                        <a:t>Wrong drug</a:t>
                      </a:r>
                    </a:p>
                  </a:txBody>
                  <a:tcPr marL="79115" marR="79115" marT="39558" marB="3955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a:r>
                        <a:rPr lang="en-US" sz="1800" b="1" dirty="0">
                          <a:latin typeface="Alexandria"/>
                        </a:rPr>
                        <a:t>76</a:t>
                      </a:r>
                    </a:p>
                  </a:txBody>
                  <a:tcPr marL="79115" marR="79115" marT="39558" marB="3955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a:r>
                        <a:rPr lang="en-US" sz="1800" b="1" dirty="0">
                          <a:latin typeface="Alexandria"/>
                        </a:rPr>
                        <a:t>251</a:t>
                      </a:r>
                    </a:p>
                  </a:txBody>
                  <a:tcPr marL="79115" marR="79115" marT="39558" marB="3955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a:r>
                        <a:rPr lang="en-US" sz="1800" b="1">
                          <a:latin typeface="Alexandria"/>
                        </a:rPr>
                        <a:t>58.4%</a:t>
                      </a:r>
                    </a:p>
                  </a:txBody>
                  <a:tcPr marL="79115" marR="79115" marT="39558" marB="3955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3221030174"/>
                  </a:ext>
                </a:extLst>
              </a:tr>
              <a:tr h="432649">
                <a:tc>
                  <a:txBody>
                    <a:bodyPr/>
                    <a:lstStyle/>
                    <a:p>
                      <a:r>
                        <a:rPr lang="en-US" sz="1800" b="1" dirty="0">
                          <a:latin typeface="Alexandria"/>
                        </a:rPr>
                        <a:t>Overdose</a:t>
                      </a:r>
                    </a:p>
                  </a:txBody>
                  <a:tcPr marL="79115" marR="79115" marT="39558" marB="3955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a:r>
                        <a:rPr lang="en-US" sz="1800" b="1" dirty="0">
                          <a:latin typeface="Alexandria"/>
                        </a:rPr>
                        <a:t>59</a:t>
                      </a:r>
                    </a:p>
                  </a:txBody>
                  <a:tcPr marL="79115" marR="79115" marT="39558" marB="3955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a:r>
                        <a:rPr lang="en-US" sz="1800" b="1" dirty="0">
                          <a:latin typeface="Alexandria"/>
                        </a:rPr>
                        <a:t>310</a:t>
                      </a:r>
                    </a:p>
                  </a:txBody>
                  <a:tcPr marL="79115" marR="79115" marT="39558" marB="3955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a:r>
                        <a:rPr lang="en-US" sz="1800" b="1">
                          <a:latin typeface="Alexandria"/>
                        </a:rPr>
                        <a:t>72.1%</a:t>
                      </a:r>
                    </a:p>
                  </a:txBody>
                  <a:tcPr marL="79115" marR="79115" marT="39558" marB="3955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258893056"/>
                  </a:ext>
                </a:extLst>
              </a:tr>
              <a:tr h="432649">
                <a:tc>
                  <a:txBody>
                    <a:bodyPr/>
                    <a:lstStyle/>
                    <a:p>
                      <a:r>
                        <a:rPr lang="en-US" sz="1800" b="1" dirty="0">
                          <a:latin typeface="Alexandria"/>
                        </a:rPr>
                        <a:t>Wrong patient</a:t>
                      </a:r>
                    </a:p>
                  </a:txBody>
                  <a:tcPr marL="79115" marR="79115" marT="39558" marB="3955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a:r>
                        <a:rPr lang="en-US" sz="1800" b="1" dirty="0">
                          <a:latin typeface="Alexandria"/>
                        </a:rPr>
                        <a:t>53</a:t>
                      </a:r>
                    </a:p>
                  </a:txBody>
                  <a:tcPr marL="79115" marR="79115" marT="39558" marB="3955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a:r>
                        <a:rPr lang="en-US" sz="1800" b="1" dirty="0">
                          <a:latin typeface="Alexandria"/>
                        </a:rPr>
                        <a:t>363</a:t>
                      </a:r>
                    </a:p>
                  </a:txBody>
                  <a:tcPr marL="79115" marR="79115" marT="39558" marB="3955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a:r>
                        <a:rPr lang="en-US" sz="1800" b="1">
                          <a:latin typeface="Alexandria"/>
                        </a:rPr>
                        <a:t>84.4%</a:t>
                      </a:r>
                    </a:p>
                  </a:txBody>
                  <a:tcPr marL="79115" marR="79115" marT="39558" marB="3955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2310322651"/>
                  </a:ext>
                </a:extLst>
              </a:tr>
              <a:tr h="432649">
                <a:tc>
                  <a:txBody>
                    <a:bodyPr/>
                    <a:lstStyle/>
                    <a:p>
                      <a:r>
                        <a:rPr lang="en-US" sz="1800" b="1" dirty="0">
                          <a:latin typeface="Alexandria"/>
                        </a:rPr>
                        <a:t>Wrong route</a:t>
                      </a:r>
                    </a:p>
                  </a:txBody>
                  <a:tcPr marL="79115" marR="79115" marT="39558" marB="3955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a:r>
                        <a:rPr lang="en-US" sz="1800" b="1" dirty="0">
                          <a:latin typeface="Alexandria"/>
                        </a:rPr>
                        <a:t>27</a:t>
                      </a:r>
                    </a:p>
                  </a:txBody>
                  <a:tcPr marL="79115" marR="79115" marT="39558" marB="3955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a:r>
                        <a:rPr lang="en-US" sz="1800" b="1">
                          <a:latin typeface="Alexandria"/>
                        </a:rPr>
                        <a:t>390</a:t>
                      </a:r>
                    </a:p>
                  </a:txBody>
                  <a:tcPr marL="79115" marR="79115" marT="39558" marB="3955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a:r>
                        <a:rPr lang="en-US" sz="1800" b="1" dirty="0">
                          <a:latin typeface="Alexandria"/>
                        </a:rPr>
                        <a:t>90.7%</a:t>
                      </a:r>
                    </a:p>
                  </a:txBody>
                  <a:tcPr marL="79115" marR="79115" marT="39558" marB="3955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836846577"/>
                  </a:ext>
                </a:extLst>
              </a:tr>
              <a:tr h="432649">
                <a:tc>
                  <a:txBody>
                    <a:bodyPr/>
                    <a:lstStyle/>
                    <a:p>
                      <a:r>
                        <a:rPr lang="en-US" sz="1800" b="1" dirty="0">
                          <a:latin typeface="Alexandria"/>
                        </a:rPr>
                        <a:t>Wrong calculation</a:t>
                      </a:r>
                    </a:p>
                  </a:txBody>
                  <a:tcPr marL="79115" marR="79115" marT="39558" marB="3955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a:r>
                        <a:rPr lang="en-US" sz="1800" b="1" dirty="0">
                          <a:latin typeface="Alexandria"/>
                        </a:rPr>
                        <a:t>16</a:t>
                      </a:r>
                    </a:p>
                  </a:txBody>
                  <a:tcPr marL="79115" marR="79115" marT="39558" marB="3955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a:r>
                        <a:rPr lang="en-US" sz="1800" b="1" dirty="0">
                          <a:latin typeface="Alexandria"/>
                        </a:rPr>
                        <a:t>406</a:t>
                      </a:r>
                    </a:p>
                  </a:txBody>
                  <a:tcPr marL="79115" marR="79115" marT="39558" marB="3955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a:r>
                        <a:rPr lang="en-US" sz="1800" b="1" dirty="0">
                          <a:latin typeface="Alexandria"/>
                        </a:rPr>
                        <a:t>94.4%</a:t>
                      </a:r>
                    </a:p>
                  </a:txBody>
                  <a:tcPr marL="79115" marR="79115" marT="39558" marB="3955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112984577"/>
                  </a:ext>
                </a:extLst>
              </a:tr>
              <a:tr h="432649">
                <a:tc>
                  <a:txBody>
                    <a:bodyPr/>
                    <a:lstStyle/>
                    <a:p>
                      <a:r>
                        <a:rPr lang="en-US" sz="1800" b="1" dirty="0">
                          <a:latin typeface="Alexandria"/>
                        </a:rPr>
                        <a:t>Duplicated drugs</a:t>
                      </a:r>
                    </a:p>
                  </a:txBody>
                  <a:tcPr marL="79115" marR="79115" marT="39558" marB="3955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a:r>
                        <a:rPr lang="en-US" sz="1800" b="1">
                          <a:latin typeface="Alexandria"/>
                        </a:rPr>
                        <a:t>9</a:t>
                      </a:r>
                    </a:p>
                  </a:txBody>
                  <a:tcPr marL="79115" marR="79115" marT="39558" marB="3955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a:r>
                        <a:rPr lang="en-US" sz="1800" b="1" dirty="0">
                          <a:latin typeface="Alexandria"/>
                        </a:rPr>
                        <a:t>415</a:t>
                      </a:r>
                    </a:p>
                  </a:txBody>
                  <a:tcPr marL="79115" marR="79115" marT="39558" marB="3955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a:r>
                        <a:rPr lang="en-US" sz="1800" b="1" dirty="0">
                          <a:latin typeface="Alexandria"/>
                        </a:rPr>
                        <a:t>96.5%</a:t>
                      </a:r>
                    </a:p>
                  </a:txBody>
                  <a:tcPr marL="79115" marR="79115" marT="39558" marB="3955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2167724430"/>
                  </a:ext>
                </a:extLst>
              </a:tr>
              <a:tr h="432649">
                <a:tc>
                  <a:txBody>
                    <a:bodyPr/>
                    <a:lstStyle/>
                    <a:p>
                      <a:r>
                        <a:rPr lang="en-US" sz="1800" b="1" dirty="0" err="1" smtClean="0">
                          <a:latin typeface="Alexandria"/>
                        </a:rPr>
                        <a:t>Underdose</a:t>
                      </a:r>
                      <a:endParaRPr lang="en-US" sz="1800" b="1" dirty="0">
                        <a:latin typeface="Alexandria"/>
                      </a:endParaRPr>
                    </a:p>
                  </a:txBody>
                  <a:tcPr marL="79115" marR="79115" marT="39558" marB="3955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a:r>
                        <a:rPr lang="en-US" sz="1800" b="1">
                          <a:latin typeface="Alexandria"/>
                        </a:rPr>
                        <a:t>7</a:t>
                      </a:r>
                    </a:p>
                  </a:txBody>
                  <a:tcPr marL="79115" marR="79115" marT="39558" marB="3955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a:r>
                        <a:rPr lang="en-US" sz="1800" b="1" dirty="0">
                          <a:latin typeface="Alexandria"/>
                        </a:rPr>
                        <a:t>422</a:t>
                      </a:r>
                    </a:p>
                  </a:txBody>
                  <a:tcPr marL="79115" marR="79115" marT="39558" marB="3955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a:r>
                        <a:rPr lang="en-US" sz="1800" b="1" dirty="0">
                          <a:latin typeface="Alexandria"/>
                        </a:rPr>
                        <a:t>98.1%</a:t>
                      </a:r>
                    </a:p>
                  </a:txBody>
                  <a:tcPr marL="79115" marR="79115" marT="39558" marB="3955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3733466476"/>
                  </a:ext>
                </a:extLst>
              </a:tr>
              <a:tr h="432649">
                <a:tc>
                  <a:txBody>
                    <a:bodyPr/>
                    <a:lstStyle/>
                    <a:p>
                      <a:r>
                        <a:rPr lang="en-US" sz="1800" b="1" dirty="0">
                          <a:latin typeface="Alexandria"/>
                        </a:rPr>
                        <a:t>Wrong IV rate</a:t>
                      </a:r>
                    </a:p>
                  </a:txBody>
                  <a:tcPr marL="79115" marR="79115" marT="39558" marB="3955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a:r>
                        <a:rPr lang="en-US" sz="1800" b="1">
                          <a:latin typeface="Alexandria"/>
                        </a:rPr>
                        <a:t>4</a:t>
                      </a:r>
                    </a:p>
                  </a:txBody>
                  <a:tcPr marL="79115" marR="79115" marT="39558" marB="3955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a:r>
                        <a:rPr lang="en-US" sz="1800" b="1" dirty="0">
                          <a:latin typeface="Alexandria"/>
                        </a:rPr>
                        <a:t>426</a:t>
                      </a:r>
                    </a:p>
                  </a:txBody>
                  <a:tcPr marL="79115" marR="79115" marT="39558" marB="3955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a:r>
                        <a:rPr lang="en-US" sz="1800" b="1" dirty="0">
                          <a:latin typeface="Alexandria"/>
                        </a:rPr>
                        <a:t>99.1%</a:t>
                      </a:r>
                    </a:p>
                  </a:txBody>
                  <a:tcPr marL="79115" marR="79115" marT="39558" marB="3955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659945591"/>
                  </a:ext>
                </a:extLst>
              </a:tr>
              <a:tr h="432649">
                <a:tc>
                  <a:txBody>
                    <a:bodyPr/>
                    <a:lstStyle/>
                    <a:p>
                      <a:r>
                        <a:rPr lang="en-US" sz="1800" b="1" dirty="0">
                          <a:latin typeface="Alexandria"/>
                        </a:rPr>
                        <a:t>Technique error</a:t>
                      </a:r>
                    </a:p>
                  </a:txBody>
                  <a:tcPr marL="79115" marR="79115" marT="39558" marB="3955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a:r>
                        <a:rPr lang="en-US" sz="1800" b="1">
                          <a:latin typeface="Alexandria"/>
                        </a:rPr>
                        <a:t>3</a:t>
                      </a:r>
                    </a:p>
                  </a:txBody>
                  <a:tcPr marL="79115" marR="79115" marT="39558" marB="3955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a:r>
                        <a:rPr lang="en-US" sz="1800" b="1">
                          <a:latin typeface="Alexandria"/>
                        </a:rPr>
                        <a:t>429</a:t>
                      </a:r>
                    </a:p>
                  </a:txBody>
                  <a:tcPr marL="79115" marR="79115" marT="39558" marB="3955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a:r>
                        <a:rPr lang="en-US" sz="1800" b="1" dirty="0">
                          <a:latin typeface="Alexandria"/>
                        </a:rPr>
                        <a:t>99.8%</a:t>
                      </a:r>
                    </a:p>
                  </a:txBody>
                  <a:tcPr marL="79115" marR="79115" marT="39558" marB="3955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143080893"/>
                  </a:ext>
                </a:extLst>
              </a:tr>
              <a:tr h="432649">
                <a:tc>
                  <a:txBody>
                    <a:bodyPr/>
                    <a:lstStyle/>
                    <a:p>
                      <a:r>
                        <a:rPr lang="en-US" sz="1800" b="1" dirty="0">
                          <a:latin typeface="Alexandria"/>
                        </a:rPr>
                        <a:t>Unauthorized drug</a:t>
                      </a:r>
                    </a:p>
                  </a:txBody>
                  <a:tcPr marL="79115" marR="79115" marT="39558" marB="3955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a:r>
                        <a:rPr lang="en-US" sz="1800" b="1" dirty="0">
                          <a:latin typeface="Alexandria"/>
                        </a:rPr>
                        <a:t>1</a:t>
                      </a:r>
                    </a:p>
                  </a:txBody>
                  <a:tcPr marL="79115" marR="79115" marT="39558" marB="3955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a:r>
                        <a:rPr lang="en-US" sz="1800" b="1" dirty="0">
                          <a:latin typeface="Alexandria"/>
                        </a:rPr>
                        <a:t>430</a:t>
                      </a:r>
                    </a:p>
                  </a:txBody>
                  <a:tcPr marL="79115" marR="79115" marT="39558" marB="3955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a:r>
                        <a:rPr lang="en-US" sz="1800" b="1" dirty="0">
                          <a:latin typeface="Alexandria"/>
                        </a:rPr>
                        <a:t>100%</a:t>
                      </a:r>
                    </a:p>
                  </a:txBody>
                  <a:tcPr marL="79115" marR="79115" marT="39558" marB="3955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821589338"/>
                  </a:ext>
                </a:extLst>
              </a:tr>
            </a:tbl>
          </a:graphicData>
        </a:graphic>
      </p:graphicFrame>
    </p:spTree>
    <p:extLst>
      <p:ext uri="{BB962C8B-B14F-4D97-AF65-F5344CB8AC3E}">
        <p14:creationId xmlns:p14="http://schemas.microsoft.com/office/powerpoint/2010/main" val="133988510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sz="quarter" idx="11"/>
          </p:nvPr>
        </p:nvSpPr>
        <p:spPr/>
      </p:sp>
      <p:pic>
        <p:nvPicPr>
          <p:cNvPr id="3" name="Content Placeholder 6">
            <a:extLst>
              <a:ext uri="{FF2B5EF4-FFF2-40B4-BE49-F238E27FC236}">
                <a16:creationId xmlns:a16="http://schemas.microsoft.com/office/drawing/2014/main" id="{8455BDE7-CAA5-47B8-85C0-2BC21A30FB26}"/>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tretch>
            <a:fillRect/>
          </a:stretch>
        </p:blipFill>
        <p:spPr>
          <a:xfrm>
            <a:off x="1" y="0"/>
            <a:ext cx="12192000" cy="68580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46036048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53" y="1728381"/>
            <a:ext cx="11212643" cy="48565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eaLnBrk="0" fontAlgn="base" hangingPunct="0">
              <a:spcBef>
                <a:spcPct val="0"/>
              </a:spcBef>
              <a:spcAft>
                <a:spcPct val="0"/>
              </a:spcAft>
            </a:pPr>
            <a:endParaRPr lang="en-US" altLang="en-US" dirty="0">
              <a:solidFill>
                <a:schemeClr val="tx1"/>
              </a:solidFill>
              <a:latin typeface="Arial" panose="020B0604020202020204" pitchFamily="34" charset="0"/>
            </a:endParaRPr>
          </a:p>
        </p:txBody>
      </p:sp>
      <p:sp>
        <p:nvSpPr>
          <p:cNvPr id="3" name="TextBox 2"/>
          <p:cNvSpPr txBox="1"/>
          <p:nvPr/>
        </p:nvSpPr>
        <p:spPr>
          <a:xfrm>
            <a:off x="3168000" y="773691"/>
            <a:ext cx="5689614" cy="646331"/>
          </a:xfrm>
          <a:prstGeom prst="rect">
            <a:avLst/>
          </a:prstGeom>
          <a:noFill/>
        </p:spPr>
        <p:txBody>
          <a:bodyPr wrap="square" rtlCol="0">
            <a:spAutoFit/>
          </a:bodyPr>
          <a:lstStyle/>
          <a:p>
            <a:pPr algn="ctr"/>
            <a:r>
              <a:rPr lang="en-US" sz="3600" b="1" i="1" dirty="0">
                <a:solidFill>
                  <a:srgbClr val="203E5F"/>
                </a:solidFill>
                <a:latin typeface="Alexandria"/>
              </a:rPr>
              <a:t>Measure Phase</a:t>
            </a:r>
            <a:endParaRPr lang="en-US" sz="3600" b="1" dirty="0">
              <a:solidFill>
                <a:srgbClr val="F58221"/>
              </a:solidFill>
              <a:latin typeface="Alexandria" charset="0"/>
              <a:cs typeface="Alexandria" charset="0"/>
            </a:endParaRPr>
          </a:p>
        </p:txBody>
      </p:sp>
      <p:sp>
        <p:nvSpPr>
          <p:cNvPr id="5" name="Rectangle 4"/>
          <p:cNvSpPr/>
          <p:nvPr/>
        </p:nvSpPr>
        <p:spPr>
          <a:xfrm>
            <a:off x="942308" y="935396"/>
            <a:ext cx="1404457" cy="103753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8" name="TextBox 47"/>
          <p:cNvSpPr txBox="1"/>
          <p:nvPr/>
        </p:nvSpPr>
        <p:spPr>
          <a:xfrm>
            <a:off x="732446" y="2520748"/>
            <a:ext cx="6657705" cy="3046988"/>
          </a:xfrm>
          <a:prstGeom prst="rect">
            <a:avLst/>
          </a:prstGeom>
          <a:noFill/>
        </p:spPr>
        <p:txBody>
          <a:bodyPr wrap="square" rtlCol="0">
            <a:spAutoFit/>
          </a:bodyPr>
          <a:lstStyle/>
          <a:p>
            <a:pPr marL="514350" indent="-514350" algn="just">
              <a:lnSpc>
                <a:spcPct val="150000"/>
              </a:lnSpc>
              <a:buFont typeface="+mj-lt"/>
              <a:buAutoNum type="alphaUcPeriod" startAt="3"/>
            </a:pPr>
            <a:r>
              <a:rPr lang="en-US" sz="3200" b="1" dirty="0" smtClean="0">
                <a:solidFill>
                  <a:srgbClr val="F58221"/>
                </a:solidFill>
                <a:latin typeface="Alexandria"/>
              </a:rPr>
              <a:t>Histogram</a:t>
            </a:r>
            <a:r>
              <a:rPr lang="en-US" sz="3200" b="1" dirty="0">
                <a:solidFill>
                  <a:srgbClr val="F58221"/>
                </a:solidFill>
                <a:latin typeface="Alexandria"/>
              </a:rPr>
              <a:t>:</a:t>
            </a:r>
          </a:p>
          <a:p>
            <a:pPr marL="800100" lvl="1" indent="-342900" algn="just">
              <a:lnSpc>
                <a:spcPct val="150000"/>
              </a:lnSpc>
              <a:buFont typeface="Wingdings" panose="05000000000000000000" pitchFamily="2" charset="2"/>
              <a:buChar char="§"/>
            </a:pPr>
            <a:r>
              <a:rPr lang="en-US" sz="2400" b="1" dirty="0" smtClean="0">
                <a:latin typeface="Alexandria"/>
              </a:rPr>
              <a:t>Purpose</a:t>
            </a:r>
            <a:r>
              <a:rPr lang="en-US" sz="2400" dirty="0" smtClean="0">
                <a:latin typeface="Alexandria"/>
              </a:rPr>
              <a:t>: </a:t>
            </a:r>
            <a:r>
              <a:rPr lang="en-US" sz="2400" dirty="0">
                <a:latin typeface="Alexandria"/>
              </a:rPr>
              <a:t>Visualize data distribution (centering, shape, variance).  </a:t>
            </a:r>
          </a:p>
          <a:p>
            <a:pPr marL="800100" lvl="1" indent="-342900" algn="just">
              <a:lnSpc>
                <a:spcPct val="150000"/>
              </a:lnSpc>
              <a:buFont typeface="Wingdings" panose="05000000000000000000" pitchFamily="2" charset="2"/>
              <a:buChar char="§"/>
            </a:pPr>
            <a:r>
              <a:rPr lang="en-US" sz="2400" b="1" dirty="0" smtClean="0">
                <a:latin typeface="Alexandria"/>
              </a:rPr>
              <a:t>Key </a:t>
            </a:r>
            <a:r>
              <a:rPr lang="en-US" sz="2400" b="1" dirty="0">
                <a:latin typeface="Alexandria"/>
              </a:rPr>
              <a:t>Point</a:t>
            </a:r>
            <a:r>
              <a:rPr lang="en-US" sz="2400" b="1" dirty="0" smtClean="0">
                <a:latin typeface="Alexandria"/>
              </a:rPr>
              <a:t>: </a:t>
            </a:r>
            <a:r>
              <a:rPr lang="en-US" sz="2400" dirty="0">
                <a:latin typeface="Alexandria"/>
              </a:rPr>
              <a:t>First step in understanding data distribution.  </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4" cstate="print">
            <a:extLst>
              <a:ext uri="{BEBA8EAE-BF5A-486C-A8C5-ECC9F3942E4B}">
                <a14:imgProps xmlns:a14="http://schemas.microsoft.com/office/drawing/2010/main">
                  <a14:imgLayer r:embed="rId5">
                    <a14:imgEffect>
                      <a14:sharpenSoften amount="50000"/>
                    </a14:imgEffect>
                    <a14:imgEffect>
                      <a14:saturation sat="400000"/>
                    </a14:imgEffect>
                  </a14:imgLayer>
                </a14:imgProps>
              </a:ext>
              <a:ext uri="{28A0092B-C50C-407E-A947-70E740481C1C}">
                <a14:useLocalDpi xmlns:a14="http://schemas.microsoft.com/office/drawing/2010/main" val="0"/>
              </a:ext>
            </a:extLst>
          </a:blip>
          <a:stretch>
            <a:fillRect/>
          </a:stretch>
        </p:blipFill>
        <p:spPr>
          <a:xfrm>
            <a:off x="7619167" y="1811905"/>
            <a:ext cx="4210729" cy="446467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305091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53" y="1728381"/>
            <a:ext cx="11212643" cy="48565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eaLnBrk="0" fontAlgn="base" hangingPunct="0">
              <a:spcBef>
                <a:spcPct val="0"/>
              </a:spcBef>
              <a:spcAft>
                <a:spcPct val="0"/>
              </a:spcAft>
            </a:pPr>
            <a:endParaRPr lang="en-US" altLang="en-US" dirty="0">
              <a:solidFill>
                <a:schemeClr val="tx1"/>
              </a:solidFill>
              <a:latin typeface="Arial" panose="020B0604020202020204" pitchFamily="34" charset="0"/>
            </a:endParaRPr>
          </a:p>
        </p:txBody>
      </p:sp>
      <p:sp>
        <p:nvSpPr>
          <p:cNvPr id="3" name="TextBox 2"/>
          <p:cNvSpPr txBox="1"/>
          <p:nvPr/>
        </p:nvSpPr>
        <p:spPr>
          <a:xfrm>
            <a:off x="3168000" y="837474"/>
            <a:ext cx="5689614" cy="646331"/>
          </a:xfrm>
          <a:prstGeom prst="rect">
            <a:avLst/>
          </a:prstGeom>
          <a:noFill/>
        </p:spPr>
        <p:txBody>
          <a:bodyPr wrap="square" rtlCol="0">
            <a:spAutoFit/>
          </a:bodyPr>
          <a:lstStyle/>
          <a:p>
            <a:pPr algn="ctr"/>
            <a:r>
              <a:rPr lang="en-US" sz="3600" b="1" i="1" dirty="0">
                <a:solidFill>
                  <a:srgbClr val="203E5F"/>
                </a:solidFill>
                <a:latin typeface="Alexandria"/>
              </a:rPr>
              <a:t>Measure Phase</a:t>
            </a:r>
            <a:endParaRPr lang="en-US" sz="3600" b="1" dirty="0">
              <a:solidFill>
                <a:srgbClr val="F58221"/>
              </a:solidFill>
              <a:latin typeface="Alexandria" charset="0"/>
              <a:cs typeface="Alexandria" charset="0"/>
            </a:endParaRPr>
          </a:p>
        </p:txBody>
      </p:sp>
      <p:sp>
        <p:nvSpPr>
          <p:cNvPr id="5" name="Rectangle 4"/>
          <p:cNvSpPr/>
          <p:nvPr/>
        </p:nvSpPr>
        <p:spPr>
          <a:xfrm>
            <a:off x="942308" y="935396"/>
            <a:ext cx="1404457" cy="103753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8" name="TextBox 47"/>
          <p:cNvSpPr txBox="1"/>
          <p:nvPr/>
        </p:nvSpPr>
        <p:spPr>
          <a:xfrm>
            <a:off x="968485" y="2383214"/>
            <a:ext cx="10510178" cy="3600986"/>
          </a:xfrm>
          <a:prstGeom prst="rect">
            <a:avLst/>
          </a:prstGeom>
          <a:noFill/>
        </p:spPr>
        <p:txBody>
          <a:bodyPr wrap="square" rtlCol="0">
            <a:spAutoFit/>
          </a:bodyPr>
          <a:lstStyle/>
          <a:p>
            <a:pPr marL="514350" indent="-514350" algn="just">
              <a:lnSpc>
                <a:spcPct val="150000"/>
              </a:lnSpc>
              <a:buFont typeface="+mj-lt"/>
              <a:buAutoNum type="alphaUcPeriod" startAt="4"/>
            </a:pPr>
            <a:r>
              <a:rPr lang="en-US" sz="3200" b="1" dirty="0" smtClean="0">
                <a:solidFill>
                  <a:srgbClr val="F58221"/>
                </a:solidFill>
                <a:latin typeface="Alexandria"/>
              </a:rPr>
              <a:t>Statistics</a:t>
            </a:r>
            <a:r>
              <a:rPr lang="en-US" sz="3200" b="1" dirty="0">
                <a:solidFill>
                  <a:srgbClr val="F58221"/>
                </a:solidFill>
                <a:latin typeface="Alexandria"/>
              </a:rPr>
              <a:t>:</a:t>
            </a:r>
          </a:p>
          <a:p>
            <a:pPr marL="800100" lvl="1" indent="-342900" algn="just">
              <a:lnSpc>
                <a:spcPct val="150000"/>
              </a:lnSpc>
              <a:buFont typeface="Wingdings" panose="05000000000000000000" pitchFamily="2" charset="2"/>
              <a:buChar char="§"/>
            </a:pPr>
            <a:r>
              <a:rPr lang="en-US" sz="2400" b="1" dirty="0" smtClean="0">
                <a:latin typeface="Alexandria"/>
              </a:rPr>
              <a:t>Purpose: </a:t>
            </a:r>
            <a:r>
              <a:rPr lang="en-US" sz="2400" dirty="0">
                <a:latin typeface="Alexandria"/>
              </a:rPr>
              <a:t>Assess VOP using statistical metrics.  </a:t>
            </a:r>
          </a:p>
          <a:p>
            <a:pPr marL="800100" lvl="1" indent="-342900" algn="just">
              <a:lnSpc>
                <a:spcPct val="150000"/>
              </a:lnSpc>
              <a:buFont typeface="Wingdings" panose="05000000000000000000" pitchFamily="2" charset="2"/>
              <a:buChar char="§"/>
            </a:pPr>
            <a:r>
              <a:rPr lang="en-US" sz="2400" b="1" dirty="0" smtClean="0">
                <a:latin typeface="Alexandria"/>
              </a:rPr>
              <a:t>Key </a:t>
            </a:r>
            <a:r>
              <a:rPr lang="en-US" sz="2400" b="1" dirty="0">
                <a:latin typeface="Alexandria"/>
              </a:rPr>
              <a:t>Metrics</a:t>
            </a:r>
            <a:r>
              <a:rPr lang="en-US" sz="2400" b="1" dirty="0" smtClean="0">
                <a:latin typeface="Alexandria"/>
              </a:rPr>
              <a:t>: </a:t>
            </a:r>
            <a:endParaRPr lang="en-US" sz="2400" b="1" dirty="0">
              <a:latin typeface="Alexandria"/>
            </a:endParaRPr>
          </a:p>
          <a:p>
            <a:pPr marL="1257300" lvl="2" indent="-342900" algn="just">
              <a:lnSpc>
                <a:spcPct val="150000"/>
              </a:lnSpc>
              <a:buFont typeface="Wingdings" panose="05000000000000000000" pitchFamily="2" charset="2"/>
              <a:buChar char="§"/>
            </a:pPr>
            <a:r>
              <a:rPr lang="en-US" sz="2400" dirty="0" smtClean="0">
                <a:latin typeface="Alexandria"/>
              </a:rPr>
              <a:t>Mean </a:t>
            </a:r>
            <a:r>
              <a:rPr lang="en-US" sz="2400" dirty="0">
                <a:latin typeface="Alexandria"/>
              </a:rPr>
              <a:t>(average).  </a:t>
            </a:r>
          </a:p>
          <a:p>
            <a:pPr marL="1257300" lvl="2" indent="-342900" algn="just">
              <a:lnSpc>
                <a:spcPct val="150000"/>
              </a:lnSpc>
              <a:buFont typeface="Wingdings" panose="05000000000000000000" pitchFamily="2" charset="2"/>
              <a:buChar char="§"/>
            </a:pPr>
            <a:r>
              <a:rPr lang="en-US" sz="2400" dirty="0" smtClean="0">
                <a:latin typeface="Alexandria"/>
              </a:rPr>
              <a:t>Standard </a:t>
            </a:r>
            <a:r>
              <a:rPr lang="en-US" sz="2400" dirty="0">
                <a:latin typeface="Alexandria"/>
              </a:rPr>
              <a:t>deviation (variation).  </a:t>
            </a:r>
          </a:p>
          <a:p>
            <a:pPr marL="1257300" lvl="2" indent="-342900" algn="just">
              <a:lnSpc>
                <a:spcPct val="150000"/>
              </a:lnSpc>
              <a:buFont typeface="Wingdings" panose="05000000000000000000" pitchFamily="2" charset="2"/>
              <a:buChar char="§"/>
            </a:pPr>
            <a:r>
              <a:rPr lang="en-US" sz="2400" b="1" dirty="0" smtClean="0">
                <a:latin typeface="Alexandria"/>
              </a:rPr>
              <a:t>Normal </a:t>
            </a:r>
            <a:r>
              <a:rPr lang="en-US" sz="2400" b="1" dirty="0">
                <a:latin typeface="Alexandria"/>
              </a:rPr>
              <a:t>Distribution</a:t>
            </a:r>
            <a:r>
              <a:rPr lang="en-US" sz="2400" b="1" dirty="0" smtClean="0">
                <a:latin typeface="Alexandria"/>
              </a:rPr>
              <a:t>: </a:t>
            </a:r>
            <a:r>
              <a:rPr lang="en-US" sz="2400" dirty="0">
                <a:latin typeface="Alexandria"/>
              </a:rPr>
              <a:t>99.997% of data within Six Sigma.  </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092774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4659" y="1615964"/>
            <a:ext cx="11212643" cy="48565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eaLnBrk="0" fontAlgn="base" hangingPunct="0">
              <a:spcBef>
                <a:spcPct val="0"/>
              </a:spcBef>
              <a:spcAft>
                <a:spcPct val="0"/>
              </a:spcAft>
            </a:pPr>
            <a:endParaRPr lang="en-US" altLang="en-US" dirty="0">
              <a:solidFill>
                <a:schemeClr val="tx1"/>
              </a:solidFill>
              <a:latin typeface="Arial" panose="020B0604020202020204" pitchFamily="34" charset="0"/>
            </a:endParaRPr>
          </a:p>
        </p:txBody>
      </p:sp>
      <p:sp>
        <p:nvSpPr>
          <p:cNvPr id="3" name="TextBox 2"/>
          <p:cNvSpPr txBox="1"/>
          <p:nvPr/>
        </p:nvSpPr>
        <p:spPr>
          <a:xfrm>
            <a:off x="3168000" y="698975"/>
            <a:ext cx="5689614" cy="646331"/>
          </a:xfrm>
          <a:prstGeom prst="rect">
            <a:avLst/>
          </a:prstGeom>
          <a:noFill/>
        </p:spPr>
        <p:txBody>
          <a:bodyPr wrap="square" rtlCol="0">
            <a:spAutoFit/>
          </a:bodyPr>
          <a:lstStyle/>
          <a:p>
            <a:pPr algn="ctr"/>
            <a:r>
              <a:rPr lang="en-US" sz="3600" b="1" i="1" dirty="0">
                <a:solidFill>
                  <a:srgbClr val="203E5F"/>
                </a:solidFill>
                <a:latin typeface="Alexandria"/>
              </a:rPr>
              <a:t>Measure Phase</a:t>
            </a:r>
            <a:endParaRPr lang="en-US" sz="3600" b="1" dirty="0">
              <a:solidFill>
                <a:srgbClr val="F58221"/>
              </a:solidFill>
              <a:latin typeface="Alexandria" charset="0"/>
              <a:cs typeface="Alexandria" charset="0"/>
            </a:endParaRPr>
          </a:p>
        </p:txBody>
      </p:sp>
      <p:sp>
        <p:nvSpPr>
          <p:cNvPr id="5" name="Rectangle 4"/>
          <p:cNvSpPr/>
          <p:nvPr/>
        </p:nvSpPr>
        <p:spPr>
          <a:xfrm>
            <a:off x="942308" y="935396"/>
            <a:ext cx="1404457" cy="103753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8" name="TextBox 47"/>
          <p:cNvSpPr txBox="1"/>
          <p:nvPr/>
        </p:nvSpPr>
        <p:spPr>
          <a:xfrm>
            <a:off x="703288" y="1946966"/>
            <a:ext cx="10835384" cy="4524315"/>
          </a:xfrm>
          <a:prstGeom prst="rect">
            <a:avLst/>
          </a:prstGeom>
          <a:noFill/>
        </p:spPr>
        <p:txBody>
          <a:bodyPr wrap="square" rtlCol="0">
            <a:spAutoFit/>
          </a:bodyPr>
          <a:lstStyle/>
          <a:p>
            <a:pPr marL="514350" indent="-514350" algn="just">
              <a:lnSpc>
                <a:spcPct val="150000"/>
              </a:lnSpc>
              <a:buFont typeface="+mj-lt"/>
              <a:buAutoNum type="arabicPeriod" startAt="3"/>
            </a:pPr>
            <a:r>
              <a:rPr lang="en-US" sz="3200" b="1" dirty="0" smtClean="0">
                <a:solidFill>
                  <a:srgbClr val="F58221"/>
                </a:solidFill>
                <a:latin typeface="Alexandria"/>
              </a:rPr>
              <a:t>Define </a:t>
            </a:r>
            <a:r>
              <a:rPr lang="en-US" sz="3200" b="1" dirty="0">
                <a:solidFill>
                  <a:srgbClr val="F58221"/>
                </a:solidFill>
                <a:latin typeface="Alexandria"/>
              </a:rPr>
              <a:t>COPQ (Cost of Poor Quality</a:t>
            </a:r>
            <a:r>
              <a:rPr lang="en-US" sz="3200" b="1" dirty="0" smtClean="0">
                <a:solidFill>
                  <a:srgbClr val="F58221"/>
                </a:solidFill>
                <a:latin typeface="Alexandria"/>
              </a:rPr>
              <a:t>):</a:t>
            </a:r>
            <a:endParaRPr lang="en-US" sz="3200" b="1" dirty="0">
              <a:solidFill>
                <a:srgbClr val="F58221"/>
              </a:solidFill>
              <a:latin typeface="Alexandria"/>
            </a:endParaRPr>
          </a:p>
          <a:p>
            <a:pPr marL="800100" lvl="1" indent="-342900" algn="just">
              <a:lnSpc>
                <a:spcPct val="150000"/>
              </a:lnSpc>
              <a:buFont typeface="Wingdings" panose="05000000000000000000" pitchFamily="2" charset="2"/>
              <a:buChar char="§"/>
            </a:pPr>
            <a:r>
              <a:rPr lang="en-US" sz="3200" b="1" dirty="0" smtClean="0">
                <a:latin typeface="Alexandria"/>
              </a:rPr>
              <a:t>Purpose: </a:t>
            </a:r>
            <a:r>
              <a:rPr lang="en-US" sz="3200" dirty="0">
                <a:latin typeface="Alexandria"/>
              </a:rPr>
              <a:t>Identify and quantify costs of inefficiencies or defects.  </a:t>
            </a:r>
            <a:endParaRPr lang="en-US" sz="3200" dirty="0" smtClean="0">
              <a:latin typeface="Alexandria"/>
            </a:endParaRPr>
          </a:p>
          <a:p>
            <a:pPr marL="800100" lvl="1" indent="-342900" algn="just">
              <a:lnSpc>
                <a:spcPct val="150000"/>
              </a:lnSpc>
              <a:buFont typeface="Wingdings" panose="05000000000000000000" pitchFamily="2" charset="2"/>
              <a:buChar char="§"/>
            </a:pPr>
            <a:r>
              <a:rPr lang="en-US" sz="3200" b="1" dirty="0" smtClean="0">
                <a:latin typeface="Alexandria"/>
              </a:rPr>
              <a:t>Key </a:t>
            </a:r>
            <a:r>
              <a:rPr lang="en-US" sz="3200" b="1" dirty="0">
                <a:latin typeface="Alexandria"/>
              </a:rPr>
              <a:t>Areas</a:t>
            </a:r>
            <a:r>
              <a:rPr lang="en-US" sz="3200" b="1" dirty="0" smtClean="0">
                <a:latin typeface="Alexandria"/>
              </a:rPr>
              <a:t>:</a:t>
            </a:r>
            <a:endParaRPr lang="en-US" sz="3200" b="1" dirty="0">
              <a:latin typeface="Alexandria"/>
            </a:endParaRPr>
          </a:p>
          <a:p>
            <a:pPr marL="1257300" lvl="2" indent="-342900" algn="just">
              <a:buFont typeface="Wingdings" panose="05000000000000000000" pitchFamily="2" charset="2"/>
              <a:buChar char="§"/>
            </a:pPr>
            <a:r>
              <a:rPr lang="en-US" sz="3200" dirty="0" smtClean="0">
                <a:latin typeface="Alexandria"/>
              </a:rPr>
              <a:t>Internal </a:t>
            </a:r>
            <a:r>
              <a:rPr lang="en-US" sz="3200" dirty="0">
                <a:latin typeface="Alexandria"/>
              </a:rPr>
              <a:t>failures.  </a:t>
            </a:r>
          </a:p>
          <a:p>
            <a:pPr marL="1257300" lvl="2" indent="-342900" algn="just">
              <a:buFont typeface="Wingdings" panose="05000000000000000000" pitchFamily="2" charset="2"/>
              <a:buChar char="§"/>
            </a:pPr>
            <a:r>
              <a:rPr lang="en-US" sz="3200" dirty="0" smtClean="0">
                <a:latin typeface="Alexandria"/>
              </a:rPr>
              <a:t>External </a:t>
            </a:r>
            <a:r>
              <a:rPr lang="en-US" sz="3200" dirty="0">
                <a:latin typeface="Alexandria"/>
              </a:rPr>
              <a:t>failures.  </a:t>
            </a:r>
          </a:p>
          <a:p>
            <a:pPr marL="1257300" lvl="2" indent="-342900" algn="just">
              <a:buFont typeface="Wingdings" panose="05000000000000000000" pitchFamily="2" charset="2"/>
              <a:buChar char="§"/>
            </a:pPr>
            <a:r>
              <a:rPr lang="en-US" sz="3200" dirty="0" smtClean="0">
                <a:latin typeface="Alexandria"/>
              </a:rPr>
              <a:t>Prevention </a:t>
            </a:r>
            <a:r>
              <a:rPr lang="en-US" sz="3200" dirty="0">
                <a:latin typeface="Alexandria"/>
              </a:rPr>
              <a:t>costs.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417488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4659" y="1615964"/>
            <a:ext cx="11212643" cy="49637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eaLnBrk="0" fontAlgn="base" hangingPunct="0">
              <a:spcBef>
                <a:spcPct val="0"/>
              </a:spcBef>
              <a:spcAft>
                <a:spcPct val="0"/>
              </a:spcAft>
            </a:pPr>
            <a:endParaRPr lang="en-US" altLang="en-US" dirty="0">
              <a:solidFill>
                <a:schemeClr val="tx1"/>
              </a:solidFill>
              <a:latin typeface="Arial" panose="020B0604020202020204" pitchFamily="34" charset="0"/>
            </a:endParaRPr>
          </a:p>
        </p:txBody>
      </p:sp>
      <p:sp>
        <p:nvSpPr>
          <p:cNvPr id="3" name="TextBox 2"/>
          <p:cNvSpPr txBox="1"/>
          <p:nvPr/>
        </p:nvSpPr>
        <p:spPr>
          <a:xfrm>
            <a:off x="3168000" y="276675"/>
            <a:ext cx="5689614" cy="1323439"/>
          </a:xfrm>
          <a:prstGeom prst="rect">
            <a:avLst/>
          </a:prstGeom>
          <a:noFill/>
        </p:spPr>
        <p:txBody>
          <a:bodyPr wrap="square" rtlCol="0">
            <a:spAutoFit/>
          </a:bodyPr>
          <a:lstStyle/>
          <a:p>
            <a:pPr algn="ctr"/>
            <a:r>
              <a:rPr lang="en-US" sz="3200" b="1" i="1" dirty="0">
                <a:solidFill>
                  <a:srgbClr val="203E5F"/>
                </a:solidFill>
                <a:latin typeface="Alexandria"/>
              </a:rPr>
              <a:t>Practical </a:t>
            </a:r>
            <a:r>
              <a:rPr lang="en-US" sz="3200" b="1" i="1" dirty="0" smtClean="0">
                <a:solidFill>
                  <a:srgbClr val="203E5F"/>
                </a:solidFill>
                <a:latin typeface="Alexandria"/>
              </a:rPr>
              <a:t>Example</a:t>
            </a:r>
          </a:p>
          <a:p>
            <a:pPr algn="ctr"/>
            <a:r>
              <a:rPr lang="en-US" sz="2400" b="1" i="1" dirty="0">
                <a:solidFill>
                  <a:srgbClr val="F58221"/>
                </a:solidFill>
                <a:latin typeface="Alexandria"/>
              </a:rPr>
              <a:t>Reducing Medication Errors in Inpatient 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8" name="TextBox 47"/>
          <p:cNvSpPr txBox="1"/>
          <p:nvPr/>
        </p:nvSpPr>
        <p:spPr>
          <a:xfrm>
            <a:off x="703288" y="1928741"/>
            <a:ext cx="10835384" cy="4708981"/>
          </a:xfrm>
          <a:prstGeom prst="rect">
            <a:avLst/>
          </a:prstGeom>
          <a:noFill/>
        </p:spPr>
        <p:txBody>
          <a:bodyPr wrap="square" rtlCol="0">
            <a:spAutoFit/>
          </a:bodyPr>
          <a:lstStyle/>
          <a:p>
            <a:pPr marL="457200" indent="-457200" algn="just">
              <a:lnSpc>
                <a:spcPct val="150000"/>
              </a:lnSpc>
              <a:buFont typeface="+mj-lt"/>
              <a:buAutoNum type="arabicPeriod"/>
            </a:pPr>
            <a:r>
              <a:rPr lang="en-US" sz="3200" b="1" dirty="0" smtClean="0">
                <a:solidFill>
                  <a:srgbClr val="203E5F"/>
                </a:solidFill>
                <a:latin typeface="Alexandria"/>
              </a:rPr>
              <a:t>Define Phase:</a:t>
            </a:r>
            <a:endParaRPr lang="en-US" sz="3200" b="1" dirty="0">
              <a:solidFill>
                <a:srgbClr val="203E5F"/>
              </a:solidFill>
              <a:latin typeface="Alexandria"/>
            </a:endParaRPr>
          </a:p>
          <a:p>
            <a:pPr marL="914400" lvl="1" indent="-457200" algn="just">
              <a:lnSpc>
                <a:spcPct val="150000"/>
              </a:lnSpc>
              <a:buFont typeface="Arial" panose="020B0604020202020204" pitchFamily="34" charset="0"/>
              <a:buChar char="•"/>
            </a:pPr>
            <a:r>
              <a:rPr lang="en-US" sz="2800" b="1" dirty="0">
                <a:latin typeface="Alexandria"/>
              </a:rPr>
              <a:t>Problem Statement:</a:t>
            </a:r>
            <a:r>
              <a:rPr lang="en-US" sz="2800" dirty="0">
                <a:latin typeface="Alexandria"/>
              </a:rPr>
              <a:t> High rate of medication errors during administration.</a:t>
            </a:r>
          </a:p>
          <a:p>
            <a:pPr marL="914400" lvl="1" indent="-457200" algn="just">
              <a:lnSpc>
                <a:spcPct val="150000"/>
              </a:lnSpc>
              <a:buFont typeface="Arial" panose="020B0604020202020204" pitchFamily="34" charset="0"/>
              <a:buChar char="•"/>
            </a:pPr>
            <a:r>
              <a:rPr lang="en-US" sz="2800" b="1" dirty="0">
                <a:latin typeface="Alexandria"/>
              </a:rPr>
              <a:t>Stakeholders:</a:t>
            </a:r>
            <a:r>
              <a:rPr lang="en-US" sz="2800" dirty="0">
                <a:latin typeface="Alexandria"/>
              </a:rPr>
              <a:t> Patients, nurses, pharmacists, hospital management.</a:t>
            </a:r>
          </a:p>
          <a:p>
            <a:pPr marL="914400" lvl="1" indent="-457200" algn="just">
              <a:lnSpc>
                <a:spcPct val="150000"/>
              </a:lnSpc>
              <a:buFont typeface="Arial" panose="020B0604020202020204" pitchFamily="34" charset="0"/>
              <a:buChar char="•"/>
            </a:pPr>
            <a:r>
              <a:rPr lang="en-US" sz="2800" b="1" dirty="0">
                <a:latin typeface="Alexandria"/>
              </a:rPr>
              <a:t>Critical-to-Satisfaction (CTS):</a:t>
            </a:r>
            <a:r>
              <a:rPr lang="en-US" sz="2800" dirty="0">
                <a:latin typeface="Alexandria"/>
              </a:rPr>
              <a:t> Ensure accurate medication dispensing and administration.</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369404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4659" y="1615964"/>
            <a:ext cx="11212643" cy="49637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eaLnBrk="0" fontAlgn="base" hangingPunct="0">
              <a:spcBef>
                <a:spcPct val="0"/>
              </a:spcBef>
              <a:spcAft>
                <a:spcPct val="0"/>
              </a:spcAft>
            </a:pPr>
            <a:endParaRPr lang="en-US" altLang="en-US" dirty="0">
              <a:solidFill>
                <a:schemeClr val="tx1"/>
              </a:solidFill>
              <a:latin typeface="Arial" panose="020B0604020202020204" pitchFamily="34" charset="0"/>
            </a:endParaRPr>
          </a:p>
        </p:txBody>
      </p:sp>
      <p:sp>
        <p:nvSpPr>
          <p:cNvPr id="3" name="TextBox 2"/>
          <p:cNvSpPr txBox="1"/>
          <p:nvPr/>
        </p:nvSpPr>
        <p:spPr>
          <a:xfrm>
            <a:off x="3168000" y="268963"/>
            <a:ext cx="5689614" cy="1323439"/>
          </a:xfrm>
          <a:prstGeom prst="rect">
            <a:avLst/>
          </a:prstGeom>
          <a:noFill/>
        </p:spPr>
        <p:txBody>
          <a:bodyPr wrap="square" rtlCol="0">
            <a:spAutoFit/>
          </a:bodyPr>
          <a:lstStyle/>
          <a:p>
            <a:pPr algn="ctr"/>
            <a:r>
              <a:rPr lang="en-US" sz="3200" b="1" i="1" dirty="0">
                <a:solidFill>
                  <a:srgbClr val="203E5F"/>
                </a:solidFill>
                <a:latin typeface="Alexandria"/>
              </a:rPr>
              <a:t>Practical Example</a:t>
            </a:r>
          </a:p>
          <a:p>
            <a:pPr algn="ctr"/>
            <a:r>
              <a:rPr lang="en-US" sz="2400" b="1" i="1" dirty="0">
                <a:solidFill>
                  <a:srgbClr val="F58221"/>
                </a:solidFill>
                <a:latin typeface="Alexandria"/>
              </a:rPr>
              <a:t>Reducing Medication Errors in Inpatient 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8" name="TextBox 47"/>
          <p:cNvSpPr txBox="1"/>
          <p:nvPr/>
        </p:nvSpPr>
        <p:spPr>
          <a:xfrm>
            <a:off x="703288" y="2372054"/>
            <a:ext cx="10835384" cy="3693319"/>
          </a:xfrm>
          <a:prstGeom prst="rect">
            <a:avLst/>
          </a:prstGeom>
          <a:noFill/>
        </p:spPr>
        <p:txBody>
          <a:bodyPr wrap="square" rtlCol="0">
            <a:spAutoFit/>
          </a:bodyPr>
          <a:lstStyle/>
          <a:p>
            <a:pPr marL="514350" indent="-514350" algn="just">
              <a:lnSpc>
                <a:spcPct val="150000"/>
              </a:lnSpc>
              <a:buFont typeface="+mj-lt"/>
              <a:buAutoNum type="arabicPeriod" startAt="2"/>
            </a:pPr>
            <a:r>
              <a:rPr lang="en-US" sz="3200" b="1" dirty="0" smtClean="0">
                <a:solidFill>
                  <a:srgbClr val="203E5F"/>
                </a:solidFill>
                <a:latin typeface="Alexandria"/>
              </a:rPr>
              <a:t>Measure </a:t>
            </a:r>
            <a:r>
              <a:rPr lang="en-US" sz="3200" b="1" dirty="0">
                <a:solidFill>
                  <a:srgbClr val="203E5F"/>
                </a:solidFill>
                <a:latin typeface="Alexandria"/>
              </a:rPr>
              <a:t>Phase:</a:t>
            </a:r>
          </a:p>
          <a:p>
            <a:pPr marL="800100" lvl="1" indent="-342900" algn="just">
              <a:lnSpc>
                <a:spcPct val="150000"/>
              </a:lnSpc>
              <a:buFont typeface="Wingdings" panose="05000000000000000000" pitchFamily="2" charset="2"/>
              <a:buChar char="§"/>
            </a:pPr>
            <a:r>
              <a:rPr lang="en-US" sz="2800" b="1" dirty="0" smtClean="0">
                <a:latin typeface="Alexandria"/>
              </a:rPr>
              <a:t>Data Collection Methods:</a:t>
            </a:r>
            <a:endParaRPr lang="en-US" sz="2800" dirty="0" smtClean="0">
              <a:latin typeface="Alexandria"/>
            </a:endParaRPr>
          </a:p>
          <a:p>
            <a:pPr marL="1257300" lvl="2" indent="-342900" algn="just">
              <a:lnSpc>
                <a:spcPct val="150000"/>
              </a:lnSpc>
              <a:buFont typeface="Arial" panose="020B0604020202020204" pitchFamily="34" charset="0"/>
              <a:buChar char="•"/>
            </a:pPr>
            <a:r>
              <a:rPr lang="en-US" sz="2400" dirty="0" smtClean="0">
                <a:latin typeface="Alexandria"/>
              </a:rPr>
              <a:t>Review incident reports on medication errors.</a:t>
            </a:r>
          </a:p>
          <a:p>
            <a:pPr marL="1257300" lvl="2" indent="-342900" algn="just">
              <a:lnSpc>
                <a:spcPct val="150000"/>
              </a:lnSpc>
              <a:buFont typeface="Arial" panose="020B0604020202020204" pitchFamily="34" charset="0"/>
              <a:buChar char="•"/>
            </a:pPr>
            <a:r>
              <a:rPr lang="en-US" sz="2400" dirty="0" smtClean="0">
                <a:latin typeface="Alexandria"/>
              </a:rPr>
              <a:t>Conduct </a:t>
            </a:r>
            <a:r>
              <a:rPr lang="en-US" sz="2400" dirty="0">
                <a:latin typeface="Alexandria"/>
              </a:rPr>
              <a:t>direct observations of medication administration.</a:t>
            </a:r>
          </a:p>
          <a:p>
            <a:pPr marL="1257300" lvl="2" indent="-342900" algn="just">
              <a:lnSpc>
                <a:spcPct val="150000"/>
              </a:lnSpc>
              <a:buFont typeface="Arial" panose="020B0604020202020204" pitchFamily="34" charset="0"/>
              <a:buChar char="•"/>
            </a:pPr>
            <a:r>
              <a:rPr lang="en-US" sz="2400" dirty="0">
                <a:latin typeface="Alexandria"/>
              </a:rPr>
              <a:t>Use electronic health records (EHR) to track prescription discrepancies</a:t>
            </a:r>
            <a:r>
              <a:rPr lang="en-US" sz="2400" dirty="0" smtClean="0">
                <a:latin typeface="Alexandria"/>
              </a:rPr>
              <a:t>.</a:t>
            </a:r>
            <a:endParaRPr lang="en-US" sz="24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197771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4659" y="1615964"/>
            <a:ext cx="11212643" cy="49637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eaLnBrk="0" fontAlgn="base" hangingPunct="0">
              <a:spcBef>
                <a:spcPct val="0"/>
              </a:spcBef>
              <a:spcAft>
                <a:spcPct val="0"/>
              </a:spcAft>
            </a:pPr>
            <a:endParaRPr lang="en-US" altLang="en-US" dirty="0">
              <a:solidFill>
                <a:schemeClr val="tx1"/>
              </a:solidFill>
              <a:latin typeface="Arial" panose="020B0604020202020204" pitchFamily="34" charset="0"/>
            </a:endParaRPr>
          </a:p>
        </p:txBody>
      </p:sp>
      <p:sp>
        <p:nvSpPr>
          <p:cNvPr id="3" name="TextBox 2"/>
          <p:cNvSpPr txBox="1"/>
          <p:nvPr/>
        </p:nvSpPr>
        <p:spPr>
          <a:xfrm>
            <a:off x="3168000" y="273676"/>
            <a:ext cx="5689614" cy="1323439"/>
          </a:xfrm>
          <a:prstGeom prst="rect">
            <a:avLst/>
          </a:prstGeom>
          <a:noFill/>
        </p:spPr>
        <p:txBody>
          <a:bodyPr wrap="square" rtlCol="0">
            <a:spAutoFit/>
          </a:bodyPr>
          <a:lstStyle/>
          <a:p>
            <a:pPr algn="ctr"/>
            <a:r>
              <a:rPr lang="en-US" sz="3200" b="1" i="1" dirty="0">
                <a:solidFill>
                  <a:srgbClr val="203E5F"/>
                </a:solidFill>
                <a:latin typeface="Alexandria"/>
              </a:rPr>
              <a:t>Practical Example</a:t>
            </a:r>
          </a:p>
          <a:p>
            <a:pPr algn="ctr"/>
            <a:r>
              <a:rPr lang="en-US" sz="2400" b="1" i="1" dirty="0">
                <a:solidFill>
                  <a:srgbClr val="F58221"/>
                </a:solidFill>
                <a:latin typeface="Alexandria"/>
              </a:rPr>
              <a:t>Reducing Medication Errors in Inpatient 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8" name="TextBox 47"/>
          <p:cNvSpPr txBox="1"/>
          <p:nvPr/>
        </p:nvSpPr>
        <p:spPr>
          <a:xfrm>
            <a:off x="703288" y="2251198"/>
            <a:ext cx="10835384" cy="3693319"/>
          </a:xfrm>
          <a:prstGeom prst="rect">
            <a:avLst/>
          </a:prstGeom>
          <a:noFill/>
        </p:spPr>
        <p:txBody>
          <a:bodyPr wrap="square" rtlCol="0">
            <a:spAutoFit/>
          </a:bodyPr>
          <a:lstStyle/>
          <a:p>
            <a:pPr marL="514350" indent="-514350" algn="just">
              <a:lnSpc>
                <a:spcPct val="150000"/>
              </a:lnSpc>
              <a:buFont typeface="+mj-lt"/>
              <a:buAutoNum type="arabicPeriod" startAt="2"/>
            </a:pPr>
            <a:r>
              <a:rPr lang="en-US" sz="3200" b="1" dirty="0" smtClean="0">
                <a:solidFill>
                  <a:srgbClr val="203E5F"/>
                </a:solidFill>
                <a:latin typeface="Alexandria"/>
              </a:rPr>
              <a:t>Measure </a:t>
            </a:r>
            <a:r>
              <a:rPr lang="en-US" sz="3200" b="1" dirty="0">
                <a:solidFill>
                  <a:srgbClr val="203E5F"/>
                </a:solidFill>
                <a:latin typeface="Alexandria"/>
              </a:rPr>
              <a:t>Phase:</a:t>
            </a:r>
          </a:p>
          <a:p>
            <a:pPr marL="800100" lvl="1" indent="-342900" algn="just">
              <a:lnSpc>
                <a:spcPct val="150000"/>
              </a:lnSpc>
              <a:buFont typeface="Wingdings" panose="05000000000000000000" pitchFamily="2" charset="2"/>
              <a:buChar char="§"/>
            </a:pPr>
            <a:r>
              <a:rPr lang="en-US" sz="2800" b="1" dirty="0" smtClean="0">
                <a:latin typeface="Alexandria"/>
              </a:rPr>
              <a:t>Key </a:t>
            </a:r>
            <a:r>
              <a:rPr lang="en-US" sz="2800" b="1" dirty="0">
                <a:latin typeface="Alexandria"/>
              </a:rPr>
              <a:t>Metrics to Measure:</a:t>
            </a:r>
          </a:p>
          <a:p>
            <a:pPr marL="1257300" lvl="2" indent="-342900" algn="just">
              <a:lnSpc>
                <a:spcPct val="150000"/>
              </a:lnSpc>
              <a:buFont typeface="Arial" panose="020B0604020202020204" pitchFamily="34" charset="0"/>
              <a:buChar char="•"/>
            </a:pPr>
            <a:r>
              <a:rPr lang="en-US" sz="2400" dirty="0">
                <a:latin typeface="Alexandria"/>
              </a:rPr>
              <a:t>Frequency of errors (e.g., wrong drug, wrong dose, wrong time, wrong patient).</a:t>
            </a:r>
          </a:p>
          <a:p>
            <a:pPr marL="1257300" lvl="2" indent="-342900" algn="just">
              <a:lnSpc>
                <a:spcPct val="150000"/>
              </a:lnSpc>
              <a:buFont typeface="Arial" panose="020B0604020202020204" pitchFamily="34" charset="0"/>
              <a:buChar char="•"/>
            </a:pPr>
            <a:r>
              <a:rPr lang="en-US" sz="2400" dirty="0">
                <a:latin typeface="Alexandria"/>
              </a:rPr>
              <a:t>Percentage of medication errors per total administered doses.</a:t>
            </a:r>
          </a:p>
          <a:p>
            <a:pPr marL="1257300" lvl="2" indent="-342900" algn="just">
              <a:lnSpc>
                <a:spcPct val="150000"/>
              </a:lnSpc>
              <a:buFont typeface="Arial" panose="020B0604020202020204" pitchFamily="34" charset="0"/>
              <a:buChar char="•"/>
            </a:pPr>
            <a:r>
              <a:rPr lang="en-US" sz="2400" dirty="0">
                <a:latin typeface="Alexandria"/>
              </a:rPr>
              <a:t>Average time spent on medication administration per </a:t>
            </a:r>
            <a:r>
              <a:rPr lang="en-US" sz="2400" dirty="0" smtClean="0">
                <a:latin typeface="Alexandria"/>
              </a:rPr>
              <a:t>patient.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523036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4659" y="1615964"/>
            <a:ext cx="11212643" cy="49637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eaLnBrk="0" fontAlgn="base" hangingPunct="0">
              <a:spcBef>
                <a:spcPct val="0"/>
              </a:spcBef>
              <a:spcAft>
                <a:spcPct val="0"/>
              </a:spcAft>
            </a:pPr>
            <a:endParaRPr lang="en-US" altLang="en-US" dirty="0">
              <a:solidFill>
                <a:schemeClr val="tx1"/>
              </a:solidFill>
              <a:latin typeface="Arial" panose="020B0604020202020204" pitchFamily="34" charset="0"/>
            </a:endParaRPr>
          </a:p>
        </p:txBody>
      </p:sp>
      <p:sp>
        <p:nvSpPr>
          <p:cNvPr id="3" name="TextBox 2"/>
          <p:cNvSpPr txBox="1"/>
          <p:nvPr/>
        </p:nvSpPr>
        <p:spPr>
          <a:xfrm>
            <a:off x="3168000" y="272236"/>
            <a:ext cx="5689614" cy="1323439"/>
          </a:xfrm>
          <a:prstGeom prst="rect">
            <a:avLst/>
          </a:prstGeom>
          <a:noFill/>
        </p:spPr>
        <p:txBody>
          <a:bodyPr wrap="square" rtlCol="0">
            <a:spAutoFit/>
          </a:bodyPr>
          <a:lstStyle/>
          <a:p>
            <a:pPr algn="ctr"/>
            <a:r>
              <a:rPr lang="en-US" sz="3200" b="1" i="1" dirty="0">
                <a:solidFill>
                  <a:srgbClr val="203E5F"/>
                </a:solidFill>
                <a:latin typeface="Alexandria"/>
              </a:rPr>
              <a:t>Practical Example</a:t>
            </a:r>
          </a:p>
          <a:p>
            <a:pPr algn="ctr"/>
            <a:r>
              <a:rPr lang="en-US" sz="2400" b="1" i="1" dirty="0">
                <a:solidFill>
                  <a:srgbClr val="F58221"/>
                </a:solidFill>
                <a:latin typeface="Alexandria"/>
              </a:rPr>
              <a:t>Reducing Medication Errors in Inpatient 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8" name="TextBox 47"/>
          <p:cNvSpPr txBox="1"/>
          <p:nvPr/>
        </p:nvSpPr>
        <p:spPr>
          <a:xfrm>
            <a:off x="703288" y="2141974"/>
            <a:ext cx="10835384" cy="4247317"/>
          </a:xfrm>
          <a:prstGeom prst="rect">
            <a:avLst/>
          </a:prstGeom>
          <a:noFill/>
        </p:spPr>
        <p:txBody>
          <a:bodyPr wrap="square" rtlCol="0">
            <a:spAutoFit/>
          </a:bodyPr>
          <a:lstStyle/>
          <a:p>
            <a:pPr marL="514350" indent="-514350" algn="just">
              <a:lnSpc>
                <a:spcPct val="150000"/>
              </a:lnSpc>
              <a:buFont typeface="+mj-lt"/>
              <a:buAutoNum type="arabicPeriod" startAt="2"/>
            </a:pPr>
            <a:r>
              <a:rPr lang="en-US" sz="3200" b="1" dirty="0" smtClean="0">
                <a:solidFill>
                  <a:srgbClr val="203E5F"/>
                </a:solidFill>
                <a:latin typeface="Alexandria"/>
              </a:rPr>
              <a:t>Measure </a:t>
            </a:r>
            <a:r>
              <a:rPr lang="en-US" sz="3200" b="1" dirty="0">
                <a:solidFill>
                  <a:srgbClr val="203E5F"/>
                </a:solidFill>
                <a:latin typeface="Alexandria"/>
              </a:rPr>
              <a:t>Phase:</a:t>
            </a:r>
          </a:p>
          <a:p>
            <a:pPr marL="800100" lvl="1" indent="-342900" algn="just">
              <a:lnSpc>
                <a:spcPct val="150000"/>
              </a:lnSpc>
              <a:buFont typeface="Wingdings" panose="05000000000000000000" pitchFamily="2" charset="2"/>
              <a:buChar char="§"/>
            </a:pPr>
            <a:r>
              <a:rPr lang="en-US" sz="2800" b="1" dirty="0" smtClean="0">
                <a:latin typeface="Alexandria"/>
              </a:rPr>
              <a:t>Tools </a:t>
            </a:r>
            <a:r>
              <a:rPr lang="en-US" sz="2800" b="1" dirty="0">
                <a:latin typeface="Alexandria"/>
              </a:rPr>
              <a:t>Used:</a:t>
            </a:r>
          </a:p>
          <a:p>
            <a:pPr marL="1257300" lvl="2" indent="-342900" algn="just">
              <a:lnSpc>
                <a:spcPct val="150000"/>
              </a:lnSpc>
              <a:buFont typeface="Arial" panose="020B0604020202020204" pitchFamily="34" charset="0"/>
              <a:buChar char="•"/>
            </a:pPr>
            <a:r>
              <a:rPr lang="en-US" sz="2400" b="1" dirty="0">
                <a:latin typeface="Alexandria"/>
              </a:rPr>
              <a:t>Check Sheets: </a:t>
            </a:r>
            <a:r>
              <a:rPr lang="en-US" sz="2400" dirty="0">
                <a:latin typeface="Alexandria"/>
              </a:rPr>
              <a:t>Track medication errors by type, shift, and department.</a:t>
            </a:r>
          </a:p>
          <a:p>
            <a:pPr marL="1257300" lvl="2" indent="-342900" algn="just">
              <a:lnSpc>
                <a:spcPct val="150000"/>
              </a:lnSpc>
              <a:buFont typeface="Arial" panose="020B0604020202020204" pitchFamily="34" charset="0"/>
              <a:buChar char="•"/>
            </a:pPr>
            <a:r>
              <a:rPr lang="en-US" sz="2400" b="1" dirty="0">
                <a:latin typeface="Alexandria"/>
              </a:rPr>
              <a:t>Pareto Charts: </a:t>
            </a:r>
            <a:r>
              <a:rPr lang="en-US" sz="2400" dirty="0">
                <a:latin typeface="Alexandria"/>
              </a:rPr>
              <a:t>Identify the most common causes (e.g., unclear prescriptions, look-alike drugs).</a:t>
            </a:r>
          </a:p>
          <a:p>
            <a:pPr marL="1257300" lvl="2" indent="-342900" algn="just">
              <a:lnSpc>
                <a:spcPct val="150000"/>
              </a:lnSpc>
              <a:buFont typeface="Arial" panose="020B0604020202020204" pitchFamily="34" charset="0"/>
              <a:buChar char="•"/>
            </a:pPr>
            <a:r>
              <a:rPr lang="en-US" sz="2400" b="1" dirty="0">
                <a:latin typeface="Alexandria"/>
              </a:rPr>
              <a:t>Histogram: </a:t>
            </a:r>
            <a:r>
              <a:rPr lang="en-US" sz="2400" dirty="0">
                <a:latin typeface="Alexandria"/>
              </a:rPr>
              <a:t>Visualize trends in medication errors over time</a:t>
            </a:r>
            <a:r>
              <a:rPr lang="en-US" sz="2400" dirty="0" smtClean="0">
                <a:latin typeface="Alexandria"/>
              </a:rPr>
              <a:t>.</a:t>
            </a:r>
            <a:endParaRPr lang="en-US" sz="24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449005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9725" y="1685495"/>
            <a:ext cx="11362543" cy="47902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eaLnBrk="0" fontAlgn="base" hangingPunct="0">
              <a:spcBef>
                <a:spcPct val="0"/>
              </a:spcBef>
              <a:spcAft>
                <a:spcPct val="0"/>
              </a:spcAft>
            </a:pPr>
            <a:endParaRPr lang="en-US" altLang="en-US" dirty="0">
              <a:solidFill>
                <a:schemeClr val="tx1"/>
              </a:solidFill>
              <a:latin typeface="Arial" panose="020B0604020202020204" pitchFamily="34" charset="0"/>
            </a:endParaRPr>
          </a:p>
        </p:txBody>
      </p:sp>
      <p:sp>
        <p:nvSpPr>
          <p:cNvPr id="3" name="TextBox 2"/>
          <p:cNvSpPr txBox="1"/>
          <p:nvPr/>
        </p:nvSpPr>
        <p:spPr>
          <a:xfrm>
            <a:off x="3314693" y="837474"/>
            <a:ext cx="5689614" cy="646331"/>
          </a:xfrm>
          <a:prstGeom prst="rect">
            <a:avLst/>
          </a:prstGeom>
          <a:noFill/>
        </p:spPr>
        <p:txBody>
          <a:bodyPr wrap="square" rtlCol="0">
            <a:spAutoFit/>
          </a:bodyPr>
          <a:lstStyle/>
          <a:p>
            <a:pPr algn="ctr"/>
            <a:r>
              <a:rPr lang="en-US" sz="3600" b="1" dirty="0">
                <a:solidFill>
                  <a:srgbClr val="00B0F0"/>
                </a:solidFill>
                <a:latin typeface="Alexandria" charset="0"/>
                <a:cs typeface="Alexandria" charset="0"/>
              </a:rPr>
              <a:t>Wrap Up</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8" name="TextBox 47"/>
          <p:cNvSpPr txBox="1"/>
          <p:nvPr/>
        </p:nvSpPr>
        <p:spPr>
          <a:xfrm>
            <a:off x="614596" y="2000139"/>
            <a:ext cx="10972799" cy="4524315"/>
          </a:xfrm>
          <a:prstGeom prst="rect">
            <a:avLst/>
          </a:prstGeom>
          <a:noFill/>
        </p:spPr>
        <p:txBody>
          <a:bodyPr wrap="square" rtlCol="0">
            <a:spAutoFit/>
          </a:bodyPr>
          <a:lstStyle/>
          <a:p>
            <a:pPr marL="457200" indent="-457200" algn="just">
              <a:lnSpc>
                <a:spcPct val="150000"/>
              </a:lnSpc>
              <a:buFont typeface="+mj-lt"/>
              <a:buAutoNum type="arabicPeriod"/>
            </a:pPr>
            <a:r>
              <a:rPr lang="en-US" sz="2400" dirty="0">
                <a:latin typeface="Alexandria"/>
              </a:rPr>
              <a:t>Six Sigma DMAIC methodology is a structured approach to healthcare process improvement.</a:t>
            </a:r>
          </a:p>
          <a:p>
            <a:pPr marL="457200" indent="-457200" algn="just">
              <a:lnSpc>
                <a:spcPct val="150000"/>
              </a:lnSpc>
              <a:buFont typeface="+mj-lt"/>
              <a:buAutoNum type="arabicPeriod"/>
            </a:pPr>
            <a:r>
              <a:rPr lang="en-US" sz="2400" dirty="0">
                <a:latin typeface="Alexandria"/>
              </a:rPr>
              <a:t>The Define phase focuses on problem identification, stakeholder analysis, and goal setting.</a:t>
            </a:r>
          </a:p>
          <a:p>
            <a:pPr marL="457200" indent="-457200" algn="just">
              <a:lnSpc>
                <a:spcPct val="150000"/>
              </a:lnSpc>
              <a:buFont typeface="+mj-lt"/>
              <a:buAutoNum type="arabicPeriod"/>
            </a:pPr>
            <a:r>
              <a:rPr lang="en-US" sz="2400" dirty="0">
                <a:latin typeface="Alexandria"/>
              </a:rPr>
              <a:t>The Measure phase ensures accurate data collection to assess current performance.</a:t>
            </a:r>
          </a:p>
          <a:p>
            <a:pPr marL="457200" indent="-457200" algn="just">
              <a:lnSpc>
                <a:spcPct val="150000"/>
              </a:lnSpc>
              <a:buFont typeface="+mj-lt"/>
              <a:buAutoNum type="arabicPeriod"/>
            </a:pPr>
            <a:r>
              <a:rPr lang="en-US" sz="2400" dirty="0">
                <a:latin typeface="Alexandria"/>
              </a:rPr>
              <a:t>Tools like SIPOC, Pareto charts, and check sheets help visualize and analyze process inefficiencies</a:t>
            </a:r>
            <a:r>
              <a:rPr lang="en-US" sz="2400" dirty="0" smtClean="0">
                <a:latin typeface="Alexandria"/>
              </a:rPr>
              <a:t>.</a:t>
            </a:r>
            <a:endParaRPr lang="en-US" sz="24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216164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9725" y="1685495"/>
            <a:ext cx="11362543" cy="47902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eaLnBrk="0" fontAlgn="base" hangingPunct="0">
              <a:spcBef>
                <a:spcPct val="0"/>
              </a:spcBef>
              <a:spcAft>
                <a:spcPct val="0"/>
              </a:spcAft>
            </a:pPr>
            <a:endParaRPr lang="en-US" altLang="en-US" dirty="0">
              <a:solidFill>
                <a:schemeClr val="tx1"/>
              </a:solidFill>
              <a:latin typeface="Arial" panose="020B0604020202020204" pitchFamily="34" charset="0"/>
            </a:endParaRPr>
          </a:p>
        </p:txBody>
      </p:sp>
      <p:sp>
        <p:nvSpPr>
          <p:cNvPr id="3" name="TextBox 2"/>
          <p:cNvSpPr txBox="1"/>
          <p:nvPr/>
        </p:nvSpPr>
        <p:spPr>
          <a:xfrm>
            <a:off x="3314693" y="837474"/>
            <a:ext cx="5689614" cy="646331"/>
          </a:xfrm>
          <a:prstGeom prst="rect">
            <a:avLst/>
          </a:prstGeom>
          <a:noFill/>
        </p:spPr>
        <p:txBody>
          <a:bodyPr wrap="square" rtlCol="0">
            <a:spAutoFit/>
          </a:bodyPr>
          <a:lstStyle/>
          <a:p>
            <a:pPr algn="ctr"/>
            <a:r>
              <a:rPr lang="en-US" sz="3600" b="1" dirty="0">
                <a:solidFill>
                  <a:srgbClr val="00B0F0"/>
                </a:solidFill>
                <a:latin typeface="Alexandria" charset="0"/>
                <a:cs typeface="Alexandria" charset="0"/>
              </a:rPr>
              <a:t>Wrap Up</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8" name="TextBox 47"/>
          <p:cNvSpPr txBox="1"/>
          <p:nvPr/>
        </p:nvSpPr>
        <p:spPr>
          <a:xfrm>
            <a:off x="614596" y="2000139"/>
            <a:ext cx="10972799" cy="4455835"/>
          </a:xfrm>
          <a:prstGeom prst="rect">
            <a:avLst/>
          </a:prstGeom>
          <a:noFill/>
        </p:spPr>
        <p:txBody>
          <a:bodyPr wrap="square" rtlCol="0">
            <a:spAutoFit/>
          </a:bodyPr>
          <a:lstStyle/>
          <a:p>
            <a:pPr marL="457200" indent="-457200" algn="just">
              <a:lnSpc>
                <a:spcPct val="150000"/>
              </a:lnSpc>
              <a:buFont typeface="+mj-lt"/>
              <a:buAutoNum type="arabicPeriod" startAt="5"/>
            </a:pPr>
            <a:r>
              <a:rPr lang="en-US" sz="2400" dirty="0" smtClean="0">
                <a:latin typeface="Alexandria"/>
              </a:rPr>
              <a:t>Identifying </a:t>
            </a:r>
            <a:r>
              <a:rPr lang="en-US" sz="2400" dirty="0">
                <a:latin typeface="Alexandria"/>
              </a:rPr>
              <a:t>Critical-to-Satisfaction (CTS) factors aligns improvements with stakeholder needs.</a:t>
            </a:r>
          </a:p>
          <a:p>
            <a:pPr marL="457200" indent="-457200" algn="just">
              <a:lnSpc>
                <a:spcPct val="150000"/>
              </a:lnSpc>
              <a:buFont typeface="+mj-lt"/>
              <a:buAutoNum type="arabicPeriod" startAt="5"/>
            </a:pPr>
            <a:r>
              <a:rPr lang="en-US" sz="2400" dirty="0">
                <a:latin typeface="Alexandria"/>
              </a:rPr>
              <a:t>Root cause analysis is essential for designing effective, sustainable interventions.</a:t>
            </a:r>
          </a:p>
          <a:p>
            <a:pPr marL="457200" indent="-457200" algn="just">
              <a:lnSpc>
                <a:spcPct val="150000"/>
              </a:lnSpc>
              <a:buFont typeface="+mj-lt"/>
              <a:buAutoNum type="arabicPeriod" startAt="5"/>
            </a:pPr>
            <a:r>
              <a:rPr lang="en-US" sz="2400" dirty="0">
                <a:latin typeface="Alexandria"/>
              </a:rPr>
              <a:t>Continuous monitoring and evaluation are key to maintaining process improvements.</a:t>
            </a:r>
          </a:p>
          <a:p>
            <a:pPr marL="457200" indent="-457200" algn="just">
              <a:lnSpc>
                <a:spcPct val="150000"/>
              </a:lnSpc>
              <a:buFont typeface="+mj-lt"/>
              <a:buAutoNum type="arabicPeriod" startAt="5"/>
            </a:pPr>
            <a:r>
              <a:rPr lang="en-US" sz="2400" dirty="0">
                <a:latin typeface="Alexandria"/>
              </a:rPr>
              <a:t>Implementing Six Sigma in healthcare enhances patient safety, efficiency, and quality </a:t>
            </a:r>
            <a:r>
              <a:rPr lang="en-US" sz="2400">
                <a:latin typeface="Alexandria"/>
              </a:rPr>
              <a:t>outcomes</a:t>
            </a:r>
            <a:r>
              <a:rPr lang="en-US" sz="2400" smtClean="0">
                <a:latin typeface="Alexandria"/>
              </a:rPr>
              <a:t>.</a:t>
            </a:r>
            <a:endParaRPr lang="en-US" sz="24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520717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AD09EE38-1A1E-4B8A-BAB2-E35B8BAD0792}"/>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3650</TotalTime>
  <Words>1675</Words>
  <Application>Microsoft Office PowerPoint</Application>
  <PresentationFormat>Widescreen</PresentationFormat>
  <Paragraphs>324</Paragraphs>
  <Slides>40</Slides>
  <Notes>4</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40</vt:i4>
      </vt:variant>
    </vt:vector>
  </HeadingPairs>
  <TitlesOfParts>
    <vt:vector size="50" baseType="lpstr">
      <vt:lpstr>MS PGothic</vt:lpstr>
      <vt:lpstr>Alexandria</vt:lpstr>
      <vt:lpstr>Arial</vt:lpstr>
      <vt:lpstr>Book Antiqua</vt:lpstr>
      <vt:lpstr>Calibri</vt:lpstr>
      <vt:lpstr>Calibri Light</vt:lpstr>
      <vt:lpstr>Lora</vt:lpstr>
      <vt:lpstr>Roboto Light</vt:lpstr>
      <vt:lpstr>Wingdings</vt:lpstr>
      <vt:lpstr>Office Theme</vt:lpstr>
      <vt:lpstr>PowerPoint Presentation</vt:lpstr>
      <vt:lpstr>Our Roadmap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HISHAM</cp:lastModifiedBy>
  <cp:revision>472</cp:revision>
  <dcterms:created xsi:type="dcterms:W3CDTF">2023-04-29T09:08:00Z</dcterms:created>
  <dcterms:modified xsi:type="dcterms:W3CDTF">2025-03-14T22:25:45Z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