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480" r:id="rId5"/>
    <p:sldId id="303" r:id="rId6"/>
    <p:sldId id="313" r:id="rId7"/>
    <p:sldId id="497" r:id="rId8"/>
    <p:sldId id="510" r:id="rId9"/>
    <p:sldId id="271" r:id="rId10"/>
    <p:sldId id="498" r:id="rId11"/>
    <p:sldId id="496" r:id="rId12"/>
    <p:sldId id="276" r:id="rId13"/>
    <p:sldId id="501" r:id="rId14"/>
    <p:sldId id="502" r:id="rId15"/>
    <p:sldId id="503" r:id="rId16"/>
    <p:sldId id="504" r:id="rId17"/>
    <p:sldId id="505" r:id="rId18"/>
    <p:sldId id="506" r:id="rId19"/>
    <p:sldId id="507" r:id="rId20"/>
    <p:sldId id="508" r:id="rId21"/>
    <p:sldId id="509" r:id="rId22"/>
    <p:sldId id="500"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7"/>
            <p14:sldId id="510"/>
            <p14:sldId id="271"/>
            <p14:sldId id="498"/>
            <p14:sldId id="496"/>
            <p14:sldId id="276"/>
            <p14:sldId id="501"/>
            <p14:sldId id="502"/>
            <p14:sldId id="503"/>
            <p14:sldId id="504"/>
            <p14:sldId id="505"/>
            <p14:sldId id="506"/>
            <p14:sldId id="507"/>
            <p14:sldId id="508"/>
            <p14:sldId id="509"/>
            <p14:sldId id="5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966"/>
    <p:restoredTop sz="93741" autoAdjust="0"/>
  </p:normalViewPr>
  <p:slideViewPr>
    <p:cSldViewPr snapToGrid="0">
      <p:cViewPr varScale="1">
        <p:scale>
          <a:sx n="111" d="100"/>
          <a:sy n="111" d="100"/>
        </p:scale>
        <p:origin x="1080" y="2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33890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233075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7.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115" y="30770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التعريفية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2147A831-A578-B874-C0E7-21124D6D0872}"/>
              </a:ext>
            </a:extLst>
          </p:cNvPr>
          <p:cNvPicPr>
            <a:picLocks noChangeAspect="1"/>
          </p:cNvPicPr>
          <p:nvPr/>
        </p:nvPicPr>
        <p:blipFill>
          <a:blip r:embed="rId3"/>
          <a:stretch>
            <a:fillRect/>
          </a:stretch>
        </p:blipFill>
        <p:spPr>
          <a:xfrm>
            <a:off x="0" y="18442"/>
            <a:ext cx="2412798" cy="683955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مرحبًا بكم في مادة "إدارة الأزمات"</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568539" y="1905800"/>
            <a:ext cx="9353586" cy="4210896"/>
          </a:xfrm>
          <a:prstGeom prst="rect">
            <a:avLst/>
          </a:prstGeom>
          <a:noFill/>
        </p:spPr>
        <p:txBody>
          <a:bodyPr wrap="square" rtlCol="0">
            <a:spAutoFit/>
          </a:bodyPr>
          <a:lstStyle/>
          <a:p>
            <a:pPr algn="just" rtl="1">
              <a:lnSpc>
                <a:spcPct val="150000"/>
              </a:lnSpc>
              <a:spcBef>
                <a:spcPts val="600"/>
              </a:spcBef>
              <a:spcAft>
                <a:spcPts val="1200"/>
              </a:spcAft>
            </a:pPr>
            <a:r>
              <a:rPr lang="ar-EG" sz="1400" dirty="0">
                <a:latin typeface="Alexandria" charset="0"/>
                <a:cs typeface="Alexandria" charset="0"/>
              </a:rPr>
              <a:t>يسعدني أن أكون معكم هذا الفصل لتدريس مقرر "إدارة الأزمات".. </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تخصصتُ وحصلتُ على درجة الدكتوراة في مجال "الإعلام والعلاقات العامة" من جامعة القاهرة.</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عملت في هذا المجال لمدة تزيد عن </a:t>
            </a:r>
            <a:r>
              <a:rPr lang="en-GB" sz="1400" dirty="0">
                <a:latin typeface="Alexandria" charset="0"/>
                <a:cs typeface="Alexandria" charset="0"/>
              </a:rPr>
              <a:t>)</a:t>
            </a:r>
            <a:r>
              <a:rPr lang="ar-EG" sz="1400" dirty="0">
                <a:latin typeface="Alexandria" charset="0"/>
                <a:cs typeface="Alexandria" charset="0"/>
              </a:rPr>
              <a:t>20</a:t>
            </a:r>
            <a:r>
              <a:rPr lang="en-GB" sz="1400" dirty="0">
                <a:latin typeface="Alexandria" charset="0"/>
                <a:cs typeface="Alexandria" charset="0"/>
              </a:rPr>
              <a:t>(</a:t>
            </a:r>
            <a:r>
              <a:rPr lang="ar-EG" sz="1400" dirty="0">
                <a:latin typeface="Alexandria" charset="0"/>
                <a:cs typeface="Alexandria" charset="0"/>
              </a:rPr>
              <a:t> عام، خلال مسيرتي المهنية أُتيحت لي الفرصة للعمل مع مجموعة متنوعة من المؤسسات، هذه التجارب منحتني فهمًا عميقًا للتحديات والفرص التي تواجه محترفي العلاقات العامة اليوم.</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في هذا المقرر، سنتناول مجموعة واسعة من المواضيع التي ستساعدكم على تطوير مهاراتكم وفهمكم للأزمات بشكل أعمق. سنتعلم معًا كيفية التخطيط ووضع استراتيجيات للاستجابة السريعة للأزمات، وتقليل تأثيراتها السلبية، وتحسين مهارات الاتصال الداخلي والخارجي خلال الأزمات، وغيرها من المواضيع الهامة.</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شغفي الرئيسي هو تمكين الطلاب من فهم وتطبيق أفضل الممارسات في العلاقات العامة لتحقيق النجاح المهني والأكاديمي.</a:t>
            </a:r>
            <a:endParaRPr lang="en-US" sz="14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11" name="TextBox 10">
            <a:extLst>
              <a:ext uri="{FF2B5EF4-FFF2-40B4-BE49-F238E27FC236}">
                <a16:creationId xmlns:a16="http://schemas.microsoft.com/office/drawing/2014/main" id="{1CCB67DC-62F0-4BF6-F649-6D7D03A26186}"/>
              </a:ext>
            </a:extLst>
          </p:cNvPr>
          <p:cNvSpPr txBox="1"/>
          <p:nvPr/>
        </p:nvSpPr>
        <p:spPr>
          <a:xfrm>
            <a:off x="1854093" y="6292631"/>
            <a:ext cx="3755727" cy="400110"/>
          </a:xfrm>
          <a:prstGeom prst="rect">
            <a:avLst/>
          </a:prstGeom>
          <a:noFill/>
        </p:spPr>
        <p:txBody>
          <a:bodyPr wrap="square" rtlCol="0">
            <a:spAutoFit/>
          </a:bodyPr>
          <a:lstStyle/>
          <a:p>
            <a:pPr algn="ctr" rtl="1"/>
            <a:r>
              <a:rPr lang="ar-EG" sz="2000" dirty="0">
                <a:latin typeface="Alexandria" charset="0"/>
                <a:cs typeface="Alexandria" charset="0"/>
              </a:rPr>
              <a:t>د. آيـة عيـّاد</a:t>
            </a:r>
            <a:endParaRPr lang="en-US" sz="2000" dirty="0">
              <a:latin typeface="Alexandria" charset="0"/>
              <a:cs typeface="Alexandria"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38726" y="1658712"/>
            <a:ext cx="6181346" cy="46983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1305132" y="2954296"/>
            <a:ext cx="4133594" cy="3402804"/>
          </a:xfrm>
          <a:effectLst>
            <a:softEdge rad="127000"/>
          </a:effectLst>
        </p:spPr>
      </p:pic>
      <p:sp>
        <p:nvSpPr>
          <p:cNvPr id="6" name="Rectangle 5"/>
          <p:cNvSpPr/>
          <p:nvPr/>
        </p:nvSpPr>
        <p:spPr>
          <a:xfrm>
            <a:off x="5643762" y="2954296"/>
            <a:ext cx="5729729" cy="3333733"/>
          </a:xfrm>
          <a:prstGeom prst="rect">
            <a:avLst/>
          </a:prstGeom>
        </p:spPr>
        <p:txBody>
          <a:bodyPr wrap="square">
            <a:spAutoFit/>
          </a:bodyPr>
          <a:lstStyle/>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التعرف على أنواع الأزمات المختلفة التي يمكن أن تواجه المؤسسات.</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تطوير خطط واستراتيجيات للاستجابة السريعة للأزمات وتقليل تأثيرها السلبي.</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تحسين مهارات الاتصال الداخلي والخارجي خلال الأزمات لضمان وصول الرسائل الصحيحة إلى الجمهور المستهدف.</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تطبيق استراتيجيات إدارة السمعة للحفاظ على صورة المؤسسة وتقليل الضرر الناتج عن الأزمات.</a:t>
            </a:r>
          </a:p>
        </p:txBody>
      </p:sp>
      <p:sp>
        <p:nvSpPr>
          <p:cNvPr id="17" name="TextBox 16"/>
          <p:cNvSpPr txBox="1"/>
          <p:nvPr/>
        </p:nvSpPr>
        <p:spPr>
          <a:xfrm>
            <a:off x="4425009" y="1166847"/>
            <a:ext cx="7195063"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لماذا دراسة إدارة الأزمات في العلاقات العامة؟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 5">
            <a:extLst>
              <a:ext uri="{FF2B5EF4-FFF2-40B4-BE49-F238E27FC236}">
                <a16:creationId xmlns:a16="http://schemas.microsoft.com/office/drawing/2014/main" id="{45A285EB-BB2F-FCBD-0638-BE1125627764}"/>
              </a:ext>
            </a:extLst>
          </p:cNvPr>
          <p:cNvSpPr/>
          <p:nvPr/>
        </p:nvSpPr>
        <p:spPr>
          <a:xfrm>
            <a:off x="2178422" y="2282672"/>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تحديد التهديدات</a:t>
            </a:r>
          </a:p>
        </p:txBody>
      </p:sp>
      <p:sp>
        <p:nvSpPr>
          <p:cNvPr id="7" name="Text 5">
            <a:extLst>
              <a:ext uri="{FF2B5EF4-FFF2-40B4-BE49-F238E27FC236}">
                <a16:creationId xmlns:a16="http://schemas.microsoft.com/office/drawing/2014/main" id="{407FAE2F-6519-9643-38FB-6BF3FB355FC7}"/>
              </a:ext>
            </a:extLst>
          </p:cNvPr>
          <p:cNvSpPr/>
          <p:nvPr/>
        </p:nvSpPr>
        <p:spPr>
          <a:xfrm>
            <a:off x="4345203" y="2300374"/>
            <a:ext cx="1298559" cy="394176"/>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الاستجابة السريعة</a:t>
            </a:r>
          </a:p>
        </p:txBody>
      </p:sp>
      <p:sp>
        <p:nvSpPr>
          <p:cNvPr id="9" name="Text 5">
            <a:extLst>
              <a:ext uri="{FF2B5EF4-FFF2-40B4-BE49-F238E27FC236}">
                <a16:creationId xmlns:a16="http://schemas.microsoft.com/office/drawing/2014/main" id="{64F29778-6F12-2FD7-D556-7ACAA7AE6FCE}"/>
              </a:ext>
            </a:extLst>
          </p:cNvPr>
          <p:cNvSpPr/>
          <p:nvPr/>
        </p:nvSpPr>
        <p:spPr>
          <a:xfrm>
            <a:off x="6381698" y="2300374"/>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الاتصال الفعال</a:t>
            </a:r>
          </a:p>
        </p:txBody>
      </p:sp>
      <p:sp>
        <p:nvSpPr>
          <p:cNvPr id="11" name="Text 5">
            <a:extLst>
              <a:ext uri="{FF2B5EF4-FFF2-40B4-BE49-F238E27FC236}">
                <a16:creationId xmlns:a16="http://schemas.microsoft.com/office/drawing/2014/main" id="{8F01ECF2-7B8D-9365-8E3E-E522DC4F2903}"/>
              </a:ext>
            </a:extLst>
          </p:cNvPr>
          <p:cNvSpPr/>
          <p:nvPr/>
        </p:nvSpPr>
        <p:spPr>
          <a:xfrm>
            <a:off x="8548479" y="2300374"/>
            <a:ext cx="1170819" cy="372775"/>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حماية السمعة</a:t>
            </a:r>
          </a:p>
        </p:txBody>
      </p:sp>
      <p:pic>
        <p:nvPicPr>
          <p:cNvPr id="18" name="Picture 17">
            <a:extLst>
              <a:ext uri="{FF2B5EF4-FFF2-40B4-BE49-F238E27FC236}">
                <a16:creationId xmlns:a16="http://schemas.microsoft.com/office/drawing/2014/main" id="{79321B74-98B4-DC50-3A93-77AEBCD997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61230" y="1560818"/>
            <a:ext cx="8869540" cy="1428475"/>
          </a:xfrm>
          <a:prstGeom prst="rect">
            <a:avLst/>
          </a:prstGeom>
        </p:spPr>
      </p:pic>
    </p:spTree>
    <p:extLst>
      <p:ext uri="{BB962C8B-B14F-4D97-AF65-F5344CB8AC3E}">
        <p14:creationId xmlns:p14="http://schemas.microsoft.com/office/powerpoint/2010/main" val="1130685872"/>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27416" y="1658712"/>
            <a:ext cx="10592656" cy="46983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p>
        </p:txBody>
      </p:sp>
      <p:sp>
        <p:nvSpPr>
          <p:cNvPr id="6" name="Rectangle 5"/>
          <p:cNvSpPr/>
          <p:nvPr/>
        </p:nvSpPr>
        <p:spPr>
          <a:xfrm>
            <a:off x="1085323" y="3256110"/>
            <a:ext cx="9801545" cy="2041072"/>
          </a:xfrm>
          <a:prstGeom prst="rect">
            <a:avLst/>
          </a:prstGeom>
        </p:spPr>
        <p:txBody>
          <a:bodyPr wrap="square">
            <a:spAutoFit/>
          </a:bodyPr>
          <a:lstStyle/>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امتلاك مهارات إدارة الأزمات يزيد من قيمة الموظف في سوق العمل ويعزز فرص الحصول على وظائف مرموقة.</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تطوير القدرات القيادية في أوقات الأزمات يجعل الأفراد أكثر قدرة على تولي مناصب قيادية.</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القدرة على التعامل مع الأزمات بنجاح يعزز الثقة بالنفس والقدرة على مواجهة التحديات.</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العمل في إدارة الأزمات يتطلب التعاون مع فرق متعددة، مما يساهم في بناء علاقات مهنية واسعة ومتنوعة.</a:t>
            </a:r>
          </a:p>
        </p:txBody>
      </p:sp>
      <p:sp>
        <p:nvSpPr>
          <p:cNvPr id="17" name="TextBox 16"/>
          <p:cNvSpPr txBox="1"/>
          <p:nvPr/>
        </p:nvSpPr>
        <p:spPr>
          <a:xfrm>
            <a:off x="4425009" y="1166847"/>
            <a:ext cx="7195063" cy="830997"/>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المهارات المكتسبة في الحياة المهنية</a:t>
            </a:r>
          </a:p>
          <a:p>
            <a:pPr algn="just" rtl="1"/>
            <a:endParaRPr lang="ar-EG" sz="24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 5">
            <a:extLst>
              <a:ext uri="{FF2B5EF4-FFF2-40B4-BE49-F238E27FC236}">
                <a16:creationId xmlns:a16="http://schemas.microsoft.com/office/drawing/2014/main" id="{45A285EB-BB2F-FCBD-0638-BE1125627764}"/>
              </a:ext>
            </a:extLst>
          </p:cNvPr>
          <p:cNvSpPr/>
          <p:nvPr/>
        </p:nvSpPr>
        <p:spPr>
          <a:xfrm>
            <a:off x="2178422" y="2282672"/>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تحسين فرص التوظيف</a:t>
            </a:r>
          </a:p>
        </p:txBody>
      </p:sp>
      <p:sp>
        <p:nvSpPr>
          <p:cNvPr id="7" name="Text 5">
            <a:extLst>
              <a:ext uri="{FF2B5EF4-FFF2-40B4-BE49-F238E27FC236}">
                <a16:creationId xmlns:a16="http://schemas.microsoft.com/office/drawing/2014/main" id="{407FAE2F-6519-9643-38FB-6BF3FB355FC7}"/>
              </a:ext>
            </a:extLst>
          </p:cNvPr>
          <p:cNvSpPr/>
          <p:nvPr/>
        </p:nvSpPr>
        <p:spPr>
          <a:xfrm>
            <a:off x="4345203" y="2300374"/>
            <a:ext cx="1298559" cy="394176"/>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تعزيز القيادة</a:t>
            </a:r>
          </a:p>
        </p:txBody>
      </p:sp>
      <p:sp>
        <p:nvSpPr>
          <p:cNvPr id="9" name="Text 5">
            <a:extLst>
              <a:ext uri="{FF2B5EF4-FFF2-40B4-BE49-F238E27FC236}">
                <a16:creationId xmlns:a16="http://schemas.microsoft.com/office/drawing/2014/main" id="{64F29778-6F12-2FD7-D556-7ACAA7AE6FCE}"/>
              </a:ext>
            </a:extLst>
          </p:cNvPr>
          <p:cNvSpPr/>
          <p:nvPr/>
        </p:nvSpPr>
        <p:spPr>
          <a:xfrm>
            <a:off x="6548240" y="2291426"/>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زيادة الثقة بالنفس</a:t>
            </a:r>
          </a:p>
        </p:txBody>
      </p:sp>
      <p:sp>
        <p:nvSpPr>
          <p:cNvPr id="11" name="Text 5">
            <a:extLst>
              <a:ext uri="{FF2B5EF4-FFF2-40B4-BE49-F238E27FC236}">
                <a16:creationId xmlns:a16="http://schemas.microsoft.com/office/drawing/2014/main" id="{8F01ECF2-7B8D-9365-8E3E-E522DC4F2903}"/>
              </a:ext>
            </a:extLst>
          </p:cNvPr>
          <p:cNvSpPr/>
          <p:nvPr/>
        </p:nvSpPr>
        <p:spPr>
          <a:xfrm>
            <a:off x="9143093" y="2300374"/>
            <a:ext cx="1403475" cy="317698"/>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توسيع الشبكات المهنية</a:t>
            </a:r>
          </a:p>
        </p:txBody>
      </p:sp>
      <p:pic>
        <p:nvPicPr>
          <p:cNvPr id="10" name="Picture 9">
            <a:extLst>
              <a:ext uri="{FF2B5EF4-FFF2-40B4-BE49-F238E27FC236}">
                <a16:creationId xmlns:a16="http://schemas.microsoft.com/office/drawing/2014/main" id="{B886D98B-ED1C-45B8-0A53-39C1F245E2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8585" y="1538004"/>
            <a:ext cx="10289568" cy="1428475"/>
          </a:xfrm>
          <a:prstGeom prst="rect">
            <a:avLst/>
          </a:prstGeom>
        </p:spPr>
      </p:pic>
    </p:spTree>
    <p:extLst>
      <p:ext uri="{BB962C8B-B14F-4D97-AF65-F5344CB8AC3E}">
        <p14:creationId xmlns:p14="http://schemas.microsoft.com/office/powerpoint/2010/main" val="23997481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39739" y="1022305"/>
            <a:ext cx="10962526" cy="3914898"/>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4" name="Rectangle 33"/>
          <p:cNvSpPr/>
          <p:nvPr/>
        </p:nvSpPr>
        <p:spPr>
          <a:xfrm>
            <a:off x="739739" y="4293879"/>
            <a:ext cx="5506435" cy="2398862"/>
          </a:xfrm>
          <a:prstGeom prst="rect">
            <a:avLst/>
          </a:prstGeom>
          <a:noFill/>
        </p:spPr>
        <p:txBody>
          <a:bodyPr wrap="square">
            <a:spAutoFit/>
          </a:bodyPr>
          <a:lstStyle/>
          <a:p>
            <a:pPr algn="just" rtl="1">
              <a:lnSpc>
                <a:spcPct val="120000"/>
              </a:lnSpc>
            </a:pPr>
            <a:r>
              <a:rPr lang="ar-EG" sz="1400" dirty="0">
                <a:latin typeface="Alexandria" charset="0"/>
                <a:cs typeface="Alexandria" charset="0"/>
              </a:rPr>
              <a:t>تقدّم مادة "إدارة الأزمات" المعرفة والمهارات اللازمة للطالب لفهم إدارة الأزمات فهمًا شاملًا؛ متضمنًا لأسبابها وتأثيراتها وممارساتها وتحديات الاتصال المتعلقة بها. تتناول المادة العديد من المفاهيم والنظريات والاستراتيجيات والتطبيقات المتعلقة بإدارة الأزمات. تركز المادة على تطوير مهارات التفكير النقدي والقدرة على تطبيق مبادئ إدارة الأزمات في سياق العلاقات العامة من خلال دراسة الحالات العملية وتحليلها والمناقشات. يتعرّف الطالب خلال المادة على أدوات واستراتيجيات الاتصال الفعّالة في سياق الأزمات، واستخدام وسائل الإعلام الرقمي والتواصل الاجتماعي إلى جانب الإعلام التقليدي.</a:t>
            </a:r>
            <a:endParaRPr lang="en-US" sz="1400" dirty="0">
              <a:latin typeface="Alexandria" charset="0"/>
              <a:cs typeface="Alexandria" charset="0"/>
            </a:endParaRPr>
          </a:p>
        </p:txBody>
      </p:sp>
      <p:sp>
        <p:nvSpPr>
          <p:cNvPr id="41" name="TextBox 40"/>
          <p:cNvSpPr txBox="1"/>
          <p:nvPr/>
        </p:nvSpPr>
        <p:spPr>
          <a:xfrm>
            <a:off x="9176135" y="1155869"/>
            <a:ext cx="252613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وصـف المـادة</a:t>
            </a:r>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25" name="Rectangle: Rounded Corners 24"/>
          <p:cNvSpPr/>
          <p:nvPr/>
        </p:nvSpPr>
        <p:spPr>
          <a:xfrm>
            <a:off x="1133108" y="20237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24" name="TextBox 23"/>
          <p:cNvSpPr txBox="1"/>
          <p:nvPr/>
        </p:nvSpPr>
        <p:spPr>
          <a:xfrm>
            <a:off x="1471621" y="2197758"/>
            <a:ext cx="8668724" cy="3703065"/>
          </a:xfrm>
          <a:prstGeom prst="rect">
            <a:avLst/>
          </a:prstGeom>
          <a:noFill/>
        </p:spPr>
        <p:txBody>
          <a:bodyPr wrap="square" rtlCol="0">
            <a:spAutoFit/>
          </a:bodyPr>
          <a:lstStyle/>
          <a:p>
            <a:pPr algn="just" rtl="1">
              <a:lnSpc>
                <a:spcPct val="150000"/>
              </a:lnSpc>
              <a:spcBef>
                <a:spcPts val="600"/>
              </a:spcBef>
              <a:spcAft>
                <a:spcPts val="1200"/>
              </a:spcAft>
            </a:pPr>
            <a:r>
              <a:rPr lang="ar-EG" sz="1400" dirty="0">
                <a:solidFill>
                  <a:srgbClr val="2D3956"/>
                </a:solidFill>
                <a:latin typeface="Alexandria" charset="0"/>
                <a:cs typeface="Alexandria" charset="0"/>
              </a:rPr>
              <a:t>1. فهم مفاهيم ونظريات إدارة الأزمات في مجال العلاقات العامة، وأساليب التعامل معها.</a:t>
            </a:r>
          </a:p>
          <a:p>
            <a:pPr algn="just" rtl="1">
              <a:lnSpc>
                <a:spcPct val="150000"/>
              </a:lnSpc>
              <a:spcBef>
                <a:spcPts val="600"/>
              </a:spcBef>
              <a:spcAft>
                <a:spcPts val="1200"/>
              </a:spcAft>
            </a:pPr>
            <a:r>
              <a:rPr lang="ar-EG" sz="1400" dirty="0">
                <a:solidFill>
                  <a:srgbClr val="2D3956"/>
                </a:solidFill>
                <a:latin typeface="Alexandria" charset="0"/>
                <a:cs typeface="Alexandria" charset="0"/>
              </a:rPr>
              <a:t>2. اكتساب المهارات اللازمة لتحليل الأزمات واتخاذ القرارات والإجراءات المناسبة.</a:t>
            </a:r>
          </a:p>
          <a:p>
            <a:pPr algn="just" rtl="1">
              <a:lnSpc>
                <a:spcPct val="150000"/>
              </a:lnSpc>
              <a:spcBef>
                <a:spcPts val="600"/>
              </a:spcBef>
              <a:spcAft>
                <a:spcPts val="1200"/>
              </a:spcAft>
            </a:pPr>
            <a:r>
              <a:rPr lang="ar-EG" sz="1400" dirty="0">
                <a:solidFill>
                  <a:srgbClr val="2D3956"/>
                </a:solidFill>
                <a:latin typeface="Alexandria" charset="0"/>
                <a:cs typeface="Alexandria" charset="0"/>
              </a:rPr>
              <a:t>3. اكتساب القدرة على وضع استراتيجيات الاتصال الفعّالة خلال الأزمات وتطبيقها.</a:t>
            </a:r>
          </a:p>
          <a:p>
            <a:pPr algn="just" rtl="1">
              <a:lnSpc>
                <a:spcPct val="150000"/>
              </a:lnSpc>
              <a:spcBef>
                <a:spcPts val="600"/>
              </a:spcBef>
              <a:spcAft>
                <a:spcPts val="1200"/>
              </a:spcAft>
            </a:pPr>
            <a:r>
              <a:rPr lang="ar-EG" sz="1400" dirty="0">
                <a:solidFill>
                  <a:srgbClr val="2D3956"/>
                </a:solidFill>
                <a:latin typeface="Alexandria" charset="0"/>
                <a:cs typeface="Alexandria" charset="0"/>
              </a:rPr>
              <a:t>4. تطوير مهارات الاتصال القيادية والتفاوض في سياق الأزمات.</a:t>
            </a:r>
          </a:p>
          <a:p>
            <a:pPr algn="just" rtl="1">
              <a:lnSpc>
                <a:spcPct val="150000"/>
              </a:lnSpc>
              <a:spcBef>
                <a:spcPts val="600"/>
              </a:spcBef>
              <a:spcAft>
                <a:spcPts val="1200"/>
              </a:spcAft>
            </a:pPr>
            <a:r>
              <a:rPr lang="ar-EG" sz="1400" dirty="0">
                <a:solidFill>
                  <a:srgbClr val="2D3956"/>
                </a:solidFill>
                <a:latin typeface="Alexandria" charset="0"/>
                <a:cs typeface="Alexandria" charset="0"/>
              </a:rPr>
              <a:t>5. وضع خطط لإدارة الأزمات، بما في ذلك تقييم المخاطر واستراتيجيات الحد من الأزمات المحتملة.</a:t>
            </a:r>
          </a:p>
          <a:p>
            <a:pPr algn="just" rtl="1">
              <a:lnSpc>
                <a:spcPct val="150000"/>
              </a:lnSpc>
              <a:spcBef>
                <a:spcPts val="600"/>
              </a:spcBef>
              <a:spcAft>
                <a:spcPts val="1200"/>
              </a:spcAft>
            </a:pPr>
            <a:r>
              <a:rPr lang="ar-EG" sz="1400" dirty="0">
                <a:solidFill>
                  <a:srgbClr val="2D3956"/>
                </a:solidFill>
                <a:latin typeface="Alexandria" charset="0"/>
                <a:cs typeface="Alexandria" charset="0"/>
              </a:rPr>
              <a:t>6. استخدام وسائل الإعلام الرقمية للاتصال في الأزمات وإدارة السمعة عبر الإنترنت.</a:t>
            </a:r>
          </a:p>
          <a:p>
            <a:pPr algn="just" rtl="1">
              <a:lnSpc>
                <a:spcPct val="150000"/>
              </a:lnSpc>
              <a:spcBef>
                <a:spcPts val="600"/>
              </a:spcBef>
              <a:spcAft>
                <a:spcPts val="1200"/>
              </a:spcAft>
            </a:pPr>
            <a:r>
              <a:rPr lang="ar-EG" sz="1400" dirty="0">
                <a:solidFill>
                  <a:srgbClr val="2D3956"/>
                </a:solidFill>
                <a:latin typeface="Alexandria" charset="0"/>
                <a:cs typeface="Alexandria" charset="0"/>
              </a:rPr>
              <a:t>7. تقييم فعالية جهود إدارة الأزمات ودمج الدروس المستفادة في التخطيط المستقبلي.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4325420" y="1367395"/>
            <a:ext cx="299474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نواتج التعلُّم</a:t>
            </a:r>
            <a:endParaRPr lang="en-US" sz="2800" b="1" dirty="0">
              <a:solidFill>
                <a:srgbClr val="00B0F0"/>
              </a:solidFill>
              <a:latin typeface="Alexandria" charset="0"/>
              <a:cs typeface="Alexandria" charset="0"/>
            </a:endParaRPr>
          </a:p>
        </p:txBody>
      </p:sp>
      <p:pic>
        <p:nvPicPr>
          <p:cNvPr id="4" name="Image 0" descr="preencoded.png">
            <a:extLst>
              <a:ext uri="{FF2B5EF4-FFF2-40B4-BE49-F238E27FC236}">
                <a16:creationId xmlns:a16="http://schemas.microsoft.com/office/drawing/2014/main" id="{ABDF765C-3294-43C6-1082-E0ADA2273540}"/>
              </a:ext>
            </a:extLst>
          </p:cNvPr>
          <p:cNvPicPr>
            <a:picLocks noChangeAspect="1"/>
          </p:cNvPicPr>
          <p:nvPr/>
        </p:nvPicPr>
        <p:blipFill>
          <a:blip r:embed="rId3"/>
          <a:stretch>
            <a:fillRect/>
          </a:stretch>
        </p:blipFill>
        <p:spPr>
          <a:xfrm>
            <a:off x="10805410" y="2332273"/>
            <a:ext cx="555427" cy="555427"/>
          </a:xfrm>
          <a:prstGeom prst="rect">
            <a:avLst/>
          </a:prstGeom>
        </p:spPr>
      </p:pic>
      <p:sp>
        <p:nvSpPr>
          <p:cNvPr id="6" name="Text 5">
            <a:extLst>
              <a:ext uri="{FF2B5EF4-FFF2-40B4-BE49-F238E27FC236}">
                <a16:creationId xmlns:a16="http://schemas.microsoft.com/office/drawing/2014/main" id="{D889DD03-A69B-B59C-843A-C91F82FB6678}"/>
              </a:ext>
            </a:extLst>
          </p:cNvPr>
          <p:cNvSpPr/>
          <p:nvPr/>
        </p:nvSpPr>
        <p:spPr>
          <a:xfrm>
            <a:off x="10499941" y="2848061"/>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المعرفة</a:t>
            </a:r>
          </a:p>
        </p:txBody>
      </p:sp>
      <p:pic>
        <p:nvPicPr>
          <p:cNvPr id="7" name="Image 1" descr="preencoded.png">
            <a:extLst>
              <a:ext uri="{FF2B5EF4-FFF2-40B4-BE49-F238E27FC236}">
                <a16:creationId xmlns:a16="http://schemas.microsoft.com/office/drawing/2014/main" id="{6522370C-AFC8-6EF8-A822-50E2FE3D9AAE}"/>
              </a:ext>
            </a:extLst>
          </p:cNvPr>
          <p:cNvPicPr>
            <a:picLocks noChangeAspect="1"/>
          </p:cNvPicPr>
          <p:nvPr/>
        </p:nvPicPr>
        <p:blipFill>
          <a:blip r:embed="rId4"/>
          <a:stretch>
            <a:fillRect/>
          </a:stretch>
        </p:blipFill>
        <p:spPr>
          <a:xfrm>
            <a:off x="10841730" y="3713290"/>
            <a:ext cx="555427" cy="555427"/>
          </a:xfrm>
          <a:prstGeom prst="rect">
            <a:avLst/>
          </a:prstGeom>
        </p:spPr>
      </p:pic>
      <p:sp>
        <p:nvSpPr>
          <p:cNvPr id="8" name="Text 5">
            <a:extLst>
              <a:ext uri="{FF2B5EF4-FFF2-40B4-BE49-F238E27FC236}">
                <a16:creationId xmlns:a16="http://schemas.microsoft.com/office/drawing/2014/main" id="{B3318C79-A5FA-9B7E-96F2-C7CF1D2A9198}"/>
              </a:ext>
            </a:extLst>
          </p:cNvPr>
          <p:cNvSpPr/>
          <p:nvPr/>
        </p:nvSpPr>
        <p:spPr>
          <a:xfrm>
            <a:off x="10525787" y="4225430"/>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المهارات</a:t>
            </a:r>
          </a:p>
        </p:txBody>
      </p:sp>
      <p:pic>
        <p:nvPicPr>
          <p:cNvPr id="9" name="Image 2" descr="preencoded.png">
            <a:extLst>
              <a:ext uri="{FF2B5EF4-FFF2-40B4-BE49-F238E27FC236}">
                <a16:creationId xmlns:a16="http://schemas.microsoft.com/office/drawing/2014/main" id="{27A109C4-D359-A8BF-C5F0-9F2E09BF46B9}"/>
              </a:ext>
            </a:extLst>
          </p:cNvPr>
          <p:cNvPicPr>
            <a:picLocks noChangeAspect="1"/>
          </p:cNvPicPr>
          <p:nvPr/>
        </p:nvPicPr>
        <p:blipFill>
          <a:blip r:embed="rId5"/>
          <a:stretch>
            <a:fillRect/>
          </a:stretch>
        </p:blipFill>
        <p:spPr>
          <a:xfrm>
            <a:off x="10838454" y="5086141"/>
            <a:ext cx="555427" cy="555427"/>
          </a:xfrm>
          <a:prstGeom prst="rect">
            <a:avLst/>
          </a:prstGeom>
        </p:spPr>
      </p:pic>
      <p:sp>
        <p:nvSpPr>
          <p:cNvPr id="10" name="Text 5">
            <a:extLst>
              <a:ext uri="{FF2B5EF4-FFF2-40B4-BE49-F238E27FC236}">
                <a16:creationId xmlns:a16="http://schemas.microsoft.com/office/drawing/2014/main" id="{E6BDDC4A-1738-E875-AE9A-E297769009CF}"/>
              </a:ext>
            </a:extLst>
          </p:cNvPr>
          <p:cNvSpPr/>
          <p:nvPr/>
        </p:nvSpPr>
        <p:spPr>
          <a:xfrm>
            <a:off x="10530755" y="5638592"/>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التطبيق</a:t>
            </a:r>
          </a:p>
        </p:txBody>
      </p:sp>
    </p:spTree>
    <p:extLst>
      <p:ext uri="{BB962C8B-B14F-4D97-AF65-F5344CB8AC3E}">
        <p14:creationId xmlns:p14="http://schemas.microsoft.com/office/powerpoint/2010/main" val="41004889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963912" y="1693358"/>
            <a:ext cx="5058785" cy="4324261"/>
          </a:xfrm>
          <a:prstGeom prst="rect">
            <a:avLst/>
          </a:prstGeom>
          <a:noFill/>
        </p:spPr>
        <p:txBody>
          <a:bodyPr wrap="square" rtlCol="0">
            <a:spAutoFit/>
          </a:bodyPr>
          <a:lstStyle/>
          <a:p>
            <a:pPr algn="just" rtl="1">
              <a:spcBef>
                <a:spcPts val="600"/>
              </a:spcBef>
              <a:spcAft>
                <a:spcPts val="1200"/>
              </a:spcAft>
            </a:pPr>
            <a:r>
              <a:rPr lang="ar-EG" sz="1400" dirty="0">
                <a:latin typeface="Alexandria" charset="0"/>
                <a:cs typeface="Alexandria" charset="0"/>
              </a:rPr>
              <a:t>1. مقدمة في إدارة الأزمات</a:t>
            </a:r>
          </a:p>
          <a:p>
            <a:pPr algn="just" rtl="1">
              <a:spcBef>
                <a:spcPts val="600"/>
              </a:spcBef>
              <a:spcAft>
                <a:spcPts val="1200"/>
              </a:spcAft>
            </a:pPr>
            <a:r>
              <a:rPr lang="ar-EG" sz="1400" dirty="0">
                <a:latin typeface="Alexandria" charset="0"/>
                <a:cs typeface="Alexandria" charset="0"/>
              </a:rPr>
              <a:t>2. التخطيط والاستعداد للأزمات</a:t>
            </a:r>
          </a:p>
          <a:p>
            <a:pPr algn="just" rtl="1">
              <a:spcBef>
                <a:spcPts val="600"/>
              </a:spcBef>
              <a:spcAft>
                <a:spcPts val="1200"/>
              </a:spcAft>
            </a:pPr>
            <a:r>
              <a:rPr lang="ar-EG" sz="1400" dirty="0">
                <a:latin typeface="Alexandria" charset="0"/>
                <a:cs typeface="Alexandria" charset="0"/>
              </a:rPr>
              <a:t>3. إدارة السمعة في الأزمات</a:t>
            </a:r>
          </a:p>
          <a:p>
            <a:pPr algn="just" rtl="1">
              <a:spcBef>
                <a:spcPts val="600"/>
              </a:spcBef>
              <a:spcAft>
                <a:spcPts val="1200"/>
              </a:spcAft>
            </a:pPr>
            <a:r>
              <a:rPr lang="ar-EG" sz="1400" dirty="0">
                <a:latin typeface="Alexandria" charset="0"/>
                <a:cs typeface="Alexandria" charset="0"/>
              </a:rPr>
              <a:t>4. استراتيجيات الاتصال في الأزمات</a:t>
            </a:r>
          </a:p>
          <a:p>
            <a:pPr algn="just" rtl="1">
              <a:spcBef>
                <a:spcPts val="600"/>
              </a:spcBef>
              <a:spcAft>
                <a:spcPts val="1200"/>
              </a:spcAft>
            </a:pPr>
            <a:r>
              <a:rPr lang="ar-EG" sz="1400" dirty="0">
                <a:latin typeface="Alexandria" charset="0"/>
                <a:cs typeface="Alexandria" charset="0"/>
              </a:rPr>
              <a:t>5. الإعلام الرقمي في إدارة الأزمات </a:t>
            </a:r>
          </a:p>
          <a:p>
            <a:pPr algn="just" rtl="1">
              <a:spcBef>
                <a:spcPts val="600"/>
              </a:spcBef>
              <a:spcAft>
                <a:spcPts val="1200"/>
              </a:spcAft>
            </a:pPr>
            <a:r>
              <a:rPr lang="ar-EG" sz="1400" dirty="0">
                <a:latin typeface="Alexandria" charset="0"/>
                <a:cs typeface="Alexandria" charset="0"/>
              </a:rPr>
              <a:t>6. القيادة واتخاذ القرارات في الأزمات</a:t>
            </a:r>
          </a:p>
          <a:p>
            <a:pPr algn="just" rtl="1">
              <a:spcBef>
                <a:spcPts val="600"/>
              </a:spcBef>
              <a:spcAft>
                <a:spcPts val="1200"/>
              </a:spcAft>
            </a:pPr>
            <a:r>
              <a:rPr lang="ar-EG" sz="1400" dirty="0">
                <a:latin typeface="Alexandria" charset="0"/>
                <a:cs typeface="Alexandria" charset="0"/>
              </a:rPr>
              <a:t>7. إدارة الأزمات الدولية والثقافية</a:t>
            </a:r>
          </a:p>
          <a:p>
            <a:pPr algn="just" rtl="1">
              <a:spcBef>
                <a:spcPts val="600"/>
              </a:spcBef>
              <a:spcAft>
                <a:spcPts val="1200"/>
              </a:spcAft>
            </a:pPr>
            <a:r>
              <a:rPr lang="ar-EG" sz="1400" dirty="0">
                <a:latin typeface="Alexandria" charset="0"/>
                <a:cs typeface="Alexandria" charset="0"/>
              </a:rPr>
              <a:t>8. تطبيق نظريات إدارة الأزمات على الحالات الواقعية </a:t>
            </a:r>
            <a:endParaRPr lang="en-GB" sz="1400" dirty="0">
              <a:latin typeface="Alexandria" charset="0"/>
              <a:cs typeface="Alexandria" charset="0"/>
            </a:endParaRPr>
          </a:p>
          <a:p>
            <a:pPr algn="just" rtl="1">
              <a:spcBef>
                <a:spcPts val="600"/>
              </a:spcBef>
              <a:spcAft>
                <a:spcPts val="1200"/>
              </a:spcAft>
            </a:pPr>
            <a:r>
              <a:rPr lang="ar-EG" sz="1400" dirty="0">
                <a:latin typeface="Alexandria" charset="0"/>
                <a:cs typeface="Alexandria" charset="0"/>
              </a:rPr>
              <a:t>9. قياس وتقييم الأداء والتعلُّم من الأزمات</a:t>
            </a:r>
          </a:p>
          <a:p>
            <a:pPr algn="just" rtl="1">
              <a:spcBef>
                <a:spcPts val="600"/>
              </a:spcBef>
              <a:spcAft>
                <a:spcPts val="1200"/>
              </a:spcAft>
            </a:pPr>
            <a:r>
              <a:rPr lang="ar-EG" sz="1400" dirty="0">
                <a:latin typeface="Alexandria" charset="0"/>
                <a:cs typeface="Alexandria" charset="0"/>
              </a:rPr>
              <a:t>10. إدارة الأزمات في عصر الرقمنة والذكاء الاصطناعي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Placeholder 8">
            <a:extLst>
              <a:ext uri="{FF2B5EF4-FFF2-40B4-BE49-F238E27FC236}">
                <a16:creationId xmlns:a16="http://schemas.microsoft.com/office/drawing/2014/main" id="{3416DB35-56F1-222A-96F1-7C30B21F5AAC}"/>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3399" r="3399"/>
          <a:stretch>
            <a:fillRect/>
          </a:stretch>
        </p:blipFill>
        <p:spPr>
          <a:xfrm>
            <a:off x="0" y="0"/>
            <a:ext cx="3861079" cy="6857999"/>
          </a:xfrm>
          <a:prstGeom prst="rect">
            <a:avLst/>
          </a:prstGeom>
        </p:spPr>
      </p:pic>
      <p:sp>
        <p:nvSpPr>
          <p:cNvPr id="10" name="TextBox 9">
            <a:extLst>
              <a:ext uri="{FF2B5EF4-FFF2-40B4-BE49-F238E27FC236}">
                <a16:creationId xmlns:a16="http://schemas.microsoft.com/office/drawing/2014/main" id="{CCF17CE2-0975-15E2-6524-A98666B39EFC}"/>
              </a:ext>
            </a:extLst>
          </p:cNvPr>
          <p:cNvSpPr txBox="1"/>
          <p:nvPr/>
        </p:nvSpPr>
        <p:spPr>
          <a:xfrm>
            <a:off x="5324665" y="899652"/>
            <a:ext cx="299474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محتوى المقرّر</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94443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181124" cy="523220"/>
          </a:xfrm>
          <a:prstGeom prst="rect">
            <a:avLst/>
          </a:prstGeom>
          <a:noFill/>
        </p:spPr>
        <p:txBody>
          <a:bodyPr wrap="square" rtlCol="0">
            <a:spAutoFit/>
          </a:bodyPr>
          <a:lstStyle/>
          <a:p>
            <a:pPr algn="ctr"/>
            <a:r>
              <a:rPr lang="ar-EG" sz="2800" b="1" dirty="0">
                <a:latin typeface="Alexandria" charset="0"/>
                <a:cs typeface="Alexandria" charset="0"/>
              </a:rPr>
              <a:t>1. مقدمة في إدارة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023640" y="2963459"/>
            <a:ext cx="501892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تعريف الأزمة وأنواعها</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أهمية إدارة الأزمات في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المفاهيم والنظريات الرئيسية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أمثلة عملية على الأزمات وتأثيراتها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1A7C3F9-51F2-33D4-9CA6-F96430656485}"/>
              </a:ext>
            </a:extLst>
          </p:cNvPr>
          <p:cNvPicPr>
            <a:picLocks noChangeAspect="1"/>
          </p:cNvPicPr>
          <p:nvPr/>
        </p:nvPicPr>
        <p:blipFill rotWithShape="1">
          <a:blip r:embed="rId3"/>
          <a:srcRect l="12433"/>
          <a:stretch/>
        </p:blipFill>
        <p:spPr>
          <a:xfrm>
            <a:off x="942308" y="2156750"/>
            <a:ext cx="5153692" cy="3725276"/>
          </a:xfrm>
          <a:prstGeom prst="rect">
            <a:avLst/>
          </a:prstGeom>
          <a:effectLst>
            <a:softEdge rad="127000"/>
          </a:effec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705106" cy="523220"/>
          </a:xfrm>
          <a:prstGeom prst="rect">
            <a:avLst/>
          </a:prstGeom>
          <a:noFill/>
        </p:spPr>
        <p:txBody>
          <a:bodyPr wrap="square" rtlCol="0">
            <a:spAutoFit/>
          </a:bodyPr>
          <a:lstStyle/>
          <a:p>
            <a:pPr algn="ctr"/>
            <a:r>
              <a:rPr lang="ar-EG" sz="2800" b="1" dirty="0">
                <a:latin typeface="Alexandria" charset="0"/>
                <a:cs typeface="Alexandria" charset="0"/>
              </a:rPr>
              <a:t>2. التخطيط والاستعداد للأزمات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تقييم المخاطر واستراتيجيات التخفيف</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وضع خطط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التدريب وتمارين المحاكاة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B22761F-E7DB-877C-0B91-7627E85BACF0}"/>
              </a:ext>
            </a:extLst>
          </p:cNvPr>
          <p:cNvPicPr>
            <a:picLocks noChangeAspect="1"/>
          </p:cNvPicPr>
          <p:nvPr/>
        </p:nvPicPr>
        <p:blipFill>
          <a:blip r:embed="rId3"/>
          <a:stretch>
            <a:fillRect/>
          </a:stretch>
        </p:blipFill>
        <p:spPr>
          <a:xfrm>
            <a:off x="762000" y="2080292"/>
            <a:ext cx="5334000" cy="3842312"/>
          </a:xfrm>
          <a:prstGeom prst="rect">
            <a:avLst/>
          </a:prstGeom>
          <a:effectLst>
            <a:softEdge rad="127000"/>
          </a:effectLst>
        </p:spPr>
      </p:pic>
    </p:spTree>
    <p:extLst>
      <p:ext uri="{BB962C8B-B14F-4D97-AF65-F5344CB8AC3E}">
        <p14:creationId xmlns:p14="http://schemas.microsoft.com/office/powerpoint/2010/main" val="1151947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705106" cy="523220"/>
          </a:xfrm>
          <a:prstGeom prst="rect">
            <a:avLst/>
          </a:prstGeom>
          <a:noFill/>
        </p:spPr>
        <p:txBody>
          <a:bodyPr wrap="square" rtlCol="0">
            <a:spAutoFit/>
          </a:bodyPr>
          <a:lstStyle/>
          <a:p>
            <a:pPr algn="ctr"/>
            <a:r>
              <a:rPr lang="ar-EG" sz="2800" b="1" dirty="0">
                <a:latin typeface="Alexandria" charset="0"/>
                <a:cs typeface="Alexandria" charset="0"/>
              </a:rPr>
              <a:t>3. إدارة السمعة في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00476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حماية وإعادة بناء سمعة المنظمة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معالجة مخاوف أصحاب المصلحة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042B4E9-5AEE-2B39-974F-058533AD5169}"/>
              </a:ext>
            </a:extLst>
          </p:cNvPr>
          <p:cNvPicPr>
            <a:picLocks noChangeAspect="1"/>
          </p:cNvPicPr>
          <p:nvPr/>
        </p:nvPicPr>
        <p:blipFill>
          <a:blip r:embed="rId3"/>
          <a:stretch>
            <a:fillRect/>
          </a:stretch>
        </p:blipFill>
        <p:spPr>
          <a:xfrm>
            <a:off x="937924" y="2141974"/>
            <a:ext cx="5158076" cy="3740052"/>
          </a:xfrm>
          <a:prstGeom prst="rect">
            <a:avLst/>
          </a:prstGeom>
          <a:effectLst>
            <a:softEdge rad="127000"/>
          </a:effectLst>
        </p:spPr>
      </p:pic>
    </p:spTree>
    <p:extLst>
      <p:ext uri="{BB962C8B-B14F-4D97-AF65-F5344CB8AC3E}">
        <p14:creationId xmlns:p14="http://schemas.microsoft.com/office/powerpoint/2010/main" val="4118306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3873" y="1144867"/>
            <a:ext cx="8191604" cy="523220"/>
          </a:xfrm>
          <a:prstGeom prst="rect">
            <a:avLst/>
          </a:prstGeom>
          <a:noFill/>
        </p:spPr>
        <p:txBody>
          <a:bodyPr wrap="square" rtlCol="0">
            <a:spAutoFit/>
          </a:bodyPr>
          <a:lstStyle/>
          <a:p>
            <a:pPr algn="ctr"/>
            <a:r>
              <a:rPr lang="ar-EG" sz="2800" b="1" dirty="0">
                <a:latin typeface="Alexandria" charset="0"/>
                <a:cs typeface="Alexandria" charset="0"/>
              </a:rPr>
              <a:t>4. استراتيجيات الاتصال في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248209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مبادئ الاتصال الفعّال في الأزمات </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التخطيط وتنفيذ الاتصال الفعّال في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العلاقات مع وسائل الإعلام خلال الأزمات (إدارة الاستفسارات والمقابلات)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التعامل مع التغطية الإعلامية السلبية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2F5DB83-F052-5A92-2C2B-8B9B4ACAB0FA}"/>
              </a:ext>
            </a:extLst>
          </p:cNvPr>
          <p:cNvPicPr>
            <a:picLocks noChangeAspect="1"/>
          </p:cNvPicPr>
          <p:nvPr/>
        </p:nvPicPr>
        <p:blipFill>
          <a:blip r:embed="rId3"/>
          <a:stretch>
            <a:fillRect/>
          </a:stretch>
        </p:blipFill>
        <p:spPr>
          <a:xfrm>
            <a:off x="942308" y="2141974"/>
            <a:ext cx="4410528" cy="3740052"/>
          </a:xfrm>
          <a:prstGeom prst="rect">
            <a:avLst/>
          </a:prstGeom>
          <a:effectLst>
            <a:softEdge rad="127000"/>
          </a:effectLst>
        </p:spPr>
      </p:pic>
    </p:spTree>
    <p:extLst>
      <p:ext uri="{BB962C8B-B14F-4D97-AF65-F5344CB8AC3E}">
        <p14:creationId xmlns:p14="http://schemas.microsoft.com/office/powerpoint/2010/main" val="552564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8135" y="1144867"/>
            <a:ext cx="7058346" cy="523220"/>
          </a:xfrm>
          <a:prstGeom prst="rect">
            <a:avLst/>
          </a:prstGeom>
          <a:noFill/>
        </p:spPr>
        <p:txBody>
          <a:bodyPr wrap="square" rtlCol="0">
            <a:spAutoFit/>
          </a:bodyPr>
          <a:lstStyle/>
          <a:p>
            <a:pPr algn="ctr"/>
            <a:r>
              <a:rPr lang="ar-EG" sz="2800" b="1" dirty="0">
                <a:latin typeface="Alexandria" charset="0"/>
                <a:cs typeface="Alexandria" charset="0"/>
              </a:rPr>
              <a:t>5. الإعلام الرقمي في إدارة الأزمات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دور رسائل ووسائل الإعلام الرقمي خلال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استخدام وسائل التواصل الاجتماعي خلال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الرصد والرد على المحادثات عبر الإنترنت </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إدارة السمعة عبر الإنترنت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0FE9087-94A1-E452-B176-53E2F9044F69}"/>
              </a:ext>
            </a:extLst>
          </p:cNvPr>
          <p:cNvPicPr>
            <a:picLocks noChangeAspect="1"/>
          </p:cNvPicPr>
          <p:nvPr/>
        </p:nvPicPr>
        <p:blipFill>
          <a:blip r:embed="rId3"/>
          <a:stretch>
            <a:fillRect/>
          </a:stretch>
        </p:blipFill>
        <p:spPr>
          <a:xfrm>
            <a:off x="942308" y="2110126"/>
            <a:ext cx="4533818" cy="3771900"/>
          </a:xfrm>
          <a:prstGeom prst="rect">
            <a:avLst/>
          </a:prstGeom>
          <a:effectLst>
            <a:softEdge rad="127000"/>
          </a:effectLst>
        </p:spPr>
      </p:pic>
    </p:spTree>
    <p:extLst>
      <p:ext uri="{BB962C8B-B14F-4D97-AF65-F5344CB8AC3E}">
        <p14:creationId xmlns:p14="http://schemas.microsoft.com/office/powerpoint/2010/main" val="4193137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6. القيادة واتخاذ القرارات في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48" name="TextBox 47"/>
          <p:cNvSpPr txBox="1"/>
          <p:nvPr/>
        </p:nvSpPr>
        <p:spPr>
          <a:xfrm>
            <a:off x="566358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أدوار القيادة في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إطارات اتخاذ القرارات في حالات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الاعتبارات الأخلاقية في اتخاذ القرارات في الأزمات (الشفافية والمصداقية)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ABF220D-05BD-DD22-EE80-AEADA3FE133C}"/>
              </a:ext>
            </a:extLst>
          </p:cNvPr>
          <p:cNvPicPr>
            <a:picLocks noChangeAspect="1"/>
          </p:cNvPicPr>
          <p:nvPr/>
        </p:nvPicPr>
        <p:blipFill>
          <a:blip r:embed="rId3"/>
          <a:stretch>
            <a:fillRect/>
          </a:stretch>
        </p:blipFill>
        <p:spPr>
          <a:xfrm>
            <a:off x="942308" y="2101396"/>
            <a:ext cx="4767486" cy="3780630"/>
          </a:xfrm>
          <a:prstGeom prst="rect">
            <a:avLst/>
          </a:prstGeom>
          <a:effectLst>
            <a:softEdge rad="127000"/>
          </a:effectLst>
        </p:spPr>
      </p:pic>
    </p:spTree>
    <p:extLst>
      <p:ext uri="{BB962C8B-B14F-4D97-AF65-F5344CB8AC3E}">
        <p14:creationId xmlns:p14="http://schemas.microsoft.com/office/powerpoint/2010/main" val="847197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7. إدارة الأزمات الدولية والثقافية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العوامل الثقافية في استجابة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تحديات إدارة الأزمات في السياقات العالمية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التعاون الدولي والإطارات للاستجابة للأزمات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3F0477E-CA5F-19DF-3542-D48131EC8FCC}"/>
              </a:ext>
            </a:extLst>
          </p:cNvPr>
          <p:cNvPicPr>
            <a:picLocks noChangeAspect="1"/>
          </p:cNvPicPr>
          <p:nvPr/>
        </p:nvPicPr>
        <p:blipFill>
          <a:blip r:embed="rId3"/>
          <a:stretch>
            <a:fillRect/>
          </a:stretch>
        </p:blipFill>
        <p:spPr>
          <a:xfrm>
            <a:off x="942308" y="2209560"/>
            <a:ext cx="4533818" cy="3672465"/>
          </a:xfrm>
          <a:prstGeom prst="rect">
            <a:avLst/>
          </a:prstGeom>
          <a:effectLst>
            <a:softEdge rad="127000"/>
          </a:effectLst>
        </p:spPr>
      </p:pic>
    </p:spTree>
    <p:extLst>
      <p:ext uri="{BB962C8B-B14F-4D97-AF65-F5344CB8AC3E}">
        <p14:creationId xmlns:p14="http://schemas.microsoft.com/office/powerpoint/2010/main" val="1045765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71930" y="1144867"/>
            <a:ext cx="9158070" cy="523220"/>
          </a:xfrm>
          <a:prstGeom prst="rect">
            <a:avLst/>
          </a:prstGeom>
          <a:noFill/>
        </p:spPr>
        <p:txBody>
          <a:bodyPr wrap="square" rtlCol="0">
            <a:spAutoFit/>
          </a:bodyPr>
          <a:lstStyle/>
          <a:p>
            <a:pPr algn="ctr"/>
            <a:r>
              <a:rPr lang="ar-EG" sz="2800" b="1" dirty="0">
                <a:latin typeface="Alexandria" charset="0"/>
                <a:cs typeface="Alexandria" charset="0"/>
              </a:rPr>
              <a:t>8. تطبيق نظريات إدارة الأزمات على الحالات الواقعية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4294F38-8E85-A796-0F99-D961D44231DA}"/>
              </a:ext>
            </a:extLst>
          </p:cNvPr>
          <p:cNvPicPr>
            <a:picLocks noChangeAspect="1"/>
          </p:cNvPicPr>
          <p:nvPr/>
        </p:nvPicPr>
        <p:blipFill>
          <a:blip r:embed="rId3"/>
          <a:stretch>
            <a:fillRect/>
          </a:stretch>
        </p:blipFill>
        <p:spPr>
          <a:xfrm>
            <a:off x="942309" y="2141974"/>
            <a:ext cx="10112134" cy="3740052"/>
          </a:xfrm>
          <a:prstGeom prst="rect">
            <a:avLst/>
          </a:prstGeom>
          <a:effectLst>
            <a:softEdge rad="127000"/>
          </a:effectLst>
        </p:spPr>
      </p:pic>
    </p:spTree>
    <p:extLst>
      <p:ext uri="{BB962C8B-B14F-4D97-AF65-F5344CB8AC3E}">
        <p14:creationId xmlns:p14="http://schemas.microsoft.com/office/powerpoint/2010/main" val="72825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9. قياس وتقييم الأداء والتعلُّم من الأزمات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8" name="TextBox 47"/>
          <p:cNvSpPr txBox="1"/>
          <p:nvPr/>
        </p:nvSpPr>
        <p:spPr>
          <a:xfrm>
            <a:off x="5476127" y="2579076"/>
            <a:ext cx="5586106" cy="248209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طرق تقييم فعالية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تحديد نقاط القوة والضعف في استراتيجيات إدارة الأزمات وتقديم توصيات لتحسين إدارة الأزمات في المؤسسة.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دمج واستخدام الخبرات المكتسبة لتعزيز الاستعداد للأزمات المستقبلية.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BF08945-4759-C2C4-6758-08EDA8EEF276}"/>
              </a:ext>
            </a:extLst>
          </p:cNvPr>
          <p:cNvPicPr>
            <a:picLocks noChangeAspect="1"/>
          </p:cNvPicPr>
          <p:nvPr/>
        </p:nvPicPr>
        <p:blipFill>
          <a:blip r:embed="rId3"/>
          <a:stretch>
            <a:fillRect/>
          </a:stretch>
        </p:blipFill>
        <p:spPr>
          <a:xfrm>
            <a:off x="942308" y="2141975"/>
            <a:ext cx="4533819" cy="3740052"/>
          </a:xfrm>
          <a:prstGeom prst="rect">
            <a:avLst/>
          </a:prstGeom>
          <a:effectLst>
            <a:softEdge rad="127000"/>
          </a:effectLst>
        </p:spPr>
      </p:pic>
    </p:spTree>
    <p:extLst>
      <p:ext uri="{BB962C8B-B14F-4D97-AF65-F5344CB8AC3E}">
        <p14:creationId xmlns:p14="http://schemas.microsoft.com/office/powerpoint/2010/main" val="200014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7972"/>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83936" y="1160363"/>
            <a:ext cx="9608894" cy="523220"/>
          </a:xfrm>
          <a:prstGeom prst="rect">
            <a:avLst/>
          </a:prstGeom>
          <a:noFill/>
        </p:spPr>
        <p:txBody>
          <a:bodyPr wrap="square" rtlCol="0">
            <a:spAutoFit/>
          </a:bodyPr>
          <a:lstStyle/>
          <a:p>
            <a:pPr algn="ctr"/>
            <a:r>
              <a:rPr lang="ar-EG" sz="2800" b="1" dirty="0">
                <a:latin typeface="Alexandria" charset="0"/>
                <a:cs typeface="Alexandria" charset="0"/>
              </a:rPr>
              <a:t> 10. إدارة الأزمات في عصر الرقمنة والذكاء الاصطناعي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83D57E1-35D4-F41C-AD49-6FDEFAFFB775}"/>
              </a:ext>
            </a:extLst>
          </p:cNvPr>
          <p:cNvPicPr>
            <a:picLocks noChangeAspect="1"/>
          </p:cNvPicPr>
          <p:nvPr/>
        </p:nvPicPr>
        <p:blipFill>
          <a:blip r:embed="rId3"/>
          <a:stretch>
            <a:fillRect/>
          </a:stretch>
        </p:blipFill>
        <p:spPr>
          <a:xfrm>
            <a:off x="762000" y="4037061"/>
            <a:ext cx="10487692" cy="1885543"/>
          </a:xfrm>
          <a:prstGeom prst="rect">
            <a:avLst/>
          </a:prstGeom>
          <a:effectLst>
            <a:softEdge rad="127000"/>
          </a:effectLst>
        </p:spPr>
      </p:pic>
      <p:sp>
        <p:nvSpPr>
          <p:cNvPr id="48" name="TextBox 47"/>
          <p:cNvSpPr txBox="1"/>
          <p:nvPr/>
        </p:nvSpPr>
        <p:spPr>
          <a:xfrm>
            <a:off x="762000" y="1899860"/>
            <a:ext cx="10168909" cy="198971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فهم الأزمات الرقمية، ودور الذكاء الاصطناعي في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التحديات التي تواجه استخدام الذكاء الاصطناعي في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استراتيجيات دمج الذكاء الاصطناعي في خطط إدارة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دراسة حالة: إدارة أزمة إلكترونية باستخدام الذكاء الاصطناعي.</a:t>
            </a:r>
          </a:p>
        </p:txBody>
      </p:sp>
    </p:spTree>
    <p:extLst>
      <p:ext uri="{BB962C8B-B14F-4D97-AF65-F5344CB8AC3E}">
        <p14:creationId xmlns:p14="http://schemas.microsoft.com/office/powerpoint/2010/main" val="1404148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657485" y="6567302"/>
            <a:ext cx="12058961" cy="402695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765" y="2876764"/>
            <a:ext cx="7235623"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خالص</a:t>
            </a:r>
            <a:r>
              <a:rPr lang="ar-EG" sz="1400" dirty="0">
                <a:latin typeface="Alexandria" charset="0"/>
                <a:cs typeface="Alexandria" charset="0"/>
              </a:rPr>
              <a:t> </a:t>
            </a:r>
            <a:r>
              <a:rPr lang="ar-EG" sz="2400" b="1" dirty="0">
                <a:solidFill>
                  <a:srgbClr val="00B0F0"/>
                </a:solidFill>
                <a:latin typeface="Alexandria" charset="0"/>
                <a:cs typeface="Alexandria" charset="0"/>
              </a:rPr>
              <a:t>تمنياتي</a:t>
            </a:r>
            <a:r>
              <a:rPr lang="ar-EG" sz="1400" dirty="0">
                <a:latin typeface="Alexandria" charset="0"/>
                <a:cs typeface="Alexandria" charset="0"/>
              </a:rPr>
              <a:t> </a:t>
            </a:r>
            <a:r>
              <a:rPr lang="ar-EG" sz="2400" b="1" dirty="0">
                <a:solidFill>
                  <a:srgbClr val="00B0F0"/>
                </a:solidFill>
                <a:latin typeface="Alexandria" charset="0"/>
                <a:cs typeface="Alexandria" charset="0"/>
              </a:rPr>
              <a:t>بفصل</a:t>
            </a:r>
            <a:r>
              <a:rPr lang="ar-EG" sz="1400" dirty="0">
                <a:latin typeface="Alexandria" charset="0"/>
                <a:cs typeface="Alexandria" charset="0"/>
              </a:rPr>
              <a:t> </a:t>
            </a:r>
            <a:r>
              <a:rPr lang="ar-EG" sz="2400" b="1" dirty="0">
                <a:solidFill>
                  <a:srgbClr val="00B0F0"/>
                </a:solidFill>
                <a:latin typeface="Alexandria" charset="0"/>
                <a:cs typeface="Alexandria" charset="0"/>
              </a:rPr>
              <a:t>دراسي</a:t>
            </a:r>
            <a:r>
              <a:rPr lang="ar-EG" sz="1400" dirty="0">
                <a:latin typeface="Alexandria" charset="0"/>
                <a:cs typeface="Alexandria" charset="0"/>
              </a:rPr>
              <a:t> </a:t>
            </a:r>
            <a:r>
              <a:rPr lang="ar-EG" sz="2400" b="1" dirty="0">
                <a:solidFill>
                  <a:srgbClr val="00B0F0"/>
                </a:solidFill>
                <a:latin typeface="Alexandria" charset="0"/>
                <a:cs typeface="Alexandria" charset="0"/>
              </a:rPr>
              <a:t>مثمر</a:t>
            </a:r>
            <a:r>
              <a:rPr lang="ar-EG" sz="1400" b="1" dirty="0">
                <a:solidFill>
                  <a:srgbClr val="00B0F0"/>
                </a:solidFill>
                <a:latin typeface="Alexandria" charset="0"/>
                <a:cs typeface="Alexandria" charset="0"/>
              </a:rPr>
              <a:t>، </a:t>
            </a:r>
            <a:r>
              <a:rPr lang="ar-EG" sz="2400" b="1" dirty="0">
                <a:solidFill>
                  <a:srgbClr val="00B0F0"/>
                </a:solidFill>
                <a:latin typeface="Alexandria" charset="0"/>
                <a:cs typeface="Alexandria" charset="0"/>
              </a:rPr>
              <a:t>ملهم</a:t>
            </a:r>
            <a:r>
              <a:rPr lang="ar-EG" sz="1400" b="1" dirty="0">
                <a:solidFill>
                  <a:srgbClr val="00B0F0"/>
                </a:solidFill>
                <a:latin typeface="Alexandria" charset="0"/>
                <a:cs typeface="Alexandria" charset="0"/>
              </a:rPr>
              <a:t>، </a:t>
            </a:r>
            <a:r>
              <a:rPr lang="ar-EG" sz="2400" b="1" dirty="0">
                <a:solidFill>
                  <a:srgbClr val="00B0F0"/>
                </a:solidFill>
                <a:latin typeface="Alexandria" charset="0"/>
                <a:cs typeface="Alexandria" charset="0"/>
              </a:rPr>
              <a:t>وممتع</a:t>
            </a:r>
            <a:endParaRPr lang="en-US" sz="24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2CE575F-296A-7DAF-78F7-E91AEBE8FDA5}"/>
              </a:ext>
            </a:extLst>
          </p:cNvPr>
          <p:cNvSpPr txBox="1"/>
          <p:nvPr/>
        </p:nvSpPr>
        <p:spPr>
          <a:xfrm>
            <a:off x="3150823" y="4415420"/>
            <a:ext cx="3755727" cy="400110"/>
          </a:xfrm>
          <a:prstGeom prst="rect">
            <a:avLst/>
          </a:prstGeom>
          <a:noFill/>
        </p:spPr>
        <p:txBody>
          <a:bodyPr wrap="square" rtlCol="0">
            <a:spAutoFit/>
          </a:bodyPr>
          <a:lstStyle/>
          <a:p>
            <a:pPr algn="ctr" rtl="1"/>
            <a:r>
              <a:rPr lang="ar-EG" sz="2000" dirty="0">
                <a:latin typeface="Alexandria" charset="0"/>
                <a:cs typeface="Alexandria" charset="0"/>
              </a:rPr>
              <a:t>د. آيـة عيـّاد</a:t>
            </a:r>
            <a:endParaRPr lang="en-US" sz="2000" dirty="0">
              <a:latin typeface="Alexandria" charset="0"/>
              <a:cs typeface="Alexandria" charset="0"/>
            </a:endParaRPr>
          </a:p>
        </p:txBody>
      </p:sp>
    </p:spTree>
    <p:extLst>
      <p:ext uri="{BB962C8B-B14F-4D97-AF65-F5344CB8AC3E}">
        <p14:creationId xmlns:p14="http://schemas.microsoft.com/office/powerpoint/2010/main" val="36189652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558</TotalTime>
  <Words>889</Words>
  <Application>Microsoft Macintosh PowerPoint</Application>
  <PresentationFormat>Widescreen</PresentationFormat>
  <Paragraphs>128</Paragraphs>
  <Slides>20</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82</cp:revision>
  <dcterms:created xsi:type="dcterms:W3CDTF">2023-04-29T09:08:00Z</dcterms:created>
  <dcterms:modified xsi:type="dcterms:W3CDTF">2026-09-01T12:03:35Z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