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9"/>
  </p:notesMasterIdLst>
  <p:sldIdLst>
    <p:sldId id="303" r:id="rId2"/>
    <p:sldId id="276" r:id="rId3"/>
    <p:sldId id="378" r:id="rId4"/>
    <p:sldId id="401" r:id="rId5"/>
    <p:sldId id="350" r:id="rId6"/>
    <p:sldId id="367" r:id="rId7"/>
    <p:sldId id="380" r:id="rId8"/>
    <p:sldId id="353" r:id="rId9"/>
    <p:sldId id="356" r:id="rId10"/>
    <p:sldId id="357" r:id="rId11"/>
    <p:sldId id="355" r:id="rId12"/>
    <p:sldId id="351" r:id="rId13"/>
    <p:sldId id="362" r:id="rId14"/>
    <p:sldId id="359" r:id="rId15"/>
    <p:sldId id="417" r:id="rId16"/>
    <p:sldId id="368" r:id="rId17"/>
    <p:sldId id="361" r:id="rId18"/>
    <p:sldId id="358" r:id="rId19"/>
    <p:sldId id="373" r:id="rId20"/>
    <p:sldId id="372" r:id="rId21"/>
    <p:sldId id="399" r:id="rId22"/>
    <p:sldId id="371" r:id="rId23"/>
    <p:sldId id="369" r:id="rId24"/>
    <p:sldId id="374" r:id="rId25"/>
    <p:sldId id="397" r:id="rId26"/>
    <p:sldId id="391" r:id="rId27"/>
    <p:sldId id="403" r:id="rId28"/>
    <p:sldId id="404" r:id="rId29"/>
    <p:sldId id="405" r:id="rId30"/>
    <p:sldId id="406" r:id="rId31"/>
    <p:sldId id="407" r:id="rId32"/>
    <p:sldId id="412" r:id="rId33"/>
    <p:sldId id="411" r:id="rId34"/>
    <p:sldId id="413" r:id="rId35"/>
    <p:sldId id="415" r:id="rId36"/>
    <p:sldId id="418" r:id="rId37"/>
    <p:sldId id="419" r:id="rId38"/>
    <p:sldId id="420" r:id="rId39"/>
    <p:sldId id="421" r:id="rId40"/>
    <p:sldId id="402" r:id="rId41"/>
    <p:sldId id="408" r:id="rId42"/>
    <p:sldId id="410" r:id="rId43"/>
    <p:sldId id="409" r:id="rId44"/>
    <p:sldId id="393" r:id="rId45"/>
    <p:sldId id="416" r:id="rId46"/>
    <p:sldId id="389" r:id="rId47"/>
    <p:sldId id="349" r:id="rId4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276"/>
            <p14:sldId id="378"/>
            <p14:sldId id="401"/>
            <p14:sldId id="350"/>
            <p14:sldId id="367"/>
            <p14:sldId id="380"/>
            <p14:sldId id="353"/>
            <p14:sldId id="356"/>
            <p14:sldId id="357"/>
            <p14:sldId id="355"/>
            <p14:sldId id="351"/>
            <p14:sldId id="362"/>
            <p14:sldId id="359"/>
            <p14:sldId id="417"/>
            <p14:sldId id="368"/>
            <p14:sldId id="361"/>
            <p14:sldId id="358"/>
            <p14:sldId id="373"/>
            <p14:sldId id="372"/>
            <p14:sldId id="399"/>
            <p14:sldId id="371"/>
            <p14:sldId id="369"/>
            <p14:sldId id="374"/>
            <p14:sldId id="397"/>
            <p14:sldId id="391"/>
            <p14:sldId id="403"/>
            <p14:sldId id="404"/>
            <p14:sldId id="405"/>
            <p14:sldId id="406"/>
            <p14:sldId id="407"/>
            <p14:sldId id="412"/>
            <p14:sldId id="411"/>
            <p14:sldId id="413"/>
            <p14:sldId id="415"/>
            <p14:sldId id="418"/>
            <p14:sldId id="419"/>
            <p14:sldId id="420"/>
            <p14:sldId id="421"/>
            <p14:sldId id="402"/>
            <p14:sldId id="408"/>
            <p14:sldId id="410"/>
            <p14:sldId id="409"/>
            <p14:sldId id="393"/>
            <p14:sldId id="416"/>
            <p14:sldId id="38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09ECE7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59" d="100"/>
          <a:sy n="59" d="100"/>
        </p:scale>
        <p:origin x="86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11/29/2023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9920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68465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10848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11/29/2023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11/29/2023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11/29/2023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11/29/2023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  <p:sldLayoutId id="2147483666" r:id="rId13"/>
    <p:sldLayoutId id="2147483667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5.sv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4.png"/><Relationship Id="rId5" Type="http://schemas.openxmlformats.org/officeDocument/2006/relationships/image" Target="../media/image6.png"/><Relationship Id="rId4" Type="http://schemas.openxmlformats.org/officeDocument/2006/relationships/image" Target="../media/image10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6856269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58058"/>
            <a:ext cx="8659664" cy="5358856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498187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Governance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22411" y="4112582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9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07898" y="4682874"/>
            <a:ext cx="49818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 424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Ch9 – Governance of Programs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 Hakem Sharari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9638"/>
    </mc:Choice>
    <mc:Fallback xmlns="">
      <p:transition spd="slow" advTm="289638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Clarifying the logic behind developing project programs.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Discussing a project programs as a governance structure.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Highlighting the types of decisions made in project programs.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Understanding the role of programs in achieving portfolio objectives.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Explaining program control as related to governance and information needs.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Learning Outcomes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4066"/>
    </mc:Choice>
    <mc:Fallback xmlns="">
      <p:transition advTm="104066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project may consist of a larger or smaller number of ongoing projects being run simultaneously.  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 these projects typically compete for a finite number of often scarce resources, they need to be governed. 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this case, the focus is on: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Ensuring 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effectiveness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by ‘doing the right projects’.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Ensuring 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efficiency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by ‘doing projects right’.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2432D13-5549-13BB-96FB-4C750F0EC5DD}"/>
              </a:ext>
            </a:extLst>
          </p:cNvPr>
          <p:cNvSpPr txBox="1"/>
          <p:nvPr/>
        </p:nvSpPr>
        <p:spPr>
          <a:xfrm>
            <a:off x="2459842" y="1059324"/>
            <a:ext cx="62813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Logic of Programs</a:t>
            </a:r>
          </a:p>
        </p:txBody>
      </p:sp>
    </p:spTree>
    <p:extLst>
      <p:ext uri="{BB962C8B-B14F-4D97-AF65-F5344CB8AC3E}">
        <p14:creationId xmlns:p14="http://schemas.microsoft.com/office/powerpoint/2010/main" val="768976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3994"/>
    </mc:Choice>
    <mc:Fallback xmlns="">
      <p:transition advTm="63994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Whereas Effectiveness Is Achieved Through Project Portfolios, Efficiency Is Achieved Through Project Programs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747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6097"/>
    </mc:Choice>
    <mc:Fallback xmlns="">
      <p:transition advTm="36097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1087028" y="2338120"/>
            <a:ext cx="10487692" cy="29498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project program is a grouping of projects by common objective unable to be realized with a single project alone. </a:t>
            </a:r>
          </a:p>
          <a:p>
            <a:pPr marL="285750" indent="-28575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Programs are structured to consist multiple projects that bear on one idea or outcome.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F4C774E-A7D4-28A3-5C51-1A03711EC123}"/>
              </a:ext>
            </a:extLst>
          </p:cNvPr>
          <p:cNvSpPr txBox="1"/>
          <p:nvPr/>
        </p:nvSpPr>
        <p:spPr>
          <a:xfrm>
            <a:off x="2452278" y="1083696"/>
            <a:ext cx="53234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is a Project Program?</a:t>
            </a:r>
          </a:p>
        </p:txBody>
      </p:sp>
    </p:spTree>
    <p:extLst>
      <p:ext uri="{BB962C8B-B14F-4D97-AF65-F5344CB8AC3E}">
        <p14:creationId xmlns:p14="http://schemas.microsoft.com/office/powerpoint/2010/main" val="779160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1959"/>
    </mc:Choice>
    <mc:Fallback xmlns="">
      <p:transition advTm="61959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942308" y="2222659"/>
            <a:ext cx="10541000" cy="29498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0" lvl="0" indent="-45720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 programs of projects </a:t>
            </a: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 meant to 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maximizing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efficiency</a:t>
            </a: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</a:t>
            </a:r>
          </a:p>
          <a:p>
            <a:pPr marL="457200" marR="0" lvl="0" indent="-45720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Such organizations emphasize synergies stemming from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combining several individual</a:t>
            </a: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project objectives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into</a:t>
            </a: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</a:t>
            </a: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larger overall objective</a:t>
            </a: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 </a:t>
            </a:r>
          </a:p>
          <a:p>
            <a:pPr marL="457200" marR="0" lvl="0" indent="-45720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 this type of organization,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skill sets needed may vary significantly </a:t>
            </a: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between the individual projects.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572DC64-38B4-2476-9EB3-F42AED82391B}"/>
              </a:ext>
            </a:extLst>
          </p:cNvPr>
          <p:cNvSpPr txBox="1"/>
          <p:nvPr/>
        </p:nvSpPr>
        <p:spPr>
          <a:xfrm>
            <a:off x="2513150" y="1019069"/>
            <a:ext cx="68703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is a Project Program?</a:t>
            </a:r>
          </a:p>
        </p:txBody>
      </p:sp>
    </p:spTree>
    <p:extLst>
      <p:ext uri="{BB962C8B-B14F-4D97-AF65-F5344CB8AC3E}">
        <p14:creationId xmlns:p14="http://schemas.microsoft.com/office/powerpoint/2010/main" val="77158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2626"/>
    </mc:Choice>
    <mc:Fallback xmlns="">
      <p:transition advTm="52626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indent="-3429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2400" b="1" kern="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Efficiency</a:t>
            </a:r>
            <a:r>
              <a:rPr lang="en-US" sz="2400" kern="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can be improved through </a:t>
            </a:r>
            <a:r>
              <a:rPr lang="en-US" sz="2400" b="1" kern="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effective</a:t>
            </a:r>
            <a:r>
              <a:rPr lang="en-US" sz="2400" kern="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kern="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use</a:t>
            </a:r>
            <a:r>
              <a:rPr lang="en-US" sz="2400" kern="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of programs. </a:t>
            </a:r>
          </a:p>
          <a:p>
            <a:pPr marL="342900" marR="0" indent="-3429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2400" kern="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Efficiency is achieved through </a:t>
            </a:r>
            <a:r>
              <a:rPr lang="en-US" sz="2400" b="1" kern="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minimizing costs of converting inputs to outputs </a:t>
            </a:r>
            <a:r>
              <a:rPr lang="en-US" sz="2400" kern="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within and across projects with a common goal (a program). </a:t>
            </a:r>
          </a:p>
          <a:p>
            <a:pPr marL="342900" marR="0" indent="-3429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2400" kern="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These costs are known as </a:t>
            </a:r>
            <a:r>
              <a:rPr lang="en-US" sz="2400" b="1" kern="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transaction costs </a:t>
            </a:r>
            <a:r>
              <a:rPr lang="en-US" sz="2400" kern="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within TCE (Transaction Costs Economics).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2278" y="1083696"/>
            <a:ext cx="53234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Efficiency and Project Programs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8723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4439"/>
    </mc:Choice>
    <mc:Fallback xmlns="">
      <p:transition advTm="64439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942308" y="2155119"/>
            <a:ext cx="10487692" cy="35807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Programs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are the source of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efficiency</a:t>
            </a: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that </a:t>
            </a: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must be 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balanced</a:t>
            </a: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with portfolio </a:t>
            </a: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effectiveness.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Programs are 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important</a:t>
            </a: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to:</a:t>
            </a:r>
            <a:endParaRPr kumimoji="0" lang="en-US" sz="24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Controlling multiple projects </a:t>
            </a: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serve 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common goal</a:t>
            </a: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Ensuring the best use of resources </a:t>
            </a: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when developing products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that fit with market </a:t>
            </a: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needs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15D8211-99C3-4CD5-D3D6-D86573C71057}"/>
              </a:ext>
            </a:extLst>
          </p:cNvPr>
          <p:cNvSpPr txBox="1"/>
          <p:nvPr/>
        </p:nvSpPr>
        <p:spPr>
          <a:xfrm>
            <a:off x="2513149" y="1019069"/>
            <a:ext cx="76323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Importance of Programs</a:t>
            </a:r>
          </a:p>
        </p:txBody>
      </p:sp>
    </p:spTree>
    <p:extLst>
      <p:ext uri="{BB962C8B-B14F-4D97-AF65-F5344CB8AC3E}">
        <p14:creationId xmlns:p14="http://schemas.microsoft.com/office/powerpoint/2010/main" val="2364594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8509"/>
    </mc:Choice>
    <mc:Fallback xmlns="">
      <p:transition advTm="78509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942308" y="2098855"/>
            <a:ext cx="10541000" cy="36577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board of directors makes the decision on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whether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and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how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to use portfolios and programs to implementing the project-based organizational works.</a:t>
            </a:r>
          </a:p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These decisions are related to: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</a:p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Whether to pursue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projects with the same goal as a higher structure (program).</a:t>
            </a:r>
          </a:p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How these higher structures, </a:t>
            </a: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if any,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are managed to ensure efficient outcomes.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EABC9E8-3242-FEE6-3840-22BB53A1EB82}"/>
              </a:ext>
            </a:extLst>
          </p:cNvPr>
          <p:cNvSpPr txBox="1"/>
          <p:nvPr/>
        </p:nvSpPr>
        <p:spPr>
          <a:xfrm>
            <a:off x="2513149" y="1019069"/>
            <a:ext cx="76323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Decisions on Programs</a:t>
            </a:r>
          </a:p>
        </p:txBody>
      </p:sp>
    </p:spTree>
    <p:extLst>
      <p:ext uri="{BB962C8B-B14F-4D97-AF65-F5344CB8AC3E}">
        <p14:creationId xmlns:p14="http://schemas.microsoft.com/office/powerpoint/2010/main" val="3121414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1301"/>
    </mc:Choice>
    <mc:Fallback xmlns="">
      <p:transition advTm="71301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Governance of programs aims to ensure achievement of a major objective or benefit through the sum of outputs of several individual projects. </a:t>
            </a:r>
          </a:p>
          <a:p>
            <a:pPr>
              <a:lnSpc>
                <a:spcPct val="150000"/>
              </a:lnSpc>
            </a:pPr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main areas of concern at the program level are 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management of benefits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stakeholders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as well as 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governance of the projects within the program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EFFC8E0-E7EC-6A95-C667-154DFB96D3E7}"/>
              </a:ext>
            </a:extLst>
          </p:cNvPr>
          <p:cNvSpPr txBox="1"/>
          <p:nvPr/>
        </p:nvSpPr>
        <p:spPr>
          <a:xfrm>
            <a:off x="2513150" y="1019069"/>
            <a:ext cx="68703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Main Areas Concerning Programs</a:t>
            </a:r>
          </a:p>
        </p:txBody>
      </p:sp>
    </p:spTree>
    <p:extLst>
      <p:ext uri="{BB962C8B-B14F-4D97-AF65-F5344CB8AC3E}">
        <p14:creationId xmlns:p14="http://schemas.microsoft.com/office/powerpoint/2010/main" val="3333029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8479"/>
    </mc:Choice>
    <mc:Fallback xmlns="">
      <p:transition advTm="58479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68703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Reality of Programs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942308" y="2228864"/>
            <a:ext cx="10541000" cy="259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It is a mistake to think of a program as ‘simply a large project broken up into</a:t>
            </a: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easily manageable parts’. </a:t>
            </a:r>
          </a:p>
          <a:p>
            <a:pPr marR="0" lvl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600"/>
              </a:spcAft>
              <a:buClrTx/>
              <a:buSzTx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Whereas projects deliver a measurable, often physical output,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programs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often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deliver benefits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that are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less tangible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at least in the early stages.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2617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5193"/>
    </mc:Choice>
    <mc:Fallback xmlns="">
      <p:transition advTm="65193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942308" y="2011259"/>
            <a:ext cx="10541000" cy="37885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endParaRPr lang="en-US" sz="5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 example of a 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program</a:t>
            </a: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is the 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Apollo program, </a:t>
            </a: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which had 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major objective </a:t>
            </a: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establishing a 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reputation</a:t>
            </a: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for 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NASA</a:t>
            </a: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as the leading space exploration agency. 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Each Apollo mission was a project within the program, but the major objective could only be achieved by the sum of the results of all the individual projects.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achievement associated with this objective was 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initially intangible </a:t>
            </a: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reputation)</a:t>
            </a: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and became 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tangible later</a:t>
            </a: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contracts and funding)</a:t>
            </a: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en-US" sz="24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54A30E6E-0760-69CD-3602-6AFAECC633CD}"/>
              </a:ext>
            </a:extLst>
          </p:cNvPr>
          <p:cNvSpPr txBox="1"/>
          <p:nvPr/>
        </p:nvSpPr>
        <p:spPr>
          <a:xfrm>
            <a:off x="2513150" y="1019069"/>
            <a:ext cx="68703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Reality of Programs</a:t>
            </a:r>
          </a:p>
        </p:txBody>
      </p:sp>
    </p:spTree>
    <p:extLst>
      <p:ext uri="{BB962C8B-B14F-4D97-AF65-F5344CB8AC3E}">
        <p14:creationId xmlns:p14="http://schemas.microsoft.com/office/powerpoint/2010/main" val="1631454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4661"/>
    </mc:Choice>
    <mc:Fallback xmlns="">
      <p:transition advTm="114661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endParaRPr lang="en-US" sz="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Two main 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forms of project programs </a:t>
            </a: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exist, each has its own major implication for program governance. </a:t>
            </a:r>
          </a:p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These are:</a:t>
            </a:r>
          </a:p>
          <a:p>
            <a:pPr marL="457200" indent="-457200">
              <a:lnSpc>
                <a:spcPct val="150000"/>
              </a:lnSpc>
              <a:spcAft>
                <a:spcPts val="600"/>
              </a:spcAft>
              <a:buFont typeface="+mj-lt"/>
              <a:buAutoNum type="arabicPeriod"/>
              <a:defRPr/>
            </a:pP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Temporary Programs. </a:t>
            </a:r>
          </a:p>
          <a:p>
            <a:pPr marL="457200" indent="-457200">
              <a:lnSpc>
                <a:spcPct val="150000"/>
              </a:lnSpc>
              <a:spcAft>
                <a:spcPts val="600"/>
              </a:spcAft>
              <a:buFont typeface="+mj-lt"/>
              <a:buAutoNum type="arabicPeriod"/>
              <a:defRPr/>
            </a:pP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Semi-permanent Programs.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800C07D-5017-5AAD-8C9B-143B29953F1C}"/>
              </a:ext>
            </a:extLst>
          </p:cNvPr>
          <p:cNvSpPr txBox="1"/>
          <p:nvPr/>
        </p:nvSpPr>
        <p:spPr>
          <a:xfrm>
            <a:off x="2513150" y="1019069"/>
            <a:ext cx="68703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Forms of Programs </a:t>
            </a:r>
          </a:p>
        </p:txBody>
      </p:sp>
    </p:spTree>
    <p:extLst>
      <p:ext uri="{BB962C8B-B14F-4D97-AF65-F5344CB8AC3E}">
        <p14:creationId xmlns:p14="http://schemas.microsoft.com/office/powerpoint/2010/main" val="2878364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2500"/>
    </mc:Choice>
    <mc:Fallback xmlns="">
      <p:transition advTm="4250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This form of program has 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defined end date</a:t>
            </a: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such as implementing a new Enterprise Resource Planning (ERP) system by incremental rollouts over time. </a:t>
            </a:r>
          </a:p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success</a:t>
            </a: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of the program will be 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measured once the final rollout has been successfully implemented </a:t>
            </a: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the program is finished.</a:t>
            </a:r>
          </a:p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this form of programs, 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objective setting, planning, budgeting and scheduling are done during early stages </a:t>
            </a: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be governed primarily with 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control</a:t>
            </a: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in mind.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EA24534-17CD-D885-02A3-D7710D44D577}"/>
              </a:ext>
            </a:extLst>
          </p:cNvPr>
          <p:cNvSpPr txBox="1"/>
          <p:nvPr/>
        </p:nvSpPr>
        <p:spPr>
          <a:xfrm>
            <a:off x="2513150" y="1019069"/>
            <a:ext cx="68703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Temporary Programs</a:t>
            </a:r>
          </a:p>
        </p:txBody>
      </p:sp>
    </p:spTree>
    <p:extLst>
      <p:ext uri="{BB962C8B-B14F-4D97-AF65-F5344CB8AC3E}">
        <p14:creationId xmlns:p14="http://schemas.microsoft.com/office/powerpoint/2010/main" val="3370908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1173"/>
    </mc:Choice>
    <mc:Fallback xmlns="">
      <p:transition advTm="121173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This type of program has 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defined end date</a:t>
            </a: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it remains active, for example, as long as there is a market for the product or service it produces. </a:t>
            </a:r>
          </a:p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These programs 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include Not only projects</a:t>
            </a: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but also 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operational processes</a:t>
            </a: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program is terminated only by a specific event</a:t>
            </a: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such as when the product being produced is decommissioned.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EA24534-17CD-D885-02A3-D7710D44D577}"/>
              </a:ext>
            </a:extLst>
          </p:cNvPr>
          <p:cNvSpPr txBox="1"/>
          <p:nvPr/>
        </p:nvSpPr>
        <p:spPr>
          <a:xfrm>
            <a:off x="2513150" y="1019069"/>
            <a:ext cx="68703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Semi-permanent Programs</a:t>
            </a:r>
          </a:p>
        </p:txBody>
      </p:sp>
    </p:spTree>
    <p:extLst>
      <p:ext uri="{BB962C8B-B14F-4D97-AF65-F5344CB8AC3E}">
        <p14:creationId xmlns:p14="http://schemas.microsoft.com/office/powerpoint/2010/main" val="3594736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3815"/>
    </mc:Choice>
    <mc:Fallback xmlns="">
      <p:transition advTm="103815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spcAft>
                <a:spcPts val="300"/>
              </a:spcAft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 example is a new model of a car that is manufactured continuously and receive its annual face-lift (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form of projects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if there is a market for that model. </a:t>
            </a:r>
          </a:p>
          <a:p>
            <a:pPr marL="342900" indent="-342900">
              <a:lnSpc>
                <a:spcPct val="150000"/>
              </a:lnSpc>
              <a:spcAft>
                <a:spcPts val="300"/>
              </a:spcAft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These programs are 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planned and budgeted annually 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fit with the 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visionary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objectives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that  can only be vaguely estimated at the start.</a:t>
            </a:r>
          </a:p>
          <a:p>
            <a:pPr marL="342900" indent="-342900">
              <a:lnSpc>
                <a:spcPct val="150000"/>
              </a:lnSpc>
              <a:spcAft>
                <a:spcPts val="300"/>
              </a:spcAft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These programs require a more entrepreneurial approach to governance than the temporary programs.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DE1957A-D4DF-7882-FA34-7D6F76C99EC6}"/>
              </a:ext>
            </a:extLst>
          </p:cNvPr>
          <p:cNvSpPr txBox="1"/>
          <p:nvPr/>
        </p:nvSpPr>
        <p:spPr>
          <a:xfrm>
            <a:off x="2459842" y="1059324"/>
            <a:ext cx="63793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Semi-permanent Programs</a:t>
            </a:r>
          </a:p>
        </p:txBody>
      </p:sp>
    </p:spTree>
    <p:extLst>
      <p:ext uri="{BB962C8B-B14F-4D97-AF65-F5344CB8AC3E}">
        <p14:creationId xmlns:p14="http://schemas.microsoft.com/office/powerpoint/2010/main" val="1421010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8214"/>
    </mc:Choice>
    <mc:Fallback xmlns="">
      <p:transition advTm="118214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1059324"/>
            <a:ext cx="55738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Program Governance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942308" y="1998065"/>
            <a:ext cx="10541000" cy="3973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endParaRPr lang="en-US" sz="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Program governance is the process of developing, communicating, implementing, monitoring and assuring the policies, procedures, structures and practices for a program.</a:t>
            </a:r>
          </a:p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Program governance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provides a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framework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decision making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is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guided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by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strategic management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portfolio management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any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cross-program governance directives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9875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4268"/>
    </mc:Choice>
    <mc:Fallback xmlns="">
      <p:transition advTm="114268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Governance of programs is 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executed</a:t>
            </a: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by the 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executive sponsor </a:t>
            </a: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their 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program steering committee</a:t>
            </a: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These committees consist of 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executive sponsor</a:t>
            </a: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of the program, a 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change manager</a:t>
            </a: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portfolio manager, </a:t>
            </a: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other stakeholders</a:t>
            </a: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(as needed).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program manager reports </a:t>
            </a: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the 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steering committee</a:t>
            </a: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mainly to the executive sponsor of the program.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7165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Execution of Program Governance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6296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1154"/>
    </mc:Choice>
    <mc:Fallback xmlns="">
      <p:transition advTm="141154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  <a:spcAft>
                <a:spcPts val="600"/>
              </a:spcAft>
              <a:defRPr/>
            </a:pP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Aim of Program Governance Is To Be An Enabler For the Aspired Program Benefits By Setting A Framework Allowing For A Coordinated and Efficient Execution of the Program and the Projects of Which It Consists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1059324"/>
            <a:ext cx="69563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Aim of Program Governance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1590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6507"/>
    </mc:Choice>
    <mc:Fallback xmlns="">
      <p:transition advTm="46507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l">
              <a:lnSpc>
                <a:spcPct val="150000"/>
              </a:lnSpc>
              <a:spcAft>
                <a:spcPts val="200"/>
              </a:spcAft>
              <a:buFont typeface="Wingdings" panose="05000000000000000000" pitchFamily="2" charset="2"/>
              <a:buChar char="Ø"/>
            </a:pPr>
            <a:endParaRPr lang="en-US" sz="1200" dirty="0">
              <a:solidFill>
                <a:srgbClr val="40264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l">
              <a:lnSpc>
                <a:spcPct val="150000"/>
              </a:lnSpc>
              <a:spcAft>
                <a:spcPts val="200"/>
              </a:spcAft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Goal setting is a governance function that ensures the </a:t>
            </a:r>
            <a:r>
              <a:rPr lang="en-US" sz="2400" b="1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achievability</a:t>
            </a:r>
            <a:r>
              <a:rPr lang="en-US" sz="2400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of the proposed program, and that its required </a:t>
            </a:r>
            <a:r>
              <a:rPr lang="en-US" sz="2400" b="1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prerequisites are in place</a:t>
            </a:r>
            <a:r>
              <a:rPr lang="en-US" sz="2400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342900" indent="-342900" algn="l">
              <a:lnSpc>
                <a:spcPct val="150000"/>
              </a:lnSpc>
              <a:spcAft>
                <a:spcPts val="200"/>
              </a:spcAft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Goal setting must ensure that the proposed program fits with the culture, policies, and objectives of the overall corporation - this includes the program:</a:t>
            </a:r>
          </a:p>
          <a:p>
            <a:pPr marL="342900" indent="-342900" algn="l">
              <a:lnSpc>
                <a:spcPct val="15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Methods (processes, tools and techniques).</a:t>
            </a:r>
          </a:p>
          <a:p>
            <a:pPr marL="342900" indent="-342900" algn="l">
              <a:lnSpc>
                <a:spcPct val="15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Facilities and skill sets. </a:t>
            </a:r>
          </a:p>
          <a:p>
            <a:pPr marL="342900" indent="-342900" algn="l">
              <a:lnSpc>
                <a:spcPct val="15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Context (the specialist employed, market segments to be targeted).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1059324"/>
            <a:ext cx="73828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Goal Setting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2728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33147"/>
    </mc:Choice>
    <mc:Fallback xmlns="">
      <p:transition advTm="133147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Effective goal setting needs to address:</a:t>
            </a:r>
          </a:p>
          <a:p>
            <a:pPr marL="457200" indent="-457200" algn="l">
              <a:lnSpc>
                <a:spcPct val="150000"/>
              </a:lnSpc>
              <a:buFont typeface="+mj-lt"/>
              <a:buAutoNum type="arabicPeriod"/>
            </a:pPr>
            <a:r>
              <a:rPr lang="en-US" sz="2400" b="1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General Program Governance Practices </a:t>
            </a:r>
            <a:r>
              <a:rPr lang="en-US" sz="2400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related to:</a:t>
            </a:r>
          </a:p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defining </a:t>
            </a:r>
            <a:r>
              <a:rPr lang="en-US" sz="2400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program’s success criteria;</a:t>
            </a:r>
          </a:p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contracting and contract management practices;</a:t>
            </a:r>
          </a:p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depth and accuracy of planning and control within the program;</a:t>
            </a:r>
          </a:p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reporting and communication standards; and</a:t>
            </a:r>
          </a:p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procedures for escalation, risk handling, resource procurement and safety.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1059324"/>
            <a:ext cx="74461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Effective Goal Setting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0194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68570"/>
    </mc:Choice>
    <mc:Fallback xmlns="">
      <p:transition advTm="26857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l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11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l">
              <a:lnSpc>
                <a:spcPct val="150000"/>
              </a:lnSpc>
              <a:buFont typeface="+mj-lt"/>
              <a:buAutoNum type="arabicPeriod" startAt="2"/>
            </a:pP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Identification and communication 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the program’s contribution to the portfolio objectives, which includes the program’s qualitative and quantitative performance measures (including tolerance levels), together with their emergence over time.</a:t>
            </a:r>
          </a:p>
          <a:p>
            <a:pPr algn="l">
              <a:lnSpc>
                <a:spcPct val="150000"/>
              </a:lnSpc>
            </a:pPr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l">
              <a:lnSpc>
                <a:spcPct val="150000"/>
              </a:lnSpc>
              <a:buFont typeface="+mj-lt"/>
              <a:buAutoNum type="arabicPeriod" startAt="3"/>
            </a:pP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Defining the goals and establishing agreement on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the ‘three themes’ of program management: 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benefits management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stakeholder management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and 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governance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1059324"/>
            <a:ext cx="74461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Effective Goal Setting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7254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97932"/>
    </mc:Choice>
    <mc:Fallback xmlns="">
      <p:transition advTm="197932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lnSpc>
                <a:spcPct val="150000"/>
              </a:lnSpc>
              <a:buFont typeface="+mj-lt"/>
              <a:buAutoNum type="arabicPeriod" startAt="7"/>
            </a:pPr>
            <a:endParaRPr lang="en-US" sz="100" b="1" dirty="0">
              <a:solidFill>
                <a:srgbClr val="40264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1200" b="1" dirty="0">
              <a:solidFill>
                <a:srgbClr val="40264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Benefits Management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Benefits management consists of </a:t>
            </a:r>
            <a:r>
              <a:rPr lang="en-US" sz="2400" b="1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defining the program’s benefits </a:t>
            </a:r>
            <a:r>
              <a:rPr lang="en-US" sz="2400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agreement on </a:t>
            </a:r>
            <a:r>
              <a:rPr lang="en-US" sz="2400" b="1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plan for how best to manage attaining them</a:t>
            </a:r>
            <a:r>
              <a:rPr lang="en-US" sz="2400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program governance institution (the </a:t>
            </a:r>
            <a:r>
              <a:rPr lang="en-US" sz="2400" b="1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program steering committee</a:t>
            </a:r>
            <a:r>
              <a:rPr lang="en-US" sz="2400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identifies the </a:t>
            </a:r>
            <a:r>
              <a:rPr lang="en-US" sz="2400" b="1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benefits</a:t>
            </a:r>
            <a:r>
              <a:rPr lang="en-US" sz="2400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and the </a:t>
            </a:r>
            <a:r>
              <a:rPr lang="en-US" sz="2400" b="1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program manager </a:t>
            </a:r>
            <a:r>
              <a:rPr lang="en-US" sz="2400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develops the benefits management </a:t>
            </a:r>
            <a:r>
              <a:rPr lang="en-US" sz="2400" b="1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plan</a:t>
            </a:r>
            <a:r>
              <a:rPr lang="en-US" sz="2400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400" b="1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nature</a:t>
            </a:r>
            <a:r>
              <a:rPr lang="en-US" sz="2400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of the benefits management plan </a:t>
            </a:r>
            <a:r>
              <a:rPr lang="en-US" sz="2400" b="1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 likely to differ</a:t>
            </a:r>
            <a:r>
              <a:rPr lang="en-US" sz="2400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depending on </a:t>
            </a:r>
            <a:r>
              <a:rPr lang="en-US" sz="2400" b="1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n-US" sz="2400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form of program </a:t>
            </a:r>
            <a:r>
              <a:rPr lang="en-US" sz="2400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being implemented.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1059324"/>
            <a:ext cx="70526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Themes of Program Management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4362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41808"/>
    </mc:Choice>
    <mc:Fallback xmlns="">
      <p:transition advTm="241808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l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1000" b="1" dirty="0">
              <a:solidFill>
                <a:srgbClr val="40264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l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Stakeholder Management</a:t>
            </a:r>
          </a:p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Stakeholder management consists of </a:t>
            </a:r>
            <a:r>
              <a:rPr lang="en-US" sz="2400" b="1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defining the objectives for how to manage </a:t>
            </a:r>
            <a:r>
              <a:rPr lang="en-US" sz="2400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different </a:t>
            </a:r>
            <a:r>
              <a:rPr lang="en-US" sz="2400" b="1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stakeholder</a:t>
            </a:r>
            <a:r>
              <a:rPr lang="en-US" sz="2400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groups</a:t>
            </a:r>
            <a:r>
              <a:rPr lang="en-US" sz="2400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40264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This includes determining:</a:t>
            </a:r>
          </a:p>
          <a:p>
            <a:pPr marL="342900" indent="-342900" algn="l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certain stakeholders who have priority over others; and</a:t>
            </a:r>
          </a:p>
          <a:p>
            <a:pPr marL="342900" indent="-342900" algn="l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intended level of involvement of such stakeholders.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1059324"/>
            <a:ext cx="74461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Themes of Program Management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0930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66786"/>
    </mc:Choice>
    <mc:Fallback xmlns="">
      <p:transition advTm="166786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l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Governance</a:t>
            </a:r>
          </a:p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governance consists of </a:t>
            </a:r>
            <a:r>
              <a:rPr lang="en-US" sz="2400" b="1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identifying any possible constraints for governance </a:t>
            </a:r>
            <a:r>
              <a:rPr lang="en-US" sz="2400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the projects comprising the program.</a:t>
            </a:r>
          </a:p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40264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example, legal constraints on using specific project management methods and techniques and so on.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1059324"/>
            <a:ext cx="744615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Themes of Program Management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5833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9699"/>
    </mc:Choice>
    <mc:Fallback xmlns="">
      <p:transition advTm="69699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means of achieving program objectives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are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budgets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skills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and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other resources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needed. </a:t>
            </a:r>
            <a:endParaRPr lang="en-US" sz="2400" noProof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1200" cap="none" spc="0" normalizeH="0" baseline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Other means of ach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ieving program objectives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include the need for appropriate: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Organizational structures.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Roles and authorities.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Program Management Office support.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Program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managers.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2278" y="1048836"/>
            <a:ext cx="59957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Achievement of Program Objectives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0634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9336"/>
    </mc:Choice>
    <mc:Fallback xmlns="">
      <p:transition advTm="209336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99806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Organization structures include relevant program hierarchy which allows for decision making at the appropriate level.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Program structures should allow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flexibility in program execution (reallocating resources) to be balanced with the need for central and formal decision making (cancelling a project when necessary).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2278" y="1048836"/>
            <a:ext cx="59957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Organization Structures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5823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2756"/>
    </mc:Choice>
    <mc:Fallback xmlns="">
      <p:transition advTm="112756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Roles and authorities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to be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assigned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by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program steering committee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 </a:t>
            </a:r>
          </a:p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</a:t>
            </a: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addition to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program management role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these include: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Opportunity management roles and authorities.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Resource management roles and authorities.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Program maintenance roles and authorities.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2278" y="1048836"/>
            <a:ext cx="59957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Roles and Authorities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9408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85413"/>
    </mc:Choice>
    <mc:Fallback xmlns="">
      <p:transition advTm="185413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Ideally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program steering group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should decide to establish a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dedicated PMO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</a:t>
            </a:r>
          </a:p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sz="2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This can be either: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an expert team whose function is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to support the choice of methods and application of tools and techniques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or 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an administrative team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whose function is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to relieve the productive program resources from the need to do unproductive administrative work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2278" y="1048836"/>
            <a:ext cx="59957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Program Management Office Support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3005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63085"/>
    </mc:Choice>
    <mc:Fallback xmlns="">
      <p:transition advTm="163085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Just as programs differ from projects, so does the role of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program managers differ from that of project managers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 </a:t>
            </a:r>
          </a:p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While the </a:t>
            </a: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project managers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are more </a:t>
            </a: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focused on strict planning, management and solving of technical issues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program managers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are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tolerant of uncertainty, embrace change and are more aware of wider business influences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2278" y="1048836"/>
            <a:ext cx="70602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Choosing Appropriate Program Managers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5649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36905"/>
    </mc:Choice>
    <mc:Fallback xmlns="">
      <p:transition advTm="136905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attributes of program managers </a:t>
            </a: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are grouped into three groups based on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relationship between program managers </a:t>
            </a: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and: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program work itself.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program team.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program environment.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2278" y="1048836"/>
            <a:ext cx="69638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Attributes of Program Managers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4147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6513"/>
    </mc:Choice>
    <mc:Fallback xmlns="">
      <p:transition advTm="116513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endParaRPr kumimoji="0" lang="en-US" sz="16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four levels of program managers </a:t>
            </a: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are chosen based on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the nature, size and complexity </a:t>
            </a: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of the program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 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These program managers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range from: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Level 1: The Lowest Level. 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This level concerns that the scope of the program is effectively delivered. 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It is mainly concerned with detailed planning and reuse of procedural solutions that have worked well in the past.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2278" y="1048836"/>
            <a:ext cx="69638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Levels of Program Manager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6304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5213"/>
    </mc:Choice>
    <mc:Fallback xmlns="">
      <p:transition advTm="105213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Level 2: 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This level concerns for the wider organizational impact of the program. 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These are managers in the traditional sense, detached, delegating, but still able to adapt to the specific circumstances of the program. 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They are concerned with effective execution of the program but also its impact on the surrounding organization.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2278" y="1048836"/>
            <a:ext cx="69638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Levels of Program Manager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5739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0285"/>
    </mc:Choice>
    <mc:Fallback xmlns="">
      <p:transition advTm="80285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Level 3: 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This level concerns for the achievement of high-level program outcomes.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These managers use their corporate social intelligence and their high commitment to success to overcome obstacles, motivate and exploit the talents of others and plan for contingencies. 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They are aware of the pace with which their environment can absorb change and adapt the program accordingly.</a:t>
            </a:r>
            <a:endParaRPr kumimoji="0" lang="en-US" sz="40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D1916DA-87CB-40D4-2F79-E21FA063B323}"/>
              </a:ext>
            </a:extLst>
          </p:cNvPr>
          <p:cNvSpPr txBox="1"/>
          <p:nvPr/>
        </p:nvSpPr>
        <p:spPr>
          <a:xfrm>
            <a:off x="2452278" y="1048836"/>
            <a:ext cx="69638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Levels of Program Manager </a:t>
            </a:r>
          </a:p>
        </p:txBody>
      </p:sp>
    </p:spTree>
    <p:extLst>
      <p:ext uri="{BB962C8B-B14F-4D97-AF65-F5344CB8AC3E}">
        <p14:creationId xmlns:p14="http://schemas.microsoft.com/office/powerpoint/2010/main" val="339235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0339"/>
    </mc:Choice>
    <mc:Fallback xmlns="">
      <p:transition advTm="110339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endParaRPr lang="en-US" sz="14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Level 4: The Highest Level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This level concerns for development of strategic capabilities. 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These managers can take on several roles, from detailed work to strategic thinking. 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They are inspirational, charismatic and culturally sensitive leaders, able to adapt the environment to suit their purposes. 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They are very future oriented and can portray the program within an external context.</a:t>
            </a:r>
            <a:endParaRPr kumimoji="0" lang="en-US" sz="6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2278" y="1048836"/>
            <a:ext cx="69638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Levels of Program Manager 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7988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7188"/>
    </mc:Choice>
    <mc:Fallback xmlns="">
      <p:transition advTm="157188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06394" y="1718153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Program progress is measured </a:t>
            </a: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according to: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portfolio level: its contributions to the portfolio objectives, and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program level: its achievements in terms of benefits and general plan adherence.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2278" y="1048836"/>
            <a:ext cx="69638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Controlling Program Progress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6146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4406"/>
    </mc:Choice>
    <mc:Fallback xmlns="">
      <p:transition advTm="94406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06394" y="1718153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 Stage Gate Review at the end of each program phase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is suggested to: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compare plans and achievements, 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assess and evaluate performance, and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analyzing lessons learned and risks.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These reviews help to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decide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continuation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suspension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or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modification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of the program.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2278" y="1048836"/>
            <a:ext cx="69638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Controlling Program Progress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6469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41231"/>
    </mc:Choice>
    <mc:Fallback xmlns="">
      <p:transition advTm="241231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06394" y="1718153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endParaRPr lang="en-US" sz="11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level and frequency of control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is synchronized with the governance needs of the program and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information needs of the steering committee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 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Main program reviews </a:t>
            </a: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include:</a:t>
            </a: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Pre-program setup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: reviewing the program idea and deciding on whether to invest in the program is made.</a:t>
            </a: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Program setup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: reviewing the program and benefits management plans and deciding on the investment required to establish the necessary infrastructure.</a:t>
            </a: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2278" y="1048836"/>
            <a:ext cx="69638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Program Progress Reviews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4933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83038"/>
    </mc:Choice>
    <mc:Fallback xmlns="">
      <p:transition advTm="183038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06394" y="1718153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 startAt="3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Establishing the program and technical infrastructure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: reviewing the fit of the infrastructure and deciding on the investment in projects for benefit creation. </a:t>
            </a: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 startAt="3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Benefits delivery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: reviewing whether the benefits are created, or the market for the product no longer exists, and deciding on whether to close the program.</a:t>
            </a: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 startAt="3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Closing the program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: reviewing the finishing of a program, and the handing of subsequent benefits over to the appropriate organization.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2278" y="1048836"/>
            <a:ext cx="69638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Program Progress Reviews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5646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90439"/>
    </mc:Choice>
    <mc:Fallback xmlns="">
      <p:transition advTm="190439"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 programs is a grouping of projects by common objective unable to be realized with a single project alone.</a:t>
            </a:r>
          </a:p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Skill sets and resources needed may vary significantly between the individual programs.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2278" y="1048836"/>
            <a:ext cx="59957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Conclusions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2155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3413"/>
    </mc:Choice>
    <mc:Fallback xmlns="">
      <p:transition advTm="53413"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Two main forms of programs exist, each has its own major implication for program governance: Temporary Programs and Semi-permanent Programs.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main areas of concern at the program level are the management of benefits and stakeholders, as well as governance of the projects within the program.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2278" y="1048836"/>
            <a:ext cx="59957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Conclusions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4168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8308"/>
    </mc:Choice>
    <mc:Fallback xmlns="">
      <p:transition advTm="68308"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Governance of programs aims to ensure achievement of a major objective or benefit through the sum of outputs of several individual projects.</a:t>
            </a:r>
          </a:p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Governance of programs is executed by the executive sponsor and their program steering committee.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2278" y="1048836"/>
            <a:ext cx="59957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Conclusions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720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6398"/>
    </mc:Choice>
    <mc:Fallback xmlns="">
      <p:transition advTm="46398"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Program progress is typically measured based on its contributions to the portfolio objectives, and its achievements in terms of benefits and general plan adherence.</a:t>
            </a:r>
          </a:p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level and frequency of program review is related to the governance needs of the program and the information needs of the steering committee.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2278" y="1048836"/>
            <a:ext cx="59957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Conclusions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3878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4692"/>
    </mc:Choice>
    <mc:Fallback xmlns="">
      <p:transition advTm="54692"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indent="-3429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endParaRPr lang="en-US" sz="400" kern="1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indent="-3429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2400" kern="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Find an internationally successful company, and discuss what forms of program it adopts, and how each form contribute to achieving their portfolio, and strategic, objectives?</a:t>
            </a:r>
          </a:p>
          <a:p>
            <a:pPr marL="342900" marR="0" indent="-3429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endParaRPr lang="en-US" sz="2400" kern="1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indent="-3429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endParaRPr lang="en-US" sz="2400" kern="1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indent="-3429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endParaRPr lang="en-US" sz="2400" kern="1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1059324"/>
            <a:ext cx="40950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Task 1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5491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1237"/>
    </mc:Choice>
    <mc:Fallback xmlns="">
      <p:transition advTm="41237"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indent="-3429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endParaRPr lang="en-US" sz="1000" kern="1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indent="-3429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2400" kern="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Find a locally successful company, and discuss what types control and review it uses, and how each type is related to their governance and information needs?</a:t>
            </a:r>
          </a:p>
          <a:p>
            <a:pPr marR="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</a:pPr>
            <a:endParaRPr lang="en-US" sz="2400" kern="1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</a:pPr>
            <a:endParaRPr lang="en-US" sz="2400" kern="1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</a:pPr>
            <a:endParaRPr lang="en-US" sz="2400" kern="1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indent="-3429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endParaRPr lang="en-US" sz="2400" kern="1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1059324"/>
            <a:ext cx="40950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Task 2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6128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4289"/>
    </mc:Choice>
    <mc:Fallback xmlns="">
      <p:transition advTm="34289"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indent="-3429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endParaRPr lang="en-US" sz="2400" kern="1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indent="-3429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endParaRPr lang="en-US" sz="2400" kern="1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1059324"/>
            <a:ext cx="40950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Reference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1E69896A-07E3-E715-8C84-0859491270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53070" y="1746061"/>
            <a:ext cx="4285859" cy="4249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8007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241"/>
    </mc:Choice>
    <mc:Fallback xmlns="">
      <p:transition advTm="15241"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5E53B74-67D3-6F66-49C8-3FBFF31BBF8A}"/>
              </a:ext>
            </a:extLst>
          </p:cNvPr>
          <p:cNvSpPr txBox="1"/>
          <p:nvPr/>
        </p:nvSpPr>
        <p:spPr>
          <a:xfrm>
            <a:off x="2517169" y="3308547"/>
            <a:ext cx="645217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/>
              <a:t>Ch5_Q20</a:t>
            </a:r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310"/>
    </mc:Choice>
    <mc:Fallback xmlns="">
      <p:transition spd="slow" advTm="8310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6334</TotalTime>
  <Words>2721</Words>
  <Application>Microsoft Office PowerPoint</Application>
  <PresentationFormat>Widescreen</PresentationFormat>
  <Paragraphs>375</Paragraphs>
  <Slides>47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47</vt:i4>
      </vt:variant>
    </vt:vector>
  </HeadingPairs>
  <TitlesOfParts>
    <vt:vector size="53" baseType="lpstr">
      <vt:lpstr>Arial</vt:lpstr>
      <vt:lpstr>Calibri</vt:lpstr>
      <vt:lpstr>Calibri Light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 Hakem Sharari</cp:lastModifiedBy>
  <cp:revision>306</cp:revision>
  <dcterms:created xsi:type="dcterms:W3CDTF">2023-04-29T09:08:23Z</dcterms:created>
  <dcterms:modified xsi:type="dcterms:W3CDTF">2023-11-29T08:01:44Z</dcterms:modified>
</cp:coreProperties>
</file>