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496" r:id="rId7"/>
    <p:sldId id="313" r:id="rId8"/>
    <p:sldId id="276" r:id="rId9"/>
    <p:sldId id="256" r:id="rId10"/>
    <p:sldId id="497" r:id="rId11"/>
    <p:sldId id="306" r:id="rId12"/>
    <p:sldId id="498" r:id="rId13"/>
    <p:sldId id="499" r:id="rId14"/>
    <p:sldId id="500" r:id="rId15"/>
    <p:sldId id="501" r:id="rId16"/>
    <p:sldId id="502" r:id="rId17"/>
    <p:sldId id="503" r:id="rId18"/>
    <p:sldId id="504" r:id="rId19"/>
    <p:sldId id="505" r:id="rId20"/>
    <p:sldId id="506" r:id="rId21"/>
    <p:sldId id="507" r:id="rId22"/>
    <p:sldId id="508" r:id="rId23"/>
    <p:sldId id="509" r:id="rId24"/>
    <p:sldId id="51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313"/>
            <p14:sldId id="276"/>
            <p14:sldId id="256"/>
            <p14:sldId id="497"/>
            <p14:sldId id="306"/>
            <p14:sldId id="498"/>
            <p14:sldId id="499"/>
            <p14:sldId id="500"/>
            <p14:sldId id="501"/>
            <p14:sldId id="502"/>
            <p14:sldId id="503"/>
            <p14:sldId id="504"/>
            <p14:sldId id="505"/>
            <p14:sldId id="506"/>
            <p14:sldId id="507"/>
            <p14:sldId id="508"/>
            <p14:sldId id="509"/>
            <p14:sldId id="51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07"/>
    <p:restoredTop sz="93841" autoAdjust="0"/>
  </p:normalViewPr>
  <p:slideViewPr>
    <p:cSldViewPr snapToGrid="0">
      <p:cViewPr varScale="1">
        <p:scale>
          <a:sx n="88" d="100"/>
          <a:sy n="88" d="100"/>
        </p:scale>
        <p:origin x="40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369332"/>
          </a:xfrm>
          <a:prstGeom prst="rect">
            <a:avLst/>
          </a:prstGeom>
          <a:noFill/>
        </p:spPr>
        <p:txBody>
          <a:bodyPr wrap="square" rtlCol="0">
            <a:spAutoFit/>
          </a:bodyPr>
          <a:lstStyle/>
          <a:p>
            <a:pPr algn="r"/>
            <a:r>
              <a:rPr lang="ar-SA" b="1" dirty="0">
                <a:latin typeface="Alexandria" charset="0"/>
                <a:cs typeface="Alexandria" charset="0"/>
              </a:rPr>
              <a:t>المحاضر: </a:t>
            </a: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التمهيدية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28033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Public Relations Ethics</a:t>
            </a:r>
          </a:p>
        </p:txBody>
      </p:sp>
      <p:sp>
        <p:nvSpPr>
          <p:cNvPr id="11" name="TextBox 10"/>
          <p:cNvSpPr txBox="1"/>
          <p:nvPr/>
        </p:nvSpPr>
        <p:spPr>
          <a:xfrm>
            <a:off x="6427376" y="4216760"/>
            <a:ext cx="939681" cy="369332"/>
          </a:xfrm>
          <a:prstGeom prst="rect">
            <a:avLst/>
          </a:prstGeom>
          <a:noFill/>
        </p:spPr>
        <p:txBody>
          <a:bodyPr wrap="none" rtlCol="0">
            <a:spAutoFit/>
          </a:bodyPr>
          <a:lstStyle/>
          <a:p>
            <a:r>
              <a:rPr lang="en-US" b="1" dirty="0"/>
              <a:t>PRL637 </a:t>
            </a:r>
          </a:p>
        </p:txBody>
      </p:sp>
      <p:sp>
        <p:nvSpPr>
          <p:cNvPr id="12" name="TextBox 11"/>
          <p:cNvSpPr txBox="1"/>
          <p:nvPr/>
        </p:nvSpPr>
        <p:spPr>
          <a:xfrm flipH="1">
            <a:off x="6384737" y="3555151"/>
            <a:ext cx="4245161" cy="369332"/>
          </a:xfrm>
          <a:prstGeom prst="rect">
            <a:avLst/>
          </a:prstGeom>
          <a:noFill/>
        </p:spPr>
        <p:txBody>
          <a:bodyPr wrap="square" rtlCol="0">
            <a:spAutoFit/>
          </a:bodyPr>
          <a:lstStyle/>
          <a:p>
            <a:r>
              <a:rPr lang="en-US" b="1" dirty="0">
                <a:latin typeface="Alexandria" charset="0"/>
                <a:cs typeface="Alexandria" charset="0"/>
              </a:rPr>
              <a:t>Prepared By; Dr. Inas Abdel Hamid</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F7E50E23-E28B-4949-B49F-539AF8F9398E}"/>
              </a:ext>
            </a:extLst>
          </p:cNvPr>
          <p:cNvSpPr/>
          <p:nvPr/>
        </p:nvSpPr>
        <p:spPr>
          <a:xfrm>
            <a:off x="6427376" y="5215003"/>
            <a:ext cx="26768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b="1" dirty="0">
                <a:solidFill>
                  <a:schemeClr val="bg1"/>
                </a:solidFill>
                <a:latin typeface="Alexandria" charset="0"/>
                <a:cs typeface="Alexandria" charset="0"/>
              </a:rPr>
              <a:t>Lecture 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0163" y="1259391"/>
            <a:ext cx="4749377" cy="523220"/>
          </a:xfrm>
          <a:prstGeom prst="rect">
            <a:avLst/>
          </a:prstGeom>
          <a:noFill/>
        </p:spPr>
        <p:txBody>
          <a:bodyPr wrap="square" rtlCol="0">
            <a:spAutoFit/>
          </a:bodyPr>
          <a:lstStyle/>
          <a:p>
            <a:pPr algn="ctr" rtl="1"/>
            <a:r>
              <a:rPr lang="ar-SA" sz="2800" b="1" dirty="0">
                <a:solidFill>
                  <a:srgbClr val="00B0F0"/>
                </a:solidFill>
                <a:latin typeface="Alexandria" charset="0"/>
                <a:cs typeface="Alexandria" charset="0"/>
              </a:rPr>
              <a:t> </a:t>
            </a:r>
            <a:r>
              <a:rPr lang="ar-SA" sz="2000" b="1" dirty="0">
                <a:solidFill>
                  <a:srgbClr val="00B0F0"/>
                </a:solidFill>
                <a:latin typeface="Alexandria" charset="0"/>
                <a:cs typeface="Alexandria" charset="0"/>
              </a:rPr>
              <a:t>محاضرة تمهيدية</a:t>
            </a:r>
            <a:endParaRPr lang="en-US" sz="2800" b="1" dirty="0">
              <a:solidFill>
                <a:srgbClr val="00B0F0"/>
              </a:solidFill>
              <a:latin typeface="Alexandria" charset="0"/>
              <a:cs typeface="Alexandria" charset="0"/>
            </a:endParaRPr>
          </a:p>
        </p:txBody>
      </p:sp>
      <p:sp>
        <p:nvSpPr>
          <p:cNvPr id="42" name="TextBox 41"/>
          <p:cNvSpPr txBox="1"/>
          <p:nvPr/>
        </p:nvSpPr>
        <p:spPr>
          <a:xfrm>
            <a:off x="4975423" y="1139330"/>
            <a:ext cx="1042000"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محاضرة</a:t>
            </a:r>
            <a:endParaRPr lang="en-US" b="1" dirty="0">
              <a:solidFill>
                <a:schemeClr val="bg1"/>
              </a:solidFill>
              <a:latin typeface="Alexandria" charset="0"/>
              <a:cs typeface="Alexandria" charset="0"/>
            </a:endParaRPr>
          </a:p>
        </p:txBody>
      </p:sp>
      <p:sp>
        <p:nvSpPr>
          <p:cNvPr id="43" name="TextBox 42"/>
          <p:cNvSpPr txBox="1"/>
          <p:nvPr/>
        </p:nvSpPr>
        <p:spPr>
          <a:xfrm>
            <a:off x="5005221" y="1644481"/>
            <a:ext cx="942618"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0</a:t>
            </a:r>
            <a:endParaRPr lang="ar-SA"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DE8DCB7-ACB8-F34C-A435-53F185B074E7}"/>
              </a:ext>
            </a:extLst>
          </p:cNvPr>
          <p:cNvSpPr txBox="1"/>
          <p:nvPr/>
        </p:nvSpPr>
        <p:spPr>
          <a:xfrm>
            <a:off x="1127760" y="4843453"/>
            <a:ext cx="4962959" cy="1897379"/>
          </a:xfrm>
          <a:prstGeom prst="rect">
            <a:avLst/>
          </a:prstGeom>
          <a:noFill/>
        </p:spPr>
        <p:txBody>
          <a:bodyPr wrap="square" rtlCol="0">
            <a:spAutoFit/>
          </a:bodyPr>
          <a:lstStyle/>
          <a:p>
            <a:pPr algn="r">
              <a:lnSpc>
                <a:spcPct val="150000"/>
              </a:lnSpc>
            </a:pPr>
            <a:r>
              <a:rPr lang="ar-SA" sz="1600" b="1" dirty="0">
                <a:latin typeface="Alexandria" pitchFamily="2" charset="-78"/>
                <a:cs typeface="Alexandria" pitchFamily="2" charset="-78"/>
              </a:rPr>
              <a:t>تهدف المحاضرة التمهيدية إلى:</a:t>
            </a:r>
          </a:p>
          <a:p>
            <a:pPr algn="r">
              <a:lnSpc>
                <a:spcPct val="150000"/>
              </a:lnSpc>
            </a:pPr>
            <a:r>
              <a:rPr lang="ar-SA" sz="1600" dirty="0">
                <a:latin typeface="Alexandria" pitchFamily="2" charset="-78"/>
                <a:cs typeface="Alexandria" pitchFamily="2" charset="-78"/>
              </a:rPr>
              <a:t> - التعريف بالمحاضر. </a:t>
            </a:r>
          </a:p>
          <a:p>
            <a:pPr algn="r">
              <a:lnSpc>
                <a:spcPct val="150000"/>
              </a:lnSpc>
            </a:pPr>
            <a:r>
              <a:rPr lang="ar-SA" sz="1600" dirty="0">
                <a:latin typeface="Alexandria" pitchFamily="2" charset="-78"/>
                <a:cs typeface="Alexandria" pitchFamily="2" charset="-78"/>
              </a:rPr>
              <a:t>- شرح محتويات المقرر.</a:t>
            </a:r>
          </a:p>
          <a:p>
            <a:pPr algn="r">
              <a:lnSpc>
                <a:spcPct val="150000"/>
              </a:lnSpc>
            </a:pPr>
            <a:r>
              <a:rPr lang="ar-SA" sz="1600" dirty="0">
                <a:latin typeface="Alexandria" pitchFamily="2" charset="-78"/>
                <a:cs typeface="Alexandria" pitchFamily="2" charset="-78"/>
              </a:rPr>
              <a:t>- توضيح أساليب التعليم والتعلم. </a:t>
            </a:r>
          </a:p>
          <a:p>
            <a:pPr algn="r">
              <a:lnSpc>
                <a:spcPct val="150000"/>
              </a:lnSpc>
            </a:pPr>
            <a:r>
              <a:rPr lang="ar-SA" sz="1600" dirty="0">
                <a:latin typeface="Alexandria" pitchFamily="2" charset="-78"/>
                <a:cs typeface="Alexandria" pitchFamily="2" charset="-78"/>
              </a:rPr>
              <a:t>- عرض طرق التقييم خلال الترم الدراسي.</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12450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75367" y="1227214"/>
            <a:ext cx="4113898" cy="400110"/>
          </a:xfrm>
          <a:prstGeom prst="rect">
            <a:avLst/>
          </a:prstGeom>
          <a:noFill/>
        </p:spPr>
        <p:txBody>
          <a:bodyPr wrap="square" rtlCol="0">
            <a:spAutoFit/>
          </a:bodyPr>
          <a:lstStyle/>
          <a:p>
            <a:pPr algn="ctr"/>
            <a:r>
              <a:rPr lang="ar-SA" sz="2000" b="1" dirty="0">
                <a:solidFill>
                  <a:srgbClr val="00B0F0"/>
                </a:solidFill>
                <a:latin typeface="Alexandria" charset="0"/>
                <a:cs typeface="Alexandria" charset="0"/>
              </a:rPr>
              <a:t>التعريف بالمحاضر</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71187" y="2025135"/>
            <a:ext cx="3597279" cy="3374706"/>
          </a:xfrm>
          <a:prstGeom prst="rect">
            <a:avLst/>
          </a:prstGeom>
          <a:noFill/>
        </p:spPr>
        <p:txBody>
          <a:bodyPr wrap="square" rtlCol="0">
            <a:spAutoFit/>
          </a:bodyPr>
          <a:lstStyle/>
          <a:p>
            <a:pPr algn="r" rtl="1">
              <a:lnSpc>
                <a:spcPct val="150000"/>
              </a:lnSpc>
            </a:pPr>
            <a:r>
              <a:rPr lang="ar-SA" sz="1600" b="1" dirty="0">
                <a:latin typeface="Alexandria" charset="0"/>
                <a:cs typeface="Alexandria" charset="0"/>
              </a:rPr>
              <a:t>حالياً أشغل : </a:t>
            </a:r>
          </a:p>
          <a:p>
            <a:pPr marL="285750" indent="-285750" algn="r" rtl="1">
              <a:lnSpc>
                <a:spcPct val="150000"/>
              </a:lnSpc>
              <a:buFontTx/>
              <a:buChar char="-"/>
            </a:pPr>
            <a:r>
              <a:rPr lang="ar-SA" sz="1600" dirty="0">
                <a:latin typeface="Alexandria" charset="0"/>
                <a:cs typeface="Alexandria" charset="0"/>
              </a:rPr>
              <a:t>أستاذ العلاقات العامة بكلية الإعلام – جامعة الأهرام الكندية  .</a:t>
            </a:r>
          </a:p>
          <a:p>
            <a:pPr marL="285750" indent="-285750" algn="r" rtl="1">
              <a:lnSpc>
                <a:spcPct val="150000"/>
              </a:lnSpc>
              <a:buFontTx/>
              <a:buChar char="-"/>
            </a:pPr>
            <a:r>
              <a:rPr lang="ar-SA" sz="1600" dirty="0">
                <a:latin typeface="Alexandria" charset="0"/>
                <a:cs typeface="Alexandria" charset="0"/>
              </a:rPr>
              <a:t>وكيل الكلية لشئون الدراسات العليا.</a:t>
            </a:r>
          </a:p>
          <a:p>
            <a:pPr marL="285750" indent="-285750" algn="r" rtl="1">
              <a:lnSpc>
                <a:spcPct val="150000"/>
              </a:lnSpc>
              <a:buFontTx/>
              <a:buChar char="-"/>
            </a:pPr>
            <a:r>
              <a:rPr lang="ar-SA" sz="1600" dirty="0">
                <a:latin typeface="Alexandria" charset="0"/>
                <a:cs typeface="Alexandria" charset="0"/>
              </a:rPr>
              <a:t>مدير تحرير المجلة العربية لبحوث الإعلام والاتصال .</a:t>
            </a:r>
          </a:p>
          <a:p>
            <a:pPr algn="r">
              <a:lnSpc>
                <a:spcPct val="150000"/>
              </a:lnSpc>
            </a:pPr>
            <a:endParaRPr lang="en-US" sz="1600" dirty="0">
              <a:latin typeface="Alexandria" charset="0"/>
              <a:cs typeface="Alexandria" charset="0"/>
            </a:endParaRPr>
          </a:p>
          <a:p>
            <a:pPr>
              <a:lnSpc>
                <a:spcPct val="150000"/>
              </a:lnSpc>
            </a:pPr>
            <a:endParaRPr lang="en-US" sz="1600" dirty="0">
              <a:latin typeface="Alexandria" charset="0"/>
              <a:cs typeface="Alexandria" charset="0"/>
            </a:endParaRPr>
          </a:p>
          <a:p>
            <a:pPr>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58645"/>
            <a:ext cx="1091009"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محاضرة</a:t>
            </a:r>
            <a:endParaRPr lang="en-US" b="1" dirty="0">
              <a:solidFill>
                <a:schemeClr val="bg1"/>
              </a:solidFill>
              <a:latin typeface="Alexandria" charset="0"/>
              <a:cs typeface="Alexandria" charset="0"/>
            </a:endParaRPr>
          </a:p>
        </p:txBody>
      </p:sp>
      <p:sp>
        <p:nvSpPr>
          <p:cNvPr id="34" name="TextBox 33"/>
          <p:cNvSpPr txBox="1"/>
          <p:nvPr/>
        </p:nvSpPr>
        <p:spPr>
          <a:xfrm>
            <a:off x="3437433" y="1788632"/>
            <a:ext cx="1091009"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تمهيدية</a:t>
            </a:r>
            <a:endParaRPr lang="en-US"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B6B54C6-C545-1340-99B5-71E9214016C0}"/>
              </a:ext>
            </a:extLst>
          </p:cNvPr>
          <p:cNvSpPr txBox="1"/>
          <p:nvPr/>
        </p:nvSpPr>
        <p:spPr>
          <a:xfrm>
            <a:off x="7019362" y="2043099"/>
            <a:ext cx="5068778" cy="4113370"/>
          </a:xfrm>
          <a:prstGeom prst="rect">
            <a:avLst/>
          </a:prstGeom>
          <a:noFill/>
        </p:spPr>
        <p:txBody>
          <a:bodyPr wrap="square" rtlCol="0">
            <a:spAutoFit/>
          </a:bodyPr>
          <a:lstStyle/>
          <a:p>
            <a:pPr marL="285750" indent="-285750" algn="r" rtl="1">
              <a:lnSpc>
                <a:spcPct val="150000"/>
              </a:lnSpc>
              <a:buFontTx/>
              <a:buChar char="-"/>
            </a:pPr>
            <a:r>
              <a:rPr lang="ar-SA" sz="1600" dirty="0">
                <a:latin typeface="Alexandria" charset="0"/>
                <a:cs typeface="Alexandria" charset="0"/>
              </a:rPr>
              <a:t>تخرجت من كلية  الإعلام بجامعة القاهرة – قسم العلاقات العامة والاعلان .</a:t>
            </a:r>
          </a:p>
          <a:p>
            <a:pPr marL="285750" indent="-285750" algn="r" rtl="1">
              <a:lnSpc>
                <a:spcPct val="150000"/>
              </a:lnSpc>
              <a:buFontTx/>
              <a:buChar char="-"/>
            </a:pPr>
            <a:r>
              <a:rPr lang="ar-SA" sz="1600" dirty="0">
                <a:latin typeface="Alexandria" charset="0"/>
                <a:cs typeface="Alexandria" charset="0"/>
              </a:rPr>
              <a:t>حاصلة على درجتي الماجستير والدكتوراه في مجال العلاقات العامة .</a:t>
            </a:r>
          </a:p>
          <a:p>
            <a:pPr marL="285750" indent="-285750" algn="r" rtl="1">
              <a:lnSpc>
                <a:spcPct val="150000"/>
              </a:lnSpc>
              <a:buFontTx/>
              <a:buChar char="-"/>
            </a:pPr>
            <a:r>
              <a:rPr lang="ar-SA" sz="1600" dirty="0">
                <a:latin typeface="Alexandria" charset="0"/>
                <a:cs typeface="Alexandria" charset="0"/>
              </a:rPr>
              <a:t>نشرت عددا كبيرا من البحوث في  مجالات : العلاقات العامة – الاتصال السياسي – الاتصالات التسويقية المتكاملة – اتصالات التنمية المستدامة – الإعلام ودعم ريادة الأعمال – التسويق.</a:t>
            </a:r>
          </a:p>
          <a:p>
            <a:pPr marL="285750" indent="-285750" algn="r" rtl="1">
              <a:lnSpc>
                <a:spcPct val="150000"/>
              </a:lnSpc>
              <a:buFontTx/>
              <a:buChar char="-"/>
            </a:pPr>
            <a:r>
              <a:rPr lang="ar-SA" sz="1600" dirty="0">
                <a:latin typeface="Alexandria" charset="0"/>
                <a:cs typeface="Alexandria" charset="0"/>
              </a:rPr>
              <a:t>أشرفت على العديد من رسائل الماجستير والدكتوراه  وناقشت عددا كبيرا منها في مختلف الجامعات المصرية. </a:t>
            </a:r>
          </a:p>
        </p:txBody>
      </p:sp>
      <p:sp>
        <p:nvSpPr>
          <p:cNvPr id="7" name="TextBox 6">
            <a:extLst>
              <a:ext uri="{FF2B5EF4-FFF2-40B4-BE49-F238E27FC236}">
                <a16:creationId xmlns:a16="http://schemas.microsoft.com/office/drawing/2014/main" id="{ED0139AA-E390-834C-81D3-A43E2DF0173D}"/>
              </a:ext>
            </a:extLst>
          </p:cNvPr>
          <p:cNvSpPr txBox="1"/>
          <p:nvPr/>
        </p:nvSpPr>
        <p:spPr>
          <a:xfrm>
            <a:off x="6570920" y="1642137"/>
            <a:ext cx="3387467" cy="338554"/>
          </a:xfrm>
          <a:prstGeom prst="rect">
            <a:avLst/>
          </a:prstGeom>
          <a:noFill/>
        </p:spPr>
        <p:txBody>
          <a:bodyPr wrap="none" rtlCol="0">
            <a:spAutoFit/>
          </a:bodyPr>
          <a:lstStyle/>
          <a:p>
            <a:pPr algn="r" rtl="1"/>
            <a:r>
              <a:rPr lang="ar-SA" sz="1600" b="1" dirty="0">
                <a:latin typeface="Alexandria" charset="0"/>
                <a:cs typeface="Alexandria" charset="0"/>
              </a:rPr>
              <a:t> د. ايناس عبد الحميد محمد </a:t>
            </a:r>
            <a:r>
              <a:rPr lang="ar-SA" sz="1600" b="1" dirty="0" err="1">
                <a:latin typeface="Alexandria" charset="0"/>
                <a:cs typeface="Alexandria" charset="0"/>
              </a:rPr>
              <a:t>الخريبي</a:t>
            </a:r>
            <a:endParaRPr lang="en-US" sz="1600" b="1" dirty="0">
              <a:latin typeface="Alexandria"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6159500" y="1192480"/>
            <a:ext cx="3902032" cy="400110"/>
          </a:xfrm>
          <a:prstGeom prst="rect">
            <a:avLst/>
          </a:prstGeom>
          <a:noFill/>
        </p:spPr>
        <p:txBody>
          <a:bodyPr wrap="square" rtlCol="0">
            <a:spAutoFit/>
          </a:bodyPr>
          <a:lstStyle/>
          <a:p>
            <a:pPr algn="r" rtl="1"/>
            <a:r>
              <a:rPr lang="ar-SA" sz="2000" b="1" dirty="0">
                <a:latin typeface="Alexandria" charset="0"/>
                <a:cs typeface="Alexandria" charset="0"/>
              </a:rPr>
              <a:t>وصف المادة: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1077572"/>
            <a:ext cx="1034822"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محاضرة</a:t>
            </a:r>
            <a:endParaRPr lang="en-US" b="1" dirty="0">
              <a:solidFill>
                <a:schemeClr val="bg1"/>
              </a:solidFill>
              <a:latin typeface="Alexandria" charset="0"/>
              <a:cs typeface="Alexandria" charset="0"/>
            </a:endParaRPr>
          </a:p>
        </p:txBody>
      </p:sp>
      <p:sp>
        <p:nvSpPr>
          <p:cNvPr id="10" name="TextBox 9"/>
          <p:cNvSpPr txBox="1"/>
          <p:nvPr/>
        </p:nvSpPr>
        <p:spPr>
          <a:xfrm>
            <a:off x="942308" y="1522076"/>
            <a:ext cx="1245663"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تمهيدية</a:t>
            </a:r>
            <a:endParaRPr lang="en-US" b="1" dirty="0">
              <a:solidFill>
                <a:schemeClr val="bg1"/>
              </a:solidFill>
              <a:latin typeface="Alexandria" charset="0"/>
              <a:cs typeface="Alexandria" charset="0"/>
            </a:endParaRPr>
          </a:p>
        </p:txBody>
      </p:sp>
      <p:sp>
        <p:nvSpPr>
          <p:cNvPr id="48" name="TextBox 47"/>
          <p:cNvSpPr txBox="1"/>
          <p:nvPr/>
        </p:nvSpPr>
        <p:spPr>
          <a:xfrm>
            <a:off x="617280" y="1714513"/>
            <a:ext cx="10812719" cy="3959482"/>
          </a:xfrm>
          <a:prstGeom prst="rect">
            <a:avLst/>
          </a:prstGeom>
          <a:noFill/>
        </p:spPr>
        <p:txBody>
          <a:bodyPr wrap="square" rtlCol="0">
            <a:spAutoFit/>
          </a:bodyPr>
          <a:lstStyle/>
          <a:p>
            <a:pPr algn="just" rtl="1">
              <a:lnSpc>
                <a:spcPct val="200000"/>
              </a:lnSpc>
            </a:pPr>
            <a:r>
              <a:rPr lang="ar-SA" sz="1600" b="1" dirty="0">
                <a:latin typeface="Alexandria" charset="0"/>
                <a:cs typeface="Alexandria" charset="0"/>
              </a:rPr>
              <a:t>يتناول هذا المقرر:</a:t>
            </a:r>
            <a:endParaRPr lang="en-US" sz="1600" b="1" dirty="0">
              <a:latin typeface="Alexandria" charset="0"/>
              <a:cs typeface="Alexandria" charset="0"/>
            </a:endParaRPr>
          </a:p>
          <a:p>
            <a:pPr algn="just" rtl="1">
              <a:lnSpc>
                <a:spcPct val="200000"/>
              </a:lnSpc>
            </a:pPr>
            <a:r>
              <a:rPr lang="ar-SA" sz="1600" dirty="0">
                <a:latin typeface="Alexandria" pitchFamily="2" charset="-78"/>
                <a:cs typeface="Alexandria" pitchFamily="2" charset="-78"/>
              </a:rPr>
              <a:t>المبادئ والتحديات الأخلاقية التي يواجهها ممارسو العلاقات العامة في اتصالاتهم مع جماهيرهم المتنوعة، وذلك من خلال عرض المفاهيم والمصطلحات ذات الصلة بالعلاقات العامة وممارساتها، وتحديد سمات وأدوار ممارسي العلاقات العامة، وأهمية اتباعهم لأخلاقيات المهنة لترسيخ مصداقية المؤسسة لدى جماهيرها المتنوعة ووسائل الاعلام.</a:t>
            </a:r>
          </a:p>
          <a:p>
            <a:pPr algn="just" rtl="1">
              <a:lnSpc>
                <a:spcPct val="200000"/>
              </a:lnSpc>
            </a:pPr>
            <a:endParaRPr lang="en-US"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كما يكتسب الدارس من خلال المحاضرات والحلقات النقاشية القدرة على تحليل أنشطة وحملات العلاقات العامة المتنوعة وتقييم درجة اتباعها لأخلاقيات المهنة.</a:t>
            </a:r>
            <a:endParaRPr lang="en-US" sz="1600" dirty="0">
              <a:latin typeface="Alexandria" pitchFamily="2" charset="-78"/>
              <a:cs typeface="Alexandria" pitchFamily="2" charset="-78"/>
            </a:endParaRPr>
          </a:p>
          <a:p>
            <a:pPr>
              <a:lnSpc>
                <a:spcPct val="200000"/>
              </a:lnSpc>
            </a:pP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13994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1181063" y="1468531"/>
            <a:ext cx="9138594" cy="3959482"/>
          </a:xfrm>
          <a:prstGeom prst="rect">
            <a:avLst/>
          </a:prstGeom>
          <a:noFill/>
        </p:spPr>
        <p:txBody>
          <a:bodyPr wrap="square" rtlCol="0">
            <a:spAutoFit/>
          </a:bodyPr>
          <a:lstStyle/>
          <a:p>
            <a:pPr algn="just" rtl="1">
              <a:lnSpc>
                <a:spcPct val="200000"/>
              </a:lnSpc>
            </a:pPr>
            <a:r>
              <a:rPr lang="ar-SA" sz="1600" b="1" dirty="0">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تعريف مفهوم أخلاقيات العلاقات العامة والمصطلحات المرتبطة به.</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المعرفة بأدوار العلاقات العامة وكيف يمكن الالتزام بأخلاقيات المهنة في تنفيذها. </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تحديد المعايير المرتبطة بأخلاقيات العلاقات العامة.</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التمييز بين أدوات ممارسة العلاقات العامة في الاتصال التقليدي والعصر الرقمي وتحديات الممارسة الأخلاقية في كل منهما.</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توضيح أهمية تحقيق التكامل بين الممارسة الأخلاقية للعلاقات العامة في بيئة المؤسسة الداخلية وبيئتها الخارجية.</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6702BF-8D85-9044-9D65-6D22D2EA7129}"/>
              </a:ext>
            </a:extLst>
          </p:cNvPr>
          <p:cNvSpPr txBox="1"/>
          <p:nvPr/>
        </p:nvSpPr>
        <p:spPr>
          <a:xfrm>
            <a:off x="7866741" y="1030512"/>
            <a:ext cx="3556000" cy="400110"/>
          </a:xfrm>
          <a:prstGeom prst="rect">
            <a:avLst/>
          </a:prstGeom>
          <a:noFill/>
        </p:spPr>
        <p:txBody>
          <a:bodyPr wrap="square" rtlCol="0">
            <a:spAutoFit/>
          </a:bodyPr>
          <a:lstStyle/>
          <a:p>
            <a:pPr marL="0" algn="r" defTabSz="914400" rtl="1" eaLnBrk="1" latinLnBrk="0" hangingPunct="1"/>
            <a:r>
              <a:rPr lang="ar-SA" sz="2000" b="1" dirty="0">
                <a:latin typeface="Alexandria" pitchFamily="2" charset="-78"/>
                <a:cs typeface="Alexandria" pitchFamily="2" charset="-78"/>
              </a:rPr>
              <a:t>الأهداف ونتاجات التعلم:</a:t>
            </a:r>
            <a:endParaRPr lang="en-US" sz="2000" b="1" dirty="0">
              <a:latin typeface="Alexandria" pitchFamily="2" charset="-78"/>
              <a:cs typeface="Alexandria"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13994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1181062" y="1468531"/>
            <a:ext cx="9345750" cy="4451924"/>
          </a:xfrm>
          <a:prstGeom prst="rect">
            <a:avLst/>
          </a:prstGeom>
          <a:noFill/>
        </p:spPr>
        <p:txBody>
          <a:bodyPr wrap="square" rtlCol="0">
            <a:spAutoFit/>
          </a:bodyPr>
          <a:lstStyle/>
          <a:p>
            <a:pPr algn="just" rtl="1">
              <a:lnSpc>
                <a:spcPct val="200000"/>
              </a:lnSpc>
            </a:pPr>
            <a:r>
              <a:rPr lang="ar-SA" sz="1600" b="1" dirty="0">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ادراك ماهية العلاقات العامة الدولية ومعايير الممارسات الأخلاقية.</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en-US" sz="1600" dirty="0">
                <a:latin typeface="Alexandria" pitchFamily="2" charset="-78"/>
                <a:cs typeface="Alexandria" pitchFamily="2" charset="-78"/>
              </a:rPr>
              <a:t> </a:t>
            </a:r>
            <a:r>
              <a:rPr lang="ar-SA" sz="1600" dirty="0">
                <a:latin typeface="Alexandria" pitchFamily="2" charset="-78"/>
                <a:cs typeface="Alexandria" pitchFamily="2" charset="-78"/>
              </a:rPr>
              <a:t>مناقشة تحديات الالتزام بأخلاقيات العلاقات العامة في العصر الرقمي. </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استكشاف العلاقة بين الممارسات الأخلاقية للعلاقات العامة ودعم الاستدامة على مستوى المؤسسات ووسائل الاتصال والمجتمع. </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تحليل المهارات اللازمة لممارسي العلاقات العامة بمعايير أخلاقية.</a:t>
            </a:r>
            <a:endParaRPr lang="en-US" sz="16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600" dirty="0">
                <a:latin typeface="Alexandria" pitchFamily="2" charset="-78"/>
                <a:cs typeface="Alexandria" pitchFamily="2" charset="-78"/>
              </a:rPr>
              <a:t>الوعي بأخلاقيات تخطيط وتنفيذ حملات العلاقات العامة.</a:t>
            </a:r>
            <a:endParaRPr lang="en-US" sz="1600" dirty="0">
              <a:latin typeface="Alexandria" pitchFamily="2" charset="-78"/>
              <a:cs typeface="Alexandria" pitchFamily="2" charset="-78"/>
            </a:endParaRPr>
          </a:p>
          <a:p>
            <a:pPr marL="285750" indent="-285750" algn="just" rtl="1">
              <a:lnSpc>
                <a:spcPct val="200000"/>
              </a:lnSpc>
              <a:buFont typeface="Wingdings" pitchFamily="2" charset="2"/>
              <a:buChar char="ü"/>
            </a:pPr>
            <a:r>
              <a:rPr lang="ar-SA" sz="1600" dirty="0">
                <a:latin typeface="Alexandria" pitchFamily="2" charset="-78"/>
                <a:cs typeface="Alexandria" pitchFamily="2" charset="-78"/>
              </a:rPr>
              <a:t>توقع أزمات وأحداث استثنائية لممارسات العلاقات العامة واستراتيجيات ادارتها بمعايير أخلاقية.</a:t>
            </a:r>
            <a:endParaRPr lang="en-US" sz="1600" dirty="0">
              <a:solidFill>
                <a:srgbClr val="2D3956"/>
              </a:solidFill>
              <a:latin typeface="Alexandria" pitchFamily="2" charset="-78"/>
              <a:cs typeface="Alexandria" pitchFamily="2" charset="-78"/>
            </a:endParaRPr>
          </a:p>
          <a:p>
            <a:pPr algn="just" rtl="1">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6BA04B5-515A-D446-87A1-0315ACCBDF20}"/>
              </a:ext>
            </a:extLst>
          </p:cNvPr>
          <p:cNvSpPr txBox="1"/>
          <p:nvPr/>
        </p:nvSpPr>
        <p:spPr>
          <a:xfrm>
            <a:off x="7837709" y="1045026"/>
            <a:ext cx="3556000" cy="400110"/>
          </a:xfrm>
          <a:prstGeom prst="rect">
            <a:avLst/>
          </a:prstGeom>
          <a:noFill/>
        </p:spPr>
        <p:txBody>
          <a:bodyPr wrap="square" rtlCol="0">
            <a:spAutoFit/>
          </a:bodyPr>
          <a:lstStyle/>
          <a:p>
            <a:pPr marL="0" algn="r" defTabSz="914400" rtl="1" eaLnBrk="1" latinLnBrk="0" hangingPunct="1"/>
            <a:r>
              <a:rPr lang="ar-SA" sz="2000" b="1" dirty="0">
                <a:latin typeface="Alexandria" pitchFamily="2" charset="-78"/>
                <a:cs typeface="Alexandria" pitchFamily="2" charset="-78"/>
              </a:rPr>
              <a:t>الأهداف ونتاجات التعلم:</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03901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66354" y="2166345"/>
            <a:ext cx="4222539" cy="1158715"/>
          </a:xfrm>
          <a:prstGeom prst="rect">
            <a:avLst/>
          </a:prstGeom>
        </p:spPr>
        <p:txBody>
          <a:bodyPr wrap="square">
            <a:spAutoFit/>
          </a:bodyPr>
          <a:lstStyle/>
          <a:p>
            <a:pPr algn="r" rtl="1">
              <a:lnSpc>
                <a:spcPct val="150000"/>
              </a:lnSpc>
            </a:pPr>
            <a:r>
              <a:rPr lang="ar-SA" sz="1600" b="1" dirty="0">
                <a:solidFill>
                  <a:srgbClr val="00AEEF"/>
                </a:solidFill>
                <a:latin typeface="Alexandria" pitchFamily="2" charset="-78"/>
                <a:cs typeface="Alexandria" pitchFamily="2" charset="-78"/>
              </a:rPr>
              <a:t>محاضرة تمهيدية</a:t>
            </a:r>
            <a:r>
              <a:rPr lang="ar-SA" sz="1600" dirty="0">
                <a:latin typeface="Alexandria" pitchFamily="2" charset="-78"/>
                <a:cs typeface="Alexandria" pitchFamily="2" charset="-78"/>
              </a:rPr>
              <a:t>: </a:t>
            </a:r>
          </a:p>
          <a:p>
            <a:pPr algn="r" rtl="1">
              <a:lnSpc>
                <a:spcPct val="150000"/>
              </a:lnSpc>
            </a:pPr>
            <a:r>
              <a:rPr lang="ar-SA" sz="1600" dirty="0">
                <a:latin typeface="Alexandria" pitchFamily="2" charset="-78"/>
                <a:cs typeface="Alexandria" pitchFamily="2" charset="-78"/>
              </a:rPr>
              <a:t>التعريف بالمحاضر والمقرر – توضيح أساليب التعليم والتعلم والتقييم خلال الترم الدراسي.</a:t>
            </a:r>
            <a:r>
              <a:rPr lang="en-US" sz="1600" dirty="0">
                <a:latin typeface="Alexandria" pitchFamily="2" charset="-78"/>
                <a:cs typeface="Alexandria" pitchFamily="2" charset="-78"/>
              </a:rPr>
              <a:t> </a:t>
            </a:r>
          </a:p>
        </p:txBody>
      </p:sp>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الأول</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الثاني</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F27B3890-F73A-BB44-9FFB-789FD85EB3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7541" y="1071339"/>
            <a:ext cx="3871286" cy="3554835"/>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133854" y="2174726"/>
            <a:ext cx="2729472" cy="115865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مقدمة في أخلاقيات العلاقات العامة</a:t>
            </a:r>
            <a:endParaRPr lang="en-US" sz="1600" b="1" dirty="0">
              <a:latin typeface="Alexandria" pitchFamily="2" charset="-78"/>
              <a:cs typeface="Alexandria" pitchFamily="2" charset="-78"/>
            </a:endParaRPr>
          </a:p>
          <a:p>
            <a:pPr algn="ct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3DFEB92-F7FD-2642-ABF2-328F9CD73847}"/>
              </a:ext>
            </a:extLst>
          </p:cNvPr>
          <p:cNvSpPr txBox="1"/>
          <p:nvPr/>
        </p:nvSpPr>
        <p:spPr>
          <a:xfrm>
            <a:off x="4470402" y="1563661"/>
            <a:ext cx="1575501" cy="102540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مراجعة لمهام وأدوار العلاقات العامة. </a:t>
            </a:r>
            <a:endParaRPr lang="en-US" sz="14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1F02AC56-D4C2-1648-97B1-C2B2987F2903}"/>
              </a:ext>
            </a:extLst>
          </p:cNvPr>
          <p:cNvSpPr txBox="1"/>
          <p:nvPr/>
        </p:nvSpPr>
        <p:spPr>
          <a:xfrm>
            <a:off x="4165600" y="3015087"/>
            <a:ext cx="1494971" cy="1994841"/>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تعريف مفهوم الممارسة الأخلاقية للعلاقات العامة.</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F19F74-2513-7B4A-8FB7-DFA5899FB0F4}"/>
              </a:ext>
            </a:extLst>
          </p:cNvPr>
          <p:cNvSpPr txBox="1"/>
          <p:nvPr/>
        </p:nvSpPr>
        <p:spPr>
          <a:xfrm>
            <a:off x="2521460" y="4431693"/>
            <a:ext cx="2137630" cy="1348511"/>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أهمية الممارسات الأخلاقية في بناء ثقة الجمهور والحفاظ عليها.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72CAA59C-5CC4-5048-9AAC-ACCFF5C89E1C}"/>
              </a:ext>
            </a:extLst>
          </p:cNvPr>
          <p:cNvSpPr txBox="1"/>
          <p:nvPr/>
        </p:nvSpPr>
        <p:spPr>
          <a:xfrm>
            <a:off x="1133855" y="3987606"/>
            <a:ext cx="1617377" cy="1671676"/>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مناقشة المبادئ والقيم الرئيسية</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لأخلاقيات ممارسة العلاقات العامة.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6358146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الثالث</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333001" y="1365088"/>
            <a:ext cx="4458977" cy="1158651"/>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المبادئ والمعايير الأساسية للممارسات الأخلاقية للعلاقات العامة: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20" name="Picture 19">
            <a:extLst>
              <a:ext uri="{FF2B5EF4-FFF2-40B4-BE49-F238E27FC236}">
                <a16:creationId xmlns:a16="http://schemas.microsoft.com/office/drawing/2014/main" id="{9D14C251-09ED-0248-853C-6F317C5B2186}"/>
              </a:ext>
            </a:extLst>
          </p:cNvPr>
          <p:cNvPicPr>
            <a:picLocks noChangeAspect="1"/>
          </p:cNvPicPr>
          <p:nvPr/>
        </p:nvPicPr>
        <p:blipFill rotWithShape="1">
          <a:blip r:embed="rId4">
            <a:extLst>
              <a:ext uri="{28A0092B-C50C-407E-A947-70E740481C1C}">
                <a14:useLocalDpi xmlns:a14="http://schemas.microsoft.com/office/drawing/2010/main" val="0"/>
              </a:ext>
            </a:extLst>
          </a:blip>
          <a:srcRect b="28848"/>
          <a:stretch/>
        </p:blipFill>
        <p:spPr>
          <a:xfrm>
            <a:off x="1885786" y="2345390"/>
            <a:ext cx="3781188" cy="2519139"/>
          </a:xfrm>
          <a:prstGeom prst="rect">
            <a:avLst/>
          </a:prstGeom>
        </p:spPr>
      </p:pic>
      <p:sp>
        <p:nvSpPr>
          <p:cNvPr id="6" name="TextBox 5">
            <a:extLst>
              <a:ext uri="{FF2B5EF4-FFF2-40B4-BE49-F238E27FC236}">
                <a16:creationId xmlns:a16="http://schemas.microsoft.com/office/drawing/2014/main" id="{ACAE7748-0351-B241-8347-4A44FDB33023}"/>
              </a:ext>
            </a:extLst>
          </p:cNvPr>
          <p:cNvSpPr txBox="1"/>
          <p:nvPr/>
        </p:nvSpPr>
        <p:spPr>
          <a:xfrm>
            <a:off x="1728066" y="2473162"/>
            <a:ext cx="2909771" cy="584775"/>
          </a:xfrm>
          <a:prstGeom prst="rect">
            <a:avLst/>
          </a:prstGeom>
          <a:noFill/>
        </p:spPr>
        <p:txBody>
          <a:bodyPr wrap="none" rtlCol="0">
            <a:spAutoFit/>
          </a:bodyPr>
          <a:lstStyle/>
          <a:p>
            <a:r>
              <a:rPr lang="ar-SA" sz="1600" dirty="0">
                <a:latin typeface="Alexandria" pitchFamily="2" charset="-78"/>
                <a:cs typeface="Alexandria" pitchFamily="2" charset="-78"/>
              </a:rPr>
              <a:t>الصدق والشفافية والمحاسبة </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4C2F5187-4D0F-9445-994B-E52A766F4BE3}"/>
              </a:ext>
            </a:extLst>
          </p:cNvPr>
          <p:cNvSpPr txBox="1"/>
          <p:nvPr/>
        </p:nvSpPr>
        <p:spPr>
          <a:xfrm>
            <a:off x="1199970" y="3471449"/>
            <a:ext cx="3057247" cy="830997"/>
          </a:xfrm>
          <a:prstGeom prst="rect">
            <a:avLst/>
          </a:prstGeom>
          <a:noFill/>
        </p:spPr>
        <p:txBody>
          <a:bodyPr wrap="none" rtlCol="0">
            <a:spAutoFit/>
          </a:bodyPr>
          <a:lstStyle/>
          <a:p>
            <a:r>
              <a:rPr lang="ar-SA" sz="1600" dirty="0">
                <a:latin typeface="Alexandria" pitchFamily="2" charset="-78"/>
                <a:cs typeface="Alexandria" pitchFamily="2" charset="-78"/>
              </a:rPr>
              <a:t>العدالة والدقة واحترام الجماهير </a:t>
            </a:r>
          </a:p>
          <a:p>
            <a:pPr algn="r"/>
            <a:r>
              <a:rPr lang="ar-SA" sz="1600" dirty="0">
                <a:latin typeface="Alexandria" pitchFamily="2" charset="-78"/>
                <a:cs typeface="Alexandria" pitchFamily="2" charset="-78"/>
              </a:rPr>
              <a:t>المتنوعة</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AEAC15E-F992-A047-8E99-FC3692F72405}"/>
              </a:ext>
            </a:extLst>
          </p:cNvPr>
          <p:cNvSpPr txBox="1"/>
          <p:nvPr/>
        </p:nvSpPr>
        <p:spPr>
          <a:xfrm>
            <a:off x="1569347" y="5038722"/>
            <a:ext cx="4222631" cy="338554"/>
          </a:xfrm>
          <a:prstGeom prst="rect">
            <a:avLst/>
          </a:prstGeom>
          <a:noFill/>
        </p:spPr>
        <p:txBody>
          <a:bodyPr wrap="none" rtlCol="0">
            <a:spAutoFit/>
          </a:bodyPr>
          <a:lstStyle/>
          <a:p>
            <a:r>
              <a:rPr lang="ar-SA" sz="1600" dirty="0">
                <a:latin typeface="Alexandria" pitchFamily="2" charset="-78"/>
                <a:cs typeface="Alexandria" pitchFamily="2" charset="-78"/>
              </a:rPr>
              <a:t>تجنب تضارب المصالح والمعلومات المضللة.</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71225764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الرابع</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229622"/>
            <a:ext cx="5654312" cy="912429"/>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الممارسات الأخلاقية للعلاقات العامة في البيئة الداخلية والبيئة الخارجية للمؤسسة: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896535"/>
            <a:ext cx="5592831" cy="4944367"/>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توقعات العملاء والصراعات المحتملة.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الموازنة بين مصالح العملاء ومصالح المؤسسة. والمسؤلية المجتمعة.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العلاقات مع العاملين وحل الخلاقات.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الحفاظ على سرية المعلومات.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رصد مخالفات الممارسات غير الأخلاقية داخل المؤسسة.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SA" sz="16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ü"/>
            </a:pPr>
            <a:r>
              <a:rPr lang="ar-EG" sz="1600" dirty="0">
                <a:latin typeface="Alexandria" pitchFamily="2" charset="-78"/>
                <a:cs typeface="Alexandria" pitchFamily="2" charset="-78"/>
              </a:rPr>
              <a:t>رصد التحديات التي تواجه الممارسة الأخلاقية للعلاقات.</a:t>
            </a:r>
          </a:p>
          <a:p>
            <a:pPr marL="285750" indent="-285750" algn="r" rtl="1">
              <a:lnSpc>
                <a:spcPct val="200000"/>
              </a:lnSpc>
              <a:buFont typeface="Wingdings" pitchFamily="2" charset="2"/>
              <a:buChar char="ü"/>
            </a:pPr>
            <a:r>
              <a:rPr lang="ar-EG" sz="1600" dirty="0">
                <a:latin typeface="Alexandria" pitchFamily="2" charset="-78"/>
                <a:cs typeface="Alexandria" pitchFamily="2" charset="-78"/>
              </a:rPr>
              <a:t> العامة في البيئة الداخلية والخارجية للمؤسسة.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2003599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الخامس</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EG" sz="1600" b="1" dirty="0">
                <a:latin typeface="Alexandria" pitchFamily="2" charset="-78"/>
                <a:cs typeface="Alexandria" pitchFamily="2" charset="-78"/>
              </a:rPr>
              <a:t>ألممارسات الأخلاقية للعلاقات العامة في العصر الرقمي: </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C5A609-2188-A148-BE5B-A729EBE6A4A7}"/>
              </a:ext>
            </a:extLst>
          </p:cNvPr>
          <p:cNvSpPr txBox="1"/>
          <p:nvPr/>
        </p:nvSpPr>
        <p:spPr>
          <a:xfrm>
            <a:off x="0" y="2623624"/>
            <a:ext cx="5592831" cy="2974597"/>
          </a:xfrm>
          <a:prstGeom prst="rect">
            <a:avLst/>
          </a:prstGeom>
          <a:noFill/>
        </p:spPr>
        <p:txBody>
          <a:bodyPr wrap="square" rtlCol="0">
            <a:spAutoFit/>
          </a:bodyPr>
          <a:lstStyle/>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أهم القيم المرتبطة بأخلاقيات ممارسة العلاقات العامة في العصر الرقمي.</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إدارة السمعة وتصحيح المعلومات المضللة.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الاستخدام المسئول لمنصات التواصل الاجتماعي.</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تحديات الممارسة الأخلاقية للعلاقات العامة في العصر الرقمي.</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150339696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53976" y="3999250"/>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السادس</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الممارسات الأخلاقية في بناء علاقات مع الاعلام:</a:t>
            </a:r>
            <a:endParaRPr lang="en-US" sz="1600" dirty="0">
              <a:latin typeface="Alexandria" pitchFamily="2" charset="-78"/>
              <a:cs typeface="Alexandria" pitchFamily="2" charset="-78"/>
            </a:endParaRPr>
          </a:p>
          <a:p>
            <a:pPr algn="r">
              <a:lnSpc>
                <a:spcPct val="150000"/>
              </a:lnSpc>
            </a:pPr>
            <a:endParaRPr lang="en-US" sz="1600"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F71F897C-B9A5-6B4E-B28B-D0A1BCB51F3C}"/>
              </a:ext>
            </a:extLst>
          </p:cNvPr>
          <p:cNvPicPr>
            <a:picLocks noChangeAspect="1"/>
          </p:cNvPicPr>
          <p:nvPr/>
        </p:nvPicPr>
        <p:blipFill rotWithShape="1">
          <a:blip r:embed="rId4">
            <a:extLst>
              <a:ext uri="{28A0092B-C50C-407E-A947-70E740481C1C}">
                <a14:useLocalDpi xmlns:a14="http://schemas.microsoft.com/office/drawing/2010/main" val="0"/>
              </a:ext>
            </a:extLst>
          </a:blip>
          <a:srcRect l="-1" r="350" b="29679"/>
          <a:stretch/>
        </p:blipFill>
        <p:spPr>
          <a:xfrm>
            <a:off x="1868556" y="2413667"/>
            <a:ext cx="3520861" cy="2496263"/>
          </a:xfrm>
          <a:prstGeom prst="rect">
            <a:avLst/>
          </a:prstGeom>
        </p:spPr>
      </p:pic>
      <p:sp>
        <p:nvSpPr>
          <p:cNvPr id="2" name="TextBox 1">
            <a:extLst>
              <a:ext uri="{FF2B5EF4-FFF2-40B4-BE49-F238E27FC236}">
                <a16:creationId xmlns:a16="http://schemas.microsoft.com/office/drawing/2014/main" id="{D6171218-6408-444F-A5B0-599068395538}"/>
              </a:ext>
            </a:extLst>
          </p:cNvPr>
          <p:cNvSpPr txBox="1"/>
          <p:nvPr/>
        </p:nvSpPr>
        <p:spPr>
          <a:xfrm>
            <a:off x="1333001" y="2432951"/>
            <a:ext cx="3374706" cy="584775"/>
          </a:xfrm>
          <a:prstGeom prst="rect">
            <a:avLst/>
          </a:prstGeom>
          <a:noFill/>
        </p:spPr>
        <p:txBody>
          <a:bodyPr wrap="none" rtlCol="0">
            <a:spAutoFit/>
          </a:bodyPr>
          <a:lstStyle/>
          <a:p>
            <a:pPr algn="r"/>
            <a:r>
              <a:rPr lang="ar-EG" sz="1600" dirty="0">
                <a:latin typeface="Alexandria" pitchFamily="2" charset="-78"/>
                <a:cs typeface="Alexandria" pitchFamily="2" charset="-78"/>
              </a:rPr>
              <a:t>الشفافية والافصاح عن المعلومات.</a:t>
            </a:r>
            <a:endParaRPr lang="en-US" sz="1600" dirty="0">
              <a:latin typeface="Alexandria" pitchFamily="2" charset="-78"/>
              <a:cs typeface="Alexandria" pitchFamily="2" charset="-78"/>
            </a:endParaRPr>
          </a:p>
          <a:p>
            <a:pPr algn="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554D351-11E5-FF4D-A5E9-80B4D307C5BD}"/>
              </a:ext>
            </a:extLst>
          </p:cNvPr>
          <p:cNvSpPr txBox="1"/>
          <p:nvPr/>
        </p:nvSpPr>
        <p:spPr>
          <a:xfrm>
            <a:off x="79513" y="3505024"/>
            <a:ext cx="4047903" cy="584775"/>
          </a:xfrm>
          <a:prstGeom prst="rect">
            <a:avLst/>
          </a:prstGeom>
          <a:noFill/>
        </p:spPr>
        <p:txBody>
          <a:bodyPr wrap="none" rtlCol="0">
            <a:spAutoFit/>
          </a:bodyPr>
          <a:lstStyle/>
          <a:p>
            <a:r>
              <a:rPr lang="ar-EG" sz="1600" dirty="0">
                <a:latin typeface="Alexandria" pitchFamily="2" charset="-78"/>
                <a:cs typeface="Alexandria" pitchFamily="2" charset="-78"/>
              </a:rPr>
              <a:t>بناء علاقات تتسم بالثقة مع وسائل الاعلام.</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72D8682-D4F6-C342-9792-0C949E2AA76D}"/>
              </a:ext>
            </a:extLst>
          </p:cNvPr>
          <p:cNvSpPr txBox="1"/>
          <p:nvPr/>
        </p:nvSpPr>
        <p:spPr>
          <a:xfrm>
            <a:off x="-2174" y="5101928"/>
            <a:ext cx="5153975" cy="789383"/>
          </a:xfrm>
          <a:prstGeom prst="rect">
            <a:avLst/>
          </a:prstGeom>
          <a:noFill/>
        </p:spPr>
        <p:txBody>
          <a:bodyPr wrap="none" rtlCol="0">
            <a:spAutoFit/>
          </a:bodyPr>
          <a:lstStyle/>
          <a:p>
            <a:pPr algn="r" rtl="1">
              <a:lnSpc>
                <a:spcPct val="150000"/>
              </a:lnSpc>
            </a:pPr>
            <a:r>
              <a:rPr lang="ar-SA" sz="1600" dirty="0">
                <a:latin typeface="Alexandria" pitchFamily="2" charset="-78"/>
                <a:cs typeface="Alexandria" pitchFamily="2" charset="-78"/>
              </a:rPr>
              <a:t>الممارسات الأخلاقية عند دعم الأفراد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من المشاهير والشخصيات البارزة والمرشحين السياسيين.</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20462931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السابع</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1158715"/>
          </a:xfrm>
          <a:prstGeom prst="rect">
            <a:avLst/>
          </a:prstGeom>
          <a:noFill/>
        </p:spPr>
        <p:txBody>
          <a:bodyPr wrap="square" rtlCol="0">
            <a:spAutoFit/>
          </a:bodyPr>
          <a:lstStyle/>
          <a:p>
            <a:pPr algn="r" rtl="1">
              <a:lnSpc>
                <a:spcPct val="150000"/>
              </a:lnSpc>
            </a:pPr>
            <a:r>
              <a:rPr lang="ar-EG" sz="1600" b="1" dirty="0">
                <a:latin typeface="Alexandria" pitchFamily="2" charset="-78"/>
                <a:cs typeface="Alexandria" pitchFamily="2" charset="-78"/>
              </a:rPr>
              <a:t>استراتيجيات إدارة اتصالات الأزمات والخلافات بمعايير أخلاقية: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EBBBD64A-39A2-6240-830A-6BE8DC380375}"/>
              </a:ext>
            </a:extLst>
          </p:cNvPr>
          <p:cNvPicPr>
            <a:picLocks noChangeAspect="1"/>
          </p:cNvPicPr>
          <p:nvPr/>
        </p:nvPicPr>
        <p:blipFill rotWithShape="1">
          <a:blip r:embed="rId4">
            <a:extLst>
              <a:ext uri="{28A0092B-C50C-407E-A947-70E740481C1C}">
                <a14:useLocalDpi xmlns:a14="http://schemas.microsoft.com/office/drawing/2010/main" val="0"/>
              </a:ext>
            </a:extLst>
          </a:blip>
          <a:srcRect r="50217" b="-711"/>
          <a:stretch/>
        </p:blipFill>
        <p:spPr>
          <a:xfrm>
            <a:off x="1534829" y="2454599"/>
            <a:ext cx="3104904" cy="1438631"/>
          </a:xfrm>
          <a:prstGeom prst="rect">
            <a:avLst/>
          </a:prstGeom>
        </p:spPr>
      </p:pic>
      <p:sp>
        <p:nvSpPr>
          <p:cNvPr id="2" name="TextBox 1">
            <a:extLst>
              <a:ext uri="{FF2B5EF4-FFF2-40B4-BE49-F238E27FC236}">
                <a16:creationId xmlns:a16="http://schemas.microsoft.com/office/drawing/2014/main" id="{602AB243-6B81-A847-82A5-A56717F16963}"/>
              </a:ext>
            </a:extLst>
          </p:cNvPr>
          <p:cNvSpPr txBox="1"/>
          <p:nvPr/>
        </p:nvSpPr>
        <p:spPr>
          <a:xfrm>
            <a:off x="3175458" y="3699128"/>
            <a:ext cx="2286001" cy="2266711"/>
          </a:xfrm>
          <a:prstGeom prst="rect">
            <a:avLst/>
          </a:prstGeom>
          <a:noFill/>
        </p:spPr>
        <p:txBody>
          <a:bodyPr wrap="square" rtlCol="0">
            <a:spAutoFit/>
          </a:bodyPr>
          <a:lstStyle/>
          <a:p>
            <a:pPr algn="r" rtl="1">
              <a:lnSpc>
                <a:spcPct val="150000"/>
              </a:lnSpc>
            </a:pPr>
            <a:r>
              <a:rPr lang="ar-EG" sz="1600" dirty="0">
                <a:latin typeface="Alexandria" pitchFamily="2" charset="-78"/>
                <a:cs typeface="Alexandria" pitchFamily="2" charset="-78"/>
              </a:rPr>
              <a:t>الاستراتيجيات الاتصالية </a:t>
            </a:r>
            <a:endParaRPr lang="en-US"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للعلاقات العامة</a:t>
            </a:r>
            <a:endParaRPr lang="en-US"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 في إدارة الأزمات والخلافات بمعايير أخلاقية.</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D463AAC-C337-834B-ACD9-2B7EE615D5B3}"/>
              </a:ext>
            </a:extLst>
          </p:cNvPr>
          <p:cNvSpPr txBox="1"/>
          <p:nvPr/>
        </p:nvSpPr>
        <p:spPr>
          <a:xfrm>
            <a:off x="714023" y="3636866"/>
            <a:ext cx="2388810" cy="1528047"/>
          </a:xfrm>
          <a:prstGeom prst="rect">
            <a:avLst/>
          </a:prstGeom>
          <a:noFill/>
        </p:spPr>
        <p:txBody>
          <a:bodyPr wrap="square" rtlCol="0">
            <a:spAutoFit/>
          </a:bodyPr>
          <a:lstStyle/>
          <a:p>
            <a:pPr algn="r" rtl="1">
              <a:lnSpc>
                <a:spcPct val="150000"/>
              </a:lnSpc>
            </a:pPr>
            <a:r>
              <a:rPr lang="ar-EG" sz="1600" dirty="0">
                <a:latin typeface="Alexandria" pitchFamily="2" charset="-78"/>
                <a:cs typeface="Alexandria" pitchFamily="2" charset="-78"/>
              </a:rPr>
              <a:t>توفير المعلومات </a:t>
            </a:r>
            <a:endParaRPr lang="en-US"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ومراعاة الموازنة</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بين مصلحة المؤسسة وجماهيرها.</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6467122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الثامن</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SA" sz="1600" b="1" dirty="0">
                <a:latin typeface="Alexandria" pitchFamily="2" charset="-78"/>
                <a:cs typeface="Alexandria" pitchFamily="2" charset="-78"/>
              </a:rPr>
              <a:t>الممارسات الأخلاقية للعلاقات العامة في أنماط مختلفة من المؤسسات:</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grpSp>
        <p:nvGrpSpPr>
          <p:cNvPr id="11" name="Google Shape;8814;p58">
            <a:extLst>
              <a:ext uri="{FF2B5EF4-FFF2-40B4-BE49-F238E27FC236}">
                <a16:creationId xmlns:a16="http://schemas.microsoft.com/office/drawing/2014/main" id="{104503A9-B220-6049-B373-60866959A3E7}"/>
              </a:ext>
            </a:extLst>
          </p:cNvPr>
          <p:cNvGrpSpPr/>
          <p:nvPr/>
        </p:nvGrpSpPr>
        <p:grpSpPr>
          <a:xfrm>
            <a:off x="5160848" y="2487852"/>
            <a:ext cx="442295" cy="441103"/>
            <a:chOff x="3859600" y="3591950"/>
            <a:chExt cx="296975" cy="296175"/>
          </a:xfrm>
        </p:grpSpPr>
        <p:sp>
          <p:nvSpPr>
            <p:cNvPr id="12" name="Google Shape;8815;p58">
              <a:extLst>
                <a:ext uri="{FF2B5EF4-FFF2-40B4-BE49-F238E27FC236}">
                  <a16:creationId xmlns:a16="http://schemas.microsoft.com/office/drawing/2014/main" id="{A103DF63-2539-994B-ADF6-FBE8282A1D6D}"/>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816;p58">
              <a:extLst>
                <a:ext uri="{FF2B5EF4-FFF2-40B4-BE49-F238E27FC236}">
                  <a16:creationId xmlns:a16="http://schemas.microsoft.com/office/drawing/2014/main" id="{FD61675C-9098-9C4D-A434-A3EA20B3C3A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817;p58">
              <a:extLst>
                <a:ext uri="{FF2B5EF4-FFF2-40B4-BE49-F238E27FC236}">
                  <a16:creationId xmlns:a16="http://schemas.microsoft.com/office/drawing/2014/main" id="{E397D72C-DA42-B34E-8ED2-095B0A63841A}"/>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8814;p58">
            <a:extLst>
              <a:ext uri="{FF2B5EF4-FFF2-40B4-BE49-F238E27FC236}">
                <a16:creationId xmlns:a16="http://schemas.microsoft.com/office/drawing/2014/main" id="{DA551629-9D34-0148-96EF-59F608A80352}"/>
              </a:ext>
            </a:extLst>
          </p:cNvPr>
          <p:cNvGrpSpPr/>
          <p:nvPr/>
        </p:nvGrpSpPr>
        <p:grpSpPr>
          <a:xfrm>
            <a:off x="5139064" y="3492709"/>
            <a:ext cx="442295" cy="441103"/>
            <a:chOff x="3859600" y="3591950"/>
            <a:chExt cx="296975" cy="296175"/>
          </a:xfrm>
        </p:grpSpPr>
        <p:sp>
          <p:nvSpPr>
            <p:cNvPr id="16" name="Google Shape;8815;p58">
              <a:extLst>
                <a:ext uri="{FF2B5EF4-FFF2-40B4-BE49-F238E27FC236}">
                  <a16:creationId xmlns:a16="http://schemas.microsoft.com/office/drawing/2014/main" id="{2920FE00-C0B7-CB42-9EAF-5E07ED1C72D8}"/>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816;p58">
              <a:extLst>
                <a:ext uri="{FF2B5EF4-FFF2-40B4-BE49-F238E27FC236}">
                  <a16:creationId xmlns:a16="http://schemas.microsoft.com/office/drawing/2014/main" id="{427B0F8C-59E6-FF48-BB35-2452B2E37FD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817;p58">
              <a:extLst>
                <a:ext uri="{FF2B5EF4-FFF2-40B4-BE49-F238E27FC236}">
                  <a16:creationId xmlns:a16="http://schemas.microsoft.com/office/drawing/2014/main" id="{5A0B454F-6E6E-EF4E-B879-11CD67CBBDEF}"/>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TextBox 1">
            <a:extLst>
              <a:ext uri="{FF2B5EF4-FFF2-40B4-BE49-F238E27FC236}">
                <a16:creationId xmlns:a16="http://schemas.microsoft.com/office/drawing/2014/main" id="{DABC0701-B3C3-F34D-8F90-AEFA91B3BD72}"/>
              </a:ext>
            </a:extLst>
          </p:cNvPr>
          <p:cNvSpPr txBox="1"/>
          <p:nvPr/>
        </p:nvSpPr>
        <p:spPr>
          <a:xfrm>
            <a:off x="432815" y="2557584"/>
            <a:ext cx="4726038"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العلاقات العامة في المؤسسات غير الهادفة للربح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grpSp>
        <p:nvGrpSpPr>
          <p:cNvPr id="22" name="Google Shape;8814;p58">
            <a:extLst>
              <a:ext uri="{FF2B5EF4-FFF2-40B4-BE49-F238E27FC236}">
                <a16:creationId xmlns:a16="http://schemas.microsoft.com/office/drawing/2014/main" id="{278D16FA-F0A5-3C48-822C-EA38039412FB}"/>
              </a:ext>
            </a:extLst>
          </p:cNvPr>
          <p:cNvGrpSpPr/>
          <p:nvPr/>
        </p:nvGrpSpPr>
        <p:grpSpPr>
          <a:xfrm>
            <a:off x="5156006" y="4440975"/>
            <a:ext cx="442295" cy="441103"/>
            <a:chOff x="3859600" y="3591950"/>
            <a:chExt cx="296975" cy="296175"/>
          </a:xfrm>
        </p:grpSpPr>
        <p:sp>
          <p:nvSpPr>
            <p:cNvPr id="24" name="Google Shape;8815;p58">
              <a:extLst>
                <a:ext uri="{FF2B5EF4-FFF2-40B4-BE49-F238E27FC236}">
                  <a16:creationId xmlns:a16="http://schemas.microsoft.com/office/drawing/2014/main" id="{A3AAA067-7B91-4341-9C10-7009D2E207F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8816;p58">
              <a:extLst>
                <a:ext uri="{FF2B5EF4-FFF2-40B4-BE49-F238E27FC236}">
                  <a16:creationId xmlns:a16="http://schemas.microsoft.com/office/drawing/2014/main" id="{1EC28005-4FA8-1846-9A49-A48BB0C34EF2}"/>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8817;p58">
              <a:extLst>
                <a:ext uri="{FF2B5EF4-FFF2-40B4-BE49-F238E27FC236}">
                  <a16:creationId xmlns:a16="http://schemas.microsoft.com/office/drawing/2014/main" id="{97AC4173-F49A-F041-ACF7-F33E1ED197EE}"/>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 name="TextBox 5">
            <a:extLst>
              <a:ext uri="{FF2B5EF4-FFF2-40B4-BE49-F238E27FC236}">
                <a16:creationId xmlns:a16="http://schemas.microsoft.com/office/drawing/2014/main" id="{55627CB3-7814-044B-A839-88B3AF3E5C28}"/>
              </a:ext>
            </a:extLst>
          </p:cNvPr>
          <p:cNvSpPr txBox="1"/>
          <p:nvPr/>
        </p:nvSpPr>
        <p:spPr>
          <a:xfrm>
            <a:off x="116158" y="3454400"/>
            <a:ext cx="4990533"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العلاقات العامة الدولية ومعايير الممارسات الأخلاقية.</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F720337-74C0-134E-8701-D44DBE635622}"/>
              </a:ext>
            </a:extLst>
          </p:cNvPr>
          <p:cNvSpPr txBox="1"/>
          <p:nvPr/>
        </p:nvSpPr>
        <p:spPr>
          <a:xfrm>
            <a:off x="999082" y="4402670"/>
            <a:ext cx="4158511"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الحساسية الثقافية والاعتبارات الأخلاقية في </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العلاقات العامة الدولية.</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86724691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878588"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895620"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908478"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التاسع</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338554"/>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العلاقات العامة في المؤسسات لحكومية:</a:t>
            </a:r>
            <a:r>
              <a:rPr lang="en-US" sz="1600" b="1" dirty="0">
                <a:latin typeface="Alexandria" pitchFamily="2" charset="-78"/>
                <a:cs typeface="Alexandria" pitchFamily="2" charset="-78"/>
              </a:rPr>
              <a:t> </a:t>
            </a:r>
          </a:p>
        </p:txBody>
      </p:sp>
      <p:sp>
        <p:nvSpPr>
          <p:cNvPr id="2" name="TextBox 1">
            <a:extLst>
              <a:ext uri="{FF2B5EF4-FFF2-40B4-BE49-F238E27FC236}">
                <a16:creationId xmlns:a16="http://schemas.microsoft.com/office/drawing/2014/main" id="{F260F532-41AC-1245-8E6E-8E799C430DC1}"/>
              </a:ext>
            </a:extLst>
          </p:cNvPr>
          <p:cNvSpPr txBox="1"/>
          <p:nvPr/>
        </p:nvSpPr>
        <p:spPr>
          <a:xfrm>
            <a:off x="53244" y="1653546"/>
            <a:ext cx="5764719" cy="2974597"/>
          </a:xfrm>
          <a:prstGeom prst="rect">
            <a:avLst/>
          </a:prstGeom>
          <a:noFill/>
        </p:spPr>
        <p:txBody>
          <a:bodyPr wrap="none" rtlCol="0">
            <a:spAutoFit/>
          </a:bodyPr>
          <a:lstStyle/>
          <a:p>
            <a:pPr marL="285750" indent="-285750" algn="r" rtl="1">
              <a:lnSpc>
                <a:spcPct val="200000"/>
              </a:lnSpc>
              <a:buFont typeface="Wingdings" pitchFamily="2" charset="2"/>
              <a:buChar char="q"/>
            </a:pPr>
            <a:r>
              <a:rPr lang="ar-EG" sz="1600" dirty="0">
                <a:latin typeface="Alexandria" pitchFamily="2" charset="-78"/>
                <a:cs typeface="Alexandria" pitchFamily="2" charset="-78"/>
              </a:rPr>
              <a:t>معايير ومبادئ الممارسات الأخلاقية للعلاقات العامة. </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في المؤسسات الحكومية قي تواصلها مع جماهيرها المتنوعة.</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q"/>
            </a:pP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q"/>
            </a:pPr>
            <a:r>
              <a:rPr lang="ar-EG" sz="1600" dirty="0">
                <a:latin typeface="Alexandria" pitchFamily="2" charset="-78"/>
                <a:cs typeface="Alexandria" pitchFamily="2" charset="-78"/>
              </a:rPr>
              <a:t>التحديات التي تواجه الممارسات الأخلاقية للعلاقات العامة</a:t>
            </a:r>
          </a:p>
          <a:p>
            <a:pPr algn="r" rtl="1">
              <a:lnSpc>
                <a:spcPct val="200000"/>
              </a:lnSpc>
            </a:pPr>
            <a:r>
              <a:rPr lang="ar-EG" sz="1600" dirty="0">
                <a:latin typeface="Alexandria" pitchFamily="2" charset="-78"/>
                <a:cs typeface="Alexandria" pitchFamily="2" charset="-78"/>
              </a:rPr>
              <a:t>     في المؤسسات الحكومية.</a:t>
            </a:r>
            <a:r>
              <a:rPr lang="en-US" sz="1600" dirty="0">
                <a:latin typeface="Alexandria" pitchFamily="2" charset="-78"/>
                <a:cs typeface="Alexandria" pitchFamily="2" charset="-78"/>
              </a:rPr>
              <a:t> </a:t>
            </a:r>
          </a:p>
          <a:p>
            <a:pPr marL="285750" indent="-285750" algn="r" rtl="1">
              <a:lnSpc>
                <a:spcPct val="200000"/>
              </a:lnSpc>
              <a:buFont typeface="Wingdings" pitchFamily="2" charset="2"/>
              <a:buChar char="q"/>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61513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العاشر</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29"/>
          </a:xfrm>
          <a:prstGeom prst="rect">
            <a:avLst/>
          </a:prstGeom>
          <a:noFill/>
        </p:spPr>
        <p:txBody>
          <a:bodyPr wrap="square" rtlCol="0">
            <a:spAutoFit/>
          </a:bodyPr>
          <a:lstStyle/>
          <a:p>
            <a:pPr algn="r" rtl="1"/>
            <a:r>
              <a:rPr lang="ar-SA" sz="1600" b="1" dirty="0">
                <a:latin typeface="Alexandria" pitchFamily="2" charset="-78"/>
                <a:cs typeface="Alexandria" pitchFamily="2" charset="-78"/>
              </a:rPr>
              <a:t>اتجاهات حديثة في الممارسات الأخلاقية للعلاقات العامة: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2557A4C7-6048-A44B-A2B5-FB9C01394A9E}"/>
              </a:ext>
            </a:extLst>
          </p:cNvPr>
          <p:cNvPicPr>
            <a:picLocks noChangeAspect="1"/>
          </p:cNvPicPr>
          <p:nvPr/>
        </p:nvPicPr>
        <p:blipFill rotWithShape="1">
          <a:blip r:embed="rId4">
            <a:extLst>
              <a:ext uri="{28A0092B-C50C-407E-A947-70E740481C1C}">
                <a14:useLocalDpi xmlns:a14="http://schemas.microsoft.com/office/drawing/2010/main" val="0"/>
              </a:ext>
            </a:extLst>
          </a:blip>
          <a:srcRect l="-1" t="62156" r="-2108"/>
          <a:stretch/>
        </p:blipFill>
        <p:spPr>
          <a:xfrm>
            <a:off x="-237066" y="2353650"/>
            <a:ext cx="3546099" cy="1230606"/>
          </a:xfrm>
          <a:prstGeom prst="rect">
            <a:avLst/>
          </a:prstGeom>
        </p:spPr>
      </p:pic>
      <p:sp>
        <p:nvSpPr>
          <p:cNvPr id="2" name="TextBox 1">
            <a:extLst>
              <a:ext uri="{FF2B5EF4-FFF2-40B4-BE49-F238E27FC236}">
                <a16:creationId xmlns:a16="http://schemas.microsoft.com/office/drawing/2014/main" id="{F80970C8-1D68-4A47-8FAE-34536FE0E6E2}"/>
              </a:ext>
            </a:extLst>
          </p:cNvPr>
          <p:cNvSpPr txBox="1"/>
          <p:nvPr/>
        </p:nvSpPr>
        <p:spPr>
          <a:xfrm>
            <a:off x="660401" y="2743200"/>
            <a:ext cx="4931158" cy="338554"/>
          </a:xfrm>
          <a:prstGeom prst="rect">
            <a:avLst/>
          </a:prstGeom>
          <a:noFill/>
        </p:spPr>
        <p:txBody>
          <a:bodyPr wrap="none" rtlCol="0">
            <a:spAutoFit/>
          </a:bodyPr>
          <a:lstStyle/>
          <a:p>
            <a:pPr algn="r" rtl="1"/>
            <a:r>
              <a:rPr lang="ar-SA" sz="1600" dirty="0">
                <a:latin typeface="Alexandria" pitchFamily="2" charset="-78"/>
                <a:cs typeface="Alexandria" pitchFamily="2" charset="-78"/>
              </a:rPr>
              <a:t>ممارسات العلاقات العامة في دعم جهود الاستدامة. </a:t>
            </a:r>
            <a:endParaRPr lang="en-US" sz="1600" dirty="0">
              <a:latin typeface="Alexandria" pitchFamily="2" charset="-78"/>
              <a:cs typeface="Alexandria" pitchFamily="2" charset="-78"/>
            </a:endParaRPr>
          </a:p>
        </p:txBody>
      </p:sp>
      <p:pic>
        <p:nvPicPr>
          <p:cNvPr id="14" name="Picture 13">
            <a:extLst>
              <a:ext uri="{FF2B5EF4-FFF2-40B4-BE49-F238E27FC236}">
                <a16:creationId xmlns:a16="http://schemas.microsoft.com/office/drawing/2014/main" id="{FC557CAC-3C9B-6840-BC26-37D1FA3726FF}"/>
              </a:ext>
            </a:extLst>
          </p:cNvPr>
          <p:cNvPicPr>
            <a:picLocks noChangeAspect="1"/>
          </p:cNvPicPr>
          <p:nvPr/>
        </p:nvPicPr>
        <p:blipFill rotWithShape="1">
          <a:blip r:embed="rId4">
            <a:extLst>
              <a:ext uri="{28A0092B-C50C-407E-A947-70E740481C1C}">
                <a14:useLocalDpi xmlns:a14="http://schemas.microsoft.com/office/drawing/2010/main" val="0"/>
              </a:ext>
            </a:extLst>
          </a:blip>
          <a:srcRect l="-1" r="-3104" b="64150"/>
          <a:stretch/>
        </p:blipFill>
        <p:spPr>
          <a:xfrm>
            <a:off x="-332866" y="3421715"/>
            <a:ext cx="3580668" cy="1165778"/>
          </a:xfrm>
          <a:prstGeom prst="rect">
            <a:avLst/>
          </a:prstGeom>
        </p:spPr>
      </p:pic>
      <p:sp>
        <p:nvSpPr>
          <p:cNvPr id="6" name="TextBox 5">
            <a:extLst>
              <a:ext uri="{FF2B5EF4-FFF2-40B4-BE49-F238E27FC236}">
                <a16:creationId xmlns:a16="http://schemas.microsoft.com/office/drawing/2014/main" id="{620CE824-DFF6-C54A-B330-15717C70C716}"/>
              </a:ext>
            </a:extLst>
          </p:cNvPr>
          <p:cNvSpPr txBox="1"/>
          <p:nvPr/>
        </p:nvSpPr>
        <p:spPr>
          <a:xfrm>
            <a:off x="334508" y="4639733"/>
            <a:ext cx="5942717"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استراتيجيات القيادة الأخلاقية لبناء الثقة داخل مجموعات العمل.</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60CF8CC-2F28-5444-A266-7759832F369D}"/>
              </a:ext>
            </a:extLst>
          </p:cNvPr>
          <p:cNvSpPr txBox="1"/>
          <p:nvPr/>
        </p:nvSpPr>
        <p:spPr>
          <a:xfrm>
            <a:off x="409713" y="6290767"/>
            <a:ext cx="3013967" cy="338554"/>
          </a:xfrm>
          <a:prstGeom prst="rect">
            <a:avLst/>
          </a:prstGeom>
          <a:noFill/>
        </p:spPr>
        <p:txBody>
          <a:bodyPr wrap="none" rtlCol="0">
            <a:spAutoFit/>
          </a:bodyPr>
          <a:lstStyle/>
          <a:p>
            <a:pPr algn="r" rtl="1"/>
            <a:r>
              <a:rPr lang="ar-SA" sz="1600" dirty="0">
                <a:latin typeface="Alexandria" pitchFamily="2" charset="-78"/>
                <a:cs typeface="Alexandria" pitchFamily="2" charset="-78"/>
              </a:rPr>
              <a:t>القيادة بالقدوة في المنظمات.</a:t>
            </a:r>
            <a:r>
              <a:rPr lang="en-US" sz="1600" dirty="0">
                <a:latin typeface="Alexandria" pitchFamily="2" charset="-78"/>
                <a:cs typeface="Alexandria" pitchFamily="2" charset="-78"/>
              </a:rPr>
              <a:t> </a:t>
            </a:r>
          </a:p>
        </p:txBody>
      </p:sp>
      <p:pic>
        <p:nvPicPr>
          <p:cNvPr id="20" name="Picture 19">
            <a:extLst>
              <a:ext uri="{FF2B5EF4-FFF2-40B4-BE49-F238E27FC236}">
                <a16:creationId xmlns:a16="http://schemas.microsoft.com/office/drawing/2014/main" id="{1CEAFC1F-5C33-2745-A2A0-56784210807B}"/>
              </a:ext>
            </a:extLst>
          </p:cNvPr>
          <p:cNvPicPr>
            <a:picLocks noChangeAspect="1"/>
          </p:cNvPicPr>
          <p:nvPr/>
        </p:nvPicPr>
        <p:blipFill rotWithShape="1">
          <a:blip r:embed="rId4">
            <a:extLst>
              <a:ext uri="{28A0092B-C50C-407E-A947-70E740481C1C}">
                <a14:useLocalDpi xmlns:a14="http://schemas.microsoft.com/office/drawing/2010/main" val="0"/>
              </a:ext>
            </a:extLst>
          </a:blip>
          <a:srcRect t="46943" r="2922" b="38234"/>
          <a:stretch/>
        </p:blipFill>
        <p:spPr>
          <a:xfrm>
            <a:off x="-374199" y="5681706"/>
            <a:ext cx="3371406" cy="482025"/>
          </a:xfrm>
          <a:prstGeom prst="rect">
            <a:avLst/>
          </a:prstGeom>
        </p:spPr>
      </p:pic>
    </p:spTree>
    <p:extLst>
      <p:ext uri="{BB962C8B-B14F-4D97-AF65-F5344CB8AC3E}">
        <p14:creationId xmlns:p14="http://schemas.microsoft.com/office/powerpoint/2010/main" val="185045039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384800" y="3505024"/>
            <a:ext cx="144732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523091"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435599" y="3970673"/>
            <a:ext cx="139863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الحادي عشر</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433558"/>
            <a:ext cx="5654312" cy="1158651"/>
          </a:xfrm>
          <a:prstGeom prst="rect">
            <a:avLst/>
          </a:prstGeom>
          <a:noFill/>
        </p:spPr>
        <p:txBody>
          <a:bodyPr wrap="square" rtlCol="0">
            <a:spAutoFit/>
          </a:bodyPr>
          <a:lstStyle/>
          <a:p>
            <a:pPr marL="285750" lvl="0" indent="-285750" algn="r" rtl="1">
              <a:lnSpc>
                <a:spcPct val="150000"/>
              </a:lnSpc>
              <a:buFont typeface="Wingdings" pitchFamily="2" charset="2"/>
              <a:buChar char="v"/>
            </a:pPr>
            <a:r>
              <a:rPr lang="ar-SA" sz="1600" b="1" dirty="0">
                <a:latin typeface="Alexandria" pitchFamily="2" charset="-78"/>
                <a:cs typeface="Alexandria" pitchFamily="2" charset="-78"/>
              </a:rPr>
              <a:t>حملات العلاقات العامة والممارسات الأخلاقية في اعدادها وتنفيذها.</a:t>
            </a:r>
            <a:endParaRPr lang="en-US" sz="1600" b="1" dirty="0">
              <a:latin typeface="Alexandria" pitchFamily="2" charset="-78"/>
              <a:cs typeface="Alexandria" pitchFamily="2" charset="-78"/>
            </a:endParaRPr>
          </a:p>
          <a:p>
            <a:pPr marL="285750" indent="-285750" algn="r">
              <a:lnSpc>
                <a:spcPct val="150000"/>
              </a:lnSpc>
              <a:buFont typeface="Wingdings" pitchFamily="2" charset="2"/>
              <a:buChar char="v"/>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4FA8FA-82CD-B34D-AD6D-7B5E182260BF}"/>
              </a:ext>
            </a:extLst>
          </p:cNvPr>
          <p:cNvSpPr txBox="1"/>
          <p:nvPr/>
        </p:nvSpPr>
        <p:spPr>
          <a:xfrm>
            <a:off x="769303" y="2336800"/>
            <a:ext cx="4934364" cy="789319"/>
          </a:xfrm>
          <a:prstGeom prst="rect">
            <a:avLst/>
          </a:prstGeom>
          <a:noFill/>
        </p:spPr>
        <p:txBody>
          <a:bodyPr wrap="none" rtlCol="0">
            <a:spAutoFit/>
          </a:bodyPr>
          <a:lstStyle/>
          <a:p>
            <a:pPr marL="285750" indent="-285750" algn="r" rtl="1">
              <a:lnSpc>
                <a:spcPct val="150000"/>
              </a:lnSpc>
              <a:buFont typeface="Wingdings" pitchFamily="2" charset="2"/>
              <a:buChar char="v"/>
            </a:pPr>
            <a:r>
              <a:rPr lang="ar-SA" sz="1600" b="1" dirty="0">
                <a:latin typeface="Alexandria" pitchFamily="2" charset="-78"/>
                <a:cs typeface="Alexandria" pitchFamily="2" charset="-78"/>
              </a:rPr>
              <a:t>تحليل المهارات اللازمة لممارسي العلاقات العامة </a:t>
            </a:r>
            <a:endParaRPr lang="en-US" sz="1600" b="1"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     بمعايير أخلاقية.</a:t>
            </a:r>
            <a:r>
              <a:rPr lang="en-US" sz="1600" b="1" dirty="0">
                <a:latin typeface="Alexandria" pitchFamily="2" charset="-78"/>
                <a:cs typeface="Alexandria" pitchFamily="2" charset="-78"/>
              </a:rPr>
              <a:t> </a:t>
            </a:r>
          </a:p>
        </p:txBody>
      </p:sp>
    </p:spTree>
    <p:extLst>
      <p:ext uri="{BB962C8B-B14F-4D97-AF65-F5344CB8AC3E}">
        <p14:creationId xmlns:p14="http://schemas.microsoft.com/office/powerpoint/2010/main" val="101372361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414290" y="3505024"/>
            <a:ext cx="141783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556956"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414290" y="3953740"/>
            <a:ext cx="136914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الثاني عشر</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1815882"/>
          </a:xfrm>
          <a:prstGeom prst="rect">
            <a:avLst/>
          </a:prstGeom>
          <a:noFill/>
        </p:spPr>
        <p:txBody>
          <a:bodyPr wrap="square" rtlCol="0">
            <a:spAutoFit/>
          </a:bodyPr>
          <a:lstStyle/>
          <a:p>
            <a:pPr algn="r" rtl="1"/>
            <a:r>
              <a:rPr lang="ar-SA" sz="1600" b="1" dirty="0">
                <a:latin typeface="Alexandria" pitchFamily="2" charset="-78"/>
                <a:cs typeface="Alexandria" pitchFamily="2" charset="-78"/>
              </a:rPr>
              <a:t>حلقة نقاش</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a:p>
            <a:pPr marL="285750" lvl="0" indent="-285750" algn="r" rtl="1">
              <a:buFont typeface="Wingdings" pitchFamily="2" charset="2"/>
              <a:buChar char="v"/>
            </a:pPr>
            <a:r>
              <a:rPr lang="ar-SA" sz="1600" dirty="0">
                <a:latin typeface="Alexandria" pitchFamily="2" charset="-78"/>
                <a:cs typeface="Alexandria" pitchFamily="2" charset="-78"/>
              </a:rPr>
              <a:t>مراجعة المفاهيم الأساسية والمبادئ الأخلاقية التي تم تناولها خلال المقرر.</a:t>
            </a:r>
          </a:p>
          <a:p>
            <a:pPr lvl="0" algn="r" rtl="1"/>
            <a:endParaRPr lang="en-US" sz="1600" dirty="0">
              <a:latin typeface="Alexandria" pitchFamily="2" charset="-78"/>
              <a:cs typeface="Alexandria" pitchFamily="2" charset="-78"/>
            </a:endParaRPr>
          </a:p>
          <a:p>
            <a:pPr lvl="0" algn="r" rtl="1"/>
            <a:endParaRPr lang="en-US" sz="1600" dirty="0">
              <a:latin typeface="Alexandria" pitchFamily="2" charset="-78"/>
              <a:cs typeface="Alexandria" pitchFamily="2" charset="-78"/>
            </a:endParaRPr>
          </a:p>
          <a:p>
            <a:pPr marL="285750" indent="-285750" algn="r" rtl="1">
              <a:buFont typeface="Wingdings" pitchFamily="2" charset="2"/>
              <a:buChar char="v"/>
            </a:pPr>
            <a:r>
              <a:rPr lang="ar-SA" sz="1600" dirty="0">
                <a:latin typeface="Alexandria" pitchFamily="2" charset="-78"/>
                <a:cs typeface="Alexandria" pitchFamily="2" charset="-78"/>
              </a:rPr>
              <a:t>مناقشة نتائج التعلم.</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158722698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469467" y="3505024"/>
            <a:ext cx="136265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556957"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469467" y="4004539"/>
            <a:ext cx="1313964"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الثالث عشر</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769046" y="2265739"/>
            <a:ext cx="4458977" cy="369332"/>
          </a:xfrm>
          <a:prstGeom prst="rect">
            <a:avLst/>
          </a:prstGeom>
          <a:noFill/>
        </p:spPr>
        <p:txBody>
          <a:bodyPr wrap="square" rtlCol="0">
            <a:spAutoFit/>
          </a:bodyPr>
          <a:lstStyle/>
          <a:p>
            <a:pPr algn="ctr" rtl="1"/>
            <a:r>
              <a:rPr lang="ar-SA" b="1" dirty="0">
                <a:latin typeface="Alexandria" pitchFamily="2" charset="-78"/>
                <a:cs typeface="Alexandria" pitchFamily="2" charset="-78"/>
              </a:rPr>
              <a:t>الاختبار النهائي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7959128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769046" y="2265739"/>
            <a:ext cx="4458977" cy="584775"/>
          </a:xfrm>
          <a:prstGeom prst="rect">
            <a:avLst/>
          </a:prstGeom>
          <a:noFill/>
        </p:spPr>
        <p:txBody>
          <a:bodyPr wrap="square" rtlCol="0">
            <a:spAutoFit/>
          </a:bodyPr>
          <a:lstStyle/>
          <a:p>
            <a:pPr algn="ctr" rtl="1"/>
            <a:r>
              <a:rPr lang="ar-SA" sz="1600" b="1" dirty="0">
                <a:latin typeface="Alexandria" pitchFamily="2" charset="-78"/>
                <a:cs typeface="Alexandria" pitchFamily="2" charset="-78"/>
              </a:rPr>
              <a:t>أساليب التعليم والتعلم والتقييم خلال الترم الدراسي:</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E1C3490A-D622-B44E-9098-C50118F48210}"/>
              </a:ext>
            </a:extLst>
          </p:cNvPr>
          <p:cNvSpPr txBox="1"/>
          <p:nvPr/>
        </p:nvSpPr>
        <p:spPr>
          <a:xfrm>
            <a:off x="245259" y="4385734"/>
            <a:ext cx="8363252" cy="1323439"/>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 الشرح مع عرض الأمثلة التي </a:t>
            </a:r>
            <a:r>
              <a:rPr lang="ar-SA" sz="1600">
                <a:latin typeface="Alexandria" pitchFamily="2" charset="-78"/>
                <a:cs typeface="Alexandria" pitchFamily="2" charset="-78"/>
              </a:rPr>
              <a:t>تتفسر المحتوى. </a:t>
            </a:r>
            <a:endParaRPr lang="ar-SA" sz="1600" dirty="0">
              <a:latin typeface="Alexandria" pitchFamily="2" charset="-78"/>
              <a:cs typeface="Alexandria" pitchFamily="2" charset="-78"/>
            </a:endParaRPr>
          </a:p>
          <a:p>
            <a:pPr marL="0" algn="r" defTabSz="914400" rtl="1" eaLnBrk="1" latinLnBrk="0" hangingPunct="1"/>
            <a:endParaRPr lang="ar-SA" sz="1600" dirty="0">
              <a:latin typeface="Alexandria" pitchFamily="2" charset="-78"/>
              <a:cs typeface="Alexandria" pitchFamily="2" charset="-78"/>
            </a:endParaRPr>
          </a:p>
          <a:p>
            <a:pPr marL="285750" indent="-285750" algn="r" defTabSz="914400" rtl="1" eaLnBrk="1" latinLnBrk="0" hangingPunct="1">
              <a:buFontTx/>
              <a:buChar char="-"/>
            </a:pPr>
            <a:r>
              <a:rPr lang="ar-SA" sz="1600" dirty="0">
                <a:latin typeface="Alexandria" pitchFamily="2" charset="-78"/>
                <a:cs typeface="Alexandria" pitchFamily="2" charset="-78"/>
              </a:rPr>
              <a:t>حلقة نقاشية كل أسبوع للمناقشة والاجابة على الاستفسارات وعرض الصور والفيديوهات.</a:t>
            </a:r>
          </a:p>
          <a:p>
            <a:pPr marL="285750" indent="-285750" algn="r" defTabSz="914400" rtl="1" eaLnBrk="1" latinLnBrk="0" hangingPunct="1">
              <a:buFontTx/>
              <a:buChar char="-"/>
            </a:pPr>
            <a:endParaRPr lang="ar-SA" sz="1600" dirty="0">
              <a:latin typeface="Alexandria" pitchFamily="2" charset="-78"/>
              <a:cs typeface="Alexandria" pitchFamily="2" charset="-78"/>
            </a:endParaRPr>
          </a:p>
          <a:p>
            <a:pPr marL="285750" indent="-285750" algn="r" defTabSz="914400" rtl="1" eaLnBrk="1" latinLnBrk="0" hangingPunct="1">
              <a:buFontTx/>
              <a:buChar char="-"/>
            </a:pPr>
            <a:r>
              <a:rPr lang="ar-SA" sz="1600" dirty="0">
                <a:latin typeface="Alexandria" pitchFamily="2" charset="-78"/>
                <a:cs typeface="Alexandria" pitchFamily="2" charset="-78"/>
              </a:rPr>
              <a:t>اختار قصير مع نهاية كل محاضرة للتأكد من الفهم الكامل للمحتوى.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33205508"/>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C74B00-FF74-477A-B0C0-39D51DA94F0B}"/>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6200</TotalTime>
  <Words>1085</Words>
  <Application>Microsoft Macintosh PowerPoint</Application>
  <PresentationFormat>Widescreen</PresentationFormat>
  <Paragraphs>186</Paragraphs>
  <Slides>21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89</cp:revision>
  <cp:lastPrinted>2024-05-19T17:01:21Z</cp:lastPrinted>
  <dcterms:created xsi:type="dcterms:W3CDTF">2023-04-29T09:08:00Z</dcterms:created>
  <dcterms:modified xsi:type="dcterms:W3CDTF">2024-05-19T19:24:20Z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