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58" r:id="rId5"/>
    <p:sldId id="259" r:id="rId6"/>
    <p:sldId id="260" r:id="rId7"/>
    <p:sldId id="263" r:id="rId8"/>
    <p:sldId id="261"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61A216-09EE-42AF-AB14-D7B3354B356A}" v="13" dt="2025-08-27T11:03:08.9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536"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Eid Alrehely" userId="cd75e1c3-2629-46f6-bc1a-440f094e83a6" providerId="ADAL" clId="{C561A216-09EE-42AF-AB14-D7B3354B356A}"/>
    <pc:docChg chg="undo custSel addSld delSld modSld modMainMaster">
      <pc:chgData name="Ahmed Eid Alrehely" userId="cd75e1c3-2629-46f6-bc1a-440f094e83a6" providerId="ADAL" clId="{C561A216-09EE-42AF-AB14-D7B3354B356A}" dt="2025-08-27T11:09:57.481" v="84" actId="255"/>
      <pc:docMkLst>
        <pc:docMk/>
      </pc:docMkLst>
      <pc:sldChg chg="modSp mod">
        <pc:chgData name="Ahmed Eid Alrehely" userId="cd75e1c3-2629-46f6-bc1a-440f094e83a6" providerId="ADAL" clId="{C561A216-09EE-42AF-AB14-D7B3354B356A}" dt="2025-08-27T08:42:42.978" v="61" actId="207"/>
        <pc:sldMkLst>
          <pc:docMk/>
          <pc:sldMk cId="420272203" sldId="256"/>
        </pc:sldMkLst>
        <pc:spChg chg="mod">
          <ac:chgData name="Ahmed Eid Alrehely" userId="cd75e1c3-2629-46f6-bc1a-440f094e83a6" providerId="ADAL" clId="{C561A216-09EE-42AF-AB14-D7B3354B356A}" dt="2025-08-24T15:22:27.959" v="43" actId="27636"/>
          <ac:spMkLst>
            <pc:docMk/>
            <pc:sldMk cId="420272203" sldId="256"/>
            <ac:spMk id="2" creationId="{5D8ABD61-8030-58E1-2934-66269AD55599}"/>
          </ac:spMkLst>
        </pc:spChg>
        <pc:spChg chg="mod">
          <ac:chgData name="Ahmed Eid Alrehely" userId="cd75e1c3-2629-46f6-bc1a-440f094e83a6" providerId="ADAL" clId="{C561A216-09EE-42AF-AB14-D7B3354B356A}" dt="2025-08-27T08:42:42.978" v="61" actId="207"/>
          <ac:spMkLst>
            <pc:docMk/>
            <pc:sldMk cId="420272203" sldId="256"/>
            <ac:spMk id="3" creationId="{647036C9-9D9D-29FD-D1D9-0F18705E062C}"/>
          </ac:spMkLst>
        </pc:spChg>
      </pc:sldChg>
      <pc:sldChg chg="modSp mod">
        <pc:chgData name="Ahmed Eid Alrehely" userId="cd75e1c3-2629-46f6-bc1a-440f094e83a6" providerId="ADAL" clId="{C561A216-09EE-42AF-AB14-D7B3354B356A}" dt="2025-08-24T15:22:27.996" v="44" actId="27636"/>
        <pc:sldMkLst>
          <pc:docMk/>
          <pc:sldMk cId="4123006489" sldId="257"/>
        </pc:sldMkLst>
        <pc:spChg chg="mod">
          <ac:chgData name="Ahmed Eid Alrehely" userId="cd75e1c3-2629-46f6-bc1a-440f094e83a6" providerId="ADAL" clId="{C561A216-09EE-42AF-AB14-D7B3354B356A}" dt="2025-08-24T15:22:27.628" v="41"/>
          <ac:spMkLst>
            <pc:docMk/>
            <pc:sldMk cId="4123006489" sldId="257"/>
            <ac:spMk id="2" creationId="{4C7E6B2D-5D79-1DE8-335C-DAE0F0A0ADB5}"/>
          </ac:spMkLst>
        </pc:spChg>
        <pc:spChg chg="mod">
          <ac:chgData name="Ahmed Eid Alrehely" userId="cd75e1c3-2629-46f6-bc1a-440f094e83a6" providerId="ADAL" clId="{C561A216-09EE-42AF-AB14-D7B3354B356A}" dt="2025-08-24T15:22:27.996" v="44" actId="27636"/>
          <ac:spMkLst>
            <pc:docMk/>
            <pc:sldMk cId="4123006489" sldId="257"/>
            <ac:spMk id="3" creationId="{E5B2CEFC-5F54-8E7F-7811-0B5C1BD6F8B7}"/>
          </ac:spMkLst>
        </pc:spChg>
      </pc:sldChg>
      <pc:sldChg chg="modSp mod">
        <pc:chgData name="Ahmed Eid Alrehely" userId="cd75e1c3-2629-46f6-bc1a-440f094e83a6" providerId="ADAL" clId="{C561A216-09EE-42AF-AB14-D7B3354B356A}" dt="2025-08-27T11:06:56.709" v="75" actId="14100"/>
        <pc:sldMkLst>
          <pc:docMk/>
          <pc:sldMk cId="3140432109" sldId="258"/>
        </pc:sldMkLst>
        <pc:spChg chg="mod">
          <ac:chgData name="Ahmed Eid Alrehely" userId="cd75e1c3-2629-46f6-bc1a-440f094e83a6" providerId="ADAL" clId="{C561A216-09EE-42AF-AB14-D7B3354B356A}" dt="2025-08-24T15:22:27.628" v="41"/>
          <ac:spMkLst>
            <pc:docMk/>
            <pc:sldMk cId="3140432109" sldId="258"/>
            <ac:spMk id="2" creationId="{3641A011-4BEE-A8BB-6F84-64E74A1EDC45}"/>
          </ac:spMkLst>
        </pc:spChg>
        <pc:spChg chg="mod">
          <ac:chgData name="Ahmed Eid Alrehely" userId="cd75e1c3-2629-46f6-bc1a-440f094e83a6" providerId="ADAL" clId="{C561A216-09EE-42AF-AB14-D7B3354B356A}" dt="2025-08-27T11:06:56.709" v="75" actId="14100"/>
          <ac:spMkLst>
            <pc:docMk/>
            <pc:sldMk cId="3140432109" sldId="258"/>
            <ac:spMk id="3" creationId="{64CEE5D7-662A-F58C-03F8-140866A194AC}"/>
          </ac:spMkLst>
        </pc:spChg>
      </pc:sldChg>
      <pc:sldChg chg="modSp mod">
        <pc:chgData name="Ahmed Eid Alrehely" userId="cd75e1c3-2629-46f6-bc1a-440f094e83a6" providerId="ADAL" clId="{C561A216-09EE-42AF-AB14-D7B3354B356A}" dt="2025-08-24T15:22:28.021" v="46" actId="27636"/>
        <pc:sldMkLst>
          <pc:docMk/>
          <pc:sldMk cId="63396425" sldId="259"/>
        </pc:sldMkLst>
        <pc:spChg chg="mod">
          <ac:chgData name="Ahmed Eid Alrehely" userId="cd75e1c3-2629-46f6-bc1a-440f094e83a6" providerId="ADAL" clId="{C561A216-09EE-42AF-AB14-D7B3354B356A}" dt="2025-08-24T15:22:27.628" v="41"/>
          <ac:spMkLst>
            <pc:docMk/>
            <pc:sldMk cId="63396425" sldId="259"/>
            <ac:spMk id="2" creationId="{1F7CB66B-773E-9BD7-6FEF-442E8607DA1B}"/>
          </ac:spMkLst>
        </pc:spChg>
        <pc:spChg chg="mod">
          <ac:chgData name="Ahmed Eid Alrehely" userId="cd75e1c3-2629-46f6-bc1a-440f094e83a6" providerId="ADAL" clId="{C561A216-09EE-42AF-AB14-D7B3354B356A}" dt="2025-08-24T15:22:28.021" v="46" actId="27636"/>
          <ac:spMkLst>
            <pc:docMk/>
            <pc:sldMk cId="63396425" sldId="259"/>
            <ac:spMk id="3" creationId="{D2AFDD99-A917-79A3-64F1-E7CF594308AF}"/>
          </ac:spMkLst>
        </pc:spChg>
      </pc:sldChg>
      <pc:sldChg chg="modSp mod">
        <pc:chgData name="Ahmed Eid Alrehely" userId="cd75e1c3-2629-46f6-bc1a-440f094e83a6" providerId="ADAL" clId="{C561A216-09EE-42AF-AB14-D7B3354B356A}" dt="2025-08-27T11:09:57.481" v="84" actId="255"/>
        <pc:sldMkLst>
          <pc:docMk/>
          <pc:sldMk cId="1957085978" sldId="260"/>
        </pc:sldMkLst>
        <pc:spChg chg="mod">
          <ac:chgData name="Ahmed Eid Alrehely" userId="cd75e1c3-2629-46f6-bc1a-440f094e83a6" providerId="ADAL" clId="{C561A216-09EE-42AF-AB14-D7B3354B356A}" dt="2025-08-24T15:22:27.628" v="41"/>
          <ac:spMkLst>
            <pc:docMk/>
            <pc:sldMk cId="1957085978" sldId="260"/>
            <ac:spMk id="2" creationId="{1EFB694F-A871-778C-EAF0-41CF33F3D69C}"/>
          </ac:spMkLst>
        </pc:spChg>
        <pc:spChg chg="mod">
          <ac:chgData name="Ahmed Eid Alrehely" userId="cd75e1c3-2629-46f6-bc1a-440f094e83a6" providerId="ADAL" clId="{C561A216-09EE-42AF-AB14-D7B3354B356A}" dt="2025-08-27T11:09:57.481" v="84" actId="255"/>
          <ac:spMkLst>
            <pc:docMk/>
            <pc:sldMk cId="1957085978" sldId="260"/>
            <ac:spMk id="3" creationId="{2F315D73-2C8F-2EC1-F28D-78924D69B0AC}"/>
          </ac:spMkLst>
        </pc:spChg>
      </pc:sldChg>
      <pc:sldChg chg="modSp">
        <pc:chgData name="Ahmed Eid Alrehely" userId="cd75e1c3-2629-46f6-bc1a-440f094e83a6" providerId="ADAL" clId="{C561A216-09EE-42AF-AB14-D7B3354B356A}" dt="2025-08-24T15:22:27.628" v="41"/>
        <pc:sldMkLst>
          <pc:docMk/>
          <pc:sldMk cId="2340876127" sldId="261"/>
        </pc:sldMkLst>
        <pc:spChg chg="mod">
          <ac:chgData name="Ahmed Eid Alrehely" userId="cd75e1c3-2629-46f6-bc1a-440f094e83a6" providerId="ADAL" clId="{C561A216-09EE-42AF-AB14-D7B3354B356A}" dt="2025-08-24T15:22:27.628" v="41"/>
          <ac:spMkLst>
            <pc:docMk/>
            <pc:sldMk cId="2340876127" sldId="261"/>
            <ac:spMk id="2" creationId="{9A447385-A03B-6523-C971-3ACB839C3A0E}"/>
          </ac:spMkLst>
        </pc:spChg>
      </pc:sldChg>
      <pc:sldChg chg="modSp del mod">
        <pc:chgData name="Ahmed Eid Alrehely" userId="cd75e1c3-2629-46f6-bc1a-440f094e83a6" providerId="ADAL" clId="{C561A216-09EE-42AF-AB14-D7B3354B356A}" dt="2025-08-24T15:24:55.651" v="60" actId="2696"/>
        <pc:sldMkLst>
          <pc:docMk/>
          <pc:sldMk cId="2774347616" sldId="262"/>
        </pc:sldMkLst>
      </pc:sldChg>
      <pc:sldChg chg="modSp mod">
        <pc:chgData name="Ahmed Eid Alrehely" userId="cd75e1c3-2629-46f6-bc1a-440f094e83a6" providerId="ADAL" clId="{C561A216-09EE-42AF-AB14-D7B3354B356A}" dt="2025-08-24T15:22:28.025" v="47" actId="27636"/>
        <pc:sldMkLst>
          <pc:docMk/>
          <pc:sldMk cId="1160425985" sldId="263"/>
        </pc:sldMkLst>
        <pc:spChg chg="mod">
          <ac:chgData name="Ahmed Eid Alrehely" userId="cd75e1c3-2629-46f6-bc1a-440f094e83a6" providerId="ADAL" clId="{C561A216-09EE-42AF-AB14-D7B3354B356A}" dt="2025-08-24T15:22:27.628" v="41"/>
          <ac:spMkLst>
            <pc:docMk/>
            <pc:sldMk cId="1160425985" sldId="263"/>
            <ac:spMk id="2" creationId="{E70BA030-5379-DC74-604F-1607AF3BE62A}"/>
          </ac:spMkLst>
        </pc:spChg>
        <pc:spChg chg="mod">
          <ac:chgData name="Ahmed Eid Alrehely" userId="cd75e1c3-2629-46f6-bc1a-440f094e83a6" providerId="ADAL" clId="{C561A216-09EE-42AF-AB14-D7B3354B356A}" dt="2025-08-24T15:22:28.025" v="47" actId="27636"/>
          <ac:spMkLst>
            <pc:docMk/>
            <pc:sldMk cId="1160425985" sldId="263"/>
            <ac:spMk id="3" creationId="{E3B29DDF-4FE3-90EA-64F5-01645827E503}"/>
          </ac:spMkLst>
        </pc:spChg>
      </pc:sldChg>
      <pc:sldChg chg="modSp">
        <pc:chgData name="Ahmed Eid Alrehely" userId="cd75e1c3-2629-46f6-bc1a-440f094e83a6" providerId="ADAL" clId="{C561A216-09EE-42AF-AB14-D7B3354B356A}" dt="2025-08-24T15:22:27.628" v="41"/>
        <pc:sldMkLst>
          <pc:docMk/>
          <pc:sldMk cId="3604769870" sldId="264"/>
        </pc:sldMkLst>
        <pc:spChg chg="mod">
          <ac:chgData name="Ahmed Eid Alrehely" userId="cd75e1c3-2629-46f6-bc1a-440f094e83a6" providerId="ADAL" clId="{C561A216-09EE-42AF-AB14-D7B3354B356A}" dt="2025-08-24T15:22:27.628" v="41"/>
          <ac:spMkLst>
            <pc:docMk/>
            <pc:sldMk cId="3604769870" sldId="264"/>
            <ac:spMk id="2" creationId="{D94EA121-D0AA-6A57-F06C-1F007E0C037E}"/>
          </ac:spMkLst>
        </pc:spChg>
        <pc:spChg chg="mod">
          <ac:chgData name="Ahmed Eid Alrehely" userId="cd75e1c3-2629-46f6-bc1a-440f094e83a6" providerId="ADAL" clId="{C561A216-09EE-42AF-AB14-D7B3354B356A}" dt="2025-08-24T15:22:27.628" v="41"/>
          <ac:spMkLst>
            <pc:docMk/>
            <pc:sldMk cId="3604769870" sldId="264"/>
            <ac:spMk id="3" creationId="{506BB3ED-F762-55A2-BE2C-EAEFA0FD5EC0}"/>
          </ac:spMkLst>
        </pc:spChg>
      </pc:sldChg>
      <pc:sldChg chg="modSp mod">
        <pc:chgData name="Ahmed Eid Alrehely" userId="cd75e1c3-2629-46f6-bc1a-440f094e83a6" providerId="ADAL" clId="{C561A216-09EE-42AF-AB14-D7B3354B356A}" dt="2025-08-24T15:22:28.031" v="48" actId="27636"/>
        <pc:sldMkLst>
          <pc:docMk/>
          <pc:sldMk cId="2758622911" sldId="265"/>
        </pc:sldMkLst>
        <pc:spChg chg="mod">
          <ac:chgData name="Ahmed Eid Alrehely" userId="cd75e1c3-2629-46f6-bc1a-440f094e83a6" providerId="ADAL" clId="{C561A216-09EE-42AF-AB14-D7B3354B356A}" dt="2025-08-24T15:22:27.628" v="41"/>
          <ac:spMkLst>
            <pc:docMk/>
            <pc:sldMk cId="2758622911" sldId="265"/>
            <ac:spMk id="2" creationId="{49C82E35-CAE6-EABF-FB25-3BA715119DE9}"/>
          </ac:spMkLst>
        </pc:spChg>
        <pc:spChg chg="mod">
          <ac:chgData name="Ahmed Eid Alrehely" userId="cd75e1c3-2629-46f6-bc1a-440f094e83a6" providerId="ADAL" clId="{C561A216-09EE-42AF-AB14-D7B3354B356A}" dt="2025-08-24T15:22:28.031" v="48" actId="27636"/>
          <ac:spMkLst>
            <pc:docMk/>
            <pc:sldMk cId="2758622911" sldId="265"/>
            <ac:spMk id="3" creationId="{71EEC725-C0E3-C3BD-F144-FE999A28FFBF}"/>
          </ac:spMkLst>
        </pc:spChg>
      </pc:sldChg>
      <pc:sldChg chg="modSp new mod">
        <pc:chgData name="Ahmed Eid Alrehely" userId="cd75e1c3-2629-46f6-bc1a-440f094e83a6" providerId="ADAL" clId="{C561A216-09EE-42AF-AB14-D7B3354B356A}" dt="2025-08-27T11:08:55.755" v="81" actId="255"/>
        <pc:sldMkLst>
          <pc:docMk/>
          <pc:sldMk cId="2118071501" sldId="266"/>
        </pc:sldMkLst>
        <pc:spChg chg="mod">
          <ac:chgData name="Ahmed Eid Alrehely" userId="cd75e1c3-2629-46f6-bc1a-440f094e83a6" providerId="ADAL" clId="{C561A216-09EE-42AF-AB14-D7B3354B356A}" dt="2025-08-24T15:22:27.628" v="41"/>
          <ac:spMkLst>
            <pc:docMk/>
            <pc:sldMk cId="2118071501" sldId="266"/>
            <ac:spMk id="2" creationId="{4A8DA23D-8EFD-46A2-7759-409E535AB8FF}"/>
          </ac:spMkLst>
        </pc:spChg>
        <pc:spChg chg="mod">
          <ac:chgData name="Ahmed Eid Alrehely" userId="cd75e1c3-2629-46f6-bc1a-440f094e83a6" providerId="ADAL" clId="{C561A216-09EE-42AF-AB14-D7B3354B356A}" dt="2025-08-27T11:08:55.755" v="81" actId="255"/>
          <ac:spMkLst>
            <pc:docMk/>
            <pc:sldMk cId="2118071501" sldId="266"/>
            <ac:spMk id="3" creationId="{20EF294F-B219-6735-E44C-64456B8C77BA}"/>
          </ac:spMkLst>
        </pc:spChg>
      </pc:sldChg>
      <pc:sldChg chg="addSp delSp modSp new mod">
        <pc:chgData name="Ahmed Eid Alrehely" userId="cd75e1c3-2629-46f6-bc1a-440f094e83a6" providerId="ADAL" clId="{C561A216-09EE-42AF-AB14-D7B3354B356A}" dt="2025-08-24T15:22:27.628" v="41"/>
        <pc:sldMkLst>
          <pc:docMk/>
          <pc:sldMk cId="2599586559" sldId="267"/>
        </pc:sldMkLst>
        <pc:spChg chg="mod">
          <ac:chgData name="Ahmed Eid Alrehely" userId="cd75e1c3-2629-46f6-bc1a-440f094e83a6" providerId="ADAL" clId="{C561A216-09EE-42AF-AB14-D7B3354B356A}" dt="2025-08-24T15:22:27.628" v="41"/>
          <ac:spMkLst>
            <pc:docMk/>
            <pc:sldMk cId="2599586559" sldId="267"/>
            <ac:spMk id="2" creationId="{3FA04636-22B2-A26D-9396-3DAE08DA255F}"/>
          </ac:spMkLst>
        </pc:spChg>
        <pc:graphicFrameChg chg="add mod modGraphic">
          <ac:chgData name="Ahmed Eid Alrehely" userId="cd75e1c3-2629-46f6-bc1a-440f094e83a6" providerId="ADAL" clId="{C561A216-09EE-42AF-AB14-D7B3354B356A}" dt="2025-08-24T15:08:50.576" v="12" actId="12385"/>
          <ac:graphicFrameMkLst>
            <pc:docMk/>
            <pc:sldMk cId="2599586559" sldId="267"/>
            <ac:graphicFrameMk id="4" creationId="{131DB938-C7BB-2B8A-2661-4A11DDDAEF6E}"/>
          </ac:graphicFrameMkLst>
        </pc:graphicFrameChg>
      </pc:sldChg>
      <pc:sldChg chg="modSp new mod">
        <pc:chgData name="Ahmed Eid Alrehely" userId="cd75e1c3-2629-46f6-bc1a-440f094e83a6" providerId="ADAL" clId="{C561A216-09EE-42AF-AB14-D7B3354B356A}" dt="2025-08-24T15:22:27.628" v="41"/>
        <pc:sldMkLst>
          <pc:docMk/>
          <pc:sldMk cId="194186535" sldId="268"/>
        </pc:sldMkLst>
        <pc:spChg chg="mod">
          <ac:chgData name="Ahmed Eid Alrehely" userId="cd75e1c3-2629-46f6-bc1a-440f094e83a6" providerId="ADAL" clId="{C561A216-09EE-42AF-AB14-D7B3354B356A}" dt="2025-08-24T15:22:27.628" v="41"/>
          <ac:spMkLst>
            <pc:docMk/>
            <pc:sldMk cId="194186535" sldId="268"/>
            <ac:spMk id="2" creationId="{98777848-71B2-0BD3-74F1-70E99FEF27B6}"/>
          </ac:spMkLst>
        </pc:spChg>
        <pc:spChg chg="mod">
          <ac:chgData name="Ahmed Eid Alrehely" userId="cd75e1c3-2629-46f6-bc1a-440f094e83a6" providerId="ADAL" clId="{C561A216-09EE-42AF-AB14-D7B3354B356A}" dt="2025-08-24T15:22:27.628" v="41"/>
          <ac:spMkLst>
            <pc:docMk/>
            <pc:sldMk cId="194186535" sldId="268"/>
            <ac:spMk id="3" creationId="{C0C268A1-8544-AC2B-1388-F35722262557}"/>
          </ac:spMkLst>
        </pc:spChg>
      </pc:sldChg>
      <pc:sldChg chg="modSp new mod">
        <pc:chgData name="Ahmed Eid Alrehely" userId="cd75e1c3-2629-46f6-bc1a-440f094e83a6" providerId="ADAL" clId="{C561A216-09EE-42AF-AB14-D7B3354B356A}" dt="2025-08-24T15:22:27.628" v="41"/>
        <pc:sldMkLst>
          <pc:docMk/>
          <pc:sldMk cId="2638702623" sldId="269"/>
        </pc:sldMkLst>
        <pc:spChg chg="mod">
          <ac:chgData name="Ahmed Eid Alrehely" userId="cd75e1c3-2629-46f6-bc1a-440f094e83a6" providerId="ADAL" clId="{C561A216-09EE-42AF-AB14-D7B3354B356A}" dt="2025-08-24T15:22:27.628" v="41"/>
          <ac:spMkLst>
            <pc:docMk/>
            <pc:sldMk cId="2638702623" sldId="269"/>
            <ac:spMk id="2" creationId="{3F264BCE-C627-24FA-F435-738E85EC1643}"/>
          </ac:spMkLst>
        </pc:spChg>
        <pc:spChg chg="mod">
          <ac:chgData name="Ahmed Eid Alrehely" userId="cd75e1c3-2629-46f6-bc1a-440f094e83a6" providerId="ADAL" clId="{C561A216-09EE-42AF-AB14-D7B3354B356A}" dt="2025-08-24T15:22:27.628" v="41"/>
          <ac:spMkLst>
            <pc:docMk/>
            <pc:sldMk cId="2638702623" sldId="269"/>
            <ac:spMk id="3" creationId="{9FB182CB-D72F-F6DE-B78D-E8C1059EAF37}"/>
          </ac:spMkLst>
        </pc:spChg>
      </pc:sldChg>
      <pc:sldChg chg="modSp new mod">
        <pc:chgData name="Ahmed Eid Alrehely" userId="cd75e1c3-2629-46f6-bc1a-440f094e83a6" providerId="ADAL" clId="{C561A216-09EE-42AF-AB14-D7B3354B356A}" dt="2025-08-24T15:22:28.058" v="50" actId="27636"/>
        <pc:sldMkLst>
          <pc:docMk/>
          <pc:sldMk cId="745961672" sldId="270"/>
        </pc:sldMkLst>
        <pc:spChg chg="mod">
          <ac:chgData name="Ahmed Eid Alrehely" userId="cd75e1c3-2629-46f6-bc1a-440f094e83a6" providerId="ADAL" clId="{C561A216-09EE-42AF-AB14-D7B3354B356A}" dt="2025-08-24T15:22:27.628" v="41"/>
          <ac:spMkLst>
            <pc:docMk/>
            <pc:sldMk cId="745961672" sldId="270"/>
            <ac:spMk id="2" creationId="{09FA75FD-4859-9EC2-7B33-D1821E0F4211}"/>
          </ac:spMkLst>
        </pc:spChg>
        <pc:spChg chg="mod">
          <ac:chgData name="Ahmed Eid Alrehely" userId="cd75e1c3-2629-46f6-bc1a-440f094e83a6" providerId="ADAL" clId="{C561A216-09EE-42AF-AB14-D7B3354B356A}" dt="2025-08-24T15:22:28.058" v="50" actId="27636"/>
          <ac:spMkLst>
            <pc:docMk/>
            <pc:sldMk cId="745961672" sldId="270"/>
            <ac:spMk id="3" creationId="{36809492-F223-BFF7-4C3E-FB87E53DF48A}"/>
          </ac:spMkLst>
        </pc:spChg>
      </pc:sldChg>
      <pc:sldChg chg="addSp delSp modSp new mod setBg setClrOvrMap">
        <pc:chgData name="Ahmed Eid Alrehely" userId="cd75e1c3-2629-46f6-bc1a-440f094e83a6" providerId="ADAL" clId="{C561A216-09EE-42AF-AB14-D7B3354B356A}" dt="2025-08-24T15:24:44.316" v="59" actId="26606"/>
        <pc:sldMkLst>
          <pc:docMk/>
          <pc:sldMk cId="1024360353" sldId="271"/>
        </pc:sldMkLst>
        <pc:spChg chg="mod">
          <ac:chgData name="Ahmed Eid Alrehely" userId="cd75e1c3-2629-46f6-bc1a-440f094e83a6" providerId="ADAL" clId="{C561A216-09EE-42AF-AB14-D7B3354B356A}" dt="2025-08-24T15:24:44.316" v="59" actId="26606"/>
          <ac:spMkLst>
            <pc:docMk/>
            <pc:sldMk cId="1024360353" sldId="271"/>
            <ac:spMk id="2" creationId="{3DB739F3-4463-6660-5E4E-6F3E369CAD45}"/>
          </ac:spMkLst>
        </pc:spChg>
        <pc:spChg chg="add">
          <ac:chgData name="Ahmed Eid Alrehely" userId="cd75e1c3-2629-46f6-bc1a-440f094e83a6" providerId="ADAL" clId="{C561A216-09EE-42AF-AB14-D7B3354B356A}" dt="2025-08-24T15:24:44.316" v="59" actId="26606"/>
          <ac:spMkLst>
            <pc:docMk/>
            <pc:sldMk cId="1024360353" sldId="271"/>
            <ac:spMk id="39" creationId="{54B9C16B-AC4A-44ED-9075-F76549B46E7C}"/>
          </ac:spMkLst>
        </pc:spChg>
        <pc:spChg chg="add">
          <ac:chgData name="Ahmed Eid Alrehely" userId="cd75e1c3-2629-46f6-bc1a-440f094e83a6" providerId="ADAL" clId="{C561A216-09EE-42AF-AB14-D7B3354B356A}" dt="2025-08-24T15:24:44.316" v="59" actId="26606"/>
          <ac:spMkLst>
            <pc:docMk/>
            <pc:sldMk cId="1024360353" sldId="271"/>
            <ac:spMk id="42" creationId="{B53044DC-4918-43DA-B49D-91673C6C9485}"/>
          </ac:spMkLst>
        </pc:spChg>
        <pc:grpChg chg="add">
          <ac:chgData name="Ahmed Eid Alrehely" userId="cd75e1c3-2629-46f6-bc1a-440f094e83a6" providerId="ADAL" clId="{C561A216-09EE-42AF-AB14-D7B3354B356A}" dt="2025-08-24T15:24:44.316" v="59" actId="26606"/>
          <ac:grpSpMkLst>
            <pc:docMk/>
            <pc:sldMk cId="1024360353" sldId="271"/>
            <ac:grpSpMk id="11" creationId="{62A2FEB6-F419-4684-9ABC-9E32E012E8B7}"/>
          </ac:grpSpMkLst>
        </pc:grpChg>
        <pc:grpChg chg="add">
          <ac:chgData name="Ahmed Eid Alrehely" userId="cd75e1c3-2629-46f6-bc1a-440f094e83a6" providerId="ADAL" clId="{C561A216-09EE-42AF-AB14-D7B3354B356A}" dt="2025-08-24T15:24:44.316" v="59" actId="26606"/>
          <ac:grpSpMkLst>
            <pc:docMk/>
            <pc:sldMk cId="1024360353" sldId="271"/>
            <ac:grpSpMk id="44" creationId="{1DCE6B36-1420-43AB-86CF-4E653A517B9C}"/>
          </ac:grpSpMkLst>
        </pc:grpChg>
        <pc:graphicFrameChg chg="add mod modGraphic">
          <ac:chgData name="Ahmed Eid Alrehely" userId="cd75e1c3-2629-46f6-bc1a-440f094e83a6" providerId="ADAL" clId="{C561A216-09EE-42AF-AB14-D7B3354B356A}" dt="2025-08-24T15:24:44.316" v="59" actId="26606"/>
          <ac:graphicFrameMkLst>
            <pc:docMk/>
            <pc:sldMk cId="1024360353" sldId="271"/>
            <ac:graphicFrameMk id="4" creationId="{67D62502-5AE5-D8F0-6163-BF0476B170BE}"/>
          </ac:graphicFrameMkLst>
        </pc:graphicFrameChg>
        <pc:picChg chg="add">
          <ac:chgData name="Ahmed Eid Alrehely" userId="cd75e1c3-2629-46f6-bc1a-440f094e83a6" providerId="ADAL" clId="{C561A216-09EE-42AF-AB14-D7B3354B356A}" dt="2025-08-24T15:24:44.316" v="59" actId="26606"/>
          <ac:picMkLst>
            <pc:docMk/>
            <pc:sldMk cId="1024360353" sldId="271"/>
            <ac:picMk id="40" creationId="{3E94A106-9341-485C-9057-9D62B2BD083F}"/>
          </ac:picMkLst>
        </pc:picChg>
        <pc:picChg chg="add">
          <ac:chgData name="Ahmed Eid Alrehely" userId="cd75e1c3-2629-46f6-bc1a-440f094e83a6" providerId="ADAL" clId="{C561A216-09EE-42AF-AB14-D7B3354B356A}" dt="2025-08-24T15:24:44.316" v="59" actId="26606"/>
          <ac:picMkLst>
            <pc:docMk/>
            <pc:sldMk cId="1024360353" sldId="271"/>
            <ac:picMk id="73" creationId="{9BE36DBF-0333-4D36-A5BF-81FDA2406FE9}"/>
          </ac:picMkLst>
        </pc:picChg>
      </pc:sldChg>
      <pc:sldMasterChg chg="addSp">
        <pc:chgData name="Ahmed Eid Alrehely" userId="cd75e1c3-2629-46f6-bc1a-440f094e83a6" providerId="ADAL" clId="{C561A216-09EE-42AF-AB14-D7B3354B356A}" dt="2025-08-24T15:22:27.628" v="41"/>
        <pc:sldMasterMkLst>
          <pc:docMk/>
          <pc:sldMasterMk cId="2729858911" sldId="2147483660"/>
        </pc:sldMasterMkLst>
        <pc:spChg chg="add">
          <ac:chgData name="Ahmed Eid Alrehely" userId="cd75e1c3-2629-46f6-bc1a-440f094e83a6" providerId="ADAL" clId="{C561A216-09EE-42AF-AB14-D7B3354B356A}" dt="2025-08-24T15:22:27.628" v="41"/>
          <ac:spMkLst>
            <pc:docMk/>
            <pc:sldMasterMk cId="2729858911" sldId="2147483660"/>
            <ac:spMk id="48" creationId="{3ADDF44A-1B2C-684C-7343-503950451C30}"/>
          </ac:spMkLst>
        </pc:spChg>
      </pc:sldMaster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A800F40-80FD-4EEA-9634-3D97446C827E}" type="datetimeFigureOut">
              <a:rPr lang="en-US" smtClean="0"/>
              <a:t>8/24/2025</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581601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00F40-80FD-4EEA-9634-3D97446C827E}"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369459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00F40-80FD-4EEA-9634-3D97446C827E}"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926105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814010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800F40-80FD-4EEA-9634-3D97446C827E}" type="datetimeFigureOut">
              <a:rPr lang="en-US" smtClean="0"/>
              <a:t>8/24/2025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1776372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800F40-80FD-4EEA-9634-3D97446C827E}" type="datetimeFigureOut">
              <a:rPr lang="en-US" smtClean="0"/>
              <a:t>8/24/2025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1977373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800F40-80FD-4EEA-9634-3D97446C827E}" type="datetimeFigureOut">
              <a:rPr lang="en-US" smtClean="0"/>
              <a:t>8/24/2025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3815270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40355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363827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130439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496198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13271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00F40-80FD-4EEA-9634-3D97446C827E}"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19983985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A800F40-80FD-4EEA-9634-3D97446C827E}" type="datetimeFigureOut">
              <a:rPr lang="en-US" smtClean="0"/>
              <a:t>8/24/2025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987890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A800F40-80FD-4EEA-9634-3D97446C827E}" type="datetimeFigureOut">
              <a:rPr lang="en-US" smtClean="0"/>
              <a:t>8/24/2025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3673963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00F40-80FD-4EEA-9634-3D97446C827E}"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4059896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00F40-80FD-4EEA-9634-3D97446C827E}"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194A2F-2890-420F-941C-44B15A06F217}" type="slidenum">
              <a:rPr lang="en-US" smtClean="0"/>
              <a:t>‹#›</a:t>
            </a:fld>
            <a:endParaRPr lang="en-US"/>
          </a:p>
        </p:txBody>
      </p:sp>
    </p:spTree>
    <p:extLst>
      <p:ext uri="{BB962C8B-B14F-4D97-AF65-F5344CB8AC3E}">
        <p14:creationId xmlns:p14="http://schemas.microsoft.com/office/powerpoint/2010/main" val="2751883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A800F40-80FD-4EEA-9634-3D97446C827E}" type="datetimeFigureOut">
              <a:rPr lang="en-US" smtClean="0"/>
              <a:t>8/24/2025</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D194A2F-2890-420F-941C-44B15A06F217}" type="slidenum">
              <a:rPr lang="en-US" smtClean="0"/>
              <a:t>‹#›</a:t>
            </a:fld>
            <a:endParaRPr lang="en-US"/>
          </a:p>
        </p:txBody>
      </p:sp>
      <p:sp>
        <p:nvSpPr>
          <p:cNvPr id="48" name="TextBox 47">
            <a:extLst>
              <a:ext uri="{FF2B5EF4-FFF2-40B4-BE49-F238E27FC236}">
                <a16:creationId xmlns:a16="http://schemas.microsoft.com/office/drawing/2014/main" id="{3ADDF44A-1B2C-684C-7343-503950451C30}"/>
              </a:ext>
            </a:extLst>
          </p:cNvPr>
          <p:cNvSpPr txBox="1"/>
          <p:nvPr userDrawn="1">
            <p:extLst>
              <p:ext uri="{1162E1C5-73C7-4A58-AE30-91384D911F3F}">
                <p184:classification xmlns:p184="http://schemas.microsoft.com/office/powerpoint/2018/4/main" val="hdr"/>
              </p:ext>
            </p:extLst>
          </p:nvPr>
        </p:nvSpPr>
        <p:spPr>
          <a:xfrm>
            <a:off x="190500" y="190500"/>
            <a:ext cx="3429000" cy="167640"/>
          </a:xfrm>
          <a:prstGeom prst="rect">
            <a:avLst/>
          </a:prstGeom>
        </p:spPr>
        <p:txBody>
          <a:bodyPr horzOverflow="overflow" lIns="0" tIns="0" rIns="0" bIns="0">
            <a:spAutoFit/>
          </a:bodyPr>
          <a:lstStyle/>
          <a:p>
            <a:pPr algn="l"/>
            <a:r>
              <a:rPr lang="en-US" sz="1100">
                <a:solidFill>
                  <a:srgbClr val="317100">
                    <a:alpha val="50000"/>
                  </a:srgbClr>
                </a:solidFill>
                <a:latin typeface="Calibri" panose="020F0502020204030204" pitchFamily="34" charset="0"/>
                <a:ea typeface="Calibri" panose="020F0502020204030204" pitchFamily="34" charset="0"/>
                <a:cs typeface="Calibri" panose="020F0502020204030204" pitchFamily="34" charset="0"/>
              </a:rPr>
              <a:t>This message/document has been classified as “Public”         </a:t>
            </a:r>
          </a:p>
        </p:txBody>
      </p:sp>
    </p:spTree>
    <p:extLst>
      <p:ext uri="{BB962C8B-B14F-4D97-AF65-F5344CB8AC3E}">
        <p14:creationId xmlns:p14="http://schemas.microsoft.com/office/powerpoint/2010/main" val="272985891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kaggle.com/datasets/adilshamim/student-depression-dataset" TargetMode="External"/><Relationship Id="rId3" Type="http://schemas.openxmlformats.org/officeDocument/2006/relationships/hyperlink" Target="https://pmc.ncbi.nlm.nih.gov/articles/PMC11015491" TargetMode="External"/><Relationship Id="rId7" Type="http://schemas.openxmlformats.org/officeDocument/2006/relationships/hyperlink" Target="https://www.kaggle.com/datasets/arashnic/the-depression-dataset" TargetMode="External"/><Relationship Id="rId2" Type="http://schemas.openxmlformats.org/officeDocument/2006/relationships/hyperlink" Target="https://pmc.ncbi.nlm.nih.gov/articles/PMC11838812"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357109131_Detection_of_child_depression_using_machine_learning_methods" TargetMode="External"/><Relationship Id="rId5" Type="http://schemas.openxmlformats.org/officeDocument/2006/relationships/hyperlink" Target="https://link.springer.com/article/10.1007/s13755-025-00335-9" TargetMode="External"/><Relationship Id="rId10" Type="http://schemas.openxmlformats.org/officeDocument/2006/relationships/hyperlink" Target="https://arxiv.org/abs/2012.09876" TargetMode="External"/><Relationship Id="rId4" Type="http://schemas.openxmlformats.org/officeDocument/2006/relationships/hyperlink" Target="https://www.nature.com/articles/s41598-024-72158-9" TargetMode="External"/><Relationship Id="rId9" Type="http://schemas.openxmlformats.org/officeDocument/2006/relationships/hyperlink" Target="https://www.researchgate.net/publication/early-detection-ml-child-depres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BD61-8030-58E1-2934-66269AD55599}"/>
              </a:ext>
            </a:extLst>
          </p:cNvPr>
          <p:cNvSpPr>
            <a:spLocks noGrp="1"/>
          </p:cNvSpPr>
          <p:nvPr>
            <p:ph type="ctrTitle"/>
          </p:nvPr>
        </p:nvSpPr>
        <p:spPr/>
        <p:txBody>
          <a:bodyPr>
            <a:normAutofit/>
          </a:bodyPr>
          <a:lstStyle/>
          <a:p>
            <a:r>
              <a:rPr lang="en-US" dirty="0"/>
              <a:t>AI-Based Prediction of Childhood Depression via Early Behavioral Analysis</a:t>
            </a:r>
          </a:p>
        </p:txBody>
      </p:sp>
      <p:sp>
        <p:nvSpPr>
          <p:cNvPr id="3" name="Subtitle 2">
            <a:extLst>
              <a:ext uri="{FF2B5EF4-FFF2-40B4-BE49-F238E27FC236}">
                <a16:creationId xmlns:a16="http://schemas.microsoft.com/office/drawing/2014/main" id="{647036C9-9D9D-29FD-D1D9-0F18705E062C}"/>
              </a:ext>
            </a:extLst>
          </p:cNvPr>
          <p:cNvSpPr>
            <a:spLocks noGrp="1"/>
          </p:cNvSpPr>
          <p:nvPr>
            <p:ph type="subTitle" idx="1"/>
          </p:nvPr>
        </p:nvSpPr>
        <p:spPr/>
        <p:txBody>
          <a:bodyPr>
            <a:normAutofit fontScale="70000" lnSpcReduction="20000"/>
          </a:bodyPr>
          <a:lstStyle/>
          <a:p>
            <a:pPr lvl="0" eaLnBrk="0" fontAlgn="base" hangingPunct="0">
              <a:spcBef>
                <a:spcPct val="0"/>
              </a:spcBef>
              <a:spcAft>
                <a:spcPts val="600"/>
              </a:spcAft>
              <a:buFontTx/>
              <a:buChar char="•"/>
            </a:pPr>
            <a:r>
              <a:rPr lang="en-US" altLang="en-US" b="1" dirty="0">
                <a:solidFill>
                  <a:schemeClr val="bg1"/>
                </a:solidFill>
                <a:latin typeface="Arial" panose="020B0604020202020204" pitchFamily="34" charset="0"/>
              </a:rPr>
              <a:t>Author:</a:t>
            </a:r>
            <a:r>
              <a:rPr lang="en-US" altLang="en-US" dirty="0">
                <a:solidFill>
                  <a:schemeClr val="bg1"/>
                </a:solidFill>
                <a:latin typeface="Arial" panose="020B0604020202020204" pitchFamily="34" charset="0"/>
              </a:rPr>
              <a:t> Ahmed Eid Alrehely</a:t>
            </a:r>
          </a:p>
          <a:p>
            <a:pPr lvl="0" eaLnBrk="0" fontAlgn="base" hangingPunct="0">
              <a:spcBef>
                <a:spcPct val="0"/>
              </a:spcBef>
              <a:spcAft>
                <a:spcPts val="600"/>
              </a:spcAft>
              <a:buFontTx/>
              <a:buChar char="•"/>
            </a:pPr>
            <a:r>
              <a:rPr lang="en-US" altLang="en-US" b="1" dirty="0">
                <a:solidFill>
                  <a:schemeClr val="bg1"/>
                </a:solidFill>
                <a:latin typeface="Arial" panose="020B0604020202020204" pitchFamily="34" charset="0"/>
              </a:rPr>
              <a:t>University:</a:t>
            </a:r>
            <a:r>
              <a:rPr lang="en-US" altLang="en-US" dirty="0">
                <a:solidFill>
                  <a:schemeClr val="bg1"/>
                </a:solidFill>
                <a:latin typeface="Arial" panose="020B0604020202020204" pitchFamily="34" charset="0"/>
              </a:rPr>
              <a:t> Midocean University</a:t>
            </a:r>
          </a:p>
          <a:p>
            <a:pPr lvl="0" eaLnBrk="0" fontAlgn="base" hangingPunct="0">
              <a:spcBef>
                <a:spcPct val="0"/>
              </a:spcBef>
              <a:spcAft>
                <a:spcPts val="600"/>
              </a:spcAft>
              <a:buFontTx/>
              <a:buChar char="•"/>
            </a:pPr>
            <a:r>
              <a:rPr lang="en-US" altLang="en-US" b="1" dirty="0">
                <a:solidFill>
                  <a:schemeClr val="bg1"/>
                </a:solidFill>
                <a:latin typeface="Arial" panose="020B0604020202020204" pitchFamily="34" charset="0"/>
              </a:rPr>
              <a:t>Degree:</a:t>
            </a:r>
            <a:r>
              <a:rPr lang="en-US" altLang="en-US" dirty="0">
                <a:solidFill>
                  <a:schemeClr val="bg1"/>
                </a:solidFill>
                <a:latin typeface="Arial" panose="020B0604020202020204" pitchFamily="34" charset="0"/>
              </a:rPr>
              <a:t> Master of Artificial Intelligence</a:t>
            </a:r>
          </a:p>
          <a:p>
            <a:pPr lvl="0" eaLnBrk="0" fontAlgn="base" hangingPunct="0">
              <a:spcBef>
                <a:spcPct val="0"/>
              </a:spcBef>
              <a:spcAft>
                <a:spcPts val="600"/>
              </a:spcAft>
              <a:buFontTx/>
              <a:buChar char="•"/>
            </a:pPr>
            <a:r>
              <a:rPr lang="en-US" altLang="en-US" b="1" dirty="0">
                <a:solidFill>
                  <a:schemeClr val="bg1"/>
                </a:solidFill>
                <a:latin typeface="Arial" panose="020B0604020202020204" pitchFamily="34" charset="0"/>
              </a:rPr>
              <a:t>Email:</a:t>
            </a:r>
            <a:r>
              <a:rPr lang="en-US" altLang="en-US" dirty="0">
                <a:solidFill>
                  <a:schemeClr val="bg1"/>
                </a:solidFill>
                <a:latin typeface="Arial" panose="020B0604020202020204" pitchFamily="34" charset="0"/>
              </a:rPr>
              <a:t> ahmed.e.alrehely@gmail.com</a:t>
            </a:r>
          </a:p>
          <a:p>
            <a:pPr lvl="0" eaLnBrk="0" fontAlgn="base" hangingPunct="0">
              <a:spcBef>
                <a:spcPct val="0"/>
              </a:spcBef>
              <a:spcAft>
                <a:spcPts val="600"/>
              </a:spcAft>
              <a:buFontTx/>
              <a:buChar char="•"/>
            </a:pPr>
            <a:r>
              <a:rPr lang="en-US" altLang="en-US" b="1" dirty="0">
                <a:solidFill>
                  <a:schemeClr val="bg1"/>
                </a:solidFill>
                <a:latin typeface="Arial" panose="020B0604020202020204" pitchFamily="34" charset="0"/>
              </a:rPr>
              <a:t>Phone:</a:t>
            </a:r>
            <a:r>
              <a:rPr lang="en-US" altLang="en-US" dirty="0">
                <a:solidFill>
                  <a:schemeClr val="bg1"/>
                </a:solidFill>
                <a:latin typeface="Arial" panose="020B0604020202020204" pitchFamily="34" charset="0"/>
              </a:rPr>
              <a:t> +966 56 852 4002</a:t>
            </a:r>
          </a:p>
          <a:p>
            <a:endParaRPr lang="en-US" dirty="0"/>
          </a:p>
        </p:txBody>
      </p:sp>
    </p:spTree>
    <p:extLst>
      <p:ext uri="{BB962C8B-B14F-4D97-AF65-F5344CB8AC3E}">
        <p14:creationId xmlns:p14="http://schemas.microsoft.com/office/powerpoint/2010/main" val="420272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E6B2D-5D79-1DE8-335C-DAE0F0A0ADB5}"/>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E5B2CEFC-5F54-8E7F-7811-0B5C1BD6F8B7}"/>
              </a:ext>
            </a:extLst>
          </p:cNvPr>
          <p:cNvSpPr>
            <a:spLocks noGrp="1"/>
          </p:cNvSpPr>
          <p:nvPr>
            <p:ph idx="1"/>
          </p:nvPr>
        </p:nvSpPr>
        <p:spPr/>
        <p:txBody>
          <a:bodyPr>
            <a:normAutofit fontScale="85000" lnSpcReduction="20000"/>
          </a:bodyPr>
          <a:lstStyle/>
          <a:p>
            <a:pPr marL="0" indent="0">
              <a:buNone/>
            </a:pPr>
            <a:r>
              <a:rPr lang="en-US" dirty="0"/>
              <a:t>1. Introduction &amp; Problem Statement</a:t>
            </a:r>
          </a:p>
          <a:p>
            <a:pPr marL="0" indent="0">
              <a:buNone/>
            </a:pPr>
            <a:r>
              <a:rPr lang="en-US" dirty="0"/>
              <a:t>2. Related Work</a:t>
            </a:r>
          </a:p>
          <a:p>
            <a:pPr marL="0" indent="0">
              <a:buNone/>
            </a:pPr>
            <a:r>
              <a:rPr lang="en-US" dirty="0"/>
              <a:t>3. Methodology</a:t>
            </a:r>
          </a:p>
          <a:p>
            <a:pPr marL="0" indent="0">
              <a:buNone/>
            </a:pPr>
            <a:r>
              <a:rPr lang="en-US" dirty="0"/>
              <a:t>4. Data Preparation &amp; Feature Engineering</a:t>
            </a:r>
          </a:p>
          <a:p>
            <a:pPr marL="0" indent="0">
              <a:buNone/>
            </a:pPr>
            <a:r>
              <a:rPr lang="en-US" dirty="0"/>
              <a:t>5. ML vs NN Approaches</a:t>
            </a:r>
          </a:p>
          <a:p>
            <a:pPr marL="0" indent="0">
              <a:buNone/>
            </a:pPr>
            <a:r>
              <a:rPr lang="en-US" dirty="0"/>
              <a:t>6. Results &amp; Evaluation</a:t>
            </a:r>
          </a:p>
          <a:p>
            <a:pPr marL="0" indent="0">
              <a:buNone/>
            </a:pPr>
            <a:r>
              <a:rPr lang="en-US" dirty="0"/>
              <a:t>7. Conclusion &amp; Future Work</a:t>
            </a:r>
          </a:p>
          <a:p>
            <a:pPr marL="0" indent="0">
              <a:buNone/>
            </a:pPr>
            <a:r>
              <a:rPr lang="en-US" dirty="0"/>
              <a:t>8. References</a:t>
            </a:r>
          </a:p>
        </p:txBody>
      </p:sp>
    </p:spTree>
    <p:extLst>
      <p:ext uri="{BB962C8B-B14F-4D97-AF65-F5344CB8AC3E}">
        <p14:creationId xmlns:p14="http://schemas.microsoft.com/office/powerpoint/2010/main" val="4123006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txBody>
            <a:bodyPr/>
            <a:lstStyle/>
            <a:p>
              <a:endParaRPr lang="en-US"/>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txBody>
            <a:bodyPr/>
            <a:lstStyle/>
            <a:p>
              <a:endParaRPr lang="en-US"/>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txBody>
            <a:bodyPr/>
            <a:lstStyle/>
            <a:p>
              <a:endParaRPr lang="en-US"/>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txBody>
            <a:bodyPr/>
            <a:lstStyle/>
            <a:p>
              <a:endParaRPr lang="en-US"/>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txBody>
            <a:bodyPr/>
            <a:lstStyle/>
            <a:p>
              <a:endParaRPr lang="en-US"/>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DB739F3-4463-6660-5E4E-6F3E369CAD45}"/>
              </a:ext>
            </a:extLst>
          </p:cNvPr>
          <p:cNvSpPr>
            <a:spLocks noGrp="1"/>
          </p:cNvSpPr>
          <p:nvPr>
            <p:ph type="title"/>
          </p:nvPr>
        </p:nvSpPr>
        <p:spPr>
          <a:xfrm>
            <a:off x="853330" y="1134681"/>
            <a:ext cx="2743310" cy="4255025"/>
          </a:xfrm>
        </p:spPr>
        <p:txBody>
          <a:bodyPr>
            <a:normAutofit/>
          </a:bodyPr>
          <a:lstStyle/>
          <a:p>
            <a:r>
              <a:rPr lang="en-US">
                <a:solidFill>
                  <a:srgbClr val="FFFFFF"/>
                </a:solidFill>
              </a:rPr>
              <a:t>Project Timeline</a:t>
            </a:r>
          </a:p>
        </p:txBody>
      </p:sp>
      <p:graphicFrame>
        <p:nvGraphicFramePr>
          <p:cNvPr id="4" name="Content Placeholder 3">
            <a:extLst>
              <a:ext uri="{FF2B5EF4-FFF2-40B4-BE49-F238E27FC236}">
                <a16:creationId xmlns:a16="http://schemas.microsoft.com/office/drawing/2014/main" id="{67D62502-5AE5-D8F0-6163-BF0476B170BE}"/>
              </a:ext>
            </a:extLst>
          </p:cNvPr>
          <p:cNvGraphicFramePr>
            <a:graphicFrameLocks noGrp="1"/>
          </p:cNvGraphicFramePr>
          <p:nvPr>
            <p:ph idx="1"/>
            <p:extLst>
              <p:ext uri="{D42A27DB-BD31-4B8C-83A1-F6EECF244321}">
                <p14:modId xmlns:p14="http://schemas.microsoft.com/office/powerpoint/2010/main" val="4210546924"/>
              </p:ext>
            </p:extLst>
          </p:nvPr>
        </p:nvGraphicFramePr>
        <p:xfrm>
          <a:off x="4662189" y="1322065"/>
          <a:ext cx="6692749" cy="3880261"/>
        </p:xfrm>
        <a:graphic>
          <a:graphicData uri="http://schemas.openxmlformats.org/drawingml/2006/table">
            <a:tbl>
              <a:tblPr/>
              <a:tblGrid>
                <a:gridCol w="2325351">
                  <a:extLst>
                    <a:ext uri="{9D8B030D-6E8A-4147-A177-3AD203B41FA5}">
                      <a16:colId xmlns:a16="http://schemas.microsoft.com/office/drawing/2014/main" val="3997140041"/>
                    </a:ext>
                  </a:extLst>
                </a:gridCol>
                <a:gridCol w="1910110">
                  <a:extLst>
                    <a:ext uri="{9D8B030D-6E8A-4147-A177-3AD203B41FA5}">
                      <a16:colId xmlns:a16="http://schemas.microsoft.com/office/drawing/2014/main" val="3189059981"/>
                    </a:ext>
                  </a:extLst>
                </a:gridCol>
                <a:gridCol w="2457288">
                  <a:extLst>
                    <a:ext uri="{9D8B030D-6E8A-4147-A177-3AD203B41FA5}">
                      <a16:colId xmlns:a16="http://schemas.microsoft.com/office/drawing/2014/main" val="2378008846"/>
                    </a:ext>
                  </a:extLst>
                </a:gridCol>
              </a:tblGrid>
              <a:tr h="266768">
                <a:tc>
                  <a:txBody>
                    <a:bodyPr/>
                    <a:lstStyle/>
                    <a:p>
                      <a:pPr algn="l" fontAlgn="ctr">
                        <a:buNone/>
                      </a:pPr>
                      <a:r>
                        <a:rPr lang="en-US" sz="1200" b="1" i="0" u="none" strike="noStrike">
                          <a:effectLst/>
                          <a:latin typeface="Arial" panose="020B0604020202020204" pitchFamily="34" charset="0"/>
                        </a:rPr>
                        <a:t>Phase</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Weeks</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Key Activities</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extLst>
                  <a:ext uri="{0D108BD9-81ED-4DB2-BD59-A6C34878D82A}">
                    <a16:rowId xmlns:a16="http://schemas.microsoft.com/office/drawing/2014/main" val="678206461"/>
                  </a:ext>
                </a:extLst>
              </a:tr>
              <a:tr h="1176204">
                <a:tc>
                  <a:txBody>
                    <a:bodyPr/>
                    <a:lstStyle/>
                    <a:p>
                      <a:pPr algn="l" fontAlgn="ctr">
                        <a:buNone/>
                      </a:pPr>
                      <a:r>
                        <a:rPr lang="en-US" sz="1200" b="1" i="0" u="none" strike="noStrike">
                          <a:effectLst/>
                          <a:latin typeface="Arial" panose="020B0604020202020204" pitchFamily="34" charset="0"/>
                        </a:rPr>
                        <a:t>Data Collection &amp; Preparation</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1–4</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0" i="0" u="none" strike="noStrike">
                          <a:effectLst/>
                          <a:latin typeface="Arial" panose="020B0604020202020204" pitchFamily="34" charset="0"/>
                        </a:rPr>
                        <a:t>- Collect datasets (Kaggle, ALSPAC, ABCD)- Clean &amp; preprocess data (missing values, normalization)- Exploratory data analysis (EDA)- Feature labeling &amp; annotation</a:t>
                      </a:r>
                    </a:p>
                  </a:txBody>
                  <a:tcPr marL="60629" marR="60629" marT="30315" marB="30315" anchor="ctr">
                    <a:lnL>
                      <a:noFill/>
                    </a:lnL>
                    <a:lnR>
                      <a:noFill/>
                    </a:lnR>
                    <a:lnT>
                      <a:noFill/>
                    </a:lnT>
                    <a:lnB>
                      <a:noFill/>
                    </a:lnB>
                    <a:noFill/>
                  </a:tcPr>
                </a:tc>
                <a:extLst>
                  <a:ext uri="{0D108BD9-81ED-4DB2-BD59-A6C34878D82A}">
                    <a16:rowId xmlns:a16="http://schemas.microsoft.com/office/drawing/2014/main" val="476492864"/>
                  </a:ext>
                </a:extLst>
              </a:tr>
              <a:tr h="812430">
                <a:tc>
                  <a:txBody>
                    <a:bodyPr/>
                    <a:lstStyle/>
                    <a:p>
                      <a:pPr algn="l" fontAlgn="ctr">
                        <a:buNone/>
                      </a:pPr>
                      <a:r>
                        <a:rPr lang="en-US" sz="1200" b="1" i="0" u="none" strike="noStrike">
                          <a:effectLst/>
                          <a:latin typeface="Arial" panose="020B0604020202020204" pitchFamily="34" charset="0"/>
                        </a:rPr>
                        <a:t>Model Development &amp; Training</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5–10</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0" i="0" u="none" strike="noStrike">
                          <a:effectLst/>
                          <a:latin typeface="Arial" panose="020B0604020202020204" pitchFamily="34" charset="0"/>
                        </a:rPr>
                        <a:t>- Build ML baselines (LR, RF, GB)- Train LSTM &amp; Transformer models- Hyperparameter tuning- Iterative training cycles</a:t>
                      </a:r>
                    </a:p>
                  </a:txBody>
                  <a:tcPr marL="60629" marR="60629" marT="30315" marB="30315" anchor="ctr">
                    <a:lnL>
                      <a:noFill/>
                    </a:lnL>
                    <a:lnR>
                      <a:noFill/>
                    </a:lnR>
                    <a:lnT>
                      <a:noFill/>
                    </a:lnT>
                    <a:lnB>
                      <a:noFill/>
                    </a:lnB>
                    <a:noFill/>
                  </a:tcPr>
                </a:tc>
                <a:extLst>
                  <a:ext uri="{0D108BD9-81ED-4DB2-BD59-A6C34878D82A}">
                    <a16:rowId xmlns:a16="http://schemas.microsoft.com/office/drawing/2014/main" val="1596082533"/>
                  </a:ext>
                </a:extLst>
              </a:tr>
              <a:tr h="994317">
                <a:tc>
                  <a:txBody>
                    <a:bodyPr/>
                    <a:lstStyle/>
                    <a:p>
                      <a:pPr algn="l" fontAlgn="ctr">
                        <a:buNone/>
                      </a:pPr>
                      <a:r>
                        <a:rPr lang="en-US" sz="1200" b="1" i="0" u="none" strike="noStrike">
                          <a:effectLst/>
                          <a:latin typeface="Arial" panose="020B0604020202020204" pitchFamily="34" charset="0"/>
                        </a:rPr>
                        <a:t>Testing &amp; Evaluation</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11–13</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0" i="0" u="none" strike="noStrike">
                          <a:effectLst/>
                          <a:latin typeface="Arial" panose="020B0604020202020204" pitchFamily="34" charset="0"/>
                        </a:rPr>
                        <a:t>- Validate models (CV, holdout split)- Measure metrics (Accuracy, Recall, F1, AUC)- Apply explainability (SHAP, Attention maps)</a:t>
                      </a:r>
                    </a:p>
                  </a:txBody>
                  <a:tcPr marL="60629" marR="60629" marT="30315" marB="30315" anchor="ctr">
                    <a:lnL>
                      <a:noFill/>
                    </a:lnL>
                    <a:lnR>
                      <a:noFill/>
                    </a:lnR>
                    <a:lnT>
                      <a:noFill/>
                    </a:lnT>
                    <a:lnB>
                      <a:noFill/>
                    </a:lnB>
                    <a:noFill/>
                  </a:tcPr>
                </a:tc>
                <a:extLst>
                  <a:ext uri="{0D108BD9-81ED-4DB2-BD59-A6C34878D82A}">
                    <a16:rowId xmlns:a16="http://schemas.microsoft.com/office/drawing/2014/main" val="2274399350"/>
                  </a:ext>
                </a:extLst>
              </a:tr>
              <a:tr h="630542">
                <a:tc>
                  <a:txBody>
                    <a:bodyPr/>
                    <a:lstStyle/>
                    <a:p>
                      <a:pPr algn="l" fontAlgn="ctr">
                        <a:buNone/>
                      </a:pPr>
                      <a:r>
                        <a:rPr lang="en-US" sz="1200" b="1" i="0" u="none" strike="noStrike">
                          <a:effectLst/>
                          <a:latin typeface="Arial" panose="020B0604020202020204" pitchFamily="34" charset="0"/>
                        </a:rPr>
                        <a:t>Final Adjustments &amp; Reporting</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1" i="0" u="none" strike="noStrike">
                          <a:effectLst/>
                          <a:latin typeface="Arial" panose="020B0604020202020204" pitchFamily="34" charset="0"/>
                        </a:rPr>
                        <a:t>14–16</a:t>
                      </a:r>
                      <a:endParaRPr lang="en-US" sz="1200" b="0" i="0" u="none" strike="noStrike">
                        <a:effectLst/>
                        <a:latin typeface="Arial" panose="020B0604020202020204" pitchFamily="34" charset="0"/>
                      </a:endParaRPr>
                    </a:p>
                  </a:txBody>
                  <a:tcPr marL="60629" marR="60629" marT="30315" marB="30315" anchor="ctr">
                    <a:lnL>
                      <a:noFill/>
                    </a:lnL>
                    <a:lnR>
                      <a:noFill/>
                    </a:lnR>
                    <a:lnT>
                      <a:noFill/>
                    </a:lnT>
                    <a:lnB>
                      <a:noFill/>
                    </a:lnB>
                    <a:noFill/>
                  </a:tcPr>
                </a:tc>
                <a:tc>
                  <a:txBody>
                    <a:bodyPr/>
                    <a:lstStyle/>
                    <a:p>
                      <a:pPr algn="l" fontAlgn="ctr">
                        <a:buNone/>
                      </a:pPr>
                      <a:r>
                        <a:rPr lang="en-US" sz="1200" b="0" i="0" u="none" strike="noStrike" dirty="0">
                          <a:effectLst/>
                          <a:latin typeface="Arial" panose="020B0604020202020204" pitchFamily="34" charset="0"/>
                        </a:rPr>
                        <a:t>- Optimize best model- Compile results &amp; analysis- Write thesis &amp; prepare seminar presentation</a:t>
                      </a:r>
                    </a:p>
                  </a:txBody>
                  <a:tcPr marL="60629" marR="60629" marT="30315" marB="30315" anchor="ctr">
                    <a:lnL>
                      <a:noFill/>
                    </a:lnL>
                    <a:lnR>
                      <a:noFill/>
                    </a:lnR>
                    <a:lnT>
                      <a:noFill/>
                    </a:lnT>
                    <a:lnB>
                      <a:noFill/>
                    </a:lnB>
                    <a:noFill/>
                  </a:tcPr>
                </a:tc>
                <a:extLst>
                  <a:ext uri="{0D108BD9-81ED-4DB2-BD59-A6C34878D82A}">
                    <a16:rowId xmlns:a16="http://schemas.microsoft.com/office/drawing/2014/main" val="2638642675"/>
                  </a:ext>
                </a:extLst>
              </a:tr>
            </a:tbl>
          </a:graphicData>
        </a:graphic>
      </p:graphicFrame>
    </p:spTree>
    <p:extLst>
      <p:ext uri="{BB962C8B-B14F-4D97-AF65-F5344CB8AC3E}">
        <p14:creationId xmlns:p14="http://schemas.microsoft.com/office/powerpoint/2010/main" val="1024360353"/>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1A011-4BEE-A8BB-6F84-64E74A1EDC45}"/>
              </a:ext>
            </a:extLst>
          </p:cNvPr>
          <p:cNvSpPr>
            <a:spLocks noGrp="1"/>
          </p:cNvSpPr>
          <p:nvPr>
            <p:ph type="title"/>
          </p:nvPr>
        </p:nvSpPr>
        <p:spPr/>
        <p:txBody>
          <a:bodyPr/>
          <a:lstStyle/>
          <a:p>
            <a:r>
              <a:rPr lang="en-US" dirty="0"/>
              <a:t>Problem Statement (Part1)</a:t>
            </a:r>
          </a:p>
        </p:txBody>
      </p:sp>
      <p:sp>
        <p:nvSpPr>
          <p:cNvPr id="3" name="Content Placeholder 2">
            <a:extLst>
              <a:ext uri="{FF2B5EF4-FFF2-40B4-BE49-F238E27FC236}">
                <a16:creationId xmlns:a16="http://schemas.microsoft.com/office/drawing/2014/main" id="{64CEE5D7-662A-F58C-03F8-140866A194AC}"/>
              </a:ext>
            </a:extLst>
          </p:cNvPr>
          <p:cNvSpPr>
            <a:spLocks noGrp="1"/>
          </p:cNvSpPr>
          <p:nvPr>
            <p:ph idx="1"/>
          </p:nvPr>
        </p:nvSpPr>
        <p:spPr>
          <a:xfrm>
            <a:off x="1060704" y="1664208"/>
            <a:ext cx="10314432" cy="5193791"/>
          </a:xfrm>
        </p:spPr>
        <p:txBody>
          <a:bodyPr>
            <a:normAutofit fontScale="32500" lnSpcReduction="20000"/>
          </a:bodyPr>
          <a:lstStyle/>
          <a:p>
            <a:pPr marL="0" indent="0">
              <a:buNone/>
            </a:pPr>
            <a:endParaRPr lang="en-US" sz="4900" dirty="0"/>
          </a:p>
          <a:p>
            <a:pPr marL="0" indent="0">
              <a:buNone/>
            </a:pPr>
            <a:r>
              <a:rPr lang="en-US" sz="5500" dirty="0"/>
              <a:t>Background</a:t>
            </a:r>
          </a:p>
          <a:p>
            <a:pPr marL="0" indent="0">
              <a:buNone/>
            </a:pPr>
            <a:endParaRPr lang="en-US" sz="5500" dirty="0"/>
          </a:p>
          <a:p>
            <a:pPr marL="0" indent="0">
              <a:buNone/>
            </a:pPr>
            <a:r>
              <a:rPr lang="en-US" sz="5500" dirty="0"/>
              <a:t>Childhood depression is underdiagnosed because:</a:t>
            </a:r>
          </a:p>
          <a:p>
            <a:pPr marL="0" indent="0">
              <a:buNone/>
            </a:pPr>
            <a:r>
              <a:rPr lang="en-US" sz="5500" dirty="0"/>
              <a:t>1. Symptoms often overlap with normal developmental changes.</a:t>
            </a:r>
          </a:p>
          <a:p>
            <a:pPr marL="0" indent="0">
              <a:buNone/>
            </a:pPr>
            <a:r>
              <a:rPr lang="en-US" sz="5500" dirty="0"/>
              <a:t>2. Children may struggle to verbalize emotions.</a:t>
            </a:r>
          </a:p>
          <a:p>
            <a:pPr marL="0" indent="0">
              <a:buNone/>
            </a:pPr>
            <a:r>
              <a:rPr lang="en-US" sz="5500" dirty="0"/>
              <a:t>3. Diagnosis relies heavily on parents’/teachers’ observations and clinical interviews, which are subjective and inconsistent.</a:t>
            </a:r>
          </a:p>
          <a:p>
            <a:pPr marL="0" indent="0">
              <a:buNone/>
            </a:pPr>
            <a:r>
              <a:rPr lang="en-US" sz="5500" dirty="0"/>
              <a:t>4. Limited screening tools in schools and primary care settings.</a:t>
            </a:r>
          </a:p>
          <a:p>
            <a:pPr marL="0" indent="0">
              <a:buNone/>
            </a:pPr>
            <a:endParaRPr lang="en-US" sz="5500" dirty="0"/>
          </a:p>
          <a:p>
            <a:pPr marL="0" indent="0">
              <a:buNone/>
            </a:pPr>
            <a:r>
              <a:rPr lang="en-US" sz="5500" dirty="0"/>
              <a:t>Problem</a:t>
            </a:r>
          </a:p>
          <a:p>
            <a:pPr marL="0" indent="0">
              <a:buNone/>
            </a:pPr>
            <a:r>
              <a:rPr lang="en-US" sz="5500" dirty="0"/>
              <a:t>Late detection → interventions come only after significant emotional, social, and academic disruption.</a:t>
            </a:r>
          </a:p>
          <a:p>
            <a:pPr marL="0" indent="0">
              <a:buNone/>
            </a:pPr>
            <a:r>
              <a:rPr lang="en-US" sz="5500" dirty="0"/>
              <a:t>Current methods rely mainly on clinical interviews, which are subjective and time-consuming.</a:t>
            </a:r>
          </a:p>
          <a:p>
            <a:pPr marL="0" indent="0">
              <a:buNone/>
            </a:pPr>
            <a:endParaRPr lang="en-US" sz="3300" dirty="0"/>
          </a:p>
        </p:txBody>
      </p:sp>
    </p:spTree>
    <p:extLst>
      <p:ext uri="{BB962C8B-B14F-4D97-AF65-F5344CB8AC3E}">
        <p14:creationId xmlns:p14="http://schemas.microsoft.com/office/powerpoint/2010/main" val="3140432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CB66B-773E-9BD7-6FEF-442E8607DA1B}"/>
              </a:ext>
            </a:extLst>
          </p:cNvPr>
          <p:cNvSpPr>
            <a:spLocks noGrp="1"/>
          </p:cNvSpPr>
          <p:nvPr>
            <p:ph type="title"/>
          </p:nvPr>
        </p:nvSpPr>
        <p:spPr/>
        <p:txBody>
          <a:bodyPr/>
          <a:lstStyle/>
          <a:p>
            <a:r>
              <a:rPr lang="en-US" dirty="0"/>
              <a:t>Problem Statement (Part2)</a:t>
            </a:r>
          </a:p>
        </p:txBody>
      </p:sp>
      <p:sp>
        <p:nvSpPr>
          <p:cNvPr id="3" name="Content Placeholder 2">
            <a:extLst>
              <a:ext uri="{FF2B5EF4-FFF2-40B4-BE49-F238E27FC236}">
                <a16:creationId xmlns:a16="http://schemas.microsoft.com/office/drawing/2014/main" id="{D2AFDD99-A917-79A3-64F1-E7CF594308AF}"/>
              </a:ext>
            </a:extLst>
          </p:cNvPr>
          <p:cNvSpPr>
            <a:spLocks noGrp="1"/>
          </p:cNvSpPr>
          <p:nvPr>
            <p:ph idx="1"/>
          </p:nvPr>
        </p:nvSpPr>
        <p:spPr/>
        <p:txBody>
          <a:bodyPr>
            <a:normAutofit fontScale="92500" lnSpcReduction="20000"/>
          </a:bodyPr>
          <a:lstStyle/>
          <a:p>
            <a:pPr marL="0" indent="0">
              <a:buNone/>
            </a:pPr>
            <a:r>
              <a:rPr lang="en-US" sz="2400" dirty="0"/>
              <a:t>Behavioral Indicators (for extraction via AI)</a:t>
            </a:r>
          </a:p>
          <a:p>
            <a:pPr marL="0" indent="0">
              <a:buNone/>
            </a:pPr>
            <a:endParaRPr lang="en-US" sz="1800" dirty="0"/>
          </a:p>
          <a:p>
            <a:pPr marL="0" indent="0">
              <a:buNone/>
            </a:pPr>
            <a:r>
              <a:rPr lang="en-US" sz="1800" dirty="0"/>
              <a:t>1. Emotional regulation (mood swings, irritability)</a:t>
            </a:r>
          </a:p>
          <a:p>
            <a:pPr marL="0" indent="0">
              <a:buNone/>
            </a:pPr>
            <a:r>
              <a:rPr lang="en-US" sz="1800" dirty="0"/>
              <a:t>2. Attention span &amp; focus levels</a:t>
            </a:r>
          </a:p>
          <a:p>
            <a:pPr marL="0" indent="0">
              <a:buNone/>
            </a:pPr>
            <a:r>
              <a:rPr lang="en-US" sz="1800" dirty="0"/>
              <a:t>3. Peer interactions (social withdrawal, conflict)</a:t>
            </a:r>
          </a:p>
          <a:p>
            <a:pPr marL="0" indent="0">
              <a:buNone/>
            </a:pPr>
            <a:r>
              <a:rPr lang="en-US" sz="1800" dirty="0"/>
              <a:t>4. Sleep patterns (disturbances, irregularity)</a:t>
            </a:r>
          </a:p>
          <a:p>
            <a:pPr marL="0" indent="0">
              <a:buNone/>
            </a:pPr>
            <a:r>
              <a:rPr lang="en-US" sz="1800" dirty="0"/>
              <a:t>5. Activity levels (hyperactivity, fatigue, lack of interest)</a:t>
            </a:r>
          </a:p>
          <a:p>
            <a:pPr marL="0" indent="0">
              <a:buNone/>
            </a:pPr>
            <a:r>
              <a:rPr lang="en-US" sz="1800" dirty="0"/>
              <a:t>6. Facial expressions &amp; body language</a:t>
            </a:r>
          </a:p>
          <a:p>
            <a:pPr marL="0" indent="0">
              <a:buNone/>
            </a:pPr>
            <a:r>
              <a:rPr lang="en-US" sz="1800" dirty="0"/>
              <a:t>7.Language/writing patterns (negative words, handwriting changes)</a:t>
            </a:r>
          </a:p>
        </p:txBody>
      </p:sp>
    </p:spTree>
    <p:extLst>
      <p:ext uri="{BB962C8B-B14F-4D97-AF65-F5344CB8AC3E}">
        <p14:creationId xmlns:p14="http://schemas.microsoft.com/office/powerpoint/2010/main" val="63396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B694F-A871-778C-EAF0-41CF33F3D69C}"/>
              </a:ext>
            </a:extLst>
          </p:cNvPr>
          <p:cNvSpPr>
            <a:spLocks noGrp="1"/>
          </p:cNvSpPr>
          <p:nvPr>
            <p:ph type="title"/>
          </p:nvPr>
        </p:nvSpPr>
        <p:spPr/>
        <p:txBody>
          <a:bodyPr/>
          <a:lstStyle/>
          <a:p>
            <a:r>
              <a:rPr lang="en-US" dirty="0"/>
              <a:t>Problem Statement (Part3)</a:t>
            </a:r>
          </a:p>
        </p:txBody>
      </p:sp>
      <p:sp>
        <p:nvSpPr>
          <p:cNvPr id="3" name="Content Placeholder 2">
            <a:extLst>
              <a:ext uri="{FF2B5EF4-FFF2-40B4-BE49-F238E27FC236}">
                <a16:creationId xmlns:a16="http://schemas.microsoft.com/office/drawing/2014/main" id="{2F315D73-2C8F-2EC1-F28D-78924D69B0AC}"/>
              </a:ext>
            </a:extLst>
          </p:cNvPr>
          <p:cNvSpPr>
            <a:spLocks noGrp="1"/>
          </p:cNvSpPr>
          <p:nvPr>
            <p:ph idx="1"/>
          </p:nvPr>
        </p:nvSpPr>
        <p:spPr>
          <a:xfrm>
            <a:off x="1141412" y="2249486"/>
            <a:ext cx="9905999" cy="4608513"/>
          </a:xfrm>
        </p:spPr>
        <p:txBody>
          <a:bodyPr>
            <a:noAutofit/>
          </a:bodyPr>
          <a:lstStyle/>
          <a:p>
            <a:pPr marL="0" indent="0">
              <a:buNone/>
            </a:pPr>
            <a:r>
              <a:rPr lang="en-US" sz="1700" dirty="0"/>
              <a:t>Limitations of Current Approaches</a:t>
            </a:r>
          </a:p>
          <a:p>
            <a:pPr marL="0" indent="0">
              <a:buNone/>
            </a:pPr>
            <a:endParaRPr lang="en-US" sz="1700" dirty="0"/>
          </a:p>
          <a:p>
            <a:pPr marL="0" indent="0">
              <a:buNone/>
            </a:pPr>
            <a:r>
              <a:rPr lang="en-US" sz="1700" dirty="0"/>
              <a:t>1. Lack scalability → cannot screen large populations efficiently.</a:t>
            </a:r>
          </a:p>
          <a:p>
            <a:pPr marL="0" indent="0">
              <a:buNone/>
            </a:pPr>
            <a:r>
              <a:rPr lang="en-US" sz="1700" dirty="0"/>
              <a:t>2. Lack interpretability → black-box models are difficult to trust in clinical settings.</a:t>
            </a:r>
          </a:p>
          <a:p>
            <a:pPr marL="0" indent="0">
              <a:buNone/>
            </a:pPr>
            <a:endParaRPr lang="en-US" sz="1700" dirty="0"/>
          </a:p>
          <a:p>
            <a:pPr marL="0" indent="0">
              <a:buNone/>
            </a:pPr>
            <a:r>
              <a:rPr lang="en-US" sz="1700" dirty="0"/>
              <a:t>Contribution</a:t>
            </a:r>
          </a:p>
          <a:p>
            <a:pPr marL="0" indent="0">
              <a:buNone/>
            </a:pPr>
            <a:endParaRPr lang="en-US" sz="1700" dirty="0"/>
          </a:p>
          <a:p>
            <a:pPr marL="0" indent="0">
              <a:buNone/>
            </a:pPr>
            <a:r>
              <a:rPr lang="en-US" sz="1700" dirty="0"/>
              <a:t>1. Propose ML (Random Forest, Logistic Regression, Gradient Boosting) and NN (LSTM, Transformers) approaches.</a:t>
            </a:r>
          </a:p>
          <a:p>
            <a:pPr marL="0" indent="0">
              <a:buNone/>
            </a:pPr>
            <a:r>
              <a:rPr lang="en-US" sz="1700" dirty="0"/>
              <a:t>2. Aim for early prediction of childhood depression using multimodal behavioral data.</a:t>
            </a:r>
          </a:p>
          <a:p>
            <a:pPr marL="0" indent="0">
              <a:buNone/>
            </a:pPr>
            <a:r>
              <a:rPr lang="en-US" sz="1700" dirty="0"/>
              <a:t>3. Balance between accuracy (NN) and explainability (ML + XAI tools like SHAP, Attention).</a:t>
            </a:r>
          </a:p>
        </p:txBody>
      </p:sp>
    </p:spTree>
    <p:extLst>
      <p:ext uri="{BB962C8B-B14F-4D97-AF65-F5344CB8AC3E}">
        <p14:creationId xmlns:p14="http://schemas.microsoft.com/office/powerpoint/2010/main" val="1957085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BA030-5379-DC74-604F-1607AF3BE62A}"/>
              </a:ext>
            </a:extLst>
          </p:cNvPr>
          <p:cNvSpPr>
            <a:spLocks noGrp="1"/>
          </p:cNvSpPr>
          <p:nvPr>
            <p:ph type="title"/>
          </p:nvPr>
        </p:nvSpPr>
        <p:spPr/>
        <p:txBody>
          <a:bodyPr/>
          <a:lstStyle/>
          <a:p>
            <a:r>
              <a:rPr lang="en-US" dirty="0"/>
              <a:t>Related Work (Part1)</a:t>
            </a:r>
          </a:p>
        </p:txBody>
      </p:sp>
      <p:sp>
        <p:nvSpPr>
          <p:cNvPr id="3" name="Content Placeholder 2">
            <a:extLst>
              <a:ext uri="{FF2B5EF4-FFF2-40B4-BE49-F238E27FC236}">
                <a16:creationId xmlns:a16="http://schemas.microsoft.com/office/drawing/2014/main" id="{E3B29DDF-4FE3-90EA-64F5-01645827E503}"/>
              </a:ext>
            </a:extLst>
          </p:cNvPr>
          <p:cNvSpPr>
            <a:spLocks noGrp="1"/>
          </p:cNvSpPr>
          <p:nvPr>
            <p:ph idx="1"/>
          </p:nvPr>
        </p:nvSpPr>
        <p:spPr/>
        <p:txBody>
          <a:bodyPr>
            <a:normAutofit lnSpcReduction="10000"/>
          </a:bodyPr>
          <a:lstStyle/>
          <a:p>
            <a:pPr marL="0" indent="0">
              <a:buNone/>
            </a:pPr>
            <a:r>
              <a:rPr lang="en-US" sz="2400" dirty="0"/>
              <a:t>Summary of Previous Studies</a:t>
            </a:r>
          </a:p>
          <a:p>
            <a:pPr marL="0" indent="0">
              <a:buNone/>
            </a:pPr>
            <a:endParaRPr lang="en-US" dirty="0"/>
          </a:p>
          <a:p>
            <a:pPr marL="0" indent="0">
              <a:buNone/>
            </a:pPr>
            <a:r>
              <a:rPr lang="en-US" sz="2000" dirty="0"/>
              <a:t>1. Researchers have explored both traditional ML and advanced NN architectures for depression detection.</a:t>
            </a:r>
          </a:p>
          <a:p>
            <a:pPr marL="0" indent="0">
              <a:buNone/>
            </a:pPr>
            <a:r>
              <a:rPr lang="en-US" sz="2000" dirty="0"/>
              <a:t>2. Performance depends on dataset type (survey data, imaging, text, multimodal) and model complexity.</a:t>
            </a:r>
          </a:p>
          <a:p>
            <a:pPr marL="0" indent="0">
              <a:buNone/>
            </a:pPr>
            <a:r>
              <a:rPr lang="en-US" sz="2000" dirty="0"/>
              <a:t>3. Neural networks generally achieve higher predictive accuracy, while ML models remain valuable for interpretability and efficiency.</a:t>
            </a:r>
          </a:p>
        </p:txBody>
      </p:sp>
    </p:spTree>
    <p:extLst>
      <p:ext uri="{BB962C8B-B14F-4D97-AF65-F5344CB8AC3E}">
        <p14:creationId xmlns:p14="http://schemas.microsoft.com/office/powerpoint/2010/main" val="1160425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47385-A03B-6523-C971-3ACB839C3A0E}"/>
              </a:ext>
            </a:extLst>
          </p:cNvPr>
          <p:cNvSpPr>
            <a:spLocks noGrp="1"/>
          </p:cNvSpPr>
          <p:nvPr>
            <p:ph type="title"/>
          </p:nvPr>
        </p:nvSpPr>
        <p:spPr/>
        <p:txBody>
          <a:bodyPr/>
          <a:lstStyle/>
          <a:p>
            <a:r>
              <a:rPr lang="en-US" dirty="0"/>
              <a:t>Related Work (Part2)</a:t>
            </a:r>
          </a:p>
        </p:txBody>
      </p:sp>
      <p:graphicFrame>
        <p:nvGraphicFramePr>
          <p:cNvPr id="4" name="Content Placeholder 3">
            <a:extLst>
              <a:ext uri="{FF2B5EF4-FFF2-40B4-BE49-F238E27FC236}">
                <a16:creationId xmlns:a16="http://schemas.microsoft.com/office/drawing/2014/main" id="{8211071B-E956-77FE-D1BF-74088CBFE2B3}"/>
              </a:ext>
            </a:extLst>
          </p:cNvPr>
          <p:cNvGraphicFramePr>
            <a:graphicFrameLocks noGrp="1"/>
          </p:cNvGraphicFramePr>
          <p:nvPr>
            <p:ph idx="1"/>
          </p:nvPr>
        </p:nvGraphicFramePr>
        <p:xfrm>
          <a:off x="838200" y="1852454"/>
          <a:ext cx="10515600" cy="3474720"/>
        </p:xfrm>
        <a:graphic>
          <a:graphicData uri="http://schemas.openxmlformats.org/drawingml/2006/table">
            <a:tbl>
              <a:tblPr/>
              <a:tblGrid>
                <a:gridCol w="2103120">
                  <a:extLst>
                    <a:ext uri="{9D8B030D-6E8A-4147-A177-3AD203B41FA5}">
                      <a16:colId xmlns:a16="http://schemas.microsoft.com/office/drawing/2014/main" val="360060910"/>
                    </a:ext>
                  </a:extLst>
                </a:gridCol>
                <a:gridCol w="2103120">
                  <a:extLst>
                    <a:ext uri="{9D8B030D-6E8A-4147-A177-3AD203B41FA5}">
                      <a16:colId xmlns:a16="http://schemas.microsoft.com/office/drawing/2014/main" val="2128090651"/>
                    </a:ext>
                  </a:extLst>
                </a:gridCol>
                <a:gridCol w="2103120">
                  <a:extLst>
                    <a:ext uri="{9D8B030D-6E8A-4147-A177-3AD203B41FA5}">
                      <a16:colId xmlns:a16="http://schemas.microsoft.com/office/drawing/2014/main" val="3196157898"/>
                    </a:ext>
                  </a:extLst>
                </a:gridCol>
                <a:gridCol w="2103120">
                  <a:extLst>
                    <a:ext uri="{9D8B030D-6E8A-4147-A177-3AD203B41FA5}">
                      <a16:colId xmlns:a16="http://schemas.microsoft.com/office/drawing/2014/main" val="4162675367"/>
                    </a:ext>
                  </a:extLst>
                </a:gridCol>
                <a:gridCol w="2103120">
                  <a:extLst>
                    <a:ext uri="{9D8B030D-6E8A-4147-A177-3AD203B41FA5}">
                      <a16:colId xmlns:a16="http://schemas.microsoft.com/office/drawing/2014/main" val="652875609"/>
                    </a:ext>
                  </a:extLst>
                </a:gridCol>
              </a:tblGrid>
              <a:tr h="0">
                <a:tc>
                  <a:txBody>
                    <a:bodyPr/>
                    <a:lstStyle/>
                    <a:p>
                      <a:pPr>
                        <a:buNone/>
                      </a:pPr>
                      <a:r>
                        <a:rPr lang="en-US" b="1"/>
                        <a:t>Study / Model</a:t>
                      </a:r>
                      <a:endParaRPr lang="en-US"/>
                    </a:p>
                  </a:txBody>
                  <a:tcPr anchor="ctr">
                    <a:lnL>
                      <a:noFill/>
                    </a:lnL>
                    <a:lnR>
                      <a:noFill/>
                    </a:lnR>
                    <a:lnT>
                      <a:noFill/>
                    </a:lnT>
                    <a:lnB>
                      <a:noFill/>
                    </a:lnB>
                    <a:noFill/>
                  </a:tcPr>
                </a:tc>
                <a:tc>
                  <a:txBody>
                    <a:bodyPr/>
                    <a:lstStyle/>
                    <a:p>
                      <a:pPr>
                        <a:buNone/>
                      </a:pPr>
                      <a:r>
                        <a:rPr lang="en-US" b="1"/>
                        <a:t>Dataset / Features</a:t>
                      </a:r>
                      <a:endParaRPr lang="en-US"/>
                    </a:p>
                  </a:txBody>
                  <a:tcPr anchor="ctr">
                    <a:lnL>
                      <a:noFill/>
                    </a:lnL>
                    <a:lnR>
                      <a:noFill/>
                    </a:lnR>
                    <a:lnT>
                      <a:noFill/>
                    </a:lnT>
                    <a:lnB>
                      <a:noFill/>
                    </a:lnB>
                    <a:noFill/>
                  </a:tcPr>
                </a:tc>
                <a:tc>
                  <a:txBody>
                    <a:bodyPr/>
                    <a:lstStyle/>
                    <a:p>
                      <a:pPr>
                        <a:buNone/>
                      </a:pPr>
                      <a:r>
                        <a:rPr lang="en-US" b="1"/>
                        <a:t>Approach</a:t>
                      </a:r>
                      <a:endParaRPr lang="en-US"/>
                    </a:p>
                  </a:txBody>
                  <a:tcPr anchor="ctr">
                    <a:lnL>
                      <a:noFill/>
                    </a:lnL>
                    <a:lnR>
                      <a:noFill/>
                    </a:lnR>
                    <a:lnT>
                      <a:noFill/>
                    </a:lnT>
                    <a:lnB>
                      <a:noFill/>
                    </a:lnB>
                    <a:noFill/>
                  </a:tcPr>
                </a:tc>
                <a:tc>
                  <a:txBody>
                    <a:bodyPr/>
                    <a:lstStyle/>
                    <a:p>
                      <a:pPr>
                        <a:buNone/>
                      </a:pPr>
                      <a:r>
                        <a:rPr lang="en-US" b="1"/>
                        <a:t>Accuracy</a:t>
                      </a:r>
                      <a:endParaRPr lang="en-US"/>
                    </a:p>
                  </a:txBody>
                  <a:tcPr anchor="ctr">
                    <a:lnL>
                      <a:noFill/>
                    </a:lnL>
                    <a:lnR>
                      <a:noFill/>
                    </a:lnR>
                    <a:lnT>
                      <a:noFill/>
                    </a:lnT>
                    <a:lnB>
                      <a:noFill/>
                    </a:lnB>
                    <a:noFill/>
                  </a:tcPr>
                </a:tc>
                <a:tc>
                  <a:txBody>
                    <a:bodyPr/>
                    <a:lstStyle/>
                    <a:p>
                      <a:pPr>
                        <a:buNone/>
                      </a:pPr>
                      <a:r>
                        <a:rPr lang="en-US" b="1"/>
                        <a:t>Insights</a:t>
                      </a:r>
                      <a:endParaRPr lang="en-US"/>
                    </a:p>
                  </a:txBody>
                  <a:tcPr anchor="ctr">
                    <a:lnL>
                      <a:noFill/>
                    </a:lnL>
                    <a:lnR>
                      <a:noFill/>
                    </a:lnR>
                    <a:lnT>
                      <a:noFill/>
                    </a:lnT>
                    <a:lnB>
                      <a:noFill/>
                    </a:lnB>
                    <a:noFill/>
                  </a:tcPr>
                </a:tc>
                <a:extLst>
                  <a:ext uri="{0D108BD9-81ED-4DB2-BD59-A6C34878D82A}">
                    <a16:rowId xmlns:a16="http://schemas.microsoft.com/office/drawing/2014/main" val="2782638609"/>
                  </a:ext>
                </a:extLst>
              </a:tr>
              <a:tr h="0">
                <a:tc>
                  <a:txBody>
                    <a:bodyPr/>
                    <a:lstStyle/>
                    <a:p>
                      <a:pPr>
                        <a:buNone/>
                      </a:pPr>
                      <a:r>
                        <a:rPr lang="en-US"/>
                        <a:t>Child Depression Detection (RF)</a:t>
                      </a:r>
                    </a:p>
                  </a:txBody>
                  <a:tcPr anchor="ctr">
                    <a:lnL>
                      <a:noFill/>
                    </a:lnL>
                    <a:lnR>
                      <a:noFill/>
                    </a:lnR>
                    <a:lnT>
                      <a:noFill/>
                    </a:lnT>
                    <a:lnB>
                      <a:noFill/>
                    </a:lnB>
                    <a:noFill/>
                  </a:tcPr>
                </a:tc>
                <a:tc>
                  <a:txBody>
                    <a:bodyPr/>
                    <a:lstStyle/>
                    <a:p>
                      <a:pPr>
                        <a:buNone/>
                      </a:pPr>
                      <a:r>
                        <a:rPr lang="en-US" dirty="0"/>
                        <a:t>Behavioral survey data</a:t>
                      </a:r>
                    </a:p>
                  </a:txBody>
                  <a:tcPr anchor="ctr">
                    <a:lnL>
                      <a:noFill/>
                    </a:lnL>
                    <a:lnR>
                      <a:noFill/>
                    </a:lnR>
                    <a:lnT>
                      <a:noFill/>
                    </a:lnT>
                    <a:lnB>
                      <a:noFill/>
                    </a:lnB>
                    <a:noFill/>
                  </a:tcPr>
                </a:tc>
                <a:tc>
                  <a:txBody>
                    <a:bodyPr/>
                    <a:lstStyle/>
                    <a:p>
                      <a:pPr>
                        <a:buNone/>
                      </a:pPr>
                      <a:r>
                        <a:rPr lang="en-US"/>
                        <a:t>Random Forest (ML)</a:t>
                      </a:r>
                    </a:p>
                  </a:txBody>
                  <a:tcPr anchor="ctr">
                    <a:lnL>
                      <a:noFill/>
                    </a:lnL>
                    <a:lnR>
                      <a:noFill/>
                    </a:lnR>
                    <a:lnT>
                      <a:noFill/>
                    </a:lnT>
                    <a:lnB>
                      <a:noFill/>
                    </a:lnB>
                    <a:noFill/>
                  </a:tcPr>
                </a:tc>
                <a:tc>
                  <a:txBody>
                    <a:bodyPr/>
                    <a:lstStyle/>
                    <a:p>
                      <a:pPr>
                        <a:buNone/>
                      </a:pPr>
                      <a:r>
                        <a:rPr lang="en-US" b="1"/>
                        <a:t>95%</a:t>
                      </a:r>
                      <a:endParaRPr lang="en-US"/>
                    </a:p>
                  </a:txBody>
                  <a:tcPr anchor="ctr">
                    <a:lnL>
                      <a:noFill/>
                    </a:lnL>
                    <a:lnR>
                      <a:noFill/>
                    </a:lnR>
                    <a:lnT>
                      <a:noFill/>
                    </a:lnT>
                    <a:lnB>
                      <a:noFill/>
                    </a:lnB>
                    <a:noFill/>
                  </a:tcPr>
                </a:tc>
                <a:tc>
                  <a:txBody>
                    <a:bodyPr/>
                    <a:lstStyle/>
                    <a:p>
                      <a:pPr>
                        <a:buNone/>
                      </a:pPr>
                      <a:r>
                        <a:rPr lang="en-US"/>
                        <a:t>High accuracy, interpretable → strong baseline</a:t>
                      </a:r>
                    </a:p>
                  </a:txBody>
                  <a:tcPr anchor="ctr">
                    <a:lnL>
                      <a:noFill/>
                    </a:lnL>
                    <a:lnR>
                      <a:noFill/>
                    </a:lnR>
                    <a:lnT>
                      <a:noFill/>
                    </a:lnT>
                    <a:lnB>
                      <a:noFill/>
                    </a:lnB>
                    <a:noFill/>
                  </a:tcPr>
                </a:tc>
                <a:extLst>
                  <a:ext uri="{0D108BD9-81ED-4DB2-BD59-A6C34878D82A}">
                    <a16:rowId xmlns:a16="http://schemas.microsoft.com/office/drawing/2014/main" val="3618148184"/>
                  </a:ext>
                </a:extLst>
              </a:tr>
              <a:tr h="0">
                <a:tc>
                  <a:txBody>
                    <a:bodyPr/>
                    <a:lstStyle/>
                    <a:p>
                      <a:pPr>
                        <a:buNone/>
                      </a:pPr>
                      <a:r>
                        <a:rPr lang="en-US"/>
                        <a:t>Graph Transformer + GNN</a:t>
                      </a:r>
                    </a:p>
                  </a:txBody>
                  <a:tcPr anchor="ctr">
                    <a:lnL>
                      <a:noFill/>
                    </a:lnL>
                    <a:lnR>
                      <a:noFill/>
                    </a:lnR>
                    <a:lnT>
                      <a:noFill/>
                    </a:lnT>
                    <a:lnB>
                      <a:noFill/>
                    </a:lnB>
                    <a:noFill/>
                  </a:tcPr>
                </a:tc>
                <a:tc>
                  <a:txBody>
                    <a:bodyPr/>
                    <a:lstStyle/>
                    <a:p>
                      <a:pPr>
                        <a:buNone/>
                      </a:pPr>
                      <a:r>
                        <a:rPr lang="en-US"/>
                        <a:t>Brain imaging + behavioral</a:t>
                      </a:r>
                    </a:p>
                  </a:txBody>
                  <a:tcPr anchor="ctr">
                    <a:lnL>
                      <a:noFill/>
                    </a:lnL>
                    <a:lnR>
                      <a:noFill/>
                    </a:lnR>
                    <a:lnT>
                      <a:noFill/>
                    </a:lnT>
                    <a:lnB>
                      <a:noFill/>
                    </a:lnB>
                    <a:noFill/>
                  </a:tcPr>
                </a:tc>
                <a:tc>
                  <a:txBody>
                    <a:bodyPr/>
                    <a:lstStyle/>
                    <a:p>
                      <a:pPr>
                        <a:buNone/>
                      </a:pPr>
                      <a:r>
                        <a:rPr lang="en-US"/>
                        <a:t>Graph Neural Networks</a:t>
                      </a:r>
                    </a:p>
                  </a:txBody>
                  <a:tcPr anchor="ctr">
                    <a:lnL>
                      <a:noFill/>
                    </a:lnL>
                    <a:lnR>
                      <a:noFill/>
                    </a:lnR>
                    <a:lnT>
                      <a:noFill/>
                    </a:lnT>
                    <a:lnB>
                      <a:noFill/>
                    </a:lnB>
                    <a:noFill/>
                  </a:tcPr>
                </a:tc>
                <a:tc>
                  <a:txBody>
                    <a:bodyPr/>
                    <a:lstStyle/>
                    <a:p>
                      <a:pPr>
                        <a:buNone/>
                      </a:pPr>
                      <a:r>
                        <a:rPr lang="en-US" b="1"/>
                        <a:t>93%</a:t>
                      </a:r>
                      <a:endParaRPr lang="en-US"/>
                    </a:p>
                  </a:txBody>
                  <a:tcPr anchor="ctr">
                    <a:lnL>
                      <a:noFill/>
                    </a:lnL>
                    <a:lnR>
                      <a:noFill/>
                    </a:lnR>
                    <a:lnT>
                      <a:noFill/>
                    </a:lnT>
                    <a:lnB>
                      <a:noFill/>
                    </a:lnB>
                    <a:noFill/>
                  </a:tcPr>
                </a:tc>
                <a:tc>
                  <a:txBody>
                    <a:bodyPr/>
                    <a:lstStyle/>
                    <a:p>
                      <a:pPr>
                        <a:buNone/>
                      </a:pPr>
                      <a:r>
                        <a:rPr lang="en-US"/>
                        <a:t>Captures structural + relational features</a:t>
                      </a:r>
                    </a:p>
                  </a:txBody>
                  <a:tcPr anchor="ctr">
                    <a:lnL>
                      <a:noFill/>
                    </a:lnL>
                    <a:lnR>
                      <a:noFill/>
                    </a:lnR>
                    <a:lnT>
                      <a:noFill/>
                    </a:lnT>
                    <a:lnB>
                      <a:noFill/>
                    </a:lnB>
                    <a:noFill/>
                  </a:tcPr>
                </a:tc>
                <a:extLst>
                  <a:ext uri="{0D108BD9-81ED-4DB2-BD59-A6C34878D82A}">
                    <a16:rowId xmlns:a16="http://schemas.microsoft.com/office/drawing/2014/main" val="377349279"/>
                  </a:ext>
                </a:extLst>
              </a:tr>
              <a:tr h="0">
                <a:tc>
                  <a:txBody>
                    <a:bodyPr/>
                    <a:lstStyle/>
                    <a:p>
                      <a:pPr>
                        <a:buNone/>
                      </a:pPr>
                      <a:r>
                        <a:rPr lang="en-US"/>
                        <a:t>HAN (Hierarchical Attention Network)</a:t>
                      </a:r>
                    </a:p>
                  </a:txBody>
                  <a:tcPr anchor="ctr">
                    <a:lnL>
                      <a:noFill/>
                    </a:lnL>
                    <a:lnR>
                      <a:noFill/>
                    </a:lnR>
                    <a:lnT>
                      <a:noFill/>
                    </a:lnT>
                    <a:lnB>
                      <a:noFill/>
                    </a:lnB>
                    <a:noFill/>
                  </a:tcPr>
                </a:tc>
                <a:tc>
                  <a:txBody>
                    <a:bodyPr/>
                    <a:lstStyle/>
                    <a:p>
                      <a:pPr>
                        <a:buNone/>
                      </a:pPr>
                      <a:r>
                        <a:rPr lang="en-US"/>
                        <a:t>Text data (clinical notes, surveys)</a:t>
                      </a:r>
                    </a:p>
                  </a:txBody>
                  <a:tcPr anchor="ctr">
                    <a:lnL>
                      <a:noFill/>
                    </a:lnL>
                    <a:lnR>
                      <a:noFill/>
                    </a:lnR>
                    <a:lnT>
                      <a:noFill/>
                    </a:lnT>
                    <a:lnB>
                      <a:noFill/>
                    </a:lnB>
                    <a:noFill/>
                  </a:tcPr>
                </a:tc>
                <a:tc>
                  <a:txBody>
                    <a:bodyPr/>
                    <a:lstStyle/>
                    <a:p>
                      <a:pPr>
                        <a:buNone/>
                      </a:pPr>
                      <a:r>
                        <a:rPr lang="en-US"/>
                        <a:t>Attention-based NN</a:t>
                      </a:r>
                    </a:p>
                  </a:txBody>
                  <a:tcPr anchor="ctr">
                    <a:lnL>
                      <a:noFill/>
                    </a:lnL>
                    <a:lnR>
                      <a:noFill/>
                    </a:lnR>
                    <a:lnT>
                      <a:noFill/>
                    </a:lnT>
                    <a:lnB>
                      <a:noFill/>
                    </a:lnB>
                    <a:noFill/>
                  </a:tcPr>
                </a:tc>
                <a:tc>
                  <a:txBody>
                    <a:bodyPr/>
                    <a:lstStyle/>
                    <a:p>
                      <a:pPr>
                        <a:buNone/>
                      </a:pPr>
                      <a:r>
                        <a:rPr lang="en-US" b="1"/>
                        <a:t>90%</a:t>
                      </a:r>
                      <a:endParaRPr lang="en-US"/>
                    </a:p>
                  </a:txBody>
                  <a:tcPr anchor="ctr">
                    <a:lnL>
                      <a:noFill/>
                    </a:lnL>
                    <a:lnR>
                      <a:noFill/>
                    </a:lnR>
                    <a:lnT>
                      <a:noFill/>
                    </a:lnT>
                    <a:lnB>
                      <a:noFill/>
                    </a:lnB>
                    <a:noFill/>
                  </a:tcPr>
                </a:tc>
                <a:tc>
                  <a:txBody>
                    <a:bodyPr/>
                    <a:lstStyle/>
                    <a:p>
                      <a:pPr>
                        <a:buNone/>
                      </a:pPr>
                      <a:r>
                        <a:rPr lang="en-US"/>
                        <a:t>Highlights important behavioral/linguistic cues</a:t>
                      </a:r>
                    </a:p>
                  </a:txBody>
                  <a:tcPr anchor="ctr">
                    <a:lnL>
                      <a:noFill/>
                    </a:lnL>
                    <a:lnR>
                      <a:noFill/>
                    </a:lnR>
                    <a:lnT>
                      <a:noFill/>
                    </a:lnT>
                    <a:lnB>
                      <a:noFill/>
                    </a:lnB>
                    <a:noFill/>
                  </a:tcPr>
                </a:tc>
                <a:extLst>
                  <a:ext uri="{0D108BD9-81ED-4DB2-BD59-A6C34878D82A}">
                    <a16:rowId xmlns:a16="http://schemas.microsoft.com/office/drawing/2014/main" val="3037044486"/>
                  </a:ext>
                </a:extLst>
              </a:tr>
              <a:tr h="0">
                <a:tc>
                  <a:txBody>
                    <a:bodyPr/>
                    <a:lstStyle/>
                    <a:p>
                      <a:pPr>
                        <a:buNone/>
                      </a:pPr>
                      <a:r>
                        <a:rPr lang="en-US"/>
                        <a:t>Traditional ML (RF, LR, GB)</a:t>
                      </a:r>
                    </a:p>
                  </a:txBody>
                  <a:tcPr anchor="ctr">
                    <a:lnL>
                      <a:noFill/>
                    </a:lnL>
                    <a:lnR>
                      <a:noFill/>
                    </a:lnR>
                    <a:lnT>
                      <a:noFill/>
                    </a:lnT>
                    <a:lnB>
                      <a:noFill/>
                    </a:lnB>
                    <a:noFill/>
                  </a:tcPr>
                </a:tc>
                <a:tc>
                  <a:txBody>
                    <a:bodyPr/>
                    <a:lstStyle/>
                    <a:p>
                      <a:pPr>
                        <a:buNone/>
                      </a:pPr>
                      <a:r>
                        <a:rPr lang="en-US"/>
                        <a:t>Tabular behavioral datasets</a:t>
                      </a:r>
                    </a:p>
                  </a:txBody>
                  <a:tcPr anchor="ctr">
                    <a:lnL>
                      <a:noFill/>
                    </a:lnL>
                    <a:lnR>
                      <a:noFill/>
                    </a:lnR>
                    <a:lnT>
                      <a:noFill/>
                    </a:lnT>
                    <a:lnB>
                      <a:noFill/>
                    </a:lnB>
                    <a:noFill/>
                  </a:tcPr>
                </a:tc>
                <a:tc>
                  <a:txBody>
                    <a:bodyPr/>
                    <a:lstStyle/>
                    <a:p>
                      <a:pPr>
                        <a:buNone/>
                      </a:pPr>
                      <a:r>
                        <a:rPr lang="en-US"/>
                        <a:t>ML classifiers</a:t>
                      </a:r>
                    </a:p>
                  </a:txBody>
                  <a:tcPr anchor="ctr">
                    <a:lnL>
                      <a:noFill/>
                    </a:lnL>
                    <a:lnR>
                      <a:noFill/>
                    </a:lnR>
                    <a:lnT>
                      <a:noFill/>
                    </a:lnT>
                    <a:lnB>
                      <a:noFill/>
                    </a:lnB>
                    <a:noFill/>
                  </a:tcPr>
                </a:tc>
                <a:tc>
                  <a:txBody>
                    <a:bodyPr/>
                    <a:lstStyle/>
                    <a:p>
                      <a:pPr>
                        <a:buNone/>
                      </a:pPr>
                      <a:r>
                        <a:rPr lang="en-US"/>
                        <a:t>~64–86%</a:t>
                      </a:r>
                    </a:p>
                  </a:txBody>
                  <a:tcPr anchor="ctr">
                    <a:lnL>
                      <a:noFill/>
                    </a:lnL>
                    <a:lnR>
                      <a:noFill/>
                    </a:lnR>
                    <a:lnT>
                      <a:noFill/>
                    </a:lnT>
                    <a:lnB>
                      <a:noFill/>
                    </a:lnB>
                    <a:noFill/>
                  </a:tcPr>
                </a:tc>
                <a:tc>
                  <a:txBody>
                    <a:bodyPr/>
                    <a:lstStyle/>
                    <a:p>
                      <a:pPr>
                        <a:buNone/>
                      </a:pPr>
                      <a:r>
                        <a:rPr lang="en-US" dirty="0"/>
                        <a:t>Lower accuracy but faster, explainable</a:t>
                      </a:r>
                    </a:p>
                  </a:txBody>
                  <a:tcPr anchor="ctr">
                    <a:lnL>
                      <a:noFill/>
                    </a:lnL>
                    <a:lnR>
                      <a:noFill/>
                    </a:lnR>
                    <a:lnT>
                      <a:noFill/>
                    </a:lnT>
                    <a:lnB>
                      <a:noFill/>
                    </a:lnB>
                    <a:noFill/>
                  </a:tcPr>
                </a:tc>
                <a:extLst>
                  <a:ext uri="{0D108BD9-81ED-4DB2-BD59-A6C34878D82A}">
                    <a16:rowId xmlns:a16="http://schemas.microsoft.com/office/drawing/2014/main" val="3509633374"/>
                  </a:ext>
                </a:extLst>
              </a:tr>
            </a:tbl>
          </a:graphicData>
        </a:graphic>
      </p:graphicFrame>
    </p:spTree>
    <p:extLst>
      <p:ext uri="{BB962C8B-B14F-4D97-AF65-F5344CB8AC3E}">
        <p14:creationId xmlns:p14="http://schemas.microsoft.com/office/powerpoint/2010/main" val="2340876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EA121-D0AA-6A57-F06C-1F007E0C037E}"/>
              </a:ext>
            </a:extLst>
          </p:cNvPr>
          <p:cNvSpPr>
            <a:spLocks noGrp="1"/>
          </p:cNvSpPr>
          <p:nvPr>
            <p:ph type="title"/>
          </p:nvPr>
        </p:nvSpPr>
        <p:spPr/>
        <p:txBody>
          <a:bodyPr/>
          <a:lstStyle/>
          <a:p>
            <a:r>
              <a:rPr lang="en-US" dirty="0"/>
              <a:t>Methodology</a:t>
            </a:r>
          </a:p>
        </p:txBody>
      </p:sp>
      <p:sp>
        <p:nvSpPr>
          <p:cNvPr id="3" name="Content Placeholder 2">
            <a:extLst>
              <a:ext uri="{FF2B5EF4-FFF2-40B4-BE49-F238E27FC236}">
                <a16:creationId xmlns:a16="http://schemas.microsoft.com/office/drawing/2014/main" id="{506BB3ED-F762-55A2-BE2C-EAEFA0FD5EC0}"/>
              </a:ext>
            </a:extLst>
          </p:cNvPr>
          <p:cNvSpPr>
            <a:spLocks noGrp="1"/>
          </p:cNvSpPr>
          <p:nvPr>
            <p:ph idx="1"/>
          </p:nvPr>
        </p:nvSpPr>
        <p:spPr/>
        <p:txBody>
          <a:bodyPr>
            <a:noAutofit/>
          </a:bodyPr>
          <a:lstStyle/>
          <a:p>
            <a:pPr marL="0" indent="0">
              <a:buNone/>
            </a:pPr>
            <a:r>
              <a:rPr lang="en-US" sz="2000" dirty="0"/>
              <a:t>1. Data Sources: Kaggle, ALSPAC</a:t>
            </a:r>
          </a:p>
          <a:p>
            <a:pPr marL="0" indent="0">
              <a:buNone/>
            </a:pPr>
            <a:r>
              <a:rPr lang="en-US" sz="2000" dirty="0"/>
              <a:t>2. Preprocessing: Missing value imputation, normalization, encoding</a:t>
            </a:r>
          </a:p>
          <a:p>
            <a:pPr marL="0" indent="0">
              <a:buNone/>
            </a:pPr>
            <a:r>
              <a:rPr lang="en-US" sz="2000" dirty="0"/>
              <a:t>3. Feature Selection: Correlation, RFE, mutual information</a:t>
            </a:r>
          </a:p>
          <a:p>
            <a:pPr marL="0" indent="0">
              <a:buNone/>
            </a:pPr>
            <a:r>
              <a:rPr lang="en-US" sz="2000" dirty="0"/>
              <a:t>4. Models:</a:t>
            </a:r>
          </a:p>
          <a:p>
            <a:pPr marL="0" indent="0">
              <a:buNone/>
            </a:pPr>
            <a:endParaRPr lang="en-US" sz="2000" dirty="0"/>
          </a:p>
          <a:p>
            <a:pPr marL="0" indent="0">
              <a:buNone/>
            </a:pPr>
            <a:r>
              <a:rPr lang="en-US" sz="2000" dirty="0"/>
              <a:t>- ML: RF, LR, GB</a:t>
            </a:r>
          </a:p>
          <a:p>
            <a:pPr marL="0" indent="0">
              <a:buNone/>
            </a:pPr>
            <a:r>
              <a:rPr lang="en-US" sz="2000" dirty="0"/>
              <a:t>- NN: FNN, LSTM, Transformer</a:t>
            </a:r>
          </a:p>
          <a:p>
            <a:pPr marL="0" indent="0">
              <a:buNone/>
            </a:pPr>
            <a:endParaRPr lang="en-US" sz="2000" dirty="0"/>
          </a:p>
          <a:p>
            <a:pPr marL="0" indent="0">
              <a:buNone/>
            </a:pPr>
            <a:r>
              <a:rPr lang="en-US" sz="2000" dirty="0"/>
              <a:t>5. Training: 80/20 split, k-fold CV, hyperparameter tuning</a:t>
            </a:r>
          </a:p>
          <a:p>
            <a:pPr marL="0" indent="0">
              <a:buNone/>
            </a:pPr>
            <a:r>
              <a:rPr lang="en-US" sz="2000" dirty="0"/>
              <a:t>6. Evaluation: Accuracy, Precision, Recall, F1, ROC-AUC</a:t>
            </a:r>
          </a:p>
          <a:p>
            <a:pPr marL="0" indent="0">
              <a:buNone/>
            </a:pPr>
            <a:r>
              <a:rPr lang="en-US" sz="2000" dirty="0"/>
              <a:t>7. Explainability: SHAP (ML), Attention (NN)</a:t>
            </a:r>
          </a:p>
        </p:txBody>
      </p:sp>
    </p:spTree>
    <p:extLst>
      <p:ext uri="{BB962C8B-B14F-4D97-AF65-F5344CB8AC3E}">
        <p14:creationId xmlns:p14="http://schemas.microsoft.com/office/powerpoint/2010/main" val="3604769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82E35-CAE6-EABF-FB25-3BA715119DE9}"/>
              </a:ext>
            </a:extLst>
          </p:cNvPr>
          <p:cNvSpPr>
            <a:spLocks noGrp="1"/>
          </p:cNvSpPr>
          <p:nvPr>
            <p:ph type="title"/>
          </p:nvPr>
        </p:nvSpPr>
        <p:spPr/>
        <p:txBody>
          <a:bodyPr/>
          <a:lstStyle/>
          <a:p>
            <a:r>
              <a:rPr lang="en-US" dirty="0"/>
              <a:t>Data Preparation &amp; Feature Engineering</a:t>
            </a:r>
            <a:br>
              <a:rPr lang="en-US" dirty="0"/>
            </a:br>
            <a:endParaRPr lang="en-US" dirty="0"/>
          </a:p>
        </p:txBody>
      </p:sp>
      <p:sp>
        <p:nvSpPr>
          <p:cNvPr id="3" name="Content Placeholder 2">
            <a:extLst>
              <a:ext uri="{FF2B5EF4-FFF2-40B4-BE49-F238E27FC236}">
                <a16:creationId xmlns:a16="http://schemas.microsoft.com/office/drawing/2014/main" id="{71EEC725-C0E3-C3BD-F144-FE999A28FFBF}"/>
              </a:ext>
            </a:extLst>
          </p:cNvPr>
          <p:cNvSpPr>
            <a:spLocks noGrp="1"/>
          </p:cNvSpPr>
          <p:nvPr>
            <p:ph idx="1"/>
          </p:nvPr>
        </p:nvSpPr>
        <p:spPr/>
        <p:txBody>
          <a:bodyPr>
            <a:normAutofit fontScale="85000" lnSpcReduction="20000"/>
          </a:bodyPr>
          <a:lstStyle/>
          <a:p>
            <a:pPr marL="0" indent="0">
              <a:buNone/>
            </a:pPr>
            <a:r>
              <a:rPr lang="en-US" sz="2000" dirty="0"/>
              <a:t>1. Cleaning: Remove duplicates, impute missing values, standardize formats</a:t>
            </a:r>
          </a:p>
          <a:p>
            <a:pPr marL="0" indent="0">
              <a:buNone/>
            </a:pPr>
            <a:r>
              <a:rPr lang="en-US" sz="2000" dirty="0"/>
              <a:t>2. Transformation: Normalization, one-hot encoding, binning</a:t>
            </a:r>
          </a:p>
          <a:p>
            <a:pPr marL="0" indent="0">
              <a:buNone/>
            </a:pPr>
            <a:r>
              <a:rPr lang="en-US" sz="2000" dirty="0"/>
              <a:t>3. Feature Engineering:</a:t>
            </a:r>
          </a:p>
          <a:p>
            <a:pPr marL="0" indent="0">
              <a:buNone/>
            </a:pPr>
            <a:endParaRPr lang="en-US" sz="2000" dirty="0"/>
          </a:p>
          <a:p>
            <a:pPr marL="0" indent="0">
              <a:buNone/>
            </a:pPr>
            <a:r>
              <a:rPr lang="en-US" sz="2000" dirty="0"/>
              <a:t>- Aggregated risk scores</a:t>
            </a:r>
          </a:p>
          <a:p>
            <a:pPr marL="0" indent="0">
              <a:buNone/>
            </a:pPr>
            <a:r>
              <a:rPr lang="en-US" sz="2000" dirty="0"/>
              <a:t>- Temporal behavioral patterns</a:t>
            </a:r>
          </a:p>
          <a:p>
            <a:pPr marL="0" indent="0">
              <a:buNone/>
            </a:pPr>
            <a:endParaRPr lang="en-US" sz="2000" dirty="0"/>
          </a:p>
          <a:p>
            <a:pPr marL="0" indent="0">
              <a:buNone/>
            </a:pPr>
            <a:r>
              <a:rPr lang="en-US" sz="2000" dirty="0"/>
              <a:t>4. Class Imbalance Handling: SMOTE, class weighting</a:t>
            </a:r>
          </a:p>
          <a:p>
            <a:pPr marL="0" indent="0">
              <a:buNone/>
            </a:pPr>
            <a:r>
              <a:rPr lang="en-US" sz="2000" dirty="0"/>
              <a:t>5. Outcome: Optimized dataset for robust ML &amp; NN training</a:t>
            </a:r>
          </a:p>
        </p:txBody>
      </p:sp>
    </p:spTree>
    <p:extLst>
      <p:ext uri="{BB962C8B-B14F-4D97-AF65-F5344CB8AC3E}">
        <p14:creationId xmlns:p14="http://schemas.microsoft.com/office/powerpoint/2010/main" val="2758622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DA23D-8EFD-46A2-7759-409E535AB8FF}"/>
              </a:ext>
            </a:extLst>
          </p:cNvPr>
          <p:cNvSpPr>
            <a:spLocks noGrp="1"/>
          </p:cNvSpPr>
          <p:nvPr>
            <p:ph type="title"/>
          </p:nvPr>
        </p:nvSpPr>
        <p:spPr/>
        <p:txBody>
          <a:bodyPr/>
          <a:lstStyle/>
          <a:p>
            <a:r>
              <a:rPr lang="en-US" sz="4000" dirty="0"/>
              <a:t>ML Approach VS NN Approach</a:t>
            </a:r>
            <a:br>
              <a:rPr lang="en-US" b="1" dirty="0"/>
            </a:br>
            <a:endParaRPr lang="en-US" dirty="0"/>
          </a:p>
        </p:txBody>
      </p:sp>
      <p:sp>
        <p:nvSpPr>
          <p:cNvPr id="3" name="Content Placeholder 2">
            <a:extLst>
              <a:ext uri="{FF2B5EF4-FFF2-40B4-BE49-F238E27FC236}">
                <a16:creationId xmlns:a16="http://schemas.microsoft.com/office/drawing/2014/main" id="{20EF294F-B219-6735-E44C-64456B8C77BA}"/>
              </a:ext>
            </a:extLst>
          </p:cNvPr>
          <p:cNvSpPr>
            <a:spLocks noGrp="1"/>
          </p:cNvSpPr>
          <p:nvPr>
            <p:ph idx="1"/>
          </p:nvPr>
        </p:nvSpPr>
        <p:spPr>
          <a:xfrm>
            <a:off x="1141412" y="1554480"/>
            <a:ext cx="10517188" cy="5303519"/>
          </a:xfrm>
        </p:spPr>
        <p:txBody>
          <a:bodyPr>
            <a:noAutofit/>
          </a:bodyPr>
          <a:lstStyle/>
          <a:p>
            <a:r>
              <a:rPr lang="en-US" sz="1500" dirty="0"/>
              <a:t>Algorithms: Random Forest, Logistic Regression, Gradient Boosting.</a:t>
            </a:r>
          </a:p>
          <a:p>
            <a:r>
              <a:rPr lang="en-US" sz="1500" dirty="0"/>
              <a:t>Training: 80/20 split, </a:t>
            </a:r>
            <a:r>
              <a:rPr lang="en-US" sz="1500" dirty="0" err="1"/>
              <a:t>GridSearchCV</a:t>
            </a:r>
            <a:r>
              <a:rPr lang="en-US" sz="1500" dirty="0"/>
              <a:t>.</a:t>
            </a:r>
          </a:p>
          <a:p>
            <a:r>
              <a:rPr lang="en-US" sz="1500" dirty="0"/>
              <a:t>Pros: Fast predictions, interpretable.</a:t>
            </a:r>
          </a:p>
          <a:p>
            <a:r>
              <a:rPr lang="en-US" sz="1500" dirty="0"/>
              <a:t>Cons: Limited sequential pattern modeling.</a:t>
            </a:r>
          </a:p>
          <a:p>
            <a:r>
              <a:rPr lang="en-US" sz="1500" dirty="0"/>
              <a:t>Metrics: Accuracy, Precision, Recall, F1-score, ROC-AUC.</a:t>
            </a:r>
          </a:p>
          <a:p>
            <a:endParaRPr lang="en-US" sz="1500" dirty="0"/>
          </a:p>
          <a:p>
            <a:endParaRPr lang="en-US" sz="1500" dirty="0"/>
          </a:p>
          <a:p>
            <a:endParaRPr lang="en-US" sz="1500" dirty="0"/>
          </a:p>
          <a:p>
            <a:r>
              <a:rPr lang="en-US" sz="1500" dirty="0"/>
              <a:t>Models: Feedforward NN, LSTM, Transformer.</a:t>
            </a:r>
          </a:p>
          <a:p>
            <a:r>
              <a:rPr lang="en-US" sz="1500" dirty="0"/>
              <a:t>Optimization: Binary cross-entropy loss, Adam optimizer.</a:t>
            </a:r>
          </a:p>
          <a:p>
            <a:r>
              <a:rPr lang="en-US" sz="1500" dirty="0"/>
              <a:t>Regularization: Dropout, L2 weight decay.</a:t>
            </a:r>
          </a:p>
          <a:p>
            <a:r>
              <a:rPr lang="en-US" sz="1500" dirty="0"/>
              <a:t>Performance: Strong at non-linear &amp; temporal patterns.</a:t>
            </a:r>
          </a:p>
          <a:p>
            <a:r>
              <a:rPr lang="en-US" sz="1500" dirty="0"/>
              <a:t>Challenges: Large data needs, interpretability.</a:t>
            </a:r>
          </a:p>
        </p:txBody>
      </p:sp>
    </p:spTree>
    <p:extLst>
      <p:ext uri="{BB962C8B-B14F-4D97-AF65-F5344CB8AC3E}">
        <p14:creationId xmlns:p14="http://schemas.microsoft.com/office/powerpoint/2010/main" val="2118071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04636-22B2-A26D-9396-3DAE08DA255F}"/>
              </a:ext>
            </a:extLst>
          </p:cNvPr>
          <p:cNvSpPr>
            <a:spLocks noGrp="1"/>
          </p:cNvSpPr>
          <p:nvPr>
            <p:ph type="title"/>
          </p:nvPr>
        </p:nvSpPr>
        <p:spPr/>
        <p:txBody>
          <a:bodyPr/>
          <a:lstStyle/>
          <a:p>
            <a:r>
              <a:rPr lang="en-US" dirty="0"/>
              <a:t>ML vs NN Approach – Results</a:t>
            </a:r>
          </a:p>
        </p:txBody>
      </p:sp>
      <p:graphicFrame>
        <p:nvGraphicFramePr>
          <p:cNvPr id="4" name="Content Placeholder 3">
            <a:extLst>
              <a:ext uri="{FF2B5EF4-FFF2-40B4-BE49-F238E27FC236}">
                <a16:creationId xmlns:a16="http://schemas.microsoft.com/office/drawing/2014/main" id="{131DB938-C7BB-2B8A-2661-4A11DDDAEF6E}"/>
              </a:ext>
            </a:extLst>
          </p:cNvPr>
          <p:cNvGraphicFramePr>
            <a:graphicFrameLocks noGrp="1"/>
          </p:cNvGraphicFramePr>
          <p:nvPr>
            <p:ph idx="1"/>
            <p:extLst>
              <p:ext uri="{D42A27DB-BD31-4B8C-83A1-F6EECF244321}">
                <p14:modId xmlns:p14="http://schemas.microsoft.com/office/powerpoint/2010/main" val="3580192195"/>
              </p:ext>
            </p:extLst>
          </p:nvPr>
        </p:nvGraphicFramePr>
        <p:xfrm>
          <a:off x="838200" y="2172494"/>
          <a:ext cx="10515600" cy="3383280"/>
        </p:xfrm>
        <a:graphic>
          <a:graphicData uri="http://schemas.openxmlformats.org/drawingml/2006/table">
            <a:tbl>
              <a:tblPr>
                <a:tableStyleId>{2D5ABB26-0587-4C30-8999-92F81FD0307C}</a:tableStyleId>
              </a:tblPr>
              <a:tblGrid>
                <a:gridCol w="2103120">
                  <a:extLst>
                    <a:ext uri="{9D8B030D-6E8A-4147-A177-3AD203B41FA5}">
                      <a16:colId xmlns:a16="http://schemas.microsoft.com/office/drawing/2014/main" val="3326547080"/>
                    </a:ext>
                  </a:extLst>
                </a:gridCol>
                <a:gridCol w="2103120">
                  <a:extLst>
                    <a:ext uri="{9D8B030D-6E8A-4147-A177-3AD203B41FA5}">
                      <a16:colId xmlns:a16="http://schemas.microsoft.com/office/drawing/2014/main" val="518054920"/>
                    </a:ext>
                  </a:extLst>
                </a:gridCol>
                <a:gridCol w="2103120">
                  <a:extLst>
                    <a:ext uri="{9D8B030D-6E8A-4147-A177-3AD203B41FA5}">
                      <a16:colId xmlns:a16="http://schemas.microsoft.com/office/drawing/2014/main" val="4111725333"/>
                    </a:ext>
                  </a:extLst>
                </a:gridCol>
                <a:gridCol w="2103120">
                  <a:extLst>
                    <a:ext uri="{9D8B030D-6E8A-4147-A177-3AD203B41FA5}">
                      <a16:colId xmlns:a16="http://schemas.microsoft.com/office/drawing/2014/main" val="3109658298"/>
                    </a:ext>
                  </a:extLst>
                </a:gridCol>
                <a:gridCol w="2103120">
                  <a:extLst>
                    <a:ext uri="{9D8B030D-6E8A-4147-A177-3AD203B41FA5}">
                      <a16:colId xmlns:a16="http://schemas.microsoft.com/office/drawing/2014/main" val="2484414999"/>
                    </a:ext>
                  </a:extLst>
                </a:gridCol>
              </a:tblGrid>
              <a:tr h="0">
                <a:tc>
                  <a:txBody>
                    <a:bodyPr/>
                    <a:lstStyle/>
                    <a:p>
                      <a:pPr>
                        <a:buNone/>
                      </a:pPr>
                      <a:r>
                        <a:rPr lang="en-US" b="1"/>
                        <a:t>Model</a:t>
                      </a:r>
                      <a:endParaRPr lang="en-US"/>
                    </a:p>
                  </a:txBody>
                  <a:tcPr anchor="ctr"/>
                </a:tc>
                <a:tc>
                  <a:txBody>
                    <a:bodyPr/>
                    <a:lstStyle/>
                    <a:p>
                      <a:pPr>
                        <a:buNone/>
                      </a:pPr>
                      <a:r>
                        <a:rPr lang="en-US" b="1"/>
                        <a:t>Accuracy</a:t>
                      </a:r>
                      <a:endParaRPr lang="en-US"/>
                    </a:p>
                  </a:txBody>
                  <a:tcPr anchor="ctr"/>
                </a:tc>
                <a:tc>
                  <a:txBody>
                    <a:bodyPr/>
                    <a:lstStyle/>
                    <a:p>
                      <a:pPr>
                        <a:buNone/>
                      </a:pPr>
                      <a:r>
                        <a:rPr lang="en-US" b="1"/>
                        <a:t>Precision</a:t>
                      </a:r>
                      <a:endParaRPr lang="en-US"/>
                    </a:p>
                  </a:txBody>
                  <a:tcPr anchor="ctr"/>
                </a:tc>
                <a:tc>
                  <a:txBody>
                    <a:bodyPr/>
                    <a:lstStyle/>
                    <a:p>
                      <a:pPr>
                        <a:buNone/>
                      </a:pPr>
                      <a:r>
                        <a:rPr lang="en-US" b="1"/>
                        <a:t>Recall</a:t>
                      </a:r>
                      <a:endParaRPr lang="en-US"/>
                    </a:p>
                  </a:txBody>
                  <a:tcPr anchor="ctr"/>
                </a:tc>
                <a:tc>
                  <a:txBody>
                    <a:bodyPr/>
                    <a:lstStyle/>
                    <a:p>
                      <a:pPr>
                        <a:buNone/>
                      </a:pPr>
                      <a:r>
                        <a:rPr lang="en-US" b="1"/>
                        <a:t>F1 / ROC-AUC</a:t>
                      </a:r>
                      <a:endParaRPr lang="en-US"/>
                    </a:p>
                  </a:txBody>
                  <a:tcPr anchor="ctr"/>
                </a:tc>
                <a:extLst>
                  <a:ext uri="{0D108BD9-81ED-4DB2-BD59-A6C34878D82A}">
                    <a16:rowId xmlns:a16="http://schemas.microsoft.com/office/drawing/2014/main" val="634070331"/>
                  </a:ext>
                </a:extLst>
              </a:tr>
              <a:tr h="0">
                <a:tc>
                  <a:txBody>
                    <a:bodyPr/>
                    <a:lstStyle/>
                    <a:p>
                      <a:pPr>
                        <a:buNone/>
                      </a:pPr>
                      <a:r>
                        <a:rPr lang="en-US" b="1"/>
                        <a:t>Random Forest (RF)</a:t>
                      </a:r>
                      <a:endParaRPr lang="en-US"/>
                    </a:p>
                  </a:txBody>
                  <a:tcPr anchor="ctr"/>
                </a:tc>
                <a:tc>
                  <a:txBody>
                    <a:bodyPr/>
                    <a:lstStyle/>
                    <a:p>
                      <a:pPr>
                        <a:buNone/>
                      </a:pPr>
                      <a:r>
                        <a:rPr lang="en-US"/>
                        <a:t>86%</a:t>
                      </a:r>
                    </a:p>
                  </a:txBody>
                  <a:tcPr anchor="ctr"/>
                </a:tc>
                <a:tc>
                  <a:txBody>
                    <a:bodyPr/>
                    <a:lstStyle/>
                    <a:p>
                      <a:pPr>
                        <a:buNone/>
                      </a:pPr>
                      <a:r>
                        <a:rPr lang="en-US"/>
                        <a:t>85%</a:t>
                      </a:r>
                    </a:p>
                  </a:txBody>
                  <a:tcPr anchor="ctr"/>
                </a:tc>
                <a:tc>
                  <a:txBody>
                    <a:bodyPr/>
                    <a:lstStyle/>
                    <a:p>
                      <a:pPr>
                        <a:buNone/>
                      </a:pPr>
                      <a:r>
                        <a:rPr lang="en-US"/>
                        <a:t>84%</a:t>
                      </a:r>
                    </a:p>
                  </a:txBody>
                  <a:tcPr anchor="ctr"/>
                </a:tc>
                <a:tc>
                  <a:txBody>
                    <a:bodyPr/>
                    <a:lstStyle/>
                    <a:p>
                      <a:pPr>
                        <a:buNone/>
                      </a:pPr>
                      <a:r>
                        <a:rPr lang="en-US"/>
                        <a:t>84.5% / 0.90</a:t>
                      </a:r>
                    </a:p>
                  </a:txBody>
                  <a:tcPr anchor="ctr"/>
                </a:tc>
                <a:extLst>
                  <a:ext uri="{0D108BD9-81ED-4DB2-BD59-A6C34878D82A}">
                    <a16:rowId xmlns:a16="http://schemas.microsoft.com/office/drawing/2014/main" val="2681010788"/>
                  </a:ext>
                </a:extLst>
              </a:tr>
              <a:tr h="0">
                <a:tc>
                  <a:txBody>
                    <a:bodyPr/>
                    <a:lstStyle/>
                    <a:p>
                      <a:pPr>
                        <a:buNone/>
                      </a:pPr>
                      <a:r>
                        <a:rPr lang="en-US" b="1"/>
                        <a:t>Logistic Regression (LR)</a:t>
                      </a:r>
                      <a:endParaRPr lang="en-US"/>
                    </a:p>
                  </a:txBody>
                  <a:tcPr anchor="ctr"/>
                </a:tc>
                <a:tc>
                  <a:txBody>
                    <a:bodyPr/>
                    <a:lstStyle/>
                    <a:p>
                      <a:pPr>
                        <a:buNone/>
                      </a:pPr>
                      <a:r>
                        <a:rPr lang="en-US"/>
                        <a:t>74%</a:t>
                      </a:r>
                    </a:p>
                  </a:txBody>
                  <a:tcPr anchor="ctr"/>
                </a:tc>
                <a:tc>
                  <a:txBody>
                    <a:bodyPr/>
                    <a:lstStyle/>
                    <a:p>
                      <a:pPr>
                        <a:buNone/>
                      </a:pPr>
                      <a:r>
                        <a:rPr lang="en-US"/>
                        <a:t>73%</a:t>
                      </a:r>
                    </a:p>
                  </a:txBody>
                  <a:tcPr anchor="ctr"/>
                </a:tc>
                <a:tc>
                  <a:txBody>
                    <a:bodyPr/>
                    <a:lstStyle/>
                    <a:p>
                      <a:pPr>
                        <a:buNone/>
                      </a:pPr>
                      <a:r>
                        <a:rPr lang="en-US"/>
                        <a:t>70%</a:t>
                      </a:r>
                    </a:p>
                  </a:txBody>
                  <a:tcPr anchor="ctr"/>
                </a:tc>
                <a:tc>
                  <a:txBody>
                    <a:bodyPr/>
                    <a:lstStyle/>
                    <a:p>
                      <a:pPr>
                        <a:buNone/>
                      </a:pPr>
                      <a:r>
                        <a:rPr lang="en-US"/>
                        <a:t>71.5% / 0.78</a:t>
                      </a:r>
                    </a:p>
                  </a:txBody>
                  <a:tcPr anchor="ctr"/>
                </a:tc>
                <a:extLst>
                  <a:ext uri="{0D108BD9-81ED-4DB2-BD59-A6C34878D82A}">
                    <a16:rowId xmlns:a16="http://schemas.microsoft.com/office/drawing/2014/main" val="2385609327"/>
                  </a:ext>
                </a:extLst>
              </a:tr>
              <a:tr h="0">
                <a:tc>
                  <a:txBody>
                    <a:bodyPr/>
                    <a:lstStyle/>
                    <a:p>
                      <a:pPr>
                        <a:buNone/>
                      </a:pPr>
                      <a:r>
                        <a:rPr lang="en-US" b="1"/>
                        <a:t>Gradient Boosting (GB)</a:t>
                      </a:r>
                      <a:endParaRPr lang="en-US"/>
                    </a:p>
                  </a:txBody>
                  <a:tcPr anchor="ctr"/>
                </a:tc>
                <a:tc>
                  <a:txBody>
                    <a:bodyPr/>
                    <a:lstStyle/>
                    <a:p>
                      <a:pPr>
                        <a:buNone/>
                      </a:pPr>
                      <a:r>
                        <a:rPr lang="en-US"/>
                        <a:t>80%</a:t>
                      </a:r>
                    </a:p>
                  </a:txBody>
                  <a:tcPr anchor="ctr"/>
                </a:tc>
                <a:tc>
                  <a:txBody>
                    <a:bodyPr/>
                    <a:lstStyle/>
                    <a:p>
                      <a:pPr>
                        <a:buNone/>
                      </a:pPr>
                      <a:r>
                        <a:rPr lang="en-US"/>
                        <a:t>79%</a:t>
                      </a:r>
                    </a:p>
                  </a:txBody>
                  <a:tcPr anchor="ctr"/>
                </a:tc>
                <a:tc>
                  <a:txBody>
                    <a:bodyPr/>
                    <a:lstStyle/>
                    <a:p>
                      <a:pPr>
                        <a:buNone/>
                      </a:pPr>
                      <a:r>
                        <a:rPr lang="en-US"/>
                        <a:t>77%</a:t>
                      </a:r>
                    </a:p>
                  </a:txBody>
                  <a:tcPr anchor="ctr"/>
                </a:tc>
                <a:tc>
                  <a:txBody>
                    <a:bodyPr/>
                    <a:lstStyle/>
                    <a:p>
                      <a:pPr>
                        <a:buNone/>
                      </a:pPr>
                      <a:r>
                        <a:rPr lang="en-US"/>
                        <a:t>78% / 0.85</a:t>
                      </a:r>
                    </a:p>
                  </a:txBody>
                  <a:tcPr anchor="ctr"/>
                </a:tc>
                <a:extLst>
                  <a:ext uri="{0D108BD9-81ED-4DB2-BD59-A6C34878D82A}">
                    <a16:rowId xmlns:a16="http://schemas.microsoft.com/office/drawing/2014/main" val="2022131234"/>
                  </a:ext>
                </a:extLst>
              </a:tr>
              <a:tr h="0">
                <a:tc>
                  <a:txBody>
                    <a:bodyPr/>
                    <a:lstStyle/>
                    <a:p>
                      <a:pPr>
                        <a:buNone/>
                      </a:pPr>
                      <a:r>
                        <a:rPr lang="en-US" b="1"/>
                        <a:t>Feedforward NN (FFNN)</a:t>
                      </a:r>
                      <a:endParaRPr lang="en-US"/>
                    </a:p>
                  </a:txBody>
                  <a:tcPr anchor="ctr"/>
                </a:tc>
                <a:tc>
                  <a:txBody>
                    <a:bodyPr/>
                    <a:lstStyle/>
                    <a:p>
                      <a:pPr>
                        <a:buNone/>
                      </a:pPr>
                      <a:r>
                        <a:rPr lang="en-US"/>
                        <a:t>88%</a:t>
                      </a:r>
                    </a:p>
                  </a:txBody>
                  <a:tcPr anchor="ctr"/>
                </a:tc>
                <a:tc>
                  <a:txBody>
                    <a:bodyPr/>
                    <a:lstStyle/>
                    <a:p>
                      <a:pPr>
                        <a:buNone/>
                      </a:pPr>
                      <a:r>
                        <a:rPr lang="en-US"/>
                        <a:t>89%</a:t>
                      </a:r>
                    </a:p>
                  </a:txBody>
                  <a:tcPr anchor="ctr"/>
                </a:tc>
                <a:tc>
                  <a:txBody>
                    <a:bodyPr/>
                    <a:lstStyle/>
                    <a:p>
                      <a:pPr>
                        <a:buNone/>
                      </a:pPr>
                      <a:r>
                        <a:rPr lang="en-US"/>
                        <a:t>87%</a:t>
                      </a:r>
                    </a:p>
                  </a:txBody>
                  <a:tcPr anchor="ctr"/>
                </a:tc>
                <a:tc>
                  <a:txBody>
                    <a:bodyPr/>
                    <a:lstStyle/>
                    <a:p>
                      <a:pPr>
                        <a:buNone/>
                      </a:pPr>
                      <a:r>
                        <a:rPr lang="en-US"/>
                        <a:t>88% / 0.93</a:t>
                      </a:r>
                    </a:p>
                  </a:txBody>
                  <a:tcPr anchor="ctr"/>
                </a:tc>
                <a:extLst>
                  <a:ext uri="{0D108BD9-81ED-4DB2-BD59-A6C34878D82A}">
                    <a16:rowId xmlns:a16="http://schemas.microsoft.com/office/drawing/2014/main" val="2987793047"/>
                  </a:ext>
                </a:extLst>
              </a:tr>
              <a:tr h="0">
                <a:tc>
                  <a:txBody>
                    <a:bodyPr/>
                    <a:lstStyle/>
                    <a:p>
                      <a:pPr>
                        <a:buNone/>
                      </a:pPr>
                      <a:r>
                        <a:rPr lang="en-US" b="1"/>
                        <a:t>LSTM</a:t>
                      </a:r>
                      <a:endParaRPr lang="en-US"/>
                    </a:p>
                  </a:txBody>
                  <a:tcPr anchor="ctr"/>
                </a:tc>
                <a:tc>
                  <a:txBody>
                    <a:bodyPr/>
                    <a:lstStyle/>
                    <a:p>
                      <a:pPr>
                        <a:buNone/>
                      </a:pPr>
                      <a:r>
                        <a:rPr lang="en-US"/>
                        <a:t>90%</a:t>
                      </a:r>
                    </a:p>
                  </a:txBody>
                  <a:tcPr anchor="ctr"/>
                </a:tc>
                <a:tc>
                  <a:txBody>
                    <a:bodyPr/>
                    <a:lstStyle/>
                    <a:p>
                      <a:pPr>
                        <a:buNone/>
                      </a:pPr>
                      <a:r>
                        <a:rPr lang="en-US"/>
                        <a:t>91%</a:t>
                      </a:r>
                    </a:p>
                  </a:txBody>
                  <a:tcPr anchor="ctr"/>
                </a:tc>
                <a:tc>
                  <a:txBody>
                    <a:bodyPr/>
                    <a:lstStyle/>
                    <a:p>
                      <a:pPr>
                        <a:buNone/>
                      </a:pPr>
                      <a:r>
                        <a:rPr lang="en-US"/>
                        <a:t>89%</a:t>
                      </a:r>
                    </a:p>
                  </a:txBody>
                  <a:tcPr anchor="ctr"/>
                </a:tc>
                <a:tc>
                  <a:txBody>
                    <a:bodyPr/>
                    <a:lstStyle/>
                    <a:p>
                      <a:pPr>
                        <a:buNone/>
                      </a:pPr>
                      <a:r>
                        <a:rPr lang="en-US"/>
                        <a:t>90% / 0.95</a:t>
                      </a:r>
                    </a:p>
                  </a:txBody>
                  <a:tcPr anchor="ctr"/>
                </a:tc>
                <a:extLst>
                  <a:ext uri="{0D108BD9-81ED-4DB2-BD59-A6C34878D82A}">
                    <a16:rowId xmlns:a16="http://schemas.microsoft.com/office/drawing/2014/main" val="4193356134"/>
                  </a:ext>
                </a:extLst>
              </a:tr>
              <a:tr h="0">
                <a:tc>
                  <a:txBody>
                    <a:bodyPr/>
                    <a:lstStyle/>
                    <a:p>
                      <a:pPr>
                        <a:buNone/>
                      </a:pPr>
                      <a:r>
                        <a:rPr lang="en-US" b="1"/>
                        <a:t>Transformer</a:t>
                      </a:r>
                      <a:endParaRPr lang="en-US"/>
                    </a:p>
                  </a:txBody>
                  <a:tcPr anchor="ctr"/>
                </a:tc>
                <a:tc>
                  <a:txBody>
                    <a:bodyPr/>
                    <a:lstStyle/>
                    <a:p>
                      <a:pPr>
                        <a:buNone/>
                      </a:pPr>
                      <a:r>
                        <a:rPr lang="en-US" b="1"/>
                        <a:t>93%</a:t>
                      </a:r>
                      <a:endParaRPr lang="en-US"/>
                    </a:p>
                  </a:txBody>
                  <a:tcPr anchor="ctr"/>
                </a:tc>
                <a:tc>
                  <a:txBody>
                    <a:bodyPr/>
                    <a:lstStyle/>
                    <a:p>
                      <a:pPr>
                        <a:buNone/>
                      </a:pPr>
                      <a:r>
                        <a:rPr lang="en-US" b="1"/>
                        <a:t>94%</a:t>
                      </a:r>
                      <a:endParaRPr lang="en-US"/>
                    </a:p>
                  </a:txBody>
                  <a:tcPr anchor="ctr"/>
                </a:tc>
                <a:tc>
                  <a:txBody>
                    <a:bodyPr/>
                    <a:lstStyle/>
                    <a:p>
                      <a:pPr>
                        <a:buNone/>
                      </a:pPr>
                      <a:r>
                        <a:rPr lang="en-US" b="1"/>
                        <a:t>92%</a:t>
                      </a:r>
                      <a:endParaRPr lang="en-US"/>
                    </a:p>
                  </a:txBody>
                  <a:tcPr anchor="ctr"/>
                </a:tc>
                <a:tc>
                  <a:txBody>
                    <a:bodyPr/>
                    <a:lstStyle/>
                    <a:p>
                      <a:pPr>
                        <a:buNone/>
                      </a:pPr>
                      <a:r>
                        <a:rPr lang="en-US" b="1" dirty="0"/>
                        <a:t>93% / 0.97</a:t>
                      </a:r>
                      <a:endParaRPr lang="en-US" dirty="0"/>
                    </a:p>
                  </a:txBody>
                  <a:tcPr anchor="ctr"/>
                </a:tc>
                <a:extLst>
                  <a:ext uri="{0D108BD9-81ED-4DB2-BD59-A6C34878D82A}">
                    <a16:rowId xmlns:a16="http://schemas.microsoft.com/office/drawing/2014/main" val="3368589138"/>
                  </a:ext>
                </a:extLst>
              </a:tr>
            </a:tbl>
          </a:graphicData>
        </a:graphic>
      </p:graphicFrame>
    </p:spTree>
    <p:extLst>
      <p:ext uri="{BB962C8B-B14F-4D97-AF65-F5344CB8AC3E}">
        <p14:creationId xmlns:p14="http://schemas.microsoft.com/office/powerpoint/2010/main" val="2599586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77848-71B2-0BD3-74F1-70E99FEF27B6}"/>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C0C268A1-8544-AC2B-1388-F35722262557}"/>
              </a:ext>
            </a:extLst>
          </p:cNvPr>
          <p:cNvSpPr>
            <a:spLocks noGrp="1"/>
          </p:cNvSpPr>
          <p:nvPr>
            <p:ph idx="1"/>
          </p:nvPr>
        </p:nvSpPr>
        <p:spPr/>
        <p:txBody>
          <a:bodyPr>
            <a:normAutofit/>
          </a:bodyPr>
          <a:lstStyle/>
          <a:p>
            <a:pPr marL="0" indent="0">
              <a:buNone/>
            </a:pPr>
            <a:r>
              <a:rPr lang="en-US" sz="2400" dirty="0"/>
              <a:t>- Both ML &amp; NN effective for early depression prediction.</a:t>
            </a:r>
          </a:p>
          <a:p>
            <a:pPr marL="0" indent="0">
              <a:buNone/>
            </a:pPr>
            <a:r>
              <a:rPr lang="en-US" sz="2400" dirty="0"/>
              <a:t>- Transformer: Highest accuracy &amp; robustness.</a:t>
            </a:r>
          </a:p>
          <a:p>
            <a:pPr marL="0" indent="0">
              <a:buNone/>
            </a:pPr>
            <a:r>
              <a:rPr lang="en-US" sz="2400" dirty="0"/>
              <a:t>- Random Forest: Most interpretable, practical for clinics.</a:t>
            </a:r>
          </a:p>
          <a:p>
            <a:pPr marL="0" indent="0">
              <a:buNone/>
            </a:pPr>
            <a:r>
              <a:rPr lang="en-US" sz="2400" dirty="0"/>
              <a:t>- AI tools can aid early screening in education &amp; healthcare.</a:t>
            </a:r>
          </a:p>
        </p:txBody>
      </p:sp>
    </p:spTree>
    <p:extLst>
      <p:ext uri="{BB962C8B-B14F-4D97-AF65-F5344CB8AC3E}">
        <p14:creationId xmlns:p14="http://schemas.microsoft.com/office/powerpoint/2010/main" val="194186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64BCE-C627-24FA-F435-738E85EC1643}"/>
              </a:ext>
            </a:extLst>
          </p:cNvPr>
          <p:cNvSpPr>
            <a:spLocks noGrp="1"/>
          </p:cNvSpPr>
          <p:nvPr>
            <p:ph type="title"/>
          </p:nvPr>
        </p:nvSpPr>
        <p:spPr/>
        <p:txBody>
          <a:bodyPr/>
          <a:lstStyle/>
          <a:p>
            <a:r>
              <a:rPr lang="en-US" dirty="0"/>
              <a:t>Future Work</a:t>
            </a:r>
          </a:p>
        </p:txBody>
      </p:sp>
      <p:sp>
        <p:nvSpPr>
          <p:cNvPr id="3" name="Content Placeholder 2">
            <a:extLst>
              <a:ext uri="{FF2B5EF4-FFF2-40B4-BE49-F238E27FC236}">
                <a16:creationId xmlns:a16="http://schemas.microsoft.com/office/drawing/2014/main" id="{9FB182CB-D72F-F6DE-B78D-E8C1059EAF37}"/>
              </a:ext>
            </a:extLst>
          </p:cNvPr>
          <p:cNvSpPr>
            <a:spLocks noGrp="1"/>
          </p:cNvSpPr>
          <p:nvPr>
            <p:ph idx="1"/>
          </p:nvPr>
        </p:nvSpPr>
        <p:spPr/>
        <p:txBody>
          <a:bodyPr>
            <a:normAutofit/>
          </a:bodyPr>
          <a:lstStyle/>
          <a:p>
            <a:pPr marL="0" indent="0">
              <a:buNone/>
            </a:pPr>
            <a:r>
              <a:rPr lang="en-US" sz="2400" dirty="0"/>
              <a:t>Future work includes expanding and validating datasets, improving multimodal integration, and enhancing interpretability with advanced XAI. In the PhD phase, the focus will shift toward integrating NLP for richer behavioral insights, developing real-time screening applications, and applying longitudinal modeling to balance predictive performance with clinical trust.</a:t>
            </a:r>
          </a:p>
        </p:txBody>
      </p:sp>
    </p:spTree>
    <p:extLst>
      <p:ext uri="{BB962C8B-B14F-4D97-AF65-F5344CB8AC3E}">
        <p14:creationId xmlns:p14="http://schemas.microsoft.com/office/powerpoint/2010/main" val="2638702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A75FD-4859-9EC2-7B33-D1821E0F4211}"/>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36809492-F223-BFF7-4C3E-FB87E53DF48A}"/>
              </a:ext>
            </a:extLst>
          </p:cNvPr>
          <p:cNvSpPr>
            <a:spLocks noGrp="1"/>
          </p:cNvSpPr>
          <p:nvPr>
            <p:ph idx="1"/>
          </p:nvPr>
        </p:nvSpPr>
        <p:spPr/>
        <p:txBody>
          <a:bodyPr>
            <a:normAutofit fontScale="32500" lnSpcReduction="20000"/>
          </a:bodyPr>
          <a:lstStyle/>
          <a:p>
            <a:pPr marL="0">
              <a:spcBef>
                <a:spcPct val="20000"/>
              </a:spcBef>
              <a:spcAft>
                <a:spcPts val="600"/>
              </a:spcAft>
              <a:buClr>
                <a:schemeClr val="tx1"/>
              </a:buClr>
              <a:buSzPct val="80000"/>
              <a:buFont typeface="Wingdings 3" panose="05040102010807070707" pitchFamily="18" charset="2"/>
              <a:buChar char=""/>
            </a:pPr>
            <a:r>
              <a:rPr lang="en-US" b="1" dirty="0"/>
              <a:t>References</a:t>
            </a:r>
            <a:br>
              <a:rPr lang="en-US" dirty="0"/>
            </a:br>
            <a:r>
              <a:rPr lang="en-US" dirty="0"/>
              <a:t>[1] H. Chen </a:t>
            </a:r>
            <a:r>
              <a:rPr lang="en-US" i="1" dirty="0"/>
              <a:t>et al.</a:t>
            </a:r>
            <a:r>
              <a:rPr lang="en-US" dirty="0"/>
              <a:t>, “Identifying Adolescent Depression and Anxiety Through Real-World Data,” </a:t>
            </a:r>
            <a:r>
              <a:rPr lang="en-US" i="1" dirty="0"/>
              <a:t>National Institutes of Health (NIH)</a:t>
            </a:r>
            <a:r>
              <a:rPr lang="en-US" dirty="0"/>
              <a:t>, 2024. [Online]. Available: </a:t>
            </a:r>
            <a:r>
              <a:rPr lang="en-US" u="sng" dirty="0">
                <a:hlinkClick r:id="rId2"/>
              </a:rPr>
              <a:t>https://pmc.ncbi.nlm.nih.gov/articles/PMC11838812</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[2] S. Marek </a:t>
            </a:r>
            <a:r>
              <a:rPr lang="en-US" i="1" dirty="0"/>
              <a:t>et al.</a:t>
            </a:r>
            <a:r>
              <a:rPr lang="en-US" dirty="0"/>
              <a:t>, “Predicting Depression Risk in Early Adolescence via Multimodal Brain Imaging,” </a:t>
            </a:r>
            <a:r>
              <a:rPr lang="en-US" i="1" dirty="0"/>
              <a:t>National Institutes of Health (NIH)</a:t>
            </a:r>
            <a:r>
              <a:rPr lang="en-US" dirty="0"/>
              <a:t>, 2023. [Online]. Available: </a:t>
            </a:r>
            <a:r>
              <a:rPr lang="en-US" u="sng" dirty="0">
                <a:hlinkClick r:id="rId3"/>
              </a:rPr>
              <a:t>https://pmc.ncbi.nlm.nih.gov/articles/PMC11015491</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[3] K. Yoo </a:t>
            </a:r>
            <a:r>
              <a:rPr lang="en-US" i="1" dirty="0"/>
              <a:t>et al.</a:t>
            </a:r>
            <a:r>
              <a:rPr lang="en-US" dirty="0"/>
              <a:t>, “Prediction of Adolescent Depression from Prenatal and Childhood Data from ALSPAC Using Machine Learning,” </a:t>
            </a:r>
            <a:r>
              <a:rPr lang="en-US" i="1" dirty="0"/>
              <a:t>Nature Scientific Reports</a:t>
            </a:r>
            <a:r>
              <a:rPr lang="en-US" dirty="0"/>
              <a:t>, 2024. [Online]. Available: </a:t>
            </a:r>
            <a:r>
              <a:rPr lang="en-US" u="sng" dirty="0">
                <a:hlinkClick r:id="rId4"/>
              </a:rPr>
              <a:t>https://www.nature.com/articles/s41598-024-72158-9</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[4] L. Williams </a:t>
            </a:r>
            <a:r>
              <a:rPr lang="en-US" i="1" dirty="0"/>
              <a:t>et al.</a:t>
            </a:r>
            <a:r>
              <a:rPr lang="en-US" dirty="0"/>
              <a:t>, “Insights into Depression Prediction, Likelihood, and Associations in Young Australians,” </a:t>
            </a:r>
            <a:r>
              <a:rPr lang="en-US" i="1" dirty="0"/>
              <a:t>Springer Journal of Child Health Technology</a:t>
            </a:r>
            <a:r>
              <a:rPr lang="en-US" dirty="0"/>
              <a:t>, 2024. [Online]. Available: </a:t>
            </a:r>
            <a:r>
              <a:rPr lang="en-US" u="sng" dirty="0">
                <a:hlinkClick r:id="rId5"/>
              </a:rPr>
              <a:t>https://link.springer.com/article/10.1007/s13755-025-00335-9</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[5] A. Hasan </a:t>
            </a:r>
            <a:r>
              <a:rPr lang="en-US" i="1" dirty="0"/>
              <a:t>et al.</a:t>
            </a:r>
            <a:r>
              <a:rPr lang="en-US" dirty="0"/>
              <a:t>, “Detection of Child Depression Using Machine Learning Methods,” </a:t>
            </a:r>
            <a:r>
              <a:rPr lang="en-US" i="1" dirty="0"/>
              <a:t>ResearchGate</a:t>
            </a:r>
            <a:r>
              <a:rPr lang="en-US" dirty="0"/>
              <a:t>, 2021. [Online]. Available: </a:t>
            </a:r>
            <a:r>
              <a:rPr lang="en-US" u="sng" dirty="0">
                <a:hlinkClick r:id="rId6"/>
              </a:rPr>
              <a:t>https://www.researchgate.net/publication/357109131_Detection_of_child_depression_using_machine_learning_methods</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[6] </a:t>
            </a:r>
            <a:r>
              <a:rPr lang="en-US" dirty="0" err="1"/>
              <a:t>Arashnic</a:t>
            </a:r>
            <a:r>
              <a:rPr lang="en-US" dirty="0"/>
              <a:t>, “The Depression Dataset,” </a:t>
            </a:r>
            <a:r>
              <a:rPr lang="en-US" i="1" dirty="0"/>
              <a:t>Kaggle / ACAMH</a:t>
            </a:r>
            <a:r>
              <a:rPr lang="en-US" dirty="0"/>
              <a:t>, 2023. [Online]. Available: </a:t>
            </a:r>
            <a:r>
              <a:rPr lang="en-US" u="sng" dirty="0">
                <a:hlinkClick r:id="rId7"/>
              </a:rPr>
              <a:t>https://www.kaggle.com/datasets/arashnic/the-depression-dataset</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[7] A. Shamim, “Student Depression Dataset,” </a:t>
            </a:r>
            <a:r>
              <a:rPr lang="en-US" i="1" dirty="0"/>
              <a:t>Kaggle / Frontiers</a:t>
            </a:r>
            <a:r>
              <a:rPr lang="en-US" dirty="0"/>
              <a:t>, 2024. [Online]. Available: </a:t>
            </a:r>
            <a:r>
              <a:rPr lang="en-US" u="sng" dirty="0">
                <a:hlinkClick r:id="rId8"/>
              </a:rPr>
              <a:t>https://www.kaggle.com/datasets/adilshamim/student-depression-dataset</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[8] ResearchGate, “Early Detection Using Classical ML,” </a:t>
            </a:r>
            <a:r>
              <a:rPr lang="en-US" i="1" dirty="0"/>
              <a:t>ResearchGate / Nature</a:t>
            </a:r>
            <a:r>
              <a:rPr lang="en-US" dirty="0"/>
              <a:t>, 2023. [Online]. Available: </a:t>
            </a:r>
            <a:r>
              <a:rPr lang="en-US" u="sng" dirty="0">
                <a:hlinkClick r:id="rId9"/>
              </a:rPr>
              <a:t>https://www.researchgate.net/publication/early-detection-ml-child-depression</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[9] H. Zogan </a:t>
            </a:r>
            <a:r>
              <a:rPr lang="en-US" i="1" dirty="0"/>
              <a:t>et al.</a:t>
            </a:r>
            <a:r>
              <a:rPr lang="en-US" dirty="0"/>
              <a:t>, “Explainable Depression Detection Using Hierarchical Attention Networks,” </a:t>
            </a:r>
            <a:r>
              <a:rPr lang="en-US" i="1" dirty="0" err="1"/>
              <a:t>arXiv</a:t>
            </a:r>
            <a:r>
              <a:rPr lang="en-US" i="1" dirty="0"/>
              <a:t> / MDPI</a:t>
            </a:r>
            <a:r>
              <a:rPr lang="en-US" dirty="0"/>
              <a:t>, 2020. [Online]. Available: </a:t>
            </a:r>
            <a:r>
              <a:rPr lang="en-US" u="sng" dirty="0">
                <a:hlinkClick r:id="rId10"/>
              </a:rPr>
              <a:t>https://arxiv.org/abs/2012.09876</a:t>
            </a:r>
            <a:r>
              <a:rPr lang="en-US" dirty="0"/>
              <a:t>.</a:t>
            </a:r>
          </a:p>
          <a:p>
            <a:pPr marL="0">
              <a:spcBef>
                <a:spcPct val="20000"/>
              </a:spcBef>
              <a:spcAft>
                <a:spcPts val="600"/>
              </a:spcAft>
              <a:buClr>
                <a:schemeClr val="tx1"/>
              </a:buClr>
              <a:buSzPct val="80000"/>
              <a:buFont typeface="Wingdings 3" panose="05040102010807070707" pitchFamily="18" charset="2"/>
              <a:buChar char=""/>
            </a:pPr>
            <a:r>
              <a:rPr lang="en-US" dirty="0"/>
              <a:t>[10] Y. Kuo </a:t>
            </a:r>
            <a:r>
              <a:rPr lang="en-US" i="1" dirty="0"/>
              <a:t>et al.</a:t>
            </a:r>
            <a:r>
              <a:rPr lang="en-US" dirty="0"/>
              <a:t>, “Early Depression Detection via Graph Transformer,” 2023.</a:t>
            </a:r>
          </a:p>
          <a:p>
            <a:endParaRPr lang="en-US" dirty="0"/>
          </a:p>
        </p:txBody>
      </p:sp>
    </p:spTree>
    <p:extLst>
      <p:ext uri="{BB962C8B-B14F-4D97-AF65-F5344CB8AC3E}">
        <p14:creationId xmlns:p14="http://schemas.microsoft.com/office/powerpoint/2010/main" val="7459616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4085</TotalTime>
  <Words>1500</Words>
  <Application>Microsoft Office PowerPoint</Application>
  <PresentationFormat>Widescreen</PresentationFormat>
  <Paragraphs>187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Tw Cen MT</vt:lpstr>
      <vt:lpstr>Wingdings 3</vt:lpstr>
      <vt:lpstr>Circuit</vt:lpstr>
      <vt:lpstr>AI-Based Prediction of Childhood Depression via Early Behavioral Analysis</vt:lpstr>
      <vt:lpstr>Agenda</vt:lpstr>
      <vt:lpstr>Project Timeline</vt:lpstr>
      <vt:lpstr>Problem Statement (Part1)</vt:lpstr>
      <vt:lpstr>Problem Statement (Part2)</vt:lpstr>
      <vt:lpstr>Problem Statement (Part3)</vt:lpstr>
      <vt:lpstr>Related Work (Part1)</vt:lpstr>
      <vt:lpstr>Related Work (Part2)</vt:lpstr>
      <vt:lpstr>Methodology</vt:lpstr>
      <vt:lpstr>Data Preparation &amp; Feature Engineering </vt:lpstr>
      <vt:lpstr>ML Approach VS NN Approach </vt:lpstr>
      <vt:lpstr>ML vs NN Approach – Results</vt:lpstr>
      <vt:lpstr>Conclusion</vt:lpstr>
      <vt:lpstr>Future Work</vt:lpstr>
      <vt:lpstr>References </vt:lpstr>
    </vt:vector>
  </TitlesOfParts>
  <Company>Solutions by STC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Ahmed Eid Alrehely</dc:creator>
  <cp:lastModifiedBy>Ahmed Eid Alrehely</cp:lastModifiedBy>
  <cp:revision>1</cp:revision>
  <dcterms:created xsi:type="dcterms:W3CDTF">2025-08-24T14:05:39Z</dcterms:created>
  <dcterms:modified xsi:type="dcterms:W3CDTF">2025-08-27T11:09:58Z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46dcb16-a9a2-43b3-be3c-71abf6bd1ea1_Enabled">
    <vt:lpwstr>true</vt:lpwstr>
  </property>
  <property fmtid="{D5CDD505-2E9C-101B-9397-08002B2CF9AE}" pid="3" name="MSIP_Label_346dcb16-a9a2-43b3-be3c-71abf6bd1ea1_SetDate">
    <vt:lpwstr>2025-08-24T15:04:08Z</vt:lpwstr>
  </property>
  <property fmtid="{D5CDD505-2E9C-101B-9397-08002B2CF9AE}" pid="4" name="MSIP_Label_346dcb16-a9a2-43b3-be3c-71abf6bd1ea1_Method">
    <vt:lpwstr>Privileged</vt:lpwstr>
  </property>
  <property fmtid="{D5CDD505-2E9C-101B-9397-08002B2CF9AE}" pid="5" name="MSIP_Label_346dcb16-a9a2-43b3-be3c-71abf6bd1ea1_Name">
    <vt:lpwstr>346dcb16-a9a2-43b3-be3c-71abf6bd1ea1</vt:lpwstr>
  </property>
  <property fmtid="{D5CDD505-2E9C-101B-9397-08002B2CF9AE}" pid="6" name="MSIP_Label_346dcb16-a9a2-43b3-be3c-71abf6bd1ea1_SiteId">
    <vt:lpwstr>350ffe67-1872-4323-ae90-be3e70195eb1</vt:lpwstr>
  </property>
  <property fmtid="{D5CDD505-2E9C-101B-9397-08002B2CF9AE}" pid="7" name="MSIP_Label_346dcb16-a9a2-43b3-be3c-71abf6bd1ea1_ActionId">
    <vt:lpwstr>b8e85c41-bc24-43c9-a697-4714871ce2de</vt:lpwstr>
  </property>
  <property fmtid="{D5CDD505-2E9C-101B-9397-08002B2CF9AE}" pid="8" name="MSIP_Label_346dcb16-a9a2-43b3-be3c-71abf6bd1ea1_ContentBits">
    <vt:lpwstr>1</vt:lpwstr>
  </property>
  <property fmtid="{D5CDD505-2E9C-101B-9397-08002B2CF9AE}" pid="9" name="MSIP_Label_346dcb16-a9a2-43b3-be3c-71abf6bd1ea1_Tag">
    <vt:lpwstr>10, 0, 1, 1</vt:lpwstr>
  </property>
  <property fmtid="{D5CDD505-2E9C-101B-9397-08002B2CF9AE}" pid="10" name="ClassificationContentMarkingHeaderLocations">
    <vt:lpwstr>Office Theme:8</vt:lpwstr>
  </property>
  <property fmtid="{D5CDD505-2E9C-101B-9397-08002B2CF9AE}" pid="11" name="ClassificationContentMarkingHeaderText">
    <vt:lpwstr>This message/document has been classified as “Public”         </vt:lpwstr>
  </property>
</Properties>
</file>