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7"/>
  </p:notesMasterIdLst>
  <p:sldIdLst>
    <p:sldId id="257" r:id="rId2"/>
    <p:sldId id="262" r:id="rId3"/>
    <p:sldId id="348" r:id="rId4"/>
    <p:sldId id="492" r:id="rId5"/>
    <p:sldId id="493" r:id="rId6"/>
    <p:sldId id="494" r:id="rId7"/>
    <p:sldId id="495" r:id="rId8"/>
    <p:sldId id="496" r:id="rId9"/>
    <p:sldId id="497" r:id="rId10"/>
    <p:sldId id="498" r:id="rId11"/>
    <p:sldId id="499" r:id="rId12"/>
    <p:sldId id="500" r:id="rId13"/>
    <p:sldId id="501" r:id="rId14"/>
    <p:sldId id="502" r:id="rId15"/>
    <p:sldId id="503" r:id="rId16"/>
    <p:sldId id="505" r:id="rId17"/>
    <p:sldId id="504" r:id="rId18"/>
    <p:sldId id="298" r:id="rId19"/>
    <p:sldId id="305" r:id="rId20"/>
    <p:sldId id="403" r:id="rId21"/>
    <p:sldId id="404" r:id="rId22"/>
    <p:sldId id="461" r:id="rId23"/>
    <p:sldId id="356" r:id="rId24"/>
    <p:sldId id="357" r:id="rId25"/>
    <p:sldId id="471" r:id="rId26"/>
    <p:sldId id="466" r:id="rId27"/>
    <p:sldId id="472" r:id="rId28"/>
    <p:sldId id="475" r:id="rId29"/>
    <p:sldId id="358" r:id="rId30"/>
    <p:sldId id="474" r:id="rId31"/>
    <p:sldId id="361" r:id="rId32"/>
    <p:sldId id="354" r:id="rId33"/>
    <p:sldId id="363" r:id="rId34"/>
    <p:sldId id="362" r:id="rId35"/>
    <p:sldId id="366" r:id="rId36"/>
    <p:sldId id="367" r:id="rId37"/>
    <p:sldId id="368" r:id="rId38"/>
    <p:sldId id="369" r:id="rId39"/>
    <p:sldId id="370" r:id="rId40"/>
    <p:sldId id="371" r:id="rId41"/>
    <p:sldId id="364" r:id="rId42"/>
    <p:sldId id="355" r:id="rId43"/>
    <p:sldId id="351" r:id="rId44"/>
    <p:sldId id="352" r:id="rId45"/>
    <p:sldId id="349" r:id="rId46"/>
    <p:sldId id="350" r:id="rId47"/>
    <p:sldId id="411" r:id="rId48"/>
    <p:sldId id="406" r:id="rId49"/>
    <p:sldId id="407" r:id="rId50"/>
    <p:sldId id="491" r:id="rId51"/>
    <p:sldId id="410" r:id="rId52"/>
    <p:sldId id="414" r:id="rId53"/>
    <p:sldId id="415" r:id="rId54"/>
    <p:sldId id="416" r:id="rId55"/>
    <p:sldId id="413" r:id="rId56"/>
    <p:sldId id="417" r:id="rId57"/>
    <p:sldId id="418" r:id="rId58"/>
    <p:sldId id="419" r:id="rId59"/>
    <p:sldId id="420" r:id="rId60"/>
    <p:sldId id="421" r:id="rId61"/>
    <p:sldId id="422" r:id="rId62"/>
    <p:sldId id="423" r:id="rId63"/>
    <p:sldId id="424" r:id="rId64"/>
    <p:sldId id="425" r:id="rId65"/>
    <p:sldId id="426" r:id="rId66"/>
    <p:sldId id="428" r:id="rId67"/>
    <p:sldId id="429" r:id="rId68"/>
    <p:sldId id="430" r:id="rId69"/>
    <p:sldId id="431" r:id="rId70"/>
    <p:sldId id="432" r:id="rId71"/>
    <p:sldId id="433" r:id="rId72"/>
    <p:sldId id="434" r:id="rId73"/>
    <p:sldId id="435" r:id="rId74"/>
    <p:sldId id="436" r:id="rId75"/>
    <p:sldId id="437" r:id="rId76"/>
    <p:sldId id="438" r:id="rId77"/>
    <p:sldId id="439" r:id="rId78"/>
    <p:sldId id="440" r:id="rId79"/>
    <p:sldId id="441" r:id="rId80"/>
    <p:sldId id="442" r:id="rId81"/>
    <p:sldId id="443" r:id="rId82"/>
    <p:sldId id="444" r:id="rId83"/>
    <p:sldId id="445" r:id="rId84"/>
    <p:sldId id="446" r:id="rId85"/>
    <p:sldId id="447" r:id="rId86"/>
    <p:sldId id="448" r:id="rId87"/>
    <p:sldId id="449" r:id="rId88"/>
    <p:sldId id="450" r:id="rId89"/>
    <p:sldId id="451" r:id="rId90"/>
    <p:sldId id="452" r:id="rId91"/>
    <p:sldId id="453" r:id="rId92"/>
    <p:sldId id="454" r:id="rId93"/>
    <p:sldId id="297" r:id="rId94"/>
    <p:sldId id="260" r:id="rId95"/>
    <p:sldId id="304" r:id="rId9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77C3"/>
    <a:srgbClr val="EE8200"/>
    <a:srgbClr val="FF9518"/>
    <a:srgbClr val="0A1F61"/>
    <a:srgbClr val="FF8C0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microsoft.com/office/2016/11/relationships/changesInfo" Target="changesInfos/changesInfo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CDA4B4C7-ACB7-49E8-87C9-C561E7B7D5B7}"/>
    <pc:docChg chg="modSld">
      <pc:chgData name="kiki tokki" userId="6b4e99cb2147362f" providerId="LiveId" clId="{CDA4B4C7-ACB7-49E8-87C9-C561E7B7D5B7}" dt="2024-10-17T14:57:30.905" v="0" actId="207"/>
      <pc:docMkLst>
        <pc:docMk/>
      </pc:docMkLst>
      <pc:sldChg chg="modSp mod">
        <pc:chgData name="kiki tokki" userId="6b4e99cb2147362f" providerId="LiveId" clId="{CDA4B4C7-ACB7-49E8-87C9-C561E7B7D5B7}" dt="2024-10-17T14:57:30.905" v="0" actId="207"/>
        <pc:sldMkLst>
          <pc:docMk/>
          <pc:sldMk cId="177519697" sldId="371"/>
        </pc:sldMkLst>
        <pc:spChg chg="mod">
          <ac:chgData name="kiki tokki" userId="6b4e99cb2147362f" providerId="LiveId" clId="{CDA4B4C7-ACB7-49E8-87C9-C561E7B7D5B7}" dt="2024-10-17T14:57:30.905" v="0" actId="207"/>
          <ac:spMkLst>
            <pc:docMk/>
            <pc:sldMk cId="177519697" sldId="371"/>
            <ac:spMk id="9"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145C6D-4CAB-4E86-BDB4-49D78ED8ACF4}" type="doc">
      <dgm:prSet loTypeId="urn:microsoft.com/office/officeart/2008/layout/RadialCluster" loCatId="relationship" qsTypeId="urn:microsoft.com/office/officeart/2005/8/quickstyle/simple1" qsCatId="simple" csTypeId="urn:microsoft.com/office/officeart/2005/8/colors/colorful1" csCatId="colorful" phldr="1"/>
      <dgm:spPr/>
      <dgm:t>
        <a:bodyPr/>
        <a:lstStyle/>
        <a:p>
          <a:pPr rtl="1"/>
          <a:endParaRPr lang="ar-SA"/>
        </a:p>
      </dgm:t>
    </dgm:pt>
    <dgm:pt modelId="{680D7A4D-B0DC-4F33-8182-324DDB7EA2F7}">
      <dgm:prSet phldrT="[Text]" custT="1"/>
      <dgm:spPr/>
      <dgm:t>
        <a:bodyPr/>
        <a:lstStyle/>
        <a:p>
          <a:pPr rtl="0"/>
          <a:r>
            <a:rPr lang="en-US" b="1" dirty="0"/>
            <a:t>Success</a:t>
          </a:r>
          <a:endParaRPr lang="ar-SA" b="1" dirty="0"/>
        </a:p>
      </dgm:t>
    </dgm:pt>
    <dgm:pt modelId="{F7420D15-4F9B-4D49-B087-C99DC6A330EB}" type="parTrans" cxnId="{2D3EA6F3-32D0-419F-93B5-8590EA185005}">
      <dgm:prSet/>
      <dgm:spPr/>
      <dgm:t>
        <a:bodyPr/>
        <a:lstStyle/>
        <a:p>
          <a:pPr rtl="1"/>
          <a:endParaRPr lang="ar-SA"/>
        </a:p>
      </dgm:t>
    </dgm:pt>
    <dgm:pt modelId="{EF04F7FA-89B4-4585-AC9B-452A8B3B38C9}" type="sibTrans" cxnId="{2D3EA6F3-32D0-419F-93B5-8590EA185005}">
      <dgm:prSet/>
      <dgm:spPr/>
      <dgm:t>
        <a:bodyPr/>
        <a:lstStyle/>
        <a:p>
          <a:pPr rtl="1"/>
          <a:endParaRPr lang="ar-SA"/>
        </a:p>
      </dgm:t>
    </dgm:pt>
    <dgm:pt modelId="{8FC2D891-B4BF-476F-B468-9CF7C4186796}">
      <dgm:prSet phldrT="[Text]"/>
      <dgm:spPr/>
      <dgm:t>
        <a:bodyPr/>
        <a:lstStyle/>
        <a:p>
          <a:pPr rtl="1"/>
          <a:r>
            <a:rPr lang="en-US" b="1" dirty="0"/>
            <a:t>Strong will</a:t>
          </a:r>
          <a:endParaRPr lang="ar-SA" b="1" dirty="0"/>
        </a:p>
      </dgm:t>
    </dgm:pt>
    <dgm:pt modelId="{5DBA14F4-C844-4475-882F-269A57A10730}" type="parTrans" cxnId="{687D5A14-A004-43AC-B2C6-8E1EE1D1CBC2}">
      <dgm:prSet/>
      <dgm:spPr/>
      <dgm:t>
        <a:bodyPr/>
        <a:lstStyle/>
        <a:p>
          <a:pPr rtl="1"/>
          <a:endParaRPr lang="ar-SA"/>
        </a:p>
      </dgm:t>
    </dgm:pt>
    <dgm:pt modelId="{EDB5E120-9D56-4D8F-860E-7EF72779BF17}" type="sibTrans" cxnId="{687D5A14-A004-43AC-B2C6-8E1EE1D1CBC2}">
      <dgm:prSet/>
      <dgm:spPr/>
      <dgm:t>
        <a:bodyPr/>
        <a:lstStyle/>
        <a:p>
          <a:pPr rtl="1"/>
          <a:endParaRPr lang="ar-SA"/>
        </a:p>
      </dgm:t>
    </dgm:pt>
    <dgm:pt modelId="{CA3EB2F9-EDD3-40F0-AC74-D5FB9AF3BAE8}">
      <dgm:prSet phldrT="[Text]"/>
      <dgm:spPr/>
      <dgm:t>
        <a:bodyPr/>
        <a:lstStyle/>
        <a:p>
          <a:pPr rtl="1"/>
          <a:r>
            <a:rPr lang="en-US" b="1" dirty="0"/>
            <a:t>vision</a:t>
          </a:r>
          <a:endParaRPr lang="ar-SA" b="1" dirty="0"/>
        </a:p>
      </dgm:t>
    </dgm:pt>
    <dgm:pt modelId="{A41766C1-A003-46D9-8798-6EA6E9F66387}" type="parTrans" cxnId="{792F1D1F-AD1B-462A-ABC9-FE4F8BE0AE61}">
      <dgm:prSet/>
      <dgm:spPr/>
      <dgm:t>
        <a:bodyPr/>
        <a:lstStyle/>
        <a:p>
          <a:pPr rtl="1"/>
          <a:endParaRPr lang="ar-SA"/>
        </a:p>
      </dgm:t>
    </dgm:pt>
    <dgm:pt modelId="{6D43F207-8383-4CC7-A22A-4508912CE989}" type="sibTrans" cxnId="{792F1D1F-AD1B-462A-ABC9-FE4F8BE0AE61}">
      <dgm:prSet/>
      <dgm:spPr/>
      <dgm:t>
        <a:bodyPr/>
        <a:lstStyle/>
        <a:p>
          <a:pPr rtl="1"/>
          <a:endParaRPr lang="ar-SA"/>
        </a:p>
      </dgm:t>
    </dgm:pt>
    <dgm:pt modelId="{65C12BC4-F09B-4827-B258-9CD7E16D8DCE}">
      <dgm:prSet phldrT="[Text]"/>
      <dgm:spPr/>
      <dgm:t>
        <a:bodyPr/>
        <a:lstStyle/>
        <a:p>
          <a:pPr rtl="1"/>
          <a:r>
            <a:rPr lang="en-US" b="1" dirty="0"/>
            <a:t>Facing challenges</a:t>
          </a:r>
          <a:endParaRPr lang="ar-SA" b="1" dirty="0"/>
        </a:p>
      </dgm:t>
    </dgm:pt>
    <dgm:pt modelId="{B8D2A610-C4D7-4DB1-B2B9-733910EFC749}" type="parTrans" cxnId="{8466F75D-454E-42AB-B684-C6BEF25BF1EA}">
      <dgm:prSet/>
      <dgm:spPr/>
      <dgm:t>
        <a:bodyPr/>
        <a:lstStyle/>
        <a:p>
          <a:pPr rtl="1"/>
          <a:endParaRPr lang="ar-SA"/>
        </a:p>
      </dgm:t>
    </dgm:pt>
    <dgm:pt modelId="{EF9F5608-05C0-4313-9CAE-1B9FFAF2E30F}" type="sibTrans" cxnId="{8466F75D-454E-42AB-B684-C6BEF25BF1EA}">
      <dgm:prSet/>
      <dgm:spPr/>
      <dgm:t>
        <a:bodyPr/>
        <a:lstStyle/>
        <a:p>
          <a:pPr rtl="1"/>
          <a:endParaRPr lang="ar-SA"/>
        </a:p>
      </dgm:t>
    </dgm:pt>
    <dgm:pt modelId="{158ACDBF-436A-4CF9-88DA-441A9540A477}">
      <dgm:prSet/>
      <dgm:spPr/>
      <dgm:t>
        <a:bodyPr/>
        <a:lstStyle/>
        <a:p>
          <a:pPr rtl="1"/>
          <a:r>
            <a:rPr lang="en-US" b="1" dirty="0"/>
            <a:t>Flexibility</a:t>
          </a:r>
          <a:endParaRPr lang="ar-SA" b="1" dirty="0"/>
        </a:p>
      </dgm:t>
    </dgm:pt>
    <dgm:pt modelId="{A972C093-2202-447B-BE7A-5F536223040B}" type="parTrans" cxnId="{CD8C1689-0FC5-40D6-A19B-8A2F5F59AA2F}">
      <dgm:prSet/>
      <dgm:spPr/>
      <dgm:t>
        <a:bodyPr/>
        <a:lstStyle/>
        <a:p>
          <a:pPr rtl="1"/>
          <a:endParaRPr lang="ar-SA"/>
        </a:p>
      </dgm:t>
    </dgm:pt>
    <dgm:pt modelId="{C478B872-DA9B-4036-AEC3-C8B4E7BB9D8C}" type="sibTrans" cxnId="{CD8C1689-0FC5-40D6-A19B-8A2F5F59AA2F}">
      <dgm:prSet/>
      <dgm:spPr/>
      <dgm:t>
        <a:bodyPr/>
        <a:lstStyle/>
        <a:p>
          <a:pPr rtl="1"/>
          <a:endParaRPr lang="ar-SA"/>
        </a:p>
      </dgm:t>
    </dgm:pt>
    <dgm:pt modelId="{A05DD443-A827-4BD8-84CB-86642D4083A2}" type="pres">
      <dgm:prSet presAssocID="{EB145C6D-4CAB-4E86-BDB4-49D78ED8ACF4}" presName="Name0" presStyleCnt="0">
        <dgm:presLayoutVars>
          <dgm:chMax val="1"/>
          <dgm:chPref val="1"/>
          <dgm:dir/>
          <dgm:animOne val="branch"/>
          <dgm:animLvl val="lvl"/>
        </dgm:presLayoutVars>
      </dgm:prSet>
      <dgm:spPr/>
    </dgm:pt>
    <dgm:pt modelId="{BB8CA50C-E9C3-4D65-99C8-F132666A6142}" type="pres">
      <dgm:prSet presAssocID="{680D7A4D-B0DC-4F33-8182-324DDB7EA2F7}" presName="singleCycle" presStyleCnt="0"/>
      <dgm:spPr/>
    </dgm:pt>
    <dgm:pt modelId="{68CF5F35-3977-4DB2-A4DF-3B8B9F31D87A}" type="pres">
      <dgm:prSet presAssocID="{680D7A4D-B0DC-4F33-8182-324DDB7EA2F7}" presName="singleCenter" presStyleLbl="node1" presStyleIdx="0" presStyleCnt="5" custScaleX="197090" custScaleY="133333">
        <dgm:presLayoutVars>
          <dgm:chMax val="7"/>
          <dgm:chPref val="7"/>
        </dgm:presLayoutVars>
      </dgm:prSet>
      <dgm:spPr/>
    </dgm:pt>
    <dgm:pt modelId="{C6F8CABE-8863-4BEF-AEFF-7654FA8CE702}" type="pres">
      <dgm:prSet presAssocID="{5DBA14F4-C844-4475-882F-269A57A10730}" presName="Name56" presStyleLbl="parChTrans1D2" presStyleIdx="0" presStyleCnt="4"/>
      <dgm:spPr/>
    </dgm:pt>
    <dgm:pt modelId="{777B2728-3AC7-4655-B05F-4555F72F2B86}" type="pres">
      <dgm:prSet presAssocID="{8FC2D891-B4BF-476F-B468-9CF7C4186796}" presName="text0" presStyleLbl="node1" presStyleIdx="1" presStyleCnt="5" custScaleX="243307">
        <dgm:presLayoutVars>
          <dgm:bulletEnabled val="1"/>
        </dgm:presLayoutVars>
      </dgm:prSet>
      <dgm:spPr/>
    </dgm:pt>
    <dgm:pt modelId="{06F4922C-3C86-4205-A4A1-8CB687223FA9}" type="pres">
      <dgm:prSet presAssocID="{A41766C1-A003-46D9-8798-6EA6E9F66387}" presName="Name56" presStyleLbl="parChTrans1D2" presStyleIdx="1" presStyleCnt="4"/>
      <dgm:spPr/>
    </dgm:pt>
    <dgm:pt modelId="{DF2939C2-D3B9-49D4-8255-D01426EF8EAF}" type="pres">
      <dgm:prSet presAssocID="{CA3EB2F9-EDD3-40F0-AC74-D5FB9AF3BAE8}" presName="text0" presStyleLbl="node1" presStyleIdx="2" presStyleCnt="5" custScaleX="194138" custRadScaleRad="144192">
        <dgm:presLayoutVars>
          <dgm:bulletEnabled val="1"/>
        </dgm:presLayoutVars>
      </dgm:prSet>
      <dgm:spPr/>
    </dgm:pt>
    <dgm:pt modelId="{D4FD170E-58DB-4FC6-B0EF-D784F81182EE}" type="pres">
      <dgm:prSet presAssocID="{B8D2A610-C4D7-4DB1-B2B9-733910EFC749}" presName="Name56" presStyleLbl="parChTrans1D2" presStyleIdx="2" presStyleCnt="4"/>
      <dgm:spPr/>
    </dgm:pt>
    <dgm:pt modelId="{9B97A9B8-B295-430C-86A1-079C2AE34B03}" type="pres">
      <dgm:prSet presAssocID="{65C12BC4-F09B-4827-B258-9CD7E16D8DCE}" presName="text0" presStyleLbl="node1" presStyleIdx="3" presStyleCnt="5" custScaleX="219932">
        <dgm:presLayoutVars>
          <dgm:bulletEnabled val="1"/>
        </dgm:presLayoutVars>
      </dgm:prSet>
      <dgm:spPr/>
    </dgm:pt>
    <dgm:pt modelId="{B12C4121-DC05-4F90-8052-3B8B6FCDE887}" type="pres">
      <dgm:prSet presAssocID="{A972C093-2202-447B-BE7A-5F536223040B}" presName="Name56" presStyleLbl="parChTrans1D2" presStyleIdx="3" presStyleCnt="4"/>
      <dgm:spPr/>
    </dgm:pt>
    <dgm:pt modelId="{C243CBC1-64AC-4F06-9573-379AA101D1EF}" type="pres">
      <dgm:prSet presAssocID="{158ACDBF-436A-4CF9-88DA-441A9540A477}" presName="text0" presStyleLbl="node1" presStyleIdx="4" presStyleCnt="5" custScaleX="207720" custRadScaleRad="148505">
        <dgm:presLayoutVars>
          <dgm:bulletEnabled val="1"/>
        </dgm:presLayoutVars>
      </dgm:prSet>
      <dgm:spPr/>
    </dgm:pt>
  </dgm:ptLst>
  <dgm:cxnLst>
    <dgm:cxn modelId="{687D5A14-A004-43AC-B2C6-8E1EE1D1CBC2}" srcId="{680D7A4D-B0DC-4F33-8182-324DDB7EA2F7}" destId="{8FC2D891-B4BF-476F-B468-9CF7C4186796}" srcOrd="0" destOrd="0" parTransId="{5DBA14F4-C844-4475-882F-269A57A10730}" sibTransId="{EDB5E120-9D56-4D8F-860E-7EF72779BF17}"/>
    <dgm:cxn modelId="{1A27591A-08A9-4843-A73F-2F4F056B1BD5}" type="presOf" srcId="{5DBA14F4-C844-4475-882F-269A57A10730}" destId="{C6F8CABE-8863-4BEF-AEFF-7654FA8CE702}" srcOrd="0" destOrd="0" presId="urn:microsoft.com/office/officeart/2008/layout/RadialCluster"/>
    <dgm:cxn modelId="{792F1D1F-AD1B-462A-ABC9-FE4F8BE0AE61}" srcId="{680D7A4D-B0DC-4F33-8182-324DDB7EA2F7}" destId="{CA3EB2F9-EDD3-40F0-AC74-D5FB9AF3BAE8}" srcOrd="1" destOrd="0" parTransId="{A41766C1-A003-46D9-8798-6EA6E9F66387}" sibTransId="{6D43F207-8383-4CC7-A22A-4508912CE989}"/>
    <dgm:cxn modelId="{069CCE2F-44CD-4FCC-BEDD-E4814D933A1A}" type="presOf" srcId="{A972C093-2202-447B-BE7A-5F536223040B}" destId="{B12C4121-DC05-4F90-8052-3B8B6FCDE887}" srcOrd="0" destOrd="0" presId="urn:microsoft.com/office/officeart/2008/layout/RadialCluster"/>
    <dgm:cxn modelId="{88EC635B-7973-45AA-9E4E-88B93FF96B1E}" type="presOf" srcId="{158ACDBF-436A-4CF9-88DA-441A9540A477}" destId="{C243CBC1-64AC-4F06-9573-379AA101D1EF}" srcOrd="0" destOrd="0" presId="urn:microsoft.com/office/officeart/2008/layout/RadialCluster"/>
    <dgm:cxn modelId="{8466F75D-454E-42AB-B684-C6BEF25BF1EA}" srcId="{680D7A4D-B0DC-4F33-8182-324DDB7EA2F7}" destId="{65C12BC4-F09B-4827-B258-9CD7E16D8DCE}" srcOrd="2" destOrd="0" parTransId="{B8D2A610-C4D7-4DB1-B2B9-733910EFC749}" sibTransId="{EF9F5608-05C0-4313-9CAE-1B9FFAF2E30F}"/>
    <dgm:cxn modelId="{84A40845-2F72-4886-943D-5ABB7D06865D}" type="presOf" srcId="{CA3EB2F9-EDD3-40F0-AC74-D5FB9AF3BAE8}" destId="{DF2939C2-D3B9-49D4-8255-D01426EF8EAF}" srcOrd="0" destOrd="0" presId="urn:microsoft.com/office/officeart/2008/layout/RadialCluster"/>
    <dgm:cxn modelId="{05521D6C-6F7E-4D47-B35E-0FFD79AF4F2D}" type="presOf" srcId="{8FC2D891-B4BF-476F-B468-9CF7C4186796}" destId="{777B2728-3AC7-4655-B05F-4555F72F2B86}" srcOrd="0" destOrd="0" presId="urn:microsoft.com/office/officeart/2008/layout/RadialCluster"/>
    <dgm:cxn modelId="{72CFD350-4381-43C5-BEBC-9B9E412DD4E6}" type="presOf" srcId="{B8D2A610-C4D7-4DB1-B2B9-733910EFC749}" destId="{D4FD170E-58DB-4FC6-B0EF-D784F81182EE}" srcOrd="0" destOrd="0" presId="urn:microsoft.com/office/officeart/2008/layout/RadialCluster"/>
    <dgm:cxn modelId="{CD8C1689-0FC5-40D6-A19B-8A2F5F59AA2F}" srcId="{680D7A4D-B0DC-4F33-8182-324DDB7EA2F7}" destId="{158ACDBF-436A-4CF9-88DA-441A9540A477}" srcOrd="3" destOrd="0" parTransId="{A972C093-2202-447B-BE7A-5F536223040B}" sibTransId="{C478B872-DA9B-4036-AEC3-C8B4E7BB9D8C}"/>
    <dgm:cxn modelId="{97CCF2AC-D649-4C0F-839B-DC7C55298BDA}" type="presOf" srcId="{EB145C6D-4CAB-4E86-BDB4-49D78ED8ACF4}" destId="{A05DD443-A827-4BD8-84CB-86642D4083A2}" srcOrd="0" destOrd="0" presId="urn:microsoft.com/office/officeart/2008/layout/RadialCluster"/>
    <dgm:cxn modelId="{1D0E8FB2-257E-4066-A268-FFF69F2589C6}" type="presOf" srcId="{A41766C1-A003-46D9-8798-6EA6E9F66387}" destId="{06F4922C-3C86-4205-A4A1-8CB687223FA9}" srcOrd="0" destOrd="0" presId="urn:microsoft.com/office/officeart/2008/layout/RadialCluster"/>
    <dgm:cxn modelId="{701117ED-75E4-4468-9A6F-79A58456AE24}" type="presOf" srcId="{65C12BC4-F09B-4827-B258-9CD7E16D8DCE}" destId="{9B97A9B8-B295-430C-86A1-079C2AE34B03}" srcOrd="0" destOrd="0" presId="urn:microsoft.com/office/officeart/2008/layout/RadialCluster"/>
    <dgm:cxn modelId="{2D3EA6F3-32D0-419F-93B5-8590EA185005}" srcId="{EB145C6D-4CAB-4E86-BDB4-49D78ED8ACF4}" destId="{680D7A4D-B0DC-4F33-8182-324DDB7EA2F7}" srcOrd="0" destOrd="0" parTransId="{F7420D15-4F9B-4D49-B087-C99DC6A330EB}" sibTransId="{EF04F7FA-89B4-4585-AC9B-452A8B3B38C9}"/>
    <dgm:cxn modelId="{4FF0EEFC-B53A-43F0-8560-28C3B0BA95EA}" type="presOf" srcId="{680D7A4D-B0DC-4F33-8182-324DDB7EA2F7}" destId="{68CF5F35-3977-4DB2-A4DF-3B8B9F31D87A}" srcOrd="0" destOrd="0" presId="urn:microsoft.com/office/officeart/2008/layout/RadialCluster"/>
    <dgm:cxn modelId="{9216BF41-84C8-4495-9057-98AAA10AA8DF}" type="presParOf" srcId="{A05DD443-A827-4BD8-84CB-86642D4083A2}" destId="{BB8CA50C-E9C3-4D65-99C8-F132666A6142}" srcOrd="0" destOrd="0" presId="urn:microsoft.com/office/officeart/2008/layout/RadialCluster"/>
    <dgm:cxn modelId="{D30792FB-BF77-4134-8C59-84B873682F84}" type="presParOf" srcId="{BB8CA50C-E9C3-4D65-99C8-F132666A6142}" destId="{68CF5F35-3977-4DB2-A4DF-3B8B9F31D87A}" srcOrd="0" destOrd="0" presId="urn:microsoft.com/office/officeart/2008/layout/RadialCluster"/>
    <dgm:cxn modelId="{F6FB58DF-1DBC-4433-8ED8-E691FA6EBCC1}" type="presParOf" srcId="{BB8CA50C-E9C3-4D65-99C8-F132666A6142}" destId="{C6F8CABE-8863-4BEF-AEFF-7654FA8CE702}" srcOrd="1" destOrd="0" presId="urn:microsoft.com/office/officeart/2008/layout/RadialCluster"/>
    <dgm:cxn modelId="{6FDA08AF-5DAA-454D-AD99-1A09A76B3ACF}" type="presParOf" srcId="{BB8CA50C-E9C3-4D65-99C8-F132666A6142}" destId="{777B2728-3AC7-4655-B05F-4555F72F2B86}" srcOrd="2" destOrd="0" presId="urn:microsoft.com/office/officeart/2008/layout/RadialCluster"/>
    <dgm:cxn modelId="{4A1030B6-1847-4342-A856-3883DE43BCA0}" type="presParOf" srcId="{BB8CA50C-E9C3-4D65-99C8-F132666A6142}" destId="{06F4922C-3C86-4205-A4A1-8CB687223FA9}" srcOrd="3" destOrd="0" presId="urn:microsoft.com/office/officeart/2008/layout/RadialCluster"/>
    <dgm:cxn modelId="{3CF4DBAC-B43E-49C1-826B-77067CC74830}" type="presParOf" srcId="{BB8CA50C-E9C3-4D65-99C8-F132666A6142}" destId="{DF2939C2-D3B9-49D4-8255-D01426EF8EAF}" srcOrd="4" destOrd="0" presId="urn:microsoft.com/office/officeart/2008/layout/RadialCluster"/>
    <dgm:cxn modelId="{419B224C-2B8D-42F9-8D2D-33260E7EB59D}" type="presParOf" srcId="{BB8CA50C-E9C3-4D65-99C8-F132666A6142}" destId="{D4FD170E-58DB-4FC6-B0EF-D784F81182EE}" srcOrd="5" destOrd="0" presId="urn:microsoft.com/office/officeart/2008/layout/RadialCluster"/>
    <dgm:cxn modelId="{513383BF-BDA6-47B3-97A2-41629E0407B2}" type="presParOf" srcId="{BB8CA50C-E9C3-4D65-99C8-F132666A6142}" destId="{9B97A9B8-B295-430C-86A1-079C2AE34B03}" srcOrd="6" destOrd="0" presId="urn:microsoft.com/office/officeart/2008/layout/RadialCluster"/>
    <dgm:cxn modelId="{801B8971-D12C-4655-A36E-C990200ECBF5}" type="presParOf" srcId="{BB8CA50C-E9C3-4D65-99C8-F132666A6142}" destId="{B12C4121-DC05-4F90-8052-3B8B6FCDE887}" srcOrd="7" destOrd="0" presId="urn:microsoft.com/office/officeart/2008/layout/RadialCluster"/>
    <dgm:cxn modelId="{50C84A3A-4B70-4913-9AAB-7DAAA7C8B449}" type="presParOf" srcId="{BB8CA50C-E9C3-4D65-99C8-F132666A6142}" destId="{C243CBC1-64AC-4F06-9573-379AA101D1EF}" srcOrd="8"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F5F35-3977-4DB2-A4DF-3B8B9F31D87A}">
      <dsp:nvSpPr>
        <dsp:cNvPr id="0" name=""/>
        <dsp:cNvSpPr/>
      </dsp:nvSpPr>
      <dsp:spPr>
        <a:xfrm>
          <a:off x="1905006" y="1166188"/>
          <a:ext cx="2298437" cy="155491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rtl="0">
            <a:lnSpc>
              <a:spcPct val="90000"/>
            </a:lnSpc>
            <a:spcBef>
              <a:spcPct val="0"/>
            </a:spcBef>
            <a:spcAft>
              <a:spcPct val="35000"/>
            </a:spcAft>
            <a:buNone/>
          </a:pPr>
          <a:r>
            <a:rPr lang="en-US" sz="3600" b="1" kern="1200" dirty="0"/>
            <a:t>Success</a:t>
          </a:r>
          <a:endParaRPr lang="ar-SA" sz="3600" b="1" kern="1200" dirty="0"/>
        </a:p>
      </dsp:txBody>
      <dsp:txXfrm>
        <a:off x="1980910" y="1242092"/>
        <a:ext cx="2146629" cy="1403103"/>
      </dsp:txXfrm>
    </dsp:sp>
    <dsp:sp modelId="{C6F8CABE-8863-4BEF-AEFF-7654FA8CE702}">
      <dsp:nvSpPr>
        <dsp:cNvPr id="0" name=""/>
        <dsp:cNvSpPr/>
      </dsp:nvSpPr>
      <dsp:spPr>
        <a:xfrm rot="16200000">
          <a:off x="2861970" y="973933"/>
          <a:ext cx="384509" cy="0"/>
        </a:xfrm>
        <a:custGeom>
          <a:avLst/>
          <a:gdLst/>
          <a:ahLst/>
          <a:cxnLst/>
          <a:rect l="0" t="0" r="0" b="0"/>
          <a:pathLst>
            <a:path>
              <a:moveTo>
                <a:pt x="0" y="0"/>
              </a:moveTo>
              <a:lnTo>
                <a:pt x="38450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7B2728-3AC7-4655-B05F-4555F72F2B86}">
      <dsp:nvSpPr>
        <dsp:cNvPr id="0" name=""/>
        <dsp:cNvSpPr/>
      </dsp:nvSpPr>
      <dsp:spPr>
        <a:xfrm>
          <a:off x="2103691" y="334"/>
          <a:ext cx="1901067" cy="78134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rtl="1">
            <a:lnSpc>
              <a:spcPct val="90000"/>
            </a:lnSpc>
            <a:spcBef>
              <a:spcPct val="0"/>
            </a:spcBef>
            <a:spcAft>
              <a:spcPct val="35000"/>
            </a:spcAft>
            <a:buNone/>
          </a:pPr>
          <a:r>
            <a:rPr lang="en-US" sz="2800" b="1" kern="1200" dirty="0"/>
            <a:t>Strong will</a:t>
          </a:r>
          <a:endParaRPr lang="ar-SA" sz="2800" b="1" kern="1200" dirty="0"/>
        </a:p>
      </dsp:txBody>
      <dsp:txXfrm>
        <a:off x="2141833" y="38476"/>
        <a:ext cx="1824783" cy="705061"/>
      </dsp:txXfrm>
    </dsp:sp>
    <dsp:sp modelId="{06F4922C-3C86-4205-A4A1-8CB687223FA9}">
      <dsp:nvSpPr>
        <dsp:cNvPr id="0" name=""/>
        <dsp:cNvSpPr/>
      </dsp:nvSpPr>
      <dsp:spPr>
        <a:xfrm>
          <a:off x="4203444" y="1943644"/>
          <a:ext cx="331117" cy="0"/>
        </a:xfrm>
        <a:custGeom>
          <a:avLst/>
          <a:gdLst/>
          <a:ahLst/>
          <a:cxnLst/>
          <a:rect l="0" t="0" r="0" b="0"/>
          <a:pathLst>
            <a:path>
              <a:moveTo>
                <a:pt x="0" y="0"/>
              </a:moveTo>
              <a:lnTo>
                <a:pt x="33111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2939C2-D3B9-49D4-8255-D01426EF8EAF}">
      <dsp:nvSpPr>
        <dsp:cNvPr id="0" name=""/>
        <dsp:cNvSpPr/>
      </dsp:nvSpPr>
      <dsp:spPr>
        <a:xfrm>
          <a:off x="4534561" y="1552971"/>
          <a:ext cx="1516887" cy="78134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360" tIns="86360" rIns="86360" bIns="86360" numCol="1" spcCol="1270" anchor="ctr" anchorCtr="0">
          <a:noAutofit/>
        </a:bodyPr>
        <a:lstStyle/>
        <a:p>
          <a:pPr marL="0" lvl="0" indent="0" algn="ctr" defTabSz="1511300" rtl="1">
            <a:lnSpc>
              <a:spcPct val="90000"/>
            </a:lnSpc>
            <a:spcBef>
              <a:spcPct val="0"/>
            </a:spcBef>
            <a:spcAft>
              <a:spcPct val="35000"/>
            </a:spcAft>
            <a:buNone/>
          </a:pPr>
          <a:r>
            <a:rPr lang="en-US" sz="3400" b="1" kern="1200" dirty="0"/>
            <a:t>vision</a:t>
          </a:r>
          <a:endParaRPr lang="ar-SA" sz="3400" b="1" kern="1200" dirty="0"/>
        </a:p>
      </dsp:txBody>
      <dsp:txXfrm>
        <a:off x="4572703" y="1591113"/>
        <a:ext cx="1440603" cy="705061"/>
      </dsp:txXfrm>
    </dsp:sp>
    <dsp:sp modelId="{D4FD170E-58DB-4FC6-B0EF-D784F81182EE}">
      <dsp:nvSpPr>
        <dsp:cNvPr id="0" name=""/>
        <dsp:cNvSpPr/>
      </dsp:nvSpPr>
      <dsp:spPr>
        <a:xfrm rot="5400000">
          <a:off x="2861970" y="2913355"/>
          <a:ext cx="384509" cy="0"/>
        </a:xfrm>
        <a:custGeom>
          <a:avLst/>
          <a:gdLst/>
          <a:ahLst/>
          <a:cxnLst/>
          <a:rect l="0" t="0" r="0" b="0"/>
          <a:pathLst>
            <a:path>
              <a:moveTo>
                <a:pt x="0" y="0"/>
              </a:moveTo>
              <a:lnTo>
                <a:pt x="38450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97A9B8-B295-430C-86A1-079C2AE34B03}">
      <dsp:nvSpPr>
        <dsp:cNvPr id="0" name=""/>
        <dsp:cNvSpPr/>
      </dsp:nvSpPr>
      <dsp:spPr>
        <a:xfrm>
          <a:off x="2195011" y="3105609"/>
          <a:ext cx="1718427" cy="78134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933450" rtl="1">
            <a:lnSpc>
              <a:spcPct val="90000"/>
            </a:lnSpc>
            <a:spcBef>
              <a:spcPct val="0"/>
            </a:spcBef>
            <a:spcAft>
              <a:spcPct val="35000"/>
            </a:spcAft>
            <a:buNone/>
          </a:pPr>
          <a:r>
            <a:rPr lang="en-US" sz="2100" b="1" kern="1200" dirty="0"/>
            <a:t>Facing challenges</a:t>
          </a:r>
          <a:endParaRPr lang="ar-SA" sz="2100" b="1" kern="1200" dirty="0"/>
        </a:p>
      </dsp:txBody>
      <dsp:txXfrm>
        <a:off x="2233153" y="3143751"/>
        <a:ext cx="1642143" cy="705061"/>
      </dsp:txXfrm>
    </dsp:sp>
    <dsp:sp modelId="{B12C4121-DC05-4F90-8052-3B8B6FCDE887}">
      <dsp:nvSpPr>
        <dsp:cNvPr id="0" name=""/>
        <dsp:cNvSpPr/>
      </dsp:nvSpPr>
      <dsp:spPr>
        <a:xfrm rot="10800000">
          <a:off x="1623010" y="1943644"/>
          <a:ext cx="281996" cy="0"/>
        </a:xfrm>
        <a:custGeom>
          <a:avLst/>
          <a:gdLst/>
          <a:ahLst/>
          <a:cxnLst/>
          <a:rect l="0" t="0" r="0" b="0"/>
          <a:pathLst>
            <a:path>
              <a:moveTo>
                <a:pt x="0" y="0"/>
              </a:moveTo>
              <a:lnTo>
                <a:pt x="281996"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43CBC1-64AC-4F06-9573-379AA101D1EF}">
      <dsp:nvSpPr>
        <dsp:cNvPr id="0" name=""/>
        <dsp:cNvSpPr/>
      </dsp:nvSpPr>
      <dsp:spPr>
        <a:xfrm>
          <a:off x="0" y="1552971"/>
          <a:ext cx="1623010" cy="78134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200150" rtl="1">
            <a:lnSpc>
              <a:spcPct val="90000"/>
            </a:lnSpc>
            <a:spcBef>
              <a:spcPct val="0"/>
            </a:spcBef>
            <a:spcAft>
              <a:spcPct val="35000"/>
            </a:spcAft>
            <a:buNone/>
          </a:pPr>
          <a:r>
            <a:rPr lang="en-US" sz="2700" b="1" kern="1200" dirty="0"/>
            <a:t>Flexibility</a:t>
          </a:r>
          <a:endParaRPr lang="ar-SA" sz="2700" b="1" kern="1200" dirty="0"/>
        </a:p>
      </dsp:txBody>
      <dsp:txXfrm>
        <a:off x="38142" y="1591113"/>
        <a:ext cx="1546726" cy="705061"/>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3997901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a:p>
        </p:txBody>
      </p:sp>
    </p:spTree>
    <p:extLst>
      <p:ext uri="{BB962C8B-B14F-4D97-AF65-F5344CB8AC3E}">
        <p14:creationId xmlns:p14="http://schemas.microsoft.com/office/powerpoint/2010/main" val="2728599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31</a:t>
            </a:fld>
            <a:endParaRPr lang="en-US"/>
          </a:p>
        </p:txBody>
      </p:sp>
    </p:spTree>
    <p:extLst>
      <p:ext uri="{BB962C8B-B14F-4D97-AF65-F5344CB8AC3E}">
        <p14:creationId xmlns:p14="http://schemas.microsoft.com/office/powerpoint/2010/main" val="3473144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1537796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203794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1819985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a:p>
        </p:txBody>
      </p:sp>
    </p:spTree>
    <p:extLst>
      <p:ext uri="{BB962C8B-B14F-4D97-AF65-F5344CB8AC3E}">
        <p14:creationId xmlns:p14="http://schemas.microsoft.com/office/powerpoint/2010/main" val="3084741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49</a:t>
            </a:fld>
            <a:endParaRPr lang="en-US"/>
          </a:p>
        </p:txBody>
      </p:sp>
    </p:spTree>
    <p:extLst>
      <p:ext uri="{BB962C8B-B14F-4D97-AF65-F5344CB8AC3E}">
        <p14:creationId xmlns:p14="http://schemas.microsoft.com/office/powerpoint/2010/main" val="3677179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a:p>
        </p:txBody>
      </p:sp>
    </p:spTree>
    <p:extLst>
      <p:ext uri="{BB962C8B-B14F-4D97-AF65-F5344CB8AC3E}">
        <p14:creationId xmlns:p14="http://schemas.microsoft.com/office/powerpoint/2010/main" val="1489724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51</a:t>
            </a:fld>
            <a:endParaRPr lang="en-US"/>
          </a:p>
        </p:txBody>
      </p:sp>
    </p:spTree>
    <p:extLst>
      <p:ext uri="{BB962C8B-B14F-4D97-AF65-F5344CB8AC3E}">
        <p14:creationId xmlns:p14="http://schemas.microsoft.com/office/powerpoint/2010/main" val="586840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52</a:t>
            </a:fld>
            <a:endParaRPr lang="en-US"/>
          </a:p>
        </p:txBody>
      </p:sp>
    </p:spTree>
    <p:extLst>
      <p:ext uri="{BB962C8B-B14F-4D97-AF65-F5344CB8AC3E}">
        <p14:creationId xmlns:p14="http://schemas.microsoft.com/office/powerpoint/2010/main" val="2084552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53</a:t>
            </a:fld>
            <a:endParaRPr lang="en-US"/>
          </a:p>
        </p:txBody>
      </p:sp>
    </p:spTree>
    <p:extLst>
      <p:ext uri="{BB962C8B-B14F-4D97-AF65-F5344CB8AC3E}">
        <p14:creationId xmlns:p14="http://schemas.microsoft.com/office/powerpoint/2010/main" val="41205069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54</a:t>
            </a:fld>
            <a:endParaRPr lang="en-US"/>
          </a:p>
        </p:txBody>
      </p:sp>
    </p:spTree>
    <p:extLst>
      <p:ext uri="{BB962C8B-B14F-4D97-AF65-F5344CB8AC3E}">
        <p14:creationId xmlns:p14="http://schemas.microsoft.com/office/powerpoint/2010/main" val="29263331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55</a:t>
            </a:fld>
            <a:endParaRPr lang="en-US"/>
          </a:p>
        </p:txBody>
      </p:sp>
    </p:spTree>
    <p:extLst>
      <p:ext uri="{BB962C8B-B14F-4D97-AF65-F5344CB8AC3E}">
        <p14:creationId xmlns:p14="http://schemas.microsoft.com/office/powerpoint/2010/main" val="1345139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56</a:t>
            </a:fld>
            <a:endParaRPr lang="en-US"/>
          </a:p>
        </p:txBody>
      </p:sp>
    </p:spTree>
    <p:extLst>
      <p:ext uri="{BB962C8B-B14F-4D97-AF65-F5344CB8AC3E}">
        <p14:creationId xmlns:p14="http://schemas.microsoft.com/office/powerpoint/2010/main" val="315206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a:p>
        </p:txBody>
      </p:sp>
    </p:spTree>
    <p:extLst>
      <p:ext uri="{BB962C8B-B14F-4D97-AF65-F5344CB8AC3E}">
        <p14:creationId xmlns:p14="http://schemas.microsoft.com/office/powerpoint/2010/main" val="3854463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a:p>
        </p:txBody>
      </p:sp>
    </p:spTree>
    <p:extLst>
      <p:ext uri="{BB962C8B-B14F-4D97-AF65-F5344CB8AC3E}">
        <p14:creationId xmlns:p14="http://schemas.microsoft.com/office/powerpoint/2010/main" val="101272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59</a:t>
            </a:fld>
            <a:endParaRPr lang="en-US"/>
          </a:p>
        </p:txBody>
      </p:sp>
    </p:spTree>
    <p:extLst>
      <p:ext uri="{BB962C8B-B14F-4D97-AF65-F5344CB8AC3E}">
        <p14:creationId xmlns:p14="http://schemas.microsoft.com/office/powerpoint/2010/main" val="33540459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60</a:t>
            </a:fld>
            <a:endParaRPr lang="en-US"/>
          </a:p>
        </p:txBody>
      </p:sp>
    </p:spTree>
    <p:extLst>
      <p:ext uri="{BB962C8B-B14F-4D97-AF65-F5344CB8AC3E}">
        <p14:creationId xmlns:p14="http://schemas.microsoft.com/office/powerpoint/2010/main" val="128473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61</a:t>
            </a:fld>
            <a:endParaRPr lang="en-US"/>
          </a:p>
        </p:txBody>
      </p:sp>
    </p:spTree>
    <p:extLst>
      <p:ext uri="{BB962C8B-B14F-4D97-AF65-F5344CB8AC3E}">
        <p14:creationId xmlns:p14="http://schemas.microsoft.com/office/powerpoint/2010/main" val="1179745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62</a:t>
            </a:fld>
            <a:endParaRPr lang="en-US"/>
          </a:p>
        </p:txBody>
      </p:sp>
    </p:spTree>
    <p:extLst>
      <p:ext uri="{BB962C8B-B14F-4D97-AF65-F5344CB8AC3E}">
        <p14:creationId xmlns:p14="http://schemas.microsoft.com/office/powerpoint/2010/main" val="13273047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63</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64</a:t>
            </a:fld>
            <a:endParaRPr lang="en-US"/>
          </a:p>
        </p:txBody>
      </p:sp>
    </p:spTree>
    <p:extLst>
      <p:ext uri="{BB962C8B-B14F-4D97-AF65-F5344CB8AC3E}">
        <p14:creationId xmlns:p14="http://schemas.microsoft.com/office/powerpoint/2010/main" val="307594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a:p>
        </p:txBody>
      </p:sp>
    </p:spTree>
    <p:extLst>
      <p:ext uri="{BB962C8B-B14F-4D97-AF65-F5344CB8AC3E}">
        <p14:creationId xmlns:p14="http://schemas.microsoft.com/office/powerpoint/2010/main" val="262826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67</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68</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70</a:t>
            </a:fld>
            <a:endParaRPr lang="en-US"/>
          </a:p>
        </p:txBody>
      </p:sp>
    </p:spTree>
    <p:extLst>
      <p:ext uri="{BB962C8B-B14F-4D97-AF65-F5344CB8AC3E}">
        <p14:creationId xmlns:p14="http://schemas.microsoft.com/office/powerpoint/2010/main" val="3467418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71</a:t>
            </a:fld>
            <a:endParaRPr lang="en-US"/>
          </a:p>
        </p:txBody>
      </p:sp>
    </p:spTree>
    <p:extLst>
      <p:ext uri="{BB962C8B-B14F-4D97-AF65-F5344CB8AC3E}">
        <p14:creationId xmlns:p14="http://schemas.microsoft.com/office/powerpoint/2010/main" val="534396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72</a:t>
            </a:fld>
            <a:endParaRPr lang="en-US"/>
          </a:p>
        </p:txBody>
      </p:sp>
    </p:spTree>
    <p:extLst>
      <p:ext uri="{BB962C8B-B14F-4D97-AF65-F5344CB8AC3E}">
        <p14:creationId xmlns:p14="http://schemas.microsoft.com/office/powerpoint/2010/main" val="19749458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73</a:t>
            </a:fld>
            <a:endParaRPr lang="en-US"/>
          </a:p>
        </p:txBody>
      </p:sp>
    </p:spTree>
    <p:extLst>
      <p:ext uri="{BB962C8B-B14F-4D97-AF65-F5344CB8AC3E}">
        <p14:creationId xmlns:p14="http://schemas.microsoft.com/office/powerpoint/2010/main" val="20419777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74</a:t>
            </a:fld>
            <a:endParaRPr lang="en-US"/>
          </a:p>
        </p:txBody>
      </p:sp>
    </p:spTree>
    <p:extLst>
      <p:ext uri="{BB962C8B-B14F-4D97-AF65-F5344CB8AC3E}">
        <p14:creationId xmlns:p14="http://schemas.microsoft.com/office/powerpoint/2010/main" val="8547605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76</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77</a:t>
            </a:fld>
            <a:endParaRPr lang="en-US"/>
          </a:p>
        </p:txBody>
      </p:sp>
    </p:spTree>
    <p:extLst>
      <p:ext uri="{BB962C8B-B14F-4D97-AF65-F5344CB8AC3E}">
        <p14:creationId xmlns:p14="http://schemas.microsoft.com/office/powerpoint/2010/main" val="26163333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78</a:t>
            </a:fld>
            <a:endParaRPr lang="en-US"/>
          </a:p>
        </p:txBody>
      </p:sp>
    </p:spTree>
    <p:extLst>
      <p:ext uri="{BB962C8B-B14F-4D97-AF65-F5344CB8AC3E}">
        <p14:creationId xmlns:p14="http://schemas.microsoft.com/office/powerpoint/2010/main" val="14181905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79</a:t>
            </a:fld>
            <a:endParaRPr lang="en-US"/>
          </a:p>
        </p:txBody>
      </p:sp>
    </p:spTree>
    <p:extLst>
      <p:ext uri="{BB962C8B-B14F-4D97-AF65-F5344CB8AC3E}">
        <p14:creationId xmlns:p14="http://schemas.microsoft.com/office/powerpoint/2010/main" val="38258343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80</a:t>
            </a:fld>
            <a:endParaRPr lang="en-US"/>
          </a:p>
        </p:txBody>
      </p:sp>
    </p:spTree>
    <p:extLst>
      <p:ext uri="{BB962C8B-B14F-4D97-AF65-F5344CB8AC3E}">
        <p14:creationId xmlns:p14="http://schemas.microsoft.com/office/powerpoint/2010/main" val="5395956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81</a:t>
            </a:fld>
            <a:endParaRPr lang="en-US"/>
          </a:p>
        </p:txBody>
      </p:sp>
    </p:spTree>
    <p:extLst>
      <p:ext uri="{BB962C8B-B14F-4D97-AF65-F5344CB8AC3E}">
        <p14:creationId xmlns:p14="http://schemas.microsoft.com/office/powerpoint/2010/main" val="24758896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82</a:t>
            </a:fld>
            <a:endParaRPr lang="en-US"/>
          </a:p>
        </p:txBody>
      </p:sp>
    </p:spTree>
    <p:extLst>
      <p:ext uri="{BB962C8B-B14F-4D97-AF65-F5344CB8AC3E}">
        <p14:creationId xmlns:p14="http://schemas.microsoft.com/office/powerpoint/2010/main" val="15210718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83</a:t>
            </a:fld>
            <a:endParaRPr lang="en-US"/>
          </a:p>
        </p:txBody>
      </p:sp>
    </p:spTree>
    <p:extLst>
      <p:ext uri="{BB962C8B-B14F-4D97-AF65-F5344CB8AC3E}">
        <p14:creationId xmlns:p14="http://schemas.microsoft.com/office/powerpoint/2010/main" val="20733933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84</a:t>
            </a:fld>
            <a:endParaRPr lang="en-US"/>
          </a:p>
        </p:txBody>
      </p:sp>
    </p:spTree>
    <p:extLst>
      <p:ext uri="{BB962C8B-B14F-4D97-AF65-F5344CB8AC3E}">
        <p14:creationId xmlns:p14="http://schemas.microsoft.com/office/powerpoint/2010/main" val="40063994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85</a:t>
            </a:fld>
            <a:endParaRPr lang="en-US"/>
          </a:p>
        </p:txBody>
      </p:sp>
    </p:spTree>
    <p:extLst>
      <p:ext uri="{BB962C8B-B14F-4D97-AF65-F5344CB8AC3E}">
        <p14:creationId xmlns:p14="http://schemas.microsoft.com/office/powerpoint/2010/main" val="37754343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86</a:t>
            </a:fld>
            <a:endParaRPr lang="en-US"/>
          </a:p>
        </p:txBody>
      </p:sp>
    </p:spTree>
    <p:extLst>
      <p:ext uri="{BB962C8B-B14F-4D97-AF65-F5344CB8AC3E}">
        <p14:creationId xmlns:p14="http://schemas.microsoft.com/office/powerpoint/2010/main" val="2388071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87</a:t>
            </a:fld>
            <a:endParaRPr lang="en-US"/>
          </a:p>
        </p:txBody>
      </p:sp>
    </p:spTree>
    <p:extLst>
      <p:ext uri="{BB962C8B-B14F-4D97-AF65-F5344CB8AC3E}">
        <p14:creationId xmlns:p14="http://schemas.microsoft.com/office/powerpoint/2010/main" val="40754846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88</a:t>
            </a:fld>
            <a:endParaRPr lang="en-US"/>
          </a:p>
        </p:txBody>
      </p:sp>
    </p:spTree>
    <p:extLst>
      <p:ext uri="{BB962C8B-B14F-4D97-AF65-F5344CB8AC3E}">
        <p14:creationId xmlns:p14="http://schemas.microsoft.com/office/powerpoint/2010/main" val="2965637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89</a:t>
            </a:fld>
            <a:endParaRPr lang="en-US"/>
          </a:p>
        </p:txBody>
      </p:sp>
    </p:spTree>
    <p:extLst>
      <p:ext uri="{BB962C8B-B14F-4D97-AF65-F5344CB8AC3E}">
        <p14:creationId xmlns:p14="http://schemas.microsoft.com/office/powerpoint/2010/main" val="41939122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90</a:t>
            </a:fld>
            <a:endParaRPr lang="en-US"/>
          </a:p>
        </p:txBody>
      </p:sp>
    </p:spTree>
    <p:extLst>
      <p:ext uri="{BB962C8B-B14F-4D97-AF65-F5344CB8AC3E}">
        <p14:creationId xmlns:p14="http://schemas.microsoft.com/office/powerpoint/2010/main" val="419504580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91</a:t>
            </a:fld>
            <a:endParaRPr lang="en-US"/>
          </a:p>
        </p:txBody>
      </p:sp>
    </p:spTree>
    <p:extLst>
      <p:ext uri="{BB962C8B-B14F-4D97-AF65-F5344CB8AC3E}">
        <p14:creationId xmlns:p14="http://schemas.microsoft.com/office/powerpoint/2010/main" val="12222049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92</a:t>
            </a:fld>
            <a:endParaRPr lang="en-US"/>
          </a:p>
        </p:txBody>
      </p:sp>
    </p:spTree>
    <p:extLst>
      <p:ext uri="{BB962C8B-B14F-4D97-AF65-F5344CB8AC3E}">
        <p14:creationId xmlns:p14="http://schemas.microsoft.com/office/powerpoint/2010/main" val="173112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8.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 Id="rId9"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openxmlformats.org/officeDocument/2006/relationships/image" Target="../media/image17.gif"/><Relationship Id="rId3" Type="http://schemas.openxmlformats.org/officeDocument/2006/relationships/image" Target="../media/image8.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8.emf"/><Relationship Id="rId7" Type="http://schemas.openxmlformats.org/officeDocument/2006/relationships/image" Target="../media/image14.jpg"/><Relationship Id="rId12"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11" Type="http://schemas.openxmlformats.org/officeDocument/2006/relationships/diagramColors" Target="../diagrams/colors1.xml"/><Relationship Id="rId5" Type="http://schemas.openxmlformats.org/officeDocument/2006/relationships/image" Target="../media/image11.emf"/><Relationship Id="rId10" Type="http://schemas.openxmlformats.org/officeDocument/2006/relationships/diagramQuickStyle" Target="../diagrams/quickStyle1.xml"/><Relationship Id="rId4" Type="http://schemas.openxmlformats.org/officeDocument/2006/relationships/image" Target="../media/image6.emf"/><Relationship Id="rId9"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11.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11.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11.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11.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5.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hyperlink" Target="https://www.communicationtheory.org/wp-content/uploads/2012/08/Intrapersonal-Communication.jpg"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hyperlink" Target="https://www.communicationtheory.org/wp-content/uploads/2012/08/Dyadic-Communication.jpg" TargetMode="External"/><Relationship Id="rId7"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7.jpe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hyperlink" Target="https://www.communicationtheory.org/wp-content/uploads/2012/08/Small-Group-Communication.jpg"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hyperlink" Target="https://www.communicationtheory.org/wp-content/uploads/2012/08/Small-Group-Communication.jpg"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hyperlink" Target="https://www.communicationtheory.org/wp-content/uploads/2012/08/Public-Communication.jpg" TargetMode="External"/><Relationship Id="rId7" Type="http://schemas.openxmlformats.org/officeDocument/2006/relationships/image" Target="../media/image6.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9.jpeg"/></Relationships>
</file>

<file path=ppt/slides/_rels/slide5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hyperlink" Target="https://www.communicationtheory.org/wp-content/uploads/2012/08/Mass-Communication.jpg" TargetMode="External"/><Relationship Id="rId7" Type="http://schemas.openxmlformats.org/officeDocument/2006/relationships/image" Target="../media/image6.emf"/><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30.jpe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6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1.gif"/><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2.JP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7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8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1.emf"/><Relationship Id="rId4" Type="http://schemas.openxmlformats.org/officeDocument/2006/relationships/image" Target="../media/image6.emf"/></Relationships>
</file>

<file path=ppt/slides/_rels/slide9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9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8.emf"/></Relationships>
</file>

<file path=ppt/slides/_rels/slide9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1.emf"/><Relationship Id="rId4" Type="http://schemas.openxmlformats.org/officeDocument/2006/relationships/image" Target="../media/image6.emf"/></Relationships>
</file>

<file path=ppt/slides/_rels/slide9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9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9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6796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W3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Know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452431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gain more followers, members, and support for your organization by learning how to </a:t>
            </a:r>
            <a:r>
              <a:rPr lang="en-US" sz="2400" b="1" dirty="0">
                <a:solidFill>
                  <a:srgbClr val="C00000"/>
                </a:solidFill>
                <a:cs typeface="Tajawal ExtraBold" panose="00000800000000000000" pitchFamily="2" charset="-78"/>
              </a:rPr>
              <a:t>develop and communicate your organization’s vision</a:t>
            </a:r>
            <a:r>
              <a:rPr lang="en-US" sz="2400" b="1"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a:t>
            </a:r>
            <a:r>
              <a:rPr lang="en-US" sz="2400" b="1" dirty="0">
                <a:solidFill>
                  <a:srgbClr val="C00000"/>
                </a:solidFill>
                <a:cs typeface="Tajawal ExtraBold" panose="00000800000000000000" pitchFamily="2" charset="-78"/>
              </a:rPr>
              <a:t>understand people’s needs </a:t>
            </a:r>
            <a:r>
              <a:rPr lang="en-US" sz="2400" b="1" dirty="0">
                <a:solidFill>
                  <a:srgbClr val="0A1F61"/>
                </a:solidFill>
                <a:cs typeface="Tajawal ExtraBold" panose="00000800000000000000" pitchFamily="2" charset="-78"/>
              </a:rPr>
              <a:t>and be prepared to act on those needs to boost morale and successfully reach your organization’s goals.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t>
            </a:r>
            <a:r>
              <a:rPr lang="en-US" sz="2400" b="1" dirty="0">
                <a:solidFill>
                  <a:srgbClr val="C00000"/>
                </a:solidFill>
                <a:cs typeface="Tajawal ExtraBold" panose="00000800000000000000" pitchFamily="2" charset="-78"/>
              </a:rPr>
              <a:t>how to influence an audience </a:t>
            </a:r>
            <a:r>
              <a:rPr lang="en-US" sz="2400" b="1" dirty="0">
                <a:solidFill>
                  <a:srgbClr val="0A1F61"/>
                </a:solidFill>
                <a:cs typeface="Tajawal ExtraBold" panose="00000800000000000000" pitchFamily="2" charset="-78"/>
              </a:rPr>
              <a:t>successfully by using our overview of some general ideas behind the science of </a:t>
            </a:r>
            <a:r>
              <a:rPr lang="en-US" sz="2400" b="1" dirty="0">
                <a:solidFill>
                  <a:srgbClr val="C00000"/>
                </a:solidFill>
                <a:cs typeface="Tajawal ExtraBold" panose="00000800000000000000" pitchFamily="2" charset="-78"/>
              </a:rPr>
              <a:t>persuasion</a:t>
            </a:r>
            <a:r>
              <a:rPr lang="en-US" sz="2400" b="1"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3556345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a:extLst>
              <a:ext uri="{FF2B5EF4-FFF2-40B4-BE49-F238E27FC236}">
                <a16:creationId xmlns:a16="http://schemas.microsoft.com/office/drawing/2014/main" id="{AFF45CC5-9977-E86B-570F-48DB5B6E4511}"/>
              </a:ext>
            </a:extLst>
          </p:cNvPr>
          <p:cNvPicPr>
            <a:picLocks noChangeAspect="1"/>
          </p:cNvPicPr>
          <p:nvPr/>
        </p:nvPicPr>
        <p:blipFill>
          <a:blip r:embed="rId3"/>
          <a:stretch>
            <a:fillRect/>
          </a:stretch>
        </p:blipFill>
        <p:spPr>
          <a:xfrm>
            <a:off x="4459394" y="1385730"/>
            <a:ext cx="221078" cy="2503561"/>
          </a:xfrm>
          <a:prstGeom prst="rect">
            <a:avLst/>
          </a:prstGeom>
        </p:spPr>
      </p:pic>
      <p:pic>
        <p:nvPicPr>
          <p:cNvPr id="6" name="Picture 5">
            <a:extLst>
              <a:ext uri="{FF2B5EF4-FFF2-40B4-BE49-F238E27FC236}">
                <a16:creationId xmlns:a16="http://schemas.microsoft.com/office/drawing/2014/main" id="{6BDD327A-364D-3B84-EA5F-A6686D81B218}"/>
              </a:ext>
            </a:extLst>
          </p:cNvPr>
          <p:cNvPicPr>
            <a:picLocks noChangeAspect="1"/>
          </p:cNvPicPr>
          <p:nvPr/>
        </p:nvPicPr>
        <p:blipFill>
          <a:blip r:embed="rId3"/>
          <a:stretch>
            <a:fillRect/>
          </a:stretch>
        </p:blipFill>
        <p:spPr>
          <a:xfrm>
            <a:off x="11129325" y="1385730"/>
            <a:ext cx="221078" cy="2503561"/>
          </a:xfrm>
          <a:prstGeom prst="rect">
            <a:avLst/>
          </a:prstGeom>
        </p:spPr>
      </p:pic>
      <p:pic>
        <p:nvPicPr>
          <p:cNvPr id="7" name="Picture 6">
            <a:extLst>
              <a:ext uri="{FF2B5EF4-FFF2-40B4-BE49-F238E27FC236}">
                <a16:creationId xmlns:a16="http://schemas.microsoft.com/office/drawing/2014/main" id="{2B49A39E-079A-7BAA-BC73-565EC7E5317C}"/>
              </a:ext>
            </a:extLst>
          </p:cNvPr>
          <p:cNvPicPr>
            <a:picLocks noChangeAspect="1"/>
          </p:cNvPicPr>
          <p:nvPr/>
        </p:nvPicPr>
        <p:blipFill>
          <a:blip r:embed="rId4"/>
          <a:stretch>
            <a:fillRect/>
          </a:stretch>
        </p:blipFill>
        <p:spPr>
          <a:xfrm>
            <a:off x="6377532" y="3570442"/>
            <a:ext cx="3054733" cy="63027"/>
          </a:xfrm>
          <a:prstGeom prst="rect">
            <a:avLst/>
          </a:prstGeom>
        </p:spPr>
      </p:pic>
      <p:sp>
        <p:nvSpPr>
          <p:cNvPr id="8" name="TextBox 7">
            <a:extLst>
              <a:ext uri="{FF2B5EF4-FFF2-40B4-BE49-F238E27FC236}">
                <a16:creationId xmlns:a16="http://schemas.microsoft.com/office/drawing/2014/main" id="{687D26A3-28D3-82C1-5397-B03AED7C8D40}"/>
              </a:ext>
            </a:extLst>
          </p:cNvPr>
          <p:cNvSpPr txBox="1"/>
          <p:nvPr/>
        </p:nvSpPr>
        <p:spPr>
          <a:xfrm>
            <a:off x="4199737" y="2229224"/>
            <a:ext cx="6867728"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Amani </a:t>
            </a:r>
            <a:r>
              <a:rPr lang="en-US" sz="3200" b="1" dirty="0" err="1">
                <a:solidFill>
                  <a:srgbClr val="0A1F61"/>
                </a:solidFill>
                <a:latin typeface="Tajawal ExtraBold" panose="00000800000000000000" pitchFamily="2" charset="-78"/>
                <a:cs typeface="Tajawal ExtraBold" panose="00000800000000000000" pitchFamily="2" charset="-78"/>
              </a:rPr>
              <a:t>ElTunsi</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5668270" y="85433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Case Study</a:t>
            </a:r>
            <a:endParaRPr lang="en-US" b="1" dirty="0">
              <a:solidFill>
                <a:srgbClr val="0A1F61"/>
              </a:solidFill>
            </a:endParaRPr>
          </a:p>
        </p:txBody>
      </p:sp>
      <p:pic>
        <p:nvPicPr>
          <p:cNvPr id="5" name="Picture 4" descr="Logo&#10;&#10;Description automatically generated">
            <a:extLst>
              <a:ext uri="{FF2B5EF4-FFF2-40B4-BE49-F238E27FC236}">
                <a16:creationId xmlns:a16="http://schemas.microsoft.com/office/drawing/2014/main" id="{DCF320B8-8B5A-809F-4E3D-751A1A165D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77532" y="4117669"/>
            <a:ext cx="2947745" cy="1942482"/>
          </a:xfrm>
          <a:prstGeom prst="rect">
            <a:avLst/>
          </a:prstGeom>
        </p:spPr>
      </p:pic>
      <p:sp>
        <p:nvSpPr>
          <p:cNvPr id="4" name="TextBox 3">
            <a:extLst>
              <a:ext uri="{FF2B5EF4-FFF2-40B4-BE49-F238E27FC236}">
                <a16:creationId xmlns:a16="http://schemas.microsoft.com/office/drawing/2014/main" id="{A1D19DD8-78B0-D321-5459-D52A227D3A50}"/>
              </a:ext>
            </a:extLst>
          </p:cNvPr>
          <p:cNvSpPr txBox="1"/>
          <p:nvPr/>
        </p:nvSpPr>
        <p:spPr>
          <a:xfrm>
            <a:off x="869379" y="2680198"/>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a:t>
            </a:r>
          </a:p>
        </p:txBody>
      </p:sp>
      <p:sp>
        <p:nvSpPr>
          <p:cNvPr id="10" name="Explosion: 8 Points 9">
            <a:extLst>
              <a:ext uri="{FF2B5EF4-FFF2-40B4-BE49-F238E27FC236}">
                <a16:creationId xmlns:a16="http://schemas.microsoft.com/office/drawing/2014/main" id="{B7D2EF5A-E111-BABA-C219-5A49209A767E}"/>
              </a:ext>
            </a:extLst>
          </p:cNvPr>
          <p:cNvSpPr/>
          <p:nvPr/>
        </p:nvSpPr>
        <p:spPr>
          <a:xfrm>
            <a:off x="4112185" y="540308"/>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22828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869379" y="2680198"/>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a:t>
            </a:r>
          </a:p>
        </p:txBody>
      </p:sp>
      <p:sp>
        <p:nvSpPr>
          <p:cNvPr id="8" name="TextBox 7">
            <a:extLst>
              <a:ext uri="{FF2B5EF4-FFF2-40B4-BE49-F238E27FC236}">
                <a16:creationId xmlns:a16="http://schemas.microsoft.com/office/drawing/2014/main" id="{687D26A3-28D3-82C1-5397-B03AED7C8D40}"/>
              </a:ext>
            </a:extLst>
          </p:cNvPr>
          <p:cNvSpPr txBox="1"/>
          <p:nvPr/>
        </p:nvSpPr>
        <p:spPr>
          <a:xfrm>
            <a:off x="6999662" y="2661293"/>
            <a:ext cx="5179893" cy="316317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Entrepreneur: </a:t>
            </a:r>
          </a:p>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Amani </a:t>
            </a:r>
            <a:r>
              <a:rPr lang="en-US" sz="3200" b="1" dirty="0" err="1">
                <a:solidFill>
                  <a:srgbClr val="0A1F61"/>
                </a:solidFill>
                <a:latin typeface="Tajawal ExtraBold" panose="00000800000000000000" pitchFamily="2" charset="-78"/>
                <a:cs typeface="Tajawal ExtraBold" panose="00000800000000000000" pitchFamily="2" charset="-78"/>
              </a:rPr>
              <a:t>ElTunsi</a:t>
            </a:r>
            <a:r>
              <a:rPr lang="en-US" sz="3200" b="1" dirty="0">
                <a:solidFill>
                  <a:srgbClr val="0A1F61"/>
                </a:solidFill>
                <a:latin typeface="Tajawal ExtraBold" panose="00000800000000000000" pitchFamily="2" charset="-78"/>
                <a:cs typeface="Tajawal ExtraBold" panose="00000800000000000000" pitchFamily="2" charset="-78"/>
              </a:rPr>
              <a:t> </a:t>
            </a:r>
            <a:br>
              <a:rPr lang="en-US" sz="3200" b="1" dirty="0">
                <a:solidFill>
                  <a:srgbClr val="0A1F61"/>
                </a:solidFill>
                <a:latin typeface="Tajawal ExtraBold" panose="00000800000000000000" pitchFamily="2" charset="-78"/>
                <a:cs typeface="Tajawal ExtraBold" panose="00000800000000000000" pitchFamily="2" charset="-78"/>
              </a:rPr>
            </a:br>
            <a:r>
              <a:rPr lang="en-US" sz="2400" b="1" dirty="0">
                <a:solidFill>
                  <a:srgbClr val="0A1F61"/>
                </a:solidFill>
                <a:latin typeface="Tajawal ExtraBold" panose="00000800000000000000" pitchFamily="2" charset="-78"/>
                <a:cs typeface="Tajawal ExtraBold" panose="00000800000000000000" pitchFamily="2" charset="-78"/>
              </a:rPr>
              <a:t>The owner of Banat9Bas online radio station and </a:t>
            </a:r>
            <a:r>
              <a:rPr lang="en-US" sz="2400" b="1" dirty="0" err="1">
                <a:solidFill>
                  <a:srgbClr val="0A1F61"/>
                </a:solidFill>
                <a:latin typeface="Tajawal ExtraBold" panose="00000800000000000000" pitchFamily="2" charset="-78"/>
                <a:cs typeface="Tajawal ExtraBold" panose="00000800000000000000" pitchFamily="2" charset="-78"/>
              </a:rPr>
              <a:t>Shababooks</a:t>
            </a:r>
            <a:r>
              <a:rPr lang="en-US" sz="2400" b="1" dirty="0">
                <a:solidFill>
                  <a:srgbClr val="0A1F61"/>
                </a:solidFill>
                <a:latin typeface="Tajawal ExtraBold" panose="00000800000000000000" pitchFamily="2" charset="-78"/>
                <a:cs typeface="Tajawal ExtraBold" panose="00000800000000000000" pitchFamily="2" charset="-78"/>
              </a:rPr>
              <a:t> publishing house</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5668270" y="85433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Case Study</a:t>
            </a:r>
            <a:endParaRPr lang="en-US" b="1" dirty="0">
              <a:solidFill>
                <a:srgbClr val="0A1F61"/>
              </a:solidFill>
            </a:endParaRPr>
          </a:p>
        </p:txBody>
      </p:sp>
      <p:pic>
        <p:nvPicPr>
          <p:cNvPr id="11" name="Picture 2" descr="65448_10150112436824783_516204782_7646820_5507916_a">
            <a:extLst>
              <a:ext uri="{FF2B5EF4-FFF2-40B4-BE49-F238E27FC236}">
                <a16:creationId xmlns:a16="http://schemas.microsoft.com/office/drawing/2014/main" id="{524A0933-64CA-0ACB-25C2-94EB6BD12B5E}"/>
              </a:ext>
            </a:extLst>
          </p:cNvPr>
          <p:cNvPicPr>
            <a:picLocks noChangeAspect="1" noChangeArrowheads="1"/>
          </p:cNvPicPr>
          <p:nvPr/>
        </p:nvPicPr>
        <p:blipFill>
          <a:blip r:embed="rId3" cstate="print"/>
          <a:srcRect/>
          <a:stretch>
            <a:fillRect/>
          </a:stretch>
        </p:blipFill>
        <p:spPr bwMode="auto">
          <a:xfrm>
            <a:off x="4143840" y="1713762"/>
            <a:ext cx="3373241" cy="5058235"/>
          </a:xfrm>
          <a:prstGeom prst="rect">
            <a:avLst/>
          </a:prstGeom>
          <a:noFill/>
          <a:ln w="9525">
            <a:noFill/>
            <a:miter lim="800000"/>
            <a:headEnd/>
            <a:tailEnd/>
          </a:ln>
        </p:spPr>
      </p:pic>
      <p:sp>
        <p:nvSpPr>
          <p:cNvPr id="3" name="Explosion: 8 Points 2">
            <a:extLst>
              <a:ext uri="{FF2B5EF4-FFF2-40B4-BE49-F238E27FC236}">
                <a16:creationId xmlns:a16="http://schemas.microsoft.com/office/drawing/2014/main" id="{2A10D304-83CE-E101-4327-501EBFB3A492}"/>
              </a:ext>
            </a:extLst>
          </p:cNvPr>
          <p:cNvSpPr/>
          <p:nvPr/>
        </p:nvSpPr>
        <p:spPr>
          <a:xfrm>
            <a:off x="4112185" y="540308"/>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3971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163435"/>
            <a:ext cx="9533101" cy="4893647"/>
          </a:xfrm>
          <a:prstGeom prst="rect">
            <a:avLst/>
          </a:prstGeom>
          <a:noFill/>
        </p:spPr>
        <p:txBody>
          <a:bodyPr wrap="square" rtlCol="0">
            <a:spAutoFit/>
          </a:bodyPr>
          <a:lstStyle/>
          <a:p>
            <a:pPr algn="just"/>
            <a:r>
              <a:rPr lang="en-US" sz="1600" b="1" dirty="0">
                <a:solidFill>
                  <a:srgbClr val="C00000"/>
                </a:solidFill>
                <a:latin typeface="Tajawal ExtraBold" panose="00000800000000000000" pitchFamily="2" charset="-78"/>
                <a:cs typeface="Tajawal ExtraBold" panose="00000800000000000000" pitchFamily="2" charset="-78"/>
              </a:rPr>
              <a:t> </a:t>
            </a:r>
            <a:r>
              <a:rPr lang="en-US" sz="3600" b="1" dirty="0">
                <a:solidFill>
                  <a:srgbClr val="C00000"/>
                </a:solidFill>
              </a:rPr>
              <a:t>Background</a:t>
            </a:r>
          </a:p>
          <a:p>
            <a:pPr algn="just"/>
            <a:r>
              <a:rPr lang="en-US" sz="2000" b="1" dirty="0">
                <a:solidFill>
                  <a:srgbClr val="0A1F61"/>
                </a:solidFill>
                <a:latin typeface="Tajawal ExtraBold" panose="00000800000000000000" pitchFamily="2" charset="-78"/>
                <a:cs typeface="Tajawal ExtraBold" panose="00000800000000000000" pitchFamily="2" charset="-78"/>
              </a:rPr>
              <a:t>Amani  </a:t>
            </a:r>
            <a:r>
              <a:rPr lang="en-US" sz="2000" b="1" dirty="0" err="1">
                <a:solidFill>
                  <a:srgbClr val="0A1F61"/>
                </a:solidFill>
                <a:latin typeface="Tajawal ExtraBold" panose="00000800000000000000" pitchFamily="2" charset="-78"/>
                <a:cs typeface="Tajawal ExtraBold" panose="00000800000000000000" pitchFamily="2" charset="-78"/>
              </a:rPr>
              <a:t>ElTunsi</a:t>
            </a:r>
            <a:r>
              <a:rPr lang="en-US" sz="2000" b="1" dirty="0">
                <a:solidFill>
                  <a:srgbClr val="0A1F61"/>
                </a:solidFill>
                <a:latin typeface="Tajawal ExtraBold" panose="00000800000000000000" pitchFamily="2" charset="-78"/>
                <a:cs typeface="Tajawal ExtraBold" panose="00000800000000000000" pitchFamily="2" charset="-78"/>
              </a:rPr>
              <a:t> graduated from computer science in 2004.</a:t>
            </a:r>
          </a:p>
          <a:p>
            <a:pPr algn="just"/>
            <a:r>
              <a:rPr lang="en-US" sz="2000" b="1" dirty="0">
                <a:solidFill>
                  <a:srgbClr val="0A1F61"/>
                </a:solidFill>
                <a:latin typeface="Tajawal ExtraBold" panose="00000800000000000000" pitchFamily="2" charset="-78"/>
                <a:cs typeface="Tajawal ExtraBold" panose="00000800000000000000" pitchFamily="2" charset="-78"/>
              </a:rPr>
              <a:t>She worked in advertisements designing since 2000 (before her graduation).</a:t>
            </a:r>
          </a:p>
          <a:p>
            <a:pPr algn="just"/>
            <a:r>
              <a:rPr lang="en-US" sz="2000" b="1" dirty="0">
                <a:solidFill>
                  <a:srgbClr val="0A1F61"/>
                </a:solidFill>
                <a:latin typeface="Tajawal ExtraBold" panose="00000800000000000000" pitchFamily="2" charset="-78"/>
                <a:cs typeface="Tajawal ExtraBold" panose="00000800000000000000" pitchFamily="2" charset="-78"/>
              </a:rPr>
              <a:t>She said that : "However, I got good grades in my study; I preferred to be designer than programmer. After 2004, I worked as advertisements designer and art director in magazines.“</a:t>
            </a:r>
          </a:p>
          <a:p>
            <a:pPr algn="just"/>
            <a:r>
              <a:rPr lang="en-US" sz="3600" b="1" dirty="0">
                <a:solidFill>
                  <a:srgbClr val="C00000"/>
                </a:solidFill>
              </a:rPr>
              <a:t>The idea</a:t>
            </a:r>
          </a:p>
          <a:p>
            <a:pPr algn="just"/>
            <a:r>
              <a:rPr lang="en-US" sz="2000" b="1" dirty="0">
                <a:solidFill>
                  <a:srgbClr val="0A1F61"/>
                </a:solidFill>
                <a:latin typeface="Tajawal ExtraBold" panose="00000800000000000000" pitchFamily="2" charset="-78"/>
                <a:cs typeface="Tajawal ExtraBold" panose="00000800000000000000" pitchFamily="2" charset="-78"/>
              </a:rPr>
              <a:t> Although the readers of the magazine, that Amani  worked in , were asking the magazine to discuss some issues, the owner ignored it in order to focus on issues that bring ads.</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a:p>
            <a:pPr algn="just"/>
            <a:r>
              <a:rPr lang="en-US" sz="2000" b="1" dirty="0">
                <a:solidFill>
                  <a:srgbClr val="0A1F61"/>
                </a:solidFill>
                <a:latin typeface="Tajawal ExtraBold" panose="00000800000000000000" pitchFamily="2" charset="-78"/>
                <a:cs typeface="Tajawal ExtraBold" panose="00000800000000000000" pitchFamily="2" charset="-78"/>
              </a:rPr>
              <a:t>Because Amani was caring about women issues, when she was listening to international online radio stations, she asked herself : "can I make something to girls in Egypt to be listened in the entire world?" </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7" name="Explosion: 8 Points 6">
            <a:extLst>
              <a:ext uri="{FF2B5EF4-FFF2-40B4-BE49-F238E27FC236}">
                <a16:creationId xmlns:a16="http://schemas.microsoft.com/office/drawing/2014/main" id="{93E73253-7368-BE47-9E3D-CFBF9764AC7F}"/>
              </a:ext>
            </a:extLst>
          </p:cNvPr>
          <p:cNvSpPr/>
          <p:nvPr/>
        </p:nvSpPr>
        <p:spPr>
          <a:xfrm>
            <a:off x="7592356" y="210137"/>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378377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605516" y="1163435"/>
            <a:ext cx="10467159" cy="5047536"/>
          </a:xfrm>
          <a:prstGeom prst="rect">
            <a:avLst/>
          </a:prstGeom>
          <a:noFill/>
        </p:spPr>
        <p:txBody>
          <a:bodyPr wrap="square" rtlCol="0">
            <a:spAutoFit/>
          </a:bodyPr>
          <a:lstStyle/>
          <a:p>
            <a:pPr algn="just"/>
            <a:r>
              <a:rPr lang="en-US" sz="1600" b="1" dirty="0">
                <a:solidFill>
                  <a:srgbClr val="C00000"/>
                </a:solidFill>
                <a:latin typeface="Tajawal ExtraBold" panose="00000800000000000000" pitchFamily="2" charset="-78"/>
                <a:cs typeface="Tajawal ExtraBold" panose="00000800000000000000" pitchFamily="2" charset="-78"/>
              </a:rPr>
              <a:t> </a:t>
            </a:r>
            <a:r>
              <a:rPr lang="en-US" sz="3600" b="1" dirty="0">
                <a:solidFill>
                  <a:srgbClr val="C00000"/>
                </a:solidFill>
              </a:rPr>
              <a:t>Banat 9 bas station</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Amani aimed through the station to gather girls to express themselves and their problems. Amani said that: “girls should have the chance to find others who can reply them and suggest solutions. At this time, I felt I want to do something to girls. So, I decided to make online radio station.”</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Amani aimed to target women in Arab countries even who are living outside their country.</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She started designing the station's website in May 2004 and called all her friends in the magazine -that she worked at- and they supported the idea.</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She launched the station's website in June 2004 and she got 15 thousands visitors and listeners by launching the first program. </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Then the famous Egyptian talk show El Bait </a:t>
            </a:r>
            <a:r>
              <a:rPr lang="en-US" sz="2200" b="1" dirty="0" err="1">
                <a:solidFill>
                  <a:srgbClr val="0A1F61"/>
                </a:solidFill>
                <a:latin typeface="Tajawal ExtraBold" panose="00000800000000000000" pitchFamily="2" charset="-78"/>
                <a:cs typeface="Tajawal ExtraBold" panose="00000800000000000000" pitchFamily="2" charset="-78"/>
              </a:rPr>
              <a:t>Baitak</a:t>
            </a:r>
            <a:r>
              <a:rPr lang="en-US" sz="2200" b="1" dirty="0">
                <a:solidFill>
                  <a:srgbClr val="0A1F61"/>
                </a:solidFill>
                <a:latin typeface="Tajawal ExtraBold" panose="00000800000000000000" pitchFamily="2" charset="-78"/>
                <a:cs typeface="Tajawal ExtraBold" panose="00000800000000000000" pitchFamily="2" charset="-78"/>
              </a:rPr>
              <a:t> interviewed the station team; most of the team was Amani’s friends from the magazine that she worked at. </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7" name="Picture 6">
            <a:extLst>
              <a:ext uri="{FF2B5EF4-FFF2-40B4-BE49-F238E27FC236}">
                <a16:creationId xmlns:a16="http://schemas.microsoft.com/office/drawing/2014/main" id="{68A95C14-A0BC-527F-1AA1-F6952FBAD5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9941" y="260858"/>
            <a:ext cx="1080120" cy="1080120"/>
          </a:xfrm>
          <a:prstGeom prst="rect">
            <a:avLst/>
          </a:prstGeom>
        </p:spPr>
      </p:pic>
      <p:sp>
        <p:nvSpPr>
          <p:cNvPr id="10" name="Explosion: 8 Points 9">
            <a:extLst>
              <a:ext uri="{FF2B5EF4-FFF2-40B4-BE49-F238E27FC236}">
                <a16:creationId xmlns:a16="http://schemas.microsoft.com/office/drawing/2014/main" id="{4FC86EC2-4C92-C2DC-879A-5882202BAA5B}"/>
              </a:ext>
            </a:extLst>
          </p:cNvPr>
          <p:cNvSpPr/>
          <p:nvPr/>
        </p:nvSpPr>
        <p:spPr>
          <a:xfrm>
            <a:off x="8185635" y="231033"/>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35983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303434"/>
            <a:ext cx="9533101" cy="4462760"/>
          </a:xfrm>
          <a:prstGeom prst="rect">
            <a:avLst/>
          </a:prstGeom>
          <a:noFill/>
        </p:spPr>
        <p:txBody>
          <a:bodyPr wrap="square" rtlCol="0">
            <a:spAutoFit/>
          </a:bodyPr>
          <a:lstStyle/>
          <a:p>
            <a:pPr algn="just"/>
            <a:r>
              <a:rPr lang="en-US" sz="3600" b="1" dirty="0">
                <a:solidFill>
                  <a:srgbClr val="C00000"/>
                </a:solidFill>
              </a:rPr>
              <a:t>Challenges</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magazine's owner fired Amani from the magazine after watching her with most of her stuff in El Bait </a:t>
            </a:r>
            <a:r>
              <a:rPr lang="en-US" sz="2000" b="1" dirty="0" err="1">
                <a:solidFill>
                  <a:srgbClr val="0A1F61"/>
                </a:solidFill>
                <a:latin typeface="Tajawal ExtraBold" panose="00000800000000000000" pitchFamily="2" charset="-78"/>
                <a:cs typeface="Tajawal ExtraBold" panose="00000800000000000000" pitchFamily="2" charset="-78"/>
              </a:rPr>
              <a:t>Baitak</a:t>
            </a:r>
            <a:r>
              <a:rPr lang="en-US" sz="2000" b="1" dirty="0">
                <a:solidFill>
                  <a:srgbClr val="0A1F61"/>
                </a:solidFill>
                <a:latin typeface="Tajawal ExtraBold" panose="00000800000000000000" pitchFamily="2" charset="-78"/>
                <a:cs typeface="Tajawal ExtraBold" panose="00000800000000000000" pitchFamily="2" charset="-78"/>
              </a:rPr>
              <a:t> TV show.</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said in sorrow “What happened affected me too much.”</a:t>
            </a:r>
          </a:p>
          <a:p>
            <a:pPr algn="just"/>
            <a:r>
              <a:rPr lang="en-US" sz="2400" b="1" dirty="0">
                <a:solidFill>
                  <a:srgbClr val="C00000"/>
                </a:solidFill>
                <a:cs typeface="Tajawal ExtraBold" panose="00000800000000000000" pitchFamily="2" charset="-78"/>
              </a:rPr>
              <a:t>Financial </a:t>
            </a:r>
            <a:r>
              <a:rPr lang="en-US" sz="2400" b="1" dirty="0">
                <a:solidFill>
                  <a:srgbClr val="C00000"/>
                </a:solidFill>
              </a:rPr>
              <a:t>Challenges</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took a loan from the bank then sold her car and bought a smaller one.</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2009 , she lost the advertisers due to the global economic crisis happened.</a:t>
            </a:r>
          </a:p>
          <a:p>
            <a:pPr algn="just"/>
            <a:r>
              <a:rPr lang="en-US" sz="2400" b="1" dirty="0">
                <a:solidFill>
                  <a:srgbClr val="C00000"/>
                </a:solidFill>
                <a:cs typeface="Tajawal ExtraBold" panose="00000800000000000000" pitchFamily="2" charset="-78"/>
              </a:rPr>
              <a:t>Technical </a:t>
            </a:r>
            <a:r>
              <a:rPr lang="en-US" sz="2400" b="1" dirty="0">
                <a:solidFill>
                  <a:srgbClr val="C00000"/>
                </a:solidFill>
              </a:rPr>
              <a:t>Challenges</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when the money was finished, the live streaming of the broadcast stopped because, it is expensive. She said: "It was the most dramatic sad moment."</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7" name="Picture 6">
            <a:extLst>
              <a:ext uri="{FF2B5EF4-FFF2-40B4-BE49-F238E27FC236}">
                <a16:creationId xmlns:a16="http://schemas.microsoft.com/office/drawing/2014/main" id="{68A95C14-A0BC-527F-1AA1-F6952FBAD5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9941" y="260858"/>
            <a:ext cx="1080120" cy="1080120"/>
          </a:xfrm>
          <a:prstGeom prst="rect">
            <a:avLst/>
          </a:prstGeom>
        </p:spPr>
      </p:pic>
      <p:sp>
        <p:nvSpPr>
          <p:cNvPr id="10" name="Explosion: 8 Points 9">
            <a:extLst>
              <a:ext uri="{FF2B5EF4-FFF2-40B4-BE49-F238E27FC236}">
                <a16:creationId xmlns:a16="http://schemas.microsoft.com/office/drawing/2014/main" id="{36C560AD-906D-91DB-3C2D-AAEE1D23A7BA}"/>
              </a:ext>
            </a:extLst>
          </p:cNvPr>
          <p:cNvSpPr/>
          <p:nvPr/>
        </p:nvSpPr>
        <p:spPr>
          <a:xfrm>
            <a:off x="8339858" y="102552"/>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56816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303434"/>
            <a:ext cx="9533101" cy="3262432"/>
          </a:xfrm>
          <a:prstGeom prst="rect">
            <a:avLst/>
          </a:prstGeom>
          <a:noFill/>
        </p:spPr>
        <p:txBody>
          <a:bodyPr wrap="square" rtlCol="0">
            <a:spAutoFit/>
          </a:bodyPr>
          <a:lstStyle/>
          <a:p>
            <a:pPr algn="just"/>
            <a:r>
              <a:rPr lang="en-US" sz="3600" b="1" dirty="0">
                <a:solidFill>
                  <a:srgbClr val="C00000"/>
                </a:solidFill>
              </a:rPr>
              <a:t>Turning Point</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meeting with Mostafa Fathy, the managing editor of the magazine that she was fired from, is a turning point in her life.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found that he also was fired from the magazine because, he wrote a book and wanted to publish it.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Because he is creative, he was fired</a:t>
            </a:r>
            <a:r>
              <a:rPr lang="en-US" sz="2000" b="1" dirty="0">
                <a:solidFill>
                  <a:srgbClr val="0A1F61"/>
                </a:solidFill>
                <a:latin typeface="Tajawal ExtraBold" panose="00000800000000000000" pitchFamily="2" charset="-78"/>
                <a:cs typeface="Tajawal ExtraBold" panose="00000800000000000000" pitchFamily="2" charset="-78"/>
              </a:rPr>
              <a:t>," said Amani sarcastically</a:t>
            </a:r>
            <a:r>
              <a:rPr lang="ar-EG"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 </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7" name="Picture 6">
            <a:extLst>
              <a:ext uri="{FF2B5EF4-FFF2-40B4-BE49-F238E27FC236}">
                <a16:creationId xmlns:a16="http://schemas.microsoft.com/office/drawing/2014/main" id="{68A95C14-A0BC-527F-1AA1-F6952FBAD5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9941" y="260858"/>
            <a:ext cx="1080120" cy="1080120"/>
          </a:xfrm>
          <a:prstGeom prst="rect">
            <a:avLst/>
          </a:prstGeom>
        </p:spPr>
      </p:pic>
      <p:pic>
        <p:nvPicPr>
          <p:cNvPr id="11" name="Picture 10" descr="Contented smile cartoon alarm clock">
            <a:extLst>
              <a:ext uri="{FF2B5EF4-FFF2-40B4-BE49-F238E27FC236}">
                <a16:creationId xmlns:a16="http://schemas.microsoft.com/office/drawing/2014/main" id="{EAC688EE-8054-1A64-894B-79793C924EF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47413" y="3210287"/>
            <a:ext cx="1259853" cy="1259853"/>
          </a:xfrm>
          <a:prstGeom prst="rect">
            <a:avLst/>
          </a:prstGeom>
        </p:spPr>
      </p:pic>
      <p:sp>
        <p:nvSpPr>
          <p:cNvPr id="10" name="Explosion: 8 Points 9">
            <a:extLst>
              <a:ext uri="{FF2B5EF4-FFF2-40B4-BE49-F238E27FC236}">
                <a16:creationId xmlns:a16="http://schemas.microsoft.com/office/drawing/2014/main" id="{1A61EE8A-1E4F-6495-0C83-422E8C71AF61}"/>
              </a:ext>
            </a:extLst>
          </p:cNvPr>
          <p:cNvSpPr/>
          <p:nvPr/>
        </p:nvSpPr>
        <p:spPr>
          <a:xfrm>
            <a:off x="8339858" y="163028"/>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231813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435026"/>
            <a:ext cx="9533101" cy="4339650"/>
          </a:xfrm>
          <a:prstGeom prst="rect">
            <a:avLst/>
          </a:prstGeom>
          <a:noFill/>
        </p:spPr>
        <p:txBody>
          <a:bodyPr wrap="square" rtlCol="0">
            <a:spAutoFit/>
          </a:bodyPr>
          <a:lstStyle/>
          <a:p>
            <a:pPr algn="just"/>
            <a:r>
              <a:rPr lang="en-US" sz="3600" b="1" dirty="0">
                <a:solidFill>
                  <a:srgbClr val="C00000"/>
                </a:solidFill>
              </a:rPr>
              <a:t>Turning Point</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decided to establish youth book publishing house. She called it </a:t>
            </a:r>
            <a:r>
              <a:rPr lang="en-US" sz="2000" b="1" dirty="0" err="1">
                <a:solidFill>
                  <a:srgbClr val="0A1F61"/>
                </a:solidFill>
                <a:latin typeface="Tajawal ExtraBold" panose="00000800000000000000" pitchFamily="2" charset="-78"/>
                <a:cs typeface="Tajawal ExtraBold" panose="00000800000000000000" pitchFamily="2" charset="-78"/>
              </a:rPr>
              <a:t>ShabaBooks</a:t>
            </a:r>
            <a:r>
              <a:rPr lang="en-US" sz="2000" b="1" dirty="0">
                <a:solidFill>
                  <a:srgbClr val="0A1F61"/>
                </a:solidFill>
                <a:latin typeface="Tajawal ExtraBold" panose="00000800000000000000" pitchFamily="2" charset="-78"/>
                <a:cs typeface="Tajawal ExtraBold" panose="00000800000000000000" pitchFamily="2" charset="-78"/>
              </a:rPr>
              <a:t> , and this is referring to books published by and to youth.</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suffered to find a printing house that accepts to print the book.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After printing it, the bookstores refused to buy the book so; she was disappointed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decided to market the book on the station’s website.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Then, she received many orders and delivered it by herself.</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Many people asked about the book in the bookstores which push book stores to ask for buying it.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admired the idea of publishing books because she got money supported her station. </a:t>
            </a:r>
          </a:p>
          <a:p>
            <a:pPr marL="342900" indent="-342900" algn="just">
              <a:buFont typeface="Wingdings" panose="05000000000000000000" pitchFamily="2" charset="2"/>
              <a:buChar char="§"/>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sp>
        <p:nvSpPr>
          <p:cNvPr id="7" name="Explosion: 8 Points 6">
            <a:extLst>
              <a:ext uri="{FF2B5EF4-FFF2-40B4-BE49-F238E27FC236}">
                <a16:creationId xmlns:a16="http://schemas.microsoft.com/office/drawing/2014/main" id="{3BECFD5A-3D33-7637-E3BA-94C4583126B9}"/>
              </a:ext>
            </a:extLst>
          </p:cNvPr>
          <p:cNvSpPr/>
          <p:nvPr/>
        </p:nvSpPr>
        <p:spPr>
          <a:xfrm>
            <a:off x="130614" y="2204822"/>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372476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63945" y="1635471"/>
            <a:ext cx="9533101" cy="646331"/>
          </a:xfrm>
          <a:prstGeom prst="rect">
            <a:avLst/>
          </a:prstGeom>
          <a:noFill/>
        </p:spPr>
        <p:txBody>
          <a:bodyPr wrap="square" rtlCol="0">
            <a:spAutoFit/>
          </a:bodyPr>
          <a:lstStyle/>
          <a:p>
            <a:pPr algn="just"/>
            <a:r>
              <a:rPr lang="en-US" sz="3600" b="1" dirty="0">
                <a:solidFill>
                  <a:srgbClr val="C00000"/>
                </a:solidFill>
              </a:rPr>
              <a:t>Amani wrote two books: </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pic>
        <p:nvPicPr>
          <p:cNvPr id="7" name="Picture 6">
            <a:extLst>
              <a:ext uri="{FF2B5EF4-FFF2-40B4-BE49-F238E27FC236}">
                <a16:creationId xmlns:a16="http://schemas.microsoft.com/office/drawing/2014/main" id="{4A7B88B3-021D-27ED-F713-4613304B95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18012" y="2564904"/>
            <a:ext cx="3317349" cy="2749184"/>
          </a:xfrm>
          <a:prstGeom prst="rect">
            <a:avLst/>
          </a:prstGeom>
        </p:spPr>
      </p:pic>
      <p:pic>
        <p:nvPicPr>
          <p:cNvPr id="11" name="Picture 10">
            <a:extLst>
              <a:ext uri="{FF2B5EF4-FFF2-40B4-BE49-F238E27FC236}">
                <a16:creationId xmlns:a16="http://schemas.microsoft.com/office/drawing/2014/main" id="{D8E918E2-DB2F-0E7B-B934-3F1D7EA6224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30496" y="2624032"/>
            <a:ext cx="2792415" cy="3181232"/>
          </a:xfrm>
          <a:prstGeom prst="rect">
            <a:avLst/>
          </a:prstGeom>
        </p:spPr>
      </p:pic>
      <p:sp>
        <p:nvSpPr>
          <p:cNvPr id="12" name="TextBox 11">
            <a:extLst>
              <a:ext uri="{FF2B5EF4-FFF2-40B4-BE49-F238E27FC236}">
                <a16:creationId xmlns:a16="http://schemas.microsoft.com/office/drawing/2014/main" id="{8EF05207-3797-7BDF-AE6D-8F13F67D0855}"/>
              </a:ext>
            </a:extLst>
          </p:cNvPr>
          <p:cNvSpPr txBox="1"/>
          <p:nvPr/>
        </p:nvSpPr>
        <p:spPr>
          <a:xfrm>
            <a:off x="2655221" y="5314089"/>
            <a:ext cx="2993127" cy="646331"/>
          </a:xfrm>
          <a:prstGeom prst="rect">
            <a:avLst/>
          </a:prstGeom>
          <a:noFill/>
        </p:spPr>
        <p:txBody>
          <a:bodyPr wrap="square" rtlCol="1">
            <a:spAutoFit/>
          </a:bodyPr>
          <a:lstStyle/>
          <a:p>
            <a:pPr algn="ctr" rtl="0"/>
            <a:r>
              <a:rPr lang="en-US" sz="1800" b="1" dirty="0"/>
              <a:t>This book translated into </a:t>
            </a:r>
          </a:p>
          <a:p>
            <a:pPr algn="ctr" rtl="0"/>
            <a:r>
              <a:rPr lang="en-US" sz="1800" b="1" dirty="0"/>
              <a:t>English and German</a:t>
            </a:r>
            <a:endParaRPr lang="ar-SA" sz="1800" b="1" dirty="0"/>
          </a:p>
        </p:txBody>
      </p:sp>
      <p:sp>
        <p:nvSpPr>
          <p:cNvPr id="13" name="Explosion: 8 Points 12">
            <a:extLst>
              <a:ext uri="{FF2B5EF4-FFF2-40B4-BE49-F238E27FC236}">
                <a16:creationId xmlns:a16="http://schemas.microsoft.com/office/drawing/2014/main" id="{A0F8508F-3946-DD71-BC8B-BEA0EBD39489}"/>
              </a:ext>
            </a:extLst>
          </p:cNvPr>
          <p:cNvSpPr/>
          <p:nvPr/>
        </p:nvSpPr>
        <p:spPr>
          <a:xfrm>
            <a:off x="357958" y="2890628"/>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25389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63945" y="1635471"/>
            <a:ext cx="9533101" cy="3908762"/>
          </a:xfrm>
          <a:prstGeom prst="rect">
            <a:avLst/>
          </a:prstGeom>
          <a:noFill/>
        </p:spPr>
        <p:txBody>
          <a:bodyPr wrap="square" rtlCol="0">
            <a:spAutoFit/>
          </a:bodyPr>
          <a:lstStyle/>
          <a:p>
            <a:pPr algn="just"/>
            <a:r>
              <a:rPr lang="en-US" sz="3600" b="1" dirty="0">
                <a:solidFill>
                  <a:srgbClr val="C00000"/>
                </a:solidFill>
              </a:rPr>
              <a:t>Awards</a:t>
            </a:r>
          </a:p>
          <a:p>
            <a:pPr marL="457200" indent="-457200" algn="just">
              <a:buFont typeface="Wingdings" panose="05000000000000000000" pitchFamily="2" charset="2"/>
              <a:buChar char="ü"/>
            </a:pPr>
            <a:r>
              <a:rPr lang="en-US" sz="2800" b="1" dirty="0">
                <a:solidFill>
                  <a:srgbClr val="002060"/>
                </a:solidFill>
              </a:rPr>
              <a:t>May 2010, the BMW Foundation Young Leaders Award.</a:t>
            </a:r>
          </a:p>
          <a:p>
            <a:pPr marL="457200" indent="-457200" algn="just">
              <a:buFont typeface="Wingdings" panose="05000000000000000000" pitchFamily="2" charset="2"/>
              <a:buChar char="ü"/>
            </a:pPr>
            <a:r>
              <a:rPr lang="en-US" sz="2800" b="1" dirty="0">
                <a:solidFill>
                  <a:srgbClr val="002060"/>
                </a:solidFill>
              </a:rPr>
              <a:t>Nov. 2010, the designation of the smallest publisher in the Middle East by the European Union.</a:t>
            </a:r>
          </a:p>
          <a:p>
            <a:pPr marL="457200" indent="-457200" algn="just">
              <a:buFont typeface="Wingdings" panose="05000000000000000000" pitchFamily="2" charset="2"/>
              <a:buChar char="ü"/>
            </a:pPr>
            <a:r>
              <a:rPr lang="en-US" sz="2800" b="1" dirty="0">
                <a:solidFill>
                  <a:srgbClr val="002060"/>
                </a:solidFill>
              </a:rPr>
              <a:t>September 2011, World Summit Youth Award (WSYA) under the category of power to women. </a:t>
            </a:r>
          </a:p>
          <a:p>
            <a:pPr lvl="1" algn="just"/>
            <a:r>
              <a:rPr lang="en-US" sz="2400" b="1" dirty="0">
                <a:solidFill>
                  <a:srgbClr val="002060"/>
                </a:solidFill>
              </a:rPr>
              <a:t>Amani said proudly: </a:t>
            </a:r>
            <a:r>
              <a:rPr lang="en-US" sz="2400" b="1" i="1" dirty="0">
                <a:solidFill>
                  <a:srgbClr val="C00000"/>
                </a:solidFill>
              </a:rPr>
              <a:t>"There were 999 people from the world nominated to (WSYA) award and only four were the winners I was one of them."</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sp>
        <p:nvSpPr>
          <p:cNvPr id="7" name="Explosion: 8 Points 6">
            <a:extLst>
              <a:ext uri="{FF2B5EF4-FFF2-40B4-BE49-F238E27FC236}">
                <a16:creationId xmlns:a16="http://schemas.microsoft.com/office/drawing/2014/main" id="{69E1C09A-1BD0-B514-D1C8-F43A9E608776}"/>
              </a:ext>
            </a:extLst>
          </p:cNvPr>
          <p:cNvSpPr/>
          <p:nvPr/>
        </p:nvSpPr>
        <p:spPr>
          <a:xfrm>
            <a:off x="31236" y="3350204"/>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673568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63945" y="1635471"/>
            <a:ext cx="9533101" cy="1938992"/>
          </a:xfrm>
          <a:prstGeom prst="rect">
            <a:avLst/>
          </a:prstGeom>
          <a:noFill/>
        </p:spPr>
        <p:txBody>
          <a:bodyPr wrap="square" rtlCol="0">
            <a:spAutoFit/>
          </a:bodyPr>
          <a:lstStyle/>
          <a:p>
            <a:pPr algn="just"/>
            <a:r>
              <a:rPr lang="en-US" sz="3600" b="1" dirty="0">
                <a:solidFill>
                  <a:srgbClr val="C00000"/>
                </a:solidFill>
              </a:rPr>
              <a:t> Success</a:t>
            </a:r>
          </a:p>
          <a:p>
            <a:pPr marL="457200" indent="-457200" algn="just">
              <a:buFont typeface="Wingdings" panose="05000000000000000000" pitchFamily="2" charset="2"/>
              <a:buChar char="ü"/>
            </a:pPr>
            <a:r>
              <a:rPr lang="en-US" sz="2800" b="1" dirty="0" err="1">
                <a:solidFill>
                  <a:srgbClr val="002060"/>
                </a:solidFill>
              </a:rPr>
              <a:t>Amany</a:t>
            </a:r>
            <a:r>
              <a:rPr lang="en-US" sz="2800" b="1" dirty="0">
                <a:solidFill>
                  <a:srgbClr val="002060"/>
                </a:solidFill>
              </a:rPr>
              <a:t> </a:t>
            </a:r>
            <a:r>
              <a:rPr lang="en-US" sz="2800" b="1" dirty="0" err="1">
                <a:solidFill>
                  <a:srgbClr val="002060"/>
                </a:solidFill>
              </a:rPr>
              <a:t>ElTunsi</a:t>
            </a:r>
            <a:r>
              <a:rPr lang="en-US" sz="2800" b="1" dirty="0">
                <a:solidFill>
                  <a:srgbClr val="002060"/>
                </a:solidFill>
              </a:rPr>
              <a:t> said that:</a:t>
            </a:r>
          </a:p>
          <a:p>
            <a:pPr algn="just"/>
            <a:r>
              <a:rPr lang="en-US" sz="2800" b="1" i="1" dirty="0">
                <a:solidFill>
                  <a:srgbClr val="C00000"/>
                </a:solidFill>
              </a:rPr>
              <a:t>"I see my success secret lies in my insistence to succeed and hating failure."</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pic>
        <p:nvPicPr>
          <p:cNvPr id="7" name="Content Placeholder 3">
            <a:extLst>
              <a:ext uri="{FF2B5EF4-FFF2-40B4-BE49-F238E27FC236}">
                <a16:creationId xmlns:a16="http://schemas.microsoft.com/office/drawing/2014/main" id="{65EFA2C2-F416-AF24-F556-79889385E4A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9485" y="3060082"/>
            <a:ext cx="3505766" cy="3167861"/>
          </a:xfrm>
          <a:prstGeom prst="rect">
            <a:avLst/>
          </a:prstGeom>
        </p:spPr>
      </p:pic>
      <p:sp>
        <p:nvSpPr>
          <p:cNvPr id="11" name="Explosion: 8 Points 10">
            <a:extLst>
              <a:ext uri="{FF2B5EF4-FFF2-40B4-BE49-F238E27FC236}">
                <a16:creationId xmlns:a16="http://schemas.microsoft.com/office/drawing/2014/main" id="{3FB6CAED-F95E-5612-9EBA-D5EC00B573A3}"/>
              </a:ext>
            </a:extLst>
          </p:cNvPr>
          <p:cNvSpPr/>
          <p:nvPr/>
        </p:nvSpPr>
        <p:spPr>
          <a:xfrm>
            <a:off x="1811523" y="4108916"/>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425108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210858"/>
            <a:ext cx="9533101" cy="1077218"/>
          </a:xfrm>
          <a:prstGeom prst="rect">
            <a:avLst/>
          </a:prstGeom>
          <a:noFill/>
        </p:spPr>
        <p:txBody>
          <a:bodyPr wrap="square" rtlCol="0">
            <a:spAutoFit/>
          </a:bodyPr>
          <a:lstStyle/>
          <a:p>
            <a:pPr algn="just"/>
            <a:r>
              <a:rPr lang="en-US" sz="3600" b="1" dirty="0">
                <a:solidFill>
                  <a:srgbClr val="C00000"/>
                </a:solidFill>
              </a:rPr>
              <a:t> Conclusion</a:t>
            </a:r>
          </a:p>
          <a:p>
            <a:pPr marL="457200" indent="-457200" algn="just">
              <a:buFont typeface="Wingdings" panose="05000000000000000000" pitchFamily="2" charset="2"/>
              <a:buChar char="ü"/>
            </a:pPr>
            <a:r>
              <a:rPr lang="en-US" sz="2800" b="1" dirty="0">
                <a:solidFill>
                  <a:srgbClr val="002060"/>
                </a:solidFill>
              </a:rPr>
              <a:t>Finally, Amani achieved success:</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graphicFrame>
        <p:nvGraphicFramePr>
          <p:cNvPr id="11" name="Diagram 10">
            <a:extLst>
              <a:ext uri="{FF2B5EF4-FFF2-40B4-BE49-F238E27FC236}">
                <a16:creationId xmlns:a16="http://schemas.microsoft.com/office/drawing/2014/main" id="{98FB0B71-5644-5FDB-DDAD-11CB1D6DAAEA}"/>
              </a:ext>
            </a:extLst>
          </p:cNvPr>
          <p:cNvGraphicFramePr/>
          <p:nvPr/>
        </p:nvGraphicFramePr>
        <p:xfrm>
          <a:off x="5341656" y="2097588"/>
          <a:ext cx="6055390" cy="388728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Explosion: 8 Points 6">
            <a:extLst>
              <a:ext uri="{FF2B5EF4-FFF2-40B4-BE49-F238E27FC236}">
                <a16:creationId xmlns:a16="http://schemas.microsoft.com/office/drawing/2014/main" id="{6882FAA7-6674-A670-56C6-7C564714EFCF}"/>
              </a:ext>
            </a:extLst>
          </p:cNvPr>
          <p:cNvSpPr/>
          <p:nvPr/>
        </p:nvSpPr>
        <p:spPr>
          <a:xfrm>
            <a:off x="794954" y="2798902"/>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33356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547960" y="1464868"/>
            <a:ext cx="10195133" cy="646331"/>
          </a:xfrm>
          <a:prstGeom prst="rect">
            <a:avLst/>
          </a:prstGeom>
          <a:noFill/>
        </p:spPr>
        <p:txBody>
          <a:bodyPr wrap="square" rtlCol="0">
            <a:spAutoFit/>
          </a:bodyPr>
          <a:lstStyle/>
          <a:p>
            <a:pPr algn="just"/>
            <a:r>
              <a:rPr lang="en-US" sz="3600" b="1" dirty="0">
                <a:solidFill>
                  <a:srgbClr val="C00000"/>
                </a:solidFill>
              </a:rPr>
              <a:t>What’s your expectations about her success now?</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2" name="Picture 11" descr="A picture containing vector graphics&#10;&#10;Description automatically generated">
            <a:extLst>
              <a:ext uri="{FF2B5EF4-FFF2-40B4-BE49-F238E27FC236}">
                <a16:creationId xmlns:a16="http://schemas.microsoft.com/office/drawing/2014/main" id="{FA4B426C-BB41-5598-8049-73A287D07F1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5656" t="2554" r="24776" b="10130"/>
          <a:stretch/>
        </p:blipFill>
        <p:spPr>
          <a:xfrm>
            <a:off x="4949477" y="2161741"/>
            <a:ext cx="2591353" cy="3798510"/>
          </a:xfrm>
          <a:prstGeom prst="rect">
            <a:avLst/>
          </a:prstGeom>
        </p:spPr>
      </p:pic>
      <p:sp>
        <p:nvSpPr>
          <p:cNvPr id="7" name="Explosion: 8 Points 6">
            <a:extLst>
              <a:ext uri="{FF2B5EF4-FFF2-40B4-BE49-F238E27FC236}">
                <a16:creationId xmlns:a16="http://schemas.microsoft.com/office/drawing/2014/main" id="{591C84E7-7105-CE37-D551-B71AD04F8C57}"/>
              </a:ext>
            </a:extLst>
          </p:cNvPr>
          <p:cNvSpPr/>
          <p:nvPr/>
        </p:nvSpPr>
        <p:spPr>
          <a:xfrm>
            <a:off x="7592356" y="210137"/>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7435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F5F9B-3F33-03DD-38AC-FD23696B20A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627BA82-98A1-4474-68CC-1D8404F842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9A7815E7-B51D-15C5-7007-9248B935B95F}"/>
              </a:ext>
            </a:extLst>
          </p:cNvPr>
          <p:cNvPicPr>
            <a:picLocks noChangeAspect="1"/>
          </p:cNvPicPr>
          <p:nvPr/>
        </p:nvPicPr>
        <p:blipFill>
          <a:blip r:embed="rId3"/>
          <a:stretch>
            <a:fillRect/>
          </a:stretch>
        </p:blipFill>
        <p:spPr>
          <a:xfrm>
            <a:off x="2440788" y="6341127"/>
            <a:ext cx="9902229" cy="204838"/>
          </a:xfrm>
          <a:prstGeom prst="rect">
            <a:avLst/>
          </a:prstGeom>
        </p:spPr>
      </p:pic>
      <p:pic>
        <p:nvPicPr>
          <p:cNvPr id="4" name="Picture 3">
            <a:extLst>
              <a:ext uri="{FF2B5EF4-FFF2-40B4-BE49-F238E27FC236}">
                <a16:creationId xmlns:a16="http://schemas.microsoft.com/office/drawing/2014/main" id="{477AE74E-46FB-68E3-146A-C053E720ED3F}"/>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9692233-94C3-920A-FD91-BB441ED39A2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4BF8939-B181-4DC5-45CC-4783B912C079}"/>
              </a:ext>
            </a:extLst>
          </p:cNvPr>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A3CDF5FD-991D-B991-869C-F494A0F64AA0}"/>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827A15C4-EB3E-5D53-08DB-77B5AC37624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a:extLst>
              <a:ext uri="{FF2B5EF4-FFF2-40B4-BE49-F238E27FC236}">
                <a16:creationId xmlns:a16="http://schemas.microsoft.com/office/drawing/2014/main" id="{DFE650DD-F2C5-812C-D833-6FABD128F4F0}"/>
              </a:ext>
            </a:extLst>
          </p:cNvPr>
          <p:cNvSpPr txBox="1"/>
          <p:nvPr/>
        </p:nvSpPr>
        <p:spPr>
          <a:xfrm>
            <a:off x="1588600" y="1343715"/>
            <a:ext cx="10195133" cy="646331"/>
          </a:xfrm>
          <a:prstGeom prst="rect">
            <a:avLst/>
          </a:prstGeom>
          <a:noFill/>
        </p:spPr>
        <p:txBody>
          <a:bodyPr wrap="square" rtlCol="0">
            <a:spAutoFit/>
          </a:bodyPr>
          <a:lstStyle/>
          <a:p>
            <a:pPr algn="just"/>
            <a:r>
              <a:rPr lang="en-US" sz="3600" b="1" dirty="0">
                <a:solidFill>
                  <a:srgbClr val="C00000"/>
                </a:solidFill>
              </a:rPr>
              <a:t>What’s your expectations about her success now?</a:t>
            </a:r>
          </a:p>
        </p:txBody>
      </p:sp>
      <p:sp>
        <p:nvSpPr>
          <p:cNvPr id="20" name="Flowchart: Connector 19">
            <a:extLst>
              <a:ext uri="{FF2B5EF4-FFF2-40B4-BE49-F238E27FC236}">
                <a16:creationId xmlns:a16="http://schemas.microsoft.com/office/drawing/2014/main" id="{8587B4F6-3248-09DE-A9BC-1174B75D9BDD}"/>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0" name="TextBox 9">
            <a:extLst>
              <a:ext uri="{FF2B5EF4-FFF2-40B4-BE49-F238E27FC236}">
                <a16:creationId xmlns:a16="http://schemas.microsoft.com/office/drawing/2014/main" id="{5785FD5C-7628-3E0C-700E-0F7BDB6A9EA3}"/>
              </a:ext>
            </a:extLst>
          </p:cNvPr>
          <p:cNvSpPr txBox="1"/>
          <p:nvPr/>
        </p:nvSpPr>
        <p:spPr>
          <a:xfrm>
            <a:off x="1262952" y="1935155"/>
            <a:ext cx="10351173" cy="830997"/>
          </a:xfrm>
          <a:prstGeom prst="rect">
            <a:avLst/>
          </a:prstGeom>
          <a:noFill/>
        </p:spPr>
        <p:txBody>
          <a:bodyPr wrap="square">
            <a:spAutoFit/>
          </a:bodyPr>
          <a:lstStyle/>
          <a:p>
            <a:pPr algn="just" rtl="1"/>
            <a:r>
              <a:rPr lang="ar-EG" sz="2400" b="1" i="0" dirty="0">
                <a:solidFill>
                  <a:srgbClr val="222222"/>
                </a:solidFill>
                <a:effectLst/>
                <a:latin typeface="Droid Arabic Naskh"/>
              </a:rPr>
              <a:t>أماني التونسي، مؤلفة وكاتبة مصرية، كتبت سيناريو فيلم بين بحرين عام 2018، وسيناريو وحوار فيلم قصة حب عام 2019، وسيناريو وحوار فيلم توأم روحي عام 2020.</a:t>
            </a:r>
            <a:endParaRPr lang="en-US" sz="2400" b="1" dirty="0"/>
          </a:p>
        </p:txBody>
      </p:sp>
      <p:pic>
        <p:nvPicPr>
          <p:cNvPr id="13" name="Picture 12">
            <a:extLst>
              <a:ext uri="{FF2B5EF4-FFF2-40B4-BE49-F238E27FC236}">
                <a16:creationId xmlns:a16="http://schemas.microsoft.com/office/drawing/2014/main" id="{FBAF5793-8DE1-84FD-6975-4A568C0D0668}"/>
              </a:ext>
            </a:extLst>
          </p:cNvPr>
          <p:cNvPicPr>
            <a:picLocks noChangeAspect="1"/>
          </p:cNvPicPr>
          <p:nvPr/>
        </p:nvPicPr>
        <p:blipFill rotWithShape="1">
          <a:blip r:embed="rId7"/>
          <a:srcRect l="12696" t="25705" r="25833" b="14843"/>
          <a:stretch/>
        </p:blipFill>
        <p:spPr>
          <a:xfrm>
            <a:off x="4409856" y="2766152"/>
            <a:ext cx="7494440" cy="4077304"/>
          </a:xfrm>
          <a:prstGeom prst="rect">
            <a:avLst/>
          </a:prstGeom>
        </p:spPr>
      </p:pic>
      <p:pic>
        <p:nvPicPr>
          <p:cNvPr id="15" name="Picture 14">
            <a:extLst>
              <a:ext uri="{FF2B5EF4-FFF2-40B4-BE49-F238E27FC236}">
                <a16:creationId xmlns:a16="http://schemas.microsoft.com/office/drawing/2014/main" id="{50CB461C-D937-607A-37AD-665128B8BFBC}"/>
              </a:ext>
            </a:extLst>
          </p:cNvPr>
          <p:cNvPicPr>
            <a:picLocks noChangeAspect="1"/>
          </p:cNvPicPr>
          <p:nvPr/>
        </p:nvPicPr>
        <p:blipFill rotWithShape="1">
          <a:blip r:embed="rId8"/>
          <a:srcRect l="55500" t="33756" r="25167" b="40335"/>
          <a:stretch/>
        </p:blipFill>
        <p:spPr>
          <a:xfrm>
            <a:off x="2122697" y="3850892"/>
            <a:ext cx="2357120" cy="1776849"/>
          </a:xfrm>
          <a:prstGeom prst="rect">
            <a:avLst/>
          </a:prstGeom>
        </p:spPr>
      </p:pic>
      <p:sp>
        <p:nvSpPr>
          <p:cNvPr id="16" name="Explosion: 8 Points 15">
            <a:extLst>
              <a:ext uri="{FF2B5EF4-FFF2-40B4-BE49-F238E27FC236}">
                <a16:creationId xmlns:a16="http://schemas.microsoft.com/office/drawing/2014/main" id="{BB034B4F-553C-10EF-7B9A-F10F2BF79E14}"/>
              </a:ext>
            </a:extLst>
          </p:cNvPr>
          <p:cNvSpPr/>
          <p:nvPr/>
        </p:nvSpPr>
        <p:spPr>
          <a:xfrm rot="20919418">
            <a:off x="361569" y="2628585"/>
            <a:ext cx="2014565" cy="1610200"/>
          </a:xfrm>
          <a:prstGeom prst="irregularSeal1">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Influence Audience</a:t>
            </a:r>
          </a:p>
        </p:txBody>
      </p:sp>
      <p:sp>
        <p:nvSpPr>
          <p:cNvPr id="7" name="Explosion: 8 Points 6">
            <a:extLst>
              <a:ext uri="{FF2B5EF4-FFF2-40B4-BE49-F238E27FC236}">
                <a16:creationId xmlns:a16="http://schemas.microsoft.com/office/drawing/2014/main" id="{CBC8FB4A-44FB-BD99-A710-8D38C6F0E08C}"/>
              </a:ext>
            </a:extLst>
          </p:cNvPr>
          <p:cNvSpPr/>
          <p:nvPr/>
        </p:nvSpPr>
        <p:spPr>
          <a:xfrm>
            <a:off x="7592356" y="210137"/>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76609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close-up of a logo&#10;&#10;Description automatically generated with low confidence">
            <a:extLst>
              <a:ext uri="{FF2B5EF4-FFF2-40B4-BE49-F238E27FC236}">
                <a16:creationId xmlns:a16="http://schemas.microsoft.com/office/drawing/2014/main" id="{55B6AB1C-33D5-92BC-DF9C-5655B9BC3C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5609" y="1597508"/>
            <a:ext cx="5575564" cy="2080003"/>
          </a:xfrm>
          <a:prstGeom prst="rect">
            <a:avLst/>
          </a:prstGeom>
        </p:spPr>
      </p:pic>
    </p:spTree>
    <p:extLst>
      <p:ext uri="{BB962C8B-B14F-4D97-AF65-F5344CB8AC3E}">
        <p14:creationId xmlns:p14="http://schemas.microsoft.com/office/powerpoint/2010/main" val="2074169280"/>
      </p:ext>
    </p:extLst>
  </p:cSld>
  <p:clrMapOvr>
    <a:masterClrMapping/>
  </p:clrMapOvr>
  <mc:AlternateContent xmlns:mc="http://schemas.openxmlformats.org/markup-compatibility/2006" xmlns:p14="http://schemas.microsoft.com/office/powerpoint/2010/main">
    <mc:Choice Requires="p14">
      <p:transition spd="slow" p14:dur="2000" advTm="3878"/>
    </mc:Choice>
    <mc:Fallback xmlns="">
      <p:transition spd="slow" advTm="38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866710" y="2295056"/>
            <a:ext cx="5757747"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Are you a Leader?</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17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Are you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6009516" cy="464050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Are you someone who:</a:t>
            </a:r>
          </a:p>
          <a:p>
            <a:pPr marL="1431925" lvl="1" indent="-457200">
              <a:lnSpc>
                <a:spcPct val="150000"/>
              </a:lnSpc>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Wants to improve your community?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Has something to contribute?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Doesn't wait around for someone else to get the job done?</a:t>
            </a:r>
          </a:p>
        </p:txBody>
      </p:sp>
      <p:pic>
        <p:nvPicPr>
          <p:cNvPr id="11" name="Picture 10">
            <a:extLst>
              <a:ext uri="{FF2B5EF4-FFF2-40B4-BE49-F238E27FC236}">
                <a16:creationId xmlns:a16="http://schemas.microsoft.com/office/drawing/2014/main" id="{602894A8-AC98-AB6D-3154-2C3B933D0D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52426" y="3008326"/>
            <a:ext cx="5020249" cy="2820902"/>
          </a:xfrm>
          <a:prstGeom prst="rect">
            <a:avLst/>
          </a:prstGeom>
        </p:spPr>
      </p:pic>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866710" y="2295056"/>
            <a:ext cx="5757747"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How to Be a Leader?</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74779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055452"/>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you be a community leader?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make a difference.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grow.</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fill the need for community leaders.</a:t>
            </a:r>
          </a:p>
        </p:txBody>
      </p:sp>
    </p:spTree>
    <p:extLst>
      <p:ext uri="{BB962C8B-B14F-4D97-AF65-F5344CB8AC3E}">
        <p14:creationId xmlns:p14="http://schemas.microsoft.com/office/powerpoint/2010/main" val="1458685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380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When should you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2461991"/>
            <a:ext cx="10442246" cy="3046988"/>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you </a:t>
            </a:r>
            <a:r>
              <a:rPr lang="en-US" sz="2400" b="1" dirty="0">
                <a:solidFill>
                  <a:srgbClr val="C00000"/>
                </a:solidFill>
                <a:latin typeface="Tajawal ExtraBold" panose="00000800000000000000" pitchFamily="2" charset="-78"/>
                <a:cs typeface="Tajawal ExtraBold" panose="00000800000000000000" pitchFamily="2" charset="-78"/>
              </a:rPr>
              <a:t>take initiative </a:t>
            </a: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C00000"/>
                </a:solidFill>
                <a:latin typeface="Tajawal ExtraBold" panose="00000800000000000000" pitchFamily="2" charset="-78"/>
                <a:cs typeface="Tajawal ExtraBold" panose="00000800000000000000" pitchFamily="2" charset="-78"/>
              </a:rPr>
              <a:t>improve a situation</a:t>
            </a:r>
            <a:r>
              <a:rPr lang="en-US" sz="2400" b="1" dirty="0">
                <a:solidFill>
                  <a:srgbClr val="0A1F61"/>
                </a:solidFill>
                <a:latin typeface="Tajawal ExtraBold" panose="00000800000000000000" pitchFamily="2" charset="-78"/>
                <a:cs typeface="Tajawal ExtraBold" panose="00000800000000000000" pitchFamily="2" charset="-78"/>
              </a:rPr>
              <a:t>, you will almost always delight, relieve, and surprise people.</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You don't have to take over someone's leadership role in order to help things go well. </a:t>
            </a:r>
            <a:r>
              <a:rPr lang="en-US" sz="2400" b="1" dirty="0">
                <a:solidFill>
                  <a:srgbClr val="0A1F61"/>
                </a:solidFill>
                <a:latin typeface="Tajawal ExtraBold" panose="00000800000000000000" pitchFamily="2" charset="-78"/>
                <a:cs typeface="Tajawal ExtraBold" panose="00000800000000000000" pitchFamily="2" charset="-78"/>
              </a:rPr>
              <a:t>In fact, one way of helping a group function better is by supporting the official leader. You can do this by </a:t>
            </a:r>
            <a:r>
              <a:rPr lang="en-US" sz="2400" b="1" dirty="0">
                <a:solidFill>
                  <a:srgbClr val="C00000"/>
                </a:solidFill>
                <a:latin typeface="Tajawal ExtraBold" panose="00000800000000000000" pitchFamily="2" charset="-78"/>
                <a:cs typeface="Tajawal ExtraBold" panose="00000800000000000000" pitchFamily="2" charset="-78"/>
              </a:rPr>
              <a:t>organizing others to help with the work</a:t>
            </a:r>
            <a:r>
              <a:rPr lang="en-US" sz="2400" b="1" dirty="0">
                <a:solidFill>
                  <a:srgbClr val="0A1F61"/>
                </a:solidFill>
                <a:latin typeface="Tajawal ExtraBold" panose="00000800000000000000" pitchFamily="2" charset="-78"/>
                <a:cs typeface="Tajawal ExtraBold" panose="00000800000000000000" pitchFamily="2" charset="-78"/>
              </a:rPr>
              <a:t>, by </a:t>
            </a:r>
            <a:r>
              <a:rPr lang="en-US" sz="2400" b="1" dirty="0">
                <a:solidFill>
                  <a:srgbClr val="C00000"/>
                </a:solidFill>
                <a:latin typeface="Tajawal ExtraBold" panose="00000800000000000000" pitchFamily="2" charset="-78"/>
                <a:cs typeface="Tajawal ExtraBold" panose="00000800000000000000" pitchFamily="2" charset="-78"/>
              </a:rPr>
              <a:t>listening to the leader</a:t>
            </a:r>
            <a:r>
              <a:rPr lang="en-US" sz="2400" b="1" dirty="0">
                <a:solidFill>
                  <a:srgbClr val="0A1F61"/>
                </a:solidFill>
                <a:latin typeface="Tajawal ExtraBold" panose="00000800000000000000" pitchFamily="2" charset="-78"/>
                <a:cs typeface="Tajawal ExtraBold" panose="00000800000000000000" pitchFamily="2" charset="-78"/>
              </a:rPr>
              <a:t>, and by </a:t>
            </a:r>
            <a:r>
              <a:rPr lang="en-US" sz="2400" b="1" dirty="0">
                <a:solidFill>
                  <a:srgbClr val="C00000"/>
                </a:solidFill>
                <a:latin typeface="Tajawal ExtraBold" panose="00000800000000000000" pitchFamily="2" charset="-78"/>
                <a:cs typeface="Tajawal ExtraBold" panose="00000800000000000000" pitchFamily="2" charset="-78"/>
              </a:rPr>
              <a:t>encouraging the leader </a:t>
            </a:r>
            <a:r>
              <a:rPr lang="en-US" sz="2400" b="1" dirty="0">
                <a:solidFill>
                  <a:srgbClr val="0A1F61"/>
                </a:solidFill>
                <a:latin typeface="Tajawal ExtraBold" panose="00000800000000000000" pitchFamily="2" charset="-78"/>
                <a:cs typeface="Tajawal ExtraBold" panose="00000800000000000000" pitchFamily="2" charset="-78"/>
              </a:rPr>
              <a:t>when she or he feels discouraged.</a:t>
            </a:r>
          </a:p>
        </p:txBody>
      </p:sp>
      <p:sp>
        <p:nvSpPr>
          <p:cNvPr id="10" name="Title 1">
            <a:extLst>
              <a:ext uri="{FF2B5EF4-FFF2-40B4-BE49-F238E27FC236}">
                <a16:creationId xmlns:a16="http://schemas.microsoft.com/office/drawing/2014/main" id="{95BDBE7F-A7F8-8237-DE0E-B68769A3D3D5}"/>
              </a:ext>
            </a:extLst>
          </p:cNvPr>
          <p:cNvSpPr txBox="1">
            <a:spLocks/>
          </p:cNvSpPr>
          <p:nvPr/>
        </p:nvSpPr>
        <p:spPr>
          <a:xfrm>
            <a:off x="2650377" y="1456817"/>
            <a:ext cx="6167268" cy="913327"/>
          </a:xfrm>
          <a:prstGeom prst="rect">
            <a:avLst/>
          </a:prstGeom>
          <a:solidFill>
            <a:schemeClr val="accent1">
              <a:lumMod val="50000"/>
            </a:schemeClr>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You can </a:t>
            </a:r>
            <a:r>
              <a:rPr lang="en-US" altLang="en-US" sz="5400" b="1" i="1" dirty="0">
                <a:ln w="10160">
                  <a:solidFill>
                    <a:schemeClr val="accent5"/>
                  </a:solidFill>
                  <a:prstDash val="solid"/>
                </a:ln>
                <a:solidFill>
                  <a:srgbClr val="FFFFFF"/>
                </a:solidFill>
                <a:effectLst>
                  <a:outerShdw blurRad="38100" dist="22860" dir="5400000" algn="tl" rotWithShape="0">
                    <a:srgbClr val="000000">
                      <a:alpha val="30000"/>
                    </a:srgbClr>
                  </a:outerShdw>
                </a:effectLst>
              </a:rPr>
              <a:t>always</a:t>
            </a: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lead</a:t>
            </a:r>
          </a:p>
        </p:txBody>
      </p:sp>
    </p:spTree>
    <p:extLst>
      <p:ext uri="{BB962C8B-B14F-4D97-AF65-F5344CB8AC3E}">
        <p14:creationId xmlns:p14="http://schemas.microsoft.com/office/powerpoint/2010/main" val="201863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99394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people learn how to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1" name="Picture 30">
            <a:extLst>
              <a:ext uri="{FF2B5EF4-FFF2-40B4-BE49-F238E27FC236}">
                <a16:creationId xmlns:a16="http://schemas.microsoft.com/office/drawing/2014/main" id="{6637DB45-6E15-03EF-DDF7-7C5F0761B325}"/>
              </a:ext>
            </a:extLst>
          </p:cNvPr>
          <p:cNvPicPr>
            <a:picLocks noChangeAspect="1"/>
          </p:cNvPicPr>
          <p:nvPr/>
        </p:nvPicPr>
        <p:blipFill>
          <a:blip r:embed="rId5"/>
          <a:stretch>
            <a:fillRect/>
          </a:stretch>
        </p:blipFill>
        <p:spPr>
          <a:xfrm>
            <a:off x="2440788" y="6222371"/>
            <a:ext cx="9902229" cy="204838"/>
          </a:xfrm>
          <a:prstGeom prst="rect">
            <a:avLst/>
          </a:prstGeom>
        </p:spPr>
      </p:pic>
      <p:sp>
        <p:nvSpPr>
          <p:cNvPr id="32" name="TextBox 31">
            <a:extLst>
              <a:ext uri="{FF2B5EF4-FFF2-40B4-BE49-F238E27FC236}">
                <a16:creationId xmlns:a16="http://schemas.microsoft.com/office/drawing/2014/main" id="{DB137D70-A1A5-B3F1-40BD-D7EED9C0A518}"/>
              </a:ext>
            </a:extLst>
          </p:cNvPr>
          <p:cNvSpPr txBox="1"/>
          <p:nvPr/>
        </p:nvSpPr>
        <p:spPr>
          <a:xfrm>
            <a:off x="1262952" y="1373777"/>
            <a:ext cx="10442246"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become a leader by:</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Jumping in and practicing</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Observing others lead</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Finding a mentor</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Taking a class or workshop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882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278094"/>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Maybe you didn't think that day dreaming was part of being a leader. Young people often have big hopes and dreams for what they can do to improve their worlds. </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Listen to people</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Listen to what people have to say. You need their thoughts and input. They will grow in confidence and become more engaged if they know their opinions are valued.</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responsibility</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You have to make a decision to lead and view yourself as a community leader. No one else can contribute what you can. You have a point of view that no one else has. You have a set of skills that is unique. Your corner of the world will be different if you decide to act on its behalf.</a:t>
            </a:r>
          </a:p>
        </p:txBody>
      </p:sp>
    </p:spTree>
    <p:extLst>
      <p:ext uri="{BB962C8B-B14F-4D97-AF65-F5344CB8AC3E}">
        <p14:creationId xmlns:p14="http://schemas.microsoft.com/office/powerpoint/2010/main" val="31124162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38855" y="1471211"/>
            <a:ext cx="10903295" cy="4585871"/>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Set goals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short-term goals. That is how you carve a real path to your vision.</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individuals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talents are not being well used? Is someone acting in a way that is divisive or is draining the group of its energy? Is there a person who needs some help learning how to work in a team?</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the group as a whole</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group cohesive? Do people in the group have a shared vision? Is there trust and a sense of mutual support? Does the group need some training to help it function better? Are there some policies the group needs to strengthen it?</a:t>
            </a:r>
          </a:p>
        </p:txBody>
      </p:sp>
    </p:spTree>
    <p:extLst>
      <p:ext uri="{BB962C8B-B14F-4D97-AF65-F5344CB8AC3E}">
        <p14:creationId xmlns:p14="http://schemas.microsoft.com/office/powerpoint/2010/main" val="39156771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708981"/>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Propose programs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Groups need direction and policies to keep them moving towards their goals. You don't have to be a dictator to make proposals. You can make proposals, then listen to people's responses and then make appropriate changes. Someone needs to take responsibility for moving the whole group forward.</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the work done </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includes getting others to help, and making sure that all the bases are covered so that the job gets done right.</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Recruit and teach others to become leaders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One of the central and long-term jobs of a community leader is to develop other leaders. Developing leaders is how we build a strong community of individuals that can work together to achieve goals. It is the basis for how a democracy works.</a:t>
            </a:r>
          </a:p>
        </p:txBody>
      </p:sp>
    </p:spTree>
    <p:extLst>
      <p:ext uri="{BB962C8B-B14F-4D97-AF65-F5344CB8AC3E}">
        <p14:creationId xmlns:p14="http://schemas.microsoft.com/office/powerpoint/2010/main" val="12863458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341632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Leadership development </a:t>
            </a:r>
            <a:r>
              <a:rPr lang="en-US" sz="2400" b="1" dirty="0">
                <a:solidFill>
                  <a:srgbClr val="0A1F61"/>
                </a:solidFill>
                <a:latin typeface="Tajawal ExtraBold" panose="00000800000000000000" pitchFamily="2" charset="-78"/>
                <a:cs typeface="Tajawal ExtraBold" panose="00000800000000000000" pitchFamily="2" charset="-78"/>
              </a:rPr>
              <a:t>is a long-term investment. Often community leaders have to put the development of other leaders ahead of achieving short-term goals. </a:t>
            </a:r>
          </a:p>
          <a:p>
            <a:pPr marL="1431925" lvl="2" algn="just"/>
            <a:endParaRPr lang="en-US" sz="2400" b="1" dirty="0">
              <a:solidFill>
                <a:srgbClr val="0A1F61"/>
              </a:solidFill>
              <a:latin typeface="Tajawal ExtraBold" panose="00000800000000000000" pitchFamily="2" charset="-78"/>
              <a:cs typeface="Tajawal ExtraBold" panose="00000800000000000000" pitchFamily="2" charset="-78"/>
            </a:endParaRPr>
          </a:p>
          <a:p>
            <a:pPr marL="1597025" lvl="2"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For example, it may be more important to take the risk of letting a relatively </a:t>
            </a:r>
            <a:r>
              <a:rPr lang="en-US" sz="2400" b="1" dirty="0">
                <a:solidFill>
                  <a:srgbClr val="C00000"/>
                </a:solidFill>
                <a:latin typeface="Tajawal ExtraBold" panose="00000800000000000000" pitchFamily="2" charset="-78"/>
                <a:cs typeface="Tajawal ExtraBold" panose="00000800000000000000" pitchFamily="2" charset="-78"/>
              </a:rPr>
              <a:t>inexperienced person chair a small meeting </a:t>
            </a:r>
            <a:r>
              <a:rPr lang="en-US" sz="2400" b="1" dirty="0">
                <a:solidFill>
                  <a:srgbClr val="0A1F61"/>
                </a:solidFill>
                <a:latin typeface="Tajawal ExtraBold" panose="00000800000000000000" pitchFamily="2" charset="-78"/>
                <a:cs typeface="Tajawal ExtraBold" panose="00000800000000000000" pitchFamily="2" charset="-78"/>
              </a:rPr>
              <a:t>and acquire new skills. If the meeting gets messy, perhaps that is not so bad. Leadership development is not a tidy endeavor.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832761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6096000" y="3411877"/>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3188" y="2323205"/>
            <a:ext cx="4645425"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Leader’s Qualities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94924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40788" y="1291559"/>
            <a:ext cx="5343327"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Integrity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Courage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Commitment</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Care for others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Creativity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Flexibility</a:t>
            </a:r>
          </a:p>
        </p:txBody>
      </p:sp>
      <p:sp>
        <p:nvSpPr>
          <p:cNvPr id="11" name="TextBox 10">
            <a:extLst>
              <a:ext uri="{FF2B5EF4-FFF2-40B4-BE49-F238E27FC236}">
                <a16:creationId xmlns:a16="http://schemas.microsoft.com/office/drawing/2014/main" id="{40C15742-DE1A-A66F-1464-2E00ABBBB633}"/>
              </a:ext>
            </a:extLst>
          </p:cNvPr>
          <p:cNvSpPr txBox="1"/>
          <p:nvPr/>
        </p:nvSpPr>
        <p:spPr>
          <a:xfrm>
            <a:off x="6459434" y="1027544"/>
            <a:ext cx="1772920" cy="4418517"/>
          </a:xfrm>
          <a:prstGeom prst="rect">
            <a:avLst/>
          </a:prstGeom>
          <a:noFill/>
        </p:spPr>
        <p:txBody>
          <a:bodyPr wrap="square">
            <a:spAutoFit/>
          </a:bodyPr>
          <a:lstStyle/>
          <a:p>
            <a:pPr algn="r" rtl="1">
              <a:lnSpc>
                <a:spcPct val="200000"/>
              </a:lnSpc>
            </a:pPr>
            <a:r>
              <a:rPr lang="en-US" sz="2400" b="1" dirty="0" err="1">
                <a:solidFill>
                  <a:srgbClr val="C00000"/>
                </a:solidFill>
              </a:rPr>
              <a:t>نزاهة</a:t>
            </a:r>
            <a:endParaRPr lang="en-US" sz="2400" b="1" dirty="0">
              <a:solidFill>
                <a:srgbClr val="C00000"/>
              </a:solidFill>
            </a:endParaRPr>
          </a:p>
          <a:p>
            <a:pPr algn="r" rtl="1">
              <a:lnSpc>
                <a:spcPct val="200000"/>
              </a:lnSpc>
            </a:pPr>
            <a:r>
              <a:rPr lang="en-US" sz="2400" b="1" dirty="0" err="1">
                <a:solidFill>
                  <a:srgbClr val="C00000"/>
                </a:solidFill>
              </a:rPr>
              <a:t>شجاعة</a:t>
            </a:r>
            <a:endParaRPr lang="en-US" sz="2400" b="1" dirty="0">
              <a:solidFill>
                <a:srgbClr val="C00000"/>
              </a:solidFill>
            </a:endParaRPr>
          </a:p>
          <a:p>
            <a:pPr algn="r" rtl="1">
              <a:lnSpc>
                <a:spcPct val="200000"/>
              </a:lnSpc>
            </a:pPr>
            <a:r>
              <a:rPr lang="en-US" sz="2400" b="1" dirty="0" err="1">
                <a:solidFill>
                  <a:srgbClr val="C00000"/>
                </a:solidFill>
              </a:rPr>
              <a:t>التزام</a:t>
            </a:r>
            <a:endParaRPr lang="en-US" sz="2400" b="1" dirty="0">
              <a:solidFill>
                <a:srgbClr val="C00000"/>
              </a:solidFill>
            </a:endParaRPr>
          </a:p>
          <a:p>
            <a:pPr algn="r" rtl="1">
              <a:lnSpc>
                <a:spcPct val="200000"/>
              </a:lnSpc>
            </a:pPr>
            <a:r>
              <a:rPr lang="en-US" sz="2400" b="1" dirty="0" err="1">
                <a:solidFill>
                  <a:srgbClr val="C00000"/>
                </a:solidFill>
              </a:rPr>
              <a:t>رعاية</a:t>
            </a:r>
            <a:r>
              <a:rPr lang="en-US" sz="2400" b="1" dirty="0">
                <a:solidFill>
                  <a:srgbClr val="C00000"/>
                </a:solidFill>
              </a:rPr>
              <a:t> </a:t>
            </a:r>
            <a:r>
              <a:rPr lang="en-US" sz="2400" b="1" dirty="0" err="1">
                <a:solidFill>
                  <a:srgbClr val="C00000"/>
                </a:solidFill>
              </a:rPr>
              <a:t>الآخرين</a:t>
            </a:r>
            <a:endParaRPr lang="en-US" sz="2400" b="1" dirty="0">
              <a:solidFill>
                <a:srgbClr val="C00000"/>
              </a:solidFill>
            </a:endParaRPr>
          </a:p>
          <a:p>
            <a:pPr algn="r" rtl="1">
              <a:lnSpc>
                <a:spcPct val="200000"/>
              </a:lnSpc>
            </a:pPr>
            <a:r>
              <a:rPr lang="en-US" sz="2400" b="1" dirty="0" err="1">
                <a:solidFill>
                  <a:srgbClr val="C00000"/>
                </a:solidFill>
              </a:rPr>
              <a:t>إِبداع</a:t>
            </a:r>
            <a:endParaRPr lang="en-US" sz="2400" b="1" dirty="0">
              <a:solidFill>
                <a:srgbClr val="C00000"/>
              </a:solidFill>
            </a:endParaRPr>
          </a:p>
          <a:p>
            <a:pPr algn="r" rtl="1">
              <a:lnSpc>
                <a:spcPct val="200000"/>
              </a:lnSpc>
            </a:pPr>
            <a:r>
              <a:rPr lang="en-US" sz="2400" b="1" dirty="0" err="1">
                <a:solidFill>
                  <a:srgbClr val="C00000"/>
                </a:solidFill>
              </a:rPr>
              <a:t>المرونة</a:t>
            </a:r>
            <a:endParaRPr lang="en-US" sz="2400" b="1" dirty="0">
              <a:solidFill>
                <a:srgbClr val="C00000"/>
              </a:solidFill>
            </a:endParaRPr>
          </a:p>
        </p:txBody>
      </p:sp>
    </p:spTree>
    <p:extLst>
      <p:ext uri="{BB962C8B-B14F-4D97-AF65-F5344CB8AC3E}">
        <p14:creationId xmlns:p14="http://schemas.microsoft.com/office/powerpoint/2010/main" val="18842615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Integrity: To trust you, people have to know that you say what you believe and act accordingly. If people trust you, they may follow you to the ends of the earth.</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Courage: Leadership means that you show others the way through the dark, scary, forest. Go ahead and speak the truth--even when it's not popular.</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Commitment: You have to stick with a task through the good times and the bad. Your commitment will serve as a model.</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Ability to care about others: People will follow you if they know you care about them and about others. 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Creativity and flexibility: Every situation will call for a different response. Be ready to change and come up with new solutions.</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75055" y="1093124"/>
            <a:ext cx="10676518" cy="46166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If you are going to be a leader, it is necessary to dream big for yourself and for what you want to accomplish.</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Lili </a:t>
            </a:r>
            <a:r>
              <a:rPr lang="en-US" sz="2800" b="1" dirty="0" err="1">
                <a:solidFill>
                  <a:srgbClr val="0A1F61"/>
                </a:solidFill>
                <a:latin typeface="Tajawal ExtraBold" panose="00000800000000000000" pitchFamily="2" charset="-78"/>
                <a:cs typeface="Tajawal ExtraBold" panose="00000800000000000000" pitchFamily="2" charset="-78"/>
              </a:rPr>
              <a:t>Fini</a:t>
            </a:r>
            <a:r>
              <a:rPr lang="en-US" sz="2800" b="1" dirty="0">
                <a:solidFill>
                  <a:srgbClr val="0A1F61"/>
                </a:solidFill>
                <a:latin typeface="Tajawal ExtraBold" panose="00000800000000000000" pitchFamily="2" charset="-78"/>
                <a:cs typeface="Tajawal ExtraBold" panose="00000800000000000000" pitchFamily="2" charset="-78"/>
              </a:rPr>
              <a:t> Zanuck, a film director and producer, said, </a:t>
            </a:r>
            <a:r>
              <a:rPr lang="en-US" sz="2800" i="1" dirty="0">
                <a:solidFill>
                  <a:srgbClr val="0A1F61"/>
                </a:solidFill>
                <a:latin typeface="Tajawal ExtraBold" panose="00000800000000000000" pitchFamily="2" charset="-78"/>
                <a:cs typeface="Tajawal ExtraBold" panose="00000800000000000000" pitchFamily="2" charset="-78"/>
              </a:rPr>
              <a:t>"Nothing happens without a dream. The daydreaming mind will wander to something greater than the conscious mind could ever have imagined. The more you visualize your dream, the more you understand it. That's how you begin. Soon you're on the road to realizing your dream."</a:t>
            </a:r>
          </a:p>
        </p:txBody>
      </p:sp>
      <p:sp>
        <p:nvSpPr>
          <p:cNvPr id="10" name="Speech Bubble: Rectangle with Corners Rounded 9">
            <a:extLst>
              <a:ext uri="{FF2B5EF4-FFF2-40B4-BE49-F238E27FC236}">
                <a16:creationId xmlns:a16="http://schemas.microsoft.com/office/drawing/2014/main" id="{E64FE79C-3F88-9322-2595-03172CFA9789}"/>
              </a:ext>
            </a:extLst>
          </p:cNvPr>
          <p:cNvSpPr/>
          <p:nvPr/>
        </p:nvSpPr>
        <p:spPr>
          <a:xfrm>
            <a:off x="340242" y="2711302"/>
            <a:ext cx="1446028" cy="1977656"/>
          </a:xfrm>
          <a:prstGeom prst="wedgeRoundRectCallout">
            <a:avLst>
              <a:gd name="adj1" fmla="val 99755"/>
              <a:gd name="adj2" fmla="val -26747"/>
              <a:gd name="adj3" fmla="val 16667"/>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E8DD793E-B124-71A4-F757-B15CBFF931C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585" y="2829857"/>
            <a:ext cx="1321832" cy="1762443"/>
          </a:xfrm>
          <a:prstGeom prst="rect">
            <a:avLst/>
          </a:prstGeom>
        </p:spPr>
      </p:pic>
      <p:sp>
        <p:nvSpPr>
          <p:cNvPr id="14" name="TextBox 13">
            <a:extLst>
              <a:ext uri="{FF2B5EF4-FFF2-40B4-BE49-F238E27FC236}">
                <a16:creationId xmlns:a16="http://schemas.microsoft.com/office/drawing/2014/main" id="{C0D9F07F-550C-6195-0723-1AA4270FF313}"/>
              </a:ext>
            </a:extLst>
          </p:cNvPr>
          <p:cNvSpPr txBox="1"/>
          <p:nvPr/>
        </p:nvSpPr>
        <p:spPr>
          <a:xfrm>
            <a:off x="2122697" y="5508979"/>
            <a:ext cx="9417563" cy="1200329"/>
          </a:xfrm>
          <a:prstGeom prst="rect">
            <a:avLst/>
          </a:prstGeom>
          <a:noFill/>
        </p:spPr>
        <p:txBody>
          <a:bodyPr wrap="square">
            <a:spAutoFit/>
          </a:bodyPr>
          <a:lstStyle/>
          <a:p>
            <a:pPr algn="just" rtl="1"/>
            <a:r>
              <a:rPr lang="en-US" sz="2400" b="1" dirty="0">
                <a:solidFill>
                  <a:srgbClr val="C00000"/>
                </a:solidFill>
              </a:rPr>
              <a:t>"</a:t>
            </a:r>
            <a:r>
              <a:rPr lang="en-US" sz="2400" b="1" dirty="0" err="1">
                <a:solidFill>
                  <a:srgbClr val="C00000"/>
                </a:solidFill>
              </a:rPr>
              <a:t>لا</a:t>
            </a:r>
            <a:r>
              <a:rPr lang="en-US" sz="2400" b="1" dirty="0">
                <a:solidFill>
                  <a:srgbClr val="C00000"/>
                </a:solidFill>
              </a:rPr>
              <a:t> </a:t>
            </a:r>
            <a:r>
              <a:rPr lang="en-US" sz="2400" b="1" dirty="0" err="1">
                <a:solidFill>
                  <a:srgbClr val="C00000"/>
                </a:solidFill>
              </a:rPr>
              <a:t>شيء</a:t>
            </a:r>
            <a:r>
              <a:rPr lang="en-US" sz="2400" b="1" dirty="0">
                <a:solidFill>
                  <a:srgbClr val="C00000"/>
                </a:solidFill>
              </a:rPr>
              <a:t> </a:t>
            </a:r>
            <a:r>
              <a:rPr lang="en-US" sz="2400" b="1" dirty="0" err="1">
                <a:solidFill>
                  <a:srgbClr val="C00000"/>
                </a:solidFill>
              </a:rPr>
              <a:t>يحدث</a:t>
            </a:r>
            <a:r>
              <a:rPr lang="en-US" sz="2400" b="1" dirty="0">
                <a:solidFill>
                  <a:srgbClr val="C00000"/>
                </a:solidFill>
              </a:rPr>
              <a:t> </a:t>
            </a:r>
            <a:r>
              <a:rPr lang="en-US" sz="2400" b="1" dirty="0" err="1">
                <a:solidFill>
                  <a:srgbClr val="C00000"/>
                </a:solidFill>
              </a:rPr>
              <a:t>بدون</a:t>
            </a:r>
            <a:r>
              <a:rPr lang="en-US" sz="2400" b="1" dirty="0">
                <a:solidFill>
                  <a:srgbClr val="C00000"/>
                </a:solidFill>
              </a:rPr>
              <a:t> </a:t>
            </a:r>
            <a:r>
              <a:rPr lang="en-US" sz="2400" b="1" dirty="0" err="1">
                <a:solidFill>
                  <a:srgbClr val="C00000"/>
                </a:solidFill>
              </a:rPr>
              <a:t>حلم</a:t>
            </a:r>
            <a:r>
              <a:rPr lang="en-US" sz="2400" b="1" dirty="0">
                <a:solidFill>
                  <a:srgbClr val="C00000"/>
                </a:solidFill>
              </a:rPr>
              <a:t>. </a:t>
            </a:r>
            <a:r>
              <a:rPr lang="en-US" sz="2400" b="1" dirty="0" err="1">
                <a:solidFill>
                  <a:srgbClr val="C00000"/>
                </a:solidFill>
              </a:rPr>
              <a:t>سوف</a:t>
            </a:r>
            <a:r>
              <a:rPr lang="en-US" sz="2400" b="1" dirty="0">
                <a:solidFill>
                  <a:srgbClr val="C00000"/>
                </a:solidFill>
              </a:rPr>
              <a:t> </a:t>
            </a:r>
            <a:r>
              <a:rPr lang="en-US" sz="2400" b="1" dirty="0" err="1">
                <a:solidFill>
                  <a:srgbClr val="C00000"/>
                </a:solidFill>
              </a:rPr>
              <a:t>يهيم</a:t>
            </a:r>
            <a:r>
              <a:rPr lang="en-US" sz="2400" b="1" dirty="0">
                <a:solidFill>
                  <a:srgbClr val="C00000"/>
                </a:solidFill>
              </a:rPr>
              <a:t> </a:t>
            </a:r>
            <a:r>
              <a:rPr lang="en-US" sz="2400" b="1" dirty="0" err="1">
                <a:solidFill>
                  <a:srgbClr val="C00000"/>
                </a:solidFill>
              </a:rPr>
              <a:t>العقل</a:t>
            </a:r>
            <a:r>
              <a:rPr lang="en-US" sz="2400" b="1" dirty="0">
                <a:solidFill>
                  <a:srgbClr val="C00000"/>
                </a:solidFill>
              </a:rPr>
              <a:t> </a:t>
            </a:r>
            <a:r>
              <a:rPr lang="en-US" sz="2400" b="1" dirty="0" err="1">
                <a:solidFill>
                  <a:srgbClr val="C00000"/>
                </a:solidFill>
              </a:rPr>
              <a:t>الحالم</a:t>
            </a:r>
            <a:r>
              <a:rPr lang="en-US" sz="2400" b="1" dirty="0">
                <a:solidFill>
                  <a:srgbClr val="C00000"/>
                </a:solidFill>
              </a:rPr>
              <a:t> إلى </a:t>
            </a:r>
            <a:r>
              <a:rPr lang="en-US" sz="2400" b="1" dirty="0" err="1">
                <a:solidFill>
                  <a:srgbClr val="C00000"/>
                </a:solidFill>
              </a:rPr>
              <a:t>شيء</a:t>
            </a:r>
            <a:r>
              <a:rPr lang="en-US" sz="2400" b="1" dirty="0">
                <a:solidFill>
                  <a:srgbClr val="C00000"/>
                </a:solidFill>
              </a:rPr>
              <a:t> </a:t>
            </a:r>
            <a:r>
              <a:rPr lang="en-US" sz="2400" b="1" dirty="0" err="1">
                <a:solidFill>
                  <a:srgbClr val="C00000"/>
                </a:solidFill>
              </a:rPr>
              <a:t>أعظم</a:t>
            </a:r>
            <a:r>
              <a:rPr lang="en-US" sz="2400" b="1" dirty="0">
                <a:solidFill>
                  <a:srgbClr val="C00000"/>
                </a:solidFill>
              </a:rPr>
              <a:t> </a:t>
            </a:r>
            <a:r>
              <a:rPr lang="en-US" sz="2400" b="1" dirty="0" err="1">
                <a:solidFill>
                  <a:srgbClr val="C00000"/>
                </a:solidFill>
              </a:rPr>
              <a:t>مما</a:t>
            </a:r>
            <a:r>
              <a:rPr lang="en-US" sz="2400" b="1" dirty="0">
                <a:solidFill>
                  <a:srgbClr val="C00000"/>
                </a:solidFill>
              </a:rPr>
              <a:t> </a:t>
            </a:r>
            <a:r>
              <a:rPr lang="en-US" sz="2400" b="1" dirty="0" err="1">
                <a:solidFill>
                  <a:srgbClr val="C00000"/>
                </a:solidFill>
              </a:rPr>
              <a:t>يمكن</a:t>
            </a:r>
            <a:r>
              <a:rPr lang="en-US" sz="2400" b="1" dirty="0">
                <a:solidFill>
                  <a:srgbClr val="C00000"/>
                </a:solidFill>
              </a:rPr>
              <a:t> أن </a:t>
            </a:r>
            <a:r>
              <a:rPr lang="en-US" sz="2400" b="1" dirty="0" err="1">
                <a:solidFill>
                  <a:srgbClr val="C00000"/>
                </a:solidFill>
              </a:rPr>
              <a:t>يتخيله</a:t>
            </a:r>
            <a:r>
              <a:rPr lang="en-US" sz="2400" b="1" dirty="0">
                <a:solidFill>
                  <a:srgbClr val="C00000"/>
                </a:solidFill>
              </a:rPr>
              <a:t> </a:t>
            </a:r>
            <a:r>
              <a:rPr lang="en-US" sz="2400" b="1" dirty="0" err="1">
                <a:solidFill>
                  <a:srgbClr val="C00000"/>
                </a:solidFill>
              </a:rPr>
              <a:t>العقل</a:t>
            </a:r>
            <a:r>
              <a:rPr lang="en-US" sz="2400" b="1" dirty="0">
                <a:solidFill>
                  <a:srgbClr val="C00000"/>
                </a:solidFill>
              </a:rPr>
              <a:t> </a:t>
            </a:r>
            <a:r>
              <a:rPr lang="en-US" sz="2400" b="1" dirty="0" err="1">
                <a:solidFill>
                  <a:srgbClr val="C00000"/>
                </a:solidFill>
              </a:rPr>
              <a:t>الواعي</a:t>
            </a:r>
            <a:r>
              <a:rPr lang="en-US" sz="2400" b="1" dirty="0">
                <a:solidFill>
                  <a:srgbClr val="C00000"/>
                </a:solidFill>
              </a:rPr>
              <a:t>. </a:t>
            </a:r>
            <a:r>
              <a:rPr lang="en-US" sz="2400" b="1" dirty="0" err="1">
                <a:solidFill>
                  <a:srgbClr val="C00000"/>
                </a:solidFill>
              </a:rPr>
              <a:t>كلما</a:t>
            </a:r>
            <a:r>
              <a:rPr lang="en-US" sz="2400" b="1" dirty="0">
                <a:solidFill>
                  <a:srgbClr val="C00000"/>
                </a:solidFill>
              </a:rPr>
              <a:t> </a:t>
            </a:r>
            <a:r>
              <a:rPr lang="en-US" sz="2400" b="1" dirty="0" err="1">
                <a:solidFill>
                  <a:srgbClr val="C00000"/>
                </a:solidFill>
              </a:rPr>
              <a:t>تصورت</a:t>
            </a:r>
            <a:r>
              <a:rPr lang="en-US" sz="2400" b="1" dirty="0">
                <a:solidFill>
                  <a:srgbClr val="C00000"/>
                </a:solidFill>
              </a:rPr>
              <a:t> </a:t>
            </a:r>
            <a:r>
              <a:rPr lang="en-US" sz="2400" b="1" dirty="0" err="1">
                <a:solidFill>
                  <a:srgbClr val="C00000"/>
                </a:solidFill>
              </a:rPr>
              <a:t>حلمك</a:t>
            </a:r>
            <a:r>
              <a:rPr lang="en-US" sz="2400" b="1" dirty="0">
                <a:solidFill>
                  <a:srgbClr val="C00000"/>
                </a:solidFill>
              </a:rPr>
              <a:t> </a:t>
            </a:r>
            <a:r>
              <a:rPr lang="en-US" sz="2400" b="1" dirty="0" err="1">
                <a:solidFill>
                  <a:srgbClr val="C00000"/>
                </a:solidFill>
              </a:rPr>
              <a:t>أكثر</a:t>
            </a:r>
            <a:r>
              <a:rPr lang="en-US" sz="2400" b="1" dirty="0">
                <a:solidFill>
                  <a:srgbClr val="C00000"/>
                </a:solidFill>
              </a:rPr>
              <a:t>، </a:t>
            </a:r>
            <a:r>
              <a:rPr lang="en-US" sz="2400" b="1" dirty="0" err="1">
                <a:solidFill>
                  <a:srgbClr val="C00000"/>
                </a:solidFill>
              </a:rPr>
              <a:t>كلما</a:t>
            </a:r>
            <a:r>
              <a:rPr lang="en-US" sz="2400" b="1" dirty="0">
                <a:solidFill>
                  <a:srgbClr val="C00000"/>
                </a:solidFill>
              </a:rPr>
              <a:t> </a:t>
            </a:r>
            <a:r>
              <a:rPr lang="en-US" sz="2400" b="1" dirty="0" err="1">
                <a:solidFill>
                  <a:srgbClr val="C00000"/>
                </a:solidFill>
              </a:rPr>
              <a:t>فهمته</a:t>
            </a:r>
            <a:r>
              <a:rPr lang="en-US" sz="2400" b="1" dirty="0">
                <a:solidFill>
                  <a:srgbClr val="C00000"/>
                </a:solidFill>
              </a:rPr>
              <a:t> </a:t>
            </a:r>
            <a:r>
              <a:rPr lang="en-US" sz="2400" b="1" dirty="0" err="1">
                <a:solidFill>
                  <a:srgbClr val="C00000"/>
                </a:solidFill>
              </a:rPr>
              <a:t>أكثر</a:t>
            </a:r>
            <a:r>
              <a:rPr lang="en-US" sz="2400" b="1" dirty="0">
                <a:solidFill>
                  <a:srgbClr val="C00000"/>
                </a:solidFill>
              </a:rPr>
              <a:t>. </a:t>
            </a:r>
            <a:r>
              <a:rPr lang="en-US" sz="2400" b="1" dirty="0" err="1">
                <a:solidFill>
                  <a:srgbClr val="C00000"/>
                </a:solidFill>
              </a:rPr>
              <a:t>هكذا</a:t>
            </a:r>
            <a:r>
              <a:rPr lang="en-US" sz="2400" b="1" dirty="0">
                <a:solidFill>
                  <a:srgbClr val="C00000"/>
                </a:solidFill>
              </a:rPr>
              <a:t> </a:t>
            </a:r>
            <a:r>
              <a:rPr lang="en-US" sz="2400" b="1" dirty="0" err="1">
                <a:solidFill>
                  <a:srgbClr val="C00000"/>
                </a:solidFill>
              </a:rPr>
              <a:t>تبدأ</a:t>
            </a:r>
            <a:r>
              <a:rPr lang="en-US" sz="2400" b="1" dirty="0">
                <a:solidFill>
                  <a:srgbClr val="C00000"/>
                </a:solidFill>
              </a:rPr>
              <a:t>. </a:t>
            </a:r>
            <a:r>
              <a:rPr lang="en-US" sz="2400" b="1" dirty="0" err="1">
                <a:solidFill>
                  <a:srgbClr val="C00000"/>
                </a:solidFill>
              </a:rPr>
              <a:t>وسرعان</a:t>
            </a:r>
            <a:r>
              <a:rPr lang="en-US" sz="2400" b="1" dirty="0">
                <a:solidFill>
                  <a:srgbClr val="C00000"/>
                </a:solidFill>
              </a:rPr>
              <a:t> </a:t>
            </a:r>
            <a:r>
              <a:rPr lang="en-US" sz="2400" b="1" dirty="0" err="1">
                <a:solidFill>
                  <a:srgbClr val="C00000"/>
                </a:solidFill>
              </a:rPr>
              <a:t>ما</a:t>
            </a:r>
            <a:r>
              <a:rPr lang="en-US" sz="2400" b="1" dirty="0">
                <a:solidFill>
                  <a:srgbClr val="C00000"/>
                </a:solidFill>
              </a:rPr>
              <a:t> تكون على </a:t>
            </a:r>
            <a:r>
              <a:rPr lang="en-US" sz="2400" b="1" dirty="0" err="1">
                <a:solidFill>
                  <a:srgbClr val="C00000"/>
                </a:solidFill>
              </a:rPr>
              <a:t>الطريق</a:t>
            </a:r>
            <a:r>
              <a:rPr lang="en-US" sz="2400" b="1" dirty="0">
                <a:solidFill>
                  <a:srgbClr val="C00000"/>
                </a:solidFill>
              </a:rPr>
              <a:t> إلى </a:t>
            </a:r>
            <a:r>
              <a:rPr lang="en-US" sz="2400" b="1" dirty="0" err="1">
                <a:solidFill>
                  <a:srgbClr val="C00000"/>
                </a:solidFill>
              </a:rPr>
              <a:t>تحقيق</a:t>
            </a:r>
            <a:r>
              <a:rPr lang="en-US" sz="2400" b="1" dirty="0">
                <a:solidFill>
                  <a:srgbClr val="C00000"/>
                </a:solidFill>
              </a:rPr>
              <a:t> </a:t>
            </a:r>
            <a:r>
              <a:rPr lang="en-US" sz="2400" b="1" dirty="0" err="1">
                <a:solidFill>
                  <a:srgbClr val="C00000"/>
                </a:solidFill>
              </a:rPr>
              <a:t>حلمك</a:t>
            </a:r>
            <a:r>
              <a:rPr lang="en-US" sz="2400" b="1" dirty="0">
                <a:solidFill>
                  <a:srgbClr val="C00000"/>
                </a:solidFill>
              </a:rPr>
              <a:t>."</a:t>
            </a:r>
          </a:p>
        </p:txBody>
      </p:sp>
    </p:spTree>
    <p:extLst>
      <p:ext uri="{BB962C8B-B14F-4D97-AF65-F5344CB8AC3E}">
        <p14:creationId xmlns:p14="http://schemas.microsoft.com/office/powerpoint/2010/main" val="40272525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2409602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332398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C00000"/>
                </a:solidFill>
                <a:latin typeface="Tajawal ExtraBold" panose="00000800000000000000" pitchFamily="2" charset="-78"/>
                <a:cs typeface="Tajawal ExtraBold" panose="00000800000000000000" pitchFamily="2" charset="-78"/>
              </a:rPr>
              <a:t>Try these exercises:</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Interview a young person. Ask him or her what they would do to change the world if they could. Ask them what they wish were different.</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Try to remember when you were a teenager. What did you want to change in the world?</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Put aside practical considerations and fears. Brainstorm a list of dreams you would like to see come true.</a:t>
            </a:r>
            <a:endParaRPr 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55334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30414" y="2295056"/>
            <a:ext cx="6394044" cy="924420"/>
          </a:xfrm>
          <a:prstGeom prst="rect">
            <a:avLst/>
          </a:prstGeom>
          <a:noFill/>
        </p:spPr>
        <p:txBody>
          <a:bodyPr wrap="square">
            <a:spAutoFit/>
          </a:bodyPr>
          <a:lstStyle/>
          <a:p>
            <a:pPr marL="517525" algn="ctr">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Developing a Vision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6003264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It is a statement 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big picture 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19395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205686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44017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How do you create a vision?</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Brainstorm many ideas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Clarify your vision</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Trust your hunches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without limits</a:t>
            </a:r>
          </a:p>
        </p:txBody>
      </p:sp>
      <p:sp>
        <p:nvSpPr>
          <p:cNvPr id="11" name="TextBox 10">
            <a:extLst>
              <a:ext uri="{FF2B5EF4-FFF2-40B4-BE49-F238E27FC236}">
                <a16:creationId xmlns:a16="http://schemas.microsoft.com/office/drawing/2014/main" id="{581BF864-E9FB-922C-F82C-EACB248E5D3F}"/>
              </a:ext>
            </a:extLst>
          </p:cNvPr>
          <p:cNvSpPr txBox="1"/>
          <p:nvPr/>
        </p:nvSpPr>
        <p:spPr>
          <a:xfrm>
            <a:off x="6207760" y="1917513"/>
            <a:ext cx="1870004" cy="2782941"/>
          </a:xfrm>
          <a:prstGeom prst="rect">
            <a:avLst/>
          </a:prstGeom>
          <a:noFill/>
        </p:spPr>
        <p:txBody>
          <a:bodyPr wrap="square">
            <a:spAutoFit/>
          </a:bodyPr>
          <a:lstStyle/>
          <a:p>
            <a:pPr algn="r" rtl="1">
              <a:lnSpc>
                <a:spcPct val="200000"/>
              </a:lnSpc>
            </a:pPr>
            <a:r>
              <a:rPr lang="en-US" b="1" dirty="0" err="1">
                <a:solidFill>
                  <a:srgbClr val="C00000"/>
                </a:solidFill>
              </a:rPr>
              <a:t>إطمح</a:t>
            </a:r>
            <a:r>
              <a:rPr lang="en-US" b="1" dirty="0">
                <a:solidFill>
                  <a:srgbClr val="C00000"/>
                </a:solidFill>
              </a:rPr>
              <a:t> </a:t>
            </a:r>
            <a:r>
              <a:rPr lang="en-US" b="1" dirty="0" err="1">
                <a:solidFill>
                  <a:srgbClr val="C00000"/>
                </a:solidFill>
              </a:rPr>
              <a:t>للكثير</a:t>
            </a:r>
            <a:endParaRPr lang="en-US" b="1" dirty="0">
              <a:solidFill>
                <a:srgbClr val="C00000"/>
              </a:solidFill>
            </a:endParaRPr>
          </a:p>
          <a:p>
            <a:pPr algn="r" rtl="1">
              <a:lnSpc>
                <a:spcPct val="200000"/>
              </a:lnSpc>
            </a:pPr>
            <a:r>
              <a:rPr lang="en-US" b="1" dirty="0" err="1">
                <a:solidFill>
                  <a:srgbClr val="C00000"/>
                </a:solidFill>
              </a:rPr>
              <a:t>طرح</a:t>
            </a:r>
            <a:r>
              <a:rPr lang="en-US" b="1" dirty="0">
                <a:solidFill>
                  <a:srgbClr val="C00000"/>
                </a:solidFill>
              </a:rPr>
              <a:t> </a:t>
            </a:r>
            <a:r>
              <a:rPr lang="en-US" b="1" dirty="0" err="1">
                <a:solidFill>
                  <a:srgbClr val="C00000"/>
                </a:solidFill>
              </a:rPr>
              <a:t>العديد</a:t>
            </a:r>
            <a:r>
              <a:rPr lang="en-US" b="1" dirty="0">
                <a:solidFill>
                  <a:srgbClr val="C00000"/>
                </a:solidFill>
              </a:rPr>
              <a:t> من </a:t>
            </a:r>
            <a:r>
              <a:rPr lang="en-US" b="1" dirty="0" err="1">
                <a:solidFill>
                  <a:srgbClr val="C00000"/>
                </a:solidFill>
              </a:rPr>
              <a:t>الأفكار</a:t>
            </a:r>
            <a:endParaRPr lang="en-US" b="1" dirty="0">
              <a:solidFill>
                <a:srgbClr val="C00000"/>
              </a:solidFill>
            </a:endParaRPr>
          </a:p>
          <a:p>
            <a:pPr algn="r" rtl="1">
              <a:lnSpc>
                <a:spcPct val="200000"/>
              </a:lnSpc>
            </a:pPr>
            <a:r>
              <a:rPr lang="en-US" b="1" dirty="0" err="1">
                <a:solidFill>
                  <a:srgbClr val="C00000"/>
                </a:solidFill>
              </a:rPr>
              <a:t>وضح</a:t>
            </a:r>
            <a:r>
              <a:rPr lang="en-US" b="1" dirty="0">
                <a:solidFill>
                  <a:srgbClr val="C00000"/>
                </a:solidFill>
              </a:rPr>
              <a:t> </a:t>
            </a:r>
            <a:r>
              <a:rPr lang="en-US" b="1" dirty="0" err="1">
                <a:solidFill>
                  <a:srgbClr val="C00000"/>
                </a:solidFill>
              </a:rPr>
              <a:t>رؤيتك</a:t>
            </a:r>
            <a:endParaRPr lang="en-US" b="1" dirty="0">
              <a:solidFill>
                <a:srgbClr val="C00000"/>
              </a:solidFill>
            </a:endParaRPr>
          </a:p>
          <a:p>
            <a:pPr algn="r" rtl="1">
              <a:lnSpc>
                <a:spcPct val="200000"/>
              </a:lnSpc>
            </a:pPr>
            <a:r>
              <a:rPr lang="en-US" b="1" dirty="0" err="1">
                <a:solidFill>
                  <a:srgbClr val="C00000"/>
                </a:solidFill>
              </a:rPr>
              <a:t>ثق</a:t>
            </a:r>
            <a:r>
              <a:rPr lang="en-US" b="1" dirty="0">
                <a:solidFill>
                  <a:srgbClr val="C00000"/>
                </a:solidFill>
              </a:rPr>
              <a:t> </a:t>
            </a:r>
            <a:r>
              <a:rPr lang="en-US" b="1" dirty="0" err="1">
                <a:solidFill>
                  <a:srgbClr val="C00000"/>
                </a:solidFill>
              </a:rPr>
              <a:t>بحدسك</a:t>
            </a:r>
            <a:endParaRPr lang="en-US" b="1" dirty="0">
              <a:solidFill>
                <a:srgbClr val="C00000"/>
              </a:solidFill>
            </a:endParaRPr>
          </a:p>
          <a:p>
            <a:pPr algn="r" rtl="1">
              <a:lnSpc>
                <a:spcPct val="200000"/>
              </a:lnSpc>
            </a:pPr>
            <a:r>
              <a:rPr lang="en-US" b="1" dirty="0" err="1">
                <a:solidFill>
                  <a:srgbClr val="C00000"/>
                </a:solidFill>
              </a:rPr>
              <a:t>فكر</a:t>
            </a:r>
            <a:r>
              <a:rPr lang="en-US" b="1" dirty="0">
                <a:solidFill>
                  <a:srgbClr val="C00000"/>
                </a:solidFill>
              </a:rPr>
              <a:t> </a:t>
            </a:r>
            <a:r>
              <a:rPr lang="en-US" b="1" dirty="0" err="1">
                <a:solidFill>
                  <a:srgbClr val="C00000"/>
                </a:solidFill>
              </a:rPr>
              <a:t>بلا</a:t>
            </a:r>
            <a:r>
              <a:rPr lang="en-US" b="1" dirty="0">
                <a:solidFill>
                  <a:srgbClr val="C00000"/>
                </a:solidFill>
              </a:rPr>
              <a:t> </a:t>
            </a:r>
            <a:r>
              <a:rPr lang="en-US" b="1" dirty="0" err="1">
                <a:solidFill>
                  <a:srgbClr val="C00000"/>
                </a:solidFill>
              </a:rPr>
              <a:t>حدود</a:t>
            </a:r>
            <a:endParaRPr lang="en-US" b="1" dirty="0">
              <a:solidFill>
                <a:srgbClr val="C00000"/>
              </a:solidFill>
            </a:endParaRPr>
          </a:p>
        </p:txBody>
      </p:sp>
    </p:spTree>
    <p:extLst>
      <p:ext uri="{BB962C8B-B14F-4D97-AF65-F5344CB8AC3E}">
        <p14:creationId xmlns:p14="http://schemas.microsoft.com/office/powerpoint/2010/main" val="23747551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15633396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424731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C00000"/>
                </a:solidFill>
                <a:latin typeface="Tajawal ExtraBold" panose="00000800000000000000" pitchFamily="2" charset="-78"/>
                <a:cs typeface="Tajawal ExtraBold" panose="00000800000000000000" pitchFamily="2" charset="-78"/>
              </a:rPr>
              <a:t>Exercise</a:t>
            </a:r>
            <a:endParaRPr lang="en-US" sz="2400" b="1" dirty="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do you envision for yourself in the next five years?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How do you want to grow?</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work?</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family life or friendships?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where you live?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fun and recreation?</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yourself as a leader?</a:t>
            </a:r>
          </a:p>
          <a:p>
            <a:pPr marL="855663" lvl="1" indent="-344488"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vision for your own life </a:t>
            </a:r>
            <a:r>
              <a:rPr lang="en-US" sz="2000" b="1" dirty="0">
                <a:solidFill>
                  <a:srgbClr val="0070C0"/>
                </a:solidFill>
                <a:latin typeface="Tajawal ExtraBold" panose="00000800000000000000" pitchFamily="2" charset="-78"/>
                <a:cs typeface="Tajawal ExtraBold" panose="00000800000000000000" pitchFamily="2" charset="-78"/>
              </a:rPr>
              <a:t>is simply a picture of where you want to be in the future</a:t>
            </a:r>
            <a:r>
              <a:rPr lang="en-US" sz="2000" b="1" dirty="0">
                <a:solidFill>
                  <a:srgbClr val="C00000"/>
                </a:solidFill>
                <a:latin typeface="Tajawal ExtraBold" panose="00000800000000000000" pitchFamily="2" charset="-78"/>
                <a:cs typeface="Tajawal ExtraBold" panose="00000800000000000000" pitchFamily="2" charset="-78"/>
              </a:rPr>
              <a:t>. And a vision for your community, group, or organization </a:t>
            </a:r>
            <a:r>
              <a:rPr lang="en-US" sz="2000" b="1" dirty="0">
                <a:solidFill>
                  <a:srgbClr val="0070C0"/>
                </a:solidFill>
                <a:latin typeface="Tajawal ExtraBold" panose="00000800000000000000" pitchFamily="2" charset="-78"/>
                <a:cs typeface="Tajawal ExtraBold" panose="00000800000000000000" pitchFamily="2" charset="-78"/>
              </a:rPr>
              <a:t>is simply your picture of where you want that group to be in the future</a:t>
            </a:r>
            <a:r>
              <a:rPr lang="en-US" sz="2000" b="1" dirty="0">
                <a:solidFill>
                  <a:srgbClr val="C00000"/>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61EFF9E1-564F-C83F-4A88-B8E62329EE91}"/>
              </a:ext>
            </a:extLst>
          </p:cNvPr>
          <p:cNvSpPr txBox="1"/>
          <p:nvPr/>
        </p:nvSpPr>
        <p:spPr>
          <a:xfrm>
            <a:off x="4446670" y="1860408"/>
            <a:ext cx="968478" cy="369332"/>
          </a:xfrm>
          <a:prstGeom prst="rect">
            <a:avLst/>
          </a:prstGeom>
          <a:noFill/>
        </p:spPr>
        <p:txBody>
          <a:bodyPr wrap="square">
            <a:spAutoFit/>
          </a:bodyPr>
          <a:lstStyle/>
          <a:p>
            <a:r>
              <a:rPr lang="ar-EG" dirty="0">
                <a:effectLst/>
                <a:latin typeface="Segoe UI Web (Arabic)"/>
              </a:rPr>
              <a:t>تصور</a:t>
            </a:r>
          </a:p>
        </p:txBody>
      </p:sp>
    </p:spTree>
    <p:extLst>
      <p:ext uri="{BB962C8B-B14F-4D97-AF65-F5344CB8AC3E}">
        <p14:creationId xmlns:p14="http://schemas.microsoft.com/office/powerpoint/2010/main" val="28520008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Help people take ownership of a vision</a:t>
            </a:r>
          </a:p>
          <a:p>
            <a:pPr marL="974725" indent="-457200">
              <a:lnSpc>
                <a:spcPct val="150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As a leader</a:t>
            </a:r>
            <a:r>
              <a:rPr lang="en-US" sz="2400" b="1" dirty="0">
                <a:solidFill>
                  <a:srgbClr val="0A1F61"/>
                </a:solidFill>
                <a:latin typeface="Tajawal ExtraBold" panose="00000800000000000000" pitchFamily="2" charset="-78"/>
                <a:cs typeface="Tajawal ExtraBold" panose="00000800000000000000" pitchFamily="2" charset="-78"/>
              </a:rPr>
              <a:t>,</a:t>
            </a:r>
            <a:r>
              <a:rPr lang="en-US" sz="2400" b="1" dirty="0">
                <a:solidFill>
                  <a:srgbClr val="0070C0"/>
                </a:solidFill>
                <a:latin typeface="Tajawal ExtraBold" panose="00000800000000000000" pitchFamily="2" charset="-78"/>
                <a:cs typeface="Tajawal ExtraBold" panose="00000800000000000000" pitchFamily="2" charset="-78"/>
              </a:rPr>
              <a:t> you have to help people take your vision and make it their own. </a:t>
            </a:r>
            <a:r>
              <a:rPr lang="en-US" sz="2400" b="1" dirty="0">
                <a:solidFill>
                  <a:srgbClr val="0A1F61"/>
                </a:solidFill>
                <a:latin typeface="Tajawal ExtraBold" panose="00000800000000000000" pitchFamily="2" charset="-78"/>
                <a:cs typeface="Tajawal ExtraBold" panose="00000800000000000000" pitchFamily="2" charset="-78"/>
              </a:rPr>
              <a:t>This is an important step in bringing people together to work toward </a:t>
            </a:r>
            <a:r>
              <a:rPr lang="en-US" sz="2400" b="1" dirty="0">
                <a:solidFill>
                  <a:srgbClr val="0C77C3"/>
                </a:solidFill>
                <a:latin typeface="Tajawal ExtraBold" panose="00000800000000000000" pitchFamily="2" charset="-78"/>
                <a:cs typeface="Tajawal ExtraBold" panose="00000800000000000000" pitchFamily="2" charset="-78"/>
              </a:rPr>
              <a:t>a common goal</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nSpc>
                <a:spcPct val="150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Members of a group need to have a shared vision </a:t>
            </a:r>
            <a:r>
              <a:rPr lang="en-US" sz="2400" b="1" dirty="0">
                <a:solidFill>
                  <a:srgbClr val="0A1F61"/>
                </a:solidFill>
                <a:latin typeface="Tajawal ExtraBold" panose="00000800000000000000" pitchFamily="2" charset="-78"/>
                <a:cs typeface="Tajawal ExtraBold" panose="00000800000000000000" pitchFamily="2" charset="-78"/>
              </a:rPr>
              <a:t>and a sense of ownership </a:t>
            </a:r>
            <a:r>
              <a:rPr lang="en-US" sz="2400" b="1" dirty="0">
                <a:solidFill>
                  <a:srgbClr val="C00000"/>
                </a:solidFill>
                <a:latin typeface="Tajawal ExtraBold" panose="00000800000000000000" pitchFamily="2" charset="-78"/>
                <a:cs typeface="Tajawal ExtraBold" panose="00000800000000000000" pitchFamily="2" charset="-78"/>
              </a:rPr>
              <a:t>in order to be committed to the group</a:t>
            </a:r>
            <a:r>
              <a:rPr lang="en-US" sz="2400" b="1" dirty="0">
                <a:solidFill>
                  <a:srgbClr val="0A1F61"/>
                </a:solidFill>
                <a:latin typeface="Tajawal ExtraBold" panose="00000800000000000000" pitchFamily="2" charset="-78"/>
                <a:cs typeface="Tajawal ExtraBold" panose="00000800000000000000" pitchFamily="2" charset="-78"/>
              </a:rPr>
              <a:t>. That is key in helping people stay with a group for a long time.</a:t>
            </a:r>
          </a:p>
        </p:txBody>
      </p:sp>
    </p:spTree>
    <p:extLst>
      <p:ext uri="{BB962C8B-B14F-4D97-AF65-F5344CB8AC3E}">
        <p14:creationId xmlns:p14="http://schemas.microsoft.com/office/powerpoint/2010/main" val="1775196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30414" y="2295056"/>
            <a:ext cx="63940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Understanding People's Needs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0499893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32779"/>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Kinds of needs: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Large-scope community needs.</a:t>
            </a:r>
            <a:r>
              <a:rPr lang="ar-EG" sz="2400" b="1" dirty="0">
                <a:solidFill>
                  <a:srgbClr val="0A1F61"/>
                </a:solidFill>
                <a:latin typeface="Tajawal ExtraBold" panose="00000800000000000000" pitchFamily="2" charset="-78"/>
                <a:cs typeface="Tajawal ExtraBold" panose="00000800000000000000" pitchFamily="2" charset="-78"/>
              </a:rPr>
              <a:t> احتياجات المجتمع واسعة النطاق</a:t>
            </a:r>
            <a:r>
              <a:rPr lang="en-US" sz="2400" b="1" dirty="0">
                <a:solidFill>
                  <a:srgbClr val="0A1F61"/>
                </a:solidFill>
                <a:latin typeface="Tajawal ExtraBold" panose="00000800000000000000" pitchFamily="2" charset="-78"/>
                <a:cs typeface="Tajawal ExtraBold" panose="00000800000000000000" pitchFamily="2" charset="-78"/>
              </a:rPr>
              <a:t>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Root or causal needs. </a:t>
            </a:r>
            <a:r>
              <a:rPr lang="en-US" sz="2000" b="1" dirty="0">
                <a:solidFill>
                  <a:srgbClr val="0A1F61"/>
                </a:solidFill>
                <a:latin typeface="Tajawal ExtraBold" panose="00000800000000000000" pitchFamily="2" charset="-78"/>
                <a:cs typeface="Tajawal ExtraBold" panose="00000800000000000000" pitchFamily="2" charset="-78"/>
              </a:rPr>
              <a:t>("real needs“, basic facts and knowledge)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Informational needs. </a:t>
            </a:r>
            <a:r>
              <a:rPr lang="en-US" sz="2000" b="1" dirty="0">
                <a:solidFill>
                  <a:srgbClr val="0A1F61"/>
                </a:solidFill>
                <a:latin typeface="Tajawal ExtraBold" panose="00000800000000000000" pitchFamily="2" charset="-78"/>
                <a:cs typeface="Tajawal ExtraBold" panose="00000800000000000000" pitchFamily="2" charset="-78"/>
              </a:rPr>
              <a:t>(basic facts and knowledge)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Physical needs. </a:t>
            </a:r>
            <a:r>
              <a:rPr lang="en-US" sz="2000" b="1" dirty="0">
                <a:solidFill>
                  <a:srgbClr val="0A1F61"/>
                </a:solidFill>
                <a:latin typeface="Tajawal ExtraBold" panose="00000800000000000000" pitchFamily="2" charset="-78"/>
                <a:cs typeface="Tajawal ExtraBold" panose="00000800000000000000" pitchFamily="2" charset="-78"/>
              </a:rPr>
              <a:t>(money for the organization, volunteers,…)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needs. </a:t>
            </a:r>
            <a:r>
              <a:rPr lang="en-US" sz="2000" b="1" dirty="0">
                <a:solidFill>
                  <a:srgbClr val="0A1F61"/>
                </a:solidFill>
                <a:latin typeface="Tajawal ExtraBold" panose="00000800000000000000" pitchFamily="2" charset="-78"/>
                <a:cs typeface="Tajawal ExtraBold" panose="00000800000000000000" pitchFamily="2" charset="-78"/>
              </a:rPr>
              <a:t>(appreciation, understanding, personal caring, etc.)</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963D1160-E039-D4C8-ECED-AEA3348222EC}"/>
              </a:ext>
            </a:extLst>
          </p:cNvPr>
          <p:cNvSpPr txBox="1"/>
          <p:nvPr/>
        </p:nvSpPr>
        <p:spPr>
          <a:xfrm>
            <a:off x="2834640" y="2913634"/>
            <a:ext cx="2443480" cy="369332"/>
          </a:xfrm>
          <a:prstGeom prst="rect">
            <a:avLst/>
          </a:prstGeom>
          <a:noFill/>
        </p:spPr>
        <p:txBody>
          <a:bodyPr wrap="square">
            <a:spAutoFit/>
          </a:bodyPr>
          <a:lstStyle/>
          <a:p>
            <a:pPr algn="r" rtl="1"/>
            <a:r>
              <a:rPr lang="en-US" dirty="0" err="1"/>
              <a:t>الاحتياجات</a:t>
            </a:r>
            <a:r>
              <a:rPr lang="en-US" dirty="0"/>
              <a:t> </a:t>
            </a:r>
            <a:r>
              <a:rPr lang="en-US" dirty="0" err="1"/>
              <a:t>الجذرية</a:t>
            </a:r>
            <a:r>
              <a:rPr lang="en-US" dirty="0"/>
              <a:t> أو </a:t>
            </a:r>
            <a:r>
              <a:rPr lang="en-US" dirty="0" err="1"/>
              <a:t>السببية</a:t>
            </a:r>
            <a:endParaRPr lang="en-US" dirty="0"/>
          </a:p>
        </p:txBody>
      </p:sp>
      <p:sp>
        <p:nvSpPr>
          <p:cNvPr id="13" name="TextBox 12">
            <a:extLst>
              <a:ext uri="{FF2B5EF4-FFF2-40B4-BE49-F238E27FC236}">
                <a16:creationId xmlns:a16="http://schemas.microsoft.com/office/drawing/2014/main" id="{3DA10AA4-DF17-2218-3716-8B6F9166EE7E}"/>
              </a:ext>
            </a:extLst>
          </p:cNvPr>
          <p:cNvSpPr txBox="1"/>
          <p:nvPr/>
        </p:nvSpPr>
        <p:spPr>
          <a:xfrm>
            <a:off x="2981960" y="3673073"/>
            <a:ext cx="6228080" cy="369332"/>
          </a:xfrm>
          <a:prstGeom prst="rect">
            <a:avLst/>
          </a:prstGeom>
          <a:noFill/>
        </p:spPr>
        <p:txBody>
          <a:bodyPr wrap="square">
            <a:spAutoFit/>
          </a:bodyPr>
          <a:lstStyle/>
          <a:p>
            <a:r>
              <a:rPr lang="en-US" dirty="0" err="1"/>
              <a:t>الاحتياجات</a:t>
            </a:r>
            <a:r>
              <a:rPr lang="en-US" dirty="0"/>
              <a:t> </a:t>
            </a:r>
            <a:r>
              <a:rPr lang="en-US" dirty="0" err="1"/>
              <a:t>المعلوماتية</a:t>
            </a:r>
            <a:endParaRPr lang="en-US" dirty="0"/>
          </a:p>
        </p:txBody>
      </p:sp>
      <p:sp>
        <p:nvSpPr>
          <p:cNvPr id="15" name="TextBox 14">
            <a:extLst>
              <a:ext uri="{FF2B5EF4-FFF2-40B4-BE49-F238E27FC236}">
                <a16:creationId xmlns:a16="http://schemas.microsoft.com/office/drawing/2014/main" id="{47E17C6C-6C5D-49C7-B087-0CAD55DF6FA0}"/>
              </a:ext>
            </a:extLst>
          </p:cNvPr>
          <p:cNvSpPr txBox="1"/>
          <p:nvPr/>
        </p:nvSpPr>
        <p:spPr>
          <a:xfrm>
            <a:off x="2834640" y="4317854"/>
            <a:ext cx="6228080" cy="369332"/>
          </a:xfrm>
          <a:prstGeom prst="rect">
            <a:avLst/>
          </a:prstGeom>
          <a:noFill/>
        </p:spPr>
        <p:txBody>
          <a:bodyPr wrap="square">
            <a:spAutoFit/>
          </a:bodyPr>
          <a:lstStyle/>
          <a:p>
            <a:r>
              <a:rPr lang="en-US" dirty="0" err="1"/>
              <a:t>الاحتياجات</a:t>
            </a:r>
            <a:r>
              <a:rPr lang="en-US" dirty="0"/>
              <a:t> </a:t>
            </a:r>
            <a:r>
              <a:rPr lang="en-US" dirty="0" err="1"/>
              <a:t>المادية</a:t>
            </a:r>
            <a:endParaRPr lang="en-US" dirty="0"/>
          </a:p>
        </p:txBody>
      </p:sp>
      <p:sp>
        <p:nvSpPr>
          <p:cNvPr id="17" name="TextBox 16">
            <a:extLst>
              <a:ext uri="{FF2B5EF4-FFF2-40B4-BE49-F238E27FC236}">
                <a16:creationId xmlns:a16="http://schemas.microsoft.com/office/drawing/2014/main" id="{F1AA19BD-1D1F-1D1C-A190-6F6F71E98C81}"/>
              </a:ext>
            </a:extLst>
          </p:cNvPr>
          <p:cNvSpPr txBox="1"/>
          <p:nvPr/>
        </p:nvSpPr>
        <p:spPr>
          <a:xfrm>
            <a:off x="2650377" y="5081363"/>
            <a:ext cx="6228080" cy="369332"/>
          </a:xfrm>
          <a:prstGeom prst="rect">
            <a:avLst/>
          </a:prstGeom>
          <a:noFill/>
        </p:spPr>
        <p:txBody>
          <a:bodyPr wrap="square">
            <a:spAutoFit/>
          </a:bodyPr>
          <a:lstStyle/>
          <a:p>
            <a:r>
              <a:rPr lang="en-US" dirty="0" err="1"/>
              <a:t>الاحتياجات</a:t>
            </a:r>
            <a:r>
              <a:rPr lang="en-US" dirty="0"/>
              <a:t> </a:t>
            </a:r>
            <a:r>
              <a:rPr lang="en-US" dirty="0" err="1"/>
              <a:t>الشخصية</a:t>
            </a:r>
            <a:endParaRPr lang="en-US" dirty="0"/>
          </a:p>
        </p:txBody>
      </p:sp>
    </p:spTree>
    <p:extLst>
      <p:ext uri="{BB962C8B-B14F-4D97-AF65-F5344CB8AC3E}">
        <p14:creationId xmlns:p14="http://schemas.microsoft.com/office/powerpoint/2010/main" val="6391536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shared and desired goals.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strengthen connections with the group and increase the likelihood of success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morale high.</a:t>
            </a:r>
            <a:r>
              <a:rPr lang="ar-EG" sz="2400" b="1" dirty="0">
                <a:solidFill>
                  <a:srgbClr val="0A1F61"/>
                </a:solidFill>
                <a:latin typeface="Tajawal ExtraBold" panose="00000800000000000000" pitchFamily="2" charset="-78"/>
                <a:cs typeface="Tajawal ExtraBold" panose="00000800000000000000" pitchFamily="2" charset="-78"/>
              </a:rPr>
              <a:t> إبقاء الروح المعنوية عالية</a:t>
            </a:r>
            <a:endParaRPr lang="en-US" sz="2400" b="1" dirty="0">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12306378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4816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Understanding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Ask people their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Maintain good relationships.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 your research.</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Make connections.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 accessible.</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Institutionalize the process of getting feedback.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9518024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Influencing People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66864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79658" y="2217222"/>
            <a:ext cx="4599502"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Communication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9447678"/>
      </p:ext>
    </p:extLst>
  </p:cSld>
  <p:clrMapOvr>
    <a:masterClrMapping/>
  </p:clrMapOvr>
  <mc:AlternateContent xmlns:mc="http://schemas.openxmlformats.org/markup-compatibility/2006" xmlns:p14="http://schemas.microsoft.com/office/powerpoint/2010/main">
    <mc:Choice Requires="p14">
      <p:transition spd="slow" p14:dur="1750"/>
    </mc:Choice>
    <mc:Fallback xmlns="">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9001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528676"/>
            <a:ext cx="10355913" cy="3809504"/>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Communication = sending ideas and opinions from one person to another.</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communicate by…talking, writing, moving bodies or eye contact.</a:t>
            </a:r>
          </a:p>
          <a:p>
            <a:pPr marL="974725" lvl="1"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000874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37679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303434"/>
            <a:ext cx="11514535"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Communication is important for all beings that lead community life and form relationship.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Communication is essential for development of the society. We attain cultural, social and economic prosperity</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by sharing out experiences. </a:t>
            </a:r>
          </a:p>
          <a:p>
            <a:pPr marL="517525" algn="ctr">
              <a:lnSpc>
                <a:spcPct val="150000"/>
              </a:lnSpc>
            </a:pPr>
            <a:r>
              <a:rPr lang="en-US" sz="2400" b="1" i="1" dirty="0">
                <a:solidFill>
                  <a:srgbClr val="FF0000"/>
                </a:solidFill>
                <a:latin typeface="Tajawal ExtraBold" panose="00000800000000000000" pitchFamily="2" charset="-78"/>
                <a:cs typeface="Tajawal ExtraBold" panose="00000800000000000000" pitchFamily="2" charset="-78"/>
              </a:rPr>
              <a:t>How can we share experience without better communication?</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enjoyment is communication based. Communication helps us interact with our surroundings, thus create positive relationships, share love and build up friendship to enjoy life.</a:t>
            </a:r>
          </a:p>
        </p:txBody>
      </p:sp>
    </p:spTree>
    <p:extLst>
      <p:ext uri="{BB962C8B-B14F-4D97-AF65-F5344CB8AC3E}">
        <p14:creationId xmlns:p14="http://schemas.microsoft.com/office/powerpoint/2010/main" val="33856531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8756362" cy="4329070"/>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1. Intrapersonal Communication:</a:t>
            </a:r>
            <a:r>
              <a:rPr lang="ar-EG" sz="2800" b="1" dirty="0">
                <a:solidFill>
                  <a:srgbClr val="0A1F61"/>
                </a:solidFill>
                <a:latin typeface="Tajawal ExtraBold" panose="00000800000000000000" pitchFamily="2" charset="-78"/>
                <a:cs typeface="Tajawal ExtraBold" panose="00000800000000000000" pitchFamily="2" charset="-78"/>
              </a:rPr>
              <a:t> الاتصال الذاتي</a:t>
            </a: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ar-EG" sz="11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This intrapersonal communication precedes (takes place before) our speaking or acting; it is when we talk to ourselves to develop thoughts and ideas.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Communication within one person</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E.g. in a grocery store deciding what to buy…</a:t>
            </a:r>
          </a:p>
          <a:p>
            <a:pPr marL="860425" indent="-342900" algn="just">
              <a:lnSpc>
                <a:spcPct val="150000"/>
              </a:lnSpc>
              <a:buFont typeface="Wingdings" panose="05000000000000000000" pitchFamily="2" charset="2"/>
              <a:buChar char="q"/>
            </a:pPr>
            <a:endParaRPr lang="en-US" sz="28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hlinkClick r:id="rId7"/>
            <a:extLst>
              <a:ext uri="{FF2B5EF4-FFF2-40B4-BE49-F238E27FC236}">
                <a16:creationId xmlns:a16="http://schemas.microsoft.com/office/drawing/2014/main" id="{368EC743-E100-7048-CEF7-8D8ED77D675F}"/>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9726986" y="1639994"/>
            <a:ext cx="2345689" cy="3578012"/>
          </a:xfrm>
          <a:prstGeom prst="rect">
            <a:avLst/>
          </a:prstGeom>
          <a:noFill/>
          <a:ln>
            <a:noFill/>
          </a:ln>
        </p:spPr>
      </p:pic>
    </p:spTree>
    <p:extLst>
      <p:ext uri="{BB962C8B-B14F-4D97-AF65-F5344CB8AC3E}">
        <p14:creationId xmlns:p14="http://schemas.microsoft.com/office/powerpoint/2010/main" val="10945846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rId3"/>
            <a:extLst>
              <a:ext uri="{FF2B5EF4-FFF2-40B4-BE49-F238E27FC236}">
                <a16:creationId xmlns:a16="http://schemas.microsoft.com/office/drawing/2014/main" id="{97B9EFB4-DB35-D83B-41A0-D52960FE7108}"/>
              </a:ext>
            </a:extLst>
          </p:cNvPr>
          <p:cNvPicPr/>
          <p:nvPr/>
        </p:nvPicPr>
        <p:blipFill rotWithShape="1">
          <a:blip r:embed="rId4">
            <a:extLst>
              <a:ext uri="{28A0092B-C50C-407E-A947-70E740481C1C}">
                <a14:useLocalDpi xmlns:a14="http://schemas.microsoft.com/office/drawing/2010/main" val="0"/>
              </a:ext>
            </a:extLst>
          </a:blip>
          <a:srcRect b="21290"/>
          <a:stretch/>
        </p:blipFill>
        <p:spPr bwMode="auto">
          <a:xfrm>
            <a:off x="6353299" y="3765616"/>
            <a:ext cx="4523138" cy="2297480"/>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2. Interpersonal Communication:</a:t>
            </a:r>
            <a:r>
              <a:rPr lang="ar-EG" sz="2800" b="1" dirty="0">
                <a:solidFill>
                  <a:srgbClr val="0A1F61"/>
                </a:solidFill>
                <a:latin typeface="Tajawal ExtraBold" panose="00000800000000000000" pitchFamily="2" charset="-78"/>
                <a:cs typeface="Tajawal ExtraBold" panose="00000800000000000000" pitchFamily="2" charset="-78"/>
              </a:rPr>
              <a:t>الاتصال الشخصي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Interpersonal Communication: It is the process of face-to-face interaction between sender and receiver such as group meetings, interviews, conversations among individuals.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has the advantage of a two-way communication with immediate feedback.</a:t>
            </a:r>
          </a:p>
        </p:txBody>
      </p:sp>
    </p:spTree>
    <p:extLst>
      <p:ext uri="{BB962C8B-B14F-4D97-AF65-F5344CB8AC3E}">
        <p14:creationId xmlns:p14="http://schemas.microsoft.com/office/powerpoint/2010/main" val="11476864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r>
              <a:rPr lang="ar-EG" sz="2800" b="1" dirty="0">
                <a:solidFill>
                  <a:srgbClr val="0A1F61"/>
                </a:solidFill>
                <a:latin typeface="Tajawal ExtraBold" panose="00000800000000000000" pitchFamily="2" charset="-78"/>
                <a:cs typeface="Tajawal ExtraBold" panose="00000800000000000000" pitchFamily="2" charset="-78"/>
              </a:rPr>
              <a:t>الاتصال الوسطي</a:t>
            </a: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the area of communication which comes between </a:t>
            </a:r>
            <a:r>
              <a:rPr lang="en-US" sz="2400" b="1" dirty="0">
                <a:solidFill>
                  <a:srgbClr val="C00000"/>
                </a:solidFill>
                <a:latin typeface="Tajawal ExtraBold" panose="00000800000000000000" pitchFamily="2" charset="-78"/>
                <a:cs typeface="Tajawal ExtraBold" panose="00000800000000000000" pitchFamily="2" charset="-78"/>
              </a:rPr>
              <a:t>interpersonal communication and mass communication</a:t>
            </a:r>
            <a:r>
              <a:rPr lang="en-US" sz="2400" b="1" dirty="0">
                <a:solidFill>
                  <a:srgbClr val="0A1F61"/>
                </a:solidFill>
                <a:latin typeface="Tajawal ExtraBold" panose="00000800000000000000" pitchFamily="2" charset="-78"/>
                <a:cs typeface="Tajawal ExtraBold" panose="00000800000000000000" pitchFamily="2" charset="-78"/>
              </a:rPr>
              <a:t>. It is an intermediate level of communication. Medio is derived from Latin, meaning middle.</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can occur when two people physically separated but connected, like on cell phones. </a:t>
            </a:r>
          </a:p>
        </p:txBody>
      </p:sp>
    </p:spTree>
    <p:extLst>
      <p:ext uri="{BB962C8B-B14F-4D97-AF65-F5344CB8AC3E}">
        <p14:creationId xmlns:p14="http://schemas.microsoft.com/office/powerpoint/2010/main" val="40570579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the area of communication which comes between Medio communication is like mass communication in the following:</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Participants in media can be heterogeneous.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Participant also can be in different physical locations.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The presence of a technical channel.</a:t>
            </a:r>
          </a:p>
        </p:txBody>
      </p:sp>
    </p:spTree>
    <p:extLst>
      <p:ext uri="{BB962C8B-B14F-4D97-AF65-F5344CB8AC3E}">
        <p14:creationId xmlns:p14="http://schemas.microsoft.com/office/powerpoint/2010/main" val="11417562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2886175"/>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Medio communication is like interpersonal communication in:</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Source and receiver are known to each other.</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The message is private more than public.</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Message receivers are small in number.</a:t>
            </a:r>
          </a:p>
        </p:txBody>
      </p:sp>
    </p:spTree>
    <p:extLst>
      <p:ext uri="{BB962C8B-B14F-4D97-AF65-F5344CB8AC3E}">
        <p14:creationId xmlns:p14="http://schemas.microsoft.com/office/powerpoint/2010/main" val="40087683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7782078" cy="372287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Group Communication:</a:t>
            </a:r>
            <a:r>
              <a:rPr lang="ar-EG" sz="2800" b="1" dirty="0">
                <a:solidFill>
                  <a:srgbClr val="0A1F61"/>
                </a:solidFill>
                <a:latin typeface="Tajawal ExtraBold" panose="00000800000000000000" pitchFamily="2" charset="-78"/>
                <a:cs typeface="Tajawal ExtraBold" panose="00000800000000000000" pitchFamily="2" charset="-78"/>
              </a:rPr>
              <a:t>الاتصال الجمعي</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More than two members involved in communication process will become a group communication. </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If least number of persons is involved in the group communication is called as small group communication. </a:t>
            </a:r>
          </a:p>
        </p:txBody>
      </p:sp>
      <p:pic>
        <p:nvPicPr>
          <p:cNvPr id="10" name="Picture 9">
            <a:hlinkClick r:id="rId7"/>
            <a:extLst>
              <a:ext uri="{FF2B5EF4-FFF2-40B4-BE49-F238E27FC236}">
                <a16:creationId xmlns:a16="http://schemas.microsoft.com/office/drawing/2014/main" id="{75FF3DD9-B974-4A06-DD49-2D0BFCCF7EEF}"/>
              </a:ext>
            </a:extLst>
          </p:cNvPr>
          <p:cNvPicPr/>
          <p:nvPr/>
        </p:nvPicPr>
        <p:blipFill rotWithShape="1">
          <a:blip r:embed="rId8">
            <a:extLst>
              <a:ext uri="{28A0092B-C50C-407E-A947-70E740481C1C}">
                <a14:useLocalDpi xmlns:a14="http://schemas.microsoft.com/office/drawing/2010/main" val="0"/>
              </a:ext>
            </a:extLst>
          </a:blip>
          <a:srcRect l="11419" r="8581" b="9961"/>
          <a:stretch/>
        </p:blipFill>
        <p:spPr bwMode="auto">
          <a:xfrm>
            <a:off x="8933234" y="1507926"/>
            <a:ext cx="3139441" cy="3842147"/>
          </a:xfrm>
          <a:prstGeom prst="rect">
            <a:avLst/>
          </a:prstGeom>
          <a:noFill/>
          <a:ln>
            <a:noFill/>
          </a:ln>
        </p:spPr>
      </p:pic>
    </p:spTree>
    <p:extLst>
      <p:ext uri="{BB962C8B-B14F-4D97-AF65-F5344CB8AC3E}">
        <p14:creationId xmlns:p14="http://schemas.microsoft.com/office/powerpoint/2010/main" val="28208931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7782078" cy="473854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Group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this communication process, everyone becomes a Source as well as receiver through </a:t>
            </a:r>
            <a:r>
              <a:rPr lang="en-US" sz="2200" b="1" dirty="0">
                <a:solidFill>
                  <a:srgbClr val="C00000"/>
                </a:solidFill>
                <a:latin typeface="Tajawal ExtraBold" panose="00000800000000000000" pitchFamily="2" charset="-78"/>
                <a:cs typeface="Tajawal ExtraBold" panose="00000800000000000000" pitchFamily="2" charset="-78"/>
              </a:rPr>
              <a:t>sharing information and gives feedback to another.</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When the number of people involved reduces the intimacy of the communication process, that's when the situation becomes group communication. </a:t>
            </a:r>
          </a:p>
        </p:txBody>
      </p:sp>
      <p:pic>
        <p:nvPicPr>
          <p:cNvPr id="10" name="Picture 9">
            <a:hlinkClick r:id="rId7"/>
            <a:extLst>
              <a:ext uri="{FF2B5EF4-FFF2-40B4-BE49-F238E27FC236}">
                <a16:creationId xmlns:a16="http://schemas.microsoft.com/office/drawing/2014/main" id="{75FF3DD9-B974-4A06-DD49-2D0BFCCF7EEF}"/>
              </a:ext>
            </a:extLst>
          </p:cNvPr>
          <p:cNvPicPr/>
          <p:nvPr/>
        </p:nvPicPr>
        <p:blipFill rotWithShape="1">
          <a:blip r:embed="rId8">
            <a:extLst>
              <a:ext uri="{28A0092B-C50C-407E-A947-70E740481C1C}">
                <a14:useLocalDpi xmlns:a14="http://schemas.microsoft.com/office/drawing/2010/main" val="0"/>
              </a:ext>
            </a:extLst>
          </a:blip>
          <a:srcRect l="11419" r="8581" b="9961"/>
          <a:stretch/>
        </p:blipFill>
        <p:spPr bwMode="auto">
          <a:xfrm>
            <a:off x="8933234" y="1507926"/>
            <a:ext cx="3139441" cy="3842147"/>
          </a:xfrm>
          <a:prstGeom prst="rect">
            <a:avLst/>
          </a:prstGeom>
          <a:noFill/>
          <a:ln>
            <a:noFill/>
          </a:ln>
        </p:spPr>
      </p:pic>
    </p:spTree>
    <p:extLst>
      <p:ext uri="{BB962C8B-B14F-4D97-AF65-F5344CB8AC3E}">
        <p14:creationId xmlns:p14="http://schemas.microsoft.com/office/powerpoint/2010/main" val="20020642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rId3"/>
            <a:extLst>
              <a:ext uri="{FF2B5EF4-FFF2-40B4-BE49-F238E27FC236}">
                <a16:creationId xmlns:a16="http://schemas.microsoft.com/office/drawing/2014/main" id="{3A41DBCC-6C8D-9A30-9488-191BBF1317BF}"/>
              </a:ext>
            </a:extLst>
          </p:cNvPr>
          <p:cNvPicPr/>
          <p:nvPr/>
        </p:nvPicPr>
        <p:blipFill rotWithShape="1">
          <a:blip r:embed="rId4">
            <a:extLst>
              <a:ext uri="{28A0092B-C50C-407E-A947-70E740481C1C}">
                <a14:useLocalDpi xmlns:a14="http://schemas.microsoft.com/office/drawing/2010/main" val="0"/>
              </a:ext>
            </a:extLst>
          </a:blip>
          <a:srcRect b="14568"/>
          <a:stretch/>
        </p:blipFill>
        <p:spPr bwMode="auto">
          <a:xfrm>
            <a:off x="8098970" y="1089981"/>
            <a:ext cx="4093029" cy="2092605"/>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9681541" cy="423071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5. Public communication:</a:t>
            </a:r>
            <a:r>
              <a:rPr lang="ar-EG" sz="2800" b="1" dirty="0">
                <a:solidFill>
                  <a:srgbClr val="0A1F61"/>
                </a:solidFill>
                <a:latin typeface="Tajawal ExtraBold" panose="00000800000000000000" pitchFamily="2" charset="-78"/>
                <a:cs typeface="Tajawal ExtraBold" panose="00000800000000000000" pitchFamily="2" charset="-78"/>
              </a:rPr>
              <a:t>الاتصال العام </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public communication, Source or messages</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 from a single person will reach or received by</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 huge number of audience. But in this communication, there is no mutual feedbacks between source and receiver like small group communication and it’s focused on Speaker.</a:t>
            </a:r>
          </a:p>
          <a:p>
            <a:pPr marL="860425" indent="-342900" algn="just">
              <a:lnSpc>
                <a:spcPct val="150000"/>
              </a:lnSpc>
              <a:buFont typeface="Wingdings" panose="05000000000000000000" pitchFamily="2" charset="2"/>
              <a:buChar char="§"/>
            </a:pPr>
            <a:r>
              <a:rPr lang="en-US" sz="2200" b="1" dirty="0">
                <a:solidFill>
                  <a:srgbClr val="C00000"/>
                </a:solidFill>
                <a:latin typeface="Tajawal ExtraBold" panose="00000800000000000000" pitchFamily="2" charset="-78"/>
                <a:cs typeface="Tajawal ExtraBold" panose="00000800000000000000" pitchFamily="2" charset="-78"/>
              </a:rPr>
              <a:t>A club meeting is an example</a:t>
            </a:r>
            <a:r>
              <a:rPr lang="en-US" sz="2200" b="1" dirty="0">
                <a:solidFill>
                  <a:srgbClr val="0A1F61"/>
                </a:solidFill>
                <a:latin typeface="Tajawal ExtraBold" panose="00000800000000000000" pitchFamily="2" charset="-78"/>
                <a:cs typeface="Tajawal ExtraBold" panose="00000800000000000000" pitchFamily="2" charset="-78"/>
              </a:rPr>
              <a:t>. So is a speech to an audience in an auditorium </a:t>
            </a:r>
            <a:endParaRPr lang="ar-EG"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55081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hlinkClick r:id="rId3"/>
            <a:extLst>
              <a:ext uri="{FF2B5EF4-FFF2-40B4-BE49-F238E27FC236}">
                <a16:creationId xmlns:a16="http://schemas.microsoft.com/office/drawing/2014/main" id="{47518F9C-EE0B-323B-B2BD-6E501042654B}"/>
              </a:ext>
            </a:extLst>
          </p:cNvPr>
          <p:cNvPicPr/>
          <p:nvPr/>
        </p:nvPicPr>
        <p:blipFill rotWithShape="1">
          <a:blip r:embed="rId4">
            <a:extLst>
              <a:ext uri="{28A0092B-C50C-407E-A947-70E740481C1C}">
                <a14:useLocalDpi xmlns:a14="http://schemas.microsoft.com/office/drawing/2010/main" val="0"/>
              </a:ext>
            </a:extLst>
          </a:blip>
          <a:srcRect b="11354"/>
          <a:stretch/>
        </p:blipFill>
        <p:spPr bwMode="auto">
          <a:xfrm>
            <a:off x="8271878" y="913327"/>
            <a:ext cx="3911600" cy="2072640"/>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9681541" cy="473854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6. Mass Communication:</a:t>
            </a:r>
            <a:r>
              <a:rPr lang="ar-EG" sz="2800" b="1" dirty="0">
                <a:solidFill>
                  <a:srgbClr val="0A1F61"/>
                </a:solidFill>
                <a:latin typeface="Tajawal ExtraBold" panose="00000800000000000000" pitchFamily="2" charset="-78"/>
                <a:cs typeface="Tajawal ExtraBold" panose="00000800000000000000" pitchFamily="2" charset="-78"/>
              </a:rPr>
              <a:t>الاتصال الجماهيري</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process capable of reaching thousands, </a:t>
            </a:r>
          </a:p>
          <a:p>
            <a:pPr marL="974725"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even millions, of people is mass communication,</a:t>
            </a:r>
          </a:p>
          <a:p>
            <a:pPr marL="974725"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which is accomplished  through a mass medium like television or newspapers.</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mass communication, audience of large number can’t be grouped together in one place, so we need certain tool or technology for communication process. Therefore, the audience feedback is delayed.</a:t>
            </a:r>
          </a:p>
        </p:txBody>
      </p:sp>
    </p:spTree>
    <p:extLst>
      <p:ext uri="{BB962C8B-B14F-4D97-AF65-F5344CB8AC3E}">
        <p14:creationId xmlns:p14="http://schemas.microsoft.com/office/powerpoint/2010/main" val="7183485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9681541"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Five </a:t>
            </a:r>
            <a:r>
              <a:rPr lang="en-US" sz="2800" b="1" dirty="0" err="1">
                <a:solidFill>
                  <a:srgbClr val="0A1F61"/>
                </a:solidFill>
                <a:latin typeface="Tajawal ExtraBold" panose="00000800000000000000" pitchFamily="2" charset="-78"/>
                <a:cs typeface="Tajawal ExtraBold" panose="00000800000000000000" pitchFamily="2" charset="-78"/>
              </a:rPr>
              <a:t>Ms</a:t>
            </a:r>
            <a:r>
              <a:rPr lang="en-US" sz="2800" b="1" dirty="0">
                <a:solidFill>
                  <a:srgbClr val="0A1F61"/>
                </a:solidFill>
                <a:latin typeface="Tajawal ExtraBold" panose="00000800000000000000" pitchFamily="2" charset="-78"/>
                <a:cs typeface="Tajawal ExtraBold" panose="00000800000000000000" pitchFamily="2" charset="-78"/>
              </a:rPr>
              <a:t>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communicators,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messages,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media,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communication and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audience. </a:t>
            </a:r>
          </a:p>
        </p:txBody>
      </p:sp>
    </p:spTree>
    <p:extLst>
      <p:ext uri="{BB962C8B-B14F-4D97-AF65-F5344CB8AC3E}">
        <p14:creationId xmlns:p14="http://schemas.microsoft.com/office/powerpoint/2010/main" val="31633756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10631567" cy="389048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1.Mass Communicators: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heart of mass communication is people.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produce messages carried in the mass media. </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include journalists, scriptwriters, television anchors, public relations practitioners and advertising copy writers…and many others.</a:t>
            </a:r>
          </a:p>
        </p:txBody>
      </p:sp>
    </p:spTree>
    <p:extLst>
      <p:ext uri="{BB962C8B-B14F-4D97-AF65-F5344CB8AC3E}">
        <p14:creationId xmlns:p14="http://schemas.microsoft.com/office/powerpoint/2010/main" val="64579320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10631567" cy="453681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2.	Mass Messages: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A news item is a mass message, just like a movie, a novel, a recorded song and a billboard advertisement. </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message is the most visible part of our relationship to the mass media.</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We pay attention to the media for the messages (For it is importance).</a:t>
            </a:r>
          </a:p>
        </p:txBody>
      </p:sp>
    </p:spTree>
    <p:extLst>
      <p:ext uri="{BB962C8B-B14F-4D97-AF65-F5344CB8AC3E}">
        <p14:creationId xmlns:p14="http://schemas.microsoft.com/office/powerpoint/2010/main" val="26242911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Mass Media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media are vehicles (medium or channel) carrying messages.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media are books, magazines, newspapers, television, radio, sound recordings, movies and the web.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Media Experts include technicians who keep the presses running, keep the television transmitters on air and come up with technical   improvements, such as compact discs, DVDs, AM stereo radio…</a:t>
            </a:r>
          </a:p>
        </p:txBody>
      </p:sp>
    </p:spTree>
    <p:extLst>
      <p:ext uri="{BB962C8B-B14F-4D97-AF65-F5344CB8AC3E}">
        <p14:creationId xmlns:p14="http://schemas.microsoft.com/office/powerpoint/2010/main" val="41505229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Status Conferral: </a:t>
            </a:r>
            <a:r>
              <a:rPr lang="en-US" sz="2400" b="1" dirty="0">
                <a:solidFill>
                  <a:srgbClr val="00B0F0"/>
                </a:solidFill>
                <a:latin typeface="Tajawal ExtraBold" panose="00000800000000000000" pitchFamily="2" charset="-78"/>
                <a:cs typeface="Tajawal ExtraBold" panose="00000800000000000000" pitchFamily="2" charset="-78"/>
              </a:rPr>
              <a:t>Media focus on people and issues </a:t>
            </a:r>
            <a:r>
              <a:rPr lang="en-US" sz="2400" b="1" dirty="0">
                <a:solidFill>
                  <a:srgbClr val="0A1F61"/>
                </a:solidFill>
                <a:latin typeface="Tajawal ExtraBold" panose="00000800000000000000" pitchFamily="2" charset="-78"/>
                <a:cs typeface="Tajawal ExtraBold" panose="00000800000000000000" pitchFamily="2" charset="-78"/>
              </a:rPr>
              <a:t>by giving them </a:t>
            </a:r>
            <a:r>
              <a:rPr lang="en-US" sz="2400" b="1" dirty="0">
                <a:solidFill>
                  <a:srgbClr val="00B0F0"/>
                </a:solidFill>
                <a:latin typeface="Tajawal ExtraBold" panose="00000800000000000000" pitchFamily="2" charset="-78"/>
                <a:cs typeface="Tajawal ExtraBold" panose="00000800000000000000" pitchFamily="2" charset="-78"/>
              </a:rPr>
              <a:t>coverage or neglect </a:t>
            </a:r>
            <a:r>
              <a:rPr lang="en-US" sz="2400" b="1" dirty="0">
                <a:solidFill>
                  <a:srgbClr val="0A1F61"/>
                </a:solidFill>
                <a:latin typeface="Tajawal ExtraBold" panose="00000800000000000000" pitchFamily="2" charset="-78"/>
                <a:cs typeface="Tajawal ExtraBold" panose="00000800000000000000" pitchFamily="2" charset="-78"/>
              </a:rPr>
              <a:t>them (Agenda setting and Spiral of Silence).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Which is most correct … are people controlled by mass communication? Or manipulated</a:t>
            </a:r>
            <a:r>
              <a:rPr lang="ar-EG" sz="2400" b="1" dirty="0">
                <a:solidFill>
                  <a:srgbClr val="0A1F61"/>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Or merely influenced? </a:t>
            </a:r>
            <a:endParaRPr lang="ar-EG"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Nobody has the answer.</a:t>
            </a:r>
          </a:p>
        </p:txBody>
      </p:sp>
    </p:spTree>
    <p:extLst>
      <p:ext uri="{BB962C8B-B14F-4D97-AF65-F5344CB8AC3E}">
        <p14:creationId xmlns:p14="http://schemas.microsoft.com/office/powerpoint/2010/main" val="10973214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5. Mass Audiences: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audiences are fickle (changing frequently)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attracts great attention one day may not the next.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challenge of trying to communicate to a mass audience is even more complex because people are tuning in and out all the time with varying degrees of attentiveness/ attention .</a:t>
            </a:r>
            <a:endParaRPr lang="ar-EG"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47546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79658" y="1338882"/>
            <a:ext cx="4599502" cy="1964512"/>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Mass</a:t>
            </a:r>
            <a:r>
              <a:rPr lang="en-US" sz="7200" b="1"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a:t>
            </a:r>
            <a:endParaRPr lang="en-US" sz="3600" b="1" dirty="0">
              <a:ln w="12700">
                <a:solidFill>
                  <a:srgbClr val="C00000"/>
                </a:solidFill>
                <a:prstDash val="solid"/>
              </a:ln>
              <a:solidFill>
                <a:srgbClr val="FF0000"/>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0774257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“mass’’ in mass communication is defined as a large, heterogeneous, assorted, anonymous audience.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
        <p:nvSpPr>
          <p:cNvPr id="11" name="TextBox 10">
            <a:extLst>
              <a:ext uri="{FF2B5EF4-FFF2-40B4-BE49-F238E27FC236}">
                <a16:creationId xmlns:a16="http://schemas.microsoft.com/office/drawing/2014/main" id="{CEE1824C-04F9-E95E-6F49-C538AFA896AD}"/>
              </a:ext>
            </a:extLst>
          </p:cNvPr>
          <p:cNvSpPr txBox="1"/>
          <p:nvPr/>
        </p:nvSpPr>
        <p:spPr>
          <a:xfrm>
            <a:off x="3007360" y="2020156"/>
            <a:ext cx="1366520" cy="369332"/>
          </a:xfrm>
          <a:prstGeom prst="rect">
            <a:avLst/>
          </a:prstGeom>
          <a:noFill/>
        </p:spPr>
        <p:txBody>
          <a:bodyPr wrap="square">
            <a:spAutoFit/>
          </a:bodyPr>
          <a:lstStyle/>
          <a:p>
            <a:pPr algn="r" rtl="1"/>
            <a:r>
              <a:rPr lang="en-US" dirty="0" err="1"/>
              <a:t>غير</a:t>
            </a:r>
            <a:r>
              <a:rPr lang="en-US" dirty="0"/>
              <a:t> </a:t>
            </a:r>
            <a:r>
              <a:rPr lang="en-US" dirty="0" err="1"/>
              <a:t>متجانس</a:t>
            </a:r>
            <a:endParaRPr lang="en-US" dirty="0"/>
          </a:p>
        </p:txBody>
      </p:sp>
      <p:sp>
        <p:nvSpPr>
          <p:cNvPr id="13" name="TextBox 12">
            <a:extLst>
              <a:ext uri="{FF2B5EF4-FFF2-40B4-BE49-F238E27FC236}">
                <a16:creationId xmlns:a16="http://schemas.microsoft.com/office/drawing/2014/main" id="{4F529804-FFB5-B250-5B4C-26D40DF1C533}"/>
              </a:ext>
            </a:extLst>
          </p:cNvPr>
          <p:cNvSpPr txBox="1"/>
          <p:nvPr/>
        </p:nvSpPr>
        <p:spPr>
          <a:xfrm>
            <a:off x="5111478" y="2020156"/>
            <a:ext cx="1305560" cy="369332"/>
          </a:xfrm>
          <a:prstGeom prst="rect">
            <a:avLst/>
          </a:prstGeom>
          <a:noFill/>
        </p:spPr>
        <p:txBody>
          <a:bodyPr wrap="square">
            <a:spAutoFit/>
          </a:bodyPr>
          <a:lstStyle/>
          <a:p>
            <a:pPr algn="r" rtl="1"/>
            <a:r>
              <a:rPr lang="en-US" dirty="0" err="1"/>
              <a:t>متنوع</a:t>
            </a:r>
            <a:endParaRPr lang="en-US" dirty="0"/>
          </a:p>
        </p:txBody>
      </p:sp>
      <p:sp>
        <p:nvSpPr>
          <p:cNvPr id="15" name="TextBox 14">
            <a:extLst>
              <a:ext uri="{FF2B5EF4-FFF2-40B4-BE49-F238E27FC236}">
                <a16:creationId xmlns:a16="http://schemas.microsoft.com/office/drawing/2014/main" id="{6FBB779E-4ECB-B1AC-CBAD-76BC6A38A1C6}"/>
              </a:ext>
            </a:extLst>
          </p:cNvPr>
          <p:cNvSpPr txBox="1"/>
          <p:nvPr/>
        </p:nvSpPr>
        <p:spPr>
          <a:xfrm>
            <a:off x="7650480" y="1944122"/>
            <a:ext cx="838200" cy="369332"/>
          </a:xfrm>
          <a:prstGeom prst="rect">
            <a:avLst/>
          </a:prstGeom>
          <a:noFill/>
        </p:spPr>
        <p:txBody>
          <a:bodyPr wrap="square">
            <a:spAutoFit/>
          </a:bodyPr>
          <a:lstStyle/>
          <a:p>
            <a:pPr algn="r" rtl="1"/>
            <a:r>
              <a:rPr lang="en-US" dirty="0" err="1"/>
              <a:t>مجهول</a:t>
            </a:r>
            <a:endParaRPr lang="en-US" dirty="0"/>
          </a:p>
        </p:txBody>
      </p:sp>
    </p:spTree>
    <p:extLst>
      <p:ext uri="{BB962C8B-B14F-4D97-AF65-F5344CB8AC3E}">
        <p14:creationId xmlns:p14="http://schemas.microsoft.com/office/powerpoint/2010/main" val="31645019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01646" y="1338882"/>
            <a:ext cx="221078" cy="2503561"/>
          </a:xfrm>
          <a:prstGeom prst="rect">
            <a:avLst/>
          </a:prstGeom>
        </p:spPr>
      </p:pic>
      <p:pic>
        <p:nvPicPr>
          <p:cNvPr id="5" name="Picture 4"/>
          <p:cNvPicPr>
            <a:picLocks noChangeAspect="1"/>
          </p:cNvPicPr>
          <p:nvPr/>
        </p:nvPicPr>
        <p:blipFill>
          <a:blip r:embed="rId2"/>
          <a:stretch>
            <a:fillRect/>
          </a:stretch>
        </p:blipFill>
        <p:spPr>
          <a:xfrm>
            <a:off x="11726176" y="1338882"/>
            <a:ext cx="221078" cy="2503561"/>
          </a:xfrm>
          <a:prstGeom prst="rect">
            <a:avLst/>
          </a:prstGeom>
        </p:spPr>
      </p:pic>
      <p:pic>
        <p:nvPicPr>
          <p:cNvPr id="3" name="Picture 2"/>
          <p:cNvPicPr>
            <a:picLocks noChangeAspect="1"/>
          </p:cNvPicPr>
          <p:nvPr/>
        </p:nvPicPr>
        <p:blipFill>
          <a:blip r:embed="rId3"/>
          <a:stretch>
            <a:fillRect/>
          </a:stretch>
        </p:blipFill>
        <p:spPr>
          <a:xfrm>
            <a:off x="6908869" y="344963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67590" y="2286858"/>
            <a:ext cx="7602583"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The Verbal &amp; Nonverbal Communication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62800693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01837"/>
          </a:xfrm>
          <a:prstGeom prst="rect">
            <a:avLst/>
          </a:prstGeom>
          <a:noFill/>
        </p:spPr>
        <p:txBody>
          <a:bodyPr wrap="square" rtlCol="0">
            <a:spAutoFit/>
          </a:bodyPr>
          <a:lstStyle/>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individual’s interpretation of symbols is modified by his or her own thought processes. This is why it is important for the sender of the information to put him or herself into the shoes of the receiver.</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communication can be subdivided into two, oral communication and written communication.</a:t>
            </a:r>
          </a:p>
          <a:p>
            <a:pPr lvl="3"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Oral Communication</a:t>
            </a:r>
          </a:p>
          <a:p>
            <a:pPr lvl="3"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Written Communication</a:t>
            </a:r>
          </a:p>
        </p:txBody>
      </p:sp>
      <p:sp>
        <p:nvSpPr>
          <p:cNvPr id="11" name="TextBox 10">
            <a:extLst>
              <a:ext uri="{FF2B5EF4-FFF2-40B4-BE49-F238E27FC236}">
                <a16:creationId xmlns:a16="http://schemas.microsoft.com/office/drawing/2014/main" id="{6B65734A-6DB0-AC01-E91B-6A0B06533EA9}"/>
              </a:ext>
            </a:extLst>
          </p:cNvPr>
          <p:cNvSpPr txBox="1"/>
          <p:nvPr/>
        </p:nvSpPr>
        <p:spPr>
          <a:xfrm>
            <a:off x="6955965" y="606460"/>
            <a:ext cx="2077720" cy="461665"/>
          </a:xfrm>
          <a:prstGeom prst="rect">
            <a:avLst/>
          </a:prstGeom>
          <a:noFill/>
        </p:spPr>
        <p:txBody>
          <a:bodyPr wrap="square">
            <a:spAutoFit/>
          </a:bodyPr>
          <a:lstStyle/>
          <a:p>
            <a:pPr algn="r" rtl="1"/>
            <a:r>
              <a:rPr lang="en-US" sz="2400" b="1" dirty="0" err="1">
                <a:solidFill>
                  <a:schemeClr val="bg1"/>
                </a:solidFill>
              </a:rPr>
              <a:t>الاتصال</a:t>
            </a:r>
            <a:r>
              <a:rPr lang="en-US" sz="2400" b="1" dirty="0">
                <a:solidFill>
                  <a:schemeClr val="bg1"/>
                </a:solidFill>
              </a:rPr>
              <a:t> </a:t>
            </a:r>
            <a:r>
              <a:rPr lang="en-US" sz="2400" b="1" dirty="0" err="1">
                <a:solidFill>
                  <a:schemeClr val="bg1"/>
                </a:solidFill>
              </a:rPr>
              <a:t>اللفظي</a:t>
            </a:r>
            <a:endParaRPr lang="en-US" sz="2400" b="1" dirty="0">
              <a:solidFill>
                <a:schemeClr val="bg1"/>
              </a:solidFill>
            </a:endParaRPr>
          </a:p>
        </p:txBody>
      </p:sp>
    </p:spTree>
    <p:extLst>
      <p:ext uri="{BB962C8B-B14F-4D97-AF65-F5344CB8AC3E}">
        <p14:creationId xmlns:p14="http://schemas.microsoft.com/office/powerpoint/2010/main" val="174524370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34784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Oral Communication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oral communication, Spoken words are used. It includes face-to-face conversations, speech, telephonic conversation, video, radio, television, voice-over &amp; the Internet. </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oral communication, communication influence by pitch, volume, speed and clarity of speaking. </a:t>
            </a:r>
          </a:p>
        </p:txBody>
      </p:sp>
    </p:spTree>
    <p:extLst>
      <p:ext uri="{BB962C8B-B14F-4D97-AF65-F5344CB8AC3E}">
        <p14:creationId xmlns:p14="http://schemas.microsoft.com/office/powerpoint/2010/main" val="107984602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31672"/>
            <a:ext cx="10940326" cy="445583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Written Communication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written communication, written signs or symbols are used to communicate. A written message may be printed or handwritten. In written communication message can be transmitted via email, letter, report, …. etc. </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message in written communication, is influenced by the vocabulary and grammar used, writing style, precision and clarity of the language used.</a:t>
            </a:r>
          </a:p>
        </p:txBody>
      </p:sp>
    </p:spTree>
    <p:extLst>
      <p:ext uri="{BB962C8B-B14F-4D97-AF65-F5344CB8AC3E}">
        <p14:creationId xmlns:p14="http://schemas.microsoft.com/office/powerpoint/2010/main" val="342592182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590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Non-Verbal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31672"/>
            <a:ext cx="10940326" cy="3901837"/>
          </a:xfrm>
          <a:prstGeom prst="rect">
            <a:avLst/>
          </a:prstGeom>
          <a:noFill/>
        </p:spPr>
        <p:txBody>
          <a:bodyPr wrap="square" rtlCol="0">
            <a:spAutoFit/>
          </a:bodyPr>
          <a:lstStyle/>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Non-verbal communication occurs without using any oral or written word. Instead of written or oral words, it relies on various non-verbal cues like physical movements, tasks, colors, signs, symbols, signals, charts, etc. to express feelings, attitudes or information.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Although no word is used in non-verbal communication, it can effectively communicate many human feelings more accurately than verbal methods of communication.</a:t>
            </a:r>
          </a:p>
        </p:txBody>
      </p:sp>
      <p:sp>
        <p:nvSpPr>
          <p:cNvPr id="10" name="TextBox 9">
            <a:extLst>
              <a:ext uri="{FF2B5EF4-FFF2-40B4-BE49-F238E27FC236}">
                <a16:creationId xmlns:a16="http://schemas.microsoft.com/office/drawing/2014/main" id="{93CE3F18-6407-E943-DA24-F3D11530DAD3}"/>
              </a:ext>
            </a:extLst>
          </p:cNvPr>
          <p:cNvSpPr txBox="1"/>
          <p:nvPr/>
        </p:nvSpPr>
        <p:spPr>
          <a:xfrm>
            <a:off x="6776720" y="893007"/>
            <a:ext cx="2548419" cy="461665"/>
          </a:xfrm>
          <a:prstGeom prst="rect">
            <a:avLst/>
          </a:prstGeom>
          <a:noFill/>
        </p:spPr>
        <p:txBody>
          <a:bodyPr wrap="square">
            <a:spAutoFit/>
          </a:bodyPr>
          <a:lstStyle/>
          <a:p>
            <a:pPr algn="r" rtl="1"/>
            <a:r>
              <a:rPr lang="en-US" sz="2400" b="1" dirty="0" err="1">
                <a:solidFill>
                  <a:schemeClr val="bg1"/>
                </a:solidFill>
              </a:rPr>
              <a:t>الاتصال</a:t>
            </a:r>
            <a:r>
              <a:rPr lang="ar-EG" sz="2400" b="1" dirty="0">
                <a:solidFill>
                  <a:schemeClr val="bg1"/>
                </a:solidFill>
              </a:rPr>
              <a:t> غير</a:t>
            </a:r>
            <a:r>
              <a:rPr lang="en-US" sz="2400" b="1" dirty="0">
                <a:solidFill>
                  <a:schemeClr val="bg1"/>
                </a:solidFill>
              </a:rPr>
              <a:t> </a:t>
            </a:r>
            <a:r>
              <a:rPr lang="en-US" sz="2400" b="1" dirty="0" err="1">
                <a:solidFill>
                  <a:schemeClr val="bg1"/>
                </a:solidFill>
              </a:rPr>
              <a:t>اللفظي</a:t>
            </a:r>
            <a:endParaRPr lang="en-US" sz="2400" b="1" dirty="0">
              <a:solidFill>
                <a:schemeClr val="bg1"/>
              </a:solidFill>
            </a:endParaRPr>
          </a:p>
        </p:txBody>
      </p:sp>
    </p:spTree>
    <p:extLst>
      <p:ext uri="{BB962C8B-B14F-4D97-AF65-F5344CB8AC3E}">
        <p14:creationId xmlns:p14="http://schemas.microsoft.com/office/powerpoint/2010/main" val="40583502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172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Non-Verbal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02821" y="1512876"/>
            <a:ext cx="6747252" cy="4093428"/>
          </a:xfrm>
          <a:prstGeom prst="rect">
            <a:avLst/>
          </a:prstGeom>
          <a:noFill/>
        </p:spPr>
        <p:txBody>
          <a:bodyPr wrap="square" rtlCol="0">
            <a:spAutoFit/>
          </a:bodyPr>
          <a:lstStyle/>
          <a:p>
            <a:pPr algn="just">
              <a:lnSpc>
                <a:spcPct val="150000"/>
              </a:lnSpc>
            </a:pPr>
            <a:r>
              <a:rPr lang="en-US" sz="2500" b="1" dirty="0">
                <a:solidFill>
                  <a:srgbClr val="0A1F61"/>
                </a:solidFill>
                <a:latin typeface="Tajawal ExtraBold" panose="00000800000000000000" pitchFamily="2" charset="-78"/>
                <a:cs typeface="Tajawal ExtraBold" panose="00000800000000000000" pitchFamily="2" charset="-78"/>
              </a:rPr>
              <a:t>Types of nonverbal communication are: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Eye contact,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Facial expressions,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Gestures,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Posture and body orientation</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Body language,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Touch,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Para-linguistic,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Silence.</a:t>
            </a:r>
          </a:p>
        </p:txBody>
      </p:sp>
      <p:pic>
        <p:nvPicPr>
          <p:cNvPr id="10" name="Picture 4">
            <a:extLst>
              <a:ext uri="{FF2B5EF4-FFF2-40B4-BE49-F238E27FC236}">
                <a16:creationId xmlns:a16="http://schemas.microsoft.com/office/drawing/2014/main" id="{33722E43-01FE-3096-F99B-D76DC529B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3436" y="1665745"/>
            <a:ext cx="2667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84A9F74-8EDA-CE14-D78F-0A0BC0A10F01}"/>
              </a:ext>
            </a:extLst>
          </p:cNvPr>
          <p:cNvSpPr txBox="1"/>
          <p:nvPr/>
        </p:nvSpPr>
        <p:spPr>
          <a:xfrm>
            <a:off x="9260930" y="4700556"/>
            <a:ext cx="2996718" cy="1077218"/>
          </a:xfrm>
          <a:prstGeom prst="rect">
            <a:avLst/>
          </a:prstGeom>
          <a:noFill/>
        </p:spPr>
        <p:txBody>
          <a:bodyPr wrap="none" rtlCol="0">
            <a:spAutoFit/>
          </a:bodyPr>
          <a:lstStyle/>
          <a:p>
            <a:pPr algn="ctr"/>
            <a:r>
              <a:rPr lang="en-US" sz="24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Exercising </a:t>
            </a:r>
          </a:p>
          <a:p>
            <a:pPr algn="ctr"/>
            <a:r>
              <a:rPr lang="en-US" sz="20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is nonverbal </a:t>
            </a:r>
            <a:endParaRPr lang="ar-EG" sz="20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endParaRPr>
          </a:p>
          <a:p>
            <a:pPr algn="ctr"/>
            <a:r>
              <a:rPr lang="en-US" sz="20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communication skills </a:t>
            </a:r>
            <a:r>
              <a:rPr lang="en-US" sz="2000" b="1" dirty="0">
                <a:ln w="0"/>
                <a:solidFill>
                  <a:srgbClr val="0070C0"/>
                </a:solidFill>
                <a:effectLst>
                  <a:outerShdw blurRad="38100" dist="25400" dir="5400000" algn="ctr" rotWithShape="0">
                    <a:srgbClr val="6E747A">
                      <a:alpha val="43000"/>
                    </a:srgbClr>
                  </a:outerShdw>
                </a:effectLst>
                <a:latin typeface="Segoe UI Emoji" panose="020B0502040204020203" pitchFamily="34" charset="0"/>
                <a:ea typeface="Times New Roman" panose="02020603050405020304" pitchFamily="18" charset="0"/>
                <a:cs typeface="Segoe UI Emoji" panose="020B0502040204020203" pitchFamily="34" charset="0"/>
              </a:rPr>
              <a:t>😉</a:t>
            </a:r>
            <a:endParaRPr lang="en-US" sz="2000" b="1" dirty="0">
              <a:ln w="0"/>
              <a:solidFill>
                <a:srgbClr val="0070C0"/>
              </a:solidFill>
              <a:effectLst>
                <a:outerShdw blurRad="38100" dist="25400" dir="5400000" algn="ctr" rotWithShape="0">
                  <a:srgbClr val="6E747A">
                    <a:alpha val="43000"/>
                  </a:srgbClr>
                </a:outerShdw>
              </a:effectLst>
            </a:endParaRPr>
          </a:p>
        </p:txBody>
      </p:sp>
      <p:sp>
        <p:nvSpPr>
          <p:cNvPr id="13" name="TextBox 12">
            <a:extLst>
              <a:ext uri="{FF2B5EF4-FFF2-40B4-BE49-F238E27FC236}">
                <a16:creationId xmlns:a16="http://schemas.microsoft.com/office/drawing/2014/main" id="{626C1C16-6D1A-C64D-4C57-57D7C0D4BD18}"/>
              </a:ext>
            </a:extLst>
          </p:cNvPr>
          <p:cNvSpPr txBox="1"/>
          <p:nvPr/>
        </p:nvSpPr>
        <p:spPr>
          <a:xfrm>
            <a:off x="2981960" y="2093940"/>
            <a:ext cx="6228080" cy="3371564"/>
          </a:xfrm>
          <a:prstGeom prst="rect">
            <a:avLst/>
          </a:prstGeom>
          <a:noFill/>
        </p:spPr>
        <p:txBody>
          <a:bodyPr wrap="square">
            <a:spAutoFit/>
          </a:bodyPr>
          <a:lstStyle/>
          <a:p>
            <a:pPr algn="r" rtl="1">
              <a:lnSpc>
                <a:spcPct val="150000"/>
              </a:lnSpc>
            </a:pPr>
            <a:r>
              <a:rPr lang="en-US" b="1" dirty="0" err="1"/>
              <a:t>الاتصال</a:t>
            </a:r>
            <a:r>
              <a:rPr lang="en-US" b="1" dirty="0"/>
              <a:t> </a:t>
            </a:r>
            <a:r>
              <a:rPr lang="en-US" b="1" dirty="0" err="1"/>
              <a:t>بالعين</a:t>
            </a:r>
            <a:r>
              <a:rPr lang="en-US" b="1" dirty="0"/>
              <a:t>,</a:t>
            </a:r>
          </a:p>
          <a:p>
            <a:pPr algn="r" rtl="1">
              <a:lnSpc>
                <a:spcPct val="150000"/>
              </a:lnSpc>
            </a:pPr>
            <a:r>
              <a:rPr lang="en-US" b="1" dirty="0" err="1"/>
              <a:t>تعابير</a:t>
            </a:r>
            <a:r>
              <a:rPr lang="en-US" b="1" dirty="0"/>
              <a:t> </a:t>
            </a:r>
            <a:r>
              <a:rPr lang="en-US" b="1" dirty="0" err="1"/>
              <a:t>الوجه</a:t>
            </a:r>
            <a:r>
              <a:rPr lang="en-US" b="1" dirty="0"/>
              <a:t>،</a:t>
            </a:r>
          </a:p>
          <a:p>
            <a:pPr algn="r" rtl="1">
              <a:lnSpc>
                <a:spcPct val="150000"/>
              </a:lnSpc>
            </a:pPr>
            <a:r>
              <a:rPr lang="en-US" b="1" dirty="0" err="1"/>
              <a:t>إيماءات</a:t>
            </a:r>
            <a:r>
              <a:rPr lang="en-US" b="1" dirty="0"/>
              <a:t>،</a:t>
            </a:r>
          </a:p>
          <a:p>
            <a:pPr algn="r" rtl="1">
              <a:lnSpc>
                <a:spcPct val="150000"/>
              </a:lnSpc>
            </a:pPr>
            <a:r>
              <a:rPr lang="en-US" b="1" dirty="0" err="1"/>
              <a:t>الموقف</a:t>
            </a:r>
            <a:r>
              <a:rPr lang="en-US" b="1" dirty="0"/>
              <a:t> </a:t>
            </a:r>
            <a:r>
              <a:rPr lang="en-US" b="1" dirty="0" err="1"/>
              <a:t>واتجاه</a:t>
            </a:r>
            <a:r>
              <a:rPr lang="en-US" b="1" dirty="0"/>
              <a:t> </a:t>
            </a:r>
            <a:r>
              <a:rPr lang="en-US" b="1" dirty="0" err="1"/>
              <a:t>الجسم</a:t>
            </a:r>
            <a:endParaRPr lang="en-US" b="1" dirty="0"/>
          </a:p>
          <a:p>
            <a:pPr algn="r" rtl="1">
              <a:lnSpc>
                <a:spcPct val="150000"/>
              </a:lnSpc>
            </a:pPr>
            <a:r>
              <a:rPr lang="en-US" b="1" dirty="0" err="1"/>
              <a:t>لغة</a:t>
            </a:r>
            <a:r>
              <a:rPr lang="en-US" b="1" dirty="0"/>
              <a:t> </a:t>
            </a:r>
            <a:r>
              <a:rPr lang="en-US" b="1" dirty="0" err="1"/>
              <a:t>الجسد</a:t>
            </a:r>
            <a:r>
              <a:rPr lang="en-US" b="1" dirty="0"/>
              <a:t>،</a:t>
            </a:r>
          </a:p>
          <a:p>
            <a:pPr algn="r" rtl="1">
              <a:lnSpc>
                <a:spcPct val="150000"/>
              </a:lnSpc>
            </a:pPr>
            <a:r>
              <a:rPr lang="ar-EG" b="1" dirty="0"/>
              <a:t>ال</a:t>
            </a:r>
            <a:r>
              <a:rPr lang="en-US" b="1" dirty="0" err="1"/>
              <a:t>لمس</a:t>
            </a:r>
            <a:r>
              <a:rPr lang="en-US" b="1" dirty="0"/>
              <a:t>،</a:t>
            </a:r>
          </a:p>
          <a:p>
            <a:pPr algn="r" rtl="1">
              <a:lnSpc>
                <a:spcPct val="150000"/>
              </a:lnSpc>
            </a:pPr>
            <a:r>
              <a:rPr lang="en-US" b="1" dirty="0" err="1"/>
              <a:t>شبه</a:t>
            </a:r>
            <a:r>
              <a:rPr lang="en-US" b="1" dirty="0"/>
              <a:t> </a:t>
            </a:r>
            <a:r>
              <a:rPr lang="en-US" b="1" dirty="0" err="1"/>
              <a:t>اللغوية</a:t>
            </a:r>
            <a:r>
              <a:rPr lang="en-US" b="1" dirty="0"/>
              <a:t>،</a:t>
            </a:r>
          </a:p>
          <a:p>
            <a:pPr algn="r" rtl="1">
              <a:lnSpc>
                <a:spcPct val="150000"/>
              </a:lnSpc>
            </a:pPr>
            <a:r>
              <a:rPr lang="en-US" b="1" dirty="0" err="1"/>
              <a:t>الصمت</a:t>
            </a:r>
            <a:r>
              <a:rPr lang="en-US" b="1" dirty="0"/>
              <a:t>.</a:t>
            </a:r>
          </a:p>
        </p:txBody>
      </p:sp>
    </p:spTree>
    <p:extLst>
      <p:ext uri="{BB962C8B-B14F-4D97-AF65-F5344CB8AC3E}">
        <p14:creationId xmlns:p14="http://schemas.microsoft.com/office/powerpoint/2010/main" val="115891656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5183835" y="1338882"/>
            <a:ext cx="221078" cy="2503561"/>
          </a:xfrm>
          <a:prstGeom prst="rect">
            <a:avLst/>
          </a:prstGeom>
        </p:spPr>
      </p:pic>
      <p:pic>
        <p:nvPicPr>
          <p:cNvPr id="5" name="Picture 4"/>
          <p:cNvPicPr>
            <a:picLocks noChangeAspect="1"/>
          </p:cNvPicPr>
          <p:nvPr/>
        </p:nvPicPr>
        <p:blipFill>
          <a:blip r:embed="rId2"/>
          <a:stretch>
            <a:fillRect/>
          </a:stretch>
        </p:blipFill>
        <p:spPr>
          <a:xfrm>
            <a:off x="10856723" y="1338882"/>
            <a:ext cx="221078" cy="2503561"/>
          </a:xfrm>
          <a:prstGeom prst="rect">
            <a:avLst/>
          </a:prstGeom>
        </p:spPr>
      </p:pic>
      <p:pic>
        <p:nvPicPr>
          <p:cNvPr id="3" name="Picture 2"/>
          <p:cNvPicPr>
            <a:picLocks noChangeAspect="1"/>
          </p:cNvPicPr>
          <p:nvPr/>
        </p:nvPicPr>
        <p:blipFill>
          <a:blip r:embed="rId3"/>
          <a:stretch>
            <a:fillRect/>
          </a:stretch>
        </p:blipFill>
        <p:spPr>
          <a:xfrm>
            <a:off x="6692102" y="343916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37753" y="2286858"/>
            <a:ext cx="6632420"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979473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74421" y="1331672"/>
            <a:ext cx="10398254" cy="445583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Sender may be a person or persons who create or formulate the message to be sent to the receiver. Being the primary source of the message, sender is also termed as source.</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mass media, for example, news reporter is the sender or source as he/she constructs the message (news story). </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a musical performance, the singer is the sender as his message is enjoyed by the audience.</a:t>
            </a:r>
          </a:p>
        </p:txBody>
      </p:sp>
    </p:spTree>
    <p:extLst>
      <p:ext uri="{BB962C8B-B14F-4D97-AF65-F5344CB8AC3E}">
        <p14:creationId xmlns:p14="http://schemas.microsoft.com/office/powerpoint/2010/main" val="58918248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is a critical component in communication as his/her social background, personality status, education etc., influence the quality of the message he/she creates. The message is created from the idea generated in the mind of the sender. The idea generation process is called encoding.</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source/sender has three functions:</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a) To decide what is to be communicated</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b) Encoding (Put the idea in such a way that the receiver understands it)</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Transmitting the message to the receiver</a:t>
            </a:r>
          </a:p>
        </p:txBody>
      </p:sp>
    </p:spTree>
    <p:extLst>
      <p:ext uri="{BB962C8B-B14F-4D97-AF65-F5344CB8AC3E}">
        <p14:creationId xmlns:p14="http://schemas.microsoft.com/office/powerpoint/2010/main" val="118031428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Verbal message means written or oral messages. They are composed of words. Example: A newspaper report or a lecture by a teacher.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Non-verbal messages are those communicated through our behavior, movements, actions, clothes, style of conversation, pitch of the sound etc.</a:t>
            </a:r>
          </a:p>
        </p:txBody>
      </p:sp>
    </p:spTree>
    <p:extLst>
      <p:ext uri="{BB962C8B-B14F-4D97-AF65-F5344CB8AC3E}">
        <p14:creationId xmlns:p14="http://schemas.microsoft.com/office/powerpoint/2010/main" val="62621442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24731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lvl="3" indent="-342900" algn="just">
              <a:spcBef>
                <a:spcPts val="600"/>
              </a:spcBef>
            </a:pPr>
            <a:r>
              <a:rPr lang="en-US" sz="2400" b="1" dirty="0">
                <a:solidFill>
                  <a:srgbClr val="0A1F61"/>
                </a:solidFill>
                <a:latin typeface="Book Antiqua" panose="02040602050305030304" pitchFamily="18" charset="0"/>
              </a:rPr>
              <a:t>What is fundamental in message construction is </a:t>
            </a:r>
            <a:r>
              <a:rPr lang="en-US" sz="2400" b="1" u="sng" dirty="0">
                <a:solidFill>
                  <a:srgbClr val="FF0000"/>
                </a:solidFill>
                <a:latin typeface="Book Antiqua" panose="02040602050305030304" pitchFamily="18" charset="0"/>
              </a:rPr>
              <a:t>the agreement between sender and receiver in the code used for it</a:t>
            </a:r>
            <a:r>
              <a:rPr lang="en-US" sz="2400" b="1" dirty="0">
                <a:latin typeface="Book Antiqua" panose="02040602050305030304" pitchFamily="18" charset="0"/>
              </a:rPr>
              <a:t>. </a:t>
            </a:r>
          </a:p>
          <a:p>
            <a:pPr marL="2628900" lvl="8" indent="-342900" algn="just">
              <a:spcBef>
                <a:spcPts val="600"/>
              </a:spcBef>
            </a:pPr>
            <a:endParaRPr lang="en-US" sz="2400" b="1" dirty="0">
              <a:latin typeface="Book Antiqua" panose="02040602050305030304" pitchFamily="18" charset="0"/>
            </a:endParaRPr>
          </a:p>
          <a:p>
            <a:pPr marL="2286000" lvl="8" indent="-284163" algn="just">
              <a:spcBef>
                <a:spcPts val="600"/>
              </a:spcBef>
            </a:pPr>
            <a:r>
              <a:rPr lang="en-US" sz="2400" b="1" dirty="0">
                <a:solidFill>
                  <a:srgbClr val="0A1F61"/>
                </a:solidFill>
                <a:latin typeface="Book Antiqua" panose="02040602050305030304" pitchFamily="18" charset="0"/>
              </a:rPr>
              <a:t>What is the Code?</a:t>
            </a:r>
          </a:p>
          <a:p>
            <a:pPr marL="2286000" lvl="8" indent="-284163">
              <a:spcBef>
                <a:spcPts val="600"/>
              </a:spcBef>
              <a:buNone/>
            </a:pPr>
            <a:r>
              <a:rPr lang="en-US" sz="2400" b="1" dirty="0">
                <a:solidFill>
                  <a:srgbClr val="0A1F61"/>
                </a:solidFill>
                <a:latin typeface="Book Antiqua" panose="02040602050305030304" pitchFamily="18" charset="0"/>
              </a:rPr>
              <a:t>Symbols of the </a:t>
            </a:r>
            <a:r>
              <a:rPr lang="en-US" sz="2400" b="1" u="sng" dirty="0">
                <a:solidFill>
                  <a:srgbClr val="0A1F61"/>
                </a:solidFill>
                <a:effectLst>
                  <a:outerShdw blurRad="38100" dist="38100" dir="2700000" algn="tl">
                    <a:srgbClr val="000000">
                      <a:alpha val="43137"/>
                    </a:srgbClr>
                  </a:outerShdw>
                </a:effectLst>
                <a:latin typeface="Book Antiqua" panose="02040602050305030304" pitchFamily="18" charset="0"/>
              </a:rPr>
              <a:t>Language</a:t>
            </a:r>
            <a:r>
              <a:rPr lang="en-US" sz="2400" b="1" dirty="0">
                <a:solidFill>
                  <a:srgbClr val="0A1F61"/>
                </a:solidFill>
                <a:latin typeface="Book Antiqua" panose="02040602050305030304" pitchFamily="18" charset="0"/>
              </a:rPr>
              <a:t> used in the message</a:t>
            </a:r>
          </a:p>
          <a:p>
            <a:pPr marL="2286000" lvl="8" indent="0">
              <a:spcBef>
                <a:spcPts val="600"/>
              </a:spcBef>
              <a:buNone/>
            </a:pPr>
            <a:endParaRPr lang="en-US" sz="2800" b="1" dirty="0">
              <a:latin typeface="Book Antiqua" panose="02040602050305030304" pitchFamily="18" charset="0"/>
            </a:endParaRPr>
          </a:p>
          <a:p>
            <a:pPr marL="460375" lvl="8" indent="-457200">
              <a:spcBef>
                <a:spcPts val="600"/>
              </a:spcBef>
              <a:buFont typeface="Wingdings" panose="05000000000000000000" pitchFamily="2" charset="2"/>
              <a:buChar char="§"/>
            </a:pPr>
            <a:r>
              <a:rPr lang="en-US" sz="2400" b="1" dirty="0">
                <a:latin typeface="Book Antiqua" panose="02040602050305030304" pitchFamily="18" charset="0"/>
              </a:rPr>
              <a:t>If the receiver cannot identify the language or meaning of the message, the communication will be defective.</a:t>
            </a:r>
          </a:p>
        </p:txBody>
      </p:sp>
    </p:spTree>
    <p:extLst>
      <p:ext uri="{BB962C8B-B14F-4D97-AF65-F5344CB8AC3E}">
        <p14:creationId xmlns:p14="http://schemas.microsoft.com/office/powerpoint/2010/main" val="95608055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467313"/>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channel means medium by which sender transmits the message to the receiver. Our five senses such hearing, touching, smelling , tasting , seeing are basic natural channels of human communication. Communication can be classified based on five basic natural channels.  They are:</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Tactile communication: Communication by touch or taste</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Olfactory communication: communication by smell</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Audio communication: Communication through sound waves</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Visual communication: Communication through visual elements.</a:t>
            </a:r>
          </a:p>
        </p:txBody>
      </p:sp>
    </p:spTree>
    <p:extLst>
      <p:ext uri="{BB962C8B-B14F-4D97-AF65-F5344CB8AC3E}">
        <p14:creationId xmlns:p14="http://schemas.microsoft.com/office/powerpoint/2010/main" val="387142308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097981"/>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We use any technically developed medium (like television, newspaper, books </a:t>
            </a:r>
            <a:r>
              <a:rPr lang="en-US" sz="2200" b="1" dirty="0" err="1">
                <a:solidFill>
                  <a:srgbClr val="0A1F61"/>
                </a:solidFill>
                <a:latin typeface="Tajawal ExtraBold" panose="00000800000000000000" pitchFamily="2" charset="-78"/>
                <a:cs typeface="Tajawal ExtraBold" panose="00000800000000000000" pitchFamily="2" charset="-78"/>
              </a:rPr>
              <a:t>etc</a:t>
            </a:r>
            <a:r>
              <a:rPr lang="en-US" sz="2200" b="1" dirty="0">
                <a:solidFill>
                  <a:srgbClr val="0A1F61"/>
                </a:solidFill>
                <a:latin typeface="Tajawal ExtraBold" panose="00000800000000000000" pitchFamily="2" charset="-78"/>
                <a:cs typeface="Tajawal ExtraBold" panose="00000800000000000000" pitchFamily="2" charset="-78"/>
              </a:rPr>
              <a:t>) with the help of one or more of these five senses.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Similarly, sender uses one or more channels to maximize the communication effect.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For example: multimedia classroom where teacher uses projector, blackboard, lecture, gestures etc. simultaneously.</a:t>
            </a:r>
          </a:p>
          <a:p>
            <a:pPr marL="800100" lvl="1" indent="-342900" algn="just">
              <a:lnSpc>
                <a:spcPct val="150000"/>
              </a:lnSpc>
              <a:buFont typeface="Wingdings" panose="05000000000000000000" pitchFamily="2" charset="2"/>
              <a:buChar char="Ø"/>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597791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38459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 Receiver:</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Idea receiving end in communication process is called receiver. A person or thing may be at the receiving end. The receiver’s role is as important as a sender’s role. As in the case of a sender, receiver has also three roles to play:</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receive the message</a:t>
            </a: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decode the message</a:t>
            </a:r>
          </a:p>
          <a:p>
            <a:pPr marL="800100" lvl="1" indent="-342900" algn="just">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Decoding</a:t>
            </a:r>
            <a:r>
              <a:rPr lang="en-US" sz="2000" b="1" dirty="0">
                <a:solidFill>
                  <a:srgbClr val="0A1F61"/>
                </a:solidFill>
                <a:latin typeface="Tajawal ExtraBold" panose="00000800000000000000" pitchFamily="2" charset="-78"/>
                <a:cs typeface="Tajawal ExtraBold" panose="00000800000000000000" pitchFamily="2" charset="-78"/>
              </a:rPr>
              <a:t> is the process of extracting a message from a code and interprets it. For this, sender and receiver should have knowledge about the code (for example: language) used in communication.</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To respond to the message through feedback</a:t>
            </a:r>
          </a:p>
        </p:txBody>
      </p:sp>
    </p:spTree>
    <p:extLst>
      <p:ext uri="{BB962C8B-B14F-4D97-AF65-F5344CB8AC3E}">
        <p14:creationId xmlns:p14="http://schemas.microsoft.com/office/powerpoint/2010/main" val="114049829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3122714"/>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 Receiver: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may be audience watching movies, persons listening to music, students hearing a lecture or a computer getting E-mail from a remote server.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fails or remains faulty when message is rejected or misinterpreted by the receiver.</a:t>
            </a:r>
          </a:p>
        </p:txBody>
      </p:sp>
    </p:spTree>
    <p:extLst>
      <p:ext uri="{BB962C8B-B14F-4D97-AF65-F5344CB8AC3E}">
        <p14:creationId xmlns:p14="http://schemas.microsoft.com/office/powerpoint/2010/main" val="128705585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Information or message that is fed back to the source is called feedback. If you get clapping for your singing, clapping is the feedback. Questions raised by students in a classroom for more information is another example for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originated either from the sources’ own message is called self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Example: When you talk to somebody, you hear yourself and evaluate your tone, pitch etc.</a:t>
            </a:r>
          </a:p>
        </p:txBody>
      </p:sp>
    </p:spTree>
    <p:extLst>
      <p:ext uri="{BB962C8B-B14F-4D97-AF65-F5344CB8AC3E}">
        <p14:creationId xmlns:p14="http://schemas.microsoft.com/office/powerpoint/2010/main" val="4665625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878259"/>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Sometimes you may think that you could have sharpened or softened your tone or pitch or text, because of your own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Another type of feedback is that originated from the receiver. It may be in the form of questions, applauses, puzzled look etc.</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may be negative or positive, immediate or delayed.</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indication to the sender that the message was not received well is called </a:t>
            </a:r>
            <a:r>
              <a:rPr lang="en-US" sz="2200" b="1" u="sng" dirty="0">
                <a:solidFill>
                  <a:srgbClr val="EE8200"/>
                </a:solidFill>
                <a:latin typeface="Tajawal ExtraBold" panose="00000800000000000000" pitchFamily="2" charset="-78"/>
                <a:cs typeface="Tajawal ExtraBold" panose="00000800000000000000" pitchFamily="2" charset="-78"/>
              </a:rPr>
              <a:t>negative feedback. </a:t>
            </a:r>
          </a:p>
          <a:p>
            <a:pPr marL="342900" indent="-342900" algn="just">
              <a:buFont typeface="Wingdings" panose="05000000000000000000" pitchFamily="2" charset="2"/>
              <a:buChar char="§"/>
            </a:pP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Looks of indifference, rejection or boredom may be considered as negative feedback.</a:t>
            </a:r>
          </a:p>
        </p:txBody>
      </p:sp>
    </p:spTree>
    <p:extLst>
      <p:ext uri="{BB962C8B-B14F-4D97-AF65-F5344CB8AC3E}">
        <p14:creationId xmlns:p14="http://schemas.microsoft.com/office/powerpoint/2010/main" val="410975961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favorable responses like acceptance, applauses etc.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are </a:t>
            </a:r>
            <a:r>
              <a:rPr lang="en-US" sz="2200" b="1" dirty="0">
                <a:solidFill>
                  <a:srgbClr val="EE8200"/>
                </a:solidFill>
                <a:latin typeface="Tajawal ExtraBold" panose="00000800000000000000" pitchFamily="2" charset="-78"/>
                <a:cs typeface="Tajawal ExtraBold" panose="00000800000000000000" pitchFamily="2" charset="-78"/>
              </a:rPr>
              <a:t>positive feedback</a:t>
            </a:r>
            <a:r>
              <a:rPr lang="en-US" sz="2200" b="1"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at the time of the communication itself or just after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it is </a:t>
            </a:r>
            <a:r>
              <a:rPr lang="en-US" sz="2200" b="1" dirty="0">
                <a:solidFill>
                  <a:srgbClr val="EE8200"/>
                </a:solidFill>
                <a:latin typeface="Tajawal ExtraBold" panose="00000800000000000000" pitchFamily="2" charset="-78"/>
                <a:cs typeface="Tajawal ExtraBold" panose="00000800000000000000" pitchFamily="2" charset="-78"/>
              </a:rPr>
              <a:t>immediate feedback</a:t>
            </a:r>
            <a:r>
              <a:rPr lang="en-US" sz="2200" b="1" dirty="0">
                <a:solidFill>
                  <a:srgbClr val="0A1F61"/>
                </a:solidFill>
                <a:latin typeface="Tajawal ExtraBold" panose="00000800000000000000" pitchFamily="2" charset="-78"/>
                <a:cs typeface="Tajawal ExtraBold" panose="00000800000000000000" pitchFamily="2" charset="-78"/>
              </a:rPr>
              <a:t>.</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Applauses a singer gets during the performance.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response relatively much after the communication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is </a:t>
            </a:r>
            <a:r>
              <a:rPr lang="en-US" sz="2200" b="1" dirty="0">
                <a:solidFill>
                  <a:srgbClr val="EE8200"/>
                </a:solidFill>
                <a:latin typeface="Tajawal ExtraBold" panose="00000800000000000000" pitchFamily="2" charset="-78"/>
                <a:cs typeface="Tajawal ExtraBold" panose="00000800000000000000" pitchFamily="2" charset="-78"/>
              </a:rPr>
              <a:t>delayed feedback</a:t>
            </a:r>
            <a:r>
              <a:rPr lang="en-US" sz="2200" b="1" dirty="0">
                <a:solidFill>
                  <a:srgbClr val="0A1F61"/>
                </a:solidFill>
                <a:latin typeface="Tajawal ExtraBold" panose="00000800000000000000" pitchFamily="2" charset="-78"/>
                <a:cs typeface="Tajawal ExtraBold" panose="00000800000000000000" pitchFamily="2" charset="-78"/>
              </a:rPr>
              <a:t>.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Letters to the Editor.</a:t>
            </a:r>
          </a:p>
        </p:txBody>
      </p:sp>
    </p:spTree>
    <p:extLst>
      <p:ext uri="{BB962C8B-B14F-4D97-AF65-F5344CB8AC3E}">
        <p14:creationId xmlns:p14="http://schemas.microsoft.com/office/powerpoint/2010/main" val="103158584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37350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F) Noise:</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or communication barrier is any thing that distorts message. Noise may originate in any of the components of communication like source, message, channel, context, receiver etc.</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present when there is difference between the message sent and received.</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Communication is not possible without noise, but its effects may be reduced through various methods such as using good grammar, clear voice, simple language, quality signal etc.</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of different types depending on the nature and reasons of the distortion.</a:t>
            </a:r>
          </a:p>
        </p:txBody>
      </p:sp>
    </p:spTree>
    <p:extLst>
      <p:ext uri="{BB962C8B-B14F-4D97-AF65-F5344CB8AC3E}">
        <p14:creationId xmlns:p14="http://schemas.microsoft.com/office/powerpoint/2010/main" val="103582588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F) Noise: There are four types:</a:t>
            </a:r>
          </a:p>
        </p:txBody>
      </p:sp>
      <p:graphicFrame>
        <p:nvGraphicFramePr>
          <p:cNvPr id="11" name="Table 6">
            <a:extLst>
              <a:ext uri="{FF2B5EF4-FFF2-40B4-BE49-F238E27FC236}">
                <a16:creationId xmlns:a16="http://schemas.microsoft.com/office/drawing/2014/main" id="{8C70DB32-CCCF-DD8E-42E0-D22B751321EB}"/>
              </a:ext>
            </a:extLst>
          </p:cNvPr>
          <p:cNvGraphicFramePr>
            <a:graphicFrameLocks noGrp="1"/>
          </p:cNvGraphicFramePr>
          <p:nvPr>
            <p:extLst>
              <p:ext uri="{D42A27DB-BD31-4B8C-83A1-F6EECF244321}">
                <p14:modId xmlns:p14="http://schemas.microsoft.com/office/powerpoint/2010/main" val="98227773"/>
              </p:ext>
            </p:extLst>
          </p:nvPr>
        </p:nvGraphicFramePr>
        <p:xfrm>
          <a:off x="782365" y="1936078"/>
          <a:ext cx="11197908" cy="4053840"/>
        </p:xfrm>
        <a:graphic>
          <a:graphicData uri="http://schemas.openxmlformats.org/drawingml/2006/table">
            <a:tbl>
              <a:tblPr firstRow="1" bandRow="1">
                <a:tableStyleId>{69CF1AB2-1976-4502-BF36-3FF5EA218861}</a:tableStyleId>
              </a:tblPr>
              <a:tblGrid>
                <a:gridCol w="2799477">
                  <a:extLst>
                    <a:ext uri="{9D8B030D-6E8A-4147-A177-3AD203B41FA5}">
                      <a16:colId xmlns:a16="http://schemas.microsoft.com/office/drawing/2014/main" val="3323634545"/>
                    </a:ext>
                  </a:extLst>
                </a:gridCol>
                <a:gridCol w="2799477">
                  <a:extLst>
                    <a:ext uri="{9D8B030D-6E8A-4147-A177-3AD203B41FA5}">
                      <a16:colId xmlns:a16="http://schemas.microsoft.com/office/drawing/2014/main" val="3158055310"/>
                    </a:ext>
                  </a:extLst>
                </a:gridCol>
                <a:gridCol w="2799477">
                  <a:extLst>
                    <a:ext uri="{9D8B030D-6E8A-4147-A177-3AD203B41FA5}">
                      <a16:colId xmlns:a16="http://schemas.microsoft.com/office/drawing/2014/main" val="3535208616"/>
                    </a:ext>
                  </a:extLst>
                </a:gridCol>
                <a:gridCol w="2799477">
                  <a:extLst>
                    <a:ext uri="{9D8B030D-6E8A-4147-A177-3AD203B41FA5}">
                      <a16:colId xmlns:a16="http://schemas.microsoft.com/office/drawing/2014/main" val="1130261840"/>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Psychological noise</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Semantic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Contextual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Channel noise (Static/Technical) </a:t>
                      </a: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Any communication error due to the psychological reasons.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Language related problems in 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If communication takes place in inappropriate time or place, message is not conveyed well.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Medium related communication barrier. </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A fearful audience can’t enjoy the musical program.</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grammar, complex sentence structure, rare vocabulary etc.</a:t>
                      </a:r>
                    </a:p>
                    <a:p>
                      <a:pPr algn="ctr"/>
                      <a:endParaRPr lang="en-US" dirty="0">
                        <a:solidFill>
                          <a:schemeClr val="accent1">
                            <a:lumMod val="75000"/>
                          </a:schemeClr>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Wishing compliments during a funeral function. Or An outdoor meeting at noon in a hot summer.</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signal affecting picture clarity of television.</a:t>
                      </a:r>
                    </a:p>
                    <a:p>
                      <a:pPr algn="ctr"/>
                      <a:endParaRPr lang="en-US" dirty="0">
                        <a:solidFill>
                          <a:schemeClr val="accent1">
                            <a:lumMod val="75000"/>
                          </a:schemeClr>
                        </a:solidFill>
                      </a:endParaRP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2" name="TextBox 11">
            <a:extLst>
              <a:ext uri="{FF2B5EF4-FFF2-40B4-BE49-F238E27FC236}">
                <a16:creationId xmlns:a16="http://schemas.microsoft.com/office/drawing/2014/main" id="{7BC2C872-DEF8-1286-01A9-33E6867FA500}"/>
              </a:ext>
            </a:extLst>
          </p:cNvPr>
          <p:cNvSpPr txBox="1"/>
          <p:nvPr/>
        </p:nvSpPr>
        <p:spPr>
          <a:xfrm>
            <a:off x="9215120" y="1506137"/>
            <a:ext cx="2575560" cy="369332"/>
          </a:xfrm>
          <a:prstGeom prst="rect">
            <a:avLst/>
          </a:prstGeom>
          <a:noFill/>
        </p:spPr>
        <p:txBody>
          <a:bodyPr wrap="square">
            <a:spAutoFit/>
          </a:bodyPr>
          <a:lstStyle/>
          <a:p>
            <a:pPr algn="r" rtl="1"/>
            <a:r>
              <a:rPr lang="ar-EG" b="1" dirty="0"/>
              <a:t>تشويش</a:t>
            </a:r>
            <a:r>
              <a:rPr lang="en-US" b="1" dirty="0"/>
              <a:t> </a:t>
            </a:r>
            <a:r>
              <a:rPr lang="en-US" b="1" dirty="0" err="1"/>
              <a:t>القناة</a:t>
            </a:r>
            <a:r>
              <a:rPr lang="en-US" b="1" dirty="0"/>
              <a:t>/</a:t>
            </a:r>
            <a:r>
              <a:rPr lang="en-US" b="1" dirty="0" err="1"/>
              <a:t>تقني</a:t>
            </a:r>
            <a:endParaRPr lang="en-US" b="1" dirty="0"/>
          </a:p>
        </p:txBody>
      </p:sp>
      <p:sp>
        <p:nvSpPr>
          <p:cNvPr id="13" name="TextBox 12">
            <a:extLst>
              <a:ext uri="{FF2B5EF4-FFF2-40B4-BE49-F238E27FC236}">
                <a16:creationId xmlns:a16="http://schemas.microsoft.com/office/drawing/2014/main" id="{5EB3F36B-8E23-2D43-CDD7-7D580BE92EC7}"/>
              </a:ext>
            </a:extLst>
          </p:cNvPr>
          <p:cNvSpPr txBox="1"/>
          <p:nvPr/>
        </p:nvSpPr>
        <p:spPr>
          <a:xfrm>
            <a:off x="6932476" y="2303418"/>
            <a:ext cx="1509714" cy="369331"/>
          </a:xfrm>
          <a:prstGeom prst="rect">
            <a:avLst/>
          </a:prstGeom>
          <a:noFill/>
        </p:spPr>
        <p:txBody>
          <a:bodyPr wrap="square">
            <a:spAutoFit/>
          </a:bodyPr>
          <a:lstStyle/>
          <a:p>
            <a:pPr algn="r" rtl="1"/>
            <a:r>
              <a:rPr lang="ar-EG" b="1" dirty="0"/>
              <a:t>تشويش</a:t>
            </a:r>
            <a:r>
              <a:rPr lang="en-US" b="1" dirty="0"/>
              <a:t> </a:t>
            </a:r>
            <a:r>
              <a:rPr lang="ar-EG" b="1" dirty="0"/>
              <a:t>سياقي</a:t>
            </a:r>
            <a:endParaRPr lang="en-US" b="1" dirty="0"/>
          </a:p>
        </p:txBody>
      </p:sp>
      <p:sp>
        <p:nvSpPr>
          <p:cNvPr id="14" name="TextBox 13">
            <a:extLst>
              <a:ext uri="{FF2B5EF4-FFF2-40B4-BE49-F238E27FC236}">
                <a16:creationId xmlns:a16="http://schemas.microsoft.com/office/drawing/2014/main" id="{A2FA3E11-1606-B836-E3A7-AF43803739D5}"/>
              </a:ext>
            </a:extLst>
          </p:cNvPr>
          <p:cNvSpPr txBox="1"/>
          <p:nvPr/>
        </p:nvSpPr>
        <p:spPr>
          <a:xfrm>
            <a:off x="4216399" y="2303419"/>
            <a:ext cx="1509713" cy="369332"/>
          </a:xfrm>
          <a:prstGeom prst="rect">
            <a:avLst/>
          </a:prstGeom>
          <a:noFill/>
        </p:spPr>
        <p:txBody>
          <a:bodyPr wrap="square">
            <a:spAutoFit/>
          </a:bodyPr>
          <a:lstStyle/>
          <a:p>
            <a:pPr algn="r" rtl="1"/>
            <a:r>
              <a:rPr lang="ar-EG" b="1" dirty="0"/>
              <a:t>تشويش</a:t>
            </a:r>
            <a:r>
              <a:rPr lang="en-US" b="1" dirty="0"/>
              <a:t> </a:t>
            </a:r>
            <a:r>
              <a:rPr lang="ar-EG" b="1" dirty="0"/>
              <a:t>دلالي</a:t>
            </a:r>
            <a:endParaRPr lang="en-US" b="1" dirty="0"/>
          </a:p>
        </p:txBody>
      </p:sp>
      <p:sp>
        <p:nvSpPr>
          <p:cNvPr id="15" name="TextBox 14">
            <a:extLst>
              <a:ext uri="{FF2B5EF4-FFF2-40B4-BE49-F238E27FC236}">
                <a16:creationId xmlns:a16="http://schemas.microsoft.com/office/drawing/2014/main" id="{BB3FAC67-B8FA-BBE9-62D9-6BC45CF696D0}"/>
              </a:ext>
            </a:extLst>
          </p:cNvPr>
          <p:cNvSpPr txBox="1"/>
          <p:nvPr/>
        </p:nvSpPr>
        <p:spPr>
          <a:xfrm>
            <a:off x="375102" y="2375210"/>
            <a:ext cx="1509713" cy="369332"/>
          </a:xfrm>
          <a:prstGeom prst="rect">
            <a:avLst/>
          </a:prstGeom>
          <a:noFill/>
        </p:spPr>
        <p:txBody>
          <a:bodyPr wrap="square">
            <a:spAutoFit/>
          </a:bodyPr>
          <a:lstStyle/>
          <a:p>
            <a:pPr algn="r" rtl="1"/>
            <a:r>
              <a:rPr lang="ar-EG" b="1" dirty="0"/>
              <a:t>تشويش</a:t>
            </a:r>
            <a:r>
              <a:rPr lang="en-US" b="1" dirty="0"/>
              <a:t> </a:t>
            </a:r>
            <a:r>
              <a:rPr lang="ar-EG" b="1" dirty="0"/>
              <a:t>نفسي</a:t>
            </a:r>
            <a:endParaRPr lang="en-US" b="1" dirty="0"/>
          </a:p>
        </p:txBody>
      </p:sp>
    </p:spTree>
    <p:extLst>
      <p:ext uri="{BB962C8B-B14F-4D97-AF65-F5344CB8AC3E}">
        <p14:creationId xmlns:p14="http://schemas.microsoft.com/office/powerpoint/2010/main" val="245509246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13837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a:t>
            </a:r>
            <a:r>
              <a:rPr lang="en-US" sz="2200" b="1" dirty="0">
                <a:solidFill>
                  <a:srgbClr val="C00000"/>
                </a:solidFill>
                <a:latin typeface="Tajawal ExtraBold" panose="00000800000000000000" pitchFamily="2" charset="-78"/>
                <a:cs typeface="Tajawal ExtraBold" panose="00000800000000000000" pitchFamily="2" charset="-78"/>
              </a:rPr>
              <a:t>words, time, place, culture, physical and social condition </a:t>
            </a:r>
            <a:r>
              <a:rPr lang="en-US" sz="2200" b="1" dirty="0">
                <a:solidFill>
                  <a:srgbClr val="0A1F61"/>
                </a:solidFill>
                <a:latin typeface="Tajawal ExtraBold" panose="00000800000000000000" pitchFamily="2" charset="-78"/>
                <a:cs typeface="Tajawal ExtraBold" panose="00000800000000000000" pitchFamily="2" charset="-78"/>
              </a:rPr>
              <a:t>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19663586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39367" y="1303434"/>
            <a:ext cx="10552633" cy="44615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a:t>
            </a:r>
          </a:p>
          <a:p>
            <a:pPr marL="342900" lvl="3" indent="-342900" algn="just">
              <a:spcBef>
                <a:spcPts val="600"/>
              </a:spcBef>
            </a:pPr>
            <a:r>
              <a:rPr lang="en-US" sz="2800" b="1" dirty="0">
                <a:solidFill>
                  <a:schemeClr val="accent6">
                    <a:lumMod val="75000"/>
                  </a:schemeClr>
                </a:solidFill>
                <a:latin typeface="Book Antiqua" panose="02040602050305030304" pitchFamily="18" charset="0"/>
              </a:rPr>
              <a:t>Why do we communicate?</a:t>
            </a:r>
            <a:r>
              <a:rPr lang="en-US" sz="2400" b="1" dirty="0">
                <a:solidFill>
                  <a:schemeClr val="accent6">
                    <a:lumMod val="75000"/>
                  </a:schemeClr>
                </a:solidFill>
                <a:latin typeface="Book Antiqua" panose="02040602050305030304" pitchFamily="18" charset="0"/>
              </a:rPr>
              <a:t> </a:t>
            </a:r>
            <a:r>
              <a:rPr lang="en-US" sz="2400" b="1" dirty="0">
                <a:latin typeface="Book Antiqua" panose="02040602050305030304" pitchFamily="18" charset="0"/>
              </a:rPr>
              <a:t>It is a fundamental question. </a:t>
            </a:r>
          </a:p>
          <a:p>
            <a:pPr marL="0" lvl="3" indent="0" algn="just">
              <a:spcBef>
                <a:spcPts val="600"/>
              </a:spcBef>
              <a:buNone/>
            </a:pPr>
            <a:r>
              <a:rPr lang="en-US" sz="2400" b="1" dirty="0">
                <a:solidFill>
                  <a:schemeClr val="accent5">
                    <a:lumMod val="75000"/>
                  </a:schemeClr>
                </a:solidFill>
                <a:latin typeface="Book Antiqua" panose="02040602050305030304" pitchFamily="18" charset="0"/>
              </a:rPr>
              <a:t>		To make some effect on the receiver is the answer. </a:t>
            </a:r>
          </a:p>
          <a:p>
            <a:pPr marL="0" lvl="3" indent="0" algn="just">
              <a:spcBef>
                <a:spcPts val="600"/>
              </a:spcBef>
              <a:buNone/>
            </a:pPr>
            <a:endParaRPr lang="en-US" sz="2000" b="1" dirty="0">
              <a:solidFill>
                <a:schemeClr val="accent5">
                  <a:lumMod val="75000"/>
                </a:schemeClr>
              </a:solidFill>
              <a:latin typeface="Book Antiqua" panose="02040602050305030304" pitchFamily="18" charset="0"/>
            </a:endParaRPr>
          </a:p>
          <a:p>
            <a:pPr marL="914400" lvl="5" indent="0">
              <a:spcBef>
                <a:spcPts val="600"/>
              </a:spcBef>
              <a:buNone/>
            </a:pPr>
            <a:r>
              <a:rPr lang="en-US" sz="2800" b="1" dirty="0">
                <a:solidFill>
                  <a:srgbClr val="C00000"/>
                </a:solidFill>
                <a:effectLst>
                  <a:outerShdw blurRad="38100" dist="38100" dir="2700000" algn="tl">
                    <a:srgbClr val="000000">
                      <a:alpha val="43137"/>
                    </a:srgbClr>
                  </a:outerShdw>
                </a:effectLst>
                <a:latin typeface="Book Antiqua" panose="02040602050305030304" pitchFamily="18" charset="0"/>
              </a:rPr>
              <a:t>Effect</a:t>
            </a:r>
            <a:r>
              <a:rPr lang="en-US" sz="2800" b="1" dirty="0">
                <a:solidFill>
                  <a:srgbClr val="C00000"/>
                </a:solidFill>
                <a:latin typeface="Book Antiqua" panose="02040602050305030304" pitchFamily="18" charset="0"/>
              </a:rPr>
              <a:t> is consequence or </a:t>
            </a:r>
            <a:r>
              <a:rPr lang="en-US" sz="2800" b="1" dirty="0">
                <a:solidFill>
                  <a:srgbClr val="C00000"/>
                </a:solidFill>
                <a:effectLst>
                  <a:outerShdw blurRad="38100" dist="38100" dir="2700000" algn="tl">
                    <a:srgbClr val="000000">
                      <a:alpha val="43137"/>
                    </a:srgbClr>
                  </a:outerShdw>
                </a:effectLst>
                <a:latin typeface="Book Antiqua" panose="02040602050305030304" pitchFamily="18" charset="0"/>
              </a:rPr>
              <a:t>result</a:t>
            </a:r>
            <a:r>
              <a:rPr lang="en-US" sz="2800" b="1" dirty="0">
                <a:solidFill>
                  <a:srgbClr val="C00000"/>
                </a:solidFill>
                <a:latin typeface="Book Antiqua" panose="02040602050305030304" pitchFamily="18" charset="0"/>
              </a:rPr>
              <a:t> of communication. </a:t>
            </a:r>
          </a:p>
          <a:p>
            <a:pPr algn="just">
              <a:lnSpc>
                <a:spcPct val="150000"/>
              </a:lnSpc>
            </a:pPr>
            <a:endParaRPr lang="en-US" sz="22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Every communication act makes some effect on the person/s.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Effect may be positive or negative.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Communication is said to be successful when we achieve the intended effect.</a:t>
            </a:r>
          </a:p>
        </p:txBody>
      </p:sp>
      <p:sp>
        <p:nvSpPr>
          <p:cNvPr id="10" name="Arrow: Bent-Up 9">
            <a:extLst>
              <a:ext uri="{FF2B5EF4-FFF2-40B4-BE49-F238E27FC236}">
                <a16:creationId xmlns:a16="http://schemas.microsoft.com/office/drawing/2014/main" id="{658A2B81-C45C-1373-1EA7-CEDC820D1680}"/>
              </a:ext>
            </a:extLst>
          </p:cNvPr>
          <p:cNvSpPr/>
          <p:nvPr/>
        </p:nvSpPr>
        <p:spPr>
          <a:xfrm rot="5400000">
            <a:off x="2678079" y="2417944"/>
            <a:ext cx="401323" cy="456724"/>
          </a:xfrm>
          <a:prstGeom prst="ben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CE3B58C-EC93-5BF4-8D3A-C29601C4DB27}"/>
              </a:ext>
            </a:extLst>
          </p:cNvPr>
          <p:cNvSpPr txBox="1"/>
          <p:nvPr/>
        </p:nvSpPr>
        <p:spPr>
          <a:xfrm>
            <a:off x="6096000" y="3780200"/>
            <a:ext cx="3160948" cy="461665"/>
          </a:xfrm>
          <a:prstGeom prst="rect">
            <a:avLst/>
          </a:prstGeom>
          <a:noFill/>
        </p:spPr>
        <p:txBody>
          <a:bodyPr wrap="square">
            <a:spAutoFit/>
          </a:bodyPr>
          <a:lstStyle/>
          <a:p>
            <a:pPr algn="r" rtl="1"/>
            <a:r>
              <a:rPr lang="en-US" sz="2400" b="1" dirty="0" err="1">
                <a:solidFill>
                  <a:srgbClr val="C00000"/>
                </a:solidFill>
              </a:rPr>
              <a:t>التأثير</a:t>
            </a:r>
            <a:r>
              <a:rPr lang="en-US" sz="2400" b="1" dirty="0">
                <a:solidFill>
                  <a:srgbClr val="C00000"/>
                </a:solidFill>
              </a:rPr>
              <a:t> </a:t>
            </a:r>
            <a:r>
              <a:rPr lang="en-US" sz="2400" b="1" dirty="0" err="1">
                <a:solidFill>
                  <a:srgbClr val="C00000"/>
                </a:solidFill>
              </a:rPr>
              <a:t>هو</a:t>
            </a:r>
            <a:r>
              <a:rPr lang="en-US" sz="2400" b="1" dirty="0">
                <a:solidFill>
                  <a:srgbClr val="C00000"/>
                </a:solidFill>
              </a:rPr>
              <a:t> </a:t>
            </a:r>
            <a:r>
              <a:rPr lang="en-US" sz="2400" b="1" dirty="0" err="1">
                <a:solidFill>
                  <a:srgbClr val="C00000"/>
                </a:solidFill>
              </a:rPr>
              <a:t>نتيجة</a:t>
            </a:r>
            <a:r>
              <a:rPr lang="en-US" sz="2400" b="1" dirty="0">
                <a:solidFill>
                  <a:srgbClr val="C00000"/>
                </a:solidFill>
              </a:rPr>
              <a:t> </a:t>
            </a:r>
            <a:r>
              <a:rPr lang="en-US" sz="2400" b="1" dirty="0" err="1">
                <a:solidFill>
                  <a:srgbClr val="C00000"/>
                </a:solidFill>
              </a:rPr>
              <a:t>للاتصال</a:t>
            </a:r>
            <a:r>
              <a:rPr lang="en-US" sz="2400" b="1" dirty="0">
                <a:solidFill>
                  <a:srgbClr val="C00000"/>
                </a:solidFill>
              </a:rPr>
              <a:t>.</a:t>
            </a:r>
          </a:p>
        </p:txBody>
      </p:sp>
    </p:spTree>
    <p:extLst>
      <p:ext uri="{BB962C8B-B14F-4D97-AF65-F5344CB8AC3E}">
        <p14:creationId xmlns:p14="http://schemas.microsoft.com/office/powerpoint/2010/main" val="89353477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89463043"/>
              </p:ext>
            </p:extLst>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53888805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66764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a:t>
            </a:r>
          </a:p>
          <a:p>
            <a:pPr marL="8604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Types/Forms of Communication</a:t>
            </a:r>
          </a:p>
          <a:p>
            <a:pPr marL="8604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Mass Communication</a:t>
            </a:r>
          </a:p>
          <a:p>
            <a:pPr marL="860425" lvl="2"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What is Mass?</a:t>
            </a:r>
          </a:p>
          <a:p>
            <a:pPr marL="860425" lvl="2"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860425" lvl="2"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258188730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3170099"/>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Abou Oaf, M. (2011). Introduction to Mass Communication Course; AUC. </a:t>
            </a:r>
          </a:p>
          <a:p>
            <a:pPr marL="742950" lvl="1" indent="-285750">
              <a:buFont typeface="Wingdings" panose="05000000000000000000" pitchFamily="2" charset="2"/>
              <a:buChar char="§"/>
            </a:pPr>
            <a:r>
              <a:rPr lang="en-US" sz="2000" dirty="0" err="1">
                <a:effectLst/>
                <a:latin typeface="Times New Roman" panose="02020603050405020304" pitchFamily="18" charset="0"/>
                <a:ea typeface="Times New Roman" panose="02020603050405020304" pitchFamily="18" charset="0"/>
              </a:rPr>
              <a:t>Biagi</a:t>
            </a:r>
            <a:r>
              <a:rPr lang="en-US" sz="2000" dirty="0">
                <a:effectLst/>
                <a:latin typeface="Times New Roman" panose="02020603050405020304" pitchFamily="18" charset="0"/>
                <a:ea typeface="Times New Roman" panose="02020603050405020304" pitchFamily="18" charset="0"/>
              </a:rPr>
              <a:t>, Shirley. ‘Media Impact: An Introduction to Mass Communication,’ 7</a:t>
            </a:r>
            <a:r>
              <a:rPr lang="en-US" sz="2000" baseline="30000" dirty="0">
                <a:effectLst/>
                <a:latin typeface="Times New Roman" panose="02020603050405020304" pitchFamily="18" charset="0"/>
                <a:ea typeface="Times New Roman" panose="02020603050405020304" pitchFamily="18" charset="0"/>
              </a:rPr>
              <a:t>th</a:t>
            </a:r>
            <a:r>
              <a:rPr lang="en-US" sz="2000" dirty="0">
                <a:effectLst/>
                <a:latin typeface="Times New Roman" panose="02020603050405020304" pitchFamily="18" charset="0"/>
                <a:ea typeface="Times New Roman" panose="02020603050405020304" pitchFamily="18" charset="0"/>
              </a:rPr>
              <a:t> ed.</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a:effectLst/>
              </a:rPr>
              <a:t>Waggoner, D. (n.d.). </a:t>
            </a:r>
            <a:r>
              <a:rPr lang="en-US" sz="2000" i="1" dirty="0">
                <a:effectLst/>
              </a:rPr>
              <a:t>Leadership &amp; Executive coaching</a:t>
            </a:r>
            <a:r>
              <a:rPr lang="en-US" sz="2000" dirty="0">
                <a:effectLst/>
              </a:rPr>
              <a:t>. Garfinkle Executive Coaching. Retrieved January 31, 2023, from https://garfinkleexecutivecoaching.com/leadership-coaching-that-makes-an-impact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4169</TotalTime>
  <Words>6118</Words>
  <Application>Microsoft Office PowerPoint</Application>
  <PresentationFormat>Widescreen</PresentationFormat>
  <Paragraphs>723</Paragraphs>
  <Slides>95</Slides>
  <Notes>50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95</vt:i4>
      </vt:variant>
    </vt:vector>
  </HeadingPairs>
  <TitlesOfParts>
    <vt:vector size="107" baseType="lpstr">
      <vt:lpstr>Arial</vt:lpstr>
      <vt:lpstr>Book Antiqua</vt:lpstr>
      <vt:lpstr>Calibri</vt:lpstr>
      <vt:lpstr>Calibri Light</vt:lpstr>
      <vt:lpstr>Droid Arabic Naskh</vt:lpstr>
      <vt:lpstr>Segoe UI Emoji</vt:lpstr>
      <vt:lpstr>Segoe UI Web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105</cp:revision>
  <dcterms:created xsi:type="dcterms:W3CDTF">2021-08-03T13:03:26Z</dcterms:created>
  <dcterms:modified xsi:type="dcterms:W3CDTF">2024-10-17T14:57:34Z</dcterms:modified>
</cp:coreProperties>
</file>